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3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31.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5"/>
  </p:notesMasterIdLst>
  <p:sldIdLst>
    <p:sldId id="256" r:id="rId2"/>
    <p:sldId id="597" r:id="rId3"/>
    <p:sldId id="596" r:id="rId4"/>
    <p:sldId id="414" r:id="rId5"/>
    <p:sldId id="589" r:id="rId6"/>
    <p:sldId id="365" r:id="rId7"/>
    <p:sldId id="368" r:id="rId8"/>
    <p:sldId id="367" r:id="rId9"/>
    <p:sldId id="370" r:id="rId10"/>
    <p:sldId id="371" r:id="rId11"/>
    <p:sldId id="372" r:id="rId12"/>
    <p:sldId id="373" r:id="rId13"/>
    <p:sldId id="382" r:id="rId14"/>
    <p:sldId id="374" r:id="rId15"/>
    <p:sldId id="375" r:id="rId16"/>
    <p:sldId id="376" r:id="rId17"/>
    <p:sldId id="377" r:id="rId18"/>
    <p:sldId id="378" r:id="rId19"/>
    <p:sldId id="379" r:id="rId20"/>
    <p:sldId id="380" r:id="rId21"/>
    <p:sldId id="383" r:id="rId22"/>
    <p:sldId id="384" r:id="rId23"/>
    <p:sldId id="590" r:id="rId24"/>
    <p:sldId id="591" r:id="rId25"/>
    <p:sldId id="385" r:id="rId26"/>
    <p:sldId id="386" r:id="rId27"/>
    <p:sldId id="387" r:id="rId28"/>
    <p:sldId id="388" r:id="rId29"/>
    <p:sldId id="389" r:id="rId30"/>
    <p:sldId id="390" r:id="rId31"/>
    <p:sldId id="394" r:id="rId32"/>
    <p:sldId id="392" r:id="rId33"/>
    <p:sldId id="393" r:id="rId34"/>
    <p:sldId id="592" r:id="rId35"/>
    <p:sldId id="593" r:id="rId36"/>
    <p:sldId id="594" r:id="rId37"/>
    <p:sldId id="555" r:id="rId38"/>
    <p:sldId id="304" r:id="rId39"/>
    <p:sldId id="613" r:id="rId40"/>
    <p:sldId id="614" r:id="rId41"/>
    <p:sldId id="264" r:id="rId42"/>
    <p:sldId id="413" r:id="rId43"/>
    <p:sldId id="615"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1348"/>
    <p:restoredTop sz="73810"/>
  </p:normalViewPr>
  <p:slideViewPr>
    <p:cSldViewPr snapToGrid="0" snapToObjects="1">
      <p:cViewPr varScale="1">
        <p:scale>
          <a:sx n="92" d="100"/>
          <a:sy n="92" d="100"/>
        </p:scale>
        <p:origin x="856"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C39CEC5-8312-435C-AFF1-1FCA8E48DF32}"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92E47513-AF2D-42F9-A3C6-793C5A3C1192}">
      <dgm:prSet/>
      <dgm:spPr/>
      <dgm:t>
        <a:bodyPr/>
        <a:lstStyle/>
        <a:p>
          <a:r>
            <a:rPr lang="en-US"/>
            <a:t>Recap of the past five week (relevance to the exam)</a:t>
          </a:r>
        </a:p>
      </dgm:t>
    </dgm:pt>
    <dgm:pt modelId="{2B5F4076-CE06-4993-BAA3-FF8FFEA8E249}" type="parTrans" cxnId="{6931F817-5B23-4805-B8A3-9A878F94FA02}">
      <dgm:prSet/>
      <dgm:spPr/>
      <dgm:t>
        <a:bodyPr/>
        <a:lstStyle/>
        <a:p>
          <a:endParaRPr lang="en-US"/>
        </a:p>
      </dgm:t>
    </dgm:pt>
    <dgm:pt modelId="{430F4A38-1031-45D9-A4D7-10852DD45C19}" type="sibTrans" cxnId="{6931F817-5B23-4805-B8A3-9A878F94FA02}">
      <dgm:prSet/>
      <dgm:spPr/>
      <dgm:t>
        <a:bodyPr/>
        <a:lstStyle/>
        <a:p>
          <a:endParaRPr lang="en-US"/>
        </a:p>
      </dgm:t>
    </dgm:pt>
    <dgm:pt modelId="{75C10639-D121-414B-80EE-EF17B0098BC5}">
      <dgm:prSet/>
      <dgm:spPr/>
      <dgm:t>
        <a:bodyPr/>
        <a:lstStyle/>
        <a:p>
          <a:r>
            <a:rPr lang="en-US" dirty="0"/>
            <a:t>Misuse of Drugs Act 1971</a:t>
          </a:r>
        </a:p>
      </dgm:t>
    </dgm:pt>
    <dgm:pt modelId="{CEA0D4BE-4328-4A51-8FBD-697B1F1724A4}" type="parTrans" cxnId="{639A1ED4-9407-4F6C-A623-95F4FEAC2D89}">
      <dgm:prSet/>
      <dgm:spPr/>
      <dgm:t>
        <a:bodyPr/>
        <a:lstStyle/>
        <a:p>
          <a:endParaRPr lang="en-US"/>
        </a:p>
      </dgm:t>
    </dgm:pt>
    <dgm:pt modelId="{FEA9AA02-70E7-45C7-B69F-4614829F8708}" type="sibTrans" cxnId="{639A1ED4-9407-4F6C-A623-95F4FEAC2D89}">
      <dgm:prSet/>
      <dgm:spPr/>
      <dgm:t>
        <a:bodyPr/>
        <a:lstStyle/>
        <a:p>
          <a:endParaRPr lang="en-US"/>
        </a:p>
      </dgm:t>
    </dgm:pt>
    <dgm:pt modelId="{2FDFC126-FDE5-EC4B-AB5D-8DACC9CB34A0}">
      <dgm:prSet/>
      <dgm:spPr/>
      <dgm:t>
        <a:bodyPr/>
        <a:lstStyle/>
        <a:p>
          <a:r>
            <a:rPr lang="en-GB" dirty="0"/>
            <a:t>Also = Module feedback forms / </a:t>
          </a:r>
          <a:r>
            <a:rPr lang="en-GB" dirty="0" err="1"/>
            <a:t>Dhep</a:t>
          </a:r>
          <a:r>
            <a:rPr lang="en-GB" dirty="0"/>
            <a:t> Det interest? </a:t>
          </a:r>
        </a:p>
      </dgm:t>
    </dgm:pt>
    <dgm:pt modelId="{EE7A7344-5DDB-2240-B28D-9DCC41D10338}" type="parTrans" cxnId="{29FBF8E6-6B74-1B4E-99A3-58F6DC490AB1}">
      <dgm:prSet/>
      <dgm:spPr/>
      <dgm:t>
        <a:bodyPr/>
        <a:lstStyle/>
        <a:p>
          <a:endParaRPr lang="en-GB"/>
        </a:p>
      </dgm:t>
    </dgm:pt>
    <dgm:pt modelId="{11598339-9D35-9B4D-AE30-6C49B7EDD88B}" type="sibTrans" cxnId="{29FBF8E6-6B74-1B4E-99A3-58F6DC490AB1}">
      <dgm:prSet/>
      <dgm:spPr/>
      <dgm:t>
        <a:bodyPr/>
        <a:lstStyle/>
        <a:p>
          <a:endParaRPr lang="en-GB"/>
        </a:p>
      </dgm:t>
    </dgm:pt>
    <dgm:pt modelId="{4873A106-9CB2-6E4A-93D5-1E0454685735}" type="pres">
      <dgm:prSet presAssocID="{FC39CEC5-8312-435C-AFF1-1FCA8E48DF32}" presName="linear" presStyleCnt="0">
        <dgm:presLayoutVars>
          <dgm:animLvl val="lvl"/>
          <dgm:resizeHandles val="exact"/>
        </dgm:presLayoutVars>
      </dgm:prSet>
      <dgm:spPr/>
    </dgm:pt>
    <dgm:pt modelId="{FFBA2D04-6BF0-2340-9421-C658B529B373}" type="pres">
      <dgm:prSet presAssocID="{92E47513-AF2D-42F9-A3C6-793C5A3C1192}" presName="parentText" presStyleLbl="node1" presStyleIdx="0" presStyleCnt="3">
        <dgm:presLayoutVars>
          <dgm:chMax val="0"/>
          <dgm:bulletEnabled val="1"/>
        </dgm:presLayoutVars>
      </dgm:prSet>
      <dgm:spPr/>
    </dgm:pt>
    <dgm:pt modelId="{4AECF0CF-BCBE-9D48-95DE-B0F1D0EBC712}" type="pres">
      <dgm:prSet presAssocID="{430F4A38-1031-45D9-A4D7-10852DD45C19}" presName="spacer" presStyleCnt="0"/>
      <dgm:spPr/>
    </dgm:pt>
    <dgm:pt modelId="{763352C7-7CB3-1148-BC01-D325B6F31FFB}" type="pres">
      <dgm:prSet presAssocID="{75C10639-D121-414B-80EE-EF17B0098BC5}" presName="parentText" presStyleLbl="node1" presStyleIdx="1" presStyleCnt="3">
        <dgm:presLayoutVars>
          <dgm:chMax val="0"/>
          <dgm:bulletEnabled val="1"/>
        </dgm:presLayoutVars>
      </dgm:prSet>
      <dgm:spPr/>
    </dgm:pt>
    <dgm:pt modelId="{515AF684-5174-1D43-B54F-902DFB1DC500}" type="pres">
      <dgm:prSet presAssocID="{FEA9AA02-70E7-45C7-B69F-4614829F8708}" presName="spacer" presStyleCnt="0"/>
      <dgm:spPr/>
    </dgm:pt>
    <dgm:pt modelId="{FBFFE79A-F4D4-4D46-8FEC-9A364FD8F653}" type="pres">
      <dgm:prSet presAssocID="{2FDFC126-FDE5-EC4B-AB5D-8DACC9CB34A0}" presName="parentText" presStyleLbl="node1" presStyleIdx="2" presStyleCnt="3">
        <dgm:presLayoutVars>
          <dgm:chMax val="0"/>
          <dgm:bulletEnabled val="1"/>
        </dgm:presLayoutVars>
      </dgm:prSet>
      <dgm:spPr/>
    </dgm:pt>
  </dgm:ptLst>
  <dgm:cxnLst>
    <dgm:cxn modelId="{6931F817-5B23-4805-B8A3-9A878F94FA02}" srcId="{FC39CEC5-8312-435C-AFF1-1FCA8E48DF32}" destId="{92E47513-AF2D-42F9-A3C6-793C5A3C1192}" srcOrd="0" destOrd="0" parTransId="{2B5F4076-CE06-4993-BAA3-FF8FFEA8E249}" sibTransId="{430F4A38-1031-45D9-A4D7-10852DD45C19}"/>
    <dgm:cxn modelId="{23C58423-54D3-A244-8EE6-39F48809F1C9}" type="presOf" srcId="{92E47513-AF2D-42F9-A3C6-793C5A3C1192}" destId="{FFBA2D04-6BF0-2340-9421-C658B529B373}" srcOrd="0" destOrd="0" presId="urn:microsoft.com/office/officeart/2005/8/layout/vList2"/>
    <dgm:cxn modelId="{D7010029-66C1-0C40-933E-F8FA144B13D5}" type="presOf" srcId="{FC39CEC5-8312-435C-AFF1-1FCA8E48DF32}" destId="{4873A106-9CB2-6E4A-93D5-1E0454685735}" srcOrd="0" destOrd="0" presId="urn:microsoft.com/office/officeart/2005/8/layout/vList2"/>
    <dgm:cxn modelId="{1E94CE9A-076B-9148-B906-7DF9492D429D}" type="presOf" srcId="{75C10639-D121-414B-80EE-EF17B0098BC5}" destId="{763352C7-7CB3-1148-BC01-D325B6F31FFB}" srcOrd="0" destOrd="0" presId="urn:microsoft.com/office/officeart/2005/8/layout/vList2"/>
    <dgm:cxn modelId="{650E10C2-99FF-C74E-A08B-F99F410AFD09}" type="presOf" srcId="{2FDFC126-FDE5-EC4B-AB5D-8DACC9CB34A0}" destId="{FBFFE79A-F4D4-4D46-8FEC-9A364FD8F653}" srcOrd="0" destOrd="0" presId="urn:microsoft.com/office/officeart/2005/8/layout/vList2"/>
    <dgm:cxn modelId="{639A1ED4-9407-4F6C-A623-95F4FEAC2D89}" srcId="{FC39CEC5-8312-435C-AFF1-1FCA8E48DF32}" destId="{75C10639-D121-414B-80EE-EF17B0098BC5}" srcOrd="1" destOrd="0" parTransId="{CEA0D4BE-4328-4A51-8FBD-697B1F1724A4}" sibTransId="{FEA9AA02-70E7-45C7-B69F-4614829F8708}"/>
    <dgm:cxn modelId="{29FBF8E6-6B74-1B4E-99A3-58F6DC490AB1}" srcId="{FC39CEC5-8312-435C-AFF1-1FCA8E48DF32}" destId="{2FDFC126-FDE5-EC4B-AB5D-8DACC9CB34A0}" srcOrd="2" destOrd="0" parTransId="{EE7A7344-5DDB-2240-B28D-9DCC41D10338}" sibTransId="{11598339-9D35-9B4D-AE30-6C49B7EDD88B}"/>
    <dgm:cxn modelId="{200C2D20-9943-914B-86E5-FF5D3981CB7F}" type="presParOf" srcId="{4873A106-9CB2-6E4A-93D5-1E0454685735}" destId="{FFBA2D04-6BF0-2340-9421-C658B529B373}" srcOrd="0" destOrd="0" presId="urn:microsoft.com/office/officeart/2005/8/layout/vList2"/>
    <dgm:cxn modelId="{31B9B323-A427-5347-9294-47DE8BEFD8DF}" type="presParOf" srcId="{4873A106-9CB2-6E4A-93D5-1E0454685735}" destId="{4AECF0CF-BCBE-9D48-95DE-B0F1D0EBC712}" srcOrd="1" destOrd="0" presId="urn:microsoft.com/office/officeart/2005/8/layout/vList2"/>
    <dgm:cxn modelId="{38ABFAB8-C16A-2E42-A11D-62DE47E286A4}" type="presParOf" srcId="{4873A106-9CB2-6E4A-93D5-1E0454685735}" destId="{763352C7-7CB3-1148-BC01-D325B6F31FFB}" srcOrd="2" destOrd="0" presId="urn:microsoft.com/office/officeart/2005/8/layout/vList2"/>
    <dgm:cxn modelId="{CFB717C3-9FB7-5445-9D80-6EB7779C175E}" type="presParOf" srcId="{4873A106-9CB2-6E4A-93D5-1E0454685735}" destId="{515AF684-5174-1D43-B54F-902DFB1DC500}" srcOrd="3" destOrd="0" presId="urn:microsoft.com/office/officeart/2005/8/layout/vList2"/>
    <dgm:cxn modelId="{8B089A53-09F0-AA4A-B4C6-18843588CADA}" type="presParOf" srcId="{4873A106-9CB2-6E4A-93D5-1E0454685735}" destId="{FBFFE79A-F4D4-4D46-8FEC-9A364FD8F653}"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9A5E4EE-32B2-4151-B411-D798B845A0A6}" type="doc">
      <dgm:prSet loTypeId="urn:microsoft.com/office/officeart/2016/7/layout/VerticalSolidActionList" loCatId="List" qsTypeId="urn:microsoft.com/office/officeart/2005/8/quickstyle/simple1" qsCatId="simple" csTypeId="urn:microsoft.com/office/officeart/2005/8/colors/colorful5" csCatId="colorful"/>
      <dgm:spPr/>
      <dgm:t>
        <a:bodyPr/>
        <a:lstStyle/>
        <a:p>
          <a:endParaRPr lang="en-US"/>
        </a:p>
      </dgm:t>
    </dgm:pt>
    <dgm:pt modelId="{67844790-FE35-4F83-A641-FC2988F9090F}">
      <dgm:prSet/>
      <dgm:spPr/>
      <dgm:t>
        <a:bodyPr/>
        <a:lstStyle/>
        <a:p>
          <a:r>
            <a:rPr lang="en-US"/>
            <a:t>Identify</a:t>
          </a:r>
        </a:p>
      </dgm:t>
    </dgm:pt>
    <dgm:pt modelId="{2D2DC9D3-68AC-4AE1-AF19-47EEA2038D83}" type="parTrans" cxnId="{C9DC5C9A-598E-4064-B0FE-8DBAF1405A1B}">
      <dgm:prSet/>
      <dgm:spPr/>
      <dgm:t>
        <a:bodyPr/>
        <a:lstStyle/>
        <a:p>
          <a:endParaRPr lang="en-US"/>
        </a:p>
      </dgm:t>
    </dgm:pt>
    <dgm:pt modelId="{4D970517-8327-4CF1-87E5-2CAB86A49BE3}" type="sibTrans" cxnId="{C9DC5C9A-598E-4064-B0FE-8DBAF1405A1B}">
      <dgm:prSet/>
      <dgm:spPr/>
      <dgm:t>
        <a:bodyPr/>
        <a:lstStyle/>
        <a:p>
          <a:endParaRPr lang="en-US"/>
        </a:p>
      </dgm:t>
    </dgm:pt>
    <dgm:pt modelId="{0FB87CFE-A89B-4286-9C16-2481E77CF634}">
      <dgm:prSet/>
      <dgm:spPr/>
      <dgm:t>
        <a:bodyPr/>
        <a:lstStyle/>
        <a:p>
          <a:r>
            <a:rPr lang="en-US"/>
            <a:t>Identify the different controlled drugs and categorise the drugs as Class A, Class B or Class C in accordance with the Misuse of Drugs Act. </a:t>
          </a:r>
        </a:p>
      </dgm:t>
    </dgm:pt>
    <dgm:pt modelId="{553F823E-6CB0-4228-A7FE-171F91E0EA63}" type="parTrans" cxnId="{B589611C-C936-4482-8B00-603FEBA3D05B}">
      <dgm:prSet/>
      <dgm:spPr/>
      <dgm:t>
        <a:bodyPr/>
        <a:lstStyle/>
        <a:p>
          <a:endParaRPr lang="en-US"/>
        </a:p>
      </dgm:t>
    </dgm:pt>
    <dgm:pt modelId="{E1CC0A87-AC40-4C3D-A2D4-A88BCA580AA0}" type="sibTrans" cxnId="{B589611C-C936-4482-8B00-603FEBA3D05B}">
      <dgm:prSet/>
      <dgm:spPr/>
      <dgm:t>
        <a:bodyPr/>
        <a:lstStyle/>
        <a:p>
          <a:endParaRPr lang="en-US"/>
        </a:p>
      </dgm:t>
    </dgm:pt>
    <dgm:pt modelId="{9E069F80-12A1-4E9F-AB5E-A8EFA4637B05}">
      <dgm:prSet/>
      <dgm:spPr/>
      <dgm:t>
        <a:bodyPr/>
        <a:lstStyle/>
        <a:p>
          <a:r>
            <a:rPr lang="en-US"/>
            <a:t>Describe</a:t>
          </a:r>
        </a:p>
      </dgm:t>
    </dgm:pt>
    <dgm:pt modelId="{0A7CFAE3-3BEB-49E3-A33E-FB9DFBBF8275}" type="parTrans" cxnId="{AE7465F8-0A5B-4557-91B3-3A16AC0209A1}">
      <dgm:prSet/>
      <dgm:spPr/>
      <dgm:t>
        <a:bodyPr/>
        <a:lstStyle/>
        <a:p>
          <a:endParaRPr lang="en-US"/>
        </a:p>
      </dgm:t>
    </dgm:pt>
    <dgm:pt modelId="{090BDA59-9669-4D47-88FD-AB47B667A52F}" type="sibTrans" cxnId="{AE7465F8-0A5B-4557-91B3-3A16AC0209A1}">
      <dgm:prSet/>
      <dgm:spPr/>
      <dgm:t>
        <a:bodyPr/>
        <a:lstStyle/>
        <a:p>
          <a:endParaRPr lang="en-US"/>
        </a:p>
      </dgm:t>
    </dgm:pt>
    <dgm:pt modelId="{CB813EBF-D749-4A1F-AC96-EB245E8990E9}">
      <dgm:prSet/>
      <dgm:spPr/>
      <dgm:t>
        <a:bodyPr/>
        <a:lstStyle/>
        <a:p>
          <a:r>
            <a:rPr lang="en-US"/>
            <a:t>Describe the points to prove for the offence of possession of a controlled drug (S5 Misuse of Drugs Act). </a:t>
          </a:r>
        </a:p>
      </dgm:t>
    </dgm:pt>
    <dgm:pt modelId="{4273EE31-7B5A-4B42-A9DF-478718DFD33A}" type="parTrans" cxnId="{1BFC51FD-C73A-4E90-ABD2-A60968DD4162}">
      <dgm:prSet/>
      <dgm:spPr/>
      <dgm:t>
        <a:bodyPr/>
        <a:lstStyle/>
        <a:p>
          <a:endParaRPr lang="en-US"/>
        </a:p>
      </dgm:t>
    </dgm:pt>
    <dgm:pt modelId="{965F818E-3126-4ACF-9F2F-5201C00D7038}" type="sibTrans" cxnId="{1BFC51FD-C73A-4E90-ABD2-A60968DD4162}">
      <dgm:prSet/>
      <dgm:spPr/>
      <dgm:t>
        <a:bodyPr/>
        <a:lstStyle/>
        <a:p>
          <a:endParaRPr lang="en-US"/>
        </a:p>
      </dgm:t>
    </dgm:pt>
    <dgm:pt modelId="{85FF66C6-3513-4B58-A9DB-2E3EF4F6B0CD}">
      <dgm:prSet/>
      <dgm:spPr/>
      <dgm:t>
        <a:bodyPr/>
        <a:lstStyle/>
        <a:p>
          <a:r>
            <a:rPr lang="en-US"/>
            <a:t>Explain</a:t>
          </a:r>
        </a:p>
      </dgm:t>
    </dgm:pt>
    <dgm:pt modelId="{D4ADACC8-CAA0-4BBA-98EF-F6C6188DABEE}" type="parTrans" cxnId="{D4A8CAA8-005F-4403-81A4-5832DDD79D0D}">
      <dgm:prSet/>
      <dgm:spPr/>
      <dgm:t>
        <a:bodyPr/>
        <a:lstStyle/>
        <a:p>
          <a:endParaRPr lang="en-US"/>
        </a:p>
      </dgm:t>
    </dgm:pt>
    <dgm:pt modelId="{9E279036-20CF-4C4A-87DC-2A8F1F5A3F8E}" type="sibTrans" cxnId="{D4A8CAA8-005F-4403-81A4-5832DDD79D0D}">
      <dgm:prSet/>
      <dgm:spPr/>
      <dgm:t>
        <a:bodyPr/>
        <a:lstStyle/>
        <a:p>
          <a:endParaRPr lang="en-US"/>
        </a:p>
      </dgm:t>
    </dgm:pt>
    <dgm:pt modelId="{FCBD9028-2351-41D0-B01B-0D8E1089E326}">
      <dgm:prSet/>
      <dgm:spPr/>
      <dgm:t>
        <a:bodyPr/>
        <a:lstStyle/>
        <a:p>
          <a:r>
            <a:rPr lang="en-US"/>
            <a:t>Explain the offence of Supply a Controlled Drug contrary to Section 4 Misuse of Drugs Act 1971. </a:t>
          </a:r>
        </a:p>
      </dgm:t>
    </dgm:pt>
    <dgm:pt modelId="{E499F716-DD6E-46A8-839B-982E216B0449}" type="parTrans" cxnId="{E10A16B0-754E-45F4-8088-5954F4BFF644}">
      <dgm:prSet/>
      <dgm:spPr/>
      <dgm:t>
        <a:bodyPr/>
        <a:lstStyle/>
        <a:p>
          <a:endParaRPr lang="en-US"/>
        </a:p>
      </dgm:t>
    </dgm:pt>
    <dgm:pt modelId="{ECF276C0-C337-458C-97BF-A734BCE767E0}" type="sibTrans" cxnId="{E10A16B0-754E-45F4-8088-5954F4BFF644}">
      <dgm:prSet/>
      <dgm:spPr/>
      <dgm:t>
        <a:bodyPr/>
        <a:lstStyle/>
        <a:p>
          <a:endParaRPr lang="en-US"/>
        </a:p>
      </dgm:t>
    </dgm:pt>
    <dgm:pt modelId="{BDAFAB2F-637F-4643-80A4-FF2F2782DB07}">
      <dgm:prSet/>
      <dgm:spPr/>
      <dgm:t>
        <a:bodyPr/>
        <a:lstStyle/>
        <a:p>
          <a:r>
            <a:rPr lang="en-US"/>
            <a:t>Demonstrate</a:t>
          </a:r>
        </a:p>
      </dgm:t>
    </dgm:pt>
    <dgm:pt modelId="{73B438D0-3096-4370-BEBA-EDD49E25297A}" type="parTrans" cxnId="{8EEA0D80-BC5D-4FD8-BCF7-D8AFDFBC1559}">
      <dgm:prSet/>
      <dgm:spPr/>
      <dgm:t>
        <a:bodyPr/>
        <a:lstStyle/>
        <a:p>
          <a:endParaRPr lang="en-US"/>
        </a:p>
      </dgm:t>
    </dgm:pt>
    <dgm:pt modelId="{718007C3-3EA9-4D8B-B3FD-17280FA99B61}" type="sibTrans" cxnId="{8EEA0D80-BC5D-4FD8-BCF7-D8AFDFBC1559}">
      <dgm:prSet/>
      <dgm:spPr/>
      <dgm:t>
        <a:bodyPr/>
        <a:lstStyle/>
        <a:p>
          <a:endParaRPr lang="en-US"/>
        </a:p>
      </dgm:t>
    </dgm:pt>
    <dgm:pt modelId="{92AADE22-501B-4098-993C-6C6F08380AD4}">
      <dgm:prSet/>
      <dgm:spPr/>
      <dgm:t>
        <a:bodyPr/>
        <a:lstStyle/>
        <a:p>
          <a:r>
            <a:rPr lang="en-US"/>
            <a:t>Demonstrate how to issue a Cannabis warning.</a:t>
          </a:r>
        </a:p>
      </dgm:t>
    </dgm:pt>
    <dgm:pt modelId="{6A9FE9EA-C871-4947-AFB2-B3A56CE9D06F}" type="parTrans" cxnId="{917D6684-D472-4B91-B37E-A8028DFA5423}">
      <dgm:prSet/>
      <dgm:spPr/>
      <dgm:t>
        <a:bodyPr/>
        <a:lstStyle/>
        <a:p>
          <a:endParaRPr lang="en-US"/>
        </a:p>
      </dgm:t>
    </dgm:pt>
    <dgm:pt modelId="{D163B51F-20A1-4CA2-9609-E3D80B6532E9}" type="sibTrans" cxnId="{917D6684-D472-4B91-B37E-A8028DFA5423}">
      <dgm:prSet/>
      <dgm:spPr/>
      <dgm:t>
        <a:bodyPr/>
        <a:lstStyle/>
        <a:p>
          <a:endParaRPr lang="en-US"/>
        </a:p>
      </dgm:t>
    </dgm:pt>
    <dgm:pt modelId="{67DC4258-A8AD-478B-B86A-3D922EAB7E1E}">
      <dgm:prSet/>
      <dgm:spPr/>
      <dgm:t>
        <a:bodyPr/>
        <a:lstStyle/>
        <a:p>
          <a:r>
            <a:rPr lang="en-US"/>
            <a:t>Apply</a:t>
          </a:r>
        </a:p>
      </dgm:t>
    </dgm:pt>
    <dgm:pt modelId="{91D4FCBB-3C3F-40DE-9A70-13D6A5152522}" type="parTrans" cxnId="{7632DC38-D4AC-4C4E-9CD8-62A13E053EE7}">
      <dgm:prSet/>
      <dgm:spPr/>
      <dgm:t>
        <a:bodyPr/>
        <a:lstStyle/>
        <a:p>
          <a:endParaRPr lang="en-US"/>
        </a:p>
      </dgm:t>
    </dgm:pt>
    <dgm:pt modelId="{E340D266-6853-499B-9182-68688E269D15}" type="sibTrans" cxnId="{7632DC38-D4AC-4C4E-9CD8-62A13E053EE7}">
      <dgm:prSet/>
      <dgm:spPr/>
      <dgm:t>
        <a:bodyPr/>
        <a:lstStyle/>
        <a:p>
          <a:endParaRPr lang="en-US"/>
        </a:p>
      </dgm:t>
    </dgm:pt>
    <dgm:pt modelId="{087F6A5B-41BA-49AB-9AC9-E9AA73FB82D1}">
      <dgm:prSet/>
      <dgm:spPr/>
      <dgm:t>
        <a:bodyPr/>
        <a:lstStyle/>
        <a:p>
          <a:r>
            <a:rPr lang="en-US"/>
            <a:t>Apply knowledge of legislation to explain when a person has committed a drug related offence.  </a:t>
          </a:r>
        </a:p>
      </dgm:t>
    </dgm:pt>
    <dgm:pt modelId="{69A2393A-8D96-4E40-A630-00F6B7C9BE32}" type="parTrans" cxnId="{69A94CF8-693D-4B20-B36A-8AA96DBA6F70}">
      <dgm:prSet/>
      <dgm:spPr/>
      <dgm:t>
        <a:bodyPr/>
        <a:lstStyle/>
        <a:p>
          <a:endParaRPr lang="en-US"/>
        </a:p>
      </dgm:t>
    </dgm:pt>
    <dgm:pt modelId="{F4285D5E-11CE-4CB0-A48A-270E5F030D93}" type="sibTrans" cxnId="{69A94CF8-693D-4B20-B36A-8AA96DBA6F70}">
      <dgm:prSet/>
      <dgm:spPr/>
      <dgm:t>
        <a:bodyPr/>
        <a:lstStyle/>
        <a:p>
          <a:endParaRPr lang="en-US"/>
        </a:p>
      </dgm:t>
    </dgm:pt>
    <dgm:pt modelId="{D6C4BF45-3536-3740-B8A3-C5F6C87656A8}" type="pres">
      <dgm:prSet presAssocID="{49A5E4EE-32B2-4151-B411-D798B845A0A6}" presName="Name0" presStyleCnt="0">
        <dgm:presLayoutVars>
          <dgm:dir/>
          <dgm:animLvl val="lvl"/>
          <dgm:resizeHandles val="exact"/>
        </dgm:presLayoutVars>
      </dgm:prSet>
      <dgm:spPr/>
    </dgm:pt>
    <dgm:pt modelId="{0A5FDADB-094F-8040-BFB0-7D6B1806C538}" type="pres">
      <dgm:prSet presAssocID="{67844790-FE35-4F83-A641-FC2988F9090F}" presName="linNode" presStyleCnt="0"/>
      <dgm:spPr/>
    </dgm:pt>
    <dgm:pt modelId="{0BDB8EE1-0424-3145-B758-BE3F0C948AB7}" type="pres">
      <dgm:prSet presAssocID="{67844790-FE35-4F83-A641-FC2988F9090F}" presName="parentText" presStyleLbl="alignNode1" presStyleIdx="0" presStyleCnt="5">
        <dgm:presLayoutVars>
          <dgm:chMax val="1"/>
          <dgm:bulletEnabled/>
        </dgm:presLayoutVars>
      </dgm:prSet>
      <dgm:spPr/>
    </dgm:pt>
    <dgm:pt modelId="{9C6805C3-E866-1F46-A6D2-9DF8873F5768}" type="pres">
      <dgm:prSet presAssocID="{67844790-FE35-4F83-A641-FC2988F9090F}" presName="descendantText" presStyleLbl="alignAccFollowNode1" presStyleIdx="0" presStyleCnt="5">
        <dgm:presLayoutVars>
          <dgm:bulletEnabled/>
        </dgm:presLayoutVars>
      </dgm:prSet>
      <dgm:spPr/>
    </dgm:pt>
    <dgm:pt modelId="{0C1C2837-00BD-2742-913D-F8F4BFD2B8E6}" type="pres">
      <dgm:prSet presAssocID="{4D970517-8327-4CF1-87E5-2CAB86A49BE3}" presName="sp" presStyleCnt="0"/>
      <dgm:spPr/>
    </dgm:pt>
    <dgm:pt modelId="{6F602CA5-3CAA-7D47-9D57-F0BAB7F16AA2}" type="pres">
      <dgm:prSet presAssocID="{9E069F80-12A1-4E9F-AB5E-A8EFA4637B05}" presName="linNode" presStyleCnt="0"/>
      <dgm:spPr/>
    </dgm:pt>
    <dgm:pt modelId="{51EA293A-5F86-F441-B9A8-CC1EB5B31EDC}" type="pres">
      <dgm:prSet presAssocID="{9E069F80-12A1-4E9F-AB5E-A8EFA4637B05}" presName="parentText" presStyleLbl="alignNode1" presStyleIdx="1" presStyleCnt="5">
        <dgm:presLayoutVars>
          <dgm:chMax val="1"/>
          <dgm:bulletEnabled/>
        </dgm:presLayoutVars>
      </dgm:prSet>
      <dgm:spPr/>
    </dgm:pt>
    <dgm:pt modelId="{40E22AD8-7F39-0045-B10F-D45DCFAB7777}" type="pres">
      <dgm:prSet presAssocID="{9E069F80-12A1-4E9F-AB5E-A8EFA4637B05}" presName="descendantText" presStyleLbl="alignAccFollowNode1" presStyleIdx="1" presStyleCnt="5">
        <dgm:presLayoutVars>
          <dgm:bulletEnabled/>
        </dgm:presLayoutVars>
      </dgm:prSet>
      <dgm:spPr/>
    </dgm:pt>
    <dgm:pt modelId="{2277AC48-1386-3A4A-9B7A-6B7672D981F0}" type="pres">
      <dgm:prSet presAssocID="{090BDA59-9669-4D47-88FD-AB47B667A52F}" presName="sp" presStyleCnt="0"/>
      <dgm:spPr/>
    </dgm:pt>
    <dgm:pt modelId="{FD776648-A103-D449-B7EC-B3B9D30AED39}" type="pres">
      <dgm:prSet presAssocID="{85FF66C6-3513-4B58-A9DB-2E3EF4F6B0CD}" presName="linNode" presStyleCnt="0"/>
      <dgm:spPr/>
    </dgm:pt>
    <dgm:pt modelId="{87B27323-3B64-824E-ACF6-F736F8AB1DB7}" type="pres">
      <dgm:prSet presAssocID="{85FF66C6-3513-4B58-A9DB-2E3EF4F6B0CD}" presName="parentText" presStyleLbl="alignNode1" presStyleIdx="2" presStyleCnt="5">
        <dgm:presLayoutVars>
          <dgm:chMax val="1"/>
          <dgm:bulletEnabled/>
        </dgm:presLayoutVars>
      </dgm:prSet>
      <dgm:spPr/>
    </dgm:pt>
    <dgm:pt modelId="{670A82E8-FD38-1246-8BBF-251D676154D1}" type="pres">
      <dgm:prSet presAssocID="{85FF66C6-3513-4B58-A9DB-2E3EF4F6B0CD}" presName="descendantText" presStyleLbl="alignAccFollowNode1" presStyleIdx="2" presStyleCnt="5">
        <dgm:presLayoutVars>
          <dgm:bulletEnabled/>
        </dgm:presLayoutVars>
      </dgm:prSet>
      <dgm:spPr/>
    </dgm:pt>
    <dgm:pt modelId="{BBB5957E-F7D9-1D49-B916-826A1314A224}" type="pres">
      <dgm:prSet presAssocID="{9E279036-20CF-4C4A-87DC-2A8F1F5A3F8E}" presName="sp" presStyleCnt="0"/>
      <dgm:spPr/>
    </dgm:pt>
    <dgm:pt modelId="{4998BF31-8CAC-8545-B4F4-309191D7653F}" type="pres">
      <dgm:prSet presAssocID="{BDAFAB2F-637F-4643-80A4-FF2F2782DB07}" presName="linNode" presStyleCnt="0"/>
      <dgm:spPr/>
    </dgm:pt>
    <dgm:pt modelId="{4D872905-720C-CD41-8F01-6842E91D11C2}" type="pres">
      <dgm:prSet presAssocID="{BDAFAB2F-637F-4643-80A4-FF2F2782DB07}" presName="parentText" presStyleLbl="alignNode1" presStyleIdx="3" presStyleCnt="5">
        <dgm:presLayoutVars>
          <dgm:chMax val="1"/>
          <dgm:bulletEnabled/>
        </dgm:presLayoutVars>
      </dgm:prSet>
      <dgm:spPr/>
    </dgm:pt>
    <dgm:pt modelId="{E2A75F2E-598D-B345-A8D7-1D640ED22654}" type="pres">
      <dgm:prSet presAssocID="{BDAFAB2F-637F-4643-80A4-FF2F2782DB07}" presName="descendantText" presStyleLbl="alignAccFollowNode1" presStyleIdx="3" presStyleCnt="5">
        <dgm:presLayoutVars>
          <dgm:bulletEnabled/>
        </dgm:presLayoutVars>
      </dgm:prSet>
      <dgm:spPr/>
    </dgm:pt>
    <dgm:pt modelId="{5CFF40F7-2409-8640-976E-86F0758CDC53}" type="pres">
      <dgm:prSet presAssocID="{718007C3-3EA9-4D8B-B3FD-17280FA99B61}" presName="sp" presStyleCnt="0"/>
      <dgm:spPr/>
    </dgm:pt>
    <dgm:pt modelId="{6B3736D2-27F6-E446-A97B-FFB2383A8FE7}" type="pres">
      <dgm:prSet presAssocID="{67DC4258-A8AD-478B-B86A-3D922EAB7E1E}" presName="linNode" presStyleCnt="0"/>
      <dgm:spPr/>
    </dgm:pt>
    <dgm:pt modelId="{19296BB7-3421-F946-9B2B-F572B9D0FADB}" type="pres">
      <dgm:prSet presAssocID="{67DC4258-A8AD-478B-B86A-3D922EAB7E1E}" presName="parentText" presStyleLbl="alignNode1" presStyleIdx="4" presStyleCnt="5">
        <dgm:presLayoutVars>
          <dgm:chMax val="1"/>
          <dgm:bulletEnabled/>
        </dgm:presLayoutVars>
      </dgm:prSet>
      <dgm:spPr/>
    </dgm:pt>
    <dgm:pt modelId="{7A56EDFC-EC91-4841-807B-C9F9F42D557C}" type="pres">
      <dgm:prSet presAssocID="{67DC4258-A8AD-478B-B86A-3D922EAB7E1E}" presName="descendantText" presStyleLbl="alignAccFollowNode1" presStyleIdx="4" presStyleCnt="5">
        <dgm:presLayoutVars>
          <dgm:bulletEnabled/>
        </dgm:presLayoutVars>
      </dgm:prSet>
      <dgm:spPr/>
    </dgm:pt>
  </dgm:ptLst>
  <dgm:cxnLst>
    <dgm:cxn modelId="{738F6517-70F4-684B-B83A-D14B9EFD72A8}" type="presOf" srcId="{67844790-FE35-4F83-A641-FC2988F9090F}" destId="{0BDB8EE1-0424-3145-B758-BE3F0C948AB7}" srcOrd="0" destOrd="0" presId="urn:microsoft.com/office/officeart/2016/7/layout/VerticalSolidActionList"/>
    <dgm:cxn modelId="{EEE71618-7696-384E-AB82-6EB5279122FE}" type="presOf" srcId="{BDAFAB2F-637F-4643-80A4-FF2F2782DB07}" destId="{4D872905-720C-CD41-8F01-6842E91D11C2}" srcOrd="0" destOrd="0" presId="urn:microsoft.com/office/officeart/2016/7/layout/VerticalSolidActionList"/>
    <dgm:cxn modelId="{B589611C-C936-4482-8B00-603FEBA3D05B}" srcId="{67844790-FE35-4F83-A641-FC2988F9090F}" destId="{0FB87CFE-A89B-4286-9C16-2481E77CF634}" srcOrd="0" destOrd="0" parTransId="{553F823E-6CB0-4228-A7FE-171F91E0EA63}" sibTransId="{E1CC0A87-AC40-4C3D-A2D4-A88BCA580AA0}"/>
    <dgm:cxn modelId="{7632DC38-D4AC-4C4E-9CD8-62A13E053EE7}" srcId="{49A5E4EE-32B2-4151-B411-D798B845A0A6}" destId="{67DC4258-A8AD-478B-B86A-3D922EAB7E1E}" srcOrd="4" destOrd="0" parTransId="{91D4FCBB-3C3F-40DE-9A70-13D6A5152522}" sibTransId="{E340D266-6853-499B-9182-68688E269D15}"/>
    <dgm:cxn modelId="{04632A69-B7BA-6348-94F9-D820A863904D}" type="presOf" srcId="{0FB87CFE-A89B-4286-9C16-2481E77CF634}" destId="{9C6805C3-E866-1F46-A6D2-9DF8873F5768}" srcOrd="0" destOrd="0" presId="urn:microsoft.com/office/officeart/2016/7/layout/VerticalSolidActionList"/>
    <dgm:cxn modelId="{8EEA0D80-BC5D-4FD8-BCF7-D8AFDFBC1559}" srcId="{49A5E4EE-32B2-4151-B411-D798B845A0A6}" destId="{BDAFAB2F-637F-4643-80A4-FF2F2782DB07}" srcOrd="3" destOrd="0" parTransId="{73B438D0-3096-4370-BEBA-EDD49E25297A}" sibTransId="{718007C3-3EA9-4D8B-B3FD-17280FA99B61}"/>
    <dgm:cxn modelId="{917D6684-D472-4B91-B37E-A8028DFA5423}" srcId="{BDAFAB2F-637F-4643-80A4-FF2F2782DB07}" destId="{92AADE22-501B-4098-993C-6C6F08380AD4}" srcOrd="0" destOrd="0" parTransId="{6A9FE9EA-C871-4947-AFB2-B3A56CE9D06F}" sibTransId="{D163B51F-20A1-4CA2-9609-E3D80B6532E9}"/>
    <dgm:cxn modelId="{06D67E84-FDB5-3543-8E23-42FEEA5516BA}" type="presOf" srcId="{087F6A5B-41BA-49AB-9AC9-E9AA73FB82D1}" destId="{7A56EDFC-EC91-4841-807B-C9F9F42D557C}" srcOrd="0" destOrd="0" presId="urn:microsoft.com/office/officeart/2016/7/layout/VerticalSolidActionList"/>
    <dgm:cxn modelId="{C9DC5C9A-598E-4064-B0FE-8DBAF1405A1B}" srcId="{49A5E4EE-32B2-4151-B411-D798B845A0A6}" destId="{67844790-FE35-4F83-A641-FC2988F9090F}" srcOrd="0" destOrd="0" parTransId="{2D2DC9D3-68AC-4AE1-AF19-47EEA2038D83}" sibTransId="{4D970517-8327-4CF1-87E5-2CAB86A49BE3}"/>
    <dgm:cxn modelId="{D4A8CAA8-005F-4403-81A4-5832DDD79D0D}" srcId="{49A5E4EE-32B2-4151-B411-D798B845A0A6}" destId="{85FF66C6-3513-4B58-A9DB-2E3EF4F6B0CD}" srcOrd="2" destOrd="0" parTransId="{D4ADACC8-CAA0-4BBA-98EF-F6C6188DABEE}" sibTransId="{9E279036-20CF-4C4A-87DC-2A8F1F5A3F8E}"/>
    <dgm:cxn modelId="{B5F750AD-7E7C-F548-A0F0-B1CA18BA8A89}" type="presOf" srcId="{67DC4258-A8AD-478B-B86A-3D922EAB7E1E}" destId="{19296BB7-3421-F946-9B2B-F572B9D0FADB}" srcOrd="0" destOrd="0" presId="urn:microsoft.com/office/officeart/2016/7/layout/VerticalSolidActionList"/>
    <dgm:cxn modelId="{E10A16B0-754E-45F4-8088-5954F4BFF644}" srcId="{85FF66C6-3513-4B58-A9DB-2E3EF4F6B0CD}" destId="{FCBD9028-2351-41D0-B01B-0D8E1089E326}" srcOrd="0" destOrd="0" parTransId="{E499F716-DD6E-46A8-839B-982E216B0449}" sibTransId="{ECF276C0-C337-458C-97BF-A734BCE767E0}"/>
    <dgm:cxn modelId="{838115B8-9251-5943-BAB9-D52DE2CE0971}" type="presOf" srcId="{85FF66C6-3513-4B58-A9DB-2E3EF4F6B0CD}" destId="{87B27323-3B64-824E-ACF6-F736F8AB1DB7}" srcOrd="0" destOrd="0" presId="urn:microsoft.com/office/officeart/2016/7/layout/VerticalSolidActionList"/>
    <dgm:cxn modelId="{2D8E86BF-A6F8-4840-A923-EC6212867F80}" type="presOf" srcId="{92AADE22-501B-4098-993C-6C6F08380AD4}" destId="{E2A75F2E-598D-B345-A8D7-1D640ED22654}" srcOrd="0" destOrd="0" presId="urn:microsoft.com/office/officeart/2016/7/layout/VerticalSolidActionList"/>
    <dgm:cxn modelId="{5B366DD6-F528-C345-A3FF-B0E2E79C0C9F}" type="presOf" srcId="{CB813EBF-D749-4A1F-AC96-EB245E8990E9}" destId="{40E22AD8-7F39-0045-B10F-D45DCFAB7777}" srcOrd="0" destOrd="0" presId="urn:microsoft.com/office/officeart/2016/7/layout/VerticalSolidActionList"/>
    <dgm:cxn modelId="{BEBF45DA-80D6-FE49-A09F-21B24E2D9FF9}" type="presOf" srcId="{49A5E4EE-32B2-4151-B411-D798B845A0A6}" destId="{D6C4BF45-3536-3740-B8A3-C5F6C87656A8}" srcOrd="0" destOrd="0" presId="urn:microsoft.com/office/officeart/2016/7/layout/VerticalSolidActionList"/>
    <dgm:cxn modelId="{D15681F3-CD06-6349-9F27-0CDBDDD602A4}" type="presOf" srcId="{9E069F80-12A1-4E9F-AB5E-A8EFA4637B05}" destId="{51EA293A-5F86-F441-B9A8-CC1EB5B31EDC}" srcOrd="0" destOrd="0" presId="urn:microsoft.com/office/officeart/2016/7/layout/VerticalSolidActionList"/>
    <dgm:cxn modelId="{023D77F4-9C56-BF4C-9618-14190B1E021B}" type="presOf" srcId="{FCBD9028-2351-41D0-B01B-0D8E1089E326}" destId="{670A82E8-FD38-1246-8BBF-251D676154D1}" srcOrd="0" destOrd="0" presId="urn:microsoft.com/office/officeart/2016/7/layout/VerticalSolidActionList"/>
    <dgm:cxn modelId="{69A94CF8-693D-4B20-B36A-8AA96DBA6F70}" srcId="{67DC4258-A8AD-478B-B86A-3D922EAB7E1E}" destId="{087F6A5B-41BA-49AB-9AC9-E9AA73FB82D1}" srcOrd="0" destOrd="0" parTransId="{69A2393A-8D96-4E40-A630-00F6B7C9BE32}" sibTransId="{F4285D5E-11CE-4CB0-A48A-270E5F030D93}"/>
    <dgm:cxn modelId="{AE7465F8-0A5B-4557-91B3-3A16AC0209A1}" srcId="{49A5E4EE-32B2-4151-B411-D798B845A0A6}" destId="{9E069F80-12A1-4E9F-AB5E-A8EFA4637B05}" srcOrd="1" destOrd="0" parTransId="{0A7CFAE3-3BEB-49E3-A33E-FB9DFBBF8275}" sibTransId="{090BDA59-9669-4D47-88FD-AB47B667A52F}"/>
    <dgm:cxn modelId="{1BFC51FD-C73A-4E90-ABD2-A60968DD4162}" srcId="{9E069F80-12A1-4E9F-AB5E-A8EFA4637B05}" destId="{CB813EBF-D749-4A1F-AC96-EB245E8990E9}" srcOrd="0" destOrd="0" parTransId="{4273EE31-7B5A-4B42-A9DF-478718DFD33A}" sibTransId="{965F818E-3126-4ACF-9F2F-5201C00D7038}"/>
    <dgm:cxn modelId="{389E2437-B060-BE4A-AB43-CBC483CBEAE8}" type="presParOf" srcId="{D6C4BF45-3536-3740-B8A3-C5F6C87656A8}" destId="{0A5FDADB-094F-8040-BFB0-7D6B1806C538}" srcOrd="0" destOrd="0" presId="urn:microsoft.com/office/officeart/2016/7/layout/VerticalSolidActionList"/>
    <dgm:cxn modelId="{59A4CFB9-6DB5-E443-A0FC-E806659DA7FD}" type="presParOf" srcId="{0A5FDADB-094F-8040-BFB0-7D6B1806C538}" destId="{0BDB8EE1-0424-3145-B758-BE3F0C948AB7}" srcOrd="0" destOrd="0" presId="urn:microsoft.com/office/officeart/2016/7/layout/VerticalSolidActionList"/>
    <dgm:cxn modelId="{AD372149-E80E-4046-9858-ACF2974F5597}" type="presParOf" srcId="{0A5FDADB-094F-8040-BFB0-7D6B1806C538}" destId="{9C6805C3-E866-1F46-A6D2-9DF8873F5768}" srcOrd="1" destOrd="0" presId="urn:microsoft.com/office/officeart/2016/7/layout/VerticalSolidActionList"/>
    <dgm:cxn modelId="{F9E39377-FF3E-EA4A-9D4C-35A2F516D9C9}" type="presParOf" srcId="{D6C4BF45-3536-3740-B8A3-C5F6C87656A8}" destId="{0C1C2837-00BD-2742-913D-F8F4BFD2B8E6}" srcOrd="1" destOrd="0" presId="urn:microsoft.com/office/officeart/2016/7/layout/VerticalSolidActionList"/>
    <dgm:cxn modelId="{31CEBFF0-F1B0-3242-B5A2-C5C900CE7AE4}" type="presParOf" srcId="{D6C4BF45-3536-3740-B8A3-C5F6C87656A8}" destId="{6F602CA5-3CAA-7D47-9D57-F0BAB7F16AA2}" srcOrd="2" destOrd="0" presId="urn:microsoft.com/office/officeart/2016/7/layout/VerticalSolidActionList"/>
    <dgm:cxn modelId="{C7D83EE9-ADE9-4E43-A178-322A2B8CD0F8}" type="presParOf" srcId="{6F602CA5-3CAA-7D47-9D57-F0BAB7F16AA2}" destId="{51EA293A-5F86-F441-B9A8-CC1EB5B31EDC}" srcOrd="0" destOrd="0" presId="urn:microsoft.com/office/officeart/2016/7/layout/VerticalSolidActionList"/>
    <dgm:cxn modelId="{41C8BCE8-A1B9-EF41-86E7-6ED26CBBE39C}" type="presParOf" srcId="{6F602CA5-3CAA-7D47-9D57-F0BAB7F16AA2}" destId="{40E22AD8-7F39-0045-B10F-D45DCFAB7777}" srcOrd="1" destOrd="0" presId="urn:microsoft.com/office/officeart/2016/7/layout/VerticalSolidActionList"/>
    <dgm:cxn modelId="{06BCCAAF-8688-E347-98AA-C118A5FC725C}" type="presParOf" srcId="{D6C4BF45-3536-3740-B8A3-C5F6C87656A8}" destId="{2277AC48-1386-3A4A-9B7A-6B7672D981F0}" srcOrd="3" destOrd="0" presId="urn:microsoft.com/office/officeart/2016/7/layout/VerticalSolidActionList"/>
    <dgm:cxn modelId="{12D5E298-A7F5-D74A-943A-2603DE279930}" type="presParOf" srcId="{D6C4BF45-3536-3740-B8A3-C5F6C87656A8}" destId="{FD776648-A103-D449-B7EC-B3B9D30AED39}" srcOrd="4" destOrd="0" presId="urn:microsoft.com/office/officeart/2016/7/layout/VerticalSolidActionList"/>
    <dgm:cxn modelId="{3D1A30C9-E6CD-A742-B3BF-503B604ED56A}" type="presParOf" srcId="{FD776648-A103-D449-B7EC-B3B9D30AED39}" destId="{87B27323-3B64-824E-ACF6-F736F8AB1DB7}" srcOrd="0" destOrd="0" presId="urn:microsoft.com/office/officeart/2016/7/layout/VerticalSolidActionList"/>
    <dgm:cxn modelId="{14C2D6F4-ED11-8144-9EFC-A7F75639E9FE}" type="presParOf" srcId="{FD776648-A103-D449-B7EC-B3B9D30AED39}" destId="{670A82E8-FD38-1246-8BBF-251D676154D1}" srcOrd="1" destOrd="0" presId="urn:microsoft.com/office/officeart/2016/7/layout/VerticalSolidActionList"/>
    <dgm:cxn modelId="{2EF41442-1769-7844-AF7C-6B4BEC115F9C}" type="presParOf" srcId="{D6C4BF45-3536-3740-B8A3-C5F6C87656A8}" destId="{BBB5957E-F7D9-1D49-B916-826A1314A224}" srcOrd="5" destOrd="0" presId="urn:microsoft.com/office/officeart/2016/7/layout/VerticalSolidActionList"/>
    <dgm:cxn modelId="{7D85EB71-D113-3343-ACED-8515C03A8AA7}" type="presParOf" srcId="{D6C4BF45-3536-3740-B8A3-C5F6C87656A8}" destId="{4998BF31-8CAC-8545-B4F4-309191D7653F}" srcOrd="6" destOrd="0" presId="urn:microsoft.com/office/officeart/2016/7/layout/VerticalSolidActionList"/>
    <dgm:cxn modelId="{AD39A127-8D1C-8C4A-BE68-765BC8487752}" type="presParOf" srcId="{4998BF31-8CAC-8545-B4F4-309191D7653F}" destId="{4D872905-720C-CD41-8F01-6842E91D11C2}" srcOrd="0" destOrd="0" presId="urn:microsoft.com/office/officeart/2016/7/layout/VerticalSolidActionList"/>
    <dgm:cxn modelId="{1166E44C-6540-B549-A107-BB757D6D2869}" type="presParOf" srcId="{4998BF31-8CAC-8545-B4F4-309191D7653F}" destId="{E2A75F2E-598D-B345-A8D7-1D640ED22654}" srcOrd="1" destOrd="0" presId="urn:microsoft.com/office/officeart/2016/7/layout/VerticalSolidActionList"/>
    <dgm:cxn modelId="{411DE667-8B47-5041-91BE-00DBA5A5A4A6}" type="presParOf" srcId="{D6C4BF45-3536-3740-B8A3-C5F6C87656A8}" destId="{5CFF40F7-2409-8640-976E-86F0758CDC53}" srcOrd="7" destOrd="0" presId="urn:microsoft.com/office/officeart/2016/7/layout/VerticalSolidActionList"/>
    <dgm:cxn modelId="{565D6C1C-B894-9E43-BFC7-17F707CBEDFE}" type="presParOf" srcId="{D6C4BF45-3536-3740-B8A3-C5F6C87656A8}" destId="{6B3736D2-27F6-E446-A97B-FFB2383A8FE7}" srcOrd="8" destOrd="0" presId="urn:microsoft.com/office/officeart/2016/7/layout/VerticalSolidActionList"/>
    <dgm:cxn modelId="{7A8E2247-6E18-8D4F-A363-3014238A2F42}" type="presParOf" srcId="{6B3736D2-27F6-E446-A97B-FFB2383A8FE7}" destId="{19296BB7-3421-F946-9B2B-F572B9D0FADB}" srcOrd="0" destOrd="0" presId="urn:microsoft.com/office/officeart/2016/7/layout/VerticalSolidActionList"/>
    <dgm:cxn modelId="{B975B1F5-4CDB-7E47-9DB6-462F9571F645}" type="presParOf" srcId="{6B3736D2-27F6-E446-A97B-FFB2383A8FE7}" destId="{7A56EDFC-EC91-4841-807B-C9F9F42D557C}" srcOrd="1" destOrd="0" presId="urn:microsoft.com/office/officeart/2016/7/layout/VerticalSolid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EB872F8-74F2-44D7-8C60-D78A5D269D9A}" type="doc">
      <dgm:prSet loTypeId="urn:microsoft.com/office/officeart/2008/layout/LinedList" loCatId="list" qsTypeId="urn:microsoft.com/office/officeart/2005/8/quickstyle/simple1" qsCatId="simple" csTypeId="urn:microsoft.com/office/officeart/2005/8/colors/colorful4" csCatId="colorful" phldr="1"/>
      <dgm:spPr/>
      <dgm:t>
        <a:bodyPr/>
        <a:lstStyle/>
        <a:p>
          <a:endParaRPr lang="en-US"/>
        </a:p>
      </dgm:t>
    </dgm:pt>
    <dgm:pt modelId="{F4858C85-4EBE-453C-B0D5-191A7B4E87AF}">
      <dgm:prSet/>
      <dgm:spPr/>
      <dgm:t>
        <a:bodyPr/>
        <a:lstStyle/>
        <a:p>
          <a:r>
            <a:rPr lang="en-US" b="1" dirty="0">
              <a:solidFill>
                <a:srgbClr val="FF0000"/>
              </a:solidFill>
            </a:rPr>
            <a:t>Statutory Defence </a:t>
          </a:r>
        </a:p>
        <a:p>
          <a:r>
            <a:rPr lang="en-US" b="1" dirty="0"/>
            <a:t>–</a:t>
          </a:r>
          <a:r>
            <a:rPr lang="en-US" b="1" baseline="0" dirty="0"/>
            <a:t> </a:t>
          </a:r>
          <a:r>
            <a:rPr lang="en-GB" b="0" baseline="0" dirty="0"/>
            <a:t>A</a:t>
          </a:r>
          <a:r>
            <a:rPr lang="en-GB" dirty="0"/>
            <a:t> statutory defence can be raised in any instance in which a party cannot be shown to have acted purposely, knowingly, recklessly, or negligently as the law may require, with respect to each material element of the offense</a:t>
          </a:r>
          <a:endParaRPr lang="en-US" dirty="0"/>
        </a:p>
      </dgm:t>
    </dgm:pt>
    <dgm:pt modelId="{F9652C53-BA78-4649-AEB8-05358A84DE7B}" type="parTrans" cxnId="{9AC6A9D3-85B0-4ECF-A6B8-36AF8D30D1F3}">
      <dgm:prSet/>
      <dgm:spPr/>
      <dgm:t>
        <a:bodyPr/>
        <a:lstStyle/>
        <a:p>
          <a:endParaRPr lang="en-US"/>
        </a:p>
      </dgm:t>
    </dgm:pt>
    <dgm:pt modelId="{060BA59D-431C-4A66-9E51-92A532D73FD6}" type="sibTrans" cxnId="{9AC6A9D3-85B0-4ECF-A6B8-36AF8D30D1F3}">
      <dgm:prSet/>
      <dgm:spPr/>
      <dgm:t>
        <a:bodyPr/>
        <a:lstStyle/>
        <a:p>
          <a:endParaRPr lang="en-US"/>
        </a:p>
      </dgm:t>
    </dgm:pt>
    <dgm:pt modelId="{1E6DD9FE-9AAB-45EF-AA1E-7ADB561F1226}">
      <dgm:prSet/>
      <dgm:spPr/>
      <dgm:t>
        <a:bodyPr/>
        <a:lstStyle/>
        <a:p>
          <a:r>
            <a:rPr lang="en-US" b="1" dirty="0">
              <a:solidFill>
                <a:srgbClr val="FF0000"/>
              </a:solidFill>
            </a:rPr>
            <a:t>General Defence </a:t>
          </a:r>
        </a:p>
        <a:p>
          <a:r>
            <a:rPr lang="en-US" b="1" dirty="0"/>
            <a:t>– </a:t>
          </a:r>
          <a:r>
            <a:rPr lang="en-US" b="0" dirty="0"/>
            <a:t>Not a recognised defence in law, the</a:t>
          </a:r>
          <a:r>
            <a:rPr lang="en-US" b="0" baseline="0" dirty="0"/>
            <a:t> onus is on the defendant to prove in court</a:t>
          </a:r>
          <a:endParaRPr lang="en-US" dirty="0"/>
        </a:p>
      </dgm:t>
    </dgm:pt>
    <dgm:pt modelId="{CDFFCDBB-4151-4F7E-BE2A-F01343C276BA}" type="parTrans" cxnId="{5AC8A917-2C3D-451F-9096-5B8C79154D01}">
      <dgm:prSet/>
      <dgm:spPr/>
      <dgm:t>
        <a:bodyPr/>
        <a:lstStyle/>
        <a:p>
          <a:endParaRPr lang="en-US"/>
        </a:p>
      </dgm:t>
    </dgm:pt>
    <dgm:pt modelId="{F71653BC-3B9D-4C7A-9C8F-53CE764F1648}" type="sibTrans" cxnId="{5AC8A917-2C3D-451F-9096-5B8C79154D01}">
      <dgm:prSet/>
      <dgm:spPr/>
      <dgm:t>
        <a:bodyPr/>
        <a:lstStyle/>
        <a:p>
          <a:endParaRPr lang="en-US"/>
        </a:p>
      </dgm:t>
    </dgm:pt>
    <dgm:pt modelId="{D260C297-F04F-4849-8075-1EB7C8B6E210}" type="pres">
      <dgm:prSet presAssocID="{4EB872F8-74F2-44D7-8C60-D78A5D269D9A}" presName="vert0" presStyleCnt="0">
        <dgm:presLayoutVars>
          <dgm:dir/>
          <dgm:animOne val="branch"/>
          <dgm:animLvl val="lvl"/>
        </dgm:presLayoutVars>
      </dgm:prSet>
      <dgm:spPr/>
    </dgm:pt>
    <dgm:pt modelId="{F4FDD7FD-74FD-924D-96C6-8E06B27965EE}" type="pres">
      <dgm:prSet presAssocID="{F4858C85-4EBE-453C-B0D5-191A7B4E87AF}" presName="thickLine" presStyleLbl="alignNode1" presStyleIdx="0" presStyleCnt="2"/>
      <dgm:spPr/>
    </dgm:pt>
    <dgm:pt modelId="{6543A4B6-BA17-464E-B253-6B6C71555774}" type="pres">
      <dgm:prSet presAssocID="{F4858C85-4EBE-453C-B0D5-191A7B4E87AF}" presName="horz1" presStyleCnt="0"/>
      <dgm:spPr/>
    </dgm:pt>
    <dgm:pt modelId="{1029F5EA-6773-8843-BCD5-9E71ED3EFEEB}" type="pres">
      <dgm:prSet presAssocID="{F4858C85-4EBE-453C-B0D5-191A7B4E87AF}" presName="tx1" presStyleLbl="revTx" presStyleIdx="0" presStyleCnt="2"/>
      <dgm:spPr/>
    </dgm:pt>
    <dgm:pt modelId="{B81D6746-C0E5-2A46-8D88-AD732F5ADBFA}" type="pres">
      <dgm:prSet presAssocID="{F4858C85-4EBE-453C-B0D5-191A7B4E87AF}" presName="vert1" presStyleCnt="0"/>
      <dgm:spPr/>
    </dgm:pt>
    <dgm:pt modelId="{84EF187E-3DB7-A64F-BD9D-3B5F8FE42F6C}" type="pres">
      <dgm:prSet presAssocID="{1E6DD9FE-9AAB-45EF-AA1E-7ADB561F1226}" presName="thickLine" presStyleLbl="alignNode1" presStyleIdx="1" presStyleCnt="2"/>
      <dgm:spPr/>
    </dgm:pt>
    <dgm:pt modelId="{9BF52D86-728B-D442-B9FA-C0E0B4896F3A}" type="pres">
      <dgm:prSet presAssocID="{1E6DD9FE-9AAB-45EF-AA1E-7ADB561F1226}" presName="horz1" presStyleCnt="0"/>
      <dgm:spPr/>
    </dgm:pt>
    <dgm:pt modelId="{E3EB45B4-D806-454F-BB8C-6A0CFE56422B}" type="pres">
      <dgm:prSet presAssocID="{1E6DD9FE-9AAB-45EF-AA1E-7ADB561F1226}" presName="tx1" presStyleLbl="revTx" presStyleIdx="1" presStyleCnt="2"/>
      <dgm:spPr/>
    </dgm:pt>
    <dgm:pt modelId="{2E41A19E-D5D7-7C47-9086-6ED2279B3AC1}" type="pres">
      <dgm:prSet presAssocID="{1E6DD9FE-9AAB-45EF-AA1E-7ADB561F1226}" presName="vert1" presStyleCnt="0"/>
      <dgm:spPr/>
    </dgm:pt>
  </dgm:ptLst>
  <dgm:cxnLst>
    <dgm:cxn modelId="{ADF4AC02-0EE0-1045-AD17-7D7CA5D77FED}" type="presOf" srcId="{1E6DD9FE-9AAB-45EF-AA1E-7ADB561F1226}" destId="{E3EB45B4-D806-454F-BB8C-6A0CFE56422B}" srcOrd="0" destOrd="0" presId="urn:microsoft.com/office/officeart/2008/layout/LinedList"/>
    <dgm:cxn modelId="{5AC8A917-2C3D-451F-9096-5B8C79154D01}" srcId="{4EB872F8-74F2-44D7-8C60-D78A5D269D9A}" destId="{1E6DD9FE-9AAB-45EF-AA1E-7ADB561F1226}" srcOrd="1" destOrd="0" parTransId="{CDFFCDBB-4151-4F7E-BE2A-F01343C276BA}" sibTransId="{F71653BC-3B9D-4C7A-9C8F-53CE764F1648}"/>
    <dgm:cxn modelId="{C9C2B73E-7713-9445-83B0-F65CB8A50925}" type="presOf" srcId="{4EB872F8-74F2-44D7-8C60-D78A5D269D9A}" destId="{D260C297-F04F-4849-8075-1EB7C8B6E210}" srcOrd="0" destOrd="0" presId="urn:microsoft.com/office/officeart/2008/layout/LinedList"/>
    <dgm:cxn modelId="{ECBD9A5A-FDA5-8C45-AD05-766A90820555}" type="presOf" srcId="{F4858C85-4EBE-453C-B0D5-191A7B4E87AF}" destId="{1029F5EA-6773-8843-BCD5-9E71ED3EFEEB}" srcOrd="0" destOrd="0" presId="urn:microsoft.com/office/officeart/2008/layout/LinedList"/>
    <dgm:cxn modelId="{9AC6A9D3-85B0-4ECF-A6B8-36AF8D30D1F3}" srcId="{4EB872F8-74F2-44D7-8C60-D78A5D269D9A}" destId="{F4858C85-4EBE-453C-B0D5-191A7B4E87AF}" srcOrd="0" destOrd="0" parTransId="{F9652C53-BA78-4649-AEB8-05358A84DE7B}" sibTransId="{060BA59D-431C-4A66-9E51-92A532D73FD6}"/>
    <dgm:cxn modelId="{40790679-DDEB-5648-8B0D-3B58F3F4D91E}" type="presParOf" srcId="{D260C297-F04F-4849-8075-1EB7C8B6E210}" destId="{F4FDD7FD-74FD-924D-96C6-8E06B27965EE}" srcOrd="0" destOrd="0" presId="urn:microsoft.com/office/officeart/2008/layout/LinedList"/>
    <dgm:cxn modelId="{9FDA638D-2E96-C840-9E01-212370750E02}" type="presParOf" srcId="{D260C297-F04F-4849-8075-1EB7C8B6E210}" destId="{6543A4B6-BA17-464E-B253-6B6C71555774}" srcOrd="1" destOrd="0" presId="urn:microsoft.com/office/officeart/2008/layout/LinedList"/>
    <dgm:cxn modelId="{231CF524-446C-CE41-B7B1-E413D9BACA96}" type="presParOf" srcId="{6543A4B6-BA17-464E-B253-6B6C71555774}" destId="{1029F5EA-6773-8843-BCD5-9E71ED3EFEEB}" srcOrd="0" destOrd="0" presId="urn:microsoft.com/office/officeart/2008/layout/LinedList"/>
    <dgm:cxn modelId="{F4A51485-F1A2-A940-8AAB-EA263ACC4D75}" type="presParOf" srcId="{6543A4B6-BA17-464E-B253-6B6C71555774}" destId="{B81D6746-C0E5-2A46-8D88-AD732F5ADBFA}" srcOrd="1" destOrd="0" presId="urn:microsoft.com/office/officeart/2008/layout/LinedList"/>
    <dgm:cxn modelId="{A5D6BF1B-58B5-2B47-98F1-91F7DA929C19}" type="presParOf" srcId="{D260C297-F04F-4849-8075-1EB7C8B6E210}" destId="{84EF187E-3DB7-A64F-BD9D-3B5F8FE42F6C}" srcOrd="2" destOrd="0" presId="urn:microsoft.com/office/officeart/2008/layout/LinedList"/>
    <dgm:cxn modelId="{F790F54E-B3D0-8A4D-A30E-3ADED2D78F5C}" type="presParOf" srcId="{D260C297-F04F-4849-8075-1EB7C8B6E210}" destId="{9BF52D86-728B-D442-B9FA-C0E0B4896F3A}" srcOrd="3" destOrd="0" presId="urn:microsoft.com/office/officeart/2008/layout/LinedList"/>
    <dgm:cxn modelId="{4CE01323-2CD7-274C-B25B-23EA30D82FA0}" type="presParOf" srcId="{9BF52D86-728B-D442-B9FA-C0E0B4896F3A}" destId="{E3EB45B4-D806-454F-BB8C-6A0CFE56422B}" srcOrd="0" destOrd="0" presId="urn:microsoft.com/office/officeart/2008/layout/LinedList"/>
    <dgm:cxn modelId="{775AE861-F334-384F-96A4-0CB44577D1E1}" type="presParOf" srcId="{9BF52D86-728B-D442-B9FA-C0E0B4896F3A}" destId="{2E41A19E-D5D7-7C47-9086-6ED2279B3AC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78BE274-859D-4E68-8DE8-430CAEDBBA30}"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8276CA0C-780D-477F-852B-401BCF897378}">
      <dgm:prSet/>
      <dgm:spPr/>
      <dgm:t>
        <a:bodyPr/>
        <a:lstStyle/>
        <a:p>
          <a:r>
            <a:rPr lang="en-GB"/>
            <a:t>The only person who can lawfully supply controlled drugs i.e. morphine are doctors, vets and pharmacists under licence</a:t>
          </a:r>
          <a:endParaRPr lang="en-US"/>
        </a:p>
      </dgm:t>
    </dgm:pt>
    <dgm:pt modelId="{732D9A7B-D9DC-4568-ACEB-2279E51E8E54}" type="parTrans" cxnId="{9670E2F4-29E7-4612-AD0C-99EAB2F0CC41}">
      <dgm:prSet/>
      <dgm:spPr/>
      <dgm:t>
        <a:bodyPr/>
        <a:lstStyle/>
        <a:p>
          <a:endParaRPr lang="en-US"/>
        </a:p>
      </dgm:t>
    </dgm:pt>
    <dgm:pt modelId="{1BA35FB3-1DD4-4FCD-9D4D-89BF78DC509F}" type="sibTrans" cxnId="{9670E2F4-29E7-4612-AD0C-99EAB2F0CC41}">
      <dgm:prSet/>
      <dgm:spPr/>
      <dgm:t>
        <a:bodyPr/>
        <a:lstStyle/>
        <a:p>
          <a:endParaRPr lang="en-US"/>
        </a:p>
      </dgm:t>
    </dgm:pt>
    <dgm:pt modelId="{533A1C74-5B3D-46FD-95D1-E0409C3AB6C9}">
      <dgm:prSet/>
      <dgm:spPr/>
      <dgm:t>
        <a:bodyPr/>
        <a:lstStyle/>
        <a:p>
          <a:r>
            <a:rPr lang="en-GB" b="1"/>
            <a:t>Supplying or offering </a:t>
          </a:r>
          <a:r>
            <a:rPr lang="en-GB"/>
            <a:t>can mean</a:t>
          </a:r>
          <a:r>
            <a:rPr lang="en-GB" baseline="0"/>
            <a:t> more than merely transferring from one person to another by sale. It also includes distributing ie passing a joint to another person for a smoke</a:t>
          </a:r>
          <a:endParaRPr lang="en-US"/>
        </a:p>
      </dgm:t>
    </dgm:pt>
    <dgm:pt modelId="{F7ED14A0-6F41-4AE3-A3CE-5C4A42C315C7}" type="parTrans" cxnId="{FA08F09C-480A-4BB0-8F28-6E3287EEFE04}">
      <dgm:prSet/>
      <dgm:spPr/>
      <dgm:t>
        <a:bodyPr/>
        <a:lstStyle/>
        <a:p>
          <a:endParaRPr lang="en-US"/>
        </a:p>
      </dgm:t>
    </dgm:pt>
    <dgm:pt modelId="{E51800E5-4A21-4E96-809E-6B1427DB61B0}" type="sibTrans" cxnId="{FA08F09C-480A-4BB0-8F28-6E3287EEFE04}">
      <dgm:prSet/>
      <dgm:spPr/>
      <dgm:t>
        <a:bodyPr/>
        <a:lstStyle/>
        <a:p>
          <a:endParaRPr lang="en-US"/>
        </a:p>
      </dgm:t>
    </dgm:pt>
    <dgm:pt modelId="{E1830B80-C86D-4CB0-9F2A-F342583841E3}">
      <dgm:prSet/>
      <dgm:spPr/>
      <dgm:t>
        <a:bodyPr/>
        <a:lstStyle/>
        <a:p>
          <a:r>
            <a:rPr lang="en-GB" baseline="0"/>
            <a:t>The offence is only committed if the substance is an </a:t>
          </a:r>
          <a:r>
            <a:rPr lang="en-GB" u="sng" baseline="0"/>
            <a:t>actual drug </a:t>
          </a:r>
          <a:r>
            <a:rPr lang="en-GB" baseline="0"/>
            <a:t>(may not be established until the time of testing)</a:t>
          </a:r>
          <a:endParaRPr lang="en-US"/>
        </a:p>
      </dgm:t>
    </dgm:pt>
    <dgm:pt modelId="{F10916E7-6BEC-4A08-BAE4-26F5B66D3551}" type="parTrans" cxnId="{B9C8D792-CCBA-4692-8751-79318BBFF4EC}">
      <dgm:prSet/>
      <dgm:spPr/>
      <dgm:t>
        <a:bodyPr/>
        <a:lstStyle/>
        <a:p>
          <a:endParaRPr lang="en-US"/>
        </a:p>
      </dgm:t>
    </dgm:pt>
    <dgm:pt modelId="{21B08E66-5906-42BD-B85D-CA083C85E978}" type="sibTrans" cxnId="{B9C8D792-CCBA-4692-8751-79318BBFF4EC}">
      <dgm:prSet/>
      <dgm:spPr/>
      <dgm:t>
        <a:bodyPr/>
        <a:lstStyle/>
        <a:p>
          <a:endParaRPr lang="en-US"/>
        </a:p>
      </dgm:t>
    </dgm:pt>
    <dgm:pt modelId="{D8835EAD-27C5-4B7B-BD3C-2F29829CA5C7}">
      <dgm:prSet/>
      <dgm:spPr/>
      <dgm:t>
        <a:bodyPr/>
        <a:lstStyle/>
        <a:p>
          <a:r>
            <a:rPr lang="en-GB" b="1" baseline="0" dirty="0"/>
            <a:t>Being concerned in </a:t>
          </a:r>
          <a:r>
            <a:rPr lang="en-GB" baseline="0" dirty="0"/>
            <a:t>the supply includes others involved around the act of supplying </a:t>
          </a:r>
          <a:r>
            <a:rPr lang="en-GB" baseline="0" dirty="0" err="1"/>
            <a:t>ie</a:t>
          </a:r>
          <a:r>
            <a:rPr lang="en-GB" baseline="0" dirty="0"/>
            <a:t> the person who provides the means of transport or packages the drugs ready for supply</a:t>
          </a:r>
          <a:endParaRPr lang="en-US" dirty="0"/>
        </a:p>
      </dgm:t>
    </dgm:pt>
    <dgm:pt modelId="{1A954FAF-C732-4514-96A5-3CE4F733F66D}" type="parTrans" cxnId="{576D6DD5-4BA6-4FDF-8B04-A86DEDB2EAAF}">
      <dgm:prSet/>
      <dgm:spPr/>
      <dgm:t>
        <a:bodyPr/>
        <a:lstStyle/>
        <a:p>
          <a:endParaRPr lang="en-US"/>
        </a:p>
      </dgm:t>
    </dgm:pt>
    <dgm:pt modelId="{9C327A00-F6FB-47CD-95A7-C5D59D0F79D2}" type="sibTrans" cxnId="{576D6DD5-4BA6-4FDF-8B04-A86DEDB2EAAF}">
      <dgm:prSet/>
      <dgm:spPr/>
      <dgm:t>
        <a:bodyPr/>
        <a:lstStyle/>
        <a:p>
          <a:endParaRPr lang="en-US"/>
        </a:p>
      </dgm:t>
    </dgm:pt>
    <dgm:pt modelId="{4148C090-D4FA-4102-BB8A-28B17D64D965}">
      <dgm:prSet/>
      <dgm:spPr/>
      <dgm:t>
        <a:bodyPr/>
        <a:lstStyle/>
        <a:p>
          <a:r>
            <a:rPr lang="en-GB" baseline="0"/>
            <a:t>The drug must be a controlled drug, its not sufficient for this offence merely to believe it is a controlled drug</a:t>
          </a:r>
          <a:endParaRPr lang="en-US"/>
        </a:p>
      </dgm:t>
    </dgm:pt>
    <dgm:pt modelId="{704677F7-2528-4FF8-9553-EDE66AA27222}" type="parTrans" cxnId="{E3C5222C-68CB-426C-95EF-5FDFDF60CB6C}">
      <dgm:prSet/>
      <dgm:spPr/>
      <dgm:t>
        <a:bodyPr/>
        <a:lstStyle/>
        <a:p>
          <a:endParaRPr lang="en-US"/>
        </a:p>
      </dgm:t>
    </dgm:pt>
    <dgm:pt modelId="{D8C7FFE6-F585-4B18-9483-0710111402E3}" type="sibTrans" cxnId="{E3C5222C-68CB-426C-95EF-5FDFDF60CB6C}">
      <dgm:prSet/>
      <dgm:spPr/>
      <dgm:t>
        <a:bodyPr/>
        <a:lstStyle/>
        <a:p>
          <a:endParaRPr lang="en-US"/>
        </a:p>
      </dgm:t>
    </dgm:pt>
    <dgm:pt modelId="{B53026C4-0107-49DB-9427-A2929A3CF772}">
      <dgm:prSet/>
      <dgm:spPr/>
      <dgm:t>
        <a:bodyPr/>
        <a:lstStyle/>
        <a:p>
          <a:r>
            <a:rPr lang="en-GB" b="1" baseline="0" dirty="0"/>
            <a:t>Making an offer </a:t>
          </a:r>
          <a:r>
            <a:rPr lang="en-GB" baseline="0" dirty="0"/>
            <a:t>– in contrast to the above a person can commit the offence of making an offer to supply when the substance is not a controlled drug. This is because people who are involved in the making of an offer may be people who are sent to find prospective buyers, and therefore these people can also be prosecuted. </a:t>
          </a:r>
          <a:endParaRPr lang="en-US" dirty="0"/>
        </a:p>
      </dgm:t>
    </dgm:pt>
    <dgm:pt modelId="{6B09D2EA-1010-4EE3-89AB-79C986CBE982}" type="parTrans" cxnId="{D98BF2DA-208E-4943-B8D8-13D95AFF5A05}">
      <dgm:prSet/>
      <dgm:spPr/>
      <dgm:t>
        <a:bodyPr/>
        <a:lstStyle/>
        <a:p>
          <a:endParaRPr lang="en-US"/>
        </a:p>
      </dgm:t>
    </dgm:pt>
    <dgm:pt modelId="{768D6AF6-EBFB-41DF-B961-0E25FF771C36}" type="sibTrans" cxnId="{D98BF2DA-208E-4943-B8D8-13D95AFF5A05}">
      <dgm:prSet/>
      <dgm:spPr/>
      <dgm:t>
        <a:bodyPr/>
        <a:lstStyle/>
        <a:p>
          <a:endParaRPr lang="en-US"/>
        </a:p>
      </dgm:t>
    </dgm:pt>
    <dgm:pt modelId="{B35AB358-219B-4881-A790-75D94EC3D701}">
      <dgm:prSet/>
      <dgm:spPr/>
      <dgm:t>
        <a:bodyPr/>
        <a:lstStyle/>
        <a:p>
          <a:r>
            <a:rPr lang="en-GB" baseline="0"/>
            <a:t>This offence must be treated seriously if it was committed in the vicinity of a school, or a courier was used under the age of 18 years. </a:t>
          </a:r>
          <a:endParaRPr lang="en-US"/>
        </a:p>
      </dgm:t>
    </dgm:pt>
    <dgm:pt modelId="{5A5E8321-D46B-4D38-A594-B0EE596D59AB}" type="parTrans" cxnId="{331AEF2E-5ECE-4983-84EB-2FBE94CA2C9F}">
      <dgm:prSet/>
      <dgm:spPr/>
      <dgm:t>
        <a:bodyPr/>
        <a:lstStyle/>
        <a:p>
          <a:endParaRPr lang="en-US"/>
        </a:p>
      </dgm:t>
    </dgm:pt>
    <dgm:pt modelId="{EE569491-FF80-4968-9240-F887D6821515}" type="sibTrans" cxnId="{331AEF2E-5ECE-4983-84EB-2FBE94CA2C9F}">
      <dgm:prSet/>
      <dgm:spPr/>
      <dgm:t>
        <a:bodyPr/>
        <a:lstStyle/>
        <a:p>
          <a:endParaRPr lang="en-US"/>
        </a:p>
      </dgm:t>
    </dgm:pt>
    <dgm:pt modelId="{5805EBFF-6EA3-3F44-AE46-85DE5F97B674}" type="pres">
      <dgm:prSet presAssocID="{378BE274-859D-4E68-8DE8-430CAEDBBA30}" presName="diagram" presStyleCnt="0">
        <dgm:presLayoutVars>
          <dgm:dir/>
          <dgm:resizeHandles val="exact"/>
        </dgm:presLayoutVars>
      </dgm:prSet>
      <dgm:spPr/>
    </dgm:pt>
    <dgm:pt modelId="{B2CAADB7-1E3E-A543-9364-54F353B89148}" type="pres">
      <dgm:prSet presAssocID="{8276CA0C-780D-477F-852B-401BCF897378}" presName="node" presStyleLbl="node1" presStyleIdx="0" presStyleCnt="7">
        <dgm:presLayoutVars>
          <dgm:bulletEnabled val="1"/>
        </dgm:presLayoutVars>
      </dgm:prSet>
      <dgm:spPr/>
    </dgm:pt>
    <dgm:pt modelId="{A55FC913-00AA-5941-BE60-7F5C17FEB2D6}" type="pres">
      <dgm:prSet presAssocID="{1BA35FB3-1DD4-4FCD-9D4D-89BF78DC509F}" presName="sibTrans" presStyleCnt="0"/>
      <dgm:spPr/>
    </dgm:pt>
    <dgm:pt modelId="{74E7084E-BE97-8A47-96DF-0397FA1AB54D}" type="pres">
      <dgm:prSet presAssocID="{533A1C74-5B3D-46FD-95D1-E0409C3AB6C9}" presName="node" presStyleLbl="node1" presStyleIdx="1" presStyleCnt="7">
        <dgm:presLayoutVars>
          <dgm:bulletEnabled val="1"/>
        </dgm:presLayoutVars>
      </dgm:prSet>
      <dgm:spPr/>
    </dgm:pt>
    <dgm:pt modelId="{369EB2F7-1050-D14A-A557-5903C993CC6C}" type="pres">
      <dgm:prSet presAssocID="{E51800E5-4A21-4E96-809E-6B1427DB61B0}" presName="sibTrans" presStyleCnt="0"/>
      <dgm:spPr/>
    </dgm:pt>
    <dgm:pt modelId="{2A27E3E7-8E0D-734B-8B1A-D8312CD8FBA3}" type="pres">
      <dgm:prSet presAssocID="{E1830B80-C86D-4CB0-9F2A-F342583841E3}" presName="node" presStyleLbl="node1" presStyleIdx="2" presStyleCnt="7">
        <dgm:presLayoutVars>
          <dgm:bulletEnabled val="1"/>
        </dgm:presLayoutVars>
      </dgm:prSet>
      <dgm:spPr/>
    </dgm:pt>
    <dgm:pt modelId="{6321DF01-D99B-474B-B272-79A3D919C656}" type="pres">
      <dgm:prSet presAssocID="{21B08E66-5906-42BD-B85D-CA083C85E978}" presName="sibTrans" presStyleCnt="0"/>
      <dgm:spPr/>
    </dgm:pt>
    <dgm:pt modelId="{E7533C37-5791-2041-9A27-B0B3BD69BE52}" type="pres">
      <dgm:prSet presAssocID="{D8835EAD-27C5-4B7B-BD3C-2F29829CA5C7}" presName="node" presStyleLbl="node1" presStyleIdx="3" presStyleCnt="7">
        <dgm:presLayoutVars>
          <dgm:bulletEnabled val="1"/>
        </dgm:presLayoutVars>
      </dgm:prSet>
      <dgm:spPr/>
    </dgm:pt>
    <dgm:pt modelId="{E13A42CE-8CEB-2847-A59D-2061A96268B0}" type="pres">
      <dgm:prSet presAssocID="{9C327A00-F6FB-47CD-95A7-C5D59D0F79D2}" presName="sibTrans" presStyleCnt="0"/>
      <dgm:spPr/>
    </dgm:pt>
    <dgm:pt modelId="{DE109255-FD6F-C747-85C2-DEB88F468B4B}" type="pres">
      <dgm:prSet presAssocID="{4148C090-D4FA-4102-BB8A-28B17D64D965}" presName="node" presStyleLbl="node1" presStyleIdx="4" presStyleCnt="7">
        <dgm:presLayoutVars>
          <dgm:bulletEnabled val="1"/>
        </dgm:presLayoutVars>
      </dgm:prSet>
      <dgm:spPr/>
    </dgm:pt>
    <dgm:pt modelId="{190F191B-C840-A549-92DB-6C32BBCB5BD2}" type="pres">
      <dgm:prSet presAssocID="{D8C7FFE6-F585-4B18-9483-0710111402E3}" presName="sibTrans" presStyleCnt="0"/>
      <dgm:spPr/>
    </dgm:pt>
    <dgm:pt modelId="{66446D94-9D02-F34F-8923-3B2702FCD87E}" type="pres">
      <dgm:prSet presAssocID="{B53026C4-0107-49DB-9427-A2929A3CF772}" presName="node" presStyleLbl="node1" presStyleIdx="5" presStyleCnt="7">
        <dgm:presLayoutVars>
          <dgm:bulletEnabled val="1"/>
        </dgm:presLayoutVars>
      </dgm:prSet>
      <dgm:spPr/>
    </dgm:pt>
    <dgm:pt modelId="{CE9F969E-B7E2-CF4A-B78E-334067301587}" type="pres">
      <dgm:prSet presAssocID="{768D6AF6-EBFB-41DF-B961-0E25FF771C36}" presName="sibTrans" presStyleCnt="0"/>
      <dgm:spPr/>
    </dgm:pt>
    <dgm:pt modelId="{D3DC71D3-E8A3-7645-B62B-EB0CA29D645A}" type="pres">
      <dgm:prSet presAssocID="{B35AB358-219B-4881-A790-75D94EC3D701}" presName="node" presStyleLbl="node1" presStyleIdx="6" presStyleCnt="7">
        <dgm:presLayoutVars>
          <dgm:bulletEnabled val="1"/>
        </dgm:presLayoutVars>
      </dgm:prSet>
      <dgm:spPr/>
    </dgm:pt>
  </dgm:ptLst>
  <dgm:cxnLst>
    <dgm:cxn modelId="{75A4AE19-6EAD-5643-B7D9-8FA5B26EE796}" type="presOf" srcId="{B53026C4-0107-49DB-9427-A2929A3CF772}" destId="{66446D94-9D02-F34F-8923-3B2702FCD87E}" srcOrd="0" destOrd="0" presId="urn:microsoft.com/office/officeart/2005/8/layout/default"/>
    <dgm:cxn modelId="{7DF2D421-C292-A640-8ACE-5A259066CBC1}" type="presOf" srcId="{E1830B80-C86D-4CB0-9F2A-F342583841E3}" destId="{2A27E3E7-8E0D-734B-8B1A-D8312CD8FBA3}" srcOrd="0" destOrd="0" presId="urn:microsoft.com/office/officeart/2005/8/layout/default"/>
    <dgm:cxn modelId="{A9AF2F27-4A98-E14B-A578-D940E3313FF2}" type="presOf" srcId="{533A1C74-5B3D-46FD-95D1-E0409C3AB6C9}" destId="{74E7084E-BE97-8A47-96DF-0397FA1AB54D}" srcOrd="0" destOrd="0" presId="urn:microsoft.com/office/officeart/2005/8/layout/default"/>
    <dgm:cxn modelId="{197E4F2A-4394-4C48-B0BA-B9AA5BD878B4}" type="presOf" srcId="{378BE274-859D-4E68-8DE8-430CAEDBBA30}" destId="{5805EBFF-6EA3-3F44-AE46-85DE5F97B674}" srcOrd="0" destOrd="0" presId="urn:microsoft.com/office/officeart/2005/8/layout/default"/>
    <dgm:cxn modelId="{6196812B-8E03-594C-8309-075BCC532CD3}" type="presOf" srcId="{B35AB358-219B-4881-A790-75D94EC3D701}" destId="{D3DC71D3-E8A3-7645-B62B-EB0CA29D645A}" srcOrd="0" destOrd="0" presId="urn:microsoft.com/office/officeart/2005/8/layout/default"/>
    <dgm:cxn modelId="{E3C5222C-68CB-426C-95EF-5FDFDF60CB6C}" srcId="{378BE274-859D-4E68-8DE8-430CAEDBBA30}" destId="{4148C090-D4FA-4102-BB8A-28B17D64D965}" srcOrd="4" destOrd="0" parTransId="{704677F7-2528-4FF8-9553-EDE66AA27222}" sibTransId="{D8C7FFE6-F585-4B18-9483-0710111402E3}"/>
    <dgm:cxn modelId="{331AEF2E-5ECE-4983-84EB-2FBE94CA2C9F}" srcId="{378BE274-859D-4E68-8DE8-430CAEDBBA30}" destId="{B35AB358-219B-4881-A790-75D94EC3D701}" srcOrd="6" destOrd="0" parTransId="{5A5E8321-D46B-4D38-A594-B0EE596D59AB}" sibTransId="{EE569491-FF80-4968-9240-F887D6821515}"/>
    <dgm:cxn modelId="{708CDB42-A108-2846-9002-3F86154C063F}" type="presOf" srcId="{4148C090-D4FA-4102-BB8A-28B17D64D965}" destId="{DE109255-FD6F-C747-85C2-DEB88F468B4B}" srcOrd="0" destOrd="0" presId="urn:microsoft.com/office/officeart/2005/8/layout/default"/>
    <dgm:cxn modelId="{CE98497D-BED5-E34F-8F32-007A821E6423}" type="presOf" srcId="{8276CA0C-780D-477F-852B-401BCF897378}" destId="{B2CAADB7-1E3E-A543-9364-54F353B89148}" srcOrd="0" destOrd="0" presId="urn:microsoft.com/office/officeart/2005/8/layout/default"/>
    <dgm:cxn modelId="{B9C8D792-CCBA-4692-8751-79318BBFF4EC}" srcId="{378BE274-859D-4E68-8DE8-430CAEDBBA30}" destId="{E1830B80-C86D-4CB0-9F2A-F342583841E3}" srcOrd="2" destOrd="0" parTransId="{F10916E7-6BEC-4A08-BAE4-26F5B66D3551}" sibTransId="{21B08E66-5906-42BD-B85D-CA083C85E978}"/>
    <dgm:cxn modelId="{FA08F09C-480A-4BB0-8F28-6E3287EEFE04}" srcId="{378BE274-859D-4E68-8DE8-430CAEDBBA30}" destId="{533A1C74-5B3D-46FD-95D1-E0409C3AB6C9}" srcOrd="1" destOrd="0" parTransId="{F7ED14A0-6F41-4AE3-A3CE-5C4A42C315C7}" sibTransId="{E51800E5-4A21-4E96-809E-6B1427DB61B0}"/>
    <dgm:cxn modelId="{576D6DD5-4BA6-4FDF-8B04-A86DEDB2EAAF}" srcId="{378BE274-859D-4E68-8DE8-430CAEDBBA30}" destId="{D8835EAD-27C5-4B7B-BD3C-2F29829CA5C7}" srcOrd="3" destOrd="0" parTransId="{1A954FAF-C732-4514-96A5-3CE4F733F66D}" sibTransId="{9C327A00-F6FB-47CD-95A7-C5D59D0F79D2}"/>
    <dgm:cxn modelId="{D98BF2DA-208E-4943-B8D8-13D95AFF5A05}" srcId="{378BE274-859D-4E68-8DE8-430CAEDBBA30}" destId="{B53026C4-0107-49DB-9427-A2929A3CF772}" srcOrd="5" destOrd="0" parTransId="{6B09D2EA-1010-4EE3-89AB-79C986CBE982}" sibTransId="{768D6AF6-EBFB-41DF-B961-0E25FF771C36}"/>
    <dgm:cxn modelId="{9670E2F4-29E7-4612-AD0C-99EAB2F0CC41}" srcId="{378BE274-859D-4E68-8DE8-430CAEDBBA30}" destId="{8276CA0C-780D-477F-852B-401BCF897378}" srcOrd="0" destOrd="0" parTransId="{732D9A7B-D9DC-4568-ACEB-2279E51E8E54}" sibTransId="{1BA35FB3-1DD4-4FCD-9D4D-89BF78DC509F}"/>
    <dgm:cxn modelId="{5B93B4F5-B6A6-6C4C-A3B7-FAE7F8A2F079}" type="presOf" srcId="{D8835EAD-27C5-4B7B-BD3C-2F29829CA5C7}" destId="{E7533C37-5791-2041-9A27-B0B3BD69BE52}" srcOrd="0" destOrd="0" presId="urn:microsoft.com/office/officeart/2005/8/layout/default"/>
    <dgm:cxn modelId="{53F70F4F-BE10-9940-A026-4391405CE44E}" type="presParOf" srcId="{5805EBFF-6EA3-3F44-AE46-85DE5F97B674}" destId="{B2CAADB7-1E3E-A543-9364-54F353B89148}" srcOrd="0" destOrd="0" presId="urn:microsoft.com/office/officeart/2005/8/layout/default"/>
    <dgm:cxn modelId="{125FB4C5-6A40-034D-BA9F-E95810139711}" type="presParOf" srcId="{5805EBFF-6EA3-3F44-AE46-85DE5F97B674}" destId="{A55FC913-00AA-5941-BE60-7F5C17FEB2D6}" srcOrd="1" destOrd="0" presId="urn:microsoft.com/office/officeart/2005/8/layout/default"/>
    <dgm:cxn modelId="{EC30B774-5ECC-6144-AA75-CB332C59559C}" type="presParOf" srcId="{5805EBFF-6EA3-3F44-AE46-85DE5F97B674}" destId="{74E7084E-BE97-8A47-96DF-0397FA1AB54D}" srcOrd="2" destOrd="0" presId="urn:microsoft.com/office/officeart/2005/8/layout/default"/>
    <dgm:cxn modelId="{19F2BF70-F693-3F49-9B0F-A1D9FFD63665}" type="presParOf" srcId="{5805EBFF-6EA3-3F44-AE46-85DE5F97B674}" destId="{369EB2F7-1050-D14A-A557-5903C993CC6C}" srcOrd="3" destOrd="0" presId="urn:microsoft.com/office/officeart/2005/8/layout/default"/>
    <dgm:cxn modelId="{45DAC1AB-A72E-344D-92FC-2601D26B8E03}" type="presParOf" srcId="{5805EBFF-6EA3-3F44-AE46-85DE5F97B674}" destId="{2A27E3E7-8E0D-734B-8B1A-D8312CD8FBA3}" srcOrd="4" destOrd="0" presId="urn:microsoft.com/office/officeart/2005/8/layout/default"/>
    <dgm:cxn modelId="{2EA834D2-65C4-854B-9DAA-AFD0D20D55D5}" type="presParOf" srcId="{5805EBFF-6EA3-3F44-AE46-85DE5F97B674}" destId="{6321DF01-D99B-474B-B272-79A3D919C656}" srcOrd="5" destOrd="0" presId="urn:microsoft.com/office/officeart/2005/8/layout/default"/>
    <dgm:cxn modelId="{988D6188-8F57-144E-BB39-22896E75B825}" type="presParOf" srcId="{5805EBFF-6EA3-3F44-AE46-85DE5F97B674}" destId="{E7533C37-5791-2041-9A27-B0B3BD69BE52}" srcOrd="6" destOrd="0" presId="urn:microsoft.com/office/officeart/2005/8/layout/default"/>
    <dgm:cxn modelId="{3067B4B0-F64C-4A43-9F71-A773C4E8DA8E}" type="presParOf" srcId="{5805EBFF-6EA3-3F44-AE46-85DE5F97B674}" destId="{E13A42CE-8CEB-2847-A59D-2061A96268B0}" srcOrd="7" destOrd="0" presId="urn:microsoft.com/office/officeart/2005/8/layout/default"/>
    <dgm:cxn modelId="{D6882AA8-22C7-A44E-BB7F-711A6BA2F520}" type="presParOf" srcId="{5805EBFF-6EA3-3F44-AE46-85DE5F97B674}" destId="{DE109255-FD6F-C747-85C2-DEB88F468B4B}" srcOrd="8" destOrd="0" presId="urn:microsoft.com/office/officeart/2005/8/layout/default"/>
    <dgm:cxn modelId="{31403D85-7CA8-3744-B1DC-15866054F3EA}" type="presParOf" srcId="{5805EBFF-6EA3-3F44-AE46-85DE5F97B674}" destId="{190F191B-C840-A549-92DB-6C32BBCB5BD2}" srcOrd="9" destOrd="0" presId="urn:microsoft.com/office/officeart/2005/8/layout/default"/>
    <dgm:cxn modelId="{C0DC6D8C-5628-2849-ABF0-5EC3F608850C}" type="presParOf" srcId="{5805EBFF-6EA3-3F44-AE46-85DE5F97B674}" destId="{66446D94-9D02-F34F-8923-3B2702FCD87E}" srcOrd="10" destOrd="0" presId="urn:microsoft.com/office/officeart/2005/8/layout/default"/>
    <dgm:cxn modelId="{F668B4F0-9F94-6247-B033-4E33DCA45BFF}" type="presParOf" srcId="{5805EBFF-6EA3-3F44-AE46-85DE5F97B674}" destId="{CE9F969E-B7E2-CF4A-B78E-334067301587}" srcOrd="11" destOrd="0" presId="urn:microsoft.com/office/officeart/2005/8/layout/default"/>
    <dgm:cxn modelId="{4E0F9503-FFF7-ED43-AD93-9D4E08C6A749}" type="presParOf" srcId="{5805EBFF-6EA3-3F44-AE46-85DE5F97B674}" destId="{D3DC71D3-E8A3-7645-B62B-EB0CA29D645A}"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8469278-68E2-42AE-83B7-EA1660ABD952}"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E1DBF9A-1E78-41EB-BF78-46987B3093AB}">
      <dgm:prSet/>
      <dgm:spPr/>
      <dgm:t>
        <a:bodyPr/>
        <a:lstStyle/>
        <a:p>
          <a:r>
            <a:rPr lang="en-GB" b="1" u="sng"/>
            <a:t>The differences explained:</a:t>
          </a:r>
          <a:endParaRPr lang="en-US"/>
        </a:p>
      </dgm:t>
    </dgm:pt>
    <dgm:pt modelId="{CF54E32D-3CEE-4CE8-9309-46EBC497A857}" type="parTrans" cxnId="{33167247-5254-4908-BE01-8D89996E0450}">
      <dgm:prSet/>
      <dgm:spPr/>
      <dgm:t>
        <a:bodyPr/>
        <a:lstStyle/>
        <a:p>
          <a:endParaRPr lang="en-US"/>
        </a:p>
      </dgm:t>
    </dgm:pt>
    <dgm:pt modelId="{16AAA044-5D74-4208-8479-080DDC29939D}" type="sibTrans" cxnId="{33167247-5254-4908-BE01-8D89996E0450}">
      <dgm:prSet/>
      <dgm:spPr/>
      <dgm:t>
        <a:bodyPr/>
        <a:lstStyle/>
        <a:p>
          <a:endParaRPr lang="en-US"/>
        </a:p>
      </dgm:t>
    </dgm:pt>
    <dgm:pt modelId="{3D1E6E9C-ACCF-4983-A25A-B7330B133693}">
      <dgm:prSet/>
      <dgm:spPr/>
      <dgm:t>
        <a:bodyPr/>
        <a:lstStyle/>
        <a:p>
          <a:r>
            <a:rPr lang="en-GB" b="1" u="sng"/>
            <a:t>Supply</a:t>
          </a:r>
          <a:r>
            <a:rPr lang="en-GB"/>
            <a:t> – Actually hand the drugs over</a:t>
          </a:r>
          <a:endParaRPr lang="en-US"/>
        </a:p>
      </dgm:t>
    </dgm:pt>
    <dgm:pt modelId="{5E1B9EF5-7DD7-4C03-8112-4460B86F5710}" type="parTrans" cxnId="{CC714CDD-8B48-4147-9C25-35202DA918CF}">
      <dgm:prSet/>
      <dgm:spPr/>
      <dgm:t>
        <a:bodyPr/>
        <a:lstStyle/>
        <a:p>
          <a:endParaRPr lang="en-US"/>
        </a:p>
      </dgm:t>
    </dgm:pt>
    <dgm:pt modelId="{9F368E2E-1D4A-4F0A-BC11-F58FD51B4EB3}" type="sibTrans" cxnId="{CC714CDD-8B48-4147-9C25-35202DA918CF}">
      <dgm:prSet/>
      <dgm:spPr/>
      <dgm:t>
        <a:bodyPr/>
        <a:lstStyle/>
        <a:p>
          <a:endParaRPr lang="en-US"/>
        </a:p>
      </dgm:t>
    </dgm:pt>
    <dgm:pt modelId="{E4AEC431-386E-471C-A6C8-019A8BCE8418}">
      <dgm:prSet/>
      <dgm:spPr/>
      <dgm:t>
        <a:bodyPr/>
        <a:lstStyle/>
        <a:p>
          <a:r>
            <a:rPr lang="en-GB" b="1" u="sng"/>
            <a:t>Offer to Supply</a:t>
          </a:r>
          <a:r>
            <a:rPr lang="en-GB" b="1"/>
            <a:t> </a:t>
          </a:r>
          <a:r>
            <a:rPr lang="en-GB"/>
            <a:t>– “Do you want to buy some drugs?”</a:t>
          </a:r>
          <a:endParaRPr lang="en-US"/>
        </a:p>
      </dgm:t>
    </dgm:pt>
    <dgm:pt modelId="{AEAE2116-8BCC-4ECB-80D9-33987C389541}" type="parTrans" cxnId="{96173A84-F051-4408-A7DB-790201F3D018}">
      <dgm:prSet/>
      <dgm:spPr/>
      <dgm:t>
        <a:bodyPr/>
        <a:lstStyle/>
        <a:p>
          <a:endParaRPr lang="en-US"/>
        </a:p>
      </dgm:t>
    </dgm:pt>
    <dgm:pt modelId="{5A7ADFC0-D2F1-4E13-B4FE-3D8B668AF3FA}" type="sibTrans" cxnId="{96173A84-F051-4408-A7DB-790201F3D018}">
      <dgm:prSet/>
      <dgm:spPr/>
      <dgm:t>
        <a:bodyPr/>
        <a:lstStyle/>
        <a:p>
          <a:endParaRPr lang="en-US"/>
        </a:p>
      </dgm:t>
    </dgm:pt>
    <dgm:pt modelId="{3FDA3D25-0A14-437F-AB85-78F0D07ECD9E}">
      <dgm:prSet/>
      <dgm:spPr/>
      <dgm:t>
        <a:bodyPr/>
        <a:lstStyle/>
        <a:p>
          <a:r>
            <a:rPr lang="en-GB" b="1" u="sng"/>
            <a:t>Concerned in the supply</a:t>
          </a:r>
          <a:r>
            <a:rPr lang="en-GB" b="1"/>
            <a:t> </a:t>
          </a:r>
          <a:r>
            <a:rPr lang="en-GB"/>
            <a:t>– Could be just a “Look out” or a “Driver” for someone else</a:t>
          </a:r>
          <a:endParaRPr lang="en-US"/>
        </a:p>
      </dgm:t>
    </dgm:pt>
    <dgm:pt modelId="{F8C0B382-DE7C-47E3-93DA-405E27FEBB52}" type="parTrans" cxnId="{213CBFF7-07D8-4F18-BA87-BCB7FFCA8870}">
      <dgm:prSet/>
      <dgm:spPr/>
      <dgm:t>
        <a:bodyPr/>
        <a:lstStyle/>
        <a:p>
          <a:endParaRPr lang="en-US"/>
        </a:p>
      </dgm:t>
    </dgm:pt>
    <dgm:pt modelId="{E61A03DA-34D4-4C11-954F-57FB753D8927}" type="sibTrans" cxnId="{213CBFF7-07D8-4F18-BA87-BCB7FFCA8870}">
      <dgm:prSet/>
      <dgm:spPr/>
      <dgm:t>
        <a:bodyPr/>
        <a:lstStyle/>
        <a:p>
          <a:endParaRPr lang="en-US"/>
        </a:p>
      </dgm:t>
    </dgm:pt>
    <dgm:pt modelId="{6F2D1C83-BB41-4326-89B4-484ADF18776F}">
      <dgm:prSet/>
      <dgm:spPr/>
      <dgm:t>
        <a:bodyPr/>
        <a:lstStyle/>
        <a:p>
          <a:r>
            <a:rPr lang="en-GB" b="1" u="sng"/>
            <a:t>Concerned in the making of an offer to supply</a:t>
          </a:r>
          <a:r>
            <a:rPr lang="en-GB" b="1"/>
            <a:t> </a:t>
          </a:r>
          <a:r>
            <a:rPr lang="en-GB"/>
            <a:t>– “Make arrangements” – Don’t actually have to be there when the drugs are supplied</a:t>
          </a:r>
          <a:endParaRPr lang="en-US"/>
        </a:p>
      </dgm:t>
    </dgm:pt>
    <dgm:pt modelId="{523FE608-00B9-493E-B160-E579E20DEE76}" type="parTrans" cxnId="{40D50201-0D69-4ACE-8FA6-AF0F897BA2A6}">
      <dgm:prSet/>
      <dgm:spPr/>
      <dgm:t>
        <a:bodyPr/>
        <a:lstStyle/>
        <a:p>
          <a:endParaRPr lang="en-US"/>
        </a:p>
      </dgm:t>
    </dgm:pt>
    <dgm:pt modelId="{74F66C10-3C48-4C13-AB36-1A2B3132C53A}" type="sibTrans" cxnId="{40D50201-0D69-4ACE-8FA6-AF0F897BA2A6}">
      <dgm:prSet/>
      <dgm:spPr/>
      <dgm:t>
        <a:bodyPr/>
        <a:lstStyle/>
        <a:p>
          <a:endParaRPr lang="en-US"/>
        </a:p>
      </dgm:t>
    </dgm:pt>
    <dgm:pt modelId="{911420EE-8EE4-884C-A95D-234027611781}" type="pres">
      <dgm:prSet presAssocID="{48469278-68E2-42AE-83B7-EA1660ABD952}" presName="linear" presStyleCnt="0">
        <dgm:presLayoutVars>
          <dgm:animLvl val="lvl"/>
          <dgm:resizeHandles val="exact"/>
        </dgm:presLayoutVars>
      </dgm:prSet>
      <dgm:spPr/>
    </dgm:pt>
    <dgm:pt modelId="{B587DEE3-8B66-8142-95B1-0868EF8CD31F}" type="pres">
      <dgm:prSet presAssocID="{BE1DBF9A-1E78-41EB-BF78-46987B3093AB}" presName="parentText" presStyleLbl="node1" presStyleIdx="0" presStyleCnt="5">
        <dgm:presLayoutVars>
          <dgm:chMax val="0"/>
          <dgm:bulletEnabled val="1"/>
        </dgm:presLayoutVars>
      </dgm:prSet>
      <dgm:spPr/>
    </dgm:pt>
    <dgm:pt modelId="{2B22B3DD-5362-AB42-8967-CF1E8BACE929}" type="pres">
      <dgm:prSet presAssocID="{16AAA044-5D74-4208-8479-080DDC29939D}" presName="spacer" presStyleCnt="0"/>
      <dgm:spPr/>
    </dgm:pt>
    <dgm:pt modelId="{89422690-C48E-A84E-92E6-C7E992F20B7F}" type="pres">
      <dgm:prSet presAssocID="{3D1E6E9C-ACCF-4983-A25A-B7330B133693}" presName="parentText" presStyleLbl="node1" presStyleIdx="1" presStyleCnt="5">
        <dgm:presLayoutVars>
          <dgm:chMax val="0"/>
          <dgm:bulletEnabled val="1"/>
        </dgm:presLayoutVars>
      </dgm:prSet>
      <dgm:spPr/>
    </dgm:pt>
    <dgm:pt modelId="{D18FE023-816B-6C4C-BBB1-6E8F74B9E8A4}" type="pres">
      <dgm:prSet presAssocID="{9F368E2E-1D4A-4F0A-BC11-F58FD51B4EB3}" presName="spacer" presStyleCnt="0"/>
      <dgm:spPr/>
    </dgm:pt>
    <dgm:pt modelId="{37C1FA8B-F46E-EC40-8DE9-2C204048FAC2}" type="pres">
      <dgm:prSet presAssocID="{E4AEC431-386E-471C-A6C8-019A8BCE8418}" presName="parentText" presStyleLbl="node1" presStyleIdx="2" presStyleCnt="5">
        <dgm:presLayoutVars>
          <dgm:chMax val="0"/>
          <dgm:bulletEnabled val="1"/>
        </dgm:presLayoutVars>
      </dgm:prSet>
      <dgm:spPr/>
    </dgm:pt>
    <dgm:pt modelId="{FC2F1CBC-EDDB-804D-A405-8C6C43C3F070}" type="pres">
      <dgm:prSet presAssocID="{5A7ADFC0-D2F1-4E13-B4FE-3D8B668AF3FA}" presName="spacer" presStyleCnt="0"/>
      <dgm:spPr/>
    </dgm:pt>
    <dgm:pt modelId="{5161E7C7-4E5F-3D42-BD1B-FB6207C4DBFC}" type="pres">
      <dgm:prSet presAssocID="{3FDA3D25-0A14-437F-AB85-78F0D07ECD9E}" presName="parentText" presStyleLbl="node1" presStyleIdx="3" presStyleCnt="5">
        <dgm:presLayoutVars>
          <dgm:chMax val="0"/>
          <dgm:bulletEnabled val="1"/>
        </dgm:presLayoutVars>
      </dgm:prSet>
      <dgm:spPr/>
    </dgm:pt>
    <dgm:pt modelId="{57761943-9471-454F-800E-2E3808DD6A41}" type="pres">
      <dgm:prSet presAssocID="{E61A03DA-34D4-4C11-954F-57FB753D8927}" presName="spacer" presStyleCnt="0"/>
      <dgm:spPr/>
    </dgm:pt>
    <dgm:pt modelId="{2C61BFDC-2B7E-D84D-9A8E-8F67E16C5B19}" type="pres">
      <dgm:prSet presAssocID="{6F2D1C83-BB41-4326-89B4-484ADF18776F}" presName="parentText" presStyleLbl="node1" presStyleIdx="4" presStyleCnt="5">
        <dgm:presLayoutVars>
          <dgm:chMax val="0"/>
          <dgm:bulletEnabled val="1"/>
        </dgm:presLayoutVars>
      </dgm:prSet>
      <dgm:spPr/>
    </dgm:pt>
  </dgm:ptLst>
  <dgm:cxnLst>
    <dgm:cxn modelId="{40D50201-0D69-4ACE-8FA6-AF0F897BA2A6}" srcId="{48469278-68E2-42AE-83B7-EA1660ABD952}" destId="{6F2D1C83-BB41-4326-89B4-484ADF18776F}" srcOrd="4" destOrd="0" parTransId="{523FE608-00B9-493E-B160-E579E20DEE76}" sibTransId="{74F66C10-3C48-4C13-AB36-1A2B3132C53A}"/>
    <dgm:cxn modelId="{DFCC4311-F980-4C41-82BD-749B6114BCD8}" type="presOf" srcId="{6F2D1C83-BB41-4326-89B4-484ADF18776F}" destId="{2C61BFDC-2B7E-D84D-9A8E-8F67E16C5B19}" srcOrd="0" destOrd="0" presId="urn:microsoft.com/office/officeart/2005/8/layout/vList2"/>
    <dgm:cxn modelId="{0D268024-919D-7741-A0B2-3FFA9BB30A0C}" type="presOf" srcId="{BE1DBF9A-1E78-41EB-BF78-46987B3093AB}" destId="{B587DEE3-8B66-8142-95B1-0868EF8CD31F}" srcOrd="0" destOrd="0" presId="urn:microsoft.com/office/officeart/2005/8/layout/vList2"/>
    <dgm:cxn modelId="{FBFF6D46-113A-6149-A656-24D43CB10AF8}" type="presOf" srcId="{48469278-68E2-42AE-83B7-EA1660ABD952}" destId="{911420EE-8EE4-884C-A95D-234027611781}" srcOrd="0" destOrd="0" presId="urn:microsoft.com/office/officeart/2005/8/layout/vList2"/>
    <dgm:cxn modelId="{33167247-5254-4908-BE01-8D89996E0450}" srcId="{48469278-68E2-42AE-83B7-EA1660ABD952}" destId="{BE1DBF9A-1E78-41EB-BF78-46987B3093AB}" srcOrd="0" destOrd="0" parTransId="{CF54E32D-3CEE-4CE8-9309-46EBC497A857}" sibTransId="{16AAA044-5D74-4208-8479-080DDC29939D}"/>
    <dgm:cxn modelId="{11480E70-87F7-5842-ADCE-70A7CED87CB6}" type="presOf" srcId="{3FDA3D25-0A14-437F-AB85-78F0D07ECD9E}" destId="{5161E7C7-4E5F-3D42-BD1B-FB6207C4DBFC}" srcOrd="0" destOrd="0" presId="urn:microsoft.com/office/officeart/2005/8/layout/vList2"/>
    <dgm:cxn modelId="{96173A84-F051-4408-A7DB-790201F3D018}" srcId="{48469278-68E2-42AE-83B7-EA1660ABD952}" destId="{E4AEC431-386E-471C-A6C8-019A8BCE8418}" srcOrd="2" destOrd="0" parTransId="{AEAE2116-8BCC-4ECB-80D9-33987C389541}" sibTransId="{5A7ADFC0-D2F1-4E13-B4FE-3D8B668AF3FA}"/>
    <dgm:cxn modelId="{E91BC59C-04D4-0447-8204-3EE12862E47C}" type="presOf" srcId="{E4AEC431-386E-471C-A6C8-019A8BCE8418}" destId="{37C1FA8B-F46E-EC40-8DE9-2C204048FAC2}" srcOrd="0" destOrd="0" presId="urn:microsoft.com/office/officeart/2005/8/layout/vList2"/>
    <dgm:cxn modelId="{2D2696CA-D6A5-124B-87FC-084A5CC55E06}" type="presOf" srcId="{3D1E6E9C-ACCF-4983-A25A-B7330B133693}" destId="{89422690-C48E-A84E-92E6-C7E992F20B7F}" srcOrd="0" destOrd="0" presId="urn:microsoft.com/office/officeart/2005/8/layout/vList2"/>
    <dgm:cxn modelId="{CC714CDD-8B48-4147-9C25-35202DA918CF}" srcId="{48469278-68E2-42AE-83B7-EA1660ABD952}" destId="{3D1E6E9C-ACCF-4983-A25A-B7330B133693}" srcOrd="1" destOrd="0" parTransId="{5E1B9EF5-7DD7-4C03-8112-4460B86F5710}" sibTransId="{9F368E2E-1D4A-4F0A-BC11-F58FD51B4EB3}"/>
    <dgm:cxn modelId="{213CBFF7-07D8-4F18-BA87-BCB7FFCA8870}" srcId="{48469278-68E2-42AE-83B7-EA1660ABD952}" destId="{3FDA3D25-0A14-437F-AB85-78F0D07ECD9E}" srcOrd="3" destOrd="0" parTransId="{F8C0B382-DE7C-47E3-93DA-405E27FEBB52}" sibTransId="{E61A03DA-34D4-4C11-954F-57FB753D8927}"/>
    <dgm:cxn modelId="{D9484814-021A-414A-B02E-F49B3EDF30A4}" type="presParOf" srcId="{911420EE-8EE4-884C-A95D-234027611781}" destId="{B587DEE3-8B66-8142-95B1-0868EF8CD31F}" srcOrd="0" destOrd="0" presId="urn:microsoft.com/office/officeart/2005/8/layout/vList2"/>
    <dgm:cxn modelId="{A3BEE59B-5D16-3B4F-BDA4-E6647943BEEC}" type="presParOf" srcId="{911420EE-8EE4-884C-A95D-234027611781}" destId="{2B22B3DD-5362-AB42-8967-CF1E8BACE929}" srcOrd="1" destOrd="0" presId="urn:microsoft.com/office/officeart/2005/8/layout/vList2"/>
    <dgm:cxn modelId="{42215164-0A33-1A49-8D99-39B3018E9130}" type="presParOf" srcId="{911420EE-8EE4-884C-A95D-234027611781}" destId="{89422690-C48E-A84E-92E6-C7E992F20B7F}" srcOrd="2" destOrd="0" presId="urn:microsoft.com/office/officeart/2005/8/layout/vList2"/>
    <dgm:cxn modelId="{D2FD7E83-7A83-6440-BBF1-F63AD39BA0F4}" type="presParOf" srcId="{911420EE-8EE4-884C-A95D-234027611781}" destId="{D18FE023-816B-6C4C-BBB1-6E8F74B9E8A4}" srcOrd="3" destOrd="0" presId="urn:microsoft.com/office/officeart/2005/8/layout/vList2"/>
    <dgm:cxn modelId="{51D4A6AB-17A2-3441-9232-A79EED69498A}" type="presParOf" srcId="{911420EE-8EE4-884C-A95D-234027611781}" destId="{37C1FA8B-F46E-EC40-8DE9-2C204048FAC2}" srcOrd="4" destOrd="0" presId="urn:microsoft.com/office/officeart/2005/8/layout/vList2"/>
    <dgm:cxn modelId="{46E7F945-0936-2F4A-A9BD-D0162B706D56}" type="presParOf" srcId="{911420EE-8EE4-884C-A95D-234027611781}" destId="{FC2F1CBC-EDDB-804D-A405-8C6C43C3F070}" srcOrd="5" destOrd="0" presId="urn:microsoft.com/office/officeart/2005/8/layout/vList2"/>
    <dgm:cxn modelId="{1A39BE80-F546-0544-8703-849D2C610186}" type="presParOf" srcId="{911420EE-8EE4-884C-A95D-234027611781}" destId="{5161E7C7-4E5F-3D42-BD1B-FB6207C4DBFC}" srcOrd="6" destOrd="0" presId="urn:microsoft.com/office/officeart/2005/8/layout/vList2"/>
    <dgm:cxn modelId="{D90FF5F6-1289-D84D-94D8-D924652383BF}" type="presParOf" srcId="{911420EE-8EE4-884C-A95D-234027611781}" destId="{57761943-9471-454F-800E-2E3808DD6A41}" srcOrd="7" destOrd="0" presId="urn:microsoft.com/office/officeart/2005/8/layout/vList2"/>
    <dgm:cxn modelId="{4113865A-F145-3049-9E72-2652527CB6AD}" type="presParOf" srcId="{911420EE-8EE4-884C-A95D-234027611781}" destId="{2C61BFDC-2B7E-D84D-9A8E-8F67E16C5B19}"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24766C0-99A8-491E-B351-B5948B572CE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8D64AE7-22D6-4247-A150-B863FE9DB927}">
      <dgm:prSet/>
      <dgm:spPr/>
      <dgm:t>
        <a:bodyPr/>
        <a:lstStyle/>
        <a:p>
          <a:r>
            <a:rPr lang="en-US"/>
            <a:t>The officer must have formed a </a:t>
          </a:r>
          <a:r>
            <a:rPr lang="en-US" i="1"/>
            <a:t>genuine </a:t>
          </a:r>
          <a:r>
            <a:rPr lang="en-US"/>
            <a:t>suspicion in their own mind that they will find the object for which the search power being exercised allows them to search and the suspicion that the object will be found must be reasonable. </a:t>
          </a:r>
        </a:p>
      </dgm:t>
    </dgm:pt>
    <dgm:pt modelId="{B2C34056-485C-448B-8CDF-199170833D48}" type="parTrans" cxnId="{DE2AF9B7-73D2-42DD-9964-CEC0FBF9D4C7}">
      <dgm:prSet/>
      <dgm:spPr/>
      <dgm:t>
        <a:bodyPr/>
        <a:lstStyle/>
        <a:p>
          <a:endParaRPr lang="en-US"/>
        </a:p>
      </dgm:t>
    </dgm:pt>
    <dgm:pt modelId="{F9CB9488-5705-4F2B-9FE8-78F70C147F09}" type="sibTrans" cxnId="{DE2AF9B7-73D2-42DD-9964-CEC0FBF9D4C7}">
      <dgm:prSet/>
      <dgm:spPr/>
      <dgm:t>
        <a:bodyPr/>
        <a:lstStyle/>
        <a:p>
          <a:endParaRPr lang="en-US"/>
        </a:p>
      </dgm:t>
    </dgm:pt>
    <dgm:pt modelId="{6FB5372E-5AF1-49D5-8683-118134845C8F}">
      <dgm:prSet/>
      <dgm:spPr/>
      <dgm:t>
        <a:bodyPr/>
        <a:lstStyle/>
        <a:p>
          <a:r>
            <a:rPr lang="en-US"/>
            <a:t>This means that there must be an </a:t>
          </a:r>
          <a:r>
            <a:rPr lang="en-US" i="1"/>
            <a:t>objective </a:t>
          </a:r>
          <a:r>
            <a:rPr lang="en-US"/>
            <a:t>basis for that suspicion based on facts, information and/or intelligence which are relevant to the likelihood that the object in question will be found, so that a reasonable person would be entitled to reach the same conclusion based on the same facts and information and/or intelligence. </a:t>
          </a:r>
        </a:p>
      </dgm:t>
    </dgm:pt>
    <dgm:pt modelId="{8B3BA97B-F31A-404A-AC3B-85DE7EF2B35F}" type="parTrans" cxnId="{237C9DAC-9F2A-45EB-B5C7-8D09679734CD}">
      <dgm:prSet/>
      <dgm:spPr/>
      <dgm:t>
        <a:bodyPr/>
        <a:lstStyle/>
        <a:p>
          <a:endParaRPr lang="en-US"/>
        </a:p>
      </dgm:t>
    </dgm:pt>
    <dgm:pt modelId="{E2E66D8B-AF21-4CB9-A711-5BB4E5EAB341}" type="sibTrans" cxnId="{237C9DAC-9F2A-45EB-B5C7-8D09679734CD}">
      <dgm:prSet/>
      <dgm:spPr/>
      <dgm:t>
        <a:bodyPr/>
        <a:lstStyle/>
        <a:p>
          <a:endParaRPr lang="en-US"/>
        </a:p>
      </dgm:t>
    </dgm:pt>
    <dgm:pt modelId="{04DB2302-D58B-44B6-A4B8-B092BE6A7807}">
      <dgm:prSet/>
      <dgm:spPr/>
      <dgm:t>
        <a:bodyPr/>
        <a:lstStyle/>
        <a:p>
          <a:r>
            <a:rPr lang="en-US" dirty="0"/>
            <a:t>Reasonable grounds for suspicion should be linked to </a:t>
          </a:r>
          <a:r>
            <a:rPr lang="en-US" b="1" dirty="0"/>
            <a:t>accurate and current </a:t>
          </a:r>
          <a:r>
            <a:rPr lang="en-US" dirty="0"/>
            <a:t>intelligence or information, relating to articles for which there is a power to stop and search, being carried by individuals or being in vehicles in any locality</a:t>
          </a:r>
        </a:p>
      </dgm:t>
    </dgm:pt>
    <dgm:pt modelId="{7937C863-7B69-4E48-B2BA-070AE277DFB2}" type="parTrans" cxnId="{E40144B6-FD82-4626-B5FA-978C8E6A6160}">
      <dgm:prSet/>
      <dgm:spPr/>
      <dgm:t>
        <a:bodyPr/>
        <a:lstStyle/>
        <a:p>
          <a:endParaRPr lang="en-US"/>
        </a:p>
      </dgm:t>
    </dgm:pt>
    <dgm:pt modelId="{344278A2-E979-4488-BAFF-987FFF2F38D1}" type="sibTrans" cxnId="{E40144B6-FD82-4626-B5FA-978C8E6A6160}">
      <dgm:prSet/>
      <dgm:spPr/>
      <dgm:t>
        <a:bodyPr/>
        <a:lstStyle/>
        <a:p>
          <a:endParaRPr lang="en-US"/>
        </a:p>
      </dgm:t>
    </dgm:pt>
    <dgm:pt modelId="{02BEC0EC-3C81-4F50-9DBF-0092439FAE87}">
      <dgm:prSet/>
      <dgm:spPr/>
      <dgm:t>
        <a:bodyPr/>
        <a:lstStyle/>
        <a:p>
          <a:r>
            <a:rPr lang="en-US"/>
            <a:t>The suspicion must be objective and based on relevant facts, information and intelligence about the person concerned, or some aspect of his/her behaviour</a:t>
          </a:r>
        </a:p>
      </dgm:t>
    </dgm:pt>
    <dgm:pt modelId="{7C068994-FE9B-4179-A3F1-352A909FC889}" type="parTrans" cxnId="{FB9161BA-BF02-421F-A7C0-379F1693692C}">
      <dgm:prSet/>
      <dgm:spPr/>
      <dgm:t>
        <a:bodyPr/>
        <a:lstStyle/>
        <a:p>
          <a:endParaRPr lang="en-US"/>
        </a:p>
      </dgm:t>
    </dgm:pt>
    <dgm:pt modelId="{2507FCAD-A8D5-4706-8BAE-246A4001BFFC}" type="sibTrans" cxnId="{FB9161BA-BF02-421F-A7C0-379F1693692C}">
      <dgm:prSet/>
      <dgm:spPr/>
      <dgm:t>
        <a:bodyPr/>
        <a:lstStyle/>
        <a:p>
          <a:endParaRPr lang="en-US"/>
        </a:p>
      </dgm:t>
    </dgm:pt>
    <dgm:pt modelId="{AB8586AC-BA3A-4B31-BFCC-B0D2032A7B0A}">
      <dgm:prSet/>
      <dgm:spPr/>
      <dgm:t>
        <a:bodyPr/>
        <a:lstStyle/>
        <a:p>
          <a:r>
            <a:rPr lang="en-US"/>
            <a:t>Officers must be able to explain the basis for their suspicion by reference to intelligence or information about, or some specific behaviour by, the person concerned</a:t>
          </a:r>
        </a:p>
      </dgm:t>
    </dgm:pt>
    <dgm:pt modelId="{4C963130-A46A-497E-86CF-7348F73BCD27}" type="parTrans" cxnId="{ADBF7099-C0CA-4261-AD48-B5FBE3E177CD}">
      <dgm:prSet/>
      <dgm:spPr/>
      <dgm:t>
        <a:bodyPr/>
        <a:lstStyle/>
        <a:p>
          <a:endParaRPr lang="en-US"/>
        </a:p>
      </dgm:t>
    </dgm:pt>
    <dgm:pt modelId="{CCB11C44-08CC-4570-AD26-EE8BA2B5A372}" type="sibTrans" cxnId="{ADBF7099-C0CA-4261-AD48-B5FBE3E177CD}">
      <dgm:prSet/>
      <dgm:spPr/>
      <dgm:t>
        <a:bodyPr/>
        <a:lstStyle/>
        <a:p>
          <a:endParaRPr lang="en-US"/>
        </a:p>
      </dgm:t>
    </dgm:pt>
    <dgm:pt modelId="{48E813B6-F77A-4AD4-8B48-D8961ACBEF9F}">
      <dgm:prSet/>
      <dgm:spPr/>
      <dgm:t>
        <a:bodyPr/>
        <a:lstStyle/>
        <a:p>
          <a:r>
            <a:rPr lang="en-US"/>
            <a:t>A person cannot, in themselves, give grounds for suspicion.</a:t>
          </a:r>
        </a:p>
      </dgm:t>
    </dgm:pt>
    <dgm:pt modelId="{22E908B1-C447-4330-8C53-69DA81AE2D31}" type="parTrans" cxnId="{C921ADE7-BEE7-4950-8253-47F4D9594C07}">
      <dgm:prSet/>
      <dgm:spPr/>
      <dgm:t>
        <a:bodyPr/>
        <a:lstStyle/>
        <a:p>
          <a:endParaRPr lang="en-US"/>
        </a:p>
      </dgm:t>
    </dgm:pt>
    <dgm:pt modelId="{7E8CBE50-2DBF-4743-A573-41DFE1651F86}" type="sibTrans" cxnId="{C921ADE7-BEE7-4950-8253-47F4D9594C07}">
      <dgm:prSet/>
      <dgm:spPr/>
      <dgm:t>
        <a:bodyPr/>
        <a:lstStyle/>
        <a:p>
          <a:endParaRPr lang="en-US"/>
        </a:p>
      </dgm:t>
    </dgm:pt>
    <dgm:pt modelId="{13FBE1A2-546C-6944-8478-14A125959CA8}" type="pres">
      <dgm:prSet presAssocID="{124766C0-99A8-491E-B351-B5948B572CEE}" presName="linear" presStyleCnt="0">
        <dgm:presLayoutVars>
          <dgm:animLvl val="lvl"/>
          <dgm:resizeHandles val="exact"/>
        </dgm:presLayoutVars>
      </dgm:prSet>
      <dgm:spPr/>
    </dgm:pt>
    <dgm:pt modelId="{5951B3DB-0404-1E4D-B1C9-8E60514B9BDE}" type="pres">
      <dgm:prSet presAssocID="{B8D64AE7-22D6-4247-A150-B863FE9DB927}" presName="parentText" presStyleLbl="node1" presStyleIdx="0" presStyleCnt="6">
        <dgm:presLayoutVars>
          <dgm:chMax val="0"/>
          <dgm:bulletEnabled val="1"/>
        </dgm:presLayoutVars>
      </dgm:prSet>
      <dgm:spPr/>
    </dgm:pt>
    <dgm:pt modelId="{25012EBA-0868-DC48-B3FE-10D9ACB4D7EA}" type="pres">
      <dgm:prSet presAssocID="{F9CB9488-5705-4F2B-9FE8-78F70C147F09}" presName="spacer" presStyleCnt="0"/>
      <dgm:spPr/>
    </dgm:pt>
    <dgm:pt modelId="{E1B4CD24-3FB0-8F4C-B9B0-C5F32F9C4770}" type="pres">
      <dgm:prSet presAssocID="{6FB5372E-5AF1-49D5-8683-118134845C8F}" presName="parentText" presStyleLbl="node1" presStyleIdx="1" presStyleCnt="6">
        <dgm:presLayoutVars>
          <dgm:chMax val="0"/>
          <dgm:bulletEnabled val="1"/>
        </dgm:presLayoutVars>
      </dgm:prSet>
      <dgm:spPr/>
    </dgm:pt>
    <dgm:pt modelId="{6ACFEC8E-CA78-404C-BE8F-2FA00DA9ECCC}" type="pres">
      <dgm:prSet presAssocID="{E2E66D8B-AF21-4CB9-A711-5BB4E5EAB341}" presName="spacer" presStyleCnt="0"/>
      <dgm:spPr/>
    </dgm:pt>
    <dgm:pt modelId="{05A9D83C-0F0C-0145-9340-3A3E49AD686B}" type="pres">
      <dgm:prSet presAssocID="{04DB2302-D58B-44B6-A4B8-B092BE6A7807}" presName="parentText" presStyleLbl="node1" presStyleIdx="2" presStyleCnt="6">
        <dgm:presLayoutVars>
          <dgm:chMax val="0"/>
          <dgm:bulletEnabled val="1"/>
        </dgm:presLayoutVars>
      </dgm:prSet>
      <dgm:spPr/>
    </dgm:pt>
    <dgm:pt modelId="{719BB2BE-742C-184E-984C-B06E230B70C0}" type="pres">
      <dgm:prSet presAssocID="{344278A2-E979-4488-BAFF-987FFF2F38D1}" presName="spacer" presStyleCnt="0"/>
      <dgm:spPr/>
    </dgm:pt>
    <dgm:pt modelId="{226C6858-3BFF-0843-95E0-CE2FF3441B7C}" type="pres">
      <dgm:prSet presAssocID="{02BEC0EC-3C81-4F50-9DBF-0092439FAE87}" presName="parentText" presStyleLbl="node1" presStyleIdx="3" presStyleCnt="6">
        <dgm:presLayoutVars>
          <dgm:chMax val="0"/>
          <dgm:bulletEnabled val="1"/>
        </dgm:presLayoutVars>
      </dgm:prSet>
      <dgm:spPr/>
    </dgm:pt>
    <dgm:pt modelId="{E8B668DA-2B75-454B-883E-0B2768FB3C95}" type="pres">
      <dgm:prSet presAssocID="{2507FCAD-A8D5-4706-8BAE-246A4001BFFC}" presName="spacer" presStyleCnt="0"/>
      <dgm:spPr/>
    </dgm:pt>
    <dgm:pt modelId="{B7A482CA-6C95-C941-9B5E-443BE741EC1B}" type="pres">
      <dgm:prSet presAssocID="{AB8586AC-BA3A-4B31-BFCC-B0D2032A7B0A}" presName="parentText" presStyleLbl="node1" presStyleIdx="4" presStyleCnt="6">
        <dgm:presLayoutVars>
          <dgm:chMax val="0"/>
          <dgm:bulletEnabled val="1"/>
        </dgm:presLayoutVars>
      </dgm:prSet>
      <dgm:spPr/>
    </dgm:pt>
    <dgm:pt modelId="{D32285A0-342D-944A-BC9D-3649E03DE23C}" type="pres">
      <dgm:prSet presAssocID="{CCB11C44-08CC-4570-AD26-EE8BA2B5A372}" presName="spacer" presStyleCnt="0"/>
      <dgm:spPr/>
    </dgm:pt>
    <dgm:pt modelId="{C9814824-FEB0-F343-ACDB-95E43891C04A}" type="pres">
      <dgm:prSet presAssocID="{48E813B6-F77A-4AD4-8B48-D8961ACBEF9F}" presName="parentText" presStyleLbl="node1" presStyleIdx="5" presStyleCnt="6">
        <dgm:presLayoutVars>
          <dgm:chMax val="0"/>
          <dgm:bulletEnabled val="1"/>
        </dgm:presLayoutVars>
      </dgm:prSet>
      <dgm:spPr/>
    </dgm:pt>
  </dgm:ptLst>
  <dgm:cxnLst>
    <dgm:cxn modelId="{7ACC5F07-00C8-D44E-B2C9-212E2F87BF81}" type="presOf" srcId="{AB8586AC-BA3A-4B31-BFCC-B0D2032A7B0A}" destId="{B7A482CA-6C95-C941-9B5E-443BE741EC1B}" srcOrd="0" destOrd="0" presId="urn:microsoft.com/office/officeart/2005/8/layout/vList2"/>
    <dgm:cxn modelId="{32883F1A-67B6-2E4F-954B-206310450EC9}" type="presOf" srcId="{02BEC0EC-3C81-4F50-9DBF-0092439FAE87}" destId="{226C6858-3BFF-0843-95E0-CE2FF3441B7C}" srcOrd="0" destOrd="0" presId="urn:microsoft.com/office/officeart/2005/8/layout/vList2"/>
    <dgm:cxn modelId="{6023E063-E065-3843-8A5E-B6B86E2668E2}" type="presOf" srcId="{124766C0-99A8-491E-B351-B5948B572CEE}" destId="{13FBE1A2-546C-6944-8478-14A125959CA8}" srcOrd="0" destOrd="0" presId="urn:microsoft.com/office/officeart/2005/8/layout/vList2"/>
    <dgm:cxn modelId="{61E5E966-C26E-9F4E-8BF1-62A9C9CAB40C}" type="presOf" srcId="{B8D64AE7-22D6-4247-A150-B863FE9DB927}" destId="{5951B3DB-0404-1E4D-B1C9-8E60514B9BDE}" srcOrd="0" destOrd="0" presId="urn:microsoft.com/office/officeart/2005/8/layout/vList2"/>
    <dgm:cxn modelId="{442C8496-6C73-BC4F-8D21-C94283CBA910}" type="presOf" srcId="{04DB2302-D58B-44B6-A4B8-B092BE6A7807}" destId="{05A9D83C-0F0C-0145-9340-3A3E49AD686B}" srcOrd="0" destOrd="0" presId="urn:microsoft.com/office/officeart/2005/8/layout/vList2"/>
    <dgm:cxn modelId="{ADBF7099-C0CA-4261-AD48-B5FBE3E177CD}" srcId="{124766C0-99A8-491E-B351-B5948B572CEE}" destId="{AB8586AC-BA3A-4B31-BFCC-B0D2032A7B0A}" srcOrd="4" destOrd="0" parTransId="{4C963130-A46A-497E-86CF-7348F73BCD27}" sibTransId="{CCB11C44-08CC-4570-AD26-EE8BA2B5A372}"/>
    <dgm:cxn modelId="{237C9DAC-9F2A-45EB-B5C7-8D09679734CD}" srcId="{124766C0-99A8-491E-B351-B5948B572CEE}" destId="{6FB5372E-5AF1-49D5-8683-118134845C8F}" srcOrd="1" destOrd="0" parTransId="{8B3BA97B-F31A-404A-AC3B-85DE7EF2B35F}" sibTransId="{E2E66D8B-AF21-4CB9-A711-5BB4E5EAB341}"/>
    <dgm:cxn modelId="{E40144B6-FD82-4626-B5FA-978C8E6A6160}" srcId="{124766C0-99A8-491E-B351-B5948B572CEE}" destId="{04DB2302-D58B-44B6-A4B8-B092BE6A7807}" srcOrd="2" destOrd="0" parTransId="{7937C863-7B69-4E48-B2BA-070AE277DFB2}" sibTransId="{344278A2-E979-4488-BAFF-987FFF2F38D1}"/>
    <dgm:cxn modelId="{DE2AF9B7-73D2-42DD-9964-CEC0FBF9D4C7}" srcId="{124766C0-99A8-491E-B351-B5948B572CEE}" destId="{B8D64AE7-22D6-4247-A150-B863FE9DB927}" srcOrd="0" destOrd="0" parTransId="{B2C34056-485C-448B-8CDF-199170833D48}" sibTransId="{F9CB9488-5705-4F2B-9FE8-78F70C147F09}"/>
    <dgm:cxn modelId="{FB9161BA-BF02-421F-A7C0-379F1693692C}" srcId="{124766C0-99A8-491E-B351-B5948B572CEE}" destId="{02BEC0EC-3C81-4F50-9DBF-0092439FAE87}" srcOrd="3" destOrd="0" parTransId="{7C068994-FE9B-4179-A3F1-352A909FC889}" sibTransId="{2507FCAD-A8D5-4706-8BAE-246A4001BFFC}"/>
    <dgm:cxn modelId="{9C7AC3C0-BC28-7546-B79D-E0C79A0D8D29}" type="presOf" srcId="{6FB5372E-5AF1-49D5-8683-118134845C8F}" destId="{E1B4CD24-3FB0-8F4C-B9B0-C5F32F9C4770}" srcOrd="0" destOrd="0" presId="urn:microsoft.com/office/officeart/2005/8/layout/vList2"/>
    <dgm:cxn modelId="{C921ADE7-BEE7-4950-8253-47F4D9594C07}" srcId="{124766C0-99A8-491E-B351-B5948B572CEE}" destId="{48E813B6-F77A-4AD4-8B48-D8961ACBEF9F}" srcOrd="5" destOrd="0" parTransId="{22E908B1-C447-4330-8C53-69DA81AE2D31}" sibTransId="{7E8CBE50-2DBF-4743-A573-41DFE1651F86}"/>
    <dgm:cxn modelId="{772CA6FC-833E-7E4C-BD9C-4DAD0FF3B8A3}" type="presOf" srcId="{48E813B6-F77A-4AD4-8B48-D8961ACBEF9F}" destId="{C9814824-FEB0-F343-ACDB-95E43891C04A}" srcOrd="0" destOrd="0" presId="urn:microsoft.com/office/officeart/2005/8/layout/vList2"/>
    <dgm:cxn modelId="{5A24216A-6B10-7546-9079-DBD73E5A6194}" type="presParOf" srcId="{13FBE1A2-546C-6944-8478-14A125959CA8}" destId="{5951B3DB-0404-1E4D-B1C9-8E60514B9BDE}" srcOrd="0" destOrd="0" presId="urn:microsoft.com/office/officeart/2005/8/layout/vList2"/>
    <dgm:cxn modelId="{8B71DD22-8DB2-094D-BBCA-CBF30F81974C}" type="presParOf" srcId="{13FBE1A2-546C-6944-8478-14A125959CA8}" destId="{25012EBA-0868-DC48-B3FE-10D9ACB4D7EA}" srcOrd="1" destOrd="0" presId="urn:microsoft.com/office/officeart/2005/8/layout/vList2"/>
    <dgm:cxn modelId="{3E7B0045-0C06-5349-A4F0-5519CD5BD8AC}" type="presParOf" srcId="{13FBE1A2-546C-6944-8478-14A125959CA8}" destId="{E1B4CD24-3FB0-8F4C-B9B0-C5F32F9C4770}" srcOrd="2" destOrd="0" presId="urn:microsoft.com/office/officeart/2005/8/layout/vList2"/>
    <dgm:cxn modelId="{2355E840-0893-BE44-AD93-1792164351CB}" type="presParOf" srcId="{13FBE1A2-546C-6944-8478-14A125959CA8}" destId="{6ACFEC8E-CA78-404C-BE8F-2FA00DA9ECCC}" srcOrd="3" destOrd="0" presId="urn:microsoft.com/office/officeart/2005/8/layout/vList2"/>
    <dgm:cxn modelId="{BB9A5927-8A55-DA44-9D8F-BC3C46B427CE}" type="presParOf" srcId="{13FBE1A2-546C-6944-8478-14A125959CA8}" destId="{05A9D83C-0F0C-0145-9340-3A3E49AD686B}" srcOrd="4" destOrd="0" presId="urn:microsoft.com/office/officeart/2005/8/layout/vList2"/>
    <dgm:cxn modelId="{40E89D59-0131-DD4A-888E-01CAFC32C5F0}" type="presParOf" srcId="{13FBE1A2-546C-6944-8478-14A125959CA8}" destId="{719BB2BE-742C-184E-984C-B06E230B70C0}" srcOrd="5" destOrd="0" presId="urn:microsoft.com/office/officeart/2005/8/layout/vList2"/>
    <dgm:cxn modelId="{C78237F8-B3B0-8748-AC3C-9863DE16A92F}" type="presParOf" srcId="{13FBE1A2-546C-6944-8478-14A125959CA8}" destId="{226C6858-3BFF-0843-95E0-CE2FF3441B7C}" srcOrd="6" destOrd="0" presId="urn:microsoft.com/office/officeart/2005/8/layout/vList2"/>
    <dgm:cxn modelId="{362B2688-3229-DE45-BDA5-714CFA3A1EBA}" type="presParOf" srcId="{13FBE1A2-546C-6944-8478-14A125959CA8}" destId="{E8B668DA-2B75-454B-883E-0B2768FB3C95}" srcOrd="7" destOrd="0" presId="urn:microsoft.com/office/officeart/2005/8/layout/vList2"/>
    <dgm:cxn modelId="{BF5D226B-3843-BE41-9BD1-AC181B821DC4}" type="presParOf" srcId="{13FBE1A2-546C-6944-8478-14A125959CA8}" destId="{B7A482CA-6C95-C941-9B5E-443BE741EC1B}" srcOrd="8" destOrd="0" presId="urn:microsoft.com/office/officeart/2005/8/layout/vList2"/>
    <dgm:cxn modelId="{2863E471-42F1-8A41-BF02-37C620197F98}" type="presParOf" srcId="{13FBE1A2-546C-6944-8478-14A125959CA8}" destId="{D32285A0-342D-944A-BC9D-3649E03DE23C}" srcOrd="9" destOrd="0" presId="urn:microsoft.com/office/officeart/2005/8/layout/vList2"/>
    <dgm:cxn modelId="{3B600688-8287-4140-9998-E002C15D901B}" type="presParOf" srcId="{13FBE1A2-546C-6944-8478-14A125959CA8}" destId="{C9814824-FEB0-F343-ACDB-95E43891C04A}"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652B348-242A-4817-A10F-AA39B0CCC3EA}"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AB3D4681-0002-49E7-BC50-2CE1DD2096C9}">
      <dgm:prSet/>
      <dgm:spPr/>
      <dgm:t>
        <a:bodyPr/>
        <a:lstStyle/>
        <a:p>
          <a:r>
            <a:rPr lang="en-US" baseline="0" dirty="0"/>
            <a:t>What does NOT constitute grounds for suspicion?</a:t>
          </a:r>
          <a:endParaRPr lang="en-US" dirty="0"/>
        </a:p>
      </dgm:t>
    </dgm:pt>
    <dgm:pt modelId="{9131ED45-0632-4189-BC06-9298CF272AD2}" type="parTrans" cxnId="{628C6CD3-DA79-40D0-8A9B-0E4EC8E72263}">
      <dgm:prSet/>
      <dgm:spPr/>
      <dgm:t>
        <a:bodyPr/>
        <a:lstStyle/>
        <a:p>
          <a:endParaRPr lang="en-US"/>
        </a:p>
      </dgm:t>
    </dgm:pt>
    <dgm:pt modelId="{5A9B7B1D-0D16-4F5C-8E2F-02B8F90AE022}" type="sibTrans" cxnId="{628C6CD3-DA79-40D0-8A9B-0E4EC8E72263}">
      <dgm:prSet/>
      <dgm:spPr/>
      <dgm:t>
        <a:bodyPr/>
        <a:lstStyle/>
        <a:p>
          <a:endParaRPr lang="en-US"/>
        </a:p>
      </dgm:t>
    </dgm:pt>
    <dgm:pt modelId="{1A84A1DC-5ED3-451B-A40A-1271669820AD}">
      <dgm:prSet/>
      <dgm:spPr/>
      <dgm:t>
        <a:bodyPr/>
        <a:lstStyle/>
        <a:p>
          <a:r>
            <a:rPr lang="en-US" i="0"/>
            <a:t>Their</a:t>
          </a:r>
          <a:r>
            <a:rPr lang="en-US" i="0" baseline="0"/>
            <a:t> </a:t>
          </a:r>
          <a:r>
            <a:rPr lang="en-US" i="0"/>
            <a:t>p</a:t>
          </a:r>
          <a:r>
            <a:rPr lang="en-US"/>
            <a:t>hysical appearance</a:t>
          </a:r>
        </a:p>
      </dgm:t>
    </dgm:pt>
    <dgm:pt modelId="{6072FF9E-44AE-43EB-8574-B53E8F244B1C}" type="parTrans" cxnId="{E0D9F7D8-9862-41FE-9159-34443D717F25}">
      <dgm:prSet/>
      <dgm:spPr/>
      <dgm:t>
        <a:bodyPr/>
        <a:lstStyle/>
        <a:p>
          <a:endParaRPr lang="en-US"/>
        </a:p>
      </dgm:t>
    </dgm:pt>
    <dgm:pt modelId="{C46D8687-9CEC-4294-829F-6F4B60F6CF6B}" type="sibTrans" cxnId="{E0D9F7D8-9862-41FE-9159-34443D717F25}">
      <dgm:prSet/>
      <dgm:spPr/>
      <dgm:t>
        <a:bodyPr/>
        <a:lstStyle/>
        <a:p>
          <a:endParaRPr lang="en-US"/>
        </a:p>
      </dgm:t>
    </dgm:pt>
    <dgm:pt modelId="{C78CD37E-7399-4464-93B6-36689BC5F2DA}">
      <dgm:prSet/>
      <dgm:spPr/>
      <dgm:t>
        <a:bodyPr/>
        <a:lstStyle/>
        <a:p>
          <a:r>
            <a:rPr lang="en-US"/>
            <a:t>Apparent race</a:t>
          </a:r>
        </a:p>
      </dgm:t>
    </dgm:pt>
    <dgm:pt modelId="{39E9CC85-4F63-43A3-AE27-AE8D7D88BCD5}" type="parTrans" cxnId="{39CE6D77-D2FC-499F-AE0F-9322284902C4}">
      <dgm:prSet/>
      <dgm:spPr/>
      <dgm:t>
        <a:bodyPr/>
        <a:lstStyle/>
        <a:p>
          <a:endParaRPr lang="en-US"/>
        </a:p>
      </dgm:t>
    </dgm:pt>
    <dgm:pt modelId="{EAE1CD50-80DB-4965-BA72-46EDF2DF5108}" type="sibTrans" cxnId="{39CE6D77-D2FC-499F-AE0F-9322284902C4}">
      <dgm:prSet/>
      <dgm:spPr/>
      <dgm:t>
        <a:bodyPr/>
        <a:lstStyle/>
        <a:p>
          <a:endParaRPr lang="en-US"/>
        </a:p>
      </dgm:t>
    </dgm:pt>
    <dgm:pt modelId="{7857ACBB-8F36-4DFE-84A7-52CEA66DBED9}">
      <dgm:prSet/>
      <dgm:spPr/>
      <dgm:t>
        <a:bodyPr/>
        <a:lstStyle/>
        <a:p>
          <a:r>
            <a:rPr lang="en-US"/>
            <a:t>Ethnicity</a:t>
          </a:r>
        </a:p>
      </dgm:t>
    </dgm:pt>
    <dgm:pt modelId="{B37145DA-0079-4FAC-93FD-BD037678980F}" type="parTrans" cxnId="{A99B4C9C-2287-4FC5-9BF9-F4BA2C87D032}">
      <dgm:prSet/>
      <dgm:spPr/>
      <dgm:t>
        <a:bodyPr/>
        <a:lstStyle/>
        <a:p>
          <a:endParaRPr lang="en-US"/>
        </a:p>
      </dgm:t>
    </dgm:pt>
    <dgm:pt modelId="{D247C501-C3D9-4D8D-8659-34A6DD88F4A7}" type="sibTrans" cxnId="{A99B4C9C-2287-4FC5-9BF9-F4BA2C87D032}">
      <dgm:prSet/>
      <dgm:spPr/>
      <dgm:t>
        <a:bodyPr/>
        <a:lstStyle/>
        <a:p>
          <a:endParaRPr lang="en-US"/>
        </a:p>
      </dgm:t>
    </dgm:pt>
    <dgm:pt modelId="{9EBFF6C4-0851-49BD-9D96-AC70D9F42529}">
      <dgm:prSet/>
      <dgm:spPr/>
      <dgm:t>
        <a:bodyPr/>
        <a:lstStyle/>
        <a:p>
          <a:r>
            <a:rPr lang="en-US"/>
            <a:t>Religion</a:t>
          </a:r>
        </a:p>
      </dgm:t>
    </dgm:pt>
    <dgm:pt modelId="{8952C7A7-5448-4BB9-A3AB-92F90EE290DC}" type="parTrans" cxnId="{8E65969B-F74F-4537-876C-31F39F9B69FF}">
      <dgm:prSet/>
      <dgm:spPr/>
      <dgm:t>
        <a:bodyPr/>
        <a:lstStyle/>
        <a:p>
          <a:endParaRPr lang="en-US"/>
        </a:p>
      </dgm:t>
    </dgm:pt>
    <dgm:pt modelId="{760305D7-8E35-4E25-80B2-40CDE4988279}" type="sibTrans" cxnId="{8E65969B-F74F-4537-876C-31F39F9B69FF}">
      <dgm:prSet/>
      <dgm:spPr/>
      <dgm:t>
        <a:bodyPr/>
        <a:lstStyle/>
        <a:p>
          <a:endParaRPr lang="en-US"/>
        </a:p>
      </dgm:t>
    </dgm:pt>
    <dgm:pt modelId="{7C592FDC-0C71-4513-B413-FF00CC0EBA22}">
      <dgm:prSet/>
      <dgm:spPr/>
      <dgm:t>
        <a:bodyPr/>
        <a:lstStyle/>
        <a:p>
          <a:r>
            <a:rPr lang="en-US"/>
            <a:t>Gender</a:t>
          </a:r>
        </a:p>
      </dgm:t>
    </dgm:pt>
    <dgm:pt modelId="{7115CC1E-89A3-4158-A535-6C109E614C9C}" type="parTrans" cxnId="{CC12BB4D-E8C9-4DFF-A405-AE914F8883BB}">
      <dgm:prSet/>
      <dgm:spPr/>
      <dgm:t>
        <a:bodyPr/>
        <a:lstStyle/>
        <a:p>
          <a:endParaRPr lang="en-US"/>
        </a:p>
      </dgm:t>
    </dgm:pt>
    <dgm:pt modelId="{152F0514-5D91-40E5-894B-456603DAAD46}" type="sibTrans" cxnId="{CC12BB4D-E8C9-4DFF-A405-AE914F8883BB}">
      <dgm:prSet/>
      <dgm:spPr/>
      <dgm:t>
        <a:bodyPr/>
        <a:lstStyle/>
        <a:p>
          <a:endParaRPr lang="en-US"/>
        </a:p>
      </dgm:t>
    </dgm:pt>
    <dgm:pt modelId="{38495332-95C5-4158-A573-913A9E8C8C6B}">
      <dgm:prSet/>
      <dgm:spPr/>
      <dgm:t>
        <a:bodyPr/>
        <a:lstStyle/>
        <a:p>
          <a:r>
            <a:rPr lang="en-US"/>
            <a:t>Age</a:t>
          </a:r>
        </a:p>
      </dgm:t>
    </dgm:pt>
    <dgm:pt modelId="{C49551A0-183C-483C-8365-540E2D894251}" type="parTrans" cxnId="{EA49AF19-532A-43C6-AF17-F3BFA1E37A67}">
      <dgm:prSet/>
      <dgm:spPr/>
      <dgm:t>
        <a:bodyPr/>
        <a:lstStyle/>
        <a:p>
          <a:endParaRPr lang="en-US"/>
        </a:p>
      </dgm:t>
    </dgm:pt>
    <dgm:pt modelId="{82D61C8C-080A-4AD7-934A-C44C28D0901C}" type="sibTrans" cxnId="{EA49AF19-532A-43C6-AF17-F3BFA1E37A67}">
      <dgm:prSet/>
      <dgm:spPr/>
      <dgm:t>
        <a:bodyPr/>
        <a:lstStyle/>
        <a:p>
          <a:endParaRPr lang="en-US"/>
        </a:p>
      </dgm:t>
    </dgm:pt>
    <dgm:pt modelId="{15E38E99-2733-4DD8-959A-404369A38B16}">
      <dgm:prSet/>
      <dgm:spPr/>
      <dgm:t>
        <a:bodyPr/>
        <a:lstStyle/>
        <a:p>
          <a:r>
            <a:rPr lang="en-US"/>
            <a:t>Social standing</a:t>
          </a:r>
        </a:p>
      </dgm:t>
    </dgm:pt>
    <dgm:pt modelId="{CD689D66-3F04-49AB-A8AF-4388CF0C2C5E}" type="parTrans" cxnId="{3D530975-A8BD-4BB5-B10E-47E354018968}">
      <dgm:prSet/>
      <dgm:spPr/>
      <dgm:t>
        <a:bodyPr/>
        <a:lstStyle/>
        <a:p>
          <a:endParaRPr lang="en-US"/>
        </a:p>
      </dgm:t>
    </dgm:pt>
    <dgm:pt modelId="{B3EE5346-082D-4344-8A4C-62964E95EFE9}" type="sibTrans" cxnId="{3D530975-A8BD-4BB5-B10E-47E354018968}">
      <dgm:prSet/>
      <dgm:spPr/>
      <dgm:t>
        <a:bodyPr/>
        <a:lstStyle/>
        <a:p>
          <a:endParaRPr lang="en-US"/>
        </a:p>
      </dgm:t>
    </dgm:pt>
    <dgm:pt modelId="{84D2F3CE-074D-4A21-BEE4-A60B1008BB7C}">
      <dgm:prSet/>
      <dgm:spPr/>
      <dgm:t>
        <a:bodyPr/>
        <a:lstStyle/>
        <a:p>
          <a:r>
            <a:rPr lang="en-US"/>
            <a:t>Previous convictions or the fact they are ‘known’</a:t>
          </a:r>
        </a:p>
      </dgm:t>
    </dgm:pt>
    <dgm:pt modelId="{6153D40E-E91E-4C17-9F9C-F1D45E004AC5}" type="parTrans" cxnId="{2C70333D-7BA6-46F7-A3F4-39F866360F7C}">
      <dgm:prSet/>
      <dgm:spPr/>
      <dgm:t>
        <a:bodyPr/>
        <a:lstStyle/>
        <a:p>
          <a:endParaRPr lang="en-US"/>
        </a:p>
      </dgm:t>
    </dgm:pt>
    <dgm:pt modelId="{20ABD59E-AF95-4584-8ED4-FEBDF696C963}" type="sibTrans" cxnId="{2C70333D-7BA6-46F7-A3F4-39F866360F7C}">
      <dgm:prSet/>
      <dgm:spPr/>
      <dgm:t>
        <a:bodyPr/>
        <a:lstStyle/>
        <a:p>
          <a:endParaRPr lang="en-US"/>
        </a:p>
      </dgm:t>
    </dgm:pt>
    <dgm:pt modelId="{6758EFEC-123B-4E32-88EC-A08A911AA439}">
      <dgm:prSet/>
      <dgm:spPr/>
      <dgm:t>
        <a:bodyPr/>
        <a:lstStyle/>
        <a:p>
          <a:r>
            <a:rPr lang="en-US"/>
            <a:t>Presence in a ‘high crime area’ </a:t>
          </a:r>
        </a:p>
      </dgm:t>
    </dgm:pt>
    <dgm:pt modelId="{714F6528-8525-49DC-9AB6-842F17436682}" type="parTrans" cxnId="{14208878-67A6-4F83-A0D3-6874A20D26C7}">
      <dgm:prSet/>
      <dgm:spPr/>
      <dgm:t>
        <a:bodyPr/>
        <a:lstStyle/>
        <a:p>
          <a:endParaRPr lang="en-US"/>
        </a:p>
      </dgm:t>
    </dgm:pt>
    <dgm:pt modelId="{78A89157-760A-4345-90AE-19F8DCF4D441}" type="sibTrans" cxnId="{14208878-67A6-4F83-A0D3-6874A20D26C7}">
      <dgm:prSet/>
      <dgm:spPr/>
      <dgm:t>
        <a:bodyPr/>
        <a:lstStyle/>
        <a:p>
          <a:endParaRPr lang="en-US"/>
        </a:p>
      </dgm:t>
    </dgm:pt>
    <dgm:pt modelId="{C6734B98-2FDB-4388-9BCB-FB320E43892B}">
      <dgm:prSet/>
      <dgm:spPr/>
      <dgm:t>
        <a:bodyPr/>
        <a:lstStyle/>
        <a:p>
          <a:r>
            <a:rPr lang="en-US"/>
            <a:t>Associates (even if there are reasonable grounds for searching one of them)</a:t>
          </a:r>
        </a:p>
      </dgm:t>
    </dgm:pt>
    <dgm:pt modelId="{29D42440-32D0-402D-9FD4-B8AF87940173}" type="parTrans" cxnId="{8536C463-4952-4BDC-8EA1-31EEF251BD46}">
      <dgm:prSet/>
      <dgm:spPr/>
      <dgm:t>
        <a:bodyPr/>
        <a:lstStyle/>
        <a:p>
          <a:endParaRPr lang="en-US"/>
        </a:p>
      </dgm:t>
    </dgm:pt>
    <dgm:pt modelId="{B528E821-5F6B-4889-B5DC-E3918D07277A}" type="sibTrans" cxnId="{8536C463-4952-4BDC-8EA1-31EEF251BD46}">
      <dgm:prSet/>
      <dgm:spPr/>
      <dgm:t>
        <a:bodyPr/>
        <a:lstStyle/>
        <a:p>
          <a:endParaRPr lang="en-US"/>
        </a:p>
      </dgm:t>
    </dgm:pt>
    <dgm:pt modelId="{EF575685-4AE8-45AA-A2F8-914482F2680F}">
      <dgm:prSet/>
      <dgm:spPr/>
      <dgm:t>
        <a:bodyPr/>
        <a:lstStyle/>
        <a:p>
          <a:r>
            <a:rPr lang="en-US"/>
            <a:t>Furtive movements.</a:t>
          </a:r>
        </a:p>
      </dgm:t>
    </dgm:pt>
    <dgm:pt modelId="{D72A3DC1-DC27-4C93-B8B5-DC0F8606097C}" type="parTrans" cxnId="{EF867E53-7526-4B8E-8D78-13CC71ED39B6}">
      <dgm:prSet/>
      <dgm:spPr/>
      <dgm:t>
        <a:bodyPr/>
        <a:lstStyle/>
        <a:p>
          <a:endParaRPr lang="en-US"/>
        </a:p>
      </dgm:t>
    </dgm:pt>
    <dgm:pt modelId="{963D3C17-A4EB-45CA-95F5-EFAA394242C1}" type="sibTrans" cxnId="{EF867E53-7526-4B8E-8D78-13CC71ED39B6}">
      <dgm:prSet/>
      <dgm:spPr/>
      <dgm:t>
        <a:bodyPr/>
        <a:lstStyle/>
        <a:p>
          <a:endParaRPr lang="en-US"/>
        </a:p>
      </dgm:t>
    </dgm:pt>
    <dgm:pt modelId="{2B5C641E-29EC-4A1C-886D-A3630D547317}">
      <dgm:prSet/>
      <dgm:spPr/>
      <dgm:t>
        <a:bodyPr/>
        <a:lstStyle/>
        <a:p>
          <a:r>
            <a:rPr lang="en-GB" i="0" dirty="0"/>
            <a:t>There must be something about their manner, deportment, conversations and the surrounding circumstances which afford that suspicion</a:t>
          </a:r>
          <a:endParaRPr lang="en-US" dirty="0"/>
        </a:p>
      </dgm:t>
    </dgm:pt>
    <dgm:pt modelId="{F9F6BE23-3D17-47AB-B077-714D68E03E2B}" type="parTrans" cxnId="{79EA4C7F-A0CF-4065-87A6-D7B8A357952C}">
      <dgm:prSet/>
      <dgm:spPr/>
      <dgm:t>
        <a:bodyPr/>
        <a:lstStyle/>
        <a:p>
          <a:endParaRPr lang="en-US"/>
        </a:p>
      </dgm:t>
    </dgm:pt>
    <dgm:pt modelId="{0CC16B30-2475-4C47-81A2-7920218BF985}" type="sibTrans" cxnId="{79EA4C7F-A0CF-4065-87A6-D7B8A357952C}">
      <dgm:prSet/>
      <dgm:spPr/>
      <dgm:t>
        <a:bodyPr/>
        <a:lstStyle/>
        <a:p>
          <a:endParaRPr lang="en-US"/>
        </a:p>
      </dgm:t>
    </dgm:pt>
    <dgm:pt modelId="{DB79B7C2-F580-B74C-A1BA-7BD054773BEE}" type="pres">
      <dgm:prSet presAssocID="{2652B348-242A-4817-A10F-AA39B0CCC3EA}" presName="diagram" presStyleCnt="0">
        <dgm:presLayoutVars>
          <dgm:dir/>
          <dgm:resizeHandles val="exact"/>
        </dgm:presLayoutVars>
      </dgm:prSet>
      <dgm:spPr/>
    </dgm:pt>
    <dgm:pt modelId="{41A3F99A-4B12-4948-A539-9E9D91CBD9B2}" type="pres">
      <dgm:prSet presAssocID="{AB3D4681-0002-49E7-BC50-2CE1DD2096C9}" presName="node" presStyleLbl="node1" presStyleIdx="0" presStyleCnt="13">
        <dgm:presLayoutVars>
          <dgm:bulletEnabled val="1"/>
        </dgm:presLayoutVars>
      </dgm:prSet>
      <dgm:spPr/>
    </dgm:pt>
    <dgm:pt modelId="{45405226-22E2-B440-B815-92E33C3056FA}" type="pres">
      <dgm:prSet presAssocID="{5A9B7B1D-0D16-4F5C-8E2F-02B8F90AE022}" presName="sibTrans" presStyleCnt="0"/>
      <dgm:spPr/>
    </dgm:pt>
    <dgm:pt modelId="{FB0C6FCF-29EE-364C-90B6-199A0D3AA439}" type="pres">
      <dgm:prSet presAssocID="{1A84A1DC-5ED3-451B-A40A-1271669820AD}" presName="node" presStyleLbl="node1" presStyleIdx="1" presStyleCnt="13">
        <dgm:presLayoutVars>
          <dgm:bulletEnabled val="1"/>
        </dgm:presLayoutVars>
      </dgm:prSet>
      <dgm:spPr/>
    </dgm:pt>
    <dgm:pt modelId="{6F52D100-AD27-984D-854A-885DB951E46B}" type="pres">
      <dgm:prSet presAssocID="{C46D8687-9CEC-4294-829F-6F4B60F6CF6B}" presName="sibTrans" presStyleCnt="0"/>
      <dgm:spPr/>
    </dgm:pt>
    <dgm:pt modelId="{16672258-98FB-9040-90DE-0875F2023BDE}" type="pres">
      <dgm:prSet presAssocID="{C78CD37E-7399-4464-93B6-36689BC5F2DA}" presName="node" presStyleLbl="node1" presStyleIdx="2" presStyleCnt="13">
        <dgm:presLayoutVars>
          <dgm:bulletEnabled val="1"/>
        </dgm:presLayoutVars>
      </dgm:prSet>
      <dgm:spPr/>
    </dgm:pt>
    <dgm:pt modelId="{8CB292A0-00D7-BD4B-903E-857674B4ACE6}" type="pres">
      <dgm:prSet presAssocID="{EAE1CD50-80DB-4965-BA72-46EDF2DF5108}" presName="sibTrans" presStyleCnt="0"/>
      <dgm:spPr/>
    </dgm:pt>
    <dgm:pt modelId="{BFB949BD-4017-E54F-8ABF-3EEDBE3734ED}" type="pres">
      <dgm:prSet presAssocID="{7857ACBB-8F36-4DFE-84A7-52CEA66DBED9}" presName="node" presStyleLbl="node1" presStyleIdx="3" presStyleCnt="13">
        <dgm:presLayoutVars>
          <dgm:bulletEnabled val="1"/>
        </dgm:presLayoutVars>
      </dgm:prSet>
      <dgm:spPr/>
    </dgm:pt>
    <dgm:pt modelId="{E679B658-E00B-304F-B021-BCB629E2F179}" type="pres">
      <dgm:prSet presAssocID="{D247C501-C3D9-4D8D-8659-34A6DD88F4A7}" presName="sibTrans" presStyleCnt="0"/>
      <dgm:spPr/>
    </dgm:pt>
    <dgm:pt modelId="{DF1B7E2E-4F38-FD40-8D77-901466FA6BA9}" type="pres">
      <dgm:prSet presAssocID="{9EBFF6C4-0851-49BD-9D96-AC70D9F42529}" presName="node" presStyleLbl="node1" presStyleIdx="4" presStyleCnt="13">
        <dgm:presLayoutVars>
          <dgm:bulletEnabled val="1"/>
        </dgm:presLayoutVars>
      </dgm:prSet>
      <dgm:spPr/>
    </dgm:pt>
    <dgm:pt modelId="{121E0CC6-6EDF-494A-988F-4BAF008B2B4A}" type="pres">
      <dgm:prSet presAssocID="{760305D7-8E35-4E25-80B2-40CDE4988279}" presName="sibTrans" presStyleCnt="0"/>
      <dgm:spPr/>
    </dgm:pt>
    <dgm:pt modelId="{85289F9F-EEF9-4B4F-8CA0-CE7DF543A8F6}" type="pres">
      <dgm:prSet presAssocID="{7C592FDC-0C71-4513-B413-FF00CC0EBA22}" presName="node" presStyleLbl="node1" presStyleIdx="5" presStyleCnt="13">
        <dgm:presLayoutVars>
          <dgm:bulletEnabled val="1"/>
        </dgm:presLayoutVars>
      </dgm:prSet>
      <dgm:spPr/>
    </dgm:pt>
    <dgm:pt modelId="{2B322BC2-3462-2F49-88A6-388D925BBF2D}" type="pres">
      <dgm:prSet presAssocID="{152F0514-5D91-40E5-894B-456603DAAD46}" presName="sibTrans" presStyleCnt="0"/>
      <dgm:spPr/>
    </dgm:pt>
    <dgm:pt modelId="{9F857F55-1AD5-6C4F-B9B8-31A3B4D30BB2}" type="pres">
      <dgm:prSet presAssocID="{38495332-95C5-4158-A573-913A9E8C8C6B}" presName="node" presStyleLbl="node1" presStyleIdx="6" presStyleCnt="13">
        <dgm:presLayoutVars>
          <dgm:bulletEnabled val="1"/>
        </dgm:presLayoutVars>
      </dgm:prSet>
      <dgm:spPr/>
    </dgm:pt>
    <dgm:pt modelId="{D8C05E27-291F-8644-90B3-C9CE7A72CA33}" type="pres">
      <dgm:prSet presAssocID="{82D61C8C-080A-4AD7-934A-C44C28D0901C}" presName="sibTrans" presStyleCnt="0"/>
      <dgm:spPr/>
    </dgm:pt>
    <dgm:pt modelId="{D448F9BC-9336-1C41-979C-D47968D3D9F9}" type="pres">
      <dgm:prSet presAssocID="{15E38E99-2733-4DD8-959A-404369A38B16}" presName="node" presStyleLbl="node1" presStyleIdx="7" presStyleCnt="13">
        <dgm:presLayoutVars>
          <dgm:bulletEnabled val="1"/>
        </dgm:presLayoutVars>
      </dgm:prSet>
      <dgm:spPr/>
    </dgm:pt>
    <dgm:pt modelId="{EE30B4F1-0C58-FF44-803D-B2558154BF9C}" type="pres">
      <dgm:prSet presAssocID="{B3EE5346-082D-4344-8A4C-62964E95EFE9}" presName="sibTrans" presStyleCnt="0"/>
      <dgm:spPr/>
    </dgm:pt>
    <dgm:pt modelId="{FF0D0EBF-EEFC-0F43-8208-5339F0FA4387}" type="pres">
      <dgm:prSet presAssocID="{84D2F3CE-074D-4A21-BEE4-A60B1008BB7C}" presName="node" presStyleLbl="node1" presStyleIdx="8" presStyleCnt="13">
        <dgm:presLayoutVars>
          <dgm:bulletEnabled val="1"/>
        </dgm:presLayoutVars>
      </dgm:prSet>
      <dgm:spPr/>
    </dgm:pt>
    <dgm:pt modelId="{3AED9DF8-A544-9D4F-A675-10AC2B6533F9}" type="pres">
      <dgm:prSet presAssocID="{20ABD59E-AF95-4584-8ED4-FEBDF696C963}" presName="sibTrans" presStyleCnt="0"/>
      <dgm:spPr/>
    </dgm:pt>
    <dgm:pt modelId="{038ECF4B-7D73-C64A-A82A-EE528C57D21B}" type="pres">
      <dgm:prSet presAssocID="{6758EFEC-123B-4E32-88EC-A08A911AA439}" presName="node" presStyleLbl="node1" presStyleIdx="9" presStyleCnt="13">
        <dgm:presLayoutVars>
          <dgm:bulletEnabled val="1"/>
        </dgm:presLayoutVars>
      </dgm:prSet>
      <dgm:spPr/>
    </dgm:pt>
    <dgm:pt modelId="{0087C744-B0A9-ED41-B762-70ED21F9FAD0}" type="pres">
      <dgm:prSet presAssocID="{78A89157-760A-4345-90AE-19F8DCF4D441}" presName="sibTrans" presStyleCnt="0"/>
      <dgm:spPr/>
    </dgm:pt>
    <dgm:pt modelId="{ECCF9702-A13D-B542-A0D0-FD0CDF44CBBE}" type="pres">
      <dgm:prSet presAssocID="{C6734B98-2FDB-4388-9BCB-FB320E43892B}" presName="node" presStyleLbl="node1" presStyleIdx="10" presStyleCnt="13">
        <dgm:presLayoutVars>
          <dgm:bulletEnabled val="1"/>
        </dgm:presLayoutVars>
      </dgm:prSet>
      <dgm:spPr/>
    </dgm:pt>
    <dgm:pt modelId="{E7829821-C6B3-EB47-9106-54AB5A4526AD}" type="pres">
      <dgm:prSet presAssocID="{B528E821-5F6B-4889-B5DC-E3918D07277A}" presName="sibTrans" presStyleCnt="0"/>
      <dgm:spPr/>
    </dgm:pt>
    <dgm:pt modelId="{382DD0C6-67A0-4843-992C-0FFA79902742}" type="pres">
      <dgm:prSet presAssocID="{EF575685-4AE8-45AA-A2F8-914482F2680F}" presName="node" presStyleLbl="node1" presStyleIdx="11" presStyleCnt="13">
        <dgm:presLayoutVars>
          <dgm:bulletEnabled val="1"/>
        </dgm:presLayoutVars>
      </dgm:prSet>
      <dgm:spPr/>
    </dgm:pt>
    <dgm:pt modelId="{80E9A06C-735E-874A-B0D9-FC18E8975AE0}" type="pres">
      <dgm:prSet presAssocID="{963D3C17-A4EB-45CA-95F5-EFAA394242C1}" presName="sibTrans" presStyleCnt="0"/>
      <dgm:spPr/>
    </dgm:pt>
    <dgm:pt modelId="{07521ECB-C7A3-944A-B62B-E39287657E45}" type="pres">
      <dgm:prSet presAssocID="{2B5C641E-29EC-4A1C-886D-A3630D547317}" presName="node" presStyleLbl="node1" presStyleIdx="12" presStyleCnt="13">
        <dgm:presLayoutVars>
          <dgm:bulletEnabled val="1"/>
        </dgm:presLayoutVars>
      </dgm:prSet>
      <dgm:spPr/>
    </dgm:pt>
  </dgm:ptLst>
  <dgm:cxnLst>
    <dgm:cxn modelId="{CB3C6A0F-DD93-4E4A-9837-83A380BD40E3}" type="presOf" srcId="{38495332-95C5-4158-A573-913A9E8C8C6B}" destId="{9F857F55-1AD5-6C4F-B9B8-31A3B4D30BB2}" srcOrd="0" destOrd="0" presId="urn:microsoft.com/office/officeart/2005/8/layout/default"/>
    <dgm:cxn modelId="{EA49AF19-532A-43C6-AF17-F3BFA1E37A67}" srcId="{2652B348-242A-4817-A10F-AA39B0CCC3EA}" destId="{38495332-95C5-4158-A573-913A9E8C8C6B}" srcOrd="6" destOrd="0" parTransId="{C49551A0-183C-483C-8365-540E2D894251}" sibTransId="{82D61C8C-080A-4AD7-934A-C44C28D0901C}"/>
    <dgm:cxn modelId="{2C70333D-7BA6-46F7-A3F4-39F866360F7C}" srcId="{2652B348-242A-4817-A10F-AA39B0CCC3EA}" destId="{84D2F3CE-074D-4A21-BEE4-A60B1008BB7C}" srcOrd="8" destOrd="0" parTransId="{6153D40E-E91E-4C17-9F9C-F1D45E004AC5}" sibTransId="{20ABD59E-AF95-4584-8ED4-FEBDF696C963}"/>
    <dgm:cxn modelId="{CC12BB4D-E8C9-4DFF-A405-AE914F8883BB}" srcId="{2652B348-242A-4817-A10F-AA39B0CCC3EA}" destId="{7C592FDC-0C71-4513-B413-FF00CC0EBA22}" srcOrd="5" destOrd="0" parTransId="{7115CC1E-89A3-4158-A535-6C109E614C9C}" sibTransId="{152F0514-5D91-40E5-894B-456603DAAD46}"/>
    <dgm:cxn modelId="{EF867E53-7526-4B8E-8D78-13CC71ED39B6}" srcId="{2652B348-242A-4817-A10F-AA39B0CCC3EA}" destId="{EF575685-4AE8-45AA-A2F8-914482F2680F}" srcOrd="11" destOrd="0" parTransId="{D72A3DC1-DC27-4C93-B8B5-DC0F8606097C}" sibTransId="{963D3C17-A4EB-45CA-95F5-EFAA394242C1}"/>
    <dgm:cxn modelId="{4AFCE059-B35E-F74B-95CE-BA198ECDE1CA}" type="presOf" srcId="{6758EFEC-123B-4E32-88EC-A08A911AA439}" destId="{038ECF4B-7D73-C64A-A82A-EE528C57D21B}" srcOrd="0" destOrd="0" presId="urn:microsoft.com/office/officeart/2005/8/layout/default"/>
    <dgm:cxn modelId="{D7AB9E5A-F729-0A41-AF7C-0196E6A29207}" type="presOf" srcId="{C6734B98-2FDB-4388-9BCB-FB320E43892B}" destId="{ECCF9702-A13D-B542-A0D0-FD0CDF44CBBE}" srcOrd="0" destOrd="0" presId="urn:microsoft.com/office/officeart/2005/8/layout/default"/>
    <dgm:cxn modelId="{9D2ADE5A-AE51-1E40-AA4A-EBF3C23A7263}" type="presOf" srcId="{7857ACBB-8F36-4DFE-84A7-52CEA66DBED9}" destId="{BFB949BD-4017-E54F-8ABF-3EEDBE3734ED}" srcOrd="0" destOrd="0" presId="urn:microsoft.com/office/officeart/2005/8/layout/default"/>
    <dgm:cxn modelId="{B4D7765E-437A-6047-824A-8005001FFB27}" type="presOf" srcId="{2652B348-242A-4817-A10F-AA39B0CCC3EA}" destId="{DB79B7C2-F580-B74C-A1BA-7BD054773BEE}" srcOrd="0" destOrd="0" presId="urn:microsoft.com/office/officeart/2005/8/layout/default"/>
    <dgm:cxn modelId="{8536C463-4952-4BDC-8EA1-31EEF251BD46}" srcId="{2652B348-242A-4817-A10F-AA39B0CCC3EA}" destId="{C6734B98-2FDB-4388-9BCB-FB320E43892B}" srcOrd="10" destOrd="0" parTransId="{29D42440-32D0-402D-9FD4-B8AF87940173}" sibTransId="{B528E821-5F6B-4889-B5DC-E3918D07277A}"/>
    <dgm:cxn modelId="{A60D1873-F7FE-3D4E-9EF2-D8EED03C0F6D}" type="presOf" srcId="{AB3D4681-0002-49E7-BC50-2CE1DD2096C9}" destId="{41A3F99A-4B12-4948-A539-9E9D91CBD9B2}" srcOrd="0" destOrd="0" presId="urn:microsoft.com/office/officeart/2005/8/layout/default"/>
    <dgm:cxn modelId="{3D530975-A8BD-4BB5-B10E-47E354018968}" srcId="{2652B348-242A-4817-A10F-AA39B0CCC3EA}" destId="{15E38E99-2733-4DD8-959A-404369A38B16}" srcOrd="7" destOrd="0" parTransId="{CD689D66-3F04-49AB-A8AF-4388CF0C2C5E}" sibTransId="{B3EE5346-082D-4344-8A4C-62964E95EFE9}"/>
    <dgm:cxn modelId="{F0743076-C3BE-4A43-BBA7-BF1675131430}" type="presOf" srcId="{2B5C641E-29EC-4A1C-886D-A3630D547317}" destId="{07521ECB-C7A3-944A-B62B-E39287657E45}" srcOrd="0" destOrd="0" presId="urn:microsoft.com/office/officeart/2005/8/layout/default"/>
    <dgm:cxn modelId="{39CE6D77-D2FC-499F-AE0F-9322284902C4}" srcId="{2652B348-242A-4817-A10F-AA39B0CCC3EA}" destId="{C78CD37E-7399-4464-93B6-36689BC5F2DA}" srcOrd="2" destOrd="0" parTransId="{39E9CC85-4F63-43A3-AE27-AE8D7D88BCD5}" sibTransId="{EAE1CD50-80DB-4965-BA72-46EDF2DF5108}"/>
    <dgm:cxn modelId="{14208878-67A6-4F83-A0D3-6874A20D26C7}" srcId="{2652B348-242A-4817-A10F-AA39B0CCC3EA}" destId="{6758EFEC-123B-4E32-88EC-A08A911AA439}" srcOrd="9" destOrd="0" parTransId="{714F6528-8525-49DC-9AB6-842F17436682}" sibTransId="{78A89157-760A-4345-90AE-19F8DCF4D441}"/>
    <dgm:cxn modelId="{06EEE879-B176-E94E-892E-422AE23EB024}" type="presOf" srcId="{9EBFF6C4-0851-49BD-9D96-AC70D9F42529}" destId="{DF1B7E2E-4F38-FD40-8D77-901466FA6BA9}" srcOrd="0" destOrd="0" presId="urn:microsoft.com/office/officeart/2005/8/layout/default"/>
    <dgm:cxn modelId="{79EA4C7F-A0CF-4065-87A6-D7B8A357952C}" srcId="{2652B348-242A-4817-A10F-AA39B0CCC3EA}" destId="{2B5C641E-29EC-4A1C-886D-A3630D547317}" srcOrd="12" destOrd="0" parTransId="{F9F6BE23-3D17-47AB-B077-714D68E03E2B}" sibTransId="{0CC16B30-2475-4C47-81A2-7920218BF985}"/>
    <dgm:cxn modelId="{8E65969B-F74F-4537-876C-31F39F9B69FF}" srcId="{2652B348-242A-4817-A10F-AA39B0CCC3EA}" destId="{9EBFF6C4-0851-49BD-9D96-AC70D9F42529}" srcOrd="4" destOrd="0" parTransId="{8952C7A7-5448-4BB9-A3AB-92F90EE290DC}" sibTransId="{760305D7-8E35-4E25-80B2-40CDE4988279}"/>
    <dgm:cxn modelId="{A99B4C9C-2287-4FC5-9BF9-F4BA2C87D032}" srcId="{2652B348-242A-4817-A10F-AA39B0CCC3EA}" destId="{7857ACBB-8F36-4DFE-84A7-52CEA66DBED9}" srcOrd="3" destOrd="0" parTransId="{B37145DA-0079-4FAC-93FD-BD037678980F}" sibTransId="{D247C501-C3D9-4D8D-8659-34A6DD88F4A7}"/>
    <dgm:cxn modelId="{8316D5BD-A0BD-B447-ADDC-05615CD3CBA3}" type="presOf" srcId="{84D2F3CE-074D-4A21-BEE4-A60B1008BB7C}" destId="{FF0D0EBF-EEFC-0F43-8208-5339F0FA4387}" srcOrd="0" destOrd="0" presId="urn:microsoft.com/office/officeart/2005/8/layout/default"/>
    <dgm:cxn modelId="{F1A0B3C8-4340-A446-B222-019D4E486D76}" type="presOf" srcId="{15E38E99-2733-4DD8-959A-404369A38B16}" destId="{D448F9BC-9336-1C41-979C-D47968D3D9F9}" srcOrd="0" destOrd="0" presId="urn:microsoft.com/office/officeart/2005/8/layout/default"/>
    <dgm:cxn modelId="{CBCF2BCB-68E6-8347-AA01-C1B40087FD0B}" type="presOf" srcId="{7C592FDC-0C71-4513-B413-FF00CC0EBA22}" destId="{85289F9F-EEF9-4B4F-8CA0-CE7DF543A8F6}" srcOrd="0" destOrd="0" presId="urn:microsoft.com/office/officeart/2005/8/layout/default"/>
    <dgm:cxn modelId="{628C6CD3-DA79-40D0-8A9B-0E4EC8E72263}" srcId="{2652B348-242A-4817-A10F-AA39B0CCC3EA}" destId="{AB3D4681-0002-49E7-BC50-2CE1DD2096C9}" srcOrd="0" destOrd="0" parTransId="{9131ED45-0632-4189-BC06-9298CF272AD2}" sibTransId="{5A9B7B1D-0D16-4F5C-8E2F-02B8F90AE022}"/>
    <dgm:cxn modelId="{E0D9F7D8-9862-41FE-9159-34443D717F25}" srcId="{2652B348-242A-4817-A10F-AA39B0CCC3EA}" destId="{1A84A1DC-5ED3-451B-A40A-1271669820AD}" srcOrd="1" destOrd="0" parTransId="{6072FF9E-44AE-43EB-8574-B53E8F244B1C}" sibTransId="{C46D8687-9CEC-4294-829F-6F4B60F6CF6B}"/>
    <dgm:cxn modelId="{BCEC4AEA-0155-144D-BCB3-29BFA3F255F2}" type="presOf" srcId="{EF575685-4AE8-45AA-A2F8-914482F2680F}" destId="{382DD0C6-67A0-4843-992C-0FFA79902742}" srcOrd="0" destOrd="0" presId="urn:microsoft.com/office/officeart/2005/8/layout/default"/>
    <dgm:cxn modelId="{B4B6B5F3-4235-8446-BB84-F5849A22A473}" type="presOf" srcId="{C78CD37E-7399-4464-93B6-36689BC5F2DA}" destId="{16672258-98FB-9040-90DE-0875F2023BDE}" srcOrd="0" destOrd="0" presId="urn:microsoft.com/office/officeart/2005/8/layout/default"/>
    <dgm:cxn modelId="{75CB5BF6-7B1E-FD45-9AD2-42926B27A584}" type="presOf" srcId="{1A84A1DC-5ED3-451B-A40A-1271669820AD}" destId="{FB0C6FCF-29EE-364C-90B6-199A0D3AA439}" srcOrd="0" destOrd="0" presId="urn:microsoft.com/office/officeart/2005/8/layout/default"/>
    <dgm:cxn modelId="{991EEE52-995A-BF4C-9EAA-263808EBA89E}" type="presParOf" srcId="{DB79B7C2-F580-B74C-A1BA-7BD054773BEE}" destId="{41A3F99A-4B12-4948-A539-9E9D91CBD9B2}" srcOrd="0" destOrd="0" presId="urn:microsoft.com/office/officeart/2005/8/layout/default"/>
    <dgm:cxn modelId="{1A04D4DD-A35E-5647-B4AC-DEDAA6CCE0C5}" type="presParOf" srcId="{DB79B7C2-F580-B74C-A1BA-7BD054773BEE}" destId="{45405226-22E2-B440-B815-92E33C3056FA}" srcOrd="1" destOrd="0" presId="urn:microsoft.com/office/officeart/2005/8/layout/default"/>
    <dgm:cxn modelId="{0F1E1B8A-EDD0-1245-99D7-8628D1727DAD}" type="presParOf" srcId="{DB79B7C2-F580-B74C-A1BA-7BD054773BEE}" destId="{FB0C6FCF-29EE-364C-90B6-199A0D3AA439}" srcOrd="2" destOrd="0" presId="urn:microsoft.com/office/officeart/2005/8/layout/default"/>
    <dgm:cxn modelId="{8D7F31F0-675A-D14A-A3E5-DFC42B488291}" type="presParOf" srcId="{DB79B7C2-F580-B74C-A1BA-7BD054773BEE}" destId="{6F52D100-AD27-984D-854A-885DB951E46B}" srcOrd="3" destOrd="0" presId="urn:microsoft.com/office/officeart/2005/8/layout/default"/>
    <dgm:cxn modelId="{B4DE32E7-48C1-5848-8BBC-086E01CD81E8}" type="presParOf" srcId="{DB79B7C2-F580-B74C-A1BA-7BD054773BEE}" destId="{16672258-98FB-9040-90DE-0875F2023BDE}" srcOrd="4" destOrd="0" presId="urn:microsoft.com/office/officeart/2005/8/layout/default"/>
    <dgm:cxn modelId="{932575C9-9EA8-F041-80CF-9AF5CFEBBD57}" type="presParOf" srcId="{DB79B7C2-F580-B74C-A1BA-7BD054773BEE}" destId="{8CB292A0-00D7-BD4B-903E-857674B4ACE6}" srcOrd="5" destOrd="0" presId="urn:microsoft.com/office/officeart/2005/8/layout/default"/>
    <dgm:cxn modelId="{B9961E03-91F0-834D-8F49-4D6895F46B77}" type="presParOf" srcId="{DB79B7C2-F580-B74C-A1BA-7BD054773BEE}" destId="{BFB949BD-4017-E54F-8ABF-3EEDBE3734ED}" srcOrd="6" destOrd="0" presId="urn:microsoft.com/office/officeart/2005/8/layout/default"/>
    <dgm:cxn modelId="{DFA60891-9E5A-CE45-81FF-D00617E597C4}" type="presParOf" srcId="{DB79B7C2-F580-B74C-A1BA-7BD054773BEE}" destId="{E679B658-E00B-304F-B021-BCB629E2F179}" srcOrd="7" destOrd="0" presId="urn:microsoft.com/office/officeart/2005/8/layout/default"/>
    <dgm:cxn modelId="{5BD272F8-12BF-AF46-9192-CF7212F1B1EB}" type="presParOf" srcId="{DB79B7C2-F580-B74C-A1BA-7BD054773BEE}" destId="{DF1B7E2E-4F38-FD40-8D77-901466FA6BA9}" srcOrd="8" destOrd="0" presId="urn:microsoft.com/office/officeart/2005/8/layout/default"/>
    <dgm:cxn modelId="{26118B13-AC17-D042-A363-E6D8DA5DAC2E}" type="presParOf" srcId="{DB79B7C2-F580-B74C-A1BA-7BD054773BEE}" destId="{121E0CC6-6EDF-494A-988F-4BAF008B2B4A}" srcOrd="9" destOrd="0" presId="urn:microsoft.com/office/officeart/2005/8/layout/default"/>
    <dgm:cxn modelId="{239E89FF-F231-9A4B-A81A-01956C4B4B75}" type="presParOf" srcId="{DB79B7C2-F580-B74C-A1BA-7BD054773BEE}" destId="{85289F9F-EEF9-4B4F-8CA0-CE7DF543A8F6}" srcOrd="10" destOrd="0" presId="urn:microsoft.com/office/officeart/2005/8/layout/default"/>
    <dgm:cxn modelId="{100CF944-57C9-934C-A714-92F4AEE9A170}" type="presParOf" srcId="{DB79B7C2-F580-B74C-A1BA-7BD054773BEE}" destId="{2B322BC2-3462-2F49-88A6-388D925BBF2D}" srcOrd="11" destOrd="0" presId="urn:microsoft.com/office/officeart/2005/8/layout/default"/>
    <dgm:cxn modelId="{F780B6B6-E97B-5F46-90F8-A45057663E18}" type="presParOf" srcId="{DB79B7C2-F580-B74C-A1BA-7BD054773BEE}" destId="{9F857F55-1AD5-6C4F-B9B8-31A3B4D30BB2}" srcOrd="12" destOrd="0" presId="urn:microsoft.com/office/officeart/2005/8/layout/default"/>
    <dgm:cxn modelId="{80AB4873-7E22-9B4E-B9FE-12410489E905}" type="presParOf" srcId="{DB79B7C2-F580-B74C-A1BA-7BD054773BEE}" destId="{D8C05E27-291F-8644-90B3-C9CE7A72CA33}" srcOrd="13" destOrd="0" presId="urn:microsoft.com/office/officeart/2005/8/layout/default"/>
    <dgm:cxn modelId="{4BB90EE9-9F9F-8F46-A8E4-46DDA3D1CFE4}" type="presParOf" srcId="{DB79B7C2-F580-B74C-A1BA-7BD054773BEE}" destId="{D448F9BC-9336-1C41-979C-D47968D3D9F9}" srcOrd="14" destOrd="0" presId="urn:microsoft.com/office/officeart/2005/8/layout/default"/>
    <dgm:cxn modelId="{0B5250A8-639B-7D49-A624-0678B3676A37}" type="presParOf" srcId="{DB79B7C2-F580-B74C-A1BA-7BD054773BEE}" destId="{EE30B4F1-0C58-FF44-803D-B2558154BF9C}" srcOrd="15" destOrd="0" presId="urn:microsoft.com/office/officeart/2005/8/layout/default"/>
    <dgm:cxn modelId="{71E4BBD1-A140-0941-AF95-E83CAFD9270C}" type="presParOf" srcId="{DB79B7C2-F580-B74C-A1BA-7BD054773BEE}" destId="{FF0D0EBF-EEFC-0F43-8208-5339F0FA4387}" srcOrd="16" destOrd="0" presId="urn:microsoft.com/office/officeart/2005/8/layout/default"/>
    <dgm:cxn modelId="{54F9A5A0-8919-5948-A72E-CC96369A87B9}" type="presParOf" srcId="{DB79B7C2-F580-B74C-A1BA-7BD054773BEE}" destId="{3AED9DF8-A544-9D4F-A675-10AC2B6533F9}" srcOrd="17" destOrd="0" presId="urn:microsoft.com/office/officeart/2005/8/layout/default"/>
    <dgm:cxn modelId="{EE8D814C-0771-AA43-B601-B642BF42C24A}" type="presParOf" srcId="{DB79B7C2-F580-B74C-A1BA-7BD054773BEE}" destId="{038ECF4B-7D73-C64A-A82A-EE528C57D21B}" srcOrd="18" destOrd="0" presId="urn:microsoft.com/office/officeart/2005/8/layout/default"/>
    <dgm:cxn modelId="{3358535D-8B8D-0646-9E90-9AB890C7EADE}" type="presParOf" srcId="{DB79B7C2-F580-B74C-A1BA-7BD054773BEE}" destId="{0087C744-B0A9-ED41-B762-70ED21F9FAD0}" srcOrd="19" destOrd="0" presId="urn:microsoft.com/office/officeart/2005/8/layout/default"/>
    <dgm:cxn modelId="{D4E24F00-01C2-4346-A8C0-B74C8BD777FF}" type="presParOf" srcId="{DB79B7C2-F580-B74C-A1BA-7BD054773BEE}" destId="{ECCF9702-A13D-B542-A0D0-FD0CDF44CBBE}" srcOrd="20" destOrd="0" presId="urn:microsoft.com/office/officeart/2005/8/layout/default"/>
    <dgm:cxn modelId="{B926A55D-3472-1D49-B317-CED74F75FCAC}" type="presParOf" srcId="{DB79B7C2-F580-B74C-A1BA-7BD054773BEE}" destId="{E7829821-C6B3-EB47-9106-54AB5A4526AD}" srcOrd="21" destOrd="0" presId="urn:microsoft.com/office/officeart/2005/8/layout/default"/>
    <dgm:cxn modelId="{1515FAE0-B4F3-7440-A11D-7BCA65879D34}" type="presParOf" srcId="{DB79B7C2-F580-B74C-A1BA-7BD054773BEE}" destId="{382DD0C6-67A0-4843-992C-0FFA79902742}" srcOrd="22" destOrd="0" presId="urn:microsoft.com/office/officeart/2005/8/layout/default"/>
    <dgm:cxn modelId="{BB5E8072-6796-5B4E-B8AE-67EE15059C50}" type="presParOf" srcId="{DB79B7C2-F580-B74C-A1BA-7BD054773BEE}" destId="{80E9A06C-735E-874A-B0D9-FC18E8975AE0}" srcOrd="23" destOrd="0" presId="urn:microsoft.com/office/officeart/2005/8/layout/default"/>
    <dgm:cxn modelId="{C5E71681-385C-D44D-8614-B63F1281D91E}" type="presParOf" srcId="{DB79B7C2-F580-B74C-A1BA-7BD054773BEE}" destId="{07521ECB-C7A3-944A-B62B-E39287657E45}" srcOrd="2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BBB7347-381F-4BFB-8645-CD450E7B37C0}"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D2BFFACA-17FA-4EF8-A3A2-082C589BB771}">
      <dgm:prSet/>
      <dgm:spPr/>
      <dgm:t>
        <a:bodyPr/>
        <a:lstStyle/>
        <a:p>
          <a:r>
            <a:rPr lang="en-US"/>
            <a:t>The primary purpose of stop and search powers is to enable officers to allay or confirm suspicions about individuals without exercising their power of arrest. </a:t>
          </a:r>
        </a:p>
      </dgm:t>
    </dgm:pt>
    <dgm:pt modelId="{99B240E8-4576-42DC-B118-0272675E2A20}" type="parTrans" cxnId="{B22065AA-FFD8-4AB2-902F-FACC9AEC4A84}">
      <dgm:prSet/>
      <dgm:spPr/>
      <dgm:t>
        <a:bodyPr/>
        <a:lstStyle/>
        <a:p>
          <a:endParaRPr lang="en-US"/>
        </a:p>
      </dgm:t>
    </dgm:pt>
    <dgm:pt modelId="{6C0657CB-A42B-4A5C-8FEA-5563667CA2ED}" type="sibTrans" cxnId="{B22065AA-FFD8-4AB2-902F-FACC9AEC4A84}">
      <dgm:prSet/>
      <dgm:spPr/>
      <dgm:t>
        <a:bodyPr/>
        <a:lstStyle/>
        <a:p>
          <a:endParaRPr lang="en-US"/>
        </a:p>
      </dgm:t>
    </dgm:pt>
    <dgm:pt modelId="{C17E8B53-DACE-446C-881C-5C0E899D7DC5}">
      <dgm:prSet/>
      <dgm:spPr/>
      <dgm:t>
        <a:bodyPr/>
        <a:lstStyle/>
        <a:p>
          <a:r>
            <a:rPr lang="en-US" dirty="0"/>
            <a:t>Officers may be required to justify the use or authorisation of such powers, in relation both to individual searches and the overall pattern of their activity in this regard, to their supervisory officers or in court. </a:t>
          </a:r>
        </a:p>
      </dgm:t>
    </dgm:pt>
    <dgm:pt modelId="{A4DFEEF2-36ED-4E56-B463-2413F9693480}" type="parTrans" cxnId="{46BBF1FC-B417-4FAB-8EFA-51BEAEA75A37}">
      <dgm:prSet/>
      <dgm:spPr/>
      <dgm:t>
        <a:bodyPr/>
        <a:lstStyle/>
        <a:p>
          <a:endParaRPr lang="en-US"/>
        </a:p>
      </dgm:t>
    </dgm:pt>
    <dgm:pt modelId="{90522B59-BBE0-4447-9FAC-DAC6F622ED50}" type="sibTrans" cxnId="{46BBF1FC-B417-4FAB-8EFA-51BEAEA75A37}">
      <dgm:prSet/>
      <dgm:spPr/>
      <dgm:t>
        <a:bodyPr/>
        <a:lstStyle/>
        <a:p>
          <a:endParaRPr lang="en-US"/>
        </a:p>
      </dgm:t>
    </dgm:pt>
    <dgm:pt modelId="{59125292-A4C4-4085-8E8D-D6F775241F62}">
      <dgm:prSet/>
      <dgm:spPr/>
      <dgm:t>
        <a:bodyPr/>
        <a:lstStyle/>
        <a:p>
          <a:r>
            <a:rPr lang="en-US"/>
            <a:t>Any misuse of the powers is likely to be harmful to policing and lead to mistrust of the police. </a:t>
          </a:r>
        </a:p>
      </dgm:t>
    </dgm:pt>
    <dgm:pt modelId="{058B3916-BA7F-4FA5-BB92-816E60DF1CDD}" type="parTrans" cxnId="{DE41740E-2EB6-4A74-A95A-52088F18BF7D}">
      <dgm:prSet/>
      <dgm:spPr/>
      <dgm:t>
        <a:bodyPr/>
        <a:lstStyle/>
        <a:p>
          <a:endParaRPr lang="en-US"/>
        </a:p>
      </dgm:t>
    </dgm:pt>
    <dgm:pt modelId="{3968EDB6-6B2C-4244-A5F0-5303519EBB6C}" type="sibTrans" cxnId="{DE41740E-2EB6-4A74-A95A-52088F18BF7D}">
      <dgm:prSet/>
      <dgm:spPr/>
      <dgm:t>
        <a:bodyPr/>
        <a:lstStyle/>
        <a:p>
          <a:endParaRPr lang="en-US"/>
        </a:p>
      </dgm:t>
    </dgm:pt>
    <dgm:pt modelId="{97DC2DB3-B9F2-48B1-A1E4-C5A72E9D02F7}">
      <dgm:prSet/>
      <dgm:spPr/>
      <dgm:t>
        <a:bodyPr/>
        <a:lstStyle/>
        <a:p>
          <a:r>
            <a:rPr lang="en-US"/>
            <a:t>Officers must also be able to explain their actions to the member of the public searched. </a:t>
          </a:r>
        </a:p>
      </dgm:t>
    </dgm:pt>
    <dgm:pt modelId="{B6916675-E5E7-4BF1-9814-40B022FF45A6}" type="parTrans" cxnId="{0FCF75D9-A104-4C3C-B692-03F55990AD03}">
      <dgm:prSet/>
      <dgm:spPr/>
      <dgm:t>
        <a:bodyPr/>
        <a:lstStyle/>
        <a:p>
          <a:endParaRPr lang="en-US"/>
        </a:p>
      </dgm:t>
    </dgm:pt>
    <dgm:pt modelId="{0477C905-3408-4DF4-8A60-69174D7ACA97}" type="sibTrans" cxnId="{0FCF75D9-A104-4C3C-B692-03F55990AD03}">
      <dgm:prSet/>
      <dgm:spPr/>
      <dgm:t>
        <a:bodyPr/>
        <a:lstStyle/>
        <a:p>
          <a:endParaRPr lang="en-US"/>
        </a:p>
      </dgm:t>
    </dgm:pt>
    <dgm:pt modelId="{2712D496-4E32-4912-8713-5D29A639DCEE}">
      <dgm:prSet/>
      <dgm:spPr/>
      <dgm:t>
        <a:bodyPr/>
        <a:lstStyle/>
        <a:p>
          <a:r>
            <a:rPr lang="en-US"/>
            <a:t>The misuse of these powers can lead to disciplinary action.</a:t>
          </a:r>
        </a:p>
      </dgm:t>
    </dgm:pt>
    <dgm:pt modelId="{4B164D3F-8377-49AB-BB11-892CDF3D00CD}" type="parTrans" cxnId="{235FA876-A414-4417-AB8D-BA4EDCE7062D}">
      <dgm:prSet/>
      <dgm:spPr/>
      <dgm:t>
        <a:bodyPr/>
        <a:lstStyle/>
        <a:p>
          <a:endParaRPr lang="en-US"/>
        </a:p>
      </dgm:t>
    </dgm:pt>
    <dgm:pt modelId="{2BEC8813-1BA1-4D60-9261-50407D5BE19E}" type="sibTrans" cxnId="{235FA876-A414-4417-AB8D-BA4EDCE7062D}">
      <dgm:prSet/>
      <dgm:spPr/>
      <dgm:t>
        <a:bodyPr/>
        <a:lstStyle/>
        <a:p>
          <a:endParaRPr lang="en-US"/>
        </a:p>
      </dgm:t>
    </dgm:pt>
    <dgm:pt modelId="{3CC663C7-B38A-3547-8B0C-066D88B6150D}" type="pres">
      <dgm:prSet presAssocID="{4BBB7347-381F-4BFB-8645-CD450E7B37C0}" presName="linear" presStyleCnt="0">
        <dgm:presLayoutVars>
          <dgm:animLvl val="lvl"/>
          <dgm:resizeHandles val="exact"/>
        </dgm:presLayoutVars>
      </dgm:prSet>
      <dgm:spPr/>
    </dgm:pt>
    <dgm:pt modelId="{6455C057-939C-F443-948C-FE7A88D3714E}" type="pres">
      <dgm:prSet presAssocID="{D2BFFACA-17FA-4EF8-A3A2-082C589BB771}" presName="parentText" presStyleLbl="node1" presStyleIdx="0" presStyleCnt="5">
        <dgm:presLayoutVars>
          <dgm:chMax val="0"/>
          <dgm:bulletEnabled val="1"/>
        </dgm:presLayoutVars>
      </dgm:prSet>
      <dgm:spPr/>
    </dgm:pt>
    <dgm:pt modelId="{9BCD3537-0A6F-554A-80C2-350E63E00CED}" type="pres">
      <dgm:prSet presAssocID="{6C0657CB-A42B-4A5C-8FEA-5563667CA2ED}" presName="spacer" presStyleCnt="0"/>
      <dgm:spPr/>
    </dgm:pt>
    <dgm:pt modelId="{EFB68932-F73C-F541-88C0-BA71E71E7806}" type="pres">
      <dgm:prSet presAssocID="{C17E8B53-DACE-446C-881C-5C0E899D7DC5}" presName="parentText" presStyleLbl="node1" presStyleIdx="1" presStyleCnt="5">
        <dgm:presLayoutVars>
          <dgm:chMax val="0"/>
          <dgm:bulletEnabled val="1"/>
        </dgm:presLayoutVars>
      </dgm:prSet>
      <dgm:spPr/>
    </dgm:pt>
    <dgm:pt modelId="{AE774D42-056E-E644-86A5-C6366FD638EA}" type="pres">
      <dgm:prSet presAssocID="{90522B59-BBE0-4447-9FAC-DAC6F622ED50}" presName="spacer" presStyleCnt="0"/>
      <dgm:spPr/>
    </dgm:pt>
    <dgm:pt modelId="{6AD90EC6-AD1B-414D-9F11-A90083AF70A3}" type="pres">
      <dgm:prSet presAssocID="{59125292-A4C4-4085-8E8D-D6F775241F62}" presName="parentText" presStyleLbl="node1" presStyleIdx="2" presStyleCnt="5">
        <dgm:presLayoutVars>
          <dgm:chMax val="0"/>
          <dgm:bulletEnabled val="1"/>
        </dgm:presLayoutVars>
      </dgm:prSet>
      <dgm:spPr/>
    </dgm:pt>
    <dgm:pt modelId="{C48983E2-8A5D-934A-803E-6B71CBC0C1BB}" type="pres">
      <dgm:prSet presAssocID="{3968EDB6-6B2C-4244-A5F0-5303519EBB6C}" presName="spacer" presStyleCnt="0"/>
      <dgm:spPr/>
    </dgm:pt>
    <dgm:pt modelId="{1BE5CE08-A145-754A-84BB-5C1D06D70114}" type="pres">
      <dgm:prSet presAssocID="{97DC2DB3-B9F2-48B1-A1E4-C5A72E9D02F7}" presName="parentText" presStyleLbl="node1" presStyleIdx="3" presStyleCnt="5">
        <dgm:presLayoutVars>
          <dgm:chMax val="0"/>
          <dgm:bulletEnabled val="1"/>
        </dgm:presLayoutVars>
      </dgm:prSet>
      <dgm:spPr/>
    </dgm:pt>
    <dgm:pt modelId="{69EC017C-C0CA-C545-81AD-2396F4104768}" type="pres">
      <dgm:prSet presAssocID="{0477C905-3408-4DF4-8A60-69174D7ACA97}" presName="spacer" presStyleCnt="0"/>
      <dgm:spPr/>
    </dgm:pt>
    <dgm:pt modelId="{F4E20D91-3C6E-864D-B3A3-A2489D3F7D62}" type="pres">
      <dgm:prSet presAssocID="{2712D496-4E32-4912-8713-5D29A639DCEE}" presName="parentText" presStyleLbl="node1" presStyleIdx="4" presStyleCnt="5">
        <dgm:presLayoutVars>
          <dgm:chMax val="0"/>
          <dgm:bulletEnabled val="1"/>
        </dgm:presLayoutVars>
      </dgm:prSet>
      <dgm:spPr/>
    </dgm:pt>
  </dgm:ptLst>
  <dgm:cxnLst>
    <dgm:cxn modelId="{DE41740E-2EB6-4A74-A95A-52088F18BF7D}" srcId="{4BBB7347-381F-4BFB-8645-CD450E7B37C0}" destId="{59125292-A4C4-4085-8E8D-D6F775241F62}" srcOrd="2" destOrd="0" parTransId="{058B3916-BA7F-4FA5-BB92-816E60DF1CDD}" sibTransId="{3968EDB6-6B2C-4244-A5F0-5303519EBB6C}"/>
    <dgm:cxn modelId="{8BD1D942-3F0A-AE44-991F-100F722B2F2C}" type="presOf" srcId="{D2BFFACA-17FA-4EF8-A3A2-082C589BB771}" destId="{6455C057-939C-F443-948C-FE7A88D3714E}" srcOrd="0" destOrd="0" presId="urn:microsoft.com/office/officeart/2005/8/layout/vList2"/>
    <dgm:cxn modelId="{235FA876-A414-4417-AB8D-BA4EDCE7062D}" srcId="{4BBB7347-381F-4BFB-8645-CD450E7B37C0}" destId="{2712D496-4E32-4912-8713-5D29A639DCEE}" srcOrd="4" destOrd="0" parTransId="{4B164D3F-8377-49AB-BB11-892CDF3D00CD}" sibTransId="{2BEC8813-1BA1-4D60-9261-50407D5BE19E}"/>
    <dgm:cxn modelId="{B22065AA-FFD8-4AB2-902F-FACC9AEC4A84}" srcId="{4BBB7347-381F-4BFB-8645-CD450E7B37C0}" destId="{D2BFFACA-17FA-4EF8-A3A2-082C589BB771}" srcOrd="0" destOrd="0" parTransId="{99B240E8-4576-42DC-B118-0272675E2A20}" sibTransId="{6C0657CB-A42B-4A5C-8FEA-5563667CA2ED}"/>
    <dgm:cxn modelId="{9DCCB3BC-E8B7-E147-B0D0-9385CC7B7B7F}" type="presOf" srcId="{2712D496-4E32-4912-8713-5D29A639DCEE}" destId="{F4E20D91-3C6E-864D-B3A3-A2489D3F7D62}" srcOrd="0" destOrd="0" presId="urn:microsoft.com/office/officeart/2005/8/layout/vList2"/>
    <dgm:cxn modelId="{FD1C72C1-1784-6E49-BA5F-5A7152BF785A}" type="presOf" srcId="{59125292-A4C4-4085-8E8D-D6F775241F62}" destId="{6AD90EC6-AD1B-414D-9F11-A90083AF70A3}" srcOrd="0" destOrd="0" presId="urn:microsoft.com/office/officeart/2005/8/layout/vList2"/>
    <dgm:cxn modelId="{D5E02AC8-BABC-C142-A281-39251BE4F0F1}" type="presOf" srcId="{4BBB7347-381F-4BFB-8645-CD450E7B37C0}" destId="{3CC663C7-B38A-3547-8B0C-066D88B6150D}" srcOrd="0" destOrd="0" presId="urn:microsoft.com/office/officeart/2005/8/layout/vList2"/>
    <dgm:cxn modelId="{0FCF75D9-A104-4C3C-B692-03F55990AD03}" srcId="{4BBB7347-381F-4BFB-8645-CD450E7B37C0}" destId="{97DC2DB3-B9F2-48B1-A1E4-C5A72E9D02F7}" srcOrd="3" destOrd="0" parTransId="{B6916675-E5E7-4BF1-9814-40B022FF45A6}" sibTransId="{0477C905-3408-4DF4-8A60-69174D7ACA97}"/>
    <dgm:cxn modelId="{545B47EC-8687-1948-B3A6-37DEDDC17247}" type="presOf" srcId="{97DC2DB3-B9F2-48B1-A1E4-C5A72E9D02F7}" destId="{1BE5CE08-A145-754A-84BB-5C1D06D70114}" srcOrd="0" destOrd="0" presId="urn:microsoft.com/office/officeart/2005/8/layout/vList2"/>
    <dgm:cxn modelId="{7D048FF9-9301-204C-B760-23465A423154}" type="presOf" srcId="{C17E8B53-DACE-446C-881C-5C0E899D7DC5}" destId="{EFB68932-F73C-F541-88C0-BA71E71E7806}" srcOrd="0" destOrd="0" presId="urn:microsoft.com/office/officeart/2005/8/layout/vList2"/>
    <dgm:cxn modelId="{46BBF1FC-B417-4FAB-8EFA-51BEAEA75A37}" srcId="{4BBB7347-381F-4BFB-8645-CD450E7B37C0}" destId="{C17E8B53-DACE-446C-881C-5C0E899D7DC5}" srcOrd="1" destOrd="0" parTransId="{A4DFEEF2-36ED-4E56-B463-2413F9693480}" sibTransId="{90522B59-BBE0-4447-9FAC-DAC6F622ED50}"/>
    <dgm:cxn modelId="{E31195A4-4C45-9F40-9A77-C2C2B4B81C03}" type="presParOf" srcId="{3CC663C7-B38A-3547-8B0C-066D88B6150D}" destId="{6455C057-939C-F443-948C-FE7A88D3714E}" srcOrd="0" destOrd="0" presId="urn:microsoft.com/office/officeart/2005/8/layout/vList2"/>
    <dgm:cxn modelId="{FBC4CB91-E838-7D4B-AFFC-B6294DE18723}" type="presParOf" srcId="{3CC663C7-B38A-3547-8B0C-066D88B6150D}" destId="{9BCD3537-0A6F-554A-80C2-350E63E00CED}" srcOrd="1" destOrd="0" presId="urn:microsoft.com/office/officeart/2005/8/layout/vList2"/>
    <dgm:cxn modelId="{0B631AFA-5D36-2F43-96D9-3B56C210D6DA}" type="presParOf" srcId="{3CC663C7-B38A-3547-8B0C-066D88B6150D}" destId="{EFB68932-F73C-F541-88C0-BA71E71E7806}" srcOrd="2" destOrd="0" presId="urn:microsoft.com/office/officeart/2005/8/layout/vList2"/>
    <dgm:cxn modelId="{6ADDA67D-4FE1-2646-ACC2-93BB90FDEBB7}" type="presParOf" srcId="{3CC663C7-B38A-3547-8B0C-066D88B6150D}" destId="{AE774D42-056E-E644-86A5-C6366FD638EA}" srcOrd="3" destOrd="0" presId="urn:microsoft.com/office/officeart/2005/8/layout/vList2"/>
    <dgm:cxn modelId="{D71E0DBB-61CD-624E-8B4D-327CEDA45E08}" type="presParOf" srcId="{3CC663C7-B38A-3547-8B0C-066D88B6150D}" destId="{6AD90EC6-AD1B-414D-9F11-A90083AF70A3}" srcOrd="4" destOrd="0" presId="urn:microsoft.com/office/officeart/2005/8/layout/vList2"/>
    <dgm:cxn modelId="{D0D91B88-CE89-BD40-A376-EAEFB14E47E1}" type="presParOf" srcId="{3CC663C7-B38A-3547-8B0C-066D88B6150D}" destId="{C48983E2-8A5D-934A-803E-6B71CBC0C1BB}" srcOrd="5" destOrd="0" presId="urn:microsoft.com/office/officeart/2005/8/layout/vList2"/>
    <dgm:cxn modelId="{C9E36067-2810-4F4D-A796-7438C0611F73}" type="presParOf" srcId="{3CC663C7-B38A-3547-8B0C-066D88B6150D}" destId="{1BE5CE08-A145-754A-84BB-5C1D06D70114}" srcOrd="6" destOrd="0" presId="urn:microsoft.com/office/officeart/2005/8/layout/vList2"/>
    <dgm:cxn modelId="{9A67F58D-5B4A-9B47-9F52-F9E8BB62452C}" type="presParOf" srcId="{3CC663C7-B38A-3547-8B0C-066D88B6150D}" destId="{69EC017C-C0CA-C545-81AD-2396F4104768}" srcOrd="7" destOrd="0" presId="urn:microsoft.com/office/officeart/2005/8/layout/vList2"/>
    <dgm:cxn modelId="{C7859093-DFA9-DC45-BAB5-3FA3DCD617FA}" type="presParOf" srcId="{3CC663C7-B38A-3547-8B0C-066D88B6150D}" destId="{F4E20D91-3C6E-864D-B3A3-A2489D3F7D62}"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60ACE53E-FA27-4F2D-B5AB-57F9E688C288}" type="doc">
      <dgm:prSet loTypeId="urn:microsoft.com/office/officeart/2005/8/layout/process5" loCatId="process" qsTypeId="urn:microsoft.com/office/officeart/2005/8/quickstyle/simple1" qsCatId="simple" csTypeId="urn:microsoft.com/office/officeart/2005/8/colors/accent2_4" csCatId="accent2" phldr="1"/>
      <dgm:spPr/>
      <dgm:t>
        <a:bodyPr/>
        <a:lstStyle/>
        <a:p>
          <a:endParaRPr lang="en-US"/>
        </a:p>
      </dgm:t>
    </dgm:pt>
    <dgm:pt modelId="{3EDB587B-3376-4AEE-AD98-6468782AE060}">
      <dgm:prSet phldrT="[Text]" custT="1"/>
      <dgm:spPr/>
      <dgm:t>
        <a:bodyPr/>
        <a:lstStyle/>
        <a:p>
          <a:r>
            <a:rPr lang="en-US" sz="2000"/>
            <a:t>Seize</a:t>
          </a:r>
          <a:endParaRPr lang="en-US" sz="2000" dirty="0"/>
        </a:p>
      </dgm:t>
    </dgm:pt>
    <dgm:pt modelId="{B2212E45-7E1B-4612-820A-42E1F989536B}" type="parTrans" cxnId="{7724CFA0-F378-427E-918F-2EC167A13631}">
      <dgm:prSet/>
      <dgm:spPr/>
      <dgm:t>
        <a:bodyPr/>
        <a:lstStyle/>
        <a:p>
          <a:endParaRPr lang="en-US"/>
        </a:p>
      </dgm:t>
    </dgm:pt>
    <dgm:pt modelId="{09FF94C2-C7BF-4120-B851-E9C29BBEB300}" type="sibTrans" cxnId="{7724CFA0-F378-427E-918F-2EC167A13631}">
      <dgm:prSet/>
      <dgm:spPr/>
      <dgm:t>
        <a:bodyPr/>
        <a:lstStyle/>
        <a:p>
          <a:endParaRPr lang="en-US"/>
        </a:p>
      </dgm:t>
    </dgm:pt>
    <dgm:pt modelId="{D02DD150-2F9F-4FB6-98F6-842DB2925B03}">
      <dgm:prSet phldrT="[Text]" custT="1"/>
      <dgm:spPr/>
      <dgm:t>
        <a:bodyPr/>
        <a:lstStyle/>
        <a:p>
          <a:r>
            <a:rPr lang="en-US" sz="2000"/>
            <a:t>Correctly package</a:t>
          </a:r>
          <a:endParaRPr lang="en-US" sz="2000" dirty="0"/>
        </a:p>
      </dgm:t>
    </dgm:pt>
    <dgm:pt modelId="{22EB649A-6531-42FD-ADD1-DC514B69AA63}" type="parTrans" cxnId="{49DF8846-8CC6-40C6-8B97-D85E0C601536}">
      <dgm:prSet/>
      <dgm:spPr/>
      <dgm:t>
        <a:bodyPr/>
        <a:lstStyle/>
        <a:p>
          <a:endParaRPr lang="en-US"/>
        </a:p>
      </dgm:t>
    </dgm:pt>
    <dgm:pt modelId="{5B57826B-4D86-49E8-ABFC-CB742DDC53DC}" type="sibTrans" cxnId="{49DF8846-8CC6-40C6-8B97-D85E0C601536}">
      <dgm:prSet/>
      <dgm:spPr/>
      <dgm:t>
        <a:bodyPr/>
        <a:lstStyle/>
        <a:p>
          <a:endParaRPr lang="en-US"/>
        </a:p>
      </dgm:t>
    </dgm:pt>
    <dgm:pt modelId="{B29EE59C-13D2-4636-BDCF-6E3103D83B04}">
      <dgm:prSet phldrT="[Text]" custT="1"/>
      <dgm:spPr/>
      <dgm:t>
        <a:bodyPr/>
        <a:lstStyle/>
        <a:p>
          <a:r>
            <a:rPr lang="en-US" sz="2000"/>
            <a:t>Exhibit label</a:t>
          </a:r>
          <a:endParaRPr lang="en-US" sz="2000" dirty="0"/>
        </a:p>
      </dgm:t>
    </dgm:pt>
    <dgm:pt modelId="{4B8CBA53-46D3-4FE6-85B7-C2870718812D}" type="parTrans" cxnId="{3C747299-AAD3-439E-803B-6FA7205E6DF8}">
      <dgm:prSet/>
      <dgm:spPr/>
      <dgm:t>
        <a:bodyPr/>
        <a:lstStyle/>
        <a:p>
          <a:endParaRPr lang="en-US"/>
        </a:p>
      </dgm:t>
    </dgm:pt>
    <dgm:pt modelId="{315A1639-06F6-40D7-95A9-C169F1CC704A}" type="sibTrans" cxnId="{3C747299-AAD3-439E-803B-6FA7205E6DF8}">
      <dgm:prSet/>
      <dgm:spPr/>
      <dgm:t>
        <a:bodyPr/>
        <a:lstStyle/>
        <a:p>
          <a:endParaRPr lang="en-US"/>
        </a:p>
      </dgm:t>
    </dgm:pt>
    <dgm:pt modelId="{0B595444-C9CB-4332-B5C1-B53E357AE0B8}">
      <dgm:prSet phldrT="[Text]" custT="1"/>
      <dgm:spPr/>
      <dgm:t>
        <a:bodyPr/>
        <a:lstStyle/>
        <a:p>
          <a:r>
            <a:rPr lang="en-US" sz="2000"/>
            <a:t>Exhibit number</a:t>
          </a:r>
          <a:endParaRPr lang="en-US" sz="2000" dirty="0"/>
        </a:p>
      </dgm:t>
    </dgm:pt>
    <dgm:pt modelId="{3328C6DC-635C-4DC0-BF1A-7980013E76FB}" type="parTrans" cxnId="{31FE17AF-18B2-4CAE-BE66-1418A0096238}">
      <dgm:prSet/>
      <dgm:spPr/>
      <dgm:t>
        <a:bodyPr/>
        <a:lstStyle/>
        <a:p>
          <a:endParaRPr lang="en-US"/>
        </a:p>
      </dgm:t>
    </dgm:pt>
    <dgm:pt modelId="{AB448DBC-B616-4EC6-9EB0-DF73C49B774D}" type="sibTrans" cxnId="{31FE17AF-18B2-4CAE-BE66-1418A0096238}">
      <dgm:prSet/>
      <dgm:spPr/>
      <dgm:t>
        <a:bodyPr/>
        <a:lstStyle/>
        <a:p>
          <a:endParaRPr lang="en-US" dirty="0"/>
        </a:p>
      </dgm:t>
    </dgm:pt>
    <dgm:pt modelId="{1009615F-AD13-49AB-BF4B-56A227D14A4A}">
      <dgm:prSet phldrT="[Text]" custT="1"/>
      <dgm:spPr/>
      <dgm:t>
        <a:bodyPr/>
        <a:lstStyle/>
        <a:p>
          <a:r>
            <a:rPr lang="en-US" sz="2000"/>
            <a:t>Forensic Examination</a:t>
          </a:r>
          <a:endParaRPr lang="en-US" sz="2000" dirty="0"/>
        </a:p>
      </dgm:t>
    </dgm:pt>
    <dgm:pt modelId="{9D577478-87A6-4BA1-B9D9-A03787D72AEE}" type="parTrans" cxnId="{2D54E9D9-4EDC-481F-B399-6FD93EEB49B2}">
      <dgm:prSet/>
      <dgm:spPr/>
      <dgm:t>
        <a:bodyPr/>
        <a:lstStyle/>
        <a:p>
          <a:endParaRPr lang="en-US"/>
        </a:p>
      </dgm:t>
    </dgm:pt>
    <dgm:pt modelId="{F6247D88-3A7B-465D-BEFE-FB946EB9CB3A}" type="sibTrans" cxnId="{2D54E9D9-4EDC-481F-B399-6FD93EEB49B2}">
      <dgm:prSet/>
      <dgm:spPr/>
      <dgm:t>
        <a:bodyPr/>
        <a:lstStyle/>
        <a:p>
          <a:endParaRPr lang="en-US"/>
        </a:p>
      </dgm:t>
    </dgm:pt>
    <dgm:pt modelId="{20FD8114-01C2-4D7E-8D80-030D4512A8CE}">
      <dgm:prSet phldrT="[Text]" custT="1"/>
      <dgm:spPr/>
      <dgm:t>
        <a:bodyPr/>
        <a:lstStyle/>
        <a:p>
          <a:r>
            <a:rPr lang="en-US" sz="2000"/>
            <a:t>Continuity signature</a:t>
          </a:r>
          <a:endParaRPr lang="en-US" sz="2000" dirty="0"/>
        </a:p>
      </dgm:t>
    </dgm:pt>
    <dgm:pt modelId="{8E8F9F1D-1551-4E15-A184-817AF5FF309A}" type="parTrans" cxnId="{A9BAF4B9-7404-447D-8F93-BD26C85ED96F}">
      <dgm:prSet/>
      <dgm:spPr/>
      <dgm:t>
        <a:bodyPr/>
        <a:lstStyle/>
        <a:p>
          <a:endParaRPr lang="en-US"/>
        </a:p>
      </dgm:t>
    </dgm:pt>
    <dgm:pt modelId="{7D2E19FF-52F3-482E-A26F-9FA0B9C32E6B}" type="sibTrans" cxnId="{A9BAF4B9-7404-447D-8F93-BD26C85ED96F}">
      <dgm:prSet/>
      <dgm:spPr/>
      <dgm:t>
        <a:bodyPr/>
        <a:lstStyle/>
        <a:p>
          <a:endParaRPr lang="en-US" dirty="0"/>
        </a:p>
      </dgm:t>
    </dgm:pt>
    <dgm:pt modelId="{847B5972-EFB0-4A5B-A59B-978C19A1509E}">
      <dgm:prSet phldrT="[Text]" custT="1"/>
      <dgm:spPr/>
      <dgm:t>
        <a:bodyPr/>
        <a:lstStyle/>
        <a:p>
          <a:r>
            <a:rPr lang="en-US" sz="2000"/>
            <a:t>Evidence for court</a:t>
          </a:r>
          <a:endParaRPr lang="en-US" sz="2000" dirty="0"/>
        </a:p>
      </dgm:t>
    </dgm:pt>
    <dgm:pt modelId="{94E87C93-BE72-47EA-BD47-355553724B54}" type="parTrans" cxnId="{26059425-84AC-444E-944C-EEE80BFB2C54}">
      <dgm:prSet/>
      <dgm:spPr/>
      <dgm:t>
        <a:bodyPr/>
        <a:lstStyle/>
        <a:p>
          <a:endParaRPr lang="en-US"/>
        </a:p>
      </dgm:t>
    </dgm:pt>
    <dgm:pt modelId="{D9D7AECD-B397-4F53-9DFC-C87C05B03F27}" type="sibTrans" cxnId="{26059425-84AC-444E-944C-EEE80BFB2C54}">
      <dgm:prSet/>
      <dgm:spPr/>
      <dgm:t>
        <a:bodyPr/>
        <a:lstStyle/>
        <a:p>
          <a:endParaRPr lang="en-US"/>
        </a:p>
      </dgm:t>
    </dgm:pt>
    <dgm:pt modelId="{8AA4C1A7-8E5E-47F5-9F50-62E82098C2E7}">
      <dgm:prSet phldrT="[Text]" custT="1"/>
      <dgm:spPr/>
      <dgm:t>
        <a:bodyPr/>
        <a:lstStyle/>
        <a:p>
          <a:r>
            <a:rPr lang="en-US" sz="2000"/>
            <a:t>EPNB entry/ statement</a:t>
          </a:r>
          <a:endParaRPr lang="en-US" sz="2000" dirty="0"/>
        </a:p>
      </dgm:t>
    </dgm:pt>
    <dgm:pt modelId="{DB4D23A7-9C1C-4AEF-8140-7617D14D1993}" type="parTrans" cxnId="{41CE3DFC-9B50-46CC-82DB-655FAEA0C551}">
      <dgm:prSet/>
      <dgm:spPr/>
      <dgm:t>
        <a:bodyPr/>
        <a:lstStyle/>
        <a:p>
          <a:endParaRPr lang="en-US"/>
        </a:p>
      </dgm:t>
    </dgm:pt>
    <dgm:pt modelId="{A1BCB36D-5C61-46C6-8958-B68ACD089395}" type="sibTrans" cxnId="{41CE3DFC-9B50-46CC-82DB-655FAEA0C551}">
      <dgm:prSet/>
      <dgm:spPr/>
      <dgm:t>
        <a:bodyPr/>
        <a:lstStyle/>
        <a:p>
          <a:endParaRPr lang="en-US"/>
        </a:p>
      </dgm:t>
    </dgm:pt>
    <dgm:pt modelId="{31F2C998-E3A5-414F-81CB-0B8A681FD584}" type="pres">
      <dgm:prSet presAssocID="{60ACE53E-FA27-4F2D-B5AB-57F9E688C288}" presName="diagram" presStyleCnt="0">
        <dgm:presLayoutVars>
          <dgm:dir/>
          <dgm:resizeHandles val="exact"/>
        </dgm:presLayoutVars>
      </dgm:prSet>
      <dgm:spPr/>
    </dgm:pt>
    <dgm:pt modelId="{6513A10E-7E26-4CDA-9B0F-77E84B718BD1}" type="pres">
      <dgm:prSet presAssocID="{3EDB587B-3376-4AEE-AD98-6468782AE060}" presName="node" presStyleLbl="node1" presStyleIdx="0" presStyleCnt="8">
        <dgm:presLayoutVars>
          <dgm:bulletEnabled val="1"/>
        </dgm:presLayoutVars>
      </dgm:prSet>
      <dgm:spPr/>
    </dgm:pt>
    <dgm:pt modelId="{2B1C7978-6AAE-44BC-9B10-F4FF7F76758A}" type="pres">
      <dgm:prSet presAssocID="{09FF94C2-C7BF-4120-B851-E9C29BBEB300}" presName="sibTrans" presStyleLbl="sibTrans2D1" presStyleIdx="0" presStyleCnt="7"/>
      <dgm:spPr/>
    </dgm:pt>
    <dgm:pt modelId="{493A0A1D-7B19-444B-9151-50A22DD92A52}" type="pres">
      <dgm:prSet presAssocID="{09FF94C2-C7BF-4120-B851-E9C29BBEB300}" presName="connectorText" presStyleLbl="sibTrans2D1" presStyleIdx="0" presStyleCnt="7"/>
      <dgm:spPr/>
    </dgm:pt>
    <dgm:pt modelId="{BCC0CE5A-EFE8-4618-B44E-16942F6920ED}" type="pres">
      <dgm:prSet presAssocID="{D02DD150-2F9F-4FB6-98F6-842DB2925B03}" presName="node" presStyleLbl="node1" presStyleIdx="1" presStyleCnt="8">
        <dgm:presLayoutVars>
          <dgm:bulletEnabled val="1"/>
        </dgm:presLayoutVars>
      </dgm:prSet>
      <dgm:spPr/>
    </dgm:pt>
    <dgm:pt modelId="{5CC61EF2-4623-408F-B166-D334D55199E4}" type="pres">
      <dgm:prSet presAssocID="{5B57826B-4D86-49E8-ABFC-CB742DDC53DC}" presName="sibTrans" presStyleLbl="sibTrans2D1" presStyleIdx="1" presStyleCnt="7"/>
      <dgm:spPr/>
    </dgm:pt>
    <dgm:pt modelId="{A18BFB0D-169D-4928-B20D-B2F1551638B6}" type="pres">
      <dgm:prSet presAssocID="{5B57826B-4D86-49E8-ABFC-CB742DDC53DC}" presName="connectorText" presStyleLbl="sibTrans2D1" presStyleIdx="1" presStyleCnt="7"/>
      <dgm:spPr/>
    </dgm:pt>
    <dgm:pt modelId="{B2F3ACC7-7A57-4317-BDF1-92845F4B00F2}" type="pres">
      <dgm:prSet presAssocID="{B29EE59C-13D2-4636-BDCF-6E3103D83B04}" presName="node" presStyleLbl="node1" presStyleIdx="2" presStyleCnt="8">
        <dgm:presLayoutVars>
          <dgm:bulletEnabled val="1"/>
        </dgm:presLayoutVars>
      </dgm:prSet>
      <dgm:spPr/>
    </dgm:pt>
    <dgm:pt modelId="{97816A66-53BC-4E3D-B0DF-FD794AEF1363}" type="pres">
      <dgm:prSet presAssocID="{315A1639-06F6-40D7-95A9-C169F1CC704A}" presName="sibTrans" presStyleLbl="sibTrans2D1" presStyleIdx="2" presStyleCnt="7"/>
      <dgm:spPr/>
    </dgm:pt>
    <dgm:pt modelId="{662EA1C4-7B91-488B-98CE-00D7D29187BF}" type="pres">
      <dgm:prSet presAssocID="{315A1639-06F6-40D7-95A9-C169F1CC704A}" presName="connectorText" presStyleLbl="sibTrans2D1" presStyleIdx="2" presStyleCnt="7"/>
      <dgm:spPr/>
    </dgm:pt>
    <dgm:pt modelId="{38DC6024-A60C-4CFB-B337-716E0B86A82B}" type="pres">
      <dgm:prSet presAssocID="{0B595444-C9CB-4332-B5C1-B53E357AE0B8}" presName="node" presStyleLbl="node1" presStyleIdx="3" presStyleCnt="8">
        <dgm:presLayoutVars>
          <dgm:bulletEnabled val="1"/>
        </dgm:presLayoutVars>
      </dgm:prSet>
      <dgm:spPr/>
    </dgm:pt>
    <dgm:pt modelId="{AC494985-7DFE-4CDE-8CEF-C6EFCD7E1866}" type="pres">
      <dgm:prSet presAssocID="{AB448DBC-B616-4EC6-9EB0-DF73C49B774D}" presName="sibTrans" presStyleLbl="sibTrans2D1" presStyleIdx="3" presStyleCnt="7"/>
      <dgm:spPr/>
    </dgm:pt>
    <dgm:pt modelId="{FD9F7953-CF40-4535-9009-D7A1938795CE}" type="pres">
      <dgm:prSet presAssocID="{AB448DBC-B616-4EC6-9EB0-DF73C49B774D}" presName="connectorText" presStyleLbl="sibTrans2D1" presStyleIdx="3" presStyleCnt="7"/>
      <dgm:spPr/>
    </dgm:pt>
    <dgm:pt modelId="{6F9B0A35-3381-4D68-A62E-7B817464E62F}" type="pres">
      <dgm:prSet presAssocID="{1009615F-AD13-49AB-BF4B-56A227D14A4A}" presName="node" presStyleLbl="node1" presStyleIdx="4" presStyleCnt="8">
        <dgm:presLayoutVars>
          <dgm:bulletEnabled val="1"/>
        </dgm:presLayoutVars>
      </dgm:prSet>
      <dgm:spPr/>
    </dgm:pt>
    <dgm:pt modelId="{4DFCCC5F-4F4D-4511-BF11-4C5AC3F0583B}" type="pres">
      <dgm:prSet presAssocID="{F6247D88-3A7B-465D-BEFE-FB946EB9CB3A}" presName="sibTrans" presStyleLbl="sibTrans2D1" presStyleIdx="4" presStyleCnt="7"/>
      <dgm:spPr/>
    </dgm:pt>
    <dgm:pt modelId="{253D3506-3C79-4F73-9AD3-9F2AD2E6CD4B}" type="pres">
      <dgm:prSet presAssocID="{F6247D88-3A7B-465D-BEFE-FB946EB9CB3A}" presName="connectorText" presStyleLbl="sibTrans2D1" presStyleIdx="4" presStyleCnt="7"/>
      <dgm:spPr/>
    </dgm:pt>
    <dgm:pt modelId="{92CB7DC2-0816-47AA-8ECC-027F6B7B75C3}" type="pres">
      <dgm:prSet presAssocID="{20FD8114-01C2-4D7E-8D80-030D4512A8CE}" presName="node" presStyleLbl="node1" presStyleIdx="5" presStyleCnt="8">
        <dgm:presLayoutVars>
          <dgm:bulletEnabled val="1"/>
        </dgm:presLayoutVars>
      </dgm:prSet>
      <dgm:spPr/>
    </dgm:pt>
    <dgm:pt modelId="{D7DDE643-5238-4734-BA7A-895901DCDC82}" type="pres">
      <dgm:prSet presAssocID="{7D2E19FF-52F3-482E-A26F-9FA0B9C32E6B}" presName="sibTrans" presStyleLbl="sibTrans2D1" presStyleIdx="5" presStyleCnt="7"/>
      <dgm:spPr/>
    </dgm:pt>
    <dgm:pt modelId="{12C362C5-1EE2-4F77-994F-563E85F9231D}" type="pres">
      <dgm:prSet presAssocID="{7D2E19FF-52F3-482E-A26F-9FA0B9C32E6B}" presName="connectorText" presStyleLbl="sibTrans2D1" presStyleIdx="5" presStyleCnt="7"/>
      <dgm:spPr/>
    </dgm:pt>
    <dgm:pt modelId="{A9B97615-AFE9-478F-A641-367E0762E98F}" type="pres">
      <dgm:prSet presAssocID="{847B5972-EFB0-4A5B-A59B-978C19A1509E}" presName="node" presStyleLbl="node1" presStyleIdx="6" presStyleCnt="8">
        <dgm:presLayoutVars>
          <dgm:bulletEnabled val="1"/>
        </dgm:presLayoutVars>
      </dgm:prSet>
      <dgm:spPr/>
    </dgm:pt>
    <dgm:pt modelId="{20D5C56B-1E73-4015-8C6B-A71D37EC350C}" type="pres">
      <dgm:prSet presAssocID="{D9D7AECD-B397-4F53-9DFC-C87C05B03F27}" presName="sibTrans" presStyleLbl="sibTrans2D1" presStyleIdx="6" presStyleCnt="7"/>
      <dgm:spPr/>
    </dgm:pt>
    <dgm:pt modelId="{0A09735D-C7B2-49F6-BD07-A2C1502B8211}" type="pres">
      <dgm:prSet presAssocID="{D9D7AECD-B397-4F53-9DFC-C87C05B03F27}" presName="connectorText" presStyleLbl="sibTrans2D1" presStyleIdx="6" presStyleCnt="7"/>
      <dgm:spPr/>
    </dgm:pt>
    <dgm:pt modelId="{86A5267D-42E8-4FD4-940A-1CC922AD9554}" type="pres">
      <dgm:prSet presAssocID="{8AA4C1A7-8E5E-47F5-9F50-62E82098C2E7}" presName="node" presStyleLbl="node1" presStyleIdx="7" presStyleCnt="8">
        <dgm:presLayoutVars>
          <dgm:bulletEnabled val="1"/>
        </dgm:presLayoutVars>
      </dgm:prSet>
      <dgm:spPr/>
    </dgm:pt>
  </dgm:ptLst>
  <dgm:cxnLst>
    <dgm:cxn modelId="{3540050A-56CF-4B63-9FD5-A5F10AAF1E99}" type="presOf" srcId="{5B57826B-4D86-49E8-ABFC-CB742DDC53DC}" destId="{5CC61EF2-4623-408F-B166-D334D55199E4}" srcOrd="0" destOrd="0" presId="urn:microsoft.com/office/officeart/2005/8/layout/process5"/>
    <dgm:cxn modelId="{76775F11-6D57-4DCA-AE32-F80E206AC146}" type="presOf" srcId="{3EDB587B-3376-4AEE-AD98-6468782AE060}" destId="{6513A10E-7E26-4CDA-9B0F-77E84B718BD1}" srcOrd="0" destOrd="0" presId="urn:microsoft.com/office/officeart/2005/8/layout/process5"/>
    <dgm:cxn modelId="{6776F719-48D7-47DE-A601-12ED5FF40E4F}" type="presOf" srcId="{315A1639-06F6-40D7-95A9-C169F1CC704A}" destId="{97816A66-53BC-4E3D-B0DF-FD794AEF1363}" srcOrd="0" destOrd="0" presId="urn:microsoft.com/office/officeart/2005/8/layout/process5"/>
    <dgm:cxn modelId="{B05F781B-0999-4106-A0A3-D74B3F3169A4}" type="presOf" srcId="{AB448DBC-B616-4EC6-9EB0-DF73C49B774D}" destId="{FD9F7953-CF40-4535-9009-D7A1938795CE}" srcOrd="1" destOrd="0" presId="urn:microsoft.com/office/officeart/2005/8/layout/process5"/>
    <dgm:cxn modelId="{43768621-E49F-4A19-9681-93EF86275D2B}" type="presOf" srcId="{D9D7AECD-B397-4F53-9DFC-C87C05B03F27}" destId="{0A09735D-C7B2-49F6-BD07-A2C1502B8211}" srcOrd="1" destOrd="0" presId="urn:microsoft.com/office/officeart/2005/8/layout/process5"/>
    <dgm:cxn modelId="{26059425-84AC-444E-944C-EEE80BFB2C54}" srcId="{60ACE53E-FA27-4F2D-B5AB-57F9E688C288}" destId="{847B5972-EFB0-4A5B-A59B-978C19A1509E}" srcOrd="6" destOrd="0" parTransId="{94E87C93-BE72-47EA-BD47-355553724B54}" sibTransId="{D9D7AECD-B397-4F53-9DFC-C87C05B03F27}"/>
    <dgm:cxn modelId="{AEA98C3E-B0E8-46BA-A80E-F73605FFA0A5}" type="presOf" srcId="{60ACE53E-FA27-4F2D-B5AB-57F9E688C288}" destId="{31F2C998-E3A5-414F-81CB-0B8A681FD584}" srcOrd="0" destOrd="0" presId="urn:microsoft.com/office/officeart/2005/8/layout/process5"/>
    <dgm:cxn modelId="{49DF8846-8CC6-40C6-8B97-D85E0C601536}" srcId="{60ACE53E-FA27-4F2D-B5AB-57F9E688C288}" destId="{D02DD150-2F9F-4FB6-98F6-842DB2925B03}" srcOrd="1" destOrd="0" parTransId="{22EB649A-6531-42FD-ADD1-DC514B69AA63}" sibTransId="{5B57826B-4D86-49E8-ABFC-CB742DDC53DC}"/>
    <dgm:cxn modelId="{6154B946-273D-469C-B951-D44A4035AF7B}" type="presOf" srcId="{8AA4C1A7-8E5E-47F5-9F50-62E82098C2E7}" destId="{86A5267D-42E8-4FD4-940A-1CC922AD9554}" srcOrd="0" destOrd="0" presId="urn:microsoft.com/office/officeart/2005/8/layout/process5"/>
    <dgm:cxn modelId="{D9B1684C-9461-4166-BF63-70E67123411A}" type="presOf" srcId="{20FD8114-01C2-4D7E-8D80-030D4512A8CE}" destId="{92CB7DC2-0816-47AA-8ECC-027F6B7B75C3}" srcOrd="0" destOrd="0" presId="urn:microsoft.com/office/officeart/2005/8/layout/process5"/>
    <dgm:cxn modelId="{12A57A4C-DA87-4BBF-8166-2237064BA240}" type="presOf" srcId="{D9D7AECD-B397-4F53-9DFC-C87C05B03F27}" destId="{20D5C56B-1E73-4015-8C6B-A71D37EC350C}" srcOrd="0" destOrd="0" presId="urn:microsoft.com/office/officeart/2005/8/layout/process5"/>
    <dgm:cxn modelId="{F3E38550-8007-44DF-BCE2-B3DFC62A6094}" type="presOf" srcId="{B29EE59C-13D2-4636-BDCF-6E3103D83B04}" destId="{B2F3ACC7-7A57-4317-BDF1-92845F4B00F2}" srcOrd="0" destOrd="0" presId="urn:microsoft.com/office/officeart/2005/8/layout/process5"/>
    <dgm:cxn modelId="{FDDCDF5D-397A-443A-9CC4-B7B2C85BC9B0}" type="presOf" srcId="{315A1639-06F6-40D7-95A9-C169F1CC704A}" destId="{662EA1C4-7B91-488B-98CE-00D7D29187BF}" srcOrd="1" destOrd="0" presId="urn:microsoft.com/office/officeart/2005/8/layout/process5"/>
    <dgm:cxn modelId="{E29D6968-ED5F-4750-AD41-1BDC77DC105C}" type="presOf" srcId="{F6247D88-3A7B-465D-BEFE-FB946EB9CB3A}" destId="{253D3506-3C79-4F73-9AD3-9F2AD2E6CD4B}" srcOrd="1" destOrd="0" presId="urn:microsoft.com/office/officeart/2005/8/layout/process5"/>
    <dgm:cxn modelId="{F9E9256C-11D4-4317-AAB1-3B7360968A8E}" type="presOf" srcId="{AB448DBC-B616-4EC6-9EB0-DF73C49B774D}" destId="{AC494985-7DFE-4CDE-8CEF-C6EFCD7E1866}" srcOrd="0" destOrd="0" presId="urn:microsoft.com/office/officeart/2005/8/layout/process5"/>
    <dgm:cxn modelId="{0AE8FF8E-0627-43C3-A252-433409E0CDAF}" type="presOf" srcId="{09FF94C2-C7BF-4120-B851-E9C29BBEB300}" destId="{493A0A1D-7B19-444B-9151-50A22DD92A52}" srcOrd="1" destOrd="0" presId="urn:microsoft.com/office/officeart/2005/8/layout/process5"/>
    <dgm:cxn modelId="{AEDACE94-368D-4291-B822-886EC78A521C}" type="presOf" srcId="{D02DD150-2F9F-4FB6-98F6-842DB2925B03}" destId="{BCC0CE5A-EFE8-4618-B44E-16942F6920ED}" srcOrd="0" destOrd="0" presId="urn:microsoft.com/office/officeart/2005/8/layout/process5"/>
    <dgm:cxn modelId="{3C747299-AAD3-439E-803B-6FA7205E6DF8}" srcId="{60ACE53E-FA27-4F2D-B5AB-57F9E688C288}" destId="{B29EE59C-13D2-4636-BDCF-6E3103D83B04}" srcOrd="2" destOrd="0" parTransId="{4B8CBA53-46D3-4FE6-85B7-C2870718812D}" sibTransId="{315A1639-06F6-40D7-95A9-C169F1CC704A}"/>
    <dgm:cxn modelId="{0842B599-2090-4A22-BA5B-6FDDECB47048}" type="presOf" srcId="{5B57826B-4D86-49E8-ABFC-CB742DDC53DC}" destId="{A18BFB0D-169D-4928-B20D-B2F1551638B6}" srcOrd="1" destOrd="0" presId="urn:microsoft.com/office/officeart/2005/8/layout/process5"/>
    <dgm:cxn modelId="{7724CFA0-F378-427E-918F-2EC167A13631}" srcId="{60ACE53E-FA27-4F2D-B5AB-57F9E688C288}" destId="{3EDB587B-3376-4AEE-AD98-6468782AE060}" srcOrd="0" destOrd="0" parTransId="{B2212E45-7E1B-4612-820A-42E1F989536B}" sibTransId="{09FF94C2-C7BF-4120-B851-E9C29BBEB300}"/>
    <dgm:cxn modelId="{1ED107A7-5440-4842-9238-A9345B511E16}" type="presOf" srcId="{847B5972-EFB0-4A5B-A59B-978C19A1509E}" destId="{A9B97615-AFE9-478F-A641-367E0762E98F}" srcOrd="0" destOrd="0" presId="urn:microsoft.com/office/officeart/2005/8/layout/process5"/>
    <dgm:cxn modelId="{CB438EA7-9FCB-4971-B265-00C16CB5D941}" type="presOf" srcId="{7D2E19FF-52F3-482E-A26F-9FA0B9C32E6B}" destId="{D7DDE643-5238-4734-BA7A-895901DCDC82}" srcOrd="0" destOrd="0" presId="urn:microsoft.com/office/officeart/2005/8/layout/process5"/>
    <dgm:cxn modelId="{31FE17AF-18B2-4CAE-BE66-1418A0096238}" srcId="{60ACE53E-FA27-4F2D-B5AB-57F9E688C288}" destId="{0B595444-C9CB-4332-B5C1-B53E357AE0B8}" srcOrd="3" destOrd="0" parTransId="{3328C6DC-635C-4DC0-BF1A-7980013E76FB}" sibTransId="{AB448DBC-B616-4EC6-9EB0-DF73C49B774D}"/>
    <dgm:cxn modelId="{E5C349B4-31EB-4735-820E-337A7E1335AB}" type="presOf" srcId="{F6247D88-3A7B-465D-BEFE-FB946EB9CB3A}" destId="{4DFCCC5F-4F4D-4511-BF11-4C5AC3F0583B}" srcOrd="0" destOrd="0" presId="urn:microsoft.com/office/officeart/2005/8/layout/process5"/>
    <dgm:cxn modelId="{F55D60B4-534B-41ED-AE88-2CF56A735CCA}" type="presOf" srcId="{7D2E19FF-52F3-482E-A26F-9FA0B9C32E6B}" destId="{12C362C5-1EE2-4F77-994F-563E85F9231D}" srcOrd="1" destOrd="0" presId="urn:microsoft.com/office/officeart/2005/8/layout/process5"/>
    <dgm:cxn modelId="{A9BAF4B9-7404-447D-8F93-BD26C85ED96F}" srcId="{60ACE53E-FA27-4F2D-B5AB-57F9E688C288}" destId="{20FD8114-01C2-4D7E-8D80-030D4512A8CE}" srcOrd="5" destOrd="0" parTransId="{8E8F9F1D-1551-4E15-A184-817AF5FF309A}" sibTransId="{7D2E19FF-52F3-482E-A26F-9FA0B9C32E6B}"/>
    <dgm:cxn modelId="{2D54E9D9-4EDC-481F-B399-6FD93EEB49B2}" srcId="{60ACE53E-FA27-4F2D-B5AB-57F9E688C288}" destId="{1009615F-AD13-49AB-BF4B-56A227D14A4A}" srcOrd="4" destOrd="0" parTransId="{9D577478-87A6-4BA1-B9D9-A03787D72AEE}" sibTransId="{F6247D88-3A7B-465D-BEFE-FB946EB9CB3A}"/>
    <dgm:cxn modelId="{7D65B6DF-FB7C-4EF5-9695-1069D50A76DF}" type="presOf" srcId="{09FF94C2-C7BF-4120-B851-E9C29BBEB300}" destId="{2B1C7978-6AAE-44BC-9B10-F4FF7F76758A}" srcOrd="0" destOrd="0" presId="urn:microsoft.com/office/officeart/2005/8/layout/process5"/>
    <dgm:cxn modelId="{BDF61FEB-3E2D-441B-9E24-EF8251837770}" type="presOf" srcId="{0B595444-C9CB-4332-B5C1-B53E357AE0B8}" destId="{38DC6024-A60C-4CFB-B337-716E0B86A82B}" srcOrd="0" destOrd="0" presId="urn:microsoft.com/office/officeart/2005/8/layout/process5"/>
    <dgm:cxn modelId="{DFF2E1EF-ED17-4AC4-A1D2-AFCDF8FCB333}" type="presOf" srcId="{1009615F-AD13-49AB-BF4B-56A227D14A4A}" destId="{6F9B0A35-3381-4D68-A62E-7B817464E62F}" srcOrd="0" destOrd="0" presId="urn:microsoft.com/office/officeart/2005/8/layout/process5"/>
    <dgm:cxn modelId="{41CE3DFC-9B50-46CC-82DB-655FAEA0C551}" srcId="{60ACE53E-FA27-4F2D-B5AB-57F9E688C288}" destId="{8AA4C1A7-8E5E-47F5-9F50-62E82098C2E7}" srcOrd="7" destOrd="0" parTransId="{DB4D23A7-9C1C-4AEF-8140-7617D14D1993}" sibTransId="{A1BCB36D-5C61-46C6-8958-B68ACD089395}"/>
    <dgm:cxn modelId="{CC183458-661C-4CE8-8358-5EDEBF596C76}" type="presParOf" srcId="{31F2C998-E3A5-414F-81CB-0B8A681FD584}" destId="{6513A10E-7E26-4CDA-9B0F-77E84B718BD1}" srcOrd="0" destOrd="0" presId="urn:microsoft.com/office/officeart/2005/8/layout/process5"/>
    <dgm:cxn modelId="{A64BD025-BFF2-4014-AB52-0BC0B4C44F18}" type="presParOf" srcId="{31F2C998-E3A5-414F-81CB-0B8A681FD584}" destId="{2B1C7978-6AAE-44BC-9B10-F4FF7F76758A}" srcOrd="1" destOrd="0" presId="urn:microsoft.com/office/officeart/2005/8/layout/process5"/>
    <dgm:cxn modelId="{07EF51FF-5C50-446C-94BC-308336FEF160}" type="presParOf" srcId="{2B1C7978-6AAE-44BC-9B10-F4FF7F76758A}" destId="{493A0A1D-7B19-444B-9151-50A22DD92A52}" srcOrd="0" destOrd="0" presId="urn:microsoft.com/office/officeart/2005/8/layout/process5"/>
    <dgm:cxn modelId="{F1122E8C-1274-43FC-BD94-329922D9873C}" type="presParOf" srcId="{31F2C998-E3A5-414F-81CB-0B8A681FD584}" destId="{BCC0CE5A-EFE8-4618-B44E-16942F6920ED}" srcOrd="2" destOrd="0" presId="urn:microsoft.com/office/officeart/2005/8/layout/process5"/>
    <dgm:cxn modelId="{0D856B67-56E1-45A0-A67D-1EA9808142E0}" type="presParOf" srcId="{31F2C998-E3A5-414F-81CB-0B8A681FD584}" destId="{5CC61EF2-4623-408F-B166-D334D55199E4}" srcOrd="3" destOrd="0" presId="urn:microsoft.com/office/officeart/2005/8/layout/process5"/>
    <dgm:cxn modelId="{0C7BB096-22CB-4058-9CB9-51492C637A4E}" type="presParOf" srcId="{5CC61EF2-4623-408F-B166-D334D55199E4}" destId="{A18BFB0D-169D-4928-B20D-B2F1551638B6}" srcOrd="0" destOrd="0" presId="urn:microsoft.com/office/officeart/2005/8/layout/process5"/>
    <dgm:cxn modelId="{392D5D3C-D1E4-4FD2-B700-9D4D8D5A78EF}" type="presParOf" srcId="{31F2C998-E3A5-414F-81CB-0B8A681FD584}" destId="{B2F3ACC7-7A57-4317-BDF1-92845F4B00F2}" srcOrd="4" destOrd="0" presId="urn:microsoft.com/office/officeart/2005/8/layout/process5"/>
    <dgm:cxn modelId="{1D3EADEB-C48A-446A-B7B6-BA7D6EA6501D}" type="presParOf" srcId="{31F2C998-E3A5-414F-81CB-0B8A681FD584}" destId="{97816A66-53BC-4E3D-B0DF-FD794AEF1363}" srcOrd="5" destOrd="0" presId="urn:microsoft.com/office/officeart/2005/8/layout/process5"/>
    <dgm:cxn modelId="{FC58100A-A27D-4C9F-8B14-3D6A55771504}" type="presParOf" srcId="{97816A66-53BC-4E3D-B0DF-FD794AEF1363}" destId="{662EA1C4-7B91-488B-98CE-00D7D29187BF}" srcOrd="0" destOrd="0" presId="urn:microsoft.com/office/officeart/2005/8/layout/process5"/>
    <dgm:cxn modelId="{1F005EB4-4911-4FC7-9FF0-EEE31862022B}" type="presParOf" srcId="{31F2C998-E3A5-414F-81CB-0B8A681FD584}" destId="{38DC6024-A60C-4CFB-B337-716E0B86A82B}" srcOrd="6" destOrd="0" presId="urn:microsoft.com/office/officeart/2005/8/layout/process5"/>
    <dgm:cxn modelId="{35AB340D-EAD8-4865-8FB7-EFBE757EE8DA}" type="presParOf" srcId="{31F2C998-E3A5-414F-81CB-0B8A681FD584}" destId="{AC494985-7DFE-4CDE-8CEF-C6EFCD7E1866}" srcOrd="7" destOrd="0" presId="urn:microsoft.com/office/officeart/2005/8/layout/process5"/>
    <dgm:cxn modelId="{0B8D8C9F-0225-45B0-9A7C-DAF557CED8DF}" type="presParOf" srcId="{AC494985-7DFE-4CDE-8CEF-C6EFCD7E1866}" destId="{FD9F7953-CF40-4535-9009-D7A1938795CE}" srcOrd="0" destOrd="0" presId="urn:microsoft.com/office/officeart/2005/8/layout/process5"/>
    <dgm:cxn modelId="{097CA1DB-A140-42E1-BDE6-D3EAB6CB393D}" type="presParOf" srcId="{31F2C998-E3A5-414F-81CB-0B8A681FD584}" destId="{6F9B0A35-3381-4D68-A62E-7B817464E62F}" srcOrd="8" destOrd="0" presId="urn:microsoft.com/office/officeart/2005/8/layout/process5"/>
    <dgm:cxn modelId="{1D09AC59-2E20-4F74-B594-341AEDABDBC7}" type="presParOf" srcId="{31F2C998-E3A5-414F-81CB-0B8A681FD584}" destId="{4DFCCC5F-4F4D-4511-BF11-4C5AC3F0583B}" srcOrd="9" destOrd="0" presId="urn:microsoft.com/office/officeart/2005/8/layout/process5"/>
    <dgm:cxn modelId="{B404536B-C1D6-4F2B-854B-832D7CC8186C}" type="presParOf" srcId="{4DFCCC5F-4F4D-4511-BF11-4C5AC3F0583B}" destId="{253D3506-3C79-4F73-9AD3-9F2AD2E6CD4B}" srcOrd="0" destOrd="0" presId="urn:microsoft.com/office/officeart/2005/8/layout/process5"/>
    <dgm:cxn modelId="{F9AD1981-F13B-45FB-B978-AE187D875819}" type="presParOf" srcId="{31F2C998-E3A5-414F-81CB-0B8A681FD584}" destId="{92CB7DC2-0816-47AA-8ECC-027F6B7B75C3}" srcOrd="10" destOrd="0" presId="urn:microsoft.com/office/officeart/2005/8/layout/process5"/>
    <dgm:cxn modelId="{19B4893D-0341-47C6-A5B6-59304BF27871}" type="presParOf" srcId="{31F2C998-E3A5-414F-81CB-0B8A681FD584}" destId="{D7DDE643-5238-4734-BA7A-895901DCDC82}" srcOrd="11" destOrd="0" presId="urn:microsoft.com/office/officeart/2005/8/layout/process5"/>
    <dgm:cxn modelId="{BDB01E26-85FA-455E-90D7-206416244E72}" type="presParOf" srcId="{D7DDE643-5238-4734-BA7A-895901DCDC82}" destId="{12C362C5-1EE2-4F77-994F-563E85F9231D}" srcOrd="0" destOrd="0" presId="urn:microsoft.com/office/officeart/2005/8/layout/process5"/>
    <dgm:cxn modelId="{0818AA92-BA60-4AE8-B4A3-47741F81D744}" type="presParOf" srcId="{31F2C998-E3A5-414F-81CB-0B8A681FD584}" destId="{A9B97615-AFE9-478F-A641-367E0762E98F}" srcOrd="12" destOrd="0" presId="urn:microsoft.com/office/officeart/2005/8/layout/process5"/>
    <dgm:cxn modelId="{A747BAE3-F793-43D3-B811-23AE41A0981B}" type="presParOf" srcId="{31F2C998-E3A5-414F-81CB-0B8A681FD584}" destId="{20D5C56B-1E73-4015-8C6B-A71D37EC350C}" srcOrd="13" destOrd="0" presId="urn:microsoft.com/office/officeart/2005/8/layout/process5"/>
    <dgm:cxn modelId="{D5B9BC21-7965-4587-9518-15A8CAF4A4BF}" type="presParOf" srcId="{20D5C56B-1E73-4015-8C6B-A71D37EC350C}" destId="{0A09735D-C7B2-49F6-BD07-A2C1502B8211}" srcOrd="0" destOrd="0" presId="urn:microsoft.com/office/officeart/2005/8/layout/process5"/>
    <dgm:cxn modelId="{394A1EB0-AF50-4CE7-8B4C-7146B14C772E}" type="presParOf" srcId="{31F2C998-E3A5-414F-81CB-0B8A681FD584}" destId="{86A5267D-42E8-4FD4-940A-1CC922AD9554}" srcOrd="14"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7B1F457B-372F-400B-990E-7EB9A7A18146}" type="doc">
      <dgm:prSet loTypeId="urn:microsoft.com/office/officeart/2005/8/layout/chart3" loCatId="process" qsTypeId="urn:microsoft.com/office/officeart/2005/8/quickstyle/simple1" qsCatId="simple" csTypeId="urn:microsoft.com/office/officeart/2005/8/colors/colorful1" csCatId="colorful" phldr="1"/>
      <dgm:spPr/>
    </dgm:pt>
    <dgm:pt modelId="{0E3FA1F5-5D8E-45E6-AD1C-EFEB7D19BEA1}">
      <dgm:prSet phldrT="[Text]" custT="1"/>
      <dgm:spPr/>
      <dgm:t>
        <a:bodyPr/>
        <a:lstStyle/>
        <a:p>
          <a:r>
            <a:rPr lang="en-US" sz="2800"/>
            <a:t>Made</a:t>
          </a:r>
          <a:endParaRPr lang="en-US" sz="2800" dirty="0"/>
        </a:p>
      </dgm:t>
    </dgm:pt>
    <dgm:pt modelId="{2BB06C79-8EF8-4324-AC1D-A45C233E41F2}" type="parTrans" cxnId="{C753827B-F5B1-4343-8A63-AE8B2437B026}">
      <dgm:prSet/>
      <dgm:spPr/>
      <dgm:t>
        <a:bodyPr/>
        <a:lstStyle/>
        <a:p>
          <a:endParaRPr lang="en-US"/>
        </a:p>
      </dgm:t>
    </dgm:pt>
    <dgm:pt modelId="{0EF6A399-F546-4B3A-8469-EFD242C7967F}" type="sibTrans" cxnId="{C753827B-F5B1-4343-8A63-AE8B2437B026}">
      <dgm:prSet/>
      <dgm:spPr/>
      <dgm:t>
        <a:bodyPr/>
        <a:lstStyle/>
        <a:p>
          <a:endParaRPr lang="en-US"/>
        </a:p>
      </dgm:t>
    </dgm:pt>
    <dgm:pt modelId="{01B79414-93B5-4E5E-9B9E-49B083E45F49}">
      <dgm:prSet phldrT="[Text]" custT="1"/>
      <dgm:spPr/>
      <dgm:t>
        <a:bodyPr/>
        <a:lstStyle/>
        <a:p>
          <a:r>
            <a:rPr lang="en-US" sz="2800"/>
            <a:t>Adapted</a:t>
          </a:r>
          <a:endParaRPr lang="en-US" sz="2800" dirty="0"/>
        </a:p>
      </dgm:t>
    </dgm:pt>
    <dgm:pt modelId="{999D743B-CE94-4BE5-9102-623D7B2AF584}" type="parTrans" cxnId="{F6F8262A-54C3-4DB1-859D-DBDA0A15B34C}">
      <dgm:prSet/>
      <dgm:spPr/>
      <dgm:t>
        <a:bodyPr/>
        <a:lstStyle/>
        <a:p>
          <a:endParaRPr lang="en-US"/>
        </a:p>
      </dgm:t>
    </dgm:pt>
    <dgm:pt modelId="{1F17DCF6-363E-4143-A244-D355618C7FE6}" type="sibTrans" cxnId="{F6F8262A-54C3-4DB1-859D-DBDA0A15B34C}">
      <dgm:prSet/>
      <dgm:spPr/>
      <dgm:t>
        <a:bodyPr/>
        <a:lstStyle/>
        <a:p>
          <a:endParaRPr lang="en-US"/>
        </a:p>
      </dgm:t>
    </dgm:pt>
    <dgm:pt modelId="{6C991026-EFA6-4CE4-88FC-5F969F501E89}">
      <dgm:prSet phldrT="[Text]" custT="1"/>
      <dgm:spPr/>
      <dgm:t>
        <a:bodyPr/>
        <a:lstStyle/>
        <a:p>
          <a:r>
            <a:rPr lang="en-US" sz="2800"/>
            <a:t>Intended</a:t>
          </a:r>
          <a:endParaRPr lang="en-US" sz="2800" dirty="0"/>
        </a:p>
      </dgm:t>
    </dgm:pt>
    <dgm:pt modelId="{F1CE4098-2F49-465A-AC20-4042495E590E}" type="parTrans" cxnId="{F43EB107-7B9A-4194-A7A3-E17DF817B88D}">
      <dgm:prSet/>
      <dgm:spPr/>
      <dgm:t>
        <a:bodyPr/>
        <a:lstStyle/>
        <a:p>
          <a:endParaRPr lang="en-US"/>
        </a:p>
      </dgm:t>
    </dgm:pt>
    <dgm:pt modelId="{B09818EC-DFAB-435B-9358-C5B0FF7F3CE2}" type="sibTrans" cxnId="{F43EB107-7B9A-4194-A7A3-E17DF817B88D}">
      <dgm:prSet/>
      <dgm:spPr/>
      <dgm:t>
        <a:bodyPr/>
        <a:lstStyle/>
        <a:p>
          <a:endParaRPr lang="en-US"/>
        </a:p>
      </dgm:t>
    </dgm:pt>
    <dgm:pt modelId="{927F175E-9B13-6A4F-BFC4-7ED92F35AC2B}" type="pres">
      <dgm:prSet presAssocID="{7B1F457B-372F-400B-990E-7EB9A7A18146}" presName="compositeShape" presStyleCnt="0">
        <dgm:presLayoutVars>
          <dgm:chMax val="7"/>
          <dgm:dir/>
          <dgm:resizeHandles val="exact"/>
        </dgm:presLayoutVars>
      </dgm:prSet>
      <dgm:spPr/>
    </dgm:pt>
    <dgm:pt modelId="{AE68ECBE-23B2-B74E-B2DB-27574EB96583}" type="pres">
      <dgm:prSet presAssocID="{7B1F457B-372F-400B-990E-7EB9A7A18146}" presName="wedge1" presStyleLbl="node1" presStyleIdx="0" presStyleCnt="3" custLinFactNeighborX="-3461" custLinFactNeighborY="2719"/>
      <dgm:spPr/>
    </dgm:pt>
    <dgm:pt modelId="{69633AFC-E9B4-FC47-9C63-A3357F8C2F7E}" type="pres">
      <dgm:prSet presAssocID="{7B1F457B-372F-400B-990E-7EB9A7A18146}" presName="wedge1Tx" presStyleLbl="node1" presStyleIdx="0" presStyleCnt="3">
        <dgm:presLayoutVars>
          <dgm:chMax val="0"/>
          <dgm:chPref val="0"/>
          <dgm:bulletEnabled val="1"/>
        </dgm:presLayoutVars>
      </dgm:prSet>
      <dgm:spPr/>
    </dgm:pt>
    <dgm:pt modelId="{23D9B5CA-2270-AC41-B0E5-6A321C46C91C}" type="pres">
      <dgm:prSet presAssocID="{7B1F457B-372F-400B-990E-7EB9A7A18146}" presName="wedge2" presStyleLbl="node1" presStyleIdx="1" presStyleCnt="3" custLinFactNeighborX="494" custLinFactNeighborY="1976"/>
      <dgm:spPr/>
    </dgm:pt>
    <dgm:pt modelId="{A83295D3-16BC-AF45-BD58-6B766410A578}" type="pres">
      <dgm:prSet presAssocID="{7B1F457B-372F-400B-990E-7EB9A7A18146}" presName="wedge2Tx" presStyleLbl="node1" presStyleIdx="1" presStyleCnt="3">
        <dgm:presLayoutVars>
          <dgm:chMax val="0"/>
          <dgm:chPref val="0"/>
          <dgm:bulletEnabled val="1"/>
        </dgm:presLayoutVars>
      </dgm:prSet>
      <dgm:spPr/>
    </dgm:pt>
    <dgm:pt modelId="{189300D0-8711-1A45-B2B5-BA1DB1EFBE54}" type="pres">
      <dgm:prSet presAssocID="{7B1F457B-372F-400B-990E-7EB9A7A18146}" presName="wedge3" presStyleLbl="node1" presStyleIdx="2" presStyleCnt="3"/>
      <dgm:spPr/>
    </dgm:pt>
    <dgm:pt modelId="{8B1B6AA7-E0A0-8C46-BDB1-60D23DA94A78}" type="pres">
      <dgm:prSet presAssocID="{7B1F457B-372F-400B-990E-7EB9A7A18146}" presName="wedge3Tx" presStyleLbl="node1" presStyleIdx="2" presStyleCnt="3">
        <dgm:presLayoutVars>
          <dgm:chMax val="0"/>
          <dgm:chPref val="0"/>
          <dgm:bulletEnabled val="1"/>
        </dgm:presLayoutVars>
      </dgm:prSet>
      <dgm:spPr/>
    </dgm:pt>
  </dgm:ptLst>
  <dgm:cxnLst>
    <dgm:cxn modelId="{F43EB107-7B9A-4194-A7A3-E17DF817B88D}" srcId="{7B1F457B-372F-400B-990E-7EB9A7A18146}" destId="{6C991026-EFA6-4CE4-88FC-5F969F501E89}" srcOrd="2" destOrd="0" parTransId="{F1CE4098-2F49-465A-AC20-4042495E590E}" sibTransId="{B09818EC-DFAB-435B-9358-C5B0FF7F3CE2}"/>
    <dgm:cxn modelId="{F6F8262A-54C3-4DB1-859D-DBDA0A15B34C}" srcId="{7B1F457B-372F-400B-990E-7EB9A7A18146}" destId="{01B79414-93B5-4E5E-9B9E-49B083E45F49}" srcOrd="1" destOrd="0" parTransId="{999D743B-CE94-4BE5-9102-623D7B2AF584}" sibTransId="{1F17DCF6-363E-4143-A244-D355618C7FE6}"/>
    <dgm:cxn modelId="{A7DCA12B-D893-5641-AC11-1A9555FECAFA}" type="presOf" srcId="{01B79414-93B5-4E5E-9B9E-49B083E45F49}" destId="{23D9B5CA-2270-AC41-B0E5-6A321C46C91C}" srcOrd="0" destOrd="0" presId="urn:microsoft.com/office/officeart/2005/8/layout/chart3"/>
    <dgm:cxn modelId="{2DC7F259-8666-8749-B456-FCDC7C414D8F}" type="presOf" srcId="{0E3FA1F5-5D8E-45E6-AD1C-EFEB7D19BEA1}" destId="{AE68ECBE-23B2-B74E-B2DB-27574EB96583}" srcOrd="0" destOrd="0" presId="urn:microsoft.com/office/officeart/2005/8/layout/chart3"/>
    <dgm:cxn modelId="{C753827B-F5B1-4343-8A63-AE8B2437B026}" srcId="{7B1F457B-372F-400B-990E-7EB9A7A18146}" destId="{0E3FA1F5-5D8E-45E6-AD1C-EFEB7D19BEA1}" srcOrd="0" destOrd="0" parTransId="{2BB06C79-8EF8-4324-AC1D-A45C233E41F2}" sibTransId="{0EF6A399-F546-4B3A-8469-EFD242C7967F}"/>
    <dgm:cxn modelId="{A1BCE18B-432C-C64C-B781-954B998369E6}" type="presOf" srcId="{01B79414-93B5-4E5E-9B9E-49B083E45F49}" destId="{A83295D3-16BC-AF45-BD58-6B766410A578}" srcOrd="1" destOrd="0" presId="urn:microsoft.com/office/officeart/2005/8/layout/chart3"/>
    <dgm:cxn modelId="{A56F678D-4835-7A43-9783-6B5894AEE44E}" type="presOf" srcId="{6C991026-EFA6-4CE4-88FC-5F969F501E89}" destId="{8B1B6AA7-E0A0-8C46-BDB1-60D23DA94A78}" srcOrd="1" destOrd="0" presId="urn:microsoft.com/office/officeart/2005/8/layout/chart3"/>
    <dgm:cxn modelId="{376047C5-8C9A-1C40-9E39-6898AC504C5D}" type="presOf" srcId="{7B1F457B-372F-400B-990E-7EB9A7A18146}" destId="{927F175E-9B13-6A4F-BFC4-7ED92F35AC2B}" srcOrd="0" destOrd="0" presId="urn:microsoft.com/office/officeart/2005/8/layout/chart3"/>
    <dgm:cxn modelId="{AFA395DF-2FA1-DC48-A791-18938140EDE9}" type="presOf" srcId="{6C991026-EFA6-4CE4-88FC-5F969F501E89}" destId="{189300D0-8711-1A45-B2B5-BA1DB1EFBE54}" srcOrd="0" destOrd="0" presId="urn:microsoft.com/office/officeart/2005/8/layout/chart3"/>
    <dgm:cxn modelId="{7A2990F1-8D08-FA49-BD2E-DB1CFF7B79B5}" type="presOf" srcId="{0E3FA1F5-5D8E-45E6-AD1C-EFEB7D19BEA1}" destId="{69633AFC-E9B4-FC47-9C63-A3357F8C2F7E}" srcOrd="1" destOrd="0" presId="urn:microsoft.com/office/officeart/2005/8/layout/chart3"/>
    <dgm:cxn modelId="{96B6BDA3-0C66-C64F-B8F2-895E3BD4FFAA}" type="presParOf" srcId="{927F175E-9B13-6A4F-BFC4-7ED92F35AC2B}" destId="{AE68ECBE-23B2-B74E-B2DB-27574EB96583}" srcOrd="0" destOrd="0" presId="urn:microsoft.com/office/officeart/2005/8/layout/chart3"/>
    <dgm:cxn modelId="{1C9C2EAC-6231-C740-B2C4-77311380AB93}" type="presParOf" srcId="{927F175E-9B13-6A4F-BFC4-7ED92F35AC2B}" destId="{69633AFC-E9B4-FC47-9C63-A3357F8C2F7E}" srcOrd="1" destOrd="0" presId="urn:microsoft.com/office/officeart/2005/8/layout/chart3"/>
    <dgm:cxn modelId="{0365224D-1EE8-2D4C-B77E-1044B259B195}" type="presParOf" srcId="{927F175E-9B13-6A4F-BFC4-7ED92F35AC2B}" destId="{23D9B5CA-2270-AC41-B0E5-6A321C46C91C}" srcOrd="2" destOrd="0" presId="urn:microsoft.com/office/officeart/2005/8/layout/chart3"/>
    <dgm:cxn modelId="{7559E44D-6512-E041-A588-EE9CFDFEF287}" type="presParOf" srcId="{927F175E-9B13-6A4F-BFC4-7ED92F35AC2B}" destId="{A83295D3-16BC-AF45-BD58-6B766410A578}" srcOrd="3" destOrd="0" presId="urn:microsoft.com/office/officeart/2005/8/layout/chart3"/>
    <dgm:cxn modelId="{1D303FE5-352C-E14D-89B6-1EE292163E65}" type="presParOf" srcId="{927F175E-9B13-6A4F-BFC4-7ED92F35AC2B}" destId="{189300D0-8711-1A45-B2B5-BA1DB1EFBE54}" srcOrd="4" destOrd="0" presId="urn:microsoft.com/office/officeart/2005/8/layout/chart3"/>
    <dgm:cxn modelId="{FC09C938-AA64-B542-8D63-F361D60518C1}" type="presParOf" srcId="{927F175E-9B13-6A4F-BFC4-7ED92F35AC2B}" destId="{8B1B6AA7-E0A0-8C46-BDB1-60D23DA94A78}" srcOrd="5" destOrd="0" presId="urn:microsoft.com/office/officeart/2005/8/layout/char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43412140-266E-4807-919F-C5E9E9522A61}"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464D5132-942A-48E8-BFE2-015D2845B724}">
      <dgm:prSet/>
      <dgm:spPr/>
      <dgm:t>
        <a:bodyPr/>
        <a:lstStyle/>
        <a:p>
          <a:r>
            <a:rPr lang="en-US"/>
            <a:t>Revision session </a:t>
          </a:r>
        </a:p>
      </dgm:t>
    </dgm:pt>
    <dgm:pt modelId="{833668D7-8AAB-493F-96F1-5E2A995C788B}" type="parTrans" cxnId="{20C16A25-7649-41BF-A83B-5BF27D763C9F}">
      <dgm:prSet/>
      <dgm:spPr/>
      <dgm:t>
        <a:bodyPr/>
        <a:lstStyle/>
        <a:p>
          <a:endParaRPr lang="en-US"/>
        </a:p>
      </dgm:t>
    </dgm:pt>
    <dgm:pt modelId="{828D6285-7E92-49C8-A32D-EB5228DAA508}" type="sibTrans" cxnId="{20C16A25-7649-41BF-A83B-5BF27D763C9F}">
      <dgm:prSet/>
      <dgm:spPr/>
      <dgm:t>
        <a:bodyPr/>
        <a:lstStyle/>
        <a:p>
          <a:endParaRPr lang="en-US"/>
        </a:p>
      </dgm:t>
    </dgm:pt>
    <dgm:pt modelId="{AF6C2D1E-ED34-4B7A-BE78-DFD80C59FD0A}">
      <dgm:prSet/>
      <dgm:spPr/>
      <dgm:t>
        <a:bodyPr/>
        <a:lstStyle/>
        <a:p>
          <a:r>
            <a:rPr lang="en-US"/>
            <a:t>Cake!!</a:t>
          </a:r>
        </a:p>
      </dgm:t>
    </dgm:pt>
    <dgm:pt modelId="{6202587C-F5F0-4E25-A512-F7BBC9999215}" type="parTrans" cxnId="{93AE4566-EECA-4E28-9D02-F25D3D04A138}">
      <dgm:prSet/>
      <dgm:spPr/>
      <dgm:t>
        <a:bodyPr/>
        <a:lstStyle/>
        <a:p>
          <a:endParaRPr lang="en-US"/>
        </a:p>
      </dgm:t>
    </dgm:pt>
    <dgm:pt modelId="{861F4376-3615-44B1-B128-F0ECF7F99A76}" type="sibTrans" cxnId="{93AE4566-EECA-4E28-9D02-F25D3D04A138}">
      <dgm:prSet/>
      <dgm:spPr/>
      <dgm:t>
        <a:bodyPr/>
        <a:lstStyle/>
        <a:p>
          <a:endParaRPr lang="en-US"/>
        </a:p>
      </dgm:t>
    </dgm:pt>
    <dgm:pt modelId="{6E9C784B-72BD-ED48-811C-EBC8B4259E7C}" type="pres">
      <dgm:prSet presAssocID="{43412140-266E-4807-919F-C5E9E9522A61}" presName="linear" presStyleCnt="0">
        <dgm:presLayoutVars>
          <dgm:animLvl val="lvl"/>
          <dgm:resizeHandles val="exact"/>
        </dgm:presLayoutVars>
      </dgm:prSet>
      <dgm:spPr/>
    </dgm:pt>
    <dgm:pt modelId="{21A1BFE2-A128-4C46-842F-A74F77D205AB}" type="pres">
      <dgm:prSet presAssocID="{464D5132-942A-48E8-BFE2-015D2845B724}" presName="parentText" presStyleLbl="node1" presStyleIdx="0" presStyleCnt="2">
        <dgm:presLayoutVars>
          <dgm:chMax val="0"/>
          <dgm:bulletEnabled val="1"/>
        </dgm:presLayoutVars>
      </dgm:prSet>
      <dgm:spPr/>
    </dgm:pt>
    <dgm:pt modelId="{D7A62853-9897-864E-8D17-8FB8F81FD4B9}" type="pres">
      <dgm:prSet presAssocID="{828D6285-7E92-49C8-A32D-EB5228DAA508}" presName="spacer" presStyleCnt="0"/>
      <dgm:spPr/>
    </dgm:pt>
    <dgm:pt modelId="{DC16225A-17FA-0B41-9012-A079EFF33E12}" type="pres">
      <dgm:prSet presAssocID="{AF6C2D1E-ED34-4B7A-BE78-DFD80C59FD0A}" presName="parentText" presStyleLbl="node1" presStyleIdx="1" presStyleCnt="2">
        <dgm:presLayoutVars>
          <dgm:chMax val="0"/>
          <dgm:bulletEnabled val="1"/>
        </dgm:presLayoutVars>
      </dgm:prSet>
      <dgm:spPr/>
    </dgm:pt>
  </dgm:ptLst>
  <dgm:cxnLst>
    <dgm:cxn modelId="{20C16A25-7649-41BF-A83B-5BF27D763C9F}" srcId="{43412140-266E-4807-919F-C5E9E9522A61}" destId="{464D5132-942A-48E8-BFE2-015D2845B724}" srcOrd="0" destOrd="0" parTransId="{833668D7-8AAB-493F-96F1-5E2A995C788B}" sibTransId="{828D6285-7E92-49C8-A32D-EB5228DAA508}"/>
    <dgm:cxn modelId="{93AE4566-EECA-4E28-9D02-F25D3D04A138}" srcId="{43412140-266E-4807-919F-C5E9E9522A61}" destId="{AF6C2D1E-ED34-4B7A-BE78-DFD80C59FD0A}" srcOrd="1" destOrd="0" parTransId="{6202587C-F5F0-4E25-A512-F7BBC9999215}" sibTransId="{861F4376-3615-44B1-B128-F0ECF7F99A76}"/>
    <dgm:cxn modelId="{09846DAF-28AC-2F40-899A-4822DF815DAE}" type="presOf" srcId="{43412140-266E-4807-919F-C5E9E9522A61}" destId="{6E9C784B-72BD-ED48-811C-EBC8B4259E7C}" srcOrd="0" destOrd="0" presId="urn:microsoft.com/office/officeart/2005/8/layout/vList2"/>
    <dgm:cxn modelId="{F4FA67C8-7C9C-F744-839B-0EB38B5D032B}" type="presOf" srcId="{464D5132-942A-48E8-BFE2-015D2845B724}" destId="{21A1BFE2-A128-4C46-842F-A74F77D205AB}" srcOrd="0" destOrd="0" presId="urn:microsoft.com/office/officeart/2005/8/layout/vList2"/>
    <dgm:cxn modelId="{43350EE4-E092-0543-B51C-4BAEE9FE967A}" type="presOf" srcId="{AF6C2D1E-ED34-4B7A-BE78-DFD80C59FD0A}" destId="{DC16225A-17FA-0B41-9012-A079EFF33E12}" srcOrd="0" destOrd="0" presId="urn:microsoft.com/office/officeart/2005/8/layout/vList2"/>
    <dgm:cxn modelId="{681D625A-2046-C84B-AEC5-F21BCDEB8D3C}" type="presParOf" srcId="{6E9C784B-72BD-ED48-811C-EBC8B4259E7C}" destId="{21A1BFE2-A128-4C46-842F-A74F77D205AB}" srcOrd="0" destOrd="0" presId="urn:microsoft.com/office/officeart/2005/8/layout/vList2"/>
    <dgm:cxn modelId="{4B581933-621D-224C-B303-B307BA719119}" type="presParOf" srcId="{6E9C784B-72BD-ED48-811C-EBC8B4259E7C}" destId="{D7A62853-9897-864E-8D17-8FB8F81FD4B9}" srcOrd="1" destOrd="0" presId="urn:microsoft.com/office/officeart/2005/8/layout/vList2"/>
    <dgm:cxn modelId="{0A3BFBC1-0226-9B4B-AF0B-EDCD9B49019B}" type="presParOf" srcId="{6E9C784B-72BD-ED48-811C-EBC8B4259E7C}" destId="{DC16225A-17FA-0B41-9012-A079EFF33E12}"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BA2D04-6BF0-2340-9421-C658B529B373}">
      <dsp:nvSpPr>
        <dsp:cNvPr id="0" name=""/>
        <dsp:cNvSpPr/>
      </dsp:nvSpPr>
      <dsp:spPr>
        <a:xfrm>
          <a:off x="0" y="250343"/>
          <a:ext cx="6263640" cy="159120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US" sz="4000" kern="1200"/>
            <a:t>Recap of the past five week (relevance to the exam)</a:t>
          </a:r>
        </a:p>
      </dsp:txBody>
      <dsp:txXfrm>
        <a:off x="77676" y="328019"/>
        <a:ext cx="6108288" cy="1435848"/>
      </dsp:txXfrm>
    </dsp:sp>
    <dsp:sp modelId="{763352C7-7CB3-1148-BC01-D325B6F31FFB}">
      <dsp:nvSpPr>
        <dsp:cNvPr id="0" name=""/>
        <dsp:cNvSpPr/>
      </dsp:nvSpPr>
      <dsp:spPr>
        <a:xfrm>
          <a:off x="0" y="1956744"/>
          <a:ext cx="6263640" cy="159120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US" sz="4000" kern="1200" dirty="0"/>
            <a:t>Misuse of Drugs Act 1971</a:t>
          </a:r>
        </a:p>
      </dsp:txBody>
      <dsp:txXfrm>
        <a:off x="77676" y="2034420"/>
        <a:ext cx="6108288" cy="1435848"/>
      </dsp:txXfrm>
    </dsp:sp>
    <dsp:sp modelId="{FBFFE79A-F4D4-4D46-8FEC-9A364FD8F653}">
      <dsp:nvSpPr>
        <dsp:cNvPr id="0" name=""/>
        <dsp:cNvSpPr/>
      </dsp:nvSpPr>
      <dsp:spPr>
        <a:xfrm>
          <a:off x="0" y="3663144"/>
          <a:ext cx="6263640" cy="159120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dirty="0"/>
            <a:t>Also = Module feedback forms / </a:t>
          </a:r>
          <a:r>
            <a:rPr lang="en-GB" sz="4000" kern="1200" dirty="0" err="1"/>
            <a:t>Dhep</a:t>
          </a:r>
          <a:r>
            <a:rPr lang="en-GB" sz="4000" kern="1200" dirty="0"/>
            <a:t> Det interest? </a:t>
          </a:r>
        </a:p>
      </dsp:txBody>
      <dsp:txXfrm>
        <a:off x="77676" y="3740820"/>
        <a:ext cx="6108288" cy="143584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6805C3-E866-1F46-A6D2-9DF8873F5768}">
      <dsp:nvSpPr>
        <dsp:cNvPr id="0" name=""/>
        <dsp:cNvSpPr/>
      </dsp:nvSpPr>
      <dsp:spPr>
        <a:xfrm>
          <a:off x="1162225" y="2467"/>
          <a:ext cx="4648902" cy="1082687"/>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0202" tIns="275003" rIns="90202" bIns="275003" numCol="1" spcCol="1270" anchor="ctr" anchorCtr="0">
          <a:noAutofit/>
        </a:bodyPr>
        <a:lstStyle/>
        <a:p>
          <a:pPr marL="0" lvl="0" indent="0" algn="l" defTabSz="533400">
            <a:lnSpc>
              <a:spcPct val="90000"/>
            </a:lnSpc>
            <a:spcBef>
              <a:spcPct val="0"/>
            </a:spcBef>
            <a:spcAft>
              <a:spcPct val="35000"/>
            </a:spcAft>
            <a:buNone/>
          </a:pPr>
          <a:r>
            <a:rPr lang="en-US" sz="1200" kern="1200"/>
            <a:t>Identify the different controlled drugs and categorise the drugs as Class A, Class B or Class C in accordance with the Misuse of Drugs Act. </a:t>
          </a:r>
        </a:p>
      </dsp:txBody>
      <dsp:txXfrm>
        <a:off x="1162225" y="2467"/>
        <a:ext cx="4648902" cy="1082687"/>
      </dsp:txXfrm>
    </dsp:sp>
    <dsp:sp modelId="{0BDB8EE1-0424-3145-B758-BE3F0C948AB7}">
      <dsp:nvSpPr>
        <dsp:cNvPr id="0" name=""/>
        <dsp:cNvSpPr/>
      </dsp:nvSpPr>
      <dsp:spPr>
        <a:xfrm>
          <a:off x="0" y="2467"/>
          <a:ext cx="1162225" cy="1082687"/>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1501" tIns="106945" rIns="61501" bIns="106945" numCol="1" spcCol="1270" anchor="ctr" anchorCtr="0">
          <a:noAutofit/>
        </a:bodyPr>
        <a:lstStyle/>
        <a:p>
          <a:pPr marL="0" lvl="0" indent="0" algn="ctr" defTabSz="666750">
            <a:lnSpc>
              <a:spcPct val="90000"/>
            </a:lnSpc>
            <a:spcBef>
              <a:spcPct val="0"/>
            </a:spcBef>
            <a:spcAft>
              <a:spcPct val="35000"/>
            </a:spcAft>
            <a:buNone/>
          </a:pPr>
          <a:r>
            <a:rPr lang="en-US" sz="1500" kern="1200"/>
            <a:t>Identify</a:t>
          </a:r>
        </a:p>
      </dsp:txBody>
      <dsp:txXfrm>
        <a:off x="0" y="2467"/>
        <a:ext cx="1162225" cy="1082687"/>
      </dsp:txXfrm>
    </dsp:sp>
    <dsp:sp modelId="{40E22AD8-7F39-0045-B10F-D45DCFAB7777}">
      <dsp:nvSpPr>
        <dsp:cNvPr id="0" name=""/>
        <dsp:cNvSpPr/>
      </dsp:nvSpPr>
      <dsp:spPr>
        <a:xfrm>
          <a:off x="1162225" y="1150116"/>
          <a:ext cx="4648902" cy="1082687"/>
        </a:xfrm>
        <a:prstGeom prst="rect">
          <a:avLst/>
        </a:prstGeom>
        <a:solidFill>
          <a:schemeClr val="accent5">
            <a:tint val="40000"/>
            <a:alpha val="90000"/>
            <a:hueOff val="-1684941"/>
            <a:satOff val="-5708"/>
            <a:lumOff val="-732"/>
            <a:alphaOff val="0"/>
          </a:schemeClr>
        </a:solidFill>
        <a:ln w="12700" cap="flat" cmpd="sng" algn="ctr">
          <a:solidFill>
            <a:schemeClr val="accent5">
              <a:tint val="40000"/>
              <a:alpha val="90000"/>
              <a:hueOff val="-1684941"/>
              <a:satOff val="-5708"/>
              <a:lumOff val="-73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0202" tIns="275003" rIns="90202" bIns="275003" numCol="1" spcCol="1270" anchor="ctr" anchorCtr="0">
          <a:noAutofit/>
        </a:bodyPr>
        <a:lstStyle/>
        <a:p>
          <a:pPr marL="0" lvl="0" indent="0" algn="l" defTabSz="533400">
            <a:lnSpc>
              <a:spcPct val="90000"/>
            </a:lnSpc>
            <a:spcBef>
              <a:spcPct val="0"/>
            </a:spcBef>
            <a:spcAft>
              <a:spcPct val="35000"/>
            </a:spcAft>
            <a:buNone/>
          </a:pPr>
          <a:r>
            <a:rPr lang="en-US" sz="1200" kern="1200"/>
            <a:t>Describe the points to prove for the offence of possession of a controlled drug (S5 Misuse of Drugs Act). </a:t>
          </a:r>
        </a:p>
      </dsp:txBody>
      <dsp:txXfrm>
        <a:off x="1162225" y="1150116"/>
        <a:ext cx="4648902" cy="1082687"/>
      </dsp:txXfrm>
    </dsp:sp>
    <dsp:sp modelId="{51EA293A-5F86-F441-B9A8-CC1EB5B31EDC}">
      <dsp:nvSpPr>
        <dsp:cNvPr id="0" name=""/>
        <dsp:cNvSpPr/>
      </dsp:nvSpPr>
      <dsp:spPr>
        <a:xfrm>
          <a:off x="0" y="1150116"/>
          <a:ext cx="1162225" cy="1082687"/>
        </a:xfrm>
        <a:prstGeom prst="rect">
          <a:avLst/>
        </a:prstGeom>
        <a:solidFill>
          <a:schemeClr val="accent5">
            <a:hueOff val="-1689636"/>
            <a:satOff val="-4355"/>
            <a:lumOff val="-2941"/>
            <a:alphaOff val="0"/>
          </a:schemeClr>
        </a:solidFill>
        <a:ln w="12700" cap="flat" cmpd="sng" algn="ctr">
          <a:solidFill>
            <a:schemeClr val="accent5">
              <a:hueOff val="-1689636"/>
              <a:satOff val="-4355"/>
              <a:lumOff val="-294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1501" tIns="106945" rIns="61501" bIns="106945" numCol="1" spcCol="1270" anchor="ctr" anchorCtr="0">
          <a:noAutofit/>
        </a:bodyPr>
        <a:lstStyle/>
        <a:p>
          <a:pPr marL="0" lvl="0" indent="0" algn="ctr" defTabSz="666750">
            <a:lnSpc>
              <a:spcPct val="90000"/>
            </a:lnSpc>
            <a:spcBef>
              <a:spcPct val="0"/>
            </a:spcBef>
            <a:spcAft>
              <a:spcPct val="35000"/>
            </a:spcAft>
            <a:buNone/>
          </a:pPr>
          <a:r>
            <a:rPr lang="en-US" sz="1500" kern="1200"/>
            <a:t>Describe</a:t>
          </a:r>
        </a:p>
      </dsp:txBody>
      <dsp:txXfrm>
        <a:off x="0" y="1150116"/>
        <a:ext cx="1162225" cy="1082687"/>
      </dsp:txXfrm>
    </dsp:sp>
    <dsp:sp modelId="{670A82E8-FD38-1246-8BBF-251D676154D1}">
      <dsp:nvSpPr>
        <dsp:cNvPr id="0" name=""/>
        <dsp:cNvSpPr/>
      </dsp:nvSpPr>
      <dsp:spPr>
        <a:xfrm>
          <a:off x="1162225" y="2297765"/>
          <a:ext cx="4648902" cy="1082687"/>
        </a:xfrm>
        <a:prstGeom prst="rect">
          <a:avLst/>
        </a:prstGeom>
        <a:solidFill>
          <a:schemeClr val="accent5">
            <a:tint val="40000"/>
            <a:alpha val="90000"/>
            <a:hueOff val="-3369881"/>
            <a:satOff val="-11416"/>
            <a:lumOff val="-1464"/>
            <a:alphaOff val="0"/>
          </a:schemeClr>
        </a:solidFill>
        <a:ln w="12700" cap="flat" cmpd="sng" algn="ctr">
          <a:solidFill>
            <a:schemeClr val="accent5">
              <a:tint val="40000"/>
              <a:alpha val="90000"/>
              <a:hueOff val="-3369881"/>
              <a:satOff val="-11416"/>
              <a:lumOff val="-146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0202" tIns="275003" rIns="90202" bIns="275003" numCol="1" spcCol="1270" anchor="ctr" anchorCtr="0">
          <a:noAutofit/>
        </a:bodyPr>
        <a:lstStyle/>
        <a:p>
          <a:pPr marL="0" lvl="0" indent="0" algn="l" defTabSz="533400">
            <a:lnSpc>
              <a:spcPct val="90000"/>
            </a:lnSpc>
            <a:spcBef>
              <a:spcPct val="0"/>
            </a:spcBef>
            <a:spcAft>
              <a:spcPct val="35000"/>
            </a:spcAft>
            <a:buNone/>
          </a:pPr>
          <a:r>
            <a:rPr lang="en-US" sz="1200" kern="1200"/>
            <a:t>Explain the offence of Supply a Controlled Drug contrary to Section 4 Misuse of Drugs Act 1971. </a:t>
          </a:r>
        </a:p>
      </dsp:txBody>
      <dsp:txXfrm>
        <a:off x="1162225" y="2297765"/>
        <a:ext cx="4648902" cy="1082687"/>
      </dsp:txXfrm>
    </dsp:sp>
    <dsp:sp modelId="{87B27323-3B64-824E-ACF6-F736F8AB1DB7}">
      <dsp:nvSpPr>
        <dsp:cNvPr id="0" name=""/>
        <dsp:cNvSpPr/>
      </dsp:nvSpPr>
      <dsp:spPr>
        <a:xfrm>
          <a:off x="0" y="2297765"/>
          <a:ext cx="1162225" cy="1082687"/>
        </a:xfrm>
        <a:prstGeom prst="rect">
          <a:avLst/>
        </a:prstGeom>
        <a:solidFill>
          <a:schemeClr val="accent5">
            <a:hueOff val="-3379271"/>
            <a:satOff val="-8710"/>
            <a:lumOff val="-5883"/>
            <a:alphaOff val="0"/>
          </a:schemeClr>
        </a:solidFill>
        <a:ln w="12700" cap="flat" cmpd="sng" algn="ctr">
          <a:solidFill>
            <a:schemeClr val="accent5">
              <a:hueOff val="-3379271"/>
              <a:satOff val="-8710"/>
              <a:lumOff val="-588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1501" tIns="106945" rIns="61501" bIns="106945" numCol="1" spcCol="1270" anchor="ctr" anchorCtr="0">
          <a:noAutofit/>
        </a:bodyPr>
        <a:lstStyle/>
        <a:p>
          <a:pPr marL="0" lvl="0" indent="0" algn="ctr" defTabSz="666750">
            <a:lnSpc>
              <a:spcPct val="90000"/>
            </a:lnSpc>
            <a:spcBef>
              <a:spcPct val="0"/>
            </a:spcBef>
            <a:spcAft>
              <a:spcPct val="35000"/>
            </a:spcAft>
            <a:buNone/>
          </a:pPr>
          <a:r>
            <a:rPr lang="en-US" sz="1500" kern="1200"/>
            <a:t>Explain</a:t>
          </a:r>
        </a:p>
      </dsp:txBody>
      <dsp:txXfrm>
        <a:off x="0" y="2297765"/>
        <a:ext cx="1162225" cy="1082687"/>
      </dsp:txXfrm>
    </dsp:sp>
    <dsp:sp modelId="{E2A75F2E-598D-B345-A8D7-1D640ED22654}">
      <dsp:nvSpPr>
        <dsp:cNvPr id="0" name=""/>
        <dsp:cNvSpPr/>
      </dsp:nvSpPr>
      <dsp:spPr>
        <a:xfrm>
          <a:off x="1162225" y="3445414"/>
          <a:ext cx="4648902" cy="1082687"/>
        </a:xfrm>
        <a:prstGeom prst="rect">
          <a:avLst/>
        </a:prstGeom>
        <a:solidFill>
          <a:schemeClr val="accent5">
            <a:tint val="40000"/>
            <a:alpha val="90000"/>
            <a:hueOff val="-5054821"/>
            <a:satOff val="-17124"/>
            <a:lumOff val="-2196"/>
            <a:alphaOff val="0"/>
          </a:schemeClr>
        </a:solidFill>
        <a:ln w="12700" cap="flat" cmpd="sng" algn="ctr">
          <a:solidFill>
            <a:schemeClr val="accent5">
              <a:tint val="40000"/>
              <a:alpha val="90000"/>
              <a:hueOff val="-5054821"/>
              <a:satOff val="-17124"/>
              <a:lumOff val="-219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0202" tIns="275003" rIns="90202" bIns="275003" numCol="1" spcCol="1270" anchor="ctr" anchorCtr="0">
          <a:noAutofit/>
        </a:bodyPr>
        <a:lstStyle/>
        <a:p>
          <a:pPr marL="0" lvl="0" indent="0" algn="l" defTabSz="533400">
            <a:lnSpc>
              <a:spcPct val="90000"/>
            </a:lnSpc>
            <a:spcBef>
              <a:spcPct val="0"/>
            </a:spcBef>
            <a:spcAft>
              <a:spcPct val="35000"/>
            </a:spcAft>
            <a:buNone/>
          </a:pPr>
          <a:r>
            <a:rPr lang="en-US" sz="1200" kern="1200"/>
            <a:t>Demonstrate how to issue a Cannabis warning.</a:t>
          </a:r>
        </a:p>
      </dsp:txBody>
      <dsp:txXfrm>
        <a:off x="1162225" y="3445414"/>
        <a:ext cx="4648902" cy="1082687"/>
      </dsp:txXfrm>
    </dsp:sp>
    <dsp:sp modelId="{4D872905-720C-CD41-8F01-6842E91D11C2}">
      <dsp:nvSpPr>
        <dsp:cNvPr id="0" name=""/>
        <dsp:cNvSpPr/>
      </dsp:nvSpPr>
      <dsp:spPr>
        <a:xfrm>
          <a:off x="0" y="3445414"/>
          <a:ext cx="1162225" cy="1082687"/>
        </a:xfrm>
        <a:prstGeom prst="rect">
          <a:avLst/>
        </a:prstGeom>
        <a:solidFill>
          <a:schemeClr val="accent5">
            <a:hueOff val="-5068907"/>
            <a:satOff val="-13064"/>
            <a:lumOff val="-8824"/>
            <a:alphaOff val="0"/>
          </a:schemeClr>
        </a:solidFill>
        <a:ln w="12700" cap="flat" cmpd="sng" algn="ctr">
          <a:solidFill>
            <a:schemeClr val="accent5">
              <a:hueOff val="-5068907"/>
              <a:satOff val="-13064"/>
              <a:lumOff val="-882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1501" tIns="106945" rIns="61501" bIns="106945" numCol="1" spcCol="1270" anchor="ctr" anchorCtr="0">
          <a:noAutofit/>
        </a:bodyPr>
        <a:lstStyle/>
        <a:p>
          <a:pPr marL="0" lvl="0" indent="0" algn="ctr" defTabSz="666750">
            <a:lnSpc>
              <a:spcPct val="90000"/>
            </a:lnSpc>
            <a:spcBef>
              <a:spcPct val="0"/>
            </a:spcBef>
            <a:spcAft>
              <a:spcPct val="35000"/>
            </a:spcAft>
            <a:buNone/>
          </a:pPr>
          <a:r>
            <a:rPr lang="en-US" sz="1500" kern="1200"/>
            <a:t>Demonstrate</a:t>
          </a:r>
        </a:p>
      </dsp:txBody>
      <dsp:txXfrm>
        <a:off x="0" y="3445414"/>
        <a:ext cx="1162225" cy="1082687"/>
      </dsp:txXfrm>
    </dsp:sp>
    <dsp:sp modelId="{7A56EDFC-EC91-4841-807B-C9F9F42D557C}">
      <dsp:nvSpPr>
        <dsp:cNvPr id="0" name=""/>
        <dsp:cNvSpPr/>
      </dsp:nvSpPr>
      <dsp:spPr>
        <a:xfrm>
          <a:off x="1162225" y="4593063"/>
          <a:ext cx="4648902" cy="1082687"/>
        </a:xfrm>
        <a:prstGeom prst="rect">
          <a:avLst/>
        </a:prstGeom>
        <a:solidFill>
          <a:schemeClr val="accent5">
            <a:tint val="40000"/>
            <a:alpha val="90000"/>
            <a:hueOff val="-6739762"/>
            <a:satOff val="-22832"/>
            <a:lumOff val="-2928"/>
            <a:alphaOff val="0"/>
          </a:schemeClr>
        </a:solidFill>
        <a:ln w="12700" cap="flat" cmpd="sng" algn="ctr">
          <a:solidFill>
            <a:schemeClr val="accent5">
              <a:tint val="40000"/>
              <a:alpha val="90000"/>
              <a:hueOff val="-6739762"/>
              <a:satOff val="-22832"/>
              <a:lumOff val="-292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0202" tIns="275003" rIns="90202" bIns="275003" numCol="1" spcCol="1270" anchor="ctr" anchorCtr="0">
          <a:noAutofit/>
        </a:bodyPr>
        <a:lstStyle/>
        <a:p>
          <a:pPr marL="0" lvl="0" indent="0" algn="l" defTabSz="533400">
            <a:lnSpc>
              <a:spcPct val="90000"/>
            </a:lnSpc>
            <a:spcBef>
              <a:spcPct val="0"/>
            </a:spcBef>
            <a:spcAft>
              <a:spcPct val="35000"/>
            </a:spcAft>
            <a:buNone/>
          </a:pPr>
          <a:r>
            <a:rPr lang="en-US" sz="1200" kern="1200"/>
            <a:t>Apply knowledge of legislation to explain when a person has committed a drug related offence.  </a:t>
          </a:r>
        </a:p>
      </dsp:txBody>
      <dsp:txXfrm>
        <a:off x="1162225" y="4593063"/>
        <a:ext cx="4648902" cy="1082687"/>
      </dsp:txXfrm>
    </dsp:sp>
    <dsp:sp modelId="{19296BB7-3421-F946-9B2B-F572B9D0FADB}">
      <dsp:nvSpPr>
        <dsp:cNvPr id="0" name=""/>
        <dsp:cNvSpPr/>
      </dsp:nvSpPr>
      <dsp:spPr>
        <a:xfrm>
          <a:off x="0" y="4593063"/>
          <a:ext cx="1162225" cy="1082687"/>
        </a:xfrm>
        <a:prstGeom prst="rect">
          <a:avLst/>
        </a:prstGeom>
        <a:solidFill>
          <a:schemeClr val="accent5">
            <a:hueOff val="-6758543"/>
            <a:satOff val="-17419"/>
            <a:lumOff val="-11765"/>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1501" tIns="106945" rIns="61501" bIns="106945" numCol="1" spcCol="1270" anchor="ctr" anchorCtr="0">
          <a:noAutofit/>
        </a:bodyPr>
        <a:lstStyle/>
        <a:p>
          <a:pPr marL="0" lvl="0" indent="0" algn="ctr" defTabSz="666750">
            <a:lnSpc>
              <a:spcPct val="90000"/>
            </a:lnSpc>
            <a:spcBef>
              <a:spcPct val="0"/>
            </a:spcBef>
            <a:spcAft>
              <a:spcPct val="35000"/>
            </a:spcAft>
            <a:buNone/>
          </a:pPr>
          <a:r>
            <a:rPr lang="en-US" sz="1500" kern="1200"/>
            <a:t>Apply</a:t>
          </a:r>
        </a:p>
      </dsp:txBody>
      <dsp:txXfrm>
        <a:off x="0" y="4593063"/>
        <a:ext cx="1162225" cy="108268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FDD7FD-74FD-924D-96C6-8E06B27965EE}">
      <dsp:nvSpPr>
        <dsp:cNvPr id="0" name=""/>
        <dsp:cNvSpPr/>
      </dsp:nvSpPr>
      <dsp:spPr>
        <a:xfrm>
          <a:off x="0" y="0"/>
          <a:ext cx="7172899"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029F5EA-6773-8843-BCD5-9E71ED3EFEEB}">
      <dsp:nvSpPr>
        <dsp:cNvPr id="0" name=""/>
        <dsp:cNvSpPr/>
      </dsp:nvSpPr>
      <dsp:spPr>
        <a:xfrm>
          <a:off x="0" y="0"/>
          <a:ext cx="7172899" cy="21563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b="1" kern="1200" dirty="0">
              <a:solidFill>
                <a:srgbClr val="FF0000"/>
              </a:solidFill>
            </a:rPr>
            <a:t>Statutory Defence </a:t>
          </a:r>
        </a:p>
        <a:p>
          <a:pPr marL="0" lvl="0" indent="0" algn="l" defTabSz="977900">
            <a:lnSpc>
              <a:spcPct val="90000"/>
            </a:lnSpc>
            <a:spcBef>
              <a:spcPct val="0"/>
            </a:spcBef>
            <a:spcAft>
              <a:spcPct val="35000"/>
            </a:spcAft>
            <a:buNone/>
          </a:pPr>
          <a:r>
            <a:rPr lang="en-US" sz="2200" b="1" kern="1200" dirty="0"/>
            <a:t>–</a:t>
          </a:r>
          <a:r>
            <a:rPr lang="en-US" sz="2200" b="1" kern="1200" baseline="0" dirty="0"/>
            <a:t> </a:t>
          </a:r>
          <a:r>
            <a:rPr lang="en-GB" sz="2200" b="0" kern="1200" baseline="0" dirty="0"/>
            <a:t>A</a:t>
          </a:r>
          <a:r>
            <a:rPr lang="en-GB" sz="2200" kern="1200" dirty="0"/>
            <a:t> statutory defence can be raised in any instance in which a party cannot be shown to have acted purposely, knowingly, recklessly, or negligently as the law may require, with respect to each material element of the offense</a:t>
          </a:r>
          <a:endParaRPr lang="en-US" sz="2200" kern="1200" dirty="0"/>
        </a:p>
      </dsp:txBody>
      <dsp:txXfrm>
        <a:off x="0" y="0"/>
        <a:ext cx="7172899" cy="2156396"/>
      </dsp:txXfrm>
    </dsp:sp>
    <dsp:sp modelId="{84EF187E-3DB7-A64F-BD9D-3B5F8FE42F6C}">
      <dsp:nvSpPr>
        <dsp:cNvPr id="0" name=""/>
        <dsp:cNvSpPr/>
      </dsp:nvSpPr>
      <dsp:spPr>
        <a:xfrm>
          <a:off x="0" y="2156396"/>
          <a:ext cx="7172899" cy="0"/>
        </a:xfrm>
        <a:prstGeom prst="line">
          <a:avLst/>
        </a:prstGeom>
        <a:solidFill>
          <a:schemeClr val="accent4">
            <a:hueOff val="9800891"/>
            <a:satOff val="-40777"/>
            <a:lumOff val="9608"/>
            <a:alphaOff val="0"/>
          </a:schemeClr>
        </a:solidFill>
        <a:ln w="12700" cap="flat" cmpd="sng" algn="ctr">
          <a:solidFill>
            <a:schemeClr val="accent4">
              <a:hueOff val="9800891"/>
              <a:satOff val="-40777"/>
              <a:lumOff val="960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3EB45B4-D806-454F-BB8C-6A0CFE56422B}">
      <dsp:nvSpPr>
        <dsp:cNvPr id="0" name=""/>
        <dsp:cNvSpPr/>
      </dsp:nvSpPr>
      <dsp:spPr>
        <a:xfrm>
          <a:off x="0" y="2156396"/>
          <a:ext cx="7172899" cy="21563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b="1" kern="1200" dirty="0">
              <a:solidFill>
                <a:srgbClr val="FF0000"/>
              </a:solidFill>
            </a:rPr>
            <a:t>General Defence </a:t>
          </a:r>
        </a:p>
        <a:p>
          <a:pPr marL="0" lvl="0" indent="0" algn="l" defTabSz="977900">
            <a:lnSpc>
              <a:spcPct val="90000"/>
            </a:lnSpc>
            <a:spcBef>
              <a:spcPct val="0"/>
            </a:spcBef>
            <a:spcAft>
              <a:spcPct val="35000"/>
            </a:spcAft>
            <a:buNone/>
          </a:pPr>
          <a:r>
            <a:rPr lang="en-US" sz="2200" b="1" kern="1200" dirty="0"/>
            <a:t>– </a:t>
          </a:r>
          <a:r>
            <a:rPr lang="en-US" sz="2200" b="0" kern="1200" dirty="0"/>
            <a:t>Not a recognised defence in law, the</a:t>
          </a:r>
          <a:r>
            <a:rPr lang="en-US" sz="2200" b="0" kern="1200" baseline="0" dirty="0"/>
            <a:t> onus is on the defendant to prove in court</a:t>
          </a:r>
          <a:endParaRPr lang="en-US" sz="2200" kern="1200" dirty="0"/>
        </a:p>
      </dsp:txBody>
      <dsp:txXfrm>
        <a:off x="0" y="2156396"/>
        <a:ext cx="7172899" cy="215639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CAADB7-1E3E-A543-9364-54F353B89148}">
      <dsp:nvSpPr>
        <dsp:cNvPr id="0" name=""/>
        <dsp:cNvSpPr/>
      </dsp:nvSpPr>
      <dsp:spPr>
        <a:xfrm>
          <a:off x="809625" y="5554"/>
          <a:ext cx="3303984" cy="198239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The only person who can lawfully supply controlled drugs i.e. morphine are doctors, vets and pharmacists under licence</a:t>
          </a:r>
          <a:endParaRPr lang="en-US" sz="1400" kern="1200"/>
        </a:p>
      </dsp:txBody>
      <dsp:txXfrm>
        <a:off x="809625" y="5554"/>
        <a:ext cx="3303984" cy="1982390"/>
      </dsp:txXfrm>
    </dsp:sp>
    <dsp:sp modelId="{74E7084E-BE97-8A47-96DF-0397FA1AB54D}">
      <dsp:nvSpPr>
        <dsp:cNvPr id="0" name=""/>
        <dsp:cNvSpPr/>
      </dsp:nvSpPr>
      <dsp:spPr>
        <a:xfrm>
          <a:off x="4444007" y="5554"/>
          <a:ext cx="3303984" cy="1982390"/>
        </a:xfrm>
        <a:prstGeom prst="rect">
          <a:avLst/>
        </a:prstGeom>
        <a:solidFill>
          <a:schemeClr val="accent2">
            <a:hueOff val="-242561"/>
            <a:satOff val="-13988"/>
            <a:lumOff val="143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a:t>Supplying or offering </a:t>
          </a:r>
          <a:r>
            <a:rPr lang="en-GB" sz="1400" kern="1200"/>
            <a:t>can mean</a:t>
          </a:r>
          <a:r>
            <a:rPr lang="en-GB" sz="1400" kern="1200" baseline="0"/>
            <a:t> more than merely transferring from one person to another by sale. It also includes distributing ie passing a joint to another person for a smoke</a:t>
          </a:r>
          <a:endParaRPr lang="en-US" sz="1400" kern="1200"/>
        </a:p>
      </dsp:txBody>
      <dsp:txXfrm>
        <a:off x="4444007" y="5554"/>
        <a:ext cx="3303984" cy="1982390"/>
      </dsp:txXfrm>
    </dsp:sp>
    <dsp:sp modelId="{2A27E3E7-8E0D-734B-8B1A-D8312CD8FBA3}">
      <dsp:nvSpPr>
        <dsp:cNvPr id="0" name=""/>
        <dsp:cNvSpPr/>
      </dsp:nvSpPr>
      <dsp:spPr>
        <a:xfrm>
          <a:off x="8078390" y="5554"/>
          <a:ext cx="3303984" cy="1982390"/>
        </a:xfrm>
        <a:prstGeom prst="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baseline="0"/>
            <a:t>The offence is only committed if the substance is an </a:t>
          </a:r>
          <a:r>
            <a:rPr lang="en-GB" sz="1400" u="sng" kern="1200" baseline="0"/>
            <a:t>actual drug </a:t>
          </a:r>
          <a:r>
            <a:rPr lang="en-GB" sz="1400" kern="1200" baseline="0"/>
            <a:t>(may not be established until the time of testing)</a:t>
          </a:r>
          <a:endParaRPr lang="en-US" sz="1400" kern="1200"/>
        </a:p>
      </dsp:txBody>
      <dsp:txXfrm>
        <a:off x="8078390" y="5554"/>
        <a:ext cx="3303984" cy="1982390"/>
      </dsp:txXfrm>
    </dsp:sp>
    <dsp:sp modelId="{E7533C37-5791-2041-9A27-B0B3BD69BE52}">
      <dsp:nvSpPr>
        <dsp:cNvPr id="0" name=""/>
        <dsp:cNvSpPr/>
      </dsp:nvSpPr>
      <dsp:spPr>
        <a:xfrm>
          <a:off x="809625" y="2318343"/>
          <a:ext cx="3303984" cy="1982390"/>
        </a:xfrm>
        <a:prstGeom prst="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baseline="0" dirty="0"/>
            <a:t>Being concerned in </a:t>
          </a:r>
          <a:r>
            <a:rPr lang="en-GB" sz="1400" kern="1200" baseline="0" dirty="0"/>
            <a:t>the supply includes others involved around the act of supplying </a:t>
          </a:r>
          <a:r>
            <a:rPr lang="en-GB" sz="1400" kern="1200" baseline="0" dirty="0" err="1"/>
            <a:t>ie</a:t>
          </a:r>
          <a:r>
            <a:rPr lang="en-GB" sz="1400" kern="1200" baseline="0" dirty="0"/>
            <a:t> the person who provides the means of transport or packages the drugs ready for supply</a:t>
          </a:r>
          <a:endParaRPr lang="en-US" sz="1400" kern="1200" dirty="0"/>
        </a:p>
      </dsp:txBody>
      <dsp:txXfrm>
        <a:off x="809625" y="2318343"/>
        <a:ext cx="3303984" cy="1982390"/>
      </dsp:txXfrm>
    </dsp:sp>
    <dsp:sp modelId="{DE109255-FD6F-C747-85C2-DEB88F468B4B}">
      <dsp:nvSpPr>
        <dsp:cNvPr id="0" name=""/>
        <dsp:cNvSpPr/>
      </dsp:nvSpPr>
      <dsp:spPr>
        <a:xfrm>
          <a:off x="4444007" y="2318343"/>
          <a:ext cx="3303984" cy="1982390"/>
        </a:xfrm>
        <a:prstGeom prst="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baseline="0"/>
            <a:t>The drug must be a controlled drug, its not sufficient for this offence merely to believe it is a controlled drug</a:t>
          </a:r>
          <a:endParaRPr lang="en-US" sz="1400" kern="1200"/>
        </a:p>
      </dsp:txBody>
      <dsp:txXfrm>
        <a:off x="4444007" y="2318343"/>
        <a:ext cx="3303984" cy="1982390"/>
      </dsp:txXfrm>
    </dsp:sp>
    <dsp:sp modelId="{66446D94-9D02-F34F-8923-3B2702FCD87E}">
      <dsp:nvSpPr>
        <dsp:cNvPr id="0" name=""/>
        <dsp:cNvSpPr/>
      </dsp:nvSpPr>
      <dsp:spPr>
        <a:xfrm>
          <a:off x="8078390" y="2318343"/>
          <a:ext cx="3303984" cy="1982390"/>
        </a:xfrm>
        <a:prstGeom prst="rect">
          <a:avLst/>
        </a:prstGeom>
        <a:solidFill>
          <a:schemeClr val="accent2">
            <a:hueOff val="-1212803"/>
            <a:satOff val="-69940"/>
            <a:lumOff val="719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baseline="0" dirty="0"/>
            <a:t>Making an offer </a:t>
          </a:r>
          <a:r>
            <a:rPr lang="en-GB" sz="1400" kern="1200" baseline="0" dirty="0"/>
            <a:t>– in contrast to the above a person can commit the offence of making an offer to supply when the substance is not a controlled drug. This is because people who are involved in the making of an offer may be people who are sent to find prospective buyers, and therefore these people can also be prosecuted. </a:t>
          </a:r>
          <a:endParaRPr lang="en-US" sz="1400" kern="1200" dirty="0"/>
        </a:p>
      </dsp:txBody>
      <dsp:txXfrm>
        <a:off x="8078390" y="2318343"/>
        <a:ext cx="3303984" cy="1982390"/>
      </dsp:txXfrm>
    </dsp:sp>
    <dsp:sp modelId="{D3DC71D3-E8A3-7645-B62B-EB0CA29D645A}">
      <dsp:nvSpPr>
        <dsp:cNvPr id="0" name=""/>
        <dsp:cNvSpPr/>
      </dsp:nvSpPr>
      <dsp:spPr>
        <a:xfrm>
          <a:off x="4444007" y="4631132"/>
          <a:ext cx="3303984" cy="1982390"/>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baseline="0"/>
            <a:t>This offence must be treated seriously if it was committed in the vicinity of a school, or a courier was used under the age of 18 years. </a:t>
          </a:r>
          <a:endParaRPr lang="en-US" sz="1400" kern="1200"/>
        </a:p>
      </dsp:txBody>
      <dsp:txXfrm>
        <a:off x="4444007" y="4631132"/>
        <a:ext cx="3303984" cy="198239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87DEE3-8B66-8142-95B1-0868EF8CD31F}">
      <dsp:nvSpPr>
        <dsp:cNvPr id="0" name=""/>
        <dsp:cNvSpPr/>
      </dsp:nvSpPr>
      <dsp:spPr>
        <a:xfrm>
          <a:off x="0" y="483747"/>
          <a:ext cx="10515600" cy="107257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1" u="sng" kern="1200"/>
            <a:t>The differences explained:</a:t>
          </a:r>
          <a:endParaRPr lang="en-US" sz="2700" kern="1200"/>
        </a:p>
      </dsp:txBody>
      <dsp:txXfrm>
        <a:off x="52359" y="536106"/>
        <a:ext cx="10410882" cy="967861"/>
      </dsp:txXfrm>
    </dsp:sp>
    <dsp:sp modelId="{89422690-C48E-A84E-92E6-C7E992F20B7F}">
      <dsp:nvSpPr>
        <dsp:cNvPr id="0" name=""/>
        <dsp:cNvSpPr/>
      </dsp:nvSpPr>
      <dsp:spPr>
        <a:xfrm>
          <a:off x="0" y="1634087"/>
          <a:ext cx="10515600" cy="1072579"/>
        </a:xfrm>
        <a:prstGeom prst="round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1" u="sng" kern="1200"/>
            <a:t>Supply</a:t>
          </a:r>
          <a:r>
            <a:rPr lang="en-GB" sz="2700" kern="1200"/>
            <a:t> – Actually hand the drugs over</a:t>
          </a:r>
          <a:endParaRPr lang="en-US" sz="2700" kern="1200"/>
        </a:p>
      </dsp:txBody>
      <dsp:txXfrm>
        <a:off x="52359" y="1686446"/>
        <a:ext cx="10410882" cy="967861"/>
      </dsp:txXfrm>
    </dsp:sp>
    <dsp:sp modelId="{37C1FA8B-F46E-EC40-8DE9-2C204048FAC2}">
      <dsp:nvSpPr>
        <dsp:cNvPr id="0" name=""/>
        <dsp:cNvSpPr/>
      </dsp:nvSpPr>
      <dsp:spPr>
        <a:xfrm>
          <a:off x="0" y="2784426"/>
          <a:ext cx="10515600" cy="1072579"/>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1" u="sng" kern="1200"/>
            <a:t>Offer to Supply</a:t>
          </a:r>
          <a:r>
            <a:rPr lang="en-GB" sz="2700" b="1" kern="1200"/>
            <a:t> </a:t>
          </a:r>
          <a:r>
            <a:rPr lang="en-GB" sz="2700" kern="1200"/>
            <a:t>– “Do you want to buy some drugs?”</a:t>
          </a:r>
          <a:endParaRPr lang="en-US" sz="2700" kern="1200"/>
        </a:p>
      </dsp:txBody>
      <dsp:txXfrm>
        <a:off x="52359" y="2836785"/>
        <a:ext cx="10410882" cy="967861"/>
      </dsp:txXfrm>
    </dsp:sp>
    <dsp:sp modelId="{5161E7C7-4E5F-3D42-BD1B-FB6207C4DBFC}">
      <dsp:nvSpPr>
        <dsp:cNvPr id="0" name=""/>
        <dsp:cNvSpPr/>
      </dsp:nvSpPr>
      <dsp:spPr>
        <a:xfrm>
          <a:off x="0" y="3934765"/>
          <a:ext cx="10515600" cy="1072579"/>
        </a:xfrm>
        <a:prstGeom prst="round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1" u="sng" kern="1200"/>
            <a:t>Concerned in the supply</a:t>
          </a:r>
          <a:r>
            <a:rPr lang="en-GB" sz="2700" b="1" kern="1200"/>
            <a:t> </a:t>
          </a:r>
          <a:r>
            <a:rPr lang="en-GB" sz="2700" kern="1200"/>
            <a:t>– Could be just a “Look out” or a “Driver” for someone else</a:t>
          </a:r>
          <a:endParaRPr lang="en-US" sz="2700" kern="1200"/>
        </a:p>
      </dsp:txBody>
      <dsp:txXfrm>
        <a:off x="52359" y="3987124"/>
        <a:ext cx="10410882" cy="967861"/>
      </dsp:txXfrm>
    </dsp:sp>
    <dsp:sp modelId="{2C61BFDC-2B7E-D84D-9A8E-8F67E16C5B19}">
      <dsp:nvSpPr>
        <dsp:cNvPr id="0" name=""/>
        <dsp:cNvSpPr/>
      </dsp:nvSpPr>
      <dsp:spPr>
        <a:xfrm>
          <a:off x="0" y="5085104"/>
          <a:ext cx="10515600" cy="1072579"/>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1" u="sng" kern="1200"/>
            <a:t>Concerned in the making of an offer to supply</a:t>
          </a:r>
          <a:r>
            <a:rPr lang="en-GB" sz="2700" b="1" kern="1200"/>
            <a:t> </a:t>
          </a:r>
          <a:r>
            <a:rPr lang="en-GB" sz="2700" kern="1200"/>
            <a:t>– “Make arrangements” – Don’t actually have to be there when the drugs are supplied</a:t>
          </a:r>
          <a:endParaRPr lang="en-US" sz="2700" kern="1200"/>
        </a:p>
      </dsp:txBody>
      <dsp:txXfrm>
        <a:off x="52359" y="5137463"/>
        <a:ext cx="10410882" cy="96786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51B3DB-0404-1E4D-B1C9-8E60514B9BDE}">
      <dsp:nvSpPr>
        <dsp:cNvPr id="0" name=""/>
        <dsp:cNvSpPr/>
      </dsp:nvSpPr>
      <dsp:spPr>
        <a:xfrm>
          <a:off x="0" y="39683"/>
          <a:ext cx="12063663" cy="1006931"/>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The officer must have formed a </a:t>
          </a:r>
          <a:r>
            <a:rPr lang="en-US" sz="1800" i="1" kern="1200"/>
            <a:t>genuine </a:t>
          </a:r>
          <a:r>
            <a:rPr lang="en-US" sz="1800" kern="1200"/>
            <a:t>suspicion in their own mind that they will find the object for which the search power being exercised allows them to search and the suspicion that the object will be found must be reasonable. </a:t>
          </a:r>
        </a:p>
      </dsp:txBody>
      <dsp:txXfrm>
        <a:off x="49154" y="88837"/>
        <a:ext cx="11965355" cy="908623"/>
      </dsp:txXfrm>
    </dsp:sp>
    <dsp:sp modelId="{E1B4CD24-3FB0-8F4C-B9B0-C5F32F9C4770}">
      <dsp:nvSpPr>
        <dsp:cNvPr id="0" name=""/>
        <dsp:cNvSpPr/>
      </dsp:nvSpPr>
      <dsp:spPr>
        <a:xfrm>
          <a:off x="0" y="1098454"/>
          <a:ext cx="12063663" cy="1006931"/>
        </a:xfrm>
        <a:prstGeom prst="roundRect">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This means that there must be an </a:t>
          </a:r>
          <a:r>
            <a:rPr lang="en-US" sz="1800" i="1" kern="1200"/>
            <a:t>objective </a:t>
          </a:r>
          <a:r>
            <a:rPr lang="en-US" sz="1800" kern="1200"/>
            <a:t>basis for that suspicion based on facts, information and/or intelligence which are relevant to the likelihood that the object in question will be found, so that a reasonable person would be entitled to reach the same conclusion based on the same facts and information and/or intelligence. </a:t>
          </a:r>
        </a:p>
      </dsp:txBody>
      <dsp:txXfrm>
        <a:off x="49154" y="1147608"/>
        <a:ext cx="11965355" cy="908623"/>
      </dsp:txXfrm>
    </dsp:sp>
    <dsp:sp modelId="{05A9D83C-0F0C-0145-9340-3A3E49AD686B}">
      <dsp:nvSpPr>
        <dsp:cNvPr id="0" name=""/>
        <dsp:cNvSpPr/>
      </dsp:nvSpPr>
      <dsp:spPr>
        <a:xfrm>
          <a:off x="0" y="2157225"/>
          <a:ext cx="12063663" cy="1006931"/>
        </a:xfrm>
        <a:prstGeom prst="roundRect">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Reasonable grounds for suspicion should be linked to </a:t>
          </a:r>
          <a:r>
            <a:rPr lang="en-US" sz="1800" b="1" kern="1200" dirty="0"/>
            <a:t>accurate and current </a:t>
          </a:r>
          <a:r>
            <a:rPr lang="en-US" sz="1800" kern="1200" dirty="0"/>
            <a:t>intelligence or information, relating to articles for which there is a power to stop and search, being carried by individuals or being in vehicles in any locality</a:t>
          </a:r>
        </a:p>
      </dsp:txBody>
      <dsp:txXfrm>
        <a:off x="49154" y="2206379"/>
        <a:ext cx="11965355" cy="908623"/>
      </dsp:txXfrm>
    </dsp:sp>
    <dsp:sp modelId="{226C6858-3BFF-0843-95E0-CE2FF3441B7C}">
      <dsp:nvSpPr>
        <dsp:cNvPr id="0" name=""/>
        <dsp:cNvSpPr/>
      </dsp:nvSpPr>
      <dsp:spPr>
        <a:xfrm>
          <a:off x="0" y="3215996"/>
          <a:ext cx="12063663" cy="1006931"/>
        </a:xfrm>
        <a:prstGeom prst="roundRect">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The suspicion must be objective and based on relevant facts, information and intelligence about the person concerned, or some aspect of his/her behaviour</a:t>
          </a:r>
        </a:p>
      </dsp:txBody>
      <dsp:txXfrm>
        <a:off x="49154" y="3265150"/>
        <a:ext cx="11965355" cy="908623"/>
      </dsp:txXfrm>
    </dsp:sp>
    <dsp:sp modelId="{B7A482CA-6C95-C941-9B5E-443BE741EC1B}">
      <dsp:nvSpPr>
        <dsp:cNvPr id="0" name=""/>
        <dsp:cNvSpPr/>
      </dsp:nvSpPr>
      <dsp:spPr>
        <a:xfrm>
          <a:off x="0" y="4274768"/>
          <a:ext cx="12063663" cy="1006931"/>
        </a:xfrm>
        <a:prstGeom prst="roundRect">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Officers must be able to explain the basis for their suspicion by reference to intelligence or information about, or some specific behaviour by, the person concerned</a:t>
          </a:r>
        </a:p>
      </dsp:txBody>
      <dsp:txXfrm>
        <a:off x="49154" y="4323922"/>
        <a:ext cx="11965355" cy="908623"/>
      </dsp:txXfrm>
    </dsp:sp>
    <dsp:sp modelId="{C9814824-FEB0-F343-ACDB-95E43891C04A}">
      <dsp:nvSpPr>
        <dsp:cNvPr id="0" name=""/>
        <dsp:cNvSpPr/>
      </dsp:nvSpPr>
      <dsp:spPr>
        <a:xfrm>
          <a:off x="0" y="5333539"/>
          <a:ext cx="12063663" cy="1006931"/>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A person cannot, in themselves, give grounds for suspicion.</a:t>
          </a:r>
        </a:p>
      </dsp:txBody>
      <dsp:txXfrm>
        <a:off x="49154" y="5382693"/>
        <a:ext cx="11965355" cy="90862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A3F99A-4B12-4948-A539-9E9D91CBD9B2}">
      <dsp:nvSpPr>
        <dsp:cNvPr id="0" name=""/>
        <dsp:cNvSpPr/>
      </dsp:nvSpPr>
      <dsp:spPr>
        <a:xfrm>
          <a:off x="217873" y="1238"/>
          <a:ext cx="2539082" cy="1523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baseline="0" dirty="0"/>
            <a:t>What does NOT constitute grounds for suspicion?</a:t>
          </a:r>
          <a:endParaRPr lang="en-US" sz="1600" kern="1200" dirty="0"/>
        </a:p>
      </dsp:txBody>
      <dsp:txXfrm>
        <a:off x="217873" y="1238"/>
        <a:ext cx="2539082" cy="1523449"/>
      </dsp:txXfrm>
    </dsp:sp>
    <dsp:sp modelId="{FB0C6FCF-29EE-364C-90B6-199A0D3AA439}">
      <dsp:nvSpPr>
        <dsp:cNvPr id="0" name=""/>
        <dsp:cNvSpPr/>
      </dsp:nvSpPr>
      <dsp:spPr>
        <a:xfrm>
          <a:off x="3010863" y="1238"/>
          <a:ext cx="2539082" cy="152344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i="0" kern="1200"/>
            <a:t>Their</a:t>
          </a:r>
          <a:r>
            <a:rPr lang="en-US" sz="1600" i="0" kern="1200" baseline="0"/>
            <a:t> </a:t>
          </a:r>
          <a:r>
            <a:rPr lang="en-US" sz="1600" i="0" kern="1200"/>
            <a:t>p</a:t>
          </a:r>
          <a:r>
            <a:rPr lang="en-US" sz="1600" kern="1200"/>
            <a:t>hysical appearance</a:t>
          </a:r>
        </a:p>
      </dsp:txBody>
      <dsp:txXfrm>
        <a:off x="3010863" y="1238"/>
        <a:ext cx="2539082" cy="1523449"/>
      </dsp:txXfrm>
    </dsp:sp>
    <dsp:sp modelId="{16672258-98FB-9040-90DE-0875F2023BDE}">
      <dsp:nvSpPr>
        <dsp:cNvPr id="0" name=""/>
        <dsp:cNvSpPr/>
      </dsp:nvSpPr>
      <dsp:spPr>
        <a:xfrm>
          <a:off x="5803854" y="1238"/>
          <a:ext cx="2539082" cy="152344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Apparent race</a:t>
          </a:r>
        </a:p>
      </dsp:txBody>
      <dsp:txXfrm>
        <a:off x="5803854" y="1238"/>
        <a:ext cx="2539082" cy="1523449"/>
      </dsp:txXfrm>
    </dsp:sp>
    <dsp:sp modelId="{BFB949BD-4017-E54F-8ABF-3EEDBE3734ED}">
      <dsp:nvSpPr>
        <dsp:cNvPr id="0" name=""/>
        <dsp:cNvSpPr/>
      </dsp:nvSpPr>
      <dsp:spPr>
        <a:xfrm>
          <a:off x="8596844" y="1238"/>
          <a:ext cx="2539082" cy="152344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Ethnicity</a:t>
          </a:r>
        </a:p>
      </dsp:txBody>
      <dsp:txXfrm>
        <a:off x="8596844" y="1238"/>
        <a:ext cx="2539082" cy="1523449"/>
      </dsp:txXfrm>
    </dsp:sp>
    <dsp:sp modelId="{DF1B7E2E-4F38-FD40-8D77-901466FA6BA9}">
      <dsp:nvSpPr>
        <dsp:cNvPr id="0" name=""/>
        <dsp:cNvSpPr/>
      </dsp:nvSpPr>
      <dsp:spPr>
        <a:xfrm>
          <a:off x="217873" y="1778596"/>
          <a:ext cx="2539082" cy="1523449"/>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Religion</a:t>
          </a:r>
        </a:p>
      </dsp:txBody>
      <dsp:txXfrm>
        <a:off x="217873" y="1778596"/>
        <a:ext cx="2539082" cy="1523449"/>
      </dsp:txXfrm>
    </dsp:sp>
    <dsp:sp modelId="{85289F9F-EEF9-4B4F-8CA0-CE7DF543A8F6}">
      <dsp:nvSpPr>
        <dsp:cNvPr id="0" name=""/>
        <dsp:cNvSpPr/>
      </dsp:nvSpPr>
      <dsp:spPr>
        <a:xfrm>
          <a:off x="3010863" y="1778596"/>
          <a:ext cx="2539082" cy="1523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Gender</a:t>
          </a:r>
        </a:p>
      </dsp:txBody>
      <dsp:txXfrm>
        <a:off x="3010863" y="1778596"/>
        <a:ext cx="2539082" cy="1523449"/>
      </dsp:txXfrm>
    </dsp:sp>
    <dsp:sp modelId="{9F857F55-1AD5-6C4F-B9B8-31A3B4D30BB2}">
      <dsp:nvSpPr>
        <dsp:cNvPr id="0" name=""/>
        <dsp:cNvSpPr/>
      </dsp:nvSpPr>
      <dsp:spPr>
        <a:xfrm>
          <a:off x="5803854" y="1778596"/>
          <a:ext cx="2539082" cy="152344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Age</a:t>
          </a:r>
        </a:p>
      </dsp:txBody>
      <dsp:txXfrm>
        <a:off x="5803854" y="1778596"/>
        <a:ext cx="2539082" cy="1523449"/>
      </dsp:txXfrm>
    </dsp:sp>
    <dsp:sp modelId="{D448F9BC-9336-1C41-979C-D47968D3D9F9}">
      <dsp:nvSpPr>
        <dsp:cNvPr id="0" name=""/>
        <dsp:cNvSpPr/>
      </dsp:nvSpPr>
      <dsp:spPr>
        <a:xfrm>
          <a:off x="8596844" y="1778596"/>
          <a:ext cx="2539082" cy="152344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Social standing</a:t>
          </a:r>
        </a:p>
      </dsp:txBody>
      <dsp:txXfrm>
        <a:off x="8596844" y="1778596"/>
        <a:ext cx="2539082" cy="1523449"/>
      </dsp:txXfrm>
    </dsp:sp>
    <dsp:sp modelId="{FF0D0EBF-EEFC-0F43-8208-5339F0FA4387}">
      <dsp:nvSpPr>
        <dsp:cNvPr id="0" name=""/>
        <dsp:cNvSpPr/>
      </dsp:nvSpPr>
      <dsp:spPr>
        <a:xfrm>
          <a:off x="217873" y="3555954"/>
          <a:ext cx="2539082" cy="152344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Previous convictions or the fact they are ‘known’</a:t>
          </a:r>
        </a:p>
      </dsp:txBody>
      <dsp:txXfrm>
        <a:off x="217873" y="3555954"/>
        <a:ext cx="2539082" cy="1523449"/>
      </dsp:txXfrm>
    </dsp:sp>
    <dsp:sp modelId="{038ECF4B-7D73-C64A-A82A-EE528C57D21B}">
      <dsp:nvSpPr>
        <dsp:cNvPr id="0" name=""/>
        <dsp:cNvSpPr/>
      </dsp:nvSpPr>
      <dsp:spPr>
        <a:xfrm>
          <a:off x="3010863" y="3555954"/>
          <a:ext cx="2539082" cy="1523449"/>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Presence in a ‘high crime area’ </a:t>
          </a:r>
        </a:p>
      </dsp:txBody>
      <dsp:txXfrm>
        <a:off x="3010863" y="3555954"/>
        <a:ext cx="2539082" cy="1523449"/>
      </dsp:txXfrm>
    </dsp:sp>
    <dsp:sp modelId="{ECCF9702-A13D-B542-A0D0-FD0CDF44CBBE}">
      <dsp:nvSpPr>
        <dsp:cNvPr id="0" name=""/>
        <dsp:cNvSpPr/>
      </dsp:nvSpPr>
      <dsp:spPr>
        <a:xfrm>
          <a:off x="5803854" y="3555954"/>
          <a:ext cx="2539082" cy="1523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Associates (even if there are reasonable grounds for searching one of them)</a:t>
          </a:r>
        </a:p>
      </dsp:txBody>
      <dsp:txXfrm>
        <a:off x="5803854" y="3555954"/>
        <a:ext cx="2539082" cy="1523449"/>
      </dsp:txXfrm>
    </dsp:sp>
    <dsp:sp modelId="{382DD0C6-67A0-4843-992C-0FFA79902742}">
      <dsp:nvSpPr>
        <dsp:cNvPr id="0" name=""/>
        <dsp:cNvSpPr/>
      </dsp:nvSpPr>
      <dsp:spPr>
        <a:xfrm>
          <a:off x="8596844" y="3555954"/>
          <a:ext cx="2539082" cy="152344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Furtive movements.</a:t>
          </a:r>
        </a:p>
      </dsp:txBody>
      <dsp:txXfrm>
        <a:off x="8596844" y="3555954"/>
        <a:ext cx="2539082" cy="1523449"/>
      </dsp:txXfrm>
    </dsp:sp>
    <dsp:sp modelId="{07521ECB-C7A3-944A-B62B-E39287657E45}">
      <dsp:nvSpPr>
        <dsp:cNvPr id="0" name=""/>
        <dsp:cNvSpPr/>
      </dsp:nvSpPr>
      <dsp:spPr>
        <a:xfrm>
          <a:off x="4407358" y="5333311"/>
          <a:ext cx="2539082" cy="152344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i="0" kern="1200" dirty="0"/>
            <a:t>There must be something about their manner, deportment, conversations and the surrounding circumstances which afford that suspicion</a:t>
          </a:r>
          <a:endParaRPr lang="en-US" sz="1600" kern="1200" dirty="0"/>
        </a:p>
      </dsp:txBody>
      <dsp:txXfrm>
        <a:off x="4407358" y="5333311"/>
        <a:ext cx="2539082" cy="152344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55C057-939C-F443-948C-FE7A88D3714E}">
      <dsp:nvSpPr>
        <dsp:cNvPr id="0" name=""/>
        <dsp:cNvSpPr/>
      </dsp:nvSpPr>
      <dsp:spPr>
        <a:xfrm>
          <a:off x="0" y="15132"/>
          <a:ext cx="8582527" cy="126477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The primary purpose of stop and search powers is to enable officers to allay or confirm suspicions about individuals without exercising their power of arrest. </a:t>
          </a:r>
        </a:p>
      </dsp:txBody>
      <dsp:txXfrm>
        <a:off x="61741" y="76873"/>
        <a:ext cx="8459045" cy="1141288"/>
      </dsp:txXfrm>
    </dsp:sp>
    <dsp:sp modelId="{EFB68932-F73C-F541-88C0-BA71E71E7806}">
      <dsp:nvSpPr>
        <dsp:cNvPr id="0" name=""/>
        <dsp:cNvSpPr/>
      </dsp:nvSpPr>
      <dsp:spPr>
        <a:xfrm>
          <a:off x="0" y="1346143"/>
          <a:ext cx="8582527" cy="1264770"/>
        </a:xfrm>
        <a:prstGeom prst="round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a:t>Officers may be required to justify the use or authorisation of such powers, in relation both to individual searches and the overall pattern of their activity in this regard, to their supervisory officers or in court. </a:t>
          </a:r>
        </a:p>
      </dsp:txBody>
      <dsp:txXfrm>
        <a:off x="61741" y="1407884"/>
        <a:ext cx="8459045" cy="1141288"/>
      </dsp:txXfrm>
    </dsp:sp>
    <dsp:sp modelId="{6AD90EC6-AD1B-414D-9F11-A90083AF70A3}">
      <dsp:nvSpPr>
        <dsp:cNvPr id="0" name=""/>
        <dsp:cNvSpPr/>
      </dsp:nvSpPr>
      <dsp:spPr>
        <a:xfrm>
          <a:off x="0" y="2677153"/>
          <a:ext cx="8582527" cy="126477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Any misuse of the powers is likely to be harmful to policing and lead to mistrust of the police. </a:t>
          </a:r>
        </a:p>
      </dsp:txBody>
      <dsp:txXfrm>
        <a:off x="61741" y="2738894"/>
        <a:ext cx="8459045" cy="1141288"/>
      </dsp:txXfrm>
    </dsp:sp>
    <dsp:sp modelId="{1BE5CE08-A145-754A-84BB-5C1D06D70114}">
      <dsp:nvSpPr>
        <dsp:cNvPr id="0" name=""/>
        <dsp:cNvSpPr/>
      </dsp:nvSpPr>
      <dsp:spPr>
        <a:xfrm>
          <a:off x="0" y="4008163"/>
          <a:ext cx="8582527" cy="1264770"/>
        </a:xfrm>
        <a:prstGeom prst="round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Officers must also be able to explain their actions to the member of the public searched. </a:t>
          </a:r>
        </a:p>
      </dsp:txBody>
      <dsp:txXfrm>
        <a:off x="61741" y="4069904"/>
        <a:ext cx="8459045" cy="1141288"/>
      </dsp:txXfrm>
    </dsp:sp>
    <dsp:sp modelId="{F4E20D91-3C6E-864D-B3A3-A2489D3F7D62}">
      <dsp:nvSpPr>
        <dsp:cNvPr id="0" name=""/>
        <dsp:cNvSpPr/>
      </dsp:nvSpPr>
      <dsp:spPr>
        <a:xfrm>
          <a:off x="0" y="5339173"/>
          <a:ext cx="8582527" cy="126477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The misuse of these powers can lead to disciplinary action.</a:t>
          </a:r>
        </a:p>
      </dsp:txBody>
      <dsp:txXfrm>
        <a:off x="61741" y="5400914"/>
        <a:ext cx="8459045" cy="114128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13A10E-7E26-4CDA-9B0F-77E84B718BD1}">
      <dsp:nvSpPr>
        <dsp:cNvPr id="0" name=""/>
        <dsp:cNvSpPr/>
      </dsp:nvSpPr>
      <dsp:spPr>
        <a:xfrm>
          <a:off x="296742" y="1405"/>
          <a:ext cx="1826814" cy="1096088"/>
        </a:xfrm>
        <a:prstGeom prst="roundRect">
          <a:avLst>
            <a:gd name="adj" fmla="val 10000"/>
          </a:avLst>
        </a:prstGeom>
        <a:solidFill>
          <a:schemeClr val="accent2">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Seize</a:t>
          </a:r>
          <a:endParaRPr lang="en-US" sz="2000" kern="1200" dirty="0"/>
        </a:p>
      </dsp:txBody>
      <dsp:txXfrm>
        <a:off x="328845" y="33508"/>
        <a:ext cx="1762608" cy="1031882"/>
      </dsp:txXfrm>
    </dsp:sp>
    <dsp:sp modelId="{2B1C7978-6AAE-44BC-9B10-F4FF7F76758A}">
      <dsp:nvSpPr>
        <dsp:cNvPr id="0" name=""/>
        <dsp:cNvSpPr/>
      </dsp:nvSpPr>
      <dsp:spPr>
        <a:xfrm>
          <a:off x="2284316" y="322924"/>
          <a:ext cx="387284" cy="453050"/>
        </a:xfrm>
        <a:prstGeom prst="rightArrow">
          <a:avLst>
            <a:gd name="adj1" fmla="val 60000"/>
            <a:gd name="adj2" fmla="val 50000"/>
          </a:avLst>
        </a:prstGeom>
        <a:solidFill>
          <a:schemeClr val="accent2">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2284316" y="413534"/>
        <a:ext cx="271099" cy="271830"/>
      </dsp:txXfrm>
    </dsp:sp>
    <dsp:sp modelId="{BCC0CE5A-EFE8-4618-B44E-16942F6920ED}">
      <dsp:nvSpPr>
        <dsp:cNvPr id="0" name=""/>
        <dsp:cNvSpPr/>
      </dsp:nvSpPr>
      <dsp:spPr>
        <a:xfrm>
          <a:off x="2854282" y="1405"/>
          <a:ext cx="1826814" cy="1096088"/>
        </a:xfrm>
        <a:prstGeom prst="roundRect">
          <a:avLst>
            <a:gd name="adj" fmla="val 10000"/>
          </a:avLst>
        </a:prstGeom>
        <a:solidFill>
          <a:schemeClr val="accent2">
            <a:shade val="50000"/>
            <a:hueOff val="-147793"/>
            <a:satOff val="1946"/>
            <a:lumOff val="1165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Correctly package</a:t>
          </a:r>
          <a:endParaRPr lang="en-US" sz="2000" kern="1200" dirty="0"/>
        </a:p>
      </dsp:txBody>
      <dsp:txXfrm>
        <a:off x="2886385" y="33508"/>
        <a:ext cx="1762608" cy="1031882"/>
      </dsp:txXfrm>
    </dsp:sp>
    <dsp:sp modelId="{5CC61EF2-4623-408F-B166-D334D55199E4}">
      <dsp:nvSpPr>
        <dsp:cNvPr id="0" name=""/>
        <dsp:cNvSpPr/>
      </dsp:nvSpPr>
      <dsp:spPr>
        <a:xfrm>
          <a:off x="4841856" y="322924"/>
          <a:ext cx="387284" cy="453050"/>
        </a:xfrm>
        <a:prstGeom prst="rightArrow">
          <a:avLst>
            <a:gd name="adj1" fmla="val 60000"/>
            <a:gd name="adj2" fmla="val 50000"/>
          </a:avLst>
        </a:prstGeom>
        <a:solidFill>
          <a:schemeClr val="accent2">
            <a:shade val="90000"/>
            <a:hueOff val="-164195"/>
            <a:satOff val="117"/>
            <a:lumOff val="917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4841856" y="413534"/>
        <a:ext cx="271099" cy="271830"/>
      </dsp:txXfrm>
    </dsp:sp>
    <dsp:sp modelId="{B2F3ACC7-7A57-4317-BDF1-92845F4B00F2}">
      <dsp:nvSpPr>
        <dsp:cNvPr id="0" name=""/>
        <dsp:cNvSpPr/>
      </dsp:nvSpPr>
      <dsp:spPr>
        <a:xfrm>
          <a:off x="5411823" y="1405"/>
          <a:ext cx="1826814" cy="1096088"/>
        </a:xfrm>
        <a:prstGeom prst="roundRect">
          <a:avLst>
            <a:gd name="adj" fmla="val 10000"/>
          </a:avLst>
        </a:prstGeom>
        <a:solidFill>
          <a:schemeClr val="accent2">
            <a:shade val="50000"/>
            <a:hueOff val="-295587"/>
            <a:satOff val="3892"/>
            <a:lumOff val="2330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Exhibit label</a:t>
          </a:r>
          <a:endParaRPr lang="en-US" sz="2000" kern="1200" dirty="0"/>
        </a:p>
      </dsp:txBody>
      <dsp:txXfrm>
        <a:off x="5443926" y="33508"/>
        <a:ext cx="1762608" cy="1031882"/>
      </dsp:txXfrm>
    </dsp:sp>
    <dsp:sp modelId="{97816A66-53BC-4E3D-B0DF-FD794AEF1363}">
      <dsp:nvSpPr>
        <dsp:cNvPr id="0" name=""/>
        <dsp:cNvSpPr/>
      </dsp:nvSpPr>
      <dsp:spPr>
        <a:xfrm rot="5400000">
          <a:off x="6131588" y="1225370"/>
          <a:ext cx="387284" cy="453050"/>
        </a:xfrm>
        <a:prstGeom prst="rightArrow">
          <a:avLst>
            <a:gd name="adj1" fmla="val 60000"/>
            <a:gd name="adj2" fmla="val 50000"/>
          </a:avLst>
        </a:prstGeom>
        <a:solidFill>
          <a:schemeClr val="accent2">
            <a:shade val="90000"/>
            <a:hueOff val="-328389"/>
            <a:satOff val="234"/>
            <a:lumOff val="18351"/>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rot="-5400000">
        <a:off x="6189316" y="1258253"/>
        <a:ext cx="271830" cy="271099"/>
      </dsp:txXfrm>
    </dsp:sp>
    <dsp:sp modelId="{38DC6024-A60C-4CFB-B337-716E0B86A82B}">
      <dsp:nvSpPr>
        <dsp:cNvPr id="0" name=""/>
        <dsp:cNvSpPr/>
      </dsp:nvSpPr>
      <dsp:spPr>
        <a:xfrm>
          <a:off x="5411823" y="1828219"/>
          <a:ext cx="1826814" cy="1096088"/>
        </a:xfrm>
        <a:prstGeom prst="roundRect">
          <a:avLst>
            <a:gd name="adj" fmla="val 10000"/>
          </a:avLst>
        </a:prstGeom>
        <a:solidFill>
          <a:schemeClr val="accent2">
            <a:shade val="50000"/>
            <a:hueOff val="-443380"/>
            <a:satOff val="5837"/>
            <a:lumOff val="3496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Exhibit number</a:t>
          </a:r>
          <a:endParaRPr lang="en-US" sz="2000" kern="1200" dirty="0"/>
        </a:p>
      </dsp:txBody>
      <dsp:txXfrm>
        <a:off x="5443926" y="1860322"/>
        <a:ext cx="1762608" cy="1031882"/>
      </dsp:txXfrm>
    </dsp:sp>
    <dsp:sp modelId="{AC494985-7DFE-4CDE-8CEF-C6EFCD7E1866}">
      <dsp:nvSpPr>
        <dsp:cNvPr id="0" name=""/>
        <dsp:cNvSpPr/>
      </dsp:nvSpPr>
      <dsp:spPr>
        <a:xfrm rot="10800000">
          <a:off x="4863778" y="2149738"/>
          <a:ext cx="387284" cy="453050"/>
        </a:xfrm>
        <a:prstGeom prst="rightArrow">
          <a:avLst>
            <a:gd name="adj1" fmla="val 60000"/>
            <a:gd name="adj2" fmla="val 50000"/>
          </a:avLst>
        </a:prstGeom>
        <a:solidFill>
          <a:schemeClr val="accent2">
            <a:shade val="90000"/>
            <a:hueOff val="-492584"/>
            <a:satOff val="351"/>
            <a:lumOff val="2752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dirty="0"/>
        </a:p>
      </dsp:txBody>
      <dsp:txXfrm rot="10800000">
        <a:off x="4979963" y="2240348"/>
        <a:ext cx="271099" cy="271830"/>
      </dsp:txXfrm>
    </dsp:sp>
    <dsp:sp modelId="{6F9B0A35-3381-4D68-A62E-7B817464E62F}">
      <dsp:nvSpPr>
        <dsp:cNvPr id="0" name=""/>
        <dsp:cNvSpPr/>
      </dsp:nvSpPr>
      <dsp:spPr>
        <a:xfrm>
          <a:off x="2854282" y="1828219"/>
          <a:ext cx="1826814" cy="1096088"/>
        </a:xfrm>
        <a:prstGeom prst="roundRect">
          <a:avLst>
            <a:gd name="adj" fmla="val 10000"/>
          </a:avLst>
        </a:prstGeom>
        <a:solidFill>
          <a:schemeClr val="accent2">
            <a:shade val="50000"/>
            <a:hueOff val="-591173"/>
            <a:satOff val="7783"/>
            <a:lumOff val="4661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Forensic Examination</a:t>
          </a:r>
          <a:endParaRPr lang="en-US" sz="2000" kern="1200" dirty="0"/>
        </a:p>
      </dsp:txBody>
      <dsp:txXfrm>
        <a:off x="2886385" y="1860322"/>
        <a:ext cx="1762608" cy="1031882"/>
      </dsp:txXfrm>
    </dsp:sp>
    <dsp:sp modelId="{4DFCCC5F-4F4D-4511-BF11-4C5AC3F0583B}">
      <dsp:nvSpPr>
        <dsp:cNvPr id="0" name=""/>
        <dsp:cNvSpPr/>
      </dsp:nvSpPr>
      <dsp:spPr>
        <a:xfrm rot="10800000">
          <a:off x="2306238" y="2149738"/>
          <a:ext cx="387284" cy="453050"/>
        </a:xfrm>
        <a:prstGeom prst="rightArrow">
          <a:avLst>
            <a:gd name="adj1" fmla="val 60000"/>
            <a:gd name="adj2" fmla="val 50000"/>
          </a:avLst>
        </a:prstGeom>
        <a:solidFill>
          <a:schemeClr val="accent2">
            <a:shade val="90000"/>
            <a:hueOff val="-492584"/>
            <a:satOff val="351"/>
            <a:lumOff val="2752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rot="10800000">
        <a:off x="2422423" y="2240348"/>
        <a:ext cx="271099" cy="271830"/>
      </dsp:txXfrm>
    </dsp:sp>
    <dsp:sp modelId="{92CB7DC2-0816-47AA-8ECC-027F6B7B75C3}">
      <dsp:nvSpPr>
        <dsp:cNvPr id="0" name=""/>
        <dsp:cNvSpPr/>
      </dsp:nvSpPr>
      <dsp:spPr>
        <a:xfrm>
          <a:off x="296742" y="1828219"/>
          <a:ext cx="1826814" cy="1096088"/>
        </a:xfrm>
        <a:prstGeom prst="roundRect">
          <a:avLst>
            <a:gd name="adj" fmla="val 10000"/>
          </a:avLst>
        </a:prstGeom>
        <a:solidFill>
          <a:schemeClr val="accent2">
            <a:shade val="50000"/>
            <a:hueOff val="-443380"/>
            <a:satOff val="5837"/>
            <a:lumOff val="3496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Continuity signature</a:t>
          </a:r>
          <a:endParaRPr lang="en-US" sz="2000" kern="1200" dirty="0"/>
        </a:p>
      </dsp:txBody>
      <dsp:txXfrm>
        <a:off x="328845" y="1860322"/>
        <a:ext cx="1762608" cy="1031882"/>
      </dsp:txXfrm>
    </dsp:sp>
    <dsp:sp modelId="{D7DDE643-5238-4734-BA7A-895901DCDC82}">
      <dsp:nvSpPr>
        <dsp:cNvPr id="0" name=""/>
        <dsp:cNvSpPr/>
      </dsp:nvSpPr>
      <dsp:spPr>
        <a:xfrm rot="5400000">
          <a:off x="1016507" y="3052185"/>
          <a:ext cx="387284" cy="453050"/>
        </a:xfrm>
        <a:prstGeom prst="rightArrow">
          <a:avLst>
            <a:gd name="adj1" fmla="val 60000"/>
            <a:gd name="adj2" fmla="val 50000"/>
          </a:avLst>
        </a:prstGeom>
        <a:solidFill>
          <a:schemeClr val="accent2">
            <a:shade val="90000"/>
            <a:hueOff val="-328389"/>
            <a:satOff val="234"/>
            <a:lumOff val="18351"/>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dirty="0"/>
        </a:p>
      </dsp:txBody>
      <dsp:txXfrm rot="-5400000">
        <a:off x="1074235" y="3085068"/>
        <a:ext cx="271830" cy="271099"/>
      </dsp:txXfrm>
    </dsp:sp>
    <dsp:sp modelId="{A9B97615-AFE9-478F-A641-367E0762E98F}">
      <dsp:nvSpPr>
        <dsp:cNvPr id="0" name=""/>
        <dsp:cNvSpPr/>
      </dsp:nvSpPr>
      <dsp:spPr>
        <a:xfrm>
          <a:off x="296742" y="3655034"/>
          <a:ext cx="1826814" cy="1096088"/>
        </a:xfrm>
        <a:prstGeom prst="roundRect">
          <a:avLst>
            <a:gd name="adj" fmla="val 10000"/>
          </a:avLst>
        </a:prstGeom>
        <a:solidFill>
          <a:schemeClr val="accent2">
            <a:shade val="50000"/>
            <a:hueOff val="-295587"/>
            <a:satOff val="3892"/>
            <a:lumOff val="2330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Evidence for court</a:t>
          </a:r>
          <a:endParaRPr lang="en-US" sz="2000" kern="1200" dirty="0"/>
        </a:p>
      </dsp:txBody>
      <dsp:txXfrm>
        <a:off x="328845" y="3687137"/>
        <a:ext cx="1762608" cy="1031882"/>
      </dsp:txXfrm>
    </dsp:sp>
    <dsp:sp modelId="{20D5C56B-1E73-4015-8C6B-A71D37EC350C}">
      <dsp:nvSpPr>
        <dsp:cNvPr id="0" name=""/>
        <dsp:cNvSpPr/>
      </dsp:nvSpPr>
      <dsp:spPr>
        <a:xfrm>
          <a:off x="2284316" y="3976553"/>
          <a:ext cx="387284" cy="453050"/>
        </a:xfrm>
        <a:prstGeom prst="rightArrow">
          <a:avLst>
            <a:gd name="adj1" fmla="val 60000"/>
            <a:gd name="adj2" fmla="val 50000"/>
          </a:avLst>
        </a:prstGeom>
        <a:solidFill>
          <a:schemeClr val="accent2">
            <a:shade val="90000"/>
            <a:hueOff val="-164195"/>
            <a:satOff val="117"/>
            <a:lumOff val="917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2284316" y="4067163"/>
        <a:ext cx="271099" cy="271830"/>
      </dsp:txXfrm>
    </dsp:sp>
    <dsp:sp modelId="{86A5267D-42E8-4FD4-940A-1CC922AD9554}">
      <dsp:nvSpPr>
        <dsp:cNvPr id="0" name=""/>
        <dsp:cNvSpPr/>
      </dsp:nvSpPr>
      <dsp:spPr>
        <a:xfrm>
          <a:off x="2854282" y="3655034"/>
          <a:ext cx="1826814" cy="1096088"/>
        </a:xfrm>
        <a:prstGeom prst="roundRect">
          <a:avLst>
            <a:gd name="adj" fmla="val 10000"/>
          </a:avLst>
        </a:prstGeom>
        <a:solidFill>
          <a:schemeClr val="accent2">
            <a:shade val="50000"/>
            <a:hueOff val="-147793"/>
            <a:satOff val="1946"/>
            <a:lumOff val="1165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EPNB entry/ statement</a:t>
          </a:r>
          <a:endParaRPr lang="en-US" sz="2000" kern="1200" dirty="0"/>
        </a:p>
      </dsp:txBody>
      <dsp:txXfrm>
        <a:off x="2886385" y="3687137"/>
        <a:ext cx="1762608" cy="103188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68ECBE-23B2-B74E-B2DB-27574EB96583}">
      <dsp:nvSpPr>
        <dsp:cNvPr id="0" name=""/>
        <dsp:cNvSpPr/>
      </dsp:nvSpPr>
      <dsp:spPr>
        <a:xfrm>
          <a:off x="589887" y="437153"/>
          <a:ext cx="4064759" cy="4064759"/>
        </a:xfrm>
        <a:prstGeom prst="pie">
          <a:avLst>
            <a:gd name="adj1" fmla="val 16200000"/>
            <a:gd name="adj2" fmla="val 180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US" sz="2800" kern="1200"/>
            <a:t>Made</a:t>
          </a:r>
          <a:endParaRPr lang="en-US" sz="2800" kern="1200" dirty="0"/>
        </a:p>
      </dsp:txBody>
      <dsp:txXfrm>
        <a:off x="2799858" y="1187198"/>
        <a:ext cx="1379114" cy="1354919"/>
      </dsp:txXfrm>
    </dsp:sp>
    <dsp:sp modelId="{23D9B5CA-2270-AC41-B0E5-6A321C46C91C}">
      <dsp:nvSpPr>
        <dsp:cNvPr id="0" name=""/>
        <dsp:cNvSpPr/>
      </dsp:nvSpPr>
      <dsp:spPr>
        <a:xfrm>
          <a:off x="541120" y="527927"/>
          <a:ext cx="4064759" cy="4064759"/>
        </a:xfrm>
        <a:prstGeom prst="pie">
          <a:avLst>
            <a:gd name="adj1" fmla="val 1800000"/>
            <a:gd name="adj2" fmla="val 900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US" sz="2800" kern="1200"/>
            <a:t>Adapted</a:t>
          </a:r>
          <a:endParaRPr lang="en-US" sz="2800" kern="1200" dirty="0"/>
        </a:p>
      </dsp:txBody>
      <dsp:txXfrm>
        <a:off x="1654089" y="3092596"/>
        <a:ext cx="1838819" cy="1258139"/>
      </dsp:txXfrm>
    </dsp:sp>
    <dsp:sp modelId="{189300D0-8711-1A45-B2B5-BA1DB1EFBE54}">
      <dsp:nvSpPr>
        <dsp:cNvPr id="0" name=""/>
        <dsp:cNvSpPr/>
      </dsp:nvSpPr>
      <dsp:spPr>
        <a:xfrm>
          <a:off x="521040" y="447607"/>
          <a:ext cx="4064759" cy="4064759"/>
        </a:xfrm>
        <a:prstGeom prst="pie">
          <a:avLst>
            <a:gd name="adj1" fmla="val 9000000"/>
            <a:gd name="adj2" fmla="val 1620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US" sz="2800" kern="1200"/>
            <a:t>Intended</a:t>
          </a:r>
          <a:endParaRPr lang="en-US" sz="2800" kern="1200" dirty="0"/>
        </a:p>
      </dsp:txBody>
      <dsp:txXfrm>
        <a:off x="956550" y="1246042"/>
        <a:ext cx="1379114" cy="1354919"/>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A1BFE2-A128-4C46-842F-A74F77D205AB}">
      <dsp:nvSpPr>
        <dsp:cNvPr id="0" name=""/>
        <dsp:cNvSpPr/>
      </dsp:nvSpPr>
      <dsp:spPr>
        <a:xfrm>
          <a:off x="0" y="1099718"/>
          <a:ext cx="6263640" cy="155902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US" sz="6500" kern="1200"/>
            <a:t>Revision session </a:t>
          </a:r>
        </a:p>
      </dsp:txBody>
      <dsp:txXfrm>
        <a:off x="76105" y="1175823"/>
        <a:ext cx="6111430" cy="1406815"/>
      </dsp:txXfrm>
    </dsp:sp>
    <dsp:sp modelId="{DC16225A-17FA-0B41-9012-A079EFF33E12}">
      <dsp:nvSpPr>
        <dsp:cNvPr id="0" name=""/>
        <dsp:cNvSpPr/>
      </dsp:nvSpPr>
      <dsp:spPr>
        <a:xfrm>
          <a:off x="0" y="2845944"/>
          <a:ext cx="6263640" cy="1559025"/>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US" sz="6500" kern="1200"/>
            <a:t>Cake!!</a:t>
          </a:r>
        </a:p>
      </dsp:txBody>
      <dsp:txXfrm>
        <a:off x="76105" y="2922049"/>
        <a:ext cx="6111430" cy="140681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1D8042-A19F-814D-9746-DFA3852734ED}" type="datetimeFigureOut">
              <a:rPr lang="en-US" smtClean="0"/>
              <a:t>3/27/22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1058F46-0651-6346-AA1F-3A948C1D4FC2}" type="slidenum">
              <a:rPr lang="en-US" smtClean="0"/>
              <a:t>‹#›</a:t>
            </a:fld>
            <a:endParaRPr lang="en-US"/>
          </a:p>
        </p:txBody>
      </p:sp>
    </p:spTree>
    <p:extLst>
      <p:ext uri="{BB962C8B-B14F-4D97-AF65-F5344CB8AC3E}">
        <p14:creationId xmlns:p14="http://schemas.microsoft.com/office/powerpoint/2010/main" val="6384170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1058F46-0651-6346-AA1F-3A948C1D4FC2}" type="slidenum">
              <a:rPr lang="en-US" smtClean="0"/>
              <a:t>1</a:t>
            </a:fld>
            <a:endParaRPr lang="en-US"/>
          </a:p>
        </p:txBody>
      </p:sp>
    </p:spTree>
    <p:extLst>
      <p:ext uri="{BB962C8B-B14F-4D97-AF65-F5344CB8AC3E}">
        <p14:creationId xmlns:p14="http://schemas.microsoft.com/office/powerpoint/2010/main" val="4626933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1058F46-0651-6346-AA1F-3A948C1D4FC2}" type="slidenum">
              <a:rPr lang="en-US" smtClean="0"/>
              <a:t>2</a:t>
            </a:fld>
            <a:endParaRPr lang="en-US"/>
          </a:p>
        </p:txBody>
      </p:sp>
    </p:spTree>
    <p:extLst>
      <p:ext uri="{BB962C8B-B14F-4D97-AF65-F5344CB8AC3E}">
        <p14:creationId xmlns:p14="http://schemas.microsoft.com/office/powerpoint/2010/main" val="27889215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1058F46-0651-6346-AA1F-3A948C1D4FC2}" type="slidenum">
              <a:rPr lang="en-US" smtClean="0"/>
              <a:t>3</a:t>
            </a:fld>
            <a:endParaRPr lang="en-US"/>
          </a:p>
        </p:txBody>
      </p:sp>
    </p:spTree>
    <p:extLst>
      <p:ext uri="{BB962C8B-B14F-4D97-AF65-F5344CB8AC3E}">
        <p14:creationId xmlns:p14="http://schemas.microsoft.com/office/powerpoint/2010/main" val="16712117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6</a:t>
            </a:fld>
            <a:endParaRPr lang="en-GB" altLang="en-US"/>
          </a:p>
        </p:txBody>
      </p:sp>
    </p:spTree>
    <p:extLst>
      <p:ext uri="{BB962C8B-B14F-4D97-AF65-F5344CB8AC3E}">
        <p14:creationId xmlns:p14="http://schemas.microsoft.com/office/powerpoint/2010/main" val="26715723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7</a:t>
            </a:fld>
            <a:endParaRPr lang="en-GB" altLang="en-US"/>
          </a:p>
        </p:txBody>
      </p:sp>
    </p:spTree>
    <p:extLst>
      <p:ext uri="{BB962C8B-B14F-4D97-AF65-F5344CB8AC3E}">
        <p14:creationId xmlns:p14="http://schemas.microsoft.com/office/powerpoint/2010/main" val="28409321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8</a:t>
            </a:fld>
            <a:endParaRPr lang="en-GB" altLang="en-US"/>
          </a:p>
        </p:txBody>
      </p:sp>
    </p:spTree>
    <p:extLst>
      <p:ext uri="{BB962C8B-B14F-4D97-AF65-F5344CB8AC3E}">
        <p14:creationId xmlns:p14="http://schemas.microsoft.com/office/powerpoint/2010/main" val="2088336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9</a:t>
            </a:fld>
            <a:endParaRPr lang="en-GB" altLang="en-US"/>
          </a:p>
        </p:txBody>
      </p:sp>
    </p:spTree>
    <p:extLst>
      <p:ext uri="{BB962C8B-B14F-4D97-AF65-F5344CB8AC3E}">
        <p14:creationId xmlns:p14="http://schemas.microsoft.com/office/powerpoint/2010/main" val="19312278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10</a:t>
            </a:fld>
            <a:endParaRPr lang="en-GB" altLang="en-US"/>
          </a:p>
        </p:txBody>
      </p:sp>
    </p:spTree>
    <p:extLst>
      <p:ext uri="{BB962C8B-B14F-4D97-AF65-F5344CB8AC3E}">
        <p14:creationId xmlns:p14="http://schemas.microsoft.com/office/powerpoint/2010/main" val="12709979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11</a:t>
            </a:fld>
            <a:endParaRPr lang="en-GB" altLang="en-US"/>
          </a:p>
        </p:txBody>
      </p:sp>
    </p:spTree>
    <p:extLst>
      <p:ext uri="{BB962C8B-B14F-4D97-AF65-F5344CB8AC3E}">
        <p14:creationId xmlns:p14="http://schemas.microsoft.com/office/powerpoint/2010/main" val="28019693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u="sng"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12</a:t>
            </a:fld>
            <a:endParaRPr lang="en-GB" altLang="en-US"/>
          </a:p>
        </p:txBody>
      </p:sp>
    </p:spTree>
    <p:extLst>
      <p:ext uri="{BB962C8B-B14F-4D97-AF65-F5344CB8AC3E}">
        <p14:creationId xmlns:p14="http://schemas.microsoft.com/office/powerpoint/2010/main" val="147978766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13</a:t>
            </a:fld>
            <a:endParaRPr lang="en-GB" altLang="en-US"/>
          </a:p>
        </p:txBody>
      </p:sp>
    </p:spTree>
    <p:extLst>
      <p:ext uri="{BB962C8B-B14F-4D97-AF65-F5344CB8AC3E}">
        <p14:creationId xmlns:p14="http://schemas.microsoft.com/office/powerpoint/2010/main" val="238596180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14</a:t>
            </a:fld>
            <a:endParaRPr lang="en-GB" altLang="en-US"/>
          </a:p>
        </p:txBody>
      </p:sp>
    </p:spTree>
    <p:extLst>
      <p:ext uri="{BB962C8B-B14F-4D97-AF65-F5344CB8AC3E}">
        <p14:creationId xmlns:p14="http://schemas.microsoft.com/office/powerpoint/2010/main" val="133757635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sz="1100" b="1" dirty="0">
              <a:ea typeface="ＭＳ Ｐゴシック" panose="020B0600070205080204" pitchFamily="34" charset="-128"/>
            </a:endParaRP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15</a:t>
            </a:fld>
            <a:endParaRPr lang="en-GB" altLang="en-US"/>
          </a:p>
        </p:txBody>
      </p:sp>
    </p:spTree>
    <p:extLst>
      <p:ext uri="{BB962C8B-B14F-4D97-AF65-F5344CB8AC3E}">
        <p14:creationId xmlns:p14="http://schemas.microsoft.com/office/powerpoint/2010/main" val="398826750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16</a:t>
            </a:fld>
            <a:endParaRPr lang="en-GB" altLang="en-US"/>
          </a:p>
        </p:txBody>
      </p:sp>
    </p:spTree>
    <p:extLst>
      <p:ext uri="{BB962C8B-B14F-4D97-AF65-F5344CB8AC3E}">
        <p14:creationId xmlns:p14="http://schemas.microsoft.com/office/powerpoint/2010/main" val="406443390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17</a:t>
            </a:fld>
            <a:endParaRPr lang="en-GB" altLang="en-US"/>
          </a:p>
        </p:txBody>
      </p:sp>
    </p:spTree>
    <p:extLst>
      <p:ext uri="{BB962C8B-B14F-4D97-AF65-F5344CB8AC3E}">
        <p14:creationId xmlns:p14="http://schemas.microsoft.com/office/powerpoint/2010/main" val="298698371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18</a:t>
            </a:fld>
            <a:endParaRPr lang="en-GB" altLang="en-US"/>
          </a:p>
        </p:txBody>
      </p:sp>
    </p:spTree>
    <p:extLst>
      <p:ext uri="{BB962C8B-B14F-4D97-AF65-F5344CB8AC3E}">
        <p14:creationId xmlns:p14="http://schemas.microsoft.com/office/powerpoint/2010/main" val="159402551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19</a:t>
            </a:fld>
            <a:endParaRPr lang="en-GB" altLang="en-US"/>
          </a:p>
        </p:txBody>
      </p:sp>
    </p:spTree>
    <p:extLst>
      <p:ext uri="{BB962C8B-B14F-4D97-AF65-F5344CB8AC3E}">
        <p14:creationId xmlns:p14="http://schemas.microsoft.com/office/powerpoint/2010/main" val="211621104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20</a:t>
            </a:fld>
            <a:endParaRPr lang="en-GB" altLang="en-US"/>
          </a:p>
        </p:txBody>
      </p:sp>
    </p:spTree>
    <p:extLst>
      <p:ext uri="{BB962C8B-B14F-4D97-AF65-F5344CB8AC3E}">
        <p14:creationId xmlns:p14="http://schemas.microsoft.com/office/powerpoint/2010/main" val="195197839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21</a:t>
            </a:fld>
            <a:endParaRPr lang="en-GB" altLang="en-US"/>
          </a:p>
        </p:txBody>
      </p:sp>
    </p:spTree>
    <p:extLst>
      <p:ext uri="{BB962C8B-B14F-4D97-AF65-F5344CB8AC3E}">
        <p14:creationId xmlns:p14="http://schemas.microsoft.com/office/powerpoint/2010/main" val="161782203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lnSpc>
                <a:spcPct val="100000"/>
              </a:lnSpc>
            </a:pPr>
            <a:endParaRPr lang="en-GB" altLang="en-US" sz="1100" dirty="0">
              <a:latin typeface="Arial" panose="020B0604020202020204" pitchFamily="34" charset="0"/>
              <a:cs typeface="Arial" panose="020B0604020202020204" pitchFamily="34" charset="0"/>
            </a:endParaRPr>
          </a:p>
          <a:p>
            <a:pPr eaLnBrk="1" hangingPunct="1">
              <a:lnSpc>
                <a:spcPct val="100000"/>
              </a:lnSpc>
            </a:pPr>
            <a:endParaRPr lang="en-GB" altLang="en-US" sz="1100" dirty="0">
              <a:latin typeface="Arial" panose="020B0604020202020204" pitchFamily="34" charset="0"/>
              <a:cs typeface="Arial" panose="020B0604020202020204" pitchFamily="34" charset="0"/>
            </a:endParaRPr>
          </a:p>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eaLnBrk="1" hangingPunct="1">
              <a:lnSpc>
                <a:spcPct val="100000"/>
              </a:lnSpc>
            </a:pPr>
            <a:endParaRPr lang="en-GB" altLang="en-US" sz="1100" dirty="0">
              <a:latin typeface="Arial" panose="020B0604020202020204" pitchFamily="34" charset="0"/>
              <a:cs typeface="Arial" panose="020B0604020202020204" pitchFamily="34" charset="0"/>
            </a:endParaRP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22</a:t>
            </a:fld>
            <a:endParaRPr lang="en-GB" altLang="en-US"/>
          </a:p>
        </p:txBody>
      </p:sp>
    </p:spTree>
    <p:extLst>
      <p:ext uri="{BB962C8B-B14F-4D97-AF65-F5344CB8AC3E}">
        <p14:creationId xmlns:p14="http://schemas.microsoft.com/office/powerpoint/2010/main" val="170399072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25</a:t>
            </a:fld>
            <a:endParaRPr lang="en-GB" altLang="en-US"/>
          </a:p>
        </p:txBody>
      </p:sp>
    </p:spTree>
    <p:extLst>
      <p:ext uri="{BB962C8B-B14F-4D97-AF65-F5344CB8AC3E}">
        <p14:creationId xmlns:p14="http://schemas.microsoft.com/office/powerpoint/2010/main" val="38295467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26</a:t>
            </a:fld>
            <a:endParaRPr lang="en-GB" altLang="en-US"/>
          </a:p>
        </p:txBody>
      </p:sp>
    </p:spTree>
    <p:extLst>
      <p:ext uri="{BB962C8B-B14F-4D97-AF65-F5344CB8AC3E}">
        <p14:creationId xmlns:p14="http://schemas.microsoft.com/office/powerpoint/2010/main" val="9901208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27</a:t>
            </a:fld>
            <a:endParaRPr lang="en-GB" altLang="en-US"/>
          </a:p>
        </p:txBody>
      </p:sp>
    </p:spTree>
    <p:extLst>
      <p:ext uri="{BB962C8B-B14F-4D97-AF65-F5344CB8AC3E}">
        <p14:creationId xmlns:p14="http://schemas.microsoft.com/office/powerpoint/2010/main" val="200037254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28</a:t>
            </a:fld>
            <a:endParaRPr lang="en-GB" altLang="en-US"/>
          </a:p>
        </p:txBody>
      </p:sp>
    </p:spTree>
    <p:extLst>
      <p:ext uri="{BB962C8B-B14F-4D97-AF65-F5344CB8AC3E}">
        <p14:creationId xmlns:p14="http://schemas.microsoft.com/office/powerpoint/2010/main" val="146176798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a:ea typeface="ＭＳ Ｐゴシック" panose="020B0600070205080204" pitchFamily="34" charset="-128"/>
              </a:rPr>
              <a:t>Officer should consider dealing with the offender by way of a Cannabis Warning if it </a:t>
            </a:r>
            <a:r>
              <a:rPr lang="en-GB" altLang="en-US" sz="1100" u="none" dirty="0">
                <a:ea typeface="ＭＳ Ｐゴシック" panose="020B0600070205080204" pitchFamily="34" charset="-128"/>
              </a:rPr>
              <a:t>is </a:t>
            </a:r>
            <a:r>
              <a:rPr lang="en-GB" altLang="en-US" sz="1100" b="1" u="none" dirty="0">
                <a:ea typeface="ＭＳ Ｐゴシック" panose="020B0600070205080204" pitchFamily="34" charset="-128"/>
              </a:rPr>
              <a:t>a proportionate and </a:t>
            </a:r>
            <a:r>
              <a:rPr lang="en-GB" altLang="en-US" sz="1100" b="0" u="none" dirty="0">
                <a:ea typeface="ＭＳ Ｐゴシック" panose="020B0600070205080204" pitchFamily="34" charset="-128"/>
              </a:rPr>
              <a:t>appropriate method of disposal</a:t>
            </a:r>
            <a:r>
              <a:rPr lang="en-GB" altLang="en-US" sz="1100" b="0" u="none" baseline="0" dirty="0">
                <a:ea typeface="ＭＳ Ｐゴシック" panose="020B0600070205080204" pitchFamily="34" charset="-128"/>
              </a:rPr>
              <a:t> – NDM/ JPLANE.</a:t>
            </a:r>
            <a:endParaRPr lang="en-GB" altLang="en-US" sz="1100" b="0" u="none" dirty="0">
              <a:ea typeface="ＭＳ Ｐゴシック" panose="020B0600070205080204" pitchFamily="34" charset="-128"/>
            </a:endParaRPr>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29</a:t>
            </a:fld>
            <a:endParaRPr lang="en-GB" altLang="en-US"/>
          </a:p>
        </p:txBody>
      </p:sp>
    </p:spTree>
    <p:extLst>
      <p:ext uri="{BB962C8B-B14F-4D97-AF65-F5344CB8AC3E}">
        <p14:creationId xmlns:p14="http://schemas.microsoft.com/office/powerpoint/2010/main" val="119128340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627" indent="-170627">
              <a:buFont typeface="Arial" panose="020B0604020202020204" pitchFamily="34" charset="0"/>
              <a:buChar char="•"/>
            </a:pPr>
            <a:endParaRPr lang="en-GB" sz="1100" baseline="0" dirty="0">
              <a:solidFill>
                <a:srgbClr val="FF0000"/>
              </a:solidFill>
            </a:endParaRPr>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30</a:t>
            </a:fld>
            <a:endParaRPr lang="en-GB" altLang="en-US"/>
          </a:p>
        </p:txBody>
      </p:sp>
    </p:spTree>
    <p:extLst>
      <p:ext uri="{BB962C8B-B14F-4D97-AF65-F5344CB8AC3E}">
        <p14:creationId xmlns:p14="http://schemas.microsoft.com/office/powerpoint/2010/main" val="53995506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baseline="0" dirty="0">
              <a:solidFill>
                <a:schemeClr val="tx1"/>
              </a:solidFill>
            </a:endParaRPr>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31</a:t>
            </a:fld>
            <a:endParaRPr lang="en-GB" altLang="en-US"/>
          </a:p>
        </p:txBody>
      </p:sp>
    </p:spTree>
    <p:extLst>
      <p:ext uri="{BB962C8B-B14F-4D97-AF65-F5344CB8AC3E}">
        <p14:creationId xmlns:p14="http://schemas.microsoft.com/office/powerpoint/2010/main" val="160683086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32</a:t>
            </a:fld>
            <a:endParaRPr lang="en-GB" altLang="en-US"/>
          </a:p>
        </p:txBody>
      </p:sp>
    </p:spTree>
    <p:extLst>
      <p:ext uri="{BB962C8B-B14F-4D97-AF65-F5344CB8AC3E}">
        <p14:creationId xmlns:p14="http://schemas.microsoft.com/office/powerpoint/2010/main" val="299111049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33</a:t>
            </a:fld>
            <a:endParaRPr lang="en-GB" altLang="en-US"/>
          </a:p>
        </p:txBody>
      </p:sp>
    </p:spTree>
    <p:extLst>
      <p:ext uri="{BB962C8B-B14F-4D97-AF65-F5344CB8AC3E}">
        <p14:creationId xmlns:p14="http://schemas.microsoft.com/office/powerpoint/2010/main" val="273556229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1058F46-0651-6346-AA1F-3A948C1D4FC2}" type="slidenum">
              <a:rPr lang="en-US" smtClean="0"/>
              <a:t>35</a:t>
            </a:fld>
            <a:endParaRPr lang="en-US"/>
          </a:p>
        </p:txBody>
      </p:sp>
    </p:spTree>
    <p:extLst>
      <p:ext uri="{BB962C8B-B14F-4D97-AF65-F5344CB8AC3E}">
        <p14:creationId xmlns:p14="http://schemas.microsoft.com/office/powerpoint/2010/main" val="239447043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37</a:t>
            </a:fld>
            <a:endParaRPr lang="en-GB" altLang="en-US"/>
          </a:p>
        </p:txBody>
      </p:sp>
    </p:spTree>
    <p:extLst>
      <p:ext uri="{BB962C8B-B14F-4D97-AF65-F5344CB8AC3E}">
        <p14:creationId xmlns:p14="http://schemas.microsoft.com/office/powerpoint/2010/main" val="421056528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38</a:t>
            </a:fld>
            <a:endParaRPr lang="en-GB"/>
          </a:p>
        </p:txBody>
      </p:sp>
    </p:spTree>
    <p:extLst>
      <p:ext uri="{BB962C8B-B14F-4D97-AF65-F5344CB8AC3E}">
        <p14:creationId xmlns:p14="http://schemas.microsoft.com/office/powerpoint/2010/main" val="192840704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39</a:t>
            </a:fld>
            <a:endParaRPr lang="en-GB"/>
          </a:p>
        </p:txBody>
      </p:sp>
      <p:sp>
        <p:nvSpPr>
          <p:cNvPr id="5" name="Notes Placeholder 4"/>
          <p:cNvSpPr>
            <a:spLocks noGrp="1"/>
          </p:cNvSpPr>
          <p:nvPr>
            <p:ph type="body" sz="quarter" idx="11"/>
          </p:nvPr>
        </p:nvSpPr>
        <p:spPr>
          <a:xfrm>
            <a:off x="641350" y="2044700"/>
            <a:ext cx="5486400" cy="3600450"/>
          </a:xfrm>
        </p:spPr>
        <p:txBody>
          <a:bodyPr/>
          <a:lstStyle/>
          <a:p>
            <a:endParaRPr lang="en-GB" altLang="en-US" b="1" dirty="0">
              <a:latin typeface="Arial" charset="0"/>
            </a:endParaRPr>
          </a:p>
          <a:p>
            <a:endParaRPr lang="en-GB" altLang="en-US" dirty="0">
              <a:latin typeface="Arial" charset="0"/>
            </a:endParaRPr>
          </a:p>
          <a:p>
            <a:endParaRPr lang="en-GB" dirty="0"/>
          </a:p>
        </p:txBody>
      </p:sp>
    </p:spTree>
    <p:extLst>
      <p:ext uri="{BB962C8B-B14F-4D97-AF65-F5344CB8AC3E}">
        <p14:creationId xmlns:p14="http://schemas.microsoft.com/office/powerpoint/2010/main" val="315730959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40</a:t>
            </a:fld>
            <a:endParaRPr lang="en-GB" altLang="en-US"/>
          </a:p>
        </p:txBody>
      </p:sp>
    </p:spTree>
    <p:extLst>
      <p:ext uri="{BB962C8B-B14F-4D97-AF65-F5344CB8AC3E}">
        <p14:creationId xmlns:p14="http://schemas.microsoft.com/office/powerpoint/2010/main" val="356979221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6C0828C-A546-D941-9E35-D319F3E31C2F}" type="slidenum">
              <a:rPr lang="en-US" smtClean="0"/>
              <a:pPr/>
              <a:t>41</a:t>
            </a:fld>
            <a:endParaRPr lang="en-US"/>
          </a:p>
        </p:txBody>
      </p:sp>
    </p:spTree>
    <p:extLst>
      <p:ext uri="{BB962C8B-B14F-4D97-AF65-F5344CB8AC3E}">
        <p14:creationId xmlns:p14="http://schemas.microsoft.com/office/powerpoint/2010/main" val="2913234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42</a:t>
            </a:fld>
            <a:endParaRPr lang="en-GB"/>
          </a:p>
        </p:txBody>
      </p:sp>
    </p:spTree>
    <p:extLst>
      <p:ext uri="{BB962C8B-B14F-4D97-AF65-F5344CB8AC3E}">
        <p14:creationId xmlns:p14="http://schemas.microsoft.com/office/powerpoint/2010/main" val="11791681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BE6F8-8694-A046-8777-33544019F3D0}"/>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A5A6302E-DC5D-6745-A516-ED45716D82C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56F6CEE3-3F38-B549-8AB2-13BF34AAA490}"/>
              </a:ext>
            </a:extLst>
          </p:cNvPr>
          <p:cNvSpPr>
            <a:spLocks noGrp="1"/>
          </p:cNvSpPr>
          <p:nvPr>
            <p:ph type="dt" sz="half" idx="10"/>
          </p:nvPr>
        </p:nvSpPr>
        <p:spPr/>
        <p:txBody>
          <a:bodyPr/>
          <a:lstStyle/>
          <a:p>
            <a:fld id="{79C84A20-3FF7-9945-83D3-D9DA157182C6}" type="datetimeFigureOut">
              <a:rPr lang="en-US" smtClean="0"/>
              <a:t>3/27/22</a:t>
            </a:fld>
            <a:endParaRPr lang="en-US"/>
          </a:p>
        </p:txBody>
      </p:sp>
      <p:sp>
        <p:nvSpPr>
          <p:cNvPr id="5" name="Footer Placeholder 4">
            <a:extLst>
              <a:ext uri="{FF2B5EF4-FFF2-40B4-BE49-F238E27FC236}">
                <a16:creationId xmlns:a16="http://schemas.microsoft.com/office/drawing/2014/main" id="{CAE3CFDE-3550-664D-9C7B-29C1962E593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648B0A8-E7FB-2E4C-9E4B-915116D9B1F1}"/>
              </a:ext>
            </a:extLst>
          </p:cNvPr>
          <p:cNvSpPr>
            <a:spLocks noGrp="1"/>
          </p:cNvSpPr>
          <p:nvPr>
            <p:ph type="sldNum" sz="quarter" idx="12"/>
          </p:nvPr>
        </p:nvSpPr>
        <p:spPr/>
        <p:txBody>
          <a:bodyPr/>
          <a:lstStyle/>
          <a:p>
            <a:fld id="{0DC4663C-DA9F-2D44-8BBE-FE6B5562391E}" type="slidenum">
              <a:rPr lang="en-US" smtClean="0"/>
              <a:t>‹#›</a:t>
            </a:fld>
            <a:endParaRPr lang="en-US"/>
          </a:p>
        </p:txBody>
      </p:sp>
    </p:spTree>
    <p:extLst>
      <p:ext uri="{BB962C8B-B14F-4D97-AF65-F5344CB8AC3E}">
        <p14:creationId xmlns:p14="http://schemas.microsoft.com/office/powerpoint/2010/main" val="9070543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DB7A23-9F70-9641-AAB4-470027F4991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66A8F18-1B1F-7249-BF4F-B052F6F738D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E4584C9-3564-2146-8F88-B2F8CF5E51FA}"/>
              </a:ext>
            </a:extLst>
          </p:cNvPr>
          <p:cNvSpPr>
            <a:spLocks noGrp="1"/>
          </p:cNvSpPr>
          <p:nvPr>
            <p:ph type="dt" sz="half" idx="10"/>
          </p:nvPr>
        </p:nvSpPr>
        <p:spPr/>
        <p:txBody>
          <a:bodyPr/>
          <a:lstStyle/>
          <a:p>
            <a:fld id="{79C84A20-3FF7-9945-83D3-D9DA157182C6}" type="datetimeFigureOut">
              <a:rPr lang="en-US" smtClean="0"/>
              <a:t>3/27/22</a:t>
            </a:fld>
            <a:endParaRPr lang="en-US"/>
          </a:p>
        </p:txBody>
      </p:sp>
      <p:sp>
        <p:nvSpPr>
          <p:cNvPr id="5" name="Footer Placeholder 4">
            <a:extLst>
              <a:ext uri="{FF2B5EF4-FFF2-40B4-BE49-F238E27FC236}">
                <a16:creationId xmlns:a16="http://schemas.microsoft.com/office/drawing/2014/main" id="{46957D7A-12E0-1E4B-9E38-581E2B6920F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69D49AE-8377-DE45-9780-AED37E71A814}"/>
              </a:ext>
            </a:extLst>
          </p:cNvPr>
          <p:cNvSpPr>
            <a:spLocks noGrp="1"/>
          </p:cNvSpPr>
          <p:nvPr>
            <p:ph type="sldNum" sz="quarter" idx="12"/>
          </p:nvPr>
        </p:nvSpPr>
        <p:spPr/>
        <p:txBody>
          <a:bodyPr/>
          <a:lstStyle/>
          <a:p>
            <a:fld id="{0DC4663C-DA9F-2D44-8BBE-FE6B5562391E}" type="slidenum">
              <a:rPr lang="en-US" smtClean="0"/>
              <a:t>‹#›</a:t>
            </a:fld>
            <a:endParaRPr lang="en-US"/>
          </a:p>
        </p:txBody>
      </p:sp>
    </p:spTree>
    <p:extLst>
      <p:ext uri="{BB962C8B-B14F-4D97-AF65-F5344CB8AC3E}">
        <p14:creationId xmlns:p14="http://schemas.microsoft.com/office/powerpoint/2010/main" val="245338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AAE427-F505-514A-BCA5-BA0DB047C52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8357853A-AC05-C843-A1B4-BD459A7D163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5574FDF-648F-0347-BDE5-C91DFF8952C4}"/>
              </a:ext>
            </a:extLst>
          </p:cNvPr>
          <p:cNvSpPr>
            <a:spLocks noGrp="1"/>
          </p:cNvSpPr>
          <p:nvPr>
            <p:ph type="dt" sz="half" idx="10"/>
          </p:nvPr>
        </p:nvSpPr>
        <p:spPr/>
        <p:txBody>
          <a:bodyPr/>
          <a:lstStyle/>
          <a:p>
            <a:fld id="{79C84A20-3FF7-9945-83D3-D9DA157182C6}" type="datetimeFigureOut">
              <a:rPr lang="en-US" smtClean="0"/>
              <a:t>3/27/22</a:t>
            </a:fld>
            <a:endParaRPr lang="en-US"/>
          </a:p>
        </p:txBody>
      </p:sp>
      <p:sp>
        <p:nvSpPr>
          <p:cNvPr id="5" name="Footer Placeholder 4">
            <a:extLst>
              <a:ext uri="{FF2B5EF4-FFF2-40B4-BE49-F238E27FC236}">
                <a16:creationId xmlns:a16="http://schemas.microsoft.com/office/drawing/2014/main" id="{65611545-0008-064E-BA2A-C333A418945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BEFA650-26EE-B849-A33C-6CD3E39CBE4B}"/>
              </a:ext>
            </a:extLst>
          </p:cNvPr>
          <p:cNvSpPr>
            <a:spLocks noGrp="1"/>
          </p:cNvSpPr>
          <p:nvPr>
            <p:ph type="sldNum" sz="quarter" idx="12"/>
          </p:nvPr>
        </p:nvSpPr>
        <p:spPr/>
        <p:txBody>
          <a:bodyPr/>
          <a:lstStyle/>
          <a:p>
            <a:fld id="{0DC4663C-DA9F-2D44-8BBE-FE6B5562391E}" type="slidenum">
              <a:rPr lang="en-US" smtClean="0"/>
              <a:t>‹#›</a:t>
            </a:fld>
            <a:endParaRPr lang="en-US"/>
          </a:p>
        </p:txBody>
      </p:sp>
    </p:spTree>
    <p:extLst>
      <p:ext uri="{BB962C8B-B14F-4D97-AF65-F5344CB8AC3E}">
        <p14:creationId xmlns:p14="http://schemas.microsoft.com/office/powerpoint/2010/main" val="24805342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887DC6-E1C9-2742-A33D-8E71BC9A908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FD996DC-8F43-1D4F-9A37-5B6FF82C3C5D}"/>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54E6AB57-7FBD-CC4B-89FE-D63864DAD78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38C86951-AC72-794B-957B-3ED66EDDDF74}"/>
              </a:ext>
            </a:extLst>
          </p:cNvPr>
          <p:cNvSpPr>
            <a:spLocks noGrp="1"/>
          </p:cNvSpPr>
          <p:nvPr>
            <p:ph type="dt" sz="half" idx="10"/>
          </p:nvPr>
        </p:nvSpPr>
        <p:spPr/>
        <p:txBody>
          <a:bodyPr/>
          <a:lstStyle/>
          <a:p>
            <a:fld id="{79C84A20-3FF7-9945-83D3-D9DA157182C6}" type="datetimeFigureOut">
              <a:rPr lang="en-US" smtClean="0"/>
              <a:t>3/27/22</a:t>
            </a:fld>
            <a:endParaRPr lang="en-US"/>
          </a:p>
        </p:txBody>
      </p:sp>
      <p:sp>
        <p:nvSpPr>
          <p:cNvPr id="6" name="Footer Placeholder 5">
            <a:extLst>
              <a:ext uri="{FF2B5EF4-FFF2-40B4-BE49-F238E27FC236}">
                <a16:creationId xmlns:a16="http://schemas.microsoft.com/office/drawing/2014/main" id="{449B5F97-AA96-274E-9CCB-0ED4B7E96A6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ACD8E3E-AFC5-8240-929E-979CE2C76EE7}"/>
              </a:ext>
            </a:extLst>
          </p:cNvPr>
          <p:cNvSpPr>
            <a:spLocks noGrp="1"/>
          </p:cNvSpPr>
          <p:nvPr>
            <p:ph type="sldNum" sz="quarter" idx="12"/>
          </p:nvPr>
        </p:nvSpPr>
        <p:spPr/>
        <p:txBody>
          <a:bodyPr/>
          <a:lstStyle/>
          <a:p>
            <a:fld id="{0DC4663C-DA9F-2D44-8BBE-FE6B5562391E}" type="slidenum">
              <a:rPr lang="en-US" smtClean="0"/>
              <a:t>‹#›</a:t>
            </a:fld>
            <a:endParaRPr lang="en-US"/>
          </a:p>
        </p:txBody>
      </p:sp>
    </p:spTree>
    <p:extLst>
      <p:ext uri="{BB962C8B-B14F-4D97-AF65-F5344CB8AC3E}">
        <p14:creationId xmlns:p14="http://schemas.microsoft.com/office/powerpoint/2010/main" val="33023903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A68449-2FB3-9742-AA6F-0BD3B91F9A86}"/>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DB9D3EC-B9E7-7F4A-9933-6CBF1D9EB9B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C5F4622-F568-064D-BA8D-2FE0F8A9891E}"/>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09F8BE0-2981-5349-AC08-041DD4D4961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460990D-A201-9A4C-B514-795EB59AB362}"/>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9D35516-059C-B545-85D8-050E9AF1F8D9}"/>
              </a:ext>
            </a:extLst>
          </p:cNvPr>
          <p:cNvSpPr>
            <a:spLocks noGrp="1"/>
          </p:cNvSpPr>
          <p:nvPr>
            <p:ph type="dt" sz="half" idx="10"/>
          </p:nvPr>
        </p:nvSpPr>
        <p:spPr/>
        <p:txBody>
          <a:bodyPr/>
          <a:lstStyle/>
          <a:p>
            <a:fld id="{79C84A20-3FF7-9945-83D3-D9DA157182C6}" type="datetimeFigureOut">
              <a:rPr lang="en-US" smtClean="0"/>
              <a:t>3/27/22</a:t>
            </a:fld>
            <a:endParaRPr lang="en-US"/>
          </a:p>
        </p:txBody>
      </p:sp>
      <p:sp>
        <p:nvSpPr>
          <p:cNvPr id="8" name="Footer Placeholder 7">
            <a:extLst>
              <a:ext uri="{FF2B5EF4-FFF2-40B4-BE49-F238E27FC236}">
                <a16:creationId xmlns:a16="http://schemas.microsoft.com/office/drawing/2014/main" id="{15B75B0E-F48D-C34D-956B-C877324EEA9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3B36278-A501-904F-AD2F-0FF9D6F171B7}"/>
              </a:ext>
            </a:extLst>
          </p:cNvPr>
          <p:cNvSpPr>
            <a:spLocks noGrp="1"/>
          </p:cNvSpPr>
          <p:nvPr>
            <p:ph type="sldNum" sz="quarter" idx="12"/>
          </p:nvPr>
        </p:nvSpPr>
        <p:spPr/>
        <p:txBody>
          <a:bodyPr/>
          <a:lstStyle/>
          <a:p>
            <a:fld id="{0DC4663C-DA9F-2D44-8BBE-FE6B5562391E}" type="slidenum">
              <a:rPr lang="en-US" smtClean="0"/>
              <a:t>‹#›</a:t>
            </a:fld>
            <a:endParaRPr lang="en-US"/>
          </a:p>
        </p:txBody>
      </p:sp>
    </p:spTree>
    <p:extLst>
      <p:ext uri="{BB962C8B-B14F-4D97-AF65-F5344CB8AC3E}">
        <p14:creationId xmlns:p14="http://schemas.microsoft.com/office/powerpoint/2010/main" val="18095292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79C7F2-341E-344C-98F1-4B7CA6254C3B}"/>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D55E99DF-CC2F-F040-ADCD-EDAE5E4B8E6E}"/>
              </a:ext>
            </a:extLst>
          </p:cNvPr>
          <p:cNvSpPr>
            <a:spLocks noGrp="1"/>
          </p:cNvSpPr>
          <p:nvPr>
            <p:ph type="dt" sz="half" idx="10"/>
          </p:nvPr>
        </p:nvSpPr>
        <p:spPr/>
        <p:txBody>
          <a:bodyPr/>
          <a:lstStyle/>
          <a:p>
            <a:fld id="{79C84A20-3FF7-9945-83D3-D9DA157182C6}" type="datetimeFigureOut">
              <a:rPr lang="en-US" smtClean="0"/>
              <a:t>3/27/22</a:t>
            </a:fld>
            <a:endParaRPr lang="en-US"/>
          </a:p>
        </p:txBody>
      </p:sp>
      <p:sp>
        <p:nvSpPr>
          <p:cNvPr id="4" name="Footer Placeholder 3">
            <a:extLst>
              <a:ext uri="{FF2B5EF4-FFF2-40B4-BE49-F238E27FC236}">
                <a16:creationId xmlns:a16="http://schemas.microsoft.com/office/drawing/2014/main" id="{21E6B37B-A50B-D74A-85E2-3D85B7A13AF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80D3D6-A143-EF4A-874B-472F2AA85D72}"/>
              </a:ext>
            </a:extLst>
          </p:cNvPr>
          <p:cNvSpPr>
            <a:spLocks noGrp="1"/>
          </p:cNvSpPr>
          <p:nvPr>
            <p:ph type="sldNum" sz="quarter" idx="12"/>
          </p:nvPr>
        </p:nvSpPr>
        <p:spPr/>
        <p:txBody>
          <a:bodyPr/>
          <a:lstStyle/>
          <a:p>
            <a:fld id="{0DC4663C-DA9F-2D44-8BBE-FE6B5562391E}" type="slidenum">
              <a:rPr lang="en-US" smtClean="0"/>
              <a:t>‹#›</a:t>
            </a:fld>
            <a:endParaRPr lang="en-US"/>
          </a:p>
        </p:txBody>
      </p:sp>
    </p:spTree>
    <p:extLst>
      <p:ext uri="{BB962C8B-B14F-4D97-AF65-F5344CB8AC3E}">
        <p14:creationId xmlns:p14="http://schemas.microsoft.com/office/powerpoint/2010/main" val="31503795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7EADA75-76EE-1047-B9A8-700F3540014E}"/>
              </a:ext>
            </a:extLst>
          </p:cNvPr>
          <p:cNvSpPr>
            <a:spLocks noGrp="1"/>
          </p:cNvSpPr>
          <p:nvPr>
            <p:ph type="dt" sz="half" idx="10"/>
          </p:nvPr>
        </p:nvSpPr>
        <p:spPr/>
        <p:txBody>
          <a:bodyPr/>
          <a:lstStyle/>
          <a:p>
            <a:fld id="{79C84A20-3FF7-9945-83D3-D9DA157182C6}" type="datetimeFigureOut">
              <a:rPr lang="en-US" smtClean="0"/>
              <a:t>3/27/22</a:t>
            </a:fld>
            <a:endParaRPr lang="en-US"/>
          </a:p>
        </p:txBody>
      </p:sp>
      <p:sp>
        <p:nvSpPr>
          <p:cNvPr id="3" name="Footer Placeholder 2">
            <a:extLst>
              <a:ext uri="{FF2B5EF4-FFF2-40B4-BE49-F238E27FC236}">
                <a16:creationId xmlns:a16="http://schemas.microsoft.com/office/drawing/2014/main" id="{6E78510F-26B6-324A-9F2D-11F2F488775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151FB47-2EAC-624C-A1BB-39A7F397AF2F}"/>
              </a:ext>
            </a:extLst>
          </p:cNvPr>
          <p:cNvSpPr>
            <a:spLocks noGrp="1"/>
          </p:cNvSpPr>
          <p:nvPr>
            <p:ph type="sldNum" sz="quarter" idx="12"/>
          </p:nvPr>
        </p:nvSpPr>
        <p:spPr/>
        <p:txBody>
          <a:bodyPr/>
          <a:lstStyle/>
          <a:p>
            <a:fld id="{0DC4663C-DA9F-2D44-8BBE-FE6B5562391E}" type="slidenum">
              <a:rPr lang="en-US" smtClean="0"/>
              <a:t>‹#›</a:t>
            </a:fld>
            <a:endParaRPr lang="en-US"/>
          </a:p>
        </p:txBody>
      </p:sp>
    </p:spTree>
    <p:extLst>
      <p:ext uri="{BB962C8B-B14F-4D97-AF65-F5344CB8AC3E}">
        <p14:creationId xmlns:p14="http://schemas.microsoft.com/office/powerpoint/2010/main" val="623543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ECC1B6-4AB2-FC4D-ABEA-DB6DE5A5724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55041C71-1D2C-4E43-A7B0-F83D74FE02D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6D6B1E0-D131-0E47-B346-7F986C7B5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5BA0DDD-4239-E94D-A915-4E2A0EDD03DA}"/>
              </a:ext>
            </a:extLst>
          </p:cNvPr>
          <p:cNvSpPr>
            <a:spLocks noGrp="1"/>
          </p:cNvSpPr>
          <p:nvPr>
            <p:ph type="dt" sz="half" idx="10"/>
          </p:nvPr>
        </p:nvSpPr>
        <p:spPr/>
        <p:txBody>
          <a:bodyPr/>
          <a:lstStyle/>
          <a:p>
            <a:fld id="{79C84A20-3FF7-9945-83D3-D9DA157182C6}" type="datetimeFigureOut">
              <a:rPr lang="en-US" smtClean="0"/>
              <a:t>3/27/22</a:t>
            </a:fld>
            <a:endParaRPr lang="en-US"/>
          </a:p>
        </p:txBody>
      </p:sp>
      <p:sp>
        <p:nvSpPr>
          <p:cNvPr id="6" name="Footer Placeholder 5">
            <a:extLst>
              <a:ext uri="{FF2B5EF4-FFF2-40B4-BE49-F238E27FC236}">
                <a16:creationId xmlns:a16="http://schemas.microsoft.com/office/drawing/2014/main" id="{F8AB34BF-CA93-D440-9591-545B636B269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653B23F-B561-9642-97BD-0DA23098C1CE}"/>
              </a:ext>
            </a:extLst>
          </p:cNvPr>
          <p:cNvSpPr>
            <a:spLocks noGrp="1"/>
          </p:cNvSpPr>
          <p:nvPr>
            <p:ph type="sldNum" sz="quarter" idx="12"/>
          </p:nvPr>
        </p:nvSpPr>
        <p:spPr/>
        <p:txBody>
          <a:bodyPr/>
          <a:lstStyle/>
          <a:p>
            <a:fld id="{0DC4663C-DA9F-2D44-8BBE-FE6B5562391E}" type="slidenum">
              <a:rPr lang="en-US" smtClean="0"/>
              <a:t>‹#›</a:t>
            </a:fld>
            <a:endParaRPr lang="en-US"/>
          </a:p>
        </p:txBody>
      </p:sp>
    </p:spTree>
    <p:extLst>
      <p:ext uri="{BB962C8B-B14F-4D97-AF65-F5344CB8AC3E}">
        <p14:creationId xmlns:p14="http://schemas.microsoft.com/office/powerpoint/2010/main" val="34363075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98CCED-B306-7A42-BD79-1C42B51A541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82C7622-8A6C-EB41-A626-E41B2AFD787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C3F8C60-B0AD-1946-A2D4-32AF19FC793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87F2B42-A8A7-4647-B97F-D31F647915CC}"/>
              </a:ext>
            </a:extLst>
          </p:cNvPr>
          <p:cNvSpPr>
            <a:spLocks noGrp="1"/>
          </p:cNvSpPr>
          <p:nvPr>
            <p:ph type="dt" sz="half" idx="10"/>
          </p:nvPr>
        </p:nvSpPr>
        <p:spPr/>
        <p:txBody>
          <a:bodyPr/>
          <a:lstStyle/>
          <a:p>
            <a:fld id="{79C84A20-3FF7-9945-83D3-D9DA157182C6}" type="datetimeFigureOut">
              <a:rPr lang="en-US" smtClean="0"/>
              <a:t>3/27/22</a:t>
            </a:fld>
            <a:endParaRPr lang="en-US"/>
          </a:p>
        </p:txBody>
      </p:sp>
      <p:sp>
        <p:nvSpPr>
          <p:cNvPr id="6" name="Footer Placeholder 5">
            <a:extLst>
              <a:ext uri="{FF2B5EF4-FFF2-40B4-BE49-F238E27FC236}">
                <a16:creationId xmlns:a16="http://schemas.microsoft.com/office/drawing/2014/main" id="{F8AF9448-9063-234F-BDEB-1E9928761AB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092B364-AB45-044F-A0D0-3F08190BFB74}"/>
              </a:ext>
            </a:extLst>
          </p:cNvPr>
          <p:cNvSpPr>
            <a:spLocks noGrp="1"/>
          </p:cNvSpPr>
          <p:nvPr>
            <p:ph type="sldNum" sz="quarter" idx="12"/>
          </p:nvPr>
        </p:nvSpPr>
        <p:spPr/>
        <p:txBody>
          <a:bodyPr/>
          <a:lstStyle/>
          <a:p>
            <a:fld id="{0DC4663C-DA9F-2D44-8BBE-FE6B5562391E}" type="slidenum">
              <a:rPr lang="en-US" smtClean="0"/>
              <a:t>‹#›</a:t>
            </a:fld>
            <a:endParaRPr lang="en-US"/>
          </a:p>
        </p:txBody>
      </p:sp>
    </p:spTree>
    <p:extLst>
      <p:ext uri="{BB962C8B-B14F-4D97-AF65-F5344CB8AC3E}">
        <p14:creationId xmlns:p14="http://schemas.microsoft.com/office/powerpoint/2010/main" val="27739355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AC946C-DACF-A743-9D18-D6123C2C7F21}"/>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A965387-0C36-624E-8497-69A9DBDF2FC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F81FED3-F7CA-1F4C-9D00-731A4F472B65}"/>
              </a:ext>
            </a:extLst>
          </p:cNvPr>
          <p:cNvSpPr>
            <a:spLocks noGrp="1"/>
          </p:cNvSpPr>
          <p:nvPr>
            <p:ph type="dt" sz="half" idx="10"/>
          </p:nvPr>
        </p:nvSpPr>
        <p:spPr/>
        <p:txBody>
          <a:bodyPr/>
          <a:lstStyle/>
          <a:p>
            <a:fld id="{79C84A20-3FF7-9945-83D3-D9DA157182C6}" type="datetimeFigureOut">
              <a:rPr lang="en-US" smtClean="0"/>
              <a:t>3/27/22</a:t>
            </a:fld>
            <a:endParaRPr lang="en-US"/>
          </a:p>
        </p:txBody>
      </p:sp>
      <p:sp>
        <p:nvSpPr>
          <p:cNvPr id="5" name="Footer Placeholder 4">
            <a:extLst>
              <a:ext uri="{FF2B5EF4-FFF2-40B4-BE49-F238E27FC236}">
                <a16:creationId xmlns:a16="http://schemas.microsoft.com/office/drawing/2014/main" id="{701C8F03-0DF3-1947-A92E-93E7AE21B88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06B8AAA-84A9-DF46-AA04-44D58CC2F789}"/>
              </a:ext>
            </a:extLst>
          </p:cNvPr>
          <p:cNvSpPr>
            <a:spLocks noGrp="1"/>
          </p:cNvSpPr>
          <p:nvPr>
            <p:ph type="sldNum" sz="quarter" idx="12"/>
          </p:nvPr>
        </p:nvSpPr>
        <p:spPr/>
        <p:txBody>
          <a:bodyPr/>
          <a:lstStyle/>
          <a:p>
            <a:fld id="{0DC4663C-DA9F-2D44-8BBE-FE6B5562391E}" type="slidenum">
              <a:rPr lang="en-US" smtClean="0"/>
              <a:t>‹#›</a:t>
            </a:fld>
            <a:endParaRPr lang="en-US"/>
          </a:p>
        </p:txBody>
      </p:sp>
    </p:spTree>
    <p:extLst>
      <p:ext uri="{BB962C8B-B14F-4D97-AF65-F5344CB8AC3E}">
        <p14:creationId xmlns:p14="http://schemas.microsoft.com/office/powerpoint/2010/main" val="33564774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C5C2621-930E-EF48-A615-9035D0AFDA0B}"/>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48DFD68-0F76-F546-84B8-124259CCB58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37F12ED-DB7D-9C46-92F0-512DC1FB2E61}"/>
              </a:ext>
            </a:extLst>
          </p:cNvPr>
          <p:cNvSpPr>
            <a:spLocks noGrp="1"/>
          </p:cNvSpPr>
          <p:nvPr>
            <p:ph type="dt" sz="half" idx="10"/>
          </p:nvPr>
        </p:nvSpPr>
        <p:spPr/>
        <p:txBody>
          <a:bodyPr/>
          <a:lstStyle/>
          <a:p>
            <a:fld id="{79C84A20-3FF7-9945-83D3-D9DA157182C6}" type="datetimeFigureOut">
              <a:rPr lang="en-US" smtClean="0"/>
              <a:t>3/27/22</a:t>
            </a:fld>
            <a:endParaRPr lang="en-US"/>
          </a:p>
        </p:txBody>
      </p:sp>
      <p:sp>
        <p:nvSpPr>
          <p:cNvPr id="5" name="Footer Placeholder 4">
            <a:extLst>
              <a:ext uri="{FF2B5EF4-FFF2-40B4-BE49-F238E27FC236}">
                <a16:creationId xmlns:a16="http://schemas.microsoft.com/office/drawing/2014/main" id="{3726EBED-42DE-5B4B-BA01-D7F916D98B1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4AC3B37-D45C-AD4D-97BE-AD0BB9669615}"/>
              </a:ext>
            </a:extLst>
          </p:cNvPr>
          <p:cNvSpPr>
            <a:spLocks noGrp="1"/>
          </p:cNvSpPr>
          <p:nvPr>
            <p:ph type="sldNum" sz="quarter" idx="12"/>
          </p:nvPr>
        </p:nvSpPr>
        <p:spPr/>
        <p:txBody>
          <a:bodyPr/>
          <a:lstStyle/>
          <a:p>
            <a:fld id="{0DC4663C-DA9F-2D44-8BBE-FE6B5562391E}" type="slidenum">
              <a:rPr lang="en-US" smtClean="0"/>
              <a:t>‹#›</a:t>
            </a:fld>
            <a:endParaRPr lang="en-US"/>
          </a:p>
        </p:txBody>
      </p:sp>
    </p:spTree>
    <p:extLst>
      <p:ext uri="{BB962C8B-B14F-4D97-AF65-F5344CB8AC3E}">
        <p14:creationId xmlns:p14="http://schemas.microsoft.com/office/powerpoint/2010/main" val="31898500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8F31176-315D-AD41-A2EC-0CB74EC0802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BCFB2B2-6487-654F-91BD-955ED512C52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7981606-CB7D-2C4F-8457-D416DC8E835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9C84A20-3FF7-9945-83D3-D9DA157182C6}" type="datetimeFigureOut">
              <a:rPr lang="en-US" smtClean="0"/>
              <a:t>3/27/22</a:t>
            </a:fld>
            <a:endParaRPr lang="en-US"/>
          </a:p>
        </p:txBody>
      </p:sp>
      <p:sp>
        <p:nvSpPr>
          <p:cNvPr id="5" name="Footer Placeholder 4">
            <a:extLst>
              <a:ext uri="{FF2B5EF4-FFF2-40B4-BE49-F238E27FC236}">
                <a16:creationId xmlns:a16="http://schemas.microsoft.com/office/drawing/2014/main" id="{CFE97702-A4AF-7846-A4DA-9175EBE7967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D7A6DA2-1113-5C48-9399-E8243B3ACEF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DC4663C-DA9F-2D44-8BBE-FE6B5562391E}" type="slidenum">
              <a:rPr lang="en-US" smtClean="0"/>
              <a:t>‹#›</a:t>
            </a:fld>
            <a:endParaRPr lang="en-US"/>
          </a:p>
        </p:txBody>
      </p:sp>
    </p:spTree>
    <p:extLst>
      <p:ext uri="{BB962C8B-B14F-4D97-AF65-F5344CB8AC3E}">
        <p14:creationId xmlns:p14="http://schemas.microsoft.com/office/powerpoint/2010/main" val="127550608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10.jpeg"/><Relationship Id="rId5" Type="http://schemas.openxmlformats.org/officeDocument/2006/relationships/image" Target="../media/image9.jpeg"/><Relationship Id="rId4" Type="http://schemas.openxmlformats.org/officeDocument/2006/relationships/image" Target="../media/image8.jpeg"/></Relationships>
</file>

<file path=ppt/slides/_rels/slide8.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 Id="rId9" Type="http://schemas.openxmlformats.org/officeDocument/2006/relationships/image" Target="../media/image17.png"/></Relationships>
</file>

<file path=ppt/slides/_rels/slide9.xml.rels><?xml version="1.0" encoding="UTF-8" standalone="yes"?>
<Relationships xmlns="http://schemas.openxmlformats.org/package/2006/relationships"><Relationship Id="rId8" Type="http://schemas.openxmlformats.org/officeDocument/2006/relationships/image" Target="../media/image23.pn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9.png"/></Relationships>
</file>

<file path=ppt/slides/_rels/slide1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26.png"/><Relationship Id="rId4" Type="http://schemas.openxmlformats.org/officeDocument/2006/relationships/image" Target="../media/image25.png"/></Relationships>
</file>

<file path=ppt/slides/_rels/slide11.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8" Type="http://schemas.openxmlformats.org/officeDocument/2006/relationships/image" Target="../media/image29.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4.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34.jpeg"/></Relationships>
</file>

<file path=ppt/slides/_rels/slide18.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19.xml"/><Relationship Id="rId1" Type="http://schemas.openxmlformats.org/officeDocument/2006/relationships/slideLayout" Target="../slideLayouts/slideLayout7.xml"/><Relationship Id="rId5" Type="http://schemas.openxmlformats.org/officeDocument/2006/relationships/image" Target="../media/image40.jpeg"/><Relationship Id="rId4" Type="http://schemas.openxmlformats.org/officeDocument/2006/relationships/image" Target="../media/image39.jpeg"/></Relationships>
</file>

<file path=ppt/slides/_rels/slide22.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8" Type="http://schemas.openxmlformats.org/officeDocument/2006/relationships/image" Target="../media/image42.jpeg"/><Relationship Id="rId3" Type="http://schemas.openxmlformats.org/officeDocument/2006/relationships/diagramLayout" Target="../diagrams/layout4.xml"/><Relationship Id="rId7" Type="http://schemas.openxmlformats.org/officeDocument/2006/relationships/image" Target="../media/image10.jpeg"/><Relationship Id="rId2" Type="http://schemas.openxmlformats.org/officeDocument/2006/relationships/diagramData" Target="../diagrams/data4.xml"/><Relationship Id="rId1" Type="http://schemas.openxmlformats.org/officeDocument/2006/relationships/slideLayout" Target="../slideLayouts/slideLayout7.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5.xml"/><Relationship Id="rId7" Type="http://schemas.openxmlformats.org/officeDocument/2006/relationships/image" Target="../media/image43.jpeg"/><Relationship Id="rId2" Type="http://schemas.openxmlformats.org/officeDocument/2006/relationships/diagramData" Target="../diagrams/data5.xml"/><Relationship Id="rId1" Type="http://schemas.openxmlformats.org/officeDocument/2006/relationships/slideLayout" Target="../slideLayouts/slideLayout7.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5.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29.xml"/><Relationship Id="rId1" Type="http://schemas.openxmlformats.org/officeDocument/2006/relationships/slideLayout" Target="../slideLayouts/slideLayout7.xml"/><Relationship Id="rId5" Type="http://schemas.openxmlformats.org/officeDocument/2006/relationships/image" Target="../media/image53.jpeg"/><Relationship Id="rId4" Type="http://schemas.openxmlformats.org/officeDocument/2006/relationships/image" Target="../media/image52.png"/></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7.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35.xml.rels><?xml version="1.0" encoding="UTF-8" standalone="yes"?>
<Relationships xmlns="http://schemas.openxmlformats.org/package/2006/relationships"><Relationship Id="rId8" Type="http://schemas.openxmlformats.org/officeDocument/2006/relationships/image" Target="../media/image54.pn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30.xml"/><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36.xml.rels><?xml version="1.0" encoding="UTF-8" standalone="yes"?>
<Relationships xmlns="http://schemas.openxmlformats.org/package/2006/relationships"><Relationship Id="rId8" Type="http://schemas.openxmlformats.org/officeDocument/2006/relationships/image" Target="../media/image56.jpeg"/><Relationship Id="rId3" Type="http://schemas.openxmlformats.org/officeDocument/2006/relationships/diagramLayout" Target="../diagrams/layout8.xml"/><Relationship Id="rId7" Type="http://schemas.openxmlformats.org/officeDocument/2006/relationships/image" Target="../media/image55.jpeg"/><Relationship Id="rId2" Type="http://schemas.openxmlformats.org/officeDocument/2006/relationships/diagramData" Target="../diagrams/data8.xml"/><Relationship Id="rId1" Type="http://schemas.openxmlformats.org/officeDocument/2006/relationships/slideLayout" Target="../slideLayouts/slideLayout7.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 Id="rId9" Type="http://schemas.openxmlformats.org/officeDocument/2006/relationships/image" Target="../media/image57.jpeg"/></Relationships>
</file>

<file path=ppt/slides/_rels/slide37.xml.rels><?xml version="1.0" encoding="UTF-8" standalone="yes"?>
<Relationships xmlns="http://schemas.openxmlformats.org/package/2006/relationships"><Relationship Id="rId8" Type="http://schemas.openxmlformats.org/officeDocument/2006/relationships/image" Target="../media/image58.jpeg"/><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31.xml"/><Relationship Id="rId1" Type="http://schemas.openxmlformats.org/officeDocument/2006/relationships/slideLayout" Target="../slideLayouts/slideLayout7.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 Id="rId9" Type="http://schemas.openxmlformats.org/officeDocument/2006/relationships/image" Target="../media/image59.jpeg"/></Relationships>
</file>

<file path=ppt/slides/_rels/slide38.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8" Type="http://schemas.openxmlformats.org/officeDocument/2006/relationships/image" Target="../media/image61.jpeg"/><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33.xml"/><Relationship Id="rId1" Type="http://schemas.openxmlformats.org/officeDocument/2006/relationships/slideLayout" Target="../slideLayouts/slideLayout7.xml"/><Relationship Id="rId6" Type="http://schemas.openxmlformats.org/officeDocument/2006/relationships/diagramColors" Target="../diagrams/colors10.xml"/><Relationship Id="rId11" Type="http://schemas.openxmlformats.org/officeDocument/2006/relationships/image" Target="../media/image64.jpeg"/><Relationship Id="rId5" Type="http://schemas.openxmlformats.org/officeDocument/2006/relationships/diagramQuickStyle" Target="../diagrams/quickStyle10.xml"/><Relationship Id="rId10" Type="http://schemas.openxmlformats.org/officeDocument/2006/relationships/image" Target="../media/image63.jpeg"/><Relationship Id="rId4" Type="http://schemas.openxmlformats.org/officeDocument/2006/relationships/diagramLayout" Target="../diagrams/layout10.xml"/><Relationship Id="rId9" Type="http://schemas.openxmlformats.org/officeDocument/2006/relationships/image" Target="../media/image62.jpeg"/></Relationships>
</file>

<file path=ppt/slides/_rels/slide40.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65.jpe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hyperlink" Target="https://www.youtube.com/watch?v=5pVofFYuKks" TargetMode="External"/><Relationship Id="rId2" Type="http://schemas.openxmlformats.org/officeDocument/2006/relationships/notesSlide" Target="../notesSlides/notesSlide36.xml"/><Relationship Id="rId1" Type="http://schemas.openxmlformats.org/officeDocument/2006/relationships/slideLayout" Target="../slideLayouts/slideLayout2.xml"/><Relationship Id="rId5" Type="http://schemas.openxmlformats.org/officeDocument/2006/relationships/image" Target="../media/image67.jpeg"/><Relationship Id="rId4" Type="http://schemas.openxmlformats.org/officeDocument/2006/relationships/image" Target="../media/image66.png"/></Relationships>
</file>

<file path=ppt/slides/_rels/slide43.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5" name="Rectangle 134">
            <a:extLst>
              <a:ext uri="{FF2B5EF4-FFF2-40B4-BE49-F238E27FC236}">
                <a16:creationId xmlns:a16="http://schemas.microsoft.com/office/drawing/2014/main" id="{27BDFED6-6E33-4606-AFE2-886ADB1C0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26" name="Picture 2" descr="Prescription Drugs, Controlled Chemicals Are Fuelling India's Illicit Drug  Trade: Reports">
            <a:extLst>
              <a:ext uri="{FF2B5EF4-FFF2-40B4-BE49-F238E27FC236}">
                <a16:creationId xmlns:a16="http://schemas.microsoft.com/office/drawing/2014/main" id="{BFA66114-F62D-3F49-AE6D-AB0E8837544C}"/>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t="4855" r="1" b="14878"/>
          <a:stretch/>
        </p:blipFill>
        <p:spPr bwMode="auto">
          <a:xfrm>
            <a:off x="4547937" y="-5"/>
            <a:ext cx="7644062" cy="3681406"/>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2" descr="Police use of stop and search rises after years of decline | Financial Times">
            <a:extLst>
              <a:ext uri="{FF2B5EF4-FFF2-40B4-BE49-F238E27FC236}">
                <a16:creationId xmlns:a16="http://schemas.microsoft.com/office/drawing/2014/main" id="{4089E27F-5E83-E141-B4EF-BA048DF0899F}"/>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25792" r="-1" b="-1"/>
          <a:stretch/>
        </p:blipFill>
        <p:spPr bwMode="auto">
          <a:xfrm>
            <a:off x="4547938" y="3681409"/>
            <a:ext cx="7644062" cy="3176595"/>
          </a:xfrm>
          <a:prstGeom prst="rect">
            <a:avLst/>
          </a:prstGeom>
          <a:noFill/>
          <a:extLst>
            <a:ext uri="{909E8E84-426E-40DD-AFC4-6F175D3DCCD1}">
              <a14:hiddenFill xmlns:a14="http://schemas.microsoft.com/office/drawing/2010/main">
                <a:solidFill>
                  <a:srgbClr val="FFFFFF"/>
                </a:solidFill>
              </a14:hiddenFill>
            </a:ext>
          </a:extLst>
        </p:spPr>
      </p:pic>
      <p:sp>
        <p:nvSpPr>
          <p:cNvPr id="137" name="Rectangle 136">
            <a:extLst>
              <a:ext uri="{FF2B5EF4-FFF2-40B4-BE49-F238E27FC236}">
                <a16:creationId xmlns:a16="http://schemas.microsoft.com/office/drawing/2014/main" id="{890DEF05-784E-4B61-89E4-04C4ECF4E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36000">
                <a:schemeClr val="tx1">
                  <a:lumMod val="95000"/>
                  <a:lumOff val="5000"/>
                </a:schemeClr>
              </a:gs>
              <a:gs pos="81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83FE17-D814-8C42-92EA-46EA9DAA88E1}"/>
              </a:ext>
            </a:extLst>
          </p:cNvPr>
          <p:cNvSpPr>
            <a:spLocks noGrp="1"/>
          </p:cNvSpPr>
          <p:nvPr>
            <p:ph type="ctrTitle"/>
          </p:nvPr>
        </p:nvSpPr>
        <p:spPr>
          <a:xfrm>
            <a:off x="838200" y="1115219"/>
            <a:ext cx="5395912" cy="2387600"/>
          </a:xfrm>
        </p:spPr>
        <p:txBody>
          <a:bodyPr>
            <a:normAutofit/>
          </a:bodyPr>
          <a:lstStyle/>
          <a:p>
            <a:pPr algn="l"/>
            <a:r>
              <a:rPr lang="en-US" sz="5000">
                <a:solidFill>
                  <a:schemeClr val="bg1"/>
                </a:solidFill>
              </a:rPr>
              <a:t>Forensic Recovery and Examination </a:t>
            </a:r>
          </a:p>
        </p:txBody>
      </p:sp>
      <p:sp>
        <p:nvSpPr>
          <p:cNvPr id="3" name="Subtitle 2">
            <a:extLst>
              <a:ext uri="{FF2B5EF4-FFF2-40B4-BE49-F238E27FC236}">
                <a16:creationId xmlns:a16="http://schemas.microsoft.com/office/drawing/2014/main" id="{CD660F28-7936-6B46-9ED6-1130734FD230}"/>
              </a:ext>
            </a:extLst>
          </p:cNvPr>
          <p:cNvSpPr>
            <a:spLocks noGrp="1"/>
          </p:cNvSpPr>
          <p:nvPr>
            <p:ph type="subTitle" idx="1"/>
          </p:nvPr>
        </p:nvSpPr>
        <p:spPr>
          <a:xfrm>
            <a:off x="838200" y="3902075"/>
            <a:ext cx="5395912" cy="1655762"/>
          </a:xfrm>
        </p:spPr>
        <p:txBody>
          <a:bodyPr>
            <a:normAutofit/>
          </a:bodyPr>
          <a:lstStyle/>
          <a:p>
            <a:pPr algn="l"/>
            <a:r>
              <a:rPr lang="en-US" sz="2000" dirty="0">
                <a:solidFill>
                  <a:schemeClr val="bg1"/>
                </a:solidFill>
              </a:rPr>
              <a:t>Misuse of Drugs Act 1971</a:t>
            </a:r>
            <a:br>
              <a:rPr lang="en-US" sz="2000" dirty="0">
                <a:solidFill>
                  <a:schemeClr val="bg1"/>
                </a:solidFill>
              </a:rPr>
            </a:br>
            <a:br>
              <a:rPr lang="en-US" sz="2000" dirty="0">
                <a:solidFill>
                  <a:schemeClr val="bg1"/>
                </a:solidFill>
              </a:rPr>
            </a:br>
            <a:r>
              <a:rPr lang="en-US" sz="2000" dirty="0">
                <a:solidFill>
                  <a:schemeClr val="bg1"/>
                </a:solidFill>
              </a:rPr>
              <a:t>Revision Workshop</a:t>
            </a:r>
          </a:p>
        </p:txBody>
      </p:sp>
      <p:cxnSp>
        <p:nvCxnSpPr>
          <p:cNvPr id="139" name="Straight Connector 138">
            <a:extLst>
              <a:ext uri="{FF2B5EF4-FFF2-40B4-BE49-F238E27FC236}">
                <a16:creationId xmlns:a16="http://schemas.microsoft.com/office/drawing/2014/main" id="{C41BAEC7-F7B0-4224-8B18-8F74B7D87F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3681408"/>
            <a:ext cx="113537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325510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B601C6-98DC-7B4F-8D14-0E083CA9670F}"/>
              </a:ext>
            </a:extLst>
          </p:cNvPr>
          <p:cNvSpPr>
            <a:spLocks noGrp="1"/>
          </p:cNvSpPr>
          <p:nvPr>
            <p:ph type="title"/>
          </p:nvPr>
        </p:nvSpPr>
        <p:spPr>
          <a:xfrm>
            <a:off x="524741" y="620392"/>
            <a:ext cx="3808268" cy="5504688"/>
          </a:xfrm>
        </p:spPr>
        <p:txBody>
          <a:bodyPr>
            <a:normAutofit/>
          </a:bodyPr>
          <a:lstStyle/>
          <a:p>
            <a:r>
              <a:rPr lang="en-US" sz="6000">
                <a:solidFill>
                  <a:schemeClr val="accent5"/>
                </a:solidFill>
              </a:rPr>
              <a:t>Today’s aims and learning outcomes…</a:t>
            </a:r>
          </a:p>
        </p:txBody>
      </p:sp>
      <p:graphicFrame>
        <p:nvGraphicFramePr>
          <p:cNvPr id="5" name="Content Placeholder 2">
            <a:extLst>
              <a:ext uri="{FF2B5EF4-FFF2-40B4-BE49-F238E27FC236}">
                <a16:creationId xmlns:a16="http://schemas.microsoft.com/office/drawing/2014/main" id="{21ABF909-1E99-429F-B396-32D5A652C779}"/>
              </a:ext>
            </a:extLst>
          </p:cNvPr>
          <p:cNvGraphicFramePr>
            <a:graphicFrameLocks noGrp="1"/>
          </p:cNvGraphicFramePr>
          <p:nvPr>
            <p:ph idx="1"/>
            <p:extLst>
              <p:ext uri="{D42A27DB-BD31-4B8C-83A1-F6EECF244321}">
                <p14:modId xmlns:p14="http://schemas.microsoft.com/office/powerpoint/2010/main" val="2336730266"/>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816496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16C5FA50-8D52-4617-AF91-5C7B1C835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7C603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1C46B3-5744-E24E-8FA2-C1F0CEEBC413}"/>
              </a:ext>
            </a:extLst>
          </p:cNvPr>
          <p:cNvSpPr>
            <a:spLocks noGrp="1"/>
          </p:cNvSpPr>
          <p:nvPr>
            <p:ph type="title"/>
          </p:nvPr>
        </p:nvSpPr>
        <p:spPr>
          <a:xfrm>
            <a:off x="9093496" y="618681"/>
            <a:ext cx="2613872" cy="4794567"/>
          </a:xfrm>
        </p:spPr>
        <p:txBody>
          <a:bodyPr>
            <a:normAutofit/>
          </a:bodyPr>
          <a:lstStyle/>
          <a:p>
            <a:r>
              <a:rPr lang="en-US" sz="3600" dirty="0">
                <a:solidFill>
                  <a:srgbClr val="FFFFFF"/>
                </a:solidFill>
              </a:rPr>
              <a:t>10 mins</a:t>
            </a:r>
          </a:p>
        </p:txBody>
      </p:sp>
      <p:sp>
        <p:nvSpPr>
          <p:cNvPr id="73" name="Rounded Rectangle 9">
            <a:extLst>
              <a:ext uri="{FF2B5EF4-FFF2-40B4-BE49-F238E27FC236}">
                <a16:creationId xmlns:a16="http://schemas.microsoft.com/office/drawing/2014/main" id="{E223798C-12AD-4B0C-A50C-D676347D6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3354" y="484632"/>
            <a:ext cx="8129016"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Why break time is important! - Blog - Magic 94.9">
            <a:extLst>
              <a:ext uri="{FF2B5EF4-FFF2-40B4-BE49-F238E27FC236}">
                <a16:creationId xmlns:a16="http://schemas.microsoft.com/office/drawing/2014/main" id="{50A7C967-FD41-8D4C-ACC5-F564ECAAA09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117" r="-2" b="-2"/>
          <a:stretch/>
        </p:blipFill>
        <p:spPr bwMode="auto">
          <a:xfrm>
            <a:off x="976251" y="942538"/>
            <a:ext cx="7163222" cy="4808332"/>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661856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1">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13">
            <a:extLst>
              <a:ext uri="{FF2B5EF4-FFF2-40B4-BE49-F238E27FC236}">
                <a16:creationId xmlns:a16="http://schemas.microsoft.com/office/drawing/2014/main" id="{DB5B423A-57CC-4C58-AA26-8E2E862B0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5217023" cy="3994777"/>
          </a:xfrm>
          <a:custGeom>
            <a:avLst/>
            <a:gdLst>
              <a:gd name="connsiteX0" fmla="*/ 1945461 w 5217023"/>
              <a:gd name="connsiteY0" fmla="*/ 3787398 h 3994777"/>
              <a:gd name="connsiteX1" fmla="*/ 1942113 w 5217023"/>
              <a:gd name="connsiteY1" fmla="*/ 3790053 h 3994777"/>
              <a:gd name="connsiteX2" fmla="*/ 1946982 w 5217023"/>
              <a:gd name="connsiteY2" fmla="*/ 3787990 h 3994777"/>
              <a:gd name="connsiteX3" fmla="*/ 1945461 w 5217023"/>
              <a:gd name="connsiteY3" fmla="*/ 3787398 h 3994777"/>
              <a:gd name="connsiteX4" fmla="*/ 0 w 5217023"/>
              <a:gd name="connsiteY4" fmla="*/ 0 h 3994777"/>
              <a:gd name="connsiteX5" fmla="*/ 5030958 w 5217023"/>
              <a:gd name="connsiteY5" fmla="*/ 0 h 3994777"/>
              <a:gd name="connsiteX6" fmla="*/ 5046198 w 5217023"/>
              <a:gd name="connsiteY6" fmla="*/ 153449 h 3994777"/>
              <a:gd name="connsiteX7" fmla="*/ 5055729 w 5217023"/>
              <a:gd name="connsiteY7" fmla="*/ 415828 h 3994777"/>
              <a:gd name="connsiteX8" fmla="*/ 4735242 w 5217023"/>
              <a:gd name="connsiteY8" fmla="*/ 1867130 h 3994777"/>
              <a:gd name="connsiteX9" fmla="*/ 3907395 w 5217023"/>
              <a:gd name="connsiteY9" fmla="*/ 2938441 h 3994777"/>
              <a:gd name="connsiteX10" fmla="*/ 3946497 w 5217023"/>
              <a:gd name="connsiteY10" fmla="*/ 2908567 h 3994777"/>
              <a:gd name="connsiteX11" fmla="*/ 4585421 w 5217023"/>
              <a:gd name="connsiteY11" fmla="*/ 2188401 h 3994777"/>
              <a:gd name="connsiteX12" fmla="*/ 5142585 w 5217023"/>
              <a:gd name="connsiteY12" fmla="*/ 276891 h 3994777"/>
              <a:gd name="connsiteX13" fmla="*/ 5121833 w 5217023"/>
              <a:gd name="connsiteY13" fmla="*/ 30208 h 3994777"/>
              <a:gd name="connsiteX14" fmla="*/ 5116229 w 5217023"/>
              <a:gd name="connsiteY14" fmla="*/ 0 h 3994777"/>
              <a:gd name="connsiteX15" fmla="*/ 5184724 w 5217023"/>
              <a:gd name="connsiteY15" fmla="*/ 0 h 3994777"/>
              <a:gd name="connsiteX16" fmla="*/ 5196265 w 5217023"/>
              <a:gd name="connsiteY16" fmla="*/ 66113 h 3994777"/>
              <a:gd name="connsiteX17" fmla="*/ 5058603 w 5217023"/>
              <a:gd name="connsiteY17" fmla="*/ 1368242 h 3994777"/>
              <a:gd name="connsiteX18" fmla="*/ 4096624 w 5217023"/>
              <a:gd name="connsiteY18" fmla="*/ 2870829 h 3994777"/>
              <a:gd name="connsiteX19" fmla="*/ 3833203 w 5217023"/>
              <a:gd name="connsiteY19" fmla="*/ 3092190 h 3994777"/>
              <a:gd name="connsiteX20" fmla="*/ 3536509 w 5217023"/>
              <a:gd name="connsiteY20" fmla="*/ 3297128 h 3994777"/>
              <a:gd name="connsiteX21" fmla="*/ 3148966 w 5217023"/>
              <a:gd name="connsiteY21" fmla="*/ 3485478 h 3994777"/>
              <a:gd name="connsiteX22" fmla="*/ 1860557 w 5217023"/>
              <a:gd name="connsiteY22" fmla="*/ 3880910 h 3994777"/>
              <a:gd name="connsiteX23" fmla="*/ 573715 w 5217023"/>
              <a:gd name="connsiteY23" fmla="*/ 3983764 h 3994777"/>
              <a:gd name="connsiteX24" fmla="*/ 108410 w 5217023"/>
              <a:gd name="connsiteY24" fmla="*/ 3908816 h 3994777"/>
              <a:gd name="connsiteX25" fmla="*/ 0 w 5217023"/>
              <a:gd name="connsiteY25" fmla="*/ 3876793 h 3994777"/>
              <a:gd name="connsiteX26" fmla="*/ 0 w 5217023"/>
              <a:gd name="connsiteY26" fmla="*/ 3802912 h 3994777"/>
              <a:gd name="connsiteX27" fmla="*/ 36975 w 5217023"/>
              <a:gd name="connsiteY27" fmla="*/ 3815954 h 3994777"/>
              <a:gd name="connsiteX28" fmla="*/ 561628 w 5217023"/>
              <a:gd name="connsiteY28" fmla="*/ 3912655 h 3994777"/>
              <a:gd name="connsiteX29" fmla="*/ 1683086 w 5217023"/>
              <a:gd name="connsiteY29" fmla="*/ 3844334 h 3994777"/>
              <a:gd name="connsiteX30" fmla="*/ 1806023 w 5217023"/>
              <a:gd name="connsiteY30" fmla="*/ 3820992 h 3994777"/>
              <a:gd name="connsiteX31" fmla="*/ 1921817 w 5217023"/>
              <a:gd name="connsiteY31" fmla="*/ 3795747 h 3994777"/>
              <a:gd name="connsiteX32" fmla="*/ 1243689 w 5217023"/>
              <a:gd name="connsiteY32" fmla="*/ 3846539 h 3994777"/>
              <a:gd name="connsiteX33" fmla="*/ 62875 w 5217023"/>
              <a:gd name="connsiteY33" fmla="*/ 3668143 h 3994777"/>
              <a:gd name="connsiteX34" fmla="*/ 0 w 5217023"/>
              <a:gd name="connsiteY34" fmla="*/ 3644185 h 39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217023" h="3994777">
                <a:moveTo>
                  <a:pt x="1945461" y="3787398"/>
                </a:moveTo>
                <a:lnTo>
                  <a:pt x="1942113" y="3790053"/>
                </a:lnTo>
                <a:lnTo>
                  <a:pt x="1946982" y="3787990"/>
                </a:lnTo>
                <a:cubicBezTo>
                  <a:pt x="1946982" y="3787990"/>
                  <a:pt x="1946379" y="3787019"/>
                  <a:pt x="1945461" y="3787398"/>
                </a:cubicBezTo>
                <a:close/>
                <a:moveTo>
                  <a:pt x="0" y="0"/>
                </a:moveTo>
                <a:lnTo>
                  <a:pt x="5030958" y="0"/>
                </a:lnTo>
                <a:lnTo>
                  <a:pt x="5046198" y="153449"/>
                </a:lnTo>
                <a:cubicBezTo>
                  <a:pt x="5052189" y="240558"/>
                  <a:pt x="5055458" y="328007"/>
                  <a:pt x="5055729" y="415828"/>
                </a:cubicBezTo>
                <a:cubicBezTo>
                  <a:pt x="5057604" y="923672"/>
                  <a:pt x="4959210" y="1409054"/>
                  <a:pt x="4735242" y="1867130"/>
                </a:cubicBezTo>
                <a:cubicBezTo>
                  <a:pt x="4533284" y="2280198"/>
                  <a:pt x="4248921" y="2629330"/>
                  <a:pt x="3907395" y="2938441"/>
                </a:cubicBezTo>
                <a:cubicBezTo>
                  <a:pt x="3922498" y="2931535"/>
                  <a:pt x="3935859" y="2921330"/>
                  <a:pt x="3946497" y="2908567"/>
                </a:cubicBezTo>
                <a:cubicBezTo>
                  <a:pt x="4193494" y="2700987"/>
                  <a:pt x="4408756" y="2458364"/>
                  <a:pt x="4585421" y="2188401"/>
                </a:cubicBezTo>
                <a:cubicBezTo>
                  <a:pt x="4967641" y="1608533"/>
                  <a:pt x="5169304" y="975361"/>
                  <a:pt x="5142585" y="276891"/>
                </a:cubicBezTo>
                <a:cubicBezTo>
                  <a:pt x="5139764" y="194215"/>
                  <a:pt x="5132824" y="111888"/>
                  <a:pt x="5121833" y="30208"/>
                </a:cubicBezTo>
                <a:lnTo>
                  <a:pt x="5116229" y="0"/>
                </a:lnTo>
                <a:lnTo>
                  <a:pt x="5184724" y="0"/>
                </a:lnTo>
                <a:lnTo>
                  <a:pt x="5196265" y="66113"/>
                </a:lnTo>
                <a:cubicBezTo>
                  <a:pt x="5249921" y="496647"/>
                  <a:pt x="5197997" y="931171"/>
                  <a:pt x="5058603" y="1368242"/>
                </a:cubicBezTo>
                <a:cubicBezTo>
                  <a:pt x="4872414" y="1953929"/>
                  <a:pt x="4544298" y="2451351"/>
                  <a:pt x="4096624" y="2870829"/>
                </a:cubicBezTo>
                <a:cubicBezTo>
                  <a:pt x="4012832" y="2949426"/>
                  <a:pt x="3924415" y="3022439"/>
                  <a:pt x="3833203" y="3092190"/>
                </a:cubicBezTo>
                <a:cubicBezTo>
                  <a:pt x="3741992" y="3161943"/>
                  <a:pt x="3648667" y="3225510"/>
                  <a:pt x="3536509" y="3297128"/>
                </a:cubicBezTo>
                <a:cubicBezTo>
                  <a:pt x="3427215" y="3372735"/>
                  <a:pt x="3288598" y="3430233"/>
                  <a:pt x="3148966" y="3485478"/>
                </a:cubicBezTo>
                <a:cubicBezTo>
                  <a:pt x="2729930" y="3651299"/>
                  <a:pt x="2302194" y="3788890"/>
                  <a:pt x="1860557" y="3880910"/>
                </a:cubicBezTo>
                <a:cubicBezTo>
                  <a:pt x="1435974" y="3969444"/>
                  <a:pt x="1008052" y="4017957"/>
                  <a:pt x="573715" y="3983764"/>
                </a:cubicBezTo>
                <a:cubicBezTo>
                  <a:pt x="415134" y="3971300"/>
                  <a:pt x="259585" y="3947743"/>
                  <a:pt x="108410" y="3908816"/>
                </a:cubicBezTo>
                <a:lnTo>
                  <a:pt x="0" y="3876793"/>
                </a:lnTo>
                <a:lnTo>
                  <a:pt x="0" y="3802912"/>
                </a:lnTo>
                <a:lnTo>
                  <a:pt x="36975" y="3815954"/>
                </a:lnTo>
                <a:cubicBezTo>
                  <a:pt x="206404" y="3867475"/>
                  <a:pt x="382020" y="3897326"/>
                  <a:pt x="561628" y="3912655"/>
                </a:cubicBezTo>
                <a:cubicBezTo>
                  <a:pt x="938583" y="3944832"/>
                  <a:pt x="1311814" y="3910697"/>
                  <a:pt x="1683086" y="3844334"/>
                </a:cubicBezTo>
                <a:cubicBezTo>
                  <a:pt x="1724123" y="3837151"/>
                  <a:pt x="1765097" y="3829374"/>
                  <a:pt x="1806023" y="3820992"/>
                </a:cubicBezTo>
                <a:cubicBezTo>
                  <a:pt x="1844740" y="3813079"/>
                  <a:pt x="1883218" y="3804161"/>
                  <a:pt x="1921817" y="3795747"/>
                </a:cubicBezTo>
                <a:cubicBezTo>
                  <a:pt x="1697011" y="3826435"/>
                  <a:pt x="1470551" y="3843387"/>
                  <a:pt x="1243689" y="3846539"/>
                </a:cubicBezTo>
                <a:cubicBezTo>
                  <a:pt x="839058" y="3849054"/>
                  <a:pt x="443424" y="3800206"/>
                  <a:pt x="62875" y="3668143"/>
                </a:cubicBezTo>
                <a:lnTo>
                  <a:pt x="0" y="364418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itle 3">
            <a:extLst>
              <a:ext uri="{FF2B5EF4-FFF2-40B4-BE49-F238E27FC236}">
                <a16:creationId xmlns:a16="http://schemas.microsoft.com/office/drawing/2014/main" id="{DE4EFEAD-B5FD-9842-B259-1C9E61CB1B18}"/>
              </a:ext>
            </a:extLst>
          </p:cNvPr>
          <p:cNvSpPr>
            <a:spLocks noGrp="1"/>
          </p:cNvSpPr>
          <p:nvPr>
            <p:ph type="title"/>
          </p:nvPr>
        </p:nvSpPr>
        <p:spPr>
          <a:xfrm>
            <a:off x="838200" y="673770"/>
            <a:ext cx="3220329" cy="2027227"/>
          </a:xfrm>
        </p:spPr>
        <p:txBody>
          <a:bodyPr vert="horz" lIns="91440" tIns="45720" rIns="91440" bIns="45720" rtlCol="0" anchor="t">
            <a:normAutofit/>
          </a:bodyPr>
          <a:lstStyle/>
          <a:p>
            <a:r>
              <a:rPr lang="en-US" sz="5400" kern="1200" dirty="0">
                <a:solidFill>
                  <a:srgbClr val="FFFFFF"/>
                </a:solidFill>
                <a:latin typeface="+mj-lt"/>
                <a:ea typeface="+mj-ea"/>
                <a:cs typeface="+mj-cs"/>
              </a:rPr>
              <a:t>DRUGS </a:t>
            </a:r>
            <a:br>
              <a:rPr lang="en-US" sz="5400" kern="1200" dirty="0">
                <a:solidFill>
                  <a:srgbClr val="FFFFFF"/>
                </a:solidFill>
                <a:latin typeface="+mj-lt"/>
                <a:ea typeface="+mj-ea"/>
                <a:cs typeface="+mj-cs"/>
              </a:rPr>
            </a:br>
            <a:endParaRPr lang="en-US" sz="5400" kern="1200" dirty="0">
              <a:solidFill>
                <a:srgbClr val="FFFFFF"/>
              </a:solidFill>
              <a:latin typeface="+mj-lt"/>
              <a:ea typeface="+mj-ea"/>
              <a:cs typeface="+mj-cs"/>
            </a:endParaRPr>
          </a:p>
        </p:txBody>
      </p:sp>
      <p:graphicFrame>
        <p:nvGraphicFramePr>
          <p:cNvPr id="22" name="TextBox 5">
            <a:extLst>
              <a:ext uri="{FF2B5EF4-FFF2-40B4-BE49-F238E27FC236}">
                <a16:creationId xmlns:a16="http://schemas.microsoft.com/office/drawing/2014/main" id="{32B2E40D-FC61-4FA9-93E2-CDC226A34619}"/>
              </a:ext>
            </a:extLst>
          </p:cNvPr>
          <p:cNvGraphicFramePr/>
          <p:nvPr>
            <p:extLst>
              <p:ext uri="{D42A27DB-BD31-4B8C-83A1-F6EECF244321}">
                <p14:modId xmlns:p14="http://schemas.microsoft.com/office/powerpoint/2010/main" val="632151865"/>
              </p:ext>
            </p:extLst>
          </p:nvPr>
        </p:nvGraphicFramePr>
        <p:xfrm>
          <a:off x="5542672" y="541606"/>
          <a:ext cx="5811128" cy="56782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152939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2A0E4E09-FC02-4ADC-951A-3FFA90B6FE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Magnifying glass on clear background">
            <a:extLst>
              <a:ext uri="{FF2B5EF4-FFF2-40B4-BE49-F238E27FC236}">
                <a16:creationId xmlns:a16="http://schemas.microsoft.com/office/drawing/2014/main" id="{DCC12A50-1327-406D-A938-517AE48A2D1B}"/>
              </a:ext>
            </a:extLst>
          </p:cNvPr>
          <p:cNvPicPr>
            <a:picLocks noChangeAspect="1"/>
          </p:cNvPicPr>
          <p:nvPr/>
        </p:nvPicPr>
        <p:blipFill rotWithShape="1">
          <a:blip r:embed="rId2">
            <a:alphaModFix amt="40000"/>
          </a:blip>
          <a:srcRect l="11793" r="1" b="1"/>
          <a:stretch/>
        </p:blipFill>
        <p:spPr>
          <a:xfrm>
            <a:off x="3132160" y="1021"/>
            <a:ext cx="9059839" cy="6855958"/>
          </a:xfrm>
          <a:prstGeom prst="rect">
            <a:avLst/>
          </a:prstGeom>
        </p:spPr>
      </p:pic>
      <p:sp>
        <p:nvSpPr>
          <p:cNvPr id="2" name="Title 1">
            <a:extLst>
              <a:ext uri="{FF2B5EF4-FFF2-40B4-BE49-F238E27FC236}">
                <a16:creationId xmlns:a16="http://schemas.microsoft.com/office/drawing/2014/main" id="{1A51AD96-3115-C347-B1CB-04833413CA94}"/>
              </a:ext>
            </a:extLst>
          </p:cNvPr>
          <p:cNvSpPr>
            <a:spLocks noGrp="1"/>
          </p:cNvSpPr>
          <p:nvPr>
            <p:ph type="title"/>
          </p:nvPr>
        </p:nvSpPr>
        <p:spPr>
          <a:xfrm>
            <a:off x="6556100" y="1099671"/>
            <a:ext cx="4972511" cy="3367554"/>
          </a:xfrm>
        </p:spPr>
        <p:txBody>
          <a:bodyPr vert="horz" lIns="91440" tIns="45720" rIns="91440" bIns="45720" rtlCol="0" anchor="b">
            <a:normAutofit/>
          </a:bodyPr>
          <a:lstStyle/>
          <a:p>
            <a:r>
              <a:rPr lang="en-US" sz="6600" kern="1200">
                <a:latin typeface="+mj-lt"/>
                <a:ea typeface="+mj-ea"/>
                <a:cs typeface="+mj-cs"/>
              </a:rPr>
              <a:t>What do we already know? </a:t>
            </a:r>
          </a:p>
        </p:txBody>
      </p:sp>
      <p:sp>
        <p:nvSpPr>
          <p:cNvPr id="73" name="Freeform: Shape 72">
            <a:extLst>
              <a:ext uri="{FF2B5EF4-FFF2-40B4-BE49-F238E27FC236}">
                <a16:creationId xmlns:a16="http://schemas.microsoft.com/office/drawing/2014/main" id="{9453FF84-60C1-4EA8-B49B-1B8C2D0C5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5859484" cy="6857997"/>
          </a:xfrm>
          <a:custGeom>
            <a:avLst/>
            <a:gdLst>
              <a:gd name="connsiteX0" fmla="*/ 3198825 w 5859484"/>
              <a:gd name="connsiteY0" fmla="*/ 0 h 6857997"/>
              <a:gd name="connsiteX1" fmla="*/ 3962351 w 5859484"/>
              <a:gd name="connsiteY1" fmla="*/ 0 h 6857997"/>
              <a:gd name="connsiteX2" fmla="*/ 4129776 w 5859484"/>
              <a:gd name="connsiteY2" fmla="*/ 128761 h 6857997"/>
              <a:gd name="connsiteX3" fmla="*/ 5859484 w 5859484"/>
              <a:gd name="connsiteY3" fmla="*/ 3718209 h 6857997"/>
              <a:gd name="connsiteX4" fmla="*/ 4624700 w 5859484"/>
              <a:gd name="connsiteY4" fmla="*/ 6845880 h 6857997"/>
              <a:gd name="connsiteX5" fmla="*/ 4612896 w 5859484"/>
              <a:gd name="connsiteY5" fmla="*/ 6857997 h 6857997"/>
              <a:gd name="connsiteX6" fmla="*/ 4017658 w 5859484"/>
              <a:gd name="connsiteY6" fmla="*/ 6857997 h 6857997"/>
              <a:gd name="connsiteX7" fmla="*/ 4173230 w 5859484"/>
              <a:gd name="connsiteY7" fmla="*/ 6719623 h 6857997"/>
              <a:gd name="connsiteX8" fmla="*/ 5443583 w 5859484"/>
              <a:gd name="connsiteY8" fmla="*/ 3718209 h 6857997"/>
              <a:gd name="connsiteX9" fmla="*/ 3355352 w 5859484"/>
              <a:gd name="connsiteY9" fmla="*/ 88079 h 6857997"/>
              <a:gd name="connsiteX10" fmla="*/ 0 w 5859484"/>
              <a:gd name="connsiteY10" fmla="*/ 0 h 6857997"/>
              <a:gd name="connsiteX11" fmla="*/ 2941255 w 5859484"/>
              <a:gd name="connsiteY11" fmla="*/ 0 h 6857997"/>
              <a:gd name="connsiteX12" fmla="*/ 3117080 w 5859484"/>
              <a:gd name="connsiteY12" fmla="*/ 88129 h 6857997"/>
              <a:gd name="connsiteX13" fmla="*/ 5324754 w 5859484"/>
              <a:gd name="connsiteY13" fmla="*/ 3718209 h 6857997"/>
              <a:gd name="connsiteX14" fmla="*/ 4089206 w 5859484"/>
              <a:gd name="connsiteY14" fmla="*/ 6637392 h 6857997"/>
              <a:gd name="connsiteX15" fmla="*/ 3841183 w 5859484"/>
              <a:gd name="connsiteY15" fmla="*/ 6857997 h 6857997"/>
              <a:gd name="connsiteX16" fmla="*/ 0 w 5859484"/>
              <a:gd name="connsiteY16" fmla="*/ 6857997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859484" h="6857997">
                <a:moveTo>
                  <a:pt x="3198825" y="0"/>
                </a:moveTo>
                <a:lnTo>
                  <a:pt x="3962351" y="0"/>
                </a:lnTo>
                <a:lnTo>
                  <a:pt x="4129776" y="128761"/>
                </a:lnTo>
                <a:cubicBezTo>
                  <a:pt x="5186152" y="981944"/>
                  <a:pt x="5859484" y="2273123"/>
                  <a:pt x="5859484" y="3718209"/>
                </a:cubicBezTo>
                <a:cubicBezTo>
                  <a:pt x="5859484" y="4922447"/>
                  <a:pt x="5391893" y="6019805"/>
                  <a:pt x="4624700" y="6845880"/>
                </a:cubicBezTo>
                <a:lnTo>
                  <a:pt x="4612896" y="6857997"/>
                </a:lnTo>
                <a:lnTo>
                  <a:pt x="4017658" y="6857997"/>
                </a:lnTo>
                <a:lnTo>
                  <a:pt x="4173230" y="6719623"/>
                </a:lnTo>
                <a:cubicBezTo>
                  <a:pt x="4958119" y="5951494"/>
                  <a:pt x="5443583" y="4890334"/>
                  <a:pt x="5443583" y="3718209"/>
                </a:cubicBezTo>
                <a:cubicBezTo>
                  <a:pt x="5443583" y="2179795"/>
                  <a:pt x="4607295" y="832535"/>
                  <a:pt x="3355352" y="88079"/>
                </a:cubicBezTo>
                <a:close/>
                <a:moveTo>
                  <a:pt x="0" y="0"/>
                </a:moveTo>
                <a:lnTo>
                  <a:pt x="2941255" y="0"/>
                </a:lnTo>
                <a:lnTo>
                  <a:pt x="3117080" y="88129"/>
                </a:lnTo>
                <a:cubicBezTo>
                  <a:pt x="4432070" y="787221"/>
                  <a:pt x="5324754" y="2150692"/>
                  <a:pt x="5324754" y="3718209"/>
                </a:cubicBezTo>
                <a:cubicBezTo>
                  <a:pt x="5324754" y="4858221"/>
                  <a:pt x="4852591" y="5890308"/>
                  <a:pt x="4089206" y="6637392"/>
                </a:cubicBezTo>
                <a:lnTo>
                  <a:pt x="3841183" y="6857997"/>
                </a:lnTo>
                <a:lnTo>
                  <a:pt x="0" y="6857997"/>
                </a:lnTo>
                <a:close/>
              </a:path>
            </a:pathLst>
          </a:custGeom>
          <a:solidFill>
            <a:schemeClr val="tx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098" name="Picture 2" descr="Legalising drugs: 'Drug use should be treated as normal adult behaviour'">
            <a:extLst>
              <a:ext uri="{FF2B5EF4-FFF2-40B4-BE49-F238E27FC236}">
                <a16:creationId xmlns:a16="http://schemas.microsoft.com/office/drawing/2014/main" id="{37CD8428-2B69-6044-B8A4-62B78E63668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32" r="10884"/>
          <a:stretch/>
        </p:blipFill>
        <p:spPr bwMode="auto">
          <a:xfrm>
            <a:off x="1" y="2"/>
            <a:ext cx="6095695" cy="6857997"/>
          </a:xfrm>
          <a:custGeom>
            <a:avLst/>
            <a:gdLst/>
            <a:ahLst/>
            <a:cxnLst/>
            <a:rect l="l" t="t" r="r" b="b"/>
            <a:pathLst>
              <a:path w="6095695" h="6857997">
                <a:moveTo>
                  <a:pt x="3435036" y="0"/>
                </a:moveTo>
                <a:lnTo>
                  <a:pt x="4198562" y="0"/>
                </a:lnTo>
                <a:lnTo>
                  <a:pt x="4365987" y="128761"/>
                </a:lnTo>
                <a:cubicBezTo>
                  <a:pt x="5422363" y="981944"/>
                  <a:pt x="6095695" y="2273123"/>
                  <a:pt x="6095695" y="3718209"/>
                </a:cubicBezTo>
                <a:cubicBezTo>
                  <a:pt x="6095695" y="4922447"/>
                  <a:pt x="5628104" y="6019805"/>
                  <a:pt x="4860911" y="6845880"/>
                </a:cubicBezTo>
                <a:lnTo>
                  <a:pt x="4849107" y="6857997"/>
                </a:lnTo>
                <a:lnTo>
                  <a:pt x="4253869" y="6857997"/>
                </a:lnTo>
                <a:lnTo>
                  <a:pt x="4409441" y="6719623"/>
                </a:lnTo>
                <a:cubicBezTo>
                  <a:pt x="5194330" y="5951494"/>
                  <a:pt x="5679794" y="4890334"/>
                  <a:pt x="5679794" y="3718209"/>
                </a:cubicBezTo>
                <a:cubicBezTo>
                  <a:pt x="5679794" y="2179795"/>
                  <a:pt x="4843506" y="832535"/>
                  <a:pt x="3591563" y="88079"/>
                </a:cubicBezTo>
                <a:close/>
                <a:moveTo>
                  <a:pt x="0" y="0"/>
                </a:moveTo>
                <a:lnTo>
                  <a:pt x="3177466" y="0"/>
                </a:lnTo>
                <a:lnTo>
                  <a:pt x="3353291" y="88129"/>
                </a:lnTo>
                <a:cubicBezTo>
                  <a:pt x="4668281" y="787221"/>
                  <a:pt x="5560965" y="2150692"/>
                  <a:pt x="5560965" y="3718209"/>
                </a:cubicBezTo>
                <a:cubicBezTo>
                  <a:pt x="5560965" y="4858221"/>
                  <a:pt x="5088802" y="5890308"/>
                  <a:pt x="4325417" y="6637392"/>
                </a:cubicBezTo>
                <a:lnTo>
                  <a:pt x="4077394" y="6857997"/>
                </a:lnTo>
                <a:lnTo>
                  <a:pt x="0" y="6857997"/>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36172783"/>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3"/>
          <p:cNvSpPr txBox="1">
            <a:spLocks noChangeArrowheads="1"/>
          </p:cNvSpPr>
          <p:nvPr/>
        </p:nvSpPr>
        <p:spPr bwMode="auto">
          <a:xfrm>
            <a:off x="589560" y="856180"/>
            <a:ext cx="4560584" cy="112806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nSpc>
                <a:spcPct val="90000"/>
              </a:lnSpc>
              <a:spcBef>
                <a:spcPct val="0"/>
              </a:spcBef>
              <a:spcAft>
                <a:spcPts val="600"/>
              </a:spcAft>
              <a:buNone/>
            </a:pPr>
            <a:r>
              <a:rPr lang="en-US" altLang="en-US" sz="2800" dirty="0">
                <a:solidFill>
                  <a:schemeClr val="tx1"/>
                </a:solidFill>
                <a:latin typeface="+mj-lt"/>
                <a:ea typeface="+mj-ea"/>
                <a:cs typeface="+mj-cs"/>
              </a:rPr>
              <a:t>Misuse of Drugs Act 1971</a:t>
            </a:r>
          </a:p>
          <a:p>
            <a:pPr>
              <a:lnSpc>
                <a:spcPct val="90000"/>
              </a:lnSpc>
              <a:spcBef>
                <a:spcPct val="0"/>
              </a:spcBef>
              <a:spcAft>
                <a:spcPts val="600"/>
              </a:spcAft>
              <a:buNone/>
            </a:pPr>
            <a:endParaRPr lang="en-US" altLang="en-US" sz="2800" dirty="0">
              <a:solidFill>
                <a:schemeClr val="tx1"/>
              </a:solidFill>
              <a:latin typeface="+mj-lt"/>
              <a:ea typeface="+mj-ea"/>
              <a:cs typeface="+mj-cs"/>
            </a:endParaRPr>
          </a:p>
        </p:txBody>
      </p:sp>
      <p:grpSp>
        <p:nvGrpSpPr>
          <p:cNvPr id="13" name="Group 1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4" name="Rectangle 1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5C4B8028-D53F-C04F-BAD4-2B9A95ABA01D}"/>
              </a:ext>
            </a:extLst>
          </p:cNvPr>
          <p:cNvSpPr txBox="1"/>
          <p:nvPr/>
        </p:nvSpPr>
        <p:spPr>
          <a:xfrm>
            <a:off x="590719" y="2330505"/>
            <a:ext cx="4559425" cy="3979585"/>
          </a:xfrm>
          <a:prstGeom prst="rect">
            <a:avLst/>
          </a:prstGeom>
        </p:spPr>
        <p:txBody>
          <a:bodyPr vert="horz" lIns="91440" tIns="45720" rIns="91440" bIns="45720" rtlCol="0" anchor="ctr">
            <a:normAutofit/>
          </a:bodyPr>
          <a:lstStyle/>
          <a:p>
            <a:pPr marL="285750" indent="-228600">
              <a:lnSpc>
                <a:spcPct val="90000"/>
              </a:lnSpc>
              <a:buFont typeface="Arial" panose="020B0604020202020204" pitchFamily="34" charset="0"/>
              <a:buChar char="•"/>
            </a:pPr>
            <a:r>
              <a:rPr lang="en-US" sz="2000" dirty="0"/>
              <a:t>Section 2 of the Misuse of Drugs Act 1971 relates to the classification of controlled drugs under this Act. </a:t>
            </a:r>
          </a:p>
          <a:p>
            <a:pPr marL="285750" marR="0" lvl="0" indent="-228600" fontAlgn="base">
              <a:lnSpc>
                <a:spcPct val="90000"/>
              </a:lnSpc>
              <a:spcBef>
                <a:spcPct val="30000"/>
              </a:spcBef>
              <a:spcAft>
                <a:spcPct val="0"/>
              </a:spcAft>
              <a:buClrTx/>
              <a:buSzTx/>
              <a:buFont typeface="Arial" panose="020B0604020202020204" pitchFamily="34" charset="0"/>
              <a:buChar char="•"/>
              <a:tabLst/>
              <a:defRPr/>
            </a:pPr>
            <a:r>
              <a:rPr lang="en-US" sz="2000" dirty="0"/>
              <a:t>Controlled drugs are </a:t>
            </a:r>
            <a:r>
              <a:rPr lang="en-US" sz="2000" dirty="0" err="1"/>
              <a:t>categorised</a:t>
            </a:r>
            <a:r>
              <a:rPr lang="en-US" sz="2000" dirty="0"/>
              <a:t> into classes A, B and C according to the potential for harm that they are thought to present</a:t>
            </a:r>
            <a:r>
              <a:rPr lang="en-US" sz="2000" baseline="0" dirty="0"/>
              <a:t> to individuals and to society at large.</a:t>
            </a:r>
          </a:p>
          <a:p>
            <a:pPr marL="285750" marR="0" lvl="0" indent="-228600" fontAlgn="base">
              <a:lnSpc>
                <a:spcPct val="90000"/>
              </a:lnSpc>
              <a:spcBef>
                <a:spcPct val="30000"/>
              </a:spcBef>
              <a:spcAft>
                <a:spcPct val="0"/>
              </a:spcAft>
              <a:buClrTx/>
              <a:buSzTx/>
              <a:buFont typeface="Arial" panose="020B0604020202020204" pitchFamily="34" charset="0"/>
              <a:buChar char="•"/>
              <a:tabLst/>
              <a:defRPr/>
            </a:pPr>
            <a:r>
              <a:rPr lang="en-US" sz="2000" baseline="0" dirty="0"/>
              <a:t>A controlled drug is a drug that is subject to legal control.</a:t>
            </a:r>
          </a:p>
          <a:p>
            <a:pPr marL="285750" marR="0" lvl="0" indent="-228600" fontAlgn="base">
              <a:lnSpc>
                <a:spcPct val="90000"/>
              </a:lnSpc>
              <a:spcBef>
                <a:spcPct val="30000"/>
              </a:spcBef>
              <a:spcAft>
                <a:spcPct val="0"/>
              </a:spcAft>
              <a:buClrTx/>
              <a:buSzTx/>
              <a:buFont typeface="Arial" panose="020B0604020202020204" pitchFamily="34" charset="0"/>
              <a:buChar char="•"/>
              <a:tabLst/>
              <a:defRPr/>
            </a:pPr>
            <a:r>
              <a:rPr lang="en-US" sz="2000" baseline="0" dirty="0"/>
              <a:t>A full list of controlled drugs can be found on the Home Office website.</a:t>
            </a:r>
            <a:endParaRPr lang="en-US" sz="2000" dirty="0"/>
          </a:p>
        </p:txBody>
      </p:sp>
      <p:sp>
        <p:nvSpPr>
          <p:cNvPr id="19" name="Rectangle 1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R:\SWPKDIVLDSEPF\Shared\Pre-join\Images\heroin.jpg"/>
          <p:cNvPicPr>
            <a:picLocks noChangeAspect="1" noChangeArrowheads="1"/>
          </p:cNvPicPr>
          <p:nvPr/>
        </p:nvPicPr>
        <p:blipFill rotWithShape="1">
          <a:blip r:embed="rId3">
            <a:extLst>
              <a:ext uri="{28A0092B-C50C-407E-A947-70E740481C1C}">
                <a14:useLocalDpi xmlns:a14="http://schemas.microsoft.com/office/drawing/2010/main" val="0"/>
              </a:ext>
            </a:extLst>
          </a:blip>
          <a:srcRect l="2889" r="12265" b="2"/>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778450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316562" y="2816531"/>
            <a:ext cx="1096646" cy="461665"/>
          </a:xfrm>
          <a:prstGeom prst="rect">
            <a:avLst/>
          </a:prstGeom>
          <a:noFill/>
        </p:spPr>
        <p:txBody>
          <a:bodyPr wrap="none" rtlCol="0">
            <a:spAutoFit/>
          </a:bodyPr>
          <a:lstStyle/>
          <a:p>
            <a:pPr algn="ctr"/>
            <a:r>
              <a:rPr lang="en-GB" sz="2400" dirty="0"/>
              <a:t>Heroin </a:t>
            </a:r>
          </a:p>
        </p:txBody>
      </p:sp>
      <p:sp>
        <p:nvSpPr>
          <p:cNvPr id="4" name="TextBox 3"/>
          <p:cNvSpPr txBox="1"/>
          <p:nvPr/>
        </p:nvSpPr>
        <p:spPr>
          <a:xfrm>
            <a:off x="4525587" y="1436429"/>
            <a:ext cx="1309012" cy="461665"/>
          </a:xfrm>
          <a:prstGeom prst="rect">
            <a:avLst/>
          </a:prstGeom>
          <a:noFill/>
        </p:spPr>
        <p:txBody>
          <a:bodyPr wrap="none" rtlCol="0">
            <a:spAutoFit/>
          </a:bodyPr>
          <a:lstStyle/>
          <a:p>
            <a:pPr algn="ctr"/>
            <a:r>
              <a:rPr lang="en-GB" sz="2400" dirty="0"/>
              <a:t>Cocaine  </a:t>
            </a:r>
          </a:p>
        </p:txBody>
      </p:sp>
      <p:sp>
        <p:nvSpPr>
          <p:cNvPr id="6" name="TextBox 5"/>
          <p:cNvSpPr txBox="1"/>
          <p:nvPr/>
        </p:nvSpPr>
        <p:spPr>
          <a:xfrm>
            <a:off x="5261077" y="2096853"/>
            <a:ext cx="1147044" cy="461665"/>
          </a:xfrm>
          <a:prstGeom prst="rect">
            <a:avLst/>
          </a:prstGeom>
          <a:noFill/>
        </p:spPr>
        <p:txBody>
          <a:bodyPr wrap="none" rtlCol="0">
            <a:spAutoFit/>
          </a:bodyPr>
          <a:lstStyle/>
          <a:p>
            <a:pPr algn="ctr"/>
            <a:r>
              <a:rPr lang="en-GB" sz="2400" dirty="0"/>
              <a:t>Ecstasy </a:t>
            </a:r>
          </a:p>
        </p:txBody>
      </p:sp>
      <p:sp>
        <p:nvSpPr>
          <p:cNvPr id="7" name="TextBox 6"/>
          <p:cNvSpPr txBox="1"/>
          <p:nvPr/>
        </p:nvSpPr>
        <p:spPr>
          <a:xfrm>
            <a:off x="3786716" y="1968726"/>
            <a:ext cx="713657" cy="461665"/>
          </a:xfrm>
          <a:prstGeom prst="rect">
            <a:avLst/>
          </a:prstGeom>
          <a:noFill/>
        </p:spPr>
        <p:txBody>
          <a:bodyPr wrap="none" rtlCol="0">
            <a:spAutoFit/>
          </a:bodyPr>
          <a:lstStyle/>
          <a:p>
            <a:pPr algn="ctr"/>
            <a:r>
              <a:rPr lang="en-GB" sz="2400" dirty="0"/>
              <a:t>LSD </a:t>
            </a:r>
          </a:p>
        </p:txBody>
      </p:sp>
      <p:sp>
        <p:nvSpPr>
          <p:cNvPr id="8" name="TextBox 7"/>
          <p:cNvSpPr txBox="1"/>
          <p:nvPr/>
        </p:nvSpPr>
        <p:spPr>
          <a:xfrm>
            <a:off x="7005403" y="4094436"/>
            <a:ext cx="2455992" cy="461665"/>
          </a:xfrm>
          <a:prstGeom prst="rect">
            <a:avLst/>
          </a:prstGeom>
          <a:noFill/>
        </p:spPr>
        <p:txBody>
          <a:bodyPr wrap="none" rtlCol="0">
            <a:spAutoFit/>
          </a:bodyPr>
          <a:lstStyle/>
          <a:p>
            <a:pPr algn="ctr"/>
            <a:r>
              <a:rPr lang="en-GB" sz="2400" dirty="0"/>
              <a:t>Magic Mushroom </a:t>
            </a:r>
          </a:p>
        </p:txBody>
      </p:sp>
      <p:sp>
        <p:nvSpPr>
          <p:cNvPr id="9" name="TextBox 8"/>
          <p:cNvSpPr txBox="1"/>
          <p:nvPr/>
        </p:nvSpPr>
        <p:spPr>
          <a:xfrm>
            <a:off x="6640985" y="2039269"/>
            <a:ext cx="2679836" cy="461665"/>
          </a:xfrm>
          <a:prstGeom prst="rect">
            <a:avLst/>
          </a:prstGeom>
          <a:noFill/>
        </p:spPr>
        <p:txBody>
          <a:bodyPr wrap="none" rtlCol="0">
            <a:spAutoFit/>
          </a:bodyPr>
          <a:lstStyle/>
          <a:p>
            <a:pPr algn="ctr"/>
            <a:r>
              <a:rPr lang="en-GB" sz="2400" dirty="0"/>
              <a:t>Methamphetamine </a:t>
            </a:r>
          </a:p>
        </p:txBody>
      </p:sp>
      <p:sp>
        <p:nvSpPr>
          <p:cNvPr id="10" name="TextBox 9"/>
          <p:cNvSpPr txBox="1"/>
          <p:nvPr/>
        </p:nvSpPr>
        <p:spPr>
          <a:xfrm>
            <a:off x="2459077" y="3426952"/>
            <a:ext cx="3677032" cy="461665"/>
          </a:xfrm>
          <a:prstGeom prst="rect">
            <a:avLst/>
          </a:prstGeom>
          <a:noFill/>
        </p:spPr>
        <p:txBody>
          <a:bodyPr wrap="none" rtlCol="0">
            <a:spAutoFit/>
          </a:bodyPr>
          <a:lstStyle/>
          <a:p>
            <a:pPr algn="ctr"/>
            <a:r>
              <a:rPr lang="en-GB" sz="2400" dirty="0"/>
              <a:t> Cannabis &amp; Cannabis Resin </a:t>
            </a:r>
          </a:p>
        </p:txBody>
      </p:sp>
      <p:sp>
        <p:nvSpPr>
          <p:cNvPr id="11" name="TextBox 10"/>
          <p:cNvSpPr txBox="1"/>
          <p:nvPr/>
        </p:nvSpPr>
        <p:spPr>
          <a:xfrm>
            <a:off x="6966196" y="2731767"/>
            <a:ext cx="2150910" cy="461665"/>
          </a:xfrm>
          <a:prstGeom prst="rect">
            <a:avLst/>
          </a:prstGeom>
          <a:noFill/>
        </p:spPr>
        <p:txBody>
          <a:bodyPr wrap="none" rtlCol="0">
            <a:spAutoFit/>
          </a:bodyPr>
          <a:lstStyle/>
          <a:p>
            <a:pPr algn="ctr"/>
            <a:r>
              <a:rPr lang="en-GB" sz="2400" dirty="0"/>
              <a:t>Amphetamines </a:t>
            </a:r>
          </a:p>
        </p:txBody>
      </p:sp>
      <p:sp>
        <p:nvSpPr>
          <p:cNvPr id="12" name="TextBox 11"/>
          <p:cNvSpPr txBox="1"/>
          <p:nvPr/>
        </p:nvSpPr>
        <p:spPr>
          <a:xfrm>
            <a:off x="2337031" y="4122137"/>
            <a:ext cx="1959062" cy="461665"/>
          </a:xfrm>
          <a:prstGeom prst="rect">
            <a:avLst/>
          </a:prstGeom>
          <a:noFill/>
        </p:spPr>
        <p:txBody>
          <a:bodyPr wrap="none" rtlCol="0">
            <a:spAutoFit/>
          </a:bodyPr>
          <a:lstStyle/>
          <a:p>
            <a:pPr algn="ctr"/>
            <a:r>
              <a:rPr lang="en-GB" sz="2400" dirty="0" err="1"/>
              <a:t>Mephedrone</a:t>
            </a:r>
            <a:r>
              <a:rPr lang="en-GB" sz="2400" dirty="0"/>
              <a:t>  </a:t>
            </a:r>
          </a:p>
        </p:txBody>
      </p:sp>
      <p:sp>
        <p:nvSpPr>
          <p:cNvPr id="13" name="TextBox 12"/>
          <p:cNvSpPr txBox="1"/>
          <p:nvPr/>
        </p:nvSpPr>
        <p:spPr>
          <a:xfrm>
            <a:off x="7726090" y="3479491"/>
            <a:ext cx="1507336" cy="461665"/>
          </a:xfrm>
          <a:prstGeom prst="rect">
            <a:avLst/>
          </a:prstGeom>
          <a:noFill/>
        </p:spPr>
        <p:txBody>
          <a:bodyPr wrap="none" rtlCol="0">
            <a:spAutoFit/>
          </a:bodyPr>
          <a:lstStyle/>
          <a:p>
            <a:pPr algn="ctr"/>
            <a:r>
              <a:rPr lang="en-GB" sz="2400" dirty="0"/>
              <a:t>Ketamine  </a:t>
            </a:r>
          </a:p>
        </p:txBody>
      </p:sp>
      <p:sp>
        <p:nvSpPr>
          <p:cNvPr id="14" name="TextBox 13"/>
          <p:cNvSpPr txBox="1"/>
          <p:nvPr/>
        </p:nvSpPr>
        <p:spPr>
          <a:xfrm>
            <a:off x="5106071" y="2792686"/>
            <a:ext cx="1860125" cy="461665"/>
          </a:xfrm>
          <a:prstGeom prst="rect">
            <a:avLst/>
          </a:prstGeom>
          <a:noFill/>
        </p:spPr>
        <p:txBody>
          <a:bodyPr wrap="none" rtlCol="0">
            <a:spAutoFit/>
          </a:bodyPr>
          <a:lstStyle/>
          <a:p>
            <a:pPr algn="ctr"/>
            <a:r>
              <a:rPr lang="en-GB" sz="2400" dirty="0"/>
              <a:t>Barbiturates  </a:t>
            </a:r>
          </a:p>
        </p:txBody>
      </p:sp>
      <p:sp>
        <p:nvSpPr>
          <p:cNvPr id="16" name="TextBox 15"/>
          <p:cNvSpPr txBox="1"/>
          <p:nvPr/>
        </p:nvSpPr>
        <p:spPr>
          <a:xfrm>
            <a:off x="5673176" y="4220890"/>
            <a:ext cx="822982" cy="461665"/>
          </a:xfrm>
          <a:prstGeom prst="rect">
            <a:avLst/>
          </a:prstGeom>
          <a:noFill/>
        </p:spPr>
        <p:txBody>
          <a:bodyPr wrap="none" rtlCol="0">
            <a:spAutoFit/>
          </a:bodyPr>
          <a:lstStyle/>
          <a:p>
            <a:pPr algn="ctr"/>
            <a:r>
              <a:rPr lang="en-GB" sz="2400" dirty="0" err="1"/>
              <a:t>Khat</a:t>
            </a:r>
            <a:r>
              <a:rPr lang="en-GB" sz="2400" dirty="0"/>
              <a:t> </a:t>
            </a:r>
          </a:p>
        </p:txBody>
      </p:sp>
      <p:sp>
        <p:nvSpPr>
          <p:cNvPr id="17" name="TextBox 16"/>
          <p:cNvSpPr txBox="1"/>
          <p:nvPr/>
        </p:nvSpPr>
        <p:spPr>
          <a:xfrm>
            <a:off x="2309555" y="2013230"/>
            <a:ext cx="875560" cy="461665"/>
          </a:xfrm>
          <a:prstGeom prst="rect">
            <a:avLst/>
          </a:prstGeom>
          <a:noFill/>
        </p:spPr>
        <p:txBody>
          <a:bodyPr wrap="none" rtlCol="0">
            <a:spAutoFit/>
          </a:bodyPr>
          <a:lstStyle/>
          <a:p>
            <a:pPr algn="ctr"/>
            <a:r>
              <a:rPr lang="en-GB" sz="2400" dirty="0"/>
              <a:t>GHB  </a:t>
            </a:r>
          </a:p>
        </p:txBody>
      </p:sp>
      <p:sp>
        <p:nvSpPr>
          <p:cNvPr id="18" name="TextBox 17"/>
          <p:cNvSpPr txBox="1"/>
          <p:nvPr/>
        </p:nvSpPr>
        <p:spPr>
          <a:xfrm>
            <a:off x="6299599" y="5444281"/>
            <a:ext cx="2484719" cy="461665"/>
          </a:xfrm>
          <a:prstGeom prst="rect">
            <a:avLst/>
          </a:prstGeom>
          <a:noFill/>
        </p:spPr>
        <p:txBody>
          <a:bodyPr wrap="none" rtlCol="0">
            <a:spAutoFit/>
          </a:bodyPr>
          <a:lstStyle/>
          <a:p>
            <a:pPr algn="ctr"/>
            <a:r>
              <a:rPr lang="en-GB" sz="2400" dirty="0"/>
              <a:t>Anabolic Steroids  </a:t>
            </a:r>
          </a:p>
        </p:txBody>
      </p:sp>
      <p:sp>
        <p:nvSpPr>
          <p:cNvPr id="19" name="TextBox 18"/>
          <p:cNvSpPr txBox="1"/>
          <p:nvPr/>
        </p:nvSpPr>
        <p:spPr>
          <a:xfrm>
            <a:off x="2593441" y="4881314"/>
            <a:ext cx="3100208" cy="461665"/>
          </a:xfrm>
          <a:prstGeom prst="rect">
            <a:avLst/>
          </a:prstGeom>
          <a:noFill/>
        </p:spPr>
        <p:txBody>
          <a:bodyPr wrap="none" rtlCol="0">
            <a:spAutoFit/>
          </a:bodyPr>
          <a:lstStyle/>
          <a:p>
            <a:r>
              <a:rPr lang="en-GB" altLang="en-US" sz="2400" dirty="0">
                <a:ea typeface="Verdana" panose="020B0604030504040204" pitchFamily="34" charset="0"/>
                <a:cs typeface="Verdana" panose="020B0604030504040204" pitchFamily="34" charset="0"/>
              </a:rPr>
              <a:t>Synthetic Cannabinoids</a:t>
            </a:r>
          </a:p>
        </p:txBody>
      </p:sp>
      <p:pic>
        <p:nvPicPr>
          <p:cNvPr id="3074" name="Picture 2" descr="Sedatives: Examples, uses, effects, and more">
            <a:extLst>
              <a:ext uri="{FF2B5EF4-FFF2-40B4-BE49-F238E27FC236}">
                <a16:creationId xmlns:a16="http://schemas.microsoft.com/office/drawing/2014/main" id="{1F520306-801F-B44C-B44E-86A77D74C2D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382041" y="191327"/>
            <a:ext cx="2455992" cy="1839623"/>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National Drug and Alcohol Facts Week 2021 - UAB Medicine News - UAB Medicine">
            <a:extLst>
              <a:ext uri="{FF2B5EF4-FFF2-40B4-BE49-F238E27FC236}">
                <a16:creationId xmlns:a16="http://schemas.microsoft.com/office/drawing/2014/main" id="{634DC463-5B9F-4A40-BC79-29DA41D45D0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838" y="4840674"/>
            <a:ext cx="2527604" cy="1929864"/>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Hundreds of Dietary Supplements Are Tainted with Prescription Drugs -  Scientific American">
            <a:extLst>
              <a:ext uri="{FF2B5EF4-FFF2-40B4-BE49-F238E27FC236}">
                <a16:creationId xmlns:a16="http://schemas.microsoft.com/office/drawing/2014/main" id="{DE0925E3-825C-4546-9F62-5ED2071E34C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82136" y="206934"/>
            <a:ext cx="2411305" cy="1604614"/>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Common Drug Street Names | California Teen Addiction Treatment">
            <a:extLst>
              <a:ext uri="{FF2B5EF4-FFF2-40B4-BE49-F238E27FC236}">
                <a16:creationId xmlns:a16="http://schemas.microsoft.com/office/drawing/2014/main" id="{C9267FEF-D493-DD48-829D-A2B15C23AB4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418575" y="4682555"/>
            <a:ext cx="2419458" cy="2019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25592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fade">
                                      <p:cBhvr>
                                        <p:cTn id="17" dur="500"/>
                                        <p:tgtEl>
                                          <p:spTgt spid="10"/>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6"/>
                                        </p:tgtEl>
                                        <p:attrNameLst>
                                          <p:attrName>style.visibility</p:attrName>
                                        </p:attrNameLst>
                                      </p:cBhvr>
                                      <p:to>
                                        <p:strVal val="visible"/>
                                      </p:to>
                                    </p:set>
                                    <p:animEffect transition="in" filter="fade">
                                      <p:cBhvr>
                                        <p:cTn id="22" dur="500"/>
                                        <p:tgtEl>
                                          <p:spTgt spid="16"/>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fade">
                                      <p:cBhvr>
                                        <p:cTn id="27" dur="500"/>
                                        <p:tgtEl>
                                          <p:spTgt spid="8"/>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6"/>
                                        </p:tgtEl>
                                        <p:attrNameLst>
                                          <p:attrName>style.visibility</p:attrName>
                                        </p:attrNameLst>
                                      </p:cBhvr>
                                      <p:to>
                                        <p:strVal val="visible"/>
                                      </p:to>
                                    </p:set>
                                    <p:animEffect transition="in" filter="fade">
                                      <p:cBhvr>
                                        <p:cTn id="32" dur="500"/>
                                        <p:tgtEl>
                                          <p:spTgt spid="6"/>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3"/>
                                        </p:tgtEl>
                                        <p:attrNameLst>
                                          <p:attrName>style.visibility</p:attrName>
                                        </p:attrNameLst>
                                      </p:cBhvr>
                                      <p:to>
                                        <p:strVal val="visible"/>
                                      </p:to>
                                    </p:set>
                                    <p:animEffect transition="in" filter="fade">
                                      <p:cBhvr>
                                        <p:cTn id="37" dur="500"/>
                                        <p:tgtEl>
                                          <p:spTgt spid="13"/>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gtEl>
                                        <p:attrNameLst>
                                          <p:attrName>style.visibility</p:attrName>
                                        </p:attrNameLst>
                                      </p:cBhvr>
                                      <p:to>
                                        <p:strVal val="visible"/>
                                      </p:to>
                                    </p:set>
                                    <p:animEffect transition="in" filter="fade">
                                      <p:cBhvr>
                                        <p:cTn id="42" dur="500"/>
                                        <p:tgtEl>
                                          <p:spTgt spid="3"/>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18"/>
                                        </p:tgtEl>
                                        <p:attrNameLst>
                                          <p:attrName>style.visibility</p:attrName>
                                        </p:attrNameLst>
                                      </p:cBhvr>
                                      <p:to>
                                        <p:strVal val="visible"/>
                                      </p:to>
                                    </p:set>
                                    <p:animEffect transition="in" filter="fade">
                                      <p:cBhvr>
                                        <p:cTn id="47" dur="500"/>
                                        <p:tgtEl>
                                          <p:spTgt spid="18"/>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14"/>
                                        </p:tgtEl>
                                        <p:attrNameLst>
                                          <p:attrName>style.visibility</p:attrName>
                                        </p:attrNameLst>
                                      </p:cBhvr>
                                      <p:to>
                                        <p:strVal val="visible"/>
                                      </p:to>
                                    </p:set>
                                    <p:animEffect transition="in" filter="fade">
                                      <p:cBhvr>
                                        <p:cTn id="52" dur="500"/>
                                        <p:tgtEl>
                                          <p:spTgt spid="14"/>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11"/>
                                        </p:tgtEl>
                                        <p:attrNameLst>
                                          <p:attrName>style.visibility</p:attrName>
                                        </p:attrNameLst>
                                      </p:cBhvr>
                                      <p:to>
                                        <p:strVal val="visible"/>
                                      </p:to>
                                    </p:set>
                                    <p:animEffect transition="in" filter="fade">
                                      <p:cBhvr>
                                        <p:cTn id="57" dur="500"/>
                                        <p:tgtEl>
                                          <p:spTgt spid="11"/>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12"/>
                                        </p:tgtEl>
                                        <p:attrNameLst>
                                          <p:attrName>style.visibility</p:attrName>
                                        </p:attrNameLst>
                                      </p:cBhvr>
                                      <p:to>
                                        <p:strVal val="visible"/>
                                      </p:to>
                                    </p:set>
                                    <p:animEffect transition="in" filter="fade">
                                      <p:cBhvr>
                                        <p:cTn id="62" dur="500"/>
                                        <p:tgtEl>
                                          <p:spTgt spid="12"/>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grpId="0" nodeType="clickEffect">
                                  <p:stCondLst>
                                    <p:cond delay="0"/>
                                  </p:stCondLst>
                                  <p:childTnLst>
                                    <p:set>
                                      <p:cBhvr>
                                        <p:cTn id="66" dur="1" fill="hold">
                                          <p:stCondLst>
                                            <p:cond delay="0"/>
                                          </p:stCondLst>
                                        </p:cTn>
                                        <p:tgtEl>
                                          <p:spTgt spid="4"/>
                                        </p:tgtEl>
                                        <p:attrNameLst>
                                          <p:attrName>style.visibility</p:attrName>
                                        </p:attrNameLst>
                                      </p:cBhvr>
                                      <p:to>
                                        <p:strVal val="visible"/>
                                      </p:to>
                                    </p:set>
                                    <p:animEffect transition="in" filter="fade">
                                      <p:cBhvr>
                                        <p:cTn id="67" dur="500"/>
                                        <p:tgtEl>
                                          <p:spTgt spid="4"/>
                                        </p:tgtEl>
                                      </p:cBhvr>
                                    </p:animEffect>
                                  </p:childTnLst>
                                </p:cTn>
                              </p:par>
                            </p:childTnLst>
                          </p:cTn>
                        </p:par>
                      </p:childTnLst>
                    </p:cTn>
                  </p:par>
                  <p:par>
                    <p:cTn id="68" fill="hold">
                      <p:stCondLst>
                        <p:cond delay="indefinite"/>
                      </p:stCondLst>
                      <p:childTnLst>
                        <p:par>
                          <p:cTn id="69" fill="hold">
                            <p:stCondLst>
                              <p:cond delay="0"/>
                            </p:stCondLst>
                            <p:childTnLst>
                              <p:par>
                                <p:cTn id="70" presetID="10" presetClass="entr" presetSubtype="0" fill="hold" grpId="0" nodeType="clickEffect">
                                  <p:stCondLst>
                                    <p:cond delay="0"/>
                                  </p:stCondLst>
                                  <p:childTnLst>
                                    <p:set>
                                      <p:cBhvr>
                                        <p:cTn id="71" dur="1" fill="hold">
                                          <p:stCondLst>
                                            <p:cond delay="0"/>
                                          </p:stCondLst>
                                        </p:cTn>
                                        <p:tgtEl>
                                          <p:spTgt spid="17"/>
                                        </p:tgtEl>
                                        <p:attrNameLst>
                                          <p:attrName>style.visibility</p:attrName>
                                        </p:attrNameLst>
                                      </p:cBhvr>
                                      <p:to>
                                        <p:strVal val="visible"/>
                                      </p:to>
                                    </p:set>
                                    <p:animEffect transition="in" filter="fade">
                                      <p:cBhvr>
                                        <p:cTn id="72" dur="500"/>
                                        <p:tgtEl>
                                          <p:spTgt spid="17"/>
                                        </p:tgtEl>
                                      </p:cBhvr>
                                    </p:animEffect>
                                  </p:childTnLst>
                                </p:cTn>
                              </p:par>
                            </p:childTnLst>
                          </p:cTn>
                        </p:par>
                      </p:childTnLst>
                    </p:cTn>
                  </p:par>
                  <p:par>
                    <p:cTn id="73" fill="hold">
                      <p:stCondLst>
                        <p:cond delay="indefinite"/>
                      </p:stCondLst>
                      <p:childTnLst>
                        <p:par>
                          <p:cTn id="74" fill="hold">
                            <p:stCondLst>
                              <p:cond delay="0"/>
                            </p:stCondLst>
                            <p:childTnLst>
                              <p:par>
                                <p:cTn id="75" presetID="10" presetClass="entr" presetSubtype="0" fill="hold" grpId="0" nodeType="clickEffect">
                                  <p:stCondLst>
                                    <p:cond delay="0"/>
                                  </p:stCondLst>
                                  <p:childTnLst>
                                    <p:set>
                                      <p:cBhvr>
                                        <p:cTn id="76" dur="1" fill="hold">
                                          <p:stCondLst>
                                            <p:cond delay="0"/>
                                          </p:stCondLst>
                                        </p:cTn>
                                        <p:tgtEl>
                                          <p:spTgt spid="19"/>
                                        </p:tgtEl>
                                        <p:attrNameLst>
                                          <p:attrName>style.visibility</p:attrName>
                                        </p:attrNameLst>
                                      </p:cBhvr>
                                      <p:to>
                                        <p:strVal val="visible"/>
                                      </p:to>
                                    </p:set>
                                    <p:animEffect transition="in" filter="fade">
                                      <p:cBhvr>
                                        <p:cTn id="77"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6" grpId="0"/>
      <p:bldP spid="7" grpId="0"/>
      <p:bldP spid="8" grpId="0"/>
      <p:bldP spid="9" grpId="0"/>
      <p:bldP spid="10" grpId="0"/>
      <p:bldP spid="11" grpId="0"/>
      <p:bldP spid="12" grpId="0"/>
      <p:bldP spid="13" grpId="0"/>
      <p:bldP spid="14" grpId="0"/>
      <p:bldP spid="16" grpId="0"/>
      <p:bldP spid="17" grpId="0"/>
      <p:bldP spid="18" grpId="0"/>
      <p:bldP spid="19"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5"/>
          <p:cNvSpPr>
            <a:spLocks noChangeArrowheads="1"/>
          </p:cNvSpPr>
          <p:nvPr/>
        </p:nvSpPr>
        <p:spPr bwMode="auto">
          <a:xfrm>
            <a:off x="475530" y="1067511"/>
            <a:ext cx="4536976" cy="5133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lnSpc>
                <a:spcPct val="90000"/>
              </a:lnSpc>
              <a:spcBef>
                <a:spcPct val="0"/>
              </a:spcBef>
              <a:buFontTx/>
              <a:buNone/>
            </a:pPr>
            <a:endParaRPr lang="en-GB" altLang="en-US" sz="36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r>
              <a:rPr lang="en-GB" altLang="en-US" dirty="0">
                <a:solidFill>
                  <a:schemeClr val="tx1"/>
                </a:solidFill>
                <a:latin typeface="Arial" panose="020B0604020202020204" pitchFamily="34" charset="0"/>
                <a:cs typeface="Arial" panose="020B0604020202020204" pitchFamily="34" charset="0"/>
              </a:rPr>
              <a:t>Heroin</a:t>
            </a:r>
          </a:p>
          <a:p>
            <a:pPr eaLnBrk="1" hangingPunct="1">
              <a:lnSpc>
                <a:spcPct val="90000"/>
              </a:lnSpc>
              <a:spcBef>
                <a:spcPct val="0"/>
              </a:spcBef>
              <a:buFontTx/>
              <a:buNone/>
            </a:pPr>
            <a:r>
              <a:rPr lang="en-GB" altLang="en-US" sz="2800" dirty="0">
                <a:solidFill>
                  <a:schemeClr val="tx1"/>
                </a:solidFill>
                <a:latin typeface="Arial" panose="020B0604020202020204" pitchFamily="34" charset="0"/>
                <a:cs typeface="Arial" panose="020B0604020202020204" pitchFamily="34" charset="0"/>
              </a:rPr>
              <a:t> </a:t>
            </a:r>
          </a:p>
          <a:p>
            <a:pPr eaLnBrk="1" hangingPunct="1">
              <a:lnSpc>
                <a:spcPct val="90000"/>
              </a:lnSpc>
              <a:spcBef>
                <a:spcPct val="0"/>
              </a:spcBef>
              <a:buFontTx/>
              <a:buNone/>
            </a:pPr>
            <a:endParaRPr lang="en-GB" altLang="en-US" sz="28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endParaRPr lang="en-GB" altLang="en-US" sz="28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r>
              <a:rPr lang="en-GB" altLang="en-US" dirty="0">
                <a:solidFill>
                  <a:schemeClr val="tx1"/>
                </a:solidFill>
                <a:latin typeface="Arial" panose="020B0604020202020204" pitchFamily="34" charset="0"/>
                <a:cs typeface="Arial" panose="020B0604020202020204" pitchFamily="34" charset="0"/>
              </a:rPr>
              <a:t>Cocaine</a:t>
            </a:r>
          </a:p>
          <a:p>
            <a:pPr eaLnBrk="1" hangingPunct="1">
              <a:lnSpc>
                <a:spcPct val="90000"/>
              </a:lnSpc>
              <a:spcBef>
                <a:spcPct val="0"/>
              </a:spcBef>
              <a:buFontTx/>
              <a:buNone/>
            </a:pPr>
            <a:endParaRPr lang="en-GB" altLang="en-US" sz="28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endParaRPr lang="en-GB" altLang="en-US" sz="28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endParaRPr lang="en-GB" altLang="en-US" sz="28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endParaRPr lang="en-GB" altLang="en-US" sz="28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r>
              <a:rPr lang="en-GB" altLang="en-US" dirty="0">
                <a:solidFill>
                  <a:schemeClr val="tx1"/>
                </a:solidFill>
                <a:latin typeface="Arial" panose="020B0604020202020204" pitchFamily="34" charset="0"/>
                <a:cs typeface="Arial" panose="020B0604020202020204" pitchFamily="34" charset="0"/>
              </a:rPr>
              <a:t>Methadone</a:t>
            </a:r>
          </a:p>
          <a:p>
            <a:pPr eaLnBrk="1" hangingPunct="1">
              <a:lnSpc>
                <a:spcPct val="90000"/>
              </a:lnSpc>
              <a:spcBef>
                <a:spcPct val="0"/>
              </a:spcBef>
              <a:buFontTx/>
              <a:buNone/>
            </a:pPr>
            <a:endParaRPr lang="en-GB" altLang="en-US" dirty="0">
              <a:solidFill>
                <a:schemeClr val="tx1"/>
              </a:solidFill>
            </a:endParaRPr>
          </a:p>
          <a:p>
            <a:pPr eaLnBrk="1" hangingPunct="1">
              <a:lnSpc>
                <a:spcPct val="90000"/>
              </a:lnSpc>
              <a:spcBef>
                <a:spcPct val="0"/>
              </a:spcBef>
              <a:buFontTx/>
              <a:buNone/>
            </a:pPr>
            <a:r>
              <a:rPr lang="en-GB" altLang="en-US" dirty="0">
                <a:solidFill>
                  <a:schemeClr val="tx1"/>
                </a:solidFill>
              </a:rPr>
              <a:t> </a:t>
            </a:r>
          </a:p>
        </p:txBody>
      </p:sp>
      <p:pic>
        <p:nvPicPr>
          <p:cNvPr id="6" name="Picture 5"/>
          <p:cNvPicPr>
            <a:picLocks noChangeAspect="1"/>
          </p:cNvPicPr>
          <p:nvPr/>
        </p:nvPicPr>
        <p:blipFill>
          <a:blip r:embed="rId3"/>
          <a:stretch>
            <a:fillRect/>
          </a:stretch>
        </p:blipFill>
        <p:spPr>
          <a:xfrm>
            <a:off x="2744018" y="1267181"/>
            <a:ext cx="1661278" cy="1105293"/>
          </a:xfrm>
          <a:prstGeom prst="rect">
            <a:avLst/>
          </a:prstGeom>
        </p:spPr>
      </p:pic>
      <p:pic>
        <p:nvPicPr>
          <p:cNvPr id="7" name="Picture 6"/>
          <p:cNvPicPr>
            <a:picLocks noChangeAspect="1"/>
          </p:cNvPicPr>
          <p:nvPr/>
        </p:nvPicPr>
        <p:blipFill>
          <a:blip r:embed="rId4"/>
          <a:stretch>
            <a:fillRect/>
          </a:stretch>
        </p:blipFill>
        <p:spPr>
          <a:xfrm>
            <a:off x="2744018" y="2876352"/>
            <a:ext cx="1661278" cy="1105295"/>
          </a:xfrm>
          <a:prstGeom prst="rect">
            <a:avLst/>
          </a:prstGeom>
        </p:spPr>
      </p:pic>
      <p:pic>
        <p:nvPicPr>
          <p:cNvPr id="8" name="Picture 7"/>
          <p:cNvPicPr>
            <a:picLocks noChangeAspect="1"/>
          </p:cNvPicPr>
          <p:nvPr/>
        </p:nvPicPr>
        <p:blipFill>
          <a:blip r:embed="rId5"/>
          <a:stretch>
            <a:fillRect/>
          </a:stretch>
        </p:blipFill>
        <p:spPr>
          <a:xfrm>
            <a:off x="2805655" y="4703972"/>
            <a:ext cx="1599641" cy="1199730"/>
          </a:xfrm>
          <a:prstGeom prst="rect">
            <a:avLst/>
          </a:prstGeom>
        </p:spPr>
      </p:pic>
      <p:sp>
        <p:nvSpPr>
          <p:cNvPr id="9" name="TextBox 8"/>
          <p:cNvSpPr txBox="1"/>
          <p:nvPr/>
        </p:nvSpPr>
        <p:spPr>
          <a:xfrm>
            <a:off x="6096000" y="1018266"/>
            <a:ext cx="4392488" cy="5232202"/>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Ecstasy </a:t>
            </a:r>
          </a:p>
          <a:p>
            <a:endParaRPr lang="en-GB" sz="2800" dirty="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a:p>
            <a:r>
              <a:rPr lang="en-GB" altLang="en-US" sz="2400" dirty="0">
                <a:latin typeface="Arial" panose="020B0604020202020204" pitchFamily="34" charset="0"/>
                <a:cs typeface="Arial" panose="020B0604020202020204" pitchFamily="34" charset="0"/>
              </a:rPr>
              <a:t>LSD</a:t>
            </a:r>
          </a:p>
          <a:p>
            <a:endParaRPr lang="en-GB" sz="2800" dirty="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a:p>
            <a:r>
              <a:rPr lang="en-GB" altLang="en-US" sz="2400" dirty="0">
                <a:latin typeface="Arial" panose="020B0604020202020204" pitchFamily="34" charset="0"/>
                <a:cs typeface="Arial" panose="020B0604020202020204" pitchFamily="34" charset="0"/>
              </a:rPr>
              <a:t>Magic </a:t>
            </a:r>
          </a:p>
          <a:p>
            <a:r>
              <a:rPr lang="en-GB" altLang="en-US" sz="2400" dirty="0">
                <a:latin typeface="Arial" panose="020B0604020202020204" pitchFamily="34" charset="0"/>
                <a:cs typeface="Arial" panose="020B0604020202020204" pitchFamily="34" charset="0"/>
              </a:rPr>
              <a:t>Mushrooms</a:t>
            </a:r>
          </a:p>
          <a:p>
            <a:endParaRPr lang="en-GB" sz="2800" dirty="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a:p>
            <a:r>
              <a:rPr lang="en-GB" altLang="en-US" sz="2400" dirty="0">
                <a:latin typeface="Arial" panose="020B0604020202020204" pitchFamily="34" charset="0"/>
                <a:cs typeface="Arial" panose="020B0604020202020204" pitchFamily="34" charset="0"/>
              </a:rPr>
              <a:t>Methamphetamine</a:t>
            </a:r>
            <a:r>
              <a:rPr lang="en-GB" altLang="en-US" dirty="0">
                <a:latin typeface="Arial" panose="020B0604020202020204" pitchFamily="34" charset="0"/>
                <a:cs typeface="Arial" panose="020B0604020202020204" pitchFamily="34" charset="0"/>
              </a:rPr>
              <a:t> </a:t>
            </a:r>
          </a:p>
          <a:p>
            <a:endParaRPr lang="en-GB" dirty="0"/>
          </a:p>
        </p:txBody>
      </p:sp>
      <p:pic>
        <p:nvPicPr>
          <p:cNvPr id="10" name="Picture 9"/>
          <p:cNvPicPr>
            <a:picLocks noChangeAspect="1"/>
          </p:cNvPicPr>
          <p:nvPr/>
        </p:nvPicPr>
        <p:blipFill>
          <a:blip r:embed="rId6"/>
          <a:stretch>
            <a:fillRect/>
          </a:stretch>
        </p:blipFill>
        <p:spPr>
          <a:xfrm>
            <a:off x="9158313" y="779939"/>
            <a:ext cx="1386517" cy="1039888"/>
          </a:xfrm>
          <a:prstGeom prst="rect">
            <a:avLst/>
          </a:prstGeom>
        </p:spPr>
      </p:pic>
      <p:pic>
        <p:nvPicPr>
          <p:cNvPr id="11" name="Picture 10"/>
          <p:cNvPicPr>
            <a:picLocks noChangeAspect="1"/>
          </p:cNvPicPr>
          <p:nvPr/>
        </p:nvPicPr>
        <p:blipFill>
          <a:blip r:embed="rId7"/>
          <a:stretch>
            <a:fillRect/>
          </a:stretch>
        </p:blipFill>
        <p:spPr>
          <a:xfrm>
            <a:off x="9158313" y="2190270"/>
            <a:ext cx="1407038" cy="1055278"/>
          </a:xfrm>
          <a:prstGeom prst="rect">
            <a:avLst/>
          </a:prstGeom>
        </p:spPr>
      </p:pic>
      <p:pic>
        <p:nvPicPr>
          <p:cNvPr id="12" name="Picture 11"/>
          <p:cNvPicPr>
            <a:picLocks noChangeAspect="1"/>
          </p:cNvPicPr>
          <p:nvPr/>
        </p:nvPicPr>
        <p:blipFill>
          <a:blip r:embed="rId8"/>
          <a:stretch>
            <a:fillRect/>
          </a:stretch>
        </p:blipFill>
        <p:spPr>
          <a:xfrm>
            <a:off x="9165313" y="3648693"/>
            <a:ext cx="1407039" cy="1055279"/>
          </a:xfrm>
          <a:prstGeom prst="rect">
            <a:avLst/>
          </a:prstGeom>
        </p:spPr>
      </p:pic>
      <p:pic>
        <p:nvPicPr>
          <p:cNvPr id="13" name="Picture 12"/>
          <p:cNvPicPr>
            <a:picLocks noChangeAspect="1"/>
          </p:cNvPicPr>
          <p:nvPr/>
        </p:nvPicPr>
        <p:blipFill>
          <a:blip r:embed="rId9"/>
          <a:stretch>
            <a:fillRect/>
          </a:stretch>
        </p:blipFill>
        <p:spPr>
          <a:xfrm>
            <a:off x="9158313" y="5050234"/>
            <a:ext cx="1414039" cy="1060529"/>
          </a:xfrm>
          <a:prstGeom prst="rect">
            <a:avLst/>
          </a:prstGeom>
        </p:spPr>
      </p:pic>
      <p:sp>
        <p:nvSpPr>
          <p:cNvPr id="14" name="TextBox 13"/>
          <p:cNvSpPr txBox="1"/>
          <p:nvPr/>
        </p:nvSpPr>
        <p:spPr>
          <a:xfrm>
            <a:off x="0" y="216750"/>
            <a:ext cx="4847435" cy="523220"/>
          </a:xfrm>
          <a:prstGeom prst="rect">
            <a:avLst/>
          </a:prstGeom>
          <a:solidFill>
            <a:srgbClr val="7030A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b="1" dirty="0">
                <a:solidFill>
                  <a:schemeClr val="bg1"/>
                </a:solidFill>
              </a:rPr>
              <a:t>Class A</a:t>
            </a:r>
          </a:p>
        </p:txBody>
      </p:sp>
    </p:spTree>
    <p:extLst>
      <p:ext uri="{BB962C8B-B14F-4D97-AF65-F5344CB8AC3E}">
        <p14:creationId xmlns:p14="http://schemas.microsoft.com/office/powerpoint/2010/main" val="13878213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animEffect transition="in" filter="fade">
                                      <p:cBhvr>
                                        <p:cTn id="7" dur="500"/>
                                        <p:tgtEl>
                                          <p:spTgt spid="5">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5" end="5"/>
                                            </p:txEl>
                                          </p:spTgt>
                                        </p:tgtEl>
                                        <p:attrNameLst>
                                          <p:attrName>style.visibility</p:attrName>
                                        </p:attrNameLst>
                                      </p:cBhvr>
                                      <p:to>
                                        <p:strVal val="visible"/>
                                      </p:to>
                                    </p:set>
                                    <p:animEffect transition="in" filter="fade">
                                      <p:cBhvr>
                                        <p:cTn id="17" dur="500"/>
                                        <p:tgtEl>
                                          <p:spTgt spid="5">
                                            <p:txEl>
                                              <p:pRg st="5" end="5"/>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5">
                                            <p:txEl>
                                              <p:pRg st="10" end="10"/>
                                            </p:txEl>
                                          </p:spTgt>
                                        </p:tgtEl>
                                        <p:attrNameLst>
                                          <p:attrName>style.visibility</p:attrName>
                                        </p:attrNameLst>
                                      </p:cBhvr>
                                      <p:to>
                                        <p:strVal val="visible"/>
                                      </p:to>
                                    </p:set>
                                    <p:animEffect transition="in" filter="fade">
                                      <p:cBhvr>
                                        <p:cTn id="27" dur="500"/>
                                        <p:tgtEl>
                                          <p:spTgt spid="5">
                                            <p:txEl>
                                              <p:pRg st="10" end="10"/>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fade">
                                      <p:cBhvr>
                                        <p:cTn id="32" dur="500"/>
                                        <p:tgtEl>
                                          <p:spTgt spid="8"/>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9">
                                            <p:txEl>
                                              <p:pRg st="0" end="0"/>
                                            </p:txEl>
                                          </p:spTgt>
                                        </p:tgtEl>
                                        <p:attrNameLst>
                                          <p:attrName>style.visibility</p:attrName>
                                        </p:attrNameLst>
                                      </p:cBhvr>
                                      <p:to>
                                        <p:strVal val="visible"/>
                                      </p:to>
                                    </p:set>
                                    <p:animEffect transition="in" filter="fade">
                                      <p:cBhvr>
                                        <p:cTn id="37" dur="500"/>
                                        <p:tgtEl>
                                          <p:spTgt spid="9">
                                            <p:txEl>
                                              <p:pRg st="0" end="0"/>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10"/>
                                        </p:tgtEl>
                                        <p:attrNameLst>
                                          <p:attrName>style.visibility</p:attrName>
                                        </p:attrNameLst>
                                      </p:cBhvr>
                                      <p:to>
                                        <p:strVal val="visible"/>
                                      </p:to>
                                    </p:set>
                                    <p:animEffect transition="in" filter="fade">
                                      <p:cBhvr>
                                        <p:cTn id="42" dur="500"/>
                                        <p:tgtEl>
                                          <p:spTgt spid="10"/>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9">
                                            <p:txEl>
                                              <p:pRg st="3" end="3"/>
                                            </p:txEl>
                                          </p:spTgt>
                                        </p:tgtEl>
                                        <p:attrNameLst>
                                          <p:attrName>style.visibility</p:attrName>
                                        </p:attrNameLst>
                                      </p:cBhvr>
                                      <p:to>
                                        <p:strVal val="visible"/>
                                      </p:to>
                                    </p:set>
                                    <p:animEffect transition="in" filter="fade">
                                      <p:cBhvr>
                                        <p:cTn id="47" dur="500"/>
                                        <p:tgtEl>
                                          <p:spTgt spid="9">
                                            <p:txEl>
                                              <p:pRg st="3" end="3"/>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11"/>
                                        </p:tgtEl>
                                        <p:attrNameLst>
                                          <p:attrName>style.visibility</p:attrName>
                                        </p:attrNameLst>
                                      </p:cBhvr>
                                      <p:to>
                                        <p:strVal val="visible"/>
                                      </p:to>
                                    </p:set>
                                    <p:animEffect transition="in" filter="fade">
                                      <p:cBhvr>
                                        <p:cTn id="52" dur="500"/>
                                        <p:tgtEl>
                                          <p:spTgt spid="11"/>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9">
                                            <p:txEl>
                                              <p:pRg st="7" end="7"/>
                                            </p:txEl>
                                          </p:spTgt>
                                        </p:tgtEl>
                                        <p:attrNameLst>
                                          <p:attrName>style.visibility</p:attrName>
                                        </p:attrNameLst>
                                      </p:cBhvr>
                                      <p:to>
                                        <p:strVal val="visible"/>
                                      </p:to>
                                    </p:set>
                                    <p:animEffect transition="in" filter="fade">
                                      <p:cBhvr>
                                        <p:cTn id="57" dur="500"/>
                                        <p:tgtEl>
                                          <p:spTgt spid="9">
                                            <p:txEl>
                                              <p:pRg st="7" end="7"/>
                                            </p:txEl>
                                          </p:spTgt>
                                        </p:tgtEl>
                                      </p:cBhvr>
                                    </p:animEffect>
                                  </p:childTnLst>
                                </p:cTn>
                              </p:par>
                              <p:par>
                                <p:cTn id="58" presetID="10" presetClass="entr" presetSubtype="0" fill="hold" nodeType="withEffect">
                                  <p:stCondLst>
                                    <p:cond delay="0"/>
                                  </p:stCondLst>
                                  <p:childTnLst>
                                    <p:set>
                                      <p:cBhvr>
                                        <p:cTn id="59" dur="1" fill="hold">
                                          <p:stCondLst>
                                            <p:cond delay="0"/>
                                          </p:stCondLst>
                                        </p:cTn>
                                        <p:tgtEl>
                                          <p:spTgt spid="9">
                                            <p:txEl>
                                              <p:pRg st="8" end="8"/>
                                            </p:txEl>
                                          </p:spTgt>
                                        </p:tgtEl>
                                        <p:attrNameLst>
                                          <p:attrName>style.visibility</p:attrName>
                                        </p:attrNameLst>
                                      </p:cBhvr>
                                      <p:to>
                                        <p:strVal val="visible"/>
                                      </p:to>
                                    </p:set>
                                    <p:animEffect transition="in" filter="fade">
                                      <p:cBhvr>
                                        <p:cTn id="60" dur="500"/>
                                        <p:tgtEl>
                                          <p:spTgt spid="9">
                                            <p:txEl>
                                              <p:pRg st="8" end="8"/>
                                            </p:txEl>
                                          </p:spTgt>
                                        </p:tgtEl>
                                      </p:cBhvr>
                                    </p:animEffect>
                                  </p:childTnLst>
                                </p:cTn>
                              </p:par>
                            </p:childTnLst>
                          </p:cTn>
                        </p:par>
                      </p:childTnLst>
                    </p:cTn>
                  </p:par>
                  <p:par>
                    <p:cTn id="61" fill="hold">
                      <p:stCondLst>
                        <p:cond delay="indefinite"/>
                      </p:stCondLst>
                      <p:childTnLst>
                        <p:par>
                          <p:cTn id="62" fill="hold">
                            <p:stCondLst>
                              <p:cond delay="0"/>
                            </p:stCondLst>
                            <p:childTnLst>
                              <p:par>
                                <p:cTn id="63" presetID="10" presetClass="entr" presetSubtype="0" fill="hold" nodeType="clickEffect">
                                  <p:stCondLst>
                                    <p:cond delay="0"/>
                                  </p:stCondLst>
                                  <p:childTnLst>
                                    <p:set>
                                      <p:cBhvr>
                                        <p:cTn id="64" dur="1" fill="hold">
                                          <p:stCondLst>
                                            <p:cond delay="0"/>
                                          </p:stCondLst>
                                        </p:cTn>
                                        <p:tgtEl>
                                          <p:spTgt spid="12"/>
                                        </p:tgtEl>
                                        <p:attrNameLst>
                                          <p:attrName>style.visibility</p:attrName>
                                        </p:attrNameLst>
                                      </p:cBhvr>
                                      <p:to>
                                        <p:strVal val="visible"/>
                                      </p:to>
                                    </p:set>
                                    <p:animEffect transition="in" filter="fade">
                                      <p:cBhvr>
                                        <p:cTn id="65" dur="500"/>
                                        <p:tgtEl>
                                          <p:spTgt spid="12"/>
                                        </p:tgtEl>
                                      </p:cBhvr>
                                    </p:animEffect>
                                  </p:childTnLst>
                                </p:cTn>
                              </p:par>
                            </p:childTnLst>
                          </p:cTn>
                        </p:par>
                      </p:childTnLst>
                    </p:cTn>
                  </p:par>
                  <p:par>
                    <p:cTn id="66" fill="hold">
                      <p:stCondLst>
                        <p:cond delay="indefinite"/>
                      </p:stCondLst>
                      <p:childTnLst>
                        <p:par>
                          <p:cTn id="67" fill="hold">
                            <p:stCondLst>
                              <p:cond delay="0"/>
                            </p:stCondLst>
                            <p:childTnLst>
                              <p:par>
                                <p:cTn id="68" presetID="10" presetClass="entr" presetSubtype="0" fill="hold" nodeType="clickEffect">
                                  <p:stCondLst>
                                    <p:cond delay="0"/>
                                  </p:stCondLst>
                                  <p:childTnLst>
                                    <p:set>
                                      <p:cBhvr>
                                        <p:cTn id="69" dur="1" fill="hold">
                                          <p:stCondLst>
                                            <p:cond delay="0"/>
                                          </p:stCondLst>
                                        </p:cTn>
                                        <p:tgtEl>
                                          <p:spTgt spid="9">
                                            <p:txEl>
                                              <p:pRg st="11" end="11"/>
                                            </p:txEl>
                                          </p:spTgt>
                                        </p:tgtEl>
                                        <p:attrNameLst>
                                          <p:attrName>style.visibility</p:attrName>
                                        </p:attrNameLst>
                                      </p:cBhvr>
                                      <p:to>
                                        <p:strVal val="visible"/>
                                      </p:to>
                                    </p:set>
                                    <p:animEffect transition="in" filter="fade">
                                      <p:cBhvr>
                                        <p:cTn id="70" dur="500"/>
                                        <p:tgtEl>
                                          <p:spTgt spid="9">
                                            <p:txEl>
                                              <p:pRg st="11" end="11"/>
                                            </p:txEl>
                                          </p:spTgt>
                                        </p:tgtEl>
                                      </p:cBhvr>
                                    </p:animEffect>
                                  </p:childTnLst>
                                </p:cTn>
                              </p:par>
                            </p:childTnLst>
                          </p:cTn>
                        </p:par>
                      </p:childTnLst>
                    </p:cTn>
                  </p:par>
                  <p:par>
                    <p:cTn id="71" fill="hold">
                      <p:stCondLst>
                        <p:cond delay="indefinite"/>
                      </p:stCondLst>
                      <p:childTnLst>
                        <p:par>
                          <p:cTn id="72" fill="hold">
                            <p:stCondLst>
                              <p:cond delay="0"/>
                            </p:stCondLst>
                            <p:childTnLst>
                              <p:par>
                                <p:cTn id="73" presetID="10" presetClass="entr" presetSubtype="0" fill="hold" nodeType="clickEffect">
                                  <p:stCondLst>
                                    <p:cond delay="0"/>
                                  </p:stCondLst>
                                  <p:childTnLst>
                                    <p:set>
                                      <p:cBhvr>
                                        <p:cTn id="74" dur="1" fill="hold">
                                          <p:stCondLst>
                                            <p:cond delay="0"/>
                                          </p:stCondLst>
                                        </p:cTn>
                                        <p:tgtEl>
                                          <p:spTgt spid="13"/>
                                        </p:tgtEl>
                                        <p:attrNameLst>
                                          <p:attrName>style.visibility</p:attrName>
                                        </p:attrNameLst>
                                      </p:cBhvr>
                                      <p:to>
                                        <p:strVal val="visible"/>
                                      </p:to>
                                    </p:set>
                                    <p:animEffect transition="in" filter="fade">
                                      <p:cBhvr>
                                        <p:cTn id="75"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5"/>
          <p:cNvSpPr>
            <a:spLocks noChangeArrowheads="1"/>
          </p:cNvSpPr>
          <p:nvPr/>
        </p:nvSpPr>
        <p:spPr bwMode="auto">
          <a:xfrm>
            <a:off x="284569" y="733580"/>
            <a:ext cx="3312840" cy="58539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lnSpc>
                <a:spcPct val="90000"/>
              </a:lnSpc>
              <a:spcBef>
                <a:spcPct val="0"/>
              </a:spcBef>
              <a:buFontTx/>
              <a:buNone/>
            </a:pPr>
            <a:endParaRPr lang="en-GB" altLang="en-US" dirty="0">
              <a:solidFill>
                <a:schemeClr val="tx1"/>
              </a:solidFill>
            </a:endParaRPr>
          </a:p>
          <a:p>
            <a:pPr eaLnBrk="1" hangingPunct="1">
              <a:lnSpc>
                <a:spcPct val="90000"/>
              </a:lnSpc>
              <a:spcBef>
                <a:spcPct val="0"/>
              </a:spcBef>
              <a:buFontTx/>
              <a:buNone/>
            </a:pPr>
            <a:endParaRPr lang="en-GB" altLang="en-US" sz="36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r>
              <a:rPr lang="en-GB" altLang="en-US" sz="2800" dirty="0">
                <a:solidFill>
                  <a:schemeClr val="tx1"/>
                </a:solidFill>
                <a:latin typeface="Arial" panose="020B0604020202020204" pitchFamily="34" charset="0"/>
                <a:cs typeface="Arial" panose="020B0604020202020204" pitchFamily="34" charset="0"/>
              </a:rPr>
              <a:t>Cannabis &amp; Cannabis </a:t>
            </a:r>
          </a:p>
          <a:p>
            <a:pPr eaLnBrk="1" hangingPunct="1">
              <a:lnSpc>
                <a:spcPct val="90000"/>
              </a:lnSpc>
              <a:spcBef>
                <a:spcPct val="0"/>
              </a:spcBef>
              <a:buFontTx/>
              <a:buNone/>
            </a:pPr>
            <a:r>
              <a:rPr lang="en-GB" altLang="en-US" sz="2800" dirty="0">
                <a:solidFill>
                  <a:schemeClr val="tx1"/>
                </a:solidFill>
                <a:latin typeface="Arial" panose="020B0604020202020204" pitchFamily="34" charset="0"/>
                <a:cs typeface="Arial" panose="020B0604020202020204" pitchFamily="34" charset="0"/>
              </a:rPr>
              <a:t>Resin</a:t>
            </a:r>
          </a:p>
          <a:p>
            <a:pPr eaLnBrk="1" hangingPunct="1">
              <a:lnSpc>
                <a:spcPct val="90000"/>
              </a:lnSpc>
              <a:spcBef>
                <a:spcPct val="0"/>
              </a:spcBef>
              <a:buFontTx/>
              <a:buNone/>
            </a:pPr>
            <a:endParaRPr lang="en-GB" altLang="en-US" sz="28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endParaRPr lang="en-GB" altLang="en-US" sz="28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r>
              <a:rPr lang="en-GB" altLang="en-US" sz="2800" dirty="0">
                <a:solidFill>
                  <a:schemeClr val="tx1"/>
                </a:solidFill>
                <a:latin typeface="Arial" panose="020B0604020202020204" pitchFamily="34" charset="0"/>
                <a:cs typeface="Arial" panose="020B0604020202020204" pitchFamily="34" charset="0"/>
              </a:rPr>
              <a:t>Amphetamines</a:t>
            </a:r>
          </a:p>
          <a:p>
            <a:pPr eaLnBrk="1" hangingPunct="1">
              <a:lnSpc>
                <a:spcPct val="90000"/>
              </a:lnSpc>
              <a:spcBef>
                <a:spcPct val="0"/>
              </a:spcBef>
              <a:buFontTx/>
              <a:buNone/>
            </a:pPr>
            <a:endParaRPr lang="en-GB" altLang="en-US" sz="28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endParaRPr lang="en-GB" altLang="en-US" sz="28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endParaRPr lang="en-GB" altLang="en-US" sz="28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r>
              <a:rPr lang="en-GB" altLang="en-US" sz="2800" dirty="0" err="1">
                <a:solidFill>
                  <a:schemeClr val="tx1"/>
                </a:solidFill>
                <a:latin typeface="Arial" panose="020B0604020202020204" pitchFamily="34" charset="0"/>
                <a:cs typeface="Arial" panose="020B0604020202020204" pitchFamily="34" charset="0"/>
              </a:rPr>
              <a:t>Mephedrone</a:t>
            </a:r>
            <a:endParaRPr lang="en-GB" altLang="en-US" sz="28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endParaRPr lang="en-GB" altLang="en-US" sz="28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endParaRPr lang="en-GB" altLang="en-US" dirty="0">
              <a:solidFill>
                <a:schemeClr val="tx1"/>
              </a:solidFill>
            </a:endParaRPr>
          </a:p>
          <a:p>
            <a:pPr eaLnBrk="1" hangingPunct="1">
              <a:lnSpc>
                <a:spcPct val="90000"/>
              </a:lnSpc>
              <a:spcBef>
                <a:spcPct val="0"/>
              </a:spcBef>
              <a:buFontTx/>
              <a:buNone/>
            </a:pPr>
            <a:endParaRPr lang="en-GB" altLang="en-US" dirty="0">
              <a:solidFill>
                <a:schemeClr val="tx1"/>
              </a:solidFill>
            </a:endParaRPr>
          </a:p>
        </p:txBody>
      </p:sp>
      <p:pic>
        <p:nvPicPr>
          <p:cNvPr id="5" name="Picture 4"/>
          <p:cNvPicPr>
            <a:picLocks noChangeAspect="1"/>
          </p:cNvPicPr>
          <p:nvPr/>
        </p:nvPicPr>
        <p:blipFill>
          <a:blip r:embed="rId3"/>
          <a:stretch>
            <a:fillRect/>
          </a:stretch>
        </p:blipFill>
        <p:spPr>
          <a:xfrm>
            <a:off x="2877564" y="1256800"/>
            <a:ext cx="1997771" cy="1498328"/>
          </a:xfrm>
          <a:prstGeom prst="rect">
            <a:avLst/>
          </a:prstGeom>
          <a:ln>
            <a:solidFill>
              <a:schemeClr val="tx1"/>
            </a:solidFill>
          </a:ln>
        </p:spPr>
      </p:pic>
      <p:pic>
        <p:nvPicPr>
          <p:cNvPr id="6" name="Picture 5"/>
          <p:cNvPicPr>
            <a:picLocks noChangeAspect="1"/>
          </p:cNvPicPr>
          <p:nvPr/>
        </p:nvPicPr>
        <p:blipFill>
          <a:blip r:embed="rId4"/>
          <a:stretch>
            <a:fillRect/>
          </a:stretch>
        </p:blipFill>
        <p:spPr>
          <a:xfrm>
            <a:off x="2896143" y="3045921"/>
            <a:ext cx="1997771" cy="1216534"/>
          </a:xfrm>
          <a:prstGeom prst="rect">
            <a:avLst/>
          </a:prstGeom>
          <a:ln>
            <a:solidFill>
              <a:schemeClr val="tx1"/>
            </a:solidFill>
          </a:ln>
        </p:spPr>
      </p:pic>
      <p:pic>
        <p:nvPicPr>
          <p:cNvPr id="7" name="Picture 6"/>
          <p:cNvPicPr>
            <a:picLocks noChangeAspect="1"/>
          </p:cNvPicPr>
          <p:nvPr/>
        </p:nvPicPr>
        <p:blipFill>
          <a:blip r:embed="rId5"/>
          <a:stretch>
            <a:fillRect/>
          </a:stretch>
        </p:blipFill>
        <p:spPr>
          <a:xfrm>
            <a:off x="2877565" y="4542640"/>
            <a:ext cx="2016349" cy="1498327"/>
          </a:xfrm>
          <a:prstGeom prst="rect">
            <a:avLst/>
          </a:prstGeom>
          <a:ln>
            <a:solidFill>
              <a:srgbClr val="000000"/>
            </a:solidFill>
          </a:ln>
        </p:spPr>
      </p:pic>
      <p:sp>
        <p:nvSpPr>
          <p:cNvPr id="8" name="TextBox 7"/>
          <p:cNvSpPr txBox="1"/>
          <p:nvPr/>
        </p:nvSpPr>
        <p:spPr>
          <a:xfrm>
            <a:off x="5548743" y="1597068"/>
            <a:ext cx="3384376" cy="4493538"/>
          </a:xfrm>
          <a:prstGeom prst="rect">
            <a:avLst/>
          </a:prstGeom>
          <a:noFill/>
        </p:spPr>
        <p:txBody>
          <a:bodyPr wrap="square" rtlCol="0">
            <a:spAutoFit/>
          </a:bodyPr>
          <a:lstStyle/>
          <a:p>
            <a:r>
              <a:rPr lang="en-GB" altLang="en-US" sz="2800" dirty="0">
                <a:latin typeface="Arial" panose="020B0604020202020204" pitchFamily="34" charset="0"/>
                <a:cs typeface="Arial" panose="020B0604020202020204" pitchFamily="34" charset="0"/>
              </a:rPr>
              <a:t>Ketamine</a:t>
            </a:r>
          </a:p>
          <a:p>
            <a:endParaRPr lang="en-GB" altLang="en-US" dirty="0">
              <a:solidFill>
                <a:srgbClr val="FF0000"/>
              </a:solidFill>
            </a:endParaRPr>
          </a:p>
          <a:p>
            <a:endParaRPr lang="en-GB" altLang="en-US" dirty="0">
              <a:solidFill>
                <a:srgbClr val="FF0000"/>
              </a:solidFill>
            </a:endParaRPr>
          </a:p>
          <a:p>
            <a:endParaRPr lang="en-GB" altLang="en-US" dirty="0">
              <a:solidFill>
                <a:srgbClr val="FF0000"/>
              </a:solidFill>
              <a:latin typeface="Arial" panose="020B0604020202020204" pitchFamily="34" charset="0"/>
              <a:cs typeface="Arial" panose="020B0604020202020204" pitchFamily="34" charset="0"/>
            </a:endParaRPr>
          </a:p>
          <a:p>
            <a:endParaRPr lang="en-GB" altLang="en-US" dirty="0">
              <a:solidFill>
                <a:srgbClr val="FF0000"/>
              </a:solidFill>
              <a:latin typeface="Arial" panose="020B0604020202020204" pitchFamily="34" charset="0"/>
              <a:cs typeface="Arial" panose="020B0604020202020204" pitchFamily="34" charset="0"/>
            </a:endParaRPr>
          </a:p>
          <a:p>
            <a:r>
              <a:rPr lang="en-GB" altLang="en-US" sz="2800" dirty="0">
                <a:latin typeface="Arial" panose="020B0604020202020204" pitchFamily="34" charset="0"/>
                <a:cs typeface="Arial" panose="020B0604020202020204" pitchFamily="34" charset="0"/>
              </a:rPr>
              <a:t>Barbiturates</a:t>
            </a:r>
          </a:p>
          <a:p>
            <a:endParaRPr lang="en-GB" altLang="en-US" sz="2800" dirty="0">
              <a:latin typeface="Arial" panose="020B0604020202020204" pitchFamily="34" charset="0"/>
              <a:cs typeface="Arial" panose="020B0604020202020204" pitchFamily="34" charset="0"/>
            </a:endParaRPr>
          </a:p>
          <a:p>
            <a:endParaRPr lang="en-GB" altLang="en-US" sz="2800" dirty="0">
              <a:latin typeface="Arial" panose="020B0604020202020204" pitchFamily="34" charset="0"/>
              <a:cs typeface="Arial" panose="020B0604020202020204" pitchFamily="34" charset="0"/>
            </a:endParaRPr>
          </a:p>
          <a:p>
            <a:endParaRPr lang="en-GB" altLang="en-US" sz="2800" dirty="0">
              <a:latin typeface="Arial" panose="020B0604020202020204" pitchFamily="34" charset="0"/>
              <a:cs typeface="Arial" panose="020B0604020202020204" pitchFamily="34" charset="0"/>
            </a:endParaRPr>
          </a:p>
          <a:p>
            <a:r>
              <a:rPr lang="en-GB" altLang="en-US" sz="2800" dirty="0">
                <a:latin typeface="Arial" panose="020B0604020202020204" pitchFamily="34" charset="0"/>
                <a:cs typeface="Arial" panose="020B0604020202020204" pitchFamily="34" charset="0"/>
              </a:rPr>
              <a:t>Synthetic Cannabinoids</a:t>
            </a:r>
          </a:p>
          <a:p>
            <a:endParaRPr lang="en-GB" dirty="0">
              <a:solidFill>
                <a:srgbClr val="FF0000"/>
              </a:solidFill>
            </a:endParaRPr>
          </a:p>
        </p:txBody>
      </p:sp>
      <p:pic>
        <p:nvPicPr>
          <p:cNvPr id="9" name="Picture 8"/>
          <p:cNvPicPr>
            <a:picLocks noChangeAspect="1"/>
          </p:cNvPicPr>
          <p:nvPr/>
        </p:nvPicPr>
        <p:blipFill>
          <a:blip r:embed="rId6"/>
          <a:stretch>
            <a:fillRect/>
          </a:stretch>
        </p:blipFill>
        <p:spPr>
          <a:xfrm>
            <a:off x="8326273" y="1211855"/>
            <a:ext cx="2256163" cy="1283913"/>
          </a:xfrm>
          <a:prstGeom prst="rect">
            <a:avLst/>
          </a:prstGeom>
        </p:spPr>
      </p:pic>
      <p:pic>
        <p:nvPicPr>
          <p:cNvPr id="10" name="Picture 9"/>
          <p:cNvPicPr>
            <a:picLocks noChangeAspect="1"/>
          </p:cNvPicPr>
          <p:nvPr/>
        </p:nvPicPr>
        <p:blipFill>
          <a:blip r:embed="rId7"/>
          <a:stretch>
            <a:fillRect/>
          </a:stretch>
        </p:blipFill>
        <p:spPr>
          <a:xfrm>
            <a:off x="8348283" y="2755127"/>
            <a:ext cx="2234153" cy="1431315"/>
          </a:xfrm>
          <a:prstGeom prst="rect">
            <a:avLst/>
          </a:prstGeom>
        </p:spPr>
      </p:pic>
      <p:pic>
        <p:nvPicPr>
          <p:cNvPr id="11" name="Picture 10"/>
          <p:cNvPicPr>
            <a:picLocks noChangeAspect="1"/>
          </p:cNvPicPr>
          <p:nvPr/>
        </p:nvPicPr>
        <p:blipFill>
          <a:blip r:embed="rId8"/>
          <a:stretch>
            <a:fillRect/>
          </a:stretch>
        </p:blipFill>
        <p:spPr>
          <a:xfrm>
            <a:off x="8377632" y="4262455"/>
            <a:ext cx="2204805" cy="1653603"/>
          </a:xfrm>
          <a:prstGeom prst="rect">
            <a:avLst/>
          </a:prstGeom>
          <a:ln>
            <a:solidFill>
              <a:schemeClr val="tx1"/>
            </a:solidFill>
          </a:ln>
        </p:spPr>
      </p:pic>
      <p:sp>
        <p:nvSpPr>
          <p:cNvPr id="12" name="TextBox 11"/>
          <p:cNvSpPr txBox="1"/>
          <p:nvPr/>
        </p:nvSpPr>
        <p:spPr>
          <a:xfrm>
            <a:off x="0" y="270510"/>
            <a:ext cx="4847435" cy="523220"/>
          </a:xfrm>
          <a:prstGeom prst="rect">
            <a:avLst/>
          </a:prstGeom>
          <a:solidFill>
            <a:schemeClr val="accent2"/>
          </a:solidFill>
          <a:ln>
            <a:noFill/>
          </a:ln>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b="1" dirty="0">
                <a:solidFill>
                  <a:schemeClr val="bg1"/>
                </a:solidFill>
              </a:rPr>
              <a:t>Class B</a:t>
            </a:r>
          </a:p>
        </p:txBody>
      </p:sp>
    </p:spTree>
    <p:extLst>
      <p:ext uri="{BB962C8B-B14F-4D97-AF65-F5344CB8AC3E}">
        <p14:creationId xmlns:p14="http://schemas.microsoft.com/office/powerpoint/2010/main" val="34043701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animEffect transition="in" filter="fade">
                                      <p:cBhvr>
                                        <p:cTn id="7" dur="500"/>
                                        <p:tgtEl>
                                          <p:spTgt spid="4">
                                            <p:txEl>
                                              <p:pRg st="2" end="2"/>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4">
                                            <p:txEl>
                                              <p:pRg st="3" end="3"/>
                                            </p:txEl>
                                          </p:spTgt>
                                        </p:tgtEl>
                                        <p:attrNameLst>
                                          <p:attrName>style.visibility</p:attrName>
                                        </p:attrNameLst>
                                      </p:cBhvr>
                                      <p:to>
                                        <p:strVal val="visible"/>
                                      </p:to>
                                    </p:set>
                                    <p:animEffect transition="in" filter="fade">
                                      <p:cBhvr>
                                        <p:cTn id="10" dur="500"/>
                                        <p:tgtEl>
                                          <p:spTgt spid="4">
                                            <p:txEl>
                                              <p:pRg st="3" end="3"/>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fade">
                                      <p:cBhvr>
                                        <p:cTn id="15" dur="500"/>
                                        <p:tgtEl>
                                          <p:spTgt spid="5"/>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4">
                                            <p:txEl>
                                              <p:pRg st="6" end="6"/>
                                            </p:txEl>
                                          </p:spTgt>
                                        </p:tgtEl>
                                        <p:attrNameLst>
                                          <p:attrName>style.visibility</p:attrName>
                                        </p:attrNameLst>
                                      </p:cBhvr>
                                      <p:to>
                                        <p:strVal val="visible"/>
                                      </p:to>
                                    </p:set>
                                    <p:animEffect transition="in" filter="fade">
                                      <p:cBhvr>
                                        <p:cTn id="20" dur="500"/>
                                        <p:tgtEl>
                                          <p:spTgt spid="4">
                                            <p:txEl>
                                              <p:pRg st="6" end="6"/>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6"/>
                                        </p:tgtEl>
                                        <p:attrNameLst>
                                          <p:attrName>style.visibility</p:attrName>
                                        </p:attrNameLst>
                                      </p:cBhvr>
                                      <p:to>
                                        <p:strVal val="visible"/>
                                      </p:to>
                                    </p:set>
                                    <p:animEffect transition="in" filter="fade">
                                      <p:cBhvr>
                                        <p:cTn id="25" dur="500"/>
                                        <p:tgtEl>
                                          <p:spTgt spid="6"/>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4">
                                            <p:txEl>
                                              <p:pRg st="10" end="10"/>
                                            </p:txEl>
                                          </p:spTgt>
                                        </p:tgtEl>
                                        <p:attrNameLst>
                                          <p:attrName>style.visibility</p:attrName>
                                        </p:attrNameLst>
                                      </p:cBhvr>
                                      <p:to>
                                        <p:strVal val="visible"/>
                                      </p:to>
                                    </p:set>
                                    <p:animEffect transition="in" filter="fade">
                                      <p:cBhvr>
                                        <p:cTn id="30" dur="500"/>
                                        <p:tgtEl>
                                          <p:spTgt spid="4">
                                            <p:txEl>
                                              <p:pRg st="10" end="10"/>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7"/>
                                        </p:tgtEl>
                                        <p:attrNameLst>
                                          <p:attrName>style.visibility</p:attrName>
                                        </p:attrNameLst>
                                      </p:cBhvr>
                                      <p:to>
                                        <p:strVal val="visible"/>
                                      </p:to>
                                    </p:set>
                                    <p:animEffect transition="in" filter="fade">
                                      <p:cBhvr>
                                        <p:cTn id="35" dur="500"/>
                                        <p:tgtEl>
                                          <p:spTgt spid="7"/>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nodeType="clickEffect">
                                  <p:stCondLst>
                                    <p:cond delay="0"/>
                                  </p:stCondLst>
                                  <p:childTnLst>
                                    <p:set>
                                      <p:cBhvr>
                                        <p:cTn id="39" dur="1" fill="hold">
                                          <p:stCondLst>
                                            <p:cond delay="0"/>
                                          </p:stCondLst>
                                        </p:cTn>
                                        <p:tgtEl>
                                          <p:spTgt spid="8">
                                            <p:txEl>
                                              <p:pRg st="0" end="0"/>
                                            </p:txEl>
                                          </p:spTgt>
                                        </p:tgtEl>
                                        <p:attrNameLst>
                                          <p:attrName>style.visibility</p:attrName>
                                        </p:attrNameLst>
                                      </p:cBhvr>
                                      <p:to>
                                        <p:strVal val="visible"/>
                                      </p:to>
                                    </p:set>
                                    <p:animEffect transition="in" filter="fade">
                                      <p:cBhvr>
                                        <p:cTn id="40" dur="500"/>
                                        <p:tgtEl>
                                          <p:spTgt spid="8">
                                            <p:txEl>
                                              <p:pRg st="0" end="0"/>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nodeType="clickEffect">
                                  <p:stCondLst>
                                    <p:cond delay="0"/>
                                  </p:stCondLst>
                                  <p:childTnLst>
                                    <p:set>
                                      <p:cBhvr>
                                        <p:cTn id="44" dur="1" fill="hold">
                                          <p:stCondLst>
                                            <p:cond delay="0"/>
                                          </p:stCondLst>
                                        </p:cTn>
                                        <p:tgtEl>
                                          <p:spTgt spid="9"/>
                                        </p:tgtEl>
                                        <p:attrNameLst>
                                          <p:attrName>style.visibility</p:attrName>
                                        </p:attrNameLst>
                                      </p:cBhvr>
                                      <p:to>
                                        <p:strVal val="visible"/>
                                      </p:to>
                                    </p:set>
                                    <p:animEffect transition="in" filter="fade">
                                      <p:cBhvr>
                                        <p:cTn id="45" dur="500"/>
                                        <p:tgtEl>
                                          <p:spTgt spid="9"/>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nodeType="clickEffect">
                                  <p:stCondLst>
                                    <p:cond delay="0"/>
                                  </p:stCondLst>
                                  <p:childTnLst>
                                    <p:set>
                                      <p:cBhvr>
                                        <p:cTn id="49" dur="1" fill="hold">
                                          <p:stCondLst>
                                            <p:cond delay="0"/>
                                          </p:stCondLst>
                                        </p:cTn>
                                        <p:tgtEl>
                                          <p:spTgt spid="8">
                                            <p:txEl>
                                              <p:pRg st="5" end="5"/>
                                            </p:txEl>
                                          </p:spTgt>
                                        </p:tgtEl>
                                        <p:attrNameLst>
                                          <p:attrName>style.visibility</p:attrName>
                                        </p:attrNameLst>
                                      </p:cBhvr>
                                      <p:to>
                                        <p:strVal val="visible"/>
                                      </p:to>
                                    </p:set>
                                    <p:animEffect transition="in" filter="fade">
                                      <p:cBhvr>
                                        <p:cTn id="50" dur="500"/>
                                        <p:tgtEl>
                                          <p:spTgt spid="8">
                                            <p:txEl>
                                              <p:pRg st="5" end="5"/>
                                            </p:txEl>
                                          </p:spTgt>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nodeType="clickEffect">
                                  <p:stCondLst>
                                    <p:cond delay="0"/>
                                  </p:stCondLst>
                                  <p:childTnLst>
                                    <p:set>
                                      <p:cBhvr>
                                        <p:cTn id="54" dur="1" fill="hold">
                                          <p:stCondLst>
                                            <p:cond delay="0"/>
                                          </p:stCondLst>
                                        </p:cTn>
                                        <p:tgtEl>
                                          <p:spTgt spid="10"/>
                                        </p:tgtEl>
                                        <p:attrNameLst>
                                          <p:attrName>style.visibility</p:attrName>
                                        </p:attrNameLst>
                                      </p:cBhvr>
                                      <p:to>
                                        <p:strVal val="visible"/>
                                      </p:to>
                                    </p:set>
                                    <p:animEffect transition="in" filter="fade">
                                      <p:cBhvr>
                                        <p:cTn id="55" dur="500"/>
                                        <p:tgtEl>
                                          <p:spTgt spid="10"/>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nodeType="clickEffect">
                                  <p:stCondLst>
                                    <p:cond delay="0"/>
                                  </p:stCondLst>
                                  <p:childTnLst>
                                    <p:set>
                                      <p:cBhvr>
                                        <p:cTn id="59" dur="1" fill="hold">
                                          <p:stCondLst>
                                            <p:cond delay="0"/>
                                          </p:stCondLst>
                                        </p:cTn>
                                        <p:tgtEl>
                                          <p:spTgt spid="8">
                                            <p:txEl>
                                              <p:pRg st="9" end="9"/>
                                            </p:txEl>
                                          </p:spTgt>
                                        </p:tgtEl>
                                        <p:attrNameLst>
                                          <p:attrName>style.visibility</p:attrName>
                                        </p:attrNameLst>
                                      </p:cBhvr>
                                      <p:to>
                                        <p:strVal val="visible"/>
                                      </p:to>
                                    </p:set>
                                    <p:animEffect transition="in" filter="fade">
                                      <p:cBhvr>
                                        <p:cTn id="60" dur="500"/>
                                        <p:tgtEl>
                                          <p:spTgt spid="8">
                                            <p:txEl>
                                              <p:pRg st="9" end="9"/>
                                            </p:txEl>
                                          </p:spTgt>
                                        </p:tgtEl>
                                      </p:cBhvr>
                                    </p:animEffect>
                                  </p:childTnLst>
                                </p:cTn>
                              </p:par>
                            </p:childTnLst>
                          </p:cTn>
                        </p:par>
                      </p:childTnLst>
                    </p:cTn>
                  </p:par>
                  <p:par>
                    <p:cTn id="61" fill="hold">
                      <p:stCondLst>
                        <p:cond delay="indefinite"/>
                      </p:stCondLst>
                      <p:childTnLst>
                        <p:par>
                          <p:cTn id="62" fill="hold">
                            <p:stCondLst>
                              <p:cond delay="0"/>
                            </p:stCondLst>
                            <p:childTnLst>
                              <p:par>
                                <p:cTn id="63" presetID="10" presetClass="entr" presetSubtype="0" fill="hold" nodeType="clickEffect">
                                  <p:stCondLst>
                                    <p:cond delay="0"/>
                                  </p:stCondLst>
                                  <p:childTnLst>
                                    <p:set>
                                      <p:cBhvr>
                                        <p:cTn id="64" dur="1" fill="hold">
                                          <p:stCondLst>
                                            <p:cond delay="0"/>
                                          </p:stCondLst>
                                        </p:cTn>
                                        <p:tgtEl>
                                          <p:spTgt spid="11"/>
                                        </p:tgtEl>
                                        <p:attrNameLst>
                                          <p:attrName>style.visibility</p:attrName>
                                        </p:attrNameLst>
                                      </p:cBhvr>
                                      <p:to>
                                        <p:strVal val="visible"/>
                                      </p:to>
                                    </p:set>
                                    <p:animEffect transition="in" filter="fade">
                                      <p:cBhvr>
                                        <p:cTn id="65"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5"/>
          <p:cNvSpPr>
            <a:spLocks noChangeArrowheads="1"/>
          </p:cNvSpPr>
          <p:nvPr/>
        </p:nvSpPr>
        <p:spPr bwMode="auto">
          <a:xfrm>
            <a:off x="0" y="625843"/>
            <a:ext cx="10220641" cy="5078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lnSpc>
                <a:spcPct val="90000"/>
              </a:lnSpc>
              <a:spcBef>
                <a:spcPct val="0"/>
              </a:spcBef>
              <a:buFontTx/>
              <a:buNone/>
            </a:pPr>
            <a:endParaRPr lang="en-GB" altLang="en-US" sz="36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r>
              <a:rPr lang="en-GB" altLang="en-US" sz="3600" dirty="0">
                <a:solidFill>
                  <a:schemeClr val="tx1"/>
                </a:solidFill>
                <a:latin typeface="Arial" panose="020B0604020202020204" pitchFamily="34" charset="0"/>
                <a:cs typeface="Arial" panose="020B0604020202020204" pitchFamily="34" charset="0"/>
              </a:rPr>
              <a:t>                      </a:t>
            </a:r>
            <a:r>
              <a:rPr lang="en-GB" altLang="en-US" sz="3600" dirty="0" err="1">
                <a:solidFill>
                  <a:schemeClr val="tx1"/>
                </a:solidFill>
                <a:latin typeface="Arial" panose="020B0604020202020204" pitchFamily="34" charset="0"/>
                <a:cs typeface="Arial" panose="020B0604020202020204" pitchFamily="34" charset="0"/>
              </a:rPr>
              <a:t>Khat</a:t>
            </a:r>
            <a:endParaRPr lang="en-GB" altLang="en-US" sz="36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endParaRPr lang="en-GB" altLang="en-US" sz="36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endParaRPr lang="en-GB" altLang="en-US" sz="36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r>
              <a:rPr lang="en-GB" altLang="en-US" sz="3600" dirty="0">
                <a:solidFill>
                  <a:schemeClr val="tx1"/>
                </a:solidFill>
                <a:latin typeface="Arial" panose="020B0604020202020204" pitchFamily="34" charset="0"/>
                <a:cs typeface="Arial" panose="020B0604020202020204" pitchFamily="34" charset="0"/>
              </a:rPr>
              <a:t>				    </a:t>
            </a:r>
          </a:p>
          <a:p>
            <a:pPr eaLnBrk="1" hangingPunct="1">
              <a:lnSpc>
                <a:spcPct val="90000"/>
              </a:lnSpc>
              <a:spcBef>
                <a:spcPct val="0"/>
              </a:spcBef>
              <a:buFontTx/>
              <a:buNone/>
            </a:pPr>
            <a:r>
              <a:rPr lang="en-GB" altLang="en-US" sz="3600" dirty="0">
                <a:solidFill>
                  <a:schemeClr val="tx1"/>
                </a:solidFill>
                <a:latin typeface="Arial" panose="020B0604020202020204" pitchFamily="34" charset="0"/>
                <a:cs typeface="Arial" panose="020B0604020202020204" pitchFamily="34" charset="0"/>
              </a:rPr>
              <a:t>				Anabolic steroids</a:t>
            </a:r>
          </a:p>
          <a:p>
            <a:pPr eaLnBrk="1" hangingPunct="1">
              <a:lnSpc>
                <a:spcPct val="90000"/>
              </a:lnSpc>
              <a:spcBef>
                <a:spcPct val="0"/>
              </a:spcBef>
              <a:buFontTx/>
              <a:buNone/>
            </a:pPr>
            <a:endParaRPr lang="en-GB" altLang="en-US" sz="36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endParaRPr lang="en-GB" altLang="en-US" sz="36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r>
              <a:rPr lang="en-GB" altLang="en-US" sz="3600" dirty="0">
                <a:solidFill>
                  <a:schemeClr val="tx1"/>
                </a:solidFill>
                <a:latin typeface="Arial" panose="020B0604020202020204" pitchFamily="34" charset="0"/>
                <a:cs typeface="Arial" panose="020B0604020202020204" pitchFamily="34" charset="0"/>
              </a:rPr>
              <a:t>		                GHB </a:t>
            </a:r>
          </a:p>
          <a:p>
            <a:pPr algn="ctr" eaLnBrk="1" hangingPunct="1">
              <a:lnSpc>
                <a:spcPct val="90000"/>
              </a:lnSpc>
              <a:spcBef>
                <a:spcPct val="0"/>
              </a:spcBef>
              <a:buFontTx/>
              <a:buNone/>
            </a:pPr>
            <a:endParaRPr lang="en-GB" altLang="en-US" sz="3600" dirty="0">
              <a:solidFill>
                <a:schemeClr val="tx1"/>
              </a:solidFill>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3"/>
          <a:stretch>
            <a:fillRect/>
          </a:stretch>
        </p:blipFill>
        <p:spPr>
          <a:xfrm>
            <a:off x="5976989" y="379254"/>
            <a:ext cx="2924640" cy="2193480"/>
          </a:xfrm>
          <a:prstGeom prst="rect">
            <a:avLst/>
          </a:prstGeom>
          <a:ln>
            <a:solidFill>
              <a:schemeClr val="tx1"/>
            </a:solidFill>
          </a:ln>
        </p:spPr>
      </p:pic>
      <p:pic>
        <p:nvPicPr>
          <p:cNvPr id="6" name="Picture 5"/>
          <p:cNvPicPr>
            <a:picLocks noChangeAspect="1"/>
          </p:cNvPicPr>
          <p:nvPr/>
        </p:nvPicPr>
        <p:blipFill>
          <a:blip r:embed="rId4"/>
          <a:stretch>
            <a:fillRect/>
          </a:stretch>
        </p:blipFill>
        <p:spPr>
          <a:xfrm>
            <a:off x="462708" y="2341625"/>
            <a:ext cx="2545801" cy="1909350"/>
          </a:xfrm>
          <a:prstGeom prst="rect">
            <a:avLst/>
          </a:prstGeom>
          <a:ln>
            <a:solidFill>
              <a:schemeClr val="tx1"/>
            </a:solidFill>
          </a:ln>
        </p:spPr>
      </p:pic>
      <p:pic>
        <p:nvPicPr>
          <p:cNvPr id="7" name="Picture 6"/>
          <p:cNvPicPr>
            <a:picLocks noChangeAspect="1"/>
          </p:cNvPicPr>
          <p:nvPr/>
        </p:nvPicPr>
        <p:blipFill>
          <a:blip r:embed="rId5"/>
          <a:stretch>
            <a:fillRect/>
          </a:stretch>
        </p:blipFill>
        <p:spPr>
          <a:xfrm>
            <a:off x="7176119" y="4250974"/>
            <a:ext cx="3044521" cy="2283391"/>
          </a:xfrm>
          <a:prstGeom prst="rect">
            <a:avLst/>
          </a:prstGeom>
          <a:ln>
            <a:solidFill>
              <a:schemeClr val="tx1"/>
            </a:solidFill>
          </a:ln>
        </p:spPr>
      </p:pic>
      <p:sp>
        <p:nvSpPr>
          <p:cNvPr id="8" name="TextBox 7"/>
          <p:cNvSpPr txBox="1"/>
          <p:nvPr/>
        </p:nvSpPr>
        <p:spPr>
          <a:xfrm>
            <a:off x="0" y="259136"/>
            <a:ext cx="4847435" cy="523220"/>
          </a:xfrm>
          <a:prstGeom prst="rect">
            <a:avLst/>
          </a:prstGeom>
          <a:solidFill>
            <a:schemeClr val="accent6">
              <a:lumMod val="60000"/>
              <a:lumOff val="40000"/>
            </a:schemeClr>
          </a:solidFill>
          <a:ln>
            <a:noFill/>
          </a:ln>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b="1" dirty="0">
                <a:solidFill>
                  <a:schemeClr val="bg1"/>
                </a:solidFill>
              </a:rPr>
              <a:t>Class C</a:t>
            </a:r>
          </a:p>
        </p:txBody>
      </p:sp>
    </p:spTree>
    <p:extLst>
      <p:ext uri="{BB962C8B-B14F-4D97-AF65-F5344CB8AC3E}">
        <p14:creationId xmlns:p14="http://schemas.microsoft.com/office/powerpoint/2010/main" val="29539121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Effect transition="in" filter="fade">
                                      <p:cBhvr>
                                        <p:cTn id="7" dur="500"/>
                                        <p:tgtEl>
                                          <p:spTgt spid="4">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5" end="5"/>
                                            </p:txEl>
                                          </p:spTgt>
                                        </p:tgtEl>
                                        <p:attrNameLst>
                                          <p:attrName>style.visibility</p:attrName>
                                        </p:attrNameLst>
                                      </p:cBhvr>
                                      <p:to>
                                        <p:strVal val="visible"/>
                                      </p:to>
                                    </p:set>
                                    <p:animEffect transition="in" filter="fade">
                                      <p:cBhvr>
                                        <p:cTn id="17" dur="500"/>
                                        <p:tgtEl>
                                          <p:spTgt spid="4">
                                            <p:txEl>
                                              <p:pRg st="5" end="5"/>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500"/>
                                        <p:tgtEl>
                                          <p:spTgt spid="6"/>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8" end="8"/>
                                            </p:txEl>
                                          </p:spTgt>
                                        </p:tgtEl>
                                        <p:attrNameLst>
                                          <p:attrName>style.visibility</p:attrName>
                                        </p:attrNameLst>
                                      </p:cBhvr>
                                      <p:to>
                                        <p:strVal val="visible"/>
                                      </p:to>
                                    </p:set>
                                    <p:animEffect transition="in" filter="fade">
                                      <p:cBhvr>
                                        <p:cTn id="27" dur="500"/>
                                        <p:tgtEl>
                                          <p:spTgt spid="4">
                                            <p:txEl>
                                              <p:pRg st="8" end="8"/>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7"/>
                                        </p:tgtEl>
                                        <p:attrNameLst>
                                          <p:attrName>style.visibility</p:attrName>
                                        </p:attrNameLst>
                                      </p:cBhvr>
                                      <p:to>
                                        <p:strVal val="visible"/>
                                      </p:to>
                                    </p:set>
                                    <p:animEffect transition="in" filter="fade">
                                      <p:cBhvr>
                                        <p:cTn id="3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rot="20997710">
            <a:off x="497539" y="1564986"/>
            <a:ext cx="4392332" cy="44627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dirty="0">
                <a:solidFill>
                  <a:schemeClr val="tx1"/>
                </a:solidFill>
                <a:latin typeface="Arial" panose="020B0604020202020204" pitchFamily="34" charset="0"/>
                <a:cs typeface="Arial" panose="020B0604020202020204" pitchFamily="34" charset="0"/>
              </a:rPr>
              <a:t>‘A person who has </a:t>
            </a:r>
            <a:r>
              <a:rPr lang="en-GB" altLang="en-US" dirty="0">
                <a:solidFill>
                  <a:srgbClr val="FF0000"/>
                </a:solidFill>
                <a:latin typeface="Arial" panose="020B0604020202020204" pitchFamily="34" charset="0"/>
                <a:cs typeface="Arial" panose="020B0604020202020204" pitchFamily="34" charset="0"/>
              </a:rPr>
              <a:t>possession </a:t>
            </a:r>
          </a:p>
          <a:p>
            <a:pPr algn="ctr" eaLnBrk="1" hangingPunct="1">
              <a:spcBef>
                <a:spcPct val="0"/>
              </a:spcBef>
              <a:buFontTx/>
              <a:buNone/>
            </a:pPr>
            <a:r>
              <a:rPr lang="en-GB" altLang="en-US" dirty="0">
                <a:solidFill>
                  <a:schemeClr val="tx1"/>
                </a:solidFill>
                <a:latin typeface="Arial" panose="020B0604020202020204" pitchFamily="34" charset="0"/>
                <a:cs typeface="Arial" panose="020B0604020202020204" pitchFamily="34" charset="0"/>
              </a:rPr>
              <a:t>of a </a:t>
            </a:r>
            <a:endParaRPr lang="en-GB" altLang="en-US" u="sng" dirty="0">
              <a:solidFill>
                <a:schemeClr val="tx1"/>
              </a:solidFill>
              <a:latin typeface="Arial" panose="020B0604020202020204" pitchFamily="34" charset="0"/>
              <a:cs typeface="Arial" panose="020B0604020202020204" pitchFamily="34" charset="0"/>
            </a:endParaRPr>
          </a:p>
          <a:p>
            <a:pPr algn="ctr" eaLnBrk="1" hangingPunct="1">
              <a:spcBef>
                <a:spcPct val="0"/>
              </a:spcBef>
              <a:buFontTx/>
              <a:buNone/>
            </a:pPr>
            <a:r>
              <a:rPr lang="en-GB" altLang="en-US" dirty="0">
                <a:solidFill>
                  <a:srgbClr val="FF0000"/>
                </a:solidFill>
                <a:latin typeface="Arial" panose="020B0604020202020204" pitchFamily="34" charset="0"/>
                <a:cs typeface="Arial" panose="020B0604020202020204" pitchFamily="34" charset="0"/>
              </a:rPr>
              <a:t>controlled drug </a:t>
            </a:r>
          </a:p>
          <a:p>
            <a:pPr algn="ctr" eaLnBrk="1" hangingPunct="1">
              <a:spcBef>
                <a:spcPct val="0"/>
              </a:spcBef>
              <a:buFontTx/>
              <a:buNone/>
            </a:pPr>
            <a:r>
              <a:rPr lang="en-GB" altLang="en-US" dirty="0">
                <a:solidFill>
                  <a:schemeClr val="tx1"/>
                </a:solidFill>
                <a:latin typeface="Arial" panose="020B0604020202020204" pitchFamily="34" charset="0"/>
                <a:cs typeface="Arial" panose="020B0604020202020204" pitchFamily="34" charset="0"/>
              </a:rPr>
              <a:t>without </a:t>
            </a:r>
          </a:p>
          <a:p>
            <a:pPr algn="ctr" eaLnBrk="1" hangingPunct="1">
              <a:spcBef>
                <a:spcPct val="0"/>
              </a:spcBef>
              <a:buFontTx/>
              <a:buNone/>
            </a:pPr>
            <a:r>
              <a:rPr lang="en-GB" altLang="en-US" dirty="0">
                <a:solidFill>
                  <a:srgbClr val="FF0000"/>
                </a:solidFill>
                <a:latin typeface="Arial" panose="020B0604020202020204" pitchFamily="34" charset="0"/>
                <a:cs typeface="Arial" panose="020B0604020202020204" pitchFamily="34" charset="0"/>
              </a:rPr>
              <a:t>lawful authority </a:t>
            </a:r>
          </a:p>
          <a:p>
            <a:pPr algn="ctr" eaLnBrk="1" hangingPunct="1">
              <a:spcBef>
                <a:spcPct val="0"/>
              </a:spcBef>
              <a:buFontTx/>
              <a:buNone/>
            </a:pPr>
            <a:r>
              <a:rPr lang="en-GB" altLang="en-US" dirty="0">
                <a:solidFill>
                  <a:schemeClr val="tx1"/>
                </a:solidFill>
                <a:latin typeface="Arial" panose="020B0604020202020204" pitchFamily="34" charset="0"/>
                <a:cs typeface="Arial" panose="020B0604020202020204" pitchFamily="34" charset="0"/>
              </a:rPr>
              <a:t>and</a:t>
            </a:r>
            <a:endParaRPr lang="en-GB" altLang="en-US" u="sng" dirty="0">
              <a:solidFill>
                <a:schemeClr val="tx1"/>
              </a:solidFill>
              <a:latin typeface="Arial" panose="020B0604020202020204" pitchFamily="34" charset="0"/>
              <a:cs typeface="Arial" panose="020B0604020202020204" pitchFamily="34" charset="0"/>
            </a:endParaRPr>
          </a:p>
          <a:p>
            <a:pPr algn="ctr" eaLnBrk="1" hangingPunct="1">
              <a:spcBef>
                <a:spcPct val="0"/>
              </a:spcBef>
              <a:buNone/>
            </a:pPr>
            <a:r>
              <a:rPr lang="en-GB" altLang="en-US" dirty="0">
                <a:solidFill>
                  <a:schemeClr val="tx1"/>
                </a:solidFill>
                <a:latin typeface="Arial" panose="020B0604020202020204" pitchFamily="34" charset="0"/>
                <a:cs typeface="Arial" panose="020B0604020202020204" pitchFamily="34" charset="0"/>
              </a:rPr>
              <a:t>has</a:t>
            </a:r>
            <a:r>
              <a:rPr lang="en-GB" altLang="en-US" u="sng" dirty="0">
                <a:solidFill>
                  <a:srgbClr val="FF0000"/>
                </a:solidFill>
                <a:latin typeface="Arial" panose="020B0604020202020204" pitchFamily="34" charset="0"/>
                <a:cs typeface="Arial" panose="020B0604020202020204" pitchFamily="34" charset="0"/>
              </a:rPr>
              <a:t> knowledge </a:t>
            </a:r>
            <a:r>
              <a:rPr lang="en-GB" altLang="en-US" dirty="0">
                <a:solidFill>
                  <a:schemeClr val="tx1"/>
                </a:solidFill>
                <a:latin typeface="Arial" panose="020B0604020202020204" pitchFamily="34" charset="0"/>
                <a:cs typeface="Arial" panose="020B0604020202020204" pitchFamily="34" charset="0"/>
              </a:rPr>
              <a:t>that they </a:t>
            </a:r>
          </a:p>
          <a:p>
            <a:pPr algn="ctr" eaLnBrk="1" hangingPunct="1">
              <a:spcBef>
                <a:spcPct val="0"/>
              </a:spcBef>
              <a:buNone/>
            </a:pPr>
            <a:r>
              <a:rPr lang="en-GB" altLang="en-US" dirty="0">
                <a:solidFill>
                  <a:schemeClr val="tx1"/>
                </a:solidFill>
                <a:latin typeface="Arial" panose="020B0604020202020204" pitchFamily="34" charset="0"/>
                <a:cs typeface="Arial" panose="020B0604020202020204" pitchFamily="34" charset="0"/>
              </a:rPr>
              <a:t>have a substance </a:t>
            </a:r>
          </a:p>
          <a:p>
            <a:pPr algn="ctr" eaLnBrk="1" hangingPunct="1">
              <a:spcBef>
                <a:spcPct val="0"/>
              </a:spcBef>
              <a:buNone/>
            </a:pPr>
            <a:r>
              <a:rPr lang="en-GB" altLang="en-US" dirty="0">
                <a:solidFill>
                  <a:schemeClr val="tx1"/>
                </a:solidFill>
                <a:latin typeface="Arial" panose="020B0604020202020204" pitchFamily="34" charset="0"/>
                <a:cs typeface="Arial" panose="020B0604020202020204" pitchFamily="34" charset="0"/>
              </a:rPr>
              <a:t>commits an offence of unlawful possession’</a:t>
            </a:r>
            <a:endParaRPr lang="en-GB" altLang="en-US" dirty="0">
              <a:solidFill>
                <a:srgbClr val="FF0000"/>
              </a:solidFill>
              <a:latin typeface="Arial" panose="020B0604020202020204" pitchFamily="34" charset="0"/>
              <a:cs typeface="Arial" panose="020B0604020202020204" pitchFamily="34" charset="0"/>
            </a:endParaRPr>
          </a:p>
          <a:p>
            <a:pPr algn="ctr" eaLnBrk="1" hangingPunct="1">
              <a:spcBef>
                <a:spcPct val="0"/>
              </a:spcBef>
              <a:buFontTx/>
              <a:buNone/>
            </a:pPr>
            <a:endParaRPr lang="en-GB" altLang="en-US" dirty="0">
              <a:solidFill>
                <a:srgbClr val="FF0000"/>
              </a:solidFill>
              <a:latin typeface="Arial" panose="020B0604020202020204" pitchFamily="34" charset="0"/>
              <a:cs typeface="Arial" panose="020B0604020202020204" pitchFamily="34" charset="0"/>
            </a:endParaRPr>
          </a:p>
          <a:p>
            <a:pPr algn="ctr" eaLnBrk="1" hangingPunct="1">
              <a:spcBef>
                <a:spcPct val="0"/>
              </a:spcBef>
              <a:buFontTx/>
              <a:buNone/>
            </a:pPr>
            <a:r>
              <a:rPr lang="en-GB" altLang="en-US" sz="2000" dirty="0">
                <a:solidFill>
                  <a:schemeClr val="tx1"/>
                </a:solidFill>
                <a:latin typeface="Arial" panose="020B0604020202020204" pitchFamily="34" charset="0"/>
                <a:cs typeface="Arial" panose="020B0604020202020204" pitchFamily="34" charset="0"/>
              </a:rPr>
              <a:t>  </a:t>
            </a:r>
            <a:endParaRPr lang="en-GB" altLang="en-US" dirty="0">
              <a:solidFill>
                <a:srgbClr val="002060"/>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D4980FC6-2CC2-AD47-9921-1E404B241B35}"/>
              </a:ext>
            </a:extLst>
          </p:cNvPr>
          <p:cNvSpPr txBox="1"/>
          <p:nvPr/>
        </p:nvSpPr>
        <p:spPr>
          <a:xfrm>
            <a:off x="5703982" y="2559960"/>
            <a:ext cx="5830677" cy="3816429"/>
          </a:xfrm>
          <a:prstGeom prst="rect">
            <a:avLst/>
          </a:prstGeom>
          <a:noFill/>
        </p:spPr>
        <p:txBody>
          <a:bodyPr wrap="square">
            <a:spAutoFit/>
          </a:bodyPr>
          <a:lstStyle/>
          <a:p>
            <a:endParaRPr lang="en-GB" altLang="en-US" sz="1600" dirty="0">
              <a:ea typeface="ＭＳ Ｐゴシック" panose="020B0600070205080204" pitchFamily="34" charset="-128"/>
            </a:endParaRPr>
          </a:p>
          <a:p>
            <a:r>
              <a:rPr lang="en-GB" altLang="en-US" sz="1600" dirty="0">
                <a:ea typeface="ＭＳ Ｐゴシック" panose="020B0600070205080204" pitchFamily="34" charset="-128"/>
              </a:rPr>
              <a:t>A female is being searched under the Misuse of Drugs Act 1971. </a:t>
            </a:r>
          </a:p>
          <a:p>
            <a:endParaRPr lang="en-GB" altLang="en-US" sz="1600" dirty="0">
              <a:ea typeface="ＭＳ Ｐゴシック" panose="020B0600070205080204" pitchFamily="34" charset="-128"/>
            </a:endParaRPr>
          </a:p>
          <a:p>
            <a:r>
              <a:rPr lang="en-GB" altLang="en-US" sz="1600" dirty="0">
                <a:ea typeface="ＭＳ Ｐゴシック" panose="020B0600070205080204" pitchFamily="34" charset="-128"/>
              </a:rPr>
              <a:t>A cigarette and aluminium foil with traces of brown powder on it are found in the her pocket. </a:t>
            </a:r>
          </a:p>
          <a:p>
            <a:endParaRPr lang="en-GB" altLang="en-US" sz="1600" dirty="0">
              <a:ea typeface="ＭＳ Ｐゴシック" panose="020B0600070205080204" pitchFamily="34" charset="-128"/>
            </a:endParaRPr>
          </a:p>
          <a:p>
            <a:r>
              <a:rPr lang="en-GB" altLang="en-US" sz="1600" dirty="0">
                <a:ea typeface="ＭＳ Ｐゴシック" panose="020B0600070205080204" pitchFamily="34" charset="-128"/>
              </a:rPr>
              <a:t>After examination, the brown substance is proved to be heroin. </a:t>
            </a:r>
          </a:p>
          <a:p>
            <a:endParaRPr lang="en-GB" altLang="en-US" sz="1600" dirty="0">
              <a:ea typeface="ＭＳ Ｐゴシック" panose="020B0600070205080204" pitchFamily="34" charset="-128"/>
            </a:endParaRPr>
          </a:p>
          <a:p>
            <a:r>
              <a:rPr lang="en-GB" altLang="en-US" sz="1600" dirty="0">
                <a:ea typeface="ＭＳ Ｐゴシック" panose="020B0600070205080204" pitchFamily="34" charset="-128"/>
              </a:rPr>
              <a:t>To prove the offence of possession:</a:t>
            </a:r>
          </a:p>
          <a:p>
            <a:endParaRPr lang="en-GB" altLang="en-US" sz="1600" dirty="0">
              <a:ea typeface="ＭＳ Ｐゴシック" panose="020B0600070205080204" pitchFamily="34" charset="-128"/>
            </a:endParaRPr>
          </a:p>
          <a:p>
            <a:pPr marL="284378" indent="-284378">
              <a:buFont typeface="Arial" panose="020B0604020202020204" pitchFamily="34" charset="0"/>
              <a:buChar char="•"/>
            </a:pPr>
            <a:r>
              <a:rPr lang="en-GB" altLang="en-US" sz="1600" dirty="0">
                <a:ea typeface="ＭＳ Ｐゴシック" panose="020B0600070205080204" pitchFamily="34" charset="-128"/>
              </a:rPr>
              <a:t>The foil was in her pocket and she knew it was there</a:t>
            </a:r>
          </a:p>
          <a:p>
            <a:pPr marL="284378" indent="-284378">
              <a:buFont typeface="Arial" panose="020B0604020202020204" pitchFamily="34" charset="0"/>
              <a:buChar char="•"/>
            </a:pPr>
            <a:r>
              <a:rPr lang="en-GB" altLang="en-US" sz="1600" dirty="0">
                <a:ea typeface="ＭＳ Ｐゴシック" panose="020B0600070205080204" pitchFamily="34" charset="-128"/>
              </a:rPr>
              <a:t>She knew there was powder on the foil (it does not matter whether or not she knew the substance was a controlled drug)</a:t>
            </a:r>
          </a:p>
          <a:p>
            <a:pPr marL="284378" indent="-284378">
              <a:buFont typeface="Arial" panose="020B0604020202020204" pitchFamily="34" charset="0"/>
              <a:buChar char="•"/>
            </a:pPr>
            <a:r>
              <a:rPr lang="en-GB" altLang="en-US" sz="1600" dirty="0">
                <a:ea typeface="ＭＳ Ｐゴシック" panose="020B0600070205080204" pitchFamily="34" charset="-128"/>
              </a:rPr>
              <a:t>The powder was proved</a:t>
            </a:r>
            <a:r>
              <a:rPr lang="en-GB" altLang="en-US" sz="1600" baseline="0" dirty="0">
                <a:ea typeface="ＭＳ Ｐゴシック" panose="020B0600070205080204" pitchFamily="34" charset="-128"/>
              </a:rPr>
              <a:t> to be </a:t>
            </a:r>
            <a:r>
              <a:rPr lang="en-GB" altLang="en-US" sz="1600" dirty="0">
                <a:ea typeface="ＭＳ Ｐゴシック" panose="020B0600070205080204" pitchFamily="34" charset="-128"/>
              </a:rPr>
              <a:t>heroin</a:t>
            </a:r>
          </a:p>
          <a:p>
            <a:pPr marL="284378" indent="-284378">
              <a:buFont typeface="Arial" panose="020B0604020202020204" pitchFamily="34" charset="0"/>
              <a:buChar char="•"/>
            </a:pPr>
            <a:r>
              <a:rPr lang="en-GB" altLang="en-US" sz="1600" dirty="0">
                <a:ea typeface="ＭＳ Ｐゴシック" panose="020B0600070205080204" pitchFamily="34" charset="-128"/>
              </a:rPr>
              <a:t>She was not lawfully entitled to possess the drug</a:t>
            </a:r>
          </a:p>
        </p:txBody>
      </p:sp>
      <p:sp>
        <p:nvSpPr>
          <p:cNvPr id="6" name="Rectangle 5">
            <a:extLst>
              <a:ext uri="{FF2B5EF4-FFF2-40B4-BE49-F238E27FC236}">
                <a16:creationId xmlns:a16="http://schemas.microsoft.com/office/drawing/2014/main" id="{20D106D9-45B9-2E49-8796-4A50441633EF}"/>
              </a:ext>
            </a:extLst>
          </p:cNvPr>
          <p:cNvSpPr/>
          <p:nvPr/>
        </p:nvSpPr>
        <p:spPr>
          <a:xfrm rot="20985684">
            <a:off x="488721" y="1362957"/>
            <a:ext cx="4392332" cy="4490740"/>
          </a:xfrm>
          <a:prstGeom prst="rect">
            <a:avLst/>
          </a:prstGeom>
          <a:solidFill>
            <a:schemeClr val="accent1">
              <a:alpha val="41123"/>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extBox 6">
            <a:extLst>
              <a:ext uri="{FF2B5EF4-FFF2-40B4-BE49-F238E27FC236}">
                <a16:creationId xmlns:a16="http://schemas.microsoft.com/office/drawing/2014/main" id="{68228B95-0C03-EA40-BEDB-EF5471758A8A}"/>
              </a:ext>
            </a:extLst>
          </p:cNvPr>
          <p:cNvSpPr txBox="1"/>
          <p:nvPr/>
        </p:nvSpPr>
        <p:spPr>
          <a:xfrm>
            <a:off x="25198" y="159148"/>
            <a:ext cx="10686362" cy="646331"/>
          </a:xfrm>
          <a:prstGeom prst="rect">
            <a:avLst/>
          </a:prstGeom>
          <a:noFill/>
        </p:spPr>
        <p:txBody>
          <a:bodyPr wrap="square" rtlCol="0">
            <a:spAutoFit/>
          </a:bodyPr>
          <a:lstStyle/>
          <a:p>
            <a:r>
              <a:rPr lang="en-US" sz="3600" dirty="0">
                <a:solidFill>
                  <a:schemeClr val="accent1"/>
                </a:solidFill>
              </a:rPr>
              <a:t>Possession of Drugs – </a:t>
            </a:r>
            <a:r>
              <a:rPr lang="en-US" sz="2400" dirty="0">
                <a:solidFill>
                  <a:schemeClr val="accent1"/>
                </a:solidFill>
              </a:rPr>
              <a:t>Section 5 (2) M.O.D 1971</a:t>
            </a:r>
            <a:endParaRPr lang="en-US" sz="3600" dirty="0">
              <a:solidFill>
                <a:schemeClr val="accent1"/>
              </a:solidFill>
            </a:endParaRPr>
          </a:p>
        </p:txBody>
      </p:sp>
      <p:pic>
        <p:nvPicPr>
          <p:cNvPr id="4098" name="Picture 2" descr="Learning the Blues: West Coast Grapples With Shifting Drug Supply">
            <a:extLst>
              <a:ext uri="{FF2B5EF4-FFF2-40B4-BE49-F238E27FC236}">
                <a16:creationId xmlns:a16="http://schemas.microsoft.com/office/drawing/2014/main" id="{CA17D44C-3045-CF4D-BF00-0FA6578F9DE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11798" y="339485"/>
            <a:ext cx="2784637" cy="20777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809991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4">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5" name="TextBox 4"/>
          <p:cNvSpPr txBox="1"/>
          <p:nvPr/>
        </p:nvSpPr>
        <p:spPr>
          <a:xfrm>
            <a:off x="6446162" y="329599"/>
            <a:ext cx="5259707" cy="1325563"/>
          </a:xfrm>
          <a:prstGeom prst="rect">
            <a:avLst/>
          </a:prstGeom>
        </p:spPr>
        <p:txBody>
          <a:bodyPr vert="horz" lIns="91440" tIns="45720" rIns="91440" bIns="45720" rtlCol="0" anchor="ctr">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lnSpc>
                <a:spcPct val="90000"/>
              </a:lnSpc>
              <a:spcAft>
                <a:spcPts val="600"/>
              </a:spcAft>
            </a:pPr>
            <a:r>
              <a:rPr lang="en-US" sz="4400" b="1" dirty="0">
                <a:latin typeface="+mj-lt"/>
                <a:ea typeface="+mj-ea"/>
                <a:cs typeface="+mj-cs"/>
              </a:rPr>
              <a:t>Four things that YOU must prove ..</a:t>
            </a:r>
          </a:p>
        </p:txBody>
      </p:sp>
      <p:sp>
        <p:nvSpPr>
          <p:cNvPr id="71" name="Freeform: Shape 70">
            <a:extLst>
              <a:ext uri="{FF2B5EF4-FFF2-40B4-BE49-F238E27FC236}">
                <a16:creationId xmlns:a16="http://schemas.microsoft.com/office/drawing/2014/main" id="{357DD0D3-F869-46D0-944C-6EC60E19E3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36816" cy="5254922"/>
          </a:xfrm>
          <a:custGeom>
            <a:avLst/>
            <a:gdLst>
              <a:gd name="connsiteX0" fmla="*/ 0 w 6136816"/>
              <a:gd name="connsiteY0" fmla="*/ 0 h 5254922"/>
              <a:gd name="connsiteX1" fmla="*/ 6136816 w 6136816"/>
              <a:gd name="connsiteY1" fmla="*/ 0 h 5254922"/>
              <a:gd name="connsiteX2" fmla="*/ 6134892 w 6136816"/>
              <a:gd name="connsiteY2" fmla="*/ 111520 h 5254922"/>
              <a:gd name="connsiteX3" fmla="*/ 6066513 w 6136816"/>
              <a:gd name="connsiteY3" fmla="*/ 752995 h 5254922"/>
              <a:gd name="connsiteX4" fmla="*/ 140712 w 6136816"/>
              <a:gd name="connsiteY4" fmla="*/ 5219363 h 5254922"/>
              <a:gd name="connsiteX5" fmla="*/ 0 w 6136816"/>
              <a:gd name="connsiteY5" fmla="*/ 5199534 h 5254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36816" h="5254922">
                <a:moveTo>
                  <a:pt x="0" y="0"/>
                </a:moveTo>
                <a:lnTo>
                  <a:pt x="6136816" y="0"/>
                </a:lnTo>
                <a:lnTo>
                  <a:pt x="6134892" y="111520"/>
                </a:lnTo>
                <a:cubicBezTo>
                  <a:pt x="6124961" y="323936"/>
                  <a:pt x="6102367" y="538040"/>
                  <a:pt x="6066513" y="752995"/>
                </a:cubicBezTo>
                <a:cubicBezTo>
                  <a:pt x="5592281" y="3596146"/>
                  <a:pt x="2972232" y="5545369"/>
                  <a:pt x="140712" y="5219363"/>
                </a:cubicBezTo>
                <a:lnTo>
                  <a:pt x="0" y="5199534"/>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5122" name="Picture 2" descr="5 Tips to Fighting Drug Possession Charges for Beginners">
            <a:extLst>
              <a:ext uri="{FF2B5EF4-FFF2-40B4-BE49-F238E27FC236}">
                <a16:creationId xmlns:a16="http://schemas.microsoft.com/office/drawing/2014/main" id="{D74153CE-8C23-9147-B1D6-D849FC3EB68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143" r="19581"/>
          <a:stretch/>
        </p:blipFill>
        <p:spPr bwMode="auto">
          <a:xfrm>
            <a:off x="1" y="2"/>
            <a:ext cx="5863721" cy="4984915"/>
          </a:xfrm>
          <a:custGeom>
            <a:avLst/>
            <a:gdLst/>
            <a:ahLst/>
            <a:cxnLst/>
            <a:rect l="l" t="t" r="r" b="b"/>
            <a:pathLst>
              <a:path w="5863721" h="4984915">
                <a:moveTo>
                  <a:pt x="0" y="0"/>
                </a:moveTo>
                <a:lnTo>
                  <a:pt x="5863721" y="0"/>
                </a:lnTo>
                <a:lnTo>
                  <a:pt x="5844576" y="326138"/>
                </a:lnTo>
                <a:cubicBezTo>
                  <a:pt x="5833049" y="448313"/>
                  <a:pt x="5817094" y="570952"/>
                  <a:pt x="5796589" y="693884"/>
                </a:cubicBezTo>
                <a:cubicBezTo>
                  <a:pt x="5344573" y="3403845"/>
                  <a:pt x="2847261" y="5261756"/>
                  <a:pt x="148386" y="4951022"/>
                </a:cubicBezTo>
                <a:lnTo>
                  <a:pt x="0" y="4930112"/>
                </a:lnTo>
                <a:close/>
              </a:path>
            </a:pathLst>
          </a:custGeom>
          <a:noFill/>
          <a:extLst>
            <a:ext uri="{909E8E84-426E-40DD-AFC4-6F175D3DCCD1}">
              <a14:hiddenFill xmlns:a14="http://schemas.microsoft.com/office/drawing/2010/main">
                <a:solidFill>
                  <a:srgbClr val="FFFFFF"/>
                </a:solidFill>
              </a14:hiddenFill>
            </a:ext>
          </a:extLst>
        </p:spPr>
      </p:pic>
      <p:sp>
        <p:nvSpPr>
          <p:cNvPr id="4" name="Rectangle 3"/>
          <p:cNvSpPr txBox="1">
            <a:spLocks noChangeArrowheads="1"/>
          </p:cNvSpPr>
          <p:nvPr/>
        </p:nvSpPr>
        <p:spPr>
          <a:xfrm>
            <a:off x="5688339" y="2279018"/>
            <a:ext cx="6326877" cy="4578980"/>
          </a:xfrm>
          <a:prstGeom prst="rect">
            <a:avLst/>
          </a:prstGeom>
        </p:spPr>
        <p:txBody>
          <a:bodyPr vert="horz" lIns="91440" tIns="45720" rIns="91440" bIns="45720" rtlCol="0" anchor="t">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228600" defTabSz="914400">
              <a:buSzPct val="80000"/>
              <a:defRPr/>
            </a:pPr>
            <a:r>
              <a:rPr lang="en-US" sz="1700" dirty="0"/>
              <a:t>1. Possession</a:t>
            </a:r>
          </a:p>
          <a:p>
            <a:pPr marL="0" indent="0" defTabSz="914400">
              <a:buSzPct val="80000"/>
              <a:buNone/>
              <a:defRPr/>
            </a:pPr>
            <a:r>
              <a:rPr lang="en-US" sz="1700" dirty="0"/>
              <a:t>The accused had the substance in his/her </a:t>
            </a:r>
            <a:r>
              <a:rPr lang="en-US" sz="1700" b="1" dirty="0"/>
              <a:t>possession </a:t>
            </a:r>
            <a:r>
              <a:rPr lang="en-US" sz="1700" dirty="0"/>
              <a:t>(physical custody)</a:t>
            </a:r>
          </a:p>
          <a:p>
            <a:pPr marL="0" indent="-228600" defTabSz="914400">
              <a:buSzPct val="80000"/>
              <a:defRPr/>
            </a:pPr>
            <a:endParaRPr lang="en-US" sz="1700" dirty="0"/>
          </a:p>
          <a:p>
            <a:pPr marL="0" indent="-228600" defTabSz="914400">
              <a:buSzPct val="80000"/>
              <a:defRPr/>
            </a:pPr>
            <a:r>
              <a:rPr lang="en-US" sz="1700" dirty="0"/>
              <a:t>2. Knowledge </a:t>
            </a:r>
          </a:p>
          <a:p>
            <a:pPr marL="0" indent="0" defTabSz="914400">
              <a:buSzPct val="80000"/>
              <a:buNone/>
              <a:defRPr/>
            </a:pPr>
            <a:r>
              <a:rPr lang="en-US" sz="1700" dirty="0"/>
              <a:t>The accused knew they had</a:t>
            </a:r>
            <a:r>
              <a:rPr lang="en-US" sz="1700" b="1" dirty="0"/>
              <a:t> something </a:t>
            </a:r>
            <a:r>
              <a:rPr lang="en-US" sz="1700" dirty="0"/>
              <a:t>in their possession and that something contained an item</a:t>
            </a:r>
          </a:p>
          <a:p>
            <a:pPr marL="0" indent="-228600" defTabSz="914400">
              <a:buSzPct val="80000"/>
              <a:defRPr/>
            </a:pPr>
            <a:endParaRPr lang="en-US" sz="1700" dirty="0"/>
          </a:p>
          <a:p>
            <a:pPr marL="0" indent="-228600" defTabSz="914400">
              <a:buSzPct val="80000"/>
              <a:defRPr/>
            </a:pPr>
            <a:r>
              <a:rPr lang="en-US" sz="1700" dirty="0"/>
              <a:t>3. Controlled Drug</a:t>
            </a:r>
          </a:p>
          <a:p>
            <a:pPr marL="0" indent="0" defTabSz="914400">
              <a:buSzPct val="80000"/>
              <a:buNone/>
              <a:defRPr/>
            </a:pPr>
            <a:r>
              <a:rPr lang="en-US" sz="1700" dirty="0"/>
              <a:t>The substance was a controlled </a:t>
            </a:r>
            <a:r>
              <a:rPr lang="en-US" sz="1700" b="1" dirty="0"/>
              <a:t>drug</a:t>
            </a:r>
          </a:p>
          <a:p>
            <a:pPr marL="0" indent="-228600" defTabSz="914400">
              <a:buSzPct val="80000"/>
              <a:defRPr/>
            </a:pPr>
            <a:endParaRPr lang="en-US" sz="1700" b="1" dirty="0"/>
          </a:p>
          <a:p>
            <a:pPr marL="0" indent="-228600" defTabSz="914400">
              <a:buSzPct val="80000"/>
              <a:defRPr/>
            </a:pPr>
            <a:r>
              <a:rPr lang="en-US" sz="1700" dirty="0"/>
              <a:t>4. Lawful Authority</a:t>
            </a:r>
          </a:p>
          <a:p>
            <a:pPr marL="0" indent="0" defTabSz="914400">
              <a:buSzPct val="80000"/>
              <a:buNone/>
              <a:defRPr/>
            </a:pPr>
            <a:r>
              <a:rPr lang="en-US" sz="1700" dirty="0" err="1"/>
              <a:t>He/She</a:t>
            </a:r>
            <a:r>
              <a:rPr lang="en-US" sz="1700" dirty="0"/>
              <a:t> had </a:t>
            </a:r>
            <a:r>
              <a:rPr lang="en-US" sz="1700" b="1" dirty="0"/>
              <a:t>no authority </a:t>
            </a:r>
            <a:r>
              <a:rPr lang="en-US" sz="1700" dirty="0"/>
              <a:t>such as a Doctor’s prescription to possess</a:t>
            </a:r>
          </a:p>
          <a:p>
            <a:pPr marL="609600" indent="-228600" defTabSz="914400">
              <a:buSzPct val="80000"/>
              <a:defRPr/>
            </a:pPr>
            <a:endParaRPr lang="en-US" sz="1300" dirty="0"/>
          </a:p>
        </p:txBody>
      </p:sp>
    </p:spTree>
    <p:extLst>
      <p:ext uri="{BB962C8B-B14F-4D97-AF65-F5344CB8AC3E}">
        <p14:creationId xmlns:p14="http://schemas.microsoft.com/office/powerpoint/2010/main" val="296554615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txEl>
                                              <p:pRg st="1" end="1"/>
                                            </p:txEl>
                                          </p:spTgt>
                                        </p:tgtEl>
                                        <p:attrNameLst>
                                          <p:attrName>style.visibility</p:attrName>
                                        </p:attrNameLst>
                                      </p:cBhvr>
                                      <p:to>
                                        <p:strVal val="visible"/>
                                      </p:to>
                                    </p:set>
                                    <p:animEffect transition="in" filter="fade">
                                      <p:cBhvr>
                                        <p:cTn id="10" dur="500"/>
                                        <p:tgtEl>
                                          <p:spTgt spid="4">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animEffect transition="in" filter="fade">
                                      <p:cBhvr>
                                        <p:cTn id="15" dur="500"/>
                                        <p:tgtEl>
                                          <p:spTgt spid="4">
                                            <p:txEl>
                                              <p:pRg st="3" end="3"/>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4">
                                            <p:txEl>
                                              <p:pRg st="4" end="4"/>
                                            </p:txEl>
                                          </p:spTgt>
                                        </p:tgtEl>
                                        <p:attrNameLst>
                                          <p:attrName>style.visibility</p:attrName>
                                        </p:attrNameLst>
                                      </p:cBhvr>
                                      <p:to>
                                        <p:strVal val="visible"/>
                                      </p:to>
                                    </p:set>
                                    <p:animEffect transition="in" filter="fade">
                                      <p:cBhvr>
                                        <p:cTn id="18" dur="500"/>
                                        <p:tgtEl>
                                          <p:spTgt spid="4">
                                            <p:txEl>
                                              <p:pRg st="4" end="4"/>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4">
                                            <p:txEl>
                                              <p:pRg st="6" end="6"/>
                                            </p:txEl>
                                          </p:spTgt>
                                        </p:tgtEl>
                                        <p:attrNameLst>
                                          <p:attrName>style.visibility</p:attrName>
                                        </p:attrNameLst>
                                      </p:cBhvr>
                                      <p:to>
                                        <p:strVal val="visible"/>
                                      </p:to>
                                    </p:set>
                                    <p:animEffect transition="in" filter="fade">
                                      <p:cBhvr>
                                        <p:cTn id="23" dur="500"/>
                                        <p:tgtEl>
                                          <p:spTgt spid="4">
                                            <p:txEl>
                                              <p:pRg st="6" end="6"/>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4">
                                            <p:txEl>
                                              <p:pRg st="7" end="7"/>
                                            </p:txEl>
                                          </p:spTgt>
                                        </p:tgtEl>
                                        <p:attrNameLst>
                                          <p:attrName>style.visibility</p:attrName>
                                        </p:attrNameLst>
                                      </p:cBhvr>
                                      <p:to>
                                        <p:strVal val="visible"/>
                                      </p:to>
                                    </p:set>
                                    <p:animEffect transition="in" filter="fade">
                                      <p:cBhvr>
                                        <p:cTn id="26" dur="500"/>
                                        <p:tgtEl>
                                          <p:spTgt spid="4">
                                            <p:txEl>
                                              <p:pRg st="7" end="7"/>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4">
                                            <p:txEl>
                                              <p:pRg st="9" end="9"/>
                                            </p:txEl>
                                          </p:spTgt>
                                        </p:tgtEl>
                                        <p:attrNameLst>
                                          <p:attrName>style.visibility</p:attrName>
                                        </p:attrNameLst>
                                      </p:cBhvr>
                                      <p:to>
                                        <p:strVal val="visible"/>
                                      </p:to>
                                    </p:set>
                                    <p:animEffect transition="in" filter="fade">
                                      <p:cBhvr>
                                        <p:cTn id="31" dur="500"/>
                                        <p:tgtEl>
                                          <p:spTgt spid="4">
                                            <p:txEl>
                                              <p:pRg st="9" end="9"/>
                                            </p:tx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4">
                                            <p:txEl>
                                              <p:pRg st="10" end="10"/>
                                            </p:txEl>
                                          </p:spTgt>
                                        </p:tgtEl>
                                        <p:attrNameLst>
                                          <p:attrName>style.visibility</p:attrName>
                                        </p:attrNameLst>
                                      </p:cBhvr>
                                      <p:to>
                                        <p:strVal val="visible"/>
                                      </p:to>
                                    </p:set>
                                    <p:animEffect transition="in" filter="fade">
                                      <p:cBhvr>
                                        <p:cTn id="34" dur="500"/>
                                        <p:tgtEl>
                                          <p:spTgt spid="4">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0" y="239549"/>
            <a:ext cx="5688632" cy="830997"/>
          </a:xfrm>
          <a:prstGeom prst="rect">
            <a:avLst/>
          </a:prstGeom>
          <a:solidFill>
            <a:schemeClr val="accent1">
              <a:lumMod val="60000"/>
              <a:lumOff val="40000"/>
            </a:schemeClr>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4800" b="1" dirty="0">
                <a:solidFill>
                  <a:schemeClr val="bg1"/>
                </a:solidFill>
              </a:rPr>
              <a:t>Defences</a:t>
            </a:r>
          </a:p>
        </p:txBody>
      </p:sp>
      <p:graphicFrame>
        <p:nvGraphicFramePr>
          <p:cNvPr id="6" name="TextBox 3">
            <a:extLst>
              <a:ext uri="{FF2B5EF4-FFF2-40B4-BE49-F238E27FC236}">
                <a16:creationId xmlns:a16="http://schemas.microsoft.com/office/drawing/2014/main" id="{1375EE83-9FBA-44EF-A597-9D6433996DF4}"/>
              </a:ext>
            </a:extLst>
          </p:cNvPr>
          <p:cNvGraphicFramePr/>
          <p:nvPr>
            <p:extLst>
              <p:ext uri="{D42A27DB-BD31-4B8C-83A1-F6EECF244321}">
                <p14:modId xmlns:p14="http://schemas.microsoft.com/office/powerpoint/2010/main" val="235217790"/>
              </p:ext>
            </p:extLst>
          </p:nvPr>
        </p:nvGraphicFramePr>
        <p:xfrm>
          <a:off x="242371" y="1751683"/>
          <a:ext cx="7172899" cy="43127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146" name="Picture 2" descr="Kent City Council to repeal drug paraphernalia possession law | Kent  Reporter">
            <a:extLst>
              <a:ext uri="{FF2B5EF4-FFF2-40B4-BE49-F238E27FC236}">
                <a16:creationId xmlns:a16="http://schemas.microsoft.com/office/drawing/2014/main" id="{15A7BEF5-B6BE-4F4B-8AC7-4172BA73972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166253" y="2520338"/>
            <a:ext cx="3505200" cy="21948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498386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4"/>
          <p:cNvSpPr txBox="1">
            <a:spLocks noChangeArrowheads="1"/>
          </p:cNvSpPr>
          <p:nvPr/>
        </p:nvSpPr>
        <p:spPr bwMode="auto">
          <a:xfrm>
            <a:off x="-485423" y="1687073"/>
            <a:ext cx="8045422" cy="38472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endParaRPr lang="en-GB" altLang="en-US" dirty="0">
              <a:solidFill>
                <a:srgbClr val="0033CC"/>
              </a:solidFill>
            </a:endParaRPr>
          </a:p>
          <a:p>
            <a:pPr algn="ctr" eaLnBrk="1" hangingPunct="1">
              <a:spcBef>
                <a:spcPct val="0"/>
              </a:spcBef>
              <a:buFontTx/>
              <a:buNone/>
            </a:pPr>
            <a:r>
              <a:rPr lang="en-GB" altLang="en-US" sz="2800" dirty="0">
                <a:solidFill>
                  <a:schemeClr val="tx1"/>
                </a:solidFill>
              </a:rPr>
              <a:t>A person found to have unlawful </a:t>
            </a:r>
          </a:p>
          <a:p>
            <a:pPr algn="ctr" eaLnBrk="1" hangingPunct="1">
              <a:spcBef>
                <a:spcPct val="0"/>
              </a:spcBef>
              <a:buFontTx/>
              <a:buNone/>
            </a:pPr>
            <a:endParaRPr lang="en-GB" altLang="en-US" sz="2800" dirty="0">
              <a:solidFill>
                <a:schemeClr val="tx1"/>
              </a:solidFill>
            </a:endParaRPr>
          </a:p>
          <a:p>
            <a:pPr algn="ctr" eaLnBrk="1" hangingPunct="1">
              <a:spcBef>
                <a:spcPct val="0"/>
              </a:spcBef>
              <a:buFontTx/>
              <a:buNone/>
            </a:pPr>
            <a:r>
              <a:rPr lang="en-GB" altLang="en-US" sz="2800" dirty="0">
                <a:solidFill>
                  <a:schemeClr val="tx1"/>
                </a:solidFill>
              </a:rPr>
              <a:t>possession of a controlled drug, </a:t>
            </a:r>
          </a:p>
          <a:p>
            <a:pPr algn="ctr" eaLnBrk="1" hangingPunct="1">
              <a:spcBef>
                <a:spcPct val="0"/>
              </a:spcBef>
              <a:buFontTx/>
              <a:buNone/>
            </a:pPr>
            <a:endParaRPr lang="en-GB" altLang="en-US" sz="2800" dirty="0">
              <a:solidFill>
                <a:schemeClr val="tx1"/>
              </a:solidFill>
            </a:endParaRPr>
          </a:p>
          <a:p>
            <a:pPr algn="ctr" eaLnBrk="1" hangingPunct="1">
              <a:spcBef>
                <a:spcPct val="0"/>
              </a:spcBef>
              <a:buFontTx/>
              <a:buNone/>
            </a:pPr>
            <a:r>
              <a:rPr lang="en-GB" altLang="en-US" sz="2800" dirty="0">
                <a:solidFill>
                  <a:schemeClr val="tx1"/>
                </a:solidFill>
              </a:rPr>
              <a:t>has a defence if it can be proved </a:t>
            </a:r>
          </a:p>
          <a:p>
            <a:pPr algn="ctr" eaLnBrk="1" hangingPunct="1">
              <a:spcBef>
                <a:spcPct val="0"/>
              </a:spcBef>
              <a:buFontTx/>
              <a:buNone/>
            </a:pPr>
            <a:endParaRPr lang="en-GB" altLang="en-US" sz="2800" dirty="0">
              <a:solidFill>
                <a:schemeClr val="tx1"/>
              </a:solidFill>
            </a:endParaRPr>
          </a:p>
          <a:p>
            <a:pPr algn="ctr" eaLnBrk="1" hangingPunct="1">
              <a:spcBef>
                <a:spcPct val="0"/>
              </a:spcBef>
              <a:buFontTx/>
              <a:buNone/>
            </a:pPr>
            <a:r>
              <a:rPr lang="en-GB" altLang="en-US" sz="2800" dirty="0">
                <a:solidFill>
                  <a:schemeClr val="tx1"/>
                </a:solidFill>
              </a:rPr>
              <a:t>that…</a:t>
            </a:r>
          </a:p>
          <a:p>
            <a:pPr eaLnBrk="1" hangingPunct="1">
              <a:spcBef>
                <a:spcPct val="0"/>
              </a:spcBef>
              <a:buFontTx/>
              <a:buNone/>
            </a:pPr>
            <a:endParaRPr lang="en-GB" altLang="en-US" dirty="0">
              <a:solidFill>
                <a:srgbClr val="FFFF00"/>
              </a:solidFill>
            </a:endParaRPr>
          </a:p>
        </p:txBody>
      </p:sp>
      <p:sp>
        <p:nvSpPr>
          <p:cNvPr id="4" name="TextBox 3"/>
          <p:cNvSpPr txBox="1"/>
          <p:nvPr/>
        </p:nvSpPr>
        <p:spPr>
          <a:xfrm>
            <a:off x="0" y="272325"/>
            <a:ext cx="8045422" cy="646331"/>
          </a:xfrm>
          <a:prstGeom prst="rect">
            <a:avLst/>
          </a:prstGeom>
          <a:solidFill>
            <a:schemeClr val="accent6">
              <a:lumMod val="60000"/>
              <a:lumOff val="40000"/>
            </a:schemeClr>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Statutory Defences</a:t>
            </a:r>
          </a:p>
        </p:txBody>
      </p:sp>
      <p:sp>
        <p:nvSpPr>
          <p:cNvPr id="5" name="Rectangle 4"/>
          <p:cNvSpPr/>
          <p:nvPr/>
        </p:nvSpPr>
        <p:spPr>
          <a:xfrm>
            <a:off x="0" y="918656"/>
            <a:ext cx="8045422" cy="400110"/>
          </a:xfrm>
          <a:prstGeom prst="rect">
            <a:avLst/>
          </a:prstGeom>
          <a:solidFill>
            <a:schemeClr val="accent1">
              <a:lumMod val="20000"/>
              <a:lumOff val="80000"/>
            </a:schemeClr>
          </a:solidFill>
        </p:spPr>
        <p:txBody>
          <a:bodyPr wrap="square">
            <a:spAutoFit/>
          </a:bodyPr>
          <a:lstStyle/>
          <a:p>
            <a:pPr algn="ctr" eaLnBrk="1" hangingPunct="1"/>
            <a:r>
              <a:rPr lang="en-GB" altLang="en-US" sz="2000" dirty="0">
                <a:solidFill>
                  <a:srgbClr val="002060"/>
                </a:solidFill>
              </a:rPr>
              <a:t>Sec 5(4) Misuse of Drugs Act 1971</a:t>
            </a:r>
          </a:p>
        </p:txBody>
      </p:sp>
      <p:pic>
        <p:nvPicPr>
          <p:cNvPr id="7170" name="Picture 2" descr="What is entrapment? Is it a defence? - VHS Fletchers Solicitors">
            <a:extLst>
              <a:ext uri="{FF2B5EF4-FFF2-40B4-BE49-F238E27FC236}">
                <a16:creationId xmlns:a16="http://schemas.microsoft.com/office/drawing/2014/main" id="{D6977AAA-8503-9643-9D89-5865DBF974E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49591" y="2087183"/>
            <a:ext cx="5069747" cy="33736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784402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4"/>
          <p:cNvSpPr txBox="1">
            <a:spLocks noChangeArrowheads="1"/>
          </p:cNvSpPr>
          <p:nvPr/>
        </p:nvSpPr>
        <p:spPr bwMode="auto">
          <a:xfrm>
            <a:off x="323683" y="594650"/>
            <a:ext cx="5772317" cy="58169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defRPr/>
            </a:pPr>
            <a:endParaRPr lang="en-GB" altLang="en-US" dirty="0">
              <a:solidFill>
                <a:srgbClr val="FFFF00"/>
              </a:solidFill>
            </a:endParaRPr>
          </a:p>
          <a:p>
            <a:pPr algn="ctr" eaLnBrk="1" hangingPunct="1">
              <a:spcBef>
                <a:spcPct val="0"/>
              </a:spcBef>
              <a:buFontTx/>
              <a:buNone/>
              <a:defRPr/>
            </a:pPr>
            <a:r>
              <a:rPr lang="en-GB" altLang="en-US" sz="2000" dirty="0">
                <a:solidFill>
                  <a:srgbClr val="FF0000"/>
                </a:solidFill>
                <a:latin typeface="Arial" panose="020B0604020202020204" pitchFamily="34" charset="0"/>
                <a:cs typeface="Arial" panose="020B0604020202020204" pitchFamily="34" charset="0"/>
              </a:rPr>
              <a:t>1. The person took possession of the controlled drug to prevent another person: </a:t>
            </a:r>
          </a:p>
          <a:p>
            <a:pPr eaLnBrk="1" hangingPunct="1">
              <a:spcBef>
                <a:spcPct val="0"/>
              </a:spcBef>
              <a:buNone/>
              <a:defRPr/>
            </a:pPr>
            <a:endParaRPr lang="en-GB" altLang="en-US" sz="2000" dirty="0">
              <a:solidFill>
                <a:srgbClr val="0033CC"/>
              </a:solidFill>
            </a:endParaRPr>
          </a:p>
          <a:p>
            <a:pPr eaLnBrk="1" hangingPunct="1">
              <a:spcBef>
                <a:spcPct val="0"/>
              </a:spcBef>
              <a:buNone/>
              <a:defRPr/>
            </a:pPr>
            <a:endParaRPr lang="en-GB" altLang="en-US" sz="2000" dirty="0">
              <a:solidFill>
                <a:srgbClr val="0033CC"/>
              </a:solidFill>
            </a:endParaRPr>
          </a:p>
          <a:p>
            <a:pPr algn="ctr" eaLnBrk="1" hangingPunct="1">
              <a:spcBef>
                <a:spcPct val="0"/>
              </a:spcBef>
              <a:buNone/>
              <a:defRPr/>
            </a:pPr>
            <a:r>
              <a:rPr lang="en-GB" altLang="en-US" sz="2000" dirty="0">
                <a:solidFill>
                  <a:schemeClr val="tx1"/>
                </a:solidFill>
              </a:rPr>
              <a:t>From committing, or continuing to commit an offence in connection with that drug </a:t>
            </a:r>
          </a:p>
          <a:p>
            <a:pPr algn="ctr" eaLnBrk="1" hangingPunct="1">
              <a:spcBef>
                <a:spcPct val="0"/>
              </a:spcBef>
              <a:buNone/>
              <a:defRPr/>
            </a:pPr>
            <a:r>
              <a:rPr lang="en-GB" altLang="en-US" sz="2000" dirty="0">
                <a:solidFill>
                  <a:schemeClr val="tx1"/>
                </a:solidFill>
              </a:rPr>
              <a:t>and </a:t>
            </a:r>
          </a:p>
          <a:p>
            <a:pPr algn="ctr" eaLnBrk="1" hangingPunct="1">
              <a:spcBef>
                <a:spcPct val="0"/>
              </a:spcBef>
              <a:buNone/>
              <a:defRPr/>
            </a:pPr>
            <a:endParaRPr lang="en-GB" altLang="en-US" sz="2000" dirty="0">
              <a:solidFill>
                <a:schemeClr val="tx1"/>
              </a:solidFill>
            </a:endParaRPr>
          </a:p>
          <a:p>
            <a:pPr algn="ctr" eaLnBrk="1" hangingPunct="1">
              <a:spcBef>
                <a:spcPct val="0"/>
              </a:spcBef>
              <a:buNone/>
              <a:defRPr/>
            </a:pPr>
            <a:r>
              <a:rPr lang="en-GB" altLang="en-US" sz="2000" dirty="0">
                <a:solidFill>
                  <a:schemeClr val="tx1"/>
                </a:solidFill>
              </a:rPr>
              <a:t>As soon as possible after taking possession of the drug, they took all reasonable steps to destroy the drug </a:t>
            </a:r>
          </a:p>
          <a:p>
            <a:pPr algn="ctr" eaLnBrk="1" hangingPunct="1">
              <a:spcBef>
                <a:spcPct val="0"/>
              </a:spcBef>
              <a:buNone/>
              <a:defRPr/>
            </a:pPr>
            <a:r>
              <a:rPr lang="en-GB" altLang="en-US" sz="2000" dirty="0">
                <a:solidFill>
                  <a:schemeClr val="tx1"/>
                </a:solidFill>
              </a:rPr>
              <a:t>or</a:t>
            </a:r>
            <a:r>
              <a:rPr lang="en-GB" altLang="en-US" sz="2000" u="sng" dirty="0">
                <a:solidFill>
                  <a:schemeClr val="tx1"/>
                </a:solidFill>
              </a:rPr>
              <a:t> </a:t>
            </a:r>
          </a:p>
          <a:p>
            <a:pPr algn="ctr" eaLnBrk="1" hangingPunct="1">
              <a:spcBef>
                <a:spcPct val="0"/>
              </a:spcBef>
              <a:buNone/>
              <a:defRPr/>
            </a:pPr>
            <a:endParaRPr lang="en-GB" altLang="en-US" sz="2000" u="sng" dirty="0">
              <a:solidFill>
                <a:schemeClr val="tx1"/>
              </a:solidFill>
            </a:endParaRPr>
          </a:p>
          <a:p>
            <a:pPr algn="ctr" eaLnBrk="1" hangingPunct="1">
              <a:spcBef>
                <a:spcPct val="0"/>
              </a:spcBef>
              <a:buNone/>
              <a:defRPr/>
            </a:pPr>
            <a:r>
              <a:rPr lang="en-GB" altLang="en-US" sz="2000" dirty="0">
                <a:solidFill>
                  <a:schemeClr val="tx1"/>
                </a:solidFill>
              </a:rPr>
              <a:t>Deliver it into the custody of a person lawfully entitled to take custody of it.</a:t>
            </a:r>
          </a:p>
          <a:p>
            <a:pPr eaLnBrk="1" hangingPunct="1">
              <a:spcBef>
                <a:spcPct val="0"/>
              </a:spcBef>
              <a:buFontTx/>
              <a:buNone/>
              <a:defRPr/>
            </a:pPr>
            <a:endParaRPr lang="en-GB" altLang="en-US" dirty="0">
              <a:solidFill>
                <a:schemeClr val="tx1"/>
              </a:solidFill>
            </a:endParaRPr>
          </a:p>
          <a:p>
            <a:pPr algn="ctr" eaLnBrk="1" hangingPunct="1">
              <a:spcBef>
                <a:spcPct val="0"/>
              </a:spcBef>
              <a:buFontTx/>
              <a:buNone/>
              <a:defRPr/>
            </a:pPr>
            <a:endParaRPr lang="en-GB" altLang="en-US" dirty="0">
              <a:solidFill>
                <a:srgbClr val="FF0000"/>
              </a:solidFill>
            </a:endParaRPr>
          </a:p>
        </p:txBody>
      </p:sp>
      <p:sp>
        <p:nvSpPr>
          <p:cNvPr id="3" name="Rectangle 1">
            <a:extLst>
              <a:ext uri="{FF2B5EF4-FFF2-40B4-BE49-F238E27FC236}">
                <a16:creationId xmlns:a16="http://schemas.microsoft.com/office/drawing/2014/main" id="{6E452400-B3C1-9A4A-971B-E907C4E8B592}"/>
              </a:ext>
            </a:extLst>
          </p:cNvPr>
          <p:cNvSpPr>
            <a:spLocks noChangeArrowheads="1"/>
          </p:cNvSpPr>
          <p:nvPr/>
        </p:nvSpPr>
        <p:spPr bwMode="auto">
          <a:xfrm>
            <a:off x="7293167" y="4592847"/>
            <a:ext cx="4186410" cy="13849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400" b="1" i="0" u="none" strike="noStrike" cap="none" normalizeH="0" baseline="0" dirty="0">
                <a:ln>
                  <a:noFill/>
                </a:ln>
                <a:solidFill>
                  <a:schemeClr val="tx1"/>
                </a:solidFill>
                <a:effectLst/>
                <a:latin typeface="Calibri" panose="020F0502020204030204" pitchFamily="34" charset="0"/>
                <a:ea typeface="ＭＳ Ｐゴシック" panose="020B0600070205080204" pitchFamily="34" charset="-128"/>
                <a:cs typeface="+mn-cs"/>
              </a:rPr>
              <a:t>Example</a:t>
            </a:r>
            <a:endParaRPr kumimoji="0" lang="en-GB"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400" b="0" i="0" u="none" strike="noStrike" cap="none" normalizeH="0" baseline="0" dirty="0">
                <a:ln>
                  <a:noFill/>
                </a:ln>
                <a:solidFill>
                  <a:schemeClr val="tx1"/>
                </a:solidFill>
                <a:effectLst/>
                <a:latin typeface="Calibri" panose="020F0502020204030204" pitchFamily="34" charset="0"/>
                <a:ea typeface="ＭＳ Ｐゴシック" panose="020B0600070205080204" pitchFamily="34" charset="-128"/>
                <a:cs typeface="+mn-cs"/>
              </a:rPr>
              <a:t>A father finds his son in possession of a controlled drug and takes it from him.  He then immediately throws the drug into the fire, or he finds his son in possession of a controlled drug and takes it from him.</a:t>
            </a:r>
            <a:r>
              <a:rPr lang="en-GB" altLang="en-US" sz="1000" dirty="0"/>
              <a:t> </a:t>
            </a:r>
            <a:r>
              <a:rPr kumimoji="0" lang="en-GB" altLang="en-US" sz="1400" b="0" i="0" u="none" strike="noStrike" cap="none" normalizeH="0" baseline="0" dirty="0">
                <a:ln>
                  <a:noFill/>
                </a:ln>
                <a:solidFill>
                  <a:schemeClr val="tx1"/>
                </a:solidFill>
                <a:effectLst/>
                <a:latin typeface="Calibri" panose="020F0502020204030204" pitchFamily="34" charset="0"/>
                <a:ea typeface="ＭＳ Ｐゴシック" panose="020B0600070205080204" pitchFamily="34" charset="-128"/>
                <a:cs typeface="+mn-cs"/>
              </a:rPr>
              <a:t>He then immediately takes the drug to a local police station.</a:t>
            </a:r>
            <a:endParaRPr kumimoji="0" lang="en-GB" altLang="en-US" sz="2400" b="0" i="0" u="none" strike="noStrike" cap="none" normalizeH="0" baseline="0" dirty="0">
              <a:ln>
                <a:noFill/>
              </a:ln>
              <a:solidFill>
                <a:schemeClr val="tx1"/>
              </a:solidFill>
              <a:effectLst/>
              <a:latin typeface="Arial" panose="020B0604020202020204" pitchFamily="34" charset="0"/>
            </a:endParaRPr>
          </a:p>
        </p:txBody>
      </p:sp>
      <p:sp>
        <p:nvSpPr>
          <p:cNvPr id="4" name="Rectangle 3">
            <a:extLst>
              <a:ext uri="{FF2B5EF4-FFF2-40B4-BE49-F238E27FC236}">
                <a16:creationId xmlns:a16="http://schemas.microsoft.com/office/drawing/2014/main" id="{1B465C7D-6157-4842-AAD2-D0BFA4840C63}"/>
              </a:ext>
            </a:extLst>
          </p:cNvPr>
          <p:cNvSpPr/>
          <p:nvPr/>
        </p:nvSpPr>
        <p:spPr>
          <a:xfrm>
            <a:off x="323683" y="594650"/>
            <a:ext cx="5849956" cy="5794873"/>
          </a:xfrm>
          <a:prstGeom prst="rect">
            <a:avLst/>
          </a:prstGeom>
          <a:solidFill>
            <a:schemeClr val="accent1">
              <a:lumMod val="60000"/>
              <a:lumOff val="40000"/>
              <a:alpha val="33088"/>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195" name="Picture 3" descr="Parents learn to find kids' drugs and spot signs of use | HeraldNet.com">
            <a:extLst>
              <a:ext uri="{FF2B5EF4-FFF2-40B4-BE49-F238E27FC236}">
                <a16:creationId xmlns:a16="http://schemas.microsoft.com/office/drawing/2014/main" id="{840FA583-9A32-864A-95BC-B35053A6071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93167" y="805093"/>
            <a:ext cx="4186410" cy="26912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547873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4"/>
          <p:cNvSpPr txBox="1">
            <a:spLocks noChangeArrowheads="1"/>
          </p:cNvSpPr>
          <p:nvPr/>
        </p:nvSpPr>
        <p:spPr bwMode="auto">
          <a:xfrm>
            <a:off x="312667" y="458952"/>
            <a:ext cx="4887294" cy="57554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defRPr/>
            </a:pPr>
            <a:endParaRPr lang="en-GB" altLang="en-US" sz="1600" dirty="0">
              <a:solidFill>
                <a:srgbClr val="FFFF00"/>
              </a:solidFill>
            </a:endParaRPr>
          </a:p>
          <a:p>
            <a:pPr algn="ctr" eaLnBrk="1" hangingPunct="1">
              <a:spcBef>
                <a:spcPct val="0"/>
              </a:spcBef>
              <a:buFontTx/>
              <a:buNone/>
              <a:defRPr/>
            </a:pPr>
            <a:r>
              <a:rPr lang="en-GB" altLang="en-US" sz="2000" dirty="0">
                <a:solidFill>
                  <a:srgbClr val="FF0000"/>
                </a:solidFill>
                <a:latin typeface="Arial" panose="020B0604020202020204" pitchFamily="34" charset="0"/>
                <a:cs typeface="Arial" panose="020B0604020202020204" pitchFamily="34" charset="0"/>
              </a:rPr>
              <a:t>2. The person took possession of the controlled drug for the purpose of:</a:t>
            </a:r>
          </a:p>
          <a:p>
            <a:pPr algn="ctr" eaLnBrk="1" hangingPunct="1">
              <a:spcBef>
                <a:spcPct val="0"/>
              </a:spcBef>
              <a:buFontTx/>
              <a:buNone/>
              <a:defRPr/>
            </a:pPr>
            <a:endParaRPr lang="en-GB" altLang="en-US" sz="2000" dirty="0">
              <a:solidFill>
                <a:schemeClr val="tx1"/>
              </a:solidFill>
            </a:endParaRPr>
          </a:p>
          <a:p>
            <a:pPr algn="ctr" eaLnBrk="1" hangingPunct="1">
              <a:spcBef>
                <a:spcPct val="0"/>
              </a:spcBef>
              <a:buFontTx/>
              <a:buNone/>
              <a:defRPr/>
            </a:pPr>
            <a:endParaRPr lang="en-GB" altLang="en-US" sz="2000" dirty="0">
              <a:solidFill>
                <a:schemeClr val="tx1"/>
              </a:solidFill>
            </a:endParaRPr>
          </a:p>
          <a:p>
            <a:pPr algn="ctr" eaLnBrk="1" hangingPunct="1">
              <a:spcBef>
                <a:spcPct val="0"/>
              </a:spcBef>
              <a:buNone/>
              <a:defRPr/>
            </a:pPr>
            <a:r>
              <a:rPr lang="en-GB" altLang="en-US" sz="2000" dirty="0">
                <a:solidFill>
                  <a:schemeClr val="tx1"/>
                </a:solidFill>
              </a:rPr>
              <a:t>Delivering it into the custody of a person lawfully entitled to take custody of it </a:t>
            </a:r>
          </a:p>
          <a:p>
            <a:pPr algn="ctr" eaLnBrk="1" hangingPunct="1">
              <a:spcBef>
                <a:spcPct val="0"/>
              </a:spcBef>
              <a:buNone/>
              <a:defRPr/>
            </a:pPr>
            <a:endParaRPr lang="en-GB" altLang="en-US" sz="2000" u="sng" dirty="0">
              <a:solidFill>
                <a:schemeClr val="tx1"/>
              </a:solidFill>
            </a:endParaRPr>
          </a:p>
          <a:p>
            <a:pPr algn="ctr" eaLnBrk="1" hangingPunct="1">
              <a:spcBef>
                <a:spcPct val="0"/>
              </a:spcBef>
              <a:buNone/>
              <a:defRPr/>
            </a:pPr>
            <a:r>
              <a:rPr lang="en-GB" altLang="en-US" sz="2000" dirty="0">
                <a:solidFill>
                  <a:schemeClr val="tx1"/>
                </a:solidFill>
              </a:rPr>
              <a:t>and</a:t>
            </a:r>
          </a:p>
          <a:p>
            <a:pPr marL="457200" indent="-457200" algn="ctr">
              <a:spcBef>
                <a:spcPct val="0"/>
              </a:spcBef>
              <a:defRPr/>
            </a:pPr>
            <a:endParaRPr lang="en-GB" altLang="en-US" sz="2000" dirty="0">
              <a:solidFill>
                <a:schemeClr val="tx1"/>
              </a:solidFill>
            </a:endParaRPr>
          </a:p>
          <a:p>
            <a:pPr algn="ctr" eaLnBrk="1" hangingPunct="1">
              <a:spcBef>
                <a:spcPct val="0"/>
              </a:spcBef>
              <a:buNone/>
              <a:defRPr/>
            </a:pPr>
            <a:r>
              <a:rPr lang="en-GB" altLang="en-US" sz="2000" dirty="0">
                <a:solidFill>
                  <a:schemeClr val="tx1"/>
                </a:solidFill>
              </a:rPr>
              <a:t>As soon as possible after taking possession of the drug, they took all reasonable steps to deliver it into the custody of such a person.</a:t>
            </a:r>
          </a:p>
          <a:p>
            <a:pPr eaLnBrk="1" hangingPunct="1">
              <a:spcBef>
                <a:spcPct val="0"/>
              </a:spcBef>
              <a:buFontTx/>
              <a:buNone/>
              <a:defRPr/>
            </a:pPr>
            <a:endParaRPr lang="en-GB" altLang="en-US" sz="3200" dirty="0">
              <a:solidFill>
                <a:schemeClr val="tx1"/>
              </a:solidFill>
            </a:endParaRPr>
          </a:p>
          <a:p>
            <a:pPr algn="ctr" eaLnBrk="1" hangingPunct="1">
              <a:spcBef>
                <a:spcPct val="0"/>
              </a:spcBef>
              <a:buFontTx/>
              <a:buNone/>
              <a:defRPr/>
            </a:pPr>
            <a:endParaRPr lang="en-GB" altLang="en-US" sz="3200" dirty="0">
              <a:solidFill>
                <a:srgbClr val="FF0000"/>
              </a:solidFill>
            </a:endParaRPr>
          </a:p>
        </p:txBody>
      </p:sp>
      <p:sp>
        <p:nvSpPr>
          <p:cNvPr id="3" name="Rectangle 2">
            <a:extLst>
              <a:ext uri="{FF2B5EF4-FFF2-40B4-BE49-F238E27FC236}">
                <a16:creationId xmlns:a16="http://schemas.microsoft.com/office/drawing/2014/main" id="{927D2F0E-AF22-F24F-8F90-F3640453EB91}"/>
              </a:ext>
            </a:extLst>
          </p:cNvPr>
          <p:cNvSpPr/>
          <p:nvPr/>
        </p:nvSpPr>
        <p:spPr>
          <a:xfrm>
            <a:off x="312667" y="458952"/>
            <a:ext cx="5195767" cy="5534224"/>
          </a:xfrm>
          <a:prstGeom prst="rect">
            <a:avLst/>
          </a:prstGeom>
          <a:solidFill>
            <a:schemeClr val="accent1">
              <a:alpha val="33873"/>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255FFABC-5490-D343-B9B1-729C7F58A64B}"/>
              </a:ext>
            </a:extLst>
          </p:cNvPr>
          <p:cNvSpPr txBox="1"/>
          <p:nvPr/>
        </p:nvSpPr>
        <p:spPr>
          <a:xfrm>
            <a:off x="6420079" y="4377349"/>
            <a:ext cx="5195767" cy="1615827"/>
          </a:xfrm>
          <a:prstGeom prst="rect">
            <a:avLst/>
          </a:prstGeom>
          <a:noFill/>
        </p:spPr>
        <p:txBody>
          <a:bodyPr wrap="square">
            <a:spAutoFit/>
          </a:bodyPr>
          <a:lstStyle/>
          <a:p>
            <a:endParaRPr lang="en-GB" altLang="en-US" sz="1100" b="1" dirty="0">
              <a:ea typeface="ＭＳ Ｐゴシック" panose="020B0600070205080204" pitchFamily="34" charset="-128"/>
            </a:endParaRPr>
          </a:p>
          <a:p>
            <a:r>
              <a:rPr lang="en-GB" altLang="en-US" sz="1100" b="1" dirty="0">
                <a:ea typeface="ＭＳ Ｐゴシック" panose="020B0600070205080204" pitchFamily="34" charset="-128"/>
              </a:rPr>
              <a:t>Example</a:t>
            </a:r>
          </a:p>
          <a:p>
            <a:r>
              <a:rPr lang="en-GB" altLang="en-US" sz="1100" dirty="0">
                <a:ea typeface="ＭＳ Ｐゴシック" panose="020B0600070205080204" pitchFamily="34" charset="-128"/>
              </a:rPr>
              <a:t>A schoolteacher might come into possession of some cannabis abandoned by a pupil in panic during a spot check by staff.</a:t>
            </a:r>
          </a:p>
          <a:p>
            <a:r>
              <a:rPr lang="en-GB" altLang="en-US" sz="1100" dirty="0">
                <a:ea typeface="ＭＳ Ｐゴシック" panose="020B0600070205080204" pitchFamily="34" charset="-128"/>
              </a:rPr>
              <a:t>The teacher is protected for the purposes of handing it to their local schools liaison officer </a:t>
            </a:r>
            <a:r>
              <a:rPr lang="en-GB" altLang="en-US" sz="1100" b="1" dirty="0">
                <a:ea typeface="ＭＳ Ｐゴシック" panose="020B0600070205080204" pitchFamily="34" charset="-128"/>
              </a:rPr>
              <a:t>(provided this is done as soon as reasonably practicable).</a:t>
            </a:r>
          </a:p>
          <a:p>
            <a:endParaRPr lang="en-GB" altLang="en-US" sz="1100" dirty="0">
              <a:ea typeface="ＭＳ Ｐゴシック" panose="020B0600070205080204" pitchFamily="34" charset="-128"/>
            </a:endParaRPr>
          </a:p>
          <a:p>
            <a:r>
              <a:rPr lang="en-GB" altLang="en-US" sz="1100" dirty="0">
                <a:ea typeface="ＭＳ Ｐゴシック" panose="020B0600070205080204" pitchFamily="34" charset="-128"/>
              </a:rPr>
              <a:t>So, anyone who temporarily handles any controlled drug is acting in accordance with the law, as long as they act promptly and with the correct motives.</a:t>
            </a:r>
          </a:p>
        </p:txBody>
      </p:sp>
      <p:pic>
        <p:nvPicPr>
          <p:cNvPr id="9218" name="Picture 2" descr="What to Do If Your Kid Is Caught With Drugs at School">
            <a:extLst>
              <a:ext uri="{FF2B5EF4-FFF2-40B4-BE49-F238E27FC236}">
                <a16:creationId xmlns:a16="http://schemas.microsoft.com/office/drawing/2014/main" id="{C253FEC4-7B63-414F-AAFE-E1FBBF74B8B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82825" y="458951"/>
            <a:ext cx="4887294" cy="36607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557133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EAE48C4B-3A90-42C3-BA00-6092B4771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4654296" y="329184"/>
            <a:ext cx="6894576" cy="1783080"/>
          </a:xfrm>
          <a:prstGeom prst="rect">
            <a:avLst/>
          </a:prstGeom>
        </p:spPr>
        <p:txBody>
          <a:bodyPr vert="horz" lIns="91440" tIns="45720" rIns="91440" bIns="45720" rtlCol="0" anchor="b">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5400" b="1" kern="1200">
                <a:solidFill>
                  <a:schemeClr val="tx1"/>
                </a:solidFill>
                <a:latin typeface="+mj-lt"/>
                <a:ea typeface="+mj-ea"/>
                <a:cs typeface="+mj-cs"/>
              </a:rPr>
              <a:t>General Defences</a:t>
            </a:r>
          </a:p>
        </p:txBody>
      </p:sp>
      <p:pic>
        <p:nvPicPr>
          <p:cNvPr id="10242" name="Picture 2" descr="A Lack of Knowledge | &quot;. . . let God be found true, though every man be  found a liar.&quot;">
            <a:extLst>
              <a:ext uri="{FF2B5EF4-FFF2-40B4-BE49-F238E27FC236}">
                <a16:creationId xmlns:a16="http://schemas.microsoft.com/office/drawing/2014/main" id="{E3A50115-54F9-6646-9B2F-9126A705BBE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460" r="9566"/>
          <a:stretch/>
        </p:blipFill>
        <p:spPr bwMode="auto">
          <a:xfrm>
            <a:off x="20" y="10"/>
            <a:ext cx="4041316" cy="4193753"/>
          </a:xfrm>
          <a:custGeom>
            <a:avLst/>
            <a:gdLst/>
            <a:ahLst/>
            <a:cxnLst/>
            <a:rect l="l" t="t" r="r" b="b"/>
            <a:pathLst>
              <a:path w="4041336" h="4193763">
                <a:moveTo>
                  <a:pt x="0" y="0"/>
                </a:moveTo>
                <a:lnTo>
                  <a:pt x="4019848" y="0"/>
                </a:lnTo>
                <a:lnTo>
                  <a:pt x="4021195" y="11419"/>
                </a:lnTo>
                <a:cubicBezTo>
                  <a:pt x="4036145" y="95184"/>
                  <a:pt x="4033611" y="180091"/>
                  <a:pt x="4037665" y="264364"/>
                </a:cubicBezTo>
                <a:cubicBezTo>
                  <a:pt x="4042480" y="367421"/>
                  <a:pt x="4036399" y="470858"/>
                  <a:pt x="4034118" y="574168"/>
                </a:cubicBezTo>
                <a:cubicBezTo>
                  <a:pt x="4032344" y="662121"/>
                  <a:pt x="4023602" y="749948"/>
                  <a:pt x="4026263" y="838028"/>
                </a:cubicBezTo>
                <a:cubicBezTo>
                  <a:pt x="4026453" y="841074"/>
                  <a:pt x="4026453" y="844120"/>
                  <a:pt x="4026263" y="847166"/>
                </a:cubicBezTo>
                <a:cubicBezTo>
                  <a:pt x="4018154" y="944003"/>
                  <a:pt x="4018154" y="1041348"/>
                  <a:pt x="4026263" y="1138186"/>
                </a:cubicBezTo>
                <a:cubicBezTo>
                  <a:pt x="4028835" y="1178494"/>
                  <a:pt x="4028113" y="1218943"/>
                  <a:pt x="4024109" y="1259137"/>
                </a:cubicBezTo>
                <a:cubicBezTo>
                  <a:pt x="4020308" y="1310285"/>
                  <a:pt x="4008145" y="1362194"/>
                  <a:pt x="4016887" y="1412960"/>
                </a:cubicBezTo>
                <a:cubicBezTo>
                  <a:pt x="4022576" y="1454780"/>
                  <a:pt x="4025705" y="1496916"/>
                  <a:pt x="4026263" y="1539116"/>
                </a:cubicBezTo>
                <a:cubicBezTo>
                  <a:pt x="4030697" y="1633542"/>
                  <a:pt x="4026516" y="1728475"/>
                  <a:pt x="4024869" y="1823155"/>
                </a:cubicBezTo>
                <a:cubicBezTo>
                  <a:pt x="4023095" y="1933446"/>
                  <a:pt x="4025883" y="2043737"/>
                  <a:pt x="4017014" y="2154154"/>
                </a:cubicBezTo>
                <a:cubicBezTo>
                  <a:pt x="4012136" y="2243351"/>
                  <a:pt x="4012136" y="2332751"/>
                  <a:pt x="4017014" y="2421948"/>
                </a:cubicBezTo>
                <a:cubicBezTo>
                  <a:pt x="4019421" y="2503683"/>
                  <a:pt x="4031711" y="2584656"/>
                  <a:pt x="4029684" y="2667279"/>
                </a:cubicBezTo>
                <a:cubicBezTo>
                  <a:pt x="4027276" y="2763608"/>
                  <a:pt x="4015874" y="2859684"/>
                  <a:pt x="4019421" y="2956268"/>
                </a:cubicBezTo>
                <a:cubicBezTo>
                  <a:pt x="4021068" y="3002339"/>
                  <a:pt x="4021195" y="3048410"/>
                  <a:pt x="4022082" y="3094480"/>
                </a:cubicBezTo>
                <a:cubicBezTo>
                  <a:pt x="4023222" y="3149943"/>
                  <a:pt x="4033231" y="3205278"/>
                  <a:pt x="4027656" y="3260614"/>
                </a:cubicBezTo>
                <a:cubicBezTo>
                  <a:pt x="4018408" y="3352883"/>
                  <a:pt x="3994462" y="3443628"/>
                  <a:pt x="4009412" y="3538181"/>
                </a:cubicBezTo>
                <a:cubicBezTo>
                  <a:pt x="4017647" y="3590217"/>
                  <a:pt x="4026896" y="3642380"/>
                  <a:pt x="4031711" y="3694923"/>
                </a:cubicBezTo>
                <a:cubicBezTo>
                  <a:pt x="4035892" y="3741882"/>
                  <a:pt x="4046407" y="3789603"/>
                  <a:pt x="4038425" y="3836308"/>
                </a:cubicBezTo>
                <a:cubicBezTo>
                  <a:pt x="4031584" y="3876287"/>
                  <a:pt x="4035131" y="3916266"/>
                  <a:pt x="4029810" y="3956245"/>
                </a:cubicBezTo>
                <a:cubicBezTo>
                  <a:pt x="4022842" y="4008661"/>
                  <a:pt x="4019168" y="4061966"/>
                  <a:pt x="4013847" y="4114764"/>
                </a:cubicBezTo>
                <a:lnTo>
                  <a:pt x="4010970" y="4161894"/>
                </a:lnTo>
                <a:lnTo>
                  <a:pt x="4002764" y="4161042"/>
                </a:lnTo>
                <a:cubicBezTo>
                  <a:pt x="3957904" y="4159210"/>
                  <a:pt x="3912934" y="4160186"/>
                  <a:pt x="3868108" y="4163980"/>
                </a:cubicBezTo>
                <a:cubicBezTo>
                  <a:pt x="3637072" y="4178737"/>
                  <a:pt x="3405779" y="4172076"/>
                  <a:pt x="3174741" y="4175341"/>
                </a:cubicBezTo>
                <a:cubicBezTo>
                  <a:pt x="2865668" y="4179782"/>
                  <a:pt x="2556851" y="4168420"/>
                  <a:pt x="2247906" y="4167376"/>
                </a:cubicBezTo>
                <a:cubicBezTo>
                  <a:pt x="2184582" y="4167115"/>
                  <a:pt x="2121002" y="4170510"/>
                  <a:pt x="2057934" y="4175733"/>
                </a:cubicBezTo>
                <a:cubicBezTo>
                  <a:pt x="1970560" y="4182786"/>
                  <a:pt x="1884336" y="4173905"/>
                  <a:pt x="1797729" y="4165547"/>
                </a:cubicBezTo>
                <a:cubicBezTo>
                  <a:pt x="1693340" y="4155492"/>
                  <a:pt x="1589207" y="4164372"/>
                  <a:pt x="1485458" y="4175995"/>
                </a:cubicBezTo>
                <a:cubicBezTo>
                  <a:pt x="1307344" y="4195571"/>
                  <a:pt x="1127888" y="4198979"/>
                  <a:pt x="949185" y="4186181"/>
                </a:cubicBezTo>
                <a:cubicBezTo>
                  <a:pt x="751793" y="4172468"/>
                  <a:pt x="554529" y="4174950"/>
                  <a:pt x="357136" y="4175995"/>
                </a:cubicBezTo>
                <a:lnTo>
                  <a:pt x="0" y="4175060"/>
                </a:lnTo>
                <a:close/>
              </a:path>
            </a:pathLst>
          </a:custGeom>
          <a:noFill/>
          <a:extLst>
            <a:ext uri="{909E8E84-426E-40DD-AFC4-6F175D3DCCD1}">
              <a14:hiddenFill xmlns:a14="http://schemas.microsoft.com/office/drawing/2010/main">
                <a:solidFill>
                  <a:srgbClr val="FFFFFF"/>
                </a:solidFill>
              </a14:hiddenFill>
            </a:ext>
          </a:extLst>
        </p:spPr>
      </p:pic>
      <p:sp>
        <p:nvSpPr>
          <p:cNvPr id="75" name="sketch line">
            <a:extLst>
              <a:ext uri="{FF2B5EF4-FFF2-40B4-BE49-F238E27FC236}">
                <a16:creationId xmlns:a16="http://schemas.microsoft.com/office/drawing/2014/main" id="{F919E280-CA27-4214-97E6-294E0C3BC4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463186"/>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44" name="Picture 4" descr="School too easily reassured by lack of social work action in case of drug-misusing  boy, review finds">
            <a:extLst>
              <a:ext uri="{FF2B5EF4-FFF2-40B4-BE49-F238E27FC236}">
                <a16:creationId xmlns:a16="http://schemas.microsoft.com/office/drawing/2014/main" id="{202B7DC9-5BCB-4640-9943-C1134B763957}"/>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2546" b="-2"/>
          <a:stretch/>
        </p:blipFill>
        <p:spPr bwMode="auto">
          <a:xfrm>
            <a:off x="1" y="4267200"/>
            <a:ext cx="4051081" cy="2590800"/>
          </a:xfrm>
          <a:custGeom>
            <a:avLst/>
            <a:gdLst/>
            <a:ahLst/>
            <a:cxnLst/>
            <a:rect l="l" t="t" r="r" b="b"/>
            <a:pathLst>
              <a:path w="4051081" h="2496030">
                <a:moveTo>
                  <a:pt x="2464753" y="4"/>
                </a:moveTo>
                <a:cubicBezTo>
                  <a:pt x="2509518" y="-78"/>
                  <a:pt x="2554292" y="1163"/>
                  <a:pt x="2599067" y="4428"/>
                </a:cubicBezTo>
                <a:cubicBezTo>
                  <a:pt x="2749817" y="17813"/>
                  <a:pt x="2901270" y="21079"/>
                  <a:pt x="3052443" y="14222"/>
                </a:cubicBezTo>
                <a:cubicBezTo>
                  <a:pt x="3173923" y="5694"/>
                  <a:pt x="3295774" y="4206"/>
                  <a:pt x="3417420" y="9782"/>
                </a:cubicBezTo>
                <a:cubicBezTo>
                  <a:pt x="3530764" y="16442"/>
                  <a:pt x="3644108" y="23233"/>
                  <a:pt x="3757835" y="19315"/>
                </a:cubicBezTo>
                <a:cubicBezTo>
                  <a:pt x="3803121" y="17748"/>
                  <a:pt x="3847768" y="15789"/>
                  <a:pt x="3892671" y="13177"/>
                </a:cubicBezTo>
                <a:cubicBezTo>
                  <a:pt x="3933972" y="9619"/>
                  <a:pt x="3975386" y="7938"/>
                  <a:pt x="4016790" y="8134"/>
                </a:cubicBezTo>
                <a:lnTo>
                  <a:pt x="4034037" y="8999"/>
                </a:lnTo>
                <a:lnTo>
                  <a:pt x="4035370" y="62503"/>
                </a:lnTo>
                <a:cubicBezTo>
                  <a:pt x="4033549" y="118790"/>
                  <a:pt x="4026390" y="174983"/>
                  <a:pt x="4020562" y="231143"/>
                </a:cubicBezTo>
                <a:cubicBezTo>
                  <a:pt x="4014860" y="285717"/>
                  <a:pt x="4006498" y="343464"/>
                  <a:pt x="4019168" y="393470"/>
                </a:cubicBezTo>
                <a:cubicBezTo>
                  <a:pt x="4042480" y="482184"/>
                  <a:pt x="4024236" y="566457"/>
                  <a:pt x="4014100" y="651618"/>
                </a:cubicBezTo>
                <a:cubicBezTo>
                  <a:pt x="4001874" y="734926"/>
                  <a:pt x="4003635" y="819681"/>
                  <a:pt x="4019295" y="902406"/>
                </a:cubicBezTo>
                <a:cubicBezTo>
                  <a:pt x="4031711" y="960787"/>
                  <a:pt x="4031711" y="1020184"/>
                  <a:pt x="4033231" y="1078946"/>
                </a:cubicBezTo>
                <a:cubicBezTo>
                  <a:pt x="4034118" y="1115753"/>
                  <a:pt x="4020562" y="1153193"/>
                  <a:pt x="4011566" y="1189872"/>
                </a:cubicBezTo>
                <a:cubicBezTo>
                  <a:pt x="3995476" y="1256123"/>
                  <a:pt x="3989648" y="1323388"/>
                  <a:pt x="4011566" y="1387989"/>
                </a:cubicBezTo>
                <a:cubicBezTo>
                  <a:pt x="4042100" y="1477465"/>
                  <a:pt x="4059584" y="1566941"/>
                  <a:pt x="4046914" y="1661622"/>
                </a:cubicBezTo>
                <a:cubicBezTo>
                  <a:pt x="4039566" y="1720003"/>
                  <a:pt x="4037919" y="1779654"/>
                  <a:pt x="4026896" y="1837274"/>
                </a:cubicBezTo>
                <a:cubicBezTo>
                  <a:pt x="4008779" y="1932843"/>
                  <a:pt x="4015240" y="2027776"/>
                  <a:pt x="4029684" y="2121948"/>
                </a:cubicBezTo>
                <a:cubicBezTo>
                  <a:pt x="4039832" y="2200637"/>
                  <a:pt x="4040934" y="2280226"/>
                  <a:pt x="4032978" y="2359155"/>
                </a:cubicBezTo>
                <a:lnTo>
                  <a:pt x="4023519" y="2496030"/>
                </a:lnTo>
                <a:lnTo>
                  <a:pt x="0" y="2496030"/>
                </a:lnTo>
                <a:lnTo>
                  <a:pt x="0" y="12459"/>
                </a:lnTo>
                <a:lnTo>
                  <a:pt x="17104" y="15006"/>
                </a:lnTo>
                <a:cubicBezTo>
                  <a:pt x="83627" y="15006"/>
                  <a:pt x="150022" y="12263"/>
                  <a:pt x="216416" y="7824"/>
                </a:cubicBezTo>
                <a:cubicBezTo>
                  <a:pt x="361434" y="-156"/>
                  <a:pt x="506837" y="3162"/>
                  <a:pt x="651370" y="17748"/>
                </a:cubicBezTo>
                <a:cubicBezTo>
                  <a:pt x="753623" y="25440"/>
                  <a:pt x="856335" y="24213"/>
                  <a:pt x="958396" y="14092"/>
                </a:cubicBezTo>
                <a:cubicBezTo>
                  <a:pt x="1145682" y="-1710"/>
                  <a:pt x="1332584" y="10958"/>
                  <a:pt x="1519486" y="21666"/>
                </a:cubicBezTo>
                <a:cubicBezTo>
                  <a:pt x="1700504" y="32113"/>
                  <a:pt x="1881394" y="24408"/>
                  <a:pt x="2062411" y="17487"/>
                </a:cubicBezTo>
                <a:cubicBezTo>
                  <a:pt x="2196255" y="12394"/>
                  <a:pt x="2330459" y="249"/>
                  <a:pt x="2464753" y="4"/>
                </a:cubicBezTo>
                <a:close/>
              </a:path>
            </a:pathLst>
          </a:custGeom>
          <a:noFill/>
          <a:extLst>
            <a:ext uri="{909E8E84-426E-40DD-AFC4-6F175D3DCCD1}">
              <a14:hiddenFill xmlns:a14="http://schemas.microsoft.com/office/drawing/2010/main">
                <a:solidFill>
                  <a:srgbClr val="FFFFFF"/>
                </a:solidFill>
              </a14:hiddenFill>
            </a:ext>
          </a:extLst>
        </p:spPr>
      </p:pic>
      <p:sp>
        <p:nvSpPr>
          <p:cNvPr id="3" name="TextBox 4"/>
          <p:cNvSpPr txBox="1">
            <a:spLocks noChangeArrowheads="1"/>
          </p:cNvSpPr>
          <p:nvPr/>
        </p:nvSpPr>
        <p:spPr bwMode="auto">
          <a:xfrm>
            <a:off x="4654296" y="2706624"/>
            <a:ext cx="6894576" cy="3483864"/>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lnSpcReduction="10000"/>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nSpc>
                <a:spcPct val="90000"/>
              </a:lnSpc>
              <a:spcBef>
                <a:spcPct val="0"/>
              </a:spcBef>
              <a:spcAft>
                <a:spcPts val="600"/>
              </a:spcAft>
              <a:buNone/>
            </a:pPr>
            <a:r>
              <a:rPr lang="en-US" altLang="en-US" sz="2000" dirty="0">
                <a:solidFill>
                  <a:schemeClr val="tx1"/>
                </a:solidFill>
                <a:latin typeface="+mn-lt"/>
                <a:ea typeface="+mn-ea"/>
              </a:rPr>
              <a:t>Section 28 Misuse of Drugs Act 1971 provides three general </a:t>
            </a:r>
            <a:r>
              <a:rPr lang="en-US" altLang="en-US" sz="2000" dirty="0" err="1">
                <a:solidFill>
                  <a:schemeClr val="tx1"/>
                </a:solidFill>
                <a:latin typeface="+mn-lt"/>
                <a:ea typeface="+mn-ea"/>
              </a:rPr>
              <a:t>defences</a:t>
            </a:r>
            <a:r>
              <a:rPr lang="en-US" altLang="en-US" sz="2000" dirty="0">
                <a:solidFill>
                  <a:schemeClr val="tx1"/>
                </a:solidFill>
                <a:latin typeface="+mn-lt"/>
                <a:ea typeface="+mn-ea"/>
              </a:rPr>
              <a:t>, namely:</a:t>
            </a:r>
          </a:p>
          <a:p>
            <a:pPr indent="-228600">
              <a:lnSpc>
                <a:spcPct val="90000"/>
              </a:lnSpc>
              <a:spcBef>
                <a:spcPct val="0"/>
              </a:spcBef>
              <a:spcAft>
                <a:spcPts val="600"/>
              </a:spcAft>
              <a:buFont typeface="Arial" panose="020B0604020202020204" pitchFamily="34" charset="0"/>
              <a:buChar char="•"/>
            </a:pPr>
            <a:endParaRPr lang="en-US" altLang="en-US" sz="2000" dirty="0">
              <a:solidFill>
                <a:schemeClr val="tx1"/>
              </a:solidFill>
              <a:latin typeface="+mn-lt"/>
              <a:ea typeface="+mn-ea"/>
            </a:endParaRPr>
          </a:p>
          <a:p>
            <a:pPr marL="457200" indent="-228600">
              <a:lnSpc>
                <a:spcPct val="90000"/>
              </a:lnSpc>
              <a:spcBef>
                <a:spcPct val="0"/>
              </a:spcBef>
              <a:spcAft>
                <a:spcPts val="600"/>
              </a:spcAft>
              <a:buFont typeface="Arial" panose="020B0604020202020204" pitchFamily="34" charset="0"/>
              <a:buChar char="•"/>
            </a:pPr>
            <a:r>
              <a:rPr lang="en-US" altLang="en-US" sz="2000" dirty="0">
                <a:solidFill>
                  <a:schemeClr val="tx1"/>
                </a:solidFill>
                <a:latin typeface="+mn-lt"/>
                <a:ea typeface="+mn-ea"/>
              </a:rPr>
              <a:t>Lack of knowledge of the alleged fact</a:t>
            </a:r>
          </a:p>
          <a:p>
            <a:pPr marL="457200" indent="-228600">
              <a:lnSpc>
                <a:spcPct val="90000"/>
              </a:lnSpc>
              <a:spcBef>
                <a:spcPct val="0"/>
              </a:spcBef>
              <a:spcAft>
                <a:spcPts val="600"/>
              </a:spcAft>
              <a:buFont typeface="Arial" panose="020B0604020202020204" pitchFamily="34" charset="0"/>
              <a:buChar char="•"/>
            </a:pPr>
            <a:endParaRPr lang="en-US" altLang="en-US" sz="2000" dirty="0">
              <a:solidFill>
                <a:schemeClr val="tx1"/>
              </a:solidFill>
              <a:latin typeface="+mn-lt"/>
              <a:ea typeface="+mn-ea"/>
            </a:endParaRPr>
          </a:p>
          <a:p>
            <a:pPr marL="457200" indent="-228600">
              <a:lnSpc>
                <a:spcPct val="90000"/>
              </a:lnSpc>
              <a:spcBef>
                <a:spcPct val="0"/>
              </a:spcBef>
              <a:spcAft>
                <a:spcPts val="600"/>
              </a:spcAft>
              <a:buFont typeface="Arial" panose="020B0604020202020204" pitchFamily="34" charset="0"/>
              <a:buChar char="•"/>
            </a:pPr>
            <a:endParaRPr lang="en-US" altLang="en-US" sz="2000" dirty="0">
              <a:solidFill>
                <a:schemeClr val="tx1"/>
              </a:solidFill>
              <a:latin typeface="+mn-lt"/>
              <a:ea typeface="+mn-ea"/>
            </a:endParaRPr>
          </a:p>
          <a:p>
            <a:pPr marL="457200" indent="-228600">
              <a:lnSpc>
                <a:spcPct val="90000"/>
              </a:lnSpc>
              <a:spcBef>
                <a:spcPct val="0"/>
              </a:spcBef>
              <a:spcAft>
                <a:spcPts val="600"/>
              </a:spcAft>
              <a:buFont typeface="Arial" panose="020B0604020202020204" pitchFamily="34" charset="0"/>
              <a:buChar char="•"/>
            </a:pPr>
            <a:r>
              <a:rPr lang="en-US" altLang="en-US" sz="2000" dirty="0">
                <a:solidFill>
                  <a:schemeClr val="tx1"/>
                </a:solidFill>
                <a:latin typeface="+mn-lt"/>
                <a:ea typeface="+mn-ea"/>
              </a:rPr>
              <a:t>Lack of knowledge of the controlled drug</a:t>
            </a:r>
          </a:p>
          <a:p>
            <a:pPr marL="228600">
              <a:lnSpc>
                <a:spcPct val="90000"/>
              </a:lnSpc>
              <a:spcBef>
                <a:spcPct val="0"/>
              </a:spcBef>
              <a:spcAft>
                <a:spcPts val="600"/>
              </a:spcAft>
              <a:buNone/>
            </a:pPr>
            <a:endParaRPr lang="en-US" altLang="en-US" sz="2000" dirty="0">
              <a:solidFill>
                <a:schemeClr val="tx1"/>
              </a:solidFill>
              <a:latin typeface="+mn-lt"/>
              <a:ea typeface="+mn-ea"/>
            </a:endParaRPr>
          </a:p>
          <a:p>
            <a:pPr marL="457200" indent="-228600">
              <a:lnSpc>
                <a:spcPct val="90000"/>
              </a:lnSpc>
              <a:spcBef>
                <a:spcPct val="0"/>
              </a:spcBef>
              <a:spcAft>
                <a:spcPts val="600"/>
              </a:spcAft>
              <a:buFont typeface="Arial" panose="020B0604020202020204" pitchFamily="34" charset="0"/>
              <a:buChar char="•"/>
            </a:pPr>
            <a:endParaRPr lang="en-US" altLang="en-US" sz="2000" dirty="0">
              <a:solidFill>
                <a:schemeClr val="tx1"/>
              </a:solidFill>
              <a:latin typeface="+mn-lt"/>
              <a:ea typeface="+mn-ea"/>
            </a:endParaRPr>
          </a:p>
          <a:p>
            <a:pPr marL="457200" indent="-228600">
              <a:lnSpc>
                <a:spcPct val="90000"/>
              </a:lnSpc>
              <a:spcBef>
                <a:spcPct val="0"/>
              </a:spcBef>
              <a:spcAft>
                <a:spcPts val="600"/>
              </a:spcAft>
              <a:buFont typeface="Arial" panose="020B0604020202020204" pitchFamily="34" charset="0"/>
              <a:buChar char="•"/>
            </a:pPr>
            <a:r>
              <a:rPr lang="en-US" altLang="en-US" sz="2000" dirty="0">
                <a:solidFill>
                  <a:schemeClr val="tx1"/>
                </a:solidFill>
                <a:latin typeface="+mn-lt"/>
                <a:ea typeface="+mn-ea"/>
              </a:rPr>
              <a:t>Belief that it was a drug he/she was entitled to produce, supply and possess.</a:t>
            </a:r>
          </a:p>
        </p:txBody>
      </p:sp>
    </p:spTree>
    <p:extLst>
      <p:ext uri="{BB962C8B-B14F-4D97-AF65-F5344CB8AC3E}">
        <p14:creationId xmlns:p14="http://schemas.microsoft.com/office/powerpoint/2010/main" val="4334467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
                                            <p:txEl>
                                              <p:pRg st="8" end="8"/>
                                            </p:txEl>
                                          </p:spTgt>
                                        </p:tgtEl>
                                        <p:attrNameLst>
                                          <p:attrName>style.visibility</p:attrName>
                                        </p:attrNameLst>
                                      </p:cBhvr>
                                      <p:to>
                                        <p:strVal val="visible"/>
                                      </p:to>
                                    </p:set>
                                    <p:animEffect transition="in" filter="fade">
                                      <p:cBhvr>
                                        <p:cTn id="15"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140658" y="0"/>
            <a:ext cx="7229625" cy="1783080"/>
          </a:xfrm>
          <a:prstGeom prst="rect">
            <a:avLst/>
          </a:prstGeom>
        </p:spPr>
        <p:txBody>
          <a:bodyPr vert="horz" lIns="91440" tIns="45720" rIns="91440" bIns="45720" rtlCol="0" anchor="b">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4800" b="1" dirty="0">
                <a:solidFill>
                  <a:srgbClr val="FF0000"/>
                </a:solidFill>
                <a:latin typeface="+mj-lt"/>
                <a:ea typeface="+mj-ea"/>
                <a:cs typeface="+mj-cs"/>
              </a:rPr>
              <a:t>Lack knowledge of the fact</a:t>
            </a:r>
          </a:p>
        </p:txBody>
      </p:sp>
      <p:pic>
        <p:nvPicPr>
          <p:cNvPr id="7" name="Picture 6" descr="A vintage weighing scales">
            <a:extLst>
              <a:ext uri="{FF2B5EF4-FFF2-40B4-BE49-F238E27FC236}">
                <a16:creationId xmlns:a16="http://schemas.microsoft.com/office/drawing/2014/main" id="{536EB08E-786C-4A75-B348-B9723E8B1CE2}"/>
              </a:ext>
            </a:extLst>
          </p:cNvPr>
          <p:cNvPicPr>
            <a:picLocks noChangeAspect="1"/>
          </p:cNvPicPr>
          <p:nvPr/>
        </p:nvPicPr>
        <p:blipFill rotWithShape="1">
          <a:blip r:embed="rId3"/>
          <a:srcRect r="11362"/>
          <a:stretch/>
        </p:blipFill>
        <p:spPr>
          <a:xfrm>
            <a:off x="9335603" y="0"/>
            <a:ext cx="2853349" cy="4828664"/>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13"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5"/>
          <p:cNvSpPr txBox="1">
            <a:spLocks noChangeArrowheads="1"/>
          </p:cNvSpPr>
          <p:nvPr/>
        </p:nvSpPr>
        <p:spPr bwMode="auto">
          <a:xfrm>
            <a:off x="218336" y="2578608"/>
            <a:ext cx="6894576" cy="3483864"/>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indent="-228600">
              <a:lnSpc>
                <a:spcPct val="90000"/>
              </a:lnSpc>
              <a:spcBef>
                <a:spcPct val="0"/>
              </a:spcBef>
              <a:spcAft>
                <a:spcPts val="600"/>
              </a:spcAft>
              <a:buFont typeface="Arial" panose="020B0604020202020204" pitchFamily="34" charset="0"/>
              <a:buChar char="•"/>
            </a:pPr>
            <a:r>
              <a:rPr lang="en-US" altLang="en-US" sz="1900" dirty="0">
                <a:solidFill>
                  <a:schemeClr val="tx1"/>
                </a:solidFill>
                <a:latin typeface="+mn-lt"/>
                <a:ea typeface="+mn-ea"/>
              </a:rPr>
              <a:t>Defendant must prove 3 things:</a:t>
            </a:r>
          </a:p>
          <a:p>
            <a:pPr>
              <a:lnSpc>
                <a:spcPct val="90000"/>
              </a:lnSpc>
              <a:spcBef>
                <a:spcPct val="0"/>
              </a:spcBef>
              <a:spcAft>
                <a:spcPts val="600"/>
              </a:spcAft>
              <a:buNone/>
            </a:pPr>
            <a:endParaRPr lang="en-US" altLang="en-US" sz="1900"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endParaRPr lang="en-US" altLang="en-US" sz="1900"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1900" dirty="0">
                <a:solidFill>
                  <a:schemeClr val="tx1"/>
                </a:solidFill>
                <a:latin typeface="+mn-lt"/>
                <a:ea typeface="+mn-ea"/>
              </a:rPr>
              <a:t>That they did not know the existence of item</a:t>
            </a:r>
          </a:p>
          <a:p>
            <a:pPr indent="-228600">
              <a:lnSpc>
                <a:spcPct val="90000"/>
              </a:lnSpc>
              <a:spcBef>
                <a:spcPct val="0"/>
              </a:spcBef>
              <a:spcAft>
                <a:spcPts val="600"/>
              </a:spcAft>
              <a:buFont typeface="Arial" panose="020B0604020202020204" pitchFamily="34" charset="0"/>
              <a:buChar char="•"/>
            </a:pPr>
            <a:endParaRPr lang="en-US" altLang="en-US" sz="1900"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endParaRPr lang="en-US" altLang="en-US" sz="1900"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1900" dirty="0">
                <a:solidFill>
                  <a:schemeClr val="tx1"/>
                </a:solidFill>
                <a:latin typeface="+mn-lt"/>
                <a:ea typeface="+mn-ea"/>
              </a:rPr>
              <a:t>That they lacked suspicion of the item</a:t>
            </a:r>
          </a:p>
          <a:p>
            <a:pPr indent="-228600">
              <a:lnSpc>
                <a:spcPct val="90000"/>
              </a:lnSpc>
              <a:spcBef>
                <a:spcPct val="0"/>
              </a:spcBef>
              <a:spcAft>
                <a:spcPts val="600"/>
              </a:spcAft>
              <a:buFont typeface="Arial" panose="020B0604020202020204" pitchFamily="34" charset="0"/>
              <a:buChar char="•"/>
            </a:pPr>
            <a:endParaRPr lang="en-US" altLang="en-US" sz="1900"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endParaRPr lang="en-US" altLang="en-US" sz="1900"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1900" dirty="0">
                <a:solidFill>
                  <a:schemeClr val="tx1"/>
                </a:solidFill>
                <a:latin typeface="+mn-lt"/>
                <a:ea typeface="+mn-ea"/>
              </a:rPr>
              <a:t>That they had no reason to suspect the existence of the item</a:t>
            </a:r>
          </a:p>
        </p:txBody>
      </p:sp>
      <p:sp>
        <p:nvSpPr>
          <p:cNvPr id="8" name="TextBox 7">
            <a:extLst>
              <a:ext uri="{FF2B5EF4-FFF2-40B4-BE49-F238E27FC236}">
                <a16:creationId xmlns:a16="http://schemas.microsoft.com/office/drawing/2014/main" id="{4FF35CB9-7A3B-F349-AB2E-B75181F12F55}"/>
              </a:ext>
            </a:extLst>
          </p:cNvPr>
          <p:cNvSpPr txBox="1"/>
          <p:nvPr/>
        </p:nvSpPr>
        <p:spPr>
          <a:xfrm>
            <a:off x="7553678" y="3749457"/>
            <a:ext cx="4638322" cy="3108543"/>
          </a:xfrm>
          <a:prstGeom prst="rect">
            <a:avLst/>
          </a:prstGeom>
          <a:solidFill>
            <a:schemeClr val="accent6">
              <a:lumMod val="40000"/>
              <a:lumOff val="60000"/>
            </a:schemeClr>
          </a:solidFill>
        </p:spPr>
        <p:txBody>
          <a:bodyPr wrap="square">
            <a:spAutoFit/>
          </a:bodyPr>
          <a:lstStyle/>
          <a:p>
            <a:pPr>
              <a:lnSpc>
                <a:spcPct val="100000"/>
              </a:lnSpc>
            </a:pPr>
            <a:r>
              <a:rPr lang="en-GB" altLang="en-US" sz="1400" b="1" dirty="0">
                <a:ea typeface="ＭＳ Ｐゴシック" panose="020B0600070205080204" pitchFamily="34" charset="-128"/>
              </a:rPr>
              <a:t>Example</a:t>
            </a:r>
            <a:br>
              <a:rPr lang="en-GB" altLang="en-US" sz="1400" b="1" dirty="0">
                <a:ea typeface="ＭＳ Ｐゴシック" panose="020B0600070205080204" pitchFamily="34" charset="-128"/>
              </a:rPr>
            </a:br>
            <a:endParaRPr lang="en-GB" altLang="en-US" sz="1400" b="1" dirty="0">
              <a:ea typeface="ＭＳ Ｐゴシック" panose="020B0600070205080204" pitchFamily="34" charset="-128"/>
            </a:endParaRPr>
          </a:p>
          <a:p>
            <a:pPr>
              <a:lnSpc>
                <a:spcPct val="100000"/>
              </a:lnSpc>
            </a:pPr>
            <a:r>
              <a:rPr lang="en-GB" altLang="en-US" sz="1400" dirty="0">
                <a:ea typeface="ＭＳ Ｐゴシック" panose="020B0600070205080204" pitchFamily="34" charset="-128"/>
              </a:rPr>
              <a:t>Two men are walking together in the street when a police constable approaches them.  </a:t>
            </a:r>
            <a:br>
              <a:rPr lang="en-GB" altLang="en-US" sz="1400" dirty="0">
                <a:ea typeface="ＭＳ Ｐゴシック" panose="020B0600070205080204" pitchFamily="34" charset="-128"/>
              </a:rPr>
            </a:br>
            <a:r>
              <a:rPr lang="en-GB" altLang="en-US" sz="1400" dirty="0">
                <a:ea typeface="ＭＳ Ｐゴシック" panose="020B0600070205080204" pitchFamily="34" charset="-128"/>
              </a:rPr>
              <a:t>One is carrying a small packet of cannabis and, to avoid being found in possession of it, he slips the packet into the other’s pocket without his knowledge.</a:t>
            </a:r>
            <a:br>
              <a:rPr lang="en-GB" altLang="en-US" sz="1400" dirty="0">
                <a:ea typeface="ＭＳ Ｐゴシック" panose="020B0600070205080204" pitchFamily="34" charset="-128"/>
              </a:rPr>
            </a:br>
            <a:endParaRPr lang="en-GB" altLang="en-US" sz="1400" dirty="0">
              <a:ea typeface="ＭＳ Ｐゴシック" panose="020B0600070205080204" pitchFamily="34" charset="-128"/>
            </a:endParaRPr>
          </a:p>
          <a:p>
            <a:pPr>
              <a:lnSpc>
                <a:spcPct val="100000"/>
              </a:lnSpc>
            </a:pPr>
            <a:r>
              <a:rPr lang="en-GB" altLang="en-US" sz="1400" dirty="0">
                <a:ea typeface="ＭＳ Ｐゴシック" panose="020B0600070205080204" pitchFamily="34" charset="-128"/>
              </a:rPr>
              <a:t>Would the other person be guilty?</a:t>
            </a:r>
            <a:br>
              <a:rPr lang="en-GB" altLang="en-US" sz="1400" dirty="0">
                <a:ea typeface="ＭＳ Ｐゴシック" panose="020B0600070205080204" pitchFamily="34" charset="-128"/>
              </a:rPr>
            </a:br>
            <a:endParaRPr lang="en-GB" altLang="en-US" sz="1400" dirty="0">
              <a:ea typeface="ＭＳ Ｐゴシック" panose="020B0600070205080204" pitchFamily="34" charset="-128"/>
            </a:endParaRPr>
          </a:p>
          <a:p>
            <a:pPr>
              <a:lnSpc>
                <a:spcPct val="100000"/>
              </a:lnSpc>
            </a:pPr>
            <a:r>
              <a:rPr lang="en-GB" altLang="en-US" sz="1400" dirty="0">
                <a:ea typeface="ＭＳ Ｐゴシック" panose="020B0600070205080204" pitchFamily="34" charset="-128"/>
              </a:rPr>
              <a:t>‘Knowledge’ is a fact the prosecution have to prove for an offence of unlawful possession.</a:t>
            </a:r>
            <a:br>
              <a:rPr lang="en-GB" altLang="en-US" sz="1400" dirty="0">
                <a:ea typeface="ＭＳ Ｐゴシック" panose="020B0600070205080204" pitchFamily="34" charset="-128"/>
              </a:rPr>
            </a:br>
            <a:endParaRPr lang="en-GB" altLang="en-US" sz="1400" dirty="0">
              <a:ea typeface="ＭＳ Ｐゴシック" panose="020B0600070205080204" pitchFamily="34" charset="-128"/>
            </a:endParaRPr>
          </a:p>
          <a:p>
            <a:pPr>
              <a:lnSpc>
                <a:spcPct val="100000"/>
              </a:lnSpc>
            </a:pPr>
            <a:r>
              <a:rPr lang="en-GB" altLang="en-US" sz="1400" dirty="0">
                <a:ea typeface="ＭＳ Ｐゴシック" panose="020B0600070205080204" pitchFamily="34" charset="-128"/>
              </a:rPr>
              <a:t>In this case the person </a:t>
            </a:r>
            <a:r>
              <a:rPr lang="en-GB" altLang="en-US" sz="1400" b="1" dirty="0">
                <a:ea typeface="ＭＳ Ｐゴシック" panose="020B0600070205080204" pitchFamily="34" charset="-128"/>
              </a:rPr>
              <a:t>would not </a:t>
            </a:r>
            <a:r>
              <a:rPr lang="en-GB" altLang="en-US" sz="1400" dirty="0">
                <a:ea typeface="ＭＳ Ｐゴシック" panose="020B0600070205080204" pitchFamily="34" charset="-128"/>
              </a:rPr>
              <a:t>be guilty.</a:t>
            </a:r>
          </a:p>
        </p:txBody>
      </p:sp>
    </p:spTree>
    <p:extLst>
      <p:ext uri="{BB962C8B-B14F-4D97-AF65-F5344CB8AC3E}">
        <p14:creationId xmlns:p14="http://schemas.microsoft.com/office/powerpoint/2010/main" val="18043004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5"/>
          <p:cNvSpPr txBox="1">
            <a:spLocks noChangeArrowheads="1"/>
          </p:cNvSpPr>
          <p:nvPr/>
        </p:nvSpPr>
        <p:spPr bwMode="auto">
          <a:xfrm>
            <a:off x="0" y="2396905"/>
            <a:ext cx="7488832" cy="37856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dirty="0">
                <a:solidFill>
                  <a:schemeClr val="tx1"/>
                </a:solidFill>
              </a:rPr>
              <a:t>Defendants will have a defence if they can prove </a:t>
            </a:r>
            <a:r>
              <a:rPr lang="en-GB" altLang="en-US" dirty="0">
                <a:solidFill>
                  <a:srgbClr val="FF0000"/>
                </a:solidFill>
              </a:rPr>
              <a:t>two </a:t>
            </a:r>
            <a:r>
              <a:rPr lang="en-GB" altLang="en-US" dirty="0">
                <a:solidFill>
                  <a:schemeClr val="tx1"/>
                </a:solidFill>
              </a:rPr>
              <a:t>things:</a:t>
            </a:r>
          </a:p>
          <a:p>
            <a:pPr algn="ctr" eaLnBrk="1" hangingPunct="1">
              <a:spcBef>
                <a:spcPct val="0"/>
              </a:spcBef>
              <a:buFontTx/>
              <a:buNone/>
            </a:pPr>
            <a:endParaRPr lang="en-GB" altLang="en-US" dirty="0">
              <a:solidFill>
                <a:schemeClr val="tx1"/>
              </a:solidFill>
            </a:endParaRPr>
          </a:p>
          <a:p>
            <a:pPr algn="ctr" eaLnBrk="1" hangingPunct="1">
              <a:spcBef>
                <a:spcPct val="0"/>
              </a:spcBef>
              <a:buFontTx/>
              <a:buNone/>
            </a:pPr>
            <a:r>
              <a:rPr lang="en-GB" altLang="en-US" dirty="0">
                <a:solidFill>
                  <a:schemeClr val="tx1"/>
                </a:solidFill>
              </a:rPr>
              <a:t>That they did not believe or suspect it was a controlled drug</a:t>
            </a:r>
          </a:p>
          <a:p>
            <a:pPr algn="ctr" eaLnBrk="1" hangingPunct="1">
              <a:spcBef>
                <a:spcPct val="0"/>
              </a:spcBef>
              <a:buFontTx/>
              <a:buNone/>
            </a:pPr>
            <a:endParaRPr lang="en-GB" altLang="en-US" dirty="0">
              <a:solidFill>
                <a:schemeClr val="tx1"/>
              </a:solidFill>
            </a:endParaRPr>
          </a:p>
          <a:p>
            <a:pPr algn="ctr" eaLnBrk="1" hangingPunct="1">
              <a:spcBef>
                <a:spcPct val="0"/>
              </a:spcBef>
              <a:buFontTx/>
              <a:buNone/>
            </a:pPr>
            <a:r>
              <a:rPr lang="en-GB" altLang="en-US" dirty="0">
                <a:solidFill>
                  <a:schemeClr val="tx1"/>
                </a:solidFill>
              </a:rPr>
              <a:t>and</a:t>
            </a:r>
            <a:r>
              <a:rPr lang="en-GB" altLang="en-US" u="sng" dirty="0">
                <a:solidFill>
                  <a:schemeClr val="tx1"/>
                </a:solidFill>
              </a:rPr>
              <a:t> </a:t>
            </a:r>
          </a:p>
          <a:p>
            <a:pPr algn="ctr" eaLnBrk="1" hangingPunct="1">
              <a:spcBef>
                <a:spcPct val="0"/>
              </a:spcBef>
              <a:buFontTx/>
              <a:buNone/>
            </a:pPr>
            <a:endParaRPr lang="en-GB" altLang="en-US" dirty="0">
              <a:solidFill>
                <a:schemeClr val="tx1"/>
              </a:solidFill>
            </a:endParaRPr>
          </a:p>
          <a:p>
            <a:pPr algn="ctr" eaLnBrk="1" hangingPunct="1">
              <a:spcBef>
                <a:spcPct val="0"/>
              </a:spcBef>
              <a:buFontTx/>
              <a:buNone/>
            </a:pPr>
            <a:r>
              <a:rPr lang="en-GB" altLang="en-US" dirty="0">
                <a:solidFill>
                  <a:schemeClr val="tx1"/>
                </a:solidFill>
              </a:rPr>
              <a:t>That they had no reason to suspect it was a controlled drug</a:t>
            </a:r>
          </a:p>
        </p:txBody>
      </p:sp>
      <p:sp>
        <p:nvSpPr>
          <p:cNvPr id="5" name="TextBox 4"/>
          <p:cNvSpPr txBox="1">
            <a:spLocks noChangeArrowheads="1"/>
          </p:cNvSpPr>
          <p:nvPr/>
        </p:nvSpPr>
        <p:spPr bwMode="auto">
          <a:xfrm>
            <a:off x="0" y="486823"/>
            <a:ext cx="8351837" cy="523220"/>
          </a:xfrm>
          <a:prstGeom prst="rect">
            <a:avLst/>
          </a:prstGeom>
          <a:solidFill>
            <a:schemeClr val="accent6">
              <a:lumMod val="40000"/>
              <a:lumOff val="60000"/>
            </a:schemeClr>
          </a:solidFill>
          <a:ln>
            <a:noFill/>
          </a:ln>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sz="2800" dirty="0">
                <a:solidFill>
                  <a:srgbClr val="FF0000"/>
                </a:solidFill>
              </a:rPr>
              <a:t>Lack knowledge of a controlled drug</a:t>
            </a:r>
          </a:p>
        </p:txBody>
      </p:sp>
      <p:sp>
        <p:nvSpPr>
          <p:cNvPr id="6" name="TextBox 5">
            <a:extLst>
              <a:ext uri="{FF2B5EF4-FFF2-40B4-BE49-F238E27FC236}">
                <a16:creationId xmlns:a16="http://schemas.microsoft.com/office/drawing/2014/main" id="{1DD9450B-A13F-5C4A-8BFF-5AF93CB19788}"/>
              </a:ext>
            </a:extLst>
          </p:cNvPr>
          <p:cNvSpPr txBox="1"/>
          <p:nvPr/>
        </p:nvSpPr>
        <p:spPr>
          <a:xfrm>
            <a:off x="7788924" y="486823"/>
            <a:ext cx="3781539" cy="2862322"/>
          </a:xfrm>
          <a:prstGeom prst="rect">
            <a:avLst/>
          </a:prstGeom>
          <a:solidFill>
            <a:schemeClr val="accent6">
              <a:lumMod val="40000"/>
              <a:lumOff val="60000"/>
            </a:schemeClr>
          </a:solidFill>
        </p:spPr>
        <p:txBody>
          <a:bodyPr wrap="square">
            <a:spAutoFit/>
          </a:bodyPr>
          <a:lstStyle/>
          <a:p>
            <a:r>
              <a:rPr lang="en-GB" altLang="en-US" sz="1800" b="1" dirty="0">
                <a:ea typeface="ＭＳ Ｐゴシック" panose="020B0600070205080204" pitchFamily="34" charset="-128"/>
              </a:rPr>
              <a:t>Example</a:t>
            </a:r>
          </a:p>
          <a:p>
            <a:r>
              <a:rPr lang="en-GB" altLang="en-US" sz="1800" dirty="0">
                <a:ea typeface="ＭＳ Ｐゴシック" panose="020B0600070205080204" pitchFamily="34" charset="-128"/>
              </a:rPr>
              <a:t>A man gives his employee a packet to deliver, informing her it contains tobacco.</a:t>
            </a:r>
          </a:p>
          <a:p>
            <a:r>
              <a:rPr lang="en-GB" altLang="en-US" sz="1800" dirty="0">
                <a:ea typeface="ＭＳ Ｐゴシック" panose="020B0600070205080204" pitchFamily="34" charset="-128"/>
              </a:rPr>
              <a:t>The package is found to contain cannabis.</a:t>
            </a:r>
          </a:p>
          <a:p>
            <a:r>
              <a:rPr lang="en-GB" altLang="en-US" sz="1800" dirty="0">
                <a:ea typeface="ＭＳ Ｐゴシック" panose="020B0600070205080204" pitchFamily="34" charset="-128"/>
              </a:rPr>
              <a:t>The employee did not know it was cannabis, did not suspect it was, and had no reason to suspect it; therefore she would not be guilty.</a:t>
            </a:r>
            <a:endParaRPr lang="en-US" dirty="0"/>
          </a:p>
        </p:txBody>
      </p:sp>
      <p:pic>
        <p:nvPicPr>
          <p:cNvPr id="11266" name="Picture 2" descr="Cigarette On Tabacco Stock Photo - Download Image Now - iStock">
            <a:extLst>
              <a:ext uri="{FF2B5EF4-FFF2-40B4-BE49-F238E27FC236}">
                <a16:creationId xmlns:a16="http://schemas.microsoft.com/office/drawing/2014/main" id="{903D5CA8-3E95-C746-A600-5E44AEF37D8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88924" y="3858457"/>
            <a:ext cx="3492500"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907788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4"/>
          <p:cNvSpPr txBox="1">
            <a:spLocks noChangeArrowheads="1"/>
          </p:cNvSpPr>
          <p:nvPr/>
        </p:nvSpPr>
        <p:spPr bwMode="auto">
          <a:xfrm>
            <a:off x="0" y="463561"/>
            <a:ext cx="9935034" cy="523220"/>
          </a:xfrm>
          <a:prstGeom prst="rect">
            <a:avLst/>
          </a:prstGeom>
          <a:solidFill>
            <a:schemeClr val="accent6">
              <a:lumMod val="40000"/>
              <a:lumOff val="60000"/>
            </a:schemeClr>
          </a:solidFill>
          <a:ln>
            <a:noFill/>
          </a:ln>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2800" dirty="0">
                <a:solidFill>
                  <a:srgbClr val="FF0000"/>
                </a:solidFill>
              </a:rPr>
              <a:t>Belief it was a drug he/she was entitled to possess</a:t>
            </a:r>
          </a:p>
        </p:txBody>
      </p:sp>
      <p:sp>
        <p:nvSpPr>
          <p:cNvPr id="3" name="TextBox 5"/>
          <p:cNvSpPr txBox="1">
            <a:spLocks noChangeArrowheads="1"/>
          </p:cNvSpPr>
          <p:nvPr/>
        </p:nvSpPr>
        <p:spPr bwMode="auto">
          <a:xfrm>
            <a:off x="321714" y="1724326"/>
            <a:ext cx="5036349" cy="41549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dirty="0">
                <a:solidFill>
                  <a:schemeClr val="tx1"/>
                </a:solidFill>
              </a:rPr>
              <a:t>The person </a:t>
            </a:r>
            <a:r>
              <a:rPr lang="en-GB" altLang="en-US" dirty="0">
                <a:solidFill>
                  <a:srgbClr val="FF0000"/>
                </a:solidFill>
              </a:rPr>
              <a:t>must</a:t>
            </a:r>
            <a:r>
              <a:rPr lang="en-GB" altLang="en-US" dirty="0">
                <a:solidFill>
                  <a:schemeClr val="tx1"/>
                </a:solidFill>
              </a:rPr>
              <a:t> prove that:</a:t>
            </a:r>
          </a:p>
          <a:p>
            <a:pPr algn="ctr" eaLnBrk="1" hangingPunct="1">
              <a:spcBef>
                <a:spcPct val="0"/>
              </a:spcBef>
              <a:buFontTx/>
              <a:buNone/>
            </a:pPr>
            <a:endParaRPr lang="en-GB" altLang="en-US" dirty="0">
              <a:solidFill>
                <a:schemeClr val="tx1"/>
              </a:solidFill>
            </a:endParaRPr>
          </a:p>
          <a:p>
            <a:pPr algn="ctr" eaLnBrk="1" hangingPunct="1">
              <a:spcBef>
                <a:spcPct val="0"/>
              </a:spcBef>
              <a:buFontTx/>
              <a:buNone/>
            </a:pPr>
            <a:r>
              <a:rPr lang="en-GB" altLang="en-US" dirty="0">
                <a:solidFill>
                  <a:schemeClr val="tx1"/>
                </a:solidFill>
              </a:rPr>
              <a:t>He/she believed it was a controlled drug or a particular controlled drug</a:t>
            </a:r>
          </a:p>
          <a:p>
            <a:pPr algn="ctr" eaLnBrk="1" hangingPunct="1">
              <a:spcBef>
                <a:spcPct val="0"/>
              </a:spcBef>
              <a:buFontTx/>
              <a:buNone/>
            </a:pPr>
            <a:endParaRPr lang="en-GB" altLang="en-US" dirty="0">
              <a:solidFill>
                <a:schemeClr val="tx1"/>
              </a:solidFill>
            </a:endParaRPr>
          </a:p>
          <a:p>
            <a:pPr algn="ctr" eaLnBrk="1" hangingPunct="1">
              <a:spcBef>
                <a:spcPct val="0"/>
              </a:spcBef>
              <a:buFontTx/>
              <a:buNone/>
            </a:pPr>
            <a:r>
              <a:rPr lang="en-GB" altLang="en-US" dirty="0">
                <a:solidFill>
                  <a:schemeClr val="tx1"/>
                </a:solidFill>
              </a:rPr>
              <a:t>He believed at the material time of his possession, he would not have been committing any offence to which this section applies</a:t>
            </a:r>
          </a:p>
        </p:txBody>
      </p:sp>
      <p:sp>
        <p:nvSpPr>
          <p:cNvPr id="5" name="TextBox 4">
            <a:extLst>
              <a:ext uri="{FF2B5EF4-FFF2-40B4-BE49-F238E27FC236}">
                <a16:creationId xmlns:a16="http://schemas.microsoft.com/office/drawing/2014/main" id="{91E5859B-D08F-F544-92CD-F66D18370B21}"/>
              </a:ext>
            </a:extLst>
          </p:cNvPr>
          <p:cNvSpPr txBox="1"/>
          <p:nvPr/>
        </p:nvSpPr>
        <p:spPr>
          <a:xfrm>
            <a:off x="7699338" y="3637547"/>
            <a:ext cx="4170948" cy="2585323"/>
          </a:xfrm>
          <a:prstGeom prst="rect">
            <a:avLst/>
          </a:prstGeom>
          <a:solidFill>
            <a:schemeClr val="accent6">
              <a:lumMod val="40000"/>
              <a:lumOff val="60000"/>
            </a:schemeClr>
          </a:solidFill>
        </p:spPr>
        <p:txBody>
          <a:bodyPr wrap="square">
            <a:spAutoFit/>
          </a:bodyPr>
          <a:lstStyle/>
          <a:p>
            <a:r>
              <a:rPr lang="en-GB" altLang="en-US" sz="1800" dirty="0">
                <a:ea typeface="ＭＳ Ｐゴシック" panose="020B0600070205080204" pitchFamily="34" charset="-128"/>
              </a:rPr>
              <a:t>Note: These circumstances would be quite unusual, but registered drug users have been known to claim ignorance when in possession of a drug other than that which they are lawfully permitted to possess.</a:t>
            </a:r>
          </a:p>
          <a:p>
            <a:endParaRPr lang="en-GB" altLang="en-US" sz="1800" dirty="0">
              <a:ea typeface="ＭＳ Ｐゴシック" panose="020B0600070205080204" pitchFamily="34" charset="-128"/>
            </a:endParaRPr>
          </a:p>
          <a:p>
            <a:r>
              <a:rPr lang="en-GB" altLang="en-US" sz="1800" dirty="0">
                <a:ea typeface="ＭＳ Ｐゴシック" panose="020B0600070205080204" pitchFamily="34" charset="-128"/>
              </a:rPr>
              <a:t>A mistake by a dispensing chemist would be the only sort of example that might apply. </a:t>
            </a:r>
          </a:p>
        </p:txBody>
      </p:sp>
      <p:pic>
        <p:nvPicPr>
          <p:cNvPr id="12290" name="Picture 2" descr="Robots replace pharmacy dispensers as online drugs orders will be processed  almost entirely by machine">
            <a:extLst>
              <a:ext uri="{FF2B5EF4-FFF2-40B4-BE49-F238E27FC236}">
                <a16:creationId xmlns:a16="http://schemas.microsoft.com/office/drawing/2014/main" id="{7E57BF6B-9A65-5B45-AC04-97F090BBF49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99337" y="1181100"/>
            <a:ext cx="4170947" cy="2247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5144109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3"/>
          <p:cNvSpPr txBox="1">
            <a:spLocks noChangeArrowheads="1"/>
          </p:cNvSpPr>
          <p:nvPr/>
        </p:nvSpPr>
        <p:spPr bwMode="auto">
          <a:xfrm>
            <a:off x="642996" y="4571216"/>
            <a:ext cx="10906008" cy="111541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b">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a:lnSpc>
                <a:spcPct val="90000"/>
              </a:lnSpc>
              <a:spcBef>
                <a:spcPct val="0"/>
              </a:spcBef>
              <a:spcAft>
                <a:spcPts val="600"/>
              </a:spcAft>
              <a:buNone/>
            </a:pPr>
            <a:r>
              <a:rPr lang="en-US" altLang="en-US" sz="6000" kern="1200">
                <a:solidFill>
                  <a:schemeClr val="tx1"/>
                </a:solidFill>
                <a:latin typeface="+mj-lt"/>
                <a:ea typeface="+mj-ea"/>
                <a:cs typeface="+mj-cs"/>
              </a:rPr>
              <a:t>Further Drug Offences</a:t>
            </a:r>
          </a:p>
        </p:txBody>
      </p:sp>
      <p:pic>
        <p:nvPicPr>
          <p:cNvPr id="13318" name="Picture 6" descr="Crime-fighting algorithm the new hero of drug forensics">
            <a:extLst>
              <a:ext uri="{FF2B5EF4-FFF2-40B4-BE49-F238E27FC236}">
                <a16:creationId xmlns:a16="http://schemas.microsoft.com/office/drawing/2014/main" id="{A57AA498-FD78-D84A-9B53-113DE7E0D0A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2258" r="23503" b="1"/>
          <a:stretch/>
        </p:blipFill>
        <p:spPr bwMode="auto">
          <a:xfrm>
            <a:off x="321628" y="320511"/>
            <a:ext cx="3794760" cy="3930978"/>
          </a:xfrm>
          <a:prstGeom prst="rect">
            <a:avLst/>
          </a:prstGeom>
          <a:noFill/>
          <a:extLst>
            <a:ext uri="{909E8E84-426E-40DD-AFC4-6F175D3DCCD1}">
              <a14:hiddenFill xmlns:a14="http://schemas.microsoft.com/office/drawing/2010/main">
                <a:solidFill>
                  <a:srgbClr val="FFFFFF"/>
                </a:solidFill>
              </a14:hiddenFill>
            </a:ext>
          </a:extLst>
        </p:spPr>
      </p:pic>
      <p:pic>
        <p:nvPicPr>
          <p:cNvPr id="13316" name="Picture 4" descr="Drug Addiction: Different Types of Illegal Drugs">
            <a:extLst>
              <a:ext uri="{FF2B5EF4-FFF2-40B4-BE49-F238E27FC236}">
                <a16:creationId xmlns:a16="http://schemas.microsoft.com/office/drawing/2014/main" id="{89DDA43B-3229-EA49-9D66-C39718F712D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6328" r="27004" b="2"/>
          <a:stretch/>
        </p:blipFill>
        <p:spPr bwMode="auto">
          <a:xfrm>
            <a:off x="4198385" y="320511"/>
            <a:ext cx="3794760" cy="3930978"/>
          </a:xfrm>
          <a:prstGeom prst="rect">
            <a:avLst/>
          </a:prstGeom>
          <a:noFill/>
          <a:extLst>
            <a:ext uri="{909E8E84-426E-40DD-AFC4-6F175D3DCCD1}">
              <a14:hiddenFill xmlns:a14="http://schemas.microsoft.com/office/drawing/2010/main">
                <a:solidFill>
                  <a:srgbClr val="FFFFFF"/>
                </a:solidFill>
              </a14:hiddenFill>
            </a:ext>
          </a:extLst>
        </p:spPr>
      </p:pic>
      <p:pic>
        <p:nvPicPr>
          <p:cNvPr id="13314" name="Picture 2" descr="Legalising drugs: 'Drug use should be treated as normal adult behaviour'">
            <a:extLst>
              <a:ext uri="{FF2B5EF4-FFF2-40B4-BE49-F238E27FC236}">
                <a16:creationId xmlns:a16="http://schemas.microsoft.com/office/drawing/2014/main" id="{8F153D84-AEE8-4241-8887-7FE6076D0DE3}"/>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4776" r="21165" b="1"/>
          <a:stretch/>
        </p:blipFill>
        <p:spPr bwMode="auto">
          <a:xfrm>
            <a:off x="8075142" y="320511"/>
            <a:ext cx="3794760" cy="3930978"/>
          </a:xfrm>
          <a:prstGeom prst="rect">
            <a:avLst/>
          </a:prstGeom>
          <a:noFill/>
          <a:extLst>
            <a:ext uri="{909E8E84-426E-40DD-AFC4-6F175D3DCCD1}">
              <a14:hiddenFill xmlns:a14="http://schemas.microsoft.com/office/drawing/2010/main">
                <a:solidFill>
                  <a:srgbClr val="FFFFFF"/>
                </a:solidFill>
              </a14:hiddenFill>
            </a:ext>
          </a:extLst>
        </p:spPr>
      </p:pic>
      <p:cxnSp>
        <p:nvCxnSpPr>
          <p:cNvPr id="75" name="Straight Connector 74">
            <a:extLst>
              <a:ext uri="{FF2B5EF4-FFF2-40B4-BE49-F238E27FC236}">
                <a16:creationId xmlns:a16="http://schemas.microsoft.com/office/drawing/2014/main" id="{60188E89-AF78-40F6-B787-E9BD9C6256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000" y="5778706"/>
            <a:ext cx="9144000" cy="0"/>
          </a:xfrm>
          <a:prstGeom prst="line">
            <a:avLst/>
          </a:prstGeom>
          <a:ln w="19050">
            <a:solidFill>
              <a:srgbClr val="E6EA6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2326878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extBox 4"/>
          <p:cNvSpPr txBox="1"/>
          <p:nvPr/>
        </p:nvSpPr>
        <p:spPr>
          <a:xfrm>
            <a:off x="70947" y="3710613"/>
            <a:ext cx="3290887" cy="2452687"/>
          </a:xfrm>
          <a:prstGeom prst="rect">
            <a:avLst/>
          </a:prstGeom>
        </p:spPr>
        <p:txBody>
          <a:bodyPr vert="horz" lIns="91440" tIns="45720" rIns="91440" bIns="45720" rtlCol="0" anchor="ctr">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3200" b="1" dirty="0">
                <a:solidFill>
                  <a:srgbClr val="00B050"/>
                </a:solidFill>
                <a:latin typeface="+mj-lt"/>
                <a:ea typeface="+mj-ea"/>
                <a:cs typeface="+mj-cs"/>
              </a:rPr>
              <a:t>Supplying of Drugs </a:t>
            </a:r>
          </a:p>
          <a:p>
            <a:pPr>
              <a:lnSpc>
                <a:spcPct val="90000"/>
              </a:lnSpc>
              <a:spcAft>
                <a:spcPts val="600"/>
              </a:spcAft>
            </a:pPr>
            <a:r>
              <a:rPr lang="en-US" sz="3200" b="1" dirty="0">
                <a:latin typeface="+mj-lt"/>
                <a:ea typeface="+mj-ea"/>
                <a:cs typeface="+mj-cs"/>
              </a:rPr>
              <a:t>Section 4 Misuse of Drugs Act 1971</a:t>
            </a:r>
          </a:p>
        </p:txBody>
      </p:sp>
      <p:pic>
        <p:nvPicPr>
          <p:cNvPr id="3" name="Picture 2" descr="\\Client\G$\Roger Images\Images\thumbnail image\hoodies_drugs_deal.jpg"/>
          <p:cNvPicPr>
            <a:picLocks noChangeAspect="1" noChangeArrowheads="1"/>
          </p:cNvPicPr>
          <p:nvPr/>
        </p:nvPicPr>
        <p:blipFill rotWithShape="1">
          <a:blip r:embed="rId3">
            <a:extLst>
              <a:ext uri="{28A0092B-C50C-407E-A947-70E740481C1C}">
                <a14:useLocalDpi xmlns:a14="http://schemas.microsoft.com/office/drawing/2010/main" val="0"/>
              </a:ext>
            </a:extLst>
          </a:blip>
          <a:srcRect t="10519" b="7777"/>
          <a:stretch/>
        </p:blipFill>
        <p:spPr bwMode="auto">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4"/>
          <p:cNvSpPr txBox="1">
            <a:spLocks noChangeArrowheads="1"/>
          </p:cNvSpPr>
          <p:nvPr/>
        </p:nvSpPr>
        <p:spPr bwMode="auto">
          <a:xfrm>
            <a:off x="3432760" y="2869271"/>
            <a:ext cx="8743447" cy="3988719"/>
          </a:xfrm>
          <a:prstGeom prst="rect">
            <a:avLst/>
          </a:prstGeom>
          <a:solidFill>
            <a:schemeClr val="accent1">
              <a:lumMod val="40000"/>
              <a:lumOff val="60000"/>
            </a:schemeClr>
          </a:solidFill>
        </p:spPr>
        <p:txBody>
          <a:bodyPr vert="horz" lIns="91440" tIns="45720" rIns="91440" bIns="45720" rtlCol="0" anchor="ctr">
            <a:no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nSpc>
                <a:spcPct val="90000"/>
              </a:lnSpc>
              <a:spcBef>
                <a:spcPct val="0"/>
              </a:spcBef>
              <a:spcAft>
                <a:spcPts val="600"/>
              </a:spcAft>
              <a:buNone/>
            </a:pPr>
            <a:endParaRPr lang="en-US" altLang="en-US" dirty="0">
              <a:solidFill>
                <a:schemeClr val="tx1"/>
              </a:solidFill>
              <a:latin typeface="+mn-lt"/>
              <a:ea typeface="+mn-ea"/>
            </a:endParaRPr>
          </a:p>
          <a:p>
            <a:pPr>
              <a:lnSpc>
                <a:spcPct val="90000"/>
              </a:lnSpc>
              <a:spcBef>
                <a:spcPct val="0"/>
              </a:spcBef>
              <a:spcAft>
                <a:spcPts val="600"/>
              </a:spcAft>
              <a:buNone/>
            </a:pPr>
            <a:r>
              <a:rPr lang="en-US" altLang="en-US" dirty="0">
                <a:solidFill>
                  <a:schemeClr val="tx1"/>
                </a:solidFill>
                <a:latin typeface="+mn-lt"/>
                <a:ea typeface="+mn-ea"/>
              </a:rPr>
              <a:t>It is an offence  for any person unlawfully to:</a:t>
            </a:r>
          </a:p>
          <a:p>
            <a:pPr indent="-228600">
              <a:lnSpc>
                <a:spcPct val="90000"/>
              </a:lnSpc>
              <a:spcBef>
                <a:spcPct val="0"/>
              </a:spcBef>
              <a:spcAft>
                <a:spcPts val="600"/>
              </a:spcAft>
              <a:buFont typeface="Arial" panose="020B0604020202020204" pitchFamily="34" charset="0"/>
              <a:buChar char="•"/>
            </a:pPr>
            <a:endParaRPr lang="en-US" altLang="en-US"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dirty="0">
                <a:solidFill>
                  <a:schemeClr val="tx1"/>
                </a:solidFill>
                <a:latin typeface="+mn-lt"/>
                <a:ea typeface="+mn-ea"/>
              </a:rPr>
              <a:t>Supply or offer to supply a controlled drug to another</a:t>
            </a:r>
          </a:p>
          <a:p>
            <a:pPr>
              <a:lnSpc>
                <a:spcPct val="90000"/>
              </a:lnSpc>
              <a:spcBef>
                <a:spcPct val="0"/>
              </a:spcBef>
              <a:spcAft>
                <a:spcPts val="600"/>
              </a:spcAft>
              <a:buNone/>
            </a:pPr>
            <a:endParaRPr lang="en-US" altLang="en-US"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dirty="0">
                <a:solidFill>
                  <a:schemeClr val="tx1"/>
                </a:solidFill>
                <a:latin typeface="+mn-lt"/>
                <a:ea typeface="+mn-ea"/>
              </a:rPr>
              <a:t>Be concerned in the supply of such a drug to another</a:t>
            </a:r>
          </a:p>
          <a:p>
            <a:pPr indent="-228600">
              <a:lnSpc>
                <a:spcPct val="90000"/>
              </a:lnSpc>
              <a:spcBef>
                <a:spcPct val="0"/>
              </a:spcBef>
              <a:spcAft>
                <a:spcPts val="600"/>
              </a:spcAft>
              <a:buFont typeface="Arial" panose="020B0604020202020204" pitchFamily="34" charset="0"/>
              <a:buChar char="•"/>
            </a:pPr>
            <a:endParaRPr lang="en-US" altLang="en-US"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dirty="0">
                <a:solidFill>
                  <a:schemeClr val="tx1"/>
                </a:solidFill>
                <a:latin typeface="+mn-lt"/>
                <a:ea typeface="+mn-ea"/>
              </a:rPr>
              <a:t>Be concerned in the making of an offer to supply a drug to another</a:t>
            </a:r>
          </a:p>
        </p:txBody>
      </p:sp>
    </p:spTree>
    <p:extLst>
      <p:ext uri="{BB962C8B-B14F-4D97-AF65-F5344CB8AC3E}">
        <p14:creationId xmlns:p14="http://schemas.microsoft.com/office/powerpoint/2010/main" val="10602884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Isosceles Triangle 12">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Isosceles Triangle 14">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extBox 2">
            <a:extLst>
              <a:ext uri="{FF2B5EF4-FFF2-40B4-BE49-F238E27FC236}">
                <a16:creationId xmlns:a16="http://schemas.microsoft.com/office/drawing/2014/main" id="{AFC842B7-73CE-42DB-96F1-3F2E51AF47BA}"/>
              </a:ext>
            </a:extLst>
          </p:cNvPr>
          <p:cNvGraphicFramePr/>
          <p:nvPr>
            <p:extLst>
              <p:ext uri="{D42A27DB-BD31-4B8C-83A1-F6EECF244321}">
                <p14:modId xmlns:p14="http://schemas.microsoft.com/office/powerpoint/2010/main" val="3399116826"/>
              </p:ext>
            </p:extLst>
          </p:nvPr>
        </p:nvGraphicFramePr>
        <p:xfrm>
          <a:off x="0" y="238922"/>
          <a:ext cx="12192000" cy="661907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4340" name="Picture 4" descr="Common Drug Street Names | California Teen Addiction Treatment">
            <a:extLst>
              <a:ext uri="{FF2B5EF4-FFF2-40B4-BE49-F238E27FC236}">
                <a16:creationId xmlns:a16="http://schemas.microsoft.com/office/drawing/2014/main" id="{3E872F26-6EB3-5243-9A7C-E51EE5619F18}"/>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062021" y="4742599"/>
            <a:ext cx="3414963" cy="2017580"/>
          </a:xfrm>
          <a:prstGeom prst="rect">
            <a:avLst/>
          </a:prstGeom>
          <a:noFill/>
          <a:extLst>
            <a:ext uri="{909E8E84-426E-40DD-AFC4-6F175D3DCCD1}">
              <a14:hiddenFill xmlns:a14="http://schemas.microsoft.com/office/drawing/2010/main">
                <a:solidFill>
                  <a:srgbClr val="FFFFFF"/>
                </a:solidFill>
              </a14:hiddenFill>
            </a:ext>
          </a:extLst>
        </p:spPr>
      </p:pic>
      <p:pic>
        <p:nvPicPr>
          <p:cNvPr id="14342" name="Picture 6" descr="When Legal Drugs Harm and Illegal Drugs Help - Scientific American Blog  Network">
            <a:extLst>
              <a:ext uri="{FF2B5EF4-FFF2-40B4-BE49-F238E27FC236}">
                <a16:creationId xmlns:a16="http://schemas.microsoft.com/office/drawing/2014/main" id="{FD0317C1-B3E2-E94E-A9B1-385B292D2D1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52571" y="4701404"/>
            <a:ext cx="3277409" cy="20587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6378365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8" name="TextBox 2">
            <a:extLst>
              <a:ext uri="{FF2B5EF4-FFF2-40B4-BE49-F238E27FC236}">
                <a16:creationId xmlns:a16="http://schemas.microsoft.com/office/drawing/2014/main" id="{F41DF176-31FE-4AE4-8CE3-7304E640F658}"/>
              </a:ext>
            </a:extLst>
          </p:cNvPr>
          <p:cNvGraphicFramePr/>
          <p:nvPr>
            <p:extLst>
              <p:ext uri="{D42A27DB-BD31-4B8C-83A1-F6EECF244321}">
                <p14:modId xmlns:p14="http://schemas.microsoft.com/office/powerpoint/2010/main" val="1304301877"/>
              </p:ext>
            </p:extLst>
          </p:nvPr>
        </p:nvGraphicFramePr>
        <p:xfrm>
          <a:off x="838200" y="0"/>
          <a:ext cx="10515600" cy="66414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5364" name="Picture 4" descr="Teenagers' Use Of Illicit Drugs Shows Record Decline During 2021">
            <a:extLst>
              <a:ext uri="{FF2B5EF4-FFF2-40B4-BE49-F238E27FC236}">
                <a16:creationId xmlns:a16="http://schemas.microsoft.com/office/drawing/2014/main" id="{01369791-98E6-8440-B341-E3FECA5D8540}"/>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861300" y="454192"/>
            <a:ext cx="3492500"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5283833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4"/>
          <p:cNvSpPr txBox="1">
            <a:spLocks noChangeArrowheads="1"/>
          </p:cNvSpPr>
          <p:nvPr/>
        </p:nvSpPr>
        <p:spPr bwMode="auto">
          <a:xfrm>
            <a:off x="450049" y="2229079"/>
            <a:ext cx="4266329" cy="31700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2000" dirty="0">
                <a:solidFill>
                  <a:schemeClr val="tx1"/>
                </a:solidFill>
              </a:rPr>
              <a:t>It is an offence for a person to have </a:t>
            </a:r>
          </a:p>
          <a:p>
            <a:pPr algn="ctr" eaLnBrk="1" hangingPunct="1">
              <a:spcBef>
                <a:spcPct val="0"/>
              </a:spcBef>
              <a:buFontTx/>
              <a:buNone/>
            </a:pPr>
            <a:endParaRPr lang="en-GB" altLang="en-US" sz="2000" dirty="0">
              <a:solidFill>
                <a:schemeClr val="tx1"/>
              </a:solidFill>
            </a:endParaRPr>
          </a:p>
          <a:p>
            <a:pPr algn="ctr" eaLnBrk="1" hangingPunct="1">
              <a:spcBef>
                <a:spcPct val="0"/>
              </a:spcBef>
              <a:buFontTx/>
              <a:buNone/>
            </a:pPr>
            <a:r>
              <a:rPr lang="en-GB" altLang="en-US" sz="2000" dirty="0">
                <a:solidFill>
                  <a:schemeClr val="tx1"/>
                </a:solidFill>
              </a:rPr>
              <a:t>a </a:t>
            </a:r>
            <a:r>
              <a:rPr lang="en-GB" altLang="en-US" sz="2000" dirty="0">
                <a:solidFill>
                  <a:srgbClr val="FF0000"/>
                </a:solidFill>
              </a:rPr>
              <a:t>controlled drug in their possession, </a:t>
            </a:r>
          </a:p>
          <a:p>
            <a:pPr algn="ctr" eaLnBrk="1" hangingPunct="1">
              <a:spcBef>
                <a:spcPct val="0"/>
              </a:spcBef>
              <a:buFontTx/>
              <a:buNone/>
            </a:pPr>
            <a:endParaRPr lang="en-GB" altLang="en-US" sz="2000" dirty="0">
              <a:solidFill>
                <a:schemeClr val="tx1"/>
              </a:solidFill>
            </a:endParaRPr>
          </a:p>
          <a:p>
            <a:pPr algn="ctr" eaLnBrk="1" hangingPunct="1">
              <a:spcBef>
                <a:spcPct val="0"/>
              </a:spcBef>
              <a:buFontTx/>
              <a:buNone/>
            </a:pPr>
            <a:r>
              <a:rPr lang="en-GB" altLang="en-US" sz="2000" dirty="0">
                <a:solidFill>
                  <a:schemeClr val="tx1"/>
                </a:solidFill>
              </a:rPr>
              <a:t>whether </a:t>
            </a:r>
            <a:r>
              <a:rPr lang="en-GB" altLang="en-US" sz="2000" dirty="0">
                <a:solidFill>
                  <a:srgbClr val="FF0000"/>
                </a:solidFill>
              </a:rPr>
              <a:t>lawfully or not, </a:t>
            </a:r>
          </a:p>
          <a:p>
            <a:pPr algn="ctr" eaLnBrk="1" hangingPunct="1">
              <a:spcBef>
                <a:spcPct val="0"/>
              </a:spcBef>
              <a:buFontTx/>
              <a:buNone/>
            </a:pPr>
            <a:endParaRPr lang="en-GB" altLang="en-US" sz="2000" dirty="0">
              <a:solidFill>
                <a:schemeClr val="tx1"/>
              </a:solidFill>
            </a:endParaRPr>
          </a:p>
          <a:p>
            <a:pPr algn="ctr" eaLnBrk="1" hangingPunct="1">
              <a:spcBef>
                <a:spcPct val="0"/>
              </a:spcBef>
              <a:buFontTx/>
              <a:buNone/>
            </a:pPr>
            <a:r>
              <a:rPr lang="en-GB" altLang="en-US" sz="2000" dirty="0">
                <a:solidFill>
                  <a:schemeClr val="tx1"/>
                </a:solidFill>
              </a:rPr>
              <a:t>with </a:t>
            </a:r>
            <a:r>
              <a:rPr lang="en-GB" altLang="en-US" sz="2000" dirty="0">
                <a:solidFill>
                  <a:srgbClr val="FF0000"/>
                </a:solidFill>
              </a:rPr>
              <a:t>intent</a:t>
            </a:r>
            <a:r>
              <a:rPr lang="en-GB" altLang="en-US" sz="2000" dirty="0">
                <a:solidFill>
                  <a:schemeClr val="tx1"/>
                </a:solidFill>
              </a:rPr>
              <a:t> to supply it unlawfully to another.</a:t>
            </a:r>
          </a:p>
        </p:txBody>
      </p:sp>
      <p:sp>
        <p:nvSpPr>
          <p:cNvPr id="5" name="TextBox 4"/>
          <p:cNvSpPr txBox="1"/>
          <p:nvPr/>
        </p:nvSpPr>
        <p:spPr>
          <a:xfrm>
            <a:off x="0" y="396462"/>
            <a:ext cx="11229474" cy="954107"/>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2800" b="1" dirty="0">
                <a:solidFill>
                  <a:srgbClr val="0070C0"/>
                </a:solidFill>
              </a:rPr>
              <a:t>Possession with Intent to Supply  </a:t>
            </a:r>
            <a:br>
              <a:rPr lang="en-GB" sz="2800" b="1" dirty="0">
                <a:solidFill>
                  <a:schemeClr val="accent2"/>
                </a:solidFill>
              </a:rPr>
            </a:br>
            <a:r>
              <a:rPr lang="en-GB" sz="2800" b="1" dirty="0">
                <a:solidFill>
                  <a:schemeClr val="bg1"/>
                </a:solidFill>
              </a:rPr>
              <a:t>Section 5(3) Misuse of Drugs Act 1971</a:t>
            </a:r>
          </a:p>
        </p:txBody>
      </p:sp>
      <p:sp>
        <p:nvSpPr>
          <p:cNvPr id="2" name="TextBox 1">
            <a:extLst>
              <a:ext uri="{FF2B5EF4-FFF2-40B4-BE49-F238E27FC236}">
                <a16:creationId xmlns:a16="http://schemas.microsoft.com/office/drawing/2014/main" id="{DB5E4348-2A20-BB4E-B8D1-1F3BFFCA6DEE}"/>
              </a:ext>
            </a:extLst>
          </p:cNvPr>
          <p:cNvSpPr txBox="1"/>
          <p:nvPr/>
        </p:nvSpPr>
        <p:spPr>
          <a:xfrm>
            <a:off x="10154653" y="1820353"/>
            <a:ext cx="915122" cy="4780547"/>
          </a:xfrm>
          <a:prstGeom prst="rect">
            <a:avLst/>
          </a:prstGeom>
          <a:noFill/>
        </p:spPr>
        <p:txBody>
          <a:bodyPr vert="wordArtVert" wrap="square" rtlCol="0">
            <a:spAutoFit/>
          </a:bodyPr>
          <a:lstStyle/>
          <a:p>
            <a:r>
              <a:rPr lang="en-US" sz="4000" b="1" dirty="0">
                <a:solidFill>
                  <a:srgbClr val="0070C0"/>
                </a:solidFill>
              </a:rPr>
              <a:t>PWITTS</a:t>
            </a:r>
            <a:r>
              <a:rPr lang="en-US" sz="2400" dirty="0"/>
              <a:t> </a:t>
            </a:r>
          </a:p>
        </p:txBody>
      </p:sp>
      <p:pic>
        <p:nvPicPr>
          <p:cNvPr id="16386" name="Picture 2" descr="Teenager charged with burglary and possession with intent to supply class B  drugs - Manchester Evening News">
            <a:extLst>
              <a:ext uri="{FF2B5EF4-FFF2-40B4-BE49-F238E27FC236}">
                <a16:creationId xmlns:a16="http://schemas.microsoft.com/office/drawing/2014/main" id="{9FFFF8A7-B0BD-BF4F-8975-4079CE1AF14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57884" y="2229079"/>
            <a:ext cx="4763810" cy="3706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9434714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p:cNvSpPr txBox="1">
            <a:spLocks noChangeArrowheads="1"/>
          </p:cNvSpPr>
          <p:nvPr/>
        </p:nvSpPr>
        <p:spPr>
          <a:xfrm>
            <a:off x="589560" y="856180"/>
            <a:ext cx="4560584" cy="1128068"/>
          </a:xfrm>
          <a:prstGeom prst="rect">
            <a:avLst/>
          </a:prstGeom>
        </p:spPr>
        <p:txBody>
          <a:bodyPr vert="horz" lIns="91440" tIns="45720" rIns="91440" bIns="45720" rtlCol="0" anchor="ctr">
            <a:norm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defTabSz="914400">
              <a:spcAft>
                <a:spcPts val="600"/>
              </a:spcAft>
            </a:pPr>
            <a:r>
              <a:rPr lang="en-US" altLang="en-US" sz="3700" b="1"/>
              <a:t> Cannabis – Simple Possession</a:t>
            </a:r>
          </a:p>
        </p:txBody>
      </p:sp>
      <p:grpSp>
        <p:nvGrpSpPr>
          <p:cNvPr id="73" name="Group 7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74" name="Rectangle 7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7" name="Rectangle 7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6019C03E-70D8-5B40-A7CE-F79BA5611CF8}"/>
              </a:ext>
            </a:extLst>
          </p:cNvPr>
          <p:cNvSpPr txBox="1"/>
          <p:nvPr/>
        </p:nvSpPr>
        <p:spPr>
          <a:xfrm>
            <a:off x="590719" y="2330505"/>
            <a:ext cx="4559425" cy="3979585"/>
          </a:xfrm>
          <a:prstGeom prst="rect">
            <a:avLst/>
          </a:prstGeom>
        </p:spPr>
        <p:txBody>
          <a:bodyPr vert="horz" lIns="91440" tIns="45720" rIns="91440" bIns="45720" rtlCol="0" anchor="ctr">
            <a:normAutofit/>
          </a:bodyPr>
          <a:lstStyle/>
          <a:p>
            <a:pPr>
              <a:lnSpc>
                <a:spcPct val="90000"/>
              </a:lnSpc>
            </a:pPr>
            <a:r>
              <a:rPr lang="en-US" sz="1400" dirty="0">
                <a:effectLst/>
              </a:rPr>
              <a:t>The effects of cannabis vary from person to person:</a:t>
            </a:r>
          </a:p>
          <a:p>
            <a:pPr marL="170627" indent="-228600">
              <a:lnSpc>
                <a:spcPct val="90000"/>
              </a:lnSpc>
              <a:buFont typeface="Arial" panose="020B0604020202020204" pitchFamily="34" charset="0"/>
              <a:buChar char="•"/>
            </a:pPr>
            <a:r>
              <a:rPr lang="en-US" sz="1400" dirty="0"/>
              <a:t>S</a:t>
            </a:r>
            <a:r>
              <a:rPr lang="en-US" sz="1400" dirty="0">
                <a:effectLst/>
              </a:rPr>
              <a:t>ome people may feel chilled out, relaxed and happy </a:t>
            </a:r>
          </a:p>
          <a:p>
            <a:pPr marL="170627" indent="-228600">
              <a:lnSpc>
                <a:spcPct val="90000"/>
              </a:lnSpc>
              <a:buFont typeface="Arial" panose="020B0604020202020204" pitchFamily="34" charset="0"/>
              <a:buChar char="•"/>
            </a:pPr>
            <a:r>
              <a:rPr lang="en-US" sz="1400" dirty="0"/>
              <a:t>O</a:t>
            </a:r>
            <a:r>
              <a:rPr lang="en-US" sz="1400" dirty="0">
                <a:effectLst/>
              </a:rPr>
              <a:t>thers get the giggles or become more talkative </a:t>
            </a:r>
          </a:p>
          <a:p>
            <a:pPr marL="170627" indent="-228600">
              <a:lnSpc>
                <a:spcPct val="90000"/>
              </a:lnSpc>
              <a:buFont typeface="Arial" panose="020B0604020202020204" pitchFamily="34" charset="0"/>
              <a:buChar char="•"/>
            </a:pPr>
            <a:r>
              <a:rPr lang="en-US" sz="1400" dirty="0"/>
              <a:t>H</a:t>
            </a:r>
            <a:r>
              <a:rPr lang="en-US" sz="1400" dirty="0">
                <a:effectLst/>
              </a:rPr>
              <a:t>unger pangs are common – this is sometimes known as "getting the munchies" </a:t>
            </a:r>
          </a:p>
          <a:p>
            <a:pPr marL="170627" indent="-228600">
              <a:lnSpc>
                <a:spcPct val="90000"/>
              </a:lnSpc>
              <a:buFont typeface="Arial" panose="020B0604020202020204" pitchFamily="34" charset="0"/>
              <a:buChar char="•"/>
            </a:pPr>
            <a:r>
              <a:rPr lang="en-US" sz="1400" dirty="0"/>
              <a:t>Y</a:t>
            </a:r>
            <a:r>
              <a:rPr lang="en-US" sz="1400" dirty="0">
                <a:effectLst/>
              </a:rPr>
              <a:t>ou may become more aware of your senses – </a:t>
            </a:r>
            <a:r>
              <a:rPr lang="en-US" sz="1400" dirty="0" err="1">
                <a:effectLst/>
              </a:rPr>
              <a:t>colours</a:t>
            </a:r>
            <a:r>
              <a:rPr lang="en-US" sz="1400" dirty="0">
                <a:effectLst/>
              </a:rPr>
              <a:t> may look more intense and music may sound better </a:t>
            </a:r>
          </a:p>
          <a:p>
            <a:pPr marL="170627" indent="-228600">
              <a:lnSpc>
                <a:spcPct val="90000"/>
              </a:lnSpc>
              <a:buFont typeface="Arial" panose="020B0604020202020204" pitchFamily="34" charset="0"/>
              <a:buChar char="•"/>
            </a:pPr>
            <a:r>
              <a:rPr lang="en-US" sz="1400" dirty="0"/>
              <a:t>I</a:t>
            </a:r>
            <a:r>
              <a:rPr lang="en-US" sz="1400" dirty="0">
                <a:effectLst/>
              </a:rPr>
              <a:t>t’s common to feel as though time is slowing down </a:t>
            </a:r>
          </a:p>
          <a:p>
            <a:pPr indent="-228600">
              <a:lnSpc>
                <a:spcPct val="90000"/>
              </a:lnSpc>
              <a:buFont typeface="Arial" panose="020B0604020202020204" pitchFamily="34" charset="0"/>
              <a:buChar char="•"/>
            </a:pPr>
            <a:r>
              <a:rPr lang="en-US" sz="1400" dirty="0">
                <a:effectLst/>
              </a:rPr>
              <a:t>Cannabis can have other effects too:</a:t>
            </a:r>
          </a:p>
          <a:p>
            <a:pPr marL="170627" indent="-228600">
              <a:lnSpc>
                <a:spcPct val="90000"/>
              </a:lnSpc>
              <a:buFont typeface="Arial" panose="020B0604020202020204" pitchFamily="34" charset="0"/>
              <a:buChar char="•"/>
            </a:pPr>
            <a:r>
              <a:rPr lang="en-US" sz="1400" dirty="0"/>
              <a:t>I</a:t>
            </a:r>
            <a:r>
              <a:rPr lang="en-US" sz="1400" dirty="0">
                <a:effectLst/>
              </a:rPr>
              <a:t>t makes some people feel faint and/or sick – this is sometimes known as a "whitey" </a:t>
            </a:r>
          </a:p>
          <a:p>
            <a:pPr marL="170627" indent="-228600">
              <a:lnSpc>
                <a:spcPct val="90000"/>
              </a:lnSpc>
              <a:buFont typeface="Arial" panose="020B0604020202020204" pitchFamily="34" charset="0"/>
              <a:buChar char="•"/>
            </a:pPr>
            <a:r>
              <a:rPr lang="en-US" sz="1400" dirty="0"/>
              <a:t>I</a:t>
            </a:r>
            <a:r>
              <a:rPr lang="en-US" sz="1400" dirty="0">
                <a:effectLst/>
              </a:rPr>
              <a:t>t can make you feel sleepy and lethargic </a:t>
            </a:r>
          </a:p>
          <a:p>
            <a:pPr marL="170627" indent="-228600">
              <a:lnSpc>
                <a:spcPct val="90000"/>
              </a:lnSpc>
              <a:buFont typeface="Arial" panose="020B0604020202020204" pitchFamily="34" charset="0"/>
              <a:buChar char="•"/>
            </a:pPr>
            <a:r>
              <a:rPr lang="en-US" sz="1400" dirty="0"/>
              <a:t>S</a:t>
            </a:r>
            <a:r>
              <a:rPr lang="en-US" sz="1400" dirty="0">
                <a:effectLst/>
              </a:rPr>
              <a:t>ome people find it affects their memory, making it harder to remember things </a:t>
            </a:r>
          </a:p>
          <a:p>
            <a:pPr marL="170627" indent="-228600">
              <a:lnSpc>
                <a:spcPct val="90000"/>
              </a:lnSpc>
              <a:buFont typeface="Arial" panose="020B0604020202020204" pitchFamily="34" charset="0"/>
              <a:buChar char="•"/>
            </a:pPr>
            <a:r>
              <a:rPr lang="en-US" sz="1400" dirty="0"/>
              <a:t>I</a:t>
            </a:r>
            <a:r>
              <a:rPr lang="en-US" sz="1400" dirty="0">
                <a:effectLst/>
              </a:rPr>
              <a:t>t makes some people feel confused, anxious or paranoid, and some experience panic attacks and hallucinations. These effects are particularly common with stronger forms of cannabis, such as skunk and sinsemilla </a:t>
            </a:r>
          </a:p>
        </p:txBody>
      </p:sp>
      <p:sp>
        <p:nvSpPr>
          <p:cNvPr id="79" name="Rectangle 7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410" name="Picture 2" descr="Luxembourg to legalise growing and using cannabis at home | Euronews">
            <a:extLst>
              <a:ext uri="{FF2B5EF4-FFF2-40B4-BE49-F238E27FC236}">
                <a16:creationId xmlns:a16="http://schemas.microsoft.com/office/drawing/2014/main" id="{5116A520-8BC2-964B-A7FF-2041B4A1ECB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7224" r="25007"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5485347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p:cNvGraphicFramePr>
            <a:graphicFrameLocks noGrp="1"/>
          </p:cNvGraphicFramePr>
          <p:nvPr>
            <p:extLst>
              <p:ext uri="{D42A27DB-BD31-4B8C-83A1-F6EECF244321}">
                <p14:modId xmlns:p14="http://schemas.microsoft.com/office/powerpoint/2010/main" val="3664249869"/>
              </p:ext>
            </p:extLst>
          </p:nvPr>
        </p:nvGraphicFramePr>
        <p:xfrm>
          <a:off x="518779" y="1218491"/>
          <a:ext cx="3163888" cy="646331"/>
        </p:xfrm>
        <a:graphic>
          <a:graphicData uri="http://schemas.openxmlformats.org/drawingml/2006/table">
            <a:tbl>
              <a:tblPr/>
              <a:tblGrid>
                <a:gridCol w="3163888">
                  <a:extLst>
                    <a:ext uri="{9D8B030D-6E8A-4147-A177-3AD203B41FA5}">
                      <a16:colId xmlns:a16="http://schemas.microsoft.com/office/drawing/2014/main" val="20000"/>
                    </a:ext>
                  </a:extLst>
                </a:gridCol>
              </a:tblGrid>
              <a:tr h="646331">
                <a:tc>
                  <a:txBody>
                    <a:bodyPr/>
                    <a:lstStyle/>
                    <a:p>
                      <a:pPr algn="ctr"/>
                      <a:r>
                        <a:rPr lang="en-GB" sz="2800" dirty="0"/>
                        <a:t>Arrest</a:t>
                      </a:r>
                    </a:p>
                  </a:txBody>
                  <a:tcPr marL="91433" marR="91433" marT="45709" marB="45709">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chemeClr val="accent6"/>
                    </a:solidFill>
                  </a:tcPr>
                </a:tc>
                <a:extLst>
                  <a:ext uri="{0D108BD9-81ED-4DB2-BD59-A6C34878D82A}">
                    <a16:rowId xmlns:a16="http://schemas.microsoft.com/office/drawing/2014/main" val="10000"/>
                  </a:ext>
                </a:extLst>
              </a:tr>
            </a:tbl>
          </a:graphicData>
        </a:graphic>
      </p:graphicFrame>
      <p:sp>
        <p:nvSpPr>
          <p:cNvPr id="6" name="Up Arrow 5"/>
          <p:cNvSpPr/>
          <p:nvPr/>
        </p:nvSpPr>
        <p:spPr>
          <a:xfrm>
            <a:off x="1454651" y="2191949"/>
            <a:ext cx="1009650" cy="792162"/>
          </a:xfrm>
          <a:prstGeom prst="upArrow">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graphicFrame>
        <p:nvGraphicFramePr>
          <p:cNvPr id="7" name="Table 6"/>
          <p:cNvGraphicFramePr>
            <a:graphicFrameLocks noGrp="1"/>
          </p:cNvGraphicFramePr>
          <p:nvPr>
            <p:extLst>
              <p:ext uri="{D42A27DB-BD31-4B8C-83A1-F6EECF244321}">
                <p14:modId xmlns:p14="http://schemas.microsoft.com/office/powerpoint/2010/main" val="2527965144"/>
              </p:ext>
            </p:extLst>
          </p:nvPr>
        </p:nvGraphicFramePr>
        <p:xfrm>
          <a:off x="517192" y="3595861"/>
          <a:ext cx="3165475" cy="647501"/>
        </p:xfrm>
        <a:graphic>
          <a:graphicData uri="http://schemas.openxmlformats.org/drawingml/2006/table">
            <a:tbl>
              <a:tblPr/>
              <a:tblGrid>
                <a:gridCol w="3165475">
                  <a:extLst>
                    <a:ext uri="{9D8B030D-6E8A-4147-A177-3AD203B41FA5}">
                      <a16:colId xmlns:a16="http://schemas.microsoft.com/office/drawing/2014/main" val="20000"/>
                    </a:ext>
                  </a:extLst>
                </a:gridCol>
              </a:tblGrid>
              <a:tr h="647501">
                <a:tc>
                  <a:txBody>
                    <a:bodyPr/>
                    <a:lstStyle/>
                    <a:p>
                      <a:pPr algn="ctr"/>
                      <a:r>
                        <a:rPr lang="en-GB" sz="2800" dirty="0"/>
                        <a:t>PND</a:t>
                      </a:r>
                    </a:p>
                  </a:txBody>
                  <a:tcPr marL="91479" marR="91479" marT="45709" marB="45709">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chemeClr val="accent6"/>
                    </a:solidFill>
                  </a:tcPr>
                </a:tc>
                <a:extLst>
                  <a:ext uri="{0D108BD9-81ED-4DB2-BD59-A6C34878D82A}">
                    <a16:rowId xmlns:a16="http://schemas.microsoft.com/office/drawing/2014/main" val="10000"/>
                  </a:ext>
                </a:extLst>
              </a:tr>
            </a:tbl>
          </a:graphicData>
        </a:graphic>
      </p:graphicFrame>
      <p:sp>
        <p:nvSpPr>
          <p:cNvPr id="8" name="Up Arrow 7"/>
          <p:cNvSpPr/>
          <p:nvPr/>
        </p:nvSpPr>
        <p:spPr>
          <a:xfrm>
            <a:off x="1454651" y="4674700"/>
            <a:ext cx="1009650" cy="792162"/>
          </a:xfrm>
          <a:prstGeom prst="upArrow">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graphicFrame>
        <p:nvGraphicFramePr>
          <p:cNvPr id="9" name="Table 8"/>
          <p:cNvGraphicFramePr>
            <a:graphicFrameLocks noGrp="1"/>
          </p:cNvGraphicFramePr>
          <p:nvPr>
            <p:extLst>
              <p:ext uri="{D42A27DB-BD31-4B8C-83A1-F6EECF244321}">
                <p14:modId xmlns:p14="http://schemas.microsoft.com/office/powerpoint/2010/main" val="2819101180"/>
              </p:ext>
            </p:extLst>
          </p:nvPr>
        </p:nvGraphicFramePr>
        <p:xfrm>
          <a:off x="517192" y="5682038"/>
          <a:ext cx="3165475" cy="647501"/>
        </p:xfrm>
        <a:graphic>
          <a:graphicData uri="http://schemas.openxmlformats.org/drawingml/2006/table">
            <a:tbl>
              <a:tblPr/>
              <a:tblGrid>
                <a:gridCol w="3165475">
                  <a:extLst>
                    <a:ext uri="{9D8B030D-6E8A-4147-A177-3AD203B41FA5}">
                      <a16:colId xmlns:a16="http://schemas.microsoft.com/office/drawing/2014/main" val="20000"/>
                    </a:ext>
                  </a:extLst>
                </a:gridCol>
              </a:tblGrid>
              <a:tr h="647501">
                <a:tc>
                  <a:txBody>
                    <a:bodyPr/>
                    <a:lstStyle/>
                    <a:p>
                      <a:pPr algn="ctr"/>
                      <a:r>
                        <a:rPr lang="en-GB" sz="2800" dirty="0"/>
                        <a:t>Cannabis Warning</a:t>
                      </a:r>
                    </a:p>
                  </a:txBody>
                  <a:tcPr marL="91479" marR="91479" marT="45781" marB="45781">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chemeClr val="accent6"/>
                    </a:solidFill>
                  </a:tcPr>
                </a:tc>
                <a:extLst>
                  <a:ext uri="{0D108BD9-81ED-4DB2-BD59-A6C34878D82A}">
                    <a16:rowId xmlns:a16="http://schemas.microsoft.com/office/drawing/2014/main" val="10000"/>
                  </a:ext>
                </a:extLst>
              </a:tr>
            </a:tbl>
          </a:graphicData>
        </a:graphic>
      </p:graphicFrame>
      <p:sp>
        <p:nvSpPr>
          <p:cNvPr id="10" name="TextBox 9"/>
          <p:cNvSpPr txBox="1"/>
          <p:nvPr/>
        </p:nvSpPr>
        <p:spPr>
          <a:xfrm>
            <a:off x="0" y="245033"/>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Cannabis: Simple Possession</a:t>
            </a:r>
          </a:p>
        </p:txBody>
      </p:sp>
      <p:sp>
        <p:nvSpPr>
          <p:cNvPr id="2" name="Rectangle 1">
            <a:extLst>
              <a:ext uri="{FF2B5EF4-FFF2-40B4-BE49-F238E27FC236}">
                <a16:creationId xmlns:a16="http://schemas.microsoft.com/office/drawing/2014/main" id="{0ABB9504-B362-B647-8517-25F1BFA2E69D}"/>
              </a:ext>
            </a:extLst>
          </p:cNvPr>
          <p:cNvSpPr>
            <a:spLocks noChangeArrowheads="1"/>
          </p:cNvSpPr>
          <p:nvPr/>
        </p:nvSpPr>
        <p:spPr bwMode="auto">
          <a:xfrm>
            <a:off x="4922517" y="1654421"/>
            <a:ext cx="6245810"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400" b="0" i="0" u="none" strike="noStrike" cap="none" normalizeH="0" baseline="0" dirty="0">
                <a:ln>
                  <a:noFill/>
                </a:ln>
                <a:solidFill>
                  <a:schemeClr val="tx1"/>
                </a:solidFill>
                <a:effectLst/>
                <a:latin typeface="+mj-lt"/>
                <a:ea typeface="ＭＳ Ｐゴシック" panose="020B0600070205080204" pitchFamily="34" charset="-128"/>
                <a:cs typeface="+mn-cs"/>
              </a:rPr>
              <a:t>In 2004 cannabis was reclassified to </a:t>
            </a:r>
            <a:r>
              <a:rPr kumimoji="0" lang="en-GB" altLang="en-US" sz="2400" b="1" i="0" u="none" strike="noStrike" cap="none" normalizeH="0" baseline="0" dirty="0">
                <a:ln>
                  <a:noFill/>
                </a:ln>
                <a:solidFill>
                  <a:schemeClr val="tx1"/>
                </a:solidFill>
                <a:effectLst/>
                <a:latin typeface="+mj-lt"/>
                <a:ea typeface="ＭＳ Ｐゴシック" panose="020B0600070205080204" pitchFamily="34" charset="-128"/>
                <a:cs typeface="+mn-cs"/>
              </a:rPr>
              <a:t>Class C </a:t>
            </a:r>
            <a:endParaRPr lang="en-GB" altLang="en-US" sz="2400" dirty="0">
              <a:latin typeface="+mj-lt"/>
              <a:ea typeface="ＭＳ Ｐゴシック" panose="020B0600070205080204" pitchFamily="34" charset="-128"/>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400" b="0" i="0" u="none" strike="noStrike" cap="none" normalizeH="0" baseline="0" dirty="0">
                <a:ln>
                  <a:noFill/>
                </a:ln>
                <a:solidFill>
                  <a:schemeClr val="tx1"/>
                </a:solidFill>
                <a:effectLst/>
                <a:latin typeface="+mj-lt"/>
                <a:ea typeface="ＭＳ Ｐゴシック" panose="020B0600070205080204" pitchFamily="34" charset="-128"/>
                <a:cs typeface="+mn-cs"/>
              </a:rPr>
              <a:t>In 2009 it was returned to </a:t>
            </a:r>
            <a:r>
              <a:rPr kumimoji="0" lang="en-GB" altLang="en-US" sz="2400" b="1" i="0" u="none" strike="noStrike" cap="none" normalizeH="0" baseline="0" dirty="0">
                <a:ln>
                  <a:noFill/>
                </a:ln>
                <a:solidFill>
                  <a:schemeClr val="tx1"/>
                </a:solidFill>
                <a:effectLst/>
                <a:latin typeface="+mj-lt"/>
                <a:ea typeface="ＭＳ Ｐゴシック" panose="020B0600070205080204" pitchFamily="34" charset="-128"/>
                <a:cs typeface="+mn-cs"/>
              </a:rPr>
              <a:t>Class B</a:t>
            </a:r>
            <a:r>
              <a:rPr kumimoji="0" lang="en-GB" altLang="en-US" sz="2400" b="0" i="0" u="none" strike="noStrike" cap="none" normalizeH="0" baseline="0" dirty="0">
                <a:ln>
                  <a:noFill/>
                </a:ln>
                <a:solidFill>
                  <a:schemeClr val="tx1"/>
                </a:solidFill>
                <a:effectLst/>
                <a:latin typeface="+mj-lt"/>
                <a:ea typeface="ＭＳ Ｐゴシック" panose="020B0600070205080204" pitchFamily="34" charset="-128"/>
                <a:cs typeface="+mn-cs"/>
              </a:rPr>
              <a:t>.</a:t>
            </a:r>
            <a:endParaRPr kumimoji="0" lang="en-GB" altLang="en-US" sz="2400" b="0" i="0" u="none" strike="noStrike" cap="none" normalizeH="0" baseline="0" dirty="0">
              <a:ln>
                <a:noFill/>
              </a:ln>
              <a:solidFill>
                <a:schemeClr val="tx1"/>
              </a:solidFill>
              <a:effectLst/>
              <a:latin typeface="+mj-lt"/>
            </a:endParaRPr>
          </a:p>
        </p:txBody>
      </p:sp>
      <p:sp>
        <p:nvSpPr>
          <p:cNvPr id="11" name="TextBox 10">
            <a:extLst>
              <a:ext uri="{FF2B5EF4-FFF2-40B4-BE49-F238E27FC236}">
                <a16:creationId xmlns:a16="http://schemas.microsoft.com/office/drawing/2014/main" id="{4AFCBA5A-1B71-E24B-9C0A-08E703183CB6}"/>
              </a:ext>
            </a:extLst>
          </p:cNvPr>
          <p:cNvSpPr txBox="1"/>
          <p:nvPr/>
        </p:nvSpPr>
        <p:spPr>
          <a:xfrm>
            <a:off x="4922517" y="2660445"/>
            <a:ext cx="6096000" cy="3416320"/>
          </a:xfrm>
          <a:prstGeom prst="rect">
            <a:avLst/>
          </a:prstGeom>
          <a:noFill/>
        </p:spPr>
        <p:txBody>
          <a:bodyPr wrap="square">
            <a:spAutoFit/>
          </a:bodyPr>
          <a:lstStyle/>
          <a:p>
            <a:r>
              <a:rPr lang="en-GB" altLang="en-US" sz="2400" dirty="0">
                <a:latin typeface="+mj-lt"/>
                <a:ea typeface="ＭＳ Ｐゴシック" panose="020B0600070205080204" pitchFamily="34" charset="-128"/>
              </a:rPr>
              <a:t>Dealing with Cannabis: </a:t>
            </a:r>
          </a:p>
          <a:p>
            <a:endParaRPr lang="en-GB" altLang="en-US" sz="2400" dirty="0">
              <a:latin typeface="+mj-lt"/>
              <a:ea typeface="ＭＳ Ｐゴシック" panose="020B0600070205080204" pitchFamily="34" charset="-128"/>
            </a:endParaRPr>
          </a:p>
          <a:p>
            <a:r>
              <a:rPr lang="en-GB" altLang="en-US" sz="2400" dirty="0">
                <a:latin typeface="+mj-lt"/>
                <a:ea typeface="ＭＳ Ｐゴシック" panose="020B0600070205080204" pitchFamily="34" charset="-128"/>
              </a:rPr>
              <a:t>The options are shown in the order of escalation that would be expected taking into account all the aggravating factors. (Next Slide) </a:t>
            </a:r>
          </a:p>
          <a:p>
            <a:endParaRPr lang="en-GB" altLang="en-US" sz="2400" dirty="0">
              <a:latin typeface="+mj-lt"/>
              <a:ea typeface="ＭＳ Ｐゴシック" panose="020B0600070205080204" pitchFamily="34" charset="-128"/>
            </a:endParaRPr>
          </a:p>
          <a:p>
            <a:r>
              <a:rPr lang="en-GB" altLang="en-US" sz="2400" dirty="0">
                <a:latin typeface="+mj-lt"/>
                <a:ea typeface="ＭＳ Ｐゴシック" panose="020B0600070205080204" pitchFamily="34" charset="-128"/>
              </a:rPr>
              <a:t>If none of the aggravating factors are present, the expectation is that a Cannabis Warning will be issued.</a:t>
            </a:r>
          </a:p>
        </p:txBody>
      </p:sp>
    </p:spTree>
    <p:extLst>
      <p:ext uri="{BB962C8B-B14F-4D97-AF65-F5344CB8AC3E}">
        <p14:creationId xmlns:p14="http://schemas.microsoft.com/office/powerpoint/2010/main" val="16433342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animEffect transition="in" filter="fade">
                                      <p:cBhvr>
                                        <p:cTn id="11" dur="500"/>
                                        <p:tgtEl>
                                          <p:spTgt spid="8"/>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7"/>
                                        </p:tgtEl>
                                        <p:attrNameLst>
                                          <p:attrName>style.visibility</p:attrName>
                                        </p:attrNameLst>
                                      </p:cBhvr>
                                      <p:to>
                                        <p:strVal val="visible"/>
                                      </p:to>
                                    </p:set>
                                    <p:animEffect transition="in" filter="fade">
                                      <p:cBhvr>
                                        <p:cTn id="16" dur="500"/>
                                        <p:tgtEl>
                                          <p:spTgt spid="7"/>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fade">
                                      <p:cBhvr>
                                        <p:cTn id="21" dur="500"/>
                                        <p:tgtEl>
                                          <p:spTgt spid="6"/>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5"/>
                                        </p:tgtEl>
                                        <p:attrNameLst>
                                          <p:attrName>style.visibility</p:attrName>
                                        </p:attrNameLst>
                                      </p:cBhvr>
                                      <p:to>
                                        <p:strVal val="visible"/>
                                      </p:to>
                                    </p:set>
                                    <p:animEffect transition="in" filter="fade">
                                      <p:cBhvr>
                                        <p:cTn id="26"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8"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572493" y="238539"/>
            <a:ext cx="11018520" cy="1434415"/>
          </a:xfrm>
          <a:prstGeom prst="rect">
            <a:avLst/>
          </a:prstGeom>
        </p:spPr>
        <p:txBody>
          <a:bodyPr vert="horz" lIns="91440" tIns="45720" rIns="91440" bIns="45720" rtlCol="0" anchor="b">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5400" b="1">
                <a:latin typeface="+mj-lt"/>
                <a:ea typeface="+mj-ea"/>
                <a:cs typeface="+mj-cs"/>
              </a:rPr>
              <a:t>What are ‘Aggravating Factors’?</a:t>
            </a:r>
          </a:p>
        </p:txBody>
      </p:sp>
      <p:sp>
        <p:nvSpPr>
          <p:cNvPr id="7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4"/>
          <p:cNvSpPr txBox="1">
            <a:spLocks noChangeArrowheads="1"/>
          </p:cNvSpPr>
          <p:nvPr/>
        </p:nvSpPr>
        <p:spPr bwMode="auto">
          <a:xfrm>
            <a:off x="572493" y="2071316"/>
            <a:ext cx="6713552" cy="4119172"/>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t">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indent="-228600">
              <a:lnSpc>
                <a:spcPct val="90000"/>
              </a:lnSpc>
              <a:spcBef>
                <a:spcPct val="0"/>
              </a:spcBef>
              <a:spcAft>
                <a:spcPts val="600"/>
              </a:spcAft>
              <a:buFont typeface="Arial" panose="020B0604020202020204" pitchFamily="34" charset="0"/>
              <a:buChar char="•"/>
            </a:pPr>
            <a:r>
              <a:rPr lang="en-US" altLang="en-US" sz="2200">
                <a:solidFill>
                  <a:schemeClr val="tx1"/>
                </a:solidFill>
                <a:latin typeface="+mn-lt"/>
                <a:ea typeface="+mn-ea"/>
              </a:rPr>
              <a:t>Public Place or View</a:t>
            </a:r>
          </a:p>
          <a:p>
            <a:pPr indent="-228600">
              <a:lnSpc>
                <a:spcPct val="90000"/>
              </a:lnSpc>
              <a:spcBef>
                <a:spcPct val="0"/>
              </a:spcBef>
              <a:spcAft>
                <a:spcPts val="600"/>
              </a:spcAft>
              <a:buFont typeface="Arial" panose="020B0604020202020204" pitchFamily="34" charset="0"/>
              <a:buChar char="•"/>
            </a:pPr>
            <a:endParaRPr lang="en-US" altLang="en-US" sz="220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2200">
                <a:solidFill>
                  <a:schemeClr val="tx1"/>
                </a:solidFill>
                <a:latin typeface="+mn-lt"/>
                <a:ea typeface="+mn-ea"/>
              </a:rPr>
              <a:t>Locally Identified Policing Problem</a:t>
            </a:r>
          </a:p>
          <a:p>
            <a:pPr indent="-228600">
              <a:lnSpc>
                <a:spcPct val="90000"/>
              </a:lnSpc>
              <a:spcBef>
                <a:spcPct val="0"/>
              </a:spcBef>
              <a:spcAft>
                <a:spcPts val="600"/>
              </a:spcAft>
              <a:buFont typeface="Arial" panose="020B0604020202020204" pitchFamily="34" charset="0"/>
              <a:buChar char="•"/>
            </a:pPr>
            <a:endParaRPr lang="en-US" altLang="en-US" sz="220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2200">
                <a:solidFill>
                  <a:schemeClr val="tx1"/>
                </a:solidFill>
                <a:latin typeface="+mn-lt"/>
                <a:ea typeface="+mn-ea"/>
              </a:rPr>
              <a:t>Protecting Young People</a:t>
            </a:r>
          </a:p>
          <a:p>
            <a:pPr indent="-228600">
              <a:lnSpc>
                <a:spcPct val="90000"/>
              </a:lnSpc>
              <a:spcBef>
                <a:spcPct val="0"/>
              </a:spcBef>
              <a:spcAft>
                <a:spcPts val="600"/>
              </a:spcAft>
              <a:buFont typeface="Arial" panose="020B0604020202020204" pitchFamily="34" charset="0"/>
              <a:buChar char="•"/>
            </a:pPr>
            <a:endParaRPr lang="en-US" altLang="en-US" sz="220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2200">
                <a:solidFill>
                  <a:schemeClr val="tx1"/>
                </a:solidFill>
                <a:latin typeface="+mn-lt"/>
                <a:ea typeface="+mn-ea"/>
              </a:rPr>
              <a:t>Repeat/Persistent Offenders</a:t>
            </a:r>
          </a:p>
          <a:p>
            <a:pPr indent="-228600">
              <a:lnSpc>
                <a:spcPct val="90000"/>
              </a:lnSpc>
              <a:spcBef>
                <a:spcPct val="0"/>
              </a:spcBef>
              <a:spcAft>
                <a:spcPts val="600"/>
              </a:spcAft>
              <a:buFont typeface="Arial" panose="020B0604020202020204" pitchFamily="34" charset="0"/>
              <a:buChar char="•"/>
            </a:pPr>
            <a:endParaRPr lang="en-US" altLang="en-US" sz="220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2200">
                <a:solidFill>
                  <a:schemeClr val="tx1"/>
                </a:solidFill>
                <a:latin typeface="+mn-lt"/>
                <a:ea typeface="+mn-ea"/>
              </a:rPr>
              <a:t>Impact on Offender</a:t>
            </a:r>
          </a:p>
        </p:txBody>
      </p:sp>
      <p:pic>
        <p:nvPicPr>
          <p:cNvPr id="19458" name="Picture 2" descr="Cannabis and the law - CK Public Health">
            <a:extLst>
              <a:ext uri="{FF2B5EF4-FFF2-40B4-BE49-F238E27FC236}">
                <a16:creationId xmlns:a16="http://schemas.microsoft.com/office/drawing/2014/main" id="{2815C08E-896A-0D46-80A4-1F19FD5B272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303" r="30675" b="-1"/>
          <a:stretch/>
        </p:blipFill>
        <p:spPr bwMode="auto">
          <a:xfrm>
            <a:off x="6584795"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861806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5"/>
          <p:cNvSpPr txBox="1">
            <a:spLocks noChangeArrowheads="1"/>
          </p:cNvSpPr>
          <p:nvPr/>
        </p:nvSpPr>
        <p:spPr bwMode="auto">
          <a:xfrm>
            <a:off x="5117431" y="955156"/>
            <a:ext cx="6368717" cy="45858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None/>
              <a:defRPr/>
            </a:pPr>
            <a:r>
              <a:rPr lang="en-GB" altLang="en-US" dirty="0">
                <a:solidFill>
                  <a:schemeClr val="tx1"/>
                </a:solidFill>
                <a:latin typeface="Arial" panose="020B0604020202020204" pitchFamily="34" charset="0"/>
                <a:cs typeface="Arial" panose="020B0604020202020204" pitchFamily="34" charset="0"/>
              </a:rPr>
              <a:t>An officer should consider dealing with the offender by way of a Cannabis Warning when: </a:t>
            </a:r>
          </a:p>
          <a:p>
            <a:pPr eaLnBrk="1" hangingPunct="1">
              <a:spcBef>
                <a:spcPct val="0"/>
              </a:spcBef>
              <a:buFontTx/>
              <a:buNone/>
              <a:defRPr/>
            </a:pPr>
            <a:endParaRPr lang="en-GB" altLang="en-US" dirty="0">
              <a:solidFill>
                <a:schemeClr val="tx1"/>
              </a:solidFill>
              <a:latin typeface="Arial" panose="020B0604020202020204" pitchFamily="34" charset="0"/>
              <a:cs typeface="Arial" panose="020B0604020202020204" pitchFamily="34" charset="0"/>
            </a:endParaRPr>
          </a:p>
          <a:p>
            <a:pPr marL="514350" indent="-514350">
              <a:spcBef>
                <a:spcPct val="0"/>
              </a:spcBef>
              <a:buFont typeface="+mj-lt"/>
              <a:buAutoNum type="arabicPeriod"/>
              <a:defRPr/>
            </a:pPr>
            <a:r>
              <a:rPr lang="en-GB" altLang="en-US" dirty="0">
                <a:solidFill>
                  <a:schemeClr val="tx1"/>
                </a:solidFill>
                <a:latin typeface="Arial" panose="020B0604020202020204" pitchFamily="34" charset="0"/>
                <a:cs typeface="Arial" panose="020B0604020202020204" pitchFamily="34" charset="0"/>
              </a:rPr>
              <a:t>the offender admits possession of drug, and</a:t>
            </a:r>
          </a:p>
          <a:p>
            <a:pPr marL="514350" indent="-514350">
              <a:spcBef>
                <a:spcPct val="0"/>
              </a:spcBef>
              <a:buFont typeface="+mj-lt"/>
              <a:buAutoNum type="arabicPeriod"/>
              <a:defRPr/>
            </a:pPr>
            <a:endParaRPr lang="en-GB" altLang="en-US" dirty="0">
              <a:solidFill>
                <a:schemeClr val="tx1"/>
              </a:solidFill>
              <a:latin typeface="Arial" panose="020B0604020202020204" pitchFamily="34" charset="0"/>
              <a:cs typeface="Arial" panose="020B0604020202020204" pitchFamily="34" charset="0"/>
            </a:endParaRPr>
          </a:p>
          <a:p>
            <a:pPr marL="514350" indent="-514350">
              <a:spcBef>
                <a:spcPct val="0"/>
              </a:spcBef>
              <a:buFont typeface="+mj-lt"/>
              <a:buAutoNum type="arabicPeriod"/>
              <a:defRPr/>
            </a:pPr>
            <a:r>
              <a:rPr lang="en-GB" altLang="en-US" dirty="0">
                <a:solidFill>
                  <a:schemeClr val="tx1"/>
                </a:solidFill>
                <a:latin typeface="Arial" panose="020B0604020202020204" pitchFamily="34" charset="0"/>
                <a:cs typeface="Arial" panose="020B0604020202020204" pitchFamily="34" charset="0"/>
              </a:rPr>
              <a:t>there is no evidence of intent to supply and </a:t>
            </a:r>
          </a:p>
          <a:p>
            <a:pPr marL="514350" indent="-514350">
              <a:spcBef>
                <a:spcPct val="0"/>
              </a:spcBef>
              <a:buFont typeface="+mj-lt"/>
              <a:buAutoNum type="arabicPeriod"/>
              <a:defRPr/>
            </a:pPr>
            <a:endParaRPr lang="en-GB" altLang="en-US" dirty="0">
              <a:solidFill>
                <a:schemeClr val="tx1"/>
              </a:solidFill>
              <a:latin typeface="Arial" panose="020B0604020202020204" pitchFamily="34" charset="0"/>
              <a:cs typeface="Arial" panose="020B0604020202020204" pitchFamily="34" charset="0"/>
            </a:endParaRPr>
          </a:p>
          <a:p>
            <a:pPr marL="514350" indent="-514350">
              <a:spcBef>
                <a:spcPct val="0"/>
              </a:spcBef>
              <a:buFont typeface="+mj-lt"/>
              <a:buAutoNum type="arabicPeriod"/>
              <a:defRPr/>
            </a:pPr>
            <a:r>
              <a:rPr lang="en-GB" altLang="en-US" dirty="0">
                <a:solidFill>
                  <a:schemeClr val="tx1"/>
                </a:solidFill>
                <a:latin typeface="Arial" panose="020B0604020202020204" pitchFamily="34" charset="0"/>
                <a:cs typeface="Arial" panose="020B0604020202020204" pitchFamily="34" charset="0"/>
              </a:rPr>
              <a:t>no aggravating factors apply</a:t>
            </a:r>
          </a:p>
          <a:p>
            <a:pPr marL="514350" indent="-514350">
              <a:spcBef>
                <a:spcPct val="0"/>
              </a:spcBef>
              <a:buFont typeface="+mj-lt"/>
              <a:buAutoNum type="arabicPeriod"/>
              <a:defRPr/>
            </a:pPr>
            <a:endParaRPr lang="en-GB" altLang="en-US" sz="2800" dirty="0">
              <a:solidFill>
                <a:schemeClr val="tx1"/>
              </a:solidFill>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915AE0E6-959D-8E4C-8A58-8CD151855528}"/>
              </a:ext>
            </a:extLst>
          </p:cNvPr>
          <p:cNvSpPr txBox="1"/>
          <p:nvPr/>
        </p:nvSpPr>
        <p:spPr>
          <a:xfrm>
            <a:off x="465221" y="6128190"/>
            <a:ext cx="11261558" cy="646331"/>
          </a:xfrm>
          <a:prstGeom prst="rect">
            <a:avLst/>
          </a:prstGeom>
          <a:noFill/>
        </p:spPr>
        <p:txBody>
          <a:bodyPr wrap="square">
            <a:spAutoFit/>
          </a:bodyPr>
          <a:lstStyle/>
          <a:p>
            <a:pPr algn="ctr"/>
            <a:r>
              <a:rPr lang="en-GB" altLang="en-US" sz="1800" dirty="0">
                <a:solidFill>
                  <a:srgbClr val="FF0000"/>
                </a:solidFill>
                <a:ea typeface="ＭＳ Ｐゴシック" panose="020B0600070205080204" pitchFamily="34" charset="-128"/>
              </a:rPr>
              <a:t>Officer should consider dealing with the offender by way of a Cannabis Warning if it </a:t>
            </a:r>
            <a:r>
              <a:rPr lang="en-GB" altLang="en-US" sz="1800" u="none" dirty="0">
                <a:solidFill>
                  <a:srgbClr val="FF0000"/>
                </a:solidFill>
                <a:ea typeface="ＭＳ Ｐゴシック" panose="020B0600070205080204" pitchFamily="34" charset="-128"/>
              </a:rPr>
              <a:t>is </a:t>
            </a:r>
            <a:r>
              <a:rPr lang="en-GB" altLang="en-US" sz="1800" b="1" u="none" dirty="0">
                <a:solidFill>
                  <a:srgbClr val="FF0000"/>
                </a:solidFill>
                <a:ea typeface="ＭＳ Ｐゴシック" panose="020B0600070205080204" pitchFamily="34" charset="-128"/>
              </a:rPr>
              <a:t>a proportionate and </a:t>
            </a:r>
            <a:r>
              <a:rPr lang="en-GB" altLang="en-US" sz="1800" b="0" u="none" dirty="0">
                <a:solidFill>
                  <a:srgbClr val="FF0000"/>
                </a:solidFill>
                <a:ea typeface="ＭＳ Ｐゴシック" panose="020B0600070205080204" pitchFamily="34" charset="-128"/>
              </a:rPr>
              <a:t>appropriate method of disposal</a:t>
            </a:r>
            <a:r>
              <a:rPr lang="en-GB" altLang="en-US" sz="1800" b="0" u="none" baseline="0" dirty="0">
                <a:solidFill>
                  <a:srgbClr val="FF0000"/>
                </a:solidFill>
                <a:ea typeface="ＭＳ Ｐゴシック" panose="020B0600070205080204" pitchFamily="34" charset="-128"/>
              </a:rPr>
              <a:t> – NDM/ JPLANE.</a:t>
            </a:r>
            <a:endParaRPr lang="en-GB" altLang="en-US" sz="1800" b="0" u="none" dirty="0">
              <a:solidFill>
                <a:srgbClr val="FF0000"/>
              </a:solidFill>
              <a:ea typeface="ＭＳ Ｐゴシック" panose="020B0600070205080204" pitchFamily="34" charset="-128"/>
            </a:endParaRPr>
          </a:p>
        </p:txBody>
      </p:sp>
      <p:pic>
        <p:nvPicPr>
          <p:cNvPr id="20482" name="Picture 2">
            <a:extLst>
              <a:ext uri="{FF2B5EF4-FFF2-40B4-BE49-F238E27FC236}">
                <a16:creationId xmlns:a16="http://schemas.microsoft.com/office/drawing/2014/main" id="{3EE15308-AFE1-D44F-AC56-FE6C1600299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8147" y="679359"/>
            <a:ext cx="3641558" cy="48616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326865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animEffect transition="in" filter="fade">
                                      <p:cBhvr>
                                        <p:cTn id="11" dur="500"/>
                                        <p:tgtEl>
                                          <p:spTgt spid="3">
                                            <p:txEl>
                                              <p:pRg st="4" end="4"/>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3">
                                            <p:txEl>
                                              <p:pRg st="6" end="6"/>
                                            </p:txEl>
                                          </p:spTgt>
                                        </p:tgtEl>
                                        <p:attrNameLst>
                                          <p:attrName>style.visibility</p:attrName>
                                        </p:attrNameLst>
                                      </p:cBhvr>
                                      <p:to>
                                        <p:strVal val="visible"/>
                                      </p:to>
                                    </p:set>
                                    <p:animEffect transition="in" filter="fade">
                                      <p:cBhvr>
                                        <p:cTn id="16"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4"/>
          <p:cNvSpPr txBox="1">
            <a:spLocks noChangeArrowheads="1"/>
          </p:cNvSpPr>
          <p:nvPr/>
        </p:nvSpPr>
        <p:spPr bwMode="auto">
          <a:xfrm>
            <a:off x="339652" y="1138733"/>
            <a:ext cx="8045423" cy="56323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dirty="0">
                <a:solidFill>
                  <a:schemeClr val="tx1"/>
                </a:solidFill>
                <a:latin typeface="Arial" panose="020B0604020202020204" pitchFamily="34" charset="0"/>
                <a:cs typeface="Arial" panose="020B0604020202020204" pitchFamily="34" charset="0"/>
              </a:rPr>
              <a:t>No more than </a:t>
            </a:r>
            <a:r>
              <a:rPr lang="en-GB" altLang="en-US" dirty="0">
                <a:solidFill>
                  <a:srgbClr val="FF0000"/>
                </a:solidFill>
                <a:latin typeface="Arial" panose="020B0604020202020204" pitchFamily="34" charset="0"/>
                <a:cs typeface="Arial" panose="020B0604020202020204" pitchFamily="34" charset="0"/>
              </a:rPr>
              <a:t>one </a:t>
            </a:r>
            <a:r>
              <a:rPr lang="en-GB" altLang="en-US" dirty="0">
                <a:solidFill>
                  <a:schemeClr val="tx1"/>
                </a:solidFill>
                <a:latin typeface="Arial" panose="020B0604020202020204" pitchFamily="34" charset="0"/>
                <a:cs typeface="Arial" panose="020B0604020202020204" pitchFamily="34" charset="0"/>
              </a:rPr>
              <a:t>‘Cannabis Warning’ should be issued and only when the following applies:</a:t>
            </a:r>
          </a:p>
          <a:p>
            <a:pPr eaLnBrk="1" hangingPunct="1">
              <a:spcBef>
                <a:spcPct val="0"/>
              </a:spcBef>
              <a:buFontTx/>
              <a:buNone/>
            </a:pPr>
            <a:endParaRPr lang="en-GB" altLang="en-US" dirty="0">
              <a:solidFill>
                <a:schemeClr val="tx1"/>
              </a:solidFill>
              <a:latin typeface="Arial" panose="020B0604020202020204" pitchFamily="34" charset="0"/>
              <a:cs typeface="Arial" panose="020B0604020202020204" pitchFamily="34" charset="0"/>
            </a:endParaRPr>
          </a:p>
          <a:p>
            <a:pPr marL="457200" indent="-457200">
              <a:spcBef>
                <a:spcPct val="0"/>
              </a:spcBef>
            </a:pPr>
            <a:r>
              <a:rPr lang="en-GB" altLang="en-US" dirty="0">
                <a:solidFill>
                  <a:schemeClr val="tx1"/>
                </a:solidFill>
                <a:latin typeface="Arial" panose="020B0604020202020204" pitchFamily="34" charset="0"/>
                <a:cs typeface="Arial" panose="020B0604020202020204" pitchFamily="34" charset="0"/>
              </a:rPr>
              <a:t>No previous record of Cannabis Warning</a:t>
            </a:r>
          </a:p>
          <a:p>
            <a:pPr marL="171450" indent="-171450">
              <a:spcBef>
                <a:spcPct val="0"/>
              </a:spcBef>
            </a:pPr>
            <a:endParaRPr lang="en-GB" altLang="en-US" dirty="0">
              <a:solidFill>
                <a:schemeClr val="tx1"/>
              </a:solidFill>
              <a:latin typeface="Arial" panose="020B0604020202020204" pitchFamily="34" charset="0"/>
              <a:cs typeface="Arial" panose="020B0604020202020204" pitchFamily="34" charset="0"/>
            </a:endParaRPr>
          </a:p>
          <a:p>
            <a:pPr marL="457200" indent="-457200">
              <a:spcBef>
                <a:spcPct val="0"/>
              </a:spcBef>
            </a:pPr>
            <a:r>
              <a:rPr lang="en-GB" altLang="en-US" dirty="0">
                <a:solidFill>
                  <a:schemeClr val="tx1"/>
                </a:solidFill>
                <a:latin typeface="Arial" panose="020B0604020202020204" pitchFamily="34" charset="0"/>
                <a:cs typeface="Arial" panose="020B0604020202020204" pitchFamily="34" charset="0"/>
              </a:rPr>
              <a:t>No previous record of PND issued</a:t>
            </a:r>
          </a:p>
          <a:p>
            <a:pPr marL="285750" indent="-285750">
              <a:spcBef>
                <a:spcPct val="0"/>
              </a:spcBef>
            </a:pPr>
            <a:endParaRPr lang="en-GB" altLang="en-US" dirty="0">
              <a:solidFill>
                <a:schemeClr val="tx1"/>
              </a:solidFill>
              <a:latin typeface="Arial" panose="020B0604020202020204" pitchFamily="34" charset="0"/>
              <a:cs typeface="Arial" panose="020B0604020202020204" pitchFamily="34" charset="0"/>
            </a:endParaRPr>
          </a:p>
          <a:p>
            <a:pPr marL="457200" indent="-457200">
              <a:spcBef>
                <a:spcPct val="0"/>
              </a:spcBef>
            </a:pPr>
            <a:r>
              <a:rPr lang="en-GB" altLang="en-US" dirty="0">
                <a:solidFill>
                  <a:schemeClr val="tx1"/>
                </a:solidFill>
                <a:latin typeface="Arial" panose="020B0604020202020204" pitchFamily="34" charset="0"/>
                <a:cs typeface="Arial" panose="020B0604020202020204" pitchFamily="34" charset="0"/>
              </a:rPr>
              <a:t>No previous convictions</a:t>
            </a:r>
          </a:p>
          <a:p>
            <a:pPr marL="285750" indent="-285750">
              <a:spcBef>
                <a:spcPct val="0"/>
              </a:spcBef>
            </a:pPr>
            <a:endParaRPr lang="en-GB" altLang="en-US" dirty="0">
              <a:solidFill>
                <a:schemeClr val="tx1"/>
              </a:solidFill>
              <a:latin typeface="Arial" panose="020B0604020202020204" pitchFamily="34" charset="0"/>
              <a:cs typeface="Arial" panose="020B0604020202020204" pitchFamily="34" charset="0"/>
            </a:endParaRPr>
          </a:p>
          <a:p>
            <a:pPr marL="457200" indent="-457200">
              <a:spcBef>
                <a:spcPct val="0"/>
              </a:spcBef>
            </a:pPr>
            <a:r>
              <a:rPr lang="en-GB" altLang="en-US" dirty="0">
                <a:solidFill>
                  <a:schemeClr val="tx1"/>
                </a:solidFill>
                <a:latin typeface="Arial" panose="020B0604020202020204" pitchFamily="34" charset="0"/>
                <a:cs typeface="Arial" panose="020B0604020202020204" pitchFamily="34" charset="0"/>
              </a:rPr>
              <a:t>Not known to the officer ‘locally’ as a persistent offender</a:t>
            </a:r>
          </a:p>
          <a:p>
            <a:pPr marL="285750" indent="-285750">
              <a:spcBef>
                <a:spcPct val="0"/>
              </a:spcBef>
            </a:pPr>
            <a:endParaRPr lang="en-GB" altLang="en-US" dirty="0">
              <a:solidFill>
                <a:schemeClr val="tx1"/>
              </a:solidFill>
              <a:latin typeface="Arial" panose="020B0604020202020204" pitchFamily="34" charset="0"/>
              <a:cs typeface="Arial" panose="020B0604020202020204" pitchFamily="34" charset="0"/>
            </a:endParaRPr>
          </a:p>
          <a:p>
            <a:pPr marL="457200" indent="-457200">
              <a:spcBef>
                <a:spcPct val="0"/>
              </a:spcBef>
            </a:pPr>
            <a:r>
              <a:rPr lang="en-GB" altLang="en-US" dirty="0">
                <a:solidFill>
                  <a:schemeClr val="tx1"/>
                </a:solidFill>
                <a:latin typeface="Arial" panose="020B0604020202020204" pitchFamily="34" charset="0"/>
                <a:cs typeface="Arial" panose="020B0604020202020204" pitchFamily="34" charset="0"/>
              </a:rPr>
              <a:t>No ‘aggravating’ circumstances</a:t>
            </a:r>
          </a:p>
          <a:p>
            <a:pPr eaLnBrk="1" hangingPunct="1">
              <a:spcBef>
                <a:spcPct val="0"/>
              </a:spcBef>
              <a:buFontTx/>
              <a:buNone/>
            </a:pPr>
            <a:endParaRPr lang="en-GB" altLang="en-US" dirty="0">
              <a:solidFill>
                <a:schemeClr val="tx1"/>
              </a:solidFill>
              <a:latin typeface="Arial" panose="020B0604020202020204" pitchFamily="34" charset="0"/>
              <a:cs typeface="Arial" panose="020B0604020202020204" pitchFamily="34" charset="0"/>
            </a:endParaRPr>
          </a:p>
          <a:p>
            <a:pPr marL="457200" indent="-457200">
              <a:spcBef>
                <a:spcPct val="0"/>
              </a:spcBef>
            </a:pPr>
            <a:r>
              <a:rPr lang="en-GB" altLang="en-US" dirty="0">
                <a:solidFill>
                  <a:schemeClr val="tx1"/>
                </a:solidFill>
                <a:latin typeface="Arial" panose="020B0604020202020204" pitchFamily="34" charset="0"/>
                <a:cs typeface="Arial" panose="020B0604020202020204" pitchFamily="34" charset="0"/>
              </a:rPr>
              <a:t>The offender is compliant with the procedure</a:t>
            </a:r>
          </a:p>
        </p:txBody>
      </p:sp>
      <p:sp>
        <p:nvSpPr>
          <p:cNvPr id="4" name="TextBox 3"/>
          <p:cNvSpPr txBox="1"/>
          <p:nvPr/>
        </p:nvSpPr>
        <p:spPr>
          <a:xfrm>
            <a:off x="0" y="261018"/>
            <a:ext cx="8045422" cy="523220"/>
          </a:xfrm>
          <a:prstGeom prst="rect">
            <a:avLst/>
          </a:prstGeom>
          <a:solidFill>
            <a:srgbClr val="FFC000"/>
          </a:solidFill>
          <a:ln>
            <a:noFill/>
          </a:ln>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2800" b="1" dirty="0">
                <a:solidFill>
                  <a:schemeClr val="bg1"/>
                </a:solidFill>
              </a:rPr>
              <a:t>Cannabis Warning</a:t>
            </a:r>
          </a:p>
        </p:txBody>
      </p:sp>
      <p:pic>
        <p:nvPicPr>
          <p:cNvPr id="21506" name="Picture 2" descr="Teens given cannabis warnings after officers find drug in vehicle near East  Herts village - HertsLive">
            <a:extLst>
              <a:ext uri="{FF2B5EF4-FFF2-40B4-BE49-F238E27FC236}">
                <a16:creationId xmlns:a16="http://schemas.microsoft.com/office/drawing/2014/main" id="{BAED28C2-474A-3D41-98A5-BEF915F482E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45422" y="1914024"/>
            <a:ext cx="3492500"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299113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7" name="Rectangle 136">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9" name="Rectangle 138">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p:cNvSpPr txBox="1"/>
          <p:nvPr/>
        </p:nvSpPr>
        <p:spPr>
          <a:xfrm>
            <a:off x="169004" y="478155"/>
            <a:ext cx="8092680" cy="2148841"/>
          </a:xfrm>
          <a:prstGeom prst="rect">
            <a:avLst/>
          </a:prstGeom>
        </p:spPr>
        <p:txBody>
          <a:bodyPr vert="horz" lIns="91440" tIns="45720" rIns="91440" bIns="45720" rtlCol="0" anchor="t">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4400" b="1" dirty="0">
                <a:latin typeface="+mj-lt"/>
                <a:ea typeface="+mj-ea"/>
                <a:cs typeface="+mj-cs"/>
              </a:rPr>
              <a:t>Section 6 </a:t>
            </a:r>
            <a:br>
              <a:rPr lang="en-US" sz="4400" b="1" dirty="0">
                <a:latin typeface="+mj-lt"/>
                <a:ea typeface="+mj-ea"/>
                <a:cs typeface="+mj-cs"/>
              </a:rPr>
            </a:br>
            <a:r>
              <a:rPr lang="en-US" sz="4400" b="1" dirty="0">
                <a:latin typeface="+mj-lt"/>
                <a:ea typeface="+mj-ea"/>
                <a:cs typeface="+mj-cs"/>
              </a:rPr>
              <a:t>Misuse of Drugs Act 1971</a:t>
            </a:r>
          </a:p>
        </p:txBody>
      </p:sp>
      <p:pic>
        <p:nvPicPr>
          <p:cNvPr id="2052" name="Picture 4" descr="Cannabis farms are a modern slavery 'blind spot' for UK police, study  suggests | University of Cambridge">
            <a:extLst>
              <a:ext uri="{FF2B5EF4-FFF2-40B4-BE49-F238E27FC236}">
                <a16:creationId xmlns:a16="http://schemas.microsoft.com/office/drawing/2014/main" id="{66760750-F409-CF4B-B657-2B7F0E6323F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7013" b="1"/>
          <a:stretch/>
        </p:blipFill>
        <p:spPr bwMode="auto">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7039570" y="1552575"/>
            <a:ext cx="4555782" cy="5445076"/>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altLang="en-US" sz="3200" dirty="0"/>
              <a:t>It shall not be lawful for a person to cultivate any plant of the genus Cannabis…</a:t>
            </a:r>
          </a:p>
          <a:p>
            <a:pPr indent="-228600">
              <a:lnSpc>
                <a:spcPct val="90000"/>
              </a:lnSpc>
              <a:spcAft>
                <a:spcPts val="600"/>
              </a:spcAft>
              <a:buFont typeface="Arial" panose="020B0604020202020204" pitchFamily="34" charset="0"/>
              <a:buChar char="•"/>
            </a:pPr>
            <a:endParaRPr lang="en-US" altLang="en-US" sz="3200" dirty="0"/>
          </a:p>
          <a:p>
            <a:pPr indent="-228600">
              <a:lnSpc>
                <a:spcPct val="90000"/>
              </a:lnSpc>
              <a:spcAft>
                <a:spcPts val="600"/>
              </a:spcAft>
              <a:buFont typeface="Arial" panose="020B0604020202020204" pitchFamily="34" charset="0"/>
              <a:buChar char="•"/>
            </a:pPr>
            <a:r>
              <a:rPr lang="en-US" altLang="en-US" sz="3200" dirty="0"/>
              <a:t>It is an offence to cultivate any such plant in contravention of subsection (1).</a:t>
            </a:r>
          </a:p>
          <a:p>
            <a:pPr indent="-228600">
              <a:lnSpc>
                <a:spcPct val="90000"/>
              </a:lnSpc>
              <a:spcAft>
                <a:spcPts val="600"/>
              </a:spcAft>
              <a:buFont typeface="Arial" panose="020B0604020202020204" pitchFamily="34" charset="0"/>
              <a:buChar char="•"/>
            </a:pPr>
            <a:endParaRPr lang="en-US" altLang="en-US" sz="2000" dirty="0"/>
          </a:p>
        </p:txBody>
      </p:sp>
    </p:spTree>
    <p:extLst>
      <p:ext uri="{BB962C8B-B14F-4D97-AF65-F5344CB8AC3E}">
        <p14:creationId xmlns:p14="http://schemas.microsoft.com/office/powerpoint/2010/main" val="429236831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572493" y="238539"/>
            <a:ext cx="11018520" cy="1434415"/>
          </a:xfrm>
          <a:prstGeom prst="rect">
            <a:avLst/>
          </a:prstGeom>
        </p:spPr>
        <p:txBody>
          <a:bodyPr vert="horz" lIns="91440" tIns="45720" rIns="91440" bIns="45720" rtlCol="0" anchor="b">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5400" b="1">
                <a:latin typeface="+mj-lt"/>
                <a:ea typeface="+mj-ea"/>
                <a:cs typeface="+mj-cs"/>
              </a:rPr>
              <a:t>Section 23 Misuse of Drugs Act 1971</a:t>
            </a:r>
          </a:p>
        </p:txBody>
      </p:sp>
      <p:sp>
        <p:nvSpPr>
          <p:cNvPr id="7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txBox="1">
            <a:spLocks/>
          </p:cNvSpPr>
          <p:nvPr/>
        </p:nvSpPr>
        <p:spPr>
          <a:xfrm>
            <a:off x="572493" y="2071316"/>
            <a:ext cx="6713552" cy="4119172"/>
          </a:xfrm>
          <a:prstGeom prst="rect">
            <a:avLst/>
          </a:prstGeom>
        </p:spPr>
        <p:txBody>
          <a:bodyPr vert="horz" lIns="91440" tIns="45720" rIns="91440" bIns="45720" rtlCol="0" anchor="t">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defTabSz="914400">
              <a:spcBef>
                <a:spcPct val="0"/>
              </a:spcBef>
              <a:buNone/>
            </a:pPr>
            <a:r>
              <a:rPr lang="en-US" altLang="en-US" sz="3600" dirty="0"/>
              <a:t>If a constable has </a:t>
            </a:r>
            <a:r>
              <a:rPr lang="en-US" altLang="en-US" sz="3600" dirty="0">
                <a:solidFill>
                  <a:srgbClr val="FF0000"/>
                </a:solidFill>
              </a:rPr>
              <a:t>reasonable grounds to suspect </a:t>
            </a:r>
            <a:r>
              <a:rPr lang="en-US" altLang="en-US" sz="3600" dirty="0"/>
              <a:t>that any person is in </a:t>
            </a:r>
            <a:r>
              <a:rPr lang="en-US" altLang="en-US" sz="3600" dirty="0">
                <a:solidFill>
                  <a:srgbClr val="FF0000"/>
                </a:solidFill>
              </a:rPr>
              <a:t>possession</a:t>
            </a:r>
            <a:r>
              <a:rPr lang="en-US" altLang="en-US" sz="3600" dirty="0"/>
              <a:t> of a </a:t>
            </a:r>
            <a:r>
              <a:rPr lang="en-US" altLang="en-US" sz="3600" dirty="0">
                <a:solidFill>
                  <a:srgbClr val="FF0000"/>
                </a:solidFill>
              </a:rPr>
              <a:t>controlled drug </a:t>
            </a:r>
            <a:r>
              <a:rPr lang="en-US" altLang="en-US" sz="3600" dirty="0"/>
              <a:t>in contravention of the Misuse of Drugs Act 1971 or of any regulations made under it, the constable may…</a:t>
            </a:r>
          </a:p>
          <a:p>
            <a:pPr marL="0" indent="-228600" defTabSz="914400"/>
            <a:endParaRPr lang="en-US" sz="2200" dirty="0"/>
          </a:p>
        </p:txBody>
      </p:sp>
      <p:pic>
        <p:nvPicPr>
          <p:cNvPr id="22530" name="Picture 2" descr="Stop and Searches for Drugs in England and Wales 2015/16 | TalkingDrugs">
            <a:extLst>
              <a:ext uri="{FF2B5EF4-FFF2-40B4-BE49-F238E27FC236}">
                <a16:creationId xmlns:a16="http://schemas.microsoft.com/office/drawing/2014/main" id="{2C7145C8-2FC7-8344-90CE-9FB6121449B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790" r="41978" b="-2"/>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4173836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5"/>
          <p:cNvSpPr txBox="1">
            <a:spLocks noChangeArrowheads="1"/>
          </p:cNvSpPr>
          <p:nvPr/>
        </p:nvSpPr>
        <p:spPr bwMode="auto">
          <a:xfrm>
            <a:off x="1196358" y="758423"/>
            <a:ext cx="5913090" cy="830263"/>
          </a:xfrm>
          <a:prstGeom prst="rect">
            <a:avLst/>
          </a:prstGeom>
          <a:solidFill>
            <a:schemeClr val="accent1">
              <a:lumMod val="40000"/>
              <a:lumOff val="60000"/>
            </a:schemeClr>
          </a:solidFill>
          <a:ln>
            <a:noFill/>
          </a:ln>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dirty="0">
                <a:solidFill>
                  <a:srgbClr val="FF0000"/>
                </a:solidFill>
              </a:rPr>
              <a:t>1. Search</a:t>
            </a:r>
            <a:r>
              <a:rPr lang="en-GB" altLang="en-US" dirty="0">
                <a:solidFill>
                  <a:schemeClr val="tx1"/>
                </a:solidFill>
              </a:rPr>
              <a:t> that person and </a:t>
            </a:r>
            <a:r>
              <a:rPr lang="en-GB" altLang="en-US" dirty="0">
                <a:solidFill>
                  <a:srgbClr val="FF0000"/>
                </a:solidFill>
              </a:rPr>
              <a:t>detain</a:t>
            </a:r>
            <a:r>
              <a:rPr lang="en-GB" altLang="en-US" dirty="0">
                <a:solidFill>
                  <a:schemeClr val="tx1"/>
                </a:solidFill>
              </a:rPr>
              <a:t> them for the purposes of that search</a:t>
            </a:r>
          </a:p>
        </p:txBody>
      </p:sp>
      <p:pic>
        <p:nvPicPr>
          <p:cNvPr id="3" name="Picture 2" descr="\\Client\G$\CKP Images\Drugs\Search person.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24789" y="431007"/>
            <a:ext cx="2520950" cy="200183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4" name="TextBox 6"/>
          <p:cNvSpPr txBox="1">
            <a:spLocks noChangeArrowheads="1"/>
          </p:cNvSpPr>
          <p:nvPr/>
        </p:nvSpPr>
        <p:spPr bwMode="auto">
          <a:xfrm>
            <a:off x="4152903" y="2819909"/>
            <a:ext cx="6611350" cy="1201738"/>
          </a:xfrm>
          <a:prstGeom prst="rect">
            <a:avLst/>
          </a:prstGeom>
          <a:solidFill>
            <a:schemeClr val="accent1">
              <a:lumMod val="40000"/>
              <a:lumOff val="60000"/>
            </a:schemeClr>
          </a:solidFill>
          <a:ln>
            <a:noFill/>
          </a:ln>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dirty="0">
                <a:solidFill>
                  <a:schemeClr val="tx1"/>
                </a:solidFill>
              </a:rPr>
              <a:t>2. </a:t>
            </a:r>
            <a:r>
              <a:rPr lang="en-GB" altLang="en-US" dirty="0">
                <a:solidFill>
                  <a:srgbClr val="FF0000"/>
                </a:solidFill>
              </a:rPr>
              <a:t>Search</a:t>
            </a:r>
            <a:r>
              <a:rPr lang="en-GB" altLang="en-US" dirty="0">
                <a:solidFill>
                  <a:schemeClr val="tx1"/>
                </a:solidFill>
              </a:rPr>
              <a:t> any </a:t>
            </a:r>
            <a:r>
              <a:rPr lang="en-GB" altLang="en-US" dirty="0">
                <a:solidFill>
                  <a:srgbClr val="FF0000"/>
                </a:solidFill>
              </a:rPr>
              <a:t>vehicle</a:t>
            </a:r>
            <a:r>
              <a:rPr lang="en-GB" altLang="en-US" dirty="0">
                <a:solidFill>
                  <a:schemeClr val="tx1"/>
                </a:solidFill>
              </a:rPr>
              <a:t> or vessel in which the constable suspects that the drug may be found</a:t>
            </a:r>
          </a:p>
        </p:txBody>
      </p:sp>
      <p:pic>
        <p:nvPicPr>
          <p:cNvPr id="5" name="Picture 3" descr="\\Client\G$\CKP Images\Drugs\Vehicle search.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5626" y="2226827"/>
            <a:ext cx="2841267" cy="2260904"/>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6" name="TextBox 7"/>
          <p:cNvSpPr txBox="1">
            <a:spLocks noChangeArrowheads="1"/>
          </p:cNvSpPr>
          <p:nvPr/>
        </p:nvSpPr>
        <p:spPr bwMode="auto">
          <a:xfrm>
            <a:off x="1203948" y="4857212"/>
            <a:ext cx="6752936" cy="1200150"/>
          </a:xfrm>
          <a:prstGeom prst="rect">
            <a:avLst/>
          </a:prstGeom>
          <a:solidFill>
            <a:schemeClr val="accent1">
              <a:lumMod val="40000"/>
              <a:lumOff val="60000"/>
            </a:schemeClr>
          </a:solidFill>
          <a:ln>
            <a:noFill/>
          </a:ln>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dirty="0">
                <a:solidFill>
                  <a:srgbClr val="FF0000"/>
                </a:solidFill>
              </a:rPr>
              <a:t>3. Seize</a:t>
            </a:r>
            <a:r>
              <a:rPr lang="en-GB" altLang="en-US" dirty="0">
                <a:solidFill>
                  <a:schemeClr val="tx1"/>
                </a:solidFill>
              </a:rPr>
              <a:t> and </a:t>
            </a:r>
            <a:r>
              <a:rPr lang="en-GB" altLang="en-US" dirty="0">
                <a:solidFill>
                  <a:srgbClr val="FF0000"/>
                </a:solidFill>
              </a:rPr>
              <a:t>detain</a:t>
            </a:r>
            <a:r>
              <a:rPr lang="en-GB" altLang="en-US" dirty="0">
                <a:solidFill>
                  <a:schemeClr val="tx1"/>
                </a:solidFill>
              </a:rPr>
              <a:t> anything found which appears to be evidence of an offence under this Act</a:t>
            </a:r>
          </a:p>
        </p:txBody>
      </p:sp>
      <p:pic>
        <p:nvPicPr>
          <p:cNvPr id="7" name="Picture 2" descr="amphetamines"/>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a:xfrm>
            <a:off x="8582605" y="4408712"/>
            <a:ext cx="2663648" cy="1895835"/>
          </a:xfrm>
          <a:prstGeom prst="rect">
            <a:avLst/>
          </a:prstGeom>
          <a:ln>
            <a:solidFill>
              <a:schemeClr val="tx1"/>
            </a:solidFill>
          </a:ln>
        </p:spPr>
      </p:pic>
      <p:sp>
        <p:nvSpPr>
          <p:cNvPr id="8" name="TextBox 7">
            <a:extLst>
              <a:ext uri="{FF2B5EF4-FFF2-40B4-BE49-F238E27FC236}">
                <a16:creationId xmlns:a16="http://schemas.microsoft.com/office/drawing/2014/main" id="{56B8F719-3A8E-5C42-8328-9BFEF4C303D3}"/>
              </a:ext>
            </a:extLst>
          </p:cNvPr>
          <p:cNvSpPr txBox="1"/>
          <p:nvPr/>
        </p:nvSpPr>
        <p:spPr>
          <a:xfrm>
            <a:off x="2387068" y="6426844"/>
            <a:ext cx="8859185" cy="400110"/>
          </a:xfrm>
          <a:prstGeom prst="rect">
            <a:avLst/>
          </a:prstGeom>
          <a:noFill/>
        </p:spPr>
        <p:txBody>
          <a:bodyPr wrap="square">
            <a:spAutoFit/>
          </a:bodyPr>
          <a:lstStyle/>
          <a:p>
            <a:pPr>
              <a:lnSpc>
                <a:spcPct val="100000"/>
              </a:lnSpc>
              <a:buFont typeface="Arial" panose="020B0604020202020204" pitchFamily="34" charset="0"/>
              <a:buNone/>
              <a:defRPr/>
            </a:pPr>
            <a:r>
              <a:rPr lang="en-GB" sz="2000" i="0" dirty="0">
                <a:solidFill>
                  <a:srgbClr val="FF0000"/>
                </a:solidFill>
                <a:effectLst/>
              </a:rPr>
              <a:t>Remember: You </a:t>
            </a:r>
            <a:r>
              <a:rPr lang="en-GB" sz="2000" b="1" i="0" dirty="0">
                <a:solidFill>
                  <a:srgbClr val="FF0000"/>
                </a:solidFill>
                <a:effectLst/>
              </a:rPr>
              <a:t>MUST</a:t>
            </a:r>
            <a:r>
              <a:rPr lang="en-GB" sz="2000" i="0" dirty="0">
                <a:solidFill>
                  <a:srgbClr val="FF0000"/>
                </a:solidFill>
                <a:effectLst/>
              </a:rPr>
              <a:t> be able </a:t>
            </a:r>
            <a:r>
              <a:rPr lang="en-GB" sz="2000" b="1" i="0" dirty="0">
                <a:solidFill>
                  <a:srgbClr val="FF0000"/>
                </a:solidFill>
                <a:effectLst/>
              </a:rPr>
              <a:t>to justify your grounds for suspicion</a:t>
            </a:r>
            <a:r>
              <a:rPr lang="en-GB" sz="1800" i="0" dirty="0">
                <a:solidFill>
                  <a:srgbClr val="FF0000"/>
                </a:solidFill>
                <a:effectLst/>
              </a:rPr>
              <a:t>. </a:t>
            </a:r>
          </a:p>
        </p:txBody>
      </p:sp>
    </p:spTree>
    <p:extLst>
      <p:ext uri="{BB962C8B-B14F-4D97-AF65-F5344CB8AC3E}">
        <p14:creationId xmlns:p14="http://schemas.microsoft.com/office/powerpoint/2010/main" val="4936397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fade">
                                      <p:cBhvr>
                                        <p:cTn id="22" dur="500"/>
                                        <p:tgtEl>
                                          <p:spTgt spid="5"/>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fade">
                                      <p:cBhvr>
                                        <p:cTn id="27" dur="500"/>
                                        <p:tgtEl>
                                          <p:spTgt spid="6"/>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7"/>
                                        </p:tgtEl>
                                        <p:attrNameLst>
                                          <p:attrName>style.visibility</p:attrName>
                                        </p:attrNameLst>
                                      </p:cBhvr>
                                      <p:to>
                                        <p:strVal val="visible"/>
                                      </p:to>
                                    </p:set>
                                    <p:animEffect transition="in" filter="fade">
                                      <p:cBhvr>
                                        <p:cTn id="3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animBg="1"/>
      <p:bldP spid="6"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Isosceles Triangle 12">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Isosceles Triangle 14">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extBox 2">
            <a:extLst>
              <a:ext uri="{FF2B5EF4-FFF2-40B4-BE49-F238E27FC236}">
                <a16:creationId xmlns:a16="http://schemas.microsoft.com/office/drawing/2014/main" id="{EC4F618C-69F6-4A21-97DA-B826D664867E}"/>
              </a:ext>
            </a:extLst>
          </p:cNvPr>
          <p:cNvGraphicFramePr/>
          <p:nvPr>
            <p:extLst>
              <p:ext uri="{D42A27DB-BD31-4B8C-83A1-F6EECF244321}">
                <p14:modId xmlns:p14="http://schemas.microsoft.com/office/powerpoint/2010/main" val="2314507136"/>
              </p:ext>
            </p:extLst>
          </p:nvPr>
        </p:nvGraphicFramePr>
        <p:xfrm>
          <a:off x="128337" y="238923"/>
          <a:ext cx="12063663" cy="63801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7591723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Isosceles Triangle 12">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Isosceles Triangle 14">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extBox 2">
            <a:extLst>
              <a:ext uri="{FF2B5EF4-FFF2-40B4-BE49-F238E27FC236}">
                <a16:creationId xmlns:a16="http://schemas.microsoft.com/office/drawing/2014/main" id="{3F5B8A24-E128-4EA2-9A64-7C66189C0693}"/>
              </a:ext>
            </a:extLst>
          </p:cNvPr>
          <p:cNvGraphicFramePr/>
          <p:nvPr>
            <p:extLst>
              <p:ext uri="{D42A27DB-BD31-4B8C-83A1-F6EECF244321}">
                <p14:modId xmlns:p14="http://schemas.microsoft.com/office/powerpoint/2010/main" val="4252727777"/>
              </p:ext>
            </p:extLst>
          </p:nvPr>
        </p:nvGraphicFramePr>
        <p:xfrm>
          <a:off x="460364" y="0"/>
          <a:ext cx="11353800" cy="685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4580" name="Picture 4" descr="RED CROSS - MFC Foundation">
            <a:extLst>
              <a:ext uri="{FF2B5EF4-FFF2-40B4-BE49-F238E27FC236}">
                <a16:creationId xmlns:a16="http://schemas.microsoft.com/office/drawing/2014/main" id="{E9C409FA-F4A3-DC47-87EF-1D73A667402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405171" y="5214598"/>
            <a:ext cx="1513797" cy="1513797"/>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4" descr="RED CROSS - MFC Foundation">
            <a:extLst>
              <a:ext uri="{FF2B5EF4-FFF2-40B4-BE49-F238E27FC236}">
                <a16:creationId xmlns:a16="http://schemas.microsoft.com/office/drawing/2014/main" id="{9D792FE8-A617-4142-8677-B9612F63975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474424" y="5214598"/>
            <a:ext cx="1513797" cy="15137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1268809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9873" cy="6858000"/>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9" name="Group 18">
            <a:extLst>
              <a:ext uri="{FF2B5EF4-FFF2-40B4-BE49-F238E27FC236}">
                <a16:creationId xmlns:a16="http://schemas.microsoft.com/office/drawing/2014/main" id="{07EAA094-9CF6-4695-958A-33D9BCAA94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123132" y="713128"/>
            <a:ext cx="1068867" cy="2126625"/>
            <a:chOff x="10918968" y="713127"/>
            <a:chExt cx="1273032" cy="2532832"/>
          </a:xfrm>
        </p:grpSpPr>
        <p:sp>
          <p:nvSpPr>
            <p:cNvPr id="20" name="Rectangle 1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Isosceles Triangle 20">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3" name="Isosceles Triangle 22">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2" name="TextBox 2">
            <a:extLst>
              <a:ext uri="{FF2B5EF4-FFF2-40B4-BE49-F238E27FC236}">
                <a16:creationId xmlns:a16="http://schemas.microsoft.com/office/drawing/2014/main" id="{7FD4D182-0480-45A0-A8FE-6DCFBA1DD54E}"/>
              </a:ext>
            </a:extLst>
          </p:cNvPr>
          <p:cNvGraphicFramePr/>
          <p:nvPr>
            <p:extLst>
              <p:ext uri="{D42A27DB-BD31-4B8C-83A1-F6EECF244321}">
                <p14:modId xmlns:p14="http://schemas.microsoft.com/office/powerpoint/2010/main" val="1164639562"/>
              </p:ext>
            </p:extLst>
          </p:nvPr>
        </p:nvGraphicFramePr>
        <p:xfrm>
          <a:off x="-2" y="238924"/>
          <a:ext cx="8582527" cy="66190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5602" name="Picture 2" descr="What is Drug Abuse?">
            <a:extLst>
              <a:ext uri="{FF2B5EF4-FFF2-40B4-BE49-F238E27FC236}">
                <a16:creationId xmlns:a16="http://schemas.microsoft.com/office/drawing/2014/main" id="{390CEE42-E0C2-3945-9F7C-0065CB2EA6D2}"/>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699499" y="238924"/>
            <a:ext cx="3492500" cy="2324100"/>
          </a:xfrm>
          <a:prstGeom prst="rect">
            <a:avLst/>
          </a:prstGeom>
          <a:noFill/>
          <a:extLst>
            <a:ext uri="{909E8E84-426E-40DD-AFC4-6F175D3DCCD1}">
              <a14:hiddenFill xmlns:a14="http://schemas.microsoft.com/office/drawing/2010/main">
                <a:solidFill>
                  <a:srgbClr val="FFFFFF"/>
                </a:solidFill>
              </a14:hiddenFill>
            </a:ext>
          </a:extLst>
        </p:spPr>
      </p:pic>
      <p:pic>
        <p:nvPicPr>
          <p:cNvPr id="25604" name="Picture 4" descr="Drug-related deaths hit record high in England and Wales after rising for  eighth year in a row | UK News | Sky News">
            <a:extLst>
              <a:ext uri="{FF2B5EF4-FFF2-40B4-BE49-F238E27FC236}">
                <a16:creationId xmlns:a16="http://schemas.microsoft.com/office/drawing/2014/main" id="{656EA6A3-49A8-0F46-90AC-775D570DD4FC}"/>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699499" y="2699084"/>
            <a:ext cx="3492501" cy="2133600"/>
          </a:xfrm>
          <a:prstGeom prst="rect">
            <a:avLst/>
          </a:prstGeom>
          <a:noFill/>
          <a:extLst>
            <a:ext uri="{909E8E84-426E-40DD-AFC4-6F175D3DCCD1}">
              <a14:hiddenFill xmlns:a14="http://schemas.microsoft.com/office/drawing/2010/main">
                <a:solidFill>
                  <a:srgbClr val="FFFFFF"/>
                </a:solidFill>
              </a14:hiddenFill>
            </a:ext>
          </a:extLst>
        </p:spPr>
      </p:pic>
      <p:pic>
        <p:nvPicPr>
          <p:cNvPr id="25606" name="Picture 6" descr="10 Facts About Drugs You Didn't Know - Frontline Diagnostics">
            <a:extLst>
              <a:ext uri="{FF2B5EF4-FFF2-40B4-BE49-F238E27FC236}">
                <a16:creationId xmlns:a16="http://schemas.microsoft.com/office/drawing/2014/main" id="{F9778922-4602-F848-8292-2220368C534D}"/>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699499" y="4961847"/>
            <a:ext cx="3492501" cy="18567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0986830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46247" y="291086"/>
            <a:ext cx="7535380" cy="646331"/>
          </a:xfrm>
          <a:prstGeom prst="rect">
            <a:avLst/>
          </a:prstGeom>
          <a:solidFill>
            <a:schemeClr val="accent2">
              <a:lumMod val="75000"/>
            </a:schemeClr>
          </a:solidFill>
        </p:spPr>
        <p:txBody>
          <a:bodyPr wrap="square" rtlCol="0">
            <a:spAutoFit/>
          </a:bodyPr>
          <a:lstStyle/>
          <a:p>
            <a:pPr algn="ctr"/>
            <a:r>
              <a:rPr lang="en-GB" sz="3600" b="1" dirty="0">
                <a:solidFill>
                  <a:schemeClr val="bg1"/>
                </a:solidFill>
              </a:rPr>
              <a:t>Record, Package and Store Evidence</a:t>
            </a:r>
          </a:p>
        </p:txBody>
      </p:sp>
      <p:graphicFrame>
        <p:nvGraphicFramePr>
          <p:cNvPr id="2" name="Diagram 1"/>
          <p:cNvGraphicFramePr/>
          <p:nvPr/>
        </p:nvGraphicFramePr>
        <p:xfrm>
          <a:off x="399749" y="1491220"/>
          <a:ext cx="7535380" cy="47525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2290" name="Picture 2" descr="Can I challenge a search warrant? - VHS Fletchers Solicitors">
            <a:extLst>
              <a:ext uri="{FF2B5EF4-FFF2-40B4-BE49-F238E27FC236}">
                <a16:creationId xmlns:a16="http://schemas.microsoft.com/office/drawing/2014/main" id="{DD25A15C-9D3C-6441-A91D-A177094BB26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rot="5400000">
            <a:off x="8305692" y="1184095"/>
            <a:ext cx="3528685" cy="1838093"/>
          </a:xfrm>
          <a:prstGeom prst="rect">
            <a:avLst/>
          </a:prstGeom>
          <a:noFill/>
          <a:extLst>
            <a:ext uri="{909E8E84-426E-40DD-AFC4-6F175D3DCCD1}">
              <a14:hiddenFill xmlns:a14="http://schemas.microsoft.com/office/drawing/2010/main">
                <a:solidFill>
                  <a:srgbClr val="FFFFFF"/>
                </a:solidFill>
              </a14:hiddenFill>
            </a:ext>
          </a:extLst>
        </p:spPr>
      </p:pic>
      <p:pic>
        <p:nvPicPr>
          <p:cNvPr id="12294" name="Picture 6" descr="Police seize more than £1 million and 132 kilos of drugs throughout the  year - Chronicle Live">
            <a:extLst>
              <a:ext uri="{FF2B5EF4-FFF2-40B4-BE49-F238E27FC236}">
                <a16:creationId xmlns:a16="http://schemas.microsoft.com/office/drawing/2014/main" id="{499BCD44-3B7C-BA47-BF98-E894CE287487}"/>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981627" y="4242814"/>
            <a:ext cx="3492500"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591898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6513A10E-7E26-4CDA-9B0F-77E84B718BD1}"/>
                                            </p:graphicEl>
                                          </p:spTgt>
                                        </p:tgtEl>
                                        <p:attrNameLst>
                                          <p:attrName>style.visibility</p:attrName>
                                        </p:attrNameLst>
                                      </p:cBhvr>
                                      <p:to>
                                        <p:strVal val="visible"/>
                                      </p:to>
                                    </p:set>
                                    <p:animEffect transition="in" filter="fade">
                                      <p:cBhvr>
                                        <p:cTn id="7" dur="500"/>
                                        <p:tgtEl>
                                          <p:spTgt spid="2">
                                            <p:graphicEl>
                                              <a:dgm id="{6513A10E-7E26-4CDA-9B0F-77E84B718BD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2B1C7978-6AAE-44BC-9B10-F4FF7F76758A}"/>
                                            </p:graphicEl>
                                          </p:spTgt>
                                        </p:tgtEl>
                                        <p:attrNameLst>
                                          <p:attrName>style.visibility</p:attrName>
                                        </p:attrNameLst>
                                      </p:cBhvr>
                                      <p:to>
                                        <p:strVal val="visible"/>
                                      </p:to>
                                    </p:set>
                                    <p:animEffect transition="in" filter="fade">
                                      <p:cBhvr>
                                        <p:cTn id="12" dur="500"/>
                                        <p:tgtEl>
                                          <p:spTgt spid="2">
                                            <p:graphicEl>
                                              <a:dgm id="{2B1C7978-6AAE-44BC-9B10-F4FF7F76758A}"/>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BCC0CE5A-EFE8-4618-B44E-16942F6920ED}"/>
                                            </p:graphicEl>
                                          </p:spTgt>
                                        </p:tgtEl>
                                        <p:attrNameLst>
                                          <p:attrName>style.visibility</p:attrName>
                                        </p:attrNameLst>
                                      </p:cBhvr>
                                      <p:to>
                                        <p:strVal val="visible"/>
                                      </p:to>
                                    </p:set>
                                    <p:animEffect transition="in" filter="fade">
                                      <p:cBhvr>
                                        <p:cTn id="15" dur="500"/>
                                        <p:tgtEl>
                                          <p:spTgt spid="2">
                                            <p:graphicEl>
                                              <a:dgm id="{BCC0CE5A-EFE8-4618-B44E-16942F6920ED}"/>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5CC61EF2-4623-408F-B166-D334D55199E4}"/>
                                            </p:graphicEl>
                                          </p:spTgt>
                                        </p:tgtEl>
                                        <p:attrNameLst>
                                          <p:attrName>style.visibility</p:attrName>
                                        </p:attrNameLst>
                                      </p:cBhvr>
                                      <p:to>
                                        <p:strVal val="visible"/>
                                      </p:to>
                                    </p:set>
                                    <p:animEffect transition="in" filter="fade">
                                      <p:cBhvr>
                                        <p:cTn id="20" dur="500"/>
                                        <p:tgtEl>
                                          <p:spTgt spid="2">
                                            <p:graphicEl>
                                              <a:dgm id="{5CC61EF2-4623-408F-B166-D334D55199E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B2F3ACC7-7A57-4317-BDF1-92845F4B00F2}"/>
                                            </p:graphicEl>
                                          </p:spTgt>
                                        </p:tgtEl>
                                        <p:attrNameLst>
                                          <p:attrName>style.visibility</p:attrName>
                                        </p:attrNameLst>
                                      </p:cBhvr>
                                      <p:to>
                                        <p:strVal val="visible"/>
                                      </p:to>
                                    </p:set>
                                    <p:animEffect transition="in" filter="fade">
                                      <p:cBhvr>
                                        <p:cTn id="23" dur="500"/>
                                        <p:tgtEl>
                                          <p:spTgt spid="2">
                                            <p:graphicEl>
                                              <a:dgm id="{B2F3ACC7-7A57-4317-BDF1-92845F4B00F2}"/>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97816A66-53BC-4E3D-B0DF-FD794AEF1363}"/>
                                            </p:graphicEl>
                                          </p:spTgt>
                                        </p:tgtEl>
                                        <p:attrNameLst>
                                          <p:attrName>style.visibility</p:attrName>
                                        </p:attrNameLst>
                                      </p:cBhvr>
                                      <p:to>
                                        <p:strVal val="visible"/>
                                      </p:to>
                                    </p:set>
                                    <p:animEffect transition="in" filter="fade">
                                      <p:cBhvr>
                                        <p:cTn id="28" dur="500"/>
                                        <p:tgtEl>
                                          <p:spTgt spid="2">
                                            <p:graphicEl>
                                              <a:dgm id="{97816A66-53BC-4E3D-B0DF-FD794AEF1363}"/>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38DC6024-A60C-4CFB-B337-716E0B86A82B}"/>
                                            </p:graphicEl>
                                          </p:spTgt>
                                        </p:tgtEl>
                                        <p:attrNameLst>
                                          <p:attrName>style.visibility</p:attrName>
                                        </p:attrNameLst>
                                      </p:cBhvr>
                                      <p:to>
                                        <p:strVal val="visible"/>
                                      </p:to>
                                    </p:set>
                                    <p:animEffect transition="in" filter="fade">
                                      <p:cBhvr>
                                        <p:cTn id="31" dur="500"/>
                                        <p:tgtEl>
                                          <p:spTgt spid="2">
                                            <p:graphicEl>
                                              <a:dgm id="{38DC6024-A60C-4CFB-B337-716E0B86A82B}"/>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AC494985-7DFE-4CDE-8CEF-C6EFCD7E1866}"/>
                                            </p:graphicEl>
                                          </p:spTgt>
                                        </p:tgtEl>
                                        <p:attrNameLst>
                                          <p:attrName>style.visibility</p:attrName>
                                        </p:attrNameLst>
                                      </p:cBhvr>
                                      <p:to>
                                        <p:strVal val="visible"/>
                                      </p:to>
                                    </p:set>
                                    <p:animEffect transition="in" filter="fade">
                                      <p:cBhvr>
                                        <p:cTn id="36" dur="500"/>
                                        <p:tgtEl>
                                          <p:spTgt spid="2">
                                            <p:graphicEl>
                                              <a:dgm id="{AC494985-7DFE-4CDE-8CEF-C6EFCD7E1866}"/>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6F9B0A35-3381-4D68-A62E-7B817464E62F}"/>
                                            </p:graphicEl>
                                          </p:spTgt>
                                        </p:tgtEl>
                                        <p:attrNameLst>
                                          <p:attrName>style.visibility</p:attrName>
                                        </p:attrNameLst>
                                      </p:cBhvr>
                                      <p:to>
                                        <p:strVal val="visible"/>
                                      </p:to>
                                    </p:set>
                                    <p:animEffect transition="in" filter="fade">
                                      <p:cBhvr>
                                        <p:cTn id="39" dur="500"/>
                                        <p:tgtEl>
                                          <p:spTgt spid="2">
                                            <p:graphicEl>
                                              <a:dgm id="{6F9B0A35-3381-4D68-A62E-7B817464E62F}"/>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2">
                                            <p:graphicEl>
                                              <a:dgm id="{4DFCCC5F-4F4D-4511-BF11-4C5AC3F0583B}"/>
                                            </p:graphicEl>
                                          </p:spTgt>
                                        </p:tgtEl>
                                        <p:attrNameLst>
                                          <p:attrName>style.visibility</p:attrName>
                                        </p:attrNameLst>
                                      </p:cBhvr>
                                      <p:to>
                                        <p:strVal val="visible"/>
                                      </p:to>
                                    </p:set>
                                    <p:animEffect transition="in" filter="fade">
                                      <p:cBhvr>
                                        <p:cTn id="44" dur="500"/>
                                        <p:tgtEl>
                                          <p:spTgt spid="2">
                                            <p:graphicEl>
                                              <a:dgm id="{4DFCCC5F-4F4D-4511-BF11-4C5AC3F0583B}"/>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
                                            <p:graphicEl>
                                              <a:dgm id="{92CB7DC2-0816-47AA-8ECC-027F6B7B75C3}"/>
                                            </p:graphicEl>
                                          </p:spTgt>
                                        </p:tgtEl>
                                        <p:attrNameLst>
                                          <p:attrName>style.visibility</p:attrName>
                                        </p:attrNameLst>
                                      </p:cBhvr>
                                      <p:to>
                                        <p:strVal val="visible"/>
                                      </p:to>
                                    </p:set>
                                    <p:animEffect transition="in" filter="fade">
                                      <p:cBhvr>
                                        <p:cTn id="47" dur="500"/>
                                        <p:tgtEl>
                                          <p:spTgt spid="2">
                                            <p:graphicEl>
                                              <a:dgm id="{92CB7DC2-0816-47AA-8ECC-027F6B7B75C3}"/>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2">
                                            <p:graphicEl>
                                              <a:dgm id="{D7DDE643-5238-4734-BA7A-895901DCDC82}"/>
                                            </p:graphicEl>
                                          </p:spTgt>
                                        </p:tgtEl>
                                        <p:attrNameLst>
                                          <p:attrName>style.visibility</p:attrName>
                                        </p:attrNameLst>
                                      </p:cBhvr>
                                      <p:to>
                                        <p:strVal val="visible"/>
                                      </p:to>
                                    </p:set>
                                    <p:animEffect transition="in" filter="fade">
                                      <p:cBhvr>
                                        <p:cTn id="52" dur="500"/>
                                        <p:tgtEl>
                                          <p:spTgt spid="2">
                                            <p:graphicEl>
                                              <a:dgm id="{D7DDE643-5238-4734-BA7A-895901DCDC82}"/>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2">
                                            <p:graphicEl>
                                              <a:dgm id="{A9B97615-AFE9-478F-A641-367E0762E98F}"/>
                                            </p:graphicEl>
                                          </p:spTgt>
                                        </p:tgtEl>
                                        <p:attrNameLst>
                                          <p:attrName>style.visibility</p:attrName>
                                        </p:attrNameLst>
                                      </p:cBhvr>
                                      <p:to>
                                        <p:strVal val="visible"/>
                                      </p:to>
                                    </p:set>
                                    <p:animEffect transition="in" filter="fade">
                                      <p:cBhvr>
                                        <p:cTn id="55" dur="500"/>
                                        <p:tgtEl>
                                          <p:spTgt spid="2">
                                            <p:graphicEl>
                                              <a:dgm id="{A9B97615-AFE9-478F-A641-367E0762E98F}"/>
                                            </p:graphicEl>
                                          </p:spTgt>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0" nodeType="clickEffect">
                                  <p:stCondLst>
                                    <p:cond delay="0"/>
                                  </p:stCondLst>
                                  <p:childTnLst>
                                    <p:set>
                                      <p:cBhvr>
                                        <p:cTn id="59" dur="1" fill="hold">
                                          <p:stCondLst>
                                            <p:cond delay="0"/>
                                          </p:stCondLst>
                                        </p:cTn>
                                        <p:tgtEl>
                                          <p:spTgt spid="2">
                                            <p:graphicEl>
                                              <a:dgm id="{20D5C56B-1E73-4015-8C6B-A71D37EC350C}"/>
                                            </p:graphicEl>
                                          </p:spTgt>
                                        </p:tgtEl>
                                        <p:attrNameLst>
                                          <p:attrName>style.visibility</p:attrName>
                                        </p:attrNameLst>
                                      </p:cBhvr>
                                      <p:to>
                                        <p:strVal val="visible"/>
                                      </p:to>
                                    </p:set>
                                    <p:animEffect transition="in" filter="fade">
                                      <p:cBhvr>
                                        <p:cTn id="60" dur="500"/>
                                        <p:tgtEl>
                                          <p:spTgt spid="2">
                                            <p:graphicEl>
                                              <a:dgm id="{20D5C56B-1E73-4015-8C6B-A71D37EC350C}"/>
                                            </p:graphicEl>
                                          </p:spTgt>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2">
                                            <p:graphicEl>
                                              <a:dgm id="{86A5267D-42E8-4FD4-940A-1CC922AD9554}"/>
                                            </p:graphicEl>
                                          </p:spTgt>
                                        </p:tgtEl>
                                        <p:attrNameLst>
                                          <p:attrName>style.visibility</p:attrName>
                                        </p:attrNameLst>
                                      </p:cBhvr>
                                      <p:to>
                                        <p:strVal val="visible"/>
                                      </p:to>
                                    </p:set>
                                    <p:animEffect transition="in" filter="fade">
                                      <p:cBhvr>
                                        <p:cTn id="63" dur="500"/>
                                        <p:tgtEl>
                                          <p:spTgt spid="2">
                                            <p:graphicEl>
                                              <a:dgm id="{86A5267D-42E8-4FD4-940A-1CC922AD955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Pentagon 6">
            <a:extLst>
              <a:ext uri="{FF2B5EF4-FFF2-40B4-BE49-F238E27FC236}">
                <a16:creationId xmlns:a16="http://schemas.microsoft.com/office/drawing/2014/main" id="{AA433E4C-0B9C-AB43-8B32-0692AEC4B670}"/>
              </a:ext>
            </a:extLst>
          </p:cNvPr>
          <p:cNvSpPr/>
          <p:nvPr/>
        </p:nvSpPr>
        <p:spPr>
          <a:xfrm>
            <a:off x="0" y="175182"/>
            <a:ext cx="7700211" cy="837914"/>
          </a:xfrm>
          <a:prstGeom prst="homePlate">
            <a:avLst/>
          </a:prstGeom>
          <a:solidFill>
            <a:schemeClr val="accent6">
              <a:lumMod val="60000"/>
              <a:lumOff val="40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9356BA0C-5078-CF4C-B0DD-C303242BD3D3}"/>
              </a:ext>
            </a:extLst>
          </p:cNvPr>
          <p:cNvSpPr/>
          <p:nvPr/>
        </p:nvSpPr>
        <p:spPr>
          <a:xfrm>
            <a:off x="84221" y="1004172"/>
            <a:ext cx="11568517" cy="4431983"/>
          </a:xfrm>
          <a:prstGeom prst="rect">
            <a:avLst/>
          </a:prstGeom>
        </p:spPr>
        <p:txBody>
          <a:bodyPr wrap="square">
            <a:spAutoFit/>
          </a:bodyPr>
          <a:lstStyle/>
          <a:p>
            <a:br>
              <a:rPr lang="en-GB" sz="24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Section 1 PACE states that: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A police constable may</a:t>
            </a:r>
          </a:p>
          <a:p>
            <a:r>
              <a:rPr lang="en-GB" sz="2000" dirty="0">
                <a:latin typeface="Arial" panose="020B0604020202020204" pitchFamily="34" charset="0"/>
                <a:cs typeface="Arial" panose="020B0604020202020204" pitchFamily="34" charset="0"/>
              </a:rPr>
              <a:t> </a:t>
            </a:r>
          </a:p>
          <a:p>
            <a:pPr>
              <a:buFont typeface="Arial" panose="020B0604020202020204" pitchFamily="34" charset="0"/>
              <a:buChar char="•"/>
            </a:pPr>
            <a:r>
              <a:rPr lang="en-GB" sz="2000" u="sng" dirty="0">
                <a:solidFill>
                  <a:schemeClr val="tx2"/>
                </a:solidFill>
                <a:latin typeface="Arial" panose="020B0604020202020204" pitchFamily="34" charset="0"/>
                <a:cs typeface="Arial" panose="020B0604020202020204" pitchFamily="34" charset="0"/>
              </a:rPr>
              <a:t>detain</a:t>
            </a:r>
            <a:r>
              <a:rPr lang="en-GB" sz="2000" dirty="0">
                <a:latin typeface="Arial" panose="020B0604020202020204" pitchFamily="34" charset="0"/>
                <a:cs typeface="Arial" panose="020B0604020202020204" pitchFamily="34" charset="0"/>
              </a:rPr>
              <a:t> in order to </a:t>
            </a:r>
          </a:p>
          <a:p>
            <a:pPr>
              <a:buFont typeface="Arial" panose="020B0604020202020204" pitchFamily="34" charset="0"/>
              <a:buChar char="•"/>
            </a:pPr>
            <a:r>
              <a:rPr lang="en-GB" sz="2000" u="sng" dirty="0">
                <a:solidFill>
                  <a:schemeClr val="tx2"/>
                </a:solidFill>
                <a:latin typeface="Arial" panose="020B0604020202020204" pitchFamily="34" charset="0"/>
                <a:cs typeface="Arial" panose="020B0604020202020204" pitchFamily="34" charset="0"/>
              </a:rPr>
              <a:t>search</a:t>
            </a:r>
            <a:r>
              <a:rPr lang="en-GB" sz="2000" dirty="0">
                <a:latin typeface="Arial" panose="020B0604020202020204" pitchFamily="34" charset="0"/>
                <a:cs typeface="Arial" panose="020B0604020202020204" pitchFamily="34" charset="0"/>
              </a:rPr>
              <a:t> any </a:t>
            </a:r>
            <a:r>
              <a:rPr lang="en-GB" sz="2000" u="sng" dirty="0">
                <a:solidFill>
                  <a:schemeClr val="tx2"/>
                </a:solidFill>
                <a:latin typeface="Arial" panose="020B0604020202020204" pitchFamily="34" charset="0"/>
                <a:cs typeface="Arial" panose="020B0604020202020204" pitchFamily="34" charset="0"/>
              </a:rPr>
              <a:t>person</a:t>
            </a:r>
            <a:r>
              <a:rPr lang="en-GB" sz="2000" dirty="0">
                <a:solidFill>
                  <a:schemeClr val="tx2"/>
                </a:solidFill>
                <a:latin typeface="Arial" panose="020B0604020202020204" pitchFamily="34" charset="0"/>
                <a:cs typeface="Arial" panose="020B0604020202020204" pitchFamily="34" charset="0"/>
              </a:rPr>
              <a:t>,</a:t>
            </a:r>
            <a:r>
              <a:rPr lang="en-GB" sz="2000" dirty="0">
                <a:latin typeface="Arial" panose="020B0604020202020204" pitchFamily="34" charset="0"/>
                <a:cs typeface="Arial" panose="020B0604020202020204" pitchFamily="34" charset="0"/>
              </a:rPr>
              <a:t> </a:t>
            </a:r>
            <a:r>
              <a:rPr lang="en-GB" sz="2000" u="sng" dirty="0">
                <a:solidFill>
                  <a:schemeClr val="tx2"/>
                </a:solidFill>
                <a:latin typeface="Arial" panose="020B0604020202020204" pitchFamily="34" charset="0"/>
                <a:cs typeface="Arial" panose="020B0604020202020204" pitchFamily="34" charset="0"/>
              </a:rPr>
              <a:t>vehicle </a:t>
            </a:r>
            <a:r>
              <a:rPr lang="en-GB" sz="2000" dirty="0">
                <a:latin typeface="Arial" panose="020B0604020202020204" pitchFamily="34" charset="0"/>
                <a:cs typeface="Arial" panose="020B0604020202020204" pitchFamily="34" charset="0"/>
              </a:rPr>
              <a:t>or </a:t>
            </a:r>
          </a:p>
          <a:p>
            <a:pPr>
              <a:buFont typeface="Arial" panose="020B0604020202020204" pitchFamily="34" charset="0"/>
              <a:buChar char="•"/>
            </a:pPr>
            <a:r>
              <a:rPr lang="en-GB" sz="2000" u="sng" dirty="0">
                <a:solidFill>
                  <a:schemeClr val="tx2"/>
                </a:solidFill>
                <a:latin typeface="Arial" panose="020B0604020202020204" pitchFamily="34" charset="0"/>
                <a:cs typeface="Arial" panose="020B0604020202020204" pitchFamily="34" charset="0"/>
              </a:rPr>
              <a:t>anything</a:t>
            </a:r>
            <a:r>
              <a:rPr lang="en-GB" sz="2000" dirty="0">
                <a:latin typeface="Arial" panose="020B0604020202020204" pitchFamily="34" charset="0"/>
                <a:cs typeface="Arial" panose="020B0604020202020204" pitchFamily="34" charset="0"/>
              </a:rPr>
              <a:t> which is </a:t>
            </a:r>
            <a:r>
              <a:rPr lang="en-GB" sz="2000" u="sng" dirty="0">
                <a:solidFill>
                  <a:schemeClr val="tx2"/>
                </a:solidFill>
                <a:latin typeface="Arial" panose="020B0604020202020204" pitchFamily="34" charset="0"/>
                <a:cs typeface="Arial" panose="020B0604020202020204" pitchFamily="34" charset="0"/>
              </a:rPr>
              <a:t>in or on </a:t>
            </a:r>
            <a:r>
              <a:rPr lang="en-GB" sz="2000" dirty="0">
                <a:latin typeface="Arial" panose="020B0604020202020204" pitchFamily="34" charset="0"/>
                <a:cs typeface="Arial" panose="020B0604020202020204" pitchFamily="34" charset="0"/>
              </a:rPr>
              <a:t>a </a:t>
            </a:r>
            <a:r>
              <a:rPr lang="en-GB" sz="2000" u="sng" dirty="0">
                <a:solidFill>
                  <a:schemeClr val="tx2"/>
                </a:solidFill>
                <a:latin typeface="Arial" panose="020B0604020202020204" pitchFamily="34" charset="0"/>
                <a:cs typeface="Arial" panose="020B0604020202020204" pitchFamily="34" charset="0"/>
              </a:rPr>
              <a:t>vehicle</a:t>
            </a:r>
            <a:r>
              <a:rPr lang="en-GB" sz="2000" dirty="0">
                <a:latin typeface="Arial" panose="020B0604020202020204" pitchFamily="34" charset="0"/>
                <a:cs typeface="Arial" panose="020B0604020202020204" pitchFamily="34" charset="0"/>
              </a:rPr>
              <a:t>, </a:t>
            </a:r>
          </a:p>
          <a:p>
            <a:pPr>
              <a:buFont typeface="Arial" panose="020B0604020202020204" pitchFamily="34" charset="0"/>
              <a:buChar char="•"/>
            </a:pPr>
            <a:r>
              <a:rPr lang="en-GB" sz="2000" dirty="0">
                <a:latin typeface="Arial" panose="020B0604020202020204" pitchFamily="34" charset="0"/>
                <a:cs typeface="Arial" panose="020B0604020202020204" pitchFamily="34" charset="0"/>
              </a:rPr>
              <a:t>in </a:t>
            </a:r>
            <a:r>
              <a:rPr lang="en-GB" sz="2000" u="sng" dirty="0">
                <a:solidFill>
                  <a:schemeClr val="tx2"/>
                </a:solidFill>
                <a:latin typeface="Arial" panose="020B0604020202020204" pitchFamily="34" charset="0"/>
                <a:cs typeface="Arial" panose="020B0604020202020204" pitchFamily="34" charset="0"/>
              </a:rPr>
              <a:t>any place to which the public has access</a:t>
            </a:r>
            <a:r>
              <a:rPr lang="en-GB" sz="2000" dirty="0">
                <a:latin typeface="Arial" panose="020B0604020202020204" pitchFamily="34" charset="0"/>
                <a:cs typeface="Arial" panose="020B0604020202020204" pitchFamily="34" charset="0"/>
              </a:rPr>
              <a:t>, </a:t>
            </a:r>
          </a:p>
          <a:p>
            <a:pPr>
              <a:buFont typeface="Arial" panose="020B0604020202020204" pitchFamily="34" charset="0"/>
              <a:buChar char="•"/>
            </a:pPr>
            <a:r>
              <a:rPr lang="en-GB" sz="2000" dirty="0">
                <a:latin typeface="Arial" panose="020B0604020202020204" pitchFamily="34" charset="0"/>
                <a:cs typeface="Arial" panose="020B0604020202020204" pitchFamily="34" charset="0"/>
              </a:rPr>
              <a:t>if he or she has </a:t>
            </a:r>
            <a:r>
              <a:rPr lang="en-GB" sz="2000" u="sng" dirty="0">
                <a:solidFill>
                  <a:schemeClr val="tx2"/>
                </a:solidFill>
                <a:latin typeface="Arial" panose="020B0604020202020204" pitchFamily="34" charset="0"/>
                <a:cs typeface="Arial" panose="020B0604020202020204" pitchFamily="34" charset="0"/>
              </a:rPr>
              <a:t>reasonable grounds for suspecting</a:t>
            </a:r>
            <a:r>
              <a:rPr lang="en-GB" sz="2000" u="sng"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that </a:t>
            </a:r>
          </a:p>
          <a:p>
            <a:pPr>
              <a:buFont typeface="Arial" panose="020B0604020202020204" pitchFamily="34" charset="0"/>
              <a:buChar char="•"/>
            </a:pPr>
            <a:r>
              <a:rPr lang="en-GB" sz="2000" u="sng" dirty="0">
                <a:solidFill>
                  <a:schemeClr val="tx2"/>
                </a:solidFill>
                <a:latin typeface="Arial" panose="020B0604020202020204" pitchFamily="34" charset="0"/>
                <a:cs typeface="Arial" panose="020B0604020202020204" pitchFamily="34" charset="0"/>
              </a:rPr>
              <a:t>stolen</a:t>
            </a:r>
            <a:r>
              <a:rPr lang="en-GB" sz="2000" dirty="0">
                <a:latin typeface="Arial" panose="020B0604020202020204" pitchFamily="34" charset="0"/>
                <a:cs typeface="Arial" panose="020B0604020202020204" pitchFamily="34" charset="0"/>
              </a:rPr>
              <a:t> or </a:t>
            </a:r>
            <a:r>
              <a:rPr lang="en-GB" sz="2000" u="sng" dirty="0">
                <a:solidFill>
                  <a:schemeClr val="tx2"/>
                </a:solidFill>
                <a:latin typeface="Arial" panose="020B0604020202020204" pitchFamily="34" charset="0"/>
                <a:cs typeface="Arial" panose="020B0604020202020204" pitchFamily="34" charset="0"/>
              </a:rPr>
              <a:t>prohibited articles</a:t>
            </a:r>
            <a:r>
              <a:rPr lang="en-GB" sz="2000" dirty="0">
                <a:latin typeface="Arial" panose="020B0604020202020204" pitchFamily="34" charset="0"/>
                <a:cs typeface="Arial" panose="020B0604020202020204" pitchFamily="34" charset="0"/>
              </a:rPr>
              <a:t>, or </a:t>
            </a:r>
          </a:p>
          <a:p>
            <a:pPr>
              <a:buFont typeface="Arial" panose="020B0604020202020204" pitchFamily="34" charset="0"/>
              <a:buChar char="•"/>
            </a:pPr>
            <a:r>
              <a:rPr lang="en-GB" sz="2000" u="sng" dirty="0">
                <a:solidFill>
                  <a:schemeClr val="tx2"/>
                </a:solidFill>
                <a:latin typeface="Arial" panose="020B0604020202020204" pitchFamily="34" charset="0"/>
                <a:cs typeface="Arial" panose="020B0604020202020204" pitchFamily="34" charset="0"/>
              </a:rPr>
              <a:t>bladed</a:t>
            </a:r>
            <a:r>
              <a:rPr lang="en-GB" sz="2000" u="sng"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or </a:t>
            </a:r>
            <a:r>
              <a:rPr lang="en-GB" sz="2000" u="sng" dirty="0">
                <a:solidFill>
                  <a:schemeClr val="tx2"/>
                </a:solidFill>
                <a:latin typeface="Arial" panose="020B0604020202020204" pitchFamily="34" charset="0"/>
                <a:cs typeface="Arial" panose="020B0604020202020204" pitchFamily="34" charset="0"/>
              </a:rPr>
              <a:t>sharply pointed articles </a:t>
            </a:r>
            <a:r>
              <a:rPr lang="en-GB" sz="2000" dirty="0">
                <a:latin typeface="Arial" panose="020B0604020202020204" pitchFamily="34" charset="0"/>
                <a:cs typeface="Arial" panose="020B0604020202020204" pitchFamily="34" charset="0"/>
              </a:rPr>
              <a:t>or </a:t>
            </a:r>
          </a:p>
          <a:p>
            <a:pPr>
              <a:buFont typeface="Arial" panose="020B0604020202020204" pitchFamily="34" charset="0"/>
              <a:buChar char="•"/>
            </a:pPr>
            <a:r>
              <a:rPr lang="en-GB" sz="2000" u="sng" dirty="0">
                <a:solidFill>
                  <a:schemeClr val="tx2"/>
                </a:solidFill>
                <a:latin typeface="Arial" panose="020B0604020202020204" pitchFamily="34" charset="0"/>
                <a:cs typeface="Arial" panose="020B0604020202020204" pitchFamily="34" charset="0"/>
              </a:rPr>
              <a:t>prohibited fireworks </a:t>
            </a:r>
            <a:r>
              <a:rPr lang="en-GB" sz="2000" dirty="0">
                <a:latin typeface="Arial" panose="020B0604020202020204" pitchFamily="34" charset="0"/>
                <a:cs typeface="Arial" panose="020B0604020202020204" pitchFamily="34" charset="0"/>
              </a:rPr>
              <a:t>will be found. </a:t>
            </a:r>
          </a:p>
          <a:p>
            <a:endParaRPr lang="en-GB" dirty="0"/>
          </a:p>
        </p:txBody>
      </p:sp>
      <p:sp>
        <p:nvSpPr>
          <p:cNvPr id="5" name="Rectangle 4">
            <a:extLst>
              <a:ext uri="{FF2B5EF4-FFF2-40B4-BE49-F238E27FC236}">
                <a16:creationId xmlns:a16="http://schemas.microsoft.com/office/drawing/2014/main" id="{0A54C869-E765-A84D-BF70-AF2A07CEDF2B}"/>
              </a:ext>
            </a:extLst>
          </p:cNvPr>
          <p:cNvSpPr/>
          <p:nvPr/>
        </p:nvSpPr>
        <p:spPr>
          <a:xfrm>
            <a:off x="84221" y="149003"/>
            <a:ext cx="7615990" cy="646331"/>
          </a:xfrm>
          <a:prstGeom prst="rect">
            <a:avLst/>
          </a:prstGeom>
        </p:spPr>
        <p:txBody>
          <a:bodyPr wrap="square">
            <a:spAutoFit/>
          </a:bodyPr>
          <a:lstStyle/>
          <a:p>
            <a:r>
              <a:rPr lang="en-GB" dirty="0">
                <a:solidFill>
                  <a:schemeClr val="bg1"/>
                </a:solidFill>
                <a:latin typeface="Arial" panose="020B0604020202020204" pitchFamily="34" charset="0"/>
                <a:cs typeface="Arial" panose="020B0604020202020204" pitchFamily="34" charset="0"/>
              </a:rPr>
              <a:t>Section 1 Stop and Search</a:t>
            </a:r>
            <a:br>
              <a:rPr lang="en-GB" dirty="0">
                <a:solidFill>
                  <a:schemeClr val="bg1"/>
                </a:solidFill>
                <a:latin typeface="Arial" panose="020B0604020202020204" pitchFamily="34" charset="0"/>
                <a:cs typeface="Arial" panose="020B0604020202020204" pitchFamily="34" charset="0"/>
              </a:rPr>
            </a:br>
            <a:r>
              <a:rPr lang="en-GB" dirty="0">
                <a:solidFill>
                  <a:schemeClr val="bg1"/>
                </a:solidFill>
                <a:latin typeface="Arial" panose="020B0604020202020204" pitchFamily="34" charset="0"/>
                <a:cs typeface="Arial" panose="020B0604020202020204" pitchFamily="34" charset="0"/>
              </a:rPr>
              <a:t>Police and Criminal Evidence Act 1984  (PACE)</a:t>
            </a:r>
          </a:p>
        </p:txBody>
      </p:sp>
      <p:pic>
        <p:nvPicPr>
          <p:cNvPr id="6" name="Picture 2" descr="Police Professional | Leaked report says review of BWV recordings revealed  'many examples' of officer error">
            <a:extLst>
              <a:ext uri="{FF2B5EF4-FFF2-40B4-BE49-F238E27FC236}">
                <a16:creationId xmlns:a16="http://schemas.microsoft.com/office/drawing/2014/main" id="{7FEB1E6D-AD2C-0D49-8149-73CD8D43488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00211" y="1722636"/>
            <a:ext cx="3142012" cy="24162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707485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39887" y="231640"/>
            <a:ext cx="10120140" cy="623234"/>
          </a:xfrm>
          <a:prstGeom prst="rect">
            <a:avLst/>
          </a:prstGeom>
          <a:solidFill>
            <a:schemeClr val="accent5">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3600" b="1" dirty="0">
                <a:solidFill>
                  <a:schemeClr val="bg1"/>
                </a:solidFill>
              </a:rPr>
              <a:t>Prohibited Articles – any offensive weapon</a:t>
            </a:r>
          </a:p>
        </p:txBody>
      </p:sp>
      <p:graphicFrame>
        <p:nvGraphicFramePr>
          <p:cNvPr id="6" name="Diagram 5"/>
          <p:cNvGraphicFramePr/>
          <p:nvPr/>
        </p:nvGraphicFramePr>
        <p:xfrm>
          <a:off x="3365409" y="1290494"/>
          <a:ext cx="5316368" cy="48389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2290" name="Picture 2" descr="Stiletto flick knife buffalo horn | Outfit4Events">
            <a:extLst>
              <a:ext uri="{FF2B5EF4-FFF2-40B4-BE49-F238E27FC236}">
                <a16:creationId xmlns:a16="http://schemas.microsoft.com/office/drawing/2014/main" id="{6779A342-5498-F445-82AC-82204374047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853760" y="1995655"/>
            <a:ext cx="1593340" cy="1593340"/>
          </a:xfrm>
          <a:prstGeom prst="rect">
            <a:avLst/>
          </a:prstGeom>
          <a:noFill/>
          <a:extLst>
            <a:ext uri="{909E8E84-426E-40DD-AFC4-6F175D3DCCD1}">
              <a14:hiddenFill xmlns:a14="http://schemas.microsoft.com/office/drawing/2010/main">
                <a:solidFill>
                  <a:srgbClr val="FFFFFF"/>
                </a:solidFill>
              </a14:hiddenFill>
            </a:ext>
          </a:extLst>
        </p:spPr>
      </p:pic>
      <p:pic>
        <p:nvPicPr>
          <p:cNvPr id="12292" name="Picture 4" descr="Skull Knuckle Knife">
            <a:extLst>
              <a:ext uri="{FF2B5EF4-FFF2-40B4-BE49-F238E27FC236}">
                <a16:creationId xmlns:a16="http://schemas.microsoft.com/office/drawing/2014/main" id="{6EE41B0A-695F-DE4C-900C-43CF184C49DA}"/>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591576" y="1154928"/>
            <a:ext cx="1668451" cy="1390376"/>
          </a:xfrm>
          <a:prstGeom prst="rect">
            <a:avLst/>
          </a:prstGeom>
          <a:noFill/>
          <a:extLst>
            <a:ext uri="{909E8E84-426E-40DD-AFC4-6F175D3DCCD1}">
              <a14:hiddenFill xmlns:a14="http://schemas.microsoft.com/office/drawing/2010/main">
                <a:solidFill>
                  <a:srgbClr val="FFFFFF"/>
                </a:solidFill>
              </a14:hiddenFill>
            </a:ext>
          </a:extLst>
        </p:spPr>
      </p:pic>
      <p:pic>
        <p:nvPicPr>
          <p:cNvPr id="12294" name="Picture 6" descr="Neptune Products Inc. Bloody Nail Spike Baseball Bat Urethane Foam Rubber  Halloween Accessory Steve's Baby Sitter Stranger Things Prop :  Amazon.co.uk: Toys &amp; Games">
            <a:extLst>
              <a:ext uri="{FF2B5EF4-FFF2-40B4-BE49-F238E27FC236}">
                <a16:creationId xmlns:a16="http://schemas.microsoft.com/office/drawing/2014/main" id="{9A18E952-4CA8-0A44-93C0-091769A75D62}"/>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9023697" y="5236153"/>
            <a:ext cx="1649382" cy="1309033"/>
          </a:xfrm>
          <a:prstGeom prst="rect">
            <a:avLst/>
          </a:prstGeom>
          <a:noFill/>
          <a:extLst>
            <a:ext uri="{909E8E84-426E-40DD-AFC4-6F175D3DCCD1}">
              <a14:hiddenFill xmlns:a14="http://schemas.microsoft.com/office/drawing/2010/main">
                <a:solidFill>
                  <a:srgbClr val="FFFFFF"/>
                </a:solidFill>
              </a14:hiddenFill>
            </a:ext>
          </a:extLst>
        </p:spPr>
      </p:pic>
      <p:pic>
        <p:nvPicPr>
          <p:cNvPr id="12296" name="Picture 8" descr="Hand Holding Butter Knife Stock Photo - Download Image Now - iStock">
            <a:extLst>
              <a:ext uri="{FF2B5EF4-FFF2-40B4-BE49-F238E27FC236}">
                <a16:creationId xmlns:a16="http://schemas.microsoft.com/office/drawing/2014/main" id="{38D2A846-9E25-3745-A2B0-8FD5C55625DD}"/>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744900" y="1290494"/>
            <a:ext cx="2309181" cy="1536655"/>
          </a:xfrm>
          <a:prstGeom prst="rect">
            <a:avLst/>
          </a:prstGeom>
          <a:noFill/>
          <a:extLst>
            <a:ext uri="{909E8E84-426E-40DD-AFC4-6F175D3DCCD1}">
              <a14:hiddenFill xmlns:a14="http://schemas.microsoft.com/office/drawing/2010/main">
                <a:solidFill>
                  <a:srgbClr val="FFFFFF"/>
                </a:solidFill>
              </a14:hiddenFill>
            </a:ext>
          </a:extLst>
        </p:spPr>
      </p:pic>
      <p:sp>
        <p:nvSpPr>
          <p:cNvPr id="5" name="Notched Right Arrow 4">
            <a:extLst>
              <a:ext uri="{FF2B5EF4-FFF2-40B4-BE49-F238E27FC236}">
                <a16:creationId xmlns:a16="http://schemas.microsoft.com/office/drawing/2014/main" id="{B9FAB938-5217-9843-82DF-B3E60059E813}"/>
              </a:ext>
            </a:extLst>
          </p:cNvPr>
          <p:cNvSpPr/>
          <p:nvPr/>
        </p:nvSpPr>
        <p:spPr>
          <a:xfrm rot="19382588">
            <a:off x="8150886" y="2990245"/>
            <a:ext cx="1318866" cy="326226"/>
          </a:xfrm>
          <a:prstGeom prst="notchedRightArrow">
            <a:avLst>
              <a:gd name="adj1" fmla="val 21776"/>
              <a:gd name="adj2" fmla="val 6003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Notched Right Arrow 12">
            <a:extLst>
              <a:ext uri="{FF2B5EF4-FFF2-40B4-BE49-F238E27FC236}">
                <a16:creationId xmlns:a16="http://schemas.microsoft.com/office/drawing/2014/main" id="{E1B75CA2-8937-F044-A9B6-69E2A2ACD4D7}"/>
              </a:ext>
            </a:extLst>
          </p:cNvPr>
          <p:cNvSpPr/>
          <p:nvPr/>
        </p:nvSpPr>
        <p:spPr>
          <a:xfrm rot="1018693">
            <a:off x="7301839" y="5617817"/>
            <a:ext cx="1318866" cy="326226"/>
          </a:xfrm>
          <a:prstGeom prst="notchedRightArrow">
            <a:avLst>
              <a:gd name="adj1" fmla="val 21776"/>
              <a:gd name="adj2" fmla="val 6003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Notched Right Arrow 13">
            <a:extLst>
              <a:ext uri="{FF2B5EF4-FFF2-40B4-BE49-F238E27FC236}">
                <a16:creationId xmlns:a16="http://schemas.microsoft.com/office/drawing/2014/main" id="{F591F009-F312-EB46-A1E4-9214EC41229A}"/>
              </a:ext>
            </a:extLst>
          </p:cNvPr>
          <p:cNvSpPr/>
          <p:nvPr/>
        </p:nvSpPr>
        <p:spPr>
          <a:xfrm rot="13282890">
            <a:off x="2385567" y="2940511"/>
            <a:ext cx="1318866" cy="326226"/>
          </a:xfrm>
          <a:prstGeom prst="notchedRightArrow">
            <a:avLst>
              <a:gd name="adj1" fmla="val 21776"/>
              <a:gd name="adj2" fmla="val 6003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90301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AE68ECBE-23B2-B74E-B2DB-27574EB96583}"/>
                                            </p:graphicEl>
                                          </p:spTgt>
                                        </p:tgtEl>
                                        <p:attrNameLst>
                                          <p:attrName>style.visibility</p:attrName>
                                        </p:attrNameLst>
                                      </p:cBhvr>
                                      <p:to>
                                        <p:strVal val="visible"/>
                                      </p:to>
                                    </p:set>
                                    <p:animEffect transition="in" filter="fade">
                                      <p:cBhvr>
                                        <p:cTn id="12" dur="500"/>
                                        <p:tgtEl>
                                          <p:spTgt spid="6">
                                            <p:graphicEl>
                                              <a:dgm id="{AE68ECBE-23B2-B74E-B2DB-27574EB96583}"/>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23D9B5CA-2270-AC41-B0E5-6A321C46C91C}"/>
                                            </p:graphicEl>
                                          </p:spTgt>
                                        </p:tgtEl>
                                        <p:attrNameLst>
                                          <p:attrName>style.visibility</p:attrName>
                                        </p:attrNameLst>
                                      </p:cBhvr>
                                      <p:to>
                                        <p:strVal val="visible"/>
                                      </p:to>
                                    </p:set>
                                    <p:animEffect transition="in" filter="fade">
                                      <p:cBhvr>
                                        <p:cTn id="17" dur="500"/>
                                        <p:tgtEl>
                                          <p:spTgt spid="6">
                                            <p:graphicEl>
                                              <a:dgm id="{23D9B5CA-2270-AC41-B0E5-6A321C46C91C}"/>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graphicEl>
                                              <a:dgm id="{189300D0-8711-1A45-B2B5-BA1DB1EFBE54}"/>
                                            </p:graphicEl>
                                          </p:spTgt>
                                        </p:tgtEl>
                                        <p:attrNameLst>
                                          <p:attrName>style.visibility</p:attrName>
                                        </p:attrNameLst>
                                      </p:cBhvr>
                                      <p:to>
                                        <p:strVal val="visible"/>
                                      </p:to>
                                    </p:set>
                                    <p:animEffect transition="in" filter="fade">
                                      <p:cBhvr>
                                        <p:cTn id="22" dur="500"/>
                                        <p:tgtEl>
                                          <p:spTgt spid="6">
                                            <p:graphicEl>
                                              <a:dgm id="{189300D0-8711-1A45-B2B5-BA1DB1EFBE5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Graphic spid="6" grpId="0">
        <p:bldSub>
          <a:bldDgm bld="one"/>
        </p:bldSub>
      </p:bldGraphic>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72493" y="238539"/>
            <a:ext cx="11018520" cy="1434415"/>
          </a:xfrm>
          <a:prstGeom prst="rect">
            <a:avLst/>
          </a:prstGeom>
        </p:spPr>
        <p:txBody>
          <a:bodyPr vert="horz" lIns="91440" tIns="45720" rIns="91440" bIns="45720" rtlCol="0" anchor="b">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5400" b="1">
                <a:latin typeface="+mj-lt"/>
                <a:ea typeface="+mj-ea"/>
                <a:cs typeface="+mj-cs"/>
              </a:rPr>
              <a:t>Section 23 Misuse of Drugs Act 1971</a:t>
            </a:r>
          </a:p>
        </p:txBody>
      </p:sp>
      <p:sp>
        <p:nvSpPr>
          <p:cNvPr id="3" name="Content Placeholder 2"/>
          <p:cNvSpPr txBox="1">
            <a:spLocks/>
          </p:cNvSpPr>
          <p:nvPr/>
        </p:nvSpPr>
        <p:spPr>
          <a:xfrm>
            <a:off x="572493" y="2071316"/>
            <a:ext cx="6713552" cy="4119172"/>
          </a:xfrm>
          <a:prstGeom prst="rect">
            <a:avLst/>
          </a:prstGeom>
        </p:spPr>
        <p:txBody>
          <a:bodyPr vert="horz" lIns="91440" tIns="45720" rIns="91440" bIns="45720" rtlCol="0" anchor="t">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defTabSz="914400">
              <a:spcBef>
                <a:spcPct val="0"/>
              </a:spcBef>
              <a:buNone/>
            </a:pPr>
            <a:r>
              <a:rPr lang="en-US" altLang="en-US" sz="3600" dirty="0"/>
              <a:t>If a constable has </a:t>
            </a:r>
            <a:r>
              <a:rPr lang="en-US" altLang="en-US" sz="3600" dirty="0">
                <a:solidFill>
                  <a:srgbClr val="FF0000"/>
                </a:solidFill>
              </a:rPr>
              <a:t>reasonable grounds to suspect </a:t>
            </a:r>
            <a:r>
              <a:rPr lang="en-US" altLang="en-US" sz="3600" dirty="0"/>
              <a:t>that any person is in </a:t>
            </a:r>
            <a:r>
              <a:rPr lang="en-US" altLang="en-US" sz="3600" dirty="0">
                <a:solidFill>
                  <a:srgbClr val="FF0000"/>
                </a:solidFill>
              </a:rPr>
              <a:t>possession</a:t>
            </a:r>
            <a:r>
              <a:rPr lang="en-US" altLang="en-US" sz="3600" dirty="0"/>
              <a:t> of a </a:t>
            </a:r>
            <a:r>
              <a:rPr lang="en-US" altLang="en-US" sz="3600" dirty="0">
                <a:solidFill>
                  <a:srgbClr val="FF0000"/>
                </a:solidFill>
              </a:rPr>
              <a:t>controlled drug </a:t>
            </a:r>
            <a:r>
              <a:rPr lang="en-US" altLang="en-US" sz="3600" dirty="0"/>
              <a:t>in contravention of the Misuse of Drugs Act 1971 or of any regulations made under it, the constable may…</a:t>
            </a:r>
          </a:p>
          <a:p>
            <a:pPr marL="0" indent="-228600" defTabSz="914400"/>
            <a:endParaRPr lang="en-US" sz="2200" dirty="0"/>
          </a:p>
        </p:txBody>
      </p:sp>
      <p:pic>
        <p:nvPicPr>
          <p:cNvPr id="22530" name="Picture 2" descr="Stop and Searches for Drugs in England and Wales 2015/16 | TalkingDrugs">
            <a:extLst>
              <a:ext uri="{FF2B5EF4-FFF2-40B4-BE49-F238E27FC236}">
                <a16:creationId xmlns:a16="http://schemas.microsoft.com/office/drawing/2014/main" id="{2C7145C8-2FC7-8344-90CE-9FB6121449B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790" r="41978" b="-2"/>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9867382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CAFAF73C-CD84-8747-802B-5E4A6F7BEC30}"/>
              </a:ext>
            </a:extLst>
          </p:cNvPr>
          <p:cNvSpPr/>
          <p:nvPr/>
        </p:nvSpPr>
        <p:spPr>
          <a:xfrm>
            <a:off x="4044544" y="351751"/>
            <a:ext cx="3926652" cy="523220"/>
          </a:xfrm>
          <a:prstGeom prst="rect">
            <a:avLst/>
          </a:prstGeom>
          <a:solidFill>
            <a:schemeClr val="accent6"/>
          </a:solidFill>
        </p:spPr>
        <p:txBody>
          <a:bodyPr wrap="none">
            <a:spAutoFit/>
          </a:bodyPr>
          <a:lstStyle/>
          <a:p>
            <a:r>
              <a:rPr lang="en-GB" sz="2800" dirty="0">
                <a:latin typeface="Arial" panose="020B0604020202020204" pitchFamily="34" charset="0"/>
                <a:cs typeface="Arial" panose="020B0604020202020204" pitchFamily="34" charset="0"/>
              </a:rPr>
              <a:t>What is ‘GO WISELY’? </a:t>
            </a:r>
          </a:p>
        </p:txBody>
      </p:sp>
      <p:sp>
        <p:nvSpPr>
          <p:cNvPr id="5" name="Rectangle 4">
            <a:extLst>
              <a:ext uri="{FF2B5EF4-FFF2-40B4-BE49-F238E27FC236}">
                <a16:creationId xmlns:a16="http://schemas.microsoft.com/office/drawing/2014/main" id="{7D4258D0-1045-5F4C-A418-0D336103C842}"/>
              </a:ext>
            </a:extLst>
          </p:cNvPr>
          <p:cNvSpPr/>
          <p:nvPr/>
        </p:nvSpPr>
        <p:spPr>
          <a:xfrm>
            <a:off x="2625763" y="4341354"/>
            <a:ext cx="7573107" cy="1200329"/>
          </a:xfrm>
          <a:prstGeom prst="rect">
            <a:avLst/>
          </a:prstGeom>
        </p:spPr>
        <p:txBody>
          <a:bodyPr wrap="square">
            <a:spAutoFit/>
          </a:bodyPr>
          <a:lstStyle/>
          <a:p>
            <a:pPr algn="ctr"/>
            <a:r>
              <a:rPr lang="en-GB" dirty="0">
                <a:latin typeface="Arial" panose="020B0604020202020204" pitchFamily="34" charset="0"/>
              </a:rPr>
              <a:t>‘</a:t>
            </a:r>
            <a:r>
              <a:rPr lang="en-GB" i="1" dirty="0">
                <a:latin typeface="Arial" panose="020B0604020202020204" pitchFamily="34" charset="0"/>
              </a:rPr>
              <a:t>To maximise the person’s understanding before starting the search, officers exercising stop and search powers must adopt the following steps in accordance with GOWISELY…’ </a:t>
            </a:r>
          </a:p>
          <a:p>
            <a:pPr algn="ctr"/>
            <a:r>
              <a:rPr lang="en-GB" dirty="0">
                <a:latin typeface="Arial" panose="020B0604020202020204" pitchFamily="34" charset="0"/>
              </a:rPr>
              <a:t>(College of Policing, 2020)</a:t>
            </a:r>
            <a:endParaRPr lang="en-GB" dirty="0"/>
          </a:p>
        </p:txBody>
      </p:sp>
      <p:pic>
        <p:nvPicPr>
          <p:cNvPr id="3074" name="Picture 2" descr="Transportation Of IV Equipment And Police Stop And Search Procedure |  TalkingDrugs">
            <a:extLst>
              <a:ext uri="{FF2B5EF4-FFF2-40B4-BE49-F238E27FC236}">
                <a16:creationId xmlns:a16="http://schemas.microsoft.com/office/drawing/2014/main" id="{E25CA01B-6039-6A4A-8415-E7AA6533CF4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26170" y="2114592"/>
            <a:ext cx="3933093" cy="1879600"/>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a:extLst>
              <a:ext uri="{FF2B5EF4-FFF2-40B4-BE49-F238E27FC236}">
                <a16:creationId xmlns:a16="http://schemas.microsoft.com/office/drawing/2014/main" id="{AE06DAAB-206B-B94A-90DC-533B15E04E37}"/>
              </a:ext>
            </a:extLst>
          </p:cNvPr>
          <p:cNvSpPr/>
          <p:nvPr/>
        </p:nvSpPr>
        <p:spPr>
          <a:xfrm>
            <a:off x="1963616" y="1121101"/>
            <a:ext cx="8264769" cy="646331"/>
          </a:xfrm>
          <a:prstGeom prst="rect">
            <a:avLst/>
          </a:prstGeom>
        </p:spPr>
        <p:txBody>
          <a:bodyPr wrap="square">
            <a:spAutoFit/>
          </a:bodyPr>
          <a:lstStyle/>
          <a:p>
            <a:pPr lvl="0" algn="ctr">
              <a:defRPr/>
            </a:pPr>
            <a:r>
              <a:rPr lang="en-GB" dirty="0">
                <a:latin typeface="Calibri" panose="020F0502020204030204" pitchFamily="34" charset="0"/>
              </a:rPr>
              <a:t>An mnemonic that highlights the information which must be given</a:t>
            </a:r>
            <a:r>
              <a:rPr lang="en-GB" dirty="0"/>
              <a:t> </a:t>
            </a:r>
            <a:r>
              <a:rPr lang="en-GB" dirty="0">
                <a:latin typeface="Calibri" panose="020F0502020204030204" pitchFamily="34" charset="0"/>
              </a:rPr>
              <a:t>to an individual when they are being detained for the purpose of a search. </a:t>
            </a:r>
            <a:endParaRPr lang="en-GB" dirty="0"/>
          </a:p>
        </p:txBody>
      </p:sp>
    </p:spTree>
    <p:extLst>
      <p:ext uri="{BB962C8B-B14F-4D97-AF65-F5344CB8AC3E}">
        <p14:creationId xmlns:p14="http://schemas.microsoft.com/office/powerpoint/2010/main" val="11012576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07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p:bldP spid="8" grpId="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FBB5BFC-7EDF-B64F-BA09-1B8E9A04427E}"/>
              </a:ext>
            </a:extLst>
          </p:cNvPr>
          <p:cNvSpPr/>
          <p:nvPr/>
        </p:nvSpPr>
        <p:spPr>
          <a:xfrm>
            <a:off x="1894647" y="4281513"/>
            <a:ext cx="6423132" cy="1708160"/>
          </a:xfrm>
          <a:prstGeom prst="rect">
            <a:avLst/>
          </a:prstGeom>
        </p:spPr>
        <p:txBody>
          <a:bodyPr wrap="square">
            <a:spAutoFit/>
          </a:bodyPr>
          <a:lstStyle/>
          <a:p>
            <a:pPr>
              <a:lnSpc>
                <a:spcPts val="1800"/>
              </a:lnSpc>
            </a:pPr>
            <a:br>
              <a:rPr lang="en-GB" dirty="0">
                <a:solidFill>
                  <a:srgbClr val="000000"/>
                </a:solidFill>
                <a:latin typeface="Arial" panose="020B0604020202020204" pitchFamily="34" charset="0"/>
                <a:ea typeface="Times New Roman" panose="02020603050405020304" pitchFamily="18" charset="0"/>
              </a:rPr>
            </a:br>
            <a:br>
              <a:rPr lang="en-GB" dirty="0">
                <a:solidFill>
                  <a:srgbClr val="000000"/>
                </a:solidFill>
                <a:latin typeface="Arial" panose="020B0604020202020204" pitchFamily="34" charset="0"/>
                <a:ea typeface="Times New Roman" panose="02020603050405020304" pitchFamily="18" charset="0"/>
              </a:rPr>
            </a:br>
            <a:br>
              <a:rPr lang="en-GB" dirty="0">
                <a:solidFill>
                  <a:srgbClr val="000000"/>
                </a:solidFill>
                <a:latin typeface="Arial" panose="020B0604020202020204" pitchFamily="34" charset="0"/>
                <a:ea typeface="Times New Roman" panose="02020603050405020304" pitchFamily="18" charset="0"/>
              </a:rPr>
            </a:br>
            <a:br>
              <a:rPr lang="en-GB" b="1" u="sng" dirty="0">
                <a:solidFill>
                  <a:srgbClr val="FF0000"/>
                </a:solidFill>
                <a:latin typeface="Arial" panose="020B0604020202020204" pitchFamily="34" charset="0"/>
                <a:ea typeface="Times New Roman" panose="02020603050405020304" pitchFamily="18" charset="0"/>
              </a:rPr>
            </a:br>
            <a:br>
              <a:rPr lang="en-GB" dirty="0">
                <a:solidFill>
                  <a:srgbClr val="000000"/>
                </a:solidFill>
                <a:latin typeface="Arial" panose="020B0604020202020204" pitchFamily="34" charset="0"/>
                <a:ea typeface="Times New Roman" panose="02020603050405020304" pitchFamily="18" charset="0"/>
              </a:rPr>
            </a:br>
            <a:r>
              <a:rPr lang="en-GB" sz="1600" b="1" dirty="0">
                <a:solidFill>
                  <a:srgbClr val="FF0000"/>
                </a:solidFill>
                <a:latin typeface="Arial" panose="020B0604020202020204" pitchFamily="34" charset="0"/>
                <a:ea typeface="Times New Roman" panose="02020603050405020304" pitchFamily="18" charset="0"/>
              </a:rPr>
              <a:t>‘Y</a:t>
            </a:r>
            <a:r>
              <a:rPr lang="en-GB" sz="1600" dirty="0">
                <a:solidFill>
                  <a:srgbClr val="000000"/>
                </a:solidFill>
                <a:latin typeface="Arial" panose="020B0604020202020204" pitchFamily="34" charset="0"/>
                <a:ea typeface="Times New Roman" panose="02020603050405020304" pitchFamily="18" charset="0"/>
              </a:rPr>
              <a:t>ou’ - Individual should be told that they are being detained for the purpose of a search.</a:t>
            </a:r>
            <a:endParaRPr lang="en-GB" sz="3200" dirty="0">
              <a:latin typeface="Times New Roman" panose="02020603050405020304" pitchFamily="18" charset="0"/>
              <a:ea typeface="Times New Roman" panose="02020603050405020304" pitchFamily="18" charset="0"/>
            </a:endParaRPr>
          </a:p>
        </p:txBody>
      </p:sp>
      <p:sp>
        <p:nvSpPr>
          <p:cNvPr id="3" name="Rectangle 2">
            <a:extLst>
              <a:ext uri="{FF2B5EF4-FFF2-40B4-BE49-F238E27FC236}">
                <a16:creationId xmlns:a16="http://schemas.microsoft.com/office/drawing/2014/main" id="{752B8551-CC92-D647-93AD-5A36CE66F9C6}"/>
              </a:ext>
            </a:extLst>
          </p:cNvPr>
          <p:cNvSpPr/>
          <p:nvPr/>
        </p:nvSpPr>
        <p:spPr>
          <a:xfrm>
            <a:off x="1891049" y="585210"/>
            <a:ext cx="3315331" cy="338554"/>
          </a:xfrm>
          <a:prstGeom prst="rect">
            <a:avLst/>
          </a:prstGeom>
        </p:spPr>
        <p:txBody>
          <a:bodyPr wrap="none">
            <a:spAutoFit/>
          </a:bodyPr>
          <a:lstStyle/>
          <a:p>
            <a:r>
              <a:rPr lang="en-GB" sz="1600" b="1" dirty="0">
                <a:solidFill>
                  <a:srgbClr val="FF0000"/>
                </a:solidFill>
                <a:latin typeface="Arial" panose="020B0604020202020204" pitchFamily="34" charset="0"/>
                <a:ea typeface="Times New Roman" panose="02020603050405020304" pitchFamily="18" charset="0"/>
              </a:rPr>
              <a:t>G</a:t>
            </a:r>
            <a:r>
              <a:rPr lang="en-GB" sz="1600" dirty="0">
                <a:solidFill>
                  <a:srgbClr val="000000"/>
                </a:solidFill>
                <a:latin typeface="Arial" panose="020B0604020202020204" pitchFamily="34" charset="0"/>
                <a:ea typeface="Times New Roman" panose="02020603050405020304" pitchFamily="18" charset="0"/>
              </a:rPr>
              <a:t>rounds - Grounds for the search.</a:t>
            </a:r>
            <a:endParaRPr lang="en-GB" sz="1600" dirty="0"/>
          </a:p>
        </p:txBody>
      </p:sp>
      <p:sp>
        <p:nvSpPr>
          <p:cNvPr id="4" name="Rectangle 3">
            <a:extLst>
              <a:ext uri="{FF2B5EF4-FFF2-40B4-BE49-F238E27FC236}">
                <a16:creationId xmlns:a16="http://schemas.microsoft.com/office/drawing/2014/main" id="{82F81B39-AA98-B64F-B277-C0D5AC838748}"/>
              </a:ext>
            </a:extLst>
          </p:cNvPr>
          <p:cNvSpPr/>
          <p:nvPr/>
        </p:nvSpPr>
        <p:spPr>
          <a:xfrm>
            <a:off x="1891049" y="1197380"/>
            <a:ext cx="2515432" cy="338554"/>
          </a:xfrm>
          <a:prstGeom prst="rect">
            <a:avLst/>
          </a:prstGeom>
        </p:spPr>
        <p:txBody>
          <a:bodyPr wrap="none">
            <a:spAutoFit/>
          </a:bodyPr>
          <a:lstStyle/>
          <a:p>
            <a:r>
              <a:rPr lang="en-GB" sz="1600" b="1" dirty="0">
                <a:solidFill>
                  <a:srgbClr val="FF0000"/>
                </a:solidFill>
                <a:latin typeface="Arial" panose="020B0604020202020204" pitchFamily="34" charset="0"/>
                <a:ea typeface="Times New Roman" panose="02020603050405020304" pitchFamily="18" charset="0"/>
              </a:rPr>
              <a:t>O</a:t>
            </a:r>
            <a:r>
              <a:rPr lang="en-GB" sz="1600" dirty="0">
                <a:solidFill>
                  <a:srgbClr val="000000"/>
                </a:solidFill>
                <a:latin typeface="Arial" panose="020B0604020202020204" pitchFamily="34" charset="0"/>
                <a:ea typeface="Times New Roman" panose="02020603050405020304" pitchFamily="18" charset="0"/>
              </a:rPr>
              <a:t>bject - Object of search.</a:t>
            </a:r>
            <a:endParaRPr lang="en-GB" sz="1600" dirty="0"/>
          </a:p>
        </p:txBody>
      </p:sp>
      <p:sp>
        <p:nvSpPr>
          <p:cNvPr id="5" name="Rectangle 4">
            <a:extLst>
              <a:ext uri="{FF2B5EF4-FFF2-40B4-BE49-F238E27FC236}">
                <a16:creationId xmlns:a16="http://schemas.microsoft.com/office/drawing/2014/main" id="{2BEF3727-839A-BE4F-9E01-6DAC703AE02E}"/>
              </a:ext>
            </a:extLst>
          </p:cNvPr>
          <p:cNvSpPr/>
          <p:nvPr/>
        </p:nvSpPr>
        <p:spPr>
          <a:xfrm>
            <a:off x="1894646" y="1582163"/>
            <a:ext cx="6423133" cy="615553"/>
          </a:xfrm>
          <a:prstGeom prst="rect">
            <a:avLst/>
          </a:prstGeom>
        </p:spPr>
        <p:txBody>
          <a:bodyPr wrap="square">
            <a:spAutoFit/>
          </a:bodyPr>
          <a:lstStyle/>
          <a:p>
            <a:br>
              <a:rPr lang="en-GB" dirty="0">
                <a:solidFill>
                  <a:srgbClr val="000000"/>
                </a:solidFill>
                <a:latin typeface="Arial" panose="020B0604020202020204" pitchFamily="34" charset="0"/>
                <a:ea typeface="Times New Roman" panose="02020603050405020304" pitchFamily="18" charset="0"/>
              </a:rPr>
            </a:br>
            <a:r>
              <a:rPr lang="en-GB" sz="1600" b="1" dirty="0">
                <a:solidFill>
                  <a:srgbClr val="FF0000"/>
                </a:solidFill>
                <a:latin typeface="Arial" panose="020B0604020202020204" pitchFamily="34" charset="0"/>
                <a:ea typeface="Times New Roman" panose="02020603050405020304" pitchFamily="18" charset="0"/>
              </a:rPr>
              <a:t>W</a:t>
            </a:r>
            <a:r>
              <a:rPr lang="en-GB" sz="1600" dirty="0">
                <a:solidFill>
                  <a:srgbClr val="000000"/>
                </a:solidFill>
                <a:latin typeface="Arial" panose="020B0604020202020204" pitchFamily="34" charset="0"/>
                <a:ea typeface="Times New Roman" panose="02020603050405020304" pitchFamily="18" charset="0"/>
              </a:rPr>
              <a:t>arrant card - Warrant card if the officer is not uniform.</a:t>
            </a:r>
            <a:endParaRPr lang="en-GB" dirty="0"/>
          </a:p>
        </p:txBody>
      </p:sp>
      <p:sp>
        <p:nvSpPr>
          <p:cNvPr id="6" name="Rectangle 5">
            <a:extLst>
              <a:ext uri="{FF2B5EF4-FFF2-40B4-BE49-F238E27FC236}">
                <a16:creationId xmlns:a16="http://schemas.microsoft.com/office/drawing/2014/main" id="{9A2DB19E-9D87-2E49-A32D-E692C959AFA3}"/>
              </a:ext>
            </a:extLst>
          </p:cNvPr>
          <p:cNvSpPr/>
          <p:nvPr/>
        </p:nvSpPr>
        <p:spPr>
          <a:xfrm>
            <a:off x="1894647" y="2628814"/>
            <a:ext cx="2830903" cy="338554"/>
          </a:xfrm>
          <a:prstGeom prst="rect">
            <a:avLst/>
          </a:prstGeom>
        </p:spPr>
        <p:txBody>
          <a:bodyPr wrap="none">
            <a:spAutoFit/>
          </a:bodyPr>
          <a:lstStyle/>
          <a:p>
            <a:r>
              <a:rPr lang="en-GB" sz="1600" b="1" dirty="0">
                <a:solidFill>
                  <a:srgbClr val="FF0000"/>
                </a:solidFill>
                <a:latin typeface="Arial" panose="020B0604020202020204" pitchFamily="34" charset="0"/>
                <a:ea typeface="Times New Roman" panose="02020603050405020304" pitchFamily="18" charset="0"/>
              </a:rPr>
              <a:t>I</a:t>
            </a:r>
            <a:r>
              <a:rPr lang="en-GB" sz="1600" dirty="0">
                <a:solidFill>
                  <a:srgbClr val="000000"/>
                </a:solidFill>
                <a:latin typeface="Arial" panose="020B0604020202020204" pitchFamily="34" charset="0"/>
                <a:ea typeface="Times New Roman" panose="02020603050405020304" pitchFamily="18" charset="0"/>
              </a:rPr>
              <a:t>dentity - The officer’s name. </a:t>
            </a:r>
            <a:endParaRPr lang="en-GB" sz="1600" dirty="0"/>
          </a:p>
        </p:txBody>
      </p:sp>
      <p:sp>
        <p:nvSpPr>
          <p:cNvPr id="7" name="Rectangle 6">
            <a:extLst>
              <a:ext uri="{FF2B5EF4-FFF2-40B4-BE49-F238E27FC236}">
                <a16:creationId xmlns:a16="http://schemas.microsoft.com/office/drawing/2014/main" id="{037A7A96-F03C-D04A-996E-2CBF5B5CFCC0}"/>
              </a:ext>
            </a:extLst>
          </p:cNvPr>
          <p:cNvSpPr/>
          <p:nvPr/>
        </p:nvSpPr>
        <p:spPr>
          <a:xfrm>
            <a:off x="1894647" y="3023012"/>
            <a:ext cx="4572000" cy="646331"/>
          </a:xfrm>
          <a:prstGeom prst="rect">
            <a:avLst/>
          </a:prstGeom>
        </p:spPr>
        <p:txBody>
          <a:bodyPr>
            <a:spAutoFit/>
          </a:bodyPr>
          <a:lstStyle/>
          <a:p>
            <a:br>
              <a:rPr lang="en-GB" dirty="0">
                <a:solidFill>
                  <a:srgbClr val="000000"/>
                </a:solidFill>
                <a:latin typeface="Arial" panose="020B0604020202020204" pitchFamily="34" charset="0"/>
                <a:ea typeface="Times New Roman" panose="02020603050405020304" pitchFamily="18" charset="0"/>
              </a:rPr>
            </a:br>
            <a:r>
              <a:rPr lang="en-GB" sz="1600" b="1" dirty="0">
                <a:solidFill>
                  <a:srgbClr val="FF0000"/>
                </a:solidFill>
                <a:latin typeface="Arial" panose="020B0604020202020204" pitchFamily="34" charset="0"/>
                <a:ea typeface="Times New Roman" panose="02020603050405020304" pitchFamily="18" charset="0"/>
              </a:rPr>
              <a:t>S</a:t>
            </a:r>
            <a:r>
              <a:rPr lang="en-GB" sz="1600" dirty="0">
                <a:solidFill>
                  <a:srgbClr val="000000"/>
                </a:solidFill>
                <a:latin typeface="Arial" panose="020B0604020202020204" pitchFamily="34" charset="0"/>
                <a:ea typeface="Times New Roman" panose="02020603050405020304" pitchFamily="18" charset="0"/>
              </a:rPr>
              <a:t>tation - Station to which the officer’s attached</a:t>
            </a:r>
            <a:r>
              <a:rPr lang="en-GB" dirty="0">
                <a:solidFill>
                  <a:srgbClr val="000000"/>
                </a:solidFill>
                <a:latin typeface="Arial" panose="020B0604020202020204" pitchFamily="34" charset="0"/>
                <a:ea typeface="Times New Roman" panose="02020603050405020304" pitchFamily="18" charset="0"/>
              </a:rPr>
              <a:t>.</a:t>
            </a:r>
            <a:endParaRPr lang="en-GB" dirty="0"/>
          </a:p>
        </p:txBody>
      </p:sp>
      <p:sp>
        <p:nvSpPr>
          <p:cNvPr id="8" name="Rectangle 7">
            <a:extLst>
              <a:ext uri="{FF2B5EF4-FFF2-40B4-BE49-F238E27FC236}">
                <a16:creationId xmlns:a16="http://schemas.microsoft.com/office/drawing/2014/main" id="{9D66DC0F-DBBD-E241-97A5-E866EED42EFE}"/>
              </a:ext>
            </a:extLst>
          </p:cNvPr>
          <p:cNvSpPr/>
          <p:nvPr/>
        </p:nvSpPr>
        <p:spPr>
          <a:xfrm>
            <a:off x="1912368" y="4012210"/>
            <a:ext cx="7073238" cy="338554"/>
          </a:xfrm>
          <a:prstGeom prst="rect">
            <a:avLst/>
          </a:prstGeom>
        </p:spPr>
        <p:txBody>
          <a:bodyPr wrap="square">
            <a:spAutoFit/>
          </a:bodyPr>
          <a:lstStyle/>
          <a:p>
            <a:r>
              <a:rPr lang="en-GB" sz="1600" b="1" dirty="0">
                <a:solidFill>
                  <a:srgbClr val="FF0000"/>
                </a:solidFill>
                <a:latin typeface="Arial" panose="020B0604020202020204" pitchFamily="34" charset="0"/>
                <a:ea typeface="Times New Roman" panose="02020603050405020304" pitchFamily="18" charset="0"/>
              </a:rPr>
              <a:t>L</a:t>
            </a:r>
            <a:r>
              <a:rPr lang="en-GB" sz="1600" dirty="0">
                <a:solidFill>
                  <a:srgbClr val="000000"/>
                </a:solidFill>
                <a:latin typeface="Arial" panose="020B0604020202020204" pitchFamily="34" charset="0"/>
                <a:ea typeface="Times New Roman" panose="02020603050405020304" pitchFamily="18" charset="0"/>
              </a:rPr>
              <a:t>egal power - The legal search power that is being exercised.</a:t>
            </a:r>
            <a:endParaRPr lang="en-GB" sz="1600" dirty="0"/>
          </a:p>
        </p:txBody>
      </p:sp>
      <p:sp>
        <p:nvSpPr>
          <p:cNvPr id="9" name="Rectangle 8">
            <a:extLst>
              <a:ext uri="{FF2B5EF4-FFF2-40B4-BE49-F238E27FC236}">
                <a16:creationId xmlns:a16="http://schemas.microsoft.com/office/drawing/2014/main" id="{A19ECE25-775A-0246-8CE7-E5D4633892B3}"/>
              </a:ext>
            </a:extLst>
          </p:cNvPr>
          <p:cNvSpPr/>
          <p:nvPr/>
        </p:nvSpPr>
        <p:spPr>
          <a:xfrm>
            <a:off x="1912368" y="4727029"/>
            <a:ext cx="6423132" cy="338554"/>
          </a:xfrm>
          <a:prstGeom prst="rect">
            <a:avLst/>
          </a:prstGeom>
        </p:spPr>
        <p:txBody>
          <a:bodyPr wrap="square">
            <a:spAutoFit/>
          </a:bodyPr>
          <a:lstStyle/>
          <a:p>
            <a:r>
              <a:rPr lang="en-GB" sz="1600" b="1" dirty="0">
                <a:solidFill>
                  <a:srgbClr val="FF0000"/>
                </a:solidFill>
                <a:latin typeface="Arial" panose="020B0604020202020204" pitchFamily="34" charset="0"/>
                <a:ea typeface="Times New Roman" panose="02020603050405020304" pitchFamily="18" charset="0"/>
              </a:rPr>
              <a:t>E</a:t>
            </a:r>
            <a:r>
              <a:rPr lang="en-GB" sz="1600" dirty="0">
                <a:solidFill>
                  <a:srgbClr val="000000"/>
                </a:solidFill>
                <a:latin typeface="Arial" panose="020B0604020202020204" pitchFamily="34" charset="0"/>
                <a:ea typeface="Times New Roman" panose="02020603050405020304" pitchFamily="18" charset="0"/>
              </a:rPr>
              <a:t>ntitlement - Entitlement to a copy of the search for.</a:t>
            </a:r>
            <a:endParaRPr lang="en-GB" sz="1600" dirty="0"/>
          </a:p>
        </p:txBody>
      </p:sp>
      <p:sp>
        <p:nvSpPr>
          <p:cNvPr id="11" name="TextBox 10">
            <a:extLst>
              <a:ext uri="{FF2B5EF4-FFF2-40B4-BE49-F238E27FC236}">
                <a16:creationId xmlns:a16="http://schemas.microsoft.com/office/drawing/2014/main" id="{513F2308-81CF-2543-89FB-E55FFC8D7411}"/>
              </a:ext>
            </a:extLst>
          </p:cNvPr>
          <p:cNvSpPr txBox="1"/>
          <p:nvPr/>
        </p:nvSpPr>
        <p:spPr>
          <a:xfrm>
            <a:off x="493517" y="686957"/>
            <a:ext cx="719428" cy="6154903"/>
          </a:xfrm>
          <a:prstGeom prst="rect">
            <a:avLst/>
          </a:prstGeom>
          <a:noFill/>
        </p:spPr>
        <p:txBody>
          <a:bodyPr vert="wordArtVert" wrap="square" rtlCol="0">
            <a:spAutoFit/>
          </a:bodyPr>
          <a:lstStyle/>
          <a:p>
            <a:r>
              <a:rPr lang="en-GB" sz="3200" b="1" dirty="0">
                <a:solidFill>
                  <a:srgbClr val="FF0000"/>
                </a:solidFill>
                <a:latin typeface="Arial" panose="020B0604020202020204" pitchFamily="34" charset="0"/>
                <a:cs typeface="Arial" panose="020B0604020202020204" pitchFamily="34" charset="0"/>
              </a:rPr>
              <a:t>GO WISLEY</a:t>
            </a:r>
          </a:p>
        </p:txBody>
      </p:sp>
      <p:sp>
        <p:nvSpPr>
          <p:cNvPr id="15" name="Doughnut 14">
            <a:extLst>
              <a:ext uri="{FF2B5EF4-FFF2-40B4-BE49-F238E27FC236}">
                <a16:creationId xmlns:a16="http://schemas.microsoft.com/office/drawing/2014/main" id="{6B22C5BB-B062-DE40-840A-10CB02F23639}"/>
              </a:ext>
            </a:extLst>
          </p:cNvPr>
          <p:cNvSpPr/>
          <p:nvPr/>
        </p:nvSpPr>
        <p:spPr>
          <a:xfrm>
            <a:off x="8823270" y="3604609"/>
            <a:ext cx="555482" cy="633315"/>
          </a:xfrm>
          <a:prstGeom prst="donut">
            <a:avLst>
              <a:gd name="adj" fmla="val 0"/>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4" name="Rectangle 13">
            <a:extLst>
              <a:ext uri="{FF2B5EF4-FFF2-40B4-BE49-F238E27FC236}">
                <a16:creationId xmlns:a16="http://schemas.microsoft.com/office/drawing/2014/main" id="{B21199CA-08D8-B54F-A62A-FA0952B1E9E4}"/>
              </a:ext>
            </a:extLst>
          </p:cNvPr>
          <p:cNvSpPr/>
          <p:nvPr/>
        </p:nvSpPr>
        <p:spPr>
          <a:xfrm>
            <a:off x="8494427" y="3312826"/>
            <a:ext cx="1528997" cy="146903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Picture 2" descr="Play Video Icon Graphic Design Template Vector, Video Icons, Play Icons,  Template Icons PNG and Vector with Transparent Background for Free Download  in 2020 | Graphic design templates, Graphic design, Design template">
            <a:hlinkClick r:id="rId3"/>
            <a:extLst>
              <a:ext uri="{FF2B5EF4-FFF2-40B4-BE49-F238E27FC236}">
                <a16:creationId xmlns:a16="http://schemas.microsoft.com/office/drawing/2014/main" id="{1C8F4A11-CA77-124E-939F-C7415F0556F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411501" y="3764408"/>
            <a:ext cx="3223846" cy="3223846"/>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2" descr="Stop and Search – Police Powers">
            <a:extLst>
              <a:ext uri="{FF2B5EF4-FFF2-40B4-BE49-F238E27FC236}">
                <a16:creationId xmlns:a16="http://schemas.microsoft.com/office/drawing/2014/main" id="{9B126FD2-66EE-2E45-9941-5D318F817119}"/>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8886" b="6120"/>
          <a:stretch/>
        </p:blipFill>
        <p:spPr bwMode="auto">
          <a:xfrm>
            <a:off x="7466452" y="635582"/>
            <a:ext cx="4331756" cy="2061780"/>
          </a:xfrm>
          <a:prstGeom prst="rect">
            <a:avLst/>
          </a:prstGeom>
          <a:solidFill>
            <a:srgbClr val="FFFFFF"/>
          </a:solidFill>
        </p:spPr>
      </p:pic>
    </p:spTree>
    <p:extLst>
      <p:ext uri="{BB962C8B-B14F-4D97-AF65-F5344CB8AC3E}">
        <p14:creationId xmlns:p14="http://schemas.microsoft.com/office/powerpoint/2010/main" val="10032867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9"/>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p:bldP spid="5" grpId="0"/>
      <p:bldP spid="6" grpId="0"/>
      <p:bldP spid="7" grpId="0"/>
      <p:bldP spid="9" grpId="0"/>
      <p:bldP spid="11" grpId="0"/>
    </p:bldLst>
  </p:timing>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B667BAB-2E6E-FB42-9DF3-918AC81E1A0C}"/>
              </a:ext>
            </a:extLst>
          </p:cNvPr>
          <p:cNvSpPr>
            <a:spLocks noGrp="1"/>
          </p:cNvSpPr>
          <p:nvPr>
            <p:ph type="title"/>
          </p:nvPr>
        </p:nvSpPr>
        <p:spPr>
          <a:xfrm>
            <a:off x="524741" y="620392"/>
            <a:ext cx="3808268" cy="5504688"/>
          </a:xfrm>
        </p:spPr>
        <p:txBody>
          <a:bodyPr>
            <a:normAutofit/>
          </a:bodyPr>
          <a:lstStyle/>
          <a:p>
            <a:r>
              <a:rPr lang="en-US" sz="6000">
                <a:solidFill>
                  <a:schemeClr val="bg1"/>
                </a:solidFill>
              </a:rPr>
              <a:t>Next Week = Last Workshop</a:t>
            </a:r>
          </a:p>
        </p:txBody>
      </p:sp>
      <p:graphicFrame>
        <p:nvGraphicFramePr>
          <p:cNvPr id="5" name="Content Placeholder 2">
            <a:extLst>
              <a:ext uri="{FF2B5EF4-FFF2-40B4-BE49-F238E27FC236}">
                <a16:creationId xmlns:a16="http://schemas.microsoft.com/office/drawing/2014/main" id="{6082AF8D-3286-10DE-78FA-74AB90AAF83A}"/>
              </a:ext>
            </a:extLst>
          </p:cNvPr>
          <p:cNvGraphicFramePr>
            <a:graphicFrameLocks noGrp="1"/>
          </p:cNvGraphicFramePr>
          <p:nvPr>
            <p:ph idx="1"/>
            <p:extLst>
              <p:ext uri="{D42A27DB-BD31-4B8C-83A1-F6EECF244321}">
                <p14:modId xmlns:p14="http://schemas.microsoft.com/office/powerpoint/2010/main" val="1471164052"/>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6162335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182</TotalTime>
  <Words>2971</Words>
  <Application>Microsoft Macintosh PowerPoint</Application>
  <PresentationFormat>Widescreen</PresentationFormat>
  <Paragraphs>441</Paragraphs>
  <Slides>43</Slides>
  <Notes>36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43</vt:i4>
      </vt:variant>
    </vt:vector>
  </HeadingPairs>
  <TitlesOfParts>
    <vt:vector size="49" baseType="lpstr">
      <vt:lpstr>Arial</vt:lpstr>
      <vt:lpstr>Calibri</vt:lpstr>
      <vt:lpstr>Calibri Light</vt:lpstr>
      <vt:lpstr>Times New Roman</vt:lpstr>
      <vt:lpstr>Verdana</vt:lpstr>
      <vt:lpstr>Office Theme</vt:lpstr>
      <vt:lpstr>Forensic Recovery and Examination </vt:lpstr>
      <vt:lpstr>Today’s aims and learning outcomes…</vt:lpstr>
      <vt:lpstr>10 mins</vt:lpstr>
      <vt:lpstr>DRUGS  </vt:lpstr>
      <vt:lpstr>What do we already know?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Next Week = Last Workshop</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Operational Policing </dc:title>
  <dc:creator>Rhiannon Lloyd</dc:creator>
  <cp:lastModifiedBy>Rhiannon Lloyd</cp:lastModifiedBy>
  <cp:revision>16</cp:revision>
  <dcterms:created xsi:type="dcterms:W3CDTF">2022-02-19T17:45:46Z</dcterms:created>
  <dcterms:modified xsi:type="dcterms:W3CDTF">2022-03-27T19:14:46Z</dcterms:modified>
</cp:coreProperties>
</file>