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3"/>
  </p:notesMasterIdLst>
  <p:handoutMasterIdLst>
    <p:handoutMasterId r:id="rId34"/>
  </p:handoutMasterIdLst>
  <p:sldIdLst>
    <p:sldId id="363" r:id="rId2"/>
    <p:sldId id="331" r:id="rId3"/>
    <p:sldId id="412" r:id="rId4"/>
    <p:sldId id="487" r:id="rId5"/>
    <p:sldId id="372" r:id="rId6"/>
    <p:sldId id="489" r:id="rId7"/>
    <p:sldId id="386" r:id="rId8"/>
    <p:sldId id="478" r:id="rId9"/>
    <p:sldId id="407" r:id="rId10"/>
    <p:sldId id="488" r:id="rId11"/>
    <p:sldId id="486" r:id="rId12"/>
    <p:sldId id="409" r:id="rId13"/>
    <p:sldId id="485" r:id="rId14"/>
    <p:sldId id="398" r:id="rId15"/>
    <p:sldId id="392" r:id="rId16"/>
    <p:sldId id="402" r:id="rId17"/>
    <p:sldId id="391" r:id="rId18"/>
    <p:sldId id="411" r:id="rId19"/>
    <p:sldId id="366" r:id="rId20"/>
    <p:sldId id="384" r:id="rId21"/>
    <p:sldId id="396" r:id="rId22"/>
    <p:sldId id="397" r:id="rId23"/>
    <p:sldId id="368" r:id="rId24"/>
    <p:sldId id="395" r:id="rId25"/>
    <p:sldId id="479" r:id="rId26"/>
    <p:sldId id="277" r:id="rId27"/>
    <p:sldId id="480" r:id="rId28"/>
    <p:sldId id="481" r:id="rId29"/>
    <p:sldId id="482" r:id="rId30"/>
    <p:sldId id="477" r:id="rId31"/>
    <p:sldId id="370" r:id="rId32"/>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84925" autoAdjust="0"/>
  </p:normalViewPr>
  <p:slideViewPr>
    <p:cSldViewPr>
      <p:cViewPr varScale="1">
        <p:scale>
          <a:sx n="85" d="100"/>
          <a:sy n="85" d="100"/>
        </p:scale>
        <p:origin x="390" y="78"/>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x.com/gdalmiathinks/status/1713164972480684263/photo/1"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globalization101.org/"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3457543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dirty="0"/>
          </a:p>
        </p:txBody>
      </p:sp>
    </p:spTree>
    <p:extLst>
      <p:ext uri="{BB962C8B-B14F-4D97-AF65-F5344CB8AC3E}">
        <p14:creationId xmlns:p14="http://schemas.microsoft.com/office/powerpoint/2010/main" val="14482027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Gaurav Dalmia on X: "iPhone's supply chain and production process. https://t.co/YNqqhfFdZ6" / X</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4</a:t>
            </a:fld>
            <a:endParaRPr lang="en-GB" altLang="en-US" dirty="0"/>
          </a:p>
        </p:txBody>
      </p:sp>
    </p:spTree>
    <p:extLst>
      <p:ext uri="{BB962C8B-B14F-4D97-AF65-F5344CB8AC3E}">
        <p14:creationId xmlns:p14="http://schemas.microsoft.com/office/powerpoint/2010/main" val="3501527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What is international business?  International business consists of all commercial transactions that take place between two or more countries.  International business activities allow us to get more variety, better quality, and/or lower prices. </a:t>
            </a:r>
          </a:p>
          <a:p>
            <a:r>
              <a:rPr lang="en-GB" altLang="en-US" dirty="0"/>
              <a:t>International business activities may be performed by private companies motivated by profit, or by governments that undertake them either for profit or for political reasons.</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dirty="0"/>
          </a:p>
        </p:txBody>
      </p:sp>
    </p:spTree>
    <p:extLst>
      <p:ext uri="{BB962C8B-B14F-4D97-AF65-F5344CB8AC3E}">
        <p14:creationId xmlns:p14="http://schemas.microsoft.com/office/powerpoint/2010/main" val="114332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Why should you study international business?  There are many reasons.  One of the most important is because global events affect companies of all sizes and in all industries.  In fact, managers today need to consider  where in the world to obtain the inputs they need of the required quality and at the best possible price and also where they can best sell the product or service that they’ve put together from those inputs.  In many cases, managers may find that they can be more competitive by engaging in global business transactions.</a:t>
            </a:r>
          </a:p>
          <a:p>
            <a:endParaRPr lang="en-GB" altLang="en-US" dirty="0"/>
          </a:p>
          <a:p>
            <a:r>
              <a:rPr lang="en-GB" altLang="en-US" dirty="0"/>
              <a:t>It’s also important to recognize that the best way of doing business abroad may not be the same as the best way at home.  When a company operates internationally, it engage in modes of business such as exporting and importing that differ from those in which it engages domestically.  In addition, physical, social, and competitive conditions differ among countries and affect the optimum ways to conduct business. So, we often find that companies operating internationally have more diverse and complex operating environments than those that conduct business only at home.</a:t>
            </a:r>
          </a:p>
          <a:p>
            <a:endParaRPr lang="en-GB" altLang="en-US" dirty="0"/>
          </a:p>
          <a:p>
            <a:r>
              <a:rPr lang="en-GB" altLang="en-US" dirty="0"/>
              <a:t>Even if you aren’t working at an international company it’s important to understand international business complexities because overall national conditions— things like profits, employment security and wages, consumer prices, and national security are all affected by the international operations of companies and by government regulations of those operations. </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dirty="0"/>
          </a:p>
        </p:txBody>
      </p:sp>
    </p:spTree>
    <p:extLst>
      <p:ext uri="{BB962C8B-B14F-4D97-AF65-F5344CB8AC3E}">
        <p14:creationId xmlns:p14="http://schemas.microsoft.com/office/powerpoint/2010/main" val="1868590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C2C5E033-ADA8-404F-994B-D24D41655D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B801CE8C-7BAE-442B-BC70-919769F5CF95}" type="slidenum">
              <a:rPr lang="en-US" altLang="en-US">
                <a:latin typeface="Arial" panose="020B0604020202020204" pitchFamily="34" charset="0"/>
              </a:rPr>
              <a:pPr/>
              <a:t>9</a:t>
            </a:fld>
            <a:endParaRPr lang="en-US" altLang="en-US">
              <a:latin typeface="Arial" panose="020B0604020202020204" pitchFamily="34" charset="0"/>
            </a:endParaRPr>
          </a:p>
        </p:txBody>
      </p:sp>
      <p:sp>
        <p:nvSpPr>
          <p:cNvPr id="49155" name="Rectangle 2">
            <a:extLst>
              <a:ext uri="{FF2B5EF4-FFF2-40B4-BE49-F238E27FC236}">
                <a16:creationId xmlns:a16="http://schemas.microsoft.com/office/drawing/2014/main" id="{33709F28-B25A-4A89-88BB-7F9960E7EE1D}"/>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E8B406C2-7AD3-40E6-9419-39DF15AB65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Companies involved in international business need to explore how the external environment will affect their operations. In particular, it’s important for managers to understand the social science disciplines and how they affect all functional business fields. </a:t>
            </a:r>
            <a:endParaRPr lang="en-US" altLang="en-US" dirty="0"/>
          </a:p>
        </p:txBody>
      </p:sp>
    </p:spTree>
    <p:extLst>
      <p:ext uri="{BB962C8B-B14F-4D97-AF65-F5344CB8AC3E}">
        <p14:creationId xmlns:p14="http://schemas.microsoft.com/office/powerpoint/2010/main" val="2533062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Daniels, J.D., Radebaugh, L.H. and Sullivan, D.P., 2019. </a:t>
            </a:r>
            <a:r>
              <a:rPr lang="en-GB" b="0" i="1" dirty="0">
                <a:solidFill>
                  <a:srgbClr val="222222"/>
                </a:solidFill>
                <a:effectLst/>
                <a:latin typeface="Arial" panose="020B0604020202020204" pitchFamily="34" charset="0"/>
              </a:rPr>
              <a:t>International business: Environments and operations</a:t>
            </a:r>
            <a:r>
              <a:rPr lang="en-GB" b="0" i="0" dirty="0">
                <a:solidFill>
                  <a:srgbClr val="222222"/>
                </a:solidFill>
                <a:effectLst/>
                <a:latin typeface="Arial" panose="020B0604020202020204" pitchFamily="34" charset="0"/>
              </a:rPr>
              <a:t>. Pearson.</a:t>
            </a:r>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10</a:t>
            </a:fld>
            <a:endParaRPr lang="en-GB" altLang="en-US" dirty="0"/>
          </a:p>
        </p:txBody>
      </p:sp>
    </p:spTree>
    <p:extLst>
      <p:ext uri="{BB962C8B-B14F-4D97-AF65-F5344CB8AC3E}">
        <p14:creationId xmlns:p14="http://schemas.microsoft.com/office/powerpoint/2010/main" val="28013516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C2C5E033-ADA8-404F-994B-D24D41655D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B801CE8C-7BAE-442B-BC70-919769F5CF95}" type="slidenum">
              <a:rPr lang="en-US" altLang="en-US">
                <a:latin typeface="Arial" panose="020B0604020202020204" pitchFamily="34" charset="0"/>
              </a:rPr>
              <a:pPr/>
              <a:t>11</a:t>
            </a:fld>
            <a:endParaRPr lang="en-US" altLang="en-US">
              <a:latin typeface="Arial" panose="020B0604020202020204" pitchFamily="34" charset="0"/>
            </a:endParaRPr>
          </a:p>
        </p:txBody>
      </p:sp>
      <p:sp>
        <p:nvSpPr>
          <p:cNvPr id="49155" name="Rectangle 2">
            <a:extLst>
              <a:ext uri="{FF2B5EF4-FFF2-40B4-BE49-F238E27FC236}">
                <a16:creationId xmlns:a16="http://schemas.microsoft.com/office/drawing/2014/main" id="{33709F28-B25A-4A89-88BB-7F9960E7EE1D}"/>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E8B406C2-7AD3-40E6-9419-39DF15AB65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We can organize physical and social factors into five groups.  The first is geographic influences or how natural conditions influence the choice of production locations.  The second group is political policies which impacts how, and even if, business takes place within a country.  Related to this are legal policies.  Firms must follow the laws in each country. The fourth group, </a:t>
            </a:r>
            <a:r>
              <a:rPr lang="en-GB" altLang="en-US" dirty="0" err="1"/>
              <a:t>behavioral</a:t>
            </a:r>
            <a:r>
              <a:rPr lang="en-GB" altLang="en-US" dirty="0"/>
              <a:t> factors, may also force a company to alter its operations to better fit with local cultural norms and values. Finally, economic forces affect costs, currency values, market size, and so on.  Together, these factors influence how companies produce and market their products, how they staff their operations, and so on.  Keep in mind that the factors may require a company to use a different method of operation internationally than is used domestically. </a:t>
            </a:r>
            <a:endParaRPr lang="en-US" altLang="en-US" dirty="0"/>
          </a:p>
        </p:txBody>
      </p:sp>
    </p:spTree>
    <p:extLst>
      <p:ext uri="{BB962C8B-B14F-4D97-AF65-F5344CB8AC3E}">
        <p14:creationId xmlns:p14="http://schemas.microsoft.com/office/powerpoint/2010/main" val="719859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C2C5E033-ADA8-404F-994B-D24D41655D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B801CE8C-7BAE-442B-BC70-919769F5CF95}" type="slidenum">
              <a:rPr lang="en-US" altLang="en-US">
                <a:latin typeface="Arial" panose="020B0604020202020204" pitchFamily="34" charset="0"/>
              </a:rPr>
              <a:pPr/>
              <a:t>12</a:t>
            </a:fld>
            <a:endParaRPr lang="en-US" altLang="en-US">
              <a:latin typeface="Arial" panose="020B0604020202020204" pitchFamily="34" charset="0"/>
            </a:endParaRPr>
          </a:p>
        </p:txBody>
      </p:sp>
      <p:sp>
        <p:nvSpPr>
          <p:cNvPr id="49155" name="Rectangle 2">
            <a:extLst>
              <a:ext uri="{FF2B5EF4-FFF2-40B4-BE49-F238E27FC236}">
                <a16:creationId xmlns:a16="http://schemas.microsoft.com/office/drawing/2014/main" id="{33709F28-B25A-4A89-88BB-7F9960E7EE1D}"/>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E8B406C2-7AD3-40E6-9419-39DF15AB65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Managers also need to understand how the competitive environment will affect their operations.  A company’s competitive strategy - low cost, differentiation, or focus - will influence its international strategy, as will its resources and experience. Companies with greater resources and experience will have more opportunities open to them than companies with more limited resources or experience.   Finally, the competitors a firm faces in each market will dictate to some degree a company’s international strategy. </a:t>
            </a:r>
          </a:p>
          <a:p>
            <a:pPr eaLnBrk="1" hangingPunct="1"/>
            <a:r>
              <a:rPr lang="en-GB" altLang="en-US" dirty="0"/>
              <a:t>In summary, a firm’s competitive strategy influences how and where it operates.  Firms might find that their competitive situation differs from market to market. </a:t>
            </a:r>
            <a:endParaRPr lang="en-US" altLang="en-US" dirty="0"/>
          </a:p>
        </p:txBody>
      </p:sp>
    </p:spTree>
    <p:extLst>
      <p:ext uri="{BB962C8B-B14F-4D97-AF65-F5344CB8AC3E}">
        <p14:creationId xmlns:p14="http://schemas.microsoft.com/office/powerpoint/2010/main" val="2367020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dirty="0"/>
          </a:p>
        </p:txBody>
      </p:sp>
    </p:spTree>
    <p:extLst>
      <p:ext uri="{BB962C8B-B14F-4D97-AF65-F5344CB8AC3E}">
        <p14:creationId xmlns:p14="http://schemas.microsoft.com/office/powerpoint/2010/main" val="57973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dirty="0"/>
          </a:p>
        </p:txBody>
      </p:sp>
    </p:spTree>
    <p:extLst>
      <p:ext uri="{BB962C8B-B14F-4D97-AF65-F5344CB8AC3E}">
        <p14:creationId xmlns:p14="http://schemas.microsoft.com/office/powerpoint/2010/main" val="2498417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Pursuing international sales usually increases the potential sales and potential profits.  Obviously, there are more potential consumers in the world than in any single country.</a:t>
            </a:r>
          </a:p>
          <a:p>
            <a:endParaRPr lang="en-GB" altLang="en-US" dirty="0"/>
          </a:p>
          <a:p>
            <a:r>
              <a:rPr lang="en-GB" altLang="en-US" dirty="0"/>
              <a:t>Foreign locations may give companies lower costs, new or better products and components, and additional operating knowledge.</a:t>
            </a:r>
          </a:p>
          <a:p>
            <a:endParaRPr lang="en-GB" altLang="en-US" dirty="0"/>
          </a:p>
          <a:p>
            <a:r>
              <a:rPr lang="en-GB" altLang="en-US" dirty="0"/>
              <a:t>International operations may reduce operating risk by smoothing sales, profits, and supplies and preventing competitors from gaining advantage.  Selling in countries with different timing of business cycles can decrease swings in sales and profits.  Moreover, by obtaining supplies of products or components both domestically and internationally, companies may be able to soften the impact of price swings or shortages in any one country.  Finally, companies often go international for defensive reasons.  Perhaps they want to counter competitors’ advantage in foreign markets that might hurt them elsewhere.</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dirty="0"/>
          </a:p>
        </p:txBody>
      </p:sp>
    </p:spTree>
    <p:extLst>
      <p:ext uri="{BB962C8B-B14F-4D97-AF65-F5344CB8AC3E}">
        <p14:creationId xmlns:p14="http://schemas.microsoft.com/office/powerpoint/2010/main" val="4197598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Why should companies engage in international business?  A general answer is that going international can help firms create value.  More specifically, going global can help firms expand sales, acquire resources, and diversify or even reduce risks. </a:t>
            </a:r>
          </a:p>
          <a:p>
            <a:r>
              <a:rPr lang="en-GB" altLang="en-US" dirty="0"/>
              <a:t>All three of these can influence decisions about whether, where, and how to go global. </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dirty="0"/>
          </a:p>
        </p:txBody>
      </p:sp>
    </p:spTree>
    <p:extLst>
      <p:ext uri="{BB962C8B-B14F-4D97-AF65-F5344CB8AC3E}">
        <p14:creationId xmlns:p14="http://schemas.microsoft.com/office/powerpoint/2010/main" val="1875637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What is globalization?  Globalization refers to the widening set of interdependent relationships among people from different parts of a world that is divided into nations.</a:t>
            </a:r>
          </a:p>
          <a:p>
            <a:r>
              <a:rPr lang="en-GB" altLang="en-US" dirty="0"/>
              <a:t>The term also refers to the integration of world economies through the reduction of barriers to the movement of trade, capital, technology, and people. Throughout history, human contacts over ever-wider geographic areas have expanded the variety of available resources, products, services, and markets. </a:t>
            </a:r>
          </a:p>
          <a:p>
            <a:r>
              <a:rPr lang="en-GB" altLang="en-US" dirty="0"/>
              <a:t>Today, so many different components, ingredients, and specialized business activities go into products that we’re often challenged to say exactly where they were made.  For example Apple’s iPhones are shipped from China and seem to be Chinese, yet less than four percent of their value is actually performed in China!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altLang="en-US"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altLang="en-US" dirty="0"/>
              <a:t>Globalization is the widening and deepening of interdependent relationships among people from different nations. The term sometimes refers to the elimination of barriers to international movements of goods, services, capital, technology, and people that influence the integration of world economies.</a:t>
            </a:r>
          </a:p>
          <a:p>
            <a:endParaRPr lang="en-GB" altLang="en-US" dirty="0"/>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dirty="0"/>
          </a:p>
        </p:txBody>
      </p:sp>
    </p:spTree>
    <p:extLst>
      <p:ext uri="{BB962C8B-B14F-4D97-AF65-F5344CB8AC3E}">
        <p14:creationId xmlns:p14="http://schemas.microsoft.com/office/powerpoint/2010/main" val="13855995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dirty="0">
                <a:hlinkClick r:id="rId3"/>
              </a:rPr>
              <a:t>Globalization 101 – Trends, Impacts &amp; Insights</a:t>
            </a:r>
            <a:r>
              <a:rPr lang="en-GB" dirty="0"/>
              <a:t> is an excellent resource to learn more about globalization and its impact on modern society!</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dirty="0"/>
          </a:p>
        </p:txBody>
      </p:sp>
    </p:spTree>
    <p:extLst>
      <p:ext uri="{BB962C8B-B14F-4D97-AF65-F5344CB8AC3E}">
        <p14:creationId xmlns:p14="http://schemas.microsoft.com/office/powerpoint/2010/main" val="604407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Globalization enables us to get more variety, better quality, or lower prices. The global connections between supplies and markets result from the activities of international business, which are all commercial transactions that take place among countries.</a:t>
            </a:r>
          </a:p>
          <a:p>
            <a:endParaRPr lang="en-GB" altLang="en-US" dirty="0"/>
          </a:p>
          <a:p>
            <a:r>
              <a:rPr lang="en-GB" altLang="en-US" dirty="0"/>
              <a:t>The global connections between supplies and markets result from the activities of international business (IB), which are all commercial transactions that take place among countries.  Private companies undertake such transactions for profit; governments may undertake them either for profit or for other reasons.</a:t>
            </a:r>
          </a:p>
          <a:p>
            <a:endParaRPr lang="en-GB" altLang="en-US" dirty="0"/>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dirty="0"/>
          </a:p>
        </p:txBody>
      </p:sp>
    </p:spTree>
    <p:extLst>
      <p:ext uri="{BB962C8B-B14F-4D97-AF65-F5344CB8AC3E}">
        <p14:creationId xmlns:p14="http://schemas.microsoft.com/office/powerpoint/2010/main" val="24105443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dirty="0"/>
          </a:p>
        </p:txBody>
      </p:sp>
    </p:spTree>
    <p:extLst>
      <p:ext uri="{BB962C8B-B14F-4D97-AF65-F5344CB8AC3E}">
        <p14:creationId xmlns:p14="http://schemas.microsoft.com/office/powerpoint/2010/main" val="30027545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While there are many benefits to globalization, it remains controversial.  Anti-globalization protests have become common at international conferences, and the reaction to government policies is sometimes violent.  </a:t>
            </a:r>
          </a:p>
          <a:p>
            <a:r>
              <a:rPr lang="en-GB" altLang="en-US" dirty="0"/>
              <a:t>Three issues are of particular concern.  First, the threat the globalization poses to national sovereignty.  According to critics, globalization undermines the ability of a country to act in its own best interests and can make smaller economies overly dependent on larger ones.  Moreover, critics contend that even a country’s cultural sovereignty is threatened as products, companies, work methods, social structures and language are homogenized as a result of globalization.</a:t>
            </a:r>
          </a:p>
          <a:p>
            <a:r>
              <a:rPr lang="en-GB" altLang="en-US" dirty="0"/>
              <a:t>A second concern is the effect of globalization on economic growth and the environment.  Because globalization brings growth, more non-renewable natural resources are consumed and damage to the environment increases.  You might think of despoliation through toxic and pesticide runoffs into rivers and oceans, air pollution from factory and vehicle emissions, and deforestation that can affect weather and climate for example.  However, others argue that global cooperation actually fosters superior and uniform standards for combating environmental problems, and that companies are encouraged to seek resource-saving and environmentally friendly technologies.  </a:t>
            </a:r>
          </a:p>
          <a:p>
            <a:r>
              <a:rPr lang="en-GB" altLang="en-US" dirty="0"/>
              <a:t>Finally, critics are concerned about the effect of globalization on income equality and personal stress.  According to critics the income inequality that is present in many countries today is a result of the global superstar system that has emerged as a consequence of globalization.  Critics contend that globalization has facilitated access to a greater supply of low-skilled and low-cost </a:t>
            </a:r>
            <a:r>
              <a:rPr lang="en-GB" altLang="en-US" dirty="0" err="1"/>
              <a:t>labor</a:t>
            </a:r>
            <a:r>
              <a:rPr lang="en-GB" altLang="en-US" dirty="0"/>
              <a:t> and encouraged competition that leads to winners and losers. There is also some evidence that the growth in globalization goes hand in hand not only with increased insecurity about job and social status, but also with costly social unrest.</a:t>
            </a:r>
          </a:p>
          <a:p>
            <a:r>
              <a:rPr lang="en-GB" altLang="en-US" dirty="0"/>
              <a:t>Critics of globalization also worry that the practice of offshoring is shifting too many jobs abroad.  But keep in mind, that the practice allows companies to keep costs down, and can actually help create high value jobs at home.  IBM’s offshoring strategy for example, allows the company to not only save money and boost sales, but also to create new jobs. </a:t>
            </a:r>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dirty="0"/>
          </a:p>
        </p:txBody>
      </p:sp>
    </p:spTree>
    <p:extLst>
      <p:ext uri="{BB962C8B-B14F-4D97-AF65-F5344CB8AC3E}">
        <p14:creationId xmlns:p14="http://schemas.microsoft.com/office/powerpoint/2010/main" val="115601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dirty="0"/>
          </a:p>
        </p:txBody>
      </p:sp>
    </p:spTree>
    <p:extLst>
      <p:ext uri="{BB962C8B-B14F-4D97-AF65-F5344CB8AC3E}">
        <p14:creationId xmlns:p14="http://schemas.microsoft.com/office/powerpoint/2010/main" val="4151808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dirty="0"/>
              <a:t>Most analysts cite these interrelated factors as contributing to the growth of globalization.  These factors include the </a:t>
            </a:r>
            <a:r>
              <a:rPr lang="en-US" sz="1100" b="0" i="0" u="none" strike="noStrike" kern="1200" baseline="0" dirty="0">
                <a:solidFill>
                  <a:schemeClr val="dk1"/>
                </a:solidFill>
              </a:rPr>
              <a:t>r</a:t>
            </a:r>
            <a:r>
              <a:rPr lang="en-US" sz="1100" b="0" i="0" u="none" strike="noStrike" kern="1200" baseline="0" dirty="0">
                <a:solidFill>
                  <a:schemeClr val="tx1"/>
                </a:solidFill>
              </a:rPr>
              <a:t>ise in and application of technology. Many of the proverbial “modern marvels” and efficient means of production have come about fairly recently. These include new products, such as handheld mobile communications devices, as well as new applications of old products, such as Indian guar beans in oil and natural gas mining. Thus, much of what we trade today either did not exist or was unimportant in trade a decade or two ago. Strides in communications and transportation now allow us to discover, desire, and demand goods and services from abroad.</a:t>
            </a:r>
          </a:p>
          <a:p>
            <a:r>
              <a:rPr lang="en-US" sz="1100" b="0" i="0" u="none" strike="noStrike" kern="1200" baseline="0" dirty="0">
                <a:solidFill>
                  <a:schemeClr val="tx1"/>
                </a:solidFill>
              </a:rPr>
              <a:t>To protect its own industries, every country restricts the entry and exit of not only goods and services but also the resources—workers, capital, tools, and so on—needed to produce them. Over time, however, most governments have reduced such restrictions, primarily for three reasons: their citizens want a greater variety of goods and services at lower prices, competition spurs domestic producers to become more efficient, and they hope to induce other countries to lower their barriers in turn.</a:t>
            </a:r>
          </a:p>
          <a:p>
            <a:endParaRPr lang="en-US" sz="1100" b="0" i="0" u="none" strike="noStrike" kern="1200" baseline="0" dirty="0">
              <a:solidFill>
                <a:schemeClr val="tx1"/>
              </a:solidFill>
            </a:endParaRPr>
          </a:p>
          <a:p>
            <a:r>
              <a:rPr lang="en-US" sz="1100" b="0" i="0" u="none" strike="noStrike" kern="1200" baseline="0" dirty="0">
                <a:solidFill>
                  <a:schemeClr val="tx1"/>
                </a:solidFill>
              </a:rPr>
              <a:t>Companies and governments have developed services that facilitate global commerce. For example, because of bank credit agreements—clearing arrangements that convert one currency into another and insurance that covers such risks as nonpayment and damage </a:t>
            </a:r>
            <a:r>
              <a:rPr lang="en-US" sz="1100" b="0" i="0" u="none" strike="noStrike" kern="1200" baseline="0" dirty="0" err="1">
                <a:solidFill>
                  <a:schemeClr val="tx1"/>
                </a:solidFill>
              </a:rPr>
              <a:t>en</a:t>
            </a:r>
            <a:r>
              <a:rPr lang="en-US" sz="1100" b="0" i="0" u="none" strike="noStrike" kern="1200" baseline="0" dirty="0">
                <a:solidFill>
                  <a:schemeClr val="tx1"/>
                </a:solidFill>
              </a:rPr>
              <a:t> route—most producers can be paid relatively easily for their sales abroad.</a:t>
            </a:r>
          </a:p>
          <a:p>
            <a:endParaRPr lang="en-US" sz="1100" b="0" i="0" u="none" strike="noStrike" kern="1200" baseline="0" dirty="0">
              <a:solidFill>
                <a:schemeClr val="tx1"/>
              </a:solidFill>
            </a:endParaRPr>
          </a:p>
          <a:p>
            <a:r>
              <a:rPr lang="en-US" sz="1100" b="0" i="0" u="none" strike="noStrike" kern="1200" baseline="0" dirty="0">
                <a:solidFill>
                  <a:schemeClr val="tx1"/>
                </a:solidFill>
              </a:rPr>
              <a:t>More consumers know more today about products and services available in other countries, can afford to buy them, and want the greater variety, better quality, and lower prices offered by access to them. However, this demand is spread unevenly because of uneven affluence, both among and within countries as well as from year to year.</a:t>
            </a:r>
          </a:p>
          <a:p>
            <a:endParaRPr lang="en-US" sz="1100" b="0" i="0" u="none" strike="noStrike" kern="1200" baseline="0" dirty="0">
              <a:solidFill>
                <a:schemeClr val="tx1"/>
              </a:solidFill>
            </a:endParaRPr>
          </a:p>
          <a:p>
            <a:r>
              <a:rPr lang="en-US" sz="1100" b="0" i="0" u="none" strike="noStrike" kern="1200" baseline="0" dirty="0">
                <a:solidFill>
                  <a:schemeClr val="tx1"/>
                </a:solidFill>
              </a:rPr>
              <a:t>Increased competitive pressures can persuade companies to buy or sell abroad. For example, a firm might introduce products into markets where competitors are already gaining sales, or seek supplies where competitors are getting cheaper or more attractive products.</a:t>
            </a:r>
          </a:p>
          <a:p>
            <a:endParaRPr lang="en-US" sz="1100" b="0" i="0" u="none" strike="noStrike" kern="1200" baseline="0" dirty="0">
              <a:solidFill>
                <a:schemeClr val="tx1"/>
              </a:solidFill>
            </a:endParaRPr>
          </a:p>
          <a:p>
            <a:endParaRPr lang="en-US" sz="1100" b="0" i="0" u="none" strike="noStrike" kern="1200" baseline="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strike="noStrike" kern="1200" baseline="0" dirty="0">
                <a:solidFill>
                  <a:schemeClr val="tx1"/>
                </a:solidFill>
              </a:rPr>
              <a:t>Today, only a few countries are heavily isolated economically or do business almost entirely within a political bloc. In fact, political changes sometimes open new frontiers.  And governments support programs, such as improving airport and seaport facilities, to foster efficiencies for delivering goods internationally.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i="0" u="none" strike="noStrike" kern="1200" baseline="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strike="noStrike" kern="1200" baseline="0" dirty="0">
                <a:solidFill>
                  <a:schemeClr val="tx1"/>
                </a:solidFill>
              </a:rPr>
              <a:t>Governments have come to realize that their own interests can be addressed through international cooperation by means of treaties, agreements, and consultation. The willingness to pursue such policies is due largely to three needs: to gain reciprocal advantages, to attack problems jointly that one country acting alone cannot solve, and to deal with areas of concern that lie outside the territory of any nation</a:t>
            </a:r>
          </a:p>
          <a:p>
            <a:pPr lvl="2"/>
            <a:endParaRPr lang="en-US" sz="1100" b="0" i="0" u="none" strike="noStrike" kern="1200" baseline="0" dirty="0">
              <a:solidFill>
                <a:schemeClr val="tx1"/>
              </a:solidFill>
            </a:endParaRP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dirty="0"/>
          </a:p>
        </p:txBody>
      </p:sp>
    </p:spTree>
    <p:extLst>
      <p:ext uri="{BB962C8B-B14F-4D97-AF65-F5344CB8AC3E}">
        <p14:creationId xmlns:p14="http://schemas.microsoft.com/office/powerpoint/2010/main" val="225543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dirty="0"/>
              <a:t>Most analysts cite these interrelated factors as contributing to the growth of globalization.  These factors include the </a:t>
            </a:r>
            <a:r>
              <a:rPr lang="en-US" sz="1100" b="0" i="0" u="none" strike="noStrike" kern="1200" baseline="0" dirty="0">
                <a:solidFill>
                  <a:schemeClr val="dk1"/>
                </a:solidFill>
              </a:rPr>
              <a:t>r</a:t>
            </a:r>
            <a:r>
              <a:rPr lang="en-US" sz="1100" b="0" i="0" u="none" strike="noStrike" kern="1200" baseline="0" dirty="0">
                <a:solidFill>
                  <a:schemeClr val="tx1"/>
                </a:solidFill>
              </a:rPr>
              <a:t>ise in and application of technology. Many of the proverbial “modern marvels” and efficient means of production have come about fairly recently. These include new products, such as handheld mobile communications devices, as well as new applications of old products, such as Indian guar beans in oil and natural gas mining. Thus, much of what we trade today either did not exist or was unimportant in trade a decade or two ago. Strides in communications and transportation now allow us to discover, desire, and demand goods and services from abroad.</a:t>
            </a:r>
          </a:p>
          <a:p>
            <a:r>
              <a:rPr lang="en-US" sz="1100" b="0" i="0" u="none" strike="noStrike" kern="1200" baseline="0" dirty="0">
                <a:solidFill>
                  <a:schemeClr val="tx1"/>
                </a:solidFill>
              </a:rPr>
              <a:t>To protect its own industries, every country restricts the entry and exit of not only goods and services but also the resources—workers, capital, tools, and so on—needed to produce them. Over time, however, most governments have reduced such restrictions, primarily for three reasons: their citizens want a greater variety of goods and services at lower prices, competition spurs domestic producers to become more efficient, and they hope to induce other countries to lower their barriers in turn.</a:t>
            </a:r>
          </a:p>
          <a:p>
            <a:endParaRPr lang="en-US" sz="1100" b="0" i="0" u="none" strike="noStrike" kern="1200" baseline="0" dirty="0">
              <a:solidFill>
                <a:schemeClr val="tx1"/>
              </a:solidFill>
            </a:endParaRPr>
          </a:p>
          <a:p>
            <a:r>
              <a:rPr lang="en-US" sz="1100" b="0" i="0" u="none" strike="noStrike" kern="1200" baseline="0" dirty="0">
                <a:solidFill>
                  <a:schemeClr val="tx1"/>
                </a:solidFill>
              </a:rPr>
              <a:t>Companies and governments have developed services that facilitate global commerce. For example, because of bank credit agreements—clearing arrangements that convert one currency into another and insurance that covers such risks as nonpayment and damage </a:t>
            </a:r>
            <a:r>
              <a:rPr lang="en-US" sz="1100" b="0" i="0" u="none" strike="noStrike" kern="1200" baseline="0" dirty="0" err="1">
                <a:solidFill>
                  <a:schemeClr val="tx1"/>
                </a:solidFill>
              </a:rPr>
              <a:t>en</a:t>
            </a:r>
            <a:r>
              <a:rPr lang="en-US" sz="1100" b="0" i="0" u="none" strike="noStrike" kern="1200" baseline="0" dirty="0">
                <a:solidFill>
                  <a:schemeClr val="tx1"/>
                </a:solidFill>
              </a:rPr>
              <a:t> route—most producers can be paid relatively easily for their sales abroad.</a:t>
            </a:r>
          </a:p>
          <a:p>
            <a:endParaRPr lang="en-US" sz="1100" b="0" i="0" u="none" strike="noStrike" kern="1200" baseline="0" dirty="0">
              <a:solidFill>
                <a:schemeClr val="tx1"/>
              </a:solidFill>
            </a:endParaRPr>
          </a:p>
          <a:p>
            <a:r>
              <a:rPr lang="en-US" sz="1100" b="0" i="0" u="none" strike="noStrike" kern="1200" baseline="0" dirty="0">
                <a:solidFill>
                  <a:schemeClr val="tx1"/>
                </a:solidFill>
              </a:rPr>
              <a:t>More consumers know more today about products and services available in other countries, can afford to buy them, and want the greater variety, better quality, and lower prices offered by access to them. However, this demand is spread unevenly because of uneven affluence, both among and within countries as well as from year to year.</a:t>
            </a:r>
          </a:p>
          <a:p>
            <a:endParaRPr lang="en-US" sz="1100" b="0" i="0" u="none" strike="noStrike" kern="1200" baseline="0" dirty="0">
              <a:solidFill>
                <a:schemeClr val="tx1"/>
              </a:solidFill>
            </a:endParaRPr>
          </a:p>
          <a:p>
            <a:r>
              <a:rPr lang="en-US" sz="1100" b="0" i="0" u="none" strike="noStrike" kern="1200" baseline="0" dirty="0">
                <a:solidFill>
                  <a:schemeClr val="tx1"/>
                </a:solidFill>
              </a:rPr>
              <a:t>Increased competitive pressures can persuade companies to buy or sell abroad. For example, a firm might introduce products into markets where competitors are already gaining sales, or seek supplies where competitors are getting cheaper or more attractive products.</a:t>
            </a:r>
          </a:p>
          <a:p>
            <a:endParaRPr lang="en-US" sz="1100" b="0" i="0" u="none" strike="noStrike" kern="1200" baseline="0" dirty="0">
              <a:solidFill>
                <a:schemeClr val="tx1"/>
              </a:solidFill>
            </a:endParaRPr>
          </a:p>
          <a:p>
            <a:endParaRPr lang="en-US" sz="1100" b="0" i="0" u="none" strike="noStrike" kern="1200" baseline="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strike="noStrike" kern="1200" baseline="0" dirty="0">
                <a:solidFill>
                  <a:schemeClr val="tx1"/>
                </a:solidFill>
              </a:rPr>
              <a:t>Today, only a few countries are heavily isolated economically or do business almost entirely within a political bloc. In fact, political changes sometimes open new frontiers.  And governments support programs, such as improving airport and seaport facilities, to foster efficiencies for delivering goods internationally.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0" i="0" u="none" strike="noStrike" kern="1200" baseline="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i="0" u="none" strike="noStrike" kern="1200" baseline="0" dirty="0">
                <a:solidFill>
                  <a:schemeClr val="tx1"/>
                </a:solidFill>
              </a:rPr>
              <a:t>Governments have come to realize that their own interests can be addressed through international cooperation by means of treaties, agreements, and consultation. The willingness to pursue such policies is due largely to three needs: to gain reciprocal advantages, to attack problems jointly that one country acting alone cannot solve, and to deal with areas of concern that lie outside the territory of any nation</a:t>
            </a:r>
          </a:p>
          <a:p>
            <a:pPr lvl="2"/>
            <a:endParaRPr lang="en-US" sz="1100" b="0" i="0" u="none" strike="noStrike" kern="1200" baseline="0" dirty="0">
              <a:solidFill>
                <a:schemeClr val="tx1"/>
              </a:solidFill>
            </a:endParaRP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24</a:t>
            </a:fld>
            <a:endParaRPr kumimoji="0" lang="en-GB" altLang="en-US" dirty="0"/>
          </a:p>
        </p:txBody>
      </p:sp>
    </p:spTree>
    <p:extLst>
      <p:ext uri="{BB962C8B-B14F-4D97-AF65-F5344CB8AC3E}">
        <p14:creationId xmlns:p14="http://schemas.microsoft.com/office/powerpoint/2010/main" val="1922865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C2C5E033-ADA8-404F-994B-D24D41655D9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B801CE8C-7BAE-442B-BC70-919769F5CF95}" type="slidenum">
              <a:rPr lang="en-US" altLang="en-US">
                <a:latin typeface="Arial" panose="020B0604020202020204" pitchFamily="34" charset="0"/>
              </a:rPr>
              <a:pPr/>
              <a:t>26</a:t>
            </a:fld>
            <a:endParaRPr lang="en-US" altLang="en-US">
              <a:latin typeface="Arial" panose="020B0604020202020204" pitchFamily="34" charset="0"/>
            </a:endParaRPr>
          </a:p>
        </p:txBody>
      </p:sp>
      <p:sp>
        <p:nvSpPr>
          <p:cNvPr id="49155" name="Rectangle 2">
            <a:extLst>
              <a:ext uri="{FF2B5EF4-FFF2-40B4-BE49-F238E27FC236}">
                <a16:creationId xmlns:a16="http://schemas.microsoft.com/office/drawing/2014/main" id="{33709F28-B25A-4A89-88BB-7F9960E7EE1D}"/>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E8B406C2-7AD3-40E6-9419-39DF15AB65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Any company with foreign direct investments is known as a multinational enterprise.  Other terms used for these types of companies include multinational company, multinational corporation, or transnational corporation. </a:t>
            </a:r>
          </a:p>
        </p:txBody>
      </p:sp>
    </p:spTree>
    <p:extLst>
      <p:ext uri="{BB962C8B-B14F-4D97-AF65-F5344CB8AC3E}">
        <p14:creationId xmlns:p14="http://schemas.microsoft.com/office/powerpoint/2010/main" val="3429070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30</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31</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0FE097D0-358A-4046-A6BF-C5D84521101D}" type="datetime1">
              <a:rPr lang="en-GB" altLang="en-US" smtClean="0"/>
              <a:t>29/05/2025</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UWTSD - Copy right 2023</a:t>
            </a: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B874A9BA-A463-4958-8192-8416E59023EE}" type="datetime1">
              <a:rPr lang="en-GB" altLang="en-US" smtClean="0"/>
              <a:t>29/05/2025</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UWTSD - Copy right 2023</a:t>
            </a: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B718039-024A-432B-914C-F5BD4E2108DD}" type="datetime1">
              <a:rPr lang="en-GB" altLang="en-US" smtClean="0"/>
              <a:t>29/05/2025</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FF3ED34-6328-407C-96FC-7C7A4DC94642}" type="datetime1">
              <a:rPr lang="en-GB" altLang="en-US" smtClean="0"/>
              <a:t>29/05/2025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7A5350B7-C49A-4BEB-9052-09017E493424}" type="datetime1">
              <a:rPr lang="en-GB" altLang="en-US" smtClean="0"/>
              <a:t>29/05/2025</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209B61DE-CC25-46C0-BA1C-F622D02C1CB4}" type="datetime1">
              <a:rPr lang="en-GB" altLang="en-US" smtClean="0"/>
              <a:t>29/05/2025</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2C8582D-E8E6-4B18-A87D-01ABD214AEF9}" type="datetime1">
              <a:rPr lang="en-GB" altLang="en-US" smtClean="0"/>
              <a:t>29/05/2025</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694A3F2-4DD1-440F-9A33-724C3D55F941}" type="datetime1">
              <a:rPr lang="en-GB" altLang="en-US" smtClean="0"/>
              <a:t>29/05/2025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D4596A5-089D-46D1-B0AD-8C7BE2BDA240}" type="datetime1">
              <a:rPr lang="en-GB" altLang="en-US" smtClean="0"/>
              <a:t>29/05/2025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600200"/>
            <a:ext cx="10972800" cy="3916363"/>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E8A5EA-3F66-4109-A483-441645140A3E}" type="datetime1">
              <a:rPr lang="en-GB" altLang="en-US" smtClean="0"/>
              <a:t>29/05/2025</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06C667E-9E69-48CC-9F4D-6052A15BEFDA}" type="datetime1">
              <a:rPr lang="en-GB" altLang="en-US" smtClean="0"/>
              <a:t>29/05/2025</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8C2A54E-7758-4B01-A180-6413818BBF77}" type="datetime1">
              <a:rPr lang="en-GB" altLang="en-US" smtClean="0"/>
              <a:t>29/05/2025</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video" Target="https://www.youtube.com/embed/p6u9m5FK0IQ?feature=oembed" TargetMode="External"/><Relationship Id="rId5" Type="http://schemas.openxmlformats.org/officeDocument/2006/relationships/hyperlink" Target="https://www.youtube.com/watch?v=p6u9m5FK0IQ" TargetMode="Externa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425824" y="492036"/>
            <a:ext cx="7772400" cy="1512888"/>
          </a:xfrm>
        </p:spPr>
        <p:txBody>
          <a:bodyPr/>
          <a:lstStyle/>
          <a:p>
            <a:pPr eaLnBrk="1" hangingPunct="1"/>
            <a:r>
              <a:rPr lang="en-GB" b="1" dirty="0"/>
              <a:t>LCMB7034</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83432" y="3861048"/>
            <a:ext cx="1065718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1</a:t>
            </a:r>
          </a:p>
          <a:p>
            <a:pPr eaLnBrk="1" hangingPunct="1"/>
            <a:r>
              <a:rPr lang="en-GB" altLang="en-US" sz="4000" dirty="0">
                <a:solidFill>
                  <a:srgbClr val="FFFF00"/>
                </a:solidFill>
              </a:rPr>
              <a:t>International Business and Globalisation</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839416" y="1772816"/>
            <a:ext cx="10945216"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a:t>
            </a:r>
            <a:r>
              <a:rPr lang="en-GB" sz="6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International Business Concept</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980728"/>
            <a:ext cx="10729191" cy="4464496"/>
          </a:xfrm>
          <a:prstGeom prst="rect">
            <a:avLst/>
          </a:prstGeom>
        </p:spPr>
        <p:txBody>
          <a:bodyPr/>
          <a:lstStyle/>
          <a:p>
            <a:pPr algn="just"/>
            <a:r>
              <a:rPr lang="en-GB" sz="2800" dirty="0"/>
              <a:t>To define international business (IB) and explain why and how the study of IB is important</a:t>
            </a:r>
          </a:p>
          <a:p>
            <a:pPr algn="just"/>
            <a:r>
              <a:rPr lang="en-GB" sz="2800" dirty="0"/>
              <a:t>To assess the major reasons companies seek to create value by engaging in IB</a:t>
            </a:r>
            <a:endParaRPr lang="en-US" sz="2800" dirty="0"/>
          </a:p>
          <a:p>
            <a:pPr algn="just"/>
            <a:r>
              <a:rPr lang="en-GB" sz="2800" dirty="0"/>
              <a:t>To understand the relationship between globalization and IB </a:t>
            </a:r>
          </a:p>
          <a:p>
            <a:pPr algn="just"/>
            <a:r>
              <a:rPr lang="en-GB" sz="2800" dirty="0"/>
              <a:t>To explain globalization and grasp the forces driving globalization and IB</a:t>
            </a:r>
          </a:p>
          <a:p>
            <a:r>
              <a:rPr lang="en-GB" sz="2800" dirty="0"/>
              <a:t>To discuss the major criticisms of globalization</a:t>
            </a:r>
          </a:p>
          <a:p>
            <a:r>
              <a:rPr lang="en-GB" sz="2800" dirty="0"/>
              <a:t>To identify the types of companies active in IB</a:t>
            </a:r>
          </a:p>
          <a:p>
            <a:endParaRPr lang="en-GB" sz="2600" dirty="0"/>
          </a:p>
          <a:p>
            <a:pPr marL="0" indent="0" eaLnBrk="1" hangingPunct="1">
              <a:buNone/>
              <a:defRPr/>
            </a:pPr>
            <a:endParaRPr lang="en-GB" altLang="en-US" sz="2400" dirty="0"/>
          </a:p>
        </p:txBody>
      </p:sp>
      <p:sp>
        <p:nvSpPr>
          <p:cNvPr id="4" name="Footer Placeholder 1">
            <a:extLst>
              <a:ext uri="{FF2B5EF4-FFF2-40B4-BE49-F238E27FC236}">
                <a16:creationId xmlns:a16="http://schemas.microsoft.com/office/drawing/2014/main" id="{0E10DDE2-39CE-6BFD-EE80-2EEE7FAFFB33}"/>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International Business (IB)</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695400" y="620688"/>
            <a:ext cx="9289032" cy="417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200000"/>
              </a:lnSpc>
            </a:pPr>
            <a:r>
              <a:rPr lang="en-GB" dirty="0"/>
              <a:t>Why study IB?</a:t>
            </a:r>
          </a:p>
          <a:p>
            <a:pPr algn="just">
              <a:lnSpc>
                <a:spcPct val="200000"/>
              </a:lnSpc>
            </a:pPr>
            <a:r>
              <a:rPr lang="en-GB" dirty="0"/>
              <a:t>What to study in IB</a:t>
            </a:r>
          </a:p>
          <a:p>
            <a:pPr algn="just">
              <a:lnSpc>
                <a:spcPct val="200000"/>
              </a:lnSpc>
            </a:pPr>
            <a:r>
              <a:rPr lang="en-GB" dirty="0"/>
              <a:t>How to study IB to develop a critical set of skills</a:t>
            </a:r>
          </a:p>
          <a:p>
            <a:pPr marL="0" indent="0" algn="just">
              <a:buNone/>
            </a:pPr>
            <a:endParaRPr lang="en-GB" dirty="0"/>
          </a:p>
          <a:p>
            <a:pPr marL="0" indent="0" algn="just">
              <a:buNone/>
            </a:pPr>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pic>
        <p:nvPicPr>
          <p:cNvPr id="4" name="Picture 3" descr="A group of people standing around a globe&#10;&#10;Description automatically generated">
            <a:extLst>
              <a:ext uri="{FF2B5EF4-FFF2-40B4-BE49-F238E27FC236}">
                <a16:creationId xmlns:a16="http://schemas.microsoft.com/office/drawing/2014/main" id="{50A2A448-709F-E2D2-BF3B-4615DD2AA7A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600056" y="12507"/>
            <a:ext cx="5256584" cy="5256584"/>
          </a:xfrm>
          <a:prstGeom prst="rect">
            <a:avLst/>
          </a:prstGeom>
        </p:spPr>
      </p:pic>
      <p:sp>
        <p:nvSpPr>
          <p:cNvPr id="2" name="Footer Placeholder 1">
            <a:extLst>
              <a:ext uri="{FF2B5EF4-FFF2-40B4-BE49-F238E27FC236}">
                <a16:creationId xmlns:a16="http://schemas.microsoft.com/office/drawing/2014/main" id="{8E5A04D0-FA5B-BAB7-7D9A-70C574FA2708}"/>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84629936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49A86D-34BD-2DBF-DFBE-11DF62AFD535}"/>
              </a:ext>
            </a:extLst>
          </p:cNvPr>
          <p:cNvSpPr/>
          <p:nvPr/>
        </p:nvSpPr>
        <p:spPr>
          <a:xfrm>
            <a:off x="191344" y="908720"/>
            <a:ext cx="4248472" cy="3528392"/>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rPr>
              <a:t>Before Starting the lesson today, Just think, how did the phone on your hand manufacture? </a:t>
            </a:r>
            <a:endParaRPr lang="en-GB" sz="3200" b="1" dirty="0">
              <a:solidFill>
                <a:schemeClr val="tx1"/>
              </a:solidFill>
            </a:endParaRPr>
          </a:p>
        </p:txBody>
      </p:sp>
      <p:pic>
        <p:nvPicPr>
          <p:cNvPr id="5" name="Picture 4">
            <a:extLst>
              <a:ext uri="{FF2B5EF4-FFF2-40B4-BE49-F238E27FC236}">
                <a16:creationId xmlns:a16="http://schemas.microsoft.com/office/drawing/2014/main" id="{D0CF09AB-9991-131A-C177-0D6AD084AD9A}"/>
              </a:ext>
            </a:extLst>
          </p:cNvPr>
          <p:cNvPicPr>
            <a:picLocks noChangeAspect="1"/>
          </p:cNvPicPr>
          <p:nvPr/>
        </p:nvPicPr>
        <p:blipFill>
          <a:blip r:embed="rId3"/>
          <a:stretch>
            <a:fillRect/>
          </a:stretch>
        </p:blipFill>
        <p:spPr>
          <a:xfrm>
            <a:off x="5015880" y="188640"/>
            <a:ext cx="5917340" cy="5373216"/>
          </a:xfrm>
          <a:prstGeom prst="rect">
            <a:avLst/>
          </a:prstGeom>
        </p:spPr>
      </p:pic>
    </p:spTree>
    <p:extLst>
      <p:ext uri="{BB962C8B-B14F-4D97-AF65-F5344CB8AC3E}">
        <p14:creationId xmlns:p14="http://schemas.microsoft.com/office/powerpoint/2010/main" val="414819945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What is International Business?</a:t>
            </a:r>
          </a:p>
        </p:txBody>
      </p:sp>
      <p:pic>
        <p:nvPicPr>
          <p:cNvPr id="3" name="Picture 2" descr="A crowd of people&#10;&#10;Description automatically generated">
            <a:extLst>
              <a:ext uri="{FF2B5EF4-FFF2-40B4-BE49-F238E27FC236}">
                <a16:creationId xmlns:a16="http://schemas.microsoft.com/office/drawing/2014/main" id="{4796E94E-3123-43D0-8ECA-6599A6B841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0007" y="3537012"/>
            <a:ext cx="3622657" cy="1944216"/>
          </a:xfrm>
          <a:prstGeom prst="rect">
            <a:avLst/>
          </a:prstGeom>
        </p:spPr>
      </p:pic>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407368" y="1052736"/>
            <a:ext cx="7398822" cy="4428492"/>
          </a:xfrm>
          <a:prstGeom prst="rect">
            <a:avLst/>
          </a:prstGeom>
        </p:spPr>
        <p:txBody>
          <a:bodyPr/>
          <a:lstStyle/>
          <a:p>
            <a:pPr marL="0" indent="0" algn="just">
              <a:buClr>
                <a:schemeClr val="tx1"/>
              </a:buClr>
              <a:buNone/>
            </a:pPr>
            <a:r>
              <a:rPr lang="en-GB" sz="1800" b="1" dirty="0">
                <a:solidFill>
                  <a:srgbClr val="FF0000"/>
                </a:solidFill>
              </a:rPr>
              <a:t>International business </a:t>
            </a:r>
            <a:r>
              <a:rPr lang="en-GB" sz="1800" dirty="0"/>
              <a:t>consists of all commercial transactions - including sales, investments, and transportation - that take place between two or more countries</a:t>
            </a:r>
          </a:p>
          <a:p>
            <a:pPr lvl="1" algn="just">
              <a:buFont typeface="Arial" panose="020B0604020202020204" pitchFamily="34" charset="0"/>
              <a:buChar char="•"/>
            </a:pPr>
            <a:r>
              <a:rPr lang="en-GB" sz="1800" dirty="0"/>
              <a:t>Increasingly foreign countries are a source of both production and sales for domestic companies</a:t>
            </a:r>
          </a:p>
          <a:p>
            <a:pPr lvl="2" algn="just">
              <a:buFont typeface="Wingdings" panose="05000000000000000000" pitchFamily="2" charset="2"/>
              <a:buChar char="Ø"/>
            </a:pPr>
            <a:r>
              <a:rPr lang="en-GB" sz="1800" dirty="0"/>
              <a:t>The ‘Made in’ label is no more correct</a:t>
            </a:r>
          </a:p>
          <a:p>
            <a:pPr lvl="1" algn="just">
              <a:buFont typeface="Arial" panose="020B0604020202020204" pitchFamily="34" charset="0"/>
              <a:buChar char="•"/>
            </a:pPr>
            <a:r>
              <a:rPr lang="en-GB" sz="1800" dirty="0"/>
              <a:t>The private businesses seek profit</a:t>
            </a:r>
          </a:p>
          <a:p>
            <a:pPr lvl="1" algn="just">
              <a:buFont typeface="Arial" panose="020B0604020202020204" pitchFamily="34" charset="0"/>
              <a:buChar char="•"/>
            </a:pPr>
            <a:r>
              <a:rPr lang="en-GB" sz="1800" dirty="0"/>
              <a:t>The governments seek profit and/or politics</a:t>
            </a:r>
          </a:p>
          <a:p>
            <a:pPr lvl="1" algn="just">
              <a:buFont typeface="Wingdings" panose="05000000000000000000" pitchFamily="2" charset="2"/>
              <a:buChar char="Ø"/>
            </a:pPr>
            <a:endParaRPr lang="en-GB" sz="1800" dirty="0"/>
          </a:p>
          <a:p>
            <a:pPr marL="0" lvl="1" indent="0" algn="just">
              <a:buClr>
                <a:schemeClr val="tx1"/>
              </a:buClr>
              <a:buNone/>
            </a:pPr>
            <a:r>
              <a:rPr lang="en-GB" sz="1800" b="1" dirty="0"/>
              <a:t>According to  international business journal, International business is a commercial enterprise that performs economics activity beyond the bounds of its location, has branches in two or more foreign countries and makes use of economic cultural political legal and other differences between countries. </a:t>
            </a:r>
          </a:p>
          <a:p>
            <a:pPr marL="0" indent="0" eaLnBrk="1" hangingPunct="1">
              <a:buNone/>
              <a:defRPr/>
            </a:pPr>
            <a:endParaRPr lang="en-GB" altLang="en-US" sz="1800" dirty="0"/>
          </a:p>
        </p:txBody>
      </p:sp>
      <p:sp>
        <p:nvSpPr>
          <p:cNvPr id="2" name="Footer Placeholder 1">
            <a:extLst>
              <a:ext uri="{FF2B5EF4-FFF2-40B4-BE49-F238E27FC236}">
                <a16:creationId xmlns:a16="http://schemas.microsoft.com/office/drawing/2014/main" id="{4171E7BF-F546-1E2E-0D71-55D723EE6348}"/>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73789936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172">
                                            <p:txEl>
                                              <p:pRg st="6" end="6"/>
                                            </p:txEl>
                                          </p:spTgt>
                                        </p:tgtEl>
                                        <p:attrNameLst>
                                          <p:attrName>style.visibility</p:attrName>
                                        </p:attrNameLst>
                                      </p:cBhvr>
                                      <p:to>
                                        <p:strVal val="visible"/>
                                      </p:to>
                                    </p:set>
                                    <p:animEffect transition="in" filter="fade">
                                      <p:cBhvr>
                                        <p:cTn id="32" dur="1000"/>
                                        <p:tgtEl>
                                          <p:spTgt spid="7172">
                                            <p:txEl>
                                              <p:pRg st="6" end="6"/>
                                            </p:txEl>
                                          </p:spTgt>
                                        </p:tgtEl>
                                      </p:cBhvr>
                                    </p:animEffect>
                                    <p:anim calcmode="lin" valueType="num">
                                      <p:cBhvr>
                                        <p:cTn id="33"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1500" fill="hold"/>
                                        <p:tgtEl>
                                          <p:spTgt spid="3"/>
                                        </p:tgtEl>
                                        <p:attrNameLst>
                                          <p:attrName>ppt_w</p:attrName>
                                        </p:attrNameLst>
                                      </p:cBhvr>
                                      <p:tavLst>
                                        <p:tav tm="0">
                                          <p:val>
                                            <p:fltVal val="0"/>
                                          </p:val>
                                        </p:tav>
                                        <p:tav tm="100000">
                                          <p:val>
                                            <p:strVal val="#ppt_w"/>
                                          </p:val>
                                        </p:tav>
                                      </p:tavLst>
                                    </p:anim>
                                    <p:anim calcmode="lin" valueType="num">
                                      <p:cBhvr>
                                        <p:cTn id="39" dur="1500" fill="hold"/>
                                        <p:tgtEl>
                                          <p:spTgt spid="3"/>
                                        </p:tgtEl>
                                        <p:attrNameLst>
                                          <p:attrName>ppt_h</p:attrName>
                                        </p:attrNameLst>
                                      </p:cBhvr>
                                      <p:tavLst>
                                        <p:tav tm="0">
                                          <p:val>
                                            <p:fltVal val="0"/>
                                          </p:val>
                                        </p:tav>
                                        <p:tav tm="100000">
                                          <p:val>
                                            <p:strVal val="#ppt_h"/>
                                          </p:val>
                                        </p:tav>
                                      </p:tavLst>
                                    </p:anim>
                                    <p:animEffect transition="in" filter="fade">
                                      <p:cBhvr>
                                        <p:cTn id="40"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7DAB63-8490-6D60-B685-0D4DDF9B1E00}"/>
              </a:ext>
            </a:extLst>
          </p:cNvPr>
          <p:cNvPicPr>
            <a:picLocks noChangeAspect="1"/>
          </p:cNvPicPr>
          <p:nvPr/>
        </p:nvPicPr>
        <p:blipFill>
          <a:blip r:embed="rId2"/>
          <a:stretch>
            <a:fillRect/>
          </a:stretch>
        </p:blipFill>
        <p:spPr>
          <a:xfrm>
            <a:off x="2495600" y="260648"/>
            <a:ext cx="7200800" cy="5350168"/>
          </a:xfrm>
          <a:prstGeom prst="rect">
            <a:avLst/>
          </a:prstGeom>
        </p:spPr>
      </p:pic>
    </p:spTree>
    <p:extLst>
      <p:ext uri="{BB962C8B-B14F-4D97-AF65-F5344CB8AC3E}">
        <p14:creationId xmlns:p14="http://schemas.microsoft.com/office/powerpoint/2010/main" val="109124974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Why Study International Business?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51384" y="1052736"/>
            <a:ext cx="10657184" cy="4752528"/>
          </a:xfrm>
          <a:prstGeom prst="rect">
            <a:avLst/>
          </a:prstGeom>
        </p:spPr>
        <p:txBody>
          <a:bodyPr/>
          <a:lstStyle/>
          <a:p>
            <a:pPr marL="0" indent="0" algn="just">
              <a:buClr>
                <a:schemeClr val="tx1"/>
              </a:buClr>
              <a:buNone/>
            </a:pPr>
            <a:r>
              <a:rPr lang="en-GB" sz="2500" b="1" dirty="0"/>
              <a:t>It is important to study international business because IB is now a large proportion of world’s total business</a:t>
            </a:r>
          </a:p>
          <a:p>
            <a:pPr lvl="1" algn="just">
              <a:buClr>
                <a:schemeClr val="tx1"/>
              </a:buClr>
              <a:buFont typeface="Arial" panose="020B0604020202020204" pitchFamily="34" charset="0"/>
              <a:buChar char="•"/>
            </a:pPr>
            <a:r>
              <a:rPr lang="en-GB" sz="2300" dirty="0"/>
              <a:t>Most companies are either international or compete with international companies (secure supplies, sell output, compete)</a:t>
            </a:r>
          </a:p>
          <a:p>
            <a:pPr lvl="1" algn="just">
              <a:buClr>
                <a:schemeClr val="tx1"/>
              </a:buClr>
              <a:buFont typeface="Arial" panose="020B0604020202020204" pitchFamily="34" charset="0"/>
              <a:buChar char="•"/>
            </a:pPr>
            <a:r>
              <a:rPr lang="en-GB" sz="2300" dirty="0"/>
              <a:t>Global events and competition affect almost all companies, regardless of industry (need to approach operating strategies from international standpoint)</a:t>
            </a:r>
          </a:p>
          <a:p>
            <a:pPr lvl="1" algn="just">
              <a:buClr>
                <a:schemeClr val="tx1"/>
              </a:buClr>
              <a:buFont typeface="Arial" panose="020B0604020202020204" pitchFamily="34" charset="0"/>
              <a:buChar char="•"/>
            </a:pPr>
            <a:r>
              <a:rPr lang="en-GB" sz="2300" dirty="0"/>
              <a:t>International companies have more complex environments than domestic firms.</a:t>
            </a:r>
          </a:p>
          <a:p>
            <a:pPr lvl="1" algn="just">
              <a:buClr>
                <a:schemeClr val="tx1"/>
              </a:buClr>
              <a:buFont typeface="Arial" panose="020B0604020202020204" pitchFamily="34" charset="0"/>
              <a:buChar char="•"/>
            </a:pPr>
            <a:r>
              <a:rPr lang="en-GB" sz="2300" dirty="0"/>
              <a:t>An understanding of IB helps you make better and informed career decisions</a:t>
            </a:r>
          </a:p>
          <a:p>
            <a:pPr lvl="1" algn="just">
              <a:buClr>
                <a:schemeClr val="tx1"/>
              </a:buClr>
              <a:buFont typeface="Arial" panose="020B0604020202020204" pitchFamily="34" charset="0"/>
              <a:buChar char="•"/>
            </a:pPr>
            <a:r>
              <a:rPr lang="en-GB" sz="2300" dirty="0"/>
              <a:t>An understanding helps you decide what government policies to support</a:t>
            </a:r>
          </a:p>
        </p:txBody>
      </p:sp>
      <p:sp>
        <p:nvSpPr>
          <p:cNvPr id="2" name="Footer Placeholder 1">
            <a:extLst>
              <a:ext uri="{FF2B5EF4-FFF2-40B4-BE49-F238E27FC236}">
                <a16:creationId xmlns:a16="http://schemas.microsoft.com/office/drawing/2014/main" id="{80D1A552-3C92-383C-9A1E-474FE80F31D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65083474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D99ADE0-2CDE-B965-9AD6-D706DD2D89A9}"/>
              </a:ext>
            </a:extLst>
          </p:cNvPr>
          <p:cNvSpPr txBox="1">
            <a:spLocks/>
          </p:cNvSpPr>
          <p:nvPr/>
        </p:nvSpPr>
        <p:spPr>
          <a:xfrm>
            <a:off x="191344" y="980728"/>
            <a:ext cx="11449272" cy="468052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tLang="en-US" sz="2800" dirty="0"/>
              <a:t>Doing business at home may not be the same as doing it in another country</a:t>
            </a:r>
          </a:p>
          <a:p>
            <a:r>
              <a:rPr lang="en-US" altLang="en-US" sz="2800" dirty="0"/>
              <a:t>Differences</a:t>
            </a:r>
            <a:r>
              <a:rPr lang="en-US" altLang="en-US" sz="3000" dirty="0"/>
              <a:t>: </a:t>
            </a:r>
          </a:p>
          <a:p>
            <a:pPr lvl="1">
              <a:buFont typeface="Wingdings" panose="05000000000000000000" pitchFamily="2" charset="2"/>
              <a:buChar char="Ø"/>
            </a:pPr>
            <a:r>
              <a:rPr lang="en-US" altLang="en-US" sz="2200" dirty="0">
                <a:ea typeface="Arial" panose="020B0604020202020204" pitchFamily="34" charset="0"/>
              </a:rPr>
              <a:t>Modes of business</a:t>
            </a:r>
          </a:p>
          <a:p>
            <a:pPr lvl="1">
              <a:buFont typeface="Wingdings" panose="05000000000000000000" pitchFamily="2" charset="2"/>
              <a:buChar char="Ø"/>
            </a:pPr>
            <a:r>
              <a:rPr lang="en-US" altLang="en-US" sz="2200" dirty="0">
                <a:ea typeface="Arial" panose="020B0604020202020204" pitchFamily="34" charset="0"/>
              </a:rPr>
              <a:t>Physical, social, competitive conditions</a:t>
            </a:r>
          </a:p>
          <a:p>
            <a:pPr lvl="1">
              <a:buFont typeface="Wingdings" panose="05000000000000000000" pitchFamily="2" charset="2"/>
              <a:buChar char="Ø"/>
            </a:pPr>
            <a:r>
              <a:rPr lang="en-US" altLang="en-US" sz="2200" dirty="0">
                <a:ea typeface="Arial" panose="020B0604020202020204" pitchFamily="34" charset="0"/>
              </a:rPr>
              <a:t>Diverse and complex operating environments</a:t>
            </a:r>
          </a:p>
          <a:p>
            <a:r>
              <a:rPr lang="en-US" altLang="en-US" sz="2800" dirty="0"/>
              <a:t>Effects:</a:t>
            </a:r>
          </a:p>
          <a:p>
            <a:pPr lvl="1">
              <a:buFont typeface="Wingdings" panose="05000000000000000000" pitchFamily="2" charset="2"/>
              <a:buChar char="Ø"/>
            </a:pPr>
            <a:r>
              <a:rPr lang="en-US" altLang="en-US" sz="2200" dirty="0">
                <a:ea typeface="Arial" panose="020B0604020202020204" pitchFamily="34" charset="0"/>
              </a:rPr>
              <a:t>Profits</a:t>
            </a:r>
          </a:p>
          <a:p>
            <a:pPr lvl="1">
              <a:buFont typeface="Wingdings" panose="05000000000000000000" pitchFamily="2" charset="2"/>
              <a:buChar char="Ø"/>
            </a:pPr>
            <a:r>
              <a:rPr lang="en-US" altLang="en-US" sz="2200" dirty="0">
                <a:ea typeface="Arial" panose="020B0604020202020204" pitchFamily="34" charset="0"/>
              </a:rPr>
              <a:t>Employment security and wages</a:t>
            </a:r>
          </a:p>
          <a:p>
            <a:pPr lvl="1">
              <a:buFont typeface="Wingdings" panose="05000000000000000000" pitchFamily="2" charset="2"/>
              <a:buChar char="Ø"/>
            </a:pPr>
            <a:r>
              <a:rPr lang="en-US" altLang="en-US" sz="2200" dirty="0">
                <a:ea typeface="Arial" panose="020B0604020202020204" pitchFamily="34" charset="0"/>
              </a:rPr>
              <a:t>Consumer prices</a:t>
            </a:r>
          </a:p>
          <a:p>
            <a:pPr lvl="1">
              <a:buFont typeface="Wingdings" panose="05000000000000000000" pitchFamily="2" charset="2"/>
              <a:buChar char="Ø"/>
            </a:pPr>
            <a:r>
              <a:rPr lang="en-US" altLang="en-US" sz="2200" dirty="0">
                <a:ea typeface="Arial" panose="020B0604020202020204" pitchFamily="34" charset="0"/>
              </a:rPr>
              <a:t>National security</a:t>
            </a:r>
          </a:p>
          <a:p>
            <a:pPr algn="just">
              <a:buClr>
                <a:schemeClr val="tx1"/>
              </a:buClr>
            </a:pPr>
            <a:endParaRPr lang="en-GB" sz="2400" dirty="0"/>
          </a:p>
        </p:txBody>
      </p:sp>
      <p:sp>
        <p:nvSpPr>
          <p:cNvPr id="5" name="Title 1">
            <a:extLst>
              <a:ext uri="{FF2B5EF4-FFF2-40B4-BE49-F238E27FC236}">
                <a16:creationId xmlns:a16="http://schemas.microsoft.com/office/drawing/2014/main" id="{9A515F8B-9D81-8A34-BA40-873543821907}"/>
              </a:ext>
            </a:extLst>
          </p:cNvPr>
          <p:cNvSpPr txBox="1">
            <a:spLocks/>
          </p:cNvSpPr>
          <p:nvPr/>
        </p:nvSpPr>
        <p:spPr bwMode="auto">
          <a:xfrm>
            <a:off x="551384" y="116632"/>
            <a:ext cx="11089232" cy="8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b="1" dirty="0">
                <a:solidFill>
                  <a:schemeClr val="tx2">
                    <a:lumMod val="75000"/>
                  </a:schemeClr>
                </a:solidFill>
              </a:rPr>
              <a:t>International Business</a:t>
            </a:r>
          </a:p>
        </p:txBody>
      </p:sp>
    </p:spTree>
    <p:extLst>
      <p:ext uri="{BB962C8B-B14F-4D97-AF65-F5344CB8AC3E}">
        <p14:creationId xmlns:p14="http://schemas.microsoft.com/office/powerpoint/2010/main" val="115712224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1000"/>
                                        <p:tgtEl>
                                          <p:spTgt spid="4">
                                            <p:txEl>
                                              <p:pRg st="3" end="3"/>
                                            </p:txEl>
                                          </p:spTgt>
                                        </p:tgtEl>
                                      </p:cBhvr>
                                    </p:animEffect>
                                    <p:anim calcmode="lin" valueType="num">
                                      <p:cBhvr>
                                        <p:cTn id="2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Effect transition="in" filter="fade">
                                      <p:cBhvr>
                                        <p:cTn id="29" dur="1000"/>
                                        <p:tgtEl>
                                          <p:spTgt spid="4">
                                            <p:txEl>
                                              <p:pRg st="4" end="4"/>
                                            </p:txEl>
                                          </p:spTgt>
                                        </p:tgtEl>
                                      </p:cBhvr>
                                    </p:animEffect>
                                    <p:anim calcmode="lin" valueType="num">
                                      <p:cBhvr>
                                        <p:cTn id="3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1000"/>
                                        <p:tgtEl>
                                          <p:spTgt spid="4">
                                            <p:txEl>
                                              <p:pRg st="5" end="5"/>
                                            </p:txEl>
                                          </p:spTgt>
                                        </p:tgtEl>
                                      </p:cBhvr>
                                    </p:animEffect>
                                    <p:anim calcmode="lin" valueType="num">
                                      <p:cBhvr>
                                        <p:cTn id="3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4">
                                            <p:txEl>
                                              <p:pRg st="6" end="6"/>
                                            </p:txEl>
                                          </p:spTgt>
                                        </p:tgtEl>
                                        <p:attrNameLst>
                                          <p:attrName>style.visibility</p:attrName>
                                        </p:attrNameLst>
                                      </p:cBhvr>
                                      <p:to>
                                        <p:strVal val="visible"/>
                                      </p:to>
                                    </p:set>
                                    <p:animEffect transition="in" filter="fade">
                                      <p:cBhvr>
                                        <p:cTn id="41" dur="1000"/>
                                        <p:tgtEl>
                                          <p:spTgt spid="4">
                                            <p:txEl>
                                              <p:pRg st="6" end="6"/>
                                            </p:txEl>
                                          </p:spTgt>
                                        </p:tgtEl>
                                      </p:cBhvr>
                                    </p:animEffect>
                                    <p:anim calcmode="lin" valueType="num">
                                      <p:cBhvr>
                                        <p:cTn id="42"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4">
                                            <p:txEl>
                                              <p:pRg st="7" end="7"/>
                                            </p:txEl>
                                          </p:spTgt>
                                        </p:tgtEl>
                                        <p:attrNameLst>
                                          <p:attrName>style.visibility</p:attrName>
                                        </p:attrNameLst>
                                      </p:cBhvr>
                                      <p:to>
                                        <p:strVal val="visible"/>
                                      </p:to>
                                    </p:set>
                                    <p:animEffect transition="in" filter="fade">
                                      <p:cBhvr>
                                        <p:cTn id="46" dur="1000"/>
                                        <p:tgtEl>
                                          <p:spTgt spid="4">
                                            <p:txEl>
                                              <p:pRg st="7" end="7"/>
                                            </p:txEl>
                                          </p:spTgt>
                                        </p:tgtEl>
                                      </p:cBhvr>
                                    </p:animEffect>
                                    <p:anim calcmode="lin" valueType="num">
                                      <p:cBhvr>
                                        <p:cTn id="47"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4">
                                            <p:txEl>
                                              <p:pRg st="8" end="8"/>
                                            </p:txEl>
                                          </p:spTgt>
                                        </p:tgtEl>
                                        <p:attrNameLst>
                                          <p:attrName>style.visibility</p:attrName>
                                        </p:attrNameLst>
                                      </p:cBhvr>
                                      <p:to>
                                        <p:strVal val="visible"/>
                                      </p:to>
                                    </p:set>
                                    <p:animEffect transition="in" filter="fade">
                                      <p:cBhvr>
                                        <p:cTn id="51" dur="1000"/>
                                        <p:tgtEl>
                                          <p:spTgt spid="4">
                                            <p:txEl>
                                              <p:pRg st="8" end="8"/>
                                            </p:txEl>
                                          </p:spTgt>
                                        </p:tgtEl>
                                      </p:cBhvr>
                                    </p:animEffect>
                                    <p:anim calcmode="lin" valueType="num">
                                      <p:cBhvr>
                                        <p:cTn id="52"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4">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4">
                                            <p:txEl>
                                              <p:pRg st="9" end="9"/>
                                            </p:txEl>
                                          </p:spTgt>
                                        </p:tgtEl>
                                        <p:attrNameLst>
                                          <p:attrName>style.visibility</p:attrName>
                                        </p:attrNameLst>
                                      </p:cBhvr>
                                      <p:to>
                                        <p:strVal val="visible"/>
                                      </p:to>
                                    </p:set>
                                    <p:animEffect transition="in" filter="fade">
                                      <p:cBhvr>
                                        <p:cTn id="56" dur="1000"/>
                                        <p:tgtEl>
                                          <p:spTgt spid="4">
                                            <p:txEl>
                                              <p:pRg st="9" end="9"/>
                                            </p:txEl>
                                          </p:spTgt>
                                        </p:tgtEl>
                                      </p:cBhvr>
                                    </p:animEffect>
                                    <p:anim calcmode="lin" valueType="num">
                                      <p:cBhvr>
                                        <p:cTn id="57"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2B3CCB4B-2CF3-426D-B384-4F55BBA99714}"/>
              </a:ext>
            </a:extLst>
          </p:cNvPr>
          <p:cNvSpPr>
            <a:spLocks noGrp="1" noChangeArrowheads="1"/>
          </p:cNvSpPr>
          <p:nvPr>
            <p:ph idx="1"/>
          </p:nvPr>
        </p:nvSpPr>
        <p:spPr>
          <a:xfrm>
            <a:off x="618592" y="1027988"/>
            <a:ext cx="10972800" cy="4633260"/>
          </a:xfrm>
        </p:spPr>
        <p:txBody>
          <a:bodyPr/>
          <a:lstStyle/>
          <a:p>
            <a:pPr algn="just" eaLnBrk="1" hangingPunct="1"/>
            <a:r>
              <a:rPr lang="en-US" altLang="en-US" dirty="0"/>
              <a:t>The external environment affects a company</a:t>
            </a:r>
            <a:r>
              <a:rPr lang="ja-JP" altLang="en-US" dirty="0"/>
              <a:t>’</a:t>
            </a:r>
            <a:r>
              <a:rPr lang="en-US" altLang="ja-JP" dirty="0"/>
              <a:t>s international operations</a:t>
            </a:r>
          </a:p>
          <a:p>
            <a:pPr algn="just" eaLnBrk="1" hangingPunct="1"/>
            <a:r>
              <a:rPr lang="en-US" altLang="en-US" dirty="0"/>
              <a:t>Managers must understand social science disciplines and how they affect functional business fields</a:t>
            </a:r>
          </a:p>
          <a:p>
            <a:pPr algn="just" eaLnBrk="1" hangingPunct="1"/>
            <a:r>
              <a:rPr lang="en-US" altLang="en-US" dirty="0"/>
              <a:t>Consider</a:t>
            </a:r>
          </a:p>
          <a:p>
            <a:pPr lvl="1" algn="just" eaLnBrk="1" hangingPunct="1">
              <a:buFont typeface="Wingdings" panose="05000000000000000000" pitchFamily="2" charset="2"/>
              <a:buChar char="Ø"/>
            </a:pPr>
            <a:r>
              <a:rPr lang="en-US" altLang="en-US" dirty="0">
                <a:ea typeface="Arial" panose="020B0604020202020204" pitchFamily="34" charset="0"/>
              </a:rPr>
              <a:t>Physical factors (geography, availability of resources)</a:t>
            </a:r>
          </a:p>
          <a:p>
            <a:pPr lvl="1" algn="just" eaLnBrk="1" hangingPunct="1">
              <a:buFont typeface="Wingdings" panose="05000000000000000000" pitchFamily="2" charset="2"/>
              <a:buChar char="Ø"/>
            </a:pPr>
            <a:r>
              <a:rPr lang="en-US" altLang="en-US" dirty="0">
                <a:ea typeface="Arial" panose="020B0604020202020204" pitchFamily="34" charset="0"/>
              </a:rPr>
              <a:t>Social factors (politics, law, culture, economics)</a:t>
            </a:r>
          </a:p>
          <a:p>
            <a:pPr lvl="1" algn="just" eaLnBrk="1" hangingPunct="1">
              <a:buFont typeface="Wingdings" panose="05000000000000000000" pitchFamily="2" charset="2"/>
              <a:buChar char="Ø"/>
            </a:pPr>
            <a:r>
              <a:rPr lang="en-US" altLang="en-US" dirty="0">
                <a:ea typeface="Arial" panose="020B0604020202020204" pitchFamily="34" charset="0"/>
              </a:rPr>
              <a:t>Competitive factors (number and strength of suppliers, customers, and competitors)</a:t>
            </a:r>
          </a:p>
          <a:p>
            <a:pPr eaLnBrk="1" hangingPunct="1"/>
            <a:endParaRPr lang="en-US" altLang="en-US" dirty="0"/>
          </a:p>
        </p:txBody>
      </p:sp>
      <p:sp>
        <p:nvSpPr>
          <p:cNvPr id="22532" name="Slide Number Placeholder 5">
            <a:extLst>
              <a:ext uri="{FF2B5EF4-FFF2-40B4-BE49-F238E27FC236}">
                <a16:creationId xmlns:a16="http://schemas.microsoft.com/office/drawing/2014/main" id="{724C7F3E-DB79-4D90-B7B5-D5D691944EC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a:t>1-</a:t>
            </a:r>
            <a:fld id="{01562522-DB07-4A9C-BA6C-414E60C53076}" type="slidenum">
              <a:rPr lang="en-US" altLang="en-US"/>
              <a:pPr/>
              <a:t>9</a:t>
            </a:fld>
            <a:endParaRPr lang="en-US" altLang="en-US"/>
          </a:p>
        </p:txBody>
      </p:sp>
      <p:sp>
        <p:nvSpPr>
          <p:cNvPr id="6" name="Title 1">
            <a:extLst>
              <a:ext uri="{FF2B5EF4-FFF2-40B4-BE49-F238E27FC236}">
                <a16:creationId xmlns:a16="http://schemas.microsoft.com/office/drawing/2014/main" id="{12911685-4BE7-4575-913F-755F65DDE82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Why IB is Different</a:t>
            </a:r>
          </a:p>
        </p:txBody>
      </p:sp>
    </p:spTree>
    <p:extLst>
      <p:ext uri="{BB962C8B-B14F-4D97-AF65-F5344CB8AC3E}">
        <p14:creationId xmlns:p14="http://schemas.microsoft.com/office/powerpoint/2010/main" val="326049541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1000"/>
                                        <p:tgtEl>
                                          <p:spTgt spid="22531">
                                            <p:txEl>
                                              <p:pRg st="0" end="0"/>
                                            </p:txEl>
                                          </p:spTgt>
                                        </p:tgtEl>
                                      </p:cBhvr>
                                    </p:animEffect>
                                    <p:anim calcmode="lin" valueType="num">
                                      <p:cBhvr>
                                        <p:cTn id="8" dur="1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5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2531">
                                            <p:txEl>
                                              <p:pRg st="1" end="1"/>
                                            </p:txEl>
                                          </p:spTgt>
                                        </p:tgtEl>
                                        <p:attrNameLst>
                                          <p:attrName>style.visibility</p:attrName>
                                        </p:attrNameLst>
                                      </p:cBhvr>
                                      <p:to>
                                        <p:strVal val="visible"/>
                                      </p:to>
                                    </p:set>
                                    <p:animEffect transition="in" filter="fade">
                                      <p:cBhvr>
                                        <p:cTn id="14" dur="1000"/>
                                        <p:tgtEl>
                                          <p:spTgt spid="22531">
                                            <p:txEl>
                                              <p:pRg st="1" end="1"/>
                                            </p:txEl>
                                          </p:spTgt>
                                        </p:tgtEl>
                                      </p:cBhvr>
                                    </p:animEffect>
                                    <p:anim calcmode="lin" valueType="num">
                                      <p:cBhvr>
                                        <p:cTn id="15"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5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531">
                                            <p:txEl>
                                              <p:pRg st="2" end="2"/>
                                            </p:txEl>
                                          </p:spTgt>
                                        </p:tgtEl>
                                        <p:attrNameLst>
                                          <p:attrName>style.visibility</p:attrName>
                                        </p:attrNameLst>
                                      </p:cBhvr>
                                      <p:to>
                                        <p:strVal val="visible"/>
                                      </p:to>
                                    </p:set>
                                    <p:animEffect transition="in" filter="fade">
                                      <p:cBhvr>
                                        <p:cTn id="21" dur="1000"/>
                                        <p:tgtEl>
                                          <p:spTgt spid="22531">
                                            <p:txEl>
                                              <p:pRg st="2" end="2"/>
                                            </p:txEl>
                                          </p:spTgt>
                                        </p:tgtEl>
                                      </p:cBhvr>
                                    </p:animEffect>
                                    <p:anim calcmode="lin" valueType="num">
                                      <p:cBhvr>
                                        <p:cTn id="22" dur="10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2531">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2531">
                                            <p:txEl>
                                              <p:pRg st="3" end="3"/>
                                            </p:txEl>
                                          </p:spTgt>
                                        </p:tgtEl>
                                        <p:attrNameLst>
                                          <p:attrName>style.visibility</p:attrName>
                                        </p:attrNameLst>
                                      </p:cBhvr>
                                      <p:to>
                                        <p:strVal val="visible"/>
                                      </p:to>
                                    </p:set>
                                    <p:animEffect transition="in" filter="fade">
                                      <p:cBhvr>
                                        <p:cTn id="26" dur="1000"/>
                                        <p:tgtEl>
                                          <p:spTgt spid="22531">
                                            <p:txEl>
                                              <p:pRg st="3" end="3"/>
                                            </p:txEl>
                                          </p:spTgt>
                                        </p:tgtEl>
                                      </p:cBhvr>
                                    </p:animEffect>
                                    <p:anim calcmode="lin" valueType="num">
                                      <p:cBhvr>
                                        <p:cTn id="27" dur="10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2531">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2531">
                                            <p:txEl>
                                              <p:pRg st="4" end="4"/>
                                            </p:txEl>
                                          </p:spTgt>
                                        </p:tgtEl>
                                        <p:attrNameLst>
                                          <p:attrName>style.visibility</p:attrName>
                                        </p:attrNameLst>
                                      </p:cBhvr>
                                      <p:to>
                                        <p:strVal val="visible"/>
                                      </p:to>
                                    </p:set>
                                    <p:animEffect transition="in" filter="fade">
                                      <p:cBhvr>
                                        <p:cTn id="31" dur="1000"/>
                                        <p:tgtEl>
                                          <p:spTgt spid="22531">
                                            <p:txEl>
                                              <p:pRg st="4" end="4"/>
                                            </p:txEl>
                                          </p:spTgt>
                                        </p:tgtEl>
                                      </p:cBhvr>
                                    </p:animEffect>
                                    <p:anim calcmode="lin" valueType="num">
                                      <p:cBhvr>
                                        <p:cTn id="32" dur="10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2531">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2531">
                                            <p:txEl>
                                              <p:pRg st="5" end="5"/>
                                            </p:txEl>
                                          </p:spTgt>
                                        </p:tgtEl>
                                        <p:attrNameLst>
                                          <p:attrName>style.visibility</p:attrName>
                                        </p:attrNameLst>
                                      </p:cBhvr>
                                      <p:to>
                                        <p:strVal val="visible"/>
                                      </p:to>
                                    </p:set>
                                    <p:animEffect transition="in" filter="fade">
                                      <p:cBhvr>
                                        <p:cTn id="36" dur="1000"/>
                                        <p:tgtEl>
                                          <p:spTgt spid="22531">
                                            <p:txEl>
                                              <p:pRg st="5" end="5"/>
                                            </p:txEl>
                                          </p:spTgt>
                                        </p:tgtEl>
                                      </p:cBhvr>
                                    </p:animEffect>
                                    <p:anim calcmode="lin" valueType="num">
                                      <p:cBhvr>
                                        <p:cTn id="37" dur="10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2531">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A378B-E43C-F802-D32F-AFFEE1221EB6}"/>
              </a:ext>
            </a:extLst>
          </p:cNvPr>
          <p:cNvSpPr>
            <a:spLocks noGrp="1"/>
          </p:cNvSpPr>
          <p:nvPr>
            <p:ph type="title"/>
          </p:nvPr>
        </p:nvSpPr>
        <p:spPr>
          <a:xfrm>
            <a:off x="620184" y="-101846"/>
            <a:ext cx="109728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sz="3200" b="1" dirty="0">
                <a:solidFill>
                  <a:schemeClr val="tx2">
                    <a:lumMod val="75000"/>
                  </a:schemeClr>
                </a:solidFill>
              </a:rPr>
              <a:t>Factors in IB Operations</a:t>
            </a:r>
            <a:endParaRPr lang="en-GB" sz="3200" b="1" dirty="0">
              <a:solidFill>
                <a:schemeClr val="tx2">
                  <a:lumMod val="75000"/>
                </a:schemeClr>
              </a:solidFill>
            </a:endParaRPr>
          </a:p>
        </p:txBody>
      </p:sp>
      <p:sp>
        <p:nvSpPr>
          <p:cNvPr id="4" name="Footer Placeholder 3">
            <a:extLst>
              <a:ext uri="{FF2B5EF4-FFF2-40B4-BE49-F238E27FC236}">
                <a16:creationId xmlns:a16="http://schemas.microsoft.com/office/drawing/2014/main" id="{22290D6F-3FDF-832E-5A80-827094FD6AD4}"/>
              </a:ext>
            </a:extLst>
          </p:cNvPr>
          <p:cNvSpPr>
            <a:spLocks noGrp="1"/>
          </p:cNvSpPr>
          <p:nvPr>
            <p:ph type="ftr" sz="quarter" idx="11"/>
          </p:nvPr>
        </p:nvSpPr>
        <p:spPr/>
        <p:txBody>
          <a:bodyPr/>
          <a:lstStyle/>
          <a:p>
            <a:pPr>
              <a:defRPr/>
            </a:pPr>
            <a:r>
              <a:rPr lang="en-GB" altLang="en-US"/>
              <a:t>UWTSD - Copy right 2023</a:t>
            </a:r>
            <a:endParaRPr lang="en-GB" altLang="en-US" dirty="0"/>
          </a:p>
        </p:txBody>
      </p:sp>
      <p:pic>
        <p:nvPicPr>
          <p:cNvPr id="5" name="Picture Placeholder 11" descr="A flow chart illustrates the factors in IB Operations under various categories such as objectives, strategy, means, institutional and physical factors, and competitive factors as well as their categories.&#10;Long description is available in notes, Press F6">
            <a:extLst>
              <a:ext uri="{FF2B5EF4-FFF2-40B4-BE49-F238E27FC236}">
                <a16:creationId xmlns:a16="http://schemas.microsoft.com/office/drawing/2014/main" id="{358C2D14-30F4-955D-0E49-8006DCAD8659}"/>
              </a:ext>
            </a:extLst>
          </p:cNvPr>
          <p:cNvPicPr>
            <a:picLocks noGrp="1" noChangeAspect="1"/>
          </p:cNvPicPr>
          <p:nvPr>
            <p:ph idx="1"/>
          </p:nvPr>
        </p:nvPicPr>
        <p:blipFill rotWithShape="1">
          <a:blip r:embed="rId3"/>
          <a:srcRect b="3865"/>
          <a:stretch/>
        </p:blipFill>
        <p:spPr>
          <a:xfrm>
            <a:off x="2179873" y="764704"/>
            <a:ext cx="7832253" cy="4871445"/>
          </a:xfrm>
        </p:spPr>
      </p:pic>
    </p:spTree>
    <p:extLst>
      <p:ext uri="{BB962C8B-B14F-4D97-AF65-F5344CB8AC3E}">
        <p14:creationId xmlns:p14="http://schemas.microsoft.com/office/powerpoint/2010/main" val="260801666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2B3CCB4B-2CF3-426D-B384-4F55BBA99714}"/>
              </a:ext>
            </a:extLst>
          </p:cNvPr>
          <p:cNvSpPr>
            <a:spLocks noGrp="1" noChangeArrowheads="1"/>
          </p:cNvSpPr>
          <p:nvPr>
            <p:ph idx="1"/>
          </p:nvPr>
        </p:nvSpPr>
        <p:spPr>
          <a:xfrm>
            <a:off x="614297" y="1099996"/>
            <a:ext cx="10972800" cy="4633260"/>
          </a:xfrm>
        </p:spPr>
        <p:txBody>
          <a:bodyPr/>
          <a:lstStyle/>
          <a:p>
            <a:pPr eaLnBrk="1" hangingPunct="1"/>
            <a:r>
              <a:rPr lang="en-US" altLang="en-US" sz="2400" b="1" dirty="0"/>
              <a:t>Geographic influences</a:t>
            </a:r>
          </a:p>
          <a:p>
            <a:pPr lvl="1" eaLnBrk="1" hangingPunct="1">
              <a:buFont typeface="Wingdings" panose="05000000000000000000" pitchFamily="2" charset="2"/>
              <a:buChar char="Ø"/>
            </a:pPr>
            <a:r>
              <a:rPr lang="en-US" altLang="en-US" sz="2000" dirty="0">
                <a:ea typeface="Arial" panose="020B0604020202020204" pitchFamily="34" charset="0"/>
              </a:rPr>
              <a:t>Natural conditions influence business locations</a:t>
            </a:r>
          </a:p>
          <a:p>
            <a:pPr eaLnBrk="1" hangingPunct="1"/>
            <a:r>
              <a:rPr lang="en-US" altLang="en-US" sz="2400" b="1" dirty="0"/>
              <a:t>Political policies</a:t>
            </a:r>
          </a:p>
          <a:p>
            <a:pPr lvl="1" eaLnBrk="1" hangingPunct="1">
              <a:buFont typeface="Wingdings" panose="05000000000000000000" pitchFamily="2" charset="2"/>
              <a:buChar char="Ø"/>
            </a:pPr>
            <a:r>
              <a:rPr lang="en-US" altLang="en-US" sz="2000" dirty="0">
                <a:ea typeface="Arial" panose="020B0604020202020204" pitchFamily="34" charset="0"/>
              </a:rPr>
              <a:t>Countries determine where and how business occurs within their borders</a:t>
            </a:r>
          </a:p>
          <a:p>
            <a:pPr eaLnBrk="1" hangingPunct="1"/>
            <a:r>
              <a:rPr lang="en-US" altLang="en-US" sz="2400" b="1" dirty="0"/>
              <a:t>Legal policies</a:t>
            </a:r>
          </a:p>
          <a:p>
            <a:pPr lvl="1" eaLnBrk="1" hangingPunct="1">
              <a:buFont typeface="Wingdings" panose="05000000000000000000" pitchFamily="2" charset="2"/>
              <a:buChar char="Ø"/>
            </a:pPr>
            <a:r>
              <a:rPr lang="en-US" altLang="en-US" sz="2000" dirty="0">
                <a:ea typeface="Arial" panose="020B0604020202020204" pitchFamily="34" charset="0"/>
              </a:rPr>
              <a:t>Influence how a company operates </a:t>
            </a:r>
          </a:p>
          <a:p>
            <a:pPr eaLnBrk="1" hangingPunct="1"/>
            <a:r>
              <a:rPr lang="en-US" altLang="en-US" sz="2400" b="1" dirty="0"/>
              <a:t>Behavioral factors</a:t>
            </a:r>
          </a:p>
          <a:p>
            <a:pPr lvl="1" eaLnBrk="1" hangingPunct="1">
              <a:buFont typeface="Wingdings" panose="05000000000000000000" pitchFamily="2" charset="2"/>
              <a:buChar char="Ø"/>
            </a:pPr>
            <a:r>
              <a:rPr lang="en-US" altLang="en-US" sz="2000" dirty="0">
                <a:ea typeface="Arial" panose="020B0604020202020204" pitchFamily="34" charset="0"/>
              </a:rPr>
              <a:t>May require adaptation into local conditions </a:t>
            </a:r>
          </a:p>
          <a:p>
            <a:pPr lvl="1" eaLnBrk="1" hangingPunct="1">
              <a:buFont typeface="Wingdings" panose="05000000000000000000" pitchFamily="2" charset="2"/>
              <a:buChar char="Ø"/>
            </a:pPr>
            <a:r>
              <a:rPr lang="en-US" altLang="en-US" sz="2000" dirty="0">
                <a:ea typeface="Arial" panose="020B0604020202020204" pitchFamily="34" charset="0"/>
              </a:rPr>
              <a:t>High individualist are competitive and high masculine people ‘live to work’ </a:t>
            </a:r>
          </a:p>
          <a:p>
            <a:pPr eaLnBrk="1" hangingPunct="1"/>
            <a:r>
              <a:rPr lang="en-US" altLang="en-US" sz="2400" b="1" dirty="0"/>
              <a:t>Economic forces </a:t>
            </a:r>
          </a:p>
          <a:p>
            <a:pPr lvl="1" eaLnBrk="1" hangingPunct="1">
              <a:buFont typeface="Wingdings" panose="05000000000000000000" pitchFamily="2" charset="2"/>
              <a:buChar char="Ø"/>
            </a:pPr>
            <a:r>
              <a:rPr lang="en-US" altLang="en-US" sz="2000" dirty="0">
                <a:ea typeface="Arial" panose="020B0604020202020204" pitchFamily="34" charset="0"/>
              </a:rPr>
              <a:t>Explain differences in costs, currency values, market size</a:t>
            </a:r>
          </a:p>
          <a:p>
            <a:pPr eaLnBrk="1" hangingPunct="1"/>
            <a:endParaRPr lang="en-US" altLang="en-US" dirty="0"/>
          </a:p>
        </p:txBody>
      </p:sp>
      <p:sp>
        <p:nvSpPr>
          <p:cNvPr id="22532" name="Slide Number Placeholder 5">
            <a:extLst>
              <a:ext uri="{FF2B5EF4-FFF2-40B4-BE49-F238E27FC236}">
                <a16:creationId xmlns:a16="http://schemas.microsoft.com/office/drawing/2014/main" id="{724C7F3E-DB79-4D90-B7B5-D5D691944EC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a:t>1-</a:t>
            </a:r>
            <a:fld id="{01562522-DB07-4A9C-BA6C-414E60C53076}" type="slidenum">
              <a:rPr lang="en-US" altLang="en-US"/>
              <a:pPr/>
              <a:t>11</a:t>
            </a:fld>
            <a:endParaRPr lang="en-US" altLang="en-US"/>
          </a:p>
        </p:txBody>
      </p:sp>
      <p:sp>
        <p:nvSpPr>
          <p:cNvPr id="6" name="Title 1">
            <a:extLst>
              <a:ext uri="{FF2B5EF4-FFF2-40B4-BE49-F238E27FC236}">
                <a16:creationId xmlns:a16="http://schemas.microsoft.com/office/drawing/2014/main" id="{12911685-4BE7-4575-913F-755F65DDE82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Physical and Social Factors</a:t>
            </a:r>
          </a:p>
        </p:txBody>
      </p:sp>
    </p:spTree>
    <p:extLst>
      <p:ext uri="{BB962C8B-B14F-4D97-AF65-F5344CB8AC3E}">
        <p14:creationId xmlns:p14="http://schemas.microsoft.com/office/powerpoint/2010/main" val="345579547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1000"/>
                                        <p:tgtEl>
                                          <p:spTgt spid="22531">
                                            <p:txEl>
                                              <p:pRg st="0" end="0"/>
                                            </p:txEl>
                                          </p:spTgt>
                                        </p:tgtEl>
                                      </p:cBhvr>
                                    </p:animEffect>
                                    <p:anim calcmode="lin" valueType="num">
                                      <p:cBhvr>
                                        <p:cTn id="8" dur="1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53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fade">
                                      <p:cBhvr>
                                        <p:cTn id="12" dur="1000"/>
                                        <p:tgtEl>
                                          <p:spTgt spid="22531">
                                            <p:txEl>
                                              <p:pRg st="1" end="1"/>
                                            </p:txEl>
                                          </p:spTgt>
                                        </p:tgtEl>
                                      </p:cBhvr>
                                    </p:animEffect>
                                    <p:anim calcmode="lin" valueType="num">
                                      <p:cBhvr>
                                        <p:cTn id="13"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253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2531">
                                            <p:txEl>
                                              <p:pRg st="2" end="2"/>
                                            </p:txEl>
                                          </p:spTgt>
                                        </p:tgtEl>
                                        <p:attrNameLst>
                                          <p:attrName>style.visibility</p:attrName>
                                        </p:attrNameLst>
                                      </p:cBhvr>
                                      <p:to>
                                        <p:strVal val="visible"/>
                                      </p:to>
                                    </p:set>
                                    <p:animEffect transition="in" filter="fade">
                                      <p:cBhvr>
                                        <p:cTn id="17" dur="1000"/>
                                        <p:tgtEl>
                                          <p:spTgt spid="22531">
                                            <p:txEl>
                                              <p:pRg st="2" end="2"/>
                                            </p:txEl>
                                          </p:spTgt>
                                        </p:tgtEl>
                                      </p:cBhvr>
                                    </p:animEffect>
                                    <p:anim calcmode="lin" valueType="num">
                                      <p:cBhvr>
                                        <p:cTn id="18" dur="10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253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531">
                                            <p:txEl>
                                              <p:pRg st="3" end="3"/>
                                            </p:txEl>
                                          </p:spTgt>
                                        </p:tgtEl>
                                        <p:attrNameLst>
                                          <p:attrName>style.visibility</p:attrName>
                                        </p:attrNameLst>
                                      </p:cBhvr>
                                      <p:to>
                                        <p:strVal val="visible"/>
                                      </p:to>
                                    </p:set>
                                    <p:animEffect transition="in" filter="fade">
                                      <p:cBhvr>
                                        <p:cTn id="22" dur="1000"/>
                                        <p:tgtEl>
                                          <p:spTgt spid="22531">
                                            <p:txEl>
                                              <p:pRg st="3" end="3"/>
                                            </p:txEl>
                                          </p:spTgt>
                                        </p:tgtEl>
                                      </p:cBhvr>
                                    </p:animEffect>
                                    <p:anim calcmode="lin" valueType="num">
                                      <p:cBhvr>
                                        <p:cTn id="23" dur="10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2531">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2531">
                                            <p:txEl>
                                              <p:pRg st="4" end="4"/>
                                            </p:txEl>
                                          </p:spTgt>
                                        </p:tgtEl>
                                        <p:attrNameLst>
                                          <p:attrName>style.visibility</p:attrName>
                                        </p:attrNameLst>
                                      </p:cBhvr>
                                      <p:to>
                                        <p:strVal val="visible"/>
                                      </p:to>
                                    </p:set>
                                    <p:animEffect transition="in" filter="fade">
                                      <p:cBhvr>
                                        <p:cTn id="27" dur="1000"/>
                                        <p:tgtEl>
                                          <p:spTgt spid="22531">
                                            <p:txEl>
                                              <p:pRg st="4" end="4"/>
                                            </p:txEl>
                                          </p:spTgt>
                                        </p:tgtEl>
                                      </p:cBhvr>
                                    </p:animEffect>
                                    <p:anim calcmode="lin" valueType="num">
                                      <p:cBhvr>
                                        <p:cTn id="28" dur="10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2531">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2531">
                                            <p:txEl>
                                              <p:pRg st="5" end="5"/>
                                            </p:txEl>
                                          </p:spTgt>
                                        </p:tgtEl>
                                        <p:attrNameLst>
                                          <p:attrName>style.visibility</p:attrName>
                                        </p:attrNameLst>
                                      </p:cBhvr>
                                      <p:to>
                                        <p:strVal val="visible"/>
                                      </p:to>
                                    </p:set>
                                    <p:animEffect transition="in" filter="fade">
                                      <p:cBhvr>
                                        <p:cTn id="32" dur="1000"/>
                                        <p:tgtEl>
                                          <p:spTgt spid="22531">
                                            <p:txEl>
                                              <p:pRg st="5" end="5"/>
                                            </p:txEl>
                                          </p:spTgt>
                                        </p:tgtEl>
                                      </p:cBhvr>
                                    </p:animEffect>
                                    <p:anim calcmode="lin" valueType="num">
                                      <p:cBhvr>
                                        <p:cTn id="33" dur="10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22531">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2531">
                                            <p:txEl>
                                              <p:pRg st="6" end="6"/>
                                            </p:txEl>
                                          </p:spTgt>
                                        </p:tgtEl>
                                        <p:attrNameLst>
                                          <p:attrName>style.visibility</p:attrName>
                                        </p:attrNameLst>
                                      </p:cBhvr>
                                      <p:to>
                                        <p:strVal val="visible"/>
                                      </p:to>
                                    </p:set>
                                    <p:animEffect transition="in" filter="fade">
                                      <p:cBhvr>
                                        <p:cTn id="37" dur="1000"/>
                                        <p:tgtEl>
                                          <p:spTgt spid="22531">
                                            <p:txEl>
                                              <p:pRg st="6" end="6"/>
                                            </p:txEl>
                                          </p:spTgt>
                                        </p:tgtEl>
                                      </p:cBhvr>
                                    </p:animEffect>
                                    <p:anim calcmode="lin" valueType="num">
                                      <p:cBhvr>
                                        <p:cTn id="38" dur="1000" fill="hold"/>
                                        <p:tgtEl>
                                          <p:spTgt spid="22531">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22531">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2531">
                                            <p:txEl>
                                              <p:pRg st="7" end="7"/>
                                            </p:txEl>
                                          </p:spTgt>
                                        </p:tgtEl>
                                        <p:attrNameLst>
                                          <p:attrName>style.visibility</p:attrName>
                                        </p:attrNameLst>
                                      </p:cBhvr>
                                      <p:to>
                                        <p:strVal val="visible"/>
                                      </p:to>
                                    </p:set>
                                    <p:animEffect transition="in" filter="fade">
                                      <p:cBhvr>
                                        <p:cTn id="42" dur="1000"/>
                                        <p:tgtEl>
                                          <p:spTgt spid="22531">
                                            <p:txEl>
                                              <p:pRg st="7" end="7"/>
                                            </p:txEl>
                                          </p:spTgt>
                                        </p:tgtEl>
                                      </p:cBhvr>
                                    </p:animEffect>
                                    <p:anim calcmode="lin" valueType="num">
                                      <p:cBhvr>
                                        <p:cTn id="43" dur="10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2531">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2531">
                                            <p:txEl>
                                              <p:pRg st="8" end="8"/>
                                            </p:txEl>
                                          </p:spTgt>
                                        </p:tgtEl>
                                        <p:attrNameLst>
                                          <p:attrName>style.visibility</p:attrName>
                                        </p:attrNameLst>
                                      </p:cBhvr>
                                      <p:to>
                                        <p:strVal val="visible"/>
                                      </p:to>
                                    </p:set>
                                    <p:animEffect transition="in" filter="fade">
                                      <p:cBhvr>
                                        <p:cTn id="47" dur="1000"/>
                                        <p:tgtEl>
                                          <p:spTgt spid="22531">
                                            <p:txEl>
                                              <p:pRg st="8" end="8"/>
                                            </p:txEl>
                                          </p:spTgt>
                                        </p:tgtEl>
                                      </p:cBhvr>
                                    </p:animEffect>
                                    <p:anim calcmode="lin" valueType="num">
                                      <p:cBhvr>
                                        <p:cTn id="48" dur="1000" fill="hold"/>
                                        <p:tgtEl>
                                          <p:spTgt spid="22531">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22531">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2531">
                                            <p:txEl>
                                              <p:pRg st="9" end="9"/>
                                            </p:txEl>
                                          </p:spTgt>
                                        </p:tgtEl>
                                        <p:attrNameLst>
                                          <p:attrName>style.visibility</p:attrName>
                                        </p:attrNameLst>
                                      </p:cBhvr>
                                      <p:to>
                                        <p:strVal val="visible"/>
                                      </p:to>
                                    </p:set>
                                    <p:animEffect transition="in" filter="fade">
                                      <p:cBhvr>
                                        <p:cTn id="52" dur="1000"/>
                                        <p:tgtEl>
                                          <p:spTgt spid="22531">
                                            <p:txEl>
                                              <p:pRg st="9" end="9"/>
                                            </p:txEl>
                                          </p:spTgt>
                                        </p:tgtEl>
                                      </p:cBhvr>
                                    </p:animEffect>
                                    <p:anim calcmode="lin" valueType="num">
                                      <p:cBhvr>
                                        <p:cTn id="53" dur="1000" fill="hold"/>
                                        <p:tgtEl>
                                          <p:spTgt spid="22531">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22531">
                                            <p:txEl>
                                              <p:pRg st="9" end="9"/>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2531">
                                            <p:txEl>
                                              <p:pRg st="10" end="10"/>
                                            </p:txEl>
                                          </p:spTgt>
                                        </p:tgtEl>
                                        <p:attrNameLst>
                                          <p:attrName>style.visibility</p:attrName>
                                        </p:attrNameLst>
                                      </p:cBhvr>
                                      <p:to>
                                        <p:strVal val="visible"/>
                                      </p:to>
                                    </p:set>
                                    <p:animEffect transition="in" filter="fade">
                                      <p:cBhvr>
                                        <p:cTn id="57" dur="1000"/>
                                        <p:tgtEl>
                                          <p:spTgt spid="22531">
                                            <p:txEl>
                                              <p:pRg st="10" end="10"/>
                                            </p:txEl>
                                          </p:spTgt>
                                        </p:tgtEl>
                                      </p:cBhvr>
                                    </p:animEffect>
                                    <p:anim calcmode="lin" valueType="num">
                                      <p:cBhvr>
                                        <p:cTn id="58" dur="1000" fill="hold"/>
                                        <p:tgtEl>
                                          <p:spTgt spid="22531">
                                            <p:txEl>
                                              <p:pRg st="10" end="10"/>
                                            </p:txEl>
                                          </p:spTgt>
                                        </p:tgtEl>
                                        <p:attrNameLst>
                                          <p:attrName>ppt_x</p:attrName>
                                        </p:attrNameLst>
                                      </p:cBhvr>
                                      <p:tavLst>
                                        <p:tav tm="0">
                                          <p:val>
                                            <p:strVal val="#ppt_x"/>
                                          </p:val>
                                        </p:tav>
                                        <p:tav tm="100000">
                                          <p:val>
                                            <p:strVal val="#ppt_x"/>
                                          </p:val>
                                        </p:tav>
                                      </p:tavLst>
                                    </p:anim>
                                    <p:anim calcmode="lin" valueType="num">
                                      <p:cBhvr>
                                        <p:cTn id="59" dur="1000" fill="hold"/>
                                        <p:tgtEl>
                                          <p:spTgt spid="22531">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2B3CCB4B-2CF3-426D-B384-4F55BBA99714}"/>
              </a:ext>
            </a:extLst>
          </p:cNvPr>
          <p:cNvSpPr>
            <a:spLocks noGrp="1" noChangeArrowheads="1"/>
          </p:cNvSpPr>
          <p:nvPr>
            <p:ph idx="1"/>
          </p:nvPr>
        </p:nvSpPr>
        <p:spPr>
          <a:xfrm>
            <a:off x="202438" y="1052736"/>
            <a:ext cx="11438178" cy="4608512"/>
          </a:xfrm>
        </p:spPr>
        <p:txBody>
          <a:bodyPr/>
          <a:lstStyle/>
          <a:p>
            <a:pPr eaLnBrk="1" hangingPunct="1"/>
            <a:r>
              <a:rPr lang="en-US" altLang="en-US" sz="2400" b="1" dirty="0">
                <a:latin typeface="+mj-lt"/>
              </a:rPr>
              <a:t>Competitive strategy for products</a:t>
            </a:r>
          </a:p>
          <a:p>
            <a:pPr lvl="1" eaLnBrk="1" hangingPunct="1">
              <a:buFont typeface="Wingdings" panose="05000000000000000000" pitchFamily="2" charset="2"/>
              <a:buChar char="Ø"/>
            </a:pPr>
            <a:r>
              <a:rPr lang="en-US" altLang="en-US" sz="1800" dirty="0">
                <a:latin typeface="+mj-lt"/>
                <a:ea typeface="Arial" panose="020B0604020202020204" pitchFamily="34" charset="0"/>
              </a:rPr>
              <a:t>Cost strategy</a:t>
            </a:r>
          </a:p>
          <a:p>
            <a:pPr lvl="1" eaLnBrk="1" hangingPunct="1">
              <a:buFont typeface="Wingdings" panose="05000000000000000000" pitchFamily="2" charset="2"/>
              <a:buChar char="Ø"/>
            </a:pPr>
            <a:r>
              <a:rPr lang="en-US" altLang="en-US" sz="1800" dirty="0">
                <a:latin typeface="+mj-lt"/>
                <a:ea typeface="Arial" panose="020B0604020202020204" pitchFamily="34" charset="0"/>
              </a:rPr>
              <a:t>Differentiation strategy</a:t>
            </a:r>
          </a:p>
          <a:p>
            <a:pPr lvl="1" eaLnBrk="1" hangingPunct="1">
              <a:buFont typeface="Wingdings" panose="05000000000000000000" pitchFamily="2" charset="2"/>
              <a:buChar char="Ø"/>
            </a:pPr>
            <a:r>
              <a:rPr lang="en-US" altLang="en-US" sz="1800" dirty="0">
                <a:latin typeface="+mj-lt"/>
                <a:ea typeface="Arial" panose="020B0604020202020204" pitchFamily="34" charset="0"/>
              </a:rPr>
              <a:t>Focus strategy</a:t>
            </a:r>
          </a:p>
          <a:p>
            <a:pPr eaLnBrk="1" hangingPunct="1"/>
            <a:r>
              <a:rPr lang="en-US" altLang="en-US" sz="2400" b="1" dirty="0">
                <a:latin typeface="+mj-lt"/>
              </a:rPr>
              <a:t>Company resources and experience</a:t>
            </a:r>
          </a:p>
          <a:p>
            <a:pPr lvl="1" eaLnBrk="1" hangingPunct="1">
              <a:buFont typeface="Wingdings" panose="05000000000000000000" pitchFamily="2" charset="2"/>
              <a:buChar char="Ø"/>
            </a:pPr>
            <a:r>
              <a:rPr lang="en-US" altLang="en-US" sz="1800" dirty="0">
                <a:latin typeface="+mj-lt"/>
                <a:ea typeface="Arial" panose="020B0604020202020204" pitchFamily="34" charset="0"/>
              </a:rPr>
              <a:t>Market leaders have more resources for international operations</a:t>
            </a:r>
          </a:p>
          <a:p>
            <a:pPr eaLnBrk="1" hangingPunct="1"/>
            <a:r>
              <a:rPr lang="en-US" altLang="en-US" sz="2400" b="1" dirty="0">
                <a:latin typeface="+mj-lt"/>
              </a:rPr>
              <a:t>Competitors faced in each market</a:t>
            </a:r>
          </a:p>
          <a:p>
            <a:pPr lvl="1" eaLnBrk="1" hangingPunct="1">
              <a:buFont typeface="Wingdings" panose="05000000000000000000" pitchFamily="2" charset="2"/>
              <a:buChar char="Ø"/>
            </a:pPr>
            <a:r>
              <a:rPr lang="en-US" altLang="en-US" sz="1800" dirty="0">
                <a:latin typeface="+mj-lt"/>
                <a:ea typeface="Arial" panose="020B0604020202020204" pitchFamily="34" charset="0"/>
              </a:rPr>
              <a:t>Local or international   </a:t>
            </a:r>
          </a:p>
          <a:p>
            <a:pPr algn="just" eaLnBrk="1" hangingPunct="1"/>
            <a:r>
              <a:rPr lang="en-US" altLang="en-US" sz="2400" b="1" dirty="0">
                <a:latin typeface="+mj-lt"/>
              </a:rPr>
              <a:t>So, a company</a:t>
            </a:r>
            <a:r>
              <a:rPr lang="ja-JP" altLang="en-US" sz="2400" b="1" dirty="0">
                <a:latin typeface="+mj-lt"/>
              </a:rPr>
              <a:t>’</a:t>
            </a:r>
            <a:r>
              <a:rPr lang="en-US" altLang="ja-JP" sz="2400" b="1" dirty="0">
                <a:latin typeface="+mj-lt"/>
              </a:rPr>
              <a:t>s competitive strategy influences how and where it can best operate</a:t>
            </a:r>
          </a:p>
          <a:p>
            <a:pPr algn="just" eaLnBrk="1" hangingPunct="1"/>
            <a:r>
              <a:rPr lang="en-US" altLang="en-US" sz="2400" b="1" dirty="0">
                <a:latin typeface="+mj-lt"/>
              </a:rPr>
              <a:t>Its competitive situation may differ from country to country in terms of its relative strength and which competitors it faces </a:t>
            </a:r>
            <a:endParaRPr lang="en-US" altLang="en-US" dirty="0"/>
          </a:p>
        </p:txBody>
      </p:sp>
      <p:sp>
        <p:nvSpPr>
          <p:cNvPr id="22532" name="Slide Number Placeholder 5">
            <a:extLst>
              <a:ext uri="{FF2B5EF4-FFF2-40B4-BE49-F238E27FC236}">
                <a16:creationId xmlns:a16="http://schemas.microsoft.com/office/drawing/2014/main" id="{724C7F3E-DB79-4D90-B7B5-D5D691944ECC}"/>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ea typeface="MS PGothic" panose="020B0600070205080204" pitchFamily="34" charset="-128"/>
              </a:defRPr>
            </a:lvl1pPr>
            <a:lvl2pPr marL="742950" indent="-285750">
              <a:defRPr>
                <a:solidFill>
                  <a:schemeClr val="tx1"/>
                </a:solidFill>
                <a:latin typeface="Verdana" panose="020B0604030504040204" pitchFamily="34" charset="0"/>
                <a:ea typeface="MS PGothic" panose="020B0600070205080204" pitchFamily="34" charset="-128"/>
              </a:defRPr>
            </a:lvl2pPr>
            <a:lvl3pPr marL="1143000" indent="-228600">
              <a:defRPr>
                <a:solidFill>
                  <a:schemeClr val="tx1"/>
                </a:solidFill>
                <a:latin typeface="Verdana" panose="020B0604030504040204" pitchFamily="34" charset="0"/>
                <a:ea typeface="MS PGothic" panose="020B0600070205080204" pitchFamily="34" charset="-128"/>
              </a:defRPr>
            </a:lvl3pPr>
            <a:lvl4pPr marL="1600200" indent="-228600">
              <a:defRPr>
                <a:solidFill>
                  <a:schemeClr val="tx1"/>
                </a:solidFill>
                <a:latin typeface="Verdana" panose="020B0604030504040204" pitchFamily="34" charset="0"/>
                <a:ea typeface="MS PGothic" panose="020B0600070205080204" pitchFamily="34" charset="-128"/>
              </a:defRPr>
            </a:lvl4pPr>
            <a:lvl5pPr marL="2057400" indent="-228600">
              <a:defRPr>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r>
              <a:rPr lang="en-US" altLang="en-US"/>
              <a:t>1-</a:t>
            </a:r>
            <a:fld id="{01562522-DB07-4A9C-BA6C-414E60C53076}" type="slidenum">
              <a:rPr lang="en-US" altLang="en-US"/>
              <a:pPr/>
              <a:t>12</a:t>
            </a:fld>
            <a:endParaRPr lang="en-US" altLang="en-US"/>
          </a:p>
        </p:txBody>
      </p:sp>
      <p:sp>
        <p:nvSpPr>
          <p:cNvPr id="6" name="Title 1">
            <a:extLst>
              <a:ext uri="{FF2B5EF4-FFF2-40B4-BE49-F238E27FC236}">
                <a16:creationId xmlns:a16="http://schemas.microsoft.com/office/drawing/2014/main" id="{12911685-4BE7-4575-913F-755F65DDE827}"/>
              </a:ext>
            </a:extLst>
          </p:cNvPr>
          <p:cNvSpPr txBox="1">
            <a:spLocks/>
          </p:cNvSpPr>
          <p:nvPr/>
        </p:nvSpPr>
        <p:spPr bwMode="auto">
          <a:xfrm>
            <a:off x="494025" y="116632"/>
            <a:ext cx="11089232" cy="844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The Competitive Environment </a:t>
            </a:r>
          </a:p>
        </p:txBody>
      </p:sp>
    </p:spTree>
    <p:extLst>
      <p:ext uri="{BB962C8B-B14F-4D97-AF65-F5344CB8AC3E}">
        <p14:creationId xmlns:p14="http://schemas.microsoft.com/office/powerpoint/2010/main" val="262263081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1000"/>
                                        <p:tgtEl>
                                          <p:spTgt spid="22531">
                                            <p:txEl>
                                              <p:pRg st="0" end="0"/>
                                            </p:txEl>
                                          </p:spTgt>
                                        </p:tgtEl>
                                      </p:cBhvr>
                                    </p:animEffect>
                                    <p:anim calcmode="lin" valueType="num">
                                      <p:cBhvr>
                                        <p:cTn id="8" dur="1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53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fade">
                                      <p:cBhvr>
                                        <p:cTn id="12" dur="1000"/>
                                        <p:tgtEl>
                                          <p:spTgt spid="22531">
                                            <p:txEl>
                                              <p:pRg st="1" end="1"/>
                                            </p:txEl>
                                          </p:spTgt>
                                        </p:tgtEl>
                                      </p:cBhvr>
                                    </p:animEffect>
                                    <p:anim calcmode="lin" valueType="num">
                                      <p:cBhvr>
                                        <p:cTn id="13"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253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2531">
                                            <p:txEl>
                                              <p:pRg st="2" end="2"/>
                                            </p:txEl>
                                          </p:spTgt>
                                        </p:tgtEl>
                                        <p:attrNameLst>
                                          <p:attrName>style.visibility</p:attrName>
                                        </p:attrNameLst>
                                      </p:cBhvr>
                                      <p:to>
                                        <p:strVal val="visible"/>
                                      </p:to>
                                    </p:set>
                                    <p:animEffect transition="in" filter="fade">
                                      <p:cBhvr>
                                        <p:cTn id="17" dur="1000"/>
                                        <p:tgtEl>
                                          <p:spTgt spid="22531">
                                            <p:txEl>
                                              <p:pRg st="2" end="2"/>
                                            </p:txEl>
                                          </p:spTgt>
                                        </p:tgtEl>
                                      </p:cBhvr>
                                    </p:animEffect>
                                    <p:anim calcmode="lin" valueType="num">
                                      <p:cBhvr>
                                        <p:cTn id="18" dur="10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253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531">
                                            <p:txEl>
                                              <p:pRg st="3" end="3"/>
                                            </p:txEl>
                                          </p:spTgt>
                                        </p:tgtEl>
                                        <p:attrNameLst>
                                          <p:attrName>style.visibility</p:attrName>
                                        </p:attrNameLst>
                                      </p:cBhvr>
                                      <p:to>
                                        <p:strVal val="visible"/>
                                      </p:to>
                                    </p:set>
                                    <p:animEffect transition="in" filter="fade">
                                      <p:cBhvr>
                                        <p:cTn id="22" dur="1000"/>
                                        <p:tgtEl>
                                          <p:spTgt spid="22531">
                                            <p:txEl>
                                              <p:pRg st="3" end="3"/>
                                            </p:txEl>
                                          </p:spTgt>
                                        </p:tgtEl>
                                      </p:cBhvr>
                                    </p:animEffect>
                                    <p:anim calcmode="lin" valueType="num">
                                      <p:cBhvr>
                                        <p:cTn id="23" dur="10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25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2531">
                                            <p:txEl>
                                              <p:pRg st="4" end="4"/>
                                            </p:txEl>
                                          </p:spTgt>
                                        </p:tgtEl>
                                        <p:attrNameLst>
                                          <p:attrName>style.visibility</p:attrName>
                                        </p:attrNameLst>
                                      </p:cBhvr>
                                      <p:to>
                                        <p:strVal val="visible"/>
                                      </p:to>
                                    </p:set>
                                    <p:animEffect transition="in" filter="fade">
                                      <p:cBhvr>
                                        <p:cTn id="29" dur="1000"/>
                                        <p:tgtEl>
                                          <p:spTgt spid="22531">
                                            <p:txEl>
                                              <p:pRg st="4" end="4"/>
                                            </p:txEl>
                                          </p:spTgt>
                                        </p:tgtEl>
                                      </p:cBhvr>
                                    </p:animEffect>
                                    <p:anim calcmode="lin" valueType="num">
                                      <p:cBhvr>
                                        <p:cTn id="30" dur="10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2531">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2531">
                                            <p:txEl>
                                              <p:pRg st="5" end="5"/>
                                            </p:txEl>
                                          </p:spTgt>
                                        </p:tgtEl>
                                        <p:attrNameLst>
                                          <p:attrName>style.visibility</p:attrName>
                                        </p:attrNameLst>
                                      </p:cBhvr>
                                      <p:to>
                                        <p:strVal val="visible"/>
                                      </p:to>
                                    </p:set>
                                    <p:animEffect transition="in" filter="fade">
                                      <p:cBhvr>
                                        <p:cTn id="34" dur="1000"/>
                                        <p:tgtEl>
                                          <p:spTgt spid="22531">
                                            <p:txEl>
                                              <p:pRg st="5" end="5"/>
                                            </p:txEl>
                                          </p:spTgt>
                                        </p:tgtEl>
                                      </p:cBhvr>
                                    </p:animEffect>
                                    <p:anim calcmode="lin" valueType="num">
                                      <p:cBhvr>
                                        <p:cTn id="35" dur="10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225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2531">
                                            <p:txEl>
                                              <p:pRg st="6" end="6"/>
                                            </p:txEl>
                                          </p:spTgt>
                                        </p:tgtEl>
                                        <p:attrNameLst>
                                          <p:attrName>style.visibility</p:attrName>
                                        </p:attrNameLst>
                                      </p:cBhvr>
                                      <p:to>
                                        <p:strVal val="visible"/>
                                      </p:to>
                                    </p:set>
                                    <p:animEffect transition="in" filter="fade">
                                      <p:cBhvr>
                                        <p:cTn id="41" dur="1000"/>
                                        <p:tgtEl>
                                          <p:spTgt spid="22531">
                                            <p:txEl>
                                              <p:pRg st="6" end="6"/>
                                            </p:txEl>
                                          </p:spTgt>
                                        </p:tgtEl>
                                      </p:cBhvr>
                                    </p:animEffect>
                                    <p:anim calcmode="lin" valueType="num">
                                      <p:cBhvr>
                                        <p:cTn id="42" dur="1000" fill="hold"/>
                                        <p:tgtEl>
                                          <p:spTgt spid="22531">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22531">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2531">
                                            <p:txEl>
                                              <p:pRg st="7" end="7"/>
                                            </p:txEl>
                                          </p:spTgt>
                                        </p:tgtEl>
                                        <p:attrNameLst>
                                          <p:attrName>style.visibility</p:attrName>
                                        </p:attrNameLst>
                                      </p:cBhvr>
                                      <p:to>
                                        <p:strVal val="visible"/>
                                      </p:to>
                                    </p:set>
                                    <p:animEffect transition="in" filter="fade">
                                      <p:cBhvr>
                                        <p:cTn id="46" dur="1000"/>
                                        <p:tgtEl>
                                          <p:spTgt spid="22531">
                                            <p:txEl>
                                              <p:pRg st="7" end="7"/>
                                            </p:txEl>
                                          </p:spTgt>
                                        </p:tgtEl>
                                      </p:cBhvr>
                                    </p:animEffect>
                                    <p:anim calcmode="lin" valueType="num">
                                      <p:cBhvr>
                                        <p:cTn id="47" dur="10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2253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22531">
                                            <p:txEl>
                                              <p:pRg st="8" end="8"/>
                                            </p:txEl>
                                          </p:spTgt>
                                        </p:tgtEl>
                                        <p:attrNameLst>
                                          <p:attrName>style.visibility</p:attrName>
                                        </p:attrNameLst>
                                      </p:cBhvr>
                                      <p:to>
                                        <p:strVal val="visible"/>
                                      </p:to>
                                    </p:set>
                                    <p:animEffect transition="in" filter="fade">
                                      <p:cBhvr>
                                        <p:cTn id="53" dur="1000"/>
                                        <p:tgtEl>
                                          <p:spTgt spid="22531">
                                            <p:txEl>
                                              <p:pRg st="8" end="8"/>
                                            </p:txEl>
                                          </p:spTgt>
                                        </p:tgtEl>
                                      </p:cBhvr>
                                    </p:animEffect>
                                    <p:anim calcmode="lin" valueType="num">
                                      <p:cBhvr>
                                        <p:cTn id="54" dur="1000" fill="hold"/>
                                        <p:tgtEl>
                                          <p:spTgt spid="22531">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22531">
                                            <p:txEl>
                                              <p:pRg st="8" end="8"/>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2531">
                                            <p:txEl>
                                              <p:pRg st="9" end="9"/>
                                            </p:txEl>
                                          </p:spTgt>
                                        </p:tgtEl>
                                        <p:attrNameLst>
                                          <p:attrName>style.visibility</p:attrName>
                                        </p:attrNameLst>
                                      </p:cBhvr>
                                      <p:to>
                                        <p:strVal val="visible"/>
                                      </p:to>
                                    </p:set>
                                    <p:animEffect transition="in" filter="fade">
                                      <p:cBhvr>
                                        <p:cTn id="58" dur="1000"/>
                                        <p:tgtEl>
                                          <p:spTgt spid="22531">
                                            <p:txEl>
                                              <p:pRg st="9" end="9"/>
                                            </p:txEl>
                                          </p:spTgt>
                                        </p:tgtEl>
                                      </p:cBhvr>
                                    </p:animEffect>
                                    <p:anim calcmode="lin" valueType="num">
                                      <p:cBhvr>
                                        <p:cTn id="59" dur="1000" fill="hold"/>
                                        <p:tgtEl>
                                          <p:spTgt spid="22531">
                                            <p:txEl>
                                              <p:pRg st="9" end="9"/>
                                            </p:txEl>
                                          </p:spTgt>
                                        </p:tgtEl>
                                        <p:attrNameLst>
                                          <p:attrName>ppt_x</p:attrName>
                                        </p:attrNameLst>
                                      </p:cBhvr>
                                      <p:tavLst>
                                        <p:tav tm="0">
                                          <p:val>
                                            <p:strVal val="#ppt_x"/>
                                          </p:val>
                                        </p:tav>
                                        <p:tav tm="100000">
                                          <p:val>
                                            <p:strVal val="#ppt_x"/>
                                          </p:val>
                                        </p:tav>
                                      </p:tavLst>
                                    </p:anim>
                                    <p:anim calcmode="lin" valueType="num">
                                      <p:cBhvr>
                                        <p:cTn id="60" dur="1000" fill="hold"/>
                                        <p:tgtEl>
                                          <p:spTgt spid="2253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191344" y="-18256"/>
            <a:ext cx="11233248" cy="1143000"/>
          </a:xfrm>
        </p:spPr>
        <p:txBody>
          <a:bodyPr/>
          <a:lstStyle/>
          <a:p>
            <a:pPr eaLnBrk="1" hangingPunct="1"/>
            <a:r>
              <a:rPr lang="en-GB" altLang="en-US" sz="3200" b="1" dirty="0">
                <a:solidFill>
                  <a:schemeClr val="tx2">
                    <a:lumMod val="75000"/>
                  </a:schemeClr>
                </a:solidFill>
              </a:rPr>
              <a:t>Is an Interdependent Global Economy a Good Thing?</a:t>
            </a:r>
          </a:p>
        </p:txBody>
      </p:sp>
      <p:sp>
        <p:nvSpPr>
          <p:cNvPr id="2" name="Content Placeholder 2">
            <a:extLst>
              <a:ext uri="{FF2B5EF4-FFF2-40B4-BE49-F238E27FC236}">
                <a16:creationId xmlns:a16="http://schemas.microsoft.com/office/drawing/2014/main" id="{5E22717A-F4EC-BD1F-557D-9719FB330B4F}"/>
              </a:ext>
            </a:extLst>
          </p:cNvPr>
          <p:cNvSpPr txBox="1">
            <a:spLocks/>
          </p:cNvSpPr>
          <p:nvPr/>
        </p:nvSpPr>
        <p:spPr>
          <a:xfrm>
            <a:off x="551384" y="1052736"/>
            <a:ext cx="10765195" cy="4464496"/>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80000"/>
              </a:lnSpc>
            </a:pPr>
            <a:r>
              <a:rPr lang="en-US" altLang="en-US" sz="2800" b="1" dirty="0"/>
              <a:t>Supporters believe that increased trade and cross-border investment mean </a:t>
            </a:r>
          </a:p>
          <a:p>
            <a:pPr lvl="1" algn="just">
              <a:lnSpc>
                <a:spcPct val="80000"/>
              </a:lnSpc>
              <a:buFont typeface="Wingdings" panose="05000000000000000000" pitchFamily="2" charset="2"/>
              <a:buChar char="Ø"/>
            </a:pPr>
            <a:r>
              <a:rPr lang="en-US" altLang="en-US" sz="2400" dirty="0"/>
              <a:t>Lower prices for goods and services</a:t>
            </a:r>
          </a:p>
          <a:p>
            <a:pPr lvl="1" algn="just">
              <a:lnSpc>
                <a:spcPct val="80000"/>
              </a:lnSpc>
              <a:buFont typeface="Wingdings" panose="05000000000000000000" pitchFamily="2" charset="2"/>
              <a:buChar char="Ø"/>
            </a:pPr>
            <a:r>
              <a:rPr lang="en-US" altLang="en-US" sz="2400" dirty="0"/>
              <a:t>Greater economic growth</a:t>
            </a:r>
          </a:p>
          <a:p>
            <a:pPr lvl="1" algn="just">
              <a:lnSpc>
                <a:spcPct val="80000"/>
              </a:lnSpc>
              <a:buFont typeface="Wingdings" panose="05000000000000000000" pitchFamily="2" charset="2"/>
              <a:buChar char="Ø"/>
            </a:pPr>
            <a:r>
              <a:rPr lang="en-US" altLang="en-US" sz="2400" dirty="0"/>
              <a:t>Higher consumer income, and more jobs</a:t>
            </a:r>
          </a:p>
          <a:p>
            <a:pPr algn="just">
              <a:lnSpc>
                <a:spcPct val="80000"/>
              </a:lnSpc>
            </a:pPr>
            <a:r>
              <a:rPr lang="en-US" altLang="en-US" sz="2800" b="1" dirty="0"/>
              <a:t>Critics worry that globalization will cause</a:t>
            </a:r>
          </a:p>
          <a:p>
            <a:pPr lvl="1" algn="just">
              <a:lnSpc>
                <a:spcPct val="80000"/>
              </a:lnSpc>
              <a:buFont typeface="Wingdings" panose="05000000000000000000" pitchFamily="2" charset="2"/>
              <a:buChar char="Ø"/>
            </a:pPr>
            <a:r>
              <a:rPr lang="en-US" altLang="en-US" sz="2400" dirty="0"/>
              <a:t>Job losses</a:t>
            </a:r>
          </a:p>
          <a:p>
            <a:pPr lvl="1" algn="just">
              <a:lnSpc>
                <a:spcPct val="80000"/>
              </a:lnSpc>
              <a:buFont typeface="Wingdings" panose="05000000000000000000" pitchFamily="2" charset="2"/>
              <a:buChar char="Ø"/>
            </a:pPr>
            <a:r>
              <a:rPr lang="en-US" altLang="en-US" sz="2400" dirty="0"/>
              <a:t>Environmental degradation</a:t>
            </a:r>
          </a:p>
          <a:p>
            <a:pPr lvl="1" algn="just">
              <a:lnSpc>
                <a:spcPct val="80000"/>
              </a:lnSpc>
              <a:buFont typeface="Wingdings" panose="05000000000000000000" pitchFamily="2" charset="2"/>
              <a:buChar char="Ø"/>
            </a:pPr>
            <a:r>
              <a:rPr lang="en-US" altLang="en-US" sz="2400" dirty="0"/>
              <a:t>Cultural imperialism of global media and MNEs</a:t>
            </a:r>
          </a:p>
          <a:p>
            <a:pPr algn="just">
              <a:lnSpc>
                <a:spcPct val="80000"/>
              </a:lnSpc>
            </a:pPr>
            <a:r>
              <a:rPr lang="en-US" altLang="en-US" sz="2800" b="1" dirty="0"/>
              <a:t>Anti-globalization protesters now regularly show up at most major meetings of global institutions </a:t>
            </a:r>
          </a:p>
          <a:p>
            <a:pPr lvl="1" algn="just" eaLnBrk="1" hangingPunct="1">
              <a:buFont typeface="Wingdings" panose="05000000000000000000" pitchFamily="2" charset="2"/>
              <a:buChar char="§"/>
              <a:defRPr/>
            </a:pPr>
            <a:endParaRPr lang="en-GB" altLang="en-US" sz="2400" dirty="0"/>
          </a:p>
        </p:txBody>
      </p:sp>
    </p:spTree>
    <p:extLst>
      <p:ext uri="{BB962C8B-B14F-4D97-AF65-F5344CB8AC3E}">
        <p14:creationId xmlns:p14="http://schemas.microsoft.com/office/powerpoint/2010/main" val="263203654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1000"/>
                                        <p:tgtEl>
                                          <p:spTgt spid="2">
                                            <p:txEl>
                                              <p:pRg st="3" end="3"/>
                                            </p:txEl>
                                          </p:spTgt>
                                        </p:tgtEl>
                                      </p:cBhvr>
                                    </p:animEffect>
                                    <p:anim calcmode="lin" valueType="num">
                                      <p:cBhvr>
                                        <p:cTn id="23"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fade">
                                      <p:cBhvr>
                                        <p:cTn id="29" dur="1000"/>
                                        <p:tgtEl>
                                          <p:spTgt spid="2">
                                            <p:txEl>
                                              <p:pRg st="4" end="4"/>
                                            </p:txEl>
                                          </p:spTgt>
                                        </p:tgtEl>
                                      </p:cBhvr>
                                    </p:animEffect>
                                    <p:anim calcmode="lin" valueType="num">
                                      <p:cBhvr>
                                        <p:cTn id="30"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fade">
                                      <p:cBhvr>
                                        <p:cTn id="34" dur="1000"/>
                                        <p:tgtEl>
                                          <p:spTgt spid="2">
                                            <p:txEl>
                                              <p:pRg st="5" end="5"/>
                                            </p:txEl>
                                          </p:spTgt>
                                        </p:tgtEl>
                                      </p:cBhvr>
                                    </p:animEffect>
                                    <p:anim calcmode="lin" valueType="num">
                                      <p:cBhvr>
                                        <p:cTn id="35"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fade">
                                      <p:cBhvr>
                                        <p:cTn id="39" dur="1000"/>
                                        <p:tgtEl>
                                          <p:spTgt spid="2">
                                            <p:txEl>
                                              <p:pRg st="6" end="6"/>
                                            </p:txEl>
                                          </p:spTgt>
                                        </p:tgtEl>
                                      </p:cBhvr>
                                    </p:animEffect>
                                    <p:anim calcmode="lin" valueType="num">
                                      <p:cBhvr>
                                        <p:cTn id="4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2">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
                                            <p:txEl>
                                              <p:pRg st="7" end="7"/>
                                            </p:txEl>
                                          </p:spTgt>
                                        </p:tgtEl>
                                        <p:attrNameLst>
                                          <p:attrName>style.visibility</p:attrName>
                                        </p:attrNameLst>
                                      </p:cBhvr>
                                      <p:to>
                                        <p:strVal val="visible"/>
                                      </p:to>
                                    </p:set>
                                    <p:animEffect transition="in" filter="fade">
                                      <p:cBhvr>
                                        <p:cTn id="44" dur="1000"/>
                                        <p:tgtEl>
                                          <p:spTgt spid="2">
                                            <p:txEl>
                                              <p:pRg st="7" end="7"/>
                                            </p:txEl>
                                          </p:spTgt>
                                        </p:tgtEl>
                                      </p:cBhvr>
                                    </p:animEffect>
                                    <p:anim calcmode="lin" valueType="num">
                                      <p:cBhvr>
                                        <p:cTn id="45"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
                                            <p:txEl>
                                              <p:pRg st="8" end="8"/>
                                            </p:txEl>
                                          </p:spTgt>
                                        </p:tgtEl>
                                        <p:attrNameLst>
                                          <p:attrName>style.visibility</p:attrName>
                                        </p:attrNameLst>
                                      </p:cBhvr>
                                      <p:to>
                                        <p:strVal val="visible"/>
                                      </p:to>
                                    </p:set>
                                    <p:animEffect transition="in" filter="fade">
                                      <p:cBhvr>
                                        <p:cTn id="51" dur="1000"/>
                                        <p:tgtEl>
                                          <p:spTgt spid="2">
                                            <p:txEl>
                                              <p:pRg st="8" end="8"/>
                                            </p:txEl>
                                          </p:spTgt>
                                        </p:tgtEl>
                                      </p:cBhvr>
                                    </p:animEffect>
                                    <p:anim calcmode="lin" valueType="num">
                                      <p:cBhvr>
                                        <p:cTn id="52"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479376" y="0"/>
            <a:ext cx="11233248" cy="1143000"/>
          </a:xfrm>
        </p:spPr>
        <p:txBody>
          <a:bodyPr/>
          <a:lstStyle/>
          <a:p>
            <a:pPr eaLnBrk="1" hangingPunct="1"/>
            <a:r>
              <a:rPr lang="en-GB" altLang="en-US" sz="3200" b="1" dirty="0">
                <a:solidFill>
                  <a:schemeClr val="tx2">
                    <a:lumMod val="75000"/>
                  </a:schemeClr>
                </a:solidFill>
              </a:rPr>
              <a:t>How Does The Global Marketplace Affect Managers?</a:t>
            </a:r>
          </a:p>
        </p:txBody>
      </p:sp>
      <p:sp>
        <p:nvSpPr>
          <p:cNvPr id="2" name="Content Placeholder 2">
            <a:extLst>
              <a:ext uri="{FF2B5EF4-FFF2-40B4-BE49-F238E27FC236}">
                <a16:creationId xmlns:a16="http://schemas.microsoft.com/office/drawing/2014/main" id="{9F60DFC5-FB7F-8977-75E0-323CA7E48E67}"/>
              </a:ext>
            </a:extLst>
          </p:cNvPr>
          <p:cNvSpPr txBox="1">
            <a:spLocks/>
          </p:cNvSpPr>
          <p:nvPr/>
        </p:nvSpPr>
        <p:spPr>
          <a:xfrm>
            <a:off x="263352" y="1052736"/>
            <a:ext cx="10765195" cy="4464496"/>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en-GB" altLang="en-US" sz="2800" b="1" dirty="0"/>
              <a:t>Managing an international business differs from managing a domestic business because </a:t>
            </a:r>
          </a:p>
          <a:p>
            <a:pPr lvl="1" algn="just">
              <a:buFont typeface="Arial" panose="020B0604020202020204" pitchFamily="34" charset="0"/>
              <a:buChar char="•"/>
            </a:pPr>
            <a:r>
              <a:rPr lang="en-GB" altLang="en-US" sz="2400" dirty="0"/>
              <a:t>Countries are different</a:t>
            </a:r>
          </a:p>
          <a:p>
            <a:pPr lvl="1" algn="just">
              <a:buFont typeface="Arial" panose="020B0604020202020204" pitchFamily="34" charset="0"/>
              <a:buChar char="•"/>
            </a:pPr>
            <a:r>
              <a:rPr lang="en-GB" altLang="en-US" sz="2400" dirty="0"/>
              <a:t>The range of problems confronted in an international business is wider and the problems more complex than those in a domestic business</a:t>
            </a:r>
          </a:p>
          <a:p>
            <a:pPr lvl="1" algn="just">
              <a:buFont typeface="Arial" panose="020B0604020202020204" pitchFamily="34" charset="0"/>
              <a:buChar char="•"/>
            </a:pPr>
            <a:r>
              <a:rPr lang="en-GB" altLang="en-US" sz="2400" dirty="0"/>
              <a:t>Firms have to find ways to work within the limits imposed by government intervention in international trade and investment systems</a:t>
            </a:r>
          </a:p>
          <a:p>
            <a:pPr lvl="1" algn="just">
              <a:buFont typeface="Arial" panose="020B0604020202020204" pitchFamily="34" charset="0"/>
              <a:buChar char="•"/>
            </a:pPr>
            <a:r>
              <a:rPr lang="en-GB" altLang="en-US" sz="2400" dirty="0"/>
              <a:t>International transactions involve converting money into different currencies</a:t>
            </a:r>
          </a:p>
          <a:p>
            <a:pPr lvl="1" algn="just" eaLnBrk="1" hangingPunct="1">
              <a:buFont typeface="Wingdings" panose="05000000000000000000" pitchFamily="2" charset="2"/>
              <a:buChar char="§"/>
              <a:defRPr/>
            </a:pPr>
            <a:endParaRPr lang="en-GB" altLang="en-US" sz="2400" dirty="0"/>
          </a:p>
        </p:txBody>
      </p:sp>
    </p:spTree>
    <p:extLst>
      <p:ext uri="{BB962C8B-B14F-4D97-AF65-F5344CB8AC3E}">
        <p14:creationId xmlns:p14="http://schemas.microsoft.com/office/powerpoint/2010/main" val="183282476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Why Companies Engage in IB?</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479376" y="620688"/>
            <a:ext cx="5652628" cy="417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200000"/>
              </a:lnSpc>
              <a:buClr>
                <a:schemeClr val="tx1"/>
              </a:buClr>
            </a:pPr>
            <a:r>
              <a:rPr lang="en-GB" sz="3400" dirty="0">
                <a:solidFill>
                  <a:schemeClr val="tx1">
                    <a:lumMod val="95000"/>
                    <a:lumOff val="5000"/>
                  </a:schemeClr>
                </a:solidFill>
              </a:rPr>
              <a:t>Sales expansion</a:t>
            </a:r>
          </a:p>
          <a:p>
            <a:pPr algn="just">
              <a:lnSpc>
                <a:spcPct val="200000"/>
              </a:lnSpc>
              <a:buClr>
                <a:schemeClr val="tx1"/>
              </a:buClr>
            </a:pPr>
            <a:r>
              <a:rPr lang="en-GB" sz="3400" dirty="0">
                <a:solidFill>
                  <a:schemeClr val="tx1">
                    <a:lumMod val="95000"/>
                    <a:lumOff val="5000"/>
                  </a:schemeClr>
                </a:solidFill>
              </a:rPr>
              <a:t>Resource acquisition</a:t>
            </a:r>
          </a:p>
          <a:p>
            <a:pPr algn="just">
              <a:lnSpc>
                <a:spcPct val="200000"/>
              </a:lnSpc>
              <a:buClr>
                <a:schemeClr val="tx1"/>
              </a:buClr>
            </a:pPr>
            <a:r>
              <a:rPr lang="en-GB" sz="3400" dirty="0">
                <a:solidFill>
                  <a:schemeClr val="tx1">
                    <a:lumMod val="95000"/>
                    <a:lumOff val="5000"/>
                  </a:schemeClr>
                </a:solidFill>
              </a:rPr>
              <a:t>Risk reduction</a:t>
            </a:r>
          </a:p>
          <a:p>
            <a:pPr>
              <a:buClr>
                <a:schemeClr val="tx1"/>
              </a:buClr>
            </a:pPr>
            <a:endParaRPr lang="en-GB" dirty="0"/>
          </a:p>
          <a:p>
            <a:pPr algn="just"/>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pic>
        <p:nvPicPr>
          <p:cNvPr id="5" name="Picture 4" descr="A globe with many flags around it&#10;&#10;Description automatically generated">
            <a:extLst>
              <a:ext uri="{FF2B5EF4-FFF2-40B4-BE49-F238E27FC236}">
                <a16:creationId xmlns:a16="http://schemas.microsoft.com/office/drawing/2014/main" id="{646A0D5B-B8EB-5718-E278-9F4200FC428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40870" y1="51389" x2="48370" y2="64881"/>
                        <a14:foregroundMark x1="48370" y1="64881" x2="42717" y2="55357"/>
                        <a14:foregroundMark x1="42717" y1="55357" x2="48804" y2="51786"/>
                        <a14:foregroundMark x1="48804" y1="51786" x2="41413" y2="52778"/>
                        <a14:foregroundMark x1="41413" y1="52778" x2="42283" y2="51786"/>
                        <a14:foregroundMark x1="60109" y1="41071" x2="56957" y2="50397"/>
                        <a14:foregroundMark x1="56957" y1="50397" x2="55217" y2="42857"/>
                        <a14:foregroundMark x1="35217" y1="37103" x2="33478" y2="38492"/>
                        <a14:foregroundMark x1="27826" y1="53968" x2="27935" y2="55754"/>
                        <a14:foregroundMark x1="30652" y1="64683" x2="31196" y2="68452"/>
                        <a14:foregroundMark x1="74348" y1="46429" x2="74348" y2="54365"/>
                        <a14:foregroundMark x1="65000" y1="62500" x2="58804" y2="76984"/>
                        <a14:foregroundMark x1="44239" y1="64683" x2="36304" y2="65675"/>
                        <a14:foregroundMark x1="35435" y1="64881" x2="33696" y2="65675"/>
                        <a14:foregroundMark x1="33043" y1="66071" x2="32283" y2="56151"/>
                        <a14:foregroundMark x1="32283" y1="56151" x2="30543" y2="52183"/>
                        <a14:foregroundMark x1="30435" y1="53175" x2="33152" y2="67262"/>
                        <a14:foregroundMark x1="30761" y1="37500" x2="31413" y2="50198"/>
                        <a14:foregroundMark x1="39348" y1="50000" x2="43804" y2="60913"/>
                        <a14:foregroundMark x1="43804" y1="60913" x2="40870" y2="65278"/>
                        <a14:foregroundMark x1="37609" y1="37500" x2="34565" y2="45635"/>
                        <a14:foregroundMark x1="27609" y1="52381" x2="27826" y2="55754"/>
                        <a14:foregroundMark x1="29022" y1="48810" x2="29674" y2="52183"/>
                      </a14:backgroundRemoval>
                    </a14:imgEffect>
                  </a14:imgLayer>
                </a14:imgProps>
              </a:ext>
              <a:ext uri="{28A0092B-C50C-407E-A947-70E740481C1C}">
                <a14:useLocalDpi xmlns:a14="http://schemas.microsoft.com/office/drawing/2010/main" val="0"/>
              </a:ext>
            </a:extLst>
          </a:blip>
          <a:stretch>
            <a:fillRect/>
          </a:stretch>
        </p:blipFill>
        <p:spPr>
          <a:xfrm>
            <a:off x="4367808" y="1028700"/>
            <a:ext cx="8376711" cy="4588981"/>
          </a:xfrm>
          <a:prstGeom prst="rect">
            <a:avLst/>
          </a:prstGeom>
        </p:spPr>
      </p:pic>
      <p:sp>
        <p:nvSpPr>
          <p:cNvPr id="2" name="Footer Placeholder 1">
            <a:extLst>
              <a:ext uri="{FF2B5EF4-FFF2-40B4-BE49-F238E27FC236}">
                <a16:creationId xmlns:a16="http://schemas.microsoft.com/office/drawing/2014/main" id="{F59F344D-659F-F6A8-718D-9454064379D0}"/>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19272932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500" fill="hold"/>
                                        <p:tgtEl>
                                          <p:spTgt spid="5"/>
                                        </p:tgtEl>
                                        <p:attrNameLst>
                                          <p:attrName>ppt_w</p:attrName>
                                        </p:attrNameLst>
                                      </p:cBhvr>
                                      <p:tavLst>
                                        <p:tav tm="0">
                                          <p:val>
                                            <p:fltVal val="0"/>
                                          </p:val>
                                        </p:tav>
                                        <p:tav tm="100000">
                                          <p:val>
                                            <p:strVal val="#ppt_w"/>
                                          </p:val>
                                        </p:tav>
                                      </p:tavLst>
                                    </p:anim>
                                    <p:anim calcmode="lin" valueType="num">
                                      <p:cBhvr>
                                        <p:cTn id="14" dur="2500" fill="hold"/>
                                        <p:tgtEl>
                                          <p:spTgt spid="5"/>
                                        </p:tgtEl>
                                        <p:attrNameLst>
                                          <p:attrName>ppt_h</p:attrName>
                                        </p:attrNameLst>
                                      </p:cBhvr>
                                      <p:tavLst>
                                        <p:tav tm="0">
                                          <p:val>
                                            <p:fltVal val="0"/>
                                          </p:val>
                                        </p:tav>
                                        <p:tav tm="100000">
                                          <p:val>
                                            <p:strVal val="#ppt_h"/>
                                          </p:val>
                                        </p:tav>
                                      </p:tavLst>
                                    </p:anim>
                                    <p:animEffect transition="in" filter="fade">
                                      <p:cBhvr>
                                        <p:cTn id="15" dur="2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27384"/>
            <a:ext cx="11089232" cy="1143000"/>
          </a:xfrm>
        </p:spPr>
        <p:txBody>
          <a:bodyPr/>
          <a:lstStyle/>
          <a:p>
            <a:pPr eaLnBrk="1" hangingPunct="1"/>
            <a:r>
              <a:rPr lang="en-GB" altLang="en-US" sz="3200" b="1" dirty="0">
                <a:solidFill>
                  <a:schemeClr val="tx2">
                    <a:lumMod val="75000"/>
                  </a:schemeClr>
                </a:solidFill>
              </a:rPr>
              <a:t>Why Companies Engage in IB</a:t>
            </a:r>
          </a:p>
        </p:txBody>
      </p:sp>
      <p:sp>
        <p:nvSpPr>
          <p:cNvPr id="2" name="Content Placeholder 2">
            <a:extLst>
              <a:ext uri="{FF2B5EF4-FFF2-40B4-BE49-F238E27FC236}">
                <a16:creationId xmlns:a16="http://schemas.microsoft.com/office/drawing/2014/main" id="{35C76F3C-BBDA-EE4B-4C82-F74F0D94F76C}"/>
              </a:ext>
            </a:extLst>
          </p:cNvPr>
          <p:cNvSpPr txBox="1">
            <a:spLocks/>
          </p:cNvSpPr>
          <p:nvPr/>
        </p:nvSpPr>
        <p:spPr>
          <a:xfrm>
            <a:off x="551384" y="1052736"/>
            <a:ext cx="11089232" cy="4752528"/>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500" b="1" dirty="0"/>
              <a:t>To expand sales (depends on consumer interests and willingness)</a:t>
            </a:r>
          </a:p>
          <a:p>
            <a:pPr lvl="1" algn="just">
              <a:buClr>
                <a:schemeClr val="tx1"/>
              </a:buClr>
              <a:buFont typeface="Wingdings" panose="05000000000000000000" pitchFamily="2" charset="2"/>
              <a:buChar char="Ø"/>
            </a:pPr>
            <a:r>
              <a:rPr lang="en-GB" sz="2100" dirty="0"/>
              <a:t>Pursuing international sales increases the potential market and potential profits</a:t>
            </a:r>
          </a:p>
          <a:p>
            <a:pPr algn="just">
              <a:buClr>
                <a:schemeClr val="tx1"/>
              </a:buClr>
            </a:pPr>
            <a:r>
              <a:rPr lang="en-GB" sz="2500" b="1" dirty="0"/>
              <a:t>To acquire resources</a:t>
            </a:r>
          </a:p>
          <a:p>
            <a:pPr lvl="1" algn="just">
              <a:buClr>
                <a:schemeClr val="tx1"/>
              </a:buClr>
              <a:buFont typeface="Wingdings" panose="05000000000000000000" pitchFamily="2" charset="2"/>
              <a:buChar char="Ø"/>
            </a:pPr>
            <a:r>
              <a:rPr lang="en-GB" sz="2100" dirty="0"/>
              <a:t>May give companies lower costs, new and better products, and additional operating knowledge (services, resources, and components)</a:t>
            </a:r>
          </a:p>
          <a:p>
            <a:pPr algn="just">
              <a:buClr>
                <a:schemeClr val="tx1"/>
              </a:buClr>
            </a:pPr>
            <a:r>
              <a:rPr lang="en-GB" sz="2500" b="1" dirty="0"/>
              <a:t>To diversify or reduce risks</a:t>
            </a:r>
          </a:p>
          <a:p>
            <a:pPr lvl="1" algn="just">
              <a:buClr>
                <a:schemeClr val="tx1"/>
              </a:buClr>
              <a:buFont typeface="Wingdings" panose="05000000000000000000" pitchFamily="2" charset="2"/>
              <a:buChar char="Ø"/>
            </a:pPr>
            <a:r>
              <a:rPr lang="en-GB" sz="2100" dirty="0"/>
              <a:t>International operations may reduce operating risk by smoothing sales and profits, preventing competitors from gaining advantage </a:t>
            </a:r>
          </a:p>
          <a:p>
            <a:pPr lvl="1" algn="just">
              <a:buClr>
                <a:schemeClr val="tx1"/>
              </a:buClr>
              <a:buFont typeface="Wingdings" panose="05000000000000000000" pitchFamily="2" charset="2"/>
              <a:buChar char="Ø"/>
            </a:pPr>
            <a:r>
              <a:rPr lang="en-GB" sz="2100" dirty="0"/>
              <a:t>Different business cycles; price swings and shortages from place to place</a:t>
            </a:r>
          </a:p>
          <a:p>
            <a:pPr algn="just">
              <a:buClr>
                <a:schemeClr val="tx1"/>
              </a:buClr>
            </a:pPr>
            <a:r>
              <a:rPr lang="en-GB" sz="2500" b="1" dirty="0"/>
              <a:t>Advanced communication systems have enabled better control and supervision of global operations</a:t>
            </a:r>
          </a:p>
        </p:txBody>
      </p:sp>
    </p:spTree>
    <p:extLst>
      <p:ext uri="{BB962C8B-B14F-4D97-AF65-F5344CB8AC3E}">
        <p14:creationId xmlns:p14="http://schemas.microsoft.com/office/powerpoint/2010/main" val="407724598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1000"/>
                                        <p:tgtEl>
                                          <p:spTgt spid="2">
                                            <p:txEl>
                                              <p:pRg st="1" end="1"/>
                                            </p:txEl>
                                          </p:spTgt>
                                        </p:tgtEl>
                                      </p:cBhvr>
                                    </p:animEffect>
                                    <p:anim calcmode="lin" valueType="num">
                                      <p:cBhvr>
                                        <p:cTn id="1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fade">
                                      <p:cBhvr>
                                        <p:cTn id="24" dur="1000"/>
                                        <p:tgtEl>
                                          <p:spTgt spid="2">
                                            <p:txEl>
                                              <p:pRg st="3" end="3"/>
                                            </p:txEl>
                                          </p:spTgt>
                                        </p:tgtEl>
                                      </p:cBhvr>
                                    </p:animEffect>
                                    <p:anim calcmode="lin" valueType="num">
                                      <p:cBhvr>
                                        <p:cTn id="2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fade">
                                      <p:cBhvr>
                                        <p:cTn id="31" dur="1000"/>
                                        <p:tgtEl>
                                          <p:spTgt spid="2">
                                            <p:txEl>
                                              <p:pRg st="4" end="4"/>
                                            </p:txEl>
                                          </p:spTgt>
                                        </p:tgtEl>
                                      </p:cBhvr>
                                    </p:animEffect>
                                    <p:anim calcmode="lin" valueType="num">
                                      <p:cBhvr>
                                        <p:cTn id="3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
                                            <p:txEl>
                                              <p:pRg st="6" end="6"/>
                                            </p:txEl>
                                          </p:spTgt>
                                        </p:tgtEl>
                                        <p:attrNameLst>
                                          <p:attrName>style.visibility</p:attrName>
                                        </p:attrNameLst>
                                      </p:cBhvr>
                                      <p:to>
                                        <p:strVal val="visible"/>
                                      </p:to>
                                    </p:set>
                                    <p:animEffect transition="in" filter="fade">
                                      <p:cBhvr>
                                        <p:cTn id="41" dur="1000"/>
                                        <p:tgtEl>
                                          <p:spTgt spid="2">
                                            <p:txEl>
                                              <p:pRg st="6" end="6"/>
                                            </p:txEl>
                                          </p:spTgt>
                                        </p:tgtEl>
                                      </p:cBhvr>
                                    </p:animEffect>
                                    <p:anim calcmode="lin" valueType="num">
                                      <p:cBhvr>
                                        <p:cTn id="42"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
                                            <p:txEl>
                                              <p:pRg st="7" end="7"/>
                                            </p:txEl>
                                          </p:spTgt>
                                        </p:tgtEl>
                                        <p:attrNameLst>
                                          <p:attrName>style.visibility</p:attrName>
                                        </p:attrNameLst>
                                      </p:cBhvr>
                                      <p:to>
                                        <p:strVal val="visible"/>
                                      </p:to>
                                    </p:set>
                                    <p:animEffect transition="in" filter="fade">
                                      <p:cBhvr>
                                        <p:cTn id="48" dur="1000"/>
                                        <p:tgtEl>
                                          <p:spTgt spid="2">
                                            <p:txEl>
                                              <p:pRg st="7" end="7"/>
                                            </p:txEl>
                                          </p:spTgt>
                                        </p:tgtEl>
                                      </p:cBhvr>
                                    </p:animEffect>
                                    <p:anim calcmode="lin" valueType="num">
                                      <p:cBhvr>
                                        <p:cTn id="49"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What Is Globalization?</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623392" y="1052736"/>
            <a:ext cx="10729191"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b="1" dirty="0">
                <a:solidFill>
                  <a:srgbClr val="FF0000"/>
                </a:solidFill>
              </a:rPr>
              <a:t>Globalization</a:t>
            </a:r>
            <a:r>
              <a:rPr lang="en-GB" dirty="0"/>
              <a:t> - the shift toward a more integrated and interdependent world economy</a:t>
            </a:r>
          </a:p>
          <a:p>
            <a:pPr algn="just">
              <a:buClr>
                <a:schemeClr val="tx1"/>
              </a:buClr>
            </a:pPr>
            <a:r>
              <a:rPr lang="en-GB" dirty="0"/>
              <a:t>The world is moving away from self-contained national economies toward an interdependent, integrated global economic system</a:t>
            </a:r>
          </a:p>
          <a:p>
            <a:pPr algn="just">
              <a:buClr>
                <a:schemeClr val="tx1"/>
              </a:buClr>
            </a:pPr>
            <a:r>
              <a:rPr lang="en-GB" b="1" dirty="0"/>
              <a:t>Globalization</a:t>
            </a:r>
            <a:r>
              <a:rPr lang="en-GB" dirty="0"/>
              <a:t> is the broad set of interdependent relationships among people from different parts of a world divided into nations </a:t>
            </a:r>
          </a:p>
          <a:p>
            <a:pPr algn="just"/>
            <a:endParaRPr lang="en-GB" dirty="0"/>
          </a:p>
          <a:p>
            <a:pPr marL="0" indent="0" algn="just">
              <a:buNone/>
            </a:pPr>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
        <p:nvSpPr>
          <p:cNvPr id="2" name="Arrow: Down 1">
            <a:extLst>
              <a:ext uri="{FF2B5EF4-FFF2-40B4-BE49-F238E27FC236}">
                <a16:creationId xmlns:a16="http://schemas.microsoft.com/office/drawing/2014/main" id="{8FFD4816-4DF4-1BC9-351C-6A9F8C65C21A}"/>
              </a:ext>
            </a:extLst>
          </p:cNvPr>
          <p:cNvSpPr/>
          <p:nvPr/>
        </p:nvSpPr>
        <p:spPr>
          <a:xfrm>
            <a:off x="10848528" y="40"/>
            <a:ext cx="1127448" cy="960368"/>
          </a:xfrm>
          <a:prstGeom prst="downArrow">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5000" b="0" i="0" u="none" strike="noStrike" kern="1200" cap="none" spc="0" normalizeH="0" baseline="0" noProof="0" dirty="0">
                <a:ln>
                  <a:noFill/>
                </a:ln>
                <a:solidFill>
                  <a:prstClr val="white"/>
                </a:solidFill>
                <a:effectLst/>
                <a:uLnTx/>
                <a:uFillTx/>
                <a:latin typeface="Bodoni MT" panose="02070603080606020203" pitchFamily="18" charset="0"/>
                <a:ea typeface="+mn-ea"/>
                <a:cs typeface="+mn-cs"/>
              </a:rPr>
              <a:t>1</a:t>
            </a:r>
          </a:p>
        </p:txBody>
      </p:sp>
      <p:sp>
        <p:nvSpPr>
          <p:cNvPr id="3" name="Footer Placeholder 1">
            <a:extLst>
              <a:ext uri="{FF2B5EF4-FFF2-40B4-BE49-F238E27FC236}">
                <a16:creationId xmlns:a16="http://schemas.microsoft.com/office/drawing/2014/main" id="{C5A2E58B-3C95-C71A-C4F0-0DB2AC745FD4}"/>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666077807"/>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anim calcmode="lin" valueType="num">
                                      <p:cBhvr>
                                        <p:cTn id="1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What Is Globalization?</a:t>
            </a:r>
          </a:p>
        </p:txBody>
      </p:sp>
      <p:pic>
        <p:nvPicPr>
          <p:cNvPr id="2" name="Online Media 1" title="Globalization in 3 minutes, theory in 3 minuttes">
            <a:hlinkClick r:id="" action="ppaction://media"/>
            <a:extLst>
              <a:ext uri="{FF2B5EF4-FFF2-40B4-BE49-F238E27FC236}">
                <a16:creationId xmlns:a16="http://schemas.microsoft.com/office/drawing/2014/main" id="{46B2D8CA-FF87-12B3-1A64-81D5FE0AB33F}"/>
              </a:ext>
            </a:extLst>
          </p:cNvPr>
          <p:cNvPicPr>
            <a:picLocks noRot="1" noChangeAspect="1"/>
          </p:cNvPicPr>
          <p:nvPr>
            <a:videoFile r:link="rId1"/>
          </p:nvPr>
        </p:nvPicPr>
        <p:blipFill>
          <a:blip r:embed="rId4"/>
          <a:stretch>
            <a:fillRect/>
          </a:stretch>
        </p:blipFill>
        <p:spPr>
          <a:xfrm>
            <a:off x="2250108" y="980728"/>
            <a:ext cx="7691784" cy="4345858"/>
          </a:xfrm>
          <a:prstGeom prst="rect">
            <a:avLst/>
          </a:prstGeom>
        </p:spPr>
      </p:pic>
      <p:sp>
        <p:nvSpPr>
          <p:cNvPr id="4" name="TextBox 3">
            <a:extLst>
              <a:ext uri="{FF2B5EF4-FFF2-40B4-BE49-F238E27FC236}">
                <a16:creationId xmlns:a16="http://schemas.microsoft.com/office/drawing/2014/main" id="{FD718905-6D68-2061-EBDA-BE749FB8F98C}"/>
              </a:ext>
            </a:extLst>
          </p:cNvPr>
          <p:cNvSpPr txBox="1"/>
          <p:nvPr/>
        </p:nvSpPr>
        <p:spPr>
          <a:xfrm>
            <a:off x="3359696" y="5326586"/>
            <a:ext cx="6097836" cy="338554"/>
          </a:xfrm>
          <a:prstGeom prst="rect">
            <a:avLst/>
          </a:prstGeom>
          <a:noFill/>
        </p:spPr>
        <p:txBody>
          <a:bodyPr wrap="square">
            <a:spAutoFit/>
          </a:bodyPr>
          <a:lstStyle/>
          <a:p>
            <a:pPr algn="ctr"/>
            <a:r>
              <a:rPr lang="en-GB" sz="1600" dirty="0">
                <a:hlinkClick r:id="rId5"/>
              </a:rPr>
              <a:t>https://www.youtube.com/watch?v=p6u9m5FK0IQ</a:t>
            </a:r>
            <a:r>
              <a:rPr lang="en-GB" sz="1600" dirty="0"/>
              <a:t> </a:t>
            </a:r>
          </a:p>
        </p:txBody>
      </p:sp>
      <p:sp>
        <p:nvSpPr>
          <p:cNvPr id="3" name="Arrow: Down 2">
            <a:extLst>
              <a:ext uri="{FF2B5EF4-FFF2-40B4-BE49-F238E27FC236}">
                <a16:creationId xmlns:a16="http://schemas.microsoft.com/office/drawing/2014/main" id="{4C77CC59-BC43-25D1-4F8C-12BFFFCD6057}"/>
              </a:ext>
            </a:extLst>
          </p:cNvPr>
          <p:cNvSpPr/>
          <p:nvPr/>
        </p:nvSpPr>
        <p:spPr>
          <a:xfrm>
            <a:off x="10848528" y="40"/>
            <a:ext cx="1127448" cy="960368"/>
          </a:xfrm>
          <a:prstGeom prst="downArrow">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5000" b="0" i="0" u="none" strike="noStrike" kern="1200" cap="none" spc="0" normalizeH="0" baseline="0" noProof="0" dirty="0">
                <a:ln>
                  <a:noFill/>
                </a:ln>
                <a:solidFill>
                  <a:prstClr val="white"/>
                </a:solidFill>
                <a:effectLst/>
                <a:uLnTx/>
                <a:uFillTx/>
                <a:latin typeface="Bodoni MT" panose="02070603080606020203" pitchFamily="18" charset="0"/>
                <a:ea typeface="+mn-ea"/>
                <a:cs typeface="+mn-cs"/>
              </a:rPr>
              <a:t>2</a:t>
            </a:r>
          </a:p>
        </p:txBody>
      </p:sp>
      <p:sp>
        <p:nvSpPr>
          <p:cNvPr id="5" name="Footer Placeholder 1">
            <a:extLst>
              <a:ext uri="{FF2B5EF4-FFF2-40B4-BE49-F238E27FC236}">
                <a16:creationId xmlns:a16="http://schemas.microsoft.com/office/drawing/2014/main" id="{25664027-3DD4-B663-8C73-9CD008036C08}"/>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74232260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Connection Between Globalization and IB </a:t>
            </a:r>
          </a:p>
        </p:txBody>
      </p:sp>
      <p:pic>
        <p:nvPicPr>
          <p:cNvPr id="4" name="Picture 3" descr="Diagram&#10;&#10;Description automatically generated">
            <a:extLst>
              <a:ext uri="{FF2B5EF4-FFF2-40B4-BE49-F238E27FC236}">
                <a16:creationId xmlns:a16="http://schemas.microsoft.com/office/drawing/2014/main" id="{3AF8F3A4-918A-4858-B59F-D6E65E9700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04312" y="1844824"/>
            <a:ext cx="2989526" cy="1728192"/>
          </a:xfrm>
          <a:prstGeom prst="rect">
            <a:avLst/>
          </a:prstGeom>
        </p:spPr>
      </p:pic>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731404" y="1052736"/>
            <a:ext cx="10729192" cy="4320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700" dirty="0"/>
              <a:t>Human contacts expanded variety of resources, products, services, and markets</a:t>
            </a:r>
          </a:p>
          <a:p>
            <a:pPr algn="just"/>
            <a:r>
              <a:rPr lang="en-GB" sz="2700" dirty="0"/>
              <a:t>We have altered the way we want and expect to live</a:t>
            </a:r>
          </a:p>
          <a:p>
            <a:pPr algn="just"/>
            <a:r>
              <a:rPr lang="en-GB" sz="2700" dirty="0"/>
              <a:t>We buy products from all over the world</a:t>
            </a:r>
          </a:p>
          <a:p>
            <a:pPr algn="just"/>
            <a:r>
              <a:rPr lang="en-GB" sz="2700" dirty="0"/>
              <a:t>Enables variety, better quality, and lower prices</a:t>
            </a:r>
          </a:p>
          <a:p>
            <a:pPr algn="just"/>
            <a:r>
              <a:rPr lang="en-GB" sz="2700" dirty="0"/>
              <a:t>Enables products availability all round the year (even out of seasons)</a:t>
            </a:r>
          </a:p>
          <a:p>
            <a:pPr algn="just"/>
            <a:r>
              <a:rPr lang="en-GB" sz="2700" dirty="0"/>
              <a:t>Due to consumer demands, many countries have removed restrictions on international movement of goods and services</a:t>
            </a:r>
          </a:p>
          <a:p>
            <a:pPr algn="just"/>
            <a:endParaRPr lang="en-GB"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5FE073E9-5796-C4E4-D682-6A5E5E8660F6}"/>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154282326"/>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anim calcmode="lin" valueType="num">
                                      <p:cBhvr>
                                        <p:cTn id="1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1000"/>
                                        <p:tgtEl>
                                          <p:spTgt spid="6">
                                            <p:txEl>
                                              <p:pRg st="3" end="3"/>
                                            </p:txEl>
                                          </p:spTgt>
                                        </p:tgtEl>
                                      </p:cBhvr>
                                    </p:animEffect>
                                    <p:anim calcmode="lin" valueType="num">
                                      <p:cBhvr>
                                        <p:cTn id="23"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1000"/>
                                        <p:tgtEl>
                                          <p:spTgt spid="6">
                                            <p:txEl>
                                              <p:pRg st="4" end="4"/>
                                            </p:txEl>
                                          </p:spTgt>
                                        </p:tgtEl>
                                      </p:cBhvr>
                                    </p:animEffect>
                                    <p:anim calcmode="lin" valueType="num">
                                      <p:cBhvr>
                                        <p:cTn id="2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1000"/>
                                        <p:tgtEl>
                                          <p:spTgt spid="6">
                                            <p:txEl>
                                              <p:pRg st="5" end="5"/>
                                            </p:txEl>
                                          </p:spTgt>
                                        </p:tgtEl>
                                      </p:cBhvr>
                                    </p:animEffect>
                                    <p:anim calcmode="lin" valueType="num">
                                      <p:cBhvr>
                                        <p:cTn id="33"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407368" y="2937697"/>
            <a:ext cx="11089232" cy="1143000"/>
          </a:xfrm>
        </p:spPr>
        <p:txBody>
          <a:bodyPr/>
          <a:lstStyle/>
          <a:p>
            <a:pPr eaLnBrk="1" hangingPunct="1"/>
            <a:r>
              <a:rPr lang="en-GB" altLang="en-US" sz="3200" b="1" dirty="0">
                <a:solidFill>
                  <a:schemeClr val="tx2">
                    <a:lumMod val="75000"/>
                  </a:schemeClr>
                </a:solidFill>
              </a:rPr>
              <a:t>Do you think Globalisation is a good or a bad thing? </a:t>
            </a:r>
          </a:p>
        </p:txBody>
      </p:sp>
      <p:sp>
        <p:nvSpPr>
          <p:cNvPr id="4" name="Title 1">
            <a:extLst>
              <a:ext uri="{FF2B5EF4-FFF2-40B4-BE49-F238E27FC236}">
                <a16:creationId xmlns:a16="http://schemas.microsoft.com/office/drawing/2014/main" id="{59712811-A2AD-4DFE-B6E9-23B95896B78A}"/>
              </a:ext>
            </a:extLst>
          </p:cNvPr>
          <p:cNvSpPr txBox="1">
            <a:spLocks/>
          </p:cNvSpPr>
          <p:nvPr/>
        </p:nvSpPr>
        <p:spPr bwMode="auto">
          <a:xfrm>
            <a:off x="2855640" y="4045817"/>
            <a:ext cx="648072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2400" dirty="0"/>
              <a:t>Discuss benefits and costs of globalisation</a:t>
            </a:r>
          </a:p>
        </p:txBody>
      </p:sp>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b="1" dirty="0">
                <a:solidFill>
                  <a:schemeClr val="tx2">
                    <a:lumMod val="75000"/>
                  </a:schemeClr>
                </a:solidFill>
              </a:rPr>
              <a:t>Question?</a:t>
            </a:r>
          </a:p>
        </p:txBody>
      </p:sp>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6360" y="3752528"/>
            <a:ext cx="1837115" cy="1837115"/>
          </a:xfrm>
          <a:prstGeom prst="rect">
            <a:avLst/>
          </a:prstGeom>
        </p:spPr>
      </p:pic>
      <p:pic>
        <p:nvPicPr>
          <p:cNvPr id="6" name="Picture 5" descr="Map&#10;&#10;Description automatically generated">
            <a:extLst>
              <a:ext uri="{FF2B5EF4-FFF2-40B4-BE49-F238E27FC236}">
                <a16:creationId xmlns:a16="http://schemas.microsoft.com/office/drawing/2014/main" id="{35F6A4ED-7007-4A02-8024-7724E8C8F2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9646" y="931911"/>
            <a:ext cx="6372708" cy="2216875"/>
          </a:xfrm>
          <a:prstGeom prst="rect">
            <a:avLst/>
          </a:prstGeom>
        </p:spPr>
      </p:pic>
      <p:sp>
        <p:nvSpPr>
          <p:cNvPr id="2" name="Footer Placeholder 1">
            <a:extLst>
              <a:ext uri="{FF2B5EF4-FFF2-40B4-BE49-F238E27FC236}">
                <a16:creationId xmlns:a16="http://schemas.microsoft.com/office/drawing/2014/main" id="{7D8EA9C8-FE98-53B8-7A3A-E979EEBEB4FF}"/>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401833912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7171"/>
                                        </p:tgtEl>
                                        <p:attrNameLst>
                                          <p:attrName>style.visibility</p:attrName>
                                        </p:attrNameLst>
                                      </p:cBhvr>
                                      <p:to>
                                        <p:strVal val="visible"/>
                                      </p:to>
                                    </p:set>
                                    <p:anim calcmode="lin" valueType="num">
                                      <p:cBhvr>
                                        <p:cTn id="13" dur="1000" fill="hold"/>
                                        <p:tgtEl>
                                          <p:spTgt spid="7171"/>
                                        </p:tgtEl>
                                        <p:attrNameLst>
                                          <p:attrName>ppt_w</p:attrName>
                                        </p:attrNameLst>
                                      </p:cBhvr>
                                      <p:tavLst>
                                        <p:tav tm="0">
                                          <p:val>
                                            <p:fltVal val="0"/>
                                          </p:val>
                                        </p:tav>
                                        <p:tav tm="100000">
                                          <p:val>
                                            <p:strVal val="#ppt_w"/>
                                          </p:val>
                                        </p:tav>
                                      </p:tavLst>
                                    </p:anim>
                                    <p:anim calcmode="lin" valueType="num">
                                      <p:cBhvr>
                                        <p:cTn id="14" dur="1000" fill="hold"/>
                                        <p:tgtEl>
                                          <p:spTgt spid="7171"/>
                                        </p:tgtEl>
                                        <p:attrNameLst>
                                          <p:attrName>ppt_h</p:attrName>
                                        </p:attrNameLst>
                                      </p:cBhvr>
                                      <p:tavLst>
                                        <p:tav tm="0">
                                          <p:val>
                                            <p:fltVal val="0"/>
                                          </p:val>
                                        </p:tav>
                                        <p:tav tm="100000">
                                          <p:val>
                                            <p:strVal val="#ppt_h"/>
                                          </p:val>
                                        </p:tav>
                                      </p:tavLst>
                                    </p:anim>
                                    <p:animEffect transition="in" filter="fade">
                                      <p:cBhvr>
                                        <p:cTn id="15" dur="1000"/>
                                        <p:tgtEl>
                                          <p:spTgt spid="7171"/>
                                        </p:tgtEl>
                                      </p:cBhvr>
                                    </p:animEffect>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Effect transition="in" filter="fade">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Costs of Globalization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803413" y="980728"/>
            <a:ext cx="10837203" cy="5184576"/>
          </a:xfrm>
          <a:prstGeom prst="rect">
            <a:avLst/>
          </a:prstGeom>
        </p:spPr>
        <p:txBody>
          <a:bodyPr/>
          <a:lstStyle/>
          <a:p>
            <a:r>
              <a:rPr lang="en-GB" sz="2500" b="1" dirty="0"/>
              <a:t>Threats to national sovereignty</a:t>
            </a:r>
          </a:p>
          <a:p>
            <a:pPr lvl="1">
              <a:buFont typeface="Wingdings" panose="05000000000000000000" pitchFamily="2" charset="2"/>
              <a:buChar char="Ø"/>
            </a:pPr>
            <a:r>
              <a:rPr lang="en-GB" sz="2000" dirty="0"/>
              <a:t>Lose freedom to “act locally” </a:t>
            </a:r>
          </a:p>
          <a:p>
            <a:pPr lvl="1">
              <a:buFont typeface="Wingdings" panose="05000000000000000000" pitchFamily="2" charset="2"/>
              <a:buChar char="Ø"/>
            </a:pPr>
            <a:r>
              <a:rPr lang="en-GB" sz="2000" dirty="0"/>
              <a:t>Threat to national interests, objectives, and policies</a:t>
            </a:r>
          </a:p>
          <a:p>
            <a:pPr lvl="1">
              <a:buFont typeface="Wingdings" panose="05000000000000000000" pitchFamily="2" charset="2"/>
              <a:buChar char="Ø"/>
            </a:pPr>
            <a:r>
              <a:rPr lang="en-GB" sz="2000" dirty="0"/>
              <a:t>Cultural homogeneity (customs, traditions, values, language)</a:t>
            </a:r>
          </a:p>
          <a:p>
            <a:r>
              <a:rPr lang="en-GB" sz="2500" b="1" dirty="0"/>
              <a:t>Economic growth and environmental stress</a:t>
            </a:r>
          </a:p>
          <a:p>
            <a:pPr lvl="1">
              <a:buFont typeface="Wingdings" panose="05000000000000000000" pitchFamily="2" charset="2"/>
              <a:buChar char="Ø"/>
            </a:pPr>
            <a:r>
              <a:rPr lang="en-GB" sz="2000" dirty="0"/>
              <a:t>Growth consumes non-renewable natural resources and increases environmental damage</a:t>
            </a:r>
          </a:p>
          <a:p>
            <a:r>
              <a:rPr lang="en-GB" sz="2400" b="1" dirty="0"/>
              <a:t>Growing income inequality and personal stress</a:t>
            </a:r>
          </a:p>
          <a:p>
            <a:pPr lvl="1">
              <a:buFont typeface="Wingdings" panose="05000000000000000000" pitchFamily="2" charset="2"/>
              <a:buChar char="Ø"/>
            </a:pPr>
            <a:r>
              <a:rPr lang="en-GB" sz="2000" dirty="0"/>
              <a:t>Promotes global superstars at the expense of others</a:t>
            </a:r>
          </a:p>
          <a:p>
            <a:pPr algn="just"/>
            <a:r>
              <a:rPr lang="en-GB" sz="2500" b="1" dirty="0"/>
              <a:t>Offshoring, a type of outsourcing, involves the transferring of production abroad </a:t>
            </a:r>
          </a:p>
          <a:p>
            <a:pPr lvl="1" algn="just">
              <a:buFont typeface="Wingdings" panose="05000000000000000000" pitchFamily="2" charset="2"/>
              <a:buChar char="Ø"/>
            </a:pPr>
            <a:r>
              <a:rPr lang="en-GB" sz="2000" dirty="0"/>
              <a:t>It can be beneficial because it reduces costs but, it also means that jobs move abroad </a:t>
            </a:r>
          </a:p>
          <a:p>
            <a:pPr marL="0" indent="0" algn="just">
              <a:buNone/>
            </a:pPr>
            <a:endParaRPr lang="en-GB" dirty="0"/>
          </a:p>
          <a:p>
            <a:endParaRPr lang="en-US" sz="2800" dirty="0"/>
          </a:p>
          <a:p>
            <a:pPr marL="0" indent="0" eaLnBrk="1" hangingPunct="1">
              <a:buNone/>
              <a:defRPr/>
            </a:pPr>
            <a:endParaRPr lang="en-GB" altLang="en-US" sz="2400" dirty="0"/>
          </a:p>
        </p:txBody>
      </p:sp>
      <p:sp>
        <p:nvSpPr>
          <p:cNvPr id="2" name="Footer Placeholder 1">
            <a:extLst>
              <a:ext uri="{FF2B5EF4-FFF2-40B4-BE49-F238E27FC236}">
                <a16:creationId xmlns:a16="http://schemas.microsoft.com/office/drawing/2014/main" id="{F0F06AC5-FE0B-004A-BEB8-FF5EC9F3DB4E}"/>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37873355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172">
                                            <p:txEl>
                                              <p:pRg st="6" end="6"/>
                                            </p:txEl>
                                          </p:spTgt>
                                        </p:tgtEl>
                                        <p:attrNameLst>
                                          <p:attrName>style.visibility</p:attrName>
                                        </p:attrNameLst>
                                      </p:cBhvr>
                                      <p:to>
                                        <p:strVal val="visible"/>
                                      </p:to>
                                    </p:set>
                                    <p:animEffect transition="in" filter="fade">
                                      <p:cBhvr>
                                        <p:cTn id="37" dur="1000"/>
                                        <p:tgtEl>
                                          <p:spTgt spid="7172">
                                            <p:txEl>
                                              <p:pRg st="6" end="6"/>
                                            </p:txEl>
                                          </p:spTgt>
                                        </p:tgtEl>
                                      </p:cBhvr>
                                    </p:animEffect>
                                    <p:anim calcmode="lin" valueType="num">
                                      <p:cBhvr>
                                        <p:cTn id="38"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7172">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7172">
                                            <p:txEl>
                                              <p:pRg st="7" end="7"/>
                                            </p:txEl>
                                          </p:spTgt>
                                        </p:tgtEl>
                                        <p:attrNameLst>
                                          <p:attrName>style.visibility</p:attrName>
                                        </p:attrNameLst>
                                      </p:cBhvr>
                                      <p:to>
                                        <p:strVal val="visible"/>
                                      </p:to>
                                    </p:set>
                                    <p:animEffect transition="in" filter="fade">
                                      <p:cBhvr>
                                        <p:cTn id="42" dur="1000"/>
                                        <p:tgtEl>
                                          <p:spTgt spid="7172">
                                            <p:txEl>
                                              <p:pRg st="7" end="7"/>
                                            </p:txEl>
                                          </p:spTgt>
                                        </p:tgtEl>
                                      </p:cBhvr>
                                    </p:animEffect>
                                    <p:anim calcmode="lin" valueType="num">
                                      <p:cBhvr>
                                        <p:cTn id="43" dur="1000" fill="hold"/>
                                        <p:tgtEl>
                                          <p:spTgt spid="717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7172">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172">
                                            <p:txEl>
                                              <p:pRg st="8" end="8"/>
                                            </p:txEl>
                                          </p:spTgt>
                                        </p:tgtEl>
                                        <p:attrNameLst>
                                          <p:attrName>style.visibility</p:attrName>
                                        </p:attrNameLst>
                                      </p:cBhvr>
                                      <p:to>
                                        <p:strVal val="visible"/>
                                      </p:to>
                                    </p:set>
                                    <p:animEffect transition="in" filter="fade">
                                      <p:cBhvr>
                                        <p:cTn id="47" dur="1000"/>
                                        <p:tgtEl>
                                          <p:spTgt spid="7172">
                                            <p:txEl>
                                              <p:pRg st="8" end="8"/>
                                            </p:txEl>
                                          </p:spTgt>
                                        </p:tgtEl>
                                      </p:cBhvr>
                                    </p:animEffect>
                                    <p:anim calcmode="lin" valueType="num">
                                      <p:cBhvr>
                                        <p:cTn id="48" dur="1000" fill="hold"/>
                                        <p:tgtEl>
                                          <p:spTgt spid="7172">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7172">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72">
                                            <p:txEl>
                                              <p:pRg st="9" end="9"/>
                                            </p:txEl>
                                          </p:spTgt>
                                        </p:tgtEl>
                                        <p:attrNameLst>
                                          <p:attrName>style.visibility</p:attrName>
                                        </p:attrNameLst>
                                      </p:cBhvr>
                                      <p:to>
                                        <p:strVal val="visible"/>
                                      </p:to>
                                    </p:set>
                                    <p:animEffect transition="in" filter="fade">
                                      <p:cBhvr>
                                        <p:cTn id="52" dur="1000"/>
                                        <p:tgtEl>
                                          <p:spTgt spid="7172">
                                            <p:txEl>
                                              <p:pRg st="9" end="9"/>
                                            </p:txEl>
                                          </p:spTgt>
                                        </p:tgtEl>
                                      </p:cBhvr>
                                    </p:animEffect>
                                    <p:anim calcmode="lin" valueType="num">
                                      <p:cBhvr>
                                        <p:cTn id="53" dur="1000" fill="hold"/>
                                        <p:tgtEl>
                                          <p:spTgt spid="7172">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717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7577" y="0"/>
            <a:ext cx="12184423" cy="1143000"/>
          </a:xfrm>
        </p:spPr>
        <p:txBody>
          <a:bodyPr/>
          <a:lstStyle/>
          <a:p>
            <a:pPr eaLnBrk="1" hangingPunct="1"/>
            <a:r>
              <a:rPr lang="en-GB" altLang="en-US" sz="3600" b="1" dirty="0">
                <a:solidFill>
                  <a:schemeClr val="tx2">
                    <a:lumMod val="75000"/>
                  </a:schemeClr>
                </a:solidFill>
              </a:rPr>
              <a:t>Is an Interdependent Global Economy a Good Thing?</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23392" y="1052736"/>
            <a:ext cx="10765195" cy="4464496"/>
          </a:xfrm>
          <a:prstGeom prst="rect">
            <a:avLst/>
          </a:prstGeom>
        </p:spPr>
        <p:txBody>
          <a:bodyPr/>
          <a:lstStyle/>
          <a:p>
            <a:pPr algn="just">
              <a:lnSpc>
                <a:spcPct val="80000"/>
              </a:lnSpc>
            </a:pPr>
            <a:r>
              <a:rPr lang="en-US" altLang="en-US" sz="2800" b="1" dirty="0"/>
              <a:t>Supporters believe that increased trade and cross-border investment mean </a:t>
            </a:r>
          </a:p>
          <a:p>
            <a:pPr lvl="1" algn="just">
              <a:lnSpc>
                <a:spcPct val="80000"/>
              </a:lnSpc>
              <a:buFont typeface="Wingdings" panose="05000000000000000000" pitchFamily="2" charset="2"/>
              <a:buChar char="Ø"/>
            </a:pPr>
            <a:r>
              <a:rPr lang="en-US" altLang="en-US" sz="2400" dirty="0"/>
              <a:t>Lower prices for goods and services</a:t>
            </a:r>
          </a:p>
          <a:p>
            <a:pPr lvl="1" algn="just">
              <a:lnSpc>
                <a:spcPct val="80000"/>
              </a:lnSpc>
              <a:buFont typeface="Wingdings" panose="05000000000000000000" pitchFamily="2" charset="2"/>
              <a:buChar char="Ø"/>
            </a:pPr>
            <a:r>
              <a:rPr lang="en-US" altLang="en-US" sz="2400" dirty="0"/>
              <a:t>Greater economic growth</a:t>
            </a:r>
          </a:p>
          <a:p>
            <a:pPr lvl="1" algn="just">
              <a:lnSpc>
                <a:spcPct val="80000"/>
              </a:lnSpc>
              <a:buFont typeface="Wingdings" panose="05000000000000000000" pitchFamily="2" charset="2"/>
              <a:buChar char="Ø"/>
            </a:pPr>
            <a:r>
              <a:rPr lang="en-US" altLang="en-US" sz="2400" dirty="0"/>
              <a:t>Higher consumer income, and more jobs</a:t>
            </a:r>
          </a:p>
          <a:p>
            <a:pPr algn="just">
              <a:lnSpc>
                <a:spcPct val="80000"/>
              </a:lnSpc>
            </a:pPr>
            <a:r>
              <a:rPr lang="en-US" altLang="en-US" sz="2800" b="1" dirty="0"/>
              <a:t>Critics worry that globalization will cause</a:t>
            </a:r>
          </a:p>
          <a:p>
            <a:pPr lvl="1" algn="just">
              <a:lnSpc>
                <a:spcPct val="80000"/>
              </a:lnSpc>
              <a:buFont typeface="Wingdings" panose="05000000000000000000" pitchFamily="2" charset="2"/>
              <a:buChar char="Ø"/>
            </a:pPr>
            <a:r>
              <a:rPr lang="en-US" altLang="en-US" sz="2400" dirty="0"/>
              <a:t>Job losses</a:t>
            </a:r>
          </a:p>
          <a:p>
            <a:pPr lvl="1" algn="just">
              <a:lnSpc>
                <a:spcPct val="80000"/>
              </a:lnSpc>
              <a:buFont typeface="Wingdings" panose="05000000000000000000" pitchFamily="2" charset="2"/>
              <a:buChar char="Ø"/>
            </a:pPr>
            <a:r>
              <a:rPr lang="en-US" altLang="en-US" sz="2400" dirty="0"/>
              <a:t>Environmental degradation</a:t>
            </a:r>
          </a:p>
          <a:p>
            <a:pPr lvl="1" algn="just">
              <a:lnSpc>
                <a:spcPct val="80000"/>
              </a:lnSpc>
              <a:buFont typeface="Wingdings" panose="05000000000000000000" pitchFamily="2" charset="2"/>
              <a:buChar char="Ø"/>
            </a:pPr>
            <a:r>
              <a:rPr lang="en-US" altLang="en-US" sz="2400" dirty="0"/>
              <a:t>The cultural imperialism of global media and MNEs</a:t>
            </a:r>
          </a:p>
          <a:p>
            <a:pPr algn="just">
              <a:lnSpc>
                <a:spcPct val="80000"/>
              </a:lnSpc>
            </a:pPr>
            <a:r>
              <a:rPr lang="en-US" altLang="en-US" sz="2800" b="1" dirty="0"/>
              <a:t>Anti-globalization protesters now regularly show up at most major meetings of global institutions </a:t>
            </a:r>
          </a:p>
          <a:p>
            <a:pPr lvl="1" algn="just" eaLnBrk="1" hangingPunct="1">
              <a:buFont typeface="Wingdings" panose="05000000000000000000" pitchFamily="2" charset="2"/>
              <a:buChar char="§"/>
              <a:defRPr/>
            </a:pPr>
            <a:endParaRPr lang="en-GB" altLang="en-US" sz="2400" dirty="0"/>
          </a:p>
        </p:txBody>
      </p:sp>
      <p:sp>
        <p:nvSpPr>
          <p:cNvPr id="2" name="Footer Placeholder 1">
            <a:extLst>
              <a:ext uri="{FF2B5EF4-FFF2-40B4-BE49-F238E27FC236}">
                <a16:creationId xmlns:a16="http://schemas.microsoft.com/office/drawing/2014/main" id="{90E03712-BD8E-FD86-1FB3-301AC3BF0E65}"/>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17812813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172">
                                            <p:txEl>
                                              <p:pRg st="6" end="6"/>
                                            </p:txEl>
                                          </p:spTgt>
                                        </p:tgtEl>
                                        <p:attrNameLst>
                                          <p:attrName>style.visibility</p:attrName>
                                        </p:attrNameLst>
                                      </p:cBhvr>
                                      <p:to>
                                        <p:strVal val="visible"/>
                                      </p:to>
                                    </p:set>
                                    <p:animEffect transition="in" filter="fade">
                                      <p:cBhvr>
                                        <p:cTn id="37" dur="1000"/>
                                        <p:tgtEl>
                                          <p:spTgt spid="7172">
                                            <p:txEl>
                                              <p:pRg st="6" end="6"/>
                                            </p:txEl>
                                          </p:spTgt>
                                        </p:tgtEl>
                                      </p:cBhvr>
                                    </p:animEffect>
                                    <p:anim calcmode="lin" valueType="num">
                                      <p:cBhvr>
                                        <p:cTn id="38"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7172">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7172">
                                            <p:txEl>
                                              <p:pRg st="7" end="7"/>
                                            </p:txEl>
                                          </p:spTgt>
                                        </p:tgtEl>
                                        <p:attrNameLst>
                                          <p:attrName>style.visibility</p:attrName>
                                        </p:attrNameLst>
                                      </p:cBhvr>
                                      <p:to>
                                        <p:strVal val="visible"/>
                                      </p:to>
                                    </p:set>
                                    <p:animEffect transition="in" filter="fade">
                                      <p:cBhvr>
                                        <p:cTn id="42" dur="1000"/>
                                        <p:tgtEl>
                                          <p:spTgt spid="7172">
                                            <p:txEl>
                                              <p:pRg st="7" end="7"/>
                                            </p:txEl>
                                          </p:spTgt>
                                        </p:tgtEl>
                                      </p:cBhvr>
                                    </p:animEffect>
                                    <p:anim calcmode="lin" valueType="num">
                                      <p:cBhvr>
                                        <p:cTn id="43" dur="1000" fill="hold"/>
                                        <p:tgtEl>
                                          <p:spTgt spid="717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7172">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172">
                                            <p:txEl>
                                              <p:pRg st="8" end="8"/>
                                            </p:txEl>
                                          </p:spTgt>
                                        </p:tgtEl>
                                        <p:attrNameLst>
                                          <p:attrName>style.visibility</p:attrName>
                                        </p:attrNameLst>
                                      </p:cBhvr>
                                      <p:to>
                                        <p:strVal val="visible"/>
                                      </p:to>
                                    </p:set>
                                    <p:animEffect transition="in" filter="fade">
                                      <p:cBhvr>
                                        <p:cTn id="47" dur="1000"/>
                                        <p:tgtEl>
                                          <p:spTgt spid="7172">
                                            <p:txEl>
                                              <p:pRg st="8" end="8"/>
                                            </p:txEl>
                                          </p:spTgt>
                                        </p:tgtEl>
                                      </p:cBhvr>
                                    </p:animEffect>
                                    <p:anim calcmode="lin" valueType="num">
                                      <p:cBhvr>
                                        <p:cTn id="48" dur="1000" fill="hold"/>
                                        <p:tgtEl>
                                          <p:spTgt spid="7172">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717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4" descr="A close up of a map&#10;&#10;Description automatically generated">
            <a:extLst>
              <a:ext uri="{FF2B5EF4-FFF2-40B4-BE49-F238E27FC236}">
                <a16:creationId xmlns:a16="http://schemas.microsoft.com/office/drawing/2014/main" id="{A7FEB00D-56FE-4A74-8CE8-2EA4D7D126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04312" y="980728"/>
            <a:ext cx="2800350" cy="1628775"/>
          </a:xfrm>
          <a:prstGeom prst="rect">
            <a:avLst/>
          </a:prstGeom>
        </p:spPr>
      </p:pic>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Forces Driving Globalization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587389" y="1052736"/>
            <a:ext cx="10837203" cy="4320480"/>
          </a:xfrm>
          <a:prstGeom prst="rect">
            <a:avLst/>
          </a:prstGeom>
        </p:spPr>
        <p:txBody>
          <a:bodyPr/>
          <a:lstStyle/>
          <a:p>
            <a:r>
              <a:rPr lang="en-GB" sz="2800" b="1" dirty="0"/>
              <a:t>Increase in and application of technology</a:t>
            </a:r>
          </a:p>
          <a:p>
            <a:pPr lvl="1">
              <a:buFont typeface="Wingdings" panose="05000000000000000000" pitchFamily="2" charset="2"/>
              <a:buChar char="Ø"/>
            </a:pPr>
            <a:r>
              <a:rPr lang="en-GB" sz="2000" dirty="0"/>
              <a:t>Developing and not just producing; innovations</a:t>
            </a:r>
          </a:p>
          <a:p>
            <a:pPr lvl="1">
              <a:buFont typeface="Wingdings" panose="05000000000000000000" pitchFamily="2" charset="2"/>
              <a:buChar char="Ø"/>
            </a:pPr>
            <a:r>
              <a:rPr lang="en-GB" sz="2000" dirty="0"/>
              <a:t>Improving pace of production and transport of perishable goods</a:t>
            </a:r>
          </a:p>
          <a:p>
            <a:r>
              <a:rPr lang="en-GB" sz="2800" b="1" dirty="0"/>
              <a:t>Liberalization of cross-border trade and resource movements</a:t>
            </a:r>
          </a:p>
          <a:p>
            <a:pPr lvl="1">
              <a:buFont typeface="Wingdings" panose="05000000000000000000" pitchFamily="2" charset="2"/>
              <a:buChar char="Ø"/>
            </a:pPr>
            <a:r>
              <a:rPr lang="en-GB" sz="2000" dirty="0"/>
              <a:t>Reasons: reduce uncertainty, more variety at lower prices, competition increases efficiency, other countries remove barriers in return</a:t>
            </a:r>
          </a:p>
          <a:p>
            <a:r>
              <a:rPr lang="en-GB" sz="2800" b="1" dirty="0"/>
              <a:t>Development of services that support international business</a:t>
            </a:r>
          </a:p>
          <a:p>
            <a:pPr lvl="1">
              <a:buFont typeface="Wingdings" panose="05000000000000000000" pitchFamily="2" charset="2"/>
              <a:buChar char="Ø"/>
            </a:pPr>
            <a:r>
              <a:rPr lang="en-GB" sz="2000" dirty="0"/>
              <a:t>Bank credits, currency exchanges, insurances; Universal Postal Union</a:t>
            </a:r>
          </a:p>
          <a:p>
            <a:r>
              <a:rPr lang="en-GB" sz="2800" b="1" dirty="0"/>
              <a:t>Growth of consumer pressures</a:t>
            </a:r>
          </a:p>
          <a:p>
            <a:pPr lvl="1">
              <a:buFont typeface="Wingdings" panose="05000000000000000000" pitchFamily="2" charset="2"/>
              <a:buChar char="Ø"/>
            </a:pPr>
            <a:r>
              <a:rPr lang="en-GB" sz="2000" dirty="0"/>
              <a:t>Demand more, newer, better, differentiated products and services</a:t>
            </a:r>
          </a:p>
          <a:p>
            <a:pPr marL="0" indent="0" algn="just">
              <a:buNone/>
            </a:pPr>
            <a:endParaRPr lang="en-GB" dirty="0"/>
          </a:p>
          <a:p>
            <a:endParaRPr lang="en-US" sz="2800" dirty="0"/>
          </a:p>
          <a:p>
            <a:pPr marL="0" indent="0" eaLnBrk="1" hangingPunct="1">
              <a:buNone/>
              <a:defRPr/>
            </a:pPr>
            <a:endParaRPr lang="en-GB" altLang="en-US" sz="2400" dirty="0"/>
          </a:p>
        </p:txBody>
      </p:sp>
      <p:sp>
        <p:nvSpPr>
          <p:cNvPr id="3" name="Footer Placeholder 1">
            <a:extLst>
              <a:ext uri="{FF2B5EF4-FFF2-40B4-BE49-F238E27FC236}">
                <a16:creationId xmlns:a16="http://schemas.microsoft.com/office/drawing/2014/main" id="{70CC5379-3F2C-54F3-9BEE-119AAFF471DE}"/>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451920925"/>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172">
                                            <p:txEl>
                                              <p:pRg st="6" end="6"/>
                                            </p:txEl>
                                          </p:spTgt>
                                        </p:tgtEl>
                                        <p:attrNameLst>
                                          <p:attrName>style.visibility</p:attrName>
                                        </p:attrNameLst>
                                      </p:cBhvr>
                                      <p:to>
                                        <p:strVal val="visible"/>
                                      </p:to>
                                    </p:set>
                                    <p:animEffect transition="in" filter="fade">
                                      <p:cBhvr>
                                        <p:cTn id="37" dur="1000"/>
                                        <p:tgtEl>
                                          <p:spTgt spid="7172">
                                            <p:txEl>
                                              <p:pRg st="6" end="6"/>
                                            </p:txEl>
                                          </p:spTgt>
                                        </p:tgtEl>
                                      </p:cBhvr>
                                    </p:animEffect>
                                    <p:anim calcmode="lin" valueType="num">
                                      <p:cBhvr>
                                        <p:cTn id="38"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7172">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7172">
                                            <p:txEl>
                                              <p:pRg st="7" end="7"/>
                                            </p:txEl>
                                          </p:spTgt>
                                        </p:tgtEl>
                                        <p:attrNameLst>
                                          <p:attrName>style.visibility</p:attrName>
                                        </p:attrNameLst>
                                      </p:cBhvr>
                                      <p:to>
                                        <p:strVal val="visible"/>
                                      </p:to>
                                    </p:set>
                                    <p:animEffect transition="in" filter="fade">
                                      <p:cBhvr>
                                        <p:cTn id="42" dur="1000"/>
                                        <p:tgtEl>
                                          <p:spTgt spid="7172">
                                            <p:txEl>
                                              <p:pRg st="7" end="7"/>
                                            </p:txEl>
                                          </p:spTgt>
                                        </p:tgtEl>
                                      </p:cBhvr>
                                    </p:animEffect>
                                    <p:anim calcmode="lin" valueType="num">
                                      <p:cBhvr>
                                        <p:cTn id="43" dur="1000" fill="hold"/>
                                        <p:tgtEl>
                                          <p:spTgt spid="717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7172">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172">
                                            <p:txEl>
                                              <p:pRg st="8" end="8"/>
                                            </p:txEl>
                                          </p:spTgt>
                                        </p:tgtEl>
                                        <p:attrNameLst>
                                          <p:attrName>style.visibility</p:attrName>
                                        </p:attrNameLst>
                                      </p:cBhvr>
                                      <p:to>
                                        <p:strVal val="visible"/>
                                      </p:to>
                                    </p:set>
                                    <p:animEffect transition="in" filter="fade">
                                      <p:cBhvr>
                                        <p:cTn id="47" dur="1000"/>
                                        <p:tgtEl>
                                          <p:spTgt spid="7172">
                                            <p:txEl>
                                              <p:pRg st="8" end="8"/>
                                            </p:txEl>
                                          </p:spTgt>
                                        </p:tgtEl>
                                      </p:cBhvr>
                                    </p:animEffect>
                                    <p:anim calcmode="lin" valueType="num">
                                      <p:cBhvr>
                                        <p:cTn id="48" dur="1000" fill="hold"/>
                                        <p:tgtEl>
                                          <p:spTgt spid="7172">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7172">
                                            <p:txEl>
                                              <p:pRg st="8" end="8"/>
                                            </p:txEl>
                                          </p:spTgt>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4" descr="A close up of a map&#10;&#10;Description automatically generated">
            <a:extLst>
              <a:ext uri="{FF2B5EF4-FFF2-40B4-BE49-F238E27FC236}">
                <a16:creationId xmlns:a16="http://schemas.microsoft.com/office/drawing/2014/main" id="{A7FEB00D-56FE-4A74-8CE8-2EA4D7D126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8288" y="404664"/>
            <a:ext cx="3295562" cy="1916807"/>
          </a:xfrm>
          <a:prstGeom prst="rect">
            <a:avLst/>
          </a:prstGeom>
        </p:spPr>
      </p:pic>
      <p:sp>
        <p:nvSpPr>
          <p:cNvPr id="7171" name="Title 1"/>
          <p:cNvSpPr>
            <a:spLocks noGrp="1"/>
          </p:cNvSpPr>
          <p:nvPr>
            <p:ph type="title" idx="4294967295"/>
          </p:nvPr>
        </p:nvSpPr>
        <p:spPr>
          <a:xfrm>
            <a:off x="491547" y="0"/>
            <a:ext cx="11089232" cy="1143000"/>
          </a:xfrm>
        </p:spPr>
        <p:txBody>
          <a:bodyPr/>
          <a:lstStyle/>
          <a:p>
            <a:pPr eaLnBrk="1" hangingPunct="1"/>
            <a:r>
              <a:rPr lang="en-GB" altLang="en-US" sz="3600" b="1" dirty="0">
                <a:solidFill>
                  <a:schemeClr val="tx2">
                    <a:lumMod val="75000"/>
                  </a:schemeClr>
                </a:solidFill>
              </a:rPr>
              <a:t>Forces Driving Globalization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95400" y="980728"/>
            <a:ext cx="10837203" cy="3744416"/>
          </a:xfrm>
          <a:prstGeom prst="rect">
            <a:avLst/>
          </a:prstGeom>
        </p:spPr>
        <p:txBody>
          <a:bodyPr/>
          <a:lstStyle/>
          <a:p>
            <a:r>
              <a:rPr lang="en-GB" sz="2800" b="1" dirty="0"/>
              <a:t>Increased global competition</a:t>
            </a:r>
          </a:p>
          <a:p>
            <a:pPr lvl="1">
              <a:buFont typeface="Wingdings" panose="05000000000000000000" pitchFamily="2" charset="2"/>
              <a:buChar char="Ø"/>
            </a:pPr>
            <a:r>
              <a:rPr lang="en-GB" sz="2000" dirty="0"/>
              <a:t>Some businesses are ‘Born Global’</a:t>
            </a:r>
          </a:p>
          <a:p>
            <a:r>
              <a:rPr lang="en-GB" sz="2800" b="1" dirty="0"/>
              <a:t>Changing political situations and government policies</a:t>
            </a:r>
          </a:p>
          <a:p>
            <a:pPr lvl="1">
              <a:buFont typeface="Wingdings" panose="05000000000000000000" pitchFamily="2" charset="2"/>
              <a:buChar char="Ø"/>
            </a:pPr>
            <a:r>
              <a:rPr lang="en-GB" sz="2000" dirty="0"/>
              <a:t>Transformation of policies, bridging countries (communists and non-communists), open seaports and airports and other transport channels</a:t>
            </a:r>
          </a:p>
          <a:p>
            <a:r>
              <a:rPr lang="en-GB" sz="2800" b="1" dirty="0"/>
              <a:t>Expanded cross-national cooperation</a:t>
            </a:r>
          </a:p>
          <a:p>
            <a:pPr lvl="1">
              <a:buFont typeface="Wingdings" panose="05000000000000000000" pitchFamily="2" charset="2"/>
              <a:buChar char="Ø"/>
            </a:pPr>
            <a:r>
              <a:rPr lang="en-GB" sz="2000" dirty="0"/>
              <a:t>Treaties, agreements, and consultations</a:t>
            </a:r>
          </a:p>
          <a:p>
            <a:pPr lvl="1">
              <a:buFont typeface="Wingdings" panose="05000000000000000000" pitchFamily="2" charset="2"/>
              <a:buChar char="Ø"/>
            </a:pPr>
            <a:r>
              <a:rPr lang="en-GB" sz="2000" dirty="0"/>
              <a:t>To gain reciprocal advantage, seek joint problem solving, deal with concerns that are outside country boundaries (e.g., “COVID 19” diseases and natural disasters) </a:t>
            </a:r>
            <a:endParaRPr lang="en-US" sz="2800" dirty="0"/>
          </a:p>
          <a:p>
            <a:pPr marL="0" indent="0" eaLnBrk="1" hangingPunct="1">
              <a:buNone/>
              <a:defRPr/>
            </a:pPr>
            <a:endParaRPr lang="en-GB" altLang="en-US" sz="2400" dirty="0"/>
          </a:p>
        </p:txBody>
      </p:sp>
      <p:sp>
        <p:nvSpPr>
          <p:cNvPr id="3" name="Footer Placeholder 1">
            <a:extLst>
              <a:ext uri="{FF2B5EF4-FFF2-40B4-BE49-F238E27FC236}">
                <a16:creationId xmlns:a16="http://schemas.microsoft.com/office/drawing/2014/main" id="{F6A3097A-685E-5E36-E4E5-49FFA0DF579A}"/>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202039541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172">
                                            <p:txEl>
                                              <p:pRg st="3" end="3"/>
                                            </p:txEl>
                                          </p:spTgt>
                                        </p:tgtEl>
                                        <p:attrNameLst>
                                          <p:attrName>style.visibility</p:attrName>
                                        </p:attrNameLst>
                                      </p:cBhvr>
                                      <p:to>
                                        <p:strVal val="visible"/>
                                      </p:to>
                                    </p:set>
                                    <p:animEffect transition="in" filter="fade">
                                      <p:cBhvr>
                                        <p:cTn id="22" dur="1000"/>
                                        <p:tgtEl>
                                          <p:spTgt spid="7172">
                                            <p:txEl>
                                              <p:pRg st="3" end="3"/>
                                            </p:txEl>
                                          </p:spTgt>
                                        </p:tgtEl>
                                      </p:cBhvr>
                                    </p:animEffect>
                                    <p:anim calcmode="lin" valueType="num">
                                      <p:cBhvr>
                                        <p:cTn id="23"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172">
                                            <p:txEl>
                                              <p:pRg st="4" end="4"/>
                                            </p:txEl>
                                          </p:spTgt>
                                        </p:tgtEl>
                                        <p:attrNameLst>
                                          <p:attrName>style.visibility</p:attrName>
                                        </p:attrNameLst>
                                      </p:cBhvr>
                                      <p:to>
                                        <p:strVal val="visible"/>
                                      </p:to>
                                    </p:set>
                                    <p:animEffect transition="in" filter="fade">
                                      <p:cBhvr>
                                        <p:cTn id="27" dur="1000"/>
                                        <p:tgtEl>
                                          <p:spTgt spid="7172">
                                            <p:txEl>
                                              <p:pRg st="4" end="4"/>
                                            </p:txEl>
                                          </p:spTgt>
                                        </p:tgtEl>
                                      </p:cBhvr>
                                    </p:animEffect>
                                    <p:anim calcmode="lin" valueType="num">
                                      <p:cBhvr>
                                        <p:cTn id="28"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172">
                                            <p:txEl>
                                              <p:pRg st="5" end="5"/>
                                            </p:txEl>
                                          </p:spTgt>
                                        </p:tgtEl>
                                        <p:attrNameLst>
                                          <p:attrName>style.visibility</p:attrName>
                                        </p:attrNameLst>
                                      </p:cBhvr>
                                      <p:to>
                                        <p:strVal val="visible"/>
                                      </p:to>
                                    </p:set>
                                    <p:animEffect transition="in" filter="fade">
                                      <p:cBhvr>
                                        <p:cTn id="32" dur="1000"/>
                                        <p:tgtEl>
                                          <p:spTgt spid="7172">
                                            <p:txEl>
                                              <p:pRg st="5" end="5"/>
                                            </p:txEl>
                                          </p:spTgt>
                                        </p:tgtEl>
                                      </p:cBhvr>
                                    </p:animEffect>
                                    <p:anim calcmode="lin" valueType="num">
                                      <p:cBhvr>
                                        <p:cTn id="3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172">
                                            <p:txEl>
                                              <p:pRg st="6" end="6"/>
                                            </p:txEl>
                                          </p:spTgt>
                                        </p:tgtEl>
                                        <p:attrNameLst>
                                          <p:attrName>style.visibility</p:attrName>
                                        </p:attrNameLst>
                                      </p:cBhvr>
                                      <p:to>
                                        <p:strVal val="visible"/>
                                      </p:to>
                                    </p:set>
                                    <p:animEffect transition="in" filter="fade">
                                      <p:cBhvr>
                                        <p:cTn id="37" dur="1000"/>
                                        <p:tgtEl>
                                          <p:spTgt spid="7172">
                                            <p:txEl>
                                              <p:pRg st="6" end="6"/>
                                            </p:txEl>
                                          </p:spTgt>
                                        </p:tgtEl>
                                      </p:cBhvr>
                                    </p:animEffect>
                                    <p:anim calcmode="lin" valueType="num">
                                      <p:cBhvr>
                                        <p:cTn id="38"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53" presetClass="entr" presetSubtype="16"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fltVal val="0"/>
                                          </p:val>
                                        </p:tav>
                                        <p:tav tm="100000">
                                          <p:val>
                                            <p:strVal val="#ppt_w"/>
                                          </p:val>
                                        </p:tav>
                                      </p:tavLst>
                                    </p:anim>
                                    <p:anim calcmode="lin" valueType="num">
                                      <p:cBhvr>
                                        <p:cTn id="44" dur="500" fill="hold"/>
                                        <p:tgtEl>
                                          <p:spTgt spid="5"/>
                                        </p:tgtEl>
                                        <p:attrNameLst>
                                          <p:attrName>ppt_h</p:attrName>
                                        </p:attrNameLst>
                                      </p:cBhvr>
                                      <p:tavLst>
                                        <p:tav tm="0">
                                          <p:val>
                                            <p:fltVal val="0"/>
                                          </p:val>
                                        </p:tav>
                                        <p:tav tm="100000">
                                          <p:val>
                                            <p:strVal val="#ppt_h"/>
                                          </p:val>
                                        </p:tav>
                                      </p:tavLst>
                                    </p:anim>
                                    <p:animEffect transition="in" filter="fade">
                                      <p:cBhvr>
                                        <p:cTn id="4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6792A-810D-9711-4BC5-FD34B790E02C}"/>
              </a:ext>
            </a:extLst>
          </p:cNvPr>
          <p:cNvSpPr>
            <a:spLocks noGrp="1"/>
          </p:cNvSpPr>
          <p:nvPr>
            <p:ph type="title"/>
          </p:nvPr>
        </p:nvSpPr>
        <p:spPr>
          <a:xfrm>
            <a:off x="609600" y="-18256"/>
            <a:ext cx="10972800" cy="1143000"/>
          </a:xfrm>
        </p:spPr>
        <p:txBody>
          <a:bodyPr/>
          <a:lstStyle/>
          <a:p>
            <a:r>
              <a:rPr lang="en-US" sz="3600" b="1" dirty="0">
                <a:solidFill>
                  <a:schemeClr val="tx2">
                    <a:lumMod val="75000"/>
                  </a:schemeClr>
                </a:solidFill>
              </a:rPr>
              <a:t>In future…</a:t>
            </a:r>
            <a:endParaRPr lang="en-GB" sz="3600" b="1" dirty="0">
              <a:solidFill>
                <a:schemeClr val="tx2">
                  <a:lumMod val="75000"/>
                </a:schemeClr>
              </a:solidFill>
            </a:endParaRPr>
          </a:p>
        </p:txBody>
      </p:sp>
      <p:sp>
        <p:nvSpPr>
          <p:cNvPr id="4" name="Footer Placeholder 3">
            <a:extLst>
              <a:ext uri="{FF2B5EF4-FFF2-40B4-BE49-F238E27FC236}">
                <a16:creationId xmlns:a16="http://schemas.microsoft.com/office/drawing/2014/main" id="{92CDD0F8-7B35-8C59-D0B1-7067F9334A30}"/>
              </a:ext>
            </a:extLst>
          </p:cNvPr>
          <p:cNvSpPr>
            <a:spLocks noGrp="1"/>
          </p:cNvSpPr>
          <p:nvPr>
            <p:ph type="ftr" sz="quarter" idx="11"/>
          </p:nvPr>
        </p:nvSpPr>
        <p:spPr/>
        <p:txBody>
          <a:bodyPr/>
          <a:lstStyle/>
          <a:p>
            <a:pPr>
              <a:defRPr/>
            </a:pPr>
            <a:r>
              <a:rPr lang="en-GB" altLang="en-US"/>
              <a:t>UWTSD - Copy right 2023</a:t>
            </a:r>
            <a:endParaRPr lang="en-GB" altLang="en-US" dirty="0"/>
          </a:p>
        </p:txBody>
      </p:sp>
      <p:sp>
        <p:nvSpPr>
          <p:cNvPr id="5" name="Content Placeholder 2">
            <a:extLst>
              <a:ext uri="{FF2B5EF4-FFF2-40B4-BE49-F238E27FC236}">
                <a16:creationId xmlns:a16="http://schemas.microsoft.com/office/drawing/2014/main" id="{C8AD71B5-471D-AF46-2514-9869E01B676C}"/>
              </a:ext>
            </a:extLst>
          </p:cNvPr>
          <p:cNvSpPr txBox="1">
            <a:spLocks/>
          </p:cNvSpPr>
          <p:nvPr/>
        </p:nvSpPr>
        <p:spPr>
          <a:xfrm>
            <a:off x="551384" y="980728"/>
            <a:ext cx="10765195" cy="3888432"/>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r>
              <a:rPr lang="en-US" altLang="en-US" b="1" dirty="0"/>
              <a:t>Three major perspectives on the future of international business and globalization</a:t>
            </a:r>
          </a:p>
          <a:p>
            <a:pPr lvl="1" eaLnBrk="1" hangingPunct="1">
              <a:buFont typeface="Wingdings" panose="05000000000000000000" pitchFamily="2" charset="2"/>
              <a:buChar char="Ø"/>
            </a:pPr>
            <a:r>
              <a:rPr lang="en-US" altLang="en-US" dirty="0">
                <a:ea typeface="Arial" panose="020B0604020202020204" pitchFamily="34" charset="0"/>
              </a:rPr>
              <a:t>Further globalization is inevitable</a:t>
            </a:r>
          </a:p>
          <a:p>
            <a:pPr lvl="1" eaLnBrk="1" hangingPunct="1">
              <a:buFont typeface="Wingdings" panose="05000000000000000000" pitchFamily="2" charset="2"/>
              <a:buChar char="Ø"/>
            </a:pPr>
            <a:r>
              <a:rPr lang="en-US" altLang="en-US" dirty="0">
                <a:ea typeface="Arial" panose="020B0604020202020204" pitchFamily="34" charset="0"/>
              </a:rPr>
              <a:t>International business will grow primarily along regional rather than global lines</a:t>
            </a:r>
          </a:p>
          <a:p>
            <a:pPr lvl="1" eaLnBrk="1" hangingPunct="1">
              <a:buFont typeface="Wingdings" panose="05000000000000000000" pitchFamily="2" charset="2"/>
              <a:buChar char="Ø"/>
            </a:pPr>
            <a:r>
              <a:rPr lang="en-US" altLang="en-US" dirty="0">
                <a:ea typeface="Arial" panose="020B0604020202020204" pitchFamily="34" charset="0"/>
              </a:rPr>
              <a:t>Forces working against further globalization and international business will slow down both trends</a:t>
            </a:r>
          </a:p>
          <a:p>
            <a:pPr lvl="1" algn="just" eaLnBrk="1" hangingPunct="1">
              <a:buFont typeface="Wingdings" panose="05000000000000000000" pitchFamily="2" charset="2"/>
              <a:buChar char="§"/>
              <a:defRPr/>
            </a:pPr>
            <a:endParaRPr lang="en-GB" altLang="en-US" sz="2400" dirty="0"/>
          </a:p>
        </p:txBody>
      </p:sp>
    </p:spTree>
    <p:extLst>
      <p:ext uri="{BB962C8B-B14F-4D97-AF65-F5344CB8AC3E}">
        <p14:creationId xmlns:p14="http://schemas.microsoft.com/office/powerpoint/2010/main" val="132044343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2B3CCB4B-2CF3-426D-B384-4F55BBA99714}"/>
              </a:ext>
            </a:extLst>
          </p:cNvPr>
          <p:cNvSpPr>
            <a:spLocks noGrp="1" noChangeArrowheads="1"/>
          </p:cNvSpPr>
          <p:nvPr>
            <p:ph idx="1"/>
          </p:nvPr>
        </p:nvSpPr>
        <p:spPr>
          <a:xfrm>
            <a:off x="551384" y="980728"/>
            <a:ext cx="10972800" cy="4536504"/>
          </a:xfrm>
        </p:spPr>
        <p:txBody>
          <a:bodyPr/>
          <a:lstStyle/>
          <a:p>
            <a:pPr eaLnBrk="1" hangingPunct="1"/>
            <a:r>
              <a:rPr lang="en-US" altLang="en-US" b="1" dirty="0"/>
              <a:t>Multinational enterprises (MNEs)</a:t>
            </a:r>
            <a:r>
              <a:rPr lang="en-US" altLang="en-US" dirty="0"/>
              <a:t> </a:t>
            </a:r>
          </a:p>
          <a:p>
            <a:pPr lvl="2" eaLnBrk="1" hangingPunct="1">
              <a:buFont typeface="Wingdings" panose="05000000000000000000" pitchFamily="2" charset="2"/>
              <a:buChar char="Ø"/>
            </a:pPr>
            <a:r>
              <a:rPr lang="en-US" altLang="en-US" dirty="0">
                <a:ea typeface="Arial" panose="020B0604020202020204" pitchFamily="34" charset="0"/>
              </a:rPr>
              <a:t>Usually BIG size</a:t>
            </a:r>
          </a:p>
          <a:p>
            <a:pPr lvl="2" eaLnBrk="1" hangingPunct="1">
              <a:buFont typeface="Wingdings" panose="05000000000000000000" pitchFamily="2" charset="2"/>
              <a:buChar char="Ø"/>
            </a:pPr>
            <a:r>
              <a:rPr lang="en-US" altLang="en-US" dirty="0">
                <a:ea typeface="Arial" panose="020B0604020202020204" pitchFamily="34" charset="0"/>
              </a:rPr>
              <a:t>Take a global approach to markets and production or have operations in more than one country</a:t>
            </a:r>
          </a:p>
          <a:p>
            <a:pPr lvl="2" eaLnBrk="1" hangingPunct="1">
              <a:buFont typeface="Wingdings" panose="05000000000000000000" pitchFamily="2" charset="2"/>
              <a:buChar char="Ø"/>
            </a:pPr>
            <a:r>
              <a:rPr lang="en-US" altLang="en-US" dirty="0">
                <a:ea typeface="Arial" panose="020B0604020202020204" pitchFamily="34" charset="0"/>
              </a:rPr>
              <a:t>Typically uses most of the modes of international business</a:t>
            </a:r>
          </a:p>
          <a:p>
            <a:pPr eaLnBrk="1" hangingPunct="1"/>
            <a:r>
              <a:rPr lang="en-US" altLang="en-US" b="1" dirty="0"/>
              <a:t>Sometimes they are referred to as</a:t>
            </a:r>
          </a:p>
          <a:p>
            <a:pPr lvl="1" eaLnBrk="1" hangingPunct="1">
              <a:buFont typeface="Wingdings" panose="05000000000000000000" pitchFamily="2" charset="2"/>
              <a:buChar char="Ø"/>
            </a:pPr>
            <a:r>
              <a:rPr lang="en-US" altLang="en-US" dirty="0">
                <a:solidFill>
                  <a:schemeClr val="accent1">
                    <a:lumMod val="75000"/>
                  </a:schemeClr>
                </a:solidFill>
                <a:latin typeface="Arial" panose="020B0604020202020204" pitchFamily="34" charset="0"/>
                <a:ea typeface="Arial" panose="020B0604020202020204" pitchFamily="34" charset="0"/>
                <a:cs typeface="Arial" panose="020B0604020202020204" pitchFamily="34" charset="0"/>
              </a:rPr>
              <a:t>Multinational Corporations (MNCs)</a:t>
            </a:r>
          </a:p>
          <a:p>
            <a:pPr lvl="1" eaLnBrk="1" hangingPunct="1">
              <a:buFont typeface="Wingdings" panose="05000000000000000000" pitchFamily="2" charset="2"/>
              <a:buChar char="Ø"/>
            </a:pPr>
            <a:r>
              <a:rPr lang="en-US" altLang="en-US" dirty="0">
                <a:solidFill>
                  <a:srgbClr val="00B050"/>
                </a:solidFill>
                <a:latin typeface="Arial" panose="020B0604020202020204" pitchFamily="34" charset="0"/>
                <a:ea typeface="Arial" panose="020B0604020202020204" pitchFamily="34" charset="0"/>
                <a:cs typeface="Arial" panose="020B0604020202020204" pitchFamily="34" charset="0"/>
              </a:rPr>
              <a:t>Multinational Companies (MNCs)</a:t>
            </a:r>
          </a:p>
          <a:p>
            <a:pPr lvl="1" eaLnBrk="1" hangingPunct="1">
              <a:buFont typeface="Wingdings" panose="05000000000000000000" pitchFamily="2" charset="2"/>
              <a:buChar char="Ø"/>
            </a:pPr>
            <a:r>
              <a:rPr lang="en-US" altLang="en-US" dirty="0">
                <a:solidFill>
                  <a:srgbClr val="7030A0"/>
                </a:solidFill>
                <a:latin typeface="Arial" panose="020B0604020202020204" pitchFamily="34" charset="0"/>
                <a:ea typeface="Arial" panose="020B0604020202020204" pitchFamily="34" charset="0"/>
                <a:cs typeface="Arial" panose="020B0604020202020204" pitchFamily="34" charset="0"/>
              </a:rPr>
              <a:t>Transnational Companies (TNCs) </a:t>
            </a:r>
          </a:p>
          <a:p>
            <a:pPr eaLnBrk="1" hangingPunct="1"/>
            <a:endParaRPr lang="en-US" altLang="en-US" dirty="0"/>
          </a:p>
        </p:txBody>
      </p:sp>
      <p:sp>
        <p:nvSpPr>
          <p:cNvPr id="6" name="Title 1">
            <a:extLst>
              <a:ext uri="{FF2B5EF4-FFF2-40B4-BE49-F238E27FC236}">
                <a16:creationId xmlns:a16="http://schemas.microsoft.com/office/drawing/2014/main" id="{12911685-4BE7-4575-913F-755F65DDE82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600" b="1" dirty="0">
                <a:solidFill>
                  <a:schemeClr val="tx2">
                    <a:lumMod val="75000"/>
                  </a:schemeClr>
                </a:solidFill>
              </a:rPr>
              <a:t>Types of International Organizations</a:t>
            </a:r>
          </a:p>
        </p:txBody>
      </p:sp>
      <p:sp>
        <p:nvSpPr>
          <p:cNvPr id="2" name="Footer Placeholder 1">
            <a:extLst>
              <a:ext uri="{FF2B5EF4-FFF2-40B4-BE49-F238E27FC236}">
                <a16:creationId xmlns:a16="http://schemas.microsoft.com/office/drawing/2014/main" id="{8B45160D-052F-09A4-ECD9-424161196B92}"/>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115515311"/>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fade">
                                      <p:cBhvr>
                                        <p:cTn id="7" dur="1000"/>
                                        <p:tgtEl>
                                          <p:spTgt spid="22531">
                                            <p:txEl>
                                              <p:pRg st="0" end="0"/>
                                            </p:txEl>
                                          </p:spTgt>
                                        </p:tgtEl>
                                      </p:cBhvr>
                                    </p:animEffect>
                                    <p:anim calcmode="lin" valueType="num">
                                      <p:cBhvr>
                                        <p:cTn id="8" dur="10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53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fade">
                                      <p:cBhvr>
                                        <p:cTn id="12" dur="1000"/>
                                        <p:tgtEl>
                                          <p:spTgt spid="22531">
                                            <p:txEl>
                                              <p:pRg st="1" end="1"/>
                                            </p:txEl>
                                          </p:spTgt>
                                        </p:tgtEl>
                                      </p:cBhvr>
                                    </p:animEffect>
                                    <p:anim calcmode="lin" valueType="num">
                                      <p:cBhvr>
                                        <p:cTn id="13" dur="10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253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2531">
                                            <p:txEl>
                                              <p:pRg st="2" end="2"/>
                                            </p:txEl>
                                          </p:spTgt>
                                        </p:tgtEl>
                                        <p:attrNameLst>
                                          <p:attrName>style.visibility</p:attrName>
                                        </p:attrNameLst>
                                      </p:cBhvr>
                                      <p:to>
                                        <p:strVal val="visible"/>
                                      </p:to>
                                    </p:set>
                                    <p:animEffect transition="in" filter="fade">
                                      <p:cBhvr>
                                        <p:cTn id="17" dur="1000"/>
                                        <p:tgtEl>
                                          <p:spTgt spid="22531">
                                            <p:txEl>
                                              <p:pRg st="2" end="2"/>
                                            </p:txEl>
                                          </p:spTgt>
                                        </p:tgtEl>
                                      </p:cBhvr>
                                    </p:animEffect>
                                    <p:anim calcmode="lin" valueType="num">
                                      <p:cBhvr>
                                        <p:cTn id="18" dur="10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253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2531">
                                            <p:txEl>
                                              <p:pRg st="3" end="3"/>
                                            </p:txEl>
                                          </p:spTgt>
                                        </p:tgtEl>
                                        <p:attrNameLst>
                                          <p:attrName>style.visibility</p:attrName>
                                        </p:attrNameLst>
                                      </p:cBhvr>
                                      <p:to>
                                        <p:strVal val="visible"/>
                                      </p:to>
                                    </p:set>
                                    <p:animEffect transition="in" filter="fade">
                                      <p:cBhvr>
                                        <p:cTn id="22" dur="1000"/>
                                        <p:tgtEl>
                                          <p:spTgt spid="22531">
                                            <p:txEl>
                                              <p:pRg st="3" end="3"/>
                                            </p:txEl>
                                          </p:spTgt>
                                        </p:tgtEl>
                                      </p:cBhvr>
                                    </p:animEffect>
                                    <p:anim calcmode="lin" valueType="num">
                                      <p:cBhvr>
                                        <p:cTn id="23" dur="10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2531">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2531">
                                            <p:txEl>
                                              <p:pRg st="4" end="4"/>
                                            </p:txEl>
                                          </p:spTgt>
                                        </p:tgtEl>
                                        <p:attrNameLst>
                                          <p:attrName>style.visibility</p:attrName>
                                        </p:attrNameLst>
                                      </p:cBhvr>
                                      <p:to>
                                        <p:strVal val="visible"/>
                                      </p:to>
                                    </p:set>
                                    <p:animEffect transition="in" filter="fade">
                                      <p:cBhvr>
                                        <p:cTn id="27" dur="1000"/>
                                        <p:tgtEl>
                                          <p:spTgt spid="22531">
                                            <p:txEl>
                                              <p:pRg st="4" end="4"/>
                                            </p:txEl>
                                          </p:spTgt>
                                        </p:tgtEl>
                                      </p:cBhvr>
                                    </p:animEffect>
                                    <p:anim calcmode="lin" valueType="num">
                                      <p:cBhvr>
                                        <p:cTn id="28" dur="10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2531">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2531">
                                            <p:txEl>
                                              <p:pRg st="5" end="5"/>
                                            </p:txEl>
                                          </p:spTgt>
                                        </p:tgtEl>
                                        <p:attrNameLst>
                                          <p:attrName>style.visibility</p:attrName>
                                        </p:attrNameLst>
                                      </p:cBhvr>
                                      <p:to>
                                        <p:strVal val="visible"/>
                                      </p:to>
                                    </p:set>
                                    <p:animEffect transition="in" filter="fade">
                                      <p:cBhvr>
                                        <p:cTn id="32" dur="1000"/>
                                        <p:tgtEl>
                                          <p:spTgt spid="22531">
                                            <p:txEl>
                                              <p:pRg st="5" end="5"/>
                                            </p:txEl>
                                          </p:spTgt>
                                        </p:tgtEl>
                                      </p:cBhvr>
                                    </p:animEffect>
                                    <p:anim calcmode="lin" valueType="num">
                                      <p:cBhvr>
                                        <p:cTn id="33" dur="1000" fill="hold"/>
                                        <p:tgtEl>
                                          <p:spTgt spid="22531">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22531">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2531">
                                            <p:txEl>
                                              <p:pRg st="6" end="6"/>
                                            </p:txEl>
                                          </p:spTgt>
                                        </p:tgtEl>
                                        <p:attrNameLst>
                                          <p:attrName>style.visibility</p:attrName>
                                        </p:attrNameLst>
                                      </p:cBhvr>
                                      <p:to>
                                        <p:strVal val="visible"/>
                                      </p:to>
                                    </p:set>
                                    <p:animEffect transition="in" filter="fade">
                                      <p:cBhvr>
                                        <p:cTn id="37" dur="1000"/>
                                        <p:tgtEl>
                                          <p:spTgt spid="22531">
                                            <p:txEl>
                                              <p:pRg st="6" end="6"/>
                                            </p:txEl>
                                          </p:spTgt>
                                        </p:tgtEl>
                                      </p:cBhvr>
                                    </p:animEffect>
                                    <p:anim calcmode="lin" valueType="num">
                                      <p:cBhvr>
                                        <p:cTn id="38" dur="1000" fill="hold"/>
                                        <p:tgtEl>
                                          <p:spTgt spid="22531">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22531">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2531">
                                            <p:txEl>
                                              <p:pRg st="7" end="7"/>
                                            </p:txEl>
                                          </p:spTgt>
                                        </p:tgtEl>
                                        <p:attrNameLst>
                                          <p:attrName>style.visibility</p:attrName>
                                        </p:attrNameLst>
                                      </p:cBhvr>
                                      <p:to>
                                        <p:strVal val="visible"/>
                                      </p:to>
                                    </p:set>
                                    <p:animEffect transition="in" filter="fade">
                                      <p:cBhvr>
                                        <p:cTn id="42" dur="1000"/>
                                        <p:tgtEl>
                                          <p:spTgt spid="22531">
                                            <p:txEl>
                                              <p:pRg st="7" end="7"/>
                                            </p:txEl>
                                          </p:spTgt>
                                        </p:tgtEl>
                                      </p:cBhvr>
                                    </p:animEffect>
                                    <p:anim calcmode="lin" valueType="num">
                                      <p:cBhvr>
                                        <p:cTn id="43" dur="1000" fill="hold"/>
                                        <p:tgtEl>
                                          <p:spTgt spid="22531">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2531">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58EB-3C30-8B99-B9C9-9A49DA067B99}"/>
              </a:ext>
            </a:extLst>
          </p:cNvPr>
          <p:cNvSpPr>
            <a:spLocks noGrp="1"/>
          </p:cNvSpPr>
          <p:nvPr>
            <p:ph type="title"/>
          </p:nvPr>
        </p:nvSpPr>
        <p:spPr>
          <a:xfrm>
            <a:off x="609600" y="-18256"/>
            <a:ext cx="10972800" cy="1143000"/>
          </a:xfrm>
        </p:spPr>
        <p:txBody>
          <a:bodyPr/>
          <a:lstStyle/>
          <a:p>
            <a:r>
              <a:rPr lang="en-US" sz="3600" b="1" dirty="0">
                <a:solidFill>
                  <a:schemeClr val="tx2">
                    <a:lumMod val="75000"/>
                  </a:schemeClr>
                </a:solidFill>
              </a:rPr>
              <a:t>Summary</a:t>
            </a:r>
            <a:endParaRPr lang="en-GB" sz="3600" b="1" dirty="0">
              <a:solidFill>
                <a:schemeClr val="tx2">
                  <a:lumMod val="75000"/>
                </a:schemeClr>
              </a:solidFill>
            </a:endParaRPr>
          </a:p>
        </p:txBody>
      </p:sp>
      <p:sp>
        <p:nvSpPr>
          <p:cNvPr id="4" name="Footer Placeholder 3">
            <a:extLst>
              <a:ext uri="{FF2B5EF4-FFF2-40B4-BE49-F238E27FC236}">
                <a16:creationId xmlns:a16="http://schemas.microsoft.com/office/drawing/2014/main" id="{6820DF50-FCC8-A122-F129-50FBB861F195}"/>
              </a:ext>
            </a:extLst>
          </p:cNvPr>
          <p:cNvSpPr>
            <a:spLocks noGrp="1"/>
          </p:cNvSpPr>
          <p:nvPr>
            <p:ph type="ftr" sz="quarter" idx="11"/>
          </p:nvPr>
        </p:nvSpPr>
        <p:spPr/>
        <p:txBody>
          <a:bodyPr/>
          <a:lstStyle/>
          <a:p>
            <a:pPr>
              <a:defRPr/>
            </a:pPr>
            <a:r>
              <a:rPr lang="en-GB" altLang="en-US"/>
              <a:t>UWTSD - Copy right 2023</a:t>
            </a:r>
            <a:endParaRPr lang="en-GB" altLang="en-US" dirty="0"/>
          </a:p>
        </p:txBody>
      </p:sp>
      <p:sp>
        <p:nvSpPr>
          <p:cNvPr id="5" name="Content Placeholder 2">
            <a:extLst>
              <a:ext uri="{FF2B5EF4-FFF2-40B4-BE49-F238E27FC236}">
                <a16:creationId xmlns:a16="http://schemas.microsoft.com/office/drawing/2014/main" id="{B534598C-8F7D-C75E-B1F9-1881FC7BA7D6}"/>
              </a:ext>
            </a:extLst>
          </p:cNvPr>
          <p:cNvSpPr txBox="1">
            <a:spLocks/>
          </p:cNvSpPr>
          <p:nvPr/>
        </p:nvSpPr>
        <p:spPr>
          <a:xfrm>
            <a:off x="551384" y="980728"/>
            <a:ext cx="10729192" cy="3672408"/>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eaLnBrk="1" hangingPunct="1">
              <a:buClr>
                <a:schemeClr val="tx1"/>
              </a:buClr>
            </a:pPr>
            <a:r>
              <a:rPr lang="en-US" altLang="en-US" sz="2800" b="1" dirty="0">
                <a:solidFill>
                  <a:srgbClr val="FF0000"/>
                </a:solidFill>
              </a:rPr>
              <a:t>Globalization</a:t>
            </a:r>
            <a:r>
              <a:rPr lang="en-US" altLang="en-US" sz="2800" dirty="0"/>
              <a:t> is the widening set of interdependent relationships among people from different parts of a world divided into nations </a:t>
            </a:r>
          </a:p>
          <a:p>
            <a:pPr algn="just" eaLnBrk="1" hangingPunct="1">
              <a:buClr>
                <a:schemeClr val="tx1">
                  <a:lumMod val="95000"/>
                  <a:lumOff val="5000"/>
                </a:schemeClr>
              </a:buClr>
            </a:pPr>
            <a:r>
              <a:rPr lang="en-US" altLang="en-US" sz="2800" b="1" dirty="0">
                <a:solidFill>
                  <a:schemeClr val="accent6">
                    <a:lumMod val="50000"/>
                  </a:schemeClr>
                </a:solidFill>
              </a:rPr>
              <a:t>International business</a:t>
            </a:r>
            <a:r>
              <a:rPr lang="en-US" altLang="en-US" sz="2800" dirty="0">
                <a:solidFill>
                  <a:schemeClr val="accent6">
                    <a:lumMod val="50000"/>
                  </a:schemeClr>
                </a:solidFill>
              </a:rPr>
              <a:t> </a:t>
            </a:r>
            <a:r>
              <a:rPr lang="en-US" altLang="en-US" sz="2800" dirty="0"/>
              <a:t>consists of all commercial transactions—including sales, investments, and transportation—that take place between two or more countries</a:t>
            </a:r>
          </a:p>
          <a:p>
            <a:pPr lvl="1" algn="just" eaLnBrk="1" hangingPunct="1">
              <a:buFont typeface="Wingdings" panose="05000000000000000000" pitchFamily="2" charset="2"/>
              <a:buChar char="§"/>
              <a:defRPr/>
            </a:pPr>
            <a:endParaRPr lang="en-GB" altLang="en-US" sz="2400" dirty="0"/>
          </a:p>
        </p:txBody>
      </p:sp>
    </p:spTree>
    <p:extLst>
      <p:ext uri="{BB962C8B-B14F-4D97-AF65-F5344CB8AC3E}">
        <p14:creationId xmlns:p14="http://schemas.microsoft.com/office/powerpoint/2010/main" val="1874069008"/>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11B5C-85FE-4642-3C6B-B5C58CAFFBD5}"/>
              </a:ext>
            </a:extLst>
          </p:cNvPr>
          <p:cNvSpPr>
            <a:spLocks noGrp="1"/>
          </p:cNvSpPr>
          <p:nvPr>
            <p:ph type="title"/>
          </p:nvPr>
        </p:nvSpPr>
        <p:spPr>
          <a:xfrm>
            <a:off x="667816" y="-27384"/>
            <a:ext cx="10972800" cy="1143000"/>
          </a:xfrm>
        </p:spPr>
        <p:txBody>
          <a:bodyPr/>
          <a:lstStyle/>
          <a:p>
            <a:r>
              <a:rPr lang="en-US" sz="3600" b="1" dirty="0">
                <a:solidFill>
                  <a:schemeClr val="tx2">
                    <a:lumMod val="75000"/>
                  </a:schemeClr>
                </a:solidFill>
              </a:rPr>
              <a:t>Summary</a:t>
            </a:r>
            <a:endParaRPr lang="en-GB" sz="3600" b="1" dirty="0">
              <a:solidFill>
                <a:schemeClr val="tx2">
                  <a:lumMod val="75000"/>
                </a:schemeClr>
              </a:solidFill>
            </a:endParaRPr>
          </a:p>
        </p:txBody>
      </p:sp>
      <p:sp>
        <p:nvSpPr>
          <p:cNvPr id="4" name="Footer Placeholder 3">
            <a:extLst>
              <a:ext uri="{FF2B5EF4-FFF2-40B4-BE49-F238E27FC236}">
                <a16:creationId xmlns:a16="http://schemas.microsoft.com/office/drawing/2014/main" id="{12225124-4687-B616-0E03-F4E9B3DA1AAD}"/>
              </a:ext>
            </a:extLst>
          </p:cNvPr>
          <p:cNvSpPr>
            <a:spLocks noGrp="1"/>
          </p:cNvSpPr>
          <p:nvPr>
            <p:ph type="ftr" sz="quarter" idx="11"/>
          </p:nvPr>
        </p:nvSpPr>
        <p:spPr/>
        <p:txBody>
          <a:bodyPr/>
          <a:lstStyle/>
          <a:p>
            <a:pPr>
              <a:defRPr/>
            </a:pPr>
            <a:r>
              <a:rPr lang="en-GB" altLang="en-US"/>
              <a:t>UWTSD - Copy right 2023</a:t>
            </a:r>
            <a:endParaRPr lang="en-GB" altLang="en-US" dirty="0"/>
          </a:p>
        </p:txBody>
      </p:sp>
      <p:sp>
        <p:nvSpPr>
          <p:cNvPr id="5" name="Content Placeholder 2">
            <a:extLst>
              <a:ext uri="{FF2B5EF4-FFF2-40B4-BE49-F238E27FC236}">
                <a16:creationId xmlns:a16="http://schemas.microsoft.com/office/drawing/2014/main" id="{17A06486-383A-21BB-09B4-778EC996EA7A}"/>
              </a:ext>
            </a:extLst>
          </p:cNvPr>
          <p:cNvSpPr txBox="1">
            <a:spLocks/>
          </p:cNvSpPr>
          <p:nvPr/>
        </p:nvSpPr>
        <p:spPr>
          <a:xfrm>
            <a:off x="551384" y="980728"/>
            <a:ext cx="10945216" cy="4464496"/>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lnSpc>
                <a:spcPct val="90000"/>
              </a:lnSpc>
            </a:pPr>
            <a:r>
              <a:rPr lang="en-US" altLang="en-US" b="1" dirty="0"/>
              <a:t>It is important to study international business because</a:t>
            </a:r>
          </a:p>
          <a:p>
            <a:pPr lvl="1" eaLnBrk="1" hangingPunct="1">
              <a:lnSpc>
                <a:spcPct val="90000"/>
              </a:lnSpc>
              <a:buFont typeface="Wingdings" panose="05000000000000000000" pitchFamily="2" charset="2"/>
              <a:buChar char="Ø"/>
            </a:pPr>
            <a:r>
              <a:rPr lang="en-US" altLang="en-US" sz="2600" dirty="0">
                <a:ea typeface="Arial" panose="020B0604020202020204" pitchFamily="34" charset="0"/>
              </a:rPr>
              <a:t>Most companies are either international or compete with international companies</a:t>
            </a:r>
          </a:p>
          <a:p>
            <a:pPr lvl="1" eaLnBrk="1" hangingPunct="1">
              <a:lnSpc>
                <a:spcPct val="90000"/>
              </a:lnSpc>
              <a:buFont typeface="Wingdings" panose="05000000000000000000" pitchFamily="2" charset="2"/>
              <a:buChar char="Ø"/>
            </a:pPr>
            <a:r>
              <a:rPr lang="en-US" altLang="en-US" sz="2600" dirty="0">
                <a:ea typeface="Arial" panose="020B0604020202020204" pitchFamily="34" charset="0"/>
              </a:rPr>
              <a:t>Global events and competition affect almost all companies, regardless of industry</a:t>
            </a:r>
          </a:p>
          <a:p>
            <a:pPr lvl="1" eaLnBrk="1" hangingPunct="1">
              <a:lnSpc>
                <a:spcPct val="90000"/>
              </a:lnSpc>
              <a:buFont typeface="Wingdings" panose="05000000000000000000" pitchFamily="2" charset="2"/>
              <a:buChar char="Ø"/>
            </a:pPr>
            <a:r>
              <a:rPr lang="en-US" altLang="en-US" sz="2600" dirty="0">
                <a:ea typeface="Arial" panose="020B0604020202020204" pitchFamily="34" charset="0"/>
              </a:rPr>
              <a:t>International companies have more complex environments than domestic firms.</a:t>
            </a:r>
          </a:p>
          <a:p>
            <a:pPr lvl="1" eaLnBrk="1" hangingPunct="1">
              <a:lnSpc>
                <a:spcPct val="90000"/>
              </a:lnSpc>
              <a:buFont typeface="Wingdings" panose="05000000000000000000" pitchFamily="2" charset="2"/>
              <a:buChar char="Ø"/>
            </a:pPr>
            <a:r>
              <a:rPr lang="en-US" altLang="en-US" sz="2600" dirty="0">
                <a:ea typeface="Arial" panose="020B0604020202020204" pitchFamily="34" charset="0"/>
              </a:rPr>
              <a:t>An understanding helps you make better career decisions</a:t>
            </a:r>
          </a:p>
          <a:p>
            <a:pPr lvl="1" eaLnBrk="1" hangingPunct="1">
              <a:lnSpc>
                <a:spcPct val="90000"/>
              </a:lnSpc>
              <a:buFont typeface="Wingdings" panose="05000000000000000000" pitchFamily="2" charset="2"/>
              <a:buChar char="Ø"/>
            </a:pPr>
            <a:r>
              <a:rPr lang="en-US" altLang="en-US" sz="2600" dirty="0">
                <a:ea typeface="Arial" panose="020B0604020202020204" pitchFamily="34" charset="0"/>
              </a:rPr>
              <a:t>An understanding helps you decide what government policies to support</a:t>
            </a:r>
          </a:p>
          <a:p>
            <a:pPr lvl="1" algn="just" eaLnBrk="1" hangingPunct="1">
              <a:buFont typeface="Wingdings" panose="05000000000000000000" pitchFamily="2" charset="2"/>
              <a:buChar char="§"/>
              <a:defRPr/>
            </a:pPr>
            <a:endParaRPr lang="en-GB" altLang="en-US" sz="2400" dirty="0"/>
          </a:p>
        </p:txBody>
      </p:sp>
    </p:spTree>
    <p:extLst>
      <p:ext uri="{BB962C8B-B14F-4D97-AF65-F5344CB8AC3E}">
        <p14:creationId xmlns:p14="http://schemas.microsoft.com/office/powerpoint/2010/main" val="3761990570"/>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02889-E7C5-FB08-4949-EDEA13764CB3}"/>
              </a:ext>
            </a:extLst>
          </p:cNvPr>
          <p:cNvSpPr>
            <a:spLocks noGrp="1"/>
          </p:cNvSpPr>
          <p:nvPr>
            <p:ph type="title"/>
          </p:nvPr>
        </p:nvSpPr>
        <p:spPr>
          <a:xfrm>
            <a:off x="695400" y="188640"/>
            <a:ext cx="10814992" cy="634082"/>
          </a:xfrm>
        </p:spPr>
        <p:txBody>
          <a:bodyPr/>
          <a:lstStyle/>
          <a:p>
            <a:r>
              <a:rPr lang="en-US" sz="3600" b="1" dirty="0">
                <a:solidFill>
                  <a:schemeClr val="tx2">
                    <a:lumMod val="75000"/>
                  </a:schemeClr>
                </a:solidFill>
              </a:rPr>
              <a:t>Summary</a:t>
            </a:r>
            <a:endParaRPr lang="en-GB" sz="3600" b="1" dirty="0">
              <a:solidFill>
                <a:schemeClr val="tx2">
                  <a:lumMod val="75000"/>
                </a:schemeClr>
              </a:solidFill>
            </a:endParaRPr>
          </a:p>
        </p:txBody>
      </p:sp>
      <p:sp>
        <p:nvSpPr>
          <p:cNvPr id="4" name="Footer Placeholder 3">
            <a:extLst>
              <a:ext uri="{FF2B5EF4-FFF2-40B4-BE49-F238E27FC236}">
                <a16:creationId xmlns:a16="http://schemas.microsoft.com/office/drawing/2014/main" id="{09E44FA4-B957-7D9D-B0C1-C49372B7E4DD}"/>
              </a:ext>
            </a:extLst>
          </p:cNvPr>
          <p:cNvSpPr>
            <a:spLocks noGrp="1"/>
          </p:cNvSpPr>
          <p:nvPr>
            <p:ph type="ftr" sz="quarter" idx="11"/>
          </p:nvPr>
        </p:nvSpPr>
        <p:spPr/>
        <p:txBody>
          <a:bodyPr/>
          <a:lstStyle/>
          <a:p>
            <a:pPr>
              <a:defRPr/>
            </a:pPr>
            <a:r>
              <a:rPr lang="en-GB" altLang="en-US"/>
              <a:t>UWTSD - Copy right 2023</a:t>
            </a:r>
            <a:endParaRPr lang="en-GB" altLang="en-US" dirty="0"/>
          </a:p>
        </p:txBody>
      </p:sp>
      <p:sp>
        <p:nvSpPr>
          <p:cNvPr id="5" name="Content Placeholder 2">
            <a:extLst>
              <a:ext uri="{FF2B5EF4-FFF2-40B4-BE49-F238E27FC236}">
                <a16:creationId xmlns:a16="http://schemas.microsoft.com/office/drawing/2014/main" id="{358192C7-3666-753E-E6D1-045AD1943F83}"/>
              </a:ext>
            </a:extLst>
          </p:cNvPr>
          <p:cNvSpPr txBox="1">
            <a:spLocks/>
          </p:cNvSpPr>
          <p:nvPr/>
        </p:nvSpPr>
        <p:spPr>
          <a:xfrm>
            <a:off x="551384" y="980728"/>
            <a:ext cx="10945216" cy="4464496"/>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altLang="en-US" sz="2800" b="1" dirty="0"/>
              <a:t>The factors of International Business include:</a:t>
            </a:r>
          </a:p>
          <a:p>
            <a:pPr lvl="1" eaLnBrk="1" hangingPunct="1">
              <a:buFont typeface="Wingdings" panose="05000000000000000000" pitchFamily="2" charset="2"/>
              <a:buChar char="Ø"/>
            </a:pPr>
            <a:r>
              <a:rPr lang="en-US" altLang="en-US" sz="2200" dirty="0"/>
              <a:t>Geographic influences</a:t>
            </a:r>
          </a:p>
          <a:p>
            <a:pPr lvl="1" eaLnBrk="1" hangingPunct="1">
              <a:buFont typeface="Wingdings" panose="05000000000000000000" pitchFamily="2" charset="2"/>
              <a:buChar char="Ø"/>
            </a:pPr>
            <a:r>
              <a:rPr lang="en-US" altLang="en-US" sz="2200" dirty="0"/>
              <a:t>Political policies</a:t>
            </a:r>
          </a:p>
          <a:p>
            <a:pPr lvl="1" eaLnBrk="1" hangingPunct="1">
              <a:buFont typeface="Wingdings" panose="05000000000000000000" pitchFamily="2" charset="2"/>
              <a:buChar char="Ø"/>
            </a:pPr>
            <a:r>
              <a:rPr lang="en-US" altLang="en-US" sz="2200" dirty="0"/>
              <a:t>Legal policies</a:t>
            </a:r>
          </a:p>
          <a:p>
            <a:pPr lvl="1" eaLnBrk="1" hangingPunct="1">
              <a:buFont typeface="Wingdings" panose="05000000000000000000" pitchFamily="2" charset="2"/>
              <a:buChar char="Ø"/>
            </a:pPr>
            <a:r>
              <a:rPr lang="en-US" altLang="en-US" sz="2200" dirty="0"/>
              <a:t>Behavioral factors</a:t>
            </a:r>
          </a:p>
          <a:p>
            <a:pPr lvl="1" eaLnBrk="1" hangingPunct="1">
              <a:buFont typeface="Wingdings" panose="05000000000000000000" pitchFamily="2" charset="2"/>
              <a:buChar char="Ø"/>
            </a:pPr>
            <a:r>
              <a:rPr lang="en-US" altLang="en-US" sz="2200" dirty="0"/>
              <a:t>Economic forces </a:t>
            </a:r>
          </a:p>
          <a:p>
            <a:pPr marL="457200" lvl="1" indent="0" algn="just" eaLnBrk="1" hangingPunct="1">
              <a:buNone/>
              <a:defRPr/>
            </a:pPr>
            <a:endParaRPr lang="en-GB" altLang="en-US" sz="2400" dirty="0"/>
          </a:p>
        </p:txBody>
      </p:sp>
    </p:spTree>
    <p:extLst>
      <p:ext uri="{BB962C8B-B14F-4D97-AF65-F5344CB8AC3E}">
        <p14:creationId xmlns:p14="http://schemas.microsoft.com/office/powerpoint/2010/main" val="45296835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
        <p:nvSpPr>
          <p:cNvPr id="2" name="Footer Placeholder 1">
            <a:extLst>
              <a:ext uri="{FF2B5EF4-FFF2-40B4-BE49-F238E27FC236}">
                <a16:creationId xmlns:a16="http://schemas.microsoft.com/office/drawing/2014/main" id="{E9C80680-A91D-0B6F-A532-2F93BE84575A}"/>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1322408582"/>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80">
                                          <p:stCondLst>
                                            <p:cond delay="0"/>
                                          </p:stCondLst>
                                        </p:cTn>
                                        <p:tgtEl>
                                          <p:spTgt spid="4"/>
                                        </p:tgtEl>
                                      </p:cBhvr>
                                    </p:animEffect>
                                    <p:anim calcmode="lin" valueType="num">
                                      <p:cBhvr>
                                        <p:cTn id="1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9" dur="26">
                                          <p:stCondLst>
                                            <p:cond delay="650"/>
                                          </p:stCondLst>
                                        </p:cTn>
                                        <p:tgtEl>
                                          <p:spTgt spid="4"/>
                                        </p:tgtEl>
                                      </p:cBhvr>
                                      <p:to x="100000" y="60000"/>
                                    </p:animScale>
                                    <p:animScale>
                                      <p:cBhvr>
                                        <p:cTn id="20" dur="166" decel="50000">
                                          <p:stCondLst>
                                            <p:cond delay="676"/>
                                          </p:stCondLst>
                                        </p:cTn>
                                        <p:tgtEl>
                                          <p:spTgt spid="4"/>
                                        </p:tgtEl>
                                      </p:cBhvr>
                                      <p:to x="100000" y="100000"/>
                                    </p:animScale>
                                    <p:animScale>
                                      <p:cBhvr>
                                        <p:cTn id="21" dur="26">
                                          <p:stCondLst>
                                            <p:cond delay="1312"/>
                                          </p:stCondLst>
                                        </p:cTn>
                                        <p:tgtEl>
                                          <p:spTgt spid="4"/>
                                        </p:tgtEl>
                                      </p:cBhvr>
                                      <p:to x="100000" y="80000"/>
                                    </p:animScale>
                                    <p:animScale>
                                      <p:cBhvr>
                                        <p:cTn id="22" dur="166" decel="50000">
                                          <p:stCondLst>
                                            <p:cond delay="1338"/>
                                          </p:stCondLst>
                                        </p:cTn>
                                        <p:tgtEl>
                                          <p:spTgt spid="4"/>
                                        </p:tgtEl>
                                      </p:cBhvr>
                                      <p:to x="100000" y="100000"/>
                                    </p:animScale>
                                    <p:animScale>
                                      <p:cBhvr>
                                        <p:cTn id="23" dur="26">
                                          <p:stCondLst>
                                            <p:cond delay="1642"/>
                                          </p:stCondLst>
                                        </p:cTn>
                                        <p:tgtEl>
                                          <p:spTgt spid="4"/>
                                        </p:tgtEl>
                                      </p:cBhvr>
                                      <p:to x="100000" y="90000"/>
                                    </p:animScale>
                                    <p:animScale>
                                      <p:cBhvr>
                                        <p:cTn id="24" dur="166" decel="50000">
                                          <p:stCondLst>
                                            <p:cond delay="1668"/>
                                          </p:stCondLst>
                                        </p:cTn>
                                        <p:tgtEl>
                                          <p:spTgt spid="4"/>
                                        </p:tgtEl>
                                      </p:cBhvr>
                                      <p:to x="100000" y="100000"/>
                                    </p:animScale>
                                    <p:animScale>
                                      <p:cBhvr>
                                        <p:cTn id="25" dur="26">
                                          <p:stCondLst>
                                            <p:cond delay="1808"/>
                                          </p:stCondLst>
                                        </p:cTn>
                                        <p:tgtEl>
                                          <p:spTgt spid="4"/>
                                        </p:tgtEl>
                                      </p:cBhvr>
                                      <p:to x="100000" y="95000"/>
                                    </p:animScale>
                                    <p:animScale>
                                      <p:cBhvr>
                                        <p:cTn id="2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4" y="1376772"/>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spcAft>
                <a:spcPts val="600"/>
              </a:spcAft>
              <a:buFont typeface="Symbol" panose="05050102010706020507" pitchFamily="18" charset="2"/>
              <a:buChar char=""/>
            </a:pPr>
            <a:r>
              <a:rPr lang="en-GB" sz="1800" b="0" i="0" dirty="0">
                <a:solidFill>
                  <a:srgbClr val="222222"/>
                </a:solidFill>
                <a:effectLst/>
                <a:latin typeface="Arial" panose="020B0604020202020204" pitchFamily="34" charset="0"/>
              </a:rPr>
              <a:t>Collinson, S., Narula, R., Qamar, A. and Rugman, A.M., 2020. </a:t>
            </a:r>
            <a:r>
              <a:rPr lang="en-GB" sz="1800" b="0" i="1" dirty="0">
                <a:solidFill>
                  <a:srgbClr val="222222"/>
                </a:solidFill>
                <a:effectLst/>
                <a:latin typeface="Arial" panose="020B0604020202020204" pitchFamily="34" charset="0"/>
              </a:rPr>
              <a:t>International business</a:t>
            </a:r>
            <a:r>
              <a:rPr lang="en-GB" sz="1800" b="0" i="0" dirty="0">
                <a:solidFill>
                  <a:srgbClr val="222222"/>
                </a:solidFill>
                <a:effectLst/>
                <a:latin typeface="Arial" panose="020B0604020202020204" pitchFamily="34" charset="0"/>
              </a:rPr>
              <a:t>. Pearson UK.</a:t>
            </a:r>
          </a:p>
          <a:p>
            <a:pPr algn="just">
              <a:lnSpc>
                <a:spcPct val="150000"/>
              </a:lnSpc>
              <a:spcAft>
                <a:spcPts val="600"/>
              </a:spcAft>
              <a:buFont typeface="Symbol" panose="05050102010706020507" pitchFamily="18" charset="2"/>
              <a:buChar char=""/>
            </a:pPr>
            <a:r>
              <a:rPr lang="en-GB" sz="1800" b="0" i="0" dirty="0">
                <a:solidFill>
                  <a:srgbClr val="222222"/>
                </a:solidFill>
                <a:effectLst/>
                <a:latin typeface="Arial" panose="020B0604020202020204" pitchFamily="34" charset="0"/>
              </a:rPr>
              <a:t>Daniels, J.D., Radebaugh, L.H. and Sullivan, D.P., 2019. </a:t>
            </a:r>
            <a:r>
              <a:rPr lang="en-GB" sz="1800" b="0" i="1" dirty="0">
                <a:solidFill>
                  <a:srgbClr val="222222"/>
                </a:solidFill>
                <a:effectLst/>
                <a:latin typeface="Arial" panose="020B0604020202020204" pitchFamily="34" charset="0"/>
              </a:rPr>
              <a:t>International business: Environments and operations</a:t>
            </a:r>
            <a:r>
              <a:rPr lang="en-GB" sz="1800" b="0" i="0" dirty="0">
                <a:solidFill>
                  <a:srgbClr val="222222"/>
                </a:solidFill>
                <a:effectLst/>
                <a:latin typeface="Arial" panose="020B0604020202020204" pitchFamily="34" charset="0"/>
              </a:rPr>
              <a:t>. Pearson. </a:t>
            </a:r>
          </a:p>
          <a:p>
            <a:pPr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Hill, C. W. L., 2023.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Business: Competing in the global marketplace</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McGraw-Hill.</a:t>
            </a:r>
          </a:p>
          <a:p>
            <a:pPr marL="342900" lvl="0" indent="-342900"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Wild, J. J. and Wild, K. L., 2023.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Business: The Challenges of Globalization.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Pearson Education Limited.</a:t>
            </a:r>
            <a:endParaRPr lang="en-GB" sz="1800" i="1"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700" dirty="0"/>
          </a:p>
          <a:p>
            <a:endParaRPr lang="en-GB" sz="1700"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
        <p:nvSpPr>
          <p:cNvPr id="2" name="Footer Placeholder 1">
            <a:extLst>
              <a:ext uri="{FF2B5EF4-FFF2-40B4-BE49-F238E27FC236}">
                <a16:creationId xmlns:a16="http://schemas.microsoft.com/office/drawing/2014/main" id="{87228900-10D0-112D-6F44-DD6180A8F382}"/>
              </a:ext>
            </a:extLst>
          </p:cNvPr>
          <p:cNvSpPr txBox="1">
            <a:spLocks/>
          </p:cNvSpPr>
          <p:nvPr/>
        </p:nvSpPr>
        <p:spPr>
          <a:xfrm>
            <a:off x="7577" y="6525344"/>
            <a:ext cx="1944216" cy="332656"/>
          </a:xfrm>
          <a:prstGeom prst="rect">
            <a:avLst/>
          </a:prstGeom>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GB" altLang="en-US" i="1" dirty="0">
                <a:solidFill>
                  <a:schemeClr val="accent6">
                    <a:lumMod val="40000"/>
                    <a:lumOff val="60000"/>
                  </a:schemeClr>
                </a:solidFill>
                <a:latin typeface="Arial Narrow" panose="020B0606020202030204" pitchFamily="34" charset="0"/>
              </a:rPr>
              <a:t>UWTSD - Copyright 2023</a:t>
            </a:r>
          </a:p>
        </p:txBody>
      </p:sp>
    </p:spTree>
    <p:extLst>
      <p:ext uri="{BB962C8B-B14F-4D97-AF65-F5344CB8AC3E}">
        <p14:creationId xmlns:p14="http://schemas.microsoft.com/office/powerpoint/2010/main" val="349127884"/>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4328</Words>
  <Application>Microsoft Office PowerPoint</Application>
  <PresentationFormat>Widescreen</PresentationFormat>
  <Paragraphs>324</Paragraphs>
  <Slides>31</Slides>
  <Notes>25</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Myriad Pro</vt:lpstr>
      <vt:lpstr>Aharoni</vt:lpstr>
      <vt:lpstr>Arial</vt:lpstr>
      <vt:lpstr>Arial Narrow</vt:lpstr>
      <vt:lpstr>Bodoni MT</vt:lpstr>
      <vt:lpstr>Symbol</vt:lpstr>
      <vt:lpstr>Verdana</vt:lpstr>
      <vt:lpstr>Wingdings</vt:lpstr>
      <vt:lpstr>20140311PresentationUWTSDTemplate</vt:lpstr>
      <vt:lpstr>LCMB7034</vt:lpstr>
      <vt:lpstr>Learning Objectives</vt:lpstr>
      <vt:lpstr>International Business (IB)</vt:lpstr>
      <vt:lpstr>PowerPoint Presentation</vt:lpstr>
      <vt:lpstr>What is International Business?</vt:lpstr>
      <vt:lpstr>PowerPoint Presentation</vt:lpstr>
      <vt:lpstr>Why Study International Business?</vt:lpstr>
      <vt:lpstr>PowerPoint Presentation</vt:lpstr>
      <vt:lpstr>PowerPoint Presentation</vt:lpstr>
      <vt:lpstr>Factors in IB Operations</vt:lpstr>
      <vt:lpstr>PowerPoint Presentation</vt:lpstr>
      <vt:lpstr>PowerPoint Presentation</vt:lpstr>
      <vt:lpstr>Is an Interdependent Global Economy a Good Thing?</vt:lpstr>
      <vt:lpstr>How Does The Global Marketplace Affect Managers?</vt:lpstr>
      <vt:lpstr>Why Companies Engage in IB?</vt:lpstr>
      <vt:lpstr>Why Companies Engage in IB</vt:lpstr>
      <vt:lpstr>What Is Globalization?</vt:lpstr>
      <vt:lpstr>What Is Globalization?</vt:lpstr>
      <vt:lpstr>The Connection Between Globalization and IB </vt:lpstr>
      <vt:lpstr>Do you think Globalisation is a good or a bad thing? </vt:lpstr>
      <vt:lpstr>Costs of Globalization</vt:lpstr>
      <vt:lpstr>Is an Interdependent Global Economy a Good Thing?</vt:lpstr>
      <vt:lpstr>Forces Driving Globalization</vt:lpstr>
      <vt:lpstr>Forces Driving Globalization</vt:lpstr>
      <vt:lpstr>In future…</vt:lpstr>
      <vt:lpstr>PowerPoint Presentation</vt:lpstr>
      <vt:lpstr>Summary</vt:lpstr>
      <vt:lpstr>Summary</vt:lpstr>
      <vt:lpstr>Summary</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Akshay Narayanan</cp:lastModifiedBy>
  <cp:revision>304</cp:revision>
  <cp:lastPrinted>2018-07-09T15:27:01Z</cp:lastPrinted>
  <dcterms:created xsi:type="dcterms:W3CDTF">2002-10-07T19:43:58Z</dcterms:created>
  <dcterms:modified xsi:type="dcterms:W3CDTF">2025-05-30T08:37:08Z</dcterms:modified>
</cp:coreProperties>
</file>