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493" r:id="rId2"/>
    <p:sldId id="278" r:id="rId3"/>
    <p:sldId id="495" r:id="rId4"/>
    <p:sldId id="531" r:id="rId5"/>
    <p:sldId id="532" r:id="rId6"/>
    <p:sldId id="533" r:id="rId7"/>
    <p:sldId id="534" r:id="rId8"/>
    <p:sldId id="369" r:id="rId9"/>
    <p:sldId id="422" r:id="rId10"/>
    <p:sldId id="370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9C6925-0584-41F6-858C-21293B99A167}" v="4" dt="2025-06-25T10:13:35.4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2" d="100"/>
          <a:sy n="102" d="100"/>
        </p:scale>
        <p:origin x="14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3: Session 1: </a:t>
            </a:r>
            <a:br>
              <a:rPr lang="en-GB" altLang="en-US" sz="2400" b="1" dirty="0"/>
            </a:br>
            <a:r>
              <a:rPr lang="en-GB" altLang="en-US" sz="2200" b="1" dirty="0"/>
              <a:t>Developing Research Aim, Objectives, and Question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20087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Aim: how to develop?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Setting research objectives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Formulating research questions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Formulating research hypotheses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 </a:t>
            </a:r>
          </a:p>
          <a:p>
            <a:pPr eaLnBrk="1" hangingPunct="1">
              <a:defRPr/>
            </a:pPr>
            <a:r>
              <a:rPr lang="en-GB" sz="2200" dirty="0">
                <a:latin typeface="+mn-lt"/>
              </a:rPr>
              <a:t>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31" y="332656"/>
            <a:ext cx="80645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Aim: How to Develop?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302412" y="917431"/>
            <a:ext cx="8518059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research aim is a broad statement that describes the overall purpose of your research. It outlines what you intend to achieve in your study. </a:t>
            </a:r>
          </a:p>
          <a:p>
            <a:pPr algn="just"/>
            <a:endParaRPr lang="en-GB" sz="2000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Steps to Develop a Research Aim: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Identify the Main Topic: </a:t>
            </a:r>
            <a:r>
              <a:rPr lang="en-GB" sz="2000" dirty="0">
                <a:latin typeface="+mn-lt"/>
              </a:rPr>
              <a:t>Think about the primary area of issue you are interested in.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Specify the Focus: </a:t>
            </a:r>
            <a:r>
              <a:rPr lang="en-GB" sz="2000" dirty="0">
                <a:latin typeface="+mn-lt"/>
              </a:rPr>
              <a:t>Narrow down your topic to a specific aspect that is feasible to explore within your research scope.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Make it Clear and Concise: </a:t>
            </a:r>
            <a:r>
              <a:rPr lang="en-GB" sz="2000" dirty="0">
                <a:latin typeface="+mn-lt"/>
              </a:rPr>
              <a:t>Ensure that your research aim is specific enough to give direction but broad to cover your study.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Example: </a:t>
            </a:r>
          </a:p>
          <a:p>
            <a:pPr algn="just"/>
            <a:r>
              <a:rPr lang="en-GB" sz="2000" b="1" dirty="0">
                <a:latin typeface="+mn-lt"/>
              </a:rPr>
              <a:t>Topic: </a:t>
            </a:r>
            <a:r>
              <a:rPr lang="en-GB" sz="2000" dirty="0">
                <a:latin typeface="+mn-lt"/>
              </a:rPr>
              <a:t>Artificial Intelligence in Business </a:t>
            </a:r>
          </a:p>
          <a:p>
            <a:pPr algn="just"/>
            <a:r>
              <a:rPr lang="en-GB" sz="2000" b="1" dirty="0">
                <a:latin typeface="+mn-lt"/>
              </a:rPr>
              <a:t>Research Aim: </a:t>
            </a:r>
            <a:r>
              <a:rPr lang="en-GB" sz="2000" dirty="0">
                <a:latin typeface="+mn-lt"/>
              </a:rPr>
              <a:t>To understand the role of AI in business decision-making. </a:t>
            </a:r>
            <a:endParaRPr lang="en-GB" sz="20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5F7C7-D296-3273-7CC4-4600B6A50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208702-0739-4B03-DF0F-8109F32ABD1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355F9B6F-8D3B-1956-FFE7-EF551F866C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0AD0806-4C47-B603-EA0C-51BEC07E9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31" y="332656"/>
            <a:ext cx="80645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Setting Research Objectives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5BE4F6-E383-534E-D4BA-A158928228DF}"/>
              </a:ext>
            </a:extLst>
          </p:cNvPr>
          <p:cNvSpPr/>
          <p:nvPr/>
        </p:nvSpPr>
        <p:spPr>
          <a:xfrm>
            <a:off x="302412" y="917431"/>
            <a:ext cx="8518059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+mn-lt"/>
              </a:rPr>
              <a:t>Research objectives break down the research aim into smaller, manageable tasks. </a:t>
            </a:r>
          </a:p>
          <a:p>
            <a:pPr algn="just"/>
            <a:endParaRPr lang="en-GB" dirty="0">
              <a:latin typeface="+mn-lt"/>
            </a:endParaRPr>
          </a:p>
          <a:p>
            <a:pPr algn="just"/>
            <a:r>
              <a:rPr lang="en-GB" b="1" dirty="0">
                <a:latin typeface="+mn-lt"/>
              </a:rPr>
              <a:t>Characteristics of Good Research Objectives: </a:t>
            </a:r>
            <a:r>
              <a:rPr lang="en-GB" dirty="0">
                <a:latin typeface="+mn-lt"/>
              </a:rPr>
              <a:t>must be </a:t>
            </a:r>
            <a:r>
              <a:rPr lang="en-GB" b="1" dirty="0">
                <a:latin typeface="+mn-lt"/>
              </a:rPr>
              <a:t>SMART.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Specific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Measurable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Achievable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Relevant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Time-bound</a:t>
            </a:r>
          </a:p>
          <a:p>
            <a:pPr algn="just"/>
            <a:endParaRPr lang="en-GB" dirty="0">
              <a:latin typeface="+mn-lt"/>
            </a:endParaRPr>
          </a:p>
          <a:p>
            <a:pPr algn="just"/>
            <a:r>
              <a:rPr lang="en-GB" b="1" dirty="0">
                <a:latin typeface="+mn-lt"/>
              </a:rPr>
              <a:t>How to Write Research Objectives: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Begin each objective with an action verb (e.g.: analyse, evaluate, develop, investigate).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Make sure the objectives address different aspects of the research aim. </a:t>
            </a:r>
          </a:p>
          <a:p>
            <a:pPr algn="just"/>
            <a:endParaRPr lang="en-GB" sz="2000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Example: </a:t>
            </a:r>
          </a:p>
          <a:p>
            <a:pPr algn="just"/>
            <a:r>
              <a:rPr lang="en-GB" sz="2000" dirty="0">
                <a:latin typeface="+mn-lt"/>
              </a:rPr>
              <a:t>To review current literature on the use of Artificial Intelligence in business decision-making. </a:t>
            </a:r>
          </a:p>
        </p:txBody>
      </p:sp>
    </p:spTree>
    <p:extLst>
      <p:ext uri="{BB962C8B-B14F-4D97-AF65-F5344CB8AC3E}">
        <p14:creationId xmlns:p14="http://schemas.microsoft.com/office/powerpoint/2010/main" val="3446877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AE088E-CB8E-0DDC-37E6-5F38D1F16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572DC3-AC30-712D-6F67-FBB70912564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FDE86421-6268-B464-41D1-4767C43019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3350E95F-3586-E059-CA11-6F0813DFE3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00" y="155042"/>
            <a:ext cx="80645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Formulating the Research Questions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85553C-4728-EA8F-B127-786442530FA1}"/>
              </a:ext>
            </a:extLst>
          </p:cNvPr>
          <p:cNvSpPr/>
          <p:nvPr/>
        </p:nvSpPr>
        <p:spPr>
          <a:xfrm>
            <a:off x="312970" y="739817"/>
            <a:ext cx="8518059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latin typeface="+mn-lt"/>
              </a:rPr>
              <a:t>Research questions are the specific questions your study aims to answer. They should be directly linked to your research objectives and aim. </a:t>
            </a:r>
          </a:p>
          <a:p>
            <a:pPr algn="just"/>
            <a:endParaRPr lang="en-GB" dirty="0">
              <a:latin typeface="+mn-lt"/>
            </a:endParaRPr>
          </a:p>
          <a:p>
            <a:pPr algn="just"/>
            <a:r>
              <a:rPr lang="en-GB" b="1" dirty="0">
                <a:latin typeface="+mn-lt"/>
              </a:rPr>
              <a:t>Steps to Develop Research Questions: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Consider Your Objectives: Turn your objectives into questions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Be Specific and Clear: Avoid ambiguity and ensure the questions can be answered through your research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Make questions Feasible: Ensure you can answer these questions with the data and methods you have. </a:t>
            </a:r>
          </a:p>
          <a:p>
            <a:pPr algn="just"/>
            <a:endParaRPr lang="en-GB" dirty="0">
              <a:latin typeface="+mn-lt"/>
            </a:endParaRPr>
          </a:p>
          <a:p>
            <a:pPr algn="just"/>
            <a:r>
              <a:rPr lang="en-GB" b="1" dirty="0">
                <a:latin typeface="+mn-lt"/>
              </a:rPr>
              <a:t>Types of Research Questions: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+mn-lt"/>
              </a:rPr>
              <a:t>Descriptive Questions: </a:t>
            </a:r>
            <a:r>
              <a:rPr lang="en-GB" dirty="0">
                <a:latin typeface="+mn-lt"/>
              </a:rPr>
              <a:t>Aim to describe phenomena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+mn-lt"/>
              </a:rPr>
              <a:t>Comparative Questions: </a:t>
            </a:r>
            <a:r>
              <a:rPr lang="en-GB" dirty="0">
                <a:latin typeface="+mn-lt"/>
              </a:rPr>
              <a:t>Compare different elements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+mn-lt"/>
              </a:rPr>
              <a:t>Exploratory Questions: </a:t>
            </a:r>
            <a:r>
              <a:rPr lang="en-GB" dirty="0">
                <a:latin typeface="+mn-lt"/>
              </a:rPr>
              <a:t>Explore new areas or relationships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+mn-lt"/>
              </a:rPr>
              <a:t>Evaluative Questions: </a:t>
            </a:r>
            <a:r>
              <a:rPr lang="en-GB" dirty="0">
                <a:latin typeface="+mn-lt"/>
              </a:rPr>
              <a:t>Assess the effectiveness or impact of something. </a:t>
            </a:r>
            <a:endParaRPr lang="en-GB" b="1" dirty="0">
              <a:latin typeface="+mn-lt"/>
            </a:endParaRPr>
          </a:p>
          <a:p>
            <a:pPr algn="just"/>
            <a:endParaRPr lang="en-GB" sz="2000" b="1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Example: </a:t>
            </a:r>
            <a:r>
              <a:rPr lang="en-GB" sz="2000" dirty="0">
                <a:latin typeface="+mn-lt"/>
              </a:rPr>
              <a:t>What are the current application of AI in business decision-making?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66072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8C919-C856-9A3A-4315-6B174739D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1D1FA-239F-8075-B225-F55E841AD9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0047C322-7D82-34DA-C8C2-12D5F388B34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6550D1E3-E821-205C-F5CA-E85027D7B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00" y="155042"/>
            <a:ext cx="80645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Formulating the Research Hypotheses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8AF121-4D49-56DD-1E3E-A90F7113EA18}"/>
              </a:ext>
            </a:extLst>
          </p:cNvPr>
          <p:cNvSpPr txBox="1"/>
          <p:nvPr/>
        </p:nvSpPr>
        <p:spPr>
          <a:xfrm>
            <a:off x="220711" y="739817"/>
            <a:ext cx="8506691" cy="4801314"/>
          </a:xfrm>
          <a:prstGeom prst="rect">
            <a:avLst/>
          </a:prstGeom>
          <a:ln w="63500">
            <a:noFill/>
            <a:miter lim="800000"/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latin typeface="+mj-lt"/>
                <a:cs typeface="Arial" panose="020B0604020202020204" pitchFamily="34" charset="0"/>
              </a:rPr>
              <a:t>A research hypotheses is a testable statement that predicts a relationship between two or more variables.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700" dirty="0">
              <a:latin typeface="+mj-lt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latin typeface="+mj-lt"/>
                <a:cs typeface="Arial" panose="020B0604020202020204" pitchFamily="34" charset="0"/>
              </a:rPr>
              <a:t>Hypotheses is often based on existing theories or prior research and is used to guide your data collection and analysis.</a:t>
            </a:r>
          </a:p>
          <a:p>
            <a:pPr algn="just"/>
            <a:endParaRPr lang="en-US" sz="1700" dirty="0">
              <a:latin typeface="+mj-lt"/>
              <a:cs typeface="Arial" panose="020B0604020202020204" pitchFamily="34" charset="0"/>
            </a:endParaRPr>
          </a:p>
          <a:p>
            <a:pPr algn="just"/>
            <a:r>
              <a:rPr lang="en-US" sz="1700" b="1" dirty="0">
                <a:latin typeface="+mj-lt"/>
                <a:cs typeface="Arial" panose="020B0604020202020204" pitchFamily="34" charset="0"/>
              </a:rPr>
              <a:t>Types of Hypotheses: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b="1" dirty="0">
                <a:latin typeface="+mj-lt"/>
                <a:cs typeface="Arial" panose="020B0604020202020204" pitchFamily="34" charset="0"/>
              </a:rPr>
              <a:t>Null Hypotheses (H</a:t>
            </a:r>
            <a:r>
              <a:rPr lang="en-US" sz="1700" b="1" baseline="-25000" dirty="0">
                <a:latin typeface="+mj-lt"/>
                <a:cs typeface="Arial" panose="020B0604020202020204" pitchFamily="34" charset="0"/>
              </a:rPr>
              <a:t>0</a:t>
            </a:r>
            <a:r>
              <a:rPr lang="en-US" sz="1700" b="1" dirty="0">
                <a:latin typeface="+mj-lt"/>
                <a:cs typeface="Arial" panose="020B0604020202020204" pitchFamily="34" charset="0"/>
              </a:rPr>
              <a:t>): </a:t>
            </a:r>
            <a:r>
              <a:rPr lang="en-US" sz="1700" dirty="0">
                <a:latin typeface="+mj-lt"/>
                <a:cs typeface="Arial" panose="020B0604020202020204" pitchFamily="34" charset="0"/>
              </a:rPr>
              <a:t>A statement that there is no effect or no relationship between variables. It serves as the default or baseline assumption. </a:t>
            </a:r>
          </a:p>
          <a:p>
            <a:pPr algn="just"/>
            <a:endParaRPr lang="en-US" sz="1700" dirty="0">
              <a:latin typeface="+mj-lt"/>
              <a:cs typeface="Arial" panose="020B0604020202020204" pitchFamily="34" charset="0"/>
            </a:endParaRPr>
          </a:p>
          <a:p>
            <a:pPr lvl="1" algn="just"/>
            <a:r>
              <a:rPr lang="en-US" sz="1700" b="1" dirty="0">
                <a:latin typeface="+mj-lt"/>
                <a:cs typeface="Arial" panose="020B0604020202020204" pitchFamily="34" charset="0"/>
              </a:rPr>
              <a:t>Example: </a:t>
            </a:r>
            <a:r>
              <a:rPr lang="en-US" sz="1700" dirty="0">
                <a:latin typeface="+mj-lt"/>
                <a:cs typeface="Arial" panose="020B0604020202020204" pitchFamily="34" charset="0"/>
              </a:rPr>
              <a:t>There is no significant difference in accuracy between the new machine learning algorithm and traditional methods</a:t>
            </a:r>
          </a:p>
          <a:p>
            <a:pPr lvl="1" algn="just"/>
            <a:endParaRPr lang="en-US" sz="1700" dirty="0">
              <a:latin typeface="+mj-lt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b="1" dirty="0">
                <a:latin typeface="+mj-lt"/>
                <a:cs typeface="Arial" panose="020B0604020202020204" pitchFamily="34" charset="0"/>
              </a:rPr>
              <a:t>Alternative Hypotheses (H</a:t>
            </a:r>
            <a:r>
              <a:rPr lang="en-US" sz="1700" b="1" baseline="-25000" dirty="0">
                <a:latin typeface="+mj-lt"/>
                <a:cs typeface="Arial" panose="020B0604020202020204" pitchFamily="34" charset="0"/>
              </a:rPr>
              <a:t>1</a:t>
            </a:r>
            <a:r>
              <a:rPr lang="en-US" sz="1700" b="1" dirty="0">
                <a:latin typeface="+mj-lt"/>
                <a:cs typeface="Arial" panose="020B0604020202020204" pitchFamily="34" charset="0"/>
              </a:rPr>
              <a:t>): </a:t>
            </a:r>
            <a:r>
              <a:rPr lang="en-US" sz="1700" dirty="0">
                <a:latin typeface="+mj-lt"/>
                <a:cs typeface="Arial" panose="020B0604020202020204" pitchFamily="34" charset="0"/>
              </a:rPr>
              <a:t>A statement that suggests there is an effect or a relationship between variables. It is what you aim to support through your research. </a:t>
            </a:r>
          </a:p>
          <a:p>
            <a:pPr algn="just"/>
            <a:endParaRPr lang="en-US" sz="1700" dirty="0">
              <a:latin typeface="+mj-lt"/>
              <a:cs typeface="Arial" panose="020B0604020202020204" pitchFamily="34" charset="0"/>
            </a:endParaRPr>
          </a:p>
          <a:p>
            <a:pPr lvl="1" algn="just"/>
            <a:r>
              <a:rPr lang="en-US" sz="1700" b="1" dirty="0">
                <a:latin typeface="+mj-lt"/>
                <a:cs typeface="Arial" panose="020B0604020202020204" pitchFamily="34" charset="0"/>
              </a:rPr>
              <a:t>Example: </a:t>
            </a:r>
            <a:r>
              <a:rPr lang="en-US" sz="1700" dirty="0">
                <a:latin typeface="+mj-lt"/>
                <a:cs typeface="Arial" panose="020B0604020202020204" pitchFamily="34" charset="0"/>
              </a:rPr>
              <a:t>The new machine learning algorithm significantly improves diagnostic accuracy compared to traditional methods. </a:t>
            </a:r>
          </a:p>
        </p:txBody>
      </p:sp>
    </p:spTree>
    <p:extLst>
      <p:ext uri="{BB962C8B-B14F-4D97-AF65-F5344CB8AC3E}">
        <p14:creationId xmlns:p14="http://schemas.microsoft.com/office/powerpoint/2010/main" val="3443144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738347-5350-5953-6567-4851B9B84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E412D8-86D1-4BD9-EB89-F35D7A7F917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A17A48C6-A0EE-3E05-882E-BB7B7A4AB4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41221930-DEEF-D63A-521F-7F4D2C916C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300" y="155042"/>
            <a:ext cx="80645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Formulating the Research Hypotheses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B4BA8D-79D2-60BE-FAB0-5DBBD1C6D9B1}"/>
              </a:ext>
            </a:extLst>
          </p:cNvPr>
          <p:cNvSpPr txBox="1"/>
          <p:nvPr/>
        </p:nvSpPr>
        <p:spPr>
          <a:xfrm>
            <a:off x="318654" y="739817"/>
            <a:ext cx="8506691" cy="5078313"/>
          </a:xfrm>
          <a:prstGeom prst="rect">
            <a:avLst/>
          </a:prstGeom>
          <a:ln w="63500">
            <a:noFill/>
            <a:miter lim="800000"/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US" b="1" dirty="0">
                <a:latin typeface="+mj-lt"/>
                <a:cs typeface="Arial" panose="020B0604020202020204" pitchFamily="34" charset="0"/>
              </a:rPr>
              <a:t>Identify Your Variables: </a:t>
            </a:r>
            <a:r>
              <a:rPr lang="en-US" dirty="0">
                <a:latin typeface="+mj-lt"/>
                <a:cs typeface="Arial" panose="020B0604020202020204" pitchFamily="34" charset="0"/>
              </a:rPr>
              <a:t>To formulate a hypothesis, you first need to identify your independent and dependent variables.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b="1" dirty="0">
                <a:latin typeface="+mj-lt"/>
                <a:cs typeface="Arial" panose="020B0604020202020204" pitchFamily="34" charset="0"/>
              </a:rPr>
              <a:t>Develop a clear and testable hypothesis: </a:t>
            </a:r>
            <a:r>
              <a:rPr lang="en-US" dirty="0">
                <a:latin typeface="+mj-lt"/>
                <a:cs typeface="Arial" panose="020B0604020202020204" pitchFamily="34" charset="0"/>
              </a:rPr>
              <a:t>A good hypothesis should be specific, testable, and based on existing knowledge or theory. </a:t>
            </a:r>
          </a:p>
          <a:p>
            <a:pPr algn="just"/>
            <a:r>
              <a:rPr lang="en-US" dirty="0">
                <a:latin typeface="+mj-lt"/>
                <a:cs typeface="Arial" panose="020B0604020202020204" pitchFamily="34" charset="0"/>
              </a:rPr>
              <a:t>	- Review existing literature </a:t>
            </a:r>
          </a:p>
          <a:p>
            <a:pPr algn="just"/>
            <a:r>
              <a:rPr lang="en-US" dirty="0">
                <a:latin typeface="+mj-lt"/>
                <a:cs typeface="Arial" panose="020B0604020202020204" pitchFamily="34" charset="0"/>
              </a:rPr>
              <a:t>	- Make predictions </a:t>
            </a:r>
          </a:p>
          <a:p>
            <a:pPr algn="just"/>
            <a:r>
              <a:rPr lang="en-US" dirty="0">
                <a:latin typeface="+mj-lt"/>
                <a:cs typeface="Arial" panose="020B0604020202020204" pitchFamily="34" charset="0"/>
              </a:rPr>
              <a:t>	- Use a Clear Structure </a:t>
            </a:r>
          </a:p>
          <a:p>
            <a:pPr algn="just"/>
            <a:r>
              <a:rPr lang="en-US" b="1" dirty="0">
                <a:latin typeface="+mj-lt"/>
                <a:cs typeface="Arial" panose="020B0604020202020204" pitchFamily="34" charset="0"/>
              </a:rPr>
              <a:t>Common Formats: </a:t>
            </a: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b="1" i="1" dirty="0">
                <a:latin typeface="+mj-lt"/>
                <a:cs typeface="Arial" panose="020B0604020202020204" pitchFamily="34" charset="0"/>
              </a:rPr>
              <a:t>If-then: </a:t>
            </a:r>
            <a:r>
              <a:rPr lang="en-US" i="1" dirty="0">
                <a:latin typeface="+mj-lt"/>
                <a:cs typeface="Arial" panose="020B0604020202020204" pitchFamily="34" charset="0"/>
              </a:rPr>
              <a:t>“if [independent variable] increases/decreases, then [dependent variable] will increase/decrease”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b="1" i="1" dirty="0">
                <a:latin typeface="+mj-lt"/>
                <a:cs typeface="Arial" panose="020B0604020202020204" pitchFamily="34" charset="0"/>
              </a:rPr>
              <a:t>Relational: </a:t>
            </a:r>
            <a:r>
              <a:rPr lang="en-US" i="1" dirty="0">
                <a:latin typeface="+mj-lt"/>
                <a:cs typeface="Arial" panose="020B0604020202020204" pitchFamily="34" charset="0"/>
              </a:rPr>
              <a:t>“There is a significant relationship between [independent variable] and [dependent variable]</a:t>
            </a:r>
          </a:p>
          <a:p>
            <a:pPr algn="just"/>
            <a:endParaRPr lang="en-US" b="1" i="1" dirty="0">
              <a:latin typeface="+mj-lt"/>
              <a:cs typeface="Arial" panose="020B0604020202020204" pitchFamily="34" charset="0"/>
            </a:endParaRPr>
          </a:p>
          <a:p>
            <a:pPr algn="just"/>
            <a:r>
              <a:rPr lang="en-US" b="1" dirty="0">
                <a:latin typeface="+mj-lt"/>
                <a:cs typeface="Arial" panose="020B0604020202020204" pitchFamily="34" charset="0"/>
              </a:rPr>
              <a:t>3. Formulate the Null and Alternative Hypotheses: </a:t>
            </a:r>
            <a:r>
              <a:rPr lang="en-US" dirty="0">
                <a:latin typeface="+mj-lt"/>
                <a:cs typeface="Arial" panose="020B0604020202020204" pitchFamily="34" charset="0"/>
              </a:rPr>
              <a:t>You typically need to state both the null and alternative hypotheses for testing purposes. </a:t>
            </a:r>
          </a:p>
          <a:p>
            <a:pPr algn="just"/>
            <a:endParaRPr lang="en-US" b="1" dirty="0">
              <a:latin typeface="+mj-lt"/>
              <a:cs typeface="Arial" panose="020B0604020202020204" pitchFamily="34" charset="0"/>
            </a:endParaRPr>
          </a:p>
          <a:p>
            <a:pPr algn="just"/>
            <a:r>
              <a:rPr lang="en-US" b="1" dirty="0">
                <a:latin typeface="+mj-lt"/>
                <a:cs typeface="Arial" panose="020B0604020202020204" pitchFamily="34" charset="0"/>
              </a:rPr>
              <a:t>4. Ensure your Hypothesis is Testable: </a:t>
            </a:r>
            <a:r>
              <a:rPr lang="en-US" dirty="0">
                <a:latin typeface="+mj-lt"/>
                <a:cs typeface="Arial" panose="020B0604020202020204" pitchFamily="34" charset="0"/>
              </a:rPr>
              <a:t>Your hypothesis should be something you can test through experimentation, observation, or statistical analysis</a:t>
            </a:r>
            <a:endParaRPr lang="en-US" b="1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70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3265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Class Activity – 30 minutes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89906"/>
            <a:ext cx="7776864" cy="3240360"/>
          </a:xfrm>
        </p:spPr>
        <p:txBody>
          <a:bodyPr/>
          <a:lstStyle/>
          <a:p>
            <a:pPr algn="just"/>
            <a:r>
              <a:rPr lang="en-GB" dirty="0"/>
              <a:t>Formulate your research aim, objectives, questions and hypotheses. </a:t>
            </a:r>
          </a:p>
          <a:p>
            <a:pPr algn="just"/>
            <a:endParaRPr lang="en-GB" sz="21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1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8215" y="26064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8215" y="1117898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Aityan</a:t>
            </a:r>
            <a:r>
              <a:rPr lang="en-GB" sz="2000" dirty="0"/>
              <a:t>, S. K. (2021) </a:t>
            </a:r>
            <a:r>
              <a:rPr lang="en-GB" sz="2000" i="1" dirty="0"/>
              <a:t>Business Research Methodology: Research Process and Methods. </a:t>
            </a:r>
            <a:r>
              <a:rPr lang="en-GB" sz="2000" dirty="0"/>
              <a:t>1</a:t>
            </a:r>
            <a:r>
              <a:rPr lang="en-GB" sz="2000" baseline="30000" dirty="0"/>
              <a:t>st</a:t>
            </a:r>
            <a:r>
              <a:rPr lang="en-GB" sz="2000" dirty="0"/>
              <a:t> Edition. Cham: Springer International Publishing AG. </a:t>
            </a:r>
          </a:p>
          <a:p>
            <a:r>
              <a:rPr lang="en-GB" altLang="en-US" sz="2000" dirty="0"/>
              <a:t>Saunders, M. N. K. et al. (2019) </a:t>
            </a:r>
            <a:r>
              <a:rPr lang="en-GB" altLang="en-US" sz="2000" i="1" dirty="0"/>
              <a:t>Research methods for business students. </a:t>
            </a:r>
            <a:r>
              <a:rPr lang="en-GB" altLang="en-US" sz="2000" dirty="0"/>
              <a:t>8</a:t>
            </a:r>
            <a:r>
              <a:rPr lang="en-GB" altLang="en-US" sz="2000" baseline="30000" dirty="0"/>
              <a:t>th</a:t>
            </a:r>
            <a:r>
              <a:rPr lang="en-GB" altLang="en-US" sz="2000" dirty="0"/>
              <a:t> ed. Boston: Pearson</a:t>
            </a:r>
          </a:p>
          <a:p>
            <a:r>
              <a:rPr lang="en-GB" altLang="en-US" sz="2000" dirty="0"/>
              <a:t>Sakyi, K. A., Musona, D. &amp; Mweshi, G. (2020) </a:t>
            </a:r>
            <a:r>
              <a:rPr lang="en-GB" altLang="en-US" sz="2000" i="1" dirty="0"/>
              <a:t>Research Methods and Methodology. Advances in social science research journal </a:t>
            </a:r>
            <a:r>
              <a:rPr lang="en-GB" altLang="en-US" sz="2000" dirty="0"/>
              <a:t>7(3): 296 - 302</a:t>
            </a: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806</Words>
  <Application>Microsoft Office PowerPoint</Application>
  <PresentationFormat>On-screen Show (4:3)</PresentationFormat>
  <Paragraphs>108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Myriad Pro</vt:lpstr>
      <vt:lpstr>Arial</vt:lpstr>
      <vt:lpstr>Symbol</vt:lpstr>
      <vt:lpstr>Verdana</vt:lpstr>
      <vt:lpstr>Wingdings</vt:lpstr>
      <vt:lpstr>20140311PresentationUWTSDTemplate</vt:lpstr>
      <vt:lpstr>Week 3: Session 1:  Developing Research Aim, Objectives, and Question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  <vt:lpstr>Class Activity – 30 minutes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105</cp:revision>
  <dcterms:created xsi:type="dcterms:W3CDTF">2020-06-23T16:08:04Z</dcterms:created>
  <dcterms:modified xsi:type="dcterms:W3CDTF">2026-02-02T13:31:16Z</dcterms:modified>
</cp:coreProperties>
</file>