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936" r:id="rId1"/>
  </p:sldMasterIdLst>
  <p:notesMasterIdLst>
    <p:notesMasterId r:id="rId29"/>
  </p:notesMasterIdLst>
  <p:handoutMasterIdLst>
    <p:handoutMasterId r:id="rId30"/>
  </p:handoutMasterIdLst>
  <p:sldIdLst>
    <p:sldId id="343" r:id="rId2"/>
    <p:sldId id="344" r:id="rId3"/>
    <p:sldId id="373" r:id="rId4"/>
    <p:sldId id="372" r:id="rId5"/>
    <p:sldId id="346" r:id="rId6"/>
    <p:sldId id="348" r:id="rId7"/>
    <p:sldId id="349" r:id="rId8"/>
    <p:sldId id="350" r:id="rId9"/>
    <p:sldId id="351" r:id="rId10"/>
    <p:sldId id="352" r:id="rId11"/>
    <p:sldId id="353" r:id="rId12"/>
    <p:sldId id="354" r:id="rId13"/>
    <p:sldId id="355" r:id="rId14"/>
    <p:sldId id="356" r:id="rId15"/>
    <p:sldId id="357" r:id="rId16"/>
    <p:sldId id="358" r:id="rId17"/>
    <p:sldId id="359" r:id="rId18"/>
    <p:sldId id="360" r:id="rId19"/>
    <p:sldId id="362" r:id="rId20"/>
    <p:sldId id="363" r:id="rId21"/>
    <p:sldId id="365" r:id="rId22"/>
    <p:sldId id="366" r:id="rId23"/>
    <p:sldId id="367" r:id="rId24"/>
    <p:sldId id="368" r:id="rId25"/>
    <p:sldId id="369" r:id="rId26"/>
    <p:sldId id="370" r:id="rId27"/>
    <p:sldId id="371" r:id="rId28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49731" autoAdjust="0"/>
  </p:normalViewPr>
  <p:slideViewPr>
    <p:cSldViewPr>
      <p:cViewPr varScale="1">
        <p:scale>
          <a:sx n="36" d="100"/>
          <a:sy n="36" d="100"/>
        </p:scale>
        <p:origin x="2376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41F85ABD-A70F-4EE3-AA55-733E78390F63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2360367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460C586A-00EF-4095-9A95-C161326251CA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74368424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90949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89728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Notes for Module</a:t>
            </a:r>
            <a:r>
              <a:rPr lang="en-GB" baseline="0" dirty="0"/>
              <a:t> Team:</a:t>
            </a:r>
          </a:p>
          <a:p>
            <a:endParaRPr lang="en-GB" baseline="0" dirty="0"/>
          </a:p>
          <a:p>
            <a:r>
              <a:rPr lang="en-GB" baseline="0" dirty="0"/>
              <a:t>Draw students’ attention to the types of skills they can acquire from the lecture – these are skills that potential employers are looking for and should be included in job applications.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8310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95707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5142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60C586A-00EF-4095-9A95-C161326251CA}" type="slidenum">
              <a:rPr lang="cy-GB" altLang="en-US" smtClean="0"/>
              <a:pPr>
                <a:defRPr/>
              </a:pPr>
              <a:t>6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1742307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>
              <a:latin typeface="Arial" panose="020B0604020202020204" pitchFamily="34" charset="0"/>
            </a:endParaRP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00F0481-317B-4DD0-95C3-34A5FB6EC470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06898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ts val="0"/>
              </a:spcBef>
              <a:spcAft>
                <a:spcPts val="0"/>
              </a:spcAft>
              <a:defRPr/>
            </a:pPr>
            <a:endParaRPr lang="en-GB" altLang="en-US" i="1" dirty="0">
              <a:latin typeface="Arial" panose="020B0604020202020204" pitchFamily="34" charset="0"/>
            </a:endParaRP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FAD84E3-4171-4B19-9A2A-03CB285BF7D5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1022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087F0A3-101B-46E2-A96F-FB222CC89ACE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29508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F252BE0-3F2E-480A-AEBF-CE3BF3EA7FA7}" type="slidenum">
              <a:rPr lang="cy-GB" altLang="en-US" sz="1200" smtClean="0"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3149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11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525575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58EE4B3-53B6-44DE-8E37-CD55B37E8FB1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78352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6955106-56FA-46A7-8D97-4984B1017C56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892525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43EB1B1-783D-48F4-B1EC-D3F52081BB0A}" type="slidenum">
              <a:rPr lang="cy-GB" altLang="en-US" sz="1200" smtClean="0">
                <a:latin typeface="Arial" panose="020B0604020202020204" pitchFamily="34" charset="0"/>
              </a:rPr>
              <a:pPr/>
              <a:t>14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32033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D3933A9-15BA-44B1-9B80-A4A75E991804}" type="slidenum">
              <a:rPr lang="cy-GB" altLang="en-US" sz="1200" smtClean="0">
                <a:latin typeface="Arial" panose="020B0604020202020204" pitchFamily="34" charset="0"/>
              </a:rPr>
              <a:pPr/>
              <a:t>15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539811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16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391150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17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956269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18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279105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19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711342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20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405221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21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12933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22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975215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12D9DE3D-E030-4439-9AB0-9A9A12ECCCE7}" type="slidenum">
              <a:rPr lang="cy-GB" altLang="en-US" sz="1200" smtClean="0">
                <a:latin typeface="Arial" panose="020B0604020202020204" pitchFamily="34" charset="0"/>
              </a:rPr>
              <a:pPr/>
              <a:t>23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018726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24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267140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25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112072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0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26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84778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>
              <a:latin typeface="Arial" panose="020B0604020202020204" pitchFamily="34" charset="0"/>
            </a:endParaRP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AED868C-9DCF-45CE-9CF6-791F5AC5F2A0}" type="slidenum">
              <a:rPr lang="cy-GB" altLang="en-US" sz="1200" smtClean="0">
                <a:latin typeface="Arial" panose="020B0604020202020204" pitchFamily="34" charset="0"/>
              </a:rPr>
              <a:pPr/>
              <a:t>27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86321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5880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4563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8642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4680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6496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117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2413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3602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1607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6610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3370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11/08/2021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10075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2405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  <p:sldLayoutId id="214748394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scholar.google.co.uk/scholar?hl=en&amp;lr=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Main_Page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kidshealth.org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www.simplypsychology.org/" TargetMode="External"/><Relationship Id="rId4" Type="http://schemas.openxmlformats.org/officeDocument/2006/relationships/hyperlink" Target="http://www.mumsnet.com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arly-education.org.uk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tes.com/" TargetMode="External"/><Relationship Id="rId5" Type="http://schemas.openxmlformats.org/officeDocument/2006/relationships/hyperlink" Target="http://www.theguardian.com/education" TargetMode="External"/><Relationship Id="rId4" Type="http://schemas.openxmlformats.org/officeDocument/2006/relationships/hyperlink" Target="https://www.jrf.org.uk/?gclid=CNuml-2Y-8cCFRFmGwodQggCcw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zzfeed.com/tomchatfield/the-critical-thinking-quiz-2x5cd?utm_term=.tijeraqeV#.lcQwnZGwp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ducatorstechnology.com/2017/01/48-questions-to-help-students-develop.html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Lucida Sans" panose="020B0602030504020204" pitchFamily="34" charset="0"/>
              </a:rPr>
              <a:t>ECGE4003PC</a:t>
            </a:r>
            <a:br>
              <a:rPr lang="en-GB" dirty="0">
                <a:latin typeface="Lucida Sans" panose="020B0602030504020204" pitchFamily="34" charset="0"/>
              </a:rPr>
            </a:b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ECGE4003P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cy-GB" sz="4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Sgiliau Ymchwilio</a:t>
            </a:r>
          </a:p>
          <a:p>
            <a:pPr marL="0" indent="0">
              <a:buNone/>
              <a:defRPr/>
            </a:pPr>
            <a:endParaRPr lang="cy-GB" sz="44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cy-GB" sz="4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Meddwl yn Feirniadol</a:t>
            </a:r>
            <a:endParaRPr lang="cy-GB" sz="44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4335338" cy="4351338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altLang="cy-GB" sz="44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Researching Skills</a:t>
            </a:r>
          </a:p>
          <a:p>
            <a:pPr marL="0" indent="0">
              <a:buNone/>
              <a:defRPr/>
            </a:pPr>
            <a:endParaRPr lang="en-GB" sz="4400" kern="0" dirty="0">
              <a:solidFill>
                <a:srgbClr val="00206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en-GB" sz="44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Critical Thinking</a:t>
            </a:r>
            <a:endParaRPr lang="cy-GB" sz="4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7397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32656"/>
            <a:ext cx="7886700" cy="1224137"/>
          </a:xfrm>
        </p:spPr>
        <p:txBody>
          <a:bodyPr>
            <a:norm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Cynnwys</a:t>
            </a:r>
            <a:br>
              <a:rPr lang="en-GB" altLang="cy-GB" sz="4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4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Contents</a:t>
            </a:r>
            <a:endParaRPr lang="en-GB" sz="40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1556793"/>
            <a:ext cx="4335338" cy="4620170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Beth yw ‘ymchwil?’</a:t>
            </a:r>
          </a:p>
          <a:p>
            <a:pPr>
              <a:buFontTx/>
              <a:buChar char="•"/>
              <a:defRPr/>
            </a:pPr>
            <a:r>
              <a:rPr 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Sut i ymchwilio</a:t>
            </a:r>
          </a:p>
          <a:p>
            <a:pPr>
              <a:buFontTx/>
              <a:buChar char="•"/>
              <a:defRPr/>
            </a:pPr>
            <a:r>
              <a:rPr 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Ffynonellau</a:t>
            </a:r>
          </a:p>
          <a:p>
            <a:pPr>
              <a:buFontTx/>
              <a:buChar char="•"/>
              <a:defRPr/>
            </a:pPr>
            <a:r>
              <a:rPr 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Meddwl yn feirniadol</a:t>
            </a:r>
          </a:p>
          <a:p>
            <a:pPr marL="0" indent="0">
              <a:buNone/>
              <a:defRPr/>
            </a:pPr>
            <a:endParaRPr lang="cy-GB" sz="44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514850" y="1556793"/>
            <a:ext cx="4449638" cy="4620170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What is ‘research?’</a:t>
            </a:r>
          </a:p>
          <a:p>
            <a:pPr>
              <a:buFontTx/>
              <a:buChar char="•"/>
              <a:defRPr/>
            </a:pP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How to research</a:t>
            </a:r>
          </a:p>
          <a:p>
            <a:pPr>
              <a:buFontTx/>
              <a:buChar char="•"/>
              <a:defRPr/>
            </a:pP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Sources</a:t>
            </a:r>
          </a:p>
          <a:p>
            <a:pPr>
              <a:buFontTx/>
              <a:buChar char="•"/>
              <a:defRPr/>
            </a:pP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Critical thinking</a:t>
            </a:r>
          </a:p>
          <a:p>
            <a:pPr marL="0" indent="0">
              <a:buNone/>
              <a:defRPr/>
            </a:pPr>
            <a:endParaRPr lang="cy-GB" sz="4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30807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>
                <a:latin typeface="Lucida Sans" panose="020B0602030504020204" pitchFamily="34" charset="0"/>
              </a:rPr>
              <a:t>Sgiliau </a:t>
            </a:r>
            <a:r>
              <a:rPr lang="en-GB" sz="3600" dirty="0" err="1">
                <a:latin typeface="Lucida Sans" panose="020B0602030504020204" pitchFamily="34" charset="0"/>
              </a:rPr>
              <a:t>Cyflogadwyedd</a:t>
            </a:r>
            <a:r>
              <a:rPr lang="en-GB" sz="3600" dirty="0">
                <a:latin typeface="Lucida Sans" panose="020B0602030504020204" pitchFamily="34" charset="0"/>
              </a:rPr>
              <a:t>/</a:t>
            </a:r>
            <a:r>
              <a:rPr lang="en-GB" sz="3600" dirty="0" err="1">
                <a:latin typeface="Lucida Sans" panose="020B0602030504020204" pitchFamily="34" charset="0"/>
              </a:rPr>
              <a:t>Trosglwyddadwy</a:t>
            </a:r>
            <a:br>
              <a:rPr lang="en-GB" dirty="0">
                <a:latin typeface="Lucida Sans" panose="020B0602030504020204" pitchFamily="34" charset="0"/>
              </a:rPr>
            </a:br>
            <a:r>
              <a:rPr lang="en-GB" sz="3600" dirty="0">
                <a:solidFill>
                  <a:srgbClr val="002060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US" sz="36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Trefniadaeth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Cynllunio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Rheoli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amser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Organisation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Planning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Time management</a:t>
            </a:r>
            <a:endParaRPr 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89093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Adnoddau</a:t>
            </a:r>
            <a:b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2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Resources</a:t>
            </a:r>
            <a:endParaRPr lang="en-GB" altLang="cy-GB" sz="3200" dirty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23528" y="1628775"/>
            <a:ext cx="4242122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en-US" sz="36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Ymchwil</a:t>
            </a:r>
          </a:p>
          <a:p>
            <a:pPr>
              <a:buFontTx/>
              <a:buChar char="•"/>
              <a:defRPr/>
            </a:pPr>
            <a:r>
              <a:rPr lang="cy-GB" altLang="en-US" sz="36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Gwefannau</a:t>
            </a:r>
          </a:p>
          <a:p>
            <a:pPr>
              <a:buFontTx/>
              <a:buChar char="•"/>
              <a:defRPr/>
            </a:pPr>
            <a:r>
              <a:rPr lang="cy-GB" altLang="en-US" sz="36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Erthyglau</a:t>
            </a:r>
          </a:p>
          <a:p>
            <a:pPr>
              <a:buFontTx/>
              <a:buChar char="•"/>
              <a:defRPr/>
            </a:pPr>
            <a:r>
              <a:rPr lang="cy-GB" altLang="en-US" sz="36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Clip fideo</a:t>
            </a:r>
          </a:p>
          <a:p>
            <a:pPr>
              <a:buFontTx/>
              <a:buChar char="•"/>
              <a:defRPr/>
            </a:pPr>
            <a:r>
              <a:rPr lang="cy-GB" altLang="en-US" sz="36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Gweithgareddau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4249042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en-US" sz="36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Research</a:t>
            </a:r>
          </a:p>
          <a:p>
            <a:pPr>
              <a:buFontTx/>
              <a:buChar char="•"/>
              <a:defRPr/>
            </a:pPr>
            <a:r>
              <a:rPr lang="en-GB" altLang="en-US" sz="36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Websites</a:t>
            </a:r>
          </a:p>
          <a:p>
            <a:pPr>
              <a:buFontTx/>
              <a:buChar char="•"/>
              <a:defRPr/>
            </a:pPr>
            <a:r>
              <a:rPr lang="en-GB" altLang="en-US" sz="36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Articles</a:t>
            </a:r>
          </a:p>
          <a:p>
            <a:pPr>
              <a:buFontTx/>
              <a:buChar char="•"/>
              <a:defRPr/>
            </a:pPr>
            <a:r>
              <a:rPr lang="en-GB" altLang="en-US" sz="36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Video clip</a:t>
            </a:r>
          </a:p>
          <a:p>
            <a:pPr>
              <a:buFontTx/>
              <a:buChar char="•"/>
              <a:defRPr/>
            </a:pPr>
            <a:r>
              <a:rPr lang="en-GB" altLang="en-US" sz="36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Activities</a:t>
            </a:r>
          </a:p>
        </p:txBody>
      </p:sp>
    </p:spTree>
    <p:extLst>
      <p:ext uri="{BB962C8B-B14F-4D97-AF65-F5344CB8AC3E}">
        <p14:creationId xmlns:p14="http://schemas.microsoft.com/office/powerpoint/2010/main" val="33096521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Rhaglen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Ymarferydd</a:t>
            </a:r>
            <a:r>
              <a:rPr lang="en-GB" sz="3200" b="1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Blynyddoedd</a:t>
            </a:r>
            <a:r>
              <a:rPr lang="en-GB" sz="3200" b="1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Cynnar</a:t>
            </a:r>
            <a:b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</a:br>
            <a:r>
              <a:rPr lang="en-GB" sz="3200" b="1" dirty="0">
                <a:solidFill>
                  <a:srgbClr val="002060"/>
                </a:solidFill>
                <a:latin typeface="Lucida Sans" panose="020B0602030504020204" pitchFamily="34" charset="0"/>
              </a:rPr>
              <a:t>Early Years Practitioner </a:t>
            </a: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programme</a:t>
            </a:r>
            <a:endParaRPr lang="en-US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Meini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prawf</a:t>
            </a:r>
            <a:r>
              <a:rPr lang="en-GB" dirty="0">
                <a:latin typeface="Lucida Sans" panose="020B0602030504020204" pitchFamily="34" charset="0"/>
              </a:rPr>
              <a:t> y NOS a </a:t>
            </a:r>
            <a:r>
              <a:rPr lang="en-GB" dirty="0" err="1">
                <a:latin typeface="Lucida Sans" panose="020B0602030504020204" pitchFamily="34" charset="0"/>
              </a:rPr>
              <a:t>gyflawnwyd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y </a:t>
            </a:r>
            <a:r>
              <a:rPr lang="en-GB" dirty="0" err="1">
                <a:latin typeface="Lucida Sans" panose="020B0602030504020204" pitchFamily="34" charset="0"/>
              </a:rPr>
              <a:t>ddarlith</a:t>
            </a:r>
            <a:r>
              <a:rPr lang="en-GB" dirty="0">
                <a:latin typeface="Lucida Sans" panose="020B0602030504020204" pitchFamily="34" charset="0"/>
              </a:rPr>
              <a:t> hon:</a:t>
            </a:r>
          </a:p>
          <a:p>
            <a:pPr marL="0" indent="0">
              <a:buNone/>
            </a:pPr>
            <a:r>
              <a:rPr lang="en-GB" dirty="0" err="1">
                <a:latin typeface="Lucida Sans" panose="020B0602030504020204" pitchFamily="34" charset="0"/>
              </a:rPr>
              <a:t>Craidd</a:t>
            </a:r>
            <a:r>
              <a:rPr lang="en-GB" dirty="0">
                <a:latin typeface="Lucida Sans" panose="020B0602030504020204" pitchFamily="34" charset="0"/>
              </a:rPr>
              <a:t> – K27</a:t>
            </a:r>
          </a:p>
          <a:p>
            <a:pPr marL="0" indent="0">
              <a:buNone/>
            </a:pPr>
            <a:r>
              <a:rPr lang="en-GB" dirty="0">
                <a:latin typeface="Lucida Sans" panose="020B0602030504020204" pitchFamily="34" charset="0"/>
              </a:rPr>
              <a:t>0401 – K60; P9, P11</a:t>
            </a:r>
          </a:p>
          <a:p>
            <a:pPr marL="0" indent="0">
              <a:buNone/>
            </a:pPr>
            <a:r>
              <a:rPr lang="en-GB" dirty="0">
                <a:latin typeface="Lucida Sans" panose="020B0602030504020204" pitchFamily="34" charset="0"/>
              </a:rPr>
              <a:t>0409 – K70, K71, K72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The NOS criteria met in this lecture: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Core – K27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0401 – K60; P9, P11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0409 – K70, K71, K72</a:t>
            </a:r>
            <a:endParaRPr 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06008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2123728" y="2060575"/>
            <a:ext cx="6645622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Lucida Sans" panose="020B0602030504020204" pitchFamily="34" charset="0"/>
              </a:rPr>
              <a:t>Beth </a:t>
            </a:r>
            <a:r>
              <a:rPr lang="en-GB" altLang="en-US" dirty="0" err="1">
                <a:latin typeface="Lucida Sans" panose="020B0602030504020204" pitchFamily="34" charset="0"/>
              </a:rPr>
              <a:t>yw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ymchwil</a:t>
            </a:r>
            <a:r>
              <a:rPr lang="en-GB" altLang="en-US" dirty="0">
                <a:latin typeface="Lucida Sans" panose="020B0602030504020204" pitchFamily="34" charset="0"/>
              </a:rPr>
              <a:t>?</a:t>
            </a:r>
            <a:br>
              <a:rPr lang="en-GB" altLang="en-US" dirty="0">
                <a:latin typeface="Lucida Sans" panose="020B0602030504020204" pitchFamily="34" charset="0"/>
              </a:rPr>
            </a:br>
            <a:r>
              <a:rPr lang="en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What is research?</a:t>
            </a:r>
          </a:p>
        </p:txBody>
      </p:sp>
    </p:spTree>
    <p:extLst>
      <p:ext uri="{BB962C8B-B14F-4D97-AF65-F5344CB8AC3E}">
        <p14:creationId xmlns:p14="http://schemas.microsoft.com/office/powerpoint/2010/main" val="16358936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Beth yw ‘ymchwil?’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What is ‘research?’</a:t>
            </a:r>
            <a:endParaRPr lang="cy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Darganfod gwybodaeth</a:t>
            </a:r>
          </a:p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Darllen</a:t>
            </a:r>
          </a:p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Gwneud nodiadau</a:t>
            </a:r>
          </a:p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Darllen gwerthusol</a:t>
            </a:r>
          </a:p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Adfyfyrio beirniadol</a:t>
            </a:r>
          </a:p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Ffynonellau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1628775"/>
            <a:ext cx="4038600" cy="4525963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Finding information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Reading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Note taking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Evaluative reading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Critical reflection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Sources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altLang="cy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70189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Darganfod gwybodaeth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Finding information</a:t>
            </a:r>
            <a:endParaRPr lang="cy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 rtlCol="0">
            <a:normAutofit/>
          </a:bodyPr>
          <a:lstStyle/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Ble mae dechrau?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 err="1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Where</a:t>
            </a:r>
            <a:r>
              <a:rPr lang="cy-GB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 to </a:t>
            </a:r>
            <a:r>
              <a:rPr lang="cy-GB" kern="0" dirty="0" err="1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start</a:t>
            </a:r>
            <a:r>
              <a:rPr lang="cy-GB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?</a:t>
            </a:r>
          </a:p>
          <a:p>
            <a:pPr marL="0" indent="0" eaLnBrk="1" hangingPunct="1">
              <a:buClr>
                <a:srgbClr val="CCCCFF"/>
              </a:buClr>
              <a:buFont typeface="Arial" panose="020B0604020202020204" pitchFamily="34" charset="0"/>
              <a:buNone/>
              <a:defRPr/>
            </a:pPr>
            <a:endParaRPr lang="cy-GB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eaLnBrk="1" hangingPunct="1">
              <a:buClr>
                <a:srgbClr val="CCCCFF"/>
              </a:buClr>
              <a:buFont typeface="Arial" panose="020B0604020202020204" pitchFamily="34" charset="0"/>
              <a:buNone/>
              <a:defRPr/>
            </a:pPr>
            <a:endParaRPr lang="cy-GB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Syniadau? 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 err="1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Ideas</a:t>
            </a:r>
            <a:r>
              <a:rPr lang="cy-GB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? 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/>
          </a:p>
        </p:txBody>
      </p:sp>
      <p:pic>
        <p:nvPicPr>
          <p:cNvPr id="4" name="Picture 5" descr="Learning Resources Centr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530351"/>
            <a:ext cx="2448967" cy="27536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Image result for SA1 Y Fforwm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1915" y="3501008"/>
            <a:ext cx="3258257" cy="2172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9027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Sgiliau darllen lefel uwch</a:t>
            </a:r>
            <a:b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Higher level reading skills</a:t>
            </a:r>
            <a:endParaRPr lang="cy-GB" sz="32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 rtlCol="0">
            <a:normAutofit/>
          </a:bodyPr>
          <a:lstStyle/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Cip-ddarllen </a:t>
            </a:r>
            <a:endParaRPr lang="en-GB" sz="22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Bras-ddarllen 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Darllen yn fanwl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Darllen yn feddylgar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Darllen yn feirniadol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Darllen gydag ymwybyddiaeth o </a:t>
            </a:r>
            <a:r>
              <a:rPr lang="cy-GB" sz="22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farn</a:t>
            </a:r>
            <a:r>
              <a:rPr 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yr awdur 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Dewis llyfrau ac erthyglau addas 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 rtlCol="0">
            <a:normAutofit/>
          </a:bodyPr>
          <a:lstStyle/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2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Scanning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2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Skimming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2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Detailed reading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2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Intelligent reading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2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Critical reading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2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Reading with an understanding of the author’s viewpoints and bias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2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Choosing suitable books and articles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3569911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4807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Gwneud nodiadau</a:t>
            </a:r>
            <a:br>
              <a:rPr lang="en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24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Making notes</a:t>
            </a:r>
            <a:endParaRPr lang="cy-GB" sz="24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5073427"/>
          </a:xfrm>
        </p:spPr>
        <p:txBody>
          <a:bodyPr rtlCol="0">
            <a:normAutofit/>
          </a:bodyPr>
          <a:lstStyle/>
          <a:p>
            <a:pPr eaLnBrk="1" hangingPunct="1">
              <a:lnSpc>
                <a:spcPct val="80000"/>
              </a:lnSpc>
              <a:buClr>
                <a:srgbClr val="CCCCFF"/>
              </a:buClr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Gwneud llungopïau o rhai erthyglau pwysig / defnyddiol</a:t>
            </a:r>
          </a:p>
          <a:p>
            <a:pPr eaLnBrk="1" hangingPunct="1">
              <a:lnSpc>
                <a:spcPct val="80000"/>
              </a:lnSpc>
              <a:buClr>
                <a:srgbClr val="CCCCFF"/>
              </a:buClr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Uwch oleuo neu tanlinellu pwyntiau o bwys</a:t>
            </a:r>
          </a:p>
          <a:p>
            <a:pPr eaLnBrk="1" hangingPunct="1">
              <a:lnSpc>
                <a:spcPct val="80000"/>
              </a:lnSpc>
              <a:buClr>
                <a:srgbClr val="CCCCFF"/>
              </a:buClr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Gwneud nodiadau o’r prif bwyntiau</a:t>
            </a:r>
          </a:p>
          <a:p>
            <a:pPr eaLnBrk="1" hangingPunct="1">
              <a:lnSpc>
                <a:spcPct val="80000"/>
              </a:lnSpc>
              <a:buClr>
                <a:srgbClr val="CCCCFF"/>
              </a:buClr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Cadw ffeil trefnus o’ch nodiadau</a:t>
            </a:r>
          </a:p>
          <a:p>
            <a:pPr eaLnBrk="1" hangingPunct="1">
              <a:lnSpc>
                <a:spcPct val="80000"/>
              </a:lnSpc>
              <a:buClr>
                <a:srgbClr val="CCCCFF"/>
              </a:buClr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Gwerth nodi:</a:t>
            </a:r>
          </a:p>
          <a:p>
            <a:pPr eaLnBrk="1" hangingPunct="1">
              <a:lnSpc>
                <a:spcPct val="80000"/>
              </a:lnSpc>
              <a:buClr>
                <a:srgbClr val="000000"/>
              </a:buClr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Dyddiad</a:t>
            </a:r>
          </a:p>
          <a:p>
            <a:pPr eaLnBrk="1" hangingPunct="1">
              <a:lnSpc>
                <a:spcPct val="80000"/>
              </a:lnSpc>
              <a:buClr>
                <a:srgbClr val="000000"/>
              </a:buClr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Manylion llawn y llyfr, bennod, erthygl neu wefan perthnasol i’r nodiadau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038600" cy="5073427"/>
          </a:xfrm>
        </p:spPr>
        <p:txBody>
          <a:bodyPr rtlCol="0">
            <a:normAutofit/>
          </a:bodyPr>
          <a:lstStyle/>
          <a:p>
            <a:pPr eaLnBrk="1" hangingPunct="1">
              <a:lnSpc>
                <a:spcPct val="90000"/>
              </a:lnSpc>
              <a:buClr>
                <a:srgbClr val="CCCCFF"/>
              </a:buClr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Make photocopies of some important / useful articles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Highlight or underline important points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Make notes on the main points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Keep an organised file of your notes and articles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Useful to note: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Date 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Provide full reference details for the book, article or website related to your notes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750994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Ffynonellau</a:t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Resources</a:t>
            </a:r>
            <a:endParaRPr lang="cy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Ffynonellau addas?</a:t>
            </a:r>
          </a:p>
          <a:p>
            <a:pPr>
              <a:buFontTx/>
              <a:buChar char="-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Llyfrau</a:t>
            </a:r>
          </a:p>
          <a:p>
            <a:pPr>
              <a:buFontTx/>
              <a:buChar char="-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Erthyglau</a:t>
            </a:r>
          </a:p>
          <a:p>
            <a:pPr>
              <a:buFontTx/>
              <a:buChar char="-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Cyfnodolion</a:t>
            </a:r>
          </a:p>
          <a:p>
            <a:pPr>
              <a:buFontTx/>
              <a:buChar char="-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Teledu/radio</a:t>
            </a:r>
          </a:p>
          <a:p>
            <a:pPr>
              <a:buFontTx/>
              <a:buChar char="-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 We</a:t>
            </a:r>
          </a:p>
          <a:p>
            <a:pPr>
              <a:buFontTx/>
              <a:buChar char="-"/>
              <a:defRPr/>
            </a:pP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Arall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?</a:t>
            </a:r>
            <a:endParaRPr lang="cy-GB" altLang="cy-GB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Appropriate sources?</a:t>
            </a:r>
          </a:p>
          <a:p>
            <a:pPr>
              <a:buFontTx/>
              <a:buChar char="-"/>
              <a:defRPr/>
            </a:pPr>
            <a:r>
              <a:rPr lang="en-GB" altLang="cy-GB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Books</a:t>
            </a:r>
          </a:p>
          <a:p>
            <a:pPr>
              <a:buFontTx/>
              <a:buChar char="-"/>
              <a:defRPr/>
            </a:pPr>
            <a:r>
              <a:rPr lang="en-GB" altLang="cy-GB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Articles</a:t>
            </a:r>
          </a:p>
          <a:p>
            <a:pPr>
              <a:buFontTx/>
              <a:buChar char="-"/>
              <a:defRPr/>
            </a:pPr>
            <a:r>
              <a:rPr lang="en-GB" altLang="cy-GB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Journals</a:t>
            </a:r>
          </a:p>
          <a:p>
            <a:pPr>
              <a:buFontTx/>
              <a:buChar char="-"/>
              <a:defRPr/>
            </a:pPr>
            <a:r>
              <a:rPr lang="en-GB" altLang="cy-GB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Television/radio</a:t>
            </a:r>
          </a:p>
          <a:p>
            <a:pPr>
              <a:buFontTx/>
              <a:buChar char="-"/>
              <a:defRPr/>
            </a:pPr>
            <a:r>
              <a:rPr lang="en-GB" altLang="cy-GB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The Internet</a:t>
            </a:r>
          </a:p>
          <a:p>
            <a:pPr>
              <a:buFontTx/>
              <a:buChar char="-"/>
              <a:defRPr/>
            </a:pPr>
            <a:r>
              <a:rPr lang="en-GB" altLang="cy-GB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Other?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2611722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 We</a:t>
            </a:r>
            <a:b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The Internet</a:t>
            </a:r>
            <a:endParaRPr lang="cy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2260600"/>
          </a:xfrm>
        </p:spPr>
        <p:txBody>
          <a:bodyPr rtlCol="0">
            <a:normAutofit/>
          </a:bodyPr>
          <a:lstStyle/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.ac.uk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.gov.uk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Gwefannau nodwyd gan ddarlithwyr</a:t>
            </a:r>
            <a:endParaRPr lang="en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2260600"/>
          </a:xfrm>
        </p:spPr>
        <p:txBody>
          <a:bodyPr rtlCol="0">
            <a:normAutofit/>
          </a:bodyPr>
          <a:lstStyle/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.ac.uk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.gov.uk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Websites noted by lecturers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/>
          </a:p>
        </p:txBody>
      </p:sp>
      <p:pic>
        <p:nvPicPr>
          <p:cNvPr id="5" name="Picture 5" descr="Scholar Home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437063"/>
            <a:ext cx="5903912" cy="122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07614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 rtlCol="0">
            <a:normAutofit/>
          </a:bodyPr>
          <a:lstStyle/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endParaRPr lang="cy-GB" kern="0" dirty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endParaRPr lang="cy-GB" kern="0" dirty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DIM </a:t>
            </a:r>
            <a:r>
              <a:rPr lang="cy-GB" kern="0" dirty="0" err="1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Wikipedia</a:t>
            </a:r>
            <a:endParaRPr lang="cy-GB" kern="0" dirty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 eaLnBrk="1" hangingPunct="1">
              <a:lnSpc>
                <a:spcPct val="90000"/>
              </a:lnSpc>
              <a:buClr>
                <a:srgbClr val="CCCCFF"/>
              </a:buClr>
              <a:buFont typeface="Arial" panose="020B0604020202020204" pitchFamily="34" charset="0"/>
              <a:buNone/>
              <a:defRPr/>
            </a:pPr>
            <a:r>
              <a:rPr lang="cy-GB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  <a:hlinkClick r:id="rId3"/>
              </a:rPr>
              <a:t>http://en.wikipedia.org/wiki/Main_Page</a:t>
            </a:r>
            <a:endParaRPr lang="cy-GB" kern="0" dirty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dirty="0"/>
          </a:p>
        </p:txBody>
      </p:sp>
      <p:sp>
        <p:nvSpPr>
          <p:cNvPr id="3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>
                <a:solidFill>
                  <a:srgbClr val="002060"/>
                </a:solidFill>
                <a:latin typeface="Lucida Sans" panose="020B0602040502020204" pitchFamily="34" charset="0"/>
                <a:ea typeface="ＭＳ Ｐゴシック" charset="-128"/>
              </a:rPr>
              <a:t>NO </a:t>
            </a:r>
            <a:r>
              <a:rPr lang="cy-GB" kern="0" dirty="0" err="1">
                <a:solidFill>
                  <a:srgbClr val="002060"/>
                </a:solidFill>
                <a:latin typeface="Lucida Sans" panose="020B0602040502020204" pitchFamily="34" charset="0"/>
                <a:ea typeface="ＭＳ Ｐゴシック" charset="-128"/>
              </a:rPr>
              <a:t>Wikipedia</a:t>
            </a:r>
            <a:endParaRPr lang="cy-GB" kern="0" dirty="0">
              <a:solidFill>
                <a:srgbClr val="00206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 eaLnBrk="1" hangingPunct="1">
              <a:lnSpc>
                <a:spcPct val="90000"/>
              </a:lnSpc>
              <a:buClr>
                <a:srgbClr val="CCCCFF"/>
              </a:buClr>
              <a:buFont typeface="Arial" panose="020B0604020202020204" pitchFamily="34" charset="0"/>
              <a:buNone/>
              <a:defRPr/>
            </a:pPr>
            <a:r>
              <a:rPr 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  <a:hlinkClick r:id="rId3"/>
              </a:rPr>
              <a:t>http://en.wikipedia.org/wiki/Main_Page</a:t>
            </a:r>
            <a:endParaRPr lang="cy-GB" kern="0" dirty="0">
              <a:solidFill>
                <a:srgbClr val="0000FF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dirty="0"/>
          </a:p>
        </p:txBody>
      </p:sp>
      <p:pic>
        <p:nvPicPr>
          <p:cNvPr id="34820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04813"/>
            <a:ext cx="5256212" cy="148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97594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36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Gwefannau addas?</a:t>
            </a:r>
            <a:br>
              <a:rPr lang="en-GB" sz="36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</a:br>
            <a:r>
              <a:rPr lang="en-GB" sz="3600" kern="0" dirty="0">
                <a:solidFill>
                  <a:srgbClr val="002060"/>
                </a:solidFill>
                <a:latin typeface="Lucida Sans" panose="020B0602040502020204" pitchFamily="34" charset="0"/>
                <a:ea typeface="ＭＳ Ｐゴシック" charset="-128"/>
              </a:rPr>
              <a:t>Appropriate websites?</a:t>
            </a:r>
            <a:endParaRPr lang="cy-GB" dirty="0">
              <a:solidFill>
                <a:srgbClr val="002060"/>
              </a:solidFill>
            </a:endParaRPr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kern="0" dirty="0" err="1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Kidshealth</a:t>
            </a:r>
            <a:endParaRPr lang="en-GB" kern="0" dirty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  <a:hlinkClick r:id="rId3"/>
              </a:rPr>
              <a:t>http://kidshealth.org/</a:t>
            </a:r>
            <a:r>
              <a:rPr lang="cy-GB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</a:p>
          <a:p>
            <a:pPr>
              <a:buFontTx/>
              <a:buChar char="•"/>
              <a:defRPr/>
            </a:pPr>
            <a:r>
              <a:rPr lang="en-GB" kern="0" dirty="0" err="1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Mumsnet</a:t>
            </a:r>
            <a:endParaRPr lang="en-GB" kern="0" dirty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  <a:hlinkClick r:id="rId4"/>
              </a:rPr>
              <a:t>http://www.mumsnet.com/</a:t>
            </a:r>
            <a:r>
              <a:rPr lang="cy-GB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Simply Psychology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  <a:hlinkClick r:id="rId5"/>
              </a:rPr>
              <a:t>http://www.simplypsychology.org/</a:t>
            </a:r>
            <a:r>
              <a:rPr lang="cy-GB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288041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36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Gwefannau addas?</a:t>
            </a:r>
            <a:br>
              <a:rPr lang="en-GB" sz="36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</a:br>
            <a:r>
              <a:rPr lang="en-GB" sz="3600" kern="0" dirty="0">
                <a:solidFill>
                  <a:srgbClr val="002060"/>
                </a:solidFill>
                <a:latin typeface="Lucida Sans" panose="020B0602040502020204" pitchFamily="34" charset="0"/>
                <a:ea typeface="ＭＳ Ｐゴシック" charset="-128"/>
              </a:rPr>
              <a:t>Appropriate websites?</a:t>
            </a:r>
            <a:endParaRPr lang="cy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845024"/>
          </a:xfrm>
        </p:spPr>
        <p:txBody>
          <a:bodyPr rtlCol="0">
            <a:normAutofit fontScale="70000" lnSpcReduction="20000"/>
          </a:bodyPr>
          <a:lstStyle/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Early Education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  <a:hlinkClick r:id="rId3"/>
              </a:rPr>
              <a:t>https://www.early-education.org.uk/</a:t>
            </a:r>
            <a:r>
              <a:rPr lang="en-GB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Joseph Rowntree Foundation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  <a:hlinkClick r:id="rId4"/>
              </a:rPr>
              <a:t>https://www.jrf.org.uk/?gclid=CNuml-2Y-8cCFRFmGwodQggCcw</a:t>
            </a:r>
            <a:r>
              <a:rPr lang="en-GB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The Guardian – Education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  <a:hlinkClick r:id="rId5"/>
              </a:rPr>
              <a:t>http://www.theguardian.com/education</a:t>
            </a:r>
            <a:r>
              <a:rPr lang="cy-GB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TES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  <a:hlinkClick r:id="rId6"/>
              </a:rPr>
              <a:t>www.tes.com</a:t>
            </a:r>
            <a:endParaRPr lang="cy-GB" kern="0" dirty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kern="0" dirty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Ac eraill/</a:t>
            </a:r>
            <a:r>
              <a:rPr lang="cy-GB" kern="0" dirty="0" err="1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And</a:t>
            </a:r>
            <a:r>
              <a:rPr lang="cy-GB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kern="0" dirty="0" err="1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others</a:t>
            </a:r>
            <a:r>
              <a:rPr lang="cy-GB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: National </a:t>
            </a:r>
            <a:r>
              <a:rPr lang="cy-GB" kern="0" dirty="0" err="1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Autistic</a:t>
            </a:r>
            <a:r>
              <a:rPr lang="cy-GB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 Society, </a:t>
            </a:r>
            <a:r>
              <a:rPr lang="cy-GB" kern="0" dirty="0" err="1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Mencap</a:t>
            </a:r>
            <a:r>
              <a:rPr lang="cy-GB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, NHS, NICE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114467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Meddwl yn Feirniadol</a:t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Critical Thinking</a:t>
            </a:r>
            <a:endParaRPr lang="cy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y-GB" sz="4000" dirty="0">
                <a:latin typeface="Lucida Sans" panose="020B0602030504020204" pitchFamily="34" charset="0"/>
              </a:rPr>
              <a:t>Beth yw ‘meddwl yn feirniadol?’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y-GB" sz="4000" dirty="0">
                <a:solidFill>
                  <a:srgbClr val="002060"/>
                </a:solidFill>
                <a:latin typeface="Lucida Sans" panose="020B0602030504020204" pitchFamily="34" charset="0"/>
              </a:rPr>
              <a:t>What is ‘critical thinking?’</a:t>
            </a:r>
          </a:p>
        </p:txBody>
      </p:sp>
    </p:spTree>
    <p:extLst>
      <p:ext uri="{BB962C8B-B14F-4D97-AF65-F5344CB8AC3E}">
        <p14:creationId xmlns:p14="http://schemas.microsoft.com/office/powerpoint/2010/main" val="32355279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Meddwl yn Feirniadol</a:t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Critical Thinking</a:t>
            </a:r>
            <a:endParaRPr lang="cy-GB" dirty="0">
              <a:solidFill>
                <a:srgbClr val="00206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dirty="0">
                <a:latin typeface="Lucida Sans" panose="020B0602030504020204" pitchFamily="34" charset="0"/>
              </a:rPr>
              <a:t>“..setting out actively to understand what is really going on by using reasoning, evaluating evidence and thinking carefully about the process of thinking itself.”</a:t>
            </a:r>
          </a:p>
          <a:p>
            <a:pPr marL="0" indent="0" algn="r">
              <a:buNone/>
            </a:pPr>
            <a:r>
              <a:rPr lang="en-GB" dirty="0">
                <a:latin typeface="Lucida Sans" panose="020B0602030504020204" pitchFamily="34" charset="0"/>
              </a:rPr>
              <a:t>(Chatfield, 2017: 6).</a:t>
            </a:r>
            <a:endParaRPr lang="en-US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46722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Adfyfyrio Amheus</a:t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Sceptical Reflection</a:t>
            </a:r>
            <a:endParaRPr lang="cy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dirty="0">
                <a:latin typeface="Lucida Sans" panose="020B0602030504020204" pitchFamily="34" charset="0"/>
              </a:rPr>
              <a:t>Gwerth wrth amau darn o wybodaeth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dirty="0">
                <a:latin typeface="Lucida Sans" panose="020B0602030504020204" pitchFamily="34" charset="0"/>
              </a:rPr>
              <a:t>Cwestiynu rhagdybiaethau a wnaed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dirty="0">
                <a:latin typeface="Lucida Sans" panose="020B0602030504020204" pitchFamily="34" charset="0"/>
              </a:rPr>
              <a:t>Codi ymwybyddiaeth o wrthddywediadau ac anghysondebau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dirty="0">
                <a:solidFill>
                  <a:srgbClr val="002060"/>
                </a:solidFill>
                <a:latin typeface="Lucida Sans" panose="020B0602030504020204" pitchFamily="34" charset="0"/>
              </a:rPr>
              <a:t>Value in doubting piece of information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dirty="0">
                <a:solidFill>
                  <a:srgbClr val="002060"/>
                </a:solidFill>
                <a:latin typeface="Lucida Sans" panose="020B0602030504020204" pitchFamily="34" charset="0"/>
              </a:rPr>
              <a:t>Questions assumptions made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dirty="0">
                <a:solidFill>
                  <a:srgbClr val="002060"/>
                </a:solidFill>
                <a:latin typeface="Lucida Sans" panose="020B0602030504020204" pitchFamily="34" charset="0"/>
              </a:rPr>
              <a:t>Raises awareness of contradictions and inconsistencies</a:t>
            </a:r>
          </a:p>
        </p:txBody>
      </p:sp>
    </p:spTree>
    <p:extLst>
      <p:ext uri="{BB962C8B-B14F-4D97-AF65-F5344CB8AC3E}">
        <p14:creationId xmlns:p14="http://schemas.microsoft.com/office/powerpoint/2010/main" val="5535032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Gwrthrychedd</a:t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Objectivity</a:t>
            </a:r>
            <a:endParaRPr lang="cy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dirty="0">
                <a:latin typeface="Lucida Sans" panose="020B0602030504020204" pitchFamily="34" charset="0"/>
              </a:rPr>
              <a:t>Deall rhywbeth o safbwynt niwtral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dirty="0">
                <a:latin typeface="Lucida Sans" panose="020B0602030504020204" pitchFamily="34" charset="0"/>
              </a:rPr>
              <a:t>Dim yn dibynnu ar farn/cred un person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dirty="0">
                <a:latin typeface="Lucida Sans" panose="020B0602030504020204" pitchFamily="34" charset="0"/>
              </a:rPr>
              <a:t>Dim yn dibynnu ar y darn cyntaf o wybodaeth a dderbyniwyd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dirty="0">
                <a:solidFill>
                  <a:srgbClr val="002060"/>
                </a:solidFill>
                <a:latin typeface="Lucida Sans" panose="020B0602030504020204" pitchFamily="34" charset="0"/>
              </a:rPr>
              <a:t>Understanding something from a neutral perspective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dirty="0">
                <a:solidFill>
                  <a:srgbClr val="002060"/>
                </a:solidFill>
                <a:latin typeface="Lucida Sans" panose="020B0602030504020204" pitchFamily="34" charset="0"/>
              </a:rPr>
              <a:t>Not relying on one person’s opinion/belief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dirty="0">
                <a:solidFill>
                  <a:srgbClr val="002060"/>
                </a:solidFill>
                <a:latin typeface="Lucida Sans" panose="020B0602030504020204" pitchFamily="34" charset="0"/>
              </a:rPr>
              <a:t>Not relying on first piece of information received</a:t>
            </a:r>
          </a:p>
        </p:txBody>
      </p:sp>
    </p:spTree>
    <p:extLst>
      <p:ext uri="{BB962C8B-B14F-4D97-AF65-F5344CB8AC3E}">
        <p14:creationId xmlns:p14="http://schemas.microsoft.com/office/powerpoint/2010/main" val="25291158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 rtlCol="0"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Gofynnwch eich hunan...</a:t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Ask yourself…</a:t>
            </a:r>
            <a:endParaRPr lang="cy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5073427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>
                <a:latin typeface="Lucida Sans" panose="020B0602030504020204" pitchFamily="34" charset="0"/>
              </a:rPr>
              <a:t>Pam ddylwn i ymddiried yn y wybodaeth yma?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>
                <a:latin typeface="Lucida Sans" panose="020B0602030504020204" pitchFamily="34" charset="0"/>
              </a:rPr>
              <a:t>Pam mae'r awdur/ cyflwynydd yn credu'r wybodaeth yma?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>
                <a:latin typeface="Lucida Sans" panose="020B0602030504020204" pitchFamily="34" charset="0"/>
              </a:rPr>
              <a:t>Pa wybodaeth arall sydd yno?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>
                <a:latin typeface="Lucida Sans" panose="020B0602030504020204" pitchFamily="34" charset="0"/>
              </a:rPr>
              <a:t>A ydw i'n gwybod digon i ateb y cwestiynau hyn?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316288" cy="5073427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>
                <a:solidFill>
                  <a:srgbClr val="002060"/>
                </a:solidFill>
                <a:latin typeface="Lucida Sans" panose="020B0602030504020204" pitchFamily="34" charset="0"/>
              </a:rPr>
              <a:t>Why should I trust this information?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>
                <a:solidFill>
                  <a:srgbClr val="002060"/>
                </a:solidFill>
                <a:latin typeface="Lucida Sans" panose="020B0602030504020204" pitchFamily="34" charset="0"/>
              </a:rPr>
              <a:t>Why does the author/presenter believe this information?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>
                <a:solidFill>
                  <a:srgbClr val="002060"/>
                </a:solidFill>
                <a:latin typeface="Lucida Sans" panose="020B0602030504020204" pitchFamily="34" charset="0"/>
              </a:rPr>
              <a:t>What other information is there?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>
                <a:solidFill>
                  <a:srgbClr val="002060"/>
                </a:solidFill>
                <a:latin typeface="Lucida Sans" panose="020B0602030504020204" pitchFamily="34" charset="0"/>
              </a:rPr>
              <a:t>Do I know enough to answer these questions?</a:t>
            </a:r>
          </a:p>
        </p:txBody>
      </p:sp>
    </p:spTree>
    <p:extLst>
      <p:ext uri="{BB962C8B-B14F-4D97-AF65-F5344CB8AC3E}">
        <p14:creationId xmlns:p14="http://schemas.microsoft.com/office/powerpoint/2010/main" val="1538391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Goddrychedd a Rhagfarn</a:t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cy-GB" altLang="cy-GB" sz="32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Subjectivity or </a:t>
            </a:r>
            <a:r>
              <a:rPr lang="en-GB" altLang="cy-GB" sz="32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Bias</a:t>
            </a:r>
            <a:endParaRPr lang="cy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dirty="0">
                <a:latin typeface="Lucida Sans" panose="020B0602030504020204" pitchFamily="34" charset="0"/>
              </a:rPr>
              <a:t>Barn bersonol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dirty="0">
                <a:latin typeface="Lucida Sans" panose="020B0602030504020204" pitchFamily="34" charset="0"/>
              </a:rPr>
              <a:t>Barn unochrog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dirty="0">
                <a:latin typeface="Lucida Sans" panose="020B0602030504020204" pitchFamily="34" charset="0"/>
              </a:rPr>
              <a:t>Cyffredinoliadau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y-GB" dirty="0"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b="1" dirty="0">
                <a:latin typeface="Lucida Sans" panose="020B0602030504020204" pitchFamily="34" charset="0"/>
              </a:rPr>
              <a:t>DYLID OSGOI'R RHAIN MEWN ACADEMIA</a:t>
            </a:r>
            <a:endParaRPr lang="cy-GB" b="1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dirty="0">
                <a:solidFill>
                  <a:srgbClr val="002060"/>
                </a:solidFill>
                <a:latin typeface="Lucida Sans" panose="020B0602030504020204" pitchFamily="34" charset="0"/>
              </a:rPr>
              <a:t>Personal opinion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dirty="0">
                <a:solidFill>
                  <a:srgbClr val="002060"/>
                </a:solidFill>
                <a:latin typeface="Lucida Sans" panose="020B0602030504020204" pitchFamily="34" charset="0"/>
              </a:rPr>
              <a:t>One-sided opinion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dirty="0">
                <a:solidFill>
                  <a:srgbClr val="002060"/>
                </a:solidFill>
                <a:latin typeface="Lucida Sans" panose="020B0602030504020204" pitchFamily="34" charset="0"/>
              </a:rPr>
              <a:t>Generalizations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y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y-GB" b="1" dirty="0">
                <a:solidFill>
                  <a:srgbClr val="002060"/>
                </a:solidFill>
                <a:latin typeface="Lucida Sans" panose="020B0602030504020204" pitchFamily="34" charset="0"/>
              </a:rPr>
              <a:t>SHOULD BE AVOIDED IN ACADEMIA</a:t>
            </a:r>
          </a:p>
        </p:txBody>
      </p:sp>
    </p:spTree>
    <p:extLst>
      <p:ext uri="{BB962C8B-B14F-4D97-AF65-F5344CB8AC3E}">
        <p14:creationId xmlns:p14="http://schemas.microsoft.com/office/powerpoint/2010/main" val="32275752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Chwilfrydedd Deallusol</a:t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Intellectual Curiosity</a:t>
            </a:r>
            <a:endParaRPr lang="cy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y-GB" sz="2600" dirty="0">
                <a:latin typeface="Lucida Sans" panose="020B0602030504020204" pitchFamily="34" charset="0"/>
              </a:rPr>
              <a:t>Yn y Brifysgol, cewch gyfleoedd i: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>
                <a:latin typeface="Lucida Sans" panose="020B0602030504020204" pitchFamily="34" charset="0"/>
              </a:rPr>
              <a:t>Dadlau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>
                <a:latin typeface="Lucida Sans" panose="020B0602030504020204" pitchFamily="34" charset="0"/>
              </a:rPr>
              <a:t>Darganfod atebion dros eich hunan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>
                <a:latin typeface="Lucida Sans" panose="020B0602030504020204" pitchFamily="34" charset="0"/>
              </a:rPr>
              <a:t>Meddwl mewn ffyrdd mwy creadigol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>
                <a:latin typeface="Lucida Sans" panose="020B0602030504020204" pitchFamily="34" charset="0"/>
              </a:rPr>
              <a:t>Bod yn agored i wahanol safbwyntiau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y-GB" sz="2600" dirty="0">
                <a:solidFill>
                  <a:srgbClr val="002060"/>
                </a:solidFill>
                <a:latin typeface="Lucida Sans" panose="020B0602030504020204" pitchFamily="34" charset="0"/>
              </a:rPr>
              <a:t>At University, you will have opportunities to: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>
                <a:solidFill>
                  <a:srgbClr val="002060"/>
                </a:solidFill>
                <a:latin typeface="Lucida Sans" panose="020B0602030504020204" pitchFamily="34" charset="0"/>
              </a:rPr>
              <a:t>Debate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>
                <a:solidFill>
                  <a:srgbClr val="002060"/>
                </a:solidFill>
                <a:latin typeface="Lucida Sans" panose="020B0602030504020204" pitchFamily="34" charset="0"/>
              </a:rPr>
              <a:t>Find out answers for yourself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>
                <a:solidFill>
                  <a:srgbClr val="002060"/>
                </a:solidFill>
                <a:latin typeface="Lucida Sans" panose="020B0602030504020204" pitchFamily="34" charset="0"/>
              </a:rPr>
              <a:t>Think in more creative ways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>
                <a:solidFill>
                  <a:srgbClr val="002060"/>
                </a:solidFill>
                <a:latin typeface="Lucida Sans" panose="020B0602030504020204" pitchFamily="34" charset="0"/>
              </a:rPr>
              <a:t>Be open to different perspectives</a:t>
            </a:r>
          </a:p>
        </p:txBody>
      </p:sp>
    </p:spTree>
    <p:extLst>
      <p:ext uri="{BB962C8B-B14F-4D97-AF65-F5344CB8AC3E}">
        <p14:creationId xmlns:p14="http://schemas.microsoft.com/office/powerpoint/2010/main" val="360240091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87610"/>
          </a:xfrm>
        </p:spPr>
        <p:txBody>
          <a:bodyPr rtlCol="0"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Darllen yn feirniadol</a:t>
            </a:r>
            <a:b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Critical reading  </a:t>
            </a:r>
            <a:r>
              <a:rPr lang="en-GB" altLang="cy-GB" sz="2000" kern="0" dirty="0">
                <a:solidFill>
                  <a:srgbClr val="FF0000"/>
                </a:solidFill>
                <a:latin typeface="Lucida Sans" pitchFamily="34" charset="0"/>
                <a:ea typeface="ＭＳ Ｐゴシック" charset="-128"/>
              </a:rPr>
              <a:t>(Cottrell, 2013: 188)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196752"/>
            <a:ext cx="4244280" cy="4929411"/>
          </a:xfrm>
        </p:spPr>
        <p:txBody>
          <a:bodyPr rtlCol="0">
            <a:normAutofit/>
          </a:bodyPr>
          <a:lstStyle/>
          <a:p>
            <a:pPr>
              <a:buFontTx/>
              <a:buAutoNum type="alphaLcParenR"/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Pam?</a:t>
            </a:r>
          </a:p>
          <a:p>
            <a:pPr>
              <a:buFontTx/>
              <a:buAutoNum type="alphaLcParenR"/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Pa mor bell?</a:t>
            </a:r>
          </a:p>
          <a:p>
            <a:pPr>
              <a:buFontTx/>
              <a:buAutoNum type="alphaLcParenR"/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Faint?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20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ch</a:t>
            </a: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) Pa mor aml?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d) I ba raddau?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20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dd</a:t>
            </a: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) Yn wir?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e) Pa mor ddibynadwy yw’r ffynhonnell?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f) Agendau cudd?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20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ff</a:t>
            </a: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) Beth arall sydd angen i ni wybod?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g) Clo?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244280" cy="4929411"/>
          </a:xfrm>
        </p:spPr>
        <p:txBody>
          <a:bodyPr rtlCol="0">
            <a:normAutofit/>
          </a:bodyPr>
          <a:lstStyle/>
          <a:p>
            <a:pPr marL="514350" indent="-514350">
              <a:buFontTx/>
              <a:buAutoNum type="alphaLcParenR"/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Why?</a:t>
            </a:r>
          </a:p>
          <a:p>
            <a:pPr marL="514350" indent="-514350">
              <a:buFontTx/>
              <a:buAutoNum type="alphaLcParenR"/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How far?</a:t>
            </a:r>
          </a:p>
          <a:p>
            <a:pPr marL="514350" indent="-514350">
              <a:buFontTx/>
              <a:buAutoNum type="alphaLcParenR"/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How much?</a:t>
            </a:r>
          </a:p>
          <a:p>
            <a:pPr marL="514350" indent="-514350">
              <a:buFontTx/>
              <a:buAutoNum type="alphaLcParenR"/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How often?</a:t>
            </a:r>
          </a:p>
          <a:p>
            <a:pPr marL="514350" indent="-514350">
              <a:buFontTx/>
              <a:buAutoNum type="alphaLcParenR"/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To what extent?</a:t>
            </a:r>
          </a:p>
          <a:p>
            <a:pPr marL="514350" indent="-514350">
              <a:buFontTx/>
              <a:buAutoNum type="alphaLcParenR"/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How do we know this is true?</a:t>
            </a:r>
          </a:p>
          <a:p>
            <a:pPr marL="514350" indent="-514350">
              <a:buFontTx/>
              <a:buAutoNum type="alphaLcParenR"/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How reliable is this source?</a:t>
            </a:r>
          </a:p>
          <a:p>
            <a:pPr marL="514350" indent="-514350">
              <a:buFontTx/>
              <a:buAutoNum type="alphaLcParenR"/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Hidden agendas?</a:t>
            </a:r>
          </a:p>
          <a:p>
            <a:pPr marL="514350" indent="-514350">
              <a:buFontTx/>
              <a:buAutoNum type="alphaLcParenR"/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What do we not know about this?</a:t>
            </a:r>
          </a:p>
          <a:p>
            <a:pPr marL="514350" indent="-514350">
              <a:buFontTx/>
              <a:buAutoNum type="alphaLcParenR"/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Conclusion?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0140987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 flipV="1">
            <a:off x="457200" y="228919"/>
            <a:ext cx="8229600" cy="45719"/>
          </a:xfrm>
        </p:spPr>
        <p:txBody>
          <a:bodyPr>
            <a:normAutofit fontScale="90000"/>
          </a:bodyPr>
          <a:lstStyle/>
          <a:p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74638"/>
            <a:ext cx="8003231" cy="6322714"/>
          </a:xfrm>
        </p:spPr>
      </p:pic>
    </p:spTree>
    <p:extLst>
      <p:ext uri="{BB962C8B-B14F-4D97-AF65-F5344CB8AC3E}">
        <p14:creationId xmlns:p14="http://schemas.microsoft.com/office/powerpoint/2010/main" val="39560846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Gweithgaredd</a:t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Activity</a:t>
            </a:r>
            <a:endParaRPr lang="cy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y-GB" dirty="0">
                <a:latin typeface="Lucida Sans" panose="020B0602030504020204" pitchFamily="34" charset="0"/>
              </a:rPr>
              <a:t>Gyda'r rhestr wirio a ddarperir, dadansoddwch yr erthygl ganlynol: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y-GB" dirty="0">
                <a:solidFill>
                  <a:srgbClr val="002060"/>
                </a:solidFill>
                <a:latin typeface="Lucida Sans" panose="020B0602030504020204" pitchFamily="34" charset="0"/>
              </a:rPr>
              <a:t>With the checklist provided, analyse the following article: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97713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Cwis</a:t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Quiz</a:t>
            </a:r>
            <a:endParaRPr lang="cy-GB" dirty="0">
              <a:solidFill>
                <a:srgbClr val="00206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Lucida Sans" panose="020B0602030504020204" pitchFamily="34" charset="0"/>
              </a:rPr>
              <a:t>Chatfield, T. (2017) ‘The Critical Thinking Quiz,’ </a:t>
            </a:r>
            <a:r>
              <a:rPr lang="en-GB" dirty="0">
                <a:latin typeface="Lucida Sans" panose="020B0602030504020204" pitchFamily="34" charset="0"/>
                <a:hlinkClick r:id="rId3"/>
              </a:rPr>
              <a:t>https://www.buzzfeed.com/tomchatfield/the-critical-thinking-quiz-2x5cd?utm_term=.tijeraqeV#.lcQwnZGwp</a:t>
            </a:r>
            <a:r>
              <a:rPr lang="en-GB" dirty="0">
                <a:latin typeface="Lucida Sans" panose="020B0602030504020204" pitchFamily="34" charset="0"/>
              </a:rPr>
              <a:t> [Accessed: August 13 2018].</a:t>
            </a:r>
            <a:endParaRPr lang="en-US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970893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Cyfeiriadau</a:t>
            </a:r>
            <a:b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28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References</a:t>
            </a:r>
            <a:endParaRPr lang="cy-GB" sz="2800" dirty="0">
              <a:solidFill>
                <a:srgbClr val="002060"/>
              </a:solidFill>
            </a:endParaRP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001419"/>
          </a:xfrm>
        </p:spPr>
        <p:txBody>
          <a:bodyPr rtlCol="0">
            <a:normAutofit/>
          </a:bodyPr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Chatfield, T. (2017) </a:t>
            </a:r>
            <a:r>
              <a:rPr lang="en-GB" altLang="cy-GB" sz="2400" i="1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Critical Thinking. </a:t>
            </a:r>
            <a:r>
              <a:rPr lang="en-GB" altLang="cy-GB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London: SAGE Publications Ltd.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Cottrell, S. (2013) </a:t>
            </a:r>
            <a:r>
              <a:rPr lang="en-GB" altLang="cy-GB" sz="2400" i="1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The study skills handbook (4</a:t>
            </a:r>
            <a:r>
              <a:rPr lang="en-GB" altLang="cy-GB" sz="2400" i="1" kern="0" baseline="3000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th</a:t>
            </a:r>
            <a:r>
              <a:rPr lang="en-GB" altLang="cy-GB" sz="2400" i="1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en-GB" altLang="cy-GB" sz="2400" i="1" kern="0" dirty="0" err="1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ed</a:t>
            </a:r>
            <a:r>
              <a:rPr lang="en-GB" altLang="cy-GB" sz="2400" i="1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). </a:t>
            </a:r>
            <a:r>
              <a:rPr lang="en-GB" altLang="cy-GB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Hampshire: Palgrave Macmillan.</a:t>
            </a:r>
          </a:p>
          <a:p>
            <a:pPr marL="0" indent="0">
              <a:buNone/>
              <a:defRPr/>
            </a:pPr>
            <a:r>
              <a:rPr lang="en-GB" altLang="cy-GB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Educational Technology and Mobile Learning (2017) ‘48 Questions to Help Students Develop Critical Thinking Skills, </a:t>
            </a:r>
            <a:r>
              <a:rPr lang="en-GB" altLang="cy-GB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  <a:hlinkClick r:id="rId3"/>
              </a:rPr>
              <a:t>https://www.educatorstechnology.com/2017/01/48-questions-to-help-students-develop.html</a:t>
            </a:r>
            <a:r>
              <a:rPr lang="en-GB" altLang="cy-GB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 [Accessed: August 13 2018].</a:t>
            </a:r>
            <a:endParaRPr lang="cy-GB" altLang="cy-GB" sz="2400" kern="0" dirty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828394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2139</TotalTime>
  <Words>1146</Words>
  <Application>Microsoft Office PowerPoint</Application>
  <PresentationFormat>On-screen Show (4:3)</PresentationFormat>
  <Paragraphs>254</Paragraphs>
  <Slides>27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5" baseType="lpstr">
      <vt:lpstr>Myriad Pro</vt:lpstr>
      <vt:lpstr>Arial</vt:lpstr>
      <vt:lpstr>Calibri</vt:lpstr>
      <vt:lpstr>Calibri Light</vt:lpstr>
      <vt:lpstr>Lucida Sans</vt:lpstr>
      <vt:lpstr>Times</vt:lpstr>
      <vt:lpstr>Wingdings</vt:lpstr>
      <vt:lpstr>Office Theme</vt:lpstr>
      <vt:lpstr>ECGE4003PC ECGE4003P</vt:lpstr>
      <vt:lpstr>Cynnwys Contents</vt:lpstr>
      <vt:lpstr>Sgiliau Cyflogadwyedd/Trosglwyddadwy Employability/Transferable Skills</vt:lpstr>
      <vt:lpstr>Adnoddau Resources</vt:lpstr>
      <vt:lpstr>Rhaglen Ymarferydd Blynyddoedd Cynnar Early Years Practitioner programme</vt:lpstr>
      <vt:lpstr>Beth yw ymchwil? What is research?</vt:lpstr>
      <vt:lpstr>Beth yw ‘ymchwil?’ What is ‘research?’</vt:lpstr>
      <vt:lpstr>Darganfod gwybodaeth Finding information</vt:lpstr>
      <vt:lpstr>Sgiliau darllen lefel uwch Higher level reading skills</vt:lpstr>
      <vt:lpstr>Gwneud nodiadau Making notes</vt:lpstr>
      <vt:lpstr>Ffynonellau Resources</vt:lpstr>
      <vt:lpstr>Y We The Internet</vt:lpstr>
      <vt:lpstr>PowerPoint Presentation</vt:lpstr>
      <vt:lpstr>Gwefannau addas? Appropriate websites?</vt:lpstr>
      <vt:lpstr>Gwefannau addas? Appropriate websites?</vt:lpstr>
      <vt:lpstr>Meddwl yn Feirniadol Critical Thinking</vt:lpstr>
      <vt:lpstr>Meddwl yn Feirniadol Critical Thinking</vt:lpstr>
      <vt:lpstr>Adfyfyrio Amheus Sceptical Reflection</vt:lpstr>
      <vt:lpstr>Gwrthrychedd Objectivity</vt:lpstr>
      <vt:lpstr>Gofynnwch eich hunan... Ask yourself…</vt:lpstr>
      <vt:lpstr>Goddrychedd a Rhagfarn Subjectivity or Bias</vt:lpstr>
      <vt:lpstr>Chwilfrydedd Deallusol Intellectual Curiosity</vt:lpstr>
      <vt:lpstr>Darllen yn feirniadol Critical reading  (Cottrell, 2013: 188)</vt:lpstr>
      <vt:lpstr>PowerPoint Presentation</vt:lpstr>
      <vt:lpstr>Gweithgaredd Activity</vt:lpstr>
      <vt:lpstr>Cwis Quiz</vt:lpstr>
      <vt:lpstr>Cyfeiriadau References</vt:lpstr>
    </vt:vector>
  </TitlesOfParts>
  <Company>Stills Design &amp; Advertising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</cp:keywords>
  <cp:lastModifiedBy>Glenda Tinney</cp:lastModifiedBy>
  <cp:revision>105</cp:revision>
  <dcterms:created xsi:type="dcterms:W3CDTF">2004-04-06T15:50:52Z</dcterms:created>
  <dcterms:modified xsi:type="dcterms:W3CDTF">2021-08-11T12:21:43Z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