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16"/>
  </p:notesMasterIdLst>
  <p:handoutMasterIdLst>
    <p:handoutMasterId r:id="rId17"/>
  </p:handoutMasterIdLst>
  <p:sldIdLst>
    <p:sldId id="299" r:id="rId2"/>
    <p:sldId id="300" r:id="rId3"/>
    <p:sldId id="301" r:id="rId4"/>
    <p:sldId id="302" r:id="rId5"/>
    <p:sldId id="303" r:id="rId6"/>
    <p:sldId id="304" r:id="rId7"/>
    <p:sldId id="305" r:id="rId8"/>
    <p:sldId id="306" r:id="rId9"/>
    <p:sldId id="307" r:id="rId10"/>
    <p:sldId id="308" r:id="rId11"/>
    <p:sldId id="309" r:id="rId12"/>
    <p:sldId id="310" r:id="rId13"/>
    <p:sldId id="311" r:id="rId14"/>
    <p:sldId id="312" r:id="rId15"/>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charset="0"/>
        <a:ea typeface="ＭＳ Ｐゴシック" charset="-128"/>
        <a:cs typeface="+mn-cs"/>
      </a:defRPr>
    </a:lvl1pPr>
    <a:lvl2pPr marL="457200" algn="l" rtl="0" eaLnBrk="0" fontAlgn="base" hangingPunct="0">
      <a:spcBef>
        <a:spcPct val="0"/>
      </a:spcBef>
      <a:spcAft>
        <a:spcPct val="0"/>
      </a:spcAft>
      <a:defRPr sz="2400" kern="1200">
        <a:solidFill>
          <a:schemeClr val="tx1"/>
        </a:solidFill>
        <a:latin typeface="Times" charset="0"/>
        <a:ea typeface="ＭＳ Ｐゴシック" charset="-128"/>
        <a:cs typeface="+mn-cs"/>
      </a:defRPr>
    </a:lvl2pPr>
    <a:lvl3pPr marL="914400" algn="l" rtl="0" eaLnBrk="0" fontAlgn="base" hangingPunct="0">
      <a:spcBef>
        <a:spcPct val="0"/>
      </a:spcBef>
      <a:spcAft>
        <a:spcPct val="0"/>
      </a:spcAft>
      <a:defRPr sz="2400" kern="1200">
        <a:solidFill>
          <a:schemeClr val="tx1"/>
        </a:solidFill>
        <a:latin typeface="Times" charset="0"/>
        <a:ea typeface="ＭＳ Ｐゴシック" charset="-128"/>
        <a:cs typeface="+mn-cs"/>
      </a:defRPr>
    </a:lvl3pPr>
    <a:lvl4pPr marL="1371600" algn="l" rtl="0" eaLnBrk="0" fontAlgn="base" hangingPunct="0">
      <a:spcBef>
        <a:spcPct val="0"/>
      </a:spcBef>
      <a:spcAft>
        <a:spcPct val="0"/>
      </a:spcAft>
      <a:defRPr sz="2400" kern="1200">
        <a:solidFill>
          <a:schemeClr val="tx1"/>
        </a:solidFill>
        <a:latin typeface="Times" charset="0"/>
        <a:ea typeface="ＭＳ Ｐゴシック" charset="-128"/>
        <a:cs typeface="+mn-cs"/>
      </a:defRPr>
    </a:lvl4pPr>
    <a:lvl5pPr marL="1828800" algn="l" rtl="0" eaLnBrk="0" fontAlgn="base" hangingPunct="0">
      <a:spcBef>
        <a:spcPct val="0"/>
      </a:spcBef>
      <a:spcAft>
        <a:spcPct val="0"/>
      </a:spcAft>
      <a:defRPr sz="2400" kern="1200">
        <a:solidFill>
          <a:schemeClr val="tx1"/>
        </a:solidFill>
        <a:latin typeface="Times" charset="0"/>
        <a:ea typeface="ＭＳ Ｐゴシック" charset="-128"/>
        <a:cs typeface="+mn-cs"/>
      </a:defRPr>
    </a:lvl5pPr>
    <a:lvl6pPr marL="2286000" algn="l" defTabSz="914400" rtl="0" eaLnBrk="1" latinLnBrk="0" hangingPunct="1">
      <a:defRPr sz="2400" kern="1200">
        <a:solidFill>
          <a:schemeClr val="tx1"/>
        </a:solidFill>
        <a:latin typeface="Times" charset="0"/>
        <a:ea typeface="ＭＳ Ｐゴシック" charset="-128"/>
        <a:cs typeface="+mn-cs"/>
      </a:defRPr>
    </a:lvl6pPr>
    <a:lvl7pPr marL="2743200" algn="l" defTabSz="914400" rtl="0" eaLnBrk="1" latinLnBrk="0" hangingPunct="1">
      <a:defRPr sz="2400" kern="1200">
        <a:solidFill>
          <a:schemeClr val="tx1"/>
        </a:solidFill>
        <a:latin typeface="Times" charset="0"/>
        <a:ea typeface="ＭＳ Ｐゴシック" charset="-128"/>
        <a:cs typeface="+mn-cs"/>
      </a:defRPr>
    </a:lvl7pPr>
    <a:lvl8pPr marL="3200400" algn="l" defTabSz="914400" rtl="0" eaLnBrk="1" latinLnBrk="0" hangingPunct="1">
      <a:defRPr sz="2400" kern="1200">
        <a:solidFill>
          <a:schemeClr val="tx1"/>
        </a:solidFill>
        <a:latin typeface="Times" charset="0"/>
        <a:ea typeface="ＭＳ Ｐゴシック" charset="-128"/>
        <a:cs typeface="+mn-cs"/>
      </a:defRPr>
    </a:lvl8pPr>
    <a:lvl9pPr marL="3657600" algn="l" defTabSz="914400" rtl="0" eaLnBrk="1" latinLnBrk="0" hangingPunct="1">
      <a:defRPr sz="2400" kern="1200">
        <a:solidFill>
          <a:schemeClr val="tx1"/>
        </a:solidFill>
        <a:latin typeface="Times" charset="0"/>
        <a:ea typeface="ＭＳ Ｐゴシック"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976B1"/>
    <a:srgbClr val="1979B5"/>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p:cViewPr varScale="1">
        <p:scale>
          <a:sx n="91" d="100"/>
          <a:sy n="91" d="100"/>
        </p:scale>
        <p:origin x="912"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endParaRPr lang="cy-GB"/>
          </a:p>
        </p:txBody>
      </p:sp>
      <p:sp>
        <p:nvSpPr>
          <p:cNvPr id="15363"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endParaRPr lang="cy-GB"/>
          </a:p>
        </p:txBody>
      </p:sp>
      <p:sp>
        <p:nvSpPr>
          <p:cNvPr id="15364"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endParaRPr lang="cy-GB"/>
          </a:p>
        </p:txBody>
      </p:sp>
      <p:sp>
        <p:nvSpPr>
          <p:cNvPr id="15365"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fld id="{735D4E4A-9994-4EE3-ADD9-C5406543BF1C}" type="slidenum">
              <a:rPr lang="cy-GB"/>
              <a:pPr/>
              <a:t>‹#›</a:t>
            </a:fld>
            <a:endParaRPr lang="cy-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endParaRPr lang="cy-GB"/>
          </a:p>
        </p:txBody>
      </p:sp>
      <p:sp>
        <p:nvSpPr>
          <p:cNvPr id="17411" name="Rectangle 3"/>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endParaRPr lang="cy-GB"/>
          </a:p>
        </p:txBody>
      </p:sp>
      <p:sp>
        <p:nvSpPr>
          <p:cNvPr id="14340" name="Rectangle 4"/>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p:spPr>
      </p:sp>
      <p:sp>
        <p:nvSpPr>
          <p:cNvPr id="17413" name="Rectangle 5"/>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p>
        </p:txBody>
      </p:sp>
      <p:sp>
        <p:nvSpPr>
          <p:cNvPr id="17414" name="Rectangle 6"/>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endParaRPr lang="cy-GB"/>
          </a:p>
        </p:txBody>
      </p:sp>
      <p:sp>
        <p:nvSpPr>
          <p:cNvPr id="17415" name="Rectangle 7"/>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fld id="{4288B8F6-9DC5-4DF7-A706-0A32EEC19BD2}" type="slidenum">
              <a:rPr lang="cy-GB"/>
              <a:pPr/>
              <a:t>‹#›</a:t>
            </a:fld>
            <a:endParaRPr lang="cy-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mn-cs"/>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D4BA13E-A39D-4A53-A5CC-814A2DE43CFA}" type="slidenum">
              <a:rPr lang="en-GB" smtClean="0"/>
              <a:t>13</a:t>
            </a:fld>
            <a:endParaRPr lang="en-GB"/>
          </a:p>
        </p:txBody>
      </p:sp>
    </p:spTree>
    <p:extLst>
      <p:ext uri="{BB962C8B-B14F-4D97-AF65-F5344CB8AC3E}">
        <p14:creationId xmlns:p14="http://schemas.microsoft.com/office/powerpoint/2010/main" val="34647596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eitl y Sleid">
    <p:spTree>
      <p:nvGrpSpPr>
        <p:cNvPr id="1" name=""/>
        <p:cNvGrpSpPr/>
        <p:nvPr/>
      </p:nvGrpSpPr>
      <p:grpSpPr>
        <a:xfrm>
          <a:off x="0" y="0"/>
          <a:ext cx="0" cy="0"/>
          <a:chOff x="0" y="0"/>
          <a:chExt cx="0" cy="0"/>
        </a:xfrm>
      </p:grpSpPr>
      <p:sp>
        <p:nvSpPr>
          <p:cNvPr id="2" name="Teitl 1"/>
          <p:cNvSpPr>
            <a:spLocks noGrp="1"/>
          </p:cNvSpPr>
          <p:nvPr>
            <p:ph type="ctrTitle"/>
          </p:nvPr>
        </p:nvSpPr>
        <p:spPr>
          <a:xfrm>
            <a:off x="685800" y="2130425"/>
            <a:ext cx="7772400" cy="1470025"/>
          </a:xfrm>
        </p:spPr>
        <p:txBody>
          <a:bodyPr/>
          <a:lstStyle/>
          <a:p>
            <a:r>
              <a:rPr lang="en-US" smtClean="0"/>
              <a:t>Click to edit Master title style</a:t>
            </a:r>
            <a:endParaRPr lang="cy-GB"/>
          </a:p>
        </p:txBody>
      </p:sp>
      <p:sp>
        <p:nvSpPr>
          <p:cNvPr id="3" name="Isdeitl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cy-GB"/>
          </a:p>
        </p:txBody>
      </p:sp>
      <p:sp>
        <p:nvSpPr>
          <p:cNvPr id="4" name="Rectangle 4"/>
          <p:cNvSpPr>
            <a:spLocks noGrp="1" noChangeArrowheads="1"/>
          </p:cNvSpPr>
          <p:nvPr>
            <p:ph type="dt" sz="half" idx="10"/>
          </p:nvPr>
        </p:nvSpPr>
        <p:spPr>
          <a:ln/>
        </p:spPr>
        <p:txBody>
          <a:bodyPr/>
          <a:lstStyle>
            <a:lvl1pPr>
              <a:defRPr/>
            </a:lvl1pPr>
          </a:lstStyle>
          <a:p>
            <a:endParaRPr lang="en-US"/>
          </a:p>
        </p:txBody>
      </p:sp>
      <p:sp>
        <p:nvSpPr>
          <p:cNvPr id="5" name="Rectangle 5"/>
          <p:cNvSpPr>
            <a:spLocks noGrp="1" noChangeArrowheads="1"/>
          </p:cNvSpPr>
          <p:nvPr>
            <p:ph type="ftr" sz="quarter" idx="11"/>
          </p:nvPr>
        </p:nvSpPr>
        <p:spPr>
          <a:ln/>
        </p:spPr>
        <p:txBody>
          <a:bodyPr/>
          <a:lstStyle>
            <a:lvl1pPr>
              <a:defRPr/>
            </a:lvl1pPr>
          </a:lstStyle>
          <a:p>
            <a:endParaRPr lang="en-US"/>
          </a:p>
        </p:txBody>
      </p:sp>
      <p:sp>
        <p:nvSpPr>
          <p:cNvPr id="6" name="Rectangle 6"/>
          <p:cNvSpPr>
            <a:spLocks noGrp="1" noChangeArrowheads="1"/>
          </p:cNvSpPr>
          <p:nvPr>
            <p:ph type="sldNum" sz="quarter" idx="12"/>
          </p:nvPr>
        </p:nvSpPr>
        <p:spPr>
          <a:ln/>
        </p:spPr>
        <p:txBody>
          <a:bodyPr/>
          <a:lstStyle>
            <a:lvl1pPr>
              <a:defRPr/>
            </a:lvl1pPr>
          </a:lstStyle>
          <a:p>
            <a:fld id="{8EE4D5C2-BFF7-48D3-86C9-8D304FEBDA33}"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eitl a Ch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US" smtClean="0"/>
              <a:t>Click to edit Master title style</a:t>
            </a:r>
            <a:endParaRPr lang="cy-GB"/>
          </a:p>
        </p:txBody>
      </p:sp>
      <p:sp>
        <p:nvSpPr>
          <p:cNvPr id="3" name="Dalfan Cynnwys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4" name="Rectangle 4"/>
          <p:cNvSpPr>
            <a:spLocks noGrp="1" noChangeArrowheads="1"/>
          </p:cNvSpPr>
          <p:nvPr>
            <p:ph type="dt" sz="half" idx="10"/>
          </p:nvPr>
        </p:nvSpPr>
        <p:spPr>
          <a:ln/>
        </p:spPr>
        <p:txBody>
          <a:bodyPr/>
          <a:lstStyle>
            <a:lvl1pPr>
              <a:defRPr/>
            </a:lvl1pPr>
          </a:lstStyle>
          <a:p>
            <a:endParaRPr lang="en-US"/>
          </a:p>
        </p:txBody>
      </p:sp>
      <p:sp>
        <p:nvSpPr>
          <p:cNvPr id="5" name="Rectangle 5"/>
          <p:cNvSpPr>
            <a:spLocks noGrp="1" noChangeArrowheads="1"/>
          </p:cNvSpPr>
          <p:nvPr>
            <p:ph type="ftr" sz="quarter" idx="11"/>
          </p:nvPr>
        </p:nvSpPr>
        <p:spPr>
          <a:ln/>
        </p:spPr>
        <p:txBody>
          <a:bodyPr/>
          <a:lstStyle>
            <a:lvl1pPr>
              <a:defRPr/>
            </a:lvl1pPr>
          </a:lstStyle>
          <a:p>
            <a:endParaRPr lang="en-US"/>
          </a:p>
        </p:txBody>
      </p:sp>
      <p:sp>
        <p:nvSpPr>
          <p:cNvPr id="6" name="Rectangle 6"/>
          <p:cNvSpPr>
            <a:spLocks noGrp="1" noChangeArrowheads="1"/>
          </p:cNvSpPr>
          <p:nvPr>
            <p:ph type="sldNum" sz="quarter" idx="12"/>
          </p:nvPr>
        </p:nvSpPr>
        <p:spPr>
          <a:ln/>
        </p:spPr>
        <p:txBody>
          <a:bodyPr/>
          <a:lstStyle>
            <a:lvl1pPr>
              <a:defRPr/>
            </a:lvl1pPr>
          </a:lstStyle>
          <a:p>
            <a:fld id="{534614E2-F164-41B8-8EE5-3B0E0A44F362}"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Pennyn Adran">
    <p:spTree>
      <p:nvGrpSpPr>
        <p:cNvPr id="1" name=""/>
        <p:cNvGrpSpPr/>
        <p:nvPr/>
      </p:nvGrpSpPr>
      <p:grpSpPr>
        <a:xfrm>
          <a:off x="0" y="0"/>
          <a:ext cx="0" cy="0"/>
          <a:chOff x="0" y="0"/>
          <a:chExt cx="0" cy="0"/>
        </a:xfrm>
      </p:grpSpPr>
      <p:sp>
        <p:nvSpPr>
          <p:cNvPr id="2" name="Teitl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cy-GB"/>
          </a:p>
        </p:txBody>
      </p:sp>
      <p:sp>
        <p:nvSpPr>
          <p:cNvPr id="3" name="Dalfan Testun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Edit Master text styles</a:t>
            </a:r>
          </a:p>
        </p:txBody>
      </p:sp>
      <p:sp>
        <p:nvSpPr>
          <p:cNvPr id="4" name="Rectangle 4"/>
          <p:cNvSpPr>
            <a:spLocks noGrp="1" noChangeArrowheads="1"/>
          </p:cNvSpPr>
          <p:nvPr>
            <p:ph type="dt" sz="half" idx="10"/>
          </p:nvPr>
        </p:nvSpPr>
        <p:spPr>
          <a:ln/>
        </p:spPr>
        <p:txBody>
          <a:bodyPr/>
          <a:lstStyle>
            <a:lvl1pPr>
              <a:defRPr/>
            </a:lvl1pPr>
          </a:lstStyle>
          <a:p>
            <a:endParaRPr lang="en-US"/>
          </a:p>
        </p:txBody>
      </p:sp>
      <p:sp>
        <p:nvSpPr>
          <p:cNvPr id="5" name="Rectangle 5"/>
          <p:cNvSpPr>
            <a:spLocks noGrp="1" noChangeArrowheads="1"/>
          </p:cNvSpPr>
          <p:nvPr>
            <p:ph type="ftr" sz="quarter" idx="11"/>
          </p:nvPr>
        </p:nvSpPr>
        <p:spPr>
          <a:ln/>
        </p:spPr>
        <p:txBody>
          <a:bodyPr/>
          <a:lstStyle>
            <a:lvl1pPr>
              <a:defRPr/>
            </a:lvl1pPr>
          </a:lstStyle>
          <a:p>
            <a:endParaRPr lang="en-US"/>
          </a:p>
        </p:txBody>
      </p:sp>
      <p:sp>
        <p:nvSpPr>
          <p:cNvPr id="6" name="Rectangle 6"/>
          <p:cNvSpPr>
            <a:spLocks noGrp="1" noChangeArrowheads="1"/>
          </p:cNvSpPr>
          <p:nvPr>
            <p:ph type="sldNum" sz="quarter" idx="12"/>
          </p:nvPr>
        </p:nvSpPr>
        <p:spPr>
          <a:ln/>
        </p:spPr>
        <p:txBody>
          <a:bodyPr/>
          <a:lstStyle>
            <a:lvl1pPr>
              <a:defRPr/>
            </a:lvl1pPr>
          </a:lstStyle>
          <a:p>
            <a:fld id="{128A3E19-E959-4E3F-846D-94894CC99E63}"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au G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US" smtClean="0"/>
              <a:t>Click to edit Master title style</a:t>
            </a:r>
            <a:endParaRPr lang="cy-GB"/>
          </a:p>
        </p:txBody>
      </p:sp>
      <p:sp>
        <p:nvSpPr>
          <p:cNvPr id="3" name="Dalfan Cynnwys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4" name="Dalfan Cynnwys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5" name="Rectangle 4"/>
          <p:cNvSpPr>
            <a:spLocks noGrp="1" noChangeArrowheads="1"/>
          </p:cNvSpPr>
          <p:nvPr>
            <p:ph type="dt" sz="half" idx="10"/>
          </p:nvPr>
        </p:nvSpPr>
        <p:spPr>
          <a:ln/>
        </p:spPr>
        <p:txBody>
          <a:bodyPr/>
          <a:lstStyle>
            <a:lvl1pPr>
              <a:defRPr/>
            </a:lvl1pPr>
          </a:lstStyle>
          <a:p>
            <a:endParaRPr lang="en-US"/>
          </a:p>
        </p:txBody>
      </p:sp>
      <p:sp>
        <p:nvSpPr>
          <p:cNvPr id="6" name="Rectangle 5"/>
          <p:cNvSpPr>
            <a:spLocks noGrp="1" noChangeArrowheads="1"/>
          </p:cNvSpPr>
          <p:nvPr>
            <p:ph type="ftr" sz="quarter" idx="11"/>
          </p:nvPr>
        </p:nvSpPr>
        <p:spPr>
          <a:ln/>
        </p:spPr>
        <p:txBody>
          <a:bodyPr/>
          <a:lstStyle>
            <a:lvl1pPr>
              <a:defRPr/>
            </a:lvl1pPr>
          </a:lstStyle>
          <a:p>
            <a:endParaRPr lang="en-US"/>
          </a:p>
        </p:txBody>
      </p:sp>
      <p:sp>
        <p:nvSpPr>
          <p:cNvPr id="7" name="Rectangle 6"/>
          <p:cNvSpPr>
            <a:spLocks noGrp="1" noChangeArrowheads="1"/>
          </p:cNvSpPr>
          <p:nvPr>
            <p:ph type="sldNum" sz="quarter" idx="12"/>
          </p:nvPr>
        </p:nvSpPr>
        <p:spPr>
          <a:ln/>
        </p:spPr>
        <p:txBody>
          <a:bodyPr/>
          <a:lstStyle>
            <a:lvl1pPr>
              <a:defRPr/>
            </a:lvl1pPr>
          </a:lstStyle>
          <a:p>
            <a:fld id="{9BD2EBF4-2233-4D37-8666-3ED45E20B9A8}"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ymhariaeth">
    <p:spTree>
      <p:nvGrpSpPr>
        <p:cNvPr id="1" name=""/>
        <p:cNvGrpSpPr/>
        <p:nvPr/>
      </p:nvGrpSpPr>
      <p:grpSpPr>
        <a:xfrm>
          <a:off x="0" y="0"/>
          <a:ext cx="0" cy="0"/>
          <a:chOff x="0" y="0"/>
          <a:chExt cx="0" cy="0"/>
        </a:xfrm>
      </p:grpSpPr>
      <p:sp>
        <p:nvSpPr>
          <p:cNvPr id="2" name="Teitl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cy-GB"/>
          </a:p>
        </p:txBody>
      </p:sp>
      <p:sp>
        <p:nvSpPr>
          <p:cNvPr id="3" name="Dalfan Testun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Dalfan Cynnwys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5" name="Dalfan Testun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Dalfan Cynnwys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7" name="Rectangle 4"/>
          <p:cNvSpPr>
            <a:spLocks noGrp="1" noChangeArrowheads="1"/>
          </p:cNvSpPr>
          <p:nvPr>
            <p:ph type="dt" sz="half" idx="10"/>
          </p:nvPr>
        </p:nvSpPr>
        <p:spPr>
          <a:ln/>
        </p:spPr>
        <p:txBody>
          <a:bodyPr/>
          <a:lstStyle>
            <a:lvl1pPr>
              <a:defRPr/>
            </a:lvl1pPr>
          </a:lstStyle>
          <a:p>
            <a:endParaRPr lang="en-US"/>
          </a:p>
        </p:txBody>
      </p:sp>
      <p:sp>
        <p:nvSpPr>
          <p:cNvPr id="8" name="Rectangle 5"/>
          <p:cNvSpPr>
            <a:spLocks noGrp="1" noChangeArrowheads="1"/>
          </p:cNvSpPr>
          <p:nvPr>
            <p:ph type="ftr" sz="quarter" idx="11"/>
          </p:nvPr>
        </p:nvSpPr>
        <p:spPr>
          <a:ln/>
        </p:spPr>
        <p:txBody>
          <a:bodyPr/>
          <a:lstStyle>
            <a:lvl1pPr>
              <a:defRPr/>
            </a:lvl1pPr>
          </a:lstStyle>
          <a:p>
            <a:endParaRPr lang="en-US"/>
          </a:p>
        </p:txBody>
      </p:sp>
      <p:sp>
        <p:nvSpPr>
          <p:cNvPr id="9" name="Rectangle 6"/>
          <p:cNvSpPr>
            <a:spLocks noGrp="1" noChangeArrowheads="1"/>
          </p:cNvSpPr>
          <p:nvPr>
            <p:ph type="sldNum" sz="quarter" idx="12"/>
          </p:nvPr>
        </p:nvSpPr>
        <p:spPr>
          <a:ln/>
        </p:spPr>
        <p:txBody>
          <a:bodyPr/>
          <a:lstStyle>
            <a:lvl1pPr>
              <a:defRPr/>
            </a:lvl1pPr>
          </a:lstStyle>
          <a:p>
            <a:fld id="{8CA92F54-77FE-4262-ABE7-2181961B6535}"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eitl yn Unig">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US" smtClean="0"/>
              <a:t>Click to edit Master title style</a:t>
            </a:r>
            <a:endParaRPr lang="cy-GB"/>
          </a:p>
        </p:txBody>
      </p:sp>
      <p:sp>
        <p:nvSpPr>
          <p:cNvPr id="3" name="Rectangle 4"/>
          <p:cNvSpPr>
            <a:spLocks noGrp="1" noChangeArrowheads="1"/>
          </p:cNvSpPr>
          <p:nvPr>
            <p:ph type="dt" sz="half" idx="10"/>
          </p:nvPr>
        </p:nvSpPr>
        <p:spPr>
          <a:ln/>
        </p:spPr>
        <p:txBody>
          <a:bodyPr/>
          <a:lstStyle>
            <a:lvl1pPr>
              <a:defRPr/>
            </a:lvl1pPr>
          </a:lstStyle>
          <a:p>
            <a:endParaRPr lang="en-US"/>
          </a:p>
        </p:txBody>
      </p:sp>
      <p:sp>
        <p:nvSpPr>
          <p:cNvPr id="4" name="Rectangle 5"/>
          <p:cNvSpPr>
            <a:spLocks noGrp="1" noChangeArrowheads="1"/>
          </p:cNvSpPr>
          <p:nvPr>
            <p:ph type="ftr" sz="quarter" idx="11"/>
          </p:nvPr>
        </p:nvSpPr>
        <p:spPr>
          <a:ln/>
        </p:spPr>
        <p:txBody>
          <a:bodyPr/>
          <a:lstStyle>
            <a:lvl1pPr>
              <a:defRPr/>
            </a:lvl1pPr>
          </a:lstStyle>
          <a:p>
            <a:endParaRPr lang="en-US"/>
          </a:p>
        </p:txBody>
      </p:sp>
      <p:sp>
        <p:nvSpPr>
          <p:cNvPr id="5" name="Rectangle 6"/>
          <p:cNvSpPr>
            <a:spLocks noGrp="1" noChangeArrowheads="1"/>
          </p:cNvSpPr>
          <p:nvPr>
            <p:ph type="sldNum" sz="quarter" idx="12"/>
          </p:nvPr>
        </p:nvSpPr>
        <p:spPr>
          <a:ln/>
        </p:spPr>
        <p:txBody>
          <a:bodyPr/>
          <a:lstStyle>
            <a:lvl1pPr>
              <a:defRPr/>
            </a:lvl1pPr>
          </a:lstStyle>
          <a:p>
            <a:fld id="{DE3B09E4-1402-4237-ACA5-E0A69636DB86}"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Gwag">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endParaRPr lang="en-US"/>
          </a:p>
        </p:txBody>
      </p:sp>
      <p:sp>
        <p:nvSpPr>
          <p:cNvPr id="3" name="Rectangle 5"/>
          <p:cNvSpPr>
            <a:spLocks noGrp="1" noChangeArrowheads="1"/>
          </p:cNvSpPr>
          <p:nvPr>
            <p:ph type="ftr" sz="quarter" idx="11"/>
          </p:nvPr>
        </p:nvSpPr>
        <p:spPr>
          <a:ln/>
        </p:spPr>
        <p:txBody>
          <a:bodyPr/>
          <a:lstStyle>
            <a:lvl1pPr>
              <a:defRPr/>
            </a:lvl1pPr>
          </a:lstStyle>
          <a:p>
            <a:endParaRPr lang="en-US"/>
          </a:p>
        </p:txBody>
      </p:sp>
      <p:sp>
        <p:nvSpPr>
          <p:cNvPr id="4" name="Rectangle 6"/>
          <p:cNvSpPr>
            <a:spLocks noGrp="1" noChangeArrowheads="1"/>
          </p:cNvSpPr>
          <p:nvPr>
            <p:ph type="sldNum" sz="quarter" idx="12"/>
          </p:nvPr>
        </p:nvSpPr>
        <p:spPr>
          <a:ln/>
        </p:spPr>
        <p:txBody>
          <a:bodyPr/>
          <a:lstStyle>
            <a:lvl1pPr>
              <a:defRPr/>
            </a:lvl1pPr>
          </a:lstStyle>
          <a:p>
            <a:fld id="{C463F289-13A6-4BE4-BB4F-874F59BCA051}"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ynnwys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cy-GB"/>
          </a:p>
        </p:txBody>
      </p:sp>
      <p:sp>
        <p:nvSpPr>
          <p:cNvPr id="3" name="Dalfan Cynnwys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4" name="Dalfan Testun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Rectangle 4"/>
          <p:cNvSpPr>
            <a:spLocks noGrp="1" noChangeArrowheads="1"/>
          </p:cNvSpPr>
          <p:nvPr>
            <p:ph type="dt" sz="half" idx="10"/>
          </p:nvPr>
        </p:nvSpPr>
        <p:spPr>
          <a:ln/>
        </p:spPr>
        <p:txBody>
          <a:bodyPr/>
          <a:lstStyle>
            <a:lvl1pPr>
              <a:defRPr/>
            </a:lvl1pPr>
          </a:lstStyle>
          <a:p>
            <a:endParaRPr lang="en-US"/>
          </a:p>
        </p:txBody>
      </p:sp>
      <p:sp>
        <p:nvSpPr>
          <p:cNvPr id="6" name="Rectangle 5"/>
          <p:cNvSpPr>
            <a:spLocks noGrp="1" noChangeArrowheads="1"/>
          </p:cNvSpPr>
          <p:nvPr>
            <p:ph type="ftr" sz="quarter" idx="11"/>
          </p:nvPr>
        </p:nvSpPr>
        <p:spPr>
          <a:ln/>
        </p:spPr>
        <p:txBody>
          <a:bodyPr/>
          <a:lstStyle>
            <a:lvl1pPr>
              <a:defRPr/>
            </a:lvl1pPr>
          </a:lstStyle>
          <a:p>
            <a:endParaRPr lang="en-US"/>
          </a:p>
        </p:txBody>
      </p:sp>
      <p:sp>
        <p:nvSpPr>
          <p:cNvPr id="7" name="Rectangle 6"/>
          <p:cNvSpPr>
            <a:spLocks noGrp="1" noChangeArrowheads="1"/>
          </p:cNvSpPr>
          <p:nvPr>
            <p:ph type="sldNum" sz="quarter" idx="12"/>
          </p:nvPr>
        </p:nvSpPr>
        <p:spPr>
          <a:ln/>
        </p:spPr>
        <p:txBody>
          <a:bodyPr/>
          <a:lstStyle>
            <a:lvl1pPr>
              <a:defRPr/>
            </a:lvl1pPr>
          </a:lstStyle>
          <a:p>
            <a:fld id="{8F08C160-A51D-478C-8096-789AE6C1D46B}"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Llun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cy-GB"/>
          </a:p>
        </p:txBody>
      </p:sp>
      <p:sp>
        <p:nvSpPr>
          <p:cNvPr id="3" name="Dalfan Llun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cy-GB" noProof="0" smtClean="0"/>
          </a:p>
        </p:txBody>
      </p:sp>
      <p:sp>
        <p:nvSpPr>
          <p:cNvPr id="4" name="Dalfan Testun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Rectangle 4"/>
          <p:cNvSpPr>
            <a:spLocks noGrp="1" noChangeArrowheads="1"/>
          </p:cNvSpPr>
          <p:nvPr>
            <p:ph type="dt" sz="half" idx="10"/>
          </p:nvPr>
        </p:nvSpPr>
        <p:spPr>
          <a:ln/>
        </p:spPr>
        <p:txBody>
          <a:bodyPr/>
          <a:lstStyle>
            <a:lvl1pPr>
              <a:defRPr/>
            </a:lvl1pPr>
          </a:lstStyle>
          <a:p>
            <a:endParaRPr lang="en-US"/>
          </a:p>
        </p:txBody>
      </p:sp>
      <p:sp>
        <p:nvSpPr>
          <p:cNvPr id="6" name="Rectangle 5"/>
          <p:cNvSpPr>
            <a:spLocks noGrp="1" noChangeArrowheads="1"/>
          </p:cNvSpPr>
          <p:nvPr>
            <p:ph type="ftr" sz="quarter" idx="11"/>
          </p:nvPr>
        </p:nvSpPr>
        <p:spPr>
          <a:ln/>
        </p:spPr>
        <p:txBody>
          <a:bodyPr/>
          <a:lstStyle>
            <a:lvl1pPr>
              <a:defRPr/>
            </a:lvl1pPr>
          </a:lstStyle>
          <a:p>
            <a:endParaRPr lang="en-US"/>
          </a:p>
        </p:txBody>
      </p:sp>
      <p:sp>
        <p:nvSpPr>
          <p:cNvPr id="7" name="Rectangle 6"/>
          <p:cNvSpPr>
            <a:spLocks noGrp="1" noChangeArrowheads="1"/>
          </p:cNvSpPr>
          <p:nvPr>
            <p:ph type="sldNum" sz="quarter" idx="12"/>
          </p:nvPr>
        </p:nvSpPr>
        <p:spPr>
          <a:ln/>
        </p:spPr>
        <p:txBody>
          <a:bodyPr/>
          <a:lstStyle>
            <a:lvl1pPr>
              <a:defRPr/>
            </a:lvl1pPr>
          </a:lstStyle>
          <a:p>
            <a:fld id="{31169056-3BB9-4F8C-84EB-1D42110358D8}"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itl a Thestun Fertigol">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US" smtClean="0"/>
              <a:t>Click to edit Master title style</a:t>
            </a:r>
            <a:endParaRPr lang="cy-GB"/>
          </a:p>
        </p:txBody>
      </p:sp>
      <p:sp>
        <p:nvSpPr>
          <p:cNvPr id="3" name="Dalfan Testun ar i fyny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4" name="Rectangle 4"/>
          <p:cNvSpPr>
            <a:spLocks noGrp="1" noChangeArrowheads="1"/>
          </p:cNvSpPr>
          <p:nvPr>
            <p:ph type="dt" sz="half" idx="10"/>
          </p:nvPr>
        </p:nvSpPr>
        <p:spPr>
          <a:ln/>
        </p:spPr>
        <p:txBody>
          <a:bodyPr/>
          <a:lstStyle>
            <a:lvl1pPr>
              <a:defRPr/>
            </a:lvl1pPr>
          </a:lstStyle>
          <a:p>
            <a:endParaRPr lang="en-US"/>
          </a:p>
        </p:txBody>
      </p:sp>
      <p:sp>
        <p:nvSpPr>
          <p:cNvPr id="5" name="Rectangle 5"/>
          <p:cNvSpPr>
            <a:spLocks noGrp="1" noChangeArrowheads="1"/>
          </p:cNvSpPr>
          <p:nvPr>
            <p:ph type="ftr" sz="quarter" idx="11"/>
          </p:nvPr>
        </p:nvSpPr>
        <p:spPr>
          <a:ln/>
        </p:spPr>
        <p:txBody>
          <a:bodyPr/>
          <a:lstStyle>
            <a:lvl1pPr>
              <a:defRPr/>
            </a:lvl1pPr>
          </a:lstStyle>
          <a:p>
            <a:endParaRPr lang="en-US"/>
          </a:p>
        </p:txBody>
      </p:sp>
      <p:sp>
        <p:nvSpPr>
          <p:cNvPr id="6" name="Rectangle 6"/>
          <p:cNvSpPr>
            <a:spLocks noGrp="1" noChangeArrowheads="1"/>
          </p:cNvSpPr>
          <p:nvPr>
            <p:ph type="sldNum" sz="quarter" idx="12"/>
          </p:nvPr>
        </p:nvSpPr>
        <p:spPr>
          <a:ln/>
        </p:spPr>
        <p:txBody>
          <a:bodyPr/>
          <a:lstStyle>
            <a:lvl1pPr>
              <a:defRPr/>
            </a:lvl1pPr>
          </a:lstStyle>
          <a:p>
            <a:fld id="{F985F70B-9CE9-46DD-B6E3-17C4454C37BC}"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eitl Fertigol a Thestun">
    <p:spTree>
      <p:nvGrpSpPr>
        <p:cNvPr id="1" name=""/>
        <p:cNvGrpSpPr/>
        <p:nvPr/>
      </p:nvGrpSpPr>
      <p:grpSpPr>
        <a:xfrm>
          <a:off x="0" y="0"/>
          <a:ext cx="0" cy="0"/>
          <a:chOff x="0" y="0"/>
          <a:chExt cx="0" cy="0"/>
        </a:xfrm>
      </p:grpSpPr>
      <p:sp>
        <p:nvSpPr>
          <p:cNvPr id="2" name="Teitl Fertigol 1"/>
          <p:cNvSpPr>
            <a:spLocks noGrp="1"/>
          </p:cNvSpPr>
          <p:nvPr>
            <p:ph type="title" orient="vert"/>
          </p:nvPr>
        </p:nvSpPr>
        <p:spPr>
          <a:xfrm>
            <a:off x="6515100" y="609600"/>
            <a:ext cx="1943100" cy="5486400"/>
          </a:xfrm>
        </p:spPr>
        <p:txBody>
          <a:bodyPr vert="eaVert"/>
          <a:lstStyle/>
          <a:p>
            <a:r>
              <a:rPr lang="en-US" smtClean="0"/>
              <a:t>Click to edit Master title style</a:t>
            </a:r>
            <a:endParaRPr lang="cy-GB"/>
          </a:p>
        </p:txBody>
      </p:sp>
      <p:sp>
        <p:nvSpPr>
          <p:cNvPr id="3" name="Dalfan Testun ar i fyny 2"/>
          <p:cNvSpPr>
            <a:spLocks noGrp="1"/>
          </p:cNvSpPr>
          <p:nvPr>
            <p:ph type="body" orient="vert" idx="1"/>
          </p:nvPr>
        </p:nvSpPr>
        <p:spPr>
          <a:xfrm>
            <a:off x="685800" y="609600"/>
            <a:ext cx="5676900" cy="54864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4" name="Rectangle 4"/>
          <p:cNvSpPr>
            <a:spLocks noGrp="1" noChangeArrowheads="1"/>
          </p:cNvSpPr>
          <p:nvPr>
            <p:ph type="dt" sz="half" idx="10"/>
          </p:nvPr>
        </p:nvSpPr>
        <p:spPr>
          <a:ln/>
        </p:spPr>
        <p:txBody>
          <a:bodyPr/>
          <a:lstStyle>
            <a:lvl1pPr>
              <a:defRPr/>
            </a:lvl1pPr>
          </a:lstStyle>
          <a:p>
            <a:endParaRPr lang="en-US"/>
          </a:p>
        </p:txBody>
      </p:sp>
      <p:sp>
        <p:nvSpPr>
          <p:cNvPr id="5" name="Rectangle 5"/>
          <p:cNvSpPr>
            <a:spLocks noGrp="1" noChangeArrowheads="1"/>
          </p:cNvSpPr>
          <p:nvPr>
            <p:ph type="ftr" sz="quarter" idx="11"/>
          </p:nvPr>
        </p:nvSpPr>
        <p:spPr>
          <a:ln/>
        </p:spPr>
        <p:txBody>
          <a:bodyPr/>
          <a:lstStyle>
            <a:lvl1pPr>
              <a:defRPr/>
            </a:lvl1pPr>
          </a:lstStyle>
          <a:p>
            <a:endParaRPr lang="en-US"/>
          </a:p>
        </p:txBody>
      </p:sp>
      <p:sp>
        <p:nvSpPr>
          <p:cNvPr id="6" name="Rectangle 6"/>
          <p:cNvSpPr>
            <a:spLocks noGrp="1" noChangeArrowheads="1"/>
          </p:cNvSpPr>
          <p:nvPr>
            <p:ph type="sldNum" sz="quarter" idx="12"/>
          </p:nvPr>
        </p:nvSpPr>
        <p:spPr>
          <a:ln/>
        </p:spPr>
        <p:txBody>
          <a:bodyPr/>
          <a:lstStyle>
            <a:lvl1pPr>
              <a:defRPr/>
            </a:lvl1pPr>
          </a:lstStyle>
          <a:p>
            <a:fld id="{D82297AB-F864-4EB3-858B-B39E90C1DDD7}"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US" smtClean="0"/>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smtClean="0"/>
          </a:p>
        </p:txBody>
      </p:sp>
      <p:sp>
        <p:nvSpPr>
          <p:cNvPr id="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fld id="{DB835AFD-FC55-46CB-B24D-C1DBD91627BF}" type="slidenum">
              <a:rPr lang="en-US"/>
              <a:pPr/>
              <a:t>‹#›</a:t>
            </a:fld>
            <a:endParaRPr lang="en-US"/>
          </a:p>
        </p:txBody>
      </p:sp>
      <p:pic>
        <p:nvPicPr>
          <p:cNvPr id="1031" name="Picture 7" descr="ppt_cinqufoil_blue.jpg"/>
          <p:cNvPicPr>
            <a:picLocks noChangeAspect="1"/>
          </p:cNvPicPr>
          <p:nvPr userDrawn="1"/>
        </p:nvPicPr>
        <p:blipFill>
          <a:blip r:embed="rId13" cstate="print"/>
          <a:srcRect/>
          <a:stretch>
            <a:fillRect/>
          </a:stretch>
        </p:blipFill>
        <p:spPr bwMode="auto">
          <a:xfrm>
            <a:off x="0" y="0"/>
            <a:ext cx="9144000" cy="6858000"/>
          </a:xfrm>
          <a:prstGeom prst="rect">
            <a:avLst/>
          </a:prstGeom>
          <a:noFill/>
          <a:ln w="9525">
            <a:noFill/>
            <a:miter lim="800000"/>
            <a:headEnd/>
            <a:tailEnd/>
          </a:ln>
        </p:spPr>
      </p:pic>
    </p:spTree>
  </p:cSld>
  <p:clrMap bg1="dk2" tx1="lt1" bg2="dk1"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1" fontAlgn="base" hangingPunct="1">
        <a:spcBef>
          <a:spcPct val="0"/>
        </a:spcBef>
        <a:spcAft>
          <a:spcPct val="0"/>
        </a:spcAft>
        <a:defRPr sz="4400">
          <a:solidFill>
            <a:schemeClr val="tx2"/>
          </a:solidFill>
          <a:latin typeface="+mj-lt"/>
          <a:ea typeface="ＭＳ Ｐゴシック" charset="-128"/>
          <a:cs typeface="+mj-cs"/>
        </a:defRPr>
      </a:lvl1pPr>
      <a:lvl2pPr algn="ctr" rtl="0" eaLnBrk="1" fontAlgn="base" hangingPunct="1">
        <a:spcBef>
          <a:spcPct val="0"/>
        </a:spcBef>
        <a:spcAft>
          <a:spcPct val="0"/>
        </a:spcAft>
        <a:defRPr sz="4400">
          <a:solidFill>
            <a:schemeClr val="tx2"/>
          </a:solidFill>
          <a:latin typeface="Arial" charset="0"/>
          <a:ea typeface="ＭＳ Ｐゴシック" charset="-128"/>
        </a:defRPr>
      </a:lvl2pPr>
      <a:lvl3pPr algn="ctr" rtl="0" eaLnBrk="1" fontAlgn="base" hangingPunct="1">
        <a:spcBef>
          <a:spcPct val="0"/>
        </a:spcBef>
        <a:spcAft>
          <a:spcPct val="0"/>
        </a:spcAft>
        <a:defRPr sz="4400">
          <a:solidFill>
            <a:schemeClr val="tx2"/>
          </a:solidFill>
          <a:latin typeface="Arial" charset="0"/>
          <a:ea typeface="ＭＳ Ｐゴシック" charset="-128"/>
        </a:defRPr>
      </a:lvl3pPr>
      <a:lvl4pPr algn="ctr" rtl="0" eaLnBrk="1" fontAlgn="base" hangingPunct="1">
        <a:spcBef>
          <a:spcPct val="0"/>
        </a:spcBef>
        <a:spcAft>
          <a:spcPct val="0"/>
        </a:spcAft>
        <a:defRPr sz="4400">
          <a:solidFill>
            <a:schemeClr val="tx2"/>
          </a:solidFill>
          <a:latin typeface="Arial" charset="0"/>
          <a:ea typeface="ＭＳ Ｐゴシック" charset="-128"/>
        </a:defRPr>
      </a:lvl4pPr>
      <a:lvl5pPr algn="ctr" rtl="0" eaLnBrk="1" fontAlgn="base" hangingPunct="1">
        <a:spcBef>
          <a:spcPct val="0"/>
        </a:spcBef>
        <a:spcAft>
          <a:spcPct val="0"/>
        </a:spcAft>
        <a:defRPr sz="4400">
          <a:solidFill>
            <a:schemeClr val="tx2"/>
          </a:solidFill>
          <a:latin typeface="Arial" charset="0"/>
          <a:ea typeface="ＭＳ Ｐゴシック" charset="-128"/>
        </a:defRPr>
      </a:lvl5pPr>
      <a:lvl6pPr marL="457200" algn="ctr" rtl="0" eaLnBrk="1" fontAlgn="base" hangingPunct="1">
        <a:spcBef>
          <a:spcPct val="0"/>
        </a:spcBef>
        <a:spcAft>
          <a:spcPct val="0"/>
        </a:spcAft>
        <a:defRPr sz="4400">
          <a:solidFill>
            <a:schemeClr val="tx2"/>
          </a:solidFill>
          <a:latin typeface="Arial" charset="0"/>
        </a:defRPr>
      </a:lvl6pPr>
      <a:lvl7pPr marL="914400" algn="ctr" rtl="0" eaLnBrk="1" fontAlgn="base" hangingPunct="1">
        <a:spcBef>
          <a:spcPct val="0"/>
        </a:spcBef>
        <a:spcAft>
          <a:spcPct val="0"/>
        </a:spcAft>
        <a:defRPr sz="4400">
          <a:solidFill>
            <a:schemeClr val="tx2"/>
          </a:solidFill>
          <a:latin typeface="Arial" charset="0"/>
        </a:defRPr>
      </a:lvl7pPr>
      <a:lvl8pPr marL="1371600" algn="ctr" rtl="0" eaLnBrk="1" fontAlgn="base" hangingPunct="1">
        <a:spcBef>
          <a:spcPct val="0"/>
        </a:spcBef>
        <a:spcAft>
          <a:spcPct val="0"/>
        </a:spcAft>
        <a:defRPr sz="4400">
          <a:solidFill>
            <a:schemeClr val="tx2"/>
          </a:solidFill>
          <a:latin typeface="Arial" charset="0"/>
        </a:defRPr>
      </a:lvl8pPr>
      <a:lvl9pPr marL="1828800" algn="ctr" rtl="0" eaLnBrk="1" fontAlgn="base" hangingPunct="1">
        <a:spcBef>
          <a:spcPct val="0"/>
        </a:spcBef>
        <a:spcAft>
          <a:spcPct val="0"/>
        </a:spcAft>
        <a:defRPr sz="4400">
          <a:solidFill>
            <a:schemeClr val="tx2"/>
          </a:solidFill>
          <a:latin typeface="Arial"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ＭＳ Ｐゴシック" charset="-128"/>
          <a:cs typeface="+mn-cs"/>
        </a:defRPr>
      </a:lvl1pPr>
      <a:lvl2pPr marL="742950" indent="-285750" algn="l" rtl="0" eaLnBrk="1" fontAlgn="base" hangingPunct="1">
        <a:spcBef>
          <a:spcPct val="20000"/>
        </a:spcBef>
        <a:spcAft>
          <a:spcPct val="0"/>
        </a:spcAft>
        <a:buChar char="–"/>
        <a:defRPr sz="2800">
          <a:solidFill>
            <a:schemeClr val="tx1"/>
          </a:solidFill>
          <a:latin typeface="+mn-lt"/>
          <a:ea typeface="ＭＳ Ｐゴシック" charset="-128"/>
        </a:defRPr>
      </a:lvl2pPr>
      <a:lvl3pPr marL="1143000" indent="-228600" algn="l" rtl="0" eaLnBrk="1" fontAlgn="base" hangingPunct="1">
        <a:spcBef>
          <a:spcPct val="20000"/>
        </a:spcBef>
        <a:spcAft>
          <a:spcPct val="0"/>
        </a:spcAft>
        <a:buChar char="•"/>
        <a:defRPr sz="2400">
          <a:solidFill>
            <a:schemeClr val="tx1"/>
          </a:solidFill>
          <a:latin typeface="+mn-lt"/>
          <a:ea typeface="ＭＳ Ｐゴシック" charset="-128"/>
        </a:defRPr>
      </a:lvl3pPr>
      <a:lvl4pPr marL="1600200" indent="-228600" algn="l" rtl="0" eaLnBrk="1" fontAlgn="base" hangingPunct="1">
        <a:spcBef>
          <a:spcPct val="20000"/>
        </a:spcBef>
        <a:spcAft>
          <a:spcPct val="0"/>
        </a:spcAft>
        <a:buChar char="–"/>
        <a:defRPr sz="2000">
          <a:solidFill>
            <a:schemeClr val="tx1"/>
          </a:solidFill>
          <a:latin typeface="+mn-lt"/>
          <a:ea typeface="ＭＳ Ｐゴシック" charset="-128"/>
        </a:defRPr>
      </a:lvl4pPr>
      <a:lvl5pPr marL="2057400" indent="-228600" algn="l" rtl="0" eaLnBrk="1" fontAlgn="base" hangingPunct="1">
        <a:spcBef>
          <a:spcPct val="20000"/>
        </a:spcBef>
        <a:spcAft>
          <a:spcPct val="0"/>
        </a:spcAft>
        <a:buChar char="»"/>
        <a:defRPr sz="2000">
          <a:solidFill>
            <a:schemeClr val="tx1"/>
          </a:solidFill>
          <a:latin typeface="+mn-lt"/>
          <a:ea typeface="ＭＳ Ｐゴシック" charset="-128"/>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http://www.forumancientcoins.com/gallery/albums/userpics/13903/normal_ANTIV1or.JPG"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8399" y="2492896"/>
            <a:ext cx="8077200" cy="1673352"/>
          </a:xfrm>
        </p:spPr>
        <p:txBody>
          <a:bodyPr>
            <a:normAutofit fontScale="90000"/>
          </a:bodyPr>
          <a:lstStyle/>
          <a:p>
            <a:r>
              <a:rPr lang="en-GB" dirty="0" smtClean="0"/>
              <a:t>Where are the wives? Royal Women in Seleukid Cult documents</a:t>
            </a:r>
            <a:endParaRPr lang="en-GB" dirty="0"/>
          </a:p>
        </p:txBody>
      </p:sp>
      <p:sp>
        <p:nvSpPr>
          <p:cNvPr id="3" name="Subtitle 2"/>
          <p:cNvSpPr>
            <a:spLocks noGrp="1"/>
          </p:cNvSpPr>
          <p:nvPr>
            <p:ph type="subTitle" idx="1"/>
          </p:nvPr>
        </p:nvSpPr>
        <p:spPr>
          <a:xfrm>
            <a:off x="695546" y="1124744"/>
            <a:ext cx="8077200" cy="1499616"/>
          </a:xfrm>
        </p:spPr>
        <p:txBody>
          <a:bodyPr/>
          <a:lstStyle/>
          <a:p>
            <a:r>
              <a:rPr lang="en-GB" dirty="0" smtClean="0"/>
              <a:t>Using Greek Epigraphy</a:t>
            </a:r>
            <a:endParaRPr lang="en-GB" dirty="0"/>
          </a:p>
        </p:txBody>
      </p:sp>
    </p:spTree>
    <p:extLst>
      <p:ext uri="{BB962C8B-B14F-4D97-AF65-F5344CB8AC3E}">
        <p14:creationId xmlns:p14="http://schemas.microsoft.com/office/powerpoint/2010/main" val="11735211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Honours for </a:t>
            </a:r>
            <a:r>
              <a:rPr lang="en-GB" dirty="0" err="1" smtClean="0"/>
              <a:t>Laodike</a:t>
            </a:r>
            <a:endParaRPr lang="en-GB" dirty="0"/>
          </a:p>
        </p:txBody>
      </p:sp>
      <p:sp>
        <p:nvSpPr>
          <p:cNvPr id="3" name="Content Placeholder 2"/>
          <p:cNvSpPr>
            <a:spLocks noGrp="1"/>
          </p:cNvSpPr>
          <p:nvPr>
            <p:ph idx="1"/>
          </p:nvPr>
        </p:nvSpPr>
        <p:spPr>
          <a:xfrm>
            <a:off x="539552" y="1752600"/>
            <a:ext cx="7772400" cy="4114800"/>
          </a:xfrm>
        </p:spPr>
        <p:txBody>
          <a:bodyPr>
            <a:normAutofit/>
          </a:bodyPr>
          <a:lstStyle/>
          <a:p>
            <a:r>
              <a:rPr lang="en-GB" dirty="0" err="1" smtClean="0"/>
              <a:t>Sardes</a:t>
            </a:r>
            <a:r>
              <a:rPr lang="en-GB" dirty="0"/>
              <a:t> </a:t>
            </a:r>
            <a:r>
              <a:rPr lang="en-GB" dirty="0" smtClean="0"/>
              <a:t>(213 BC) </a:t>
            </a:r>
            <a:r>
              <a:rPr lang="en-GB" dirty="0" err="1"/>
              <a:t>Laodikeion</a:t>
            </a:r>
            <a:r>
              <a:rPr lang="en-GB" dirty="0"/>
              <a:t> </a:t>
            </a:r>
            <a:r>
              <a:rPr lang="en-GB" dirty="0" smtClean="0"/>
              <a:t>and the </a:t>
            </a:r>
            <a:r>
              <a:rPr lang="en-GB" i="1" dirty="0" err="1"/>
              <a:t>panegyris</a:t>
            </a:r>
            <a:r>
              <a:rPr lang="en-GB" dirty="0"/>
              <a:t> called the </a:t>
            </a:r>
            <a:r>
              <a:rPr lang="en-GB" dirty="0" err="1" smtClean="0"/>
              <a:t>Laodikeia</a:t>
            </a:r>
            <a:r>
              <a:rPr lang="en-GB" dirty="0" smtClean="0"/>
              <a:t>. </a:t>
            </a:r>
          </a:p>
          <a:p>
            <a:r>
              <a:rPr lang="en-GB" dirty="0" err="1" smtClean="0"/>
              <a:t>Teos</a:t>
            </a:r>
            <a:r>
              <a:rPr lang="en-GB" dirty="0" smtClean="0"/>
              <a:t> (203 or 198/7)</a:t>
            </a:r>
            <a:r>
              <a:rPr lang="en-GB" dirty="0"/>
              <a:t> </a:t>
            </a:r>
            <a:r>
              <a:rPr lang="en-GB" dirty="0" smtClean="0"/>
              <a:t>statues; festival; altar; fountain for </a:t>
            </a:r>
            <a:r>
              <a:rPr lang="en-GB" dirty="0"/>
              <a:t>use in </a:t>
            </a:r>
            <a:r>
              <a:rPr lang="en-GB" dirty="0" smtClean="0"/>
              <a:t>sacrifices </a:t>
            </a:r>
            <a:r>
              <a:rPr lang="en-GB" dirty="0"/>
              <a:t>and </a:t>
            </a:r>
            <a:r>
              <a:rPr lang="en-GB" dirty="0" smtClean="0"/>
              <a:t>by brides.</a:t>
            </a:r>
          </a:p>
          <a:p>
            <a:r>
              <a:rPr lang="en-GB" dirty="0" err="1" smtClean="0"/>
              <a:t>Iasos</a:t>
            </a:r>
            <a:r>
              <a:rPr lang="en-GB" dirty="0" smtClean="0"/>
              <a:t> (c. 196) altar; </a:t>
            </a:r>
            <a:r>
              <a:rPr lang="en-GB" dirty="0"/>
              <a:t>‘Queen </a:t>
            </a:r>
            <a:r>
              <a:rPr lang="en-GB" dirty="0" err="1"/>
              <a:t>Aphro</a:t>
            </a:r>
            <a:r>
              <a:rPr lang="en-GB" dirty="0"/>
              <a:t>[</a:t>
            </a:r>
            <a:r>
              <a:rPr lang="en-GB" dirty="0" err="1"/>
              <a:t>dite</a:t>
            </a:r>
            <a:r>
              <a:rPr lang="en-GB" dirty="0"/>
              <a:t> Lao]dike</a:t>
            </a:r>
            <a:r>
              <a:rPr lang="en-GB" dirty="0" smtClean="0"/>
              <a:t>’.</a:t>
            </a:r>
          </a:p>
          <a:p>
            <a:endParaRPr lang="en-GB" dirty="0"/>
          </a:p>
        </p:txBody>
      </p:sp>
    </p:spTree>
    <p:extLst>
      <p:ext uri="{BB962C8B-B14F-4D97-AF65-F5344CB8AC3E}">
        <p14:creationId xmlns:p14="http://schemas.microsoft.com/office/powerpoint/2010/main" val="415121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 1999 on the separation of cults</a:t>
            </a:r>
            <a:endParaRPr lang="en-GB" dirty="0"/>
          </a:p>
        </p:txBody>
      </p:sp>
      <p:sp>
        <p:nvSpPr>
          <p:cNvPr id="3" name="Content Placeholder 2"/>
          <p:cNvSpPr>
            <a:spLocks noGrp="1"/>
          </p:cNvSpPr>
          <p:nvPr>
            <p:ph idx="1"/>
          </p:nvPr>
        </p:nvSpPr>
        <p:spPr/>
        <p:txBody>
          <a:bodyPr/>
          <a:lstStyle/>
          <a:p>
            <a:r>
              <a:rPr lang="en-GB" dirty="0"/>
              <a:t>‘one should merely observe that the royal </a:t>
            </a:r>
            <a:r>
              <a:rPr lang="en-GB" i="1" dirty="0" err="1"/>
              <a:t>postagma</a:t>
            </a:r>
            <a:r>
              <a:rPr lang="en-GB" i="1" dirty="0"/>
              <a:t> </a:t>
            </a:r>
            <a:r>
              <a:rPr lang="en-GB" dirty="0"/>
              <a:t>creates a high priesthood of </a:t>
            </a:r>
            <a:r>
              <a:rPr lang="en-GB" dirty="0" err="1"/>
              <a:t>Laodike</a:t>
            </a:r>
            <a:r>
              <a:rPr lang="en-GB" dirty="0"/>
              <a:t> in the context of the central, ‘imperial’ ruler cult, which has no influence on the ‘municipal’ ruler cult, administered by the city within its own boundaries’</a:t>
            </a:r>
          </a:p>
        </p:txBody>
      </p:sp>
    </p:spTree>
    <p:extLst>
      <p:ext uri="{BB962C8B-B14F-4D97-AF65-F5344CB8AC3E}">
        <p14:creationId xmlns:p14="http://schemas.microsoft.com/office/powerpoint/2010/main" val="866231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Office of High Priestess</a:t>
            </a:r>
            <a:endParaRPr lang="en-GB" dirty="0"/>
          </a:p>
        </p:txBody>
      </p:sp>
      <p:sp>
        <p:nvSpPr>
          <p:cNvPr id="3" name="Content Placeholder 2"/>
          <p:cNvSpPr>
            <a:spLocks noGrp="1"/>
          </p:cNvSpPr>
          <p:nvPr>
            <p:ph idx="1"/>
          </p:nvPr>
        </p:nvSpPr>
        <p:spPr/>
        <p:txBody>
          <a:bodyPr/>
          <a:lstStyle/>
          <a:p>
            <a:r>
              <a:rPr lang="en-US" dirty="0"/>
              <a:t> </a:t>
            </a:r>
            <a:r>
              <a:rPr lang="en-US" dirty="0" err="1" smtClean="0">
                <a:latin typeface="Times New Roman" panose="02020603050405020304" pitchFamily="18" charset="0"/>
                <a:cs typeface="Times New Roman" panose="02020603050405020304" pitchFamily="18" charset="0"/>
              </a:rPr>
              <a:t>τῆς</a:t>
            </a:r>
            <a:r>
              <a:rPr lang="en-US" dirty="0" smtClean="0">
                <a:latin typeface="Times New Roman" panose="02020603050405020304" pitchFamily="18" charset="0"/>
                <a:cs typeface="Times New Roman" panose="02020603050405020304" pitchFamily="18" charset="0"/>
              </a:rPr>
              <a:t> βα</a:t>
            </a:r>
            <a:r>
              <a:rPr lang="en-US" dirty="0" err="1" smtClean="0">
                <a:latin typeface="Times New Roman" panose="02020603050405020304" pitchFamily="18" charset="0"/>
                <a:cs typeface="Times New Roman" panose="02020603050405020304" pitchFamily="18" charset="0"/>
              </a:rPr>
              <a:t>σιλίσσης</a:t>
            </a:r>
            <a:r>
              <a:rPr lang="en-US" dirty="0" smtClean="0">
                <a:latin typeface="Times New Roman" panose="02020603050405020304" pitchFamily="18" charset="0"/>
                <a:cs typeface="Times New Roman" panose="02020603050405020304" pitchFamily="18" charset="0"/>
              </a:rPr>
              <a:t> [ἀ]</a:t>
            </a:r>
            <a:r>
              <a:rPr lang="en-US" dirty="0" err="1" smtClean="0">
                <a:latin typeface="Times New Roman" panose="02020603050405020304" pitchFamily="18" charset="0"/>
                <a:cs typeface="Times New Roman" panose="02020603050405020304" pitchFamily="18" charset="0"/>
              </a:rPr>
              <a:t>ρχιέρει</a:t>
            </a:r>
            <a:r>
              <a:rPr lang="en-US" dirty="0" smtClean="0">
                <a:latin typeface="Times New Roman" panose="02020603050405020304" pitchFamily="18" charset="0"/>
                <a:cs typeface="Times New Roman" panose="02020603050405020304" pitchFamily="18" charset="0"/>
              </a:rPr>
              <a:t>αν τῶν ἐν τῆι σατραπείαι</a:t>
            </a:r>
            <a:endParaRPr lang="en-GB" dirty="0" smtClean="0">
              <a:latin typeface="Times New Roman" panose="02020603050405020304" pitchFamily="18" charset="0"/>
              <a:cs typeface="Times New Roman" panose="02020603050405020304" pitchFamily="18" charset="0"/>
            </a:endParaRPr>
          </a:p>
          <a:p>
            <a:r>
              <a:rPr lang="en-GB" dirty="0" smtClean="0"/>
              <a:t>high-priestess for the queen (for the rights/shrines) in the satrapy</a:t>
            </a:r>
            <a:endParaRPr lang="en-GB" dirty="0"/>
          </a:p>
        </p:txBody>
      </p:sp>
    </p:spTree>
    <p:extLst>
      <p:ext uri="{BB962C8B-B14F-4D97-AF65-F5344CB8AC3E}">
        <p14:creationId xmlns:p14="http://schemas.microsoft.com/office/powerpoint/2010/main" val="909494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bwMode="auto">
          <a:xfrm>
            <a:off x="0" y="0"/>
            <a:ext cx="9144000" cy="6858000"/>
          </a:xfrm>
          <a:prstGeom prst="rect">
            <a:avLst/>
          </a:prstGeom>
          <a:solidFill>
            <a:srgbClr val="1976B1"/>
          </a:solidFill>
          <a:ln w="9525" cap="flat" cmpd="sng" algn="ctr">
            <a:solidFill>
              <a:srgbClr val="1979B5"/>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
        <p:nvSpPr>
          <p:cNvPr id="2" name="Title 1"/>
          <p:cNvSpPr>
            <a:spLocks noGrp="1"/>
          </p:cNvSpPr>
          <p:nvPr>
            <p:ph type="title"/>
          </p:nvPr>
        </p:nvSpPr>
        <p:spPr>
          <a:xfrm>
            <a:off x="2646902" y="-387424"/>
            <a:ext cx="3922204" cy="1143000"/>
          </a:xfrm>
        </p:spPr>
        <p:txBody>
          <a:bodyPr/>
          <a:lstStyle/>
          <a:p>
            <a:r>
              <a:rPr lang="en-GB" sz="4800" dirty="0">
                <a:latin typeface="Times New Roman" panose="02020603050405020304" pitchFamily="18" charset="0"/>
                <a:cs typeface="Times New Roman" panose="02020603050405020304" pitchFamily="18" charset="0"/>
              </a:rPr>
              <a:t>τῶν </a:t>
            </a:r>
            <a:endParaRPr lang="en-GB" dirty="0">
              <a:latin typeface="Times New Roman" panose="02020603050405020304" pitchFamily="18" charset="0"/>
              <a:cs typeface="Times New Roman" panose="02020603050405020304" pitchFamily="18" charset="0"/>
            </a:endParaRP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3527053397"/>
              </p:ext>
            </p:extLst>
          </p:nvPr>
        </p:nvGraphicFramePr>
        <p:xfrm>
          <a:off x="215516" y="980728"/>
          <a:ext cx="8784976" cy="5318760"/>
        </p:xfrm>
        <a:graphic>
          <a:graphicData uri="http://schemas.openxmlformats.org/drawingml/2006/table">
            <a:tbl>
              <a:tblPr firstRow="1" firstCol="1" bandRow="1">
                <a:tableStyleId>{5940675A-B579-460E-94D1-54222C63F5DA}</a:tableStyleId>
              </a:tblPr>
              <a:tblGrid>
                <a:gridCol w="1585516">
                  <a:extLst>
                    <a:ext uri="{9D8B030D-6E8A-4147-A177-3AD203B41FA5}">
                      <a16:colId xmlns:a16="http://schemas.microsoft.com/office/drawing/2014/main" val="20000"/>
                    </a:ext>
                  </a:extLst>
                </a:gridCol>
                <a:gridCol w="7199460">
                  <a:extLst>
                    <a:ext uri="{9D8B030D-6E8A-4147-A177-3AD203B41FA5}">
                      <a16:colId xmlns:a16="http://schemas.microsoft.com/office/drawing/2014/main" val="20001"/>
                    </a:ext>
                  </a:extLst>
                </a:gridCol>
              </a:tblGrid>
              <a:tr h="1135864">
                <a:tc>
                  <a:txBody>
                    <a:bodyPr/>
                    <a:lstStyle/>
                    <a:p>
                      <a:pPr>
                        <a:lnSpc>
                          <a:spcPct val="200000"/>
                        </a:lnSpc>
                        <a:spcAft>
                          <a:spcPts val="1000"/>
                        </a:spcAft>
                      </a:pPr>
                      <a:r>
                        <a:rPr lang="en-GB" sz="1800" dirty="0">
                          <a:effectLst/>
                          <a:latin typeface="Times New Roman" panose="02020603050405020304" pitchFamily="18" charset="0"/>
                          <a:cs typeface="Times New Roman" panose="02020603050405020304" pitchFamily="18" charset="0"/>
                        </a:rPr>
                        <a:t>Welles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75000"/>
                      </a:schemeClr>
                    </a:solidFill>
                  </a:tcPr>
                </a:tc>
                <a:tc>
                  <a:txBody>
                    <a:bodyPr/>
                    <a:lstStyle/>
                    <a:p>
                      <a:pPr>
                        <a:lnSpc>
                          <a:spcPct val="200000"/>
                        </a:lnSpc>
                        <a:spcAft>
                          <a:spcPts val="1000"/>
                        </a:spcAft>
                      </a:pPr>
                      <a:r>
                        <a:rPr lang="en-GB" sz="1800" dirty="0" err="1">
                          <a:effectLst/>
                          <a:latin typeface="Times New Roman" panose="02020603050405020304" pitchFamily="18" charset="0"/>
                          <a:cs typeface="Times New Roman" panose="02020603050405020304" pitchFamily="18" charset="0"/>
                        </a:rPr>
                        <a:t>τῆς</a:t>
                      </a:r>
                      <a:r>
                        <a:rPr lang="en-GB" sz="1800" dirty="0">
                          <a:effectLst/>
                          <a:latin typeface="Times New Roman" panose="02020603050405020304" pitchFamily="18" charset="0"/>
                          <a:cs typeface="Times New Roman" panose="02020603050405020304" pitchFamily="18" charset="0"/>
                        </a:rPr>
                        <a:t> βα</a:t>
                      </a:r>
                      <a:r>
                        <a:rPr lang="en-GB" sz="1800" dirty="0" err="1">
                          <a:effectLst/>
                          <a:latin typeface="Times New Roman" panose="02020603050405020304" pitchFamily="18" charset="0"/>
                          <a:cs typeface="Times New Roman" panose="02020603050405020304" pitchFamily="18" charset="0"/>
                        </a:rPr>
                        <a:t>σιλίσσης</a:t>
                      </a:r>
                      <a:r>
                        <a:rPr lang="en-GB" sz="1800" dirty="0">
                          <a:effectLst/>
                          <a:latin typeface="Times New Roman" panose="02020603050405020304" pitchFamily="18" charset="0"/>
                          <a:cs typeface="Times New Roman" panose="02020603050405020304" pitchFamily="18" charset="0"/>
                        </a:rPr>
                        <a:t> </a:t>
                      </a:r>
                      <a:r>
                        <a:rPr lang="en-GB" sz="1800" dirty="0" err="1">
                          <a:effectLst/>
                          <a:latin typeface="Times New Roman" panose="02020603050405020304" pitchFamily="18" charset="0"/>
                          <a:cs typeface="Times New Roman" panose="02020603050405020304" pitchFamily="18" charset="0"/>
                        </a:rPr>
                        <a:t>ἀρχιέρει</a:t>
                      </a:r>
                      <a:r>
                        <a:rPr lang="en-GB" sz="1800" dirty="0">
                          <a:effectLst/>
                          <a:latin typeface="Times New Roman" panose="02020603050405020304" pitchFamily="18" charset="0"/>
                          <a:cs typeface="Times New Roman" panose="02020603050405020304" pitchFamily="18" charset="0"/>
                        </a:rPr>
                        <a:t>αν τῶν τoπῶν ἐν τῆι σατραπείαι</a:t>
                      </a:r>
                    </a:p>
                    <a:p>
                      <a:pPr>
                        <a:lnSpc>
                          <a:spcPct val="200000"/>
                        </a:lnSpc>
                        <a:spcAft>
                          <a:spcPts val="1000"/>
                        </a:spcAft>
                      </a:pPr>
                      <a:r>
                        <a:rPr lang="en-GB" sz="1800" dirty="0">
                          <a:effectLst/>
                          <a:latin typeface="Times New Roman" panose="02020603050405020304" pitchFamily="18" charset="0"/>
                          <a:cs typeface="Times New Roman" panose="02020603050405020304" pitchFamily="18" charset="0"/>
                        </a:rPr>
                        <a:t>high-priestess of the queen in the satrapy</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1527053">
                <a:tc>
                  <a:txBody>
                    <a:bodyPr/>
                    <a:lstStyle/>
                    <a:p>
                      <a:pPr>
                        <a:lnSpc>
                          <a:spcPct val="200000"/>
                        </a:lnSpc>
                        <a:spcAft>
                          <a:spcPts val="1000"/>
                        </a:spcAft>
                      </a:pPr>
                      <a:r>
                        <a:rPr lang="en-GB" sz="1800" dirty="0">
                          <a:effectLst/>
                          <a:latin typeface="Times New Roman" panose="02020603050405020304" pitchFamily="18" charset="0"/>
                          <a:cs typeface="Times New Roman" panose="02020603050405020304" pitchFamily="18" charset="0"/>
                        </a:rPr>
                        <a:t>Robert (revived by van </a:t>
                      </a:r>
                      <a:r>
                        <a:rPr lang="en-GB" sz="1800" dirty="0" err="1">
                          <a:effectLst/>
                          <a:latin typeface="Times New Roman" panose="02020603050405020304" pitchFamily="18" charset="0"/>
                          <a:cs typeface="Times New Roman" panose="02020603050405020304" pitchFamily="18" charset="0"/>
                        </a:rPr>
                        <a:t>Nuffelen</a:t>
                      </a:r>
                      <a:r>
                        <a:rPr lang="en-GB" sz="1800" dirty="0">
                          <a:effectLst/>
                          <a:latin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75000"/>
                      </a:schemeClr>
                    </a:solidFill>
                  </a:tcPr>
                </a:tc>
                <a:tc>
                  <a:txBody>
                    <a:bodyPr/>
                    <a:lstStyle/>
                    <a:p>
                      <a:pPr>
                        <a:lnSpc>
                          <a:spcPct val="200000"/>
                        </a:lnSpc>
                        <a:spcAft>
                          <a:spcPts val="1000"/>
                        </a:spcAft>
                      </a:pPr>
                      <a:r>
                        <a:rPr lang="en-GB" sz="1800" dirty="0" err="1">
                          <a:effectLst/>
                          <a:latin typeface="Times New Roman" panose="02020603050405020304" pitchFamily="18" charset="0"/>
                          <a:cs typeface="Times New Roman" panose="02020603050405020304" pitchFamily="18" charset="0"/>
                        </a:rPr>
                        <a:t>τῆς</a:t>
                      </a:r>
                      <a:r>
                        <a:rPr lang="en-GB" sz="1800" dirty="0">
                          <a:effectLst/>
                          <a:latin typeface="Times New Roman" panose="02020603050405020304" pitchFamily="18" charset="0"/>
                          <a:cs typeface="Times New Roman" panose="02020603050405020304" pitchFamily="18" charset="0"/>
                        </a:rPr>
                        <a:t> βα</a:t>
                      </a:r>
                      <a:r>
                        <a:rPr lang="en-GB" sz="1800" dirty="0" err="1">
                          <a:effectLst/>
                          <a:latin typeface="Times New Roman" panose="02020603050405020304" pitchFamily="18" charset="0"/>
                          <a:cs typeface="Times New Roman" panose="02020603050405020304" pitchFamily="18" charset="0"/>
                        </a:rPr>
                        <a:t>σιλίσσης</a:t>
                      </a:r>
                      <a:r>
                        <a:rPr lang="en-GB" sz="1800" dirty="0">
                          <a:effectLst/>
                          <a:latin typeface="Times New Roman" panose="02020603050405020304" pitchFamily="18" charset="0"/>
                          <a:cs typeface="Times New Roman" panose="02020603050405020304" pitchFamily="18" charset="0"/>
                        </a:rPr>
                        <a:t> </a:t>
                      </a:r>
                      <a:r>
                        <a:rPr lang="en-GB" sz="1800" dirty="0" err="1">
                          <a:effectLst/>
                          <a:latin typeface="Times New Roman" panose="02020603050405020304" pitchFamily="18" charset="0"/>
                          <a:cs typeface="Times New Roman" panose="02020603050405020304" pitchFamily="18" charset="0"/>
                        </a:rPr>
                        <a:t>ἀρχιέρει</a:t>
                      </a:r>
                      <a:r>
                        <a:rPr lang="en-GB" sz="1800" dirty="0">
                          <a:effectLst/>
                          <a:latin typeface="Times New Roman" panose="02020603050405020304" pitchFamily="18" charset="0"/>
                          <a:cs typeface="Times New Roman" panose="02020603050405020304" pitchFamily="18" charset="0"/>
                        </a:rPr>
                        <a:t>αν τῶν ἱερῶν ἐν τῆι σατραπείαι</a:t>
                      </a:r>
                    </a:p>
                    <a:p>
                      <a:pPr>
                        <a:lnSpc>
                          <a:spcPct val="200000"/>
                        </a:lnSpc>
                        <a:spcAft>
                          <a:spcPts val="1000"/>
                        </a:spcAft>
                      </a:pPr>
                      <a:r>
                        <a:rPr lang="en-GB" sz="1800" dirty="0">
                          <a:effectLst/>
                          <a:latin typeface="Times New Roman" panose="02020603050405020304" pitchFamily="18" charset="0"/>
                          <a:cs typeface="Times New Roman" panose="02020603050405020304" pitchFamily="18" charset="0"/>
                        </a:rPr>
                        <a:t>high-priestess of the queen for the temples in the satrapy</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1135864">
                <a:tc>
                  <a:txBody>
                    <a:bodyPr/>
                    <a:lstStyle/>
                    <a:p>
                      <a:pPr>
                        <a:lnSpc>
                          <a:spcPct val="200000"/>
                        </a:lnSpc>
                        <a:spcAft>
                          <a:spcPts val="1000"/>
                        </a:spcAft>
                      </a:pPr>
                      <a:r>
                        <a:rPr lang="en-GB" sz="1800" dirty="0">
                          <a:effectLst/>
                          <a:latin typeface="Times New Roman" panose="02020603050405020304" pitchFamily="18" charset="0"/>
                          <a:cs typeface="Times New Roman" panose="02020603050405020304" pitchFamily="18" charset="0"/>
                        </a:rPr>
                        <a:t>Ma</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75000"/>
                      </a:schemeClr>
                    </a:solidFill>
                  </a:tcPr>
                </a:tc>
                <a:tc>
                  <a:txBody>
                    <a:bodyPr/>
                    <a:lstStyle/>
                    <a:p>
                      <a:pPr>
                        <a:lnSpc>
                          <a:spcPct val="200000"/>
                        </a:lnSpc>
                        <a:spcAft>
                          <a:spcPts val="1000"/>
                        </a:spcAft>
                      </a:pPr>
                      <a:r>
                        <a:rPr lang="en-GB" sz="1800">
                          <a:effectLst/>
                          <a:latin typeface="Times New Roman" panose="02020603050405020304" pitchFamily="18" charset="0"/>
                          <a:cs typeface="Times New Roman" panose="02020603050405020304" pitchFamily="18" charset="0"/>
                        </a:rPr>
                        <a:t>τῆς βασιλίσσης ἀρχιέρειαν τῶν ἐν τῆι σατραπείαι</a:t>
                      </a:r>
                    </a:p>
                    <a:p>
                      <a:pPr>
                        <a:lnSpc>
                          <a:spcPct val="200000"/>
                        </a:lnSpc>
                        <a:spcAft>
                          <a:spcPts val="1000"/>
                        </a:spcAft>
                      </a:pPr>
                      <a:r>
                        <a:rPr lang="en-GB" sz="1800">
                          <a:effectLst/>
                          <a:latin typeface="Times New Roman" panose="02020603050405020304" pitchFamily="18" charset="0"/>
                          <a:cs typeface="Times New Roman" panose="02020603050405020304" pitchFamily="18" charset="0"/>
                        </a:rPr>
                        <a:t>high-priestess of the queen for the rites in the satrapy</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1135864">
                <a:tc>
                  <a:txBody>
                    <a:bodyPr/>
                    <a:lstStyle/>
                    <a:p>
                      <a:pPr>
                        <a:lnSpc>
                          <a:spcPct val="200000"/>
                        </a:lnSpc>
                        <a:spcAft>
                          <a:spcPts val="1000"/>
                        </a:spcAft>
                      </a:pPr>
                      <a:r>
                        <a:rPr lang="en-GB" sz="1800" dirty="0">
                          <a:effectLst/>
                          <a:latin typeface="Times New Roman" panose="02020603050405020304" pitchFamily="18" charset="0"/>
                          <a:cs typeface="Times New Roman" panose="02020603050405020304" pitchFamily="18" charset="0"/>
                        </a:rPr>
                        <a:t>Erickson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75000"/>
                      </a:schemeClr>
                    </a:solidFill>
                  </a:tcPr>
                </a:tc>
                <a:tc>
                  <a:txBody>
                    <a:bodyPr/>
                    <a:lstStyle/>
                    <a:p>
                      <a:pPr>
                        <a:lnSpc>
                          <a:spcPct val="200000"/>
                        </a:lnSpc>
                        <a:spcAft>
                          <a:spcPts val="1000"/>
                        </a:spcAft>
                      </a:pPr>
                      <a:r>
                        <a:rPr lang="en-GB" sz="1800" dirty="0" err="1">
                          <a:effectLst/>
                          <a:latin typeface="Times New Roman" panose="02020603050405020304" pitchFamily="18" charset="0"/>
                          <a:cs typeface="Times New Roman" panose="02020603050405020304" pitchFamily="18" charset="0"/>
                        </a:rPr>
                        <a:t>τῆς</a:t>
                      </a:r>
                      <a:r>
                        <a:rPr lang="en-GB" sz="1800" dirty="0">
                          <a:effectLst/>
                          <a:latin typeface="Times New Roman" panose="02020603050405020304" pitchFamily="18" charset="0"/>
                          <a:cs typeface="Times New Roman" panose="02020603050405020304" pitchFamily="18" charset="0"/>
                        </a:rPr>
                        <a:t> βα</a:t>
                      </a:r>
                      <a:r>
                        <a:rPr lang="en-GB" sz="1800" dirty="0" err="1">
                          <a:effectLst/>
                          <a:latin typeface="Times New Roman" panose="02020603050405020304" pitchFamily="18" charset="0"/>
                          <a:cs typeface="Times New Roman" panose="02020603050405020304" pitchFamily="18" charset="0"/>
                        </a:rPr>
                        <a:t>σιλίσσης</a:t>
                      </a:r>
                      <a:r>
                        <a:rPr lang="en-GB" sz="1800" dirty="0">
                          <a:effectLst/>
                          <a:latin typeface="Times New Roman" panose="02020603050405020304" pitchFamily="18" charset="0"/>
                          <a:cs typeface="Times New Roman" panose="02020603050405020304" pitchFamily="18" charset="0"/>
                        </a:rPr>
                        <a:t> </a:t>
                      </a:r>
                      <a:r>
                        <a:rPr lang="en-GB" sz="1800" dirty="0" err="1">
                          <a:effectLst/>
                          <a:latin typeface="Times New Roman" panose="02020603050405020304" pitchFamily="18" charset="0"/>
                          <a:cs typeface="Times New Roman" panose="02020603050405020304" pitchFamily="18" charset="0"/>
                        </a:rPr>
                        <a:t>ἀρχιέρει</a:t>
                      </a:r>
                      <a:r>
                        <a:rPr lang="en-GB" sz="1800" dirty="0">
                          <a:effectLst/>
                          <a:latin typeface="Times New Roman" panose="02020603050405020304" pitchFamily="18" charset="0"/>
                          <a:cs typeface="Times New Roman" panose="02020603050405020304" pitchFamily="18" charset="0"/>
                        </a:rPr>
                        <a:t>αν τῶν ἐν τῆι σατραπείαι</a:t>
                      </a:r>
                    </a:p>
                    <a:p>
                      <a:pPr>
                        <a:lnSpc>
                          <a:spcPct val="200000"/>
                        </a:lnSpc>
                        <a:spcAft>
                          <a:spcPts val="1000"/>
                        </a:spcAft>
                      </a:pPr>
                      <a:r>
                        <a:rPr lang="en-GB" sz="1800" dirty="0">
                          <a:effectLst/>
                          <a:latin typeface="Times New Roman" panose="02020603050405020304" pitchFamily="18" charset="0"/>
                          <a:cs typeface="Times New Roman" panose="02020603050405020304" pitchFamily="18" charset="0"/>
                        </a:rPr>
                        <a:t>high-priestess of the queen for those in the satrapy</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840026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Honours for High Priestess</a:t>
            </a:r>
            <a:endParaRPr lang="en-GB" dirty="0"/>
          </a:p>
        </p:txBody>
      </p:sp>
      <p:sp>
        <p:nvSpPr>
          <p:cNvPr id="3" name="Content Placeholder 2"/>
          <p:cNvSpPr>
            <a:spLocks noGrp="1"/>
          </p:cNvSpPr>
          <p:nvPr>
            <p:ph idx="1"/>
          </p:nvPr>
        </p:nvSpPr>
        <p:spPr>
          <a:xfrm>
            <a:off x="539552" y="1556792"/>
            <a:ext cx="7772400" cy="4114800"/>
          </a:xfrm>
        </p:spPr>
        <p:txBody>
          <a:bodyPr>
            <a:normAutofit fontScale="92500"/>
          </a:bodyPr>
          <a:lstStyle/>
          <a:p>
            <a:pPr>
              <a:buNone/>
            </a:pPr>
            <a:r>
              <a:rPr lang="en-GB" dirty="0" smtClean="0"/>
              <a:t>	just </a:t>
            </a:r>
            <a:r>
              <a:rPr lang="en-GB" dirty="0"/>
              <a:t>as high-priests of us are appointed throughout the kingdom, so there should be established, in the same places, high-priestesses of her also, who will wear golden crowns bearing her image, and be inscribed in the contracts after the high-priests of our ancestors and of us.  </a:t>
            </a:r>
            <a:endParaRPr lang="en-GB" dirty="0" smtClean="0"/>
          </a:p>
          <a:p>
            <a:pPr algn="r">
              <a:buNone/>
            </a:pPr>
            <a:r>
              <a:rPr lang="en-GB" dirty="0"/>
              <a:t>	</a:t>
            </a:r>
            <a:r>
              <a:rPr lang="en-GB" dirty="0" smtClean="0"/>
              <a:t>Ma </a:t>
            </a:r>
            <a:r>
              <a:rPr lang="en-GB" dirty="0"/>
              <a:t>2000, no. 37 ll. 22-26; see </a:t>
            </a:r>
            <a:r>
              <a:rPr lang="en-GB" i="1" dirty="0"/>
              <a:t>OGIS</a:t>
            </a:r>
            <a:r>
              <a:rPr lang="en-GB" dirty="0"/>
              <a:t> 224</a:t>
            </a:r>
            <a:endParaRPr lang="en-US" dirty="0"/>
          </a:p>
        </p:txBody>
      </p:sp>
    </p:spTree>
    <p:extLst>
      <p:ext uri="{BB962C8B-B14F-4D97-AF65-F5344CB8AC3E}">
        <p14:creationId xmlns:p14="http://schemas.microsoft.com/office/powerpoint/2010/main" val="3045409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Palmyrene</a:t>
            </a:r>
            <a:r>
              <a:rPr lang="en-GB" dirty="0" smtClean="0"/>
              <a:t> Priest Headdress (2</a:t>
            </a:r>
            <a:r>
              <a:rPr lang="en-GB" baseline="30000" dirty="0" smtClean="0"/>
              <a:t>nd</a:t>
            </a:r>
            <a:r>
              <a:rPr lang="en-GB" dirty="0" smtClean="0"/>
              <a:t> -3</a:t>
            </a:r>
            <a:r>
              <a:rPr lang="en-GB" baseline="30000" dirty="0" smtClean="0"/>
              <a:t>rd</a:t>
            </a:r>
            <a:r>
              <a:rPr lang="en-GB" dirty="0" smtClean="0"/>
              <a:t> C AD)</a:t>
            </a:r>
            <a:endParaRPr lang="en-GB" dirty="0"/>
          </a:p>
        </p:txBody>
      </p:sp>
      <p:pic>
        <p:nvPicPr>
          <p:cNvPr id="23554" name="Picture 2" descr="http://artimage.princeton.edu/files/ProductionJpegs/y1962-140_FRN.jpg"/>
          <p:cNvPicPr>
            <a:picLocks noGrp="1" noChangeAspect="1" noChangeArrowheads="1"/>
          </p:cNvPicPr>
          <p:nvPr>
            <p:ph idx="1"/>
          </p:nvPr>
        </p:nvPicPr>
        <p:blipFill>
          <a:blip r:embed="rId2" cstate="print"/>
          <a:srcRect/>
          <a:stretch>
            <a:fillRect/>
          </a:stretch>
        </p:blipFill>
        <p:spPr bwMode="auto">
          <a:xfrm>
            <a:off x="16404" y="1985711"/>
            <a:ext cx="5226269" cy="4844752"/>
          </a:xfrm>
          <a:prstGeom prst="rect">
            <a:avLst/>
          </a:prstGeom>
          <a:noFill/>
        </p:spPr>
      </p:pic>
      <p:sp>
        <p:nvSpPr>
          <p:cNvPr id="5" name="TextBox 4"/>
          <p:cNvSpPr txBox="1"/>
          <p:nvPr/>
        </p:nvSpPr>
        <p:spPr>
          <a:xfrm>
            <a:off x="5242673" y="2060848"/>
            <a:ext cx="3240360" cy="3539430"/>
          </a:xfrm>
          <a:prstGeom prst="rect">
            <a:avLst/>
          </a:prstGeom>
          <a:noFill/>
        </p:spPr>
        <p:txBody>
          <a:bodyPr wrap="square" rtlCol="0">
            <a:spAutoFit/>
          </a:bodyPr>
          <a:lstStyle/>
          <a:p>
            <a:pPr fontAlgn="base"/>
            <a:r>
              <a:rPr lang="en-US" sz="2000" b="1" dirty="0"/>
              <a:t>Headdress of a priest from a funerary relief</a:t>
            </a:r>
            <a:r>
              <a:rPr lang="en-US" sz="2000" dirty="0"/>
              <a:t>, 2nd – 3rd century A.D.</a:t>
            </a:r>
          </a:p>
          <a:p>
            <a:pPr fontAlgn="base"/>
            <a:r>
              <a:rPr lang="en-US" sz="2000" dirty="0"/>
              <a:t>Hard grayish local limestone</a:t>
            </a:r>
          </a:p>
          <a:p>
            <a:pPr fontAlgn="base"/>
            <a:r>
              <a:rPr lang="en-US" sz="2000" dirty="0"/>
              <a:t>h. 16.9 cm., w. 19.5 cm., d. 20.8 cm (6 5/8 x 7 11/16 x 8 3/16 in.)</a:t>
            </a:r>
          </a:p>
          <a:p>
            <a:pPr fontAlgn="base"/>
            <a:r>
              <a:rPr lang="en-US" sz="2000" dirty="0"/>
              <a:t>Gift of Edward Sampson, Class of 1914, for the Alden Sampson Collection</a:t>
            </a:r>
          </a:p>
          <a:p>
            <a:pPr fontAlgn="base"/>
            <a:r>
              <a:rPr lang="en-US" sz="2000" dirty="0"/>
              <a:t>y1962-140</a:t>
            </a:r>
          </a:p>
        </p:txBody>
      </p:sp>
    </p:spTree>
    <p:extLst>
      <p:ext uri="{BB962C8B-B14F-4D97-AF65-F5344CB8AC3E}">
        <p14:creationId xmlns:p14="http://schemas.microsoft.com/office/powerpoint/2010/main" val="12698508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Funerary Relief of </a:t>
            </a:r>
            <a:r>
              <a:rPr lang="en-GB" dirty="0" err="1" smtClean="0"/>
              <a:t>Archigallus</a:t>
            </a:r>
            <a:endParaRPr lang="en-GB" dirty="0"/>
          </a:p>
        </p:txBody>
      </p:sp>
      <p:pic>
        <p:nvPicPr>
          <p:cNvPr id="1026" name="Picture 2" descr="https://aediculaantinoi.files.wordpress.com/2011/04/galli.jpg?w=750&amp;h=870"/>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395536" y="1916832"/>
            <a:ext cx="3981963" cy="4624387"/>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p:cNvSpPr>
            <a:spLocks noGrp="1"/>
          </p:cNvSpPr>
          <p:nvPr>
            <p:ph sz="half" idx="2"/>
          </p:nvPr>
        </p:nvSpPr>
        <p:spPr/>
        <p:txBody>
          <a:bodyPr/>
          <a:lstStyle/>
          <a:p>
            <a:r>
              <a:rPr lang="en-GB" dirty="0" err="1" smtClean="0"/>
              <a:t>Lavinium</a:t>
            </a:r>
            <a:r>
              <a:rPr lang="en-GB" dirty="0" smtClean="0"/>
              <a:t> mid 2</a:t>
            </a:r>
            <a:r>
              <a:rPr lang="en-GB" baseline="30000" dirty="0" smtClean="0"/>
              <a:t>nd</a:t>
            </a:r>
            <a:r>
              <a:rPr lang="en-GB" dirty="0" smtClean="0"/>
              <a:t> C AD. </a:t>
            </a:r>
            <a:endParaRPr lang="en-GB" dirty="0"/>
          </a:p>
        </p:txBody>
      </p:sp>
    </p:spTree>
    <p:extLst>
      <p:ext uri="{BB962C8B-B14F-4D97-AF65-F5344CB8AC3E}">
        <p14:creationId xmlns:p14="http://schemas.microsoft.com/office/powerpoint/2010/main" val="26491374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Appointment of </a:t>
            </a:r>
            <a:r>
              <a:rPr lang="en-GB" dirty="0" err="1" smtClean="0"/>
              <a:t>Nicanor</a:t>
            </a:r>
            <a:endParaRPr lang="en-GB" dirty="0"/>
          </a:p>
        </p:txBody>
      </p:sp>
      <p:sp>
        <p:nvSpPr>
          <p:cNvPr id="3" name="Content Placeholder 2"/>
          <p:cNvSpPr>
            <a:spLocks noGrp="1"/>
          </p:cNvSpPr>
          <p:nvPr>
            <p:ph idx="1"/>
          </p:nvPr>
        </p:nvSpPr>
        <p:spPr>
          <a:xfrm>
            <a:off x="539552" y="1844824"/>
            <a:ext cx="7772400" cy="4114800"/>
          </a:xfrm>
        </p:spPr>
        <p:txBody>
          <a:bodyPr>
            <a:normAutofit fontScale="70000" lnSpcReduction="20000"/>
          </a:bodyPr>
          <a:lstStyle/>
          <a:p>
            <a:pPr>
              <a:buNone/>
            </a:pPr>
            <a:r>
              <a:rPr lang="en-GB" dirty="0" smtClean="0"/>
              <a:t>	</a:t>
            </a:r>
            <a:r>
              <a:rPr lang="en-GB" dirty="0" smtClean="0"/>
              <a:t>We </a:t>
            </a:r>
            <a:r>
              <a:rPr lang="en-GB" dirty="0"/>
              <a:t>have appointed him high-priest of the sanctuaries in the region beyond the </a:t>
            </a:r>
            <a:r>
              <a:rPr lang="en-GB" dirty="0" err="1"/>
              <a:t>Tauros</a:t>
            </a:r>
            <a:r>
              <a:rPr lang="en-GB" dirty="0"/>
              <a:t>, as he has asked himself, being convinced that because of his character, he will carry out both the business concerning the sacrifices and the rest in a manner worthy of the zeal which we have concerning these matters, making it our intention to increase them, as is appropriate. We thought it necessary that he should be also in charge of the sanctuaries, and that their revenues and the other matters should be administered by him, just as was done under our grandfather by Dion. </a:t>
            </a:r>
            <a:endParaRPr lang="en-US" dirty="0"/>
          </a:p>
          <a:p>
            <a:pPr algn="r">
              <a:buNone/>
            </a:pPr>
            <a:r>
              <a:rPr lang="en-GB" dirty="0"/>
              <a:t>Ma 2000, no. 4 </a:t>
            </a:r>
            <a:r>
              <a:rPr lang="en-GB" dirty="0" err="1"/>
              <a:t>ll</a:t>
            </a:r>
            <a:r>
              <a:rPr lang="en-GB" dirty="0"/>
              <a:t> 28-42. </a:t>
            </a:r>
            <a:r>
              <a:rPr lang="en-US" dirty="0"/>
              <a:t>Malay 1987 (</a:t>
            </a:r>
            <a:r>
              <a:rPr lang="en-US" i="1" dirty="0"/>
              <a:t>SEG</a:t>
            </a:r>
            <a:r>
              <a:rPr lang="en-US" dirty="0"/>
              <a:t> 37.1010); Gauthier </a:t>
            </a:r>
            <a:r>
              <a:rPr lang="en-US" i="1" dirty="0"/>
              <a:t>BE</a:t>
            </a:r>
            <a:r>
              <a:rPr lang="en-US" dirty="0"/>
              <a:t> 89, 276.</a:t>
            </a:r>
          </a:p>
        </p:txBody>
      </p:sp>
    </p:spTree>
    <p:extLst>
      <p:ext uri="{BB962C8B-B14F-4D97-AF65-F5344CB8AC3E}">
        <p14:creationId xmlns:p14="http://schemas.microsoft.com/office/powerpoint/2010/main" val="32300145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Possible opening for official documents</a:t>
            </a:r>
            <a:endParaRPr lang="en-GB" dirty="0"/>
          </a:p>
        </p:txBody>
      </p:sp>
      <p:sp>
        <p:nvSpPr>
          <p:cNvPr id="3" name="Content Placeholder 2"/>
          <p:cNvSpPr>
            <a:spLocks noGrp="1"/>
          </p:cNvSpPr>
          <p:nvPr>
            <p:ph idx="1"/>
          </p:nvPr>
        </p:nvSpPr>
        <p:spPr/>
        <p:txBody>
          <a:bodyPr/>
          <a:lstStyle/>
          <a:p>
            <a:pPr>
              <a:buNone/>
            </a:pPr>
            <a:r>
              <a:rPr lang="en-GB" dirty="0" smtClean="0"/>
              <a:t>	King Antiochos, Seleukid era, Macedonian month, high-priesthood of Antiochus III and his ancestors (Regional official), high-</a:t>
            </a:r>
            <a:r>
              <a:rPr lang="en-GB" dirty="0" err="1" smtClean="0"/>
              <a:t>priestesshood</a:t>
            </a:r>
            <a:r>
              <a:rPr lang="en-GB" dirty="0" smtClean="0"/>
              <a:t> of </a:t>
            </a:r>
            <a:r>
              <a:rPr lang="en-GB" dirty="0" err="1" smtClean="0"/>
              <a:t>Laodike</a:t>
            </a:r>
            <a:r>
              <a:rPr lang="en-GB" dirty="0" smtClean="0"/>
              <a:t> (Regional official, here </a:t>
            </a:r>
            <a:r>
              <a:rPr lang="en-GB" dirty="0" err="1" smtClean="0"/>
              <a:t>Berenike</a:t>
            </a:r>
            <a:r>
              <a:rPr lang="en-GB" dirty="0" smtClean="0"/>
              <a:t>)</a:t>
            </a:r>
            <a:endParaRPr lang="en-GB" dirty="0"/>
          </a:p>
        </p:txBody>
      </p:sp>
    </p:spTree>
    <p:extLst>
      <p:ext uri="{BB962C8B-B14F-4D97-AF65-F5344CB8AC3E}">
        <p14:creationId xmlns:p14="http://schemas.microsoft.com/office/powerpoint/2010/main" val="273617666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Potential opening based on Ma’s hypothesis</a:t>
            </a:r>
            <a:endParaRPr lang="en-GB" dirty="0"/>
          </a:p>
        </p:txBody>
      </p:sp>
      <p:sp>
        <p:nvSpPr>
          <p:cNvPr id="3" name="Content Placeholder 2"/>
          <p:cNvSpPr>
            <a:spLocks noGrp="1"/>
          </p:cNvSpPr>
          <p:nvPr>
            <p:ph idx="1"/>
          </p:nvPr>
        </p:nvSpPr>
        <p:spPr/>
        <p:txBody>
          <a:bodyPr/>
          <a:lstStyle/>
          <a:p>
            <a:pPr>
              <a:buNone/>
            </a:pPr>
            <a:r>
              <a:rPr lang="en-GB" dirty="0" smtClean="0"/>
              <a:t>	King Antiochos, Seleukid era, Macedonian month, (general) high-priesthood of </a:t>
            </a:r>
            <a:r>
              <a:rPr lang="en-GB" dirty="0" err="1" smtClean="0"/>
              <a:t>Nikanor</a:t>
            </a:r>
            <a:r>
              <a:rPr lang="en-GB" dirty="0" smtClean="0"/>
              <a:t>, high-priesthood of Antiochus III and his ancestors (not </a:t>
            </a:r>
            <a:r>
              <a:rPr lang="en-GB" dirty="0" err="1" smtClean="0"/>
              <a:t>Nicanor</a:t>
            </a:r>
            <a:r>
              <a:rPr lang="en-GB" dirty="0" smtClean="0"/>
              <a:t>), high-priesthood of </a:t>
            </a:r>
            <a:r>
              <a:rPr lang="en-GB" dirty="0" err="1" smtClean="0"/>
              <a:t>Laodike</a:t>
            </a:r>
            <a:r>
              <a:rPr lang="en-GB" dirty="0" smtClean="0"/>
              <a:t>.</a:t>
            </a:r>
            <a:endParaRPr lang="en-GB" dirty="0"/>
          </a:p>
        </p:txBody>
      </p:sp>
    </p:spTree>
    <p:extLst>
      <p:ext uri="{BB962C8B-B14F-4D97-AF65-F5344CB8AC3E}">
        <p14:creationId xmlns:p14="http://schemas.microsoft.com/office/powerpoint/2010/main" val="16871488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Extant Priest Lists</a:t>
            </a:r>
            <a:endParaRPr lang="en-GB" dirty="0"/>
          </a:p>
        </p:txBody>
      </p:sp>
      <p:sp>
        <p:nvSpPr>
          <p:cNvPr id="3" name="Rectangle 2"/>
          <p:cNvSpPr/>
          <p:nvPr/>
        </p:nvSpPr>
        <p:spPr bwMode="auto">
          <a:xfrm>
            <a:off x="0" y="1124744"/>
            <a:ext cx="9144000" cy="5733256"/>
          </a:xfrm>
          <a:prstGeom prst="rect">
            <a:avLst/>
          </a:prstGeom>
          <a:solidFill>
            <a:srgbClr val="1976B1"/>
          </a:solidFill>
          <a:ln w="9525" cap="flat" cmpd="sng" algn="ctr">
            <a:solidFill>
              <a:srgbClr val="1979B5"/>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78703338"/>
              </p:ext>
            </p:extLst>
          </p:nvPr>
        </p:nvGraphicFramePr>
        <p:xfrm>
          <a:off x="0" y="1124744"/>
          <a:ext cx="9144000" cy="5733256"/>
        </p:xfrm>
        <a:graphic>
          <a:graphicData uri="http://schemas.openxmlformats.org/drawingml/2006/table">
            <a:tbl>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gridCol w="3048000">
                  <a:extLst>
                    <a:ext uri="{9D8B030D-6E8A-4147-A177-3AD203B41FA5}">
                      <a16:colId xmlns:a16="http://schemas.microsoft.com/office/drawing/2014/main" val="20002"/>
                    </a:ext>
                  </a:extLst>
                </a:gridCol>
              </a:tblGrid>
              <a:tr h="348399">
                <a:tc>
                  <a:txBody>
                    <a:bodyPr/>
                    <a:lstStyle/>
                    <a:p>
                      <a:pPr marR="457200">
                        <a:lnSpc>
                          <a:spcPts val="1500"/>
                        </a:lnSpc>
                        <a:spcAft>
                          <a:spcPts val="1000"/>
                        </a:spcAft>
                        <a:tabLst>
                          <a:tab pos="714375" algn="l"/>
                        </a:tabLst>
                      </a:pPr>
                      <a:r>
                        <a:rPr lang="en-GB" sz="1800" b="1" dirty="0">
                          <a:solidFill>
                            <a:srgbClr val="FFFFFF"/>
                          </a:solidFill>
                          <a:latin typeface="Times New Roman"/>
                          <a:ea typeface="Calibri"/>
                          <a:cs typeface="Arial"/>
                        </a:rPr>
                        <a:t>Antioch-in-</a:t>
                      </a:r>
                      <a:r>
                        <a:rPr lang="en-GB" sz="1800" b="1" dirty="0" err="1">
                          <a:solidFill>
                            <a:srgbClr val="FFFFFF"/>
                          </a:solidFill>
                          <a:latin typeface="Times New Roman"/>
                          <a:ea typeface="Calibri"/>
                          <a:cs typeface="Arial"/>
                        </a:rPr>
                        <a:t>Persis</a:t>
                      </a:r>
                      <a:r>
                        <a:rPr lang="en-GB" sz="1800" b="1" dirty="0">
                          <a:solidFill>
                            <a:srgbClr val="FFFFFF"/>
                          </a:solidFill>
                          <a:latin typeface="Times New Roman"/>
                          <a:ea typeface="Calibri"/>
                          <a:cs typeface="Arial"/>
                        </a:rPr>
                        <a:t> </a:t>
                      </a:r>
                      <a:endParaRPr lang="en-US" sz="1800" dirty="0">
                        <a:latin typeface="Times New Roman"/>
                        <a:ea typeface="Calibri"/>
                        <a:cs typeface="Arial"/>
                      </a:endParaRPr>
                    </a:p>
                  </a:txBody>
                  <a:tcPr marL="68580" marR="68580" marT="0"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0000"/>
                    </a:solidFill>
                  </a:tcPr>
                </a:tc>
                <a:tc>
                  <a:txBody>
                    <a:bodyPr/>
                    <a:lstStyle/>
                    <a:p>
                      <a:pPr marR="457200">
                        <a:lnSpc>
                          <a:spcPts val="1500"/>
                        </a:lnSpc>
                        <a:spcAft>
                          <a:spcPts val="1000"/>
                        </a:spcAft>
                        <a:tabLst>
                          <a:tab pos="714375" algn="l"/>
                        </a:tabLst>
                      </a:pPr>
                      <a:r>
                        <a:rPr lang="en-GB" sz="1600" b="1" dirty="0">
                          <a:solidFill>
                            <a:srgbClr val="FFFFFF"/>
                          </a:solidFill>
                          <a:latin typeface="Times New Roman"/>
                          <a:ea typeface="Calibri"/>
                          <a:cs typeface="Arial"/>
                        </a:rPr>
                        <a:t>Seleucia-in-Pieria</a:t>
                      </a:r>
                      <a:endParaRPr lang="en-US" sz="1600" dirty="0">
                        <a:latin typeface="Times New Roman"/>
                        <a:ea typeface="Calibri"/>
                        <a:cs typeface="Arial"/>
                      </a:endParaRP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0000"/>
                    </a:solidFill>
                  </a:tcPr>
                </a:tc>
                <a:tc>
                  <a:txBody>
                    <a:bodyPr/>
                    <a:lstStyle/>
                    <a:p>
                      <a:pPr marR="457200">
                        <a:lnSpc>
                          <a:spcPts val="1500"/>
                        </a:lnSpc>
                        <a:spcAft>
                          <a:spcPts val="1000"/>
                        </a:spcAft>
                        <a:tabLst>
                          <a:tab pos="714375" algn="l"/>
                        </a:tabLst>
                      </a:pPr>
                      <a:r>
                        <a:rPr lang="en-GB" sz="1600" b="1" dirty="0" err="1">
                          <a:solidFill>
                            <a:srgbClr val="FFFFFF"/>
                          </a:solidFill>
                          <a:latin typeface="Times New Roman"/>
                          <a:ea typeface="Calibri"/>
                          <a:cs typeface="Arial"/>
                        </a:rPr>
                        <a:t>Teos</a:t>
                      </a:r>
                      <a:endParaRPr lang="en-US" sz="1600" dirty="0">
                        <a:latin typeface="Times New Roman"/>
                        <a:ea typeface="Calibri"/>
                        <a:cs typeface="Arial"/>
                      </a:endParaRPr>
                    </a:p>
                  </a:txBody>
                  <a:tcPr marL="68580" marR="68580"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0000"/>
                    </a:solidFill>
                  </a:tcPr>
                </a:tc>
                <a:extLst>
                  <a:ext uri="{0D108BD9-81ED-4DB2-BD59-A6C34878D82A}">
                    <a16:rowId xmlns:a16="http://schemas.microsoft.com/office/drawing/2014/main" val="10000"/>
                  </a:ext>
                </a:extLst>
              </a:tr>
              <a:tr h="5384857">
                <a:tc>
                  <a:txBody>
                    <a:bodyPr/>
                    <a:lstStyle/>
                    <a:p>
                      <a:pPr marR="269240">
                        <a:lnSpc>
                          <a:spcPct val="115000"/>
                        </a:lnSpc>
                        <a:spcAft>
                          <a:spcPts val="0"/>
                        </a:spcAft>
                        <a:tabLst>
                          <a:tab pos="714375" algn="l"/>
                        </a:tabLst>
                      </a:pPr>
                      <a:r>
                        <a:rPr lang="en-US" sz="2000" b="1" dirty="0">
                          <a:latin typeface="Times New Roman"/>
                          <a:ea typeface="Calibri"/>
                          <a:cs typeface="Arial"/>
                        </a:rPr>
                        <a:t>Seleukos [I] </a:t>
                      </a:r>
                      <a:r>
                        <a:rPr lang="en-US" sz="2000" b="1" dirty="0" err="1">
                          <a:latin typeface="Times New Roman"/>
                          <a:ea typeface="Calibri"/>
                          <a:cs typeface="Arial"/>
                        </a:rPr>
                        <a:t>Nikator</a:t>
                      </a:r>
                      <a:endParaRPr lang="en-US" sz="1400" dirty="0">
                        <a:latin typeface="Times New Roman"/>
                        <a:ea typeface="Calibri"/>
                        <a:cs typeface="Arial"/>
                      </a:endParaRPr>
                    </a:p>
                    <a:p>
                      <a:pPr marR="269240">
                        <a:lnSpc>
                          <a:spcPct val="115000"/>
                        </a:lnSpc>
                        <a:spcAft>
                          <a:spcPts val="0"/>
                        </a:spcAft>
                        <a:tabLst>
                          <a:tab pos="714375" algn="l"/>
                        </a:tabLst>
                      </a:pPr>
                      <a:r>
                        <a:rPr lang="en-US" sz="2000" b="1" dirty="0">
                          <a:latin typeface="Times New Roman"/>
                          <a:ea typeface="Calibri"/>
                          <a:cs typeface="Arial"/>
                        </a:rPr>
                        <a:t>Antiochos [I] </a:t>
                      </a:r>
                      <a:r>
                        <a:rPr lang="en-US" sz="2000" b="1" dirty="0" err="1">
                          <a:latin typeface="Times New Roman"/>
                          <a:ea typeface="Calibri"/>
                          <a:cs typeface="Arial"/>
                        </a:rPr>
                        <a:t>Soter</a:t>
                      </a:r>
                      <a:endParaRPr lang="en-US" sz="1400" dirty="0">
                        <a:latin typeface="Times New Roman"/>
                        <a:ea typeface="Calibri"/>
                        <a:cs typeface="Arial"/>
                      </a:endParaRPr>
                    </a:p>
                    <a:p>
                      <a:pPr marR="269240">
                        <a:lnSpc>
                          <a:spcPct val="115000"/>
                        </a:lnSpc>
                        <a:spcAft>
                          <a:spcPts val="0"/>
                        </a:spcAft>
                        <a:tabLst>
                          <a:tab pos="714375" algn="l"/>
                        </a:tabLst>
                      </a:pPr>
                      <a:r>
                        <a:rPr lang="en-US" sz="2000" b="1" dirty="0">
                          <a:latin typeface="Times New Roman"/>
                          <a:ea typeface="Calibri"/>
                          <a:cs typeface="Arial"/>
                        </a:rPr>
                        <a:t>Antiochos [II] </a:t>
                      </a:r>
                      <a:r>
                        <a:rPr lang="en-US" sz="2000" b="1" dirty="0" err="1">
                          <a:latin typeface="Times New Roman"/>
                          <a:ea typeface="Calibri"/>
                          <a:cs typeface="Arial"/>
                        </a:rPr>
                        <a:t>Theos</a:t>
                      </a:r>
                      <a:endParaRPr lang="en-US" sz="1400" dirty="0">
                        <a:latin typeface="Times New Roman"/>
                        <a:ea typeface="Calibri"/>
                        <a:cs typeface="Arial"/>
                      </a:endParaRPr>
                    </a:p>
                    <a:p>
                      <a:pPr marR="269240">
                        <a:lnSpc>
                          <a:spcPct val="115000"/>
                        </a:lnSpc>
                        <a:spcAft>
                          <a:spcPts val="0"/>
                        </a:spcAft>
                        <a:tabLst>
                          <a:tab pos="714375" algn="l"/>
                        </a:tabLst>
                      </a:pPr>
                      <a:r>
                        <a:rPr lang="en-US" sz="2000" b="1" dirty="0">
                          <a:latin typeface="Times New Roman"/>
                          <a:ea typeface="Calibri"/>
                          <a:cs typeface="Arial"/>
                        </a:rPr>
                        <a:t>Seleukos [II] </a:t>
                      </a:r>
                      <a:r>
                        <a:rPr lang="en-US" sz="2000" b="1" dirty="0" err="1">
                          <a:latin typeface="Times New Roman"/>
                          <a:ea typeface="Calibri"/>
                          <a:cs typeface="Arial"/>
                        </a:rPr>
                        <a:t>Kallinikos</a:t>
                      </a:r>
                      <a:endParaRPr lang="en-US" sz="1400" dirty="0">
                        <a:latin typeface="Times New Roman"/>
                        <a:ea typeface="Calibri"/>
                        <a:cs typeface="Arial"/>
                      </a:endParaRPr>
                    </a:p>
                    <a:p>
                      <a:pPr marR="269240">
                        <a:lnSpc>
                          <a:spcPct val="115000"/>
                        </a:lnSpc>
                        <a:spcAft>
                          <a:spcPts val="0"/>
                        </a:spcAft>
                        <a:tabLst>
                          <a:tab pos="714375" algn="l"/>
                        </a:tabLst>
                      </a:pPr>
                      <a:r>
                        <a:rPr lang="en-US" sz="2000" b="1" dirty="0">
                          <a:latin typeface="Times New Roman"/>
                          <a:ea typeface="Calibri"/>
                          <a:cs typeface="Arial"/>
                        </a:rPr>
                        <a:t>King Seleukos [III]</a:t>
                      </a:r>
                      <a:endParaRPr lang="en-US" sz="1400" dirty="0">
                        <a:latin typeface="Times New Roman"/>
                        <a:ea typeface="Calibri"/>
                        <a:cs typeface="Arial"/>
                      </a:endParaRPr>
                    </a:p>
                    <a:p>
                      <a:pPr marR="269240">
                        <a:lnSpc>
                          <a:spcPct val="115000"/>
                        </a:lnSpc>
                        <a:spcAft>
                          <a:spcPts val="0"/>
                        </a:spcAft>
                        <a:tabLst>
                          <a:tab pos="714375" algn="l"/>
                        </a:tabLst>
                      </a:pPr>
                      <a:r>
                        <a:rPr lang="en-US" sz="2000" b="1" dirty="0">
                          <a:latin typeface="Times New Roman"/>
                          <a:ea typeface="Calibri"/>
                          <a:cs typeface="Arial"/>
                        </a:rPr>
                        <a:t>Antiochos [III] </a:t>
                      </a:r>
                      <a:r>
                        <a:rPr lang="en-US" sz="2000" b="1" dirty="0" err="1">
                          <a:latin typeface="Times New Roman"/>
                          <a:ea typeface="Calibri"/>
                          <a:cs typeface="Arial"/>
                        </a:rPr>
                        <a:t>Theos</a:t>
                      </a:r>
                      <a:r>
                        <a:rPr lang="en-US" sz="2000" b="1" dirty="0">
                          <a:latin typeface="Times New Roman"/>
                          <a:ea typeface="Calibri"/>
                          <a:cs typeface="Arial"/>
                        </a:rPr>
                        <a:t> Antiochos the son</a:t>
                      </a:r>
                      <a:endParaRPr lang="en-US" sz="1400" dirty="0">
                        <a:latin typeface="Times New Roman"/>
                        <a:ea typeface="Calibri"/>
                        <a:cs typeface="Arial"/>
                      </a:endParaRPr>
                    </a:p>
                  </a:txBody>
                  <a:tcPr marL="68580" marR="68580" marT="0"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457200">
                        <a:lnSpc>
                          <a:spcPct val="115000"/>
                        </a:lnSpc>
                        <a:spcAft>
                          <a:spcPts val="0"/>
                        </a:spcAft>
                        <a:tabLst>
                          <a:tab pos="714375" algn="l"/>
                        </a:tabLst>
                      </a:pPr>
                      <a:r>
                        <a:rPr lang="en-US" sz="2000" b="1" dirty="0">
                          <a:latin typeface="Times New Roman"/>
                          <a:ea typeface="Calibri"/>
                          <a:cs typeface="Arial"/>
                        </a:rPr>
                        <a:t>Seleukos [I] Zeus </a:t>
                      </a:r>
                      <a:r>
                        <a:rPr lang="en-US" sz="2000" b="1" dirty="0" err="1">
                          <a:latin typeface="Times New Roman"/>
                          <a:ea typeface="Calibri"/>
                          <a:cs typeface="Arial"/>
                        </a:rPr>
                        <a:t>Nikator</a:t>
                      </a:r>
                      <a:endParaRPr lang="en-US" sz="1400" dirty="0">
                        <a:latin typeface="Times New Roman"/>
                        <a:ea typeface="Calibri"/>
                        <a:cs typeface="Arial"/>
                      </a:endParaRPr>
                    </a:p>
                    <a:p>
                      <a:pPr marR="457200">
                        <a:lnSpc>
                          <a:spcPct val="115000"/>
                        </a:lnSpc>
                        <a:spcAft>
                          <a:spcPts val="0"/>
                        </a:spcAft>
                        <a:tabLst>
                          <a:tab pos="714375" algn="l"/>
                        </a:tabLst>
                      </a:pPr>
                      <a:r>
                        <a:rPr lang="en-US" sz="2000" b="1" dirty="0">
                          <a:latin typeface="Times New Roman"/>
                          <a:ea typeface="Calibri"/>
                          <a:cs typeface="Arial"/>
                        </a:rPr>
                        <a:t>Antiochos [I] Apollo </a:t>
                      </a:r>
                      <a:r>
                        <a:rPr lang="en-US" sz="2000" b="1" dirty="0" err="1">
                          <a:latin typeface="Times New Roman"/>
                          <a:ea typeface="Calibri"/>
                          <a:cs typeface="Arial"/>
                        </a:rPr>
                        <a:t>Soter</a:t>
                      </a:r>
                      <a:endParaRPr lang="en-US" sz="1400" dirty="0">
                        <a:latin typeface="Times New Roman"/>
                        <a:ea typeface="Calibri"/>
                        <a:cs typeface="Arial"/>
                      </a:endParaRPr>
                    </a:p>
                    <a:p>
                      <a:pPr marR="457200">
                        <a:lnSpc>
                          <a:spcPct val="115000"/>
                        </a:lnSpc>
                        <a:spcAft>
                          <a:spcPts val="0"/>
                        </a:spcAft>
                        <a:tabLst>
                          <a:tab pos="714375" algn="l"/>
                        </a:tabLst>
                      </a:pPr>
                      <a:r>
                        <a:rPr lang="en-US" sz="2000" b="1" dirty="0">
                          <a:latin typeface="Times New Roman"/>
                          <a:ea typeface="Calibri"/>
                          <a:cs typeface="Arial"/>
                        </a:rPr>
                        <a:t>Antiochos [II] </a:t>
                      </a:r>
                      <a:r>
                        <a:rPr lang="en-US" sz="2000" b="1" dirty="0" err="1">
                          <a:latin typeface="Times New Roman"/>
                          <a:ea typeface="Calibri"/>
                          <a:cs typeface="Arial"/>
                        </a:rPr>
                        <a:t>Theos</a:t>
                      </a:r>
                      <a:endParaRPr lang="en-US" sz="1400" dirty="0">
                        <a:latin typeface="Times New Roman"/>
                        <a:ea typeface="Calibri"/>
                        <a:cs typeface="Arial"/>
                      </a:endParaRPr>
                    </a:p>
                    <a:p>
                      <a:pPr marR="457200">
                        <a:lnSpc>
                          <a:spcPct val="115000"/>
                        </a:lnSpc>
                        <a:spcAft>
                          <a:spcPts val="0"/>
                        </a:spcAft>
                        <a:tabLst>
                          <a:tab pos="714375" algn="l"/>
                        </a:tabLst>
                      </a:pPr>
                      <a:r>
                        <a:rPr lang="en-US" sz="2000" b="1" dirty="0">
                          <a:latin typeface="Times New Roman"/>
                          <a:ea typeface="Calibri"/>
                          <a:cs typeface="Arial"/>
                        </a:rPr>
                        <a:t>Seleukos [II] </a:t>
                      </a:r>
                      <a:r>
                        <a:rPr lang="en-US" sz="2000" b="1" dirty="0" err="1">
                          <a:latin typeface="Times New Roman"/>
                          <a:ea typeface="Calibri"/>
                          <a:cs typeface="Arial"/>
                        </a:rPr>
                        <a:t>Kallinikos</a:t>
                      </a:r>
                      <a:endParaRPr lang="en-US" sz="1400" dirty="0">
                        <a:latin typeface="Times New Roman"/>
                        <a:ea typeface="Calibri"/>
                        <a:cs typeface="Arial"/>
                      </a:endParaRPr>
                    </a:p>
                    <a:p>
                      <a:pPr marR="457200">
                        <a:lnSpc>
                          <a:spcPct val="115000"/>
                        </a:lnSpc>
                        <a:spcAft>
                          <a:spcPts val="0"/>
                        </a:spcAft>
                        <a:tabLst>
                          <a:tab pos="714375" algn="l"/>
                        </a:tabLst>
                      </a:pPr>
                      <a:r>
                        <a:rPr lang="en-US" sz="2000" b="1" dirty="0">
                          <a:latin typeface="Times New Roman"/>
                          <a:ea typeface="Calibri"/>
                          <a:cs typeface="Arial"/>
                        </a:rPr>
                        <a:t>Seleukos [III] </a:t>
                      </a:r>
                      <a:r>
                        <a:rPr lang="en-US" sz="2000" b="1" dirty="0" err="1">
                          <a:latin typeface="Times New Roman"/>
                          <a:ea typeface="Calibri"/>
                          <a:cs typeface="Arial"/>
                        </a:rPr>
                        <a:t>Soter</a:t>
                      </a:r>
                      <a:endParaRPr lang="en-US" sz="1400" dirty="0">
                        <a:latin typeface="Times New Roman"/>
                        <a:ea typeface="Calibri"/>
                        <a:cs typeface="Arial"/>
                      </a:endParaRPr>
                    </a:p>
                    <a:p>
                      <a:pPr marR="457200">
                        <a:lnSpc>
                          <a:spcPct val="115000"/>
                        </a:lnSpc>
                        <a:spcAft>
                          <a:spcPts val="0"/>
                        </a:spcAft>
                        <a:tabLst>
                          <a:tab pos="714375" algn="l"/>
                        </a:tabLst>
                      </a:pPr>
                      <a:r>
                        <a:rPr lang="en-US" sz="2000" b="1" dirty="0">
                          <a:latin typeface="Times New Roman"/>
                          <a:ea typeface="Calibri"/>
                          <a:cs typeface="Arial"/>
                        </a:rPr>
                        <a:t>Antiochos [the son] and Antiochos [III] </a:t>
                      </a:r>
                      <a:r>
                        <a:rPr lang="en-US" sz="2000" b="1" dirty="0" err="1">
                          <a:latin typeface="Times New Roman"/>
                          <a:ea typeface="Calibri"/>
                          <a:cs typeface="Arial"/>
                        </a:rPr>
                        <a:t>Megas</a:t>
                      </a:r>
                      <a:endParaRPr lang="en-US" sz="1400" dirty="0">
                        <a:latin typeface="Times New Roman"/>
                        <a:ea typeface="Calibri"/>
                        <a:cs typeface="Arial"/>
                      </a:endParaRPr>
                    </a:p>
                    <a:p>
                      <a:pPr marR="457200">
                        <a:lnSpc>
                          <a:spcPct val="115000"/>
                        </a:lnSpc>
                        <a:spcAft>
                          <a:spcPts val="0"/>
                        </a:spcAft>
                        <a:tabLst>
                          <a:tab pos="714375" algn="l"/>
                        </a:tabLst>
                      </a:pPr>
                      <a:r>
                        <a:rPr lang="en-US" sz="2000" b="1" dirty="0">
                          <a:latin typeface="Times New Roman"/>
                          <a:ea typeface="Calibri"/>
                          <a:cs typeface="Arial"/>
                        </a:rPr>
                        <a:t>and a priest of King Seleukos [IV]</a:t>
                      </a:r>
                      <a:endParaRPr lang="en-US" sz="1400" dirty="0">
                        <a:latin typeface="Times New Roman"/>
                        <a:ea typeface="Calibri"/>
                        <a:cs typeface="Arial"/>
                      </a:endParaRP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92710">
                        <a:lnSpc>
                          <a:spcPct val="115000"/>
                        </a:lnSpc>
                        <a:spcAft>
                          <a:spcPts val="0"/>
                        </a:spcAft>
                        <a:tabLst>
                          <a:tab pos="714375" algn="l"/>
                          <a:tab pos="1797050" algn="l"/>
                        </a:tabLst>
                      </a:pPr>
                      <a:r>
                        <a:rPr lang="en-US" sz="2000" b="1" dirty="0">
                          <a:latin typeface="Times New Roman"/>
                          <a:ea typeface="Calibri"/>
                          <a:cs typeface="Arial"/>
                        </a:rPr>
                        <a:t>Seleukos [I] </a:t>
                      </a:r>
                      <a:r>
                        <a:rPr lang="en-US" sz="2000" b="1" dirty="0" err="1">
                          <a:latin typeface="Times New Roman"/>
                          <a:ea typeface="Calibri"/>
                          <a:cs typeface="Arial"/>
                        </a:rPr>
                        <a:t>Theos</a:t>
                      </a:r>
                      <a:endParaRPr lang="en-US" sz="1400" dirty="0">
                        <a:latin typeface="Times New Roman"/>
                        <a:ea typeface="Calibri"/>
                        <a:cs typeface="Arial"/>
                      </a:endParaRPr>
                    </a:p>
                    <a:p>
                      <a:pPr marR="92710">
                        <a:lnSpc>
                          <a:spcPct val="115000"/>
                        </a:lnSpc>
                        <a:spcAft>
                          <a:spcPts val="0"/>
                        </a:spcAft>
                        <a:tabLst>
                          <a:tab pos="714375" algn="l"/>
                          <a:tab pos="1797050" algn="l"/>
                        </a:tabLst>
                      </a:pPr>
                      <a:r>
                        <a:rPr lang="en-US" sz="2000" b="1" dirty="0">
                          <a:latin typeface="Times New Roman"/>
                          <a:ea typeface="Calibri"/>
                          <a:cs typeface="Arial"/>
                        </a:rPr>
                        <a:t>Antiochos [III] </a:t>
                      </a:r>
                      <a:r>
                        <a:rPr lang="en-US" sz="2000" b="1" dirty="0" err="1">
                          <a:latin typeface="Times New Roman"/>
                          <a:ea typeface="Calibri"/>
                          <a:cs typeface="Arial"/>
                        </a:rPr>
                        <a:t>Megas</a:t>
                      </a:r>
                      <a:endParaRPr lang="en-US" sz="1400" dirty="0">
                        <a:latin typeface="Times New Roman"/>
                        <a:ea typeface="Calibri"/>
                        <a:cs typeface="Arial"/>
                      </a:endParaRPr>
                    </a:p>
                    <a:p>
                      <a:pPr marR="92710">
                        <a:lnSpc>
                          <a:spcPct val="115000"/>
                        </a:lnSpc>
                        <a:spcAft>
                          <a:spcPts val="0"/>
                        </a:spcAft>
                        <a:tabLst>
                          <a:tab pos="714375" algn="l"/>
                          <a:tab pos="1797050" algn="l"/>
                        </a:tabLst>
                      </a:pPr>
                      <a:r>
                        <a:rPr lang="en-US" sz="2000" b="1" dirty="0">
                          <a:latin typeface="Times New Roman"/>
                          <a:ea typeface="Calibri"/>
                          <a:cs typeface="Arial"/>
                        </a:rPr>
                        <a:t>Antiochos [I] </a:t>
                      </a:r>
                      <a:r>
                        <a:rPr lang="en-US" sz="2000" b="1" dirty="0" err="1">
                          <a:latin typeface="Times New Roman"/>
                          <a:ea typeface="Calibri"/>
                          <a:cs typeface="Arial"/>
                        </a:rPr>
                        <a:t>Soter</a:t>
                      </a:r>
                      <a:endParaRPr lang="en-US" sz="1400" dirty="0">
                        <a:latin typeface="Times New Roman"/>
                        <a:ea typeface="Calibri"/>
                        <a:cs typeface="Arial"/>
                      </a:endParaRPr>
                    </a:p>
                    <a:p>
                      <a:pPr marR="92710">
                        <a:lnSpc>
                          <a:spcPct val="115000"/>
                        </a:lnSpc>
                        <a:spcAft>
                          <a:spcPts val="0"/>
                        </a:spcAft>
                        <a:tabLst>
                          <a:tab pos="714375" algn="l"/>
                          <a:tab pos="1797050" algn="l"/>
                        </a:tabLst>
                      </a:pPr>
                      <a:r>
                        <a:rPr lang="en-US" sz="2000" b="1" dirty="0">
                          <a:latin typeface="Times New Roman"/>
                          <a:ea typeface="Calibri"/>
                          <a:cs typeface="Arial"/>
                        </a:rPr>
                        <a:t>Seleukos [III] </a:t>
                      </a:r>
                      <a:r>
                        <a:rPr lang="en-US" sz="2000" b="1" dirty="0" err="1">
                          <a:latin typeface="Times New Roman"/>
                          <a:ea typeface="Calibri"/>
                          <a:cs typeface="Arial"/>
                        </a:rPr>
                        <a:t>Theos</a:t>
                      </a:r>
                      <a:endParaRPr lang="en-US" sz="1400" dirty="0">
                        <a:latin typeface="Times New Roman"/>
                        <a:ea typeface="Calibri"/>
                        <a:cs typeface="Arial"/>
                      </a:endParaRPr>
                    </a:p>
                    <a:p>
                      <a:pPr marR="92710">
                        <a:lnSpc>
                          <a:spcPct val="115000"/>
                        </a:lnSpc>
                        <a:spcAft>
                          <a:spcPts val="0"/>
                        </a:spcAft>
                        <a:tabLst>
                          <a:tab pos="714375" algn="l"/>
                          <a:tab pos="1797050" algn="l"/>
                        </a:tabLst>
                      </a:pPr>
                      <a:r>
                        <a:rPr lang="en-US" sz="2000" b="1" dirty="0">
                          <a:latin typeface="Times New Roman"/>
                          <a:ea typeface="Calibri"/>
                          <a:cs typeface="Arial"/>
                        </a:rPr>
                        <a:t>Antiochos [II] </a:t>
                      </a:r>
                      <a:r>
                        <a:rPr lang="en-US" sz="2000" b="1" dirty="0" err="1">
                          <a:latin typeface="Times New Roman"/>
                          <a:ea typeface="Calibri"/>
                          <a:cs typeface="Arial"/>
                        </a:rPr>
                        <a:t>Theos</a:t>
                      </a:r>
                      <a:endParaRPr lang="en-US" sz="1400" dirty="0">
                        <a:latin typeface="Times New Roman"/>
                        <a:ea typeface="Calibri"/>
                        <a:cs typeface="Arial"/>
                      </a:endParaRPr>
                    </a:p>
                    <a:p>
                      <a:pPr marR="92710">
                        <a:lnSpc>
                          <a:spcPct val="115000"/>
                        </a:lnSpc>
                        <a:spcAft>
                          <a:spcPts val="0"/>
                        </a:spcAft>
                        <a:tabLst>
                          <a:tab pos="714375" algn="l"/>
                          <a:tab pos="1797050" algn="l"/>
                        </a:tabLst>
                      </a:pPr>
                      <a:r>
                        <a:rPr lang="en-US" sz="2000" b="1" dirty="0">
                          <a:latin typeface="Times New Roman"/>
                          <a:ea typeface="Calibri"/>
                          <a:cs typeface="Arial"/>
                        </a:rPr>
                        <a:t>Seleukos [IV] </a:t>
                      </a:r>
                      <a:r>
                        <a:rPr lang="en-US" sz="2000" b="1" dirty="0" err="1">
                          <a:latin typeface="Times New Roman"/>
                          <a:ea typeface="Calibri"/>
                          <a:cs typeface="Arial"/>
                        </a:rPr>
                        <a:t>Theos</a:t>
                      </a:r>
                      <a:endParaRPr lang="en-US" sz="1400" dirty="0">
                        <a:latin typeface="Times New Roman"/>
                        <a:ea typeface="Calibri"/>
                        <a:cs typeface="Arial"/>
                      </a:endParaRPr>
                    </a:p>
                    <a:p>
                      <a:pPr marR="92710">
                        <a:lnSpc>
                          <a:spcPct val="115000"/>
                        </a:lnSpc>
                        <a:spcAft>
                          <a:spcPts val="0"/>
                        </a:spcAft>
                        <a:tabLst>
                          <a:tab pos="714375" algn="l"/>
                          <a:tab pos="1797050" algn="l"/>
                        </a:tabLst>
                      </a:pPr>
                      <a:r>
                        <a:rPr lang="en-US" sz="2000" b="1" dirty="0">
                          <a:latin typeface="Times New Roman"/>
                          <a:ea typeface="Calibri"/>
                          <a:cs typeface="Arial"/>
                        </a:rPr>
                        <a:t>Antiochos [III] </a:t>
                      </a:r>
                      <a:r>
                        <a:rPr lang="en-US" sz="2000" b="1" dirty="0" err="1">
                          <a:latin typeface="Times New Roman"/>
                          <a:ea typeface="Calibri"/>
                          <a:cs typeface="Arial"/>
                        </a:rPr>
                        <a:t>Megas</a:t>
                      </a:r>
                      <a:r>
                        <a:rPr lang="en-US" sz="2000" b="1" dirty="0">
                          <a:latin typeface="Times New Roman"/>
                          <a:ea typeface="Calibri"/>
                          <a:cs typeface="Arial"/>
                        </a:rPr>
                        <a:t> [again]</a:t>
                      </a:r>
                      <a:endParaRPr lang="en-US" sz="1400" dirty="0">
                        <a:latin typeface="Times New Roman"/>
                        <a:ea typeface="Calibri"/>
                        <a:cs typeface="Arial"/>
                      </a:endParaRPr>
                    </a:p>
                    <a:p>
                      <a:pPr marR="92710">
                        <a:lnSpc>
                          <a:spcPct val="115000"/>
                        </a:lnSpc>
                        <a:spcAft>
                          <a:spcPts val="0"/>
                        </a:spcAft>
                        <a:tabLst>
                          <a:tab pos="714375" algn="l"/>
                          <a:tab pos="1797050" algn="l"/>
                        </a:tabLst>
                      </a:pPr>
                      <a:r>
                        <a:rPr lang="en-US" sz="2000" b="1" dirty="0">
                          <a:latin typeface="Times New Roman"/>
                          <a:ea typeface="Calibri"/>
                          <a:cs typeface="Arial"/>
                        </a:rPr>
                        <a:t>Antiochos [IV] </a:t>
                      </a:r>
                      <a:r>
                        <a:rPr lang="en-US" sz="2000" b="1" dirty="0" err="1">
                          <a:latin typeface="Times New Roman"/>
                          <a:ea typeface="Calibri"/>
                          <a:cs typeface="Arial"/>
                        </a:rPr>
                        <a:t>Theos</a:t>
                      </a:r>
                      <a:endParaRPr lang="en-US" sz="1400" dirty="0">
                        <a:latin typeface="Times New Roman"/>
                        <a:ea typeface="Calibri"/>
                        <a:cs typeface="Arial"/>
                      </a:endParaRPr>
                    </a:p>
                    <a:p>
                      <a:pPr marR="92710">
                        <a:lnSpc>
                          <a:spcPct val="115000"/>
                        </a:lnSpc>
                        <a:spcAft>
                          <a:spcPts val="0"/>
                        </a:spcAft>
                        <a:tabLst>
                          <a:tab pos="714375" algn="l"/>
                          <a:tab pos="1797050" algn="l"/>
                        </a:tabLst>
                      </a:pPr>
                      <a:r>
                        <a:rPr lang="en-US" sz="2000" b="1" dirty="0">
                          <a:latin typeface="Times New Roman"/>
                          <a:ea typeface="Calibri"/>
                          <a:cs typeface="Arial"/>
                        </a:rPr>
                        <a:t>Seleukos [] </a:t>
                      </a:r>
                      <a:r>
                        <a:rPr lang="en-US" sz="2000" b="1" dirty="0" err="1">
                          <a:latin typeface="Times New Roman"/>
                          <a:ea typeface="Calibri"/>
                          <a:cs typeface="Arial"/>
                        </a:rPr>
                        <a:t>Theos</a:t>
                      </a:r>
                      <a:endParaRPr lang="en-US" sz="1400" dirty="0">
                        <a:latin typeface="Times New Roman"/>
                        <a:ea typeface="Calibri"/>
                        <a:cs typeface="Arial"/>
                      </a:endParaRPr>
                    </a:p>
                    <a:p>
                      <a:pPr marR="92710">
                        <a:lnSpc>
                          <a:spcPct val="115000"/>
                        </a:lnSpc>
                        <a:spcAft>
                          <a:spcPts val="0"/>
                        </a:spcAft>
                        <a:tabLst>
                          <a:tab pos="714375" algn="l"/>
                          <a:tab pos="1797050" algn="l"/>
                        </a:tabLst>
                      </a:pPr>
                      <a:r>
                        <a:rPr lang="en-US" sz="2000" b="1" dirty="0">
                          <a:latin typeface="Times New Roman"/>
                          <a:ea typeface="Calibri"/>
                          <a:cs typeface="Arial"/>
                        </a:rPr>
                        <a:t>Antiochos </a:t>
                      </a:r>
                      <a:r>
                        <a:rPr lang="en-US" sz="2000" b="1" dirty="0" err="1">
                          <a:latin typeface="Times New Roman"/>
                          <a:ea typeface="Calibri"/>
                          <a:cs typeface="Arial"/>
                        </a:rPr>
                        <a:t>Theos</a:t>
                      </a:r>
                      <a:r>
                        <a:rPr lang="en-US" sz="2000" b="1" dirty="0">
                          <a:latin typeface="Times New Roman"/>
                          <a:ea typeface="Calibri"/>
                          <a:cs typeface="Arial"/>
                        </a:rPr>
                        <a:t> </a:t>
                      </a:r>
                      <a:r>
                        <a:rPr lang="en-US" sz="2000" b="1" dirty="0" err="1">
                          <a:latin typeface="Times New Roman"/>
                          <a:ea typeface="Calibri"/>
                          <a:cs typeface="Arial"/>
                        </a:rPr>
                        <a:t>Epiphanes</a:t>
                      </a:r>
                      <a:endParaRPr lang="en-US" sz="1400" dirty="0">
                        <a:latin typeface="Times New Roman"/>
                        <a:ea typeface="Calibri"/>
                        <a:cs typeface="Arial"/>
                      </a:endParaRPr>
                    </a:p>
                    <a:p>
                      <a:pPr marR="92710">
                        <a:lnSpc>
                          <a:spcPct val="115000"/>
                        </a:lnSpc>
                        <a:spcAft>
                          <a:spcPts val="0"/>
                        </a:spcAft>
                        <a:tabLst>
                          <a:tab pos="714375" algn="l"/>
                          <a:tab pos="1797050" algn="l"/>
                        </a:tabLst>
                      </a:pPr>
                      <a:r>
                        <a:rPr lang="en-US" sz="2000" b="1" dirty="0">
                          <a:latin typeface="Times New Roman"/>
                          <a:ea typeface="Calibri"/>
                          <a:cs typeface="Arial"/>
                        </a:rPr>
                        <a:t>and </a:t>
                      </a:r>
                      <a:r>
                        <a:rPr lang="en-US" sz="2000" b="1" dirty="0" err="1">
                          <a:latin typeface="Times New Roman"/>
                          <a:ea typeface="Calibri"/>
                          <a:cs typeface="Arial"/>
                        </a:rPr>
                        <a:t>Demetrios</a:t>
                      </a:r>
                      <a:r>
                        <a:rPr lang="en-US" sz="2000" b="1" dirty="0">
                          <a:latin typeface="Times New Roman"/>
                          <a:ea typeface="Calibri"/>
                          <a:cs typeface="Arial"/>
                        </a:rPr>
                        <a:t> [I] </a:t>
                      </a:r>
                      <a:r>
                        <a:rPr lang="en-US" sz="2000" b="1" dirty="0" err="1">
                          <a:latin typeface="Times New Roman"/>
                          <a:ea typeface="Calibri"/>
                          <a:cs typeface="Arial"/>
                        </a:rPr>
                        <a:t>Theos</a:t>
                      </a:r>
                      <a:r>
                        <a:rPr lang="en-US" sz="2000" b="1" dirty="0">
                          <a:latin typeface="Times New Roman"/>
                          <a:ea typeface="Calibri"/>
                          <a:cs typeface="Arial"/>
                        </a:rPr>
                        <a:t> </a:t>
                      </a:r>
                      <a:r>
                        <a:rPr lang="en-US" sz="2000" b="1" dirty="0" err="1">
                          <a:latin typeface="Times New Roman"/>
                          <a:ea typeface="Calibri"/>
                          <a:cs typeface="Arial"/>
                        </a:rPr>
                        <a:t>Soter</a:t>
                      </a:r>
                      <a:r>
                        <a:rPr lang="en-US" sz="2000" b="1" dirty="0">
                          <a:latin typeface="Times New Roman"/>
                          <a:ea typeface="Calibri"/>
                          <a:cs typeface="Arial"/>
                        </a:rPr>
                        <a:t>.</a:t>
                      </a:r>
                      <a:endParaRPr lang="en-US" sz="1400" dirty="0">
                        <a:latin typeface="Times New Roman"/>
                        <a:ea typeface="Calibri"/>
                        <a:cs typeface="Arial"/>
                      </a:endParaRPr>
                    </a:p>
                  </a:txBody>
                  <a:tcPr marL="68580" marR="68580"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78868038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 </a:t>
            </a:r>
            <a:r>
              <a:rPr lang="en-US" dirty="0" err="1"/>
              <a:t>Laodike</a:t>
            </a:r>
            <a:r>
              <a:rPr lang="en-US" dirty="0"/>
              <a:t> IV and </a:t>
            </a:r>
            <a:r>
              <a:rPr lang="en-US" dirty="0" smtClean="0"/>
              <a:t>elephant</a:t>
            </a:r>
            <a:endParaRPr lang="en-GB" dirty="0"/>
          </a:p>
        </p:txBody>
      </p:sp>
      <p:pic>
        <p:nvPicPr>
          <p:cNvPr id="1026" name="Picture 2" descr="Click to view full size image"/>
          <p:cNvPicPr>
            <a:picLocks noGrp="1" noChangeAspect="1" noChangeArrowheads="1"/>
          </p:cNvPicPr>
          <p:nvPr>
            <p:ph idx="1"/>
          </p:nvPr>
        </p:nvPicPr>
        <p:blipFill>
          <a:blip r:embed="rId3" r:link="rId4" cstate="print"/>
          <a:stretch>
            <a:fillRect/>
          </a:stretch>
        </p:blipFill>
        <p:spPr bwMode="auto">
          <a:xfrm>
            <a:off x="866775" y="1484784"/>
            <a:ext cx="7410450" cy="3810000"/>
          </a:xfrm>
          <a:prstGeom prst="rect">
            <a:avLst/>
          </a:prstGeom>
          <a:noFill/>
          <a:ln w="9525">
            <a:noFill/>
            <a:miter lim="800000"/>
            <a:headEnd/>
            <a:tailEnd/>
          </a:ln>
        </p:spPr>
      </p:pic>
      <p:sp>
        <p:nvSpPr>
          <p:cNvPr id="5" name="TextBox 4"/>
          <p:cNvSpPr txBox="1"/>
          <p:nvPr/>
        </p:nvSpPr>
        <p:spPr>
          <a:xfrm flipH="1">
            <a:off x="0" y="4854714"/>
            <a:ext cx="9179586" cy="707886"/>
          </a:xfrm>
          <a:prstGeom prst="rect">
            <a:avLst/>
          </a:prstGeom>
          <a:noFill/>
        </p:spPr>
        <p:txBody>
          <a:bodyPr wrap="square" rtlCol="0">
            <a:spAutoFit/>
          </a:bodyPr>
          <a:lstStyle/>
          <a:p>
            <a:r>
              <a:rPr lang="en-US" sz="2000" dirty="0" smtClean="0"/>
              <a:t>AE 15x15.3mm serrate (http://www.forumancientcoins.com/gallery/displayimage.php?pos=-14503)</a:t>
            </a:r>
            <a:endParaRPr lang="en-GB" sz="2000" dirty="0"/>
          </a:p>
        </p:txBody>
      </p:sp>
    </p:spTree>
    <p:extLst>
      <p:ext uri="{BB962C8B-B14F-4D97-AF65-F5344CB8AC3E}">
        <p14:creationId xmlns:p14="http://schemas.microsoft.com/office/powerpoint/2010/main" val="18252789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Cleopatra </a:t>
            </a:r>
            <a:r>
              <a:rPr lang="en-GB" dirty="0" err="1" smtClean="0"/>
              <a:t>Thea</a:t>
            </a:r>
            <a:r>
              <a:rPr lang="en-GB" dirty="0" smtClean="0"/>
              <a:t> and Alexander </a:t>
            </a:r>
            <a:r>
              <a:rPr lang="en-GB" dirty="0" err="1" smtClean="0"/>
              <a:t>Balas</a:t>
            </a:r>
            <a:endParaRPr lang="en-GB" dirty="0"/>
          </a:p>
        </p:txBody>
      </p:sp>
      <p:pic>
        <p:nvPicPr>
          <p:cNvPr id="2050" name="Picture 2" descr="theabalas"/>
          <p:cNvPicPr>
            <a:picLocks noGrp="1" noChangeAspect="1" noChangeArrowheads="1"/>
          </p:cNvPicPr>
          <p:nvPr>
            <p:ph idx="1"/>
          </p:nvPr>
        </p:nvPicPr>
        <p:blipFill>
          <a:blip r:embed="rId2" cstate="print"/>
          <a:stretch>
            <a:fillRect/>
          </a:stretch>
        </p:blipFill>
        <p:spPr bwMode="auto">
          <a:xfrm>
            <a:off x="147928" y="1916832"/>
            <a:ext cx="8848144" cy="4815223"/>
          </a:xfrm>
          <a:prstGeom prst="rect">
            <a:avLst/>
          </a:prstGeom>
          <a:noFill/>
          <a:ln w="9525">
            <a:noFill/>
            <a:miter lim="800000"/>
            <a:headEnd/>
            <a:tailEnd/>
          </a:ln>
        </p:spPr>
      </p:pic>
    </p:spTree>
    <p:extLst>
      <p:ext uri="{BB962C8B-B14F-4D97-AF65-F5344CB8AC3E}">
        <p14:creationId xmlns:p14="http://schemas.microsoft.com/office/powerpoint/2010/main" val="2030981119"/>
      </p:ext>
    </p:extLst>
  </p:cSld>
  <p:clrMapOvr>
    <a:masterClrMapping/>
  </p:clrMapOvr>
  <p:timing>
    <p:tnLst>
      <p:par>
        <p:cTn id="1" dur="indefinite" restart="never" nodeType="tmRoot"/>
      </p:par>
    </p:tnLst>
  </p:timing>
</p:sld>
</file>

<file path=ppt/theme/theme1.xml><?xml version="1.0" encoding="utf-8"?>
<a:theme xmlns:a="http://schemas.openxmlformats.org/drawingml/2006/main" name="Blank Presentation">
  <a:themeElements>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fontScheme name="Blank Presentatio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Slice</Template>
  <TotalTime>7</TotalTime>
  <Words>483</Words>
  <Application>Microsoft Office PowerPoint</Application>
  <PresentationFormat>On-screen Show (4:3)</PresentationFormat>
  <Paragraphs>74</Paragraphs>
  <Slides>14</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ＭＳ Ｐゴシック</vt:lpstr>
      <vt:lpstr>Arial</vt:lpstr>
      <vt:lpstr>Calibri</vt:lpstr>
      <vt:lpstr>Times</vt:lpstr>
      <vt:lpstr>Times New Roman</vt:lpstr>
      <vt:lpstr>Blank Presentation</vt:lpstr>
      <vt:lpstr>Where are the wives? Royal Women in Seleukid Cult documents</vt:lpstr>
      <vt:lpstr>Honours for Laodike</vt:lpstr>
      <vt:lpstr>Ma 1999 on the separation of cults</vt:lpstr>
      <vt:lpstr>Office of High Priestess</vt:lpstr>
      <vt:lpstr>τῶν </vt:lpstr>
      <vt:lpstr>Honours for High Priestess</vt:lpstr>
      <vt:lpstr>Palmyrene Priest Headdress (2nd -3rd C AD)</vt:lpstr>
      <vt:lpstr>Funerary Relief of Archigallus</vt:lpstr>
      <vt:lpstr>Appointment of Nicanor</vt:lpstr>
      <vt:lpstr>Possible opening for official documents</vt:lpstr>
      <vt:lpstr>Potential opening based on Ma’s hypothesis</vt:lpstr>
      <vt:lpstr>Extant Priest Lists</vt:lpstr>
      <vt:lpstr> Laodike IV and elephant</vt:lpstr>
      <vt:lpstr>Cleopatra Thea and Alexander Balas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Where are the wives? Royal Women in Seleukid Cult documents</dc:title>
  <dc:creator>Kyle Erickson</dc:creator>
  <cp:keywords>templed, dempled, thempled, powerpoint, bwrdd, fwrdd, iaith, cymraeg, gymraeg, chymraeg, cyflwyniadau, gyflwyniadau, chyflwyniadau, delwedd, ddelwedd,</cp:keywords>
  <cp:lastModifiedBy>Kyle Erickson</cp:lastModifiedBy>
  <cp:revision>1</cp:revision>
  <dcterms:created xsi:type="dcterms:W3CDTF">2018-10-29T17:26:37Z</dcterms:created>
  <dcterms:modified xsi:type="dcterms:W3CDTF">2018-10-29T17:34:24Z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