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6" r:id="rId6"/>
    <p:sldId id="260" r:id="rId7"/>
    <p:sldId id="261" r:id="rId8"/>
    <p:sldId id="262" r:id="rId9"/>
    <p:sldId id="273" r:id="rId10"/>
    <p:sldId id="263" r:id="rId11"/>
    <p:sldId id="268" r:id="rId12"/>
    <p:sldId id="271" r:id="rId13"/>
    <p:sldId id="272" r:id="rId14"/>
    <p:sldId id="264" r:id="rId15"/>
    <p:sldId id="265" r:id="rId16"/>
    <p:sldId id="267"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46"/>
  </p:normalViewPr>
  <p:slideViewPr>
    <p:cSldViewPr snapToGrid="0">
      <p:cViewPr varScale="1">
        <p:scale>
          <a:sx n="112" d="100"/>
          <a:sy n="112" d="100"/>
        </p:scale>
        <p:origin x="5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0566613-C271-0745-A719-7EB5856D45F6}" type="datetimeFigureOut">
              <a:rPr lang="en-US" smtClean="0"/>
              <a:t>2/9/23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C0DEFFA6-3C62-974E-98D0-F994B83D272A}"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1632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566613-C271-0745-A719-7EB5856D45F6}" type="datetimeFigureOut">
              <a:rPr lang="en-US" smtClean="0"/>
              <a:t>2/9/23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DEFFA6-3C62-974E-98D0-F994B83D272A}"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4995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566613-C271-0745-A719-7EB5856D45F6}" type="datetimeFigureOut">
              <a:rPr lang="en-US" smtClean="0"/>
              <a:t>2/9/23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DEFFA6-3C62-974E-98D0-F994B83D272A}"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5569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0566613-C271-0745-A719-7EB5856D45F6}" type="datetimeFigureOut">
              <a:rPr lang="en-US" smtClean="0"/>
              <a:t>2/9/23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DEFFA6-3C62-974E-98D0-F994B83D272A}"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2841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0566613-C271-0745-A719-7EB5856D45F6}" type="datetimeFigureOut">
              <a:rPr lang="en-US" smtClean="0"/>
              <a:t>2/9/23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0DEFFA6-3C62-974E-98D0-F994B83D272A}"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69933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0566613-C271-0745-A719-7EB5856D45F6}" type="datetimeFigureOut">
              <a:rPr lang="en-US" smtClean="0"/>
              <a:t>2/9/23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0DEFFA6-3C62-974E-98D0-F994B83D272A}"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6193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566613-C271-0745-A719-7EB5856D45F6}" type="datetimeFigureOut">
              <a:rPr lang="en-US" smtClean="0"/>
              <a:t>2/9/23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0DEFFA6-3C62-974E-98D0-F994B83D272A}" type="slidenum">
              <a:rPr lang="en-US" smtClean="0"/>
              <a:t>‹#›</a:t>
            </a:fld>
            <a:endParaRPr lang="en-US" dirty="0"/>
          </a:p>
        </p:txBody>
      </p:sp>
    </p:spTree>
    <p:extLst>
      <p:ext uri="{BB962C8B-B14F-4D97-AF65-F5344CB8AC3E}">
        <p14:creationId xmlns:p14="http://schemas.microsoft.com/office/powerpoint/2010/main" val="239988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0566613-C271-0745-A719-7EB5856D45F6}" type="datetimeFigureOut">
              <a:rPr lang="en-US" smtClean="0"/>
              <a:t>2/9/23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DEFFA6-3C62-974E-98D0-F994B83D272A}"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836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0566613-C271-0745-A719-7EB5856D45F6}" type="datetimeFigureOut">
              <a:rPr lang="en-US" smtClean="0"/>
              <a:t>2/9/23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C0DEFFA6-3C62-974E-98D0-F994B83D272A}"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9972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566613-C271-0745-A719-7EB5856D45F6}" type="datetimeFigureOut">
              <a:rPr lang="en-US" smtClean="0"/>
              <a:t>2/9/23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DEFFA6-3C62-974E-98D0-F994B83D272A}"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20666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566613-C271-0745-A719-7EB5856D45F6}" type="datetimeFigureOut">
              <a:rPr lang="en-US" smtClean="0"/>
              <a:t>2/9/23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DEFFA6-3C62-974E-98D0-F994B83D272A}"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3601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0566613-C271-0745-A719-7EB5856D45F6}" type="datetimeFigureOut">
              <a:rPr lang="en-US" smtClean="0"/>
              <a:t>2/9/23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0DEFFA6-3C62-974E-98D0-F994B83D272A}"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67905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legislation.gov.uk/uksi/2020/350/mad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thestudentlawyer.com/2013/10/16/an-introduction-to-trust-law-equitable-maxim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979E2-87E7-A8B3-D3F2-A5DFEE7A8F56}"/>
              </a:ext>
            </a:extLst>
          </p:cNvPr>
          <p:cNvSpPr>
            <a:spLocks noGrp="1"/>
          </p:cNvSpPr>
          <p:nvPr>
            <p:ph type="ctrTitle"/>
          </p:nvPr>
        </p:nvSpPr>
        <p:spPr/>
        <p:txBody>
          <a:bodyPr/>
          <a:lstStyle/>
          <a:p>
            <a:r>
              <a:rPr lang="en-US" dirty="0"/>
              <a:t>What IS LAW?</a:t>
            </a:r>
          </a:p>
        </p:txBody>
      </p:sp>
    </p:spTree>
    <p:extLst>
      <p:ext uri="{BB962C8B-B14F-4D97-AF65-F5344CB8AC3E}">
        <p14:creationId xmlns:p14="http://schemas.microsoft.com/office/powerpoint/2010/main" val="2173192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DD5BD-C8B1-350E-79B3-0D87F0EBF08D}"/>
              </a:ext>
            </a:extLst>
          </p:cNvPr>
          <p:cNvSpPr>
            <a:spLocks noGrp="1"/>
          </p:cNvSpPr>
          <p:nvPr>
            <p:ph type="title"/>
          </p:nvPr>
        </p:nvSpPr>
        <p:spPr>
          <a:xfrm>
            <a:off x="1451579" y="1218856"/>
            <a:ext cx="9603275" cy="1049235"/>
          </a:xfrm>
        </p:spPr>
        <p:txBody>
          <a:bodyPr/>
          <a:lstStyle/>
          <a:p>
            <a:r>
              <a:rPr lang="en-US" dirty="0"/>
              <a:t>LEARNING OUTCOMES</a:t>
            </a:r>
          </a:p>
        </p:txBody>
      </p:sp>
      <p:sp>
        <p:nvSpPr>
          <p:cNvPr id="3" name="Content Placeholder 2">
            <a:extLst>
              <a:ext uri="{FF2B5EF4-FFF2-40B4-BE49-F238E27FC236}">
                <a16:creationId xmlns:a16="http://schemas.microsoft.com/office/drawing/2014/main" id="{7AE6AD70-0F45-3BEF-E095-83EE73B95D81}"/>
              </a:ext>
            </a:extLst>
          </p:cNvPr>
          <p:cNvSpPr>
            <a:spLocks noGrp="1"/>
          </p:cNvSpPr>
          <p:nvPr>
            <p:ph idx="1"/>
          </p:nvPr>
        </p:nvSpPr>
        <p:spPr/>
        <p:txBody>
          <a:bodyPr/>
          <a:lstStyle/>
          <a:p>
            <a:pPr marL="0" indent="0">
              <a:buNone/>
            </a:pPr>
            <a:r>
              <a:rPr lang="en-US" dirty="0"/>
              <a:t>By today’s session you will be able to understand:</a:t>
            </a:r>
          </a:p>
          <a:p>
            <a:r>
              <a:rPr lang="en-US" dirty="0"/>
              <a:t>The various types of laws in the England and Wales legal system</a:t>
            </a:r>
          </a:p>
          <a:p>
            <a:r>
              <a:rPr lang="en-US" dirty="0"/>
              <a:t>How laws function within England and Wales</a:t>
            </a:r>
          </a:p>
          <a:p>
            <a:r>
              <a:rPr lang="en-US" dirty="0"/>
              <a:t>How equity works</a:t>
            </a:r>
          </a:p>
        </p:txBody>
      </p:sp>
    </p:spTree>
    <p:extLst>
      <p:ext uri="{BB962C8B-B14F-4D97-AF65-F5344CB8AC3E}">
        <p14:creationId xmlns:p14="http://schemas.microsoft.com/office/powerpoint/2010/main" val="319225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2918-23AD-42C9-38B7-4596342DFF59}"/>
              </a:ext>
            </a:extLst>
          </p:cNvPr>
          <p:cNvSpPr>
            <a:spLocks noGrp="1"/>
          </p:cNvSpPr>
          <p:nvPr>
            <p:ph type="title"/>
          </p:nvPr>
        </p:nvSpPr>
        <p:spPr>
          <a:xfrm>
            <a:off x="1451579" y="1232031"/>
            <a:ext cx="9603275" cy="1049235"/>
          </a:xfrm>
        </p:spPr>
        <p:txBody>
          <a:bodyPr/>
          <a:lstStyle/>
          <a:p>
            <a:r>
              <a:rPr lang="en-US" dirty="0"/>
              <a:t>the English and wales legal system</a:t>
            </a:r>
          </a:p>
        </p:txBody>
      </p:sp>
      <p:sp>
        <p:nvSpPr>
          <p:cNvPr id="3" name="Content Placeholder 2">
            <a:extLst>
              <a:ext uri="{FF2B5EF4-FFF2-40B4-BE49-F238E27FC236}">
                <a16:creationId xmlns:a16="http://schemas.microsoft.com/office/drawing/2014/main" id="{BA7D614F-E210-2A89-65D9-D64A7D899D21}"/>
              </a:ext>
            </a:extLst>
          </p:cNvPr>
          <p:cNvSpPr>
            <a:spLocks noGrp="1"/>
          </p:cNvSpPr>
          <p:nvPr>
            <p:ph idx="1"/>
          </p:nvPr>
        </p:nvSpPr>
        <p:spPr/>
        <p:txBody>
          <a:bodyPr/>
          <a:lstStyle/>
          <a:p>
            <a:r>
              <a:rPr lang="en-US" dirty="0"/>
              <a:t>In the UK there are various legal systems. There is the Scottish, Northern Irish and the English and Welsh legal system. </a:t>
            </a:r>
          </a:p>
          <a:p>
            <a:r>
              <a:rPr lang="en-US" dirty="0"/>
              <a:t>All three of these systems have different laws and courts which deal with disputes.</a:t>
            </a:r>
          </a:p>
          <a:p>
            <a:r>
              <a:rPr lang="en-US" dirty="0"/>
              <a:t>It’s important to remember this when looking at cases/laws as laws in Scotland may not be the same in England and Wales.</a:t>
            </a:r>
          </a:p>
          <a:p>
            <a:r>
              <a:rPr lang="en-US" dirty="0"/>
              <a:t>All countries have the same last appeal court (the Supreme Court) and all countries are bound by UK Parliament laws.</a:t>
            </a:r>
          </a:p>
        </p:txBody>
      </p:sp>
    </p:spTree>
    <p:extLst>
      <p:ext uri="{BB962C8B-B14F-4D97-AF65-F5344CB8AC3E}">
        <p14:creationId xmlns:p14="http://schemas.microsoft.com/office/powerpoint/2010/main" val="3875137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B11A1-79EE-318C-FDA9-E83CC0E33DF5}"/>
              </a:ext>
            </a:extLst>
          </p:cNvPr>
          <p:cNvSpPr>
            <a:spLocks noGrp="1"/>
          </p:cNvSpPr>
          <p:nvPr>
            <p:ph type="title"/>
          </p:nvPr>
        </p:nvSpPr>
        <p:spPr>
          <a:xfrm>
            <a:off x="1451579" y="1243906"/>
            <a:ext cx="9603275" cy="1049235"/>
          </a:xfrm>
        </p:spPr>
        <p:txBody>
          <a:bodyPr/>
          <a:lstStyle/>
          <a:p>
            <a:r>
              <a:rPr lang="en-US" dirty="0"/>
              <a:t>what are laws?</a:t>
            </a:r>
          </a:p>
        </p:txBody>
      </p:sp>
      <p:sp>
        <p:nvSpPr>
          <p:cNvPr id="3" name="Content Placeholder 2">
            <a:extLst>
              <a:ext uri="{FF2B5EF4-FFF2-40B4-BE49-F238E27FC236}">
                <a16:creationId xmlns:a16="http://schemas.microsoft.com/office/drawing/2014/main" id="{CCAD4417-9DE6-167B-731D-617F9B965A15}"/>
              </a:ext>
            </a:extLst>
          </p:cNvPr>
          <p:cNvSpPr>
            <a:spLocks noGrp="1"/>
          </p:cNvSpPr>
          <p:nvPr>
            <p:ph idx="1"/>
          </p:nvPr>
        </p:nvSpPr>
        <p:spPr/>
        <p:txBody>
          <a:bodyPr/>
          <a:lstStyle/>
          <a:p>
            <a:r>
              <a:rPr lang="en-US" dirty="0"/>
              <a:t>Laws are rules and regulations in which we must abide.</a:t>
            </a:r>
          </a:p>
          <a:p>
            <a:r>
              <a:rPr lang="en-US" dirty="0"/>
              <a:t>Laws cover every aspect of life. Eg contracts, property, employment, marriage</a:t>
            </a:r>
          </a:p>
          <a:p>
            <a:r>
              <a:rPr lang="en-US" dirty="0"/>
              <a:t>What qualities should laws show?</a:t>
            </a:r>
          </a:p>
          <a:p>
            <a:endParaRPr lang="en-US" dirty="0"/>
          </a:p>
          <a:p>
            <a:endParaRPr lang="en-US" dirty="0"/>
          </a:p>
        </p:txBody>
      </p:sp>
    </p:spTree>
    <p:extLst>
      <p:ext uri="{BB962C8B-B14F-4D97-AF65-F5344CB8AC3E}">
        <p14:creationId xmlns:p14="http://schemas.microsoft.com/office/powerpoint/2010/main" val="2436926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EDE84-E3F2-0ED2-72DC-0D72CF0FFB97}"/>
              </a:ext>
            </a:extLst>
          </p:cNvPr>
          <p:cNvSpPr>
            <a:spLocks noGrp="1"/>
          </p:cNvSpPr>
          <p:nvPr>
            <p:ph type="title"/>
          </p:nvPr>
        </p:nvSpPr>
        <p:spPr>
          <a:xfrm>
            <a:off x="1451579" y="867037"/>
            <a:ext cx="9603275" cy="1049235"/>
          </a:xfrm>
        </p:spPr>
        <p:txBody>
          <a:bodyPr/>
          <a:lstStyle/>
          <a:p>
            <a:r>
              <a:rPr lang="en-US" dirty="0"/>
              <a:t>Public  v private law</a:t>
            </a:r>
          </a:p>
        </p:txBody>
      </p:sp>
      <p:sp>
        <p:nvSpPr>
          <p:cNvPr id="3" name="Content Placeholder 2">
            <a:extLst>
              <a:ext uri="{FF2B5EF4-FFF2-40B4-BE49-F238E27FC236}">
                <a16:creationId xmlns:a16="http://schemas.microsoft.com/office/drawing/2014/main" id="{3A1E30DF-D3F0-D476-E41B-D05BD21F0CE4}"/>
              </a:ext>
            </a:extLst>
          </p:cNvPr>
          <p:cNvSpPr>
            <a:spLocks noGrp="1"/>
          </p:cNvSpPr>
          <p:nvPr>
            <p:ph idx="1"/>
          </p:nvPr>
        </p:nvSpPr>
        <p:spPr/>
        <p:txBody>
          <a:bodyPr/>
          <a:lstStyle/>
          <a:p>
            <a:pPr marL="0" indent="0">
              <a:buNone/>
            </a:pPr>
            <a:r>
              <a:rPr lang="en-US" dirty="0"/>
              <a:t>Public law deals with issues between the individual and the state. Examples of this is criminal law, public law and human rights law.</a:t>
            </a:r>
          </a:p>
          <a:p>
            <a:pPr marL="0" indent="0">
              <a:buNone/>
            </a:pPr>
            <a:r>
              <a:rPr lang="en-US" dirty="0"/>
              <a:t>Private law deals with issues between an individual and another individual. Examples of this is contract law, marriage laws and personal injury laws.</a:t>
            </a:r>
          </a:p>
          <a:p>
            <a:pPr marL="0" indent="0">
              <a:buNone/>
            </a:pPr>
            <a:r>
              <a:rPr lang="en-US" dirty="0"/>
              <a:t>This distinction is important as different types of laws will get heard in different courts.</a:t>
            </a:r>
          </a:p>
          <a:p>
            <a:pPr marL="0" indent="0">
              <a:buNone/>
            </a:pPr>
            <a:endParaRPr lang="en-US" dirty="0"/>
          </a:p>
        </p:txBody>
      </p:sp>
    </p:spTree>
    <p:extLst>
      <p:ext uri="{BB962C8B-B14F-4D97-AF65-F5344CB8AC3E}">
        <p14:creationId xmlns:p14="http://schemas.microsoft.com/office/powerpoint/2010/main" val="2749864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05ED-300F-38DD-2F7B-31B456DAC3D1}"/>
              </a:ext>
            </a:extLst>
          </p:cNvPr>
          <p:cNvSpPr>
            <a:spLocks noGrp="1"/>
          </p:cNvSpPr>
          <p:nvPr>
            <p:ph type="title"/>
          </p:nvPr>
        </p:nvSpPr>
        <p:spPr>
          <a:xfrm>
            <a:off x="1451578" y="1267656"/>
            <a:ext cx="9603275" cy="1049235"/>
          </a:xfrm>
        </p:spPr>
        <p:txBody>
          <a:bodyPr/>
          <a:lstStyle/>
          <a:p>
            <a:r>
              <a:rPr lang="en-US" dirty="0"/>
              <a:t>The types of laws</a:t>
            </a:r>
          </a:p>
        </p:txBody>
      </p:sp>
      <p:sp>
        <p:nvSpPr>
          <p:cNvPr id="3" name="Content Placeholder 2">
            <a:extLst>
              <a:ext uri="{FF2B5EF4-FFF2-40B4-BE49-F238E27FC236}">
                <a16:creationId xmlns:a16="http://schemas.microsoft.com/office/drawing/2014/main" id="{4CB86C98-E50F-A667-F4ED-C601EDD83A81}"/>
              </a:ext>
            </a:extLst>
          </p:cNvPr>
          <p:cNvSpPr>
            <a:spLocks noGrp="1"/>
          </p:cNvSpPr>
          <p:nvPr>
            <p:ph idx="1"/>
          </p:nvPr>
        </p:nvSpPr>
        <p:spPr/>
        <p:txBody>
          <a:bodyPr/>
          <a:lstStyle/>
          <a:p>
            <a:r>
              <a:rPr lang="en-US" dirty="0"/>
              <a:t>Statute</a:t>
            </a:r>
          </a:p>
          <a:p>
            <a:r>
              <a:rPr lang="en-US" dirty="0"/>
              <a:t>Devolution</a:t>
            </a:r>
          </a:p>
          <a:p>
            <a:r>
              <a:rPr lang="en-US" dirty="0"/>
              <a:t>Common law</a:t>
            </a:r>
          </a:p>
          <a:p>
            <a:r>
              <a:rPr lang="en-US" dirty="0"/>
              <a:t>International law</a:t>
            </a:r>
          </a:p>
          <a:p>
            <a:r>
              <a:rPr lang="en-US" dirty="0"/>
              <a:t>ECHR</a:t>
            </a:r>
          </a:p>
          <a:p>
            <a:r>
              <a:rPr lang="en-US" dirty="0"/>
              <a:t>Equity</a:t>
            </a:r>
          </a:p>
          <a:p>
            <a:endParaRPr lang="en-US" dirty="0"/>
          </a:p>
        </p:txBody>
      </p:sp>
    </p:spTree>
    <p:extLst>
      <p:ext uri="{BB962C8B-B14F-4D97-AF65-F5344CB8AC3E}">
        <p14:creationId xmlns:p14="http://schemas.microsoft.com/office/powerpoint/2010/main" val="3169139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4F07D-FCF8-9A82-FC57-DA90928D76FE}"/>
              </a:ext>
            </a:extLst>
          </p:cNvPr>
          <p:cNvSpPr>
            <a:spLocks noGrp="1"/>
          </p:cNvSpPr>
          <p:nvPr>
            <p:ph type="title"/>
          </p:nvPr>
        </p:nvSpPr>
        <p:spPr>
          <a:xfrm>
            <a:off x="1451579" y="1263380"/>
            <a:ext cx="9603275" cy="1049235"/>
          </a:xfrm>
        </p:spPr>
        <p:txBody>
          <a:bodyPr/>
          <a:lstStyle/>
          <a:p>
            <a:r>
              <a:rPr lang="en-US" dirty="0"/>
              <a:t>STATUTE – PRIMARY LEGISLATION</a:t>
            </a:r>
          </a:p>
        </p:txBody>
      </p:sp>
      <p:sp>
        <p:nvSpPr>
          <p:cNvPr id="3" name="Content Placeholder 2">
            <a:extLst>
              <a:ext uri="{FF2B5EF4-FFF2-40B4-BE49-F238E27FC236}">
                <a16:creationId xmlns:a16="http://schemas.microsoft.com/office/drawing/2014/main" id="{DE809641-752E-E27C-9284-9E2CCD36FBDA}"/>
              </a:ext>
            </a:extLst>
          </p:cNvPr>
          <p:cNvSpPr>
            <a:spLocks noGrp="1"/>
          </p:cNvSpPr>
          <p:nvPr>
            <p:ph idx="1"/>
          </p:nvPr>
        </p:nvSpPr>
        <p:spPr/>
        <p:txBody>
          <a:bodyPr/>
          <a:lstStyle/>
          <a:p>
            <a:r>
              <a:rPr lang="en-US" dirty="0"/>
              <a:t>Primary legislation is laws created by Members of Parliament (MPs) in the House of Commons and the House of Lords. They’re referred to as ‘statute’ or ‘acts of parliament’</a:t>
            </a:r>
          </a:p>
          <a:p>
            <a:r>
              <a:rPr lang="en-US" dirty="0"/>
              <a:t>They are the most supreme piece of law in the UK as the UK Parliament is sovereign.</a:t>
            </a:r>
          </a:p>
          <a:p>
            <a:r>
              <a:rPr lang="en-US" dirty="0"/>
              <a:t>An example of primary legislation is the Offences Against the Person Act 1861.</a:t>
            </a:r>
          </a:p>
        </p:txBody>
      </p:sp>
    </p:spTree>
    <p:extLst>
      <p:ext uri="{BB962C8B-B14F-4D97-AF65-F5344CB8AC3E}">
        <p14:creationId xmlns:p14="http://schemas.microsoft.com/office/powerpoint/2010/main" val="964552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A2FF7-919A-3A30-CB8F-394FA14D8B14}"/>
              </a:ext>
            </a:extLst>
          </p:cNvPr>
          <p:cNvSpPr>
            <a:spLocks noGrp="1"/>
          </p:cNvSpPr>
          <p:nvPr>
            <p:ph type="title"/>
          </p:nvPr>
        </p:nvSpPr>
        <p:spPr>
          <a:xfrm>
            <a:off x="1451578" y="1391655"/>
            <a:ext cx="9603275" cy="1049235"/>
          </a:xfrm>
        </p:spPr>
        <p:txBody>
          <a:bodyPr/>
          <a:lstStyle/>
          <a:p>
            <a:r>
              <a:rPr lang="en-US" dirty="0"/>
              <a:t>Statute- secondary legislation</a:t>
            </a:r>
          </a:p>
        </p:txBody>
      </p:sp>
      <p:sp>
        <p:nvSpPr>
          <p:cNvPr id="3" name="Content Placeholder 2">
            <a:extLst>
              <a:ext uri="{FF2B5EF4-FFF2-40B4-BE49-F238E27FC236}">
                <a16:creationId xmlns:a16="http://schemas.microsoft.com/office/drawing/2014/main" id="{4419ED72-4879-F929-EF0F-67F25EC7220C}"/>
              </a:ext>
            </a:extLst>
          </p:cNvPr>
          <p:cNvSpPr>
            <a:spLocks noGrp="1"/>
          </p:cNvSpPr>
          <p:nvPr>
            <p:ph idx="1"/>
          </p:nvPr>
        </p:nvSpPr>
        <p:spPr/>
        <p:txBody>
          <a:bodyPr/>
          <a:lstStyle/>
          <a:p>
            <a:r>
              <a:rPr lang="en-US" dirty="0"/>
              <a:t>Referred as secondary/delegated/subordinate legislation.</a:t>
            </a:r>
          </a:p>
          <a:p>
            <a:r>
              <a:rPr lang="en-US" dirty="0"/>
              <a:t>Created by government ministers when a primary legislation confers this power</a:t>
            </a:r>
          </a:p>
          <a:p>
            <a:r>
              <a:rPr lang="en-US" dirty="0"/>
              <a:t> Usually used on small matters such as conferring a power to build a bridge but has been used on a large scale. During the Covid-19 Pandemic secondary legislation was used by government ministers to decide what lockdown procedures should be enacted.</a:t>
            </a:r>
          </a:p>
          <a:p>
            <a:r>
              <a:rPr lang="en-GB" b="0" i="0" u="none" strike="noStrike" dirty="0">
                <a:effectLst/>
                <a:latin typeface="Times New Roman" panose="02020603050405020304" pitchFamily="18" charset="0"/>
                <a:hlinkClick r:id="rId2"/>
              </a:rPr>
              <a:t>https://www.legislation.gov.uk/uksi/2020/350/made</a:t>
            </a:r>
            <a:endParaRPr lang="en-US" dirty="0"/>
          </a:p>
          <a:p>
            <a:endParaRPr lang="en-US" dirty="0"/>
          </a:p>
        </p:txBody>
      </p:sp>
    </p:spTree>
    <p:extLst>
      <p:ext uri="{BB962C8B-B14F-4D97-AF65-F5344CB8AC3E}">
        <p14:creationId xmlns:p14="http://schemas.microsoft.com/office/powerpoint/2010/main" val="4090698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14184-A28B-974B-B607-484AACCD7A07}"/>
              </a:ext>
            </a:extLst>
          </p:cNvPr>
          <p:cNvSpPr>
            <a:spLocks noGrp="1"/>
          </p:cNvSpPr>
          <p:nvPr>
            <p:ph type="title"/>
          </p:nvPr>
        </p:nvSpPr>
        <p:spPr>
          <a:xfrm>
            <a:off x="1451578" y="1255781"/>
            <a:ext cx="9603275" cy="1049235"/>
          </a:xfrm>
        </p:spPr>
        <p:txBody>
          <a:bodyPr/>
          <a:lstStyle/>
          <a:p>
            <a:r>
              <a:rPr lang="en-US" dirty="0"/>
              <a:t>Devolution </a:t>
            </a:r>
          </a:p>
        </p:txBody>
      </p:sp>
      <p:sp>
        <p:nvSpPr>
          <p:cNvPr id="3" name="Content Placeholder 2">
            <a:extLst>
              <a:ext uri="{FF2B5EF4-FFF2-40B4-BE49-F238E27FC236}">
                <a16:creationId xmlns:a16="http://schemas.microsoft.com/office/drawing/2014/main" id="{74EABD7A-45C2-B43D-E6AE-9888476F14D0}"/>
              </a:ext>
            </a:extLst>
          </p:cNvPr>
          <p:cNvSpPr>
            <a:spLocks noGrp="1"/>
          </p:cNvSpPr>
          <p:nvPr>
            <p:ph idx="1"/>
          </p:nvPr>
        </p:nvSpPr>
        <p:spPr/>
        <p:txBody>
          <a:bodyPr/>
          <a:lstStyle/>
          <a:p>
            <a:r>
              <a:rPr lang="en-US" dirty="0"/>
              <a:t>Devolution is the process where the UK parliament confer primary law-making powers to a subordinate state.</a:t>
            </a:r>
          </a:p>
          <a:p>
            <a:r>
              <a:rPr lang="en-US" dirty="0"/>
              <a:t>For Wales, Scotland and Northern Ireland they are given the ‘reserved powers module’. This module grants primary law-making powers provided that they do not involve areas which Parliament have reserved.</a:t>
            </a:r>
          </a:p>
          <a:p>
            <a:r>
              <a:rPr lang="en-US" dirty="0"/>
              <a:t>For Wales this is contained in the Government for Wales Act 2006. (Schedule 7A)</a:t>
            </a:r>
          </a:p>
          <a:p>
            <a:r>
              <a:rPr lang="en-US" dirty="0"/>
              <a:t>During the Covid-19 pandemic Wales, Scotland and Northern Ireland were permitted to create their own laws on how their country will deal with the pandemic.</a:t>
            </a:r>
          </a:p>
        </p:txBody>
      </p:sp>
    </p:spTree>
    <p:extLst>
      <p:ext uri="{BB962C8B-B14F-4D97-AF65-F5344CB8AC3E}">
        <p14:creationId xmlns:p14="http://schemas.microsoft.com/office/powerpoint/2010/main" val="2490109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8EB0-E749-9316-04CC-E4DAF32425D4}"/>
              </a:ext>
            </a:extLst>
          </p:cNvPr>
          <p:cNvSpPr>
            <a:spLocks noGrp="1"/>
          </p:cNvSpPr>
          <p:nvPr>
            <p:ph type="title"/>
          </p:nvPr>
        </p:nvSpPr>
        <p:spPr>
          <a:xfrm>
            <a:off x="1451579" y="1255781"/>
            <a:ext cx="9603275" cy="1049235"/>
          </a:xfrm>
        </p:spPr>
        <p:txBody>
          <a:bodyPr/>
          <a:lstStyle/>
          <a:p>
            <a:r>
              <a:rPr lang="en-US" dirty="0"/>
              <a:t>Common law</a:t>
            </a:r>
          </a:p>
        </p:txBody>
      </p:sp>
      <p:sp>
        <p:nvSpPr>
          <p:cNvPr id="3" name="Content Placeholder 2">
            <a:extLst>
              <a:ext uri="{FF2B5EF4-FFF2-40B4-BE49-F238E27FC236}">
                <a16:creationId xmlns:a16="http://schemas.microsoft.com/office/drawing/2014/main" id="{35551E75-EDCE-F03E-02AB-D529F3F7D84A}"/>
              </a:ext>
            </a:extLst>
          </p:cNvPr>
          <p:cNvSpPr>
            <a:spLocks noGrp="1"/>
          </p:cNvSpPr>
          <p:nvPr>
            <p:ph idx="1"/>
          </p:nvPr>
        </p:nvSpPr>
        <p:spPr/>
        <p:txBody>
          <a:bodyPr>
            <a:normAutofit lnSpcReduction="10000"/>
          </a:bodyPr>
          <a:lstStyle/>
          <a:p>
            <a:r>
              <a:rPr lang="en-US" dirty="0"/>
              <a:t>The common law is law which comes from legal cases. Where a case is decided, the ‘ratio decidendi’ (ray-tio de-ce-den-di) becomes law.</a:t>
            </a:r>
          </a:p>
          <a:p>
            <a:r>
              <a:rPr lang="en-US" dirty="0"/>
              <a:t>The courts must follow primary legislation when giving the ratio decidendi.</a:t>
            </a:r>
          </a:p>
          <a:p>
            <a:r>
              <a:rPr lang="en-US" dirty="0"/>
              <a:t>Example of the common law – Donoghue v Stevenson 1932:</a:t>
            </a:r>
          </a:p>
          <a:p>
            <a:pPr lvl="1"/>
            <a:r>
              <a:rPr lang="en-GB" b="0" i="0" u="none" strike="noStrike" dirty="0">
                <a:solidFill>
                  <a:srgbClr val="212529"/>
                </a:solidFill>
                <a:effectLst/>
                <a:latin typeface="-apple-system"/>
              </a:rPr>
              <a:t>Lord Atkins - “You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affected when I am directing my mind to the acts or omissions which are called in question.”</a:t>
            </a:r>
            <a:endParaRPr lang="en-US" b="0" i="0" u="none" strike="noStrike" dirty="0">
              <a:solidFill>
                <a:srgbClr val="212529"/>
              </a:solidFill>
              <a:effectLst/>
              <a:latin typeface="-apple-system"/>
            </a:endParaRPr>
          </a:p>
          <a:p>
            <a:pPr marL="457200" lvl="1" indent="0">
              <a:buNone/>
            </a:pPr>
            <a:endParaRPr lang="en-US" dirty="0">
              <a:solidFill>
                <a:srgbClr val="212529"/>
              </a:solidFill>
              <a:latin typeface="-apple-system"/>
            </a:endParaRPr>
          </a:p>
        </p:txBody>
      </p:sp>
    </p:spTree>
    <p:extLst>
      <p:ext uri="{BB962C8B-B14F-4D97-AF65-F5344CB8AC3E}">
        <p14:creationId xmlns:p14="http://schemas.microsoft.com/office/powerpoint/2010/main" val="3987987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02C8-3B0F-3BEF-E46B-065C1A6A9127}"/>
              </a:ext>
            </a:extLst>
          </p:cNvPr>
          <p:cNvSpPr>
            <a:spLocks noGrp="1"/>
          </p:cNvSpPr>
          <p:nvPr>
            <p:ph type="title"/>
          </p:nvPr>
        </p:nvSpPr>
        <p:spPr>
          <a:xfrm>
            <a:off x="1451578" y="1279532"/>
            <a:ext cx="9603275" cy="1049235"/>
          </a:xfrm>
        </p:spPr>
        <p:txBody>
          <a:bodyPr/>
          <a:lstStyle/>
          <a:p>
            <a:r>
              <a:rPr lang="en-US" dirty="0"/>
              <a:t>Common law</a:t>
            </a:r>
          </a:p>
        </p:txBody>
      </p:sp>
      <p:sp>
        <p:nvSpPr>
          <p:cNvPr id="3" name="Content Placeholder 2">
            <a:extLst>
              <a:ext uri="{FF2B5EF4-FFF2-40B4-BE49-F238E27FC236}">
                <a16:creationId xmlns:a16="http://schemas.microsoft.com/office/drawing/2014/main" id="{02689126-26A5-3F9C-7E0A-7D4DD35C8432}"/>
              </a:ext>
            </a:extLst>
          </p:cNvPr>
          <p:cNvSpPr>
            <a:spLocks noGrp="1"/>
          </p:cNvSpPr>
          <p:nvPr>
            <p:ph idx="1"/>
          </p:nvPr>
        </p:nvSpPr>
        <p:spPr/>
        <p:txBody>
          <a:bodyPr/>
          <a:lstStyle/>
          <a:p>
            <a:r>
              <a:rPr lang="en-US" dirty="0"/>
              <a:t>An important part of the common law is that they interpret primary legislation. Primary legislation is often vague which when a court appears before a judge, they must interpret what Parliament meant.</a:t>
            </a:r>
          </a:p>
          <a:p>
            <a:r>
              <a:rPr lang="en-US" dirty="0"/>
              <a:t>Case study – R v Bollom 2003:</a:t>
            </a:r>
          </a:p>
          <a:p>
            <a:endParaRPr lang="en-US" dirty="0"/>
          </a:p>
          <a:p>
            <a:endParaRPr lang="en-US" dirty="0"/>
          </a:p>
        </p:txBody>
      </p:sp>
      <p:pic>
        <p:nvPicPr>
          <p:cNvPr id="4" name="Picture 3">
            <a:extLst>
              <a:ext uri="{FF2B5EF4-FFF2-40B4-BE49-F238E27FC236}">
                <a16:creationId xmlns:a16="http://schemas.microsoft.com/office/drawing/2014/main" id="{3389B8A7-9A64-12B5-F037-4FD9032FD017}"/>
              </a:ext>
            </a:extLst>
          </p:cNvPr>
          <p:cNvPicPr>
            <a:picLocks noChangeAspect="1"/>
          </p:cNvPicPr>
          <p:nvPr/>
        </p:nvPicPr>
        <p:blipFill>
          <a:blip r:embed="rId2"/>
          <a:stretch>
            <a:fillRect/>
          </a:stretch>
        </p:blipFill>
        <p:spPr>
          <a:xfrm>
            <a:off x="1747837" y="3741038"/>
            <a:ext cx="7772400" cy="2268136"/>
          </a:xfrm>
          <a:prstGeom prst="rect">
            <a:avLst/>
          </a:prstGeom>
        </p:spPr>
      </p:pic>
    </p:spTree>
    <p:extLst>
      <p:ext uri="{BB962C8B-B14F-4D97-AF65-F5344CB8AC3E}">
        <p14:creationId xmlns:p14="http://schemas.microsoft.com/office/powerpoint/2010/main" val="3147514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C6D49-9680-76FD-515C-3892C331C943}"/>
              </a:ext>
            </a:extLst>
          </p:cNvPr>
          <p:cNvSpPr>
            <a:spLocks noGrp="1"/>
          </p:cNvSpPr>
          <p:nvPr>
            <p:ph type="title"/>
          </p:nvPr>
        </p:nvSpPr>
        <p:spPr>
          <a:xfrm>
            <a:off x="1451579" y="1220155"/>
            <a:ext cx="9603275" cy="1049235"/>
          </a:xfrm>
        </p:spPr>
        <p:txBody>
          <a:bodyPr/>
          <a:lstStyle/>
          <a:p>
            <a:r>
              <a:rPr lang="en-US" dirty="0"/>
              <a:t>Common law</a:t>
            </a:r>
          </a:p>
        </p:txBody>
      </p:sp>
      <p:sp>
        <p:nvSpPr>
          <p:cNvPr id="3" name="Content Placeholder 2">
            <a:extLst>
              <a:ext uri="{FF2B5EF4-FFF2-40B4-BE49-F238E27FC236}">
                <a16:creationId xmlns:a16="http://schemas.microsoft.com/office/drawing/2014/main" id="{F785A32C-0E74-953A-B999-B83B351C6C96}"/>
              </a:ext>
            </a:extLst>
          </p:cNvPr>
          <p:cNvSpPr>
            <a:spLocks noGrp="1"/>
          </p:cNvSpPr>
          <p:nvPr>
            <p:ph idx="1"/>
          </p:nvPr>
        </p:nvSpPr>
        <p:spPr/>
        <p:txBody>
          <a:bodyPr/>
          <a:lstStyle/>
          <a:p>
            <a:r>
              <a:rPr lang="en-US" dirty="0"/>
              <a:t>Not only does the common law look at interpreting primary legislation, they create law in novel situations.</a:t>
            </a:r>
          </a:p>
          <a:p>
            <a:r>
              <a:rPr lang="en-US" dirty="0"/>
              <a:t>Airedale NHS Trust v Bland 1993</a:t>
            </a:r>
          </a:p>
          <a:p>
            <a:r>
              <a:rPr lang="en-US" dirty="0"/>
              <a:t>Re A (Conjoined Twins Medical Treatment) 2001</a:t>
            </a:r>
          </a:p>
        </p:txBody>
      </p:sp>
    </p:spTree>
    <p:extLst>
      <p:ext uri="{BB962C8B-B14F-4D97-AF65-F5344CB8AC3E}">
        <p14:creationId xmlns:p14="http://schemas.microsoft.com/office/powerpoint/2010/main" val="1473894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69D0B-BFD9-3256-7E19-F591A3248752}"/>
              </a:ext>
            </a:extLst>
          </p:cNvPr>
          <p:cNvSpPr>
            <a:spLocks noGrp="1"/>
          </p:cNvSpPr>
          <p:nvPr>
            <p:ph type="title"/>
          </p:nvPr>
        </p:nvSpPr>
        <p:spPr>
          <a:xfrm>
            <a:off x="1451579" y="1184530"/>
            <a:ext cx="9603275" cy="1049235"/>
          </a:xfrm>
        </p:spPr>
        <p:txBody>
          <a:bodyPr/>
          <a:lstStyle/>
          <a:p>
            <a:r>
              <a:rPr lang="en-US" dirty="0"/>
              <a:t>International law</a:t>
            </a:r>
          </a:p>
        </p:txBody>
      </p:sp>
      <p:sp>
        <p:nvSpPr>
          <p:cNvPr id="3" name="Content Placeholder 2">
            <a:extLst>
              <a:ext uri="{FF2B5EF4-FFF2-40B4-BE49-F238E27FC236}">
                <a16:creationId xmlns:a16="http://schemas.microsoft.com/office/drawing/2014/main" id="{2CA905C5-306C-A3AF-B550-49198C66EE08}"/>
              </a:ext>
            </a:extLst>
          </p:cNvPr>
          <p:cNvSpPr>
            <a:spLocks noGrp="1"/>
          </p:cNvSpPr>
          <p:nvPr>
            <p:ph idx="1"/>
          </p:nvPr>
        </p:nvSpPr>
        <p:spPr/>
        <p:txBody>
          <a:bodyPr/>
          <a:lstStyle/>
          <a:p>
            <a:r>
              <a:rPr lang="en-GB" b="0" i="0" dirty="0">
                <a:solidFill>
                  <a:srgbClr val="000000"/>
                </a:solidFill>
                <a:effectLst/>
              </a:rPr>
              <a:t>From 1973 to 31 December 2019, the UK was a member of first the European Economic Community, and later the European Union. </a:t>
            </a:r>
          </a:p>
          <a:p>
            <a:r>
              <a:rPr lang="en-GB" b="0" i="0" dirty="0">
                <a:solidFill>
                  <a:srgbClr val="000000"/>
                </a:solidFill>
                <a:effectLst/>
              </a:rPr>
              <a:t>The European Union has its own legal system, which is a unique form of international law in that it is automatically binding in the domestic legal systems of the EU’s member states. </a:t>
            </a:r>
          </a:p>
          <a:p>
            <a:r>
              <a:rPr lang="en-GB" b="0" i="0" dirty="0">
                <a:solidFill>
                  <a:srgbClr val="000000"/>
                </a:solidFill>
                <a:effectLst/>
              </a:rPr>
              <a:t>While the UK was a member of the EU, UK citizens could seek remedies in UK courts on the basis that EU legal obligations had been breached.</a:t>
            </a:r>
            <a:endParaRPr lang="en-US" dirty="0"/>
          </a:p>
        </p:txBody>
      </p:sp>
    </p:spTree>
    <p:extLst>
      <p:ext uri="{BB962C8B-B14F-4D97-AF65-F5344CB8AC3E}">
        <p14:creationId xmlns:p14="http://schemas.microsoft.com/office/powerpoint/2010/main" val="2323655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CBA8-4EEB-1180-FB1D-BAFC88C77FFA}"/>
              </a:ext>
            </a:extLst>
          </p:cNvPr>
          <p:cNvSpPr>
            <a:spLocks noGrp="1"/>
          </p:cNvSpPr>
          <p:nvPr>
            <p:ph type="title"/>
          </p:nvPr>
        </p:nvSpPr>
        <p:spPr>
          <a:xfrm>
            <a:off x="1451578" y="1255782"/>
            <a:ext cx="9603275" cy="1049235"/>
          </a:xfrm>
        </p:spPr>
        <p:txBody>
          <a:bodyPr/>
          <a:lstStyle/>
          <a:p>
            <a:r>
              <a:rPr lang="en-US" dirty="0"/>
              <a:t>International law</a:t>
            </a:r>
          </a:p>
        </p:txBody>
      </p:sp>
      <p:sp>
        <p:nvSpPr>
          <p:cNvPr id="3" name="Content Placeholder 2">
            <a:extLst>
              <a:ext uri="{FF2B5EF4-FFF2-40B4-BE49-F238E27FC236}">
                <a16:creationId xmlns:a16="http://schemas.microsoft.com/office/drawing/2014/main" id="{25F02838-4B55-5B29-1B9D-738A61DCC262}"/>
              </a:ext>
            </a:extLst>
          </p:cNvPr>
          <p:cNvSpPr>
            <a:spLocks noGrp="1"/>
          </p:cNvSpPr>
          <p:nvPr>
            <p:ph idx="1"/>
          </p:nvPr>
        </p:nvSpPr>
        <p:spPr>
          <a:xfrm>
            <a:off x="1451579" y="2015732"/>
            <a:ext cx="9603275" cy="3993182"/>
          </a:xfrm>
        </p:spPr>
        <p:txBody>
          <a:bodyPr>
            <a:normAutofit fontScale="92500" lnSpcReduction="10000"/>
          </a:bodyPr>
          <a:lstStyle/>
          <a:p>
            <a:r>
              <a:rPr lang="en-US" dirty="0"/>
              <a:t>These laws come from the European Parliament and the Council of Europe and are known as ’regulations’,  ‘directives’ and ‘decisions’</a:t>
            </a:r>
          </a:p>
          <a:p>
            <a:r>
              <a:rPr lang="en-US" dirty="0"/>
              <a:t>Regulations – a law which applies to all member states equally. Eg data roaming regulations.</a:t>
            </a:r>
          </a:p>
          <a:p>
            <a:r>
              <a:rPr lang="en-US" dirty="0"/>
              <a:t>Directives – a law which applies to all member states but each member state can apply the law differently. Eg working time regulations.</a:t>
            </a:r>
          </a:p>
          <a:p>
            <a:r>
              <a:rPr lang="en-US" dirty="0"/>
              <a:t>Decisions – a law which specifically applies to one or few member states. Eg the Council of Europe established a decision which allowed Croatia to adopt the Euro in 2023.</a:t>
            </a:r>
          </a:p>
          <a:p>
            <a:r>
              <a:rPr lang="en-US" dirty="0"/>
              <a:t>Although the UK are no longer bound by these laws, all international law prior 31</a:t>
            </a:r>
            <a:r>
              <a:rPr lang="en-US" baseline="30000" dirty="0"/>
              <a:t>st</a:t>
            </a:r>
            <a:r>
              <a:rPr lang="en-US" dirty="0"/>
              <a:t> December 2020 has been retained and therefore it is UK law via the European Union (Withdrawal) Act 2018</a:t>
            </a:r>
          </a:p>
        </p:txBody>
      </p:sp>
    </p:spTree>
    <p:extLst>
      <p:ext uri="{BB962C8B-B14F-4D97-AF65-F5344CB8AC3E}">
        <p14:creationId xmlns:p14="http://schemas.microsoft.com/office/powerpoint/2010/main" val="3966357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5A4C-3E2B-CD35-BA52-8FF91993DE7A}"/>
              </a:ext>
            </a:extLst>
          </p:cNvPr>
          <p:cNvSpPr>
            <a:spLocks noGrp="1"/>
          </p:cNvSpPr>
          <p:nvPr>
            <p:ph type="title"/>
          </p:nvPr>
        </p:nvSpPr>
        <p:spPr>
          <a:xfrm>
            <a:off x="1451579" y="1291408"/>
            <a:ext cx="9603275" cy="1049235"/>
          </a:xfrm>
        </p:spPr>
        <p:txBody>
          <a:bodyPr/>
          <a:lstStyle/>
          <a:p>
            <a:r>
              <a:rPr lang="en-US" dirty="0"/>
              <a:t>Echr and other treaties</a:t>
            </a:r>
          </a:p>
        </p:txBody>
      </p:sp>
      <p:sp>
        <p:nvSpPr>
          <p:cNvPr id="3" name="Content Placeholder 2">
            <a:extLst>
              <a:ext uri="{FF2B5EF4-FFF2-40B4-BE49-F238E27FC236}">
                <a16:creationId xmlns:a16="http://schemas.microsoft.com/office/drawing/2014/main" id="{FC1B5492-C7A2-5106-DF62-E295216BBB03}"/>
              </a:ext>
            </a:extLst>
          </p:cNvPr>
          <p:cNvSpPr>
            <a:spLocks noGrp="1"/>
          </p:cNvSpPr>
          <p:nvPr>
            <p:ph idx="1"/>
          </p:nvPr>
        </p:nvSpPr>
        <p:spPr/>
        <p:txBody>
          <a:bodyPr/>
          <a:lstStyle/>
          <a:p>
            <a:r>
              <a:rPr lang="en-US" dirty="0"/>
              <a:t>Although the UK are not impacted by directives, decisions or regulations, where they sign international treaties, they are bound to their articles.</a:t>
            </a:r>
          </a:p>
          <a:p>
            <a:r>
              <a:rPr lang="en-US" dirty="0"/>
              <a:t>The UK is a dualist state meaning that treaties do not automatically bind the UK courts.</a:t>
            </a:r>
          </a:p>
          <a:p>
            <a:r>
              <a:rPr lang="en-US" dirty="0"/>
              <a:t>Arguably the most important treaty the UK have signed is the European Convention of Human Rights 1950.  Before the Human Rights Act 1998, UK citizens who had their human rights violated had to travel to Strasbourg, France to have their case heard in the European Court of Human Rights. However, since the Human Rights Act 1998, cases on human right violations is heard in the UK courts.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702614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02899-82B2-01AE-D58A-F8AAA34ACDEE}"/>
              </a:ext>
            </a:extLst>
          </p:cNvPr>
          <p:cNvSpPr>
            <a:spLocks noGrp="1"/>
          </p:cNvSpPr>
          <p:nvPr>
            <p:ph type="title"/>
          </p:nvPr>
        </p:nvSpPr>
        <p:spPr>
          <a:xfrm>
            <a:off x="1451579" y="1208280"/>
            <a:ext cx="9603275" cy="1049235"/>
          </a:xfrm>
        </p:spPr>
        <p:txBody>
          <a:bodyPr/>
          <a:lstStyle/>
          <a:p>
            <a:r>
              <a:rPr lang="en-US" dirty="0"/>
              <a:t>Equity </a:t>
            </a:r>
          </a:p>
        </p:txBody>
      </p:sp>
      <p:sp>
        <p:nvSpPr>
          <p:cNvPr id="3" name="Content Placeholder 2">
            <a:extLst>
              <a:ext uri="{FF2B5EF4-FFF2-40B4-BE49-F238E27FC236}">
                <a16:creationId xmlns:a16="http://schemas.microsoft.com/office/drawing/2014/main" id="{0FED16ED-0421-B3E4-436B-2DEF97DAB1B4}"/>
              </a:ext>
            </a:extLst>
          </p:cNvPr>
          <p:cNvSpPr>
            <a:spLocks noGrp="1"/>
          </p:cNvSpPr>
          <p:nvPr>
            <p:ph idx="1"/>
          </p:nvPr>
        </p:nvSpPr>
        <p:spPr/>
        <p:txBody>
          <a:bodyPr/>
          <a:lstStyle/>
          <a:p>
            <a:r>
              <a:rPr lang="en-US" dirty="0"/>
              <a:t>Equity is a legal mechanism created in the 13</a:t>
            </a:r>
            <a:r>
              <a:rPr lang="en-US" baseline="30000" dirty="0"/>
              <a:t>th</a:t>
            </a:r>
            <a:r>
              <a:rPr lang="en-US" dirty="0"/>
              <a:t> century by the court of chancery. This mechanism is about fairness.</a:t>
            </a:r>
          </a:p>
          <a:p>
            <a:r>
              <a:rPr lang="en-US" dirty="0"/>
              <a:t>Fairness and the law does not always work as shown in Re Hallett's Estates 1880</a:t>
            </a:r>
          </a:p>
          <a:p>
            <a:r>
              <a:rPr lang="en-US" dirty="0"/>
              <a:t>Where law and equity are in contention, the courts will favour equity. The remedy for equity may come in the form of specific performance, injunctions and restitution.</a:t>
            </a:r>
          </a:p>
        </p:txBody>
      </p:sp>
    </p:spTree>
    <p:extLst>
      <p:ext uri="{BB962C8B-B14F-4D97-AF65-F5344CB8AC3E}">
        <p14:creationId xmlns:p14="http://schemas.microsoft.com/office/powerpoint/2010/main" val="3154309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14829-9D50-AE54-DD73-1C6DAEC35F44}"/>
              </a:ext>
            </a:extLst>
          </p:cNvPr>
          <p:cNvSpPr>
            <a:spLocks noGrp="1"/>
          </p:cNvSpPr>
          <p:nvPr>
            <p:ph type="title"/>
          </p:nvPr>
        </p:nvSpPr>
        <p:spPr>
          <a:xfrm>
            <a:off x="1451579" y="1232031"/>
            <a:ext cx="9603275" cy="1049235"/>
          </a:xfrm>
        </p:spPr>
        <p:txBody>
          <a:bodyPr/>
          <a:lstStyle/>
          <a:p>
            <a:r>
              <a:rPr lang="en-US" dirty="0"/>
              <a:t>Equitable maxims</a:t>
            </a:r>
          </a:p>
        </p:txBody>
      </p:sp>
      <p:sp>
        <p:nvSpPr>
          <p:cNvPr id="3" name="Content Placeholder 2">
            <a:extLst>
              <a:ext uri="{FF2B5EF4-FFF2-40B4-BE49-F238E27FC236}">
                <a16:creationId xmlns:a16="http://schemas.microsoft.com/office/drawing/2014/main" id="{84CB3466-96BC-C4D7-2512-11B29195D34A}"/>
              </a:ext>
            </a:extLst>
          </p:cNvPr>
          <p:cNvSpPr>
            <a:spLocks noGrp="1"/>
          </p:cNvSpPr>
          <p:nvPr>
            <p:ph idx="1"/>
          </p:nvPr>
        </p:nvSpPr>
        <p:spPr/>
        <p:txBody>
          <a:bodyPr/>
          <a:lstStyle/>
          <a:p>
            <a:r>
              <a:rPr lang="en-US" dirty="0"/>
              <a:t>The courts use various maxims when deciding whether equity should be considered.</a:t>
            </a:r>
          </a:p>
          <a:p>
            <a:r>
              <a:rPr lang="en-US" dirty="0"/>
              <a:t>Task – below are various equitable maxims, use this link to discover what they mean </a:t>
            </a:r>
            <a:r>
              <a:rPr lang="en-US" dirty="0">
                <a:hlinkClick r:id="rId2"/>
              </a:rPr>
              <a:t>https://thestudentlawyer.com/2013/10/16/an-introduction-to-trust-law-equitable-maxims/</a:t>
            </a:r>
            <a:r>
              <a:rPr lang="en-US" dirty="0"/>
              <a:t> </a:t>
            </a:r>
          </a:p>
          <a:p>
            <a:pPr lvl="1"/>
            <a:r>
              <a:rPr lang="en-US" dirty="0"/>
              <a:t>Equity is discretionary</a:t>
            </a:r>
          </a:p>
          <a:p>
            <a:pPr lvl="1"/>
            <a:r>
              <a:rPr lang="en-US" dirty="0"/>
              <a:t>Equity is triggered by unconscionability </a:t>
            </a:r>
          </a:p>
          <a:p>
            <a:pPr lvl="1"/>
            <a:r>
              <a:rPr lang="en-US" dirty="0"/>
              <a:t>Those who seek equity must do equity</a:t>
            </a:r>
          </a:p>
          <a:p>
            <a:pPr lvl="1"/>
            <a:r>
              <a:rPr lang="en-US" dirty="0"/>
              <a:t>Equity follows the law (listed in ‘other maxims’)</a:t>
            </a:r>
          </a:p>
          <a:p>
            <a:pPr lvl="1"/>
            <a:r>
              <a:rPr lang="en-US" dirty="0"/>
              <a:t>Equity protects the vulnerable and weak (listed in ‘other maxims’)</a:t>
            </a:r>
          </a:p>
          <a:p>
            <a:pPr lvl="1"/>
            <a:endParaRPr lang="en-US" dirty="0"/>
          </a:p>
        </p:txBody>
      </p:sp>
    </p:spTree>
    <p:extLst>
      <p:ext uri="{BB962C8B-B14F-4D97-AF65-F5344CB8AC3E}">
        <p14:creationId xmlns:p14="http://schemas.microsoft.com/office/powerpoint/2010/main" val="1826577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D026A-B9D1-B701-64A7-6AB9400CD2D9}"/>
              </a:ext>
            </a:extLst>
          </p:cNvPr>
          <p:cNvSpPr>
            <a:spLocks noGrp="1"/>
          </p:cNvSpPr>
          <p:nvPr>
            <p:ph type="title"/>
          </p:nvPr>
        </p:nvSpPr>
        <p:spPr>
          <a:xfrm>
            <a:off x="1451579" y="1232031"/>
            <a:ext cx="9603275" cy="1049235"/>
          </a:xfrm>
        </p:spPr>
        <p:txBody>
          <a:bodyPr/>
          <a:lstStyle/>
          <a:p>
            <a:r>
              <a:rPr lang="en-US" dirty="0"/>
              <a:t>Summary </a:t>
            </a:r>
          </a:p>
        </p:txBody>
      </p:sp>
      <p:sp>
        <p:nvSpPr>
          <p:cNvPr id="3" name="Content Placeholder 2">
            <a:extLst>
              <a:ext uri="{FF2B5EF4-FFF2-40B4-BE49-F238E27FC236}">
                <a16:creationId xmlns:a16="http://schemas.microsoft.com/office/drawing/2014/main" id="{CB4A94DA-F64D-9DCE-AA3B-B909D4AF8B8D}"/>
              </a:ext>
            </a:extLst>
          </p:cNvPr>
          <p:cNvSpPr>
            <a:spLocks noGrp="1"/>
          </p:cNvSpPr>
          <p:nvPr>
            <p:ph idx="1"/>
          </p:nvPr>
        </p:nvSpPr>
        <p:spPr/>
        <p:txBody>
          <a:bodyPr>
            <a:normAutofit fontScale="85000" lnSpcReduction="10000"/>
          </a:bodyPr>
          <a:lstStyle/>
          <a:p>
            <a:r>
              <a:rPr lang="en-US" dirty="0"/>
              <a:t>Two types of legislation: </a:t>
            </a:r>
          </a:p>
          <a:p>
            <a:pPr lvl="1"/>
            <a:r>
              <a:rPr lang="en-US" dirty="0"/>
              <a:t>Primary legislation – Supreme laws in the UK, they come from the UK Parliament.</a:t>
            </a:r>
          </a:p>
          <a:p>
            <a:pPr lvl="1"/>
            <a:r>
              <a:rPr lang="en-US" dirty="0"/>
              <a:t>Secondary legislation – Created by government ministers which are usually used for small matters</a:t>
            </a:r>
          </a:p>
          <a:p>
            <a:pPr lvl="1"/>
            <a:r>
              <a:rPr lang="en-US" dirty="0"/>
              <a:t>Devolution – Where the UK Parliament grant powers to a subordinate state so they can make their own laws</a:t>
            </a:r>
          </a:p>
          <a:p>
            <a:r>
              <a:rPr lang="en-US" dirty="0"/>
              <a:t>Common law – Judge made law through legal cases, they interpret legislation and also create law in novel cases</a:t>
            </a:r>
          </a:p>
          <a:p>
            <a:r>
              <a:rPr lang="en-US" dirty="0"/>
              <a:t>International law – Although the UK have left the EU, all international law has been retained.</a:t>
            </a:r>
          </a:p>
          <a:p>
            <a:r>
              <a:rPr lang="en-US" dirty="0"/>
              <a:t>ECHR – A treaty which provides human rights for signatory states</a:t>
            </a:r>
          </a:p>
          <a:p>
            <a:r>
              <a:rPr lang="en-US" dirty="0"/>
              <a:t>Equity – A system where fairness can replace law.</a:t>
            </a:r>
          </a:p>
        </p:txBody>
      </p:sp>
    </p:spTree>
    <p:extLst>
      <p:ext uri="{BB962C8B-B14F-4D97-AF65-F5344CB8AC3E}">
        <p14:creationId xmlns:p14="http://schemas.microsoft.com/office/powerpoint/2010/main" val="21153329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{A39DBE01-16FC-BF41-9D65-D195E0D33F44}tf10001119</Template>
  <TotalTime>5398</TotalTime>
  <Words>1330</Words>
  <Application>Microsoft Macintosh PowerPoint</Application>
  <PresentationFormat>Widescreen</PresentationFormat>
  <Paragraphs>87</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-apple-system</vt:lpstr>
      <vt:lpstr>Arial</vt:lpstr>
      <vt:lpstr>Gill Sans MT</vt:lpstr>
      <vt:lpstr>Times New Roman</vt:lpstr>
      <vt:lpstr>Gallery</vt:lpstr>
      <vt:lpstr>What IS LAW?</vt:lpstr>
      <vt:lpstr>LEARNING OUTCOMES</vt:lpstr>
      <vt:lpstr>the English and wales legal system</vt:lpstr>
      <vt:lpstr>what are laws?</vt:lpstr>
      <vt:lpstr>Public  v private law</vt:lpstr>
      <vt:lpstr>The types of laws</vt:lpstr>
      <vt:lpstr>STATUTE – PRIMARY LEGISLATION</vt:lpstr>
      <vt:lpstr>Statute- secondary legislation</vt:lpstr>
      <vt:lpstr>Devolution </vt:lpstr>
      <vt:lpstr>Common law</vt:lpstr>
      <vt:lpstr>Common law</vt:lpstr>
      <vt:lpstr>Common law</vt:lpstr>
      <vt:lpstr>International law</vt:lpstr>
      <vt:lpstr>International law</vt:lpstr>
      <vt:lpstr>Echr and other treaties</vt:lpstr>
      <vt:lpstr>Equity </vt:lpstr>
      <vt:lpstr>Equitable maxims</vt:lpstr>
      <vt:lpstr>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LAW?</dc:title>
  <dc:creator>HUGHES L. (1910033)</dc:creator>
  <cp:lastModifiedBy>HUGHES L. (1910033)</cp:lastModifiedBy>
  <cp:revision>172</cp:revision>
  <dcterms:created xsi:type="dcterms:W3CDTF">2023-02-02T17:16:01Z</dcterms:created>
  <dcterms:modified xsi:type="dcterms:W3CDTF">2023-02-09T13:31:00Z</dcterms:modified>
</cp:coreProperties>
</file>