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ia Ali (2509258)" initials="MA(" lastIdx="1" clrIdx="0">
    <p:extLst>
      <p:ext uri="{19B8F6BF-5375-455C-9EA6-DF929625EA0E}">
        <p15:presenceInfo xmlns:p15="http://schemas.microsoft.com/office/powerpoint/2012/main" userId="S::2509258@student.uwtsd.ac.uk::09ad47d2-a9cd-4e8a-b3d7-5040aa367f4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" dt="2026-10-09T14:03:45.9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presProps" Target="presProps.xml" Id="rId8" /><Relationship Type="http://schemas.microsoft.com/office/2015/10/relationships/revisionInfo" Target="revisionInfo.xml" Id="rId13" /><Relationship Type="http://schemas.openxmlformats.org/officeDocument/2006/relationships/slide" Target="slides/slide2.xml" Id="rId3" /><Relationship Type="http://schemas.openxmlformats.org/officeDocument/2006/relationships/commentAuthors" Target="commentAuthor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notesMaster" Target="notesMasters/notesMaster1.xml" Id="rId6" /><Relationship Type="http://schemas.openxmlformats.org/officeDocument/2006/relationships/tableStyles" Target="tableStyles.xml" Id="rId11" /><Relationship Type="http://schemas.openxmlformats.org/officeDocument/2006/relationships/slide" Target="slides/slide4.xml" Id="rId5" /><Relationship Type="http://schemas.openxmlformats.org/officeDocument/2006/relationships/theme" Target="theme/theme1.xml" Id="rId10" /><Relationship Type="http://schemas.openxmlformats.org/officeDocument/2006/relationships/slide" Target="slides/slide3.xml" Id="rId4" /><Relationship Type="http://schemas.openxmlformats.org/officeDocument/2006/relationships/viewProps" Target="viewProps.xml" Id="rId9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1525B-7389-CB45-AA09-B206A44B7F31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1F6079-1ED4-AE44-9D72-3AF0836DAF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336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1F6079-1ED4-AE44-9D72-3AF0836DAF0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443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60006-5888-13C5-2889-40D0918B91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D31D3C-7C89-E30A-D561-94D7809278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05BE53-052D-5391-4CF0-635D555B8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E3631-659B-DB45-94DC-082CB2D8A2B3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B50702-AA95-D6E7-5051-25F6F8998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F7677B-800F-B92B-0127-4B5269A75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4927B-013F-4247-9616-69E86D48E4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657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8BB6A-30BD-A55F-A735-7773D30A7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71C73-2367-B58B-1383-379C44B230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287B63-5C21-4AF6-CE0D-D46FC33913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E3631-659B-DB45-94DC-082CB2D8A2B3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C5421B-59C7-29EA-2C20-CC27428F3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C9215A-7184-9728-48C1-D1B5E29AD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4927B-013F-4247-9616-69E86D48E4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162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3CC00-E6BE-C38E-86EB-93BEAA9E3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A8CC05-0E9B-7BAD-A1F2-975F99A991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CBB613-CCAA-91FF-CD29-618744BF8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E3631-659B-DB45-94DC-082CB2D8A2B3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6163BE-35FB-D3C0-0372-AD3EFCA8C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17C5D8-C47C-695E-68BE-E5F696DC0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4927B-013F-4247-9616-69E86D48E4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858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19762-D298-71C1-E062-0D5970D16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07254-FB9F-107B-5812-F0355091BE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A0232F-05B7-238E-C09E-6E5AA3575B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5CC798-7178-6BA2-49B2-E8A749726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E3631-659B-DB45-94DC-082CB2D8A2B3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C81582-123C-F6B1-724F-9817D1C05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4B9E66-1E0B-5FFC-DDA4-FF23B606A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4927B-013F-4247-9616-69E86D48E4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205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18E7C-27D8-7B73-0081-D55490BDC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02BAAF-0FBF-ACF2-070C-72A21751F6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AB2B83-9764-26B4-C78D-F5B30A070C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B7B808-8BE5-9B24-ABF3-E88106DD75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4B73D1-7014-F46B-9377-B2A0CBB765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C125E1-85D9-CE4E-8852-5EA7B5E13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E3631-659B-DB45-94DC-082CB2D8A2B3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392212-E5C0-D507-DB94-90D430A9D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368014-4420-4FBD-3B11-3F52CF72F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4927B-013F-4247-9616-69E86D48E4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123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E0333-0A91-02CB-3934-EF9BE035E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8E74F1-6A19-EE76-A1A8-EA8E00423A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E3631-659B-DB45-94DC-082CB2D8A2B3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84CE71-8A35-B55B-4AF3-4A417C413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CDC1C5-7237-9A0F-822F-DE12F761B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4927B-013F-4247-9616-69E86D48E4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578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4F8078-D957-12DB-FC2E-CD938D7407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E3631-659B-DB45-94DC-082CB2D8A2B3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0AF638-7231-F241-9EF2-CBC0483FA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B69DD0-F6A7-F4CA-87C4-410E5349B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4927B-013F-4247-9616-69E86D48E4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879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13443-2CD2-93AB-9FC7-88EDE0DBA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E458F-5EA6-FC70-4467-D8C4B9DAE5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8633C2-5071-D1CA-BA5D-DD2515A9DE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7A49E1-B2C0-FA73-AE57-DF3E895CE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E3631-659B-DB45-94DC-082CB2D8A2B3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8849F5-CFA2-704F-50F2-1799BF3D3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20ACF3-D056-D248-EC76-3941A14BB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4927B-013F-4247-9616-69E86D48E4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631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3B9F3-DE00-C178-665A-37DD04CD7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AE72F6-00E5-DEBB-CE81-DCD8BE67555A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D8713E-DF2D-D551-85A8-F34468EEBD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8A6CB-5544-B433-4E51-89DC74E4C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E3631-659B-DB45-94DC-082CB2D8A2B3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0C7585-E33A-A48F-87FE-9A46BC108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4565F4-D8F8-564F-CF7E-F27F66DB5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4927B-013F-4247-9616-69E86D48E4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002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6BB6F-CB32-1C87-AE47-4BAC8D50B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2617F5-1642-B71D-585B-0568D673BD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3DF6CA-FD89-4027-E1FE-1A28B3FF4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E3631-659B-DB45-94DC-082CB2D8A2B3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7BE206-F7BE-351E-91B9-5732B01F4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F20DBC-3523-4654-24E2-93315866F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4927B-013F-4247-9616-69E86D48E4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154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FB3756-F8E9-7E89-22E2-BF8324E00E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6CEF9C-A93B-BD5E-81DB-6B10E1CE9C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0A25C9-0631-21A9-F24E-87A3BBE5E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E3631-659B-DB45-94DC-082CB2D8A2B3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C8C16-9200-580C-FFCA-E74945319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EB97D-2A99-9B35-D1AE-F5BB5B2B1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74927B-013F-4247-9616-69E86D48E4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617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75172F-1ED3-8D2A-97F5-E5A21FFF6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78E828-B19A-5DF8-A222-818CCCC50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82411-FEF3-EFE0-A892-F2B914169A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65E3631-659B-DB45-94DC-082CB2D8A2B3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0F9D-115B-3804-F8F8-030D04A38A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4E19A-CF96-26AB-7849-AF2CA251FE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74927B-013F-4247-9616-69E86D48E4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39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7BC6E-1F3D-7CF9-8017-71C68F3ED5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08" b="4442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884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36F6FB9-8413-E8B2-0FB4-EEC53410AFA8}"/>
              </a:ext>
            </a:extLst>
          </p:cNvPr>
          <p:cNvSpPr txBox="1"/>
          <p:nvPr/>
        </p:nvSpPr>
        <p:spPr>
          <a:xfrm>
            <a:off x="498474" y="285750"/>
            <a:ext cx="677227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It has 5 pyramid levels </a:t>
            </a:r>
          </a:p>
          <a:p>
            <a:pPr algn="l"/>
            <a:r>
              <a:rPr lang="en-GB" dirty="0"/>
              <a:t>1 physiologic needs- basic requirement air, water, food, shelter, warmth, sleep, health, hygiene and medication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2 safety needs- security stability and protection feeling safe from harm </a:t>
            </a:r>
          </a:p>
          <a:p>
            <a:pPr algn="l"/>
            <a:endParaRPr lang="en-GB" dirty="0"/>
          </a:p>
          <a:p>
            <a:r>
              <a:rPr lang="en-GB" dirty="0"/>
              <a:t>3 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Love &amp; Belonging Needs – Relationships &amp; Connection</a:t>
            </a: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Feeling valued and part of something: friendship, family intimacy, community connection, being accepted.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r>
              <a:rPr lang="en-GB" dirty="0"/>
              <a:t>4 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Esteem Needs – Self-Respect &amp; Being Valued</a:t>
            </a: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Confidence, dignity, recognition: feeling capable, respected, having a sense of achievement and status.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r>
              <a:rPr lang="en-GB" dirty="0"/>
              <a:t>5 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. Self-Actualisation (Top) – Personal Growth &amp; Fulfilment</a:t>
            </a: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Reaching one’s potential: pursuing goals, creativity, learning, contributing to others, living meaningfully.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89666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FDAFE529-29D4-37A2-8063-F527BF23AD85}"/>
              </a:ext>
            </a:extLst>
          </p:cNvPr>
          <p:cNvSpPr txBox="1"/>
          <p:nvPr/>
        </p:nvSpPr>
        <p:spPr>
          <a:xfrm>
            <a:off x="996595" y="717172"/>
            <a:ext cx="774065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Person-centred approach.    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Shifts focus from just treating symptoms to caring for the whole person</a:t>
            </a:r>
          </a:p>
          <a:p>
            <a:pPr algn="l"/>
            <a:endParaRPr lang="en-GB" sz="1800" dirty="0">
              <a:solidFill>
                <a:srgbClr val="000000"/>
              </a:solidFill>
              <a:latin typeface="-webkit-standard"/>
            </a:endParaRP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Prioritisation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Helps teams decide what to address first: e.g., food/safety before counselling or life planning</a:t>
            </a:r>
          </a:p>
          <a:p>
            <a:pPr algn="l"/>
            <a:endParaRPr lang="en-GB" sz="1800" dirty="0">
              <a:solidFill>
                <a:srgbClr val="000000"/>
              </a:solidFill>
              <a:latin typeface="-webkit-standard"/>
            </a:endParaRP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Identifying gaps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Highlights overlooked needs—such as loneliness or lack of dignity—affecting health outcomes</a:t>
            </a:r>
          </a:p>
          <a:p>
            <a:pPr algn="l"/>
            <a:endParaRPr lang="en-GB" sz="1800" dirty="0">
              <a:solidFill>
                <a:srgbClr val="000000"/>
              </a:solidFill>
              <a:latin typeface="-webkit-standard"/>
            </a:endParaRP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Consistency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Gives all staff a shared language to understand needs across health, social work, and community support</a:t>
            </a:r>
          </a:p>
          <a:p>
            <a:pPr algn="l"/>
            <a:endParaRPr lang="en-GB" dirty="0">
              <a:solidFill>
                <a:srgbClr val="000000"/>
              </a:solidFill>
              <a:latin typeface="-webkit-standard"/>
            </a:endParaRPr>
          </a:p>
          <a:p>
            <a:pPr algn="l"/>
            <a:r>
              <a:rPr lang="en-GB" u="none" strike="noStrike" dirty="0">
                <a:solidFill>
                  <a:srgbClr val="000000"/>
                </a:solidFill>
                <a:latin typeface="ui-sans-serif"/>
              </a:rPr>
              <a:t>R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ecovery focus.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Shows how meeting practical and emotional needs builds toward confidence, purpose, and long-term independence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372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13C2E30-B0D8-CA7A-9189-4A81F7C40A9D}"/>
              </a:ext>
            </a:extLst>
          </p:cNvPr>
          <p:cNvSpPr txBox="1"/>
          <p:nvPr/>
        </p:nvSpPr>
        <p:spPr>
          <a:xfrm>
            <a:off x="371475" y="339724"/>
            <a:ext cx="1086802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Key Considerations &amp; Limitations</a:t>
            </a:r>
          </a:p>
          <a:p>
            <a:endParaRPr lang="en-GB" sz="1800" b="0" i="0" dirty="0">
              <a:solidFill>
                <a:srgbClr val="000000"/>
              </a:solidFill>
              <a:effectLst/>
              <a:latin typeface="ui-sans-serif"/>
            </a:endParaRPr>
          </a:p>
          <a:p>
            <a:pPr lvl="0"/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Not always rigid: Some people prioritise higher needs despite unmet basics—e.g., someone sacrificing food to support their family; care should be flexible to individual values and culture.</a:t>
            </a:r>
          </a:p>
          <a:p>
            <a:pPr lvl="0"/>
            <a:endParaRPr lang="en-GB" dirty="0">
              <a:solidFill>
                <a:srgbClr val="000000"/>
              </a:solidFill>
              <a:latin typeface="ui-sans-serif"/>
            </a:endParaRPr>
          </a:p>
          <a:p>
            <a:pPr lvl="0"/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Cultural differences: The hierarchy reflects Western individualism; collectivist communities may place belonging above individual achievement.</a:t>
            </a:r>
          </a:p>
          <a:p>
            <a:pPr lvl="0"/>
            <a:endParaRPr lang="en-GB" sz="1800" b="0" i="0" dirty="0">
              <a:solidFill>
                <a:srgbClr val="000000"/>
              </a:solidFill>
              <a:effectLst/>
              <a:latin typeface="ui-sans-serif"/>
            </a:endParaRPr>
          </a:p>
          <a:p>
            <a:pPr lvl="0"/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Dynamic needs: A crisis (illness, loss, abuse) can push someone back to focusing on safety or physical needs—support must adapt accordingly.</a:t>
            </a:r>
          </a:p>
          <a:p>
            <a:pPr lvl="0"/>
            <a:endParaRPr lang="en-GB" sz="1800" b="0" i="0" dirty="0">
              <a:solidFill>
                <a:srgbClr val="000000"/>
              </a:solidFill>
              <a:effectLst/>
              <a:latin typeface="ui-sans-serif"/>
            </a:endParaRPr>
          </a:p>
          <a:p>
            <a:pPr lvl="0"/>
            <a:r>
              <a:rPr lang="en-GB" sz="1800" b="0" i="0" dirty="0">
                <a:solidFill>
                  <a:srgbClr val="000000"/>
                </a:solidFill>
                <a:effectLst/>
                <a:latin typeface="ui-sans-serif"/>
              </a:rPr>
              <a:t>Complementary models: Often used alongside frameworks like the Social Determinants of Health to address broader factors like poverty and housing.</a:t>
            </a:r>
          </a:p>
          <a:p>
            <a:pPr lvl="0"/>
            <a:endParaRPr lang="en-GB" sz="1800" b="0" i="0" dirty="0">
              <a:solidFill>
                <a:srgbClr val="000000"/>
              </a:solidFill>
              <a:effectLst/>
              <a:latin typeface="ui-sans-serif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91251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Ali (2509258)</dc:creator>
  <cp:lastModifiedBy>Maria Ali (2509258)</cp:lastModifiedBy>
  <cp:revision>2</cp:revision>
  <dcterms:created xsi:type="dcterms:W3CDTF">2026-10-09T13:40:51Z</dcterms:created>
  <dcterms:modified xsi:type="dcterms:W3CDTF">2026-10-09T14:03:46Z</dcterms:modified>
</cp:coreProperties>
</file>