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74" r:id="rId4"/>
    <p:sldId id="258" r:id="rId5"/>
    <p:sldId id="259" r:id="rId6"/>
    <p:sldId id="262" r:id="rId7"/>
    <p:sldId id="261" r:id="rId8"/>
    <p:sldId id="276" r:id="rId9"/>
    <p:sldId id="282" r:id="rId10"/>
    <p:sldId id="264" r:id="rId11"/>
    <p:sldId id="265" r:id="rId12"/>
    <p:sldId id="260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26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580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977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4550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040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0344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940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413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1646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542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47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2315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1819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5735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694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0681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2405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07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FB05A-DA10-4BBA-93D9-B3C5C46480E8}" type="datetimeFigureOut">
              <a:rPr lang="en-GB" smtClean="0"/>
              <a:t>31/03/2020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E7440-CFFA-4418-B412-88FF66CB60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71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9.m4a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E40C5-233F-4C43-BC98-2422716747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6" cy="2387600"/>
          </a:xfrm>
        </p:spPr>
        <p:txBody>
          <a:bodyPr>
            <a:normAutofit/>
          </a:bodyPr>
          <a:lstStyle/>
          <a:p>
            <a:r>
              <a:rPr lang="en-GB" dirty="0"/>
              <a:t>Analysing the process of targeted cybersecurity attacks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08B628-3AA8-49EF-93FE-AFDBAADB5E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Ross Van Den Eeckhaute-Jones</a:t>
            </a:r>
          </a:p>
          <a:p>
            <a:r>
              <a:rPr lang="en-GB" dirty="0"/>
              <a:t>31/03/20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23F0811-EE58-4924-A09C-63D10BF423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3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7A459-0DE0-4A56-80C5-1785D763B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051256"/>
          </a:xfrm>
        </p:spPr>
        <p:txBody>
          <a:bodyPr/>
          <a:lstStyle/>
          <a:p>
            <a:pPr algn="ctr"/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B9856-6895-412E-BC4F-2B4DF916D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669774"/>
            <a:ext cx="9905999" cy="47955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Network security has become incredibly important for both large/small businesses as well as the home user.</a:t>
            </a:r>
          </a:p>
          <a:p>
            <a:pPr marL="0" indent="0">
              <a:buNone/>
            </a:pPr>
            <a:r>
              <a:rPr lang="en-GB" dirty="0"/>
              <a:t>Cybersecurity attacks are becoming an increasing threat, with 32% of businesses experiencing cybersecurity breaches/attacks in 2019. [1]</a:t>
            </a:r>
          </a:p>
          <a:p>
            <a:pPr marL="0" indent="0">
              <a:buNone/>
            </a:pPr>
            <a:r>
              <a:rPr lang="en-GB" dirty="0"/>
              <a:t>Many home users are still unaware of the threats to their home network as well as personal devices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EAA661B-ED3F-4968-AC82-B3CFD0CBA5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5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6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60242-4FF3-497E-B1B0-74269BC9D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E756A-6061-448F-ADAF-BC24EA851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64254"/>
            <a:ext cx="9905999" cy="44752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This project will use penetration tools available in Kali Linux such as Metasploit, SET (social engineering toolkit) and Aircrack to perform or simulate cyber attacks including:</a:t>
            </a:r>
          </a:p>
          <a:p>
            <a:r>
              <a:rPr lang="en-US" dirty="0"/>
              <a:t>Phishing (Spear phishing)</a:t>
            </a:r>
          </a:p>
          <a:p>
            <a:r>
              <a:rPr lang="en-US" dirty="0"/>
              <a:t>Man in the middle attacks (Data interception/monitoring)</a:t>
            </a:r>
          </a:p>
          <a:p>
            <a:r>
              <a:rPr lang="en-US" dirty="0"/>
              <a:t>DoS (Denial of Service)</a:t>
            </a:r>
          </a:p>
          <a:p>
            <a:pPr marL="0" indent="0">
              <a:buNone/>
            </a:pPr>
            <a:r>
              <a:rPr lang="en-US" dirty="0"/>
              <a:t>The process will be documented and analysed throughout the project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83B982C-68BC-4D6A-848C-FDB1F8DD37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6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A5AB-EA05-4629-9812-BA12DCA6D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did I chose this project?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3D3BC-A75D-47CA-BBC6-3331729FE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3989995"/>
          </a:xfrm>
        </p:spPr>
        <p:txBody>
          <a:bodyPr>
            <a:normAutofit/>
          </a:bodyPr>
          <a:lstStyle/>
          <a:p>
            <a:r>
              <a:rPr lang="en-GB" dirty="0"/>
              <a:t>General lack of knowledge surrounding network security around the world</a:t>
            </a:r>
          </a:p>
          <a:p>
            <a:r>
              <a:rPr lang="en-GB" dirty="0"/>
              <a:t>Enjoy keeping up to date with latest methods of attack and defence in the cybersecurity world</a:t>
            </a:r>
          </a:p>
          <a:p>
            <a:r>
              <a:rPr lang="en-US" dirty="0"/>
              <a:t>Further improve my penetration testing knowledge as well as gain more insight into preventing various attacks.</a:t>
            </a:r>
          </a:p>
          <a:p>
            <a:r>
              <a:rPr lang="en-GB" dirty="0"/>
              <a:t>Increasing cybersecurity attacks warrants a need to be able protect from current and future cyberattacks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1F431E-845C-4321-ADD0-26CBE08F4D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80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4AE99-4BD0-4CF6-AA41-8ABC8AC5F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plan to achieve from this project?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485B6-BF8F-423B-9ADF-9EDF55735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Gain more experience and knowledge in using and analysing penetration testing tools.</a:t>
            </a:r>
          </a:p>
          <a:p>
            <a:r>
              <a:rPr lang="en-GB" dirty="0"/>
              <a:t>Further increase my network security skills.</a:t>
            </a:r>
          </a:p>
          <a:p>
            <a:r>
              <a:rPr lang="en-GB" dirty="0"/>
              <a:t>Improve job opportunities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45E772-A525-48E2-A351-F5D873A1A5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9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5C490-27DF-4040-9111-D9BAD8AE9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435638"/>
            <a:ext cx="9905998" cy="1478570"/>
          </a:xfrm>
        </p:spPr>
        <p:txBody>
          <a:bodyPr/>
          <a:lstStyle/>
          <a:p>
            <a:r>
              <a:rPr lang="en-GB" dirty="0"/>
              <a:t>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2368F-6B0F-4DCF-8F82-CD3505891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602236"/>
            <a:ext cx="9905999" cy="51320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Aim: To analyse and document the process of user/device targeted cyber attacks such as Phishing, Man-in-the-middle attacks and Denial of service attacks</a:t>
            </a:r>
          </a:p>
          <a:p>
            <a:pPr marL="0" indent="0">
              <a:buNone/>
            </a:pPr>
            <a:r>
              <a:rPr lang="en-US" dirty="0"/>
              <a:t>Objectives:</a:t>
            </a:r>
          </a:p>
          <a:p>
            <a:r>
              <a:rPr lang="en-US" dirty="0"/>
              <a:t>Provide an in-depth literature review covering cybersecurity attacks that target specific users/devices</a:t>
            </a:r>
          </a:p>
          <a:p>
            <a:r>
              <a:rPr lang="en-US" dirty="0"/>
              <a:t>Perform or simulate penetration testing using the methods mentioned above using tools available inside Kali Linux </a:t>
            </a:r>
          </a:p>
          <a:p>
            <a:r>
              <a:rPr lang="en-US" dirty="0"/>
              <a:t>Provide detailed documentation of results created throughout the project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C13C9B5-DC94-46E4-A269-5D1D4367C7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4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D85CD-BD1D-4E2C-99C7-88BF1C346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71CE0-8244-4B16-B3A6-47DC1187F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Network users and devices around the world are being targeted by malicious hackers every day. </a:t>
            </a:r>
          </a:p>
          <a:p>
            <a:pPr marL="0" indent="0">
              <a:buNone/>
            </a:pPr>
            <a:r>
              <a:rPr lang="en-US" dirty="0"/>
              <a:t>Hackers are usually motivated by personal gain.</a:t>
            </a:r>
          </a:p>
          <a:p>
            <a:pPr marL="0" indent="0">
              <a:buNone/>
            </a:pPr>
            <a:r>
              <a:rPr lang="en-US" dirty="0"/>
              <a:t>There are a range of methods that hackers use to reach their end goals.</a:t>
            </a:r>
          </a:p>
          <a:p>
            <a:pPr marL="0" indent="0">
              <a:buNone/>
            </a:pPr>
            <a:r>
              <a:rPr lang="en-US" dirty="0"/>
              <a:t>The risks to businesses of varying sizes and home users can vary from minor inconveniences to absolute data loss, and potential identity theft/Intellectual property theft.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53965B-7B8C-489B-A898-16BB415045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663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4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CF3C2-8E63-463D-BC73-AFFEEF12D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Literature review – Types of attacks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9FC97-A43B-4940-B6CE-8A6522F27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985427"/>
            <a:ext cx="9905999" cy="42540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Phishing (Spearphishing) [2,3]</a:t>
            </a:r>
          </a:p>
          <a:p>
            <a:pPr>
              <a:lnSpc>
                <a:spcPct val="100000"/>
              </a:lnSpc>
            </a:pPr>
            <a:r>
              <a:rPr lang="en-GB" dirty="0"/>
              <a:t>Malicious targeted attacks with the aim to infect users through deceptive tactics</a:t>
            </a:r>
          </a:p>
          <a:p>
            <a:pPr>
              <a:lnSpc>
                <a:spcPct val="100000"/>
              </a:lnSpc>
            </a:pPr>
            <a:endParaRPr lang="en-GB" dirty="0"/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Man in the middle attack [4,5]</a:t>
            </a:r>
          </a:p>
          <a:p>
            <a:pPr>
              <a:lnSpc>
                <a:spcPct val="100000"/>
              </a:lnSpc>
            </a:pPr>
            <a:r>
              <a:rPr lang="en-US" dirty="0"/>
              <a:t>A form of digital eavesdropping</a:t>
            </a:r>
          </a:p>
          <a:p>
            <a:pPr>
              <a:lnSpc>
                <a:spcPct val="100000"/>
              </a:lnSpc>
            </a:pPr>
            <a:endParaRPr lang="en-US" dirty="0"/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DoS attack [6-8]</a:t>
            </a:r>
          </a:p>
          <a:p>
            <a:pPr>
              <a:lnSpc>
                <a:spcPct val="100000"/>
              </a:lnSpc>
            </a:pPr>
            <a:r>
              <a:rPr lang="en-US" dirty="0"/>
              <a:t>Sabotages network performance of the targeted network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8F920F-59D3-455B-BF98-1FA76DDC45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55002" y="62369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282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7B139-0192-4D28-931E-7744468B0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Literature review – Penetration testing tools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74B08-8795-4CCC-8A46-894F0901E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941816"/>
            <a:ext cx="9800565" cy="460282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Kali Linux [8,9]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Houses a range of different penetration testing tools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Metasploit [10]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Allows use of custom payloads using languages such as </a:t>
            </a:r>
            <a:r>
              <a:rPr lang="en-GB" dirty="0" err="1"/>
              <a:t>perl</a:t>
            </a:r>
            <a:r>
              <a:rPr lang="en-GB" dirty="0"/>
              <a:t>, ruby and python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SET Social Engineering Toolkit [11]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Offers a wide range of tools that are suited to attacks focused on the social engineering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Aircrack-ng [9]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Used to attack Wi-Fi network security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1B98DA2-A360-4E00-BEA8-DE545C31E54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8783.145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0ABB6-3F2A-4C23-8B33-F2B1C6D6D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E5E23-F978-4758-B939-1729DD074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69897"/>
            <a:ext cx="10386192" cy="462337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Data</a:t>
            </a:r>
          </a:p>
          <a:p>
            <a:r>
              <a:rPr lang="en-US" dirty="0"/>
              <a:t>No personal data will be accessed or stored during this project.</a:t>
            </a:r>
          </a:p>
          <a:p>
            <a:pPr marL="0" indent="0">
              <a:buNone/>
            </a:pPr>
            <a:r>
              <a:rPr lang="en-US" dirty="0"/>
              <a:t>Strategy</a:t>
            </a:r>
          </a:p>
          <a:p>
            <a:r>
              <a:rPr lang="en-US" dirty="0"/>
              <a:t>Multiple penetration testing tools will be used to carry out a range of attacks on an isolated network/hardware setup</a:t>
            </a:r>
          </a:p>
          <a:p>
            <a:pPr marL="0" indent="0">
              <a:buNone/>
            </a:pPr>
            <a:r>
              <a:rPr lang="en-US" dirty="0"/>
              <a:t>Limitations</a:t>
            </a:r>
          </a:p>
          <a:p>
            <a:r>
              <a:rPr lang="en-US" dirty="0"/>
              <a:t>Penetration testing can cause harmful results in the real world. However, all tests will be carried out in an isolated environment free of any personal data or hardware.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Results created during penetration testing will be analysed and documented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BA67980-3BD1-4F83-BA97-9A5ED6C3FE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561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4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C6292-B2AA-42D4-82EB-9F7DAFBC3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Explanation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82374-54EB-49C0-8421-3D5171CEF6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3204" y="2377246"/>
            <a:ext cx="9905999" cy="3541714"/>
          </a:xfrm>
        </p:spPr>
        <p:txBody>
          <a:bodyPr/>
          <a:lstStyle/>
          <a:p>
            <a:r>
              <a:rPr lang="en-US" dirty="0"/>
              <a:t>The penetration testing will focus on single user environments for example laptop connected to public or unsecure home Wi-Fi</a:t>
            </a:r>
          </a:p>
          <a:p>
            <a:r>
              <a:rPr lang="en-US" dirty="0"/>
              <a:t>The user could be expected to be anyone from a child, student or business executive with a wide range of exploitable data that will be discussed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98562FA-B184-4678-AD29-0CAF339EEF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42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7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36042-3435-40E2-9F65-F6036C654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I plan to complete the project on time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235CB1-857E-43C1-A0F2-BBE32EF69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" y="1905000"/>
            <a:ext cx="12020550" cy="30480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7FA71AD-874F-4A73-A552-1936092AA0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561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0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B2265-030F-40C5-84A4-0A55DF02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AF178-F140-455B-A831-498EACE8C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Introduction </a:t>
            </a:r>
          </a:p>
          <a:p>
            <a:r>
              <a:rPr lang="en-GB" dirty="0"/>
              <a:t>Aims &amp; Objectives</a:t>
            </a:r>
          </a:p>
          <a:p>
            <a:r>
              <a:rPr lang="en-GB" dirty="0"/>
              <a:t>Literature review </a:t>
            </a:r>
          </a:p>
          <a:p>
            <a:r>
              <a:rPr lang="en-GB" dirty="0"/>
              <a:t>Methodology</a:t>
            </a:r>
          </a:p>
          <a:p>
            <a:r>
              <a:rPr lang="en-GB" dirty="0"/>
              <a:t>Design explanation</a:t>
            </a:r>
          </a:p>
          <a:p>
            <a:r>
              <a:rPr lang="en-GB" dirty="0"/>
              <a:t>Gantt Chart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3351AA2-1E32-4C4C-B995-70CC0F5DA2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1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C34EA-1E8F-487E-A489-F2D814165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187" y="-152402"/>
            <a:ext cx="9905998" cy="1030289"/>
          </a:xfrm>
        </p:spPr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FDC898-D2C7-4E75-964A-12A2DED83C97}"/>
              </a:ext>
            </a:extLst>
          </p:cNvPr>
          <p:cNvSpPr/>
          <p:nvPr/>
        </p:nvSpPr>
        <p:spPr>
          <a:xfrm>
            <a:off x="920095" y="748966"/>
            <a:ext cx="10941395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indent="-406400"/>
            <a:r>
              <a:rPr lang="en-GB" sz="1400" dirty="0"/>
              <a:t>[1]	R. Vaidya, “Cyber Security Breaches Survey 2019 - GOV.UK,” 2019 - https://www.gov.uk/government/statistics/cyber-security-breaches-survey-2019</a:t>
            </a:r>
          </a:p>
          <a:p>
            <a:pPr marL="406400" indent="-406400"/>
            <a:r>
              <a:rPr lang="en-GB" sz="1400" dirty="0"/>
              <a:t>[2]	M. J. Miranda, “Enhancing Cybersecurity Awareness Training: A Comprehensive Phishing Exercise Approach,” </a:t>
            </a:r>
            <a:r>
              <a:rPr lang="en-GB" sz="1400" i="1" dirty="0"/>
              <a:t>Int. </a:t>
            </a:r>
            <a:r>
              <a:rPr lang="en-GB" sz="1400" i="1" dirty="0" err="1"/>
              <a:t>Manag</a:t>
            </a:r>
            <a:r>
              <a:rPr lang="en-GB" sz="1400" i="1" dirty="0"/>
              <a:t>. Rev.</a:t>
            </a:r>
            <a:r>
              <a:rPr lang="en-GB" sz="1400" dirty="0"/>
              <a:t>, vol. 14, no. 2, p. 5, 2018.</a:t>
            </a:r>
          </a:p>
          <a:p>
            <a:pPr marL="406400" indent="-406400"/>
            <a:r>
              <a:rPr lang="en-GB" sz="1400" dirty="0"/>
              <a:t>[3]	K. L. </a:t>
            </a:r>
            <a:r>
              <a:rPr lang="en-GB" sz="1400" dirty="0" err="1"/>
              <a:t>Chiew</a:t>
            </a:r>
            <a:r>
              <a:rPr lang="en-GB" sz="1400" dirty="0"/>
              <a:t>, K. S. C. Yong, and C. L. Tan, “A survey of phishing attacks: Their types, vectors and technical approaches,” </a:t>
            </a:r>
            <a:r>
              <a:rPr lang="en-GB" sz="1400" i="1" dirty="0"/>
              <a:t>Expert Systems with Applications</a:t>
            </a:r>
            <a:r>
              <a:rPr lang="en-GB" sz="1400" dirty="0"/>
              <a:t>, vol. 106. pp. 1–20, 2018.</a:t>
            </a:r>
          </a:p>
          <a:p>
            <a:pPr marL="406400" indent="-406400"/>
            <a:r>
              <a:rPr lang="en-GB" sz="1400" dirty="0"/>
              <a:t>[4]	M. Cai, Z. Wu, and J. Zhang, “Research and prevention of Rogue AP based </a:t>
            </a:r>
            <a:r>
              <a:rPr lang="en-GB" sz="1400" dirty="0" err="1"/>
              <a:t>MitM</a:t>
            </a:r>
            <a:r>
              <a:rPr lang="en-GB" sz="1400" dirty="0"/>
              <a:t> in wireless network,” in </a:t>
            </a:r>
            <a:r>
              <a:rPr lang="en-GB" sz="1400" i="1" dirty="0"/>
              <a:t>Proceedings - 2014 9th International Conference on P2P, Parallel, Grid, Cloud and Internet Computing, 3PGCIC 2014</a:t>
            </a:r>
            <a:r>
              <a:rPr lang="en-GB" sz="1400" dirty="0"/>
              <a:t>, 2014, vol. 183, pp. 538–542.</a:t>
            </a:r>
          </a:p>
          <a:p>
            <a:pPr marL="406400" indent="-406400"/>
            <a:r>
              <a:rPr lang="en-GB" sz="1400" dirty="0"/>
              <a:t>[5]	J. J. Kang, K. Fahd, and S. Venkatraman, “Trusted Time-Based Verification Model for Automatic Man-in-the-Middle Attack Detection in Cybersecurity,” </a:t>
            </a:r>
            <a:r>
              <a:rPr lang="en-GB" sz="1400" i="1" dirty="0"/>
              <a:t>Cryptography</a:t>
            </a:r>
            <a:r>
              <a:rPr lang="en-GB" sz="1400" dirty="0"/>
              <a:t>, vol. 2, no. 4, p. 38, Dec. 2018.</a:t>
            </a:r>
          </a:p>
          <a:p>
            <a:pPr marL="406400" indent="-406400"/>
            <a:r>
              <a:rPr lang="en-GB" sz="1400" dirty="0"/>
              <a:t>[6]	C. Anand and R. K. </a:t>
            </a:r>
            <a:r>
              <a:rPr lang="en-GB" sz="1400" dirty="0" err="1"/>
              <a:t>Gnanamurthy</a:t>
            </a:r>
            <a:r>
              <a:rPr lang="en-GB" sz="1400" dirty="0"/>
              <a:t>, “Localized DoS Attack Detection Architecture for Reliable Data Transmission Over Wireless Sensor Network,” </a:t>
            </a:r>
            <a:r>
              <a:rPr lang="en-GB" sz="1400" i="1" dirty="0" err="1"/>
              <a:t>Wirel</a:t>
            </a:r>
            <a:r>
              <a:rPr lang="en-GB" sz="1400" i="1" dirty="0"/>
              <a:t>. Pers. </a:t>
            </a:r>
            <a:r>
              <a:rPr lang="en-GB" sz="1400" i="1" dirty="0" err="1"/>
              <a:t>Commun</a:t>
            </a:r>
            <a:r>
              <a:rPr lang="en-GB" sz="1400" i="1" dirty="0"/>
              <a:t>.</a:t>
            </a:r>
            <a:r>
              <a:rPr lang="en-GB" sz="1400" dirty="0"/>
              <a:t>, vol. 90, no. 2, pp. 847–859, 2016.</a:t>
            </a:r>
          </a:p>
          <a:p>
            <a:pPr marL="406400" indent="-406400"/>
            <a:r>
              <a:rPr lang="en-GB" sz="1400" dirty="0"/>
              <a:t>[7]	M. </a:t>
            </a:r>
            <a:r>
              <a:rPr lang="en-GB" sz="1400" dirty="0" err="1"/>
              <a:t>Bogdanoski</a:t>
            </a:r>
            <a:r>
              <a:rPr lang="en-GB" sz="1400" dirty="0"/>
              <a:t>, T. </a:t>
            </a:r>
            <a:r>
              <a:rPr lang="en-GB" sz="1400" dirty="0" err="1"/>
              <a:t>Shuminoski</a:t>
            </a:r>
            <a:r>
              <a:rPr lang="en-GB" sz="1400" dirty="0"/>
              <a:t>, and A. </a:t>
            </a:r>
            <a:r>
              <a:rPr lang="en-GB" sz="1400" dirty="0" err="1"/>
              <a:t>Risteski</a:t>
            </a:r>
            <a:r>
              <a:rPr lang="en-GB" sz="1400" dirty="0"/>
              <a:t>, “Analysis of the SYN Flood DoS Attack,” </a:t>
            </a:r>
            <a:r>
              <a:rPr lang="en-GB" sz="1400" i="1" dirty="0"/>
              <a:t>Int. J. </a:t>
            </a:r>
            <a:r>
              <a:rPr lang="en-GB" sz="1400" i="1" dirty="0" err="1"/>
              <a:t>Comput</a:t>
            </a:r>
            <a:r>
              <a:rPr lang="en-GB" sz="1400" i="1" dirty="0"/>
              <a:t>. </a:t>
            </a:r>
            <a:r>
              <a:rPr lang="en-GB" sz="1400" i="1" dirty="0" err="1"/>
              <a:t>Netw</a:t>
            </a:r>
            <a:r>
              <a:rPr lang="en-GB" sz="1400" i="1" dirty="0"/>
              <a:t>. Inf. </a:t>
            </a:r>
            <a:r>
              <a:rPr lang="en-GB" sz="1400" i="1" dirty="0" err="1"/>
              <a:t>Secur</a:t>
            </a:r>
            <a:r>
              <a:rPr lang="en-GB" sz="1400" i="1" dirty="0"/>
              <a:t>.</a:t>
            </a:r>
            <a:r>
              <a:rPr lang="en-GB" sz="1400" dirty="0"/>
              <a:t>, vol. 5, no. 8, pp. 15–11, 2013.</a:t>
            </a:r>
          </a:p>
          <a:p>
            <a:pPr marL="406400" indent="-406400"/>
            <a:r>
              <a:rPr lang="en-GB" sz="1400" dirty="0"/>
              <a:t>[8]	D. </a:t>
            </a:r>
            <a:r>
              <a:rPr lang="en-GB" sz="1400" dirty="0" err="1"/>
              <a:t>Vuletić</a:t>
            </a:r>
            <a:r>
              <a:rPr lang="en-GB" sz="1400" dirty="0"/>
              <a:t> and N. </a:t>
            </a:r>
            <a:r>
              <a:rPr lang="en-GB" sz="1400" dirty="0" err="1"/>
              <a:t>Nojković</a:t>
            </a:r>
            <a:r>
              <a:rPr lang="en-GB" sz="1400" dirty="0"/>
              <a:t>, “Realization of a TCP </a:t>
            </a:r>
            <a:r>
              <a:rPr lang="en-GB" sz="1400" dirty="0" err="1"/>
              <a:t>Syn</a:t>
            </a:r>
            <a:r>
              <a:rPr lang="en-GB" sz="1400" dirty="0"/>
              <a:t> Flood Attack using Kali Linux,” </a:t>
            </a:r>
            <a:r>
              <a:rPr lang="en-GB" sz="1400" i="1" dirty="0" err="1"/>
              <a:t>Vojnoteh</a:t>
            </a:r>
            <a:r>
              <a:rPr lang="en-GB" sz="1400" i="1" dirty="0"/>
              <a:t>. </a:t>
            </a:r>
            <a:r>
              <a:rPr lang="en-GB" sz="1400" i="1" dirty="0" err="1"/>
              <a:t>Glas</a:t>
            </a:r>
            <a:r>
              <a:rPr lang="en-GB" sz="1400" i="1" dirty="0"/>
              <a:t>.</a:t>
            </a:r>
            <a:r>
              <a:rPr lang="en-GB" sz="1400" dirty="0"/>
              <a:t>, vol. 66, no. 3, pp. 640–649, 2018.</a:t>
            </a:r>
          </a:p>
          <a:p>
            <a:pPr marL="406400" indent="-406400"/>
            <a:r>
              <a:rPr lang="en-GB" sz="1400" dirty="0"/>
              <a:t>[9]	S. M. </a:t>
            </a:r>
            <a:r>
              <a:rPr lang="en-GB" sz="1400" dirty="0" err="1"/>
              <a:t>Čisar</a:t>
            </a:r>
            <a:r>
              <a:rPr lang="en-GB" sz="1400" dirty="0"/>
              <a:t>, P; </a:t>
            </a:r>
            <a:r>
              <a:rPr lang="en-GB" sz="1400" dirty="0" err="1"/>
              <a:t>Čisar</a:t>
            </a:r>
            <a:r>
              <a:rPr lang="en-GB" sz="1400" dirty="0"/>
              <a:t>, “ETHICAL HACKING OF WIRELESS NETWORKS IN KALI LINUX ENVIRONMENT,” </a:t>
            </a:r>
            <a:r>
              <a:rPr lang="en-GB" sz="1400" i="1" dirty="0"/>
              <a:t>Ann. Fac. Eng. Hunedoara; Hunedoara</a:t>
            </a:r>
            <a:r>
              <a:rPr lang="en-GB" sz="1400" dirty="0"/>
              <a:t>, vol. 16, no. 3, pp. 181–186, 2018.</a:t>
            </a:r>
          </a:p>
          <a:p>
            <a:pPr marL="406400" indent="-406400"/>
            <a:r>
              <a:rPr lang="en-GB" sz="1400" dirty="0"/>
              <a:t>[10]	Y. </a:t>
            </a:r>
            <a:r>
              <a:rPr lang="en-GB" sz="1400" dirty="0" err="1"/>
              <a:t>Stefinko</a:t>
            </a:r>
            <a:r>
              <a:rPr lang="en-GB" sz="1400" dirty="0"/>
              <a:t>, A. </a:t>
            </a:r>
            <a:r>
              <a:rPr lang="en-GB" sz="1400" dirty="0" err="1"/>
              <a:t>Piskozub</a:t>
            </a:r>
            <a:r>
              <a:rPr lang="en-GB" sz="1400" dirty="0"/>
              <a:t>, and R. </a:t>
            </a:r>
            <a:r>
              <a:rPr lang="en-GB" sz="1400" dirty="0" err="1"/>
              <a:t>Banakh</a:t>
            </a:r>
            <a:r>
              <a:rPr lang="en-GB" sz="1400" dirty="0"/>
              <a:t>, “Manual and automated penetration testing. Benefits and drawbacks. Modern tendency,” in </a:t>
            </a:r>
            <a:r>
              <a:rPr lang="en-GB" sz="1400" i="1" dirty="0"/>
              <a:t>Modern Problems of Radio Engineering, Telecommunications and Computer Science, Proceedings of the 13th International Conference on TCSET 2016</a:t>
            </a:r>
            <a:r>
              <a:rPr lang="en-GB" sz="1400" dirty="0"/>
              <a:t>, 2016, vol. 1, pp. 488–491.</a:t>
            </a:r>
          </a:p>
          <a:p>
            <a:pPr marL="406400" indent="-406400"/>
            <a:r>
              <a:rPr lang="en-GB" sz="1400" dirty="0"/>
              <a:t>[11]	“Kali: Get SET for phishing! - ProQuest.” [Online]. Available: https://search-proquest-com.ezproxy.uwtsd.ac.uk/docview/2051229770?accountid=130472&amp;rfr_id=info%3Axri%2Fsid%3Aprimo. [Accessed: 26-Mar-2020].</a:t>
            </a:r>
          </a:p>
          <a:p>
            <a:pPr marL="406400" indent="-406400"/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065455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1080</TotalTime>
  <Words>1198</Words>
  <Application>Microsoft Office PowerPoint</Application>
  <PresentationFormat>Widescreen</PresentationFormat>
  <Paragraphs>88</Paragraphs>
  <Slides>14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Tw Cen MT</vt:lpstr>
      <vt:lpstr>Circuit</vt:lpstr>
      <vt:lpstr>Analysing the process of targeted cybersecurity attacks</vt:lpstr>
      <vt:lpstr>Introduction</vt:lpstr>
      <vt:lpstr>Introduction</vt:lpstr>
      <vt:lpstr>Why did I chose this project?</vt:lpstr>
      <vt:lpstr>What do I plan to achieve from this project?</vt:lpstr>
      <vt:lpstr>Aims and objectives</vt:lpstr>
      <vt:lpstr>Literature Review</vt:lpstr>
      <vt:lpstr>Literature review – Types of attacks</vt:lpstr>
      <vt:lpstr>Literature review – Penetration testing tools</vt:lpstr>
      <vt:lpstr>Methodology</vt:lpstr>
      <vt:lpstr>Design Explanation</vt:lpstr>
      <vt:lpstr>How I plan to complete the project on time</vt:lpstr>
      <vt:lpstr>Summary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Interim Viva</dc:title>
  <dc:creator>ross jones</dc:creator>
  <cp:lastModifiedBy>ross jones</cp:lastModifiedBy>
  <cp:revision>73</cp:revision>
  <dcterms:created xsi:type="dcterms:W3CDTF">2019-01-16T07:50:00Z</dcterms:created>
  <dcterms:modified xsi:type="dcterms:W3CDTF">2020-03-31T21:46:08Z</dcterms:modified>
</cp:coreProperties>
</file>