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56" r:id="rId2"/>
    <p:sldId id="302" r:id="rId3"/>
    <p:sldId id="294" r:id="rId4"/>
    <p:sldId id="296" r:id="rId5"/>
    <p:sldId id="295" r:id="rId6"/>
    <p:sldId id="297" r:id="rId7"/>
    <p:sldId id="298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99" r:id="rId19"/>
    <p:sldId id="300" r:id="rId20"/>
    <p:sldId id="283" r:id="rId21"/>
    <p:sldId id="289" r:id="rId22"/>
    <p:sldId id="292" r:id="rId23"/>
    <p:sldId id="301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3" autoAdjust="0"/>
    <p:restoredTop sz="89333" autoAdjust="0"/>
  </p:normalViewPr>
  <p:slideViewPr>
    <p:cSldViewPr>
      <p:cViewPr>
        <p:scale>
          <a:sx n="75" d="100"/>
          <a:sy n="75" d="100"/>
        </p:scale>
        <p:origin x="-516" y="-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9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F4AB86-68ED-41EB-BCAA-3C0077409A21}" type="doc">
      <dgm:prSet loTypeId="urn:microsoft.com/office/officeart/2005/8/layout/cycle1" loCatId="cycle" qsTypeId="urn:microsoft.com/office/officeart/2005/8/quickstyle/3d2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8FE1EE0-810B-42B0-82E5-7965E230953D}">
      <dgm:prSet phldrT="[Text]"/>
      <dgm:spPr/>
      <dgm:t>
        <a:bodyPr/>
        <a:lstStyle/>
        <a:p>
          <a:r>
            <a:rPr lang="en-US" dirty="0" smtClean="0"/>
            <a:t>execute it</a:t>
          </a:r>
          <a:endParaRPr lang="en-GB" dirty="0"/>
        </a:p>
      </dgm:t>
    </dgm:pt>
    <dgm:pt modelId="{FE88A61A-5A89-4163-A672-D6F2DD4F55CD}" type="parTrans" cxnId="{C69A6FD7-EF08-48AD-8421-BAB18292D8E6}">
      <dgm:prSet/>
      <dgm:spPr/>
      <dgm:t>
        <a:bodyPr/>
        <a:lstStyle/>
        <a:p>
          <a:endParaRPr lang="en-GB"/>
        </a:p>
      </dgm:t>
    </dgm:pt>
    <dgm:pt modelId="{50C55C8E-3225-4644-AE0B-E9C458F6DA5B}" type="sibTrans" cxnId="{C69A6FD7-EF08-48AD-8421-BAB18292D8E6}">
      <dgm:prSet/>
      <dgm:spPr/>
      <dgm:t>
        <a:bodyPr/>
        <a:lstStyle/>
        <a:p>
          <a:endParaRPr lang="en-GB"/>
        </a:p>
      </dgm:t>
    </dgm:pt>
    <dgm:pt modelId="{A5F96FAF-6E2F-4F53-8D05-04B6422D2597}">
      <dgm:prSet phldrT="[Text]"/>
      <dgm:spPr/>
      <dgm:t>
        <a:bodyPr/>
        <a:lstStyle/>
        <a:p>
          <a:r>
            <a:rPr lang="en-US" dirty="0" smtClean="0"/>
            <a:t>fetch an instruction</a:t>
          </a:r>
          <a:endParaRPr lang="en-GB" dirty="0"/>
        </a:p>
      </dgm:t>
    </dgm:pt>
    <dgm:pt modelId="{6D34FBC4-227E-4051-8533-724FEED3123A}" type="parTrans" cxnId="{65811C62-BA3C-4177-86B2-938B04B9CE91}">
      <dgm:prSet/>
      <dgm:spPr/>
      <dgm:t>
        <a:bodyPr/>
        <a:lstStyle/>
        <a:p>
          <a:endParaRPr lang="en-GB"/>
        </a:p>
      </dgm:t>
    </dgm:pt>
    <dgm:pt modelId="{A2AD379B-3210-4582-8BBF-5AFCC2D571C4}" type="sibTrans" cxnId="{65811C62-BA3C-4177-86B2-938B04B9CE91}">
      <dgm:prSet/>
      <dgm:spPr/>
      <dgm:t>
        <a:bodyPr/>
        <a:lstStyle/>
        <a:p>
          <a:endParaRPr lang="en-GB"/>
        </a:p>
      </dgm:t>
    </dgm:pt>
    <dgm:pt modelId="{2E9F3F21-C970-48F9-ACBE-A12749A6F5AA}" type="pres">
      <dgm:prSet presAssocID="{97F4AB86-68ED-41EB-BCAA-3C0077409A2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5FBE6F6-D399-445F-B422-42925BE2BDB6}" type="pres">
      <dgm:prSet presAssocID="{78FE1EE0-810B-42B0-82E5-7965E230953D}" presName="dummy" presStyleCnt="0"/>
      <dgm:spPr/>
    </dgm:pt>
    <dgm:pt modelId="{8EC46068-FBD4-42A1-A410-523357E01F4B}" type="pres">
      <dgm:prSet presAssocID="{78FE1EE0-810B-42B0-82E5-7965E230953D}" presName="node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2E9B9DD-0143-48C2-A791-CBDC1E8F4430}" type="pres">
      <dgm:prSet presAssocID="{50C55C8E-3225-4644-AE0B-E9C458F6DA5B}" presName="sibTrans" presStyleLbl="node1" presStyleIdx="0" presStyleCnt="2"/>
      <dgm:spPr/>
      <dgm:t>
        <a:bodyPr/>
        <a:lstStyle/>
        <a:p>
          <a:endParaRPr lang="en-GB"/>
        </a:p>
      </dgm:t>
    </dgm:pt>
    <dgm:pt modelId="{C5AAF58F-536A-43B3-9763-8F59DA3E5BEA}" type="pres">
      <dgm:prSet presAssocID="{A5F96FAF-6E2F-4F53-8D05-04B6422D2597}" presName="dummy" presStyleCnt="0"/>
      <dgm:spPr/>
    </dgm:pt>
    <dgm:pt modelId="{5C813206-586D-4F6C-9DDA-155F436F5596}" type="pres">
      <dgm:prSet presAssocID="{A5F96FAF-6E2F-4F53-8D05-04B6422D2597}" presName="node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9A292F6-9A1E-4DD3-8F81-8FFD5B62FA0A}" type="pres">
      <dgm:prSet presAssocID="{A2AD379B-3210-4582-8BBF-5AFCC2D571C4}" presName="sibTrans" presStyleLbl="node1" presStyleIdx="1" presStyleCnt="2"/>
      <dgm:spPr/>
      <dgm:t>
        <a:bodyPr/>
        <a:lstStyle/>
        <a:p>
          <a:endParaRPr lang="en-GB"/>
        </a:p>
      </dgm:t>
    </dgm:pt>
  </dgm:ptLst>
  <dgm:cxnLst>
    <dgm:cxn modelId="{1F4167B5-6FF5-4EEC-AC5B-4CFE3A0C273A}" type="presOf" srcId="{97F4AB86-68ED-41EB-BCAA-3C0077409A21}" destId="{2E9F3F21-C970-48F9-ACBE-A12749A6F5AA}" srcOrd="0" destOrd="0" presId="urn:microsoft.com/office/officeart/2005/8/layout/cycle1"/>
    <dgm:cxn modelId="{F16E6251-046C-4AA8-844E-3664222B8183}" type="presOf" srcId="{78FE1EE0-810B-42B0-82E5-7965E230953D}" destId="{8EC46068-FBD4-42A1-A410-523357E01F4B}" srcOrd="0" destOrd="0" presId="urn:microsoft.com/office/officeart/2005/8/layout/cycle1"/>
    <dgm:cxn modelId="{E46CEED8-3B0D-4EAD-8A24-3442D3F57D0C}" type="presOf" srcId="{A5F96FAF-6E2F-4F53-8D05-04B6422D2597}" destId="{5C813206-586D-4F6C-9DDA-155F436F5596}" srcOrd="0" destOrd="0" presId="urn:microsoft.com/office/officeart/2005/8/layout/cycle1"/>
    <dgm:cxn modelId="{C69A6FD7-EF08-48AD-8421-BAB18292D8E6}" srcId="{97F4AB86-68ED-41EB-BCAA-3C0077409A21}" destId="{78FE1EE0-810B-42B0-82E5-7965E230953D}" srcOrd="0" destOrd="0" parTransId="{FE88A61A-5A89-4163-A672-D6F2DD4F55CD}" sibTransId="{50C55C8E-3225-4644-AE0B-E9C458F6DA5B}"/>
    <dgm:cxn modelId="{DAF6D87B-8C45-45FC-B6A7-455539FA55A4}" type="presOf" srcId="{A2AD379B-3210-4582-8BBF-5AFCC2D571C4}" destId="{F9A292F6-9A1E-4DD3-8F81-8FFD5B62FA0A}" srcOrd="0" destOrd="0" presId="urn:microsoft.com/office/officeart/2005/8/layout/cycle1"/>
    <dgm:cxn modelId="{65811C62-BA3C-4177-86B2-938B04B9CE91}" srcId="{97F4AB86-68ED-41EB-BCAA-3C0077409A21}" destId="{A5F96FAF-6E2F-4F53-8D05-04B6422D2597}" srcOrd="1" destOrd="0" parTransId="{6D34FBC4-227E-4051-8533-724FEED3123A}" sibTransId="{A2AD379B-3210-4582-8BBF-5AFCC2D571C4}"/>
    <dgm:cxn modelId="{31760F7A-A361-4035-9303-3BC5AA1DCD6D}" type="presOf" srcId="{50C55C8E-3225-4644-AE0B-E9C458F6DA5B}" destId="{D2E9B9DD-0143-48C2-A791-CBDC1E8F4430}" srcOrd="0" destOrd="0" presId="urn:microsoft.com/office/officeart/2005/8/layout/cycle1"/>
    <dgm:cxn modelId="{9EA4FF98-7CC4-45D3-BB98-267AFEB51D5E}" type="presParOf" srcId="{2E9F3F21-C970-48F9-ACBE-A12749A6F5AA}" destId="{05FBE6F6-D399-445F-B422-42925BE2BDB6}" srcOrd="0" destOrd="0" presId="urn:microsoft.com/office/officeart/2005/8/layout/cycle1"/>
    <dgm:cxn modelId="{1EE778DE-A6D8-4B2E-888A-97853A9BC253}" type="presParOf" srcId="{2E9F3F21-C970-48F9-ACBE-A12749A6F5AA}" destId="{8EC46068-FBD4-42A1-A410-523357E01F4B}" srcOrd="1" destOrd="0" presId="urn:microsoft.com/office/officeart/2005/8/layout/cycle1"/>
    <dgm:cxn modelId="{7839C1EC-2B47-4BD1-A927-D93F1474B8E0}" type="presParOf" srcId="{2E9F3F21-C970-48F9-ACBE-A12749A6F5AA}" destId="{D2E9B9DD-0143-48C2-A791-CBDC1E8F4430}" srcOrd="2" destOrd="0" presId="urn:microsoft.com/office/officeart/2005/8/layout/cycle1"/>
    <dgm:cxn modelId="{BBAB662B-A4C1-470F-B776-81BCF8BE0794}" type="presParOf" srcId="{2E9F3F21-C970-48F9-ACBE-A12749A6F5AA}" destId="{C5AAF58F-536A-43B3-9763-8F59DA3E5BEA}" srcOrd="3" destOrd="0" presId="urn:microsoft.com/office/officeart/2005/8/layout/cycle1"/>
    <dgm:cxn modelId="{3C943C16-4FC1-4A7F-AF80-0B7542E6B0E4}" type="presParOf" srcId="{2E9F3F21-C970-48F9-ACBE-A12749A6F5AA}" destId="{5C813206-586D-4F6C-9DDA-155F436F5596}" srcOrd="4" destOrd="0" presId="urn:microsoft.com/office/officeart/2005/8/layout/cycle1"/>
    <dgm:cxn modelId="{634DCD83-A611-409B-9D51-68C7B7C2E76C}" type="presParOf" srcId="{2E9F3F21-C970-48F9-ACBE-A12749A6F5AA}" destId="{F9A292F6-9A1E-4DD3-8F81-8FFD5B62FA0A}" srcOrd="5" destOrd="0" presId="urn:microsoft.com/office/officeart/2005/8/layout/cycle1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87F234-93DD-41E0-8D00-32669D830322}" type="doc">
      <dgm:prSet loTypeId="urn:microsoft.com/office/officeart/2005/8/layout/cycle1" loCatId="cycle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0C28565-B0FA-4D81-9A10-5C22C817F2C0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Decode instruction</a:t>
          </a:r>
          <a:endParaRPr lang="en-GB" dirty="0"/>
        </a:p>
      </dgm:t>
    </dgm:pt>
    <dgm:pt modelId="{C22292F7-CDDC-4CC5-AD41-E6F9E85A55AD}" type="parTrans" cxnId="{6FC24804-E4EF-4AEB-B68A-C804C4D8774E}">
      <dgm:prSet/>
      <dgm:spPr/>
      <dgm:t>
        <a:bodyPr/>
        <a:lstStyle/>
        <a:p>
          <a:endParaRPr lang="en-GB"/>
        </a:p>
      </dgm:t>
    </dgm:pt>
    <dgm:pt modelId="{ABDAA165-BB98-46FC-AC2E-ECCCB6F76CDF}" type="sibTrans" cxnId="{6FC24804-E4EF-4AEB-B68A-C804C4D8774E}">
      <dgm:prSet/>
      <dgm:spPr/>
      <dgm:t>
        <a:bodyPr/>
        <a:lstStyle/>
        <a:p>
          <a:endParaRPr lang="en-GB"/>
        </a:p>
      </dgm:t>
    </dgm:pt>
    <dgm:pt modelId="{FC4B5D19-41E2-4623-BC35-B4DC87DD4130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Fetch required operands</a:t>
          </a:r>
          <a:endParaRPr lang="en-GB" dirty="0"/>
        </a:p>
      </dgm:t>
    </dgm:pt>
    <dgm:pt modelId="{E7B27714-6ED1-4787-AB76-B7355927F25F}" type="parTrans" cxnId="{EF14CB07-F35A-4A7A-81E6-6BD7177473EA}">
      <dgm:prSet/>
      <dgm:spPr/>
      <dgm:t>
        <a:bodyPr/>
        <a:lstStyle/>
        <a:p>
          <a:endParaRPr lang="en-GB"/>
        </a:p>
      </dgm:t>
    </dgm:pt>
    <dgm:pt modelId="{CA9E1389-4006-4B28-B9FB-2680EDB9AF6B}" type="sibTrans" cxnId="{EF14CB07-F35A-4A7A-81E6-6BD7177473EA}">
      <dgm:prSet/>
      <dgm:spPr/>
      <dgm:t>
        <a:bodyPr/>
        <a:lstStyle/>
        <a:p>
          <a:endParaRPr lang="en-GB"/>
        </a:p>
      </dgm:t>
    </dgm:pt>
    <dgm:pt modelId="{3B272CDB-AFE6-42CD-BAD7-E584568C1829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Perform operation</a:t>
          </a:r>
          <a:endParaRPr lang="en-GB" dirty="0"/>
        </a:p>
      </dgm:t>
    </dgm:pt>
    <dgm:pt modelId="{0E6083E5-3054-4EA3-A39B-0B3C506677A3}" type="parTrans" cxnId="{C3D846B2-9107-419C-B9D3-6C9A79588F6B}">
      <dgm:prSet/>
      <dgm:spPr/>
      <dgm:t>
        <a:bodyPr/>
        <a:lstStyle/>
        <a:p>
          <a:endParaRPr lang="en-GB"/>
        </a:p>
      </dgm:t>
    </dgm:pt>
    <dgm:pt modelId="{E6E481E3-50F7-4E1E-B436-374193FD45B1}" type="sibTrans" cxnId="{C3D846B2-9107-419C-B9D3-6C9A79588F6B}">
      <dgm:prSet/>
      <dgm:spPr/>
      <dgm:t>
        <a:bodyPr/>
        <a:lstStyle/>
        <a:p>
          <a:endParaRPr lang="en-GB"/>
        </a:p>
      </dgm:t>
    </dgm:pt>
    <dgm:pt modelId="{A6FA9B2D-99FB-4ED5-8234-8984B3071FE8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 dirty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Fetch instruction from memory </a:t>
          </a:r>
          <a:endParaRPr lang="en-GB" dirty="0"/>
        </a:p>
      </dgm:t>
    </dgm:pt>
    <dgm:pt modelId="{0FAB3388-6AC0-4D9B-A5C4-1C83906CADA3}" type="parTrans" cxnId="{D5601D42-8DFC-4524-83EB-EBAA7D7D82EA}">
      <dgm:prSet/>
      <dgm:spPr/>
      <dgm:t>
        <a:bodyPr/>
        <a:lstStyle/>
        <a:p>
          <a:endParaRPr lang="en-GB"/>
        </a:p>
      </dgm:t>
    </dgm:pt>
    <dgm:pt modelId="{4D34D8F8-C671-47EA-987A-D72AF4B56009}" type="sibTrans" cxnId="{D5601D42-8DFC-4524-83EB-EBAA7D7D82EA}">
      <dgm:prSet/>
      <dgm:spPr/>
      <dgm:t>
        <a:bodyPr/>
        <a:lstStyle/>
        <a:p>
          <a:endParaRPr lang="en-GB"/>
        </a:p>
      </dgm:t>
    </dgm:pt>
    <dgm:pt modelId="{E3FEF110-9772-4C4E-A36B-4546AE9CC43B}" type="pres">
      <dgm:prSet presAssocID="{7487F234-93DD-41E0-8D00-32669D83032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E207CF7-6A0F-4FA7-BFDE-BD5F8E5004AE}" type="pres">
      <dgm:prSet presAssocID="{B0C28565-B0FA-4D81-9A10-5C22C817F2C0}" presName="dummy" presStyleCnt="0"/>
      <dgm:spPr/>
    </dgm:pt>
    <dgm:pt modelId="{6B7F6861-4AC9-4BB1-904C-1A6595658317}" type="pres">
      <dgm:prSet presAssocID="{B0C28565-B0FA-4D81-9A10-5C22C817F2C0}" presName="node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42FAE54-2789-484F-B97D-CF31164C3A8A}" type="pres">
      <dgm:prSet presAssocID="{ABDAA165-BB98-46FC-AC2E-ECCCB6F76CDF}" presName="sibTrans" presStyleLbl="node1" presStyleIdx="0" presStyleCnt="4"/>
      <dgm:spPr/>
      <dgm:t>
        <a:bodyPr/>
        <a:lstStyle/>
        <a:p>
          <a:endParaRPr lang="en-GB"/>
        </a:p>
      </dgm:t>
    </dgm:pt>
    <dgm:pt modelId="{7F42EA48-E073-4C4B-987F-58F8C201D644}" type="pres">
      <dgm:prSet presAssocID="{FC4B5D19-41E2-4623-BC35-B4DC87DD4130}" presName="dummy" presStyleCnt="0"/>
      <dgm:spPr/>
    </dgm:pt>
    <dgm:pt modelId="{7A749873-504B-45ED-84A0-4261D370DDB1}" type="pres">
      <dgm:prSet presAssocID="{FC4B5D19-41E2-4623-BC35-B4DC87DD4130}" presName="node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EF8A90A-D7B1-4286-99F3-AC1DD294295C}" type="pres">
      <dgm:prSet presAssocID="{CA9E1389-4006-4B28-B9FB-2680EDB9AF6B}" presName="sibTrans" presStyleLbl="node1" presStyleIdx="1" presStyleCnt="4"/>
      <dgm:spPr/>
      <dgm:t>
        <a:bodyPr/>
        <a:lstStyle/>
        <a:p>
          <a:endParaRPr lang="en-GB"/>
        </a:p>
      </dgm:t>
    </dgm:pt>
    <dgm:pt modelId="{9D62FA1C-E855-42CB-9B80-7E4A5DF2F4C5}" type="pres">
      <dgm:prSet presAssocID="{3B272CDB-AFE6-42CD-BAD7-E584568C1829}" presName="dummy" presStyleCnt="0"/>
      <dgm:spPr/>
    </dgm:pt>
    <dgm:pt modelId="{204DA0DF-EE4F-4365-8EEF-F2C892A4F8BD}" type="pres">
      <dgm:prSet presAssocID="{3B272CDB-AFE6-42CD-BAD7-E584568C1829}" presName="node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D6517A-23EA-4D8A-843C-4246561BC9FA}" type="pres">
      <dgm:prSet presAssocID="{E6E481E3-50F7-4E1E-B436-374193FD45B1}" presName="sibTrans" presStyleLbl="node1" presStyleIdx="2" presStyleCnt="4"/>
      <dgm:spPr/>
      <dgm:t>
        <a:bodyPr/>
        <a:lstStyle/>
        <a:p>
          <a:endParaRPr lang="en-GB"/>
        </a:p>
      </dgm:t>
    </dgm:pt>
    <dgm:pt modelId="{E2B09639-FF5D-49A8-BCF5-7281D98638E5}" type="pres">
      <dgm:prSet presAssocID="{A6FA9B2D-99FB-4ED5-8234-8984B3071FE8}" presName="dummy" presStyleCnt="0"/>
      <dgm:spPr/>
    </dgm:pt>
    <dgm:pt modelId="{9FBEB43F-983D-4FA6-8025-F14E8C732C47}" type="pres">
      <dgm:prSet presAssocID="{A6FA9B2D-99FB-4ED5-8234-8984B3071FE8}" presName="node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E24E78-FDCD-4987-9FB6-5FAE4D3D77FE}" type="pres">
      <dgm:prSet presAssocID="{4D34D8F8-C671-47EA-987A-D72AF4B56009}" presName="sibTrans" presStyleLbl="node1" presStyleIdx="3" presStyleCnt="4"/>
      <dgm:spPr/>
      <dgm:t>
        <a:bodyPr/>
        <a:lstStyle/>
        <a:p>
          <a:endParaRPr lang="en-GB"/>
        </a:p>
      </dgm:t>
    </dgm:pt>
  </dgm:ptLst>
  <dgm:cxnLst>
    <dgm:cxn modelId="{F8C2E1C6-1563-4CA3-9E16-A4DC5228B72B}" type="presOf" srcId="{B0C28565-B0FA-4D81-9A10-5C22C817F2C0}" destId="{6B7F6861-4AC9-4BB1-904C-1A6595658317}" srcOrd="0" destOrd="0" presId="urn:microsoft.com/office/officeart/2005/8/layout/cycle1"/>
    <dgm:cxn modelId="{5D71BA7D-1BCE-4CC0-84AB-7D64359C39EB}" type="presOf" srcId="{E6E481E3-50F7-4E1E-B436-374193FD45B1}" destId="{76D6517A-23EA-4D8A-843C-4246561BC9FA}" srcOrd="0" destOrd="0" presId="urn:microsoft.com/office/officeart/2005/8/layout/cycle1"/>
    <dgm:cxn modelId="{CD900DAB-94FB-460B-A124-C5E8B480767D}" type="presOf" srcId="{A6FA9B2D-99FB-4ED5-8234-8984B3071FE8}" destId="{9FBEB43F-983D-4FA6-8025-F14E8C732C47}" srcOrd="0" destOrd="0" presId="urn:microsoft.com/office/officeart/2005/8/layout/cycle1"/>
    <dgm:cxn modelId="{EF14CB07-F35A-4A7A-81E6-6BD7177473EA}" srcId="{7487F234-93DD-41E0-8D00-32669D830322}" destId="{FC4B5D19-41E2-4623-BC35-B4DC87DD4130}" srcOrd="1" destOrd="0" parTransId="{E7B27714-6ED1-4787-AB76-B7355927F25F}" sibTransId="{CA9E1389-4006-4B28-B9FB-2680EDB9AF6B}"/>
    <dgm:cxn modelId="{D5601D42-8DFC-4524-83EB-EBAA7D7D82EA}" srcId="{7487F234-93DD-41E0-8D00-32669D830322}" destId="{A6FA9B2D-99FB-4ED5-8234-8984B3071FE8}" srcOrd="3" destOrd="0" parTransId="{0FAB3388-6AC0-4D9B-A5C4-1C83906CADA3}" sibTransId="{4D34D8F8-C671-47EA-987A-D72AF4B56009}"/>
    <dgm:cxn modelId="{EFDFA572-E444-407A-8524-676418FDEA0E}" type="presOf" srcId="{7487F234-93DD-41E0-8D00-32669D830322}" destId="{E3FEF110-9772-4C4E-A36B-4546AE9CC43B}" srcOrd="0" destOrd="0" presId="urn:microsoft.com/office/officeart/2005/8/layout/cycle1"/>
    <dgm:cxn modelId="{C3D846B2-9107-419C-B9D3-6C9A79588F6B}" srcId="{7487F234-93DD-41E0-8D00-32669D830322}" destId="{3B272CDB-AFE6-42CD-BAD7-E584568C1829}" srcOrd="2" destOrd="0" parTransId="{0E6083E5-3054-4EA3-A39B-0B3C506677A3}" sibTransId="{E6E481E3-50F7-4E1E-B436-374193FD45B1}"/>
    <dgm:cxn modelId="{0DDE9D2B-2DAB-49BD-A873-8E9DF0AC89D7}" type="presOf" srcId="{4D34D8F8-C671-47EA-987A-D72AF4B56009}" destId="{C2E24E78-FDCD-4987-9FB6-5FAE4D3D77FE}" srcOrd="0" destOrd="0" presId="urn:microsoft.com/office/officeart/2005/8/layout/cycle1"/>
    <dgm:cxn modelId="{4F0BCF98-97AA-4CC6-9DAE-986EA4556DD8}" type="presOf" srcId="{CA9E1389-4006-4B28-B9FB-2680EDB9AF6B}" destId="{AEF8A90A-D7B1-4286-99F3-AC1DD294295C}" srcOrd="0" destOrd="0" presId="urn:microsoft.com/office/officeart/2005/8/layout/cycle1"/>
    <dgm:cxn modelId="{477B46D2-C72E-4326-9D2A-F5AFF0D2099F}" type="presOf" srcId="{FC4B5D19-41E2-4623-BC35-B4DC87DD4130}" destId="{7A749873-504B-45ED-84A0-4261D370DDB1}" srcOrd="0" destOrd="0" presId="urn:microsoft.com/office/officeart/2005/8/layout/cycle1"/>
    <dgm:cxn modelId="{FB4AB5DB-7647-491F-97C9-B2F71A095DAF}" type="presOf" srcId="{3B272CDB-AFE6-42CD-BAD7-E584568C1829}" destId="{204DA0DF-EE4F-4365-8EEF-F2C892A4F8BD}" srcOrd="0" destOrd="0" presId="urn:microsoft.com/office/officeart/2005/8/layout/cycle1"/>
    <dgm:cxn modelId="{6FC24804-E4EF-4AEB-B68A-C804C4D8774E}" srcId="{7487F234-93DD-41E0-8D00-32669D830322}" destId="{B0C28565-B0FA-4D81-9A10-5C22C817F2C0}" srcOrd="0" destOrd="0" parTransId="{C22292F7-CDDC-4CC5-AD41-E6F9E85A55AD}" sibTransId="{ABDAA165-BB98-46FC-AC2E-ECCCB6F76CDF}"/>
    <dgm:cxn modelId="{C6B840D3-13C9-46D9-8F32-C19E5D07A6E1}" type="presOf" srcId="{ABDAA165-BB98-46FC-AC2E-ECCCB6F76CDF}" destId="{D42FAE54-2789-484F-B97D-CF31164C3A8A}" srcOrd="0" destOrd="0" presId="urn:microsoft.com/office/officeart/2005/8/layout/cycle1"/>
    <dgm:cxn modelId="{A4280863-8EA6-4CED-A3EE-98A8C7BE1797}" type="presParOf" srcId="{E3FEF110-9772-4C4E-A36B-4546AE9CC43B}" destId="{5E207CF7-6A0F-4FA7-BFDE-BD5F8E5004AE}" srcOrd="0" destOrd="0" presId="urn:microsoft.com/office/officeart/2005/8/layout/cycle1"/>
    <dgm:cxn modelId="{79F89DC3-7FE6-47A2-B123-F2A5AA6C78CE}" type="presParOf" srcId="{E3FEF110-9772-4C4E-A36B-4546AE9CC43B}" destId="{6B7F6861-4AC9-4BB1-904C-1A6595658317}" srcOrd="1" destOrd="0" presId="urn:microsoft.com/office/officeart/2005/8/layout/cycle1"/>
    <dgm:cxn modelId="{8A7AE661-813D-455F-84DF-F7B4CC50F956}" type="presParOf" srcId="{E3FEF110-9772-4C4E-A36B-4546AE9CC43B}" destId="{D42FAE54-2789-484F-B97D-CF31164C3A8A}" srcOrd="2" destOrd="0" presId="urn:microsoft.com/office/officeart/2005/8/layout/cycle1"/>
    <dgm:cxn modelId="{7943EE5A-709B-49A0-AA84-0B15A2DD7EDA}" type="presParOf" srcId="{E3FEF110-9772-4C4E-A36B-4546AE9CC43B}" destId="{7F42EA48-E073-4C4B-987F-58F8C201D644}" srcOrd="3" destOrd="0" presId="urn:microsoft.com/office/officeart/2005/8/layout/cycle1"/>
    <dgm:cxn modelId="{FEBAFAB6-189E-4D20-A121-66921EBF326C}" type="presParOf" srcId="{E3FEF110-9772-4C4E-A36B-4546AE9CC43B}" destId="{7A749873-504B-45ED-84A0-4261D370DDB1}" srcOrd="4" destOrd="0" presId="urn:microsoft.com/office/officeart/2005/8/layout/cycle1"/>
    <dgm:cxn modelId="{A14173C6-56E0-4A17-9A46-EB7D02AD2DA7}" type="presParOf" srcId="{E3FEF110-9772-4C4E-A36B-4546AE9CC43B}" destId="{AEF8A90A-D7B1-4286-99F3-AC1DD294295C}" srcOrd="5" destOrd="0" presId="urn:microsoft.com/office/officeart/2005/8/layout/cycle1"/>
    <dgm:cxn modelId="{87FE506A-92A5-4A56-9A3B-CF7E184A478E}" type="presParOf" srcId="{E3FEF110-9772-4C4E-A36B-4546AE9CC43B}" destId="{9D62FA1C-E855-42CB-9B80-7E4A5DF2F4C5}" srcOrd="6" destOrd="0" presId="urn:microsoft.com/office/officeart/2005/8/layout/cycle1"/>
    <dgm:cxn modelId="{F908484E-33CC-45BB-B282-8A7246D4D645}" type="presParOf" srcId="{E3FEF110-9772-4C4E-A36B-4546AE9CC43B}" destId="{204DA0DF-EE4F-4365-8EEF-F2C892A4F8BD}" srcOrd="7" destOrd="0" presId="urn:microsoft.com/office/officeart/2005/8/layout/cycle1"/>
    <dgm:cxn modelId="{D2D47110-33FF-46C0-A344-B3D09B2FEC36}" type="presParOf" srcId="{E3FEF110-9772-4C4E-A36B-4546AE9CC43B}" destId="{76D6517A-23EA-4D8A-843C-4246561BC9FA}" srcOrd="8" destOrd="0" presId="urn:microsoft.com/office/officeart/2005/8/layout/cycle1"/>
    <dgm:cxn modelId="{8F532C20-0FB0-4282-B843-94FC662DB961}" type="presParOf" srcId="{E3FEF110-9772-4C4E-A36B-4546AE9CC43B}" destId="{E2B09639-FF5D-49A8-BCF5-7281D98638E5}" srcOrd="9" destOrd="0" presId="urn:microsoft.com/office/officeart/2005/8/layout/cycle1"/>
    <dgm:cxn modelId="{BA7F1336-D1A6-4173-A462-144AD043FCCC}" type="presParOf" srcId="{E3FEF110-9772-4C4E-A36B-4546AE9CC43B}" destId="{9FBEB43F-983D-4FA6-8025-F14E8C732C47}" srcOrd="10" destOrd="0" presId="urn:microsoft.com/office/officeart/2005/8/layout/cycle1"/>
    <dgm:cxn modelId="{9A9E529B-AC75-4D4D-9A13-D8DA7C7414B0}" type="presParOf" srcId="{E3FEF110-9772-4C4E-A36B-4546AE9CC43B}" destId="{C2E24E78-FDCD-4987-9FB6-5FAE4D3D77FE}" srcOrd="11" destOrd="0" presId="urn:microsoft.com/office/officeart/2005/8/layout/cycle1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EC46068-FBD4-42A1-A410-523357E01F4B}">
      <dsp:nvSpPr>
        <dsp:cNvPr id="0" name=""/>
        <dsp:cNvSpPr/>
      </dsp:nvSpPr>
      <dsp:spPr>
        <a:xfrm>
          <a:off x="4828786" y="1187846"/>
          <a:ext cx="2250281" cy="2250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800" kern="1200" dirty="0" smtClean="0"/>
            <a:t>execute it</a:t>
          </a:r>
          <a:endParaRPr lang="en-GB" sz="3800" kern="1200" dirty="0"/>
        </a:p>
      </dsp:txBody>
      <dsp:txXfrm>
        <a:off x="4828786" y="1187846"/>
        <a:ext cx="2250281" cy="2250281"/>
      </dsp:txXfrm>
    </dsp:sp>
    <dsp:sp modelId="{D2E9B9DD-0143-48C2-A791-CBDC1E8F4430}">
      <dsp:nvSpPr>
        <dsp:cNvPr id="0" name=""/>
        <dsp:cNvSpPr/>
      </dsp:nvSpPr>
      <dsp:spPr>
        <a:xfrm>
          <a:off x="1800300" y="-1511"/>
          <a:ext cx="4628998" cy="4628998"/>
        </a:xfrm>
        <a:prstGeom prst="circularArrow">
          <a:avLst>
            <a:gd name="adj1" fmla="val 9479"/>
            <a:gd name="adj2" fmla="val 684653"/>
            <a:gd name="adj3" fmla="val 7852250"/>
            <a:gd name="adj4" fmla="val 2263097"/>
            <a:gd name="adj5" fmla="val 1105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813206-586D-4F6C-9DDA-155F436F5596}">
      <dsp:nvSpPr>
        <dsp:cNvPr id="0" name=""/>
        <dsp:cNvSpPr/>
      </dsp:nvSpPr>
      <dsp:spPr>
        <a:xfrm>
          <a:off x="1150531" y="1187846"/>
          <a:ext cx="2250281" cy="2250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800" kern="1200" dirty="0" smtClean="0"/>
            <a:t>fetch an instruction</a:t>
          </a:r>
          <a:endParaRPr lang="en-GB" sz="3800" kern="1200" dirty="0"/>
        </a:p>
      </dsp:txBody>
      <dsp:txXfrm>
        <a:off x="1150531" y="1187846"/>
        <a:ext cx="2250281" cy="2250281"/>
      </dsp:txXfrm>
    </dsp:sp>
    <dsp:sp modelId="{F9A292F6-9A1E-4DD3-8F81-8FFD5B62FA0A}">
      <dsp:nvSpPr>
        <dsp:cNvPr id="0" name=""/>
        <dsp:cNvSpPr/>
      </dsp:nvSpPr>
      <dsp:spPr>
        <a:xfrm>
          <a:off x="1800300" y="-1511"/>
          <a:ext cx="4628998" cy="4628998"/>
        </a:xfrm>
        <a:prstGeom prst="circularArrow">
          <a:avLst>
            <a:gd name="adj1" fmla="val 9479"/>
            <a:gd name="adj2" fmla="val 684653"/>
            <a:gd name="adj3" fmla="val 18652250"/>
            <a:gd name="adj4" fmla="val 13063097"/>
            <a:gd name="adj5" fmla="val 11059"/>
          </a:avLst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shade val="47500"/>
                <a:satMod val="137000"/>
              </a:schemeClr>
            </a:gs>
            <a:gs pos="55000">
              <a:schemeClr val="accent3">
                <a:hueOff val="11624607"/>
                <a:satOff val="-37145"/>
                <a:lumOff val="-9412"/>
                <a:alphaOff val="0"/>
                <a:shade val="69000"/>
                <a:satMod val="137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B7F6861-4AC9-4BB1-904C-1A6595658317}">
      <dsp:nvSpPr>
        <dsp:cNvPr id="0" name=""/>
        <dsp:cNvSpPr/>
      </dsp:nvSpPr>
      <dsp:spPr>
        <a:xfrm>
          <a:off x="4686840" y="101456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en-US" sz="2700" b="0" i="0" u="none" strike="noStrike" kern="1200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Decode instruction</a:t>
          </a:r>
          <a:endParaRPr lang="en-GB" sz="2700" kern="1200" dirty="0"/>
        </a:p>
      </dsp:txBody>
      <dsp:txXfrm>
        <a:off x="4686840" y="101456"/>
        <a:ext cx="1639490" cy="1639490"/>
      </dsp:txXfrm>
    </dsp:sp>
    <dsp:sp modelId="{D42FAE54-2789-484F-B97D-CF31164C3A8A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548065"/>
            <a:gd name="adj4" fmla="val 20586262"/>
            <a:gd name="adj5" fmla="val 8057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2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749873-504B-45ED-84A0-4261D370DDB1}">
      <dsp:nvSpPr>
        <dsp:cNvPr id="0" name=""/>
        <dsp:cNvSpPr/>
      </dsp:nvSpPr>
      <dsp:spPr>
        <a:xfrm>
          <a:off x="4686840" y="2885027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en-US" sz="2700" b="0" i="0" u="none" strike="noStrike" kern="1200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Fetch required operands</a:t>
          </a:r>
          <a:endParaRPr lang="en-GB" sz="2700" kern="1200" dirty="0"/>
        </a:p>
      </dsp:txBody>
      <dsp:txXfrm>
        <a:off x="4686840" y="2885027"/>
        <a:ext cx="1639490" cy="1639490"/>
      </dsp:txXfrm>
    </dsp:sp>
    <dsp:sp modelId="{AEF8A90A-D7B1-4286-99F3-AC1DD294295C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5948065"/>
            <a:gd name="adj4" fmla="val 4386262"/>
            <a:gd name="adj5" fmla="val 8057"/>
          </a:avLst>
        </a:prstGeom>
        <a:gradFill rotWithShape="0">
          <a:gsLst>
            <a:gs pos="0">
              <a:schemeClr val="accent2">
                <a:hueOff val="-6721063"/>
                <a:satOff val="2923"/>
                <a:lumOff val="850"/>
                <a:alphaOff val="0"/>
                <a:shade val="47500"/>
                <a:satMod val="137000"/>
              </a:schemeClr>
            </a:gs>
            <a:gs pos="55000">
              <a:schemeClr val="accent2">
                <a:hueOff val="-6721063"/>
                <a:satOff val="2923"/>
                <a:lumOff val="850"/>
                <a:alphaOff val="0"/>
                <a:shade val="69000"/>
                <a:satMod val="137000"/>
              </a:schemeClr>
            </a:gs>
            <a:gs pos="100000">
              <a:schemeClr val="accent2">
                <a:hueOff val="-6721063"/>
                <a:satOff val="2923"/>
                <a:lumOff val="85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4DA0DF-EE4F-4365-8EEF-F2C892A4F8BD}">
      <dsp:nvSpPr>
        <dsp:cNvPr id="0" name=""/>
        <dsp:cNvSpPr/>
      </dsp:nvSpPr>
      <dsp:spPr>
        <a:xfrm>
          <a:off x="1903269" y="2885027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en-US" sz="2700" b="0" i="0" u="none" strike="noStrike" kern="1200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Perform operation</a:t>
          </a:r>
          <a:endParaRPr lang="en-GB" sz="2700" kern="1200" dirty="0"/>
        </a:p>
      </dsp:txBody>
      <dsp:txXfrm>
        <a:off x="1903269" y="2885027"/>
        <a:ext cx="1639490" cy="1639490"/>
      </dsp:txXfrm>
    </dsp:sp>
    <dsp:sp modelId="{76D6517A-23EA-4D8A-843C-4246561BC9FA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11348065"/>
            <a:gd name="adj4" fmla="val 9786262"/>
            <a:gd name="adj5" fmla="val 8057"/>
          </a:avLst>
        </a:prstGeom>
        <a:gradFill rotWithShape="0">
          <a:gsLst>
            <a:gs pos="0">
              <a:schemeClr val="accent2">
                <a:hueOff val="-13442126"/>
                <a:satOff val="5846"/>
                <a:lumOff val="1700"/>
                <a:alphaOff val="0"/>
                <a:shade val="47500"/>
                <a:satMod val="137000"/>
              </a:schemeClr>
            </a:gs>
            <a:gs pos="55000">
              <a:schemeClr val="accent2">
                <a:hueOff val="-13442126"/>
                <a:satOff val="5846"/>
                <a:lumOff val="1700"/>
                <a:alphaOff val="0"/>
                <a:shade val="69000"/>
                <a:satMod val="137000"/>
              </a:schemeClr>
            </a:gs>
            <a:gs pos="100000">
              <a:schemeClr val="accent2">
                <a:hueOff val="-13442126"/>
                <a:satOff val="5846"/>
                <a:lumOff val="170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BEB43F-983D-4FA6-8025-F14E8C732C47}">
      <dsp:nvSpPr>
        <dsp:cNvPr id="0" name=""/>
        <dsp:cNvSpPr/>
      </dsp:nvSpPr>
      <dsp:spPr>
        <a:xfrm>
          <a:off x="1903269" y="101456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en-US" sz="2700" b="0" i="0" u="none" strike="noStrike" kern="1200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Fetch instruction from memory </a:t>
          </a:r>
          <a:endParaRPr lang="en-GB" sz="2700" kern="1200" dirty="0"/>
        </a:p>
      </dsp:txBody>
      <dsp:txXfrm>
        <a:off x="1903269" y="101456"/>
        <a:ext cx="1639490" cy="1639490"/>
      </dsp:txXfrm>
    </dsp:sp>
    <dsp:sp modelId="{C2E24E78-FDCD-4987-9FB6-5FAE4D3D77FE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16748065"/>
            <a:gd name="adj4" fmla="val 15186262"/>
            <a:gd name="adj5" fmla="val 8057"/>
          </a:avLst>
        </a:prstGeom>
        <a:gradFill rotWithShape="0">
          <a:gsLst>
            <a:gs pos="0">
              <a:schemeClr val="accent2">
                <a:hueOff val="-20163188"/>
                <a:satOff val="8769"/>
                <a:lumOff val="2550"/>
                <a:alphaOff val="0"/>
                <a:shade val="47500"/>
                <a:satMod val="137000"/>
              </a:schemeClr>
            </a:gs>
            <a:gs pos="55000">
              <a:schemeClr val="accent2">
                <a:hueOff val="-20163188"/>
                <a:satOff val="8769"/>
                <a:lumOff val="2550"/>
                <a:alphaOff val="0"/>
                <a:shade val="69000"/>
                <a:satMod val="137000"/>
              </a:schemeClr>
            </a:gs>
            <a:gs pos="100000">
              <a:schemeClr val="accent2">
                <a:hueOff val="-20163188"/>
                <a:satOff val="8769"/>
                <a:lumOff val="255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5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ALU</a:t>
            </a:r>
            <a:r>
              <a:rPr lang="en-US" dirty="0" smtClean="0"/>
              <a:t> (arithmetic logic unit)</a:t>
            </a:r>
          </a:p>
          <a:p>
            <a:pPr lvl="1"/>
            <a:r>
              <a:rPr lang="en-US" dirty="0" smtClean="0"/>
              <a:t>Performs calculations and comparisons (data changed)</a:t>
            </a:r>
          </a:p>
          <a:p>
            <a:r>
              <a:rPr lang="en-US" dirty="0" smtClean="0"/>
              <a:t>CU (control unit): performs fetch/execute cycle</a:t>
            </a:r>
          </a:p>
          <a:p>
            <a:pPr lvl="1"/>
            <a:r>
              <a:rPr lang="en-US" dirty="0" smtClean="0"/>
              <a:t>Functions:</a:t>
            </a:r>
          </a:p>
          <a:p>
            <a:pPr lvl="2"/>
            <a:r>
              <a:rPr lang="en-US" dirty="0" smtClean="0"/>
              <a:t>Moves data to and from CPU registers and other hardware components (no change in data)</a:t>
            </a:r>
          </a:p>
          <a:p>
            <a:pPr lvl="2"/>
            <a:r>
              <a:rPr lang="en-US" dirty="0" smtClean="0"/>
              <a:t>Accesses program instructions and issues commands to the </a:t>
            </a:r>
            <a:r>
              <a:rPr lang="en-US" dirty="0" err="1" smtClean="0"/>
              <a:t>ALU</a:t>
            </a:r>
            <a:endParaRPr lang="en-US" dirty="0" smtClean="0"/>
          </a:p>
          <a:p>
            <a:pPr lvl="1"/>
            <a:r>
              <a:rPr lang="en-US" dirty="0" smtClean="0"/>
              <a:t>Subparts:</a:t>
            </a:r>
          </a:p>
          <a:p>
            <a:pPr lvl="2"/>
            <a:r>
              <a:rPr lang="en-US" dirty="0" smtClean="0"/>
              <a:t>Memory management unit: supervises fetching instructions and data</a:t>
            </a:r>
          </a:p>
          <a:p>
            <a:pPr lvl="2"/>
            <a:r>
              <a:rPr lang="en-US" dirty="0" smtClean="0"/>
              <a:t>I/O Interface: sometimes combined with memory management unit as Bust Interface Unit </a:t>
            </a:r>
          </a:p>
          <a:p>
            <a:r>
              <a:rPr lang="en-US" dirty="0" smtClean="0"/>
              <a:t>Registers</a:t>
            </a:r>
          </a:p>
          <a:p>
            <a:pPr lvl="1"/>
            <a:r>
              <a:rPr lang="en-US" dirty="0" smtClean="0"/>
              <a:t>Example:  Program counter (PC) or instruction pointer determines next instruction for execution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ALU</a:t>
            </a:r>
            <a:r>
              <a:rPr lang="en-US" dirty="0" smtClean="0"/>
              <a:t> and the control unit called the Central Processing Unit, or CPU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Processors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3 Major </a:t>
            </a:r>
            <a:r>
              <a:rPr lang="en-US" dirty="0" smtClean="0"/>
              <a:t>Components of the CPU</a:t>
            </a:r>
          </a:p>
          <a:p>
            <a:endParaRPr lang="en-US" dirty="0" smtClean="0"/>
          </a:p>
          <a:p>
            <a:r>
              <a:rPr lang="en-US" dirty="0" smtClean="0"/>
              <a:t>Information the CPU uses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05f01"/>
          <p:cNvPicPr preferRelativeResize="0"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20688"/>
            <a:ext cx="9155588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Flow of Information </a:t>
            </a:r>
            <a:endParaRPr 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685800" y="5715000"/>
            <a:ext cx="50561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 b="1">
                <a:solidFill>
                  <a:srgbClr val="327CB8"/>
                </a:solidFill>
                <a:latin typeface="Arial" charset="0"/>
              </a:rPr>
              <a:t>Figure 5.2</a:t>
            </a:r>
            <a:r>
              <a:rPr lang="en-US" sz="1400" b="1">
                <a:latin typeface="Arial" charset="0"/>
              </a:rPr>
              <a:t>  Data flow through a von Neumann architecture</a:t>
            </a:r>
          </a:p>
        </p:txBody>
      </p:sp>
      <p:pic>
        <p:nvPicPr>
          <p:cNvPr id="14341" name="Picture 5" descr="c05f02"/>
          <p:cNvPicPr preferRelativeResize="0"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1894" y="1938264"/>
            <a:ext cx="8760212" cy="2570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 Major Components</a:t>
            </a:r>
            <a:endParaRPr lang="en-US" dirty="0"/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ALU</a:t>
            </a:r>
            <a:r>
              <a:rPr lang="en-US" dirty="0" smtClean="0"/>
              <a:t> - Arithmetic Logic Unit</a:t>
            </a:r>
          </a:p>
          <a:p>
            <a:endParaRPr lang="en-US" dirty="0" smtClean="0"/>
          </a:p>
          <a:p>
            <a:r>
              <a:rPr lang="en-US" dirty="0" smtClean="0"/>
              <a:t>CU - Control Unit</a:t>
            </a:r>
          </a:p>
          <a:p>
            <a:endParaRPr lang="en-US" dirty="0" smtClean="0"/>
          </a:p>
          <a:p>
            <a:r>
              <a:rPr lang="en-US" dirty="0" smtClean="0"/>
              <a:t>Registers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Arithmetic/Logic Unit</a:t>
            </a:r>
            <a:endParaRPr lang="en-US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Performing basic arithmetic </a:t>
            </a:r>
            <a:r>
              <a:rPr lang="en-US" dirty="0" smtClean="0"/>
              <a:t>operations</a:t>
            </a:r>
          </a:p>
          <a:p>
            <a:pPr lvl="1"/>
            <a:r>
              <a:rPr lang="en-US" dirty="0" smtClean="0"/>
              <a:t>addition, multiplication</a:t>
            </a:r>
            <a:endParaRPr lang="en-US" dirty="0" smtClean="0"/>
          </a:p>
          <a:p>
            <a:r>
              <a:rPr lang="en-US" dirty="0" smtClean="0"/>
              <a:t>Performing logical operations </a:t>
            </a:r>
          </a:p>
          <a:p>
            <a:pPr lvl="1"/>
            <a:r>
              <a:rPr lang="en-US" dirty="0" smtClean="0"/>
              <a:t>such as AND, OR, and NOT</a:t>
            </a:r>
          </a:p>
          <a:p>
            <a:r>
              <a:rPr lang="en-US" dirty="0" smtClean="0"/>
              <a:t>Registers</a:t>
            </a:r>
          </a:p>
          <a:p>
            <a:r>
              <a:rPr lang="en-GB" dirty="0" smtClean="0"/>
              <a:t>Operation Code and Operands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Control Unit</a:t>
            </a:r>
            <a:endParaRPr lang="en-US" dirty="0"/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Organizing force </a:t>
            </a:r>
          </a:p>
          <a:p>
            <a:endParaRPr lang="en-US" dirty="0" smtClean="0"/>
          </a:p>
          <a:p>
            <a:r>
              <a:rPr lang="en-GB" dirty="0" smtClean="0"/>
              <a:t>Coordinates the Input and Output devices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There are two registers in the control unit</a:t>
            </a:r>
          </a:p>
          <a:p>
            <a:pPr lvl="1"/>
            <a:r>
              <a:rPr lang="en-US" dirty="0" smtClean="0"/>
              <a:t>Instruction Register (</a:t>
            </a:r>
            <a:r>
              <a:rPr lang="en-US" dirty="0" err="1" smtClean="0"/>
              <a:t>IR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Program Counter (PC)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Registers</a:t>
            </a:r>
            <a:endParaRPr lang="en-US" dirty="0"/>
          </a:p>
        </p:txBody>
      </p:sp>
      <p:sp>
        <p:nvSpPr>
          <p:cNvPr id="224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 small set of ‘holding places’ </a:t>
            </a:r>
          </a:p>
          <a:p>
            <a:endParaRPr lang="en-US" dirty="0" smtClean="0"/>
          </a:p>
          <a:p>
            <a:r>
              <a:rPr lang="en-US" dirty="0" smtClean="0"/>
              <a:t>A register may hold anything</a:t>
            </a:r>
          </a:p>
          <a:p>
            <a:pPr lvl="1"/>
            <a:r>
              <a:rPr lang="en-US" dirty="0" smtClean="0"/>
              <a:t>a software instruction</a:t>
            </a:r>
          </a:p>
          <a:p>
            <a:pPr lvl="1"/>
            <a:r>
              <a:rPr lang="en-US" dirty="0" smtClean="0"/>
              <a:t>a storage address</a:t>
            </a:r>
          </a:p>
          <a:p>
            <a:pPr lvl="1"/>
            <a:r>
              <a:rPr lang="en-US" dirty="0" smtClean="0"/>
              <a:t>a single characters</a:t>
            </a:r>
          </a:p>
          <a:p>
            <a:pPr lvl="1"/>
            <a:r>
              <a:rPr lang="en-US" dirty="0" smtClean="0"/>
              <a:t>a bit sequence for a symbol</a:t>
            </a:r>
          </a:p>
          <a:p>
            <a:pPr lvl="1"/>
            <a:r>
              <a:rPr lang="en-US" dirty="0" smtClean="0"/>
              <a:t>a pixel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Registers</a:t>
            </a:r>
            <a:endParaRPr lang="en-US" dirty="0"/>
          </a:p>
        </p:txBody>
      </p:sp>
      <p:sp>
        <p:nvSpPr>
          <p:cNvPr id="225287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32-bit System MUST have a 32-bit register</a:t>
            </a:r>
          </a:p>
          <a:p>
            <a:endParaRPr lang="en-US" dirty="0" smtClean="0"/>
          </a:p>
          <a:p>
            <a:r>
              <a:rPr lang="en-US" dirty="0" smtClean="0"/>
              <a:t>Half Registers</a:t>
            </a:r>
          </a:p>
          <a:p>
            <a:endParaRPr lang="en-US" dirty="0" smtClean="0"/>
          </a:p>
          <a:p>
            <a:r>
              <a:rPr lang="en-US" dirty="0" smtClean="0"/>
              <a:t>Numbered or have specific names.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Registers</a:t>
            </a:r>
            <a:endParaRPr lang="en-US" dirty="0"/>
          </a:p>
        </p:txBody>
      </p:sp>
      <p:sp>
        <p:nvSpPr>
          <p:cNvPr id="227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High-speed working areas</a:t>
            </a:r>
          </a:p>
          <a:p>
            <a:endParaRPr lang="en-US" dirty="0" smtClean="0"/>
          </a:p>
          <a:p>
            <a:r>
              <a:rPr lang="en-US" dirty="0" smtClean="0"/>
              <a:t>Registers facilitate the movement between:</a:t>
            </a:r>
          </a:p>
          <a:p>
            <a:pPr lvl="1"/>
            <a:r>
              <a:rPr lang="en-US" dirty="0" smtClean="0"/>
              <a:t>RAM, </a:t>
            </a:r>
          </a:p>
          <a:p>
            <a:pPr lvl="1"/>
            <a:r>
              <a:rPr lang="en-US" dirty="0" smtClean="0"/>
              <a:t>the control unit and </a:t>
            </a:r>
          </a:p>
          <a:p>
            <a:pPr lvl="1"/>
            <a:r>
              <a:rPr lang="en-US" dirty="0" smtClean="0"/>
              <a:t>the arithmetic-logic unit (</a:t>
            </a:r>
            <a:r>
              <a:rPr lang="en-US" dirty="0" err="1" smtClean="0"/>
              <a:t>ALU</a:t>
            </a:r>
            <a:r>
              <a:rPr lang="en-US" dirty="0" smtClean="0"/>
              <a:t>).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Registers</a:t>
            </a:r>
            <a:endParaRPr lang="en-US" dirty="0"/>
          </a:p>
        </p:txBody>
      </p:sp>
      <p:sp>
        <p:nvSpPr>
          <p:cNvPr id="228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Two Types:</a:t>
            </a:r>
          </a:p>
          <a:p>
            <a:endParaRPr lang="en-US" dirty="0" smtClean="0"/>
          </a:p>
          <a:p>
            <a:pPr lvl="1"/>
            <a:r>
              <a:rPr lang="en-US" dirty="0" smtClean="0"/>
              <a:t>Control and Status registers</a:t>
            </a:r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User-visible registers</a:t>
            </a:r>
          </a:p>
          <a:p>
            <a:pPr lvl="1"/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Control and Status Registers</a:t>
            </a:r>
            <a:endParaRPr lang="en-US" dirty="0"/>
          </a:p>
        </p:txBody>
      </p:sp>
      <p:sp>
        <p:nvSpPr>
          <p:cNvPr id="229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Not available to user programs</a:t>
            </a:r>
          </a:p>
          <a:p>
            <a:endParaRPr lang="en-US" dirty="0" smtClean="0"/>
          </a:p>
          <a:p>
            <a:r>
              <a:rPr lang="en-US" dirty="0" smtClean="0"/>
              <a:t>Used by:</a:t>
            </a:r>
          </a:p>
          <a:p>
            <a:pPr lvl="1"/>
            <a:r>
              <a:rPr lang="en-US" dirty="0" smtClean="0"/>
              <a:t>CPU to control its operation(s) </a:t>
            </a:r>
          </a:p>
          <a:p>
            <a:pPr lvl="1"/>
            <a:r>
              <a:rPr lang="en-US" dirty="0" smtClean="0"/>
              <a:t>Operating System to control program execution 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Control and Status Registers</a:t>
            </a:r>
            <a:endParaRPr lang="en-US" dirty="0"/>
          </a:p>
        </p:txBody>
      </p:sp>
      <p:sp>
        <p:nvSpPr>
          <p:cNvPr id="230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Examples of Control and Status registers: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Program counter (</a:t>
            </a:r>
            <a:r>
              <a:rPr lang="en-GB" b="1" dirty="0" smtClean="0"/>
              <a:t>PC)</a:t>
            </a:r>
            <a:br>
              <a:rPr lang="en-GB" b="1" dirty="0" smtClean="0"/>
            </a:br>
            <a:r>
              <a:rPr lang="en-GB" dirty="0" smtClean="0"/>
              <a:t>which </a:t>
            </a:r>
            <a:r>
              <a:rPr lang="en-GB" dirty="0" smtClean="0"/>
              <a:t>contains the address of the next instruction to be fetched.</a:t>
            </a:r>
          </a:p>
          <a:p>
            <a:pPr lvl="1"/>
            <a:endParaRPr lang="en-GB" dirty="0" smtClean="0"/>
          </a:p>
          <a:p>
            <a:pPr lvl="1"/>
            <a:r>
              <a:rPr lang="en-GB" b="1" dirty="0" smtClean="0"/>
              <a:t>Instruction register (IR)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which </a:t>
            </a:r>
            <a:r>
              <a:rPr lang="en-GB" dirty="0" smtClean="0"/>
              <a:t>contains the instruction most recently fetched.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3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User-Visible Registers</a:t>
            </a:r>
            <a:endParaRPr lang="en-US" dirty="0"/>
          </a:p>
        </p:txBody>
      </p:sp>
      <p:sp>
        <p:nvSpPr>
          <p:cNvPr id="231431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Available to Operating System and User Programs</a:t>
            </a:r>
          </a:p>
          <a:p>
            <a:endParaRPr lang="en-US" dirty="0" smtClean="0"/>
          </a:p>
          <a:p>
            <a:r>
              <a:rPr lang="en-US" dirty="0" smtClean="0"/>
              <a:t>They hold:</a:t>
            </a:r>
          </a:p>
          <a:p>
            <a:pPr lvl="1"/>
            <a:r>
              <a:rPr lang="en-US" dirty="0" smtClean="0"/>
              <a:t>data, </a:t>
            </a:r>
          </a:p>
          <a:p>
            <a:pPr lvl="1"/>
            <a:r>
              <a:rPr lang="en-US" dirty="0" smtClean="0"/>
              <a:t>addresses </a:t>
            </a:r>
          </a:p>
          <a:p>
            <a:pPr lvl="1"/>
            <a:r>
              <a:rPr lang="en-US" dirty="0" smtClean="0"/>
              <a:t>condition codes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User-Visible Registers</a:t>
            </a:r>
            <a:endParaRPr lang="en-US" dirty="0"/>
          </a:p>
        </p:txBody>
      </p:sp>
      <p:sp>
        <p:nvSpPr>
          <p:cNvPr id="232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Examples of user-visible registers: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Data registers</a:t>
            </a:r>
            <a:r>
              <a:rPr lang="en-GB" dirty="0" smtClean="0"/>
              <a:t>,  can be assigned by the user program to perform operations on data.</a:t>
            </a:r>
          </a:p>
          <a:p>
            <a:pPr lvl="1"/>
            <a:endParaRPr lang="en-GB" dirty="0" smtClean="0"/>
          </a:p>
          <a:p>
            <a:pPr lvl="1"/>
            <a:r>
              <a:rPr lang="en-US" b="1" dirty="0" smtClean="0"/>
              <a:t>Address registers</a:t>
            </a:r>
            <a:r>
              <a:rPr lang="en-US" dirty="0" smtClean="0"/>
              <a:t>, which contain memory addresses of data and instructions.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User-Visible Registers</a:t>
            </a:r>
            <a:endParaRPr lang="en-US" dirty="0"/>
          </a:p>
        </p:txBody>
      </p:sp>
      <p:sp>
        <p:nvSpPr>
          <p:cNvPr id="233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Thirty two </a:t>
            </a:r>
            <a:r>
              <a:rPr lang="en-US" dirty="0" smtClean="0"/>
              <a:t>register locations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Written as r#.  </a:t>
            </a:r>
          </a:p>
          <a:p>
            <a:endParaRPr lang="en-US" dirty="0" smtClean="0"/>
          </a:p>
          <a:p>
            <a:r>
              <a:rPr lang="en-US" dirty="0" smtClean="0"/>
              <a:t>Registers r0 - r3 and r28 - r31 are reserved </a:t>
            </a:r>
          </a:p>
          <a:p>
            <a:endParaRPr lang="en-US" dirty="0" smtClean="0"/>
          </a:p>
          <a:p>
            <a:r>
              <a:rPr lang="en-US" dirty="0" smtClean="0"/>
              <a:t>Registers r4 - r27 are 'user visible'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 Memory</a:t>
            </a:r>
            <a:endParaRPr lang="en-US" dirty="0"/>
          </a:p>
        </p:txBody>
      </p:sp>
      <p:sp>
        <p:nvSpPr>
          <p:cNvPr id="240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800"/>
            <a:ext cx="8229600" cy="4625609"/>
          </a:xfrm>
        </p:spPr>
        <p:txBody>
          <a:bodyPr>
            <a:normAutofit/>
          </a:bodyPr>
          <a:lstStyle/>
          <a:p>
            <a:r>
              <a:rPr lang="en-US" dirty="0" smtClean="0"/>
              <a:t>Quick Memory</a:t>
            </a:r>
          </a:p>
          <a:p>
            <a:endParaRPr lang="en-US" dirty="0" smtClean="0"/>
          </a:p>
          <a:p>
            <a:r>
              <a:rPr lang="en-US" dirty="0" smtClean="0"/>
              <a:t>CPU looks here first</a:t>
            </a:r>
          </a:p>
          <a:p>
            <a:endParaRPr lang="en-US" dirty="0" smtClean="0"/>
          </a:p>
          <a:p>
            <a:r>
              <a:rPr lang="en-US" dirty="0" smtClean="0"/>
              <a:t>Levels of Cache</a:t>
            </a:r>
          </a:p>
          <a:p>
            <a:pPr lvl="1"/>
            <a:r>
              <a:rPr lang="en-US" dirty="0" smtClean="0"/>
              <a:t>Level 1 (L1) is on the same chip as the CPU and can, typically, store 32 kilobytes.</a:t>
            </a:r>
          </a:p>
          <a:p>
            <a:pPr lvl="1"/>
            <a:r>
              <a:rPr lang="en-US" dirty="0" smtClean="0"/>
              <a:t>Level 2 (L2) is usually a Static RAM (SRAM) chip, near to the CPU but separate from it.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Fetch-Execute Cycle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Fetch-Execute Cycle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Fetch-Execute Cycle</a:t>
            </a:r>
            <a:endParaRPr lang="en-US" dirty="0"/>
          </a:p>
        </p:txBody>
      </p:sp>
      <p:sp>
        <p:nvSpPr>
          <p:cNvPr id="243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 err="1" smtClean="0"/>
              <a:t>ALU</a:t>
            </a:r>
            <a:r>
              <a:rPr lang="en-US" dirty="0" smtClean="0"/>
              <a:t> and </a:t>
            </a:r>
            <a:r>
              <a:rPr lang="en-US" dirty="0" err="1" smtClean="0"/>
              <a:t>PCU</a:t>
            </a:r>
            <a:r>
              <a:rPr lang="en-US" dirty="0" smtClean="0"/>
              <a:t> are used for the fetch-execute cycle</a:t>
            </a:r>
          </a:p>
          <a:p>
            <a:endParaRPr lang="en-US" dirty="0" smtClean="0"/>
          </a:p>
          <a:p>
            <a:r>
              <a:rPr lang="en-US" dirty="0" smtClean="0"/>
              <a:t>Interrupts causes the CPU to ‘jump’ to an address. </a:t>
            </a:r>
          </a:p>
          <a:p>
            <a:endParaRPr lang="en-US" dirty="0" smtClean="0"/>
          </a:p>
          <a:p>
            <a:r>
              <a:rPr lang="en-US" dirty="0" smtClean="0"/>
              <a:t>‘Interrupt Handler’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Rectangle 2"/>
          <p:cNvSpPr>
            <a:spLocks noChangeArrowheads="1"/>
          </p:cNvSpPr>
          <p:nvPr/>
        </p:nvSpPr>
        <p:spPr bwMode="auto">
          <a:xfrm>
            <a:off x="1835150" y="549275"/>
            <a:ext cx="6049963" cy="59039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59" name="Rectangle 3"/>
          <p:cNvSpPr>
            <a:spLocks noChangeArrowheads="1"/>
          </p:cNvSpPr>
          <p:nvPr/>
        </p:nvSpPr>
        <p:spPr bwMode="auto">
          <a:xfrm>
            <a:off x="4089400" y="620713"/>
            <a:ext cx="823913" cy="27463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START</a:t>
            </a:r>
          </a:p>
        </p:txBody>
      </p:sp>
      <p:sp>
        <p:nvSpPr>
          <p:cNvPr id="249860" name="AutoShape 4"/>
          <p:cNvSpPr>
            <a:spLocks noChangeArrowheads="1"/>
          </p:cNvSpPr>
          <p:nvPr/>
        </p:nvSpPr>
        <p:spPr bwMode="auto">
          <a:xfrm>
            <a:off x="3449638" y="1189038"/>
            <a:ext cx="2011362" cy="1301750"/>
          </a:xfrm>
          <a:prstGeom prst="diamond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1400">
                <a:solidFill>
                  <a:srgbClr val="3366CC"/>
                </a:solidFill>
              </a:rPr>
              <a:t>Instruction awaiting execution?</a:t>
            </a:r>
            <a:endParaRPr lang="en-US" sz="1400">
              <a:solidFill>
                <a:srgbClr val="3366CC"/>
              </a:solidFill>
            </a:endParaRPr>
          </a:p>
        </p:txBody>
      </p:sp>
      <p:sp>
        <p:nvSpPr>
          <p:cNvPr id="249861" name="Rectangle 5"/>
          <p:cNvSpPr>
            <a:spLocks noChangeArrowheads="1"/>
          </p:cNvSpPr>
          <p:nvPr/>
        </p:nvSpPr>
        <p:spPr bwMode="auto">
          <a:xfrm>
            <a:off x="3449638" y="2744788"/>
            <a:ext cx="2103437" cy="2730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Fetch next instruction</a:t>
            </a:r>
          </a:p>
        </p:txBody>
      </p:sp>
      <p:sp>
        <p:nvSpPr>
          <p:cNvPr id="249862" name="Rectangle 6"/>
          <p:cNvSpPr>
            <a:spLocks noChangeArrowheads="1"/>
          </p:cNvSpPr>
          <p:nvPr/>
        </p:nvSpPr>
        <p:spPr bwMode="auto">
          <a:xfrm>
            <a:off x="3449638" y="3271838"/>
            <a:ext cx="2103437" cy="27463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Execute next instruction</a:t>
            </a:r>
          </a:p>
        </p:txBody>
      </p:sp>
      <p:sp>
        <p:nvSpPr>
          <p:cNvPr id="249863" name="AutoShape 7"/>
          <p:cNvSpPr>
            <a:spLocks noChangeArrowheads="1"/>
          </p:cNvSpPr>
          <p:nvPr/>
        </p:nvSpPr>
        <p:spPr bwMode="auto">
          <a:xfrm>
            <a:off x="3449638" y="3821113"/>
            <a:ext cx="2011362" cy="1279525"/>
          </a:xfrm>
          <a:prstGeom prst="diamond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Interrupt requiring servicing?</a:t>
            </a:r>
          </a:p>
        </p:txBody>
      </p:sp>
      <p:sp>
        <p:nvSpPr>
          <p:cNvPr id="249864" name="Rectangle 8"/>
          <p:cNvSpPr>
            <a:spLocks noChangeArrowheads="1"/>
          </p:cNvSpPr>
          <p:nvPr/>
        </p:nvSpPr>
        <p:spPr bwMode="auto">
          <a:xfrm>
            <a:off x="2992438" y="5487988"/>
            <a:ext cx="3200400" cy="54768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Transfer control to interrupt-handling program</a:t>
            </a:r>
          </a:p>
        </p:txBody>
      </p:sp>
      <p:sp>
        <p:nvSpPr>
          <p:cNvPr id="249865" name="Line 9"/>
          <p:cNvSpPr>
            <a:spLocks noChangeShapeType="1"/>
          </p:cNvSpPr>
          <p:nvPr/>
        </p:nvSpPr>
        <p:spPr bwMode="auto">
          <a:xfrm>
            <a:off x="4456113" y="895350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6" name="Line 10"/>
          <p:cNvSpPr>
            <a:spLocks noChangeShapeType="1"/>
          </p:cNvSpPr>
          <p:nvPr/>
        </p:nvSpPr>
        <p:spPr bwMode="auto">
          <a:xfrm>
            <a:off x="4456113" y="2449513"/>
            <a:ext cx="0" cy="2730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7" name="Line 11"/>
          <p:cNvSpPr>
            <a:spLocks noChangeShapeType="1"/>
          </p:cNvSpPr>
          <p:nvPr/>
        </p:nvSpPr>
        <p:spPr bwMode="auto">
          <a:xfrm>
            <a:off x="4456113" y="2997200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8" name="Line 12"/>
          <p:cNvSpPr>
            <a:spLocks noChangeShapeType="1"/>
          </p:cNvSpPr>
          <p:nvPr/>
        </p:nvSpPr>
        <p:spPr bwMode="auto">
          <a:xfrm>
            <a:off x="4456113" y="3546475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9" name="Line 13"/>
          <p:cNvSpPr>
            <a:spLocks noChangeShapeType="1"/>
          </p:cNvSpPr>
          <p:nvPr/>
        </p:nvSpPr>
        <p:spPr bwMode="auto">
          <a:xfrm>
            <a:off x="4456113" y="5121275"/>
            <a:ext cx="0" cy="34131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0" name="Line 14"/>
          <p:cNvSpPr>
            <a:spLocks noChangeShapeType="1"/>
          </p:cNvSpPr>
          <p:nvPr/>
        </p:nvSpPr>
        <p:spPr bwMode="auto">
          <a:xfrm>
            <a:off x="4456113" y="6035675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9871" name="Line 15"/>
          <p:cNvSpPr>
            <a:spLocks noChangeShapeType="1"/>
          </p:cNvSpPr>
          <p:nvPr/>
        </p:nvSpPr>
        <p:spPr bwMode="auto">
          <a:xfrm flipH="1">
            <a:off x="2627313" y="6310313"/>
            <a:ext cx="18288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9872" name="Line 16"/>
          <p:cNvSpPr>
            <a:spLocks noChangeShapeType="1"/>
          </p:cNvSpPr>
          <p:nvPr/>
        </p:nvSpPr>
        <p:spPr bwMode="auto">
          <a:xfrm flipV="1">
            <a:off x="2627313" y="985838"/>
            <a:ext cx="0" cy="530383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9873" name="Line 17"/>
          <p:cNvSpPr>
            <a:spLocks noChangeShapeType="1"/>
          </p:cNvSpPr>
          <p:nvPr/>
        </p:nvSpPr>
        <p:spPr bwMode="auto">
          <a:xfrm>
            <a:off x="2627313" y="985838"/>
            <a:ext cx="18288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4" name="Line 18"/>
          <p:cNvSpPr>
            <a:spLocks noChangeShapeType="1"/>
          </p:cNvSpPr>
          <p:nvPr/>
        </p:nvSpPr>
        <p:spPr bwMode="auto">
          <a:xfrm flipH="1">
            <a:off x="2627313" y="1809750"/>
            <a:ext cx="9144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5" name="Line 19"/>
          <p:cNvSpPr>
            <a:spLocks noChangeShapeType="1"/>
          </p:cNvSpPr>
          <p:nvPr/>
        </p:nvSpPr>
        <p:spPr bwMode="auto">
          <a:xfrm flipH="1">
            <a:off x="2627313" y="4460875"/>
            <a:ext cx="8223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6" name="Text Box 20"/>
          <p:cNvSpPr txBox="1">
            <a:spLocks noChangeArrowheads="1"/>
          </p:cNvSpPr>
          <p:nvPr/>
        </p:nvSpPr>
        <p:spPr bwMode="auto">
          <a:xfrm>
            <a:off x="2901950" y="1809750"/>
            <a:ext cx="457200" cy="27463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No</a:t>
            </a:r>
          </a:p>
        </p:txBody>
      </p:sp>
      <p:sp>
        <p:nvSpPr>
          <p:cNvPr id="249877" name="Text Box 21"/>
          <p:cNvSpPr txBox="1">
            <a:spLocks noChangeArrowheads="1"/>
          </p:cNvSpPr>
          <p:nvPr/>
        </p:nvSpPr>
        <p:spPr bwMode="auto">
          <a:xfrm>
            <a:off x="2901950" y="4094163"/>
            <a:ext cx="457200" cy="27463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No</a:t>
            </a:r>
          </a:p>
        </p:txBody>
      </p:sp>
      <p:sp>
        <p:nvSpPr>
          <p:cNvPr id="249878" name="Text Box 22"/>
          <p:cNvSpPr txBox="1">
            <a:spLocks noChangeArrowheads="1"/>
          </p:cNvSpPr>
          <p:nvPr/>
        </p:nvSpPr>
        <p:spPr bwMode="auto">
          <a:xfrm>
            <a:off x="4638675" y="2349500"/>
            <a:ext cx="509588" cy="2825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Yes</a:t>
            </a:r>
          </a:p>
        </p:txBody>
      </p:sp>
      <p:sp>
        <p:nvSpPr>
          <p:cNvPr id="249879" name="Text Box 23"/>
          <p:cNvSpPr txBox="1">
            <a:spLocks noChangeArrowheads="1"/>
          </p:cNvSpPr>
          <p:nvPr/>
        </p:nvSpPr>
        <p:spPr bwMode="auto">
          <a:xfrm>
            <a:off x="4638675" y="5013325"/>
            <a:ext cx="509588" cy="32861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Yes</a:t>
            </a:r>
          </a:p>
        </p:txBody>
      </p:sp>
      <p:sp>
        <p:nvSpPr>
          <p:cNvPr id="249880" name="Text Box 24"/>
          <p:cNvSpPr txBox="1">
            <a:spLocks noChangeArrowheads="1"/>
          </p:cNvSpPr>
          <p:nvPr/>
        </p:nvSpPr>
        <p:spPr bwMode="auto">
          <a:xfrm>
            <a:off x="5795963" y="2565400"/>
            <a:ext cx="1101725" cy="50323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Fetch Cycle</a:t>
            </a:r>
          </a:p>
        </p:txBody>
      </p:sp>
      <p:sp>
        <p:nvSpPr>
          <p:cNvPr id="249881" name="Text Box 25"/>
          <p:cNvSpPr txBox="1">
            <a:spLocks noChangeArrowheads="1"/>
          </p:cNvSpPr>
          <p:nvPr/>
        </p:nvSpPr>
        <p:spPr bwMode="auto">
          <a:xfrm>
            <a:off x="5918200" y="3271838"/>
            <a:ext cx="1246188" cy="5175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Execute Cycle</a:t>
            </a:r>
          </a:p>
        </p:txBody>
      </p:sp>
      <p:sp>
        <p:nvSpPr>
          <p:cNvPr id="249882" name="Text Box 26"/>
          <p:cNvSpPr txBox="1">
            <a:spLocks noChangeArrowheads="1"/>
          </p:cNvSpPr>
          <p:nvPr/>
        </p:nvSpPr>
        <p:spPr bwMode="auto">
          <a:xfrm>
            <a:off x="6372225" y="5516563"/>
            <a:ext cx="950913" cy="4826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lIns="90000" tIns="46800" rIns="90000" bIns="46800"/>
          <a:lstStyle/>
          <a:p>
            <a:r>
              <a:rPr lang="en-US" sz="1400">
                <a:solidFill>
                  <a:srgbClr val="3366CC"/>
                </a:solidFill>
              </a:rPr>
              <a:t>Program Transfer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Overview of Fetch-Execute </a:t>
            </a:r>
            <a:r>
              <a:rPr lang="en-GB" dirty="0" smtClean="0"/>
              <a:t>Cycle</a:t>
            </a:r>
            <a:endParaRPr lang="en-US" dirty="0"/>
          </a:p>
        </p:txBody>
      </p:sp>
      <p:sp>
        <p:nvSpPr>
          <p:cNvPr id="246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CPU has several tasks to perform.</a:t>
            </a:r>
          </a:p>
          <a:p>
            <a:endParaRPr lang="en-US" dirty="0" smtClean="0"/>
          </a:p>
          <a:p>
            <a:r>
              <a:rPr lang="en-US" dirty="0" smtClean="0"/>
              <a:t>Multitasking to perform several tasks at once</a:t>
            </a:r>
          </a:p>
          <a:p>
            <a:endParaRPr lang="en-US" dirty="0" smtClean="0"/>
          </a:p>
          <a:p>
            <a:r>
              <a:rPr lang="en-US" dirty="0" smtClean="0"/>
              <a:t>Timesharing</a:t>
            </a:r>
          </a:p>
          <a:p>
            <a:endParaRPr lang="en-US" dirty="0" smtClean="0"/>
          </a:p>
          <a:p>
            <a:r>
              <a:rPr lang="en-US" dirty="0" smtClean="0"/>
              <a:t>Each task is called a ‘thread’.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ALU </a:t>
            </a:r>
            <a:r>
              <a:rPr lang="en-US" dirty="0" smtClean="0"/>
              <a:t>- Arithmetic Logic </a:t>
            </a:r>
            <a:r>
              <a:rPr lang="en-US" dirty="0" smtClean="0"/>
              <a:t>Unit</a:t>
            </a:r>
          </a:p>
          <a:p>
            <a:endParaRPr lang="en-US" dirty="0" smtClean="0"/>
          </a:p>
          <a:p>
            <a:r>
              <a:rPr lang="en-US" dirty="0" smtClean="0"/>
              <a:t>CU </a:t>
            </a:r>
            <a:r>
              <a:rPr lang="en-US" dirty="0" smtClean="0"/>
              <a:t>- Control </a:t>
            </a:r>
            <a:r>
              <a:rPr lang="en-US" dirty="0" smtClean="0"/>
              <a:t>Unit</a:t>
            </a:r>
          </a:p>
          <a:p>
            <a:endParaRPr lang="en-US" dirty="0" smtClean="0"/>
          </a:p>
          <a:p>
            <a:r>
              <a:rPr lang="en-US" dirty="0" smtClean="0"/>
              <a:t>Registers</a:t>
            </a:r>
          </a:p>
          <a:p>
            <a:endParaRPr lang="en-US" dirty="0" smtClean="0"/>
          </a:p>
          <a:p>
            <a:r>
              <a:rPr lang="en-US" dirty="0" smtClean="0"/>
              <a:t>Cache Memory</a:t>
            </a:r>
          </a:p>
          <a:p>
            <a:endParaRPr lang="en-US" dirty="0" smtClean="0"/>
          </a:p>
          <a:p>
            <a:r>
              <a:rPr lang="en-US" dirty="0" smtClean="0"/>
              <a:t>Fetch Execute Cycle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120</TotalTime>
  <Words>577</Words>
  <Application>Microsoft Office PowerPoint</Application>
  <PresentationFormat>On-screen Show (4:3)</PresentationFormat>
  <Paragraphs>157</Paragraphs>
  <Slides>23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Powerpoint New</vt:lpstr>
      <vt:lpstr>Processors</vt:lpstr>
      <vt:lpstr>Aim</vt:lpstr>
      <vt:lpstr>Slide 3</vt:lpstr>
      <vt:lpstr>Flow of Information </vt:lpstr>
      <vt:lpstr>3 Major Components</vt:lpstr>
      <vt:lpstr>Arithmetic/Logic Unit</vt:lpstr>
      <vt:lpstr>Control Unit</vt:lpstr>
      <vt:lpstr>Registers</vt:lpstr>
      <vt:lpstr>Registers</vt:lpstr>
      <vt:lpstr>Registers</vt:lpstr>
      <vt:lpstr>Registers</vt:lpstr>
      <vt:lpstr>Control and Status Registers</vt:lpstr>
      <vt:lpstr>Control and Status Registers</vt:lpstr>
      <vt:lpstr>User-Visible Registers</vt:lpstr>
      <vt:lpstr>User-Visible Registers</vt:lpstr>
      <vt:lpstr>User-Visible Registers</vt:lpstr>
      <vt:lpstr>Cache Memory</vt:lpstr>
      <vt:lpstr>The Fetch-Execute Cycle</vt:lpstr>
      <vt:lpstr>The Fetch-Execute Cycle</vt:lpstr>
      <vt:lpstr>The Fetch-Execute Cycle</vt:lpstr>
      <vt:lpstr>Slide 21</vt:lpstr>
      <vt:lpstr>Overview of Fetch-Execute Cycle</vt:lpstr>
      <vt:lpstr>Recap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Processors</dc:title>
  <dc:creator>Graham Rees-Evans</dc:creator>
  <cp:lastModifiedBy>sc-gr</cp:lastModifiedBy>
  <cp:revision>14</cp:revision>
  <dcterms:created xsi:type="dcterms:W3CDTF">2011-10-26T21:42:43Z</dcterms:created>
  <dcterms:modified xsi:type="dcterms:W3CDTF">2011-10-27T08:33:31Z</dcterms:modified>
</cp:coreProperties>
</file>