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1" autoAdjust="0"/>
    <p:restoredTop sz="78880" autoAdjust="0"/>
  </p:normalViewPr>
  <p:slideViewPr>
    <p:cSldViewPr snapToGrid="0">
      <p:cViewPr varScale="1">
        <p:scale>
          <a:sx n="67" d="100"/>
          <a:sy n="67" d="100"/>
        </p:scale>
        <p:origin x="106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E6B06B-C6EF-42A4-8379-2D9E1F2DD02E}" type="datetimeFigureOut">
              <a:rPr lang="en-US" smtClean="0"/>
              <a:t>12/15/2025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B6D8EB-302D-4931-A9BE-C81CB23C8B7D}" type="slidenum">
              <a:rPr lang="en-US" smtClean="0"/>
              <a:t>‹#›</a:t>
            </a:fld>
            <a:endParaRPr lang="en-US"/>
          </a:p>
        </p:txBody>
      </p:sp>
    </p:spTree>
    <p:extLst>
      <p:ext uri="{BB962C8B-B14F-4D97-AF65-F5344CB8AC3E}">
        <p14:creationId xmlns:p14="http://schemas.microsoft.com/office/powerpoint/2010/main" val="1108264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Self-assessment: Reflections and evaluations.</a:t>
            </a:r>
          </a:p>
          <a:p>
            <a:pPr algn="just"/>
            <a:r>
              <a:rPr lang="en-US" sz="1200" kern="1200" dirty="0">
                <a:solidFill>
                  <a:schemeClr val="tx1"/>
                </a:solidFill>
                <a:effectLst/>
                <a:latin typeface="+mn-lt"/>
                <a:ea typeface="+mn-ea"/>
                <a:cs typeface="+mn-cs"/>
              </a:rPr>
              <a:t>Professional Development Plan (PDP): SMART goals into practice.</a:t>
            </a:r>
          </a:p>
          <a:p>
            <a:pPr algn="just"/>
            <a:r>
              <a:rPr lang="en-US" sz="1200" kern="1200" dirty="0">
                <a:solidFill>
                  <a:schemeClr val="tx1"/>
                </a:solidFill>
                <a:effectLst/>
                <a:latin typeface="+mn-lt"/>
                <a:ea typeface="+mn-ea"/>
                <a:cs typeface="+mn-cs"/>
              </a:rPr>
              <a:t>Unit 4 Learning area: The idea of Resilience in Learning.</a:t>
            </a:r>
          </a:p>
          <a:p>
            <a:pPr algn="just"/>
            <a:r>
              <a:rPr lang="en-US" sz="1200" kern="1200" dirty="0">
                <a:solidFill>
                  <a:schemeClr val="tx1"/>
                </a:solidFill>
                <a:effectLst/>
                <a:latin typeface="+mn-lt"/>
                <a:ea typeface="+mn-ea"/>
                <a:cs typeface="+mn-cs"/>
              </a:rPr>
              <a:t>Synthesis: Life-long learning and bridging the gap.</a:t>
            </a:r>
          </a:p>
          <a:p>
            <a:pPr algn="just"/>
            <a:r>
              <a:rPr lang="en-US" sz="1200" kern="1200" dirty="0">
                <a:solidFill>
                  <a:schemeClr val="tx1"/>
                </a:solidFill>
                <a:effectLst/>
                <a:latin typeface="+mn-lt"/>
                <a:ea typeface="+mn-ea"/>
                <a:cs typeface="+mn-cs"/>
              </a:rPr>
              <a:t>"Welcome. In this short presentation, I shall take you through my systematic self-analysis and a personal development plan as a professional in the future. We are going to discuss which of my major strengths and areas of development, detail a concrete Professional Development Plan, discuss the attribute of lifelong learning that is paramount to resilience, and view the means by which these can work together to make a consistent direction chosen. Let's begin."</a:t>
            </a:r>
          </a:p>
          <a:p>
            <a:endParaRPr lang="en-US" dirty="0"/>
          </a:p>
        </p:txBody>
      </p:sp>
      <p:sp>
        <p:nvSpPr>
          <p:cNvPr id="4" name="Slide Number Placeholder 3"/>
          <p:cNvSpPr>
            <a:spLocks noGrp="1"/>
          </p:cNvSpPr>
          <p:nvPr>
            <p:ph type="sldNum" sz="quarter" idx="10"/>
          </p:nvPr>
        </p:nvSpPr>
        <p:spPr/>
        <p:txBody>
          <a:bodyPr/>
          <a:lstStyle/>
          <a:p>
            <a:fld id="{1CB6D8EB-302D-4931-A9BE-C81CB23C8B7D}" type="slidenum">
              <a:rPr lang="en-US" smtClean="0"/>
              <a:t>2</a:t>
            </a:fld>
            <a:endParaRPr lang="en-US"/>
          </a:p>
        </p:txBody>
      </p:sp>
    </p:spTree>
    <p:extLst>
      <p:ext uri="{BB962C8B-B14F-4D97-AF65-F5344CB8AC3E}">
        <p14:creationId xmlns:p14="http://schemas.microsoft.com/office/powerpoint/2010/main" val="19229008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Strengths &amp; Traits:</a:t>
            </a:r>
          </a:p>
          <a:p>
            <a:pPr algn="just"/>
            <a:r>
              <a:rPr lang="en-US" sz="1200" kern="1200" dirty="0">
                <a:solidFill>
                  <a:schemeClr val="tx1"/>
                </a:solidFill>
                <a:effectLst/>
                <a:latin typeface="+mn-lt"/>
                <a:ea typeface="+mn-ea"/>
                <a:cs typeface="+mn-cs"/>
              </a:rPr>
              <a:t>Teamwork: Belbin Team Role Inventory High score in the trait of Collaborative Teamwork.</a:t>
            </a:r>
          </a:p>
          <a:p>
            <a:pPr algn="just"/>
            <a:r>
              <a:rPr lang="en-US" sz="1200" kern="1200" dirty="0">
                <a:solidFill>
                  <a:schemeClr val="tx1"/>
                </a:solidFill>
                <a:effectLst/>
                <a:latin typeface="+mn-lt"/>
                <a:ea typeface="+mn-ea"/>
                <a:cs typeface="+mn-cs"/>
              </a:rPr>
              <a:t>Organizing Structured: Learner profile in the evaluation of VARK learning style.</a:t>
            </a:r>
          </a:p>
          <a:p>
            <a:pPr algn="just"/>
            <a:r>
              <a:rPr lang="en-US" sz="1200" kern="1200" dirty="0">
                <a:solidFill>
                  <a:schemeClr val="tx1"/>
                </a:solidFill>
                <a:effectLst/>
                <a:latin typeface="+mn-lt"/>
                <a:ea typeface="+mn-ea"/>
                <a:cs typeface="+mn-cs"/>
              </a:rPr>
              <a:t>Reflective practice: It is improved with regular journaling.</a:t>
            </a:r>
          </a:p>
          <a:p>
            <a:pPr algn="just"/>
            <a:r>
              <a:rPr lang="en-US" sz="1200" kern="1200" dirty="0">
                <a:solidFill>
                  <a:schemeClr val="tx1"/>
                </a:solidFill>
                <a:effectLst/>
                <a:latin typeface="+mn-lt"/>
                <a:ea typeface="+mn-ea"/>
                <a:cs typeface="+mn-cs"/>
              </a:rPr>
              <a:t>Areas for Development:</a:t>
            </a:r>
          </a:p>
          <a:p>
            <a:pPr algn="just"/>
            <a:r>
              <a:rPr lang="en-US" sz="1200" kern="1200" dirty="0">
                <a:solidFill>
                  <a:schemeClr val="tx1"/>
                </a:solidFill>
                <a:effectLst/>
                <a:latin typeface="+mn-lt"/>
                <a:ea typeface="+mn-ea"/>
                <a:cs typeface="+mn-cs"/>
              </a:rPr>
              <a:t>Data Literacy: Low sense of trust in statistical programs.</a:t>
            </a:r>
          </a:p>
          <a:p>
            <a:pPr algn="just"/>
            <a:r>
              <a:rPr lang="en-US" sz="1200" kern="1200" dirty="0">
                <a:solidFill>
                  <a:schemeClr val="tx1"/>
                </a:solidFill>
                <a:effectLst/>
                <a:latin typeface="+mn-lt"/>
                <a:ea typeface="+mn-ea"/>
                <a:cs typeface="+mn-cs"/>
              </a:rPr>
              <a:t>Proactive Networking: The dependency on immediate circles.</a:t>
            </a:r>
          </a:p>
          <a:p>
            <a:pPr algn="just"/>
            <a:r>
              <a:rPr lang="en-US" sz="1200" kern="1200" dirty="0">
                <a:solidFill>
                  <a:schemeClr val="tx1"/>
                </a:solidFill>
                <a:effectLst/>
                <a:latin typeface="+mn-lt"/>
                <a:ea typeface="+mn-ea"/>
                <a:cs typeface="+mn-cs"/>
              </a:rPr>
              <a:t>Dealing with Uncertainty: Conversations are uncomfortable with open-ended issues.</a:t>
            </a:r>
          </a:p>
          <a:p>
            <a:pPr algn="just"/>
            <a:r>
              <a:rPr lang="en-US" sz="1200" kern="1200" dirty="0">
                <a:solidFill>
                  <a:schemeClr val="tx1"/>
                </a:solidFill>
                <a:effectLst/>
                <a:latin typeface="+mn-lt"/>
                <a:ea typeface="+mn-ea"/>
                <a:cs typeface="+mn-cs"/>
              </a:rPr>
              <a:t>My self-evaluation is the synthesis of the personal reflection and formal instruments. Tests such as Belbin Inventory show that my strength area in regards to teamwork is collaborative and my learning preference is a structured, sequential one due to VARK model. But critical gaps can be observed through reflection. I have poor data literacy, and I do not like to get in a grey situation and get clear instructions. This is self cognition, which is important in focused development, which rules the literature that starting development with proper self appraisal (Armstrong, 2009).</a:t>
            </a:r>
          </a:p>
          <a:p>
            <a:endParaRPr lang="en-US" dirty="0"/>
          </a:p>
        </p:txBody>
      </p:sp>
      <p:sp>
        <p:nvSpPr>
          <p:cNvPr id="4" name="Slide Number Placeholder 3"/>
          <p:cNvSpPr>
            <a:spLocks noGrp="1"/>
          </p:cNvSpPr>
          <p:nvPr>
            <p:ph type="sldNum" sz="quarter" idx="10"/>
          </p:nvPr>
        </p:nvSpPr>
        <p:spPr/>
        <p:txBody>
          <a:bodyPr/>
          <a:lstStyle/>
          <a:p>
            <a:fld id="{1CB6D8EB-302D-4931-A9BE-C81CB23C8B7D}" type="slidenum">
              <a:rPr lang="en-US" smtClean="0"/>
              <a:t>3</a:t>
            </a:fld>
            <a:endParaRPr lang="en-US"/>
          </a:p>
        </p:txBody>
      </p:sp>
    </p:spTree>
    <p:extLst>
      <p:ext uri="{BB962C8B-B14F-4D97-AF65-F5344CB8AC3E}">
        <p14:creationId xmlns:p14="http://schemas.microsoft.com/office/powerpoint/2010/main" val="8433858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Spearhead: Improve Data Analysis Competence.</a:t>
            </a:r>
          </a:p>
          <a:p>
            <a:pPr algn="just"/>
            <a:r>
              <a:rPr lang="en-US" sz="1200" kern="1200" dirty="0">
                <a:solidFill>
                  <a:schemeClr val="tx1"/>
                </a:solidFill>
                <a:effectLst/>
                <a:latin typeface="+mn-lt"/>
                <a:ea typeface="+mn-ea"/>
                <a:cs typeface="+mn-cs"/>
              </a:rPr>
              <a:t>S/M: Python certification One project: Data processing.</a:t>
            </a:r>
          </a:p>
          <a:p>
            <a:pPr algn="just"/>
            <a:r>
              <a:rPr lang="en-US" sz="1200" kern="1200" dirty="0">
                <a:solidFill>
                  <a:schemeClr val="tx1"/>
                </a:solidFill>
                <a:effectLst/>
                <a:latin typeface="+mn-lt"/>
                <a:ea typeface="+mn-ea"/>
                <a:cs typeface="+mn-cs"/>
              </a:rPr>
              <a:t>A/T: 5 </a:t>
            </a:r>
            <a:r>
              <a:rPr lang="en-US" sz="1200" kern="1200" dirty="0" err="1">
                <a:solidFill>
                  <a:schemeClr val="tx1"/>
                </a:solidFill>
                <a:effectLst/>
                <a:latin typeface="+mn-lt"/>
                <a:ea typeface="+mn-ea"/>
                <a:cs typeface="+mn-cs"/>
              </a:rPr>
              <a:t>hrs</a:t>
            </a:r>
            <a:r>
              <a:rPr lang="en-US" sz="1200" kern="1200" dirty="0">
                <a:solidFill>
                  <a:schemeClr val="tx1"/>
                </a:solidFill>
                <a:effectLst/>
                <a:latin typeface="+mn-lt"/>
                <a:ea typeface="+mn-ea"/>
                <a:cs typeface="+mn-cs"/>
              </a:rPr>
              <a:t>/week; committed; A/T Enroll in </a:t>
            </a:r>
            <a:r>
              <a:rPr lang="en-US" sz="1200" kern="1200" dirty="0" err="1">
                <a:solidFill>
                  <a:schemeClr val="tx1"/>
                </a:solidFill>
                <a:effectLst/>
                <a:latin typeface="+mn-lt"/>
                <a:ea typeface="+mn-ea"/>
                <a:cs typeface="+mn-cs"/>
              </a:rPr>
              <a:t>Coursera</a:t>
            </a:r>
            <a:r>
              <a:rPr lang="en-US" sz="1200" kern="1200" dirty="0">
                <a:solidFill>
                  <a:schemeClr val="tx1"/>
                </a:solidFill>
                <a:effectLst/>
                <a:latin typeface="+mn-lt"/>
                <a:ea typeface="+mn-ea"/>
                <a:cs typeface="+mn-cs"/>
              </a:rPr>
              <a:t> course; certification in 3 months.</a:t>
            </a:r>
          </a:p>
          <a:p>
            <a:pPr algn="just"/>
            <a:r>
              <a:rPr lang="en-US" sz="1200" kern="1200" dirty="0">
                <a:solidFill>
                  <a:schemeClr val="tx1"/>
                </a:solidFill>
                <a:effectLst/>
                <a:latin typeface="+mn-lt"/>
                <a:ea typeface="+mn-ea"/>
                <a:cs typeface="+mn-cs"/>
              </a:rPr>
              <a:t>Goal 2: Develop Professional Network.</a:t>
            </a:r>
          </a:p>
          <a:p>
            <a:pPr algn="just"/>
            <a:r>
              <a:rPr lang="en-US" sz="1200" kern="1200" dirty="0">
                <a:solidFill>
                  <a:schemeClr val="tx1"/>
                </a:solidFill>
                <a:effectLst/>
                <a:latin typeface="+mn-lt"/>
                <a:ea typeface="+mn-ea"/>
                <a:cs typeface="+mn-cs"/>
              </a:rPr>
              <a:t>S/M: LinkedIn contacts 15 persons in an industry; have participated in 2 virtual events.</a:t>
            </a:r>
          </a:p>
          <a:p>
            <a:pPr algn="just"/>
            <a:r>
              <a:rPr lang="en-US" sz="1200" kern="1200" dirty="0">
                <a:solidFill>
                  <a:schemeClr val="tx1"/>
                </a:solidFill>
                <a:effectLst/>
                <a:latin typeface="+mn-lt"/>
                <a:ea typeface="+mn-ea"/>
                <a:cs typeface="+mn-cs"/>
              </a:rPr>
              <a:t>A/T: Weekly outreach planning; Elevator pitch </a:t>
            </a:r>
            <a:r>
              <a:rPr lang="en-US" sz="1200" kern="1200" dirty="0" err="1">
                <a:solidFill>
                  <a:schemeClr val="tx1"/>
                </a:solidFill>
                <a:effectLst/>
                <a:latin typeface="+mn-lt"/>
                <a:ea typeface="+mn-ea"/>
                <a:cs typeface="+mn-cs"/>
              </a:rPr>
              <a:t>preparation;Ready</a:t>
            </a:r>
            <a:r>
              <a:rPr lang="en-US" sz="1200" kern="1200" dirty="0">
                <a:solidFill>
                  <a:schemeClr val="tx1"/>
                </a:solidFill>
                <a:effectLst/>
                <a:latin typeface="+mn-lt"/>
                <a:ea typeface="+mn-ea"/>
                <a:cs typeface="+mn-cs"/>
              </a:rPr>
              <a:t> in 4 months.</a:t>
            </a:r>
          </a:p>
          <a:p>
            <a:pPr algn="just"/>
            <a:r>
              <a:rPr lang="en-US" sz="1200" kern="1200" dirty="0">
                <a:solidFill>
                  <a:schemeClr val="tx1"/>
                </a:solidFill>
                <a:effectLst/>
                <a:latin typeface="+mn-lt"/>
                <a:ea typeface="+mn-ea"/>
                <a:cs typeface="+mn-cs"/>
              </a:rPr>
              <a:t>Reflective Model: Gibbs reflects on post-action reviews which is structured around Gibbs Reflective Cycle [3].</a:t>
            </a:r>
          </a:p>
          <a:p>
            <a:pPr algn="just"/>
            <a:r>
              <a:rPr lang="en-US" sz="1200" kern="1200" dirty="0">
                <a:solidFill>
                  <a:schemeClr val="tx1"/>
                </a:solidFill>
                <a:effectLst/>
                <a:latin typeface="+mn-lt"/>
                <a:ea typeface="+mn-ea"/>
                <a:cs typeface="+mn-cs"/>
              </a:rPr>
              <a:t>My PDP uses SMART standards of accuracy. An example of overcoming my data literacy gap is to complete a certified Python course in three months. It is found that time-restrained goals play a considerable role in enhancing the level of motivation and in terms of accomplishment of a task (Locke and Latham, 2002). Gibbs Reflective Cycle (1988) will be used to frame my learning so that I evaluate the experiences in a systematic and methodical manner. This is an organized manner in which farfetched goals are converted into concrete plans.</a:t>
            </a:r>
          </a:p>
          <a:p>
            <a:endParaRPr lang="en-US" dirty="0"/>
          </a:p>
        </p:txBody>
      </p:sp>
      <p:sp>
        <p:nvSpPr>
          <p:cNvPr id="4" name="Slide Number Placeholder 3"/>
          <p:cNvSpPr>
            <a:spLocks noGrp="1"/>
          </p:cNvSpPr>
          <p:nvPr>
            <p:ph type="sldNum" sz="quarter" idx="10"/>
          </p:nvPr>
        </p:nvSpPr>
        <p:spPr/>
        <p:txBody>
          <a:bodyPr/>
          <a:lstStyle/>
          <a:p>
            <a:fld id="{1CB6D8EB-302D-4931-A9BE-C81CB23C8B7D}" type="slidenum">
              <a:rPr lang="en-US" smtClean="0"/>
              <a:t>4</a:t>
            </a:fld>
            <a:endParaRPr lang="en-US"/>
          </a:p>
        </p:txBody>
      </p:sp>
    </p:spTree>
    <p:extLst>
      <p:ext uri="{BB962C8B-B14F-4D97-AF65-F5344CB8AC3E}">
        <p14:creationId xmlns:p14="http://schemas.microsoft.com/office/powerpoint/2010/main" val="41044216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Idea: Psychological strength - learning to adapt to learning problems and disappointments.</a:t>
            </a:r>
          </a:p>
          <a:p>
            <a:pPr algn="just"/>
            <a:r>
              <a:rPr lang="en-US" sz="1200" kern="1200" dirty="0">
                <a:solidFill>
                  <a:schemeClr val="tx1"/>
                </a:solidFill>
                <a:effectLst/>
                <a:latin typeface="+mn-lt"/>
                <a:ea typeface="+mn-ea"/>
                <a:cs typeface="+mn-cs"/>
              </a:rPr>
              <a:t>Key Component: Growth Mindset (</a:t>
            </a:r>
            <a:r>
              <a:rPr lang="en-US" sz="1200" kern="1200" dirty="0" err="1">
                <a:solidFill>
                  <a:schemeClr val="tx1"/>
                </a:solidFill>
                <a:effectLst/>
                <a:latin typeface="+mn-lt"/>
                <a:ea typeface="+mn-ea"/>
                <a:cs typeface="+mn-cs"/>
              </a:rPr>
              <a:t>Dweck</a:t>
            </a:r>
            <a:r>
              <a:rPr lang="en-US" sz="1200" kern="1200" dirty="0">
                <a:solidFill>
                  <a:schemeClr val="tx1"/>
                </a:solidFill>
                <a:effectLst/>
                <a:latin typeface="+mn-lt"/>
                <a:ea typeface="+mn-ea"/>
                <a:cs typeface="+mn-cs"/>
              </a:rPr>
              <a:t>, 2006) - regarding problems as a chance.</a:t>
            </a:r>
          </a:p>
          <a:p>
            <a:pPr algn="just"/>
            <a:r>
              <a:rPr lang="en-US" sz="1200" kern="1200" dirty="0">
                <a:solidFill>
                  <a:schemeClr val="tx1"/>
                </a:solidFill>
                <a:effectLst/>
                <a:latin typeface="+mn-lt"/>
                <a:ea typeface="+mn-ea"/>
                <a:cs typeface="+mn-cs"/>
              </a:rPr>
              <a:t>Application: Choosing to build academic buoyancy in order to struggle with the everyday academic stress.</a:t>
            </a:r>
          </a:p>
          <a:p>
            <a:pPr algn="just"/>
            <a:r>
              <a:rPr lang="en-US" sz="1200" kern="1200" dirty="0">
                <a:solidFill>
                  <a:schemeClr val="tx1"/>
                </a:solidFill>
                <a:effectLst/>
                <a:latin typeface="+mn-lt"/>
                <a:ea typeface="+mn-ea"/>
                <a:cs typeface="+mn-cs"/>
              </a:rPr>
              <a:t>Relevance: Necessary to continue with challenging </a:t>
            </a:r>
            <a:r>
              <a:rPr lang="en-US" sz="1200" kern="1200" dirty="0" err="1">
                <a:solidFill>
                  <a:schemeClr val="tx1"/>
                </a:solidFill>
                <a:effectLst/>
                <a:latin typeface="+mn-lt"/>
                <a:ea typeface="+mn-ea"/>
                <a:cs typeface="+mn-cs"/>
              </a:rPr>
              <a:t>upskilling</a:t>
            </a:r>
            <a:r>
              <a:rPr lang="en-US" sz="1200" kern="1200" dirty="0">
                <a:solidFill>
                  <a:schemeClr val="tx1"/>
                </a:solidFill>
                <a:effectLst/>
                <a:latin typeface="+mn-lt"/>
                <a:ea typeface="+mn-ea"/>
                <a:cs typeface="+mn-cs"/>
              </a:rPr>
              <a:t> (e.g., an introduction to code).</a:t>
            </a:r>
          </a:p>
          <a:p>
            <a:pPr algn="just"/>
            <a:r>
              <a:rPr lang="en-US" sz="1200" kern="1200" dirty="0">
                <a:solidFill>
                  <a:schemeClr val="tx1"/>
                </a:solidFill>
                <a:effectLst/>
                <a:latin typeface="+mn-lt"/>
                <a:ea typeface="+mn-ea"/>
                <a:cs typeface="+mn-cs"/>
              </a:rPr>
              <a:t>I have chosen one of the pillars of lifelong learning, which is Resilience since Unit 4. It can be described as the ability to change and move on with academic and professional failures. The key notion here is the phenomenon of a growth mindset as introduced by Carol </a:t>
            </a:r>
            <a:r>
              <a:rPr lang="en-US" sz="1200" kern="1200" dirty="0" err="1">
                <a:solidFill>
                  <a:schemeClr val="tx1"/>
                </a:solidFill>
                <a:effectLst/>
                <a:latin typeface="+mn-lt"/>
                <a:ea typeface="+mn-ea"/>
                <a:cs typeface="+mn-cs"/>
              </a:rPr>
              <a:t>Dweck</a:t>
            </a:r>
            <a:r>
              <a:rPr lang="en-US" sz="1200" kern="1200" dirty="0">
                <a:solidFill>
                  <a:schemeClr val="tx1"/>
                </a:solidFill>
                <a:effectLst/>
                <a:latin typeface="+mn-lt"/>
                <a:ea typeface="+mn-ea"/>
                <a:cs typeface="+mn-cs"/>
              </a:rPr>
              <a:t> (2006) which holds that one can develop abilities. This attitude promotes academic buoyancy so that the learners can grapple with the challenges of day to day living. In my PDP, I will develop resilience at all costs as it will become the engine that helps me get through the setbacks that mastering new technical skills is bound to cause.</a:t>
            </a:r>
          </a:p>
          <a:p>
            <a:endParaRPr lang="en-US" dirty="0"/>
          </a:p>
        </p:txBody>
      </p:sp>
      <p:sp>
        <p:nvSpPr>
          <p:cNvPr id="4" name="Slide Number Placeholder 3"/>
          <p:cNvSpPr>
            <a:spLocks noGrp="1"/>
          </p:cNvSpPr>
          <p:nvPr>
            <p:ph type="sldNum" sz="quarter" idx="10"/>
          </p:nvPr>
        </p:nvSpPr>
        <p:spPr/>
        <p:txBody>
          <a:bodyPr/>
          <a:lstStyle/>
          <a:p>
            <a:fld id="{1CB6D8EB-302D-4931-A9BE-C81CB23C8B7D}" type="slidenum">
              <a:rPr lang="en-US" smtClean="0"/>
              <a:t>5</a:t>
            </a:fld>
            <a:endParaRPr lang="en-US"/>
          </a:p>
        </p:txBody>
      </p:sp>
    </p:spTree>
    <p:extLst>
      <p:ext uri="{BB962C8B-B14F-4D97-AF65-F5344CB8AC3E}">
        <p14:creationId xmlns:p14="http://schemas.microsoft.com/office/powerpoint/2010/main" val="2723028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Skill Deficit: Data Literacy / Networking.</a:t>
            </a:r>
          </a:p>
          <a:p>
            <a:pPr algn="just"/>
            <a:r>
              <a:rPr lang="en-US" sz="1200" kern="1200" dirty="0">
                <a:solidFill>
                  <a:schemeClr val="tx1"/>
                </a:solidFill>
                <a:effectLst/>
                <a:latin typeface="+mn-lt"/>
                <a:ea typeface="+mn-ea"/>
                <a:cs typeface="+mn-cs"/>
              </a:rPr>
              <a:t>PDP Action: Technologies: Technical Certification / Strategic Outreach.</a:t>
            </a:r>
          </a:p>
          <a:p>
            <a:pPr algn="just"/>
            <a:r>
              <a:rPr lang="en-US" sz="1200" kern="1200" dirty="0">
                <a:solidFill>
                  <a:schemeClr val="tx1"/>
                </a:solidFill>
                <a:effectLst/>
                <a:latin typeface="+mn-lt"/>
                <a:ea typeface="+mn-ea"/>
                <a:cs typeface="+mn-cs"/>
              </a:rPr>
              <a:t>The ways that Resilience Contributes To This:</a:t>
            </a:r>
          </a:p>
          <a:p>
            <a:pPr algn="just"/>
            <a:r>
              <a:rPr lang="en-US" sz="1200" kern="1200" dirty="0">
                <a:solidFill>
                  <a:schemeClr val="tx1"/>
                </a:solidFill>
                <a:effectLst/>
                <a:latin typeface="+mn-lt"/>
                <a:ea typeface="+mn-ea"/>
                <a:cs typeface="+mn-cs"/>
              </a:rPr>
              <a:t>Sticking with the difficult coding issues.</a:t>
            </a:r>
          </a:p>
          <a:p>
            <a:pPr algn="just"/>
            <a:r>
              <a:rPr lang="en-US" sz="1200" kern="1200" dirty="0">
                <a:solidFill>
                  <a:schemeClr val="tx1"/>
                </a:solidFill>
                <a:effectLst/>
                <a:latin typeface="+mn-lt"/>
                <a:ea typeface="+mn-ea"/>
                <a:cs typeface="+mn-cs"/>
              </a:rPr>
              <a:t>Reframing networking rejection as a learning experience.</a:t>
            </a:r>
          </a:p>
          <a:p>
            <a:pPr algn="just"/>
            <a:r>
              <a:rPr lang="en-US" sz="1200" kern="1200" dirty="0">
                <a:solidFill>
                  <a:schemeClr val="tx1"/>
                </a:solidFill>
                <a:effectLst/>
                <a:latin typeface="+mn-lt"/>
                <a:ea typeface="+mn-ea"/>
                <a:cs typeface="+mn-cs"/>
              </a:rPr>
              <a:t>Learning the lessons of failure by applying the Cycle of Gibbs, not by it.</a:t>
            </a:r>
          </a:p>
          <a:p>
            <a:pPr algn="just"/>
            <a:r>
              <a:rPr lang="en-US" sz="1200" kern="1200" dirty="0">
                <a:solidFill>
                  <a:schemeClr val="tx1"/>
                </a:solidFill>
                <a:effectLst/>
                <a:latin typeface="+mn-lt"/>
                <a:ea typeface="+mn-ea"/>
                <a:cs typeface="+mn-cs"/>
              </a:rPr>
              <a:t>"Here is the integration. Certain PDP actions are presented to address my identified gaps in skills. These actions are possible with the help of the principle of lifelong learning resilience. With a tough, growth-focused attitude, I will be compelled to find options, not a dead end, when I run across a thorny piece of programming code. According to research, the solution of overcoming the obstacles is implemented by resilient learners by using adaptive strategies and positive reappraisal (Martin and Marsh, 2009). It establishes a constructive cycle with action resulting in proficiency, and endurance enabling action to be sustained.</a:t>
            </a:r>
          </a:p>
          <a:p>
            <a:endParaRPr lang="en-US" dirty="0"/>
          </a:p>
        </p:txBody>
      </p:sp>
      <p:sp>
        <p:nvSpPr>
          <p:cNvPr id="4" name="Slide Number Placeholder 3"/>
          <p:cNvSpPr>
            <a:spLocks noGrp="1"/>
          </p:cNvSpPr>
          <p:nvPr>
            <p:ph type="sldNum" sz="quarter" idx="10"/>
          </p:nvPr>
        </p:nvSpPr>
        <p:spPr/>
        <p:txBody>
          <a:bodyPr/>
          <a:lstStyle/>
          <a:p>
            <a:fld id="{1CB6D8EB-302D-4931-A9BE-C81CB23C8B7D}" type="slidenum">
              <a:rPr lang="en-US" smtClean="0"/>
              <a:t>6</a:t>
            </a:fld>
            <a:endParaRPr lang="en-US"/>
          </a:p>
        </p:txBody>
      </p:sp>
    </p:spTree>
    <p:extLst>
      <p:ext uri="{BB962C8B-B14F-4D97-AF65-F5344CB8AC3E}">
        <p14:creationId xmlns:p14="http://schemas.microsoft.com/office/powerpoint/2010/main" val="30209379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Planned self-assessment shows real priorities of development.</a:t>
            </a:r>
          </a:p>
          <a:p>
            <a:pPr algn="just"/>
            <a:r>
              <a:rPr lang="en-US" sz="1200" kern="1200" dirty="0">
                <a:solidFill>
                  <a:schemeClr val="tx1"/>
                </a:solidFill>
                <a:effectLst/>
                <a:latin typeface="+mn-lt"/>
                <a:ea typeface="+mn-ea"/>
                <a:cs typeface="+mn-cs"/>
              </a:rPr>
              <a:t>A SMART PDP is a reflection based roadmap of transforming priorities into a road map.</a:t>
            </a:r>
          </a:p>
          <a:p>
            <a:pPr algn="just"/>
            <a:r>
              <a:rPr lang="en-US" sz="1200" kern="1200" dirty="0">
                <a:solidFill>
                  <a:schemeClr val="tx1"/>
                </a:solidFill>
                <a:effectLst/>
                <a:latin typeface="+mn-lt"/>
                <a:ea typeface="+mn-ea"/>
                <a:cs typeface="+mn-cs"/>
              </a:rPr>
              <a:t>Resilience is the most important habit of lifelong learning and goal accomplishment.</a:t>
            </a:r>
          </a:p>
          <a:p>
            <a:pPr algn="just"/>
            <a:r>
              <a:rPr lang="en-US" sz="1200" kern="1200" dirty="0">
                <a:solidFill>
                  <a:schemeClr val="tx1"/>
                </a:solidFill>
                <a:effectLst/>
                <a:latin typeface="+mn-lt"/>
                <a:ea typeface="+mn-ea"/>
                <a:cs typeface="+mn-cs"/>
              </a:rPr>
              <a:t>Overall, what can be observed is that purposeful development entails a three-leg platform consisting of first, a high level of self-honesty to define areas of weakness; second, an action plan to implement; and third, the development of enduring learning disposition to sustain perseverance. Combined, these aspects create a long-term professional development plan that will help me not only be ready to take the next step in my future career, but also adapt to the demands of my professional career as a whole.</a:t>
            </a:r>
          </a:p>
          <a:p>
            <a:endParaRPr lang="en-US" dirty="0"/>
          </a:p>
        </p:txBody>
      </p:sp>
      <p:sp>
        <p:nvSpPr>
          <p:cNvPr id="4" name="Slide Number Placeholder 3"/>
          <p:cNvSpPr>
            <a:spLocks noGrp="1"/>
          </p:cNvSpPr>
          <p:nvPr>
            <p:ph type="sldNum" sz="quarter" idx="10"/>
          </p:nvPr>
        </p:nvSpPr>
        <p:spPr/>
        <p:txBody>
          <a:bodyPr/>
          <a:lstStyle/>
          <a:p>
            <a:fld id="{1CB6D8EB-302D-4931-A9BE-C81CB23C8B7D}" type="slidenum">
              <a:rPr lang="en-US" smtClean="0"/>
              <a:t>7</a:t>
            </a:fld>
            <a:endParaRPr lang="en-US"/>
          </a:p>
        </p:txBody>
      </p:sp>
    </p:spTree>
    <p:extLst>
      <p:ext uri="{BB962C8B-B14F-4D97-AF65-F5344CB8AC3E}">
        <p14:creationId xmlns:p14="http://schemas.microsoft.com/office/powerpoint/2010/main" val="33551158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72F2DB-0C48-427B-B2F7-62D5C32C0506}" type="datetimeFigureOut">
              <a:rPr lang="en-US" smtClean="0"/>
              <a:t>12/15/2025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A769E4-4CEC-4455-B937-9B3724B59EB4}" type="slidenum">
              <a:rPr lang="en-US" smtClean="0"/>
              <a:t>‹#›</a:t>
            </a:fld>
            <a:endParaRPr lang="en-US"/>
          </a:p>
        </p:txBody>
      </p:sp>
    </p:spTree>
    <p:extLst>
      <p:ext uri="{BB962C8B-B14F-4D97-AF65-F5344CB8AC3E}">
        <p14:creationId xmlns:p14="http://schemas.microsoft.com/office/powerpoint/2010/main" val="3149649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72F2DB-0C48-427B-B2F7-62D5C32C0506}" type="datetimeFigureOut">
              <a:rPr lang="en-US" smtClean="0"/>
              <a:t>12/15/2025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A769E4-4CEC-4455-B937-9B3724B59EB4}" type="slidenum">
              <a:rPr lang="en-US" smtClean="0"/>
              <a:t>‹#›</a:t>
            </a:fld>
            <a:endParaRPr lang="en-US"/>
          </a:p>
        </p:txBody>
      </p:sp>
    </p:spTree>
    <p:extLst>
      <p:ext uri="{BB962C8B-B14F-4D97-AF65-F5344CB8AC3E}">
        <p14:creationId xmlns:p14="http://schemas.microsoft.com/office/powerpoint/2010/main" val="1007663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72F2DB-0C48-427B-B2F7-62D5C32C0506}" type="datetimeFigureOut">
              <a:rPr lang="en-US" smtClean="0"/>
              <a:t>12/15/2025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A769E4-4CEC-4455-B937-9B3724B59EB4}" type="slidenum">
              <a:rPr lang="en-US" smtClean="0"/>
              <a:t>‹#›</a:t>
            </a:fld>
            <a:endParaRPr lang="en-US"/>
          </a:p>
        </p:txBody>
      </p:sp>
    </p:spTree>
    <p:extLst>
      <p:ext uri="{BB962C8B-B14F-4D97-AF65-F5344CB8AC3E}">
        <p14:creationId xmlns:p14="http://schemas.microsoft.com/office/powerpoint/2010/main" val="905726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72F2DB-0C48-427B-B2F7-62D5C32C0506}" type="datetimeFigureOut">
              <a:rPr lang="en-US" smtClean="0"/>
              <a:t>12/15/2025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A769E4-4CEC-4455-B937-9B3724B59EB4}" type="slidenum">
              <a:rPr lang="en-US" smtClean="0"/>
              <a:t>‹#›</a:t>
            </a:fld>
            <a:endParaRPr lang="en-US"/>
          </a:p>
        </p:txBody>
      </p:sp>
    </p:spTree>
    <p:extLst>
      <p:ext uri="{BB962C8B-B14F-4D97-AF65-F5344CB8AC3E}">
        <p14:creationId xmlns:p14="http://schemas.microsoft.com/office/powerpoint/2010/main" val="3754072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72F2DB-0C48-427B-B2F7-62D5C32C0506}" type="datetimeFigureOut">
              <a:rPr lang="en-US" smtClean="0"/>
              <a:t>12/15/2025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A769E4-4CEC-4455-B937-9B3724B59EB4}" type="slidenum">
              <a:rPr lang="en-US" smtClean="0"/>
              <a:t>‹#›</a:t>
            </a:fld>
            <a:endParaRPr lang="en-US"/>
          </a:p>
        </p:txBody>
      </p:sp>
    </p:spTree>
    <p:extLst>
      <p:ext uri="{BB962C8B-B14F-4D97-AF65-F5344CB8AC3E}">
        <p14:creationId xmlns:p14="http://schemas.microsoft.com/office/powerpoint/2010/main" val="930193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72F2DB-0C48-427B-B2F7-62D5C32C0506}" type="datetimeFigureOut">
              <a:rPr lang="en-US" smtClean="0"/>
              <a:t>12/15/2025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A769E4-4CEC-4455-B937-9B3724B59EB4}" type="slidenum">
              <a:rPr lang="en-US" smtClean="0"/>
              <a:t>‹#›</a:t>
            </a:fld>
            <a:endParaRPr lang="en-US"/>
          </a:p>
        </p:txBody>
      </p:sp>
    </p:spTree>
    <p:extLst>
      <p:ext uri="{BB962C8B-B14F-4D97-AF65-F5344CB8AC3E}">
        <p14:creationId xmlns:p14="http://schemas.microsoft.com/office/powerpoint/2010/main" val="3570713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72F2DB-0C48-427B-B2F7-62D5C32C0506}" type="datetimeFigureOut">
              <a:rPr lang="en-US" smtClean="0"/>
              <a:t>12/15/2025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A769E4-4CEC-4455-B937-9B3724B59EB4}" type="slidenum">
              <a:rPr lang="en-US" smtClean="0"/>
              <a:t>‹#›</a:t>
            </a:fld>
            <a:endParaRPr lang="en-US"/>
          </a:p>
        </p:txBody>
      </p:sp>
    </p:spTree>
    <p:extLst>
      <p:ext uri="{BB962C8B-B14F-4D97-AF65-F5344CB8AC3E}">
        <p14:creationId xmlns:p14="http://schemas.microsoft.com/office/powerpoint/2010/main" val="3007958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2F2DB-0C48-427B-B2F7-62D5C32C0506}" type="datetimeFigureOut">
              <a:rPr lang="en-US" smtClean="0"/>
              <a:t>12/15/2025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A769E4-4CEC-4455-B937-9B3724B59EB4}" type="slidenum">
              <a:rPr lang="en-US" smtClean="0"/>
              <a:t>‹#›</a:t>
            </a:fld>
            <a:endParaRPr lang="en-US"/>
          </a:p>
        </p:txBody>
      </p:sp>
    </p:spTree>
    <p:extLst>
      <p:ext uri="{BB962C8B-B14F-4D97-AF65-F5344CB8AC3E}">
        <p14:creationId xmlns:p14="http://schemas.microsoft.com/office/powerpoint/2010/main" val="36863511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72F2DB-0C48-427B-B2F7-62D5C32C0506}" type="datetimeFigureOut">
              <a:rPr lang="en-US" smtClean="0"/>
              <a:t>12/15/2025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A769E4-4CEC-4455-B937-9B3724B59EB4}" type="slidenum">
              <a:rPr lang="en-US" smtClean="0"/>
              <a:t>‹#›</a:t>
            </a:fld>
            <a:endParaRPr lang="en-US"/>
          </a:p>
        </p:txBody>
      </p:sp>
    </p:spTree>
    <p:extLst>
      <p:ext uri="{BB962C8B-B14F-4D97-AF65-F5344CB8AC3E}">
        <p14:creationId xmlns:p14="http://schemas.microsoft.com/office/powerpoint/2010/main" val="2346934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72F2DB-0C48-427B-B2F7-62D5C32C0506}" type="datetimeFigureOut">
              <a:rPr lang="en-US" smtClean="0"/>
              <a:t>12/15/2025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A769E4-4CEC-4455-B937-9B3724B59EB4}" type="slidenum">
              <a:rPr lang="en-US" smtClean="0"/>
              <a:t>‹#›</a:t>
            </a:fld>
            <a:endParaRPr lang="en-US"/>
          </a:p>
        </p:txBody>
      </p:sp>
    </p:spTree>
    <p:extLst>
      <p:ext uri="{BB962C8B-B14F-4D97-AF65-F5344CB8AC3E}">
        <p14:creationId xmlns:p14="http://schemas.microsoft.com/office/powerpoint/2010/main" val="21967194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72F2DB-0C48-427B-B2F7-62D5C32C0506}" type="datetimeFigureOut">
              <a:rPr lang="en-US" smtClean="0"/>
              <a:t>12/15/2025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A769E4-4CEC-4455-B937-9B3724B59EB4}"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011409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72F2DB-0C48-427B-B2F7-62D5C32C0506}" type="datetimeFigureOut">
              <a:rPr lang="en-US" smtClean="0"/>
              <a:t>12/15/2025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A769E4-4CEC-4455-B937-9B3724B59EB4}" type="slidenum">
              <a:rPr lang="en-US" smtClean="0"/>
              <a:t>‹#›</a:t>
            </a:fld>
            <a:endParaRPr lang="en-US"/>
          </a:p>
        </p:txBody>
      </p:sp>
    </p:spTree>
    <p:extLst>
      <p:ext uri="{BB962C8B-B14F-4D97-AF65-F5344CB8AC3E}">
        <p14:creationId xmlns:p14="http://schemas.microsoft.com/office/powerpoint/2010/main" val="13424448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72F2DB-0C48-427B-B2F7-62D5C32C0506}" type="datetimeFigureOut">
              <a:rPr lang="en-US" smtClean="0"/>
              <a:t>12/15/2025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A769E4-4CEC-4455-B937-9B3724B59EB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497067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72F2DB-0C48-427B-B2F7-62D5C32C0506}" type="datetimeFigureOut">
              <a:rPr lang="en-US" smtClean="0"/>
              <a:t>12/15/2025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A769E4-4CEC-4455-B937-9B3724B59EB4}" type="slidenum">
              <a:rPr lang="en-US" smtClean="0"/>
              <a:t>‹#›</a:t>
            </a:fld>
            <a:endParaRPr lang="en-US"/>
          </a:p>
        </p:txBody>
      </p:sp>
    </p:spTree>
    <p:extLst>
      <p:ext uri="{BB962C8B-B14F-4D97-AF65-F5344CB8AC3E}">
        <p14:creationId xmlns:p14="http://schemas.microsoft.com/office/powerpoint/2010/main" val="6619864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72F2DB-0C48-427B-B2F7-62D5C32C0506}" type="datetimeFigureOut">
              <a:rPr lang="en-US" smtClean="0"/>
              <a:t>12/15/2025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A769E4-4CEC-4455-B937-9B3724B59EB4}" type="slidenum">
              <a:rPr lang="en-US" smtClean="0"/>
              <a:t>‹#›</a:t>
            </a:fld>
            <a:endParaRPr lang="en-US"/>
          </a:p>
        </p:txBody>
      </p:sp>
    </p:spTree>
    <p:extLst>
      <p:ext uri="{BB962C8B-B14F-4D97-AF65-F5344CB8AC3E}">
        <p14:creationId xmlns:p14="http://schemas.microsoft.com/office/powerpoint/2010/main" val="39180708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72F2DB-0C48-427B-B2F7-62D5C32C0506}" type="datetimeFigureOut">
              <a:rPr lang="en-US" smtClean="0"/>
              <a:t>12/15/2025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A769E4-4CEC-4455-B937-9B3724B59EB4}" type="slidenum">
              <a:rPr lang="en-US" smtClean="0"/>
              <a:t>‹#›</a:t>
            </a:fld>
            <a:endParaRPr lang="en-US"/>
          </a:p>
        </p:txBody>
      </p:sp>
    </p:spTree>
    <p:extLst>
      <p:ext uri="{BB962C8B-B14F-4D97-AF65-F5344CB8AC3E}">
        <p14:creationId xmlns:p14="http://schemas.microsoft.com/office/powerpoint/2010/main" val="15575205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472F2DB-0C48-427B-B2F7-62D5C32C0506}" type="datetimeFigureOut">
              <a:rPr lang="en-US" smtClean="0"/>
              <a:t>12/15/2025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FA769E4-4CEC-4455-B937-9B3724B59EB4}" type="slidenum">
              <a:rPr lang="en-US" smtClean="0"/>
              <a:t>‹#›</a:t>
            </a:fld>
            <a:endParaRPr lang="en-US"/>
          </a:p>
        </p:txBody>
      </p:sp>
    </p:spTree>
    <p:extLst>
      <p:ext uri="{BB962C8B-B14F-4D97-AF65-F5344CB8AC3E}">
        <p14:creationId xmlns:p14="http://schemas.microsoft.com/office/powerpoint/2010/main" val="1797361784"/>
      </p:ext>
    </p:extLst>
  </p:cSld>
  <p:clrMap bg1="dk1" tx1="lt1" bg2="dk2" tx2="lt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2137834"/>
            <a:ext cx="7766936" cy="1646302"/>
          </a:xfrm>
        </p:spPr>
        <p:txBody>
          <a:bodyPr/>
          <a:lstStyle/>
          <a:p>
            <a:pPr algn="ctr"/>
            <a:br>
              <a:rPr lang="en-US" sz="3600" b="1" dirty="0"/>
            </a:br>
            <a:r>
              <a:rPr lang="en-US" sz="3600" b="1" dirty="0"/>
              <a:t>ACCA4025</a:t>
            </a:r>
            <a:br>
              <a:rPr lang="en-US" sz="3600" b="1" dirty="0"/>
            </a:br>
            <a:r>
              <a:rPr lang="en-US" sz="3600" b="1" dirty="0"/>
              <a:t>Learning in the Digital Era</a:t>
            </a:r>
            <a:br>
              <a:rPr lang="en-US" sz="3600" b="1" dirty="0"/>
            </a:br>
            <a:r>
              <a:rPr lang="en-US" sz="3600" b="1" dirty="0"/>
              <a:t>Component 2 </a:t>
            </a:r>
          </a:p>
        </p:txBody>
      </p:sp>
      <p:sp>
        <p:nvSpPr>
          <p:cNvPr id="3" name="Subtitle 2"/>
          <p:cNvSpPr>
            <a:spLocks noGrp="1"/>
          </p:cNvSpPr>
          <p:nvPr>
            <p:ph type="subTitle" idx="1"/>
          </p:nvPr>
        </p:nvSpPr>
        <p:spPr>
          <a:xfrm>
            <a:off x="1507067" y="4469933"/>
            <a:ext cx="7766936" cy="1096899"/>
          </a:xfrm>
        </p:spPr>
        <p:txBody>
          <a:bodyPr/>
          <a:lstStyle/>
          <a:p>
            <a:endParaRPr lang="en-US" dirty="0"/>
          </a:p>
        </p:txBody>
      </p:sp>
    </p:spTree>
    <p:extLst>
      <p:ext uri="{BB962C8B-B14F-4D97-AF65-F5344CB8AC3E}">
        <p14:creationId xmlns:p14="http://schemas.microsoft.com/office/powerpoint/2010/main" val="16622446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175503" y="253354"/>
            <a:ext cx="7565540" cy="6604646"/>
          </a:xfrm>
        </p:spPr>
      </p:pic>
    </p:spTree>
    <p:extLst>
      <p:ext uri="{BB962C8B-B14F-4D97-AF65-F5344CB8AC3E}">
        <p14:creationId xmlns:p14="http://schemas.microsoft.com/office/powerpoint/2010/main" val="40601061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4499"/>
            <a:ext cx="8596668" cy="1320800"/>
          </a:xfrm>
        </p:spPr>
        <p:txBody>
          <a:bodyPr>
            <a:normAutofit/>
          </a:bodyPr>
          <a:lstStyle/>
          <a:p>
            <a:r>
              <a:rPr lang="en-US" dirty="0"/>
              <a:t>Task 1 - Self-Assessment Insight and awareness.</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329129" y="1182812"/>
            <a:ext cx="5574546" cy="5574546"/>
          </a:xfrm>
        </p:spPr>
      </p:pic>
    </p:spTree>
    <p:extLst>
      <p:ext uri="{BB962C8B-B14F-4D97-AF65-F5344CB8AC3E}">
        <p14:creationId xmlns:p14="http://schemas.microsoft.com/office/powerpoint/2010/main" val="2276841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Task 2 - SMART Frame work professional development plan.</a:t>
            </a:r>
          </a:p>
        </p:txBody>
      </p:sp>
      <p:pic>
        <p:nvPicPr>
          <p:cNvPr id="4" name="Content Placeholder 3"/>
          <p:cNvPicPr>
            <a:picLocks noGrp="1" noChangeAspect="1"/>
          </p:cNvPicPr>
          <p:nvPr>
            <p:ph idx="1"/>
          </p:nvPr>
        </p:nvPicPr>
        <p:blipFill rotWithShape="1">
          <a:blip r:embed="rId3" cstate="print">
            <a:duotone>
              <a:prstClr val="black"/>
              <a:schemeClr val="accent2">
                <a:tint val="45000"/>
                <a:satMod val="400000"/>
              </a:schemeClr>
            </a:duotone>
            <a:extLst>
              <a:ext uri="{28A0092B-C50C-407E-A947-70E740481C1C}">
                <a14:useLocalDpi xmlns:a14="http://schemas.microsoft.com/office/drawing/2010/main" val="0"/>
              </a:ext>
            </a:extLst>
          </a:blip>
          <a:srcRect l="6703" t="25040" r="7460" b="31809"/>
          <a:stretch/>
        </p:blipFill>
        <p:spPr>
          <a:xfrm>
            <a:off x="1238787" y="2245259"/>
            <a:ext cx="7473762" cy="3757189"/>
          </a:xfrm>
        </p:spPr>
      </p:pic>
    </p:spTree>
    <p:extLst>
      <p:ext uri="{BB962C8B-B14F-4D97-AF65-F5344CB8AC3E}">
        <p14:creationId xmlns:p14="http://schemas.microsoft.com/office/powerpoint/2010/main" val="35570266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Resilience in Lifelong Learning Assignment: Working on a Slide.</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074405" y="1930400"/>
            <a:ext cx="6573649" cy="4651859"/>
          </a:xfrm>
        </p:spPr>
      </p:pic>
    </p:spTree>
    <p:extLst>
      <p:ext uri="{BB962C8B-B14F-4D97-AF65-F5344CB8AC3E}">
        <p14:creationId xmlns:p14="http://schemas.microsoft.com/office/powerpoint/2010/main" val="1214714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Segmentation: The unification of Plans and Lifelong Learning.</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624954" y="2052100"/>
            <a:ext cx="7116089" cy="4635419"/>
          </a:xfrm>
        </p:spPr>
      </p:pic>
    </p:spTree>
    <p:extLst>
      <p:ext uri="{BB962C8B-B14F-4D97-AF65-F5344CB8AC3E}">
        <p14:creationId xmlns:p14="http://schemas.microsoft.com/office/powerpoint/2010/main" val="15208916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09600"/>
            <a:ext cx="8596668" cy="1320800"/>
          </a:xfrm>
        </p:spPr>
        <p:txBody>
          <a:bodyPr/>
          <a:lstStyle/>
          <a:p>
            <a:r>
              <a:rPr lang="en-US" dirty="0"/>
              <a:t>Conclusion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27514" y="0"/>
            <a:ext cx="7127929" cy="6858000"/>
          </a:xfrm>
          <a:prstGeom prst="rect">
            <a:avLst/>
          </a:prstGeom>
        </p:spPr>
      </p:pic>
    </p:spTree>
    <p:extLst>
      <p:ext uri="{BB962C8B-B14F-4D97-AF65-F5344CB8AC3E}">
        <p14:creationId xmlns:p14="http://schemas.microsoft.com/office/powerpoint/2010/main" val="21270159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p>
        </p:txBody>
      </p:sp>
      <p:sp>
        <p:nvSpPr>
          <p:cNvPr id="3" name="Content Placeholder 2"/>
          <p:cNvSpPr>
            <a:spLocks noGrp="1"/>
          </p:cNvSpPr>
          <p:nvPr>
            <p:ph idx="1"/>
          </p:nvPr>
        </p:nvSpPr>
        <p:spPr/>
        <p:txBody>
          <a:bodyPr>
            <a:normAutofit fontScale="92500" lnSpcReduction="10000"/>
          </a:bodyPr>
          <a:lstStyle/>
          <a:p>
            <a:pPr algn="just"/>
            <a:r>
              <a:rPr lang="en-US" dirty="0"/>
              <a:t>[1] M. Armstrong, </a:t>
            </a:r>
            <a:r>
              <a:rPr lang="en-US" i="1" dirty="0"/>
              <a:t>Armstrong's Handbook of Performance Management: An Evidence-Based Guide to Delivering High Performance</a:t>
            </a:r>
            <a:r>
              <a:rPr lang="en-US" dirty="0"/>
              <a:t>, 4th ed. London: </a:t>
            </a:r>
            <a:r>
              <a:rPr lang="en-US" dirty="0" err="1"/>
              <a:t>Kogan</a:t>
            </a:r>
            <a:r>
              <a:rPr lang="en-US" dirty="0"/>
              <a:t> Page, 2009.</a:t>
            </a:r>
          </a:p>
          <a:p>
            <a:pPr algn="just"/>
            <a:r>
              <a:rPr lang="en-US" dirty="0"/>
              <a:t>[2] G. Gibbs, </a:t>
            </a:r>
            <a:r>
              <a:rPr lang="en-US" i="1" dirty="0"/>
              <a:t>Learning by Doing: A Guide to Teaching and Learning Methods</a:t>
            </a:r>
            <a:r>
              <a:rPr lang="en-US" dirty="0"/>
              <a:t>. Oxford: Further Education Unit, Oxford Brookes University, 1988.</a:t>
            </a:r>
          </a:p>
          <a:p>
            <a:pPr algn="just"/>
            <a:r>
              <a:rPr lang="en-US" dirty="0"/>
              <a:t>[3] C. S. </a:t>
            </a:r>
            <a:r>
              <a:rPr lang="en-US" dirty="0" err="1"/>
              <a:t>Dweck</a:t>
            </a:r>
            <a:r>
              <a:rPr lang="en-US" dirty="0"/>
              <a:t>, </a:t>
            </a:r>
            <a:r>
              <a:rPr lang="en-US" i="1" dirty="0"/>
              <a:t>Mindset: The New Psychology of Success</a:t>
            </a:r>
            <a:r>
              <a:rPr lang="en-US" dirty="0"/>
              <a:t>. New York: Random House, 2006.</a:t>
            </a:r>
          </a:p>
          <a:p>
            <a:pPr algn="just"/>
            <a:r>
              <a:rPr lang="en-US" dirty="0"/>
              <a:t>[4] E. A. Locke and G. P. Latham, "Building a practically useful theory of goal setting and task motivation: A 35-year odyssey," </a:t>
            </a:r>
            <a:r>
              <a:rPr lang="en-US" i="1" dirty="0"/>
              <a:t>Amer. Psychol.</a:t>
            </a:r>
            <a:r>
              <a:rPr lang="en-US" dirty="0"/>
              <a:t>, vol. 57, no. 9, pp. 705–717, Sep. 2002.</a:t>
            </a:r>
          </a:p>
          <a:p>
            <a:pPr algn="just"/>
            <a:r>
              <a:rPr lang="en-US" dirty="0"/>
              <a:t>[5] A. J. Martin and H. W. Marsh, "Academic resilience and academic buoyancy: Multidimensional and hierarchical conceptual framing of causes, correlates and cognate constructs," </a:t>
            </a:r>
            <a:r>
              <a:rPr lang="en-US" i="1" dirty="0" err="1"/>
              <a:t>Oxf</a:t>
            </a:r>
            <a:r>
              <a:rPr lang="en-US" i="1" dirty="0"/>
              <a:t>. Rev. Educ.</a:t>
            </a:r>
            <a:r>
              <a:rPr lang="en-US" dirty="0"/>
              <a:t>, vol. 35, no. 3, pp. 353–370, Jun. 2009.</a:t>
            </a:r>
          </a:p>
          <a:p>
            <a:pPr algn="just"/>
            <a:endParaRPr lang="en-US" dirty="0"/>
          </a:p>
        </p:txBody>
      </p:sp>
    </p:spTree>
    <p:extLst>
      <p:ext uri="{BB962C8B-B14F-4D97-AF65-F5344CB8AC3E}">
        <p14:creationId xmlns:p14="http://schemas.microsoft.com/office/powerpoint/2010/main" val="286123967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23</TotalTime>
  <Words>1240</Words>
  <PresentationFormat>Widescreen</PresentationFormat>
  <Paragraphs>56</Paragraphs>
  <Slides>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Trebuchet MS</vt:lpstr>
      <vt:lpstr>Wingdings 3</vt:lpstr>
      <vt:lpstr>Facet</vt:lpstr>
      <vt:lpstr> ACCA4025 Learning in the Digital Era Component 2 </vt:lpstr>
      <vt:lpstr>PowerPoint Presentation</vt:lpstr>
      <vt:lpstr>Task 1 - Self-Assessment Insight and awareness.</vt:lpstr>
      <vt:lpstr>Task 2 - SMART Frame work professional development plan.</vt:lpstr>
      <vt:lpstr>Resilience in Lifelong Learning Assignment: Working on a Slide.</vt:lpstr>
      <vt:lpstr>Segmentation: The unification of Plans and Lifelong Learning.</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terms:created xsi:type="dcterms:W3CDTF">2025-12-14T09:14:00Z</dcterms:created>
  <dcterms:modified xsi:type="dcterms:W3CDTF">2025-12-14T20:12:04Z</dcterms:modified>
</cp:coreProperties>
</file>