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8288000" cy="10287000"/>
  <p:notesSz cx="6858000" cy="9144000"/>
  <p:embeddedFontLst>
    <p:embeddedFont>
      <p:font typeface="Calibri (MS) Italics" panose="020B0604020202020204" charset="0"/>
      <p:regular r:id="rId15"/>
    </p:embeddedFont>
    <p:embeddedFont>
      <p:font typeface="Cambria Bold" panose="02040803050406030204" pitchFamily="18" charset="0"/>
      <p:regular r:id="rId16"/>
      <p:bold r:id="rId17"/>
    </p:embeddedFont>
    <p:embeddedFont>
      <p:font typeface="Calibri (MS) Bold" panose="020B0604020202020204" charset="0"/>
      <p:regular r:id="rId18"/>
    </p:embeddedFont>
    <p:embeddedFont>
      <p:font typeface="Calibri" panose="020F0502020204030204" pitchFamily="34" charset="0"/>
      <p:regular r:id="rId19"/>
      <p:bold r:id="rId20"/>
      <p:italic r:id="rId21"/>
      <p:boldItalic r:id="rId22"/>
    </p:embeddedFont>
    <p:embeddedFont>
      <p:font typeface="Calibri (MS)" panose="020B0604020202020204" charset="0"/>
      <p:regular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46" d="100"/>
          <a:sy n="46" d="100"/>
        </p:scale>
        <p:origin x="756"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09.10.2026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Good Morning. My Component 1 research on technology-enabled virtual wards in NHS England served as the basis for my presentation. Today, I'm concentrating on whether virtual wards offer fair access to care and socioeconomic barriers to the adoption of digital health. Before offering suggestions for more equitable implementation, I will take into account their effects on the workforce, service delivery, patients, and communities.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Virtual wards have been an important part of the NHS digital transformation, allowing appropriate patients to receive acute care at home rather than in hospital. They mix clinical care with technologies like remote monitoring and digital communication.</a:t>
            </a:r>
          </a:p>
          <a:p>
            <a:endParaRPr lang="en-US"/>
          </a:p>
          <a:p>
            <a:r>
              <a:rPr lang="en-US"/>
              <a:t>This can be more convenient for patients and may help to ease pressure on hospital capacity. My research however, uncovered a key concern: the benefits of digital healthcare might not be available to everyone.</a:t>
            </a:r>
          </a:p>
          <a:p>
            <a:endParaRPr lang="en-US"/>
          </a:p>
          <a:p>
            <a:r>
              <a:rPr lang="en-US"/>
              <a:t>So the key question of my presentation is whether virtual wards improve access equally or whether the demands of digital technology can inadvertently amplify existing socio-economic inequalities. This I will look at through four areas, workforce, service delivery, patients and the wider community.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It’s important to clarify what a technology enabled virtual ward means.</a:t>
            </a:r>
          </a:p>
          <a:p>
            <a:endParaRPr lang="en-US"/>
          </a:p>
          <a:p>
            <a:r>
              <a:rPr lang="en-US"/>
              <a:t>A virtual ward is more than a device or an application. "It is a model of acute care where patients who would otherwise require hospital-level care can be supported at home.</a:t>
            </a:r>
          </a:p>
          <a:p>
            <a:endParaRPr lang="en-US"/>
          </a:p>
          <a:p>
            <a:r>
              <a:rPr lang="en-US"/>
              <a:t>Technology can include remote monitoring equipment, smart phones, apps, digital platforms and communication systems. With patient information being shared with healthcare professionals, clinical teams can monitor patients and intervene when necessary.</a:t>
            </a:r>
          </a:p>
          <a:p>
            <a:endParaRPr lang="en-US"/>
          </a:p>
          <a:p>
            <a:r>
              <a:rPr lang="en-US"/>
              <a:t>But the success of the virtual ward relies on the workforce, the clinical pathways, the infrastructure, and the patient's ability to engage, regardless of whether the technology makes the model possible.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is my presentation's main, crucial point.</a:t>
            </a:r>
          </a:p>
          <a:p>
            <a:endParaRPr lang="en-US"/>
          </a:p>
          <a:p>
            <a:r>
              <a:rPr lang="en-US"/>
              <a:t>An eligible patient may have access to a virtual ward, but this does not guarantee that the patient will be able to use the service efficiently.</a:t>
            </a:r>
          </a:p>
          <a:p>
            <a:endParaRPr lang="en-US"/>
          </a:p>
          <a:p>
            <a:r>
              <a:rPr lang="en-US"/>
              <a:t>For example, remote monitoring may be fairly simple for patients who have a suitable device, dependable internet, and a high level of digital confidence. However, those who are struggling financially might have trouble with devices or connectivity.</a:t>
            </a:r>
          </a:p>
          <a:p>
            <a:endParaRPr lang="en-US"/>
          </a:p>
          <a:p>
            <a:r>
              <a:rPr lang="en-US"/>
              <a:t>Individuals with disabilities or low levels of digital literacy might require more assistance. Additionally, patients who live alone might not have as many resources to assist them in using technology.</a:t>
            </a:r>
          </a:p>
          <a:p>
            <a:endParaRPr lang="en-US"/>
          </a:p>
          <a:p>
            <a:r>
              <a:rPr lang="en-US"/>
              <a:t>Therefore, whether a patient can truly benefit from a service that is technically available to them can depend on their socioeconomic situation.</a:t>
            </a:r>
          </a:p>
          <a:p>
            <a:endParaRPr lang="en-US"/>
          </a:p>
          <a:p>
            <a:r>
              <a:rPr lang="en-US"/>
              <a:t>These risks are acknowledged in NHS England's work on health disparities and digital inclusion, which emphasises the significance of inclusive and easily accessible digital services.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Virtual wards create new opportunities for healthcare professionals.</a:t>
            </a:r>
          </a:p>
          <a:p>
            <a:endParaRPr lang="en-US"/>
          </a:p>
          <a:p>
            <a:endParaRPr lang="en-US"/>
          </a:p>
          <a:p>
            <a:r>
              <a:rPr lang="en-US"/>
              <a:t>For medical professionals, virtual wards open up new possibilities.</a:t>
            </a:r>
          </a:p>
          <a:p>
            <a:endParaRPr lang="en-US"/>
          </a:p>
          <a:p>
            <a:r>
              <a:rPr lang="en-US"/>
              <a:t>Employees can learn new digital skills, monitor remotely, and collaborate in interdisciplinary teams.</a:t>
            </a:r>
          </a:p>
          <a:p>
            <a:endParaRPr lang="en-US"/>
          </a:p>
          <a:p>
            <a:r>
              <a:rPr lang="en-US"/>
              <a:t>But there are issues with the workforce as well. To use digital systems safely, staff members need the right training and self-assurance. Additionally, they might have to devote more time to helping patients who have trouble using technology.</a:t>
            </a:r>
          </a:p>
          <a:p>
            <a:endParaRPr lang="en-US"/>
          </a:p>
          <a:p>
            <a:r>
              <a:rPr lang="en-US"/>
              <a:t>From a socioeconomic standpoint, this is especially significant. While a patient who is digitally excluded might need phone support, more explanation, or an alternate route, a patient who is digitally confident might need comparatively little assistance.</a:t>
            </a:r>
          </a:p>
          <a:p>
            <a:endParaRPr lang="en-US"/>
          </a:p>
          <a:p>
            <a:r>
              <a:rPr lang="en-US"/>
              <a:t>As a result, workload is not always eliminated by digital technology. Rather, it can shift the workload.</a:t>
            </a:r>
          </a:p>
          <a:p>
            <a:endParaRPr lang="en-US"/>
          </a:p>
          <a:p>
            <a:r>
              <a:rPr lang="en-US"/>
              <a:t>The virtual ward guidelines from NHS England emphasize how crucial it is for employees engaged in technology-enabled care to receive the proper training and assistance.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addition to potentially lowering needless hospital stays, wards can offer care closer to home.</a:t>
            </a:r>
          </a:p>
          <a:p>
            <a:endParaRPr lang="en-US"/>
          </a:p>
          <a:p>
            <a:r>
              <a:rPr lang="en-US"/>
              <a:t>While digital communication can facilitate communication between patients and healthcare teams, remote monitoring can enable clinicians to keep an eye on patients without requiring them to stay in the hospital.</a:t>
            </a:r>
          </a:p>
          <a:p>
            <a:endParaRPr lang="en-US"/>
          </a:p>
          <a:p>
            <a:r>
              <a:rPr lang="en-US"/>
              <a:t>However, patients' ability to interact with the service is a prerequisite for these advantages.</a:t>
            </a:r>
          </a:p>
          <a:p>
            <a:endParaRPr lang="en-US"/>
          </a:p>
          <a:p>
            <a:r>
              <a:rPr lang="en-US"/>
              <a:t>The efficacy of digital care may be limited by issues with connectivity, inadequate devices, accessibility, and system interoperability.</a:t>
            </a:r>
          </a:p>
          <a:p>
            <a:endParaRPr lang="en-US"/>
          </a:p>
          <a:p>
            <a:r>
              <a:rPr lang="en-US"/>
              <a:t>Thus, there is a crucial difference between equity and efficiency.</a:t>
            </a:r>
          </a:p>
          <a:p>
            <a:endParaRPr lang="en-US"/>
          </a:p>
          <a:p>
            <a:r>
              <a:rPr lang="en-US"/>
              <a:t>For a patient with dependable technology and connectivity, a virtual ward might be effective, but it would be less accessible to those without.</a:t>
            </a:r>
          </a:p>
          <a:p>
            <a:endParaRPr lang="en-US"/>
          </a:p>
          <a:p>
            <a:r>
              <a:rPr lang="en-US"/>
              <a:t>Therefore, when creating and implementing technology-enabled virtual wards, NHS England advises taking accessibility and digital exclusion into account.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One of the main benefits of virtual wards for patients and service users is the chance to receive care in a comfortable setting.</a:t>
            </a:r>
          </a:p>
          <a:p>
            <a:endParaRPr lang="en-US"/>
          </a:p>
          <a:p>
            <a:r>
              <a:rPr lang="en-US"/>
              <a:t>Patients may feel more involved in their own care as a result, and travel and disruption may be minimized.</a:t>
            </a:r>
          </a:p>
          <a:p>
            <a:endParaRPr lang="en-US"/>
          </a:p>
          <a:p>
            <a:r>
              <a:rPr lang="en-US"/>
              <a:t>But not every patient has a positive experience.</a:t>
            </a:r>
          </a:p>
          <a:p>
            <a:endParaRPr lang="en-US"/>
          </a:p>
          <a:p>
            <a:r>
              <a:rPr lang="en-US"/>
              <a:t>Patients have varying degrees of financial resources, social support, accessibility requirements, and digital literacy.</a:t>
            </a:r>
          </a:p>
          <a:p>
            <a:endParaRPr lang="en-US"/>
          </a:p>
          <a:p>
            <a:r>
              <a:rPr lang="en-US"/>
              <a:t>Remote monitoring might be useful for someone with a smartphone, dependable internet, and family support. The same system might be confusing, difficult to use, or stressful for another patient.</a:t>
            </a:r>
          </a:p>
          <a:p>
            <a:endParaRPr lang="en-US"/>
          </a:p>
          <a:p>
            <a:r>
              <a:rPr lang="en-US"/>
              <a:t>If monitoring devices or digital applications are not made inclusively, disabilities may also result in additional obstacles.</a:t>
            </a:r>
          </a:p>
          <a:p>
            <a:endParaRPr lang="en-US"/>
          </a:p>
          <a:p>
            <a:r>
              <a:rPr lang="en-US"/>
              <a:t>As a result, patient-centered digital healthcare necessitates adaptability and, when needed, should incorporate suitable non-digital alternatives.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Because the patient's home becomes a part of the care environment, socioeconomic circumstances become especially significant at the community level.</a:t>
            </a:r>
          </a:p>
          <a:p>
            <a:endParaRPr lang="en-US"/>
          </a:p>
          <a:p>
            <a:r>
              <a:rPr lang="en-US"/>
              <a:t>Because patients may not need to travel to the hospital as frequently, virtual wards can lessen geographical barriers.</a:t>
            </a:r>
          </a:p>
          <a:p>
            <a:endParaRPr lang="en-US"/>
          </a:p>
          <a:p>
            <a:r>
              <a:rPr lang="en-US"/>
              <a:t>However, in rural areas with inadequate digital infrastructure, geography can also cause issues.</a:t>
            </a:r>
          </a:p>
          <a:p>
            <a:endParaRPr lang="en-US"/>
          </a:p>
          <a:p>
            <a:r>
              <a:rPr lang="en-US"/>
              <a:t>Another crucial factor is housing. Not every home offers the same conditions for home-based care and remote monitoring.</a:t>
            </a:r>
          </a:p>
          <a:p>
            <a:endParaRPr lang="en-US"/>
          </a:p>
          <a:p>
            <a:r>
              <a:rPr lang="en-US"/>
              <a:t>Social support is important as well. Patients who live alone may not be as able to participate as those who have family members or caregivers available to assist with technology.</a:t>
            </a:r>
          </a:p>
          <a:p>
            <a:endParaRPr lang="en-US"/>
          </a:p>
          <a:p>
            <a:r>
              <a:rPr lang="en-US"/>
              <a:t>Inequality is therefore not always eliminated by shifting care from hospitals into communities.</a:t>
            </a:r>
          </a:p>
          <a:p>
            <a:endParaRPr lang="en-US"/>
          </a:p>
          <a:p>
            <a:r>
              <a:rPr lang="en-US"/>
              <a:t>Instead, some of the resources required to provide care might be given to individual households.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My analysis leads me to three key recommendations.</a:t>
            </a:r>
          </a:p>
          <a:p>
            <a:endParaRPr lang="en-US"/>
          </a:p>
          <a:p>
            <a:r>
              <a:rPr lang="en-US"/>
              <a:t>First, when determining whether a patient is appropriate for technology-enabled virtual ward care, digital readiness ought to be taken into account. This should cover home conditions, digital confidence, connectivity, and accessibility.</a:t>
            </a:r>
          </a:p>
          <a:p>
            <a:endParaRPr lang="en-US"/>
          </a:p>
          <a:p>
            <a:r>
              <a:rPr lang="en-US"/>
              <a:t>Second, there should always be other options. In situations where it would be unsafe or inappropriate, digital participation shouldn't become mandatory. Options for phone calls, in-person meetings, and house calls might still be required.</a:t>
            </a:r>
          </a:p>
          <a:p>
            <a:endParaRPr lang="en-US"/>
          </a:p>
          <a:p>
            <a:r>
              <a:rPr lang="en-US"/>
              <a:t>Third, NHS organizations ought to assess efficiency in addition to equity.</a:t>
            </a:r>
          </a:p>
          <a:p>
            <a:endParaRPr lang="en-US"/>
          </a:p>
          <a:p>
            <a:r>
              <a:rPr lang="en-US"/>
              <a:t>It is not possible to determine whether various socioeconomic groups are receiving the service equally by measuring hospital activity or occupancy alone.</a:t>
            </a:r>
          </a:p>
          <a:p>
            <a:endParaRPr lang="en-US"/>
          </a:p>
          <a:p>
            <a:r>
              <a:rPr lang="en-US"/>
              <a:t>These suggestions would help guaranty that rather than erecting new obstacles to healthcare access, digital transformation increases patient choice.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Overall, my research suggests that technology-enabled virtual wards have significant </a:t>
            </a:r>
          </a:p>
          <a:p>
            <a:endParaRPr lang="en-US"/>
          </a:p>
          <a:p>
            <a:endParaRPr lang="en-US"/>
          </a:p>
          <a:p>
            <a:r>
              <a:rPr lang="en-US"/>
              <a:t>All things considered, my research indicates that technology-enabled virtual wards have a great deal of potential to change how healthcare is provided closer to home.</a:t>
            </a:r>
          </a:p>
          <a:p>
            <a:endParaRPr lang="en-US"/>
          </a:p>
          <a:p>
            <a:r>
              <a:rPr lang="en-US"/>
              <a:t>They can help patients, encourage innovative methods of operation, and possibly lessen hospital stress.</a:t>
            </a:r>
          </a:p>
          <a:p>
            <a:endParaRPr lang="en-US"/>
          </a:p>
          <a:p>
            <a:r>
              <a:rPr lang="en-US"/>
              <a:t>However, socioeconomic conditions cannot be divorced from their efficacy.</a:t>
            </a:r>
          </a:p>
          <a:p>
            <a:endParaRPr lang="en-US"/>
          </a:p>
          <a:p>
            <a:r>
              <a:rPr lang="en-US"/>
              <a:t>Patients' ability to benefit can be influenced by a number of factors, including housing, geography, social support, digital literacy, connectivity, income, and disability.</a:t>
            </a:r>
          </a:p>
          <a:p>
            <a:endParaRPr lang="en-US"/>
          </a:p>
          <a:p>
            <a:r>
              <a:rPr lang="en-US"/>
              <a:t>As a result, metrics like capacity, occupancy, and efficiency shouldn't be the only ones used to assess virtual wards. Outcomes, patient experience, and equity of access should all be taken into account.</a:t>
            </a:r>
          </a:p>
          <a:p>
            <a:endParaRPr lang="en-US"/>
          </a:p>
          <a:p>
            <a:r>
              <a:rPr lang="en-US"/>
              <a:t>In the end, I believe that virtual wards are a useful invention, but their long-term viability depends on their fair implementation.</a:t>
            </a:r>
          </a:p>
          <a:p>
            <a:endParaRPr lang="en-US"/>
          </a:p>
          <a:p>
            <a:r>
              <a:rPr lang="en-US"/>
              <a:t>whether virtual wards are effective, as well as who they serve, how they operate, and whether everyone has an equal chance to profit.</a:t>
            </a:r>
          </a:p>
          <a:p>
            <a:endParaRPr lang="en-US"/>
          </a:p>
          <a:p>
            <a:r>
              <a:rPr lang="en-US"/>
              <a:t>In a nutshell, the main argument is that while NHS virtual wards have the potential to improve care closer to home, socioeconomic disparities in digital access, skills, connectivity, disability, housing, and social support must also be taken into account to ensure equitable access to care.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11</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10/9/2026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10/9/2026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10/9/2026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10/9/2026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1.jpe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1.jpeg"/><Relationship Id="rId7"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9.png"/><Relationship Id="rId10" Type="http://schemas.openxmlformats.org/officeDocument/2006/relationships/image" Target="../media/image12.png"/><Relationship Id="rId4" Type="http://schemas.openxmlformats.org/officeDocument/2006/relationships/image" Target="../media/image8.png"/><Relationship Id="rId9"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00296B"/>
            </a:solidFill>
          </p:spPr>
        </p:sp>
      </p:grpSp>
      <p:grpSp>
        <p:nvGrpSpPr>
          <p:cNvPr id="4" name="Group 4"/>
          <p:cNvGrpSpPr/>
          <p:nvPr/>
        </p:nvGrpSpPr>
        <p:grpSpPr>
          <a:xfrm>
            <a:off x="1028700" y="0"/>
            <a:ext cx="11704320" cy="7474595"/>
            <a:chOff x="0" y="0"/>
            <a:chExt cx="15605760" cy="9966127"/>
          </a:xfrm>
        </p:grpSpPr>
        <p:sp>
          <p:nvSpPr>
            <p:cNvPr id="5" name="Freeform 5"/>
            <p:cNvSpPr/>
            <p:nvPr/>
          </p:nvSpPr>
          <p:spPr>
            <a:xfrm>
              <a:off x="0" y="0"/>
              <a:ext cx="15605761" cy="9966127"/>
            </a:xfrm>
            <a:custGeom>
              <a:avLst/>
              <a:gdLst/>
              <a:ahLst/>
              <a:cxnLst/>
              <a:rect l="l" t="t" r="r" b="b"/>
              <a:pathLst>
                <a:path w="15605761" h="9966127">
                  <a:moveTo>
                    <a:pt x="0" y="0"/>
                  </a:moveTo>
                  <a:lnTo>
                    <a:pt x="15605761" y="0"/>
                  </a:lnTo>
                  <a:lnTo>
                    <a:pt x="15605761" y="9966127"/>
                  </a:lnTo>
                  <a:lnTo>
                    <a:pt x="0" y="9966127"/>
                  </a:lnTo>
                  <a:close/>
                </a:path>
              </a:pathLst>
            </a:custGeom>
            <a:blipFill>
              <a:blip r:embed="rId3">
                <a:alphaModFix amt="0"/>
              </a:blip>
              <a:stretch>
                <a:fillRect t="-4821" b="43798"/>
              </a:stretch>
            </a:blipFill>
          </p:spPr>
        </p:sp>
        <p:sp>
          <p:nvSpPr>
            <p:cNvPr id="6" name="TextBox 6"/>
            <p:cNvSpPr txBox="1"/>
            <p:nvPr/>
          </p:nvSpPr>
          <p:spPr>
            <a:xfrm>
              <a:off x="0" y="-19050"/>
              <a:ext cx="15605760" cy="9985177"/>
            </a:xfrm>
            <a:prstGeom prst="rect">
              <a:avLst/>
            </a:prstGeom>
          </p:spPr>
          <p:txBody>
            <a:bodyPr lIns="0" tIns="0" rIns="0" bIns="0" rtlCol="0" anchor="b"/>
            <a:lstStyle/>
            <a:p>
              <a:pPr algn="ctr">
                <a:lnSpc>
                  <a:spcPts val="8640"/>
                </a:lnSpc>
              </a:pPr>
              <a:r>
                <a:rPr lang="en-US" sz="7200" b="1" dirty="0">
                  <a:solidFill>
                    <a:srgbClr val="FFFFFF"/>
                  </a:solidFill>
                  <a:latin typeface="Cambria Bold"/>
                  <a:ea typeface="Cambria Bold"/>
                  <a:cs typeface="Cambria Bold"/>
                  <a:sym typeface="Cambria Bold"/>
                </a:rPr>
                <a:t>Socioeconomic Barriers to Digital Health Adoption</a:t>
              </a:r>
            </a:p>
            <a:p>
              <a:pPr algn="ctr">
                <a:lnSpc>
                  <a:spcPts val="8640"/>
                </a:lnSpc>
              </a:pPr>
              <a:endParaRPr lang="en-US" sz="7200" b="1" dirty="0">
                <a:solidFill>
                  <a:srgbClr val="FFFFFF"/>
                </a:solidFill>
                <a:latin typeface="Cambria Bold"/>
                <a:ea typeface="Cambria Bold"/>
                <a:cs typeface="Cambria Bold"/>
                <a:sym typeface="Cambria Bold"/>
              </a:endParaRPr>
            </a:p>
          </p:txBody>
        </p:sp>
      </p:grpSp>
      <p:sp>
        <p:nvSpPr>
          <p:cNvPr id="7" name="TextBox 7"/>
          <p:cNvSpPr txBox="1"/>
          <p:nvPr/>
        </p:nvSpPr>
        <p:spPr>
          <a:xfrm>
            <a:off x="1319513" y="1624013"/>
            <a:ext cx="11704320" cy="1638300"/>
          </a:xfrm>
          <a:prstGeom prst="rect">
            <a:avLst/>
          </a:prstGeom>
        </p:spPr>
        <p:txBody>
          <a:bodyPr lIns="0" tIns="0" rIns="0" bIns="0" rtlCol="0" anchor="t">
            <a:spAutoFit/>
          </a:bodyPr>
          <a:lstStyle/>
          <a:p>
            <a:pPr algn="l">
              <a:lnSpc>
                <a:spcPts val="6000"/>
              </a:lnSpc>
            </a:pPr>
            <a:r>
              <a:rPr lang="en-US" sz="5000" dirty="0">
                <a:solidFill>
                  <a:srgbClr val="8EC1EE"/>
                </a:solidFill>
                <a:latin typeface="Calibri (MS)"/>
                <a:ea typeface="Calibri (MS)"/>
                <a:cs typeface="Calibri (MS)"/>
                <a:sym typeface="Calibri (MS)"/>
              </a:rPr>
              <a:t>Evaluating Equity of Access in the Rollout of NHS England’s Virtual Wards</a:t>
            </a:r>
          </a:p>
        </p:txBody>
      </p:sp>
      <p:sp>
        <p:nvSpPr>
          <p:cNvPr id="8" name="TextBox 8"/>
          <p:cNvSpPr txBox="1"/>
          <p:nvPr/>
        </p:nvSpPr>
        <p:spPr>
          <a:xfrm>
            <a:off x="1097280" y="6718080"/>
            <a:ext cx="16093440" cy="872034"/>
          </a:xfrm>
          <a:prstGeom prst="rect">
            <a:avLst/>
          </a:prstGeom>
        </p:spPr>
        <p:txBody>
          <a:bodyPr lIns="0" tIns="0" rIns="0" bIns="0" rtlCol="0" anchor="t">
            <a:spAutoFit/>
          </a:bodyPr>
          <a:lstStyle/>
          <a:p>
            <a:pPr algn="l">
              <a:lnSpc>
                <a:spcPts val="3359"/>
              </a:lnSpc>
            </a:pPr>
            <a:r>
              <a:rPr lang="en-US" sz="2799" b="1" dirty="0">
                <a:solidFill>
                  <a:srgbClr val="FFFFFF"/>
                </a:solidFill>
                <a:latin typeface="Calibri (MS) Bold"/>
                <a:ea typeface="Calibri (MS) Bold"/>
                <a:cs typeface="Calibri (MS) Bold"/>
                <a:sym typeface="Calibri (MS) Bold"/>
              </a:rPr>
              <a:t>BMHP6026 – Component 2: Viva Voce</a:t>
            </a:r>
          </a:p>
          <a:p>
            <a:pPr algn="l">
              <a:lnSpc>
                <a:spcPts val="3359"/>
              </a:lnSpc>
            </a:pPr>
            <a:r>
              <a:rPr lang="en-US" sz="2799" dirty="0">
                <a:solidFill>
                  <a:srgbClr val="FFFFFF"/>
                </a:solidFill>
                <a:latin typeface="Calibri (MS)"/>
                <a:ea typeface="Calibri (MS)"/>
                <a:cs typeface="Calibri (MS)"/>
                <a:sym typeface="Calibri (MS)"/>
              </a:rPr>
              <a:t>Presented by: </a:t>
            </a:r>
            <a:r>
              <a:rPr lang="en-US" sz="2799" dirty="0" smtClean="0">
                <a:solidFill>
                  <a:srgbClr val="FFFFFF"/>
                </a:solidFill>
                <a:latin typeface="Calibri (MS)"/>
                <a:ea typeface="Calibri (MS)"/>
                <a:cs typeface="Calibri (MS)"/>
                <a:sym typeface="Calibri (MS)"/>
              </a:rPr>
              <a:t>Sana Rani   </a:t>
            </a:r>
            <a:r>
              <a:rPr lang="en-US" sz="2799" dirty="0">
                <a:solidFill>
                  <a:srgbClr val="FFFFFF"/>
                </a:solidFill>
                <a:latin typeface="Calibri (MS)"/>
                <a:ea typeface="Calibri (MS)"/>
                <a:cs typeface="Calibri (MS)"/>
                <a:sym typeface="Calibri (MS)"/>
              </a:rPr>
              <a:t>|   Student Number: </a:t>
            </a:r>
            <a:r>
              <a:rPr lang="en-US" sz="2799" dirty="0" smtClean="0">
                <a:solidFill>
                  <a:srgbClr val="FFFFFF"/>
                </a:solidFill>
                <a:latin typeface="Calibri (MS)"/>
                <a:ea typeface="Calibri (MS)"/>
                <a:cs typeface="Calibri (MS)"/>
                <a:sym typeface="Calibri (MS)"/>
              </a:rPr>
              <a:t>2406921   </a:t>
            </a:r>
            <a:r>
              <a:rPr lang="en-US" sz="2799" dirty="0">
                <a:solidFill>
                  <a:srgbClr val="FFFFFF"/>
                </a:solidFill>
                <a:latin typeface="Calibri (MS)"/>
                <a:ea typeface="Calibri (MS)"/>
                <a:cs typeface="Calibri (MS)"/>
                <a:sym typeface="Calibri (MS)"/>
              </a:rPr>
              <a:t>|   </a:t>
            </a:r>
            <a:r>
              <a:rPr lang="en-US" sz="2799" dirty="0" smtClean="0">
                <a:solidFill>
                  <a:srgbClr val="FFFFFF"/>
                </a:solidFill>
                <a:latin typeface="Calibri (MS)"/>
                <a:ea typeface="Calibri (MS)"/>
                <a:cs typeface="Calibri (MS)"/>
                <a:sym typeface="Calibri (MS)"/>
              </a:rPr>
              <a:t>Submission Date: 08 Nov 2026</a:t>
            </a:r>
            <a:endParaRPr lang="en-US" sz="2799" dirty="0">
              <a:solidFill>
                <a:srgbClr val="FFFFFF"/>
              </a:solidFill>
              <a:latin typeface="Calibri (MS)"/>
              <a:ea typeface="Calibri (MS)"/>
              <a:cs typeface="Calibri (MS)"/>
              <a:sym typeface="Calibri (MS)"/>
            </a:endParaRPr>
          </a:p>
        </p:txBody>
      </p:sp>
      <p:grpSp>
        <p:nvGrpSpPr>
          <p:cNvPr id="9" name="Group 9"/>
          <p:cNvGrpSpPr/>
          <p:nvPr/>
        </p:nvGrpSpPr>
        <p:grpSpPr>
          <a:xfrm>
            <a:off x="13428983" y="2364743"/>
            <a:ext cx="3683003" cy="3683003"/>
            <a:chOff x="0" y="0"/>
            <a:chExt cx="4910671" cy="4910671"/>
          </a:xfrm>
        </p:grpSpPr>
        <p:sp>
          <p:nvSpPr>
            <p:cNvPr id="10" name="Freeform 10"/>
            <p:cNvSpPr/>
            <p:nvPr/>
          </p:nvSpPr>
          <p:spPr>
            <a:xfrm>
              <a:off x="0" y="0"/>
              <a:ext cx="4910709" cy="4910709"/>
            </a:xfrm>
            <a:custGeom>
              <a:avLst/>
              <a:gdLst/>
              <a:ahLst/>
              <a:cxnLst/>
              <a:rect l="l" t="t" r="r" b="b"/>
              <a:pathLst>
                <a:path w="4910709" h="4910709">
                  <a:moveTo>
                    <a:pt x="0" y="2455291"/>
                  </a:moveTo>
                  <a:cubicBezTo>
                    <a:pt x="0" y="1099312"/>
                    <a:pt x="1099312" y="0"/>
                    <a:pt x="2455291" y="0"/>
                  </a:cubicBezTo>
                  <a:cubicBezTo>
                    <a:pt x="3811270" y="0"/>
                    <a:pt x="4910709" y="1099312"/>
                    <a:pt x="4910709" y="2455291"/>
                  </a:cubicBezTo>
                  <a:cubicBezTo>
                    <a:pt x="4910709" y="3811270"/>
                    <a:pt x="3811397" y="4910709"/>
                    <a:pt x="2455291" y="4910709"/>
                  </a:cubicBezTo>
                  <a:cubicBezTo>
                    <a:pt x="1099185" y="4910709"/>
                    <a:pt x="0" y="3811397"/>
                    <a:pt x="0" y="2455291"/>
                  </a:cubicBezTo>
                  <a:close/>
                </a:path>
              </a:pathLst>
            </a:custGeom>
            <a:solidFill>
              <a:srgbClr val="00796B"/>
            </a:solidFill>
            <a:ln w="25400" cap="sq">
              <a:solidFill>
                <a:srgbClr val="00796B"/>
              </a:solidFill>
              <a:prstDash val="solid"/>
              <a:miter/>
            </a:ln>
          </p:spPr>
        </p:sp>
      </p:grpSp>
      <p:grpSp>
        <p:nvGrpSpPr>
          <p:cNvPr id="11" name="Group 11"/>
          <p:cNvGrpSpPr/>
          <p:nvPr/>
        </p:nvGrpSpPr>
        <p:grpSpPr>
          <a:xfrm>
            <a:off x="14447520" y="3383280"/>
            <a:ext cx="1645920" cy="1645920"/>
            <a:chOff x="0" y="0"/>
            <a:chExt cx="2194560" cy="2194560"/>
          </a:xfrm>
        </p:grpSpPr>
        <p:sp>
          <p:nvSpPr>
            <p:cNvPr id="12" name="Freeform 12" descr="Home"/>
            <p:cNvSpPr/>
            <p:nvPr/>
          </p:nvSpPr>
          <p:spPr>
            <a:xfrm>
              <a:off x="0" y="0"/>
              <a:ext cx="2194560" cy="2194560"/>
            </a:xfrm>
            <a:custGeom>
              <a:avLst/>
              <a:gdLst/>
              <a:ahLst/>
              <a:cxnLst/>
              <a:rect l="l" t="t" r="r" b="b"/>
              <a:pathLst>
                <a:path w="2194560" h="2194560">
                  <a:moveTo>
                    <a:pt x="0" y="0"/>
                  </a:moveTo>
                  <a:lnTo>
                    <a:pt x="2194560" y="0"/>
                  </a:lnTo>
                  <a:lnTo>
                    <a:pt x="2194560" y="2194560"/>
                  </a:lnTo>
                  <a:lnTo>
                    <a:pt x="0" y="2194560"/>
                  </a:lnTo>
                  <a:lnTo>
                    <a:pt x="0" y="0"/>
                  </a:lnTo>
                  <a:close/>
                </a:path>
              </a:pathLst>
            </a:custGeom>
            <a:blipFill>
              <a:blip r:embed="rId4"/>
              <a:stretch>
                <a:fillRect/>
              </a:stretch>
            </a:blipFill>
          </p:spPr>
        </p:sp>
      </p:grpSp>
      <p:pic>
        <p:nvPicPr>
          <p:cNvPr id="13" name="Picture 1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3933771" y="7882271"/>
            <a:ext cx="4354229" cy="241901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14400" y="9601200"/>
            <a:ext cx="9144000" cy="457200"/>
            <a:chOff x="0" y="0"/>
            <a:chExt cx="12192000" cy="609600"/>
          </a:xfrm>
        </p:grpSpPr>
        <p:sp>
          <p:nvSpPr>
            <p:cNvPr id="3" name="Freeform 3"/>
            <p:cNvSpPr/>
            <p:nvPr/>
          </p:nvSpPr>
          <p:spPr>
            <a:xfrm>
              <a:off x="0" y="0"/>
              <a:ext cx="12192000" cy="609600"/>
            </a:xfrm>
            <a:custGeom>
              <a:avLst/>
              <a:gdLst/>
              <a:ahLst/>
              <a:cxnLst/>
              <a:rect l="l" t="t" r="r" b="b"/>
              <a:pathLst>
                <a:path w="12192000" h="609600">
                  <a:moveTo>
                    <a:pt x="0" y="0"/>
                  </a:moveTo>
                  <a:lnTo>
                    <a:pt x="12192000" y="0"/>
                  </a:lnTo>
                  <a:lnTo>
                    <a:pt x="12192000" y="609600"/>
                  </a:lnTo>
                  <a:lnTo>
                    <a:pt x="0" y="609600"/>
                  </a:lnTo>
                  <a:close/>
                </a:path>
              </a:pathLst>
            </a:custGeom>
            <a:blipFill>
              <a:blip r:embed="rId3">
                <a:alphaModFix amt="0"/>
              </a:blip>
              <a:stretch>
                <a:fillRect t="-339700" b="-339700"/>
              </a:stretch>
            </a:blipFill>
          </p:spPr>
        </p:sp>
        <p:sp>
          <p:nvSpPr>
            <p:cNvPr id="4" name="TextBox 4"/>
            <p:cNvSpPr txBox="1"/>
            <p:nvPr/>
          </p:nvSpPr>
          <p:spPr>
            <a:xfrm>
              <a:off x="0" y="-38100"/>
              <a:ext cx="12192000" cy="647700"/>
            </a:xfrm>
            <a:prstGeom prst="rect">
              <a:avLst/>
            </a:prstGeom>
          </p:spPr>
          <p:txBody>
            <a:bodyPr lIns="0" tIns="0" rIns="0" bIns="0" rtlCol="0" anchor="ctr"/>
            <a:lstStyle/>
            <a:p>
              <a:pPr algn="l">
                <a:lnSpc>
                  <a:spcPts val="2400"/>
                </a:lnSpc>
              </a:pPr>
              <a:r>
                <a:rPr lang="en-US" sz="2000">
                  <a:solidFill>
                    <a:srgbClr val="425563"/>
                  </a:solidFill>
                  <a:latin typeface="Calibri (MS)"/>
                  <a:ea typeface="Calibri (MS)"/>
                  <a:cs typeface="Calibri (MS)"/>
                  <a:sym typeface="Calibri (MS)"/>
                </a:rPr>
                <a:t>BMHP6026 · Component 2: Viva Voce</a:t>
              </a:r>
            </a:p>
          </p:txBody>
        </p:sp>
      </p:grpSp>
      <p:grpSp>
        <p:nvGrpSpPr>
          <p:cNvPr id="5" name="Group 5"/>
          <p:cNvGrpSpPr/>
          <p:nvPr/>
        </p:nvGrpSpPr>
        <p:grpSpPr>
          <a:xfrm>
            <a:off x="914400" y="548640"/>
            <a:ext cx="16459200" cy="1463040"/>
            <a:chOff x="0" y="0"/>
            <a:chExt cx="21945600" cy="1950720"/>
          </a:xfrm>
        </p:grpSpPr>
        <p:sp>
          <p:nvSpPr>
            <p:cNvPr id="6" name="Freeform 6"/>
            <p:cNvSpPr/>
            <p:nvPr/>
          </p:nvSpPr>
          <p:spPr>
            <a:xfrm>
              <a:off x="0" y="0"/>
              <a:ext cx="21945600" cy="1950720"/>
            </a:xfrm>
            <a:custGeom>
              <a:avLst/>
              <a:gdLst/>
              <a:ahLst/>
              <a:cxnLst/>
              <a:rect l="l" t="t" r="r" b="b"/>
              <a:pathLst>
                <a:path w="21945600" h="1950720">
                  <a:moveTo>
                    <a:pt x="0" y="0"/>
                  </a:moveTo>
                  <a:lnTo>
                    <a:pt x="21945600" y="0"/>
                  </a:lnTo>
                  <a:lnTo>
                    <a:pt x="21945600" y="1950720"/>
                  </a:lnTo>
                  <a:lnTo>
                    <a:pt x="0" y="1950720"/>
                  </a:lnTo>
                  <a:close/>
                </a:path>
              </a:pathLst>
            </a:custGeom>
            <a:blipFill>
              <a:blip r:embed="rId3">
                <a:alphaModFix amt="0"/>
              </a:blip>
              <a:stretch>
                <a:fillRect t="-169206" b="-169206"/>
              </a:stretch>
            </a:blipFill>
          </p:spPr>
        </p:sp>
        <p:sp>
          <p:nvSpPr>
            <p:cNvPr id="7" name="TextBox 7"/>
            <p:cNvSpPr txBox="1"/>
            <p:nvPr/>
          </p:nvSpPr>
          <p:spPr>
            <a:xfrm>
              <a:off x="0" y="-9525"/>
              <a:ext cx="21945600" cy="1960245"/>
            </a:xfrm>
            <a:prstGeom prst="rect">
              <a:avLst/>
            </a:prstGeom>
          </p:spPr>
          <p:txBody>
            <a:bodyPr lIns="0" tIns="0" rIns="0" bIns="0" rtlCol="0" anchor="ctr"/>
            <a:lstStyle/>
            <a:p>
              <a:pPr algn="ctr">
                <a:lnSpc>
                  <a:spcPts val="7679"/>
                </a:lnSpc>
              </a:pPr>
              <a:r>
                <a:rPr lang="en-US" sz="6399" b="1">
                  <a:solidFill>
                    <a:srgbClr val="00296B"/>
                  </a:solidFill>
                  <a:latin typeface="Cambria Bold"/>
                  <a:ea typeface="Cambria Bold"/>
                  <a:cs typeface="Cambria Bold"/>
                  <a:sym typeface="Cambria Bold"/>
                </a:rPr>
                <a:t>Why do virtual wards matter?</a:t>
              </a:r>
            </a:p>
          </p:txBody>
        </p:sp>
      </p:grpSp>
      <p:grpSp>
        <p:nvGrpSpPr>
          <p:cNvPr id="8" name="Group 8"/>
          <p:cNvGrpSpPr/>
          <p:nvPr/>
        </p:nvGrpSpPr>
        <p:grpSpPr>
          <a:xfrm>
            <a:off x="901703" y="2364743"/>
            <a:ext cx="939803" cy="939803"/>
            <a:chOff x="0" y="0"/>
            <a:chExt cx="1253071" cy="1253071"/>
          </a:xfrm>
        </p:grpSpPr>
        <p:sp>
          <p:nvSpPr>
            <p:cNvPr id="9" name="Freeform 9"/>
            <p:cNvSpPr/>
            <p:nvPr/>
          </p:nvSpPr>
          <p:spPr>
            <a:xfrm>
              <a:off x="0" y="0"/>
              <a:ext cx="1253109" cy="1253109"/>
            </a:xfrm>
            <a:custGeom>
              <a:avLst/>
              <a:gdLst/>
              <a:ahLst/>
              <a:cxnLst/>
              <a:rect l="l" t="t" r="r" b="b"/>
              <a:pathLst>
                <a:path w="1253109" h="1253109">
                  <a:moveTo>
                    <a:pt x="0" y="626491"/>
                  </a:moveTo>
                  <a:cubicBezTo>
                    <a:pt x="0" y="280543"/>
                    <a:pt x="280543" y="0"/>
                    <a:pt x="626491" y="0"/>
                  </a:cubicBezTo>
                  <a:cubicBezTo>
                    <a:pt x="972439" y="0"/>
                    <a:pt x="1253109" y="280543"/>
                    <a:pt x="1253109" y="626491"/>
                  </a:cubicBezTo>
                  <a:cubicBezTo>
                    <a:pt x="1253109" y="972439"/>
                    <a:pt x="972566" y="1253109"/>
                    <a:pt x="626491" y="1253109"/>
                  </a:cubicBezTo>
                  <a:cubicBezTo>
                    <a:pt x="280416" y="1253109"/>
                    <a:pt x="0" y="972566"/>
                    <a:pt x="0" y="626491"/>
                  </a:cubicBezTo>
                  <a:close/>
                </a:path>
              </a:pathLst>
            </a:custGeom>
            <a:solidFill>
              <a:srgbClr val="005EB8"/>
            </a:solidFill>
            <a:ln w="25400" cap="sq">
              <a:solidFill>
                <a:srgbClr val="005EB8"/>
              </a:solidFill>
              <a:prstDash val="solid"/>
              <a:miter/>
            </a:ln>
          </p:spPr>
        </p:sp>
      </p:grpSp>
      <p:grpSp>
        <p:nvGrpSpPr>
          <p:cNvPr id="10" name="Group 10"/>
          <p:cNvGrpSpPr/>
          <p:nvPr/>
        </p:nvGrpSpPr>
        <p:grpSpPr>
          <a:xfrm>
            <a:off x="1152144" y="2615184"/>
            <a:ext cx="438912" cy="438912"/>
            <a:chOff x="0" y="0"/>
            <a:chExt cx="585216" cy="585216"/>
          </a:xfrm>
        </p:grpSpPr>
        <p:sp>
          <p:nvSpPr>
            <p:cNvPr id="11" name="Freeform 11" descr="Point 1"/>
            <p:cNvSpPr/>
            <p:nvPr/>
          </p:nvSpPr>
          <p:spPr>
            <a:xfrm>
              <a:off x="0" y="0"/>
              <a:ext cx="585216" cy="585216"/>
            </a:xfrm>
            <a:custGeom>
              <a:avLst/>
              <a:gdLst/>
              <a:ahLst/>
              <a:cxnLst/>
              <a:rect l="l" t="t" r="r" b="b"/>
              <a:pathLst>
                <a:path w="585216" h="585216">
                  <a:moveTo>
                    <a:pt x="0" y="0"/>
                  </a:moveTo>
                  <a:lnTo>
                    <a:pt x="585216" y="0"/>
                  </a:lnTo>
                  <a:lnTo>
                    <a:pt x="585216" y="585216"/>
                  </a:lnTo>
                  <a:lnTo>
                    <a:pt x="0" y="585216"/>
                  </a:lnTo>
                  <a:lnTo>
                    <a:pt x="0" y="0"/>
                  </a:lnTo>
                  <a:close/>
                </a:path>
              </a:pathLst>
            </a:custGeom>
            <a:blipFill>
              <a:blip r:embed="rId4"/>
              <a:stretch>
                <a:fillRect/>
              </a:stretch>
            </a:blipFill>
          </p:spPr>
        </p:sp>
      </p:grpSp>
      <p:grpSp>
        <p:nvGrpSpPr>
          <p:cNvPr id="12" name="Group 12"/>
          <p:cNvGrpSpPr/>
          <p:nvPr/>
        </p:nvGrpSpPr>
        <p:grpSpPr>
          <a:xfrm>
            <a:off x="2194560" y="2377440"/>
            <a:ext cx="8046720" cy="914400"/>
            <a:chOff x="0" y="0"/>
            <a:chExt cx="10728960" cy="1219200"/>
          </a:xfrm>
        </p:grpSpPr>
        <p:sp>
          <p:nvSpPr>
            <p:cNvPr id="13" name="Freeform 13"/>
            <p:cNvSpPr/>
            <p:nvPr/>
          </p:nvSpPr>
          <p:spPr>
            <a:xfrm>
              <a:off x="0" y="0"/>
              <a:ext cx="10728960" cy="1219200"/>
            </a:xfrm>
            <a:custGeom>
              <a:avLst/>
              <a:gdLst/>
              <a:ahLst/>
              <a:cxnLst/>
              <a:rect l="l" t="t" r="r" b="b"/>
              <a:pathLst>
                <a:path w="10728960" h="1219200">
                  <a:moveTo>
                    <a:pt x="0" y="0"/>
                  </a:moveTo>
                  <a:lnTo>
                    <a:pt x="10728960" y="0"/>
                  </a:lnTo>
                  <a:lnTo>
                    <a:pt x="10728960" y="1219200"/>
                  </a:lnTo>
                  <a:lnTo>
                    <a:pt x="0" y="1219200"/>
                  </a:lnTo>
                  <a:close/>
                </a:path>
              </a:pathLst>
            </a:custGeom>
            <a:blipFill>
              <a:blip r:embed="rId3">
                <a:alphaModFix amt="0"/>
              </a:blip>
              <a:stretch>
                <a:fillRect t="-121468" b="-121468"/>
              </a:stretch>
            </a:blipFill>
          </p:spPr>
        </p:sp>
        <p:sp>
          <p:nvSpPr>
            <p:cNvPr id="14" name="TextBox 14"/>
            <p:cNvSpPr txBox="1"/>
            <p:nvPr/>
          </p:nvSpPr>
          <p:spPr>
            <a:xfrm>
              <a:off x="0" y="-66675"/>
              <a:ext cx="10728960" cy="1285875"/>
            </a:xfrm>
            <a:prstGeom prst="rect">
              <a:avLst/>
            </a:prstGeom>
          </p:spPr>
          <p:txBody>
            <a:bodyPr lIns="0" tIns="0" rIns="0" bIns="0" rtlCol="0" anchor="ctr"/>
            <a:lstStyle/>
            <a:p>
              <a:pPr algn="l">
                <a:lnSpc>
                  <a:spcPts val="3600"/>
                </a:lnSpc>
              </a:pPr>
              <a:r>
                <a:rPr lang="en-US" sz="3000">
                  <a:solidFill>
                    <a:srgbClr val="1F2A37"/>
                  </a:solidFill>
                  <a:latin typeface="Calibri (MS)"/>
                  <a:ea typeface="Calibri (MS)"/>
                  <a:cs typeface="Calibri (MS)"/>
                  <a:sym typeface="Calibri (MS)"/>
                </a:rPr>
                <a:t>Acute care closer to home</a:t>
              </a:r>
            </a:p>
          </p:txBody>
        </p:sp>
      </p:grpSp>
      <p:grpSp>
        <p:nvGrpSpPr>
          <p:cNvPr id="15" name="Group 15"/>
          <p:cNvGrpSpPr/>
          <p:nvPr/>
        </p:nvGrpSpPr>
        <p:grpSpPr>
          <a:xfrm>
            <a:off x="901703" y="3644903"/>
            <a:ext cx="939803" cy="939803"/>
            <a:chOff x="0" y="0"/>
            <a:chExt cx="1253071" cy="1253071"/>
          </a:xfrm>
        </p:grpSpPr>
        <p:sp>
          <p:nvSpPr>
            <p:cNvPr id="16" name="Freeform 16"/>
            <p:cNvSpPr/>
            <p:nvPr/>
          </p:nvSpPr>
          <p:spPr>
            <a:xfrm>
              <a:off x="0" y="0"/>
              <a:ext cx="1253109" cy="1253109"/>
            </a:xfrm>
            <a:custGeom>
              <a:avLst/>
              <a:gdLst/>
              <a:ahLst/>
              <a:cxnLst/>
              <a:rect l="l" t="t" r="r" b="b"/>
              <a:pathLst>
                <a:path w="1253109" h="1253109">
                  <a:moveTo>
                    <a:pt x="0" y="626491"/>
                  </a:moveTo>
                  <a:cubicBezTo>
                    <a:pt x="0" y="280543"/>
                    <a:pt x="280543" y="0"/>
                    <a:pt x="626491" y="0"/>
                  </a:cubicBezTo>
                  <a:cubicBezTo>
                    <a:pt x="972439" y="0"/>
                    <a:pt x="1253109" y="280543"/>
                    <a:pt x="1253109" y="626491"/>
                  </a:cubicBezTo>
                  <a:cubicBezTo>
                    <a:pt x="1253109" y="972439"/>
                    <a:pt x="972566" y="1253109"/>
                    <a:pt x="626491" y="1253109"/>
                  </a:cubicBezTo>
                  <a:cubicBezTo>
                    <a:pt x="280416" y="1253109"/>
                    <a:pt x="0" y="972566"/>
                    <a:pt x="0" y="626491"/>
                  </a:cubicBezTo>
                  <a:close/>
                </a:path>
              </a:pathLst>
            </a:custGeom>
            <a:solidFill>
              <a:srgbClr val="005EB8"/>
            </a:solidFill>
            <a:ln w="25400" cap="sq">
              <a:solidFill>
                <a:srgbClr val="005EB8"/>
              </a:solidFill>
              <a:prstDash val="solid"/>
              <a:miter/>
            </a:ln>
          </p:spPr>
        </p:sp>
      </p:grpSp>
      <p:grpSp>
        <p:nvGrpSpPr>
          <p:cNvPr id="17" name="Group 17"/>
          <p:cNvGrpSpPr/>
          <p:nvPr/>
        </p:nvGrpSpPr>
        <p:grpSpPr>
          <a:xfrm>
            <a:off x="1152144" y="3895344"/>
            <a:ext cx="438912" cy="438912"/>
            <a:chOff x="0" y="0"/>
            <a:chExt cx="585216" cy="585216"/>
          </a:xfrm>
        </p:grpSpPr>
        <p:sp>
          <p:nvSpPr>
            <p:cNvPr id="18" name="Freeform 18" descr="Point 2"/>
            <p:cNvSpPr/>
            <p:nvPr/>
          </p:nvSpPr>
          <p:spPr>
            <a:xfrm>
              <a:off x="0" y="0"/>
              <a:ext cx="585216" cy="585216"/>
            </a:xfrm>
            <a:custGeom>
              <a:avLst/>
              <a:gdLst/>
              <a:ahLst/>
              <a:cxnLst/>
              <a:rect l="l" t="t" r="r" b="b"/>
              <a:pathLst>
                <a:path w="585216" h="585216">
                  <a:moveTo>
                    <a:pt x="0" y="0"/>
                  </a:moveTo>
                  <a:lnTo>
                    <a:pt x="585216" y="0"/>
                  </a:lnTo>
                  <a:lnTo>
                    <a:pt x="585216" y="585216"/>
                  </a:lnTo>
                  <a:lnTo>
                    <a:pt x="0" y="585216"/>
                  </a:lnTo>
                  <a:lnTo>
                    <a:pt x="0" y="0"/>
                  </a:lnTo>
                  <a:close/>
                </a:path>
              </a:pathLst>
            </a:custGeom>
            <a:blipFill>
              <a:blip r:embed="rId5"/>
              <a:stretch>
                <a:fillRect/>
              </a:stretch>
            </a:blipFill>
          </p:spPr>
        </p:sp>
      </p:grpSp>
      <p:grpSp>
        <p:nvGrpSpPr>
          <p:cNvPr id="19" name="Group 19"/>
          <p:cNvGrpSpPr/>
          <p:nvPr/>
        </p:nvGrpSpPr>
        <p:grpSpPr>
          <a:xfrm>
            <a:off x="2194560" y="3657600"/>
            <a:ext cx="8046720" cy="914400"/>
            <a:chOff x="0" y="0"/>
            <a:chExt cx="10728960" cy="1219200"/>
          </a:xfrm>
        </p:grpSpPr>
        <p:sp>
          <p:nvSpPr>
            <p:cNvPr id="20" name="Freeform 20"/>
            <p:cNvSpPr/>
            <p:nvPr/>
          </p:nvSpPr>
          <p:spPr>
            <a:xfrm>
              <a:off x="0" y="0"/>
              <a:ext cx="10728960" cy="1219200"/>
            </a:xfrm>
            <a:custGeom>
              <a:avLst/>
              <a:gdLst/>
              <a:ahLst/>
              <a:cxnLst/>
              <a:rect l="l" t="t" r="r" b="b"/>
              <a:pathLst>
                <a:path w="10728960" h="1219200">
                  <a:moveTo>
                    <a:pt x="0" y="0"/>
                  </a:moveTo>
                  <a:lnTo>
                    <a:pt x="10728960" y="0"/>
                  </a:lnTo>
                  <a:lnTo>
                    <a:pt x="10728960" y="1219200"/>
                  </a:lnTo>
                  <a:lnTo>
                    <a:pt x="0" y="1219200"/>
                  </a:lnTo>
                  <a:close/>
                </a:path>
              </a:pathLst>
            </a:custGeom>
            <a:blipFill>
              <a:blip r:embed="rId3">
                <a:alphaModFix amt="0"/>
              </a:blip>
              <a:stretch>
                <a:fillRect t="-121468" b="-121468"/>
              </a:stretch>
            </a:blipFill>
          </p:spPr>
        </p:sp>
        <p:sp>
          <p:nvSpPr>
            <p:cNvPr id="21" name="TextBox 21"/>
            <p:cNvSpPr txBox="1"/>
            <p:nvPr/>
          </p:nvSpPr>
          <p:spPr>
            <a:xfrm>
              <a:off x="0" y="-66675"/>
              <a:ext cx="10728960" cy="1285875"/>
            </a:xfrm>
            <a:prstGeom prst="rect">
              <a:avLst/>
            </a:prstGeom>
          </p:spPr>
          <p:txBody>
            <a:bodyPr lIns="0" tIns="0" rIns="0" bIns="0" rtlCol="0" anchor="ctr"/>
            <a:lstStyle/>
            <a:p>
              <a:pPr algn="l">
                <a:lnSpc>
                  <a:spcPts val="3600"/>
                </a:lnSpc>
              </a:pPr>
              <a:r>
                <a:rPr lang="en-US" sz="3000" dirty="0">
                  <a:solidFill>
                    <a:srgbClr val="1F2A37"/>
                  </a:solidFill>
                  <a:latin typeface="Calibri (MS)"/>
                  <a:ea typeface="Calibri (MS)"/>
                  <a:cs typeface="Calibri (MS)"/>
                  <a:sym typeface="Calibri (MS)"/>
                </a:rPr>
                <a:t>Remote monitoring and digital communication</a:t>
              </a:r>
            </a:p>
          </p:txBody>
        </p:sp>
      </p:grpSp>
      <p:grpSp>
        <p:nvGrpSpPr>
          <p:cNvPr id="22" name="Group 22"/>
          <p:cNvGrpSpPr/>
          <p:nvPr/>
        </p:nvGrpSpPr>
        <p:grpSpPr>
          <a:xfrm>
            <a:off x="901703" y="4925063"/>
            <a:ext cx="939803" cy="939803"/>
            <a:chOff x="0" y="0"/>
            <a:chExt cx="1253071" cy="1253071"/>
          </a:xfrm>
        </p:grpSpPr>
        <p:sp>
          <p:nvSpPr>
            <p:cNvPr id="23" name="Freeform 23"/>
            <p:cNvSpPr/>
            <p:nvPr/>
          </p:nvSpPr>
          <p:spPr>
            <a:xfrm>
              <a:off x="0" y="0"/>
              <a:ext cx="1253109" cy="1253109"/>
            </a:xfrm>
            <a:custGeom>
              <a:avLst/>
              <a:gdLst/>
              <a:ahLst/>
              <a:cxnLst/>
              <a:rect l="l" t="t" r="r" b="b"/>
              <a:pathLst>
                <a:path w="1253109" h="1253109">
                  <a:moveTo>
                    <a:pt x="0" y="626491"/>
                  </a:moveTo>
                  <a:cubicBezTo>
                    <a:pt x="0" y="280543"/>
                    <a:pt x="280543" y="0"/>
                    <a:pt x="626491" y="0"/>
                  </a:cubicBezTo>
                  <a:cubicBezTo>
                    <a:pt x="972439" y="0"/>
                    <a:pt x="1253109" y="280543"/>
                    <a:pt x="1253109" y="626491"/>
                  </a:cubicBezTo>
                  <a:cubicBezTo>
                    <a:pt x="1253109" y="972439"/>
                    <a:pt x="972566" y="1253109"/>
                    <a:pt x="626491" y="1253109"/>
                  </a:cubicBezTo>
                  <a:cubicBezTo>
                    <a:pt x="280416" y="1253109"/>
                    <a:pt x="0" y="972566"/>
                    <a:pt x="0" y="626491"/>
                  </a:cubicBezTo>
                  <a:close/>
                </a:path>
              </a:pathLst>
            </a:custGeom>
            <a:solidFill>
              <a:srgbClr val="005EB8"/>
            </a:solidFill>
            <a:ln w="25400" cap="sq">
              <a:solidFill>
                <a:srgbClr val="005EB8"/>
              </a:solidFill>
              <a:prstDash val="solid"/>
              <a:miter/>
            </a:ln>
          </p:spPr>
        </p:sp>
      </p:grpSp>
      <p:grpSp>
        <p:nvGrpSpPr>
          <p:cNvPr id="24" name="Group 24"/>
          <p:cNvGrpSpPr/>
          <p:nvPr/>
        </p:nvGrpSpPr>
        <p:grpSpPr>
          <a:xfrm>
            <a:off x="1152144" y="5175504"/>
            <a:ext cx="438912" cy="438912"/>
            <a:chOff x="0" y="0"/>
            <a:chExt cx="585216" cy="585216"/>
          </a:xfrm>
        </p:grpSpPr>
        <p:sp>
          <p:nvSpPr>
            <p:cNvPr id="25" name="Freeform 25" descr="Point 3"/>
            <p:cNvSpPr/>
            <p:nvPr/>
          </p:nvSpPr>
          <p:spPr>
            <a:xfrm>
              <a:off x="0" y="0"/>
              <a:ext cx="585216" cy="585216"/>
            </a:xfrm>
            <a:custGeom>
              <a:avLst/>
              <a:gdLst/>
              <a:ahLst/>
              <a:cxnLst/>
              <a:rect l="l" t="t" r="r" b="b"/>
              <a:pathLst>
                <a:path w="585216" h="585216">
                  <a:moveTo>
                    <a:pt x="0" y="0"/>
                  </a:moveTo>
                  <a:lnTo>
                    <a:pt x="585216" y="0"/>
                  </a:lnTo>
                  <a:lnTo>
                    <a:pt x="585216" y="585216"/>
                  </a:lnTo>
                  <a:lnTo>
                    <a:pt x="0" y="585216"/>
                  </a:lnTo>
                  <a:lnTo>
                    <a:pt x="0" y="0"/>
                  </a:lnTo>
                  <a:close/>
                </a:path>
              </a:pathLst>
            </a:custGeom>
            <a:blipFill>
              <a:blip r:embed="rId6"/>
              <a:stretch>
                <a:fillRect/>
              </a:stretch>
            </a:blipFill>
          </p:spPr>
        </p:sp>
      </p:grpSp>
      <p:grpSp>
        <p:nvGrpSpPr>
          <p:cNvPr id="26" name="Group 26"/>
          <p:cNvGrpSpPr/>
          <p:nvPr/>
        </p:nvGrpSpPr>
        <p:grpSpPr>
          <a:xfrm>
            <a:off x="2194560" y="4937760"/>
            <a:ext cx="8046720" cy="914400"/>
            <a:chOff x="0" y="0"/>
            <a:chExt cx="10728960" cy="1219200"/>
          </a:xfrm>
        </p:grpSpPr>
        <p:sp>
          <p:nvSpPr>
            <p:cNvPr id="27" name="Freeform 27"/>
            <p:cNvSpPr/>
            <p:nvPr/>
          </p:nvSpPr>
          <p:spPr>
            <a:xfrm>
              <a:off x="0" y="0"/>
              <a:ext cx="10728960" cy="1219200"/>
            </a:xfrm>
            <a:custGeom>
              <a:avLst/>
              <a:gdLst/>
              <a:ahLst/>
              <a:cxnLst/>
              <a:rect l="l" t="t" r="r" b="b"/>
              <a:pathLst>
                <a:path w="10728960" h="1219200">
                  <a:moveTo>
                    <a:pt x="0" y="0"/>
                  </a:moveTo>
                  <a:lnTo>
                    <a:pt x="10728960" y="0"/>
                  </a:lnTo>
                  <a:lnTo>
                    <a:pt x="10728960" y="1219200"/>
                  </a:lnTo>
                  <a:lnTo>
                    <a:pt x="0" y="1219200"/>
                  </a:lnTo>
                  <a:close/>
                </a:path>
              </a:pathLst>
            </a:custGeom>
            <a:blipFill>
              <a:blip r:embed="rId3">
                <a:alphaModFix amt="0"/>
              </a:blip>
              <a:stretch>
                <a:fillRect t="-121468" b="-121468"/>
              </a:stretch>
            </a:blipFill>
          </p:spPr>
        </p:sp>
        <p:sp>
          <p:nvSpPr>
            <p:cNvPr id="28" name="TextBox 28"/>
            <p:cNvSpPr txBox="1"/>
            <p:nvPr/>
          </p:nvSpPr>
          <p:spPr>
            <a:xfrm>
              <a:off x="0" y="-66675"/>
              <a:ext cx="10728960" cy="1285875"/>
            </a:xfrm>
            <a:prstGeom prst="rect">
              <a:avLst/>
            </a:prstGeom>
          </p:spPr>
          <p:txBody>
            <a:bodyPr lIns="0" tIns="0" rIns="0" bIns="0" rtlCol="0" anchor="ctr"/>
            <a:lstStyle/>
            <a:p>
              <a:pPr algn="l">
                <a:lnSpc>
                  <a:spcPts val="3600"/>
                </a:lnSpc>
              </a:pPr>
              <a:r>
                <a:rPr lang="en-US" sz="3000">
                  <a:solidFill>
                    <a:srgbClr val="1F2A37"/>
                  </a:solidFill>
                  <a:latin typeface="Calibri (MS)"/>
                  <a:ea typeface="Calibri (MS)"/>
                  <a:cs typeface="Calibri (MS)"/>
                  <a:sym typeface="Calibri (MS)"/>
                </a:rPr>
                <a:t>Patient-centred care</a:t>
              </a:r>
            </a:p>
          </p:txBody>
        </p:sp>
      </p:grpSp>
      <p:grpSp>
        <p:nvGrpSpPr>
          <p:cNvPr id="29" name="Group 29"/>
          <p:cNvGrpSpPr/>
          <p:nvPr/>
        </p:nvGrpSpPr>
        <p:grpSpPr>
          <a:xfrm>
            <a:off x="901703" y="6205223"/>
            <a:ext cx="939803" cy="939803"/>
            <a:chOff x="0" y="0"/>
            <a:chExt cx="1253071" cy="1253071"/>
          </a:xfrm>
        </p:grpSpPr>
        <p:sp>
          <p:nvSpPr>
            <p:cNvPr id="30" name="Freeform 30"/>
            <p:cNvSpPr/>
            <p:nvPr/>
          </p:nvSpPr>
          <p:spPr>
            <a:xfrm>
              <a:off x="0" y="0"/>
              <a:ext cx="1253109" cy="1253109"/>
            </a:xfrm>
            <a:custGeom>
              <a:avLst/>
              <a:gdLst/>
              <a:ahLst/>
              <a:cxnLst/>
              <a:rect l="l" t="t" r="r" b="b"/>
              <a:pathLst>
                <a:path w="1253109" h="1253109">
                  <a:moveTo>
                    <a:pt x="0" y="626491"/>
                  </a:moveTo>
                  <a:cubicBezTo>
                    <a:pt x="0" y="280543"/>
                    <a:pt x="280543" y="0"/>
                    <a:pt x="626491" y="0"/>
                  </a:cubicBezTo>
                  <a:cubicBezTo>
                    <a:pt x="972439" y="0"/>
                    <a:pt x="1253109" y="280543"/>
                    <a:pt x="1253109" y="626491"/>
                  </a:cubicBezTo>
                  <a:cubicBezTo>
                    <a:pt x="1253109" y="972439"/>
                    <a:pt x="972566" y="1253109"/>
                    <a:pt x="626491" y="1253109"/>
                  </a:cubicBezTo>
                  <a:cubicBezTo>
                    <a:pt x="280416" y="1253109"/>
                    <a:pt x="0" y="972566"/>
                    <a:pt x="0" y="626491"/>
                  </a:cubicBezTo>
                  <a:close/>
                </a:path>
              </a:pathLst>
            </a:custGeom>
            <a:solidFill>
              <a:srgbClr val="005EB8"/>
            </a:solidFill>
            <a:ln w="25400" cap="sq">
              <a:solidFill>
                <a:srgbClr val="005EB8"/>
              </a:solidFill>
              <a:prstDash val="solid"/>
              <a:miter/>
            </a:ln>
          </p:spPr>
        </p:sp>
      </p:grpSp>
      <p:grpSp>
        <p:nvGrpSpPr>
          <p:cNvPr id="31" name="Group 31"/>
          <p:cNvGrpSpPr/>
          <p:nvPr/>
        </p:nvGrpSpPr>
        <p:grpSpPr>
          <a:xfrm>
            <a:off x="1152144" y="6455664"/>
            <a:ext cx="438912" cy="438912"/>
            <a:chOff x="0" y="0"/>
            <a:chExt cx="585216" cy="585216"/>
          </a:xfrm>
        </p:grpSpPr>
        <p:sp>
          <p:nvSpPr>
            <p:cNvPr id="32" name="Freeform 32" descr="Point 4"/>
            <p:cNvSpPr/>
            <p:nvPr/>
          </p:nvSpPr>
          <p:spPr>
            <a:xfrm>
              <a:off x="0" y="0"/>
              <a:ext cx="585216" cy="585216"/>
            </a:xfrm>
            <a:custGeom>
              <a:avLst/>
              <a:gdLst/>
              <a:ahLst/>
              <a:cxnLst/>
              <a:rect l="l" t="t" r="r" b="b"/>
              <a:pathLst>
                <a:path w="585216" h="585216">
                  <a:moveTo>
                    <a:pt x="0" y="0"/>
                  </a:moveTo>
                  <a:lnTo>
                    <a:pt x="585216" y="0"/>
                  </a:lnTo>
                  <a:lnTo>
                    <a:pt x="585216" y="585216"/>
                  </a:lnTo>
                  <a:lnTo>
                    <a:pt x="0" y="585216"/>
                  </a:lnTo>
                  <a:lnTo>
                    <a:pt x="0" y="0"/>
                  </a:lnTo>
                  <a:close/>
                </a:path>
              </a:pathLst>
            </a:custGeom>
            <a:blipFill>
              <a:blip r:embed="rId7"/>
              <a:stretch>
                <a:fillRect/>
              </a:stretch>
            </a:blipFill>
          </p:spPr>
        </p:sp>
      </p:grpSp>
      <p:grpSp>
        <p:nvGrpSpPr>
          <p:cNvPr id="33" name="Group 33"/>
          <p:cNvGrpSpPr/>
          <p:nvPr/>
        </p:nvGrpSpPr>
        <p:grpSpPr>
          <a:xfrm>
            <a:off x="2194560" y="6217920"/>
            <a:ext cx="8046720" cy="914400"/>
            <a:chOff x="0" y="0"/>
            <a:chExt cx="10728960" cy="1219200"/>
          </a:xfrm>
        </p:grpSpPr>
        <p:sp>
          <p:nvSpPr>
            <p:cNvPr id="34" name="Freeform 34"/>
            <p:cNvSpPr/>
            <p:nvPr/>
          </p:nvSpPr>
          <p:spPr>
            <a:xfrm>
              <a:off x="0" y="0"/>
              <a:ext cx="10728960" cy="1219200"/>
            </a:xfrm>
            <a:custGeom>
              <a:avLst/>
              <a:gdLst/>
              <a:ahLst/>
              <a:cxnLst/>
              <a:rect l="l" t="t" r="r" b="b"/>
              <a:pathLst>
                <a:path w="10728960" h="1219200">
                  <a:moveTo>
                    <a:pt x="0" y="0"/>
                  </a:moveTo>
                  <a:lnTo>
                    <a:pt x="10728960" y="0"/>
                  </a:lnTo>
                  <a:lnTo>
                    <a:pt x="10728960" y="1219200"/>
                  </a:lnTo>
                  <a:lnTo>
                    <a:pt x="0" y="1219200"/>
                  </a:lnTo>
                  <a:close/>
                </a:path>
              </a:pathLst>
            </a:custGeom>
            <a:blipFill>
              <a:blip r:embed="rId3">
                <a:alphaModFix amt="0"/>
              </a:blip>
              <a:stretch>
                <a:fillRect t="-121468" b="-121468"/>
              </a:stretch>
            </a:blipFill>
          </p:spPr>
        </p:sp>
        <p:sp>
          <p:nvSpPr>
            <p:cNvPr id="35" name="TextBox 35"/>
            <p:cNvSpPr txBox="1"/>
            <p:nvPr/>
          </p:nvSpPr>
          <p:spPr>
            <a:xfrm>
              <a:off x="0" y="-66675"/>
              <a:ext cx="10728960" cy="1285875"/>
            </a:xfrm>
            <a:prstGeom prst="rect">
              <a:avLst/>
            </a:prstGeom>
          </p:spPr>
          <p:txBody>
            <a:bodyPr lIns="0" tIns="0" rIns="0" bIns="0" rtlCol="0" anchor="ctr"/>
            <a:lstStyle/>
            <a:p>
              <a:pPr algn="l">
                <a:lnSpc>
                  <a:spcPts val="3600"/>
                </a:lnSpc>
              </a:pPr>
              <a:r>
                <a:rPr lang="en-US" sz="3000">
                  <a:solidFill>
                    <a:srgbClr val="1F2A37"/>
                  </a:solidFill>
                  <a:latin typeface="Calibri (MS)"/>
                  <a:ea typeface="Calibri (MS)"/>
                  <a:cs typeface="Calibri (MS)"/>
                  <a:sym typeface="Calibri (MS)"/>
                </a:rPr>
                <a:t>Potential capacity and admission-avoidance benefits</a:t>
              </a:r>
            </a:p>
          </p:txBody>
        </p:sp>
      </p:grpSp>
      <p:grpSp>
        <p:nvGrpSpPr>
          <p:cNvPr id="36" name="Group 36"/>
          <p:cNvGrpSpPr/>
          <p:nvPr/>
        </p:nvGrpSpPr>
        <p:grpSpPr>
          <a:xfrm>
            <a:off x="901703" y="7485383"/>
            <a:ext cx="939803" cy="939803"/>
            <a:chOff x="0" y="0"/>
            <a:chExt cx="1253071" cy="1253071"/>
          </a:xfrm>
        </p:grpSpPr>
        <p:sp>
          <p:nvSpPr>
            <p:cNvPr id="37" name="Freeform 37"/>
            <p:cNvSpPr/>
            <p:nvPr/>
          </p:nvSpPr>
          <p:spPr>
            <a:xfrm>
              <a:off x="0" y="0"/>
              <a:ext cx="1253109" cy="1253109"/>
            </a:xfrm>
            <a:custGeom>
              <a:avLst/>
              <a:gdLst/>
              <a:ahLst/>
              <a:cxnLst/>
              <a:rect l="l" t="t" r="r" b="b"/>
              <a:pathLst>
                <a:path w="1253109" h="1253109">
                  <a:moveTo>
                    <a:pt x="0" y="626491"/>
                  </a:moveTo>
                  <a:cubicBezTo>
                    <a:pt x="0" y="280543"/>
                    <a:pt x="280543" y="0"/>
                    <a:pt x="626491" y="0"/>
                  </a:cubicBezTo>
                  <a:cubicBezTo>
                    <a:pt x="972439" y="0"/>
                    <a:pt x="1253109" y="280543"/>
                    <a:pt x="1253109" y="626491"/>
                  </a:cubicBezTo>
                  <a:cubicBezTo>
                    <a:pt x="1253109" y="972439"/>
                    <a:pt x="972566" y="1253109"/>
                    <a:pt x="626491" y="1253109"/>
                  </a:cubicBezTo>
                  <a:cubicBezTo>
                    <a:pt x="280416" y="1253109"/>
                    <a:pt x="0" y="972566"/>
                    <a:pt x="0" y="626491"/>
                  </a:cubicBezTo>
                  <a:close/>
                </a:path>
              </a:pathLst>
            </a:custGeom>
            <a:solidFill>
              <a:srgbClr val="005EB8"/>
            </a:solidFill>
            <a:ln w="25400" cap="sq">
              <a:solidFill>
                <a:srgbClr val="005EB8"/>
              </a:solidFill>
              <a:prstDash val="solid"/>
              <a:miter/>
            </a:ln>
          </p:spPr>
        </p:sp>
      </p:grpSp>
      <p:grpSp>
        <p:nvGrpSpPr>
          <p:cNvPr id="38" name="Group 38"/>
          <p:cNvGrpSpPr/>
          <p:nvPr/>
        </p:nvGrpSpPr>
        <p:grpSpPr>
          <a:xfrm>
            <a:off x="1152144" y="7735824"/>
            <a:ext cx="438912" cy="438912"/>
            <a:chOff x="0" y="0"/>
            <a:chExt cx="585216" cy="585216"/>
          </a:xfrm>
        </p:grpSpPr>
        <p:sp>
          <p:nvSpPr>
            <p:cNvPr id="39" name="Freeform 39" descr="Point 5"/>
            <p:cNvSpPr/>
            <p:nvPr/>
          </p:nvSpPr>
          <p:spPr>
            <a:xfrm>
              <a:off x="0" y="0"/>
              <a:ext cx="585216" cy="585216"/>
            </a:xfrm>
            <a:custGeom>
              <a:avLst/>
              <a:gdLst/>
              <a:ahLst/>
              <a:cxnLst/>
              <a:rect l="l" t="t" r="r" b="b"/>
              <a:pathLst>
                <a:path w="585216" h="585216">
                  <a:moveTo>
                    <a:pt x="0" y="0"/>
                  </a:moveTo>
                  <a:lnTo>
                    <a:pt x="585216" y="0"/>
                  </a:lnTo>
                  <a:lnTo>
                    <a:pt x="585216" y="585216"/>
                  </a:lnTo>
                  <a:lnTo>
                    <a:pt x="0" y="585216"/>
                  </a:lnTo>
                  <a:lnTo>
                    <a:pt x="0" y="0"/>
                  </a:lnTo>
                  <a:close/>
                </a:path>
              </a:pathLst>
            </a:custGeom>
            <a:blipFill>
              <a:blip r:embed="rId8"/>
              <a:stretch>
                <a:fillRect/>
              </a:stretch>
            </a:blipFill>
          </p:spPr>
        </p:sp>
      </p:grpSp>
      <p:grpSp>
        <p:nvGrpSpPr>
          <p:cNvPr id="40" name="Group 40"/>
          <p:cNvGrpSpPr/>
          <p:nvPr/>
        </p:nvGrpSpPr>
        <p:grpSpPr>
          <a:xfrm>
            <a:off x="2194560" y="7498080"/>
            <a:ext cx="8046720" cy="914400"/>
            <a:chOff x="0" y="0"/>
            <a:chExt cx="10728960" cy="1219200"/>
          </a:xfrm>
        </p:grpSpPr>
        <p:sp>
          <p:nvSpPr>
            <p:cNvPr id="41" name="Freeform 41"/>
            <p:cNvSpPr/>
            <p:nvPr/>
          </p:nvSpPr>
          <p:spPr>
            <a:xfrm>
              <a:off x="0" y="0"/>
              <a:ext cx="10728960" cy="1219200"/>
            </a:xfrm>
            <a:custGeom>
              <a:avLst/>
              <a:gdLst/>
              <a:ahLst/>
              <a:cxnLst/>
              <a:rect l="l" t="t" r="r" b="b"/>
              <a:pathLst>
                <a:path w="10728960" h="1219200">
                  <a:moveTo>
                    <a:pt x="0" y="0"/>
                  </a:moveTo>
                  <a:lnTo>
                    <a:pt x="10728960" y="0"/>
                  </a:lnTo>
                  <a:lnTo>
                    <a:pt x="10728960" y="1219200"/>
                  </a:lnTo>
                  <a:lnTo>
                    <a:pt x="0" y="1219200"/>
                  </a:lnTo>
                  <a:close/>
                </a:path>
              </a:pathLst>
            </a:custGeom>
            <a:blipFill>
              <a:blip r:embed="rId3">
                <a:alphaModFix amt="0"/>
              </a:blip>
              <a:stretch>
                <a:fillRect t="-121468" b="-121468"/>
              </a:stretch>
            </a:blipFill>
          </p:spPr>
        </p:sp>
        <p:sp>
          <p:nvSpPr>
            <p:cNvPr id="42" name="TextBox 42"/>
            <p:cNvSpPr txBox="1"/>
            <p:nvPr/>
          </p:nvSpPr>
          <p:spPr>
            <a:xfrm>
              <a:off x="0" y="-66675"/>
              <a:ext cx="10728960" cy="1285875"/>
            </a:xfrm>
            <a:prstGeom prst="rect">
              <a:avLst/>
            </a:prstGeom>
          </p:spPr>
          <p:txBody>
            <a:bodyPr lIns="0" tIns="0" rIns="0" bIns="0" rtlCol="0" anchor="ctr"/>
            <a:lstStyle/>
            <a:p>
              <a:pPr algn="l">
                <a:lnSpc>
                  <a:spcPts val="3600"/>
                </a:lnSpc>
              </a:pPr>
              <a:r>
                <a:rPr lang="en-US" sz="3000">
                  <a:solidFill>
                    <a:srgbClr val="1F2A37"/>
                  </a:solidFill>
                  <a:latin typeface="Calibri (MS)"/>
                  <a:ea typeface="Calibri (MS)"/>
                  <a:cs typeface="Calibri (MS)"/>
                  <a:sym typeface="Calibri (MS)"/>
                </a:rPr>
                <a:t>Part of wider NHS digital transformation</a:t>
              </a:r>
            </a:p>
          </p:txBody>
        </p:sp>
      </p:grpSp>
      <p:grpSp>
        <p:nvGrpSpPr>
          <p:cNvPr id="43" name="Group 43"/>
          <p:cNvGrpSpPr/>
          <p:nvPr/>
        </p:nvGrpSpPr>
        <p:grpSpPr>
          <a:xfrm>
            <a:off x="10777223" y="2364743"/>
            <a:ext cx="6609083" cy="4597403"/>
            <a:chOff x="0" y="0"/>
            <a:chExt cx="8812111" cy="6129871"/>
          </a:xfrm>
        </p:grpSpPr>
        <p:sp>
          <p:nvSpPr>
            <p:cNvPr id="44" name="Freeform 44"/>
            <p:cNvSpPr/>
            <p:nvPr/>
          </p:nvSpPr>
          <p:spPr>
            <a:xfrm>
              <a:off x="0" y="0"/>
              <a:ext cx="8812149" cy="6129909"/>
            </a:xfrm>
            <a:custGeom>
              <a:avLst/>
              <a:gdLst/>
              <a:ahLst/>
              <a:cxnLst/>
              <a:rect l="l" t="t" r="r" b="b"/>
              <a:pathLst>
                <a:path w="8812149" h="6129909">
                  <a:moveTo>
                    <a:pt x="0" y="0"/>
                  </a:moveTo>
                  <a:lnTo>
                    <a:pt x="8812149" y="0"/>
                  </a:lnTo>
                  <a:lnTo>
                    <a:pt x="8812149" y="6129909"/>
                  </a:lnTo>
                  <a:lnTo>
                    <a:pt x="0" y="6129909"/>
                  </a:lnTo>
                  <a:close/>
                </a:path>
              </a:pathLst>
            </a:custGeom>
            <a:solidFill>
              <a:srgbClr val="00296B"/>
            </a:solidFill>
            <a:ln w="25400" cap="sq">
              <a:solidFill>
                <a:srgbClr val="00296B"/>
              </a:solidFill>
              <a:prstDash val="solid"/>
              <a:miter/>
            </a:ln>
          </p:spPr>
        </p:sp>
      </p:grpSp>
      <p:sp>
        <p:nvSpPr>
          <p:cNvPr id="45" name="TextBox 45"/>
          <p:cNvSpPr txBox="1"/>
          <p:nvPr/>
        </p:nvSpPr>
        <p:spPr>
          <a:xfrm>
            <a:off x="11247120" y="2705100"/>
            <a:ext cx="5669280" cy="586740"/>
          </a:xfrm>
          <a:prstGeom prst="rect">
            <a:avLst/>
          </a:prstGeom>
        </p:spPr>
        <p:txBody>
          <a:bodyPr lIns="0" tIns="0" rIns="0" bIns="0" rtlCol="0" anchor="t">
            <a:spAutoFit/>
          </a:bodyPr>
          <a:lstStyle/>
          <a:p>
            <a:pPr algn="l">
              <a:lnSpc>
                <a:spcPts val="2879"/>
              </a:lnSpc>
            </a:pPr>
            <a:r>
              <a:rPr lang="en-US" sz="2400" b="1" spc="400">
                <a:solidFill>
                  <a:srgbClr val="8EC1EE"/>
                </a:solidFill>
                <a:latin typeface="Calibri (MS) Bold"/>
                <a:ea typeface="Calibri (MS) Bold"/>
                <a:cs typeface="Calibri (MS) Bold"/>
                <a:sym typeface="Calibri (MS) Bold"/>
              </a:rPr>
              <a:t>CRITICAL QUESTION</a:t>
            </a:r>
          </a:p>
        </p:txBody>
      </p:sp>
      <p:sp>
        <p:nvSpPr>
          <p:cNvPr id="46" name="TextBox 46"/>
          <p:cNvSpPr txBox="1"/>
          <p:nvPr/>
        </p:nvSpPr>
        <p:spPr>
          <a:xfrm>
            <a:off x="11247120" y="3408045"/>
            <a:ext cx="5669280" cy="3175635"/>
          </a:xfrm>
          <a:prstGeom prst="rect">
            <a:avLst/>
          </a:prstGeom>
        </p:spPr>
        <p:txBody>
          <a:bodyPr lIns="0" tIns="0" rIns="0" bIns="0" rtlCol="0" anchor="t">
            <a:spAutoFit/>
          </a:bodyPr>
          <a:lstStyle/>
          <a:p>
            <a:pPr algn="l">
              <a:lnSpc>
                <a:spcPts val="4320"/>
              </a:lnSpc>
            </a:pPr>
            <a:r>
              <a:rPr lang="en-US" sz="3600">
                <a:solidFill>
                  <a:srgbClr val="FFFFFF"/>
                </a:solidFill>
                <a:latin typeface="Calibri (MS)"/>
                <a:ea typeface="Calibri (MS)"/>
                <a:cs typeface="Calibri (MS)"/>
                <a:sym typeface="Calibri (MS)"/>
              </a:rPr>
              <a:t>Do virtual wards improve access equally, or can digital requirements widen existing socioeconomic inequalities?</a:t>
            </a:r>
          </a:p>
        </p:txBody>
      </p:sp>
      <p:grpSp>
        <p:nvGrpSpPr>
          <p:cNvPr id="47" name="Group 47"/>
          <p:cNvGrpSpPr/>
          <p:nvPr/>
        </p:nvGrpSpPr>
        <p:grpSpPr>
          <a:xfrm>
            <a:off x="10777223" y="7302503"/>
            <a:ext cx="6609083" cy="1671323"/>
            <a:chOff x="0" y="0"/>
            <a:chExt cx="8812111" cy="2228431"/>
          </a:xfrm>
        </p:grpSpPr>
        <p:sp>
          <p:nvSpPr>
            <p:cNvPr id="48" name="Freeform 48"/>
            <p:cNvSpPr/>
            <p:nvPr/>
          </p:nvSpPr>
          <p:spPr>
            <a:xfrm>
              <a:off x="0" y="0"/>
              <a:ext cx="8812149" cy="2228469"/>
            </a:xfrm>
            <a:custGeom>
              <a:avLst/>
              <a:gdLst/>
              <a:ahLst/>
              <a:cxnLst/>
              <a:rect l="l" t="t" r="r" b="b"/>
              <a:pathLst>
                <a:path w="8812149" h="2228469">
                  <a:moveTo>
                    <a:pt x="0" y="0"/>
                  </a:moveTo>
                  <a:lnTo>
                    <a:pt x="8812149" y="0"/>
                  </a:lnTo>
                  <a:lnTo>
                    <a:pt x="8812149" y="2228469"/>
                  </a:lnTo>
                  <a:lnTo>
                    <a:pt x="0" y="2228469"/>
                  </a:lnTo>
                  <a:close/>
                </a:path>
              </a:pathLst>
            </a:custGeom>
            <a:solidFill>
              <a:srgbClr val="EAF1F7"/>
            </a:solidFill>
            <a:ln w="25400" cap="sq">
              <a:solidFill>
                <a:srgbClr val="EAF1F7"/>
              </a:solidFill>
              <a:prstDash val="solid"/>
              <a:miter/>
            </a:ln>
          </p:spPr>
        </p:sp>
      </p:grpSp>
      <p:grpSp>
        <p:nvGrpSpPr>
          <p:cNvPr id="49" name="Group 49"/>
          <p:cNvGrpSpPr/>
          <p:nvPr/>
        </p:nvGrpSpPr>
        <p:grpSpPr>
          <a:xfrm>
            <a:off x="11247120" y="7315200"/>
            <a:ext cx="5669280" cy="1645920"/>
            <a:chOff x="0" y="0"/>
            <a:chExt cx="7559040" cy="2194560"/>
          </a:xfrm>
        </p:grpSpPr>
        <p:sp>
          <p:nvSpPr>
            <p:cNvPr id="50" name="Freeform 50"/>
            <p:cNvSpPr/>
            <p:nvPr/>
          </p:nvSpPr>
          <p:spPr>
            <a:xfrm>
              <a:off x="0" y="0"/>
              <a:ext cx="7559040" cy="2194560"/>
            </a:xfrm>
            <a:custGeom>
              <a:avLst/>
              <a:gdLst/>
              <a:ahLst/>
              <a:cxnLst/>
              <a:rect l="l" t="t" r="r" b="b"/>
              <a:pathLst>
                <a:path w="7559040" h="2194560">
                  <a:moveTo>
                    <a:pt x="0" y="0"/>
                  </a:moveTo>
                  <a:lnTo>
                    <a:pt x="7559040" y="0"/>
                  </a:lnTo>
                  <a:lnTo>
                    <a:pt x="7559040" y="2194560"/>
                  </a:lnTo>
                  <a:lnTo>
                    <a:pt x="0" y="2194560"/>
                  </a:lnTo>
                  <a:close/>
                </a:path>
              </a:pathLst>
            </a:custGeom>
            <a:blipFill>
              <a:blip r:embed="rId3">
                <a:alphaModFix amt="0"/>
              </a:blip>
              <a:stretch>
                <a:fillRect t="-17115" b="-17115"/>
              </a:stretch>
            </a:blipFill>
          </p:spPr>
        </p:sp>
        <p:sp>
          <p:nvSpPr>
            <p:cNvPr id="51" name="TextBox 51"/>
            <p:cNvSpPr txBox="1"/>
            <p:nvPr/>
          </p:nvSpPr>
          <p:spPr>
            <a:xfrm>
              <a:off x="0" y="-66675"/>
              <a:ext cx="7559040" cy="2261235"/>
            </a:xfrm>
            <a:prstGeom prst="rect">
              <a:avLst/>
            </a:prstGeom>
          </p:spPr>
          <p:txBody>
            <a:bodyPr lIns="0" tIns="0" rIns="0" bIns="0" rtlCol="0" anchor="ctr"/>
            <a:lstStyle/>
            <a:p>
              <a:pPr algn="l">
                <a:lnSpc>
                  <a:spcPts val="3359"/>
                </a:lnSpc>
              </a:pPr>
              <a:r>
                <a:rPr lang="en-US" sz="2799" b="1">
                  <a:solidFill>
                    <a:srgbClr val="1F2A37"/>
                  </a:solidFill>
                  <a:latin typeface="Calibri (MS) Bold"/>
                  <a:ea typeface="Calibri (MS) Bold"/>
                  <a:cs typeface="Calibri (MS) Bold"/>
                  <a:sym typeface="Calibri (MS) Bold"/>
                </a:rPr>
                <a:t>Focus: </a:t>
              </a:r>
              <a:r>
                <a:rPr lang="en-US" sz="2799">
                  <a:solidFill>
                    <a:srgbClr val="1F2A37"/>
                  </a:solidFill>
                  <a:latin typeface="Calibri (MS)"/>
                  <a:ea typeface="Calibri (MS)"/>
                  <a:cs typeface="Calibri (MS)"/>
                  <a:sym typeface="Calibri (MS)"/>
                </a:rPr>
                <a:t>Workforce • Service delivery • Patients • Community</a:t>
              </a:r>
            </a:p>
          </p:txBody>
        </p:sp>
      </p:grpSp>
      <p:sp>
        <p:nvSpPr>
          <p:cNvPr id="52" name="TextBox 52"/>
          <p:cNvSpPr txBox="1"/>
          <p:nvPr/>
        </p:nvSpPr>
        <p:spPr>
          <a:xfrm>
            <a:off x="16550640" y="9608820"/>
            <a:ext cx="731520" cy="403860"/>
          </a:xfrm>
          <a:prstGeom prst="rect">
            <a:avLst/>
          </a:prstGeom>
        </p:spPr>
        <p:txBody>
          <a:bodyPr lIns="0" tIns="0" rIns="0" bIns="0" rtlCol="0" anchor="t">
            <a:spAutoFit/>
          </a:bodyPr>
          <a:lstStyle/>
          <a:p>
            <a:pPr algn="r">
              <a:lnSpc>
                <a:spcPts val="2400"/>
              </a:lnSpc>
            </a:pPr>
            <a:r>
              <a:rPr lang="en-US" sz="2000">
                <a:solidFill>
                  <a:srgbClr val="425563"/>
                </a:solidFill>
                <a:latin typeface="Calibri (MS)"/>
                <a:ea typeface="Calibri (MS)"/>
                <a:cs typeface="Calibri (MS)"/>
                <a:sym typeface="Calibri (MS)"/>
              </a:rPr>
              <a:t>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14400" y="9601200"/>
            <a:ext cx="9144000" cy="457200"/>
            <a:chOff x="0" y="0"/>
            <a:chExt cx="12192000" cy="609600"/>
          </a:xfrm>
        </p:grpSpPr>
        <p:sp>
          <p:nvSpPr>
            <p:cNvPr id="3" name="Freeform 3"/>
            <p:cNvSpPr/>
            <p:nvPr/>
          </p:nvSpPr>
          <p:spPr>
            <a:xfrm>
              <a:off x="0" y="0"/>
              <a:ext cx="12192000" cy="609600"/>
            </a:xfrm>
            <a:custGeom>
              <a:avLst/>
              <a:gdLst/>
              <a:ahLst/>
              <a:cxnLst/>
              <a:rect l="l" t="t" r="r" b="b"/>
              <a:pathLst>
                <a:path w="12192000" h="609600">
                  <a:moveTo>
                    <a:pt x="0" y="0"/>
                  </a:moveTo>
                  <a:lnTo>
                    <a:pt x="12192000" y="0"/>
                  </a:lnTo>
                  <a:lnTo>
                    <a:pt x="12192000" y="609600"/>
                  </a:lnTo>
                  <a:lnTo>
                    <a:pt x="0" y="609600"/>
                  </a:lnTo>
                  <a:close/>
                </a:path>
              </a:pathLst>
            </a:custGeom>
            <a:blipFill>
              <a:blip r:embed="rId3">
                <a:alphaModFix amt="0"/>
              </a:blip>
              <a:stretch>
                <a:fillRect t="-339700" b="-339700"/>
              </a:stretch>
            </a:blipFill>
          </p:spPr>
        </p:sp>
        <p:sp>
          <p:nvSpPr>
            <p:cNvPr id="4" name="TextBox 4"/>
            <p:cNvSpPr txBox="1"/>
            <p:nvPr/>
          </p:nvSpPr>
          <p:spPr>
            <a:xfrm>
              <a:off x="0" y="-38100"/>
              <a:ext cx="12192000" cy="647700"/>
            </a:xfrm>
            <a:prstGeom prst="rect">
              <a:avLst/>
            </a:prstGeom>
          </p:spPr>
          <p:txBody>
            <a:bodyPr lIns="0" tIns="0" rIns="0" bIns="0" rtlCol="0" anchor="ctr"/>
            <a:lstStyle/>
            <a:p>
              <a:pPr algn="l">
                <a:lnSpc>
                  <a:spcPts val="2400"/>
                </a:lnSpc>
              </a:pPr>
              <a:r>
                <a:rPr lang="en-US" sz="2000">
                  <a:solidFill>
                    <a:srgbClr val="425563"/>
                  </a:solidFill>
                  <a:latin typeface="Calibri (MS)"/>
                  <a:ea typeface="Calibri (MS)"/>
                  <a:cs typeface="Calibri (MS)"/>
                  <a:sym typeface="Calibri (MS)"/>
                </a:rPr>
                <a:t>BMHP6026 · Component 2: Viva Voce</a:t>
              </a:r>
            </a:p>
          </p:txBody>
        </p:sp>
      </p:grpSp>
      <p:grpSp>
        <p:nvGrpSpPr>
          <p:cNvPr id="5" name="Group 5"/>
          <p:cNvGrpSpPr/>
          <p:nvPr/>
        </p:nvGrpSpPr>
        <p:grpSpPr>
          <a:xfrm>
            <a:off x="1371600" y="-1598377"/>
            <a:ext cx="16459200" cy="5762459"/>
            <a:chOff x="0" y="0"/>
            <a:chExt cx="21945600" cy="7683279"/>
          </a:xfrm>
        </p:grpSpPr>
        <p:sp>
          <p:nvSpPr>
            <p:cNvPr id="6" name="Freeform 6"/>
            <p:cNvSpPr/>
            <p:nvPr/>
          </p:nvSpPr>
          <p:spPr>
            <a:xfrm>
              <a:off x="0" y="0"/>
              <a:ext cx="21945600" cy="7683279"/>
            </a:xfrm>
            <a:custGeom>
              <a:avLst/>
              <a:gdLst/>
              <a:ahLst/>
              <a:cxnLst/>
              <a:rect l="l" t="t" r="r" b="b"/>
              <a:pathLst>
                <a:path w="21945600" h="7683279">
                  <a:moveTo>
                    <a:pt x="0" y="0"/>
                  </a:moveTo>
                  <a:lnTo>
                    <a:pt x="21945600" y="0"/>
                  </a:lnTo>
                  <a:lnTo>
                    <a:pt x="21945600" y="7683279"/>
                  </a:lnTo>
                  <a:lnTo>
                    <a:pt x="0" y="7683279"/>
                  </a:lnTo>
                  <a:close/>
                </a:path>
              </a:pathLst>
            </a:custGeom>
            <a:blipFill>
              <a:blip r:embed="rId3">
                <a:alphaModFix amt="0"/>
              </a:blip>
              <a:stretch>
                <a:fillRect t="-42960" b="31650"/>
              </a:stretch>
            </a:blipFill>
          </p:spPr>
        </p:sp>
        <p:sp>
          <p:nvSpPr>
            <p:cNvPr id="7" name="TextBox 7"/>
            <p:cNvSpPr txBox="1"/>
            <p:nvPr/>
          </p:nvSpPr>
          <p:spPr>
            <a:xfrm>
              <a:off x="0" y="-19050"/>
              <a:ext cx="21945600" cy="7702329"/>
            </a:xfrm>
            <a:prstGeom prst="rect">
              <a:avLst/>
            </a:prstGeom>
          </p:spPr>
          <p:txBody>
            <a:bodyPr lIns="0" tIns="0" rIns="0" bIns="0" rtlCol="0" anchor="ctr"/>
            <a:lstStyle/>
            <a:p>
              <a:pPr algn="ctr">
                <a:lnSpc>
                  <a:spcPts val="7800"/>
                </a:lnSpc>
              </a:pPr>
              <a:r>
                <a:rPr lang="en-US" sz="6500" b="1">
                  <a:solidFill>
                    <a:srgbClr val="00296B"/>
                  </a:solidFill>
                  <a:latin typeface="Cambria Bold"/>
                  <a:ea typeface="Cambria Bold"/>
                  <a:cs typeface="Cambria Bold"/>
                  <a:sym typeface="Cambria Bold"/>
                </a:rPr>
                <a:t>What are technology-enabled virtual wards?</a:t>
              </a:r>
            </a:p>
          </p:txBody>
        </p:sp>
      </p:grpSp>
      <p:sp>
        <p:nvSpPr>
          <p:cNvPr id="8" name="TextBox 8"/>
          <p:cNvSpPr txBox="1"/>
          <p:nvPr/>
        </p:nvSpPr>
        <p:spPr>
          <a:xfrm>
            <a:off x="914400" y="2118360"/>
            <a:ext cx="16459200" cy="647700"/>
          </a:xfrm>
          <a:prstGeom prst="rect">
            <a:avLst/>
          </a:prstGeom>
        </p:spPr>
        <p:txBody>
          <a:bodyPr lIns="0" tIns="0" rIns="0" bIns="0" rtlCol="0" anchor="t">
            <a:spAutoFit/>
          </a:bodyPr>
          <a:lstStyle/>
          <a:p>
            <a:pPr algn="l">
              <a:lnSpc>
                <a:spcPts val="4560"/>
              </a:lnSpc>
            </a:pPr>
            <a:r>
              <a:rPr lang="en-US" sz="3800" b="1">
                <a:solidFill>
                  <a:srgbClr val="005EB8"/>
                </a:solidFill>
                <a:latin typeface="Calibri (MS) Bold"/>
                <a:ea typeface="Calibri (MS) Bold"/>
                <a:cs typeface="Calibri (MS) Bold"/>
                <a:sym typeface="Calibri (MS) Bold"/>
              </a:rPr>
              <a:t>Hospital-level care  →  patient’s home</a:t>
            </a:r>
          </a:p>
        </p:txBody>
      </p:sp>
      <p:grpSp>
        <p:nvGrpSpPr>
          <p:cNvPr id="9" name="Group 9"/>
          <p:cNvGrpSpPr/>
          <p:nvPr/>
        </p:nvGrpSpPr>
        <p:grpSpPr>
          <a:xfrm>
            <a:off x="901703" y="3096263"/>
            <a:ext cx="2914907" cy="1762763"/>
            <a:chOff x="0" y="0"/>
            <a:chExt cx="3886543" cy="2350351"/>
          </a:xfrm>
        </p:grpSpPr>
        <p:sp>
          <p:nvSpPr>
            <p:cNvPr id="10" name="Freeform 10"/>
            <p:cNvSpPr/>
            <p:nvPr/>
          </p:nvSpPr>
          <p:spPr>
            <a:xfrm>
              <a:off x="0" y="0"/>
              <a:ext cx="3886581" cy="2350389"/>
            </a:xfrm>
            <a:custGeom>
              <a:avLst/>
              <a:gdLst/>
              <a:ahLst/>
              <a:cxnLst/>
              <a:rect l="l" t="t" r="r" b="b"/>
              <a:pathLst>
                <a:path w="3886581" h="2350389">
                  <a:moveTo>
                    <a:pt x="0" y="0"/>
                  </a:moveTo>
                  <a:lnTo>
                    <a:pt x="3886581" y="0"/>
                  </a:lnTo>
                  <a:lnTo>
                    <a:pt x="3886581" y="2350389"/>
                  </a:lnTo>
                  <a:lnTo>
                    <a:pt x="0" y="2350389"/>
                  </a:lnTo>
                  <a:close/>
                </a:path>
              </a:pathLst>
            </a:custGeom>
            <a:solidFill>
              <a:srgbClr val="005EB8"/>
            </a:solidFill>
            <a:ln w="25400" cap="sq">
              <a:solidFill>
                <a:srgbClr val="005EB8"/>
              </a:solidFill>
              <a:prstDash val="solid"/>
              <a:miter/>
            </a:ln>
          </p:spPr>
        </p:sp>
      </p:grpSp>
      <p:grpSp>
        <p:nvGrpSpPr>
          <p:cNvPr id="11" name="Group 11"/>
          <p:cNvGrpSpPr/>
          <p:nvPr/>
        </p:nvGrpSpPr>
        <p:grpSpPr>
          <a:xfrm>
            <a:off x="1060704" y="3108960"/>
            <a:ext cx="2596896" cy="1737360"/>
            <a:chOff x="0" y="0"/>
            <a:chExt cx="3462528" cy="2316480"/>
          </a:xfrm>
        </p:grpSpPr>
        <p:sp>
          <p:nvSpPr>
            <p:cNvPr id="12" name="Freeform 12"/>
            <p:cNvSpPr/>
            <p:nvPr/>
          </p:nvSpPr>
          <p:spPr>
            <a:xfrm>
              <a:off x="0" y="0"/>
              <a:ext cx="3462528" cy="2316480"/>
            </a:xfrm>
            <a:custGeom>
              <a:avLst/>
              <a:gdLst/>
              <a:ahLst/>
              <a:cxnLst/>
              <a:rect l="l" t="t" r="r" b="b"/>
              <a:pathLst>
                <a:path w="3462528" h="2316480">
                  <a:moveTo>
                    <a:pt x="0" y="0"/>
                  </a:moveTo>
                  <a:lnTo>
                    <a:pt x="3462528" y="0"/>
                  </a:lnTo>
                  <a:lnTo>
                    <a:pt x="3462528" y="2316480"/>
                  </a:lnTo>
                  <a:lnTo>
                    <a:pt x="0" y="2316480"/>
                  </a:lnTo>
                  <a:close/>
                </a:path>
              </a:pathLst>
            </a:custGeom>
            <a:blipFill>
              <a:blip r:embed="rId3">
                <a:alphaModFix amt="0"/>
              </a:blip>
              <a:stretch>
                <a:fillRect l="-35836" r="-35836"/>
              </a:stretch>
            </a:blipFill>
          </p:spPr>
        </p:sp>
        <p:sp>
          <p:nvSpPr>
            <p:cNvPr id="13" name="TextBox 13"/>
            <p:cNvSpPr txBox="1"/>
            <p:nvPr/>
          </p:nvSpPr>
          <p:spPr>
            <a:xfrm>
              <a:off x="0" y="-66675"/>
              <a:ext cx="3462528" cy="2383155"/>
            </a:xfrm>
            <a:prstGeom prst="rect">
              <a:avLst/>
            </a:prstGeom>
          </p:spPr>
          <p:txBody>
            <a:bodyPr lIns="0" tIns="0" rIns="0" bIns="0" rtlCol="0" anchor="ctr"/>
            <a:lstStyle/>
            <a:p>
              <a:pPr algn="ctr">
                <a:lnSpc>
                  <a:spcPts val="3600"/>
                </a:lnSpc>
              </a:pPr>
              <a:r>
                <a:rPr lang="en-US" sz="3000" b="1">
                  <a:solidFill>
                    <a:srgbClr val="FFFFFF"/>
                  </a:solidFill>
                  <a:latin typeface="Calibri (MS) Bold"/>
                  <a:ea typeface="Calibri (MS) Bold"/>
                  <a:cs typeface="Calibri (MS) Bold"/>
                  <a:sym typeface="Calibri (MS) Bold"/>
                </a:rPr>
                <a:t>Remote monitoring</a:t>
              </a:r>
            </a:p>
          </p:txBody>
        </p:sp>
      </p:grpSp>
      <p:grpSp>
        <p:nvGrpSpPr>
          <p:cNvPr id="14" name="Group 14"/>
          <p:cNvGrpSpPr/>
          <p:nvPr/>
        </p:nvGrpSpPr>
        <p:grpSpPr>
          <a:xfrm>
            <a:off x="3864359" y="3772919"/>
            <a:ext cx="354587" cy="391163"/>
            <a:chOff x="0" y="0"/>
            <a:chExt cx="472783" cy="521551"/>
          </a:xfrm>
        </p:grpSpPr>
        <p:sp>
          <p:nvSpPr>
            <p:cNvPr id="15" name="Freeform 15"/>
            <p:cNvSpPr/>
            <p:nvPr/>
          </p:nvSpPr>
          <p:spPr>
            <a:xfrm>
              <a:off x="0" y="0"/>
              <a:ext cx="472821" cy="521589"/>
            </a:xfrm>
            <a:custGeom>
              <a:avLst/>
              <a:gdLst/>
              <a:ahLst/>
              <a:cxnLst/>
              <a:rect l="l" t="t" r="r" b="b"/>
              <a:pathLst>
                <a:path w="472821" h="521589">
                  <a:moveTo>
                    <a:pt x="0" y="130429"/>
                  </a:moveTo>
                  <a:lnTo>
                    <a:pt x="236347" y="130429"/>
                  </a:lnTo>
                  <a:lnTo>
                    <a:pt x="236347" y="0"/>
                  </a:lnTo>
                  <a:lnTo>
                    <a:pt x="472821" y="260731"/>
                  </a:lnTo>
                  <a:lnTo>
                    <a:pt x="236347" y="521589"/>
                  </a:lnTo>
                  <a:lnTo>
                    <a:pt x="236347" y="391160"/>
                  </a:lnTo>
                  <a:lnTo>
                    <a:pt x="0" y="391160"/>
                  </a:lnTo>
                  <a:close/>
                </a:path>
              </a:pathLst>
            </a:custGeom>
            <a:solidFill>
              <a:srgbClr val="425563"/>
            </a:solidFill>
            <a:ln w="25400" cap="sq">
              <a:solidFill>
                <a:srgbClr val="425563"/>
              </a:solidFill>
              <a:prstDash val="solid"/>
              <a:miter/>
            </a:ln>
          </p:spPr>
        </p:sp>
      </p:grpSp>
      <p:grpSp>
        <p:nvGrpSpPr>
          <p:cNvPr id="16" name="Group 16"/>
          <p:cNvGrpSpPr/>
          <p:nvPr/>
        </p:nvGrpSpPr>
        <p:grpSpPr>
          <a:xfrm>
            <a:off x="4230119" y="3096263"/>
            <a:ext cx="2914907" cy="1762763"/>
            <a:chOff x="0" y="0"/>
            <a:chExt cx="3886543" cy="2350351"/>
          </a:xfrm>
        </p:grpSpPr>
        <p:sp>
          <p:nvSpPr>
            <p:cNvPr id="17" name="Freeform 17"/>
            <p:cNvSpPr/>
            <p:nvPr/>
          </p:nvSpPr>
          <p:spPr>
            <a:xfrm>
              <a:off x="0" y="0"/>
              <a:ext cx="3886581" cy="2350389"/>
            </a:xfrm>
            <a:custGeom>
              <a:avLst/>
              <a:gdLst/>
              <a:ahLst/>
              <a:cxnLst/>
              <a:rect l="l" t="t" r="r" b="b"/>
              <a:pathLst>
                <a:path w="3886581" h="2350389">
                  <a:moveTo>
                    <a:pt x="0" y="0"/>
                  </a:moveTo>
                  <a:lnTo>
                    <a:pt x="3886581" y="0"/>
                  </a:lnTo>
                  <a:lnTo>
                    <a:pt x="3886581" y="2350389"/>
                  </a:lnTo>
                  <a:lnTo>
                    <a:pt x="0" y="2350389"/>
                  </a:lnTo>
                  <a:close/>
                </a:path>
              </a:pathLst>
            </a:custGeom>
            <a:solidFill>
              <a:srgbClr val="005EB8"/>
            </a:solidFill>
            <a:ln w="25400" cap="sq">
              <a:solidFill>
                <a:srgbClr val="005EB8"/>
              </a:solidFill>
              <a:prstDash val="solid"/>
              <a:miter/>
            </a:ln>
          </p:spPr>
        </p:sp>
      </p:grpSp>
      <p:grpSp>
        <p:nvGrpSpPr>
          <p:cNvPr id="18" name="Group 18"/>
          <p:cNvGrpSpPr/>
          <p:nvPr/>
        </p:nvGrpSpPr>
        <p:grpSpPr>
          <a:xfrm>
            <a:off x="4389120" y="3108960"/>
            <a:ext cx="2596896" cy="1737360"/>
            <a:chOff x="0" y="0"/>
            <a:chExt cx="3462528" cy="2316480"/>
          </a:xfrm>
        </p:grpSpPr>
        <p:sp>
          <p:nvSpPr>
            <p:cNvPr id="19" name="Freeform 19"/>
            <p:cNvSpPr/>
            <p:nvPr/>
          </p:nvSpPr>
          <p:spPr>
            <a:xfrm>
              <a:off x="0" y="0"/>
              <a:ext cx="3462528" cy="2316480"/>
            </a:xfrm>
            <a:custGeom>
              <a:avLst/>
              <a:gdLst/>
              <a:ahLst/>
              <a:cxnLst/>
              <a:rect l="l" t="t" r="r" b="b"/>
              <a:pathLst>
                <a:path w="3462528" h="2316480">
                  <a:moveTo>
                    <a:pt x="0" y="0"/>
                  </a:moveTo>
                  <a:lnTo>
                    <a:pt x="3462528" y="0"/>
                  </a:lnTo>
                  <a:lnTo>
                    <a:pt x="3462528" y="2316480"/>
                  </a:lnTo>
                  <a:lnTo>
                    <a:pt x="0" y="2316480"/>
                  </a:lnTo>
                  <a:close/>
                </a:path>
              </a:pathLst>
            </a:custGeom>
            <a:blipFill>
              <a:blip r:embed="rId3">
                <a:alphaModFix amt="0"/>
              </a:blip>
              <a:stretch>
                <a:fillRect l="-35836" r="-35836"/>
              </a:stretch>
            </a:blipFill>
          </p:spPr>
        </p:sp>
        <p:sp>
          <p:nvSpPr>
            <p:cNvPr id="20" name="TextBox 20"/>
            <p:cNvSpPr txBox="1"/>
            <p:nvPr/>
          </p:nvSpPr>
          <p:spPr>
            <a:xfrm>
              <a:off x="0" y="-66675"/>
              <a:ext cx="3462528" cy="2383155"/>
            </a:xfrm>
            <a:prstGeom prst="rect">
              <a:avLst/>
            </a:prstGeom>
          </p:spPr>
          <p:txBody>
            <a:bodyPr lIns="0" tIns="0" rIns="0" bIns="0" rtlCol="0" anchor="ctr"/>
            <a:lstStyle/>
            <a:p>
              <a:pPr algn="ctr">
                <a:lnSpc>
                  <a:spcPts val="3600"/>
                </a:lnSpc>
              </a:pPr>
              <a:r>
                <a:rPr lang="en-US" sz="3000" b="1">
                  <a:solidFill>
                    <a:srgbClr val="FFFFFF"/>
                  </a:solidFill>
                  <a:latin typeface="Calibri (MS) Bold"/>
                  <a:ea typeface="Calibri (MS) Bold"/>
                  <a:cs typeface="Calibri (MS) Bold"/>
                  <a:sym typeface="Calibri (MS) Bold"/>
                </a:rPr>
                <a:t>Digital platform</a:t>
              </a:r>
            </a:p>
          </p:txBody>
        </p:sp>
      </p:grpSp>
      <p:grpSp>
        <p:nvGrpSpPr>
          <p:cNvPr id="21" name="Group 21"/>
          <p:cNvGrpSpPr/>
          <p:nvPr/>
        </p:nvGrpSpPr>
        <p:grpSpPr>
          <a:xfrm>
            <a:off x="7192775" y="3772919"/>
            <a:ext cx="354587" cy="391163"/>
            <a:chOff x="0" y="0"/>
            <a:chExt cx="472783" cy="521551"/>
          </a:xfrm>
        </p:grpSpPr>
        <p:sp>
          <p:nvSpPr>
            <p:cNvPr id="22" name="Freeform 22"/>
            <p:cNvSpPr/>
            <p:nvPr/>
          </p:nvSpPr>
          <p:spPr>
            <a:xfrm>
              <a:off x="0" y="0"/>
              <a:ext cx="472821" cy="521589"/>
            </a:xfrm>
            <a:custGeom>
              <a:avLst/>
              <a:gdLst/>
              <a:ahLst/>
              <a:cxnLst/>
              <a:rect l="l" t="t" r="r" b="b"/>
              <a:pathLst>
                <a:path w="472821" h="521589">
                  <a:moveTo>
                    <a:pt x="0" y="130429"/>
                  </a:moveTo>
                  <a:lnTo>
                    <a:pt x="236347" y="130429"/>
                  </a:lnTo>
                  <a:lnTo>
                    <a:pt x="236347" y="0"/>
                  </a:lnTo>
                  <a:lnTo>
                    <a:pt x="472821" y="260731"/>
                  </a:lnTo>
                  <a:lnTo>
                    <a:pt x="236347" y="521589"/>
                  </a:lnTo>
                  <a:lnTo>
                    <a:pt x="236347" y="391160"/>
                  </a:lnTo>
                  <a:lnTo>
                    <a:pt x="0" y="391160"/>
                  </a:lnTo>
                  <a:close/>
                </a:path>
              </a:pathLst>
            </a:custGeom>
            <a:solidFill>
              <a:srgbClr val="425563"/>
            </a:solidFill>
            <a:ln w="25400" cap="sq">
              <a:solidFill>
                <a:srgbClr val="425563"/>
              </a:solidFill>
              <a:prstDash val="solid"/>
              <a:miter/>
            </a:ln>
          </p:spPr>
        </p:sp>
      </p:grpSp>
      <p:grpSp>
        <p:nvGrpSpPr>
          <p:cNvPr id="23" name="Group 23"/>
          <p:cNvGrpSpPr/>
          <p:nvPr/>
        </p:nvGrpSpPr>
        <p:grpSpPr>
          <a:xfrm>
            <a:off x="7558535" y="3096263"/>
            <a:ext cx="2914907" cy="1762763"/>
            <a:chOff x="0" y="0"/>
            <a:chExt cx="3886543" cy="2350351"/>
          </a:xfrm>
        </p:grpSpPr>
        <p:sp>
          <p:nvSpPr>
            <p:cNvPr id="24" name="Freeform 24"/>
            <p:cNvSpPr/>
            <p:nvPr/>
          </p:nvSpPr>
          <p:spPr>
            <a:xfrm>
              <a:off x="0" y="0"/>
              <a:ext cx="3886581" cy="2350389"/>
            </a:xfrm>
            <a:custGeom>
              <a:avLst/>
              <a:gdLst/>
              <a:ahLst/>
              <a:cxnLst/>
              <a:rect l="l" t="t" r="r" b="b"/>
              <a:pathLst>
                <a:path w="3886581" h="2350389">
                  <a:moveTo>
                    <a:pt x="0" y="0"/>
                  </a:moveTo>
                  <a:lnTo>
                    <a:pt x="3886581" y="0"/>
                  </a:lnTo>
                  <a:lnTo>
                    <a:pt x="3886581" y="2350389"/>
                  </a:lnTo>
                  <a:lnTo>
                    <a:pt x="0" y="2350389"/>
                  </a:lnTo>
                  <a:close/>
                </a:path>
              </a:pathLst>
            </a:custGeom>
            <a:solidFill>
              <a:srgbClr val="005EB8"/>
            </a:solidFill>
            <a:ln w="25400" cap="sq">
              <a:solidFill>
                <a:srgbClr val="005EB8"/>
              </a:solidFill>
              <a:prstDash val="solid"/>
              <a:miter/>
            </a:ln>
          </p:spPr>
        </p:sp>
      </p:grpSp>
      <p:grpSp>
        <p:nvGrpSpPr>
          <p:cNvPr id="25" name="Group 25"/>
          <p:cNvGrpSpPr/>
          <p:nvPr/>
        </p:nvGrpSpPr>
        <p:grpSpPr>
          <a:xfrm>
            <a:off x="7717536" y="3108960"/>
            <a:ext cx="2596896" cy="1737360"/>
            <a:chOff x="0" y="0"/>
            <a:chExt cx="3462528" cy="2316480"/>
          </a:xfrm>
        </p:grpSpPr>
        <p:sp>
          <p:nvSpPr>
            <p:cNvPr id="26" name="Freeform 26"/>
            <p:cNvSpPr/>
            <p:nvPr/>
          </p:nvSpPr>
          <p:spPr>
            <a:xfrm>
              <a:off x="0" y="0"/>
              <a:ext cx="3462528" cy="2316480"/>
            </a:xfrm>
            <a:custGeom>
              <a:avLst/>
              <a:gdLst/>
              <a:ahLst/>
              <a:cxnLst/>
              <a:rect l="l" t="t" r="r" b="b"/>
              <a:pathLst>
                <a:path w="3462528" h="2316480">
                  <a:moveTo>
                    <a:pt x="0" y="0"/>
                  </a:moveTo>
                  <a:lnTo>
                    <a:pt x="3462528" y="0"/>
                  </a:lnTo>
                  <a:lnTo>
                    <a:pt x="3462528" y="2316480"/>
                  </a:lnTo>
                  <a:lnTo>
                    <a:pt x="0" y="2316480"/>
                  </a:lnTo>
                  <a:close/>
                </a:path>
              </a:pathLst>
            </a:custGeom>
            <a:blipFill>
              <a:blip r:embed="rId3">
                <a:alphaModFix amt="0"/>
              </a:blip>
              <a:stretch>
                <a:fillRect l="-35836" r="-35836"/>
              </a:stretch>
            </a:blipFill>
          </p:spPr>
        </p:sp>
        <p:sp>
          <p:nvSpPr>
            <p:cNvPr id="27" name="TextBox 27"/>
            <p:cNvSpPr txBox="1"/>
            <p:nvPr/>
          </p:nvSpPr>
          <p:spPr>
            <a:xfrm>
              <a:off x="0" y="-66675"/>
              <a:ext cx="3462528" cy="2383155"/>
            </a:xfrm>
            <a:prstGeom prst="rect">
              <a:avLst/>
            </a:prstGeom>
          </p:spPr>
          <p:txBody>
            <a:bodyPr lIns="0" tIns="0" rIns="0" bIns="0" rtlCol="0" anchor="ctr"/>
            <a:lstStyle/>
            <a:p>
              <a:pPr algn="ctr">
                <a:lnSpc>
                  <a:spcPts val="3600"/>
                </a:lnSpc>
              </a:pPr>
              <a:r>
                <a:rPr lang="en-US" sz="3000" b="1">
                  <a:solidFill>
                    <a:srgbClr val="FFFFFF"/>
                  </a:solidFill>
                  <a:latin typeface="Calibri (MS) Bold"/>
                  <a:ea typeface="Calibri (MS) Bold"/>
                  <a:cs typeface="Calibri (MS) Bold"/>
                  <a:sym typeface="Calibri (MS) Bold"/>
                </a:rPr>
                <a:t>Clinical team monitoring</a:t>
              </a:r>
            </a:p>
          </p:txBody>
        </p:sp>
      </p:grpSp>
      <p:grpSp>
        <p:nvGrpSpPr>
          <p:cNvPr id="28" name="Group 28"/>
          <p:cNvGrpSpPr/>
          <p:nvPr/>
        </p:nvGrpSpPr>
        <p:grpSpPr>
          <a:xfrm>
            <a:off x="10521191" y="3772919"/>
            <a:ext cx="354587" cy="391163"/>
            <a:chOff x="0" y="0"/>
            <a:chExt cx="472783" cy="521551"/>
          </a:xfrm>
        </p:grpSpPr>
        <p:sp>
          <p:nvSpPr>
            <p:cNvPr id="29" name="Freeform 29"/>
            <p:cNvSpPr/>
            <p:nvPr/>
          </p:nvSpPr>
          <p:spPr>
            <a:xfrm>
              <a:off x="0" y="0"/>
              <a:ext cx="472821" cy="521589"/>
            </a:xfrm>
            <a:custGeom>
              <a:avLst/>
              <a:gdLst/>
              <a:ahLst/>
              <a:cxnLst/>
              <a:rect l="l" t="t" r="r" b="b"/>
              <a:pathLst>
                <a:path w="472821" h="521589">
                  <a:moveTo>
                    <a:pt x="0" y="130429"/>
                  </a:moveTo>
                  <a:lnTo>
                    <a:pt x="236347" y="130429"/>
                  </a:lnTo>
                  <a:lnTo>
                    <a:pt x="236347" y="0"/>
                  </a:lnTo>
                  <a:lnTo>
                    <a:pt x="472821" y="260731"/>
                  </a:lnTo>
                  <a:lnTo>
                    <a:pt x="236347" y="521589"/>
                  </a:lnTo>
                  <a:lnTo>
                    <a:pt x="236347" y="391160"/>
                  </a:lnTo>
                  <a:lnTo>
                    <a:pt x="0" y="391160"/>
                  </a:lnTo>
                  <a:close/>
                </a:path>
              </a:pathLst>
            </a:custGeom>
            <a:solidFill>
              <a:srgbClr val="425563"/>
            </a:solidFill>
            <a:ln w="25400" cap="sq">
              <a:solidFill>
                <a:srgbClr val="425563"/>
              </a:solidFill>
              <a:prstDash val="solid"/>
              <a:miter/>
            </a:ln>
          </p:spPr>
        </p:sp>
      </p:grpSp>
      <p:grpSp>
        <p:nvGrpSpPr>
          <p:cNvPr id="30" name="Group 30"/>
          <p:cNvGrpSpPr/>
          <p:nvPr/>
        </p:nvGrpSpPr>
        <p:grpSpPr>
          <a:xfrm>
            <a:off x="10886951" y="3096263"/>
            <a:ext cx="2914907" cy="1762763"/>
            <a:chOff x="0" y="0"/>
            <a:chExt cx="3886543" cy="2350351"/>
          </a:xfrm>
        </p:grpSpPr>
        <p:sp>
          <p:nvSpPr>
            <p:cNvPr id="31" name="Freeform 31"/>
            <p:cNvSpPr/>
            <p:nvPr/>
          </p:nvSpPr>
          <p:spPr>
            <a:xfrm>
              <a:off x="0" y="0"/>
              <a:ext cx="3886581" cy="2350389"/>
            </a:xfrm>
            <a:custGeom>
              <a:avLst/>
              <a:gdLst/>
              <a:ahLst/>
              <a:cxnLst/>
              <a:rect l="l" t="t" r="r" b="b"/>
              <a:pathLst>
                <a:path w="3886581" h="2350389">
                  <a:moveTo>
                    <a:pt x="0" y="0"/>
                  </a:moveTo>
                  <a:lnTo>
                    <a:pt x="3886581" y="0"/>
                  </a:lnTo>
                  <a:lnTo>
                    <a:pt x="3886581" y="2350389"/>
                  </a:lnTo>
                  <a:lnTo>
                    <a:pt x="0" y="2350389"/>
                  </a:lnTo>
                  <a:close/>
                </a:path>
              </a:pathLst>
            </a:custGeom>
            <a:solidFill>
              <a:srgbClr val="005EB8"/>
            </a:solidFill>
            <a:ln w="25400" cap="sq">
              <a:solidFill>
                <a:srgbClr val="005EB8"/>
              </a:solidFill>
              <a:prstDash val="solid"/>
              <a:miter/>
            </a:ln>
          </p:spPr>
        </p:sp>
      </p:grpSp>
      <p:grpSp>
        <p:nvGrpSpPr>
          <p:cNvPr id="32" name="Group 32"/>
          <p:cNvGrpSpPr/>
          <p:nvPr/>
        </p:nvGrpSpPr>
        <p:grpSpPr>
          <a:xfrm>
            <a:off x="11045952" y="3108960"/>
            <a:ext cx="2596896" cy="1737360"/>
            <a:chOff x="0" y="0"/>
            <a:chExt cx="3462528" cy="2316480"/>
          </a:xfrm>
        </p:grpSpPr>
        <p:sp>
          <p:nvSpPr>
            <p:cNvPr id="33" name="Freeform 33"/>
            <p:cNvSpPr/>
            <p:nvPr/>
          </p:nvSpPr>
          <p:spPr>
            <a:xfrm>
              <a:off x="0" y="0"/>
              <a:ext cx="3462528" cy="2316480"/>
            </a:xfrm>
            <a:custGeom>
              <a:avLst/>
              <a:gdLst/>
              <a:ahLst/>
              <a:cxnLst/>
              <a:rect l="l" t="t" r="r" b="b"/>
              <a:pathLst>
                <a:path w="3462528" h="2316480">
                  <a:moveTo>
                    <a:pt x="0" y="0"/>
                  </a:moveTo>
                  <a:lnTo>
                    <a:pt x="3462528" y="0"/>
                  </a:lnTo>
                  <a:lnTo>
                    <a:pt x="3462528" y="2316480"/>
                  </a:lnTo>
                  <a:lnTo>
                    <a:pt x="0" y="2316480"/>
                  </a:lnTo>
                  <a:close/>
                </a:path>
              </a:pathLst>
            </a:custGeom>
            <a:blipFill>
              <a:blip r:embed="rId3">
                <a:alphaModFix amt="0"/>
              </a:blip>
              <a:stretch>
                <a:fillRect l="-35836" r="-35836"/>
              </a:stretch>
            </a:blipFill>
          </p:spPr>
        </p:sp>
        <p:sp>
          <p:nvSpPr>
            <p:cNvPr id="34" name="TextBox 34"/>
            <p:cNvSpPr txBox="1"/>
            <p:nvPr/>
          </p:nvSpPr>
          <p:spPr>
            <a:xfrm>
              <a:off x="0" y="-66675"/>
              <a:ext cx="3462528" cy="2383155"/>
            </a:xfrm>
            <a:prstGeom prst="rect">
              <a:avLst/>
            </a:prstGeom>
          </p:spPr>
          <p:txBody>
            <a:bodyPr lIns="0" tIns="0" rIns="0" bIns="0" rtlCol="0" anchor="ctr"/>
            <a:lstStyle/>
            <a:p>
              <a:pPr algn="ctr">
                <a:lnSpc>
                  <a:spcPts val="3600"/>
                </a:lnSpc>
              </a:pPr>
              <a:r>
                <a:rPr lang="en-US" sz="3000" b="1">
                  <a:solidFill>
                    <a:srgbClr val="FFFFFF"/>
                  </a:solidFill>
                  <a:latin typeface="Calibri (MS) Bold"/>
                  <a:ea typeface="Calibri (MS) Bold"/>
                  <a:cs typeface="Calibri (MS) Bold"/>
                  <a:sym typeface="Calibri (MS) Bold"/>
                </a:rPr>
                <a:t>Alerts &amp; communication</a:t>
              </a:r>
            </a:p>
          </p:txBody>
        </p:sp>
      </p:grpSp>
      <p:grpSp>
        <p:nvGrpSpPr>
          <p:cNvPr id="35" name="Group 35"/>
          <p:cNvGrpSpPr/>
          <p:nvPr/>
        </p:nvGrpSpPr>
        <p:grpSpPr>
          <a:xfrm>
            <a:off x="13849607" y="3772919"/>
            <a:ext cx="354587" cy="391163"/>
            <a:chOff x="0" y="0"/>
            <a:chExt cx="472783" cy="521551"/>
          </a:xfrm>
        </p:grpSpPr>
        <p:sp>
          <p:nvSpPr>
            <p:cNvPr id="36" name="Freeform 36"/>
            <p:cNvSpPr/>
            <p:nvPr/>
          </p:nvSpPr>
          <p:spPr>
            <a:xfrm>
              <a:off x="0" y="0"/>
              <a:ext cx="472821" cy="521589"/>
            </a:xfrm>
            <a:custGeom>
              <a:avLst/>
              <a:gdLst/>
              <a:ahLst/>
              <a:cxnLst/>
              <a:rect l="l" t="t" r="r" b="b"/>
              <a:pathLst>
                <a:path w="472821" h="521589">
                  <a:moveTo>
                    <a:pt x="0" y="130429"/>
                  </a:moveTo>
                  <a:lnTo>
                    <a:pt x="236347" y="130429"/>
                  </a:lnTo>
                  <a:lnTo>
                    <a:pt x="236347" y="0"/>
                  </a:lnTo>
                  <a:lnTo>
                    <a:pt x="472821" y="260731"/>
                  </a:lnTo>
                  <a:lnTo>
                    <a:pt x="236347" y="521589"/>
                  </a:lnTo>
                  <a:lnTo>
                    <a:pt x="236347" y="391160"/>
                  </a:lnTo>
                  <a:lnTo>
                    <a:pt x="0" y="391160"/>
                  </a:lnTo>
                  <a:close/>
                </a:path>
              </a:pathLst>
            </a:custGeom>
            <a:solidFill>
              <a:srgbClr val="425563"/>
            </a:solidFill>
            <a:ln w="25400" cap="sq">
              <a:solidFill>
                <a:srgbClr val="425563"/>
              </a:solidFill>
              <a:prstDash val="solid"/>
              <a:miter/>
            </a:ln>
          </p:spPr>
        </p:sp>
      </p:grpSp>
      <p:grpSp>
        <p:nvGrpSpPr>
          <p:cNvPr id="37" name="Group 37"/>
          <p:cNvGrpSpPr/>
          <p:nvPr/>
        </p:nvGrpSpPr>
        <p:grpSpPr>
          <a:xfrm>
            <a:off x="14215367" y="3096263"/>
            <a:ext cx="2914907" cy="1762763"/>
            <a:chOff x="0" y="0"/>
            <a:chExt cx="3886543" cy="2350351"/>
          </a:xfrm>
        </p:grpSpPr>
        <p:sp>
          <p:nvSpPr>
            <p:cNvPr id="38" name="Freeform 38"/>
            <p:cNvSpPr/>
            <p:nvPr/>
          </p:nvSpPr>
          <p:spPr>
            <a:xfrm>
              <a:off x="0" y="0"/>
              <a:ext cx="3886581" cy="2350389"/>
            </a:xfrm>
            <a:custGeom>
              <a:avLst/>
              <a:gdLst/>
              <a:ahLst/>
              <a:cxnLst/>
              <a:rect l="l" t="t" r="r" b="b"/>
              <a:pathLst>
                <a:path w="3886581" h="2350389">
                  <a:moveTo>
                    <a:pt x="0" y="0"/>
                  </a:moveTo>
                  <a:lnTo>
                    <a:pt x="3886581" y="0"/>
                  </a:lnTo>
                  <a:lnTo>
                    <a:pt x="3886581" y="2350389"/>
                  </a:lnTo>
                  <a:lnTo>
                    <a:pt x="0" y="2350389"/>
                  </a:lnTo>
                  <a:close/>
                </a:path>
              </a:pathLst>
            </a:custGeom>
            <a:solidFill>
              <a:srgbClr val="005EB8"/>
            </a:solidFill>
            <a:ln w="25400" cap="sq">
              <a:solidFill>
                <a:srgbClr val="005EB8"/>
              </a:solidFill>
              <a:prstDash val="solid"/>
              <a:miter/>
            </a:ln>
          </p:spPr>
        </p:sp>
      </p:grpSp>
      <p:grpSp>
        <p:nvGrpSpPr>
          <p:cNvPr id="39" name="Group 39"/>
          <p:cNvGrpSpPr/>
          <p:nvPr/>
        </p:nvGrpSpPr>
        <p:grpSpPr>
          <a:xfrm>
            <a:off x="14374368" y="3108960"/>
            <a:ext cx="2596896" cy="1737360"/>
            <a:chOff x="0" y="0"/>
            <a:chExt cx="3462528" cy="2316480"/>
          </a:xfrm>
        </p:grpSpPr>
        <p:sp>
          <p:nvSpPr>
            <p:cNvPr id="40" name="Freeform 40"/>
            <p:cNvSpPr/>
            <p:nvPr/>
          </p:nvSpPr>
          <p:spPr>
            <a:xfrm>
              <a:off x="0" y="0"/>
              <a:ext cx="3462528" cy="2316480"/>
            </a:xfrm>
            <a:custGeom>
              <a:avLst/>
              <a:gdLst/>
              <a:ahLst/>
              <a:cxnLst/>
              <a:rect l="l" t="t" r="r" b="b"/>
              <a:pathLst>
                <a:path w="3462528" h="2316480">
                  <a:moveTo>
                    <a:pt x="0" y="0"/>
                  </a:moveTo>
                  <a:lnTo>
                    <a:pt x="3462528" y="0"/>
                  </a:lnTo>
                  <a:lnTo>
                    <a:pt x="3462528" y="2316480"/>
                  </a:lnTo>
                  <a:lnTo>
                    <a:pt x="0" y="2316480"/>
                  </a:lnTo>
                  <a:close/>
                </a:path>
              </a:pathLst>
            </a:custGeom>
            <a:blipFill>
              <a:blip r:embed="rId3">
                <a:alphaModFix amt="0"/>
              </a:blip>
              <a:stretch>
                <a:fillRect l="-35836" r="-35836"/>
              </a:stretch>
            </a:blipFill>
          </p:spPr>
        </p:sp>
        <p:sp>
          <p:nvSpPr>
            <p:cNvPr id="41" name="TextBox 41"/>
            <p:cNvSpPr txBox="1"/>
            <p:nvPr/>
          </p:nvSpPr>
          <p:spPr>
            <a:xfrm>
              <a:off x="0" y="-66675"/>
              <a:ext cx="3462528" cy="2383155"/>
            </a:xfrm>
            <a:prstGeom prst="rect">
              <a:avLst/>
            </a:prstGeom>
          </p:spPr>
          <p:txBody>
            <a:bodyPr lIns="0" tIns="0" rIns="0" bIns="0" rtlCol="0" anchor="ctr"/>
            <a:lstStyle/>
            <a:p>
              <a:pPr algn="ctr">
                <a:lnSpc>
                  <a:spcPts val="3600"/>
                </a:lnSpc>
              </a:pPr>
              <a:r>
                <a:rPr lang="en-US" sz="3000" b="1">
                  <a:solidFill>
                    <a:srgbClr val="FFFFFF"/>
                  </a:solidFill>
                  <a:latin typeface="Calibri (MS) Bold"/>
                  <a:ea typeface="Calibri (MS) Bold"/>
                  <a:cs typeface="Calibri (MS) Bold"/>
                  <a:sym typeface="Calibri (MS) Bold"/>
                </a:rPr>
                <a:t>Assessment &amp; intervention</a:t>
              </a:r>
            </a:p>
          </p:txBody>
        </p:sp>
      </p:grpSp>
      <p:sp>
        <p:nvSpPr>
          <p:cNvPr id="42" name="TextBox 42"/>
          <p:cNvSpPr txBox="1"/>
          <p:nvPr/>
        </p:nvSpPr>
        <p:spPr>
          <a:xfrm>
            <a:off x="914400" y="5337810"/>
            <a:ext cx="16459200" cy="605790"/>
          </a:xfrm>
          <a:prstGeom prst="rect">
            <a:avLst/>
          </a:prstGeom>
        </p:spPr>
        <p:txBody>
          <a:bodyPr lIns="0" tIns="0" rIns="0" bIns="0" rtlCol="0" anchor="t">
            <a:spAutoFit/>
          </a:bodyPr>
          <a:lstStyle/>
          <a:p>
            <a:pPr algn="l">
              <a:lnSpc>
                <a:spcPts val="3840"/>
              </a:lnSpc>
            </a:pPr>
            <a:r>
              <a:rPr lang="en-US" sz="3200" b="1">
                <a:solidFill>
                  <a:srgbClr val="00296B"/>
                </a:solidFill>
                <a:latin typeface="Calibri (MS) Bold"/>
                <a:ea typeface="Calibri (MS) Bold"/>
                <a:cs typeface="Calibri (MS) Bold"/>
                <a:sym typeface="Calibri (MS) Bold"/>
              </a:rPr>
              <a:t>Technologies may include</a:t>
            </a:r>
          </a:p>
        </p:txBody>
      </p:sp>
      <p:grpSp>
        <p:nvGrpSpPr>
          <p:cNvPr id="43" name="Group 43"/>
          <p:cNvGrpSpPr/>
          <p:nvPr/>
        </p:nvGrpSpPr>
        <p:grpSpPr>
          <a:xfrm>
            <a:off x="901703" y="6113783"/>
            <a:ext cx="2914907" cy="1397003"/>
            <a:chOff x="0" y="0"/>
            <a:chExt cx="3886543" cy="1862671"/>
          </a:xfrm>
        </p:grpSpPr>
        <p:sp>
          <p:nvSpPr>
            <p:cNvPr id="44" name="Freeform 44"/>
            <p:cNvSpPr/>
            <p:nvPr/>
          </p:nvSpPr>
          <p:spPr>
            <a:xfrm>
              <a:off x="0" y="0"/>
              <a:ext cx="3886581" cy="1862709"/>
            </a:xfrm>
            <a:custGeom>
              <a:avLst/>
              <a:gdLst/>
              <a:ahLst/>
              <a:cxnLst/>
              <a:rect l="l" t="t" r="r" b="b"/>
              <a:pathLst>
                <a:path w="3886581" h="1862709">
                  <a:moveTo>
                    <a:pt x="0" y="0"/>
                  </a:moveTo>
                  <a:lnTo>
                    <a:pt x="3886581" y="0"/>
                  </a:lnTo>
                  <a:lnTo>
                    <a:pt x="3886581" y="1862709"/>
                  </a:lnTo>
                  <a:lnTo>
                    <a:pt x="0" y="1862709"/>
                  </a:lnTo>
                  <a:close/>
                </a:path>
              </a:pathLst>
            </a:custGeom>
            <a:solidFill>
              <a:srgbClr val="EAF1F7"/>
            </a:solidFill>
            <a:ln w="25400" cap="sq">
              <a:solidFill>
                <a:srgbClr val="EAF1F7"/>
              </a:solidFill>
              <a:prstDash val="solid"/>
              <a:miter/>
            </a:ln>
          </p:spPr>
        </p:sp>
      </p:grpSp>
      <p:grpSp>
        <p:nvGrpSpPr>
          <p:cNvPr id="45" name="Group 45"/>
          <p:cNvGrpSpPr/>
          <p:nvPr/>
        </p:nvGrpSpPr>
        <p:grpSpPr>
          <a:xfrm>
            <a:off x="1060704" y="6126480"/>
            <a:ext cx="2596896" cy="1371600"/>
            <a:chOff x="0" y="0"/>
            <a:chExt cx="3462528" cy="1828800"/>
          </a:xfrm>
        </p:grpSpPr>
        <p:sp>
          <p:nvSpPr>
            <p:cNvPr id="46" name="Freeform 46"/>
            <p:cNvSpPr/>
            <p:nvPr/>
          </p:nvSpPr>
          <p:spPr>
            <a:xfrm>
              <a:off x="0" y="0"/>
              <a:ext cx="3462528" cy="1828800"/>
            </a:xfrm>
            <a:custGeom>
              <a:avLst/>
              <a:gdLst/>
              <a:ahLst/>
              <a:cxnLst/>
              <a:rect l="l" t="t" r="r" b="b"/>
              <a:pathLst>
                <a:path w="3462528" h="1828800">
                  <a:moveTo>
                    <a:pt x="0" y="0"/>
                  </a:moveTo>
                  <a:lnTo>
                    <a:pt x="3462528" y="0"/>
                  </a:lnTo>
                  <a:lnTo>
                    <a:pt x="3462528" y="1828800"/>
                  </a:lnTo>
                  <a:lnTo>
                    <a:pt x="0" y="1828800"/>
                  </a:lnTo>
                  <a:close/>
                </a:path>
              </a:pathLst>
            </a:custGeom>
            <a:blipFill>
              <a:blip r:embed="rId3">
                <a:alphaModFix amt="0"/>
              </a:blip>
              <a:stretch>
                <a:fillRect l="-17765" r="-17765"/>
              </a:stretch>
            </a:blipFill>
          </p:spPr>
        </p:sp>
        <p:sp>
          <p:nvSpPr>
            <p:cNvPr id="47" name="TextBox 47"/>
            <p:cNvSpPr txBox="1"/>
            <p:nvPr/>
          </p:nvSpPr>
          <p:spPr>
            <a:xfrm>
              <a:off x="0" y="-66675"/>
              <a:ext cx="3462528" cy="1895475"/>
            </a:xfrm>
            <a:prstGeom prst="rect">
              <a:avLst/>
            </a:prstGeom>
          </p:spPr>
          <p:txBody>
            <a:bodyPr lIns="0" tIns="0" rIns="0" bIns="0" rtlCol="0" anchor="ctr"/>
            <a:lstStyle/>
            <a:p>
              <a:pPr algn="ctr">
                <a:lnSpc>
                  <a:spcPts val="3600"/>
                </a:lnSpc>
              </a:pPr>
              <a:r>
                <a:rPr lang="en-US" sz="3000">
                  <a:solidFill>
                    <a:srgbClr val="1F2A37"/>
                  </a:solidFill>
                  <a:latin typeface="Calibri (MS)"/>
                  <a:ea typeface="Calibri (MS)"/>
                  <a:cs typeface="Calibri (MS)"/>
                  <a:sym typeface="Calibri (MS)"/>
                </a:rPr>
                <a:t>Apps / smartphones</a:t>
              </a:r>
            </a:p>
          </p:txBody>
        </p:sp>
      </p:grpSp>
      <p:grpSp>
        <p:nvGrpSpPr>
          <p:cNvPr id="48" name="Group 48"/>
          <p:cNvGrpSpPr/>
          <p:nvPr/>
        </p:nvGrpSpPr>
        <p:grpSpPr>
          <a:xfrm>
            <a:off x="4230119" y="6113783"/>
            <a:ext cx="2914907" cy="1397003"/>
            <a:chOff x="0" y="0"/>
            <a:chExt cx="3886543" cy="1862671"/>
          </a:xfrm>
        </p:grpSpPr>
        <p:sp>
          <p:nvSpPr>
            <p:cNvPr id="49" name="Freeform 49"/>
            <p:cNvSpPr/>
            <p:nvPr/>
          </p:nvSpPr>
          <p:spPr>
            <a:xfrm>
              <a:off x="0" y="0"/>
              <a:ext cx="3886581" cy="1862709"/>
            </a:xfrm>
            <a:custGeom>
              <a:avLst/>
              <a:gdLst/>
              <a:ahLst/>
              <a:cxnLst/>
              <a:rect l="l" t="t" r="r" b="b"/>
              <a:pathLst>
                <a:path w="3886581" h="1862709">
                  <a:moveTo>
                    <a:pt x="0" y="0"/>
                  </a:moveTo>
                  <a:lnTo>
                    <a:pt x="3886581" y="0"/>
                  </a:lnTo>
                  <a:lnTo>
                    <a:pt x="3886581" y="1862709"/>
                  </a:lnTo>
                  <a:lnTo>
                    <a:pt x="0" y="1862709"/>
                  </a:lnTo>
                  <a:close/>
                </a:path>
              </a:pathLst>
            </a:custGeom>
            <a:solidFill>
              <a:srgbClr val="EAF1F7"/>
            </a:solidFill>
            <a:ln w="25400" cap="sq">
              <a:solidFill>
                <a:srgbClr val="EAF1F7"/>
              </a:solidFill>
              <a:prstDash val="solid"/>
              <a:miter/>
            </a:ln>
          </p:spPr>
        </p:sp>
      </p:grpSp>
      <p:grpSp>
        <p:nvGrpSpPr>
          <p:cNvPr id="50" name="Group 50"/>
          <p:cNvGrpSpPr/>
          <p:nvPr/>
        </p:nvGrpSpPr>
        <p:grpSpPr>
          <a:xfrm>
            <a:off x="4389120" y="6126480"/>
            <a:ext cx="2596896" cy="1371600"/>
            <a:chOff x="0" y="0"/>
            <a:chExt cx="3462528" cy="1828800"/>
          </a:xfrm>
        </p:grpSpPr>
        <p:sp>
          <p:nvSpPr>
            <p:cNvPr id="51" name="Freeform 51"/>
            <p:cNvSpPr/>
            <p:nvPr/>
          </p:nvSpPr>
          <p:spPr>
            <a:xfrm>
              <a:off x="0" y="0"/>
              <a:ext cx="3462528" cy="1828800"/>
            </a:xfrm>
            <a:custGeom>
              <a:avLst/>
              <a:gdLst/>
              <a:ahLst/>
              <a:cxnLst/>
              <a:rect l="l" t="t" r="r" b="b"/>
              <a:pathLst>
                <a:path w="3462528" h="1828800">
                  <a:moveTo>
                    <a:pt x="0" y="0"/>
                  </a:moveTo>
                  <a:lnTo>
                    <a:pt x="3462528" y="0"/>
                  </a:lnTo>
                  <a:lnTo>
                    <a:pt x="3462528" y="1828800"/>
                  </a:lnTo>
                  <a:lnTo>
                    <a:pt x="0" y="1828800"/>
                  </a:lnTo>
                  <a:close/>
                </a:path>
              </a:pathLst>
            </a:custGeom>
            <a:blipFill>
              <a:blip r:embed="rId3">
                <a:alphaModFix amt="0"/>
              </a:blip>
              <a:stretch>
                <a:fillRect l="-17765" r="-17765"/>
              </a:stretch>
            </a:blipFill>
          </p:spPr>
        </p:sp>
        <p:sp>
          <p:nvSpPr>
            <p:cNvPr id="52" name="TextBox 52"/>
            <p:cNvSpPr txBox="1"/>
            <p:nvPr/>
          </p:nvSpPr>
          <p:spPr>
            <a:xfrm>
              <a:off x="0" y="-66675"/>
              <a:ext cx="3462528" cy="1895475"/>
            </a:xfrm>
            <a:prstGeom prst="rect">
              <a:avLst/>
            </a:prstGeom>
          </p:spPr>
          <p:txBody>
            <a:bodyPr lIns="0" tIns="0" rIns="0" bIns="0" rtlCol="0" anchor="ctr"/>
            <a:lstStyle/>
            <a:p>
              <a:pPr algn="ctr">
                <a:lnSpc>
                  <a:spcPts val="3719"/>
                </a:lnSpc>
              </a:pPr>
              <a:r>
                <a:rPr lang="en-US" sz="3099">
                  <a:solidFill>
                    <a:srgbClr val="1F2A37"/>
                  </a:solidFill>
                  <a:latin typeface="Calibri (MS)"/>
                  <a:ea typeface="Calibri (MS)"/>
                  <a:cs typeface="Calibri (MS)"/>
                  <a:sym typeface="Calibri (MS)"/>
                </a:rPr>
                <a:t>Wearable devices</a:t>
              </a:r>
            </a:p>
          </p:txBody>
        </p:sp>
      </p:grpSp>
      <p:grpSp>
        <p:nvGrpSpPr>
          <p:cNvPr id="53" name="Group 53"/>
          <p:cNvGrpSpPr/>
          <p:nvPr/>
        </p:nvGrpSpPr>
        <p:grpSpPr>
          <a:xfrm>
            <a:off x="7558535" y="6113783"/>
            <a:ext cx="2914907" cy="1397003"/>
            <a:chOff x="0" y="0"/>
            <a:chExt cx="3886543" cy="1862671"/>
          </a:xfrm>
        </p:grpSpPr>
        <p:sp>
          <p:nvSpPr>
            <p:cNvPr id="54" name="Freeform 54"/>
            <p:cNvSpPr/>
            <p:nvPr/>
          </p:nvSpPr>
          <p:spPr>
            <a:xfrm>
              <a:off x="0" y="0"/>
              <a:ext cx="3886581" cy="1862709"/>
            </a:xfrm>
            <a:custGeom>
              <a:avLst/>
              <a:gdLst/>
              <a:ahLst/>
              <a:cxnLst/>
              <a:rect l="l" t="t" r="r" b="b"/>
              <a:pathLst>
                <a:path w="3886581" h="1862709">
                  <a:moveTo>
                    <a:pt x="0" y="0"/>
                  </a:moveTo>
                  <a:lnTo>
                    <a:pt x="3886581" y="0"/>
                  </a:lnTo>
                  <a:lnTo>
                    <a:pt x="3886581" y="1862709"/>
                  </a:lnTo>
                  <a:lnTo>
                    <a:pt x="0" y="1862709"/>
                  </a:lnTo>
                  <a:close/>
                </a:path>
              </a:pathLst>
            </a:custGeom>
            <a:solidFill>
              <a:srgbClr val="EAF1F7"/>
            </a:solidFill>
            <a:ln w="25400" cap="sq">
              <a:solidFill>
                <a:srgbClr val="EAF1F7"/>
              </a:solidFill>
              <a:prstDash val="solid"/>
              <a:miter/>
            </a:ln>
          </p:spPr>
        </p:sp>
      </p:grpSp>
      <p:grpSp>
        <p:nvGrpSpPr>
          <p:cNvPr id="55" name="Group 55"/>
          <p:cNvGrpSpPr/>
          <p:nvPr/>
        </p:nvGrpSpPr>
        <p:grpSpPr>
          <a:xfrm>
            <a:off x="7717536" y="6126480"/>
            <a:ext cx="2596896" cy="1519498"/>
            <a:chOff x="0" y="0"/>
            <a:chExt cx="3462528" cy="2025997"/>
          </a:xfrm>
        </p:grpSpPr>
        <p:sp>
          <p:nvSpPr>
            <p:cNvPr id="56" name="Freeform 56"/>
            <p:cNvSpPr/>
            <p:nvPr/>
          </p:nvSpPr>
          <p:spPr>
            <a:xfrm>
              <a:off x="0" y="0"/>
              <a:ext cx="3462528" cy="2025997"/>
            </a:xfrm>
            <a:custGeom>
              <a:avLst/>
              <a:gdLst/>
              <a:ahLst/>
              <a:cxnLst/>
              <a:rect l="l" t="t" r="r" b="b"/>
              <a:pathLst>
                <a:path w="3462528" h="2025997">
                  <a:moveTo>
                    <a:pt x="0" y="0"/>
                  </a:moveTo>
                  <a:lnTo>
                    <a:pt x="3462528" y="0"/>
                  </a:lnTo>
                  <a:lnTo>
                    <a:pt x="3462528" y="2025997"/>
                  </a:lnTo>
                  <a:lnTo>
                    <a:pt x="0" y="2025997"/>
                  </a:lnTo>
                  <a:close/>
                </a:path>
              </a:pathLst>
            </a:custGeom>
            <a:blipFill>
              <a:blip r:embed="rId3">
                <a:alphaModFix amt="0"/>
              </a:blip>
              <a:stretch>
                <a:fillRect l="-17765" r="-17765" b="9733"/>
              </a:stretch>
            </a:blipFill>
          </p:spPr>
        </p:sp>
        <p:sp>
          <p:nvSpPr>
            <p:cNvPr id="57" name="TextBox 57"/>
            <p:cNvSpPr txBox="1"/>
            <p:nvPr/>
          </p:nvSpPr>
          <p:spPr>
            <a:xfrm>
              <a:off x="0" y="-66675"/>
              <a:ext cx="3462528" cy="2092672"/>
            </a:xfrm>
            <a:prstGeom prst="rect">
              <a:avLst/>
            </a:prstGeom>
          </p:spPr>
          <p:txBody>
            <a:bodyPr lIns="0" tIns="0" rIns="0" bIns="0" rtlCol="0" anchor="ctr"/>
            <a:lstStyle/>
            <a:p>
              <a:pPr algn="ctr">
                <a:lnSpc>
                  <a:spcPts val="3600"/>
                </a:lnSpc>
              </a:pPr>
              <a:r>
                <a:rPr lang="en-US" sz="3000">
                  <a:solidFill>
                    <a:srgbClr val="1F2A37"/>
                  </a:solidFill>
                  <a:latin typeface="Calibri (MS)"/>
                  <a:ea typeface="Calibri (MS)"/>
                  <a:cs typeface="Calibri (MS)"/>
                  <a:sym typeface="Calibri (MS)"/>
                </a:rPr>
                <a:t>Remote monitoring equipment</a:t>
              </a:r>
            </a:p>
          </p:txBody>
        </p:sp>
      </p:grpSp>
      <p:grpSp>
        <p:nvGrpSpPr>
          <p:cNvPr id="58" name="Group 58"/>
          <p:cNvGrpSpPr/>
          <p:nvPr/>
        </p:nvGrpSpPr>
        <p:grpSpPr>
          <a:xfrm>
            <a:off x="10886951" y="6113783"/>
            <a:ext cx="2914907" cy="1397003"/>
            <a:chOff x="0" y="0"/>
            <a:chExt cx="3886543" cy="1862671"/>
          </a:xfrm>
        </p:grpSpPr>
        <p:sp>
          <p:nvSpPr>
            <p:cNvPr id="59" name="Freeform 59"/>
            <p:cNvSpPr/>
            <p:nvPr/>
          </p:nvSpPr>
          <p:spPr>
            <a:xfrm>
              <a:off x="0" y="0"/>
              <a:ext cx="3886581" cy="1862709"/>
            </a:xfrm>
            <a:custGeom>
              <a:avLst/>
              <a:gdLst/>
              <a:ahLst/>
              <a:cxnLst/>
              <a:rect l="l" t="t" r="r" b="b"/>
              <a:pathLst>
                <a:path w="3886581" h="1862709">
                  <a:moveTo>
                    <a:pt x="0" y="0"/>
                  </a:moveTo>
                  <a:lnTo>
                    <a:pt x="3886581" y="0"/>
                  </a:lnTo>
                  <a:lnTo>
                    <a:pt x="3886581" y="1862709"/>
                  </a:lnTo>
                  <a:lnTo>
                    <a:pt x="0" y="1862709"/>
                  </a:lnTo>
                  <a:close/>
                </a:path>
              </a:pathLst>
            </a:custGeom>
            <a:solidFill>
              <a:srgbClr val="EAF1F7"/>
            </a:solidFill>
            <a:ln w="25400" cap="sq">
              <a:solidFill>
                <a:srgbClr val="EAF1F7"/>
              </a:solidFill>
              <a:prstDash val="solid"/>
              <a:miter/>
            </a:ln>
          </p:spPr>
        </p:sp>
      </p:grpSp>
      <p:grpSp>
        <p:nvGrpSpPr>
          <p:cNvPr id="60" name="Group 60"/>
          <p:cNvGrpSpPr/>
          <p:nvPr/>
        </p:nvGrpSpPr>
        <p:grpSpPr>
          <a:xfrm>
            <a:off x="11045952" y="6126480"/>
            <a:ext cx="2596896" cy="1371600"/>
            <a:chOff x="0" y="0"/>
            <a:chExt cx="3462528" cy="1828800"/>
          </a:xfrm>
        </p:grpSpPr>
        <p:sp>
          <p:nvSpPr>
            <p:cNvPr id="61" name="Freeform 61"/>
            <p:cNvSpPr/>
            <p:nvPr/>
          </p:nvSpPr>
          <p:spPr>
            <a:xfrm>
              <a:off x="0" y="0"/>
              <a:ext cx="3462528" cy="1828800"/>
            </a:xfrm>
            <a:custGeom>
              <a:avLst/>
              <a:gdLst/>
              <a:ahLst/>
              <a:cxnLst/>
              <a:rect l="l" t="t" r="r" b="b"/>
              <a:pathLst>
                <a:path w="3462528" h="1828800">
                  <a:moveTo>
                    <a:pt x="0" y="0"/>
                  </a:moveTo>
                  <a:lnTo>
                    <a:pt x="3462528" y="0"/>
                  </a:lnTo>
                  <a:lnTo>
                    <a:pt x="3462528" y="1828800"/>
                  </a:lnTo>
                  <a:lnTo>
                    <a:pt x="0" y="1828800"/>
                  </a:lnTo>
                  <a:close/>
                </a:path>
              </a:pathLst>
            </a:custGeom>
            <a:blipFill>
              <a:blip r:embed="rId3">
                <a:alphaModFix amt="0"/>
              </a:blip>
              <a:stretch>
                <a:fillRect l="-17765" r="-17765"/>
              </a:stretch>
            </a:blipFill>
          </p:spPr>
        </p:sp>
        <p:sp>
          <p:nvSpPr>
            <p:cNvPr id="62" name="TextBox 62"/>
            <p:cNvSpPr txBox="1"/>
            <p:nvPr/>
          </p:nvSpPr>
          <p:spPr>
            <a:xfrm>
              <a:off x="0" y="-66675"/>
              <a:ext cx="3462528" cy="1895475"/>
            </a:xfrm>
            <a:prstGeom prst="rect">
              <a:avLst/>
            </a:prstGeom>
          </p:spPr>
          <p:txBody>
            <a:bodyPr lIns="0" tIns="0" rIns="0" bIns="0" rtlCol="0" anchor="ctr"/>
            <a:lstStyle/>
            <a:p>
              <a:pPr algn="ctr">
                <a:lnSpc>
                  <a:spcPts val="3719"/>
                </a:lnSpc>
              </a:pPr>
              <a:r>
                <a:rPr lang="en-US" sz="3099">
                  <a:solidFill>
                    <a:srgbClr val="1F2A37"/>
                  </a:solidFill>
                  <a:latin typeface="Calibri (MS)"/>
                  <a:ea typeface="Calibri (MS)"/>
                  <a:cs typeface="Calibri (MS)"/>
                  <a:sym typeface="Calibri (MS)"/>
                </a:rPr>
                <a:t>Digital platforms</a:t>
              </a:r>
            </a:p>
          </p:txBody>
        </p:sp>
      </p:grpSp>
      <p:grpSp>
        <p:nvGrpSpPr>
          <p:cNvPr id="63" name="Group 63"/>
          <p:cNvGrpSpPr/>
          <p:nvPr/>
        </p:nvGrpSpPr>
        <p:grpSpPr>
          <a:xfrm>
            <a:off x="14215367" y="6113783"/>
            <a:ext cx="2914907" cy="1397003"/>
            <a:chOff x="0" y="0"/>
            <a:chExt cx="3886543" cy="1862671"/>
          </a:xfrm>
        </p:grpSpPr>
        <p:sp>
          <p:nvSpPr>
            <p:cNvPr id="64" name="Freeform 64"/>
            <p:cNvSpPr/>
            <p:nvPr/>
          </p:nvSpPr>
          <p:spPr>
            <a:xfrm>
              <a:off x="0" y="0"/>
              <a:ext cx="3886581" cy="1862709"/>
            </a:xfrm>
            <a:custGeom>
              <a:avLst/>
              <a:gdLst/>
              <a:ahLst/>
              <a:cxnLst/>
              <a:rect l="l" t="t" r="r" b="b"/>
              <a:pathLst>
                <a:path w="3886581" h="1862709">
                  <a:moveTo>
                    <a:pt x="0" y="0"/>
                  </a:moveTo>
                  <a:lnTo>
                    <a:pt x="3886581" y="0"/>
                  </a:lnTo>
                  <a:lnTo>
                    <a:pt x="3886581" y="1862709"/>
                  </a:lnTo>
                  <a:lnTo>
                    <a:pt x="0" y="1862709"/>
                  </a:lnTo>
                  <a:close/>
                </a:path>
              </a:pathLst>
            </a:custGeom>
            <a:solidFill>
              <a:srgbClr val="EAF1F7"/>
            </a:solidFill>
            <a:ln w="25400" cap="sq">
              <a:solidFill>
                <a:srgbClr val="EAF1F7"/>
              </a:solidFill>
              <a:prstDash val="solid"/>
              <a:miter/>
            </a:ln>
          </p:spPr>
        </p:sp>
      </p:grpSp>
      <p:grpSp>
        <p:nvGrpSpPr>
          <p:cNvPr id="65" name="Group 65"/>
          <p:cNvGrpSpPr/>
          <p:nvPr/>
        </p:nvGrpSpPr>
        <p:grpSpPr>
          <a:xfrm>
            <a:off x="14374368" y="6126480"/>
            <a:ext cx="2596896" cy="1553003"/>
            <a:chOff x="0" y="0"/>
            <a:chExt cx="3462528" cy="2070670"/>
          </a:xfrm>
        </p:grpSpPr>
        <p:sp>
          <p:nvSpPr>
            <p:cNvPr id="66" name="Freeform 66"/>
            <p:cNvSpPr/>
            <p:nvPr/>
          </p:nvSpPr>
          <p:spPr>
            <a:xfrm>
              <a:off x="0" y="0"/>
              <a:ext cx="3462528" cy="2070670"/>
            </a:xfrm>
            <a:custGeom>
              <a:avLst/>
              <a:gdLst/>
              <a:ahLst/>
              <a:cxnLst/>
              <a:rect l="l" t="t" r="r" b="b"/>
              <a:pathLst>
                <a:path w="3462528" h="2070670">
                  <a:moveTo>
                    <a:pt x="0" y="0"/>
                  </a:moveTo>
                  <a:lnTo>
                    <a:pt x="3462528" y="0"/>
                  </a:lnTo>
                  <a:lnTo>
                    <a:pt x="3462528" y="2070670"/>
                  </a:lnTo>
                  <a:lnTo>
                    <a:pt x="0" y="2070670"/>
                  </a:lnTo>
                  <a:close/>
                </a:path>
              </a:pathLst>
            </a:custGeom>
            <a:blipFill>
              <a:blip r:embed="rId3">
                <a:alphaModFix amt="0"/>
              </a:blip>
              <a:stretch>
                <a:fillRect l="-17765" r="-17765" b="11680"/>
              </a:stretch>
            </a:blipFill>
          </p:spPr>
        </p:sp>
        <p:sp>
          <p:nvSpPr>
            <p:cNvPr id="67" name="TextBox 67"/>
            <p:cNvSpPr txBox="1"/>
            <p:nvPr/>
          </p:nvSpPr>
          <p:spPr>
            <a:xfrm>
              <a:off x="0" y="-66675"/>
              <a:ext cx="3462528" cy="2137345"/>
            </a:xfrm>
            <a:prstGeom prst="rect">
              <a:avLst/>
            </a:prstGeom>
          </p:spPr>
          <p:txBody>
            <a:bodyPr lIns="0" tIns="0" rIns="0" bIns="0" rtlCol="0" anchor="ctr"/>
            <a:lstStyle/>
            <a:p>
              <a:pPr algn="ctr">
                <a:lnSpc>
                  <a:spcPts val="3719"/>
                </a:lnSpc>
              </a:pPr>
              <a:r>
                <a:rPr lang="en-US" sz="3099">
                  <a:solidFill>
                    <a:srgbClr val="1F2A37"/>
                  </a:solidFill>
                  <a:latin typeface="Calibri (MS)"/>
                  <a:ea typeface="Calibri (MS)"/>
                  <a:cs typeface="Calibri (MS)"/>
                  <a:sym typeface="Calibri (MS)"/>
                </a:rPr>
                <a:t>Telephone / video communication</a:t>
              </a:r>
            </a:p>
          </p:txBody>
        </p:sp>
      </p:grpSp>
      <p:grpSp>
        <p:nvGrpSpPr>
          <p:cNvPr id="68" name="Group 68"/>
          <p:cNvGrpSpPr/>
          <p:nvPr/>
        </p:nvGrpSpPr>
        <p:grpSpPr>
          <a:xfrm>
            <a:off x="901703" y="7942583"/>
            <a:ext cx="16484603" cy="1397003"/>
            <a:chOff x="0" y="0"/>
            <a:chExt cx="21979471" cy="1862671"/>
          </a:xfrm>
        </p:grpSpPr>
        <p:sp>
          <p:nvSpPr>
            <p:cNvPr id="69" name="Freeform 69"/>
            <p:cNvSpPr/>
            <p:nvPr/>
          </p:nvSpPr>
          <p:spPr>
            <a:xfrm>
              <a:off x="0" y="0"/>
              <a:ext cx="21979510" cy="1862709"/>
            </a:xfrm>
            <a:custGeom>
              <a:avLst/>
              <a:gdLst/>
              <a:ahLst/>
              <a:cxnLst/>
              <a:rect l="l" t="t" r="r" b="b"/>
              <a:pathLst>
                <a:path w="21979510" h="1862709">
                  <a:moveTo>
                    <a:pt x="0" y="0"/>
                  </a:moveTo>
                  <a:lnTo>
                    <a:pt x="21979510" y="0"/>
                  </a:lnTo>
                  <a:lnTo>
                    <a:pt x="21979510" y="1862709"/>
                  </a:lnTo>
                  <a:lnTo>
                    <a:pt x="0" y="1862709"/>
                  </a:lnTo>
                  <a:close/>
                </a:path>
              </a:pathLst>
            </a:custGeom>
            <a:solidFill>
              <a:srgbClr val="00296B"/>
            </a:solidFill>
            <a:ln w="25400" cap="sq">
              <a:solidFill>
                <a:srgbClr val="00296B"/>
              </a:solidFill>
              <a:prstDash val="solid"/>
              <a:miter/>
            </a:ln>
          </p:spPr>
        </p:sp>
      </p:grpSp>
      <p:grpSp>
        <p:nvGrpSpPr>
          <p:cNvPr id="70" name="Group 70"/>
          <p:cNvGrpSpPr/>
          <p:nvPr/>
        </p:nvGrpSpPr>
        <p:grpSpPr>
          <a:xfrm>
            <a:off x="1371600" y="7955280"/>
            <a:ext cx="15544800" cy="1371600"/>
            <a:chOff x="0" y="0"/>
            <a:chExt cx="20726400" cy="1828800"/>
          </a:xfrm>
        </p:grpSpPr>
        <p:sp>
          <p:nvSpPr>
            <p:cNvPr id="71" name="Freeform 71"/>
            <p:cNvSpPr/>
            <p:nvPr/>
          </p:nvSpPr>
          <p:spPr>
            <a:xfrm>
              <a:off x="0" y="0"/>
              <a:ext cx="20726400" cy="1828800"/>
            </a:xfrm>
            <a:custGeom>
              <a:avLst/>
              <a:gdLst/>
              <a:ahLst/>
              <a:cxnLst/>
              <a:rect l="l" t="t" r="r" b="b"/>
              <a:pathLst>
                <a:path w="20726400" h="1828800">
                  <a:moveTo>
                    <a:pt x="0" y="0"/>
                  </a:moveTo>
                  <a:lnTo>
                    <a:pt x="20726400" y="0"/>
                  </a:lnTo>
                  <a:lnTo>
                    <a:pt x="20726400" y="1828800"/>
                  </a:lnTo>
                  <a:lnTo>
                    <a:pt x="0" y="1828800"/>
                  </a:lnTo>
                  <a:close/>
                </a:path>
              </a:pathLst>
            </a:custGeom>
            <a:blipFill>
              <a:blip r:embed="rId3">
                <a:alphaModFix amt="0"/>
              </a:blip>
              <a:stretch>
                <a:fillRect t="-170830" b="-170830"/>
              </a:stretch>
            </a:blipFill>
          </p:spPr>
        </p:sp>
        <p:sp>
          <p:nvSpPr>
            <p:cNvPr id="72" name="TextBox 72"/>
            <p:cNvSpPr txBox="1"/>
            <p:nvPr/>
          </p:nvSpPr>
          <p:spPr>
            <a:xfrm>
              <a:off x="0" y="-66675"/>
              <a:ext cx="20726400" cy="1895475"/>
            </a:xfrm>
            <a:prstGeom prst="rect">
              <a:avLst/>
            </a:prstGeom>
          </p:spPr>
          <p:txBody>
            <a:bodyPr lIns="0" tIns="0" rIns="0" bIns="0" rtlCol="0" anchor="ctr"/>
            <a:lstStyle/>
            <a:p>
              <a:pPr algn="l">
                <a:lnSpc>
                  <a:spcPts val="4320"/>
                </a:lnSpc>
              </a:pPr>
              <a:r>
                <a:rPr lang="en-US" sz="3600" b="1">
                  <a:solidFill>
                    <a:srgbClr val="8EC1EE"/>
                  </a:solidFill>
                  <a:latin typeface="Calibri (MS) Bold"/>
                  <a:ea typeface="Calibri (MS) Bold"/>
                  <a:cs typeface="Calibri (MS) Bold"/>
                  <a:sym typeface="Calibri (MS) Bold"/>
                </a:rPr>
                <a:t>Key point: </a:t>
              </a:r>
              <a:r>
                <a:rPr lang="en-US" sz="3600">
                  <a:solidFill>
                    <a:srgbClr val="FFFFFF"/>
                  </a:solidFill>
                  <a:latin typeface="Calibri (MS)"/>
                  <a:ea typeface="Calibri (MS)"/>
                  <a:cs typeface="Calibri (MS)"/>
                  <a:sym typeface="Calibri (MS)"/>
                </a:rPr>
                <a:t>a virtual ward is a technology-enabled model of care, not simply one piece of technology.</a:t>
              </a:r>
            </a:p>
          </p:txBody>
        </p:sp>
      </p:grpSp>
      <p:sp>
        <p:nvSpPr>
          <p:cNvPr id="73" name="TextBox 73"/>
          <p:cNvSpPr txBox="1"/>
          <p:nvPr/>
        </p:nvSpPr>
        <p:spPr>
          <a:xfrm>
            <a:off x="16550640" y="9608820"/>
            <a:ext cx="731520" cy="403860"/>
          </a:xfrm>
          <a:prstGeom prst="rect">
            <a:avLst/>
          </a:prstGeom>
        </p:spPr>
        <p:txBody>
          <a:bodyPr lIns="0" tIns="0" rIns="0" bIns="0" rtlCol="0" anchor="t">
            <a:spAutoFit/>
          </a:bodyPr>
          <a:lstStyle/>
          <a:p>
            <a:pPr algn="r">
              <a:lnSpc>
                <a:spcPts val="2400"/>
              </a:lnSpc>
            </a:pPr>
            <a:r>
              <a:rPr lang="en-US" sz="2000">
                <a:solidFill>
                  <a:srgbClr val="425563"/>
                </a:solidFill>
                <a:latin typeface="Calibri (MS)"/>
                <a:ea typeface="Calibri (MS)"/>
                <a:cs typeface="Calibri (MS)"/>
                <a:sym typeface="Calibri (MS)"/>
              </a:rPr>
              <a:t>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14400" y="9601200"/>
            <a:ext cx="9144000" cy="457200"/>
            <a:chOff x="0" y="0"/>
            <a:chExt cx="12192000" cy="609600"/>
          </a:xfrm>
        </p:grpSpPr>
        <p:sp>
          <p:nvSpPr>
            <p:cNvPr id="3" name="Freeform 3"/>
            <p:cNvSpPr/>
            <p:nvPr/>
          </p:nvSpPr>
          <p:spPr>
            <a:xfrm>
              <a:off x="0" y="0"/>
              <a:ext cx="12192000" cy="609600"/>
            </a:xfrm>
            <a:custGeom>
              <a:avLst/>
              <a:gdLst/>
              <a:ahLst/>
              <a:cxnLst/>
              <a:rect l="l" t="t" r="r" b="b"/>
              <a:pathLst>
                <a:path w="12192000" h="609600">
                  <a:moveTo>
                    <a:pt x="0" y="0"/>
                  </a:moveTo>
                  <a:lnTo>
                    <a:pt x="12192000" y="0"/>
                  </a:lnTo>
                  <a:lnTo>
                    <a:pt x="12192000" y="609600"/>
                  </a:lnTo>
                  <a:lnTo>
                    <a:pt x="0" y="609600"/>
                  </a:lnTo>
                  <a:close/>
                </a:path>
              </a:pathLst>
            </a:custGeom>
            <a:blipFill>
              <a:blip r:embed="rId3">
                <a:alphaModFix amt="0"/>
              </a:blip>
              <a:stretch>
                <a:fillRect t="-339700" b="-339700"/>
              </a:stretch>
            </a:blipFill>
          </p:spPr>
        </p:sp>
        <p:sp>
          <p:nvSpPr>
            <p:cNvPr id="4" name="TextBox 4"/>
            <p:cNvSpPr txBox="1"/>
            <p:nvPr/>
          </p:nvSpPr>
          <p:spPr>
            <a:xfrm>
              <a:off x="0" y="-38100"/>
              <a:ext cx="12192000" cy="647700"/>
            </a:xfrm>
            <a:prstGeom prst="rect">
              <a:avLst/>
            </a:prstGeom>
          </p:spPr>
          <p:txBody>
            <a:bodyPr lIns="0" tIns="0" rIns="0" bIns="0" rtlCol="0" anchor="ctr"/>
            <a:lstStyle/>
            <a:p>
              <a:pPr algn="l">
                <a:lnSpc>
                  <a:spcPts val="2400"/>
                </a:lnSpc>
              </a:pPr>
              <a:r>
                <a:rPr lang="en-US" sz="2000">
                  <a:solidFill>
                    <a:srgbClr val="425563"/>
                  </a:solidFill>
                  <a:latin typeface="Calibri (MS)"/>
                  <a:ea typeface="Calibri (MS)"/>
                  <a:cs typeface="Calibri (MS)"/>
                  <a:sym typeface="Calibri (MS)"/>
                </a:rPr>
                <a:t>BMHP6026 · Component 2: Viva Voce</a:t>
              </a:r>
            </a:p>
          </p:txBody>
        </p:sp>
      </p:grpSp>
      <p:grpSp>
        <p:nvGrpSpPr>
          <p:cNvPr id="5" name="Group 5"/>
          <p:cNvGrpSpPr/>
          <p:nvPr/>
        </p:nvGrpSpPr>
        <p:grpSpPr>
          <a:xfrm>
            <a:off x="914400" y="548640"/>
            <a:ext cx="16459200" cy="1463040"/>
            <a:chOff x="0" y="0"/>
            <a:chExt cx="21945600" cy="1950720"/>
          </a:xfrm>
        </p:grpSpPr>
        <p:sp>
          <p:nvSpPr>
            <p:cNvPr id="6" name="Freeform 6"/>
            <p:cNvSpPr/>
            <p:nvPr/>
          </p:nvSpPr>
          <p:spPr>
            <a:xfrm>
              <a:off x="0" y="0"/>
              <a:ext cx="21945600" cy="1950720"/>
            </a:xfrm>
            <a:custGeom>
              <a:avLst/>
              <a:gdLst/>
              <a:ahLst/>
              <a:cxnLst/>
              <a:rect l="l" t="t" r="r" b="b"/>
              <a:pathLst>
                <a:path w="21945600" h="1950720">
                  <a:moveTo>
                    <a:pt x="0" y="0"/>
                  </a:moveTo>
                  <a:lnTo>
                    <a:pt x="21945600" y="0"/>
                  </a:lnTo>
                  <a:lnTo>
                    <a:pt x="21945600" y="1950720"/>
                  </a:lnTo>
                  <a:lnTo>
                    <a:pt x="0" y="1950720"/>
                  </a:lnTo>
                  <a:close/>
                </a:path>
              </a:pathLst>
            </a:custGeom>
            <a:blipFill>
              <a:blip r:embed="rId3">
                <a:alphaModFix amt="0"/>
              </a:blip>
              <a:stretch>
                <a:fillRect t="-169206" b="-169206"/>
              </a:stretch>
            </a:blipFill>
          </p:spPr>
        </p:sp>
        <p:sp>
          <p:nvSpPr>
            <p:cNvPr id="7" name="TextBox 7"/>
            <p:cNvSpPr txBox="1"/>
            <p:nvPr/>
          </p:nvSpPr>
          <p:spPr>
            <a:xfrm>
              <a:off x="0" y="-9525"/>
              <a:ext cx="21945600" cy="1960245"/>
            </a:xfrm>
            <a:prstGeom prst="rect">
              <a:avLst/>
            </a:prstGeom>
          </p:spPr>
          <p:txBody>
            <a:bodyPr lIns="0" tIns="0" rIns="0" bIns="0" rtlCol="0" anchor="ctr"/>
            <a:lstStyle/>
            <a:p>
              <a:pPr algn="ctr">
                <a:lnSpc>
                  <a:spcPts val="7679"/>
                </a:lnSpc>
              </a:pPr>
              <a:r>
                <a:rPr lang="en-US" sz="6399" b="1">
                  <a:solidFill>
                    <a:srgbClr val="00296B"/>
                  </a:solidFill>
                  <a:latin typeface="Cambria Bold"/>
                  <a:ea typeface="Cambria Bold"/>
                  <a:cs typeface="Cambria Bold"/>
                  <a:sym typeface="Cambria Bold"/>
                </a:rPr>
                <a:t>Digital access is not equal</a:t>
              </a:r>
            </a:p>
          </p:txBody>
        </p:sp>
      </p:grpSp>
      <p:grpSp>
        <p:nvGrpSpPr>
          <p:cNvPr id="8" name="Group 8"/>
          <p:cNvGrpSpPr/>
          <p:nvPr/>
        </p:nvGrpSpPr>
        <p:grpSpPr>
          <a:xfrm>
            <a:off x="901703" y="2364743"/>
            <a:ext cx="3865883" cy="3134363"/>
            <a:chOff x="0" y="0"/>
            <a:chExt cx="5154511" cy="4179151"/>
          </a:xfrm>
        </p:grpSpPr>
        <p:sp>
          <p:nvSpPr>
            <p:cNvPr id="9" name="Freeform 9"/>
            <p:cNvSpPr/>
            <p:nvPr/>
          </p:nvSpPr>
          <p:spPr>
            <a:xfrm>
              <a:off x="0" y="0"/>
              <a:ext cx="5154549" cy="4179189"/>
            </a:xfrm>
            <a:custGeom>
              <a:avLst/>
              <a:gdLst/>
              <a:ahLst/>
              <a:cxnLst/>
              <a:rect l="l" t="t" r="r" b="b"/>
              <a:pathLst>
                <a:path w="5154549" h="4179189">
                  <a:moveTo>
                    <a:pt x="0" y="0"/>
                  </a:moveTo>
                  <a:lnTo>
                    <a:pt x="5154549" y="0"/>
                  </a:lnTo>
                  <a:lnTo>
                    <a:pt x="5154549" y="4179189"/>
                  </a:lnTo>
                  <a:lnTo>
                    <a:pt x="0" y="4179189"/>
                  </a:lnTo>
                  <a:close/>
                </a:path>
              </a:pathLst>
            </a:custGeom>
            <a:solidFill>
              <a:srgbClr val="EAF1F7"/>
            </a:solidFill>
            <a:ln w="25400" cap="sq">
              <a:solidFill>
                <a:srgbClr val="EAF1F7"/>
              </a:solidFill>
              <a:prstDash val="solid"/>
              <a:miter/>
            </a:ln>
          </p:spPr>
        </p:sp>
      </p:grpSp>
      <p:grpSp>
        <p:nvGrpSpPr>
          <p:cNvPr id="10" name="Group 10"/>
          <p:cNvGrpSpPr/>
          <p:nvPr/>
        </p:nvGrpSpPr>
        <p:grpSpPr>
          <a:xfrm>
            <a:off x="1176023" y="2639063"/>
            <a:ext cx="939803" cy="939803"/>
            <a:chOff x="0" y="0"/>
            <a:chExt cx="1253071" cy="1253071"/>
          </a:xfrm>
        </p:grpSpPr>
        <p:sp>
          <p:nvSpPr>
            <p:cNvPr id="11" name="Freeform 11"/>
            <p:cNvSpPr/>
            <p:nvPr/>
          </p:nvSpPr>
          <p:spPr>
            <a:xfrm>
              <a:off x="0" y="0"/>
              <a:ext cx="1253109" cy="1253109"/>
            </a:xfrm>
            <a:custGeom>
              <a:avLst/>
              <a:gdLst/>
              <a:ahLst/>
              <a:cxnLst/>
              <a:rect l="l" t="t" r="r" b="b"/>
              <a:pathLst>
                <a:path w="1253109" h="1253109">
                  <a:moveTo>
                    <a:pt x="0" y="626491"/>
                  </a:moveTo>
                  <a:cubicBezTo>
                    <a:pt x="0" y="280543"/>
                    <a:pt x="280543" y="0"/>
                    <a:pt x="626491" y="0"/>
                  </a:cubicBezTo>
                  <a:cubicBezTo>
                    <a:pt x="972439" y="0"/>
                    <a:pt x="1253109" y="280543"/>
                    <a:pt x="1253109" y="626491"/>
                  </a:cubicBezTo>
                  <a:cubicBezTo>
                    <a:pt x="1253109" y="972439"/>
                    <a:pt x="972566" y="1253109"/>
                    <a:pt x="626491" y="1253109"/>
                  </a:cubicBezTo>
                  <a:cubicBezTo>
                    <a:pt x="280416" y="1253109"/>
                    <a:pt x="0" y="972566"/>
                    <a:pt x="0" y="626491"/>
                  </a:cubicBezTo>
                  <a:close/>
                </a:path>
              </a:pathLst>
            </a:custGeom>
            <a:solidFill>
              <a:srgbClr val="005EB8"/>
            </a:solidFill>
            <a:ln w="25400" cap="sq">
              <a:solidFill>
                <a:srgbClr val="005EB8"/>
              </a:solidFill>
              <a:prstDash val="solid"/>
              <a:miter/>
            </a:ln>
          </p:spPr>
        </p:sp>
      </p:grpSp>
      <p:grpSp>
        <p:nvGrpSpPr>
          <p:cNvPr id="12" name="Group 12"/>
          <p:cNvGrpSpPr/>
          <p:nvPr/>
        </p:nvGrpSpPr>
        <p:grpSpPr>
          <a:xfrm>
            <a:off x="1426464" y="2889504"/>
            <a:ext cx="438912" cy="438912"/>
            <a:chOff x="0" y="0"/>
            <a:chExt cx="585216" cy="585216"/>
          </a:xfrm>
        </p:grpSpPr>
        <p:sp>
          <p:nvSpPr>
            <p:cNvPr id="13" name="Freeform 13" descr="Income"/>
            <p:cNvSpPr/>
            <p:nvPr/>
          </p:nvSpPr>
          <p:spPr>
            <a:xfrm>
              <a:off x="0" y="0"/>
              <a:ext cx="585216" cy="585216"/>
            </a:xfrm>
            <a:custGeom>
              <a:avLst/>
              <a:gdLst/>
              <a:ahLst/>
              <a:cxnLst/>
              <a:rect l="l" t="t" r="r" b="b"/>
              <a:pathLst>
                <a:path w="585216" h="585216">
                  <a:moveTo>
                    <a:pt x="0" y="0"/>
                  </a:moveTo>
                  <a:lnTo>
                    <a:pt x="585216" y="0"/>
                  </a:lnTo>
                  <a:lnTo>
                    <a:pt x="585216" y="585216"/>
                  </a:lnTo>
                  <a:lnTo>
                    <a:pt x="0" y="585216"/>
                  </a:lnTo>
                  <a:lnTo>
                    <a:pt x="0" y="0"/>
                  </a:lnTo>
                  <a:close/>
                </a:path>
              </a:pathLst>
            </a:custGeom>
            <a:blipFill>
              <a:blip r:embed="rId4"/>
              <a:stretch>
                <a:fillRect/>
              </a:stretch>
            </a:blipFill>
          </p:spPr>
        </p:sp>
      </p:grpSp>
      <p:sp>
        <p:nvSpPr>
          <p:cNvPr id="14" name="TextBox 14"/>
          <p:cNvSpPr txBox="1"/>
          <p:nvPr/>
        </p:nvSpPr>
        <p:spPr>
          <a:xfrm>
            <a:off x="1188720" y="3691890"/>
            <a:ext cx="3291840" cy="605790"/>
          </a:xfrm>
          <a:prstGeom prst="rect">
            <a:avLst/>
          </a:prstGeom>
        </p:spPr>
        <p:txBody>
          <a:bodyPr lIns="0" tIns="0" rIns="0" bIns="0" rtlCol="0" anchor="t">
            <a:spAutoFit/>
          </a:bodyPr>
          <a:lstStyle/>
          <a:p>
            <a:pPr algn="l">
              <a:lnSpc>
                <a:spcPts val="3840"/>
              </a:lnSpc>
            </a:pPr>
            <a:r>
              <a:rPr lang="en-US" sz="3200" b="1">
                <a:solidFill>
                  <a:srgbClr val="00296B"/>
                </a:solidFill>
                <a:latin typeface="Calibri (MS) Bold"/>
                <a:ea typeface="Calibri (MS) Bold"/>
                <a:cs typeface="Calibri (MS) Bold"/>
                <a:sym typeface="Calibri (MS) Bold"/>
              </a:rPr>
              <a:t>Income</a:t>
            </a:r>
          </a:p>
        </p:txBody>
      </p:sp>
      <p:sp>
        <p:nvSpPr>
          <p:cNvPr id="15" name="TextBox 15"/>
          <p:cNvSpPr txBox="1"/>
          <p:nvPr/>
        </p:nvSpPr>
        <p:spPr>
          <a:xfrm>
            <a:off x="1188720" y="4267581"/>
            <a:ext cx="3291840" cy="1000125"/>
          </a:xfrm>
          <a:prstGeom prst="rect">
            <a:avLst/>
          </a:prstGeom>
        </p:spPr>
        <p:txBody>
          <a:bodyPr lIns="0" tIns="0" rIns="0" bIns="0" rtlCol="0" anchor="t">
            <a:spAutoFit/>
          </a:bodyPr>
          <a:lstStyle/>
          <a:p>
            <a:pPr algn="l">
              <a:lnSpc>
                <a:spcPts val="3719"/>
              </a:lnSpc>
            </a:pPr>
            <a:r>
              <a:rPr lang="en-US" sz="3099">
                <a:solidFill>
                  <a:srgbClr val="1F2A37"/>
                </a:solidFill>
                <a:latin typeface="Calibri (MS)"/>
                <a:ea typeface="Calibri (MS)"/>
                <a:cs typeface="Calibri (MS)"/>
                <a:sym typeface="Calibri (MS)"/>
              </a:rPr>
              <a:t>Device and data affordability</a:t>
            </a:r>
          </a:p>
        </p:txBody>
      </p:sp>
      <p:grpSp>
        <p:nvGrpSpPr>
          <p:cNvPr id="16" name="Group 16"/>
          <p:cNvGrpSpPr/>
          <p:nvPr/>
        </p:nvGrpSpPr>
        <p:grpSpPr>
          <a:xfrm>
            <a:off x="5107943" y="2364743"/>
            <a:ext cx="3865883" cy="3134363"/>
            <a:chOff x="0" y="0"/>
            <a:chExt cx="5154511" cy="4179151"/>
          </a:xfrm>
        </p:grpSpPr>
        <p:sp>
          <p:nvSpPr>
            <p:cNvPr id="17" name="Freeform 17"/>
            <p:cNvSpPr/>
            <p:nvPr/>
          </p:nvSpPr>
          <p:spPr>
            <a:xfrm>
              <a:off x="0" y="0"/>
              <a:ext cx="5154549" cy="4179189"/>
            </a:xfrm>
            <a:custGeom>
              <a:avLst/>
              <a:gdLst/>
              <a:ahLst/>
              <a:cxnLst/>
              <a:rect l="l" t="t" r="r" b="b"/>
              <a:pathLst>
                <a:path w="5154549" h="4179189">
                  <a:moveTo>
                    <a:pt x="0" y="0"/>
                  </a:moveTo>
                  <a:lnTo>
                    <a:pt x="5154549" y="0"/>
                  </a:lnTo>
                  <a:lnTo>
                    <a:pt x="5154549" y="4179189"/>
                  </a:lnTo>
                  <a:lnTo>
                    <a:pt x="0" y="4179189"/>
                  </a:lnTo>
                  <a:close/>
                </a:path>
              </a:pathLst>
            </a:custGeom>
            <a:solidFill>
              <a:srgbClr val="EAF1F7"/>
            </a:solidFill>
            <a:ln w="25400" cap="sq">
              <a:solidFill>
                <a:srgbClr val="EAF1F7"/>
              </a:solidFill>
              <a:prstDash val="solid"/>
              <a:miter/>
            </a:ln>
          </p:spPr>
        </p:sp>
      </p:grpSp>
      <p:grpSp>
        <p:nvGrpSpPr>
          <p:cNvPr id="18" name="Group 18"/>
          <p:cNvGrpSpPr/>
          <p:nvPr/>
        </p:nvGrpSpPr>
        <p:grpSpPr>
          <a:xfrm>
            <a:off x="5382263" y="2639063"/>
            <a:ext cx="939803" cy="939803"/>
            <a:chOff x="0" y="0"/>
            <a:chExt cx="1253071" cy="1253071"/>
          </a:xfrm>
        </p:grpSpPr>
        <p:sp>
          <p:nvSpPr>
            <p:cNvPr id="19" name="Freeform 19"/>
            <p:cNvSpPr/>
            <p:nvPr/>
          </p:nvSpPr>
          <p:spPr>
            <a:xfrm>
              <a:off x="0" y="0"/>
              <a:ext cx="1253109" cy="1253109"/>
            </a:xfrm>
            <a:custGeom>
              <a:avLst/>
              <a:gdLst/>
              <a:ahLst/>
              <a:cxnLst/>
              <a:rect l="l" t="t" r="r" b="b"/>
              <a:pathLst>
                <a:path w="1253109" h="1253109">
                  <a:moveTo>
                    <a:pt x="0" y="626491"/>
                  </a:moveTo>
                  <a:cubicBezTo>
                    <a:pt x="0" y="280543"/>
                    <a:pt x="280543" y="0"/>
                    <a:pt x="626491" y="0"/>
                  </a:cubicBezTo>
                  <a:cubicBezTo>
                    <a:pt x="972439" y="0"/>
                    <a:pt x="1253109" y="280543"/>
                    <a:pt x="1253109" y="626491"/>
                  </a:cubicBezTo>
                  <a:cubicBezTo>
                    <a:pt x="1253109" y="972439"/>
                    <a:pt x="972566" y="1253109"/>
                    <a:pt x="626491" y="1253109"/>
                  </a:cubicBezTo>
                  <a:cubicBezTo>
                    <a:pt x="280416" y="1253109"/>
                    <a:pt x="0" y="972566"/>
                    <a:pt x="0" y="626491"/>
                  </a:cubicBezTo>
                  <a:close/>
                </a:path>
              </a:pathLst>
            </a:custGeom>
            <a:solidFill>
              <a:srgbClr val="005EB8"/>
            </a:solidFill>
            <a:ln w="25400" cap="sq">
              <a:solidFill>
                <a:srgbClr val="005EB8"/>
              </a:solidFill>
              <a:prstDash val="solid"/>
              <a:miter/>
            </a:ln>
          </p:spPr>
        </p:sp>
      </p:grpSp>
      <p:grpSp>
        <p:nvGrpSpPr>
          <p:cNvPr id="20" name="Group 20"/>
          <p:cNvGrpSpPr/>
          <p:nvPr/>
        </p:nvGrpSpPr>
        <p:grpSpPr>
          <a:xfrm>
            <a:off x="5632704" y="2889504"/>
            <a:ext cx="438912" cy="438912"/>
            <a:chOff x="0" y="0"/>
            <a:chExt cx="585216" cy="585216"/>
          </a:xfrm>
        </p:grpSpPr>
        <p:sp>
          <p:nvSpPr>
            <p:cNvPr id="21" name="Freeform 21" descr="Connectivity"/>
            <p:cNvSpPr/>
            <p:nvPr/>
          </p:nvSpPr>
          <p:spPr>
            <a:xfrm>
              <a:off x="0" y="0"/>
              <a:ext cx="585216" cy="585216"/>
            </a:xfrm>
            <a:custGeom>
              <a:avLst/>
              <a:gdLst/>
              <a:ahLst/>
              <a:cxnLst/>
              <a:rect l="l" t="t" r="r" b="b"/>
              <a:pathLst>
                <a:path w="585216" h="585216">
                  <a:moveTo>
                    <a:pt x="0" y="0"/>
                  </a:moveTo>
                  <a:lnTo>
                    <a:pt x="585216" y="0"/>
                  </a:lnTo>
                  <a:lnTo>
                    <a:pt x="585216" y="585216"/>
                  </a:lnTo>
                  <a:lnTo>
                    <a:pt x="0" y="585216"/>
                  </a:lnTo>
                  <a:lnTo>
                    <a:pt x="0" y="0"/>
                  </a:lnTo>
                  <a:close/>
                </a:path>
              </a:pathLst>
            </a:custGeom>
            <a:blipFill>
              <a:blip r:embed="rId5"/>
              <a:stretch>
                <a:fillRect/>
              </a:stretch>
            </a:blipFill>
          </p:spPr>
        </p:sp>
      </p:grpSp>
      <p:sp>
        <p:nvSpPr>
          <p:cNvPr id="22" name="TextBox 22"/>
          <p:cNvSpPr txBox="1"/>
          <p:nvPr/>
        </p:nvSpPr>
        <p:spPr>
          <a:xfrm>
            <a:off x="5394960" y="3691890"/>
            <a:ext cx="3291840" cy="605790"/>
          </a:xfrm>
          <a:prstGeom prst="rect">
            <a:avLst/>
          </a:prstGeom>
        </p:spPr>
        <p:txBody>
          <a:bodyPr lIns="0" tIns="0" rIns="0" bIns="0" rtlCol="0" anchor="t">
            <a:spAutoFit/>
          </a:bodyPr>
          <a:lstStyle/>
          <a:p>
            <a:pPr algn="l">
              <a:lnSpc>
                <a:spcPts val="3840"/>
              </a:lnSpc>
            </a:pPr>
            <a:r>
              <a:rPr lang="en-US" sz="3200" b="1">
                <a:solidFill>
                  <a:srgbClr val="00296B"/>
                </a:solidFill>
                <a:latin typeface="Calibri (MS) Bold"/>
                <a:ea typeface="Calibri (MS) Bold"/>
                <a:cs typeface="Calibri (MS) Bold"/>
                <a:sym typeface="Calibri (MS) Bold"/>
              </a:rPr>
              <a:t>Connectivity</a:t>
            </a:r>
          </a:p>
        </p:txBody>
      </p:sp>
      <p:sp>
        <p:nvSpPr>
          <p:cNvPr id="23" name="TextBox 23"/>
          <p:cNvSpPr txBox="1"/>
          <p:nvPr/>
        </p:nvSpPr>
        <p:spPr>
          <a:xfrm>
            <a:off x="5394960" y="4267581"/>
            <a:ext cx="3291840" cy="1000125"/>
          </a:xfrm>
          <a:prstGeom prst="rect">
            <a:avLst/>
          </a:prstGeom>
        </p:spPr>
        <p:txBody>
          <a:bodyPr lIns="0" tIns="0" rIns="0" bIns="0" rtlCol="0" anchor="t">
            <a:spAutoFit/>
          </a:bodyPr>
          <a:lstStyle/>
          <a:p>
            <a:pPr algn="l">
              <a:lnSpc>
                <a:spcPts val="3719"/>
              </a:lnSpc>
            </a:pPr>
            <a:r>
              <a:rPr lang="en-US" sz="3099">
                <a:solidFill>
                  <a:srgbClr val="1F2A37"/>
                </a:solidFill>
                <a:latin typeface="Calibri (MS)"/>
                <a:ea typeface="Calibri (MS)"/>
                <a:cs typeface="Calibri (MS)"/>
                <a:sym typeface="Calibri (MS)"/>
              </a:rPr>
              <a:t>Poor broadband / mobile access</a:t>
            </a:r>
          </a:p>
        </p:txBody>
      </p:sp>
      <p:grpSp>
        <p:nvGrpSpPr>
          <p:cNvPr id="24" name="Group 24"/>
          <p:cNvGrpSpPr/>
          <p:nvPr/>
        </p:nvGrpSpPr>
        <p:grpSpPr>
          <a:xfrm>
            <a:off x="9314183" y="2364743"/>
            <a:ext cx="3865883" cy="3134363"/>
            <a:chOff x="0" y="0"/>
            <a:chExt cx="5154511" cy="4179151"/>
          </a:xfrm>
        </p:grpSpPr>
        <p:sp>
          <p:nvSpPr>
            <p:cNvPr id="25" name="Freeform 25"/>
            <p:cNvSpPr/>
            <p:nvPr/>
          </p:nvSpPr>
          <p:spPr>
            <a:xfrm>
              <a:off x="0" y="0"/>
              <a:ext cx="5154549" cy="4179189"/>
            </a:xfrm>
            <a:custGeom>
              <a:avLst/>
              <a:gdLst/>
              <a:ahLst/>
              <a:cxnLst/>
              <a:rect l="l" t="t" r="r" b="b"/>
              <a:pathLst>
                <a:path w="5154549" h="4179189">
                  <a:moveTo>
                    <a:pt x="0" y="0"/>
                  </a:moveTo>
                  <a:lnTo>
                    <a:pt x="5154549" y="0"/>
                  </a:lnTo>
                  <a:lnTo>
                    <a:pt x="5154549" y="4179189"/>
                  </a:lnTo>
                  <a:lnTo>
                    <a:pt x="0" y="4179189"/>
                  </a:lnTo>
                  <a:close/>
                </a:path>
              </a:pathLst>
            </a:custGeom>
            <a:solidFill>
              <a:srgbClr val="EAF1F7"/>
            </a:solidFill>
            <a:ln w="25400" cap="sq">
              <a:solidFill>
                <a:srgbClr val="EAF1F7"/>
              </a:solidFill>
              <a:prstDash val="solid"/>
              <a:miter/>
            </a:ln>
          </p:spPr>
        </p:sp>
      </p:grpSp>
      <p:grpSp>
        <p:nvGrpSpPr>
          <p:cNvPr id="26" name="Group 26"/>
          <p:cNvGrpSpPr/>
          <p:nvPr/>
        </p:nvGrpSpPr>
        <p:grpSpPr>
          <a:xfrm>
            <a:off x="9588503" y="2639063"/>
            <a:ext cx="939803" cy="939803"/>
            <a:chOff x="0" y="0"/>
            <a:chExt cx="1253071" cy="1253071"/>
          </a:xfrm>
        </p:grpSpPr>
        <p:sp>
          <p:nvSpPr>
            <p:cNvPr id="27" name="Freeform 27"/>
            <p:cNvSpPr/>
            <p:nvPr/>
          </p:nvSpPr>
          <p:spPr>
            <a:xfrm>
              <a:off x="0" y="0"/>
              <a:ext cx="1253109" cy="1253109"/>
            </a:xfrm>
            <a:custGeom>
              <a:avLst/>
              <a:gdLst/>
              <a:ahLst/>
              <a:cxnLst/>
              <a:rect l="l" t="t" r="r" b="b"/>
              <a:pathLst>
                <a:path w="1253109" h="1253109">
                  <a:moveTo>
                    <a:pt x="0" y="626491"/>
                  </a:moveTo>
                  <a:cubicBezTo>
                    <a:pt x="0" y="280543"/>
                    <a:pt x="280543" y="0"/>
                    <a:pt x="626491" y="0"/>
                  </a:cubicBezTo>
                  <a:cubicBezTo>
                    <a:pt x="972439" y="0"/>
                    <a:pt x="1253109" y="280543"/>
                    <a:pt x="1253109" y="626491"/>
                  </a:cubicBezTo>
                  <a:cubicBezTo>
                    <a:pt x="1253109" y="972439"/>
                    <a:pt x="972566" y="1253109"/>
                    <a:pt x="626491" y="1253109"/>
                  </a:cubicBezTo>
                  <a:cubicBezTo>
                    <a:pt x="280416" y="1253109"/>
                    <a:pt x="0" y="972566"/>
                    <a:pt x="0" y="626491"/>
                  </a:cubicBezTo>
                  <a:close/>
                </a:path>
              </a:pathLst>
            </a:custGeom>
            <a:solidFill>
              <a:srgbClr val="005EB8"/>
            </a:solidFill>
            <a:ln w="25400" cap="sq">
              <a:solidFill>
                <a:srgbClr val="005EB8"/>
              </a:solidFill>
              <a:prstDash val="solid"/>
              <a:miter/>
            </a:ln>
          </p:spPr>
        </p:sp>
      </p:grpSp>
      <p:grpSp>
        <p:nvGrpSpPr>
          <p:cNvPr id="28" name="Group 28"/>
          <p:cNvGrpSpPr/>
          <p:nvPr/>
        </p:nvGrpSpPr>
        <p:grpSpPr>
          <a:xfrm>
            <a:off x="9838944" y="2889504"/>
            <a:ext cx="438912" cy="438912"/>
            <a:chOff x="0" y="0"/>
            <a:chExt cx="585216" cy="585216"/>
          </a:xfrm>
        </p:grpSpPr>
        <p:sp>
          <p:nvSpPr>
            <p:cNvPr id="29" name="Freeform 29" descr="Digital literacy"/>
            <p:cNvSpPr/>
            <p:nvPr/>
          </p:nvSpPr>
          <p:spPr>
            <a:xfrm>
              <a:off x="0" y="0"/>
              <a:ext cx="585216" cy="585216"/>
            </a:xfrm>
            <a:custGeom>
              <a:avLst/>
              <a:gdLst/>
              <a:ahLst/>
              <a:cxnLst/>
              <a:rect l="l" t="t" r="r" b="b"/>
              <a:pathLst>
                <a:path w="585216" h="585216">
                  <a:moveTo>
                    <a:pt x="0" y="0"/>
                  </a:moveTo>
                  <a:lnTo>
                    <a:pt x="585216" y="0"/>
                  </a:lnTo>
                  <a:lnTo>
                    <a:pt x="585216" y="585216"/>
                  </a:lnTo>
                  <a:lnTo>
                    <a:pt x="0" y="585216"/>
                  </a:lnTo>
                  <a:lnTo>
                    <a:pt x="0" y="0"/>
                  </a:lnTo>
                  <a:close/>
                </a:path>
              </a:pathLst>
            </a:custGeom>
            <a:blipFill>
              <a:blip r:embed="rId6"/>
              <a:stretch>
                <a:fillRect/>
              </a:stretch>
            </a:blipFill>
          </p:spPr>
        </p:sp>
      </p:grpSp>
      <p:sp>
        <p:nvSpPr>
          <p:cNvPr id="30" name="TextBox 30"/>
          <p:cNvSpPr txBox="1"/>
          <p:nvPr/>
        </p:nvSpPr>
        <p:spPr>
          <a:xfrm>
            <a:off x="9601200" y="3691890"/>
            <a:ext cx="3291840" cy="605790"/>
          </a:xfrm>
          <a:prstGeom prst="rect">
            <a:avLst/>
          </a:prstGeom>
        </p:spPr>
        <p:txBody>
          <a:bodyPr lIns="0" tIns="0" rIns="0" bIns="0" rtlCol="0" anchor="t">
            <a:spAutoFit/>
          </a:bodyPr>
          <a:lstStyle/>
          <a:p>
            <a:pPr algn="l">
              <a:lnSpc>
                <a:spcPts val="3840"/>
              </a:lnSpc>
            </a:pPr>
            <a:r>
              <a:rPr lang="en-US" sz="3200" b="1">
                <a:solidFill>
                  <a:srgbClr val="00296B"/>
                </a:solidFill>
                <a:latin typeface="Calibri (MS) Bold"/>
                <a:ea typeface="Calibri (MS) Bold"/>
                <a:cs typeface="Calibri (MS) Bold"/>
                <a:sym typeface="Calibri (MS) Bold"/>
              </a:rPr>
              <a:t>Digital literacy</a:t>
            </a:r>
          </a:p>
        </p:txBody>
      </p:sp>
      <p:sp>
        <p:nvSpPr>
          <p:cNvPr id="31" name="TextBox 31"/>
          <p:cNvSpPr txBox="1"/>
          <p:nvPr/>
        </p:nvSpPr>
        <p:spPr>
          <a:xfrm>
            <a:off x="9601200" y="4267581"/>
            <a:ext cx="3291840" cy="1000125"/>
          </a:xfrm>
          <a:prstGeom prst="rect">
            <a:avLst/>
          </a:prstGeom>
        </p:spPr>
        <p:txBody>
          <a:bodyPr lIns="0" tIns="0" rIns="0" bIns="0" rtlCol="0" anchor="t">
            <a:spAutoFit/>
          </a:bodyPr>
          <a:lstStyle/>
          <a:p>
            <a:pPr algn="l">
              <a:lnSpc>
                <a:spcPts val="3719"/>
              </a:lnSpc>
            </a:pPr>
            <a:r>
              <a:rPr lang="en-US" sz="3099">
                <a:solidFill>
                  <a:srgbClr val="1F2A37"/>
                </a:solidFill>
                <a:latin typeface="Calibri (MS)"/>
                <a:ea typeface="Calibri (MS)"/>
                <a:cs typeface="Calibri (MS)"/>
                <a:sym typeface="Calibri (MS)"/>
              </a:rPr>
              <a:t>Difficulty using technology</a:t>
            </a:r>
          </a:p>
        </p:txBody>
      </p:sp>
      <p:grpSp>
        <p:nvGrpSpPr>
          <p:cNvPr id="32" name="Group 32"/>
          <p:cNvGrpSpPr/>
          <p:nvPr/>
        </p:nvGrpSpPr>
        <p:grpSpPr>
          <a:xfrm>
            <a:off x="13520423" y="2364743"/>
            <a:ext cx="3865883" cy="3134363"/>
            <a:chOff x="0" y="0"/>
            <a:chExt cx="5154511" cy="4179151"/>
          </a:xfrm>
        </p:grpSpPr>
        <p:sp>
          <p:nvSpPr>
            <p:cNvPr id="33" name="Freeform 33"/>
            <p:cNvSpPr/>
            <p:nvPr/>
          </p:nvSpPr>
          <p:spPr>
            <a:xfrm>
              <a:off x="0" y="0"/>
              <a:ext cx="5154549" cy="4179189"/>
            </a:xfrm>
            <a:custGeom>
              <a:avLst/>
              <a:gdLst/>
              <a:ahLst/>
              <a:cxnLst/>
              <a:rect l="l" t="t" r="r" b="b"/>
              <a:pathLst>
                <a:path w="5154549" h="4179189">
                  <a:moveTo>
                    <a:pt x="0" y="0"/>
                  </a:moveTo>
                  <a:lnTo>
                    <a:pt x="5154549" y="0"/>
                  </a:lnTo>
                  <a:lnTo>
                    <a:pt x="5154549" y="4179189"/>
                  </a:lnTo>
                  <a:lnTo>
                    <a:pt x="0" y="4179189"/>
                  </a:lnTo>
                  <a:close/>
                </a:path>
              </a:pathLst>
            </a:custGeom>
            <a:solidFill>
              <a:srgbClr val="EAF1F7"/>
            </a:solidFill>
            <a:ln w="25400" cap="sq">
              <a:solidFill>
                <a:srgbClr val="EAF1F7"/>
              </a:solidFill>
              <a:prstDash val="solid"/>
              <a:miter/>
            </a:ln>
          </p:spPr>
        </p:sp>
      </p:grpSp>
      <p:grpSp>
        <p:nvGrpSpPr>
          <p:cNvPr id="34" name="Group 34"/>
          <p:cNvGrpSpPr/>
          <p:nvPr/>
        </p:nvGrpSpPr>
        <p:grpSpPr>
          <a:xfrm>
            <a:off x="13794743" y="2639063"/>
            <a:ext cx="939803" cy="939803"/>
            <a:chOff x="0" y="0"/>
            <a:chExt cx="1253071" cy="1253071"/>
          </a:xfrm>
        </p:grpSpPr>
        <p:sp>
          <p:nvSpPr>
            <p:cNvPr id="35" name="Freeform 35"/>
            <p:cNvSpPr/>
            <p:nvPr/>
          </p:nvSpPr>
          <p:spPr>
            <a:xfrm>
              <a:off x="0" y="0"/>
              <a:ext cx="1253109" cy="1253109"/>
            </a:xfrm>
            <a:custGeom>
              <a:avLst/>
              <a:gdLst/>
              <a:ahLst/>
              <a:cxnLst/>
              <a:rect l="l" t="t" r="r" b="b"/>
              <a:pathLst>
                <a:path w="1253109" h="1253109">
                  <a:moveTo>
                    <a:pt x="0" y="626491"/>
                  </a:moveTo>
                  <a:cubicBezTo>
                    <a:pt x="0" y="280543"/>
                    <a:pt x="280543" y="0"/>
                    <a:pt x="626491" y="0"/>
                  </a:cubicBezTo>
                  <a:cubicBezTo>
                    <a:pt x="972439" y="0"/>
                    <a:pt x="1253109" y="280543"/>
                    <a:pt x="1253109" y="626491"/>
                  </a:cubicBezTo>
                  <a:cubicBezTo>
                    <a:pt x="1253109" y="972439"/>
                    <a:pt x="972566" y="1253109"/>
                    <a:pt x="626491" y="1253109"/>
                  </a:cubicBezTo>
                  <a:cubicBezTo>
                    <a:pt x="280416" y="1253109"/>
                    <a:pt x="0" y="972566"/>
                    <a:pt x="0" y="626491"/>
                  </a:cubicBezTo>
                  <a:close/>
                </a:path>
              </a:pathLst>
            </a:custGeom>
            <a:solidFill>
              <a:srgbClr val="005EB8"/>
            </a:solidFill>
            <a:ln w="25400" cap="sq">
              <a:solidFill>
                <a:srgbClr val="005EB8"/>
              </a:solidFill>
              <a:prstDash val="solid"/>
              <a:miter/>
            </a:ln>
          </p:spPr>
        </p:sp>
      </p:grpSp>
      <p:grpSp>
        <p:nvGrpSpPr>
          <p:cNvPr id="36" name="Group 36"/>
          <p:cNvGrpSpPr/>
          <p:nvPr/>
        </p:nvGrpSpPr>
        <p:grpSpPr>
          <a:xfrm>
            <a:off x="14045184" y="2889504"/>
            <a:ext cx="438912" cy="438912"/>
            <a:chOff x="0" y="0"/>
            <a:chExt cx="585216" cy="585216"/>
          </a:xfrm>
        </p:grpSpPr>
        <p:sp>
          <p:nvSpPr>
            <p:cNvPr id="37" name="Freeform 37" descr="Disability"/>
            <p:cNvSpPr/>
            <p:nvPr/>
          </p:nvSpPr>
          <p:spPr>
            <a:xfrm>
              <a:off x="0" y="0"/>
              <a:ext cx="585216" cy="585216"/>
            </a:xfrm>
            <a:custGeom>
              <a:avLst/>
              <a:gdLst/>
              <a:ahLst/>
              <a:cxnLst/>
              <a:rect l="l" t="t" r="r" b="b"/>
              <a:pathLst>
                <a:path w="585216" h="585216">
                  <a:moveTo>
                    <a:pt x="0" y="0"/>
                  </a:moveTo>
                  <a:lnTo>
                    <a:pt x="585216" y="0"/>
                  </a:lnTo>
                  <a:lnTo>
                    <a:pt x="585216" y="585216"/>
                  </a:lnTo>
                  <a:lnTo>
                    <a:pt x="0" y="585216"/>
                  </a:lnTo>
                  <a:lnTo>
                    <a:pt x="0" y="0"/>
                  </a:lnTo>
                  <a:close/>
                </a:path>
              </a:pathLst>
            </a:custGeom>
            <a:blipFill>
              <a:blip r:embed="rId7"/>
              <a:stretch>
                <a:fillRect/>
              </a:stretch>
            </a:blipFill>
          </p:spPr>
        </p:sp>
      </p:grpSp>
      <p:sp>
        <p:nvSpPr>
          <p:cNvPr id="38" name="TextBox 38"/>
          <p:cNvSpPr txBox="1"/>
          <p:nvPr/>
        </p:nvSpPr>
        <p:spPr>
          <a:xfrm>
            <a:off x="13807440" y="3691890"/>
            <a:ext cx="3291840" cy="605790"/>
          </a:xfrm>
          <a:prstGeom prst="rect">
            <a:avLst/>
          </a:prstGeom>
        </p:spPr>
        <p:txBody>
          <a:bodyPr lIns="0" tIns="0" rIns="0" bIns="0" rtlCol="0" anchor="t">
            <a:spAutoFit/>
          </a:bodyPr>
          <a:lstStyle/>
          <a:p>
            <a:pPr algn="l">
              <a:lnSpc>
                <a:spcPts val="3840"/>
              </a:lnSpc>
            </a:pPr>
            <a:r>
              <a:rPr lang="en-US" sz="3200" b="1">
                <a:solidFill>
                  <a:srgbClr val="00296B"/>
                </a:solidFill>
                <a:latin typeface="Calibri (MS) Bold"/>
                <a:ea typeface="Calibri (MS) Bold"/>
                <a:cs typeface="Calibri (MS) Bold"/>
                <a:sym typeface="Calibri (MS) Bold"/>
              </a:rPr>
              <a:t>Disability</a:t>
            </a:r>
          </a:p>
        </p:txBody>
      </p:sp>
      <p:sp>
        <p:nvSpPr>
          <p:cNvPr id="39" name="TextBox 39"/>
          <p:cNvSpPr txBox="1"/>
          <p:nvPr/>
        </p:nvSpPr>
        <p:spPr>
          <a:xfrm>
            <a:off x="13807440" y="4267581"/>
            <a:ext cx="3291840" cy="533400"/>
          </a:xfrm>
          <a:prstGeom prst="rect">
            <a:avLst/>
          </a:prstGeom>
        </p:spPr>
        <p:txBody>
          <a:bodyPr lIns="0" tIns="0" rIns="0" bIns="0" rtlCol="0" anchor="t">
            <a:spAutoFit/>
          </a:bodyPr>
          <a:lstStyle/>
          <a:p>
            <a:pPr algn="l">
              <a:lnSpc>
                <a:spcPts val="3719"/>
              </a:lnSpc>
            </a:pPr>
            <a:r>
              <a:rPr lang="en-US" sz="3099">
                <a:solidFill>
                  <a:srgbClr val="1F2A37"/>
                </a:solidFill>
                <a:latin typeface="Calibri (MS)"/>
                <a:ea typeface="Calibri (MS)"/>
                <a:cs typeface="Calibri (MS)"/>
                <a:sym typeface="Calibri (MS)"/>
              </a:rPr>
              <a:t>Accessibility barriers</a:t>
            </a:r>
          </a:p>
        </p:txBody>
      </p:sp>
      <p:grpSp>
        <p:nvGrpSpPr>
          <p:cNvPr id="40" name="Group 40"/>
          <p:cNvGrpSpPr/>
          <p:nvPr/>
        </p:nvGrpSpPr>
        <p:grpSpPr>
          <a:xfrm>
            <a:off x="901703" y="5839463"/>
            <a:ext cx="3865883" cy="3134363"/>
            <a:chOff x="0" y="0"/>
            <a:chExt cx="5154511" cy="4179151"/>
          </a:xfrm>
        </p:grpSpPr>
        <p:sp>
          <p:nvSpPr>
            <p:cNvPr id="41" name="Freeform 41"/>
            <p:cNvSpPr/>
            <p:nvPr/>
          </p:nvSpPr>
          <p:spPr>
            <a:xfrm>
              <a:off x="0" y="0"/>
              <a:ext cx="5154549" cy="4179189"/>
            </a:xfrm>
            <a:custGeom>
              <a:avLst/>
              <a:gdLst/>
              <a:ahLst/>
              <a:cxnLst/>
              <a:rect l="l" t="t" r="r" b="b"/>
              <a:pathLst>
                <a:path w="5154549" h="4179189">
                  <a:moveTo>
                    <a:pt x="0" y="0"/>
                  </a:moveTo>
                  <a:lnTo>
                    <a:pt x="5154549" y="0"/>
                  </a:lnTo>
                  <a:lnTo>
                    <a:pt x="5154549" y="4179189"/>
                  </a:lnTo>
                  <a:lnTo>
                    <a:pt x="0" y="4179189"/>
                  </a:lnTo>
                  <a:close/>
                </a:path>
              </a:pathLst>
            </a:custGeom>
            <a:solidFill>
              <a:srgbClr val="EAF1F7"/>
            </a:solidFill>
            <a:ln w="25400" cap="sq">
              <a:solidFill>
                <a:srgbClr val="EAF1F7"/>
              </a:solidFill>
              <a:prstDash val="solid"/>
              <a:miter/>
            </a:ln>
          </p:spPr>
        </p:sp>
      </p:grpSp>
      <p:grpSp>
        <p:nvGrpSpPr>
          <p:cNvPr id="42" name="Group 42"/>
          <p:cNvGrpSpPr/>
          <p:nvPr/>
        </p:nvGrpSpPr>
        <p:grpSpPr>
          <a:xfrm>
            <a:off x="1176023" y="6113783"/>
            <a:ext cx="939803" cy="939803"/>
            <a:chOff x="0" y="0"/>
            <a:chExt cx="1253071" cy="1253071"/>
          </a:xfrm>
        </p:grpSpPr>
        <p:sp>
          <p:nvSpPr>
            <p:cNvPr id="43" name="Freeform 43"/>
            <p:cNvSpPr/>
            <p:nvPr/>
          </p:nvSpPr>
          <p:spPr>
            <a:xfrm>
              <a:off x="0" y="0"/>
              <a:ext cx="1253109" cy="1253109"/>
            </a:xfrm>
            <a:custGeom>
              <a:avLst/>
              <a:gdLst/>
              <a:ahLst/>
              <a:cxnLst/>
              <a:rect l="l" t="t" r="r" b="b"/>
              <a:pathLst>
                <a:path w="1253109" h="1253109">
                  <a:moveTo>
                    <a:pt x="0" y="626491"/>
                  </a:moveTo>
                  <a:cubicBezTo>
                    <a:pt x="0" y="280543"/>
                    <a:pt x="280543" y="0"/>
                    <a:pt x="626491" y="0"/>
                  </a:cubicBezTo>
                  <a:cubicBezTo>
                    <a:pt x="972439" y="0"/>
                    <a:pt x="1253109" y="280543"/>
                    <a:pt x="1253109" y="626491"/>
                  </a:cubicBezTo>
                  <a:cubicBezTo>
                    <a:pt x="1253109" y="972439"/>
                    <a:pt x="972566" y="1253109"/>
                    <a:pt x="626491" y="1253109"/>
                  </a:cubicBezTo>
                  <a:cubicBezTo>
                    <a:pt x="280416" y="1253109"/>
                    <a:pt x="0" y="972566"/>
                    <a:pt x="0" y="626491"/>
                  </a:cubicBezTo>
                  <a:close/>
                </a:path>
              </a:pathLst>
            </a:custGeom>
            <a:solidFill>
              <a:srgbClr val="005EB8"/>
            </a:solidFill>
            <a:ln w="25400" cap="sq">
              <a:solidFill>
                <a:srgbClr val="005EB8"/>
              </a:solidFill>
              <a:prstDash val="solid"/>
              <a:miter/>
            </a:ln>
          </p:spPr>
        </p:sp>
      </p:grpSp>
      <p:grpSp>
        <p:nvGrpSpPr>
          <p:cNvPr id="44" name="Group 44"/>
          <p:cNvGrpSpPr/>
          <p:nvPr/>
        </p:nvGrpSpPr>
        <p:grpSpPr>
          <a:xfrm>
            <a:off x="1426464" y="6364224"/>
            <a:ext cx="438912" cy="438912"/>
            <a:chOff x="0" y="0"/>
            <a:chExt cx="585216" cy="585216"/>
          </a:xfrm>
        </p:grpSpPr>
        <p:sp>
          <p:nvSpPr>
            <p:cNvPr id="45" name="Freeform 45" descr="Housing"/>
            <p:cNvSpPr/>
            <p:nvPr/>
          </p:nvSpPr>
          <p:spPr>
            <a:xfrm>
              <a:off x="0" y="0"/>
              <a:ext cx="585216" cy="585216"/>
            </a:xfrm>
            <a:custGeom>
              <a:avLst/>
              <a:gdLst/>
              <a:ahLst/>
              <a:cxnLst/>
              <a:rect l="l" t="t" r="r" b="b"/>
              <a:pathLst>
                <a:path w="585216" h="585216">
                  <a:moveTo>
                    <a:pt x="0" y="0"/>
                  </a:moveTo>
                  <a:lnTo>
                    <a:pt x="585216" y="0"/>
                  </a:lnTo>
                  <a:lnTo>
                    <a:pt x="585216" y="585216"/>
                  </a:lnTo>
                  <a:lnTo>
                    <a:pt x="0" y="585216"/>
                  </a:lnTo>
                  <a:lnTo>
                    <a:pt x="0" y="0"/>
                  </a:lnTo>
                  <a:close/>
                </a:path>
              </a:pathLst>
            </a:custGeom>
            <a:blipFill>
              <a:blip r:embed="rId8"/>
              <a:stretch>
                <a:fillRect/>
              </a:stretch>
            </a:blipFill>
          </p:spPr>
        </p:sp>
      </p:grpSp>
      <p:sp>
        <p:nvSpPr>
          <p:cNvPr id="46" name="TextBox 46"/>
          <p:cNvSpPr txBox="1"/>
          <p:nvPr/>
        </p:nvSpPr>
        <p:spPr>
          <a:xfrm>
            <a:off x="1188720" y="7166610"/>
            <a:ext cx="3291840" cy="605790"/>
          </a:xfrm>
          <a:prstGeom prst="rect">
            <a:avLst/>
          </a:prstGeom>
        </p:spPr>
        <p:txBody>
          <a:bodyPr lIns="0" tIns="0" rIns="0" bIns="0" rtlCol="0" anchor="t">
            <a:spAutoFit/>
          </a:bodyPr>
          <a:lstStyle/>
          <a:p>
            <a:pPr algn="l">
              <a:lnSpc>
                <a:spcPts val="3840"/>
              </a:lnSpc>
            </a:pPr>
            <a:r>
              <a:rPr lang="en-US" sz="3200" b="1">
                <a:solidFill>
                  <a:srgbClr val="00296B"/>
                </a:solidFill>
                <a:latin typeface="Calibri (MS) Bold"/>
                <a:ea typeface="Calibri (MS) Bold"/>
                <a:cs typeface="Calibri (MS) Bold"/>
                <a:sym typeface="Calibri (MS) Bold"/>
              </a:rPr>
              <a:t>Housing</a:t>
            </a:r>
          </a:p>
        </p:txBody>
      </p:sp>
      <p:sp>
        <p:nvSpPr>
          <p:cNvPr id="47" name="TextBox 47"/>
          <p:cNvSpPr txBox="1"/>
          <p:nvPr/>
        </p:nvSpPr>
        <p:spPr>
          <a:xfrm>
            <a:off x="1188720" y="7742301"/>
            <a:ext cx="3291840" cy="1000125"/>
          </a:xfrm>
          <a:prstGeom prst="rect">
            <a:avLst/>
          </a:prstGeom>
        </p:spPr>
        <p:txBody>
          <a:bodyPr lIns="0" tIns="0" rIns="0" bIns="0" rtlCol="0" anchor="t">
            <a:spAutoFit/>
          </a:bodyPr>
          <a:lstStyle/>
          <a:p>
            <a:pPr algn="l">
              <a:lnSpc>
                <a:spcPts val="3719"/>
              </a:lnSpc>
            </a:pPr>
            <a:r>
              <a:rPr lang="en-US" sz="3099">
                <a:solidFill>
                  <a:srgbClr val="1F2A37"/>
                </a:solidFill>
                <a:latin typeface="Calibri (MS)"/>
                <a:ea typeface="Calibri (MS)"/>
                <a:cs typeface="Calibri (MS)"/>
                <a:sym typeface="Calibri (MS)"/>
              </a:rPr>
              <a:t>Home monitoring conditions</a:t>
            </a:r>
          </a:p>
        </p:txBody>
      </p:sp>
      <p:grpSp>
        <p:nvGrpSpPr>
          <p:cNvPr id="48" name="Group 48"/>
          <p:cNvGrpSpPr/>
          <p:nvPr/>
        </p:nvGrpSpPr>
        <p:grpSpPr>
          <a:xfrm>
            <a:off x="5107943" y="5839463"/>
            <a:ext cx="3865883" cy="3134363"/>
            <a:chOff x="0" y="0"/>
            <a:chExt cx="5154511" cy="4179151"/>
          </a:xfrm>
        </p:grpSpPr>
        <p:sp>
          <p:nvSpPr>
            <p:cNvPr id="49" name="Freeform 49"/>
            <p:cNvSpPr/>
            <p:nvPr/>
          </p:nvSpPr>
          <p:spPr>
            <a:xfrm>
              <a:off x="0" y="0"/>
              <a:ext cx="5154549" cy="4179189"/>
            </a:xfrm>
            <a:custGeom>
              <a:avLst/>
              <a:gdLst/>
              <a:ahLst/>
              <a:cxnLst/>
              <a:rect l="l" t="t" r="r" b="b"/>
              <a:pathLst>
                <a:path w="5154549" h="4179189">
                  <a:moveTo>
                    <a:pt x="0" y="0"/>
                  </a:moveTo>
                  <a:lnTo>
                    <a:pt x="5154549" y="0"/>
                  </a:lnTo>
                  <a:lnTo>
                    <a:pt x="5154549" y="4179189"/>
                  </a:lnTo>
                  <a:lnTo>
                    <a:pt x="0" y="4179189"/>
                  </a:lnTo>
                  <a:close/>
                </a:path>
              </a:pathLst>
            </a:custGeom>
            <a:solidFill>
              <a:srgbClr val="EAF1F7"/>
            </a:solidFill>
            <a:ln w="25400" cap="sq">
              <a:solidFill>
                <a:srgbClr val="EAF1F7"/>
              </a:solidFill>
              <a:prstDash val="solid"/>
              <a:miter/>
            </a:ln>
          </p:spPr>
        </p:sp>
      </p:grpSp>
      <p:grpSp>
        <p:nvGrpSpPr>
          <p:cNvPr id="50" name="Group 50"/>
          <p:cNvGrpSpPr/>
          <p:nvPr/>
        </p:nvGrpSpPr>
        <p:grpSpPr>
          <a:xfrm>
            <a:off x="5382263" y="6113783"/>
            <a:ext cx="939803" cy="939803"/>
            <a:chOff x="0" y="0"/>
            <a:chExt cx="1253071" cy="1253071"/>
          </a:xfrm>
        </p:grpSpPr>
        <p:sp>
          <p:nvSpPr>
            <p:cNvPr id="51" name="Freeform 51"/>
            <p:cNvSpPr/>
            <p:nvPr/>
          </p:nvSpPr>
          <p:spPr>
            <a:xfrm>
              <a:off x="0" y="0"/>
              <a:ext cx="1253109" cy="1253109"/>
            </a:xfrm>
            <a:custGeom>
              <a:avLst/>
              <a:gdLst/>
              <a:ahLst/>
              <a:cxnLst/>
              <a:rect l="l" t="t" r="r" b="b"/>
              <a:pathLst>
                <a:path w="1253109" h="1253109">
                  <a:moveTo>
                    <a:pt x="0" y="626491"/>
                  </a:moveTo>
                  <a:cubicBezTo>
                    <a:pt x="0" y="280543"/>
                    <a:pt x="280543" y="0"/>
                    <a:pt x="626491" y="0"/>
                  </a:cubicBezTo>
                  <a:cubicBezTo>
                    <a:pt x="972439" y="0"/>
                    <a:pt x="1253109" y="280543"/>
                    <a:pt x="1253109" y="626491"/>
                  </a:cubicBezTo>
                  <a:cubicBezTo>
                    <a:pt x="1253109" y="972439"/>
                    <a:pt x="972566" y="1253109"/>
                    <a:pt x="626491" y="1253109"/>
                  </a:cubicBezTo>
                  <a:cubicBezTo>
                    <a:pt x="280416" y="1253109"/>
                    <a:pt x="0" y="972566"/>
                    <a:pt x="0" y="626491"/>
                  </a:cubicBezTo>
                  <a:close/>
                </a:path>
              </a:pathLst>
            </a:custGeom>
            <a:solidFill>
              <a:srgbClr val="005EB8"/>
            </a:solidFill>
            <a:ln w="25400" cap="sq">
              <a:solidFill>
                <a:srgbClr val="005EB8"/>
              </a:solidFill>
              <a:prstDash val="solid"/>
              <a:miter/>
            </a:ln>
          </p:spPr>
        </p:sp>
      </p:grpSp>
      <p:grpSp>
        <p:nvGrpSpPr>
          <p:cNvPr id="52" name="Group 52"/>
          <p:cNvGrpSpPr/>
          <p:nvPr/>
        </p:nvGrpSpPr>
        <p:grpSpPr>
          <a:xfrm>
            <a:off x="5632704" y="6364224"/>
            <a:ext cx="438912" cy="438912"/>
            <a:chOff x="0" y="0"/>
            <a:chExt cx="585216" cy="585216"/>
          </a:xfrm>
        </p:grpSpPr>
        <p:sp>
          <p:nvSpPr>
            <p:cNvPr id="53" name="Freeform 53" descr="Social support"/>
            <p:cNvSpPr/>
            <p:nvPr/>
          </p:nvSpPr>
          <p:spPr>
            <a:xfrm>
              <a:off x="0" y="0"/>
              <a:ext cx="585216" cy="585216"/>
            </a:xfrm>
            <a:custGeom>
              <a:avLst/>
              <a:gdLst/>
              <a:ahLst/>
              <a:cxnLst/>
              <a:rect l="l" t="t" r="r" b="b"/>
              <a:pathLst>
                <a:path w="585216" h="585216">
                  <a:moveTo>
                    <a:pt x="0" y="0"/>
                  </a:moveTo>
                  <a:lnTo>
                    <a:pt x="585216" y="0"/>
                  </a:lnTo>
                  <a:lnTo>
                    <a:pt x="585216" y="585216"/>
                  </a:lnTo>
                  <a:lnTo>
                    <a:pt x="0" y="585216"/>
                  </a:lnTo>
                  <a:lnTo>
                    <a:pt x="0" y="0"/>
                  </a:lnTo>
                  <a:close/>
                </a:path>
              </a:pathLst>
            </a:custGeom>
            <a:blipFill>
              <a:blip r:embed="rId9"/>
              <a:stretch>
                <a:fillRect/>
              </a:stretch>
            </a:blipFill>
          </p:spPr>
        </p:sp>
      </p:grpSp>
      <p:sp>
        <p:nvSpPr>
          <p:cNvPr id="54" name="TextBox 54"/>
          <p:cNvSpPr txBox="1"/>
          <p:nvPr/>
        </p:nvSpPr>
        <p:spPr>
          <a:xfrm>
            <a:off x="5394960" y="7166610"/>
            <a:ext cx="3291840" cy="605790"/>
          </a:xfrm>
          <a:prstGeom prst="rect">
            <a:avLst/>
          </a:prstGeom>
        </p:spPr>
        <p:txBody>
          <a:bodyPr lIns="0" tIns="0" rIns="0" bIns="0" rtlCol="0" anchor="t">
            <a:spAutoFit/>
          </a:bodyPr>
          <a:lstStyle/>
          <a:p>
            <a:pPr algn="l">
              <a:lnSpc>
                <a:spcPts val="3840"/>
              </a:lnSpc>
            </a:pPr>
            <a:r>
              <a:rPr lang="en-US" sz="3200" b="1">
                <a:solidFill>
                  <a:srgbClr val="00296B"/>
                </a:solidFill>
                <a:latin typeface="Calibri (MS) Bold"/>
                <a:ea typeface="Calibri (MS) Bold"/>
                <a:cs typeface="Calibri (MS) Bold"/>
                <a:sym typeface="Calibri (MS) Bold"/>
              </a:rPr>
              <a:t>Social support</a:t>
            </a:r>
          </a:p>
        </p:txBody>
      </p:sp>
      <p:sp>
        <p:nvSpPr>
          <p:cNvPr id="55" name="TextBox 55"/>
          <p:cNvSpPr txBox="1"/>
          <p:nvPr/>
        </p:nvSpPr>
        <p:spPr>
          <a:xfrm>
            <a:off x="5394960" y="7742301"/>
            <a:ext cx="3291840" cy="533400"/>
          </a:xfrm>
          <a:prstGeom prst="rect">
            <a:avLst/>
          </a:prstGeom>
        </p:spPr>
        <p:txBody>
          <a:bodyPr lIns="0" tIns="0" rIns="0" bIns="0" rtlCol="0" anchor="t">
            <a:spAutoFit/>
          </a:bodyPr>
          <a:lstStyle/>
          <a:p>
            <a:pPr algn="l">
              <a:lnSpc>
                <a:spcPts val="3719"/>
              </a:lnSpc>
            </a:pPr>
            <a:r>
              <a:rPr lang="en-US" sz="3099">
                <a:solidFill>
                  <a:srgbClr val="1F2A37"/>
                </a:solidFill>
                <a:latin typeface="Calibri (MS)"/>
                <a:ea typeface="Calibri (MS)"/>
                <a:cs typeface="Calibri (MS)"/>
                <a:sym typeface="Calibri (MS)"/>
              </a:rPr>
              <a:t>Lack of assistance</a:t>
            </a:r>
          </a:p>
        </p:txBody>
      </p:sp>
      <p:grpSp>
        <p:nvGrpSpPr>
          <p:cNvPr id="56" name="Group 56"/>
          <p:cNvGrpSpPr/>
          <p:nvPr/>
        </p:nvGrpSpPr>
        <p:grpSpPr>
          <a:xfrm>
            <a:off x="9314183" y="5839463"/>
            <a:ext cx="3865883" cy="3134363"/>
            <a:chOff x="0" y="0"/>
            <a:chExt cx="5154511" cy="4179151"/>
          </a:xfrm>
        </p:grpSpPr>
        <p:sp>
          <p:nvSpPr>
            <p:cNvPr id="57" name="Freeform 57"/>
            <p:cNvSpPr/>
            <p:nvPr/>
          </p:nvSpPr>
          <p:spPr>
            <a:xfrm>
              <a:off x="0" y="0"/>
              <a:ext cx="5154549" cy="4179189"/>
            </a:xfrm>
            <a:custGeom>
              <a:avLst/>
              <a:gdLst/>
              <a:ahLst/>
              <a:cxnLst/>
              <a:rect l="l" t="t" r="r" b="b"/>
              <a:pathLst>
                <a:path w="5154549" h="4179189">
                  <a:moveTo>
                    <a:pt x="0" y="0"/>
                  </a:moveTo>
                  <a:lnTo>
                    <a:pt x="5154549" y="0"/>
                  </a:lnTo>
                  <a:lnTo>
                    <a:pt x="5154549" y="4179189"/>
                  </a:lnTo>
                  <a:lnTo>
                    <a:pt x="0" y="4179189"/>
                  </a:lnTo>
                  <a:close/>
                </a:path>
              </a:pathLst>
            </a:custGeom>
            <a:solidFill>
              <a:srgbClr val="EAF1F7"/>
            </a:solidFill>
            <a:ln w="25400" cap="sq">
              <a:solidFill>
                <a:srgbClr val="EAF1F7"/>
              </a:solidFill>
              <a:prstDash val="solid"/>
              <a:miter/>
            </a:ln>
          </p:spPr>
        </p:sp>
      </p:grpSp>
      <p:grpSp>
        <p:nvGrpSpPr>
          <p:cNvPr id="58" name="Group 58"/>
          <p:cNvGrpSpPr/>
          <p:nvPr/>
        </p:nvGrpSpPr>
        <p:grpSpPr>
          <a:xfrm>
            <a:off x="9588503" y="6113783"/>
            <a:ext cx="939803" cy="939803"/>
            <a:chOff x="0" y="0"/>
            <a:chExt cx="1253071" cy="1253071"/>
          </a:xfrm>
        </p:grpSpPr>
        <p:sp>
          <p:nvSpPr>
            <p:cNvPr id="59" name="Freeform 59"/>
            <p:cNvSpPr/>
            <p:nvPr/>
          </p:nvSpPr>
          <p:spPr>
            <a:xfrm>
              <a:off x="0" y="0"/>
              <a:ext cx="1253109" cy="1253109"/>
            </a:xfrm>
            <a:custGeom>
              <a:avLst/>
              <a:gdLst/>
              <a:ahLst/>
              <a:cxnLst/>
              <a:rect l="l" t="t" r="r" b="b"/>
              <a:pathLst>
                <a:path w="1253109" h="1253109">
                  <a:moveTo>
                    <a:pt x="0" y="626491"/>
                  </a:moveTo>
                  <a:cubicBezTo>
                    <a:pt x="0" y="280543"/>
                    <a:pt x="280543" y="0"/>
                    <a:pt x="626491" y="0"/>
                  </a:cubicBezTo>
                  <a:cubicBezTo>
                    <a:pt x="972439" y="0"/>
                    <a:pt x="1253109" y="280543"/>
                    <a:pt x="1253109" y="626491"/>
                  </a:cubicBezTo>
                  <a:cubicBezTo>
                    <a:pt x="1253109" y="972439"/>
                    <a:pt x="972566" y="1253109"/>
                    <a:pt x="626491" y="1253109"/>
                  </a:cubicBezTo>
                  <a:cubicBezTo>
                    <a:pt x="280416" y="1253109"/>
                    <a:pt x="0" y="972566"/>
                    <a:pt x="0" y="626491"/>
                  </a:cubicBezTo>
                  <a:close/>
                </a:path>
              </a:pathLst>
            </a:custGeom>
            <a:solidFill>
              <a:srgbClr val="005EB8"/>
            </a:solidFill>
            <a:ln w="25400" cap="sq">
              <a:solidFill>
                <a:srgbClr val="005EB8"/>
              </a:solidFill>
              <a:prstDash val="solid"/>
              <a:miter/>
            </a:ln>
          </p:spPr>
        </p:sp>
      </p:grpSp>
      <p:grpSp>
        <p:nvGrpSpPr>
          <p:cNvPr id="60" name="Group 60"/>
          <p:cNvGrpSpPr/>
          <p:nvPr/>
        </p:nvGrpSpPr>
        <p:grpSpPr>
          <a:xfrm>
            <a:off x="9838944" y="6364224"/>
            <a:ext cx="438912" cy="438912"/>
            <a:chOff x="0" y="0"/>
            <a:chExt cx="585216" cy="585216"/>
          </a:xfrm>
        </p:grpSpPr>
        <p:sp>
          <p:nvSpPr>
            <p:cNvPr id="61" name="Freeform 61" descr="Geography"/>
            <p:cNvSpPr/>
            <p:nvPr/>
          </p:nvSpPr>
          <p:spPr>
            <a:xfrm>
              <a:off x="0" y="0"/>
              <a:ext cx="585216" cy="585216"/>
            </a:xfrm>
            <a:custGeom>
              <a:avLst/>
              <a:gdLst/>
              <a:ahLst/>
              <a:cxnLst/>
              <a:rect l="l" t="t" r="r" b="b"/>
              <a:pathLst>
                <a:path w="585216" h="585216">
                  <a:moveTo>
                    <a:pt x="0" y="0"/>
                  </a:moveTo>
                  <a:lnTo>
                    <a:pt x="585216" y="0"/>
                  </a:lnTo>
                  <a:lnTo>
                    <a:pt x="585216" y="585216"/>
                  </a:lnTo>
                  <a:lnTo>
                    <a:pt x="0" y="585216"/>
                  </a:lnTo>
                  <a:lnTo>
                    <a:pt x="0" y="0"/>
                  </a:lnTo>
                  <a:close/>
                </a:path>
              </a:pathLst>
            </a:custGeom>
            <a:blipFill>
              <a:blip r:embed="rId10"/>
              <a:stretch>
                <a:fillRect/>
              </a:stretch>
            </a:blipFill>
          </p:spPr>
        </p:sp>
      </p:grpSp>
      <p:sp>
        <p:nvSpPr>
          <p:cNvPr id="62" name="TextBox 62"/>
          <p:cNvSpPr txBox="1"/>
          <p:nvPr/>
        </p:nvSpPr>
        <p:spPr>
          <a:xfrm>
            <a:off x="9601200" y="7166610"/>
            <a:ext cx="3291840" cy="605790"/>
          </a:xfrm>
          <a:prstGeom prst="rect">
            <a:avLst/>
          </a:prstGeom>
        </p:spPr>
        <p:txBody>
          <a:bodyPr lIns="0" tIns="0" rIns="0" bIns="0" rtlCol="0" anchor="t">
            <a:spAutoFit/>
          </a:bodyPr>
          <a:lstStyle/>
          <a:p>
            <a:pPr algn="l">
              <a:lnSpc>
                <a:spcPts val="3840"/>
              </a:lnSpc>
            </a:pPr>
            <a:r>
              <a:rPr lang="en-US" sz="3200" b="1">
                <a:solidFill>
                  <a:srgbClr val="00296B"/>
                </a:solidFill>
                <a:latin typeface="Calibri (MS) Bold"/>
                <a:ea typeface="Calibri (MS) Bold"/>
                <a:cs typeface="Calibri (MS) Bold"/>
                <a:sym typeface="Calibri (MS) Bold"/>
              </a:rPr>
              <a:t>Geography</a:t>
            </a:r>
          </a:p>
        </p:txBody>
      </p:sp>
      <p:sp>
        <p:nvSpPr>
          <p:cNvPr id="63" name="TextBox 63"/>
          <p:cNvSpPr txBox="1"/>
          <p:nvPr/>
        </p:nvSpPr>
        <p:spPr>
          <a:xfrm>
            <a:off x="9601200" y="7742301"/>
            <a:ext cx="3291840" cy="533400"/>
          </a:xfrm>
          <a:prstGeom prst="rect">
            <a:avLst/>
          </a:prstGeom>
        </p:spPr>
        <p:txBody>
          <a:bodyPr lIns="0" tIns="0" rIns="0" bIns="0" rtlCol="0" anchor="t">
            <a:spAutoFit/>
          </a:bodyPr>
          <a:lstStyle/>
          <a:p>
            <a:pPr algn="l">
              <a:lnSpc>
                <a:spcPts val="3719"/>
              </a:lnSpc>
            </a:pPr>
            <a:r>
              <a:rPr lang="en-US" sz="3099">
                <a:solidFill>
                  <a:srgbClr val="1F2A37"/>
                </a:solidFill>
                <a:latin typeface="Calibri (MS)"/>
                <a:ea typeface="Calibri (MS)"/>
                <a:cs typeface="Calibri (MS)"/>
                <a:sym typeface="Calibri (MS)"/>
              </a:rPr>
              <a:t>Rural connectivity</a:t>
            </a:r>
          </a:p>
        </p:txBody>
      </p:sp>
      <p:grpSp>
        <p:nvGrpSpPr>
          <p:cNvPr id="64" name="Group 64"/>
          <p:cNvGrpSpPr/>
          <p:nvPr/>
        </p:nvGrpSpPr>
        <p:grpSpPr>
          <a:xfrm>
            <a:off x="13520423" y="5839463"/>
            <a:ext cx="3865883" cy="3134363"/>
            <a:chOff x="0" y="0"/>
            <a:chExt cx="5154511" cy="4179151"/>
          </a:xfrm>
        </p:grpSpPr>
        <p:sp>
          <p:nvSpPr>
            <p:cNvPr id="65" name="Freeform 65"/>
            <p:cNvSpPr/>
            <p:nvPr/>
          </p:nvSpPr>
          <p:spPr>
            <a:xfrm>
              <a:off x="0" y="0"/>
              <a:ext cx="5154549" cy="4179189"/>
            </a:xfrm>
            <a:custGeom>
              <a:avLst/>
              <a:gdLst/>
              <a:ahLst/>
              <a:cxnLst/>
              <a:rect l="l" t="t" r="r" b="b"/>
              <a:pathLst>
                <a:path w="5154549" h="4179189">
                  <a:moveTo>
                    <a:pt x="0" y="0"/>
                  </a:moveTo>
                  <a:lnTo>
                    <a:pt x="5154549" y="0"/>
                  </a:lnTo>
                  <a:lnTo>
                    <a:pt x="5154549" y="4179189"/>
                  </a:lnTo>
                  <a:lnTo>
                    <a:pt x="0" y="4179189"/>
                  </a:lnTo>
                  <a:close/>
                </a:path>
              </a:pathLst>
            </a:custGeom>
            <a:solidFill>
              <a:srgbClr val="00296B"/>
            </a:solidFill>
            <a:ln w="25400" cap="sq">
              <a:solidFill>
                <a:srgbClr val="00296B"/>
              </a:solidFill>
              <a:prstDash val="solid"/>
              <a:miter/>
            </a:ln>
          </p:spPr>
        </p:sp>
      </p:grpSp>
      <p:sp>
        <p:nvSpPr>
          <p:cNvPr id="66" name="TextBox 66"/>
          <p:cNvSpPr txBox="1"/>
          <p:nvPr/>
        </p:nvSpPr>
        <p:spPr>
          <a:xfrm>
            <a:off x="13807440" y="6088380"/>
            <a:ext cx="3291840" cy="495300"/>
          </a:xfrm>
          <a:prstGeom prst="rect">
            <a:avLst/>
          </a:prstGeom>
        </p:spPr>
        <p:txBody>
          <a:bodyPr lIns="0" tIns="0" rIns="0" bIns="0" rtlCol="0" anchor="t">
            <a:spAutoFit/>
          </a:bodyPr>
          <a:lstStyle/>
          <a:p>
            <a:pPr algn="l">
              <a:lnSpc>
                <a:spcPts val="2400"/>
              </a:lnSpc>
            </a:pPr>
            <a:r>
              <a:rPr lang="en-US" sz="2000" b="1" spc="200">
                <a:solidFill>
                  <a:srgbClr val="8EC1EE"/>
                </a:solidFill>
                <a:latin typeface="Calibri (MS) Bold"/>
                <a:ea typeface="Calibri (MS) Bold"/>
                <a:cs typeface="Calibri (MS) Bold"/>
                <a:sym typeface="Calibri (MS) Bold"/>
              </a:rPr>
              <a:t>CRITICAL DISTINCTION</a:t>
            </a:r>
          </a:p>
        </p:txBody>
      </p:sp>
      <p:grpSp>
        <p:nvGrpSpPr>
          <p:cNvPr id="67" name="Group 67"/>
          <p:cNvGrpSpPr/>
          <p:nvPr/>
        </p:nvGrpSpPr>
        <p:grpSpPr>
          <a:xfrm>
            <a:off x="13807440" y="6675120"/>
            <a:ext cx="3291840" cy="2103120"/>
            <a:chOff x="0" y="0"/>
            <a:chExt cx="4389120" cy="2804160"/>
          </a:xfrm>
        </p:grpSpPr>
        <p:sp>
          <p:nvSpPr>
            <p:cNvPr id="68" name="Freeform 68"/>
            <p:cNvSpPr/>
            <p:nvPr/>
          </p:nvSpPr>
          <p:spPr>
            <a:xfrm>
              <a:off x="0" y="0"/>
              <a:ext cx="4389120" cy="2804160"/>
            </a:xfrm>
            <a:custGeom>
              <a:avLst/>
              <a:gdLst/>
              <a:ahLst/>
              <a:cxnLst/>
              <a:rect l="l" t="t" r="r" b="b"/>
              <a:pathLst>
                <a:path w="4389120" h="2804160">
                  <a:moveTo>
                    <a:pt x="0" y="0"/>
                  </a:moveTo>
                  <a:lnTo>
                    <a:pt x="4389120" y="0"/>
                  </a:lnTo>
                  <a:lnTo>
                    <a:pt x="4389120" y="2804160"/>
                  </a:lnTo>
                  <a:lnTo>
                    <a:pt x="0" y="2804160"/>
                  </a:lnTo>
                  <a:close/>
                </a:path>
              </a:pathLst>
            </a:custGeom>
            <a:blipFill>
              <a:blip r:embed="rId3">
                <a:alphaModFix amt="0"/>
              </a:blip>
              <a:stretch>
                <a:fillRect l="-31971" r="-31971"/>
              </a:stretch>
            </a:blipFill>
          </p:spPr>
        </p:sp>
        <p:sp>
          <p:nvSpPr>
            <p:cNvPr id="69" name="TextBox 69"/>
            <p:cNvSpPr txBox="1"/>
            <p:nvPr/>
          </p:nvSpPr>
          <p:spPr>
            <a:xfrm>
              <a:off x="0" y="-66675"/>
              <a:ext cx="4389120" cy="2870835"/>
            </a:xfrm>
            <a:prstGeom prst="rect">
              <a:avLst/>
            </a:prstGeom>
          </p:spPr>
          <p:txBody>
            <a:bodyPr lIns="0" tIns="0" rIns="0" bIns="0" rtlCol="0" anchor="ctr"/>
            <a:lstStyle/>
            <a:p>
              <a:pPr algn="ctr">
                <a:lnSpc>
                  <a:spcPts val="4320"/>
                </a:lnSpc>
              </a:pPr>
              <a:r>
                <a:rPr lang="en-US" sz="3600" b="1">
                  <a:solidFill>
                    <a:srgbClr val="FFFFFF"/>
                  </a:solidFill>
                  <a:latin typeface="Calibri (MS) Bold"/>
                  <a:ea typeface="Calibri (MS) Bold"/>
                  <a:cs typeface="Calibri (MS) Bold"/>
                  <a:sym typeface="Calibri (MS) Bold"/>
                </a:rPr>
                <a:t>Availability</a:t>
              </a:r>
            </a:p>
            <a:p>
              <a:pPr algn="ctr">
                <a:lnSpc>
                  <a:spcPts val="4320"/>
                </a:lnSpc>
              </a:pPr>
              <a:r>
                <a:rPr lang="en-US" sz="3600" b="1">
                  <a:solidFill>
                    <a:srgbClr val="8EC1EE"/>
                  </a:solidFill>
                  <a:latin typeface="Calibri (MS) Bold"/>
                  <a:ea typeface="Calibri (MS) Bold"/>
                  <a:cs typeface="Calibri (MS) Bold"/>
                  <a:sym typeface="Calibri (MS) Bold"/>
                </a:rPr>
                <a:t>≠</a:t>
              </a:r>
            </a:p>
            <a:p>
              <a:pPr algn="ctr">
                <a:lnSpc>
                  <a:spcPts val="4320"/>
                </a:lnSpc>
              </a:pPr>
              <a:r>
                <a:rPr lang="en-US" sz="3600" b="1">
                  <a:solidFill>
                    <a:srgbClr val="FFFFFF"/>
                  </a:solidFill>
                  <a:latin typeface="Calibri (MS) Bold"/>
                  <a:ea typeface="Calibri (MS) Bold"/>
                  <a:cs typeface="Calibri (MS) Bold"/>
                  <a:sym typeface="Calibri (MS) Bold"/>
                </a:rPr>
                <a:t>Accessibility</a:t>
              </a:r>
            </a:p>
          </p:txBody>
        </p:sp>
      </p:grpSp>
      <p:sp>
        <p:nvSpPr>
          <p:cNvPr id="70" name="TextBox 70"/>
          <p:cNvSpPr txBox="1"/>
          <p:nvPr/>
        </p:nvSpPr>
        <p:spPr>
          <a:xfrm>
            <a:off x="16550640" y="9608820"/>
            <a:ext cx="731520" cy="403860"/>
          </a:xfrm>
          <a:prstGeom prst="rect">
            <a:avLst/>
          </a:prstGeom>
        </p:spPr>
        <p:txBody>
          <a:bodyPr lIns="0" tIns="0" rIns="0" bIns="0" rtlCol="0" anchor="t">
            <a:spAutoFit/>
          </a:bodyPr>
          <a:lstStyle/>
          <a:p>
            <a:pPr algn="r">
              <a:lnSpc>
                <a:spcPts val="2400"/>
              </a:lnSpc>
            </a:pPr>
            <a:r>
              <a:rPr lang="en-US" sz="2000">
                <a:solidFill>
                  <a:srgbClr val="425563"/>
                </a:solidFill>
                <a:latin typeface="Calibri (MS)"/>
                <a:ea typeface="Calibri (MS)"/>
                <a:cs typeface="Calibri (MS)"/>
                <a:sym typeface="Calibri (MS)"/>
              </a:rPr>
              <a:t>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14400" y="9601200"/>
            <a:ext cx="9144000" cy="457200"/>
            <a:chOff x="0" y="0"/>
            <a:chExt cx="12192000" cy="609600"/>
          </a:xfrm>
        </p:grpSpPr>
        <p:sp>
          <p:nvSpPr>
            <p:cNvPr id="3" name="Freeform 3"/>
            <p:cNvSpPr/>
            <p:nvPr/>
          </p:nvSpPr>
          <p:spPr>
            <a:xfrm>
              <a:off x="0" y="0"/>
              <a:ext cx="12192000" cy="609600"/>
            </a:xfrm>
            <a:custGeom>
              <a:avLst/>
              <a:gdLst/>
              <a:ahLst/>
              <a:cxnLst/>
              <a:rect l="l" t="t" r="r" b="b"/>
              <a:pathLst>
                <a:path w="12192000" h="609600">
                  <a:moveTo>
                    <a:pt x="0" y="0"/>
                  </a:moveTo>
                  <a:lnTo>
                    <a:pt x="12192000" y="0"/>
                  </a:lnTo>
                  <a:lnTo>
                    <a:pt x="12192000" y="609600"/>
                  </a:lnTo>
                  <a:lnTo>
                    <a:pt x="0" y="609600"/>
                  </a:lnTo>
                  <a:close/>
                </a:path>
              </a:pathLst>
            </a:custGeom>
            <a:blipFill>
              <a:blip r:embed="rId3">
                <a:alphaModFix amt="0"/>
              </a:blip>
              <a:stretch>
                <a:fillRect t="-339700" b="-339700"/>
              </a:stretch>
            </a:blipFill>
          </p:spPr>
        </p:sp>
        <p:sp>
          <p:nvSpPr>
            <p:cNvPr id="4" name="TextBox 4"/>
            <p:cNvSpPr txBox="1"/>
            <p:nvPr/>
          </p:nvSpPr>
          <p:spPr>
            <a:xfrm>
              <a:off x="0" y="-38100"/>
              <a:ext cx="12192000" cy="647700"/>
            </a:xfrm>
            <a:prstGeom prst="rect">
              <a:avLst/>
            </a:prstGeom>
          </p:spPr>
          <p:txBody>
            <a:bodyPr lIns="0" tIns="0" rIns="0" bIns="0" rtlCol="0" anchor="ctr"/>
            <a:lstStyle/>
            <a:p>
              <a:pPr algn="l">
                <a:lnSpc>
                  <a:spcPts val="2400"/>
                </a:lnSpc>
              </a:pPr>
              <a:r>
                <a:rPr lang="en-US" sz="2000">
                  <a:solidFill>
                    <a:srgbClr val="425563"/>
                  </a:solidFill>
                  <a:latin typeface="Calibri (MS)"/>
                  <a:ea typeface="Calibri (MS)"/>
                  <a:cs typeface="Calibri (MS)"/>
                  <a:sym typeface="Calibri (MS)"/>
                </a:rPr>
                <a:t>BMHP6026 · Component 2: Viva Voce</a:t>
              </a:r>
            </a:p>
          </p:txBody>
        </p:sp>
      </p:grpSp>
      <p:grpSp>
        <p:nvGrpSpPr>
          <p:cNvPr id="5" name="Group 5"/>
          <p:cNvGrpSpPr/>
          <p:nvPr/>
        </p:nvGrpSpPr>
        <p:grpSpPr>
          <a:xfrm>
            <a:off x="914400" y="548640"/>
            <a:ext cx="16459200" cy="1463040"/>
            <a:chOff x="0" y="0"/>
            <a:chExt cx="21945600" cy="1950720"/>
          </a:xfrm>
        </p:grpSpPr>
        <p:sp>
          <p:nvSpPr>
            <p:cNvPr id="6" name="Freeform 6"/>
            <p:cNvSpPr/>
            <p:nvPr/>
          </p:nvSpPr>
          <p:spPr>
            <a:xfrm>
              <a:off x="0" y="0"/>
              <a:ext cx="21945600" cy="1950720"/>
            </a:xfrm>
            <a:custGeom>
              <a:avLst/>
              <a:gdLst/>
              <a:ahLst/>
              <a:cxnLst/>
              <a:rect l="l" t="t" r="r" b="b"/>
              <a:pathLst>
                <a:path w="21945600" h="1950720">
                  <a:moveTo>
                    <a:pt x="0" y="0"/>
                  </a:moveTo>
                  <a:lnTo>
                    <a:pt x="21945600" y="0"/>
                  </a:lnTo>
                  <a:lnTo>
                    <a:pt x="21945600" y="1950720"/>
                  </a:lnTo>
                  <a:lnTo>
                    <a:pt x="0" y="1950720"/>
                  </a:lnTo>
                  <a:close/>
                </a:path>
              </a:pathLst>
            </a:custGeom>
            <a:blipFill>
              <a:blip r:embed="rId3">
                <a:alphaModFix amt="0"/>
              </a:blip>
              <a:stretch>
                <a:fillRect t="-169206" b="-169206"/>
              </a:stretch>
            </a:blipFill>
          </p:spPr>
        </p:sp>
        <p:sp>
          <p:nvSpPr>
            <p:cNvPr id="7" name="TextBox 7"/>
            <p:cNvSpPr txBox="1"/>
            <p:nvPr/>
          </p:nvSpPr>
          <p:spPr>
            <a:xfrm>
              <a:off x="0" y="-9525"/>
              <a:ext cx="21945600" cy="1960245"/>
            </a:xfrm>
            <a:prstGeom prst="rect">
              <a:avLst/>
            </a:prstGeom>
          </p:spPr>
          <p:txBody>
            <a:bodyPr lIns="0" tIns="0" rIns="0" bIns="0" rtlCol="0" anchor="ctr"/>
            <a:lstStyle/>
            <a:p>
              <a:pPr algn="ctr">
                <a:lnSpc>
                  <a:spcPts val="7679"/>
                </a:lnSpc>
              </a:pPr>
              <a:r>
                <a:rPr lang="en-US" sz="6399" b="1">
                  <a:solidFill>
                    <a:srgbClr val="00296B"/>
                  </a:solidFill>
                  <a:latin typeface="Cambria Bold"/>
                  <a:ea typeface="Cambria Bold"/>
                  <a:cs typeface="Cambria Bold"/>
                  <a:sym typeface="Cambria Bold"/>
                </a:rPr>
                <a:t>Workforce</a:t>
              </a:r>
            </a:p>
          </p:txBody>
        </p:sp>
      </p:grpSp>
      <p:grpSp>
        <p:nvGrpSpPr>
          <p:cNvPr id="8" name="Group 8"/>
          <p:cNvGrpSpPr/>
          <p:nvPr/>
        </p:nvGrpSpPr>
        <p:grpSpPr>
          <a:xfrm>
            <a:off x="901703" y="2273303"/>
            <a:ext cx="8072123" cy="4048763"/>
            <a:chOff x="0" y="0"/>
            <a:chExt cx="10762831" cy="5398351"/>
          </a:xfrm>
        </p:grpSpPr>
        <p:sp>
          <p:nvSpPr>
            <p:cNvPr id="9" name="Freeform 9"/>
            <p:cNvSpPr/>
            <p:nvPr/>
          </p:nvSpPr>
          <p:spPr>
            <a:xfrm>
              <a:off x="0" y="0"/>
              <a:ext cx="10762869" cy="5398389"/>
            </a:xfrm>
            <a:custGeom>
              <a:avLst/>
              <a:gdLst/>
              <a:ahLst/>
              <a:cxnLst/>
              <a:rect l="l" t="t" r="r" b="b"/>
              <a:pathLst>
                <a:path w="10762869" h="5398389">
                  <a:moveTo>
                    <a:pt x="0" y="0"/>
                  </a:moveTo>
                  <a:lnTo>
                    <a:pt x="10762869" y="0"/>
                  </a:lnTo>
                  <a:lnTo>
                    <a:pt x="10762869" y="5398389"/>
                  </a:lnTo>
                  <a:lnTo>
                    <a:pt x="0" y="5398389"/>
                  </a:lnTo>
                  <a:close/>
                </a:path>
              </a:pathLst>
            </a:custGeom>
            <a:solidFill>
              <a:srgbClr val="EAF1F7"/>
            </a:solidFill>
            <a:ln w="25400" cap="sq">
              <a:solidFill>
                <a:srgbClr val="EAF1F7"/>
              </a:solidFill>
              <a:prstDash val="solid"/>
              <a:miter/>
            </a:ln>
          </p:spPr>
        </p:sp>
      </p:grpSp>
      <p:grpSp>
        <p:nvGrpSpPr>
          <p:cNvPr id="10" name="Group 10"/>
          <p:cNvGrpSpPr/>
          <p:nvPr/>
        </p:nvGrpSpPr>
        <p:grpSpPr>
          <a:xfrm>
            <a:off x="9314183" y="2273303"/>
            <a:ext cx="8072123" cy="4048763"/>
            <a:chOff x="0" y="0"/>
            <a:chExt cx="10762831" cy="5398351"/>
          </a:xfrm>
        </p:grpSpPr>
        <p:sp>
          <p:nvSpPr>
            <p:cNvPr id="11" name="Freeform 11"/>
            <p:cNvSpPr/>
            <p:nvPr/>
          </p:nvSpPr>
          <p:spPr>
            <a:xfrm>
              <a:off x="0" y="0"/>
              <a:ext cx="10762869" cy="5398389"/>
            </a:xfrm>
            <a:custGeom>
              <a:avLst/>
              <a:gdLst/>
              <a:ahLst/>
              <a:cxnLst/>
              <a:rect l="l" t="t" r="r" b="b"/>
              <a:pathLst>
                <a:path w="10762869" h="5398389">
                  <a:moveTo>
                    <a:pt x="0" y="0"/>
                  </a:moveTo>
                  <a:lnTo>
                    <a:pt x="10762869" y="0"/>
                  </a:lnTo>
                  <a:lnTo>
                    <a:pt x="10762869" y="5398389"/>
                  </a:lnTo>
                  <a:lnTo>
                    <a:pt x="0" y="5398389"/>
                  </a:lnTo>
                  <a:close/>
                </a:path>
              </a:pathLst>
            </a:custGeom>
            <a:solidFill>
              <a:srgbClr val="EAF1F7"/>
            </a:solidFill>
            <a:ln w="25400" cap="sq">
              <a:solidFill>
                <a:srgbClr val="EAF1F7"/>
              </a:solidFill>
              <a:prstDash val="solid"/>
              <a:miter/>
            </a:ln>
          </p:spPr>
        </p:sp>
      </p:grpSp>
      <p:sp>
        <p:nvSpPr>
          <p:cNvPr id="12" name="TextBox 12"/>
          <p:cNvSpPr txBox="1"/>
          <p:nvPr/>
        </p:nvSpPr>
        <p:spPr>
          <a:xfrm>
            <a:off x="1280160" y="2402205"/>
            <a:ext cx="7315200" cy="609600"/>
          </a:xfrm>
          <a:prstGeom prst="rect">
            <a:avLst/>
          </a:prstGeom>
        </p:spPr>
        <p:txBody>
          <a:bodyPr lIns="0" tIns="0" rIns="0" bIns="0" rtlCol="0" anchor="t">
            <a:spAutoFit/>
          </a:bodyPr>
          <a:lstStyle/>
          <a:p>
            <a:pPr algn="l">
              <a:lnSpc>
                <a:spcPts val="4320"/>
              </a:lnSpc>
            </a:pPr>
            <a:r>
              <a:rPr lang="en-US" sz="3600" b="1">
                <a:solidFill>
                  <a:srgbClr val="00796B"/>
                </a:solidFill>
                <a:latin typeface="Calibri (MS) Bold"/>
                <a:ea typeface="Calibri (MS) Bold"/>
                <a:cs typeface="Calibri (MS) Bold"/>
                <a:sym typeface="Calibri (MS) Bold"/>
              </a:rPr>
              <a:t>New opportunities</a:t>
            </a:r>
          </a:p>
        </p:txBody>
      </p:sp>
      <p:sp>
        <p:nvSpPr>
          <p:cNvPr id="13" name="TextBox 13"/>
          <p:cNvSpPr txBox="1"/>
          <p:nvPr/>
        </p:nvSpPr>
        <p:spPr>
          <a:xfrm>
            <a:off x="1280160" y="3133725"/>
            <a:ext cx="7315200" cy="2638425"/>
          </a:xfrm>
          <a:prstGeom prst="rect">
            <a:avLst/>
          </a:prstGeom>
        </p:spPr>
        <p:txBody>
          <a:bodyPr lIns="0" tIns="0" rIns="0" bIns="0" rtlCol="0" anchor="t">
            <a:spAutoFit/>
          </a:bodyPr>
          <a:lstStyle/>
          <a:p>
            <a:pPr marL="820419" lvl="1" indent="-410210" algn="l">
              <a:lnSpc>
                <a:spcPts val="4079"/>
              </a:lnSpc>
              <a:buFont typeface="Arial"/>
              <a:buChar char="•"/>
            </a:pPr>
            <a:r>
              <a:rPr lang="en-US" sz="3399">
                <a:solidFill>
                  <a:srgbClr val="1F2A37"/>
                </a:solidFill>
                <a:latin typeface="Calibri (MS)"/>
                <a:ea typeface="Calibri (MS)"/>
                <a:cs typeface="Calibri (MS)"/>
                <a:sym typeface="Calibri (MS)"/>
              </a:rPr>
              <a:t>Digital skills development</a:t>
            </a:r>
          </a:p>
          <a:p>
            <a:pPr marL="820419" lvl="1" indent="-410210" algn="l">
              <a:lnSpc>
                <a:spcPts val="4079"/>
              </a:lnSpc>
              <a:buFont typeface="Arial"/>
              <a:buChar char="•"/>
            </a:pPr>
            <a:r>
              <a:rPr lang="en-US" sz="3399">
                <a:solidFill>
                  <a:srgbClr val="1F2A37"/>
                </a:solidFill>
                <a:latin typeface="Calibri (MS)"/>
                <a:ea typeface="Calibri (MS)"/>
                <a:cs typeface="Calibri (MS)"/>
                <a:sym typeface="Calibri (MS)"/>
              </a:rPr>
              <a:t>Remote clinical monitoring</a:t>
            </a:r>
          </a:p>
          <a:p>
            <a:pPr marL="820419" lvl="1" indent="-410210" algn="l">
              <a:lnSpc>
                <a:spcPts val="4079"/>
              </a:lnSpc>
              <a:buFont typeface="Arial"/>
              <a:buChar char="•"/>
            </a:pPr>
            <a:r>
              <a:rPr lang="en-US" sz="3399">
                <a:solidFill>
                  <a:srgbClr val="1F2A37"/>
                </a:solidFill>
                <a:latin typeface="Calibri (MS)"/>
                <a:ea typeface="Calibri (MS)"/>
                <a:cs typeface="Calibri (MS)"/>
                <a:sym typeface="Calibri (MS)"/>
              </a:rPr>
              <a:t>Multidisciplinary working</a:t>
            </a:r>
          </a:p>
          <a:p>
            <a:pPr marL="820419" lvl="1" indent="-410210" algn="l">
              <a:lnSpc>
                <a:spcPts val="4079"/>
              </a:lnSpc>
              <a:buFont typeface="Arial"/>
              <a:buChar char="•"/>
            </a:pPr>
            <a:r>
              <a:rPr lang="en-US" sz="3399">
                <a:solidFill>
                  <a:srgbClr val="1F2A37"/>
                </a:solidFill>
                <a:latin typeface="Calibri (MS)"/>
                <a:ea typeface="Calibri (MS)"/>
                <a:cs typeface="Calibri (MS)"/>
                <a:sym typeface="Calibri (MS)"/>
              </a:rPr>
              <a:t>Potential reduction in some hospital-based activity</a:t>
            </a:r>
          </a:p>
        </p:txBody>
      </p:sp>
      <p:sp>
        <p:nvSpPr>
          <p:cNvPr id="14" name="TextBox 14"/>
          <p:cNvSpPr txBox="1"/>
          <p:nvPr/>
        </p:nvSpPr>
        <p:spPr>
          <a:xfrm>
            <a:off x="9692640" y="2402205"/>
            <a:ext cx="7315200" cy="609600"/>
          </a:xfrm>
          <a:prstGeom prst="rect">
            <a:avLst/>
          </a:prstGeom>
        </p:spPr>
        <p:txBody>
          <a:bodyPr lIns="0" tIns="0" rIns="0" bIns="0" rtlCol="0" anchor="t">
            <a:spAutoFit/>
          </a:bodyPr>
          <a:lstStyle/>
          <a:p>
            <a:pPr algn="l">
              <a:lnSpc>
                <a:spcPts val="4320"/>
              </a:lnSpc>
            </a:pPr>
            <a:r>
              <a:rPr lang="en-US" sz="3600" b="1">
                <a:solidFill>
                  <a:srgbClr val="B45309"/>
                </a:solidFill>
                <a:latin typeface="Calibri (MS) Bold"/>
                <a:ea typeface="Calibri (MS) Bold"/>
                <a:cs typeface="Calibri (MS) Bold"/>
                <a:sym typeface="Calibri (MS) Bold"/>
              </a:rPr>
              <a:t>Challenges</a:t>
            </a:r>
          </a:p>
        </p:txBody>
      </p:sp>
      <p:sp>
        <p:nvSpPr>
          <p:cNvPr id="15" name="TextBox 15"/>
          <p:cNvSpPr txBox="1"/>
          <p:nvPr/>
        </p:nvSpPr>
        <p:spPr>
          <a:xfrm>
            <a:off x="9692640" y="3133725"/>
            <a:ext cx="7315200" cy="2047875"/>
          </a:xfrm>
          <a:prstGeom prst="rect">
            <a:avLst/>
          </a:prstGeom>
        </p:spPr>
        <p:txBody>
          <a:bodyPr lIns="0" tIns="0" rIns="0" bIns="0" rtlCol="0" anchor="t">
            <a:spAutoFit/>
          </a:bodyPr>
          <a:lstStyle/>
          <a:p>
            <a:pPr marL="796290" lvl="1" indent="-398145" algn="l">
              <a:lnSpc>
                <a:spcPts val="3960"/>
              </a:lnSpc>
              <a:buFont typeface="Arial"/>
              <a:buChar char="•"/>
            </a:pPr>
            <a:r>
              <a:rPr lang="en-US" sz="3300">
                <a:solidFill>
                  <a:srgbClr val="1F2A37"/>
                </a:solidFill>
                <a:latin typeface="Calibri (MS)"/>
                <a:ea typeface="Calibri (MS)"/>
                <a:cs typeface="Calibri (MS)"/>
                <a:sym typeface="Calibri (MS)"/>
              </a:rPr>
              <a:t>Training and digital competency</a:t>
            </a:r>
          </a:p>
          <a:p>
            <a:pPr marL="796290" lvl="1" indent="-398145" algn="l">
              <a:lnSpc>
                <a:spcPts val="3960"/>
              </a:lnSpc>
              <a:buFont typeface="Arial"/>
              <a:buChar char="•"/>
            </a:pPr>
            <a:r>
              <a:rPr lang="en-US" sz="3300">
                <a:solidFill>
                  <a:srgbClr val="1F2A37"/>
                </a:solidFill>
                <a:latin typeface="Calibri (MS)"/>
                <a:ea typeface="Calibri (MS)"/>
                <a:cs typeface="Calibri (MS)"/>
                <a:sym typeface="Calibri (MS)"/>
              </a:rPr>
              <a:t>Additional coordination</a:t>
            </a:r>
          </a:p>
          <a:p>
            <a:pPr marL="796290" lvl="1" indent="-398145" algn="l">
              <a:lnSpc>
                <a:spcPts val="3960"/>
              </a:lnSpc>
              <a:buFont typeface="Arial"/>
              <a:buChar char="•"/>
            </a:pPr>
            <a:r>
              <a:rPr lang="en-US" sz="3300">
                <a:solidFill>
                  <a:srgbClr val="1F2A37"/>
                </a:solidFill>
                <a:latin typeface="Calibri (MS)"/>
                <a:ea typeface="Calibri (MS)"/>
                <a:cs typeface="Calibri (MS)"/>
                <a:sym typeface="Calibri (MS)"/>
              </a:rPr>
              <a:t>Supporting digitally excluded patients</a:t>
            </a:r>
          </a:p>
          <a:p>
            <a:pPr marL="796290" lvl="1" indent="-398145" algn="l">
              <a:lnSpc>
                <a:spcPts val="3960"/>
              </a:lnSpc>
              <a:buFont typeface="Arial"/>
              <a:buChar char="•"/>
            </a:pPr>
            <a:r>
              <a:rPr lang="en-US" sz="3300">
                <a:solidFill>
                  <a:srgbClr val="1F2A37"/>
                </a:solidFill>
                <a:latin typeface="Calibri (MS)"/>
                <a:ea typeface="Calibri (MS)"/>
                <a:cs typeface="Calibri (MS)"/>
                <a:sym typeface="Calibri (MS)"/>
              </a:rPr>
              <a:t>Redistribution of workload</a:t>
            </a:r>
          </a:p>
        </p:txBody>
      </p:sp>
      <p:grpSp>
        <p:nvGrpSpPr>
          <p:cNvPr id="16" name="Group 16"/>
          <p:cNvGrpSpPr/>
          <p:nvPr/>
        </p:nvGrpSpPr>
        <p:grpSpPr>
          <a:xfrm>
            <a:off x="898522" y="6567802"/>
            <a:ext cx="7164067" cy="1494787"/>
            <a:chOff x="0" y="0"/>
            <a:chExt cx="9552089" cy="1993049"/>
          </a:xfrm>
        </p:grpSpPr>
        <p:sp>
          <p:nvSpPr>
            <p:cNvPr id="17" name="Freeform 17"/>
            <p:cNvSpPr/>
            <p:nvPr/>
          </p:nvSpPr>
          <p:spPr>
            <a:xfrm>
              <a:off x="0" y="0"/>
              <a:ext cx="9552051" cy="1993011"/>
            </a:xfrm>
            <a:custGeom>
              <a:avLst/>
              <a:gdLst/>
              <a:ahLst/>
              <a:cxnLst/>
              <a:rect l="l" t="t" r="r" b="b"/>
              <a:pathLst>
                <a:path w="9552051" h="1993011">
                  <a:moveTo>
                    <a:pt x="0" y="0"/>
                  </a:moveTo>
                  <a:lnTo>
                    <a:pt x="9552051" y="0"/>
                  </a:lnTo>
                  <a:lnTo>
                    <a:pt x="9552051" y="1993011"/>
                  </a:lnTo>
                  <a:lnTo>
                    <a:pt x="0" y="1993011"/>
                  </a:lnTo>
                  <a:close/>
                </a:path>
              </a:pathLst>
            </a:custGeom>
            <a:solidFill>
              <a:srgbClr val="FFFFFF"/>
            </a:solidFill>
            <a:ln w="31750" cap="sq">
              <a:solidFill>
                <a:srgbClr val="B45309"/>
              </a:solidFill>
              <a:prstDash val="solid"/>
              <a:miter/>
            </a:ln>
          </p:spPr>
        </p:sp>
      </p:grpSp>
      <p:sp>
        <p:nvSpPr>
          <p:cNvPr id="18" name="TextBox 18"/>
          <p:cNvSpPr txBox="1"/>
          <p:nvPr/>
        </p:nvSpPr>
        <p:spPr>
          <a:xfrm>
            <a:off x="1280160" y="6655308"/>
            <a:ext cx="6400800" cy="403860"/>
          </a:xfrm>
          <a:prstGeom prst="rect">
            <a:avLst/>
          </a:prstGeom>
        </p:spPr>
        <p:txBody>
          <a:bodyPr lIns="0" tIns="0" rIns="0" bIns="0" rtlCol="0" anchor="t">
            <a:spAutoFit/>
          </a:bodyPr>
          <a:lstStyle/>
          <a:p>
            <a:pPr algn="l">
              <a:lnSpc>
                <a:spcPts val="2400"/>
              </a:lnSpc>
            </a:pPr>
            <a:r>
              <a:rPr lang="en-US" sz="2000" b="1" spc="200">
                <a:solidFill>
                  <a:srgbClr val="B45309"/>
                </a:solidFill>
                <a:latin typeface="Calibri (MS) Bold"/>
                <a:ea typeface="Calibri (MS) Bold"/>
                <a:cs typeface="Calibri (MS) Bold"/>
                <a:sym typeface="Calibri (MS) Bold"/>
              </a:rPr>
              <a:t>BARRIER</a:t>
            </a:r>
          </a:p>
        </p:txBody>
      </p:sp>
      <p:sp>
        <p:nvSpPr>
          <p:cNvPr id="19" name="TextBox 19"/>
          <p:cNvSpPr txBox="1"/>
          <p:nvPr/>
        </p:nvSpPr>
        <p:spPr>
          <a:xfrm>
            <a:off x="1280160" y="7029069"/>
            <a:ext cx="6400800" cy="561975"/>
          </a:xfrm>
          <a:prstGeom prst="rect">
            <a:avLst/>
          </a:prstGeom>
        </p:spPr>
        <p:txBody>
          <a:bodyPr lIns="0" tIns="0" rIns="0" bIns="0" rtlCol="0" anchor="t">
            <a:spAutoFit/>
          </a:bodyPr>
          <a:lstStyle/>
          <a:p>
            <a:pPr algn="l">
              <a:lnSpc>
                <a:spcPts val="3960"/>
              </a:lnSpc>
            </a:pPr>
            <a:r>
              <a:rPr lang="en-US" sz="3300">
                <a:solidFill>
                  <a:srgbClr val="1F2A37"/>
                </a:solidFill>
                <a:latin typeface="Calibri (MS)"/>
                <a:ea typeface="Calibri (MS)"/>
                <a:cs typeface="Calibri (MS)"/>
                <a:sym typeface="Calibri (MS)"/>
              </a:rPr>
              <a:t>Limited digital confidence</a:t>
            </a:r>
          </a:p>
        </p:txBody>
      </p:sp>
      <p:grpSp>
        <p:nvGrpSpPr>
          <p:cNvPr id="20" name="Group 20"/>
          <p:cNvGrpSpPr/>
          <p:nvPr/>
        </p:nvGrpSpPr>
        <p:grpSpPr>
          <a:xfrm>
            <a:off x="8216903" y="7083047"/>
            <a:ext cx="756923" cy="482603"/>
            <a:chOff x="0" y="0"/>
            <a:chExt cx="1009231" cy="643471"/>
          </a:xfrm>
        </p:grpSpPr>
        <p:sp>
          <p:nvSpPr>
            <p:cNvPr id="21" name="Freeform 21"/>
            <p:cNvSpPr/>
            <p:nvPr/>
          </p:nvSpPr>
          <p:spPr>
            <a:xfrm>
              <a:off x="0" y="0"/>
              <a:ext cx="1009269" cy="643509"/>
            </a:xfrm>
            <a:custGeom>
              <a:avLst/>
              <a:gdLst/>
              <a:ahLst/>
              <a:cxnLst/>
              <a:rect l="l" t="t" r="r" b="b"/>
              <a:pathLst>
                <a:path w="1009269" h="643509">
                  <a:moveTo>
                    <a:pt x="0" y="160909"/>
                  </a:moveTo>
                  <a:lnTo>
                    <a:pt x="687451" y="160909"/>
                  </a:lnTo>
                  <a:lnTo>
                    <a:pt x="687451" y="0"/>
                  </a:lnTo>
                  <a:lnTo>
                    <a:pt x="1009269" y="321691"/>
                  </a:lnTo>
                  <a:lnTo>
                    <a:pt x="687451" y="643509"/>
                  </a:lnTo>
                  <a:lnTo>
                    <a:pt x="687451" y="482600"/>
                  </a:lnTo>
                  <a:lnTo>
                    <a:pt x="0" y="482600"/>
                  </a:lnTo>
                  <a:close/>
                </a:path>
              </a:pathLst>
            </a:custGeom>
            <a:solidFill>
              <a:srgbClr val="425563"/>
            </a:solidFill>
            <a:ln w="25400" cap="sq">
              <a:solidFill>
                <a:srgbClr val="425563"/>
              </a:solidFill>
              <a:prstDash val="solid"/>
              <a:miter/>
            </a:ln>
          </p:spPr>
        </p:sp>
      </p:grpSp>
      <p:grpSp>
        <p:nvGrpSpPr>
          <p:cNvPr id="22" name="Group 22"/>
          <p:cNvGrpSpPr/>
          <p:nvPr/>
        </p:nvGrpSpPr>
        <p:grpSpPr>
          <a:xfrm>
            <a:off x="9131303" y="6570983"/>
            <a:ext cx="8255003" cy="1488443"/>
            <a:chOff x="0" y="0"/>
            <a:chExt cx="11006671" cy="1984591"/>
          </a:xfrm>
        </p:grpSpPr>
        <p:sp>
          <p:nvSpPr>
            <p:cNvPr id="23" name="Freeform 23"/>
            <p:cNvSpPr/>
            <p:nvPr/>
          </p:nvSpPr>
          <p:spPr>
            <a:xfrm>
              <a:off x="0" y="0"/>
              <a:ext cx="11006709" cy="1984629"/>
            </a:xfrm>
            <a:custGeom>
              <a:avLst/>
              <a:gdLst/>
              <a:ahLst/>
              <a:cxnLst/>
              <a:rect l="l" t="t" r="r" b="b"/>
              <a:pathLst>
                <a:path w="11006709" h="1984629">
                  <a:moveTo>
                    <a:pt x="0" y="0"/>
                  </a:moveTo>
                  <a:lnTo>
                    <a:pt x="11006709" y="0"/>
                  </a:lnTo>
                  <a:lnTo>
                    <a:pt x="11006709" y="1984629"/>
                  </a:lnTo>
                  <a:lnTo>
                    <a:pt x="0" y="1984629"/>
                  </a:lnTo>
                  <a:close/>
                </a:path>
              </a:pathLst>
            </a:custGeom>
            <a:solidFill>
              <a:srgbClr val="00796B"/>
            </a:solidFill>
            <a:ln w="25400" cap="sq">
              <a:solidFill>
                <a:srgbClr val="00796B"/>
              </a:solidFill>
              <a:prstDash val="solid"/>
              <a:miter/>
            </a:ln>
          </p:spPr>
        </p:sp>
      </p:grpSp>
      <p:sp>
        <p:nvSpPr>
          <p:cNvPr id="24" name="TextBox 24"/>
          <p:cNvSpPr txBox="1"/>
          <p:nvPr/>
        </p:nvSpPr>
        <p:spPr>
          <a:xfrm>
            <a:off x="9509760" y="6655308"/>
            <a:ext cx="7498080" cy="403860"/>
          </a:xfrm>
          <a:prstGeom prst="rect">
            <a:avLst/>
          </a:prstGeom>
        </p:spPr>
        <p:txBody>
          <a:bodyPr lIns="0" tIns="0" rIns="0" bIns="0" rtlCol="0" anchor="t">
            <a:spAutoFit/>
          </a:bodyPr>
          <a:lstStyle/>
          <a:p>
            <a:pPr algn="l">
              <a:lnSpc>
                <a:spcPts val="2400"/>
              </a:lnSpc>
            </a:pPr>
            <a:r>
              <a:rPr lang="en-US" sz="2000" b="1" spc="200">
                <a:solidFill>
                  <a:srgbClr val="FFFFFF"/>
                </a:solidFill>
                <a:latin typeface="Calibri (MS) Bold"/>
                <a:ea typeface="Calibri (MS) Bold"/>
                <a:cs typeface="Calibri (MS) Bold"/>
                <a:sym typeface="Calibri (MS) Bold"/>
              </a:rPr>
              <a:t>SOLUTION</a:t>
            </a:r>
          </a:p>
        </p:txBody>
      </p:sp>
      <p:sp>
        <p:nvSpPr>
          <p:cNvPr id="25" name="TextBox 25"/>
          <p:cNvSpPr txBox="1"/>
          <p:nvPr/>
        </p:nvSpPr>
        <p:spPr>
          <a:xfrm>
            <a:off x="9509760" y="7029069"/>
            <a:ext cx="7498080" cy="533400"/>
          </a:xfrm>
          <a:prstGeom prst="rect">
            <a:avLst/>
          </a:prstGeom>
        </p:spPr>
        <p:txBody>
          <a:bodyPr lIns="0" tIns="0" rIns="0" bIns="0" rtlCol="0" anchor="t">
            <a:spAutoFit/>
          </a:bodyPr>
          <a:lstStyle/>
          <a:p>
            <a:pPr algn="l">
              <a:lnSpc>
                <a:spcPts val="3719"/>
              </a:lnSpc>
            </a:pPr>
            <a:r>
              <a:rPr lang="en-US" sz="3099" b="1">
                <a:solidFill>
                  <a:srgbClr val="FFFFFF"/>
                </a:solidFill>
                <a:latin typeface="Calibri (MS) Bold"/>
                <a:ea typeface="Calibri (MS) Bold"/>
                <a:cs typeface="Calibri (MS) Bold"/>
                <a:sym typeface="Calibri (MS) Bold"/>
              </a:rPr>
              <a:t>Digital champions + protected CPD / training</a:t>
            </a:r>
          </a:p>
        </p:txBody>
      </p:sp>
      <p:grpSp>
        <p:nvGrpSpPr>
          <p:cNvPr id="26" name="Group 26"/>
          <p:cNvGrpSpPr/>
          <p:nvPr/>
        </p:nvGrpSpPr>
        <p:grpSpPr>
          <a:xfrm>
            <a:off x="901703" y="8308343"/>
            <a:ext cx="16484603" cy="1214123"/>
            <a:chOff x="0" y="0"/>
            <a:chExt cx="21979471" cy="1618831"/>
          </a:xfrm>
        </p:grpSpPr>
        <p:sp>
          <p:nvSpPr>
            <p:cNvPr id="27" name="Freeform 27"/>
            <p:cNvSpPr/>
            <p:nvPr/>
          </p:nvSpPr>
          <p:spPr>
            <a:xfrm>
              <a:off x="0" y="0"/>
              <a:ext cx="21979510" cy="1618869"/>
            </a:xfrm>
            <a:custGeom>
              <a:avLst/>
              <a:gdLst/>
              <a:ahLst/>
              <a:cxnLst/>
              <a:rect l="l" t="t" r="r" b="b"/>
              <a:pathLst>
                <a:path w="21979510" h="1618869">
                  <a:moveTo>
                    <a:pt x="0" y="0"/>
                  </a:moveTo>
                  <a:lnTo>
                    <a:pt x="21979510" y="0"/>
                  </a:lnTo>
                  <a:lnTo>
                    <a:pt x="21979510" y="1618869"/>
                  </a:lnTo>
                  <a:lnTo>
                    <a:pt x="0" y="1618869"/>
                  </a:lnTo>
                  <a:close/>
                </a:path>
              </a:pathLst>
            </a:custGeom>
            <a:solidFill>
              <a:srgbClr val="00296B"/>
            </a:solidFill>
            <a:ln w="25400" cap="sq">
              <a:solidFill>
                <a:srgbClr val="00296B"/>
              </a:solidFill>
              <a:prstDash val="solid"/>
              <a:miter/>
            </a:ln>
          </p:spPr>
        </p:sp>
      </p:grpSp>
      <p:grpSp>
        <p:nvGrpSpPr>
          <p:cNvPr id="28" name="Group 28"/>
          <p:cNvGrpSpPr/>
          <p:nvPr/>
        </p:nvGrpSpPr>
        <p:grpSpPr>
          <a:xfrm>
            <a:off x="1371600" y="8321040"/>
            <a:ext cx="15544800" cy="1188720"/>
            <a:chOff x="0" y="0"/>
            <a:chExt cx="20726400" cy="1584960"/>
          </a:xfrm>
        </p:grpSpPr>
        <p:sp>
          <p:nvSpPr>
            <p:cNvPr id="29" name="Freeform 29"/>
            <p:cNvSpPr/>
            <p:nvPr/>
          </p:nvSpPr>
          <p:spPr>
            <a:xfrm>
              <a:off x="0" y="0"/>
              <a:ext cx="20726400" cy="1584960"/>
            </a:xfrm>
            <a:custGeom>
              <a:avLst/>
              <a:gdLst/>
              <a:ahLst/>
              <a:cxnLst/>
              <a:rect l="l" t="t" r="r" b="b"/>
              <a:pathLst>
                <a:path w="20726400" h="1584960">
                  <a:moveTo>
                    <a:pt x="0" y="0"/>
                  </a:moveTo>
                  <a:lnTo>
                    <a:pt x="20726400" y="0"/>
                  </a:lnTo>
                  <a:lnTo>
                    <a:pt x="20726400" y="1584960"/>
                  </a:lnTo>
                  <a:lnTo>
                    <a:pt x="0" y="1584960"/>
                  </a:lnTo>
                  <a:close/>
                </a:path>
              </a:pathLst>
            </a:custGeom>
            <a:blipFill>
              <a:blip r:embed="rId3">
                <a:alphaModFix amt="0"/>
              </a:blip>
              <a:stretch>
                <a:fillRect t="-204804" b="-204804"/>
              </a:stretch>
            </a:blipFill>
          </p:spPr>
        </p:sp>
        <p:sp>
          <p:nvSpPr>
            <p:cNvPr id="30" name="TextBox 30"/>
            <p:cNvSpPr txBox="1"/>
            <p:nvPr/>
          </p:nvSpPr>
          <p:spPr>
            <a:xfrm>
              <a:off x="0" y="-57150"/>
              <a:ext cx="20726400" cy="1642110"/>
            </a:xfrm>
            <a:prstGeom prst="rect">
              <a:avLst/>
            </a:prstGeom>
          </p:spPr>
          <p:txBody>
            <a:bodyPr lIns="0" tIns="0" rIns="0" bIns="0" rtlCol="0" anchor="ctr"/>
            <a:lstStyle/>
            <a:p>
              <a:pPr algn="l">
                <a:lnSpc>
                  <a:spcPts val="3840"/>
                </a:lnSpc>
              </a:pPr>
              <a:r>
                <a:rPr lang="en-US" sz="3200" i="1">
                  <a:solidFill>
                    <a:srgbClr val="FFFFFF"/>
                  </a:solidFill>
                  <a:latin typeface="Calibri (MS) Italics"/>
                  <a:ea typeface="Calibri (MS) Italics"/>
                  <a:cs typeface="Calibri (MS) Italics"/>
                  <a:sym typeface="Calibri (MS) Italics"/>
                </a:rPr>
                <a:t>Digital technology may redistribute workload rather than simply reduce it.</a:t>
              </a:r>
            </a:p>
          </p:txBody>
        </p:sp>
      </p:grpSp>
      <p:sp>
        <p:nvSpPr>
          <p:cNvPr id="31" name="TextBox 31"/>
          <p:cNvSpPr txBox="1"/>
          <p:nvPr/>
        </p:nvSpPr>
        <p:spPr>
          <a:xfrm>
            <a:off x="16550640" y="9608820"/>
            <a:ext cx="731520" cy="403860"/>
          </a:xfrm>
          <a:prstGeom prst="rect">
            <a:avLst/>
          </a:prstGeom>
        </p:spPr>
        <p:txBody>
          <a:bodyPr lIns="0" tIns="0" rIns="0" bIns="0" rtlCol="0" anchor="t">
            <a:spAutoFit/>
          </a:bodyPr>
          <a:lstStyle/>
          <a:p>
            <a:pPr algn="r">
              <a:lnSpc>
                <a:spcPts val="2400"/>
              </a:lnSpc>
            </a:pPr>
            <a:r>
              <a:rPr lang="en-US" sz="2000">
                <a:solidFill>
                  <a:srgbClr val="425563"/>
                </a:solidFill>
                <a:latin typeface="Calibri (MS)"/>
                <a:ea typeface="Calibri (MS)"/>
                <a:cs typeface="Calibri (MS)"/>
                <a:sym typeface="Calibri (MS)"/>
              </a:rPr>
              <a:t>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14400" y="9601200"/>
            <a:ext cx="9144000" cy="457200"/>
            <a:chOff x="0" y="0"/>
            <a:chExt cx="12192000" cy="609600"/>
          </a:xfrm>
        </p:grpSpPr>
        <p:sp>
          <p:nvSpPr>
            <p:cNvPr id="3" name="Freeform 3"/>
            <p:cNvSpPr/>
            <p:nvPr/>
          </p:nvSpPr>
          <p:spPr>
            <a:xfrm>
              <a:off x="0" y="0"/>
              <a:ext cx="12192000" cy="609600"/>
            </a:xfrm>
            <a:custGeom>
              <a:avLst/>
              <a:gdLst/>
              <a:ahLst/>
              <a:cxnLst/>
              <a:rect l="l" t="t" r="r" b="b"/>
              <a:pathLst>
                <a:path w="12192000" h="609600">
                  <a:moveTo>
                    <a:pt x="0" y="0"/>
                  </a:moveTo>
                  <a:lnTo>
                    <a:pt x="12192000" y="0"/>
                  </a:lnTo>
                  <a:lnTo>
                    <a:pt x="12192000" y="609600"/>
                  </a:lnTo>
                  <a:lnTo>
                    <a:pt x="0" y="609600"/>
                  </a:lnTo>
                  <a:close/>
                </a:path>
              </a:pathLst>
            </a:custGeom>
            <a:blipFill>
              <a:blip r:embed="rId3">
                <a:alphaModFix amt="0"/>
              </a:blip>
              <a:stretch>
                <a:fillRect t="-339700" b="-339700"/>
              </a:stretch>
            </a:blipFill>
          </p:spPr>
        </p:sp>
        <p:sp>
          <p:nvSpPr>
            <p:cNvPr id="4" name="TextBox 4"/>
            <p:cNvSpPr txBox="1"/>
            <p:nvPr/>
          </p:nvSpPr>
          <p:spPr>
            <a:xfrm>
              <a:off x="0" y="-38100"/>
              <a:ext cx="12192000" cy="647700"/>
            </a:xfrm>
            <a:prstGeom prst="rect">
              <a:avLst/>
            </a:prstGeom>
          </p:spPr>
          <p:txBody>
            <a:bodyPr lIns="0" tIns="0" rIns="0" bIns="0" rtlCol="0" anchor="ctr"/>
            <a:lstStyle/>
            <a:p>
              <a:pPr algn="l">
                <a:lnSpc>
                  <a:spcPts val="2400"/>
                </a:lnSpc>
              </a:pPr>
              <a:r>
                <a:rPr lang="en-US" sz="2000">
                  <a:solidFill>
                    <a:srgbClr val="425563"/>
                  </a:solidFill>
                  <a:latin typeface="Calibri (MS)"/>
                  <a:ea typeface="Calibri (MS)"/>
                  <a:cs typeface="Calibri (MS)"/>
                  <a:sym typeface="Calibri (MS)"/>
                </a:rPr>
                <a:t>BMHP6026 · Component 2: Viva Voce</a:t>
              </a:r>
            </a:p>
          </p:txBody>
        </p:sp>
      </p:grpSp>
      <p:grpSp>
        <p:nvGrpSpPr>
          <p:cNvPr id="5" name="Group 5"/>
          <p:cNvGrpSpPr/>
          <p:nvPr/>
        </p:nvGrpSpPr>
        <p:grpSpPr>
          <a:xfrm>
            <a:off x="914400" y="548640"/>
            <a:ext cx="16459200" cy="1463040"/>
            <a:chOff x="0" y="0"/>
            <a:chExt cx="21945600" cy="1950720"/>
          </a:xfrm>
        </p:grpSpPr>
        <p:sp>
          <p:nvSpPr>
            <p:cNvPr id="6" name="Freeform 6"/>
            <p:cNvSpPr/>
            <p:nvPr/>
          </p:nvSpPr>
          <p:spPr>
            <a:xfrm>
              <a:off x="0" y="0"/>
              <a:ext cx="21945600" cy="1950720"/>
            </a:xfrm>
            <a:custGeom>
              <a:avLst/>
              <a:gdLst/>
              <a:ahLst/>
              <a:cxnLst/>
              <a:rect l="l" t="t" r="r" b="b"/>
              <a:pathLst>
                <a:path w="21945600" h="1950720">
                  <a:moveTo>
                    <a:pt x="0" y="0"/>
                  </a:moveTo>
                  <a:lnTo>
                    <a:pt x="21945600" y="0"/>
                  </a:lnTo>
                  <a:lnTo>
                    <a:pt x="21945600" y="1950720"/>
                  </a:lnTo>
                  <a:lnTo>
                    <a:pt x="0" y="1950720"/>
                  </a:lnTo>
                  <a:close/>
                </a:path>
              </a:pathLst>
            </a:custGeom>
            <a:blipFill>
              <a:blip r:embed="rId3">
                <a:alphaModFix amt="0"/>
              </a:blip>
              <a:stretch>
                <a:fillRect t="-169206" b="-169206"/>
              </a:stretch>
            </a:blipFill>
          </p:spPr>
        </p:sp>
        <p:sp>
          <p:nvSpPr>
            <p:cNvPr id="7" name="TextBox 7"/>
            <p:cNvSpPr txBox="1"/>
            <p:nvPr/>
          </p:nvSpPr>
          <p:spPr>
            <a:xfrm>
              <a:off x="0" y="-9525"/>
              <a:ext cx="21945600" cy="1960245"/>
            </a:xfrm>
            <a:prstGeom prst="rect">
              <a:avLst/>
            </a:prstGeom>
          </p:spPr>
          <p:txBody>
            <a:bodyPr lIns="0" tIns="0" rIns="0" bIns="0" rtlCol="0" anchor="ctr"/>
            <a:lstStyle/>
            <a:p>
              <a:pPr algn="ctr">
                <a:lnSpc>
                  <a:spcPts val="7679"/>
                </a:lnSpc>
              </a:pPr>
              <a:r>
                <a:rPr lang="en-US" sz="6399" b="1">
                  <a:solidFill>
                    <a:srgbClr val="00296B"/>
                  </a:solidFill>
                  <a:latin typeface="Cambria Bold"/>
                  <a:ea typeface="Cambria Bold"/>
                  <a:cs typeface="Cambria Bold"/>
                  <a:sym typeface="Cambria Bold"/>
                </a:rPr>
                <a:t>Service delivery</a:t>
              </a:r>
            </a:p>
          </p:txBody>
        </p:sp>
      </p:grpSp>
      <p:grpSp>
        <p:nvGrpSpPr>
          <p:cNvPr id="8" name="Group 8"/>
          <p:cNvGrpSpPr/>
          <p:nvPr/>
        </p:nvGrpSpPr>
        <p:grpSpPr>
          <a:xfrm>
            <a:off x="901703" y="2273303"/>
            <a:ext cx="8072123" cy="4048763"/>
            <a:chOff x="0" y="0"/>
            <a:chExt cx="10762831" cy="5398351"/>
          </a:xfrm>
        </p:grpSpPr>
        <p:sp>
          <p:nvSpPr>
            <p:cNvPr id="9" name="Freeform 9"/>
            <p:cNvSpPr/>
            <p:nvPr/>
          </p:nvSpPr>
          <p:spPr>
            <a:xfrm>
              <a:off x="0" y="0"/>
              <a:ext cx="10762869" cy="5398389"/>
            </a:xfrm>
            <a:custGeom>
              <a:avLst/>
              <a:gdLst/>
              <a:ahLst/>
              <a:cxnLst/>
              <a:rect l="l" t="t" r="r" b="b"/>
              <a:pathLst>
                <a:path w="10762869" h="5398389">
                  <a:moveTo>
                    <a:pt x="0" y="0"/>
                  </a:moveTo>
                  <a:lnTo>
                    <a:pt x="10762869" y="0"/>
                  </a:lnTo>
                  <a:lnTo>
                    <a:pt x="10762869" y="5398389"/>
                  </a:lnTo>
                  <a:lnTo>
                    <a:pt x="0" y="5398389"/>
                  </a:lnTo>
                  <a:close/>
                </a:path>
              </a:pathLst>
            </a:custGeom>
            <a:solidFill>
              <a:srgbClr val="EAF1F7"/>
            </a:solidFill>
            <a:ln w="25400" cap="sq">
              <a:solidFill>
                <a:srgbClr val="EAF1F7"/>
              </a:solidFill>
              <a:prstDash val="solid"/>
              <a:miter/>
            </a:ln>
          </p:spPr>
        </p:sp>
      </p:grpSp>
      <p:grpSp>
        <p:nvGrpSpPr>
          <p:cNvPr id="10" name="Group 10"/>
          <p:cNvGrpSpPr/>
          <p:nvPr/>
        </p:nvGrpSpPr>
        <p:grpSpPr>
          <a:xfrm>
            <a:off x="9314183" y="2273303"/>
            <a:ext cx="8072123" cy="4048763"/>
            <a:chOff x="0" y="0"/>
            <a:chExt cx="10762831" cy="5398351"/>
          </a:xfrm>
        </p:grpSpPr>
        <p:sp>
          <p:nvSpPr>
            <p:cNvPr id="11" name="Freeform 11"/>
            <p:cNvSpPr/>
            <p:nvPr/>
          </p:nvSpPr>
          <p:spPr>
            <a:xfrm>
              <a:off x="0" y="0"/>
              <a:ext cx="10762869" cy="5398389"/>
            </a:xfrm>
            <a:custGeom>
              <a:avLst/>
              <a:gdLst/>
              <a:ahLst/>
              <a:cxnLst/>
              <a:rect l="l" t="t" r="r" b="b"/>
              <a:pathLst>
                <a:path w="10762869" h="5398389">
                  <a:moveTo>
                    <a:pt x="0" y="0"/>
                  </a:moveTo>
                  <a:lnTo>
                    <a:pt x="10762869" y="0"/>
                  </a:lnTo>
                  <a:lnTo>
                    <a:pt x="10762869" y="5398389"/>
                  </a:lnTo>
                  <a:lnTo>
                    <a:pt x="0" y="5398389"/>
                  </a:lnTo>
                  <a:close/>
                </a:path>
              </a:pathLst>
            </a:custGeom>
            <a:solidFill>
              <a:srgbClr val="EAF1F7"/>
            </a:solidFill>
            <a:ln w="25400" cap="sq">
              <a:solidFill>
                <a:srgbClr val="EAF1F7"/>
              </a:solidFill>
              <a:prstDash val="solid"/>
              <a:miter/>
            </a:ln>
          </p:spPr>
        </p:sp>
      </p:grpSp>
      <p:sp>
        <p:nvSpPr>
          <p:cNvPr id="12" name="TextBox 12"/>
          <p:cNvSpPr txBox="1"/>
          <p:nvPr/>
        </p:nvSpPr>
        <p:spPr>
          <a:xfrm>
            <a:off x="1280160" y="2392680"/>
            <a:ext cx="7315200" cy="609600"/>
          </a:xfrm>
          <a:prstGeom prst="rect">
            <a:avLst/>
          </a:prstGeom>
        </p:spPr>
        <p:txBody>
          <a:bodyPr lIns="0" tIns="0" rIns="0" bIns="0" rtlCol="0" anchor="t">
            <a:spAutoFit/>
          </a:bodyPr>
          <a:lstStyle/>
          <a:p>
            <a:pPr algn="l">
              <a:lnSpc>
                <a:spcPts val="4200"/>
              </a:lnSpc>
            </a:pPr>
            <a:r>
              <a:rPr lang="en-US" sz="3500" b="1">
                <a:solidFill>
                  <a:srgbClr val="00796B"/>
                </a:solidFill>
                <a:latin typeface="Calibri (MS) Bold"/>
                <a:ea typeface="Calibri (MS) Bold"/>
                <a:cs typeface="Calibri (MS) Bold"/>
                <a:sym typeface="Calibri (MS) Bold"/>
              </a:rPr>
              <a:t>Potential benefits</a:t>
            </a:r>
          </a:p>
        </p:txBody>
      </p:sp>
      <p:sp>
        <p:nvSpPr>
          <p:cNvPr id="13" name="TextBox 13"/>
          <p:cNvSpPr txBox="1"/>
          <p:nvPr/>
        </p:nvSpPr>
        <p:spPr>
          <a:xfrm>
            <a:off x="1280160" y="3143250"/>
            <a:ext cx="7315200" cy="2486025"/>
          </a:xfrm>
          <a:prstGeom prst="rect">
            <a:avLst/>
          </a:prstGeom>
        </p:spPr>
        <p:txBody>
          <a:bodyPr lIns="0" tIns="0" rIns="0" bIns="0" rtlCol="0" anchor="t">
            <a:spAutoFit/>
          </a:bodyPr>
          <a:lstStyle/>
          <a:p>
            <a:pPr marL="772161" lvl="1" indent="-386080" algn="l">
              <a:lnSpc>
                <a:spcPts val="3840"/>
              </a:lnSpc>
              <a:buFont typeface="Arial"/>
              <a:buChar char="•"/>
            </a:pPr>
            <a:r>
              <a:rPr lang="en-US" sz="3200">
                <a:solidFill>
                  <a:srgbClr val="1F2A37"/>
                </a:solidFill>
                <a:latin typeface="Calibri (MS)"/>
                <a:ea typeface="Calibri (MS)"/>
                <a:cs typeface="Calibri (MS)"/>
                <a:sym typeface="Calibri (MS)"/>
              </a:rPr>
              <a:t>Care closer to home</a:t>
            </a:r>
          </a:p>
          <a:p>
            <a:pPr marL="772161" lvl="1" indent="-386080" algn="l">
              <a:lnSpc>
                <a:spcPts val="3840"/>
              </a:lnSpc>
              <a:buFont typeface="Arial"/>
              <a:buChar char="•"/>
            </a:pPr>
            <a:r>
              <a:rPr lang="en-US" sz="3200">
                <a:solidFill>
                  <a:srgbClr val="1F2A37"/>
                </a:solidFill>
                <a:latin typeface="Calibri (MS)"/>
                <a:ea typeface="Calibri (MS)"/>
                <a:cs typeface="Calibri (MS)"/>
                <a:sym typeface="Calibri (MS)"/>
              </a:rPr>
              <a:t>Remote monitoring</a:t>
            </a:r>
          </a:p>
          <a:p>
            <a:pPr marL="772161" lvl="1" indent="-386080" algn="l">
              <a:lnSpc>
                <a:spcPts val="3840"/>
              </a:lnSpc>
              <a:buFont typeface="Arial"/>
              <a:buChar char="•"/>
            </a:pPr>
            <a:r>
              <a:rPr lang="en-US" sz="3200">
                <a:solidFill>
                  <a:srgbClr val="1F2A37"/>
                </a:solidFill>
                <a:latin typeface="Calibri (MS)"/>
                <a:ea typeface="Calibri (MS)"/>
                <a:cs typeface="Calibri (MS)"/>
                <a:sym typeface="Calibri (MS)"/>
              </a:rPr>
              <a:t>Earlier discharge</a:t>
            </a:r>
          </a:p>
          <a:p>
            <a:pPr marL="772161" lvl="1" indent="-386080" algn="l">
              <a:lnSpc>
                <a:spcPts val="3840"/>
              </a:lnSpc>
              <a:buFont typeface="Arial"/>
              <a:buChar char="•"/>
            </a:pPr>
            <a:r>
              <a:rPr lang="en-US" sz="3200">
                <a:solidFill>
                  <a:srgbClr val="1F2A37"/>
                </a:solidFill>
                <a:latin typeface="Calibri (MS)"/>
                <a:ea typeface="Calibri (MS)"/>
                <a:cs typeface="Calibri (MS)"/>
                <a:sym typeface="Calibri (MS)"/>
              </a:rPr>
              <a:t>Potential admission avoidance</a:t>
            </a:r>
          </a:p>
          <a:p>
            <a:pPr marL="772161" lvl="1" indent="-386080" algn="l">
              <a:lnSpc>
                <a:spcPts val="3840"/>
              </a:lnSpc>
              <a:buFont typeface="Arial"/>
              <a:buChar char="•"/>
            </a:pPr>
            <a:r>
              <a:rPr lang="en-US" sz="3200">
                <a:solidFill>
                  <a:srgbClr val="1F2A37"/>
                </a:solidFill>
                <a:latin typeface="Calibri (MS)"/>
                <a:ea typeface="Calibri (MS)"/>
                <a:cs typeface="Calibri (MS)"/>
                <a:sym typeface="Calibri (MS)"/>
              </a:rPr>
              <a:t>Flexible service delivery</a:t>
            </a:r>
          </a:p>
        </p:txBody>
      </p:sp>
      <p:sp>
        <p:nvSpPr>
          <p:cNvPr id="14" name="TextBox 14"/>
          <p:cNvSpPr txBox="1"/>
          <p:nvPr/>
        </p:nvSpPr>
        <p:spPr>
          <a:xfrm>
            <a:off x="9692640" y="2402205"/>
            <a:ext cx="7315200" cy="609600"/>
          </a:xfrm>
          <a:prstGeom prst="rect">
            <a:avLst/>
          </a:prstGeom>
        </p:spPr>
        <p:txBody>
          <a:bodyPr lIns="0" tIns="0" rIns="0" bIns="0" rtlCol="0" anchor="t">
            <a:spAutoFit/>
          </a:bodyPr>
          <a:lstStyle/>
          <a:p>
            <a:pPr algn="l">
              <a:lnSpc>
                <a:spcPts val="4320"/>
              </a:lnSpc>
            </a:pPr>
            <a:r>
              <a:rPr lang="en-US" sz="3600" b="1">
                <a:solidFill>
                  <a:srgbClr val="B45309"/>
                </a:solidFill>
                <a:latin typeface="Calibri (MS) Bold"/>
                <a:ea typeface="Calibri (MS) Bold"/>
                <a:cs typeface="Calibri (MS) Bold"/>
                <a:sym typeface="Calibri (MS) Bold"/>
              </a:rPr>
              <a:t>Challenges</a:t>
            </a:r>
          </a:p>
        </p:txBody>
      </p:sp>
      <p:sp>
        <p:nvSpPr>
          <p:cNvPr id="15" name="TextBox 15"/>
          <p:cNvSpPr txBox="1"/>
          <p:nvPr/>
        </p:nvSpPr>
        <p:spPr>
          <a:xfrm>
            <a:off x="9692640" y="3143250"/>
            <a:ext cx="7315200" cy="2486025"/>
          </a:xfrm>
          <a:prstGeom prst="rect">
            <a:avLst/>
          </a:prstGeom>
        </p:spPr>
        <p:txBody>
          <a:bodyPr lIns="0" tIns="0" rIns="0" bIns="0" rtlCol="0" anchor="t">
            <a:spAutoFit/>
          </a:bodyPr>
          <a:lstStyle/>
          <a:p>
            <a:pPr marL="772161" lvl="1" indent="-386080" algn="l">
              <a:lnSpc>
                <a:spcPts val="3840"/>
              </a:lnSpc>
              <a:buFont typeface="Arial"/>
              <a:buChar char="•"/>
            </a:pPr>
            <a:r>
              <a:rPr lang="en-US" sz="3200">
                <a:solidFill>
                  <a:srgbClr val="1F2A37"/>
                </a:solidFill>
                <a:latin typeface="Calibri (MS)"/>
                <a:ea typeface="Calibri (MS)"/>
                <a:cs typeface="Calibri (MS)"/>
                <a:sym typeface="Calibri (MS)"/>
              </a:rPr>
              <a:t>Digital exclusion</a:t>
            </a:r>
          </a:p>
          <a:p>
            <a:pPr marL="772161" lvl="1" indent="-386080" algn="l">
              <a:lnSpc>
                <a:spcPts val="3840"/>
              </a:lnSpc>
              <a:buFont typeface="Arial"/>
              <a:buChar char="•"/>
            </a:pPr>
            <a:r>
              <a:rPr lang="en-US" sz="3200">
                <a:solidFill>
                  <a:srgbClr val="1F2A37"/>
                </a:solidFill>
                <a:latin typeface="Calibri (MS)"/>
                <a:ea typeface="Calibri (MS)"/>
                <a:cs typeface="Calibri (MS)"/>
                <a:sym typeface="Calibri (MS)"/>
              </a:rPr>
              <a:t>Connectivity</a:t>
            </a:r>
          </a:p>
          <a:p>
            <a:pPr marL="772161" lvl="1" indent="-386080" algn="l">
              <a:lnSpc>
                <a:spcPts val="3840"/>
              </a:lnSpc>
              <a:buFont typeface="Arial"/>
              <a:buChar char="•"/>
            </a:pPr>
            <a:r>
              <a:rPr lang="en-US" sz="3200">
                <a:solidFill>
                  <a:srgbClr val="1F2A37"/>
                </a:solidFill>
                <a:latin typeface="Calibri (MS)"/>
                <a:ea typeface="Calibri (MS)"/>
                <a:cs typeface="Calibri (MS)"/>
                <a:sym typeface="Calibri (MS)"/>
              </a:rPr>
              <a:t>Interoperability</a:t>
            </a:r>
          </a:p>
          <a:p>
            <a:pPr marL="772161" lvl="1" indent="-386080" algn="l">
              <a:lnSpc>
                <a:spcPts val="3840"/>
              </a:lnSpc>
              <a:buFont typeface="Arial"/>
              <a:buChar char="•"/>
            </a:pPr>
            <a:r>
              <a:rPr lang="en-US" sz="3200">
                <a:solidFill>
                  <a:srgbClr val="1F2A37"/>
                </a:solidFill>
                <a:latin typeface="Calibri (MS)"/>
                <a:ea typeface="Calibri (MS)"/>
                <a:cs typeface="Calibri (MS)"/>
                <a:sym typeface="Calibri (MS)"/>
              </a:rPr>
              <a:t>Accessibility</a:t>
            </a:r>
          </a:p>
          <a:p>
            <a:pPr marL="772161" lvl="1" indent="-386080" algn="l">
              <a:lnSpc>
                <a:spcPts val="3840"/>
              </a:lnSpc>
              <a:buFont typeface="Arial"/>
              <a:buChar char="•"/>
            </a:pPr>
            <a:r>
              <a:rPr lang="en-US" sz="3200">
                <a:solidFill>
                  <a:srgbClr val="1F2A37"/>
                </a:solidFill>
                <a:latin typeface="Calibri (MS)"/>
                <a:ea typeface="Calibri (MS)"/>
                <a:cs typeface="Calibri (MS)"/>
                <a:sym typeface="Calibri (MS)"/>
              </a:rPr>
              <a:t>Information governance</a:t>
            </a:r>
          </a:p>
        </p:txBody>
      </p:sp>
      <p:grpSp>
        <p:nvGrpSpPr>
          <p:cNvPr id="16" name="Group 16"/>
          <p:cNvGrpSpPr/>
          <p:nvPr/>
        </p:nvGrpSpPr>
        <p:grpSpPr>
          <a:xfrm>
            <a:off x="898522" y="6567802"/>
            <a:ext cx="7164067" cy="1494787"/>
            <a:chOff x="0" y="0"/>
            <a:chExt cx="9552089" cy="1993049"/>
          </a:xfrm>
        </p:grpSpPr>
        <p:sp>
          <p:nvSpPr>
            <p:cNvPr id="17" name="Freeform 17"/>
            <p:cNvSpPr/>
            <p:nvPr/>
          </p:nvSpPr>
          <p:spPr>
            <a:xfrm>
              <a:off x="0" y="0"/>
              <a:ext cx="9552051" cy="1993011"/>
            </a:xfrm>
            <a:custGeom>
              <a:avLst/>
              <a:gdLst/>
              <a:ahLst/>
              <a:cxnLst/>
              <a:rect l="l" t="t" r="r" b="b"/>
              <a:pathLst>
                <a:path w="9552051" h="1993011">
                  <a:moveTo>
                    <a:pt x="0" y="0"/>
                  </a:moveTo>
                  <a:lnTo>
                    <a:pt x="9552051" y="0"/>
                  </a:lnTo>
                  <a:lnTo>
                    <a:pt x="9552051" y="1993011"/>
                  </a:lnTo>
                  <a:lnTo>
                    <a:pt x="0" y="1993011"/>
                  </a:lnTo>
                  <a:close/>
                </a:path>
              </a:pathLst>
            </a:custGeom>
            <a:solidFill>
              <a:srgbClr val="FFFFFF"/>
            </a:solidFill>
            <a:ln w="31750" cap="sq">
              <a:solidFill>
                <a:srgbClr val="B45309"/>
              </a:solidFill>
              <a:prstDash val="solid"/>
              <a:miter/>
            </a:ln>
          </p:spPr>
        </p:sp>
      </p:grpSp>
      <p:sp>
        <p:nvSpPr>
          <p:cNvPr id="18" name="TextBox 18"/>
          <p:cNvSpPr txBox="1"/>
          <p:nvPr/>
        </p:nvSpPr>
        <p:spPr>
          <a:xfrm>
            <a:off x="1280160" y="6655308"/>
            <a:ext cx="6400800" cy="400050"/>
          </a:xfrm>
          <a:prstGeom prst="rect">
            <a:avLst/>
          </a:prstGeom>
        </p:spPr>
        <p:txBody>
          <a:bodyPr lIns="0" tIns="0" rIns="0" bIns="0" rtlCol="0" anchor="t">
            <a:spAutoFit/>
          </a:bodyPr>
          <a:lstStyle/>
          <a:p>
            <a:pPr algn="l">
              <a:lnSpc>
                <a:spcPts val="2879"/>
              </a:lnSpc>
            </a:pPr>
            <a:r>
              <a:rPr lang="en-US" sz="2400" b="1" spc="240">
                <a:solidFill>
                  <a:srgbClr val="B45309"/>
                </a:solidFill>
                <a:latin typeface="Calibri (MS) Bold"/>
                <a:ea typeface="Calibri (MS) Bold"/>
                <a:cs typeface="Calibri (MS) Bold"/>
                <a:sym typeface="Calibri (MS) Bold"/>
              </a:rPr>
              <a:t>BARRIER</a:t>
            </a:r>
          </a:p>
        </p:txBody>
      </p:sp>
      <p:sp>
        <p:nvSpPr>
          <p:cNvPr id="19" name="TextBox 19"/>
          <p:cNvSpPr txBox="1"/>
          <p:nvPr/>
        </p:nvSpPr>
        <p:spPr>
          <a:xfrm>
            <a:off x="1280160" y="7029069"/>
            <a:ext cx="6400800" cy="581025"/>
          </a:xfrm>
          <a:prstGeom prst="rect">
            <a:avLst/>
          </a:prstGeom>
        </p:spPr>
        <p:txBody>
          <a:bodyPr lIns="0" tIns="0" rIns="0" bIns="0" rtlCol="0" anchor="t">
            <a:spAutoFit/>
          </a:bodyPr>
          <a:lstStyle/>
          <a:p>
            <a:pPr algn="l">
              <a:lnSpc>
                <a:spcPts val="4079"/>
              </a:lnSpc>
            </a:pPr>
            <a:r>
              <a:rPr lang="en-US" sz="3399">
                <a:solidFill>
                  <a:srgbClr val="1F2A37"/>
                </a:solidFill>
                <a:latin typeface="Calibri (MS)"/>
                <a:ea typeface="Calibri (MS)"/>
                <a:cs typeface="Calibri (MS)"/>
                <a:sym typeface="Calibri (MS)"/>
              </a:rPr>
              <a:t>Poor digital connectivity</a:t>
            </a:r>
          </a:p>
        </p:txBody>
      </p:sp>
      <p:grpSp>
        <p:nvGrpSpPr>
          <p:cNvPr id="20" name="Group 20"/>
          <p:cNvGrpSpPr/>
          <p:nvPr/>
        </p:nvGrpSpPr>
        <p:grpSpPr>
          <a:xfrm>
            <a:off x="8216903" y="7083047"/>
            <a:ext cx="756923" cy="482603"/>
            <a:chOff x="0" y="0"/>
            <a:chExt cx="1009231" cy="643471"/>
          </a:xfrm>
        </p:grpSpPr>
        <p:sp>
          <p:nvSpPr>
            <p:cNvPr id="21" name="Freeform 21"/>
            <p:cNvSpPr/>
            <p:nvPr/>
          </p:nvSpPr>
          <p:spPr>
            <a:xfrm>
              <a:off x="0" y="0"/>
              <a:ext cx="1009269" cy="643509"/>
            </a:xfrm>
            <a:custGeom>
              <a:avLst/>
              <a:gdLst/>
              <a:ahLst/>
              <a:cxnLst/>
              <a:rect l="l" t="t" r="r" b="b"/>
              <a:pathLst>
                <a:path w="1009269" h="643509">
                  <a:moveTo>
                    <a:pt x="0" y="160909"/>
                  </a:moveTo>
                  <a:lnTo>
                    <a:pt x="687451" y="160909"/>
                  </a:lnTo>
                  <a:lnTo>
                    <a:pt x="687451" y="0"/>
                  </a:lnTo>
                  <a:lnTo>
                    <a:pt x="1009269" y="321691"/>
                  </a:lnTo>
                  <a:lnTo>
                    <a:pt x="687451" y="643509"/>
                  </a:lnTo>
                  <a:lnTo>
                    <a:pt x="687451" y="482600"/>
                  </a:lnTo>
                  <a:lnTo>
                    <a:pt x="0" y="482600"/>
                  </a:lnTo>
                  <a:close/>
                </a:path>
              </a:pathLst>
            </a:custGeom>
            <a:solidFill>
              <a:srgbClr val="425563"/>
            </a:solidFill>
            <a:ln w="25400" cap="sq">
              <a:solidFill>
                <a:srgbClr val="425563"/>
              </a:solidFill>
              <a:prstDash val="solid"/>
              <a:miter/>
            </a:ln>
          </p:spPr>
        </p:sp>
      </p:grpSp>
      <p:grpSp>
        <p:nvGrpSpPr>
          <p:cNvPr id="22" name="Group 22"/>
          <p:cNvGrpSpPr/>
          <p:nvPr/>
        </p:nvGrpSpPr>
        <p:grpSpPr>
          <a:xfrm>
            <a:off x="9131303" y="6570983"/>
            <a:ext cx="8255003" cy="1488443"/>
            <a:chOff x="0" y="0"/>
            <a:chExt cx="11006671" cy="1984591"/>
          </a:xfrm>
        </p:grpSpPr>
        <p:sp>
          <p:nvSpPr>
            <p:cNvPr id="23" name="Freeform 23"/>
            <p:cNvSpPr/>
            <p:nvPr/>
          </p:nvSpPr>
          <p:spPr>
            <a:xfrm>
              <a:off x="0" y="0"/>
              <a:ext cx="11006709" cy="1984629"/>
            </a:xfrm>
            <a:custGeom>
              <a:avLst/>
              <a:gdLst/>
              <a:ahLst/>
              <a:cxnLst/>
              <a:rect l="l" t="t" r="r" b="b"/>
              <a:pathLst>
                <a:path w="11006709" h="1984629">
                  <a:moveTo>
                    <a:pt x="0" y="0"/>
                  </a:moveTo>
                  <a:lnTo>
                    <a:pt x="11006709" y="0"/>
                  </a:lnTo>
                  <a:lnTo>
                    <a:pt x="11006709" y="1984629"/>
                  </a:lnTo>
                  <a:lnTo>
                    <a:pt x="0" y="1984629"/>
                  </a:lnTo>
                  <a:close/>
                </a:path>
              </a:pathLst>
            </a:custGeom>
            <a:solidFill>
              <a:srgbClr val="00796B"/>
            </a:solidFill>
            <a:ln w="25400" cap="sq">
              <a:solidFill>
                <a:srgbClr val="00796B"/>
              </a:solidFill>
              <a:prstDash val="solid"/>
              <a:miter/>
            </a:ln>
          </p:spPr>
        </p:sp>
      </p:grpSp>
      <p:sp>
        <p:nvSpPr>
          <p:cNvPr id="24" name="TextBox 24"/>
          <p:cNvSpPr txBox="1"/>
          <p:nvPr/>
        </p:nvSpPr>
        <p:spPr>
          <a:xfrm>
            <a:off x="9509760" y="6655308"/>
            <a:ext cx="7498080" cy="400050"/>
          </a:xfrm>
          <a:prstGeom prst="rect">
            <a:avLst/>
          </a:prstGeom>
        </p:spPr>
        <p:txBody>
          <a:bodyPr lIns="0" tIns="0" rIns="0" bIns="0" rtlCol="0" anchor="t">
            <a:spAutoFit/>
          </a:bodyPr>
          <a:lstStyle/>
          <a:p>
            <a:pPr algn="l">
              <a:lnSpc>
                <a:spcPts val="2879"/>
              </a:lnSpc>
            </a:pPr>
            <a:r>
              <a:rPr lang="en-US" sz="2400" b="1" spc="240">
                <a:solidFill>
                  <a:srgbClr val="FFFFFF"/>
                </a:solidFill>
                <a:latin typeface="Calibri (MS) Bold"/>
                <a:ea typeface="Calibri (MS) Bold"/>
                <a:cs typeface="Calibri (MS) Bold"/>
                <a:sym typeface="Calibri (MS) Bold"/>
              </a:rPr>
              <a:t>SOLUTION</a:t>
            </a:r>
          </a:p>
        </p:txBody>
      </p:sp>
      <p:sp>
        <p:nvSpPr>
          <p:cNvPr id="25" name="TextBox 25"/>
          <p:cNvSpPr txBox="1"/>
          <p:nvPr/>
        </p:nvSpPr>
        <p:spPr>
          <a:xfrm>
            <a:off x="9509760" y="7029069"/>
            <a:ext cx="7498080" cy="1000125"/>
          </a:xfrm>
          <a:prstGeom prst="rect">
            <a:avLst/>
          </a:prstGeom>
        </p:spPr>
        <p:txBody>
          <a:bodyPr lIns="0" tIns="0" rIns="0" bIns="0" rtlCol="0" anchor="t">
            <a:spAutoFit/>
          </a:bodyPr>
          <a:lstStyle/>
          <a:p>
            <a:pPr algn="l">
              <a:lnSpc>
                <a:spcPts val="3719"/>
              </a:lnSpc>
            </a:pPr>
            <a:r>
              <a:rPr lang="en-US" sz="3099" b="1">
                <a:solidFill>
                  <a:srgbClr val="FFFFFF"/>
                </a:solidFill>
                <a:latin typeface="Calibri (MS) Bold"/>
                <a:ea typeface="Calibri (MS) Bold"/>
                <a:cs typeface="Calibri (MS) Bold"/>
                <a:sym typeface="Calibri (MS) Bold"/>
              </a:rPr>
              <a:t>Appropriate technology + alternative pathways</a:t>
            </a:r>
          </a:p>
        </p:txBody>
      </p:sp>
      <p:grpSp>
        <p:nvGrpSpPr>
          <p:cNvPr id="26" name="Group 26"/>
          <p:cNvGrpSpPr/>
          <p:nvPr/>
        </p:nvGrpSpPr>
        <p:grpSpPr>
          <a:xfrm>
            <a:off x="901703" y="8308343"/>
            <a:ext cx="16484603" cy="1214123"/>
            <a:chOff x="0" y="0"/>
            <a:chExt cx="21979471" cy="1618831"/>
          </a:xfrm>
        </p:grpSpPr>
        <p:sp>
          <p:nvSpPr>
            <p:cNvPr id="27" name="Freeform 27"/>
            <p:cNvSpPr/>
            <p:nvPr/>
          </p:nvSpPr>
          <p:spPr>
            <a:xfrm>
              <a:off x="0" y="0"/>
              <a:ext cx="21979510" cy="1618869"/>
            </a:xfrm>
            <a:custGeom>
              <a:avLst/>
              <a:gdLst/>
              <a:ahLst/>
              <a:cxnLst/>
              <a:rect l="l" t="t" r="r" b="b"/>
              <a:pathLst>
                <a:path w="21979510" h="1618869">
                  <a:moveTo>
                    <a:pt x="0" y="0"/>
                  </a:moveTo>
                  <a:lnTo>
                    <a:pt x="21979510" y="0"/>
                  </a:lnTo>
                  <a:lnTo>
                    <a:pt x="21979510" y="1618869"/>
                  </a:lnTo>
                  <a:lnTo>
                    <a:pt x="0" y="1618869"/>
                  </a:lnTo>
                  <a:close/>
                </a:path>
              </a:pathLst>
            </a:custGeom>
            <a:solidFill>
              <a:srgbClr val="00296B"/>
            </a:solidFill>
            <a:ln w="25400" cap="sq">
              <a:solidFill>
                <a:srgbClr val="00296B"/>
              </a:solidFill>
              <a:prstDash val="solid"/>
              <a:miter/>
            </a:ln>
          </p:spPr>
        </p:sp>
      </p:grpSp>
      <p:grpSp>
        <p:nvGrpSpPr>
          <p:cNvPr id="28" name="Group 28"/>
          <p:cNvGrpSpPr/>
          <p:nvPr/>
        </p:nvGrpSpPr>
        <p:grpSpPr>
          <a:xfrm>
            <a:off x="1371600" y="8321040"/>
            <a:ext cx="15544800" cy="1188720"/>
            <a:chOff x="0" y="0"/>
            <a:chExt cx="20726400" cy="1584960"/>
          </a:xfrm>
        </p:grpSpPr>
        <p:sp>
          <p:nvSpPr>
            <p:cNvPr id="29" name="Freeform 29"/>
            <p:cNvSpPr/>
            <p:nvPr/>
          </p:nvSpPr>
          <p:spPr>
            <a:xfrm>
              <a:off x="0" y="0"/>
              <a:ext cx="20726400" cy="1584960"/>
            </a:xfrm>
            <a:custGeom>
              <a:avLst/>
              <a:gdLst/>
              <a:ahLst/>
              <a:cxnLst/>
              <a:rect l="l" t="t" r="r" b="b"/>
              <a:pathLst>
                <a:path w="20726400" h="1584960">
                  <a:moveTo>
                    <a:pt x="0" y="0"/>
                  </a:moveTo>
                  <a:lnTo>
                    <a:pt x="20726400" y="0"/>
                  </a:lnTo>
                  <a:lnTo>
                    <a:pt x="20726400" y="1584960"/>
                  </a:lnTo>
                  <a:lnTo>
                    <a:pt x="0" y="1584960"/>
                  </a:lnTo>
                  <a:close/>
                </a:path>
              </a:pathLst>
            </a:custGeom>
            <a:blipFill>
              <a:blip r:embed="rId3">
                <a:alphaModFix amt="0"/>
              </a:blip>
              <a:stretch>
                <a:fillRect t="-204804" b="-204804"/>
              </a:stretch>
            </a:blipFill>
          </p:spPr>
        </p:sp>
        <p:sp>
          <p:nvSpPr>
            <p:cNvPr id="30" name="TextBox 30"/>
            <p:cNvSpPr txBox="1"/>
            <p:nvPr/>
          </p:nvSpPr>
          <p:spPr>
            <a:xfrm>
              <a:off x="0" y="-66675"/>
              <a:ext cx="20726400" cy="1651635"/>
            </a:xfrm>
            <a:prstGeom prst="rect">
              <a:avLst/>
            </a:prstGeom>
          </p:spPr>
          <p:txBody>
            <a:bodyPr lIns="0" tIns="0" rIns="0" bIns="0" rtlCol="0" anchor="ctr"/>
            <a:lstStyle/>
            <a:p>
              <a:pPr algn="l">
                <a:lnSpc>
                  <a:spcPts val="3960"/>
                </a:lnSpc>
              </a:pPr>
              <a:r>
                <a:rPr lang="en-US" sz="3300" i="1">
                  <a:solidFill>
                    <a:srgbClr val="FFFFFF"/>
                  </a:solidFill>
                  <a:latin typeface="Calibri (MS) Italics"/>
                  <a:ea typeface="Calibri (MS) Italics"/>
                  <a:cs typeface="Calibri (MS) Italics"/>
                  <a:sym typeface="Calibri (MS) Italics"/>
                </a:rPr>
                <a:t>A digitally efficient service is not necessarily an equitable service.</a:t>
              </a:r>
            </a:p>
          </p:txBody>
        </p:sp>
      </p:grpSp>
      <p:sp>
        <p:nvSpPr>
          <p:cNvPr id="31" name="TextBox 31"/>
          <p:cNvSpPr txBox="1"/>
          <p:nvPr/>
        </p:nvSpPr>
        <p:spPr>
          <a:xfrm>
            <a:off x="16550640" y="9608820"/>
            <a:ext cx="731520" cy="403860"/>
          </a:xfrm>
          <a:prstGeom prst="rect">
            <a:avLst/>
          </a:prstGeom>
        </p:spPr>
        <p:txBody>
          <a:bodyPr lIns="0" tIns="0" rIns="0" bIns="0" rtlCol="0" anchor="t">
            <a:spAutoFit/>
          </a:bodyPr>
          <a:lstStyle/>
          <a:p>
            <a:pPr algn="r">
              <a:lnSpc>
                <a:spcPts val="2400"/>
              </a:lnSpc>
            </a:pPr>
            <a:r>
              <a:rPr lang="en-US" sz="2000">
                <a:solidFill>
                  <a:srgbClr val="425563"/>
                </a:solidFill>
                <a:latin typeface="Calibri (MS)"/>
                <a:ea typeface="Calibri (MS)"/>
                <a:cs typeface="Calibri (MS)"/>
                <a:sym typeface="Calibri (MS)"/>
              </a:rPr>
              <a:t>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14400" y="9601200"/>
            <a:ext cx="9144000" cy="457200"/>
            <a:chOff x="0" y="0"/>
            <a:chExt cx="12192000" cy="609600"/>
          </a:xfrm>
        </p:grpSpPr>
        <p:sp>
          <p:nvSpPr>
            <p:cNvPr id="3" name="Freeform 3"/>
            <p:cNvSpPr/>
            <p:nvPr/>
          </p:nvSpPr>
          <p:spPr>
            <a:xfrm>
              <a:off x="0" y="0"/>
              <a:ext cx="12192000" cy="609600"/>
            </a:xfrm>
            <a:custGeom>
              <a:avLst/>
              <a:gdLst/>
              <a:ahLst/>
              <a:cxnLst/>
              <a:rect l="l" t="t" r="r" b="b"/>
              <a:pathLst>
                <a:path w="12192000" h="609600">
                  <a:moveTo>
                    <a:pt x="0" y="0"/>
                  </a:moveTo>
                  <a:lnTo>
                    <a:pt x="12192000" y="0"/>
                  </a:lnTo>
                  <a:lnTo>
                    <a:pt x="12192000" y="609600"/>
                  </a:lnTo>
                  <a:lnTo>
                    <a:pt x="0" y="609600"/>
                  </a:lnTo>
                  <a:close/>
                </a:path>
              </a:pathLst>
            </a:custGeom>
            <a:blipFill>
              <a:blip r:embed="rId3">
                <a:alphaModFix amt="0"/>
              </a:blip>
              <a:stretch>
                <a:fillRect t="-339700" b="-339700"/>
              </a:stretch>
            </a:blipFill>
          </p:spPr>
        </p:sp>
        <p:sp>
          <p:nvSpPr>
            <p:cNvPr id="4" name="TextBox 4"/>
            <p:cNvSpPr txBox="1"/>
            <p:nvPr/>
          </p:nvSpPr>
          <p:spPr>
            <a:xfrm>
              <a:off x="0" y="-38100"/>
              <a:ext cx="12192000" cy="647700"/>
            </a:xfrm>
            <a:prstGeom prst="rect">
              <a:avLst/>
            </a:prstGeom>
          </p:spPr>
          <p:txBody>
            <a:bodyPr lIns="0" tIns="0" rIns="0" bIns="0" rtlCol="0" anchor="ctr"/>
            <a:lstStyle/>
            <a:p>
              <a:pPr algn="l">
                <a:lnSpc>
                  <a:spcPts val="2400"/>
                </a:lnSpc>
              </a:pPr>
              <a:r>
                <a:rPr lang="en-US" sz="2000">
                  <a:solidFill>
                    <a:srgbClr val="425563"/>
                  </a:solidFill>
                  <a:latin typeface="Calibri (MS)"/>
                  <a:ea typeface="Calibri (MS)"/>
                  <a:cs typeface="Calibri (MS)"/>
                  <a:sym typeface="Calibri (MS)"/>
                </a:rPr>
                <a:t>BMHP6026 · Component 2: Viva Voce</a:t>
              </a:r>
            </a:p>
          </p:txBody>
        </p:sp>
      </p:grpSp>
      <p:grpSp>
        <p:nvGrpSpPr>
          <p:cNvPr id="5" name="Group 5"/>
          <p:cNvGrpSpPr/>
          <p:nvPr/>
        </p:nvGrpSpPr>
        <p:grpSpPr>
          <a:xfrm>
            <a:off x="914400" y="548640"/>
            <a:ext cx="16459200" cy="1463040"/>
            <a:chOff x="0" y="0"/>
            <a:chExt cx="21945600" cy="1950720"/>
          </a:xfrm>
        </p:grpSpPr>
        <p:sp>
          <p:nvSpPr>
            <p:cNvPr id="6" name="Freeform 6"/>
            <p:cNvSpPr/>
            <p:nvPr/>
          </p:nvSpPr>
          <p:spPr>
            <a:xfrm>
              <a:off x="0" y="0"/>
              <a:ext cx="21945600" cy="1950720"/>
            </a:xfrm>
            <a:custGeom>
              <a:avLst/>
              <a:gdLst/>
              <a:ahLst/>
              <a:cxnLst/>
              <a:rect l="l" t="t" r="r" b="b"/>
              <a:pathLst>
                <a:path w="21945600" h="1950720">
                  <a:moveTo>
                    <a:pt x="0" y="0"/>
                  </a:moveTo>
                  <a:lnTo>
                    <a:pt x="21945600" y="0"/>
                  </a:lnTo>
                  <a:lnTo>
                    <a:pt x="21945600" y="1950720"/>
                  </a:lnTo>
                  <a:lnTo>
                    <a:pt x="0" y="1950720"/>
                  </a:lnTo>
                  <a:close/>
                </a:path>
              </a:pathLst>
            </a:custGeom>
            <a:blipFill>
              <a:blip r:embed="rId3">
                <a:alphaModFix amt="0"/>
              </a:blip>
              <a:stretch>
                <a:fillRect t="-169206" b="-169206"/>
              </a:stretch>
            </a:blipFill>
          </p:spPr>
        </p:sp>
        <p:sp>
          <p:nvSpPr>
            <p:cNvPr id="7" name="TextBox 7"/>
            <p:cNvSpPr txBox="1"/>
            <p:nvPr/>
          </p:nvSpPr>
          <p:spPr>
            <a:xfrm>
              <a:off x="0" y="-9525"/>
              <a:ext cx="21945600" cy="1960245"/>
            </a:xfrm>
            <a:prstGeom prst="rect">
              <a:avLst/>
            </a:prstGeom>
          </p:spPr>
          <p:txBody>
            <a:bodyPr lIns="0" tIns="0" rIns="0" bIns="0" rtlCol="0" anchor="ctr"/>
            <a:lstStyle/>
            <a:p>
              <a:pPr algn="ctr">
                <a:lnSpc>
                  <a:spcPts val="7679"/>
                </a:lnSpc>
              </a:pPr>
              <a:r>
                <a:rPr lang="en-US" sz="6399" b="1">
                  <a:solidFill>
                    <a:srgbClr val="00296B"/>
                  </a:solidFill>
                  <a:latin typeface="Cambria Bold"/>
                  <a:ea typeface="Cambria Bold"/>
                  <a:cs typeface="Cambria Bold"/>
                  <a:sym typeface="Cambria Bold"/>
                </a:rPr>
                <a:t>Patients / service users</a:t>
              </a:r>
            </a:p>
          </p:txBody>
        </p:sp>
      </p:grpSp>
      <p:grpSp>
        <p:nvGrpSpPr>
          <p:cNvPr id="8" name="Group 8"/>
          <p:cNvGrpSpPr/>
          <p:nvPr/>
        </p:nvGrpSpPr>
        <p:grpSpPr>
          <a:xfrm>
            <a:off x="901703" y="2273303"/>
            <a:ext cx="8072123" cy="4048763"/>
            <a:chOff x="0" y="0"/>
            <a:chExt cx="10762831" cy="5398351"/>
          </a:xfrm>
        </p:grpSpPr>
        <p:sp>
          <p:nvSpPr>
            <p:cNvPr id="9" name="Freeform 9"/>
            <p:cNvSpPr/>
            <p:nvPr/>
          </p:nvSpPr>
          <p:spPr>
            <a:xfrm>
              <a:off x="0" y="0"/>
              <a:ext cx="10762869" cy="5398389"/>
            </a:xfrm>
            <a:custGeom>
              <a:avLst/>
              <a:gdLst/>
              <a:ahLst/>
              <a:cxnLst/>
              <a:rect l="l" t="t" r="r" b="b"/>
              <a:pathLst>
                <a:path w="10762869" h="5398389">
                  <a:moveTo>
                    <a:pt x="0" y="0"/>
                  </a:moveTo>
                  <a:lnTo>
                    <a:pt x="10762869" y="0"/>
                  </a:lnTo>
                  <a:lnTo>
                    <a:pt x="10762869" y="5398389"/>
                  </a:lnTo>
                  <a:lnTo>
                    <a:pt x="0" y="5398389"/>
                  </a:lnTo>
                  <a:close/>
                </a:path>
              </a:pathLst>
            </a:custGeom>
            <a:solidFill>
              <a:srgbClr val="EAF1F7"/>
            </a:solidFill>
            <a:ln w="25400" cap="sq">
              <a:solidFill>
                <a:srgbClr val="EAF1F7"/>
              </a:solidFill>
              <a:prstDash val="solid"/>
              <a:miter/>
            </a:ln>
          </p:spPr>
        </p:sp>
      </p:grpSp>
      <p:grpSp>
        <p:nvGrpSpPr>
          <p:cNvPr id="10" name="Group 10"/>
          <p:cNvGrpSpPr/>
          <p:nvPr/>
        </p:nvGrpSpPr>
        <p:grpSpPr>
          <a:xfrm>
            <a:off x="9314183" y="2273303"/>
            <a:ext cx="8072123" cy="4048763"/>
            <a:chOff x="0" y="0"/>
            <a:chExt cx="10762831" cy="5398351"/>
          </a:xfrm>
        </p:grpSpPr>
        <p:sp>
          <p:nvSpPr>
            <p:cNvPr id="11" name="Freeform 11"/>
            <p:cNvSpPr/>
            <p:nvPr/>
          </p:nvSpPr>
          <p:spPr>
            <a:xfrm>
              <a:off x="0" y="0"/>
              <a:ext cx="10762869" cy="5398389"/>
            </a:xfrm>
            <a:custGeom>
              <a:avLst/>
              <a:gdLst/>
              <a:ahLst/>
              <a:cxnLst/>
              <a:rect l="l" t="t" r="r" b="b"/>
              <a:pathLst>
                <a:path w="10762869" h="5398389">
                  <a:moveTo>
                    <a:pt x="0" y="0"/>
                  </a:moveTo>
                  <a:lnTo>
                    <a:pt x="10762869" y="0"/>
                  </a:lnTo>
                  <a:lnTo>
                    <a:pt x="10762869" y="5398389"/>
                  </a:lnTo>
                  <a:lnTo>
                    <a:pt x="0" y="5398389"/>
                  </a:lnTo>
                  <a:close/>
                </a:path>
              </a:pathLst>
            </a:custGeom>
            <a:solidFill>
              <a:srgbClr val="EAF1F7"/>
            </a:solidFill>
            <a:ln w="25400" cap="sq">
              <a:solidFill>
                <a:srgbClr val="EAF1F7"/>
              </a:solidFill>
              <a:prstDash val="solid"/>
              <a:miter/>
            </a:ln>
          </p:spPr>
        </p:sp>
      </p:grpSp>
      <p:sp>
        <p:nvSpPr>
          <p:cNvPr id="12" name="TextBox 12"/>
          <p:cNvSpPr txBox="1"/>
          <p:nvPr/>
        </p:nvSpPr>
        <p:spPr>
          <a:xfrm>
            <a:off x="1280160" y="2392680"/>
            <a:ext cx="7315200" cy="609600"/>
          </a:xfrm>
          <a:prstGeom prst="rect">
            <a:avLst/>
          </a:prstGeom>
        </p:spPr>
        <p:txBody>
          <a:bodyPr lIns="0" tIns="0" rIns="0" bIns="0" rtlCol="0" anchor="t">
            <a:spAutoFit/>
          </a:bodyPr>
          <a:lstStyle/>
          <a:p>
            <a:pPr algn="l">
              <a:lnSpc>
                <a:spcPts val="4200"/>
              </a:lnSpc>
            </a:pPr>
            <a:r>
              <a:rPr lang="en-US" sz="3500" b="1">
                <a:solidFill>
                  <a:srgbClr val="00796B"/>
                </a:solidFill>
                <a:latin typeface="Calibri (MS) Bold"/>
                <a:ea typeface="Calibri (MS) Bold"/>
                <a:cs typeface="Calibri (MS) Bold"/>
                <a:sym typeface="Calibri (MS) Bold"/>
              </a:rPr>
              <a:t>Potential benefits</a:t>
            </a:r>
          </a:p>
        </p:txBody>
      </p:sp>
      <p:sp>
        <p:nvSpPr>
          <p:cNvPr id="13" name="TextBox 13"/>
          <p:cNvSpPr txBox="1"/>
          <p:nvPr/>
        </p:nvSpPr>
        <p:spPr>
          <a:xfrm>
            <a:off x="1280160" y="3143250"/>
            <a:ext cx="7315200" cy="2486025"/>
          </a:xfrm>
          <a:prstGeom prst="rect">
            <a:avLst/>
          </a:prstGeom>
        </p:spPr>
        <p:txBody>
          <a:bodyPr lIns="0" tIns="0" rIns="0" bIns="0" rtlCol="0" anchor="t">
            <a:spAutoFit/>
          </a:bodyPr>
          <a:lstStyle/>
          <a:p>
            <a:pPr marL="772161" lvl="1" indent="-386080" algn="l">
              <a:lnSpc>
                <a:spcPts val="3840"/>
              </a:lnSpc>
              <a:buFont typeface="Arial"/>
              <a:buChar char="•"/>
            </a:pPr>
            <a:r>
              <a:rPr lang="en-US" sz="3200">
                <a:solidFill>
                  <a:srgbClr val="1F2A37"/>
                </a:solidFill>
                <a:latin typeface="Calibri (MS)"/>
                <a:ea typeface="Calibri (MS)"/>
                <a:cs typeface="Calibri (MS)"/>
                <a:sym typeface="Calibri (MS)"/>
              </a:rPr>
              <a:t>Comfort of home</a:t>
            </a:r>
          </a:p>
          <a:p>
            <a:pPr marL="772161" lvl="1" indent="-386080" algn="l">
              <a:lnSpc>
                <a:spcPts val="3840"/>
              </a:lnSpc>
              <a:buFont typeface="Arial"/>
              <a:buChar char="•"/>
            </a:pPr>
            <a:r>
              <a:rPr lang="en-US" sz="3200">
                <a:solidFill>
                  <a:srgbClr val="1F2A37"/>
                </a:solidFill>
                <a:latin typeface="Calibri (MS)"/>
                <a:ea typeface="Calibri (MS)"/>
                <a:cs typeface="Calibri (MS)"/>
                <a:sym typeface="Calibri (MS)"/>
              </a:rPr>
              <a:t>Greater convenience</a:t>
            </a:r>
          </a:p>
          <a:p>
            <a:pPr marL="772161" lvl="1" indent="-386080" algn="l">
              <a:lnSpc>
                <a:spcPts val="3840"/>
              </a:lnSpc>
              <a:buFont typeface="Arial"/>
              <a:buChar char="•"/>
            </a:pPr>
            <a:r>
              <a:rPr lang="en-US" sz="3200">
                <a:solidFill>
                  <a:srgbClr val="1F2A37"/>
                </a:solidFill>
                <a:latin typeface="Calibri (MS)"/>
                <a:ea typeface="Calibri (MS)"/>
                <a:cs typeface="Calibri (MS)"/>
                <a:sym typeface="Calibri (MS)"/>
              </a:rPr>
              <a:t>Reduced travel</a:t>
            </a:r>
          </a:p>
          <a:p>
            <a:pPr marL="772161" lvl="1" indent="-386080" algn="l">
              <a:lnSpc>
                <a:spcPts val="3840"/>
              </a:lnSpc>
              <a:buFont typeface="Arial"/>
              <a:buChar char="•"/>
            </a:pPr>
            <a:r>
              <a:rPr lang="en-US" sz="3200">
                <a:solidFill>
                  <a:srgbClr val="1F2A37"/>
                </a:solidFill>
                <a:latin typeface="Calibri (MS)"/>
                <a:ea typeface="Calibri (MS)"/>
                <a:cs typeface="Calibri (MS)"/>
                <a:sym typeface="Calibri (MS)"/>
              </a:rPr>
              <a:t>Patient involvement</a:t>
            </a:r>
          </a:p>
          <a:p>
            <a:pPr marL="772161" lvl="1" indent="-386080" algn="l">
              <a:lnSpc>
                <a:spcPts val="3840"/>
              </a:lnSpc>
              <a:buFont typeface="Arial"/>
              <a:buChar char="•"/>
            </a:pPr>
            <a:r>
              <a:rPr lang="en-US" sz="3200">
                <a:solidFill>
                  <a:srgbClr val="1F2A37"/>
                </a:solidFill>
                <a:latin typeface="Calibri (MS)"/>
                <a:ea typeface="Calibri (MS)"/>
                <a:cs typeface="Calibri (MS)"/>
                <a:sym typeface="Calibri (MS)"/>
              </a:rPr>
              <a:t>Familiar environment</a:t>
            </a:r>
          </a:p>
        </p:txBody>
      </p:sp>
      <p:sp>
        <p:nvSpPr>
          <p:cNvPr id="14" name="TextBox 14"/>
          <p:cNvSpPr txBox="1"/>
          <p:nvPr/>
        </p:nvSpPr>
        <p:spPr>
          <a:xfrm>
            <a:off x="9692640" y="2402205"/>
            <a:ext cx="7315200" cy="609600"/>
          </a:xfrm>
          <a:prstGeom prst="rect">
            <a:avLst/>
          </a:prstGeom>
        </p:spPr>
        <p:txBody>
          <a:bodyPr lIns="0" tIns="0" rIns="0" bIns="0" rtlCol="0" anchor="t">
            <a:spAutoFit/>
          </a:bodyPr>
          <a:lstStyle/>
          <a:p>
            <a:pPr algn="l">
              <a:lnSpc>
                <a:spcPts val="4320"/>
              </a:lnSpc>
            </a:pPr>
            <a:r>
              <a:rPr lang="en-US" sz="3600" b="1">
                <a:solidFill>
                  <a:srgbClr val="B45309"/>
                </a:solidFill>
                <a:latin typeface="Calibri (MS) Bold"/>
                <a:ea typeface="Calibri (MS) Bold"/>
                <a:cs typeface="Calibri (MS) Bold"/>
                <a:sym typeface="Calibri (MS) Bold"/>
              </a:rPr>
              <a:t>Potential barriers</a:t>
            </a:r>
          </a:p>
        </p:txBody>
      </p:sp>
      <p:sp>
        <p:nvSpPr>
          <p:cNvPr id="15" name="TextBox 15"/>
          <p:cNvSpPr txBox="1"/>
          <p:nvPr/>
        </p:nvSpPr>
        <p:spPr>
          <a:xfrm>
            <a:off x="9692640" y="3143250"/>
            <a:ext cx="7315200" cy="2971800"/>
          </a:xfrm>
          <a:prstGeom prst="rect">
            <a:avLst/>
          </a:prstGeom>
        </p:spPr>
        <p:txBody>
          <a:bodyPr lIns="0" tIns="0" rIns="0" bIns="0" rtlCol="0" anchor="t">
            <a:spAutoFit/>
          </a:bodyPr>
          <a:lstStyle/>
          <a:p>
            <a:pPr marL="772161" lvl="1" indent="-386080" algn="l">
              <a:lnSpc>
                <a:spcPts val="3840"/>
              </a:lnSpc>
              <a:buFont typeface="Arial"/>
              <a:buChar char="•"/>
            </a:pPr>
            <a:r>
              <a:rPr lang="en-US" sz="3200">
                <a:solidFill>
                  <a:srgbClr val="1F2A37"/>
                </a:solidFill>
                <a:latin typeface="Calibri (MS)"/>
                <a:ea typeface="Calibri (MS)"/>
                <a:cs typeface="Calibri (MS)"/>
                <a:sym typeface="Calibri (MS)"/>
              </a:rPr>
              <a:t>Limited digital literacy</a:t>
            </a:r>
          </a:p>
          <a:p>
            <a:pPr marL="772161" lvl="1" indent="-386080" algn="l">
              <a:lnSpc>
                <a:spcPts val="3840"/>
              </a:lnSpc>
              <a:buFont typeface="Arial"/>
              <a:buChar char="•"/>
            </a:pPr>
            <a:r>
              <a:rPr lang="en-US" sz="3200">
                <a:solidFill>
                  <a:srgbClr val="1F2A37"/>
                </a:solidFill>
                <a:latin typeface="Calibri (MS)"/>
                <a:ea typeface="Calibri (MS)"/>
                <a:cs typeface="Calibri (MS)"/>
                <a:sym typeface="Calibri (MS)"/>
              </a:rPr>
              <a:t>Device / connectivity problems</a:t>
            </a:r>
          </a:p>
          <a:p>
            <a:pPr marL="772161" lvl="1" indent="-386080" algn="l">
              <a:lnSpc>
                <a:spcPts val="3840"/>
              </a:lnSpc>
              <a:buFont typeface="Arial"/>
              <a:buChar char="•"/>
            </a:pPr>
            <a:r>
              <a:rPr lang="en-US" sz="3200">
                <a:solidFill>
                  <a:srgbClr val="1F2A37"/>
                </a:solidFill>
                <a:latin typeface="Calibri (MS)"/>
                <a:ea typeface="Calibri (MS)"/>
                <a:cs typeface="Calibri (MS)"/>
                <a:sym typeface="Calibri (MS)"/>
              </a:rPr>
              <a:t>Disability / accessibility needs</a:t>
            </a:r>
          </a:p>
          <a:p>
            <a:pPr marL="772161" lvl="1" indent="-386080" algn="l">
              <a:lnSpc>
                <a:spcPts val="3840"/>
              </a:lnSpc>
              <a:buFont typeface="Arial"/>
              <a:buChar char="•"/>
            </a:pPr>
            <a:r>
              <a:rPr lang="en-US" sz="3200">
                <a:solidFill>
                  <a:srgbClr val="1F2A37"/>
                </a:solidFill>
                <a:latin typeface="Calibri (MS)"/>
                <a:ea typeface="Calibri (MS)"/>
                <a:cs typeface="Calibri (MS)"/>
                <a:sym typeface="Calibri (MS)"/>
              </a:rPr>
              <a:t>Anxiety or low confidence</a:t>
            </a:r>
          </a:p>
          <a:p>
            <a:pPr marL="772161" lvl="1" indent="-386080" algn="l">
              <a:lnSpc>
                <a:spcPts val="3840"/>
              </a:lnSpc>
              <a:buFont typeface="Arial"/>
              <a:buChar char="•"/>
            </a:pPr>
            <a:r>
              <a:rPr lang="en-US" sz="3200">
                <a:solidFill>
                  <a:srgbClr val="1F2A37"/>
                </a:solidFill>
                <a:latin typeface="Calibri (MS)"/>
                <a:ea typeface="Calibri (MS)"/>
                <a:cs typeface="Calibri (MS)"/>
                <a:sym typeface="Calibri (MS)"/>
              </a:rPr>
              <a:t>Living alone</a:t>
            </a:r>
          </a:p>
          <a:p>
            <a:pPr marL="772161" lvl="1" indent="-386080" algn="l">
              <a:lnSpc>
                <a:spcPts val="3840"/>
              </a:lnSpc>
              <a:buFont typeface="Arial"/>
              <a:buChar char="•"/>
            </a:pPr>
            <a:r>
              <a:rPr lang="en-US" sz="3200">
                <a:solidFill>
                  <a:srgbClr val="1F2A37"/>
                </a:solidFill>
                <a:latin typeface="Calibri (MS)"/>
                <a:ea typeface="Calibri (MS)"/>
                <a:cs typeface="Calibri (MS)"/>
                <a:sym typeface="Calibri (MS)"/>
              </a:rPr>
              <a:t>Dependence on carers</a:t>
            </a:r>
          </a:p>
        </p:txBody>
      </p:sp>
      <p:grpSp>
        <p:nvGrpSpPr>
          <p:cNvPr id="16" name="Group 16"/>
          <p:cNvGrpSpPr/>
          <p:nvPr/>
        </p:nvGrpSpPr>
        <p:grpSpPr>
          <a:xfrm>
            <a:off x="898522" y="6567802"/>
            <a:ext cx="7164067" cy="1494787"/>
            <a:chOff x="0" y="0"/>
            <a:chExt cx="9552089" cy="1993049"/>
          </a:xfrm>
        </p:grpSpPr>
        <p:sp>
          <p:nvSpPr>
            <p:cNvPr id="17" name="Freeform 17"/>
            <p:cNvSpPr/>
            <p:nvPr/>
          </p:nvSpPr>
          <p:spPr>
            <a:xfrm>
              <a:off x="0" y="0"/>
              <a:ext cx="9552051" cy="1993011"/>
            </a:xfrm>
            <a:custGeom>
              <a:avLst/>
              <a:gdLst/>
              <a:ahLst/>
              <a:cxnLst/>
              <a:rect l="l" t="t" r="r" b="b"/>
              <a:pathLst>
                <a:path w="9552051" h="1993011">
                  <a:moveTo>
                    <a:pt x="0" y="0"/>
                  </a:moveTo>
                  <a:lnTo>
                    <a:pt x="9552051" y="0"/>
                  </a:lnTo>
                  <a:lnTo>
                    <a:pt x="9552051" y="1993011"/>
                  </a:lnTo>
                  <a:lnTo>
                    <a:pt x="0" y="1993011"/>
                  </a:lnTo>
                  <a:close/>
                </a:path>
              </a:pathLst>
            </a:custGeom>
            <a:solidFill>
              <a:srgbClr val="FFFFFF"/>
            </a:solidFill>
            <a:ln w="31750" cap="sq">
              <a:solidFill>
                <a:srgbClr val="B45309"/>
              </a:solidFill>
              <a:prstDash val="solid"/>
              <a:miter/>
            </a:ln>
          </p:spPr>
        </p:sp>
      </p:grpSp>
      <p:sp>
        <p:nvSpPr>
          <p:cNvPr id="18" name="TextBox 18"/>
          <p:cNvSpPr txBox="1"/>
          <p:nvPr/>
        </p:nvSpPr>
        <p:spPr>
          <a:xfrm>
            <a:off x="1280160" y="6645783"/>
            <a:ext cx="6400800" cy="419100"/>
          </a:xfrm>
          <a:prstGeom prst="rect">
            <a:avLst/>
          </a:prstGeom>
        </p:spPr>
        <p:txBody>
          <a:bodyPr lIns="0" tIns="0" rIns="0" bIns="0" rtlCol="0" anchor="t">
            <a:spAutoFit/>
          </a:bodyPr>
          <a:lstStyle/>
          <a:p>
            <a:pPr algn="l">
              <a:lnSpc>
                <a:spcPts val="2999"/>
              </a:lnSpc>
            </a:pPr>
            <a:r>
              <a:rPr lang="en-US" sz="2499" b="1" spc="249">
                <a:solidFill>
                  <a:srgbClr val="B45309"/>
                </a:solidFill>
                <a:latin typeface="Calibri (MS) Bold"/>
                <a:ea typeface="Calibri (MS) Bold"/>
                <a:cs typeface="Calibri (MS) Bold"/>
                <a:sym typeface="Calibri (MS) Bold"/>
              </a:rPr>
              <a:t>BARRIER</a:t>
            </a:r>
          </a:p>
        </p:txBody>
      </p:sp>
      <p:sp>
        <p:nvSpPr>
          <p:cNvPr id="19" name="TextBox 19"/>
          <p:cNvSpPr txBox="1"/>
          <p:nvPr/>
        </p:nvSpPr>
        <p:spPr>
          <a:xfrm>
            <a:off x="1371600" y="7207758"/>
            <a:ext cx="6400800" cy="542925"/>
          </a:xfrm>
          <a:prstGeom prst="rect">
            <a:avLst/>
          </a:prstGeom>
        </p:spPr>
        <p:txBody>
          <a:bodyPr lIns="0" tIns="0" rIns="0" bIns="0" rtlCol="0" anchor="t">
            <a:spAutoFit/>
          </a:bodyPr>
          <a:lstStyle/>
          <a:p>
            <a:pPr algn="l">
              <a:lnSpc>
                <a:spcPts val="3840"/>
              </a:lnSpc>
            </a:pPr>
            <a:r>
              <a:rPr lang="en-US" sz="3200">
                <a:solidFill>
                  <a:srgbClr val="1F2A37"/>
                </a:solidFill>
                <a:latin typeface="Calibri (MS)"/>
                <a:ea typeface="Calibri (MS)"/>
                <a:cs typeface="Calibri (MS)"/>
                <a:sym typeface="Calibri (MS)"/>
              </a:rPr>
              <a:t>Digital exclusion</a:t>
            </a:r>
          </a:p>
        </p:txBody>
      </p:sp>
      <p:grpSp>
        <p:nvGrpSpPr>
          <p:cNvPr id="20" name="Group 20"/>
          <p:cNvGrpSpPr/>
          <p:nvPr/>
        </p:nvGrpSpPr>
        <p:grpSpPr>
          <a:xfrm>
            <a:off x="8216903" y="7083047"/>
            <a:ext cx="756923" cy="482603"/>
            <a:chOff x="0" y="0"/>
            <a:chExt cx="1009231" cy="643471"/>
          </a:xfrm>
        </p:grpSpPr>
        <p:sp>
          <p:nvSpPr>
            <p:cNvPr id="21" name="Freeform 21"/>
            <p:cNvSpPr/>
            <p:nvPr/>
          </p:nvSpPr>
          <p:spPr>
            <a:xfrm>
              <a:off x="0" y="0"/>
              <a:ext cx="1009269" cy="643509"/>
            </a:xfrm>
            <a:custGeom>
              <a:avLst/>
              <a:gdLst/>
              <a:ahLst/>
              <a:cxnLst/>
              <a:rect l="l" t="t" r="r" b="b"/>
              <a:pathLst>
                <a:path w="1009269" h="643509">
                  <a:moveTo>
                    <a:pt x="0" y="160909"/>
                  </a:moveTo>
                  <a:lnTo>
                    <a:pt x="687451" y="160909"/>
                  </a:lnTo>
                  <a:lnTo>
                    <a:pt x="687451" y="0"/>
                  </a:lnTo>
                  <a:lnTo>
                    <a:pt x="1009269" y="321691"/>
                  </a:lnTo>
                  <a:lnTo>
                    <a:pt x="687451" y="643509"/>
                  </a:lnTo>
                  <a:lnTo>
                    <a:pt x="687451" y="482600"/>
                  </a:lnTo>
                  <a:lnTo>
                    <a:pt x="0" y="482600"/>
                  </a:lnTo>
                  <a:close/>
                </a:path>
              </a:pathLst>
            </a:custGeom>
            <a:solidFill>
              <a:srgbClr val="425563"/>
            </a:solidFill>
            <a:ln w="25400" cap="sq">
              <a:solidFill>
                <a:srgbClr val="425563"/>
              </a:solidFill>
              <a:prstDash val="solid"/>
              <a:miter/>
            </a:ln>
          </p:spPr>
        </p:sp>
      </p:grpSp>
      <p:grpSp>
        <p:nvGrpSpPr>
          <p:cNvPr id="22" name="Group 22"/>
          <p:cNvGrpSpPr/>
          <p:nvPr/>
        </p:nvGrpSpPr>
        <p:grpSpPr>
          <a:xfrm>
            <a:off x="9131303" y="6570983"/>
            <a:ext cx="8255003" cy="1488443"/>
            <a:chOff x="0" y="0"/>
            <a:chExt cx="11006671" cy="1984591"/>
          </a:xfrm>
        </p:grpSpPr>
        <p:sp>
          <p:nvSpPr>
            <p:cNvPr id="23" name="Freeform 23"/>
            <p:cNvSpPr/>
            <p:nvPr/>
          </p:nvSpPr>
          <p:spPr>
            <a:xfrm>
              <a:off x="0" y="0"/>
              <a:ext cx="11006709" cy="1984629"/>
            </a:xfrm>
            <a:custGeom>
              <a:avLst/>
              <a:gdLst/>
              <a:ahLst/>
              <a:cxnLst/>
              <a:rect l="l" t="t" r="r" b="b"/>
              <a:pathLst>
                <a:path w="11006709" h="1984629">
                  <a:moveTo>
                    <a:pt x="0" y="0"/>
                  </a:moveTo>
                  <a:lnTo>
                    <a:pt x="11006709" y="0"/>
                  </a:lnTo>
                  <a:lnTo>
                    <a:pt x="11006709" y="1984629"/>
                  </a:lnTo>
                  <a:lnTo>
                    <a:pt x="0" y="1984629"/>
                  </a:lnTo>
                  <a:close/>
                </a:path>
              </a:pathLst>
            </a:custGeom>
            <a:solidFill>
              <a:srgbClr val="00796B"/>
            </a:solidFill>
            <a:ln w="25400" cap="sq">
              <a:solidFill>
                <a:srgbClr val="00796B"/>
              </a:solidFill>
              <a:prstDash val="solid"/>
              <a:miter/>
            </a:ln>
          </p:spPr>
        </p:sp>
      </p:grpSp>
      <p:sp>
        <p:nvSpPr>
          <p:cNvPr id="24" name="TextBox 24"/>
          <p:cNvSpPr txBox="1"/>
          <p:nvPr/>
        </p:nvSpPr>
        <p:spPr>
          <a:xfrm>
            <a:off x="9509760" y="6645783"/>
            <a:ext cx="7498080" cy="381000"/>
          </a:xfrm>
          <a:prstGeom prst="rect">
            <a:avLst/>
          </a:prstGeom>
        </p:spPr>
        <p:txBody>
          <a:bodyPr lIns="0" tIns="0" rIns="0" bIns="0" rtlCol="0" anchor="t">
            <a:spAutoFit/>
          </a:bodyPr>
          <a:lstStyle/>
          <a:p>
            <a:pPr algn="l">
              <a:lnSpc>
                <a:spcPts val="2639"/>
              </a:lnSpc>
            </a:pPr>
            <a:r>
              <a:rPr lang="en-US" sz="2199" b="1" spc="219">
                <a:solidFill>
                  <a:srgbClr val="FFFFFF"/>
                </a:solidFill>
                <a:latin typeface="Calibri (MS) Bold"/>
                <a:ea typeface="Calibri (MS) Bold"/>
                <a:cs typeface="Calibri (MS) Bold"/>
                <a:sym typeface="Calibri (MS) Bold"/>
              </a:rPr>
              <a:t>SOLUTION</a:t>
            </a:r>
          </a:p>
        </p:txBody>
      </p:sp>
      <p:sp>
        <p:nvSpPr>
          <p:cNvPr id="25" name="TextBox 25"/>
          <p:cNvSpPr txBox="1"/>
          <p:nvPr/>
        </p:nvSpPr>
        <p:spPr>
          <a:xfrm>
            <a:off x="9509760" y="7029069"/>
            <a:ext cx="7498080" cy="1000125"/>
          </a:xfrm>
          <a:prstGeom prst="rect">
            <a:avLst/>
          </a:prstGeom>
        </p:spPr>
        <p:txBody>
          <a:bodyPr lIns="0" tIns="0" rIns="0" bIns="0" rtlCol="0" anchor="t">
            <a:spAutoFit/>
          </a:bodyPr>
          <a:lstStyle/>
          <a:p>
            <a:pPr algn="l">
              <a:lnSpc>
                <a:spcPts val="3719"/>
              </a:lnSpc>
            </a:pPr>
            <a:r>
              <a:rPr lang="en-US" sz="3099" b="1">
                <a:solidFill>
                  <a:srgbClr val="FFFFFF"/>
                </a:solidFill>
                <a:latin typeface="Calibri (MS) Bold"/>
                <a:ea typeface="Calibri (MS) Bold"/>
                <a:cs typeface="Calibri (MS) Bold"/>
                <a:sym typeface="Calibri (MS) Bold"/>
              </a:rPr>
              <a:t>Digital readiness assessment + non-digital alternatives</a:t>
            </a:r>
          </a:p>
        </p:txBody>
      </p:sp>
      <p:grpSp>
        <p:nvGrpSpPr>
          <p:cNvPr id="26" name="Group 26"/>
          <p:cNvGrpSpPr/>
          <p:nvPr/>
        </p:nvGrpSpPr>
        <p:grpSpPr>
          <a:xfrm>
            <a:off x="901703" y="8308343"/>
            <a:ext cx="16484603" cy="1214123"/>
            <a:chOff x="0" y="0"/>
            <a:chExt cx="21979471" cy="1618831"/>
          </a:xfrm>
        </p:grpSpPr>
        <p:sp>
          <p:nvSpPr>
            <p:cNvPr id="27" name="Freeform 27"/>
            <p:cNvSpPr/>
            <p:nvPr/>
          </p:nvSpPr>
          <p:spPr>
            <a:xfrm>
              <a:off x="0" y="0"/>
              <a:ext cx="21979510" cy="1618869"/>
            </a:xfrm>
            <a:custGeom>
              <a:avLst/>
              <a:gdLst/>
              <a:ahLst/>
              <a:cxnLst/>
              <a:rect l="l" t="t" r="r" b="b"/>
              <a:pathLst>
                <a:path w="21979510" h="1618869">
                  <a:moveTo>
                    <a:pt x="0" y="0"/>
                  </a:moveTo>
                  <a:lnTo>
                    <a:pt x="21979510" y="0"/>
                  </a:lnTo>
                  <a:lnTo>
                    <a:pt x="21979510" y="1618869"/>
                  </a:lnTo>
                  <a:lnTo>
                    <a:pt x="0" y="1618869"/>
                  </a:lnTo>
                  <a:close/>
                </a:path>
              </a:pathLst>
            </a:custGeom>
            <a:solidFill>
              <a:srgbClr val="00296B"/>
            </a:solidFill>
            <a:ln w="25400" cap="sq">
              <a:solidFill>
                <a:srgbClr val="00296B"/>
              </a:solidFill>
              <a:prstDash val="solid"/>
              <a:miter/>
            </a:ln>
          </p:spPr>
        </p:sp>
      </p:grpSp>
      <p:grpSp>
        <p:nvGrpSpPr>
          <p:cNvPr id="28" name="Group 28"/>
          <p:cNvGrpSpPr/>
          <p:nvPr/>
        </p:nvGrpSpPr>
        <p:grpSpPr>
          <a:xfrm>
            <a:off x="1371600" y="8321040"/>
            <a:ext cx="15544800" cy="1188720"/>
            <a:chOff x="0" y="0"/>
            <a:chExt cx="20726400" cy="1584960"/>
          </a:xfrm>
        </p:grpSpPr>
        <p:sp>
          <p:nvSpPr>
            <p:cNvPr id="29" name="Freeform 29"/>
            <p:cNvSpPr/>
            <p:nvPr/>
          </p:nvSpPr>
          <p:spPr>
            <a:xfrm>
              <a:off x="0" y="0"/>
              <a:ext cx="20726400" cy="1584960"/>
            </a:xfrm>
            <a:custGeom>
              <a:avLst/>
              <a:gdLst/>
              <a:ahLst/>
              <a:cxnLst/>
              <a:rect l="l" t="t" r="r" b="b"/>
              <a:pathLst>
                <a:path w="20726400" h="1584960">
                  <a:moveTo>
                    <a:pt x="0" y="0"/>
                  </a:moveTo>
                  <a:lnTo>
                    <a:pt x="20726400" y="0"/>
                  </a:lnTo>
                  <a:lnTo>
                    <a:pt x="20726400" y="1584960"/>
                  </a:lnTo>
                  <a:lnTo>
                    <a:pt x="0" y="1584960"/>
                  </a:lnTo>
                  <a:close/>
                </a:path>
              </a:pathLst>
            </a:custGeom>
            <a:blipFill>
              <a:blip r:embed="rId3">
                <a:alphaModFix amt="0"/>
              </a:blip>
              <a:stretch>
                <a:fillRect t="-204804" b="-204804"/>
              </a:stretch>
            </a:blipFill>
          </p:spPr>
        </p:sp>
        <p:sp>
          <p:nvSpPr>
            <p:cNvPr id="30" name="TextBox 30"/>
            <p:cNvSpPr txBox="1"/>
            <p:nvPr/>
          </p:nvSpPr>
          <p:spPr>
            <a:xfrm>
              <a:off x="0" y="-66675"/>
              <a:ext cx="20726400" cy="1651635"/>
            </a:xfrm>
            <a:prstGeom prst="rect">
              <a:avLst/>
            </a:prstGeom>
          </p:spPr>
          <p:txBody>
            <a:bodyPr lIns="0" tIns="0" rIns="0" bIns="0" rtlCol="0" anchor="ctr"/>
            <a:lstStyle/>
            <a:p>
              <a:pPr algn="l">
                <a:lnSpc>
                  <a:spcPts val="3719"/>
                </a:lnSpc>
              </a:pPr>
              <a:r>
                <a:rPr lang="en-US" sz="3099" i="1">
                  <a:solidFill>
                    <a:srgbClr val="FFFFFF"/>
                  </a:solidFill>
                  <a:latin typeface="Calibri (MS) Italics"/>
                  <a:ea typeface="Calibri (MS) Italics"/>
                  <a:cs typeface="Calibri (MS) Italics"/>
                  <a:sym typeface="Calibri (MS) Italics"/>
                </a:rPr>
                <a:t>Technology should adapt to patient needs — not expect every patient to adapt to technology.</a:t>
              </a:r>
            </a:p>
          </p:txBody>
        </p:sp>
      </p:grpSp>
      <p:sp>
        <p:nvSpPr>
          <p:cNvPr id="31" name="TextBox 31"/>
          <p:cNvSpPr txBox="1"/>
          <p:nvPr/>
        </p:nvSpPr>
        <p:spPr>
          <a:xfrm>
            <a:off x="16550640" y="9608820"/>
            <a:ext cx="731520" cy="403860"/>
          </a:xfrm>
          <a:prstGeom prst="rect">
            <a:avLst/>
          </a:prstGeom>
        </p:spPr>
        <p:txBody>
          <a:bodyPr lIns="0" tIns="0" rIns="0" bIns="0" rtlCol="0" anchor="t">
            <a:spAutoFit/>
          </a:bodyPr>
          <a:lstStyle/>
          <a:p>
            <a:pPr algn="r">
              <a:lnSpc>
                <a:spcPts val="2400"/>
              </a:lnSpc>
            </a:pPr>
            <a:r>
              <a:rPr lang="en-US" sz="2000">
                <a:solidFill>
                  <a:srgbClr val="425563"/>
                </a:solidFill>
                <a:latin typeface="Calibri (MS)"/>
                <a:ea typeface="Calibri (MS)"/>
                <a:cs typeface="Calibri (MS)"/>
                <a:sym typeface="Calibri (MS)"/>
              </a:rPr>
              <a:t>7</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14400" y="9601200"/>
            <a:ext cx="9144000" cy="457200"/>
            <a:chOff x="0" y="0"/>
            <a:chExt cx="12192000" cy="609600"/>
          </a:xfrm>
        </p:grpSpPr>
        <p:sp>
          <p:nvSpPr>
            <p:cNvPr id="3" name="Freeform 3"/>
            <p:cNvSpPr/>
            <p:nvPr/>
          </p:nvSpPr>
          <p:spPr>
            <a:xfrm>
              <a:off x="0" y="0"/>
              <a:ext cx="12192000" cy="609600"/>
            </a:xfrm>
            <a:custGeom>
              <a:avLst/>
              <a:gdLst/>
              <a:ahLst/>
              <a:cxnLst/>
              <a:rect l="l" t="t" r="r" b="b"/>
              <a:pathLst>
                <a:path w="12192000" h="609600">
                  <a:moveTo>
                    <a:pt x="0" y="0"/>
                  </a:moveTo>
                  <a:lnTo>
                    <a:pt x="12192000" y="0"/>
                  </a:lnTo>
                  <a:lnTo>
                    <a:pt x="12192000" y="609600"/>
                  </a:lnTo>
                  <a:lnTo>
                    <a:pt x="0" y="609600"/>
                  </a:lnTo>
                  <a:close/>
                </a:path>
              </a:pathLst>
            </a:custGeom>
            <a:blipFill>
              <a:blip r:embed="rId3">
                <a:alphaModFix amt="0"/>
              </a:blip>
              <a:stretch>
                <a:fillRect t="-339700" b="-339700"/>
              </a:stretch>
            </a:blipFill>
          </p:spPr>
        </p:sp>
        <p:sp>
          <p:nvSpPr>
            <p:cNvPr id="4" name="TextBox 4"/>
            <p:cNvSpPr txBox="1"/>
            <p:nvPr/>
          </p:nvSpPr>
          <p:spPr>
            <a:xfrm>
              <a:off x="0" y="-38100"/>
              <a:ext cx="12192000" cy="647700"/>
            </a:xfrm>
            <a:prstGeom prst="rect">
              <a:avLst/>
            </a:prstGeom>
          </p:spPr>
          <p:txBody>
            <a:bodyPr lIns="0" tIns="0" rIns="0" bIns="0" rtlCol="0" anchor="ctr"/>
            <a:lstStyle/>
            <a:p>
              <a:pPr algn="l">
                <a:lnSpc>
                  <a:spcPts val="2400"/>
                </a:lnSpc>
              </a:pPr>
              <a:r>
                <a:rPr lang="en-US" sz="2000">
                  <a:solidFill>
                    <a:srgbClr val="425563"/>
                  </a:solidFill>
                  <a:latin typeface="Calibri (MS)"/>
                  <a:ea typeface="Calibri (MS)"/>
                  <a:cs typeface="Calibri (MS)"/>
                  <a:sym typeface="Calibri (MS)"/>
                </a:rPr>
                <a:t>BMHP6026 · Component 2: Viva Voce</a:t>
              </a:r>
            </a:p>
          </p:txBody>
        </p:sp>
      </p:grpSp>
      <p:grpSp>
        <p:nvGrpSpPr>
          <p:cNvPr id="5" name="Group 5"/>
          <p:cNvGrpSpPr/>
          <p:nvPr/>
        </p:nvGrpSpPr>
        <p:grpSpPr>
          <a:xfrm>
            <a:off x="914400" y="548640"/>
            <a:ext cx="16459200" cy="1463040"/>
            <a:chOff x="0" y="0"/>
            <a:chExt cx="21945600" cy="1950720"/>
          </a:xfrm>
        </p:grpSpPr>
        <p:sp>
          <p:nvSpPr>
            <p:cNvPr id="6" name="Freeform 6"/>
            <p:cNvSpPr/>
            <p:nvPr/>
          </p:nvSpPr>
          <p:spPr>
            <a:xfrm>
              <a:off x="0" y="0"/>
              <a:ext cx="21945600" cy="1950720"/>
            </a:xfrm>
            <a:custGeom>
              <a:avLst/>
              <a:gdLst/>
              <a:ahLst/>
              <a:cxnLst/>
              <a:rect l="l" t="t" r="r" b="b"/>
              <a:pathLst>
                <a:path w="21945600" h="1950720">
                  <a:moveTo>
                    <a:pt x="0" y="0"/>
                  </a:moveTo>
                  <a:lnTo>
                    <a:pt x="21945600" y="0"/>
                  </a:lnTo>
                  <a:lnTo>
                    <a:pt x="21945600" y="1950720"/>
                  </a:lnTo>
                  <a:lnTo>
                    <a:pt x="0" y="1950720"/>
                  </a:lnTo>
                  <a:close/>
                </a:path>
              </a:pathLst>
            </a:custGeom>
            <a:blipFill>
              <a:blip r:embed="rId3">
                <a:alphaModFix amt="0"/>
              </a:blip>
              <a:stretch>
                <a:fillRect t="-169206" b="-169206"/>
              </a:stretch>
            </a:blipFill>
          </p:spPr>
        </p:sp>
        <p:sp>
          <p:nvSpPr>
            <p:cNvPr id="7" name="TextBox 7"/>
            <p:cNvSpPr txBox="1"/>
            <p:nvPr/>
          </p:nvSpPr>
          <p:spPr>
            <a:xfrm>
              <a:off x="0" y="-9525"/>
              <a:ext cx="21945600" cy="1960245"/>
            </a:xfrm>
            <a:prstGeom prst="rect">
              <a:avLst/>
            </a:prstGeom>
          </p:spPr>
          <p:txBody>
            <a:bodyPr lIns="0" tIns="0" rIns="0" bIns="0" rtlCol="0" anchor="ctr"/>
            <a:lstStyle/>
            <a:p>
              <a:pPr algn="ctr">
                <a:lnSpc>
                  <a:spcPts val="7679"/>
                </a:lnSpc>
              </a:pPr>
              <a:r>
                <a:rPr lang="en-US" sz="6399" b="1">
                  <a:solidFill>
                    <a:srgbClr val="00296B"/>
                  </a:solidFill>
                  <a:latin typeface="Cambria Bold"/>
                  <a:ea typeface="Cambria Bold"/>
                  <a:cs typeface="Cambria Bold"/>
                  <a:sym typeface="Cambria Bold"/>
                </a:rPr>
                <a:t>Community and socioeconomic impact</a:t>
              </a:r>
            </a:p>
          </p:txBody>
        </p:sp>
      </p:grpSp>
      <p:sp>
        <p:nvSpPr>
          <p:cNvPr id="8" name="TextBox 8"/>
          <p:cNvSpPr txBox="1"/>
          <p:nvPr/>
        </p:nvSpPr>
        <p:spPr>
          <a:xfrm>
            <a:off x="914400" y="1945005"/>
            <a:ext cx="16459200" cy="581025"/>
          </a:xfrm>
          <a:prstGeom prst="rect">
            <a:avLst/>
          </a:prstGeom>
        </p:spPr>
        <p:txBody>
          <a:bodyPr lIns="0" tIns="0" rIns="0" bIns="0" rtlCol="0" anchor="t">
            <a:spAutoFit/>
          </a:bodyPr>
          <a:lstStyle/>
          <a:p>
            <a:pPr algn="l">
              <a:lnSpc>
                <a:spcPts val="4079"/>
              </a:lnSpc>
            </a:pPr>
            <a:r>
              <a:rPr lang="en-US" sz="3399" i="1">
                <a:solidFill>
                  <a:srgbClr val="425563"/>
                </a:solidFill>
                <a:latin typeface="Calibri (MS) Italics"/>
                <a:ea typeface="Calibri (MS) Italics"/>
                <a:cs typeface="Calibri (MS) Italics"/>
                <a:sym typeface="Calibri (MS) Italics"/>
              </a:rPr>
              <a:t>The home becomes part of the care environment</a:t>
            </a:r>
          </a:p>
        </p:txBody>
      </p:sp>
      <p:grpSp>
        <p:nvGrpSpPr>
          <p:cNvPr id="9" name="Group 9"/>
          <p:cNvGrpSpPr/>
          <p:nvPr/>
        </p:nvGrpSpPr>
        <p:grpSpPr>
          <a:xfrm>
            <a:off x="901703" y="2730503"/>
            <a:ext cx="9535163" cy="939803"/>
            <a:chOff x="0" y="0"/>
            <a:chExt cx="12713551" cy="1253071"/>
          </a:xfrm>
        </p:grpSpPr>
        <p:sp>
          <p:nvSpPr>
            <p:cNvPr id="10" name="Freeform 10"/>
            <p:cNvSpPr/>
            <p:nvPr/>
          </p:nvSpPr>
          <p:spPr>
            <a:xfrm>
              <a:off x="0" y="0"/>
              <a:ext cx="12713589" cy="1253109"/>
            </a:xfrm>
            <a:custGeom>
              <a:avLst/>
              <a:gdLst/>
              <a:ahLst/>
              <a:cxnLst/>
              <a:rect l="l" t="t" r="r" b="b"/>
              <a:pathLst>
                <a:path w="12713589" h="1253109">
                  <a:moveTo>
                    <a:pt x="0" y="0"/>
                  </a:moveTo>
                  <a:lnTo>
                    <a:pt x="12713589" y="0"/>
                  </a:lnTo>
                  <a:lnTo>
                    <a:pt x="12713589" y="1253109"/>
                  </a:lnTo>
                  <a:lnTo>
                    <a:pt x="0" y="1253109"/>
                  </a:lnTo>
                  <a:close/>
                </a:path>
              </a:pathLst>
            </a:custGeom>
            <a:solidFill>
              <a:srgbClr val="EAF1F7"/>
            </a:solidFill>
            <a:ln w="25400" cap="sq">
              <a:solidFill>
                <a:srgbClr val="EAF1F7"/>
              </a:solidFill>
              <a:prstDash val="solid"/>
              <a:miter/>
            </a:ln>
          </p:spPr>
        </p:sp>
      </p:grpSp>
      <p:grpSp>
        <p:nvGrpSpPr>
          <p:cNvPr id="11" name="Group 11"/>
          <p:cNvGrpSpPr/>
          <p:nvPr/>
        </p:nvGrpSpPr>
        <p:grpSpPr>
          <a:xfrm>
            <a:off x="1188720" y="2743200"/>
            <a:ext cx="2651760" cy="914400"/>
            <a:chOff x="0" y="0"/>
            <a:chExt cx="3535680" cy="1219200"/>
          </a:xfrm>
        </p:grpSpPr>
        <p:sp>
          <p:nvSpPr>
            <p:cNvPr id="12" name="Freeform 12"/>
            <p:cNvSpPr/>
            <p:nvPr/>
          </p:nvSpPr>
          <p:spPr>
            <a:xfrm>
              <a:off x="0" y="0"/>
              <a:ext cx="3535680" cy="1219200"/>
            </a:xfrm>
            <a:custGeom>
              <a:avLst/>
              <a:gdLst/>
              <a:ahLst/>
              <a:cxnLst/>
              <a:rect l="l" t="t" r="r" b="b"/>
              <a:pathLst>
                <a:path w="3535680" h="1219200">
                  <a:moveTo>
                    <a:pt x="0" y="0"/>
                  </a:moveTo>
                  <a:lnTo>
                    <a:pt x="3535680" y="0"/>
                  </a:lnTo>
                  <a:lnTo>
                    <a:pt x="3535680" y="1219200"/>
                  </a:lnTo>
                  <a:lnTo>
                    <a:pt x="0" y="1219200"/>
                  </a:lnTo>
                  <a:close/>
                </a:path>
              </a:pathLst>
            </a:custGeom>
            <a:blipFill>
              <a:blip r:embed="rId3">
                <a:alphaModFix amt="0"/>
              </a:blip>
              <a:stretch>
                <a:fillRect t="-6506" b="-6506"/>
              </a:stretch>
            </a:blipFill>
          </p:spPr>
        </p:sp>
        <p:sp>
          <p:nvSpPr>
            <p:cNvPr id="13" name="TextBox 13"/>
            <p:cNvSpPr txBox="1"/>
            <p:nvPr/>
          </p:nvSpPr>
          <p:spPr>
            <a:xfrm>
              <a:off x="0" y="-66675"/>
              <a:ext cx="3535680" cy="1285875"/>
            </a:xfrm>
            <a:prstGeom prst="rect">
              <a:avLst/>
            </a:prstGeom>
          </p:spPr>
          <p:txBody>
            <a:bodyPr lIns="0" tIns="0" rIns="0" bIns="0" rtlCol="0" anchor="ctr"/>
            <a:lstStyle/>
            <a:p>
              <a:pPr algn="l">
                <a:lnSpc>
                  <a:spcPts val="3600"/>
                </a:lnSpc>
              </a:pPr>
              <a:r>
                <a:rPr lang="en-US" sz="3000" b="1">
                  <a:solidFill>
                    <a:srgbClr val="005EB8"/>
                  </a:solidFill>
                  <a:latin typeface="Calibri (MS) Bold"/>
                  <a:ea typeface="Calibri (MS) Bold"/>
                  <a:cs typeface="Calibri (MS) Bold"/>
                  <a:sym typeface="Calibri (MS) Bold"/>
                </a:rPr>
                <a:t>Income</a:t>
              </a:r>
            </a:p>
          </p:txBody>
        </p:sp>
      </p:grpSp>
      <p:grpSp>
        <p:nvGrpSpPr>
          <p:cNvPr id="14" name="Group 14"/>
          <p:cNvGrpSpPr/>
          <p:nvPr/>
        </p:nvGrpSpPr>
        <p:grpSpPr>
          <a:xfrm>
            <a:off x="3931920" y="2743200"/>
            <a:ext cx="6400800" cy="914400"/>
            <a:chOff x="0" y="0"/>
            <a:chExt cx="8534400" cy="1219200"/>
          </a:xfrm>
        </p:grpSpPr>
        <p:sp>
          <p:nvSpPr>
            <p:cNvPr id="15" name="Freeform 15"/>
            <p:cNvSpPr/>
            <p:nvPr/>
          </p:nvSpPr>
          <p:spPr>
            <a:xfrm>
              <a:off x="0" y="0"/>
              <a:ext cx="8534400" cy="1219200"/>
            </a:xfrm>
            <a:custGeom>
              <a:avLst/>
              <a:gdLst/>
              <a:ahLst/>
              <a:cxnLst/>
              <a:rect l="l" t="t" r="r" b="b"/>
              <a:pathLst>
                <a:path w="8534400" h="1219200">
                  <a:moveTo>
                    <a:pt x="0" y="0"/>
                  </a:moveTo>
                  <a:lnTo>
                    <a:pt x="8534400" y="0"/>
                  </a:lnTo>
                  <a:lnTo>
                    <a:pt x="8534400" y="1219200"/>
                  </a:lnTo>
                  <a:lnTo>
                    <a:pt x="0" y="1219200"/>
                  </a:lnTo>
                  <a:close/>
                </a:path>
              </a:pathLst>
            </a:custGeom>
            <a:blipFill>
              <a:blip r:embed="rId3">
                <a:alphaModFix amt="0"/>
              </a:blip>
              <a:stretch>
                <a:fillRect t="-86395" b="-86395"/>
              </a:stretch>
            </a:blipFill>
          </p:spPr>
        </p:sp>
        <p:sp>
          <p:nvSpPr>
            <p:cNvPr id="16" name="TextBox 16"/>
            <p:cNvSpPr txBox="1"/>
            <p:nvPr/>
          </p:nvSpPr>
          <p:spPr>
            <a:xfrm>
              <a:off x="0" y="-66675"/>
              <a:ext cx="8534400" cy="1285875"/>
            </a:xfrm>
            <a:prstGeom prst="rect">
              <a:avLst/>
            </a:prstGeom>
          </p:spPr>
          <p:txBody>
            <a:bodyPr lIns="0" tIns="0" rIns="0" bIns="0" rtlCol="0" anchor="ctr"/>
            <a:lstStyle/>
            <a:p>
              <a:pPr algn="l">
                <a:lnSpc>
                  <a:spcPts val="3600"/>
                </a:lnSpc>
              </a:pPr>
              <a:r>
                <a:rPr lang="en-US" sz="3000">
                  <a:solidFill>
                    <a:srgbClr val="1F2A37"/>
                  </a:solidFill>
                  <a:latin typeface="Calibri (MS)"/>
                  <a:ea typeface="Calibri (MS)"/>
                  <a:cs typeface="Calibri (MS)"/>
                  <a:sym typeface="Calibri (MS)"/>
                </a:rPr>
                <a:t>Device and connectivity affordability</a:t>
              </a:r>
            </a:p>
          </p:txBody>
        </p:sp>
      </p:grpSp>
      <p:grpSp>
        <p:nvGrpSpPr>
          <p:cNvPr id="17" name="Group 17"/>
          <p:cNvGrpSpPr/>
          <p:nvPr/>
        </p:nvGrpSpPr>
        <p:grpSpPr>
          <a:xfrm>
            <a:off x="901703" y="3791207"/>
            <a:ext cx="9535163" cy="939803"/>
            <a:chOff x="0" y="0"/>
            <a:chExt cx="12713551" cy="1253071"/>
          </a:xfrm>
        </p:grpSpPr>
        <p:sp>
          <p:nvSpPr>
            <p:cNvPr id="18" name="Freeform 18"/>
            <p:cNvSpPr/>
            <p:nvPr/>
          </p:nvSpPr>
          <p:spPr>
            <a:xfrm>
              <a:off x="0" y="0"/>
              <a:ext cx="12713589" cy="1253109"/>
            </a:xfrm>
            <a:custGeom>
              <a:avLst/>
              <a:gdLst/>
              <a:ahLst/>
              <a:cxnLst/>
              <a:rect l="l" t="t" r="r" b="b"/>
              <a:pathLst>
                <a:path w="12713589" h="1253109">
                  <a:moveTo>
                    <a:pt x="0" y="0"/>
                  </a:moveTo>
                  <a:lnTo>
                    <a:pt x="12713589" y="0"/>
                  </a:lnTo>
                  <a:lnTo>
                    <a:pt x="12713589" y="1253109"/>
                  </a:lnTo>
                  <a:lnTo>
                    <a:pt x="0" y="1253109"/>
                  </a:lnTo>
                  <a:close/>
                </a:path>
              </a:pathLst>
            </a:custGeom>
            <a:solidFill>
              <a:srgbClr val="EAF1F7"/>
            </a:solidFill>
            <a:ln w="25400" cap="sq">
              <a:solidFill>
                <a:srgbClr val="EAF1F7"/>
              </a:solidFill>
              <a:prstDash val="solid"/>
              <a:miter/>
            </a:ln>
          </p:spPr>
        </p:sp>
      </p:grpSp>
      <p:grpSp>
        <p:nvGrpSpPr>
          <p:cNvPr id="19" name="Group 19"/>
          <p:cNvGrpSpPr/>
          <p:nvPr/>
        </p:nvGrpSpPr>
        <p:grpSpPr>
          <a:xfrm>
            <a:off x="1188720" y="3803904"/>
            <a:ext cx="2651760" cy="914400"/>
            <a:chOff x="0" y="0"/>
            <a:chExt cx="3535680" cy="1219200"/>
          </a:xfrm>
        </p:grpSpPr>
        <p:sp>
          <p:nvSpPr>
            <p:cNvPr id="20" name="Freeform 20"/>
            <p:cNvSpPr/>
            <p:nvPr/>
          </p:nvSpPr>
          <p:spPr>
            <a:xfrm>
              <a:off x="0" y="0"/>
              <a:ext cx="3535680" cy="1219200"/>
            </a:xfrm>
            <a:custGeom>
              <a:avLst/>
              <a:gdLst/>
              <a:ahLst/>
              <a:cxnLst/>
              <a:rect l="l" t="t" r="r" b="b"/>
              <a:pathLst>
                <a:path w="3535680" h="1219200">
                  <a:moveTo>
                    <a:pt x="0" y="0"/>
                  </a:moveTo>
                  <a:lnTo>
                    <a:pt x="3535680" y="0"/>
                  </a:lnTo>
                  <a:lnTo>
                    <a:pt x="3535680" y="1219200"/>
                  </a:lnTo>
                  <a:lnTo>
                    <a:pt x="0" y="1219200"/>
                  </a:lnTo>
                  <a:close/>
                </a:path>
              </a:pathLst>
            </a:custGeom>
            <a:blipFill>
              <a:blip r:embed="rId3">
                <a:alphaModFix amt="0"/>
              </a:blip>
              <a:stretch>
                <a:fillRect t="-6506" b="-6506"/>
              </a:stretch>
            </a:blipFill>
          </p:spPr>
        </p:sp>
        <p:sp>
          <p:nvSpPr>
            <p:cNvPr id="21" name="TextBox 21"/>
            <p:cNvSpPr txBox="1"/>
            <p:nvPr/>
          </p:nvSpPr>
          <p:spPr>
            <a:xfrm>
              <a:off x="0" y="-66675"/>
              <a:ext cx="3535680" cy="1285875"/>
            </a:xfrm>
            <a:prstGeom prst="rect">
              <a:avLst/>
            </a:prstGeom>
          </p:spPr>
          <p:txBody>
            <a:bodyPr lIns="0" tIns="0" rIns="0" bIns="0" rtlCol="0" anchor="ctr"/>
            <a:lstStyle/>
            <a:p>
              <a:pPr algn="l">
                <a:lnSpc>
                  <a:spcPts val="3600"/>
                </a:lnSpc>
              </a:pPr>
              <a:r>
                <a:rPr lang="en-US" sz="3000" b="1">
                  <a:solidFill>
                    <a:srgbClr val="005EB8"/>
                  </a:solidFill>
                  <a:latin typeface="Calibri (MS) Bold"/>
                  <a:ea typeface="Calibri (MS) Bold"/>
                  <a:cs typeface="Calibri (MS) Bold"/>
                  <a:sym typeface="Calibri (MS) Bold"/>
                </a:rPr>
                <a:t>Housing</a:t>
              </a:r>
            </a:p>
          </p:txBody>
        </p:sp>
      </p:grpSp>
      <p:grpSp>
        <p:nvGrpSpPr>
          <p:cNvPr id="22" name="Group 22"/>
          <p:cNvGrpSpPr/>
          <p:nvPr/>
        </p:nvGrpSpPr>
        <p:grpSpPr>
          <a:xfrm>
            <a:off x="3931920" y="3803904"/>
            <a:ext cx="6400800" cy="914400"/>
            <a:chOff x="0" y="0"/>
            <a:chExt cx="8534400" cy="1219200"/>
          </a:xfrm>
        </p:grpSpPr>
        <p:sp>
          <p:nvSpPr>
            <p:cNvPr id="23" name="Freeform 23"/>
            <p:cNvSpPr/>
            <p:nvPr/>
          </p:nvSpPr>
          <p:spPr>
            <a:xfrm>
              <a:off x="0" y="0"/>
              <a:ext cx="8534400" cy="1219200"/>
            </a:xfrm>
            <a:custGeom>
              <a:avLst/>
              <a:gdLst/>
              <a:ahLst/>
              <a:cxnLst/>
              <a:rect l="l" t="t" r="r" b="b"/>
              <a:pathLst>
                <a:path w="8534400" h="1219200">
                  <a:moveTo>
                    <a:pt x="0" y="0"/>
                  </a:moveTo>
                  <a:lnTo>
                    <a:pt x="8534400" y="0"/>
                  </a:lnTo>
                  <a:lnTo>
                    <a:pt x="8534400" y="1219200"/>
                  </a:lnTo>
                  <a:lnTo>
                    <a:pt x="0" y="1219200"/>
                  </a:lnTo>
                  <a:close/>
                </a:path>
              </a:pathLst>
            </a:custGeom>
            <a:blipFill>
              <a:blip r:embed="rId3">
                <a:alphaModFix amt="0"/>
              </a:blip>
              <a:stretch>
                <a:fillRect t="-86395" b="-86395"/>
              </a:stretch>
            </a:blipFill>
          </p:spPr>
        </p:sp>
        <p:sp>
          <p:nvSpPr>
            <p:cNvPr id="24" name="TextBox 24"/>
            <p:cNvSpPr txBox="1"/>
            <p:nvPr/>
          </p:nvSpPr>
          <p:spPr>
            <a:xfrm>
              <a:off x="0" y="-66675"/>
              <a:ext cx="8534400" cy="1285875"/>
            </a:xfrm>
            <a:prstGeom prst="rect">
              <a:avLst/>
            </a:prstGeom>
          </p:spPr>
          <p:txBody>
            <a:bodyPr lIns="0" tIns="0" rIns="0" bIns="0" rtlCol="0" anchor="ctr"/>
            <a:lstStyle/>
            <a:p>
              <a:pPr algn="l">
                <a:lnSpc>
                  <a:spcPts val="3600"/>
                </a:lnSpc>
              </a:pPr>
              <a:r>
                <a:rPr lang="en-US" sz="3000">
                  <a:solidFill>
                    <a:srgbClr val="1F2A37"/>
                  </a:solidFill>
                  <a:latin typeface="Calibri (MS)"/>
                  <a:ea typeface="Calibri (MS)"/>
                  <a:cs typeface="Calibri (MS)"/>
                  <a:sym typeface="Calibri (MS)"/>
                </a:rPr>
                <a:t>Suitability for home monitoring</a:t>
              </a:r>
            </a:p>
          </p:txBody>
        </p:sp>
      </p:grpSp>
      <p:grpSp>
        <p:nvGrpSpPr>
          <p:cNvPr id="25" name="Group 25"/>
          <p:cNvGrpSpPr/>
          <p:nvPr/>
        </p:nvGrpSpPr>
        <p:grpSpPr>
          <a:xfrm>
            <a:off x="901703" y="4851911"/>
            <a:ext cx="9535163" cy="939803"/>
            <a:chOff x="0" y="0"/>
            <a:chExt cx="12713551" cy="1253071"/>
          </a:xfrm>
        </p:grpSpPr>
        <p:sp>
          <p:nvSpPr>
            <p:cNvPr id="26" name="Freeform 26"/>
            <p:cNvSpPr/>
            <p:nvPr/>
          </p:nvSpPr>
          <p:spPr>
            <a:xfrm>
              <a:off x="0" y="0"/>
              <a:ext cx="12713589" cy="1253109"/>
            </a:xfrm>
            <a:custGeom>
              <a:avLst/>
              <a:gdLst/>
              <a:ahLst/>
              <a:cxnLst/>
              <a:rect l="l" t="t" r="r" b="b"/>
              <a:pathLst>
                <a:path w="12713589" h="1253109">
                  <a:moveTo>
                    <a:pt x="0" y="0"/>
                  </a:moveTo>
                  <a:lnTo>
                    <a:pt x="12713589" y="0"/>
                  </a:lnTo>
                  <a:lnTo>
                    <a:pt x="12713589" y="1253109"/>
                  </a:lnTo>
                  <a:lnTo>
                    <a:pt x="0" y="1253109"/>
                  </a:lnTo>
                  <a:close/>
                </a:path>
              </a:pathLst>
            </a:custGeom>
            <a:solidFill>
              <a:srgbClr val="EAF1F7"/>
            </a:solidFill>
            <a:ln w="25400" cap="sq">
              <a:solidFill>
                <a:srgbClr val="EAF1F7"/>
              </a:solidFill>
              <a:prstDash val="solid"/>
              <a:miter/>
            </a:ln>
          </p:spPr>
        </p:sp>
      </p:grpSp>
      <p:grpSp>
        <p:nvGrpSpPr>
          <p:cNvPr id="27" name="Group 27"/>
          <p:cNvGrpSpPr/>
          <p:nvPr/>
        </p:nvGrpSpPr>
        <p:grpSpPr>
          <a:xfrm>
            <a:off x="1188720" y="4864608"/>
            <a:ext cx="2651760" cy="914400"/>
            <a:chOff x="0" y="0"/>
            <a:chExt cx="3535680" cy="1219200"/>
          </a:xfrm>
        </p:grpSpPr>
        <p:sp>
          <p:nvSpPr>
            <p:cNvPr id="28" name="Freeform 28"/>
            <p:cNvSpPr/>
            <p:nvPr/>
          </p:nvSpPr>
          <p:spPr>
            <a:xfrm>
              <a:off x="0" y="0"/>
              <a:ext cx="3535680" cy="1219200"/>
            </a:xfrm>
            <a:custGeom>
              <a:avLst/>
              <a:gdLst/>
              <a:ahLst/>
              <a:cxnLst/>
              <a:rect l="l" t="t" r="r" b="b"/>
              <a:pathLst>
                <a:path w="3535680" h="1219200">
                  <a:moveTo>
                    <a:pt x="0" y="0"/>
                  </a:moveTo>
                  <a:lnTo>
                    <a:pt x="3535680" y="0"/>
                  </a:lnTo>
                  <a:lnTo>
                    <a:pt x="3535680" y="1219200"/>
                  </a:lnTo>
                  <a:lnTo>
                    <a:pt x="0" y="1219200"/>
                  </a:lnTo>
                  <a:close/>
                </a:path>
              </a:pathLst>
            </a:custGeom>
            <a:blipFill>
              <a:blip r:embed="rId3">
                <a:alphaModFix amt="0"/>
              </a:blip>
              <a:stretch>
                <a:fillRect t="-6506" b="-6506"/>
              </a:stretch>
            </a:blipFill>
          </p:spPr>
        </p:sp>
        <p:sp>
          <p:nvSpPr>
            <p:cNvPr id="29" name="TextBox 29"/>
            <p:cNvSpPr txBox="1"/>
            <p:nvPr/>
          </p:nvSpPr>
          <p:spPr>
            <a:xfrm>
              <a:off x="0" y="-66675"/>
              <a:ext cx="3535680" cy="1285875"/>
            </a:xfrm>
            <a:prstGeom prst="rect">
              <a:avLst/>
            </a:prstGeom>
          </p:spPr>
          <p:txBody>
            <a:bodyPr lIns="0" tIns="0" rIns="0" bIns="0" rtlCol="0" anchor="ctr"/>
            <a:lstStyle/>
            <a:p>
              <a:pPr algn="l">
                <a:lnSpc>
                  <a:spcPts val="3600"/>
                </a:lnSpc>
              </a:pPr>
              <a:r>
                <a:rPr lang="en-US" sz="3000" b="1">
                  <a:solidFill>
                    <a:srgbClr val="005EB8"/>
                  </a:solidFill>
                  <a:latin typeface="Calibri (MS) Bold"/>
                  <a:ea typeface="Calibri (MS) Bold"/>
                  <a:cs typeface="Calibri (MS) Bold"/>
                  <a:sym typeface="Calibri (MS) Bold"/>
                </a:rPr>
                <a:t>Geography</a:t>
              </a:r>
            </a:p>
          </p:txBody>
        </p:sp>
      </p:grpSp>
      <p:grpSp>
        <p:nvGrpSpPr>
          <p:cNvPr id="30" name="Group 30"/>
          <p:cNvGrpSpPr/>
          <p:nvPr/>
        </p:nvGrpSpPr>
        <p:grpSpPr>
          <a:xfrm>
            <a:off x="3931920" y="4864608"/>
            <a:ext cx="6400800" cy="914400"/>
            <a:chOff x="0" y="0"/>
            <a:chExt cx="8534400" cy="1219200"/>
          </a:xfrm>
        </p:grpSpPr>
        <p:sp>
          <p:nvSpPr>
            <p:cNvPr id="31" name="Freeform 31"/>
            <p:cNvSpPr/>
            <p:nvPr/>
          </p:nvSpPr>
          <p:spPr>
            <a:xfrm>
              <a:off x="0" y="0"/>
              <a:ext cx="8534400" cy="1219200"/>
            </a:xfrm>
            <a:custGeom>
              <a:avLst/>
              <a:gdLst/>
              <a:ahLst/>
              <a:cxnLst/>
              <a:rect l="l" t="t" r="r" b="b"/>
              <a:pathLst>
                <a:path w="8534400" h="1219200">
                  <a:moveTo>
                    <a:pt x="0" y="0"/>
                  </a:moveTo>
                  <a:lnTo>
                    <a:pt x="8534400" y="0"/>
                  </a:lnTo>
                  <a:lnTo>
                    <a:pt x="8534400" y="1219200"/>
                  </a:lnTo>
                  <a:lnTo>
                    <a:pt x="0" y="1219200"/>
                  </a:lnTo>
                  <a:close/>
                </a:path>
              </a:pathLst>
            </a:custGeom>
            <a:blipFill>
              <a:blip r:embed="rId3">
                <a:alphaModFix amt="0"/>
              </a:blip>
              <a:stretch>
                <a:fillRect t="-86395" b="-86395"/>
              </a:stretch>
            </a:blipFill>
          </p:spPr>
        </p:sp>
        <p:sp>
          <p:nvSpPr>
            <p:cNvPr id="32" name="TextBox 32"/>
            <p:cNvSpPr txBox="1"/>
            <p:nvPr/>
          </p:nvSpPr>
          <p:spPr>
            <a:xfrm>
              <a:off x="0" y="-66675"/>
              <a:ext cx="8534400" cy="1285875"/>
            </a:xfrm>
            <a:prstGeom prst="rect">
              <a:avLst/>
            </a:prstGeom>
          </p:spPr>
          <p:txBody>
            <a:bodyPr lIns="0" tIns="0" rIns="0" bIns="0" rtlCol="0" anchor="ctr"/>
            <a:lstStyle/>
            <a:p>
              <a:pPr algn="l">
                <a:lnSpc>
                  <a:spcPts val="3600"/>
                </a:lnSpc>
              </a:pPr>
              <a:r>
                <a:rPr lang="en-US" sz="3000">
                  <a:solidFill>
                    <a:srgbClr val="1F2A37"/>
                  </a:solidFill>
                  <a:latin typeface="Calibri (MS)"/>
                  <a:ea typeface="Calibri (MS)"/>
                  <a:cs typeface="Calibri (MS)"/>
                  <a:sym typeface="Calibri (MS)"/>
                </a:rPr>
                <a:t>Connectivity and travel</a:t>
              </a:r>
            </a:p>
          </p:txBody>
        </p:sp>
      </p:grpSp>
      <p:grpSp>
        <p:nvGrpSpPr>
          <p:cNvPr id="33" name="Group 33"/>
          <p:cNvGrpSpPr/>
          <p:nvPr/>
        </p:nvGrpSpPr>
        <p:grpSpPr>
          <a:xfrm>
            <a:off x="901703" y="5912615"/>
            <a:ext cx="9535163" cy="939803"/>
            <a:chOff x="0" y="0"/>
            <a:chExt cx="12713551" cy="1253071"/>
          </a:xfrm>
        </p:grpSpPr>
        <p:sp>
          <p:nvSpPr>
            <p:cNvPr id="34" name="Freeform 34"/>
            <p:cNvSpPr/>
            <p:nvPr/>
          </p:nvSpPr>
          <p:spPr>
            <a:xfrm>
              <a:off x="0" y="0"/>
              <a:ext cx="12713589" cy="1253109"/>
            </a:xfrm>
            <a:custGeom>
              <a:avLst/>
              <a:gdLst/>
              <a:ahLst/>
              <a:cxnLst/>
              <a:rect l="l" t="t" r="r" b="b"/>
              <a:pathLst>
                <a:path w="12713589" h="1253109">
                  <a:moveTo>
                    <a:pt x="0" y="0"/>
                  </a:moveTo>
                  <a:lnTo>
                    <a:pt x="12713589" y="0"/>
                  </a:lnTo>
                  <a:lnTo>
                    <a:pt x="12713589" y="1253109"/>
                  </a:lnTo>
                  <a:lnTo>
                    <a:pt x="0" y="1253109"/>
                  </a:lnTo>
                  <a:close/>
                </a:path>
              </a:pathLst>
            </a:custGeom>
            <a:solidFill>
              <a:srgbClr val="EAF1F7"/>
            </a:solidFill>
            <a:ln w="25400" cap="sq">
              <a:solidFill>
                <a:srgbClr val="EAF1F7"/>
              </a:solidFill>
              <a:prstDash val="solid"/>
              <a:miter/>
            </a:ln>
          </p:spPr>
        </p:sp>
      </p:grpSp>
      <p:grpSp>
        <p:nvGrpSpPr>
          <p:cNvPr id="35" name="Group 35"/>
          <p:cNvGrpSpPr/>
          <p:nvPr/>
        </p:nvGrpSpPr>
        <p:grpSpPr>
          <a:xfrm>
            <a:off x="1188720" y="5925312"/>
            <a:ext cx="2651760" cy="914400"/>
            <a:chOff x="0" y="0"/>
            <a:chExt cx="3535680" cy="1219200"/>
          </a:xfrm>
        </p:grpSpPr>
        <p:sp>
          <p:nvSpPr>
            <p:cNvPr id="36" name="Freeform 36"/>
            <p:cNvSpPr/>
            <p:nvPr/>
          </p:nvSpPr>
          <p:spPr>
            <a:xfrm>
              <a:off x="0" y="0"/>
              <a:ext cx="3535680" cy="1219200"/>
            </a:xfrm>
            <a:custGeom>
              <a:avLst/>
              <a:gdLst/>
              <a:ahLst/>
              <a:cxnLst/>
              <a:rect l="l" t="t" r="r" b="b"/>
              <a:pathLst>
                <a:path w="3535680" h="1219200">
                  <a:moveTo>
                    <a:pt x="0" y="0"/>
                  </a:moveTo>
                  <a:lnTo>
                    <a:pt x="3535680" y="0"/>
                  </a:lnTo>
                  <a:lnTo>
                    <a:pt x="3535680" y="1219200"/>
                  </a:lnTo>
                  <a:lnTo>
                    <a:pt x="0" y="1219200"/>
                  </a:lnTo>
                  <a:close/>
                </a:path>
              </a:pathLst>
            </a:custGeom>
            <a:blipFill>
              <a:blip r:embed="rId3">
                <a:alphaModFix amt="0"/>
              </a:blip>
              <a:stretch>
                <a:fillRect t="-6506" b="-6506"/>
              </a:stretch>
            </a:blipFill>
          </p:spPr>
        </p:sp>
        <p:sp>
          <p:nvSpPr>
            <p:cNvPr id="37" name="TextBox 37"/>
            <p:cNvSpPr txBox="1"/>
            <p:nvPr/>
          </p:nvSpPr>
          <p:spPr>
            <a:xfrm>
              <a:off x="0" y="-66675"/>
              <a:ext cx="3535680" cy="1285875"/>
            </a:xfrm>
            <a:prstGeom prst="rect">
              <a:avLst/>
            </a:prstGeom>
          </p:spPr>
          <p:txBody>
            <a:bodyPr lIns="0" tIns="0" rIns="0" bIns="0" rtlCol="0" anchor="ctr"/>
            <a:lstStyle/>
            <a:p>
              <a:pPr algn="l">
                <a:lnSpc>
                  <a:spcPts val="3600"/>
                </a:lnSpc>
              </a:pPr>
              <a:r>
                <a:rPr lang="en-US" sz="3000" b="1">
                  <a:solidFill>
                    <a:srgbClr val="005EB8"/>
                  </a:solidFill>
                  <a:latin typeface="Calibri (MS) Bold"/>
                  <a:ea typeface="Calibri (MS) Bold"/>
                  <a:cs typeface="Calibri (MS) Bold"/>
                  <a:sym typeface="Calibri (MS) Bold"/>
                </a:rPr>
                <a:t>Social support</a:t>
              </a:r>
            </a:p>
          </p:txBody>
        </p:sp>
      </p:grpSp>
      <p:grpSp>
        <p:nvGrpSpPr>
          <p:cNvPr id="38" name="Group 38"/>
          <p:cNvGrpSpPr/>
          <p:nvPr/>
        </p:nvGrpSpPr>
        <p:grpSpPr>
          <a:xfrm>
            <a:off x="3931920" y="5925312"/>
            <a:ext cx="6400800" cy="914400"/>
            <a:chOff x="0" y="0"/>
            <a:chExt cx="8534400" cy="1219200"/>
          </a:xfrm>
        </p:grpSpPr>
        <p:sp>
          <p:nvSpPr>
            <p:cNvPr id="39" name="Freeform 39"/>
            <p:cNvSpPr/>
            <p:nvPr/>
          </p:nvSpPr>
          <p:spPr>
            <a:xfrm>
              <a:off x="0" y="0"/>
              <a:ext cx="8534400" cy="1219200"/>
            </a:xfrm>
            <a:custGeom>
              <a:avLst/>
              <a:gdLst/>
              <a:ahLst/>
              <a:cxnLst/>
              <a:rect l="l" t="t" r="r" b="b"/>
              <a:pathLst>
                <a:path w="8534400" h="1219200">
                  <a:moveTo>
                    <a:pt x="0" y="0"/>
                  </a:moveTo>
                  <a:lnTo>
                    <a:pt x="8534400" y="0"/>
                  </a:lnTo>
                  <a:lnTo>
                    <a:pt x="8534400" y="1219200"/>
                  </a:lnTo>
                  <a:lnTo>
                    <a:pt x="0" y="1219200"/>
                  </a:lnTo>
                  <a:close/>
                </a:path>
              </a:pathLst>
            </a:custGeom>
            <a:blipFill>
              <a:blip r:embed="rId3">
                <a:alphaModFix amt="0"/>
              </a:blip>
              <a:stretch>
                <a:fillRect t="-86395" b="-86395"/>
              </a:stretch>
            </a:blipFill>
          </p:spPr>
        </p:sp>
        <p:sp>
          <p:nvSpPr>
            <p:cNvPr id="40" name="TextBox 40"/>
            <p:cNvSpPr txBox="1"/>
            <p:nvPr/>
          </p:nvSpPr>
          <p:spPr>
            <a:xfrm>
              <a:off x="0" y="-66675"/>
              <a:ext cx="8534400" cy="1285875"/>
            </a:xfrm>
            <a:prstGeom prst="rect">
              <a:avLst/>
            </a:prstGeom>
          </p:spPr>
          <p:txBody>
            <a:bodyPr lIns="0" tIns="0" rIns="0" bIns="0" rtlCol="0" anchor="ctr"/>
            <a:lstStyle/>
            <a:p>
              <a:pPr algn="l">
                <a:lnSpc>
                  <a:spcPts val="3600"/>
                </a:lnSpc>
              </a:pPr>
              <a:r>
                <a:rPr lang="en-US" sz="3000">
                  <a:solidFill>
                    <a:srgbClr val="1F2A37"/>
                  </a:solidFill>
                  <a:latin typeface="Calibri (MS)"/>
                  <a:ea typeface="Calibri (MS)"/>
                  <a:cs typeface="Calibri (MS)"/>
                  <a:sym typeface="Calibri (MS)"/>
                </a:rPr>
                <a:t>Help from family / carers</a:t>
              </a:r>
            </a:p>
          </p:txBody>
        </p:sp>
      </p:grpSp>
      <p:grpSp>
        <p:nvGrpSpPr>
          <p:cNvPr id="41" name="Group 41"/>
          <p:cNvGrpSpPr/>
          <p:nvPr/>
        </p:nvGrpSpPr>
        <p:grpSpPr>
          <a:xfrm>
            <a:off x="901703" y="6973319"/>
            <a:ext cx="9535163" cy="939803"/>
            <a:chOff x="0" y="0"/>
            <a:chExt cx="12713551" cy="1253071"/>
          </a:xfrm>
        </p:grpSpPr>
        <p:sp>
          <p:nvSpPr>
            <p:cNvPr id="42" name="Freeform 42"/>
            <p:cNvSpPr/>
            <p:nvPr/>
          </p:nvSpPr>
          <p:spPr>
            <a:xfrm>
              <a:off x="0" y="0"/>
              <a:ext cx="12713589" cy="1253109"/>
            </a:xfrm>
            <a:custGeom>
              <a:avLst/>
              <a:gdLst/>
              <a:ahLst/>
              <a:cxnLst/>
              <a:rect l="l" t="t" r="r" b="b"/>
              <a:pathLst>
                <a:path w="12713589" h="1253109">
                  <a:moveTo>
                    <a:pt x="0" y="0"/>
                  </a:moveTo>
                  <a:lnTo>
                    <a:pt x="12713589" y="0"/>
                  </a:lnTo>
                  <a:lnTo>
                    <a:pt x="12713589" y="1253109"/>
                  </a:lnTo>
                  <a:lnTo>
                    <a:pt x="0" y="1253109"/>
                  </a:lnTo>
                  <a:close/>
                </a:path>
              </a:pathLst>
            </a:custGeom>
            <a:solidFill>
              <a:srgbClr val="EAF1F7"/>
            </a:solidFill>
            <a:ln w="25400" cap="sq">
              <a:solidFill>
                <a:srgbClr val="EAF1F7"/>
              </a:solidFill>
              <a:prstDash val="solid"/>
              <a:miter/>
            </a:ln>
          </p:spPr>
        </p:sp>
      </p:grpSp>
      <p:grpSp>
        <p:nvGrpSpPr>
          <p:cNvPr id="43" name="Group 43"/>
          <p:cNvGrpSpPr/>
          <p:nvPr/>
        </p:nvGrpSpPr>
        <p:grpSpPr>
          <a:xfrm>
            <a:off x="1188720" y="6986016"/>
            <a:ext cx="2651760" cy="914400"/>
            <a:chOff x="0" y="0"/>
            <a:chExt cx="3535680" cy="1219200"/>
          </a:xfrm>
        </p:grpSpPr>
        <p:sp>
          <p:nvSpPr>
            <p:cNvPr id="44" name="Freeform 44"/>
            <p:cNvSpPr/>
            <p:nvPr/>
          </p:nvSpPr>
          <p:spPr>
            <a:xfrm>
              <a:off x="0" y="0"/>
              <a:ext cx="3535680" cy="1219200"/>
            </a:xfrm>
            <a:custGeom>
              <a:avLst/>
              <a:gdLst/>
              <a:ahLst/>
              <a:cxnLst/>
              <a:rect l="l" t="t" r="r" b="b"/>
              <a:pathLst>
                <a:path w="3535680" h="1219200">
                  <a:moveTo>
                    <a:pt x="0" y="0"/>
                  </a:moveTo>
                  <a:lnTo>
                    <a:pt x="3535680" y="0"/>
                  </a:lnTo>
                  <a:lnTo>
                    <a:pt x="3535680" y="1219200"/>
                  </a:lnTo>
                  <a:lnTo>
                    <a:pt x="0" y="1219200"/>
                  </a:lnTo>
                  <a:close/>
                </a:path>
              </a:pathLst>
            </a:custGeom>
            <a:blipFill>
              <a:blip r:embed="rId3">
                <a:alphaModFix amt="0"/>
              </a:blip>
              <a:stretch>
                <a:fillRect t="-6506" b="-6506"/>
              </a:stretch>
            </a:blipFill>
          </p:spPr>
        </p:sp>
        <p:sp>
          <p:nvSpPr>
            <p:cNvPr id="45" name="TextBox 45"/>
            <p:cNvSpPr txBox="1"/>
            <p:nvPr/>
          </p:nvSpPr>
          <p:spPr>
            <a:xfrm>
              <a:off x="0" y="-66675"/>
              <a:ext cx="3535680" cy="1285875"/>
            </a:xfrm>
            <a:prstGeom prst="rect">
              <a:avLst/>
            </a:prstGeom>
          </p:spPr>
          <p:txBody>
            <a:bodyPr lIns="0" tIns="0" rIns="0" bIns="0" rtlCol="0" anchor="ctr"/>
            <a:lstStyle/>
            <a:p>
              <a:pPr algn="l">
                <a:lnSpc>
                  <a:spcPts val="3600"/>
                </a:lnSpc>
              </a:pPr>
              <a:r>
                <a:rPr lang="en-US" sz="3000" b="1">
                  <a:solidFill>
                    <a:srgbClr val="005EB8"/>
                  </a:solidFill>
                  <a:latin typeface="Calibri (MS) Bold"/>
                  <a:ea typeface="Calibri (MS) Bold"/>
                  <a:cs typeface="Calibri (MS) Bold"/>
                  <a:sym typeface="Calibri (MS) Bold"/>
                </a:rPr>
                <a:t>Deprivation</a:t>
              </a:r>
            </a:p>
          </p:txBody>
        </p:sp>
      </p:grpSp>
      <p:grpSp>
        <p:nvGrpSpPr>
          <p:cNvPr id="46" name="Group 46"/>
          <p:cNvGrpSpPr/>
          <p:nvPr/>
        </p:nvGrpSpPr>
        <p:grpSpPr>
          <a:xfrm>
            <a:off x="3931920" y="6986016"/>
            <a:ext cx="6400800" cy="914400"/>
            <a:chOff x="0" y="0"/>
            <a:chExt cx="8534400" cy="1219200"/>
          </a:xfrm>
        </p:grpSpPr>
        <p:sp>
          <p:nvSpPr>
            <p:cNvPr id="47" name="Freeform 47"/>
            <p:cNvSpPr/>
            <p:nvPr/>
          </p:nvSpPr>
          <p:spPr>
            <a:xfrm>
              <a:off x="0" y="0"/>
              <a:ext cx="8534400" cy="1219200"/>
            </a:xfrm>
            <a:custGeom>
              <a:avLst/>
              <a:gdLst/>
              <a:ahLst/>
              <a:cxnLst/>
              <a:rect l="l" t="t" r="r" b="b"/>
              <a:pathLst>
                <a:path w="8534400" h="1219200">
                  <a:moveTo>
                    <a:pt x="0" y="0"/>
                  </a:moveTo>
                  <a:lnTo>
                    <a:pt x="8534400" y="0"/>
                  </a:lnTo>
                  <a:lnTo>
                    <a:pt x="8534400" y="1219200"/>
                  </a:lnTo>
                  <a:lnTo>
                    <a:pt x="0" y="1219200"/>
                  </a:lnTo>
                  <a:close/>
                </a:path>
              </a:pathLst>
            </a:custGeom>
            <a:blipFill>
              <a:blip r:embed="rId3">
                <a:alphaModFix amt="0"/>
              </a:blip>
              <a:stretch>
                <a:fillRect t="-86395" b="-86395"/>
              </a:stretch>
            </a:blipFill>
          </p:spPr>
        </p:sp>
        <p:sp>
          <p:nvSpPr>
            <p:cNvPr id="48" name="TextBox 48"/>
            <p:cNvSpPr txBox="1"/>
            <p:nvPr/>
          </p:nvSpPr>
          <p:spPr>
            <a:xfrm>
              <a:off x="0" y="-66675"/>
              <a:ext cx="8534400" cy="1285875"/>
            </a:xfrm>
            <a:prstGeom prst="rect">
              <a:avLst/>
            </a:prstGeom>
          </p:spPr>
          <p:txBody>
            <a:bodyPr lIns="0" tIns="0" rIns="0" bIns="0" rtlCol="0" anchor="ctr"/>
            <a:lstStyle/>
            <a:p>
              <a:pPr algn="l">
                <a:lnSpc>
                  <a:spcPts val="3600"/>
                </a:lnSpc>
              </a:pPr>
              <a:r>
                <a:rPr lang="en-US" sz="3000">
                  <a:solidFill>
                    <a:srgbClr val="1F2A37"/>
                  </a:solidFill>
                  <a:latin typeface="Calibri (MS)"/>
                  <a:ea typeface="Calibri (MS)"/>
                  <a:cs typeface="Calibri (MS)"/>
                  <a:sym typeface="Calibri (MS)"/>
                </a:rPr>
                <a:t>Greater risk of digital exclusion</a:t>
              </a:r>
            </a:p>
          </p:txBody>
        </p:sp>
      </p:grpSp>
      <p:grpSp>
        <p:nvGrpSpPr>
          <p:cNvPr id="49" name="Group 49"/>
          <p:cNvGrpSpPr/>
          <p:nvPr/>
        </p:nvGrpSpPr>
        <p:grpSpPr>
          <a:xfrm>
            <a:off x="10777223" y="2730503"/>
            <a:ext cx="6609083" cy="2402843"/>
            <a:chOff x="0" y="0"/>
            <a:chExt cx="8812111" cy="3203791"/>
          </a:xfrm>
        </p:grpSpPr>
        <p:sp>
          <p:nvSpPr>
            <p:cNvPr id="50" name="Freeform 50"/>
            <p:cNvSpPr/>
            <p:nvPr/>
          </p:nvSpPr>
          <p:spPr>
            <a:xfrm>
              <a:off x="0" y="0"/>
              <a:ext cx="8812149" cy="3203829"/>
            </a:xfrm>
            <a:custGeom>
              <a:avLst/>
              <a:gdLst/>
              <a:ahLst/>
              <a:cxnLst/>
              <a:rect l="l" t="t" r="r" b="b"/>
              <a:pathLst>
                <a:path w="8812149" h="3203829">
                  <a:moveTo>
                    <a:pt x="0" y="0"/>
                  </a:moveTo>
                  <a:lnTo>
                    <a:pt x="8812149" y="0"/>
                  </a:lnTo>
                  <a:lnTo>
                    <a:pt x="8812149" y="3203829"/>
                  </a:lnTo>
                  <a:lnTo>
                    <a:pt x="0" y="3203829"/>
                  </a:lnTo>
                  <a:close/>
                </a:path>
              </a:pathLst>
            </a:custGeom>
            <a:solidFill>
              <a:srgbClr val="00796B"/>
            </a:solidFill>
            <a:ln w="25400" cap="sq">
              <a:solidFill>
                <a:srgbClr val="00796B"/>
              </a:solidFill>
              <a:prstDash val="solid"/>
              <a:miter/>
            </a:ln>
          </p:spPr>
        </p:sp>
      </p:grpSp>
      <p:sp>
        <p:nvSpPr>
          <p:cNvPr id="51" name="TextBox 51"/>
          <p:cNvSpPr txBox="1"/>
          <p:nvPr/>
        </p:nvSpPr>
        <p:spPr>
          <a:xfrm>
            <a:off x="11155680" y="2878455"/>
            <a:ext cx="5852160" cy="390525"/>
          </a:xfrm>
          <a:prstGeom prst="rect">
            <a:avLst/>
          </a:prstGeom>
        </p:spPr>
        <p:txBody>
          <a:bodyPr lIns="0" tIns="0" rIns="0" bIns="0" rtlCol="0" anchor="t">
            <a:spAutoFit/>
          </a:bodyPr>
          <a:lstStyle/>
          <a:p>
            <a:pPr algn="l">
              <a:lnSpc>
                <a:spcPts val="2760"/>
              </a:lnSpc>
            </a:pPr>
            <a:r>
              <a:rPr lang="en-US" sz="2300" b="1" spc="230">
                <a:solidFill>
                  <a:srgbClr val="FFFFFF"/>
                </a:solidFill>
                <a:latin typeface="Calibri (MS) Bold"/>
                <a:ea typeface="Calibri (MS) Bold"/>
                <a:cs typeface="Calibri (MS) Bold"/>
                <a:sym typeface="Calibri (MS) Bold"/>
              </a:rPr>
              <a:t>POTENTIAL BENEFIT</a:t>
            </a:r>
          </a:p>
        </p:txBody>
      </p:sp>
      <p:sp>
        <p:nvSpPr>
          <p:cNvPr id="52" name="TextBox 52"/>
          <p:cNvSpPr txBox="1"/>
          <p:nvPr/>
        </p:nvSpPr>
        <p:spPr>
          <a:xfrm>
            <a:off x="11155680" y="3371469"/>
            <a:ext cx="5852160" cy="1000125"/>
          </a:xfrm>
          <a:prstGeom prst="rect">
            <a:avLst/>
          </a:prstGeom>
        </p:spPr>
        <p:txBody>
          <a:bodyPr lIns="0" tIns="0" rIns="0" bIns="0" rtlCol="0" anchor="t">
            <a:spAutoFit/>
          </a:bodyPr>
          <a:lstStyle/>
          <a:p>
            <a:pPr algn="l">
              <a:lnSpc>
                <a:spcPts val="3719"/>
              </a:lnSpc>
            </a:pPr>
            <a:r>
              <a:rPr lang="en-US" sz="3099">
                <a:solidFill>
                  <a:srgbClr val="FFFFFF"/>
                </a:solidFill>
                <a:latin typeface="Calibri (MS)"/>
                <a:ea typeface="Calibri (MS)"/>
                <a:cs typeface="Calibri (MS)"/>
                <a:sym typeface="Calibri (MS)"/>
              </a:rPr>
              <a:t>Virtual wards can reduce travel and some geographical barriers.</a:t>
            </a:r>
          </a:p>
        </p:txBody>
      </p:sp>
      <p:grpSp>
        <p:nvGrpSpPr>
          <p:cNvPr id="53" name="Group 53"/>
          <p:cNvGrpSpPr/>
          <p:nvPr/>
        </p:nvGrpSpPr>
        <p:grpSpPr>
          <a:xfrm>
            <a:off x="10774042" y="5379082"/>
            <a:ext cx="6615427" cy="2683507"/>
            <a:chOff x="0" y="0"/>
            <a:chExt cx="8820569" cy="3578009"/>
          </a:xfrm>
        </p:grpSpPr>
        <p:sp>
          <p:nvSpPr>
            <p:cNvPr id="54" name="Freeform 54"/>
            <p:cNvSpPr/>
            <p:nvPr/>
          </p:nvSpPr>
          <p:spPr>
            <a:xfrm>
              <a:off x="0" y="0"/>
              <a:ext cx="8820531" cy="3577971"/>
            </a:xfrm>
            <a:custGeom>
              <a:avLst/>
              <a:gdLst/>
              <a:ahLst/>
              <a:cxnLst/>
              <a:rect l="l" t="t" r="r" b="b"/>
              <a:pathLst>
                <a:path w="8820531" h="3577971">
                  <a:moveTo>
                    <a:pt x="0" y="0"/>
                  </a:moveTo>
                  <a:lnTo>
                    <a:pt x="8820531" y="0"/>
                  </a:lnTo>
                  <a:lnTo>
                    <a:pt x="8820531" y="3577971"/>
                  </a:lnTo>
                  <a:lnTo>
                    <a:pt x="0" y="3577971"/>
                  </a:lnTo>
                  <a:close/>
                </a:path>
              </a:pathLst>
            </a:custGeom>
            <a:solidFill>
              <a:srgbClr val="FFFFFF"/>
            </a:solidFill>
            <a:ln w="31750" cap="sq">
              <a:solidFill>
                <a:srgbClr val="B45309"/>
              </a:solidFill>
              <a:prstDash val="solid"/>
              <a:miter/>
            </a:ln>
          </p:spPr>
        </p:sp>
      </p:grpSp>
      <p:sp>
        <p:nvSpPr>
          <p:cNvPr id="55" name="TextBox 55"/>
          <p:cNvSpPr txBox="1"/>
          <p:nvPr/>
        </p:nvSpPr>
        <p:spPr>
          <a:xfrm>
            <a:off x="11155680" y="5520690"/>
            <a:ext cx="5852160" cy="447675"/>
          </a:xfrm>
          <a:prstGeom prst="rect">
            <a:avLst/>
          </a:prstGeom>
        </p:spPr>
        <p:txBody>
          <a:bodyPr lIns="0" tIns="0" rIns="0" bIns="0" rtlCol="0" anchor="t">
            <a:spAutoFit/>
          </a:bodyPr>
          <a:lstStyle/>
          <a:p>
            <a:pPr algn="l">
              <a:lnSpc>
                <a:spcPts val="3120"/>
              </a:lnSpc>
            </a:pPr>
            <a:r>
              <a:rPr lang="en-US" sz="2600" b="1" spc="260">
                <a:solidFill>
                  <a:srgbClr val="B45309"/>
                </a:solidFill>
                <a:latin typeface="Calibri (MS) Bold"/>
                <a:ea typeface="Calibri (MS) Bold"/>
                <a:cs typeface="Calibri (MS) Bold"/>
                <a:sym typeface="Calibri (MS) Bold"/>
              </a:rPr>
              <a:t>POTENTIAL RISK</a:t>
            </a:r>
          </a:p>
        </p:txBody>
      </p:sp>
      <p:sp>
        <p:nvSpPr>
          <p:cNvPr id="56" name="TextBox 56"/>
          <p:cNvSpPr txBox="1"/>
          <p:nvPr/>
        </p:nvSpPr>
        <p:spPr>
          <a:xfrm>
            <a:off x="11155680" y="6023229"/>
            <a:ext cx="5852160" cy="1466850"/>
          </a:xfrm>
          <a:prstGeom prst="rect">
            <a:avLst/>
          </a:prstGeom>
        </p:spPr>
        <p:txBody>
          <a:bodyPr lIns="0" tIns="0" rIns="0" bIns="0" rtlCol="0" anchor="t">
            <a:spAutoFit/>
          </a:bodyPr>
          <a:lstStyle/>
          <a:p>
            <a:pPr algn="l">
              <a:lnSpc>
                <a:spcPts val="3719"/>
              </a:lnSpc>
            </a:pPr>
            <a:r>
              <a:rPr lang="en-US" sz="3099">
                <a:solidFill>
                  <a:srgbClr val="1F2A37"/>
                </a:solidFill>
                <a:latin typeface="Calibri (MS)"/>
                <a:ea typeface="Calibri (MS)"/>
                <a:cs typeface="Calibri (MS)"/>
                <a:sym typeface="Calibri (MS)"/>
              </a:rPr>
              <a:t>Care requirements may shift from organisations to households, where resources are unequal.</a:t>
            </a:r>
          </a:p>
        </p:txBody>
      </p:sp>
      <p:grpSp>
        <p:nvGrpSpPr>
          <p:cNvPr id="57" name="Group 57"/>
          <p:cNvGrpSpPr/>
          <p:nvPr/>
        </p:nvGrpSpPr>
        <p:grpSpPr>
          <a:xfrm>
            <a:off x="901703" y="8308343"/>
            <a:ext cx="16484603" cy="1214123"/>
            <a:chOff x="0" y="0"/>
            <a:chExt cx="21979471" cy="1618831"/>
          </a:xfrm>
        </p:grpSpPr>
        <p:sp>
          <p:nvSpPr>
            <p:cNvPr id="58" name="Freeform 58"/>
            <p:cNvSpPr/>
            <p:nvPr/>
          </p:nvSpPr>
          <p:spPr>
            <a:xfrm>
              <a:off x="0" y="0"/>
              <a:ext cx="21979510" cy="1618869"/>
            </a:xfrm>
            <a:custGeom>
              <a:avLst/>
              <a:gdLst/>
              <a:ahLst/>
              <a:cxnLst/>
              <a:rect l="l" t="t" r="r" b="b"/>
              <a:pathLst>
                <a:path w="21979510" h="1618869">
                  <a:moveTo>
                    <a:pt x="0" y="0"/>
                  </a:moveTo>
                  <a:lnTo>
                    <a:pt x="21979510" y="0"/>
                  </a:lnTo>
                  <a:lnTo>
                    <a:pt x="21979510" y="1618869"/>
                  </a:lnTo>
                  <a:lnTo>
                    <a:pt x="0" y="1618869"/>
                  </a:lnTo>
                  <a:close/>
                </a:path>
              </a:pathLst>
            </a:custGeom>
            <a:solidFill>
              <a:srgbClr val="00296B"/>
            </a:solidFill>
            <a:ln w="25400" cap="sq">
              <a:solidFill>
                <a:srgbClr val="00296B"/>
              </a:solidFill>
              <a:prstDash val="solid"/>
              <a:miter/>
            </a:ln>
          </p:spPr>
        </p:sp>
      </p:grpSp>
      <p:grpSp>
        <p:nvGrpSpPr>
          <p:cNvPr id="59" name="Group 59"/>
          <p:cNvGrpSpPr/>
          <p:nvPr/>
        </p:nvGrpSpPr>
        <p:grpSpPr>
          <a:xfrm>
            <a:off x="1371600" y="8321040"/>
            <a:ext cx="15544800" cy="1188720"/>
            <a:chOff x="0" y="0"/>
            <a:chExt cx="20726400" cy="1584960"/>
          </a:xfrm>
        </p:grpSpPr>
        <p:sp>
          <p:nvSpPr>
            <p:cNvPr id="60" name="Freeform 60"/>
            <p:cNvSpPr/>
            <p:nvPr/>
          </p:nvSpPr>
          <p:spPr>
            <a:xfrm>
              <a:off x="0" y="0"/>
              <a:ext cx="20726400" cy="1584960"/>
            </a:xfrm>
            <a:custGeom>
              <a:avLst/>
              <a:gdLst/>
              <a:ahLst/>
              <a:cxnLst/>
              <a:rect l="l" t="t" r="r" b="b"/>
              <a:pathLst>
                <a:path w="20726400" h="1584960">
                  <a:moveTo>
                    <a:pt x="0" y="0"/>
                  </a:moveTo>
                  <a:lnTo>
                    <a:pt x="20726400" y="0"/>
                  </a:lnTo>
                  <a:lnTo>
                    <a:pt x="20726400" y="1584960"/>
                  </a:lnTo>
                  <a:lnTo>
                    <a:pt x="0" y="1584960"/>
                  </a:lnTo>
                  <a:close/>
                </a:path>
              </a:pathLst>
            </a:custGeom>
            <a:blipFill>
              <a:blip r:embed="rId3">
                <a:alphaModFix amt="0"/>
              </a:blip>
              <a:stretch>
                <a:fillRect t="-204804" b="-204804"/>
              </a:stretch>
            </a:blipFill>
          </p:spPr>
        </p:sp>
        <p:sp>
          <p:nvSpPr>
            <p:cNvPr id="61" name="TextBox 61"/>
            <p:cNvSpPr txBox="1"/>
            <p:nvPr/>
          </p:nvSpPr>
          <p:spPr>
            <a:xfrm>
              <a:off x="0" y="-66675"/>
              <a:ext cx="20726400" cy="1651635"/>
            </a:xfrm>
            <a:prstGeom prst="rect">
              <a:avLst/>
            </a:prstGeom>
          </p:spPr>
          <p:txBody>
            <a:bodyPr lIns="0" tIns="0" rIns="0" bIns="0" rtlCol="0" anchor="ctr"/>
            <a:lstStyle/>
            <a:p>
              <a:pPr algn="l">
                <a:lnSpc>
                  <a:spcPts val="3600"/>
                </a:lnSpc>
              </a:pPr>
              <a:r>
                <a:rPr lang="en-US" sz="3000" i="1">
                  <a:solidFill>
                    <a:srgbClr val="FFFFFF"/>
                  </a:solidFill>
                  <a:latin typeface="Calibri (MS) Italics"/>
                  <a:ea typeface="Calibri (MS) Italics"/>
                  <a:cs typeface="Calibri (MS) Italics"/>
                  <a:sym typeface="Calibri (MS) Italics"/>
                </a:rPr>
                <a:t>Moving care into the community does not automatically remove inequality.</a:t>
              </a:r>
            </a:p>
          </p:txBody>
        </p:sp>
      </p:grpSp>
      <p:sp>
        <p:nvSpPr>
          <p:cNvPr id="62" name="TextBox 62"/>
          <p:cNvSpPr txBox="1"/>
          <p:nvPr/>
        </p:nvSpPr>
        <p:spPr>
          <a:xfrm>
            <a:off x="16550640" y="9608820"/>
            <a:ext cx="731520" cy="403860"/>
          </a:xfrm>
          <a:prstGeom prst="rect">
            <a:avLst/>
          </a:prstGeom>
        </p:spPr>
        <p:txBody>
          <a:bodyPr lIns="0" tIns="0" rIns="0" bIns="0" rtlCol="0" anchor="t">
            <a:spAutoFit/>
          </a:bodyPr>
          <a:lstStyle/>
          <a:p>
            <a:pPr algn="r">
              <a:lnSpc>
                <a:spcPts val="2400"/>
              </a:lnSpc>
            </a:pPr>
            <a:r>
              <a:rPr lang="en-US" sz="2000">
                <a:solidFill>
                  <a:srgbClr val="425563"/>
                </a:solidFill>
                <a:latin typeface="Calibri (MS)"/>
                <a:ea typeface="Calibri (MS)"/>
                <a:cs typeface="Calibri (MS)"/>
                <a:sym typeface="Calibri (MS)"/>
              </a:rPr>
              <a:t>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14400" y="9601200"/>
            <a:ext cx="9144000" cy="457200"/>
            <a:chOff x="0" y="0"/>
            <a:chExt cx="12192000" cy="609600"/>
          </a:xfrm>
        </p:grpSpPr>
        <p:sp>
          <p:nvSpPr>
            <p:cNvPr id="3" name="Freeform 3"/>
            <p:cNvSpPr/>
            <p:nvPr/>
          </p:nvSpPr>
          <p:spPr>
            <a:xfrm>
              <a:off x="0" y="0"/>
              <a:ext cx="12192000" cy="609600"/>
            </a:xfrm>
            <a:custGeom>
              <a:avLst/>
              <a:gdLst/>
              <a:ahLst/>
              <a:cxnLst/>
              <a:rect l="l" t="t" r="r" b="b"/>
              <a:pathLst>
                <a:path w="12192000" h="609600">
                  <a:moveTo>
                    <a:pt x="0" y="0"/>
                  </a:moveTo>
                  <a:lnTo>
                    <a:pt x="12192000" y="0"/>
                  </a:lnTo>
                  <a:lnTo>
                    <a:pt x="12192000" y="609600"/>
                  </a:lnTo>
                  <a:lnTo>
                    <a:pt x="0" y="609600"/>
                  </a:lnTo>
                  <a:close/>
                </a:path>
              </a:pathLst>
            </a:custGeom>
            <a:blipFill>
              <a:blip r:embed="rId3">
                <a:alphaModFix amt="0"/>
              </a:blip>
              <a:stretch>
                <a:fillRect t="-339700" b="-339700"/>
              </a:stretch>
            </a:blipFill>
          </p:spPr>
        </p:sp>
        <p:sp>
          <p:nvSpPr>
            <p:cNvPr id="4" name="TextBox 4"/>
            <p:cNvSpPr txBox="1"/>
            <p:nvPr/>
          </p:nvSpPr>
          <p:spPr>
            <a:xfrm>
              <a:off x="0" y="-38100"/>
              <a:ext cx="12192000" cy="647700"/>
            </a:xfrm>
            <a:prstGeom prst="rect">
              <a:avLst/>
            </a:prstGeom>
          </p:spPr>
          <p:txBody>
            <a:bodyPr lIns="0" tIns="0" rIns="0" bIns="0" rtlCol="0" anchor="ctr"/>
            <a:lstStyle/>
            <a:p>
              <a:pPr algn="l">
                <a:lnSpc>
                  <a:spcPts val="2400"/>
                </a:lnSpc>
              </a:pPr>
              <a:r>
                <a:rPr lang="en-US" sz="2000">
                  <a:solidFill>
                    <a:srgbClr val="425563"/>
                  </a:solidFill>
                  <a:latin typeface="Calibri (MS)"/>
                  <a:ea typeface="Calibri (MS)"/>
                  <a:cs typeface="Calibri (MS)"/>
                  <a:sym typeface="Calibri (MS)"/>
                </a:rPr>
                <a:t>BMHP6026 · Component 2: Viva Voce</a:t>
              </a:r>
            </a:p>
          </p:txBody>
        </p:sp>
      </p:grpSp>
      <p:grpSp>
        <p:nvGrpSpPr>
          <p:cNvPr id="5" name="Group 5"/>
          <p:cNvGrpSpPr/>
          <p:nvPr/>
        </p:nvGrpSpPr>
        <p:grpSpPr>
          <a:xfrm>
            <a:off x="914400" y="548640"/>
            <a:ext cx="16459200" cy="1463040"/>
            <a:chOff x="0" y="0"/>
            <a:chExt cx="21945600" cy="1950720"/>
          </a:xfrm>
        </p:grpSpPr>
        <p:sp>
          <p:nvSpPr>
            <p:cNvPr id="6" name="Freeform 6"/>
            <p:cNvSpPr/>
            <p:nvPr/>
          </p:nvSpPr>
          <p:spPr>
            <a:xfrm>
              <a:off x="0" y="0"/>
              <a:ext cx="21945600" cy="1950720"/>
            </a:xfrm>
            <a:custGeom>
              <a:avLst/>
              <a:gdLst/>
              <a:ahLst/>
              <a:cxnLst/>
              <a:rect l="l" t="t" r="r" b="b"/>
              <a:pathLst>
                <a:path w="21945600" h="1950720">
                  <a:moveTo>
                    <a:pt x="0" y="0"/>
                  </a:moveTo>
                  <a:lnTo>
                    <a:pt x="21945600" y="0"/>
                  </a:lnTo>
                  <a:lnTo>
                    <a:pt x="21945600" y="1950720"/>
                  </a:lnTo>
                  <a:lnTo>
                    <a:pt x="0" y="1950720"/>
                  </a:lnTo>
                  <a:close/>
                </a:path>
              </a:pathLst>
            </a:custGeom>
            <a:blipFill>
              <a:blip r:embed="rId3">
                <a:alphaModFix amt="0"/>
              </a:blip>
              <a:stretch>
                <a:fillRect t="-169206" b="-169206"/>
              </a:stretch>
            </a:blipFill>
          </p:spPr>
        </p:sp>
        <p:sp>
          <p:nvSpPr>
            <p:cNvPr id="7" name="TextBox 7"/>
            <p:cNvSpPr txBox="1"/>
            <p:nvPr/>
          </p:nvSpPr>
          <p:spPr>
            <a:xfrm>
              <a:off x="0" y="-9525"/>
              <a:ext cx="21945600" cy="1960245"/>
            </a:xfrm>
            <a:prstGeom prst="rect">
              <a:avLst/>
            </a:prstGeom>
          </p:spPr>
          <p:txBody>
            <a:bodyPr lIns="0" tIns="0" rIns="0" bIns="0" rtlCol="0" anchor="ctr"/>
            <a:lstStyle/>
            <a:p>
              <a:pPr algn="ctr">
                <a:lnSpc>
                  <a:spcPts val="7679"/>
                </a:lnSpc>
              </a:pPr>
              <a:r>
                <a:rPr lang="en-US" sz="6399" b="1">
                  <a:solidFill>
                    <a:srgbClr val="00296B"/>
                  </a:solidFill>
                  <a:latin typeface="Cambria Bold"/>
                  <a:ea typeface="Cambria Bold"/>
                  <a:cs typeface="Cambria Bold"/>
                  <a:sym typeface="Cambria Bold"/>
                </a:rPr>
                <a:t>Challenges and recommendations</a:t>
              </a:r>
            </a:p>
          </p:txBody>
        </p:sp>
      </p:grpSp>
      <p:grpSp>
        <p:nvGrpSpPr>
          <p:cNvPr id="8" name="Group 8"/>
          <p:cNvGrpSpPr/>
          <p:nvPr/>
        </p:nvGrpSpPr>
        <p:grpSpPr>
          <a:xfrm>
            <a:off x="901703" y="2273303"/>
            <a:ext cx="5237483" cy="5511803"/>
            <a:chOff x="0" y="0"/>
            <a:chExt cx="6983311" cy="7349071"/>
          </a:xfrm>
        </p:grpSpPr>
        <p:sp>
          <p:nvSpPr>
            <p:cNvPr id="9" name="Freeform 9"/>
            <p:cNvSpPr/>
            <p:nvPr/>
          </p:nvSpPr>
          <p:spPr>
            <a:xfrm>
              <a:off x="0" y="0"/>
              <a:ext cx="6983349" cy="7349109"/>
            </a:xfrm>
            <a:custGeom>
              <a:avLst/>
              <a:gdLst/>
              <a:ahLst/>
              <a:cxnLst/>
              <a:rect l="l" t="t" r="r" b="b"/>
              <a:pathLst>
                <a:path w="6983349" h="7349109">
                  <a:moveTo>
                    <a:pt x="0" y="0"/>
                  </a:moveTo>
                  <a:lnTo>
                    <a:pt x="6983349" y="0"/>
                  </a:lnTo>
                  <a:lnTo>
                    <a:pt x="6983349" y="7349109"/>
                  </a:lnTo>
                  <a:lnTo>
                    <a:pt x="0" y="7349109"/>
                  </a:lnTo>
                  <a:close/>
                </a:path>
              </a:pathLst>
            </a:custGeom>
            <a:solidFill>
              <a:srgbClr val="EAF1F7"/>
            </a:solidFill>
            <a:ln w="25400" cap="sq">
              <a:solidFill>
                <a:srgbClr val="EAF1F7"/>
              </a:solidFill>
              <a:prstDash val="solid"/>
              <a:miter/>
            </a:ln>
          </p:spPr>
        </p:sp>
      </p:grpSp>
      <p:grpSp>
        <p:nvGrpSpPr>
          <p:cNvPr id="10" name="Group 10"/>
          <p:cNvGrpSpPr/>
          <p:nvPr/>
        </p:nvGrpSpPr>
        <p:grpSpPr>
          <a:xfrm>
            <a:off x="1267463" y="2639063"/>
            <a:ext cx="939803" cy="939803"/>
            <a:chOff x="0" y="0"/>
            <a:chExt cx="1253071" cy="1253071"/>
          </a:xfrm>
        </p:grpSpPr>
        <p:sp>
          <p:nvSpPr>
            <p:cNvPr id="11" name="Freeform 11"/>
            <p:cNvSpPr/>
            <p:nvPr/>
          </p:nvSpPr>
          <p:spPr>
            <a:xfrm>
              <a:off x="0" y="0"/>
              <a:ext cx="1253109" cy="1253109"/>
            </a:xfrm>
            <a:custGeom>
              <a:avLst/>
              <a:gdLst/>
              <a:ahLst/>
              <a:cxnLst/>
              <a:rect l="l" t="t" r="r" b="b"/>
              <a:pathLst>
                <a:path w="1253109" h="1253109">
                  <a:moveTo>
                    <a:pt x="0" y="626491"/>
                  </a:moveTo>
                  <a:cubicBezTo>
                    <a:pt x="0" y="280543"/>
                    <a:pt x="280543" y="0"/>
                    <a:pt x="626491" y="0"/>
                  </a:cubicBezTo>
                  <a:cubicBezTo>
                    <a:pt x="972439" y="0"/>
                    <a:pt x="1253109" y="280543"/>
                    <a:pt x="1253109" y="626491"/>
                  </a:cubicBezTo>
                  <a:cubicBezTo>
                    <a:pt x="1253109" y="972439"/>
                    <a:pt x="972566" y="1253109"/>
                    <a:pt x="626491" y="1253109"/>
                  </a:cubicBezTo>
                  <a:cubicBezTo>
                    <a:pt x="280416" y="1253109"/>
                    <a:pt x="0" y="972566"/>
                    <a:pt x="0" y="626491"/>
                  </a:cubicBezTo>
                  <a:close/>
                </a:path>
              </a:pathLst>
            </a:custGeom>
            <a:solidFill>
              <a:srgbClr val="005EB8"/>
            </a:solidFill>
            <a:ln w="25400" cap="sq">
              <a:solidFill>
                <a:srgbClr val="005EB8"/>
              </a:solidFill>
              <a:prstDash val="solid"/>
              <a:miter/>
            </a:ln>
          </p:spPr>
        </p:sp>
      </p:grpSp>
      <p:grpSp>
        <p:nvGrpSpPr>
          <p:cNvPr id="12" name="Group 12"/>
          <p:cNvGrpSpPr/>
          <p:nvPr/>
        </p:nvGrpSpPr>
        <p:grpSpPr>
          <a:xfrm>
            <a:off x="1280160" y="2651760"/>
            <a:ext cx="914400" cy="914400"/>
            <a:chOff x="0" y="0"/>
            <a:chExt cx="1219200" cy="1219200"/>
          </a:xfrm>
        </p:grpSpPr>
        <p:sp>
          <p:nvSpPr>
            <p:cNvPr id="13" name="Freeform 13"/>
            <p:cNvSpPr/>
            <p:nvPr/>
          </p:nvSpPr>
          <p:spPr>
            <a:xfrm>
              <a:off x="0" y="0"/>
              <a:ext cx="1219200" cy="1219200"/>
            </a:xfrm>
            <a:custGeom>
              <a:avLst/>
              <a:gdLst/>
              <a:ahLst/>
              <a:cxnLst/>
              <a:rect l="l" t="t" r="r" b="b"/>
              <a:pathLst>
                <a:path w="1219200" h="1219200">
                  <a:moveTo>
                    <a:pt x="0" y="0"/>
                  </a:moveTo>
                  <a:lnTo>
                    <a:pt x="1219200" y="0"/>
                  </a:lnTo>
                  <a:lnTo>
                    <a:pt x="1219200" y="1219200"/>
                  </a:lnTo>
                  <a:lnTo>
                    <a:pt x="0" y="1219200"/>
                  </a:lnTo>
                  <a:close/>
                </a:path>
              </a:pathLst>
            </a:custGeom>
            <a:blipFill>
              <a:blip r:embed="rId3">
                <a:alphaModFix amt="0"/>
              </a:blip>
              <a:stretch>
                <a:fillRect l="-78303" r="-78303"/>
              </a:stretch>
            </a:blipFill>
          </p:spPr>
        </p:sp>
        <p:sp>
          <p:nvSpPr>
            <p:cNvPr id="14" name="TextBox 14"/>
            <p:cNvSpPr txBox="1"/>
            <p:nvPr/>
          </p:nvSpPr>
          <p:spPr>
            <a:xfrm>
              <a:off x="0" y="-66675"/>
              <a:ext cx="1219200" cy="1285875"/>
            </a:xfrm>
            <a:prstGeom prst="rect">
              <a:avLst/>
            </a:prstGeom>
          </p:spPr>
          <p:txBody>
            <a:bodyPr lIns="0" tIns="0" rIns="0" bIns="0" rtlCol="0" anchor="ctr"/>
            <a:lstStyle/>
            <a:p>
              <a:pPr algn="ctr">
                <a:lnSpc>
                  <a:spcPts val="4320"/>
                </a:lnSpc>
              </a:pPr>
              <a:r>
                <a:rPr lang="en-US" sz="3600" b="1">
                  <a:solidFill>
                    <a:srgbClr val="FFFFFF"/>
                  </a:solidFill>
                  <a:latin typeface="Calibri (MS) Bold"/>
                  <a:ea typeface="Calibri (MS) Bold"/>
                  <a:cs typeface="Calibri (MS) Bold"/>
                  <a:sym typeface="Calibri (MS) Bold"/>
                </a:rPr>
                <a:t>1</a:t>
              </a:r>
            </a:p>
          </p:txBody>
        </p:sp>
      </p:grpSp>
      <p:grpSp>
        <p:nvGrpSpPr>
          <p:cNvPr id="15" name="Group 15"/>
          <p:cNvGrpSpPr/>
          <p:nvPr/>
        </p:nvGrpSpPr>
        <p:grpSpPr>
          <a:xfrm>
            <a:off x="2468880" y="2651760"/>
            <a:ext cx="3383280" cy="1196318"/>
            <a:chOff x="0" y="0"/>
            <a:chExt cx="4511040" cy="1595090"/>
          </a:xfrm>
        </p:grpSpPr>
        <p:sp>
          <p:nvSpPr>
            <p:cNvPr id="16" name="Freeform 16"/>
            <p:cNvSpPr/>
            <p:nvPr/>
          </p:nvSpPr>
          <p:spPr>
            <a:xfrm>
              <a:off x="0" y="0"/>
              <a:ext cx="4511040" cy="1595090"/>
            </a:xfrm>
            <a:custGeom>
              <a:avLst/>
              <a:gdLst/>
              <a:ahLst/>
              <a:cxnLst/>
              <a:rect l="l" t="t" r="r" b="b"/>
              <a:pathLst>
                <a:path w="4511040" h="1595090">
                  <a:moveTo>
                    <a:pt x="0" y="0"/>
                  </a:moveTo>
                  <a:lnTo>
                    <a:pt x="4511040" y="0"/>
                  </a:lnTo>
                  <a:lnTo>
                    <a:pt x="4511040" y="1595090"/>
                  </a:lnTo>
                  <a:lnTo>
                    <a:pt x="0" y="1595090"/>
                  </a:lnTo>
                  <a:close/>
                </a:path>
              </a:pathLst>
            </a:custGeom>
            <a:blipFill>
              <a:blip r:embed="rId3">
                <a:alphaModFix amt="0"/>
              </a:blip>
              <a:stretch>
                <a:fillRect t="-16887" b="6677"/>
              </a:stretch>
            </a:blipFill>
          </p:spPr>
        </p:sp>
        <p:sp>
          <p:nvSpPr>
            <p:cNvPr id="17" name="TextBox 17"/>
            <p:cNvSpPr txBox="1"/>
            <p:nvPr/>
          </p:nvSpPr>
          <p:spPr>
            <a:xfrm>
              <a:off x="0" y="-66675"/>
              <a:ext cx="4511040" cy="1661765"/>
            </a:xfrm>
            <a:prstGeom prst="rect">
              <a:avLst/>
            </a:prstGeom>
          </p:spPr>
          <p:txBody>
            <a:bodyPr lIns="0" tIns="0" rIns="0" bIns="0" rtlCol="0" anchor="ctr"/>
            <a:lstStyle/>
            <a:p>
              <a:pPr algn="l">
                <a:lnSpc>
                  <a:spcPts val="4079"/>
                </a:lnSpc>
              </a:pPr>
              <a:r>
                <a:rPr lang="en-US" sz="3399" b="1">
                  <a:solidFill>
                    <a:srgbClr val="00296B"/>
                  </a:solidFill>
                  <a:latin typeface="Calibri (MS) Bold"/>
                  <a:ea typeface="Calibri (MS) Bold"/>
                  <a:cs typeface="Calibri (MS) Bold"/>
                  <a:sym typeface="Calibri (MS) Bold"/>
                </a:rPr>
                <a:t>Assess digital readiness</a:t>
              </a:r>
            </a:p>
          </p:txBody>
        </p:sp>
      </p:grpSp>
      <p:sp>
        <p:nvSpPr>
          <p:cNvPr id="18" name="TextBox 18"/>
          <p:cNvSpPr txBox="1"/>
          <p:nvPr/>
        </p:nvSpPr>
        <p:spPr>
          <a:xfrm>
            <a:off x="1280160" y="3930396"/>
            <a:ext cx="4480560" cy="403860"/>
          </a:xfrm>
          <a:prstGeom prst="rect">
            <a:avLst/>
          </a:prstGeom>
        </p:spPr>
        <p:txBody>
          <a:bodyPr lIns="0" tIns="0" rIns="0" bIns="0" rtlCol="0" anchor="t">
            <a:spAutoFit/>
          </a:bodyPr>
          <a:lstStyle/>
          <a:p>
            <a:pPr algn="l">
              <a:lnSpc>
                <a:spcPts val="2400"/>
              </a:lnSpc>
            </a:pPr>
            <a:r>
              <a:rPr lang="en-US" sz="2000" b="1" spc="200">
                <a:solidFill>
                  <a:srgbClr val="B45309"/>
                </a:solidFill>
                <a:latin typeface="Calibri (MS) Bold"/>
                <a:ea typeface="Calibri (MS) Bold"/>
                <a:cs typeface="Calibri (MS) Bold"/>
                <a:sym typeface="Calibri (MS) Bold"/>
              </a:rPr>
              <a:t>BARRIER</a:t>
            </a:r>
          </a:p>
        </p:txBody>
      </p:sp>
      <p:sp>
        <p:nvSpPr>
          <p:cNvPr id="19" name="TextBox 19"/>
          <p:cNvSpPr txBox="1"/>
          <p:nvPr/>
        </p:nvSpPr>
        <p:spPr>
          <a:xfrm>
            <a:off x="1280160" y="4304157"/>
            <a:ext cx="4480560" cy="1163955"/>
          </a:xfrm>
          <a:prstGeom prst="rect">
            <a:avLst/>
          </a:prstGeom>
        </p:spPr>
        <p:txBody>
          <a:bodyPr lIns="0" tIns="0" rIns="0" bIns="0" rtlCol="0" anchor="t">
            <a:spAutoFit/>
          </a:bodyPr>
          <a:lstStyle/>
          <a:p>
            <a:pPr algn="l">
              <a:lnSpc>
                <a:spcPts val="3359"/>
              </a:lnSpc>
            </a:pPr>
            <a:r>
              <a:rPr lang="en-US" sz="2799">
                <a:solidFill>
                  <a:srgbClr val="1F2A37"/>
                </a:solidFill>
                <a:latin typeface="Calibri (MS)"/>
                <a:ea typeface="Calibri (MS)"/>
                <a:cs typeface="Calibri (MS)"/>
                <a:sym typeface="Calibri (MS)"/>
              </a:rPr>
              <a:t>Limited devices, connectivity or digital skills</a:t>
            </a:r>
          </a:p>
        </p:txBody>
      </p:sp>
      <p:sp>
        <p:nvSpPr>
          <p:cNvPr id="20" name="TextBox 20"/>
          <p:cNvSpPr txBox="1"/>
          <p:nvPr/>
        </p:nvSpPr>
        <p:spPr>
          <a:xfrm>
            <a:off x="1267463" y="5773483"/>
            <a:ext cx="4480560" cy="495300"/>
          </a:xfrm>
          <a:prstGeom prst="rect">
            <a:avLst/>
          </a:prstGeom>
        </p:spPr>
        <p:txBody>
          <a:bodyPr lIns="0" tIns="0" rIns="0" bIns="0" rtlCol="0" anchor="t">
            <a:spAutoFit/>
          </a:bodyPr>
          <a:lstStyle/>
          <a:p>
            <a:pPr algn="l">
              <a:lnSpc>
                <a:spcPts val="3480"/>
              </a:lnSpc>
            </a:pPr>
            <a:r>
              <a:rPr lang="en-US" sz="2900" b="1" spc="290">
                <a:solidFill>
                  <a:srgbClr val="00796B"/>
                </a:solidFill>
                <a:latin typeface="Calibri (MS) Bold"/>
                <a:ea typeface="Calibri (MS) Bold"/>
                <a:cs typeface="Calibri (MS) Bold"/>
                <a:sym typeface="Calibri (MS) Bold"/>
              </a:rPr>
              <a:t>SOLUTION</a:t>
            </a:r>
          </a:p>
        </p:txBody>
      </p:sp>
      <p:sp>
        <p:nvSpPr>
          <p:cNvPr id="21" name="TextBox 21"/>
          <p:cNvSpPr txBox="1"/>
          <p:nvPr/>
        </p:nvSpPr>
        <p:spPr>
          <a:xfrm>
            <a:off x="1028700" y="6492240"/>
            <a:ext cx="4480560" cy="981075"/>
          </a:xfrm>
          <a:prstGeom prst="rect">
            <a:avLst/>
          </a:prstGeom>
        </p:spPr>
        <p:txBody>
          <a:bodyPr lIns="0" tIns="0" rIns="0" bIns="0" rtlCol="0" anchor="t">
            <a:spAutoFit/>
          </a:bodyPr>
          <a:lstStyle/>
          <a:p>
            <a:pPr algn="l">
              <a:lnSpc>
                <a:spcPts val="3600"/>
              </a:lnSpc>
            </a:pPr>
            <a:r>
              <a:rPr lang="en-US" sz="3000" b="1">
                <a:solidFill>
                  <a:srgbClr val="1F2A37"/>
                </a:solidFill>
                <a:latin typeface="Calibri (MS) Bold"/>
                <a:ea typeface="Calibri (MS) Bold"/>
                <a:cs typeface="Calibri (MS) Bold"/>
                <a:sym typeface="Calibri (MS) Bold"/>
              </a:rPr>
              <a:t>Assess digital access before relying on technology.</a:t>
            </a:r>
          </a:p>
        </p:txBody>
      </p:sp>
      <p:grpSp>
        <p:nvGrpSpPr>
          <p:cNvPr id="22" name="Group 22"/>
          <p:cNvGrpSpPr/>
          <p:nvPr/>
        </p:nvGrpSpPr>
        <p:grpSpPr>
          <a:xfrm>
            <a:off x="6525263" y="2273303"/>
            <a:ext cx="5237483" cy="5511803"/>
            <a:chOff x="0" y="0"/>
            <a:chExt cx="6983311" cy="7349071"/>
          </a:xfrm>
        </p:grpSpPr>
        <p:sp>
          <p:nvSpPr>
            <p:cNvPr id="23" name="Freeform 23"/>
            <p:cNvSpPr/>
            <p:nvPr/>
          </p:nvSpPr>
          <p:spPr>
            <a:xfrm>
              <a:off x="0" y="0"/>
              <a:ext cx="6983349" cy="7349109"/>
            </a:xfrm>
            <a:custGeom>
              <a:avLst/>
              <a:gdLst/>
              <a:ahLst/>
              <a:cxnLst/>
              <a:rect l="l" t="t" r="r" b="b"/>
              <a:pathLst>
                <a:path w="6983349" h="7349109">
                  <a:moveTo>
                    <a:pt x="0" y="0"/>
                  </a:moveTo>
                  <a:lnTo>
                    <a:pt x="6983349" y="0"/>
                  </a:lnTo>
                  <a:lnTo>
                    <a:pt x="6983349" y="7349109"/>
                  </a:lnTo>
                  <a:lnTo>
                    <a:pt x="0" y="7349109"/>
                  </a:lnTo>
                  <a:close/>
                </a:path>
              </a:pathLst>
            </a:custGeom>
            <a:solidFill>
              <a:srgbClr val="EAF1F7"/>
            </a:solidFill>
            <a:ln w="25400" cap="sq">
              <a:solidFill>
                <a:srgbClr val="EAF1F7"/>
              </a:solidFill>
              <a:prstDash val="solid"/>
              <a:miter/>
            </a:ln>
          </p:spPr>
        </p:sp>
      </p:grpSp>
      <p:grpSp>
        <p:nvGrpSpPr>
          <p:cNvPr id="24" name="Group 24"/>
          <p:cNvGrpSpPr/>
          <p:nvPr/>
        </p:nvGrpSpPr>
        <p:grpSpPr>
          <a:xfrm>
            <a:off x="6891023" y="2639063"/>
            <a:ext cx="939803" cy="939803"/>
            <a:chOff x="0" y="0"/>
            <a:chExt cx="1253071" cy="1253071"/>
          </a:xfrm>
        </p:grpSpPr>
        <p:sp>
          <p:nvSpPr>
            <p:cNvPr id="25" name="Freeform 25"/>
            <p:cNvSpPr/>
            <p:nvPr/>
          </p:nvSpPr>
          <p:spPr>
            <a:xfrm>
              <a:off x="0" y="0"/>
              <a:ext cx="1253109" cy="1253109"/>
            </a:xfrm>
            <a:custGeom>
              <a:avLst/>
              <a:gdLst/>
              <a:ahLst/>
              <a:cxnLst/>
              <a:rect l="l" t="t" r="r" b="b"/>
              <a:pathLst>
                <a:path w="1253109" h="1253109">
                  <a:moveTo>
                    <a:pt x="0" y="626491"/>
                  </a:moveTo>
                  <a:cubicBezTo>
                    <a:pt x="0" y="280543"/>
                    <a:pt x="280543" y="0"/>
                    <a:pt x="626491" y="0"/>
                  </a:cubicBezTo>
                  <a:cubicBezTo>
                    <a:pt x="972439" y="0"/>
                    <a:pt x="1253109" y="280543"/>
                    <a:pt x="1253109" y="626491"/>
                  </a:cubicBezTo>
                  <a:cubicBezTo>
                    <a:pt x="1253109" y="972439"/>
                    <a:pt x="972566" y="1253109"/>
                    <a:pt x="626491" y="1253109"/>
                  </a:cubicBezTo>
                  <a:cubicBezTo>
                    <a:pt x="280416" y="1253109"/>
                    <a:pt x="0" y="972566"/>
                    <a:pt x="0" y="626491"/>
                  </a:cubicBezTo>
                  <a:close/>
                </a:path>
              </a:pathLst>
            </a:custGeom>
            <a:solidFill>
              <a:srgbClr val="005EB8"/>
            </a:solidFill>
            <a:ln w="25400" cap="sq">
              <a:solidFill>
                <a:srgbClr val="005EB8"/>
              </a:solidFill>
              <a:prstDash val="solid"/>
              <a:miter/>
            </a:ln>
          </p:spPr>
        </p:sp>
      </p:grpSp>
      <p:grpSp>
        <p:nvGrpSpPr>
          <p:cNvPr id="26" name="Group 26"/>
          <p:cNvGrpSpPr/>
          <p:nvPr/>
        </p:nvGrpSpPr>
        <p:grpSpPr>
          <a:xfrm>
            <a:off x="6903720" y="2651760"/>
            <a:ext cx="914400" cy="914400"/>
            <a:chOff x="0" y="0"/>
            <a:chExt cx="1219200" cy="1219200"/>
          </a:xfrm>
        </p:grpSpPr>
        <p:sp>
          <p:nvSpPr>
            <p:cNvPr id="27" name="Freeform 27"/>
            <p:cNvSpPr/>
            <p:nvPr/>
          </p:nvSpPr>
          <p:spPr>
            <a:xfrm>
              <a:off x="0" y="0"/>
              <a:ext cx="1219200" cy="1219200"/>
            </a:xfrm>
            <a:custGeom>
              <a:avLst/>
              <a:gdLst/>
              <a:ahLst/>
              <a:cxnLst/>
              <a:rect l="l" t="t" r="r" b="b"/>
              <a:pathLst>
                <a:path w="1219200" h="1219200">
                  <a:moveTo>
                    <a:pt x="0" y="0"/>
                  </a:moveTo>
                  <a:lnTo>
                    <a:pt x="1219200" y="0"/>
                  </a:lnTo>
                  <a:lnTo>
                    <a:pt x="1219200" y="1219200"/>
                  </a:lnTo>
                  <a:lnTo>
                    <a:pt x="0" y="1219200"/>
                  </a:lnTo>
                  <a:close/>
                </a:path>
              </a:pathLst>
            </a:custGeom>
            <a:blipFill>
              <a:blip r:embed="rId3">
                <a:alphaModFix amt="0"/>
              </a:blip>
              <a:stretch>
                <a:fillRect l="-78303" r="-78303"/>
              </a:stretch>
            </a:blipFill>
          </p:spPr>
        </p:sp>
        <p:sp>
          <p:nvSpPr>
            <p:cNvPr id="28" name="TextBox 28"/>
            <p:cNvSpPr txBox="1"/>
            <p:nvPr/>
          </p:nvSpPr>
          <p:spPr>
            <a:xfrm>
              <a:off x="0" y="-66675"/>
              <a:ext cx="1219200" cy="1285875"/>
            </a:xfrm>
            <a:prstGeom prst="rect">
              <a:avLst/>
            </a:prstGeom>
          </p:spPr>
          <p:txBody>
            <a:bodyPr lIns="0" tIns="0" rIns="0" bIns="0" rtlCol="0" anchor="ctr"/>
            <a:lstStyle/>
            <a:p>
              <a:pPr algn="ctr">
                <a:lnSpc>
                  <a:spcPts val="4320"/>
                </a:lnSpc>
              </a:pPr>
              <a:r>
                <a:rPr lang="en-US" sz="3600" b="1">
                  <a:solidFill>
                    <a:srgbClr val="FFFFFF"/>
                  </a:solidFill>
                  <a:latin typeface="Calibri (MS) Bold"/>
                  <a:ea typeface="Calibri (MS) Bold"/>
                  <a:cs typeface="Calibri (MS) Bold"/>
                  <a:sym typeface="Calibri (MS) Bold"/>
                </a:rPr>
                <a:t>2</a:t>
              </a:r>
            </a:p>
          </p:txBody>
        </p:sp>
      </p:grpSp>
      <p:grpSp>
        <p:nvGrpSpPr>
          <p:cNvPr id="29" name="Group 29"/>
          <p:cNvGrpSpPr/>
          <p:nvPr/>
        </p:nvGrpSpPr>
        <p:grpSpPr>
          <a:xfrm>
            <a:off x="8107051" y="2394585"/>
            <a:ext cx="3383280" cy="1710668"/>
            <a:chOff x="0" y="0"/>
            <a:chExt cx="4511040" cy="2280890"/>
          </a:xfrm>
        </p:grpSpPr>
        <p:sp>
          <p:nvSpPr>
            <p:cNvPr id="30" name="Freeform 30"/>
            <p:cNvSpPr/>
            <p:nvPr/>
          </p:nvSpPr>
          <p:spPr>
            <a:xfrm>
              <a:off x="0" y="0"/>
              <a:ext cx="4511040" cy="2280890"/>
            </a:xfrm>
            <a:custGeom>
              <a:avLst/>
              <a:gdLst/>
              <a:ahLst/>
              <a:cxnLst/>
              <a:rect l="l" t="t" r="r" b="b"/>
              <a:pathLst>
                <a:path w="4511040" h="2280890">
                  <a:moveTo>
                    <a:pt x="0" y="0"/>
                  </a:moveTo>
                  <a:lnTo>
                    <a:pt x="4511040" y="0"/>
                  </a:lnTo>
                  <a:lnTo>
                    <a:pt x="4511040" y="2280890"/>
                  </a:lnTo>
                  <a:lnTo>
                    <a:pt x="0" y="2280890"/>
                  </a:lnTo>
                  <a:close/>
                </a:path>
              </a:pathLst>
            </a:custGeom>
            <a:blipFill>
              <a:blip r:embed="rId3">
                <a:alphaModFix amt="0"/>
              </a:blip>
              <a:stretch>
                <a:fillRect t="-11810" b="34736"/>
              </a:stretch>
            </a:blipFill>
          </p:spPr>
        </p:sp>
        <p:sp>
          <p:nvSpPr>
            <p:cNvPr id="31" name="TextBox 31"/>
            <p:cNvSpPr txBox="1"/>
            <p:nvPr/>
          </p:nvSpPr>
          <p:spPr>
            <a:xfrm>
              <a:off x="0" y="-66675"/>
              <a:ext cx="4511040" cy="2347565"/>
            </a:xfrm>
            <a:prstGeom prst="rect">
              <a:avLst/>
            </a:prstGeom>
          </p:spPr>
          <p:txBody>
            <a:bodyPr lIns="0" tIns="0" rIns="0" bIns="0" rtlCol="0" anchor="ctr"/>
            <a:lstStyle/>
            <a:p>
              <a:pPr algn="l">
                <a:lnSpc>
                  <a:spcPts val="4079"/>
                </a:lnSpc>
              </a:pPr>
              <a:r>
                <a:rPr lang="en-US" sz="3399" b="1">
                  <a:solidFill>
                    <a:srgbClr val="00296B"/>
                  </a:solidFill>
                  <a:latin typeface="Calibri (MS) Bold"/>
                  <a:ea typeface="Calibri (MS) Bold"/>
                  <a:cs typeface="Calibri (MS) Bold"/>
                  <a:sym typeface="Calibri (MS) Bold"/>
                </a:rPr>
                <a:t>Maintain alternative pathways</a:t>
              </a:r>
            </a:p>
          </p:txBody>
        </p:sp>
      </p:grpSp>
      <p:sp>
        <p:nvSpPr>
          <p:cNvPr id="32" name="TextBox 32"/>
          <p:cNvSpPr txBox="1"/>
          <p:nvPr/>
        </p:nvSpPr>
        <p:spPr>
          <a:xfrm>
            <a:off x="6903720" y="3930396"/>
            <a:ext cx="4480560" cy="403860"/>
          </a:xfrm>
          <a:prstGeom prst="rect">
            <a:avLst/>
          </a:prstGeom>
        </p:spPr>
        <p:txBody>
          <a:bodyPr lIns="0" tIns="0" rIns="0" bIns="0" rtlCol="0" anchor="t">
            <a:spAutoFit/>
          </a:bodyPr>
          <a:lstStyle/>
          <a:p>
            <a:pPr algn="l">
              <a:lnSpc>
                <a:spcPts val="2400"/>
              </a:lnSpc>
            </a:pPr>
            <a:r>
              <a:rPr lang="en-US" sz="2000" b="1" spc="200">
                <a:solidFill>
                  <a:srgbClr val="B45309"/>
                </a:solidFill>
                <a:latin typeface="Calibri (MS) Bold"/>
                <a:ea typeface="Calibri (MS) Bold"/>
                <a:cs typeface="Calibri (MS) Bold"/>
                <a:sym typeface="Calibri (MS) Bold"/>
              </a:rPr>
              <a:t>BARRIER</a:t>
            </a:r>
          </a:p>
        </p:txBody>
      </p:sp>
      <p:sp>
        <p:nvSpPr>
          <p:cNvPr id="33" name="TextBox 33"/>
          <p:cNvSpPr txBox="1"/>
          <p:nvPr/>
        </p:nvSpPr>
        <p:spPr>
          <a:xfrm>
            <a:off x="6903720" y="4304157"/>
            <a:ext cx="4480560" cy="1163955"/>
          </a:xfrm>
          <a:prstGeom prst="rect">
            <a:avLst/>
          </a:prstGeom>
        </p:spPr>
        <p:txBody>
          <a:bodyPr lIns="0" tIns="0" rIns="0" bIns="0" rtlCol="0" anchor="t">
            <a:spAutoFit/>
          </a:bodyPr>
          <a:lstStyle/>
          <a:p>
            <a:pPr algn="l">
              <a:lnSpc>
                <a:spcPts val="3359"/>
              </a:lnSpc>
            </a:pPr>
            <a:r>
              <a:rPr lang="en-US" sz="2799">
                <a:solidFill>
                  <a:srgbClr val="1F2A37"/>
                </a:solidFill>
                <a:latin typeface="Calibri (MS)"/>
                <a:ea typeface="Calibri (MS)"/>
                <a:cs typeface="Calibri (MS)"/>
                <a:sym typeface="Calibri (MS)"/>
              </a:rPr>
              <a:t>Some patients cannot safely engage digitally.</a:t>
            </a:r>
          </a:p>
        </p:txBody>
      </p:sp>
      <p:sp>
        <p:nvSpPr>
          <p:cNvPr id="34" name="TextBox 34"/>
          <p:cNvSpPr txBox="1"/>
          <p:nvPr/>
        </p:nvSpPr>
        <p:spPr>
          <a:xfrm>
            <a:off x="6903720" y="5612130"/>
            <a:ext cx="4480560" cy="447675"/>
          </a:xfrm>
          <a:prstGeom prst="rect">
            <a:avLst/>
          </a:prstGeom>
        </p:spPr>
        <p:txBody>
          <a:bodyPr lIns="0" tIns="0" rIns="0" bIns="0" rtlCol="0" anchor="t">
            <a:spAutoFit/>
          </a:bodyPr>
          <a:lstStyle/>
          <a:p>
            <a:pPr algn="l">
              <a:lnSpc>
                <a:spcPts val="3120"/>
              </a:lnSpc>
            </a:pPr>
            <a:r>
              <a:rPr lang="en-US" sz="2600" b="1" spc="260">
                <a:solidFill>
                  <a:srgbClr val="00796B"/>
                </a:solidFill>
                <a:latin typeface="Calibri (MS) Bold"/>
                <a:ea typeface="Calibri (MS) Bold"/>
                <a:cs typeface="Calibri (MS) Bold"/>
                <a:sym typeface="Calibri (MS) Bold"/>
              </a:rPr>
              <a:t>SOLUTION</a:t>
            </a:r>
          </a:p>
        </p:txBody>
      </p:sp>
      <p:sp>
        <p:nvSpPr>
          <p:cNvPr id="35" name="TextBox 35"/>
          <p:cNvSpPr txBox="1"/>
          <p:nvPr/>
        </p:nvSpPr>
        <p:spPr>
          <a:xfrm>
            <a:off x="6891023" y="6368415"/>
            <a:ext cx="4480560" cy="981075"/>
          </a:xfrm>
          <a:prstGeom prst="rect">
            <a:avLst/>
          </a:prstGeom>
        </p:spPr>
        <p:txBody>
          <a:bodyPr lIns="0" tIns="0" rIns="0" bIns="0" rtlCol="0" anchor="t">
            <a:spAutoFit/>
          </a:bodyPr>
          <a:lstStyle/>
          <a:p>
            <a:pPr algn="l">
              <a:lnSpc>
                <a:spcPts val="3600"/>
              </a:lnSpc>
            </a:pPr>
            <a:r>
              <a:rPr lang="en-US" sz="3000" b="1">
                <a:solidFill>
                  <a:srgbClr val="1F2A37"/>
                </a:solidFill>
                <a:latin typeface="Calibri (MS) Bold"/>
                <a:ea typeface="Calibri (MS) Bold"/>
                <a:cs typeface="Calibri (MS) Bold"/>
                <a:sym typeface="Calibri (MS) Bold"/>
              </a:rPr>
              <a:t>Telephone, face-to-face or home-visit alternatives.</a:t>
            </a:r>
          </a:p>
        </p:txBody>
      </p:sp>
      <p:grpSp>
        <p:nvGrpSpPr>
          <p:cNvPr id="36" name="Group 36"/>
          <p:cNvGrpSpPr/>
          <p:nvPr/>
        </p:nvGrpSpPr>
        <p:grpSpPr>
          <a:xfrm>
            <a:off x="12148823" y="2273303"/>
            <a:ext cx="5237483" cy="5511803"/>
            <a:chOff x="0" y="0"/>
            <a:chExt cx="6983311" cy="7349071"/>
          </a:xfrm>
        </p:grpSpPr>
        <p:sp>
          <p:nvSpPr>
            <p:cNvPr id="37" name="Freeform 37"/>
            <p:cNvSpPr/>
            <p:nvPr/>
          </p:nvSpPr>
          <p:spPr>
            <a:xfrm>
              <a:off x="0" y="0"/>
              <a:ext cx="6983349" cy="7349109"/>
            </a:xfrm>
            <a:custGeom>
              <a:avLst/>
              <a:gdLst/>
              <a:ahLst/>
              <a:cxnLst/>
              <a:rect l="l" t="t" r="r" b="b"/>
              <a:pathLst>
                <a:path w="6983349" h="7349109">
                  <a:moveTo>
                    <a:pt x="0" y="0"/>
                  </a:moveTo>
                  <a:lnTo>
                    <a:pt x="6983349" y="0"/>
                  </a:lnTo>
                  <a:lnTo>
                    <a:pt x="6983349" y="7349109"/>
                  </a:lnTo>
                  <a:lnTo>
                    <a:pt x="0" y="7349109"/>
                  </a:lnTo>
                  <a:close/>
                </a:path>
              </a:pathLst>
            </a:custGeom>
            <a:solidFill>
              <a:srgbClr val="EAF1F7"/>
            </a:solidFill>
            <a:ln w="25400" cap="sq">
              <a:solidFill>
                <a:srgbClr val="EAF1F7"/>
              </a:solidFill>
              <a:prstDash val="solid"/>
              <a:miter/>
            </a:ln>
          </p:spPr>
        </p:sp>
      </p:grpSp>
      <p:grpSp>
        <p:nvGrpSpPr>
          <p:cNvPr id="38" name="Group 38"/>
          <p:cNvGrpSpPr/>
          <p:nvPr/>
        </p:nvGrpSpPr>
        <p:grpSpPr>
          <a:xfrm>
            <a:off x="12514583" y="2639063"/>
            <a:ext cx="939803" cy="939803"/>
            <a:chOff x="0" y="0"/>
            <a:chExt cx="1253071" cy="1253071"/>
          </a:xfrm>
        </p:grpSpPr>
        <p:sp>
          <p:nvSpPr>
            <p:cNvPr id="39" name="Freeform 39"/>
            <p:cNvSpPr/>
            <p:nvPr/>
          </p:nvSpPr>
          <p:spPr>
            <a:xfrm>
              <a:off x="0" y="0"/>
              <a:ext cx="1253109" cy="1253109"/>
            </a:xfrm>
            <a:custGeom>
              <a:avLst/>
              <a:gdLst/>
              <a:ahLst/>
              <a:cxnLst/>
              <a:rect l="l" t="t" r="r" b="b"/>
              <a:pathLst>
                <a:path w="1253109" h="1253109">
                  <a:moveTo>
                    <a:pt x="0" y="626491"/>
                  </a:moveTo>
                  <a:cubicBezTo>
                    <a:pt x="0" y="280543"/>
                    <a:pt x="280543" y="0"/>
                    <a:pt x="626491" y="0"/>
                  </a:cubicBezTo>
                  <a:cubicBezTo>
                    <a:pt x="972439" y="0"/>
                    <a:pt x="1253109" y="280543"/>
                    <a:pt x="1253109" y="626491"/>
                  </a:cubicBezTo>
                  <a:cubicBezTo>
                    <a:pt x="1253109" y="972439"/>
                    <a:pt x="972566" y="1253109"/>
                    <a:pt x="626491" y="1253109"/>
                  </a:cubicBezTo>
                  <a:cubicBezTo>
                    <a:pt x="280416" y="1253109"/>
                    <a:pt x="0" y="972566"/>
                    <a:pt x="0" y="626491"/>
                  </a:cubicBezTo>
                  <a:close/>
                </a:path>
              </a:pathLst>
            </a:custGeom>
            <a:solidFill>
              <a:srgbClr val="005EB8"/>
            </a:solidFill>
            <a:ln w="25400" cap="sq">
              <a:solidFill>
                <a:srgbClr val="005EB8"/>
              </a:solidFill>
              <a:prstDash val="solid"/>
              <a:miter/>
            </a:ln>
          </p:spPr>
        </p:sp>
      </p:grpSp>
      <p:grpSp>
        <p:nvGrpSpPr>
          <p:cNvPr id="40" name="Group 40"/>
          <p:cNvGrpSpPr/>
          <p:nvPr/>
        </p:nvGrpSpPr>
        <p:grpSpPr>
          <a:xfrm>
            <a:off x="12527280" y="2651760"/>
            <a:ext cx="914400" cy="914400"/>
            <a:chOff x="0" y="0"/>
            <a:chExt cx="1219200" cy="1219200"/>
          </a:xfrm>
        </p:grpSpPr>
        <p:sp>
          <p:nvSpPr>
            <p:cNvPr id="41" name="Freeform 41"/>
            <p:cNvSpPr/>
            <p:nvPr/>
          </p:nvSpPr>
          <p:spPr>
            <a:xfrm>
              <a:off x="0" y="0"/>
              <a:ext cx="1219200" cy="1219200"/>
            </a:xfrm>
            <a:custGeom>
              <a:avLst/>
              <a:gdLst/>
              <a:ahLst/>
              <a:cxnLst/>
              <a:rect l="l" t="t" r="r" b="b"/>
              <a:pathLst>
                <a:path w="1219200" h="1219200">
                  <a:moveTo>
                    <a:pt x="0" y="0"/>
                  </a:moveTo>
                  <a:lnTo>
                    <a:pt x="1219200" y="0"/>
                  </a:lnTo>
                  <a:lnTo>
                    <a:pt x="1219200" y="1219200"/>
                  </a:lnTo>
                  <a:lnTo>
                    <a:pt x="0" y="1219200"/>
                  </a:lnTo>
                  <a:close/>
                </a:path>
              </a:pathLst>
            </a:custGeom>
            <a:blipFill>
              <a:blip r:embed="rId3">
                <a:alphaModFix amt="0"/>
              </a:blip>
              <a:stretch>
                <a:fillRect l="-78303" r="-78303"/>
              </a:stretch>
            </a:blipFill>
          </p:spPr>
        </p:sp>
        <p:sp>
          <p:nvSpPr>
            <p:cNvPr id="42" name="TextBox 42"/>
            <p:cNvSpPr txBox="1"/>
            <p:nvPr/>
          </p:nvSpPr>
          <p:spPr>
            <a:xfrm>
              <a:off x="0" y="-66675"/>
              <a:ext cx="1219200" cy="1285875"/>
            </a:xfrm>
            <a:prstGeom prst="rect">
              <a:avLst/>
            </a:prstGeom>
          </p:spPr>
          <p:txBody>
            <a:bodyPr lIns="0" tIns="0" rIns="0" bIns="0" rtlCol="0" anchor="ctr"/>
            <a:lstStyle/>
            <a:p>
              <a:pPr algn="ctr">
                <a:lnSpc>
                  <a:spcPts val="4320"/>
                </a:lnSpc>
              </a:pPr>
              <a:r>
                <a:rPr lang="en-US" sz="3600" b="1">
                  <a:solidFill>
                    <a:srgbClr val="FFFFFF"/>
                  </a:solidFill>
                  <a:latin typeface="Calibri (MS) Bold"/>
                  <a:ea typeface="Calibri (MS) Bold"/>
                  <a:cs typeface="Calibri (MS) Bold"/>
                  <a:sym typeface="Calibri (MS) Bold"/>
                </a:rPr>
                <a:t>3</a:t>
              </a:r>
            </a:p>
          </p:txBody>
        </p:sp>
      </p:grpSp>
      <p:grpSp>
        <p:nvGrpSpPr>
          <p:cNvPr id="43" name="Group 43"/>
          <p:cNvGrpSpPr/>
          <p:nvPr/>
        </p:nvGrpSpPr>
        <p:grpSpPr>
          <a:xfrm>
            <a:off x="13716000" y="2651760"/>
            <a:ext cx="3383280" cy="914400"/>
            <a:chOff x="0" y="0"/>
            <a:chExt cx="4511040" cy="1219200"/>
          </a:xfrm>
        </p:grpSpPr>
        <p:sp>
          <p:nvSpPr>
            <p:cNvPr id="44" name="Freeform 44"/>
            <p:cNvSpPr/>
            <p:nvPr/>
          </p:nvSpPr>
          <p:spPr>
            <a:xfrm>
              <a:off x="0" y="0"/>
              <a:ext cx="4511040" cy="1219200"/>
            </a:xfrm>
            <a:custGeom>
              <a:avLst/>
              <a:gdLst/>
              <a:ahLst/>
              <a:cxnLst/>
              <a:rect l="l" t="t" r="r" b="b"/>
              <a:pathLst>
                <a:path w="4511040" h="1219200">
                  <a:moveTo>
                    <a:pt x="0" y="0"/>
                  </a:moveTo>
                  <a:lnTo>
                    <a:pt x="4511040" y="0"/>
                  </a:lnTo>
                  <a:lnTo>
                    <a:pt x="4511040" y="1219200"/>
                  </a:lnTo>
                  <a:lnTo>
                    <a:pt x="0" y="1219200"/>
                  </a:lnTo>
                  <a:close/>
                </a:path>
              </a:pathLst>
            </a:custGeom>
            <a:blipFill>
              <a:blip r:embed="rId3">
                <a:alphaModFix amt="0"/>
              </a:blip>
              <a:stretch>
                <a:fillRect t="-22094" b="-22094"/>
              </a:stretch>
            </a:blipFill>
          </p:spPr>
        </p:sp>
        <p:sp>
          <p:nvSpPr>
            <p:cNvPr id="45" name="TextBox 45"/>
            <p:cNvSpPr txBox="1"/>
            <p:nvPr/>
          </p:nvSpPr>
          <p:spPr>
            <a:xfrm>
              <a:off x="0" y="-66675"/>
              <a:ext cx="4511040" cy="1285875"/>
            </a:xfrm>
            <a:prstGeom prst="rect">
              <a:avLst/>
            </a:prstGeom>
          </p:spPr>
          <p:txBody>
            <a:bodyPr lIns="0" tIns="0" rIns="0" bIns="0" rtlCol="0" anchor="ctr"/>
            <a:lstStyle/>
            <a:p>
              <a:pPr algn="l">
                <a:lnSpc>
                  <a:spcPts val="4079"/>
                </a:lnSpc>
              </a:pPr>
              <a:r>
                <a:rPr lang="en-US" sz="3399" b="1">
                  <a:solidFill>
                    <a:srgbClr val="00296B"/>
                  </a:solidFill>
                  <a:latin typeface="Calibri (MS) Bold"/>
                  <a:ea typeface="Calibri (MS) Bold"/>
                  <a:cs typeface="Calibri (MS) Bold"/>
                  <a:sym typeface="Calibri (MS) Bold"/>
                </a:rPr>
                <a:t>Measure equity</a:t>
              </a:r>
            </a:p>
          </p:txBody>
        </p:sp>
      </p:grpSp>
      <p:sp>
        <p:nvSpPr>
          <p:cNvPr id="46" name="TextBox 46"/>
          <p:cNvSpPr txBox="1"/>
          <p:nvPr/>
        </p:nvSpPr>
        <p:spPr>
          <a:xfrm>
            <a:off x="12527280" y="3930396"/>
            <a:ext cx="4480560" cy="403860"/>
          </a:xfrm>
          <a:prstGeom prst="rect">
            <a:avLst/>
          </a:prstGeom>
        </p:spPr>
        <p:txBody>
          <a:bodyPr lIns="0" tIns="0" rIns="0" bIns="0" rtlCol="0" anchor="t">
            <a:spAutoFit/>
          </a:bodyPr>
          <a:lstStyle/>
          <a:p>
            <a:pPr algn="l">
              <a:lnSpc>
                <a:spcPts val="2400"/>
              </a:lnSpc>
            </a:pPr>
            <a:r>
              <a:rPr lang="en-US" sz="2000" b="1" spc="200">
                <a:solidFill>
                  <a:srgbClr val="B45309"/>
                </a:solidFill>
                <a:latin typeface="Calibri (MS) Bold"/>
                <a:ea typeface="Calibri (MS) Bold"/>
                <a:cs typeface="Calibri (MS) Bold"/>
                <a:sym typeface="Calibri (MS) Bold"/>
              </a:rPr>
              <a:t>BARRIER</a:t>
            </a:r>
          </a:p>
        </p:txBody>
      </p:sp>
      <p:sp>
        <p:nvSpPr>
          <p:cNvPr id="47" name="TextBox 47"/>
          <p:cNvSpPr txBox="1"/>
          <p:nvPr/>
        </p:nvSpPr>
        <p:spPr>
          <a:xfrm>
            <a:off x="12527280" y="4304157"/>
            <a:ext cx="4480560" cy="1163955"/>
          </a:xfrm>
          <a:prstGeom prst="rect">
            <a:avLst/>
          </a:prstGeom>
        </p:spPr>
        <p:txBody>
          <a:bodyPr lIns="0" tIns="0" rIns="0" bIns="0" rtlCol="0" anchor="t">
            <a:spAutoFit/>
          </a:bodyPr>
          <a:lstStyle/>
          <a:p>
            <a:pPr algn="l">
              <a:lnSpc>
                <a:spcPts val="3359"/>
              </a:lnSpc>
            </a:pPr>
            <a:r>
              <a:rPr lang="en-US" sz="2799">
                <a:solidFill>
                  <a:srgbClr val="1F2A37"/>
                </a:solidFill>
                <a:latin typeface="Calibri (MS)"/>
                <a:ea typeface="Calibri (MS)"/>
                <a:cs typeface="Calibri (MS)"/>
                <a:sym typeface="Calibri (MS)"/>
              </a:rPr>
              <a:t>Success may focus mainly on capacity and efficiency.</a:t>
            </a:r>
          </a:p>
        </p:txBody>
      </p:sp>
      <p:sp>
        <p:nvSpPr>
          <p:cNvPr id="48" name="TextBox 48"/>
          <p:cNvSpPr txBox="1"/>
          <p:nvPr/>
        </p:nvSpPr>
        <p:spPr>
          <a:xfrm>
            <a:off x="12527280" y="5612130"/>
            <a:ext cx="4480560" cy="466725"/>
          </a:xfrm>
          <a:prstGeom prst="rect">
            <a:avLst/>
          </a:prstGeom>
        </p:spPr>
        <p:txBody>
          <a:bodyPr lIns="0" tIns="0" rIns="0" bIns="0" rtlCol="0" anchor="t">
            <a:spAutoFit/>
          </a:bodyPr>
          <a:lstStyle/>
          <a:p>
            <a:pPr algn="l">
              <a:lnSpc>
                <a:spcPts val="3240"/>
              </a:lnSpc>
            </a:pPr>
            <a:r>
              <a:rPr lang="en-US" sz="2700" b="1" spc="270">
                <a:solidFill>
                  <a:srgbClr val="00796B"/>
                </a:solidFill>
                <a:latin typeface="Calibri (MS) Bold"/>
                <a:ea typeface="Calibri (MS) Bold"/>
                <a:cs typeface="Calibri (MS) Bold"/>
                <a:sym typeface="Calibri (MS) Bold"/>
              </a:rPr>
              <a:t>SOLUTION</a:t>
            </a:r>
          </a:p>
        </p:txBody>
      </p:sp>
      <p:sp>
        <p:nvSpPr>
          <p:cNvPr id="49" name="TextBox 49"/>
          <p:cNvSpPr txBox="1"/>
          <p:nvPr/>
        </p:nvSpPr>
        <p:spPr>
          <a:xfrm>
            <a:off x="12435840" y="6236337"/>
            <a:ext cx="4480560" cy="1438275"/>
          </a:xfrm>
          <a:prstGeom prst="rect">
            <a:avLst/>
          </a:prstGeom>
        </p:spPr>
        <p:txBody>
          <a:bodyPr lIns="0" tIns="0" rIns="0" bIns="0" rtlCol="0" anchor="t">
            <a:spAutoFit/>
          </a:bodyPr>
          <a:lstStyle/>
          <a:p>
            <a:pPr algn="l">
              <a:lnSpc>
                <a:spcPts val="3600"/>
              </a:lnSpc>
            </a:pPr>
            <a:r>
              <a:rPr lang="en-US" sz="3000" b="1">
                <a:solidFill>
                  <a:srgbClr val="1F2A37"/>
                </a:solidFill>
                <a:latin typeface="Calibri (MS) Bold"/>
                <a:ea typeface="Calibri (MS) Bold"/>
                <a:cs typeface="Calibri (MS) Bold"/>
                <a:sym typeface="Calibri (MS) Bold"/>
              </a:rPr>
              <a:t>Measure access, experience and outcomes across different groups.</a:t>
            </a:r>
          </a:p>
        </p:txBody>
      </p:sp>
      <p:grpSp>
        <p:nvGrpSpPr>
          <p:cNvPr id="50" name="Group 50"/>
          <p:cNvGrpSpPr/>
          <p:nvPr/>
        </p:nvGrpSpPr>
        <p:grpSpPr>
          <a:xfrm>
            <a:off x="901703" y="8125463"/>
            <a:ext cx="16484603" cy="1305563"/>
            <a:chOff x="0" y="0"/>
            <a:chExt cx="21979471" cy="1740751"/>
          </a:xfrm>
        </p:grpSpPr>
        <p:sp>
          <p:nvSpPr>
            <p:cNvPr id="51" name="Freeform 51"/>
            <p:cNvSpPr/>
            <p:nvPr/>
          </p:nvSpPr>
          <p:spPr>
            <a:xfrm>
              <a:off x="0" y="0"/>
              <a:ext cx="21979510" cy="1740789"/>
            </a:xfrm>
            <a:custGeom>
              <a:avLst/>
              <a:gdLst/>
              <a:ahLst/>
              <a:cxnLst/>
              <a:rect l="l" t="t" r="r" b="b"/>
              <a:pathLst>
                <a:path w="21979510" h="1740789">
                  <a:moveTo>
                    <a:pt x="0" y="0"/>
                  </a:moveTo>
                  <a:lnTo>
                    <a:pt x="21979510" y="0"/>
                  </a:lnTo>
                  <a:lnTo>
                    <a:pt x="21979510" y="1740789"/>
                  </a:lnTo>
                  <a:lnTo>
                    <a:pt x="0" y="1740789"/>
                  </a:lnTo>
                  <a:close/>
                </a:path>
              </a:pathLst>
            </a:custGeom>
            <a:solidFill>
              <a:srgbClr val="00296B"/>
            </a:solidFill>
            <a:ln w="25400" cap="sq">
              <a:solidFill>
                <a:srgbClr val="00296B"/>
              </a:solidFill>
              <a:prstDash val="solid"/>
              <a:miter/>
            </a:ln>
          </p:spPr>
        </p:sp>
      </p:grpSp>
      <p:grpSp>
        <p:nvGrpSpPr>
          <p:cNvPr id="52" name="Group 52"/>
          <p:cNvGrpSpPr/>
          <p:nvPr/>
        </p:nvGrpSpPr>
        <p:grpSpPr>
          <a:xfrm>
            <a:off x="1371600" y="8138160"/>
            <a:ext cx="15544800" cy="1280160"/>
            <a:chOff x="0" y="0"/>
            <a:chExt cx="20726400" cy="1706880"/>
          </a:xfrm>
        </p:grpSpPr>
        <p:sp>
          <p:nvSpPr>
            <p:cNvPr id="53" name="Freeform 53"/>
            <p:cNvSpPr/>
            <p:nvPr/>
          </p:nvSpPr>
          <p:spPr>
            <a:xfrm>
              <a:off x="0" y="0"/>
              <a:ext cx="20726400" cy="1706880"/>
            </a:xfrm>
            <a:custGeom>
              <a:avLst/>
              <a:gdLst/>
              <a:ahLst/>
              <a:cxnLst/>
              <a:rect l="l" t="t" r="r" b="b"/>
              <a:pathLst>
                <a:path w="20726400" h="1706880">
                  <a:moveTo>
                    <a:pt x="0" y="0"/>
                  </a:moveTo>
                  <a:lnTo>
                    <a:pt x="20726400" y="0"/>
                  </a:lnTo>
                  <a:lnTo>
                    <a:pt x="20726400" y="1706880"/>
                  </a:lnTo>
                  <a:lnTo>
                    <a:pt x="0" y="1706880"/>
                  </a:lnTo>
                  <a:close/>
                </a:path>
              </a:pathLst>
            </a:custGeom>
            <a:blipFill>
              <a:blip r:embed="rId3">
                <a:alphaModFix amt="0"/>
              </a:blip>
              <a:stretch>
                <a:fillRect t="-186604" b="-186604"/>
              </a:stretch>
            </a:blipFill>
          </p:spPr>
        </p:sp>
        <p:sp>
          <p:nvSpPr>
            <p:cNvPr id="54" name="TextBox 54"/>
            <p:cNvSpPr txBox="1"/>
            <p:nvPr/>
          </p:nvSpPr>
          <p:spPr>
            <a:xfrm>
              <a:off x="0" y="-66675"/>
              <a:ext cx="20726400" cy="1773555"/>
            </a:xfrm>
            <a:prstGeom prst="rect">
              <a:avLst/>
            </a:prstGeom>
          </p:spPr>
          <p:txBody>
            <a:bodyPr lIns="0" tIns="0" rIns="0" bIns="0" rtlCol="0" anchor="ctr"/>
            <a:lstStyle/>
            <a:p>
              <a:pPr algn="l">
                <a:lnSpc>
                  <a:spcPts val="4079"/>
                </a:lnSpc>
              </a:pPr>
              <a:r>
                <a:rPr lang="en-US" sz="3399" b="1">
                  <a:solidFill>
                    <a:srgbClr val="8EC1EE"/>
                  </a:solidFill>
                  <a:latin typeface="Calibri (MS) Bold"/>
                  <a:ea typeface="Calibri (MS) Bold"/>
                  <a:cs typeface="Calibri (MS) Bold"/>
                  <a:sym typeface="Calibri (MS) Bold"/>
                </a:rPr>
                <a:t>Overall recommendation: </a:t>
              </a:r>
              <a:r>
                <a:rPr lang="en-US" sz="3399" b="1">
                  <a:solidFill>
                    <a:srgbClr val="FFFFFF"/>
                  </a:solidFill>
                  <a:latin typeface="Calibri (MS) Bold"/>
                  <a:ea typeface="Calibri (MS) Bold"/>
                  <a:cs typeface="Calibri (MS) Bold"/>
                  <a:sym typeface="Calibri (MS) Bold"/>
                </a:rPr>
                <a:t>digital care should expand choice — not restrict access.</a:t>
              </a:r>
            </a:p>
          </p:txBody>
        </p:sp>
      </p:grpSp>
      <p:sp>
        <p:nvSpPr>
          <p:cNvPr id="55" name="TextBox 55"/>
          <p:cNvSpPr txBox="1"/>
          <p:nvPr/>
        </p:nvSpPr>
        <p:spPr>
          <a:xfrm>
            <a:off x="16550640" y="9608820"/>
            <a:ext cx="731520" cy="403860"/>
          </a:xfrm>
          <a:prstGeom prst="rect">
            <a:avLst/>
          </a:prstGeom>
        </p:spPr>
        <p:txBody>
          <a:bodyPr lIns="0" tIns="0" rIns="0" bIns="0" rtlCol="0" anchor="t">
            <a:spAutoFit/>
          </a:bodyPr>
          <a:lstStyle/>
          <a:p>
            <a:pPr algn="r">
              <a:lnSpc>
                <a:spcPts val="2400"/>
              </a:lnSpc>
            </a:pPr>
            <a:r>
              <a:rPr lang="en-US" sz="2000">
                <a:solidFill>
                  <a:srgbClr val="425563"/>
                </a:solidFill>
                <a:latin typeface="Calibri (MS)"/>
                <a:ea typeface="Calibri (MS)"/>
                <a:cs typeface="Calibri (MS)"/>
                <a:sym typeface="Calibri (MS)"/>
              </a:rPr>
              <a:t>9</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00296B"/>
            </a:solidFill>
          </p:spPr>
        </p:sp>
      </p:grpSp>
      <p:grpSp>
        <p:nvGrpSpPr>
          <p:cNvPr id="4" name="Group 4"/>
          <p:cNvGrpSpPr/>
          <p:nvPr/>
        </p:nvGrpSpPr>
        <p:grpSpPr>
          <a:xfrm>
            <a:off x="914400" y="9601200"/>
            <a:ext cx="9144000" cy="457200"/>
            <a:chOff x="0" y="0"/>
            <a:chExt cx="12192000" cy="609600"/>
          </a:xfrm>
        </p:grpSpPr>
        <p:sp>
          <p:nvSpPr>
            <p:cNvPr id="5" name="Freeform 5"/>
            <p:cNvSpPr/>
            <p:nvPr/>
          </p:nvSpPr>
          <p:spPr>
            <a:xfrm>
              <a:off x="0" y="0"/>
              <a:ext cx="12192000" cy="609600"/>
            </a:xfrm>
            <a:custGeom>
              <a:avLst/>
              <a:gdLst/>
              <a:ahLst/>
              <a:cxnLst/>
              <a:rect l="l" t="t" r="r" b="b"/>
              <a:pathLst>
                <a:path w="12192000" h="609600">
                  <a:moveTo>
                    <a:pt x="0" y="0"/>
                  </a:moveTo>
                  <a:lnTo>
                    <a:pt x="12192000" y="0"/>
                  </a:lnTo>
                  <a:lnTo>
                    <a:pt x="12192000" y="609600"/>
                  </a:lnTo>
                  <a:lnTo>
                    <a:pt x="0" y="609600"/>
                  </a:lnTo>
                  <a:close/>
                </a:path>
              </a:pathLst>
            </a:custGeom>
            <a:blipFill>
              <a:blip r:embed="rId3">
                <a:alphaModFix amt="0"/>
              </a:blip>
              <a:stretch>
                <a:fillRect t="-339700" b="-339700"/>
              </a:stretch>
            </a:blipFill>
          </p:spPr>
        </p:sp>
        <p:sp>
          <p:nvSpPr>
            <p:cNvPr id="6" name="TextBox 6"/>
            <p:cNvSpPr txBox="1"/>
            <p:nvPr/>
          </p:nvSpPr>
          <p:spPr>
            <a:xfrm>
              <a:off x="0" y="-38100"/>
              <a:ext cx="12192000" cy="647700"/>
            </a:xfrm>
            <a:prstGeom prst="rect">
              <a:avLst/>
            </a:prstGeom>
          </p:spPr>
          <p:txBody>
            <a:bodyPr lIns="0" tIns="0" rIns="0" bIns="0" rtlCol="0" anchor="ctr"/>
            <a:lstStyle/>
            <a:p>
              <a:pPr algn="l">
                <a:lnSpc>
                  <a:spcPts val="2400"/>
                </a:lnSpc>
              </a:pPr>
              <a:r>
                <a:rPr lang="en-US" sz="2000">
                  <a:solidFill>
                    <a:srgbClr val="8EC1EE"/>
                  </a:solidFill>
                  <a:latin typeface="Calibri (MS)"/>
                  <a:ea typeface="Calibri (MS)"/>
                  <a:cs typeface="Calibri (MS)"/>
                  <a:sym typeface="Calibri (MS)"/>
                </a:rPr>
                <a:t>BMHP6026 · Component 2: Viva Voce</a:t>
              </a:r>
            </a:p>
          </p:txBody>
        </p:sp>
      </p:grpSp>
      <p:grpSp>
        <p:nvGrpSpPr>
          <p:cNvPr id="7" name="Group 7"/>
          <p:cNvGrpSpPr/>
          <p:nvPr/>
        </p:nvGrpSpPr>
        <p:grpSpPr>
          <a:xfrm>
            <a:off x="914400" y="548640"/>
            <a:ext cx="16459200" cy="1463040"/>
            <a:chOff x="0" y="0"/>
            <a:chExt cx="21945600" cy="1950720"/>
          </a:xfrm>
        </p:grpSpPr>
        <p:sp>
          <p:nvSpPr>
            <p:cNvPr id="8" name="Freeform 8"/>
            <p:cNvSpPr/>
            <p:nvPr/>
          </p:nvSpPr>
          <p:spPr>
            <a:xfrm>
              <a:off x="0" y="0"/>
              <a:ext cx="21945600" cy="1950720"/>
            </a:xfrm>
            <a:custGeom>
              <a:avLst/>
              <a:gdLst/>
              <a:ahLst/>
              <a:cxnLst/>
              <a:rect l="l" t="t" r="r" b="b"/>
              <a:pathLst>
                <a:path w="21945600" h="1950720">
                  <a:moveTo>
                    <a:pt x="0" y="0"/>
                  </a:moveTo>
                  <a:lnTo>
                    <a:pt x="21945600" y="0"/>
                  </a:lnTo>
                  <a:lnTo>
                    <a:pt x="21945600" y="1950720"/>
                  </a:lnTo>
                  <a:lnTo>
                    <a:pt x="0" y="1950720"/>
                  </a:lnTo>
                  <a:close/>
                </a:path>
              </a:pathLst>
            </a:custGeom>
            <a:blipFill>
              <a:blip r:embed="rId3">
                <a:alphaModFix amt="0"/>
              </a:blip>
              <a:stretch>
                <a:fillRect t="-169206" b="-169206"/>
              </a:stretch>
            </a:blipFill>
          </p:spPr>
        </p:sp>
        <p:sp>
          <p:nvSpPr>
            <p:cNvPr id="9" name="TextBox 9"/>
            <p:cNvSpPr txBox="1"/>
            <p:nvPr/>
          </p:nvSpPr>
          <p:spPr>
            <a:xfrm>
              <a:off x="0" y="-9525"/>
              <a:ext cx="21945600" cy="1960245"/>
            </a:xfrm>
            <a:prstGeom prst="rect">
              <a:avLst/>
            </a:prstGeom>
          </p:spPr>
          <p:txBody>
            <a:bodyPr lIns="0" tIns="0" rIns="0" bIns="0" rtlCol="0" anchor="ctr"/>
            <a:lstStyle/>
            <a:p>
              <a:pPr algn="ctr">
                <a:lnSpc>
                  <a:spcPts val="7679"/>
                </a:lnSpc>
              </a:pPr>
              <a:r>
                <a:rPr lang="en-US" sz="6399" b="1">
                  <a:solidFill>
                    <a:srgbClr val="FFFFFF"/>
                  </a:solidFill>
                  <a:latin typeface="Cambria Bold"/>
                  <a:ea typeface="Cambria Bold"/>
                  <a:cs typeface="Cambria Bold"/>
                  <a:sym typeface="Cambria Bold"/>
                </a:rPr>
                <a:t>Overall judgement</a:t>
              </a:r>
            </a:p>
          </p:txBody>
        </p:sp>
      </p:grpSp>
      <p:sp>
        <p:nvSpPr>
          <p:cNvPr id="10" name="TextBox 10"/>
          <p:cNvSpPr txBox="1"/>
          <p:nvPr/>
        </p:nvSpPr>
        <p:spPr>
          <a:xfrm>
            <a:off x="914400" y="2200275"/>
            <a:ext cx="7863840" cy="685800"/>
          </a:xfrm>
          <a:prstGeom prst="rect">
            <a:avLst/>
          </a:prstGeom>
        </p:spPr>
        <p:txBody>
          <a:bodyPr lIns="0" tIns="0" rIns="0" bIns="0" rtlCol="0" anchor="t">
            <a:spAutoFit/>
          </a:bodyPr>
          <a:lstStyle/>
          <a:p>
            <a:pPr algn="l">
              <a:lnSpc>
                <a:spcPts val="4799"/>
              </a:lnSpc>
            </a:pPr>
            <a:r>
              <a:rPr lang="en-US" sz="3999" b="1">
                <a:solidFill>
                  <a:srgbClr val="8EC1EE"/>
                </a:solidFill>
                <a:latin typeface="Calibri (MS) Bold"/>
                <a:ea typeface="Calibri (MS) Bold"/>
                <a:cs typeface="Calibri (MS) Bold"/>
                <a:sym typeface="Calibri (MS) Bold"/>
              </a:rPr>
              <a:t>Virtual wards can:</a:t>
            </a:r>
          </a:p>
        </p:txBody>
      </p:sp>
      <p:grpSp>
        <p:nvGrpSpPr>
          <p:cNvPr id="11" name="Group 11"/>
          <p:cNvGrpSpPr/>
          <p:nvPr/>
        </p:nvGrpSpPr>
        <p:grpSpPr>
          <a:xfrm>
            <a:off x="901703" y="3187703"/>
            <a:ext cx="720347" cy="720347"/>
            <a:chOff x="0" y="0"/>
            <a:chExt cx="960463" cy="960463"/>
          </a:xfrm>
        </p:grpSpPr>
        <p:sp>
          <p:nvSpPr>
            <p:cNvPr id="12" name="Freeform 12"/>
            <p:cNvSpPr/>
            <p:nvPr/>
          </p:nvSpPr>
          <p:spPr>
            <a:xfrm>
              <a:off x="0" y="0"/>
              <a:ext cx="960501" cy="960501"/>
            </a:xfrm>
            <a:custGeom>
              <a:avLst/>
              <a:gdLst/>
              <a:ahLst/>
              <a:cxnLst/>
              <a:rect l="l" t="t" r="r" b="b"/>
              <a:pathLst>
                <a:path w="960501" h="960501">
                  <a:moveTo>
                    <a:pt x="0" y="480187"/>
                  </a:moveTo>
                  <a:cubicBezTo>
                    <a:pt x="0" y="215011"/>
                    <a:pt x="215011" y="0"/>
                    <a:pt x="480187" y="0"/>
                  </a:cubicBezTo>
                  <a:cubicBezTo>
                    <a:pt x="745363" y="0"/>
                    <a:pt x="960501" y="215011"/>
                    <a:pt x="960501" y="480187"/>
                  </a:cubicBezTo>
                  <a:cubicBezTo>
                    <a:pt x="960501" y="745363"/>
                    <a:pt x="745490" y="960501"/>
                    <a:pt x="480187" y="960501"/>
                  </a:cubicBezTo>
                  <a:cubicBezTo>
                    <a:pt x="214884" y="960501"/>
                    <a:pt x="0" y="745490"/>
                    <a:pt x="0" y="480187"/>
                  </a:cubicBezTo>
                  <a:close/>
                </a:path>
              </a:pathLst>
            </a:custGeom>
            <a:solidFill>
              <a:srgbClr val="00796B"/>
            </a:solidFill>
            <a:ln w="25400" cap="sq">
              <a:solidFill>
                <a:srgbClr val="00796B"/>
              </a:solidFill>
              <a:prstDash val="solid"/>
              <a:miter/>
            </a:ln>
          </p:spPr>
        </p:sp>
      </p:grpSp>
      <p:grpSp>
        <p:nvGrpSpPr>
          <p:cNvPr id="13" name="Group 13"/>
          <p:cNvGrpSpPr/>
          <p:nvPr/>
        </p:nvGrpSpPr>
        <p:grpSpPr>
          <a:xfrm>
            <a:off x="1095089" y="3381089"/>
            <a:ext cx="333575" cy="333575"/>
            <a:chOff x="0" y="0"/>
            <a:chExt cx="444767" cy="444767"/>
          </a:xfrm>
        </p:grpSpPr>
        <p:sp>
          <p:nvSpPr>
            <p:cNvPr id="14" name="Freeform 14" descr="Tick 1"/>
            <p:cNvSpPr/>
            <p:nvPr/>
          </p:nvSpPr>
          <p:spPr>
            <a:xfrm>
              <a:off x="0" y="0"/>
              <a:ext cx="444754" cy="444754"/>
            </a:xfrm>
            <a:custGeom>
              <a:avLst/>
              <a:gdLst/>
              <a:ahLst/>
              <a:cxnLst/>
              <a:rect l="l" t="t" r="r" b="b"/>
              <a:pathLst>
                <a:path w="444754" h="444754">
                  <a:moveTo>
                    <a:pt x="0" y="0"/>
                  </a:moveTo>
                  <a:lnTo>
                    <a:pt x="444754" y="0"/>
                  </a:lnTo>
                  <a:lnTo>
                    <a:pt x="444754" y="444754"/>
                  </a:lnTo>
                  <a:lnTo>
                    <a:pt x="0" y="444754"/>
                  </a:lnTo>
                  <a:lnTo>
                    <a:pt x="0" y="0"/>
                  </a:lnTo>
                  <a:close/>
                </a:path>
              </a:pathLst>
            </a:custGeom>
            <a:blipFill>
              <a:blip r:embed="rId4"/>
              <a:stretch>
                <a:fillRect r="-2" b="-2"/>
              </a:stretch>
            </a:blipFill>
          </p:spPr>
        </p:sp>
      </p:grpSp>
      <p:grpSp>
        <p:nvGrpSpPr>
          <p:cNvPr id="15" name="Group 15"/>
          <p:cNvGrpSpPr/>
          <p:nvPr/>
        </p:nvGrpSpPr>
        <p:grpSpPr>
          <a:xfrm>
            <a:off x="1920240" y="3200400"/>
            <a:ext cx="6949440" cy="694944"/>
            <a:chOff x="0" y="0"/>
            <a:chExt cx="9265920" cy="926592"/>
          </a:xfrm>
        </p:grpSpPr>
        <p:sp>
          <p:nvSpPr>
            <p:cNvPr id="16" name="Freeform 16"/>
            <p:cNvSpPr/>
            <p:nvPr/>
          </p:nvSpPr>
          <p:spPr>
            <a:xfrm>
              <a:off x="0" y="0"/>
              <a:ext cx="9265920" cy="926592"/>
            </a:xfrm>
            <a:custGeom>
              <a:avLst/>
              <a:gdLst/>
              <a:ahLst/>
              <a:cxnLst/>
              <a:rect l="l" t="t" r="r" b="b"/>
              <a:pathLst>
                <a:path w="9265920" h="926592">
                  <a:moveTo>
                    <a:pt x="0" y="0"/>
                  </a:moveTo>
                  <a:lnTo>
                    <a:pt x="9265920" y="0"/>
                  </a:lnTo>
                  <a:lnTo>
                    <a:pt x="9265920" y="926592"/>
                  </a:lnTo>
                  <a:lnTo>
                    <a:pt x="0" y="926592"/>
                  </a:lnTo>
                  <a:close/>
                </a:path>
              </a:pathLst>
            </a:custGeom>
            <a:blipFill>
              <a:blip r:embed="rId3">
                <a:alphaModFix amt="0"/>
              </a:blip>
              <a:stretch>
                <a:fillRect t="-144850" b="-144850"/>
              </a:stretch>
            </a:blipFill>
          </p:spPr>
        </p:sp>
        <p:sp>
          <p:nvSpPr>
            <p:cNvPr id="17" name="TextBox 17"/>
            <p:cNvSpPr txBox="1"/>
            <p:nvPr/>
          </p:nvSpPr>
          <p:spPr>
            <a:xfrm>
              <a:off x="0" y="-66675"/>
              <a:ext cx="9265920" cy="993267"/>
            </a:xfrm>
            <a:prstGeom prst="rect">
              <a:avLst/>
            </a:prstGeom>
          </p:spPr>
          <p:txBody>
            <a:bodyPr lIns="0" tIns="0" rIns="0" bIns="0" rtlCol="0" anchor="ctr"/>
            <a:lstStyle/>
            <a:p>
              <a:pPr algn="l">
                <a:lnSpc>
                  <a:spcPts val="3960"/>
                </a:lnSpc>
              </a:pPr>
              <a:r>
                <a:rPr lang="en-US" sz="3300">
                  <a:solidFill>
                    <a:srgbClr val="FFFFFF"/>
                  </a:solidFill>
                  <a:latin typeface="Calibri (MS)"/>
                  <a:ea typeface="Calibri (MS)"/>
                  <a:cs typeface="Calibri (MS)"/>
                  <a:sym typeface="Calibri (MS)"/>
                </a:rPr>
                <a:t>Bring care closer to home</a:t>
              </a:r>
            </a:p>
          </p:txBody>
        </p:sp>
      </p:grpSp>
      <p:grpSp>
        <p:nvGrpSpPr>
          <p:cNvPr id="18" name="Group 18"/>
          <p:cNvGrpSpPr/>
          <p:nvPr/>
        </p:nvGrpSpPr>
        <p:grpSpPr>
          <a:xfrm>
            <a:off x="901703" y="4138679"/>
            <a:ext cx="720347" cy="720347"/>
            <a:chOff x="0" y="0"/>
            <a:chExt cx="960463" cy="960463"/>
          </a:xfrm>
        </p:grpSpPr>
        <p:sp>
          <p:nvSpPr>
            <p:cNvPr id="19" name="Freeform 19"/>
            <p:cNvSpPr/>
            <p:nvPr/>
          </p:nvSpPr>
          <p:spPr>
            <a:xfrm>
              <a:off x="0" y="0"/>
              <a:ext cx="960501" cy="960501"/>
            </a:xfrm>
            <a:custGeom>
              <a:avLst/>
              <a:gdLst/>
              <a:ahLst/>
              <a:cxnLst/>
              <a:rect l="l" t="t" r="r" b="b"/>
              <a:pathLst>
                <a:path w="960501" h="960501">
                  <a:moveTo>
                    <a:pt x="0" y="480187"/>
                  </a:moveTo>
                  <a:cubicBezTo>
                    <a:pt x="0" y="215011"/>
                    <a:pt x="215011" y="0"/>
                    <a:pt x="480187" y="0"/>
                  </a:cubicBezTo>
                  <a:cubicBezTo>
                    <a:pt x="745363" y="0"/>
                    <a:pt x="960501" y="215011"/>
                    <a:pt x="960501" y="480187"/>
                  </a:cubicBezTo>
                  <a:cubicBezTo>
                    <a:pt x="960501" y="745363"/>
                    <a:pt x="745490" y="960501"/>
                    <a:pt x="480187" y="960501"/>
                  </a:cubicBezTo>
                  <a:cubicBezTo>
                    <a:pt x="214884" y="960501"/>
                    <a:pt x="0" y="745490"/>
                    <a:pt x="0" y="480187"/>
                  </a:cubicBezTo>
                  <a:close/>
                </a:path>
              </a:pathLst>
            </a:custGeom>
            <a:solidFill>
              <a:srgbClr val="00796B"/>
            </a:solidFill>
            <a:ln w="25400" cap="sq">
              <a:solidFill>
                <a:srgbClr val="00796B"/>
              </a:solidFill>
              <a:prstDash val="solid"/>
              <a:miter/>
            </a:ln>
          </p:spPr>
        </p:sp>
      </p:grpSp>
      <p:grpSp>
        <p:nvGrpSpPr>
          <p:cNvPr id="20" name="Group 20"/>
          <p:cNvGrpSpPr/>
          <p:nvPr/>
        </p:nvGrpSpPr>
        <p:grpSpPr>
          <a:xfrm>
            <a:off x="1095089" y="4332065"/>
            <a:ext cx="333575" cy="333575"/>
            <a:chOff x="0" y="0"/>
            <a:chExt cx="444767" cy="444767"/>
          </a:xfrm>
        </p:grpSpPr>
        <p:sp>
          <p:nvSpPr>
            <p:cNvPr id="21" name="Freeform 21" descr="Tick 2"/>
            <p:cNvSpPr/>
            <p:nvPr/>
          </p:nvSpPr>
          <p:spPr>
            <a:xfrm>
              <a:off x="0" y="0"/>
              <a:ext cx="444754" cy="444754"/>
            </a:xfrm>
            <a:custGeom>
              <a:avLst/>
              <a:gdLst/>
              <a:ahLst/>
              <a:cxnLst/>
              <a:rect l="l" t="t" r="r" b="b"/>
              <a:pathLst>
                <a:path w="444754" h="444754">
                  <a:moveTo>
                    <a:pt x="0" y="0"/>
                  </a:moveTo>
                  <a:lnTo>
                    <a:pt x="444754" y="0"/>
                  </a:lnTo>
                  <a:lnTo>
                    <a:pt x="444754" y="444754"/>
                  </a:lnTo>
                  <a:lnTo>
                    <a:pt x="0" y="444754"/>
                  </a:lnTo>
                  <a:lnTo>
                    <a:pt x="0" y="0"/>
                  </a:lnTo>
                  <a:close/>
                </a:path>
              </a:pathLst>
            </a:custGeom>
            <a:blipFill>
              <a:blip r:embed="rId4"/>
              <a:stretch>
                <a:fillRect r="-2" b="-2"/>
              </a:stretch>
            </a:blipFill>
          </p:spPr>
        </p:sp>
      </p:grpSp>
      <p:grpSp>
        <p:nvGrpSpPr>
          <p:cNvPr id="22" name="Group 22"/>
          <p:cNvGrpSpPr/>
          <p:nvPr/>
        </p:nvGrpSpPr>
        <p:grpSpPr>
          <a:xfrm>
            <a:off x="1920240" y="4151376"/>
            <a:ext cx="6949440" cy="694944"/>
            <a:chOff x="0" y="0"/>
            <a:chExt cx="9265920" cy="926592"/>
          </a:xfrm>
        </p:grpSpPr>
        <p:sp>
          <p:nvSpPr>
            <p:cNvPr id="23" name="Freeform 23"/>
            <p:cNvSpPr/>
            <p:nvPr/>
          </p:nvSpPr>
          <p:spPr>
            <a:xfrm>
              <a:off x="0" y="0"/>
              <a:ext cx="9265920" cy="926592"/>
            </a:xfrm>
            <a:custGeom>
              <a:avLst/>
              <a:gdLst/>
              <a:ahLst/>
              <a:cxnLst/>
              <a:rect l="l" t="t" r="r" b="b"/>
              <a:pathLst>
                <a:path w="9265920" h="926592">
                  <a:moveTo>
                    <a:pt x="0" y="0"/>
                  </a:moveTo>
                  <a:lnTo>
                    <a:pt x="9265920" y="0"/>
                  </a:lnTo>
                  <a:lnTo>
                    <a:pt x="9265920" y="926592"/>
                  </a:lnTo>
                  <a:lnTo>
                    <a:pt x="0" y="926592"/>
                  </a:lnTo>
                  <a:close/>
                </a:path>
              </a:pathLst>
            </a:custGeom>
            <a:blipFill>
              <a:blip r:embed="rId3">
                <a:alphaModFix amt="0"/>
              </a:blip>
              <a:stretch>
                <a:fillRect t="-144850" b="-144850"/>
              </a:stretch>
            </a:blipFill>
          </p:spPr>
        </p:sp>
        <p:sp>
          <p:nvSpPr>
            <p:cNvPr id="24" name="TextBox 24"/>
            <p:cNvSpPr txBox="1"/>
            <p:nvPr/>
          </p:nvSpPr>
          <p:spPr>
            <a:xfrm>
              <a:off x="0" y="-57150"/>
              <a:ext cx="9265920" cy="983742"/>
            </a:xfrm>
            <a:prstGeom prst="rect">
              <a:avLst/>
            </a:prstGeom>
          </p:spPr>
          <p:txBody>
            <a:bodyPr lIns="0" tIns="0" rIns="0" bIns="0" rtlCol="0" anchor="ctr"/>
            <a:lstStyle/>
            <a:p>
              <a:pPr algn="l">
                <a:lnSpc>
                  <a:spcPts val="3840"/>
                </a:lnSpc>
              </a:pPr>
              <a:r>
                <a:rPr lang="en-US" sz="3200">
                  <a:solidFill>
                    <a:srgbClr val="FFFFFF"/>
                  </a:solidFill>
                  <a:latin typeface="Calibri (MS)"/>
                  <a:ea typeface="Calibri (MS)"/>
                  <a:cs typeface="Calibri (MS)"/>
                  <a:sym typeface="Calibri (MS)"/>
                </a:rPr>
                <a:t>Support patient-centred care</a:t>
              </a:r>
            </a:p>
          </p:txBody>
        </p:sp>
      </p:grpSp>
      <p:grpSp>
        <p:nvGrpSpPr>
          <p:cNvPr id="25" name="Group 25"/>
          <p:cNvGrpSpPr/>
          <p:nvPr/>
        </p:nvGrpSpPr>
        <p:grpSpPr>
          <a:xfrm>
            <a:off x="901703" y="5089655"/>
            <a:ext cx="720347" cy="720347"/>
            <a:chOff x="0" y="0"/>
            <a:chExt cx="960463" cy="960463"/>
          </a:xfrm>
        </p:grpSpPr>
        <p:sp>
          <p:nvSpPr>
            <p:cNvPr id="26" name="Freeform 26"/>
            <p:cNvSpPr/>
            <p:nvPr/>
          </p:nvSpPr>
          <p:spPr>
            <a:xfrm>
              <a:off x="0" y="0"/>
              <a:ext cx="960501" cy="960501"/>
            </a:xfrm>
            <a:custGeom>
              <a:avLst/>
              <a:gdLst/>
              <a:ahLst/>
              <a:cxnLst/>
              <a:rect l="l" t="t" r="r" b="b"/>
              <a:pathLst>
                <a:path w="960501" h="960501">
                  <a:moveTo>
                    <a:pt x="0" y="480187"/>
                  </a:moveTo>
                  <a:cubicBezTo>
                    <a:pt x="0" y="215011"/>
                    <a:pt x="215011" y="0"/>
                    <a:pt x="480187" y="0"/>
                  </a:cubicBezTo>
                  <a:cubicBezTo>
                    <a:pt x="745363" y="0"/>
                    <a:pt x="960501" y="215011"/>
                    <a:pt x="960501" y="480187"/>
                  </a:cubicBezTo>
                  <a:cubicBezTo>
                    <a:pt x="960501" y="745363"/>
                    <a:pt x="745490" y="960501"/>
                    <a:pt x="480187" y="960501"/>
                  </a:cubicBezTo>
                  <a:cubicBezTo>
                    <a:pt x="214884" y="960501"/>
                    <a:pt x="0" y="745490"/>
                    <a:pt x="0" y="480187"/>
                  </a:cubicBezTo>
                  <a:close/>
                </a:path>
              </a:pathLst>
            </a:custGeom>
            <a:solidFill>
              <a:srgbClr val="00796B"/>
            </a:solidFill>
            <a:ln w="25400" cap="sq">
              <a:solidFill>
                <a:srgbClr val="00796B"/>
              </a:solidFill>
              <a:prstDash val="solid"/>
              <a:miter/>
            </a:ln>
          </p:spPr>
        </p:sp>
      </p:grpSp>
      <p:grpSp>
        <p:nvGrpSpPr>
          <p:cNvPr id="27" name="Group 27"/>
          <p:cNvGrpSpPr/>
          <p:nvPr/>
        </p:nvGrpSpPr>
        <p:grpSpPr>
          <a:xfrm>
            <a:off x="1095089" y="5283041"/>
            <a:ext cx="333575" cy="333575"/>
            <a:chOff x="0" y="0"/>
            <a:chExt cx="444767" cy="444767"/>
          </a:xfrm>
        </p:grpSpPr>
        <p:sp>
          <p:nvSpPr>
            <p:cNvPr id="28" name="Freeform 28" descr="Tick 3"/>
            <p:cNvSpPr/>
            <p:nvPr/>
          </p:nvSpPr>
          <p:spPr>
            <a:xfrm>
              <a:off x="0" y="0"/>
              <a:ext cx="444754" cy="444754"/>
            </a:xfrm>
            <a:custGeom>
              <a:avLst/>
              <a:gdLst/>
              <a:ahLst/>
              <a:cxnLst/>
              <a:rect l="l" t="t" r="r" b="b"/>
              <a:pathLst>
                <a:path w="444754" h="444754">
                  <a:moveTo>
                    <a:pt x="0" y="0"/>
                  </a:moveTo>
                  <a:lnTo>
                    <a:pt x="444754" y="0"/>
                  </a:lnTo>
                  <a:lnTo>
                    <a:pt x="444754" y="444754"/>
                  </a:lnTo>
                  <a:lnTo>
                    <a:pt x="0" y="444754"/>
                  </a:lnTo>
                  <a:lnTo>
                    <a:pt x="0" y="0"/>
                  </a:lnTo>
                  <a:close/>
                </a:path>
              </a:pathLst>
            </a:custGeom>
            <a:blipFill>
              <a:blip r:embed="rId4"/>
              <a:stretch>
                <a:fillRect r="-2" b="-2"/>
              </a:stretch>
            </a:blipFill>
          </p:spPr>
        </p:sp>
      </p:grpSp>
      <p:grpSp>
        <p:nvGrpSpPr>
          <p:cNvPr id="29" name="Group 29"/>
          <p:cNvGrpSpPr/>
          <p:nvPr/>
        </p:nvGrpSpPr>
        <p:grpSpPr>
          <a:xfrm>
            <a:off x="1920240" y="5102352"/>
            <a:ext cx="6949440" cy="694944"/>
            <a:chOff x="0" y="0"/>
            <a:chExt cx="9265920" cy="926592"/>
          </a:xfrm>
        </p:grpSpPr>
        <p:sp>
          <p:nvSpPr>
            <p:cNvPr id="30" name="Freeform 30"/>
            <p:cNvSpPr/>
            <p:nvPr/>
          </p:nvSpPr>
          <p:spPr>
            <a:xfrm>
              <a:off x="0" y="0"/>
              <a:ext cx="9265920" cy="926592"/>
            </a:xfrm>
            <a:custGeom>
              <a:avLst/>
              <a:gdLst/>
              <a:ahLst/>
              <a:cxnLst/>
              <a:rect l="l" t="t" r="r" b="b"/>
              <a:pathLst>
                <a:path w="9265920" h="926592">
                  <a:moveTo>
                    <a:pt x="0" y="0"/>
                  </a:moveTo>
                  <a:lnTo>
                    <a:pt x="9265920" y="0"/>
                  </a:lnTo>
                  <a:lnTo>
                    <a:pt x="9265920" y="926592"/>
                  </a:lnTo>
                  <a:lnTo>
                    <a:pt x="0" y="926592"/>
                  </a:lnTo>
                  <a:close/>
                </a:path>
              </a:pathLst>
            </a:custGeom>
            <a:blipFill>
              <a:blip r:embed="rId3">
                <a:alphaModFix amt="0"/>
              </a:blip>
              <a:stretch>
                <a:fillRect t="-144850" b="-144850"/>
              </a:stretch>
            </a:blipFill>
          </p:spPr>
        </p:sp>
        <p:sp>
          <p:nvSpPr>
            <p:cNvPr id="31" name="TextBox 31"/>
            <p:cNvSpPr txBox="1"/>
            <p:nvPr/>
          </p:nvSpPr>
          <p:spPr>
            <a:xfrm>
              <a:off x="0" y="-57150"/>
              <a:ext cx="9265920" cy="983742"/>
            </a:xfrm>
            <a:prstGeom prst="rect">
              <a:avLst/>
            </a:prstGeom>
          </p:spPr>
          <p:txBody>
            <a:bodyPr lIns="0" tIns="0" rIns="0" bIns="0" rtlCol="0" anchor="ctr"/>
            <a:lstStyle/>
            <a:p>
              <a:pPr algn="l">
                <a:lnSpc>
                  <a:spcPts val="3840"/>
                </a:lnSpc>
              </a:pPr>
              <a:r>
                <a:rPr lang="en-US" sz="3200">
                  <a:solidFill>
                    <a:srgbClr val="FFFFFF"/>
                  </a:solidFill>
                  <a:latin typeface="Calibri (MS)"/>
                  <a:ea typeface="Calibri (MS)"/>
                  <a:cs typeface="Calibri (MS)"/>
                  <a:sym typeface="Calibri (MS)"/>
                </a:rPr>
                <a:t>Develop workforce capabilities</a:t>
              </a:r>
            </a:p>
          </p:txBody>
        </p:sp>
      </p:grpSp>
      <p:grpSp>
        <p:nvGrpSpPr>
          <p:cNvPr id="32" name="Group 32"/>
          <p:cNvGrpSpPr/>
          <p:nvPr/>
        </p:nvGrpSpPr>
        <p:grpSpPr>
          <a:xfrm>
            <a:off x="901703" y="6040631"/>
            <a:ext cx="720347" cy="720347"/>
            <a:chOff x="0" y="0"/>
            <a:chExt cx="960463" cy="960463"/>
          </a:xfrm>
        </p:grpSpPr>
        <p:sp>
          <p:nvSpPr>
            <p:cNvPr id="33" name="Freeform 33"/>
            <p:cNvSpPr/>
            <p:nvPr/>
          </p:nvSpPr>
          <p:spPr>
            <a:xfrm>
              <a:off x="0" y="0"/>
              <a:ext cx="960501" cy="960501"/>
            </a:xfrm>
            <a:custGeom>
              <a:avLst/>
              <a:gdLst/>
              <a:ahLst/>
              <a:cxnLst/>
              <a:rect l="l" t="t" r="r" b="b"/>
              <a:pathLst>
                <a:path w="960501" h="960501">
                  <a:moveTo>
                    <a:pt x="0" y="480187"/>
                  </a:moveTo>
                  <a:cubicBezTo>
                    <a:pt x="0" y="215011"/>
                    <a:pt x="215011" y="0"/>
                    <a:pt x="480187" y="0"/>
                  </a:cubicBezTo>
                  <a:cubicBezTo>
                    <a:pt x="745363" y="0"/>
                    <a:pt x="960501" y="215011"/>
                    <a:pt x="960501" y="480187"/>
                  </a:cubicBezTo>
                  <a:cubicBezTo>
                    <a:pt x="960501" y="745363"/>
                    <a:pt x="745490" y="960501"/>
                    <a:pt x="480187" y="960501"/>
                  </a:cubicBezTo>
                  <a:cubicBezTo>
                    <a:pt x="214884" y="960501"/>
                    <a:pt x="0" y="745490"/>
                    <a:pt x="0" y="480187"/>
                  </a:cubicBezTo>
                  <a:close/>
                </a:path>
              </a:pathLst>
            </a:custGeom>
            <a:solidFill>
              <a:srgbClr val="00796B"/>
            </a:solidFill>
            <a:ln w="25400" cap="sq">
              <a:solidFill>
                <a:srgbClr val="00796B"/>
              </a:solidFill>
              <a:prstDash val="solid"/>
              <a:miter/>
            </a:ln>
          </p:spPr>
        </p:sp>
      </p:grpSp>
      <p:grpSp>
        <p:nvGrpSpPr>
          <p:cNvPr id="34" name="Group 34"/>
          <p:cNvGrpSpPr/>
          <p:nvPr/>
        </p:nvGrpSpPr>
        <p:grpSpPr>
          <a:xfrm>
            <a:off x="1095089" y="6234017"/>
            <a:ext cx="333575" cy="333575"/>
            <a:chOff x="0" y="0"/>
            <a:chExt cx="444767" cy="444767"/>
          </a:xfrm>
        </p:grpSpPr>
        <p:sp>
          <p:nvSpPr>
            <p:cNvPr id="35" name="Freeform 35" descr="Tick 4"/>
            <p:cNvSpPr/>
            <p:nvPr/>
          </p:nvSpPr>
          <p:spPr>
            <a:xfrm>
              <a:off x="0" y="0"/>
              <a:ext cx="444754" cy="444754"/>
            </a:xfrm>
            <a:custGeom>
              <a:avLst/>
              <a:gdLst/>
              <a:ahLst/>
              <a:cxnLst/>
              <a:rect l="l" t="t" r="r" b="b"/>
              <a:pathLst>
                <a:path w="444754" h="444754">
                  <a:moveTo>
                    <a:pt x="0" y="0"/>
                  </a:moveTo>
                  <a:lnTo>
                    <a:pt x="444754" y="0"/>
                  </a:lnTo>
                  <a:lnTo>
                    <a:pt x="444754" y="444754"/>
                  </a:lnTo>
                  <a:lnTo>
                    <a:pt x="0" y="444754"/>
                  </a:lnTo>
                  <a:lnTo>
                    <a:pt x="0" y="0"/>
                  </a:lnTo>
                  <a:close/>
                </a:path>
              </a:pathLst>
            </a:custGeom>
            <a:blipFill>
              <a:blip r:embed="rId4"/>
              <a:stretch>
                <a:fillRect r="-2" b="-2"/>
              </a:stretch>
            </a:blipFill>
          </p:spPr>
        </p:sp>
      </p:grpSp>
      <p:grpSp>
        <p:nvGrpSpPr>
          <p:cNvPr id="36" name="Group 36"/>
          <p:cNvGrpSpPr/>
          <p:nvPr/>
        </p:nvGrpSpPr>
        <p:grpSpPr>
          <a:xfrm>
            <a:off x="1920240" y="6053328"/>
            <a:ext cx="6949440" cy="694944"/>
            <a:chOff x="0" y="0"/>
            <a:chExt cx="9265920" cy="926592"/>
          </a:xfrm>
        </p:grpSpPr>
        <p:sp>
          <p:nvSpPr>
            <p:cNvPr id="37" name="Freeform 37"/>
            <p:cNvSpPr/>
            <p:nvPr/>
          </p:nvSpPr>
          <p:spPr>
            <a:xfrm>
              <a:off x="0" y="0"/>
              <a:ext cx="9265920" cy="926592"/>
            </a:xfrm>
            <a:custGeom>
              <a:avLst/>
              <a:gdLst/>
              <a:ahLst/>
              <a:cxnLst/>
              <a:rect l="l" t="t" r="r" b="b"/>
              <a:pathLst>
                <a:path w="9265920" h="926592">
                  <a:moveTo>
                    <a:pt x="0" y="0"/>
                  </a:moveTo>
                  <a:lnTo>
                    <a:pt x="9265920" y="0"/>
                  </a:lnTo>
                  <a:lnTo>
                    <a:pt x="9265920" y="926592"/>
                  </a:lnTo>
                  <a:lnTo>
                    <a:pt x="0" y="926592"/>
                  </a:lnTo>
                  <a:close/>
                </a:path>
              </a:pathLst>
            </a:custGeom>
            <a:blipFill>
              <a:blip r:embed="rId3">
                <a:alphaModFix amt="0"/>
              </a:blip>
              <a:stretch>
                <a:fillRect t="-144850" b="-144850"/>
              </a:stretch>
            </a:blipFill>
          </p:spPr>
        </p:sp>
        <p:sp>
          <p:nvSpPr>
            <p:cNvPr id="38" name="TextBox 38"/>
            <p:cNvSpPr txBox="1"/>
            <p:nvPr/>
          </p:nvSpPr>
          <p:spPr>
            <a:xfrm>
              <a:off x="0" y="-57150"/>
              <a:ext cx="9265920" cy="983742"/>
            </a:xfrm>
            <a:prstGeom prst="rect">
              <a:avLst/>
            </a:prstGeom>
          </p:spPr>
          <p:txBody>
            <a:bodyPr lIns="0" tIns="0" rIns="0" bIns="0" rtlCol="0" anchor="ctr"/>
            <a:lstStyle/>
            <a:p>
              <a:pPr algn="l">
                <a:lnSpc>
                  <a:spcPts val="3840"/>
                </a:lnSpc>
              </a:pPr>
              <a:r>
                <a:rPr lang="en-US" sz="3200">
                  <a:solidFill>
                    <a:srgbClr val="FFFFFF"/>
                  </a:solidFill>
                  <a:latin typeface="Calibri (MS)"/>
                  <a:ea typeface="Calibri (MS)"/>
                  <a:cs typeface="Calibri (MS)"/>
                  <a:sym typeface="Calibri (MS)"/>
                </a:rPr>
                <a:t>Potentially reduce hospital pressure</a:t>
              </a:r>
            </a:p>
          </p:txBody>
        </p:sp>
      </p:grpSp>
      <p:sp>
        <p:nvSpPr>
          <p:cNvPr id="39" name="TextBox 39"/>
          <p:cNvSpPr txBox="1"/>
          <p:nvPr/>
        </p:nvSpPr>
        <p:spPr>
          <a:xfrm>
            <a:off x="9509760" y="2219325"/>
            <a:ext cx="7863840" cy="706755"/>
          </a:xfrm>
          <a:prstGeom prst="rect">
            <a:avLst/>
          </a:prstGeom>
        </p:spPr>
        <p:txBody>
          <a:bodyPr lIns="0" tIns="0" rIns="0" bIns="0" rtlCol="0" anchor="t">
            <a:spAutoFit/>
          </a:bodyPr>
          <a:lstStyle/>
          <a:p>
            <a:pPr algn="l">
              <a:lnSpc>
                <a:spcPts val="4320"/>
              </a:lnSpc>
            </a:pPr>
            <a:r>
              <a:rPr lang="en-US" sz="3600" b="1">
                <a:solidFill>
                  <a:srgbClr val="8EC1EE"/>
                </a:solidFill>
                <a:latin typeface="Calibri (MS) Bold"/>
                <a:ea typeface="Calibri (MS) Bold"/>
                <a:cs typeface="Calibri (MS) Bold"/>
                <a:sym typeface="Calibri (MS) Bold"/>
              </a:rPr>
              <a:t>But benefits can be affected by:</a:t>
            </a:r>
          </a:p>
        </p:txBody>
      </p:sp>
      <p:grpSp>
        <p:nvGrpSpPr>
          <p:cNvPr id="40" name="Group 40"/>
          <p:cNvGrpSpPr/>
          <p:nvPr/>
        </p:nvGrpSpPr>
        <p:grpSpPr>
          <a:xfrm>
            <a:off x="9497063" y="3187703"/>
            <a:ext cx="3774443" cy="756923"/>
            <a:chOff x="0" y="0"/>
            <a:chExt cx="5032591" cy="1009231"/>
          </a:xfrm>
        </p:grpSpPr>
        <p:sp>
          <p:nvSpPr>
            <p:cNvPr id="41" name="Freeform 41"/>
            <p:cNvSpPr/>
            <p:nvPr/>
          </p:nvSpPr>
          <p:spPr>
            <a:xfrm>
              <a:off x="0" y="0"/>
              <a:ext cx="5032502" cy="1009142"/>
            </a:xfrm>
            <a:custGeom>
              <a:avLst/>
              <a:gdLst/>
              <a:ahLst/>
              <a:cxnLst/>
              <a:rect l="l" t="t" r="r" b="b"/>
              <a:pathLst>
                <a:path w="5032502" h="1009142">
                  <a:moveTo>
                    <a:pt x="0" y="504571"/>
                  </a:moveTo>
                  <a:cubicBezTo>
                    <a:pt x="0" y="225933"/>
                    <a:pt x="225933" y="0"/>
                    <a:pt x="504571" y="0"/>
                  </a:cubicBezTo>
                  <a:lnTo>
                    <a:pt x="4527931" y="0"/>
                  </a:lnTo>
                  <a:cubicBezTo>
                    <a:pt x="4806569" y="0"/>
                    <a:pt x="5032502" y="225933"/>
                    <a:pt x="5032502" y="504571"/>
                  </a:cubicBezTo>
                  <a:cubicBezTo>
                    <a:pt x="5032502" y="783209"/>
                    <a:pt x="4806569" y="1009142"/>
                    <a:pt x="4527931" y="1009142"/>
                  </a:cubicBezTo>
                  <a:lnTo>
                    <a:pt x="504571" y="1009142"/>
                  </a:lnTo>
                  <a:cubicBezTo>
                    <a:pt x="225933" y="1009269"/>
                    <a:pt x="0" y="783336"/>
                    <a:pt x="0" y="504571"/>
                  </a:cubicBezTo>
                  <a:close/>
                </a:path>
              </a:pathLst>
            </a:custGeom>
            <a:solidFill>
              <a:srgbClr val="005EB8"/>
            </a:solidFill>
            <a:ln w="25400" cap="sq">
              <a:solidFill>
                <a:srgbClr val="005EB8"/>
              </a:solidFill>
              <a:prstDash val="solid"/>
              <a:miter/>
            </a:ln>
          </p:spPr>
        </p:sp>
      </p:grpSp>
      <p:grpSp>
        <p:nvGrpSpPr>
          <p:cNvPr id="42" name="Group 42"/>
          <p:cNvGrpSpPr/>
          <p:nvPr/>
        </p:nvGrpSpPr>
        <p:grpSpPr>
          <a:xfrm>
            <a:off x="9509760" y="3200400"/>
            <a:ext cx="3749040" cy="731520"/>
            <a:chOff x="0" y="0"/>
            <a:chExt cx="4998720" cy="975360"/>
          </a:xfrm>
        </p:grpSpPr>
        <p:sp>
          <p:nvSpPr>
            <p:cNvPr id="43" name="Freeform 43"/>
            <p:cNvSpPr/>
            <p:nvPr/>
          </p:nvSpPr>
          <p:spPr>
            <a:xfrm>
              <a:off x="0" y="0"/>
              <a:ext cx="4998720" cy="975360"/>
            </a:xfrm>
            <a:custGeom>
              <a:avLst/>
              <a:gdLst/>
              <a:ahLst/>
              <a:cxnLst/>
              <a:rect l="l" t="t" r="r" b="b"/>
              <a:pathLst>
                <a:path w="4998720" h="975360">
                  <a:moveTo>
                    <a:pt x="0" y="0"/>
                  </a:moveTo>
                  <a:lnTo>
                    <a:pt x="4998720" y="0"/>
                  </a:lnTo>
                  <a:lnTo>
                    <a:pt x="4998720" y="975360"/>
                  </a:lnTo>
                  <a:lnTo>
                    <a:pt x="0" y="975360"/>
                  </a:lnTo>
                  <a:close/>
                </a:path>
              </a:pathLst>
            </a:custGeom>
            <a:blipFill>
              <a:blip r:embed="rId3">
                <a:alphaModFix amt="0"/>
              </a:blip>
              <a:stretch>
                <a:fillRect t="-49860" b="-49860"/>
              </a:stretch>
            </a:blipFill>
          </p:spPr>
        </p:sp>
        <p:sp>
          <p:nvSpPr>
            <p:cNvPr id="44" name="TextBox 44"/>
            <p:cNvSpPr txBox="1"/>
            <p:nvPr/>
          </p:nvSpPr>
          <p:spPr>
            <a:xfrm>
              <a:off x="0" y="-66675"/>
              <a:ext cx="4998720" cy="1042035"/>
            </a:xfrm>
            <a:prstGeom prst="rect">
              <a:avLst/>
            </a:prstGeom>
          </p:spPr>
          <p:txBody>
            <a:bodyPr lIns="0" tIns="0" rIns="0" bIns="0" rtlCol="0" anchor="ctr"/>
            <a:lstStyle/>
            <a:p>
              <a:pPr algn="ctr">
                <a:lnSpc>
                  <a:spcPts val="3359"/>
                </a:lnSpc>
              </a:pPr>
              <a:r>
                <a:rPr lang="en-US" sz="2799">
                  <a:solidFill>
                    <a:srgbClr val="FFFFFF"/>
                  </a:solidFill>
                  <a:latin typeface="Calibri (MS)"/>
                  <a:ea typeface="Calibri (MS)"/>
                  <a:cs typeface="Calibri (MS)"/>
                  <a:sym typeface="Calibri (MS)"/>
                </a:rPr>
                <a:t>Income</a:t>
              </a:r>
            </a:p>
          </p:txBody>
        </p:sp>
      </p:grpSp>
      <p:grpSp>
        <p:nvGrpSpPr>
          <p:cNvPr id="45" name="Group 45"/>
          <p:cNvGrpSpPr/>
          <p:nvPr/>
        </p:nvGrpSpPr>
        <p:grpSpPr>
          <a:xfrm>
            <a:off x="13520423" y="3187703"/>
            <a:ext cx="3774443" cy="756923"/>
            <a:chOff x="0" y="0"/>
            <a:chExt cx="5032591" cy="1009231"/>
          </a:xfrm>
        </p:grpSpPr>
        <p:sp>
          <p:nvSpPr>
            <p:cNvPr id="46" name="Freeform 46"/>
            <p:cNvSpPr/>
            <p:nvPr/>
          </p:nvSpPr>
          <p:spPr>
            <a:xfrm>
              <a:off x="0" y="0"/>
              <a:ext cx="5032502" cy="1009142"/>
            </a:xfrm>
            <a:custGeom>
              <a:avLst/>
              <a:gdLst/>
              <a:ahLst/>
              <a:cxnLst/>
              <a:rect l="l" t="t" r="r" b="b"/>
              <a:pathLst>
                <a:path w="5032502" h="1009142">
                  <a:moveTo>
                    <a:pt x="0" y="504571"/>
                  </a:moveTo>
                  <a:cubicBezTo>
                    <a:pt x="0" y="225933"/>
                    <a:pt x="225933" y="0"/>
                    <a:pt x="504571" y="0"/>
                  </a:cubicBezTo>
                  <a:lnTo>
                    <a:pt x="4527931" y="0"/>
                  </a:lnTo>
                  <a:cubicBezTo>
                    <a:pt x="4806569" y="0"/>
                    <a:pt x="5032502" y="225933"/>
                    <a:pt x="5032502" y="504571"/>
                  </a:cubicBezTo>
                  <a:cubicBezTo>
                    <a:pt x="5032502" y="783209"/>
                    <a:pt x="4806569" y="1009142"/>
                    <a:pt x="4527931" y="1009142"/>
                  </a:cubicBezTo>
                  <a:lnTo>
                    <a:pt x="504571" y="1009142"/>
                  </a:lnTo>
                  <a:cubicBezTo>
                    <a:pt x="225933" y="1009269"/>
                    <a:pt x="0" y="783336"/>
                    <a:pt x="0" y="504571"/>
                  </a:cubicBezTo>
                  <a:close/>
                </a:path>
              </a:pathLst>
            </a:custGeom>
            <a:solidFill>
              <a:srgbClr val="005EB8"/>
            </a:solidFill>
            <a:ln w="25400" cap="sq">
              <a:solidFill>
                <a:srgbClr val="005EB8"/>
              </a:solidFill>
              <a:prstDash val="solid"/>
              <a:miter/>
            </a:ln>
          </p:spPr>
        </p:sp>
      </p:grpSp>
      <p:grpSp>
        <p:nvGrpSpPr>
          <p:cNvPr id="47" name="Group 47"/>
          <p:cNvGrpSpPr/>
          <p:nvPr/>
        </p:nvGrpSpPr>
        <p:grpSpPr>
          <a:xfrm>
            <a:off x="13533120" y="3200400"/>
            <a:ext cx="3749040" cy="731520"/>
            <a:chOff x="0" y="0"/>
            <a:chExt cx="4998720" cy="975360"/>
          </a:xfrm>
        </p:grpSpPr>
        <p:sp>
          <p:nvSpPr>
            <p:cNvPr id="48" name="Freeform 48"/>
            <p:cNvSpPr/>
            <p:nvPr/>
          </p:nvSpPr>
          <p:spPr>
            <a:xfrm>
              <a:off x="0" y="0"/>
              <a:ext cx="4998720" cy="975360"/>
            </a:xfrm>
            <a:custGeom>
              <a:avLst/>
              <a:gdLst/>
              <a:ahLst/>
              <a:cxnLst/>
              <a:rect l="l" t="t" r="r" b="b"/>
              <a:pathLst>
                <a:path w="4998720" h="975360">
                  <a:moveTo>
                    <a:pt x="0" y="0"/>
                  </a:moveTo>
                  <a:lnTo>
                    <a:pt x="4998720" y="0"/>
                  </a:lnTo>
                  <a:lnTo>
                    <a:pt x="4998720" y="975360"/>
                  </a:lnTo>
                  <a:lnTo>
                    <a:pt x="0" y="975360"/>
                  </a:lnTo>
                  <a:close/>
                </a:path>
              </a:pathLst>
            </a:custGeom>
            <a:blipFill>
              <a:blip r:embed="rId3">
                <a:alphaModFix amt="0"/>
              </a:blip>
              <a:stretch>
                <a:fillRect t="-49860" b="-49860"/>
              </a:stretch>
            </a:blipFill>
          </p:spPr>
        </p:sp>
        <p:sp>
          <p:nvSpPr>
            <p:cNvPr id="49" name="TextBox 49"/>
            <p:cNvSpPr txBox="1"/>
            <p:nvPr/>
          </p:nvSpPr>
          <p:spPr>
            <a:xfrm>
              <a:off x="0" y="-66675"/>
              <a:ext cx="4998720" cy="1042035"/>
            </a:xfrm>
            <a:prstGeom prst="rect">
              <a:avLst/>
            </a:prstGeom>
          </p:spPr>
          <p:txBody>
            <a:bodyPr lIns="0" tIns="0" rIns="0" bIns="0" rtlCol="0" anchor="ctr"/>
            <a:lstStyle/>
            <a:p>
              <a:pPr algn="ctr">
                <a:lnSpc>
                  <a:spcPts val="3359"/>
                </a:lnSpc>
              </a:pPr>
              <a:r>
                <a:rPr lang="en-US" sz="2799">
                  <a:solidFill>
                    <a:srgbClr val="FFFFFF"/>
                  </a:solidFill>
                  <a:latin typeface="Calibri (MS)"/>
                  <a:ea typeface="Calibri (MS)"/>
                  <a:cs typeface="Calibri (MS)"/>
                  <a:sym typeface="Calibri (MS)"/>
                </a:rPr>
                <a:t>Connectivity</a:t>
              </a:r>
            </a:p>
          </p:txBody>
        </p:sp>
      </p:grpSp>
      <p:grpSp>
        <p:nvGrpSpPr>
          <p:cNvPr id="50" name="Group 50"/>
          <p:cNvGrpSpPr/>
          <p:nvPr/>
        </p:nvGrpSpPr>
        <p:grpSpPr>
          <a:xfrm>
            <a:off x="9497063" y="4138679"/>
            <a:ext cx="3774443" cy="756923"/>
            <a:chOff x="0" y="0"/>
            <a:chExt cx="5032591" cy="1009231"/>
          </a:xfrm>
        </p:grpSpPr>
        <p:sp>
          <p:nvSpPr>
            <p:cNvPr id="51" name="Freeform 51"/>
            <p:cNvSpPr/>
            <p:nvPr/>
          </p:nvSpPr>
          <p:spPr>
            <a:xfrm>
              <a:off x="0" y="0"/>
              <a:ext cx="5032502" cy="1009142"/>
            </a:xfrm>
            <a:custGeom>
              <a:avLst/>
              <a:gdLst/>
              <a:ahLst/>
              <a:cxnLst/>
              <a:rect l="l" t="t" r="r" b="b"/>
              <a:pathLst>
                <a:path w="5032502" h="1009142">
                  <a:moveTo>
                    <a:pt x="0" y="504571"/>
                  </a:moveTo>
                  <a:cubicBezTo>
                    <a:pt x="0" y="225933"/>
                    <a:pt x="225933" y="0"/>
                    <a:pt x="504571" y="0"/>
                  </a:cubicBezTo>
                  <a:lnTo>
                    <a:pt x="4527931" y="0"/>
                  </a:lnTo>
                  <a:cubicBezTo>
                    <a:pt x="4806569" y="0"/>
                    <a:pt x="5032502" y="225933"/>
                    <a:pt x="5032502" y="504571"/>
                  </a:cubicBezTo>
                  <a:cubicBezTo>
                    <a:pt x="5032502" y="783209"/>
                    <a:pt x="4806569" y="1009142"/>
                    <a:pt x="4527931" y="1009142"/>
                  </a:cubicBezTo>
                  <a:lnTo>
                    <a:pt x="504571" y="1009142"/>
                  </a:lnTo>
                  <a:cubicBezTo>
                    <a:pt x="225933" y="1009269"/>
                    <a:pt x="0" y="783336"/>
                    <a:pt x="0" y="504571"/>
                  </a:cubicBezTo>
                  <a:close/>
                </a:path>
              </a:pathLst>
            </a:custGeom>
            <a:solidFill>
              <a:srgbClr val="005EB8"/>
            </a:solidFill>
            <a:ln w="25400" cap="sq">
              <a:solidFill>
                <a:srgbClr val="005EB8"/>
              </a:solidFill>
              <a:prstDash val="solid"/>
              <a:miter/>
            </a:ln>
          </p:spPr>
        </p:sp>
      </p:grpSp>
      <p:grpSp>
        <p:nvGrpSpPr>
          <p:cNvPr id="52" name="Group 52"/>
          <p:cNvGrpSpPr/>
          <p:nvPr/>
        </p:nvGrpSpPr>
        <p:grpSpPr>
          <a:xfrm>
            <a:off x="9509760" y="4151376"/>
            <a:ext cx="3749040" cy="731520"/>
            <a:chOff x="0" y="0"/>
            <a:chExt cx="4998720" cy="975360"/>
          </a:xfrm>
        </p:grpSpPr>
        <p:sp>
          <p:nvSpPr>
            <p:cNvPr id="53" name="Freeform 53"/>
            <p:cNvSpPr/>
            <p:nvPr/>
          </p:nvSpPr>
          <p:spPr>
            <a:xfrm>
              <a:off x="0" y="0"/>
              <a:ext cx="4998720" cy="975360"/>
            </a:xfrm>
            <a:custGeom>
              <a:avLst/>
              <a:gdLst/>
              <a:ahLst/>
              <a:cxnLst/>
              <a:rect l="l" t="t" r="r" b="b"/>
              <a:pathLst>
                <a:path w="4998720" h="975360">
                  <a:moveTo>
                    <a:pt x="0" y="0"/>
                  </a:moveTo>
                  <a:lnTo>
                    <a:pt x="4998720" y="0"/>
                  </a:lnTo>
                  <a:lnTo>
                    <a:pt x="4998720" y="975360"/>
                  </a:lnTo>
                  <a:lnTo>
                    <a:pt x="0" y="975360"/>
                  </a:lnTo>
                  <a:close/>
                </a:path>
              </a:pathLst>
            </a:custGeom>
            <a:blipFill>
              <a:blip r:embed="rId3">
                <a:alphaModFix amt="0"/>
              </a:blip>
              <a:stretch>
                <a:fillRect t="-49860" b="-49860"/>
              </a:stretch>
            </a:blipFill>
          </p:spPr>
        </p:sp>
        <p:sp>
          <p:nvSpPr>
            <p:cNvPr id="54" name="TextBox 54"/>
            <p:cNvSpPr txBox="1"/>
            <p:nvPr/>
          </p:nvSpPr>
          <p:spPr>
            <a:xfrm>
              <a:off x="0" y="-66675"/>
              <a:ext cx="4998720" cy="1042035"/>
            </a:xfrm>
            <a:prstGeom prst="rect">
              <a:avLst/>
            </a:prstGeom>
          </p:spPr>
          <p:txBody>
            <a:bodyPr lIns="0" tIns="0" rIns="0" bIns="0" rtlCol="0" anchor="ctr"/>
            <a:lstStyle/>
            <a:p>
              <a:pPr algn="ctr">
                <a:lnSpc>
                  <a:spcPts val="3359"/>
                </a:lnSpc>
              </a:pPr>
              <a:r>
                <a:rPr lang="en-US" sz="2799">
                  <a:solidFill>
                    <a:srgbClr val="FFFFFF"/>
                  </a:solidFill>
                  <a:latin typeface="Calibri (MS)"/>
                  <a:ea typeface="Calibri (MS)"/>
                  <a:cs typeface="Calibri (MS)"/>
                  <a:sym typeface="Calibri (MS)"/>
                </a:rPr>
                <a:t>Digital literacy</a:t>
              </a:r>
            </a:p>
          </p:txBody>
        </p:sp>
      </p:grpSp>
      <p:grpSp>
        <p:nvGrpSpPr>
          <p:cNvPr id="55" name="Group 55"/>
          <p:cNvGrpSpPr/>
          <p:nvPr/>
        </p:nvGrpSpPr>
        <p:grpSpPr>
          <a:xfrm>
            <a:off x="13520423" y="4138679"/>
            <a:ext cx="3774443" cy="756923"/>
            <a:chOff x="0" y="0"/>
            <a:chExt cx="5032591" cy="1009231"/>
          </a:xfrm>
        </p:grpSpPr>
        <p:sp>
          <p:nvSpPr>
            <p:cNvPr id="56" name="Freeform 56"/>
            <p:cNvSpPr/>
            <p:nvPr/>
          </p:nvSpPr>
          <p:spPr>
            <a:xfrm>
              <a:off x="0" y="0"/>
              <a:ext cx="5032502" cy="1009142"/>
            </a:xfrm>
            <a:custGeom>
              <a:avLst/>
              <a:gdLst/>
              <a:ahLst/>
              <a:cxnLst/>
              <a:rect l="l" t="t" r="r" b="b"/>
              <a:pathLst>
                <a:path w="5032502" h="1009142">
                  <a:moveTo>
                    <a:pt x="0" y="504571"/>
                  </a:moveTo>
                  <a:cubicBezTo>
                    <a:pt x="0" y="225933"/>
                    <a:pt x="225933" y="0"/>
                    <a:pt x="504571" y="0"/>
                  </a:cubicBezTo>
                  <a:lnTo>
                    <a:pt x="4527931" y="0"/>
                  </a:lnTo>
                  <a:cubicBezTo>
                    <a:pt x="4806569" y="0"/>
                    <a:pt x="5032502" y="225933"/>
                    <a:pt x="5032502" y="504571"/>
                  </a:cubicBezTo>
                  <a:cubicBezTo>
                    <a:pt x="5032502" y="783209"/>
                    <a:pt x="4806569" y="1009142"/>
                    <a:pt x="4527931" y="1009142"/>
                  </a:cubicBezTo>
                  <a:lnTo>
                    <a:pt x="504571" y="1009142"/>
                  </a:lnTo>
                  <a:cubicBezTo>
                    <a:pt x="225933" y="1009269"/>
                    <a:pt x="0" y="783336"/>
                    <a:pt x="0" y="504571"/>
                  </a:cubicBezTo>
                  <a:close/>
                </a:path>
              </a:pathLst>
            </a:custGeom>
            <a:solidFill>
              <a:srgbClr val="005EB8"/>
            </a:solidFill>
            <a:ln w="25400" cap="sq">
              <a:solidFill>
                <a:srgbClr val="005EB8"/>
              </a:solidFill>
              <a:prstDash val="solid"/>
              <a:miter/>
            </a:ln>
          </p:spPr>
        </p:sp>
      </p:grpSp>
      <p:grpSp>
        <p:nvGrpSpPr>
          <p:cNvPr id="57" name="Group 57"/>
          <p:cNvGrpSpPr/>
          <p:nvPr/>
        </p:nvGrpSpPr>
        <p:grpSpPr>
          <a:xfrm>
            <a:off x="13533120" y="4151376"/>
            <a:ext cx="3749040" cy="731520"/>
            <a:chOff x="0" y="0"/>
            <a:chExt cx="4998720" cy="975360"/>
          </a:xfrm>
        </p:grpSpPr>
        <p:sp>
          <p:nvSpPr>
            <p:cNvPr id="58" name="Freeform 58"/>
            <p:cNvSpPr/>
            <p:nvPr/>
          </p:nvSpPr>
          <p:spPr>
            <a:xfrm>
              <a:off x="0" y="0"/>
              <a:ext cx="4998720" cy="975360"/>
            </a:xfrm>
            <a:custGeom>
              <a:avLst/>
              <a:gdLst/>
              <a:ahLst/>
              <a:cxnLst/>
              <a:rect l="l" t="t" r="r" b="b"/>
              <a:pathLst>
                <a:path w="4998720" h="975360">
                  <a:moveTo>
                    <a:pt x="0" y="0"/>
                  </a:moveTo>
                  <a:lnTo>
                    <a:pt x="4998720" y="0"/>
                  </a:lnTo>
                  <a:lnTo>
                    <a:pt x="4998720" y="975360"/>
                  </a:lnTo>
                  <a:lnTo>
                    <a:pt x="0" y="975360"/>
                  </a:lnTo>
                  <a:close/>
                </a:path>
              </a:pathLst>
            </a:custGeom>
            <a:blipFill>
              <a:blip r:embed="rId3">
                <a:alphaModFix amt="0"/>
              </a:blip>
              <a:stretch>
                <a:fillRect t="-49860" b="-49860"/>
              </a:stretch>
            </a:blipFill>
          </p:spPr>
        </p:sp>
        <p:sp>
          <p:nvSpPr>
            <p:cNvPr id="59" name="TextBox 59"/>
            <p:cNvSpPr txBox="1"/>
            <p:nvPr/>
          </p:nvSpPr>
          <p:spPr>
            <a:xfrm>
              <a:off x="0" y="-66675"/>
              <a:ext cx="4998720" cy="1042035"/>
            </a:xfrm>
            <a:prstGeom prst="rect">
              <a:avLst/>
            </a:prstGeom>
          </p:spPr>
          <p:txBody>
            <a:bodyPr lIns="0" tIns="0" rIns="0" bIns="0" rtlCol="0" anchor="ctr"/>
            <a:lstStyle/>
            <a:p>
              <a:pPr algn="ctr">
                <a:lnSpc>
                  <a:spcPts val="3359"/>
                </a:lnSpc>
              </a:pPr>
              <a:r>
                <a:rPr lang="en-US" sz="2799">
                  <a:solidFill>
                    <a:srgbClr val="FFFFFF"/>
                  </a:solidFill>
                  <a:latin typeface="Calibri (MS)"/>
                  <a:ea typeface="Calibri (MS)"/>
                  <a:cs typeface="Calibri (MS)"/>
                  <a:sym typeface="Calibri (MS)"/>
                </a:rPr>
                <a:t>Disability</a:t>
              </a:r>
            </a:p>
          </p:txBody>
        </p:sp>
      </p:grpSp>
      <p:grpSp>
        <p:nvGrpSpPr>
          <p:cNvPr id="60" name="Group 60"/>
          <p:cNvGrpSpPr/>
          <p:nvPr/>
        </p:nvGrpSpPr>
        <p:grpSpPr>
          <a:xfrm>
            <a:off x="9497063" y="5089655"/>
            <a:ext cx="3774443" cy="756923"/>
            <a:chOff x="0" y="0"/>
            <a:chExt cx="5032591" cy="1009231"/>
          </a:xfrm>
        </p:grpSpPr>
        <p:sp>
          <p:nvSpPr>
            <p:cNvPr id="61" name="Freeform 61"/>
            <p:cNvSpPr/>
            <p:nvPr/>
          </p:nvSpPr>
          <p:spPr>
            <a:xfrm>
              <a:off x="0" y="0"/>
              <a:ext cx="5032502" cy="1009142"/>
            </a:xfrm>
            <a:custGeom>
              <a:avLst/>
              <a:gdLst/>
              <a:ahLst/>
              <a:cxnLst/>
              <a:rect l="l" t="t" r="r" b="b"/>
              <a:pathLst>
                <a:path w="5032502" h="1009142">
                  <a:moveTo>
                    <a:pt x="0" y="504571"/>
                  </a:moveTo>
                  <a:cubicBezTo>
                    <a:pt x="0" y="225933"/>
                    <a:pt x="225933" y="0"/>
                    <a:pt x="504571" y="0"/>
                  </a:cubicBezTo>
                  <a:lnTo>
                    <a:pt x="4527931" y="0"/>
                  </a:lnTo>
                  <a:cubicBezTo>
                    <a:pt x="4806569" y="0"/>
                    <a:pt x="5032502" y="225933"/>
                    <a:pt x="5032502" y="504571"/>
                  </a:cubicBezTo>
                  <a:cubicBezTo>
                    <a:pt x="5032502" y="783209"/>
                    <a:pt x="4806569" y="1009142"/>
                    <a:pt x="4527931" y="1009142"/>
                  </a:cubicBezTo>
                  <a:lnTo>
                    <a:pt x="504571" y="1009142"/>
                  </a:lnTo>
                  <a:cubicBezTo>
                    <a:pt x="225933" y="1009269"/>
                    <a:pt x="0" y="783336"/>
                    <a:pt x="0" y="504571"/>
                  </a:cubicBezTo>
                  <a:close/>
                </a:path>
              </a:pathLst>
            </a:custGeom>
            <a:solidFill>
              <a:srgbClr val="005EB8"/>
            </a:solidFill>
            <a:ln w="25400" cap="sq">
              <a:solidFill>
                <a:srgbClr val="005EB8"/>
              </a:solidFill>
              <a:prstDash val="solid"/>
              <a:miter/>
            </a:ln>
          </p:spPr>
        </p:sp>
      </p:grpSp>
      <p:grpSp>
        <p:nvGrpSpPr>
          <p:cNvPr id="62" name="Group 62"/>
          <p:cNvGrpSpPr/>
          <p:nvPr/>
        </p:nvGrpSpPr>
        <p:grpSpPr>
          <a:xfrm>
            <a:off x="9509760" y="5102352"/>
            <a:ext cx="3749040" cy="731520"/>
            <a:chOff x="0" y="0"/>
            <a:chExt cx="4998720" cy="975360"/>
          </a:xfrm>
        </p:grpSpPr>
        <p:sp>
          <p:nvSpPr>
            <p:cNvPr id="63" name="Freeform 63"/>
            <p:cNvSpPr/>
            <p:nvPr/>
          </p:nvSpPr>
          <p:spPr>
            <a:xfrm>
              <a:off x="0" y="0"/>
              <a:ext cx="4998720" cy="975360"/>
            </a:xfrm>
            <a:custGeom>
              <a:avLst/>
              <a:gdLst/>
              <a:ahLst/>
              <a:cxnLst/>
              <a:rect l="l" t="t" r="r" b="b"/>
              <a:pathLst>
                <a:path w="4998720" h="975360">
                  <a:moveTo>
                    <a:pt x="0" y="0"/>
                  </a:moveTo>
                  <a:lnTo>
                    <a:pt x="4998720" y="0"/>
                  </a:lnTo>
                  <a:lnTo>
                    <a:pt x="4998720" y="975360"/>
                  </a:lnTo>
                  <a:lnTo>
                    <a:pt x="0" y="975360"/>
                  </a:lnTo>
                  <a:close/>
                </a:path>
              </a:pathLst>
            </a:custGeom>
            <a:blipFill>
              <a:blip r:embed="rId3">
                <a:alphaModFix amt="0"/>
              </a:blip>
              <a:stretch>
                <a:fillRect t="-49860" b="-49860"/>
              </a:stretch>
            </a:blipFill>
          </p:spPr>
        </p:sp>
        <p:sp>
          <p:nvSpPr>
            <p:cNvPr id="64" name="TextBox 64"/>
            <p:cNvSpPr txBox="1"/>
            <p:nvPr/>
          </p:nvSpPr>
          <p:spPr>
            <a:xfrm>
              <a:off x="0" y="-66675"/>
              <a:ext cx="4998720" cy="1042035"/>
            </a:xfrm>
            <a:prstGeom prst="rect">
              <a:avLst/>
            </a:prstGeom>
          </p:spPr>
          <p:txBody>
            <a:bodyPr lIns="0" tIns="0" rIns="0" bIns="0" rtlCol="0" anchor="ctr"/>
            <a:lstStyle/>
            <a:p>
              <a:pPr algn="ctr">
                <a:lnSpc>
                  <a:spcPts val="3359"/>
                </a:lnSpc>
              </a:pPr>
              <a:r>
                <a:rPr lang="en-US" sz="2799">
                  <a:solidFill>
                    <a:srgbClr val="FFFFFF"/>
                  </a:solidFill>
                  <a:latin typeface="Calibri (MS)"/>
                  <a:ea typeface="Calibri (MS)"/>
                  <a:cs typeface="Calibri (MS)"/>
                  <a:sym typeface="Calibri (MS)"/>
                </a:rPr>
                <a:t>Housing</a:t>
              </a:r>
            </a:p>
          </p:txBody>
        </p:sp>
      </p:grpSp>
      <p:grpSp>
        <p:nvGrpSpPr>
          <p:cNvPr id="65" name="Group 65"/>
          <p:cNvGrpSpPr/>
          <p:nvPr/>
        </p:nvGrpSpPr>
        <p:grpSpPr>
          <a:xfrm>
            <a:off x="13520423" y="5089655"/>
            <a:ext cx="3774443" cy="756923"/>
            <a:chOff x="0" y="0"/>
            <a:chExt cx="5032591" cy="1009231"/>
          </a:xfrm>
        </p:grpSpPr>
        <p:sp>
          <p:nvSpPr>
            <p:cNvPr id="66" name="Freeform 66"/>
            <p:cNvSpPr/>
            <p:nvPr/>
          </p:nvSpPr>
          <p:spPr>
            <a:xfrm>
              <a:off x="0" y="0"/>
              <a:ext cx="5032502" cy="1009142"/>
            </a:xfrm>
            <a:custGeom>
              <a:avLst/>
              <a:gdLst/>
              <a:ahLst/>
              <a:cxnLst/>
              <a:rect l="l" t="t" r="r" b="b"/>
              <a:pathLst>
                <a:path w="5032502" h="1009142">
                  <a:moveTo>
                    <a:pt x="0" y="504571"/>
                  </a:moveTo>
                  <a:cubicBezTo>
                    <a:pt x="0" y="225933"/>
                    <a:pt x="225933" y="0"/>
                    <a:pt x="504571" y="0"/>
                  </a:cubicBezTo>
                  <a:lnTo>
                    <a:pt x="4527931" y="0"/>
                  </a:lnTo>
                  <a:cubicBezTo>
                    <a:pt x="4806569" y="0"/>
                    <a:pt x="5032502" y="225933"/>
                    <a:pt x="5032502" y="504571"/>
                  </a:cubicBezTo>
                  <a:cubicBezTo>
                    <a:pt x="5032502" y="783209"/>
                    <a:pt x="4806569" y="1009142"/>
                    <a:pt x="4527931" y="1009142"/>
                  </a:cubicBezTo>
                  <a:lnTo>
                    <a:pt x="504571" y="1009142"/>
                  </a:lnTo>
                  <a:cubicBezTo>
                    <a:pt x="225933" y="1009269"/>
                    <a:pt x="0" y="783336"/>
                    <a:pt x="0" y="504571"/>
                  </a:cubicBezTo>
                  <a:close/>
                </a:path>
              </a:pathLst>
            </a:custGeom>
            <a:solidFill>
              <a:srgbClr val="005EB8"/>
            </a:solidFill>
            <a:ln w="25400" cap="sq">
              <a:solidFill>
                <a:srgbClr val="005EB8"/>
              </a:solidFill>
              <a:prstDash val="solid"/>
              <a:miter/>
            </a:ln>
          </p:spPr>
        </p:sp>
      </p:grpSp>
      <p:grpSp>
        <p:nvGrpSpPr>
          <p:cNvPr id="67" name="Group 67"/>
          <p:cNvGrpSpPr/>
          <p:nvPr/>
        </p:nvGrpSpPr>
        <p:grpSpPr>
          <a:xfrm>
            <a:off x="13533120" y="5102352"/>
            <a:ext cx="3749040" cy="731520"/>
            <a:chOff x="0" y="0"/>
            <a:chExt cx="4998720" cy="975360"/>
          </a:xfrm>
        </p:grpSpPr>
        <p:sp>
          <p:nvSpPr>
            <p:cNvPr id="68" name="Freeform 68"/>
            <p:cNvSpPr/>
            <p:nvPr/>
          </p:nvSpPr>
          <p:spPr>
            <a:xfrm>
              <a:off x="0" y="0"/>
              <a:ext cx="4998720" cy="975360"/>
            </a:xfrm>
            <a:custGeom>
              <a:avLst/>
              <a:gdLst/>
              <a:ahLst/>
              <a:cxnLst/>
              <a:rect l="l" t="t" r="r" b="b"/>
              <a:pathLst>
                <a:path w="4998720" h="975360">
                  <a:moveTo>
                    <a:pt x="0" y="0"/>
                  </a:moveTo>
                  <a:lnTo>
                    <a:pt x="4998720" y="0"/>
                  </a:lnTo>
                  <a:lnTo>
                    <a:pt x="4998720" y="975360"/>
                  </a:lnTo>
                  <a:lnTo>
                    <a:pt x="0" y="975360"/>
                  </a:lnTo>
                  <a:close/>
                </a:path>
              </a:pathLst>
            </a:custGeom>
            <a:blipFill>
              <a:blip r:embed="rId3">
                <a:alphaModFix amt="0"/>
              </a:blip>
              <a:stretch>
                <a:fillRect t="-49860" b="-49860"/>
              </a:stretch>
            </a:blipFill>
          </p:spPr>
        </p:sp>
        <p:sp>
          <p:nvSpPr>
            <p:cNvPr id="69" name="TextBox 69"/>
            <p:cNvSpPr txBox="1"/>
            <p:nvPr/>
          </p:nvSpPr>
          <p:spPr>
            <a:xfrm>
              <a:off x="0" y="-66675"/>
              <a:ext cx="4998720" cy="1042035"/>
            </a:xfrm>
            <a:prstGeom prst="rect">
              <a:avLst/>
            </a:prstGeom>
          </p:spPr>
          <p:txBody>
            <a:bodyPr lIns="0" tIns="0" rIns="0" bIns="0" rtlCol="0" anchor="ctr"/>
            <a:lstStyle/>
            <a:p>
              <a:pPr algn="ctr">
                <a:lnSpc>
                  <a:spcPts val="3359"/>
                </a:lnSpc>
              </a:pPr>
              <a:r>
                <a:rPr lang="en-US" sz="2799">
                  <a:solidFill>
                    <a:srgbClr val="FFFFFF"/>
                  </a:solidFill>
                  <a:latin typeface="Calibri (MS)"/>
                  <a:ea typeface="Calibri (MS)"/>
                  <a:cs typeface="Calibri (MS)"/>
                  <a:sym typeface="Calibri (MS)"/>
                </a:rPr>
                <a:t>Geography</a:t>
              </a:r>
            </a:p>
          </p:txBody>
        </p:sp>
      </p:grpSp>
      <p:grpSp>
        <p:nvGrpSpPr>
          <p:cNvPr id="70" name="Group 70"/>
          <p:cNvGrpSpPr/>
          <p:nvPr/>
        </p:nvGrpSpPr>
        <p:grpSpPr>
          <a:xfrm>
            <a:off x="9497063" y="6040631"/>
            <a:ext cx="3774443" cy="756923"/>
            <a:chOff x="0" y="0"/>
            <a:chExt cx="5032591" cy="1009231"/>
          </a:xfrm>
        </p:grpSpPr>
        <p:sp>
          <p:nvSpPr>
            <p:cNvPr id="71" name="Freeform 71"/>
            <p:cNvSpPr/>
            <p:nvPr/>
          </p:nvSpPr>
          <p:spPr>
            <a:xfrm>
              <a:off x="0" y="0"/>
              <a:ext cx="5032502" cy="1009142"/>
            </a:xfrm>
            <a:custGeom>
              <a:avLst/>
              <a:gdLst/>
              <a:ahLst/>
              <a:cxnLst/>
              <a:rect l="l" t="t" r="r" b="b"/>
              <a:pathLst>
                <a:path w="5032502" h="1009142">
                  <a:moveTo>
                    <a:pt x="0" y="504571"/>
                  </a:moveTo>
                  <a:cubicBezTo>
                    <a:pt x="0" y="225933"/>
                    <a:pt x="225933" y="0"/>
                    <a:pt x="504571" y="0"/>
                  </a:cubicBezTo>
                  <a:lnTo>
                    <a:pt x="4527931" y="0"/>
                  </a:lnTo>
                  <a:cubicBezTo>
                    <a:pt x="4806569" y="0"/>
                    <a:pt x="5032502" y="225933"/>
                    <a:pt x="5032502" y="504571"/>
                  </a:cubicBezTo>
                  <a:cubicBezTo>
                    <a:pt x="5032502" y="783209"/>
                    <a:pt x="4806569" y="1009142"/>
                    <a:pt x="4527931" y="1009142"/>
                  </a:cubicBezTo>
                  <a:lnTo>
                    <a:pt x="504571" y="1009142"/>
                  </a:lnTo>
                  <a:cubicBezTo>
                    <a:pt x="225933" y="1009269"/>
                    <a:pt x="0" y="783336"/>
                    <a:pt x="0" y="504571"/>
                  </a:cubicBezTo>
                  <a:close/>
                </a:path>
              </a:pathLst>
            </a:custGeom>
            <a:solidFill>
              <a:srgbClr val="005EB8"/>
            </a:solidFill>
            <a:ln w="25400" cap="sq">
              <a:solidFill>
                <a:srgbClr val="005EB8"/>
              </a:solidFill>
              <a:prstDash val="solid"/>
              <a:miter/>
            </a:ln>
          </p:spPr>
        </p:sp>
      </p:grpSp>
      <p:grpSp>
        <p:nvGrpSpPr>
          <p:cNvPr id="72" name="Group 72"/>
          <p:cNvGrpSpPr/>
          <p:nvPr/>
        </p:nvGrpSpPr>
        <p:grpSpPr>
          <a:xfrm>
            <a:off x="9509760" y="6053328"/>
            <a:ext cx="3749040" cy="731520"/>
            <a:chOff x="0" y="0"/>
            <a:chExt cx="4998720" cy="975360"/>
          </a:xfrm>
        </p:grpSpPr>
        <p:sp>
          <p:nvSpPr>
            <p:cNvPr id="73" name="Freeform 73"/>
            <p:cNvSpPr/>
            <p:nvPr/>
          </p:nvSpPr>
          <p:spPr>
            <a:xfrm>
              <a:off x="0" y="0"/>
              <a:ext cx="4998720" cy="975360"/>
            </a:xfrm>
            <a:custGeom>
              <a:avLst/>
              <a:gdLst/>
              <a:ahLst/>
              <a:cxnLst/>
              <a:rect l="l" t="t" r="r" b="b"/>
              <a:pathLst>
                <a:path w="4998720" h="975360">
                  <a:moveTo>
                    <a:pt x="0" y="0"/>
                  </a:moveTo>
                  <a:lnTo>
                    <a:pt x="4998720" y="0"/>
                  </a:lnTo>
                  <a:lnTo>
                    <a:pt x="4998720" y="975360"/>
                  </a:lnTo>
                  <a:lnTo>
                    <a:pt x="0" y="975360"/>
                  </a:lnTo>
                  <a:close/>
                </a:path>
              </a:pathLst>
            </a:custGeom>
            <a:blipFill>
              <a:blip r:embed="rId3">
                <a:alphaModFix amt="0"/>
              </a:blip>
              <a:stretch>
                <a:fillRect t="-49860" b="-49860"/>
              </a:stretch>
            </a:blipFill>
          </p:spPr>
        </p:sp>
        <p:sp>
          <p:nvSpPr>
            <p:cNvPr id="74" name="TextBox 74"/>
            <p:cNvSpPr txBox="1"/>
            <p:nvPr/>
          </p:nvSpPr>
          <p:spPr>
            <a:xfrm>
              <a:off x="0" y="-66675"/>
              <a:ext cx="4998720" cy="1042035"/>
            </a:xfrm>
            <a:prstGeom prst="rect">
              <a:avLst/>
            </a:prstGeom>
          </p:spPr>
          <p:txBody>
            <a:bodyPr lIns="0" tIns="0" rIns="0" bIns="0" rtlCol="0" anchor="ctr"/>
            <a:lstStyle/>
            <a:p>
              <a:pPr algn="ctr">
                <a:lnSpc>
                  <a:spcPts val="3359"/>
                </a:lnSpc>
              </a:pPr>
              <a:r>
                <a:rPr lang="en-US" sz="2799">
                  <a:solidFill>
                    <a:srgbClr val="FFFFFF"/>
                  </a:solidFill>
                  <a:latin typeface="Calibri (MS)"/>
                  <a:ea typeface="Calibri (MS)"/>
                  <a:cs typeface="Calibri (MS)"/>
                  <a:sym typeface="Calibri (MS)"/>
                </a:rPr>
                <a:t>Social support</a:t>
              </a:r>
            </a:p>
          </p:txBody>
        </p:sp>
      </p:grpSp>
      <p:grpSp>
        <p:nvGrpSpPr>
          <p:cNvPr id="75" name="Group 75"/>
          <p:cNvGrpSpPr/>
          <p:nvPr/>
        </p:nvGrpSpPr>
        <p:grpSpPr>
          <a:xfrm>
            <a:off x="901703" y="7302503"/>
            <a:ext cx="16484603" cy="1945643"/>
            <a:chOff x="0" y="0"/>
            <a:chExt cx="21979471" cy="2594191"/>
          </a:xfrm>
        </p:grpSpPr>
        <p:sp>
          <p:nvSpPr>
            <p:cNvPr id="76" name="Freeform 76"/>
            <p:cNvSpPr/>
            <p:nvPr/>
          </p:nvSpPr>
          <p:spPr>
            <a:xfrm>
              <a:off x="0" y="0"/>
              <a:ext cx="21979510" cy="2594229"/>
            </a:xfrm>
            <a:custGeom>
              <a:avLst/>
              <a:gdLst/>
              <a:ahLst/>
              <a:cxnLst/>
              <a:rect l="l" t="t" r="r" b="b"/>
              <a:pathLst>
                <a:path w="21979510" h="2594229">
                  <a:moveTo>
                    <a:pt x="0" y="0"/>
                  </a:moveTo>
                  <a:lnTo>
                    <a:pt x="21979510" y="0"/>
                  </a:lnTo>
                  <a:lnTo>
                    <a:pt x="21979510" y="2594229"/>
                  </a:lnTo>
                  <a:lnTo>
                    <a:pt x="0" y="2594229"/>
                  </a:lnTo>
                  <a:close/>
                </a:path>
              </a:pathLst>
            </a:custGeom>
            <a:solidFill>
              <a:srgbClr val="FFFFFF"/>
            </a:solidFill>
            <a:ln w="25400" cap="sq">
              <a:solidFill>
                <a:srgbClr val="FFFFFF"/>
              </a:solidFill>
              <a:prstDash val="solid"/>
              <a:miter/>
            </a:ln>
          </p:spPr>
        </p:sp>
      </p:grpSp>
      <p:grpSp>
        <p:nvGrpSpPr>
          <p:cNvPr id="77" name="Group 77"/>
          <p:cNvGrpSpPr/>
          <p:nvPr/>
        </p:nvGrpSpPr>
        <p:grpSpPr>
          <a:xfrm>
            <a:off x="1371600" y="7315200"/>
            <a:ext cx="15544800" cy="1920240"/>
            <a:chOff x="0" y="0"/>
            <a:chExt cx="20726400" cy="2560320"/>
          </a:xfrm>
        </p:grpSpPr>
        <p:sp>
          <p:nvSpPr>
            <p:cNvPr id="78" name="Freeform 78"/>
            <p:cNvSpPr/>
            <p:nvPr/>
          </p:nvSpPr>
          <p:spPr>
            <a:xfrm>
              <a:off x="0" y="0"/>
              <a:ext cx="20726400" cy="2560320"/>
            </a:xfrm>
            <a:custGeom>
              <a:avLst/>
              <a:gdLst/>
              <a:ahLst/>
              <a:cxnLst/>
              <a:rect l="l" t="t" r="r" b="b"/>
              <a:pathLst>
                <a:path w="20726400" h="2560320">
                  <a:moveTo>
                    <a:pt x="0" y="0"/>
                  </a:moveTo>
                  <a:lnTo>
                    <a:pt x="20726400" y="0"/>
                  </a:lnTo>
                  <a:lnTo>
                    <a:pt x="20726400" y="2560320"/>
                  </a:lnTo>
                  <a:lnTo>
                    <a:pt x="0" y="2560320"/>
                  </a:lnTo>
                  <a:close/>
                </a:path>
              </a:pathLst>
            </a:custGeom>
            <a:blipFill>
              <a:blip r:embed="rId3">
                <a:alphaModFix amt="0"/>
              </a:blip>
              <a:stretch>
                <a:fillRect t="-107736" b="-107736"/>
              </a:stretch>
            </a:blipFill>
          </p:spPr>
        </p:sp>
        <p:sp>
          <p:nvSpPr>
            <p:cNvPr id="79" name="TextBox 79"/>
            <p:cNvSpPr txBox="1"/>
            <p:nvPr/>
          </p:nvSpPr>
          <p:spPr>
            <a:xfrm>
              <a:off x="0" y="-66675"/>
              <a:ext cx="20726400" cy="2626995"/>
            </a:xfrm>
            <a:prstGeom prst="rect">
              <a:avLst/>
            </a:prstGeom>
          </p:spPr>
          <p:txBody>
            <a:bodyPr lIns="0" tIns="0" rIns="0" bIns="0" rtlCol="0" anchor="ctr"/>
            <a:lstStyle/>
            <a:p>
              <a:pPr algn="l">
                <a:lnSpc>
                  <a:spcPts val="4320"/>
                </a:lnSpc>
              </a:pPr>
              <a:r>
                <a:rPr lang="en-US" sz="3600" b="1" spc="359">
                  <a:solidFill>
                    <a:srgbClr val="005EB8"/>
                  </a:solidFill>
                  <a:latin typeface="Calibri (MS) Bold"/>
                  <a:ea typeface="Calibri (MS) Bold"/>
                  <a:cs typeface="Calibri (MS) Bold"/>
                  <a:sym typeface="Calibri (MS) Bold"/>
                </a:rPr>
                <a:t>FINAL MESSAGE</a:t>
              </a:r>
            </a:p>
            <a:p>
              <a:pPr algn="l">
                <a:lnSpc>
                  <a:spcPts val="4320"/>
                </a:lnSpc>
              </a:pPr>
              <a:r>
                <a:rPr lang="en-US" sz="3600" b="1" spc="359">
                  <a:solidFill>
                    <a:srgbClr val="00296B"/>
                  </a:solidFill>
                  <a:latin typeface="Calibri (MS) Bold"/>
                  <a:ea typeface="Calibri (MS) Bold"/>
                  <a:cs typeface="Calibri (MS) Bold"/>
                  <a:sym typeface="Calibri (MS) Bold"/>
                </a:rPr>
                <a:t>Success should be measured not only by efficiency, but by whether patients have an equitable opportunity to benefit.</a:t>
              </a:r>
            </a:p>
          </p:txBody>
        </p:sp>
      </p:grpSp>
      <p:sp>
        <p:nvSpPr>
          <p:cNvPr id="80" name="TextBox 80"/>
          <p:cNvSpPr txBox="1"/>
          <p:nvPr/>
        </p:nvSpPr>
        <p:spPr>
          <a:xfrm>
            <a:off x="16550640" y="9608820"/>
            <a:ext cx="731520" cy="403860"/>
          </a:xfrm>
          <a:prstGeom prst="rect">
            <a:avLst/>
          </a:prstGeom>
        </p:spPr>
        <p:txBody>
          <a:bodyPr lIns="0" tIns="0" rIns="0" bIns="0" rtlCol="0" anchor="t">
            <a:spAutoFit/>
          </a:bodyPr>
          <a:lstStyle/>
          <a:p>
            <a:pPr algn="r">
              <a:lnSpc>
                <a:spcPts val="2400"/>
              </a:lnSpc>
            </a:pPr>
            <a:r>
              <a:rPr lang="en-US" sz="2000">
                <a:solidFill>
                  <a:srgbClr val="8EC1EE"/>
                </a:solidFill>
                <a:latin typeface="Calibri (MS)"/>
                <a:ea typeface="Calibri (MS)"/>
                <a:cs typeface="Calibri (MS)"/>
                <a:sym typeface="Calibri (MS)"/>
              </a:rPr>
              <a:t>10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14400" y="9601200"/>
            <a:ext cx="9144000" cy="457200"/>
            <a:chOff x="0" y="0"/>
            <a:chExt cx="12192000" cy="609600"/>
          </a:xfrm>
        </p:grpSpPr>
        <p:sp>
          <p:nvSpPr>
            <p:cNvPr id="3" name="Freeform 3"/>
            <p:cNvSpPr/>
            <p:nvPr/>
          </p:nvSpPr>
          <p:spPr>
            <a:xfrm>
              <a:off x="0" y="0"/>
              <a:ext cx="12192000" cy="609600"/>
            </a:xfrm>
            <a:custGeom>
              <a:avLst/>
              <a:gdLst/>
              <a:ahLst/>
              <a:cxnLst/>
              <a:rect l="l" t="t" r="r" b="b"/>
              <a:pathLst>
                <a:path w="12192000" h="609600">
                  <a:moveTo>
                    <a:pt x="0" y="0"/>
                  </a:moveTo>
                  <a:lnTo>
                    <a:pt x="12192000" y="0"/>
                  </a:lnTo>
                  <a:lnTo>
                    <a:pt x="12192000" y="609600"/>
                  </a:lnTo>
                  <a:lnTo>
                    <a:pt x="0" y="609600"/>
                  </a:lnTo>
                  <a:close/>
                </a:path>
              </a:pathLst>
            </a:custGeom>
            <a:blipFill>
              <a:blip r:embed="rId3">
                <a:alphaModFix amt="0"/>
              </a:blip>
              <a:stretch>
                <a:fillRect t="-339700" b="-339700"/>
              </a:stretch>
            </a:blipFill>
          </p:spPr>
        </p:sp>
        <p:sp>
          <p:nvSpPr>
            <p:cNvPr id="4" name="TextBox 4"/>
            <p:cNvSpPr txBox="1"/>
            <p:nvPr/>
          </p:nvSpPr>
          <p:spPr>
            <a:xfrm>
              <a:off x="0" y="-38100"/>
              <a:ext cx="12192000" cy="647700"/>
            </a:xfrm>
            <a:prstGeom prst="rect">
              <a:avLst/>
            </a:prstGeom>
          </p:spPr>
          <p:txBody>
            <a:bodyPr lIns="0" tIns="0" rIns="0" bIns="0" rtlCol="0" anchor="ctr"/>
            <a:lstStyle/>
            <a:p>
              <a:pPr algn="l">
                <a:lnSpc>
                  <a:spcPts val="2400"/>
                </a:lnSpc>
              </a:pPr>
              <a:r>
                <a:rPr lang="en-US" sz="2000">
                  <a:solidFill>
                    <a:srgbClr val="425563"/>
                  </a:solidFill>
                  <a:latin typeface="Calibri (MS)"/>
                  <a:ea typeface="Calibri (MS)"/>
                  <a:cs typeface="Calibri (MS)"/>
                  <a:sym typeface="Calibri (MS)"/>
                </a:rPr>
                <a:t>BMHP6026 · Component 2: Viva Voce</a:t>
              </a:r>
            </a:p>
          </p:txBody>
        </p:sp>
      </p:grpSp>
      <p:grpSp>
        <p:nvGrpSpPr>
          <p:cNvPr id="5" name="Group 5"/>
          <p:cNvGrpSpPr/>
          <p:nvPr/>
        </p:nvGrpSpPr>
        <p:grpSpPr>
          <a:xfrm>
            <a:off x="914400" y="548640"/>
            <a:ext cx="16459200" cy="1463040"/>
            <a:chOff x="0" y="0"/>
            <a:chExt cx="21945600" cy="1950720"/>
          </a:xfrm>
        </p:grpSpPr>
        <p:sp>
          <p:nvSpPr>
            <p:cNvPr id="6" name="Freeform 6"/>
            <p:cNvSpPr/>
            <p:nvPr/>
          </p:nvSpPr>
          <p:spPr>
            <a:xfrm>
              <a:off x="0" y="0"/>
              <a:ext cx="21945600" cy="1950720"/>
            </a:xfrm>
            <a:custGeom>
              <a:avLst/>
              <a:gdLst/>
              <a:ahLst/>
              <a:cxnLst/>
              <a:rect l="l" t="t" r="r" b="b"/>
              <a:pathLst>
                <a:path w="21945600" h="1950720">
                  <a:moveTo>
                    <a:pt x="0" y="0"/>
                  </a:moveTo>
                  <a:lnTo>
                    <a:pt x="21945600" y="0"/>
                  </a:lnTo>
                  <a:lnTo>
                    <a:pt x="21945600" y="1950720"/>
                  </a:lnTo>
                  <a:lnTo>
                    <a:pt x="0" y="1950720"/>
                  </a:lnTo>
                  <a:close/>
                </a:path>
              </a:pathLst>
            </a:custGeom>
            <a:blipFill>
              <a:blip r:embed="rId3">
                <a:alphaModFix amt="0"/>
              </a:blip>
              <a:stretch>
                <a:fillRect t="-169206" b="-169206"/>
              </a:stretch>
            </a:blipFill>
          </p:spPr>
        </p:sp>
        <p:sp>
          <p:nvSpPr>
            <p:cNvPr id="7" name="TextBox 7"/>
            <p:cNvSpPr txBox="1"/>
            <p:nvPr/>
          </p:nvSpPr>
          <p:spPr>
            <a:xfrm>
              <a:off x="0" y="-9525"/>
              <a:ext cx="21945600" cy="1960245"/>
            </a:xfrm>
            <a:prstGeom prst="rect">
              <a:avLst/>
            </a:prstGeom>
          </p:spPr>
          <p:txBody>
            <a:bodyPr lIns="0" tIns="0" rIns="0" bIns="0" rtlCol="0" anchor="ctr"/>
            <a:lstStyle/>
            <a:p>
              <a:pPr algn="ctr">
                <a:lnSpc>
                  <a:spcPts val="7679"/>
                </a:lnSpc>
              </a:pPr>
              <a:r>
                <a:rPr lang="en-US" sz="6399" b="1" dirty="0">
                  <a:solidFill>
                    <a:srgbClr val="00296B"/>
                  </a:solidFill>
                  <a:latin typeface="Cambria Bold"/>
                  <a:ea typeface="Cambria Bold"/>
                  <a:cs typeface="Cambria Bold"/>
                  <a:sym typeface="Cambria Bold"/>
                </a:rPr>
                <a:t>References</a:t>
              </a:r>
            </a:p>
          </p:txBody>
        </p:sp>
      </p:grpSp>
      <p:sp>
        <p:nvSpPr>
          <p:cNvPr id="8" name="TextBox 8"/>
          <p:cNvSpPr txBox="1"/>
          <p:nvPr/>
        </p:nvSpPr>
        <p:spPr>
          <a:xfrm>
            <a:off x="914400" y="2228850"/>
            <a:ext cx="15636240" cy="6769354"/>
          </a:xfrm>
          <a:prstGeom prst="rect">
            <a:avLst/>
          </a:prstGeom>
        </p:spPr>
        <p:txBody>
          <a:bodyPr wrap="square" lIns="0" tIns="0" rIns="0" bIns="0" rtlCol="0" anchor="t">
            <a:spAutoFit/>
          </a:bodyPr>
          <a:lstStyle/>
          <a:p>
            <a:pPr algn="l">
              <a:lnSpc>
                <a:spcPts val="3480"/>
              </a:lnSpc>
            </a:pPr>
            <a:r>
              <a:rPr lang="en-US" sz="4400" dirty="0">
                <a:solidFill>
                  <a:srgbClr val="1F2A37"/>
                </a:solidFill>
                <a:latin typeface="Calibri (MS)"/>
                <a:ea typeface="Calibri (MS)"/>
                <a:cs typeface="Calibri (MS)"/>
                <a:sym typeface="Calibri (MS)"/>
              </a:rPr>
              <a:t>NHS England (2024) Virtual wards. NHS England.</a:t>
            </a:r>
          </a:p>
          <a:p>
            <a:pPr algn="l">
              <a:lnSpc>
                <a:spcPts val="3480"/>
              </a:lnSpc>
            </a:pPr>
            <a:r>
              <a:rPr lang="en-US" sz="4400" dirty="0">
                <a:solidFill>
                  <a:srgbClr val="1F2A37"/>
                </a:solidFill>
                <a:latin typeface="Calibri (MS)"/>
                <a:ea typeface="Calibri (MS)"/>
                <a:cs typeface="Calibri (MS)"/>
                <a:sym typeface="Calibri (MS)"/>
              </a:rPr>
              <a:t>NHS England (2024) A guide to setting up technology-enabled virtual wards. NHS England.</a:t>
            </a:r>
          </a:p>
          <a:p>
            <a:pPr algn="l">
              <a:lnSpc>
                <a:spcPts val="3480"/>
              </a:lnSpc>
            </a:pPr>
            <a:r>
              <a:rPr lang="en-US" sz="4400" dirty="0">
                <a:solidFill>
                  <a:srgbClr val="1F2A37"/>
                </a:solidFill>
                <a:latin typeface="Calibri (MS)"/>
                <a:ea typeface="Calibri (MS)"/>
                <a:cs typeface="Calibri (MS)"/>
                <a:sym typeface="Calibri (MS)"/>
              </a:rPr>
              <a:t>NHS England (2024) Virtual wards enabled by technology: guidance on selecting and procuring a technology platform. NHS England.</a:t>
            </a:r>
          </a:p>
          <a:p>
            <a:pPr algn="l">
              <a:lnSpc>
                <a:spcPts val="3480"/>
              </a:lnSpc>
            </a:pPr>
            <a:r>
              <a:rPr lang="en-US" sz="4400" dirty="0">
                <a:solidFill>
                  <a:srgbClr val="1F2A37"/>
                </a:solidFill>
                <a:latin typeface="Calibri (MS)"/>
                <a:ea typeface="Calibri (MS)"/>
                <a:cs typeface="Calibri (MS)"/>
                <a:sym typeface="Calibri (MS)"/>
              </a:rPr>
              <a:t>NHS England (2024) Virtual wards operational framework. NHS England.</a:t>
            </a:r>
          </a:p>
          <a:p>
            <a:pPr algn="l">
              <a:lnSpc>
                <a:spcPts val="3480"/>
              </a:lnSpc>
            </a:pPr>
            <a:r>
              <a:rPr lang="en-US" sz="4400" dirty="0">
                <a:solidFill>
                  <a:srgbClr val="1F2A37"/>
                </a:solidFill>
                <a:latin typeface="Calibri (MS)"/>
                <a:ea typeface="Calibri (MS)"/>
                <a:cs typeface="Calibri (MS)"/>
                <a:sym typeface="Calibri (MS)"/>
              </a:rPr>
              <a:t>NHS England (2022) Health equalities and digital inclusion. NHS England.</a:t>
            </a:r>
          </a:p>
          <a:p>
            <a:pPr algn="l">
              <a:lnSpc>
                <a:spcPts val="3480"/>
              </a:lnSpc>
            </a:pPr>
            <a:r>
              <a:rPr lang="en-US" sz="4400" dirty="0">
                <a:solidFill>
                  <a:srgbClr val="1F2A37"/>
                </a:solidFill>
                <a:latin typeface="Calibri (MS)"/>
                <a:ea typeface="Calibri (MS)"/>
                <a:cs typeface="Calibri (MS)"/>
                <a:sym typeface="Calibri (MS)"/>
              </a:rPr>
              <a:t>Department of Health and Social Care and NHS England (2022) A plan for digital health and social care. London: DHSC.</a:t>
            </a:r>
          </a:p>
          <a:p>
            <a:pPr algn="l">
              <a:lnSpc>
                <a:spcPts val="3480"/>
              </a:lnSpc>
            </a:pPr>
            <a:r>
              <a:rPr lang="en-US" sz="4400" dirty="0">
                <a:solidFill>
                  <a:srgbClr val="1F2A37"/>
                </a:solidFill>
                <a:latin typeface="Calibri (MS)"/>
                <a:ea typeface="Calibri (MS)"/>
                <a:cs typeface="Calibri (MS)"/>
                <a:sym typeface="Calibri (MS)"/>
              </a:rPr>
              <a:t>NHS England (2021) What Good Looks Like framework. London: NHS England.</a:t>
            </a:r>
          </a:p>
          <a:p>
            <a:pPr algn="l">
              <a:lnSpc>
                <a:spcPts val="3480"/>
              </a:lnSpc>
            </a:pPr>
            <a:r>
              <a:rPr lang="en-US" sz="4400" dirty="0">
                <a:solidFill>
                  <a:srgbClr val="1F2A37"/>
                </a:solidFill>
                <a:latin typeface="Calibri (MS)"/>
                <a:ea typeface="Calibri (MS)"/>
                <a:cs typeface="Calibri (MS)"/>
                <a:sym typeface="Calibri (MS)"/>
              </a:rPr>
              <a:t>Chappell, L. et al. (2024) What do virtual wards look like in England? London: The Health Foundation.</a:t>
            </a:r>
          </a:p>
        </p:txBody>
      </p:sp>
      <p:sp>
        <p:nvSpPr>
          <p:cNvPr id="10" name="TextBox 10"/>
          <p:cNvSpPr txBox="1"/>
          <p:nvPr/>
        </p:nvSpPr>
        <p:spPr>
          <a:xfrm>
            <a:off x="16550640" y="9608820"/>
            <a:ext cx="731520" cy="403860"/>
          </a:xfrm>
          <a:prstGeom prst="rect">
            <a:avLst/>
          </a:prstGeom>
        </p:spPr>
        <p:txBody>
          <a:bodyPr lIns="0" tIns="0" rIns="0" bIns="0" rtlCol="0" anchor="t">
            <a:spAutoFit/>
          </a:bodyPr>
          <a:lstStyle/>
          <a:p>
            <a:pPr algn="r">
              <a:lnSpc>
                <a:spcPts val="2400"/>
              </a:lnSpc>
            </a:pPr>
            <a:r>
              <a:rPr lang="en-US" sz="2000">
                <a:solidFill>
                  <a:srgbClr val="425563"/>
                </a:solidFill>
                <a:latin typeface="Calibri (MS)"/>
                <a:ea typeface="Calibri (MS)"/>
                <a:cs typeface="Calibri (MS)"/>
                <a:sym typeface="Calibri (MS)"/>
              </a:rPr>
              <a:t>11</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0" y="2400300"/>
            <a:ext cx="16459200" cy="6861687"/>
          </a:xfrm>
          <a:prstGeom prst="rect">
            <a:avLst/>
          </a:prstGeom>
        </p:spPr>
        <p:txBody>
          <a:bodyPr wrap="square">
            <a:spAutoFit/>
          </a:bodyPr>
          <a:lstStyle/>
          <a:p>
            <a:pPr>
              <a:lnSpc>
                <a:spcPts val="3480"/>
              </a:lnSpc>
            </a:pPr>
            <a:r>
              <a:rPr lang="en-US" sz="4400" dirty="0">
                <a:solidFill>
                  <a:srgbClr val="1F2A37"/>
                </a:solidFill>
                <a:latin typeface="Calibri (MS)"/>
                <a:ea typeface="Calibri (MS)"/>
                <a:cs typeface="Calibri (MS)"/>
                <a:sym typeface="Calibri (MS)"/>
              </a:rPr>
              <a:t>Shi, Y. et al. (2024) ‘Hospital at home: a systematic review and meta-analysis’, </a:t>
            </a:r>
            <a:r>
              <a:rPr lang="en-US" sz="4400" i="1" dirty="0">
                <a:solidFill>
                  <a:srgbClr val="1F2A37"/>
                </a:solidFill>
                <a:latin typeface="Calibri (MS)"/>
                <a:ea typeface="Calibri (MS)"/>
                <a:cs typeface="Calibri (MS)"/>
                <a:sym typeface="Calibri (MS)"/>
              </a:rPr>
              <a:t>BMC Medicine</a:t>
            </a:r>
            <a:r>
              <a:rPr lang="en-US" sz="4400" dirty="0">
                <a:solidFill>
                  <a:srgbClr val="1F2A37"/>
                </a:solidFill>
                <a:latin typeface="Calibri (MS)"/>
                <a:ea typeface="Calibri (MS)"/>
                <a:cs typeface="Calibri (MS)"/>
                <a:sym typeface="Calibri (MS)"/>
              </a:rPr>
              <a:t>.</a:t>
            </a:r>
          </a:p>
          <a:p>
            <a:pPr>
              <a:lnSpc>
                <a:spcPts val="3480"/>
              </a:lnSpc>
            </a:pPr>
            <a:r>
              <a:rPr lang="en-US" sz="4400" dirty="0">
                <a:solidFill>
                  <a:srgbClr val="1F2A37"/>
                </a:solidFill>
                <a:latin typeface="Calibri (MS)"/>
                <a:ea typeface="Calibri (MS)"/>
                <a:cs typeface="Calibri (MS)"/>
                <a:sym typeface="Calibri (MS)"/>
              </a:rPr>
              <a:t>Patel, R. et al. (2024) ‘Remote vital sign monitoring in hospital at home’, Journal of the American Medical Directors Association.</a:t>
            </a:r>
          </a:p>
          <a:p>
            <a:pPr>
              <a:lnSpc>
                <a:spcPts val="3480"/>
              </a:lnSpc>
            </a:pPr>
            <a:r>
              <a:rPr lang="en-US" sz="4400" dirty="0">
                <a:solidFill>
                  <a:srgbClr val="1F2A37"/>
                </a:solidFill>
                <a:latin typeface="Calibri (MS)"/>
                <a:ea typeface="Calibri (MS)"/>
                <a:cs typeface="Calibri (MS)"/>
                <a:sym typeface="Calibri (MS)"/>
              </a:rPr>
              <a:t>Edgar, A. et al. (2024) ‘Admission avoidance hospital at home’, Cochrane Database of Systematic Reviews.</a:t>
            </a:r>
          </a:p>
          <a:p>
            <a:pPr>
              <a:lnSpc>
                <a:spcPts val="3480"/>
              </a:lnSpc>
            </a:pPr>
            <a:r>
              <a:rPr lang="en-US" sz="4400" dirty="0">
                <a:solidFill>
                  <a:srgbClr val="1F2A37"/>
                </a:solidFill>
                <a:latin typeface="Calibri (MS)"/>
                <a:ea typeface="Calibri (MS)"/>
                <a:cs typeface="Calibri (MS)"/>
                <a:sym typeface="Calibri (MS)"/>
              </a:rPr>
              <a:t>Lindsay, H., </a:t>
            </a:r>
            <a:r>
              <a:rPr lang="en-US" sz="4400" dirty="0" err="1">
                <a:solidFill>
                  <a:srgbClr val="1F2A37"/>
                </a:solidFill>
                <a:latin typeface="Calibri (MS)"/>
                <a:ea typeface="Calibri (MS)"/>
                <a:cs typeface="Calibri (MS)"/>
                <a:sym typeface="Calibri (MS)"/>
              </a:rPr>
              <a:t>Cunnington</a:t>
            </a:r>
            <a:r>
              <a:rPr lang="en-US" sz="4400" dirty="0">
                <a:solidFill>
                  <a:srgbClr val="1F2A37"/>
                </a:solidFill>
                <a:latin typeface="Calibri (MS)"/>
                <a:ea typeface="Calibri (MS)"/>
                <a:cs typeface="Calibri (MS)"/>
                <a:sym typeface="Calibri (MS)"/>
              </a:rPr>
              <a:t>, J. and Dixon-Woods, M. (2025) ‘Implementation of remote monitoring in virtual wards for frailty’, Age and Ageing.</a:t>
            </a:r>
          </a:p>
          <a:p>
            <a:pPr>
              <a:lnSpc>
                <a:spcPts val="3480"/>
              </a:lnSpc>
            </a:pPr>
            <a:r>
              <a:rPr lang="en-US" sz="4400" dirty="0">
                <a:solidFill>
                  <a:srgbClr val="1F2A37"/>
                </a:solidFill>
                <a:latin typeface="Calibri (MS)"/>
                <a:ea typeface="Calibri (MS)"/>
                <a:cs typeface="Calibri (MS)"/>
                <a:sym typeface="Calibri (MS)"/>
              </a:rPr>
              <a:t>Information Commissioner’s Office (2024) UK GDPR guidance: special category data. ICO.</a:t>
            </a:r>
          </a:p>
          <a:p>
            <a:pPr>
              <a:lnSpc>
                <a:spcPts val="3480"/>
              </a:lnSpc>
            </a:pPr>
            <a:r>
              <a:rPr lang="en-US" sz="4400" dirty="0">
                <a:solidFill>
                  <a:srgbClr val="1F2A37"/>
                </a:solidFill>
                <a:latin typeface="Calibri (MS)"/>
                <a:ea typeface="Calibri (MS)"/>
                <a:cs typeface="Calibri (MS)"/>
                <a:sym typeface="Calibri (MS)"/>
              </a:rPr>
              <a:t>Department of Health and Social Care (2018) Data Protection Act 2018. London: The Stationery Office.</a:t>
            </a:r>
          </a:p>
          <a:p>
            <a:pPr>
              <a:lnSpc>
                <a:spcPts val="3480"/>
              </a:lnSpc>
            </a:pPr>
            <a:r>
              <a:rPr lang="en-US" sz="4400" dirty="0">
                <a:solidFill>
                  <a:srgbClr val="1F2A37"/>
                </a:solidFill>
                <a:latin typeface="Calibri (MS)"/>
                <a:ea typeface="Calibri (MS)"/>
                <a:cs typeface="Calibri (MS)"/>
                <a:sym typeface="Calibri (MS)"/>
              </a:rPr>
              <a:t>UK Government (2010) Equality Act 2010. London: The Stationery Office.</a:t>
            </a:r>
          </a:p>
        </p:txBody>
      </p:sp>
      <p:sp>
        <p:nvSpPr>
          <p:cNvPr id="3" name="TextBox 7"/>
          <p:cNvSpPr txBox="1"/>
          <p:nvPr/>
        </p:nvSpPr>
        <p:spPr>
          <a:xfrm>
            <a:off x="914400" y="541496"/>
            <a:ext cx="16459200" cy="1470184"/>
          </a:xfrm>
          <a:prstGeom prst="rect">
            <a:avLst/>
          </a:prstGeom>
        </p:spPr>
        <p:txBody>
          <a:bodyPr lIns="0" tIns="0" rIns="0" bIns="0" rtlCol="0" anchor="ctr"/>
          <a:lstStyle/>
          <a:p>
            <a:pPr algn="ctr">
              <a:lnSpc>
                <a:spcPts val="7679"/>
              </a:lnSpc>
            </a:pPr>
            <a:r>
              <a:rPr lang="en-US" sz="6399" b="1" dirty="0">
                <a:solidFill>
                  <a:srgbClr val="00296B"/>
                </a:solidFill>
                <a:latin typeface="Cambria Bold"/>
                <a:ea typeface="Cambria Bold"/>
                <a:cs typeface="Cambria Bold"/>
                <a:sym typeface="Cambria Bold"/>
              </a:rPr>
              <a:t>References</a:t>
            </a:r>
          </a:p>
        </p:txBody>
      </p:sp>
    </p:spTree>
    <p:extLst>
      <p:ext uri="{BB962C8B-B14F-4D97-AF65-F5344CB8AC3E}">
        <p14:creationId xmlns:p14="http://schemas.microsoft.com/office/powerpoint/2010/main" val="22920718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TotalTime>
  <Words>2460</Words>
  <Application>Microsoft Office PowerPoint</Application>
  <PresentationFormat>Custom</PresentationFormat>
  <Paragraphs>318</Paragraphs>
  <Slides>12</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 (MS) Italics</vt:lpstr>
      <vt:lpstr>Cambria Bold</vt:lpstr>
      <vt:lpstr>Calibri (MS) Bold</vt:lpstr>
      <vt:lpstr>Calibri</vt:lpstr>
      <vt:lpstr>Calibri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Virtual_Wards_Viva_Presentation.pptx</dc:title>
  <dc:creator>Sana Rani</dc:creator>
  <cp:lastModifiedBy>Dell</cp:lastModifiedBy>
  <cp:revision>6</cp:revision>
  <dcterms:created xsi:type="dcterms:W3CDTF">2006-08-16T00:00:00Z</dcterms:created>
  <dcterms:modified xsi:type="dcterms:W3CDTF">2026-10-09T21:50:05Z</dcterms:modified>
  <dc:identifier>DAHXPvI-GqI</dc:identifier>
</cp:coreProperties>
</file>