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328" r:id="rId4"/>
    <p:sldId id="329" r:id="rId5"/>
    <p:sldId id="330" r:id="rId6"/>
    <p:sldId id="259" r:id="rId7"/>
    <p:sldId id="258" r:id="rId8"/>
    <p:sldId id="331" r:id="rId9"/>
    <p:sldId id="260" r:id="rId10"/>
    <p:sldId id="332" r:id="rId11"/>
    <p:sldId id="261" r:id="rId12"/>
    <p:sldId id="30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83527" autoAdjust="0"/>
  </p:normalViewPr>
  <p:slideViewPr>
    <p:cSldViewPr snapToGrid="0" showGuides="1">
      <p:cViewPr varScale="1">
        <p:scale>
          <a:sx n="93" d="100"/>
          <a:sy n="93" d="100"/>
        </p:scale>
        <p:origin x="54" y="11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6AAE3DD7-D139-4F31-9576-265051EF0097}"/>
    <pc:docChg chg="custSel modSld sldOrd">
      <pc:chgData name="Ewa Kazimierska" userId="8edb7084-dccb-4d8f-9cfb-38098ea1d667" providerId="ADAL" clId="{6AAE3DD7-D139-4F31-9576-265051EF0097}" dt="2026-10-06T16:09:47.485" v="83"/>
      <pc:docMkLst>
        <pc:docMk/>
      </pc:docMkLst>
      <pc:sldChg chg="modSp mod">
        <pc:chgData name="Ewa Kazimierska" userId="8edb7084-dccb-4d8f-9cfb-38098ea1d667" providerId="ADAL" clId="{6AAE3DD7-D139-4F31-9576-265051EF0097}" dt="2026-10-06T16:07:53.643" v="78" actId="27636"/>
        <pc:sldMkLst>
          <pc:docMk/>
          <pc:sldMk cId="1007189496" sldId="256"/>
        </pc:sldMkLst>
        <pc:spChg chg="mod">
          <ac:chgData name="Ewa Kazimierska" userId="8edb7084-dccb-4d8f-9cfb-38098ea1d667" providerId="ADAL" clId="{6AAE3DD7-D139-4F31-9576-265051EF0097}" dt="2026-10-06T16:07:53.643" v="78" actId="27636"/>
          <ac:spMkLst>
            <pc:docMk/>
            <pc:sldMk cId="1007189496" sldId="256"/>
            <ac:spMk id="3" creationId="{C7244C33-ACA3-4542-A7B8-232CF882D75E}"/>
          </ac:spMkLst>
        </pc:spChg>
      </pc:sldChg>
      <pc:sldChg chg="modSp mod">
        <pc:chgData name="Ewa Kazimierska" userId="8edb7084-dccb-4d8f-9cfb-38098ea1d667" providerId="ADAL" clId="{6AAE3DD7-D139-4F31-9576-265051EF0097}" dt="2026-10-06T16:09:10.221" v="81" actId="20577"/>
        <pc:sldMkLst>
          <pc:docMk/>
          <pc:sldMk cId="3088802339" sldId="257"/>
        </pc:sldMkLst>
        <pc:spChg chg="mod">
          <ac:chgData name="Ewa Kazimierska" userId="8edb7084-dccb-4d8f-9cfb-38098ea1d667" providerId="ADAL" clId="{6AAE3DD7-D139-4F31-9576-265051EF0097}" dt="2026-10-06T16:09:10.221" v="81" actId="20577"/>
          <ac:spMkLst>
            <pc:docMk/>
            <pc:sldMk cId="3088802339" sldId="257"/>
            <ac:spMk id="3" creationId="{F82A2509-F7D1-4175-9070-A8C3EC7FBFEE}"/>
          </ac:spMkLst>
        </pc:spChg>
      </pc:sldChg>
      <pc:sldChg chg="modSp mod">
        <pc:chgData name="Ewa Kazimierska" userId="8edb7084-dccb-4d8f-9cfb-38098ea1d667" providerId="ADAL" clId="{6AAE3DD7-D139-4F31-9576-265051EF0097}" dt="2026-10-06T15:40:07.169" v="59" actId="20577"/>
        <pc:sldMkLst>
          <pc:docMk/>
          <pc:sldMk cId="326945541" sldId="258"/>
        </pc:sldMkLst>
        <pc:spChg chg="mod">
          <ac:chgData name="Ewa Kazimierska" userId="8edb7084-dccb-4d8f-9cfb-38098ea1d667" providerId="ADAL" clId="{6AAE3DD7-D139-4F31-9576-265051EF0097}" dt="2026-10-06T15:40:07.169" v="59" actId="20577"/>
          <ac:spMkLst>
            <pc:docMk/>
            <pc:sldMk cId="326945541" sldId="258"/>
            <ac:spMk id="11" creationId="{993D39FC-09C4-4270-A8BD-4C523AD9AE86}"/>
          </ac:spMkLst>
        </pc:spChg>
      </pc:sldChg>
      <pc:sldChg chg="addSp delSp mod ord modNotesTx">
        <pc:chgData name="Ewa Kazimierska" userId="8edb7084-dccb-4d8f-9cfb-38098ea1d667" providerId="ADAL" clId="{6AAE3DD7-D139-4F31-9576-265051EF0097}" dt="2026-10-06T16:09:47.485" v="83"/>
        <pc:sldMkLst>
          <pc:docMk/>
          <pc:sldMk cId="3946544397" sldId="259"/>
        </pc:sldMkLst>
        <pc:picChg chg="add del">
          <ac:chgData name="Ewa Kazimierska" userId="8edb7084-dccb-4d8f-9cfb-38098ea1d667" providerId="ADAL" clId="{6AAE3DD7-D139-4F31-9576-265051EF0097}" dt="2026-10-06T15:56:03.374" v="69" actId="478"/>
          <ac:picMkLst>
            <pc:docMk/>
            <pc:sldMk cId="3946544397" sldId="259"/>
            <ac:picMk id="4" creationId="{710A27E4-5182-4975-808C-9FF02C3E6972}"/>
          </ac:picMkLst>
        </pc:picChg>
        <pc:picChg chg="del">
          <ac:chgData name="Ewa Kazimierska" userId="8edb7084-dccb-4d8f-9cfb-38098ea1d667" providerId="ADAL" clId="{6AAE3DD7-D139-4F31-9576-265051EF0097}" dt="2026-10-06T15:44:53.217" v="67" actId="478"/>
          <ac:picMkLst>
            <pc:docMk/>
            <pc:sldMk cId="3946544397" sldId="259"/>
            <ac:picMk id="5" creationId="{A8718EC8-23E5-419C-9F60-7C6CBEE0D2E0}"/>
          </ac:picMkLst>
        </pc:picChg>
        <pc:picChg chg="add">
          <ac:chgData name="Ewa Kazimierska" userId="8edb7084-dccb-4d8f-9cfb-38098ea1d667" providerId="ADAL" clId="{6AAE3DD7-D139-4F31-9576-265051EF0097}" dt="2026-10-06T15:56:13.491" v="70" actId="22"/>
          <ac:picMkLst>
            <pc:docMk/>
            <pc:sldMk cId="3946544397" sldId="259"/>
            <ac:picMk id="7" creationId="{A4AF8F03-7138-4394-A8FA-6117A0E99BC5}"/>
          </ac:picMkLst>
        </pc:picChg>
      </pc:sldChg>
      <pc:sldChg chg="addSp delSp mod">
        <pc:chgData name="Ewa Kazimierska" userId="8edb7084-dccb-4d8f-9cfb-38098ea1d667" providerId="ADAL" clId="{6AAE3DD7-D139-4F31-9576-265051EF0097}" dt="2026-10-06T16:06:32.190" v="76" actId="22"/>
        <pc:sldMkLst>
          <pc:docMk/>
          <pc:sldMk cId="4088802822" sldId="301"/>
        </pc:sldMkLst>
        <pc:picChg chg="del">
          <ac:chgData name="Ewa Kazimierska" userId="8edb7084-dccb-4d8f-9cfb-38098ea1d667" providerId="ADAL" clId="{6AAE3DD7-D139-4F31-9576-265051EF0097}" dt="2026-10-06T16:06:30.839" v="75" actId="478"/>
          <ac:picMkLst>
            <pc:docMk/>
            <pc:sldMk cId="4088802822" sldId="301"/>
            <ac:picMk id="4" creationId="{A37187F6-E8B4-4E90-B5E0-5C36684FD806}"/>
          </ac:picMkLst>
        </pc:picChg>
        <pc:picChg chg="add">
          <ac:chgData name="Ewa Kazimierska" userId="8edb7084-dccb-4d8f-9cfb-38098ea1d667" providerId="ADAL" clId="{6AAE3DD7-D139-4F31-9576-265051EF0097}" dt="2026-10-06T16:06:32.190" v="76" actId="22"/>
          <ac:picMkLst>
            <pc:docMk/>
            <pc:sldMk cId="4088802822" sldId="301"/>
            <ac:picMk id="5" creationId="{EAE9CA1A-726E-4DBC-B60B-13B45D315F26}"/>
          </ac:picMkLst>
        </pc:picChg>
      </pc:sldChg>
      <pc:sldChg chg="modSp mod">
        <pc:chgData name="Ewa Kazimierska" userId="8edb7084-dccb-4d8f-9cfb-38098ea1d667" providerId="ADAL" clId="{6AAE3DD7-D139-4F31-9576-265051EF0097}" dt="2026-10-05T11:59:58.487" v="7" actId="20577"/>
        <pc:sldMkLst>
          <pc:docMk/>
          <pc:sldMk cId="4149724960" sldId="328"/>
        </pc:sldMkLst>
        <pc:spChg chg="mod">
          <ac:chgData name="Ewa Kazimierska" userId="8edb7084-dccb-4d8f-9cfb-38098ea1d667" providerId="ADAL" clId="{6AAE3DD7-D139-4F31-9576-265051EF0097}" dt="2026-10-05T11:59:58.487" v="7" actId="20577"/>
          <ac:spMkLst>
            <pc:docMk/>
            <pc:sldMk cId="4149724960" sldId="328"/>
            <ac:spMk id="3" creationId="{1C12B9B8-4F38-4A52-9FCB-97E6D153DC9A}"/>
          </ac:spMkLst>
        </pc:spChg>
      </pc:sldChg>
      <pc:sldChg chg="modSp mod">
        <pc:chgData name="Ewa Kazimierska" userId="8edb7084-dccb-4d8f-9cfb-38098ea1d667" providerId="ADAL" clId="{6AAE3DD7-D139-4F31-9576-265051EF0097}" dt="2026-10-06T15:40:39.245" v="66" actId="20577"/>
        <pc:sldMkLst>
          <pc:docMk/>
          <pc:sldMk cId="963255052" sldId="331"/>
        </pc:sldMkLst>
        <pc:spChg chg="mod">
          <ac:chgData name="Ewa Kazimierska" userId="8edb7084-dccb-4d8f-9cfb-38098ea1d667" providerId="ADAL" clId="{6AAE3DD7-D139-4F31-9576-265051EF0097}" dt="2026-10-06T15:40:39.245" v="66" actId="20577"/>
          <ac:spMkLst>
            <pc:docMk/>
            <pc:sldMk cId="963255052" sldId="331"/>
            <ac:spMk id="3" creationId="{C1D35F82-1952-484D-9F3A-D26EF37DFF4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28ABD3-10CB-423D-9D44-9A6D87D6DD0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927722-C8EA-4C05-BF97-B18FBEB4AB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063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927722-C8EA-4C05-BF97-B18FBEB4ABC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8539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S1: What have we made?</a:t>
            </a:r>
            <a:r>
              <a:rPr lang="en-GB" dirty="0"/>
              <a:t> → </a:t>
            </a:r>
            <a:r>
              <a:rPr lang="en-GB" b="1" dirty="0"/>
              <a:t>S2: How much chemical energy can it release?</a:t>
            </a:r>
            <a:r>
              <a:rPr lang="en-GB" dirty="0"/>
              <a:t> → </a:t>
            </a:r>
            <a:r>
              <a:rPr lang="en-GB" b="1" dirty="0"/>
              <a:t>S3: How fast can it change or react?</a:t>
            </a:r>
            <a:r>
              <a:rPr lang="en-GB" dirty="0"/>
              <a:t> → </a:t>
            </a:r>
            <a:r>
              <a:rPr lang="en-GB" b="1" dirty="0"/>
              <a:t>S4: Which state is favoured?</a:t>
            </a:r>
            <a:r>
              <a:rPr lang="en-GB" dirty="0"/>
              <a:t> → </a:t>
            </a:r>
            <a:r>
              <a:rPr lang="en-GB" b="1" dirty="0"/>
              <a:t>S5: What solid have we actually produced?</a:t>
            </a:r>
            <a:r>
              <a:rPr lang="en-GB" dirty="0"/>
              <a:t> → </a:t>
            </a:r>
            <a:r>
              <a:rPr lang="en-GB" b="1" dirty="0"/>
              <a:t>S6: What happens when we formulate it with other phases?</a:t>
            </a:r>
            <a:r>
              <a:rPr lang="en-GB" dirty="0"/>
              <a:t> → </a:t>
            </a:r>
            <a:r>
              <a:rPr lang="en-GB" b="1" dirty="0"/>
              <a:t>S7: How does the complete system change through storage, use and disposal?</a:t>
            </a:r>
          </a:p>
          <a:p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S1 – Reaction Chemistry of Energetic Materials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Energetic functional groups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Nitration mechanisms and substituent effects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Selectivity, impurities and purity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Lifecycle:</a:t>
            </a:r>
            <a:r>
              <a:rPr lang="en-GB" dirty="0"/>
              <a:t> manufacture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S2 – From Formulation Composition to Chemical Energy Release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Heat, work, ΔU and ΔH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Oxygen balance of compounds and mixtures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Reaction products and energy release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Lifecycle:</a:t>
            </a:r>
            <a:r>
              <a:rPr lang="en-GB" dirty="0"/>
              <a:t> manufacture → 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S3 – Chemical Kinetics, Decomposition and Thermal Stability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Rate laws and reaction order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Arrhenius equation and activation energy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Decomposition and accelerated ageing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Lifecycle:</a:t>
            </a:r>
            <a:r>
              <a:rPr lang="en-GB" dirty="0"/>
              <a:t> storage → 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S4 – Chemical Equilibrium and Phase Behaviour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Q, K and Gibbs energy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Solubility and supersaturation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Nucleation, crystallisation and metastability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Lifecycle:</a:t>
            </a:r>
            <a:r>
              <a:rPr lang="en-GB" dirty="0"/>
              <a:t> manufacture → storage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S5 – Solid-State Chemistry of Energetic Materials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Crystal structure and polymorphism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Defects, habit and morphology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Phase transitions and structure–property relationships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Lifecycle:</a:t>
            </a:r>
            <a:r>
              <a:rPr lang="en-GB" dirty="0"/>
              <a:t> manufacture → storage → 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S6 – Polymers, Glasses and Multiphase Formulations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Polymer structure and crosslinking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err="1"/>
              <a:t>Tg</a:t>
            </a:r>
            <a:r>
              <a:rPr lang="en-GB" dirty="0"/>
              <a:t>, plasticisation and molecular mobility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Interfaces, binders and migration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Lifecycle:</a:t>
            </a:r>
            <a:r>
              <a:rPr lang="en-GB" dirty="0"/>
              <a:t> manufacture → storage → 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S7 – Compatibility, Degradation and Whole-Life Chemistry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Compatibility and degradation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Stabilisers, moisture and migration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Ageing, surveillance and end-of-life chemistry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Lifecycle:</a:t>
            </a:r>
            <a:r>
              <a:rPr lang="en-GB" dirty="0"/>
              <a:t> storage → use → disposal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927722-C8EA-4C05-BF97-B18FBEB4ABC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667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897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382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883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764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431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838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010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70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142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701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3803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233575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2148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7924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848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3139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633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ACDB4011                                                                                      23/01/2023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5976B92-93F6-453A-8093-A4C9FCB99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187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802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discovery/fulldisplay?docid=alma99100447301802421&amp;context=L&amp;vid=44WHELF_UWTSD:44WHELF_UWTSD_VU1&amp;lang=en&amp;search_scope=Search_ELEC&amp;adaptor=Local%20Search%20Engine&amp;tab=Everything&amp;query=any%2Ccontains%2Chigh%20explosives%20propellants%20pyrotechnics%20ernst%20christian%20koch" TargetMode="External"/><Relationship Id="rId3" Type="http://schemas.openxmlformats.org/officeDocument/2006/relationships/hyperlink" Target="https://librarysearch.uwtsd.ac.uk/discovery/fulldisplay?docid=alma99100470902802421&amp;context=L&amp;vid=44WHELF_UWTSD:44WHELF_UWTSD_VU1&amp;lang=en&amp;adaptor=Local%20Search%20Engine&amp;tab=Everything&amp;query=any%2Ccontains%2Cchemistry%20of%20explosives" TargetMode="External"/><Relationship Id="rId7" Type="http://schemas.openxmlformats.org/officeDocument/2006/relationships/image" Target="../media/image10.png"/><Relationship Id="rId2" Type="http://schemas.openxmlformats.org/officeDocument/2006/relationships/hyperlink" Target="https://librarysearch.uwtsd.ac.uk/discovery/fulldisplay?docid=alma99100449101202421&amp;context=L&amp;vid=44WHELF_UWTSD:44WHELF_UWTSD_VU1&amp;lang=en&amp;search_scope=MyInst_and_CI&amp;adaptor=Local%20Search%20Engine&amp;tab=Everything&amp;query=any%2Ccontains%2Cthe%20properties%20of%20energetic%20materia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brarysearch.uwtsd.ac.uk/discovery/fulldisplay?docid=alma99100449101102421&amp;context=L&amp;vid=44WHELF_UWTSD:44WHELF_UWTSD_VU1&amp;lang=en&amp;search_scope=MyInst_and_CI&amp;adaptor=Local%20Search%20Engine&amp;tab=Everything&amp;query=title%2Ccontains%2Cenergetic%20compounds&amp;pfilter=rtype%2Cexact%2Cbooks&amp;offset=0" TargetMode="External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B6F6F-B5C2-42FD-B77A-2DB09A2FFA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5748" y="0"/>
            <a:ext cx="8689976" cy="2509213"/>
          </a:xfrm>
        </p:spPr>
        <p:txBody>
          <a:bodyPr/>
          <a:lstStyle/>
          <a:p>
            <a:r>
              <a:rPr lang="en-GB" dirty="0"/>
              <a:t>Introduction to                   advanced </a:t>
            </a:r>
            <a:r>
              <a:rPr lang="en-GB" dirty="0" err="1"/>
              <a:t>Ome</a:t>
            </a:r>
            <a:r>
              <a:rPr lang="en-GB" dirty="0"/>
              <a:t> Chemistry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244C33-ACA3-4542-A7B8-232CF882D7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429000"/>
            <a:ext cx="8689976" cy="269262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Dr Ewa Kazimierska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altLang="en-US" cap="none" dirty="0">
                <a:solidFill>
                  <a:srgbClr val="000000"/>
                </a:solidFill>
              </a:rPr>
              <a:t>e.kazimierska@uwtsd.ac.uk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189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967E3-E9F6-441F-AA3B-23A2681FD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57756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ACDA6020 Module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A2509-F7D1-4175-9070-A8C3EC7FBF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1019595"/>
            <a:ext cx="10363826" cy="5162719"/>
          </a:xfrm>
        </p:spPr>
        <p:txBody>
          <a:bodyPr>
            <a:normAutofit/>
          </a:bodyPr>
          <a:lstStyle/>
          <a:p>
            <a:r>
              <a:rPr lang="en-GB" sz="2800" dirty="0"/>
              <a:t>From </a:t>
            </a:r>
            <a:r>
              <a:rPr lang="en-GB" sz="2800" dirty="0" err="1"/>
              <a:t>moodle</a:t>
            </a:r>
            <a:endParaRPr lang="en-GB" sz="2800" dirty="0"/>
          </a:p>
          <a:p>
            <a:pPr lvl="1"/>
            <a:r>
              <a:rPr lang="en-GB" sz="2600" cap="none" dirty="0"/>
              <a:t>OME Degree Apprenticeship General Info</a:t>
            </a:r>
          </a:p>
          <a:p>
            <a:pPr lvl="2"/>
            <a:r>
              <a:rPr lang="en-GB" sz="2400" cap="none" dirty="0"/>
              <a:t>Student Handbooks 2026/27</a:t>
            </a:r>
          </a:p>
          <a:p>
            <a:pPr lvl="3"/>
            <a:r>
              <a:rPr lang="en-GB" sz="2200" cap="none" dirty="0"/>
              <a:t>UG OME Modules L6</a:t>
            </a:r>
          </a:p>
          <a:p>
            <a:pPr lvl="1"/>
            <a:endParaRPr lang="en-GB" sz="2600" cap="none" dirty="0"/>
          </a:p>
          <a:p>
            <a:pPr lvl="1"/>
            <a:r>
              <a:rPr lang="en-GB" sz="2600" cap="none" dirty="0">
                <a:solidFill>
                  <a:srgbClr val="0000FF"/>
                </a:solidFill>
              </a:rPr>
              <a:t>Aim of the module</a:t>
            </a:r>
          </a:p>
          <a:p>
            <a:pPr lvl="1"/>
            <a:r>
              <a:rPr lang="en-GB" sz="2600" cap="none" dirty="0">
                <a:solidFill>
                  <a:srgbClr val="0000FF"/>
                </a:solidFill>
              </a:rPr>
              <a:t>Learning outcomes and Indicative content</a:t>
            </a:r>
          </a:p>
          <a:p>
            <a:pPr marL="457200" lvl="1" indent="0">
              <a:buNone/>
            </a:pPr>
            <a:endParaRPr lang="en-GB" sz="2600" cap="none" dirty="0">
              <a:solidFill>
                <a:srgbClr val="0000FF"/>
              </a:solidFill>
              <a:hlinkClick r:id="rId3"/>
            </a:endParaRPr>
          </a:p>
          <a:p>
            <a:pPr marL="457200" lvl="1" indent="0">
              <a:buNone/>
            </a:pPr>
            <a:endParaRPr lang="en-GB" sz="1500" cap="none" dirty="0">
              <a:hlinkClick r:id="rId3"/>
            </a:endParaRPr>
          </a:p>
          <a:p>
            <a:pPr marL="457200" lvl="1" indent="0">
              <a:buNone/>
            </a:pPr>
            <a:r>
              <a:rPr lang="en-GB" sz="1500" cap="none" dirty="0">
                <a:hlinkClick r:id="rId3"/>
              </a:rPr>
              <a:t>course: </a:t>
            </a:r>
            <a:r>
              <a:rPr lang="en-GB" sz="1500" cap="none" dirty="0" err="1">
                <a:hlinkClick r:id="rId3"/>
              </a:rPr>
              <a:t>ome</a:t>
            </a:r>
            <a:r>
              <a:rPr lang="en-GB" sz="1500" cap="none" dirty="0">
                <a:hlinkClick r:id="rId3"/>
              </a:rPr>
              <a:t> degree apprenticeships general info (uwtsd.ac.uk)</a:t>
            </a:r>
            <a:r>
              <a:rPr lang="en-GB" sz="1500" cap="non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88023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D34E5-3267-4F6C-BF49-01D3566C8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31531"/>
            <a:ext cx="10364451" cy="809297"/>
          </a:xfrm>
        </p:spPr>
        <p:txBody>
          <a:bodyPr/>
          <a:lstStyle/>
          <a:p>
            <a:r>
              <a:rPr lang="en-GB" dirty="0"/>
              <a:t>Aim of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2B9B8-4F38-4A52-9FCB-97E6D153DC9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67862" y="948195"/>
            <a:ext cx="11109434" cy="2329261"/>
          </a:xfrm>
        </p:spPr>
        <p:txBody>
          <a:bodyPr>
            <a:norm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build on the concepts introduced in the level 4 Chemistry (OME) module.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Expanding and extending ideas developed, introducing more detailed explanation of the chemical principles associated with the functioning of OME devices. 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 of the concepts of materials chemistry and effects.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724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B4B17-A8B4-4F49-BD1D-4F8035C9C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903890"/>
          </a:xfrm>
        </p:spPr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52423-F012-45B4-8409-C6DBDD4684C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5493" y="903891"/>
            <a:ext cx="10363826" cy="5162075"/>
          </a:xfrm>
        </p:spPr>
        <p:txBody>
          <a:bodyPr>
            <a:normAutofit lnSpcReduction="10000"/>
          </a:bodyPr>
          <a:lstStyle/>
          <a:p>
            <a:pPr marL="0" indent="0" algn="just" fontAlgn="base" hangingPunct="0">
              <a:buNone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Upon the successful completion of this module, the student should be able to: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ea typeface="Times New Roman" panose="02020603050405020304" pitchFamily="18" charset="0"/>
              </a:rPr>
              <a:t>Critically analyse concepts of heat and thermodynamics, to explain the chemistry of solid phases and their interaction with other phases.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ea typeface="Times New Roman" panose="02020603050405020304" pitchFamily="18" charset="0"/>
              </a:rPr>
              <a:t>Demonstrate a detailed understanding of reaction chemistry, ranging from complex chemical reactions to chemical compatibility of OME components. 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ea typeface="Times New Roman" panose="02020603050405020304" pitchFamily="18" charset="0"/>
              </a:rPr>
              <a:t>Analyse critically the design of chemical components for the lifetime of an OME system or device, from manufacture, through storage, use and/or disposal.</a:t>
            </a:r>
          </a:p>
          <a:p>
            <a:r>
              <a:rPr lang="en-GB" dirty="0"/>
              <a:t>To meet KSBS</a:t>
            </a:r>
          </a:p>
        </p:txBody>
      </p:sp>
    </p:spTree>
    <p:extLst>
      <p:ext uri="{BB962C8B-B14F-4D97-AF65-F5344CB8AC3E}">
        <p14:creationId xmlns:p14="http://schemas.microsoft.com/office/powerpoint/2010/main" val="3616678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6A8E6-48F3-41AD-8AB3-DA23409FB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19807"/>
          </a:xfrm>
        </p:spPr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E2B28-92BB-466E-BCFE-45CCF11D0C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45608" y="1231974"/>
            <a:ext cx="10363826" cy="3424107"/>
          </a:xfrm>
        </p:spPr>
        <p:txBody>
          <a:bodyPr/>
          <a:lstStyle/>
          <a:p>
            <a:pPr marL="342900" lvl="0" indent="-342900" rtl="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Advanced chemical reactions and chemical kinetics.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Advanced System Thermodynamics and energy release.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Materials chemistry – states of matter, phase transformations, polymers, crystals, glasses.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Mechanical properties of the solid state.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Chemical compatibility and testing methods.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 fontAlgn="base" hangingPunc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983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B2550-8701-410D-B0AD-E2A92B943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-22170"/>
            <a:ext cx="10364451" cy="916692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TIMETABLE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AF8F03-7138-4394-A8FA-6117A0E99B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544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B7407-8727-43F9-AE5D-4A48574CD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156" y="-13487"/>
            <a:ext cx="10364451" cy="863151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ACDa6020 assessment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3D39FC-09C4-4270-A8BD-4C523AD9AE86}"/>
              </a:ext>
            </a:extLst>
          </p:cNvPr>
          <p:cNvSpPr txBox="1"/>
          <p:nvPr/>
        </p:nvSpPr>
        <p:spPr>
          <a:xfrm>
            <a:off x="580859" y="4438532"/>
            <a:ext cx="72699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00FF"/>
                </a:solidFill>
              </a:rPr>
              <a:t>Portfolio: 	group presentation 						50%</a:t>
            </a:r>
          </a:p>
          <a:p>
            <a:r>
              <a:rPr lang="en-GB" sz="2400" b="1" dirty="0">
                <a:solidFill>
                  <a:srgbClr val="0000FF"/>
                </a:solidFill>
              </a:rPr>
              <a:t>		    	3 x lab reports (one submission)		50%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143C7D3-EF78-4AD9-B37D-E28F4CDEA5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914" y="1043746"/>
            <a:ext cx="11354246" cy="2399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45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205F7-300E-4552-A8DD-F773C5AAD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10511"/>
            <a:ext cx="10364451" cy="777766"/>
          </a:xfrm>
        </p:spPr>
        <p:txBody>
          <a:bodyPr/>
          <a:lstStyle/>
          <a:p>
            <a:r>
              <a:rPr lang="en-GB" dirty="0"/>
              <a:t>Group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35F82-1952-484D-9F3A-D26EF37DFF4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99697" y="788277"/>
            <a:ext cx="11834648" cy="3424107"/>
          </a:xfrm>
        </p:spPr>
        <p:txBody>
          <a:bodyPr>
            <a:noAutofit/>
          </a:bodyPr>
          <a:lstStyle/>
          <a:p>
            <a:pPr indent="0">
              <a:buNone/>
            </a:pPr>
            <a:r>
              <a:rPr lang="en-GB" dirty="0">
                <a:effectLst/>
                <a:ea typeface="Times New Roman" panose="02020603050405020304" pitchFamily="18" charset="0"/>
              </a:rPr>
              <a:t>In group of 4 students you will be expected to deliver a PowerPoint presentation on one of the following topics: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b="1" dirty="0">
                <a:solidFill>
                  <a:srgbClr val="0000FF"/>
                </a:solidFill>
                <a:effectLst/>
                <a:ea typeface="Times New Roman" panose="02020603050405020304" pitchFamily="18" charset="0"/>
              </a:rPr>
              <a:t>Chemistry and Design of Modern Pyrotechnics: From Concept to Implementation</a:t>
            </a:r>
            <a:endParaRPr lang="en-GB" dirty="0">
              <a:solidFill>
                <a:srgbClr val="0000FF"/>
              </a:solidFill>
              <a:effectLst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b="1" dirty="0">
                <a:solidFill>
                  <a:srgbClr val="0000FF"/>
                </a:solidFill>
                <a:effectLst/>
                <a:ea typeface="Times New Roman" panose="02020603050405020304" pitchFamily="18" charset="0"/>
              </a:rPr>
              <a:t>Comprehensive Analysis of Green Propellants: Design Principles, Safety Features, and Sustainability Assessments</a:t>
            </a:r>
            <a:endParaRPr lang="en-GB" dirty="0">
              <a:solidFill>
                <a:srgbClr val="0000FF"/>
              </a:solidFill>
              <a:effectLst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b="1" dirty="0">
                <a:solidFill>
                  <a:srgbClr val="0000FF"/>
                </a:solidFill>
                <a:effectLst/>
                <a:ea typeface="Times New Roman" panose="02020603050405020304" pitchFamily="18" charset="0"/>
              </a:rPr>
              <a:t>Modern Explosive Materials in OME: Thermodynamic Analysis, Reaction Chemistry, and Lifecycle Assessment</a:t>
            </a:r>
            <a:endParaRPr lang="en-GB" dirty="0">
              <a:solidFill>
                <a:srgbClr val="0000FF"/>
              </a:solidFill>
              <a:effectLst/>
              <a:ea typeface="Times New Roman" panose="02020603050405020304" pitchFamily="18" charset="0"/>
            </a:endParaRPr>
          </a:p>
          <a:p>
            <a:pPr marL="457200"/>
            <a:r>
              <a:rPr lang="en-GB" dirty="0">
                <a:effectLst/>
                <a:ea typeface="Times New Roman" panose="02020603050405020304" pitchFamily="18" charset="0"/>
              </a:rPr>
              <a:t>Oral presentations will take place 2 days after submission of PowerPoint slides deadline.</a:t>
            </a:r>
          </a:p>
          <a:p>
            <a:pPr marL="457200"/>
            <a:r>
              <a:rPr lang="en-GB" dirty="0">
                <a:effectLst/>
                <a:ea typeface="Times New Roman" panose="02020603050405020304" pitchFamily="18" charset="0"/>
              </a:rPr>
              <a:t>Each member of the team is expected to contribute to the presentation and individual contribution will be assessed by an anonymous feedback provided by the team members</a:t>
            </a:r>
          </a:p>
          <a:p>
            <a:pPr indent="457200"/>
            <a:r>
              <a:rPr lang="en-US" dirty="0">
                <a:effectLst/>
                <a:ea typeface="Times New Roman" panose="02020603050405020304" pitchFamily="18" charset="0"/>
              </a:rPr>
              <a:t>Each participant will receive an individual mark based on their contribution to the project 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pPr marL="450215"/>
            <a:r>
              <a:rPr lang="en-GB" dirty="0">
                <a:effectLst/>
                <a:ea typeface="Times New Roman" panose="02020603050405020304" pitchFamily="18" charset="0"/>
              </a:rPr>
              <a:t>The presentation will be observed by a judging panel (EK and MB). Marks and feedback will be awarded based on peer-feedback and panel’s decision.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255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32617-DE16-455B-98B6-4545BAA42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3479"/>
            <a:ext cx="6674695" cy="772133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READING list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0F64B15-74CC-47DF-9B48-7FBE4417BA86}"/>
              </a:ext>
            </a:extLst>
          </p:cNvPr>
          <p:cNvSpPr txBox="1"/>
          <p:nvPr/>
        </p:nvSpPr>
        <p:spPr>
          <a:xfrm>
            <a:off x="7858899" y="4537023"/>
            <a:ext cx="433310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any general chemistry textbook and online sources; </a:t>
            </a:r>
          </a:p>
          <a:p>
            <a:endParaRPr lang="en-GB" sz="2400" b="1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https://openstax.org/details/books/chemistry-2e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3353C57-F444-4353-AB59-F68FB9CDF764}"/>
              </a:ext>
            </a:extLst>
          </p:cNvPr>
          <p:cNvSpPr txBox="1"/>
          <p:nvPr/>
        </p:nvSpPr>
        <p:spPr>
          <a:xfrm>
            <a:off x="7750672" y="2437787"/>
            <a:ext cx="418888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80008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JSP 333 </a:t>
            </a:r>
            <a:r>
              <a:rPr lang="en-GB" sz="2400" dirty="0">
                <a:solidFill>
                  <a:srgbClr val="80008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AVAILABLE on Moodle </a:t>
            </a:r>
            <a:r>
              <a:rPr lang="en-GB" sz="2400" dirty="0">
                <a:solidFill>
                  <a:srgbClr val="80008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sym typeface="Wingdings" panose="05000000000000000000" pitchFamily="2" charset="2"/>
              </a:rPr>
              <a:t> </a:t>
            </a:r>
            <a:r>
              <a:rPr lang="en-GB" sz="2400" dirty="0">
                <a:solidFill>
                  <a:srgbClr val="80008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OME </a:t>
            </a:r>
            <a:r>
              <a:rPr lang="en-GB" sz="2400" dirty="0">
                <a:solidFill>
                  <a:srgbClr val="800080"/>
                </a:solidFill>
                <a:latin typeface="Calibri" panose="020F0502020204030204" pitchFamily="34" charset="0"/>
                <a:ea typeface="DengXian" panose="02010600030101010101" pitchFamily="2" charset="-122"/>
              </a:rPr>
              <a:t>D</a:t>
            </a:r>
            <a:r>
              <a:rPr lang="en-GB" sz="2400" dirty="0">
                <a:solidFill>
                  <a:srgbClr val="80008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egree </a:t>
            </a:r>
            <a:r>
              <a:rPr lang="en-GB" sz="2400" dirty="0">
                <a:solidFill>
                  <a:srgbClr val="800080"/>
                </a:solidFill>
                <a:latin typeface="Calibri" panose="020F0502020204030204" pitchFamily="34" charset="0"/>
                <a:ea typeface="DengXian" panose="02010600030101010101" pitchFamily="2" charset="-122"/>
              </a:rPr>
              <a:t>A</a:t>
            </a:r>
            <a:r>
              <a:rPr lang="en-GB" sz="2400" dirty="0">
                <a:solidFill>
                  <a:srgbClr val="80008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pprenticeships </a:t>
            </a:r>
            <a:r>
              <a:rPr lang="en-GB" sz="2400" dirty="0">
                <a:solidFill>
                  <a:srgbClr val="800080"/>
                </a:solidFill>
                <a:latin typeface="Calibri" panose="020F0502020204030204" pitchFamily="34" charset="0"/>
                <a:ea typeface="DengXian" panose="02010600030101010101" pitchFamily="2" charset="-122"/>
              </a:rPr>
              <a:t>G</a:t>
            </a:r>
            <a:r>
              <a:rPr lang="en-GB" sz="2400" dirty="0">
                <a:solidFill>
                  <a:srgbClr val="80008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eneral </a:t>
            </a:r>
            <a:r>
              <a:rPr lang="en-GB" sz="2400" dirty="0">
                <a:solidFill>
                  <a:srgbClr val="800080"/>
                </a:solidFill>
                <a:latin typeface="Calibri" panose="020F0502020204030204" pitchFamily="34" charset="0"/>
                <a:ea typeface="DengXian" panose="02010600030101010101" pitchFamily="2" charset="-122"/>
              </a:rPr>
              <a:t>I</a:t>
            </a:r>
            <a:r>
              <a:rPr lang="en-GB" sz="2400" dirty="0">
                <a:solidFill>
                  <a:srgbClr val="80008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nfo </a:t>
            </a:r>
            <a:r>
              <a:rPr lang="en-GB" sz="2400" dirty="0">
                <a:solidFill>
                  <a:srgbClr val="80008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sym typeface="Wingdings" panose="05000000000000000000" pitchFamily="2" charset="2"/>
              </a:rPr>
              <a:t> A</a:t>
            </a:r>
            <a:r>
              <a:rPr lang="en-GB" sz="2400" dirty="0">
                <a:solidFill>
                  <a:srgbClr val="80008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dditional </a:t>
            </a:r>
            <a:r>
              <a:rPr lang="en-GB" sz="2400" dirty="0">
                <a:solidFill>
                  <a:srgbClr val="800080"/>
                </a:solidFill>
                <a:latin typeface="Calibri" panose="020F0502020204030204" pitchFamily="34" charset="0"/>
                <a:ea typeface="DengXian" panose="02010600030101010101" pitchFamily="2" charset="-122"/>
              </a:rPr>
              <a:t>R</a:t>
            </a:r>
            <a:r>
              <a:rPr lang="en-GB" sz="2400" dirty="0">
                <a:solidFill>
                  <a:srgbClr val="80008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esources </a:t>
            </a:r>
            <a:endParaRPr lang="en-GB" sz="2400" dirty="0">
              <a:solidFill>
                <a:srgbClr val="80008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409185D-DF86-41BC-AFBC-FDCC0F02CC89}"/>
              </a:ext>
            </a:extLst>
          </p:cNvPr>
          <p:cNvSpPr txBox="1"/>
          <p:nvPr/>
        </p:nvSpPr>
        <p:spPr>
          <a:xfrm>
            <a:off x="7750672" y="1077215"/>
            <a:ext cx="4120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electronic course notes will be provided in Moodle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0F2407-5123-48B5-8B5B-E99A16933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10" y="0"/>
            <a:ext cx="7326630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ACF4962-92DE-46EB-B581-F537ACDAA6D2}"/>
              </a:ext>
            </a:extLst>
          </p:cNvPr>
          <p:cNvSpPr/>
          <p:nvPr/>
        </p:nvSpPr>
        <p:spPr>
          <a:xfrm>
            <a:off x="72110" y="701079"/>
            <a:ext cx="7304284" cy="936434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415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7C694AD-EDD3-4AC7-9305-DCE7EFE766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1655" y="1163756"/>
            <a:ext cx="7319877" cy="393971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965B1A08-75EB-44E0-8867-8E0BF98E2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8127"/>
            <a:ext cx="10364451" cy="906784"/>
          </a:xfrm>
        </p:spPr>
        <p:txBody>
          <a:bodyPr/>
          <a:lstStyle/>
          <a:p>
            <a:r>
              <a:rPr lang="en-GB" dirty="0"/>
              <a:t>Reading list </a:t>
            </a:r>
            <a:r>
              <a:rPr lang="en-GB" dirty="0" err="1"/>
              <a:t>cnt</a:t>
            </a:r>
            <a:r>
              <a:rPr lang="en-GB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1604833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C1723-E161-4F06-A733-970A13EE8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70841"/>
            <a:ext cx="10364451" cy="448284"/>
          </a:xfrm>
        </p:spPr>
        <p:txBody>
          <a:bodyPr>
            <a:no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in the library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D40D0-6CDC-4673-9894-F16459EA28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183" y="6500529"/>
            <a:ext cx="11469292" cy="365125"/>
          </a:xfrm>
        </p:spPr>
        <p:txBody>
          <a:bodyPr/>
          <a:lstStyle/>
          <a:p>
            <a:r>
              <a:rPr lang="en-US"/>
              <a:t>ACDB4011                                                                                      23/01/2023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D3D25E-7555-4E0E-9701-0D0D6ED4D793}"/>
              </a:ext>
            </a:extLst>
          </p:cNvPr>
          <p:cNvSpPr txBox="1"/>
          <p:nvPr/>
        </p:nvSpPr>
        <p:spPr>
          <a:xfrm>
            <a:off x="273447" y="2180038"/>
            <a:ext cx="873469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properties of energetic materials : sensitivity, physical and thermodynamic properties</a:t>
            </a:r>
            <a:endParaRPr lang="en-GB" b="1" i="0" dirty="0">
              <a:solidFill>
                <a:srgbClr val="0000F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Thomas M </a:t>
            </a:r>
            <a:r>
              <a:rPr lang="en-GB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Klapötke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author; Mohammad H Keshavarz (Mohammad Hossein) 1966- author</a:t>
            </a: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2nd edition.; 2021; De Gruyter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7F05DA-9DC8-4F75-993A-9C9E3ED83E3E}"/>
              </a:ext>
            </a:extLst>
          </p:cNvPr>
          <p:cNvSpPr txBox="1"/>
          <p:nvPr/>
        </p:nvSpPr>
        <p:spPr>
          <a:xfrm>
            <a:off x="3035697" y="1053312"/>
            <a:ext cx="377711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Chemistry of high-energy materials</a:t>
            </a:r>
            <a:endParaRPr lang="en-GB" b="1" i="0" dirty="0">
              <a:solidFill>
                <a:srgbClr val="0000F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Thomas M </a:t>
            </a:r>
            <a:r>
              <a:rPr lang="en-GB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Klapötke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author</a:t>
            </a: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Sixth edition.; 2022; De Gruyter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FCCE2BC-CF9A-4AC0-B098-946859E078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2751" y="9156"/>
            <a:ext cx="1574233" cy="21744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6B1B1B8-8626-4BC4-B987-19A531BEE1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79143" y="1154406"/>
            <a:ext cx="1542132" cy="21763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07508C-F494-486C-B8B0-6051C0F2FE59}"/>
              </a:ext>
            </a:extLst>
          </p:cNvPr>
          <p:cNvSpPr txBox="1"/>
          <p:nvPr/>
        </p:nvSpPr>
        <p:spPr>
          <a:xfrm>
            <a:off x="1699754" y="5205764"/>
            <a:ext cx="616393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Energetic compounds : methods for prediction of their performance</a:t>
            </a:r>
            <a:endParaRPr lang="en-GB" b="1" i="0" dirty="0">
              <a:solidFill>
                <a:srgbClr val="0000F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Thomas M </a:t>
            </a:r>
            <a:r>
              <a:rPr lang="en-GB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Klapötke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author; Mohammad H Keshavarz (Mohammad Hossein) 1966- author</a:t>
            </a: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2nd edition.; 2020; Walter de Gruyter GmbH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D8F8104-F4E7-495F-AFE3-760C0A301B4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49389" y="4368971"/>
            <a:ext cx="1542135" cy="21744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F74EFF8-D076-41A9-BCC2-6C0EA0580022}"/>
              </a:ext>
            </a:extLst>
          </p:cNvPr>
          <p:cNvSpPr txBox="1"/>
          <p:nvPr/>
        </p:nvSpPr>
        <p:spPr>
          <a:xfrm>
            <a:off x="332183" y="3734462"/>
            <a:ext cx="616393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High explosives, propellants, pyrotechnics</a:t>
            </a:r>
            <a:endParaRPr lang="en-GB" b="1" i="0" dirty="0">
              <a:solidFill>
                <a:srgbClr val="0000F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Ernst-Christian Koch author</a:t>
            </a: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2021; De Gruyter</a:t>
            </a:r>
          </a:p>
          <a:p>
            <a:pPr algn="l"/>
            <a:r>
              <a:rPr lang="en-GB" i="1" dirty="0">
                <a:solidFill>
                  <a:srgbClr val="3A3A3A"/>
                </a:solidFill>
                <a:latin typeface="Source Sans Pro" panose="020B0503030403020204" pitchFamily="34" charset="0"/>
              </a:rPr>
              <a:t>available online</a:t>
            </a:r>
            <a:endParaRPr lang="en-GB" b="0" i="1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D1AB25C-3B39-403B-8DE5-DEE7B56C2C9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89447" y="3063950"/>
            <a:ext cx="1542135" cy="2174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1413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F00D56-AEED-410D-9999-20A764969890}"/>
              </a:ext>
            </a:extLst>
          </p:cNvPr>
          <p:cNvSpPr txBox="1"/>
          <p:nvPr/>
        </p:nvSpPr>
        <p:spPr>
          <a:xfrm>
            <a:off x="159507" y="-84082"/>
            <a:ext cx="38010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dirty="0"/>
              <a:t>REVISION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E9CA1A-726E-4DBC-B60B-13B45D315F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5878" y="0"/>
            <a:ext cx="34402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80282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854</Words>
  <Application>Microsoft Office PowerPoint</Application>
  <PresentationFormat>Widescreen</PresentationFormat>
  <Paragraphs>107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Source Sans Pro</vt:lpstr>
      <vt:lpstr>Symbol</vt:lpstr>
      <vt:lpstr>Times New Roman</vt:lpstr>
      <vt:lpstr>Tw Cen MT</vt:lpstr>
      <vt:lpstr>Droplet</vt:lpstr>
      <vt:lpstr>Introduction to                   advanced Ome Chemistry</vt:lpstr>
      <vt:lpstr>ACDA6020 Module description</vt:lpstr>
      <vt:lpstr>Aim of the module</vt:lpstr>
      <vt:lpstr>Learning outcomes</vt:lpstr>
      <vt:lpstr>INDICATIVE CONTENT</vt:lpstr>
      <vt:lpstr>TIMETABLE</vt:lpstr>
      <vt:lpstr>ACDa6020 assessment</vt:lpstr>
      <vt:lpstr>Group presentation</vt:lpstr>
      <vt:lpstr>READING list </vt:lpstr>
      <vt:lpstr>Reading list cnt…</vt:lpstr>
      <vt:lpstr>New in the library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                  Ome Chemistry</dc:title>
  <dc:creator>Ewa Kazimierska</dc:creator>
  <cp:lastModifiedBy>Ewa Kazimierska</cp:lastModifiedBy>
  <cp:revision>3</cp:revision>
  <dcterms:created xsi:type="dcterms:W3CDTF">2023-01-20T15:45:59Z</dcterms:created>
  <dcterms:modified xsi:type="dcterms:W3CDTF">2026-10-06T16:09:56Z</dcterms:modified>
</cp:coreProperties>
</file>