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3" r:id="rId1"/>
  </p:sldMasterIdLst>
  <p:notesMasterIdLst>
    <p:notesMasterId r:id="rId25"/>
  </p:notesMasterIdLst>
  <p:handoutMasterIdLst>
    <p:handoutMasterId r:id="rId26"/>
  </p:handoutMasterIdLst>
  <p:sldIdLst>
    <p:sldId id="257" r:id="rId2"/>
    <p:sldId id="258" r:id="rId3"/>
    <p:sldId id="259" r:id="rId4"/>
    <p:sldId id="264" r:id="rId5"/>
    <p:sldId id="279" r:id="rId6"/>
    <p:sldId id="261" r:id="rId7"/>
    <p:sldId id="262" r:id="rId8"/>
    <p:sldId id="263" r:id="rId9"/>
    <p:sldId id="265" r:id="rId10"/>
    <p:sldId id="266" r:id="rId11"/>
    <p:sldId id="282" r:id="rId12"/>
    <p:sldId id="268" r:id="rId13"/>
    <p:sldId id="269" r:id="rId14"/>
    <p:sldId id="270" r:id="rId15"/>
    <p:sldId id="28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3" r:id="rId24"/>
  </p:sldIdLst>
  <p:sldSz cx="9144000" cy="6858000" type="screen4x3"/>
  <p:notesSz cx="6858000" cy="91170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72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Owner" initials="O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400"/>
    <a:srgbClr val="006666"/>
    <a:srgbClr val="33CCCC"/>
    <a:srgbClr val="0099FF"/>
    <a:srgbClr val="FFCC99"/>
    <a:srgbClr val="000099"/>
    <a:srgbClr val="660066"/>
    <a:srgbClr val="003366"/>
    <a:srgbClr val="00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46" autoAdjust="0"/>
    <p:restoredTop sz="65167" autoAdjust="0"/>
  </p:normalViewPr>
  <p:slideViewPr>
    <p:cSldViewPr>
      <p:cViewPr varScale="1">
        <p:scale>
          <a:sx n="56" d="100"/>
          <a:sy n="56" d="100"/>
        </p:scale>
        <p:origin x="217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06"/>
    </p:cViewPr>
  </p:sorterViewPr>
  <p:notesViewPr>
    <p:cSldViewPr>
      <p:cViewPr varScale="1">
        <p:scale>
          <a:sx n="54" d="100"/>
          <a:sy n="54" d="100"/>
        </p:scale>
        <p:origin x="-1854" y="-90"/>
      </p:cViewPr>
      <p:guideLst>
        <p:guide orient="horz" pos="2872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0CCE3653-65A3-4B9E-906B-A691B6531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03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27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0938" y="684213"/>
            <a:ext cx="4557712" cy="34178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9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30700"/>
            <a:ext cx="5029200" cy="41021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2230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31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A23284ED-718E-47A1-8433-F00E7929FA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1440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A0D88E-73C5-404E-AB31-9E392695F861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A leaders-centered</a:t>
            </a:r>
            <a:r>
              <a:rPr lang="en-US" baseline="0" dirty="0" smtClean="0"/>
              <a:t> focus still the perspective on leadership.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65467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3C1684-ECB8-4930-87BC-50A6EA600387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focus moves from personality traits (innate)</a:t>
            </a:r>
            <a:r>
              <a:rPr lang="en-US" baseline="0" dirty="0" smtClean="0"/>
              <a:t> to skills and abilities that can be learned.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 this case </a:t>
            </a:r>
            <a:r>
              <a:rPr lang="en-US" baseline="0" dirty="0" err="1" smtClean="0"/>
              <a:t>recognising</a:t>
            </a:r>
            <a:r>
              <a:rPr lang="en-US" baseline="0" dirty="0" smtClean="0"/>
              <a:t> that skills (abilities) are needed fro effective leadership.</a:t>
            </a:r>
          </a:p>
          <a:p>
            <a:endParaRPr lang="en-US" baseline="0" dirty="0" smtClean="0"/>
          </a:p>
          <a:p>
            <a:r>
              <a:rPr lang="en-US" baseline="0" dirty="0" smtClean="0"/>
              <a:t>Katz 1955 paper in the HBR, “Skills of an effective administrator” – tried to shift the focus from traits to skills or abilities that could be developed.</a:t>
            </a:r>
          </a:p>
          <a:p>
            <a:endParaRPr lang="en-US" baseline="0" dirty="0" smtClean="0"/>
          </a:p>
          <a:p>
            <a:r>
              <a:rPr lang="en-US" baseline="0" dirty="0" smtClean="0"/>
              <a:t>Mumford et al., (2000) recent interest in skills – recognizing that leaders need to solve complex organizational problems.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8476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506FD07-FC52-4F07-9142-E556453D8E43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dirty="0" smtClean="0"/>
          </a:p>
          <a:p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485900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26A19A-643B-4939-BA6A-DED84D96D64E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2000" dirty="0" smtClean="0"/>
              <a:t>Katz – 3 basic administrative skills.</a:t>
            </a:r>
          </a:p>
          <a:p>
            <a:endParaRPr lang="en-US" sz="2000" dirty="0" smtClean="0"/>
          </a:p>
          <a:p>
            <a:r>
              <a:rPr lang="en-US" sz="2000" dirty="0" smtClean="0"/>
              <a:t>Suggested that effective administration (i.e. leadership) depends on 3 personal skills.</a:t>
            </a:r>
          </a:p>
          <a:p>
            <a:endParaRPr lang="en-US" sz="2000" dirty="0" smtClean="0"/>
          </a:p>
          <a:p>
            <a:r>
              <a:rPr lang="en-US" sz="2000" dirty="0" smtClean="0"/>
              <a:t>Skills associated with knowledge and competencies to accomplish goals.</a:t>
            </a:r>
          </a:p>
          <a:p>
            <a:endParaRPr lang="en-US" sz="2000" dirty="0" smtClean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819908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7DAC29F-5524-4DF4-951D-870B36FD5821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dirty="0" smtClean="0"/>
          </a:p>
          <a:p>
            <a:r>
              <a:rPr lang="en-US" dirty="0" smtClean="0"/>
              <a:t>Leadership skills can be acquired and developed.</a:t>
            </a:r>
          </a:p>
          <a:p>
            <a:endParaRPr lang="en-US" sz="1200" dirty="0" smtClean="0"/>
          </a:p>
          <a:p>
            <a:r>
              <a:rPr lang="en-US" sz="1200" dirty="0" smtClean="0"/>
              <a:t>Technical – analytical (most important at lower level)</a:t>
            </a:r>
          </a:p>
          <a:p>
            <a:r>
              <a:rPr lang="en-US" sz="1200" dirty="0" smtClean="0"/>
              <a:t>Human – people skills</a:t>
            </a:r>
          </a:p>
          <a:p>
            <a:r>
              <a:rPr lang="en-US" sz="1200" dirty="0" smtClean="0"/>
              <a:t>Conceptual – ideas – changing company goals</a:t>
            </a:r>
            <a:r>
              <a:rPr lang="en-US" sz="1200" baseline="0" dirty="0" smtClean="0"/>
              <a:t>     </a:t>
            </a:r>
            <a:r>
              <a:rPr lang="en-US" sz="1200" dirty="0" smtClean="0"/>
              <a:t>-    Shaping the meaning of organizational issues.</a:t>
            </a:r>
          </a:p>
          <a:p>
            <a:endParaRPr lang="en-US" sz="1200" dirty="0" smtClean="0"/>
          </a:p>
          <a:p>
            <a:endParaRPr lang="en-US" sz="1200" dirty="0" smtClean="0"/>
          </a:p>
          <a:p>
            <a:endParaRPr lang="en-US" sz="12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00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CCD6719-1051-4412-A5D9-E192922A3E28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267200"/>
            <a:ext cx="5029200" cy="4102100"/>
          </a:xfrm>
          <a:noFill/>
        </p:spPr>
        <p:txBody>
          <a:bodyPr/>
          <a:lstStyle/>
          <a:p>
            <a:endParaRPr lang="en-US" sz="2000" i="1" smtClean="0"/>
          </a:p>
        </p:txBody>
      </p:sp>
    </p:spTree>
    <p:extLst>
      <p:ext uri="{BB962C8B-B14F-4D97-AF65-F5344CB8AC3E}">
        <p14:creationId xmlns:p14="http://schemas.microsoft.com/office/powerpoint/2010/main" val="3968440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91ACA76-52CB-4B8B-B331-E939D9D880DC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2000" i="1" smtClean="0"/>
          </a:p>
        </p:txBody>
      </p:sp>
    </p:spTree>
    <p:extLst>
      <p:ext uri="{BB962C8B-B14F-4D97-AF65-F5344CB8AC3E}">
        <p14:creationId xmlns:p14="http://schemas.microsoft.com/office/powerpoint/2010/main" val="3408881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EF3420A-5755-411F-B83D-9D2C57EF09CA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2000" i="1" smtClean="0"/>
          </a:p>
        </p:txBody>
      </p:sp>
    </p:spTree>
    <p:extLst>
      <p:ext uri="{BB962C8B-B14F-4D97-AF65-F5344CB8AC3E}">
        <p14:creationId xmlns:p14="http://schemas.microsoft.com/office/powerpoint/2010/main" val="169079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A855E-CA69-4FEA-A79C-B66FB3BA8553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30700"/>
            <a:ext cx="5486400" cy="4102100"/>
          </a:xfrm>
          <a:noFill/>
        </p:spPr>
        <p:txBody>
          <a:bodyPr/>
          <a:lstStyle/>
          <a:p>
            <a:r>
              <a:rPr lang="en-US" dirty="0" smtClean="0">
                <a:latin typeface="Symbol" pitchFamily="18" charset="2"/>
              </a:rPr>
              <a:t> </a:t>
            </a:r>
            <a:r>
              <a:rPr lang="en-US" dirty="0" smtClean="0">
                <a:latin typeface="Symbol" pitchFamily="18" charset="2"/>
              </a:rPr>
              <a:t>Empirical approach to skills – much later in 90’s and became known as </a:t>
            </a:r>
            <a:r>
              <a:rPr lang="en-US" b="1" dirty="0" smtClean="0">
                <a:latin typeface="Symbol" pitchFamily="18" charset="2"/>
              </a:rPr>
              <a:t>skills-based model.</a:t>
            </a:r>
          </a:p>
          <a:p>
            <a:endParaRPr lang="en-US" sz="1800" dirty="0" smtClean="0">
              <a:latin typeface="Symbol" pitchFamily="18" charset="2"/>
            </a:endParaRPr>
          </a:p>
          <a:p>
            <a:r>
              <a:rPr lang="en-US" sz="1800" dirty="0" smtClean="0">
                <a:latin typeface="Symbol" pitchFamily="18" charset="2"/>
              </a:rPr>
              <a:t>Research – funded by U.S. </a:t>
            </a:r>
            <a:r>
              <a:rPr lang="en-US" sz="1800" dirty="0" err="1" smtClean="0">
                <a:latin typeface="Symbol" pitchFamily="18" charset="2"/>
              </a:rPr>
              <a:t>Defence</a:t>
            </a:r>
            <a:r>
              <a:rPr lang="en-US" sz="1800" dirty="0" smtClean="0">
                <a:latin typeface="Symbol" pitchFamily="18" charset="2"/>
              </a:rPr>
              <a:t> – test theory of leadership based on problem-solving in </a:t>
            </a:r>
            <a:r>
              <a:rPr lang="en-US" sz="1800" dirty="0" err="1" smtClean="0">
                <a:latin typeface="Symbol" pitchFamily="18" charset="2"/>
              </a:rPr>
              <a:t>organsiations</a:t>
            </a:r>
            <a:r>
              <a:rPr lang="en-US" sz="1800" baseline="0" dirty="0" smtClean="0">
                <a:latin typeface="Symbol" pitchFamily="18" charset="2"/>
              </a:rPr>
              <a:t> – they were trying to understand </a:t>
            </a:r>
            <a:r>
              <a:rPr lang="en-US" sz="1800" b="1" baseline="0" dirty="0" smtClean="0">
                <a:latin typeface="Symbol" pitchFamily="18" charset="2"/>
              </a:rPr>
              <a:t>effective performance</a:t>
            </a:r>
            <a:r>
              <a:rPr lang="en-US" sz="1800" baseline="0" dirty="0" smtClean="0">
                <a:latin typeface="Symbol" pitchFamily="18" charset="2"/>
              </a:rPr>
              <a:t>!</a:t>
            </a:r>
          </a:p>
          <a:p>
            <a:endParaRPr lang="en-US" sz="1800" baseline="0" dirty="0" smtClean="0">
              <a:latin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154960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10DFA3A-9284-49E3-9379-283686ADB5D3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200" baseline="0" dirty="0" smtClean="0">
                <a:latin typeface="Symbol" pitchFamily="18" charset="2"/>
              </a:rPr>
              <a:t>Mumford – capability model examines skills and knowledge and performance</a:t>
            </a:r>
          </a:p>
          <a:p>
            <a:endParaRPr lang="en-US" sz="1200" baseline="0" dirty="0" smtClean="0">
              <a:latin typeface="Symbol" pitchFamily="18" charset="2"/>
            </a:endParaRPr>
          </a:p>
          <a:p>
            <a:r>
              <a:rPr lang="en-US" sz="1200" baseline="0" dirty="0" smtClean="0">
                <a:latin typeface="Symbol" pitchFamily="18" charset="2"/>
              </a:rPr>
              <a:t>This approach suggests people can have the potential for leadership.</a:t>
            </a:r>
          </a:p>
          <a:p>
            <a:endParaRPr lang="en-US" sz="1200" baseline="0" dirty="0" smtClean="0">
              <a:latin typeface="Symbol" pitchFamily="18" charset="2"/>
            </a:endParaRPr>
          </a:p>
          <a:p>
            <a:r>
              <a:rPr lang="en-US" sz="1200" baseline="0" dirty="0" smtClean="0">
                <a:latin typeface="Symbol" pitchFamily="18" charset="2"/>
              </a:rPr>
              <a:t>Does not focus on what leaders do – instead considers what make effective leadership possible</a:t>
            </a:r>
          </a:p>
        </p:txBody>
      </p:sp>
    </p:spTree>
    <p:extLst>
      <p:ext uri="{BB962C8B-B14F-4D97-AF65-F5344CB8AC3E}">
        <p14:creationId xmlns:p14="http://schemas.microsoft.com/office/powerpoint/2010/main" val="243154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CEB3F7-94D0-48B7-AD45-4EA4AF2FD5FB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There are 5 components  including career</a:t>
            </a:r>
            <a:r>
              <a:rPr lang="en-US" baseline="0" dirty="0" smtClean="0"/>
              <a:t> experience and environmental influences.</a:t>
            </a:r>
          </a:p>
          <a:p>
            <a:endParaRPr lang="en-US" baseline="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err="1" smtClean="0"/>
              <a:t>iA</a:t>
            </a:r>
            <a:r>
              <a:rPr lang="en-US" baseline="0" dirty="0" smtClean="0"/>
              <a:t> – </a:t>
            </a:r>
            <a:r>
              <a:rPr lang="en-US" b="1" baseline="0" dirty="0" smtClean="0"/>
              <a:t>impact</a:t>
            </a:r>
            <a:r>
              <a:rPr lang="en-US" baseline="0" dirty="0" smtClean="0"/>
              <a:t> on leadership skills and knowledge (INPUT)</a:t>
            </a:r>
          </a:p>
          <a:p>
            <a:r>
              <a:rPr lang="en-US" baseline="0" dirty="0" smtClean="0"/>
              <a:t>Central is Competencies – three are considered to be the factors that account for </a:t>
            </a:r>
            <a:r>
              <a:rPr lang="en-US" b="1" baseline="0" dirty="0" smtClean="0"/>
              <a:t>effective</a:t>
            </a:r>
            <a:r>
              <a:rPr lang="en-US" baseline="0" dirty="0" smtClean="0"/>
              <a:t> leadership. (in what ways is the leadership effective to improve performance?)</a:t>
            </a:r>
          </a:p>
          <a:p>
            <a:r>
              <a:rPr lang="en-US" dirty="0" smtClean="0"/>
              <a:t>LO – </a:t>
            </a:r>
            <a:r>
              <a:rPr lang="en-US" b="1" dirty="0" smtClean="0"/>
              <a:t>problem solving and</a:t>
            </a:r>
            <a:r>
              <a:rPr lang="en-US" b="1" baseline="0" dirty="0" smtClean="0"/>
              <a:t> performance (OUTCOME)</a:t>
            </a:r>
          </a:p>
          <a:p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0645024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613586A-B38B-4011-8E60-E9315F130717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763882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A7C8345-E207-45FD-B277-3B8A96F5A6F6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01251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15F0332-F0A1-4A8A-BD61-6889D77FABBA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u="sng" smtClean="0"/>
          </a:p>
        </p:txBody>
      </p:sp>
    </p:spTree>
    <p:extLst>
      <p:ext uri="{BB962C8B-B14F-4D97-AF65-F5344CB8AC3E}">
        <p14:creationId xmlns:p14="http://schemas.microsoft.com/office/powerpoint/2010/main" val="30940455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2C962BF-DBA3-4F26-922A-EEEC5BBB9133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dirty="0" smtClean="0"/>
              <a:t>Through experience and training -  leaders can become better problem solvers and effective leaders 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954652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4434E81-5995-4D65-BE46-73383FED39F7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457548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88A74C7-6A94-45DE-8BAF-DE8B71DDF10F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057372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5635A7-9714-465B-B1BD-F562DD0A762A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It describes</a:t>
            </a:r>
            <a:r>
              <a:rPr lang="en-US" baseline="0" dirty="0" smtClean="0"/>
              <a:t> the structure for understanding effective leadership.</a:t>
            </a:r>
          </a:p>
          <a:p>
            <a:endParaRPr lang="en-US" baseline="0" dirty="0" smtClean="0"/>
          </a:p>
          <a:p>
            <a:r>
              <a:rPr lang="en-US" baseline="0" dirty="0" smtClean="0"/>
              <a:t>Q – What does each of the studies suggest about the structure and functions of leadership?</a:t>
            </a:r>
          </a:p>
          <a:p>
            <a:r>
              <a:rPr lang="en-US" baseline="0" dirty="0" smtClean="0"/>
              <a:t> </a:t>
            </a:r>
          </a:p>
          <a:p>
            <a:r>
              <a:rPr lang="en-US" baseline="0" dirty="0" smtClean="0"/>
              <a:t> 1) Leadership hierarchy – skills vary. Leadership outcomes are a direct result of leaders competencies – (3 factors).  These skills can be learned and developed.</a:t>
            </a:r>
          </a:p>
          <a:p>
            <a:endParaRPr lang="en-US" baseline="0" dirty="0" smtClean="0"/>
          </a:p>
          <a:p>
            <a:r>
              <a:rPr lang="en-US" baseline="0" dirty="0" smtClean="0"/>
              <a:t> 2) Leader-centered model stresses the importance of developing leadership skills.</a:t>
            </a:r>
          </a:p>
          <a:p>
            <a:endParaRPr lang="en-US" baseline="0" dirty="0" smtClean="0"/>
          </a:p>
          <a:p>
            <a:r>
              <a:rPr lang="en-US" baseline="0" dirty="0" smtClean="0"/>
              <a:t> 3) Too wide – breadth of skills – includes motivation and cognitive abilities – the &lt;Mumford model becomes too general and less precise.</a:t>
            </a:r>
          </a:p>
          <a:p>
            <a:r>
              <a:rPr lang="en-US" baseline="0" dirty="0" smtClean="0"/>
              <a:t>     Claims not to be a trait model – however, some of the components in the model are trait-like.</a:t>
            </a:r>
          </a:p>
          <a:p>
            <a:r>
              <a:rPr lang="en-US" baseline="0" dirty="0" smtClean="0"/>
              <a:t>     the studies were conducted with US Army roles – is it possible to </a:t>
            </a:r>
            <a:r>
              <a:rPr lang="en-US" baseline="0" dirty="0" err="1" smtClean="0"/>
              <a:t>generalise</a:t>
            </a:r>
            <a:r>
              <a:rPr lang="en-US" baseline="0" dirty="0" smtClean="0"/>
              <a:t> across other fields?</a:t>
            </a:r>
          </a:p>
          <a:p>
            <a:endParaRPr lang="en-US" baseline="0" dirty="0" smtClean="0"/>
          </a:p>
          <a:p>
            <a:r>
              <a:rPr lang="en-US" baseline="0" dirty="0" smtClean="0"/>
              <a:t> 4) To present time there are no tools/training programs that are designed to teach people leadership skills from this approach. That is – </a:t>
            </a:r>
            <a:r>
              <a:rPr lang="en-US" baseline="0" dirty="0" err="1" smtClean="0"/>
              <a:t>programmes</a:t>
            </a:r>
            <a:r>
              <a:rPr lang="en-US" baseline="0" dirty="0" smtClean="0"/>
              <a:t> have been designed to teach leadership skills but few are based on this conceptual framework, Mumford 2000 framework.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075764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A601A08-C1BA-4389-9B96-EFE1D5DE1004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Deeper summary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291359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5066AF7-688E-4615-9541-FEA23ACF1A72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Summary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733420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942C0DF-3B8B-43F0-9EE5-5C260C8D67F2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Summary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769646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3B359D3-38B1-46F8-BFCE-5F6056F1E813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Summary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97811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TextBox 5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TextBox 5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extBox 6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1"/>
            <a:ext cx="8229600" cy="103663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399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79675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8399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79675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8229600" cy="1036638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5" name="TextBox 4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3008313" cy="7493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685800"/>
            <a:ext cx="5111750" cy="55821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8133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extBox 6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TextBox 6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5344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09600"/>
            <a:ext cx="8534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534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534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2" name="TextBox 1"/>
          <p:cNvSpPr txBox="1"/>
          <p:nvPr userDrawn="1"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0" r:id="rId2"/>
    <p:sldLayoutId id="2147483691" r:id="rId3"/>
    <p:sldLayoutId id="2147483692" r:id="rId4"/>
    <p:sldLayoutId id="2147483693" r:id="rId5"/>
    <p:sldLayoutId id="2147483699" r:id="rId6"/>
    <p:sldLayoutId id="2147483695" r:id="rId7"/>
    <p:sldLayoutId id="2147483696" r:id="rId8"/>
    <p:sldLayoutId id="2147483697" r:id="rId9"/>
    <p:sldLayoutId id="2147483706" r:id="rId10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Arial (Heading)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9200" y="914400"/>
            <a:ext cx="7543800" cy="501675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GB" sz="4000" dirty="0" smtClean="0">
              <a:latin typeface="Arial Rounded MT Bold" panose="020F0704030504030204" pitchFamily="34" charset="0"/>
            </a:endParaRPr>
          </a:p>
          <a:p>
            <a:pPr algn="ctr"/>
            <a:r>
              <a:rPr lang="en-GB" sz="4000" dirty="0" smtClean="0">
                <a:latin typeface="Arial Rounded MT Bold" panose="020F0704030504030204" pitchFamily="34" charset="0"/>
              </a:rPr>
              <a:t>Week 3</a:t>
            </a:r>
          </a:p>
          <a:p>
            <a:pPr algn="ctr"/>
            <a:endParaRPr lang="en-GB" sz="4000" dirty="0">
              <a:latin typeface="Arial Rounded MT Bold" panose="020F0704030504030204" pitchFamily="34" charset="0"/>
            </a:endParaRPr>
          </a:p>
          <a:p>
            <a:pPr algn="ctr"/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Skills Approach</a:t>
            </a:r>
          </a:p>
          <a:p>
            <a:pPr algn="ctr"/>
            <a:endParaRPr lang="en-US" sz="4000" dirty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  <a:p>
            <a:pPr algn="ctr"/>
            <a:endParaRPr lang="en-GB" sz="4000" dirty="0" smtClean="0">
              <a:latin typeface="Arial Rounded MT Bold" panose="020F0704030504030204" pitchFamily="34" charset="0"/>
            </a:endParaRPr>
          </a:p>
          <a:p>
            <a:pPr algn="ctr"/>
            <a:endParaRPr lang="en-GB" sz="4000" dirty="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381000" y="838200"/>
            <a:ext cx="86868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Overview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1676400"/>
            <a:ext cx="7696200" cy="4114800"/>
          </a:xfrm>
        </p:spPr>
        <p:txBody>
          <a:bodyPr/>
          <a:lstStyle/>
          <a:p>
            <a:pPr algn="l" eaLnBrk="1" hangingPunct="1">
              <a:lnSpc>
                <a:spcPct val="200000"/>
              </a:lnSpc>
              <a:buClr>
                <a:srgbClr val="0070C0"/>
              </a:buClr>
              <a:buSzPct val="86000"/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</a:rPr>
              <a:t> Skills Approach Perspective </a:t>
            </a:r>
          </a:p>
          <a:p>
            <a:pPr algn="l" eaLnBrk="1" hangingPunct="1">
              <a:lnSpc>
                <a:spcPct val="200000"/>
              </a:lnSpc>
              <a:buClr>
                <a:srgbClr val="0070C0"/>
              </a:buClr>
              <a:buSzPct val="86000"/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</a:rPr>
              <a:t> Three-Skill Approach (Katz, 1955)</a:t>
            </a:r>
          </a:p>
          <a:p>
            <a:pPr algn="l" eaLnBrk="1" hangingPunct="1">
              <a:lnSpc>
                <a:spcPct val="200000"/>
              </a:lnSpc>
              <a:buClr>
                <a:srgbClr val="0070C0"/>
              </a:buClr>
              <a:buSzPct val="86000"/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</a:rPr>
              <a:t> Skills-Based Model (Mumford et al., 2000)</a:t>
            </a:r>
          </a:p>
          <a:p>
            <a:pPr algn="l" eaLnBrk="1" hangingPunct="1">
              <a:lnSpc>
                <a:spcPct val="200000"/>
              </a:lnSpc>
              <a:buClr>
                <a:srgbClr val="0070C0"/>
              </a:buClr>
              <a:buSzPct val="86000"/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</a:rPr>
              <a:t> How Does the Skills Approach Work?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Adapted from Peter 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838200"/>
            <a:ext cx="64770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Skills Approach Description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2438400"/>
            <a:ext cx="3505200" cy="32004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800" dirty="0" smtClean="0"/>
              <a:t>Leader-centered perspective</a:t>
            </a:r>
          </a:p>
          <a:p>
            <a:pPr eaLnBrk="1" hangingPunct="1">
              <a:buClr>
                <a:srgbClr val="0070C0"/>
              </a:buClr>
            </a:pPr>
            <a:r>
              <a:rPr lang="en-US" sz="2800" dirty="0" smtClean="0"/>
              <a:t>Emphasis on skills and abilities that can be learned and developed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5029200" y="2438400"/>
            <a:ext cx="35052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0" hangingPunct="0">
              <a:buClr>
                <a:srgbClr val="0070C0"/>
              </a:buClr>
              <a:buSzPct val="85000"/>
              <a:buFont typeface="Wingdings 2" pitchFamily="18" charset="2"/>
              <a:buChar char=""/>
              <a:defRPr/>
            </a:pPr>
            <a:r>
              <a:rPr lang="en-US" sz="2800" b="1" dirty="0">
                <a:latin typeface="Calibri" pitchFamily="34" charset="0"/>
                <a:cs typeface="Calibri" pitchFamily="34" charset="0"/>
              </a:rPr>
              <a:t>Leadership </a:t>
            </a:r>
            <a:r>
              <a:rPr lang="en-US" sz="2800" b="1" dirty="0" smtClean="0">
                <a:latin typeface="Calibri" pitchFamily="34" charset="0"/>
                <a:cs typeface="Calibri" pitchFamily="34" charset="0"/>
              </a:rPr>
              <a:t>skills-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The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ability to use one’s knowledge and competencies to accomplish a set of goals and objectives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1259975" y="1762780"/>
            <a:ext cx="2204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prstClr val="black"/>
                </a:solidFill>
                <a:latin typeface="Arial"/>
                <a:cs typeface="+mn-cs"/>
              </a:rPr>
              <a:t>Perspective</a:t>
            </a:r>
            <a:endParaRPr lang="en-US" sz="2800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708315" y="1752600"/>
            <a:ext cx="18421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prstClr val="black"/>
                </a:solidFill>
                <a:latin typeface="Arial"/>
                <a:cs typeface="+mn-cs"/>
              </a:rPr>
              <a:t>Definition</a:t>
            </a:r>
            <a:endParaRPr lang="en-US" sz="2800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838200"/>
            <a:ext cx="85344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Three-Skill Approach (Katz, 1955)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type="subTitle" idx="4294967295"/>
          </p:nvPr>
        </p:nvSpPr>
        <p:spPr>
          <a:xfrm>
            <a:off x="762000" y="1828800"/>
            <a:ext cx="3733800" cy="3581400"/>
          </a:xfrm>
        </p:spPr>
        <p:txBody>
          <a:bodyPr/>
          <a:lstStyle/>
          <a:p>
            <a:pPr algn="l" eaLnBrk="1" hangingPunct="1">
              <a:lnSpc>
                <a:spcPct val="20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/>
              <a:t> </a:t>
            </a:r>
            <a:r>
              <a:rPr lang="en-US" sz="3600" dirty="0" smtClean="0">
                <a:solidFill>
                  <a:schemeClr val="tx1"/>
                </a:solidFill>
              </a:rPr>
              <a:t>Technical Skill</a:t>
            </a:r>
          </a:p>
          <a:p>
            <a:pPr algn="l" eaLnBrk="1" hangingPunct="1">
              <a:lnSpc>
                <a:spcPct val="20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3600" dirty="0" smtClean="0">
                <a:solidFill>
                  <a:schemeClr val="tx1"/>
                </a:solidFill>
              </a:rPr>
              <a:t> Human Skill</a:t>
            </a:r>
          </a:p>
          <a:p>
            <a:pPr algn="l" eaLnBrk="1" hangingPunct="1">
              <a:lnSpc>
                <a:spcPct val="20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3600" dirty="0" smtClean="0">
                <a:solidFill>
                  <a:schemeClr val="tx1"/>
                </a:solidFill>
              </a:rPr>
              <a:t> Conceptual Skill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57200" y="5515443"/>
            <a:ext cx="845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Skills </a:t>
            </a:r>
            <a:r>
              <a:rPr lang="en-GB" b="1" dirty="0" smtClean="0"/>
              <a:t>can be </a:t>
            </a:r>
            <a:r>
              <a:rPr lang="en-GB" dirty="0" smtClean="0"/>
              <a:t>accomplished where as </a:t>
            </a:r>
          </a:p>
          <a:p>
            <a:pPr algn="ctr"/>
            <a:r>
              <a:rPr lang="en-GB" dirty="0" smtClean="0"/>
              <a:t>traits are innate characteristics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533400"/>
          </a:xfrm>
        </p:spPr>
        <p:txBody>
          <a:bodyPr/>
          <a:lstStyle/>
          <a:p>
            <a:pPr eaLnBrk="1" hangingPunct="1"/>
            <a:r>
              <a:rPr lang="en-US" sz="3200" b="1" dirty="0" smtClean="0">
                <a:latin typeface="+mj-lt"/>
              </a:rPr>
              <a:t>Basic Administrative Skills – Katz (1955)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1812925" y="2514600"/>
            <a:ext cx="5807075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C0C0C0"/>
                </a:outerShdw>
              </a:effectLst>
              <a:cs typeface="+mn-cs"/>
            </a:endParaRP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4175125" y="26320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C0C0C0"/>
                </a:outerShdw>
              </a:effectLst>
              <a:cs typeface="+mn-cs"/>
            </a:endParaRPr>
          </a:p>
        </p:txBody>
      </p:sp>
      <p:sp>
        <p:nvSpPr>
          <p:cNvPr id="1030" name="Text Box 6"/>
          <p:cNvSpPr txBox="1">
            <a:spLocks noChangeArrowheads="1"/>
          </p:cNvSpPr>
          <p:nvPr/>
        </p:nvSpPr>
        <p:spPr bwMode="auto">
          <a:xfrm>
            <a:off x="5867400" y="2149257"/>
            <a:ext cx="2819400" cy="31085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  <a:extLst/>
        </p:spPr>
        <p:txBody>
          <a:bodyPr>
            <a:spAutoFit/>
          </a:bodyPr>
          <a:lstStyle/>
          <a:p>
            <a:pPr eaLnBrk="0" hangingPunct="0">
              <a:buClr>
                <a:srgbClr val="000066"/>
              </a:buClr>
              <a:defRPr/>
            </a:pPr>
            <a:r>
              <a:rPr lang="en-US" sz="2800" dirty="0">
                <a:latin typeface="+mn-lt"/>
                <a:cs typeface="Calibri" pitchFamily="34" charset="0"/>
              </a:rPr>
              <a:t>Leaders need all three </a:t>
            </a:r>
            <a:r>
              <a:rPr lang="en-US" sz="2800" dirty="0" smtClean="0">
                <a:latin typeface="+mn-lt"/>
                <a:cs typeface="Calibri" pitchFamily="34" charset="0"/>
              </a:rPr>
              <a:t>skills— but </a:t>
            </a:r>
            <a:r>
              <a:rPr lang="en-US" sz="2800" dirty="0">
                <a:latin typeface="+mn-lt"/>
                <a:cs typeface="Calibri" pitchFamily="34" charset="0"/>
              </a:rPr>
              <a:t>relative importance changes based on level of management</a:t>
            </a:r>
            <a:r>
              <a:rPr 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cs typeface="Calibri" pitchFamily="34" charset="0"/>
              </a:rPr>
              <a:t>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811" y="1524000"/>
            <a:ext cx="4743189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524000"/>
            <a:ext cx="8534400" cy="4724400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latin typeface="+mn-lt"/>
              </a:rPr>
              <a:t>Having knowledge about and being proficient in a specific type of work or activity.</a:t>
            </a:r>
          </a:p>
          <a:p>
            <a:pPr lvl="1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Specialized competencies</a:t>
            </a:r>
          </a:p>
          <a:p>
            <a:pPr lvl="1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Analytical ability</a:t>
            </a:r>
          </a:p>
          <a:p>
            <a:pPr lvl="1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Use of appropriate tools and techniques</a:t>
            </a:r>
          </a:p>
          <a:p>
            <a:pPr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Technical skills involve </a:t>
            </a:r>
            <a:r>
              <a:rPr lang="en-US" sz="2400" b="1" i="1" dirty="0" smtClean="0">
                <a:latin typeface="+mn-lt"/>
              </a:rPr>
              <a:t>hands-on</a:t>
            </a:r>
            <a:r>
              <a:rPr lang="en-US" sz="2400" dirty="0" smtClean="0">
                <a:latin typeface="+mn-lt"/>
              </a:rPr>
              <a:t> ability with a product or process</a:t>
            </a:r>
          </a:p>
          <a:p>
            <a:pPr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Most important at </a:t>
            </a:r>
            <a:r>
              <a:rPr lang="en-US" sz="2400" b="1" i="1" dirty="0" smtClean="0">
                <a:latin typeface="+mn-lt"/>
              </a:rPr>
              <a:t>lower</a:t>
            </a:r>
            <a:r>
              <a:rPr lang="en-US" sz="2400" dirty="0" smtClean="0">
                <a:latin typeface="+mn-lt"/>
              </a:rPr>
              <a:t> levels of management 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838200"/>
            <a:ext cx="8686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latin typeface="Arial (Heading)"/>
                <a:cs typeface="Arial" panose="020B0604020202020204" pitchFamily="34" charset="0"/>
              </a:rPr>
              <a:t>Technical </a:t>
            </a:r>
            <a:r>
              <a:rPr lang="en-US" sz="3200" b="1" i="1" dirty="0" smtClean="0">
                <a:latin typeface="Arial (Heading)"/>
                <a:cs typeface="Arial" panose="020B0604020202020204" pitchFamily="34" charset="0"/>
              </a:rPr>
              <a:t>Skill</a:t>
            </a:r>
            <a:endParaRPr lang="en-US" sz="3200" dirty="0">
              <a:latin typeface="Arial (Heading)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5720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i="1" dirty="0" smtClean="0">
                <a:latin typeface="+mn-lt"/>
              </a:rPr>
              <a:t>Having knowledge about and being able </a:t>
            </a:r>
            <a:r>
              <a:rPr lang="en-US" sz="2800" dirty="0" smtClean="0">
                <a:latin typeface="+mn-lt"/>
              </a:rPr>
              <a:t>to work </a:t>
            </a:r>
            <a:r>
              <a:rPr lang="en-US" sz="2800" i="1" dirty="0" smtClean="0">
                <a:latin typeface="+mn-lt"/>
              </a:rPr>
              <a:t>with people</a:t>
            </a:r>
            <a:r>
              <a:rPr lang="en-US" sz="2800" dirty="0" smtClean="0">
                <a:latin typeface="+mn-lt"/>
              </a:rPr>
              <a:t>.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Being aware of one’s own perspective and others’ perspectives at the same time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Assisting group members in working cooperatively to achieve common goals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Creating an atmosphere of trust and empowerment of members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Important at </a:t>
            </a:r>
            <a:r>
              <a:rPr lang="en-US" sz="2400" b="1" i="1" dirty="0" smtClean="0">
                <a:solidFill>
                  <a:schemeClr val="tx1"/>
                </a:solidFill>
              </a:rPr>
              <a:t>all </a:t>
            </a:r>
            <a:r>
              <a:rPr lang="en-US" sz="2400" dirty="0" smtClean="0">
                <a:solidFill>
                  <a:schemeClr val="tx1"/>
                </a:solidFill>
              </a:rPr>
              <a:t>levels of the organization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838200"/>
            <a:ext cx="8610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Human </a:t>
            </a:r>
            <a:r>
              <a:rPr lang="en-US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Skill </a:t>
            </a:r>
            <a:endParaRPr lang="en-US" sz="3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371600"/>
            <a:ext cx="8534400" cy="47244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latin typeface="+mn-lt"/>
              </a:rPr>
              <a:t>the ability to do the mental work of shaping meaning of organizational policy or issues </a:t>
            </a:r>
            <a:r>
              <a:rPr lang="en-US" sz="2800" i="1" dirty="0" smtClean="0">
                <a:latin typeface="+mn-lt"/>
              </a:rPr>
              <a:t>(what company stands for and where it’s going)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Works easily with </a:t>
            </a:r>
            <a:r>
              <a:rPr lang="en-US" sz="2400" b="1" i="1" dirty="0" smtClean="0">
                <a:solidFill>
                  <a:schemeClr val="tx1"/>
                </a:solidFill>
              </a:rPr>
              <a:t>abstraction</a:t>
            </a:r>
            <a:r>
              <a:rPr lang="en-US" sz="2400" dirty="0" smtClean="0">
                <a:solidFill>
                  <a:schemeClr val="tx1"/>
                </a:solidFill>
              </a:rPr>
              <a:t> and </a:t>
            </a:r>
            <a:r>
              <a:rPr lang="en-US" sz="2400" b="1" i="1" dirty="0" smtClean="0">
                <a:solidFill>
                  <a:schemeClr val="tx1"/>
                </a:solidFill>
              </a:rPr>
              <a:t>hypothetical notions</a:t>
            </a:r>
            <a:endParaRPr lang="en-US" sz="2400" dirty="0" smtClean="0">
              <a:solidFill>
                <a:schemeClr val="tx1"/>
              </a:solidFill>
            </a:endParaRP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Central to creating and articulating a </a:t>
            </a:r>
            <a:r>
              <a:rPr lang="en-US" sz="2400" b="1" i="1" dirty="0" smtClean="0">
                <a:solidFill>
                  <a:schemeClr val="tx1"/>
                </a:solidFill>
              </a:rPr>
              <a:t>vision </a:t>
            </a:r>
            <a:r>
              <a:rPr lang="en-US" sz="2400" dirty="0" smtClean="0">
                <a:solidFill>
                  <a:schemeClr val="tx1"/>
                </a:solidFill>
              </a:rPr>
              <a:t>and </a:t>
            </a:r>
            <a:r>
              <a:rPr lang="en-US" sz="2400" b="1" i="1" dirty="0" smtClean="0">
                <a:solidFill>
                  <a:schemeClr val="tx1"/>
                </a:solidFill>
              </a:rPr>
              <a:t>strategic plan</a:t>
            </a:r>
            <a:r>
              <a:rPr lang="en-US" sz="2400" dirty="0" smtClean="0">
                <a:solidFill>
                  <a:schemeClr val="tx1"/>
                </a:solidFill>
              </a:rPr>
              <a:t> for an organization</a:t>
            </a:r>
          </a:p>
          <a:p>
            <a:pPr lvl="1"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Most important at </a:t>
            </a:r>
            <a:r>
              <a:rPr lang="en-US" sz="2400" b="1" i="1" dirty="0" smtClean="0">
                <a:solidFill>
                  <a:schemeClr val="tx1"/>
                </a:solidFill>
              </a:rPr>
              <a:t>top </a:t>
            </a:r>
            <a:r>
              <a:rPr lang="en-US" sz="2400" dirty="0" smtClean="0">
                <a:solidFill>
                  <a:schemeClr val="tx1"/>
                </a:solidFill>
              </a:rPr>
              <a:t>management levels</a:t>
            </a:r>
          </a:p>
        </p:txBody>
      </p:sp>
      <p:sp>
        <p:nvSpPr>
          <p:cNvPr id="2" name="Rectangle 1"/>
          <p:cNvSpPr/>
          <p:nvPr/>
        </p:nvSpPr>
        <p:spPr>
          <a:xfrm>
            <a:off x="457200" y="761999"/>
            <a:ext cx="8610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latin typeface="Arial (Heading)"/>
              </a:rPr>
              <a:t>Conceptual </a:t>
            </a:r>
            <a:r>
              <a:rPr lang="en-US" sz="3200" b="1" i="1" dirty="0" smtClean="0">
                <a:latin typeface="Arial (Heading)"/>
              </a:rPr>
              <a:t>Skill</a:t>
            </a:r>
            <a:endParaRPr lang="en-US" sz="3200" dirty="0">
              <a:latin typeface="Arial (Heading)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sz="3200" b="1" dirty="0" smtClean="0">
                <a:latin typeface="+mj-lt"/>
              </a:rPr>
              <a:t>Skills-Based Model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b="1" dirty="0" smtClean="0">
                <a:solidFill>
                  <a:schemeClr val="tx1"/>
                </a:solidFill>
              </a:rPr>
              <a:t>Skills Model Perspective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b="1" dirty="0" smtClean="0">
                <a:solidFill>
                  <a:schemeClr val="tx1"/>
                </a:solidFill>
              </a:rPr>
              <a:t>Competencies</a:t>
            </a:r>
          </a:p>
          <a:p>
            <a:pPr lvl="1"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Individual Attributes</a:t>
            </a:r>
          </a:p>
          <a:p>
            <a:pPr lvl="1"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Leadership Outcomes</a:t>
            </a:r>
          </a:p>
          <a:p>
            <a:pPr lvl="1"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Career Experiences</a:t>
            </a:r>
          </a:p>
          <a:p>
            <a:pPr lvl="1"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Environmental Influences</a:t>
            </a:r>
          </a:p>
          <a:p>
            <a:pPr lvl="1" eaLnBrk="1" hangingPunct="1">
              <a:buFontTx/>
              <a:buChar char="–"/>
              <a:defRPr/>
            </a:pP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914400"/>
            <a:ext cx="7162800" cy="609600"/>
          </a:xfrm>
        </p:spPr>
        <p:txBody>
          <a:bodyPr/>
          <a:lstStyle/>
          <a:p>
            <a:pPr algn="ctr" eaLnBrk="1" hangingPunct="1"/>
            <a:r>
              <a:rPr lang="en-US" sz="2800" b="1" dirty="0" smtClean="0">
                <a:latin typeface="+mj-lt"/>
              </a:rPr>
              <a:t>Skills Model Description</a:t>
            </a: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sz="2000" dirty="0" smtClean="0">
                <a:latin typeface="+mj-lt"/>
              </a:rPr>
              <a:t>(Mumford, </a:t>
            </a:r>
            <a:r>
              <a:rPr lang="en-US" sz="2000" dirty="0" err="1" smtClean="0">
                <a:latin typeface="+mj-lt"/>
              </a:rPr>
              <a:t>Zaccaro</a:t>
            </a:r>
            <a:r>
              <a:rPr lang="en-US" sz="2000" dirty="0" smtClean="0">
                <a:latin typeface="+mj-lt"/>
              </a:rPr>
              <a:t>, Harding, Jacobs, &amp; Fleishman, 2000)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895600"/>
            <a:ext cx="4572000" cy="3962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10000"/>
              </a:spcAft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Research studies (1990s) goal: </a:t>
            </a:r>
            <a:r>
              <a:rPr lang="en-US" sz="2400" dirty="0" smtClean="0">
                <a:latin typeface="+mn-lt"/>
              </a:rPr>
              <a:t>to identify the leadership factors that create exemplary job performance in an organization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Emphasizes the </a:t>
            </a:r>
            <a:r>
              <a:rPr lang="en-US" sz="2400" b="1" i="1" dirty="0" smtClean="0">
                <a:latin typeface="+mn-lt"/>
              </a:rPr>
              <a:t>capabilities</a:t>
            </a:r>
            <a:r>
              <a:rPr lang="en-US" sz="2400" dirty="0" smtClean="0">
                <a:latin typeface="+mn-lt"/>
              </a:rPr>
              <a:t> that make effective leadership possible rather than what leaders </a:t>
            </a:r>
            <a:r>
              <a:rPr lang="en-US" sz="2400" b="1" i="1" dirty="0" smtClean="0">
                <a:latin typeface="+mn-lt"/>
              </a:rPr>
              <a:t>do</a:t>
            </a:r>
            <a:endParaRPr lang="en-US" sz="2400" dirty="0" smtClean="0">
              <a:latin typeface="+mn-lt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4953000" y="2057400"/>
            <a:ext cx="3505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20491" name="Rectangle 7"/>
          <p:cNvSpPr>
            <a:spLocks noChangeArrowheads="1"/>
          </p:cNvSpPr>
          <p:nvPr/>
        </p:nvSpPr>
        <p:spPr bwMode="auto">
          <a:xfrm>
            <a:off x="5029200" y="2895600"/>
            <a:ext cx="40386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buClr>
                <a:srgbClr val="0070C0"/>
              </a:buClr>
              <a:buFont typeface="Wingdings 2" pitchFamily="18" charset="2"/>
              <a:buChar char=""/>
            </a:pPr>
            <a:r>
              <a:rPr lang="en-US" b="1" i="1" dirty="0">
                <a:latin typeface="+mn-lt"/>
                <a:ea typeface="Calibri" pitchFamily="34" charset="0"/>
                <a:cs typeface="Calibri" pitchFamily="34" charset="0"/>
              </a:rPr>
              <a:t>Capability model</a:t>
            </a: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 - Examines relationship between a leader’s knowledge &amp; skills &amp; the leader’s performance.</a:t>
            </a:r>
          </a:p>
          <a:p>
            <a:pPr eaLnBrk="0" hangingPunct="0"/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Suggests many people have the potential for leadership</a:t>
            </a:r>
          </a:p>
          <a:p>
            <a:pPr eaLnBrk="0" hangingPunct="0"/>
            <a:endParaRPr lang="en-US" dirty="0"/>
          </a:p>
          <a:p>
            <a:pPr eaLnBrk="0" hangingPunct="0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90893" y="1981200"/>
            <a:ext cx="19143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Arial"/>
                <a:cs typeface="+mn-cs"/>
              </a:rPr>
              <a:t>Perspective</a:t>
            </a:r>
            <a:endParaRPr lang="en-US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724400" y="1912203"/>
            <a:ext cx="3810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Arial"/>
                <a:cs typeface="+mn-cs"/>
              </a:rPr>
              <a:t>Skills-Based Model of Leadership</a:t>
            </a:r>
            <a:endParaRPr lang="en-US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688" y="1066800"/>
            <a:ext cx="8413627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Line 12"/>
          <p:cNvSpPr>
            <a:spLocks noChangeShapeType="1"/>
          </p:cNvSpPr>
          <p:nvPr/>
        </p:nvSpPr>
        <p:spPr bwMode="auto">
          <a:xfrm>
            <a:off x="1676400" y="22860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0" name="Line 13"/>
          <p:cNvSpPr>
            <a:spLocks noChangeShapeType="1"/>
          </p:cNvSpPr>
          <p:nvPr/>
        </p:nvSpPr>
        <p:spPr bwMode="auto">
          <a:xfrm>
            <a:off x="4648200" y="22860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317" name="Line 14"/>
          <p:cNvSpPr>
            <a:spLocks noChangeShapeType="1"/>
          </p:cNvSpPr>
          <p:nvPr/>
        </p:nvSpPr>
        <p:spPr bwMode="auto">
          <a:xfrm>
            <a:off x="7620000" y="22860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318" name="Rectangle 4"/>
          <p:cNvSpPr>
            <a:spLocks noChangeArrowheads="1"/>
          </p:cNvSpPr>
          <p:nvPr/>
        </p:nvSpPr>
        <p:spPr bwMode="auto">
          <a:xfrm>
            <a:off x="1905000" y="914400"/>
            <a:ext cx="55626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800" b="1" i="1" dirty="0">
                <a:solidFill>
                  <a:schemeClr val="tx1"/>
                </a:solidFill>
                <a:latin typeface="+mj-lt"/>
                <a:cs typeface="Times New Roman" pitchFamily="18" charset="0"/>
              </a:rPr>
              <a:t>Competencies Skills</a:t>
            </a:r>
          </a:p>
        </p:txBody>
      </p:sp>
      <p:sp>
        <p:nvSpPr>
          <p:cNvPr id="13320" name="Rectangle 7"/>
          <p:cNvSpPr>
            <a:spLocks noChangeArrowheads="1"/>
          </p:cNvSpPr>
          <p:nvPr/>
        </p:nvSpPr>
        <p:spPr bwMode="auto">
          <a:xfrm>
            <a:off x="609600" y="2514600"/>
            <a:ext cx="22860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Problem Solving</a:t>
            </a:r>
          </a:p>
        </p:txBody>
      </p:sp>
      <p:sp>
        <p:nvSpPr>
          <p:cNvPr id="13321" name="Rectangle 8"/>
          <p:cNvSpPr>
            <a:spLocks noChangeArrowheads="1"/>
          </p:cNvSpPr>
          <p:nvPr/>
        </p:nvSpPr>
        <p:spPr bwMode="auto">
          <a:xfrm>
            <a:off x="3505200" y="2514600"/>
            <a:ext cx="22860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Social Judgment</a:t>
            </a:r>
          </a:p>
        </p:txBody>
      </p:sp>
      <p:sp>
        <p:nvSpPr>
          <p:cNvPr id="13322" name="Rectangle 9"/>
          <p:cNvSpPr>
            <a:spLocks noChangeArrowheads="1"/>
          </p:cNvSpPr>
          <p:nvPr/>
        </p:nvSpPr>
        <p:spPr bwMode="auto">
          <a:xfrm>
            <a:off x="6477000" y="2514600"/>
            <a:ext cx="22860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>
                <a:solidFill>
                  <a:schemeClr val="tx1"/>
                </a:solidFill>
              </a:rPr>
              <a:t>Knowledge</a:t>
            </a:r>
          </a:p>
        </p:txBody>
      </p:sp>
      <p:sp>
        <p:nvSpPr>
          <p:cNvPr id="22545" name="Text Box 15"/>
          <p:cNvSpPr txBox="1">
            <a:spLocks noChangeArrowheads="1"/>
          </p:cNvSpPr>
          <p:nvPr/>
        </p:nvSpPr>
        <p:spPr bwMode="auto">
          <a:xfrm>
            <a:off x="609600" y="3373438"/>
            <a:ext cx="2286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Creative ability to solve new/unusual, ill-defined organizational problems</a:t>
            </a:r>
          </a:p>
        </p:txBody>
      </p:sp>
      <p:sp>
        <p:nvSpPr>
          <p:cNvPr id="13326" name="Text Box 16"/>
          <p:cNvSpPr txBox="1">
            <a:spLocks noChangeArrowheads="1"/>
          </p:cNvSpPr>
          <p:nvPr/>
        </p:nvSpPr>
        <p:spPr bwMode="auto">
          <a:xfrm>
            <a:off x="3200400" y="3352800"/>
            <a:ext cx="320040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Capacity to understand people   and social systems</a:t>
            </a:r>
          </a:p>
          <a:p>
            <a:pPr eaLnBrk="0" hangingPunct="0">
              <a:spcAft>
                <a:spcPct val="30000"/>
              </a:spcAft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  - </a:t>
            </a:r>
            <a:r>
              <a:rPr lang="en-US" sz="2000" i="1" dirty="0">
                <a:latin typeface="+mn-lt"/>
                <a:cs typeface="Calibri" pitchFamily="34" charset="0"/>
              </a:rPr>
              <a:t>Perspective taking</a:t>
            </a:r>
          </a:p>
          <a:p>
            <a:pPr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Calibri" pitchFamily="34" charset="0"/>
              </a:rPr>
              <a:t>  - Social perceptiveness</a:t>
            </a:r>
          </a:p>
          <a:p>
            <a:pPr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Calibri" pitchFamily="34" charset="0"/>
              </a:rPr>
              <a:t>  - Behavioral flexibility</a:t>
            </a:r>
          </a:p>
          <a:p>
            <a:pPr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Calibri" pitchFamily="34" charset="0"/>
              </a:rPr>
              <a:t>  - Social performance</a:t>
            </a:r>
            <a:endParaRPr lang="en-US" sz="2000" dirty="0">
              <a:latin typeface="+mn-lt"/>
              <a:cs typeface="Calibri" pitchFamily="34" charset="0"/>
            </a:endParaRPr>
          </a:p>
        </p:txBody>
      </p:sp>
      <p:sp>
        <p:nvSpPr>
          <p:cNvPr id="22547" name="Text Box 17"/>
          <p:cNvSpPr txBox="1">
            <a:spLocks noChangeArrowheads="1"/>
          </p:cNvSpPr>
          <p:nvPr/>
        </p:nvSpPr>
        <p:spPr bwMode="auto">
          <a:xfrm>
            <a:off x="6400800" y="3395008"/>
            <a:ext cx="27432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The accumulation of information &amp; the mental structures to organize the information</a:t>
            </a:r>
          </a:p>
        </p:txBody>
      </p:sp>
      <p:sp>
        <p:nvSpPr>
          <p:cNvPr id="21" name="Line 6"/>
          <p:cNvSpPr>
            <a:spLocks noChangeShapeType="1"/>
          </p:cNvSpPr>
          <p:nvPr/>
        </p:nvSpPr>
        <p:spPr bwMode="auto">
          <a:xfrm>
            <a:off x="4648200" y="1676400"/>
            <a:ext cx="0" cy="609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2" name="Line 10"/>
          <p:cNvSpPr>
            <a:spLocks noChangeShapeType="1"/>
          </p:cNvSpPr>
          <p:nvPr/>
        </p:nvSpPr>
        <p:spPr bwMode="auto">
          <a:xfrm>
            <a:off x="4419600" y="2286000"/>
            <a:ext cx="32004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3" name="Line 11"/>
          <p:cNvSpPr>
            <a:spLocks noChangeShapeType="1"/>
          </p:cNvSpPr>
          <p:nvPr/>
        </p:nvSpPr>
        <p:spPr bwMode="auto">
          <a:xfrm flipH="1">
            <a:off x="1676400" y="2286000"/>
            <a:ext cx="27432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Line 10"/>
          <p:cNvSpPr>
            <a:spLocks noChangeShapeType="1"/>
          </p:cNvSpPr>
          <p:nvPr/>
        </p:nvSpPr>
        <p:spPr bwMode="auto">
          <a:xfrm>
            <a:off x="11430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52" name="Line 19"/>
          <p:cNvSpPr>
            <a:spLocks noChangeShapeType="1"/>
          </p:cNvSpPr>
          <p:nvPr/>
        </p:nvSpPr>
        <p:spPr bwMode="auto">
          <a:xfrm>
            <a:off x="61722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>
            <a:off x="4724400" y="1447800"/>
            <a:ext cx="0" cy="609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2590800" y="838200"/>
            <a:ext cx="4267200" cy="8382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3200" b="1" i="1" dirty="0">
                <a:solidFill>
                  <a:schemeClr val="tx1"/>
                </a:solidFill>
                <a:latin typeface="+mj-lt"/>
                <a:cs typeface="Times New Roman" pitchFamily="18" charset="0"/>
              </a:rPr>
              <a:t>Individual Attributes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81000" y="2286000"/>
            <a:ext cx="25146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General Cognitive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Ability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4342" name="Line 8"/>
          <p:cNvSpPr>
            <a:spLocks noChangeShapeType="1"/>
          </p:cNvSpPr>
          <p:nvPr/>
        </p:nvSpPr>
        <p:spPr bwMode="auto">
          <a:xfrm>
            <a:off x="4191000" y="2057400"/>
            <a:ext cx="39624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43" name="Line 9"/>
          <p:cNvSpPr>
            <a:spLocks noChangeShapeType="1"/>
          </p:cNvSpPr>
          <p:nvPr/>
        </p:nvSpPr>
        <p:spPr bwMode="auto">
          <a:xfrm flipH="1">
            <a:off x="1143000" y="2057400"/>
            <a:ext cx="32004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45" name="Line 11"/>
          <p:cNvSpPr>
            <a:spLocks noChangeShapeType="1"/>
          </p:cNvSpPr>
          <p:nvPr/>
        </p:nvSpPr>
        <p:spPr bwMode="auto">
          <a:xfrm>
            <a:off x="39624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46" name="Line 12"/>
          <p:cNvSpPr>
            <a:spLocks noChangeShapeType="1"/>
          </p:cNvSpPr>
          <p:nvPr/>
        </p:nvSpPr>
        <p:spPr bwMode="auto">
          <a:xfrm>
            <a:off x="81534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347" name="Text Box 13"/>
          <p:cNvSpPr txBox="1">
            <a:spLocks noChangeArrowheads="1"/>
          </p:cNvSpPr>
          <p:nvPr/>
        </p:nvSpPr>
        <p:spPr bwMode="auto">
          <a:xfrm>
            <a:off x="381000" y="3308390"/>
            <a:ext cx="2743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1800" dirty="0">
                <a:latin typeface="+mn-lt"/>
                <a:cs typeface="Calibri" pitchFamily="34" charset="0"/>
              </a:rPr>
              <a:t>Person’s intelligence</a:t>
            </a:r>
          </a:p>
          <a:p>
            <a:pPr eaLnBrk="0" hangingPunct="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sz="1800" b="1" i="1" dirty="0">
                <a:latin typeface="+mn-lt"/>
                <a:cs typeface="Calibri" pitchFamily="34" charset="0"/>
              </a:rPr>
              <a:t> Perceptual processing</a:t>
            </a:r>
          </a:p>
          <a:p>
            <a:pPr marL="115888" indent="-115888" eaLnBrk="0" hangingPunct="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sz="1800" b="1" i="1" dirty="0">
                <a:latin typeface="+mn-lt"/>
                <a:cs typeface="Calibri" pitchFamily="34" charset="0"/>
              </a:rPr>
              <a:t>Information processing</a:t>
            </a:r>
          </a:p>
          <a:p>
            <a:pPr marL="115888" indent="-115888" eaLnBrk="0" hangingPunct="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sz="1800" b="1" i="1" dirty="0">
                <a:latin typeface="+mn-lt"/>
                <a:cs typeface="Calibri" pitchFamily="34" charset="0"/>
              </a:rPr>
              <a:t>General reasoning</a:t>
            </a:r>
          </a:p>
          <a:p>
            <a:pPr marL="115888" indent="-115888" eaLnBrk="0" hangingPunct="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sz="1800" b="1" i="1" dirty="0">
                <a:latin typeface="+mn-lt"/>
                <a:cs typeface="Calibri" pitchFamily="34" charset="0"/>
              </a:rPr>
              <a:t>Creative &amp; divergent thinking</a:t>
            </a:r>
          </a:p>
          <a:p>
            <a:pPr marL="115888" indent="-115888" eaLnBrk="0" hangingPunct="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US" sz="1800" b="1" i="1" dirty="0">
                <a:latin typeface="+mn-lt"/>
                <a:cs typeface="Calibri" pitchFamily="34" charset="0"/>
              </a:rPr>
              <a:t>Memory</a:t>
            </a:r>
          </a:p>
          <a:p>
            <a:pPr lvl="1" eaLnBrk="0" hangingPunct="0">
              <a:spcAft>
                <a:spcPct val="30000"/>
              </a:spcAft>
              <a:buFontTx/>
              <a:buChar char="•"/>
              <a:defRPr/>
            </a:pPr>
            <a:endParaRPr lang="en-US" sz="2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568" name="Text Box 14"/>
          <p:cNvSpPr txBox="1">
            <a:spLocks noChangeArrowheads="1"/>
          </p:cNvSpPr>
          <p:nvPr/>
        </p:nvSpPr>
        <p:spPr bwMode="auto">
          <a:xfrm>
            <a:off x="3124200" y="3324761"/>
            <a:ext cx="1981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Intellectual ability learned or acquired over time</a:t>
            </a:r>
          </a:p>
        </p:txBody>
      </p:sp>
      <p:sp>
        <p:nvSpPr>
          <p:cNvPr id="14349" name="Rectangle 16"/>
          <p:cNvSpPr>
            <a:spLocks noChangeArrowheads="1"/>
          </p:cNvSpPr>
          <p:nvPr/>
        </p:nvSpPr>
        <p:spPr bwMode="auto">
          <a:xfrm>
            <a:off x="3048000" y="2286000"/>
            <a:ext cx="21336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Crystallized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Cognitive Ability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4350" name="Rectangle 17"/>
          <p:cNvSpPr>
            <a:spLocks noChangeArrowheads="1"/>
          </p:cNvSpPr>
          <p:nvPr/>
        </p:nvSpPr>
        <p:spPr bwMode="auto">
          <a:xfrm>
            <a:off x="5334000" y="2286000"/>
            <a:ext cx="16764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Motivation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4351" name="Rectangle 18"/>
          <p:cNvSpPr>
            <a:spLocks noChangeArrowheads="1"/>
          </p:cNvSpPr>
          <p:nvPr/>
        </p:nvSpPr>
        <p:spPr bwMode="auto">
          <a:xfrm>
            <a:off x="7162800" y="2286000"/>
            <a:ext cx="18288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Personality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4353" name="Text Box 20"/>
          <p:cNvSpPr txBox="1">
            <a:spLocks noChangeArrowheads="1"/>
          </p:cNvSpPr>
          <p:nvPr/>
        </p:nvSpPr>
        <p:spPr bwMode="auto">
          <a:xfrm>
            <a:off x="5257800" y="3308390"/>
            <a:ext cx="1676400" cy="216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Aft>
                <a:spcPts val="1800"/>
              </a:spcAft>
              <a:defRPr/>
            </a:pPr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Three aspects of motivation</a:t>
            </a:r>
          </a:p>
          <a:p>
            <a:pPr eaLnBrk="0" hangingPunct="0">
              <a:spcAft>
                <a:spcPts val="1800"/>
              </a:spcAft>
              <a:buFont typeface="Arial" pitchFamily="34" charset="0"/>
              <a:buChar char="•"/>
              <a:defRPr/>
            </a:pPr>
            <a:r>
              <a:rPr lang="en-US" sz="1800" b="1" i="1" dirty="0" smtClean="0">
                <a:latin typeface="+mn-lt"/>
                <a:cs typeface="Calibri" pitchFamily="34" charset="0"/>
              </a:rPr>
              <a:t>Willingness</a:t>
            </a:r>
          </a:p>
          <a:p>
            <a:pPr eaLnBrk="0" hangingPunct="0">
              <a:spcAft>
                <a:spcPts val="1800"/>
              </a:spcAft>
              <a:buFont typeface="Arial" pitchFamily="34" charset="0"/>
              <a:buChar char="•"/>
              <a:defRPr/>
            </a:pPr>
            <a:r>
              <a:rPr lang="en-US" sz="1800" b="1" i="1" dirty="0" smtClean="0">
                <a:latin typeface="+mn-lt"/>
                <a:cs typeface="Calibri" pitchFamily="34" charset="0"/>
              </a:rPr>
              <a:t>Dominance</a:t>
            </a:r>
            <a:endParaRPr lang="en-US" sz="1800" b="1" i="1" dirty="0">
              <a:latin typeface="+mn-lt"/>
              <a:cs typeface="Calibri" pitchFamily="34" charset="0"/>
            </a:endParaRPr>
          </a:p>
          <a:p>
            <a:pPr eaLnBrk="0" hangingPunct="0">
              <a:spcAft>
                <a:spcPts val="1800"/>
              </a:spcAft>
              <a:buFont typeface="Arial" pitchFamily="34" charset="0"/>
              <a:buChar char="•"/>
              <a:defRPr/>
            </a:pPr>
            <a:r>
              <a:rPr lang="en-US" sz="1800" b="1" i="1" dirty="0" smtClean="0">
                <a:latin typeface="+mn-lt"/>
                <a:cs typeface="Calibri" pitchFamily="34" charset="0"/>
              </a:rPr>
              <a:t>-Social </a:t>
            </a:r>
            <a:r>
              <a:rPr lang="en-US" sz="1800" b="1" i="1" dirty="0">
                <a:latin typeface="+mn-lt"/>
                <a:cs typeface="Calibri" pitchFamily="34" charset="0"/>
              </a:rPr>
              <a:t>good</a:t>
            </a:r>
          </a:p>
        </p:txBody>
      </p:sp>
      <p:sp>
        <p:nvSpPr>
          <p:cNvPr id="23579" name="Text Box 21"/>
          <p:cNvSpPr txBox="1">
            <a:spLocks noChangeArrowheads="1"/>
          </p:cNvSpPr>
          <p:nvPr/>
        </p:nvSpPr>
        <p:spPr bwMode="auto">
          <a:xfrm>
            <a:off x="7086600" y="3309937"/>
            <a:ext cx="20828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Any characteristic</a:t>
            </a:r>
          </a:p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that helps people</a:t>
            </a:r>
          </a:p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cope with complex</a:t>
            </a:r>
          </a:p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organizational</a:t>
            </a:r>
          </a:p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situations is </a:t>
            </a:r>
          </a:p>
          <a:p>
            <a:pPr eaLnBrk="0" hangingPunct="0"/>
            <a:r>
              <a:rPr lang="en-US" sz="1800" dirty="0">
                <a:latin typeface="+mn-lt"/>
                <a:ea typeface="Calibri" pitchFamily="34" charset="0"/>
                <a:cs typeface="Calibri" pitchFamily="34" charset="0"/>
              </a:rPr>
              <a:t>probably related to leader performance</a:t>
            </a:r>
            <a:endParaRPr lang="en-US" sz="1800" i="1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Line 10"/>
          <p:cNvSpPr>
            <a:spLocks noChangeShapeType="1"/>
          </p:cNvSpPr>
          <p:nvPr/>
        </p:nvSpPr>
        <p:spPr bwMode="auto">
          <a:xfrm>
            <a:off x="19812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370" name="Line 12"/>
          <p:cNvSpPr>
            <a:spLocks noChangeShapeType="1"/>
          </p:cNvSpPr>
          <p:nvPr/>
        </p:nvSpPr>
        <p:spPr bwMode="auto">
          <a:xfrm>
            <a:off x="7315200" y="2057400"/>
            <a:ext cx="0" cy="2286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2362200" y="914400"/>
            <a:ext cx="48006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3200" b="1" i="1" dirty="0">
                <a:solidFill>
                  <a:schemeClr val="tx1"/>
                </a:solidFill>
                <a:latin typeface="+mj-lt"/>
                <a:cs typeface="Times New Roman" pitchFamily="18" charset="0"/>
              </a:rPr>
              <a:t>Leadership Outcomes</a:t>
            </a:r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>
            <a:off x="4724400" y="1676400"/>
            <a:ext cx="0" cy="38100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90600" y="2286000"/>
            <a:ext cx="25146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b="1" dirty="0">
                <a:solidFill>
                  <a:schemeClr val="tx1"/>
                </a:solidFill>
              </a:rPr>
              <a:t>Problem Solving</a:t>
            </a:r>
          </a:p>
        </p:txBody>
      </p:sp>
      <p:sp>
        <p:nvSpPr>
          <p:cNvPr id="15366" name="Rectangle 7"/>
          <p:cNvSpPr>
            <a:spLocks noChangeArrowheads="1"/>
          </p:cNvSpPr>
          <p:nvPr/>
        </p:nvSpPr>
        <p:spPr bwMode="auto">
          <a:xfrm>
            <a:off x="6248400" y="2286000"/>
            <a:ext cx="22860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b="1" dirty="0">
                <a:solidFill>
                  <a:schemeClr val="tx1"/>
                </a:solidFill>
              </a:rPr>
              <a:t>Performance</a:t>
            </a:r>
          </a:p>
        </p:txBody>
      </p:sp>
      <p:sp>
        <p:nvSpPr>
          <p:cNvPr id="15367" name="Line 8"/>
          <p:cNvSpPr>
            <a:spLocks noChangeShapeType="1"/>
          </p:cNvSpPr>
          <p:nvPr/>
        </p:nvSpPr>
        <p:spPr bwMode="auto">
          <a:xfrm>
            <a:off x="4572000" y="2057400"/>
            <a:ext cx="27432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368" name="Line 9"/>
          <p:cNvSpPr>
            <a:spLocks noChangeShapeType="1"/>
          </p:cNvSpPr>
          <p:nvPr/>
        </p:nvSpPr>
        <p:spPr bwMode="auto">
          <a:xfrm flipH="1">
            <a:off x="1981200" y="2057400"/>
            <a:ext cx="2590800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371" name="Text Box 13"/>
          <p:cNvSpPr txBox="1">
            <a:spLocks noChangeArrowheads="1"/>
          </p:cNvSpPr>
          <p:nvPr/>
        </p:nvSpPr>
        <p:spPr bwMode="auto">
          <a:xfrm>
            <a:off x="457200" y="3200400"/>
            <a:ext cx="4724400" cy="307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b="1" dirty="0">
                <a:latin typeface="+mn-lt"/>
                <a:cs typeface="+mn-cs"/>
              </a:rPr>
              <a:t>Criteria</a:t>
            </a:r>
            <a:r>
              <a:rPr lang="en-US" dirty="0">
                <a:latin typeface="+mn-lt"/>
                <a:cs typeface="+mn-cs"/>
              </a:rPr>
              <a:t> = originality &amp; quality of solutions to problem situations – good  problem solving involves creating solutions that are:</a:t>
            </a:r>
            <a:endParaRPr lang="en-US" sz="1800" dirty="0">
              <a:latin typeface="+mn-lt"/>
              <a:cs typeface="+mn-cs"/>
            </a:endParaRPr>
          </a:p>
          <a:p>
            <a:pPr marL="463550" eaLnBrk="0" hangingPunct="0">
              <a:spcAft>
                <a:spcPct val="30000"/>
              </a:spcAft>
              <a:defRPr/>
            </a:pPr>
            <a:r>
              <a:rPr lang="en-US" sz="2000" dirty="0">
                <a:latin typeface="+mn-lt"/>
                <a:cs typeface="+mn-cs"/>
              </a:rPr>
              <a:t> </a:t>
            </a:r>
            <a:r>
              <a:rPr lang="en-US" sz="2000" i="1" dirty="0">
                <a:latin typeface="+mn-lt"/>
                <a:cs typeface="+mn-cs"/>
              </a:rPr>
              <a:t>- Logical</a:t>
            </a:r>
          </a:p>
          <a:p>
            <a:pPr marL="463550"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+mn-cs"/>
              </a:rPr>
              <a:t> - Effective</a:t>
            </a:r>
          </a:p>
          <a:p>
            <a:pPr marL="463550"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+mn-cs"/>
              </a:rPr>
              <a:t> - Unique</a:t>
            </a:r>
          </a:p>
          <a:p>
            <a:pPr marL="463550" eaLnBrk="0" hangingPunct="0">
              <a:spcAft>
                <a:spcPct val="30000"/>
              </a:spcAft>
              <a:defRPr/>
            </a:pPr>
            <a:r>
              <a:rPr lang="en-US" sz="2000" i="1" dirty="0">
                <a:latin typeface="+mn-lt"/>
                <a:cs typeface="+mn-cs"/>
              </a:rPr>
              <a:t> - Go beyond given information</a:t>
            </a:r>
          </a:p>
        </p:txBody>
      </p:sp>
      <p:sp>
        <p:nvSpPr>
          <p:cNvPr id="24593" name="Text Box 15"/>
          <p:cNvSpPr txBox="1">
            <a:spLocks noChangeArrowheads="1"/>
          </p:cNvSpPr>
          <p:nvPr/>
        </p:nvSpPr>
        <p:spPr bwMode="auto">
          <a:xfrm>
            <a:off x="5715000" y="3241675"/>
            <a:ext cx="28194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dirty="0">
                <a:latin typeface="+mn-lt"/>
              </a:rPr>
              <a:t>Degree to which a leader has successfully performed his/her assigned duties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5244" y="895350"/>
            <a:ext cx="7006756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Line 4"/>
          <p:cNvSpPr>
            <a:spLocks noChangeShapeType="1"/>
          </p:cNvSpPr>
          <p:nvPr/>
        </p:nvSpPr>
        <p:spPr bwMode="auto">
          <a:xfrm>
            <a:off x="4572000" y="1828800"/>
            <a:ext cx="0" cy="457200"/>
          </a:xfrm>
          <a:prstGeom prst="line">
            <a:avLst/>
          </a:prstGeom>
          <a:ln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>
            <a:off x="990600" y="2286000"/>
            <a:ext cx="0" cy="228600"/>
          </a:xfrm>
          <a:prstGeom prst="line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2286000" y="914400"/>
            <a:ext cx="4648200" cy="9144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3200" b="1" i="1" dirty="0">
                <a:solidFill>
                  <a:schemeClr val="tx1"/>
                </a:solidFill>
                <a:latin typeface="+mj-lt"/>
                <a:cs typeface="Times New Roman" pitchFamily="18" charset="0"/>
              </a:rPr>
              <a:t>Career Experiences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457200" y="2514600"/>
            <a:ext cx="19050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Challenging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Assignments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7414" name="Line 6"/>
          <p:cNvSpPr>
            <a:spLocks noChangeShapeType="1"/>
          </p:cNvSpPr>
          <p:nvPr/>
        </p:nvSpPr>
        <p:spPr bwMode="auto">
          <a:xfrm>
            <a:off x="4114800" y="2286000"/>
            <a:ext cx="3962400" cy="0"/>
          </a:xfrm>
          <a:prstGeom prst="line">
            <a:avLst/>
          </a:prstGeom>
          <a:ln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15" name="Line 7"/>
          <p:cNvSpPr>
            <a:spLocks noChangeShapeType="1"/>
          </p:cNvSpPr>
          <p:nvPr/>
        </p:nvSpPr>
        <p:spPr bwMode="auto">
          <a:xfrm flipH="1">
            <a:off x="990600" y="2286000"/>
            <a:ext cx="3200400" cy="0"/>
          </a:xfrm>
          <a:prstGeom prst="line">
            <a:avLst/>
          </a:prstGeom>
          <a:ln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3429000" y="2286000"/>
            <a:ext cx="0" cy="228600"/>
          </a:xfrm>
          <a:prstGeom prst="line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>
            <a:off x="8077200" y="2286000"/>
            <a:ext cx="0" cy="228600"/>
          </a:xfrm>
          <a:prstGeom prst="line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6638" name="Text Box 11"/>
          <p:cNvSpPr txBox="1">
            <a:spLocks noChangeArrowheads="1"/>
          </p:cNvSpPr>
          <p:nvPr/>
        </p:nvSpPr>
        <p:spPr bwMode="auto">
          <a:xfrm>
            <a:off x="457200" y="4343400"/>
            <a:ext cx="8458200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Aft>
                <a:spcPct val="30000"/>
              </a:spcAft>
              <a:buFont typeface="Wingdings" pitchFamily="2" charset="2"/>
              <a:buChar char="v"/>
            </a:pPr>
            <a:endParaRPr lang="en-US" b="1">
              <a:solidFill>
                <a:schemeClr val="tx2"/>
              </a:solidFill>
              <a:latin typeface="Arial" charset="0"/>
            </a:endParaRPr>
          </a:p>
          <a:p>
            <a:pPr eaLnBrk="0" hangingPunct="0">
              <a:spcAft>
                <a:spcPct val="30000"/>
              </a:spcAft>
              <a:buFont typeface="Wingdings" pitchFamily="2" charset="2"/>
              <a:buChar char="v"/>
            </a:pPr>
            <a:endParaRPr lang="en-US" b="1">
              <a:solidFill>
                <a:schemeClr val="tx2"/>
              </a:solidFill>
              <a:latin typeface="Arial" charset="0"/>
            </a:endParaRPr>
          </a:p>
        </p:txBody>
      </p:sp>
      <p:sp>
        <p:nvSpPr>
          <p:cNvPr id="17420" name="Rectangle 13"/>
          <p:cNvSpPr>
            <a:spLocks noChangeArrowheads="1"/>
          </p:cNvSpPr>
          <p:nvPr/>
        </p:nvSpPr>
        <p:spPr bwMode="auto">
          <a:xfrm>
            <a:off x="2590800" y="2514600"/>
            <a:ext cx="19812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>
                <a:solidFill>
                  <a:schemeClr val="tx1"/>
                </a:solidFill>
              </a:rPr>
              <a:t>Mentoring</a:t>
            </a:r>
            <a:endParaRPr lang="en-US" b="1">
              <a:solidFill>
                <a:schemeClr val="tx1"/>
              </a:solidFill>
            </a:endParaRPr>
          </a:p>
        </p:txBody>
      </p:sp>
      <p:sp>
        <p:nvSpPr>
          <p:cNvPr id="17421" name="Rectangle 14"/>
          <p:cNvSpPr>
            <a:spLocks noChangeArrowheads="1"/>
          </p:cNvSpPr>
          <p:nvPr/>
        </p:nvSpPr>
        <p:spPr bwMode="auto">
          <a:xfrm>
            <a:off x="4800600" y="2514600"/>
            <a:ext cx="1981200" cy="7620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Appropriate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Training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7422" name="Rectangle 15"/>
          <p:cNvSpPr>
            <a:spLocks noChangeArrowheads="1"/>
          </p:cNvSpPr>
          <p:nvPr/>
        </p:nvSpPr>
        <p:spPr bwMode="auto">
          <a:xfrm>
            <a:off x="7010400" y="2514600"/>
            <a:ext cx="1981200" cy="914400"/>
          </a:xfrm>
          <a:prstGeom prst="rect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Hands-on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 Experience with</a:t>
            </a:r>
          </a:p>
          <a:p>
            <a:pPr algn="ctr" eaLnBrk="0" hangingPunct="0">
              <a:defRPr/>
            </a:pPr>
            <a:r>
              <a:rPr lang="en-US" sz="2000" b="1" dirty="0">
                <a:solidFill>
                  <a:schemeClr val="tx1"/>
                </a:solidFill>
              </a:rPr>
              <a:t>Novelty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7423" name="Line 16"/>
          <p:cNvSpPr>
            <a:spLocks noChangeShapeType="1"/>
          </p:cNvSpPr>
          <p:nvPr/>
        </p:nvSpPr>
        <p:spPr bwMode="auto">
          <a:xfrm>
            <a:off x="5715000" y="2286000"/>
            <a:ext cx="0" cy="228600"/>
          </a:xfrm>
          <a:prstGeom prst="line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7424" name="Rectangle 19"/>
          <p:cNvSpPr>
            <a:spLocks noChangeArrowheads="1"/>
          </p:cNvSpPr>
          <p:nvPr/>
        </p:nvSpPr>
        <p:spPr bwMode="auto">
          <a:xfrm>
            <a:off x="381000" y="3657600"/>
            <a:ext cx="8686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dirty="0">
                <a:latin typeface="+mn-lt"/>
                <a:cs typeface="+mn-cs"/>
              </a:rPr>
              <a:t>Experience gained during career influences leader’s knowledge &amp; skills to solve complex problems </a:t>
            </a:r>
          </a:p>
          <a:p>
            <a:pPr marL="342900" indent="-342900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dirty="0">
                <a:latin typeface="+mn-lt"/>
                <a:cs typeface="+mn-cs"/>
              </a:rPr>
              <a:t>Leaders learn and develop higher levels of conceptual capacity if they progressively confront more complex and long-term problems as they ascend the organizational hierarchy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7200" y="6451684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16"/>
          <p:cNvSpPr>
            <a:spLocks noChangeArrowheads="1"/>
          </p:cNvSpPr>
          <p:nvPr/>
        </p:nvSpPr>
        <p:spPr bwMode="auto">
          <a:xfrm>
            <a:off x="685800" y="1981200"/>
            <a:ext cx="73914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0" hangingPunct="0">
              <a:spcAft>
                <a:spcPct val="30000"/>
              </a:spcAft>
              <a:buClr>
                <a:srgbClr val="006699"/>
              </a:buClr>
              <a:buFont typeface="Wingdings 2" pitchFamily="18" charset="2"/>
              <a:buChar char="÷"/>
              <a:defRPr/>
            </a:pPr>
            <a:r>
              <a:rPr lang="en-US" sz="2800" dirty="0">
                <a:latin typeface="+mn-lt"/>
                <a:cs typeface="+mn-cs"/>
              </a:rPr>
              <a:t>Factors in a leader’s situation that lie outside of his or her competencies, characteristics, and experiences</a:t>
            </a:r>
          </a:p>
          <a:p>
            <a:pPr marL="742950" lvl="1" indent="-285750" eaLnBrk="0" hangingPunct="0">
              <a:spcAft>
                <a:spcPct val="30000"/>
              </a:spcAft>
              <a:buFont typeface="Arial" charset="0"/>
              <a:buChar char="–"/>
              <a:defRPr/>
            </a:pPr>
            <a:r>
              <a:rPr lang="en-US" sz="2600" b="1" u="sng" dirty="0">
                <a:latin typeface="+mn-lt"/>
                <a:cs typeface="+mn-cs"/>
              </a:rPr>
              <a:t>Internal</a:t>
            </a:r>
            <a:r>
              <a:rPr lang="en-US" sz="2600" b="1" i="1" dirty="0">
                <a:latin typeface="+mn-lt"/>
                <a:cs typeface="+mn-cs"/>
              </a:rPr>
              <a:t> </a:t>
            </a:r>
            <a:r>
              <a:rPr lang="en-US" sz="2600" i="1" dirty="0">
                <a:latin typeface="+mn-lt"/>
                <a:cs typeface="+mn-cs"/>
              </a:rPr>
              <a:t>environmental influences – Ex. Outdated technology, skill level of employees</a:t>
            </a:r>
          </a:p>
          <a:p>
            <a:pPr marL="742950" lvl="1" indent="-285750" eaLnBrk="0" hangingPunct="0">
              <a:spcAft>
                <a:spcPct val="30000"/>
              </a:spcAft>
              <a:buFont typeface="Arial" charset="0"/>
              <a:buChar char="–"/>
              <a:defRPr/>
            </a:pPr>
            <a:r>
              <a:rPr lang="en-US" sz="2600" b="1" u="sng" dirty="0">
                <a:latin typeface="+mn-lt"/>
                <a:cs typeface="+mn-cs"/>
              </a:rPr>
              <a:t>External</a:t>
            </a:r>
            <a:r>
              <a:rPr lang="en-US" sz="2600" b="1" i="1" dirty="0">
                <a:latin typeface="+mn-lt"/>
                <a:cs typeface="+mn-cs"/>
              </a:rPr>
              <a:t> </a:t>
            </a:r>
            <a:r>
              <a:rPr lang="en-US" sz="2600" i="1" dirty="0">
                <a:latin typeface="+mn-lt"/>
                <a:cs typeface="+mn-cs"/>
              </a:rPr>
              <a:t>environmental influences – Ex. Economic, </a:t>
            </a:r>
            <a:r>
              <a:rPr lang="en-US" sz="2600" i="1" dirty="0" smtClean="0">
                <a:latin typeface="+mn-lt"/>
                <a:cs typeface="+mn-cs"/>
              </a:rPr>
              <a:t>political, or </a:t>
            </a:r>
            <a:r>
              <a:rPr lang="en-US" sz="2600" i="1" dirty="0">
                <a:latin typeface="+mn-lt"/>
                <a:cs typeface="+mn-cs"/>
              </a:rPr>
              <a:t>social </a:t>
            </a:r>
            <a:r>
              <a:rPr lang="en-US" sz="2600" i="1" dirty="0" smtClean="0">
                <a:latin typeface="+mn-lt"/>
                <a:cs typeface="+mn-cs"/>
              </a:rPr>
              <a:t>issues; </a:t>
            </a:r>
            <a:r>
              <a:rPr lang="en-US" sz="2600" i="1" dirty="0">
                <a:latin typeface="+mn-lt"/>
                <a:cs typeface="+mn-cs"/>
              </a:rPr>
              <a:t>natural disasters</a:t>
            </a:r>
            <a:endParaRPr lang="en-US" sz="2600" dirty="0">
              <a:latin typeface="+mn-lt"/>
              <a:cs typeface="+mn-cs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381000" y="762000"/>
            <a:ext cx="8610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 kern="1200">
                <a:solidFill>
                  <a:schemeClr val="tx1"/>
                </a:solidFill>
                <a:latin typeface="Times New Roman" pitchFamily="18" charset="0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3200" b="1" dirty="0" smtClean="0">
                <a:latin typeface="+mj-lt"/>
              </a:rPr>
              <a:t>Environmental Influences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2057400"/>
            <a:ext cx="6629400" cy="38862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+mn-lt"/>
              </a:rPr>
              <a:t>Focus of Skills Approach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2867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762000"/>
            <a:ext cx="8610600" cy="533400"/>
          </a:xfrm>
        </p:spPr>
        <p:txBody>
          <a:bodyPr anchor="t"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How Does the Skills Approach Work?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7630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Skills Approach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19100" y="2438400"/>
            <a:ext cx="3619500" cy="41148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Focus is primarily </a:t>
            </a:r>
            <a:r>
              <a:rPr lang="en-US" sz="2400" b="1" i="1" dirty="0" smtClean="0">
                <a:latin typeface="+mn-lt"/>
              </a:rPr>
              <a:t>descriptive</a:t>
            </a:r>
            <a:r>
              <a:rPr lang="en-US" sz="2400" dirty="0" smtClean="0">
                <a:latin typeface="+mn-lt"/>
              </a:rPr>
              <a:t> – it describes leadership from skills perspective</a:t>
            </a:r>
          </a:p>
          <a:p>
            <a:pPr eaLnBrk="1" hangingPunct="1"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Provides structure for understanding the nature of effective leadership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114800" y="2514600"/>
            <a:ext cx="4876800" cy="38100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1800" b="1" dirty="0" smtClean="0">
                <a:latin typeface="+mn-lt"/>
              </a:rPr>
              <a:t>Katz (1955)</a:t>
            </a:r>
            <a:r>
              <a:rPr lang="en-US" sz="1800" dirty="0" smtClean="0">
                <a:latin typeface="+mn-lt"/>
              </a:rPr>
              <a:t> suggests importance of particular leadership skills varies depending where leaders reside in management hierarchy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1800" b="1" dirty="0" smtClean="0">
                <a:latin typeface="+mn-lt"/>
              </a:rPr>
              <a:t>Mumford, Campion, &amp; </a:t>
            </a:r>
            <a:r>
              <a:rPr lang="en-US" sz="1800" b="1" dirty="0" err="1" smtClean="0">
                <a:latin typeface="+mn-lt"/>
              </a:rPr>
              <a:t>Morgeson</a:t>
            </a:r>
            <a:r>
              <a:rPr lang="en-US" sz="1800" b="1" dirty="0" smtClean="0">
                <a:latin typeface="+mn-lt"/>
              </a:rPr>
              <a:t>, (2007)</a:t>
            </a:r>
            <a:r>
              <a:rPr lang="en-US" sz="1800" dirty="0" smtClean="0">
                <a:latin typeface="+mn-lt"/>
              </a:rPr>
              <a:t> suggest higher levels of all skills needed at higher levels of hierarchy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1800" b="1" dirty="0" smtClean="0">
                <a:latin typeface="+mn-lt"/>
              </a:rPr>
              <a:t>Mumford, </a:t>
            </a:r>
            <a:r>
              <a:rPr lang="en-US" sz="1800" b="1" dirty="0" err="1" smtClean="0">
                <a:latin typeface="+mn-lt"/>
              </a:rPr>
              <a:t>Zaccaro</a:t>
            </a:r>
            <a:r>
              <a:rPr lang="en-US" sz="1800" b="1" dirty="0" smtClean="0">
                <a:latin typeface="+mn-lt"/>
              </a:rPr>
              <a:t>, Harding et al. (2000)</a:t>
            </a:r>
            <a:r>
              <a:rPr lang="en-US" sz="1800" dirty="0" smtClean="0">
                <a:latin typeface="+mn-lt"/>
              </a:rPr>
              <a:t> suggest leadership outcomes are direct result of leader’s skilled competency in problem solving, social judgment, &amp; knowledge</a:t>
            </a:r>
          </a:p>
        </p:txBody>
      </p:sp>
      <p:sp>
        <p:nvSpPr>
          <p:cNvPr id="9" name="Rectangle 8"/>
          <p:cNvSpPr/>
          <p:nvPr/>
        </p:nvSpPr>
        <p:spPr>
          <a:xfrm>
            <a:off x="1348038" y="1676400"/>
            <a:ext cx="10903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Arial"/>
                <a:cs typeface="+mn-cs"/>
              </a:rPr>
              <a:t>Focus</a:t>
            </a:r>
            <a:endParaRPr lang="en-US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419600" y="1607403"/>
            <a:ext cx="3962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Arial"/>
                <a:cs typeface="+mn-cs"/>
              </a:rPr>
              <a:t>Principal Research Perspectives</a:t>
            </a:r>
            <a:endParaRPr lang="en-US" b="1" dirty="0">
              <a:solidFill>
                <a:prstClr val="black"/>
              </a:solidFill>
              <a:latin typeface="Arial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7630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  <a:endParaRPr lang="en-US" b="1" dirty="0" smtClean="0">
              <a:latin typeface="+mj-lt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752600"/>
            <a:ext cx="7848600" cy="43434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First approach to conceptualize and create a </a:t>
            </a:r>
            <a:r>
              <a:rPr lang="en-US" sz="2400" b="1" i="1" dirty="0" smtClean="0">
                <a:latin typeface="+mn-lt"/>
              </a:rPr>
              <a:t>structure </a:t>
            </a:r>
            <a:r>
              <a:rPr lang="en-US" sz="2400" dirty="0" smtClean="0">
                <a:latin typeface="+mn-lt"/>
              </a:rPr>
              <a:t>of the process of leadership around skills</a:t>
            </a:r>
          </a:p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Describing leadership in terms of skills makes leadership </a:t>
            </a:r>
            <a:r>
              <a:rPr lang="en-US" sz="2400" b="1" i="1" dirty="0" smtClean="0">
                <a:latin typeface="+mn-lt"/>
              </a:rPr>
              <a:t>available to everyone</a:t>
            </a:r>
          </a:p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Provides an </a:t>
            </a:r>
            <a:r>
              <a:rPr lang="en-US" sz="2400" b="1" i="1" dirty="0" smtClean="0">
                <a:latin typeface="+mn-lt"/>
              </a:rPr>
              <a:t>expansive view</a:t>
            </a:r>
            <a:r>
              <a:rPr lang="en-US" sz="2400" dirty="0" smtClean="0">
                <a:latin typeface="+mn-lt"/>
              </a:rPr>
              <a:t> of leadership that incorporates wide variety of components (i.e., problem-solving skills, social judgment skills)</a:t>
            </a:r>
          </a:p>
          <a:p>
            <a:pPr eaLnBrk="1" hangingPunct="1">
              <a:spcBef>
                <a:spcPts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Provides a structure </a:t>
            </a:r>
            <a:r>
              <a:rPr lang="en-US" sz="2400" b="1" i="1" dirty="0" smtClean="0">
                <a:latin typeface="+mn-lt"/>
              </a:rPr>
              <a:t>consistent</a:t>
            </a:r>
            <a:r>
              <a:rPr lang="en-US" sz="2400" dirty="0" smtClean="0">
                <a:latin typeface="+mn-lt"/>
              </a:rPr>
              <a:t> with leadership education programs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endParaRPr lang="en-US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6106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133600"/>
            <a:ext cx="7543800" cy="3657600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3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Breadth of the skills approach appears to </a:t>
            </a:r>
            <a:r>
              <a:rPr lang="en-US" sz="2400" b="1" i="1" dirty="0" smtClean="0">
                <a:latin typeface="+mn-lt"/>
              </a:rPr>
              <a:t>extend</a:t>
            </a:r>
            <a:r>
              <a:rPr lang="en-US" sz="2400" b="1" i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beyond the boundaries of leadership, making it more general, less precise</a:t>
            </a:r>
          </a:p>
          <a:p>
            <a:pPr eaLnBrk="1" hangingPunct="1">
              <a:spcBef>
                <a:spcPts val="0"/>
              </a:spcBef>
              <a:spcAft>
                <a:spcPts val="3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Weak in predictive value; does not explain </a:t>
            </a:r>
            <a:r>
              <a:rPr lang="en-US" sz="2400" b="1" i="1" dirty="0" smtClean="0">
                <a:latin typeface="+mn-lt"/>
              </a:rPr>
              <a:t>how</a:t>
            </a:r>
            <a:r>
              <a:rPr lang="en-US" sz="2400" dirty="0" smtClean="0">
                <a:latin typeface="+mn-lt"/>
              </a:rPr>
              <a:t> skills lead to effective leadership performance</a:t>
            </a:r>
          </a:p>
          <a:p>
            <a:pPr eaLnBrk="1" hangingPunct="1">
              <a:spcBef>
                <a:spcPts val="0"/>
              </a:spcBef>
              <a:spcAft>
                <a:spcPts val="30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Skills model includes individual attributes that are </a:t>
            </a:r>
            <a:r>
              <a:rPr lang="en-US" sz="2400" b="1" i="1" dirty="0" smtClean="0">
                <a:latin typeface="+mn-lt"/>
              </a:rPr>
              <a:t>trait-like</a:t>
            </a:r>
            <a:endParaRPr lang="en-US" sz="2400" dirty="0" smtClean="0">
              <a:latin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6868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05000"/>
            <a:ext cx="77724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Skills Approach provides a way to delineate the skills of a leader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It is applicable to leaders at all levels within the organization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skills inventory can provide insights into the individual’s leadership competencies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Test scores allow leaders to learn about areas in which they may wish to seek further training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Cases and Seminar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442" y="1752600"/>
            <a:ext cx="8534400" cy="4191000"/>
          </a:xfrm>
        </p:spPr>
        <p:txBody>
          <a:bodyPr/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r>
              <a:rPr lang="en-GB" dirty="0" smtClean="0"/>
              <a:t>Case 3.1</a:t>
            </a:r>
          </a:p>
          <a:p>
            <a:pPr algn="ctr"/>
            <a:r>
              <a:rPr lang="en-GB" dirty="0"/>
              <a:t>Case </a:t>
            </a:r>
            <a:r>
              <a:rPr lang="en-GB" dirty="0" smtClean="0"/>
              <a:t>3.2</a:t>
            </a:r>
          </a:p>
          <a:p>
            <a:pPr algn="ctr"/>
            <a:r>
              <a:rPr lang="en-GB" dirty="0" smtClean="0"/>
              <a:t>Case 3.3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6248400"/>
            <a:ext cx="152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Shonar Bangla" panose="020B0502040204020203" pitchFamily="34" charset="0"/>
                <a:cs typeface="Shonar Bangla" panose="020B0502040204020203" pitchFamily="34" charset="0"/>
              </a:rPr>
              <a:t>Cases Extracted from</a:t>
            </a:r>
            <a:endParaRPr lang="en-GB" sz="1400" dirty="0">
              <a:latin typeface="Shonar Bangla" panose="020B0502040204020203" pitchFamily="34" charset="0"/>
              <a:cs typeface="Shonar Bangl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55603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6724</TotalTime>
  <Words>1652</Words>
  <Application>Microsoft Office PowerPoint</Application>
  <PresentationFormat>On-screen Show (4:3)</PresentationFormat>
  <Paragraphs>239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Arial (Heading)</vt:lpstr>
      <vt:lpstr>Arial Rounded MT Bold</vt:lpstr>
      <vt:lpstr>Calibri</vt:lpstr>
      <vt:lpstr>Shonar Bangla</vt:lpstr>
      <vt:lpstr>Symbol</vt:lpstr>
      <vt:lpstr>Times New Roman</vt:lpstr>
      <vt:lpstr>Wingdings</vt:lpstr>
      <vt:lpstr>Wingdings 2</vt:lpstr>
      <vt:lpstr>1_Custom Design</vt:lpstr>
      <vt:lpstr>PowerPoint Presentation</vt:lpstr>
      <vt:lpstr>Overview</vt:lpstr>
      <vt:lpstr>Skills Approach Description</vt:lpstr>
      <vt:lpstr>Three-Skill Approach (Katz, 1955)</vt:lpstr>
      <vt:lpstr>Basic Administrative Skills – Katz (1955)</vt:lpstr>
      <vt:lpstr>PowerPoint Presentation</vt:lpstr>
      <vt:lpstr>PowerPoint Presentation</vt:lpstr>
      <vt:lpstr>PowerPoint Presentation</vt:lpstr>
      <vt:lpstr>Skills-Based Model</vt:lpstr>
      <vt:lpstr>Skills Model Description (Mumford, Zaccaro, Harding, Jacobs, &amp; Fleishman, 2000)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Does the Skills Approach Work?</vt:lpstr>
      <vt:lpstr>Skills Approach</vt:lpstr>
      <vt:lpstr>Strengths</vt:lpstr>
      <vt:lpstr>Criticisms</vt:lpstr>
      <vt:lpstr>Application</vt:lpstr>
      <vt:lpstr>Cases and Seminar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L0237_User</cp:lastModifiedBy>
  <cp:revision>253</cp:revision>
  <dcterms:created xsi:type="dcterms:W3CDTF">2000-11-13T21:29:08Z</dcterms:created>
  <dcterms:modified xsi:type="dcterms:W3CDTF">2017-01-31T15:28:14Z</dcterms:modified>
</cp:coreProperties>
</file>