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64" r:id="rId5"/>
    <p:sldId id="261" r:id="rId6"/>
    <p:sldId id="265" r:id="rId7"/>
    <p:sldId id="259" r:id="rId8"/>
    <p:sldId id="262" r:id="rId9"/>
    <p:sldId id="263" r:id="rId10"/>
    <p:sldId id="266" r:id="rId11"/>
    <p:sldId id="267" r:id="rId12"/>
    <p:sldId id="268" r:id="rId13"/>
    <p:sldId id="271" r:id="rId14"/>
    <p:sldId id="272" r:id="rId15"/>
    <p:sldId id="273" r:id="rId16"/>
    <p:sldId id="270" r:id="rId17"/>
    <p:sldId id="269" r:id="rId18"/>
    <p:sldId id="26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60"/>
  </p:normalViewPr>
  <p:slideViewPr>
    <p:cSldViewPr snapToGrid="0">
      <p:cViewPr varScale="1">
        <p:scale>
          <a:sx n="81" d="100"/>
          <a:sy n="81" d="100"/>
        </p:scale>
        <p:origin x="60"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7D3036-EA77-4892-A451-1715A980A772}" type="datetimeFigureOut">
              <a:rPr lang="en-GB" smtClean="0"/>
              <a:t>20/11/2018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F34C58-504C-4310-A247-9A6B3AAD4D50}" type="slidenum">
              <a:rPr lang="en-GB" smtClean="0"/>
              <a:t>‹#›</a:t>
            </a:fld>
            <a:endParaRPr lang="en-GB"/>
          </a:p>
        </p:txBody>
      </p:sp>
    </p:spTree>
    <p:extLst>
      <p:ext uri="{BB962C8B-B14F-4D97-AF65-F5344CB8AC3E}">
        <p14:creationId xmlns:p14="http://schemas.microsoft.com/office/powerpoint/2010/main" val="2360922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34C58-504C-4310-A247-9A6B3AAD4D50}" type="slidenum">
              <a:rPr lang="en-GB" smtClean="0"/>
              <a:t>7</a:t>
            </a:fld>
            <a:endParaRPr lang="en-GB"/>
          </a:p>
        </p:txBody>
      </p:sp>
    </p:spTree>
    <p:extLst>
      <p:ext uri="{BB962C8B-B14F-4D97-AF65-F5344CB8AC3E}">
        <p14:creationId xmlns:p14="http://schemas.microsoft.com/office/powerpoint/2010/main" val="41978948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34C58-504C-4310-A247-9A6B3AAD4D50}" type="slidenum">
              <a:rPr lang="en-GB" smtClean="0"/>
              <a:t>8</a:t>
            </a:fld>
            <a:endParaRPr lang="en-GB"/>
          </a:p>
        </p:txBody>
      </p:sp>
    </p:spTree>
    <p:extLst>
      <p:ext uri="{BB962C8B-B14F-4D97-AF65-F5344CB8AC3E}">
        <p14:creationId xmlns:p14="http://schemas.microsoft.com/office/powerpoint/2010/main" val="2422750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8ADF4E8-CBC4-4CAF-9332-FA917E1308DE}"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261307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ADF4E8-CBC4-4CAF-9332-FA917E1308DE}"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724990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ADF4E8-CBC4-4CAF-9332-FA917E1308DE}"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386252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8ADF4E8-CBC4-4CAF-9332-FA917E1308DE}" type="datetimeFigureOut">
              <a:rPr lang="en-GB" smtClean="0"/>
              <a:t>20/11/2018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3461200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8ADF4E8-CBC4-4CAF-9332-FA917E1308DE}" type="datetimeFigureOut">
              <a:rPr lang="en-GB" smtClean="0"/>
              <a:t>20/11/2018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339998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8ADF4E8-CBC4-4CAF-9332-FA917E1308DE}" type="datetimeFigureOut">
              <a:rPr lang="en-GB" smtClean="0"/>
              <a:t>20/11/2018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764037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ADF4E8-CBC4-4CAF-9332-FA917E1308DE}" type="datetimeFigureOut">
              <a:rPr lang="en-GB" smtClean="0"/>
              <a:t>20/11/2018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3137960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ADF4E8-CBC4-4CAF-9332-FA917E1308DE}" type="datetimeFigureOut">
              <a:rPr lang="en-GB" smtClean="0"/>
              <a:t>20/11/2018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2392777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ADF4E8-CBC4-4CAF-9332-FA917E1308DE}" type="datetimeFigureOut">
              <a:rPr lang="en-GB" smtClean="0"/>
              <a:t>20/11/2018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3810632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ADF4E8-CBC4-4CAF-9332-FA917E1308DE}"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88556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ADF4E8-CBC4-4CAF-9332-FA917E1308DE}"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B6F5A8-9BC7-476A-B816-3A73DF58702B}" type="slidenum">
              <a:rPr lang="en-GB" smtClean="0"/>
              <a:t>‹#›</a:t>
            </a:fld>
            <a:endParaRPr lang="en-GB"/>
          </a:p>
        </p:txBody>
      </p:sp>
    </p:spTree>
    <p:extLst>
      <p:ext uri="{BB962C8B-B14F-4D97-AF65-F5344CB8AC3E}">
        <p14:creationId xmlns:p14="http://schemas.microsoft.com/office/powerpoint/2010/main" val="3050382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ADF4E8-CBC4-4CAF-9332-FA917E1308DE}" type="datetimeFigureOut">
              <a:rPr lang="en-GB" smtClean="0"/>
              <a:t>20/11/2018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B6F5A8-9BC7-476A-B816-3A73DF58702B}" type="slidenum">
              <a:rPr lang="en-GB" smtClean="0"/>
              <a:t>‹#›</a:t>
            </a:fld>
            <a:endParaRPr lang="en-GB"/>
          </a:p>
        </p:txBody>
      </p:sp>
    </p:spTree>
    <p:extLst>
      <p:ext uri="{BB962C8B-B14F-4D97-AF65-F5344CB8AC3E}">
        <p14:creationId xmlns:p14="http://schemas.microsoft.com/office/powerpoint/2010/main" val="4052186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hyperlink" Target="https://www.bbc.co.uk/news/education-46044394"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s://www.oecd.org/insights/37966934.pdf" TargetMode="External"/><Relationship Id="rId2" Type="http://schemas.openxmlformats.org/officeDocument/2006/relationships/hyperlink" Target="http://www.wales.nhs.uk/sitesplus/888/page/44499" TargetMode="External"/><Relationship Id="rId1" Type="http://schemas.openxmlformats.org/officeDocument/2006/relationships/slideLayout" Target="../slideLayouts/slideLayout7.xml"/><Relationship Id="rId5" Type="http://schemas.openxmlformats.org/officeDocument/2006/relationships/hyperlink" Target="http://www.sociologygroup.com/marginalization/" TargetMode="External"/><Relationship Id="rId4" Type="http://schemas.openxmlformats.org/officeDocument/2006/relationships/hyperlink" Target="https://en.oxforddictionaries.com/definition/mainstre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Marginalization and Social Exclusion</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637331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Objectives</a:t>
            </a:r>
            <a:endParaRPr lang="en-GB" dirty="0"/>
          </a:p>
        </p:txBody>
      </p:sp>
      <p:sp>
        <p:nvSpPr>
          <p:cNvPr id="3" name="TextBox 2"/>
          <p:cNvSpPr txBox="1"/>
          <p:nvPr/>
        </p:nvSpPr>
        <p:spPr>
          <a:xfrm>
            <a:off x="952995" y="2492334"/>
            <a:ext cx="10733810" cy="2246769"/>
          </a:xfrm>
          <a:prstGeom prst="rect">
            <a:avLst/>
          </a:prstGeom>
          <a:noFill/>
        </p:spPr>
        <p:txBody>
          <a:bodyPr wrap="square" rtlCol="0">
            <a:spAutoFit/>
          </a:bodyPr>
          <a:lstStyle/>
          <a:p>
            <a:pPr marL="342900" lvl="0" indent="-342900" algn="just">
              <a:spcAft>
                <a:spcPts val="0"/>
              </a:spcAft>
              <a:buFont typeface="Symbol" panose="05050102010706020507" pitchFamily="18" charset="2"/>
              <a:buChar char=""/>
            </a:pPr>
            <a:r>
              <a:rPr lang="en-GB" sz="2800" b="1" dirty="0" smtClean="0">
                <a:effectLst/>
                <a:latin typeface="Calibri Light" panose="020F0302020204030204" pitchFamily="34" charset="0"/>
                <a:ea typeface="Times New Roman" panose="02020603050405020304" pitchFamily="18" charset="0"/>
                <a:cs typeface="Times New Roman" panose="02020603050405020304" pitchFamily="18" charset="0"/>
              </a:rPr>
              <a:t>Define and understand the concepts of mainstream, marginalization and social exclusion</a:t>
            </a:r>
            <a:endParaRPr lang="en-GB" sz="2800" dirty="0" smtClean="0">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Symbol" panose="05050102010706020507" pitchFamily="18" charset="2"/>
              <a:buChar char=""/>
            </a:pPr>
            <a:r>
              <a:rPr lang="en-GB" sz="2800" b="1" dirty="0" smtClean="0">
                <a:effectLst/>
                <a:latin typeface="Calibri Light" panose="020F0302020204030204" pitchFamily="34" charset="0"/>
                <a:ea typeface="Times New Roman" panose="02020603050405020304" pitchFamily="18" charset="0"/>
                <a:cs typeface="Times New Roman" panose="02020603050405020304" pitchFamily="18" charset="0"/>
              </a:rPr>
              <a:t>Apply this knowledge to real life settings as well as real life experiences</a:t>
            </a:r>
            <a:endParaRPr lang="en-GB" sz="2800" dirty="0" smtClean="0">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Symbol" panose="05050102010706020507" pitchFamily="18" charset="2"/>
              <a:buChar char=""/>
            </a:pPr>
            <a:r>
              <a:rPr lang="en-GB" sz="2800" b="1" dirty="0" smtClean="0">
                <a:effectLst/>
                <a:latin typeface="Calibri Light" panose="020F0302020204030204" pitchFamily="34" charset="0"/>
                <a:ea typeface="Times New Roman" panose="02020603050405020304" pitchFamily="18" charset="0"/>
                <a:cs typeface="Times New Roman" panose="02020603050405020304" pitchFamily="18" charset="0"/>
              </a:rPr>
              <a:t>Devise and develop a list of suggested ways in which marginalization and exclusion can be addressed</a:t>
            </a:r>
            <a:endParaRPr lang="en-GB" sz="2800"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8450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8737" y="2269863"/>
            <a:ext cx="9632373" cy="1323439"/>
          </a:xfrm>
          <a:prstGeom prst="rect">
            <a:avLst/>
          </a:prstGeom>
          <a:noFill/>
        </p:spPr>
        <p:txBody>
          <a:bodyPr wrap="square" rtlCol="0">
            <a:spAutoFit/>
          </a:bodyPr>
          <a:lstStyle/>
          <a:p>
            <a:r>
              <a:rPr lang="en-GB" sz="8000" dirty="0" smtClean="0"/>
              <a:t>RECAP</a:t>
            </a:r>
            <a:endParaRPr lang="en-GB" sz="8000" dirty="0"/>
          </a:p>
        </p:txBody>
      </p:sp>
    </p:spTree>
    <p:extLst>
      <p:ext uri="{BB962C8B-B14F-4D97-AF65-F5344CB8AC3E}">
        <p14:creationId xmlns:p14="http://schemas.microsoft.com/office/powerpoint/2010/main" val="3908388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81943" y="2042556"/>
            <a:ext cx="6472052" cy="2554545"/>
          </a:xfrm>
          <a:prstGeom prst="rect">
            <a:avLst/>
          </a:prstGeom>
          <a:noFill/>
        </p:spPr>
        <p:txBody>
          <a:bodyPr wrap="square" rtlCol="0">
            <a:spAutoFit/>
          </a:bodyPr>
          <a:lstStyle/>
          <a:p>
            <a:pPr algn="ctr"/>
            <a:r>
              <a:rPr lang="en-GB" sz="8000" dirty="0" smtClean="0"/>
              <a:t>SOCIAL CAPITAL</a:t>
            </a:r>
            <a:endParaRPr lang="en-GB" sz="8000" dirty="0"/>
          </a:p>
        </p:txBody>
      </p:sp>
    </p:spTree>
    <p:extLst>
      <p:ext uri="{BB962C8B-B14F-4D97-AF65-F5344CB8AC3E}">
        <p14:creationId xmlns:p14="http://schemas.microsoft.com/office/powerpoint/2010/main" val="1259600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Capital</a:t>
            </a:r>
            <a:endParaRPr lang="en-GB" dirty="0"/>
          </a:p>
        </p:txBody>
      </p:sp>
      <p:sp>
        <p:nvSpPr>
          <p:cNvPr id="3" name="Content Placeholder 2"/>
          <p:cNvSpPr>
            <a:spLocks noGrp="1"/>
          </p:cNvSpPr>
          <p:nvPr>
            <p:ph idx="1"/>
          </p:nvPr>
        </p:nvSpPr>
        <p:spPr/>
        <p:txBody>
          <a:bodyPr/>
          <a:lstStyle/>
          <a:p>
            <a:r>
              <a:rPr lang="en-GB" dirty="0" smtClean="0"/>
              <a:t>The links, shared values and understandings in society that enable individuals and groups to trust each other and so work together </a:t>
            </a:r>
          </a:p>
          <a:p>
            <a:pPr marL="0" indent="0">
              <a:buNone/>
            </a:pPr>
            <a:r>
              <a:rPr lang="en-GB" sz="1200" dirty="0" smtClean="0">
                <a:solidFill>
                  <a:prstClr val="black"/>
                </a:solidFill>
              </a:rPr>
              <a:t>                                                                                                                                                                                                                                                                                 </a:t>
            </a:r>
            <a:endParaRPr lang="en-GB" dirty="0" smtClean="0"/>
          </a:p>
          <a:p>
            <a:endParaRPr lang="en-GB" dirty="0"/>
          </a:p>
          <a:p>
            <a:r>
              <a:rPr lang="en-GB" dirty="0" smtClean="0"/>
              <a:t>Those tangible assets [that] count for most in the daily lives of people: namely goodwill, fellowship, sympathy, and social intercourse among the individuals and families who make up a social unit</a:t>
            </a:r>
          </a:p>
          <a:p>
            <a:pPr marL="0" indent="0">
              <a:buNone/>
            </a:pPr>
            <a:endParaRPr lang="en-GB" dirty="0" smtClean="0"/>
          </a:p>
          <a:p>
            <a:pPr marL="0" indent="0">
              <a:buNone/>
            </a:pPr>
            <a:r>
              <a:rPr lang="en-GB" dirty="0" smtClean="0"/>
              <a:t>                                                                                                                                                      </a:t>
            </a:r>
            <a:endParaRPr lang="en-GB" dirty="0"/>
          </a:p>
          <a:p>
            <a:pPr marL="0" indent="0">
              <a:buNone/>
            </a:pPr>
            <a:endParaRPr lang="en-GB" dirty="0"/>
          </a:p>
        </p:txBody>
      </p:sp>
      <p:sp>
        <p:nvSpPr>
          <p:cNvPr id="5" name="TextBox 4"/>
          <p:cNvSpPr txBox="1"/>
          <p:nvPr/>
        </p:nvSpPr>
        <p:spPr>
          <a:xfrm>
            <a:off x="10736665" y="5785075"/>
            <a:ext cx="1013932" cy="276999"/>
          </a:xfrm>
          <a:prstGeom prst="rect">
            <a:avLst/>
          </a:prstGeom>
          <a:noFill/>
        </p:spPr>
        <p:txBody>
          <a:bodyPr wrap="none" rtlCol="0">
            <a:spAutoFit/>
          </a:bodyPr>
          <a:lstStyle/>
          <a:p>
            <a:r>
              <a:rPr lang="en-GB" sz="1200" dirty="0" smtClean="0"/>
              <a:t>(OECD, 2018)</a:t>
            </a:r>
            <a:endParaRPr lang="en-GB" sz="1200" dirty="0"/>
          </a:p>
        </p:txBody>
      </p:sp>
    </p:spTree>
    <p:extLst>
      <p:ext uri="{BB962C8B-B14F-4D97-AF65-F5344CB8AC3E}">
        <p14:creationId xmlns:p14="http://schemas.microsoft.com/office/powerpoint/2010/main" val="2199569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9433" y="1935678"/>
            <a:ext cx="6982691" cy="2554545"/>
          </a:xfrm>
          <a:prstGeom prst="rect">
            <a:avLst/>
          </a:prstGeom>
          <a:noFill/>
        </p:spPr>
        <p:txBody>
          <a:bodyPr wrap="square" rtlCol="0">
            <a:spAutoFit/>
          </a:bodyPr>
          <a:lstStyle/>
          <a:p>
            <a:pPr algn="ctr"/>
            <a:r>
              <a:rPr lang="en-GB" sz="8000" dirty="0" smtClean="0"/>
              <a:t>ISOLATION AND LONELINESS</a:t>
            </a:r>
            <a:endParaRPr lang="en-GB" sz="8000" dirty="0"/>
          </a:p>
        </p:txBody>
      </p:sp>
    </p:spTree>
    <p:extLst>
      <p:ext uri="{BB962C8B-B14F-4D97-AF65-F5344CB8AC3E}">
        <p14:creationId xmlns:p14="http://schemas.microsoft.com/office/powerpoint/2010/main" val="1378947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Isolation and Loneliness</a:t>
            </a:r>
            <a:endParaRPr lang="en-GB" dirty="0"/>
          </a:p>
        </p:txBody>
      </p:sp>
      <p:sp>
        <p:nvSpPr>
          <p:cNvPr id="3" name="Text Placeholder 2"/>
          <p:cNvSpPr>
            <a:spLocks noGrp="1"/>
          </p:cNvSpPr>
          <p:nvPr>
            <p:ph type="body" idx="1"/>
          </p:nvPr>
        </p:nvSpPr>
        <p:spPr/>
        <p:txBody>
          <a:bodyPr>
            <a:normAutofit/>
          </a:bodyPr>
          <a:lstStyle/>
          <a:p>
            <a:r>
              <a:rPr lang="en-GB" sz="3200" dirty="0" smtClean="0"/>
              <a:t>Isolation</a:t>
            </a:r>
            <a:endParaRPr lang="en-GB" sz="3200" dirty="0"/>
          </a:p>
        </p:txBody>
      </p:sp>
      <p:sp>
        <p:nvSpPr>
          <p:cNvPr id="4" name="Content Placeholder 3"/>
          <p:cNvSpPr>
            <a:spLocks noGrp="1"/>
          </p:cNvSpPr>
          <p:nvPr>
            <p:ph sz="half" idx="2"/>
          </p:nvPr>
        </p:nvSpPr>
        <p:spPr/>
        <p:txBody>
          <a:bodyPr/>
          <a:lstStyle/>
          <a:p>
            <a:r>
              <a:rPr lang="en-GB" dirty="0" smtClean="0"/>
              <a:t>External</a:t>
            </a:r>
          </a:p>
          <a:p>
            <a:r>
              <a:rPr lang="en-GB" dirty="0" smtClean="0"/>
              <a:t>Objective</a:t>
            </a:r>
          </a:p>
          <a:p>
            <a:r>
              <a:rPr lang="en-GB" dirty="0" smtClean="0"/>
              <a:t>Determined by quantity of social relationships and contact</a:t>
            </a:r>
          </a:p>
          <a:p>
            <a:r>
              <a:rPr lang="en-GB" dirty="0" smtClean="0"/>
              <a:t>Can be caused physically </a:t>
            </a:r>
          </a:p>
          <a:p>
            <a:endParaRPr lang="en-GB" dirty="0"/>
          </a:p>
        </p:txBody>
      </p:sp>
      <p:sp>
        <p:nvSpPr>
          <p:cNvPr id="5" name="Text Placeholder 4"/>
          <p:cNvSpPr>
            <a:spLocks noGrp="1"/>
          </p:cNvSpPr>
          <p:nvPr>
            <p:ph type="body" sz="quarter" idx="3"/>
          </p:nvPr>
        </p:nvSpPr>
        <p:spPr/>
        <p:txBody>
          <a:bodyPr>
            <a:normAutofit/>
          </a:bodyPr>
          <a:lstStyle/>
          <a:p>
            <a:r>
              <a:rPr lang="en-GB" sz="3200" dirty="0" smtClean="0"/>
              <a:t>Loneliness</a:t>
            </a:r>
            <a:endParaRPr lang="en-GB" sz="3200" dirty="0"/>
          </a:p>
        </p:txBody>
      </p:sp>
      <p:sp>
        <p:nvSpPr>
          <p:cNvPr id="6" name="Content Placeholder 5"/>
          <p:cNvSpPr>
            <a:spLocks noGrp="1"/>
          </p:cNvSpPr>
          <p:nvPr>
            <p:ph sz="quarter" idx="4"/>
          </p:nvPr>
        </p:nvSpPr>
        <p:spPr/>
        <p:txBody>
          <a:bodyPr>
            <a:normAutofit fontScale="92500"/>
          </a:bodyPr>
          <a:lstStyle/>
          <a:p>
            <a:r>
              <a:rPr lang="en-GB" dirty="0" smtClean="0"/>
              <a:t>Internal</a:t>
            </a:r>
          </a:p>
          <a:p>
            <a:r>
              <a:rPr lang="en-GB" dirty="0" smtClean="0"/>
              <a:t>Subjective</a:t>
            </a:r>
          </a:p>
          <a:p>
            <a:r>
              <a:rPr lang="en-GB" dirty="0" smtClean="0"/>
              <a:t>Based on a persons emotional perception of the social connections they need </a:t>
            </a:r>
          </a:p>
          <a:p>
            <a:r>
              <a:rPr lang="en-GB" dirty="0" smtClean="0"/>
              <a:t>Not just caused by physical isolation and lack of companionship, but also through a lack of useful role in society</a:t>
            </a:r>
          </a:p>
          <a:p>
            <a:endParaRPr lang="en-GB" dirty="0"/>
          </a:p>
        </p:txBody>
      </p:sp>
      <p:sp>
        <p:nvSpPr>
          <p:cNvPr id="7" name="TextBox 6"/>
          <p:cNvSpPr txBox="1"/>
          <p:nvPr/>
        </p:nvSpPr>
        <p:spPr>
          <a:xfrm>
            <a:off x="9559046" y="6051163"/>
            <a:ext cx="2065283" cy="276999"/>
          </a:xfrm>
          <a:prstGeom prst="rect">
            <a:avLst/>
          </a:prstGeom>
          <a:noFill/>
        </p:spPr>
        <p:txBody>
          <a:bodyPr wrap="square" rtlCol="0">
            <a:spAutoFit/>
          </a:bodyPr>
          <a:lstStyle/>
          <a:p>
            <a:r>
              <a:rPr lang="en-GB" sz="1200" dirty="0" smtClean="0"/>
              <a:t>                          (</a:t>
            </a:r>
            <a:r>
              <a:rPr lang="en-GB" sz="1200" dirty="0" err="1" smtClean="0"/>
              <a:t>iotUK</a:t>
            </a:r>
            <a:r>
              <a:rPr lang="en-GB" sz="1200" dirty="0" smtClean="0"/>
              <a:t>, 2017)</a:t>
            </a:r>
            <a:endParaRPr lang="en-GB" sz="1200" dirty="0"/>
          </a:p>
        </p:txBody>
      </p:sp>
    </p:spTree>
    <p:extLst>
      <p:ext uri="{BB962C8B-B14F-4D97-AF65-F5344CB8AC3E}">
        <p14:creationId xmlns:p14="http://schemas.microsoft.com/office/powerpoint/2010/main" val="2303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Mainstream and Marginalization</a:t>
            </a:r>
            <a:br>
              <a:rPr lang="en-GB" dirty="0"/>
            </a:br>
            <a:endParaRPr lang="en-GB" dirty="0"/>
          </a:p>
        </p:txBody>
      </p:sp>
      <p:sp>
        <p:nvSpPr>
          <p:cNvPr id="5" name="TextBox 4"/>
          <p:cNvSpPr txBox="1"/>
          <p:nvPr/>
        </p:nvSpPr>
        <p:spPr>
          <a:xfrm>
            <a:off x="1329369" y="1778823"/>
            <a:ext cx="10862631" cy="2062103"/>
          </a:xfrm>
          <a:prstGeom prst="rect">
            <a:avLst/>
          </a:prstGeom>
          <a:noFill/>
        </p:spPr>
        <p:txBody>
          <a:bodyPr wrap="square" rtlCol="0">
            <a:spAutoFit/>
          </a:bodyPr>
          <a:lstStyle/>
          <a:p>
            <a:r>
              <a:rPr lang="en-GB" sz="2400" b="1" dirty="0" smtClean="0"/>
              <a:t>Mainstream</a:t>
            </a:r>
          </a:p>
          <a:p>
            <a:endParaRPr lang="en-GB" sz="2400" b="1" dirty="0" smtClean="0"/>
          </a:p>
          <a:p>
            <a:r>
              <a:rPr lang="en-GB" sz="2000" i="1" dirty="0"/>
              <a:t>The ideas, attitudes, or activities that are shared by most people and regarded as normal or </a:t>
            </a:r>
            <a:r>
              <a:rPr lang="en-GB" sz="2000" i="1" dirty="0" smtClean="0"/>
              <a:t>conventional</a:t>
            </a:r>
          </a:p>
          <a:p>
            <a:endParaRPr lang="en-GB" sz="2000" i="1" dirty="0"/>
          </a:p>
          <a:p>
            <a:r>
              <a:rPr lang="en-GB" sz="2000" dirty="0" smtClean="0"/>
              <a:t>                                                                                                                                                        </a:t>
            </a:r>
            <a:r>
              <a:rPr lang="en-GB" sz="1200" dirty="0" smtClean="0"/>
              <a:t>  (</a:t>
            </a:r>
            <a:r>
              <a:rPr lang="en-GB" sz="1200" dirty="0" err="1"/>
              <a:t>Oxforddictionaries</a:t>
            </a:r>
            <a:r>
              <a:rPr lang="en-GB" sz="1200" dirty="0"/>
              <a:t>, 2018)</a:t>
            </a:r>
            <a:endParaRPr lang="en-GB" sz="1200" i="1" dirty="0"/>
          </a:p>
        </p:txBody>
      </p:sp>
      <p:sp>
        <p:nvSpPr>
          <p:cNvPr id="6" name="TextBox 5"/>
          <p:cNvSpPr txBox="1"/>
          <p:nvPr/>
        </p:nvSpPr>
        <p:spPr>
          <a:xfrm>
            <a:off x="1329368" y="4120309"/>
            <a:ext cx="10734101" cy="1692771"/>
          </a:xfrm>
          <a:prstGeom prst="rect">
            <a:avLst/>
          </a:prstGeom>
          <a:noFill/>
        </p:spPr>
        <p:txBody>
          <a:bodyPr wrap="square" rtlCol="0">
            <a:spAutoFit/>
          </a:bodyPr>
          <a:lstStyle/>
          <a:p>
            <a:r>
              <a:rPr lang="en-GB" sz="2400" b="1" dirty="0" smtClean="0"/>
              <a:t>Marginalization</a:t>
            </a:r>
          </a:p>
          <a:p>
            <a:endParaRPr lang="en-GB" sz="2400" b="1" dirty="0" smtClean="0"/>
          </a:p>
          <a:p>
            <a:r>
              <a:rPr lang="en-GB" sz="2000" dirty="0"/>
              <a:t>The treatment of a person, group, or concept as insignificant or </a:t>
            </a:r>
            <a:r>
              <a:rPr lang="en-GB" sz="2000" dirty="0" smtClean="0"/>
              <a:t>peripheral</a:t>
            </a:r>
          </a:p>
          <a:p>
            <a:r>
              <a:rPr lang="en-GB" sz="1200" dirty="0" smtClean="0"/>
              <a:t>                                               </a:t>
            </a:r>
          </a:p>
          <a:p>
            <a:r>
              <a:rPr lang="en-GB" sz="1200" dirty="0"/>
              <a:t> </a:t>
            </a:r>
            <a:r>
              <a:rPr lang="en-GB" sz="1200" dirty="0" smtClean="0"/>
              <a:t>                                                                                                                                                                                                                              </a:t>
            </a:r>
          </a:p>
          <a:p>
            <a:r>
              <a:rPr lang="en-GB" sz="1200" dirty="0"/>
              <a:t> </a:t>
            </a:r>
            <a:r>
              <a:rPr lang="en-GB" sz="1200" dirty="0" smtClean="0"/>
              <a:t>                                                                                                                                                                                                                                                               (</a:t>
            </a:r>
            <a:r>
              <a:rPr lang="en-GB" sz="1200" dirty="0" err="1" smtClean="0"/>
              <a:t>Sociologygroup</a:t>
            </a:r>
            <a:r>
              <a:rPr lang="en-GB" sz="1200" dirty="0"/>
              <a:t>, 2018) </a:t>
            </a:r>
            <a:endParaRPr lang="en-GB" sz="1200" b="1" dirty="0"/>
          </a:p>
        </p:txBody>
      </p:sp>
    </p:spTree>
    <p:extLst>
      <p:ext uri="{BB962C8B-B14F-4D97-AF65-F5344CB8AC3E}">
        <p14:creationId xmlns:p14="http://schemas.microsoft.com/office/powerpoint/2010/main" val="39993553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3" y="1092239"/>
            <a:ext cx="10515600" cy="1325563"/>
          </a:xfrm>
        </p:spPr>
        <p:txBody>
          <a:bodyPr>
            <a:normAutofit fontScale="90000"/>
          </a:bodyPr>
          <a:lstStyle/>
          <a:p>
            <a:r>
              <a:rPr lang="en-GB" b="1" i="1" dirty="0"/>
              <a:t>'Hundreds of pupils spend week in school isolation booths'</a:t>
            </a:r>
            <a:r>
              <a:rPr lang="en-GB" b="1" dirty="0"/>
              <a:t/>
            </a:r>
            <a:br>
              <a:rPr lang="en-GB" b="1" dirty="0"/>
            </a:br>
            <a:endParaRPr lang="en-GB" dirty="0"/>
          </a:p>
        </p:txBody>
      </p:sp>
      <p:sp>
        <p:nvSpPr>
          <p:cNvPr id="3" name="TextBox 2"/>
          <p:cNvSpPr txBox="1"/>
          <p:nvPr/>
        </p:nvSpPr>
        <p:spPr>
          <a:xfrm>
            <a:off x="2655064" y="3481330"/>
            <a:ext cx="9254169" cy="461665"/>
          </a:xfrm>
          <a:prstGeom prst="rect">
            <a:avLst/>
          </a:prstGeom>
          <a:noFill/>
        </p:spPr>
        <p:txBody>
          <a:bodyPr wrap="square" rtlCol="0">
            <a:spAutoFit/>
          </a:bodyPr>
          <a:lstStyle/>
          <a:p>
            <a:r>
              <a:rPr lang="en-GB" sz="2400" dirty="0" smtClean="0">
                <a:hlinkClick r:id="rId2"/>
              </a:rPr>
              <a:t>https://www.bbc.co.uk/news/education-46044394</a:t>
            </a:r>
            <a:r>
              <a:rPr lang="en-GB" sz="2400" dirty="0" smtClean="0"/>
              <a:t> </a:t>
            </a:r>
            <a:endParaRPr lang="en-GB" sz="2400" dirty="0"/>
          </a:p>
        </p:txBody>
      </p:sp>
    </p:spTree>
    <p:extLst>
      <p:ext uri="{BB962C8B-B14F-4D97-AF65-F5344CB8AC3E}">
        <p14:creationId xmlns:p14="http://schemas.microsoft.com/office/powerpoint/2010/main" val="3673970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816" y="519505"/>
            <a:ext cx="10515600" cy="1325563"/>
          </a:xfrm>
        </p:spPr>
        <p:txBody>
          <a:bodyPr>
            <a:normAutofit fontScale="90000"/>
          </a:bodyPr>
          <a:lstStyle/>
          <a:p>
            <a:r>
              <a:rPr lang="en-GB" sz="2400" dirty="0" smtClean="0"/>
              <a:t>Activity</a:t>
            </a:r>
            <a:br>
              <a:rPr lang="en-GB" sz="2400" dirty="0" smtClean="0"/>
            </a:br>
            <a:r>
              <a:rPr lang="en-GB" sz="2400" dirty="0"/>
              <a:t/>
            </a:r>
            <a:br>
              <a:rPr lang="en-GB" sz="2400" dirty="0"/>
            </a:br>
            <a:r>
              <a:rPr lang="en-GB" sz="2400" dirty="0" smtClean="0"/>
              <a:t>                           </a:t>
            </a:r>
            <a:r>
              <a:rPr lang="en-GB" sz="5400" dirty="0" smtClean="0"/>
              <a:t>Mainstream- Marginalized</a:t>
            </a:r>
            <a:endParaRPr lang="en-GB" sz="5400" dirty="0"/>
          </a:p>
        </p:txBody>
      </p:sp>
      <p:sp>
        <p:nvSpPr>
          <p:cNvPr id="3" name="TextBox 2"/>
          <p:cNvSpPr txBox="1"/>
          <p:nvPr/>
        </p:nvSpPr>
        <p:spPr>
          <a:xfrm>
            <a:off x="1847603" y="3158837"/>
            <a:ext cx="10515600" cy="954107"/>
          </a:xfrm>
          <a:prstGeom prst="rect">
            <a:avLst/>
          </a:prstGeom>
          <a:noFill/>
        </p:spPr>
        <p:txBody>
          <a:bodyPr wrap="square" rtlCol="0">
            <a:spAutoFit/>
          </a:bodyPr>
          <a:lstStyle/>
          <a:p>
            <a:pPr marL="457200" indent="-457200">
              <a:buFont typeface="Arial" panose="020B0604020202020204" pitchFamily="34" charset="0"/>
              <a:buChar char="•"/>
            </a:pPr>
            <a:r>
              <a:rPr lang="en-GB" sz="2800" i="1" dirty="0" smtClean="0"/>
              <a:t>Think about a time that you have felt marginalized</a:t>
            </a:r>
          </a:p>
          <a:p>
            <a:pPr marL="457200" indent="-457200">
              <a:buFont typeface="Arial" panose="020B0604020202020204" pitchFamily="34" charset="0"/>
              <a:buChar char="•"/>
            </a:pPr>
            <a:r>
              <a:rPr lang="en-GB" sz="2800" i="1" dirty="0" smtClean="0"/>
              <a:t>Write about the experience</a:t>
            </a:r>
            <a:endParaRPr lang="en-GB" sz="2800" i="1" dirty="0"/>
          </a:p>
        </p:txBody>
      </p:sp>
    </p:spTree>
    <p:extLst>
      <p:ext uri="{BB962C8B-B14F-4D97-AF65-F5344CB8AC3E}">
        <p14:creationId xmlns:p14="http://schemas.microsoft.com/office/powerpoint/2010/main" val="1174117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400" dirty="0">
                <a:solidFill>
                  <a:prstClr val="black"/>
                </a:solidFill>
              </a:rPr>
              <a:t>Activity</a:t>
            </a:r>
            <a:r>
              <a:rPr lang="en-GB" sz="2200" dirty="0">
                <a:solidFill>
                  <a:prstClr val="black"/>
                </a:solidFill>
              </a:rPr>
              <a:t/>
            </a:r>
            <a:br>
              <a:rPr lang="en-GB" sz="2200" dirty="0">
                <a:solidFill>
                  <a:prstClr val="black"/>
                </a:solidFill>
              </a:rPr>
            </a:br>
            <a:r>
              <a:rPr lang="en-GB" sz="2200" dirty="0">
                <a:solidFill>
                  <a:prstClr val="black"/>
                </a:solidFill>
              </a:rPr>
              <a:t/>
            </a:r>
            <a:br>
              <a:rPr lang="en-GB" sz="2200" dirty="0">
                <a:solidFill>
                  <a:prstClr val="black"/>
                </a:solidFill>
              </a:rPr>
            </a:br>
            <a:r>
              <a:rPr lang="en-GB" sz="2200" dirty="0">
                <a:solidFill>
                  <a:prstClr val="black"/>
                </a:solidFill>
              </a:rPr>
              <a:t>                           </a:t>
            </a:r>
            <a:r>
              <a:rPr lang="en-GB" sz="5400" dirty="0">
                <a:solidFill>
                  <a:prstClr val="black"/>
                </a:solidFill>
              </a:rPr>
              <a:t>Mainstream- Marginalized</a:t>
            </a:r>
            <a:endParaRPr lang="en-GB" sz="5400" dirty="0"/>
          </a:p>
        </p:txBody>
      </p:sp>
      <p:sp>
        <p:nvSpPr>
          <p:cNvPr id="4" name="TextBox 3"/>
          <p:cNvSpPr txBox="1"/>
          <p:nvPr/>
        </p:nvSpPr>
        <p:spPr>
          <a:xfrm>
            <a:off x="1227117" y="2719449"/>
            <a:ext cx="9737766" cy="2246769"/>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t>How did </a:t>
            </a:r>
            <a:r>
              <a:rPr lang="en-GB" sz="2800" dirty="0"/>
              <a:t>the mainstream </a:t>
            </a:r>
            <a:r>
              <a:rPr lang="en-GB" sz="2800" dirty="0" smtClean="0"/>
              <a:t>appear to </a:t>
            </a:r>
            <a:r>
              <a:rPr lang="en-GB" sz="2800" dirty="0"/>
              <a:t>you when you were on the </a:t>
            </a:r>
            <a:r>
              <a:rPr lang="en-GB" sz="2800" dirty="0" smtClean="0"/>
              <a:t>margin?</a:t>
            </a:r>
          </a:p>
          <a:p>
            <a:pPr marL="457200" indent="-457200">
              <a:buFont typeface="Arial" panose="020B0604020202020204" pitchFamily="34" charset="0"/>
              <a:buChar char="•"/>
            </a:pPr>
            <a:r>
              <a:rPr lang="en-GB" sz="2800" dirty="0"/>
              <a:t>W</a:t>
            </a:r>
            <a:r>
              <a:rPr lang="en-GB" sz="2800" dirty="0" smtClean="0"/>
              <a:t>hat </a:t>
            </a:r>
            <a:r>
              <a:rPr lang="en-GB" sz="2800" dirty="0"/>
              <a:t>were their </a:t>
            </a:r>
            <a:r>
              <a:rPr lang="en-GB" sz="2800" dirty="0" smtClean="0"/>
              <a:t>characteristics?</a:t>
            </a:r>
          </a:p>
          <a:p>
            <a:pPr marL="457200" indent="-457200">
              <a:buFont typeface="Arial" panose="020B0604020202020204" pitchFamily="34" charset="0"/>
              <a:buChar char="•"/>
            </a:pPr>
            <a:r>
              <a:rPr lang="en-GB" sz="2800" dirty="0" smtClean="0"/>
              <a:t>What </a:t>
            </a:r>
            <a:r>
              <a:rPr lang="en-GB" sz="2800" dirty="0"/>
              <a:t>did they look like? </a:t>
            </a:r>
            <a:endParaRPr lang="en-GB" sz="2800" dirty="0" smtClean="0"/>
          </a:p>
          <a:p>
            <a:pPr marL="457200" indent="-457200">
              <a:buFont typeface="Arial" panose="020B0604020202020204" pitchFamily="34" charset="0"/>
              <a:buChar char="•"/>
            </a:pPr>
            <a:r>
              <a:rPr lang="en-GB" sz="2800" dirty="0" smtClean="0"/>
              <a:t>Who </a:t>
            </a:r>
            <a:r>
              <a:rPr lang="en-GB" sz="2800" dirty="0"/>
              <a:t>were they?</a:t>
            </a:r>
            <a:endParaRPr lang="en-GB" sz="2800" dirty="0"/>
          </a:p>
        </p:txBody>
      </p:sp>
    </p:spTree>
    <p:extLst>
      <p:ext uri="{BB962C8B-B14F-4D97-AF65-F5344CB8AC3E}">
        <p14:creationId xmlns:p14="http://schemas.microsoft.com/office/powerpoint/2010/main" val="397997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400" dirty="0">
                <a:solidFill>
                  <a:prstClr val="black"/>
                </a:solidFill>
              </a:rPr>
              <a:t>Activity</a:t>
            </a:r>
            <a:r>
              <a:rPr lang="en-GB" sz="2000" dirty="0">
                <a:solidFill>
                  <a:prstClr val="black"/>
                </a:solidFill>
              </a:rPr>
              <a:t/>
            </a:r>
            <a:br>
              <a:rPr lang="en-GB" sz="2000" dirty="0">
                <a:solidFill>
                  <a:prstClr val="black"/>
                </a:solidFill>
              </a:rPr>
            </a:br>
            <a:r>
              <a:rPr lang="en-GB" sz="2000" dirty="0">
                <a:solidFill>
                  <a:prstClr val="black"/>
                </a:solidFill>
              </a:rPr>
              <a:t/>
            </a:r>
            <a:br>
              <a:rPr lang="en-GB" sz="2000" dirty="0">
                <a:solidFill>
                  <a:prstClr val="black"/>
                </a:solidFill>
              </a:rPr>
            </a:br>
            <a:r>
              <a:rPr lang="en-GB" sz="2000" dirty="0">
                <a:solidFill>
                  <a:prstClr val="black"/>
                </a:solidFill>
              </a:rPr>
              <a:t>                           </a:t>
            </a:r>
            <a:r>
              <a:rPr lang="en-GB" sz="5400" dirty="0">
                <a:solidFill>
                  <a:prstClr val="black"/>
                </a:solidFill>
              </a:rPr>
              <a:t>Mainstream- Marginalized</a:t>
            </a:r>
            <a:endParaRPr lang="en-GB" sz="5400" dirty="0"/>
          </a:p>
        </p:txBody>
      </p:sp>
      <p:sp>
        <p:nvSpPr>
          <p:cNvPr id="4" name="TextBox 3"/>
          <p:cNvSpPr txBox="1"/>
          <p:nvPr/>
        </p:nvSpPr>
        <p:spPr>
          <a:xfrm>
            <a:off x="953489" y="2766951"/>
            <a:ext cx="10285021" cy="1815882"/>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t>Look </a:t>
            </a:r>
            <a:r>
              <a:rPr lang="en-GB" sz="2800" dirty="0"/>
              <a:t>back to when you were marginalized </a:t>
            </a:r>
            <a:endParaRPr lang="en-GB" sz="2800" dirty="0" smtClean="0"/>
          </a:p>
          <a:p>
            <a:pPr marL="457200" indent="-457200">
              <a:buFont typeface="Arial" panose="020B0604020202020204" pitchFamily="34" charset="0"/>
              <a:buChar char="•"/>
            </a:pPr>
            <a:r>
              <a:rPr lang="en-GB" sz="2800" dirty="0" smtClean="0"/>
              <a:t>Think </a:t>
            </a:r>
            <a:r>
              <a:rPr lang="en-GB" sz="2800" dirty="0"/>
              <a:t>of initiatives that could have come from the mainstream that would have helped you to form a new relationship with </a:t>
            </a:r>
            <a:r>
              <a:rPr lang="en-GB" sz="2800" dirty="0" smtClean="0"/>
              <a:t>them (renegotiate </a:t>
            </a:r>
            <a:r>
              <a:rPr lang="en-GB" sz="2800" dirty="0"/>
              <a:t>the </a:t>
            </a:r>
            <a:r>
              <a:rPr lang="en-GB" sz="2800" dirty="0" smtClean="0"/>
              <a:t>relationship)</a:t>
            </a:r>
            <a:endParaRPr lang="en-GB" sz="2800" dirty="0"/>
          </a:p>
        </p:txBody>
      </p:sp>
    </p:spTree>
    <p:extLst>
      <p:ext uri="{BB962C8B-B14F-4D97-AF65-F5344CB8AC3E}">
        <p14:creationId xmlns:p14="http://schemas.microsoft.com/office/powerpoint/2010/main" val="230473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Exclusion</a:t>
            </a:r>
            <a:endParaRPr lang="en-GB" dirty="0"/>
          </a:p>
        </p:txBody>
      </p:sp>
      <p:sp>
        <p:nvSpPr>
          <p:cNvPr id="4" name="TextBox 3"/>
          <p:cNvSpPr txBox="1"/>
          <p:nvPr/>
        </p:nvSpPr>
        <p:spPr>
          <a:xfrm>
            <a:off x="1145969" y="2600696"/>
            <a:ext cx="9844644" cy="1631216"/>
          </a:xfrm>
          <a:prstGeom prst="rect">
            <a:avLst/>
          </a:prstGeom>
          <a:noFill/>
        </p:spPr>
        <p:txBody>
          <a:bodyPr wrap="square" rtlCol="0">
            <a:spAutoFit/>
          </a:bodyPr>
          <a:lstStyle/>
          <a:p>
            <a:r>
              <a:rPr lang="en-GB" sz="2000" i="1" dirty="0"/>
              <a:t>Social exclusion is a complex and multi-dimensional process. It involves the lack or denial of resources, rights, goods and services, and the inability to participate in the normal relationships and activities, available to the majority of people in a society, whether in economic, social, cultural or political arenas. It affects both the quality of life of individuals and the equity and cohesion of society as a whole.</a:t>
            </a:r>
            <a:endParaRPr lang="en-GB" sz="2000" i="1" dirty="0"/>
          </a:p>
        </p:txBody>
      </p:sp>
      <p:sp>
        <p:nvSpPr>
          <p:cNvPr id="5" name="TextBox 4"/>
          <p:cNvSpPr txBox="1"/>
          <p:nvPr/>
        </p:nvSpPr>
        <p:spPr>
          <a:xfrm>
            <a:off x="10267208" y="5585311"/>
            <a:ext cx="2173184" cy="276999"/>
          </a:xfrm>
          <a:prstGeom prst="rect">
            <a:avLst/>
          </a:prstGeom>
          <a:noFill/>
        </p:spPr>
        <p:txBody>
          <a:bodyPr wrap="square" rtlCol="0">
            <a:spAutoFit/>
          </a:bodyPr>
          <a:lstStyle/>
          <a:p>
            <a:r>
              <a:rPr lang="en-GB" sz="1200" dirty="0" smtClean="0"/>
              <a:t>(</a:t>
            </a:r>
            <a:r>
              <a:rPr lang="en-GB" sz="1200" dirty="0" err="1" smtClean="0"/>
              <a:t>Levitas,</a:t>
            </a:r>
            <a:r>
              <a:rPr lang="en-GB" sz="1200" i="1" dirty="0" err="1" smtClean="0"/>
              <a:t>et.al</a:t>
            </a:r>
            <a:r>
              <a:rPr lang="en-GB" sz="1200" i="1" dirty="0" smtClean="0"/>
              <a:t>. 2007)</a:t>
            </a:r>
            <a:endParaRPr lang="en-GB" sz="1200" dirty="0"/>
          </a:p>
        </p:txBody>
      </p:sp>
    </p:spTree>
    <p:extLst>
      <p:ext uri="{BB962C8B-B14F-4D97-AF65-F5344CB8AC3E}">
        <p14:creationId xmlns:p14="http://schemas.microsoft.com/office/powerpoint/2010/main" val="1757880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Exclusion</a:t>
            </a:r>
          </a:p>
        </p:txBody>
      </p:sp>
      <p:sp>
        <p:nvSpPr>
          <p:cNvPr id="3" name="TextBox 2"/>
          <p:cNvSpPr txBox="1"/>
          <p:nvPr/>
        </p:nvSpPr>
        <p:spPr>
          <a:xfrm>
            <a:off x="1325087" y="2493819"/>
            <a:ext cx="10193977" cy="1200329"/>
          </a:xfrm>
          <a:prstGeom prst="rect">
            <a:avLst/>
          </a:prstGeom>
          <a:noFill/>
        </p:spPr>
        <p:txBody>
          <a:bodyPr wrap="square" rtlCol="0">
            <a:spAutoFit/>
          </a:bodyPr>
          <a:lstStyle/>
          <a:p>
            <a:r>
              <a:rPr lang="en-GB" sz="2400" i="1" dirty="0"/>
              <a:t>A</a:t>
            </a:r>
            <a:r>
              <a:rPr lang="en-GB" sz="2400" i="1" dirty="0" smtClean="0"/>
              <a:t> </a:t>
            </a:r>
            <a:r>
              <a:rPr lang="en-GB" sz="2400" i="1" dirty="0"/>
              <a:t>term used to describe a situation in which a person (or a group of people), resident in a society is excluded from the key activities of the society, and is prevented from participation by factors beyond his or her control</a:t>
            </a:r>
            <a:endParaRPr lang="en-GB" sz="2400" i="1" dirty="0"/>
          </a:p>
        </p:txBody>
      </p:sp>
      <p:sp>
        <p:nvSpPr>
          <p:cNvPr id="4" name="TextBox 3"/>
          <p:cNvSpPr txBox="1"/>
          <p:nvPr/>
        </p:nvSpPr>
        <p:spPr>
          <a:xfrm>
            <a:off x="10545288" y="5308270"/>
            <a:ext cx="2600696" cy="276999"/>
          </a:xfrm>
          <a:prstGeom prst="rect">
            <a:avLst/>
          </a:prstGeom>
          <a:noFill/>
        </p:spPr>
        <p:txBody>
          <a:bodyPr wrap="square" rtlCol="0">
            <a:spAutoFit/>
          </a:bodyPr>
          <a:lstStyle/>
          <a:p>
            <a:r>
              <a:rPr lang="en-GB" sz="1200" dirty="0" smtClean="0"/>
              <a:t>(</a:t>
            </a:r>
            <a:r>
              <a:rPr lang="en-GB" sz="1200" dirty="0" err="1" smtClean="0"/>
              <a:t>NHSWales</a:t>
            </a:r>
            <a:r>
              <a:rPr lang="en-GB" sz="1200" dirty="0" smtClean="0"/>
              <a:t>, 2010)</a:t>
            </a:r>
            <a:endParaRPr lang="en-GB" sz="1200" dirty="0"/>
          </a:p>
        </p:txBody>
      </p:sp>
    </p:spTree>
    <p:extLst>
      <p:ext uri="{BB962C8B-B14F-4D97-AF65-F5344CB8AC3E}">
        <p14:creationId xmlns:p14="http://schemas.microsoft.com/office/powerpoint/2010/main" val="3877706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Components of Social Exclusion</a:t>
            </a:r>
            <a:endParaRPr lang="en-GB" dirty="0"/>
          </a:p>
        </p:txBody>
      </p:sp>
      <p:sp>
        <p:nvSpPr>
          <p:cNvPr id="3" name="TextBox 2"/>
          <p:cNvSpPr txBox="1"/>
          <p:nvPr/>
        </p:nvSpPr>
        <p:spPr>
          <a:xfrm>
            <a:off x="1698171" y="2291938"/>
            <a:ext cx="6495803" cy="2308324"/>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Poverty and low income</a:t>
            </a:r>
          </a:p>
          <a:p>
            <a:pPr marL="342900" indent="-342900">
              <a:buFont typeface="Arial" panose="020B0604020202020204" pitchFamily="34" charset="0"/>
              <a:buChar char="•"/>
            </a:pPr>
            <a:r>
              <a:rPr lang="en-GB" sz="2400" dirty="0" smtClean="0"/>
              <a:t>Lack of access to the jobs market</a:t>
            </a:r>
          </a:p>
          <a:p>
            <a:pPr marL="342900" indent="-342900">
              <a:buFont typeface="Arial" panose="020B0604020202020204" pitchFamily="34" charset="0"/>
              <a:buChar char="•"/>
            </a:pPr>
            <a:r>
              <a:rPr lang="en-GB" sz="2400" dirty="0" smtClean="0"/>
              <a:t>Social Isolation and failure of social networks</a:t>
            </a:r>
          </a:p>
          <a:p>
            <a:pPr marL="342900" indent="-342900">
              <a:buFont typeface="Arial" panose="020B0604020202020204" pitchFamily="34" charset="0"/>
              <a:buChar char="•"/>
            </a:pPr>
            <a:r>
              <a:rPr lang="en-GB" sz="2400" dirty="0" smtClean="0"/>
              <a:t>Neighbourhood disadvantage and the effects on those living there</a:t>
            </a:r>
          </a:p>
          <a:p>
            <a:pPr marL="342900" indent="-342900">
              <a:buFont typeface="Arial" panose="020B0604020202020204" pitchFamily="34" charset="0"/>
              <a:buChar char="•"/>
            </a:pPr>
            <a:r>
              <a:rPr lang="en-GB" sz="2400" dirty="0" smtClean="0"/>
              <a:t>Exclusion from services</a:t>
            </a:r>
            <a:endParaRPr lang="en-GB" sz="2400" dirty="0"/>
          </a:p>
        </p:txBody>
      </p:sp>
      <p:sp>
        <p:nvSpPr>
          <p:cNvPr id="4" name="TextBox 3"/>
          <p:cNvSpPr txBox="1"/>
          <p:nvPr/>
        </p:nvSpPr>
        <p:spPr>
          <a:xfrm>
            <a:off x="10272156" y="5818909"/>
            <a:ext cx="2826327" cy="276999"/>
          </a:xfrm>
          <a:prstGeom prst="rect">
            <a:avLst/>
          </a:prstGeom>
          <a:noFill/>
        </p:spPr>
        <p:txBody>
          <a:bodyPr wrap="square" rtlCol="0">
            <a:spAutoFit/>
          </a:bodyPr>
          <a:lstStyle/>
          <a:p>
            <a:r>
              <a:rPr lang="en-GB" sz="1200" dirty="0" smtClean="0"/>
              <a:t>(Pierson, 2016)</a:t>
            </a:r>
            <a:endParaRPr lang="en-GB" sz="1200" dirty="0"/>
          </a:p>
        </p:txBody>
      </p:sp>
    </p:spTree>
    <p:extLst>
      <p:ext uri="{BB962C8B-B14F-4D97-AF65-F5344CB8AC3E}">
        <p14:creationId xmlns:p14="http://schemas.microsoft.com/office/powerpoint/2010/main" val="1431884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8737" y="2269863"/>
            <a:ext cx="9632373" cy="1323439"/>
          </a:xfrm>
          <a:prstGeom prst="rect">
            <a:avLst/>
          </a:prstGeom>
          <a:noFill/>
        </p:spPr>
        <p:txBody>
          <a:bodyPr wrap="square" rtlCol="0">
            <a:spAutoFit/>
          </a:bodyPr>
          <a:lstStyle/>
          <a:p>
            <a:r>
              <a:rPr lang="en-GB" sz="8000" dirty="0" smtClean="0"/>
              <a:t>RECAP</a:t>
            </a:r>
            <a:endParaRPr lang="en-GB" sz="8000" dirty="0"/>
          </a:p>
        </p:txBody>
      </p:sp>
    </p:spTree>
    <p:extLst>
      <p:ext uri="{BB962C8B-B14F-4D97-AF65-F5344CB8AC3E}">
        <p14:creationId xmlns:p14="http://schemas.microsoft.com/office/powerpoint/2010/main" val="3078833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Objectives</a:t>
            </a:r>
            <a:endParaRPr lang="en-GB" dirty="0"/>
          </a:p>
        </p:txBody>
      </p:sp>
      <p:sp>
        <p:nvSpPr>
          <p:cNvPr id="3" name="TextBox 2"/>
          <p:cNvSpPr txBox="1"/>
          <p:nvPr/>
        </p:nvSpPr>
        <p:spPr>
          <a:xfrm>
            <a:off x="976745" y="2088573"/>
            <a:ext cx="10733810" cy="2246769"/>
          </a:xfrm>
          <a:prstGeom prst="rect">
            <a:avLst/>
          </a:prstGeom>
          <a:noFill/>
        </p:spPr>
        <p:txBody>
          <a:bodyPr wrap="square" rtlCol="0">
            <a:spAutoFit/>
          </a:bodyPr>
          <a:lstStyle/>
          <a:p>
            <a:pPr marL="342900" lvl="0" indent="-342900" algn="just">
              <a:spcAft>
                <a:spcPts val="0"/>
              </a:spcAft>
              <a:buFont typeface="Symbol" panose="05050102010706020507" pitchFamily="18" charset="2"/>
              <a:buChar char=""/>
            </a:pPr>
            <a:r>
              <a:rPr lang="en-GB" sz="2800" b="1" dirty="0" smtClean="0">
                <a:effectLst/>
                <a:latin typeface="Calibri Light" panose="020F0302020204030204" pitchFamily="34" charset="0"/>
                <a:ea typeface="Times New Roman" panose="02020603050405020304" pitchFamily="18" charset="0"/>
                <a:cs typeface="Times New Roman" panose="02020603050405020304" pitchFamily="18" charset="0"/>
              </a:rPr>
              <a:t>Define and understand the concepts of mainstream, marginalization and social exclusion</a:t>
            </a:r>
            <a:endParaRPr lang="en-GB" sz="2800" dirty="0" smtClean="0">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Symbol" panose="05050102010706020507" pitchFamily="18" charset="2"/>
              <a:buChar char=""/>
            </a:pPr>
            <a:r>
              <a:rPr lang="en-GB" sz="2800" b="1" dirty="0" smtClean="0">
                <a:effectLst/>
                <a:latin typeface="Calibri Light" panose="020F0302020204030204" pitchFamily="34" charset="0"/>
                <a:ea typeface="Times New Roman" panose="02020603050405020304" pitchFamily="18" charset="0"/>
                <a:cs typeface="Times New Roman" panose="02020603050405020304" pitchFamily="18" charset="0"/>
              </a:rPr>
              <a:t>Apply this knowledge to real life settings as well as real life experiences</a:t>
            </a:r>
            <a:endParaRPr lang="en-GB" sz="2800" dirty="0" smtClean="0">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Symbol" panose="05050102010706020507" pitchFamily="18" charset="2"/>
              <a:buChar char=""/>
            </a:pPr>
            <a:r>
              <a:rPr lang="en-GB" sz="2800" b="1" dirty="0" smtClean="0">
                <a:effectLst/>
                <a:latin typeface="Calibri Light" panose="020F0302020204030204" pitchFamily="34" charset="0"/>
                <a:ea typeface="Times New Roman" panose="02020603050405020304" pitchFamily="18" charset="0"/>
                <a:cs typeface="Times New Roman" panose="02020603050405020304" pitchFamily="18" charset="0"/>
              </a:rPr>
              <a:t>Devise and develop a list of suggested ways in which marginalization and exclusion can be addressed</a:t>
            </a:r>
            <a:endParaRPr lang="en-GB" sz="2800"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819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54248" y="462579"/>
            <a:ext cx="8509300" cy="5909310"/>
          </a:xfrm>
          <a:prstGeom prst="rect">
            <a:avLst/>
          </a:prstGeom>
          <a:noFill/>
        </p:spPr>
        <p:txBody>
          <a:bodyPr wrap="square" rtlCol="0">
            <a:spAutoFit/>
          </a:bodyPr>
          <a:lstStyle/>
          <a:p>
            <a:r>
              <a:rPr lang="en-GB" dirty="0" smtClean="0"/>
              <a:t>REFERENCES</a:t>
            </a:r>
          </a:p>
          <a:p>
            <a:endParaRPr lang="en-GB" dirty="0"/>
          </a:p>
          <a:p>
            <a:r>
              <a:rPr lang="en-GB" dirty="0" err="1" smtClean="0"/>
              <a:t>iotUK</a:t>
            </a:r>
            <a:r>
              <a:rPr lang="en-GB" dirty="0" smtClean="0"/>
              <a:t>, (2017)</a:t>
            </a:r>
            <a:r>
              <a:rPr lang="en-GB" cap="all" dirty="0"/>
              <a:t> </a:t>
            </a:r>
            <a:r>
              <a:rPr lang="en-GB" i="1" dirty="0" smtClean="0"/>
              <a:t>Social Isolation and Loneliness Report</a:t>
            </a:r>
            <a:r>
              <a:rPr lang="en-GB" dirty="0" smtClean="0"/>
              <a:t>. Available at: https://iotuk.org.uk/social-isolation-and-loneliness-report/  (Accessed: 17 November 2018).</a:t>
            </a:r>
            <a:r>
              <a:rPr lang="en-GB" i="1" dirty="0" smtClean="0"/>
              <a:t> </a:t>
            </a:r>
            <a:endParaRPr lang="en-GB" i="1" dirty="0" smtClean="0"/>
          </a:p>
          <a:p>
            <a:r>
              <a:rPr lang="en-GB" dirty="0" err="1"/>
              <a:t>Levitas</a:t>
            </a:r>
            <a:r>
              <a:rPr lang="en-GB" dirty="0"/>
              <a:t>, R., </a:t>
            </a:r>
            <a:r>
              <a:rPr lang="en-GB" dirty="0" err="1"/>
              <a:t>Pantazis</a:t>
            </a:r>
            <a:r>
              <a:rPr lang="en-GB" dirty="0"/>
              <a:t>, C., </a:t>
            </a:r>
            <a:r>
              <a:rPr lang="en-GB" dirty="0" err="1"/>
              <a:t>Fahmy</a:t>
            </a:r>
            <a:r>
              <a:rPr lang="en-GB" dirty="0"/>
              <a:t>, E., Gordon, D., Lloyd, E. and </a:t>
            </a:r>
            <a:r>
              <a:rPr lang="en-GB" dirty="0" err="1"/>
              <a:t>Patsios</a:t>
            </a:r>
            <a:r>
              <a:rPr lang="en-GB" dirty="0"/>
              <a:t>, D. (2007) </a:t>
            </a:r>
            <a:r>
              <a:rPr lang="en-GB" i="1" dirty="0"/>
              <a:t>The Multi-dimensional Analysis of Social Exclusion</a:t>
            </a:r>
            <a:r>
              <a:rPr lang="en-GB" dirty="0"/>
              <a:t>, London, Department for Communities and Local Government (DCLG</a:t>
            </a:r>
            <a:r>
              <a:rPr lang="en-GB" dirty="0" smtClean="0"/>
              <a:t>)</a:t>
            </a:r>
          </a:p>
          <a:p>
            <a:r>
              <a:rPr lang="en-GB" dirty="0" err="1" smtClean="0"/>
              <a:t>NHSWales</a:t>
            </a:r>
            <a:r>
              <a:rPr lang="en-GB" dirty="0" smtClean="0"/>
              <a:t>, (</a:t>
            </a:r>
            <a:r>
              <a:rPr lang="en-GB" dirty="0"/>
              <a:t>2010) </a:t>
            </a:r>
            <a:r>
              <a:rPr lang="en-GB" i="1" dirty="0"/>
              <a:t>Health and Social </a:t>
            </a:r>
            <a:r>
              <a:rPr lang="en-GB" i="1" dirty="0" smtClean="0"/>
              <a:t>Exclusion </a:t>
            </a:r>
            <a:r>
              <a:rPr lang="en-GB" dirty="0"/>
              <a:t>Available at: </a:t>
            </a:r>
            <a:r>
              <a:rPr lang="en-GB" dirty="0">
                <a:hlinkClick r:id="rId2"/>
              </a:rPr>
              <a:t>http://</a:t>
            </a:r>
            <a:r>
              <a:rPr lang="en-GB" dirty="0" smtClean="0">
                <a:hlinkClick r:id="rId2"/>
              </a:rPr>
              <a:t>www.wales.nhs.uk/sitesplus/888/page/44499</a:t>
            </a:r>
            <a:r>
              <a:rPr lang="en-GB" dirty="0" smtClean="0"/>
              <a:t> (Accessed: 19 November 2018).</a:t>
            </a:r>
            <a:endParaRPr lang="en-GB" i="1" dirty="0" smtClean="0"/>
          </a:p>
          <a:p>
            <a:r>
              <a:rPr lang="en-GB" dirty="0" smtClean="0">
                <a:latin typeface="Calibri" panose="020F0502020204030204" pitchFamily="34" charset="0"/>
                <a:ea typeface="Calibri" panose="020F0502020204030204" pitchFamily="34" charset="0"/>
                <a:cs typeface="Times New Roman" panose="02020603050405020304" pitchFamily="18" charset="0"/>
              </a:rPr>
              <a:t>OECD, (2018) </a:t>
            </a:r>
            <a:r>
              <a:rPr lang="en-GB" i="1" dirty="0" smtClean="0">
                <a:latin typeface="Calibri" panose="020F0502020204030204" pitchFamily="34" charset="0"/>
                <a:ea typeface="Calibri" panose="020F0502020204030204" pitchFamily="34" charset="0"/>
                <a:cs typeface="Times New Roman" panose="02020603050405020304" pitchFamily="18" charset="0"/>
              </a:rPr>
              <a:t>What is social capital? </a:t>
            </a:r>
            <a:r>
              <a:rPr lang="en-GB" dirty="0" smtClean="0">
                <a:latin typeface="Calibri" panose="020F0502020204030204" pitchFamily="34" charset="0"/>
                <a:ea typeface="Calibri" panose="020F0502020204030204" pitchFamily="34" charset="0"/>
                <a:cs typeface="Times New Roman" panose="02020603050405020304" pitchFamily="18" charset="0"/>
              </a:rPr>
              <a:t>Available at: </a:t>
            </a:r>
            <a:r>
              <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https://www.oecd.org/insights/37966934.pdf</a:t>
            </a:r>
            <a:r>
              <a:rPr lang="en-GB" dirty="0" smtClean="0">
                <a:latin typeface="Calibri" panose="020F0502020204030204" pitchFamily="34" charset="0"/>
                <a:ea typeface="Calibri" panose="020F0502020204030204" pitchFamily="34" charset="0"/>
                <a:cs typeface="Times New Roman" panose="02020603050405020304" pitchFamily="18" charset="0"/>
              </a:rPr>
              <a:t> (Accessed: 7 November 2018).</a:t>
            </a:r>
          </a:p>
          <a:p>
            <a:r>
              <a:rPr lang="en-GB" dirty="0" err="1"/>
              <a:t>Oxforddictionaries</a:t>
            </a:r>
            <a:r>
              <a:rPr lang="en-GB" dirty="0"/>
              <a:t>, (2018) </a:t>
            </a:r>
            <a:r>
              <a:rPr lang="en-GB" i="1" dirty="0"/>
              <a:t>Mainstream </a:t>
            </a:r>
            <a:r>
              <a:rPr lang="en-GB" dirty="0"/>
              <a:t>Available at: </a:t>
            </a:r>
            <a:r>
              <a:rPr lang="en-GB" u="sng" dirty="0">
                <a:hlinkClick r:id="rId4"/>
              </a:rPr>
              <a:t>https://en.oxforddictionaries.com/definition/mainstream</a:t>
            </a:r>
            <a:r>
              <a:rPr lang="en-GB" dirty="0"/>
              <a:t> (Accessed: 15 November 2018</a:t>
            </a:r>
            <a:r>
              <a:rPr lang="en-GB" dirty="0" smtClean="0"/>
              <a:t>).</a:t>
            </a:r>
          </a:p>
          <a:p>
            <a:r>
              <a:rPr lang="en-GB" dirty="0"/>
              <a:t>Pierson, J.H., (2016) </a:t>
            </a:r>
            <a:r>
              <a:rPr lang="en-GB" i="1" dirty="0"/>
              <a:t>Tackling Poverty and Social Exclusion: Promoting Social Justice in Social </a:t>
            </a:r>
            <a:r>
              <a:rPr lang="en-GB" i="1" dirty="0" smtClean="0"/>
              <a:t>Work 3</a:t>
            </a:r>
            <a:r>
              <a:rPr lang="en-GB" i="1" baseline="30000" dirty="0" smtClean="0"/>
              <a:t>rd</a:t>
            </a:r>
            <a:r>
              <a:rPr lang="en-GB" i="1" dirty="0" smtClean="0"/>
              <a:t> </a:t>
            </a:r>
            <a:r>
              <a:rPr lang="en-GB" i="1" dirty="0" err="1" smtClean="0"/>
              <a:t>edn</a:t>
            </a:r>
            <a:r>
              <a:rPr lang="en-GB" i="1" dirty="0" smtClean="0"/>
              <a:t>. </a:t>
            </a:r>
            <a:r>
              <a:rPr lang="en-GB" dirty="0" smtClean="0"/>
              <a:t>London: Routledge.</a:t>
            </a:r>
            <a:endParaRPr lang="en-GB" i="1" dirty="0"/>
          </a:p>
          <a:p>
            <a:r>
              <a:rPr lang="en-GB" dirty="0"/>
              <a:t> </a:t>
            </a:r>
          </a:p>
          <a:p>
            <a:r>
              <a:rPr lang="en-GB" dirty="0" err="1"/>
              <a:t>Sociologygroup</a:t>
            </a:r>
            <a:r>
              <a:rPr lang="en-GB" dirty="0"/>
              <a:t>, (2018) </a:t>
            </a:r>
            <a:r>
              <a:rPr lang="en-GB" i="1" dirty="0"/>
              <a:t>Marginalization definition, Meaning &amp; Examples. </a:t>
            </a:r>
            <a:r>
              <a:rPr lang="en-GB" dirty="0"/>
              <a:t>Available at: </a:t>
            </a:r>
            <a:r>
              <a:rPr lang="en-GB" u="sng" dirty="0">
                <a:hlinkClick r:id="rId5"/>
              </a:rPr>
              <a:t>http://www.sociologygroup.com/marginalization/</a:t>
            </a:r>
            <a:r>
              <a:rPr lang="en-GB" dirty="0"/>
              <a:t> (Accessed: 15 November 2018).</a:t>
            </a:r>
          </a:p>
          <a:p>
            <a:endParaRPr lang="en-GB" dirty="0" smtClean="0">
              <a:latin typeface="Calibri" panose="020F0502020204030204" pitchFamily="34" charset="0"/>
              <a:ea typeface="Calibri" panose="020F0502020204030204" pitchFamily="34" charset="0"/>
              <a:cs typeface="Times New Roman" panose="02020603050405020304" pitchFamily="18" charset="0"/>
            </a:endParaRPr>
          </a:p>
          <a:p>
            <a:endParaRPr lang="en-GB" i="1" dirty="0"/>
          </a:p>
        </p:txBody>
      </p:sp>
    </p:spTree>
    <p:extLst>
      <p:ext uri="{BB962C8B-B14F-4D97-AF65-F5344CB8AC3E}">
        <p14:creationId xmlns:p14="http://schemas.microsoft.com/office/powerpoint/2010/main" val="39627998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1202</TotalTime>
  <Words>599</Words>
  <Application>Microsoft Office PowerPoint</Application>
  <PresentationFormat>Widescreen</PresentationFormat>
  <Paragraphs>83</Paragraphs>
  <Slides>18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Symbol</vt:lpstr>
      <vt:lpstr>Times New Roman</vt:lpstr>
      <vt:lpstr>Office Theme</vt:lpstr>
      <vt:lpstr>Marginalization and Social Exclusion</vt:lpstr>
      <vt:lpstr>Learning Objectives</vt:lpstr>
      <vt:lpstr>PowerPoint Presentation</vt:lpstr>
      <vt:lpstr>PowerPoint Presentation</vt:lpstr>
      <vt:lpstr>Social Capital</vt:lpstr>
      <vt:lpstr>PowerPoint Presentation</vt:lpstr>
      <vt:lpstr>Isolation and Loneliness</vt:lpstr>
      <vt:lpstr>Mainstream and Marginalization </vt:lpstr>
      <vt:lpstr>'Hundreds of pupils spend week in school isolation booths' </vt:lpstr>
      <vt:lpstr>Activity                             Mainstream- Marginalized</vt:lpstr>
      <vt:lpstr>Activity                             Mainstream- Marginalized</vt:lpstr>
      <vt:lpstr>Activity                             Mainstream- Marginalized</vt:lpstr>
      <vt:lpstr>Social Exclusion</vt:lpstr>
      <vt:lpstr>Social Exclusion</vt:lpstr>
      <vt:lpstr>Components of Social Exclusion</vt:lpstr>
      <vt:lpstr>PowerPoint Presentation</vt:lpstr>
      <vt:lpstr>Learning Objectives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Marginalization and Social Exclusion</dc:title>
  <dc:creator>Bart Davies</dc:creator>
  <cp:lastModifiedBy>Joanne Davies (1201570)</cp:lastModifiedBy>
  <cp:revision>17</cp:revision>
  <dcterms:created xsi:type="dcterms:W3CDTF">2018-11-18T15:18:57Z</dcterms:created>
  <dcterms:modified xsi:type="dcterms:W3CDTF">2018-11-20T11:19:08Z</dcterms:modified>
</cp:coreProperties>
</file>