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73" r:id="rId5"/>
    <p:sldId id="259" r:id="rId6"/>
    <p:sldId id="272" r:id="rId7"/>
    <p:sldId id="260" r:id="rId8"/>
    <p:sldId id="275" r:id="rId9"/>
    <p:sldId id="261" r:id="rId10"/>
    <p:sldId id="265" r:id="rId11"/>
    <p:sldId id="277" r:id="rId12"/>
    <p:sldId id="269" r:id="rId13"/>
    <p:sldId id="278" r:id="rId14"/>
    <p:sldId id="276" r:id="rId15"/>
    <p:sldId id="279" r:id="rId16"/>
    <p:sldId id="266" r:id="rId17"/>
    <p:sldId id="267"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1704" autoAdjust="0"/>
  </p:normalViewPr>
  <p:slideViewPr>
    <p:cSldViewPr snapToGrid="0">
      <p:cViewPr varScale="1">
        <p:scale>
          <a:sx n="34" d="100"/>
          <a:sy n="34" d="100"/>
        </p:scale>
        <p:origin x="1900" y="48"/>
      </p:cViewPr>
      <p:guideLst/>
    </p:cSldViewPr>
  </p:slideViewPr>
  <p:notesTextViewPr>
    <p:cViewPr>
      <p:scale>
        <a:sx n="1" d="1"/>
        <a:sy n="1" d="1"/>
      </p:scale>
      <p:origin x="0" y="-42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5439A5-5A27-4587-A30E-B73199140B97}" type="datetimeFigureOut">
              <a:rPr lang="en-GB" smtClean="0"/>
              <a:t>20/05/2021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630DB6-9F7A-4DDF-876A-C34658038F84}" type="slidenum">
              <a:rPr lang="en-GB" smtClean="0"/>
              <a:t>‹#›</a:t>
            </a:fld>
            <a:endParaRPr lang="en-GB"/>
          </a:p>
        </p:txBody>
      </p:sp>
    </p:spTree>
    <p:extLst>
      <p:ext uri="{BB962C8B-B14F-4D97-AF65-F5344CB8AC3E}">
        <p14:creationId xmlns:p14="http://schemas.microsoft.com/office/powerpoint/2010/main" val="2964246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n.wikipedia.org/wiki/Bruce_Tuckman"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en.wikipedia.org/wiki/Tuckman%27s_stages_of_group_development#cite_note-1"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belbin.com/about/history/"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 page to assignment. Display whilst being introduced</a:t>
            </a:r>
          </a:p>
        </p:txBody>
      </p:sp>
      <p:sp>
        <p:nvSpPr>
          <p:cNvPr id="4" name="Slide Number Placeholder 3"/>
          <p:cNvSpPr>
            <a:spLocks noGrp="1"/>
          </p:cNvSpPr>
          <p:nvPr>
            <p:ph type="sldNum" sz="quarter" idx="5"/>
          </p:nvPr>
        </p:nvSpPr>
        <p:spPr/>
        <p:txBody>
          <a:bodyPr/>
          <a:lstStyle/>
          <a:p>
            <a:fld id="{2A630DB6-9F7A-4DDF-876A-C34658038F84}" type="slidenum">
              <a:rPr lang="en-GB" smtClean="0"/>
              <a:t>1</a:t>
            </a:fld>
            <a:endParaRPr lang="en-GB"/>
          </a:p>
        </p:txBody>
      </p:sp>
    </p:spTree>
    <p:extLst>
      <p:ext uri="{BB962C8B-B14F-4D97-AF65-F5344CB8AC3E}">
        <p14:creationId xmlns:p14="http://schemas.microsoft.com/office/powerpoint/2010/main" val="581791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200"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Effective Team Working and Communication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1000"/>
              </a:spcBef>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Samantha Griffiths</a:t>
            </a:r>
            <a:endParaRPr lang="en-GB" sz="1800" dirty="0">
              <a:effectLst/>
              <a:latin typeface="Times New Roman" panose="02020603050405020304" pitchFamily="18" charset="0"/>
              <a:ea typeface="Times New Roman" panose="02020603050405020304" pitchFamily="18" charset="0"/>
            </a:endParaRPr>
          </a:p>
          <a:p>
            <a:pPr>
              <a:lnSpc>
                <a:spcPct val="90000"/>
              </a:lnSpc>
              <a:spcBef>
                <a:spcPts val="1000"/>
              </a:spcBef>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May 2021</a:t>
            </a:r>
            <a:endParaRPr lang="en-GB" sz="1800" dirty="0">
              <a:effectLst/>
              <a:latin typeface="Times New Roman" panose="02020603050405020304" pitchFamily="18" charset="0"/>
              <a:ea typeface="Times New Roman" panose="02020603050405020304" pitchFamily="18" charset="0"/>
            </a:endParaRPr>
          </a:p>
          <a:p>
            <a:pPr>
              <a:lnSpc>
                <a:spcPct val="90000"/>
              </a:lnSpc>
              <a:spcBef>
                <a:spcPts val="1000"/>
              </a:spcBef>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Module Code : BMSK4002</a:t>
            </a:r>
          </a:p>
          <a:p>
            <a:pPr>
              <a:lnSpc>
                <a:spcPct val="90000"/>
              </a:lnSpc>
              <a:spcBef>
                <a:spcPts val="1000"/>
              </a:spcBef>
            </a:pPr>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spcBef>
                <a:spcPts val="1000"/>
              </a:spcBef>
            </a:pPr>
            <a:endPar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spcBef>
                <a:spcPts val="1000"/>
              </a:spcBef>
            </a:pPr>
            <a:r>
              <a:rPr lang="en-GB" sz="4000" dirty="0"/>
              <a:t>Welcome to todays session – my name is Samantha, and I’m currently a checkout manager with Tesco Stores UK -  We will be spending 10 minutes looking at effective team working and the creation of teams and how teams are essential in business. We shall look at some examples of how teams are created based on business theories and models. I shall also present some key conclusions from the presentation – and discuss some examples of  both good and bad team working within the workplace. Please save any questions you have until the end of the session, when we can discuss them. Thank you.</a:t>
            </a:r>
          </a:p>
          <a:p>
            <a:pPr>
              <a:lnSpc>
                <a:spcPct val="90000"/>
              </a:lnSpc>
              <a:spcBef>
                <a:spcPts val="1000"/>
              </a:spcBef>
            </a:pPr>
            <a:endParaRPr lang="en-GB" sz="4000" dirty="0">
              <a:effectLst/>
              <a:latin typeface="Times New Roman" panose="02020603050405020304" pitchFamily="18" charset="0"/>
              <a:ea typeface="Times New Roman" panose="02020603050405020304" pitchFamily="18" charset="0"/>
            </a:endParaRPr>
          </a:p>
          <a:p>
            <a:pPr>
              <a:lnSpc>
                <a:spcPct val="90000"/>
              </a:lnSpc>
              <a:spcBef>
                <a:spcPts val="1000"/>
              </a:spcBef>
            </a:pPr>
            <a:r>
              <a:rPr lang="en-GB" sz="4000" dirty="0">
                <a:effectLst/>
                <a:latin typeface="Times New Roman" panose="02020603050405020304" pitchFamily="18" charset="0"/>
                <a:ea typeface="Times New Roman" panose="02020603050405020304" pitchFamily="18" charset="0"/>
              </a:rPr>
              <a:t>Next slide please</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A630DB6-9F7A-4DDF-876A-C34658038F84}" type="slidenum">
              <a:rPr lang="en-GB" smtClean="0"/>
              <a:t>2</a:t>
            </a:fld>
            <a:endParaRPr lang="en-GB"/>
          </a:p>
        </p:txBody>
      </p:sp>
    </p:spTree>
    <p:extLst>
      <p:ext uri="{BB962C8B-B14F-4D97-AF65-F5344CB8AC3E}">
        <p14:creationId xmlns:p14="http://schemas.microsoft.com/office/powerpoint/2010/main" val="628500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we need to create Teams ????</a:t>
            </a:r>
          </a:p>
          <a:p>
            <a:endParaRPr lang="en-GB" dirty="0"/>
          </a:p>
          <a:p>
            <a:r>
              <a:rPr lang="en-GB" dirty="0"/>
              <a:t>With the ever changing global economy – the creation of teams is now more than ever important. Multiple perspectives from multiple sources of input are required in order to compete……</a:t>
            </a:r>
          </a:p>
          <a:p>
            <a:r>
              <a:rPr lang="en-GB" dirty="0"/>
              <a:t>(Griffith &amp; Dunham, 2015 P.3)</a:t>
            </a:r>
          </a:p>
          <a:p>
            <a:r>
              <a:rPr lang="en-GB" dirty="0"/>
              <a:t>Teams also provide a sense of identity – sense of belonging and working together to get a result ………this enables individuals to learn more – be more independent – grow and become the leaders of tomorrow</a:t>
            </a:r>
          </a:p>
          <a:p>
            <a:endParaRPr lang="en-GB" dirty="0"/>
          </a:p>
          <a:p>
            <a:endParaRPr lang="en-GB" dirty="0"/>
          </a:p>
          <a:p>
            <a:r>
              <a:rPr lang="en-GB" dirty="0"/>
              <a:t>According to an article on Study.com  - although the two words group and team are interchangeable, there are distinct differences between the two.</a:t>
            </a:r>
          </a:p>
          <a:p>
            <a:r>
              <a:rPr lang="en-GB" dirty="0"/>
              <a:t>A teams strength or focus depends on the commonality of their purpose and how the individuals are connected to one another. Conversely a group can come from having a large number of people or a cohesive willingness to carry out a focused action. Just to clarify that statement further  – A group is a number of individuals forming a unit for a reason or cause, and a team is a collection of accomplished people coming together for a common goal that needs completion.</a:t>
            </a:r>
          </a:p>
          <a:p>
            <a:endParaRPr lang="en-GB" dirty="0"/>
          </a:p>
          <a:p>
            <a:r>
              <a:rPr lang="en-GB" sz="1400" dirty="0"/>
              <a:t>A well balanced team is critical within the business world, as key roles are sorted and defined at their inception – we’ll look at two very important models to explain how teams are created and the processes that the team will go through to arrive at the common goal.</a:t>
            </a:r>
          </a:p>
          <a:p>
            <a:endParaRPr lang="en-GB" sz="1400" dirty="0"/>
          </a:p>
          <a:p>
            <a:r>
              <a:rPr lang="en-GB" sz="1400" dirty="0"/>
              <a:t>Next Slide</a:t>
            </a:r>
          </a:p>
        </p:txBody>
      </p:sp>
      <p:sp>
        <p:nvSpPr>
          <p:cNvPr id="4" name="Slide Number Placeholder 3"/>
          <p:cNvSpPr>
            <a:spLocks noGrp="1"/>
          </p:cNvSpPr>
          <p:nvPr>
            <p:ph type="sldNum" sz="quarter" idx="5"/>
          </p:nvPr>
        </p:nvSpPr>
        <p:spPr/>
        <p:txBody>
          <a:bodyPr/>
          <a:lstStyle/>
          <a:p>
            <a:fld id="{2A630DB6-9F7A-4DDF-876A-C34658038F84}" type="slidenum">
              <a:rPr lang="en-GB" smtClean="0"/>
              <a:t>3</a:t>
            </a:fld>
            <a:endParaRPr lang="en-GB"/>
          </a:p>
        </p:txBody>
      </p:sp>
    </p:spTree>
    <p:extLst>
      <p:ext uri="{BB962C8B-B14F-4D97-AF65-F5344CB8AC3E}">
        <p14:creationId xmlns:p14="http://schemas.microsoft.com/office/powerpoint/2010/main" val="17999298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 begin with </a:t>
            </a:r>
            <a:r>
              <a:rPr lang="en-GB" dirty="0" err="1"/>
              <a:t>Tuckmans</a:t>
            </a:r>
            <a:r>
              <a:rPr lang="en-GB" dirty="0"/>
              <a:t> stages of group development . </a:t>
            </a:r>
          </a:p>
          <a:p>
            <a:endParaRPr lang="en-GB" dirty="0"/>
          </a:p>
          <a:p>
            <a:r>
              <a:rPr lang="en-GB" dirty="0"/>
              <a:t>Next slide please</a:t>
            </a:r>
          </a:p>
        </p:txBody>
      </p:sp>
      <p:sp>
        <p:nvSpPr>
          <p:cNvPr id="4" name="Slide Number Placeholder 3"/>
          <p:cNvSpPr>
            <a:spLocks noGrp="1"/>
          </p:cNvSpPr>
          <p:nvPr>
            <p:ph type="sldNum" sz="quarter" idx="5"/>
          </p:nvPr>
        </p:nvSpPr>
        <p:spPr/>
        <p:txBody>
          <a:bodyPr/>
          <a:lstStyle/>
          <a:p>
            <a:fld id="{2A630DB6-9F7A-4DDF-876A-C34658038F84}" type="slidenum">
              <a:rPr lang="en-GB" smtClean="0"/>
              <a:t>4</a:t>
            </a:fld>
            <a:endParaRPr lang="en-GB"/>
          </a:p>
        </p:txBody>
      </p:sp>
    </p:spTree>
    <p:extLst>
      <p:ext uri="{BB962C8B-B14F-4D97-AF65-F5344CB8AC3E}">
        <p14:creationId xmlns:p14="http://schemas.microsoft.com/office/powerpoint/2010/main" val="614359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888888"/>
                </a:solidFill>
                <a:effectLst/>
                <a:latin typeface="ralewayregular"/>
              </a:rPr>
              <a:t>The </a:t>
            </a:r>
            <a:r>
              <a:rPr lang="en-GB" b="1" i="0" dirty="0">
                <a:solidFill>
                  <a:srgbClr val="222222"/>
                </a:solidFill>
                <a:effectLst/>
                <a:latin typeface="ralewayregular"/>
              </a:rPr>
              <a:t>forming–storming–norming–performing </a:t>
            </a:r>
            <a:r>
              <a:rPr lang="en-GB" b="0" i="0" dirty="0">
                <a:solidFill>
                  <a:srgbClr val="888888"/>
                </a:solidFill>
                <a:effectLst/>
                <a:latin typeface="ralewayregular"/>
              </a:rPr>
              <a:t>model of group development was first proposed by </a:t>
            </a:r>
            <a:r>
              <a:rPr lang="en-GB" b="0" i="0" u="none" strike="noStrike" dirty="0">
                <a:solidFill>
                  <a:srgbClr val="FF6E00"/>
                </a:solidFill>
                <a:effectLst/>
                <a:latin typeface="ralewayregular"/>
                <a:hlinkClick r:id="rId3" tooltip="Bruce Tuckman"/>
              </a:rPr>
              <a:t>Bruce Tuckman</a:t>
            </a:r>
            <a:r>
              <a:rPr lang="en-GB" b="0" i="0" dirty="0">
                <a:solidFill>
                  <a:srgbClr val="888888"/>
                </a:solidFill>
                <a:effectLst/>
                <a:latin typeface="ralewayregular"/>
              </a:rPr>
              <a:t> in 1965,</a:t>
            </a:r>
            <a:r>
              <a:rPr lang="en-GB" b="0" i="0" u="none" strike="noStrike" baseline="30000" dirty="0">
                <a:solidFill>
                  <a:srgbClr val="FF6E00"/>
                </a:solidFill>
                <a:effectLst/>
                <a:latin typeface="inherit"/>
                <a:hlinkClick r:id="rId4"/>
              </a:rPr>
              <a:t>[1]</a:t>
            </a:r>
            <a:r>
              <a:rPr lang="en-GB" b="0" i="0" dirty="0">
                <a:solidFill>
                  <a:srgbClr val="888888"/>
                </a:solidFill>
                <a:effectLst/>
                <a:latin typeface="ralewayregular"/>
              </a:rPr>
              <a:t> who said that these phases are all necessary and inevitable in order for the team to grow, face up to challenges, tackle problems, find solutions, plan work, and deliver results.</a:t>
            </a:r>
          </a:p>
          <a:p>
            <a:r>
              <a:rPr lang="en-GB" b="0" i="0" dirty="0">
                <a:solidFill>
                  <a:srgbClr val="888888"/>
                </a:solidFill>
                <a:effectLst/>
                <a:latin typeface="ralewayregular"/>
              </a:rPr>
              <a:t>As can be seen the 5 elements describe the formation of the team from its inception as the team meets,  personalities sort themselves out and roles begin to naturally form.</a:t>
            </a:r>
          </a:p>
          <a:p>
            <a:endParaRPr lang="en-GB" b="0" i="0" dirty="0">
              <a:solidFill>
                <a:srgbClr val="888888"/>
              </a:solidFill>
              <a:effectLst/>
              <a:latin typeface="ralewayregular"/>
            </a:endParaRPr>
          </a:p>
          <a:p>
            <a:endParaRPr lang="en-GB" b="0" i="0" dirty="0">
              <a:solidFill>
                <a:srgbClr val="888888"/>
              </a:solidFill>
              <a:effectLst/>
              <a:latin typeface="ralewayregular"/>
            </a:endParaRPr>
          </a:p>
          <a:p>
            <a:r>
              <a:rPr lang="en-GB" b="0" i="0" dirty="0">
                <a:solidFill>
                  <a:srgbClr val="888888"/>
                </a:solidFill>
                <a:effectLst/>
                <a:latin typeface="ralewayregular"/>
              </a:rPr>
              <a:t>In the Forming </a:t>
            </a:r>
            <a:r>
              <a:rPr lang="en-GB" b="0" i="0" dirty="0">
                <a:solidFill>
                  <a:srgbClr val="888888"/>
                </a:solidFill>
                <a:effectLst/>
                <a:highlight>
                  <a:srgbClr val="FFFF00"/>
                </a:highlight>
                <a:latin typeface="ralewayregular"/>
              </a:rPr>
              <a:t>stage</a:t>
            </a:r>
            <a:r>
              <a:rPr lang="en-GB" b="0" i="0" dirty="0">
                <a:solidFill>
                  <a:srgbClr val="888888"/>
                </a:solidFill>
                <a:effectLst/>
                <a:latin typeface="ralewayregular"/>
              </a:rPr>
              <a:t>, behaviours can be reserved, and true personalities can be hidden as shyness. People judge others by their appearance and behaviour at this point, which although not a fair assessment, is a natural human reaction when meetings strangers for the first time. </a:t>
            </a:r>
          </a:p>
          <a:p>
            <a:endParaRPr lang="en-GB" b="0" i="0" dirty="0">
              <a:solidFill>
                <a:srgbClr val="888888"/>
              </a:solidFill>
              <a:effectLst/>
              <a:latin typeface="ralewayregular"/>
            </a:endParaRPr>
          </a:p>
          <a:p>
            <a:r>
              <a:rPr lang="en-GB" b="0" i="0" dirty="0">
                <a:solidFill>
                  <a:srgbClr val="888888"/>
                </a:solidFill>
                <a:effectLst/>
                <a:latin typeface="ralewayregular"/>
              </a:rPr>
              <a:t>The second stage of Storming is the individuals beginning to communicate with other members – confidence rising – resisting stronger personalities as leadership and other roles begin to rise to the surface – this is where hostility can develop as the stronger  personalities assert their control</a:t>
            </a:r>
          </a:p>
          <a:p>
            <a:endParaRPr lang="en-GB" b="0" i="0" dirty="0">
              <a:solidFill>
                <a:srgbClr val="888888"/>
              </a:solidFill>
              <a:effectLst/>
              <a:latin typeface="ralewayregular"/>
            </a:endParaRPr>
          </a:p>
          <a:p>
            <a:r>
              <a:rPr lang="en-GB" b="0" i="0" dirty="0">
                <a:solidFill>
                  <a:srgbClr val="888888"/>
                </a:solidFill>
                <a:effectLst/>
                <a:latin typeface="ralewayregular"/>
              </a:rPr>
              <a:t>Norming is the point at which the team has settled into their roles – have actively listened to everyone's viewpoint – and can get on with the task at hand.</a:t>
            </a:r>
          </a:p>
          <a:p>
            <a:endParaRPr lang="en-GB" b="0" i="0" dirty="0">
              <a:solidFill>
                <a:srgbClr val="888888"/>
              </a:solidFill>
              <a:effectLst/>
              <a:latin typeface="ralewayregular"/>
            </a:endParaRPr>
          </a:p>
          <a:p>
            <a:r>
              <a:rPr lang="en-GB" b="0" i="0" dirty="0">
                <a:solidFill>
                  <a:srgbClr val="888888"/>
                </a:solidFill>
                <a:effectLst/>
                <a:latin typeface="ralewayregular"/>
              </a:rPr>
              <a:t>Performing as expected is the ability of the team to work together – where communication is now clear, the objectives are set and the Synergy of the team is running high. This is when we know that the Team development model has delivered a great team</a:t>
            </a:r>
          </a:p>
          <a:p>
            <a:endParaRPr lang="en-GB" b="0" i="0" dirty="0">
              <a:solidFill>
                <a:srgbClr val="888888"/>
              </a:solidFill>
              <a:effectLst/>
              <a:latin typeface="ralewayregular"/>
            </a:endParaRPr>
          </a:p>
          <a:p>
            <a:r>
              <a:rPr lang="en-GB" b="0" i="0" dirty="0">
                <a:solidFill>
                  <a:srgbClr val="888888"/>
                </a:solidFill>
                <a:effectLst/>
                <a:latin typeface="ralewayregular"/>
              </a:rPr>
              <a:t>Adjourning is the reflection of the team and its achievements  - it’s always best to celebrate success and to focus on the positives as this inspires confidence and a willingness to pursue greater goals.</a:t>
            </a:r>
          </a:p>
          <a:p>
            <a:endParaRPr lang="en-GB" b="0" i="0" dirty="0">
              <a:solidFill>
                <a:srgbClr val="888888"/>
              </a:solidFill>
              <a:effectLst/>
              <a:latin typeface="ralewayregular"/>
            </a:endParaRPr>
          </a:p>
          <a:p>
            <a:r>
              <a:rPr lang="en-GB" b="0" i="0" dirty="0">
                <a:solidFill>
                  <a:srgbClr val="888888"/>
                </a:solidFill>
                <a:effectLst/>
                <a:latin typeface="ralewayregular"/>
              </a:rPr>
              <a:t>An additional element to the last stage of </a:t>
            </a:r>
            <a:r>
              <a:rPr lang="en-GB" b="0" i="0" dirty="0" err="1">
                <a:solidFill>
                  <a:srgbClr val="888888"/>
                </a:solidFill>
                <a:effectLst/>
                <a:latin typeface="ralewayregular"/>
              </a:rPr>
              <a:t>Tuckmans</a:t>
            </a:r>
            <a:r>
              <a:rPr lang="en-GB" b="0" i="0" dirty="0">
                <a:solidFill>
                  <a:srgbClr val="888888"/>
                </a:solidFill>
                <a:effectLst/>
                <a:latin typeface="ralewayregular"/>
              </a:rPr>
              <a:t> group development is the Mourning stage – where the team breaks up after the goal has been achieved – friendships both personal and professional could be lost</a:t>
            </a:r>
          </a:p>
          <a:p>
            <a:endParaRPr lang="en-GB" b="0" i="0" dirty="0">
              <a:solidFill>
                <a:srgbClr val="888888"/>
              </a:solidFill>
              <a:effectLst/>
              <a:latin typeface="ralewayregular"/>
            </a:endParaRPr>
          </a:p>
          <a:p>
            <a:r>
              <a:rPr lang="en-GB" b="0" i="0" dirty="0">
                <a:solidFill>
                  <a:srgbClr val="888888"/>
                </a:solidFill>
                <a:effectLst/>
                <a:latin typeface="ralewayregular"/>
              </a:rPr>
              <a:t>Next slide</a:t>
            </a:r>
          </a:p>
          <a:p>
            <a:endParaRPr lang="en-GB" b="0" i="0" dirty="0">
              <a:solidFill>
                <a:srgbClr val="888888"/>
              </a:solidFill>
              <a:effectLst/>
              <a:latin typeface="ralewayregular"/>
            </a:endParaRPr>
          </a:p>
          <a:p>
            <a:endParaRPr lang="en-GB" dirty="0"/>
          </a:p>
        </p:txBody>
      </p:sp>
      <p:sp>
        <p:nvSpPr>
          <p:cNvPr id="4" name="Slide Number Placeholder 3"/>
          <p:cNvSpPr>
            <a:spLocks noGrp="1"/>
          </p:cNvSpPr>
          <p:nvPr>
            <p:ph type="sldNum" sz="quarter" idx="5"/>
          </p:nvPr>
        </p:nvSpPr>
        <p:spPr/>
        <p:txBody>
          <a:bodyPr/>
          <a:lstStyle/>
          <a:p>
            <a:fld id="{2A630DB6-9F7A-4DDF-876A-C34658038F84}" type="slidenum">
              <a:rPr lang="en-GB" smtClean="0"/>
              <a:t>5</a:t>
            </a:fld>
            <a:endParaRPr lang="en-GB"/>
          </a:p>
        </p:txBody>
      </p:sp>
    </p:spTree>
    <p:extLst>
      <p:ext uri="{BB962C8B-B14F-4D97-AF65-F5344CB8AC3E}">
        <p14:creationId xmlns:p14="http://schemas.microsoft.com/office/powerpoint/2010/main" val="34134256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 I’ll cover effective team working according to Belbin - Dr Meredith Belbin’s theory of the creation or development of a team is summed up by this one statement.  If all the individuals are well balanced, then their strengths and weaknesses missing  that could benefit a well balanced team would not enable to form a well rounded and balanced team.   I shall clarify this – </a:t>
            </a:r>
          </a:p>
          <a:p>
            <a:endParaRPr lang="en-GB" dirty="0"/>
          </a:p>
          <a:p>
            <a:r>
              <a:rPr lang="en-GB" dirty="0"/>
              <a:t>Next slide</a:t>
            </a:r>
          </a:p>
        </p:txBody>
      </p:sp>
      <p:sp>
        <p:nvSpPr>
          <p:cNvPr id="4" name="Slide Number Placeholder 3"/>
          <p:cNvSpPr>
            <a:spLocks noGrp="1"/>
          </p:cNvSpPr>
          <p:nvPr>
            <p:ph type="sldNum" sz="quarter" idx="5"/>
          </p:nvPr>
        </p:nvSpPr>
        <p:spPr/>
        <p:txBody>
          <a:bodyPr/>
          <a:lstStyle/>
          <a:p>
            <a:fld id="{2A630DB6-9F7A-4DDF-876A-C34658038F84}" type="slidenum">
              <a:rPr lang="en-GB" smtClean="0"/>
              <a:t>6</a:t>
            </a:fld>
            <a:endParaRPr lang="en-GB"/>
          </a:p>
        </p:txBody>
      </p:sp>
    </p:spTree>
    <p:extLst>
      <p:ext uri="{BB962C8B-B14F-4D97-AF65-F5344CB8AC3E}">
        <p14:creationId xmlns:p14="http://schemas.microsoft.com/office/powerpoint/2010/main" val="32986252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
            <a:r>
              <a:rPr lang="en-GB" b="1" i="0" dirty="0">
                <a:solidFill>
                  <a:srgbClr val="343434"/>
                </a:solidFill>
                <a:effectLst/>
                <a:latin typeface="MetaCompPro-Light W01 Regular"/>
              </a:rPr>
              <a:t>A team is not a bunch of people with job titles, but a congregation of individuals, each of whom has a role which is understood by other members.</a:t>
            </a:r>
          </a:p>
          <a:p>
            <a:pPr algn="l" fontAlgn="b"/>
            <a:r>
              <a:rPr lang="en-GB" b="1" i="0" dirty="0">
                <a:solidFill>
                  <a:srgbClr val="343434"/>
                </a:solidFill>
                <a:effectLst/>
                <a:latin typeface="MetaCompPro-Light W01 Regular"/>
              </a:rPr>
              <a:t>Research showed that the most successful teams were made up of a diverse mix of behaviours. Dr Meredith Belbin and </a:t>
            </a:r>
            <a:r>
              <a:rPr lang="en-GB" b="1" i="0" u="none" strike="noStrike" dirty="0">
                <a:solidFill>
                  <a:srgbClr val="545454"/>
                </a:solidFill>
                <a:effectLst/>
                <a:latin typeface="MetaCompPro-Book W01 Regular"/>
                <a:hlinkClick r:id="rId3"/>
              </a:rPr>
              <a:t>his team discovered</a:t>
            </a:r>
            <a:r>
              <a:rPr lang="en-GB" b="1" i="0" dirty="0">
                <a:solidFill>
                  <a:srgbClr val="343434"/>
                </a:solidFill>
                <a:effectLst/>
                <a:latin typeface="MetaCompPro-Light W01 Regular"/>
              </a:rPr>
              <a:t> that there are nine clusters of behaviour - these were called ' Belbin Team Roles' (see descriptions below).</a:t>
            </a:r>
          </a:p>
          <a:p>
            <a:pPr algn="l" fontAlgn="b"/>
            <a:endParaRPr lang="en-GB" b="1" i="0" dirty="0">
              <a:solidFill>
                <a:srgbClr val="343434"/>
              </a:solidFill>
              <a:effectLst/>
              <a:latin typeface="MetaCompPro-Light W01 Regular"/>
            </a:endParaRPr>
          </a:p>
          <a:p>
            <a:pPr algn="l" fontAlgn="b"/>
            <a:r>
              <a:rPr lang="en-GB" b="1" i="0" dirty="0">
                <a:solidFill>
                  <a:srgbClr val="343434"/>
                </a:solidFill>
                <a:effectLst/>
                <a:latin typeface="MetaCompPro-Light W01 Regular"/>
              </a:rPr>
              <a:t>This is the definitive description from the </a:t>
            </a:r>
            <a:r>
              <a:rPr lang="en-GB" b="1" i="0" dirty="0" err="1">
                <a:solidFill>
                  <a:srgbClr val="343434"/>
                </a:solidFill>
                <a:effectLst/>
                <a:latin typeface="MetaCompPro-Light W01 Regular"/>
              </a:rPr>
              <a:t>Berlbin</a:t>
            </a:r>
            <a:r>
              <a:rPr lang="en-GB" b="1" i="0" dirty="0">
                <a:solidFill>
                  <a:srgbClr val="343434"/>
                </a:solidFill>
                <a:effectLst/>
                <a:latin typeface="MetaCompPro-Light W01 Regular"/>
              </a:rPr>
              <a:t> website accessed in May 2021</a:t>
            </a:r>
          </a:p>
          <a:p>
            <a:pPr algn="l" fontAlgn="b"/>
            <a:endParaRPr lang="en-GB" b="1" i="0" dirty="0">
              <a:solidFill>
                <a:srgbClr val="343434"/>
              </a:solidFill>
              <a:effectLst/>
              <a:latin typeface="MetaCompPro-Light W01 Regular"/>
            </a:endParaRPr>
          </a:p>
          <a:p>
            <a:pPr algn="l" fontAlgn="b"/>
            <a:r>
              <a:rPr lang="en-GB" b="0" i="0" dirty="0">
                <a:solidFill>
                  <a:srgbClr val="545454"/>
                </a:solidFill>
                <a:effectLst/>
                <a:latin typeface="MetaCompPro-Light W01 Regular"/>
              </a:rPr>
              <a:t>Each team needs access to each of the nine Belbin Team Role behaviours to become a high performing team. However, this doesn't mean that every team requires nine people! Most people will have two or three Belbin Team Roles that they are most comfortable with, and this can change over time. Each Belbin Team Role has strengths and weaknesses, and each Team Role has equal importance.</a:t>
            </a:r>
          </a:p>
          <a:p>
            <a:pPr algn="l" fontAlgn="b"/>
            <a:r>
              <a:rPr lang="en-GB" b="0" i="0" dirty="0">
                <a:solidFill>
                  <a:srgbClr val="545454"/>
                </a:solidFill>
                <a:effectLst/>
                <a:latin typeface="MetaCompPro-Light W01 Regular"/>
              </a:rPr>
              <a:t>However, not all are always required at the same time - it is important to first look at the team objectives, and work out which tasks need to be undertaken. Once this has been done, discussions can take place regarding which and when each Belbin Team Role behaviour should be utilised. </a:t>
            </a:r>
          </a:p>
          <a:p>
            <a:pPr algn="l" fontAlgn="b"/>
            <a:r>
              <a:rPr lang="en-GB" b="0" i="0" dirty="0">
                <a:solidFill>
                  <a:srgbClr val="545454"/>
                </a:solidFill>
                <a:effectLst/>
                <a:latin typeface="MetaCompPro-Light W01 Regular"/>
              </a:rPr>
              <a:t>By using Belbin, individuals have a greater self-understanding of their strengths, which leads to more effective communication between colleagues and managers. Great teams can be put together, existing teams can be understood and improved, and everyone can feel that they are making a difference in the workplace.  (Belbin . Com 2021)</a:t>
            </a:r>
          </a:p>
          <a:p>
            <a:pPr algn="l" fontAlgn="b"/>
            <a:endParaRPr lang="en-GB" b="0" i="0" dirty="0">
              <a:solidFill>
                <a:srgbClr val="545454"/>
              </a:solidFill>
              <a:effectLst/>
              <a:latin typeface="MetaCompPro-Light W01 Regular"/>
            </a:endParaRPr>
          </a:p>
          <a:p>
            <a:pPr algn="l" fontAlgn="b"/>
            <a:r>
              <a:rPr lang="en-GB" b="0" i="0" dirty="0">
                <a:solidFill>
                  <a:srgbClr val="545454"/>
                </a:solidFill>
                <a:effectLst/>
                <a:latin typeface="MetaCompPro-Light W01 Regular"/>
              </a:rPr>
              <a:t>We can actually use an additional function devised by Belbin in the early 1980’s to assess our individual position within the Belbin Team roles. A series of self perception statements devised into 7 sections and scored by the individual enables us to find out where we sit within </a:t>
            </a:r>
            <a:r>
              <a:rPr lang="en-GB" b="0" i="0" dirty="0" err="1">
                <a:solidFill>
                  <a:srgbClr val="545454"/>
                </a:solidFill>
                <a:effectLst/>
                <a:latin typeface="MetaCompPro-Light W01 Regular"/>
              </a:rPr>
              <a:t>Belbins</a:t>
            </a:r>
            <a:r>
              <a:rPr lang="en-GB" b="0" i="0" dirty="0">
                <a:solidFill>
                  <a:srgbClr val="545454"/>
                </a:solidFill>
                <a:effectLst/>
                <a:latin typeface="MetaCompPro-Light W01 Regular"/>
              </a:rPr>
              <a:t> team roles. Attached to this presentation is the overview of Belbin Team roles self perception inventory – having completed the assessment on myself, these are the conclusions ……next slide</a:t>
            </a:r>
          </a:p>
          <a:p>
            <a:endParaRPr lang="en-GB" dirty="0"/>
          </a:p>
          <a:p>
            <a:endParaRPr lang="en-GB" dirty="0"/>
          </a:p>
        </p:txBody>
      </p:sp>
      <p:sp>
        <p:nvSpPr>
          <p:cNvPr id="4" name="Slide Number Placeholder 3"/>
          <p:cNvSpPr>
            <a:spLocks noGrp="1"/>
          </p:cNvSpPr>
          <p:nvPr>
            <p:ph type="sldNum" sz="quarter" idx="5"/>
          </p:nvPr>
        </p:nvSpPr>
        <p:spPr/>
        <p:txBody>
          <a:bodyPr/>
          <a:lstStyle/>
          <a:p>
            <a:fld id="{2A630DB6-9F7A-4DDF-876A-C34658038F84}" type="slidenum">
              <a:rPr lang="en-GB" smtClean="0"/>
              <a:t>7</a:t>
            </a:fld>
            <a:endParaRPr lang="en-GB"/>
          </a:p>
        </p:txBody>
      </p:sp>
    </p:spTree>
    <p:extLst>
      <p:ext uri="{BB962C8B-B14F-4D97-AF65-F5344CB8AC3E}">
        <p14:creationId xmlns:p14="http://schemas.microsoft.com/office/powerpoint/2010/main" val="763746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highlighted scores based on the responses and points allocation informed me that my primary role was a Plant and my secondary role Resource Investigator .</a:t>
            </a:r>
          </a:p>
          <a:p>
            <a:r>
              <a:rPr lang="en-GB" dirty="0"/>
              <a:t>Plants are innovators and investors and can be highly creative. The function of a plant is to generate new proposals and to solve complex problems.</a:t>
            </a:r>
          </a:p>
          <a:p>
            <a:endParaRPr lang="en-GB" dirty="0"/>
          </a:p>
          <a:p>
            <a:r>
              <a:rPr lang="en-GB" dirty="0"/>
              <a:t>Resource Investigators are good communicators both inside and outside the organisation. They are natural negotiators , and expert at developing contacts.</a:t>
            </a:r>
          </a:p>
          <a:p>
            <a:endParaRPr lang="en-GB" dirty="0"/>
          </a:p>
          <a:p>
            <a:r>
              <a:rPr lang="en-GB" dirty="0"/>
              <a:t>Whilst I agree in principle to these findings, I would have thought that my primary function would be Resource investigator over Plant !</a:t>
            </a:r>
          </a:p>
        </p:txBody>
      </p:sp>
      <p:sp>
        <p:nvSpPr>
          <p:cNvPr id="4" name="Slide Number Placeholder 3"/>
          <p:cNvSpPr>
            <a:spLocks noGrp="1"/>
          </p:cNvSpPr>
          <p:nvPr>
            <p:ph type="sldNum" sz="quarter" idx="5"/>
          </p:nvPr>
        </p:nvSpPr>
        <p:spPr/>
        <p:txBody>
          <a:bodyPr/>
          <a:lstStyle/>
          <a:p>
            <a:fld id="{2A630DB6-9F7A-4DDF-876A-C34658038F84}" type="slidenum">
              <a:rPr lang="en-GB" smtClean="0"/>
              <a:t>8</a:t>
            </a:fld>
            <a:endParaRPr lang="en-GB"/>
          </a:p>
        </p:txBody>
      </p:sp>
    </p:spTree>
    <p:extLst>
      <p:ext uri="{BB962C8B-B14F-4D97-AF65-F5344CB8AC3E}">
        <p14:creationId xmlns:p14="http://schemas.microsoft.com/office/powerpoint/2010/main" val="3252560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behaviours within an effective team can be boiled down by what  Stephen Covey stated regarding relationship trust – </a:t>
            </a:r>
          </a:p>
          <a:p>
            <a:r>
              <a:rPr lang="en-GB" dirty="0"/>
              <a:t>Whilst these may seem like every day relationship traits, the workplace and team of strangers environment can sometimes put barriers up so we then have to work at them. Being to the point and being open and honest – creating transparency is the best way to get to the truth of any situation,   Mutual respect for your peers demonstrates a feeling of all being in the same boat and working together to achieve the goal.  If mistakes are made during any process – admit to them – be transparent and fix them .  Have your teams back  - support them – be loyal and they will be loyal to you. Delivering results at the end of the day is the whole point of a team – however, if that team isn’t working, then you wont get to the results !</a:t>
            </a:r>
          </a:p>
          <a:p>
            <a:r>
              <a:rPr lang="en-GB" dirty="0"/>
              <a:t>Improve – as the team gels better, delivers results and that energy is rolling, natural improvement will fall into place.</a:t>
            </a:r>
          </a:p>
          <a:p>
            <a:endParaRPr lang="en-GB" dirty="0"/>
          </a:p>
          <a:p>
            <a:r>
              <a:rPr lang="en-GB" dirty="0"/>
              <a:t>Don’t hide from problems – confront them – use your team to face them and work solutions – clarify the expectations………this will build a better team</a:t>
            </a:r>
          </a:p>
          <a:p>
            <a:endParaRPr lang="en-GB" dirty="0"/>
          </a:p>
          <a:p>
            <a:r>
              <a:rPr lang="en-GB" dirty="0"/>
              <a:t>Take account of your own actions, It’s all too easy to blame somebody else for failing to not look good – this will generate a respect within the team.</a:t>
            </a:r>
          </a:p>
          <a:p>
            <a:endParaRPr lang="en-GB" dirty="0"/>
          </a:p>
          <a:p>
            <a:r>
              <a:rPr lang="en-GB" dirty="0"/>
              <a:t>Listen first – ask questions – “What would you do ?”  - this is an enormous statement to empower team members and to show you value their input</a:t>
            </a:r>
          </a:p>
          <a:p>
            <a:endParaRPr lang="en-GB" dirty="0"/>
          </a:p>
          <a:p>
            <a:r>
              <a:rPr lang="en-GB" dirty="0"/>
              <a:t>Deliver what you have committed to – set realistic targets and work to deliver them.</a:t>
            </a:r>
          </a:p>
          <a:p>
            <a:endParaRPr lang="en-GB" dirty="0"/>
          </a:p>
          <a:p>
            <a:r>
              <a:rPr lang="en-GB" dirty="0"/>
              <a:t>Extend trust – break out from your own team and work across other teams – your team may be working on the same project as another – but trust works both ways – and ideas can be developed by cross team discussions.</a:t>
            </a:r>
          </a:p>
        </p:txBody>
      </p:sp>
      <p:sp>
        <p:nvSpPr>
          <p:cNvPr id="4" name="Slide Number Placeholder 3"/>
          <p:cNvSpPr>
            <a:spLocks noGrp="1"/>
          </p:cNvSpPr>
          <p:nvPr>
            <p:ph type="sldNum" sz="quarter" idx="5"/>
          </p:nvPr>
        </p:nvSpPr>
        <p:spPr/>
        <p:txBody>
          <a:bodyPr/>
          <a:lstStyle/>
          <a:p>
            <a:fld id="{2A630DB6-9F7A-4DDF-876A-C34658038F84}" type="slidenum">
              <a:rPr lang="en-GB" smtClean="0"/>
              <a:t>9</a:t>
            </a:fld>
            <a:endParaRPr lang="en-GB"/>
          </a:p>
        </p:txBody>
      </p:sp>
    </p:spTree>
    <p:extLst>
      <p:ext uri="{BB962C8B-B14F-4D97-AF65-F5344CB8AC3E}">
        <p14:creationId xmlns:p14="http://schemas.microsoft.com/office/powerpoint/2010/main" val="1647246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 take a quick look at  a few examples of team behaviour within the workplace  - some good and some bad – and discuss the impacts of the behaviour  - ill discuss a specific example on the next slide,</a:t>
            </a:r>
          </a:p>
          <a:p>
            <a:endParaRPr lang="en-GB" dirty="0"/>
          </a:p>
          <a:p>
            <a:r>
              <a:rPr lang="en-GB" dirty="0"/>
              <a:t>Firstly, lets start with negative traits – we’ll conclude with the positive as should be the practice !</a:t>
            </a:r>
          </a:p>
          <a:p>
            <a:endParaRPr lang="en-GB" dirty="0"/>
          </a:p>
          <a:p>
            <a:r>
              <a:rPr lang="en-GB" dirty="0"/>
              <a:t>There are so many examples of workplaces and leaders focusing on the failures and negative aspects of job functions, that morale constantly runs at a low within the teams.  </a:t>
            </a:r>
          </a:p>
          <a:p>
            <a:endParaRPr lang="en-GB" dirty="0"/>
          </a:p>
          <a:p>
            <a:r>
              <a:rPr lang="en-GB" dirty="0"/>
              <a:t>Be honest with your teams – be transparent – ask more than tell, you’d be surprised what people know !</a:t>
            </a:r>
          </a:p>
          <a:p>
            <a:endParaRPr lang="en-GB" dirty="0"/>
          </a:p>
          <a:p>
            <a:r>
              <a:rPr lang="en-GB" dirty="0"/>
              <a:t>Celebrate and reward success !   - acknowledge failures, but work as a team to resolve and improve !</a:t>
            </a:r>
          </a:p>
        </p:txBody>
      </p:sp>
      <p:sp>
        <p:nvSpPr>
          <p:cNvPr id="4" name="Slide Number Placeholder 3"/>
          <p:cNvSpPr>
            <a:spLocks noGrp="1"/>
          </p:cNvSpPr>
          <p:nvPr>
            <p:ph type="sldNum" sz="quarter" idx="5"/>
          </p:nvPr>
        </p:nvSpPr>
        <p:spPr/>
        <p:txBody>
          <a:bodyPr/>
          <a:lstStyle/>
          <a:p>
            <a:fld id="{2A630DB6-9F7A-4DDF-876A-C34658038F84}" type="slidenum">
              <a:rPr lang="en-GB" smtClean="0"/>
              <a:t>10</a:t>
            </a:fld>
            <a:endParaRPr lang="en-GB"/>
          </a:p>
        </p:txBody>
      </p:sp>
    </p:spTree>
    <p:extLst>
      <p:ext uri="{BB962C8B-B14F-4D97-AF65-F5344CB8AC3E}">
        <p14:creationId xmlns:p14="http://schemas.microsoft.com/office/powerpoint/2010/main" val="18162694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Teams are essential in any work environment as we have seen. Within my organisation there are many teams that deal with delivering specific functions or tasks. These are highly trained specialists that carry out their tasks from day to day.</a:t>
            </a:r>
          </a:p>
          <a:p>
            <a:endParaRPr lang="en-GB" dirty="0"/>
          </a:p>
          <a:p>
            <a:r>
              <a:rPr lang="en-GB" dirty="0"/>
              <a:t>Things don’t always go to plan however , and this is where a good manager will identify where things are going off track so it can be steered back to deliver.</a:t>
            </a:r>
          </a:p>
          <a:p>
            <a:endParaRPr lang="en-GB" dirty="0"/>
          </a:p>
          <a:p>
            <a:r>
              <a:rPr lang="en-GB" dirty="0"/>
              <a:t>. Sometimes, KPIs can go adrift with no discernible reason. Within  my organisation in order to root cause the issues, RAT teams are created, These Rapid Action Teams are formed using specialists from across many departments in store – some of them may never have had specific training or experience with the KPI that is off track – however  - as we have seen during </a:t>
            </a:r>
            <a:r>
              <a:rPr lang="en-GB" dirty="0" err="1"/>
              <a:t>Tuckmans</a:t>
            </a:r>
            <a:r>
              <a:rPr lang="en-GB" dirty="0"/>
              <a:t> process – new team roles develop when groups of people come together. Team members often not associated with the process off track often find solutions as they bring new ideas to the table-thus creating a high performance team collaborating to deliver a specific task rapidly and effectively.</a:t>
            </a:r>
          </a:p>
          <a:p>
            <a:endParaRPr lang="en-GB" dirty="0"/>
          </a:p>
          <a:p>
            <a:r>
              <a:rPr lang="en-GB" dirty="0"/>
              <a:t>RAT teams are used to discover the root cause of an issue by creating a new team – working together to achieve a goal !</a:t>
            </a:r>
          </a:p>
          <a:p>
            <a:endParaRPr lang="en-GB" dirty="0"/>
          </a:p>
          <a:p>
            <a:r>
              <a:rPr lang="en-GB" dirty="0"/>
              <a:t>A recent example of this is when the waste figures were over budget within </a:t>
            </a:r>
            <a:r>
              <a:rPr lang="en-GB"/>
              <a:t>the fresh dept………..</a:t>
            </a:r>
            <a:endParaRPr lang="en-GB" dirty="0"/>
          </a:p>
          <a:p>
            <a:endParaRPr lang="en-GB" dirty="0"/>
          </a:p>
          <a:p>
            <a:endParaRPr lang="en-GB" dirty="0"/>
          </a:p>
          <a:p>
            <a:r>
              <a:rPr lang="en-GB" dirty="0"/>
              <a:t>Teams have been with us for many years under the guise of other names – from Armies, Parliament , Sports teams   -  the list is endless – proving that Teams are essential in every walk of life.</a:t>
            </a:r>
          </a:p>
          <a:p>
            <a:endParaRPr lang="en-GB" dirty="0"/>
          </a:p>
        </p:txBody>
      </p:sp>
      <p:sp>
        <p:nvSpPr>
          <p:cNvPr id="4" name="Slide Number Placeholder 3"/>
          <p:cNvSpPr>
            <a:spLocks noGrp="1"/>
          </p:cNvSpPr>
          <p:nvPr>
            <p:ph type="sldNum" sz="quarter" idx="5"/>
          </p:nvPr>
        </p:nvSpPr>
        <p:spPr/>
        <p:txBody>
          <a:bodyPr/>
          <a:lstStyle/>
          <a:p>
            <a:fld id="{2A630DB6-9F7A-4DDF-876A-C34658038F84}" type="slidenum">
              <a:rPr lang="en-GB" smtClean="0"/>
              <a:t>11</a:t>
            </a:fld>
            <a:endParaRPr lang="en-GB"/>
          </a:p>
        </p:txBody>
      </p:sp>
    </p:spTree>
    <p:extLst>
      <p:ext uri="{BB962C8B-B14F-4D97-AF65-F5344CB8AC3E}">
        <p14:creationId xmlns:p14="http://schemas.microsoft.com/office/powerpoint/2010/main" val="18120851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 brings us to the end of my little presentation.</a:t>
            </a:r>
          </a:p>
          <a:p>
            <a:endParaRPr lang="en-GB" dirty="0"/>
          </a:p>
          <a:p>
            <a:r>
              <a:rPr lang="en-GB" dirty="0"/>
              <a:t>I would like to thank you for your time – please have a look at the handout that accompanies the presentation and I would like to open up the floor for any questions.</a:t>
            </a:r>
          </a:p>
          <a:p>
            <a:endParaRPr lang="en-GB" dirty="0"/>
          </a:p>
          <a:p>
            <a:r>
              <a:rPr lang="en-GB" dirty="0"/>
              <a:t>(Pause – answer questions)</a:t>
            </a:r>
          </a:p>
          <a:p>
            <a:endParaRPr lang="en-GB" dirty="0"/>
          </a:p>
          <a:p>
            <a:r>
              <a:rPr lang="en-GB" dirty="0"/>
              <a:t>Thank you – next slide please - </a:t>
            </a:r>
          </a:p>
        </p:txBody>
      </p:sp>
      <p:sp>
        <p:nvSpPr>
          <p:cNvPr id="4" name="Slide Number Placeholder 3"/>
          <p:cNvSpPr>
            <a:spLocks noGrp="1"/>
          </p:cNvSpPr>
          <p:nvPr>
            <p:ph type="sldNum" sz="quarter" idx="5"/>
          </p:nvPr>
        </p:nvSpPr>
        <p:spPr/>
        <p:txBody>
          <a:bodyPr/>
          <a:lstStyle/>
          <a:p>
            <a:fld id="{2A630DB6-9F7A-4DDF-876A-C34658038F84}" type="slidenum">
              <a:rPr lang="en-GB" smtClean="0"/>
              <a:t>12</a:t>
            </a:fld>
            <a:endParaRPr lang="en-GB"/>
          </a:p>
        </p:txBody>
      </p:sp>
    </p:spTree>
    <p:extLst>
      <p:ext uri="{BB962C8B-B14F-4D97-AF65-F5344CB8AC3E}">
        <p14:creationId xmlns:p14="http://schemas.microsoft.com/office/powerpoint/2010/main" val="38232737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 like your feedback live if you’d like to share with me, plus there is also a brief  </a:t>
            </a:r>
            <a:r>
              <a:rPr lang="en-GB" dirty="0" err="1"/>
              <a:t>questinaire</a:t>
            </a:r>
            <a:r>
              <a:rPr lang="en-GB" dirty="0"/>
              <a:t> that I’d like you to all to complete so I can use the data for the next part of our course.</a:t>
            </a:r>
          </a:p>
          <a:p>
            <a:endParaRPr lang="en-GB" dirty="0"/>
          </a:p>
          <a:p>
            <a:r>
              <a:rPr lang="en-GB" dirty="0"/>
              <a:t>Thank you</a:t>
            </a:r>
          </a:p>
          <a:p>
            <a:endParaRPr lang="en-GB" dirty="0"/>
          </a:p>
          <a:p>
            <a:r>
              <a:rPr lang="en-GB" dirty="0"/>
              <a:t>Close</a:t>
            </a:r>
          </a:p>
        </p:txBody>
      </p:sp>
      <p:sp>
        <p:nvSpPr>
          <p:cNvPr id="4" name="Slide Number Placeholder 3"/>
          <p:cNvSpPr>
            <a:spLocks noGrp="1"/>
          </p:cNvSpPr>
          <p:nvPr>
            <p:ph type="sldNum" sz="quarter" idx="5"/>
          </p:nvPr>
        </p:nvSpPr>
        <p:spPr/>
        <p:txBody>
          <a:bodyPr/>
          <a:lstStyle/>
          <a:p>
            <a:fld id="{2A630DB6-9F7A-4DDF-876A-C34658038F84}" type="slidenum">
              <a:rPr lang="en-GB" smtClean="0"/>
              <a:t>13</a:t>
            </a:fld>
            <a:endParaRPr lang="en-GB"/>
          </a:p>
        </p:txBody>
      </p:sp>
    </p:spTree>
    <p:extLst>
      <p:ext uri="{BB962C8B-B14F-4D97-AF65-F5344CB8AC3E}">
        <p14:creationId xmlns:p14="http://schemas.microsoft.com/office/powerpoint/2010/main" val="38814955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5FAC8-DA19-4FB6-AE8A-E60C0C6483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DCF9D7-3487-4322-A778-919A495BE9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A37051-C612-4D5D-A81C-7C9BBDCA1D1F}"/>
              </a:ext>
            </a:extLst>
          </p:cNvPr>
          <p:cNvSpPr>
            <a:spLocks noGrp="1"/>
          </p:cNvSpPr>
          <p:nvPr>
            <p:ph type="dt" sz="half" idx="10"/>
          </p:nvPr>
        </p:nvSpPr>
        <p:spPr/>
        <p:txBody>
          <a:bodyPr/>
          <a:lstStyle/>
          <a:p>
            <a:fld id="{3C61E57D-09FB-4C14-B6F1-801008A9E0D1}" type="datetime1">
              <a:rPr lang="en-GB" smtClean="0"/>
              <a:t>20/05/2021</a:t>
            </a:fld>
            <a:endParaRPr lang="en-GB"/>
          </a:p>
        </p:txBody>
      </p:sp>
      <p:sp>
        <p:nvSpPr>
          <p:cNvPr id="5" name="Footer Placeholder 4">
            <a:extLst>
              <a:ext uri="{FF2B5EF4-FFF2-40B4-BE49-F238E27FC236}">
                <a16:creationId xmlns:a16="http://schemas.microsoft.com/office/drawing/2014/main" id="{51FB3944-F5E6-4B96-9D1C-53845391436F}"/>
              </a:ext>
            </a:extLst>
          </p:cNvPr>
          <p:cNvSpPr>
            <a:spLocks noGrp="1"/>
          </p:cNvSpPr>
          <p:nvPr>
            <p:ph type="ftr" sz="quarter" idx="11"/>
          </p:nvPr>
        </p:nvSpPr>
        <p:spPr/>
        <p:txBody>
          <a:bodyPr/>
          <a:lstStyle/>
          <a:p>
            <a:r>
              <a:rPr lang="en-GB"/>
              <a:t>Samantha Griffiths</a:t>
            </a:r>
          </a:p>
        </p:txBody>
      </p:sp>
      <p:sp>
        <p:nvSpPr>
          <p:cNvPr id="6" name="Slide Number Placeholder 5">
            <a:extLst>
              <a:ext uri="{FF2B5EF4-FFF2-40B4-BE49-F238E27FC236}">
                <a16:creationId xmlns:a16="http://schemas.microsoft.com/office/drawing/2014/main" id="{252EF2D3-F6F5-4390-9C09-A860131AAA1C}"/>
              </a:ext>
            </a:extLst>
          </p:cNvPr>
          <p:cNvSpPr>
            <a:spLocks noGrp="1"/>
          </p:cNvSpPr>
          <p:nvPr>
            <p:ph type="sldNum" sz="quarter" idx="12"/>
          </p:nvPr>
        </p:nvSpPr>
        <p:spPr/>
        <p:txBody>
          <a:bodyPr/>
          <a:lstStyle/>
          <a:p>
            <a:fld id="{0F2132F1-C182-4420-9819-40D801479C78}" type="slidenum">
              <a:rPr lang="en-GB" smtClean="0"/>
              <a:t>‹#›</a:t>
            </a:fld>
            <a:endParaRPr lang="en-GB"/>
          </a:p>
        </p:txBody>
      </p:sp>
    </p:spTree>
    <p:extLst>
      <p:ext uri="{BB962C8B-B14F-4D97-AF65-F5344CB8AC3E}">
        <p14:creationId xmlns:p14="http://schemas.microsoft.com/office/powerpoint/2010/main" val="2564651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1BAAC-EA0E-48A1-926F-721FFD1BB7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67D824-DA7C-4484-AC3D-A5A839962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85FB2F-8A1C-4AE9-B87D-8AF10A121784}"/>
              </a:ext>
            </a:extLst>
          </p:cNvPr>
          <p:cNvSpPr>
            <a:spLocks noGrp="1"/>
          </p:cNvSpPr>
          <p:nvPr>
            <p:ph type="dt" sz="half" idx="10"/>
          </p:nvPr>
        </p:nvSpPr>
        <p:spPr/>
        <p:txBody>
          <a:bodyPr/>
          <a:lstStyle/>
          <a:p>
            <a:fld id="{2790B080-7473-4157-B3B4-182C75F64C56}" type="datetime1">
              <a:rPr lang="en-GB" smtClean="0"/>
              <a:t>20/05/2021</a:t>
            </a:fld>
            <a:endParaRPr lang="en-GB"/>
          </a:p>
        </p:txBody>
      </p:sp>
      <p:sp>
        <p:nvSpPr>
          <p:cNvPr id="5" name="Footer Placeholder 4">
            <a:extLst>
              <a:ext uri="{FF2B5EF4-FFF2-40B4-BE49-F238E27FC236}">
                <a16:creationId xmlns:a16="http://schemas.microsoft.com/office/drawing/2014/main" id="{50BCD9AF-D9E9-4B89-B500-AD62BBAA78D1}"/>
              </a:ext>
            </a:extLst>
          </p:cNvPr>
          <p:cNvSpPr>
            <a:spLocks noGrp="1"/>
          </p:cNvSpPr>
          <p:nvPr>
            <p:ph type="ftr" sz="quarter" idx="11"/>
          </p:nvPr>
        </p:nvSpPr>
        <p:spPr/>
        <p:txBody>
          <a:bodyPr/>
          <a:lstStyle/>
          <a:p>
            <a:r>
              <a:rPr lang="en-GB"/>
              <a:t>Samantha Griffiths</a:t>
            </a:r>
          </a:p>
        </p:txBody>
      </p:sp>
      <p:sp>
        <p:nvSpPr>
          <p:cNvPr id="6" name="Slide Number Placeholder 5">
            <a:extLst>
              <a:ext uri="{FF2B5EF4-FFF2-40B4-BE49-F238E27FC236}">
                <a16:creationId xmlns:a16="http://schemas.microsoft.com/office/drawing/2014/main" id="{22C73EE2-24CC-4DDA-A8F5-AB26A8C56C56}"/>
              </a:ext>
            </a:extLst>
          </p:cNvPr>
          <p:cNvSpPr>
            <a:spLocks noGrp="1"/>
          </p:cNvSpPr>
          <p:nvPr>
            <p:ph type="sldNum" sz="quarter" idx="12"/>
          </p:nvPr>
        </p:nvSpPr>
        <p:spPr/>
        <p:txBody>
          <a:bodyPr/>
          <a:lstStyle/>
          <a:p>
            <a:fld id="{0F2132F1-C182-4420-9819-40D801479C78}" type="slidenum">
              <a:rPr lang="en-GB" smtClean="0"/>
              <a:t>‹#›</a:t>
            </a:fld>
            <a:endParaRPr lang="en-GB"/>
          </a:p>
        </p:txBody>
      </p:sp>
    </p:spTree>
    <p:extLst>
      <p:ext uri="{BB962C8B-B14F-4D97-AF65-F5344CB8AC3E}">
        <p14:creationId xmlns:p14="http://schemas.microsoft.com/office/powerpoint/2010/main" val="3708878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00A66-6A9E-46F0-96A3-C5B186CEF1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CD9243E-B068-4050-BF43-815E32274B6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C569BC-EA6F-4EDB-8CA0-F0351F298F8D}"/>
              </a:ext>
            </a:extLst>
          </p:cNvPr>
          <p:cNvSpPr>
            <a:spLocks noGrp="1"/>
          </p:cNvSpPr>
          <p:nvPr>
            <p:ph type="dt" sz="half" idx="10"/>
          </p:nvPr>
        </p:nvSpPr>
        <p:spPr/>
        <p:txBody>
          <a:bodyPr/>
          <a:lstStyle/>
          <a:p>
            <a:fld id="{2699F84A-C0A0-44C5-8E30-F3A66698ABD4}" type="datetime1">
              <a:rPr lang="en-GB" smtClean="0"/>
              <a:t>20/05/2021</a:t>
            </a:fld>
            <a:endParaRPr lang="en-GB"/>
          </a:p>
        </p:txBody>
      </p:sp>
      <p:sp>
        <p:nvSpPr>
          <p:cNvPr id="5" name="Footer Placeholder 4">
            <a:extLst>
              <a:ext uri="{FF2B5EF4-FFF2-40B4-BE49-F238E27FC236}">
                <a16:creationId xmlns:a16="http://schemas.microsoft.com/office/drawing/2014/main" id="{F3668790-FCF2-431C-B2A1-47B4E45B7955}"/>
              </a:ext>
            </a:extLst>
          </p:cNvPr>
          <p:cNvSpPr>
            <a:spLocks noGrp="1"/>
          </p:cNvSpPr>
          <p:nvPr>
            <p:ph type="ftr" sz="quarter" idx="11"/>
          </p:nvPr>
        </p:nvSpPr>
        <p:spPr/>
        <p:txBody>
          <a:bodyPr/>
          <a:lstStyle/>
          <a:p>
            <a:r>
              <a:rPr lang="en-GB"/>
              <a:t>Samantha Griffiths</a:t>
            </a:r>
          </a:p>
        </p:txBody>
      </p:sp>
      <p:sp>
        <p:nvSpPr>
          <p:cNvPr id="6" name="Slide Number Placeholder 5">
            <a:extLst>
              <a:ext uri="{FF2B5EF4-FFF2-40B4-BE49-F238E27FC236}">
                <a16:creationId xmlns:a16="http://schemas.microsoft.com/office/drawing/2014/main" id="{31D17694-AE70-4309-AAA4-492B0EC97FB8}"/>
              </a:ext>
            </a:extLst>
          </p:cNvPr>
          <p:cNvSpPr>
            <a:spLocks noGrp="1"/>
          </p:cNvSpPr>
          <p:nvPr>
            <p:ph type="sldNum" sz="quarter" idx="12"/>
          </p:nvPr>
        </p:nvSpPr>
        <p:spPr/>
        <p:txBody>
          <a:bodyPr/>
          <a:lstStyle/>
          <a:p>
            <a:fld id="{0F2132F1-C182-4420-9819-40D801479C78}" type="slidenum">
              <a:rPr lang="en-GB" smtClean="0"/>
              <a:t>‹#›</a:t>
            </a:fld>
            <a:endParaRPr lang="en-GB"/>
          </a:p>
        </p:txBody>
      </p:sp>
    </p:spTree>
    <p:extLst>
      <p:ext uri="{BB962C8B-B14F-4D97-AF65-F5344CB8AC3E}">
        <p14:creationId xmlns:p14="http://schemas.microsoft.com/office/powerpoint/2010/main" val="2371152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F8D81-30AF-43B2-AE50-D346D0E5A6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D0D216-957E-46CC-8D97-EAA80B39C8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E543A0-FD77-45BF-BFC2-F7547982C1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35ACB2-9306-41E8-B51D-F18B358358E7}"/>
              </a:ext>
            </a:extLst>
          </p:cNvPr>
          <p:cNvSpPr>
            <a:spLocks noGrp="1"/>
          </p:cNvSpPr>
          <p:nvPr>
            <p:ph type="dt" sz="half" idx="10"/>
          </p:nvPr>
        </p:nvSpPr>
        <p:spPr/>
        <p:txBody>
          <a:bodyPr/>
          <a:lstStyle/>
          <a:p>
            <a:fld id="{C5AB6ADE-C957-42AB-95D5-BB5C623AC9F4}" type="datetime1">
              <a:rPr lang="en-GB" smtClean="0"/>
              <a:t>20/05/2021</a:t>
            </a:fld>
            <a:endParaRPr lang="en-GB"/>
          </a:p>
        </p:txBody>
      </p:sp>
      <p:sp>
        <p:nvSpPr>
          <p:cNvPr id="6" name="Footer Placeholder 5">
            <a:extLst>
              <a:ext uri="{FF2B5EF4-FFF2-40B4-BE49-F238E27FC236}">
                <a16:creationId xmlns:a16="http://schemas.microsoft.com/office/drawing/2014/main" id="{833862BE-C266-4E88-AB5D-FAD9FBDFC0AF}"/>
              </a:ext>
            </a:extLst>
          </p:cNvPr>
          <p:cNvSpPr>
            <a:spLocks noGrp="1"/>
          </p:cNvSpPr>
          <p:nvPr>
            <p:ph type="ftr" sz="quarter" idx="11"/>
          </p:nvPr>
        </p:nvSpPr>
        <p:spPr/>
        <p:txBody>
          <a:bodyPr/>
          <a:lstStyle/>
          <a:p>
            <a:r>
              <a:rPr lang="en-GB"/>
              <a:t>Samantha Griffiths</a:t>
            </a:r>
          </a:p>
        </p:txBody>
      </p:sp>
      <p:sp>
        <p:nvSpPr>
          <p:cNvPr id="7" name="Slide Number Placeholder 6">
            <a:extLst>
              <a:ext uri="{FF2B5EF4-FFF2-40B4-BE49-F238E27FC236}">
                <a16:creationId xmlns:a16="http://schemas.microsoft.com/office/drawing/2014/main" id="{9E951218-188C-4271-AC2B-ABAD32B844B8}"/>
              </a:ext>
            </a:extLst>
          </p:cNvPr>
          <p:cNvSpPr>
            <a:spLocks noGrp="1"/>
          </p:cNvSpPr>
          <p:nvPr>
            <p:ph type="sldNum" sz="quarter" idx="12"/>
          </p:nvPr>
        </p:nvSpPr>
        <p:spPr/>
        <p:txBody>
          <a:bodyPr/>
          <a:lstStyle/>
          <a:p>
            <a:fld id="{0F2132F1-C182-4420-9819-40D801479C78}" type="slidenum">
              <a:rPr lang="en-GB" smtClean="0"/>
              <a:t>‹#›</a:t>
            </a:fld>
            <a:endParaRPr lang="en-GB"/>
          </a:p>
        </p:txBody>
      </p:sp>
    </p:spTree>
    <p:extLst>
      <p:ext uri="{BB962C8B-B14F-4D97-AF65-F5344CB8AC3E}">
        <p14:creationId xmlns:p14="http://schemas.microsoft.com/office/powerpoint/2010/main" val="2112453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FAD45-6DAE-40AD-A243-A04343F1D2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D54568-DEA6-4A14-925B-A341CABF74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1FD73E-7596-4B5C-A33F-1FB6D4D23C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B2C359-991B-4F17-8C79-1DD432798E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9D2777-AC85-492F-B368-0351B9A212E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1F8E39-BECE-4228-8F65-AF8F18B594F4}"/>
              </a:ext>
            </a:extLst>
          </p:cNvPr>
          <p:cNvSpPr>
            <a:spLocks noGrp="1"/>
          </p:cNvSpPr>
          <p:nvPr>
            <p:ph type="dt" sz="half" idx="10"/>
          </p:nvPr>
        </p:nvSpPr>
        <p:spPr/>
        <p:txBody>
          <a:bodyPr/>
          <a:lstStyle/>
          <a:p>
            <a:fld id="{94E76216-EBAF-4974-8859-16A1DB7E999D}" type="datetime1">
              <a:rPr lang="en-GB" smtClean="0"/>
              <a:t>20/05/2021</a:t>
            </a:fld>
            <a:endParaRPr lang="en-GB"/>
          </a:p>
        </p:txBody>
      </p:sp>
      <p:sp>
        <p:nvSpPr>
          <p:cNvPr id="8" name="Footer Placeholder 7">
            <a:extLst>
              <a:ext uri="{FF2B5EF4-FFF2-40B4-BE49-F238E27FC236}">
                <a16:creationId xmlns:a16="http://schemas.microsoft.com/office/drawing/2014/main" id="{BE52BA73-9539-41AE-BD05-8E65AFBD4C42}"/>
              </a:ext>
            </a:extLst>
          </p:cNvPr>
          <p:cNvSpPr>
            <a:spLocks noGrp="1"/>
          </p:cNvSpPr>
          <p:nvPr>
            <p:ph type="ftr" sz="quarter" idx="11"/>
          </p:nvPr>
        </p:nvSpPr>
        <p:spPr/>
        <p:txBody>
          <a:bodyPr/>
          <a:lstStyle/>
          <a:p>
            <a:r>
              <a:rPr lang="en-GB"/>
              <a:t>Samantha Griffiths</a:t>
            </a:r>
          </a:p>
        </p:txBody>
      </p:sp>
      <p:sp>
        <p:nvSpPr>
          <p:cNvPr id="9" name="Slide Number Placeholder 8">
            <a:extLst>
              <a:ext uri="{FF2B5EF4-FFF2-40B4-BE49-F238E27FC236}">
                <a16:creationId xmlns:a16="http://schemas.microsoft.com/office/drawing/2014/main" id="{428EC2E8-A61E-417F-A520-99A81787F9A0}"/>
              </a:ext>
            </a:extLst>
          </p:cNvPr>
          <p:cNvSpPr>
            <a:spLocks noGrp="1"/>
          </p:cNvSpPr>
          <p:nvPr>
            <p:ph type="sldNum" sz="quarter" idx="12"/>
          </p:nvPr>
        </p:nvSpPr>
        <p:spPr/>
        <p:txBody>
          <a:bodyPr/>
          <a:lstStyle/>
          <a:p>
            <a:fld id="{0F2132F1-C182-4420-9819-40D801479C78}" type="slidenum">
              <a:rPr lang="en-GB" smtClean="0"/>
              <a:t>‹#›</a:t>
            </a:fld>
            <a:endParaRPr lang="en-GB"/>
          </a:p>
        </p:txBody>
      </p:sp>
    </p:spTree>
    <p:extLst>
      <p:ext uri="{BB962C8B-B14F-4D97-AF65-F5344CB8AC3E}">
        <p14:creationId xmlns:p14="http://schemas.microsoft.com/office/powerpoint/2010/main" val="3062952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EA651-157C-4EAE-9BDB-3A43708180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22EBB80-0269-4702-A983-1FE98D20DBDB}"/>
              </a:ext>
            </a:extLst>
          </p:cNvPr>
          <p:cNvSpPr>
            <a:spLocks noGrp="1"/>
          </p:cNvSpPr>
          <p:nvPr>
            <p:ph type="dt" sz="half" idx="10"/>
          </p:nvPr>
        </p:nvSpPr>
        <p:spPr/>
        <p:txBody>
          <a:bodyPr/>
          <a:lstStyle/>
          <a:p>
            <a:fld id="{F288E478-05D1-490A-860A-CD7C1817FA05}" type="datetime1">
              <a:rPr lang="en-GB" smtClean="0"/>
              <a:t>20/05/2021</a:t>
            </a:fld>
            <a:endParaRPr lang="en-GB"/>
          </a:p>
        </p:txBody>
      </p:sp>
      <p:sp>
        <p:nvSpPr>
          <p:cNvPr id="4" name="Footer Placeholder 3">
            <a:extLst>
              <a:ext uri="{FF2B5EF4-FFF2-40B4-BE49-F238E27FC236}">
                <a16:creationId xmlns:a16="http://schemas.microsoft.com/office/drawing/2014/main" id="{F1DA2557-83CF-4C4F-824F-3E9F7624D410}"/>
              </a:ext>
            </a:extLst>
          </p:cNvPr>
          <p:cNvSpPr>
            <a:spLocks noGrp="1"/>
          </p:cNvSpPr>
          <p:nvPr>
            <p:ph type="ftr" sz="quarter" idx="11"/>
          </p:nvPr>
        </p:nvSpPr>
        <p:spPr/>
        <p:txBody>
          <a:bodyPr/>
          <a:lstStyle/>
          <a:p>
            <a:r>
              <a:rPr lang="en-GB"/>
              <a:t>Samantha Griffiths</a:t>
            </a:r>
          </a:p>
        </p:txBody>
      </p:sp>
      <p:sp>
        <p:nvSpPr>
          <p:cNvPr id="5" name="Slide Number Placeholder 4">
            <a:extLst>
              <a:ext uri="{FF2B5EF4-FFF2-40B4-BE49-F238E27FC236}">
                <a16:creationId xmlns:a16="http://schemas.microsoft.com/office/drawing/2014/main" id="{1ED1CDC6-39EC-489B-A412-6943BE62A3AF}"/>
              </a:ext>
            </a:extLst>
          </p:cNvPr>
          <p:cNvSpPr>
            <a:spLocks noGrp="1"/>
          </p:cNvSpPr>
          <p:nvPr>
            <p:ph type="sldNum" sz="quarter" idx="12"/>
          </p:nvPr>
        </p:nvSpPr>
        <p:spPr/>
        <p:txBody>
          <a:bodyPr/>
          <a:lstStyle/>
          <a:p>
            <a:fld id="{0F2132F1-C182-4420-9819-40D801479C78}" type="slidenum">
              <a:rPr lang="en-GB" smtClean="0"/>
              <a:t>‹#›</a:t>
            </a:fld>
            <a:endParaRPr lang="en-GB"/>
          </a:p>
        </p:txBody>
      </p:sp>
    </p:spTree>
    <p:extLst>
      <p:ext uri="{BB962C8B-B14F-4D97-AF65-F5344CB8AC3E}">
        <p14:creationId xmlns:p14="http://schemas.microsoft.com/office/powerpoint/2010/main" val="1586332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D24A27-55D9-4A91-B6C2-564406BF54F9}"/>
              </a:ext>
            </a:extLst>
          </p:cNvPr>
          <p:cNvSpPr>
            <a:spLocks noGrp="1"/>
          </p:cNvSpPr>
          <p:nvPr>
            <p:ph type="dt" sz="half" idx="10"/>
          </p:nvPr>
        </p:nvSpPr>
        <p:spPr/>
        <p:txBody>
          <a:bodyPr/>
          <a:lstStyle/>
          <a:p>
            <a:fld id="{ADE8E4A4-8280-42B5-A316-6A3DFECAA8C0}" type="datetime1">
              <a:rPr lang="en-GB" smtClean="0"/>
              <a:t>20/05/2021</a:t>
            </a:fld>
            <a:endParaRPr lang="en-GB"/>
          </a:p>
        </p:txBody>
      </p:sp>
      <p:sp>
        <p:nvSpPr>
          <p:cNvPr id="3" name="Footer Placeholder 2">
            <a:extLst>
              <a:ext uri="{FF2B5EF4-FFF2-40B4-BE49-F238E27FC236}">
                <a16:creationId xmlns:a16="http://schemas.microsoft.com/office/drawing/2014/main" id="{3CDACC01-3FB5-4503-ADF0-7A1D0EF5F16C}"/>
              </a:ext>
            </a:extLst>
          </p:cNvPr>
          <p:cNvSpPr>
            <a:spLocks noGrp="1"/>
          </p:cNvSpPr>
          <p:nvPr>
            <p:ph type="ftr" sz="quarter" idx="11"/>
          </p:nvPr>
        </p:nvSpPr>
        <p:spPr/>
        <p:txBody>
          <a:bodyPr/>
          <a:lstStyle/>
          <a:p>
            <a:r>
              <a:rPr lang="en-GB"/>
              <a:t>Samantha Griffiths</a:t>
            </a:r>
          </a:p>
        </p:txBody>
      </p:sp>
      <p:sp>
        <p:nvSpPr>
          <p:cNvPr id="4" name="Slide Number Placeholder 3">
            <a:extLst>
              <a:ext uri="{FF2B5EF4-FFF2-40B4-BE49-F238E27FC236}">
                <a16:creationId xmlns:a16="http://schemas.microsoft.com/office/drawing/2014/main" id="{F449CEFC-EDA2-45F7-B8CC-83E3F6825630}"/>
              </a:ext>
            </a:extLst>
          </p:cNvPr>
          <p:cNvSpPr>
            <a:spLocks noGrp="1"/>
          </p:cNvSpPr>
          <p:nvPr>
            <p:ph type="sldNum" sz="quarter" idx="12"/>
          </p:nvPr>
        </p:nvSpPr>
        <p:spPr/>
        <p:txBody>
          <a:bodyPr/>
          <a:lstStyle/>
          <a:p>
            <a:fld id="{0F2132F1-C182-4420-9819-40D801479C78}" type="slidenum">
              <a:rPr lang="en-GB" smtClean="0"/>
              <a:t>‹#›</a:t>
            </a:fld>
            <a:endParaRPr lang="en-GB"/>
          </a:p>
        </p:txBody>
      </p:sp>
    </p:spTree>
    <p:extLst>
      <p:ext uri="{BB962C8B-B14F-4D97-AF65-F5344CB8AC3E}">
        <p14:creationId xmlns:p14="http://schemas.microsoft.com/office/powerpoint/2010/main" val="1227320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7DD8C-B3EF-4CC4-AF5D-2802F4C74A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E70CA4-D990-49F6-8F5D-73E1EA2245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A33413-A0A5-42EE-A829-088F33B19F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13CEB6-28C6-4116-9392-2C5A60CEC1FE}"/>
              </a:ext>
            </a:extLst>
          </p:cNvPr>
          <p:cNvSpPr>
            <a:spLocks noGrp="1"/>
          </p:cNvSpPr>
          <p:nvPr>
            <p:ph type="dt" sz="half" idx="10"/>
          </p:nvPr>
        </p:nvSpPr>
        <p:spPr/>
        <p:txBody>
          <a:bodyPr/>
          <a:lstStyle/>
          <a:p>
            <a:fld id="{8B198F14-2AFE-4D9C-89EE-FCE0B2B80FD9}" type="datetime1">
              <a:rPr lang="en-GB" smtClean="0"/>
              <a:t>20/05/2021</a:t>
            </a:fld>
            <a:endParaRPr lang="en-GB"/>
          </a:p>
        </p:txBody>
      </p:sp>
      <p:sp>
        <p:nvSpPr>
          <p:cNvPr id="6" name="Footer Placeholder 5">
            <a:extLst>
              <a:ext uri="{FF2B5EF4-FFF2-40B4-BE49-F238E27FC236}">
                <a16:creationId xmlns:a16="http://schemas.microsoft.com/office/drawing/2014/main" id="{830A4C43-1D19-4D8D-8D01-2F107F17E96E}"/>
              </a:ext>
            </a:extLst>
          </p:cNvPr>
          <p:cNvSpPr>
            <a:spLocks noGrp="1"/>
          </p:cNvSpPr>
          <p:nvPr>
            <p:ph type="ftr" sz="quarter" idx="11"/>
          </p:nvPr>
        </p:nvSpPr>
        <p:spPr/>
        <p:txBody>
          <a:bodyPr/>
          <a:lstStyle/>
          <a:p>
            <a:r>
              <a:rPr lang="en-GB"/>
              <a:t>Samantha Griffiths</a:t>
            </a:r>
          </a:p>
        </p:txBody>
      </p:sp>
      <p:sp>
        <p:nvSpPr>
          <p:cNvPr id="7" name="Slide Number Placeholder 6">
            <a:extLst>
              <a:ext uri="{FF2B5EF4-FFF2-40B4-BE49-F238E27FC236}">
                <a16:creationId xmlns:a16="http://schemas.microsoft.com/office/drawing/2014/main" id="{2ACA0910-4E87-41FE-9A83-1BE2E73341E6}"/>
              </a:ext>
            </a:extLst>
          </p:cNvPr>
          <p:cNvSpPr>
            <a:spLocks noGrp="1"/>
          </p:cNvSpPr>
          <p:nvPr>
            <p:ph type="sldNum" sz="quarter" idx="12"/>
          </p:nvPr>
        </p:nvSpPr>
        <p:spPr/>
        <p:txBody>
          <a:bodyPr/>
          <a:lstStyle/>
          <a:p>
            <a:fld id="{0F2132F1-C182-4420-9819-40D801479C78}" type="slidenum">
              <a:rPr lang="en-GB" smtClean="0"/>
              <a:t>‹#›</a:t>
            </a:fld>
            <a:endParaRPr lang="en-GB"/>
          </a:p>
        </p:txBody>
      </p:sp>
    </p:spTree>
    <p:extLst>
      <p:ext uri="{BB962C8B-B14F-4D97-AF65-F5344CB8AC3E}">
        <p14:creationId xmlns:p14="http://schemas.microsoft.com/office/powerpoint/2010/main" val="1945372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AEFB3-134A-4792-B8E1-898C15B719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F3E9AF-34D9-4D2B-B364-A51DE56699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4AB264-955D-41A0-803F-AAEE11240E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5245EB-EE11-493F-9419-DB05A15423D0}"/>
              </a:ext>
            </a:extLst>
          </p:cNvPr>
          <p:cNvSpPr>
            <a:spLocks noGrp="1"/>
          </p:cNvSpPr>
          <p:nvPr>
            <p:ph type="dt" sz="half" idx="10"/>
          </p:nvPr>
        </p:nvSpPr>
        <p:spPr/>
        <p:txBody>
          <a:bodyPr/>
          <a:lstStyle/>
          <a:p>
            <a:fld id="{7D608375-651F-4BF0-8D49-50DDB82E93B3}" type="datetime1">
              <a:rPr lang="en-GB" smtClean="0"/>
              <a:t>20/05/2021</a:t>
            </a:fld>
            <a:endParaRPr lang="en-GB"/>
          </a:p>
        </p:txBody>
      </p:sp>
      <p:sp>
        <p:nvSpPr>
          <p:cNvPr id="6" name="Footer Placeholder 5">
            <a:extLst>
              <a:ext uri="{FF2B5EF4-FFF2-40B4-BE49-F238E27FC236}">
                <a16:creationId xmlns:a16="http://schemas.microsoft.com/office/drawing/2014/main" id="{CE0DBB2F-68EC-4EBD-969C-4C5036FB9A25}"/>
              </a:ext>
            </a:extLst>
          </p:cNvPr>
          <p:cNvSpPr>
            <a:spLocks noGrp="1"/>
          </p:cNvSpPr>
          <p:nvPr>
            <p:ph type="ftr" sz="quarter" idx="11"/>
          </p:nvPr>
        </p:nvSpPr>
        <p:spPr/>
        <p:txBody>
          <a:bodyPr/>
          <a:lstStyle/>
          <a:p>
            <a:r>
              <a:rPr lang="en-GB"/>
              <a:t>Samantha Griffiths</a:t>
            </a:r>
          </a:p>
        </p:txBody>
      </p:sp>
      <p:sp>
        <p:nvSpPr>
          <p:cNvPr id="7" name="Slide Number Placeholder 6">
            <a:extLst>
              <a:ext uri="{FF2B5EF4-FFF2-40B4-BE49-F238E27FC236}">
                <a16:creationId xmlns:a16="http://schemas.microsoft.com/office/drawing/2014/main" id="{FC5BAFD3-1C13-42C2-ABC2-86D5E08A8780}"/>
              </a:ext>
            </a:extLst>
          </p:cNvPr>
          <p:cNvSpPr>
            <a:spLocks noGrp="1"/>
          </p:cNvSpPr>
          <p:nvPr>
            <p:ph type="sldNum" sz="quarter" idx="12"/>
          </p:nvPr>
        </p:nvSpPr>
        <p:spPr/>
        <p:txBody>
          <a:bodyPr/>
          <a:lstStyle/>
          <a:p>
            <a:fld id="{0F2132F1-C182-4420-9819-40D801479C78}" type="slidenum">
              <a:rPr lang="en-GB" smtClean="0"/>
              <a:t>‹#›</a:t>
            </a:fld>
            <a:endParaRPr lang="en-GB"/>
          </a:p>
        </p:txBody>
      </p:sp>
    </p:spTree>
    <p:extLst>
      <p:ext uri="{BB962C8B-B14F-4D97-AF65-F5344CB8AC3E}">
        <p14:creationId xmlns:p14="http://schemas.microsoft.com/office/powerpoint/2010/main" val="3032281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3026F-60CA-4EF5-8A2B-2A2637E42F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1B270B-7159-4CEC-9708-DA064BF37D7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33D1F-C9C1-4098-808F-32D02483E379}"/>
              </a:ext>
            </a:extLst>
          </p:cNvPr>
          <p:cNvSpPr>
            <a:spLocks noGrp="1"/>
          </p:cNvSpPr>
          <p:nvPr>
            <p:ph type="dt" sz="half" idx="10"/>
          </p:nvPr>
        </p:nvSpPr>
        <p:spPr/>
        <p:txBody>
          <a:bodyPr/>
          <a:lstStyle/>
          <a:p>
            <a:fld id="{66B111C0-C3C9-46F5-8F9E-6D56046A1AC7}" type="datetime1">
              <a:rPr lang="en-GB" smtClean="0"/>
              <a:t>20/05/2021</a:t>
            </a:fld>
            <a:endParaRPr lang="en-GB"/>
          </a:p>
        </p:txBody>
      </p:sp>
      <p:sp>
        <p:nvSpPr>
          <p:cNvPr id="5" name="Footer Placeholder 4">
            <a:extLst>
              <a:ext uri="{FF2B5EF4-FFF2-40B4-BE49-F238E27FC236}">
                <a16:creationId xmlns:a16="http://schemas.microsoft.com/office/drawing/2014/main" id="{C9E7FC1F-0691-43A1-9A28-396B29E40912}"/>
              </a:ext>
            </a:extLst>
          </p:cNvPr>
          <p:cNvSpPr>
            <a:spLocks noGrp="1"/>
          </p:cNvSpPr>
          <p:nvPr>
            <p:ph type="ftr" sz="quarter" idx="11"/>
          </p:nvPr>
        </p:nvSpPr>
        <p:spPr/>
        <p:txBody>
          <a:bodyPr/>
          <a:lstStyle/>
          <a:p>
            <a:r>
              <a:rPr lang="en-GB"/>
              <a:t>Samantha Griffiths</a:t>
            </a:r>
          </a:p>
        </p:txBody>
      </p:sp>
      <p:sp>
        <p:nvSpPr>
          <p:cNvPr id="6" name="Slide Number Placeholder 5">
            <a:extLst>
              <a:ext uri="{FF2B5EF4-FFF2-40B4-BE49-F238E27FC236}">
                <a16:creationId xmlns:a16="http://schemas.microsoft.com/office/drawing/2014/main" id="{30E80719-263C-485D-A991-964F26508333}"/>
              </a:ext>
            </a:extLst>
          </p:cNvPr>
          <p:cNvSpPr>
            <a:spLocks noGrp="1"/>
          </p:cNvSpPr>
          <p:nvPr>
            <p:ph type="sldNum" sz="quarter" idx="12"/>
          </p:nvPr>
        </p:nvSpPr>
        <p:spPr/>
        <p:txBody>
          <a:bodyPr/>
          <a:lstStyle/>
          <a:p>
            <a:fld id="{0F2132F1-C182-4420-9819-40D801479C78}" type="slidenum">
              <a:rPr lang="en-GB" smtClean="0"/>
              <a:t>‹#›</a:t>
            </a:fld>
            <a:endParaRPr lang="en-GB"/>
          </a:p>
        </p:txBody>
      </p:sp>
    </p:spTree>
    <p:extLst>
      <p:ext uri="{BB962C8B-B14F-4D97-AF65-F5344CB8AC3E}">
        <p14:creationId xmlns:p14="http://schemas.microsoft.com/office/powerpoint/2010/main" val="312273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8DB84C-6604-47A6-8F17-7C17F588D3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9E5250-3D47-425B-9697-DFC8A010F7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AA51E4-2CE9-42BD-A08B-4155F848CB29}"/>
              </a:ext>
            </a:extLst>
          </p:cNvPr>
          <p:cNvSpPr>
            <a:spLocks noGrp="1"/>
          </p:cNvSpPr>
          <p:nvPr>
            <p:ph type="dt" sz="half" idx="10"/>
          </p:nvPr>
        </p:nvSpPr>
        <p:spPr/>
        <p:txBody>
          <a:bodyPr/>
          <a:lstStyle/>
          <a:p>
            <a:fld id="{7E16C3E0-5CCF-4BFC-B1FF-A336F305A47E}" type="datetime1">
              <a:rPr lang="en-GB" smtClean="0"/>
              <a:t>20/05/2021</a:t>
            </a:fld>
            <a:endParaRPr lang="en-GB"/>
          </a:p>
        </p:txBody>
      </p:sp>
      <p:sp>
        <p:nvSpPr>
          <p:cNvPr id="5" name="Footer Placeholder 4">
            <a:extLst>
              <a:ext uri="{FF2B5EF4-FFF2-40B4-BE49-F238E27FC236}">
                <a16:creationId xmlns:a16="http://schemas.microsoft.com/office/drawing/2014/main" id="{50531188-DBE6-404A-8DAB-7E642079231E}"/>
              </a:ext>
            </a:extLst>
          </p:cNvPr>
          <p:cNvSpPr>
            <a:spLocks noGrp="1"/>
          </p:cNvSpPr>
          <p:nvPr>
            <p:ph type="ftr" sz="quarter" idx="11"/>
          </p:nvPr>
        </p:nvSpPr>
        <p:spPr/>
        <p:txBody>
          <a:bodyPr/>
          <a:lstStyle/>
          <a:p>
            <a:r>
              <a:rPr lang="en-GB"/>
              <a:t>Samantha Griffiths</a:t>
            </a:r>
          </a:p>
        </p:txBody>
      </p:sp>
      <p:sp>
        <p:nvSpPr>
          <p:cNvPr id="6" name="Slide Number Placeholder 5">
            <a:extLst>
              <a:ext uri="{FF2B5EF4-FFF2-40B4-BE49-F238E27FC236}">
                <a16:creationId xmlns:a16="http://schemas.microsoft.com/office/drawing/2014/main" id="{75E630AE-09AB-4A1F-A35B-B78ECF900CB7}"/>
              </a:ext>
            </a:extLst>
          </p:cNvPr>
          <p:cNvSpPr>
            <a:spLocks noGrp="1"/>
          </p:cNvSpPr>
          <p:nvPr>
            <p:ph type="sldNum" sz="quarter" idx="12"/>
          </p:nvPr>
        </p:nvSpPr>
        <p:spPr/>
        <p:txBody>
          <a:bodyPr/>
          <a:lstStyle/>
          <a:p>
            <a:fld id="{0F2132F1-C182-4420-9819-40D801479C78}" type="slidenum">
              <a:rPr lang="en-GB" smtClean="0"/>
              <a:t>‹#›</a:t>
            </a:fld>
            <a:endParaRPr lang="en-GB"/>
          </a:p>
        </p:txBody>
      </p:sp>
    </p:spTree>
    <p:extLst>
      <p:ext uri="{BB962C8B-B14F-4D97-AF65-F5344CB8AC3E}">
        <p14:creationId xmlns:p14="http://schemas.microsoft.com/office/powerpoint/2010/main" val="951345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FC251A-937D-406F-91BD-2F4D494D6C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F3B7B8-20C6-4B20-BE0F-37E61314B4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F8939-DC27-4C6E-ADA1-4789CBA7A9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D18F35-5B22-4C6B-802B-485E3431F41A}" type="datetime1">
              <a:rPr lang="en-GB" smtClean="0"/>
              <a:t>20/05/2021</a:t>
            </a:fld>
            <a:endParaRPr lang="en-GB"/>
          </a:p>
        </p:txBody>
      </p:sp>
      <p:sp>
        <p:nvSpPr>
          <p:cNvPr id="5" name="Footer Placeholder 4">
            <a:extLst>
              <a:ext uri="{FF2B5EF4-FFF2-40B4-BE49-F238E27FC236}">
                <a16:creationId xmlns:a16="http://schemas.microsoft.com/office/drawing/2014/main" id="{788CD770-C131-47E6-91F5-D5B722B199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Samantha Griffiths</a:t>
            </a:r>
          </a:p>
        </p:txBody>
      </p:sp>
      <p:sp>
        <p:nvSpPr>
          <p:cNvPr id="6" name="Slide Number Placeholder 5">
            <a:extLst>
              <a:ext uri="{FF2B5EF4-FFF2-40B4-BE49-F238E27FC236}">
                <a16:creationId xmlns:a16="http://schemas.microsoft.com/office/drawing/2014/main" id="{8BD42354-4F87-441F-9336-2C49B56F90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2132F1-C182-4420-9819-40D801479C78}" type="slidenum">
              <a:rPr lang="en-GB" smtClean="0"/>
              <a:t>‹#›</a:t>
            </a:fld>
            <a:endParaRPr lang="en-GB"/>
          </a:p>
        </p:txBody>
      </p:sp>
    </p:spTree>
    <p:extLst>
      <p:ext uri="{BB962C8B-B14F-4D97-AF65-F5344CB8AC3E}">
        <p14:creationId xmlns:p14="http://schemas.microsoft.com/office/powerpoint/2010/main" val="2839164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package" Target="../embeddings/Microsoft_Word_Document.docx"/><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package" Target="../embeddings/Microsoft_Word_Document1.docx"/><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package" Target="../embeddings/Microsoft_Word_Document2.docx"/><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package" Target="../embeddings/Microsoft_Word_Document3.docx"/><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39902-5326-4AF5-85A5-2FF7DB1B106F}"/>
              </a:ext>
            </a:extLst>
          </p:cNvPr>
          <p:cNvSpPr>
            <a:spLocks noGrp="1"/>
          </p:cNvSpPr>
          <p:nvPr>
            <p:ph type="ctrTitle"/>
          </p:nvPr>
        </p:nvSpPr>
        <p:spPr/>
        <p:txBody>
          <a:bodyPr>
            <a:normAutofit/>
          </a:bodyPr>
          <a:lstStyle/>
          <a:p>
            <a:r>
              <a:rPr lang="en-GB" sz="6600" dirty="0"/>
              <a:t>Effective Team Working</a:t>
            </a:r>
          </a:p>
        </p:txBody>
      </p:sp>
      <p:sp>
        <p:nvSpPr>
          <p:cNvPr id="3" name="Subtitle 2">
            <a:extLst>
              <a:ext uri="{FF2B5EF4-FFF2-40B4-BE49-F238E27FC236}">
                <a16:creationId xmlns:a16="http://schemas.microsoft.com/office/drawing/2014/main" id="{F437ABBF-FD6E-4B27-99F5-9AF0FC721083}"/>
              </a:ext>
            </a:extLst>
          </p:cNvPr>
          <p:cNvSpPr>
            <a:spLocks noGrp="1"/>
          </p:cNvSpPr>
          <p:nvPr>
            <p:ph type="subTitle" idx="1"/>
          </p:nvPr>
        </p:nvSpPr>
        <p:spPr/>
        <p:txBody>
          <a:bodyPr/>
          <a:lstStyle/>
          <a:p>
            <a:r>
              <a:rPr lang="en-GB" dirty="0"/>
              <a:t>Samantha Griffiths</a:t>
            </a:r>
          </a:p>
          <a:p>
            <a:r>
              <a:rPr lang="en-GB" dirty="0"/>
              <a:t>May 2021</a:t>
            </a:r>
          </a:p>
          <a:p>
            <a:r>
              <a:rPr lang="en-GB" dirty="0"/>
              <a:t>Module Code : BMSK4002</a:t>
            </a:r>
          </a:p>
        </p:txBody>
      </p:sp>
      <p:sp>
        <p:nvSpPr>
          <p:cNvPr id="4" name="Footer Placeholder 3">
            <a:extLst>
              <a:ext uri="{FF2B5EF4-FFF2-40B4-BE49-F238E27FC236}">
                <a16:creationId xmlns:a16="http://schemas.microsoft.com/office/drawing/2014/main" id="{1AD5AFFA-0837-4226-BFB7-848CC216BA97}"/>
              </a:ext>
            </a:extLst>
          </p:cNvPr>
          <p:cNvSpPr>
            <a:spLocks noGrp="1"/>
          </p:cNvSpPr>
          <p:nvPr>
            <p:ph type="ftr" sz="quarter" idx="11"/>
          </p:nvPr>
        </p:nvSpPr>
        <p:spPr/>
        <p:txBody>
          <a:bodyPr/>
          <a:lstStyle/>
          <a:p>
            <a:r>
              <a:rPr lang="en-GB"/>
              <a:t>Samantha Griffiths</a:t>
            </a:r>
          </a:p>
        </p:txBody>
      </p:sp>
      <p:sp>
        <p:nvSpPr>
          <p:cNvPr id="5" name="Slide Number Placeholder 4">
            <a:extLst>
              <a:ext uri="{FF2B5EF4-FFF2-40B4-BE49-F238E27FC236}">
                <a16:creationId xmlns:a16="http://schemas.microsoft.com/office/drawing/2014/main" id="{7F2CC4C0-6760-4669-A351-8CC01EAFB27E}"/>
              </a:ext>
            </a:extLst>
          </p:cNvPr>
          <p:cNvSpPr>
            <a:spLocks noGrp="1"/>
          </p:cNvSpPr>
          <p:nvPr>
            <p:ph type="sldNum" sz="quarter" idx="12"/>
          </p:nvPr>
        </p:nvSpPr>
        <p:spPr/>
        <p:txBody>
          <a:bodyPr/>
          <a:lstStyle/>
          <a:p>
            <a:fld id="{0F2132F1-C182-4420-9819-40D801479C78}" type="slidenum">
              <a:rPr lang="en-GB" smtClean="0"/>
              <a:t>1</a:t>
            </a:fld>
            <a:endParaRPr lang="en-GB"/>
          </a:p>
        </p:txBody>
      </p:sp>
    </p:spTree>
    <p:extLst>
      <p:ext uri="{BB962C8B-B14F-4D97-AF65-F5344CB8AC3E}">
        <p14:creationId xmlns:p14="http://schemas.microsoft.com/office/powerpoint/2010/main" val="4028545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A0C91-B6E1-4976-AA97-33F9A0FC33AE}"/>
              </a:ext>
            </a:extLst>
          </p:cNvPr>
          <p:cNvSpPr>
            <a:spLocks noGrp="1"/>
          </p:cNvSpPr>
          <p:nvPr>
            <p:ph type="title"/>
          </p:nvPr>
        </p:nvSpPr>
        <p:spPr/>
        <p:txBody>
          <a:bodyPr/>
          <a:lstStyle/>
          <a:p>
            <a:r>
              <a:rPr lang="en-GB" dirty="0"/>
              <a:t>Introduction and welcome</a:t>
            </a:r>
          </a:p>
        </p:txBody>
      </p:sp>
      <p:sp>
        <p:nvSpPr>
          <p:cNvPr id="3" name="Content Placeholder 2">
            <a:extLst>
              <a:ext uri="{FF2B5EF4-FFF2-40B4-BE49-F238E27FC236}">
                <a16:creationId xmlns:a16="http://schemas.microsoft.com/office/drawing/2014/main" id="{D42EFADF-80C1-4B20-B4A9-6B274A3B83AF}"/>
              </a:ext>
            </a:extLst>
          </p:cNvPr>
          <p:cNvSpPr>
            <a:spLocks noGrp="1"/>
          </p:cNvSpPr>
          <p:nvPr>
            <p:ph idx="1"/>
          </p:nvPr>
        </p:nvSpPr>
        <p:spPr>
          <a:xfrm>
            <a:off x="838200" y="2645545"/>
            <a:ext cx="10515600" cy="3531417"/>
          </a:xfrm>
        </p:spPr>
        <p:txBody>
          <a:bodyPr>
            <a:normAutofit/>
          </a:bodyPr>
          <a:lstStyle/>
          <a:p>
            <a:pPr marL="0" indent="0" algn="ctr">
              <a:buNone/>
            </a:pPr>
            <a:r>
              <a:rPr lang="en-GB" dirty="0"/>
              <a:t>Welcome……….</a:t>
            </a:r>
          </a:p>
          <a:p>
            <a:pPr marL="0" indent="0" algn="ctr">
              <a:buNone/>
            </a:pPr>
            <a:r>
              <a:rPr lang="en-GB" dirty="0"/>
              <a:t>Effective team working and great communication are essential tools in delivering outstanding results. During this presentation, we will learn the different methods of building an effective team – the barriers that need be to overcome – the different stages the formation of a team go through and how we can use these new skills to be effective communicators</a:t>
            </a:r>
          </a:p>
          <a:p>
            <a:pPr marL="0" indent="0">
              <a:buNone/>
            </a:pPr>
            <a:endParaRPr lang="en-GB" dirty="0"/>
          </a:p>
        </p:txBody>
      </p:sp>
      <p:sp>
        <p:nvSpPr>
          <p:cNvPr id="4" name="Footer Placeholder 3">
            <a:extLst>
              <a:ext uri="{FF2B5EF4-FFF2-40B4-BE49-F238E27FC236}">
                <a16:creationId xmlns:a16="http://schemas.microsoft.com/office/drawing/2014/main" id="{1B62791B-9A0E-4119-A49E-14930BC1CE74}"/>
              </a:ext>
            </a:extLst>
          </p:cNvPr>
          <p:cNvSpPr>
            <a:spLocks noGrp="1"/>
          </p:cNvSpPr>
          <p:nvPr>
            <p:ph type="ftr" sz="quarter" idx="11"/>
          </p:nvPr>
        </p:nvSpPr>
        <p:spPr/>
        <p:txBody>
          <a:bodyPr/>
          <a:lstStyle/>
          <a:p>
            <a:r>
              <a:rPr lang="en-GB"/>
              <a:t>Samantha Griffiths</a:t>
            </a:r>
          </a:p>
        </p:txBody>
      </p:sp>
      <p:sp>
        <p:nvSpPr>
          <p:cNvPr id="5" name="Slide Number Placeholder 4">
            <a:extLst>
              <a:ext uri="{FF2B5EF4-FFF2-40B4-BE49-F238E27FC236}">
                <a16:creationId xmlns:a16="http://schemas.microsoft.com/office/drawing/2014/main" id="{D92A5FC7-26D6-4452-A621-0554F815A7F2}"/>
              </a:ext>
            </a:extLst>
          </p:cNvPr>
          <p:cNvSpPr>
            <a:spLocks noGrp="1"/>
          </p:cNvSpPr>
          <p:nvPr>
            <p:ph type="sldNum" sz="quarter" idx="12"/>
          </p:nvPr>
        </p:nvSpPr>
        <p:spPr/>
        <p:txBody>
          <a:bodyPr/>
          <a:lstStyle/>
          <a:p>
            <a:fld id="{0F2132F1-C182-4420-9819-40D801479C78}" type="slidenum">
              <a:rPr lang="en-GB" smtClean="0"/>
              <a:t>2</a:t>
            </a:fld>
            <a:endParaRPr lang="en-GB" dirty="0"/>
          </a:p>
        </p:txBody>
      </p:sp>
    </p:spTree>
    <p:extLst>
      <p:ext uri="{BB962C8B-B14F-4D97-AF65-F5344CB8AC3E}">
        <p14:creationId xmlns:p14="http://schemas.microsoft.com/office/powerpoint/2010/main" val="844992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D6155-908C-40E9-A319-BB13834C3DB5}"/>
              </a:ext>
            </a:extLst>
          </p:cNvPr>
          <p:cNvSpPr>
            <a:spLocks noGrp="1"/>
          </p:cNvSpPr>
          <p:nvPr>
            <p:ph type="title"/>
          </p:nvPr>
        </p:nvSpPr>
        <p:spPr/>
        <p:txBody>
          <a:bodyPr/>
          <a:lstStyle/>
          <a:p>
            <a:r>
              <a:rPr lang="en-GB" dirty="0"/>
              <a:t>Why do we need to create a team – The difference between a group and a team</a:t>
            </a:r>
          </a:p>
        </p:txBody>
      </p:sp>
      <p:sp>
        <p:nvSpPr>
          <p:cNvPr id="4" name="Footer Placeholder 3">
            <a:extLst>
              <a:ext uri="{FF2B5EF4-FFF2-40B4-BE49-F238E27FC236}">
                <a16:creationId xmlns:a16="http://schemas.microsoft.com/office/drawing/2014/main" id="{56CCCE0A-217D-4C38-A5C1-6A2FEEC3C6CC}"/>
              </a:ext>
            </a:extLst>
          </p:cNvPr>
          <p:cNvSpPr>
            <a:spLocks noGrp="1"/>
          </p:cNvSpPr>
          <p:nvPr>
            <p:ph type="ftr" sz="quarter" idx="11"/>
          </p:nvPr>
        </p:nvSpPr>
        <p:spPr/>
        <p:txBody>
          <a:bodyPr/>
          <a:lstStyle/>
          <a:p>
            <a:r>
              <a:rPr lang="en-GB"/>
              <a:t>Samantha Griffiths</a:t>
            </a:r>
          </a:p>
        </p:txBody>
      </p:sp>
      <p:sp>
        <p:nvSpPr>
          <p:cNvPr id="5" name="Slide Number Placeholder 4">
            <a:extLst>
              <a:ext uri="{FF2B5EF4-FFF2-40B4-BE49-F238E27FC236}">
                <a16:creationId xmlns:a16="http://schemas.microsoft.com/office/drawing/2014/main" id="{93C8AABC-21D7-4189-8587-E886D35A5614}"/>
              </a:ext>
            </a:extLst>
          </p:cNvPr>
          <p:cNvSpPr>
            <a:spLocks noGrp="1"/>
          </p:cNvSpPr>
          <p:nvPr>
            <p:ph type="sldNum" sz="quarter" idx="12"/>
          </p:nvPr>
        </p:nvSpPr>
        <p:spPr/>
        <p:txBody>
          <a:bodyPr/>
          <a:lstStyle/>
          <a:p>
            <a:fld id="{0F2132F1-C182-4420-9819-40D801479C78}" type="slidenum">
              <a:rPr lang="en-GB" smtClean="0"/>
              <a:t>3</a:t>
            </a:fld>
            <a:endParaRPr lang="en-GB"/>
          </a:p>
        </p:txBody>
      </p:sp>
      <p:pic>
        <p:nvPicPr>
          <p:cNvPr id="7" name="Picture 6">
            <a:extLst>
              <a:ext uri="{FF2B5EF4-FFF2-40B4-BE49-F238E27FC236}">
                <a16:creationId xmlns:a16="http://schemas.microsoft.com/office/drawing/2014/main" id="{154658D9-FE08-46A8-92A6-CDADAD7B83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1104" y="1862252"/>
            <a:ext cx="4114801" cy="4081347"/>
          </a:xfrm>
          <a:prstGeom prst="rect">
            <a:avLst/>
          </a:prstGeom>
        </p:spPr>
      </p:pic>
    </p:spTree>
    <p:extLst>
      <p:ext uri="{BB962C8B-B14F-4D97-AF65-F5344CB8AC3E}">
        <p14:creationId xmlns:p14="http://schemas.microsoft.com/office/powerpoint/2010/main" val="39678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81FD0-10A6-4D87-8711-557CCA87D0B3}"/>
              </a:ext>
            </a:extLst>
          </p:cNvPr>
          <p:cNvSpPr>
            <a:spLocks noGrp="1"/>
          </p:cNvSpPr>
          <p:nvPr>
            <p:ph type="title"/>
          </p:nvPr>
        </p:nvSpPr>
        <p:spPr>
          <a:xfrm>
            <a:off x="838200" y="685801"/>
            <a:ext cx="10515600" cy="1401930"/>
          </a:xfrm>
        </p:spPr>
        <p:txBody>
          <a:bodyPr>
            <a:normAutofit/>
          </a:bodyPr>
          <a:lstStyle/>
          <a:p>
            <a:r>
              <a:rPr lang="en-GB" sz="4800" dirty="0"/>
              <a:t>Tuckman’s stages of group development</a:t>
            </a:r>
          </a:p>
        </p:txBody>
      </p:sp>
      <p:sp>
        <p:nvSpPr>
          <p:cNvPr id="3" name="Footer Placeholder 2">
            <a:extLst>
              <a:ext uri="{FF2B5EF4-FFF2-40B4-BE49-F238E27FC236}">
                <a16:creationId xmlns:a16="http://schemas.microsoft.com/office/drawing/2014/main" id="{7232FAF6-8D20-4812-A797-0D38CB6CFAE9}"/>
              </a:ext>
            </a:extLst>
          </p:cNvPr>
          <p:cNvSpPr>
            <a:spLocks noGrp="1"/>
          </p:cNvSpPr>
          <p:nvPr>
            <p:ph type="ftr" sz="quarter" idx="11"/>
          </p:nvPr>
        </p:nvSpPr>
        <p:spPr/>
        <p:txBody>
          <a:bodyPr/>
          <a:lstStyle/>
          <a:p>
            <a:r>
              <a:rPr lang="en-GB"/>
              <a:t>Samantha Griffiths</a:t>
            </a:r>
          </a:p>
        </p:txBody>
      </p:sp>
      <p:sp>
        <p:nvSpPr>
          <p:cNvPr id="4" name="Slide Number Placeholder 3">
            <a:extLst>
              <a:ext uri="{FF2B5EF4-FFF2-40B4-BE49-F238E27FC236}">
                <a16:creationId xmlns:a16="http://schemas.microsoft.com/office/drawing/2014/main" id="{C1194419-406D-4E5E-B76D-2FE6650FD3D0}"/>
              </a:ext>
            </a:extLst>
          </p:cNvPr>
          <p:cNvSpPr>
            <a:spLocks noGrp="1"/>
          </p:cNvSpPr>
          <p:nvPr>
            <p:ph type="sldNum" sz="quarter" idx="12"/>
          </p:nvPr>
        </p:nvSpPr>
        <p:spPr/>
        <p:txBody>
          <a:bodyPr/>
          <a:lstStyle/>
          <a:p>
            <a:fld id="{0F2132F1-C182-4420-9819-40D801479C78}" type="slidenum">
              <a:rPr lang="en-GB" smtClean="0"/>
              <a:t>4</a:t>
            </a:fld>
            <a:endParaRPr lang="en-GB"/>
          </a:p>
        </p:txBody>
      </p:sp>
      <p:pic>
        <p:nvPicPr>
          <p:cNvPr id="6" name="Picture 5" descr="Diagram, schematic&#10;&#10;Description automatically generated">
            <a:extLst>
              <a:ext uri="{FF2B5EF4-FFF2-40B4-BE49-F238E27FC236}">
                <a16:creationId xmlns:a16="http://schemas.microsoft.com/office/drawing/2014/main" id="{203E6861-0312-4E7B-A83D-315C1D9D02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33750" y="2245895"/>
            <a:ext cx="5524500" cy="3352800"/>
          </a:xfrm>
          <a:prstGeom prst="rect">
            <a:avLst/>
          </a:prstGeom>
        </p:spPr>
      </p:pic>
    </p:spTree>
    <p:extLst>
      <p:ext uri="{BB962C8B-B14F-4D97-AF65-F5344CB8AC3E}">
        <p14:creationId xmlns:p14="http://schemas.microsoft.com/office/powerpoint/2010/main" val="37106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BEC5FA-8A53-4D1D-8AE6-72FADAAC50AB}"/>
              </a:ext>
            </a:extLst>
          </p:cNvPr>
          <p:cNvSpPr>
            <a:spLocks noGrp="1"/>
          </p:cNvSpPr>
          <p:nvPr>
            <p:ph type="title"/>
          </p:nvPr>
        </p:nvSpPr>
        <p:spPr>
          <a:xfrm>
            <a:off x="838200" y="585216"/>
            <a:ext cx="10515600" cy="1325563"/>
          </a:xfrm>
        </p:spPr>
        <p:txBody>
          <a:bodyPr>
            <a:normAutofit/>
          </a:bodyPr>
          <a:lstStyle/>
          <a:p>
            <a:r>
              <a:rPr lang="en-GB" sz="4100" b="0" i="0" cap="all" dirty="0">
                <a:solidFill>
                  <a:schemeClr val="bg1"/>
                </a:solidFill>
                <a:effectLst/>
              </a:rPr>
              <a:t>TUCKMAN’S STAGES OF GROUP DEVELOPMENT</a:t>
            </a:r>
            <a:br>
              <a:rPr lang="en-GB" sz="4100" b="0" i="0" cap="all" dirty="0">
                <a:solidFill>
                  <a:schemeClr val="bg1"/>
                </a:solidFill>
                <a:effectLst/>
                <a:latin typeface="ralewaylight"/>
              </a:rPr>
            </a:br>
            <a:endParaRPr lang="en-GB" sz="4100" dirty="0">
              <a:solidFill>
                <a:schemeClr val="bg1"/>
              </a:solidFill>
            </a:endParaRPr>
          </a:p>
        </p:txBody>
      </p:sp>
      <p:pic>
        <p:nvPicPr>
          <p:cNvPr id="7" name="Picture 6" descr="A picture containing diagram&#10;&#10;Description automatically generated">
            <a:extLst>
              <a:ext uri="{FF2B5EF4-FFF2-40B4-BE49-F238E27FC236}">
                <a16:creationId xmlns:a16="http://schemas.microsoft.com/office/drawing/2014/main" id="{567DCD31-31CB-447A-B2B2-531EFD81B77E}"/>
              </a:ext>
            </a:extLst>
          </p:cNvPr>
          <p:cNvPicPr>
            <a:picLocks noChangeAspect="1"/>
          </p:cNvPicPr>
          <p:nvPr/>
        </p:nvPicPr>
        <p:blipFill rotWithShape="1">
          <a:blip r:embed="rId3">
            <a:extLst>
              <a:ext uri="{28A0092B-C50C-407E-A947-70E740481C1C}">
                <a14:useLocalDpi xmlns:a14="http://schemas.microsoft.com/office/drawing/2010/main" val="0"/>
              </a:ext>
            </a:extLst>
          </a:blip>
          <a:srcRect t="4565" r="3" b="3"/>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8B4ACEE1-7949-4395-9D73-F216F03E55C8}"/>
              </a:ext>
            </a:extLst>
          </p:cNvPr>
          <p:cNvSpPr>
            <a:spLocks noGrp="1"/>
          </p:cNvSpPr>
          <p:nvPr>
            <p:ph idx="1"/>
          </p:nvPr>
        </p:nvSpPr>
        <p:spPr>
          <a:xfrm>
            <a:off x="7546848" y="2516777"/>
            <a:ext cx="3803904" cy="3660185"/>
          </a:xfrm>
        </p:spPr>
        <p:txBody>
          <a:bodyPr anchor="ctr">
            <a:normAutofit/>
          </a:bodyPr>
          <a:lstStyle/>
          <a:p>
            <a:r>
              <a:rPr lang="en-GB" sz="2200" b="0" i="0" dirty="0">
                <a:effectLst/>
                <a:latin typeface="inherit"/>
              </a:rPr>
              <a:t>Forming</a:t>
            </a:r>
            <a:endParaRPr lang="en-GB" sz="2200" b="0" i="0" dirty="0">
              <a:effectLst/>
              <a:latin typeface="ralewayregular"/>
            </a:endParaRPr>
          </a:p>
          <a:p>
            <a:r>
              <a:rPr lang="en-GB" sz="2200" b="0" i="0" dirty="0">
                <a:effectLst/>
                <a:latin typeface="inherit"/>
              </a:rPr>
              <a:t>Storming</a:t>
            </a:r>
            <a:endParaRPr lang="en-GB" sz="2200" b="0" i="0" dirty="0">
              <a:effectLst/>
              <a:latin typeface="ralewayregular"/>
            </a:endParaRPr>
          </a:p>
          <a:p>
            <a:r>
              <a:rPr lang="en-GB" sz="2200" b="0" i="0" dirty="0">
                <a:effectLst/>
                <a:latin typeface="inherit"/>
              </a:rPr>
              <a:t>Norming</a:t>
            </a:r>
            <a:endParaRPr lang="en-GB" sz="2200" b="0" i="0" dirty="0">
              <a:effectLst/>
              <a:latin typeface="ralewayregular"/>
            </a:endParaRPr>
          </a:p>
          <a:p>
            <a:r>
              <a:rPr lang="en-GB" sz="2200" b="0" i="0" dirty="0">
                <a:effectLst/>
                <a:latin typeface="inherit"/>
              </a:rPr>
              <a:t>Performing</a:t>
            </a:r>
            <a:endParaRPr lang="en-GB" sz="2200" b="0" i="0" dirty="0">
              <a:effectLst/>
              <a:latin typeface="ralewayregular"/>
            </a:endParaRPr>
          </a:p>
          <a:p>
            <a:r>
              <a:rPr lang="en-GB" sz="2200" b="0" i="0" dirty="0">
                <a:effectLst/>
                <a:latin typeface="inherit"/>
              </a:rPr>
              <a:t>Adjourning</a:t>
            </a:r>
            <a:endParaRPr lang="en-GB" sz="2200" dirty="0"/>
          </a:p>
          <a:p>
            <a:endParaRPr lang="en-GB" sz="2200" dirty="0"/>
          </a:p>
        </p:txBody>
      </p:sp>
      <p:sp>
        <p:nvSpPr>
          <p:cNvPr id="4" name="Footer Placeholder 3">
            <a:extLst>
              <a:ext uri="{FF2B5EF4-FFF2-40B4-BE49-F238E27FC236}">
                <a16:creationId xmlns:a16="http://schemas.microsoft.com/office/drawing/2014/main" id="{0EF1C122-B987-4241-92B6-6FFA2DA736B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Samantha Griffiths</a:t>
            </a:r>
          </a:p>
        </p:txBody>
      </p:sp>
      <p:sp>
        <p:nvSpPr>
          <p:cNvPr id="5" name="Slide Number Placeholder 4">
            <a:extLst>
              <a:ext uri="{FF2B5EF4-FFF2-40B4-BE49-F238E27FC236}">
                <a16:creationId xmlns:a16="http://schemas.microsoft.com/office/drawing/2014/main" id="{7A4F58E9-8C39-450A-A857-F4A1212DB3A3}"/>
              </a:ext>
            </a:extLst>
          </p:cNvPr>
          <p:cNvSpPr>
            <a:spLocks noGrp="1"/>
          </p:cNvSpPr>
          <p:nvPr>
            <p:ph type="sldNum" sz="quarter" idx="12"/>
          </p:nvPr>
        </p:nvSpPr>
        <p:spPr>
          <a:xfrm>
            <a:off x="8610600" y="6356350"/>
            <a:ext cx="2743200" cy="365125"/>
          </a:xfrm>
        </p:spPr>
        <p:txBody>
          <a:bodyPr>
            <a:normAutofit/>
          </a:bodyPr>
          <a:lstStyle/>
          <a:p>
            <a:pPr>
              <a:spcAft>
                <a:spcPts val="600"/>
              </a:spcAft>
            </a:pPr>
            <a:fld id="{0F2132F1-C182-4420-9819-40D801479C78}" type="slidenum">
              <a:rPr lang="en-GB" smtClean="0"/>
              <a:pPr>
                <a:spcAft>
                  <a:spcPts val="600"/>
                </a:spcAft>
              </a:pPr>
              <a:t>5</a:t>
            </a:fld>
            <a:endParaRPr lang="en-GB"/>
          </a:p>
        </p:txBody>
      </p:sp>
    </p:spTree>
    <p:extLst>
      <p:ext uri="{BB962C8B-B14F-4D97-AF65-F5344CB8AC3E}">
        <p14:creationId xmlns:p14="http://schemas.microsoft.com/office/powerpoint/2010/main" val="3097950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B8D74-37EA-44AA-9223-C26201F6B394}"/>
              </a:ext>
            </a:extLst>
          </p:cNvPr>
          <p:cNvSpPr>
            <a:spLocks noGrp="1"/>
          </p:cNvSpPr>
          <p:nvPr>
            <p:ph type="title"/>
          </p:nvPr>
        </p:nvSpPr>
        <p:spPr>
          <a:xfrm>
            <a:off x="1090863" y="425282"/>
            <a:ext cx="10515600" cy="1325563"/>
          </a:xfrm>
        </p:spPr>
        <p:txBody>
          <a:bodyPr/>
          <a:lstStyle/>
          <a:p>
            <a:r>
              <a:rPr lang="en-GB" dirty="0"/>
              <a:t>Effective Team working according to Belbin</a:t>
            </a:r>
          </a:p>
        </p:txBody>
      </p:sp>
      <p:sp>
        <p:nvSpPr>
          <p:cNvPr id="3" name="Footer Placeholder 2">
            <a:extLst>
              <a:ext uri="{FF2B5EF4-FFF2-40B4-BE49-F238E27FC236}">
                <a16:creationId xmlns:a16="http://schemas.microsoft.com/office/drawing/2014/main" id="{E7826F4E-78BB-4590-909F-55808F4E4EEE}"/>
              </a:ext>
            </a:extLst>
          </p:cNvPr>
          <p:cNvSpPr>
            <a:spLocks noGrp="1"/>
          </p:cNvSpPr>
          <p:nvPr>
            <p:ph type="ftr" sz="quarter" idx="11"/>
          </p:nvPr>
        </p:nvSpPr>
        <p:spPr/>
        <p:txBody>
          <a:bodyPr/>
          <a:lstStyle/>
          <a:p>
            <a:r>
              <a:rPr lang="en-GB"/>
              <a:t>Samantha Griffiths</a:t>
            </a:r>
          </a:p>
        </p:txBody>
      </p:sp>
      <p:sp>
        <p:nvSpPr>
          <p:cNvPr id="4" name="Slide Number Placeholder 3">
            <a:extLst>
              <a:ext uri="{FF2B5EF4-FFF2-40B4-BE49-F238E27FC236}">
                <a16:creationId xmlns:a16="http://schemas.microsoft.com/office/drawing/2014/main" id="{322E1970-69FE-4268-BB95-852C89FCBE23}"/>
              </a:ext>
            </a:extLst>
          </p:cNvPr>
          <p:cNvSpPr>
            <a:spLocks noGrp="1"/>
          </p:cNvSpPr>
          <p:nvPr>
            <p:ph type="sldNum" sz="quarter" idx="12"/>
          </p:nvPr>
        </p:nvSpPr>
        <p:spPr/>
        <p:txBody>
          <a:bodyPr/>
          <a:lstStyle/>
          <a:p>
            <a:fld id="{0F2132F1-C182-4420-9819-40D801479C78}" type="slidenum">
              <a:rPr lang="en-GB" smtClean="0"/>
              <a:t>6</a:t>
            </a:fld>
            <a:endParaRPr lang="en-GB"/>
          </a:p>
        </p:txBody>
      </p:sp>
      <p:sp>
        <p:nvSpPr>
          <p:cNvPr id="5" name="TextBox 4">
            <a:extLst>
              <a:ext uri="{FF2B5EF4-FFF2-40B4-BE49-F238E27FC236}">
                <a16:creationId xmlns:a16="http://schemas.microsoft.com/office/drawing/2014/main" id="{01C58842-C427-41BA-A0A4-B017EAFF24D6}"/>
              </a:ext>
            </a:extLst>
          </p:cNvPr>
          <p:cNvSpPr txBox="1"/>
          <p:nvPr/>
        </p:nvSpPr>
        <p:spPr>
          <a:xfrm>
            <a:off x="3344779" y="5107156"/>
            <a:ext cx="6340642" cy="1200329"/>
          </a:xfrm>
          <a:prstGeom prst="rect">
            <a:avLst/>
          </a:prstGeom>
          <a:noFill/>
        </p:spPr>
        <p:txBody>
          <a:bodyPr wrap="square" rtlCol="0">
            <a:spAutoFit/>
          </a:bodyPr>
          <a:lstStyle/>
          <a:p>
            <a:r>
              <a:rPr lang="en-GB" sz="2400" dirty="0"/>
              <a:t>“Teams are a question of balance. What is needed is not well balanced individuals but individuals that balance well together”</a:t>
            </a:r>
          </a:p>
        </p:txBody>
      </p:sp>
      <p:pic>
        <p:nvPicPr>
          <p:cNvPr id="7" name="Picture 6" descr="A picture containing bandage&#10;&#10;Description automatically generated">
            <a:extLst>
              <a:ext uri="{FF2B5EF4-FFF2-40B4-BE49-F238E27FC236}">
                <a16:creationId xmlns:a16="http://schemas.microsoft.com/office/drawing/2014/main" id="{A5DDEAA1-DE8B-4A13-91DD-78365C6BB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06152" y="1672415"/>
            <a:ext cx="5979695" cy="3106335"/>
          </a:xfrm>
          <a:prstGeom prst="rect">
            <a:avLst/>
          </a:prstGeom>
        </p:spPr>
      </p:pic>
    </p:spTree>
    <p:extLst>
      <p:ext uri="{BB962C8B-B14F-4D97-AF65-F5344CB8AC3E}">
        <p14:creationId xmlns:p14="http://schemas.microsoft.com/office/powerpoint/2010/main" val="957577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0B2CA-C35A-4A9B-8BD9-767B81755387}"/>
              </a:ext>
            </a:extLst>
          </p:cNvPr>
          <p:cNvSpPr>
            <a:spLocks noGrp="1"/>
          </p:cNvSpPr>
          <p:nvPr>
            <p:ph type="title"/>
          </p:nvPr>
        </p:nvSpPr>
        <p:spPr>
          <a:xfrm>
            <a:off x="748144" y="365126"/>
            <a:ext cx="10605655" cy="1460500"/>
          </a:xfrm>
          <a:solidFill>
            <a:schemeClr val="tx1">
              <a:lumMod val="75000"/>
              <a:lumOff val="25000"/>
            </a:schemeClr>
          </a:solidFill>
        </p:spPr>
        <p:txBody>
          <a:bodyPr/>
          <a:lstStyle/>
          <a:p>
            <a:r>
              <a:rPr lang="en-GB" dirty="0">
                <a:solidFill>
                  <a:schemeClr val="bg1"/>
                </a:solidFill>
              </a:rPr>
              <a:t>The Nine Belbin Team Roles</a:t>
            </a:r>
          </a:p>
        </p:txBody>
      </p:sp>
      <p:sp>
        <p:nvSpPr>
          <p:cNvPr id="3" name="Content Placeholder 2">
            <a:extLst>
              <a:ext uri="{FF2B5EF4-FFF2-40B4-BE49-F238E27FC236}">
                <a16:creationId xmlns:a16="http://schemas.microsoft.com/office/drawing/2014/main" id="{22D90D67-9AB1-4228-97CE-471B45FFB764}"/>
              </a:ext>
            </a:extLst>
          </p:cNvPr>
          <p:cNvSpPr>
            <a:spLocks noGrp="1"/>
          </p:cNvSpPr>
          <p:nvPr>
            <p:ph idx="1"/>
          </p:nvPr>
        </p:nvSpPr>
        <p:spPr/>
        <p:txBody>
          <a:bodyPr>
            <a:normAutofit lnSpcReduction="10000"/>
          </a:bodyPr>
          <a:lstStyle/>
          <a:p>
            <a:r>
              <a:rPr lang="en-GB" dirty="0"/>
              <a:t>Resource Investigator</a:t>
            </a:r>
          </a:p>
          <a:p>
            <a:r>
              <a:rPr lang="en-GB" dirty="0"/>
              <a:t>Team worker</a:t>
            </a:r>
          </a:p>
          <a:p>
            <a:r>
              <a:rPr lang="en-GB" dirty="0"/>
              <a:t>Co-Ordinator</a:t>
            </a:r>
          </a:p>
          <a:p>
            <a:r>
              <a:rPr lang="en-GB" dirty="0"/>
              <a:t>Plant</a:t>
            </a:r>
          </a:p>
          <a:p>
            <a:r>
              <a:rPr lang="en-GB" dirty="0"/>
              <a:t>Monitor Evaluator</a:t>
            </a:r>
          </a:p>
          <a:p>
            <a:r>
              <a:rPr lang="en-GB" dirty="0"/>
              <a:t>Specialist</a:t>
            </a:r>
          </a:p>
          <a:p>
            <a:r>
              <a:rPr lang="en-GB" dirty="0"/>
              <a:t>Shaper</a:t>
            </a:r>
          </a:p>
          <a:p>
            <a:r>
              <a:rPr lang="en-GB" dirty="0"/>
              <a:t>Implementer</a:t>
            </a:r>
          </a:p>
          <a:p>
            <a:r>
              <a:rPr lang="en-GB" dirty="0"/>
              <a:t>Completer finisher</a:t>
            </a:r>
          </a:p>
        </p:txBody>
      </p:sp>
      <p:sp>
        <p:nvSpPr>
          <p:cNvPr id="4" name="Footer Placeholder 3">
            <a:extLst>
              <a:ext uri="{FF2B5EF4-FFF2-40B4-BE49-F238E27FC236}">
                <a16:creationId xmlns:a16="http://schemas.microsoft.com/office/drawing/2014/main" id="{CE88AED2-13BD-4CBA-BFAD-FC5F5163CF8D}"/>
              </a:ext>
            </a:extLst>
          </p:cNvPr>
          <p:cNvSpPr>
            <a:spLocks noGrp="1"/>
          </p:cNvSpPr>
          <p:nvPr>
            <p:ph type="ftr" sz="quarter" idx="11"/>
          </p:nvPr>
        </p:nvSpPr>
        <p:spPr/>
        <p:txBody>
          <a:bodyPr/>
          <a:lstStyle/>
          <a:p>
            <a:r>
              <a:rPr lang="en-GB"/>
              <a:t>Samantha Griffiths</a:t>
            </a:r>
          </a:p>
        </p:txBody>
      </p:sp>
      <p:sp>
        <p:nvSpPr>
          <p:cNvPr id="5" name="Slide Number Placeholder 4">
            <a:extLst>
              <a:ext uri="{FF2B5EF4-FFF2-40B4-BE49-F238E27FC236}">
                <a16:creationId xmlns:a16="http://schemas.microsoft.com/office/drawing/2014/main" id="{4B11A74F-F927-4F7F-8946-F481D1368B72}"/>
              </a:ext>
            </a:extLst>
          </p:cNvPr>
          <p:cNvSpPr>
            <a:spLocks noGrp="1"/>
          </p:cNvSpPr>
          <p:nvPr>
            <p:ph type="sldNum" sz="quarter" idx="12"/>
          </p:nvPr>
        </p:nvSpPr>
        <p:spPr/>
        <p:txBody>
          <a:bodyPr/>
          <a:lstStyle/>
          <a:p>
            <a:fld id="{0F2132F1-C182-4420-9819-40D801479C78}" type="slidenum">
              <a:rPr lang="en-GB" smtClean="0"/>
              <a:t>7</a:t>
            </a:fld>
            <a:endParaRPr lang="en-GB"/>
          </a:p>
        </p:txBody>
      </p:sp>
    </p:spTree>
    <p:extLst>
      <p:ext uri="{BB962C8B-B14F-4D97-AF65-F5344CB8AC3E}">
        <p14:creationId xmlns:p14="http://schemas.microsoft.com/office/powerpoint/2010/main" val="789835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8DB1D-2378-4039-B826-37269ACEFD14}"/>
              </a:ext>
            </a:extLst>
          </p:cNvPr>
          <p:cNvSpPr>
            <a:spLocks noGrp="1"/>
          </p:cNvSpPr>
          <p:nvPr>
            <p:ph type="title"/>
          </p:nvPr>
        </p:nvSpPr>
        <p:spPr/>
        <p:txBody>
          <a:bodyPr/>
          <a:lstStyle/>
          <a:p>
            <a:r>
              <a:rPr lang="en-GB" dirty="0"/>
              <a:t>Belbin's team roles self perception inventory</a:t>
            </a:r>
            <a:br>
              <a:rPr lang="en-GB" dirty="0"/>
            </a:br>
            <a:r>
              <a:rPr lang="en-GB" dirty="0"/>
              <a:t>Samantha Griffiths May 2021</a:t>
            </a:r>
          </a:p>
        </p:txBody>
      </p:sp>
      <p:sp>
        <p:nvSpPr>
          <p:cNvPr id="3" name="Footer Placeholder 2">
            <a:extLst>
              <a:ext uri="{FF2B5EF4-FFF2-40B4-BE49-F238E27FC236}">
                <a16:creationId xmlns:a16="http://schemas.microsoft.com/office/drawing/2014/main" id="{91640F9B-E925-42ED-A101-AC0AD7E2C4FD}"/>
              </a:ext>
            </a:extLst>
          </p:cNvPr>
          <p:cNvSpPr>
            <a:spLocks noGrp="1"/>
          </p:cNvSpPr>
          <p:nvPr>
            <p:ph type="ftr" sz="quarter" idx="11"/>
          </p:nvPr>
        </p:nvSpPr>
        <p:spPr/>
        <p:txBody>
          <a:bodyPr/>
          <a:lstStyle/>
          <a:p>
            <a:r>
              <a:rPr lang="en-GB"/>
              <a:t>Samantha Griffiths</a:t>
            </a:r>
          </a:p>
        </p:txBody>
      </p:sp>
      <p:sp>
        <p:nvSpPr>
          <p:cNvPr id="4" name="Slide Number Placeholder 3">
            <a:extLst>
              <a:ext uri="{FF2B5EF4-FFF2-40B4-BE49-F238E27FC236}">
                <a16:creationId xmlns:a16="http://schemas.microsoft.com/office/drawing/2014/main" id="{EFC0FD5B-E37B-46BF-BFB6-A56F98DC12B6}"/>
              </a:ext>
            </a:extLst>
          </p:cNvPr>
          <p:cNvSpPr>
            <a:spLocks noGrp="1"/>
          </p:cNvSpPr>
          <p:nvPr>
            <p:ph type="sldNum" sz="quarter" idx="12"/>
          </p:nvPr>
        </p:nvSpPr>
        <p:spPr/>
        <p:txBody>
          <a:bodyPr/>
          <a:lstStyle/>
          <a:p>
            <a:fld id="{0F2132F1-C182-4420-9819-40D801479C78}" type="slidenum">
              <a:rPr lang="en-GB" smtClean="0"/>
              <a:t>8</a:t>
            </a:fld>
            <a:endParaRPr lang="en-GB"/>
          </a:p>
        </p:txBody>
      </p:sp>
      <p:pic>
        <p:nvPicPr>
          <p:cNvPr id="6" name="Picture 5" descr="Table&#10;&#10;Description automatically generated">
            <a:extLst>
              <a:ext uri="{FF2B5EF4-FFF2-40B4-BE49-F238E27FC236}">
                <a16:creationId xmlns:a16="http://schemas.microsoft.com/office/drawing/2014/main" id="{0BBE3F5F-D576-43F5-9E4B-FA1C284E28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8927" y="1593185"/>
            <a:ext cx="6220693" cy="4763165"/>
          </a:xfrm>
          <a:prstGeom prst="rect">
            <a:avLst/>
          </a:prstGeom>
        </p:spPr>
      </p:pic>
    </p:spTree>
    <p:extLst>
      <p:ext uri="{BB962C8B-B14F-4D97-AF65-F5344CB8AC3E}">
        <p14:creationId xmlns:p14="http://schemas.microsoft.com/office/powerpoint/2010/main" val="3343505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3FF51-4941-4931-9CB0-2A0D1D29B22C}"/>
              </a:ext>
            </a:extLst>
          </p:cNvPr>
          <p:cNvSpPr>
            <a:spLocks noGrp="1"/>
          </p:cNvSpPr>
          <p:nvPr>
            <p:ph type="title"/>
          </p:nvPr>
        </p:nvSpPr>
        <p:spPr/>
        <p:txBody>
          <a:bodyPr/>
          <a:lstStyle/>
          <a:p>
            <a:r>
              <a:rPr lang="en-GB" dirty="0"/>
              <a:t>Key Behaviours and what teams need to be effective</a:t>
            </a:r>
          </a:p>
        </p:txBody>
      </p:sp>
      <p:sp>
        <p:nvSpPr>
          <p:cNvPr id="3" name="Content Placeholder 2">
            <a:extLst>
              <a:ext uri="{FF2B5EF4-FFF2-40B4-BE49-F238E27FC236}">
                <a16:creationId xmlns:a16="http://schemas.microsoft.com/office/drawing/2014/main" id="{46C9BC7F-9599-4486-8A05-32F8131C3350}"/>
              </a:ext>
            </a:extLst>
          </p:cNvPr>
          <p:cNvSpPr>
            <a:spLocks noGrp="1"/>
          </p:cNvSpPr>
          <p:nvPr>
            <p:ph idx="1"/>
          </p:nvPr>
        </p:nvSpPr>
        <p:spPr/>
        <p:txBody>
          <a:bodyPr>
            <a:normAutofit fontScale="62500" lnSpcReduction="20000"/>
          </a:bodyPr>
          <a:lstStyle/>
          <a:p>
            <a:r>
              <a:rPr lang="en-GB" dirty="0"/>
              <a:t>Talk Straight</a:t>
            </a:r>
          </a:p>
          <a:p>
            <a:r>
              <a:rPr lang="en-GB" dirty="0"/>
              <a:t>Demonstrate respect</a:t>
            </a:r>
          </a:p>
          <a:p>
            <a:r>
              <a:rPr lang="en-GB" dirty="0"/>
              <a:t>Create transparency</a:t>
            </a:r>
          </a:p>
          <a:p>
            <a:r>
              <a:rPr lang="en-GB" dirty="0"/>
              <a:t>Right wrongs</a:t>
            </a:r>
          </a:p>
          <a:p>
            <a:r>
              <a:rPr lang="en-GB" dirty="0"/>
              <a:t>Show Loyalty</a:t>
            </a:r>
          </a:p>
          <a:p>
            <a:r>
              <a:rPr lang="en-GB" dirty="0"/>
              <a:t>Deliver results</a:t>
            </a:r>
          </a:p>
          <a:p>
            <a:r>
              <a:rPr lang="en-GB" dirty="0"/>
              <a:t>Get better</a:t>
            </a:r>
          </a:p>
          <a:p>
            <a:r>
              <a:rPr lang="en-GB" dirty="0"/>
              <a:t>Confront reality</a:t>
            </a:r>
          </a:p>
          <a:p>
            <a:r>
              <a:rPr lang="en-GB" dirty="0"/>
              <a:t>Clarify Expectations</a:t>
            </a:r>
          </a:p>
          <a:p>
            <a:r>
              <a:rPr lang="en-GB" dirty="0"/>
              <a:t>Practice Accountability</a:t>
            </a:r>
          </a:p>
          <a:p>
            <a:r>
              <a:rPr lang="en-GB" dirty="0"/>
              <a:t>Listen first</a:t>
            </a:r>
          </a:p>
          <a:p>
            <a:r>
              <a:rPr lang="en-GB" dirty="0"/>
              <a:t>Keep commitments</a:t>
            </a:r>
          </a:p>
          <a:p>
            <a:r>
              <a:rPr lang="en-GB" dirty="0"/>
              <a:t>Extend trust</a:t>
            </a:r>
          </a:p>
        </p:txBody>
      </p:sp>
      <p:sp>
        <p:nvSpPr>
          <p:cNvPr id="4" name="Footer Placeholder 3">
            <a:extLst>
              <a:ext uri="{FF2B5EF4-FFF2-40B4-BE49-F238E27FC236}">
                <a16:creationId xmlns:a16="http://schemas.microsoft.com/office/drawing/2014/main" id="{E22844EF-68D1-4AF1-AAC7-F4F483F02537}"/>
              </a:ext>
            </a:extLst>
          </p:cNvPr>
          <p:cNvSpPr>
            <a:spLocks noGrp="1"/>
          </p:cNvSpPr>
          <p:nvPr>
            <p:ph type="ftr" sz="quarter" idx="11"/>
          </p:nvPr>
        </p:nvSpPr>
        <p:spPr/>
        <p:txBody>
          <a:bodyPr/>
          <a:lstStyle/>
          <a:p>
            <a:r>
              <a:rPr lang="en-GB"/>
              <a:t>Samantha Griffiths</a:t>
            </a:r>
          </a:p>
        </p:txBody>
      </p:sp>
      <p:sp>
        <p:nvSpPr>
          <p:cNvPr id="5" name="Slide Number Placeholder 4">
            <a:extLst>
              <a:ext uri="{FF2B5EF4-FFF2-40B4-BE49-F238E27FC236}">
                <a16:creationId xmlns:a16="http://schemas.microsoft.com/office/drawing/2014/main" id="{4B429413-EF6C-4D1C-A8AA-192224A7EB9F}"/>
              </a:ext>
            </a:extLst>
          </p:cNvPr>
          <p:cNvSpPr>
            <a:spLocks noGrp="1"/>
          </p:cNvSpPr>
          <p:nvPr>
            <p:ph type="sldNum" sz="quarter" idx="12"/>
          </p:nvPr>
        </p:nvSpPr>
        <p:spPr/>
        <p:txBody>
          <a:bodyPr/>
          <a:lstStyle/>
          <a:p>
            <a:fld id="{0F2132F1-C182-4420-9819-40D801479C78}" type="slidenum">
              <a:rPr lang="en-GB" smtClean="0"/>
              <a:t>9</a:t>
            </a:fld>
            <a:endParaRPr lang="en-GB"/>
          </a:p>
        </p:txBody>
      </p:sp>
    </p:spTree>
    <p:extLst>
      <p:ext uri="{BB962C8B-B14F-4D97-AF65-F5344CB8AC3E}">
        <p14:creationId xmlns:p14="http://schemas.microsoft.com/office/powerpoint/2010/main" val="2563274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82FD2-14C0-42D1-8117-078D8830EF6D}"/>
              </a:ext>
            </a:extLst>
          </p:cNvPr>
          <p:cNvSpPr>
            <a:spLocks noGrp="1"/>
          </p:cNvSpPr>
          <p:nvPr>
            <p:ph type="title"/>
          </p:nvPr>
        </p:nvSpPr>
        <p:spPr/>
        <p:txBody>
          <a:bodyPr/>
          <a:lstStyle/>
          <a:p>
            <a:r>
              <a:rPr lang="en-GB" dirty="0"/>
              <a:t>Workplace Examples of Team working</a:t>
            </a:r>
          </a:p>
        </p:txBody>
      </p:sp>
      <p:sp>
        <p:nvSpPr>
          <p:cNvPr id="3" name="Text Placeholder 2">
            <a:extLst>
              <a:ext uri="{FF2B5EF4-FFF2-40B4-BE49-F238E27FC236}">
                <a16:creationId xmlns:a16="http://schemas.microsoft.com/office/drawing/2014/main" id="{84A002B5-569A-4396-B021-44D3F6333AFE}"/>
              </a:ext>
            </a:extLst>
          </p:cNvPr>
          <p:cNvSpPr>
            <a:spLocks noGrp="1"/>
          </p:cNvSpPr>
          <p:nvPr>
            <p:ph type="body" idx="1"/>
          </p:nvPr>
        </p:nvSpPr>
        <p:spPr/>
        <p:txBody>
          <a:bodyPr/>
          <a:lstStyle/>
          <a:p>
            <a:pPr algn="ctr"/>
            <a:r>
              <a:rPr lang="en-GB" dirty="0"/>
              <a:t>Positive</a:t>
            </a:r>
          </a:p>
        </p:txBody>
      </p:sp>
      <p:sp>
        <p:nvSpPr>
          <p:cNvPr id="4" name="Content Placeholder 3">
            <a:extLst>
              <a:ext uri="{FF2B5EF4-FFF2-40B4-BE49-F238E27FC236}">
                <a16:creationId xmlns:a16="http://schemas.microsoft.com/office/drawing/2014/main" id="{BED2E01C-91E1-4E81-B8DB-B3D9647EB4D4}"/>
              </a:ext>
            </a:extLst>
          </p:cNvPr>
          <p:cNvSpPr>
            <a:spLocks noGrp="1"/>
          </p:cNvSpPr>
          <p:nvPr>
            <p:ph sz="half" idx="2"/>
          </p:nvPr>
        </p:nvSpPr>
        <p:spPr/>
        <p:txBody>
          <a:bodyPr/>
          <a:lstStyle/>
          <a:p>
            <a:r>
              <a:rPr lang="en-GB" dirty="0"/>
              <a:t>Rewarding success</a:t>
            </a:r>
          </a:p>
          <a:p>
            <a:r>
              <a:rPr lang="en-GB" dirty="0"/>
              <a:t>Transparency</a:t>
            </a:r>
          </a:p>
          <a:p>
            <a:r>
              <a:rPr lang="en-GB" dirty="0"/>
              <a:t>Honest feedback</a:t>
            </a:r>
          </a:p>
          <a:p>
            <a:r>
              <a:rPr lang="en-GB" dirty="0"/>
              <a:t>Ask more than tell</a:t>
            </a:r>
          </a:p>
          <a:p>
            <a:endParaRPr lang="en-GB" dirty="0"/>
          </a:p>
          <a:p>
            <a:endParaRPr lang="en-GB" dirty="0"/>
          </a:p>
          <a:p>
            <a:endParaRPr lang="en-GB" dirty="0"/>
          </a:p>
        </p:txBody>
      </p:sp>
      <p:sp>
        <p:nvSpPr>
          <p:cNvPr id="5" name="Text Placeholder 4">
            <a:extLst>
              <a:ext uri="{FF2B5EF4-FFF2-40B4-BE49-F238E27FC236}">
                <a16:creationId xmlns:a16="http://schemas.microsoft.com/office/drawing/2014/main" id="{E1E8AE00-63A5-4A1C-8DA9-24A1B2E4DA32}"/>
              </a:ext>
            </a:extLst>
          </p:cNvPr>
          <p:cNvSpPr>
            <a:spLocks noGrp="1"/>
          </p:cNvSpPr>
          <p:nvPr>
            <p:ph type="body" sz="quarter" idx="3"/>
          </p:nvPr>
        </p:nvSpPr>
        <p:spPr/>
        <p:txBody>
          <a:bodyPr/>
          <a:lstStyle/>
          <a:p>
            <a:pPr algn="ctr"/>
            <a:r>
              <a:rPr lang="en-GB" dirty="0"/>
              <a:t>Negative</a:t>
            </a:r>
          </a:p>
        </p:txBody>
      </p:sp>
      <p:sp>
        <p:nvSpPr>
          <p:cNvPr id="6" name="Content Placeholder 5">
            <a:extLst>
              <a:ext uri="{FF2B5EF4-FFF2-40B4-BE49-F238E27FC236}">
                <a16:creationId xmlns:a16="http://schemas.microsoft.com/office/drawing/2014/main" id="{3B35DDF0-8699-491E-BEC5-F5D117B1ABA9}"/>
              </a:ext>
            </a:extLst>
          </p:cNvPr>
          <p:cNvSpPr>
            <a:spLocks noGrp="1"/>
          </p:cNvSpPr>
          <p:nvPr>
            <p:ph sz="quarter" idx="4"/>
          </p:nvPr>
        </p:nvSpPr>
        <p:spPr/>
        <p:txBody>
          <a:bodyPr/>
          <a:lstStyle/>
          <a:p>
            <a:r>
              <a:rPr lang="en-GB" dirty="0"/>
              <a:t>Focusing on failure and negative results</a:t>
            </a:r>
          </a:p>
          <a:p>
            <a:r>
              <a:rPr lang="en-GB" dirty="0"/>
              <a:t>Ignoring team members or favouring some team members</a:t>
            </a:r>
          </a:p>
          <a:p>
            <a:endParaRPr lang="en-GB" dirty="0"/>
          </a:p>
        </p:txBody>
      </p:sp>
      <p:sp>
        <p:nvSpPr>
          <p:cNvPr id="7" name="Footer Placeholder 6">
            <a:extLst>
              <a:ext uri="{FF2B5EF4-FFF2-40B4-BE49-F238E27FC236}">
                <a16:creationId xmlns:a16="http://schemas.microsoft.com/office/drawing/2014/main" id="{12221ADE-CDA4-4D2F-A0C4-B266E190FCA2}"/>
              </a:ext>
            </a:extLst>
          </p:cNvPr>
          <p:cNvSpPr>
            <a:spLocks noGrp="1"/>
          </p:cNvSpPr>
          <p:nvPr>
            <p:ph type="ftr" sz="quarter" idx="11"/>
          </p:nvPr>
        </p:nvSpPr>
        <p:spPr/>
        <p:txBody>
          <a:bodyPr/>
          <a:lstStyle/>
          <a:p>
            <a:r>
              <a:rPr lang="en-GB"/>
              <a:t>Samantha Griffiths</a:t>
            </a:r>
          </a:p>
        </p:txBody>
      </p:sp>
      <p:sp>
        <p:nvSpPr>
          <p:cNvPr id="8" name="Slide Number Placeholder 7">
            <a:extLst>
              <a:ext uri="{FF2B5EF4-FFF2-40B4-BE49-F238E27FC236}">
                <a16:creationId xmlns:a16="http://schemas.microsoft.com/office/drawing/2014/main" id="{8EB159AC-4B54-4F5C-9001-CD1C43C1F527}"/>
              </a:ext>
            </a:extLst>
          </p:cNvPr>
          <p:cNvSpPr>
            <a:spLocks noGrp="1"/>
          </p:cNvSpPr>
          <p:nvPr>
            <p:ph type="sldNum" sz="quarter" idx="12"/>
          </p:nvPr>
        </p:nvSpPr>
        <p:spPr/>
        <p:txBody>
          <a:bodyPr/>
          <a:lstStyle/>
          <a:p>
            <a:fld id="{0F2132F1-C182-4420-9819-40D801479C78}" type="slidenum">
              <a:rPr lang="en-GB" smtClean="0"/>
              <a:t>10</a:t>
            </a:fld>
            <a:endParaRPr lang="en-GB"/>
          </a:p>
        </p:txBody>
      </p:sp>
    </p:spTree>
    <p:extLst>
      <p:ext uri="{BB962C8B-B14F-4D97-AF65-F5344CB8AC3E}">
        <p14:creationId xmlns:p14="http://schemas.microsoft.com/office/powerpoint/2010/main" val="4161035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5C6FD-4957-40DA-9403-BD5EB246C274}"/>
              </a:ext>
            </a:extLst>
          </p:cNvPr>
          <p:cNvSpPr>
            <a:spLocks noGrp="1"/>
          </p:cNvSpPr>
          <p:nvPr>
            <p:ph type="title"/>
          </p:nvPr>
        </p:nvSpPr>
        <p:spPr/>
        <p:txBody>
          <a:bodyPr/>
          <a:lstStyle/>
          <a:p>
            <a:pPr algn="ctr"/>
            <a:r>
              <a:rPr lang="en-GB" dirty="0"/>
              <a:t>R.A.T in the workplace</a:t>
            </a:r>
          </a:p>
        </p:txBody>
      </p:sp>
      <p:sp>
        <p:nvSpPr>
          <p:cNvPr id="4" name="Footer Placeholder 3">
            <a:extLst>
              <a:ext uri="{FF2B5EF4-FFF2-40B4-BE49-F238E27FC236}">
                <a16:creationId xmlns:a16="http://schemas.microsoft.com/office/drawing/2014/main" id="{C2521549-130A-4BAE-B4D5-C7D6CFD52F9E}"/>
              </a:ext>
            </a:extLst>
          </p:cNvPr>
          <p:cNvSpPr>
            <a:spLocks noGrp="1"/>
          </p:cNvSpPr>
          <p:nvPr>
            <p:ph type="ftr" sz="quarter" idx="11"/>
          </p:nvPr>
        </p:nvSpPr>
        <p:spPr/>
        <p:txBody>
          <a:bodyPr/>
          <a:lstStyle/>
          <a:p>
            <a:r>
              <a:rPr lang="en-GB"/>
              <a:t>Samantha Griffiths</a:t>
            </a:r>
          </a:p>
        </p:txBody>
      </p:sp>
      <p:sp>
        <p:nvSpPr>
          <p:cNvPr id="5" name="Slide Number Placeholder 4">
            <a:extLst>
              <a:ext uri="{FF2B5EF4-FFF2-40B4-BE49-F238E27FC236}">
                <a16:creationId xmlns:a16="http://schemas.microsoft.com/office/drawing/2014/main" id="{EB46E267-C20E-4F7E-AA83-AD55714C386A}"/>
              </a:ext>
            </a:extLst>
          </p:cNvPr>
          <p:cNvSpPr>
            <a:spLocks noGrp="1"/>
          </p:cNvSpPr>
          <p:nvPr>
            <p:ph type="sldNum" sz="quarter" idx="12"/>
          </p:nvPr>
        </p:nvSpPr>
        <p:spPr/>
        <p:txBody>
          <a:bodyPr/>
          <a:lstStyle/>
          <a:p>
            <a:fld id="{0F2132F1-C182-4420-9819-40D801479C78}" type="slidenum">
              <a:rPr lang="en-GB" smtClean="0"/>
              <a:t>11</a:t>
            </a:fld>
            <a:endParaRPr lang="en-GB"/>
          </a:p>
        </p:txBody>
      </p:sp>
      <p:sp>
        <p:nvSpPr>
          <p:cNvPr id="6" name="Rectangle 5">
            <a:extLst>
              <a:ext uri="{FF2B5EF4-FFF2-40B4-BE49-F238E27FC236}">
                <a16:creationId xmlns:a16="http://schemas.microsoft.com/office/drawing/2014/main" id="{656E2C87-5661-4014-8F82-D8A843B5A553}"/>
              </a:ext>
            </a:extLst>
          </p:cNvPr>
          <p:cNvSpPr/>
          <p:nvPr/>
        </p:nvSpPr>
        <p:spPr>
          <a:xfrm>
            <a:off x="1972350" y="2103436"/>
            <a:ext cx="8247299" cy="1107996"/>
          </a:xfrm>
          <a:prstGeom prst="rect">
            <a:avLst/>
          </a:prstGeom>
          <a:noFill/>
        </p:spPr>
        <p:txBody>
          <a:bodyPr wrap="square" lIns="91440" tIns="45720" rIns="91440" bIns="45720">
            <a:spAutoFit/>
          </a:bodyPr>
          <a:lstStyle/>
          <a:p>
            <a:pPr algn="ctr"/>
            <a:r>
              <a:rPr lang="en-US" sz="6600" dirty="0">
                <a:ln w="0"/>
                <a:effectLst>
                  <a:outerShdw blurRad="38100" dist="19050" dir="2700000" algn="tl" rotWithShape="0">
                    <a:schemeClr val="dk1">
                      <a:alpha val="40000"/>
                    </a:schemeClr>
                  </a:outerShdw>
                </a:effectLst>
              </a:rPr>
              <a:t>Rapid .</a:t>
            </a:r>
            <a:r>
              <a:rPr lang="en-US" sz="6600" b="1" cap="none" spc="50" dirty="0">
                <a:ln w="9525" cmpd="sng">
                  <a:solidFill>
                    <a:schemeClr val="accent1"/>
                  </a:solidFill>
                  <a:prstDash val="solid"/>
                </a:ln>
                <a:solidFill>
                  <a:srgbClr val="70AD47">
                    <a:tint val="1000"/>
                  </a:srgbClr>
                </a:solidFill>
                <a:effectLst>
                  <a:glow rad="38100">
                    <a:schemeClr val="accent1">
                      <a:alpha val="40000"/>
                    </a:schemeClr>
                  </a:glow>
                </a:effectLst>
              </a:rPr>
              <a:t>  </a:t>
            </a:r>
            <a:r>
              <a:rPr lang="en-US" sz="6600" dirty="0">
                <a:ln w="0"/>
                <a:effectLst>
                  <a:outerShdw blurRad="38100" dist="19050" dir="2700000" algn="tl" rotWithShape="0">
                    <a:schemeClr val="dk1">
                      <a:alpha val="40000"/>
                    </a:schemeClr>
                  </a:outerShdw>
                </a:effectLst>
              </a:rPr>
              <a:t>Action .</a:t>
            </a:r>
            <a:r>
              <a:rPr lang="en-US" sz="6600" b="1" cap="none" spc="50" dirty="0">
                <a:ln w="9525" cmpd="sng">
                  <a:solidFill>
                    <a:schemeClr val="accent1"/>
                  </a:solidFill>
                  <a:prstDash val="solid"/>
                </a:ln>
                <a:solidFill>
                  <a:srgbClr val="70AD47">
                    <a:tint val="1000"/>
                  </a:srgbClr>
                </a:solidFill>
                <a:effectLst>
                  <a:glow rad="38100">
                    <a:schemeClr val="accent1">
                      <a:alpha val="40000"/>
                    </a:schemeClr>
                  </a:glow>
                </a:effectLst>
              </a:rPr>
              <a:t>  </a:t>
            </a:r>
            <a:r>
              <a:rPr lang="en-US" sz="6600" dirty="0">
                <a:ln w="0"/>
                <a:effectLst>
                  <a:outerShdw blurRad="38100" dist="19050" dir="2700000" algn="tl" rotWithShape="0">
                    <a:schemeClr val="dk1">
                      <a:alpha val="40000"/>
                    </a:schemeClr>
                  </a:outerShdw>
                </a:effectLst>
              </a:rPr>
              <a:t>Team</a:t>
            </a:r>
            <a:endParaRPr lang="en-US" sz="66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pic>
        <p:nvPicPr>
          <p:cNvPr id="8" name="Picture 7" descr="A picture containing dark, light&#10;&#10;Description automatically generated">
            <a:extLst>
              <a:ext uri="{FF2B5EF4-FFF2-40B4-BE49-F238E27FC236}">
                <a16:creationId xmlns:a16="http://schemas.microsoft.com/office/drawing/2014/main" id="{4175D6B1-5B15-429D-8579-C06B668ADE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67197" y="3428999"/>
            <a:ext cx="1828804" cy="2200661"/>
          </a:xfrm>
          <a:prstGeom prst="rect">
            <a:avLst/>
          </a:prstGeom>
        </p:spPr>
      </p:pic>
    </p:spTree>
    <p:extLst>
      <p:ext uri="{BB962C8B-B14F-4D97-AF65-F5344CB8AC3E}">
        <p14:creationId xmlns:p14="http://schemas.microsoft.com/office/powerpoint/2010/main" val="119820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F1CEB-AEE1-4168-8154-7E2382D7EF4C}"/>
              </a:ext>
            </a:extLst>
          </p:cNvPr>
          <p:cNvSpPr>
            <a:spLocks noGrp="1"/>
          </p:cNvSpPr>
          <p:nvPr>
            <p:ph type="title"/>
          </p:nvPr>
        </p:nvSpPr>
        <p:spPr/>
        <p:txBody>
          <a:bodyPr/>
          <a:lstStyle/>
          <a:p>
            <a:pPr algn="ctr"/>
            <a:r>
              <a:rPr lang="en-GB" dirty="0"/>
              <a:t>Questions ?</a:t>
            </a:r>
          </a:p>
        </p:txBody>
      </p:sp>
      <p:sp>
        <p:nvSpPr>
          <p:cNvPr id="3" name="Footer Placeholder 2">
            <a:extLst>
              <a:ext uri="{FF2B5EF4-FFF2-40B4-BE49-F238E27FC236}">
                <a16:creationId xmlns:a16="http://schemas.microsoft.com/office/drawing/2014/main" id="{1624A87F-53BF-4DDD-816B-9D94D38152EF}"/>
              </a:ext>
            </a:extLst>
          </p:cNvPr>
          <p:cNvSpPr>
            <a:spLocks noGrp="1"/>
          </p:cNvSpPr>
          <p:nvPr>
            <p:ph type="ftr" sz="quarter" idx="11"/>
          </p:nvPr>
        </p:nvSpPr>
        <p:spPr/>
        <p:txBody>
          <a:bodyPr/>
          <a:lstStyle/>
          <a:p>
            <a:r>
              <a:rPr lang="en-GB"/>
              <a:t>Samantha Griffiths</a:t>
            </a:r>
          </a:p>
        </p:txBody>
      </p:sp>
      <p:sp>
        <p:nvSpPr>
          <p:cNvPr id="4" name="Slide Number Placeholder 3">
            <a:extLst>
              <a:ext uri="{FF2B5EF4-FFF2-40B4-BE49-F238E27FC236}">
                <a16:creationId xmlns:a16="http://schemas.microsoft.com/office/drawing/2014/main" id="{5BC65603-F266-4897-9535-F3A8571F3769}"/>
              </a:ext>
            </a:extLst>
          </p:cNvPr>
          <p:cNvSpPr>
            <a:spLocks noGrp="1"/>
          </p:cNvSpPr>
          <p:nvPr>
            <p:ph type="sldNum" sz="quarter" idx="12"/>
          </p:nvPr>
        </p:nvSpPr>
        <p:spPr/>
        <p:txBody>
          <a:bodyPr/>
          <a:lstStyle/>
          <a:p>
            <a:fld id="{0F2132F1-C182-4420-9819-40D801479C78}" type="slidenum">
              <a:rPr lang="en-GB" smtClean="0"/>
              <a:t>12</a:t>
            </a:fld>
            <a:endParaRPr lang="en-GB"/>
          </a:p>
        </p:txBody>
      </p:sp>
      <p:pic>
        <p:nvPicPr>
          <p:cNvPr id="6" name="Picture 5" descr="A picture containing text, vector graphics&#10;&#10;Description automatically generated">
            <a:extLst>
              <a:ext uri="{FF2B5EF4-FFF2-40B4-BE49-F238E27FC236}">
                <a16:creationId xmlns:a16="http://schemas.microsoft.com/office/drawing/2014/main" id="{1EE8CA33-98E1-4CBC-B3E7-CC4D9E4C63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7675" y="390525"/>
            <a:ext cx="11296650" cy="6076950"/>
          </a:xfrm>
          <a:prstGeom prst="rect">
            <a:avLst/>
          </a:prstGeom>
        </p:spPr>
      </p:pic>
    </p:spTree>
    <p:extLst>
      <p:ext uri="{BB962C8B-B14F-4D97-AF65-F5344CB8AC3E}">
        <p14:creationId xmlns:p14="http://schemas.microsoft.com/office/powerpoint/2010/main" val="621524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7BBE5-3B63-4436-A302-25FFC44CD7D3}"/>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Feedback</a:t>
            </a:r>
          </a:p>
        </p:txBody>
      </p:sp>
      <p:sp>
        <p:nvSpPr>
          <p:cNvPr id="1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1970AD5F-8FE6-4689-885C-B0F447B88C50}"/>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449" r="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Footer Placeholder 3">
            <a:extLst>
              <a:ext uri="{FF2B5EF4-FFF2-40B4-BE49-F238E27FC236}">
                <a16:creationId xmlns:a16="http://schemas.microsoft.com/office/drawing/2014/main" id="{23226F43-0CCA-4DF6-9785-8D4E439D54E8}"/>
              </a:ext>
            </a:extLst>
          </p:cNvPr>
          <p:cNvSpPr>
            <a:spLocks noGrp="1"/>
          </p:cNvSpPr>
          <p:nvPr>
            <p:ph type="ftr" sz="quarter" idx="11"/>
          </p:nvPr>
        </p:nvSpPr>
        <p:spPr>
          <a:xfrm>
            <a:off x="6105278" y="6356350"/>
            <a:ext cx="4114800" cy="365125"/>
          </a:xfrm>
        </p:spPr>
        <p:txBody>
          <a:bodyPr vert="horz" lIns="91440" tIns="45720" rIns="91440" bIns="45720" rtlCol="0" anchor="ctr">
            <a:normAutofit/>
          </a:bodyPr>
          <a:lstStyle/>
          <a:p>
            <a:pPr algn="l">
              <a:spcAft>
                <a:spcPts val="600"/>
              </a:spcAft>
              <a:defRPr/>
            </a:pPr>
            <a:r>
              <a:rPr lang="en-US" kern="1200">
                <a:solidFill>
                  <a:srgbClr val="FFFFFF"/>
                </a:solidFill>
                <a:latin typeface="Calibri" panose="020F0502020204030204"/>
                <a:ea typeface="+mn-ea"/>
                <a:cs typeface="+mn-cs"/>
              </a:rPr>
              <a:t>Samantha Griffiths</a:t>
            </a:r>
          </a:p>
        </p:txBody>
      </p:sp>
      <p:sp>
        <p:nvSpPr>
          <p:cNvPr id="5" name="Slide Number Placeholder 4">
            <a:extLst>
              <a:ext uri="{FF2B5EF4-FFF2-40B4-BE49-F238E27FC236}">
                <a16:creationId xmlns:a16="http://schemas.microsoft.com/office/drawing/2014/main" id="{E7A87E1E-ADE8-4AF6-B9A0-E3C702DC3580}"/>
              </a:ext>
            </a:extLst>
          </p:cNvPr>
          <p:cNvSpPr>
            <a:spLocks noGrp="1"/>
          </p:cNvSpPr>
          <p:nvPr>
            <p:ph type="sldNum" sz="quarter" idx="12"/>
          </p:nvPr>
        </p:nvSpPr>
        <p:spPr>
          <a:xfrm>
            <a:off x="10591800" y="6356350"/>
            <a:ext cx="762000" cy="365125"/>
          </a:xfrm>
        </p:spPr>
        <p:txBody>
          <a:bodyPr vert="horz" lIns="91440" tIns="45720" rIns="91440" bIns="45720" rtlCol="0" anchor="ctr">
            <a:normAutofit/>
          </a:bodyPr>
          <a:lstStyle/>
          <a:p>
            <a:pPr>
              <a:spcAft>
                <a:spcPts val="600"/>
              </a:spcAft>
              <a:defRPr/>
            </a:pPr>
            <a:fld id="{0F2132F1-C182-4420-9819-40D801479C78}" type="slidenum">
              <a:rPr lang="en-US">
                <a:solidFill>
                  <a:srgbClr val="FFFFFF"/>
                </a:solidFill>
                <a:latin typeface="Calibri" panose="020F0502020204030204"/>
              </a:rPr>
              <a:pPr>
                <a:spcAft>
                  <a:spcPts val="600"/>
                </a:spcAft>
                <a:defRPr/>
              </a:pPr>
              <a:t>13</a:t>
            </a:fld>
            <a:endParaRPr lang="en-US">
              <a:solidFill>
                <a:srgbClr val="FFFFFF"/>
              </a:solidFill>
              <a:latin typeface="Calibri" panose="020F0502020204030204"/>
            </a:endParaRPr>
          </a:p>
        </p:txBody>
      </p:sp>
    </p:spTree>
    <p:extLst>
      <p:ext uri="{BB962C8B-B14F-4D97-AF65-F5344CB8AC3E}">
        <p14:creationId xmlns:p14="http://schemas.microsoft.com/office/powerpoint/2010/main" val="24312709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08A3F-9A61-45DE-A011-E8817EBC4FE8}"/>
              </a:ext>
            </a:extLst>
          </p:cNvPr>
          <p:cNvSpPr>
            <a:spLocks noGrp="1"/>
          </p:cNvSpPr>
          <p:nvPr>
            <p:ph type="title"/>
          </p:nvPr>
        </p:nvSpPr>
        <p:spPr/>
        <p:txBody>
          <a:bodyPr/>
          <a:lstStyle/>
          <a:p>
            <a:r>
              <a:rPr lang="en-GB" dirty="0"/>
              <a:t>Appendices 1</a:t>
            </a:r>
          </a:p>
        </p:txBody>
      </p:sp>
      <p:sp>
        <p:nvSpPr>
          <p:cNvPr id="3" name="Footer Placeholder 2">
            <a:extLst>
              <a:ext uri="{FF2B5EF4-FFF2-40B4-BE49-F238E27FC236}">
                <a16:creationId xmlns:a16="http://schemas.microsoft.com/office/drawing/2014/main" id="{9610FD55-23F9-4A25-995A-81B0001EF7CF}"/>
              </a:ext>
            </a:extLst>
          </p:cNvPr>
          <p:cNvSpPr>
            <a:spLocks noGrp="1"/>
          </p:cNvSpPr>
          <p:nvPr>
            <p:ph type="ftr" sz="quarter" idx="11"/>
          </p:nvPr>
        </p:nvSpPr>
        <p:spPr/>
        <p:txBody>
          <a:bodyPr/>
          <a:lstStyle/>
          <a:p>
            <a:r>
              <a:rPr lang="en-GB"/>
              <a:t>Samantha Griffiths</a:t>
            </a:r>
          </a:p>
        </p:txBody>
      </p:sp>
      <p:sp>
        <p:nvSpPr>
          <p:cNvPr id="4" name="Slide Number Placeholder 3">
            <a:extLst>
              <a:ext uri="{FF2B5EF4-FFF2-40B4-BE49-F238E27FC236}">
                <a16:creationId xmlns:a16="http://schemas.microsoft.com/office/drawing/2014/main" id="{A80A39AE-65C6-4B98-8138-7BE5F32A9E10}"/>
              </a:ext>
            </a:extLst>
          </p:cNvPr>
          <p:cNvSpPr>
            <a:spLocks noGrp="1"/>
          </p:cNvSpPr>
          <p:nvPr>
            <p:ph type="sldNum" sz="quarter" idx="12"/>
          </p:nvPr>
        </p:nvSpPr>
        <p:spPr/>
        <p:txBody>
          <a:bodyPr/>
          <a:lstStyle/>
          <a:p>
            <a:fld id="{0F2132F1-C182-4420-9819-40D801479C78}" type="slidenum">
              <a:rPr lang="en-GB" smtClean="0"/>
              <a:t>14</a:t>
            </a:fld>
            <a:endParaRPr lang="en-GB"/>
          </a:p>
        </p:txBody>
      </p:sp>
      <p:graphicFrame>
        <p:nvGraphicFramePr>
          <p:cNvPr id="5" name="Object 4">
            <a:extLst>
              <a:ext uri="{FF2B5EF4-FFF2-40B4-BE49-F238E27FC236}">
                <a16:creationId xmlns:a16="http://schemas.microsoft.com/office/drawing/2014/main" id="{EE2C5CED-C9AF-48B2-A629-B76D5F4DEF0C}"/>
              </a:ext>
            </a:extLst>
          </p:cNvPr>
          <p:cNvGraphicFramePr>
            <a:graphicFrameLocks noChangeAspect="1"/>
          </p:cNvGraphicFramePr>
          <p:nvPr>
            <p:extLst>
              <p:ext uri="{D42A27DB-BD31-4B8C-83A1-F6EECF244321}">
                <p14:modId xmlns:p14="http://schemas.microsoft.com/office/powerpoint/2010/main" val="3089713395"/>
              </p:ext>
            </p:extLst>
          </p:nvPr>
        </p:nvGraphicFramePr>
        <p:xfrm>
          <a:off x="4435475" y="719931"/>
          <a:ext cx="3321050" cy="5418137"/>
        </p:xfrm>
        <a:graphic>
          <a:graphicData uri="http://schemas.openxmlformats.org/presentationml/2006/ole">
            <mc:AlternateContent xmlns:mc="http://schemas.openxmlformats.org/markup-compatibility/2006">
              <mc:Choice xmlns:v="urn:schemas-microsoft-com:vml" Requires="v">
                <p:oleObj name="Document" r:id="rId2" imgW="5270793" imgH="8598909" progId="Word.Document.12">
                  <p:embed/>
                </p:oleObj>
              </mc:Choice>
              <mc:Fallback>
                <p:oleObj name="Document" r:id="rId2" imgW="5270793" imgH="8598909" progId="Word.Document.12">
                  <p:embed/>
                  <p:pic>
                    <p:nvPicPr>
                      <p:cNvPr id="0" name=""/>
                      <p:cNvPicPr/>
                      <p:nvPr/>
                    </p:nvPicPr>
                    <p:blipFill>
                      <a:blip r:embed="rId3"/>
                      <a:stretch>
                        <a:fillRect/>
                      </a:stretch>
                    </p:blipFill>
                    <p:spPr>
                      <a:xfrm>
                        <a:off x="4435475" y="719931"/>
                        <a:ext cx="3321050" cy="5418137"/>
                      </a:xfrm>
                      <a:prstGeom prst="rect">
                        <a:avLst/>
                      </a:prstGeom>
                    </p:spPr>
                  </p:pic>
                </p:oleObj>
              </mc:Fallback>
            </mc:AlternateContent>
          </a:graphicData>
        </a:graphic>
      </p:graphicFrame>
    </p:spTree>
    <p:extLst>
      <p:ext uri="{BB962C8B-B14F-4D97-AF65-F5344CB8AC3E}">
        <p14:creationId xmlns:p14="http://schemas.microsoft.com/office/powerpoint/2010/main" val="2687951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998B5-61D6-46CF-AD6C-22BCF4FD6F09}"/>
              </a:ext>
            </a:extLst>
          </p:cNvPr>
          <p:cNvSpPr>
            <a:spLocks noGrp="1"/>
          </p:cNvSpPr>
          <p:nvPr>
            <p:ph type="title"/>
          </p:nvPr>
        </p:nvSpPr>
        <p:spPr/>
        <p:txBody>
          <a:bodyPr/>
          <a:lstStyle/>
          <a:p>
            <a:r>
              <a:rPr lang="en-GB" dirty="0"/>
              <a:t>Appendices 2 (References)</a:t>
            </a:r>
          </a:p>
        </p:txBody>
      </p:sp>
      <p:sp>
        <p:nvSpPr>
          <p:cNvPr id="3" name="Content Placeholder 2">
            <a:extLst>
              <a:ext uri="{FF2B5EF4-FFF2-40B4-BE49-F238E27FC236}">
                <a16:creationId xmlns:a16="http://schemas.microsoft.com/office/drawing/2014/main" id="{DD237941-C219-4D16-B052-DCA5A2A418B6}"/>
              </a:ext>
            </a:extLst>
          </p:cNvPr>
          <p:cNvSpPr>
            <a:spLocks noGrp="1"/>
          </p:cNvSpPr>
          <p:nvPr>
            <p:ph idx="1"/>
          </p:nvPr>
        </p:nvSpPr>
        <p:spPr/>
        <p:txBody>
          <a:bodyPr/>
          <a:lstStyle/>
          <a:p>
            <a:r>
              <a:rPr lang="en-GB"/>
              <a:t>Belbins</a:t>
            </a:r>
            <a:r>
              <a:rPr lang="en-GB" dirty="0"/>
              <a:t> Self Perception Inventory (Meredith Belin, Belbin.com 2021)</a:t>
            </a:r>
          </a:p>
          <a:p>
            <a:r>
              <a:rPr lang="en-GB" dirty="0"/>
              <a:t>Belbin's Team Roles (Meredith Belbin , Belbin.com 2021)</a:t>
            </a:r>
          </a:p>
          <a:p>
            <a:r>
              <a:rPr lang="en-GB" dirty="0"/>
              <a:t>Rapid Action Teams (Tesco Academy.com 2021)</a:t>
            </a:r>
          </a:p>
          <a:p>
            <a:r>
              <a:rPr lang="en-GB" dirty="0"/>
              <a:t>Tuckman's Model (Bruce Tuckman , 1965)</a:t>
            </a:r>
          </a:p>
          <a:p>
            <a:r>
              <a:rPr lang="en-GB" dirty="0"/>
              <a:t>Working in teams (Griffith &amp; Dunham, 2015 P.3)</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97AD5742-B623-4D87-B46E-7A93DC7266DA}"/>
              </a:ext>
            </a:extLst>
          </p:cNvPr>
          <p:cNvSpPr>
            <a:spLocks noGrp="1"/>
          </p:cNvSpPr>
          <p:nvPr>
            <p:ph type="ftr" sz="quarter" idx="11"/>
          </p:nvPr>
        </p:nvSpPr>
        <p:spPr/>
        <p:txBody>
          <a:bodyPr/>
          <a:lstStyle/>
          <a:p>
            <a:r>
              <a:rPr lang="en-GB"/>
              <a:t>Samantha Griffiths</a:t>
            </a:r>
          </a:p>
        </p:txBody>
      </p:sp>
      <p:sp>
        <p:nvSpPr>
          <p:cNvPr id="5" name="Slide Number Placeholder 4">
            <a:extLst>
              <a:ext uri="{FF2B5EF4-FFF2-40B4-BE49-F238E27FC236}">
                <a16:creationId xmlns:a16="http://schemas.microsoft.com/office/drawing/2014/main" id="{C534E17E-8A42-4991-9047-BFC64804E695}"/>
              </a:ext>
            </a:extLst>
          </p:cNvPr>
          <p:cNvSpPr>
            <a:spLocks noGrp="1"/>
          </p:cNvSpPr>
          <p:nvPr>
            <p:ph type="sldNum" sz="quarter" idx="12"/>
          </p:nvPr>
        </p:nvSpPr>
        <p:spPr/>
        <p:txBody>
          <a:bodyPr/>
          <a:lstStyle/>
          <a:p>
            <a:fld id="{0F2132F1-C182-4420-9819-40D801479C78}" type="slidenum">
              <a:rPr lang="en-GB" smtClean="0"/>
              <a:t>15</a:t>
            </a:fld>
            <a:endParaRPr lang="en-GB"/>
          </a:p>
        </p:txBody>
      </p:sp>
    </p:spTree>
    <p:extLst>
      <p:ext uri="{BB962C8B-B14F-4D97-AF65-F5344CB8AC3E}">
        <p14:creationId xmlns:p14="http://schemas.microsoft.com/office/powerpoint/2010/main" val="15719005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5E706-AA26-4451-B971-06F7567405B1}"/>
              </a:ext>
            </a:extLst>
          </p:cNvPr>
          <p:cNvSpPr>
            <a:spLocks noGrp="1"/>
          </p:cNvSpPr>
          <p:nvPr>
            <p:ph type="title"/>
          </p:nvPr>
        </p:nvSpPr>
        <p:spPr/>
        <p:txBody>
          <a:bodyPr/>
          <a:lstStyle/>
          <a:p>
            <a:r>
              <a:rPr lang="en-GB" dirty="0"/>
              <a:t>Handout</a:t>
            </a:r>
          </a:p>
        </p:txBody>
      </p:sp>
      <p:sp>
        <p:nvSpPr>
          <p:cNvPr id="4" name="Footer Placeholder 3">
            <a:extLst>
              <a:ext uri="{FF2B5EF4-FFF2-40B4-BE49-F238E27FC236}">
                <a16:creationId xmlns:a16="http://schemas.microsoft.com/office/drawing/2014/main" id="{33D15074-72F0-40A0-9426-919F861AFCE8}"/>
              </a:ext>
            </a:extLst>
          </p:cNvPr>
          <p:cNvSpPr>
            <a:spLocks noGrp="1"/>
          </p:cNvSpPr>
          <p:nvPr>
            <p:ph type="ftr" sz="quarter" idx="11"/>
          </p:nvPr>
        </p:nvSpPr>
        <p:spPr/>
        <p:txBody>
          <a:bodyPr/>
          <a:lstStyle/>
          <a:p>
            <a:r>
              <a:rPr lang="en-GB"/>
              <a:t>Samantha Griffiths</a:t>
            </a:r>
          </a:p>
        </p:txBody>
      </p:sp>
      <p:sp>
        <p:nvSpPr>
          <p:cNvPr id="5" name="Slide Number Placeholder 4">
            <a:extLst>
              <a:ext uri="{FF2B5EF4-FFF2-40B4-BE49-F238E27FC236}">
                <a16:creationId xmlns:a16="http://schemas.microsoft.com/office/drawing/2014/main" id="{B7625A50-196C-4685-A272-AC1231BE8E0B}"/>
              </a:ext>
            </a:extLst>
          </p:cNvPr>
          <p:cNvSpPr>
            <a:spLocks noGrp="1"/>
          </p:cNvSpPr>
          <p:nvPr>
            <p:ph type="sldNum" sz="quarter" idx="12"/>
          </p:nvPr>
        </p:nvSpPr>
        <p:spPr/>
        <p:txBody>
          <a:bodyPr/>
          <a:lstStyle/>
          <a:p>
            <a:fld id="{0F2132F1-C182-4420-9819-40D801479C78}" type="slidenum">
              <a:rPr lang="en-GB" smtClean="0"/>
              <a:t>16</a:t>
            </a:fld>
            <a:endParaRPr lang="en-GB"/>
          </a:p>
        </p:txBody>
      </p:sp>
      <p:graphicFrame>
        <p:nvGraphicFramePr>
          <p:cNvPr id="7" name="Object 6">
            <a:extLst>
              <a:ext uri="{FF2B5EF4-FFF2-40B4-BE49-F238E27FC236}">
                <a16:creationId xmlns:a16="http://schemas.microsoft.com/office/drawing/2014/main" id="{9698CBC9-ECAD-407C-94D5-EB997BB9C67B}"/>
              </a:ext>
            </a:extLst>
          </p:cNvPr>
          <p:cNvGraphicFramePr>
            <a:graphicFrameLocks noChangeAspect="1"/>
          </p:cNvGraphicFramePr>
          <p:nvPr>
            <p:extLst>
              <p:ext uri="{D42A27DB-BD31-4B8C-83A1-F6EECF244321}">
                <p14:modId xmlns:p14="http://schemas.microsoft.com/office/powerpoint/2010/main" val="3319173220"/>
              </p:ext>
            </p:extLst>
          </p:nvPr>
        </p:nvGraphicFramePr>
        <p:xfrm>
          <a:off x="4538663" y="719138"/>
          <a:ext cx="3114675" cy="5418137"/>
        </p:xfrm>
        <a:graphic>
          <a:graphicData uri="http://schemas.openxmlformats.org/presentationml/2006/ole">
            <mc:AlternateContent xmlns:mc="http://schemas.openxmlformats.org/markup-compatibility/2006">
              <mc:Choice xmlns:v="urn:schemas-microsoft-com:vml" Requires="v">
                <p:oleObj name="Document" r:id="rId2" imgW="5731988" imgH="9969118" progId="Word.Document.12">
                  <p:embed/>
                </p:oleObj>
              </mc:Choice>
              <mc:Fallback>
                <p:oleObj name="Document" r:id="rId2" imgW="5731988" imgH="9969118" progId="Word.Document.12">
                  <p:embed/>
                  <p:pic>
                    <p:nvPicPr>
                      <p:cNvPr id="0" name=""/>
                      <p:cNvPicPr/>
                      <p:nvPr/>
                    </p:nvPicPr>
                    <p:blipFill>
                      <a:blip r:embed="rId3"/>
                      <a:stretch>
                        <a:fillRect/>
                      </a:stretch>
                    </p:blipFill>
                    <p:spPr>
                      <a:xfrm>
                        <a:off x="4538663" y="719138"/>
                        <a:ext cx="3114675" cy="5418137"/>
                      </a:xfrm>
                      <a:prstGeom prst="rect">
                        <a:avLst/>
                      </a:prstGeom>
                    </p:spPr>
                  </p:pic>
                </p:oleObj>
              </mc:Fallback>
            </mc:AlternateContent>
          </a:graphicData>
        </a:graphic>
      </p:graphicFrame>
    </p:spTree>
    <p:extLst>
      <p:ext uri="{BB962C8B-B14F-4D97-AF65-F5344CB8AC3E}">
        <p14:creationId xmlns:p14="http://schemas.microsoft.com/office/powerpoint/2010/main" val="9027143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C2F3E-79AA-40DB-9216-A139E9E475AA}"/>
              </a:ext>
            </a:extLst>
          </p:cNvPr>
          <p:cNvSpPr>
            <a:spLocks noGrp="1"/>
          </p:cNvSpPr>
          <p:nvPr>
            <p:ph type="title"/>
          </p:nvPr>
        </p:nvSpPr>
        <p:spPr/>
        <p:txBody>
          <a:bodyPr/>
          <a:lstStyle/>
          <a:p>
            <a:r>
              <a:rPr lang="en-GB" dirty="0"/>
              <a:t>Session Plan</a:t>
            </a:r>
          </a:p>
        </p:txBody>
      </p:sp>
      <p:sp>
        <p:nvSpPr>
          <p:cNvPr id="4" name="Footer Placeholder 3">
            <a:extLst>
              <a:ext uri="{FF2B5EF4-FFF2-40B4-BE49-F238E27FC236}">
                <a16:creationId xmlns:a16="http://schemas.microsoft.com/office/drawing/2014/main" id="{45EB9374-E7C1-4362-B655-FFCE57C19038}"/>
              </a:ext>
            </a:extLst>
          </p:cNvPr>
          <p:cNvSpPr>
            <a:spLocks noGrp="1"/>
          </p:cNvSpPr>
          <p:nvPr>
            <p:ph type="ftr" sz="quarter" idx="11"/>
          </p:nvPr>
        </p:nvSpPr>
        <p:spPr/>
        <p:txBody>
          <a:bodyPr/>
          <a:lstStyle/>
          <a:p>
            <a:r>
              <a:rPr lang="en-GB"/>
              <a:t>Samantha Griffiths</a:t>
            </a:r>
          </a:p>
        </p:txBody>
      </p:sp>
      <p:sp>
        <p:nvSpPr>
          <p:cNvPr id="5" name="Slide Number Placeholder 4">
            <a:extLst>
              <a:ext uri="{FF2B5EF4-FFF2-40B4-BE49-F238E27FC236}">
                <a16:creationId xmlns:a16="http://schemas.microsoft.com/office/drawing/2014/main" id="{4D7A3B06-90A7-46A2-A8DD-91B64E18C7C7}"/>
              </a:ext>
            </a:extLst>
          </p:cNvPr>
          <p:cNvSpPr>
            <a:spLocks noGrp="1"/>
          </p:cNvSpPr>
          <p:nvPr>
            <p:ph type="sldNum" sz="quarter" idx="12"/>
          </p:nvPr>
        </p:nvSpPr>
        <p:spPr/>
        <p:txBody>
          <a:bodyPr/>
          <a:lstStyle/>
          <a:p>
            <a:fld id="{0F2132F1-C182-4420-9819-40D801479C78}" type="slidenum">
              <a:rPr lang="en-GB" smtClean="0"/>
              <a:t>17</a:t>
            </a:fld>
            <a:endParaRPr lang="en-GB"/>
          </a:p>
        </p:txBody>
      </p:sp>
      <p:graphicFrame>
        <p:nvGraphicFramePr>
          <p:cNvPr id="6" name="Object 5">
            <a:extLst>
              <a:ext uri="{FF2B5EF4-FFF2-40B4-BE49-F238E27FC236}">
                <a16:creationId xmlns:a16="http://schemas.microsoft.com/office/drawing/2014/main" id="{337D2EC3-BC81-4C14-8254-831534AC0666}"/>
              </a:ext>
            </a:extLst>
          </p:cNvPr>
          <p:cNvGraphicFramePr>
            <a:graphicFrameLocks noChangeAspect="1"/>
          </p:cNvGraphicFramePr>
          <p:nvPr>
            <p:extLst>
              <p:ext uri="{D42A27DB-BD31-4B8C-83A1-F6EECF244321}">
                <p14:modId xmlns:p14="http://schemas.microsoft.com/office/powerpoint/2010/main" val="2444449430"/>
              </p:ext>
            </p:extLst>
          </p:nvPr>
        </p:nvGraphicFramePr>
        <p:xfrm>
          <a:off x="4176713" y="719138"/>
          <a:ext cx="3836987" cy="5418137"/>
        </p:xfrm>
        <a:graphic>
          <a:graphicData uri="http://schemas.openxmlformats.org/presentationml/2006/ole">
            <mc:AlternateContent xmlns:mc="http://schemas.openxmlformats.org/markup-compatibility/2006">
              <mc:Choice xmlns:v="urn:schemas-microsoft-com:vml" Requires="v">
                <p:oleObj name="Document" r:id="rId2" imgW="5731988" imgH="8093451" progId="Word.Document.12">
                  <p:embed/>
                </p:oleObj>
              </mc:Choice>
              <mc:Fallback>
                <p:oleObj name="Document" r:id="rId2" imgW="5731988" imgH="8093451" progId="Word.Document.12">
                  <p:embed/>
                  <p:pic>
                    <p:nvPicPr>
                      <p:cNvPr id="0" name=""/>
                      <p:cNvPicPr/>
                      <p:nvPr/>
                    </p:nvPicPr>
                    <p:blipFill>
                      <a:blip r:embed="rId3"/>
                      <a:stretch>
                        <a:fillRect/>
                      </a:stretch>
                    </p:blipFill>
                    <p:spPr>
                      <a:xfrm>
                        <a:off x="4176713" y="719138"/>
                        <a:ext cx="3836987" cy="5418137"/>
                      </a:xfrm>
                      <a:prstGeom prst="rect">
                        <a:avLst/>
                      </a:prstGeom>
                    </p:spPr>
                  </p:pic>
                </p:oleObj>
              </mc:Fallback>
            </mc:AlternateContent>
          </a:graphicData>
        </a:graphic>
      </p:graphicFrame>
    </p:spTree>
    <p:extLst>
      <p:ext uri="{BB962C8B-B14F-4D97-AF65-F5344CB8AC3E}">
        <p14:creationId xmlns:p14="http://schemas.microsoft.com/office/powerpoint/2010/main" val="17354202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098F9-0CC4-4E44-B6DE-9E261A48C2D2}"/>
              </a:ext>
            </a:extLst>
          </p:cNvPr>
          <p:cNvSpPr>
            <a:spLocks noGrp="1"/>
          </p:cNvSpPr>
          <p:nvPr>
            <p:ph type="title"/>
          </p:nvPr>
        </p:nvSpPr>
        <p:spPr/>
        <p:txBody>
          <a:bodyPr/>
          <a:lstStyle/>
          <a:p>
            <a:r>
              <a:rPr lang="en-GB" dirty="0"/>
              <a:t>Questionnaire</a:t>
            </a:r>
            <a:endParaRPr lang="en-GB" dirty="0">
              <a:solidFill>
                <a:srgbClr val="FF0000"/>
              </a:solidFill>
            </a:endParaRPr>
          </a:p>
        </p:txBody>
      </p:sp>
      <p:sp>
        <p:nvSpPr>
          <p:cNvPr id="4" name="Footer Placeholder 3">
            <a:extLst>
              <a:ext uri="{FF2B5EF4-FFF2-40B4-BE49-F238E27FC236}">
                <a16:creationId xmlns:a16="http://schemas.microsoft.com/office/drawing/2014/main" id="{993CF46D-708D-4F58-8129-EC0424B4D6B9}"/>
              </a:ext>
            </a:extLst>
          </p:cNvPr>
          <p:cNvSpPr>
            <a:spLocks noGrp="1"/>
          </p:cNvSpPr>
          <p:nvPr>
            <p:ph type="ftr" sz="quarter" idx="11"/>
          </p:nvPr>
        </p:nvSpPr>
        <p:spPr/>
        <p:txBody>
          <a:bodyPr/>
          <a:lstStyle/>
          <a:p>
            <a:r>
              <a:rPr lang="en-GB"/>
              <a:t>Samantha Griffiths</a:t>
            </a:r>
          </a:p>
        </p:txBody>
      </p:sp>
      <p:sp>
        <p:nvSpPr>
          <p:cNvPr id="5" name="Slide Number Placeholder 4">
            <a:extLst>
              <a:ext uri="{FF2B5EF4-FFF2-40B4-BE49-F238E27FC236}">
                <a16:creationId xmlns:a16="http://schemas.microsoft.com/office/drawing/2014/main" id="{465A6908-D462-4167-9BD9-D6DCF85E55E4}"/>
              </a:ext>
            </a:extLst>
          </p:cNvPr>
          <p:cNvSpPr>
            <a:spLocks noGrp="1"/>
          </p:cNvSpPr>
          <p:nvPr>
            <p:ph type="sldNum" sz="quarter" idx="12"/>
          </p:nvPr>
        </p:nvSpPr>
        <p:spPr/>
        <p:txBody>
          <a:bodyPr/>
          <a:lstStyle/>
          <a:p>
            <a:fld id="{0F2132F1-C182-4420-9819-40D801479C78}" type="slidenum">
              <a:rPr lang="en-GB" smtClean="0"/>
              <a:t>18</a:t>
            </a:fld>
            <a:endParaRPr lang="en-GB"/>
          </a:p>
        </p:txBody>
      </p:sp>
      <p:graphicFrame>
        <p:nvGraphicFramePr>
          <p:cNvPr id="7" name="Object 6">
            <a:extLst>
              <a:ext uri="{FF2B5EF4-FFF2-40B4-BE49-F238E27FC236}">
                <a16:creationId xmlns:a16="http://schemas.microsoft.com/office/drawing/2014/main" id="{F04848D8-D8EC-48C9-98CC-0D10A3C9ABB2}"/>
              </a:ext>
            </a:extLst>
          </p:cNvPr>
          <p:cNvGraphicFramePr>
            <a:graphicFrameLocks noChangeAspect="1"/>
          </p:cNvGraphicFramePr>
          <p:nvPr>
            <p:extLst>
              <p:ext uri="{D42A27DB-BD31-4B8C-83A1-F6EECF244321}">
                <p14:modId xmlns:p14="http://schemas.microsoft.com/office/powerpoint/2010/main" val="2471478084"/>
              </p:ext>
            </p:extLst>
          </p:nvPr>
        </p:nvGraphicFramePr>
        <p:xfrm>
          <a:off x="4289425" y="719138"/>
          <a:ext cx="3611563" cy="5418137"/>
        </p:xfrm>
        <a:graphic>
          <a:graphicData uri="http://schemas.openxmlformats.org/presentationml/2006/ole">
            <mc:AlternateContent xmlns:mc="http://schemas.openxmlformats.org/markup-compatibility/2006">
              <mc:Choice xmlns:v="urn:schemas-microsoft-com:vml" Requires="v">
                <p:oleObj name="Document" r:id="rId2" imgW="5731988" imgH="8601069" progId="Word.Document.12">
                  <p:embed/>
                </p:oleObj>
              </mc:Choice>
              <mc:Fallback>
                <p:oleObj name="Document" r:id="rId2" imgW="5731988" imgH="8601069" progId="Word.Document.12">
                  <p:embed/>
                  <p:pic>
                    <p:nvPicPr>
                      <p:cNvPr id="0" name=""/>
                      <p:cNvPicPr/>
                      <p:nvPr/>
                    </p:nvPicPr>
                    <p:blipFill>
                      <a:blip r:embed="rId3"/>
                      <a:stretch>
                        <a:fillRect/>
                      </a:stretch>
                    </p:blipFill>
                    <p:spPr>
                      <a:xfrm>
                        <a:off x="4289425" y="719138"/>
                        <a:ext cx="3611563" cy="5418137"/>
                      </a:xfrm>
                      <a:prstGeom prst="rect">
                        <a:avLst/>
                      </a:prstGeom>
                    </p:spPr>
                  </p:pic>
                </p:oleObj>
              </mc:Fallback>
            </mc:AlternateContent>
          </a:graphicData>
        </a:graphic>
      </p:graphicFrame>
    </p:spTree>
    <p:extLst>
      <p:ext uri="{BB962C8B-B14F-4D97-AF65-F5344CB8AC3E}">
        <p14:creationId xmlns:p14="http://schemas.microsoft.com/office/powerpoint/2010/main" val="30788323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6375</TotalTime>
  <Words>2500</Words>
  <Application>Microsoft Office PowerPoint</Application>
  <PresentationFormat>Widescreen</PresentationFormat>
  <Paragraphs>231</Paragraphs>
  <Slides>18</Slides>
  <Notes>13</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18</vt:i4>
      </vt:variant>
    </vt:vector>
  </HeadingPairs>
  <TitlesOfParts>
    <vt:vector size="29" baseType="lpstr">
      <vt:lpstr>Arial</vt:lpstr>
      <vt:lpstr>Calibri</vt:lpstr>
      <vt:lpstr>Calibri Light</vt:lpstr>
      <vt:lpstr>inherit</vt:lpstr>
      <vt:lpstr>MetaCompPro-Book W01 Regular</vt:lpstr>
      <vt:lpstr>MetaCompPro-Light W01 Regular</vt:lpstr>
      <vt:lpstr>ralewaylight</vt:lpstr>
      <vt:lpstr>ralewayregular</vt:lpstr>
      <vt:lpstr>Times New Roman</vt:lpstr>
      <vt:lpstr>Office Theme</vt:lpstr>
      <vt:lpstr>Document</vt:lpstr>
      <vt:lpstr>Effective Team Working</vt:lpstr>
      <vt:lpstr>Introduction and welcome</vt:lpstr>
      <vt:lpstr>Why do we need to create a team – The difference between a group and a team</vt:lpstr>
      <vt:lpstr>Tuckman’s stages of group development</vt:lpstr>
      <vt:lpstr>TUCKMAN’S STAGES OF GROUP DEVELOPMENT </vt:lpstr>
      <vt:lpstr>Effective Team working according to Belbin</vt:lpstr>
      <vt:lpstr>The Nine Belbin Team Roles</vt:lpstr>
      <vt:lpstr>Belbin's team roles self perception inventory Samantha Griffiths May 2021</vt:lpstr>
      <vt:lpstr>Key Behaviours and what teams need to be effective</vt:lpstr>
      <vt:lpstr>Workplace Examples of Team working</vt:lpstr>
      <vt:lpstr>R.A.T in the workplace</vt:lpstr>
      <vt:lpstr>Questions ?</vt:lpstr>
      <vt:lpstr>Feedback</vt:lpstr>
      <vt:lpstr>Appendices 1</vt:lpstr>
      <vt:lpstr>Appendices 2 (References)</vt:lpstr>
      <vt:lpstr>Handout</vt:lpstr>
      <vt:lpstr>Session Plan</vt:lpstr>
      <vt:lpstr>Questionnaire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richard williams</dc:creator>
  <cp:lastModifiedBy>Samantha Carol Griffiths</cp:lastModifiedBy>
  <cp:revision>56</cp:revision>
  <dcterms:created xsi:type="dcterms:W3CDTF">2021-04-14T16:55:17Z</dcterms:created>
  <dcterms:modified xsi:type="dcterms:W3CDTF">2021-05-20T16:30:20Z</dcterms:modified>
</cp:coreProperties>
</file>