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63" r:id="rId3"/>
    <p:sldId id="291" r:id="rId4"/>
    <p:sldId id="294" r:id="rId5"/>
    <p:sldId id="375" r:id="rId6"/>
    <p:sldId id="395" r:id="rId7"/>
    <p:sldId id="377" r:id="rId8"/>
    <p:sldId id="394" r:id="rId9"/>
    <p:sldId id="393" r:id="rId10"/>
    <p:sldId id="378" r:id="rId11"/>
    <p:sldId id="380" r:id="rId12"/>
    <p:sldId id="382" r:id="rId13"/>
    <p:sldId id="383" r:id="rId14"/>
    <p:sldId id="384" r:id="rId15"/>
    <p:sldId id="385" r:id="rId16"/>
    <p:sldId id="386" r:id="rId17"/>
    <p:sldId id="387" r:id="rId18"/>
    <p:sldId id="388" r:id="rId19"/>
    <p:sldId id="389" r:id="rId20"/>
    <p:sldId id="390" r:id="rId21"/>
    <p:sldId id="379" r:id="rId22"/>
    <p:sldId id="381" r:id="rId23"/>
    <p:sldId id="396" r:id="rId24"/>
    <p:sldId id="391" r:id="rId25"/>
    <p:sldId id="39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33E2ED-D8E8-976B-4DC6-B634C1BC7EA4}" v="262" dt="2024-10-01T18:10:11.7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www.youtube.com/watch?v=3YVjvDTFqiI&amp;t=1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cbi.nlm.nih.gov/pmc/articles/PMC6616181/"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GUDEYIfHPMQ" TargetMode="Externa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transform.england.nhs.uk/information-governance/guidance/artificial-intelligence/#:~:text=Examples%20of%20AI%20which%20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8" name="Rectangle 6157">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9">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Rectangle 616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4" name="Freeform: Shape 6163">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46" name="Title 1">
            <a:extLst>
              <a:ext uri="{FF2B5EF4-FFF2-40B4-BE49-F238E27FC236}">
                <a16:creationId xmlns:a16="http://schemas.microsoft.com/office/drawing/2014/main" id="{92D576E0-F94B-BA35-1C36-5EBBC3718097}"/>
              </a:ext>
            </a:extLst>
          </p:cNvPr>
          <p:cNvSpPr>
            <a:spLocks noGrp="1"/>
          </p:cNvSpPr>
          <p:nvPr>
            <p:ph type="ctrTitle"/>
          </p:nvPr>
        </p:nvSpPr>
        <p:spPr>
          <a:xfrm>
            <a:off x="1314824" y="735106"/>
            <a:ext cx="10053763" cy="2928470"/>
          </a:xfrm>
        </p:spPr>
        <p:txBody>
          <a:bodyPr anchor="b">
            <a:normAutofit/>
          </a:bodyPr>
          <a:lstStyle/>
          <a:p>
            <a:pPr algn="l"/>
            <a:br>
              <a:rPr lang="en-GB" altLang="en-US" sz="4800" b="1">
                <a:solidFill>
                  <a:srgbClr val="FFFFFF"/>
                </a:solidFill>
                <a:latin typeface="Arial" panose="020B0604020202020204" pitchFamily="34" charset="0"/>
                <a:cs typeface="Arial" panose="020B0604020202020204" pitchFamily="34" charset="0"/>
              </a:rPr>
            </a:br>
            <a:r>
              <a:rPr lang="en-GB" altLang="en-US" sz="4800">
                <a:solidFill>
                  <a:srgbClr val="FFFFFF"/>
                </a:solidFill>
                <a:latin typeface="Arial"/>
                <a:cs typeface="Arial"/>
              </a:rPr>
              <a:t>ChangeMakers</a:t>
            </a:r>
            <a:br>
              <a:rPr lang="en-GB" altLang="en-US" sz="4800">
                <a:solidFill>
                  <a:srgbClr val="FFFFFF"/>
                </a:solidFill>
                <a:latin typeface="Arial" panose="020B0604020202020204" pitchFamily="34" charset="0"/>
                <a:cs typeface="Arial" panose="020B0604020202020204" pitchFamily="34" charset="0"/>
              </a:rPr>
            </a:br>
            <a:r>
              <a:rPr lang="en-GB" altLang="en-US" sz="4800">
                <a:solidFill>
                  <a:srgbClr val="FFFFFF"/>
                </a:solidFill>
                <a:latin typeface="Arial"/>
                <a:cs typeface="Arial"/>
              </a:rPr>
              <a:t>Creativity and Value Creation</a:t>
            </a:r>
            <a:br>
              <a:rPr lang="en-GB" altLang="en-US" sz="4800">
                <a:solidFill>
                  <a:srgbClr val="FFFFFF"/>
                </a:solidFill>
                <a:latin typeface="Arial" panose="020B0604020202020204" pitchFamily="34" charset="0"/>
                <a:cs typeface="Arial" panose="020B0604020202020204" pitchFamily="34" charset="0"/>
              </a:rPr>
            </a:br>
            <a:endParaRPr lang="en-GB" altLang="en-US" sz="4800">
              <a:solidFill>
                <a:srgbClr val="FFFFFF"/>
              </a:solidFill>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11E734CC-9DD7-DE1C-6C06-2A398E8DE1B3}"/>
              </a:ext>
            </a:extLst>
          </p:cNvPr>
          <p:cNvSpPr>
            <a:spLocks noGrp="1"/>
          </p:cNvSpPr>
          <p:nvPr>
            <p:ph type="subTitle" idx="1"/>
          </p:nvPr>
        </p:nvSpPr>
        <p:spPr>
          <a:xfrm>
            <a:off x="1597817" y="4355959"/>
            <a:ext cx="10005951" cy="1458258"/>
          </a:xfrm>
        </p:spPr>
        <p:txBody>
          <a:bodyPr vert="horz" lIns="91440" tIns="45720" rIns="91440" bIns="45720" rtlCol="0" anchor="ctr">
            <a:normAutofit/>
          </a:bodyPr>
          <a:lstStyle/>
          <a:p>
            <a:pPr algn="l"/>
            <a:r>
              <a:rPr lang="en-US" sz="3600" b="1" dirty="0">
                <a:latin typeface="Arial"/>
                <a:cs typeface="Calibri"/>
              </a:rPr>
              <a:t>Week 5: Contemporary Technologies</a:t>
            </a:r>
            <a:endParaRPr lang="en-US" sz="2800" b="1" dirty="0">
              <a:latin typeface="Arial"/>
              <a:cs typeface="Arial"/>
            </a:endParaRPr>
          </a:p>
        </p:txBody>
      </p:sp>
      <p:sp>
        <p:nvSpPr>
          <p:cNvPr id="3" name="Date Placeholder 2">
            <a:extLst>
              <a:ext uri="{FF2B5EF4-FFF2-40B4-BE49-F238E27FC236}">
                <a16:creationId xmlns:a16="http://schemas.microsoft.com/office/drawing/2014/main" id="{3369EE70-F6E8-764A-5EB8-9832D504CF6B}"/>
              </a:ext>
            </a:extLst>
          </p:cNvPr>
          <p:cNvSpPr>
            <a:spLocks noGrp="1"/>
          </p:cNvSpPr>
          <p:nvPr>
            <p:ph type="dt" sz="quarter" idx="10"/>
          </p:nvPr>
        </p:nvSpPr>
        <p:spPr>
          <a:xfrm>
            <a:off x="8970264" y="6446837"/>
            <a:ext cx="2743200" cy="365125"/>
          </a:xfrm>
        </p:spPr>
        <p:txBody>
          <a:bodyPr>
            <a:normAutofit/>
          </a:bodyPr>
          <a:lstStyle/>
          <a:p>
            <a:pPr algn="r">
              <a:spcAft>
                <a:spcPts val="600"/>
              </a:spcAft>
              <a:defRPr/>
            </a:pPr>
            <a:fld id="{5EC0FA7E-6D3B-48D7-9F80-6C4D37659D9C}" type="datetime1">
              <a:rPr lang="en-GB" altLang="en-US" sz="1100">
                <a:solidFill>
                  <a:schemeClr val="tx1">
                    <a:lumMod val="50000"/>
                    <a:lumOff val="50000"/>
                  </a:schemeClr>
                </a:solidFill>
              </a:rPr>
              <a:pPr algn="r">
                <a:spcAft>
                  <a:spcPts val="600"/>
                </a:spcAft>
                <a:defRPr/>
              </a:pPr>
              <a:t>06/10/2026</a:t>
            </a:fld>
            <a:endParaRPr lang="en-GB" altLang="en-US" sz="1100">
              <a:solidFill>
                <a:schemeClr val="tx1">
                  <a:lumMod val="50000"/>
                  <a:lumOff val="50000"/>
                </a:schemeClr>
              </a:solidFill>
            </a:endParaRPr>
          </a:p>
        </p:txBody>
      </p:sp>
      <p:sp>
        <p:nvSpPr>
          <p:cNvPr id="6149" name="Slide Number Placeholder 5">
            <a:extLst>
              <a:ext uri="{FF2B5EF4-FFF2-40B4-BE49-F238E27FC236}">
                <a16:creationId xmlns:a16="http://schemas.microsoft.com/office/drawing/2014/main" id="{3B64190F-FD82-3E14-6B64-2BB158A3C751}"/>
              </a:ext>
            </a:extLst>
          </p:cNvPr>
          <p:cNvSpPr>
            <a:spLocks noGrp="1" noChangeArrowheads="1"/>
          </p:cNvSpPr>
          <p:nvPr>
            <p:ph type="sldNum" sz="quarter" idx="12"/>
          </p:nvPr>
        </p:nvSpPr>
        <p:spPr bwMode="auto">
          <a:xfrm>
            <a:off x="11704320" y="6446837"/>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3E58632-6638-42DB-8C3C-4C25532D884B}" type="slidenum">
              <a:rPr lang="en-GB" altLang="en-US" sz="1100">
                <a:solidFill>
                  <a:schemeClr val="tx1">
                    <a:lumMod val="50000"/>
                    <a:lumOff val="50000"/>
                  </a:schemeClr>
                </a:solidFill>
              </a:rPr>
              <a:pPr>
                <a:spcBef>
                  <a:spcPct val="0"/>
                </a:spcBef>
                <a:spcAft>
                  <a:spcPts val="600"/>
                </a:spcAft>
                <a:buFontTx/>
                <a:buNone/>
              </a:pPr>
              <a:t>1</a:t>
            </a:fld>
            <a:endParaRPr lang="en-GB" altLang="en-US" sz="1100">
              <a:solidFill>
                <a:schemeClr val="tx1">
                  <a:lumMod val="50000"/>
                  <a:lumOff val="50000"/>
                </a:schemeClr>
              </a:solidFill>
            </a:endParaRPr>
          </a:p>
        </p:txBody>
      </p:sp>
      <p:pic>
        <p:nvPicPr>
          <p:cNvPr id="7" name="Picture 6" descr="A close-up of a sign&#10;&#10;Description automatically generated">
            <a:extLst>
              <a:ext uri="{FF2B5EF4-FFF2-40B4-BE49-F238E27FC236}">
                <a16:creationId xmlns:a16="http://schemas.microsoft.com/office/drawing/2014/main" id="{E16D1B10-5551-3458-7A22-761C75E2EDCE}"/>
              </a:ext>
            </a:extLst>
          </p:cNvPr>
          <p:cNvPicPr>
            <a:picLocks noChangeAspect="1"/>
          </p:cNvPicPr>
          <p:nvPr/>
        </p:nvPicPr>
        <p:blipFill>
          <a:blip r:embed="rId2"/>
          <a:stretch>
            <a:fillRect/>
          </a:stretch>
        </p:blipFill>
        <p:spPr>
          <a:xfrm>
            <a:off x="9234616" y="5606920"/>
            <a:ext cx="2743200" cy="122529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355319A-D5B1-999A-7546-871EB6CAA6F9}"/>
              </a:ext>
            </a:extLst>
          </p:cNvPr>
          <p:cNvSpPr>
            <a:spLocks noGrp="1"/>
          </p:cNvSpPr>
          <p:nvPr>
            <p:ph type="title"/>
          </p:nvPr>
        </p:nvSpPr>
        <p:spPr>
          <a:xfrm>
            <a:off x="3467100" y="1"/>
            <a:ext cx="5257800" cy="792163"/>
          </a:xfrm>
        </p:spPr>
        <p:txBody>
          <a:bodyPr>
            <a:normAutofit fontScale="90000"/>
          </a:bodyPr>
          <a:lstStyle/>
          <a:p>
            <a:r>
              <a:rPr lang="en-GB" altLang="en-US" b="1">
                <a:latin typeface="Arial" panose="020B0604020202020204" pitchFamily="34" charset="0"/>
                <a:cs typeface="Arial" panose="020B0604020202020204" pitchFamily="34" charset="0"/>
              </a:rPr>
              <a:t>                       Today’s Teaching</a:t>
            </a:r>
          </a:p>
        </p:txBody>
      </p:sp>
      <p:sp>
        <p:nvSpPr>
          <p:cNvPr id="7171" name="Content Placeholder 2">
            <a:extLst>
              <a:ext uri="{FF2B5EF4-FFF2-40B4-BE49-F238E27FC236}">
                <a16:creationId xmlns:a16="http://schemas.microsoft.com/office/drawing/2014/main" id="{8B163FCC-4B6B-86B3-1A66-471C1CF71770}"/>
              </a:ext>
            </a:extLst>
          </p:cNvPr>
          <p:cNvSpPr>
            <a:spLocks noGrp="1"/>
          </p:cNvSpPr>
          <p:nvPr>
            <p:ph idx="1"/>
          </p:nvPr>
        </p:nvSpPr>
        <p:spPr>
          <a:xfrm>
            <a:off x="1524000" y="1196975"/>
            <a:ext cx="9144000" cy="4464050"/>
          </a:xfrm>
        </p:spPr>
        <p:txBody>
          <a:bodyPr vert="horz" lIns="91440" tIns="45720" rIns="91440" bIns="45720" rtlCol="0" anchor="t">
            <a:normAutofit/>
          </a:bodyPr>
          <a:lstStyle/>
          <a:p>
            <a:pPr>
              <a:defRPr/>
            </a:pPr>
            <a:endParaRPr lang="en-US" altLang="en-US" sz="2000" dirty="0">
              <a:latin typeface="Arial" panose="020B0604020202020204" pitchFamily="34" charset="0"/>
              <a:cs typeface="Arial" panose="020B0604020202020204" pitchFamily="34" charset="0"/>
            </a:endParaRPr>
          </a:p>
          <a:p>
            <a:pPr>
              <a:defRPr/>
            </a:pPr>
            <a:r>
              <a:rPr lang="en-US" dirty="0">
                <a:solidFill>
                  <a:srgbClr val="0D0D0D"/>
                </a:solidFill>
                <a:latin typeface="Arial"/>
                <a:ea typeface="+mn-lt"/>
                <a:cs typeface="+mn-lt"/>
              </a:rPr>
              <a:t>To understand the usage and impact of contemporary technologies on healthcare delivery, patient care, and medical practices.</a:t>
            </a:r>
            <a:endParaRPr lang="en-US" altLang="en-US" dirty="0">
              <a:latin typeface="Arial"/>
              <a:ea typeface="+mn-lt"/>
              <a:cs typeface="+mn-lt"/>
            </a:endParaRPr>
          </a:p>
          <a:p>
            <a:pPr>
              <a:defRPr/>
            </a:pPr>
            <a:endParaRPr lang="en-US"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000" dirty="0">
              <a:latin typeface="Arial" panose="020B0604020202020204" pitchFamily="34" charset="0"/>
              <a:cs typeface="Arial" panose="020B0604020202020204" pitchFamily="34" charset="0"/>
            </a:endParaRPr>
          </a:p>
        </p:txBody>
      </p:sp>
      <p:pic>
        <p:nvPicPr>
          <p:cNvPr id="2" name="Picture 1" descr="A blue and white text on a blue background&#10;&#10;Description automatically generated">
            <a:extLst>
              <a:ext uri="{FF2B5EF4-FFF2-40B4-BE49-F238E27FC236}">
                <a16:creationId xmlns:a16="http://schemas.microsoft.com/office/drawing/2014/main" id="{ACC37392-9413-12F4-2725-8EDE3F002911}"/>
              </a:ext>
            </a:extLst>
          </p:cNvPr>
          <p:cNvPicPr>
            <a:picLocks noChangeAspect="1"/>
          </p:cNvPicPr>
          <p:nvPr/>
        </p:nvPicPr>
        <p:blipFill>
          <a:blip r:embed="rId2"/>
          <a:stretch>
            <a:fillRect/>
          </a:stretch>
        </p:blipFill>
        <p:spPr>
          <a:xfrm>
            <a:off x="-5149" y="5378149"/>
            <a:ext cx="12264081" cy="14768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631EB8D-7E21-5C30-930F-5E00C05097FE}"/>
              </a:ext>
            </a:extLst>
          </p:cNvPr>
          <p:cNvSpPr>
            <a:spLocks noGrp="1"/>
          </p:cNvSpPr>
          <p:nvPr>
            <p:ph type="title"/>
          </p:nvPr>
        </p:nvSpPr>
        <p:spPr>
          <a:xfrm>
            <a:off x="1774826" y="478873"/>
            <a:ext cx="8435975" cy="700088"/>
          </a:xfrm>
        </p:spPr>
        <p:txBody>
          <a:bodyPr>
            <a:normAutofit fontScale="90000"/>
          </a:bodyPr>
          <a:lstStyle/>
          <a:p>
            <a:pPr algn="ctr"/>
            <a:br>
              <a:rPr lang="en-US" altLang="en-US" sz="3200" b="1" dirty="0">
                <a:latin typeface="Arial" panose="020B0604020202020204" pitchFamily="34" charset="0"/>
                <a:cs typeface="Arial" panose="020B0604020202020204" pitchFamily="34" charset="0"/>
              </a:rPr>
            </a:br>
            <a:r>
              <a:rPr lang="en-US" altLang="en-US" sz="3200" b="1" dirty="0">
                <a:latin typeface="Arial"/>
                <a:cs typeface="Arial"/>
              </a:rPr>
              <a:t>What is Technology and How is it Used in Healthcare?</a:t>
            </a:r>
            <a:br>
              <a:rPr lang="en-US" altLang="en-US" sz="3200" b="1" dirty="0">
                <a:latin typeface="Arial" panose="020B0604020202020204" pitchFamily="34" charset="0"/>
                <a:cs typeface="Arial" panose="020B0604020202020204" pitchFamily="34" charset="0"/>
              </a:rPr>
            </a:br>
            <a:endParaRPr lang="en-GB" altLang="en-US"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59B6DB-4C4A-5DC9-96BF-3B1DF0DCB680}"/>
              </a:ext>
            </a:extLst>
          </p:cNvPr>
          <p:cNvSpPr>
            <a:spLocks noGrp="1"/>
          </p:cNvSpPr>
          <p:nvPr>
            <p:ph idx="1"/>
          </p:nvPr>
        </p:nvSpPr>
        <p:spPr>
          <a:xfrm>
            <a:off x="1631951" y="836613"/>
            <a:ext cx="6911975" cy="4679950"/>
          </a:xfrm>
        </p:spPr>
        <p:txBody>
          <a:bodyPr vert="horz" lIns="91440" tIns="45720" rIns="91440" bIns="45720" rtlCol="0" anchor="t">
            <a:normAutofit/>
          </a:bodyPr>
          <a:lstStyle/>
          <a:p>
            <a:pPr>
              <a:spcAft>
                <a:spcPts val="600"/>
              </a:spcAft>
              <a:defRPr/>
            </a:pPr>
            <a:endParaRPr lang="en-GB" sz="1400" dirty="0">
              <a:cs typeface="Calibri"/>
            </a:endParaRPr>
          </a:p>
          <a:p>
            <a:pPr>
              <a:defRPr/>
            </a:pPr>
            <a:endParaRPr lang="en-GB" sz="1600" dirty="0"/>
          </a:p>
          <a:p>
            <a:pPr>
              <a:defRPr/>
            </a:pPr>
            <a:endParaRPr lang="en-GB" sz="1600" dirty="0"/>
          </a:p>
          <a:p>
            <a:pPr marL="0" indent="0">
              <a:buFont typeface="Arial" panose="020B0604020202020204" pitchFamily="34" charset="0"/>
              <a:buNone/>
              <a:defRPr/>
            </a:pPr>
            <a:r>
              <a:rPr lang="en-GB" sz="2000" dirty="0"/>
              <a:t>  </a:t>
            </a:r>
          </a:p>
        </p:txBody>
      </p:sp>
      <p:sp>
        <p:nvSpPr>
          <p:cNvPr id="4" name="Date Placeholder 3">
            <a:extLst>
              <a:ext uri="{FF2B5EF4-FFF2-40B4-BE49-F238E27FC236}">
                <a16:creationId xmlns:a16="http://schemas.microsoft.com/office/drawing/2014/main" id="{331290E3-BF63-50DA-FD67-C5055E3A307C}"/>
              </a:ext>
            </a:extLst>
          </p:cNvPr>
          <p:cNvSpPr>
            <a:spLocks noGrp="1"/>
          </p:cNvSpPr>
          <p:nvPr>
            <p:ph type="dt" sz="quarter" idx="10"/>
          </p:nvPr>
        </p:nvSpPr>
        <p:spPr/>
        <p:txBody>
          <a:bodyPr/>
          <a:lstStyle/>
          <a:p>
            <a:pPr>
              <a:defRPr/>
            </a:pPr>
            <a:fld id="{28DDA8DA-7A9D-4D8F-A771-5117253E7342}" type="datetime1">
              <a:rPr lang="en-GB" altLang="en-US" smtClean="0"/>
              <a:pPr>
                <a:defRPr/>
              </a:pPr>
              <a:t>06/10/2026</a:t>
            </a:fld>
            <a:endParaRPr lang="en-GB" altLang="en-US" dirty="0"/>
          </a:p>
        </p:txBody>
      </p:sp>
      <p:sp>
        <p:nvSpPr>
          <p:cNvPr id="8197" name="Slide Number Placeholder 4">
            <a:extLst>
              <a:ext uri="{FF2B5EF4-FFF2-40B4-BE49-F238E27FC236}">
                <a16:creationId xmlns:a16="http://schemas.microsoft.com/office/drawing/2014/main" id="{5D3CE6FC-F24D-95C3-E97D-60553E19CD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0FDE29-9A86-4F8A-A55A-502467370BD1}"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7A89B728-D0E2-0BB0-91B7-17CA483E3437}"/>
              </a:ext>
            </a:extLst>
          </p:cNvPr>
          <p:cNvPicPr>
            <a:picLocks noChangeAspect="1"/>
          </p:cNvPicPr>
          <p:nvPr/>
        </p:nvPicPr>
        <p:blipFill>
          <a:blip r:embed="rId2"/>
          <a:stretch>
            <a:fillRect/>
          </a:stretch>
        </p:blipFill>
        <p:spPr>
          <a:xfrm>
            <a:off x="-5149" y="5378149"/>
            <a:ext cx="12264081" cy="1476890"/>
          </a:xfrm>
          <a:prstGeom prst="rect">
            <a:avLst/>
          </a:prstGeom>
        </p:spPr>
      </p:pic>
      <p:sp>
        <p:nvSpPr>
          <p:cNvPr id="6" name="Content Placeholder 2">
            <a:extLst>
              <a:ext uri="{FF2B5EF4-FFF2-40B4-BE49-F238E27FC236}">
                <a16:creationId xmlns:a16="http://schemas.microsoft.com/office/drawing/2014/main" id="{A5D07EFA-0FF4-D4D1-BF0D-050B310FF961}"/>
              </a:ext>
            </a:extLst>
          </p:cNvPr>
          <p:cNvSpPr txBox="1">
            <a:spLocks/>
          </p:cNvSpPr>
          <p:nvPr/>
        </p:nvSpPr>
        <p:spPr>
          <a:xfrm>
            <a:off x="1524000" y="1196975"/>
            <a:ext cx="9144000" cy="44640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endParaRPr lang="en-US" altLang="en-US" sz="2000" dirty="0">
              <a:latin typeface="Arial" panose="020B0604020202020204" pitchFamily="34" charset="0"/>
              <a:cs typeface="Arial" panose="020B0604020202020204" pitchFamily="34" charset="0"/>
            </a:endParaRPr>
          </a:p>
          <a:p>
            <a:pPr>
              <a:defRPr/>
            </a:pPr>
            <a:endParaRPr lang="en-US" dirty="0">
              <a:solidFill>
                <a:srgbClr val="0D0D0D"/>
              </a:solidFill>
              <a:latin typeface="Arial"/>
              <a:ea typeface="+mn-lt"/>
              <a:cs typeface="+mn-lt"/>
            </a:endParaRPr>
          </a:p>
          <a:p>
            <a:pPr>
              <a:defRPr/>
            </a:pPr>
            <a:endParaRPr lang="en-US" altLang="en-US"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4BFF73F-C08E-439C-74D5-4B54896A6400}"/>
              </a:ext>
            </a:extLst>
          </p:cNvPr>
          <p:cNvSpPr txBox="1"/>
          <p:nvPr/>
        </p:nvSpPr>
        <p:spPr>
          <a:xfrm>
            <a:off x="683336" y="1119390"/>
            <a:ext cx="10832756"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Arial"/>
              <a:cs typeface="Calibri"/>
            </a:endParaRPr>
          </a:p>
          <a:p>
            <a:r>
              <a:rPr lang="en-US" sz="2000" b="1" dirty="0">
                <a:latin typeface="Arial"/>
                <a:ea typeface="+mn-lt"/>
                <a:cs typeface="+mn-lt"/>
              </a:rPr>
              <a:t>Technology is the application of scientific knowledge and tools to solve problems and achieve specific objectives, driving progress and innovation in various aspects of human life.</a:t>
            </a:r>
            <a:endParaRPr lang="en-US" sz="2000" b="1" dirty="0">
              <a:latin typeface="Arial"/>
              <a:cs typeface="Calibri"/>
            </a:endParaRPr>
          </a:p>
          <a:p>
            <a:endParaRPr lang="en-US" sz="2000" dirty="0">
              <a:latin typeface="Arial"/>
              <a:cs typeface="Calibri"/>
            </a:endParaRPr>
          </a:p>
          <a:p>
            <a:pPr marL="285750" indent="-285750">
              <a:buFont typeface="Arial"/>
              <a:buChar char="•"/>
            </a:pPr>
            <a:r>
              <a:rPr lang="en-US" sz="2000" dirty="0">
                <a:latin typeface="Arial"/>
                <a:ea typeface="+mn-lt"/>
                <a:cs typeface="+mn-lt"/>
              </a:rPr>
              <a:t>Healthcare technology can help to improve communication between patients and their healthcare providers.</a:t>
            </a:r>
            <a:endParaRPr lang="en-US" sz="2000" dirty="0">
              <a:latin typeface="Arial"/>
              <a:cs typeface="Calibri" panose="020F0502020204030204"/>
            </a:endParaRPr>
          </a:p>
          <a:p>
            <a:pPr marL="285750" indent="-285750">
              <a:buFont typeface="Arial"/>
              <a:buChar char="•"/>
            </a:pPr>
            <a:endParaRPr lang="en-US" sz="2000" dirty="0">
              <a:latin typeface="Arial"/>
              <a:cs typeface="Calibri" panose="020F0502020204030204"/>
            </a:endParaRPr>
          </a:p>
          <a:p>
            <a:pPr marL="285750" indent="-285750">
              <a:buFont typeface="Arial"/>
              <a:buChar char="•"/>
            </a:pPr>
            <a:r>
              <a:rPr lang="en-US" sz="2000" dirty="0">
                <a:latin typeface="Arial"/>
                <a:ea typeface="+mn-lt"/>
                <a:cs typeface="+mn-lt"/>
              </a:rPr>
              <a:t>Healthcare professionals can now use technology to identify and treat infections and wounds quickly</a:t>
            </a:r>
            <a:endParaRPr lang="en-US" sz="2000" dirty="0">
              <a:latin typeface="Arial"/>
              <a:cs typeface="Calibri" panose="020F0502020204030204"/>
            </a:endParaRPr>
          </a:p>
          <a:p>
            <a:pPr marL="285750" indent="-285750">
              <a:buFont typeface="Arial"/>
              <a:buChar char="•"/>
            </a:pPr>
            <a:endParaRPr lang="en-US" sz="2000" dirty="0">
              <a:latin typeface="Arial"/>
              <a:cs typeface="Calibri" panose="020F0502020204030204"/>
            </a:endParaRPr>
          </a:p>
          <a:p>
            <a:pPr marL="285750" indent="-285750">
              <a:buFont typeface="Arial"/>
              <a:buChar char="•"/>
            </a:pPr>
            <a:r>
              <a:rPr lang="en-US" sz="2000" dirty="0">
                <a:latin typeface="Arial"/>
                <a:ea typeface="+mn-lt"/>
                <a:cs typeface="+mn-lt"/>
              </a:rPr>
              <a:t>Heart rate monitors can help detect cardiac arrhythmias</a:t>
            </a:r>
          </a:p>
          <a:p>
            <a:pPr marL="285750" indent="-285750">
              <a:buFont typeface="Arial"/>
              <a:buChar char="•"/>
            </a:pPr>
            <a:endParaRPr lang="en-US" sz="2000" dirty="0">
              <a:latin typeface="Arial"/>
              <a:cs typeface="Calibri" panose="020F0502020204030204"/>
            </a:endParaRPr>
          </a:p>
          <a:p>
            <a:pPr marL="285750" indent="-285750">
              <a:buFont typeface="Arial"/>
              <a:buChar char="•"/>
            </a:pPr>
            <a:r>
              <a:rPr lang="en-US" sz="2000" dirty="0">
                <a:highlight>
                  <a:srgbClr val="FFFF00"/>
                </a:highlight>
                <a:latin typeface="Arial"/>
                <a:cs typeface="Calibri" panose="020F0502020204030204"/>
              </a:rPr>
              <a:t>What else can technology do in healthcare?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BD58D88-EB72-BC81-2CE8-13EE028C73C4}"/>
              </a:ext>
            </a:extLst>
          </p:cNvPr>
          <p:cNvSpPr>
            <a:spLocks noGrp="1"/>
          </p:cNvSpPr>
          <p:nvPr>
            <p:ph type="title"/>
          </p:nvPr>
        </p:nvSpPr>
        <p:spPr>
          <a:xfrm>
            <a:off x="3051326" y="69850"/>
            <a:ext cx="8435975" cy="700088"/>
          </a:xfrm>
        </p:spPr>
        <p:txBody>
          <a:bodyPr>
            <a:normAutofit fontScale="90000"/>
          </a:bodyPr>
          <a:lstStyle/>
          <a:p>
            <a:br>
              <a:rPr lang="en-US" altLang="en-US" sz="3200" b="1" dirty="0">
                <a:latin typeface="Arial" panose="020B0604020202020204" pitchFamily="34" charset="0"/>
                <a:cs typeface="Arial" panose="020B0604020202020204" pitchFamily="34" charset="0"/>
              </a:rPr>
            </a:br>
            <a:r>
              <a:rPr lang="en-US" sz="3100" b="1" dirty="0">
                <a:solidFill>
                  <a:srgbClr val="0D0D0D"/>
                </a:solidFill>
                <a:latin typeface="Arial"/>
                <a:ea typeface="+mj-lt"/>
                <a:cs typeface="+mj-lt"/>
              </a:rPr>
              <a:t>Technology Research Activity </a:t>
            </a:r>
            <a:br>
              <a:rPr lang="en-US" altLang="en-US" sz="3200" b="1" dirty="0">
                <a:latin typeface="Arial" panose="020B0604020202020204" pitchFamily="34" charset="0"/>
                <a:cs typeface="Arial" panose="020B0604020202020204" pitchFamily="34" charset="0"/>
              </a:rPr>
            </a:br>
            <a:endParaRPr lang="en-GB" altLang="en-US"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0878CE-C2F7-F444-272F-174729861C22}"/>
              </a:ext>
            </a:extLst>
          </p:cNvPr>
          <p:cNvSpPr>
            <a:spLocks noGrp="1"/>
          </p:cNvSpPr>
          <p:nvPr>
            <p:ph idx="1"/>
          </p:nvPr>
        </p:nvSpPr>
        <p:spPr>
          <a:xfrm>
            <a:off x="981934" y="775129"/>
            <a:ext cx="11566139" cy="4679950"/>
          </a:xfrm>
        </p:spPr>
        <p:txBody>
          <a:bodyPr vert="horz" lIns="91440" tIns="45720" rIns="91440" bIns="45720" rtlCol="0" anchor="t">
            <a:normAutofit/>
          </a:bodyPr>
          <a:lstStyle/>
          <a:p>
            <a:pPr>
              <a:buFont typeface="Arial"/>
              <a:buChar char="•"/>
              <a:defRPr/>
            </a:pPr>
            <a:r>
              <a:rPr lang="en-US" sz="2000" dirty="0">
                <a:solidFill>
                  <a:srgbClr val="0D0D0D"/>
                </a:solidFill>
                <a:latin typeface="Arial"/>
                <a:ea typeface="+mn-lt"/>
                <a:cs typeface="+mn-lt"/>
              </a:rPr>
              <a:t>Each group will be assigned a specific contemporary healthcare technology</a:t>
            </a:r>
            <a:endParaRPr lang="en-US" sz="2000" dirty="0">
              <a:latin typeface="Arial"/>
              <a:ea typeface="+mn-lt"/>
              <a:cs typeface="+mn-lt"/>
            </a:endParaRPr>
          </a:p>
          <a:p>
            <a:pPr>
              <a:buFont typeface="Arial"/>
              <a:defRPr/>
            </a:pPr>
            <a:r>
              <a:rPr lang="en-US" sz="2000" dirty="0">
                <a:solidFill>
                  <a:srgbClr val="0D0D0D"/>
                </a:solidFill>
                <a:latin typeface="Arial"/>
                <a:ea typeface="+mn-lt"/>
                <a:cs typeface="+mn-lt"/>
              </a:rPr>
              <a:t>You must research your assigned technology, including its </a:t>
            </a:r>
            <a:r>
              <a:rPr lang="en-US" sz="2000" b="1" dirty="0">
                <a:solidFill>
                  <a:srgbClr val="0D0D0D"/>
                </a:solidFill>
                <a:highlight>
                  <a:srgbClr val="FFFF00"/>
                </a:highlight>
                <a:latin typeface="Arial"/>
                <a:ea typeface="+mn-lt"/>
                <a:cs typeface="+mn-lt"/>
              </a:rPr>
              <a:t>purpose, benefits, and real-life applications</a:t>
            </a:r>
            <a:endParaRPr lang="en-US" sz="2000" b="1" dirty="0">
              <a:highlight>
                <a:srgbClr val="FFFF00"/>
              </a:highlight>
              <a:latin typeface="Arial"/>
              <a:ea typeface="+mn-lt"/>
              <a:cs typeface="+mn-lt"/>
            </a:endParaRPr>
          </a:p>
          <a:p>
            <a:pPr>
              <a:buFont typeface="Arial"/>
              <a:defRPr/>
            </a:pPr>
            <a:r>
              <a:rPr lang="en-US" sz="2000" dirty="0">
                <a:solidFill>
                  <a:srgbClr val="0D0D0D"/>
                </a:solidFill>
                <a:latin typeface="Arial"/>
                <a:ea typeface="+mn-lt"/>
                <a:cs typeface="+mn-lt"/>
              </a:rPr>
              <a:t>Each group will present their findings to the class using a poster</a:t>
            </a:r>
          </a:p>
          <a:p>
            <a:pPr>
              <a:buFont typeface="Arial"/>
              <a:buChar char="•"/>
              <a:defRPr/>
            </a:pPr>
            <a:r>
              <a:rPr lang="en-US" sz="2000" dirty="0">
                <a:solidFill>
                  <a:srgbClr val="0D0D0D"/>
                </a:solidFill>
                <a:latin typeface="Arial"/>
                <a:ea typeface="Calibri"/>
                <a:cs typeface="Calibri"/>
              </a:rPr>
              <a:t>Provide at least two references for your information</a:t>
            </a:r>
            <a:br>
              <a:rPr lang="en-US" sz="2000" dirty="0">
                <a:solidFill>
                  <a:srgbClr val="0D0D0D"/>
                </a:solidFill>
                <a:latin typeface="Arial"/>
                <a:ea typeface="Calibri"/>
                <a:cs typeface="Calibri"/>
              </a:rPr>
            </a:br>
            <a:endParaRPr lang="en-US" sz="2000" dirty="0">
              <a:solidFill>
                <a:srgbClr val="0D0D0D"/>
              </a:solidFill>
              <a:latin typeface="Arial"/>
              <a:ea typeface="Calibri"/>
              <a:cs typeface="Calibri"/>
            </a:endParaRPr>
          </a:p>
          <a:p>
            <a:pPr>
              <a:buFont typeface="Arial"/>
              <a:defRPr/>
            </a:pPr>
            <a:r>
              <a:rPr lang="en-US" sz="2000" b="1" dirty="0">
                <a:solidFill>
                  <a:srgbClr val="0D0D0D"/>
                </a:solidFill>
                <a:latin typeface="Arial"/>
                <a:ea typeface="+mn-lt"/>
                <a:cs typeface="+mn-lt"/>
              </a:rPr>
              <a:t>Telemedicine</a:t>
            </a:r>
            <a:endParaRPr lang="en-US" sz="2000" b="1" dirty="0">
              <a:solidFill>
                <a:srgbClr val="0D0D0D"/>
              </a:solidFill>
              <a:latin typeface="Arial"/>
              <a:ea typeface="Calibri"/>
              <a:cs typeface="Calibri"/>
            </a:endParaRPr>
          </a:p>
          <a:p>
            <a:pPr>
              <a:buFont typeface="Arial"/>
              <a:defRPr/>
            </a:pPr>
            <a:r>
              <a:rPr lang="en-US" sz="2000" b="1" dirty="0">
                <a:solidFill>
                  <a:srgbClr val="0D0D0D"/>
                </a:solidFill>
                <a:latin typeface="Arial"/>
                <a:ea typeface="+mn-lt"/>
                <a:cs typeface="+mn-lt"/>
              </a:rPr>
              <a:t>Artificial Intelligence (AI) in diagnostics</a:t>
            </a:r>
            <a:endParaRPr lang="en-US" sz="2000" b="1" dirty="0">
              <a:latin typeface="Arial"/>
              <a:ea typeface="Calibri"/>
              <a:cs typeface="Calibri"/>
            </a:endParaRPr>
          </a:p>
          <a:p>
            <a:pPr>
              <a:buFont typeface="Arial"/>
              <a:defRPr/>
            </a:pPr>
            <a:r>
              <a:rPr lang="en-US" sz="2000" b="1" dirty="0">
                <a:solidFill>
                  <a:srgbClr val="0D0D0D"/>
                </a:solidFill>
                <a:latin typeface="Arial"/>
                <a:ea typeface="+mn-lt"/>
                <a:cs typeface="+mn-lt"/>
              </a:rPr>
              <a:t>Wearable Health Technology</a:t>
            </a:r>
          </a:p>
          <a:p>
            <a:pPr>
              <a:buFont typeface="Arial"/>
              <a:defRPr/>
            </a:pPr>
            <a:r>
              <a:rPr lang="en-GB" sz="2000" b="1" dirty="0">
                <a:latin typeface="Arial"/>
                <a:ea typeface="Calibri"/>
                <a:cs typeface="Calibri"/>
              </a:rPr>
              <a:t>Digital Health Apps and Patient Portals</a:t>
            </a:r>
            <a:endParaRPr lang="en-US" sz="2000" b="1" dirty="0">
              <a:latin typeface="Arial"/>
              <a:ea typeface="Calibri"/>
              <a:cs typeface="Calibri"/>
            </a:endParaRPr>
          </a:p>
          <a:p>
            <a:pPr>
              <a:buFont typeface="Arial"/>
              <a:defRPr/>
            </a:pPr>
            <a:r>
              <a:rPr lang="en-US" sz="2000" b="1" dirty="0">
                <a:solidFill>
                  <a:srgbClr val="0D0D0D"/>
                </a:solidFill>
                <a:latin typeface="Arial"/>
                <a:ea typeface="+mn-lt"/>
                <a:cs typeface="+mn-lt"/>
              </a:rPr>
              <a:t>Robotic Surgery</a:t>
            </a:r>
            <a:endParaRPr lang="en-US" sz="2000" b="1" dirty="0">
              <a:latin typeface="Arial"/>
              <a:ea typeface="Calibri"/>
              <a:cs typeface="Calibri"/>
            </a:endParaRPr>
          </a:p>
          <a:p>
            <a:pPr>
              <a:buFont typeface="Arial"/>
              <a:defRPr/>
            </a:pPr>
            <a:r>
              <a:rPr lang="en-GB" sz="2000" b="1" dirty="0">
                <a:solidFill>
                  <a:srgbClr val="0D0D0D"/>
                </a:solidFill>
                <a:latin typeface="Arial"/>
                <a:ea typeface="Calibri"/>
                <a:cs typeface="Calibri"/>
              </a:rPr>
              <a:t>Assistive Technology and Smart Home Systems</a:t>
            </a:r>
            <a:endParaRPr lang="en-US" sz="2000" b="1" dirty="0">
              <a:solidFill>
                <a:srgbClr val="0D0D0D"/>
              </a:solidFill>
              <a:latin typeface="Arial"/>
              <a:ea typeface="Calibri"/>
              <a:cs typeface="Calibri"/>
            </a:endParaRPr>
          </a:p>
          <a:p>
            <a:pPr marL="0" indent="0">
              <a:buNone/>
              <a:defRPr/>
            </a:pPr>
            <a:endParaRPr lang="en-US" sz="1800" dirty="0">
              <a:ea typeface="Calibri"/>
              <a:cs typeface="Calibri"/>
            </a:endParaRPr>
          </a:p>
          <a:p>
            <a:pPr>
              <a:lnSpc>
                <a:spcPct val="150000"/>
              </a:lnSpc>
              <a:defRPr/>
            </a:pPr>
            <a:endParaRPr lang="en-US" sz="1800" dirty="0">
              <a:ea typeface="Calibri"/>
              <a:cs typeface="Calibri"/>
            </a:endParaRPr>
          </a:p>
        </p:txBody>
      </p:sp>
      <p:sp>
        <p:nvSpPr>
          <p:cNvPr id="4" name="Date Placeholder 3">
            <a:extLst>
              <a:ext uri="{FF2B5EF4-FFF2-40B4-BE49-F238E27FC236}">
                <a16:creationId xmlns:a16="http://schemas.microsoft.com/office/drawing/2014/main" id="{FFEC208A-8091-04E6-83C3-5A22C9AD099C}"/>
              </a:ext>
            </a:extLst>
          </p:cNvPr>
          <p:cNvSpPr>
            <a:spLocks noGrp="1"/>
          </p:cNvSpPr>
          <p:nvPr>
            <p:ph type="dt" sz="quarter" idx="10"/>
          </p:nvPr>
        </p:nvSpPr>
        <p:spPr/>
        <p:txBody>
          <a:bodyPr/>
          <a:lstStyle/>
          <a:p>
            <a:pPr>
              <a:defRPr/>
            </a:pPr>
            <a:fld id="{28DDA8DA-7A9D-4D8F-A771-5117253E7342}" type="datetime1">
              <a:rPr lang="en-GB" altLang="en-US" smtClean="0"/>
              <a:pPr>
                <a:defRPr/>
              </a:pPr>
              <a:t>06/10/2026</a:t>
            </a:fld>
            <a:endParaRPr lang="en-GB" altLang="en-US" dirty="0"/>
          </a:p>
        </p:txBody>
      </p:sp>
      <p:sp>
        <p:nvSpPr>
          <p:cNvPr id="9221" name="Slide Number Placeholder 4">
            <a:extLst>
              <a:ext uri="{FF2B5EF4-FFF2-40B4-BE49-F238E27FC236}">
                <a16:creationId xmlns:a16="http://schemas.microsoft.com/office/drawing/2014/main" id="{2F104873-C391-21AB-1471-73FB1DCD56C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06B870E-4B5C-4AAE-B36E-3080253F8DD3}"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A1FB013F-3F17-909B-D66D-52F5CD053307}"/>
              </a:ext>
            </a:extLst>
          </p:cNvPr>
          <p:cNvPicPr>
            <a:picLocks noChangeAspect="1"/>
          </p:cNvPicPr>
          <p:nvPr/>
        </p:nvPicPr>
        <p:blipFill>
          <a:blip r:embed="rId2"/>
          <a:stretch>
            <a:fillRect/>
          </a:stretch>
        </p:blipFill>
        <p:spPr>
          <a:xfrm>
            <a:off x="-5149" y="5378149"/>
            <a:ext cx="12264081" cy="14768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61" name="Rectangle 10260">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2DE07BC2-FE85-B925-AA51-8E5BF4A12481}"/>
              </a:ext>
            </a:extLst>
          </p:cNvPr>
          <p:cNvSpPr>
            <a:spLocks noGrp="1"/>
          </p:cNvSpPr>
          <p:nvPr>
            <p:ph type="title"/>
          </p:nvPr>
        </p:nvSpPr>
        <p:spPr>
          <a:xfrm>
            <a:off x="1687443" y="-1501223"/>
            <a:ext cx="10549834" cy="2579692"/>
          </a:xfrm>
        </p:spPr>
        <p:txBody>
          <a:bodyPr anchor="b">
            <a:normAutofit/>
          </a:bodyPr>
          <a:lstStyle/>
          <a:p>
            <a:r>
              <a:rPr lang="en-US" b="1">
                <a:latin typeface="Arial"/>
                <a:ea typeface="+mj-lt"/>
                <a:cs typeface="+mj-lt"/>
              </a:rPr>
              <a:t>Telemedicine and Telehealth </a:t>
            </a:r>
            <a:endParaRPr lang="en-US">
              <a:ea typeface="+mj-lt"/>
              <a:cs typeface="+mj-lt"/>
            </a:endParaRPr>
          </a:p>
        </p:txBody>
      </p:sp>
      <p:pic>
        <p:nvPicPr>
          <p:cNvPr id="5" name="Picture 4" descr="Wearable Medical Monitoring Devices: The Innovation Continues - Renal and  Urology News">
            <a:extLst>
              <a:ext uri="{FF2B5EF4-FFF2-40B4-BE49-F238E27FC236}">
                <a16:creationId xmlns:a16="http://schemas.microsoft.com/office/drawing/2014/main" id="{D7AC1CCB-9077-4BB7-4C6A-B1CCE2DF713C}"/>
              </a:ext>
            </a:extLst>
          </p:cNvPr>
          <p:cNvPicPr>
            <a:picLocks noChangeAspect="1"/>
          </p:cNvPicPr>
          <p:nvPr/>
        </p:nvPicPr>
        <p:blipFill rotWithShape="1">
          <a:blip r:embed="rId2"/>
          <a:srcRect r="3080" b="1"/>
          <a:stretch/>
        </p:blipFill>
        <p:spPr>
          <a:xfrm>
            <a:off x="7874019" y="3003836"/>
            <a:ext cx="4227726" cy="2888607"/>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2" name="Content Placeholder 1" descr="Challenges in providing telehealth to older adults">
            <a:extLst>
              <a:ext uri="{FF2B5EF4-FFF2-40B4-BE49-F238E27FC236}">
                <a16:creationId xmlns:a16="http://schemas.microsoft.com/office/drawing/2014/main" id="{92169DA4-6765-3E3C-B7E7-CC92990D7BA3}"/>
              </a:ext>
            </a:extLst>
          </p:cNvPr>
          <p:cNvPicPr>
            <a:picLocks noChangeAspect="1"/>
          </p:cNvPicPr>
          <p:nvPr/>
        </p:nvPicPr>
        <p:blipFill rotWithShape="1">
          <a:blip r:embed="rId3"/>
          <a:srcRect l="32325" r="8170" b="2"/>
          <a:stretch/>
        </p:blipFill>
        <p:spPr>
          <a:xfrm>
            <a:off x="7872593" y="1079722"/>
            <a:ext cx="4088899" cy="1924104"/>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10249" name="Content Placeholder 10248">
            <a:extLst>
              <a:ext uri="{FF2B5EF4-FFF2-40B4-BE49-F238E27FC236}">
                <a16:creationId xmlns:a16="http://schemas.microsoft.com/office/drawing/2014/main" id="{232DCE48-EC8A-9A80-54E1-7BE92643F49B}"/>
              </a:ext>
            </a:extLst>
          </p:cNvPr>
          <p:cNvSpPr>
            <a:spLocks noGrp="1"/>
          </p:cNvSpPr>
          <p:nvPr>
            <p:ph idx="1"/>
          </p:nvPr>
        </p:nvSpPr>
        <p:spPr>
          <a:xfrm>
            <a:off x="540439" y="1444354"/>
            <a:ext cx="6962775" cy="3052757"/>
          </a:xfrm>
        </p:spPr>
        <p:txBody>
          <a:bodyPr vert="horz" lIns="91440" tIns="45720" rIns="91440" bIns="45720" rtlCol="0" anchor="t">
            <a:noAutofit/>
          </a:bodyPr>
          <a:lstStyle/>
          <a:p>
            <a:r>
              <a:rPr lang="en-GB" sz="1600" dirty="0">
                <a:latin typeface="Arial" panose="020B0604020202020204" pitchFamily="34" charset="0"/>
                <a:cs typeface="Arial" panose="020B0604020202020204" pitchFamily="34" charset="0"/>
              </a:rPr>
              <a:t>Telehealth is the wider concept of using digital technology to support health and wellbeing, while telemedicine specifically refers to the remote delivery of clinical healthcare services.</a:t>
            </a:r>
          </a:p>
          <a:p>
            <a:pPr marL="0" indent="0">
              <a:buNone/>
            </a:pPr>
            <a:r>
              <a:rPr lang="en-GB" sz="1600" b="1" dirty="0">
                <a:latin typeface="Arial" panose="020B0604020202020204" pitchFamily="34" charset="0"/>
                <a:cs typeface="Arial" panose="020B0604020202020204" pitchFamily="34" charset="0"/>
              </a:rPr>
              <a:t>Telehealth Examples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Using the NHS App to view test results, order repeat prescriptions, or access your health records.</a:t>
            </a:r>
          </a:p>
          <a:p>
            <a:pPr marL="0" indent="0">
              <a:buNone/>
            </a:pPr>
            <a:r>
              <a:rPr lang="en-GB" sz="1600" dirty="0">
                <a:latin typeface="Arial" panose="020B0604020202020204" pitchFamily="34" charset="0"/>
                <a:cs typeface="Arial" panose="020B0604020202020204" pitchFamily="34" charset="0"/>
              </a:rPr>
              <a:t>Using a mental wellbeing app such as Headspace or Calm to support stress management and mental health.</a:t>
            </a:r>
          </a:p>
          <a:p>
            <a:pPr marL="0" indent="0">
              <a:buNone/>
            </a:pPr>
            <a:r>
              <a:rPr lang="en-GB" sz="1600" b="1" dirty="0">
                <a:latin typeface="Arial" panose="020B0604020202020204" pitchFamily="34" charset="0"/>
                <a:cs typeface="Arial" panose="020B0604020202020204" pitchFamily="34" charset="0"/>
              </a:rPr>
              <a:t>Telemedicine Examples</a:t>
            </a:r>
          </a:p>
          <a:p>
            <a:pPr marL="0" indent="0">
              <a:buNone/>
            </a:pPr>
            <a:r>
              <a:rPr lang="en-GB" sz="1600" dirty="0">
                <a:latin typeface="Arial" panose="020B0604020202020204" pitchFamily="34" charset="0"/>
                <a:cs typeface="Arial" panose="020B0604020202020204" pitchFamily="34" charset="0"/>
              </a:rPr>
              <a:t>A video consultation with a GP to discuss symptoms and receive advice or treatment.</a:t>
            </a:r>
          </a:p>
          <a:p>
            <a:pPr marL="0" indent="0">
              <a:buNone/>
            </a:pPr>
            <a:r>
              <a:rPr lang="en-GB" sz="1600" dirty="0">
                <a:latin typeface="Arial" panose="020B0604020202020204" pitchFamily="34" charset="0"/>
                <a:cs typeface="Arial" panose="020B0604020202020204" pitchFamily="34" charset="0"/>
              </a:rPr>
              <a:t>A telephone follow-up appointment with a hospital consultant after surgery to monitor recovery without attending the clinic.</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715458C-2D0F-B830-62A0-B99B746F7B31}"/>
              </a:ext>
            </a:extLst>
          </p:cNvPr>
          <p:cNvSpPr>
            <a:spLocks noGrp="1"/>
          </p:cNvSpPr>
          <p:nvPr>
            <p:ph type="dt" sz="quarter" idx="10"/>
          </p:nvPr>
        </p:nvSpPr>
        <p:spPr>
          <a:xfrm>
            <a:off x="838200" y="6356350"/>
            <a:ext cx="2743200" cy="365125"/>
          </a:xfrm>
        </p:spPr>
        <p:txBody>
          <a:bodyPr>
            <a:normAutofit/>
          </a:bodyPr>
          <a:lstStyle/>
          <a:p>
            <a:pPr>
              <a:spcAft>
                <a:spcPts val="600"/>
              </a:spcAft>
              <a:defRPr/>
            </a:pPr>
            <a:fld id="{D101C78F-F8BE-F842-8E4E-211C5B2E81C7}" type="datetime1">
              <a:rPr lang="en-GB" altLang="en-US">
                <a:solidFill>
                  <a:srgbClr val="FFFFFF"/>
                </a:solidFill>
              </a:rPr>
              <a:pPr>
                <a:spcAft>
                  <a:spcPts val="600"/>
                </a:spcAft>
                <a:defRPr/>
              </a:pPr>
              <a:t>06/10/2026</a:t>
            </a:fld>
            <a:endParaRPr lang="en-GB" altLang="en-US">
              <a:solidFill>
                <a:srgbClr val="FFFFFF"/>
              </a:solidFill>
            </a:endParaRPr>
          </a:p>
        </p:txBody>
      </p:sp>
      <p:sp>
        <p:nvSpPr>
          <p:cNvPr id="10245" name="Slide Number Placeholder 4">
            <a:extLst>
              <a:ext uri="{FF2B5EF4-FFF2-40B4-BE49-F238E27FC236}">
                <a16:creationId xmlns:a16="http://schemas.microsoft.com/office/drawing/2014/main" id="{92BE2590-F3F3-6E2A-DC99-BD73B237A692}"/>
              </a:ext>
            </a:extLst>
          </p:cNvPr>
          <p:cNvSpPr>
            <a:spLocks noGrp="1" noChangeArrowheads="1"/>
          </p:cNvSpPr>
          <p:nvPr>
            <p:ph type="sldNum" sz="quarter" idx="12"/>
          </p:nvPr>
        </p:nvSpPr>
        <p:spPr bwMode="auto">
          <a:xfrm>
            <a:off x="10209276" y="6356350"/>
            <a:ext cx="1144524"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C1122122-4E10-47A2-8E58-EE027D84BBB8}" type="slidenum">
              <a:rPr lang="en-GB" altLang="en-US" sz="1800"/>
              <a:pPr>
                <a:lnSpc>
                  <a:spcPct val="90000"/>
                </a:lnSpc>
                <a:spcBef>
                  <a:spcPct val="0"/>
                </a:spcBef>
                <a:spcAft>
                  <a:spcPts val="600"/>
                </a:spcAft>
                <a:buFontTx/>
                <a:buNone/>
              </a:pPr>
              <a:t>5</a:t>
            </a:fld>
            <a:endParaRPr lang="en-GB" altLang="en-US" sz="1800"/>
          </a:p>
        </p:txBody>
      </p:sp>
      <p:pic>
        <p:nvPicPr>
          <p:cNvPr id="7" name="Picture 6" descr="A blue and white text on a blue background&#10;&#10;Description automatically generated">
            <a:extLst>
              <a:ext uri="{FF2B5EF4-FFF2-40B4-BE49-F238E27FC236}">
                <a16:creationId xmlns:a16="http://schemas.microsoft.com/office/drawing/2014/main" id="{CEA92C55-A1DE-5A9C-4CDE-F12A51EFF573}"/>
              </a:ext>
            </a:extLst>
          </p:cNvPr>
          <p:cNvPicPr>
            <a:picLocks noChangeAspect="1"/>
          </p:cNvPicPr>
          <p:nvPr/>
        </p:nvPicPr>
        <p:blipFill>
          <a:blip r:embed="rId4"/>
          <a:stretch>
            <a:fillRect/>
          </a:stretch>
        </p:blipFill>
        <p:spPr>
          <a:xfrm>
            <a:off x="-5149" y="5378149"/>
            <a:ext cx="12264081" cy="147689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61" name="Rectangle 10260">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2DE07BC2-FE85-B925-AA51-8E5BF4A12481}"/>
              </a:ext>
            </a:extLst>
          </p:cNvPr>
          <p:cNvSpPr>
            <a:spLocks noGrp="1"/>
          </p:cNvSpPr>
          <p:nvPr>
            <p:ph type="title"/>
          </p:nvPr>
        </p:nvSpPr>
        <p:spPr>
          <a:xfrm>
            <a:off x="1687443" y="-1501223"/>
            <a:ext cx="10549834" cy="2579692"/>
          </a:xfrm>
        </p:spPr>
        <p:txBody>
          <a:bodyPr anchor="b">
            <a:normAutofit/>
          </a:bodyPr>
          <a:lstStyle/>
          <a:p>
            <a:r>
              <a:rPr lang="en-US" b="1">
                <a:latin typeface="Arial"/>
                <a:ea typeface="+mj-lt"/>
                <a:cs typeface="+mj-lt"/>
              </a:rPr>
              <a:t>Telemedicine and Telehealth </a:t>
            </a:r>
            <a:endParaRPr lang="en-US">
              <a:ea typeface="+mj-lt"/>
              <a:cs typeface="+mj-lt"/>
            </a:endParaRPr>
          </a:p>
        </p:txBody>
      </p:sp>
      <p:pic>
        <p:nvPicPr>
          <p:cNvPr id="5" name="Picture 4" descr="Wearable Medical Monitoring Devices: The Innovation Continues - Renal and  Urology News">
            <a:extLst>
              <a:ext uri="{FF2B5EF4-FFF2-40B4-BE49-F238E27FC236}">
                <a16:creationId xmlns:a16="http://schemas.microsoft.com/office/drawing/2014/main" id="{D7AC1CCB-9077-4BB7-4C6A-B1CCE2DF713C}"/>
              </a:ext>
            </a:extLst>
          </p:cNvPr>
          <p:cNvPicPr>
            <a:picLocks noChangeAspect="1"/>
          </p:cNvPicPr>
          <p:nvPr/>
        </p:nvPicPr>
        <p:blipFill rotWithShape="1">
          <a:blip r:embed="rId2"/>
          <a:srcRect r="3080" b="1"/>
          <a:stretch/>
        </p:blipFill>
        <p:spPr>
          <a:xfrm>
            <a:off x="7874019" y="3003836"/>
            <a:ext cx="4227726" cy="2888607"/>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2" name="Content Placeholder 1" descr="Challenges in providing telehealth to older adults">
            <a:extLst>
              <a:ext uri="{FF2B5EF4-FFF2-40B4-BE49-F238E27FC236}">
                <a16:creationId xmlns:a16="http://schemas.microsoft.com/office/drawing/2014/main" id="{92169DA4-6765-3E3C-B7E7-CC92990D7BA3}"/>
              </a:ext>
            </a:extLst>
          </p:cNvPr>
          <p:cNvPicPr>
            <a:picLocks noChangeAspect="1"/>
          </p:cNvPicPr>
          <p:nvPr/>
        </p:nvPicPr>
        <p:blipFill rotWithShape="1">
          <a:blip r:embed="rId3"/>
          <a:srcRect l="32325" r="8170" b="2"/>
          <a:stretch/>
        </p:blipFill>
        <p:spPr>
          <a:xfrm>
            <a:off x="7872593" y="1079722"/>
            <a:ext cx="4088899" cy="1924104"/>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10249" name="Content Placeholder 10248">
            <a:extLst>
              <a:ext uri="{FF2B5EF4-FFF2-40B4-BE49-F238E27FC236}">
                <a16:creationId xmlns:a16="http://schemas.microsoft.com/office/drawing/2014/main" id="{232DCE48-EC8A-9A80-54E1-7BE92643F49B}"/>
              </a:ext>
            </a:extLst>
          </p:cNvPr>
          <p:cNvSpPr>
            <a:spLocks noGrp="1"/>
          </p:cNvSpPr>
          <p:nvPr>
            <p:ph idx="1"/>
          </p:nvPr>
        </p:nvSpPr>
        <p:spPr>
          <a:xfrm>
            <a:off x="549964" y="1644379"/>
            <a:ext cx="6362700" cy="3052757"/>
          </a:xfrm>
        </p:spPr>
        <p:txBody>
          <a:bodyPr vert="horz" lIns="91440" tIns="45720" rIns="91440" bIns="45720" rtlCol="0" anchor="t">
            <a:noAutofit/>
          </a:bodyPr>
          <a:lstStyle/>
          <a:p>
            <a:r>
              <a:rPr lang="en-US" dirty="0">
                <a:solidFill>
                  <a:srgbClr val="1B1B1B"/>
                </a:solidFill>
                <a:latin typeface="Arial"/>
                <a:cs typeface="Calibri" panose="020F0502020204030204"/>
              </a:rPr>
              <a:t>Make a note of the types of telemedicine and telehealth services in the video</a:t>
            </a:r>
          </a:p>
          <a:p>
            <a:r>
              <a:rPr lang="en-US" sz="1600" dirty="0">
                <a:solidFill>
                  <a:srgbClr val="1B1B1B"/>
                </a:solidFill>
                <a:latin typeface="Arial"/>
                <a:ea typeface="+mn-lt"/>
                <a:cs typeface="+mn-lt"/>
                <a:hlinkClick r:id="rId4"/>
              </a:rPr>
              <a:t>Types of Telehealth Services - YouTube</a:t>
            </a:r>
            <a:endParaRPr lang="en-US" sz="1600" dirty="0">
              <a:solidFill>
                <a:srgbClr val="1B1B1B"/>
              </a:solidFill>
              <a:latin typeface="Arial"/>
              <a:cs typeface="Calibri" panose="020F0502020204030204"/>
            </a:endParaRPr>
          </a:p>
          <a:p>
            <a:endParaRPr lang="en-US" sz="1600" dirty="0">
              <a:solidFill>
                <a:srgbClr val="1B1B1B"/>
              </a:solidFill>
              <a:cs typeface="Calibri"/>
            </a:endParaRPr>
          </a:p>
          <a:p>
            <a:endParaRPr lang="en-US" sz="1600" dirty="0">
              <a:solidFill>
                <a:srgbClr val="1B1B1B"/>
              </a:solidFill>
              <a:cs typeface="Calibri"/>
            </a:endParaRPr>
          </a:p>
          <a:p>
            <a:endParaRPr lang="en-US" sz="2000" dirty="0">
              <a:cs typeface="Calibri"/>
            </a:endParaRPr>
          </a:p>
          <a:p>
            <a:endParaRPr lang="en-US" sz="2000" dirty="0">
              <a:cs typeface="Calibri"/>
            </a:endParaRPr>
          </a:p>
        </p:txBody>
      </p:sp>
      <p:sp>
        <p:nvSpPr>
          <p:cNvPr id="4" name="Date Placeholder 3">
            <a:extLst>
              <a:ext uri="{FF2B5EF4-FFF2-40B4-BE49-F238E27FC236}">
                <a16:creationId xmlns:a16="http://schemas.microsoft.com/office/drawing/2014/main" id="{E715458C-2D0F-B830-62A0-B99B746F7B31}"/>
              </a:ext>
            </a:extLst>
          </p:cNvPr>
          <p:cNvSpPr>
            <a:spLocks noGrp="1"/>
          </p:cNvSpPr>
          <p:nvPr>
            <p:ph type="dt" sz="quarter" idx="10"/>
          </p:nvPr>
        </p:nvSpPr>
        <p:spPr>
          <a:xfrm>
            <a:off x="838200" y="6356350"/>
            <a:ext cx="2743200" cy="365125"/>
          </a:xfrm>
        </p:spPr>
        <p:txBody>
          <a:bodyPr>
            <a:normAutofit/>
          </a:bodyPr>
          <a:lstStyle/>
          <a:p>
            <a:pPr>
              <a:spcAft>
                <a:spcPts val="600"/>
              </a:spcAft>
              <a:defRPr/>
            </a:pPr>
            <a:fld id="{D101C78F-F8BE-F842-8E4E-211C5B2E81C7}" type="datetime1">
              <a:rPr lang="en-GB" altLang="en-US">
                <a:solidFill>
                  <a:srgbClr val="FFFFFF"/>
                </a:solidFill>
              </a:rPr>
              <a:pPr>
                <a:spcAft>
                  <a:spcPts val="600"/>
                </a:spcAft>
                <a:defRPr/>
              </a:pPr>
              <a:t>06/10/2026</a:t>
            </a:fld>
            <a:endParaRPr lang="en-GB" altLang="en-US">
              <a:solidFill>
                <a:srgbClr val="FFFFFF"/>
              </a:solidFill>
            </a:endParaRPr>
          </a:p>
        </p:txBody>
      </p:sp>
      <p:sp>
        <p:nvSpPr>
          <p:cNvPr id="10245" name="Slide Number Placeholder 4">
            <a:extLst>
              <a:ext uri="{FF2B5EF4-FFF2-40B4-BE49-F238E27FC236}">
                <a16:creationId xmlns:a16="http://schemas.microsoft.com/office/drawing/2014/main" id="{92BE2590-F3F3-6E2A-DC99-BD73B237A692}"/>
              </a:ext>
            </a:extLst>
          </p:cNvPr>
          <p:cNvSpPr>
            <a:spLocks noGrp="1" noChangeArrowheads="1"/>
          </p:cNvSpPr>
          <p:nvPr>
            <p:ph type="sldNum" sz="quarter" idx="12"/>
          </p:nvPr>
        </p:nvSpPr>
        <p:spPr bwMode="auto">
          <a:xfrm>
            <a:off x="10209276" y="6356350"/>
            <a:ext cx="1144524"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C1122122-4E10-47A2-8E58-EE027D84BBB8}" type="slidenum">
              <a:rPr lang="en-GB" altLang="en-US" sz="1800"/>
              <a:pPr>
                <a:lnSpc>
                  <a:spcPct val="90000"/>
                </a:lnSpc>
                <a:spcBef>
                  <a:spcPct val="0"/>
                </a:spcBef>
                <a:spcAft>
                  <a:spcPts val="600"/>
                </a:spcAft>
                <a:buFontTx/>
                <a:buNone/>
              </a:pPr>
              <a:t>6</a:t>
            </a:fld>
            <a:endParaRPr lang="en-GB" altLang="en-US" sz="1800"/>
          </a:p>
        </p:txBody>
      </p:sp>
      <p:pic>
        <p:nvPicPr>
          <p:cNvPr id="7" name="Picture 6" descr="A blue and white text on a blue background&#10;&#10;Description automatically generated">
            <a:extLst>
              <a:ext uri="{FF2B5EF4-FFF2-40B4-BE49-F238E27FC236}">
                <a16:creationId xmlns:a16="http://schemas.microsoft.com/office/drawing/2014/main" id="{CEA92C55-A1DE-5A9C-4CDE-F12A51EFF573}"/>
              </a:ext>
            </a:extLst>
          </p:cNvPr>
          <p:cNvPicPr>
            <a:picLocks noChangeAspect="1"/>
          </p:cNvPicPr>
          <p:nvPr/>
        </p:nvPicPr>
        <p:blipFill>
          <a:blip r:embed="rId5"/>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2583901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9B81477-F8BC-733D-EF18-6FFE219E995B}"/>
              </a:ext>
            </a:extLst>
          </p:cNvPr>
          <p:cNvSpPr>
            <a:spLocks noGrp="1"/>
          </p:cNvSpPr>
          <p:nvPr>
            <p:ph type="title"/>
          </p:nvPr>
        </p:nvSpPr>
        <p:spPr>
          <a:xfrm>
            <a:off x="1821070" y="144255"/>
            <a:ext cx="10515600" cy="1325563"/>
          </a:xfrm>
        </p:spPr>
        <p:txBody>
          <a:bodyPr>
            <a:normAutofit/>
          </a:bodyPr>
          <a:lstStyle/>
          <a:p>
            <a:r>
              <a:rPr lang="en-US" sz="3200" b="1" dirty="0">
                <a:solidFill>
                  <a:srgbClr val="0D0D0D"/>
                </a:solidFill>
                <a:latin typeface="Arial"/>
                <a:ea typeface="+mj-lt"/>
                <a:cs typeface="+mj-lt"/>
              </a:rPr>
              <a:t>Artificial Intelligence (AI) in Healthcare</a:t>
            </a:r>
            <a:endParaRPr lang="en-US" sz="2400" dirty="0">
              <a:latin typeface="Arial"/>
              <a:cs typeface="Calibri Light" panose="020F0302020204030204"/>
            </a:endParaRPr>
          </a:p>
        </p:txBody>
      </p:sp>
      <p:sp>
        <p:nvSpPr>
          <p:cNvPr id="36866" name="Content Placeholder 2">
            <a:extLst>
              <a:ext uri="{FF2B5EF4-FFF2-40B4-BE49-F238E27FC236}">
                <a16:creationId xmlns:a16="http://schemas.microsoft.com/office/drawing/2014/main" id="{4BC69602-9DE1-8F1B-F769-F200142594BB}"/>
              </a:ext>
            </a:extLst>
          </p:cNvPr>
          <p:cNvSpPr>
            <a:spLocks noGrp="1"/>
          </p:cNvSpPr>
          <p:nvPr>
            <p:ph idx="1"/>
          </p:nvPr>
        </p:nvSpPr>
        <p:spPr>
          <a:xfrm>
            <a:off x="1000125" y="1417638"/>
            <a:ext cx="10353675" cy="3916362"/>
          </a:xfrm>
        </p:spPr>
        <p:txBody>
          <a:bodyPr vert="horz" lIns="91440" tIns="45720" rIns="91440" bIns="45720" rtlCol="0" anchor="t">
            <a:normAutofit lnSpcReduction="10000"/>
          </a:bodyPr>
          <a:lstStyle/>
          <a:p>
            <a:pPr>
              <a:defRPr/>
            </a:pPr>
            <a:r>
              <a:rPr lang="en-US" sz="2000" dirty="0">
                <a:latin typeface="Arial"/>
                <a:ea typeface="+mn-lt"/>
                <a:cs typeface="+mn-lt"/>
              </a:rPr>
              <a:t>Artificial Intelligence(AI) is the use of digital technology to create systems capable of performing tasks commonly thought to require human intelligence.</a:t>
            </a:r>
            <a:endParaRPr lang="en-US"/>
          </a:p>
          <a:p>
            <a:pPr>
              <a:defRPr/>
            </a:pPr>
            <a:r>
              <a:rPr lang="en-US" sz="2000" dirty="0">
                <a:latin typeface="Arial"/>
                <a:ea typeface="+mn-lt"/>
                <a:cs typeface="+mn-lt"/>
              </a:rPr>
              <a:t>AI is likely to be something you have already encountered in your everyday life. For example, face recognition and voice assistants on mobile phones commonly use machine learning and AI. </a:t>
            </a:r>
          </a:p>
          <a:p>
            <a:pPr>
              <a:defRPr/>
            </a:pPr>
            <a:r>
              <a:rPr lang="en-US" sz="2000" dirty="0">
                <a:latin typeface="Arial"/>
                <a:ea typeface="+mn-lt"/>
                <a:cs typeface="+mn-lt"/>
              </a:rPr>
              <a:t>AI is being used by some health and care </a:t>
            </a:r>
            <a:r>
              <a:rPr lang="en-US" sz="2000" err="1">
                <a:latin typeface="Arial"/>
                <a:ea typeface="+mn-lt"/>
                <a:cs typeface="+mn-lt"/>
              </a:rPr>
              <a:t>organisations</a:t>
            </a:r>
            <a:r>
              <a:rPr lang="en-US" sz="2000" dirty="0">
                <a:latin typeface="Arial"/>
                <a:ea typeface="+mn-lt"/>
                <a:cs typeface="+mn-lt"/>
              </a:rPr>
              <a:t> and may become more commonplace in the future.</a:t>
            </a:r>
          </a:p>
          <a:p>
            <a:pPr>
              <a:defRPr/>
            </a:pPr>
            <a:r>
              <a:rPr lang="en-US" sz="2000" b="1" dirty="0">
                <a:latin typeface="Arial"/>
                <a:cs typeface="Arial"/>
              </a:rPr>
              <a:t>Data Protection Impact Assessment (DPIA)</a:t>
            </a:r>
            <a:endParaRPr lang="en-US" sz="2000">
              <a:latin typeface="Arial"/>
              <a:cs typeface="Arial"/>
            </a:endParaRPr>
          </a:p>
          <a:p>
            <a:pPr>
              <a:defRPr/>
            </a:pPr>
            <a:r>
              <a:rPr lang="en-US" sz="2000" dirty="0">
                <a:latin typeface="Arial"/>
                <a:ea typeface="+mn-lt"/>
                <a:cs typeface="+mn-lt"/>
              </a:rPr>
              <a:t>A DPIA must legally be completed prior to implementing AI-based technologies, </a:t>
            </a:r>
            <a:r>
              <a:rPr lang="en-US" sz="2000">
                <a:latin typeface="Arial"/>
                <a:ea typeface="+mn-lt"/>
                <a:cs typeface="+mn-lt"/>
              </a:rPr>
              <a:t>in order to manage and mitigate the likelihood and severity of any potential harm to </a:t>
            </a:r>
            <a:r>
              <a:rPr lang="en-US" sz="2000" dirty="0">
                <a:latin typeface="Arial"/>
                <a:ea typeface="+mn-lt"/>
                <a:cs typeface="+mn-lt"/>
              </a:rPr>
              <a:t>individuals.            </a:t>
            </a:r>
            <a:endParaRPr lang="en-US">
              <a:latin typeface="Arial"/>
              <a:ea typeface="+mn-lt"/>
              <a:cs typeface="+mn-lt"/>
            </a:endParaRPr>
          </a:p>
          <a:p>
            <a:pPr>
              <a:buNone/>
              <a:defRPr/>
            </a:pPr>
            <a:r>
              <a:rPr lang="en-US" sz="2000" dirty="0">
                <a:latin typeface="Arial"/>
                <a:ea typeface="+mn-lt"/>
                <a:cs typeface="+mn-lt"/>
              </a:rPr>
              <a:t>                                                                                                          </a:t>
            </a:r>
            <a:r>
              <a:rPr lang="en-US" sz="1900" dirty="0">
                <a:latin typeface="Arial"/>
                <a:ea typeface="+mn-lt"/>
                <a:cs typeface="+mn-lt"/>
              </a:rPr>
              <a:t>       </a:t>
            </a:r>
            <a:r>
              <a:rPr lang="en-US" sz="1900" dirty="0">
                <a:latin typeface="Arial"/>
                <a:ea typeface="+mn-lt"/>
                <a:cs typeface="Calibri"/>
              </a:rPr>
              <a:t>        </a:t>
            </a:r>
            <a:r>
              <a:rPr lang="en-US" sz="1900" dirty="0">
                <a:latin typeface="Arial"/>
                <a:ea typeface="+mn-lt"/>
                <a:cs typeface="Times New Roman"/>
              </a:rPr>
              <a:t>(NHS, 2023)</a:t>
            </a:r>
            <a:r>
              <a:rPr lang="en-US" sz="1900" dirty="0">
                <a:latin typeface="Arial"/>
                <a:ea typeface="+mn-lt"/>
                <a:cs typeface="+mn-lt"/>
              </a:rPr>
              <a:t>       </a:t>
            </a:r>
            <a:r>
              <a:rPr lang="en-US" sz="1900" dirty="0">
                <a:ea typeface="+mn-lt"/>
                <a:cs typeface="+mn-lt"/>
              </a:rPr>
              <a:t>   </a:t>
            </a:r>
            <a:r>
              <a:rPr lang="en-US" sz="2000" dirty="0">
                <a:ea typeface="+mn-lt"/>
                <a:cs typeface="+mn-lt"/>
              </a:rPr>
              <a:t>                                         </a:t>
            </a:r>
            <a:endParaRPr lang="en-US" dirty="0">
              <a:cs typeface="Calibri"/>
            </a:endParaRPr>
          </a:p>
          <a:p>
            <a:pPr marL="0" indent="0">
              <a:buNone/>
              <a:defRPr/>
            </a:pPr>
            <a:endParaRPr lang="en-US" sz="2000" dirty="0">
              <a:cs typeface="Calibri"/>
            </a:endParaRPr>
          </a:p>
        </p:txBody>
      </p:sp>
      <p:sp>
        <p:nvSpPr>
          <p:cNvPr id="4" name="Date Placeholder 3">
            <a:extLst>
              <a:ext uri="{FF2B5EF4-FFF2-40B4-BE49-F238E27FC236}">
                <a16:creationId xmlns:a16="http://schemas.microsoft.com/office/drawing/2014/main" id="{3EF67D72-1AC9-9905-FA3D-6FEBA2CBF9A6}"/>
              </a:ext>
            </a:extLst>
          </p:cNvPr>
          <p:cNvSpPr>
            <a:spLocks noGrp="1"/>
          </p:cNvSpPr>
          <p:nvPr>
            <p:ph type="dt" sz="quarter" idx="10"/>
          </p:nvPr>
        </p:nvSpPr>
        <p:spPr/>
        <p:txBody>
          <a:bodyPr/>
          <a:lstStyle/>
          <a:p>
            <a:pPr>
              <a:defRPr/>
            </a:pPr>
            <a:fld id="{D101C78F-F8BE-F842-8E4E-211C5B2E81C7}" type="datetime1">
              <a:rPr lang="en-GB" altLang="en-US" smtClean="0"/>
              <a:pPr>
                <a:defRPr/>
              </a:pPr>
              <a:t>06/10/2026</a:t>
            </a:fld>
            <a:endParaRPr lang="en-GB" altLang="en-US" dirty="0"/>
          </a:p>
        </p:txBody>
      </p:sp>
      <p:sp>
        <p:nvSpPr>
          <p:cNvPr id="11269" name="Slide Number Placeholder 4">
            <a:extLst>
              <a:ext uri="{FF2B5EF4-FFF2-40B4-BE49-F238E27FC236}">
                <a16:creationId xmlns:a16="http://schemas.microsoft.com/office/drawing/2014/main" id="{04CC988A-3BB2-8F8A-EF41-BD43E8C6B0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A15B61-665B-4F74-85B1-6FEB2DFDFB0C}"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FAD4FCED-87BF-1A00-3B63-67A3BB5D8380}"/>
              </a:ext>
            </a:extLst>
          </p:cNvPr>
          <p:cNvPicPr>
            <a:picLocks noChangeAspect="1"/>
          </p:cNvPicPr>
          <p:nvPr/>
        </p:nvPicPr>
        <p:blipFill>
          <a:blip r:embed="rId2"/>
          <a:stretch>
            <a:fillRect/>
          </a:stretch>
        </p:blipFill>
        <p:spPr>
          <a:xfrm>
            <a:off x="-33724" y="5378149"/>
            <a:ext cx="12264081" cy="14768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686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86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86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686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9B81477-F8BC-733D-EF18-6FFE219E995B}"/>
              </a:ext>
            </a:extLst>
          </p:cNvPr>
          <p:cNvSpPr>
            <a:spLocks noGrp="1"/>
          </p:cNvSpPr>
          <p:nvPr>
            <p:ph type="title"/>
          </p:nvPr>
        </p:nvSpPr>
        <p:spPr>
          <a:xfrm>
            <a:off x="1821070" y="144255"/>
            <a:ext cx="10515600" cy="1325563"/>
          </a:xfrm>
        </p:spPr>
        <p:txBody>
          <a:bodyPr>
            <a:normAutofit/>
          </a:bodyPr>
          <a:lstStyle/>
          <a:p>
            <a:r>
              <a:rPr lang="en-US" sz="3200" b="1" dirty="0">
                <a:solidFill>
                  <a:srgbClr val="0D0D0D"/>
                </a:solidFill>
                <a:latin typeface="Arial"/>
                <a:ea typeface="+mj-lt"/>
                <a:cs typeface="+mj-lt"/>
              </a:rPr>
              <a:t>Artificial Intelligence (AI) in Healthcare</a:t>
            </a:r>
            <a:endParaRPr lang="en-US" sz="2400" dirty="0">
              <a:latin typeface="Arial"/>
              <a:cs typeface="Calibri Light" panose="020F0302020204030204"/>
            </a:endParaRPr>
          </a:p>
        </p:txBody>
      </p:sp>
      <p:sp>
        <p:nvSpPr>
          <p:cNvPr id="4" name="Date Placeholder 3">
            <a:extLst>
              <a:ext uri="{FF2B5EF4-FFF2-40B4-BE49-F238E27FC236}">
                <a16:creationId xmlns:a16="http://schemas.microsoft.com/office/drawing/2014/main" id="{3EF67D72-1AC9-9905-FA3D-6FEBA2CBF9A6}"/>
              </a:ext>
            </a:extLst>
          </p:cNvPr>
          <p:cNvSpPr>
            <a:spLocks noGrp="1"/>
          </p:cNvSpPr>
          <p:nvPr>
            <p:ph type="dt" sz="quarter" idx="10"/>
          </p:nvPr>
        </p:nvSpPr>
        <p:spPr/>
        <p:txBody>
          <a:bodyPr/>
          <a:lstStyle/>
          <a:p>
            <a:pPr>
              <a:defRPr/>
            </a:pPr>
            <a:fld id="{D101C78F-F8BE-F842-8E4E-211C5B2E81C7}" type="datetime1">
              <a:rPr lang="en-GB" altLang="en-US" smtClean="0"/>
              <a:pPr>
                <a:defRPr/>
              </a:pPr>
              <a:t>06/10/2026</a:t>
            </a:fld>
            <a:endParaRPr lang="en-GB" altLang="en-US" dirty="0"/>
          </a:p>
        </p:txBody>
      </p:sp>
      <p:sp>
        <p:nvSpPr>
          <p:cNvPr id="11269" name="Slide Number Placeholder 4">
            <a:extLst>
              <a:ext uri="{FF2B5EF4-FFF2-40B4-BE49-F238E27FC236}">
                <a16:creationId xmlns:a16="http://schemas.microsoft.com/office/drawing/2014/main" id="{04CC988A-3BB2-8F8A-EF41-BD43E8C6B0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A15B61-665B-4F74-85B1-6FEB2DFDFB0C}"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FAD4FCED-87BF-1A00-3B63-67A3BB5D8380}"/>
              </a:ext>
            </a:extLst>
          </p:cNvPr>
          <p:cNvPicPr>
            <a:picLocks noChangeAspect="1"/>
          </p:cNvPicPr>
          <p:nvPr/>
        </p:nvPicPr>
        <p:blipFill>
          <a:blip r:embed="rId2"/>
          <a:stretch>
            <a:fillRect/>
          </a:stretch>
        </p:blipFill>
        <p:spPr>
          <a:xfrm>
            <a:off x="-33724" y="5378149"/>
            <a:ext cx="12264081" cy="1476890"/>
          </a:xfrm>
          <a:prstGeom prst="rect">
            <a:avLst/>
          </a:prstGeom>
        </p:spPr>
      </p:pic>
      <p:pic>
        <p:nvPicPr>
          <p:cNvPr id="6" name="Content Placeholder 5" descr="AI and robotics are transforming healthcare: Why AI and robotics will  define New Health: Publications: Healthcare: Industries: PwC">
            <a:extLst>
              <a:ext uri="{FF2B5EF4-FFF2-40B4-BE49-F238E27FC236}">
                <a16:creationId xmlns:a16="http://schemas.microsoft.com/office/drawing/2014/main" id="{A4EE780D-C429-8D6D-C930-5AE8796040DC}"/>
              </a:ext>
            </a:extLst>
          </p:cNvPr>
          <p:cNvPicPr>
            <a:picLocks noGrp="1" noChangeAspect="1"/>
          </p:cNvPicPr>
          <p:nvPr>
            <p:ph idx="1"/>
          </p:nvPr>
        </p:nvPicPr>
        <p:blipFill>
          <a:blip r:embed="rId3"/>
          <a:stretch>
            <a:fillRect/>
          </a:stretch>
        </p:blipFill>
        <p:spPr>
          <a:xfrm>
            <a:off x="3328987" y="1500981"/>
            <a:ext cx="5286375" cy="3438525"/>
          </a:xfrm>
        </p:spPr>
      </p:pic>
    </p:spTree>
    <p:extLst>
      <p:ext uri="{BB962C8B-B14F-4D97-AF65-F5344CB8AC3E}">
        <p14:creationId xmlns:p14="http://schemas.microsoft.com/office/powerpoint/2010/main" val="337182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9B81477-F8BC-733D-EF18-6FFE219E995B}"/>
              </a:ext>
            </a:extLst>
          </p:cNvPr>
          <p:cNvSpPr>
            <a:spLocks noGrp="1"/>
          </p:cNvSpPr>
          <p:nvPr>
            <p:ph type="title"/>
          </p:nvPr>
        </p:nvSpPr>
        <p:spPr>
          <a:xfrm>
            <a:off x="1821070" y="144255"/>
            <a:ext cx="10515600" cy="1325563"/>
          </a:xfrm>
        </p:spPr>
        <p:txBody>
          <a:bodyPr>
            <a:normAutofit/>
          </a:bodyPr>
          <a:lstStyle/>
          <a:p>
            <a:r>
              <a:rPr lang="en-US" sz="3200" b="1" dirty="0">
                <a:solidFill>
                  <a:srgbClr val="0D0D0D"/>
                </a:solidFill>
                <a:latin typeface="Arial"/>
                <a:ea typeface="+mj-lt"/>
                <a:cs typeface="+mj-lt"/>
              </a:rPr>
              <a:t>Artificial Intelligence (AI) in Healthcare</a:t>
            </a:r>
            <a:endParaRPr lang="en-US" sz="2400" dirty="0">
              <a:latin typeface="Arial"/>
              <a:cs typeface="Calibri Light" panose="020F0302020204030204"/>
            </a:endParaRPr>
          </a:p>
        </p:txBody>
      </p:sp>
      <p:sp>
        <p:nvSpPr>
          <p:cNvPr id="36866" name="Content Placeholder 2">
            <a:extLst>
              <a:ext uri="{FF2B5EF4-FFF2-40B4-BE49-F238E27FC236}">
                <a16:creationId xmlns:a16="http://schemas.microsoft.com/office/drawing/2014/main" id="{4BC69602-9DE1-8F1B-F769-F200142594BB}"/>
              </a:ext>
            </a:extLst>
          </p:cNvPr>
          <p:cNvSpPr>
            <a:spLocks noGrp="1"/>
          </p:cNvSpPr>
          <p:nvPr>
            <p:ph idx="1"/>
          </p:nvPr>
        </p:nvSpPr>
        <p:spPr>
          <a:xfrm>
            <a:off x="1981200" y="1417638"/>
            <a:ext cx="8229600" cy="3916362"/>
          </a:xfrm>
        </p:spPr>
        <p:txBody>
          <a:bodyPr vert="horz" lIns="91440" tIns="45720" rIns="91440" bIns="45720" rtlCol="0" anchor="t">
            <a:normAutofit/>
          </a:bodyPr>
          <a:lstStyle/>
          <a:p>
            <a:pPr marL="0" indent="0">
              <a:buNone/>
              <a:defRPr/>
            </a:pPr>
            <a:endParaRPr lang="en-US" sz="2000" dirty="0">
              <a:cs typeface="Calibri"/>
            </a:endParaRPr>
          </a:p>
          <a:p>
            <a:pPr marL="0" indent="0">
              <a:buNone/>
              <a:defRPr/>
            </a:pPr>
            <a:endParaRPr lang="en-US" sz="2000" dirty="0">
              <a:cs typeface="Calibri"/>
            </a:endParaRPr>
          </a:p>
        </p:txBody>
      </p:sp>
      <p:sp>
        <p:nvSpPr>
          <p:cNvPr id="4" name="Date Placeholder 3">
            <a:extLst>
              <a:ext uri="{FF2B5EF4-FFF2-40B4-BE49-F238E27FC236}">
                <a16:creationId xmlns:a16="http://schemas.microsoft.com/office/drawing/2014/main" id="{3EF67D72-1AC9-9905-FA3D-6FEBA2CBF9A6}"/>
              </a:ext>
            </a:extLst>
          </p:cNvPr>
          <p:cNvSpPr>
            <a:spLocks noGrp="1"/>
          </p:cNvSpPr>
          <p:nvPr>
            <p:ph type="dt" sz="quarter" idx="10"/>
          </p:nvPr>
        </p:nvSpPr>
        <p:spPr/>
        <p:txBody>
          <a:bodyPr/>
          <a:lstStyle/>
          <a:p>
            <a:pPr>
              <a:defRPr/>
            </a:pPr>
            <a:fld id="{D101C78F-F8BE-F842-8E4E-211C5B2E81C7}" type="datetime1">
              <a:rPr lang="en-GB" altLang="en-US" smtClean="0"/>
              <a:pPr>
                <a:defRPr/>
              </a:pPr>
              <a:t>06/10/2026</a:t>
            </a:fld>
            <a:endParaRPr lang="en-GB" altLang="en-US" dirty="0"/>
          </a:p>
        </p:txBody>
      </p:sp>
      <p:sp>
        <p:nvSpPr>
          <p:cNvPr id="11269" name="Slide Number Placeholder 4">
            <a:extLst>
              <a:ext uri="{FF2B5EF4-FFF2-40B4-BE49-F238E27FC236}">
                <a16:creationId xmlns:a16="http://schemas.microsoft.com/office/drawing/2014/main" id="{04CC988A-3BB2-8F8A-EF41-BD43E8C6B0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A15B61-665B-4F74-85B1-6FEB2DFDFB0C}"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FAD4FCED-87BF-1A00-3B63-67A3BB5D8380}"/>
              </a:ext>
            </a:extLst>
          </p:cNvPr>
          <p:cNvPicPr>
            <a:picLocks noChangeAspect="1"/>
          </p:cNvPicPr>
          <p:nvPr/>
        </p:nvPicPr>
        <p:blipFill>
          <a:blip r:embed="rId2"/>
          <a:stretch>
            <a:fillRect/>
          </a:stretch>
        </p:blipFill>
        <p:spPr>
          <a:xfrm>
            <a:off x="-5149" y="5378149"/>
            <a:ext cx="12264081" cy="1476890"/>
          </a:xfrm>
          <a:prstGeom prst="rect">
            <a:avLst/>
          </a:prstGeom>
        </p:spPr>
      </p:pic>
      <p:sp>
        <p:nvSpPr>
          <p:cNvPr id="2" name="TextBox 1">
            <a:extLst>
              <a:ext uri="{FF2B5EF4-FFF2-40B4-BE49-F238E27FC236}">
                <a16:creationId xmlns:a16="http://schemas.microsoft.com/office/drawing/2014/main" id="{2E0A6A22-D67A-E506-81DD-121C03914944}"/>
              </a:ext>
            </a:extLst>
          </p:cNvPr>
          <p:cNvSpPr txBox="1"/>
          <p:nvPr/>
        </p:nvSpPr>
        <p:spPr>
          <a:xfrm>
            <a:off x="1441621" y="1359243"/>
            <a:ext cx="9401432" cy="4124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Calibri"/>
              </a:rPr>
              <a:t>Access the following journal article and explain:</a:t>
            </a:r>
            <a:endParaRPr lang="en-US" sz="2000">
              <a:latin typeface="Arial"/>
              <a:cs typeface="Arial"/>
            </a:endParaRPr>
          </a:p>
          <a:p>
            <a:endParaRPr lang="en-US" sz="2000" dirty="0">
              <a:latin typeface="Arial"/>
              <a:cs typeface="Calibri"/>
            </a:endParaRPr>
          </a:p>
          <a:p>
            <a:pPr marL="285750" indent="-285750">
              <a:buFont typeface="Arial"/>
              <a:buChar char="•"/>
            </a:pPr>
            <a:r>
              <a:rPr lang="en-US" dirty="0">
                <a:latin typeface="Arial"/>
                <a:ea typeface="Cambria"/>
                <a:cs typeface="Calibri"/>
              </a:rPr>
              <a:t>Implications AI has for the healthcare workforce</a:t>
            </a:r>
            <a:endParaRPr lang="en-US" dirty="0">
              <a:latin typeface="Arial"/>
              <a:cs typeface="Calibri"/>
            </a:endParaRPr>
          </a:p>
          <a:p>
            <a:pPr marL="285750" indent="-285750">
              <a:buFont typeface="Arial"/>
              <a:buChar char="•"/>
            </a:pPr>
            <a:r>
              <a:rPr lang="en-US" dirty="0">
                <a:latin typeface="Arial"/>
                <a:ea typeface="Cambria"/>
                <a:cs typeface="Calibri"/>
              </a:rPr>
              <a:t>Ethical implications of AI technology</a:t>
            </a:r>
            <a:endParaRPr lang="en-US" dirty="0">
              <a:latin typeface="Arial"/>
              <a:cs typeface="Calibri"/>
            </a:endParaRPr>
          </a:p>
          <a:p>
            <a:pPr marL="285750" indent="-285750">
              <a:buFont typeface="Arial"/>
              <a:buChar char="•"/>
            </a:pPr>
            <a:endParaRPr lang="en-US" sz="2000" dirty="0">
              <a:latin typeface="Arial"/>
              <a:cs typeface="Calibri"/>
            </a:endParaRPr>
          </a:p>
          <a:p>
            <a:endParaRPr lang="en-US" sz="2000" dirty="0">
              <a:latin typeface="Arial"/>
              <a:cs typeface="Calibri"/>
            </a:endParaRPr>
          </a:p>
          <a:p>
            <a:r>
              <a:rPr lang="en-US" sz="2000" dirty="0">
                <a:latin typeface="Arial"/>
                <a:ea typeface="+mn-lt"/>
                <a:cs typeface="+mn-lt"/>
                <a:hlinkClick r:id="rId3"/>
              </a:rPr>
              <a:t>The potential for artificial intelligence in healthcare - PMC (nih.gov)</a:t>
            </a:r>
            <a:endParaRPr lang="en-US" sz="2000">
              <a:latin typeface="Arial"/>
              <a:cs typeface="Arial"/>
            </a:endParaRPr>
          </a:p>
          <a:p>
            <a:endParaRPr lang="en-US" sz="2000" dirty="0">
              <a:latin typeface="Arial"/>
              <a:cs typeface="Calibri"/>
            </a:endParaRPr>
          </a:p>
          <a:p>
            <a:endParaRPr lang="en-US" sz="2000" dirty="0">
              <a:latin typeface="Arial"/>
              <a:cs typeface="Calibri"/>
            </a:endParaRPr>
          </a:p>
          <a:p>
            <a:endParaRPr lang="en-US" sz="2000" dirty="0">
              <a:latin typeface="Arial"/>
              <a:cs typeface="Calibri"/>
            </a:endParaRPr>
          </a:p>
          <a:p>
            <a:endParaRPr lang="en-US" sz="2000" dirty="0">
              <a:latin typeface="Arial"/>
              <a:cs typeface="Calibri"/>
            </a:endParaRPr>
          </a:p>
          <a:p>
            <a:r>
              <a:rPr lang="en-US" sz="1400" dirty="0">
                <a:latin typeface="Arial"/>
                <a:cs typeface="Times New Roman"/>
              </a:rPr>
              <a:t>Davenport, T. and </a:t>
            </a:r>
            <a:r>
              <a:rPr lang="en-US" sz="1400" err="1">
                <a:latin typeface="Arial"/>
                <a:cs typeface="Times New Roman"/>
              </a:rPr>
              <a:t>Kalakota</a:t>
            </a:r>
            <a:r>
              <a:rPr lang="en-US" sz="1400" dirty="0">
                <a:latin typeface="Arial"/>
                <a:cs typeface="Times New Roman"/>
              </a:rPr>
              <a:t>, R. (2019). The Potential for Artificial Intelligence in Healthcare. </a:t>
            </a:r>
            <a:r>
              <a:rPr lang="en-US" sz="1400" i="1" dirty="0">
                <a:latin typeface="Arial"/>
                <a:cs typeface="Times New Roman"/>
              </a:rPr>
              <a:t>Future Healthcare Journal</a:t>
            </a:r>
            <a:r>
              <a:rPr lang="en-US" sz="1400" dirty="0">
                <a:latin typeface="Arial"/>
                <a:cs typeface="Times New Roman"/>
              </a:rPr>
              <a:t>, [online] 6(2), pp.94–98. </a:t>
            </a:r>
            <a:r>
              <a:rPr lang="en-US" sz="1400" err="1">
                <a:latin typeface="Arial"/>
                <a:cs typeface="Times New Roman"/>
              </a:rPr>
              <a:t>doi:https</a:t>
            </a:r>
            <a:r>
              <a:rPr lang="en-US" sz="1400" dirty="0">
                <a:latin typeface="Arial"/>
                <a:cs typeface="Times New Roman"/>
              </a:rPr>
              <a:t>://doi.org/10.7861/futurehosp.6-2-94.</a:t>
            </a:r>
            <a:endParaRPr lang="en-US" sz="1400">
              <a:latin typeface="Arial"/>
              <a:cs typeface="Arial"/>
            </a:endParaRPr>
          </a:p>
          <a:p>
            <a:endParaRPr lang="en-US" dirty="0">
              <a:cs typeface="Calibri"/>
            </a:endParaRPr>
          </a:p>
        </p:txBody>
      </p:sp>
      <p:pic>
        <p:nvPicPr>
          <p:cNvPr id="5" name="Picture 4" descr="A qr code on a white background&#10;&#10;Description automatically generated">
            <a:extLst>
              <a:ext uri="{FF2B5EF4-FFF2-40B4-BE49-F238E27FC236}">
                <a16:creationId xmlns:a16="http://schemas.microsoft.com/office/drawing/2014/main" id="{8E440C35-1AEA-B944-229D-76F1641C6580}"/>
              </a:ext>
            </a:extLst>
          </p:cNvPr>
          <p:cNvPicPr>
            <a:picLocks noChangeAspect="1"/>
          </p:cNvPicPr>
          <p:nvPr/>
        </p:nvPicPr>
        <p:blipFill>
          <a:blip r:embed="rId4"/>
          <a:stretch>
            <a:fillRect/>
          </a:stretch>
        </p:blipFill>
        <p:spPr>
          <a:xfrm>
            <a:off x="8334375" y="1309688"/>
            <a:ext cx="2933700" cy="2809875"/>
          </a:xfrm>
          <a:prstGeom prst="rect">
            <a:avLst/>
          </a:prstGeom>
        </p:spPr>
      </p:pic>
    </p:spTree>
    <p:extLst>
      <p:ext uri="{BB962C8B-B14F-4D97-AF65-F5344CB8AC3E}">
        <p14:creationId xmlns:p14="http://schemas.microsoft.com/office/powerpoint/2010/main" val="26875092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686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FB18E5D-910B-8063-2E2F-7942E7565BC6}"/>
              </a:ext>
            </a:extLst>
          </p:cNvPr>
          <p:cNvSpPr>
            <a:spLocks noGrp="1"/>
          </p:cNvSpPr>
          <p:nvPr>
            <p:ph type="title"/>
          </p:nvPr>
        </p:nvSpPr>
        <p:spPr>
          <a:xfrm>
            <a:off x="3262243" y="-1449"/>
            <a:ext cx="8229600" cy="1143000"/>
          </a:xfrm>
        </p:spPr>
        <p:txBody>
          <a:bodyPr/>
          <a:lstStyle/>
          <a:p>
            <a:r>
              <a:rPr lang="en-US" altLang="en-US" b="1" dirty="0">
                <a:latin typeface="Arial"/>
                <a:cs typeface="Arial"/>
              </a:rPr>
              <a:t>Dementia Care</a:t>
            </a:r>
            <a:endParaRPr lang="en-US" altLang="en-US" b="1" dirty="0">
              <a:latin typeface="Arial" panose="020B0604020202020204" pitchFamily="34" charset="0"/>
              <a:cs typeface="Arial" panose="020B0604020202020204" pitchFamily="34" charset="0"/>
            </a:endParaRPr>
          </a:p>
        </p:txBody>
      </p:sp>
      <p:sp>
        <p:nvSpPr>
          <p:cNvPr id="23554" name="Content Placeholder 2">
            <a:extLst>
              <a:ext uri="{FF2B5EF4-FFF2-40B4-BE49-F238E27FC236}">
                <a16:creationId xmlns:a16="http://schemas.microsoft.com/office/drawing/2014/main" id="{75911E76-FCE0-C7C4-6A57-B9E8E11E4017}"/>
              </a:ext>
            </a:extLst>
          </p:cNvPr>
          <p:cNvSpPr>
            <a:spLocks noGrp="1"/>
          </p:cNvSpPr>
          <p:nvPr>
            <p:ph idx="1"/>
          </p:nvPr>
        </p:nvSpPr>
        <p:spPr>
          <a:xfrm>
            <a:off x="166645" y="1291585"/>
            <a:ext cx="7877175" cy="3916362"/>
          </a:xfrm>
        </p:spPr>
        <p:txBody>
          <a:bodyPr vert="horz" lIns="91440" tIns="45720" rIns="91440" bIns="45720" rtlCol="0" anchor="t">
            <a:normAutofit/>
          </a:bodyPr>
          <a:lstStyle/>
          <a:p>
            <a:pPr algn="just"/>
            <a:endParaRPr lang="en-GB" sz="2400" dirty="0">
              <a:ea typeface="+mn-lt"/>
              <a:cs typeface="+mn-lt"/>
            </a:endParaRPr>
          </a:p>
          <a:p>
            <a:pPr algn="just"/>
            <a:r>
              <a:rPr lang="en-GB" sz="2400" dirty="0">
                <a:latin typeface="Arial"/>
                <a:ea typeface="Calibri"/>
                <a:cs typeface="Calibri"/>
              </a:rPr>
              <a:t>Access the Alzheimer's Society webpage via the QR code, and make notes on the different ways technology is being used for dementia care</a:t>
            </a:r>
          </a:p>
          <a:p>
            <a:pPr algn="just"/>
            <a:r>
              <a:rPr lang="en-GB" sz="2400" dirty="0">
                <a:solidFill>
                  <a:srgbClr val="0F0F0F"/>
                </a:solidFill>
                <a:latin typeface="Arial"/>
                <a:cs typeface="Arial"/>
              </a:rPr>
              <a:t>How Are Virtual Reality and Technology Transforming Dementia Care? </a:t>
            </a:r>
          </a:p>
          <a:p>
            <a:pPr algn="just"/>
            <a:r>
              <a:rPr lang="en-GB" sz="2400" dirty="0">
                <a:latin typeface="Calibri"/>
                <a:ea typeface="Calibri"/>
                <a:cs typeface="Calibri"/>
                <a:hlinkClick r:id="rId2"/>
              </a:rPr>
              <a:t>https://www.youtube.com/watch?v=GUDEYIfHPMQ</a:t>
            </a:r>
            <a:r>
              <a:rPr lang="en-GB" sz="2400" dirty="0">
                <a:latin typeface="Calibri"/>
                <a:ea typeface="Calibri"/>
                <a:cs typeface="Calibri"/>
              </a:rPr>
              <a:t> </a:t>
            </a:r>
            <a:endParaRPr lang="en-GB"/>
          </a:p>
        </p:txBody>
      </p:sp>
      <p:sp>
        <p:nvSpPr>
          <p:cNvPr id="4" name="Date Placeholder 3">
            <a:extLst>
              <a:ext uri="{FF2B5EF4-FFF2-40B4-BE49-F238E27FC236}">
                <a16:creationId xmlns:a16="http://schemas.microsoft.com/office/drawing/2014/main" id="{6D94C82C-9468-3982-E459-2F6490F1BC43}"/>
              </a:ext>
            </a:extLst>
          </p:cNvPr>
          <p:cNvSpPr>
            <a:spLocks noGrp="1"/>
          </p:cNvSpPr>
          <p:nvPr>
            <p:ph type="dt" sz="quarter" idx="10"/>
          </p:nvPr>
        </p:nvSpPr>
        <p:spPr/>
        <p:txBody>
          <a:bodyPr/>
          <a:lstStyle/>
          <a:p>
            <a:pPr>
              <a:defRPr/>
            </a:pPr>
            <a:fld id="{D101C78F-F8BE-F842-8E4E-211C5B2E81C7}" type="datetime1">
              <a:rPr lang="en-GB" altLang="en-US" smtClean="0"/>
              <a:pPr>
                <a:defRPr/>
              </a:pPr>
              <a:t>06/10/2026</a:t>
            </a:fld>
            <a:endParaRPr lang="en-GB" altLang="en-US" dirty="0"/>
          </a:p>
        </p:txBody>
      </p:sp>
      <p:sp>
        <p:nvSpPr>
          <p:cNvPr id="12293" name="Slide Number Placeholder 4">
            <a:extLst>
              <a:ext uri="{FF2B5EF4-FFF2-40B4-BE49-F238E27FC236}">
                <a16:creationId xmlns:a16="http://schemas.microsoft.com/office/drawing/2014/main" id="{56BEE29B-BA7B-89B8-ED54-322F3887C31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6FE23E0-66D6-44D2-9DDF-F4EA2C09DE5A}"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E7F3796A-EA9C-7349-4D76-16FBBE3EEA2F}"/>
              </a:ext>
            </a:extLst>
          </p:cNvPr>
          <p:cNvPicPr>
            <a:picLocks noChangeAspect="1"/>
          </p:cNvPicPr>
          <p:nvPr/>
        </p:nvPicPr>
        <p:blipFill>
          <a:blip r:embed="rId3"/>
          <a:stretch>
            <a:fillRect/>
          </a:stretch>
        </p:blipFill>
        <p:spPr>
          <a:xfrm>
            <a:off x="-5149" y="5378149"/>
            <a:ext cx="12264081" cy="1476890"/>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C2684633-A029-60EC-7094-EFA13F5B6723}"/>
              </a:ext>
            </a:extLst>
          </p:cNvPr>
          <p:cNvPicPr>
            <a:picLocks noChangeAspect="1"/>
          </p:cNvPicPr>
          <p:nvPr/>
        </p:nvPicPr>
        <p:blipFill>
          <a:blip r:embed="rId4"/>
          <a:stretch>
            <a:fillRect/>
          </a:stretch>
        </p:blipFill>
        <p:spPr>
          <a:xfrm>
            <a:off x="8860695" y="1448185"/>
            <a:ext cx="2870115" cy="2795459"/>
          </a:xfrm>
          <a:prstGeom prst="rect">
            <a:avLst/>
          </a:prstGeom>
        </p:spPr>
      </p:pic>
      <p:pic>
        <p:nvPicPr>
          <p:cNvPr id="5" name="Picture 4" descr="Alzheimers Society - Worcestershire Community Foundation">
            <a:extLst>
              <a:ext uri="{FF2B5EF4-FFF2-40B4-BE49-F238E27FC236}">
                <a16:creationId xmlns:a16="http://schemas.microsoft.com/office/drawing/2014/main" id="{F6CBF2DE-7A9D-9A4C-2E5B-0C927C3855AE}"/>
              </a:ext>
            </a:extLst>
          </p:cNvPr>
          <p:cNvPicPr>
            <a:picLocks noChangeAspect="1"/>
          </p:cNvPicPr>
          <p:nvPr/>
        </p:nvPicPr>
        <p:blipFill>
          <a:blip r:embed="rId5"/>
          <a:stretch>
            <a:fillRect/>
          </a:stretch>
        </p:blipFill>
        <p:spPr>
          <a:xfrm>
            <a:off x="166688" y="95250"/>
            <a:ext cx="2133600" cy="12001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777461" y="1095936"/>
            <a:ext cx="10880034" cy="3916363"/>
          </a:xfrm>
        </p:spPr>
        <p:txBody>
          <a:bodyPr vert="horz" lIns="91440" tIns="45720" rIns="91440" bIns="45720" rtlCol="0" anchor="t">
            <a:normAutofit lnSpcReduction="10000"/>
          </a:bodyPr>
          <a:lstStyle/>
          <a:p>
            <a:pPr marL="0" indent="0">
              <a:buNone/>
            </a:pPr>
            <a:r>
              <a:rPr lang="en-US" sz="3600" dirty="0">
                <a:solidFill>
                  <a:srgbClr val="242424"/>
                </a:solidFill>
                <a:latin typeface="Arial"/>
                <a:ea typeface="+mn-lt"/>
                <a:cs typeface="Segoe UI"/>
              </a:rPr>
              <a:t>Contemporary technologies have </a:t>
            </a:r>
            <a:r>
              <a:rPr lang="en-US" sz="3600" dirty="0" err="1">
                <a:solidFill>
                  <a:srgbClr val="242424"/>
                </a:solidFill>
                <a:latin typeface="Arial"/>
                <a:ea typeface="+mn-lt"/>
                <a:cs typeface="Segoe UI"/>
              </a:rPr>
              <a:t>revolutionised</a:t>
            </a:r>
            <a:r>
              <a:rPr lang="en-US" sz="3600" dirty="0">
                <a:solidFill>
                  <a:srgbClr val="242424"/>
                </a:solidFill>
                <a:latin typeface="Arial"/>
                <a:ea typeface="+mn-lt"/>
                <a:cs typeface="Segoe UI"/>
              </a:rPr>
              <a:t> healthcare delivery, patient care, and medical practices in profound ways, impacting both positively and negatively. </a:t>
            </a:r>
          </a:p>
          <a:p>
            <a:pPr marL="0" indent="0">
              <a:buNone/>
            </a:pPr>
            <a:r>
              <a:rPr lang="en-US" sz="3600" dirty="0">
                <a:solidFill>
                  <a:srgbClr val="242424"/>
                </a:solidFill>
                <a:latin typeface="Arial"/>
                <a:ea typeface="+mn-lt"/>
                <a:cs typeface="Segoe UI"/>
              </a:rPr>
              <a:t>Let's delve into the effects, with a specific focus on how they </a:t>
            </a:r>
            <a:r>
              <a:rPr lang="en-US" sz="3600" b="1" dirty="0">
                <a:solidFill>
                  <a:srgbClr val="242424"/>
                </a:solidFill>
                <a:latin typeface="Arial"/>
                <a:ea typeface="+mn-lt"/>
                <a:cs typeface="Segoe UI"/>
              </a:rPr>
              <a:t>affect the elderly population </a:t>
            </a:r>
            <a:r>
              <a:rPr lang="en-US" sz="3600" dirty="0">
                <a:solidFill>
                  <a:srgbClr val="242424"/>
                </a:solidFill>
                <a:latin typeface="Arial"/>
                <a:ea typeface="+mn-lt"/>
                <a:cs typeface="Segoe UI"/>
              </a:rPr>
              <a:t>and </a:t>
            </a:r>
            <a:r>
              <a:rPr lang="en-US" sz="3600" b="1" dirty="0">
                <a:solidFill>
                  <a:srgbClr val="242424"/>
                </a:solidFill>
                <a:latin typeface="Arial"/>
                <a:ea typeface="+mn-lt"/>
                <a:cs typeface="Segoe UI"/>
              </a:rPr>
              <a:t>individuals from different socio-economic backgrounds</a:t>
            </a:r>
            <a:endParaRPr lang="en-US" sz="3600">
              <a:solidFill>
                <a:srgbClr val="242424"/>
              </a:solidFill>
              <a:latin typeface="Arial"/>
              <a:ea typeface="Calibri"/>
              <a:cs typeface="Segoe U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347291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679490" y="544926"/>
            <a:ext cx="10880034" cy="3916363"/>
          </a:xfrm>
        </p:spPr>
        <p:txBody>
          <a:bodyPr vert="horz" lIns="91440" tIns="45720" rIns="91440" bIns="45720" rtlCol="0" anchor="t">
            <a:noAutofit/>
          </a:bodyPr>
          <a:lstStyle/>
          <a:p>
            <a:pPr marL="0" indent="0">
              <a:buNone/>
            </a:pPr>
            <a:r>
              <a:rPr lang="en-US" sz="3200" b="1" dirty="0">
                <a:solidFill>
                  <a:srgbClr val="242424"/>
                </a:solidFill>
                <a:latin typeface="Arial"/>
                <a:ea typeface="+mn-lt"/>
                <a:cs typeface="Segoe UI"/>
              </a:rPr>
              <a:t>Positive Impacts - </a:t>
            </a:r>
            <a:r>
              <a:rPr lang="en-US" sz="3200" b="1" dirty="0">
                <a:solidFill>
                  <a:srgbClr val="242424"/>
                </a:solidFill>
                <a:latin typeface="Arial"/>
                <a:ea typeface="+mn-lt"/>
                <a:cs typeface="Arial"/>
              </a:rPr>
              <a:t>Improved Access to Healthcare</a:t>
            </a:r>
            <a:br>
              <a:rPr lang="en-US" sz="3200" dirty="0"/>
            </a:br>
            <a:endParaRPr lang="en-US" sz="3200">
              <a:latin typeface="Arial"/>
              <a:cs typeface="Arial"/>
            </a:endParaRPr>
          </a:p>
          <a:p>
            <a:r>
              <a:rPr lang="en-US" sz="3200" dirty="0">
                <a:solidFill>
                  <a:srgbClr val="242424"/>
                </a:solidFill>
                <a:latin typeface="Arial"/>
                <a:ea typeface="+mn-lt"/>
                <a:cs typeface="Segoe UI"/>
              </a:rPr>
              <a:t>Telemedicine and remote monitoring technologies have made healthcare services more accessible to individuals living in remote or underserved areas, including the elderly and those from lower socio-economic backgrounds (Hunter et al., 2022).</a:t>
            </a:r>
            <a:endParaRPr lang="en-US" sz="3200" dirty="0">
              <a:solidFill>
                <a:srgbClr val="000000"/>
              </a:solidFill>
              <a:latin typeface="Arial"/>
              <a:ea typeface="+mn-lt"/>
              <a:cs typeface="Arial"/>
            </a:endParaRPr>
          </a:p>
          <a:p>
            <a:r>
              <a:rPr lang="en-US" sz="3200" dirty="0">
                <a:solidFill>
                  <a:srgbClr val="242424"/>
                </a:solidFill>
                <a:latin typeface="Arial"/>
                <a:ea typeface="+mn-lt"/>
                <a:cs typeface="Segoe UI"/>
              </a:rPr>
              <a:t>They can now receive medical advice and consultations without the need to travel long distances.</a:t>
            </a:r>
            <a:br>
              <a:rPr lang="en-US" sz="3200" dirty="0"/>
            </a:br>
            <a:endParaRPr lang="en-US" sz="3200">
              <a:latin typeface="Arial"/>
              <a:cs typeface="Arial"/>
            </a:endParaRPr>
          </a:p>
          <a:p>
            <a:endParaRPr lang="en-US" sz="3200" dirty="0">
              <a:solidFill>
                <a:srgbClr val="242424"/>
              </a:solidFill>
              <a:latin typeface="Arial"/>
              <a:ea typeface="Calibri"/>
              <a:cs typeface="Segoe UI"/>
            </a:endParaRPr>
          </a:p>
          <a:p>
            <a:endParaRPr lang="en-US" sz="3200" dirty="0">
              <a:solidFill>
                <a:srgbClr val="242424"/>
              </a:solidFill>
              <a:latin typeface="Arial"/>
              <a:ea typeface="Calibri"/>
              <a:cs typeface="Segoe U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72494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777461" y="860612"/>
            <a:ext cx="10880034" cy="3916363"/>
          </a:xfrm>
        </p:spPr>
        <p:txBody>
          <a:bodyPr vert="horz" lIns="91440" tIns="45720" rIns="91440" bIns="45720" rtlCol="0" anchor="t">
            <a:noAutofit/>
          </a:bodyPr>
          <a:lstStyle/>
          <a:p>
            <a:pPr marL="0" indent="0">
              <a:buNone/>
            </a:pPr>
            <a:r>
              <a:rPr lang="en-US" sz="3600" b="1" dirty="0">
                <a:solidFill>
                  <a:srgbClr val="242424"/>
                </a:solidFill>
                <a:latin typeface="Arial"/>
                <a:ea typeface="+mn-lt"/>
                <a:cs typeface="Arial"/>
              </a:rPr>
              <a:t>Positive Impacts - Enhanced Communication</a:t>
            </a:r>
            <a:endParaRPr lang="en-US" sz="3600" b="1" dirty="0">
              <a:solidFill>
                <a:srgbClr val="000000"/>
              </a:solidFill>
              <a:latin typeface="Calibri" panose="020F0502020204030204"/>
              <a:ea typeface="+mn-lt"/>
              <a:cs typeface="Arial"/>
            </a:endParaRPr>
          </a:p>
          <a:p>
            <a:r>
              <a:rPr lang="en-US" sz="3600" dirty="0">
                <a:solidFill>
                  <a:srgbClr val="242424"/>
                </a:solidFill>
                <a:latin typeface="Arial"/>
                <a:ea typeface="+mn-lt"/>
                <a:cs typeface="Arial"/>
              </a:rPr>
              <a:t> Digital communication platforms facilitate better communication between healthcare providers, patients, and caregivers. </a:t>
            </a:r>
            <a:endParaRPr lang="en-US" sz="3600">
              <a:solidFill>
                <a:srgbClr val="000000"/>
              </a:solidFill>
              <a:latin typeface="Calibri" panose="020F0502020204030204"/>
              <a:ea typeface="+mn-lt"/>
              <a:cs typeface="Arial"/>
            </a:endParaRPr>
          </a:p>
          <a:p>
            <a:r>
              <a:rPr lang="en-US" sz="3600" dirty="0">
                <a:solidFill>
                  <a:srgbClr val="242424"/>
                </a:solidFill>
                <a:latin typeface="Arial"/>
                <a:ea typeface="+mn-lt"/>
                <a:cs typeface="Arial"/>
              </a:rPr>
              <a:t>This fosters coordination of care, allows for quicker dissemination of medical information, and enables remote consultations, leading to more efficient and effective patient care (Hong et al., 2020).</a:t>
            </a:r>
            <a:endParaRPr lang="en-US" sz="3600">
              <a:ea typeface="Calibri"/>
              <a:cs typeface="Arial"/>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3588344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777461" y="860612"/>
            <a:ext cx="10880034" cy="3916363"/>
          </a:xfrm>
        </p:spPr>
        <p:txBody>
          <a:bodyPr vert="horz" lIns="91440" tIns="45720" rIns="91440" bIns="45720" rtlCol="0" anchor="t">
            <a:noAutofit/>
          </a:bodyPr>
          <a:lstStyle/>
          <a:p>
            <a:pPr>
              <a:buNone/>
            </a:pPr>
            <a:r>
              <a:rPr lang="en-US" sz="3600" b="1" dirty="0">
                <a:solidFill>
                  <a:srgbClr val="242424"/>
                </a:solidFill>
                <a:latin typeface="Arial"/>
                <a:ea typeface="+mn-lt"/>
                <a:cs typeface="Arial"/>
              </a:rPr>
              <a:t>Positive Impacts - </a:t>
            </a:r>
            <a:r>
              <a:rPr lang="en-US" sz="3600" b="1" dirty="0">
                <a:solidFill>
                  <a:srgbClr val="242424"/>
                </a:solidFill>
                <a:latin typeface="Segoe UI"/>
                <a:ea typeface="+mn-lt"/>
                <a:cs typeface="Segoe UI"/>
              </a:rPr>
              <a:t>Health Monitoring and Management</a:t>
            </a:r>
            <a:endParaRPr lang="en-US" sz="3600" b="1" dirty="0">
              <a:solidFill>
                <a:srgbClr val="000000"/>
              </a:solidFill>
              <a:latin typeface="Calibri" panose="020F0502020204030204"/>
              <a:ea typeface="+mn-lt"/>
              <a:cs typeface="Calibri"/>
            </a:endParaRPr>
          </a:p>
          <a:p>
            <a:r>
              <a:rPr lang="en-US" sz="3200" dirty="0">
                <a:solidFill>
                  <a:srgbClr val="242424"/>
                </a:solidFill>
                <a:latin typeface="Arial"/>
                <a:ea typeface="+mn-lt"/>
                <a:cs typeface="Segoe UI"/>
              </a:rPr>
              <a:t> Wearable devices and health apps enable individuals to monitor their health parameters such as heart rate, blood pressure, and activity levels in real-time (Wan et al., 2018). </a:t>
            </a:r>
            <a:endParaRPr lang="en-US" sz="3200">
              <a:solidFill>
                <a:srgbClr val="000000"/>
              </a:solidFill>
              <a:latin typeface="Arial"/>
              <a:ea typeface="+mn-lt"/>
              <a:cs typeface="Calibri"/>
            </a:endParaRPr>
          </a:p>
          <a:p>
            <a:r>
              <a:rPr lang="en-US" sz="3200" dirty="0">
                <a:solidFill>
                  <a:srgbClr val="242424"/>
                </a:solidFill>
                <a:latin typeface="Arial"/>
                <a:ea typeface="+mn-lt"/>
                <a:cs typeface="Segoe UI"/>
              </a:rPr>
              <a:t>For the elderly, these technologies can help manage chronic conditions and promote proactive healthcare management, leading to better health outcomes</a:t>
            </a:r>
            <a:r>
              <a:rPr lang="en-US" sz="3600" dirty="0">
                <a:solidFill>
                  <a:srgbClr val="242424"/>
                </a:solidFill>
                <a:latin typeface="Arial"/>
                <a:ea typeface="+mn-lt"/>
                <a:cs typeface="Segoe UI"/>
              </a:rPr>
              <a:t>.</a:t>
            </a:r>
            <a:endParaRPr lang="en-US" sz="3600">
              <a:latin typeface="Arial"/>
              <a:ea typeface="Calibri"/>
              <a:cs typeface="Calibri"/>
            </a:endParaRPr>
          </a:p>
          <a:p>
            <a:pPr>
              <a:buNone/>
            </a:pPr>
            <a:endParaRPr lang="en-US" sz="3600" dirty="0">
              <a:latin typeface="Segoe UI"/>
              <a:cs typeface="Segoe U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371376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250786" y="860612"/>
            <a:ext cx="11787709" cy="3916363"/>
          </a:xfrm>
        </p:spPr>
        <p:txBody>
          <a:bodyPr vert="horz" lIns="91440" tIns="45720" rIns="91440" bIns="45720" rtlCol="0" anchor="t">
            <a:noAutofit/>
          </a:bodyPr>
          <a:lstStyle/>
          <a:p>
            <a:pPr>
              <a:buNone/>
            </a:pPr>
            <a:r>
              <a:rPr lang="en-US" sz="3600" b="1" dirty="0">
                <a:solidFill>
                  <a:srgbClr val="242424"/>
                </a:solidFill>
                <a:latin typeface="Arial"/>
                <a:ea typeface="+mn-lt"/>
                <a:cs typeface="Arial"/>
              </a:rPr>
              <a:t>Positive Impacts - </a:t>
            </a:r>
            <a:r>
              <a:rPr lang="en-US" sz="3600" b="1" dirty="0">
                <a:solidFill>
                  <a:srgbClr val="242424"/>
                </a:solidFill>
                <a:latin typeface="Segoe UI"/>
                <a:ea typeface="+mn-lt"/>
                <a:cs typeface="Segoe UI"/>
              </a:rPr>
              <a:t>Advanced Diagnostics and Treatment</a:t>
            </a:r>
            <a:endParaRPr lang="en-US" sz="3600" b="1">
              <a:solidFill>
                <a:srgbClr val="000000"/>
              </a:solidFill>
              <a:latin typeface="Segoe UI"/>
              <a:ea typeface="+mn-lt"/>
              <a:cs typeface="Segoe UI"/>
            </a:endParaRPr>
          </a:p>
          <a:p>
            <a:r>
              <a:rPr lang="en-US" sz="3200" dirty="0">
                <a:solidFill>
                  <a:srgbClr val="242424"/>
                </a:solidFill>
                <a:latin typeface="Arial"/>
                <a:ea typeface="+mn-lt"/>
                <a:cs typeface="Segoe UI"/>
              </a:rPr>
              <a:t>Medical imaging technologies, such as MRI and CT scans, have greatly improved diagnostic accuracy and treatment planning. </a:t>
            </a:r>
            <a:endParaRPr lang="en-US" sz="3200">
              <a:solidFill>
                <a:srgbClr val="000000"/>
              </a:solidFill>
              <a:latin typeface="Arial"/>
              <a:ea typeface="+mn-lt"/>
              <a:cs typeface="Segoe UI"/>
            </a:endParaRPr>
          </a:p>
          <a:p>
            <a:r>
              <a:rPr lang="en-US" sz="3200" dirty="0">
                <a:solidFill>
                  <a:srgbClr val="242424"/>
                </a:solidFill>
                <a:latin typeface="Arial"/>
                <a:ea typeface="+mn-lt"/>
                <a:cs typeface="Segoe UI"/>
              </a:rPr>
              <a:t>Robotic-assisted surgeries allow for minimally invasive procedures, reducing recovery times and complications, particularly beneficial for older adults who may have limited tolerance for invasive treatments (</a:t>
            </a:r>
            <a:r>
              <a:rPr lang="en-US" sz="3200" dirty="0" err="1">
                <a:solidFill>
                  <a:srgbClr val="242424"/>
                </a:solidFill>
                <a:latin typeface="Arial"/>
                <a:ea typeface="+mn-lt"/>
                <a:cs typeface="Segoe UI"/>
              </a:rPr>
              <a:t>Owrangi</a:t>
            </a:r>
            <a:r>
              <a:rPr lang="en-US" sz="3200" dirty="0">
                <a:solidFill>
                  <a:srgbClr val="242424"/>
                </a:solidFill>
                <a:latin typeface="Arial"/>
                <a:ea typeface="+mn-lt"/>
                <a:cs typeface="Segoe UI"/>
              </a:rPr>
              <a:t> et al., 2018).</a:t>
            </a:r>
            <a:endParaRPr lang="en-US" sz="3200">
              <a:solidFill>
                <a:srgbClr val="000000"/>
              </a:solidFill>
              <a:latin typeface="Arial"/>
              <a:ea typeface="+mn-lt"/>
              <a:cs typeface="Segoe UI"/>
            </a:endParaRPr>
          </a:p>
          <a:p>
            <a:pPr marL="0" indent="0">
              <a:buNone/>
            </a:pPr>
            <a:endParaRPr lang="en-US" sz="3600" dirty="0">
              <a:latin typeface="Arial"/>
              <a:ea typeface="Calibri"/>
              <a:cs typeface="Arial"/>
            </a:endParaRPr>
          </a:p>
          <a:p>
            <a:pPr>
              <a:buNone/>
            </a:pPr>
            <a:endParaRPr lang="en-US" sz="3600" dirty="0">
              <a:solidFill>
                <a:srgbClr val="242424"/>
              </a:solidFill>
              <a:latin typeface="Segoe UI"/>
              <a:ea typeface="Calibri"/>
              <a:cs typeface="Segoe U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1819959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777461" y="860612"/>
            <a:ext cx="11413434" cy="3916363"/>
          </a:xfrm>
        </p:spPr>
        <p:txBody>
          <a:bodyPr vert="horz" lIns="91440" tIns="45720" rIns="91440" bIns="45720" rtlCol="0" anchor="t">
            <a:noAutofit/>
          </a:bodyPr>
          <a:lstStyle/>
          <a:p>
            <a:pPr>
              <a:buNone/>
            </a:pPr>
            <a:r>
              <a:rPr lang="en-US" sz="3600" b="1" dirty="0">
                <a:solidFill>
                  <a:srgbClr val="242424"/>
                </a:solidFill>
                <a:latin typeface="Arial"/>
                <a:ea typeface="+mn-lt"/>
                <a:cs typeface="Segoe UI"/>
              </a:rPr>
              <a:t>Negative Impacts - Digital Divide</a:t>
            </a:r>
          </a:p>
          <a:p>
            <a:r>
              <a:rPr lang="en-US" sz="3600" dirty="0">
                <a:solidFill>
                  <a:srgbClr val="242424"/>
                </a:solidFill>
                <a:latin typeface="Arial"/>
                <a:ea typeface="+mn-lt"/>
                <a:cs typeface="Segoe UI"/>
              </a:rPr>
              <a:t>The elderly population, especially those with limited digital literacy, may struggle to adapt to and access healthcare technologies (Kayser &amp; </a:t>
            </a:r>
            <a:r>
              <a:rPr lang="en-US" sz="3600" dirty="0" err="1">
                <a:solidFill>
                  <a:srgbClr val="242424"/>
                </a:solidFill>
                <a:latin typeface="Arial"/>
                <a:ea typeface="+mn-lt"/>
                <a:cs typeface="Segoe UI"/>
              </a:rPr>
              <a:t>Phanareth</a:t>
            </a:r>
            <a:r>
              <a:rPr lang="en-US" sz="3600" dirty="0">
                <a:solidFill>
                  <a:srgbClr val="242424"/>
                </a:solidFill>
                <a:latin typeface="Arial"/>
                <a:ea typeface="+mn-lt"/>
                <a:cs typeface="Segoe UI"/>
              </a:rPr>
              <a:t>, 2023). </a:t>
            </a:r>
            <a:endParaRPr lang="en-US" sz="3600">
              <a:solidFill>
                <a:srgbClr val="242424"/>
              </a:solidFill>
              <a:latin typeface="Arial"/>
              <a:ea typeface="+mn-lt"/>
              <a:cs typeface="Segoe UI"/>
            </a:endParaRPr>
          </a:p>
          <a:p>
            <a:r>
              <a:rPr lang="en-US" sz="3600" dirty="0">
                <a:solidFill>
                  <a:srgbClr val="242424"/>
                </a:solidFill>
                <a:latin typeface="Arial"/>
                <a:ea typeface="+mn-lt"/>
                <a:cs typeface="Segoe UI"/>
              </a:rPr>
              <a:t>This digital exclusion exacerbates health disparities, as they may miss out on the benefits of telemedicine and health apps, leading to inequitable access to quality care.</a:t>
            </a:r>
            <a:endParaRPr lang="en-US" sz="3600">
              <a:solidFill>
                <a:srgbClr val="242424"/>
              </a:solidFill>
              <a:latin typeface="Arial"/>
              <a:ea typeface="Calibri"/>
              <a:cs typeface="Segoe UI"/>
            </a:endParaRPr>
          </a:p>
          <a:p>
            <a:pPr>
              <a:buNone/>
            </a:pPr>
            <a:endParaRPr lang="en-US" sz="3600" dirty="0">
              <a:solidFill>
                <a:srgbClr val="242424"/>
              </a:solidFill>
              <a:latin typeface="Segoe UI"/>
              <a:ea typeface="Calibri"/>
              <a:cs typeface="Segoe UI"/>
            </a:endParaRPr>
          </a:p>
          <a:p>
            <a:pPr>
              <a:buNone/>
            </a:pPr>
            <a:endParaRPr lang="en-US" sz="3600" dirty="0">
              <a:ea typeface="Calibri"/>
              <a:cs typeface="Calibr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391129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253346" y="871498"/>
            <a:ext cx="11742885" cy="3916363"/>
          </a:xfrm>
        </p:spPr>
        <p:txBody>
          <a:bodyPr vert="horz" lIns="91440" tIns="45720" rIns="91440" bIns="45720" rtlCol="0" anchor="t">
            <a:noAutofit/>
          </a:bodyPr>
          <a:lstStyle/>
          <a:p>
            <a:pPr>
              <a:buNone/>
            </a:pPr>
            <a:r>
              <a:rPr lang="en-US" sz="3600" b="1" dirty="0">
                <a:solidFill>
                  <a:srgbClr val="242424"/>
                </a:solidFill>
                <a:latin typeface="Arial"/>
                <a:ea typeface="+mn-lt"/>
                <a:cs typeface="Segoe UI"/>
              </a:rPr>
              <a:t>Negative Impacts - Privacy and Security Concerns</a:t>
            </a:r>
            <a:endParaRPr lang="en-US" b="1" dirty="0">
              <a:solidFill>
                <a:srgbClr val="000000"/>
              </a:solidFill>
              <a:latin typeface="Arial"/>
              <a:ea typeface="+mn-lt"/>
              <a:cs typeface="Calibri"/>
            </a:endParaRPr>
          </a:p>
          <a:p>
            <a:r>
              <a:rPr lang="en-US" sz="3600" dirty="0">
                <a:solidFill>
                  <a:srgbClr val="242424"/>
                </a:solidFill>
                <a:latin typeface="Arial"/>
                <a:ea typeface="+mn-lt"/>
                <a:cs typeface="Segoe UI"/>
              </a:rPr>
              <a:t>With the digitization of medical records and increased use of online platforms for healthcare services, there are growing concerns about data privacy and security (</a:t>
            </a:r>
            <a:r>
              <a:rPr lang="en-US" sz="3600" dirty="0" err="1">
                <a:solidFill>
                  <a:srgbClr val="242424"/>
                </a:solidFill>
                <a:latin typeface="Arial"/>
                <a:ea typeface="+mn-lt"/>
                <a:cs typeface="Segoe UI"/>
              </a:rPr>
              <a:t>Keshta</a:t>
            </a:r>
            <a:r>
              <a:rPr lang="en-US" sz="3600" dirty="0">
                <a:solidFill>
                  <a:srgbClr val="242424"/>
                </a:solidFill>
                <a:latin typeface="Arial"/>
                <a:ea typeface="+mn-lt"/>
                <a:cs typeface="Segoe UI"/>
              </a:rPr>
              <a:t> &amp; Odeh, 2021). </a:t>
            </a:r>
            <a:endParaRPr lang="en-US" dirty="0">
              <a:solidFill>
                <a:srgbClr val="000000"/>
              </a:solidFill>
              <a:latin typeface="Arial"/>
              <a:ea typeface="+mn-lt"/>
              <a:cs typeface="Calibri"/>
            </a:endParaRPr>
          </a:p>
          <a:p>
            <a:r>
              <a:rPr lang="en-US" sz="3600" dirty="0">
                <a:solidFill>
                  <a:srgbClr val="242424"/>
                </a:solidFill>
                <a:latin typeface="Arial"/>
                <a:ea typeface="+mn-lt"/>
                <a:cs typeface="Segoe UI"/>
              </a:rPr>
              <a:t>Vulnerabilities in digital systems could lead to unauthorized access to sensitive patient information, posing risks to patient confidentiality and trust.</a:t>
            </a:r>
            <a:endParaRPr lang="en-US">
              <a:latin typeface="Arial"/>
              <a:ea typeface="Calibri"/>
              <a:cs typeface="Calibr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228243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340432" y="860612"/>
            <a:ext cx="11529974" cy="3916363"/>
          </a:xfrm>
        </p:spPr>
        <p:txBody>
          <a:bodyPr vert="horz" lIns="91440" tIns="45720" rIns="91440" bIns="45720" rtlCol="0" anchor="t">
            <a:noAutofit/>
          </a:bodyPr>
          <a:lstStyle/>
          <a:p>
            <a:pPr>
              <a:buNone/>
            </a:pPr>
            <a:r>
              <a:rPr lang="en-US" sz="3600" b="1" dirty="0">
                <a:solidFill>
                  <a:srgbClr val="242424"/>
                </a:solidFill>
                <a:latin typeface="Arial"/>
                <a:ea typeface="+mn-lt"/>
                <a:cs typeface="Segoe UI"/>
              </a:rPr>
              <a:t>Negative Impacts -Technology Dependency</a:t>
            </a:r>
            <a:endParaRPr lang="en-US" sz="3600" b="1" dirty="0">
              <a:solidFill>
                <a:srgbClr val="000000"/>
              </a:solidFill>
              <a:latin typeface="Arial"/>
              <a:ea typeface="+mn-lt"/>
              <a:cs typeface="Calibri"/>
            </a:endParaRPr>
          </a:p>
          <a:p>
            <a:r>
              <a:rPr lang="en-US" sz="3600" dirty="0">
                <a:solidFill>
                  <a:srgbClr val="242424"/>
                </a:solidFill>
                <a:latin typeface="Arial"/>
                <a:ea typeface="+mn-lt"/>
                <a:cs typeface="Segoe UI"/>
              </a:rPr>
              <a:t>Overreliance on technology in healthcare may diminish the human touch and personalized care that is crucial (George &amp; George, 2023), particularly for the elderly population who often value interpersonal relationships with their healthcare providers. </a:t>
            </a:r>
            <a:endParaRPr lang="en-US" sz="3600">
              <a:solidFill>
                <a:srgbClr val="000000"/>
              </a:solidFill>
              <a:latin typeface="Arial"/>
              <a:ea typeface="+mn-lt"/>
              <a:cs typeface="Calibri"/>
            </a:endParaRPr>
          </a:p>
          <a:p>
            <a:r>
              <a:rPr lang="en-US" sz="3600" dirty="0">
                <a:solidFill>
                  <a:srgbClr val="242424"/>
                </a:solidFill>
                <a:latin typeface="Arial"/>
                <a:ea typeface="+mn-lt"/>
                <a:cs typeface="Segoe UI"/>
              </a:rPr>
              <a:t>This can lead to feelings of isolation and disconnection from the healthcare system</a:t>
            </a:r>
            <a:r>
              <a:rPr lang="en-US" sz="3600" dirty="0">
                <a:solidFill>
                  <a:srgbClr val="242424"/>
                </a:solidFill>
                <a:latin typeface="Segoe UI"/>
                <a:ea typeface="+mn-lt"/>
                <a:cs typeface="Segoe UI"/>
              </a:rPr>
              <a:t>.</a:t>
            </a:r>
            <a:endParaRPr lang="en-US" sz="3600">
              <a:ea typeface="Calibri"/>
              <a:cs typeface="Calibr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2447637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340432" y="860612"/>
            <a:ext cx="11529974" cy="3916363"/>
          </a:xfrm>
        </p:spPr>
        <p:txBody>
          <a:bodyPr vert="horz" lIns="91440" tIns="45720" rIns="91440" bIns="45720" rtlCol="0" anchor="t">
            <a:noAutofit/>
          </a:bodyPr>
          <a:lstStyle/>
          <a:p>
            <a:pPr>
              <a:buNone/>
            </a:pPr>
            <a:r>
              <a:rPr lang="en-US" sz="3600" b="1" dirty="0">
                <a:solidFill>
                  <a:srgbClr val="242424"/>
                </a:solidFill>
                <a:latin typeface="Arial"/>
                <a:ea typeface="+mn-lt"/>
                <a:cs typeface="Segoe UI"/>
              </a:rPr>
              <a:t>Negative Impacts - Cost Barriers</a:t>
            </a:r>
            <a:endParaRPr lang="en-US" sz="3600" b="1">
              <a:solidFill>
                <a:srgbClr val="000000"/>
              </a:solidFill>
              <a:latin typeface="Arial"/>
              <a:ea typeface="+mn-lt"/>
              <a:cs typeface="Calibri"/>
            </a:endParaRPr>
          </a:p>
          <a:p>
            <a:r>
              <a:rPr lang="en-US" sz="3600" dirty="0">
                <a:solidFill>
                  <a:srgbClr val="242424"/>
                </a:solidFill>
                <a:latin typeface="Arial"/>
                <a:ea typeface="+mn-lt"/>
                <a:cs typeface="Segoe UI"/>
              </a:rPr>
              <a:t>While technology offers innovative solutions, it also comes with significant costs. </a:t>
            </a:r>
            <a:endParaRPr lang="en-US" sz="3600">
              <a:solidFill>
                <a:srgbClr val="000000"/>
              </a:solidFill>
              <a:latin typeface="Arial"/>
              <a:ea typeface="+mn-lt"/>
              <a:cs typeface="Calibri"/>
            </a:endParaRPr>
          </a:p>
          <a:p>
            <a:r>
              <a:rPr lang="en-US" sz="3600" dirty="0">
                <a:solidFill>
                  <a:srgbClr val="242424"/>
                </a:solidFill>
                <a:latin typeface="Arial"/>
                <a:ea typeface="+mn-lt"/>
                <a:cs typeface="Segoe UI"/>
              </a:rPr>
              <a:t>Access to advanced medical technologies and digital health services may be limited for individuals from lower socio-economic backgrounds due to financial constraints, widening the healthcare gap between different social strata (Saeed &amp; Masters, 2021)</a:t>
            </a:r>
            <a:r>
              <a:rPr lang="en-US" sz="3600" dirty="0">
                <a:solidFill>
                  <a:srgbClr val="242424"/>
                </a:solidFill>
                <a:latin typeface="Segoe UI"/>
                <a:ea typeface="+mn-lt"/>
                <a:cs typeface="Segoe UI"/>
              </a:rPr>
              <a:t>.</a:t>
            </a:r>
            <a:endParaRPr lang="en-US" sz="3600">
              <a:ea typeface="Calibri"/>
              <a:cs typeface="Calibr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1244443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340432" y="457200"/>
            <a:ext cx="11529974" cy="4947303"/>
          </a:xfrm>
        </p:spPr>
        <p:txBody>
          <a:bodyPr vert="horz" lIns="91440" tIns="45720" rIns="91440" bIns="45720" rtlCol="0" anchor="t">
            <a:noAutofit/>
          </a:bodyPr>
          <a:lstStyle/>
          <a:p>
            <a:pPr>
              <a:buNone/>
            </a:pPr>
            <a:r>
              <a:rPr lang="en-US" sz="3200" b="1" dirty="0">
                <a:solidFill>
                  <a:srgbClr val="242424"/>
                </a:solidFill>
                <a:latin typeface="Arial"/>
                <a:ea typeface="+mn-lt"/>
                <a:cs typeface="Segoe UI"/>
              </a:rPr>
              <a:t>Summary</a:t>
            </a:r>
          </a:p>
          <a:p>
            <a:r>
              <a:rPr lang="en-US" dirty="0">
                <a:solidFill>
                  <a:srgbClr val="242424"/>
                </a:solidFill>
                <a:latin typeface="Arial"/>
                <a:ea typeface="+mn-lt"/>
                <a:cs typeface="Segoe UI"/>
              </a:rPr>
              <a:t>While contemporary technologies have brought about remarkable advancements in healthcare, it is essential to address the challenges they pose, especially concerning digital exclusion among the elderly and socio-economic disparities. </a:t>
            </a:r>
            <a:endParaRPr lang="en-US">
              <a:solidFill>
                <a:srgbClr val="000000"/>
              </a:solidFill>
              <a:latin typeface="Arial"/>
              <a:ea typeface="+mn-lt"/>
              <a:cs typeface="Calibri"/>
            </a:endParaRPr>
          </a:p>
          <a:p>
            <a:r>
              <a:rPr lang="en-US" dirty="0">
                <a:solidFill>
                  <a:srgbClr val="242424"/>
                </a:solidFill>
                <a:latin typeface="Arial"/>
                <a:ea typeface="+mn-lt"/>
                <a:cs typeface="Segoe UI"/>
              </a:rPr>
              <a:t>Efforts to bridge the digital divide, safeguard patient privacy, promote digital literacy, and ensure equitable access to healthcare technologies are imperative for harnessing the full potential of technology to improve healthcare delivery and patient outcomes for all segments of society.</a:t>
            </a:r>
            <a:endParaRPr lang="en-US">
              <a:latin typeface="Arial"/>
              <a:ea typeface="Calibri"/>
              <a:cs typeface="Calibr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9698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7CEB114-6AFC-1EB1-0602-9487B98D45E8}"/>
              </a:ext>
            </a:extLst>
          </p:cNvPr>
          <p:cNvSpPr>
            <a:spLocks noGrp="1"/>
          </p:cNvSpPr>
          <p:nvPr>
            <p:ph type="title"/>
          </p:nvPr>
        </p:nvSpPr>
        <p:spPr>
          <a:xfrm>
            <a:off x="809625" y="193675"/>
            <a:ext cx="10515600" cy="1325563"/>
          </a:xfrm>
        </p:spPr>
        <p:txBody>
          <a:bodyPr/>
          <a:lstStyle/>
          <a:p>
            <a:r>
              <a:rPr lang="en-US" altLang="en-US" b="1" dirty="0">
                <a:latin typeface="Arial" panose="020B0604020202020204" pitchFamily="34" charset="0"/>
                <a:cs typeface="Arial" panose="020B0604020202020204" pitchFamily="34" charset="0"/>
              </a:rPr>
              <a:t>Quiz</a:t>
            </a:r>
          </a:p>
        </p:txBody>
      </p:sp>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777461" y="1600201"/>
            <a:ext cx="10880034" cy="3916363"/>
          </a:xfrm>
        </p:spPr>
        <p:txBody>
          <a:bodyPr vert="horz" lIns="91440" tIns="45720" rIns="91440" bIns="45720" rtlCol="0" anchor="t">
            <a:normAutofit/>
          </a:bodyPr>
          <a:lstStyle/>
          <a:p>
            <a:r>
              <a:rPr lang="en-US" dirty="0">
                <a:solidFill>
                  <a:srgbClr val="0D0D0D"/>
                </a:solidFill>
                <a:latin typeface="Arial"/>
                <a:ea typeface="+mn-lt"/>
                <a:cs typeface="+mn-lt"/>
              </a:rPr>
              <a:t>What term refers to the use of telecommunications technology to provide healthcare services remotely?</a:t>
            </a:r>
            <a:endParaRPr lang="en-US" altLang="en-US" dirty="0">
              <a:solidFill>
                <a:srgbClr val="000000"/>
              </a:solidFill>
              <a:latin typeface="Arial"/>
              <a:ea typeface="+mn-lt"/>
              <a:cs typeface="+mn-lt"/>
            </a:endParaRPr>
          </a:p>
          <a:p>
            <a:pPr marL="0" indent="0">
              <a:buNone/>
            </a:pPr>
            <a:r>
              <a:rPr lang="en-US" dirty="0">
                <a:solidFill>
                  <a:srgbClr val="0D0D0D"/>
                </a:solidFill>
                <a:latin typeface="Arial"/>
                <a:ea typeface="+mn-lt"/>
                <a:cs typeface="+mn-lt"/>
              </a:rPr>
              <a:t> a) Telepathy b) Telekinesis c) Telemedicine d) Telehealth</a:t>
            </a:r>
          </a:p>
          <a:p>
            <a:pPr marL="0" indent="0">
              <a:buNone/>
            </a:pPr>
            <a:endParaRPr lang="en-US" dirty="0">
              <a:solidFill>
                <a:srgbClr val="0D0D0D"/>
              </a:solidFill>
              <a:latin typeface="Arial"/>
              <a:ea typeface="+mn-lt"/>
              <a:cs typeface="+mn-lt"/>
            </a:endParaRPr>
          </a:p>
          <a:p>
            <a:r>
              <a:rPr lang="en-US" dirty="0">
                <a:solidFill>
                  <a:srgbClr val="0D0D0D"/>
                </a:solidFill>
                <a:latin typeface="Arial"/>
                <a:ea typeface="+mn-lt"/>
                <a:cs typeface="+mn-lt"/>
              </a:rPr>
              <a:t>Which of the following technologies uses algorithms and machine learning to aid in medical diagnostics? </a:t>
            </a:r>
            <a:endParaRPr lang="en-US" dirty="0">
              <a:solidFill>
                <a:srgbClr val="000000"/>
              </a:solidFill>
              <a:latin typeface="Arial"/>
              <a:ea typeface="+mn-lt"/>
              <a:cs typeface="+mn-lt"/>
            </a:endParaRPr>
          </a:p>
          <a:p>
            <a:pPr marL="0" indent="0">
              <a:buNone/>
            </a:pPr>
            <a:r>
              <a:rPr lang="en-US" dirty="0">
                <a:solidFill>
                  <a:srgbClr val="0D0D0D"/>
                </a:solidFill>
                <a:latin typeface="Arial"/>
                <a:ea typeface="+mn-lt"/>
                <a:cs typeface="+mn-lt"/>
              </a:rPr>
              <a:t>a) Robotic Surgery b) Telemedicine c) Artificial Intelligence (AI) d) Wearable Health Technology</a:t>
            </a:r>
            <a:endParaRPr lang="en-US" dirty="0">
              <a:latin typeface="Arial"/>
              <a:ea typeface="Calibri"/>
              <a:cs typeface="Calibri"/>
            </a:endParaRPr>
          </a:p>
          <a:p>
            <a:endParaRPr lang="en-US" altLang="en-US"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7CEB114-6AFC-1EB1-0602-9487B98D45E8}"/>
              </a:ext>
            </a:extLst>
          </p:cNvPr>
          <p:cNvSpPr>
            <a:spLocks noGrp="1"/>
          </p:cNvSpPr>
          <p:nvPr>
            <p:ph type="title"/>
          </p:nvPr>
        </p:nvSpPr>
        <p:spPr/>
        <p:txBody>
          <a:bodyPr/>
          <a:lstStyle/>
          <a:p>
            <a:r>
              <a:rPr lang="en-US" altLang="en-US" b="1" dirty="0">
                <a:latin typeface="Arial" panose="020B0604020202020204" pitchFamily="34" charset="0"/>
                <a:cs typeface="Arial" panose="020B0604020202020204" pitchFamily="34" charset="0"/>
              </a:rPr>
              <a:t>Quiz</a:t>
            </a:r>
          </a:p>
        </p:txBody>
      </p:sp>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777461" y="1600201"/>
            <a:ext cx="10880034" cy="3916363"/>
          </a:xfrm>
        </p:spPr>
        <p:txBody>
          <a:bodyPr vert="horz" lIns="91440" tIns="45720" rIns="91440" bIns="45720" rtlCol="0" anchor="t">
            <a:normAutofit/>
          </a:bodyPr>
          <a:lstStyle/>
          <a:p>
            <a:r>
              <a:rPr lang="en-US" sz="2400" dirty="0">
                <a:solidFill>
                  <a:srgbClr val="0D0D0D"/>
                </a:solidFill>
                <a:latin typeface="Arial"/>
                <a:ea typeface="+mn-lt"/>
                <a:cs typeface="+mn-lt"/>
              </a:rPr>
              <a:t>Which technology enables healthcare professionals to remotely monitor patients' vital signs? </a:t>
            </a:r>
          </a:p>
          <a:p>
            <a:pPr marL="0" indent="0">
              <a:buNone/>
            </a:pPr>
            <a:r>
              <a:rPr lang="en-US" sz="2400" dirty="0">
                <a:solidFill>
                  <a:srgbClr val="0D0D0D"/>
                </a:solidFill>
                <a:latin typeface="Arial"/>
                <a:ea typeface="+mn-lt"/>
                <a:cs typeface="+mn-lt"/>
              </a:rPr>
              <a:t>a) IoT (Internet of Things) b) AI (Artificial Intelligence) c) Blockchain d) EMR (Electronic Medical Records)</a:t>
            </a:r>
          </a:p>
          <a:p>
            <a:pPr marL="0" indent="0">
              <a:buNone/>
            </a:pPr>
            <a:endParaRPr lang="en-US" sz="2400" dirty="0">
              <a:solidFill>
                <a:srgbClr val="0D0D0D"/>
              </a:solidFill>
              <a:latin typeface="Arial"/>
              <a:ea typeface="+mn-lt"/>
              <a:cs typeface="+mn-lt"/>
            </a:endParaRPr>
          </a:p>
          <a:p>
            <a:r>
              <a:rPr lang="en-US" sz="2400" dirty="0">
                <a:solidFill>
                  <a:srgbClr val="0D0D0D"/>
                </a:solidFill>
                <a:latin typeface="Arial"/>
                <a:ea typeface="+mn-lt"/>
                <a:cs typeface="+mn-lt"/>
              </a:rPr>
              <a:t>How does telemedicine benefit patients and healthcare providers?</a:t>
            </a:r>
          </a:p>
          <a:p>
            <a:pPr marL="0" indent="0">
              <a:buNone/>
            </a:pPr>
            <a:r>
              <a:rPr lang="en-US" sz="2400" dirty="0">
                <a:solidFill>
                  <a:srgbClr val="0D0D0D"/>
                </a:solidFill>
                <a:latin typeface="Arial"/>
                <a:ea typeface="+mn-lt"/>
                <a:cs typeface="+mn-lt"/>
              </a:rPr>
              <a:t> a) By increasing face-to-face interactions b) By reducing the need for in-person visits c) By limiting access to medical specialists d) By increasing medical errors</a:t>
            </a:r>
            <a:endParaRPr lang="en-US" sz="2400" dirty="0">
              <a:solidFill>
                <a:srgbClr val="0D0D0D"/>
              </a:solidFill>
              <a:latin typeface="Arial"/>
              <a:ea typeface="Calibri"/>
              <a:cs typeface="Calibri"/>
            </a:endParaRPr>
          </a:p>
          <a:p>
            <a:endParaRPr lang="en-US" altLang="en-US"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spTree>
    <p:extLst>
      <p:ext uri="{BB962C8B-B14F-4D97-AF65-F5344CB8AC3E}">
        <p14:creationId xmlns:p14="http://schemas.microsoft.com/office/powerpoint/2010/main" val="550224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a:extLst>
              <a:ext uri="{FF2B5EF4-FFF2-40B4-BE49-F238E27FC236}">
                <a16:creationId xmlns:a16="http://schemas.microsoft.com/office/drawing/2014/main" id="{500F8539-9F95-E922-AC7D-C513D956DCA5}"/>
              </a:ext>
            </a:extLst>
          </p:cNvPr>
          <p:cNvSpPr>
            <a:spLocks noGrp="1"/>
          </p:cNvSpPr>
          <p:nvPr>
            <p:ph idx="1"/>
          </p:nvPr>
        </p:nvSpPr>
        <p:spPr>
          <a:xfrm>
            <a:off x="331013" y="803723"/>
            <a:ext cx="11529974" cy="4947303"/>
          </a:xfrm>
        </p:spPr>
        <p:txBody>
          <a:bodyPr vert="horz" lIns="91440" tIns="45720" rIns="91440" bIns="45720" rtlCol="0" anchor="t">
            <a:noAutofit/>
          </a:bodyPr>
          <a:lstStyle/>
          <a:p>
            <a:pPr>
              <a:buNone/>
            </a:pPr>
            <a:r>
              <a:rPr lang="en-US" sz="3200" dirty="0">
                <a:latin typeface="Arial"/>
                <a:ea typeface="Calibri"/>
                <a:cs typeface="Calibri"/>
              </a:rPr>
              <a:t>Assignment Focus – Component 2</a:t>
            </a:r>
          </a:p>
          <a:p>
            <a:endParaRPr lang="en-US" sz="3200" dirty="0">
              <a:latin typeface="Arial"/>
              <a:ea typeface="Calibri"/>
              <a:cs typeface="Calibri"/>
            </a:endParaRPr>
          </a:p>
          <a:p>
            <a:r>
              <a:rPr lang="en-GB" dirty="0">
                <a:latin typeface="Arial"/>
                <a:cs typeface="Arial"/>
              </a:rPr>
              <a:t>Could you integrate any of the modern technologies discussed in today's class into your health campaign/innovation/service/product?</a:t>
            </a:r>
          </a:p>
          <a:p>
            <a:r>
              <a:rPr lang="en-GB" dirty="0">
                <a:latin typeface="Arial"/>
                <a:cs typeface="Arial"/>
              </a:rPr>
              <a:t> Remember, technology is the future, and it offers an excellent opportunity to showcase creativity and value creation, which are central to the core learning objectives of this module!</a:t>
            </a:r>
          </a:p>
          <a:p>
            <a:pPr>
              <a:buNone/>
            </a:pPr>
            <a:endParaRPr lang="en-GB" sz="3200" dirty="0">
              <a:latin typeface="Arial"/>
              <a:ea typeface="Calibri"/>
              <a:cs typeface="Calibri"/>
            </a:endParaRPr>
          </a:p>
        </p:txBody>
      </p:sp>
      <p:sp>
        <p:nvSpPr>
          <p:cNvPr id="4" name="Date Placeholder 3">
            <a:extLst>
              <a:ext uri="{FF2B5EF4-FFF2-40B4-BE49-F238E27FC236}">
                <a16:creationId xmlns:a16="http://schemas.microsoft.com/office/drawing/2014/main" id="{184FC1EC-CC5A-E0DD-0A82-4BC0BC041823}"/>
              </a:ext>
            </a:extLst>
          </p:cNvPr>
          <p:cNvSpPr>
            <a:spLocks noGrp="1"/>
          </p:cNvSpPr>
          <p:nvPr>
            <p:ph type="dt" sz="quarter" idx="10"/>
          </p:nvPr>
        </p:nvSpPr>
        <p:spPr/>
        <p:txBody>
          <a:bodyPr/>
          <a:lstStyle/>
          <a:p>
            <a:pPr>
              <a:defRPr/>
            </a:pPr>
            <a:fld id="{8F3CEEB3-3E5E-AF49-A4F8-73A8820F208F}" type="datetime1">
              <a:rPr lang="en-GB" altLang="en-US" smtClean="0"/>
              <a:pPr>
                <a:defRPr/>
              </a:pPr>
              <a:t>06/10/2026</a:t>
            </a:fld>
            <a:endParaRPr lang="en-GB" altLang="en-US" dirty="0"/>
          </a:p>
        </p:txBody>
      </p:sp>
      <p:sp>
        <p:nvSpPr>
          <p:cNvPr id="13317" name="Slide Number Placeholder 4">
            <a:extLst>
              <a:ext uri="{FF2B5EF4-FFF2-40B4-BE49-F238E27FC236}">
                <a16:creationId xmlns:a16="http://schemas.microsoft.com/office/drawing/2014/main" id="{6ECF982E-BCE7-48D0-B47D-E4F698C328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64FEF8-0CCC-472C-97EE-645051A56233}"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B5484022-12D4-DB87-11ED-E7FFE775FA5A}"/>
              </a:ext>
            </a:extLst>
          </p:cNvPr>
          <p:cNvPicPr>
            <a:picLocks noChangeAspect="1"/>
          </p:cNvPicPr>
          <p:nvPr/>
        </p:nvPicPr>
        <p:blipFill>
          <a:blip r:embed="rId2"/>
          <a:stretch>
            <a:fillRect/>
          </a:stretch>
        </p:blipFill>
        <p:spPr>
          <a:xfrm>
            <a:off x="-5149" y="5378149"/>
            <a:ext cx="12264081" cy="1476890"/>
          </a:xfrm>
          <a:prstGeom prst="rect">
            <a:avLst/>
          </a:prstGeom>
        </p:spPr>
      </p:pic>
      <p:pic>
        <p:nvPicPr>
          <p:cNvPr id="1026" name="Picture 2" descr="Image result for assignment logo">
            <a:extLst>
              <a:ext uri="{FF2B5EF4-FFF2-40B4-BE49-F238E27FC236}">
                <a16:creationId xmlns:a16="http://schemas.microsoft.com/office/drawing/2014/main" id="{DA010B70-698B-6843-08AB-E28C10D7B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43032" y="136525"/>
            <a:ext cx="1327374" cy="1334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436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72AA4-43BB-F1B7-EB7F-95851CFDF88A}"/>
              </a:ext>
            </a:extLst>
          </p:cNvPr>
          <p:cNvSpPr>
            <a:spLocks noGrp="1"/>
          </p:cNvSpPr>
          <p:nvPr>
            <p:ph type="title"/>
          </p:nvPr>
        </p:nvSpPr>
        <p:spPr/>
        <p:txBody>
          <a:bodyPr/>
          <a:lstStyle/>
          <a:p>
            <a:r>
              <a:rPr lang="en-US" b="1" dirty="0">
                <a:ea typeface="Calibri Light"/>
                <a:cs typeface="Calibri Light"/>
              </a:rPr>
              <a:t>References</a:t>
            </a:r>
            <a:endParaRPr lang="en-US" b="1" dirty="0"/>
          </a:p>
        </p:txBody>
      </p:sp>
      <p:sp>
        <p:nvSpPr>
          <p:cNvPr id="3" name="Content Placeholder 2">
            <a:extLst>
              <a:ext uri="{FF2B5EF4-FFF2-40B4-BE49-F238E27FC236}">
                <a16:creationId xmlns:a16="http://schemas.microsoft.com/office/drawing/2014/main" id="{C2E0D716-7D66-7C0C-CB14-2B724C6EC951}"/>
              </a:ext>
            </a:extLst>
          </p:cNvPr>
          <p:cNvSpPr>
            <a:spLocks noGrp="1"/>
          </p:cNvSpPr>
          <p:nvPr>
            <p:ph idx="1"/>
          </p:nvPr>
        </p:nvSpPr>
        <p:spPr/>
        <p:txBody>
          <a:bodyPr vert="horz" lIns="91440" tIns="45720" rIns="91440" bIns="45720" rtlCol="0" anchor="t">
            <a:noAutofit/>
          </a:bodyPr>
          <a:lstStyle/>
          <a:p>
            <a:r>
              <a:rPr lang="en-US" sz="2000" dirty="0">
                <a:solidFill>
                  <a:srgbClr val="222222"/>
                </a:solidFill>
                <a:latin typeface="Arial"/>
                <a:cs typeface="Times New Roman"/>
              </a:rPr>
              <a:t>Davenport, T. and </a:t>
            </a:r>
            <a:r>
              <a:rPr lang="en-US" sz="2000" err="1">
                <a:solidFill>
                  <a:srgbClr val="222222"/>
                </a:solidFill>
                <a:latin typeface="Arial"/>
                <a:cs typeface="Times New Roman"/>
              </a:rPr>
              <a:t>Kalakota</a:t>
            </a:r>
            <a:r>
              <a:rPr lang="en-US" sz="2000" dirty="0">
                <a:solidFill>
                  <a:srgbClr val="222222"/>
                </a:solidFill>
                <a:latin typeface="Arial"/>
                <a:cs typeface="Times New Roman"/>
              </a:rPr>
              <a:t>, R. (2019). The Potential for Artificial Intelligence in Healthcare. </a:t>
            </a:r>
            <a:r>
              <a:rPr lang="en-US" sz="2000" i="1" dirty="0">
                <a:solidFill>
                  <a:srgbClr val="222222"/>
                </a:solidFill>
                <a:latin typeface="Arial"/>
                <a:cs typeface="Times New Roman"/>
              </a:rPr>
              <a:t>Future Healthcare Journal</a:t>
            </a:r>
            <a:r>
              <a:rPr lang="en-US" sz="2000" dirty="0">
                <a:solidFill>
                  <a:srgbClr val="222222"/>
                </a:solidFill>
                <a:latin typeface="Arial"/>
                <a:cs typeface="Times New Roman"/>
              </a:rPr>
              <a:t>, [online] 6(2), pp.94–98. </a:t>
            </a:r>
            <a:r>
              <a:rPr lang="en-US" sz="2000" err="1">
                <a:solidFill>
                  <a:srgbClr val="222222"/>
                </a:solidFill>
                <a:latin typeface="Arial"/>
                <a:cs typeface="Times New Roman"/>
              </a:rPr>
              <a:t>doi:https</a:t>
            </a:r>
            <a:r>
              <a:rPr lang="en-US" sz="2000" dirty="0">
                <a:solidFill>
                  <a:srgbClr val="222222"/>
                </a:solidFill>
                <a:latin typeface="Arial"/>
                <a:cs typeface="Times New Roman"/>
              </a:rPr>
              <a:t>://doi.org/10.7861/futurehosp.6-2-94.</a:t>
            </a:r>
            <a:endParaRPr lang="en-US" sz="2000">
              <a:latin typeface="Arial"/>
              <a:cs typeface="Arial"/>
            </a:endParaRPr>
          </a:p>
          <a:p>
            <a:r>
              <a:rPr lang="en-US" sz="2000" dirty="0">
                <a:solidFill>
                  <a:srgbClr val="222222"/>
                </a:solidFill>
                <a:latin typeface="Arial"/>
                <a:cs typeface="Arial"/>
              </a:rPr>
              <a:t>George, A.H. and George, A.S., (2023). From Pulse to Prescription: Exploring the Rise of AI in Medicine and Its Implications. </a:t>
            </a:r>
            <a:r>
              <a:rPr lang="en-US" sz="2000" i="1" dirty="0">
                <a:solidFill>
                  <a:srgbClr val="222222"/>
                </a:solidFill>
                <a:latin typeface="Arial"/>
                <a:cs typeface="Arial"/>
              </a:rPr>
              <a:t>Partners Universal International Innovation Journal</a:t>
            </a:r>
            <a:r>
              <a:rPr lang="en-US" sz="2000" dirty="0">
                <a:solidFill>
                  <a:srgbClr val="222222"/>
                </a:solidFill>
                <a:latin typeface="Arial"/>
                <a:cs typeface="Arial"/>
              </a:rPr>
              <a:t>, </a:t>
            </a:r>
            <a:r>
              <a:rPr lang="en-US" sz="2000" i="1" dirty="0">
                <a:solidFill>
                  <a:srgbClr val="222222"/>
                </a:solidFill>
                <a:latin typeface="Arial"/>
                <a:cs typeface="Arial"/>
              </a:rPr>
              <a:t>1</a:t>
            </a:r>
            <a:r>
              <a:rPr lang="en-US" sz="2000" dirty="0">
                <a:solidFill>
                  <a:srgbClr val="222222"/>
                </a:solidFill>
                <a:latin typeface="Arial"/>
                <a:cs typeface="Arial"/>
              </a:rPr>
              <a:t>(6), pp.38-54. </a:t>
            </a:r>
            <a:endParaRPr lang="en-US" sz="2000">
              <a:cs typeface="Calibri"/>
            </a:endParaRPr>
          </a:p>
          <a:p>
            <a:r>
              <a:rPr lang="en-US" sz="2000" dirty="0">
                <a:solidFill>
                  <a:srgbClr val="222222"/>
                </a:solidFill>
                <a:latin typeface="Arial"/>
                <a:cs typeface="Arial"/>
              </a:rPr>
              <a:t>Hong, Y.A., Hossain, M.M. and Chou, W.Y.S., (2020). Digital interventions to facilitate patient‐provider communication in cancer care: A systematic review. </a:t>
            </a:r>
            <a:r>
              <a:rPr lang="en-US" sz="2000" i="1" dirty="0">
                <a:solidFill>
                  <a:srgbClr val="222222"/>
                </a:solidFill>
                <a:latin typeface="Arial"/>
                <a:cs typeface="Arial"/>
              </a:rPr>
              <a:t>Psycho‐Oncology</a:t>
            </a:r>
            <a:r>
              <a:rPr lang="en-US" sz="2000" dirty="0">
                <a:solidFill>
                  <a:srgbClr val="222222"/>
                </a:solidFill>
                <a:latin typeface="Arial"/>
                <a:cs typeface="Arial"/>
              </a:rPr>
              <a:t>, </a:t>
            </a:r>
            <a:r>
              <a:rPr lang="en-US" sz="2000" i="1" dirty="0">
                <a:solidFill>
                  <a:srgbClr val="222222"/>
                </a:solidFill>
                <a:latin typeface="Arial"/>
                <a:cs typeface="Arial"/>
              </a:rPr>
              <a:t>29</a:t>
            </a:r>
            <a:r>
              <a:rPr lang="en-US" sz="2000" dirty="0">
                <a:solidFill>
                  <a:srgbClr val="222222"/>
                </a:solidFill>
                <a:latin typeface="Arial"/>
                <a:cs typeface="Arial"/>
              </a:rPr>
              <a:t>(4), pp.591-603.</a:t>
            </a:r>
          </a:p>
          <a:p>
            <a:r>
              <a:rPr lang="en-US" sz="2000" dirty="0">
                <a:solidFill>
                  <a:srgbClr val="222222"/>
                </a:solidFill>
                <a:latin typeface="Arial"/>
                <a:cs typeface="Arial"/>
              </a:rPr>
              <a:t>Hunter, I., Lockhart, C., Rao, V., Tootell, B. and Wong, S., (2022). Enabling Rural Telehealth for Older Adults in Underserved Rural Communities: Focus Group Study. </a:t>
            </a:r>
            <a:r>
              <a:rPr lang="en-US" sz="2000" i="1" dirty="0">
                <a:solidFill>
                  <a:srgbClr val="222222"/>
                </a:solidFill>
                <a:latin typeface="Arial"/>
                <a:cs typeface="Arial"/>
              </a:rPr>
              <a:t>JMIR Formative Research</a:t>
            </a:r>
            <a:r>
              <a:rPr lang="en-US" sz="2000" dirty="0">
                <a:solidFill>
                  <a:srgbClr val="222222"/>
                </a:solidFill>
                <a:latin typeface="Arial"/>
                <a:cs typeface="Arial"/>
              </a:rPr>
              <a:t>, </a:t>
            </a:r>
            <a:r>
              <a:rPr lang="en-US" sz="2000" i="1" dirty="0">
                <a:solidFill>
                  <a:srgbClr val="222222"/>
                </a:solidFill>
                <a:latin typeface="Arial"/>
                <a:cs typeface="Arial"/>
              </a:rPr>
              <a:t>6</a:t>
            </a:r>
            <a:r>
              <a:rPr lang="en-US" sz="2000" dirty="0">
                <a:solidFill>
                  <a:srgbClr val="222222"/>
                </a:solidFill>
                <a:latin typeface="Arial"/>
                <a:cs typeface="Arial"/>
              </a:rPr>
              <a:t>(11), p.e35864.</a:t>
            </a:r>
          </a:p>
          <a:p>
            <a:r>
              <a:rPr lang="en-US" sz="2000" dirty="0">
                <a:solidFill>
                  <a:srgbClr val="222222"/>
                </a:solidFill>
                <a:latin typeface="Arial"/>
                <a:cs typeface="Arial"/>
              </a:rPr>
              <a:t>Kayser, L. and </a:t>
            </a:r>
            <a:r>
              <a:rPr lang="en-US" sz="2000" err="1">
                <a:solidFill>
                  <a:srgbClr val="222222"/>
                </a:solidFill>
                <a:latin typeface="Arial"/>
                <a:cs typeface="Arial"/>
              </a:rPr>
              <a:t>Phanareth</a:t>
            </a:r>
            <a:r>
              <a:rPr lang="en-US" sz="2000" dirty="0">
                <a:solidFill>
                  <a:srgbClr val="222222"/>
                </a:solidFill>
                <a:latin typeface="Arial"/>
                <a:cs typeface="Arial"/>
              </a:rPr>
              <a:t>, K., (2023). Leave no one behind: the role of digital health literacy. </a:t>
            </a:r>
            <a:r>
              <a:rPr lang="en-US" sz="2000" i="1" dirty="0">
                <a:solidFill>
                  <a:srgbClr val="222222"/>
                </a:solidFill>
                <a:latin typeface="Arial"/>
                <a:cs typeface="Arial"/>
              </a:rPr>
              <a:t>Digital Respiratory Healthcare (ERS Monograph). Sheffield, European Respiratory Society</a:t>
            </a:r>
            <a:r>
              <a:rPr lang="en-US" sz="2000" dirty="0">
                <a:solidFill>
                  <a:srgbClr val="222222"/>
                </a:solidFill>
                <a:latin typeface="Arial"/>
                <a:cs typeface="Arial"/>
              </a:rPr>
              <a:t>, pp.79-94.</a:t>
            </a:r>
          </a:p>
          <a:p>
            <a:endParaRPr lang="en-US" sz="2400" dirty="0">
              <a:solidFill>
                <a:srgbClr val="222222"/>
              </a:solidFill>
              <a:latin typeface="Arial"/>
              <a:cs typeface="Arial"/>
            </a:endParaRPr>
          </a:p>
          <a:p>
            <a:endParaRPr lang="en-US" sz="2400" dirty="0">
              <a:solidFill>
                <a:srgbClr val="222222"/>
              </a:solidFill>
              <a:latin typeface="Arial"/>
              <a:cs typeface="Arial"/>
            </a:endParaRPr>
          </a:p>
          <a:p>
            <a:endParaRPr lang="en-US" sz="2400" dirty="0">
              <a:solidFill>
                <a:srgbClr val="222222"/>
              </a:solidFill>
              <a:latin typeface="Arial"/>
              <a:cs typeface="Arial"/>
            </a:endParaRPr>
          </a:p>
        </p:txBody>
      </p:sp>
    </p:spTree>
    <p:extLst>
      <p:ext uri="{BB962C8B-B14F-4D97-AF65-F5344CB8AC3E}">
        <p14:creationId xmlns:p14="http://schemas.microsoft.com/office/powerpoint/2010/main" val="181309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72AA4-43BB-F1B7-EB7F-95851CFDF88A}"/>
              </a:ext>
            </a:extLst>
          </p:cNvPr>
          <p:cNvSpPr>
            <a:spLocks noGrp="1"/>
          </p:cNvSpPr>
          <p:nvPr>
            <p:ph type="title"/>
          </p:nvPr>
        </p:nvSpPr>
        <p:spPr/>
        <p:txBody>
          <a:bodyPr/>
          <a:lstStyle/>
          <a:p>
            <a:r>
              <a:rPr lang="en-US" b="1" dirty="0">
                <a:ea typeface="Calibri Light"/>
                <a:cs typeface="Calibri Light"/>
              </a:rPr>
              <a:t>References</a:t>
            </a:r>
            <a:endParaRPr lang="en-US" b="1" dirty="0"/>
          </a:p>
        </p:txBody>
      </p:sp>
      <p:sp>
        <p:nvSpPr>
          <p:cNvPr id="3" name="Content Placeholder 2">
            <a:extLst>
              <a:ext uri="{FF2B5EF4-FFF2-40B4-BE49-F238E27FC236}">
                <a16:creationId xmlns:a16="http://schemas.microsoft.com/office/drawing/2014/main" id="{C2E0D716-7D66-7C0C-CB14-2B724C6EC951}"/>
              </a:ext>
            </a:extLst>
          </p:cNvPr>
          <p:cNvSpPr>
            <a:spLocks noGrp="1"/>
          </p:cNvSpPr>
          <p:nvPr>
            <p:ph idx="1"/>
          </p:nvPr>
        </p:nvSpPr>
        <p:spPr/>
        <p:txBody>
          <a:bodyPr vert="horz" lIns="91440" tIns="45720" rIns="91440" bIns="45720" rtlCol="0" anchor="t">
            <a:noAutofit/>
          </a:bodyPr>
          <a:lstStyle/>
          <a:p>
            <a:r>
              <a:rPr lang="en-US" sz="2000" dirty="0" err="1">
                <a:solidFill>
                  <a:srgbClr val="222222"/>
                </a:solidFill>
                <a:latin typeface="Arial"/>
                <a:cs typeface="Arial"/>
              </a:rPr>
              <a:t>Keshta</a:t>
            </a:r>
            <a:r>
              <a:rPr lang="en-US" sz="2000" dirty="0">
                <a:solidFill>
                  <a:srgbClr val="222222"/>
                </a:solidFill>
                <a:latin typeface="Arial"/>
                <a:cs typeface="Arial"/>
              </a:rPr>
              <a:t>, I. and Odeh, A., (2021). Security and privacy of electronic health records: Concerns and challenges. </a:t>
            </a:r>
            <a:r>
              <a:rPr lang="en-US" sz="2000" i="1" dirty="0">
                <a:solidFill>
                  <a:srgbClr val="222222"/>
                </a:solidFill>
                <a:latin typeface="Arial"/>
                <a:cs typeface="Arial"/>
              </a:rPr>
              <a:t>Egyptian Informatics Journal</a:t>
            </a:r>
            <a:r>
              <a:rPr lang="en-US" sz="2000" dirty="0">
                <a:solidFill>
                  <a:srgbClr val="222222"/>
                </a:solidFill>
                <a:latin typeface="Arial"/>
                <a:cs typeface="Arial"/>
              </a:rPr>
              <a:t>, </a:t>
            </a:r>
            <a:r>
              <a:rPr lang="en-US" sz="2000" i="1" dirty="0">
                <a:solidFill>
                  <a:srgbClr val="222222"/>
                </a:solidFill>
                <a:latin typeface="Arial"/>
                <a:cs typeface="Arial"/>
              </a:rPr>
              <a:t>22</a:t>
            </a:r>
            <a:r>
              <a:rPr lang="en-US" sz="2000" dirty="0">
                <a:solidFill>
                  <a:srgbClr val="222222"/>
                </a:solidFill>
                <a:latin typeface="Arial"/>
                <a:cs typeface="Arial"/>
              </a:rPr>
              <a:t>(2), pp.177-183.</a:t>
            </a:r>
          </a:p>
          <a:p>
            <a:r>
              <a:rPr lang="en-US" sz="2000" dirty="0">
                <a:solidFill>
                  <a:srgbClr val="222222"/>
                </a:solidFill>
                <a:latin typeface="Arial"/>
                <a:cs typeface="Times New Roman"/>
              </a:rPr>
              <a:t>NHS (2023). </a:t>
            </a:r>
            <a:r>
              <a:rPr lang="en-US" sz="2000" i="1" dirty="0">
                <a:solidFill>
                  <a:srgbClr val="222222"/>
                </a:solidFill>
                <a:latin typeface="Arial"/>
                <a:cs typeface="Times New Roman"/>
              </a:rPr>
              <a:t>Artificial Intelligence</a:t>
            </a:r>
            <a:r>
              <a:rPr lang="en-US" sz="2000" dirty="0">
                <a:solidFill>
                  <a:srgbClr val="222222"/>
                </a:solidFill>
                <a:latin typeface="Arial"/>
                <a:cs typeface="Times New Roman"/>
              </a:rPr>
              <a:t>. [online] NHS Transformation Directorate. Available at: </a:t>
            </a:r>
            <a:r>
              <a:rPr lang="en-US" sz="2000" dirty="0">
                <a:solidFill>
                  <a:srgbClr val="222222"/>
                </a:solidFill>
                <a:latin typeface="Arial"/>
                <a:cs typeface="Times New Roman"/>
                <a:hlinkClick r:id="rId2"/>
              </a:rPr>
              <a:t>https://transform.england.nhs.uk/information-governance/guidance/artificial-intelligence/#:~:text=Examples%20of%20AI%20which%20are</a:t>
            </a:r>
            <a:r>
              <a:rPr lang="en-US" sz="2000" dirty="0">
                <a:solidFill>
                  <a:srgbClr val="222222"/>
                </a:solidFill>
                <a:latin typeface="Arial"/>
                <a:cs typeface="Times New Roman"/>
              </a:rPr>
              <a:t> (Accessed: 27 February 2024)</a:t>
            </a:r>
          </a:p>
          <a:p>
            <a:r>
              <a:rPr lang="en-US" sz="2000" dirty="0" err="1">
                <a:solidFill>
                  <a:srgbClr val="222222"/>
                </a:solidFill>
                <a:latin typeface="Arial"/>
                <a:cs typeface="Arial"/>
              </a:rPr>
              <a:t>Owrangi</a:t>
            </a:r>
            <a:r>
              <a:rPr lang="en-US" sz="2000" dirty="0">
                <a:solidFill>
                  <a:srgbClr val="222222"/>
                </a:solidFill>
                <a:latin typeface="Arial"/>
                <a:cs typeface="Arial"/>
              </a:rPr>
              <a:t>, A.M., Greer, P.B. and Glide-Hurst, C.K., (2018). MRI-only treatment planning: benefits and challenges. </a:t>
            </a:r>
            <a:r>
              <a:rPr lang="en-US" sz="2000" i="1" dirty="0">
                <a:solidFill>
                  <a:srgbClr val="222222"/>
                </a:solidFill>
                <a:latin typeface="Arial"/>
                <a:cs typeface="Arial"/>
              </a:rPr>
              <a:t>Physics in Medicine &amp; Biology</a:t>
            </a:r>
            <a:r>
              <a:rPr lang="en-US" sz="2000" dirty="0">
                <a:solidFill>
                  <a:srgbClr val="222222"/>
                </a:solidFill>
                <a:latin typeface="Arial"/>
                <a:cs typeface="Arial"/>
              </a:rPr>
              <a:t>, </a:t>
            </a:r>
            <a:r>
              <a:rPr lang="en-US" sz="2000" i="1" dirty="0">
                <a:solidFill>
                  <a:srgbClr val="222222"/>
                </a:solidFill>
                <a:latin typeface="Arial"/>
                <a:cs typeface="Arial"/>
              </a:rPr>
              <a:t>63</a:t>
            </a:r>
            <a:r>
              <a:rPr lang="en-US" sz="2000" dirty="0">
                <a:solidFill>
                  <a:srgbClr val="222222"/>
                </a:solidFill>
                <a:latin typeface="Arial"/>
                <a:cs typeface="Arial"/>
              </a:rPr>
              <a:t>(5), p.05TR01.</a:t>
            </a:r>
            <a:endParaRPr lang="en-US" sz="2000">
              <a:solidFill>
                <a:srgbClr val="000000"/>
              </a:solidFill>
              <a:latin typeface="Arial"/>
              <a:cs typeface="Arial"/>
            </a:endParaRPr>
          </a:p>
          <a:p>
            <a:r>
              <a:rPr lang="en-US" sz="2000" dirty="0">
                <a:solidFill>
                  <a:srgbClr val="222222"/>
                </a:solidFill>
                <a:latin typeface="Arial"/>
                <a:cs typeface="Arial"/>
              </a:rPr>
              <a:t>Saeed, S.A. and Masters, R.M., (2021). Disparities in health care and the digital divide. </a:t>
            </a:r>
            <a:r>
              <a:rPr lang="en-US" sz="2000" i="1" dirty="0">
                <a:solidFill>
                  <a:srgbClr val="222222"/>
                </a:solidFill>
                <a:latin typeface="Arial"/>
                <a:cs typeface="Arial"/>
              </a:rPr>
              <a:t>Current psychiatry reports</a:t>
            </a:r>
            <a:r>
              <a:rPr lang="en-US" sz="2000" dirty="0">
                <a:solidFill>
                  <a:srgbClr val="222222"/>
                </a:solidFill>
                <a:latin typeface="Arial"/>
                <a:cs typeface="Arial"/>
              </a:rPr>
              <a:t>, </a:t>
            </a:r>
            <a:r>
              <a:rPr lang="en-US" sz="2000" i="1" dirty="0">
                <a:solidFill>
                  <a:srgbClr val="222222"/>
                </a:solidFill>
                <a:latin typeface="Arial"/>
                <a:cs typeface="Arial"/>
              </a:rPr>
              <a:t>23</a:t>
            </a:r>
            <a:r>
              <a:rPr lang="en-US" sz="2000" dirty="0">
                <a:solidFill>
                  <a:srgbClr val="222222"/>
                </a:solidFill>
                <a:latin typeface="Arial"/>
                <a:cs typeface="Arial"/>
              </a:rPr>
              <a:t>, pp.1-6.</a:t>
            </a:r>
            <a:endParaRPr lang="en-US" sz="2000">
              <a:solidFill>
                <a:srgbClr val="000000"/>
              </a:solidFill>
              <a:latin typeface="Arial"/>
              <a:cs typeface="Arial"/>
            </a:endParaRPr>
          </a:p>
          <a:p>
            <a:r>
              <a:rPr lang="en-US" sz="2000" dirty="0">
                <a:solidFill>
                  <a:srgbClr val="222222"/>
                </a:solidFill>
                <a:latin typeface="Arial"/>
                <a:cs typeface="Arial"/>
              </a:rPr>
              <a:t>Wan, J., AAH Al-</a:t>
            </a:r>
            <a:r>
              <a:rPr lang="en-US" sz="2000" err="1">
                <a:solidFill>
                  <a:srgbClr val="222222"/>
                </a:solidFill>
                <a:latin typeface="Arial"/>
                <a:cs typeface="Arial"/>
              </a:rPr>
              <a:t>awlaqi</a:t>
            </a:r>
            <a:r>
              <a:rPr lang="en-US" sz="2000" dirty="0">
                <a:solidFill>
                  <a:srgbClr val="222222"/>
                </a:solidFill>
                <a:latin typeface="Arial"/>
                <a:cs typeface="Arial"/>
              </a:rPr>
              <a:t>, M., Li, M., O’Grady, M., Gu, X., Wang, J. and Cao, N., (2018). Wearable IoT enabled real-time health monitoring system. </a:t>
            </a:r>
            <a:r>
              <a:rPr lang="en-US" sz="2000" i="1" dirty="0">
                <a:solidFill>
                  <a:srgbClr val="222222"/>
                </a:solidFill>
                <a:latin typeface="Arial"/>
                <a:cs typeface="Arial"/>
              </a:rPr>
              <a:t>EURASIP Journal on Wireless Communications and Networking</a:t>
            </a:r>
            <a:r>
              <a:rPr lang="en-US" sz="2000" dirty="0">
                <a:solidFill>
                  <a:srgbClr val="222222"/>
                </a:solidFill>
                <a:latin typeface="Arial"/>
                <a:cs typeface="Arial"/>
              </a:rPr>
              <a:t>, </a:t>
            </a:r>
            <a:r>
              <a:rPr lang="en-US" sz="2000" i="1" dirty="0">
                <a:solidFill>
                  <a:srgbClr val="222222"/>
                </a:solidFill>
                <a:latin typeface="Arial"/>
                <a:cs typeface="Arial"/>
              </a:rPr>
              <a:t>2018</a:t>
            </a:r>
            <a:r>
              <a:rPr lang="en-US" sz="2000" dirty="0">
                <a:solidFill>
                  <a:srgbClr val="222222"/>
                </a:solidFill>
                <a:latin typeface="Arial"/>
                <a:cs typeface="Arial"/>
              </a:rPr>
              <a:t>(1), pp.1-10.</a:t>
            </a:r>
            <a:endParaRPr lang="en-US" sz="2000" dirty="0">
              <a:ea typeface="Calibri"/>
              <a:cs typeface="Calibri"/>
            </a:endParaRPr>
          </a:p>
        </p:txBody>
      </p:sp>
    </p:spTree>
    <p:extLst>
      <p:ext uri="{BB962C8B-B14F-4D97-AF65-F5344CB8AC3E}">
        <p14:creationId xmlns:p14="http://schemas.microsoft.com/office/powerpoint/2010/main" val="41855795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1894</Words>
  <Application>Microsoft Office PowerPoint</Application>
  <PresentationFormat>Widescreen</PresentationFormat>
  <Paragraphs>175</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Segoe UI</vt:lpstr>
      <vt:lpstr>office theme</vt:lpstr>
      <vt:lpstr> ChangeMakers Creativity and Value Creation </vt:lpstr>
      <vt:lpstr>                       Today’s Teaching</vt:lpstr>
      <vt:lpstr> What is Technology and How is it Used in Healthcare? </vt:lpstr>
      <vt:lpstr> Technology Research Activity  </vt:lpstr>
      <vt:lpstr>Telemedicine and Telehealth </vt:lpstr>
      <vt:lpstr>Telemedicine and Telehealth </vt:lpstr>
      <vt:lpstr>Artificial Intelligence (AI) in Healthcare</vt:lpstr>
      <vt:lpstr>Artificial Intelligence (AI) in Healthcare</vt:lpstr>
      <vt:lpstr>Artificial Intelligence (AI) in Healthcare</vt:lpstr>
      <vt:lpstr>Dementia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Quiz</vt:lpstr>
      <vt:lpstr>Quiz</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Parese Ahmed</cp:lastModifiedBy>
  <cp:revision>497</cp:revision>
  <dcterms:created xsi:type="dcterms:W3CDTF">2024-02-23T09:56:56Z</dcterms:created>
  <dcterms:modified xsi:type="dcterms:W3CDTF">2026-10-06T12:18:41Z</dcterms:modified>
</cp:coreProperties>
</file>