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tags/tag3.xml" ContentType="application/vnd.openxmlformats-officedocument.presentationml.tags+xml"/>
  <Override PartName="/ppt/notesSlides/notesSlide12.xml" ContentType="application/vnd.openxmlformats-officedocument.presentationml.notesSlide+xml"/>
  <Override PartName="/ppt/tags/tag4.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5.xml" ContentType="application/vnd.openxmlformats-officedocument.presentationml.tags+xml"/>
  <Override PartName="/ppt/notesSlides/notesSlide26.xml" ContentType="application/vnd.openxmlformats-officedocument.presentationml.notesSlide+xml"/>
  <Override PartName="/ppt/tags/tag6.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7"/>
  </p:notesMasterIdLst>
  <p:sldIdLst>
    <p:sldId id="257" r:id="rId2"/>
    <p:sldId id="285" r:id="rId3"/>
    <p:sldId id="258" r:id="rId4"/>
    <p:sldId id="259" r:id="rId5"/>
    <p:sldId id="261" r:id="rId6"/>
    <p:sldId id="260" r:id="rId7"/>
    <p:sldId id="263" r:id="rId8"/>
    <p:sldId id="264" r:id="rId9"/>
    <p:sldId id="265" r:id="rId10"/>
    <p:sldId id="266" r:id="rId11"/>
    <p:sldId id="267" r:id="rId12"/>
    <p:sldId id="268" r:id="rId13"/>
    <p:sldId id="270" r:id="rId14"/>
    <p:sldId id="271" r:id="rId15"/>
    <p:sldId id="272" r:id="rId16"/>
    <p:sldId id="273" r:id="rId17"/>
    <p:sldId id="274" r:id="rId18"/>
    <p:sldId id="275" r:id="rId19"/>
    <p:sldId id="276" r:id="rId20"/>
    <p:sldId id="277" r:id="rId21"/>
    <p:sldId id="278" r:id="rId22"/>
    <p:sldId id="279" r:id="rId23"/>
    <p:sldId id="269" r:id="rId24"/>
    <p:sldId id="301" r:id="rId25"/>
    <p:sldId id="300" r:id="rId26"/>
    <p:sldId id="284" r:id="rId27"/>
    <p:sldId id="280" r:id="rId28"/>
    <p:sldId id="262" r:id="rId29"/>
    <p:sldId id="286" r:id="rId30"/>
    <p:sldId id="287" r:id="rId31"/>
    <p:sldId id="288" r:id="rId32"/>
    <p:sldId id="289" r:id="rId33"/>
    <p:sldId id="290" r:id="rId34"/>
    <p:sldId id="291" r:id="rId35"/>
    <p:sldId id="292" r:id="rId36"/>
    <p:sldId id="293" r:id="rId37"/>
    <p:sldId id="294" r:id="rId38"/>
    <p:sldId id="295" r:id="rId39"/>
    <p:sldId id="296" r:id="rId40"/>
    <p:sldId id="281" r:id="rId41"/>
    <p:sldId id="282" r:id="rId42"/>
    <p:sldId id="283" r:id="rId43"/>
    <p:sldId id="297" r:id="rId44"/>
    <p:sldId id="298" r:id="rId45"/>
    <p:sldId id="299" r:id="rId4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69053" autoAdjust="0"/>
  </p:normalViewPr>
  <p:slideViewPr>
    <p:cSldViewPr snapToGrid="0">
      <p:cViewPr varScale="1">
        <p:scale>
          <a:sx n="80" d="100"/>
          <a:sy n="80" d="100"/>
        </p:scale>
        <p:origin x="168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f0a860713c721729" providerId="Windows Live" clId="Web-{C5B22152-B5DD-412B-9933-4F6E83ED4EA5}"/>
    <pc:docChg chg="modSld">
      <pc:chgData name="Ross Phillips" userId="f0a860713c721729" providerId="Windows Live" clId="Web-{C5B22152-B5DD-412B-9933-4F6E83ED4EA5}" dt="2018-02-13T11:03:25.921" v="4"/>
      <pc:docMkLst>
        <pc:docMk/>
      </pc:docMkLst>
      <pc:sldChg chg="modSp">
        <pc:chgData name="Ross Phillips" userId="f0a860713c721729" providerId="Windows Live" clId="Web-{C5B22152-B5DD-412B-9933-4F6E83ED4EA5}" dt="2018-02-13T11:03:18.420" v="3"/>
        <pc:sldMkLst>
          <pc:docMk/>
          <pc:sldMk cId="1222717912" sldId="259"/>
        </pc:sldMkLst>
        <pc:spChg chg="mod">
          <ac:chgData name="Ross Phillips" userId="f0a860713c721729" providerId="Windows Live" clId="Web-{C5B22152-B5DD-412B-9933-4F6E83ED4EA5}" dt="2018-02-13T11:03:18.420" v="3"/>
          <ac:spMkLst>
            <pc:docMk/>
            <pc:sldMk cId="1222717912" sldId="259"/>
            <ac:spMk id="12290"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CEF274-3719-4420-9BAF-97FCBA511F8F}"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7E409F13-2528-4A1D-B561-C2A5BEE6F03C}">
      <dgm:prSet phldrT="[Text]" custT="1"/>
      <dgm:spPr/>
      <dgm:t>
        <a:bodyPr/>
        <a:lstStyle/>
        <a:p>
          <a:r>
            <a:rPr lang="en-GB" sz="2800" dirty="0"/>
            <a:t>Set personal learning targets</a:t>
          </a:r>
        </a:p>
      </dgm:t>
    </dgm:pt>
    <dgm:pt modelId="{19D08607-E7E8-40E0-8D54-AC78A262B9D4}" type="parTrans" cxnId="{FEBFC420-D195-45F2-B64D-B522833E646C}">
      <dgm:prSet/>
      <dgm:spPr/>
      <dgm:t>
        <a:bodyPr/>
        <a:lstStyle/>
        <a:p>
          <a:endParaRPr lang="en-GB"/>
        </a:p>
      </dgm:t>
    </dgm:pt>
    <dgm:pt modelId="{C3B95F80-F8E0-476A-A4FC-58C6A92E912D}" type="sibTrans" cxnId="{FEBFC420-D195-45F2-B64D-B522833E646C}">
      <dgm:prSet/>
      <dgm:spPr/>
      <dgm:t>
        <a:bodyPr/>
        <a:lstStyle/>
        <a:p>
          <a:endParaRPr lang="en-GB"/>
        </a:p>
      </dgm:t>
    </dgm:pt>
    <dgm:pt modelId="{2BEDF53D-D417-4CBB-A216-6B1A16A98D06}">
      <dgm:prSet phldrT="[Text]" phldr="1"/>
      <dgm:spPr/>
      <dgm:t>
        <a:bodyPr/>
        <a:lstStyle/>
        <a:p>
          <a:endParaRPr lang="en-GB"/>
        </a:p>
      </dgm:t>
    </dgm:pt>
    <dgm:pt modelId="{E1A55B68-4F09-4927-8AB1-F5334ADA04EE}" type="parTrans" cxnId="{02D72CF0-D91B-43AA-9E71-D0A972BA2644}">
      <dgm:prSet/>
      <dgm:spPr/>
      <dgm:t>
        <a:bodyPr/>
        <a:lstStyle/>
        <a:p>
          <a:endParaRPr lang="en-GB"/>
        </a:p>
      </dgm:t>
    </dgm:pt>
    <dgm:pt modelId="{CB31E0AD-7ADB-4B29-AC9F-0CD2D2DD1150}" type="sibTrans" cxnId="{02D72CF0-D91B-43AA-9E71-D0A972BA2644}">
      <dgm:prSet/>
      <dgm:spPr/>
      <dgm:t>
        <a:bodyPr/>
        <a:lstStyle/>
        <a:p>
          <a:endParaRPr lang="en-GB"/>
        </a:p>
      </dgm:t>
    </dgm:pt>
    <dgm:pt modelId="{357DB687-67E0-42F2-92A2-5E9276BA5960}">
      <dgm:prSet phldrT="[Text]" phldr="1"/>
      <dgm:spPr/>
      <dgm:t>
        <a:bodyPr/>
        <a:lstStyle/>
        <a:p>
          <a:endParaRPr lang="en-GB"/>
        </a:p>
      </dgm:t>
    </dgm:pt>
    <dgm:pt modelId="{508B3D4E-7BD9-4332-808D-B1C47F0F8955}" type="parTrans" cxnId="{F68C676A-A8A0-4566-BAB6-131184CB8510}">
      <dgm:prSet/>
      <dgm:spPr/>
      <dgm:t>
        <a:bodyPr/>
        <a:lstStyle/>
        <a:p>
          <a:endParaRPr lang="en-GB"/>
        </a:p>
      </dgm:t>
    </dgm:pt>
    <dgm:pt modelId="{8ABFD67A-0613-4A1B-AE02-7D7790338A9D}" type="sibTrans" cxnId="{F68C676A-A8A0-4566-BAB6-131184CB8510}">
      <dgm:prSet/>
      <dgm:spPr/>
      <dgm:t>
        <a:bodyPr/>
        <a:lstStyle/>
        <a:p>
          <a:endParaRPr lang="en-GB"/>
        </a:p>
      </dgm:t>
    </dgm:pt>
    <dgm:pt modelId="{C420A845-9AEE-40D9-9D01-29935D0A117D}">
      <dgm:prSet phldrT="[Text]" custT="1"/>
      <dgm:spPr/>
      <dgm:t>
        <a:bodyPr/>
        <a:lstStyle/>
        <a:p>
          <a:r>
            <a:rPr lang="en-GB" sz="2800" dirty="0"/>
            <a:t>Work towards achieving the targets</a:t>
          </a:r>
        </a:p>
      </dgm:t>
    </dgm:pt>
    <dgm:pt modelId="{2451C604-A212-452A-A733-BA87A9EBB582}" type="parTrans" cxnId="{D004106D-9F30-45C1-A13D-49071BEC0DB5}">
      <dgm:prSet/>
      <dgm:spPr/>
      <dgm:t>
        <a:bodyPr/>
        <a:lstStyle/>
        <a:p>
          <a:endParaRPr lang="en-GB"/>
        </a:p>
      </dgm:t>
    </dgm:pt>
    <dgm:pt modelId="{DCBE0B0B-D756-424F-8E58-7F4D43F6C821}" type="sibTrans" cxnId="{D004106D-9F30-45C1-A13D-49071BEC0DB5}">
      <dgm:prSet/>
      <dgm:spPr/>
      <dgm:t>
        <a:bodyPr/>
        <a:lstStyle/>
        <a:p>
          <a:endParaRPr lang="en-GB"/>
        </a:p>
      </dgm:t>
    </dgm:pt>
    <dgm:pt modelId="{5850FA45-940E-496B-8075-ABD3559E505A}">
      <dgm:prSet phldrT="[Text]" phldr="1"/>
      <dgm:spPr/>
      <dgm:t>
        <a:bodyPr/>
        <a:lstStyle/>
        <a:p>
          <a:endParaRPr lang="en-GB"/>
        </a:p>
      </dgm:t>
    </dgm:pt>
    <dgm:pt modelId="{59E5132E-F9E7-4A18-A8EB-5D89E985AC84}" type="parTrans" cxnId="{21022DC9-6C7B-4E33-953F-81C1019FA83E}">
      <dgm:prSet/>
      <dgm:spPr/>
      <dgm:t>
        <a:bodyPr/>
        <a:lstStyle/>
        <a:p>
          <a:endParaRPr lang="en-GB"/>
        </a:p>
      </dgm:t>
    </dgm:pt>
    <dgm:pt modelId="{76591E4F-CE96-4336-8E9E-1A9948FAFF80}" type="sibTrans" cxnId="{21022DC9-6C7B-4E33-953F-81C1019FA83E}">
      <dgm:prSet/>
      <dgm:spPr/>
      <dgm:t>
        <a:bodyPr/>
        <a:lstStyle/>
        <a:p>
          <a:endParaRPr lang="en-GB"/>
        </a:p>
      </dgm:t>
    </dgm:pt>
    <dgm:pt modelId="{93859A6C-C949-4EC5-8B20-AB77B5CE5BF9}">
      <dgm:prSet phldrT="[Text]" phldr="1"/>
      <dgm:spPr/>
      <dgm:t>
        <a:bodyPr/>
        <a:lstStyle/>
        <a:p>
          <a:endParaRPr lang="en-GB"/>
        </a:p>
      </dgm:t>
    </dgm:pt>
    <dgm:pt modelId="{45854950-EB01-46F4-BE22-AB88EF75BEA8}" type="parTrans" cxnId="{ECFEBA95-21FD-491F-9190-ED7C67FB351A}">
      <dgm:prSet/>
      <dgm:spPr/>
      <dgm:t>
        <a:bodyPr/>
        <a:lstStyle/>
        <a:p>
          <a:endParaRPr lang="en-GB"/>
        </a:p>
      </dgm:t>
    </dgm:pt>
    <dgm:pt modelId="{4B5C4CDA-273C-4142-83B6-DF8E560CE676}" type="sibTrans" cxnId="{ECFEBA95-21FD-491F-9190-ED7C67FB351A}">
      <dgm:prSet/>
      <dgm:spPr/>
      <dgm:t>
        <a:bodyPr/>
        <a:lstStyle/>
        <a:p>
          <a:endParaRPr lang="en-GB"/>
        </a:p>
      </dgm:t>
    </dgm:pt>
    <dgm:pt modelId="{C433F44B-AC38-41FF-B466-6068C7534B6E}">
      <dgm:prSet phldrT="[Text]" custT="1"/>
      <dgm:spPr/>
      <dgm:t>
        <a:bodyPr/>
        <a:lstStyle/>
        <a:p>
          <a:r>
            <a:rPr lang="en-GB" sz="2800" dirty="0"/>
            <a:t>Evaluate the process</a:t>
          </a:r>
        </a:p>
      </dgm:t>
    </dgm:pt>
    <dgm:pt modelId="{5921BDE7-04D9-4775-896D-9310BC3FED71}" type="parTrans" cxnId="{F7219759-8741-4EB4-9087-6BC325382B2D}">
      <dgm:prSet/>
      <dgm:spPr/>
      <dgm:t>
        <a:bodyPr/>
        <a:lstStyle/>
        <a:p>
          <a:endParaRPr lang="en-GB"/>
        </a:p>
      </dgm:t>
    </dgm:pt>
    <dgm:pt modelId="{18BDA947-43E9-4BF2-90CB-C1AFD2CAEF33}" type="sibTrans" cxnId="{F7219759-8741-4EB4-9087-6BC325382B2D}">
      <dgm:prSet/>
      <dgm:spPr/>
      <dgm:t>
        <a:bodyPr/>
        <a:lstStyle/>
        <a:p>
          <a:endParaRPr lang="en-GB"/>
        </a:p>
      </dgm:t>
    </dgm:pt>
    <dgm:pt modelId="{13E76A9E-A894-44D2-AFA8-5FEFCB2DE1B7}">
      <dgm:prSet phldrT="[Text]" phldr="1"/>
      <dgm:spPr/>
      <dgm:t>
        <a:bodyPr/>
        <a:lstStyle/>
        <a:p>
          <a:endParaRPr lang="en-GB"/>
        </a:p>
      </dgm:t>
    </dgm:pt>
    <dgm:pt modelId="{EF0A3038-5B6C-4F51-8B3E-E82CC4BD1E3B}" type="parTrans" cxnId="{7CAB1B3C-554D-4EBD-9220-D02FD30EDF69}">
      <dgm:prSet/>
      <dgm:spPr/>
      <dgm:t>
        <a:bodyPr/>
        <a:lstStyle/>
        <a:p>
          <a:endParaRPr lang="en-GB"/>
        </a:p>
      </dgm:t>
    </dgm:pt>
    <dgm:pt modelId="{DB83338A-2893-4683-AB3C-40C2C9D55ECD}" type="sibTrans" cxnId="{7CAB1B3C-554D-4EBD-9220-D02FD30EDF69}">
      <dgm:prSet/>
      <dgm:spPr/>
      <dgm:t>
        <a:bodyPr/>
        <a:lstStyle/>
        <a:p>
          <a:endParaRPr lang="en-GB"/>
        </a:p>
      </dgm:t>
    </dgm:pt>
    <dgm:pt modelId="{741230E6-BAAE-4772-A10F-F5A0C75799DC}">
      <dgm:prSet phldrT="[Text]" phldr="1"/>
      <dgm:spPr/>
      <dgm:t>
        <a:bodyPr/>
        <a:lstStyle/>
        <a:p>
          <a:endParaRPr lang="en-GB"/>
        </a:p>
      </dgm:t>
    </dgm:pt>
    <dgm:pt modelId="{05E7DCDA-A831-468E-8448-2256674F1711}" type="parTrans" cxnId="{BE63AA13-120B-4F10-AF86-BC00E94F63B1}">
      <dgm:prSet/>
      <dgm:spPr/>
      <dgm:t>
        <a:bodyPr/>
        <a:lstStyle/>
        <a:p>
          <a:endParaRPr lang="en-GB"/>
        </a:p>
      </dgm:t>
    </dgm:pt>
    <dgm:pt modelId="{64C74870-6964-485E-9C09-85C061101D63}" type="sibTrans" cxnId="{BE63AA13-120B-4F10-AF86-BC00E94F63B1}">
      <dgm:prSet/>
      <dgm:spPr/>
      <dgm:t>
        <a:bodyPr/>
        <a:lstStyle/>
        <a:p>
          <a:endParaRPr lang="en-GB"/>
        </a:p>
      </dgm:t>
    </dgm:pt>
    <dgm:pt modelId="{1DAE29FB-C7A8-438D-825F-ADA46CE9AC5A}" type="pres">
      <dgm:prSet presAssocID="{9FCEF274-3719-4420-9BAF-97FCBA511F8F}" presName="Name0" presStyleCnt="0">
        <dgm:presLayoutVars>
          <dgm:dir/>
          <dgm:animLvl val="lvl"/>
          <dgm:resizeHandles val="exact"/>
        </dgm:presLayoutVars>
      </dgm:prSet>
      <dgm:spPr/>
      <dgm:t>
        <a:bodyPr/>
        <a:lstStyle/>
        <a:p>
          <a:endParaRPr lang="en-GB"/>
        </a:p>
      </dgm:t>
    </dgm:pt>
    <dgm:pt modelId="{9C857C6A-A8A7-4320-A40E-D732BC5B8487}" type="pres">
      <dgm:prSet presAssocID="{C433F44B-AC38-41FF-B466-6068C7534B6E}" presName="boxAndChildren" presStyleCnt="0"/>
      <dgm:spPr/>
    </dgm:pt>
    <dgm:pt modelId="{50A1948B-28D2-45EA-9037-56EC91081FB5}" type="pres">
      <dgm:prSet presAssocID="{C433F44B-AC38-41FF-B466-6068C7534B6E}" presName="parentTextBox" presStyleLbl="node1" presStyleIdx="0" presStyleCnt="3"/>
      <dgm:spPr/>
      <dgm:t>
        <a:bodyPr/>
        <a:lstStyle/>
        <a:p>
          <a:endParaRPr lang="en-GB"/>
        </a:p>
      </dgm:t>
    </dgm:pt>
    <dgm:pt modelId="{C62D094C-AA8A-4E40-84F5-A22CD5D43926}" type="pres">
      <dgm:prSet presAssocID="{C433F44B-AC38-41FF-B466-6068C7534B6E}" presName="entireBox" presStyleLbl="node1" presStyleIdx="0" presStyleCnt="3"/>
      <dgm:spPr/>
      <dgm:t>
        <a:bodyPr/>
        <a:lstStyle/>
        <a:p>
          <a:endParaRPr lang="en-GB"/>
        </a:p>
      </dgm:t>
    </dgm:pt>
    <dgm:pt modelId="{55204D91-6789-4D3D-B6C0-EB3C54A65A83}" type="pres">
      <dgm:prSet presAssocID="{C433F44B-AC38-41FF-B466-6068C7534B6E}" presName="descendantBox" presStyleCnt="0"/>
      <dgm:spPr/>
    </dgm:pt>
    <dgm:pt modelId="{E1F28D08-3E6A-4D1A-A714-0350F56EE635}" type="pres">
      <dgm:prSet presAssocID="{13E76A9E-A894-44D2-AFA8-5FEFCB2DE1B7}" presName="childTextBox" presStyleLbl="fgAccFollowNode1" presStyleIdx="0" presStyleCnt="6">
        <dgm:presLayoutVars>
          <dgm:bulletEnabled val="1"/>
        </dgm:presLayoutVars>
      </dgm:prSet>
      <dgm:spPr/>
      <dgm:t>
        <a:bodyPr/>
        <a:lstStyle/>
        <a:p>
          <a:endParaRPr lang="en-GB"/>
        </a:p>
      </dgm:t>
    </dgm:pt>
    <dgm:pt modelId="{E148A08D-4386-4929-906B-855AF2D0EA66}" type="pres">
      <dgm:prSet presAssocID="{741230E6-BAAE-4772-A10F-F5A0C75799DC}" presName="childTextBox" presStyleLbl="fgAccFollowNode1" presStyleIdx="1" presStyleCnt="6">
        <dgm:presLayoutVars>
          <dgm:bulletEnabled val="1"/>
        </dgm:presLayoutVars>
      </dgm:prSet>
      <dgm:spPr/>
      <dgm:t>
        <a:bodyPr/>
        <a:lstStyle/>
        <a:p>
          <a:endParaRPr lang="en-GB"/>
        </a:p>
      </dgm:t>
    </dgm:pt>
    <dgm:pt modelId="{D466D19D-4518-4419-A8D3-0C814558AB14}" type="pres">
      <dgm:prSet presAssocID="{DCBE0B0B-D756-424F-8E58-7F4D43F6C821}" presName="sp" presStyleCnt="0"/>
      <dgm:spPr/>
    </dgm:pt>
    <dgm:pt modelId="{A1889F0A-F896-484A-850E-B5036C55C175}" type="pres">
      <dgm:prSet presAssocID="{C420A845-9AEE-40D9-9D01-29935D0A117D}" presName="arrowAndChildren" presStyleCnt="0"/>
      <dgm:spPr/>
    </dgm:pt>
    <dgm:pt modelId="{106C1FE8-B115-471C-8F88-7C5DE506DB6C}" type="pres">
      <dgm:prSet presAssocID="{C420A845-9AEE-40D9-9D01-29935D0A117D}" presName="parentTextArrow" presStyleLbl="node1" presStyleIdx="0" presStyleCnt="3"/>
      <dgm:spPr/>
      <dgm:t>
        <a:bodyPr/>
        <a:lstStyle/>
        <a:p>
          <a:endParaRPr lang="en-GB"/>
        </a:p>
      </dgm:t>
    </dgm:pt>
    <dgm:pt modelId="{4EA554C2-CAE6-4A9D-AA88-B0E6345DDFB7}" type="pres">
      <dgm:prSet presAssocID="{C420A845-9AEE-40D9-9D01-29935D0A117D}" presName="arrow" presStyleLbl="node1" presStyleIdx="1" presStyleCnt="3" custLinFactNeighborX="1876" custLinFactNeighborY="1626"/>
      <dgm:spPr/>
      <dgm:t>
        <a:bodyPr/>
        <a:lstStyle/>
        <a:p>
          <a:endParaRPr lang="en-GB"/>
        </a:p>
      </dgm:t>
    </dgm:pt>
    <dgm:pt modelId="{E833890F-C082-4319-B4B7-C57CC7199E1C}" type="pres">
      <dgm:prSet presAssocID="{C420A845-9AEE-40D9-9D01-29935D0A117D}" presName="descendantArrow" presStyleCnt="0"/>
      <dgm:spPr/>
    </dgm:pt>
    <dgm:pt modelId="{7239C9D3-726B-4FD3-9CAF-4EC17536AE13}" type="pres">
      <dgm:prSet presAssocID="{5850FA45-940E-496B-8075-ABD3559E505A}" presName="childTextArrow" presStyleLbl="fgAccFollowNode1" presStyleIdx="2" presStyleCnt="6">
        <dgm:presLayoutVars>
          <dgm:bulletEnabled val="1"/>
        </dgm:presLayoutVars>
      </dgm:prSet>
      <dgm:spPr/>
      <dgm:t>
        <a:bodyPr/>
        <a:lstStyle/>
        <a:p>
          <a:endParaRPr lang="en-GB"/>
        </a:p>
      </dgm:t>
    </dgm:pt>
    <dgm:pt modelId="{C9F84D8E-F9D6-4B89-B279-914D94E2D23B}" type="pres">
      <dgm:prSet presAssocID="{93859A6C-C949-4EC5-8B20-AB77B5CE5BF9}" presName="childTextArrow" presStyleLbl="fgAccFollowNode1" presStyleIdx="3" presStyleCnt="6">
        <dgm:presLayoutVars>
          <dgm:bulletEnabled val="1"/>
        </dgm:presLayoutVars>
      </dgm:prSet>
      <dgm:spPr/>
      <dgm:t>
        <a:bodyPr/>
        <a:lstStyle/>
        <a:p>
          <a:endParaRPr lang="en-GB"/>
        </a:p>
      </dgm:t>
    </dgm:pt>
    <dgm:pt modelId="{BEF56624-E7ED-4738-8089-6FD9655B75AB}" type="pres">
      <dgm:prSet presAssocID="{C3B95F80-F8E0-476A-A4FC-58C6A92E912D}" presName="sp" presStyleCnt="0"/>
      <dgm:spPr/>
    </dgm:pt>
    <dgm:pt modelId="{8FB95CEA-8347-42E8-8487-5C29BB142188}" type="pres">
      <dgm:prSet presAssocID="{7E409F13-2528-4A1D-B561-C2A5BEE6F03C}" presName="arrowAndChildren" presStyleCnt="0"/>
      <dgm:spPr/>
    </dgm:pt>
    <dgm:pt modelId="{D5356DD7-6272-434C-BC76-903B0158089A}" type="pres">
      <dgm:prSet presAssocID="{7E409F13-2528-4A1D-B561-C2A5BEE6F03C}" presName="parentTextArrow" presStyleLbl="node1" presStyleIdx="1" presStyleCnt="3"/>
      <dgm:spPr/>
      <dgm:t>
        <a:bodyPr/>
        <a:lstStyle/>
        <a:p>
          <a:endParaRPr lang="en-GB"/>
        </a:p>
      </dgm:t>
    </dgm:pt>
    <dgm:pt modelId="{A73B5529-6782-47C8-8385-95CA6E8D88D2}" type="pres">
      <dgm:prSet presAssocID="{7E409F13-2528-4A1D-B561-C2A5BEE6F03C}" presName="arrow" presStyleLbl="node1" presStyleIdx="2" presStyleCnt="3"/>
      <dgm:spPr/>
      <dgm:t>
        <a:bodyPr/>
        <a:lstStyle/>
        <a:p>
          <a:endParaRPr lang="en-GB"/>
        </a:p>
      </dgm:t>
    </dgm:pt>
    <dgm:pt modelId="{3E0941C0-FCF6-4153-98F4-9D13F93C5B2E}" type="pres">
      <dgm:prSet presAssocID="{7E409F13-2528-4A1D-B561-C2A5BEE6F03C}" presName="descendantArrow" presStyleCnt="0"/>
      <dgm:spPr/>
    </dgm:pt>
    <dgm:pt modelId="{20A92943-B670-4747-8811-DD85FB1B8764}" type="pres">
      <dgm:prSet presAssocID="{2BEDF53D-D417-4CBB-A216-6B1A16A98D06}" presName="childTextArrow" presStyleLbl="fgAccFollowNode1" presStyleIdx="4" presStyleCnt="6">
        <dgm:presLayoutVars>
          <dgm:bulletEnabled val="1"/>
        </dgm:presLayoutVars>
      </dgm:prSet>
      <dgm:spPr/>
      <dgm:t>
        <a:bodyPr/>
        <a:lstStyle/>
        <a:p>
          <a:endParaRPr lang="en-GB"/>
        </a:p>
      </dgm:t>
    </dgm:pt>
    <dgm:pt modelId="{677C393C-7002-484E-8025-1C2BCCB5ED05}" type="pres">
      <dgm:prSet presAssocID="{357DB687-67E0-42F2-92A2-5E9276BA5960}" presName="childTextArrow" presStyleLbl="fgAccFollowNode1" presStyleIdx="5" presStyleCnt="6">
        <dgm:presLayoutVars>
          <dgm:bulletEnabled val="1"/>
        </dgm:presLayoutVars>
      </dgm:prSet>
      <dgm:spPr/>
      <dgm:t>
        <a:bodyPr/>
        <a:lstStyle/>
        <a:p>
          <a:endParaRPr lang="en-GB"/>
        </a:p>
      </dgm:t>
    </dgm:pt>
  </dgm:ptLst>
  <dgm:cxnLst>
    <dgm:cxn modelId="{774BF3C0-E2F5-40B2-A4B9-E6471ACFDBCA}" type="presOf" srcId="{7E409F13-2528-4A1D-B561-C2A5BEE6F03C}" destId="{A73B5529-6782-47C8-8385-95CA6E8D88D2}" srcOrd="1" destOrd="0" presId="urn:microsoft.com/office/officeart/2005/8/layout/process4"/>
    <dgm:cxn modelId="{F950330C-872F-4015-82E0-14434CAF0051}" type="presOf" srcId="{9FCEF274-3719-4420-9BAF-97FCBA511F8F}" destId="{1DAE29FB-C7A8-438D-825F-ADA46CE9AC5A}" srcOrd="0" destOrd="0" presId="urn:microsoft.com/office/officeart/2005/8/layout/process4"/>
    <dgm:cxn modelId="{6C2BEEE1-DB35-4455-80B6-96E25237BAF3}" type="presOf" srcId="{93859A6C-C949-4EC5-8B20-AB77B5CE5BF9}" destId="{C9F84D8E-F9D6-4B89-B279-914D94E2D23B}" srcOrd="0" destOrd="0" presId="urn:microsoft.com/office/officeart/2005/8/layout/process4"/>
    <dgm:cxn modelId="{FEBFC420-D195-45F2-B64D-B522833E646C}" srcId="{9FCEF274-3719-4420-9BAF-97FCBA511F8F}" destId="{7E409F13-2528-4A1D-B561-C2A5BEE6F03C}" srcOrd="0" destOrd="0" parTransId="{19D08607-E7E8-40E0-8D54-AC78A262B9D4}" sibTransId="{C3B95F80-F8E0-476A-A4FC-58C6A92E912D}"/>
    <dgm:cxn modelId="{F7219759-8741-4EB4-9087-6BC325382B2D}" srcId="{9FCEF274-3719-4420-9BAF-97FCBA511F8F}" destId="{C433F44B-AC38-41FF-B466-6068C7534B6E}" srcOrd="2" destOrd="0" parTransId="{5921BDE7-04D9-4775-896D-9310BC3FED71}" sibTransId="{18BDA947-43E9-4BF2-90CB-C1AFD2CAEF33}"/>
    <dgm:cxn modelId="{02D72CF0-D91B-43AA-9E71-D0A972BA2644}" srcId="{7E409F13-2528-4A1D-B561-C2A5BEE6F03C}" destId="{2BEDF53D-D417-4CBB-A216-6B1A16A98D06}" srcOrd="0" destOrd="0" parTransId="{E1A55B68-4F09-4927-8AB1-F5334ADA04EE}" sibTransId="{CB31E0AD-7ADB-4B29-AC9F-0CD2D2DD1150}"/>
    <dgm:cxn modelId="{45A27512-7F29-43E0-9EFD-B5F2B544035A}" type="presOf" srcId="{7E409F13-2528-4A1D-B561-C2A5BEE6F03C}" destId="{D5356DD7-6272-434C-BC76-903B0158089A}" srcOrd="0" destOrd="0" presId="urn:microsoft.com/office/officeart/2005/8/layout/process4"/>
    <dgm:cxn modelId="{2C8F92A9-4462-411B-B077-7F744ABB2396}" type="presOf" srcId="{741230E6-BAAE-4772-A10F-F5A0C75799DC}" destId="{E148A08D-4386-4929-906B-855AF2D0EA66}" srcOrd="0" destOrd="0" presId="urn:microsoft.com/office/officeart/2005/8/layout/process4"/>
    <dgm:cxn modelId="{BE63AA13-120B-4F10-AF86-BC00E94F63B1}" srcId="{C433F44B-AC38-41FF-B466-6068C7534B6E}" destId="{741230E6-BAAE-4772-A10F-F5A0C75799DC}" srcOrd="1" destOrd="0" parTransId="{05E7DCDA-A831-468E-8448-2256674F1711}" sibTransId="{64C74870-6964-485E-9C09-85C061101D63}"/>
    <dgm:cxn modelId="{B2EB42A1-2D6C-4D65-B7FE-FB0D9E059426}" type="presOf" srcId="{C420A845-9AEE-40D9-9D01-29935D0A117D}" destId="{106C1FE8-B115-471C-8F88-7C5DE506DB6C}" srcOrd="0" destOrd="0" presId="urn:microsoft.com/office/officeart/2005/8/layout/process4"/>
    <dgm:cxn modelId="{10B409AF-5294-4DA9-9BB6-FBD75BCE737C}" type="presOf" srcId="{C420A845-9AEE-40D9-9D01-29935D0A117D}" destId="{4EA554C2-CAE6-4A9D-AA88-B0E6345DDFB7}" srcOrd="1" destOrd="0" presId="urn:microsoft.com/office/officeart/2005/8/layout/process4"/>
    <dgm:cxn modelId="{5FCD2980-4AB9-4E53-92A4-8933D7A42798}" type="presOf" srcId="{5850FA45-940E-496B-8075-ABD3559E505A}" destId="{7239C9D3-726B-4FD3-9CAF-4EC17536AE13}" srcOrd="0" destOrd="0" presId="urn:microsoft.com/office/officeart/2005/8/layout/process4"/>
    <dgm:cxn modelId="{D004106D-9F30-45C1-A13D-49071BEC0DB5}" srcId="{9FCEF274-3719-4420-9BAF-97FCBA511F8F}" destId="{C420A845-9AEE-40D9-9D01-29935D0A117D}" srcOrd="1" destOrd="0" parTransId="{2451C604-A212-452A-A733-BA87A9EBB582}" sibTransId="{DCBE0B0B-D756-424F-8E58-7F4D43F6C821}"/>
    <dgm:cxn modelId="{ECFEBA95-21FD-491F-9190-ED7C67FB351A}" srcId="{C420A845-9AEE-40D9-9D01-29935D0A117D}" destId="{93859A6C-C949-4EC5-8B20-AB77B5CE5BF9}" srcOrd="1" destOrd="0" parTransId="{45854950-EB01-46F4-BE22-AB88EF75BEA8}" sibTransId="{4B5C4CDA-273C-4142-83B6-DF8E560CE676}"/>
    <dgm:cxn modelId="{13934F5D-96C0-44FF-A13F-DD8E0DEC8675}" type="presOf" srcId="{C433F44B-AC38-41FF-B466-6068C7534B6E}" destId="{50A1948B-28D2-45EA-9037-56EC91081FB5}" srcOrd="0" destOrd="0" presId="urn:microsoft.com/office/officeart/2005/8/layout/process4"/>
    <dgm:cxn modelId="{21022DC9-6C7B-4E33-953F-81C1019FA83E}" srcId="{C420A845-9AEE-40D9-9D01-29935D0A117D}" destId="{5850FA45-940E-496B-8075-ABD3559E505A}" srcOrd="0" destOrd="0" parTransId="{59E5132E-F9E7-4A18-A8EB-5D89E985AC84}" sibTransId="{76591E4F-CE96-4336-8E9E-1A9948FAFF80}"/>
    <dgm:cxn modelId="{4114A1EB-DD0D-4E1A-BF3F-6684678754B7}" type="presOf" srcId="{2BEDF53D-D417-4CBB-A216-6B1A16A98D06}" destId="{20A92943-B670-4747-8811-DD85FB1B8764}" srcOrd="0" destOrd="0" presId="urn:microsoft.com/office/officeart/2005/8/layout/process4"/>
    <dgm:cxn modelId="{083CCDB9-FADA-47D1-BC82-4562F42F36B4}" type="presOf" srcId="{C433F44B-AC38-41FF-B466-6068C7534B6E}" destId="{C62D094C-AA8A-4E40-84F5-A22CD5D43926}" srcOrd="1" destOrd="0" presId="urn:microsoft.com/office/officeart/2005/8/layout/process4"/>
    <dgm:cxn modelId="{C2C333B5-F8FA-4128-97FD-702F5228F07B}" type="presOf" srcId="{357DB687-67E0-42F2-92A2-5E9276BA5960}" destId="{677C393C-7002-484E-8025-1C2BCCB5ED05}" srcOrd="0" destOrd="0" presId="urn:microsoft.com/office/officeart/2005/8/layout/process4"/>
    <dgm:cxn modelId="{F68C676A-A8A0-4566-BAB6-131184CB8510}" srcId="{7E409F13-2528-4A1D-B561-C2A5BEE6F03C}" destId="{357DB687-67E0-42F2-92A2-5E9276BA5960}" srcOrd="1" destOrd="0" parTransId="{508B3D4E-7BD9-4332-808D-B1C47F0F8955}" sibTransId="{8ABFD67A-0613-4A1B-AE02-7D7790338A9D}"/>
    <dgm:cxn modelId="{8BE58DAF-25C9-4822-936E-B50CC1DBB0F7}" type="presOf" srcId="{13E76A9E-A894-44D2-AFA8-5FEFCB2DE1B7}" destId="{E1F28D08-3E6A-4D1A-A714-0350F56EE635}" srcOrd="0" destOrd="0" presId="urn:microsoft.com/office/officeart/2005/8/layout/process4"/>
    <dgm:cxn modelId="{7CAB1B3C-554D-4EBD-9220-D02FD30EDF69}" srcId="{C433F44B-AC38-41FF-B466-6068C7534B6E}" destId="{13E76A9E-A894-44D2-AFA8-5FEFCB2DE1B7}" srcOrd="0" destOrd="0" parTransId="{EF0A3038-5B6C-4F51-8B3E-E82CC4BD1E3B}" sibTransId="{DB83338A-2893-4683-AB3C-40C2C9D55ECD}"/>
    <dgm:cxn modelId="{A8090FC1-A44D-4DA8-9114-3ED963535425}" type="presParOf" srcId="{1DAE29FB-C7A8-438D-825F-ADA46CE9AC5A}" destId="{9C857C6A-A8A7-4320-A40E-D732BC5B8487}" srcOrd="0" destOrd="0" presId="urn:microsoft.com/office/officeart/2005/8/layout/process4"/>
    <dgm:cxn modelId="{370188D8-4A6F-49EB-81E4-9F7BBA6A27DC}" type="presParOf" srcId="{9C857C6A-A8A7-4320-A40E-D732BC5B8487}" destId="{50A1948B-28D2-45EA-9037-56EC91081FB5}" srcOrd="0" destOrd="0" presId="urn:microsoft.com/office/officeart/2005/8/layout/process4"/>
    <dgm:cxn modelId="{7EB1192C-8BAD-4C96-8AFA-AAC7EBDA1F4F}" type="presParOf" srcId="{9C857C6A-A8A7-4320-A40E-D732BC5B8487}" destId="{C62D094C-AA8A-4E40-84F5-A22CD5D43926}" srcOrd="1" destOrd="0" presId="urn:microsoft.com/office/officeart/2005/8/layout/process4"/>
    <dgm:cxn modelId="{B7B18018-0FB2-46AC-98E3-BA5463CE49B7}" type="presParOf" srcId="{9C857C6A-A8A7-4320-A40E-D732BC5B8487}" destId="{55204D91-6789-4D3D-B6C0-EB3C54A65A83}" srcOrd="2" destOrd="0" presId="urn:microsoft.com/office/officeart/2005/8/layout/process4"/>
    <dgm:cxn modelId="{60AE1827-96C2-45BF-A6E2-59FCDF60B317}" type="presParOf" srcId="{55204D91-6789-4D3D-B6C0-EB3C54A65A83}" destId="{E1F28D08-3E6A-4D1A-A714-0350F56EE635}" srcOrd="0" destOrd="0" presId="urn:microsoft.com/office/officeart/2005/8/layout/process4"/>
    <dgm:cxn modelId="{FAEECAB1-19E7-48DC-BE74-488641BCA6AC}" type="presParOf" srcId="{55204D91-6789-4D3D-B6C0-EB3C54A65A83}" destId="{E148A08D-4386-4929-906B-855AF2D0EA66}" srcOrd="1" destOrd="0" presId="urn:microsoft.com/office/officeart/2005/8/layout/process4"/>
    <dgm:cxn modelId="{89EEBD67-66E2-425E-851C-F24ADA439BBF}" type="presParOf" srcId="{1DAE29FB-C7A8-438D-825F-ADA46CE9AC5A}" destId="{D466D19D-4518-4419-A8D3-0C814558AB14}" srcOrd="1" destOrd="0" presId="urn:microsoft.com/office/officeart/2005/8/layout/process4"/>
    <dgm:cxn modelId="{310D71C1-5C37-45E3-AB60-5CAE367C9403}" type="presParOf" srcId="{1DAE29FB-C7A8-438D-825F-ADA46CE9AC5A}" destId="{A1889F0A-F896-484A-850E-B5036C55C175}" srcOrd="2" destOrd="0" presId="urn:microsoft.com/office/officeart/2005/8/layout/process4"/>
    <dgm:cxn modelId="{C33B2B2C-2DF0-458C-A5B4-79F67664BBA0}" type="presParOf" srcId="{A1889F0A-F896-484A-850E-B5036C55C175}" destId="{106C1FE8-B115-471C-8F88-7C5DE506DB6C}" srcOrd="0" destOrd="0" presId="urn:microsoft.com/office/officeart/2005/8/layout/process4"/>
    <dgm:cxn modelId="{F18A3998-886E-443B-B5B0-F9E10B5E8B20}" type="presParOf" srcId="{A1889F0A-F896-484A-850E-B5036C55C175}" destId="{4EA554C2-CAE6-4A9D-AA88-B0E6345DDFB7}" srcOrd="1" destOrd="0" presId="urn:microsoft.com/office/officeart/2005/8/layout/process4"/>
    <dgm:cxn modelId="{2EB13279-2E1A-4D29-949E-8FBB0D2F95B8}" type="presParOf" srcId="{A1889F0A-F896-484A-850E-B5036C55C175}" destId="{E833890F-C082-4319-B4B7-C57CC7199E1C}" srcOrd="2" destOrd="0" presId="urn:microsoft.com/office/officeart/2005/8/layout/process4"/>
    <dgm:cxn modelId="{287E3CFB-9F1D-415D-8E42-1F87E6F1C53E}" type="presParOf" srcId="{E833890F-C082-4319-B4B7-C57CC7199E1C}" destId="{7239C9D3-726B-4FD3-9CAF-4EC17536AE13}" srcOrd="0" destOrd="0" presId="urn:microsoft.com/office/officeart/2005/8/layout/process4"/>
    <dgm:cxn modelId="{CBE865EC-04F1-489A-AA08-EED55CA5DCD4}" type="presParOf" srcId="{E833890F-C082-4319-B4B7-C57CC7199E1C}" destId="{C9F84D8E-F9D6-4B89-B279-914D94E2D23B}" srcOrd="1" destOrd="0" presId="urn:microsoft.com/office/officeart/2005/8/layout/process4"/>
    <dgm:cxn modelId="{7E3BBA34-6D4C-4AF1-AA03-DB075150E2B6}" type="presParOf" srcId="{1DAE29FB-C7A8-438D-825F-ADA46CE9AC5A}" destId="{BEF56624-E7ED-4738-8089-6FD9655B75AB}" srcOrd="3" destOrd="0" presId="urn:microsoft.com/office/officeart/2005/8/layout/process4"/>
    <dgm:cxn modelId="{5CC0A9B4-A2D0-4905-A70C-01960B57AA84}" type="presParOf" srcId="{1DAE29FB-C7A8-438D-825F-ADA46CE9AC5A}" destId="{8FB95CEA-8347-42E8-8487-5C29BB142188}" srcOrd="4" destOrd="0" presId="urn:microsoft.com/office/officeart/2005/8/layout/process4"/>
    <dgm:cxn modelId="{EE95F097-F110-4A29-B0AE-F86A01B31AB1}" type="presParOf" srcId="{8FB95CEA-8347-42E8-8487-5C29BB142188}" destId="{D5356DD7-6272-434C-BC76-903B0158089A}" srcOrd="0" destOrd="0" presId="urn:microsoft.com/office/officeart/2005/8/layout/process4"/>
    <dgm:cxn modelId="{6567B4CB-5BBC-4CAB-AA61-F6D17546F192}" type="presParOf" srcId="{8FB95CEA-8347-42E8-8487-5C29BB142188}" destId="{A73B5529-6782-47C8-8385-95CA6E8D88D2}" srcOrd="1" destOrd="0" presId="urn:microsoft.com/office/officeart/2005/8/layout/process4"/>
    <dgm:cxn modelId="{C423B045-852D-4F5B-B33F-B270EA2E1BFA}" type="presParOf" srcId="{8FB95CEA-8347-42E8-8487-5C29BB142188}" destId="{3E0941C0-FCF6-4153-98F4-9D13F93C5B2E}" srcOrd="2" destOrd="0" presId="urn:microsoft.com/office/officeart/2005/8/layout/process4"/>
    <dgm:cxn modelId="{D95CE7D1-F7C9-4D7A-8F52-1A0A96172C5A}" type="presParOf" srcId="{3E0941C0-FCF6-4153-98F4-9D13F93C5B2E}" destId="{20A92943-B670-4747-8811-DD85FB1B8764}" srcOrd="0" destOrd="0" presId="urn:microsoft.com/office/officeart/2005/8/layout/process4"/>
    <dgm:cxn modelId="{689FE0C7-0525-4ACE-95BF-59F30132D3A3}" type="presParOf" srcId="{3E0941C0-FCF6-4153-98F4-9D13F93C5B2E}" destId="{677C393C-7002-484E-8025-1C2BCCB5ED05}"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3BF4E4D-7CAB-4FF2-A0DC-90171860F28B}" type="datetimeFigureOut">
              <a:rPr lang="en-GB" smtClean="0"/>
              <a:t>13/02/2018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6EB88BB-B111-4EEB-94B2-EA391B6D80B2}" type="slidenum">
              <a:rPr lang="en-GB" smtClean="0"/>
              <a:t>‹#›</a:t>
            </a:fld>
            <a:endParaRPr lang="en-GB"/>
          </a:p>
        </p:txBody>
      </p:sp>
    </p:spTree>
    <p:extLst>
      <p:ext uri="{BB962C8B-B14F-4D97-AF65-F5344CB8AC3E}">
        <p14:creationId xmlns:p14="http://schemas.microsoft.com/office/powerpoint/2010/main" val="803599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1</a:t>
            </a:fld>
            <a:endParaRPr lang="en-GB"/>
          </a:p>
        </p:txBody>
      </p:sp>
    </p:spTree>
    <p:extLst>
      <p:ext uri="{BB962C8B-B14F-4D97-AF65-F5344CB8AC3E}">
        <p14:creationId xmlns:p14="http://schemas.microsoft.com/office/powerpoint/2010/main" val="3628690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2</a:t>
            </a:fld>
            <a:endParaRPr lang="en-GB"/>
          </a:p>
        </p:txBody>
      </p:sp>
    </p:spTree>
    <p:extLst>
      <p:ext uri="{BB962C8B-B14F-4D97-AF65-F5344CB8AC3E}">
        <p14:creationId xmlns:p14="http://schemas.microsoft.com/office/powerpoint/2010/main" val="17905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3</a:t>
            </a:fld>
            <a:endParaRPr lang="en-GB"/>
          </a:p>
        </p:txBody>
      </p:sp>
    </p:spTree>
    <p:extLst>
      <p:ext uri="{BB962C8B-B14F-4D97-AF65-F5344CB8AC3E}">
        <p14:creationId xmlns:p14="http://schemas.microsoft.com/office/powerpoint/2010/main" val="2734885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4</a:t>
            </a:fld>
            <a:endParaRPr lang="en-GB"/>
          </a:p>
        </p:txBody>
      </p:sp>
    </p:spTree>
    <p:extLst>
      <p:ext uri="{BB962C8B-B14F-4D97-AF65-F5344CB8AC3E}">
        <p14:creationId xmlns:p14="http://schemas.microsoft.com/office/powerpoint/2010/main" val="2558214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z="1600"/>
              <a:t>Initial thoughts on these points and we will return to them at the end of the session.</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7FA1490-BC5B-4635-A149-4B2D37B0E9AD}" type="slidenum">
              <a:rPr lang="en-GB" altLang="en-US" smtClean="0"/>
              <a:pPr>
                <a:spcBef>
                  <a:spcPct val="0"/>
                </a:spcBef>
              </a:pPr>
              <a:t>5</a:t>
            </a:fld>
            <a:endParaRPr lang="en-GB" altLang="en-US"/>
          </a:p>
        </p:txBody>
      </p:sp>
    </p:spTree>
    <p:extLst>
      <p:ext uri="{BB962C8B-B14F-4D97-AF65-F5344CB8AC3E}">
        <p14:creationId xmlns:p14="http://schemas.microsoft.com/office/powerpoint/2010/main" val="2634547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6</a:t>
            </a:fld>
            <a:endParaRPr lang="en-GB"/>
          </a:p>
        </p:txBody>
      </p:sp>
    </p:spTree>
    <p:extLst>
      <p:ext uri="{BB962C8B-B14F-4D97-AF65-F5344CB8AC3E}">
        <p14:creationId xmlns:p14="http://schemas.microsoft.com/office/powerpoint/2010/main" val="1258441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7</a:t>
            </a:fld>
            <a:endParaRPr lang="en-GB"/>
          </a:p>
        </p:txBody>
      </p:sp>
    </p:spTree>
    <p:extLst>
      <p:ext uri="{BB962C8B-B14F-4D97-AF65-F5344CB8AC3E}">
        <p14:creationId xmlns:p14="http://schemas.microsoft.com/office/powerpoint/2010/main" val="4179199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z="1600"/>
              <a:t>If too low we need to come to terms with our disappointment, if higher than expected we are elated, keen to celebrate and again ignore comments – ego mode not task mode.</a:t>
            </a:r>
          </a:p>
          <a:p>
            <a:pPr eaLnBrk="1" hangingPunct="1">
              <a:spcBef>
                <a:spcPct val="0"/>
              </a:spcBef>
            </a:pPr>
            <a:endParaRPr lang="en-GB" altLang="en-US" sz="1600"/>
          </a:p>
          <a:p>
            <a:pPr eaLnBrk="1" hangingPunct="1">
              <a:spcBef>
                <a:spcPct val="0"/>
              </a:spcBef>
            </a:pPr>
            <a:r>
              <a:rPr lang="en-GB" altLang="en-US" sz="1600"/>
              <a:t>Smiley faces, stickers etc function as marks/grades.</a:t>
            </a:r>
          </a:p>
          <a:p>
            <a:pPr eaLnBrk="1" hangingPunct="1">
              <a:spcBef>
                <a:spcPct val="0"/>
              </a:spcBef>
            </a:pPr>
            <a:r>
              <a:rPr lang="en-GB" altLang="en-US" sz="1600"/>
              <a:t>Comments such as ‘good’, ‘well done’ or ‘you need to work harder’ are little more than verbalised grades and do not help the learner improve.</a:t>
            </a: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6DC4B89-1E8D-4915-8304-709C01129AA8}" type="slidenum">
              <a:rPr lang="en-GB" altLang="en-US" smtClean="0"/>
              <a:pPr>
                <a:spcBef>
                  <a:spcPct val="0"/>
                </a:spcBef>
              </a:pPr>
              <a:t>8</a:t>
            </a:fld>
            <a:endParaRPr lang="en-GB" altLang="en-US"/>
          </a:p>
        </p:txBody>
      </p:sp>
    </p:spTree>
    <p:extLst>
      <p:ext uri="{BB962C8B-B14F-4D97-AF65-F5344CB8AC3E}">
        <p14:creationId xmlns:p14="http://schemas.microsoft.com/office/powerpoint/2010/main" val="1491738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z="1600"/>
              <a:t>Marking away means no immediate opportunity to improve and the feedback lacks currency.</a:t>
            </a:r>
          </a:p>
          <a:p>
            <a:pPr eaLnBrk="1" hangingPunct="1">
              <a:spcBef>
                <a:spcPct val="0"/>
              </a:spcBef>
            </a:pPr>
            <a:r>
              <a:rPr lang="en-GB" altLang="en-US" sz="1600"/>
              <a:t>Feedback in books is rarely referred to by the teacher at start of lesson.</a:t>
            </a:r>
          </a:p>
          <a:p>
            <a:pPr eaLnBrk="1" hangingPunct="1">
              <a:spcBef>
                <a:spcPct val="0"/>
              </a:spcBef>
            </a:pPr>
            <a:r>
              <a:rPr lang="en-GB" altLang="en-US" sz="1600"/>
              <a:t>Key principles of AfL which marking needs to support TASK</a:t>
            </a:r>
          </a:p>
          <a:p>
            <a:pPr eaLnBrk="1" hangingPunct="1">
              <a:spcBef>
                <a:spcPct val="0"/>
              </a:spcBef>
            </a:pPr>
            <a:r>
              <a:rPr lang="en-GB" altLang="en-US" sz="1600"/>
              <a:t>Real purpose of marking is </a:t>
            </a:r>
          </a:p>
          <a:p>
            <a:pPr eaLnBrk="1" hangingPunct="1">
              <a:spcBef>
                <a:spcPct val="0"/>
              </a:spcBef>
            </a:pPr>
            <a:r>
              <a:rPr lang="en-GB" altLang="en-US" sz="1600" b="1"/>
              <a:t>to give good feedback against a specific learning intention </a:t>
            </a:r>
          </a:p>
          <a:p>
            <a:pPr eaLnBrk="1" hangingPunct="1">
              <a:spcBef>
                <a:spcPct val="0"/>
              </a:spcBef>
            </a:pPr>
            <a:r>
              <a:rPr lang="en-GB" altLang="en-US" sz="1600" b="1"/>
              <a:t>and some ideas about what they can do to improve.</a:t>
            </a:r>
          </a:p>
          <a:p>
            <a:pPr eaLnBrk="1" hangingPunct="1">
              <a:spcBef>
                <a:spcPct val="0"/>
              </a:spcBef>
            </a:pPr>
            <a:r>
              <a:rPr lang="en-GB" altLang="en-US" sz="1600" b="1"/>
              <a:t>This needs to be done in conjunction with other effective AfL strategies</a:t>
            </a: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50FAA9F-9C6A-41CE-9457-35E5C03D9EB2}" type="slidenum">
              <a:rPr lang="en-GB" altLang="en-US" smtClean="0"/>
              <a:pPr>
                <a:spcBef>
                  <a:spcPct val="0"/>
                </a:spcBef>
              </a:pPr>
              <a:t>9</a:t>
            </a:fld>
            <a:endParaRPr lang="en-GB" altLang="en-US"/>
          </a:p>
        </p:txBody>
      </p:sp>
    </p:spTree>
    <p:extLst>
      <p:ext uri="{BB962C8B-B14F-4D97-AF65-F5344CB8AC3E}">
        <p14:creationId xmlns:p14="http://schemas.microsoft.com/office/powerpoint/2010/main" val="1113388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lnSpcReduction="10000"/>
          </a:bodyPr>
          <a:lstStyle/>
          <a:p>
            <a:pPr marL="342900" indent="-342900" eaLnBrk="1" fontAlgn="auto" hangingPunct="1">
              <a:spcBef>
                <a:spcPts val="0"/>
              </a:spcBef>
              <a:spcAft>
                <a:spcPts val="0"/>
              </a:spcAft>
              <a:buFontTx/>
              <a:buAutoNum type="arabicPeriod"/>
              <a:defRPr/>
            </a:pPr>
            <a:r>
              <a:rPr lang="en-GB" sz="1600" dirty="0"/>
              <a:t>Modelling using a specific example can help pupils practise using success criteria and specific ground rules. Film clip – modelling story writing.</a:t>
            </a:r>
          </a:p>
          <a:p>
            <a:pPr marL="342900" indent="-342900" eaLnBrk="1" fontAlgn="auto" hangingPunct="1">
              <a:spcBef>
                <a:spcPts val="0"/>
              </a:spcBef>
              <a:spcAft>
                <a:spcPts val="0"/>
              </a:spcAft>
              <a:defRPr/>
            </a:pPr>
            <a:r>
              <a:rPr lang="en-GB" sz="1600" dirty="0"/>
              <a:t>	Use a </a:t>
            </a:r>
            <a:r>
              <a:rPr lang="en-GB" sz="1600" dirty="0" err="1"/>
              <a:t>visualiser</a:t>
            </a:r>
            <a:r>
              <a:rPr lang="en-GB" sz="1600" dirty="0"/>
              <a:t> to look at work immediately after it is completed.</a:t>
            </a:r>
          </a:p>
          <a:p>
            <a:pPr eaLnBrk="1" fontAlgn="auto" hangingPunct="1">
              <a:spcBef>
                <a:spcPts val="0"/>
              </a:spcBef>
              <a:spcAft>
                <a:spcPts val="0"/>
              </a:spcAft>
              <a:defRPr/>
            </a:pPr>
            <a:r>
              <a:rPr lang="en-GB" sz="1600" dirty="0"/>
              <a:t>For sums/spelling activities give guidance about where they can find right answer – dictionary, tell them which sum is wrong.</a:t>
            </a:r>
          </a:p>
          <a:p>
            <a:pPr eaLnBrk="1" fontAlgn="auto" hangingPunct="1">
              <a:spcBef>
                <a:spcPts val="0"/>
              </a:spcBef>
              <a:spcAft>
                <a:spcPts val="0"/>
              </a:spcAft>
              <a:defRPr/>
            </a:pPr>
            <a:r>
              <a:rPr lang="en-GB" sz="1600" dirty="0"/>
              <a:t>Prompt sheets to help them mark their own work.</a:t>
            </a:r>
          </a:p>
          <a:p>
            <a:pPr eaLnBrk="1" fontAlgn="auto" hangingPunct="1">
              <a:spcBef>
                <a:spcPts val="0"/>
              </a:spcBef>
              <a:spcAft>
                <a:spcPts val="0"/>
              </a:spcAft>
              <a:defRPr/>
            </a:pPr>
            <a:endParaRPr lang="en-GB" sz="1600" dirty="0"/>
          </a:p>
          <a:p>
            <a:pPr eaLnBrk="1" fontAlgn="auto" hangingPunct="1">
              <a:spcBef>
                <a:spcPts val="0"/>
              </a:spcBef>
              <a:spcAft>
                <a:spcPts val="0"/>
              </a:spcAft>
              <a:defRPr/>
            </a:pPr>
            <a:r>
              <a:rPr lang="en-GB" sz="1600" dirty="0"/>
              <a:t>2. Give more verbal immediate feedback to act on. Write prompts in margin, ask a question, suggest another word/phrase</a:t>
            </a:r>
          </a:p>
          <a:p>
            <a:pPr eaLnBrk="1" fontAlgn="auto" hangingPunct="1">
              <a:spcBef>
                <a:spcPts val="0"/>
              </a:spcBef>
              <a:spcAft>
                <a:spcPts val="0"/>
              </a:spcAft>
              <a:defRPr/>
            </a:pPr>
            <a:endParaRPr lang="en-GB" sz="1600" dirty="0"/>
          </a:p>
          <a:p>
            <a:pPr eaLnBrk="1" fontAlgn="auto" hangingPunct="1">
              <a:spcBef>
                <a:spcPts val="0"/>
              </a:spcBef>
              <a:spcAft>
                <a:spcPts val="0"/>
              </a:spcAft>
              <a:defRPr/>
            </a:pPr>
            <a:r>
              <a:rPr lang="en-GB" sz="1600" dirty="0"/>
              <a:t>3. Comment only marking if possible. Don’t focus on too many things, comments should allow pupils to act on them. Time needs to be given for them to act on the comments.</a:t>
            </a:r>
          </a:p>
          <a:p>
            <a:pPr eaLnBrk="1" fontAlgn="auto" hangingPunct="1">
              <a:spcBef>
                <a:spcPts val="0"/>
              </a:spcBef>
              <a:spcAft>
                <a:spcPts val="0"/>
              </a:spcAft>
              <a:defRPr/>
            </a:pPr>
            <a:r>
              <a:rPr lang="en-GB" sz="1600" dirty="0"/>
              <a:t>Challenge pupils by putting plus, minus, equal on how it compares to last piece of work.</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11A5899-F3B4-4EB5-990F-684EB21B6EC2}" type="slidenum">
              <a:rPr lang="en-GB" altLang="en-US" smtClean="0"/>
              <a:pPr>
                <a:spcBef>
                  <a:spcPct val="0"/>
                </a:spcBef>
              </a:pPr>
              <a:t>10</a:t>
            </a:fld>
            <a:endParaRPr lang="en-GB" altLang="en-US"/>
          </a:p>
        </p:txBody>
      </p:sp>
    </p:spTree>
    <p:extLst>
      <p:ext uri="{BB962C8B-B14F-4D97-AF65-F5344CB8AC3E}">
        <p14:creationId xmlns:p14="http://schemas.microsoft.com/office/powerpoint/2010/main" val="2292364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z="1600" dirty="0"/>
              <a:t>TASK – look at The two assignments. give comments, any comments about that piece of work. Compare the assignments against</a:t>
            </a:r>
            <a:r>
              <a:rPr lang="en-GB" altLang="en-US" sz="1600" baseline="0" dirty="0"/>
              <a:t> the marking criteria for this module given in your handbooks</a:t>
            </a:r>
            <a:r>
              <a:rPr lang="en-GB" altLang="en-US" sz="1600" dirty="0"/>
              <a:t> </a:t>
            </a:r>
          </a:p>
          <a:p>
            <a:pPr eaLnBrk="1" hangingPunct="1">
              <a:spcBef>
                <a:spcPct val="0"/>
              </a:spcBef>
            </a:pPr>
            <a:endParaRPr lang="en-GB" altLang="en-US" sz="1600" dirty="0"/>
          </a:p>
          <a:p>
            <a:pPr eaLnBrk="1" hangingPunct="1">
              <a:spcBef>
                <a:spcPct val="0"/>
              </a:spcBef>
            </a:pPr>
            <a:r>
              <a:rPr lang="en-GB" altLang="en-US" sz="1600" dirty="0"/>
              <a:t>You need the learning outcomes and success criteria before you can give any constructive comments.</a:t>
            </a:r>
          </a:p>
          <a:p>
            <a:pPr eaLnBrk="1" hangingPunct="1">
              <a:spcBef>
                <a:spcPct val="0"/>
              </a:spcBef>
            </a:pPr>
            <a:r>
              <a:rPr lang="en-GB" altLang="en-US" sz="1600" dirty="0"/>
              <a:t>Need to mark against learning outcomes and compare to previous work of that pupil – obvious in these examples that not all same ability.</a:t>
            </a:r>
          </a:p>
          <a:p>
            <a:pPr eaLnBrk="1" hangingPunct="1">
              <a:spcBef>
                <a:spcPct val="0"/>
              </a:spcBef>
            </a:pPr>
            <a:endParaRPr lang="en-GB" altLang="en-US" sz="1600" dirty="0"/>
          </a:p>
          <a:p>
            <a:pPr eaLnBrk="1" hangingPunct="1">
              <a:spcBef>
                <a:spcPct val="0"/>
              </a:spcBef>
            </a:pPr>
            <a:r>
              <a:rPr lang="en-GB" altLang="en-US" sz="1600" dirty="0"/>
              <a:t>Learning outcomes: ‘To write in diary form’ ‘ To demonstrate understanding of relevant, key historical features’  TASK – what could your feedback be?</a:t>
            </a:r>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A5F10E4-3AB2-4042-91EE-966CDCA059F0}" type="slidenum">
              <a:rPr lang="en-GB" altLang="en-US" smtClean="0"/>
              <a:pPr>
                <a:spcBef>
                  <a:spcPct val="0"/>
                </a:spcBef>
              </a:pPr>
              <a:t>11</a:t>
            </a:fld>
            <a:endParaRPr lang="en-GB" altLang="en-US"/>
          </a:p>
        </p:txBody>
      </p:sp>
    </p:spTree>
    <p:extLst>
      <p:ext uri="{BB962C8B-B14F-4D97-AF65-F5344CB8AC3E}">
        <p14:creationId xmlns:p14="http://schemas.microsoft.com/office/powerpoint/2010/main" val="564394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600" dirty="0"/>
              <a:t>2. Learners need to know what they are aiming for, be able to compare their performance with that standards and engage in appropriate action which leads to some closure of the gap.</a:t>
            </a:r>
          </a:p>
          <a:p>
            <a:pPr eaLnBrk="1" fontAlgn="auto" hangingPunct="1">
              <a:spcBef>
                <a:spcPts val="0"/>
              </a:spcBef>
              <a:spcAft>
                <a:spcPts val="0"/>
              </a:spcAft>
              <a:defRPr/>
            </a:pPr>
            <a:endParaRPr lang="en-GB" sz="1600" dirty="0"/>
          </a:p>
          <a:p>
            <a:pPr marL="228600" indent="-228600" eaLnBrk="1" fontAlgn="auto" hangingPunct="1">
              <a:spcBef>
                <a:spcPts val="0"/>
              </a:spcBef>
              <a:spcAft>
                <a:spcPts val="0"/>
              </a:spcAft>
              <a:buFontTx/>
              <a:buAutoNum type="arabicPeriod" startAt="3"/>
              <a:defRPr/>
            </a:pPr>
            <a:r>
              <a:rPr lang="en-GB" sz="1600" dirty="0"/>
              <a:t>Saying you need a better description here does not give them any idea of how to achieve that.</a:t>
            </a:r>
          </a:p>
          <a:p>
            <a:pPr marL="228600" indent="-228600" eaLnBrk="1" fontAlgn="auto" hangingPunct="1">
              <a:spcBef>
                <a:spcPts val="0"/>
              </a:spcBef>
              <a:spcAft>
                <a:spcPts val="0"/>
              </a:spcAft>
              <a:buFontTx/>
              <a:buAutoNum type="arabicPeriod" startAt="3"/>
              <a:defRPr/>
            </a:pPr>
            <a:r>
              <a:rPr lang="en-GB" sz="1600" dirty="0"/>
              <a:t>Often comments appear again and again because learners aren’t given the chance to work on specific errors/misconceptions</a:t>
            </a:r>
          </a:p>
          <a:p>
            <a:pPr marL="228600" indent="-228600" eaLnBrk="1" fontAlgn="auto" hangingPunct="1">
              <a:spcBef>
                <a:spcPts val="0"/>
              </a:spcBef>
              <a:spcAft>
                <a:spcPts val="0"/>
              </a:spcAft>
              <a:buFontTx/>
              <a:buAutoNum type="arabicPeriod" startAt="3"/>
              <a:defRPr/>
            </a:pPr>
            <a:endParaRPr lang="en-GB" dirty="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A2838EB-7564-4703-B376-C6AD7CB72790}" type="slidenum">
              <a:rPr lang="en-GB" altLang="en-US" smtClean="0"/>
              <a:pPr>
                <a:spcBef>
                  <a:spcPct val="0"/>
                </a:spcBef>
              </a:pPr>
              <a:t>12</a:t>
            </a:fld>
            <a:endParaRPr lang="en-GB" altLang="en-US"/>
          </a:p>
        </p:txBody>
      </p:sp>
    </p:spTree>
    <p:extLst>
      <p:ext uri="{BB962C8B-B14F-4D97-AF65-F5344CB8AC3E}">
        <p14:creationId xmlns:p14="http://schemas.microsoft.com/office/powerpoint/2010/main" val="1495397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13</a:t>
            </a:fld>
            <a:endParaRPr lang="en-GB"/>
          </a:p>
        </p:txBody>
      </p:sp>
    </p:spTree>
    <p:extLst>
      <p:ext uri="{BB962C8B-B14F-4D97-AF65-F5344CB8AC3E}">
        <p14:creationId xmlns:p14="http://schemas.microsoft.com/office/powerpoint/2010/main" val="40110803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14</a:t>
            </a:fld>
            <a:endParaRPr lang="en-GB"/>
          </a:p>
        </p:txBody>
      </p:sp>
    </p:spTree>
    <p:extLst>
      <p:ext uri="{BB962C8B-B14F-4D97-AF65-F5344CB8AC3E}">
        <p14:creationId xmlns:p14="http://schemas.microsoft.com/office/powerpoint/2010/main" val="3743943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15</a:t>
            </a:fld>
            <a:endParaRPr lang="en-GB"/>
          </a:p>
        </p:txBody>
      </p:sp>
    </p:spTree>
    <p:extLst>
      <p:ext uri="{BB962C8B-B14F-4D97-AF65-F5344CB8AC3E}">
        <p14:creationId xmlns:p14="http://schemas.microsoft.com/office/powerpoint/2010/main" val="38212897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600"/>
              <a:t>What’s wrong with these?</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9DD8AB-ED4F-44DD-9E50-7984872B63CC}"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extLst>
      <p:ext uri="{BB962C8B-B14F-4D97-AF65-F5344CB8AC3E}">
        <p14:creationId xmlns:p14="http://schemas.microsoft.com/office/powerpoint/2010/main" val="25865491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17</a:t>
            </a:fld>
            <a:endParaRPr lang="en-GB"/>
          </a:p>
        </p:txBody>
      </p:sp>
    </p:spTree>
    <p:extLst>
      <p:ext uri="{BB962C8B-B14F-4D97-AF65-F5344CB8AC3E}">
        <p14:creationId xmlns:p14="http://schemas.microsoft.com/office/powerpoint/2010/main" val="19237648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18</a:t>
            </a:fld>
            <a:endParaRPr lang="en-GB"/>
          </a:p>
        </p:txBody>
      </p:sp>
    </p:spTree>
    <p:extLst>
      <p:ext uri="{BB962C8B-B14F-4D97-AF65-F5344CB8AC3E}">
        <p14:creationId xmlns:p14="http://schemas.microsoft.com/office/powerpoint/2010/main" val="2204582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19</a:t>
            </a:fld>
            <a:endParaRPr lang="en-GB"/>
          </a:p>
        </p:txBody>
      </p:sp>
    </p:spTree>
    <p:extLst>
      <p:ext uri="{BB962C8B-B14F-4D97-AF65-F5344CB8AC3E}">
        <p14:creationId xmlns:p14="http://schemas.microsoft.com/office/powerpoint/2010/main" val="24556109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20</a:t>
            </a:fld>
            <a:endParaRPr lang="en-GB"/>
          </a:p>
        </p:txBody>
      </p:sp>
    </p:spTree>
    <p:extLst>
      <p:ext uri="{BB962C8B-B14F-4D97-AF65-F5344CB8AC3E}">
        <p14:creationId xmlns:p14="http://schemas.microsoft.com/office/powerpoint/2010/main" val="21522341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21</a:t>
            </a:fld>
            <a:endParaRPr lang="en-GB"/>
          </a:p>
        </p:txBody>
      </p:sp>
    </p:spTree>
    <p:extLst>
      <p:ext uri="{BB962C8B-B14F-4D97-AF65-F5344CB8AC3E}">
        <p14:creationId xmlns:p14="http://schemas.microsoft.com/office/powerpoint/2010/main" val="20959041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600"/>
              <a:t>Which are better comments and why? It is important that we help children to see what they need to do not tell them or give meaningless comments.</a:t>
            </a: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644F994-D1B1-469A-8C14-79AE48FE44FA}" type="slidenum">
              <a:rPr lang="en-GB" altLang="en-US" smtClean="0"/>
              <a:pPr>
                <a:spcBef>
                  <a:spcPct val="0"/>
                </a:spcBef>
              </a:pPr>
              <a:t>22</a:t>
            </a:fld>
            <a:endParaRPr lang="en-GB" altLang="en-US"/>
          </a:p>
        </p:txBody>
      </p:sp>
    </p:spTree>
    <p:extLst>
      <p:ext uri="{BB962C8B-B14F-4D97-AF65-F5344CB8AC3E}">
        <p14:creationId xmlns:p14="http://schemas.microsoft.com/office/powerpoint/2010/main" val="3228843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600" dirty="0"/>
              <a:t>TASK – Using the List of action verbs write 2 learning objectives for each of the following 3 lessons </a:t>
            </a:r>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20D585B-3AFE-4A70-B4E8-2426249340E8}" type="slidenum">
              <a:rPr lang="en-GB" altLang="en-US" smtClean="0">
                <a:latin typeface="Calibri" panose="020F0502020204030204" pitchFamily="34" charset="0"/>
              </a:rPr>
              <a:pPr/>
              <a:t>23</a:t>
            </a:fld>
            <a:endParaRPr lang="en-GB" altLang="en-US">
              <a:latin typeface="Calibri" panose="020F0502020204030204" pitchFamily="34" charset="0"/>
            </a:endParaRPr>
          </a:p>
        </p:txBody>
      </p:sp>
    </p:spTree>
    <p:extLst>
      <p:ext uri="{BB962C8B-B14F-4D97-AF65-F5344CB8AC3E}">
        <p14:creationId xmlns:p14="http://schemas.microsoft.com/office/powerpoint/2010/main" val="32373712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24</a:t>
            </a:fld>
            <a:endParaRPr lang="en-GB"/>
          </a:p>
        </p:txBody>
      </p:sp>
    </p:spTree>
    <p:extLst>
      <p:ext uri="{BB962C8B-B14F-4D97-AF65-F5344CB8AC3E}">
        <p14:creationId xmlns:p14="http://schemas.microsoft.com/office/powerpoint/2010/main" val="3124895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z="1600"/>
              <a:t>Initial thoughts on these points and we will return to them at the end of the session.</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7FA1490-BC5B-4635-A149-4B2D37B0E9AD}" type="slidenum">
              <a:rPr lang="en-GB" altLang="en-US" smtClean="0"/>
              <a:pPr>
                <a:spcBef>
                  <a:spcPct val="0"/>
                </a:spcBef>
              </a:pPr>
              <a:t>25</a:t>
            </a:fld>
            <a:endParaRPr lang="en-GB" altLang="en-US"/>
          </a:p>
        </p:txBody>
      </p:sp>
    </p:spTree>
    <p:extLst>
      <p:ext uri="{BB962C8B-B14F-4D97-AF65-F5344CB8AC3E}">
        <p14:creationId xmlns:p14="http://schemas.microsoft.com/office/powerpoint/2010/main" val="27175227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26</a:t>
            </a:fld>
            <a:endParaRPr lang="en-GB"/>
          </a:p>
        </p:txBody>
      </p:sp>
    </p:spTree>
    <p:extLst>
      <p:ext uri="{BB962C8B-B14F-4D97-AF65-F5344CB8AC3E}">
        <p14:creationId xmlns:p14="http://schemas.microsoft.com/office/powerpoint/2010/main" val="1906136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27</a:t>
            </a:fld>
            <a:endParaRPr lang="en-GB"/>
          </a:p>
        </p:txBody>
      </p:sp>
    </p:spTree>
    <p:extLst>
      <p:ext uri="{BB962C8B-B14F-4D97-AF65-F5344CB8AC3E}">
        <p14:creationId xmlns:p14="http://schemas.microsoft.com/office/powerpoint/2010/main" val="26027315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z="1600"/>
              <a:t>Teachers need to learn to work smarter. Difficult because they feel pressure to correct every spelling mistake, to act as a copy editor. There is also the feeling of satisfaction from doing a thorough job – covering work with red pen, marking and commenting. Seen to be doing their job properly by parents.</a:t>
            </a:r>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48BCEF2-E90F-487A-A91F-579731E3AA06}" type="slidenum">
              <a:rPr lang="en-GB" altLang="en-US" smtClean="0"/>
              <a:pPr>
                <a:spcBef>
                  <a:spcPct val="0"/>
                </a:spcBef>
              </a:pPr>
              <a:t>28</a:t>
            </a:fld>
            <a:endParaRPr lang="en-GB" altLang="en-US"/>
          </a:p>
        </p:txBody>
      </p:sp>
    </p:spTree>
    <p:extLst>
      <p:ext uri="{BB962C8B-B14F-4D97-AF65-F5344CB8AC3E}">
        <p14:creationId xmlns:p14="http://schemas.microsoft.com/office/powerpoint/2010/main" val="39262056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29</a:t>
            </a:fld>
            <a:endParaRPr lang="en-GB"/>
          </a:p>
        </p:txBody>
      </p:sp>
    </p:spTree>
    <p:extLst>
      <p:ext uri="{BB962C8B-B14F-4D97-AF65-F5344CB8AC3E}">
        <p14:creationId xmlns:p14="http://schemas.microsoft.com/office/powerpoint/2010/main" val="38390829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30</a:t>
            </a:fld>
            <a:endParaRPr lang="en-GB"/>
          </a:p>
        </p:txBody>
      </p:sp>
    </p:spTree>
    <p:extLst>
      <p:ext uri="{BB962C8B-B14F-4D97-AF65-F5344CB8AC3E}">
        <p14:creationId xmlns:p14="http://schemas.microsoft.com/office/powerpoint/2010/main" val="34306509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31</a:t>
            </a:fld>
            <a:endParaRPr lang="en-GB"/>
          </a:p>
        </p:txBody>
      </p:sp>
    </p:spTree>
    <p:extLst>
      <p:ext uri="{BB962C8B-B14F-4D97-AF65-F5344CB8AC3E}">
        <p14:creationId xmlns:p14="http://schemas.microsoft.com/office/powerpoint/2010/main" val="1826111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3FD6308-9005-493A-B606-DCCC444568A7}" type="slidenum">
              <a:rPr lang="en-GB" altLang="en-US" smtClean="0">
                <a:latin typeface="Calibri" panose="020F0502020204030204" pitchFamily="34" charset="0"/>
              </a:rPr>
              <a:pPr/>
              <a:t>32</a:t>
            </a:fld>
            <a:endParaRPr lang="en-GB" altLang="en-US">
              <a:latin typeface="Calibri" panose="020F0502020204030204" pitchFamily="34" charset="0"/>
            </a:endParaRPr>
          </a:p>
        </p:txBody>
      </p:sp>
    </p:spTree>
    <p:extLst>
      <p:ext uri="{BB962C8B-B14F-4D97-AF65-F5344CB8AC3E}">
        <p14:creationId xmlns:p14="http://schemas.microsoft.com/office/powerpoint/2010/main" val="4258476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33</a:t>
            </a:fld>
            <a:endParaRPr lang="en-GB"/>
          </a:p>
        </p:txBody>
      </p:sp>
    </p:spTree>
    <p:extLst>
      <p:ext uri="{BB962C8B-B14F-4D97-AF65-F5344CB8AC3E}">
        <p14:creationId xmlns:p14="http://schemas.microsoft.com/office/powerpoint/2010/main" val="21721599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z="1600"/>
              <a:t>Learning objectives - On assignment guidelines.</a:t>
            </a:r>
          </a:p>
          <a:p>
            <a:pPr eaLnBrk="1" hangingPunct="1">
              <a:spcBef>
                <a:spcPct val="0"/>
              </a:spcBef>
            </a:pPr>
            <a:r>
              <a:rPr lang="en-GB" altLang="en-US" sz="1600"/>
              <a:t>General guidelines about what to do in order to achieve A,B,C etc in Yr 1 student handbook – do you ever look at that???</a:t>
            </a: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2B0D27E-CC8E-4AB2-9AA9-4A78625F1072}" type="slidenum">
              <a:rPr lang="en-GB" altLang="en-US" smtClean="0"/>
              <a:pPr>
                <a:spcBef>
                  <a:spcPct val="0"/>
                </a:spcBef>
              </a:pPr>
              <a:t>34</a:t>
            </a:fld>
            <a:endParaRPr lang="en-GB" altLang="en-US"/>
          </a:p>
        </p:txBody>
      </p:sp>
    </p:spTree>
    <p:extLst>
      <p:ext uri="{BB962C8B-B14F-4D97-AF65-F5344CB8AC3E}">
        <p14:creationId xmlns:p14="http://schemas.microsoft.com/office/powerpoint/2010/main" val="35964683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35</a:t>
            </a:fld>
            <a:endParaRPr lang="en-GB"/>
          </a:p>
        </p:txBody>
      </p:sp>
    </p:spTree>
    <p:extLst>
      <p:ext uri="{BB962C8B-B14F-4D97-AF65-F5344CB8AC3E}">
        <p14:creationId xmlns:p14="http://schemas.microsoft.com/office/powerpoint/2010/main" val="10318943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36</a:t>
            </a:fld>
            <a:endParaRPr lang="en-GB"/>
          </a:p>
        </p:txBody>
      </p:sp>
    </p:spTree>
    <p:extLst>
      <p:ext uri="{BB962C8B-B14F-4D97-AF65-F5344CB8AC3E}">
        <p14:creationId xmlns:p14="http://schemas.microsoft.com/office/powerpoint/2010/main" val="9666900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3795018-367D-4FF9-A7A9-18C512AE4361}" type="slidenum">
              <a:rPr lang="en-GB" altLang="en-US" smtClean="0"/>
              <a:pPr>
                <a:spcBef>
                  <a:spcPct val="0"/>
                </a:spcBef>
              </a:pPr>
              <a:t>37</a:t>
            </a:fld>
            <a:endParaRPr lang="en-GB" altLang="en-US"/>
          </a:p>
        </p:txBody>
      </p:sp>
    </p:spTree>
    <p:extLst>
      <p:ext uri="{BB962C8B-B14F-4D97-AF65-F5344CB8AC3E}">
        <p14:creationId xmlns:p14="http://schemas.microsoft.com/office/powerpoint/2010/main" val="15965045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lnSpcReduction="20000"/>
          </a:bodyPr>
          <a:lstStyle/>
          <a:p>
            <a:pPr>
              <a:defRPr/>
            </a:pPr>
            <a:r>
              <a:rPr lang="en-GB" i="1" dirty="0"/>
              <a:t>SPECIFIC</a:t>
            </a:r>
          </a:p>
          <a:p>
            <a:pPr>
              <a:defRPr/>
            </a:pPr>
            <a:r>
              <a:rPr lang="en-GB" dirty="0"/>
              <a:t>The learning target must be specific rather than general: 'I will use Harvard referencing correctly</a:t>
            </a:r>
          </a:p>
          <a:p>
            <a:pPr>
              <a:defRPr/>
            </a:pPr>
            <a:r>
              <a:rPr lang="en-GB" i="1" dirty="0"/>
              <a:t>Measurable</a:t>
            </a:r>
            <a:endParaRPr lang="en-GB" dirty="0"/>
          </a:p>
          <a:p>
            <a:pPr>
              <a:defRPr/>
            </a:pPr>
            <a:r>
              <a:rPr lang="en-GB" dirty="0"/>
              <a:t>It must be possible to know whether the learning target has been accomplished, so there needs to be some way of measuring this. 'I will use Harvard referencing correctly’ could be measured by increased marks or positive comments about this in next assignment</a:t>
            </a:r>
          </a:p>
          <a:p>
            <a:pPr>
              <a:defRPr/>
            </a:pPr>
            <a:r>
              <a:rPr lang="en-GB" i="1" dirty="0"/>
              <a:t>Achievable</a:t>
            </a:r>
            <a:endParaRPr lang="en-GB" dirty="0"/>
          </a:p>
          <a:p>
            <a:pPr>
              <a:defRPr/>
            </a:pPr>
            <a:r>
              <a:rPr lang="en-GB" dirty="0"/>
              <a:t>The achievement of the learning target must be something the student is capable of attaining. Where the prospect of achievement seems daunting, the learning target can be broken down into a series of steps so that the student has the prospect of experiencing success. Use Harvard correctly might be too daunting – better would be get reference list correct.</a:t>
            </a:r>
          </a:p>
          <a:p>
            <a:pPr>
              <a:defRPr/>
            </a:pPr>
            <a:r>
              <a:rPr lang="en-GB" dirty="0"/>
              <a:t>The setting of unachievable learning targets will inevitably lead to lack of motivation and low self-esteem.</a:t>
            </a:r>
          </a:p>
          <a:p>
            <a:pPr>
              <a:defRPr/>
            </a:pPr>
            <a:r>
              <a:rPr lang="en-GB" i="1" dirty="0"/>
              <a:t>Relevant</a:t>
            </a:r>
            <a:endParaRPr lang="en-GB" dirty="0"/>
          </a:p>
          <a:p>
            <a:pPr>
              <a:defRPr/>
            </a:pPr>
            <a:r>
              <a:rPr lang="en-GB" dirty="0"/>
              <a:t>The learning target needs to be significant and relevant to the student's present learning. If students are left to set learning targets without any guidance, at least initially there is a danger that such targets will be less relevant than if they are set in the context of understanding 'What I know or can do now/ what I still need to know or be able to do/ how I can go about making that improvement'.</a:t>
            </a:r>
          </a:p>
          <a:p>
            <a:pPr>
              <a:defRPr/>
            </a:pPr>
            <a:r>
              <a:rPr lang="en-GB" i="1" dirty="0"/>
              <a:t>Time-bound</a:t>
            </a:r>
            <a:endParaRPr lang="en-GB" dirty="0"/>
          </a:p>
          <a:p>
            <a:pPr>
              <a:defRPr/>
            </a:pPr>
            <a:r>
              <a:rPr lang="en-GB" dirty="0"/>
              <a:t>Students should specify when they aim to achieve the target. Time-bound learning targets are easier to evaluate and track than those which have no particular time period attached to their achievement.</a:t>
            </a:r>
          </a:p>
          <a:p>
            <a:pPr>
              <a:defRPr/>
            </a:pPr>
            <a:endParaRPr lang="en-GB" dirty="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02C21A0-08EB-4E5A-A702-2D4C6DFA55F0}" type="slidenum">
              <a:rPr lang="en-GB" altLang="en-US" smtClean="0"/>
              <a:pPr>
                <a:spcBef>
                  <a:spcPct val="0"/>
                </a:spcBef>
              </a:pPr>
              <a:t>38</a:t>
            </a:fld>
            <a:endParaRPr lang="en-GB" altLang="en-US"/>
          </a:p>
        </p:txBody>
      </p:sp>
    </p:spTree>
    <p:extLst>
      <p:ext uri="{BB962C8B-B14F-4D97-AF65-F5344CB8AC3E}">
        <p14:creationId xmlns:p14="http://schemas.microsoft.com/office/powerpoint/2010/main" val="2220374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39</a:t>
            </a:fld>
            <a:endParaRPr lang="en-GB"/>
          </a:p>
        </p:txBody>
      </p:sp>
    </p:spTree>
    <p:extLst>
      <p:ext uri="{BB962C8B-B14F-4D97-AF65-F5344CB8AC3E}">
        <p14:creationId xmlns:p14="http://schemas.microsoft.com/office/powerpoint/2010/main" val="424844823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40</a:t>
            </a:fld>
            <a:endParaRPr lang="en-GB"/>
          </a:p>
        </p:txBody>
      </p:sp>
    </p:spTree>
    <p:extLst>
      <p:ext uri="{BB962C8B-B14F-4D97-AF65-F5344CB8AC3E}">
        <p14:creationId xmlns:p14="http://schemas.microsoft.com/office/powerpoint/2010/main" val="176743639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41</a:t>
            </a:fld>
            <a:endParaRPr lang="en-GB"/>
          </a:p>
        </p:txBody>
      </p:sp>
    </p:spTree>
    <p:extLst>
      <p:ext uri="{BB962C8B-B14F-4D97-AF65-F5344CB8AC3E}">
        <p14:creationId xmlns:p14="http://schemas.microsoft.com/office/powerpoint/2010/main" val="133554283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42</a:t>
            </a:fld>
            <a:endParaRPr lang="en-GB"/>
          </a:p>
        </p:txBody>
      </p:sp>
    </p:spTree>
    <p:extLst>
      <p:ext uri="{BB962C8B-B14F-4D97-AF65-F5344CB8AC3E}">
        <p14:creationId xmlns:p14="http://schemas.microsoft.com/office/powerpoint/2010/main" val="7740766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43</a:t>
            </a:fld>
            <a:endParaRPr lang="en-GB"/>
          </a:p>
        </p:txBody>
      </p:sp>
    </p:spTree>
    <p:extLst>
      <p:ext uri="{BB962C8B-B14F-4D97-AF65-F5344CB8AC3E}">
        <p14:creationId xmlns:p14="http://schemas.microsoft.com/office/powerpoint/2010/main" val="2196296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44</a:t>
            </a:fld>
            <a:endParaRPr lang="en-GB"/>
          </a:p>
        </p:txBody>
      </p:sp>
    </p:spTree>
    <p:extLst>
      <p:ext uri="{BB962C8B-B14F-4D97-AF65-F5344CB8AC3E}">
        <p14:creationId xmlns:p14="http://schemas.microsoft.com/office/powerpoint/2010/main" val="375331878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EB88BB-B111-4EEB-94B2-EA391B6D80B2}" type="slidenum">
              <a:rPr lang="en-GB" smtClean="0"/>
              <a:t>45</a:t>
            </a:fld>
            <a:endParaRPr lang="en-GB"/>
          </a:p>
        </p:txBody>
      </p:sp>
    </p:spTree>
    <p:extLst>
      <p:ext uri="{BB962C8B-B14F-4D97-AF65-F5344CB8AC3E}">
        <p14:creationId xmlns:p14="http://schemas.microsoft.com/office/powerpoint/2010/main" val="42935648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2/13/2018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2/13/2018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xml"/><Relationship Id="rId1" Type="http://schemas.openxmlformats.org/officeDocument/2006/relationships/tags" Target="../tags/tag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udir.no/PageFiles/49683/Gordon%20Oslo,%20regional%20conf%20280312%20(2).pdf"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plymouth.ac.uk/uploads/production/document/path/2/2730/Making_sense_of_feedback.pdf"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p:txBody>
          <a:bodyPr/>
          <a:lstStyle/>
          <a:p>
            <a:pPr>
              <a:defRPr/>
            </a:pPr>
            <a:r>
              <a:rPr lang="en-GB"/>
              <a:t>Marking</a:t>
            </a:r>
          </a:p>
        </p:txBody>
      </p:sp>
      <p:sp>
        <p:nvSpPr>
          <p:cNvPr id="11267" name="Subtitle 2"/>
          <p:cNvSpPr>
            <a:spLocks noGrp="1"/>
          </p:cNvSpPr>
          <p:nvPr>
            <p:ph type="subTitle" idx="1"/>
          </p:nvPr>
        </p:nvSpPr>
        <p:spPr>
          <a:xfrm>
            <a:off x="2209800" y="3611563"/>
            <a:ext cx="7772400" cy="1200150"/>
          </a:xfrm>
        </p:spPr>
        <p:txBody>
          <a:bodyPr/>
          <a:lstStyle/>
          <a:p>
            <a:endParaRPr lang="en-GB" altLang="en-US"/>
          </a:p>
        </p:txBody>
      </p:sp>
    </p:spTree>
    <p:custDataLst>
      <p:tags r:id="rId1"/>
    </p:custDataLst>
    <p:extLst>
      <p:ext uri="{BB962C8B-B14F-4D97-AF65-F5344CB8AC3E}">
        <p14:creationId xmlns:p14="http://schemas.microsoft.com/office/powerpoint/2010/main" val="1012425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p:txBody>
          <a:bodyPr>
            <a:normAutofit fontScale="85000" lnSpcReduction="10000"/>
          </a:bodyPr>
          <a:lstStyle/>
          <a:p>
            <a:pPr eaLnBrk="1" hangingPunct="1"/>
            <a:r>
              <a:rPr lang="en-GB" altLang="en-US" sz="4000" dirty="0">
                <a:latin typeface="Arial" panose="020B0604020202020204" pitchFamily="34" charset="0"/>
                <a:cs typeface="Arial" panose="020B0604020202020204" pitchFamily="34" charset="0"/>
              </a:rPr>
              <a:t>Develop a growing understanding of the role of self evaluation and self assessment in learning.</a:t>
            </a:r>
          </a:p>
          <a:p>
            <a:pPr eaLnBrk="1" hangingPunct="1"/>
            <a:r>
              <a:rPr lang="en-GB" altLang="en-US" sz="4000" dirty="0">
                <a:latin typeface="Arial" panose="020B0604020202020204" pitchFamily="34" charset="0"/>
                <a:cs typeface="Arial" panose="020B0604020202020204" pitchFamily="34" charset="0"/>
              </a:rPr>
              <a:t>Understand requirements of the assessment.</a:t>
            </a:r>
          </a:p>
          <a:p>
            <a:pPr eaLnBrk="1" hangingPunct="1"/>
            <a:r>
              <a:rPr lang="en-GB" altLang="en-US" sz="4000" dirty="0">
                <a:latin typeface="Arial" panose="020B0604020202020204" pitchFamily="34" charset="0"/>
                <a:cs typeface="Arial" panose="020B0604020202020204" pitchFamily="34" charset="0"/>
              </a:rPr>
              <a:t>To be able to critically evaluate marking criteria</a:t>
            </a:r>
          </a:p>
          <a:p>
            <a:pPr eaLnBrk="1" hangingPunct="1"/>
            <a:endParaRPr lang="en-GB" altLang="en-US" sz="4000"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p:txBody>
          <a:bodyPr/>
          <a:lstStyle/>
          <a:p>
            <a:pPr>
              <a:defRPr/>
            </a:pPr>
            <a:r>
              <a:rPr lang="en-GB" dirty="0"/>
              <a:t>Learning outcomes</a:t>
            </a:r>
          </a:p>
        </p:txBody>
      </p:sp>
    </p:spTree>
    <p:extLst>
      <p:ext uri="{BB962C8B-B14F-4D97-AF65-F5344CB8AC3E}">
        <p14:creationId xmlns:p14="http://schemas.microsoft.com/office/powerpoint/2010/main" val="4217972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850" y="333376"/>
            <a:ext cx="8496300" cy="611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1940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p:cNvSpPr>
            <a:spLocks noGrp="1"/>
          </p:cNvSpPr>
          <p:nvPr>
            <p:ph idx="1"/>
          </p:nvPr>
        </p:nvSpPr>
        <p:spPr/>
        <p:txBody>
          <a:bodyPr>
            <a:normAutofit fontScale="85000" lnSpcReduction="10000"/>
          </a:bodyPr>
          <a:lstStyle/>
          <a:p>
            <a:pPr eaLnBrk="1" hangingPunct="1"/>
            <a:r>
              <a:rPr lang="en-GB" altLang="en-US" sz="3200" b="1" dirty="0"/>
              <a:t>‘</a:t>
            </a:r>
            <a:r>
              <a:rPr lang="en-GB" altLang="en-US" sz="3200" b="1" i="1" dirty="0"/>
              <a:t>Correction usually comes too fast and too often for most learners, impressing on them precisely what they don’t know and can’t do.’ </a:t>
            </a:r>
            <a:r>
              <a:rPr lang="en-GB" altLang="en-US" sz="3200" b="1" dirty="0"/>
              <a:t>Smith (date unknown in Smith 2003)</a:t>
            </a:r>
          </a:p>
          <a:p>
            <a:pPr eaLnBrk="1" hangingPunct="1"/>
            <a:endParaRPr lang="en-GB" altLang="en-US" dirty="0"/>
          </a:p>
          <a:p>
            <a:pPr eaLnBrk="1" hangingPunct="1"/>
            <a:r>
              <a:rPr lang="en-GB" altLang="en-US" dirty="0"/>
              <a:t>Discuss</a:t>
            </a:r>
          </a:p>
          <a:p>
            <a:pPr lvl="1"/>
            <a:r>
              <a:rPr lang="en-GB" altLang="en-US" dirty="0"/>
              <a:t>What is your opinion on this?</a:t>
            </a:r>
          </a:p>
          <a:p>
            <a:pPr lvl="1"/>
            <a:r>
              <a:rPr lang="en-GB" altLang="en-US" dirty="0"/>
              <a:t>How do you perceive the marks from your assignments?</a:t>
            </a:r>
          </a:p>
          <a:p>
            <a:pPr lvl="1"/>
            <a:r>
              <a:rPr lang="en-GB" altLang="en-US" dirty="0"/>
              <a:t>What could be done differently?</a:t>
            </a:r>
          </a:p>
        </p:txBody>
      </p:sp>
      <p:sp>
        <p:nvSpPr>
          <p:cNvPr id="4098" name="Title 1"/>
          <p:cNvSpPr>
            <a:spLocks noGrp="1"/>
          </p:cNvSpPr>
          <p:nvPr>
            <p:ph type="title"/>
          </p:nvPr>
        </p:nvSpPr>
        <p:spPr/>
        <p:txBody>
          <a:bodyPr/>
          <a:lstStyle/>
          <a:p>
            <a:pPr>
              <a:defRPr/>
            </a:pPr>
            <a:endParaRPr lang="en-GB"/>
          </a:p>
        </p:txBody>
      </p:sp>
    </p:spTree>
    <p:extLst>
      <p:ext uri="{BB962C8B-B14F-4D97-AF65-F5344CB8AC3E}">
        <p14:creationId xmlns:p14="http://schemas.microsoft.com/office/powerpoint/2010/main" val="1222717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p:cNvSpPr>
            <a:spLocks noGrp="1"/>
          </p:cNvSpPr>
          <p:nvPr>
            <p:ph idx="1"/>
          </p:nvPr>
        </p:nvSpPr>
        <p:spPr/>
        <p:txBody>
          <a:bodyPr/>
          <a:lstStyle/>
          <a:p>
            <a:pPr eaLnBrk="1" hangingPunct="1">
              <a:buFont typeface="Arial" panose="020B0604020202020204" pitchFamily="34" charset="0"/>
              <a:buChar char="•"/>
            </a:pPr>
            <a:r>
              <a:rPr lang="en-GB" altLang="en-US"/>
              <a:t>Should you correct or highlight for pupils to think about?</a:t>
            </a:r>
          </a:p>
          <a:p>
            <a:pPr eaLnBrk="1" hangingPunct="1">
              <a:buFont typeface="Arial" panose="020B0604020202020204" pitchFamily="34" charset="0"/>
              <a:buChar char="•"/>
            </a:pPr>
            <a:r>
              <a:rPr lang="en-GB" altLang="en-US"/>
              <a:t>What signs/comments to use?</a:t>
            </a:r>
          </a:p>
          <a:p>
            <a:pPr eaLnBrk="1" hangingPunct="1">
              <a:buFont typeface="Arial" panose="020B0604020202020204" pitchFamily="34" charset="0"/>
              <a:buChar char="•"/>
            </a:pPr>
            <a:r>
              <a:rPr lang="en-GB" altLang="en-US"/>
              <a:t>Where to comment in the work – at the place or at the end?</a:t>
            </a:r>
          </a:p>
          <a:p>
            <a:pPr eaLnBrk="1" hangingPunct="1">
              <a:buFont typeface="Arial" panose="020B0604020202020204" pitchFamily="34" charset="0"/>
              <a:buChar char="•"/>
            </a:pPr>
            <a:r>
              <a:rPr lang="en-GB" altLang="en-US"/>
              <a:t>What should you do if there are numerous errors?</a:t>
            </a:r>
          </a:p>
          <a:p>
            <a:pPr eaLnBrk="1" hangingPunct="1">
              <a:buFont typeface="Arial" panose="020B0604020202020204" pitchFamily="34" charset="0"/>
              <a:buChar char="•"/>
            </a:pPr>
            <a:r>
              <a:rPr lang="en-GB" altLang="en-US"/>
              <a:t>How can you follow up to ensure learners learn from their mistakes?</a:t>
            </a:r>
          </a:p>
          <a:p>
            <a:pPr eaLnBrk="1" hangingPunct="1">
              <a:buFont typeface="Arial" panose="020B0604020202020204" pitchFamily="34" charset="0"/>
              <a:buChar char="•"/>
            </a:pPr>
            <a:endParaRPr lang="en-GB" altLang="en-US"/>
          </a:p>
        </p:txBody>
      </p:sp>
      <p:sp>
        <p:nvSpPr>
          <p:cNvPr id="6146" name="Title 1"/>
          <p:cNvSpPr>
            <a:spLocks noGrp="1"/>
          </p:cNvSpPr>
          <p:nvPr>
            <p:ph type="title"/>
          </p:nvPr>
        </p:nvSpPr>
        <p:spPr/>
        <p:txBody>
          <a:bodyPr/>
          <a:lstStyle/>
          <a:p>
            <a:pPr>
              <a:defRPr/>
            </a:pPr>
            <a:r>
              <a:rPr lang="en-GB"/>
              <a:t>Key Issues</a:t>
            </a:r>
          </a:p>
        </p:txBody>
      </p:sp>
    </p:spTree>
    <p:extLst>
      <p:ext uri="{BB962C8B-B14F-4D97-AF65-F5344CB8AC3E}">
        <p14:creationId xmlns:p14="http://schemas.microsoft.com/office/powerpoint/2010/main" val="2381147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p:cNvSpPr>
            <a:spLocks noGrp="1"/>
          </p:cNvSpPr>
          <p:nvPr>
            <p:ph idx="1"/>
          </p:nvPr>
        </p:nvSpPr>
        <p:spPr/>
        <p:txBody>
          <a:bodyPr/>
          <a:lstStyle/>
          <a:p>
            <a:pPr eaLnBrk="1" hangingPunct="1"/>
            <a:r>
              <a:rPr lang="en-GB" altLang="en-US"/>
              <a:t>Time consuming</a:t>
            </a:r>
          </a:p>
          <a:p>
            <a:pPr eaLnBrk="1" hangingPunct="1"/>
            <a:r>
              <a:rPr lang="en-GB" altLang="en-US"/>
              <a:t>Boring</a:t>
            </a:r>
          </a:p>
          <a:p>
            <a:pPr eaLnBrk="1" hangingPunct="1"/>
            <a:r>
              <a:rPr lang="en-GB" altLang="en-US"/>
              <a:t>Repetitive</a:t>
            </a:r>
          </a:p>
          <a:p>
            <a:pPr eaLnBrk="1" hangingPunct="1"/>
            <a:r>
              <a:rPr lang="en-GB" altLang="en-US"/>
              <a:t>Vast majority has little or no effect – many experts agree with this last point.</a:t>
            </a:r>
          </a:p>
          <a:p>
            <a:pPr eaLnBrk="1" hangingPunct="1">
              <a:buFont typeface="Arial" panose="020B0604020202020204" pitchFamily="34" charset="0"/>
              <a:buNone/>
            </a:pPr>
            <a:endParaRPr lang="en-GB" altLang="en-US"/>
          </a:p>
        </p:txBody>
      </p:sp>
      <p:sp>
        <p:nvSpPr>
          <p:cNvPr id="2" name="Title 1"/>
          <p:cNvSpPr>
            <a:spLocks noGrp="1"/>
          </p:cNvSpPr>
          <p:nvPr>
            <p:ph type="title"/>
          </p:nvPr>
        </p:nvSpPr>
        <p:spPr/>
        <p:txBody>
          <a:bodyPr>
            <a:normAutofit/>
          </a:bodyPr>
          <a:lstStyle/>
          <a:p>
            <a:pPr>
              <a:defRPr/>
            </a:pPr>
            <a:r>
              <a:rPr lang="en-GB" dirty="0"/>
              <a:t>What do teachers hate about marking?</a:t>
            </a:r>
          </a:p>
        </p:txBody>
      </p:sp>
    </p:spTree>
    <p:extLst>
      <p:ext uri="{BB962C8B-B14F-4D97-AF65-F5344CB8AC3E}">
        <p14:creationId xmlns:p14="http://schemas.microsoft.com/office/powerpoint/2010/main" val="324594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2"/>
          <p:cNvSpPr>
            <a:spLocks noGrp="1"/>
          </p:cNvSpPr>
          <p:nvPr>
            <p:ph idx="1"/>
          </p:nvPr>
        </p:nvSpPr>
        <p:spPr/>
        <p:txBody>
          <a:bodyPr/>
          <a:lstStyle/>
          <a:p>
            <a:pPr eaLnBrk="1" hangingPunct="1">
              <a:buFont typeface="Arial" panose="020B0604020202020204" pitchFamily="34" charset="0"/>
              <a:buChar char="•"/>
            </a:pPr>
            <a:r>
              <a:rPr lang="en-GB" altLang="en-US" dirty="0"/>
              <a:t>Getting marks does not make learners improve. </a:t>
            </a:r>
          </a:p>
          <a:p>
            <a:pPr eaLnBrk="1" hangingPunct="1">
              <a:buFont typeface="Arial" panose="020B0604020202020204" pitchFamily="34" charset="0"/>
              <a:buChar char="•"/>
            </a:pPr>
            <a:r>
              <a:rPr lang="en-GB" altLang="en-US" dirty="0"/>
              <a:t>Why? </a:t>
            </a:r>
          </a:p>
          <a:p>
            <a:pPr eaLnBrk="1" hangingPunct="1">
              <a:buFont typeface="Arial" panose="020B0604020202020204" pitchFamily="34" charset="0"/>
              <a:buChar char="•"/>
            </a:pPr>
            <a:r>
              <a:rPr lang="en-GB" altLang="en-US" dirty="0"/>
              <a:t> It tells you what you are achieving but says nothing about what you need to do to improve.</a:t>
            </a:r>
          </a:p>
          <a:p>
            <a:pPr eaLnBrk="1" hangingPunct="1">
              <a:buFont typeface="Arial" panose="020B0604020202020204" pitchFamily="34" charset="0"/>
              <a:buChar char="•"/>
            </a:pPr>
            <a:r>
              <a:rPr lang="en-GB" altLang="en-US" dirty="0"/>
              <a:t>Research shows that marks and comments do not improve achievement either but comments alone do.</a:t>
            </a:r>
          </a:p>
        </p:txBody>
      </p:sp>
      <p:sp>
        <p:nvSpPr>
          <p:cNvPr id="8194" name="Title 1"/>
          <p:cNvSpPr>
            <a:spLocks noGrp="1"/>
          </p:cNvSpPr>
          <p:nvPr>
            <p:ph type="title"/>
          </p:nvPr>
        </p:nvSpPr>
        <p:spPr/>
        <p:txBody>
          <a:bodyPr/>
          <a:lstStyle/>
          <a:p>
            <a:pPr>
              <a:defRPr/>
            </a:pPr>
            <a:r>
              <a:rPr lang="en-GB"/>
              <a:t>Black &amp; Wiliam (1998)</a:t>
            </a:r>
          </a:p>
        </p:txBody>
      </p:sp>
    </p:spTree>
    <p:extLst>
      <p:ext uri="{BB962C8B-B14F-4D97-AF65-F5344CB8AC3E}">
        <p14:creationId xmlns:p14="http://schemas.microsoft.com/office/powerpoint/2010/main" val="229342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86890" y="2581275"/>
            <a:ext cx="8229600" cy="3328035"/>
          </a:xfrm>
        </p:spPr>
        <p:txBody>
          <a:bodyPr rtlCol="0">
            <a:normAutofit/>
          </a:bodyPr>
          <a:lstStyle/>
          <a:p>
            <a:pPr marL="365760" indent="-256032">
              <a:spcAft>
                <a:spcPts val="0"/>
              </a:spcAft>
              <a:buFont typeface="Arial" pitchFamily="34" charset="0"/>
              <a:buChar char="•"/>
              <a:defRPr/>
            </a:pPr>
            <a:r>
              <a:rPr lang="en-GB" dirty="0"/>
              <a:t>When we get marks our ego kicks in – we react emotionally to the mark and fail to register comments.</a:t>
            </a:r>
          </a:p>
          <a:p>
            <a:pPr marL="365760" indent="-256032">
              <a:spcAft>
                <a:spcPts val="0"/>
              </a:spcAft>
              <a:buFont typeface="Arial" pitchFamily="34" charset="0"/>
              <a:buChar char="•"/>
              <a:defRPr/>
            </a:pPr>
            <a:r>
              <a:rPr lang="en-GB" dirty="0" err="1"/>
              <a:t>Wiliam</a:t>
            </a:r>
            <a:r>
              <a:rPr lang="en-GB" dirty="0"/>
              <a:t> &amp; Black suggest reducing the frequency of marks : </a:t>
            </a:r>
          </a:p>
          <a:p>
            <a:pPr marL="514350" indent="-514350">
              <a:spcAft>
                <a:spcPts val="0"/>
              </a:spcAft>
              <a:buFont typeface="+mj-lt"/>
              <a:buAutoNum type="arabicPeriod"/>
              <a:defRPr/>
            </a:pPr>
            <a:r>
              <a:rPr lang="en-GB" dirty="0"/>
              <a:t>once a year – primary/early secondary</a:t>
            </a:r>
          </a:p>
          <a:p>
            <a:pPr marL="514350" indent="-514350">
              <a:spcAft>
                <a:spcPts val="0"/>
              </a:spcAft>
              <a:buFont typeface="+mj-lt"/>
              <a:buAutoNum type="arabicPeriod"/>
              <a:defRPr/>
            </a:pPr>
            <a:r>
              <a:rPr lang="en-GB" dirty="0"/>
              <a:t>once a term when working towards national exams.</a:t>
            </a:r>
          </a:p>
        </p:txBody>
      </p:sp>
      <p:sp>
        <p:nvSpPr>
          <p:cNvPr id="2" name="Title 1"/>
          <p:cNvSpPr>
            <a:spLocks noGrp="1"/>
          </p:cNvSpPr>
          <p:nvPr>
            <p:ph type="title"/>
          </p:nvPr>
        </p:nvSpPr>
        <p:spPr/>
        <p:txBody>
          <a:bodyPr>
            <a:normAutofit/>
          </a:bodyPr>
          <a:lstStyle/>
          <a:p>
            <a:pPr>
              <a:defRPr/>
            </a:pPr>
            <a:r>
              <a:rPr lang="en-GB" dirty="0"/>
              <a:t>Black &amp; </a:t>
            </a:r>
            <a:r>
              <a:rPr lang="en-GB" dirty="0" err="1"/>
              <a:t>Wiliam</a:t>
            </a:r>
            <a:r>
              <a:rPr lang="en-GB" dirty="0"/>
              <a:t> (1998) ego v task mode</a:t>
            </a:r>
          </a:p>
        </p:txBody>
      </p:sp>
    </p:spTree>
    <p:extLst>
      <p:ext uri="{BB962C8B-B14F-4D97-AF65-F5344CB8AC3E}">
        <p14:creationId xmlns:p14="http://schemas.microsoft.com/office/powerpoint/2010/main" val="589821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2"/>
          <p:cNvSpPr>
            <a:spLocks noGrp="1"/>
          </p:cNvSpPr>
          <p:nvPr>
            <p:ph idx="1"/>
          </p:nvPr>
        </p:nvSpPr>
        <p:spPr/>
        <p:txBody>
          <a:bodyPr/>
          <a:lstStyle/>
          <a:p>
            <a:pPr eaLnBrk="1" hangingPunct="1">
              <a:buFont typeface="Arial" panose="020B0604020202020204" pitchFamily="34" charset="0"/>
              <a:buChar char="•"/>
            </a:pPr>
            <a:r>
              <a:rPr lang="en-GB" altLang="en-US"/>
              <a:t>Teachers mark too many aspects which becomes overwhelming – content, style, grammar, spelling, handwriting.</a:t>
            </a:r>
          </a:p>
          <a:p>
            <a:pPr eaLnBrk="1" hangingPunct="1">
              <a:buFont typeface="Arial" panose="020B0604020202020204" pitchFamily="34" charset="0"/>
              <a:buChar char="•"/>
            </a:pPr>
            <a:r>
              <a:rPr lang="en-GB" altLang="en-US"/>
              <a:t>General comments – </a:t>
            </a:r>
            <a:r>
              <a:rPr lang="en-GB" altLang="en-US" i="1"/>
              <a:t>‘you need a more focused description here’ </a:t>
            </a:r>
            <a:r>
              <a:rPr lang="en-GB" altLang="en-US"/>
              <a:t>without any suggestions of how to do that.</a:t>
            </a:r>
          </a:p>
          <a:p>
            <a:pPr eaLnBrk="1" hangingPunct="1">
              <a:buFont typeface="Arial" panose="020B0604020202020204" pitchFamily="34" charset="0"/>
              <a:buChar char="•"/>
            </a:pPr>
            <a:r>
              <a:rPr lang="en-GB" altLang="en-US"/>
              <a:t>Marking away from classroom.</a:t>
            </a:r>
          </a:p>
          <a:p>
            <a:pPr eaLnBrk="1" hangingPunct="1">
              <a:buFont typeface="Arial" panose="020B0604020202020204" pitchFamily="34" charset="0"/>
              <a:buChar char="•"/>
            </a:pPr>
            <a:r>
              <a:rPr lang="en-GB" altLang="en-US"/>
              <a:t>Little or no time for learners to read the comments</a:t>
            </a:r>
          </a:p>
          <a:p>
            <a:pPr eaLnBrk="1" hangingPunct="1">
              <a:buFont typeface="Arial" panose="020B0604020202020204" pitchFamily="34" charset="0"/>
              <a:buChar char="•"/>
            </a:pPr>
            <a:endParaRPr lang="en-GB" altLang="en-US" i="1"/>
          </a:p>
        </p:txBody>
      </p:sp>
      <p:sp>
        <p:nvSpPr>
          <p:cNvPr id="10242" name="Title 1"/>
          <p:cNvSpPr>
            <a:spLocks noGrp="1"/>
          </p:cNvSpPr>
          <p:nvPr>
            <p:ph type="title"/>
          </p:nvPr>
        </p:nvSpPr>
        <p:spPr/>
        <p:txBody>
          <a:bodyPr/>
          <a:lstStyle/>
          <a:p>
            <a:pPr>
              <a:defRPr/>
            </a:pPr>
            <a:r>
              <a:rPr lang="en-GB"/>
              <a:t>Evidence from inspections</a:t>
            </a:r>
          </a:p>
        </p:txBody>
      </p:sp>
    </p:spTree>
    <p:extLst>
      <p:ext uri="{BB962C8B-B14F-4D97-AF65-F5344CB8AC3E}">
        <p14:creationId xmlns:p14="http://schemas.microsoft.com/office/powerpoint/2010/main" val="439880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idx="1"/>
          </p:nvPr>
        </p:nvSpPr>
        <p:spPr>
          <a:xfrm>
            <a:off x="1878330" y="2980373"/>
            <a:ext cx="8229600" cy="2528887"/>
          </a:xfrm>
        </p:spPr>
        <p:txBody>
          <a:bodyPr/>
          <a:lstStyle/>
          <a:p>
            <a:pPr eaLnBrk="1" hangingPunct="1"/>
            <a:r>
              <a:rPr lang="en-GB" altLang="en-US" dirty="0"/>
              <a:t>Do more marking activities with the whole class.</a:t>
            </a:r>
          </a:p>
          <a:p>
            <a:pPr eaLnBrk="1" hangingPunct="1"/>
            <a:r>
              <a:rPr lang="en-GB" altLang="en-US" dirty="0"/>
              <a:t>Do less marking away from the class.</a:t>
            </a:r>
          </a:p>
          <a:p>
            <a:pPr eaLnBrk="1" hangingPunct="1"/>
            <a:r>
              <a:rPr lang="en-GB" altLang="en-US" dirty="0"/>
              <a:t>When teachers do mark they should make sure it counts.</a:t>
            </a:r>
          </a:p>
          <a:p>
            <a:pPr eaLnBrk="1" hangingPunct="1"/>
            <a:endParaRPr lang="en-GB" altLang="en-US" dirty="0"/>
          </a:p>
        </p:txBody>
      </p:sp>
      <p:sp>
        <p:nvSpPr>
          <p:cNvPr id="11266" name="Title 1"/>
          <p:cNvSpPr>
            <a:spLocks noGrp="1"/>
          </p:cNvSpPr>
          <p:nvPr>
            <p:ph type="title"/>
          </p:nvPr>
        </p:nvSpPr>
        <p:spPr/>
        <p:txBody>
          <a:bodyPr>
            <a:normAutofit/>
          </a:bodyPr>
          <a:lstStyle/>
          <a:p>
            <a:pPr>
              <a:defRPr/>
            </a:pPr>
            <a:r>
              <a:rPr lang="en-GB" sz="3600"/>
              <a:t>How to help learners know what marking is telling them and how they should respond to it.</a:t>
            </a:r>
          </a:p>
        </p:txBody>
      </p:sp>
    </p:spTree>
    <p:extLst>
      <p:ext uri="{BB962C8B-B14F-4D97-AF65-F5344CB8AC3E}">
        <p14:creationId xmlns:p14="http://schemas.microsoft.com/office/powerpoint/2010/main" val="29682407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p:cNvSpPr>
            <a:spLocks noGrp="1"/>
          </p:cNvSpPr>
          <p:nvPr>
            <p:ph idx="1"/>
          </p:nvPr>
        </p:nvSpPr>
        <p:spPr/>
        <p:txBody>
          <a:bodyPr/>
          <a:lstStyle/>
          <a:p>
            <a:pPr eaLnBrk="1" hangingPunct="1"/>
            <a:r>
              <a:rPr lang="en-GB" altLang="en-US"/>
              <a:t>Teachers need to avoid comparing the work of pupils to each other – this will discourage the lower attainers.</a:t>
            </a:r>
          </a:p>
          <a:p>
            <a:pPr eaLnBrk="1" hangingPunct="1"/>
            <a:r>
              <a:rPr lang="en-GB" altLang="en-US"/>
              <a:t>Marking must be related to the attainment standards expected of each pupil taking account of previous progress.</a:t>
            </a:r>
          </a:p>
          <a:p>
            <a:pPr eaLnBrk="1" hangingPunct="1"/>
            <a:r>
              <a:rPr lang="en-GB" altLang="en-US"/>
              <a:t>Marking should also be related to the learning objectives of the lesson</a:t>
            </a:r>
          </a:p>
        </p:txBody>
      </p:sp>
      <p:sp>
        <p:nvSpPr>
          <p:cNvPr id="12290" name="Title 1"/>
          <p:cNvSpPr>
            <a:spLocks noGrp="1"/>
          </p:cNvSpPr>
          <p:nvPr>
            <p:ph type="title"/>
          </p:nvPr>
        </p:nvSpPr>
        <p:spPr/>
        <p:txBody>
          <a:bodyPr/>
          <a:lstStyle/>
          <a:p>
            <a:pPr>
              <a:defRPr/>
            </a:pPr>
            <a:endParaRPr lang="en-GB"/>
          </a:p>
        </p:txBody>
      </p:sp>
    </p:spTree>
    <p:custDataLst>
      <p:tags r:id="rId1"/>
    </p:custDataLst>
    <p:extLst>
      <p:ext uri="{BB962C8B-B14F-4D97-AF65-F5344CB8AC3E}">
        <p14:creationId xmlns:p14="http://schemas.microsoft.com/office/powerpoint/2010/main" val="34971580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p:cNvSpPr>
            <a:spLocks noGrp="1"/>
          </p:cNvSpPr>
          <p:nvPr>
            <p:ph idx="1"/>
          </p:nvPr>
        </p:nvSpPr>
        <p:spPr/>
        <p:txBody>
          <a:bodyPr/>
          <a:lstStyle/>
          <a:p>
            <a:pPr eaLnBrk="1" hangingPunct="1"/>
            <a:r>
              <a:rPr lang="en-GB" altLang="en-US"/>
              <a:t>Focus feedback on the learning objectives/success criteria.</a:t>
            </a:r>
          </a:p>
          <a:p>
            <a:pPr eaLnBrk="1" hangingPunct="1"/>
            <a:r>
              <a:rPr lang="en-GB" altLang="en-US"/>
              <a:t>Aim to close the gap.</a:t>
            </a:r>
          </a:p>
          <a:p>
            <a:pPr eaLnBrk="1" hangingPunct="1"/>
            <a:r>
              <a:rPr lang="en-GB" altLang="en-US"/>
              <a:t>Give specific improvement suggestions.</a:t>
            </a:r>
          </a:p>
          <a:p>
            <a:pPr eaLnBrk="1" hangingPunct="1"/>
            <a:r>
              <a:rPr lang="en-GB" altLang="en-US"/>
              <a:t>Allow learners to make improvements in lesson time. Black &amp; Wiliam (1998) ‘</a:t>
            </a:r>
            <a:r>
              <a:rPr lang="en-GB" altLang="en-US" i="1"/>
              <a:t>for assessment to be formative, the feedback information has to be </a:t>
            </a:r>
            <a:r>
              <a:rPr lang="en-GB" altLang="en-US" b="1" i="1"/>
              <a:t>used</a:t>
            </a:r>
            <a:r>
              <a:rPr lang="en-GB" altLang="en-US" i="1"/>
              <a:t>.’</a:t>
            </a:r>
          </a:p>
        </p:txBody>
      </p:sp>
      <p:sp>
        <p:nvSpPr>
          <p:cNvPr id="13314" name="Title 1"/>
          <p:cNvSpPr>
            <a:spLocks noGrp="1"/>
          </p:cNvSpPr>
          <p:nvPr>
            <p:ph type="title"/>
          </p:nvPr>
        </p:nvSpPr>
        <p:spPr/>
        <p:txBody>
          <a:bodyPr/>
          <a:lstStyle/>
          <a:p>
            <a:pPr>
              <a:defRPr/>
            </a:pPr>
            <a:r>
              <a:rPr lang="en-GB"/>
              <a:t>Effective marking/feedback</a:t>
            </a:r>
          </a:p>
        </p:txBody>
      </p:sp>
    </p:spTree>
    <p:custDataLst>
      <p:tags r:id="rId1"/>
    </p:custDataLst>
    <p:extLst>
      <p:ext uri="{BB962C8B-B14F-4D97-AF65-F5344CB8AC3E}">
        <p14:creationId xmlns:p14="http://schemas.microsoft.com/office/powerpoint/2010/main" val="27217557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537" indent="0">
              <a:buNone/>
              <a:defRPr/>
            </a:pPr>
            <a:r>
              <a:rPr lang="en-GB" sz="3200" dirty="0"/>
              <a:t>Feedback ‘Provides information which allows the learner to close the gap between current and desired performance’ </a:t>
            </a:r>
            <a:r>
              <a:rPr lang="en-GB" sz="3200" i="1" dirty="0"/>
              <a:t>Feedback is most effective when it</a:t>
            </a:r>
            <a:r>
              <a:rPr lang="en-GB" sz="3200" dirty="0"/>
              <a:t>: </a:t>
            </a:r>
          </a:p>
          <a:p>
            <a:pPr eaLnBrk="1" hangingPunct="1">
              <a:defRPr/>
            </a:pPr>
            <a:r>
              <a:rPr lang="en-GB" sz="3200" dirty="0"/>
              <a:t>focuses on the TASK rather than the learner (‘self’) </a:t>
            </a:r>
          </a:p>
          <a:p>
            <a:pPr eaLnBrk="1" hangingPunct="1">
              <a:defRPr/>
            </a:pPr>
            <a:r>
              <a:rPr lang="en-GB" sz="3200" dirty="0"/>
              <a:t> is about the learning intention/success criteria </a:t>
            </a:r>
          </a:p>
          <a:p>
            <a:pPr marL="109537" indent="0">
              <a:buNone/>
              <a:defRPr/>
            </a:pPr>
            <a:endParaRPr lang="en-GB" dirty="0"/>
          </a:p>
        </p:txBody>
      </p:sp>
      <p:sp>
        <p:nvSpPr>
          <p:cNvPr id="3" name="Title 2"/>
          <p:cNvSpPr>
            <a:spLocks noGrp="1"/>
          </p:cNvSpPr>
          <p:nvPr>
            <p:ph type="title"/>
          </p:nvPr>
        </p:nvSpPr>
        <p:spPr/>
        <p:txBody>
          <a:bodyPr/>
          <a:lstStyle/>
          <a:p>
            <a:pPr eaLnBrk="1" hangingPunct="1">
              <a:defRPr/>
            </a:pPr>
            <a:r>
              <a:rPr lang="en-GB" dirty="0"/>
              <a:t>and how best to get there. </a:t>
            </a:r>
          </a:p>
        </p:txBody>
      </p:sp>
    </p:spTree>
    <p:custDataLst>
      <p:tags r:id="rId1"/>
    </p:custDataLst>
    <p:extLst>
      <p:ext uri="{BB962C8B-B14F-4D97-AF65-F5344CB8AC3E}">
        <p14:creationId xmlns:p14="http://schemas.microsoft.com/office/powerpoint/2010/main" val="39011678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1"/>
          <p:cNvSpPr>
            <a:spLocks noGrp="1"/>
          </p:cNvSpPr>
          <p:nvPr>
            <p:ph idx="1"/>
          </p:nvPr>
        </p:nvSpPr>
        <p:spPr/>
        <p:txBody>
          <a:bodyPr/>
          <a:lstStyle/>
          <a:p>
            <a:pPr eaLnBrk="1" hangingPunct="1"/>
            <a:r>
              <a:rPr lang="en-GB" altLang="en-US" sz="3200"/>
              <a:t>is specific and clear </a:t>
            </a:r>
          </a:p>
          <a:p>
            <a:pPr eaLnBrk="1" hangingPunct="1"/>
            <a:r>
              <a:rPr lang="en-GB" altLang="en-US" sz="3200"/>
              <a:t>gives information that helps close the gap </a:t>
            </a:r>
          </a:p>
          <a:p>
            <a:pPr eaLnBrk="1" hangingPunct="1"/>
            <a:r>
              <a:rPr lang="en-GB" altLang="en-US" sz="3200"/>
              <a:t>offers strategies rather than solutions </a:t>
            </a:r>
          </a:p>
          <a:p>
            <a:pPr eaLnBrk="1" hangingPunct="1"/>
            <a:r>
              <a:rPr lang="en-GB" altLang="en-US" sz="3200"/>
              <a:t> challenges, requires action, and is achievable </a:t>
            </a:r>
          </a:p>
          <a:p>
            <a:pPr eaLnBrk="1" hangingPunct="1"/>
            <a:r>
              <a:rPr lang="en-GB" altLang="en-US" sz="3200"/>
              <a:t> is effectively timed to encourage self-regulation </a:t>
            </a:r>
          </a:p>
        </p:txBody>
      </p:sp>
      <p:sp>
        <p:nvSpPr>
          <p:cNvPr id="3" name="Title 2"/>
          <p:cNvSpPr>
            <a:spLocks noGrp="1"/>
          </p:cNvSpPr>
          <p:nvPr>
            <p:ph type="title"/>
          </p:nvPr>
        </p:nvSpPr>
        <p:spPr/>
        <p:txBody>
          <a:bodyPr/>
          <a:lstStyle/>
          <a:p>
            <a:pPr eaLnBrk="1" hangingPunct="1">
              <a:defRPr/>
            </a:pPr>
            <a:r>
              <a:rPr lang="en-GB" dirty="0"/>
              <a:t>Stobart (2012)</a:t>
            </a:r>
          </a:p>
        </p:txBody>
      </p:sp>
    </p:spTree>
    <p:extLst>
      <p:ext uri="{BB962C8B-B14F-4D97-AF65-F5344CB8AC3E}">
        <p14:creationId xmlns:p14="http://schemas.microsoft.com/office/powerpoint/2010/main" val="33820061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95402" y="444922"/>
            <a:ext cx="9601196" cy="1303867"/>
          </a:xfrm>
        </p:spPr>
        <p:txBody>
          <a:bodyPr/>
          <a:lstStyle/>
          <a:p>
            <a:pPr eaLnBrk="1" hangingPunct="1">
              <a:defRPr/>
            </a:pPr>
            <a:r>
              <a:rPr lang="en-GB" dirty="0"/>
              <a:t>Is clear and specific…</a:t>
            </a:r>
          </a:p>
        </p:txBody>
      </p:sp>
      <p:pic>
        <p:nvPicPr>
          <p:cNvPr id="33795"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81200" y="1503363"/>
            <a:ext cx="8229600" cy="4481512"/>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48556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eaLnBrk="1" hangingPunct="1">
              <a:defRPr/>
            </a:pPr>
            <a:endParaRPr lang="en-GB" dirty="0"/>
          </a:p>
          <a:p>
            <a:pPr marL="109537" indent="0">
              <a:buNone/>
              <a:defRPr/>
            </a:pPr>
            <a:r>
              <a:rPr lang="en-GB" dirty="0"/>
              <a:t>These were the total written comments over 6 months in one subject for a 12 year old: </a:t>
            </a:r>
          </a:p>
          <a:p>
            <a:pPr eaLnBrk="1" hangingPunct="1">
              <a:defRPr/>
            </a:pPr>
            <a:r>
              <a:rPr lang="en-GB" dirty="0"/>
              <a:t>Read carefully / Finish, colour /Good / Back of book /Read /Quite good / Why? Explain /Study diagram / Very poor / Keep trying harder /Please try harder to improve spelling and neatness /If you need help, ask/ Concentrate 100% - check words /Please listen to instructions. You should have copied out sentences / Mixed. Some understandings, decent spelling but the book asked you to explain </a:t>
            </a:r>
          </a:p>
        </p:txBody>
      </p:sp>
      <p:sp>
        <p:nvSpPr>
          <p:cNvPr id="3" name="Title 2"/>
          <p:cNvSpPr>
            <a:spLocks noGrp="1"/>
          </p:cNvSpPr>
          <p:nvPr>
            <p:ph type="title"/>
          </p:nvPr>
        </p:nvSpPr>
        <p:spPr/>
        <p:txBody>
          <a:bodyPr>
            <a:normAutofit fontScale="90000"/>
          </a:bodyPr>
          <a:lstStyle/>
          <a:p>
            <a:pPr eaLnBrk="1" hangingPunct="1">
              <a:defRPr/>
            </a:pPr>
            <a:r>
              <a:rPr lang="en-GB" b="0" dirty="0"/>
              <a:t/>
            </a:r>
            <a:br>
              <a:rPr lang="en-GB" b="0" dirty="0"/>
            </a:br>
            <a:r>
              <a:rPr lang="en-GB" b="0" i="1" dirty="0"/>
              <a:t>gives information that helps close the gap </a:t>
            </a:r>
            <a:br>
              <a:rPr lang="en-GB" b="0" i="1" dirty="0"/>
            </a:br>
            <a:r>
              <a:rPr lang="en-GB" b="0" dirty="0"/>
              <a:t>Feedback – written comments </a:t>
            </a:r>
            <a:endParaRPr lang="en-GB" dirty="0"/>
          </a:p>
        </p:txBody>
      </p:sp>
    </p:spTree>
    <p:extLst>
      <p:ext uri="{BB962C8B-B14F-4D97-AF65-F5344CB8AC3E}">
        <p14:creationId xmlns:p14="http://schemas.microsoft.com/office/powerpoint/2010/main" val="24515966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p:cNvSpPr>
            <a:spLocks noGrp="1"/>
          </p:cNvSpPr>
          <p:nvPr>
            <p:ph idx="1"/>
          </p:nvPr>
        </p:nvSpPr>
        <p:spPr/>
        <p:txBody>
          <a:bodyPr/>
          <a:lstStyle/>
          <a:p>
            <a:pPr eaLnBrk="1" hangingPunct="1"/>
            <a:r>
              <a:rPr lang="en-GB" altLang="en-US" i="1"/>
              <a:t>How informative is feedback if we can’t even tell what subject it is? </a:t>
            </a:r>
            <a:endParaRPr lang="en-GB" altLang="en-US"/>
          </a:p>
        </p:txBody>
      </p:sp>
      <p:sp>
        <p:nvSpPr>
          <p:cNvPr id="3" name="Title 2"/>
          <p:cNvSpPr>
            <a:spLocks noGrp="1"/>
          </p:cNvSpPr>
          <p:nvPr>
            <p:ph type="title"/>
          </p:nvPr>
        </p:nvSpPr>
        <p:spPr/>
        <p:txBody>
          <a:bodyPr/>
          <a:lstStyle/>
          <a:p>
            <a:pPr eaLnBrk="1" hangingPunct="1">
              <a:defRPr/>
            </a:pPr>
            <a:endParaRPr lang="en-GB"/>
          </a:p>
        </p:txBody>
      </p:sp>
    </p:spTree>
    <p:extLst>
      <p:ext uri="{BB962C8B-B14F-4D97-AF65-F5344CB8AC3E}">
        <p14:creationId xmlns:p14="http://schemas.microsoft.com/office/powerpoint/2010/main" val="19628336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65263" y="-892175"/>
            <a:ext cx="15240001" cy="857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71615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537" indent="0">
              <a:buNone/>
              <a:defRPr/>
            </a:pPr>
            <a:r>
              <a:rPr lang="en-GB" dirty="0"/>
              <a:t>Teach rather than wait for feedback (level 0) </a:t>
            </a:r>
          </a:p>
          <a:p>
            <a:pPr eaLnBrk="1" hangingPunct="1">
              <a:defRPr/>
            </a:pPr>
            <a:r>
              <a:rPr lang="en-GB" dirty="0"/>
              <a:t>When there are common misunderstandings don’t wait for mistakes </a:t>
            </a:r>
          </a:p>
          <a:p>
            <a:pPr marL="109537" indent="0">
              <a:buNone/>
              <a:defRPr/>
            </a:pPr>
            <a:r>
              <a:rPr lang="en-GB" dirty="0"/>
              <a:t>Example prompt (level 1) </a:t>
            </a:r>
          </a:p>
          <a:p>
            <a:pPr eaLnBrk="1" hangingPunct="1">
              <a:defRPr/>
            </a:pPr>
            <a:r>
              <a:rPr lang="en-GB" dirty="0"/>
              <a:t>When need to clarify what student is attempting to learn – for example a student is struggling to find a quick strategy to solve a maths problem: 32 + 59. The teacher shows </a:t>
            </a:r>
            <a:r>
              <a:rPr lang="en-GB" i="1" dirty="0"/>
              <a:t>two </a:t>
            </a:r>
            <a:r>
              <a:rPr lang="en-GB" dirty="0"/>
              <a:t>ways it could be solved: </a:t>
            </a:r>
            <a:r>
              <a:rPr lang="en-GB" i="1" dirty="0"/>
              <a:t>‘</a:t>
            </a:r>
            <a:endParaRPr lang="en-GB" dirty="0"/>
          </a:p>
        </p:txBody>
      </p:sp>
      <p:sp>
        <p:nvSpPr>
          <p:cNvPr id="3" name="Title 2"/>
          <p:cNvSpPr>
            <a:spLocks noGrp="1"/>
          </p:cNvSpPr>
          <p:nvPr>
            <p:ph type="title"/>
          </p:nvPr>
        </p:nvSpPr>
        <p:spPr/>
        <p:txBody>
          <a:bodyPr>
            <a:normAutofit/>
          </a:bodyPr>
          <a:lstStyle/>
          <a:p>
            <a:pPr eaLnBrk="1" hangingPunct="1">
              <a:defRPr/>
            </a:pPr>
            <a:r>
              <a:rPr lang="en-GB" dirty="0"/>
              <a:t>Feedback prompts (Stobart 2012)</a:t>
            </a:r>
          </a:p>
        </p:txBody>
      </p:sp>
    </p:spTree>
    <p:extLst>
      <p:ext uri="{BB962C8B-B14F-4D97-AF65-F5344CB8AC3E}">
        <p14:creationId xmlns:p14="http://schemas.microsoft.com/office/powerpoint/2010/main" val="18744605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537" indent="0">
              <a:buNone/>
              <a:defRPr/>
            </a:pPr>
            <a:r>
              <a:rPr lang="en-GB" dirty="0"/>
              <a:t>Scaffolding prompt (level 2) </a:t>
            </a:r>
          </a:p>
          <a:p>
            <a:pPr eaLnBrk="1" hangingPunct="1">
              <a:defRPr/>
            </a:pPr>
            <a:r>
              <a:rPr lang="en-GB" dirty="0"/>
              <a:t>When student still struggling with concepts or skills – ‘</a:t>
            </a:r>
            <a:r>
              <a:rPr lang="en-GB" i="1" dirty="0"/>
              <a:t>Your introduction tells me who went to the zoo and when, but it doesn’t say why’ </a:t>
            </a:r>
            <a:r>
              <a:rPr lang="en-GB" dirty="0"/>
              <a:t>(need to include purpose in explanatory writing) </a:t>
            </a:r>
          </a:p>
          <a:p>
            <a:pPr marL="109537" indent="0">
              <a:buNone/>
              <a:defRPr/>
            </a:pPr>
            <a:r>
              <a:rPr lang="en-GB" dirty="0"/>
              <a:t>Reminder prompt (level 3) </a:t>
            </a:r>
          </a:p>
          <a:p>
            <a:pPr eaLnBrk="1" hangingPunct="1">
              <a:defRPr/>
            </a:pPr>
            <a:r>
              <a:rPr lang="en-GB" dirty="0"/>
              <a:t>When learning ‘almost there’ and need reminder to use it – </a:t>
            </a:r>
            <a:r>
              <a:rPr lang="en-GB" i="1" dirty="0"/>
              <a:t>‘Remember that the conclusion must link back to the topic in the opening paragraph’ </a:t>
            </a:r>
            <a:endParaRPr lang="en-GB" dirty="0"/>
          </a:p>
        </p:txBody>
      </p:sp>
      <p:sp>
        <p:nvSpPr>
          <p:cNvPr id="3" name="Title 2"/>
          <p:cNvSpPr>
            <a:spLocks noGrp="1"/>
          </p:cNvSpPr>
          <p:nvPr>
            <p:ph type="title"/>
          </p:nvPr>
        </p:nvSpPr>
        <p:spPr/>
        <p:txBody>
          <a:bodyPr>
            <a:normAutofit/>
          </a:bodyPr>
          <a:lstStyle/>
          <a:p>
            <a:pPr eaLnBrk="1" hangingPunct="1">
              <a:defRPr/>
            </a:pPr>
            <a:r>
              <a:rPr lang="en-GB" dirty="0"/>
              <a:t>Feedback prompts (Stobart 2012)</a:t>
            </a:r>
          </a:p>
        </p:txBody>
      </p:sp>
    </p:spTree>
    <p:extLst>
      <p:ext uri="{BB962C8B-B14F-4D97-AF65-F5344CB8AC3E}">
        <p14:creationId xmlns:p14="http://schemas.microsoft.com/office/powerpoint/2010/main" val="32095882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p:cNvSpPr>
            <a:spLocks noGrp="1"/>
          </p:cNvSpPr>
          <p:nvPr>
            <p:ph idx="1"/>
          </p:nvPr>
        </p:nvSpPr>
        <p:spPr/>
        <p:txBody>
          <a:bodyPr/>
          <a:lstStyle/>
          <a:p>
            <a:pPr eaLnBrk="1" hangingPunct="1"/>
            <a:r>
              <a:rPr lang="en-GB" altLang="en-US"/>
              <a:t>Provocative prompt (level 4) </a:t>
            </a:r>
          </a:p>
          <a:p>
            <a:pPr eaLnBrk="1" hangingPunct="1"/>
            <a:r>
              <a:rPr lang="en-GB" altLang="en-US"/>
              <a:t>When the learner has met the success criteria feedback which calls for further development/thinking - ‘</a:t>
            </a:r>
            <a:r>
              <a:rPr lang="en-GB" altLang="en-US" i="1"/>
              <a:t>You’ve succeeded in this – can you think of another method you could have used’; ‘What if there had been far fewer resources for the project?’ </a:t>
            </a:r>
            <a:endParaRPr lang="en-GB" altLang="en-US"/>
          </a:p>
          <a:p>
            <a:pPr eaLnBrk="1" hangingPunct="1"/>
            <a:r>
              <a:rPr lang="en-GB" altLang="en-US" i="1"/>
              <a:t>‘Medal and mission’ / ‘Three stars and a wish’ </a:t>
            </a:r>
            <a:endParaRPr lang="en-GB" altLang="en-US"/>
          </a:p>
          <a:p>
            <a:pPr eaLnBrk="1" hangingPunct="1"/>
            <a:endParaRPr lang="en-GB" altLang="en-US"/>
          </a:p>
        </p:txBody>
      </p:sp>
      <p:sp>
        <p:nvSpPr>
          <p:cNvPr id="3" name="Title 2"/>
          <p:cNvSpPr>
            <a:spLocks noGrp="1"/>
          </p:cNvSpPr>
          <p:nvPr>
            <p:ph type="title"/>
          </p:nvPr>
        </p:nvSpPr>
        <p:spPr/>
        <p:txBody>
          <a:bodyPr>
            <a:normAutofit/>
          </a:bodyPr>
          <a:lstStyle/>
          <a:p>
            <a:pPr eaLnBrk="1" hangingPunct="1">
              <a:defRPr/>
            </a:pPr>
            <a:r>
              <a:rPr lang="en-GB" dirty="0"/>
              <a:t>Feedback prompts (Stobart 2012)</a:t>
            </a:r>
          </a:p>
        </p:txBody>
      </p:sp>
    </p:spTree>
    <p:extLst>
      <p:ext uri="{BB962C8B-B14F-4D97-AF65-F5344CB8AC3E}">
        <p14:creationId xmlns:p14="http://schemas.microsoft.com/office/powerpoint/2010/main" val="15619516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Content Placeholder 2"/>
          <p:cNvSpPr>
            <a:spLocks noGrp="1"/>
          </p:cNvSpPr>
          <p:nvPr>
            <p:ph idx="1"/>
          </p:nvPr>
        </p:nvSpPr>
        <p:spPr/>
        <p:txBody>
          <a:bodyPr/>
          <a:lstStyle/>
          <a:p>
            <a:pPr eaLnBrk="1" hangingPunct="1"/>
            <a:r>
              <a:rPr lang="en-GB" altLang="en-US"/>
              <a:t>This won’t do. There’s no depth. It’s absolutely flat.</a:t>
            </a:r>
          </a:p>
          <a:p>
            <a:pPr eaLnBrk="1" hangingPunct="1"/>
            <a:r>
              <a:rPr lang="en-GB" altLang="en-US"/>
              <a:t>Look more carefully at what you are drawing. You are not looking at it properly.</a:t>
            </a:r>
          </a:p>
          <a:p>
            <a:pPr eaLnBrk="1" hangingPunct="1"/>
            <a:r>
              <a:rPr lang="en-GB" altLang="en-US"/>
              <a:t>Where is the light coming from? Where do you need to shade?</a:t>
            </a:r>
          </a:p>
          <a:p>
            <a:pPr eaLnBrk="1" hangingPunct="1"/>
            <a:r>
              <a:rPr lang="en-GB" altLang="en-US"/>
              <a:t>You need to use more light and shade in your picture. </a:t>
            </a:r>
          </a:p>
          <a:p>
            <a:pPr eaLnBrk="1" hangingPunct="1"/>
            <a:r>
              <a:rPr lang="en-GB" altLang="en-US"/>
              <a:t>You need to put more effort into this drawing. </a:t>
            </a:r>
          </a:p>
        </p:txBody>
      </p:sp>
      <p:sp>
        <p:nvSpPr>
          <p:cNvPr id="14338" name="Title 1"/>
          <p:cNvSpPr>
            <a:spLocks noGrp="1"/>
          </p:cNvSpPr>
          <p:nvPr>
            <p:ph type="title"/>
          </p:nvPr>
        </p:nvSpPr>
        <p:spPr/>
        <p:txBody>
          <a:bodyPr/>
          <a:lstStyle/>
          <a:p>
            <a:pPr>
              <a:defRPr/>
            </a:pPr>
            <a:endParaRPr lang="en-GB"/>
          </a:p>
        </p:txBody>
      </p:sp>
    </p:spTree>
    <p:extLst>
      <p:ext uri="{BB962C8B-B14F-4D97-AF65-F5344CB8AC3E}">
        <p14:creationId xmlns:p14="http://schemas.microsoft.com/office/powerpoint/2010/main" val="204842118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r>
              <a:rPr lang="en-GB" altLang="en-US"/>
              <a:t>Use a range of senses</a:t>
            </a:r>
          </a:p>
          <a:p>
            <a:r>
              <a:rPr lang="en-GB" altLang="en-US"/>
              <a:t>Use powerful adjectives and verbs to express emotion</a:t>
            </a:r>
          </a:p>
          <a:p>
            <a:r>
              <a:rPr lang="en-GB" altLang="en-US"/>
              <a:t>Include key aspects of the experience that might make the character anxious/relieved etc</a:t>
            </a:r>
          </a:p>
          <a:p>
            <a:r>
              <a:rPr lang="en-GB" altLang="en-US"/>
              <a:t>Try to convey empathy between mother and daughter/son</a:t>
            </a:r>
          </a:p>
        </p:txBody>
      </p:sp>
      <p:sp>
        <p:nvSpPr>
          <p:cNvPr id="3" name="Title 2"/>
          <p:cNvSpPr>
            <a:spLocks noGrp="1"/>
          </p:cNvSpPr>
          <p:nvPr>
            <p:ph type="title"/>
          </p:nvPr>
        </p:nvSpPr>
        <p:spPr/>
        <p:txBody>
          <a:bodyPr/>
          <a:lstStyle/>
          <a:p>
            <a:pPr algn="ctr">
              <a:defRPr/>
            </a:pPr>
            <a:r>
              <a:rPr lang="en-GB" dirty="0"/>
              <a:t>Learning Outcomes </a:t>
            </a:r>
          </a:p>
        </p:txBody>
      </p:sp>
    </p:spTree>
    <p:extLst>
      <p:ext uri="{BB962C8B-B14F-4D97-AF65-F5344CB8AC3E}">
        <p14:creationId xmlns:p14="http://schemas.microsoft.com/office/powerpoint/2010/main" val="21085744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lnSpcReduction="10000"/>
          </a:bodyPr>
          <a:lstStyle/>
          <a:p>
            <a:r>
              <a:rPr lang="en-GB" dirty="0"/>
              <a:t>Lesson Titles</a:t>
            </a:r>
          </a:p>
          <a:p>
            <a:pPr lvl="1"/>
            <a:r>
              <a:rPr lang="en-GB" dirty="0"/>
              <a:t>Learning Styles and Multiple Intelligences</a:t>
            </a:r>
          </a:p>
          <a:p>
            <a:pPr lvl="2"/>
            <a:r>
              <a:rPr lang="en-GB" dirty="0"/>
              <a:t>Looking at a range of learning styles and how they could apply to a classroom setting</a:t>
            </a:r>
          </a:p>
          <a:p>
            <a:pPr lvl="1"/>
            <a:r>
              <a:rPr lang="en-GB" dirty="0"/>
              <a:t>Primary Curriculum In Context</a:t>
            </a:r>
          </a:p>
          <a:p>
            <a:pPr lvl="2"/>
            <a:r>
              <a:rPr lang="en-GB" dirty="0"/>
              <a:t>Looking at the historical and contemporary primary school curricula and how this has developed</a:t>
            </a:r>
          </a:p>
          <a:p>
            <a:pPr lvl="1"/>
            <a:r>
              <a:rPr lang="en-GB" dirty="0"/>
              <a:t>The Future of Education</a:t>
            </a:r>
          </a:p>
          <a:p>
            <a:pPr lvl="2"/>
            <a:r>
              <a:rPr lang="en-GB" dirty="0"/>
              <a:t>Looking at the future developments of education in Wales</a:t>
            </a:r>
          </a:p>
          <a:p>
            <a:endParaRPr lang="en-GB" dirty="0"/>
          </a:p>
        </p:txBody>
      </p:sp>
    </p:spTree>
    <p:extLst>
      <p:ext uri="{BB962C8B-B14F-4D97-AF65-F5344CB8AC3E}">
        <p14:creationId xmlns:p14="http://schemas.microsoft.com/office/powerpoint/2010/main" val="13103402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p:cNvSpPr>
            <a:spLocks noGrp="1"/>
          </p:cNvSpPr>
          <p:nvPr>
            <p:ph idx="1"/>
          </p:nvPr>
        </p:nvSpPr>
        <p:spPr/>
        <p:txBody>
          <a:bodyPr>
            <a:normAutofit fontScale="92500" lnSpcReduction="10000"/>
          </a:bodyPr>
          <a:lstStyle/>
          <a:p>
            <a:pPr eaLnBrk="1" hangingPunct="1">
              <a:buFont typeface="Arial" panose="020B0604020202020204" pitchFamily="34" charset="0"/>
              <a:buChar char="•"/>
            </a:pPr>
            <a:r>
              <a:rPr lang="en-GB" altLang="en-US" dirty="0"/>
              <a:t>Should you correct or highlight for pupils to think about?</a:t>
            </a:r>
          </a:p>
          <a:p>
            <a:pPr eaLnBrk="1" hangingPunct="1">
              <a:buFont typeface="Arial" panose="020B0604020202020204" pitchFamily="34" charset="0"/>
              <a:buChar char="•"/>
            </a:pPr>
            <a:r>
              <a:rPr lang="en-GB" altLang="en-US" dirty="0"/>
              <a:t>What signs/comments to use?</a:t>
            </a:r>
          </a:p>
          <a:p>
            <a:pPr eaLnBrk="1" hangingPunct="1">
              <a:buFont typeface="Arial" panose="020B0604020202020204" pitchFamily="34" charset="0"/>
              <a:buChar char="•"/>
            </a:pPr>
            <a:r>
              <a:rPr lang="en-GB" altLang="en-US" dirty="0"/>
              <a:t>Where to comment in the work – at the place or at the end?</a:t>
            </a:r>
          </a:p>
          <a:p>
            <a:pPr eaLnBrk="1" hangingPunct="1">
              <a:buFont typeface="Arial" panose="020B0604020202020204" pitchFamily="34" charset="0"/>
              <a:buChar char="•"/>
            </a:pPr>
            <a:r>
              <a:rPr lang="en-GB" altLang="en-US" dirty="0"/>
              <a:t>What should you do if there are numerous errors?</a:t>
            </a:r>
          </a:p>
          <a:p>
            <a:pPr eaLnBrk="1" hangingPunct="1">
              <a:buFont typeface="Arial" panose="020B0604020202020204" pitchFamily="34" charset="0"/>
              <a:buChar char="•"/>
            </a:pPr>
            <a:r>
              <a:rPr lang="en-GB" altLang="en-US" dirty="0"/>
              <a:t>How can you follow up to ensure learners learn from their mistakes?</a:t>
            </a:r>
          </a:p>
          <a:p>
            <a:pPr eaLnBrk="1" hangingPunct="1">
              <a:buFont typeface="Arial" panose="020B0604020202020204" pitchFamily="34" charset="0"/>
              <a:buChar char="•"/>
            </a:pPr>
            <a:endParaRPr lang="en-GB" altLang="en-US" dirty="0"/>
          </a:p>
          <a:p>
            <a:pPr eaLnBrk="1" hangingPunct="1">
              <a:buFont typeface="Arial" panose="020B0604020202020204" pitchFamily="34" charset="0"/>
              <a:buChar char="•"/>
            </a:pPr>
            <a:r>
              <a:rPr lang="en-GB" altLang="en-US" dirty="0"/>
              <a:t>Would you change your answers from earlier?</a:t>
            </a:r>
          </a:p>
          <a:p>
            <a:pPr eaLnBrk="1" hangingPunct="1">
              <a:buFont typeface="Arial" panose="020B0604020202020204" pitchFamily="34" charset="0"/>
              <a:buChar char="•"/>
            </a:pPr>
            <a:endParaRPr lang="en-GB" altLang="en-US" dirty="0"/>
          </a:p>
        </p:txBody>
      </p:sp>
      <p:sp>
        <p:nvSpPr>
          <p:cNvPr id="6146" name="Title 1"/>
          <p:cNvSpPr>
            <a:spLocks noGrp="1"/>
          </p:cNvSpPr>
          <p:nvPr>
            <p:ph type="title"/>
          </p:nvPr>
        </p:nvSpPr>
        <p:spPr/>
        <p:txBody>
          <a:bodyPr/>
          <a:lstStyle/>
          <a:p>
            <a:pPr>
              <a:defRPr/>
            </a:pPr>
            <a:r>
              <a:rPr lang="en-GB"/>
              <a:t>Key Issues</a:t>
            </a:r>
          </a:p>
        </p:txBody>
      </p:sp>
    </p:spTree>
    <p:extLst>
      <p:ext uri="{BB962C8B-B14F-4D97-AF65-F5344CB8AC3E}">
        <p14:creationId xmlns:p14="http://schemas.microsoft.com/office/powerpoint/2010/main" val="5575556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ctrTitle"/>
          </p:nvPr>
        </p:nvSpPr>
        <p:spPr/>
        <p:txBody>
          <a:bodyPr/>
          <a:lstStyle/>
          <a:p>
            <a:pPr>
              <a:defRPr/>
            </a:pPr>
            <a:r>
              <a:rPr lang="en-GB" dirty="0"/>
              <a:t>Self evaluation and self assessment</a:t>
            </a:r>
          </a:p>
        </p:txBody>
      </p:sp>
      <p:sp>
        <p:nvSpPr>
          <p:cNvPr id="11267" name="Subtitle 2"/>
          <p:cNvSpPr>
            <a:spLocks noGrp="1"/>
          </p:cNvSpPr>
          <p:nvPr>
            <p:ph type="subTitle" idx="1"/>
          </p:nvPr>
        </p:nvSpPr>
        <p:spPr>
          <a:xfrm>
            <a:off x="2209800" y="3611563"/>
            <a:ext cx="7772400" cy="1200150"/>
          </a:xfrm>
        </p:spPr>
        <p:txBody>
          <a:bodyPr/>
          <a:lstStyle/>
          <a:p>
            <a:endParaRPr lang="en-GB" altLang="en-US"/>
          </a:p>
        </p:txBody>
      </p:sp>
    </p:spTree>
    <p:custDataLst>
      <p:tags r:id="rId1"/>
    </p:custDataLst>
    <p:extLst>
      <p:ext uri="{BB962C8B-B14F-4D97-AF65-F5344CB8AC3E}">
        <p14:creationId xmlns:p14="http://schemas.microsoft.com/office/powerpoint/2010/main" val="57066558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857250"/>
            <a:ext cx="15240000" cy="857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83816522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1"/>
          </p:nvPr>
        </p:nvSpPr>
        <p:spPr/>
        <p:txBody>
          <a:bodyPr/>
          <a:lstStyle/>
          <a:p>
            <a:pPr eaLnBrk="1" hangingPunct="1"/>
            <a:r>
              <a:rPr lang="en-GB" altLang="en-US"/>
              <a:t>Major incentive about assessment for learning is there will be less marking if learners are assessing their own work and making progress.</a:t>
            </a:r>
          </a:p>
          <a:p>
            <a:pPr eaLnBrk="1" hangingPunct="1"/>
            <a:r>
              <a:rPr lang="en-GB" altLang="en-US"/>
              <a:t>Evidence is that marking has little positive effect and that is actually responsible for the regression in many pupils, since it demoralises them and many can make little sense of it.</a:t>
            </a:r>
          </a:p>
        </p:txBody>
      </p:sp>
      <p:sp>
        <p:nvSpPr>
          <p:cNvPr id="7170" name="Title 1"/>
          <p:cNvSpPr>
            <a:spLocks noGrp="1"/>
          </p:cNvSpPr>
          <p:nvPr>
            <p:ph type="title"/>
          </p:nvPr>
        </p:nvSpPr>
        <p:spPr/>
        <p:txBody>
          <a:bodyPr/>
          <a:lstStyle/>
          <a:p>
            <a:pPr>
              <a:defRPr/>
            </a:pPr>
            <a:endParaRPr lang="en-GB"/>
          </a:p>
        </p:txBody>
      </p:sp>
    </p:spTree>
    <p:extLst>
      <p:ext uri="{BB962C8B-B14F-4D97-AF65-F5344CB8AC3E}">
        <p14:creationId xmlns:p14="http://schemas.microsoft.com/office/powerpoint/2010/main" val="34310765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endParaRPr lang="en-GB" b="1" dirty="0"/>
          </a:p>
          <a:p>
            <a:pPr>
              <a:defRPr/>
            </a:pPr>
            <a:r>
              <a:rPr lang="en-GB" b="1" dirty="0"/>
              <a:t>Self assessment </a:t>
            </a:r>
            <a:r>
              <a:rPr lang="en-GB" dirty="0"/>
              <a:t>occurs when individual learners make judgements about their own achievements and reflect on </a:t>
            </a:r>
            <a:r>
              <a:rPr lang="en-GB" i="1" dirty="0"/>
              <a:t>what</a:t>
            </a:r>
            <a:r>
              <a:rPr lang="en-GB" dirty="0"/>
              <a:t>  they have learnt.</a:t>
            </a:r>
          </a:p>
          <a:p>
            <a:pPr marL="109537" indent="0">
              <a:buNone/>
              <a:defRPr/>
            </a:pPr>
            <a:endParaRPr lang="en-GB" dirty="0"/>
          </a:p>
          <a:p>
            <a:pPr>
              <a:defRPr/>
            </a:pPr>
            <a:r>
              <a:rPr lang="en-GB" b="1" dirty="0"/>
              <a:t>Self evaluation </a:t>
            </a:r>
            <a:r>
              <a:rPr lang="en-GB" dirty="0"/>
              <a:t>is concerned with </a:t>
            </a:r>
            <a:r>
              <a:rPr lang="en-GB" i="1" dirty="0"/>
              <a:t>how </a:t>
            </a:r>
            <a:r>
              <a:rPr lang="en-GB" dirty="0"/>
              <a:t> they have worked and how they have improved.</a:t>
            </a:r>
          </a:p>
        </p:txBody>
      </p:sp>
      <p:sp>
        <p:nvSpPr>
          <p:cNvPr id="3" name="Title 2"/>
          <p:cNvSpPr>
            <a:spLocks noGrp="1"/>
          </p:cNvSpPr>
          <p:nvPr>
            <p:ph type="title"/>
          </p:nvPr>
        </p:nvSpPr>
        <p:spPr/>
        <p:txBody>
          <a:bodyPr/>
          <a:lstStyle/>
          <a:p>
            <a:pPr>
              <a:defRPr/>
            </a:pPr>
            <a:endParaRPr lang="en-GB"/>
          </a:p>
        </p:txBody>
      </p:sp>
    </p:spTree>
    <p:extLst>
      <p:ext uri="{BB962C8B-B14F-4D97-AF65-F5344CB8AC3E}">
        <p14:creationId xmlns:p14="http://schemas.microsoft.com/office/powerpoint/2010/main" val="39598504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1"/>
          <p:cNvSpPr>
            <a:spLocks noGrp="1"/>
          </p:cNvSpPr>
          <p:nvPr>
            <p:ph idx="1"/>
          </p:nvPr>
        </p:nvSpPr>
        <p:spPr>
          <a:xfrm>
            <a:off x="1703387" y="2531429"/>
            <a:ext cx="8785225" cy="3469321"/>
          </a:xfrm>
        </p:spPr>
        <p:txBody>
          <a:bodyPr/>
          <a:lstStyle/>
          <a:p>
            <a:pPr eaLnBrk="1" hangingPunct="1"/>
            <a:endParaRPr lang="en-GB" altLang="en-US" dirty="0"/>
          </a:p>
          <a:p>
            <a:pPr eaLnBrk="1" hangingPunct="1"/>
            <a:r>
              <a:rPr lang="en-GB" altLang="en-US" dirty="0"/>
              <a:t>When students evaluate themselves, they are assessing what they know, do not know, and what they would like to know. They begin to recognise their own strengths and weaknesses. They become more familiar with their own beliefs, and possibly their misconceptions. </a:t>
            </a:r>
          </a:p>
          <a:p>
            <a:pPr eaLnBrk="1" hangingPunct="1"/>
            <a:r>
              <a:rPr lang="en-GB" altLang="en-US" dirty="0"/>
              <a:t>After they self-evaluate they will be able to set goals that they feel they can attain with the new knowledge they have about themselves.</a:t>
            </a:r>
            <a:r>
              <a:rPr lang="en-GB" altLang="en-US" b="1" dirty="0"/>
              <a:t> </a:t>
            </a:r>
            <a:endParaRPr lang="en-GB" altLang="en-US" dirty="0"/>
          </a:p>
        </p:txBody>
      </p:sp>
      <p:sp>
        <p:nvSpPr>
          <p:cNvPr id="11267" name="Title 2"/>
          <p:cNvSpPr>
            <a:spLocks noGrp="1"/>
          </p:cNvSpPr>
          <p:nvPr>
            <p:ph type="title"/>
          </p:nvPr>
        </p:nvSpPr>
        <p:spPr/>
        <p:txBody>
          <a:bodyPr>
            <a:normAutofit fontScale="90000"/>
          </a:bodyPr>
          <a:lstStyle/>
          <a:p>
            <a:pPr>
              <a:defRPr/>
            </a:pPr>
            <a:r>
              <a:rPr lang="en-GB" dirty="0"/>
              <a:t>Self-Evaluation Sadler (1989 in Arthur &amp; Peterson 2012)</a:t>
            </a:r>
          </a:p>
        </p:txBody>
      </p:sp>
    </p:spTree>
    <p:extLst>
      <p:ext uri="{BB962C8B-B14F-4D97-AF65-F5344CB8AC3E}">
        <p14:creationId xmlns:p14="http://schemas.microsoft.com/office/powerpoint/2010/main" val="42771011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1774825" y="1844675"/>
            <a:ext cx="8642350" cy="4281488"/>
          </a:xfrm>
        </p:spPr>
        <p:txBody>
          <a:bodyPr>
            <a:normAutofit/>
          </a:bodyPr>
          <a:lstStyle/>
          <a:p>
            <a:pPr marL="365760" indent="-256032">
              <a:spcAft>
                <a:spcPts val="0"/>
              </a:spcAft>
              <a:buFont typeface="Wingdings 3"/>
              <a:buChar char=""/>
              <a:defRPr/>
            </a:pPr>
            <a:r>
              <a:rPr lang="en-GB" dirty="0"/>
              <a:t>For students to improve, they must develop the capacity to monitor the quality of their own work during actual production. </a:t>
            </a:r>
          </a:p>
          <a:p>
            <a:pPr marL="365760" indent="-256032">
              <a:spcAft>
                <a:spcPts val="0"/>
              </a:spcAft>
              <a:buFont typeface="Wingdings 3"/>
              <a:buChar char=""/>
              <a:defRPr/>
            </a:pPr>
            <a:r>
              <a:rPr lang="en-GB" dirty="0"/>
              <a:t>This in turn requires that students possess an appreciation of what high quality work is, that they then have the evaluative skill necessary for them to compare the quality of what they are producing in relation to the higher standard, and that develops a store of tactics which can be drawn on to modify their own work. Sadler (1989 in Arthur &amp; Peterson 2012)</a:t>
            </a:r>
          </a:p>
        </p:txBody>
      </p:sp>
      <p:sp>
        <p:nvSpPr>
          <p:cNvPr id="12291" name="Title 2"/>
          <p:cNvSpPr>
            <a:spLocks noGrp="1"/>
          </p:cNvSpPr>
          <p:nvPr>
            <p:ph type="title"/>
          </p:nvPr>
        </p:nvSpPr>
        <p:spPr/>
        <p:txBody>
          <a:bodyPr/>
          <a:lstStyle/>
          <a:p>
            <a:pPr>
              <a:defRPr/>
            </a:pPr>
            <a:endParaRPr lang="en-GB"/>
          </a:p>
        </p:txBody>
      </p:sp>
    </p:spTree>
    <p:extLst>
      <p:ext uri="{BB962C8B-B14F-4D97-AF65-F5344CB8AC3E}">
        <p14:creationId xmlns:p14="http://schemas.microsoft.com/office/powerpoint/2010/main" val="28069810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a:defRPr/>
            </a:pPr>
            <a:r>
              <a:rPr lang="en-GB" dirty="0"/>
              <a:t>What do you consider are the best aspects of this piece of work?    </a:t>
            </a:r>
          </a:p>
          <a:p>
            <a:pPr>
              <a:defRPr/>
            </a:pPr>
            <a:r>
              <a:rPr lang="en-GB" dirty="0"/>
              <a:t>Which aspects do you consider could have been improved in this piece of work?</a:t>
            </a:r>
          </a:p>
          <a:p>
            <a:pPr>
              <a:defRPr/>
            </a:pPr>
            <a:r>
              <a:rPr lang="en-GB" dirty="0"/>
              <a:t>What have you found most satisfying whilst undertaking this submission?</a:t>
            </a:r>
          </a:p>
          <a:p>
            <a:pPr>
              <a:buFont typeface="Wingdings 3" panose="05040102010807070707" pitchFamily="18" charset="2"/>
              <a:buNone/>
              <a:defRPr/>
            </a:pPr>
            <a:endParaRPr lang="en-GB" dirty="0"/>
          </a:p>
          <a:p>
            <a:pPr marL="365760" indent="-256032">
              <a:spcAft>
                <a:spcPts val="0"/>
              </a:spcAft>
              <a:buFont typeface="Wingdings 3"/>
              <a:buChar char=""/>
              <a:defRPr/>
            </a:pPr>
            <a:r>
              <a:rPr lang="en-GB" dirty="0"/>
              <a:t> Do you fill this in?</a:t>
            </a:r>
          </a:p>
          <a:p>
            <a:pPr marL="365760" indent="-256032">
              <a:spcAft>
                <a:spcPts val="0"/>
              </a:spcAft>
              <a:buFont typeface="Wingdings 3"/>
              <a:buChar char=""/>
              <a:defRPr/>
            </a:pPr>
            <a:r>
              <a:rPr lang="en-GB" dirty="0"/>
              <a:t>Do you really </a:t>
            </a:r>
            <a:r>
              <a:rPr lang="en-GB" i="1" dirty="0"/>
              <a:t>reflect </a:t>
            </a:r>
            <a:r>
              <a:rPr lang="en-GB" dirty="0"/>
              <a:t>on the areas it is asking about?</a:t>
            </a:r>
          </a:p>
          <a:p>
            <a:pPr marL="365760" indent="-256032">
              <a:spcAft>
                <a:spcPts val="0"/>
              </a:spcAft>
              <a:buFont typeface="Wingdings 3"/>
              <a:buChar char=""/>
              <a:defRPr/>
            </a:pPr>
            <a:r>
              <a:rPr lang="en-GB" dirty="0"/>
              <a:t>TASK – what specific questions could be asked?</a:t>
            </a:r>
          </a:p>
          <a:p>
            <a:pPr>
              <a:defRPr/>
            </a:pPr>
            <a:endParaRPr lang="en-GB" dirty="0"/>
          </a:p>
          <a:p>
            <a:pPr>
              <a:defRPr/>
            </a:pPr>
            <a:endParaRPr lang="en-GB" dirty="0"/>
          </a:p>
        </p:txBody>
      </p:sp>
      <p:sp>
        <p:nvSpPr>
          <p:cNvPr id="3" name="Title 2"/>
          <p:cNvSpPr>
            <a:spLocks noGrp="1"/>
          </p:cNvSpPr>
          <p:nvPr>
            <p:ph type="title"/>
          </p:nvPr>
        </p:nvSpPr>
        <p:spPr/>
        <p:txBody>
          <a:bodyPr/>
          <a:lstStyle/>
          <a:p>
            <a:pPr>
              <a:defRPr/>
            </a:pPr>
            <a:r>
              <a:rPr lang="en-GB" dirty="0"/>
              <a:t>UWTSD-Self Evaluation Form </a:t>
            </a:r>
          </a:p>
        </p:txBody>
      </p:sp>
    </p:spTree>
    <p:extLst>
      <p:ext uri="{BB962C8B-B14F-4D97-AF65-F5344CB8AC3E}">
        <p14:creationId xmlns:p14="http://schemas.microsoft.com/office/powerpoint/2010/main" val="32830916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idx="1"/>
          </p:nvPr>
        </p:nvSpPr>
        <p:spPr>
          <a:xfrm>
            <a:off x="1295402" y="2480309"/>
            <a:ext cx="8508998" cy="3645853"/>
          </a:xfrm>
        </p:spPr>
        <p:txBody>
          <a:bodyPr>
            <a:normAutofit fontScale="92500" lnSpcReduction="10000"/>
          </a:bodyPr>
          <a:lstStyle/>
          <a:p>
            <a:pPr marL="273050" indent="-273050"/>
            <a:r>
              <a:rPr lang="en-GB" altLang="en-US" dirty="0"/>
              <a:t>How much time and effort did you put into this?</a:t>
            </a:r>
          </a:p>
          <a:p>
            <a:pPr marL="273050" indent="-273050"/>
            <a:r>
              <a:rPr lang="en-GB" altLang="en-US" dirty="0"/>
              <a:t>What do you think your strengths and weaknesses were in this assignment?</a:t>
            </a:r>
          </a:p>
          <a:p>
            <a:pPr marL="273050" indent="-273050"/>
            <a:r>
              <a:rPr lang="en-GB" altLang="en-US" dirty="0"/>
              <a:t>How could you improve your assignment?</a:t>
            </a:r>
          </a:p>
          <a:p>
            <a:pPr marL="273050" indent="-273050"/>
            <a:r>
              <a:rPr lang="en-GB" altLang="en-US" dirty="0"/>
              <a:t>What are the most valuable things you learned from this assignment?</a:t>
            </a:r>
          </a:p>
          <a:p>
            <a:pPr marL="273050" indent="-273050"/>
            <a:r>
              <a:rPr lang="en-GB" altLang="en-US" dirty="0"/>
              <a:t>I might have learnt better if.....</a:t>
            </a:r>
          </a:p>
          <a:p>
            <a:pPr marL="273050" indent="-273050"/>
            <a:r>
              <a:rPr lang="en-GB" altLang="en-US" dirty="0"/>
              <a:t>What I found most difficult was....</a:t>
            </a:r>
          </a:p>
          <a:p>
            <a:pPr marL="273050" indent="-273050"/>
            <a:r>
              <a:rPr lang="en-GB" altLang="en-US" dirty="0"/>
              <a:t>I have learnt that....</a:t>
            </a:r>
          </a:p>
          <a:p>
            <a:pPr marL="273050" indent="-273050"/>
            <a:endParaRPr lang="en-GB" altLang="en-US" dirty="0"/>
          </a:p>
        </p:txBody>
      </p:sp>
      <p:sp>
        <p:nvSpPr>
          <p:cNvPr id="15363" name="Title 2"/>
          <p:cNvSpPr>
            <a:spLocks noGrp="1"/>
          </p:cNvSpPr>
          <p:nvPr>
            <p:ph type="title"/>
          </p:nvPr>
        </p:nvSpPr>
        <p:spPr/>
        <p:txBody>
          <a:bodyPr/>
          <a:lstStyle/>
          <a:p>
            <a:pPr>
              <a:defRPr/>
            </a:pPr>
            <a:r>
              <a:rPr lang="en-GB"/>
              <a:t>Self-Evaluation</a:t>
            </a:r>
          </a:p>
        </p:txBody>
      </p:sp>
    </p:spTree>
    <p:extLst>
      <p:ext uri="{BB962C8B-B14F-4D97-AF65-F5344CB8AC3E}">
        <p14:creationId xmlns:p14="http://schemas.microsoft.com/office/powerpoint/2010/main" val="10941969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a:xfrm>
            <a:off x="1524001" y="2708910"/>
            <a:ext cx="8893175" cy="3417254"/>
          </a:xfrm>
        </p:spPr>
        <p:txBody>
          <a:bodyPr/>
          <a:lstStyle/>
          <a:p>
            <a:pPr eaLnBrk="1" hangingPunct="1"/>
            <a:r>
              <a:rPr lang="en-GB" altLang="en-US" dirty="0"/>
              <a:t>Learners need to understand the goals of their learning so that they can judge whether they have achieved them.</a:t>
            </a:r>
          </a:p>
          <a:p>
            <a:pPr eaLnBrk="1" hangingPunct="1"/>
            <a:r>
              <a:rPr lang="en-GB" altLang="en-US" dirty="0"/>
              <a:t>Clear, intended learning outcomes/success criteria are necessary.</a:t>
            </a:r>
          </a:p>
          <a:p>
            <a:pPr eaLnBrk="1" hangingPunct="1"/>
            <a:r>
              <a:rPr lang="en-GB" altLang="en-US" dirty="0"/>
              <a:t>Pupils who understand the learning objectives and assessment criteria and have opportunities to reflect on their work show greater improvement than those who do not. Fontana &amp; </a:t>
            </a:r>
            <a:r>
              <a:rPr lang="en-GB" altLang="en-US" dirty="0" err="1"/>
              <a:t>Fernandes</a:t>
            </a:r>
            <a:r>
              <a:rPr lang="en-GB" altLang="en-US" dirty="0"/>
              <a:t> (1994 in </a:t>
            </a:r>
            <a:r>
              <a:rPr lang="en-GB" altLang="en-US" dirty="0" err="1"/>
              <a:t>Grigg</a:t>
            </a:r>
            <a:r>
              <a:rPr lang="en-GB" altLang="en-US" dirty="0"/>
              <a:t> 2010)</a:t>
            </a:r>
          </a:p>
        </p:txBody>
      </p:sp>
      <p:sp>
        <p:nvSpPr>
          <p:cNvPr id="16387" name="Title 2"/>
          <p:cNvSpPr>
            <a:spLocks noGrp="1"/>
          </p:cNvSpPr>
          <p:nvPr>
            <p:ph type="title"/>
          </p:nvPr>
        </p:nvSpPr>
        <p:spPr/>
        <p:txBody>
          <a:bodyPr/>
          <a:lstStyle/>
          <a:p>
            <a:pPr>
              <a:defRPr/>
            </a:pPr>
            <a:r>
              <a:rPr lang="en-GB" dirty="0"/>
              <a:t>Self assessment</a:t>
            </a:r>
          </a:p>
        </p:txBody>
      </p:sp>
    </p:spTree>
    <p:extLst>
      <p:ext uri="{BB962C8B-B14F-4D97-AF65-F5344CB8AC3E}">
        <p14:creationId xmlns:p14="http://schemas.microsoft.com/office/powerpoint/2010/main" val="38161669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1"/>
          <p:cNvSpPr>
            <a:spLocks noGrp="1"/>
          </p:cNvSpPr>
          <p:nvPr>
            <p:ph idx="1"/>
          </p:nvPr>
        </p:nvSpPr>
        <p:spPr>
          <a:xfrm>
            <a:off x="1774825" y="2766060"/>
            <a:ext cx="8642350" cy="3241040"/>
          </a:xfrm>
        </p:spPr>
        <p:txBody>
          <a:bodyPr/>
          <a:lstStyle/>
          <a:p>
            <a:pPr eaLnBrk="1" hangingPunct="1"/>
            <a:r>
              <a:rPr lang="en-GB" altLang="en-US" dirty="0"/>
              <a:t>An intrinsic part of self-evaluation and self-assessment. </a:t>
            </a:r>
          </a:p>
          <a:p>
            <a:pPr eaLnBrk="1" hangingPunct="1"/>
            <a:r>
              <a:rPr lang="en-GB" altLang="en-US" dirty="0"/>
              <a:t>Begins with setting learning targets, proceeds through the production of work that aims to achieve those targets, to the assessment of the work to see if it does in fact meet the targets and then, finally, to the setting of new targets or revising ones that were not achieved.</a:t>
            </a:r>
          </a:p>
          <a:p>
            <a:pPr eaLnBrk="1" hangingPunct="1">
              <a:buFont typeface="Wingdings 3" panose="05040102010807070707" pitchFamily="18" charset="2"/>
              <a:buNone/>
            </a:pPr>
            <a:endParaRPr lang="en-GB" altLang="en-US" dirty="0"/>
          </a:p>
        </p:txBody>
      </p:sp>
      <p:sp>
        <p:nvSpPr>
          <p:cNvPr id="3" name="Title 2"/>
          <p:cNvSpPr>
            <a:spLocks noGrp="1"/>
          </p:cNvSpPr>
          <p:nvPr>
            <p:ph type="title"/>
          </p:nvPr>
        </p:nvSpPr>
        <p:spPr/>
        <p:txBody>
          <a:bodyPr>
            <a:normAutofit fontScale="90000"/>
          </a:bodyPr>
          <a:lstStyle/>
          <a:p>
            <a:pPr>
              <a:defRPr/>
            </a:pPr>
            <a:r>
              <a:rPr lang="en-GB" dirty="0"/>
              <a:t>The setting of learning targets, or goal-setting</a:t>
            </a:r>
          </a:p>
        </p:txBody>
      </p:sp>
    </p:spTree>
    <p:extLst>
      <p:ext uri="{BB962C8B-B14F-4D97-AF65-F5344CB8AC3E}">
        <p14:creationId xmlns:p14="http://schemas.microsoft.com/office/powerpoint/2010/main" val="39505695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1981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p:txBody>
          <a:bodyPr/>
          <a:lstStyle/>
          <a:p>
            <a:pPr>
              <a:defRPr/>
            </a:pPr>
            <a:endParaRPr lang="en-GB"/>
          </a:p>
        </p:txBody>
      </p:sp>
    </p:spTree>
    <p:extLst>
      <p:ext uri="{BB962C8B-B14F-4D97-AF65-F5344CB8AC3E}">
        <p14:creationId xmlns:p14="http://schemas.microsoft.com/office/powerpoint/2010/main" val="24329627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p:cNvSpPr>
            <a:spLocks noGrp="1"/>
          </p:cNvSpPr>
          <p:nvPr>
            <p:ph idx="1"/>
          </p:nvPr>
        </p:nvSpPr>
        <p:spPr/>
        <p:txBody>
          <a:bodyPr/>
          <a:lstStyle/>
          <a:p>
            <a:pPr eaLnBrk="1" hangingPunct="1"/>
            <a:r>
              <a:rPr lang="en-GB" altLang="en-US" sz="4000"/>
              <a:t>S </a:t>
            </a:r>
            <a:br>
              <a:rPr lang="en-GB" altLang="en-US" sz="4000"/>
            </a:br>
            <a:r>
              <a:rPr lang="en-GB" altLang="en-US" sz="4000"/>
              <a:t>M </a:t>
            </a:r>
            <a:br>
              <a:rPr lang="en-GB" altLang="en-US" sz="4000"/>
            </a:br>
            <a:r>
              <a:rPr lang="en-GB" altLang="en-US" sz="4000"/>
              <a:t>A </a:t>
            </a:r>
            <a:br>
              <a:rPr lang="en-GB" altLang="en-US" sz="4000"/>
            </a:br>
            <a:r>
              <a:rPr lang="en-GB" altLang="en-US" sz="4000"/>
              <a:t>R  </a:t>
            </a:r>
            <a:br>
              <a:rPr lang="en-GB" altLang="en-US" sz="4000"/>
            </a:br>
            <a:r>
              <a:rPr lang="en-GB" altLang="en-US" sz="4000"/>
              <a:t>T </a:t>
            </a:r>
          </a:p>
          <a:p>
            <a:pPr eaLnBrk="1" hangingPunct="1"/>
            <a:endParaRPr lang="en-GB" altLang="en-US"/>
          </a:p>
        </p:txBody>
      </p:sp>
      <p:sp>
        <p:nvSpPr>
          <p:cNvPr id="3" name="Title 2"/>
          <p:cNvSpPr>
            <a:spLocks noGrp="1"/>
          </p:cNvSpPr>
          <p:nvPr>
            <p:ph type="title"/>
          </p:nvPr>
        </p:nvSpPr>
        <p:spPr/>
        <p:txBody>
          <a:bodyPr/>
          <a:lstStyle/>
          <a:p>
            <a:pPr>
              <a:defRPr/>
            </a:pPr>
            <a:r>
              <a:rPr lang="en-GB" dirty="0"/>
              <a:t>Targets should be</a:t>
            </a:r>
          </a:p>
        </p:txBody>
      </p:sp>
    </p:spTree>
    <p:extLst>
      <p:ext uri="{BB962C8B-B14F-4D97-AF65-F5344CB8AC3E}">
        <p14:creationId xmlns:p14="http://schemas.microsoft.com/office/powerpoint/2010/main" val="1099561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p:cNvSpPr>
            <a:spLocks noGrp="1"/>
          </p:cNvSpPr>
          <p:nvPr>
            <p:ph idx="1"/>
          </p:nvPr>
        </p:nvSpPr>
        <p:spPr/>
        <p:txBody>
          <a:bodyPr/>
          <a:lstStyle/>
          <a:p>
            <a:pPr eaLnBrk="1" hangingPunct="1"/>
            <a:r>
              <a:rPr lang="en-GB" altLang="en-US" sz="4000"/>
              <a:t>S = Specific </a:t>
            </a:r>
            <a:br>
              <a:rPr lang="en-GB" altLang="en-US" sz="4000"/>
            </a:br>
            <a:r>
              <a:rPr lang="en-GB" altLang="en-US" sz="4000"/>
              <a:t>M = Measurable </a:t>
            </a:r>
            <a:br>
              <a:rPr lang="en-GB" altLang="en-US" sz="4000"/>
            </a:br>
            <a:r>
              <a:rPr lang="en-GB" altLang="en-US" sz="4000"/>
              <a:t>A = Achievable or Attainable </a:t>
            </a:r>
            <a:br>
              <a:rPr lang="en-GB" altLang="en-US" sz="4000"/>
            </a:br>
            <a:r>
              <a:rPr lang="en-GB" altLang="en-US" sz="4000"/>
              <a:t>R  = Relevant </a:t>
            </a:r>
            <a:br>
              <a:rPr lang="en-GB" altLang="en-US" sz="4000"/>
            </a:br>
            <a:r>
              <a:rPr lang="en-GB" altLang="en-US" sz="4000"/>
              <a:t>T  = Time-bound</a:t>
            </a:r>
          </a:p>
          <a:p>
            <a:pPr eaLnBrk="1" hangingPunct="1"/>
            <a:endParaRPr lang="en-GB" altLang="en-US"/>
          </a:p>
        </p:txBody>
      </p:sp>
      <p:sp>
        <p:nvSpPr>
          <p:cNvPr id="3" name="Title 2"/>
          <p:cNvSpPr>
            <a:spLocks noGrp="1"/>
          </p:cNvSpPr>
          <p:nvPr>
            <p:ph type="title"/>
          </p:nvPr>
        </p:nvSpPr>
        <p:spPr/>
        <p:txBody>
          <a:bodyPr/>
          <a:lstStyle/>
          <a:p>
            <a:pPr>
              <a:defRPr/>
            </a:pPr>
            <a:r>
              <a:rPr lang="en-GB" dirty="0"/>
              <a:t>Targets should be</a:t>
            </a:r>
          </a:p>
        </p:txBody>
      </p:sp>
    </p:spTree>
    <p:extLst>
      <p:ext uri="{BB962C8B-B14F-4D97-AF65-F5344CB8AC3E}">
        <p14:creationId xmlns:p14="http://schemas.microsoft.com/office/powerpoint/2010/main" val="10840075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a:xfrm>
            <a:off x="1062990" y="2583180"/>
            <a:ext cx="10401300" cy="3423921"/>
          </a:xfrm>
        </p:spPr>
        <p:txBody>
          <a:bodyPr>
            <a:normAutofit fontScale="92500" lnSpcReduction="20000"/>
          </a:bodyPr>
          <a:lstStyle/>
          <a:p>
            <a:r>
              <a:rPr lang="en-GB" altLang="en-US" dirty="0"/>
              <a:t> helps clarify what good performance is (goals, criteria, expected standards);</a:t>
            </a:r>
          </a:p>
          <a:p>
            <a:r>
              <a:rPr lang="en-GB" altLang="en-US" dirty="0"/>
              <a:t> facilitates the development of self-assessment (reflection) in learning;</a:t>
            </a:r>
          </a:p>
          <a:p>
            <a:r>
              <a:rPr lang="en-GB" altLang="en-US" dirty="0"/>
              <a:t> delivers high quality information to students about their learning;</a:t>
            </a:r>
          </a:p>
          <a:p>
            <a:r>
              <a:rPr lang="en-GB" altLang="en-US" dirty="0"/>
              <a:t> encourages teacher and peer dialogue around learning;</a:t>
            </a:r>
          </a:p>
          <a:p>
            <a:r>
              <a:rPr lang="en-GB" altLang="en-US" dirty="0"/>
              <a:t>encourages positive motivational beliefs and self-esteem;</a:t>
            </a:r>
          </a:p>
          <a:p>
            <a:r>
              <a:rPr lang="en-GB" altLang="en-US" dirty="0"/>
              <a:t> provides opportunities to close the gap between current and desired performance;</a:t>
            </a:r>
          </a:p>
          <a:p>
            <a:r>
              <a:rPr lang="en-GB" altLang="en-US" dirty="0"/>
              <a:t> provides information to teachers that can be used to help shape the teaching. </a:t>
            </a:r>
          </a:p>
          <a:p>
            <a:pPr marL="0" indent="0" algn="r">
              <a:buNone/>
            </a:pPr>
            <a:r>
              <a:rPr lang="en-GB" altLang="en-US" sz="1500" dirty="0"/>
              <a:t>(Gibbs &amp; Simpson 2004)</a:t>
            </a:r>
          </a:p>
          <a:p>
            <a:endParaRPr lang="en-GB" altLang="en-US" dirty="0"/>
          </a:p>
        </p:txBody>
      </p:sp>
      <p:sp>
        <p:nvSpPr>
          <p:cNvPr id="3" name="Title 2"/>
          <p:cNvSpPr>
            <a:spLocks noGrp="1"/>
          </p:cNvSpPr>
          <p:nvPr>
            <p:ph type="title"/>
          </p:nvPr>
        </p:nvSpPr>
        <p:spPr/>
        <p:txBody>
          <a:bodyPr>
            <a:normAutofit fontScale="90000"/>
          </a:bodyPr>
          <a:lstStyle/>
          <a:p>
            <a:pPr>
              <a:defRPr/>
            </a:pPr>
            <a:r>
              <a:rPr lang="en-GB" dirty="0"/>
              <a:t>Good feedback practice:</a:t>
            </a:r>
            <a:br>
              <a:rPr lang="en-GB" dirty="0"/>
            </a:br>
            <a:endParaRPr lang="en-GB" dirty="0"/>
          </a:p>
        </p:txBody>
      </p:sp>
    </p:spTree>
    <p:extLst>
      <p:ext uri="{BB962C8B-B14F-4D97-AF65-F5344CB8AC3E}">
        <p14:creationId xmlns:p14="http://schemas.microsoft.com/office/powerpoint/2010/main" val="23156798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2"/>
          <p:cNvSpPr>
            <a:spLocks noGrp="1"/>
          </p:cNvSpPr>
          <p:nvPr>
            <p:ph idx="1"/>
          </p:nvPr>
        </p:nvSpPr>
        <p:spPr/>
        <p:txBody>
          <a:bodyPr/>
          <a:lstStyle/>
          <a:p>
            <a:pPr eaLnBrk="1" hangingPunct="1"/>
            <a:r>
              <a:rPr lang="en-GB" altLang="en-US" sz="2800"/>
              <a:t>Black, P. &amp; Wiliam, D (1998). Assessment and Classroom Learning. </a:t>
            </a:r>
            <a:r>
              <a:rPr lang="en-GB" altLang="en-US" sz="2800" i="1"/>
              <a:t>Assessment in Education </a:t>
            </a:r>
            <a:r>
              <a:rPr lang="en-GB" altLang="en-US" sz="2800" b="1"/>
              <a:t>5</a:t>
            </a:r>
            <a:r>
              <a:rPr lang="en-GB" altLang="en-US" sz="2800"/>
              <a:t>(1) pp. 7-71.</a:t>
            </a:r>
          </a:p>
          <a:p>
            <a:pPr eaLnBrk="1" hangingPunct="1"/>
            <a:r>
              <a:rPr lang="en-GB" altLang="en-US" sz="2800"/>
              <a:t>Clarke S (2005) </a:t>
            </a:r>
            <a:r>
              <a:rPr lang="en-GB" altLang="en-US" sz="2800" i="1"/>
              <a:t>Formative assessment in action.; weaving the elements together. Abingdon</a:t>
            </a:r>
            <a:r>
              <a:rPr lang="en-GB" altLang="en-US" sz="2800"/>
              <a:t>: Hodder Murray.</a:t>
            </a:r>
          </a:p>
          <a:p>
            <a:pPr eaLnBrk="1" hangingPunct="1"/>
            <a:r>
              <a:rPr lang="en-GB" altLang="en-US" sz="2800"/>
              <a:t>Smith I (2003) </a:t>
            </a:r>
            <a:r>
              <a:rPr lang="en-GB" altLang="en-US" sz="2800" i="1"/>
              <a:t>Assessment for Learning: mark less to achieve more. </a:t>
            </a:r>
            <a:r>
              <a:rPr lang="en-GB" altLang="en-US" sz="2800"/>
              <a:t>Paisley: Learning Unlimited.</a:t>
            </a:r>
          </a:p>
        </p:txBody>
      </p:sp>
      <p:sp>
        <p:nvSpPr>
          <p:cNvPr id="16386" name="Title 1"/>
          <p:cNvSpPr>
            <a:spLocks noGrp="1"/>
          </p:cNvSpPr>
          <p:nvPr>
            <p:ph type="title"/>
          </p:nvPr>
        </p:nvSpPr>
        <p:spPr/>
        <p:txBody>
          <a:bodyPr/>
          <a:lstStyle/>
          <a:p>
            <a:pPr>
              <a:defRPr/>
            </a:pPr>
            <a:r>
              <a:rPr lang="en-GB" dirty="0"/>
              <a:t>Reference List</a:t>
            </a:r>
          </a:p>
        </p:txBody>
      </p:sp>
    </p:spTree>
    <p:extLst>
      <p:ext uri="{BB962C8B-B14F-4D97-AF65-F5344CB8AC3E}">
        <p14:creationId xmlns:p14="http://schemas.microsoft.com/office/powerpoint/2010/main" val="7332874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sz="2800" dirty="0"/>
              <a:t>Pollard A (2014</a:t>
            </a:r>
            <a:r>
              <a:rPr lang="en-GB" sz="2800" i="1" dirty="0"/>
              <a:t>) Reflective Teaching in Schools. </a:t>
            </a:r>
            <a:r>
              <a:rPr lang="en-GB" sz="2800" dirty="0"/>
              <a:t>London: Continuum</a:t>
            </a:r>
          </a:p>
          <a:p>
            <a:pPr marL="109537" indent="0">
              <a:buNone/>
              <a:defRPr/>
            </a:pPr>
            <a:endParaRPr lang="en-GB" sz="2800" dirty="0"/>
          </a:p>
          <a:p>
            <a:pPr>
              <a:defRPr/>
            </a:pPr>
            <a:r>
              <a:rPr lang="en-GB" sz="2800" dirty="0"/>
              <a:t>Wragg E.C., (2001) Assessment &amp; Learning in the Primary School. London: Routledge/</a:t>
            </a:r>
            <a:r>
              <a:rPr lang="en-GB" sz="2800" dirty="0" err="1"/>
              <a:t>Falmer</a:t>
            </a:r>
            <a:endParaRPr lang="en-GB" sz="2800" dirty="0"/>
          </a:p>
          <a:p>
            <a:pPr>
              <a:defRPr/>
            </a:pPr>
            <a:endParaRPr lang="en-GB" dirty="0"/>
          </a:p>
        </p:txBody>
      </p:sp>
      <p:sp>
        <p:nvSpPr>
          <p:cNvPr id="3" name="Title 2"/>
          <p:cNvSpPr>
            <a:spLocks noGrp="1"/>
          </p:cNvSpPr>
          <p:nvPr>
            <p:ph type="title"/>
          </p:nvPr>
        </p:nvSpPr>
        <p:spPr/>
        <p:txBody>
          <a:bodyPr/>
          <a:lstStyle/>
          <a:p>
            <a:pPr>
              <a:defRPr/>
            </a:pPr>
            <a:endParaRPr lang="en-GB"/>
          </a:p>
        </p:txBody>
      </p:sp>
    </p:spTree>
    <p:extLst>
      <p:ext uri="{BB962C8B-B14F-4D97-AF65-F5344CB8AC3E}">
        <p14:creationId xmlns:p14="http://schemas.microsoft.com/office/powerpoint/2010/main" val="26449429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1"/>
          <p:cNvSpPr>
            <a:spLocks noGrp="1"/>
          </p:cNvSpPr>
          <p:nvPr>
            <p:ph idx="1"/>
          </p:nvPr>
        </p:nvSpPr>
        <p:spPr/>
        <p:txBody>
          <a:bodyPr>
            <a:normAutofit fontScale="85000" lnSpcReduction="20000"/>
          </a:bodyPr>
          <a:lstStyle/>
          <a:p>
            <a:pPr marL="109537" indent="0">
              <a:buNone/>
              <a:defRPr/>
            </a:pPr>
            <a:r>
              <a:rPr lang="en-GB" altLang="en-US" i="1" dirty="0"/>
              <a:t>Assessment for Learning – What and why? </a:t>
            </a:r>
            <a:r>
              <a:rPr lang="en-GB" altLang="en-US" dirty="0"/>
              <a:t>Oslo Regional Conference 28 March 2012 </a:t>
            </a:r>
          </a:p>
          <a:p>
            <a:pPr eaLnBrk="1" hangingPunct="1">
              <a:defRPr/>
            </a:pPr>
            <a:r>
              <a:rPr lang="en-GB" altLang="en-US" dirty="0"/>
              <a:t>Gordon Stobart </a:t>
            </a:r>
          </a:p>
          <a:p>
            <a:pPr eaLnBrk="1" hangingPunct="1">
              <a:defRPr/>
            </a:pPr>
            <a:r>
              <a:rPr lang="en-GB" altLang="en-US" dirty="0"/>
              <a:t>Emeritus Professor of Education </a:t>
            </a:r>
          </a:p>
          <a:p>
            <a:pPr eaLnBrk="1" hangingPunct="1">
              <a:defRPr/>
            </a:pPr>
            <a:r>
              <a:rPr lang="en-GB" altLang="en-US" dirty="0"/>
              <a:t>Institute of Education, University of London </a:t>
            </a:r>
          </a:p>
          <a:p>
            <a:pPr eaLnBrk="1" hangingPunct="1">
              <a:defRPr/>
            </a:pPr>
            <a:r>
              <a:rPr lang="en-GB" altLang="en-US" dirty="0"/>
              <a:t>g.stobart@ioe.ac.uk </a:t>
            </a:r>
          </a:p>
          <a:p>
            <a:pPr eaLnBrk="1" hangingPunct="1">
              <a:defRPr/>
            </a:pPr>
            <a:r>
              <a:rPr lang="en-GB" altLang="en-US" dirty="0"/>
              <a:t>Available at: </a:t>
            </a:r>
            <a:r>
              <a:rPr lang="en-GB" altLang="en-US" dirty="0">
                <a:hlinkClick r:id="rId3"/>
              </a:rPr>
              <a:t>http://www.udir.no/PageFiles/49683/Gordon%20Oslo,%20regional%20conf%20280312%20(2).pdf</a:t>
            </a:r>
            <a:endParaRPr lang="en-GB" altLang="en-US" dirty="0"/>
          </a:p>
          <a:p>
            <a:pPr eaLnBrk="1" hangingPunct="1">
              <a:defRPr/>
            </a:pPr>
            <a:r>
              <a:rPr lang="en-GB" altLang="en-US" dirty="0"/>
              <a:t>With thanks for some slides</a:t>
            </a:r>
          </a:p>
          <a:p>
            <a:pPr marL="109537" indent="0">
              <a:buNone/>
              <a:defRPr/>
            </a:pPr>
            <a:endParaRPr lang="en-GB" altLang="en-US" dirty="0"/>
          </a:p>
        </p:txBody>
      </p:sp>
      <p:sp>
        <p:nvSpPr>
          <p:cNvPr id="3" name="Title 2"/>
          <p:cNvSpPr>
            <a:spLocks noGrp="1"/>
          </p:cNvSpPr>
          <p:nvPr>
            <p:ph type="title"/>
          </p:nvPr>
        </p:nvSpPr>
        <p:spPr/>
        <p:txBody>
          <a:bodyPr/>
          <a:lstStyle/>
          <a:p>
            <a:pPr algn="ctr" eaLnBrk="1" hangingPunct="1">
              <a:defRPr/>
            </a:pPr>
            <a:r>
              <a:rPr lang="en-GB" dirty="0"/>
              <a:t>Reference List</a:t>
            </a:r>
          </a:p>
        </p:txBody>
      </p:sp>
    </p:spTree>
    <p:extLst>
      <p:ext uri="{BB962C8B-B14F-4D97-AF65-F5344CB8AC3E}">
        <p14:creationId xmlns:p14="http://schemas.microsoft.com/office/powerpoint/2010/main" val="2464538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a:xfrm>
            <a:off x="1847850" y="2514600"/>
            <a:ext cx="8496300" cy="4010026"/>
          </a:xfrm>
        </p:spPr>
        <p:txBody>
          <a:bodyPr>
            <a:normAutofit fontScale="92500" lnSpcReduction="20000"/>
          </a:bodyPr>
          <a:lstStyle/>
          <a:p>
            <a:pPr marL="273050" indent="-273050">
              <a:defRPr/>
            </a:pPr>
            <a:r>
              <a:rPr lang="en-GB" altLang="en-US" sz="2800" dirty="0"/>
              <a:t>Arthur J. &amp; </a:t>
            </a:r>
            <a:r>
              <a:rPr lang="en-GB" altLang="en-US" sz="2800" dirty="0" err="1"/>
              <a:t>Petterson</a:t>
            </a:r>
            <a:r>
              <a:rPr lang="en-GB" altLang="en-US" sz="2800" dirty="0"/>
              <a:t> A . (2012) </a:t>
            </a:r>
            <a:r>
              <a:rPr lang="en-GB" altLang="en-US" sz="2800" i="1" dirty="0"/>
              <a:t>The Routledge Companion to Education. </a:t>
            </a:r>
            <a:r>
              <a:rPr lang="en-GB" altLang="en-US" sz="2800" dirty="0"/>
              <a:t>London: Routledge</a:t>
            </a:r>
          </a:p>
          <a:p>
            <a:pPr marL="0" indent="0">
              <a:buNone/>
              <a:defRPr/>
            </a:pPr>
            <a:endParaRPr lang="en-GB" altLang="en-US" sz="2800" dirty="0"/>
          </a:p>
          <a:p>
            <a:pPr marL="273050" indent="-273050">
              <a:defRPr/>
            </a:pPr>
            <a:r>
              <a:rPr lang="en-GB" altLang="en-US" sz="2800" dirty="0"/>
              <a:t>Briggs, M. Woodfield, A. Martin, C &amp; </a:t>
            </a:r>
            <a:r>
              <a:rPr lang="en-GB" altLang="en-US" sz="2800" dirty="0" err="1"/>
              <a:t>Swatton</a:t>
            </a:r>
            <a:r>
              <a:rPr lang="en-GB" altLang="en-US" sz="2800" dirty="0"/>
              <a:t>, P. (2008) </a:t>
            </a:r>
            <a:r>
              <a:rPr lang="en-GB" altLang="en-US" sz="2800" i="1" dirty="0"/>
              <a:t>Assessment for Learning &amp; Teaching in Primary Schools </a:t>
            </a:r>
            <a:r>
              <a:rPr lang="en-GB" altLang="en-US" sz="2800" dirty="0"/>
              <a:t>2</a:t>
            </a:r>
            <a:r>
              <a:rPr lang="en-GB" altLang="en-US" sz="2800" baseline="30000" dirty="0"/>
              <a:t>nd</a:t>
            </a:r>
            <a:r>
              <a:rPr lang="en-GB" altLang="en-US" sz="2800" dirty="0"/>
              <a:t> </a:t>
            </a:r>
            <a:r>
              <a:rPr lang="en-GB" altLang="en-US" sz="2800" dirty="0" err="1"/>
              <a:t>edn</a:t>
            </a:r>
            <a:r>
              <a:rPr lang="en-GB" altLang="en-US" sz="2800" dirty="0"/>
              <a:t> London: Sage</a:t>
            </a:r>
          </a:p>
          <a:p>
            <a:pPr marL="273050" indent="-273050">
              <a:defRPr/>
            </a:pPr>
            <a:endParaRPr lang="en-GB" altLang="en-US" sz="2800" dirty="0"/>
          </a:p>
          <a:p>
            <a:pPr marL="273050" indent="-273050">
              <a:defRPr/>
            </a:pPr>
            <a:r>
              <a:rPr lang="en-GB" sz="2800" dirty="0"/>
              <a:t>Gibbs, G., &amp; Simpson, C. (2004). Conditions under which assessment supports students’ learning. </a:t>
            </a:r>
            <a:r>
              <a:rPr lang="en-GB" sz="2800" i="1" dirty="0"/>
              <a:t>Learning and Teaching in Higher Education</a:t>
            </a:r>
            <a:r>
              <a:rPr lang="en-GB" sz="2800" dirty="0"/>
              <a:t>, </a:t>
            </a:r>
            <a:r>
              <a:rPr lang="en-GB" sz="2800" i="1" dirty="0"/>
              <a:t>1</a:t>
            </a:r>
            <a:r>
              <a:rPr lang="en-GB" sz="2800" dirty="0"/>
              <a:t>, 3–31. </a:t>
            </a:r>
            <a:endParaRPr lang="en-GB" altLang="en-US" sz="2800" i="1" dirty="0"/>
          </a:p>
          <a:p>
            <a:pPr marL="273050" indent="-273050">
              <a:defRPr/>
            </a:pPr>
            <a:endParaRPr lang="en-GB" altLang="en-US" sz="2800" dirty="0"/>
          </a:p>
          <a:p>
            <a:pPr marL="0" indent="0">
              <a:buNone/>
              <a:defRPr/>
            </a:pPr>
            <a:endParaRPr lang="en-GB" altLang="en-US" sz="2800" dirty="0"/>
          </a:p>
        </p:txBody>
      </p:sp>
      <p:sp>
        <p:nvSpPr>
          <p:cNvPr id="3" name="Title 2"/>
          <p:cNvSpPr>
            <a:spLocks noGrp="1"/>
          </p:cNvSpPr>
          <p:nvPr>
            <p:ph type="title"/>
          </p:nvPr>
        </p:nvSpPr>
        <p:spPr/>
        <p:txBody>
          <a:bodyPr>
            <a:normAutofit fontScale="90000"/>
          </a:bodyPr>
          <a:lstStyle/>
          <a:p>
            <a:pPr>
              <a:defRPr/>
            </a:pPr>
            <a:r>
              <a:rPr lang="en-GB" dirty="0"/>
              <a:t>References-</a:t>
            </a:r>
            <a:br>
              <a:rPr lang="en-GB" dirty="0"/>
            </a:br>
            <a:endParaRPr lang="en-GB" dirty="0"/>
          </a:p>
        </p:txBody>
      </p:sp>
    </p:spTree>
    <p:extLst>
      <p:ext uri="{BB962C8B-B14F-4D97-AF65-F5344CB8AC3E}">
        <p14:creationId xmlns:p14="http://schemas.microsoft.com/office/powerpoint/2010/main" val="31579574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p:cNvSpPr>
            <a:spLocks noGrp="1"/>
          </p:cNvSpPr>
          <p:nvPr>
            <p:ph idx="1"/>
          </p:nvPr>
        </p:nvSpPr>
        <p:spPr/>
        <p:txBody>
          <a:bodyPr>
            <a:normAutofit fontScale="92500" lnSpcReduction="20000"/>
          </a:bodyPr>
          <a:lstStyle/>
          <a:p>
            <a:pPr marL="273050" indent="-273050">
              <a:defRPr/>
            </a:pPr>
            <a:r>
              <a:rPr lang="en-GB" altLang="en-US" sz="2800" dirty="0"/>
              <a:t>Grigg R (2010) </a:t>
            </a:r>
            <a:r>
              <a:rPr lang="en-GB" altLang="en-US" sz="2800" i="1" dirty="0"/>
              <a:t>Becoming an Outstanding Primary School Teacher</a:t>
            </a:r>
            <a:r>
              <a:rPr lang="en-GB" altLang="en-US" sz="2800" dirty="0"/>
              <a:t>. Harlow: Pearson</a:t>
            </a:r>
          </a:p>
          <a:p>
            <a:pPr marL="273050" indent="-273050">
              <a:defRPr/>
            </a:pPr>
            <a:r>
              <a:rPr lang="en-GB" altLang="en-US" sz="2800" dirty="0"/>
              <a:t>Hillier Y (2012) </a:t>
            </a:r>
            <a:r>
              <a:rPr lang="en-GB" altLang="en-US" sz="2800" i="1" dirty="0"/>
              <a:t>Teaching in Further and Adult Education </a:t>
            </a:r>
            <a:r>
              <a:rPr lang="en-GB" altLang="en-US" sz="2800" dirty="0"/>
              <a:t>London: Continuum </a:t>
            </a:r>
            <a:r>
              <a:rPr lang="en-GB" altLang="en-US" sz="2800" i="1" dirty="0"/>
              <a:t>Reflective. </a:t>
            </a:r>
            <a:endParaRPr lang="en-GB" altLang="en-US" sz="2800" dirty="0"/>
          </a:p>
          <a:p>
            <a:pPr>
              <a:defRPr/>
            </a:pPr>
            <a:r>
              <a:rPr lang="en-GB" altLang="en-US" sz="2800" dirty="0"/>
              <a:t>Nicol D.J. &amp; Macfarlane-Dick, D. (2004). </a:t>
            </a:r>
            <a:r>
              <a:rPr lang="en-GB" altLang="en-US" sz="2800" i="1" dirty="0"/>
              <a:t>Rethinking Formative Assessment in HE: a theoretical model and seven principles of good feedback practice. </a:t>
            </a:r>
            <a:r>
              <a:rPr lang="en-GB" altLang="en-US" sz="2800" dirty="0"/>
              <a:t>http://www.heacademy.ac.uk/assessment/ASS051D_SENLEF_model.doc</a:t>
            </a:r>
          </a:p>
          <a:p>
            <a:pPr>
              <a:defRPr/>
            </a:pPr>
            <a:endParaRPr lang="en-GB" altLang="en-US" dirty="0"/>
          </a:p>
        </p:txBody>
      </p:sp>
      <p:sp>
        <p:nvSpPr>
          <p:cNvPr id="3" name="Title 2"/>
          <p:cNvSpPr>
            <a:spLocks noGrp="1"/>
          </p:cNvSpPr>
          <p:nvPr>
            <p:ph type="title"/>
          </p:nvPr>
        </p:nvSpPr>
        <p:spPr/>
        <p:txBody>
          <a:bodyPr/>
          <a:lstStyle/>
          <a:p>
            <a:pPr>
              <a:defRPr/>
            </a:pPr>
            <a:endParaRPr lang="en-GB"/>
          </a:p>
        </p:txBody>
      </p:sp>
    </p:spTree>
    <p:extLst>
      <p:ext uri="{BB962C8B-B14F-4D97-AF65-F5344CB8AC3E}">
        <p14:creationId xmlns:p14="http://schemas.microsoft.com/office/powerpoint/2010/main" val="15451441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p:txBody>
          <a:bodyPr/>
          <a:lstStyle/>
          <a:p>
            <a:r>
              <a:rPr lang="en-GB" altLang="en-US"/>
              <a:t>Evans, C (2013) Making Sense of Assessment Feedback in Higher Education </a:t>
            </a:r>
            <a:r>
              <a:rPr lang="en-GB" altLang="en-US" i="1"/>
              <a:t>REVIEW OF EDUCATIONAL RESEARCH</a:t>
            </a:r>
            <a:r>
              <a:rPr lang="en-GB" altLang="en-US"/>
              <a:t> 2013 83: 70 Available at: </a:t>
            </a:r>
            <a:r>
              <a:rPr lang="en-GB" altLang="en-US">
                <a:hlinkClick r:id="rId3"/>
              </a:rPr>
              <a:t>https://www.plymouth.ac.uk/uploads/production/document/path/2/2730/Making_sense_of_feedback.pdf</a:t>
            </a:r>
            <a:r>
              <a:rPr lang="en-GB" altLang="en-US"/>
              <a:t> Accessed on 20/1/17</a:t>
            </a:r>
          </a:p>
        </p:txBody>
      </p:sp>
      <p:sp>
        <p:nvSpPr>
          <p:cNvPr id="3" name="Title 2"/>
          <p:cNvSpPr>
            <a:spLocks noGrp="1"/>
          </p:cNvSpPr>
          <p:nvPr>
            <p:ph type="title"/>
          </p:nvPr>
        </p:nvSpPr>
        <p:spPr/>
        <p:txBody>
          <a:bodyPr/>
          <a:lstStyle/>
          <a:p>
            <a:pPr>
              <a:defRPr/>
            </a:pPr>
            <a:r>
              <a:rPr lang="en-GB" dirty="0"/>
              <a:t>Additional reading</a:t>
            </a:r>
          </a:p>
        </p:txBody>
      </p:sp>
    </p:spTree>
    <p:extLst>
      <p:ext uri="{BB962C8B-B14F-4D97-AF65-F5344CB8AC3E}">
        <p14:creationId xmlns:p14="http://schemas.microsoft.com/office/powerpoint/2010/main" val="39369679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226</TotalTime>
  <Words>2921</Words>
  <Application>Microsoft Office PowerPoint</Application>
  <PresentationFormat>Widescreen</PresentationFormat>
  <Paragraphs>277</Paragraphs>
  <Slides>45</Slides>
  <Notes>45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Garamond</vt:lpstr>
      <vt:lpstr>Wingdings 3</vt:lpstr>
      <vt:lpstr>Organic</vt:lpstr>
      <vt:lpstr>Marking</vt:lpstr>
      <vt:lpstr>Learning outcomes</vt:lpstr>
      <vt:lpstr>PowerPoint Presentation</vt:lpstr>
      <vt:lpstr>PowerPoint Presentation</vt:lpstr>
      <vt:lpstr>Key Issues</vt:lpstr>
      <vt:lpstr>What do teachers hate about marking?</vt:lpstr>
      <vt:lpstr>Black &amp; Wiliam (1998)</vt:lpstr>
      <vt:lpstr>Black &amp; Wiliam (1998) ego v task mode</vt:lpstr>
      <vt:lpstr>Evidence from inspections</vt:lpstr>
      <vt:lpstr>How to help learners know what marking is telling them and how they should respond to it.</vt:lpstr>
      <vt:lpstr>PowerPoint Presentation</vt:lpstr>
      <vt:lpstr>Effective marking/feedback</vt:lpstr>
      <vt:lpstr>and how best to get there. </vt:lpstr>
      <vt:lpstr>Stobart (2012)</vt:lpstr>
      <vt:lpstr>Is clear and specific…</vt:lpstr>
      <vt:lpstr> gives information that helps close the gap  Feedback – written comments </vt:lpstr>
      <vt:lpstr>PowerPoint Presentation</vt:lpstr>
      <vt:lpstr>PowerPoint Presentation</vt:lpstr>
      <vt:lpstr>Feedback prompts (Stobart 2012)</vt:lpstr>
      <vt:lpstr>Feedback prompts (Stobart 2012)</vt:lpstr>
      <vt:lpstr>Feedback prompts (Stobart 2012)</vt:lpstr>
      <vt:lpstr>PowerPoint Presentation</vt:lpstr>
      <vt:lpstr>Learning Outcomes </vt:lpstr>
      <vt:lpstr>Learning Objectives</vt:lpstr>
      <vt:lpstr>Key Issues</vt:lpstr>
      <vt:lpstr>Self evaluation and self assessment</vt:lpstr>
      <vt:lpstr>PowerPoint Presentation</vt:lpstr>
      <vt:lpstr>PowerPoint Presentation</vt:lpstr>
      <vt:lpstr>PowerPoint Presentation</vt:lpstr>
      <vt:lpstr>Self-Evaluation Sadler (1989 in Arthur &amp; Peterson 2012)</vt:lpstr>
      <vt:lpstr>PowerPoint Presentation</vt:lpstr>
      <vt:lpstr>UWTSD-Self Evaluation Form </vt:lpstr>
      <vt:lpstr>Self-Evaluation</vt:lpstr>
      <vt:lpstr>Self assessment</vt:lpstr>
      <vt:lpstr>The setting of learning targets, or goal-setting</vt:lpstr>
      <vt:lpstr>PowerPoint Presentation</vt:lpstr>
      <vt:lpstr>Targets should be</vt:lpstr>
      <vt:lpstr>Targets should be</vt:lpstr>
      <vt:lpstr>Good feedback practice: </vt:lpstr>
      <vt:lpstr>Reference List</vt:lpstr>
      <vt:lpstr>PowerPoint Presentation</vt:lpstr>
      <vt:lpstr>Reference List</vt:lpstr>
      <vt:lpstr>References- </vt:lpstr>
      <vt:lpstr>PowerPoint Presentation</vt:lpstr>
      <vt:lpstr>Additional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Marking</dc:title>
  <dc:creator>Ross Phillips (P143604)</dc:creator>
  <cp:lastModifiedBy>Ross Phillips</cp:lastModifiedBy>
  <cp:revision>7</cp:revision>
  <cp:lastPrinted>2018-02-12T10:20:50Z</cp:lastPrinted>
  <dcterms:created xsi:type="dcterms:W3CDTF">2018-02-12T08:12:54Z</dcterms:created>
  <dcterms:modified xsi:type="dcterms:W3CDTF">2018-02-13T14:33:23Z</dcterms:modified>
</cp:coreProperties>
</file>