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5"/>
  </p:notesMasterIdLst>
  <p:handoutMasterIdLst>
    <p:handoutMasterId r:id="rId36"/>
  </p:handoutMasterIdLst>
  <p:sldIdLst>
    <p:sldId id="452" r:id="rId2"/>
    <p:sldId id="453" r:id="rId3"/>
    <p:sldId id="454" r:id="rId4"/>
    <p:sldId id="484" r:id="rId5"/>
    <p:sldId id="485" r:id="rId6"/>
    <p:sldId id="492" r:id="rId7"/>
    <p:sldId id="493" r:id="rId8"/>
    <p:sldId id="459" r:id="rId9"/>
    <p:sldId id="512" r:id="rId10"/>
    <p:sldId id="486" r:id="rId11"/>
    <p:sldId id="487" r:id="rId12"/>
    <p:sldId id="488" r:id="rId13"/>
    <p:sldId id="489" r:id="rId14"/>
    <p:sldId id="490" r:id="rId15"/>
    <p:sldId id="491" r:id="rId16"/>
    <p:sldId id="496" r:id="rId17"/>
    <p:sldId id="497" r:id="rId18"/>
    <p:sldId id="513" r:id="rId19"/>
    <p:sldId id="514" r:id="rId20"/>
    <p:sldId id="498" r:id="rId21"/>
    <p:sldId id="499" r:id="rId22"/>
    <p:sldId id="500" r:id="rId23"/>
    <p:sldId id="501" r:id="rId24"/>
    <p:sldId id="502" r:id="rId25"/>
    <p:sldId id="503" r:id="rId26"/>
    <p:sldId id="504" r:id="rId27"/>
    <p:sldId id="505" r:id="rId28"/>
    <p:sldId id="506" r:id="rId29"/>
    <p:sldId id="507" r:id="rId30"/>
    <p:sldId id="508" r:id="rId31"/>
    <p:sldId id="509" r:id="rId32"/>
    <p:sldId id="510" r:id="rId33"/>
    <p:sldId id="511" r:id="rId34"/>
  </p:sldIdLst>
  <p:sldSz cx="9144000" cy="6858000" type="screen4x3"/>
  <p:notesSz cx="6858000" cy="9199563"/>
  <p:custDataLst>
    <p:tags r:id="rId37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3" autoAdjust="0"/>
    <p:restoredTop sz="89220" autoAdjust="0"/>
  </p:normalViewPr>
  <p:slideViewPr>
    <p:cSldViewPr snapToGrid="0">
      <p:cViewPr varScale="1">
        <p:scale>
          <a:sx n="109" d="100"/>
          <a:sy n="109" d="100"/>
        </p:scale>
        <p:origin x="1568" y="176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362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7764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4F53A4-CD29-42A1-A700-2869B53B220B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156DEB-AB75-6E0A-7C46-40255EC78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3B2657-410A-F2BE-4276-782CD69FB9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F48775-7DDD-DC04-E291-B44D3656FF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MCT – monocarboxylate transporters</a:t>
            </a:r>
          </a:p>
          <a:p>
            <a:r>
              <a:rPr lang="en-US" dirty="0"/>
              <a:t>MCT1 – prevalent in oxidative </a:t>
            </a:r>
            <a:r>
              <a:rPr lang="en-US" dirty="0" err="1"/>
              <a:t>fibres</a:t>
            </a:r>
            <a:r>
              <a:rPr lang="en-US" dirty="0"/>
              <a:t> – primary role is uptake of lactate</a:t>
            </a:r>
          </a:p>
          <a:p>
            <a:r>
              <a:rPr lang="en-US" dirty="0"/>
              <a:t>MCT4 – prevalent in glycolytic </a:t>
            </a:r>
            <a:r>
              <a:rPr lang="en-US" dirty="0" err="1"/>
              <a:t>fibres</a:t>
            </a:r>
            <a:r>
              <a:rPr lang="en-US" dirty="0"/>
              <a:t> – primary role is export of lactate</a:t>
            </a:r>
          </a:p>
          <a:p>
            <a:r>
              <a:rPr lang="en-US" dirty="0"/>
              <a:t>Acute exercise produces increase in both, but more so in MCT1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583BAF-BF3A-F838-0B16-9F5AF6A698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086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ATP-PC by muscle biopsy, lactate through finger prick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0139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50% of ATP is restored in 30s, full recovery takes 2-8 minutes.</a:t>
            </a:r>
          </a:p>
          <a:p>
            <a:r>
              <a:rPr lang="en-US" dirty="0"/>
              <a:t>Each 1 deg of elevated body temperature , metabolic rate rises 13-15% - this is the main reason for EPOC (60-70% of slow component)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05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Slow group – 3:45 marathon (64% Vo2max), Fast group 2:45 marathon (73% Vo2max),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5648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HCO3- + H+ = H2CO3 = H2O + CO2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7873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Complex topic – covered in more critical detail at level 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4454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Metabolic fatigue – enzymes can be deactivated by low pH, glycogen breakdown is slowed due to inactivation of enzymes, fatty acid </a:t>
            </a:r>
            <a:r>
              <a:rPr lang="en-US" dirty="0" err="1"/>
              <a:t>mobilisation</a:t>
            </a:r>
            <a:r>
              <a:rPr lang="en-US" dirty="0"/>
              <a:t> is inhibited.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13981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Approximately 50% of lactate is removed in 15-25 minutes, regardless of how high the starting level was – half-life of lactate. Near resting levels achieved by 30-60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7058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Neither the local resting stores of ATP per kilogram of muscle nor the utilization of ATP-PC during exercise varies between the sexes – males are just bigger</a:t>
            </a:r>
            <a:endParaRPr lang="en-US" dirty="0"/>
          </a:p>
          <a:p>
            <a:r>
              <a:rPr lang="en-US" dirty="0"/>
              <a:t>Lactate levels after maximal exercise – </a:t>
            </a:r>
            <a:r>
              <a:rPr lang="en-US" dirty="0" err="1"/>
              <a:t>maes</a:t>
            </a:r>
            <a:r>
              <a:rPr lang="en-US" dirty="0"/>
              <a:t> are larger so working at higher absolute workload, therefore higher lactate production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9747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Males have greater muscle mass = greater lactate producing capacity. When expressed as watts/kilo lean mass, females produce 98% of males for mean power. Females provide higher proportion of </a:t>
            </a:r>
            <a:r>
              <a:rPr lang="en-US" dirty="0" err="1"/>
              <a:t>WAnT</a:t>
            </a:r>
            <a:r>
              <a:rPr lang="en-US" dirty="0"/>
              <a:t> power from aerobic sources.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6176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33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6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5136"/>
            <a:ext cx="9144000" cy="6477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921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16718" y="15843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7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6"/>
            <a:ext cx="7099300" cy="2702256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3: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Anaerobic Metabolism during Exercise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302667" y="481206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The Energy Continuum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3\Plowman5e-ch003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2031" y="1362607"/>
            <a:ext cx="3104717" cy="45189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06924" y="365514"/>
            <a:ext cx="8376467" cy="664797"/>
          </a:xfrm>
        </p:spPr>
        <p:txBody>
          <a:bodyPr/>
          <a:lstStyle/>
          <a:p>
            <a:r>
              <a:rPr lang="en-US" sz="2400" dirty="0"/>
              <a:t>Relative Contributions of the ATP-PC, LA, and O</a:t>
            </a:r>
            <a:r>
              <a:rPr lang="en-US" sz="2400" baseline="-25000" dirty="0"/>
              <a:t>2</a:t>
            </a:r>
            <a:r>
              <a:rPr lang="en-US" sz="2400" dirty="0"/>
              <a:t> Energy Systems to Maximal Exercise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3\Plowman5e-ch003-image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9289" y="1601177"/>
            <a:ext cx="5408799" cy="31594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576" y="434482"/>
            <a:ext cx="8524875" cy="387798"/>
          </a:xfrm>
        </p:spPr>
        <p:txBody>
          <a:bodyPr/>
          <a:lstStyle/>
          <a:p>
            <a:r>
              <a:rPr lang="en-US" dirty="0"/>
              <a:t>Time-Energy System Continuum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3\Plowman5e-ch003-image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901" y="1455067"/>
            <a:ext cx="7874227" cy="40608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14" y="498877"/>
            <a:ext cx="8524875" cy="387798"/>
          </a:xfrm>
        </p:spPr>
        <p:txBody>
          <a:bodyPr/>
          <a:lstStyle/>
          <a:p>
            <a:r>
              <a:rPr lang="en-US" dirty="0"/>
              <a:t>Use and Regeneration of ATP-PC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3\Plowman5e-ch003-image0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9764" y="1488652"/>
            <a:ext cx="6287678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342" y="430920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II. Anaerobic Energy Production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521" y="2047561"/>
            <a:ext cx="8388288" cy="4461881"/>
          </a:xfrm>
        </p:spPr>
        <p:txBody>
          <a:bodyPr/>
          <a:lstStyle/>
          <a:p>
            <a:r>
              <a:rPr lang="en-US" b="1" dirty="0">
                <a:ea typeface="ＭＳ Ｐゴシック" charset="-128"/>
              </a:rPr>
              <a:t>A. Alactic Anaerobic PC Production</a:t>
            </a:r>
            <a:endParaRPr lang="en-US" dirty="0"/>
          </a:p>
        </p:txBody>
      </p:sp>
      <p:pic>
        <p:nvPicPr>
          <p:cNvPr id="5" name="Picture 2" descr="\\172.24.161.56\lww\01_Logistics\Plowman5e_9781496323187\13_Ancillaries\1_Input\PPTs\JPEG updated arts\Plowman-PPT-03\Ch03\Plowman5e-ch003-image001.jpg"/>
          <p:cNvPicPr>
            <a:picLocks noChangeAspect="1" noChangeArrowheads="1"/>
          </p:cNvPicPr>
          <p:nvPr/>
        </p:nvPicPr>
        <p:blipFill>
          <a:blip r:embed="rId2" cstate="print"/>
          <a:srcRect b="77764"/>
          <a:stretch>
            <a:fillRect/>
          </a:stretch>
        </p:blipFill>
        <p:spPr bwMode="auto">
          <a:xfrm>
            <a:off x="936334" y="1477665"/>
            <a:ext cx="6971073" cy="3406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40" y="441376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II. Anaerobic Energy Production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375" y="1644490"/>
            <a:ext cx="8478821" cy="4090689"/>
          </a:xfrm>
        </p:spPr>
        <p:txBody>
          <a:bodyPr/>
          <a:lstStyle/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Lactic Acid/Lactate Levels</a:t>
            </a: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Lactic Acid/Lactate Production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None/>
            </a:pPr>
            <a:r>
              <a:rPr lang="en-US" dirty="0">
                <a:ea typeface="ＭＳ Ｐゴシック" charset="-128"/>
              </a:rPr>
              <a:t>Amount produced depends on: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Muscle contraction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Enzyme activity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Muscle fiber type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SNS activation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Insufficient oxygen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itle 1"/>
          <p:cNvSpPr>
            <a:spLocks noGrp="1"/>
          </p:cNvSpPr>
          <p:nvPr>
            <p:ph type="title"/>
          </p:nvPr>
        </p:nvSpPr>
        <p:spPr>
          <a:xfrm>
            <a:off x="263052" y="223010"/>
            <a:ext cx="8524875" cy="775597"/>
          </a:xfrm>
        </p:spPr>
        <p:txBody>
          <a:bodyPr/>
          <a:lstStyle/>
          <a:p>
            <a:r>
              <a:rPr lang="en-US" dirty="0"/>
              <a:t>Balance between Lactate Production and Clearance</a:t>
            </a:r>
            <a:endParaRPr lang="en-US" dirty="0">
              <a:ea typeface="ＭＳ Ｐゴシック" charset="-128"/>
            </a:endParaRPr>
          </a:p>
        </p:txBody>
      </p:sp>
      <p:pic>
        <p:nvPicPr>
          <p:cNvPr id="5122" name="Picture 2" descr="\\172.24.161.56\lww\01_Logistics\Plowman5e_9781496323187\13_Ancillaries\1_Input\PPTs\JPEG updated arts\Plowman-PPT-03\Ch03\Plowman5e-ch003-image00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0993" y="1355601"/>
            <a:ext cx="4807670" cy="39365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41BE47-D3DA-1D4C-6954-2342A7B46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800F8-AF43-1BE4-5203-B22533255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426" y="228500"/>
            <a:ext cx="8524875" cy="775597"/>
          </a:xfrm>
        </p:spPr>
        <p:txBody>
          <a:bodyPr/>
          <a:lstStyle/>
          <a:p>
            <a:r>
              <a:rPr lang="en-US" dirty="0"/>
              <a:t>Intracellular and Extracellular Lactate Shuttles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12E62-09E4-8A3D-EC23-7CC4E0C40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307" y="1993240"/>
            <a:ext cx="8613775" cy="4615790"/>
          </a:xfrm>
        </p:spPr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en-US" dirty="0">
                <a:ea typeface="ＭＳ Ｐゴシック" charset="-128"/>
              </a:rPr>
              <a:t>Lactate Clearance</a:t>
            </a:r>
            <a:endParaRPr lang="en-US" dirty="0"/>
          </a:p>
        </p:txBody>
      </p:sp>
      <p:pic>
        <p:nvPicPr>
          <p:cNvPr id="6147" name="Picture 3" descr="\\172.24.161.56\lww\01_Logistics\Plowman5e_9781496323187\13_Ancillaries\1_Input\PPTs\JPEG updated arts\Plowman-PPT-03\Ch03\Plowman5e-ch003-image006b.jpg">
            <a:extLst>
              <a:ext uri="{FF2B5EF4-FFF2-40B4-BE49-F238E27FC236}">
                <a16:creationId xmlns:a16="http://schemas.microsoft.com/office/drawing/2014/main" id="{C11FF36E-89FE-A5D8-FFEE-F881CE063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1864" y="1589881"/>
            <a:ext cx="3925416" cy="3615980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5410403-BAC8-E43D-F427-7D330B521F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307" y="1993240"/>
            <a:ext cx="3918120" cy="3026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605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437" y="250437"/>
            <a:ext cx="8577985" cy="778033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III. Measurement of Anaerobic Metabolism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158" y="1551276"/>
            <a:ext cx="8388288" cy="4135956"/>
          </a:xfrm>
        </p:spPr>
        <p:txBody>
          <a:bodyPr/>
          <a:lstStyle/>
          <a:p>
            <a:pPr marL="609600" indent="-609600">
              <a:spcBef>
                <a:spcPts val="1584"/>
              </a:spcBef>
              <a:spcAft>
                <a:spcPts val="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Laboratory Procedures</a:t>
            </a:r>
          </a:p>
          <a:p>
            <a:pPr marL="1190625" lvl="1" indent="-609600">
              <a:spcBef>
                <a:spcPts val="1584"/>
              </a:spcBef>
              <a:spcAft>
                <a:spcPts val="0"/>
              </a:spcAft>
              <a:buFontTx/>
              <a:buAutoNum type="arabicPeriod"/>
            </a:pPr>
            <a:r>
              <a:rPr lang="en-US" dirty="0">
                <a:ea typeface="ＭＳ Ｐゴシック" charset="-128"/>
              </a:rPr>
              <a:t>ATP-PC and lactate</a:t>
            </a:r>
          </a:p>
          <a:p>
            <a:pPr marL="1190625" lvl="1" indent="-609600">
              <a:spcBef>
                <a:spcPts val="1584"/>
              </a:spcBef>
              <a:spcAft>
                <a:spcPts val="0"/>
              </a:spcAft>
              <a:buFontTx/>
              <a:buAutoNum type="arabicPeriod"/>
            </a:pPr>
            <a:r>
              <a:rPr lang="en-US" dirty="0">
                <a:ea typeface="ＭＳ Ｐゴシック" charset="-128"/>
              </a:rPr>
              <a:t>Tests of anaerobic power and capacity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 typeface="+mj-lt"/>
              <a:buAutoNum type="alphaLcPeriod"/>
            </a:pPr>
            <a:r>
              <a:rPr lang="en-US" dirty="0">
                <a:ea typeface="ＭＳ Ｐゴシック" charset="-128"/>
              </a:rPr>
              <a:t>Wingate Anaerobic Test (WAT)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Tx/>
              <a:buAutoNum type="alphaLcPeriod"/>
            </a:pPr>
            <a:r>
              <a:rPr lang="en-US" dirty="0">
                <a:ea typeface="ＭＳ Ｐゴシック" charset="-128"/>
              </a:rPr>
              <a:t>Maragaria-Kalamen Stair Climb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Tx/>
              <a:buAutoNum type="alphaLcPeriod"/>
            </a:pPr>
            <a:r>
              <a:rPr lang="en-US" dirty="0">
                <a:ea typeface="ＭＳ Ｐゴシック" charset="-128"/>
              </a:rPr>
              <a:t>Field tests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\\172.24.161.56\lww\01_Logistics\Plowman5e_9781496323187\13_Ancillaries\1_Input\PPTs\JPEG updated arts\Plowman-PPT-03\Ch03\Table 3.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85" y="1451304"/>
            <a:ext cx="7852528" cy="35972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027" y="361416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IV. The Anaerobic Exercise Response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360" y="1474642"/>
            <a:ext cx="8352074" cy="4380401"/>
          </a:xfrm>
        </p:spPr>
        <p:txBody>
          <a:bodyPr/>
          <a:lstStyle/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Oxygen Deficit</a:t>
            </a:r>
            <a:r>
              <a:rPr lang="en-US" dirty="0">
                <a:ea typeface="ＭＳ Ｐゴシック" charset="-128"/>
              </a:rPr>
              <a:t>—The difference between the oxygen required during exercise and the oxygen supplied and utilized. Occurs at the onset of all activity.</a:t>
            </a:r>
          </a:p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endParaRPr lang="en-US" dirty="0">
              <a:ea typeface="ＭＳ Ｐゴシック" charset="-128"/>
            </a:endParaRPr>
          </a:p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Excess Postexercise Oxygen Consumption (EPOC)</a:t>
            </a:r>
            <a:r>
              <a:rPr lang="en-US" dirty="0">
                <a:ea typeface="ＭＳ Ｐゴシック" charset="-128"/>
              </a:rPr>
              <a:t>—Oxygen consumption during recovery that is above normal resting values.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294" y="303340"/>
            <a:ext cx="8622044" cy="664797"/>
          </a:xfrm>
        </p:spPr>
        <p:txBody>
          <a:bodyPr/>
          <a:lstStyle/>
          <a:p>
            <a:r>
              <a:rPr lang="en-US" sz="2400" dirty="0"/>
              <a:t>Oxygen Deficit and EPOC during Submaximal Exercise and Supramaximal Exercise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3\Plowman5e-ch003-image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0177" y="1446715"/>
            <a:ext cx="4242062" cy="39969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61" y="470696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Oxygen Deficit and EPOC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283" y="1482294"/>
            <a:ext cx="8343019" cy="4317025"/>
          </a:xfrm>
        </p:spPr>
        <p:txBody>
          <a:bodyPr/>
          <a:lstStyle/>
          <a:p>
            <a:pPr marL="581025" indent="-581025" eaLnBrk="1" hangingPunct="1">
              <a:spcBef>
                <a:spcPts val="1584"/>
              </a:spcBef>
              <a:spcAft>
                <a:spcPts val="0"/>
              </a:spcAft>
              <a:buNone/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During the transition from rest to exercise, energy is supplied by: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Oxygen transport and utilization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Utilization of oxygen stores in capillary blood and on myoglobin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The splitting of stored ATP-PC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Anaerobic glycolysis, with the concomitant production of lactic acid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397" y="470695"/>
            <a:ext cx="8524875" cy="387798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Causes of EPOC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66" y="1440852"/>
            <a:ext cx="8469768" cy="4307971"/>
          </a:xfrm>
        </p:spPr>
        <p:txBody>
          <a:bodyPr/>
          <a:lstStyle/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Restoration of ATP-PC stores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Restoration of oxygen stores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cardiovascular-respiratory function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hormonal levels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body temperature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Lactate removal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Energy substrate shift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238" y="577434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ATP-PC &amp; Lactate Changes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36" y="1398006"/>
            <a:ext cx="8613775" cy="461579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0"/>
              </a:spcBef>
              <a:spcAft>
                <a:spcPct val="50000"/>
              </a:spcAft>
              <a:buNone/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Short-term, high intensity</a:t>
            </a:r>
          </a:p>
        </p:txBody>
      </p:sp>
      <p:pic>
        <p:nvPicPr>
          <p:cNvPr id="5" name="Picture 2" descr="\\172.24.161.56\lww\01_Logistics\Plowman5e_9781496323187\13_Ancillaries\1_Input\PPTs\JPEG updated arts\Plowman-PPT-03\Ch03\Plowman5e-ch003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4846" y="1941813"/>
            <a:ext cx="4877660" cy="3935584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569A91D-353B-D491-F1B3-AD66D45D1044}"/>
              </a:ext>
            </a:extLst>
          </p:cNvPr>
          <p:cNvSpPr txBox="1"/>
          <p:nvPr/>
        </p:nvSpPr>
        <p:spPr>
          <a:xfrm>
            <a:off x="735379" y="5959539"/>
            <a:ext cx="7746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Constant load, supramaximal exercise (110% Vo2 max)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752" y="476825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297" y="1425806"/>
            <a:ext cx="8613775" cy="4715377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Short- and long-term, low intensity</a:t>
            </a:r>
            <a:endParaRPr lang="en-US" b="1" dirty="0"/>
          </a:p>
        </p:txBody>
      </p:sp>
      <p:pic>
        <p:nvPicPr>
          <p:cNvPr id="6" name="Picture 2" descr="\\172.24.161.56\lww\01_Logistics\Plowman5e_9781496323187\13_Ancillaries\1_Input\PPTs\JPEG updated arts\Plowman-PPT-03\Ch03\Plowman5e-ch003-image0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8165" y="1931288"/>
            <a:ext cx="4182359" cy="40102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663A1-78CF-E5AA-CCDD-78EF9A482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477" y="157853"/>
            <a:ext cx="8524875" cy="775597"/>
          </a:xfrm>
        </p:spPr>
        <p:txBody>
          <a:bodyPr/>
          <a:lstStyle/>
          <a:p>
            <a:r>
              <a:rPr lang="en-US" dirty="0"/>
              <a:t>Rate of Lactate Appearance (Ra) and Disappearance (Rd)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807500-5FD4-7008-D342-C10236CC4F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71223" y="1396756"/>
            <a:ext cx="5966008" cy="4558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9903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BCB35-1011-BEEB-2E8C-55A70C88F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53"/>
            <a:ext cx="8524875" cy="775597"/>
          </a:xfrm>
        </p:spPr>
        <p:txBody>
          <a:bodyPr/>
          <a:lstStyle/>
          <a:p>
            <a:r>
              <a:rPr lang="en-US" dirty="0"/>
              <a:t>Lactate accumulation at difference distances of races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590335-248D-D86E-3E67-1B1E762096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24708" y="1303206"/>
            <a:ext cx="6873409" cy="4874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77726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237" y="497354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4404" y="1333229"/>
            <a:ext cx="8613775" cy="4760646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Long-term, moderate to heavy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03\Plowman5e-ch003-image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17336" y="1896821"/>
            <a:ext cx="4616377" cy="3917449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B5B9A4-B100-C3CE-AFFE-010106DA7E43}"/>
              </a:ext>
            </a:extLst>
          </p:cNvPr>
          <p:cNvSpPr txBox="1"/>
          <p:nvPr/>
        </p:nvSpPr>
        <p:spPr>
          <a:xfrm>
            <a:off x="757336" y="6093875"/>
            <a:ext cx="7136376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Slow group – 3:45 marathon (64% Vo2max), Fast group 2:45 marathon (73% Vo2max),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62" y="449663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&amp; Ventilatory Thresholds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45" y="1405275"/>
            <a:ext cx="8613775" cy="4778753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Incremental to max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12290" name="Picture 2" descr="\\172.24.161.56\lww\01_Logistics\Plowman5e_9781496323187\13_Ancillaries\1_Input\PPTs\JPEG updated arts\Plowman-PPT-03\Ch03\Plowman5e-ch003-image0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7769" y="1903937"/>
            <a:ext cx="3046545" cy="43089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ＭＳ Ｐゴシック" charset="-128"/>
              </a:rPr>
              <a:t>Lactate Thresholds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43" y="1599350"/>
            <a:ext cx="8406394" cy="3686175"/>
          </a:xfrm>
        </p:spPr>
        <p:txBody>
          <a:bodyPr/>
          <a:lstStyle/>
          <a:p>
            <a:r>
              <a:rPr lang="en-US" b="1" dirty="0">
                <a:ea typeface="ＭＳ Ｐゴシック" charset="-128"/>
              </a:rPr>
              <a:t>Lactate Thresholds</a:t>
            </a:r>
            <a:r>
              <a:rPr lang="en-US" dirty="0">
                <a:ea typeface="ＭＳ Ｐゴシック" charset="-128"/>
              </a:rPr>
              <a:t>—Points on the linear-curvilinear continuum of lactate accumulation that appear to indicate sharp rises, often labeled as the first (LT1) and second (LT2) lactate threshold</a:t>
            </a:r>
          </a:p>
          <a:p>
            <a:pPr lvl="0"/>
            <a:r>
              <a:rPr lang="en-GB" b="1" dirty="0"/>
              <a:t>Maximal Lactate Steady State (MLSS)</a:t>
            </a: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The highest workload that can be maintained over time without a continual rise in blood lactate; it indicates an exercise intensity above which lactate production exceeds clearance.</a:t>
            </a:r>
          </a:p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312" y="293862"/>
            <a:ext cx="8524875" cy="1551194"/>
          </a:xfrm>
        </p:spPr>
        <p:txBody>
          <a:bodyPr/>
          <a:lstStyle/>
          <a:p>
            <a:r>
              <a:rPr lang="en-US" dirty="0"/>
              <a:t>The Rate of Appearance (Ra), the Rate of</a:t>
            </a:r>
            <a:br>
              <a:rPr lang="en-US" dirty="0"/>
            </a:br>
            <a:r>
              <a:rPr lang="en-US" dirty="0"/>
              <a:t>Disappearance (Rd), and the Resultant Accumulation of Lactate as a Consequence of Incremental Exercise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03\Plowman5e-ch003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2202" y="2039815"/>
            <a:ext cx="5697554" cy="43098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403" y="502582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Summary</a:t>
            </a:r>
            <a:endParaRPr lang="en-US" dirty="0"/>
          </a:p>
        </p:txBody>
      </p:sp>
      <p:pic>
        <p:nvPicPr>
          <p:cNvPr id="14338" name="Picture 2" descr="\\172.24.161.56\lww\01_Logistics\Plowman5e_9781496323187\13_Ancillaries\1_Input\PPTs\JPEG updated arts\Plowman-PPT-03\Ch03\Table 3.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403" y="1482651"/>
            <a:ext cx="8410397" cy="37697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920" y="441376"/>
            <a:ext cx="8524875" cy="388937"/>
          </a:xfrm>
        </p:spPr>
        <p:txBody>
          <a:bodyPr/>
          <a:lstStyle/>
          <a:p>
            <a:r>
              <a:rPr lang="en-US" dirty="0"/>
              <a:t>Check Your Comprehension</a:t>
            </a:r>
          </a:p>
        </p:txBody>
      </p:sp>
      <p:pic>
        <p:nvPicPr>
          <p:cNvPr id="15362" name="Picture 2" descr="\\172.24.161.56\lww\01_Logistics\Plowman5e_9781496323187\13_Ancillaries\1_Input\PPTs\JPEG updated arts\Plowman-PPT-03\Ch03\Check Your Comprehension 2 - Case Study 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7652" y="1375873"/>
            <a:ext cx="4810338" cy="43020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475" y="422248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Why is Lactic Acid a Problem?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240" y="1523096"/>
            <a:ext cx="8225325" cy="3686175"/>
          </a:xfrm>
        </p:spPr>
        <p:txBody>
          <a:bodyPr/>
          <a:lstStyle/>
          <a:p>
            <a:pPr marL="574675" lvl="1" indent="-347663" eaLnBrk="1" hangingPunct="1">
              <a:buFont typeface="+mj-lt"/>
              <a:buAutoNum type="arabicPeriod"/>
              <a:tabLst>
                <a:tab pos="63182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Pain</a:t>
            </a:r>
          </a:p>
          <a:p>
            <a:pPr marL="631825" lvl="1" eaLnBrk="1" hangingPunct="1">
              <a:buFont typeface="+mj-lt"/>
              <a:buAutoNum type="arabicPeriod"/>
              <a:tabLst>
                <a:tab pos="63182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Performance decrement</a:t>
            </a:r>
          </a:p>
          <a:p>
            <a:pPr marL="1309688" lvl="2" indent="-385763" eaLnBrk="1" hangingPunct="1">
              <a:buFont typeface="+mj-lt"/>
              <a:buAutoNum type="alphaLcPeriod"/>
              <a:tabLst>
                <a:tab pos="1144588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Metabolic fatigue</a:t>
            </a:r>
          </a:p>
          <a:p>
            <a:pPr marL="1309688" lvl="2" indent="-385763" eaLnBrk="1" hangingPunct="1">
              <a:buFontTx/>
              <a:buAutoNum type="alphaLcPeriod"/>
              <a:tabLst>
                <a:tab pos="1144588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Muscular fatigue</a:t>
            </a:r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965" y="435128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Time Frame for Lactate Removal</a:t>
            </a:r>
            <a:endParaRPr lang="en-US" dirty="0"/>
          </a:p>
        </p:txBody>
      </p:sp>
      <p:pic>
        <p:nvPicPr>
          <p:cNvPr id="16386" name="Picture 2" descr="\\172.24.161.56\lww\01_Logistics\Plowman5e_9781496323187\13_Ancillaries\1_Input\PPTs\JPEG updated arts\Plowman-PPT-03\Ch03\Plowman5e-ch003-image0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6499" y="1448645"/>
            <a:ext cx="5171002" cy="45535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543" y="155069"/>
            <a:ext cx="8524875" cy="775597"/>
          </a:xfrm>
        </p:spPr>
        <p:txBody>
          <a:bodyPr/>
          <a:lstStyle/>
          <a:p>
            <a:r>
              <a:rPr lang="en-US" dirty="0"/>
              <a:t>Lactate Removal in Active versus Passive</a:t>
            </a:r>
            <a:br>
              <a:rPr lang="en-US" dirty="0"/>
            </a:br>
            <a:r>
              <a:rPr lang="en-US" dirty="0"/>
              <a:t>Recovery</a:t>
            </a:r>
          </a:p>
        </p:txBody>
      </p:sp>
      <p:pic>
        <p:nvPicPr>
          <p:cNvPr id="17410" name="Picture 2" descr="\\172.24.161.56\lww\01_Logistics\Plowman5e_9781496323187\13_Ancillaries\1_Input\PPTs\JPEG updated arts\Plowman-PPT-03\Ch03\Plowman5e-ch003-image0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2746" y="1310617"/>
            <a:ext cx="5327654" cy="4607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294" y="204800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V. Male versus Female Anaerobic Characteristics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207" y="1393543"/>
            <a:ext cx="8424501" cy="867656"/>
          </a:xfrm>
        </p:spPr>
        <p:txBody>
          <a:bodyPr/>
          <a:lstStyle/>
          <a:p>
            <a:pPr marL="609600" indent="-609600" eaLnBrk="1" hangingPunct="1">
              <a:buFontTx/>
              <a:buNone/>
              <a:tabLst>
                <a:tab pos="1144588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A. Availability and Utilization of ATP-PC</a:t>
            </a:r>
          </a:p>
          <a:p>
            <a:pPr marL="609600" indent="-609600" eaLnBrk="1" hangingPunct="1">
              <a:buFontTx/>
              <a:buNone/>
              <a:tabLst>
                <a:tab pos="1144588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B. Accumulation of Lactate</a:t>
            </a:r>
          </a:p>
        </p:txBody>
      </p:sp>
      <p:pic>
        <p:nvPicPr>
          <p:cNvPr id="18434" name="Picture 2" descr="\\172.24.161.56\lww\01_Logistics\Plowman5e_9781496323187\13_Ancillaries\1_Input\PPTs\JPEG updated arts\Plowman-PPT-03\Ch03\Plowman5e-ch003-image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474" y="2598343"/>
            <a:ext cx="7918515" cy="30717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148" y="212277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V. Male versus Female Anaerobic Characteristics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923" y="1361919"/>
            <a:ext cx="8352073" cy="4244598"/>
          </a:xfrm>
        </p:spPr>
        <p:txBody>
          <a:bodyPr/>
          <a:lstStyle/>
          <a:p>
            <a:pPr marL="609600" indent="-609600" eaLnBrk="1" hangingPunct="1">
              <a:lnSpc>
                <a:spcPct val="150000"/>
              </a:lnSpc>
              <a:buFontTx/>
              <a:buNone/>
              <a:tabLst>
                <a:tab pos="2225675" algn="l"/>
              </a:tabLst>
            </a:pPr>
            <a:r>
              <a:rPr lang="en-US" b="1" dirty="0">
                <a:ea typeface="ＭＳ Ｐゴシック" charset="-128"/>
              </a:rPr>
              <a:t>C. Mechanical Power and Capacity</a:t>
            </a:r>
          </a:p>
          <a:p>
            <a:pPr marL="609600" indent="-609600" eaLnBrk="1" hangingPunct="1">
              <a:lnSpc>
                <a:spcPct val="150000"/>
              </a:lnSpc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WAnT: peak power</a:t>
            </a:r>
          </a:p>
          <a:p>
            <a:pPr marL="609600" indent="-609600" eaLnBrk="1" hangingPunct="1">
              <a:lnSpc>
                <a:spcPct val="150000"/>
              </a:lnSpc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Females 	 approximately 65% of male value; watts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	 approximately 83% watts/kg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	 approximately 94% watts/kg of LBM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667" y="228134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VI. Anaerobic Exercise Characteristics of Children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820" y="1322901"/>
            <a:ext cx="8613775" cy="4389453"/>
          </a:xfrm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tabLst>
                <a:tab pos="2225675" algn="l"/>
              </a:tabLst>
            </a:pPr>
            <a:r>
              <a:rPr lang="en-US" sz="2400" dirty="0"/>
              <a:t>Anaerobic capacities of children are not well-developed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tabLst>
                <a:tab pos="2225675" algn="l"/>
              </a:tabLst>
            </a:pPr>
            <a:r>
              <a:rPr lang="en-US" sz="2400" dirty="0"/>
              <a:t>Peak lactate values are lower for children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tabLst>
                <a:tab pos="2225675" algn="l"/>
              </a:tabLst>
            </a:pPr>
            <a:r>
              <a:rPr lang="en-US" sz="2400" dirty="0"/>
              <a:t>No meaningful male-female difference in children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tabLst>
                <a:tab pos="2225675" algn="l"/>
              </a:tabLst>
            </a:pPr>
            <a:r>
              <a:rPr lang="en-US" sz="2400" dirty="0"/>
              <a:t>Power is lower in children then adults (per kg)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53" y="204162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VII. Anaerobic Exercise Characteristics of Older Adults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079" y="1431332"/>
            <a:ext cx="8388287" cy="4512268"/>
          </a:xfrm>
        </p:spPr>
        <p:txBody>
          <a:bodyPr/>
          <a:lstStyle/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Peak lactate values decline after 40 years</a:t>
            </a:r>
          </a:p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Females have lower peaks than males</a:t>
            </a:r>
          </a:p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Anaerobic metabolic processes (including ATP-PC levels) decrease with age</a:t>
            </a:r>
          </a:p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Mechanical power and capacity decreases steadily in older adults (decline is greater in females) – 10% per decade (sedentary)</a:t>
            </a:r>
          </a:p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Weightlifting records at 70 v 40 are 70% lower (females) and 50% lower (males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376" y="216657"/>
            <a:ext cx="8524875" cy="775597"/>
          </a:xfrm>
        </p:spPr>
        <p:txBody>
          <a:bodyPr/>
          <a:lstStyle/>
          <a:p>
            <a:r>
              <a:rPr lang="en-US" dirty="0"/>
              <a:t>Mechanical Power Changes with Age in Males and Females</a:t>
            </a:r>
          </a:p>
        </p:txBody>
      </p:sp>
      <p:pic>
        <p:nvPicPr>
          <p:cNvPr id="19458" name="Picture 2" descr="\\172.24.161.56\lww\01_Logistics\Plowman5e_9781496323187\13_Ancillaries\1_Input\PPTs\JPEG updated arts\Plowman-PPT-03\Ch03\Plowman5e-ch003-image0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499" y="1327957"/>
            <a:ext cx="7979084" cy="36191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3447</TotalTime>
  <Words>976</Words>
  <Application>Microsoft Macintosh PowerPoint</Application>
  <PresentationFormat>On-screen Show (4:3)</PresentationFormat>
  <Paragraphs>124</Paragraphs>
  <Slides>33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ＭＳ Ｐゴシック</vt:lpstr>
      <vt:lpstr>Arial</vt:lpstr>
      <vt:lpstr>Times New Roman</vt:lpstr>
      <vt:lpstr>Verdana</vt:lpstr>
      <vt:lpstr>LWW TEMPLATE</vt:lpstr>
      <vt:lpstr>PowerPoint Presentation</vt:lpstr>
      <vt:lpstr>I. The Energy Continuum</vt:lpstr>
      <vt:lpstr>Relative Contributions of the ATP-PC, LA, and O2 Energy Systems to Maximal Exercise</vt:lpstr>
      <vt:lpstr>Time-Energy System Continuum</vt:lpstr>
      <vt:lpstr>Use and Regeneration of ATP-PC</vt:lpstr>
      <vt:lpstr>II. Anaerobic Energy Production</vt:lpstr>
      <vt:lpstr>II. Anaerobic Energy Production (cont.)</vt:lpstr>
      <vt:lpstr>Balance between Lactate Production and Clearance</vt:lpstr>
      <vt:lpstr>Intracellular and Extracellular Lactate Shuttles</vt:lpstr>
      <vt:lpstr>III. Measurement of Anaerobic Metabolism</vt:lpstr>
      <vt:lpstr>PowerPoint Presentation</vt:lpstr>
      <vt:lpstr>IV. The Anaerobic Exercise Response</vt:lpstr>
      <vt:lpstr>Oxygen Deficit and EPOC during Submaximal Exercise and Supramaximal Exercise</vt:lpstr>
      <vt:lpstr>Oxygen Deficit and EPOC</vt:lpstr>
      <vt:lpstr>Causes of EPOC</vt:lpstr>
      <vt:lpstr>ATP-PC &amp; Lactate Changes</vt:lpstr>
      <vt:lpstr>Lactate Changes (cont.)</vt:lpstr>
      <vt:lpstr>Rate of Lactate Appearance (Ra) and Disappearance (Rd)</vt:lpstr>
      <vt:lpstr>Lactate accumulation at difference distances of races</vt:lpstr>
      <vt:lpstr>Lactate Changes (cont.)</vt:lpstr>
      <vt:lpstr>Lactate &amp; Ventilatory Thresholds</vt:lpstr>
      <vt:lpstr>Lactate Thresholds</vt:lpstr>
      <vt:lpstr>The Rate of Appearance (Ra), the Rate of Disappearance (Rd), and the Resultant Accumulation of Lactate as a Consequence of Incremental Exercise</vt:lpstr>
      <vt:lpstr>Summary</vt:lpstr>
      <vt:lpstr>Check Your Comprehension</vt:lpstr>
      <vt:lpstr>Why is Lactic Acid a Problem?</vt:lpstr>
      <vt:lpstr>Time Frame for Lactate Removal</vt:lpstr>
      <vt:lpstr>Lactate Removal in Active versus Passive Recovery</vt:lpstr>
      <vt:lpstr>V. Male versus Female Anaerobic Characteristics</vt:lpstr>
      <vt:lpstr>V. Male versus Female Anaerobic Characteristics (cont.)</vt:lpstr>
      <vt:lpstr>VI. Anaerobic Exercise Characteristics of Children</vt:lpstr>
      <vt:lpstr>VII. Anaerobic Exercise Characteristics of Older Adults</vt:lpstr>
      <vt:lpstr>Mechanical Power Changes with Age in Males and Females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385</cp:revision>
  <cp:lastPrinted>2001-01-03T19:47:24Z</cp:lastPrinted>
  <dcterms:created xsi:type="dcterms:W3CDTF">2001-02-15T19:07:27Z</dcterms:created>
  <dcterms:modified xsi:type="dcterms:W3CDTF">2026-10-19T18:45:46Z</dcterms:modified>
</cp:coreProperties>
</file>