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86" r:id="rId2"/>
    <p:sldId id="256" r:id="rId3"/>
    <p:sldId id="260" r:id="rId4"/>
    <p:sldId id="264" r:id="rId5"/>
    <p:sldId id="262" r:id="rId6"/>
    <p:sldId id="259" r:id="rId7"/>
    <p:sldId id="268" r:id="rId8"/>
    <p:sldId id="257" r:id="rId9"/>
    <p:sldId id="282" r:id="rId10"/>
    <p:sldId id="283" r:id="rId11"/>
    <p:sldId id="284" r:id="rId12"/>
    <p:sldId id="285" r:id="rId13"/>
    <p:sldId id="278" r:id="rId14"/>
    <p:sldId id="340" r:id="rId15"/>
    <p:sldId id="266" r:id="rId16"/>
    <p:sldId id="267" r:id="rId17"/>
    <p:sldId id="263" r:id="rId18"/>
    <p:sldId id="258" r:id="rId19"/>
    <p:sldId id="269" r:id="rId20"/>
    <p:sldId id="270" r:id="rId21"/>
    <p:sldId id="271" r:id="rId22"/>
    <p:sldId id="342" r:id="rId23"/>
    <p:sldId id="272" r:id="rId24"/>
    <p:sldId id="273" r:id="rId25"/>
    <p:sldId id="274" r:id="rId26"/>
    <p:sldId id="261" r:id="rId27"/>
    <p:sldId id="275" r:id="rId28"/>
    <p:sldId id="280" r:id="rId29"/>
    <p:sldId id="341" r:id="rId30"/>
    <p:sldId id="27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56FDD8-6CEF-B729-2436-DD0D4DCD72DD}" v="43" dt="2024-11-01T08:48:27.784"/>
    <p1510:client id="{4083BB77-036F-826C-1DED-9A1CEAE3DA34}" v="21" dt="2024-11-01T11:37:52.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94" autoAdjust="0"/>
    <p:restoredTop sz="94808"/>
  </p:normalViewPr>
  <p:slideViewPr>
    <p:cSldViewPr snapToGrid="0" snapToObjects="1">
      <p:cViewPr>
        <p:scale>
          <a:sx n="86" d="100"/>
          <a:sy n="86" d="100"/>
        </p:scale>
        <p:origin x="36" y="33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4083BB77-036F-826C-1DED-9A1CEAE3DA34}"/>
    <pc:docChg chg="addSld modSld">
      <pc:chgData name="Mark Napieralla" userId="S::mark.napieralla@uwtsd.ac.uk::adf11754-427d-4f24-8c3e-391028db4a77" providerId="AD" clId="Web-{4083BB77-036F-826C-1DED-9A1CEAE3DA34}" dt="2024-11-01T11:37:49.776" v="18" actId="20577"/>
      <pc:docMkLst>
        <pc:docMk/>
      </pc:docMkLst>
      <pc:sldChg chg="modSp">
        <pc:chgData name="Mark Napieralla" userId="S::mark.napieralla@uwtsd.ac.uk::adf11754-427d-4f24-8c3e-391028db4a77" providerId="AD" clId="Web-{4083BB77-036F-826C-1DED-9A1CEAE3DA34}" dt="2024-11-01T11:32:20.390" v="2" actId="20577"/>
        <pc:sldMkLst>
          <pc:docMk/>
          <pc:sldMk cId="2167222500" sldId="256"/>
        </pc:sldMkLst>
        <pc:spChg chg="mod">
          <ac:chgData name="Mark Napieralla" userId="S::mark.napieralla@uwtsd.ac.uk::adf11754-427d-4f24-8c3e-391028db4a77" providerId="AD" clId="Web-{4083BB77-036F-826C-1DED-9A1CEAE3DA34}" dt="2024-11-01T11:32:20.390" v="2" actId="20577"/>
          <ac:spMkLst>
            <pc:docMk/>
            <pc:sldMk cId="2167222500" sldId="256"/>
            <ac:spMk id="3" creationId="{E498DBAE-BF68-1C42-86C4-35DE774657F4}"/>
          </ac:spMkLst>
        </pc:spChg>
      </pc:sldChg>
      <pc:sldChg chg="modSp">
        <pc:chgData name="Mark Napieralla" userId="S::mark.napieralla@uwtsd.ac.uk::adf11754-427d-4f24-8c3e-391028db4a77" providerId="AD" clId="Web-{4083BB77-036F-826C-1DED-9A1CEAE3DA34}" dt="2024-11-01T11:37:49.776" v="18" actId="20577"/>
        <pc:sldMkLst>
          <pc:docMk/>
          <pc:sldMk cId="3450833856" sldId="276"/>
        </pc:sldMkLst>
        <pc:spChg chg="mod">
          <ac:chgData name="Mark Napieralla" userId="S::mark.napieralla@uwtsd.ac.uk::adf11754-427d-4f24-8c3e-391028db4a77" providerId="AD" clId="Web-{4083BB77-036F-826C-1DED-9A1CEAE3DA34}" dt="2024-11-01T11:37:20.682" v="9" actId="20577"/>
          <ac:spMkLst>
            <pc:docMk/>
            <pc:sldMk cId="3450833856" sldId="276"/>
            <ac:spMk id="2" creationId="{00000000-0000-0000-0000-000000000000}"/>
          </ac:spMkLst>
        </pc:spChg>
        <pc:spChg chg="mod">
          <ac:chgData name="Mark Napieralla" userId="S::mark.napieralla@uwtsd.ac.uk::adf11754-427d-4f24-8c3e-391028db4a77" providerId="AD" clId="Web-{4083BB77-036F-826C-1DED-9A1CEAE3DA34}" dt="2024-11-01T11:37:49.776" v="18" actId="20577"/>
          <ac:spMkLst>
            <pc:docMk/>
            <pc:sldMk cId="3450833856" sldId="276"/>
            <ac:spMk id="3" creationId="{00000000-0000-0000-0000-000000000000}"/>
          </ac:spMkLst>
        </pc:spChg>
      </pc:sldChg>
      <pc:sldChg chg="addSp modSp new">
        <pc:chgData name="Mark Napieralla" userId="S::mark.napieralla@uwtsd.ac.uk::adf11754-427d-4f24-8c3e-391028db4a77" providerId="AD" clId="Web-{4083BB77-036F-826C-1DED-9A1CEAE3DA34}" dt="2024-11-01T11:35:54.788" v="7" actId="14100"/>
        <pc:sldMkLst>
          <pc:docMk/>
          <pc:sldMk cId="3899002858" sldId="342"/>
        </pc:sldMkLst>
        <pc:picChg chg="add mod">
          <ac:chgData name="Mark Napieralla" userId="S::mark.napieralla@uwtsd.ac.uk::adf11754-427d-4f24-8c3e-391028db4a77" providerId="AD" clId="Web-{4083BB77-036F-826C-1DED-9A1CEAE3DA34}" dt="2024-11-01T11:35:54.788" v="7" actId="14100"/>
          <ac:picMkLst>
            <pc:docMk/>
            <pc:sldMk cId="3899002858" sldId="342"/>
            <ac:picMk id="2" creationId="{438D69B1-7D6B-07A2-600C-56D7B3AE1AAF}"/>
          </ac:picMkLst>
        </pc:picChg>
      </pc:sldChg>
    </pc:docChg>
  </pc:docChgLst>
  <pc:docChgLst>
    <pc:chgData name="Mark Napieralla" userId="S::mark.napieralla@uwtsd.ac.uk::adf11754-427d-4f24-8c3e-391028db4a77" providerId="AD" clId="Web-{3756FDD8-6CEF-B729-2436-DD0D4DCD72DD}"/>
    <pc:docChg chg="modSld">
      <pc:chgData name="Mark Napieralla" userId="S::mark.napieralla@uwtsd.ac.uk::adf11754-427d-4f24-8c3e-391028db4a77" providerId="AD" clId="Web-{3756FDD8-6CEF-B729-2436-DD0D4DCD72DD}" dt="2024-11-01T08:48:27.784" v="42" actId="20577"/>
      <pc:docMkLst>
        <pc:docMk/>
      </pc:docMkLst>
      <pc:sldChg chg="modSp">
        <pc:chgData name="Mark Napieralla" userId="S::mark.napieralla@uwtsd.ac.uk::adf11754-427d-4f24-8c3e-391028db4a77" providerId="AD" clId="Web-{3756FDD8-6CEF-B729-2436-DD0D4DCD72DD}" dt="2024-11-01T08:48:27.784" v="42" actId="20577"/>
        <pc:sldMkLst>
          <pc:docMk/>
          <pc:sldMk cId="2333201889" sldId="278"/>
        </pc:sldMkLst>
        <pc:spChg chg="mod">
          <ac:chgData name="Mark Napieralla" userId="S::mark.napieralla@uwtsd.ac.uk::adf11754-427d-4f24-8c3e-391028db4a77" providerId="AD" clId="Web-{3756FDD8-6CEF-B729-2436-DD0D4DCD72DD}" dt="2024-11-01T08:48:27.784" v="42" actId="20577"/>
          <ac:spMkLst>
            <pc:docMk/>
            <pc:sldMk cId="2333201889" sldId="278"/>
            <ac:spMk id="3" creationId="{EE7F27FE-EF94-D5C8-147A-C8B96B36909E}"/>
          </ac:spMkLst>
        </pc:spChg>
      </pc:sldChg>
      <pc:sldChg chg="modSp">
        <pc:chgData name="Mark Napieralla" userId="S::mark.napieralla@uwtsd.ac.uk::adf11754-427d-4f24-8c3e-391028db4a77" providerId="AD" clId="Web-{3756FDD8-6CEF-B729-2436-DD0D4DCD72DD}" dt="2024-11-01T08:47:43.984" v="29" actId="20577"/>
        <pc:sldMkLst>
          <pc:docMk/>
          <pc:sldMk cId="4082771155" sldId="280"/>
        </pc:sldMkLst>
        <pc:spChg chg="mod">
          <ac:chgData name="Mark Napieralla" userId="S::mark.napieralla@uwtsd.ac.uk::adf11754-427d-4f24-8c3e-391028db4a77" providerId="AD" clId="Web-{3756FDD8-6CEF-B729-2436-DD0D4DCD72DD}" dt="2024-11-01T08:47:43.984" v="29" actId="20577"/>
          <ac:spMkLst>
            <pc:docMk/>
            <pc:sldMk cId="4082771155" sldId="280"/>
            <ac:spMk id="2" creationId="{3A1D7678-B065-217D-01C7-5E1747A0ABD5}"/>
          </ac:spMkLst>
        </pc:spChg>
        <pc:spChg chg="mod">
          <ac:chgData name="Mark Napieralla" userId="S::mark.napieralla@uwtsd.ac.uk::adf11754-427d-4f24-8c3e-391028db4a77" providerId="AD" clId="Web-{3756FDD8-6CEF-B729-2436-DD0D4DCD72DD}" dt="2024-11-01T08:47:40.702" v="28" actId="20577"/>
          <ac:spMkLst>
            <pc:docMk/>
            <pc:sldMk cId="4082771155" sldId="280"/>
            <ac:spMk id="3" creationId="{EE7F27FE-EF94-D5C8-147A-C8B96B36909E}"/>
          </ac:spMkLst>
        </pc:spChg>
      </pc:sldChg>
      <pc:sldChg chg="modSp">
        <pc:chgData name="Mark Napieralla" userId="S::mark.napieralla@uwtsd.ac.uk::adf11754-427d-4f24-8c3e-391028db4a77" providerId="AD" clId="Web-{3756FDD8-6CEF-B729-2436-DD0D4DCD72DD}" dt="2024-11-01T08:47:59.781" v="33" actId="20577"/>
        <pc:sldMkLst>
          <pc:docMk/>
          <pc:sldMk cId="71897961" sldId="340"/>
        </pc:sldMkLst>
        <pc:spChg chg="mod">
          <ac:chgData name="Mark Napieralla" userId="S::mark.napieralla@uwtsd.ac.uk::adf11754-427d-4f24-8c3e-391028db4a77" providerId="AD" clId="Web-{3756FDD8-6CEF-B729-2436-DD0D4DCD72DD}" dt="2024-11-01T08:47:59.781" v="33" actId="20577"/>
          <ac:spMkLst>
            <pc:docMk/>
            <pc:sldMk cId="71897961" sldId="340"/>
            <ac:spMk id="3" creationId="{EE7F27FE-EF94-D5C8-147A-C8B96B36909E}"/>
          </ac:spMkLst>
        </pc:spChg>
      </pc:sldChg>
      <pc:sldChg chg="modSp">
        <pc:chgData name="Mark Napieralla" userId="S::mark.napieralla@uwtsd.ac.uk::adf11754-427d-4f24-8c3e-391028db4a77" providerId="AD" clId="Web-{3756FDD8-6CEF-B729-2436-DD0D4DCD72DD}" dt="2024-11-01T08:47:27.171" v="27" actId="20577"/>
        <pc:sldMkLst>
          <pc:docMk/>
          <pc:sldMk cId="2835096875" sldId="341"/>
        </pc:sldMkLst>
        <pc:spChg chg="mod">
          <ac:chgData name="Mark Napieralla" userId="S::mark.napieralla@uwtsd.ac.uk::adf11754-427d-4f24-8c3e-391028db4a77" providerId="AD" clId="Web-{3756FDD8-6CEF-B729-2436-DD0D4DCD72DD}" dt="2024-11-01T08:47:27.171" v="27" actId="20577"/>
          <ac:spMkLst>
            <pc:docMk/>
            <pc:sldMk cId="2835096875" sldId="341"/>
            <ac:spMk id="3" creationId="{D24C9C82-16A4-9C93-C8FD-C60AE5F917C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0E7916-A7B3-4098-A34D-68BC0A9873E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5DFCC1-12E7-4644-A9EF-79E1D8AD4278}">
      <dgm:prSet/>
      <dgm:spPr/>
      <dgm:t>
        <a:bodyPr/>
        <a:lstStyle/>
        <a:p>
          <a:pPr>
            <a:lnSpc>
              <a:spcPct val="100000"/>
            </a:lnSpc>
            <a:defRPr cap="all"/>
          </a:pPr>
          <a:r>
            <a:rPr lang="en-US"/>
            <a:t>15 minutes </a:t>
          </a:r>
        </a:p>
      </dgm:t>
    </dgm:pt>
    <dgm:pt modelId="{9A06774F-7657-4478-A0F5-6162217C2D09}" type="parTrans" cxnId="{695F9E50-FE17-4149-B5FB-9446800F9AFC}">
      <dgm:prSet/>
      <dgm:spPr/>
      <dgm:t>
        <a:bodyPr/>
        <a:lstStyle/>
        <a:p>
          <a:endParaRPr lang="en-US"/>
        </a:p>
      </dgm:t>
    </dgm:pt>
    <dgm:pt modelId="{8BD08026-EA93-470B-B600-0D74FEDECCDC}" type="sibTrans" cxnId="{695F9E50-FE17-4149-B5FB-9446800F9AFC}">
      <dgm:prSet/>
      <dgm:spPr/>
      <dgm:t>
        <a:bodyPr/>
        <a:lstStyle/>
        <a:p>
          <a:endParaRPr lang="en-US"/>
        </a:p>
      </dgm:t>
    </dgm:pt>
    <dgm:pt modelId="{2C4E9F8F-AF2C-4971-BB10-0BC556B3D5F9}">
      <dgm:prSet/>
      <dgm:spPr/>
      <dgm:t>
        <a:bodyPr/>
        <a:lstStyle/>
        <a:p>
          <a:pPr>
            <a:lnSpc>
              <a:spcPct val="100000"/>
            </a:lnSpc>
            <a:defRPr cap="all"/>
          </a:pPr>
          <a:r>
            <a:rPr lang="en-US" dirty="0"/>
            <a:t>Consider the 7 pillars of social inclusion are in relation to growing sport participation </a:t>
          </a:r>
        </a:p>
      </dgm:t>
    </dgm:pt>
    <dgm:pt modelId="{C5EC8196-B15F-41B7-8842-B34B0625B9A2}" type="parTrans" cxnId="{0C827911-C4B9-4358-BACC-E48567754565}">
      <dgm:prSet/>
      <dgm:spPr/>
      <dgm:t>
        <a:bodyPr/>
        <a:lstStyle/>
        <a:p>
          <a:endParaRPr lang="en-US"/>
        </a:p>
      </dgm:t>
    </dgm:pt>
    <dgm:pt modelId="{9A1A5B5A-7077-4390-BEB5-4B9369E95ECB}" type="sibTrans" cxnId="{0C827911-C4B9-4358-BACC-E48567754565}">
      <dgm:prSet/>
      <dgm:spPr/>
      <dgm:t>
        <a:bodyPr/>
        <a:lstStyle/>
        <a:p>
          <a:endParaRPr lang="en-US"/>
        </a:p>
      </dgm:t>
    </dgm:pt>
    <dgm:pt modelId="{4FD3EC0F-CCCF-4AA5-972A-1D6B6F251E10}">
      <dgm:prSet/>
      <dgm:spPr/>
      <dgm:t>
        <a:bodyPr/>
        <a:lstStyle/>
        <a:p>
          <a:pPr>
            <a:lnSpc>
              <a:spcPct val="100000"/>
            </a:lnSpc>
            <a:defRPr cap="all"/>
          </a:pPr>
          <a:r>
            <a:rPr lang="en-US" dirty="0"/>
            <a:t>Think of an example of where these have been applied in your local area</a:t>
          </a:r>
        </a:p>
      </dgm:t>
    </dgm:pt>
    <dgm:pt modelId="{E6DCDA46-0D53-4D11-AFD9-6F3C7E7942AD}" type="parTrans" cxnId="{C44B95D0-C74E-47EF-A412-01616FFD10B7}">
      <dgm:prSet/>
      <dgm:spPr/>
      <dgm:t>
        <a:bodyPr/>
        <a:lstStyle/>
        <a:p>
          <a:endParaRPr lang="en-US"/>
        </a:p>
      </dgm:t>
    </dgm:pt>
    <dgm:pt modelId="{2351BFFD-854E-40F1-9EB7-09886602BFCA}" type="sibTrans" cxnId="{C44B95D0-C74E-47EF-A412-01616FFD10B7}">
      <dgm:prSet/>
      <dgm:spPr/>
      <dgm:t>
        <a:bodyPr/>
        <a:lstStyle/>
        <a:p>
          <a:endParaRPr lang="en-US"/>
        </a:p>
      </dgm:t>
    </dgm:pt>
    <dgm:pt modelId="{ED6BE891-CF25-4CA9-90F6-B1DB03CBCF1E}" type="pres">
      <dgm:prSet presAssocID="{B60E7916-A7B3-4098-A34D-68BC0A9873EA}" presName="root" presStyleCnt="0">
        <dgm:presLayoutVars>
          <dgm:dir/>
          <dgm:resizeHandles val="exact"/>
        </dgm:presLayoutVars>
      </dgm:prSet>
      <dgm:spPr/>
    </dgm:pt>
    <dgm:pt modelId="{7B5C23F0-ED0F-43B2-887B-AF67E5243BA7}" type="pres">
      <dgm:prSet presAssocID="{BF5DFCC1-12E7-4644-A9EF-79E1D8AD4278}" presName="compNode" presStyleCnt="0"/>
      <dgm:spPr/>
    </dgm:pt>
    <dgm:pt modelId="{75452973-4CC4-4399-A9C7-67CD087AB6AB}" type="pres">
      <dgm:prSet presAssocID="{BF5DFCC1-12E7-4644-A9EF-79E1D8AD4278}" presName="iconBgRect" presStyleLbl="bgShp" presStyleIdx="0" presStyleCnt="3"/>
      <dgm:spPr>
        <a:prstGeom prst="round2DiagRect">
          <a:avLst>
            <a:gd name="adj1" fmla="val 29727"/>
            <a:gd name="adj2" fmla="val 0"/>
          </a:avLst>
        </a:prstGeom>
      </dgm:spPr>
    </dgm:pt>
    <dgm:pt modelId="{33941B99-E927-4688-84EF-781D7B943EE8}" type="pres">
      <dgm:prSet presAssocID="{BF5DFCC1-12E7-4644-A9EF-79E1D8AD42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81016B1-B0B1-4499-90B1-D0EBF249DFE5}" type="pres">
      <dgm:prSet presAssocID="{BF5DFCC1-12E7-4644-A9EF-79E1D8AD4278}" presName="spaceRect" presStyleCnt="0"/>
      <dgm:spPr/>
    </dgm:pt>
    <dgm:pt modelId="{CC66EA65-D91A-4CDC-836A-6728A3FC9E1B}" type="pres">
      <dgm:prSet presAssocID="{BF5DFCC1-12E7-4644-A9EF-79E1D8AD4278}" presName="textRect" presStyleLbl="revTx" presStyleIdx="0" presStyleCnt="3">
        <dgm:presLayoutVars>
          <dgm:chMax val="1"/>
          <dgm:chPref val="1"/>
        </dgm:presLayoutVars>
      </dgm:prSet>
      <dgm:spPr/>
    </dgm:pt>
    <dgm:pt modelId="{050DD192-D2FD-4FC6-AAE9-81D0AD1F8EBA}" type="pres">
      <dgm:prSet presAssocID="{8BD08026-EA93-470B-B600-0D74FEDECCDC}" presName="sibTrans" presStyleCnt="0"/>
      <dgm:spPr/>
    </dgm:pt>
    <dgm:pt modelId="{2497034B-7E86-47A6-8E8E-96BE2A20FF42}" type="pres">
      <dgm:prSet presAssocID="{2C4E9F8F-AF2C-4971-BB10-0BC556B3D5F9}" presName="compNode" presStyleCnt="0"/>
      <dgm:spPr/>
    </dgm:pt>
    <dgm:pt modelId="{C7D417A3-CD57-4D84-82D1-386AC19BDFF5}" type="pres">
      <dgm:prSet presAssocID="{2C4E9F8F-AF2C-4971-BB10-0BC556B3D5F9}" presName="iconBgRect" presStyleLbl="bgShp" presStyleIdx="1" presStyleCnt="3"/>
      <dgm:spPr>
        <a:prstGeom prst="round2DiagRect">
          <a:avLst>
            <a:gd name="adj1" fmla="val 29727"/>
            <a:gd name="adj2" fmla="val 0"/>
          </a:avLst>
        </a:prstGeom>
      </dgm:spPr>
    </dgm:pt>
    <dgm:pt modelId="{A66771EA-FBF6-406C-A56C-63663EAC15B1}" type="pres">
      <dgm:prSet presAssocID="{2C4E9F8F-AF2C-4971-BB10-0BC556B3D5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ED5ACFD-CE5C-45BA-9730-074FE67A8AC6}" type="pres">
      <dgm:prSet presAssocID="{2C4E9F8F-AF2C-4971-BB10-0BC556B3D5F9}" presName="spaceRect" presStyleCnt="0"/>
      <dgm:spPr/>
    </dgm:pt>
    <dgm:pt modelId="{E7484D8F-D27B-4FF5-A4EF-E00635DA1103}" type="pres">
      <dgm:prSet presAssocID="{2C4E9F8F-AF2C-4971-BB10-0BC556B3D5F9}" presName="textRect" presStyleLbl="revTx" presStyleIdx="1" presStyleCnt="3">
        <dgm:presLayoutVars>
          <dgm:chMax val="1"/>
          <dgm:chPref val="1"/>
        </dgm:presLayoutVars>
      </dgm:prSet>
      <dgm:spPr/>
    </dgm:pt>
    <dgm:pt modelId="{34013BEA-1BE8-5241-858C-CB503939D265}" type="pres">
      <dgm:prSet presAssocID="{9A1A5B5A-7077-4390-BEB5-4B9369E95ECB}" presName="sibTrans" presStyleCnt="0"/>
      <dgm:spPr/>
    </dgm:pt>
    <dgm:pt modelId="{5E3599DC-17D9-4C03-B7A4-25925BC1244D}" type="pres">
      <dgm:prSet presAssocID="{4FD3EC0F-CCCF-4AA5-972A-1D6B6F251E10}" presName="compNode" presStyleCnt="0"/>
      <dgm:spPr/>
    </dgm:pt>
    <dgm:pt modelId="{D74B73D0-1167-455F-ACE6-4697D089931A}" type="pres">
      <dgm:prSet presAssocID="{4FD3EC0F-CCCF-4AA5-972A-1D6B6F251E10}" presName="iconBgRect" presStyleLbl="bgShp" presStyleIdx="2" presStyleCnt="3"/>
      <dgm:spPr>
        <a:prstGeom prst="round2DiagRect">
          <a:avLst>
            <a:gd name="adj1" fmla="val 29727"/>
            <a:gd name="adj2" fmla="val 0"/>
          </a:avLst>
        </a:prstGeom>
      </dgm:spPr>
    </dgm:pt>
    <dgm:pt modelId="{882D1B42-F08C-4643-AAC7-2A406340AFE0}" type="pres">
      <dgm:prSet presAssocID="{4FD3EC0F-CCCF-4AA5-972A-1D6B6F251E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7AAB0D95-2A4F-4906-A734-5B4EEA4D00C7}" type="pres">
      <dgm:prSet presAssocID="{4FD3EC0F-CCCF-4AA5-972A-1D6B6F251E10}" presName="spaceRect" presStyleCnt="0"/>
      <dgm:spPr/>
    </dgm:pt>
    <dgm:pt modelId="{4BD41A08-F7B9-4F22-A0CD-4E4D58A14B21}" type="pres">
      <dgm:prSet presAssocID="{4FD3EC0F-CCCF-4AA5-972A-1D6B6F251E10}" presName="textRect" presStyleLbl="revTx" presStyleIdx="2" presStyleCnt="3">
        <dgm:presLayoutVars>
          <dgm:chMax val="1"/>
          <dgm:chPref val="1"/>
        </dgm:presLayoutVars>
      </dgm:prSet>
      <dgm:spPr/>
    </dgm:pt>
  </dgm:ptLst>
  <dgm:cxnLst>
    <dgm:cxn modelId="{D5F87105-FFC0-204C-A8E9-BE45401DB8E5}" type="presOf" srcId="{2C4E9F8F-AF2C-4971-BB10-0BC556B3D5F9}" destId="{E7484D8F-D27B-4FF5-A4EF-E00635DA1103}" srcOrd="0" destOrd="0" presId="urn:microsoft.com/office/officeart/2018/5/layout/IconLeafLabelList"/>
    <dgm:cxn modelId="{0C827911-C4B9-4358-BACC-E48567754565}" srcId="{B60E7916-A7B3-4098-A34D-68BC0A9873EA}" destId="{2C4E9F8F-AF2C-4971-BB10-0BC556B3D5F9}" srcOrd="1" destOrd="0" parTransId="{C5EC8196-B15F-41B7-8842-B34B0625B9A2}" sibTransId="{9A1A5B5A-7077-4390-BEB5-4B9369E95ECB}"/>
    <dgm:cxn modelId="{12933715-52A0-4C5F-9561-830B872899E2}" type="presOf" srcId="{B60E7916-A7B3-4098-A34D-68BC0A9873EA}" destId="{ED6BE891-CF25-4CA9-90F6-B1DB03CBCF1E}" srcOrd="0" destOrd="0" presId="urn:microsoft.com/office/officeart/2018/5/layout/IconLeafLabelList"/>
    <dgm:cxn modelId="{78ACB837-F183-E745-A2A5-386F421E0A5B}" type="presOf" srcId="{BF5DFCC1-12E7-4644-A9EF-79E1D8AD4278}" destId="{CC66EA65-D91A-4CDC-836A-6728A3FC9E1B}" srcOrd="0" destOrd="0" presId="urn:microsoft.com/office/officeart/2018/5/layout/IconLeafLabelList"/>
    <dgm:cxn modelId="{695F9E50-FE17-4149-B5FB-9446800F9AFC}" srcId="{B60E7916-A7B3-4098-A34D-68BC0A9873EA}" destId="{BF5DFCC1-12E7-4644-A9EF-79E1D8AD4278}" srcOrd="0" destOrd="0" parTransId="{9A06774F-7657-4478-A0F5-6162217C2D09}" sibTransId="{8BD08026-EA93-470B-B600-0D74FEDECCDC}"/>
    <dgm:cxn modelId="{B9888373-8D1C-E545-9B50-BC3A6AC50669}" type="presOf" srcId="{4FD3EC0F-CCCF-4AA5-972A-1D6B6F251E10}" destId="{4BD41A08-F7B9-4F22-A0CD-4E4D58A14B21}" srcOrd="0" destOrd="0" presId="urn:microsoft.com/office/officeart/2018/5/layout/IconLeafLabelList"/>
    <dgm:cxn modelId="{C44B95D0-C74E-47EF-A412-01616FFD10B7}" srcId="{B60E7916-A7B3-4098-A34D-68BC0A9873EA}" destId="{4FD3EC0F-CCCF-4AA5-972A-1D6B6F251E10}" srcOrd="2" destOrd="0" parTransId="{E6DCDA46-0D53-4D11-AFD9-6F3C7E7942AD}" sibTransId="{2351BFFD-854E-40F1-9EB7-09886602BFCA}"/>
    <dgm:cxn modelId="{6AA1A17F-B19A-064A-A106-349EC16351F6}" type="presParOf" srcId="{ED6BE891-CF25-4CA9-90F6-B1DB03CBCF1E}" destId="{7B5C23F0-ED0F-43B2-887B-AF67E5243BA7}" srcOrd="0" destOrd="0" presId="urn:microsoft.com/office/officeart/2018/5/layout/IconLeafLabelList"/>
    <dgm:cxn modelId="{797C30A7-B702-0A43-A131-CE86AF31537A}" type="presParOf" srcId="{7B5C23F0-ED0F-43B2-887B-AF67E5243BA7}" destId="{75452973-4CC4-4399-A9C7-67CD087AB6AB}" srcOrd="0" destOrd="0" presId="urn:microsoft.com/office/officeart/2018/5/layout/IconLeafLabelList"/>
    <dgm:cxn modelId="{5FA88964-B46E-6444-84A2-771A7ECD95E0}" type="presParOf" srcId="{7B5C23F0-ED0F-43B2-887B-AF67E5243BA7}" destId="{33941B99-E927-4688-84EF-781D7B943EE8}" srcOrd="1" destOrd="0" presId="urn:microsoft.com/office/officeart/2018/5/layout/IconLeafLabelList"/>
    <dgm:cxn modelId="{5C19AA60-F47D-F342-9A46-E8038891658D}" type="presParOf" srcId="{7B5C23F0-ED0F-43B2-887B-AF67E5243BA7}" destId="{081016B1-B0B1-4499-90B1-D0EBF249DFE5}" srcOrd="2" destOrd="0" presId="urn:microsoft.com/office/officeart/2018/5/layout/IconLeafLabelList"/>
    <dgm:cxn modelId="{7B139466-892C-0147-91A3-7C2899529611}" type="presParOf" srcId="{7B5C23F0-ED0F-43B2-887B-AF67E5243BA7}" destId="{CC66EA65-D91A-4CDC-836A-6728A3FC9E1B}" srcOrd="3" destOrd="0" presId="urn:microsoft.com/office/officeart/2018/5/layout/IconLeafLabelList"/>
    <dgm:cxn modelId="{6FB7B60A-2665-9049-A6F8-E37ACD66289B}" type="presParOf" srcId="{ED6BE891-CF25-4CA9-90F6-B1DB03CBCF1E}" destId="{050DD192-D2FD-4FC6-AAE9-81D0AD1F8EBA}" srcOrd="1" destOrd="0" presId="urn:microsoft.com/office/officeart/2018/5/layout/IconLeafLabelList"/>
    <dgm:cxn modelId="{9FAF2AE4-06C4-D145-A315-0DE648BF4A7C}" type="presParOf" srcId="{ED6BE891-CF25-4CA9-90F6-B1DB03CBCF1E}" destId="{2497034B-7E86-47A6-8E8E-96BE2A20FF42}" srcOrd="2" destOrd="0" presId="urn:microsoft.com/office/officeart/2018/5/layout/IconLeafLabelList"/>
    <dgm:cxn modelId="{CC09272F-ED30-7E41-AAD8-A8454A286B13}" type="presParOf" srcId="{2497034B-7E86-47A6-8E8E-96BE2A20FF42}" destId="{C7D417A3-CD57-4D84-82D1-386AC19BDFF5}" srcOrd="0" destOrd="0" presId="urn:microsoft.com/office/officeart/2018/5/layout/IconLeafLabelList"/>
    <dgm:cxn modelId="{025028C3-ACE1-1947-BA3F-B256AE495010}" type="presParOf" srcId="{2497034B-7E86-47A6-8E8E-96BE2A20FF42}" destId="{A66771EA-FBF6-406C-A56C-63663EAC15B1}" srcOrd="1" destOrd="0" presId="urn:microsoft.com/office/officeart/2018/5/layout/IconLeafLabelList"/>
    <dgm:cxn modelId="{5C535005-0DBA-F64E-BCF4-9A0B464C6118}" type="presParOf" srcId="{2497034B-7E86-47A6-8E8E-96BE2A20FF42}" destId="{FED5ACFD-CE5C-45BA-9730-074FE67A8AC6}" srcOrd="2" destOrd="0" presId="urn:microsoft.com/office/officeart/2018/5/layout/IconLeafLabelList"/>
    <dgm:cxn modelId="{219CCD4B-09D3-4948-BD2B-94E5EE0AF2D1}" type="presParOf" srcId="{2497034B-7E86-47A6-8E8E-96BE2A20FF42}" destId="{E7484D8F-D27B-4FF5-A4EF-E00635DA1103}" srcOrd="3" destOrd="0" presId="urn:microsoft.com/office/officeart/2018/5/layout/IconLeafLabelList"/>
    <dgm:cxn modelId="{E5B43920-6876-0D4B-BCA4-3F059EF1D092}" type="presParOf" srcId="{ED6BE891-CF25-4CA9-90F6-B1DB03CBCF1E}" destId="{34013BEA-1BE8-5241-858C-CB503939D265}" srcOrd="3" destOrd="0" presId="urn:microsoft.com/office/officeart/2018/5/layout/IconLeafLabelList"/>
    <dgm:cxn modelId="{B03CF3CD-2557-C64F-895F-951C54E82344}" type="presParOf" srcId="{ED6BE891-CF25-4CA9-90F6-B1DB03CBCF1E}" destId="{5E3599DC-17D9-4C03-B7A4-25925BC1244D}" srcOrd="4" destOrd="0" presId="urn:microsoft.com/office/officeart/2018/5/layout/IconLeafLabelList"/>
    <dgm:cxn modelId="{7260F98D-EABD-8D4C-9498-92EE3B4B629E}" type="presParOf" srcId="{5E3599DC-17D9-4C03-B7A4-25925BC1244D}" destId="{D74B73D0-1167-455F-ACE6-4697D089931A}" srcOrd="0" destOrd="0" presId="urn:microsoft.com/office/officeart/2018/5/layout/IconLeafLabelList"/>
    <dgm:cxn modelId="{AA43A357-41E6-704D-A15C-0B85113C3983}" type="presParOf" srcId="{5E3599DC-17D9-4C03-B7A4-25925BC1244D}" destId="{882D1B42-F08C-4643-AAC7-2A406340AFE0}" srcOrd="1" destOrd="0" presId="urn:microsoft.com/office/officeart/2018/5/layout/IconLeafLabelList"/>
    <dgm:cxn modelId="{F7A40E5B-0503-E843-BCD1-0AE59B7BAC61}" type="presParOf" srcId="{5E3599DC-17D9-4C03-B7A4-25925BC1244D}" destId="{7AAB0D95-2A4F-4906-A734-5B4EEA4D00C7}" srcOrd="2" destOrd="0" presId="urn:microsoft.com/office/officeart/2018/5/layout/IconLeafLabelList"/>
    <dgm:cxn modelId="{3D127346-59E0-F245-BC91-AB7D690CC510}" type="presParOf" srcId="{5E3599DC-17D9-4C03-B7A4-25925BC1244D}" destId="{4BD41A08-F7B9-4F22-A0CD-4E4D58A14B2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F4A5F5-E80D-4A2D-B509-92E5E3C2F46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9F1065F-7219-4382-AF15-151C63DD7805}">
      <dgm:prSet/>
      <dgm:spPr/>
      <dgm:t>
        <a:bodyPr/>
        <a:lstStyle/>
        <a:p>
          <a:r>
            <a:rPr lang="en-GB"/>
            <a:t>Placing a social value on Sport</a:t>
          </a:r>
          <a:endParaRPr lang="en-US"/>
        </a:p>
      </dgm:t>
    </dgm:pt>
    <dgm:pt modelId="{57B40C57-38B3-4E32-B72E-F2C4612A94A4}" type="parTrans" cxnId="{0B29686A-52B2-44C4-A1A3-E4705120111B}">
      <dgm:prSet/>
      <dgm:spPr/>
      <dgm:t>
        <a:bodyPr/>
        <a:lstStyle/>
        <a:p>
          <a:endParaRPr lang="en-US"/>
        </a:p>
      </dgm:t>
    </dgm:pt>
    <dgm:pt modelId="{5184F519-D108-404F-B83D-01EA7A68D03D}" type="sibTrans" cxnId="{0B29686A-52B2-44C4-A1A3-E4705120111B}">
      <dgm:prSet/>
      <dgm:spPr/>
      <dgm:t>
        <a:bodyPr/>
        <a:lstStyle/>
        <a:p>
          <a:endParaRPr lang="en-US"/>
        </a:p>
      </dgm:t>
    </dgm:pt>
    <dgm:pt modelId="{7251A91B-51EA-40AF-94E2-21C4634B2388}">
      <dgm:prSet/>
      <dgm:spPr/>
      <dgm:t>
        <a:bodyPr/>
        <a:lstStyle/>
        <a:p>
          <a:r>
            <a:rPr lang="en-GB"/>
            <a:t>Research commissioned by Sport England and conducted by Sheffield Hallam and Manchester Met has highlighted the Social Value of Sport</a:t>
          </a:r>
          <a:endParaRPr lang="en-US"/>
        </a:p>
      </dgm:t>
    </dgm:pt>
    <dgm:pt modelId="{4F251C0B-BC39-4FB7-86D2-E198B0C153D7}" type="parTrans" cxnId="{658E35CF-5D1B-4A4F-B9CE-BA6958F1A0FE}">
      <dgm:prSet/>
      <dgm:spPr/>
      <dgm:t>
        <a:bodyPr/>
        <a:lstStyle/>
        <a:p>
          <a:endParaRPr lang="en-US"/>
        </a:p>
      </dgm:t>
    </dgm:pt>
    <dgm:pt modelId="{F78849F3-75E3-4CDB-B976-93E4D4CC6DC3}" type="sibTrans" cxnId="{658E35CF-5D1B-4A4F-B9CE-BA6958F1A0FE}">
      <dgm:prSet/>
      <dgm:spPr/>
      <dgm:t>
        <a:bodyPr/>
        <a:lstStyle/>
        <a:p>
          <a:endParaRPr lang="en-US"/>
        </a:p>
      </dgm:t>
    </dgm:pt>
    <dgm:pt modelId="{6DD30537-EF5E-45BF-80F5-027643AD2968}" type="pres">
      <dgm:prSet presAssocID="{50F4A5F5-E80D-4A2D-B509-92E5E3C2F46B}" presName="hierChild1" presStyleCnt="0">
        <dgm:presLayoutVars>
          <dgm:chPref val="1"/>
          <dgm:dir/>
          <dgm:animOne val="branch"/>
          <dgm:animLvl val="lvl"/>
          <dgm:resizeHandles/>
        </dgm:presLayoutVars>
      </dgm:prSet>
      <dgm:spPr/>
    </dgm:pt>
    <dgm:pt modelId="{B9EDBB14-625C-4BCD-B03A-6AFA82CA6D84}" type="pres">
      <dgm:prSet presAssocID="{49F1065F-7219-4382-AF15-151C63DD7805}" presName="hierRoot1" presStyleCnt="0"/>
      <dgm:spPr/>
    </dgm:pt>
    <dgm:pt modelId="{7503C49E-0521-4F33-BF72-9DDD0E48F9D7}" type="pres">
      <dgm:prSet presAssocID="{49F1065F-7219-4382-AF15-151C63DD7805}" presName="composite" presStyleCnt="0"/>
      <dgm:spPr/>
    </dgm:pt>
    <dgm:pt modelId="{4A9264AF-F3B9-432C-A673-92FCD4D946F9}" type="pres">
      <dgm:prSet presAssocID="{49F1065F-7219-4382-AF15-151C63DD7805}" presName="background" presStyleLbl="node0" presStyleIdx="0" presStyleCnt="2"/>
      <dgm:spPr/>
    </dgm:pt>
    <dgm:pt modelId="{60CE73B6-7760-4E36-855C-179C30558549}" type="pres">
      <dgm:prSet presAssocID="{49F1065F-7219-4382-AF15-151C63DD7805}" presName="text" presStyleLbl="fgAcc0" presStyleIdx="0" presStyleCnt="2">
        <dgm:presLayoutVars>
          <dgm:chPref val="3"/>
        </dgm:presLayoutVars>
      </dgm:prSet>
      <dgm:spPr/>
    </dgm:pt>
    <dgm:pt modelId="{879DF193-6972-4E19-A4C7-8517FE1E0ECA}" type="pres">
      <dgm:prSet presAssocID="{49F1065F-7219-4382-AF15-151C63DD7805}" presName="hierChild2" presStyleCnt="0"/>
      <dgm:spPr/>
    </dgm:pt>
    <dgm:pt modelId="{8710668C-A7BA-4A5C-8502-74AB849041A4}" type="pres">
      <dgm:prSet presAssocID="{7251A91B-51EA-40AF-94E2-21C4634B2388}" presName="hierRoot1" presStyleCnt="0"/>
      <dgm:spPr/>
    </dgm:pt>
    <dgm:pt modelId="{7D7B00A2-016C-4CF4-89DD-FC72C63EDFB9}" type="pres">
      <dgm:prSet presAssocID="{7251A91B-51EA-40AF-94E2-21C4634B2388}" presName="composite" presStyleCnt="0"/>
      <dgm:spPr/>
    </dgm:pt>
    <dgm:pt modelId="{EA8C6F89-A4D2-464D-B7C4-980E80C8D5A7}" type="pres">
      <dgm:prSet presAssocID="{7251A91B-51EA-40AF-94E2-21C4634B2388}" presName="background" presStyleLbl="node0" presStyleIdx="1" presStyleCnt="2"/>
      <dgm:spPr/>
    </dgm:pt>
    <dgm:pt modelId="{F4775440-E1D3-47F1-B5D0-2E8EE57F465D}" type="pres">
      <dgm:prSet presAssocID="{7251A91B-51EA-40AF-94E2-21C4634B2388}" presName="text" presStyleLbl="fgAcc0" presStyleIdx="1" presStyleCnt="2">
        <dgm:presLayoutVars>
          <dgm:chPref val="3"/>
        </dgm:presLayoutVars>
      </dgm:prSet>
      <dgm:spPr/>
    </dgm:pt>
    <dgm:pt modelId="{CBA4677C-2B52-4B40-B64C-5C1F81748876}" type="pres">
      <dgm:prSet presAssocID="{7251A91B-51EA-40AF-94E2-21C4634B2388}" presName="hierChild2" presStyleCnt="0"/>
      <dgm:spPr/>
    </dgm:pt>
  </dgm:ptLst>
  <dgm:cxnLst>
    <dgm:cxn modelId="{0B29686A-52B2-44C4-A1A3-E4705120111B}" srcId="{50F4A5F5-E80D-4A2D-B509-92E5E3C2F46B}" destId="{49F1065F-7219-4382-AF15-151C63DD7805}" srcOrd="0" destOrd="0" parTransId="{57B40C57-38B3-4E32-B72E-F2C4612A94A4}" sibTransId="{5184F519-D108-404F-B83D-01EA7A68D03D}"/>
    <dgm:cxn modelId="{94662B52-D22D-4490-9474-81C324BBB53F}" type="presOf" srcId="{7251A91B-51EA-40AF-94E2-21C4634B2388}" destId="{F4775440-E1D3-47F1-B5D0-2E8EE57F465D}" srcOrd="0" destOrd="0" presId="urn:microsoft.com/office/officeart/2005/8/layout/hierarchy1"/>
    <dgm:cxn modelId="{B7F7E797-41C2-4F0D-B25D-0BAA08A62058}" type="presOf" srcId="{50F4A5F5-E80D-4A2D-B509-92E5E3C2F46B}" destId="{6DD30537-EF5E-45BF-80F5-027643AD2968}" srcOrd="0" destOrd="0" presId="urn:microsoft.com/office/officeart/2005/8/layout/hierarchy1"/>
    <dgm:cxn modelId="{78856199-2330-4B81-B781-488E86F4E999}" type="presOf" srcId="{49F1065F-7219-4382-AF15-151C63DD7805}" destId="{60CE73B6-7760-4E36-855C-179C30558549}" srcOrd="0" destOrd="0" presId="urn:microsoft.com/office/officeart/2005/8/layout/hierarchy1"/>
    <dgm:cxn modelId="{658E35CF-5D1B-4A4F-B9CE-BA6958F1A0FE}" srcId="{50F4A5F5-E80D-4A2D-B509-92E5E3C2F46B}" destId="{7251A91B-51EA-40AF-94E2-21C4634B2388}" srcOrd="1" destOrd="0" parTransId="{4F251C0B-BC39-4FB7-86D2-E198B0C153D7}" sibTransId="{F78849F3-75E3-4CDB-B976-93E4D4CC6DC3}"/>
    <dgm:cxn modelId="{FFCEEF07-719E-4FC9-9BAB-03BBAB8E6CAA}" type="presParOf" srcId="{6DD30537-EF5E-45BF-80F5-027643AD2968}" destId="{B9EDBB14-625C-4BCD-B03A-6AFA82CA6D84}" srcOrd="0" destOrd="0" presId="urn:microsoft.com/office/officeart/2005/8/layout/hierarchy1"/>
    <dgm:cxn modelId="{CF30A345-B1F0-4949-83CF-BBB097F08CA8}" type="presParOf" srcId="{B9EDBB14-625C-4BCD-B03A-6AFA82CA6D84}" destId="{7503C49E-0521-4F33-BF72-9DDD0E48F9D7}" srcOrd="0" destOrd="0" presId="urn:microsoft.com/office/officeart/2005/8/layout/hierarchy1"/>
    <dgm:cxn modelId="{0FA1681F-8B72-45EF-A0FE-06D4DDCDD9E8}" type="presParOf" srcId="{7503C49E-0521-4F33-BF72-9DDD0E48F9D7}" destId="{4A9264AF-F3B9-432C-A673-92FCD4D946F9}" srcOrd="0" destOrd="0" presId="urn:microsoft.com/office/officeart/2005/8/layout/hierarchy1"/>
    <dgm:cxn modelId="{4984BEDA-4770-4D19-8EF1-2EFEDCDC8093}" type="presParOf" srcId="{7503C49E-0521-4F33-BF72-9DDD0E48F9D7}" destId="{60CE73B6-7760-4E36-855C-179C30558549}" srcOrd="1" destOrd="0" presId="urn:microsoft.com/office/officeart/2005/8/layout/hierarchy1"/>
    <dgm:cxn modelId="{4A84CE74-4082-47C5-A421-4BF54448B324}" type="presParOf" srcId="{B9EDBB14-625C-4BCD-B03A-6AFA82CA6D84}" destId="{879DF193-6972-4E19-A4C7-8517FE1E0ECA}" srcOrd="1" destOrd="0" presId="urn:microsoft.com/office/officeart/2005/8/layout/hierarchy1"/>
    <dgm:cxn modelId="{283C2D95-D606-4E3E-BE4F-0A332017402C}" type="presParOf" srcId="{6DD30537-EF5E-45BF-80F5-027643AD2968}" destId="{8710668C-A7BA-4A5C-8502-74AB849041A4}" srcOrd="1" destOrd="0" presId="urn:microsoft.com/office/officeart/2005/8/layout/hierarchy1"/>
    <dgm:cxn modelId="{B7FE943B-80EA-4F9F-8783-7A0DE4ACE95E}" type="presParOf" srcId="{8710668C-A7BA-4A5C-8502-74AB849041A4}" destId="{7D7B00A2-016C-4CF4-89DD-FC72C63EDFB9}" srcOrd="0" destOrd="0" presId="urn:microsoft.com/office/officeart/2005/8/layout/hierarchy1"/>
    <dgm:cxn modelId="{00D4ACE4-EC34-404B-B271-D31C845979E5}" type="presParOf" srcId="{7D7B00A2-016C-4CF4-89DD-FC72C63EDFB9}" destId="{EA8C6F89-A4D2-464D-B7C4-980E80C8D5A7}" srcOrd="0" destOrd="0" presId="urn:microsoft.com/office/officeart/2005/8/layout/hierarchy1"/>
    <dgm:cxn modelId="{8E7B5E49-A7D0-4F65-A854-7C15C859F9A5}" type="presParOf" srcId="{7D7B00A2-016C-4CF4-89DD-FC72C63EDFB9}" destId="{F4775440-E1D3-47F1-B5D0-2E8EE57F465D}" srcOrd="1" destOrd="0" presId="urn:microsoft.com/office/officeart/2005/8/layout/hierarchy1"/>
    <dgm:cxn modelId="{6C68FF11-3527-4EA6-AAA5-A63A2496D388}" type="presParOf" srcId="{8710668C-A7BA-4A5C-8502-74AB849041A4}" destId="{CBA4677C-2B52-4B40-B64C-5C1F8174887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9CD9DF-3CCF-40CB-AFA0-C553BDD769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F30CDCB-5AEC-4212-BC89-4F80FF3E3F4D}">
      <dgm:prSet/>
      <dgm:spPr/>
      <dgm:t>
        <a:bodyPr/>
        <a:lstStyle/>
        <a:p>
          <a:r>
            <a:rPr lang="en-GB"/>
            <a:t>Group1- Highlight the key points from the Sport England report 2024-Report in resources </a:t>
          </a:r>
          <a:endParaRPr lang="en-US"/>
        </a:p>
      </dgm:t>
    </dgm:pt>
    <dgm:pt modelId="{8704B41B-9DFF-4F7A-83FE-B088F6238A77}" type="parTrans" cxnId="{730A1034-042B-446D-B046-B9BB333348F4}">
      <dgm:prSet/>
      <dgm:spPr/>
      <dgm:t>
        <a:bodyPr/>
        <a:lstStyle/>
        <a:p>
          <a:endParaRPr lang="en-US"/>
        </a:p>
      </dgm:t>
    </dgm:pt>
    <dgm:pt modelId="{1D6898AA-7250-4654-9FCE-0F9E63DDB1D8}" type="sibTrans" cxnId="{730A1034-042B-446D-B046-B9BB333348F4}">
      <dgm:prSet/>
      <dgm:spPr/>
      <dgm:t>
        <a:bodyPr/>
        <a:lstStyle/>
        <a:p>
          <a:endParaRPr lang="en-US"/>
        </a:p>
      </dgm:t>
    </dgm:pt>
    <dgm:pt modelId="{5CEA525C-8CA7-456F-AC67-1C8BBCDDF0A5}">
      <dgm:prSet/>
      <dgm:spPr/>
      <dgm:t>
        <a:bodyPr/>
        <a:lstStyle/>
        <a:p>
          <a:r>
            <a:rPr lang="en-GB"/>
            <a:t>Group 2- Value of football to Wales- Link to press release in resources </a:t>
          </a:r>
          <a:endParaRPr lang="en-US"/>
        </a:p>
      </dgm:t>
    </dgm:pt>
    <dgm:pt modelId="{A05BE234-0F72-44E9-A480-BEEDA92C4FE5}" type="parTrans" cxnId="{4AD7DB46-28E7-411D-8F94-66880D310EE2}">
      <dgm:prSet/>
      <dgm:spPr/>
      <dgm:t>
        <a:bodyPr/>
        <a:lstStyle/>
        <a:p>
          <a:endParaRPr lang="en-US"/>
        </a:p>
      </dgm:t>
    </dgm:pt>
    <dgm:pt modelId="{08FB58D1-DE3B-4276-8999-E7CE6CD76AAD}" type="sibTrans" cxnId="{4AD7DB46-28E7-411D-8F94-66880D310EE2}">
      <dgm:prSet/>
      <dgm:spPr/>
      <dgm:t>
        <a:bodyPr/>
        <a:lstStyle/>
        <a:p>
          <a:endParaRPr lang="en-US"/>
        </a:p>
      </dgm:t>
    </dgm:pt>
    <dgm:pt modelId="{ED8E92EE-7C00-4E26-9645-31387627A150}">
      <dgm:prSet/>
      <dgm:spPr/>
      <dgm:t>
        <a:bodyPr/>
        <a:lstStyle/>
        <a:p>
          <a:r>
            <a:rPr lang="en-GB"/>
            <a:t>Group 3- Value of football to England- Report in resources </a:t>
          </a:r>
          <a:endParaRPr lang="en-US"/>
        </a:p>
      </dgm:t>
    </dgm:pt>
    <dgm:pt modelId="{912CD674-F08F-4F97-891D-DF2C19B78583}" type="parTrans" cxnId="{CAE907A4-6F9F-4A83-B7B7-078A971BC564}">
      <dgm:prSet/>
      <dgm:spPr/>
      <dgm:t>
        <a:bodyPr/>
        <a:lstStyle/>
        <a:p>
          <a:endParaRPr lang="en-US"/>
        </a:p>
      </dgm:t>
    </dgm:pt>
    <dgm:pt modelId="{2BC3067F-3CE8-4497-8D3F-02D7B6CD1611}" type="sibTrans" cxnId="{CAE907A4-6F9F-4A83-B7B7-078A971BC564}">
      <dgm:prSet/>
      <dgm:spPr/>
      <dgm:t>
        <a:bodyPr/>
        <a:lstStyle/>
        <a:p>
          <a:endParaRPr lang="en-US"/>
        </a:p>
      </dgm:t>
    </dgm:pt>
    <dgm:pt modelId="{9FA65016-A8B3-49EB-B7D7-299B254BBEED}" type="pres">
      <dgm:prSet presAssocID="{D49CD9DF-3CCF-40CB-AFA0-C553BDD769C9}" presName="linear" presStyleCnt="0">
        <dgm:presLayoutVars>
          <dgm:animLvl val="lvl"/>
          <dgm:resizeHandles val="exact"/>
        </dgm:presLayoutVars>
      </dgm:prSet>
      <dgm:spPr/>
    </dgm:pt>
    <dgm:pt modelId="{8F0D1892-B55C-4CCB-962F-2F12048A118B}" type="pres">
      <dgm:prSet presAssocID="{0F30CDCB-5AEC-4212-BC89-4F80FF3E3F4D}" presName="parentText" presStyleLbl="node1" presStyleIdx="0" presStyleCnt="3">
        <dgm:presLayoutVars>
          <dgm:chMax val="0"/>
          <dgm:bulletEnabled val="1"/>
        </dgm:presLayoutVars>
      </dgm:prSet>
      <dgm:spPr/>
    </dgm:pt>
    <dgm:pt modelId="{5D07E274-72A1-4D94-82B4-C6D61879352C}" type="pres">
      <dgm:prSet presAssocID="{1D6898AA-7250-4654-9FCE-0F9E63DDB1D8}" presName="spacer" presStyleCnt="0"/>
      <dgm:spPr/>
    </dgm:pt>
    <dgm:pt modelId="{474F4145-602C-44D5-8A0F-8135EC6280AA}" type="pres">
      <dgm:prSet presAssocID="{5CEA525C-8CA7-456F-AC67-1C8BBCDDF0A5}" presName="parentText" presStyleLbl="node1" presStyleIdx="1" presStyleCnt="3">
        <dgm:presLayoutVars>
          <dgm:chMax val="0"/>
          <dgm:bulletEnabled val="1"/>
        </dgm:presLayoutVars>
      </dgm:prSet>
      <dgm:spPr/>
    </dgm:pt>
    <dgm:pt modelId="{A52B36D6-8614-49CA-8488-B3335699DBEC}" type="pres">
      <dgm:prSet presAssocID="{08FB58D1-DE3B-4276-8999-E7CE6CD76AAD}" presName="spacer" presStyleCnt="0"/>
      <dgm:spPr/>
    </dgm:pt>
    <dgm:pt modelId="{30D0C7A0-9D84-49A2-8C17-55C439D8B6BA}" type="pres">
      <dgm:prSet presAssocID="{ED8E92EE-7C00-4E26-9645-31387627A150}" presName="parentText" presStyleLbl="node1" presStyleIdx="2" presStyleCnt="3">
        <dgm:presLayoutVars>
          <dgm:chMax val="0"/>
          <dgm:bulletEnabled val="1"/>
        </dgm:presLayoutVars>
      </dgm:prSet>
      <dgm:spPr/>
    </dgm:pt>
  </dgm:ptLst>
  <dgm:cxnLst>
    <dgm:cxn modelId="{730A1034-042B-446D-B046-B9BB333348F4}" srcId="{D49CD9DF-3CCF-40CB-AFA0-C553BDD769C9}" destId="{0F30CDCB-5AEC-4212-BC89-4F80FF3E3F4D}" srcOrd="0" destOrd="0" parTransId="{8704B41B-9DFF-4F7A-83FE-B088F6238A77}" sibTransId="{1D6898AA-7250-4654-9FCE-0F9E63DDB1D8}"/>
    <dgm:cxn modelId="{4AD7DB46-28E7-411D-8F94-66880D310EE2}" srcId="{D49CD9DF-3CCF-40CB-AFA0-C553BDD769C9}" destId="{5CEA525C-8CA7-456F-AC67-1C8BBCDDF0A5}" srcOrd="1" destOrd="0" parTransId="{A05BE234-0F72-44E9-A480-BEEDA92C4FE5}" sibTransId="{08FB58D1-DE3B-4276-8999-E7CE6CD76AAD}"/>
    <dgm:cxn modelId="{E9ADF266-0845-4963-A0D6-057C4A0C0E43}" type="presOf" srcId="{D49CD9DF-3CCF-40CB-AFA0-C553BDD769C9}" destId="{9FA65016-A8B3-49EB-B7D7-299B254BBEED}" srcOrd="0" destOrd="0" presId="urn:microsoft.com/office/officeart/2005/8/layout/vList2"/>
    <dgm:cxn modelId="{868EC270-FEF2-4229-B942-1FE08A751ACC}" type="presOf" srcId="{0F30CDCB-5AEC-4212-BC89-4F80FF3E3F4D}" destId="{8F0D1892-B55C-4CCB-962F-2F12048A118B}" srcOrd="0" destOrd="0" presId="urn:microsoft.com/office/officeart/2005/8/layout/vList2"/>
    <dgm:cxn modelId="{168E3892-A376-47D9-9505-6268D3954277}" type="presOf" srcId="{ED8E92EE-7C00-4E26-9645-31387627A150}" destId="{30D0C7A0-9D84-49A2-8C17-55C439D8B6BA}" srcOrd="0" destOrd="0" presId="urn:microsoft.com/office/officeart/2005/8/layout/vList2"/>
    <dgm:cxn modelId="{CAE907A4-6F9F-4A83-B7B7-078A971BC564}" srcId="{D49CD9DF-3CCF-40CB-AFA0-C553BDD769C9}" destId="{ED8E92EE-7C00-4E26-9645-31387627A150}" srcOrd="2" destOrd="0" parTransId="{912CD674-F08F-4F97-891D-DF2C19B78583}" sibTransId="{2BC3067F-3CE8-4497-8D3F-02D7B6CD1611}"/>
    <dgm:cxn modelId="{94E9BEE8-F049-48D5-A97C-F4E8A898D5F6}" type="presOf" srcId="{5CEA525C-8CA7-456F-AC67-1C8BBCDDF0A5}" destId="{474F4145-602C-44D5-8A0F-8135EC6280AA}" srcOrd="0" destOrd="0" presId="urn:microsoft.com/office/officeart/2005/8/layout/vList2"/>
    <dgm:cxn modelId="{78A95C72-EBE0-435C-88B0-F32E349F77B9}" type="presParOf" srcId="{9FA65016-A8B3-49EB-B7D7-299B254BBEED}" destId="{8F0D1892-B55C-4CCB-962F-2F12048A118B}" srcOrd="0" destOrd="0" presId="urn:microsoft.com/office/officeart/2005/8/layout/vList2"/>
    <dgm:cxn modelId="{64E74A35-82EA-47EE-877F-EB1E17845790}" type="presParOf" srcId="{9FA65016-A8B3-49EB-B7D7-299B254BBEED}" destId="{5D07E274-72A1-4D94-82B4-C6D61879352C}" srcOrd="1" destOrd="0" presId="urn:microsoft.com/office/officeart/2005/8/layout/vList2"/>
    <dgm:cxn modelId="{3A1A82C3-A624-4C1F-86B1-5DB224689CC2}" type="presParOf" srcId="{9FA65016-A8B3-49EB-B7D7-299B254BBEED}" destId="{474F4145-602C-44D5-8A0F-8135EC6280AA}" srcOrd="2" destOrd="0" presId="urn:microsoft.com/office/officeart/2005/8/layout/vList2"/>
    <dgm:cxn modelId="{D2178DC8-90D9-4340-9467-B04C4CD2AD60}" type="presParOf" srcId="{9FA65016-A8B3-49EB-B7D7-299B254BBEED}" destId="{A52B36D6-8614-49CA-8488-B3335699DBEC}" srcOrd="3" destOrd="0" presId="urn:microsoft.com/office/officeart/2005/8/layout/vList2"/>
    <dgm:cxn modelId="{BF8A8AA3-F07F-4E7A-BAE3-FF11C81A1E16}" type="presParOf" srcId="{9FA65016-A8B3-49EB-B7D7-299B254BBEED}" destId="{30D0C7A0-9D84-49A2-8C17-55C439D8B6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85647E-0A71-499F-BB32-18F3C51B654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3C40CB4-DF0E-4EC6-936B-73E6F2F70A06}">
      <dgm:prSet/>
      <dgm:spPr/>
      <dgm:t>
        <a:bodyPr/>
        <a:lstStyle/>
        <a:p>
          <a:r>
            <a:rPr lang="en-US"/>
            <a:t>From recent research, three broad health outcomes are possible:</a:t>
          </a:r>
        </a:p>
      </dgm:t>
    </dgm:pt>
    <dgm:pt modelId="{68F70640-8EC9-4BE4-BF3B-1FF20AE844F3}" type="parTrans" cxnId="{F28AC390-BD1A-47D2-8F4B-BE193A116CC1}">
      <dgm:prSet/>
      <dgm:spPr/>
      <dgm:t>
        <a:bodyPr/>
        <a:lstStyle/>
        <a:p>
          <a:endParaRPr lang="en-US"/>
        </a:p>
      </dgm:t>
    </dgm:pt>
    <dgm:pt modelId="{0B3E6CED-CFE4-481D-A0B5-F8CB5F763EE7}" type="sibTrans" cxnId="{F28AC390-BD1A-47D2-8F4B-BE193A116CC1}">
      <dgm:prSet/>
      <dgm:spPr/>
      <dgm:t>
        <a:bodyPr/>
        <a:lstStyle/>
        <a:p>
          <a:endParaRPr lang="en-US"/>
        </a:p>
      </dgm:t>
    </dgm:pt>
    <dgm:pt modelId="{077F2FE0-2732-4F17-89A3-E2BE231DCEA7}">
      <dgm:prSet/>
      <dgm:spPr/>
      <dgm:t>
        <a:bodyPr/>
        <a:lstStyle/>
        <a:p>
          <a:r>
            <a:rPr lang="en-US" b="1"/>
            <a:t>Improvement of psychological well-being</a:t>
          </a:r>
          <a:r>
            <a:rPr lang="en-US"/>
            <a:t> (by enhancing mood and self-esteem, whilst reducing feelings of anger, confusion, depression and tension); </a:t>
          </a:r>
        </a:p>
      </dgm:t>
    </dgm:pt>
    <dgm:pt modelId="{A23CB46A-EBAD-4D5C-9E6B-7BC2159F8D98}" type="parTrans" cxnId="{B088CAB7-FF85-49AB-A617-183152EBB2D5}">
      <dgm:prSet/>
      <dgm:spPr/>
      <dgm:t>
        <a:bodyPr/>
        <a:lstStyle/>
        <a:p>
          <a:endParaRPr lang="en-US"/>
        </a:p>
      </dgm:t>
    </dgm:pt>
    <dgm:pt modelId="{D10925F6-4717-48BC-B674-8FBB7F92281E}" type="sibTrans" cxnId="{B088CAB7-FF85-49AB-A617-183152EBB2D5}">
      <dgm:prSet/>
      <dgm:spPr/>
      <dgm:t>
        <a:bodyPr/>
        <a:lstStyle/>
        <a:p>
          <a:endParaRPr lang="en-US"/>
        </a:p>
      </dgm:t>
    </dgm:pt>
    <dgm:pt modelId="{C1BD5226-80ED-4721-A6E1-DF3C2DA7C8D9}">
      <dgm:prSet/>
      <dgm:spPr/>
      <dgm:t>
        <a:bodyPr/>
        <a:lstStyle/>
        <a:p>
          <a:r>
            <a:rPr lang="en-US" b="1"/>
            <a:t>Generation of physical health benefits</a:t>
          </a:r>
          <a:r>
            <a:rPr lang="en-US"/>
            <a:t> (by reducing blood pressure and burning calories);</a:t>
          </a:r>
        </a:p>
      </dgm:t>
    </dgm:pt>
    <dgm:pt modelId="{EBF376A8-1785-4B02-9201-533771D3B7E3}" type="parTrans" cxnId="{2FE9462E-EF6A-42C5-AF0A-42ADD7098B4B}">
      <dgm:prSet/>
      <dgm:spPr/>
      <dgm:t>
        <a:bodyPr/>
        <a:lstStyle/>
        <a:p>
          <a:endParaRPr lang="en-US"/>
        </a:p>
      </dgm:t>
    </dgm:pt>
    <dgm:pt modelId="{C96845E9-940C-4545-8E1D-3C76C568B333}" type="sibTrans" cxnId="{2FE9462E-EF6A-42C5-AF0A-42ADD7098B4B}">
      <dgm:prSet/>
      <dgm:spPr/>
      <dgm:t>
        <a:bodyPr/>
        <a:lstStyle/>
        <a:p>
          <a:endParaRPr lang="en-US"/>
        </a:p>
      </dgm:t>
    </dgm:pt>
    <dgm:pt modelId="{006E0106-09BB-4F93-8913-992ABC349699}">
      <dgm:prSet/>
      <dgm:spPr/>
      <dgm:t>
        <a:bodyPr/>
        <a:lstStyle/>
        <a:p>
          <a:r>
            <a:rPr lang="en-US" b="1"/>
            <a:t>Facilitation of social networking and connectivity</a:t>
          </a:r>
          <a:r>
            <a:rPr lang="en-US"/>
            <a:t> (by enhancing social capital).	</a:t>
          </a:r>
        </a:p>
      </dgm:t>
    </dgm:pt>
    <dgm:pt modelId="{64CE94A8-D201-4EAC-A645-C7A9B7DA26ED}" type="parTrans" cxnId="{A2F15C34-5FC7-4766-9EB7-3D8F1CD1C74E}">
      <dgm:prSet/>
      <dgm:spPr/>
      <dgm:t>
        <a:bodyPr/>
        <a:lstStyle/>
        <a:p>
          <a:endParaRPr lang="en-US"/>
        </a:p>
      </dgm:t>
    </dgm:pt>
    <dgm:pt modelId="{B5FAEC28-5508-44A5-858D-D6D933A0CE98}" type="sibTrans" cxnId="{A2F15C34-5FC7-4766-9EB7-3D8F1CD1C74E}">
      <dgm:prSet/>
      <dgm:spPr/>
      <dgm:t>
        <a:bodyPr/>
        <a:lstStyle/>
        <a:p>
          <a:endParaRPr lang="en-US"/>
        </a:p>
      </dgm:t>
    </dgm:pt>
    <dgm:pt modelId="{79E468D9-98F0-4DA0-A9BD-F76EBE5DEFFF}" type="pres">
      <dgm:prSet presAssocID="{2585647E-0A71-499F-BB32-18F3C51B654E}" presName="vert0" presStyleCnt="0">
        <dgm:presLayoutVars>
          <dgm:dir/>
          <dgm:animOne val="branch"/>
          <dgm:animLvl val="lvl"/>
        </dgm:presLayoutVars>
      </dgm:prSet>
      <dgm:spPr/>
    </dgm:pt>
    <dgm:pt modelId="{EEF4B6D8-BAED-45FF-98B0-8981EE38602E}" type="pres">
      <dgm:prSet presAssocID="{A3C40CB4-DF0E-4EC6-936B-73E6F2F70A06}" presName="thickLine" presStyleLbl="alignNode1" presStyleIdx="0" presStyleCnt="1"/>
      <dgm:spPr/>
    </dgm:pt>
    <dgm:pt modelId="{1110B7D7-D8D7-4076-AEBD-7293D6725310}" type="pres">
      <dgm:prSet presAssocID="{A3C40CB4-DF0E-4EC6-936B-73E6F2F70A06}" presName="horz1" presStyleCnt="0"/>
      <dgm:spPr/>
    </dgm:pt>
    <dgm:pt modelId="{E55614B3-ABA6-4FD9-ABD4-0C335BE36558}" type="pres">
      <dgm:prSet presAssocID="{A3C40CB4-DF0E-4EC6-936B-73E6F2F70A06}" presName="tx1" presStyleLbl="revTx" presStyleIdx="0" presStyleCnt="4"/>
      <dgm:spPr/>
    </dgm:pt>
    <dgm:pt modelId="{94F3FBC5-0A49-4205-BD00-79A1B94484C1}" type="pres">
      <dgm:prSet presAssocID="{A3C40CB4-DF0E-4EC6-936B-73E6F2F70A06}" presName="vert1" presStyleCnt="0"/>
      <dgm:spPr/>
    </dgm:pt>
    <dgm:pt modelId="{60F98D1F-95F1-47CD-A5C9-AFEDCCFAB3FC}" type="pres">
      <dgm:prSet presAssocID="{077F2FE0-2732-4F17-89A3-E2BE231DCEA7}" presName="vertSpace2a" presStyleCnt="0"/>
      <dgm:spPr/>
    </dgm:pt>
    <dgm:pt modelId="{45B12007-54DE-43FF-ABD9-D3EAC0EFF823}" type="pres">
      <dgm:prSet presAssocID="{077F2FE0-2732-4F17-89A3-E2BE231DCEA7}" presName="horz2" presStyleCnt="0"/>
      <dgm:spPr/>
    </dgm:pt>
    <dgm:pt modelId="{FC033DD9-915D-41B7-9551-80866823638E}" type="pres">
      <dgm:prSet presAssocID="{077F2FE0-2732-4F17-89A3-E2BE231DCEA7}" presName="horzSpace2" presStyleCnt="0"/>
      <dgm:spPr/>
    </dgm:pt>
    <dgm:pt modelId="{2CA0E279-F687-44EA-9FB2-CF627AA5C229}" type="pres">
      <dgm:prSet presAssocID="{077F2FE0-2732-4F17-89A3-E2BE231DCEA7}" presName="tx2" presStyleLbl="revTx" presStyleIdx="1" presStyleCnt="4"/>
      <dgm:spPr/>
    </dgm:pt>
    <dgm:pt modelId="{46E4B920-9DCC-4DC3-95C7-2939DE330225}" type="pres">
      <dgm:prSet presAssocID="{077F2FE0-2732-4F17-89A3-E2BE231DCEA7}" presName="vert2" presStyleCnt="0"/>
      <dgm:spPr/>
    </dgm:pt>
    <dgm:pt modelId="{1F0C2A97-5E28-4496-AD4B-AD0B876A5303}" type="pres">
      <dgm:prSet presAssocID="{077F2FE0-2732-4F17-89A3-E2BE231DCEA7}" presName="thinLine2b" presStyleLbl="callout" presStyleIdx="0" presStyleCnt="3"/>
      <dgm:spPr/>
    </dgm:pt>
    <dgm:pt modelId="{F85DE524-5EDD-461E-8EB4-B1C58A9AAA5C}" type="pres">
      <dgm:prSet presAssocID="{077F2FE0-2732-4F17-89A3-E2BE231DCEA7}" presName="vertSpace2b" presStyleCnt="0"/>
      <dgm:spPr/>
    </dgm:pt>
    <dgm:pt modelId="{91E87926-9186-428C-BEB4-CC5CD683EB0D}" type="pres">
      <dgm:prSet presAssocID="{C1BD5226-80ED-4721-A6E1-DF3C2DA7C8D9}" presName="horz2" presStyleCnt="0"/>
      <dgm:spPr/>
    </dgm:pt>
    <dgm:pt modelId="{8E26DE84-4DEA-46C8-90CE-2D84F761A485}" type="pres">
      <dgm:prSet presAssocID="{C1BD5226-80ED-4721-A6E1-DF3C2DA7C8D9}" presName="horzSpace2" presStyleCnt="0"/>
      <dgm:spPr/>
    </dgm:pt>
    <dgm:pt modelId="{5A21DB4A-4BDF-4035-8806-F30D22B79A16}" type="pres">
      <dgm:prSet presAssocID="{C1BD5226-80ED-4721-A6E1-DF3C2DA7C8D9}" presName="tx2" presStyleLbl="revTx" presStyleIdx="2" presStyleCnt="4"/>
      <dgm:spPr/>
    </dgm:pt>
    <dgm:pt modelId="{C983EDF0-F15A-4B42-9768-ED26C595D7A3}" type="pres">
      <dgm:prSet presAssocID="{C1BD5226-80ED-4721-A6E1-DF3C2DA7C8D9}" presName="vert2" presStyleCnt="0"/>
      <dgm:spPr/>
    </dgm:pt>
    <dgm:pt modelId="{9E3E22FF-F472-4000-9AB7-541587708AE1}" type="pres">
      <dgm:prSet presAssocID="{C1BD5226-80ED-4721-A6E1-DF3C2DA7C8D9}" presName="thinLine2b" presStyleLbl="callout" presStyleIdx="1" presStyleCnt="3"/>
      <dgm:spPr/>
    </dgm:pt>
    <dgm:pt modelId="{304B2F70-5298-4FAF-AD7C-D2D04A8B5781}" type="pres">
      <dgm:prSet presAssocID="{C1BD5226-80ED-4721-A6E1-DF3C2DA7C8D9}" presName="vertSpace2b" presStyleCnt="0"/>
      <dgm:spPr/>
    </dgm:pt>
    <dgm:pt modelId="{1CBBAF6E-2331-404F-9DBF-F3F3FCCC8CBA}" type="pres">
      <dgm:prSet presAssocID="{006E0106-09BB-4F93-8913-992ABC349699}" presName="horz2" presStyleCnt="0"/>
      <dgm:spPr/>
    </dgm:pt>
    <dgm:pt modelId="{C0E2C8DD-C17F-4D4C-9C78-84D9A6601AE3}" type="pres">
      <dgm:prSet presAssocID="{006E0106-09BB-4F93-8913-992ABC349699}" presName="horzSpace2" presStyleCnt="0"/>
      <dgm:spPr/>
    </dgm:pt>
    <dgm:pt modelId="{BB127EFC-C1D4-4C1D-A5A6-28F0BB26476E}" type="pres">
      <dgm:prSet presAssocID="{006E0106-09BB-4F93-8913-992ABC349699}" presName="tx2" presStyleLbl="revTx" presStyleIdx="3" presStyleCnt="4"/>
      <dgm:spPr/>
    </dgm:pt>
    <dgm:pt modelId="{44CD01AF-24C0-4262-9BB7-211D75370B98}" type="pres">
      <dgm:prSet presAssocID="{006E0106-09BB-4F93-8913-992ABC349699}" presName="vert2" presStyleCnt="0"/>
      <dgm:spPr/>
    </dgm:pt>
    <dgm:pt modelId="{1E35F163-CE4D-4E54-B849-56E2ED8E0213}" type="pres">
      <dgm:prSet presAssocID="{006E0106-09BB-4F93-8913-992ABC349699}" presName="thinLine2b" presStyleLbl="callout" presStyleIdx="2" presStyleCnt="3"/>
      <dgm:spPr/>
    </dgm:pt>
    <dgm:pt modelId="{B36F2ABC-CAF6-47E2-828E-02115BFF977D}" type="pres">
      <dgm:prSet presAssocID="{006E0106-09BB-4F93-8913-992ABC349699}" presName="vertSpace2b" presStyleCnt="0"/>
      <dgm:spPr/>
    </dgm:pt>
  </dgm:ptLst>
  <dgm:cxnLst>
    <dgm:cxn modelId="{81D3FE20-0AB1-4E78-9187-C7C90AB66187}" type="presOf" srcId="{2585647E-0A71-499F-BB32-18F3C51B654E}" destId="{79E468D9-98F0-4DA0-A9BD-F76EBE5DEFFF}" srcOrd="0" destOrd="0" presId="urn:microsoft.com/office/officeart/2008/layout/LinedList"/>
    <dgm:cxn modelId="{2FE9462E-EF6A-42C5-AF0A-42ADD7098B4B}" srcId="{A3C40CB4-DF0E-4EC6-936B-73E6F2F70A06}" destId="{C1BD5226-80ED-4721-A6E1-DF3C2DA7C8D9}" srcOrd="1" destOrd="0" parTransId="{EBF376A8-1785-4B02-9201-533771D3B7E3}" sibTransId="{C96845E9-940C-4545-8E1D-3C76C568B333}"/>
    <dgm:cxn modelId="{A2F15C34-5FC7-4766-9EB7-3D8F1CD1C74E}" srcId="{A3C40CB4-DF0E-4EC6-936B-73E6F2F70A06}" destId="{006E0106-09BB-4F93-8913-992ABC349699}" srcOrd="2" destOrd="0" parTransId="{64CE94A8-D201-4EAC-A645-C7A9B7DA26ED}" sibTransId="{B5FAEC28-5508-44A5-858D-D6D933A0CE98}"/>
    <dgm:cxn modelId="{4BF9553B-8704-43ED-A511-8DE28ED96809}" type="presOf" srcId="{C1BD5226-80ED-4721-A6E1-DF3C2DA7C8D9}" destId="{5A21DB4A-4BDF-4035-8806-F30D22B79A16}" srcOrd="0" destOrd="0" presId="urn:microsoft.com/office/officeart/2008/layout/LinedList"/>
    <dgm:cxn modelId="{55486172-9932-4BE5-AFA0-CA4C54516F76}" type="presOf" srcId="{A3C40CB4-DF0E-4EC6-936B-73E6F2F70A06}" destId="{E55614B3-ABA6-4FD9-ABD4-0C335BE36558}" srcOrd="0" destOrd="0" presId="urn:microsoft.com/office/officeart/2008/layout/LinedList"/>
    <dgm:cxn modelId="{F28AC390-BD1A-47D2-8F4B-BE193A116CC1}" srcId="{2585647E-0A71-499F-BB32-18F3C51B654E}" destId="{A3C40CB4-DF0E-4EC6-936B-73E6F2F70A06}" srcOrd="0" destOrd="0" parTransId="{68F70640-8EC9-4BE4-BF3B-1FF20AE844F3}" sibTransId="{0B3E6CED-CFE4-481D-A0B5-F8CB5F763EE7}"/>
    <dgm:cxn modelId="{835065B0-00B4-4A41-BD71-6A71F9ACADB0}" type="presOf" srcId="{006E0106-09BB-4F93-8913-992ABC349699}" destId="{BB127EFC-C1D4-4C1D-A5A6-28F0BB26476E}" srcOrd="0" destOrd="0" presId="urn:microsoft.com/office/officeart/2008/layout/LinedList"/>
    <dgm:cxn modelId="{B088CAB7-FF85-49AB-A617-183152EBB2D5}" srcId="{A3C40CB4-DF0E-4EC6-936B-73E6F2F70A06}" destId="{077F2FE0-2732-4F17-89A3-E2BE231DCEA7}" srcOrd="0" destOrd="0" parTransId="{A23CB46A-EBAD-4D5C-9E6B-7BC2159F8D98}" sibTransId="{D10925F6-4717-48BC-B674-8FBB7F92281E}"/>
    <dgm:cxn modelId="{3729DECC-AA3E-4B94-B794-929577900F2A}" type="presOf" srcId="{077F2FE0-2732-4F17-89A3-E2BE231DCEA7}" destId="{2CA0E279-F687-44EA-9FB2-CF627AA5C229}" srcOrd="0" destOrd="0" presId="urn:microsoft.com/office/officeart/2008/layout/LinedList"/>
    <dgm:cxn modelId="{B9DAD7BB-A903-445C-92F6-E360EE98C518}" type="presParOf" srcId="{79E468D9-98F0-4DA0-A9BD-F76EBE5DEFFF}" destId="{EEF4B6D8-BAED-45FF-98B0-8981EE38602E}" srcOrd="0" destOrd="0" presId="urn:microsoft.com/office/officeart/2008/layout/LinedList"/>
    <dgm:cxn modelId="{AD57E88D-41B7-4D0B-A526-DB221BFC1CAB}" type="presParOf" srcId="{79E468D9-98F0-4DA0-A9BD-F76EBE5DEFFF}" destId="{1110B7D7-D8D7-4076-AEBD-7293D6725310}" srcOrd="1" destOrd="0" presId="urn:microsoft.com/office/officeart/2008/layout/LinedList"/>
    <dgm:cxn modelId="{A998B799-1D33-4282-80AC-0F3F9ABE984F}" type="presParOf" srcId="{1110B7D7-D8D7-4076-AEBD-7293D6725310}" destId="{E55614B3-ABA6-4FD9-ABD4-0C335BE36558}" srcOrd="0" destOrd="0" presId="urn:microsoft.com/office/officeart/2008/layout/LinedList"/>
    <dgm:cxn modelId="{F5815F21-1CED-43ED-94E3-E7414072CE6B}" type="presParOf" srcId="{1110B7D7-D8D7-4076-AEBD-7293D6725310}" destId="{94F3FBC5-0A49-4205-BD00-79A1B94484C1}" srcOrd="1" destOrd="0" presId="urn:microsoft.com/office/officeart/2008/layout/LinedList"/>
    <dgm:cxn modelId="{C1D61A7C-3A59-4276-ADCA-B1075A27D40F}" type="presParOf" srcId="{94F3FBC5-0A49-4205-BD00-79A1B94484C1}" destId="{60F98D1F-95F1-47CD-A5C9-AFEDCCFAB3FC}" srcOrd="0" destOrd="0" presId="urn:microsoft.com/office/officeart/2008/layout/LinedList"/>
    <dgm:cxn modelId="{28A5955D-503A-44AF-A148-EEADCD4301B9}" type="presParOf" srcId="{94F3FBC5-0A49-4205-BD00-79A1B94484C1}" destId="{45B12007-54DE-43FF-ABD9-D3EAC0EFF823}" srcOrd="1" destOrd="0" presId="urn:microsoft.com/office/officeart/2008/layout/LinedList"/>
    <dgm:cxn modelId="{F3347ACF-BED7-4CF4-AEB8-727E9150116B}" type="presParOf" srcId="{45B12007-54DE-43FF-ABD9-D3EAC0EFF823}" destId="{FC033DD9-915D-41B7-9551-80866823638E}" srcOrd="0" destOrd="0" presId="urn:microsoft.com/office/officeart/2008/layout/LinedList"/>
    <dgm:cxn modelId="{8513130F-3803-43A8-9631-A6B8885E96E6}" type="presParOf" srcId="{45B12007-54DE-43FF-ABD9-D3EAC0EFF823}" destId="{2CA0E279-F687-44EA-9FB2-CF627AA5C229}" srcOrd="1" destOrd="0" presId="urn:microsoft.com/office/officeart/2008/layout/LinedList"/>
    <dgm:cxn modelId="{B43A8877-1826-45EA-9D31-E602B68319D7}" type="presParOf" srcId="{45B12007-54DE-43FF-ABD9-D3EAC0EFF823}" destId="{46E4B920-9DCC-4DC3-95C7-2939DE330225}" srcOrd="2" destOrd="0" presId="urn:microsoft.com/office/officeart/2008/layout/LinedList"/>
    <dgm:cxn modelId="{94C7D724-DD4F-4BB9-AD41-88B7CFEE48CC}" type="presParOf" srcId="{94F3FBC5-0A49-4205-BD00-79A1B94484C1}" destId="{1F0C2A97-5E28-4496-AD4B-AD0B876A5303}" srcOrd="2" destOrd="0" presId="urn:microsoft.com/office/officeart/2008/layout/LinedList"/>
    <dgm:cxn modelId="{78835457-F064-4B9F-A503-945B191EEA80}" type="presParOf" srcId="{94F3FBC5-0A49-4205-BD00-79A1B94484C1}" destId="{F85DE524-5EDD-461E-8EB4-B1C58A9AAA5C}" srcOrd="3" destOrd="0" presId="urn:microsoft.com/office/officeart/2008/layout/LinedList"/>
    <dgm:cxn modelId="{68307902-19B5-4588-836F-5825C258074C}" type="presParOf" srcId="{94F3FBC5-0A49-4205-BD00-79A1B94484C1}" destId="{91E87926-9186-428C-BEB4-CC5CD683EB0D}" srcOrd="4" destOrd="0" presId="urn:microsoft.com/office/officeart/2008/layout/LinedList"/>
    <dgm:cxn modelId="{1C544AE3-6C27-44D0-AE2B-206C51496FBD}" type="presParOf" srcId="{91E87926-9186-428C-BEB4-CC5CD683EB0D}" destId="{8E26DE84-4DEA-46C8-90CE-2D84F761A485}" srcOrd="0" destOrd="0" presId="urn:microsoft.com/office/officeart/2008/layout/LinedList"/>
    <dgm:cxn modelId="{0AD99F22-53E9-41F4-96D2-52B12FF5BC99}" type="presParOf" srcId="{91E87926-9186-428C-BEB4-CC5CD683EB0D}" destId="{5A21DB4A-4BDF-4035-8806-F30D22B79A16}" srcOrd="1" destOrd="0" presId="urn:microsoft.com/office/officeart/2008/layout/LinedList"/>
    <dgm:cxn modelId="{7E58C7D4-E13A-4AA1-A2DC-3CA04B964DB0}" type="presParOf" srcId="{91E87926-9186-428C-BEB4-CC5CD683EB0D}" destId="{C983EDF0-F15A-4B42-9768-ED26C595D7A3}" srcOrd="2" destOrd="0" presId="urn:microsoft.com/office/officeart/2008/layout/LinedList"/>
    <dgm:cxn modelId="{0E9226F1-317B-458D-AF53-2B75A12EFD56}" type="presParOf" srcId="{94F3FBC5-0A49-4205-BD00-79A1B94484C1}" destId="{9E3E22FF-F472-4000-9AB7-541587708AE1}" srcOrd="5" destOrd="0" presId="urn:microsoft.com/office/officeart/2008/layout/LinedList"/>
    <dgm:cxn modelId="{10ABA01A-F8FE-42AB-ADEF-EDF54F57BE40}" type="presParOf" srcId="{94F3FBC5-0A49-4205-BD00-79A1B94484C1}" destId="{304B2F70-5298-4FAF-AD7C-D2D04A8B5781}" srcOrd="6" destOrd="0" presId="urn:microsoft.com/office/officeart/2008/layout/LinedList"/>
    <dgm:cxn modelId="{E65FB22A-0EF3-4E4C-9204-D94CDFC78024}" type="presParOf" srcId="{94F3FBC5-0A49-4205-BD00-79A1B94484C1}" destId="{1CBBAF6E-2331-404F-9DBF-F3F3FCCC8CBA}" srcOrd="7" destOrd="0" presId="urn:microsoft.com/office/officeart/2008/layout/LinedList"/>
    <dgm:cxn modelId="{1BE46487-E3EB-4078-A456-552EC8B9297D}" type="presParOf" srcId="{1CBBAF6E-2331-404F-9DBF-F3F3FCCC8CBA}" destId="{C0E2C8DD-C17F-4D4C-9C78-84D9A6601AE3}" srcOrd="0" destOrd="0" presId="urn:microsoft.com/office/officeart/2008/layout/LinedList"/>
    <dgm:cxn modelId="{8E174C74-BAE0-4B5E-8067-9ED9AE488CED}" type="presParOf" srcId="{1CBBAF6E-2331-404F-9DBF-F3F3FCCC8CBA}" destId="{BB127EFC-C1D4-4C1D-A5A6-28F0BB26476E}" srcOrd="1" destOrd="0" presId="urn:microsoft.com/office/officeart/2008/layout/LinedList"/>
    <dgm:cxn modelId="{9E9B38EA-FF37-485B-9F9F-FDFDA17DBA89}" type="presParOf" srcId="{1CBBAF6E-2331-404F-9DBF-F3F3FCCC8CBA}" destId="{44CD01AF-24C0-4262-9BB7-211D75370B98}" srcOrd="2" destOrd="0" presId="urn:microsoft.com/office/officeart/2008/layout/LinedList"/>
    <dgm:cxn modelId="{E2740481-CB25-45C4-81B2-C5C06A5D5BA6}" type="presParOf" srcId="{94F3FBC5-0A49-4205-BD00-79A1B94484C1}" destId="{1E35F163-CE4D-4E54-B849-56E2ED8E0213}" srcOrd="8" destOrd="0" presId="urn:microsoft.com/office/officeart/2008/layout/LinedList"/>
    <dgm:cxn modelId="{5C90322E-E936-4BB9-BE17-703B50A4D665}" type="presParOf" srcId="{94F3FBC5-0A49-4205-BD00-79A1B94484C1}" destId="{B36F2ABC-CAF6-47E2-828E-02115BFF977D}"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7EEB08-EBA8-47E0-9029-6350D3CAC2B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77F520-4A4F-4A93-8F42-24EDB619F746}">
      <dgm:prSet/>
      <dgm:spPr/>
      <dgm:t>
        <a:bodyPr/>
        <a:lstStyle/>
        <a:p>
          <a:r>
            <a:rPr lang="en-US"/>
            <a:t>Key quantitative findings emerging from the large amount of data available show that:</a:t>
          </a:r>
        </a:p>
      </dgm:t>
    </dgm:pt>
    <dgm:pt modelId="{B03CA121-00EE-429A-9826-3E93AFE3BBA5}" type="parTrans" cxnId="{C06A0EC1-8EC0-4BDB-ABE0-6D36CB2DC7DE}">
      <dgm:prSet/>
      <dgm:spPr/>
      <dgm:t>
        <a:bodyPr/>
        <a:lstStyle/>
        <a:p>
          <a:endParaRPr lang="en-US"/>
        </a:p>
      </dgm:t>
    </dgm:pt>
    <dgm:pt modelId="{2BE6D5EE-860C-4381-A7D7-2BEAD0C47F6D}" type="sibTrans" cxnId="{C06A0EC1-8EC0-4BDB-ABE0-6D36CB2DC7DE}">
      <dgm:prSet/>
      <dgm:spPr/>
      <dgm:t>
        <a:bodyPr/>
        <a:lstStyle/>
        <a:p>
          <a:endParaRPr lang="en-US"/>
        </a:p>
      </dgm:t>
    </dgm:pt>
    <dgm:pt modelId="{CD1E055F-EE4E-4BE6-9DFE-C8B9564F501B}">
      <dgm:prSet/>
      <dgm:spPr/>
      <dgm:t>
        <a:bodyPr/>
        <a:lstStyle/>
        <a:p>
          <a:r>
            <a:rPr lang="en-US"/>
            <a:t>3 out of 4 people feel less depressed, tense and angry after participating in a form of green exercise;</a:t>
          </a:r>
        </a:p>
      </dgm:t>
    </dgm:pt>
    <dgm:pt modelId="{7CC796AC-0012-44CE-8B2A-90373315FE22}" type="parTrans" cxnId="{B7F57EF7-B8D7-4732-AF8C-99A0548CE4C7}">
      <dgm:prSet/>
      <dgm:spPr/>
      <dgm:t>
        <a:bodyPr/>
        <a:lstStyle/>
        <a:p>
          <a:endParaRPr lang="en-US"/>
        </a:p>
      </dgm:t>
    </dgm:pt>
    <dgm:pt modelId="{901005EE-40E4-4C63-A7FE-A6DD93F08D18}" type="sibTrans" cxnId="{B7F57EF7-B8D7-4732-AF8C-99A0548CE4C7}">
      <dgm:prSet/>
      <dgm:spPr/>
      <dgm:t>
        <a:bodyPr/>
        <a:lstStyle/>
        <a:p>
          <a:endParaRPr lang="en-US"/>
        </a:p>
      </dgm:t>
    </dgm:pt>
    <dgm:pt modelId="{1E3FACC4-B616-4F0C-90D4-AA00C72FAA18}">
      <dgm:prSet/>
      <dgm:spPr/>
      <dgm:t>
        <a:bodyPr/>
        <a:lstStyle/>
        <a:p>
          <a:r>
            <a:rPr lang="en-US"/>
            <a:t>2 out of 3 people experience an overall improvement in their level of mood;</a:t>
          </a:r>
        </a:p>
      </dgm:t>
    </dgm:pt>
    <dgm:pt modelId="{132404B2-D56D-4C3C-AA0B-1ADC9682457C}" type="parTrans" cxnId="{3DF1EBD9-AFC8-488A-A2E8-338D09788711}">
      <dgm:prSet/>
      <dgm:spPr/>
      <dgm:t>
        <a:bodyPr/>
        <a:lstStyle/>
        <a:p>
          <a:endParaRPr lang="en-US"/>
        </a:p>
      </dgm:t>
    </dgm:pt>
    <dgm:pt modelId="{17C600B9-FD03-43DB-AED3-CE1F8219C514}" type="sibTrans" cxnId="{3DF1EBD9-AFC8-488A-A2E8-338D09788711}">
      <dgm:prSet/>
      <dgm:spPr/>
      <dgm:t>
        <a:bodyPr/>
        <a:lstStyle/>
        <a:p>
          <a:endParaRPr lang="en-US"/>
        </a:p>
      </dgm:t>
    </dgm:pt>
    <dgm:pt modelId="{436333FE-9CBC-4C52-93DD-82B6FBF19924}">
      <dgm:prSet/>
      <dgm:spPr/>
      <dgm:t>
        <a:bodyPr/>
        <a:lstStyle/>
        <a:p>
          <a:r>
            <a:rPr lang="en-US"/>
            <a:t>Almost two thirds of people report improved levels of self-esteem;</a:t>
          </a:r>
        </a:p>
      </dgm:t>
    </dgm:pt>
    <dgm:pt modelId="{159C5E98-2451-41C4-80C2-E65D81DB9F76}" type="parTrans" cxnId="{747B7BE6-F73A-4156-94CB-122D78F82713}">
      <dgm:prSet/>
      <dgm:spPr/>
      <dgm:t>
        <a:bodyPr/>
        <a:lstStyle/>
        <a:p>
          <a:endParaRPr lang="en-US"/>
        </a:p>
      </dgm:t>
    </dgm:pt>
    <dgm:pt modelId="{03AD2D29-EC49-4A5B-847B-D8CD971680E5}" type="sibTrans" cxnId="{747B7BE6-F73A-4156-94CB-122D78F82713}">
      <dgm:prSet/>
      <dgm:spPr/>
      <dgm:t>
        <a:bodyPr/>
        <a:lstStyle/>
        <a:p>
          <a:endParaRPr lang="en-US"/>
        </a:p>
      </dgm:t>
    </dgm:pt>
    <dgm:pt modelId="{7467123D-3422-4E1E-B0DE-A4F1D203E7BD}">
      <dgm:prSet/>
      <dgm:spPr/>
      <dgm:t>
        <a:bodyPr/>
        <a:lstStyle/>
        <a:p>
          <a:r>
            <a:rPr lang="en-US"/>
            <a:t>An improvement in mean self-esteem and mood levels is always reported after participation in different green exercise activities.</a:t>
          </a:r>
        </a:p>
      </dgm:t>
    </dgm:pt>
    <dgm:pt modelId="{53C89B1F-A923-4289-962F-3896799329A4}" type="parTrans" cxnId="{5AC37FAC-5C6E-450C-9459-2505F7C46C3C}">
      <dgm:prSet/>
      <dgm:spPr/>
      <dgm:t>
        <a:bodyPr/>
        <a:lstStyle/>
        <a:p>
          <a:endParaRPr lang="en-US"/>
        </a:p>
      </dgm:t>
    </dgm:pt>
    <dgm:pt modelId="{E3E8CC6F-CC39-43CD-B2ED-20DD459DD03D}" type="sibTrans" cxnId="{5AC37FAC-5C6E-450C-9459-2505F7C46C3C}">
      <dgm:prSet/>
      <dgm:spPr/>
      <dgm:t>
        <a:bodyPr/>
        <a:lstStyle/>
        <a:p>
          <a:endParaRPr lang="en-US"/>
        </a:p>
      </dgm:t>
    </dgm:pt>
    <dgm:pt modelId="{759F7E6F-9066-4FBD-A3B8-F4CFEE4E3113}" type="pres">
      <dgm:prSet presAssocID="{937EEB08-EBA8-47E0-9029-6350D3CAC2B6}" presName="vert0" presStyleCnt="0">
        <dgm:presLayoutVars>
          <dgm:dir/>
          <dgm:animOne val="branch"/>
          <dgm:animLvl val="lvl"/>
        </dgm:presLayoutVars>
      </dgm:prSet>
      <dgm:spPr/>
    </dgm:pt>
    <dgm:pt modelId="{A5F9299B-AD27-4340-A691-807ECC354A2E}" type="pres">
      <dgm:prSet presAssocID="{CF77F520-4A4F-4A93-8F42-24EDB619F746}" presName="thickLine" presStyleLbl="alignNode1" presStyleIdx="0" presStyleCnt="1"/>
      <dgm:spPr/>
    </dgm:pt>
    <dgm:pt modelId="{EA0AA6B0-56BC-4D4F-8CAB-3D6177510700}" type="pres">
      <dgm:prSet presAssocID="{CF77F520-4A4F-4A93-8F42-24EDB619F746}" presName="horz1" presStyleCnt="0"/>
      <dgm:spPr/>
    </dgm:pt>
    <dgm:pt modelId="{64399C5B-838B-4A68-BB47-DF9E32213BF5}" type="pres">
      <dgm:prSet presAssocID="{CF77F520-4A4F-4A93-8F42-24EDB619F746}" presName="tx1" presStyleLbl="revTx" presStyleIdx="0" presStyleCnt="5"/>
      <dgm:spPr/>
    </dgm:pt>
    <dgm:pt modelId="{6D742C08-5F16-40D8-9987-D314906366CD}" type="pres">
      <dgm:prSet presAssocID="{CF77F520-4A4F-4A93-8F42-24EDB619F746}" presName="vert1" presStyleCnt="0"/>
      <dgm:spPr/>
    </dgm:pt>
    <dgm:pt modelId="{782B70BA-F2D6-4C78-8F12-BB3B22BC5153}" type="pres">
      <dgm:prSet presAssocID="{CD1E055F-EE4E-4BE6-9DFE-C8B9564F501B}" presName="vertSpace2a" presStyleCnt="0"/>
      <dgm:spPr/>
    </dgm:pt>
    <dgm:pt modelId="{F1B07A57-204E-48DF-ADE3-477EBB57DA1C}" type="pres">
      <dgm:prSet presAssocID="{CD1E055F-EE4E-4BE6-9DFE-C8B9564F501B}" presName="horz2" presStyleCnt="0"/>
      <dgm:spPr/>
    </dgm:pt>
    <dgm:pt modelId="{78D86999-D686-4D0E-AA64-63F3D476AF11}" type="pres">
      <dgm:prSet presAssocID="{CD1E055F-EE4E-4BE6-9DFE-C8B9564F501B}" presName="horzSpace2" presStyleCnt="0"/>
      <dgm:spPr/>
    </dgm:pt>
    <dgm:pt modelId="{735C9093-2106-4E85-B7F8-BB6AB5547DA7}" type="pres">
      <dgm:prSet presAssocID="{CD1E055F-EE4E-4BE6-9DFE-C8B9564F501B}" presName="tx2" presStyleLbl="revTx" presStyleIdx="1" presStyleCnt="5"/>
      <dgm:spPr/>
    </dgm:pt>
    <dgm:pt modelId="{4B9B7ED7-9B5B-432F-83C9-BB2BBAEF35F0}" type="pres">
      <dgm:prSet presAssocID="{CD1E055F-EE4E-4BE6-9DFE-C8B9564F501B}" presName="vert2" presStyleCnt="0"/>
      <dgm:spPr/>
    </dgm:pt>
    <dgm:pt modelId="{8772ED81-1B58-4C7C-B9B6-913B68FC5726}" type="pres">
      <dgm:prSet presAssocID="{CD1E055F-EE4E-4BE6-9DFE-C8B9564F501B}" presName="thinLine2b" presStyleLbl="callout" presStyleIdx="0" presStyleCnt="4"/>
      <dgm:spPr/>
    </dgm:pt>
    <dgm:pt modelId="{03FE0399-7C31-4383-A1B3-D6EAF860EDAE}" type="pres">
      <dgm:prSet presAssocID="{CD1E055F-EE4E-4BE6-9DFE-C8B9564F501B}" presName="vertSpace2b" presStyleCnt="0"/>
      <dgm:spPr/>
    </dgm:pt>
    <dgm:pt modelId="{688D6894-0055-4F4D-8318-DBB30DCED5D3}" type="pres">
      <dgm:prSet presAssocID="{1E3FACC4-B616-4F0C-90D4-AA00C72FAA18}" presName="horz2" presStyleCnt="0"/>
      <dgm:spPr/>
    </dgm:pt>
    <dgm:pt modelId="{AB246826-2AFE-4AB4-AFA5-0C7902DBF0FC}" type="pres">
      <dgm:prSet presAssocID="{1E3FACC4-B616-4F0C-90D4-AA00C72FAA18}" presName="horzSpace2" presStyleCnt="0"/>
      <dgm:spPr/>
    </dgm:pt>
    <dgm:pt modelId="{DB51DA46-1643-4E2A-8325-43A1E5AF65F4}" type="pres">
      <dgm:prSet presAssocID="{1E3FACC4-B616-4F0C-90D4-AA00C72FAA18}" presName="tx2" presStyleLbl="revTx" presStyleIdx="2" presStyleCnt="5"/>
      <dgm:spPr/>
    </dgm:pt>
    <dgm:pt modelId="{21D06E02-98B1-4F48-AB33-FC4371BB13C4}" type="pres">
      <dgm:prSet presAssocID="{1E3FACC4-B616-4F0C-90D4-AA00C72FAA18}" presName="vert2" presStyleCnt="0"/>
      <dgm:spPr/>
    </dgm:pt>
    <dgm:pt modelId="{EAB1CFC1-8623-4E55-A67D-202E50E3A795}" type="pres">
      <dgm:prSet presAssocID="{1E3FACC4-B616-4F0C-90D4-AA00C72FAA18}" presName="thinLine2b" presStyleLbl="callout" presStyleIdx="1" presStyleCnt="4"/>
      <dgm:spPr/>
    </dgm:pt>
    <dgm:pt modelId="{712B1B9B-6E30-4CD3-9FC0-440BB51F987C}" type="pres">
      <dgm:prSet presAssocID="{1E3FACC4-B616-4F0C-90D4-AA00C72FAA18}" presName="vertSpace2b" presStyleCnt="0"/>
      <dgm:spPr/>
    </dgm:pt>
    <dgm:pt modelId="{00F65958-8515-42AE-8E11-95946A01BF56}" type="pres">
      <dgm:prSet presAssocID="{436333FE-9CBC-4C52-93DD-82B6FBF19924}" presName="horz2" presStyleCnt="0"/>
      <dgm:spPr/>
    </dgm:pt>
    <dgm:pt modelId="{4793E765-32B0-4CD6-8590-5A20E3134E8E}" type="pres">
      <dgm:prSet presAssocID="{436333FE-9CBC-4C52-93DD-82B6FBF19924}" presName="horzSpace2" presStyleCnt="0"/>
      <dgm:spPr/>
    </dgm:pt>
    <dgm:pt modelId="{1C2E75C3-20EA-4D8A-BF88-D03BD8B97024}" type="pres">
      <dgm:prSet presAssocID="{436333FE-9CBC-4C52-93DD-82B6FBF19924}" presName="tx2" presStyleLbl="revTx" presStyleIdx="3" presStyleCnt="5"/>
      <dgm:spPr/>
    </dgm:pt>
    <dgm:pt modelId="{6C2A3526-E572-4670-B7DF-107B20570514}" type="pres">
      <dgm:prSet presAssocID="{436333FE-9CBC-4C52-93DD-82B6FBF19924}" presName="vert2" presStyleCnt="0"/>
      <dgm:spPr/>
    </dgm:pt>
    <dgm:pt modelId="{5A6B7DC0-2A23-4415-94D8-97E275E0222E}" type="pres">
      <dgm:prSet presAssocID="{436333FE-9CBC-4C52-93DD-82B6FBF19924}" presName="thinLine2b" presStyleLbl="callout" presStyleIdx="2" presStyleCnt="4"/>
      <dgm:spPr/>
    </dgm:pt>
    <dgm:pt modelId="{5A3B5609-5879-4F60-9BED-F932BE10378B}" type="pres">
      <dgm:prSet presAssocID="{436333FE-9CBC-4C52-93DD-82B6FBF19924}" presName="vertSpace2b" presStyleCnt="0"/>
      <dgm:spPr/>
    </dgm:pt>
    <dgm:pt modelId="{D9D30F30-93E1-4B3C-9CD8-6F523E89453E}" type="pres">
      <dgm:prSet presAssocID="{7467123D-3422-4E1E-B0DE-A4F1D203E7BD}" presName="horz2" presStyleCnt="0"/>
      <dgm:spPr/>
    </dgm:pt>
    <dgm:pt modelId="{6C9D1B13-5B01-4028-A8D9-300F57B94C7B}" type="pres">
      <dgm:prSet presAssocID="{7467123D-3422-4E1E-B0DE-A4F1D203E7BD}" presName="horzSpace2" presStyleCnt="0"/>
      <dgm:spPr/>
    </dgm:pt>
    <dgm:pt modelId="{83A97F13-4069-4113-B8D0-5E65CC60ED94}" type="pres">
      <dgm:prSet presAssocID="{7467123D-3422-4E1E-B0DE-A4F1D203E7BD}" presName="tx2" presStyleLbl="revTx" presStyleIdx="4" presStyleCnt="5"/>
      <dgm:spPr/>
    </dgm:pt>
    <dgm:pt modelId="{CD31E73E-1228-451C-A2AB-352DE02CB34B}" type="pres">
      <dgm:prSet presAssocID="{7467123D-3422-4E1E-B0DE-A4F1D203E7BD}" presName="vert2" presStyleCnt="0"/>
      <dgm:spPr/>
    </dgm:pt>
    <dgm:pt modelId="{0E747E34-12E7-493D-BC33-D53FF227541F}" type="pres">
      <dgm:prSet presAssocID="{7467123D-3422-4E1E-B0DE-A4F1D203E7BD}" presName="thinLine2b" presStyleLbl="callout" presStyleIdx="3" presStyleCnt="4"/>
      <dgm:spPr/>
    </dgm:pt>
    <dgm:pt modelId="{02049132-F674-4B41-93FC-8BC2B9DEAD8A}" type="pres">
      <dgm:prSet presAssocID="{7467123D-3422-4E1E-B0DE-A4F1D203E7BD}" presName="vertSpace2b" presStyleCnt="0"/>
      <dgm:spPr/>
    </dgm:pt>
  </dgm:ptLst>
  <dgm:cxnLst>
    <dgm:cxn modelId="{33EA6701-B1AB-4526-B98B-7EF414C25AAF}" type="presOf" srcId="{937EEB08-EBA8-47E0-9029-6350D3CAC2B6}" destId="{759F7E6F-9066-4FBD-A3B8-F4CFEE4E3113}" srcOrd="0" destOrd="0" presId="urn:microsoft.com/office/officeart/2008/layout/LinedList"/>
    <dgm:cxn modelId="{C2DB5738-72BD-4D0F-AD83-9E7FBC41B904}" type="presOf" srcId="{7467123D-3422-4E1E-B0DE-A4F1D203E7BD}" destId="{83A97F13-4069-4113-B8D0-5E65CC60ED94}" srcOrd="0" destOrd="0" presId="urn:microsoft.com/office/officeart/2008/layout/LinedList"/>
    <dgm:cxn modelId="{9EC6EA5F-8718-43AC-8E44-C075DDD0DEDD}" type="presOf" srcId="{436333FE-9CBC-4C52-93DD-82B6FBF19924}" destId="{1C2E75C3-20EA-4D8A-BF88-D03BD8B97024}" srcOrd="0" destOrd="0" presId="urn:microsoft.com/office/officeart/2008/layout/LinedList"/>
    <dgm:cxn modelId="{5AC37FAC-5C6E-450C-9459-2505F7C46C3C}" srcId="{CF77F520-4A4F-4A93-8F42-24EDB619F746}" destId="{7467123D-3422-4E1E-B0DE-A4F1D203E7BD}" srcOrd="3" destOrd="0" parTransId="{53C89B1F-A923-4289-962F-3896799329A4}" sibTransId="{E3E8CC6F-CC39-43CD-B2ED-20DD459DD03D}"/>
    <dgm:cxn modelId="{C06A0EC1-8EC0-4BDB-ABE0-6D36CB2DC7DE}" srcId="{937EEB08-EBA8-47E0-9029-6350D3CAC2B6}" destId="{CF77F520-4A4F-4A93-8F42-24EDB619F746}" srcOrd="0" destOrd="0" parTransId="{B03CA121-00EE-429A-9826-3E93AFE3BBA5}" sibTransId="{2BE6D5EE-860C-4381-A7D7-2BEAD0C47F6D}"/>
    <dgm:cxn modelId="{3DF1EBD9-AFC8-488A-A2E8-338D09788711}" srcId="{CF77F520-4A4F-4A93-8F42-24EDB619F746}" destId="{1E3FACC4-B616-4F0C-90D4-AA00C72FAA18}" srcOrd="1" destOrd="0" parTransId="{132404B2-D56D-4C3C-AA0B-1ADC9682457C}" sibTransId="{17C600B9-FD03-43DB-AED3-CE1F8219C514}"/>
    <dgm:cxn modelId="{E8E9DDE1-2156-499D-BE59-E1A1DF49F7D5}" type="presOf" srcId="{CD1E055F-EE4E-4BE6-9DFE-C8B9564F501B}" destId="{735C9093-2106-4E85-B7F8-BB6AB5547DA7}" srcOrd="0" destOrd="0" presId="urn:microsoft.com/office/officeart/2008/layout/LinedList"/>
    <dgm:cxn modelId="{747B7BE6-F73A-4156-94CB-122D78F82713}" srcId="{CF77F520-4A4F-4A93-8F42-24EDB619F746}" destId="{436333FE-9CBC-4C52-93DD-82B6FBF19924}" srcOrd="2" destOrd="0" parTransId="{159C5E98-2451-41C4-80C2-E65D81DB9F76}" sibTransId="{03AD2D29-EC49-4A5B-847B-D8CD971680E5}"/>
    <dgm:cxn modelId="{3FB1D7EB-E096-4B0F-BB5D-A2965AB49B12}" type="presOf" srcId="{CF77F520-4A4F-4A93-8F42-24EDB619F746}" destId="{64399C5B-838B-4A68-BB47-DF9E32213BF5}" srcOrd="0" destOrd="0" presId="urn:microsoft.com/office/officeart/2008/layout/LinedList"/>
    <dgm:cxn modelId="{B7F57EF7-B8D7-4732-AF8C-99A0548CE4C7}" srcId="{CF77F520-4A4F-4A93-8F42-24EDB619F746}" destId="{CD1E055F-EE4E-4BE6-9DFE-C8B9564F501B}" srcOrd="0" destOrd="0" parTransId="{7CC796AC-0012-44CE-8B2A-90373315FE22}" sibTransId="{901005EE-40E4-4C63-A7FE-A6DD93F08D18}"/>
    <dgm:cxn modelId="{299AD4F9-72D5-445E-950B-73348F2BE9AE}" type="presOf" srcId="{1E3FACC4-B616-4F0C-90D4-AA00C72FAA18}" destId="{DB51DA46-1643-4E2A-8325-43A1E5AF65F4}" srcOrd="0" destOrd="0" presId="urn:microsoft.com/office/officeart/2008/layout/LinedList"/>
    <dgm:cxn modelId="{7C2D91C3-DF93-4C56-A56D-F849BB956733}" type="presParOf" srcId="{759F7E6F-9066-4FBD-A3B8-F4CFEE4E3113}" destId="{A5F9299B-AD27-4340-A691-807ECC354A2E}" srcOrd="0" destOrd="0" presId="urn:microsoft.com/office/officeart/2008/layout/LinedList"/>
    <dgm:cxn modelId="{49C41EA8-B1D7-4D7B-849F-66806B90A7A3}" type="presParOf" srcId="{759F7E6F-9066-4FBD-A3B8-F4CFEE4E3113}" destId="{EA0AA6B0-56BC-4D4F-8CAB-3D6177510700}" srcOrd="1" destOrd="0" presId="urn:microsoft.com/office/officeart/2008/layout/LinedList"/>
    <dgm:cxn modelId="{08DD1AE1-72A5-4510-A1F9-4CCE6F44B273}" type="presParOf" srcId="{EA0AA6B0-56BC-4D4F-8CAB-3D6177510700}" destId="{64399C5B-838B-4A68-BB47-DF9E32213BF5}" srcOrd="0" destOrd="0" presId="urn:microsoft.com/office/officeart/2008/layout/LinedList"/>
    <dgm:cxn modelId="{83DDEC89-643C-49EA-85EF-4BD77DE79C6F}" type="presParOf" srcId="{EA0AA6B0-56BC-4D4F-8CAB-3D6177510700}" destId="{6D742C08-5F16-40D8-9987-D314906366CD}" srcOrd="1" destOrd="0" presId="urn:microsoft.com/office/officeart/2008/layout/LinedList"/>
    <dgm:cxn modelId="{406B548B-3D2A-47A7-BE93-78BA08A7BAE0}" type="presParOf" srcId="{6D742C08-5F16-40D8-9987-D314906366CD}" destId="{782B70BA-F2D6-4C78-8F12-BB3B22BC5153}" srcOrd="0" destOrd="0" presId="urn:microsoft.com/office/officeart/2008/layout/LinedList"/>
    <dgm:cxn modelId="{24CCF08B-6959-4994-9062-FE313AF7E735}" type="presParOf" srcId="{6D742C08-5F16-40D8-9987-D314906366CD}" destId="{F1B07A57-204E-48DF-ADE3-477EBB57DA1C}" srcOrd="1" destOrd="0" presId="urn:microsoft.com/office/officeart/2008/layout/LinedList"/>
    <dgm:cxn modelId="{2F9943F8-0188-41F2-B35A-486DFDB9448B}" type="presParOf" srcId="{F1B07A57-204E-48DF-ADE3-477EBB57DA1C}" destId="{78D86999-D686-4D0E-AA64-63F3D476AF11}" srcOrd="0" destOrd="0" presId="urn:microsoft.com/office/officeart/2008/layout/LinedList"/>
    <dgm:cxn modelId="{616574FD-573E-4568-9428-5E911F552732}" type="presParOf" srcId="{F1B07A57-204E-48DF-ADE3-477EBB57DA1C}" destId="{735C9093-2106-4E85-B7F8-BB6AB5547DA7}" srcOrd="1" destOrd="0" presId="urn:microsoft.com/office/officeart/2008/layout/LinedList"/>
    <dgm:cxn modelId="{07CA520E-8C4C-434A-944A-E12929254F9C}" type="presParOf" srcId="{F1B07A57-204E-48DF-ADE3-477EBB57DA1C}" destId="{4B9B7ED7-9B5B-432F-83C9-BB2BBAEF35F0}" srcOrd="2" destOrd="0" presId="urn:microsoft.com/office/officeart/2008/layout/LinedList"/>
    <dgm:cxn modelId="{4F20B9F4-3619-4C02-A11B-7263832494C1}" type="presParOf" srcId="{6D742C08-5F16-40D8-9987-D314906366CD}" destId="{8772ED81-1B58-4C7C-B9B6-913B68FC5726}" srcOrd="2" destOrd="0" presId="urn:microsoft.com/office/officeart/2008/layout/LinedList"/>
    <dgm:cxn modelId="{DB0F876A-E1E8-46E1-8383-FFD56DCF7D13}" type="presParOf" srcId="{6D742C08-5F16-40D8-9987-D314906366CD}" destId="{03FE0399-7C31-4383-A1B3-D6EAF860EDAE}" srcOrd="3" destOrd="0" presId="urn:microsoft.com/office/officeart/2008/layout/LinedList"/>
    <dgm:cxn modelId="{4A2AAB08-E167-450D-AE47-8C62A1049AD0}" type="presParOf" srcId="{6D742C08-5F16-40D8-9987-D314906366CD}" destId="{688D6894-0055-4F4D-8318-DBB30DCED5D3}" srcOrd="4" destOrd="0" presId="urn:microsoft.com/office/officeart/2008/layout/LinedList"/>
    <dgm:cxn modelId="{F5864E6E-B59B-4A3B-9E2C-DBDEDFDCEA8D}" type="presParOf" srcId="{688D6894-0055-4F4D-8318-DBB30DCED5D3}" destId="{AB246826-2AFE-4AB4-AFA5-0C7902DBF0FC}" srcOrd="0" destOrd="0" presId="urn:microsoft.com/office/officeart/2008/layout/LinedList"/>
    <dgm:cxn modelId="{8E7301C3-E263-4851-A109-3AB9C8DD94DB}" type="presParOf" srcId="{688D6894-0055-4F4D-8318-DBB30DCED5D3}" destId="{DB51DA46-1643-4E2A-8325-43A1E5AF65F4}" srcOrd="1" destOrd="0" presId="urn:microsoft.com/office/officeart/2008/layout/LinedList"/>
    <dgm:cxn modelId="{7E81881E-EE2A-4E33-8745-E9451949804A}" type="presParOf" srcId="{688D6894-0055-4F4D-8318-DBB30DCED5D3}" destId="{21D06E02-98B1-4F48-AB33-FC4371BB13C4}" srcOrd="2" destOrd="0" presId="urn:microsoft.com/office/officeart/2008/layout/LinedList"/>
    <dgm:cxn modelId="{579B4231-9EC8-4780-9E3E-3C10FD384CDB}" type="presParOf" srcId="{6D742C08-5F16-40D8-9987-D314906366CD}" destId="{EAB1CFC1-8623-4E55-A67D-202E50E3A795}" srcOrd="5" destOrd="0" presId="urn:microsoft.com/office/officeart/2008/layout/LinedList"/>
    <dgm:cxn modelId="{4C418FF9-8EAF-440A-9F7E-32CFC558A353}" type="presParOf" srcId="{6D742C08-5F16-40D8-9987-D314906366CD}" destId="{712B1B9B-6E30-4CD3-9FC0-440BB51F987C}" srcOrd="6" destOrd="0" presId="urn:microsoft.com/office/officeart/2008/layout/LinedList"/>
    <dgm:cxn modelId="{D42DC9C7-A487-4145-B376-0198D0D18C72}" type="presParOf" srcId="{6D742C08-5F16-40D8-9987-D314906366CD}" destId="{00F65958-8515-42AE-8E11-95946A01BF56}" srcOrd="7" destOrd="0" presId="urn:microsoft.com/office/officeart/2008/layout/LinedList"/>
    <dgm:cxn modelId="{11EDE0F6-3FB9-48D2-A655-15A96CBF7517}" type="presParOf" srcId="{00F65958-8515-42AE-8E11-95946A01BF56}" destId="{4793E765-32B0-4CD6-8590-5A20E3134E8E}" srcOrd="0" destOrd="0" presId="urn:microsoft.com/office/officeart/2008/layout/LinedList"/>
    <dgm:cxn modelId="{BDB7DAE1-A76D-46EF-A1DF-1E6EB1401638}" type="presParOf" srcId="{00F65958-8515-42AE-8E11-95946A01BF56}" destId="{1C2E75C3-20EA-4D8A-BF88-D03BD8B97024}" srcOrd="1" destOrd="0" presId="urn:microsoft.com/office/officeart/2008/layout/LinedList"/>
    <dgm:cxn modelId="{3ADC5886-05B9-40B2-BC70-2453CECCE705}" type="presParOf" srcId="{00F65958-8515-42AE-8E11-95946A01BF56}" destId="{6C2A3526-E572-4670-B7DF-107B20570514}" srcOrd="2" destOrd="0" presId="urn:microsoft.com/office/officeart/2008/layout/LinedList"/>
    <dgm:cxn modelId="{F814A9BA-8B24-4832-81A2-0E9D680F12EF}" type="presParOf" srcId="{6D742C08-5F16-40D8-9987-D314906366CD}" destId="{5A6B7DC0-2A23-4415-94D8-97E275E0222E}" srcOrd="8" destOrd="0" presId="urn:microsoft.com/office/officeart/2008/layout/LinedList"/>
    <dgm:cxn modelId="{397985DA-EB77-4D1B-9546-8A51713B9F16}" type="presParOf" srcId="{6D742C08-5F16-40D8-9987-D314906366CD}" destId="{5A3B5609-5879-4F60-9BED-F932BE10378B}" srcOrd="9" destOrd="0" presId="urn:microsoft.com/office/officeart/2008/layout/LinedList"/>
    <dgm:cxn modelId="{720BB1C1-DC46-4F69-AEF4-6A95B520374C}" type="presParOf" srcId="{6D742C08-5F16-40D8-9987-D314906366CD}" destId="{D9D30F30-93E1-4B3C-9CD8-6F523E89453E}" srcOrd="10" destOrd="0" presId="urn:microsoft.com/office/officeart/2008/layout/LinedList"/>
    <dgm:cxn modelId="{B8BA9532-AE78-4BCF-B626-4F135195E170}" type="presParOf" srcId="{D9D30F30-93E1-4B3C-9CD8-6F523E89453E}" destId="{6C9D1B13-5B01-4028-A8D9-300F57B94C7B}" srcOrd="0" destOrd="0" presId="urn:microsoft.com/office/officeart/2008/layout/LinedList"/>
    <dgm:cxn modelId="{40295170-7AC5-4945-8916-870929C2AC36}" type="presParOf" srcId="{D9D30F30-93E1-4B3C-9CD8-6F523E89453E}" destId="{83A97F13-4069-4113-B8D0-5E65CC60ED94}" srcOrd="1" destOrd="0" presId="urn:microsoft.com/office/officeart/2008/layout/LinedList"/>
    <dgm:cxn modelId="{347D84AA-9FDD-4796-9B19-810797236D64}" type="presParOf" srcId="{D9D30F30-93E1-4B3C-9CD8-6F523E89453E}" destId="{CD31E73E-1228-451C-A2AB-352DE02CB34B}" srcOrd="2" destOrd="0" presId="urn:microsoft.com/office/officeart/2008/layout/LinedList"/>
    <dgm:cxn modelId="{EC249C77-3433-41D6-B909-2472783A6F03}" type="presParOf" srcId="{6D742C08-5F16-40D8-9987-D314906366CD}" destId="{0E747E34-12E7-493D-BC33-D53FF227541F}" srcOrd="11" destOrd="0" presId="urn:microsoft.com/office/officeart/2008/layout/LinedList"/>
    <dgm:cxn modelId="{92F826E7-F0BB-462E-8B53-2EA6B4C0EE8B}" type="presParOf" srcId="{6D742C08-5F16-40D8-9987-D314906366CD}" destId="{02049132-F674-4B41-93FC-8BC2B9DEAD8A}"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52973-4CC4-4399-A9C7-67CD087AB6AB}">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41B99-E927-4688-84EF-781D7B943EE8}">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6EA65-D91A-4CDC-836A-6728A3FC9E1B}">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15 minutes </a:t>
          </a:r>
        </a:p>
      </dsp:txBody>
      <dsp:txXfrm>
        <a:off x="75768" y="3053169"/>
        <a:ext cx="3093750" cy="720000"/>
      </dsp:txXfrm>
    </dsp:sp>
    <dsp:sp modelId="{C7D417A3-CD57-4D84-82D1-386AC19BDFF5}">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771EA-FBF6-406C-A56C-63663EAC15B1}">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484D8F-D27B-4FF5-A4EF-E00635DA1103}">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Consider the 7 pillars of social inclusion are in relation to growing sport participation </a:t>
          </a:r>
        </a:p>
      </dsp:txBody>
      <dsp:txXfrm>
        <a:off x="3710925" y="3053169"/>
        <a:ext cx="3093750" cy="720000"/>
      </dsp:txXfrm>
    </dsp:sp>
    <dsp:sp modelId="{D74B73D0-1167-455F-ACE6-4697D089931A}">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2D1B42-F08C-4643-AAC7-2A406340AFE0}">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D41A08-F7B9-4F22-A0CD-4E4D58A14B21}">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Think of an example of where these have been applied in your local area</a:t>
          </a:r>
        </a:p>
      </dsp:txBody>
      <dsp:txXfrm>
        <a:off x="7346081" y="3053169"/>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264AF-F3B9-432C-A673-92FCD4D946F9}">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E73B6-7760-4E36-855C-179C3055854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Placing a social value on Sport</a:t>
          </a:r>
          <a:endParaRPr lang="en-US" sz="2800" kern="1200"/>
        </a:p>
      </dsp:txBody>
      <dsp:txXfrm>
        <a:off x="696297" y="538547"/>
        <a:ext cx="4171627" cy="2590157"/>
      </dsp:txXfrm>
    </dsp:sp>
    <dsp:sp modelId="{EA8C6F89-A4D2-464D-B7C4-980E80C8D5A7}">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75440-E1D3-47F1-B5D0-2E8EE57F465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Research commissioned by Sport England and conducted by Sheffield Hallam and Manchester Met has highlighted the Social Value of Sport</a:t>
          </a:r>
          <a:endParaRPr lang="en-US" sz="28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D1892-B55C-4CCB-962F-2F12048A118B}">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Group1- Highlight the key points from the Sport England report 2024-Report in resources </a:t>
          </a:r>
          <a:endParaRPr lang="en-US" sz="3100" kern="1200"/>
        </a:p>
      </dsp:txBody>
      <dsp:txXfrm>
        <a:off x="83216" y="163860"/>
        <a:ext cx="6500401" cy="1538258"/>
      </dsp:txXfrm>
    </dsp:sp>
    <dsp:sp modelId="{474F4145-602C-44D5-8A0F-8135EC6280AA}">
      <dsp:nvSpPr>
        <dsp:cNvPr id="0" name=""/>
        <dsp:cNvSpPr/>
      </dsp:nvSpPr>
      <dsp:spPr>
        <a:xfrm>
          <a:off x="0" y="1874614"/>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 2- Value of football to Wales- Link to press release in resources </a:t>
          </a:r>
          <a:endParaRPr lang="en-US" sz="3100" kern="1200"/>
        </a:p>
      </dsp:txBody>
      <dsp:txXfrm>
        <a:off x="83216" y="1957830"/>
        <a:ext cx="6500401" cy="1538258"/>
      </dsp:txXfrm>
    </dsp:sp>
    <dsp:sp modelId="{30D0C7A0-9D84-49A2-8C17-55C439D8B6BA}">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 3- Value of football to England- Report in resources </a:t>
          </a:r>
          <a:endParaRPr lang="en-US" sz="3100" kern="1200"/>
        </a:p>
      </dsp:txBody>
      <dsp:txXfrm>
        <a:off x="83216" y="3751801"/>
        <a:ext cx="6500401"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4B6D8-BAED-45FF-98B0-8981EE38602E}">
      <dsp:nvSpPr>
        <dsp:cNvPr id="0" name=""/>
        <dsp:cNvSpPr/>
      </dsp:nvSpPr>
      <dsp:spPr>
        <a:xfrm>
          <a:off x="0" y="0"/>
          <a:ext cx="82908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614B3-ABA6-4FD9-ABD4-0C335BE36558}">
      <dsp:nvSpPr>
        <dsp:cNvPr id="0" name=""/>
        <dsp:cNvSpPr/>
      </dsp:nvSpPr>
      <dsp:spPr>
        <a:xfrm>
          <a:off x="0" y="0"/>
          <a:ext cx="1658164" cy="5970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From recent research, three broad health outcomes are possible:</a:t>
          </a:r>
        </a:p>
      </dsp:txBody>
      <dsp:txXfrm>
        <a:off x="0" y="0"/>
        <a:ext cx="1658164" cy="5970866"/>
      </dsp:txXfrm>
    </dsp:sp>
    <dsp:sp modelId="{2CA0E279-F687-44EA-9FB2-CF627AA5C229}">
      <dsp:nvSpPr>
        <dsp:cNvPr id="0" name=""/>
        <dsp:cNvSpPr/>
      </dsp:nvSpPr>
      <dsp:spPr>
        <a:xfrm>
          <a:off x="1782526" y="93294"/>
          <a:ext cx="6508293" cy="186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Improvement of psychological well-being</a:t>
          </a:r>
          <a:r>
            <a:rPr lang="en-US" sz="2900" kern="1200"/>
            <a:t> (by enhancing mood and self-esteem, whilst reducing feelings of anger, confusion, depression and tension); </a:t>
          </a:r>
        </a:p>
      </dsp:txBody>
      <dsp:txXfrm>
        <a:off x="1782526" y="93294"/>
        <a:ext cx="6508293" cy="1865895"/>
      </dsp:txXfrm>
    </dsp:sp>
    <dsp:sp modelId="{1F0C2A97-5E28-4496-AD4B-AD0B876A5303}">
      <dsp:nvSpPr>
        <dsp:cNvPr id="0" name=""/>
        <dsp:cNvSpPr/>
      </dsp:nvSpPr>
      <dsp:spPr>
        <a:xfrm>
          <a:off x="1658164" y="1959190"/>
          <a:ext cx="663265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21DB4A-4BDF-4035-8806-F30D22B79A16}">
      <dsp:nvSpPr>
        <dsp:cNvPr id="0" name=""/>
        <dsp:cNvSpPr/>
      </dsp:nvSpPr>
      <dsp:spPr>
        <a:xfrm>
          <a:off x="1782526" y="2052485"/>
          <a:ext cx="6508293" cy="186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Generation of physical health benefits</a:t>
          </a:r>
          <a:r>
            <a:rPr lang="en-US" sz="2900" kern="1200"/>
            <a:t> (by reducing blood pressure and burning calories);</a:t>
          </a:r>
        </a:p>
      </dsp:txBody>
      <dsp:txXfrm>
        <a:off x="1782526" y="2052485"/>
        <a:ext cx="6508293" cy="1865895"/>
      </dsp:txXfrm>
    </dsp:sp>
    <dsp:sp modelId="{9E3E22FF-F472-4000-9AB7-541587708AE1}">
      <dsp:nvSpPr>
        <dsp:cNvPr id="0" name=""/>
        <dsp:cNvSpPr/>
      </dsp:nvSpPr>
      <dsp:spPr>
        <a:xfrm>
          <a:off x="1658164" y="3918380"/>
          <a:ext cx="663265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127EFC-C1D4-4C1D-A5A6-28F0BB26476E}">
      <dsp:nvSpPr>
        <dsp:cNvPr id="0" name=""/>
        <dsp:cNvSpPr/>
      </dsp:nvSpPr>
      <dsp:spPr>
        <a:xfrm>
          <a:off x="1782526" y="4011675"/>
          <a:ext cx="6508293" cy="186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Facilitation of social networking and connectivity</a:t>
          </a:r>
          <a:r>
            <a:rPr lang="en-US" sz="2900" kern="1200"/>
            <a:t> (by enhancing social capital).	</a:t>
          </a:r>
        </a:p>
      </dsp:txBody>
      <dsp:txXfrm>
        <a:off x="1782526" y="4011675"/>
        <a:ext cx="6508293" cy="1865895"/>
      </dsp:txXfrm>
    </dsp:sp>
    <dsp:sp modelId="{1E35F163-CE4D-4E54-B849-56E2ED8E0213}">
      <dsp:nvSpPr>
        <dsp:cNvPr id="0" name=""/>
        <dsp:cNvSpPr/>
      </dsp:nvSpPr>
      <dsp:spPr>
        <a:xfrm>
          <a:off x="1658164" y="5877571"/>
          <a:ext cx="663265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9299B-AD27-4340-A691-807ECC354A2E}">
      <dsp:nvSpPr>
        <dsp:cNvPr id="0" name=""/>
        <dsp:cNvSpPr/>
      </dsp:nvSpPr>
      <dsp:spPr>
        <a:xfrm>
          <a:off x="0" y="0"/>
          <a:ext cx="86425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99C5B-838B-4A68-BB47-DF9E32213BF5}">
      <dsp:nvSpPr>
        <dsp:cNvPr id="0" name=""/>
        <dsp:cNvSpPr/>
      </dsp:nvSpPr>
      <dsp:spPr>
        <a:xfrm>
          <a:off x="0" y="0"/>
          <a:ext cx="1728502" cy="6555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Key quantitative findings emerging from the large amount of data available show that:</a:t>
          </a:r>
        </a:p>
      </dsp:txBody>
      <dsp:txXfrm>
        <a:off x="0" y="0"/>
        <a:ext cx="1728502" cy="6555641"/>
      </dsp:txXfrm>
    </dsp:sp>
    <dsp:sp modelId="{735C9093-2106-4E85-B7F8-BB6AB5547DA7}">
      <dsp:nvSpPr>
        <dsp:cNvPr id="0" name=""/>
        <dsp:cNvSpPr/>
      </dsp:nvSpPr>
      <dsp:spPr>
        <a:xfrm>
          <a:off x="1858140" y="77063"/>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3 out of 4 people feel less depressed, tense and angry after participating in a form of green exercise;</a:t>
          </a:r>
        </a:p>
      </dsp:txBody>
      <dsp:txXfrm>
        <a:off x="1858140" y="77063"/>
        <a:ext cx="6784372" cy="1541279"/>
      </dsp:txXfrm>
    </dsp:sp>
    <dsp:sp modelId="{8772ED81-1B58-4C7C-B9B6-913B68FC5726}">
      <dsp:nvSpPr>
        <dsp:cNvPr id="0" name=""/>
        <dsp:cNvSpPr/>
      </dsp:nvSpPr>
      <dsp:spPr>
        <a:xfrm>
          <a:off x="1728502" y="1618343"/>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51DA46-1643-4E2A-8325-43A1E5AF65F4}">
      <dsp:nvSpPr>
        <dsp:cNvPr id="0" name=""/>
        <dsp:cNvSpPr/>
      </dsp:nvSpPr>
      <dsp:spPr>
        <a:xfrm>
          <a:off x="1858140" y="1695407"/>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2 out of 3 people experience an overall improvement in their level of mood;</a:t>
          </a:r>
        </a:p>
      </dsp:txBody>
      <dsp:txXfrm>
        <a:off x="1858140" y="1695407"/>
        <a:ext cx="6784372" cy="1541279"/>
      </dsp:txXfrm>
    </dsp:sp>
    <dsp:sp modelId="{EAB1CFC1-8623-4E55-A67D-202E50E3A795}">
      <dsp:nvSpPr>
        <dsp:cNvPr id="0" name=""/>
        <dsp:cNvSpPr/>
      </dsp:nvSpPr>
      <dsp:spPr>
        <a:xfrm>
          <a:off x="1728502" y="3236687"/>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2E75C3-20EA-4D8A-BF88-D03BD8B97024}">
      <dsp:nvSpPr>
        <dsp:cNvPr id="0" name=""/>
        <dsp:cNvSpPr/>
      </dsp:nvSpPr>
      <dsp:spPr>
        <a:xfrm>
          <a:off x="1858140" y="3313751"/>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Almost two thirds of people report improved levels of self-esteem;</a:t>
          </a:r>
        </a:p>
      </dsp:txBody>
      <dsp:txXfrm>
        <a:off x="1858140" y="3313751"/>
        <a:ext cx="6784372" cy="1541279"/>
      </dsp:txXfrm>
    </dsp:sp>
    <dsp:sp modelId="{5A6B7DC0-2A23-4415-94D8-97E275E0222E}">
      <dsp:nvSpPr>
        <dsp:cNvPr id="0" name=""/>
        <dsp:cNvSpPr/>
      </dsp:nvSpPr>
      <dsp:spPr>
        <a:xfrm>
          <a:off x="1728502" y="4855031"/>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A97F13-4069-4113-B8D0-5E65CC60ED94}">
      <dsp:nvSpPr>
        <dsp:cNvPr id="0" name=""/>
        <dsp:cNvSpPr/>
      </dsp:nvSpPr>
      <dsp:spPr>
        <a:xfrm>
          <a:off x="1858140" y="4932095"/>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An improvement in mean self-esteem and mood levels is always reported after participation in different green exercise activities.</a:t>
          </a:r>
        </a:p>
      </dsp:txBody>
      <dsp:txXfrm>
        <a:off x="1858140" y="4932095"/>
        <a:ext cx="6784372" cy="1541279"/>
      </dsp:txXfrm>
    </dsp:sp>
    <dsp:sp modelId="{0E747E34-12E7-493D-BC33-D53FF227541F}">
      <dsp:nvSpPr>
        <dsp:cNvPr id="0" name=""/>
        <dsp:cNvSpPr/>
      </dsp:nvSpPr>
      <dsp:spPr>
        <a:xfrm>
          <a:off x="1728502" y="6473375"/>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C4DB54-71A6-7646-8F82-CD01AD1C3C3E}" type="datetimeFigureOut">
              <a:rPr lang="en-US" smtClean="0"/>
              <a:t>11/1/2024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F9E91E-093B-3445-B266-D117850F30BE}" type="slidenum">
              <a:rPr lang="en-US" smtClean="0"/>
              <a:t>‹#›</a:t>
            </a:fld>
            <a:endParaRPr lang="en-US"/>
          </a:p>
        </p:txBody>
      </p:sp>
    </p:spTree>
    <p:extLst>
      <p:ext uri="{BB962C8B-B14F-4D97-AF65-F5344CB8AC3E}">
        <p14:creationId xmlns:p14="http://schemas.microsoft.com/office/powerpoint/2010/main" val="3595464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jamboard.google.com/d/1RS5i4aRo3XiMdTW3n-Cayika1JC5IiJxUhj9da4gmu4/viewer?f=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minutes task</a:t>
            </a:r>
          </a:p>
          <a:p>
            <a:r>
              <a:rPr lang="en-US" dirty="0"/>
              <a:t>5 minutes feedback</a:t>
            </a:r>
          </a:p>
          <a:p>
            <a:r>
              <a:rPr lang="en-US" dirty="0"/>
              <a:t>https://</a:t>
            </a:r>
            <a:r>
              <a:rPr lang="en-US" dirty="0" err="1"/>
              <a:t>gov.wales</a:t>
            </a:r>
            <a:r>
              <a:rPr lang="en-US" dirty="0"/>
              <a:t>/sport-and-active-recreation </a:t>
            </a:r>
          </a:p>
        </p:txBody>
      </p:sp>
      <p:sp>
        <p:nvSpPr>
          <p:cNvPr id="4" name="Slide Number Placeholder 3"/>
          <p:cNvSpPr>
            <a:spLocks noGrp="1"/>
          </p:cNvSpPr>
          <p:nvPr>
            <p:ph type="sldNum" sz="quarter" idx="5"/>
          </p:nvPr>
        </p:nvSpPr>
        <p:spPr/>
        <p:txBody>
          <a:bodyPr/>
          <a:lstStyle/>
          <a:p>
            <a:fld id="{503E17FB-96F0-5948-8232-F5643E76D06D}" type="slidenum">
              <a:rPr lang="en-US" smtClean="0"/>
              <a:t>1</a:t>
            </a:fld>
            <a:endParaRPr lang="en-US"/>
          </a:p>
        </p:txBody>
      </p:sp>
    </p:spTree>
    <p:extLst>
      <p:ext uri="{BB962C8B-B14F-4D97-AF65-F5344CB8AC3E}">
        <p14:creationId xmlns:p14="http://schemas.microsoft.com/office/powerpoint/2010/main" val="3217899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Unit, S.E., 2006. A sure start to later life: ending inequalities for older people. </a:t>
            </a:r>
            <a:r>
              <a:rPr lang="en-GB" b="0" i="1" dirty="0">
                <a:solidFill>
                  <a:srgbClr val="222222"/>
                </a:solidFill>
                <a:effectLst/>
                <a:latin typeface="Arial" panose="020B0604020202020204" pitchFamily="34" charset="0"/>
              </a:rPr>
              <a:t>London: Office of the Deputy Prime Minister</a:t>
            </a:r>
            <a:r>
              <a:rPr lang="en-GB" b="0" i="0" dirty="0">
                <a:solidFill>
                  <a:srgbClr val="222222"/>
                </a:solidFill>
                <a:effectLst/>
                <a:latin typeface="Arial" panose="020B0604020202020204" pitchFamily="34" charset="0"/>
              </a:rPr>
              <a:t>.</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Local Government Association, 2004. Community cohesion-an action guide: guidance for local authorities.</a:t>
            </a:r>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3</a:t>
            </a:fld>
            <a:endParaRPr lang="en-US"/>
          </a:p>
        </p:txBody>
      </p:sp>
    </p:spTree>
    <p:extLst>
      <p:ext uri="{BB962C8B-B14F-4D97-AF65-F5344CB8AC3E}">
        <p14:creationId xmlns:p14="http://schemas.microsoft.com/office/powerpoint/2010/main" val="4173759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minutes 23 second's start</a:t>
            </a:r>
          </a:p>
          <a:p>
            <a:r>
              <a:rPr lang="en-US" dirty="0"/>
              <a:t>Approx. 3 minutes long</a:t>
            </a:r>
          </a:p>
          <a:p>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4</a:t>
            </a:fld>
            <a:endParaRPr lang="en-US"/>
          </a:p>
        </p:txBody>
      </p:sp>
    </p:spTree>
    <p:extLst>
      <p:ext uri="{BB962C8B-B14F-4D97-AF65-F5344CB8AC3E}">
        <p14:creationId xmlns:p14="http://schemas.microsoft.com/office/powerpoint/2010/main" val="3591438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Society and Sport - Google </a:t>
            </a:r>
            <a:r>
              <a:rPr lang="en-GB" dirty="0" err="1">
                <a:hlinkClick r:id="rId3"/>
              </a:rPr>
              <a:t>Jamboard</a:t>
            </a:r>
            <a:r>
              <a:rPr lang="en-GB" dirty="0"/>
              <a:t>   </a:t>
            </a:r>
            <a:r>
              <a:rPr lang="en-GB" dirty="0">
                <a:hlinkClick r:id="rId3"/>
              </a:rPr>
              <a:t>Society and Sport - Google </a:t>
            </a:r>
            <a:r>
              <a:rPr lang="en-GB" dirty="0" err="1">
                <a:hlinkClick r:id="rId3"/>
              </a:rPr>
              <a:t>Jamboard</a:t>
            </a:r>
            <a:endParaRPr lang="en-US" sz="1200" dirty="0"/>
          </a:p>
          <a:p>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5</a:t>
            </a:fld>
            <a:endParaRPr lang="en-US"/>
          </a:p>
        </p:txBody>
      </p:sp>
    </p:spTree>
    <p:extLst>
      <p:ext uri="{BB962C8B-B14F-4D97-AF65-F5344CB8AC3E}">
        <p14:creationId xmlns:p14="http://schemas.microsoft.com/office/powerpoint/2010/main" val="131360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6</a:t>
            </a:fld>
            <a:endParaRPr lang="en-US"/>
          </a:p>
        </p:txBody>
      </p:sp>
    </p:spTree>
    <p:extLst>
      <p:ext uri="{BB962C8B-B14F-4D97-AF65-F5344CB8AC3E}">
        <p14:creationId xmlns:p14="http://schemas.microsoft.com/office/powerpoint/2010/main" val="3997244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www.nrl.com</a:t>
            </a:r>
            <a:r>
              <a:rPr lang="en-US" dirty="0"/>
              <a:t>/community/inclusion/get-involved-get-inclusive/</a:t>
            </a:r>
          </a:p>
        </p:txBody>
      </p:sp>
      <p:sp>
        <p:nvSpPr>
          <p:cNvPr id="4" name="Slide Number Placeholder 3"/>
          <p:cNvSpPr>
            <a:spLocks noGrp="1"/>
          </p:cNvSpPr>
          <p:nvPr>
            <p:ph type="sldNum" sz="quarter" idx="5"/>
          </p:nvPr>
        </p:nvSpPr>
        <p:spPr/>
        <p:txBody>
          <a:bodyPr/>
          <a:lstStyle/>
          <a:p>
            <a:fld id="{83F9E91E-093B-3445-B266-D117850F30BE}" type="slidenum">
              <a:rPr lang="en-US" smtClean="0"/>
              <a:t>7</a:t>
            </a:fld>
            <a:endParaRPr lang="en-US"/>
          </a:p>
        </p:txBody>
      </p:sp>
    </p:spTree>
    <p:extLst>
      <p:ext uri="{BB962C8B-B14F-4D97-AF65-F5344CB8AC3E}">
        <p14:creationId xmlns:p14="http://schemas.microsoft.com/office/powerpoint/2010/main" val="1516535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inclusivesportdesign.com</a:t>
            </a:r>
            <a:r>
              <a:rPr lang="en-US" dirty="0"/>
              <a:t>/planning-for-inclusion/7-pillars-of-inclusion-using-commonalities-as-the-start-point-for-inclusive-sport/ </a:t>
            </a:r>
          </a:p>
        </p:txBody>
      </p:sp>
      <p:sp>
        <p:nvSpPr>
          <p:cNvPr id="4" name="Slide Number Placeholder 3"/>
          <p:cNvSpPr>
            <a:spLocks noGrp="1"/>
          </p:cNvSpPr>
          <p:nvPr>
            <p:ph type="sldNum" sz="quarter" idx="5"/>
          </p:nvPr>
        </p:nvSpPr>
        <p:spPr/>
        <p:txBody>
          <a:bodyPr/>
          <a:lstStyle/>
          <a:p>
            <a:fld id="{83F9E91E-093B-3445-B266-D117850F30BE}" type="slidenum">
              <a:rPr lang="en-US" smtClean="0"/>
              <a:t>8</a:t>
            </a:fld>
            <a:endParaRPr lang="en-US"/>
          </a:p>
        </p:txBody>
      </p:sp>
    </p:spTree>
    <p:extLst>
      <p:ext uri="{BB962C8B-B14F-4D97-AF65-F5344CB8AC3E}">
        <p14:creationId xmlns:p14="http://schemas.microsoft.com/office/powerpoint/2010/main" val="3019818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www.activityalliance.org.uk</a:t>
            </a:r>
            <a:r>
              <a:rPr lang="en-US" dirty="0"/>
              <a:t>/how-we-help/research/annual-survey </a:t>
            </a:r>
          </a:p>
        </p:txBody>
      </p:sp>
      <p:sp>
        <p:nvSpPr>
          <p:cNvPr id="4" name="Slide Number Placeholder 3"/>
          <p:cNvSpPr>
            <a:spLocks noGrp="1"/>
          </p:cNvSpPr>
          <p:nvPr>
            <p:ph type="sldNum" sz="quarter" idx="5"/>
          </p:nvPr>
        </p:nvSpPr>
        <p:spPr/>
        <p:txBody>
          <a:bodyPr/>
          <a:lstStyle/>
          <a:p>
            <a:fld id="{83F9E91E-093B-3445-B266-D117850F30BE}" type="slidenum">
              <a:rPr lang="en-US" smtClean="0"/>
              <a:t>15</a:t>
            </a:fld>
            <a:endParaRPr lang="en-US"/>
          </a:p>
        </p:txBody>
      </p:sp>
    </p:spTree>
    <p:extLst>
      <p:ext uri="{BB962C8B-B14F-4D97-AF65-F5344CB8AC3E}">
        <p14:creationId xmlns:p14="http://schemas.microsoft.com/office/powerpoint/2010/main" val="1015563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sportscotland.org.uk</a:t>
            </a:r>
            <a:r>
              <a:rPr lang="en-US" dirty="0"/>
              <a:t>/documents/resources/</a:t>
            </a:r>
            <a:r>
              <a:rPr lang="en-US" dirty="0" err="1"/>
              <a:t>disabilityrr.pdf</a:t>
            </a:r>
            <a:r>
              <a:rPr lang="en-US" dirty="0"/>
              <a:t> </a:t>
            </a:r>
          </a:p>
        </p:txBody>
      </p:sp>
      <p:sp>
        <p:nvSpPr>
          <p:cNvPr id="4" name="Slide Number Placeholder 3"/>
          <p:cNvSpPr>
            <a:spLocks noGrp="1"/>
          </p:cNvSpPr>
          <p:nvPr>
            <p:ph type="sldNum" sz="quarter" idx="5"/>
          </p:nvPr>
        </p:nvSpPr>
        <p:spPr/>
        <p:txBody>
          <a:bodyPr/>
          <a:lstStyle/>
          <a:p>
            <a:fld id="{83F9E91E-093B-3445-B266-D117850F30BE}" type="slidenum">
              <a:rPr lang="en-US" smtClean="0"/>
              <a:t>17</a:t>
            </a:fld>
            <a:endParaRPr lang="en-US"/>
          </a:p>
        </p:txBody>
      </p:sp>
    </p:spTree>
    <p:extLst>
      <p:ext uri="{BB962C8B-B14F-4D97-AF65-F5344CB8AC3E}">
        <p14:creationId xmlns:p14="http://schemas.microsoft.com/office/powerpoint/2010/main" val="2523228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https://</a:t>
            </a:r>
            <a:r>
              <a:rPr lang="en-US" dirty="0" err="1"/>
              <a:t>www.sport.wales</a:t>
            </a:r>
            <a:r>
              <a:rPr lang="en-US" dirty="0"/>
              <a:t>/partners/</a:t>
            </a:r>
            <a:r>
              <a:rPr lang="en-US" dirty="0" err="1"/>
              <a:t>akd</a:t>
            </a:r>
            <a:r>
              <a:rPr lang="en-US" dirty="0"/>
              <a:t>-become-an-inclusive-leader-</a:t>
            </a:r>
            <a:r>
              <a:rPr lang="en-US" dirty="0" err="1"/>
              <a:t>programme</a:t>
            </a:r>
            <a:r>
              <a:rPr lang="en-US" dirty="0"/>
              <a: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Sport wales  </a:t>
            </a:r>
          </a:p>
          <a:p>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18</a:t>
            </a:fld>
            <a:endParaRPr lang="en-US"/>
          </a:p>
        </p:txBody>
      </p:sp>
    </p:spTree>
    <p:extLst>
      <p:ext uri="{BB962C8B-B14F-4D97-AF65-F5344CB8AC3E}">
        <p14:creationId xmlns:p14="http://schemas.microsoft.com/office/powerpoint/2010/main" val="3304948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a:t>=QA20LUNVk6o</a:t>
            </a:r>
          </a:p>
          <a:p>
            <a:endParaRPr lang="en-US"/>
          </a:p>
        </p:txBody>
      </p:sp>
      <p:sp>
        <p:nvSpPr>
          <p:cNvPr id="4" name="Slide Number Placeholder 3"/>
          <p:cNvSpPr>
            <a:spLocks noGrp="1"/>
          </p:cNvSpPr>
          <p:nvPr>
            <p:ph type="sldNum" sz="quarter" idx="5"/>
          </p:nvPr>
        </p:nvSpPr>
        <p:spPr/>
        <p:txBody>
          <a:bodyPr/>
          <a:lstStyle/>
          <a:p>
            <a:fld id="{83F9E91E-093B-3445-B266-D117850F30BE}" type="slidenum">
              <a:rPr lang="en-US" smtClean="0"/>
              <a:t>22</a:t>
            </a:fld>
            <a:endParaRPr lang="en-US"/>
          </a:p>
        </p:txBody>
      </p:sp>
    </p:spTree>
    <p:extLst>
      <p:ext uri="{BB962C8B-B14F-4D97-AF65-F5344CB8AC3E}">
        <p14:creationId xmlns:p14="http://schemas.microsoft.com/office/powerpoint/2010/main" val="2599586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2309-F577-444C-9D08-B7CD6BF278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13D726-EA26-6D43-89C7-6318884954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22E8BA8-3500-E641-8F3F-21B6A603AF74}"/>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5" name="Footer Placeholder 4">
            <a:extLst>
              <a:ext uri="{FF2B5EF4-FFF2-40B4-BE49-F238E27FC236}">
                <a16:creationId xmlns:a16="http://schemas.microsoft.com/office/drawing/2014/main" id="{DFF73051-BFAB-EC46-8E98-CB826F3ACD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DFDF4-C7C7-8640-A290-7A6C3CA77BA3}"/>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2666863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D09C5-C6BB-E348-8FD9-A29CD132BB6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F67E939-8F8D-A945-A26C-F404119C443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8D091F-40E2-D340-B57E-2D2A32423C7E}"/>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5" name="Footer Placeholder 4">
            <a:extLst>
              <a:ext uri="{FF2B5EF4-FFF2-40B4-BE49-F238E27FC236}">
                <a16:creationId xmlns:a16="http://schemas.microsoft.com/office/drawing/2014/main" id="{97F8012F-C375-7C4A-8BF7-195B543280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B7CE31-3D54-4741-BEC3-70DC8C34307C}"/>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4208713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351B-237E-614F-9FBC-53E6B4B2404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917DA4A-6C04-0242-BD28-A6E6964A8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D221B5-8379-594B-B680-E1A7F43BDC90}"/>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5" name="Footer Placeholder 4">
            <a:extLst>
              <a:ext uri="{FF2B5EF4-FFF2-40B4-BE49-F238E27FC236}">
                <a16:creationId xmlns:a16="http://schemas.microsoft.com/office/drawing/2014/main" id="{8E89344E-EE33-6745-A347-0B39B06A6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0BD39F-C7F7-384D-AA3E-407D6A03286B}"/>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4243704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DD2AE-CFFE-9540-991E-56E9B1F85F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13CFAB-8247-E644-9434-590F6334D5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0F8974-9BB6-D641-BD5E-3330AAD9F8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A0AA741-0A90-E447-AC96-2B34F69930D4}"/>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6" name="Footer Placeholder 5">
            <a:extLst>
              <a:ext uri="{FF2B5EF4-FFF2-40B4-BE49-F238E27FC236}">
                <a16:creationId xmlns:a16="http://schemas.microsoft.com/office/drawing/2014/main" id="{CA627253-90BB-F045-9768-D2A63B64FC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E8E803-5262-F943-B604-429955C94B33}"/>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664699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7B7E4-8235-A948-94DC-0FF5AD490A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BFEC32-84F5-FA4A-9791-344B03D358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0B1582-BB9A-684F-97B5-C55E8CA9FC1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7D8B2A-AE1F-1840-8F86-A99B0A09AE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B7B10A-36B1-3A4F-96E9-C521B48636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0D35A95-A394-6243-8584-8A5BA4708FF3}"/>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8" name="Footer Placeholder 7">
            <a:extLst>
              <a:ext uri="{FF2B5EF4-FFF2-40B4-BE49-F238E27FC236}">
                <a16:creationId xmlns:a16="http://schemas.microsoft.com/office/drawing/2014/main" id="{E3F565D2-848F-4646-B634-F1A44F37B4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60FDFE-5E80-B444-AE9A-B9CDFA3D0D7E}"/>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552040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2F718-0CEB-0A4B-848E-D7B3F382CE2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40018E8-2443-C442-8873-F9DB4BBE92BC}"/>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4" name="Footer Placeholder 3">
            <a:extLst>
              <a:ext uri="{FF2B5EF4-FFF2-40B4-BE49-F238E27FC236}">
                <a16:creationId xmlns:a16="http://schemas.microsoft.com/office/drawing/2014/main" id="{AF85A703-BBC9-1147-A308-E48BECBF15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360F35-3B03-294E-8D0F-FEAC76B3D85E}"/>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4270789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96CBFC-0AB2-9749-B57A-69C4E3B50E20}"/>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3" name="Footer Placeholder 2">
            <a:extLst>
              <a:ext uri="{FF2B5EF4-FFF2-40B4-BE49-F238E27FC236}">
                <a16:creationId xmlns:a16="http://schemas.microsoft.com/office/drawing/2014/main" id="{5B86B45C-387C-1D4B-AD32-A91A845203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42D68B-214E-1A48-BFC3-7F963DC47734}"/>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218499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7EE69-089B-8B46-903F-2369E5A5A2D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5A830A-B3F6-234D-907F-D4BBC47937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0B8AC6-294B-7D48-AD7E-4EF7E279B9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767CB3-0729-094E-AA3E-2C39B281C49F}"/>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6" name="Footer Placeholder 5">
            <a:extLst>
              <a:ext uri="{FF2B5EF4-FFF2-40B4-BE49-F238E27FC236}">
                <a16:creationId xmlns:a16="http://schemas.microsoft.com/office/drawing/2014/main" id="{6BA95130-1E2E-924E-8A26-7EEFD2A129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829101-55F0-AF43-A5FD-195644164C6C}"/>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847831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998C4-7DA7-4E4D-989D-FA8F50BE3A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8F1210-2B8A-E24B-A4E6-9651F34D27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AF0427-38E7-204D-90E1-D205FE7244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440267-364C-1546-9146-DC68124FB441}"/>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6" name="Footer Placeholder 5">
            <a:extLst>
              <a:ext uri="{FF2B5EF4-FFF2-40B4-BE49-F238E27FC236}">
                <a16:creationId xmlns:a16="http://schemas.microsoft.com/office/drawing/2014/main" id="{4F2EF4F3-01FD-1844-8477-C894DB3E4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3BC6A6-EBEC-BB4A-AAB8-9C3DA1E49E43}"/>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346625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E763B-9AA0-F04A-9BDA-D62EB196739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BE02203-EB07-3344-9E9F-DF44242BF2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725A88-CC58-5D48-8466-7835925709A2}"/>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5" name="Footer Placeholder 4">
            <a:extLst>
              <a:ext uri="{FF2B5EF4-FFF2-40B4-BE49-F238E27FC236}">
                <a16:creationId xmlns:a16="http://schemas.microsoft.com/office/drawing/2014/main" id="{A595BB0D-A76D-7447-9E79-282FD93C09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F7803A-9D85-6247-B2B6-329147C72940}"/>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34927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401A83-AF60-634F-89C1-61BE4457A53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8662F0-D718-184D-9847-DA0BA1A853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D8A34E-004C-4F49-823D-0A06FE1C26CA}"/>
              </a:ext>
            </a:extLst>
          </p:cNvPr>
          <p:cNvSpPr>
            <a:spLocks noGrp="1"/>
          </p:cNvSpPr>
          <p:nvPr>
            <p:ph type="dt" sz="half" idx="10"/>
          </p:nvPr>
        </p:nvSpPr>
        <p:spPr/>
        <p:txBody>
          <a:bodyPr/>
          <a:lstStyle/>
          <a:p>
            <a:fld id="{18A40DDE-6E8B-0A49-9270-2848D788AA4A}" type="datetimeFigureOut">
              <a:rPr lang="en-US" smtClean="0"/>
              <a:t>11/1/2024</a:t>
            </a:fld>
            <a:endParaRPr lang="en-US"/>
          </a:p>
        </p:txBody>
      </p:sp>
      <p:sp>
        <p:nvSpPr>
          <p:cNvPr id="5" name="Footer Placeholder 4">
            <a:extLst>
              <a:ext uri="{FF2B5EF4-FFF2-40B4-BE49-F238E27FC236}">
                <a16:creationId xmlns:a16="http://schemas.microsoft.com/office/drawing/2014/main" id="{F7C216B1-A13F-AC40-86EB-A94054EED9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451B92-0D62-8947-AA3C-60C5C8DC7E47}"/>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450571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EBC8B8-0414-2548-B557-6197A820EA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43DD38-A86F-9E4F-ABB4-3DA1DBF4F9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DBD28A-F638-9640-8383-6AD7677B28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40DDE-6E8B-0A49-9270-2848D788AA4A}" type="datetimeFigureOut">
              <a:rPr lang="en-US" smtClean="0"/>
              <a:t>11/1/2024</a:t>
            </a:fld>
            <a:endParaRPr lang="en-US"/>
          </a:p>
        </p:txBody>
      </p:sp>
      <p:sp>
        <p:nvSpPr>
          <p:cNvPr id="5" name="Footer Placeholder 4">
            <a:extLst>
              <a:ext uri="{FF2B5EF4-FFF2-40B4-BE49-F238E27FC236}">
                <a16:creationId xmlns:a16="http://schemas.microsoft.com/office/drawing/2014/main" id="{B307F0CB-B4B2-044B-9FB8-A0F7399819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FEAA9CA-C2D3-2844-AEFA-0BFC3F75D8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400727-9969-9547-9DEC-198AC4D8EAB2}" type="slidenum">
              <a:rPr lang="en-US" smtClean="0"/>
              <a:t>‹#›</a:t>
            </a:fld>
            <a:endParaRPr lang="en-US"/>
          </a:p>
        </p:txBody>
      </p:sp>
    </p:spTree>
    <p:extLst>
      <p:ext uri="{BB962C8B-B14F-4D97-AF65-F5344CB8AC3E}">
        <p14:creationId xmlns:p14="http://schemas.microsoft.com/office/powerpoint/2010/main" val="16018707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youtube.com/watch?v=UnANbbVLDS8"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Z5xS9519xpo?start=4&amp;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7.xml"/><Relationship Id="rId1" Type="http://schemas.openxmlformats.org/officeDocument/2006/relationships/video" Target="https://www.youtube.com/embed/QA20LUNVk6o?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E82D1-51C7-794B-A1CE-C17BA240B3D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Task</a:t>
            </a:r>
          </a:p>
        </p:txBody>
      </p:sp>
      <p:sp>
        <p:nvSpPr>
          <p:cNvPr id="3" name="TextBox 2">
            <a:extLst>
              <a:ext uri="{FF2B5EF4-FFF2-40B4-BE49-F238E27FC236}">
                <a16:creationId xmlns:a16="http://schemas.microsoft.com/office/drawing/2014/main" id="{ED8ABC7F-832D-1948-AFF2-A00501CFE2B2}"/>
              </a:ext>
            </a:extLst>
          </p:cNvPr>
          <p:cNvSpPr txBox="1"/>
          <p:nvPr/>
        </p:nvSpPr>
        <p:spPr>
          <a:xfrm>
            <a:off x="109182" y="2807208"/>
            <a:ext cx="3950754" cy="3865054"/>
          </a:xfrm>
          <a:prstGeom prst="rect">
            <a:avLst/>
          </a:prstGeom>
        </p:spPr>
        <p:txBody>
          <a:bodyPr vert="horz" lIns="91440" tIns="45720" rIns="91440" bIns="45720" rtlCol="0" anchor="t">
            <a:normAutofit lnSpcReduction="10000"/>
          </a:bodyPr>
          <a:lstStyle/>
          <a:p>
            <a:pPr marL="285750" indent="-228600">
              <a:lnSpc>
                <a:spcPct val="90000"/>
              </a:lnSpc>
              <a:spcAft>
                <a:spcPts val="600"/>
              </a:spcAft>
              <a:buFont typeface="Arial" panose="020B0604020202020204" pitchFamily="34" charset="0"/>
              <a:buChar char="•"/>
            </a:pPr>
            <a:r>
              <a:rPr lang="en-US" sz="1600" b="1" dirty="0"/>
              <a:t>£1 million bidding opportunity?</a:t>
            </a:r>
          </a:p>
          <a:p>
            <a:pPr marL="285750" indent="-228600">
              <a:lnSpc>
                <a:spcPct val="90000"/>
              </a:lnSpc>
              <a:spcAft>
                <a:spcPts val="600"/>
              </a:spcAft>
              <a:buFont typeface="Arial" panose="020B0604020202020204" pitchFamily="34" charset="0"/>
              <a:buChar char="•"/>
            </a:pPr>
            <a:endParaRPr lang="en-US" sz="1600" b="1" dirty="0"/>
          </a:p>
          <a:p>
            <a:pPr marL="285750" indent="-228600">
              <a:lnSpc>
                <a:spcPct val="90000"/>
              </a:lnSpc>
              <a:spcAft>
                <a:spcPts val="600"/>
              </a:spcAft>
              <a:buFont typeface="Arial" panose="020B0604020202020204" pitchFamily="34" charset="0"/>
              <a:buChar char="•"/>
            </a:pPr>
            <a:r>
              <a:rPr lang="en-US" sz="1600" b="1" dirty="0"/>
              <a:t>In groups you have been successful in your bid for £1 million to spend on new sporting facilities or on a new initiative to fight against barriers to participation in your area. Choose one local authority to build in and draft some ideas of how you would combat any barriers to participation in physical activity and sport. Try and draw upon an existing knowledge you have and use the points we have already discussed. </a:t>
            </a:r>
          </a:p>
          <a:p>
            <a:pPr marL="285750" indent="-228600">
              <a:lnSpc>
                <a:spcPct val="90000"/>
              </a:lnSpc>
              <a:spcAft>
                <a:spcPts val="600"/>
              </a:spcAft>
              <a:buFont typeface="Arial" panose="020B0604020202020204" pitchFamily="34" charset="0"/>
              <a:buChar char="•"/>
            </a:pPr>
            <a:endParaRPr lang="en-US" sz="1600" b="1" dirty="0"/>
          </a:p>
          <a:p>
            <a:pPr marL="285750" indent="-228600">
              <a:lnSpc>
                <a:spcPct val="90000"/>
              </a:lnSpc>
              <a:spcAft>
                <a:spcPts val="600"/>
              </a:spcAft>
              <a:buFont typeface="Arial" panose="020B0604020202020204" pitchFamily="34" charset="0"/>
              <a:buChar char="•"/>
            </a:pPr>
            <a:r>
              <a:rPr lang="en-US" sz="1600" b="1" dirty="0"/>
              <a:t>Ensure that you make it clear what barriers to sports you are breaking and how.</a:t>
            </a:r>
          </a:p>
          <a:p>
            <a:pPr marL="285750"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hlinkClick r:id="" action="ppaction://noaction"/>
            </a:endParaRPr>
          </a:p>
          <a:p>
            <a:pPr indent="-228600">
              <a:lnSpc>
                <a:spcPct val="90000"/>
              </a:lnSpc>
              <a:spcAft>
                <a:spcPts val="600"/>
              </a:spcAft>
              <a:buFont typeface="Arial" panose="020B0604020202020204" pitchFamily="34" charset="0"/>
              <a:buChar char="•"/>
            </a:pPr>
            <a:endParaRPr lang="en-US" sz="1200" dirty="0">
              <a:hlinkClick r:id="" action="ppaction://noaction"/>
            </a:endParaRPr>
          </a:p>
          <a:p>
            <a:pPr indent="-228600">
              <a:lnSpc>
                <a:spcPct val="90000"/>
              </a:lnSpc>
              <a:spcAft>
                <a:spcPts val="600"/>
              </a:spcAft>
              <a:buFont typeface="Arial" panose="020B0604020202020204" pitchFamily="34" charset="0"/>
              <a:buChar char="•"/>
            </a:pPr>
            <a:endParaRPr lang="en-US" sz="1200" dirty="0">
              <a:hlinkClick r:id="" action="ppaction://noaction"/>
            </a:endParaRPr>
          </a:p>
          <a:p>
            <a:pPr indent="-228600">
              <a:lnSpc>
                <a:spcPct val="90000"/>
              </a:lnSpc>
              <a:spcAft>
                <a:spcPts val="600"/>
              </a:spcAft>
              <a:buFont typeface="Arial" panose="020B0604020202020204" pitchFamily="34" charset="0"/>
              <a:buChar char="•"/>
            </a:pPr>
            <a:endParaRPr lang="en-US" sz="1200" dirty="0">
              <a:hlinkClick r:id="" action="ppaction://noaction"/>
            </a:endParaRP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p:txBody>
      </p:sp>
      <p:pic>
        <p:nvPicPr>
          <p:cNvPr id="8196" name="Picture 4" descr="3 Types of Tools For Project Task Management - PM Tips">
            <a:extLst>
              <a:ext uri="{FF2B5EF4-FFF2-40B4-BE49-F238E27FC236}">
                <a16:creationId xmlns:a16="http://schemas.microsoft.com/office/drawing/2014/main" id="{AFB81636-B97B-774C-B054-72C1E078C7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62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alking Rugby">
            <a:extLst>
              <a:ext uri="{FF2B5EF4-FFF2-40B4-BE49-F238E27FC236}">
                <a16:creationId xmlns:a16="http://schemas.microsoft.com/office/drawing/2014/main" id="{697EDA49-2CD9-5A4E-B61B-A73CEC35EE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909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C50452-1770-F248-A2D3-6AE5939A22FF}"/>
              </a:ext>
            </a:extLst>
          </p:cNvPr>
          <p:cNvSpPr>
            <a:spLocks noGrp="1"/>
          </p:cNvSpPr>
          <p:nvPr>
            <p:ph type="ctrTitle"/>
          </p:nvPr>
        </p:nvSpPr>
        <p:spPr>
          <a:xfrm>
            <a:off x="404553" y="3091928"/>
            <a:ext cx="9078562" cy="2387600"/>
          </a:xfrm>
        </p:spPr>
        <p:txBody>
          <a:bodyPr>
            <a:normAutofit/>
          </a:bodyPr>
          <a:lstStyle/>
          <a:p>
            <a:pPr algn="l"/>
            <a:r>
              <a:rPr lang="en-US" sz="5600"/>
              <a:t>Social inclusion and community cohesion in sport</a:t>
            </a:r>
          </a:p>
        </p:txBody>
      </p:sp>
      <p:sp>
        <p:nvSpPr>
          <p:cNvPr id="1035" name="Rectangle: Rounded Corners 103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498DBAE-BF68-1C42-86C4-35DE774657F4}"/>
              </a:ext>
            </a:extLst>
          </p:cNvPr>
          <p:cNvSpPr>
            <a:spLocks noGrp="1"/>
          </p:cNvSpPr>
          <p:nvPr>
            <p:ph type="subTitle" idx="1"/>
          </p:nvPr>
        </p:nvSpPr>
        <p:spPr>
          <a:xfrm>
            <a:off x="404553" y="5624945"/>
            <a:ext cx="9078562" cy="592975"/>
          </a:xfrm>
        </p:spPr>
        <p:txBody>
          <a:bodyPr anchor="ctr">
            <a:normAutofit/>
          </a:bodyPr>
          <a:lstStyle/>
          <a:p>
            <a:pPr algn="l"/>
            <a:r>
              <a:rPr lang="en-US" dirty="0">
                <a:cs typeface="Calibri"/>
              </a:rPr>
              <a:t>Week 5</a:t>
            </a:r>
            <a:endParaRPr lang="en-US" dirty="0"/>
          </a:p>
        </p:txBody>
      </p:sp>
    </p:spTree>
    <p:extLst>
      <p:ext uri="{BB962C8B-B14F-4D97-AF65-F5344CB8AC3E}">
        <p14:creationId xmlns:p14="http://schemas.microsoft.com/office/powerpoint/2010/main" val="21672225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062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F06A7E-4700-A24C-9215-A8080C7EE835}"/>
              </a:ext>
            </a:extLst>
          </p:cNvPr>
          <p:cNvSpPr>
            <a:spLocks noGrp="1"/>
          </p:cNvSpPr>
          <p:nvPr>
            <p:ph type="title"/>
          </p:nvPr>
        </p:nvSpPr>
        <p:spPr>
          <a:xfrm>
            <a:off x="524256" y="516804"/>
            <a:ext cx="6594189" cy="1625210"/>
          </a:xfrm>
        </p:spPr>
        <p:txBody>
          <a:bodyPr>
            <a:normAutofit/>
          </a:bodyPr>
          <a:lstStyle/>
          <a:p>
            <a:r>
              <a:rPr lang="en-US" sz="4100">
                <a:solidFill>
                  <a:srgbClr val="FFFFFF"/>
                </a:solidFill>
              </a:rPr>
              <a:t>What is social inclusion and community cohesion in sport?</a:t>
            </a:r>
          </a:p>
        </p:txBody>
      </p:sp>
      <p:sp>
        <p:nvSpPr>
          <p:cNvPr id="4105" name="Rectangle 410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eyond Sport Awards – Sport for Social Inclusion | sportanddev.org">
            <a:extLst>
              <a:ext uri="{FF2B5EF4-FFF2-40B4-BE49-F238E27FC236}">
                <a16:creationId xmlns:a16="http://schemas.microsoft.com/office/drawing/2014/main" id="{1826FF2A-F0C7-7947-AB9D-A028718583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1404" y="2660287"/>
            <a:ext cx="6490590" cy="3646887"/>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410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68C69A1-35EE-C749-81EE-7355663E3D81}"/>
              </a:ext>
            </a:extLst>
          </p:cNvPr>
          <p:cNvSpPr>
            <a:spLocks noGrp="1"/>
          </p:cNvSpPr>
          <p:nvPr>
            <p:ph idx="1"/>
          </p:nvPr>
        </p:nvSpPr>
        <p:spPr>
          <a:xfrm>
            <a:off x="8100927" y="1046776"/>
            <a:ext cx="3424739" cy="4852362"/>
          </a:xfrm>
        </p:spPr>
        <p:txBody>
          <a:bodyPr anchor="ctr">
            <a:normAutofit/>
          </a:bodyPr>
          <a:lstStyle/>
          <a:p>
            <a:r>
              <a:rPr lang="en-GB" sz="2000" b="0" i="0" dirty="0">
                <a:solidFill>
                  <a:srgbClr val="FFFFFF"/>
                </a:solidFill>
                <a:effectLst/>
              </a:rPr>
              <a:t>Social inclusion has been defined as a process to ensure that everyone, regardless of their life experiences or circumstances, can achieve their potential in life (</a:t>
            </a:r>
            <a:r>
              <a:rPr lang="en-GB" sz="2000" dirty="0">
                <a:solidFill>
                  <a:srgbClr val="FFFFFF"/>
                </a:solidFill>
              </a:rPr>
              <a:t>UK Government, </a:t>
            </a:r>
            <a:r>
              <a:rPr lang="en-GB" sz="2000" b="0" i="0" dirty="0">
                <a:solidFill>
                  <a:srgbClr val="FFFFFF"/>
                </a:solidFill>
                <a:effectLst/>
              </a:rPr>
              <a:t>2006)</a:t>
            </a:r>
          </a:p>
          <a:p>
            <a:pPr marL="0" indent="0">
              <a:buNone/>
            </a:pPr>
            <a:endParaRPr lang="en-GB" sz="2000" b="0" i="0" dirty="0">
              <a:solidFill>
                <a:srgbClr val="FFFFFF"/>
              </a:solidFill>
              <a:effectLst/>
            </a:endParaRPr>
          </a:p>
          <a:p>
            <a:r>
              <a:rPr lang="en-GB" sz="2000" b="0" i="0" dirty="0" err="1">
                <a:solidFill>
                  <a:srgbClr val="FFFFFF"/>
                </a:solidFill>
                <a:effectLst/>
              </a:rPr>
              <a:t>Tisdall</a:t>
            </a:r>
            <a:r>
              <a:rPr lang="en-GB" sz="2000" dirty="0">
                <a:solidFill>
                  <a:srgbClr val="FFFFFF"/>
                </a:solidFill>
              </a:rPr>
              <a:t>, et al (2006) suggest that social inclusion is about being allowed or enabled to take part while participation is taking part.</a:t>
            </a:r>
            <a:endParaRPr lang="en-GB" sz="2000" b="0" i="0" dirty="0">
              <a:solidFill>
                <a:srgbClr val="FFFFFF"/>
              </a:solidFill>
              <a:effectLst/>
            </a:endParaRPr>
          </a:p>
          <a:p>
            <a:pPr marL="0" indent="0">
              <a:buNone/>
            </a:pPr>
            <a:endParaRPr lang="en-GB" sz="2000" dirty="0">
              <a:solidFill>
                <a:srgbClr val="FFFFFF"/>
              </a:solidFill>
            </a:endParaRPr>
          </a:p>
        </p:txBody>
      </p:sp>
    </p:spTree>
    <p:extLst>
      <p:ext uri="{BB962C8B-B14F-4D97-AF65-F5344CB8AC3E}">
        <p14:creationId xmlns:p14="http://schemas.microsoft.com/office/powerpoint/2010/main" val="216051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1318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AEE8C8-D5F4-554E-B7D7-42DF41AACB11}"/>
              </a:ext>
            </a:extLst>
          </p:cNvPr>
          <p:cNvSpPr>
            <a:spLocks noGrp="1"/>
          </p:cNvSpPr>
          <p:nvPr>
            <p:ph type="title"/>
          </p:nvPr>
        </p:nvSpPr>
        <p:spPr>
          <a:xfrm>
            <a:off x="524256" y="516804"/>
            <a:ext cx="6594189" cy="1625210"/>
          </a:xfrm>
        </p:spPr>
        <p:txBody>
          <a:bodyPr>
            <a:normAutofit/>
          </a:bodyPr>
          <a:lstStyle/>
          <a:p>
            <a:r>
              <a:rPr lang="en-US">
                <a:solidFill>
                  <a:srgbClr val="FFFFFF"/>
                </a:solidFill>
              </a:rPr>
              <a:t>Case Study 1</a:t>
            </a:r>
          </a:p>
        </p:txBody>
      </p:sp>
      <p:sp>
        <p:nvSpPr>
          <p:cNvPr id="5129" name="Rectangle 512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Quiz: Which TED talk are you? |">
            <a:extLst>
              <a:ext uri="{FF2B5EF4-FFF2-40B4-BE49-F238E27FC236}">
                <a16:creationId xmlns:a16="http://schemas.microsoft.com/office/drawing/2014/main" id="{7861AC57-0D82-5A48-A649-46363B4BDE6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7626" y="2660287"/>
            <a:ext cx="6078145" cy="3646887"/>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3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E6D5CD48-4E22-E644-8BD2-60571337F01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Watch this short video talking about what sport can do for social inclusion and community cohesion.</a:t>
            </a:r>
          </a:p>
          <a:p>
            <a:r>
              <a:rPr lang="en-US" sz="2000" dirty="0">
                <a:solidFill>
                  <a:srgbClr val="FFFFFF"/>
                </a:solidFill>
                <a:hlinkClick r:id="rId4"/>
              </a:rPr>
              <a:t>https://www.youtube.com/watch?v=UnANbbVLDS8</a:t>
            </a:r>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3152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6" name="Rectangle 107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8" name="Rectangle 107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hildren and young people | Sport England">
            <a:extLst>
              <a:ext uri="{FF2B5EF4-FFF2-40B4-BE49-F238E27FC236}">
                <a16:creationId xmlns:a16="http://schemas.microsoft.com/office/drawing/2014/main" id="{FF147973-0E7F-3D46-B3ED-767DC862160B}"/>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133" r="11756" b="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75B3E7-3369-A14A-9C51-CC6013C5B50E}"/>
              </a:ext>
            </a:extLst>
          </p:cNvPr>
          <p:cNvSpPr>
            <a:spLocks noGrp="1"/>
          </p:cNvSpPr>
          <p:nvPr>
            <p:ph type="title"/>
          </p:nvPr>
        </p:nvSpPr>
        <p:spPr>
          <a:xfrm>
            <a:off x="324873" y="0"/>
            <a:ext cx="10515600" cy="1325563"/>
          </a:xfrm>
        </p:spPr>
        <p:txBody>
          <a:bodyPr>
            <a:normAutofit/>
          </a:bodyPr>
          <a:lstStyle/>
          <a:p>
            <a:r>
              <a:rPr lang="en-US" sz="7200" dirty="0">
                <a:solidFill>
                  <a:srgbClr val="FFFFFF"/>
                </a:solidFill>
              </a:rPr>
              <a:t>Sport and society</a:t>
            </a:r>
          </a:p>
        </p:txBody>
      </p:sp>
      <p:sp>
        <p:nvSpPr>
          <p:cNvPr id="3" name="Content Placeholder 2">
            <a:extLst>
              <a:ext uri="{FF2B5EF4-FFF2-40B4-BE49-F238E27FC236}">
                <a16:creationId xmlns:a16="http://schemas.microsoft.com/office/drawing/2014/main" id="{BF340566-430E-5F44-84D4-8EF82AB460F4}"/>
              </a:ext>
            </a:extLst>
          </p:cNvPr>
          <p:cNvSpPr>
            <a:spLocks noGrp="1"/>
          </p:cNvSpPr>
          <p:nvPr>
            <p:ph idx="1"/>
          </p:nvPr>
        </p:nvSpPr>
        <p:spPr>
          <a:xfrm>
            <a:off x="-3049" y="3039465"/>
            <a:ext cx="5382765" cy="4163337"/>
          </a:xfrm>
        </p:spPr>
        <p:txBody>
          <a:bodyPr>
            <a:normAutofit/>
          </a:bodyPr>
          <a:lstStyle/>
          <a:p>
            <a:pPr marL="0" indent="0">
              <a:buNone/>
            </a:pPr>
            <a:r>
              <a:rPr lang="en-US" dirty="0">
                <a:solidFill>
                  <a:srgbClr val="FFFFFF"/>
                </a:solidFill>
              </a:rPr>
              <a:t>Activity 1</a:t>
            </a:r>
          </a:p>
          <a:p>
            <a:pPr marL="457200" lvl="1" indent="0">
              <a:buNone/>
            </a:pPr>
            <a:endParaRPr lang="en-US" sz="2800" dirty="0">
              <a:solidFill>
                <a:srgbClr val="FFFFFF"/>
              </a:solidFill>
            </a:endParaRPr>
          </a:p>
          <a:p>
            <a:pPr lvl="1"/>
            <a:r>
              <a:rPr lang="en-US" sz="2800" dirty="0">
                <a:solidFill>
                  <a:srgbClr val="FFFFFF"/>
                </a:solidFill>
              </a:rPr>
              <a:t>Does Sport add any value to society?</a:t>
            </a:r>
          </a:p>
          <a:p>
            <a:pPr lvl="1"/>
            <a:r>
              <a:rPr lang="en-US" sz="2800" dirty="0">
                <a:solidFill>
                  <a:srgbClr val="FFFFFF"/>
                </a:solidFill>
              </a:rPr>
              <a:t>Discuss your ideas with your partner</a:t>
            </a:r>
          </a:p>
          <a:p>
            <a:pPr lvl="1"/>
            <a:r>
              <a:rPr lang="en-US" sz="2800" dirty="0">
                <a:solidFill>
                  <a:srgbClr val="FFFFFF"/>
                </a:solidFill>
              </a:rPr>
              <a:t>Share back to the front</a:t>
            </a:r>
          </a:p>
          <a:p>
            <a:endParaRPr lang="en-US" sz="2000" dirty="0">
              <a:solidFill>
                <a:srgbClr val="FFFFFF"/>
              </a:solidFill>
            </a:endParaRPr>
          </a:p>
        </p:txBody>
      </p:sp>
      <p:pic>
        <p:nvPicPr>
          <p:cNvPr id="4" name="Picture 2" descr="Unlocking Business Potential: Understanding How Value Added Services and  Solutions Add 'Value'">
            <a:extLst>
              <a:ext uri="{FF2B5EF4-FFF2-40B4-BE49-F238E27FC236}">
                <a16:creationId xmlns:a16="http://schemas.microsoft.com/office/drawing/2014/main" id="{FFC9AB86-5CD9-8421-3F7D-EB8A0575A4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8931" r="3" b="3"/>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913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F064F-258E-A346-9FB2-8D648FE9A0B4}"/>
              </a:ext>
            </a:extLst>
          </p:cNvPr>
          <p:cNvSpPr>
            <a:spLocks noGrp="1"/>
          </p:cNvSpPr>
          <p:nvPr>
            <p:ph type="title"/>
          </p:nvPr>
        </p:nvSpPr>
        <p:spPr>
          <a:xfrm>
            <a:off x="594360" y="1474757"/>
            <a:ext cx="3734698" cy="3210269"/>
          </a:xfrm>
          <a:prstGeom prst="ellipse">
            <a:avLst/>
          </a:prstGeom>
        </p:spPr>
        <p:txBody>
          <a:bodyPr vert="horz" lIns="91440" tIns="45720" rIns="91440" bIns="45720" rtlCol="0" anchor="ctr">
            <a:normAutofit/>
          </a:bodyPr>
          <a:lstStyle/>
          <a:p>
            <a:r>
              <a:rPr lang="en-US" sz="4800" kern="1200">
                <a:solidFill>
                  <a:schemeClr val="tx1"/>
                </a:solidFill>
                <a:latin typeface="+mj-lt"/>
                <a:ea typeface="+mj-ea"/>
                <a:cs typeface="+mj-cs"/>
              </a:rPr>
              <a:t>Sport’s role in society</a:t>
            </a:r>
          </a:p>
        </p:txBody>
      </p:sp>
      <p:grpSp>
        <p:nvGrpSpPr>
          <p:cNvPr id="1040" name="Group 1039">
            <a:extLst>
              <a:ext uri="{FF2B5EF4-FFF2-40B4-BE49-F238E27FC236}">
                <a16:creationId xmlns:a16="http://schemas.microsoft.com/office/drawing/2014/main" id="{BEB2E44E-30A6-416E-A45D-B1E3286295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414016"/>
            <a:ext cx="232963" cy="1340860"/>
            <a:chOff x="56167" y="2050133"/>
            <a:chExt cx="232963" cy="1340860"/>
          </a:xfrm>
        </p:grpSpPr>
        <p:sp>
          <p:nvSpPr>
            <p:cNvPr id="1041" name="Rectangle 2">
              <a:extLst>
                <a:ext uri="{FF2B5EF4-FFF2-40B4-BE49-F238E27FC236}">
                  <a16:creationId xmlns:a16="http://schemas.microsoft.com/office/drawing/2014/main" id="{FC3F1FAE-BAA2-4238-87B4-F57CD6E0D4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59">
              <a:extLst>
                <a:ext uri="{FF2B5EF4-FFF2-40B4-BE49-F238E27FC236}">
                  <a16:creationId xmlns:a16="http://schemas.microsoft.com/office/drawing/2014/main" id="{089CF776-26E3-443A-9B0A-EBD6CE7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2">
              <a:extLst>
                <a:ext uri="{FF2B5EF4-FFF2-40B4-BE49-F238E27FC236}">
                  <a16:creationId xmlns:a16="http://schemas.microsoft.com/office/drawing/2014/main" id="{1F6F9BAB-A8A1-4A62-86FC-5B3157A6E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59">
              <a:extLst>
                <a:ext uri="{FF2B5EF4-FFF2-40B4-BE49-F238E27FC236}">
                  <a16:creationId xmlns:a16="http://schemas.microsoft.com/office/drawing/2014/main" id="{7A2B6B81-FF9A-43F6-A1AE-917DAA4B0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2">
              <a:extLst>
                <a:ext uri="{FF2B5EF4-FFF2-40B4-BE49-F238E27FC236}">
                  <a16:creationId xmlns:a16="http://schemas.microsoft.com/office/drawing/2014/main" id="{49817315-151B-4CB1-A230-5A36AF7F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59">
              <a:extLst>
                <a:ext uri="{FF2B5EF4-FFF2-40B4-BE49-F238E27FC236}">
                  <a16:creationId xmlns:a16="http://schemas.microsoft.com/office/drawing/2014/main" id="{6CC335AB-9541-4183-93A8-9687D50AB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2">
              <a:extLst>
                <a:ext uri="{FF2B5EF4-FFF2-40B4-BE49-F238E27FC236}">
                  <a16:creationId xmlns:a16="http://schemas.microsoft.com/office/drawing/2014/main" id="{ED940D30-BF06-4C7A-8790-F0D998247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59">
              <a:extLst>
                <a:ext uri="{FF2B5EF4-FFF2-40B4-BE49-F238E27FC236}">
                  <a16:creationId xmlns:a16="http://schemas.microsoft.com/office/drawing/2014/main" id="{A52173BB-5BB4-4AB9-AC66-79CF7406D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2">
              <a:extLst>
                <a:ext uri="{FF2B5EF4-FFF2-40B4-BE49-F238E27FC236}">
                  <a16:creationId xmlns:a16="http://schemas.microsoft.com/office/drawing/2014/main" id="{CD8A6114-D58C-4BB6-9AFE-064C927F3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59">
              <a:extLst>
                <a:ext uri="{FF2B5EF4-FFF2-40B4-BE49-F238E27FC236}">
                  <a16:creationId xmlns:a16="http://schemas.microsoft.com/office/drawing/2014/main" id="{B4E88F94-25A1-4836-8BB3-4271B636B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2">
              <a:extLst>
                <a:ext uri="{FF2B5EF4-FFF2-40B4-BE49-F238E27FC236}">
                  <a16:creationId xmlns:a16="http://schemas.microsoft.com/office/drawing/2014/main" id="{25A83C54-E0E4-4E8A-9EE6-C17D26417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59">
              <a:extLst>
                <a:ext uri="{FF2B5EF4-FFF2-40B4-BE49-F238E27FC236}">
                  <a16:creationId xmlns:a16="http://schemas.microsoft.com/office/drawing/2014/main" id="{0675818B-7A46-4DED-BBFC-4697A4C04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2">
              <a:extLst>
                <a:ext uri="{FF2B5EF4-FFF2-40B4-BE49-F238E27FC236}">
                  <a16:creationId xmlns:a16="http://schemas.microsoft.com/office/drawing/2014/main" id="{AF3B1214-DA5A-4076-BE6B-3D9D3ECC6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59">
              <a:extLst>
                <a:ext uri="{FF2B5EF4-FFF2-40B4-BE49-F238E27FC236}">
                  <a16:creationId xmlns:a16="http://schemas.microsoft.com/office/drawing/2014/main" id="{9E008EA5-BFDE-4E41-A137-7528BC706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5" name="Rectangle 2">
              <a:extLst>
                <a:ext uri="{FF2B5EF4-FFF2-40B4-BE49-F238E27FC236}">
                  <a16:creationId xmlns:a16="http://schemas.microsoft.com/office/drawing/2014/main" id="{46544C80-52A4-45E4-BFA9-EF2DF3498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59">
              <a:extLst>
                <a:ext uri="{FF2B5EF4-FFF2-40B4-BE49-F238E27FC236}">
                  <a16:creationId xmlns:a16="http://schemas.microsoft.com/office/drawing/2014/main" id="{905E3B05-2EB1-44FB-ADE8-F4CD5217A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Rectangle 2">
              <a:extLst>
                <a:ext uri="{FF2B5EF4-FFF2-40B4-BE49-F238E27FC236}">
                  <a16:creationId xmlns:a16="http://schemas.microsoft.com/office/drawing/2014/main" id="{02542866-00BE-41E8-955D-E3B4E6E03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Rectangle 59">
              <a:extLst>
                <a:ext uri="{FF2B5EF4-FFF2-40B4-BE49-F238E27FC236}">
                  <a16:creationId xmlns:a16="http://schemas.microsoft.com/office/drawing/2014/main" id="{ADC9572A-D4F6-4C5A-B2C8-C00E855CB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2">
              <a:extLst>
                <a:ext uri="{FF2B5EF4-FFF2-40B4-BE49-F238E27FC236}">
                  <a16:creationId xmlns:a16="http://schemas.microsoft.com/office/drawing/2014/main" id="{BBF83543-D986-4CD0-A24E-9802847B8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59">
              <a:extLst>
                <a:ext uri="{FF2B5EF4-FFF2-40B4-BE49-F238E27FC236}">
                  <a16:creationId xmlns:a16="http://schemas.microsoft.com/office/drawing/2014/main" id="{15E8B8C4-D90E-4DC6-BA2D-D21C33318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2" name="Rectangle 106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4472"/>
            <a:ext cx="5291468" cy="149047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wider benefits of sport on society - BelievePerform - The UK's leading  Sports Psychology Website">
            <a:extLst>
              <a:ext uri="{FF2B5EF4-FFF2-40B4-BE49-F238E27FC236}">
                <a16:creationId xmlns:a16="http://schemas.microsoft.com/office/drawing/2014/main" id="{2777EDBF-E8EC-5D48-B7BE-19D94699E3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00534" y="-728561"/>
            <a:ext cx="5120928" cy="7586561"/>
          </a:xfrm>
          <a:prstGeom prst="rect">
            <a:avLst/>
          </a:prstGeom>
          <a:noFill/>
          <a:extLst>
            <a:ext uri="{909E8E84-426E-40DD-AFC4-6F175D3DCCD1}">
              <a14:hiddenFill xmlns:a14="http://schemas.microsoft.com/office/drawing/2010/main">
                <a:solidFill>
                  <a:srgbClr val="FFFFFF"/>
                </a:solidFill>
              </a14:hiddenFill>
            </a:ext>
          </a:extLst>
        </p:spPr>
      </p:pic>
      <p:sp>
        <p:nvSpPr>
          <p:cNvPr id="1064" name="Rectangle 106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585216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0823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1C0F2-7323-0C44-8185-A22AAA2BF95E}"/>
              </a:ext>
            </a:extLst>
          </p:cNvPr>
          <p:cNvSpPr>
            <a:spLocks noGrp="1"/>
          </p:cNvSpPr>
          <p:nvPr>
            <p:ph type="title"/>
          </p:nvPr>
        </p:nvSpPr>
        <p:spPr>
          <a:xfrm>
            <a:off x="517889" y="4883544"/>
            <a:ext cx="3876086" cy="1556907"/>
          </a:xfrm>
        </p:spPr>
        <p:txBody>
          <a:bodyPr vert="horz" lIns="91440" tIns="45720" rIns="91440" bIns="45720" rtlCol="0" anchor="ctr">
            <a:normAutofit/>
          </a:bodyPr>
          <a:lstStyle/>
          <a:p>
            <a:r>
              <a:rPr lang="en-US" sz="3200" kern="1200">
                <a:latin typeface="+mj-lt"/>
                <a:ea typeface="+mj-ea"/>
                <a:cs typeface="+mj-cs"/>
              </a:rPr>
              <a:t>The 7 Pillars of Social Inclusion</a:t>
            </a:r>
          </a:p>
        </p:txBody>
      </p:sp>
      <p:sp>
        <p:nvSpPr>
          <p:cNvPr id="2070" name="Rectangle 2069">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et Involved, Get Inclusive | Community">
            <a:extLst>
              <a:ext uri="{FF2B5EF4-FFF2-40B4-BE49-F238E27FC236}">
                <a16:creationId xmlns:a16="http://schemas.microsoft.com/office/drawing/2014/main" id="{D014DCB3-4D9F-B145-823F-40EB744CDE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 t="76333" r="-364" b="7919"/>
          <a:stretch/>
        </p:blipFill>
        <p:spPr bwMode="auto">
          <a:xfrm>
            <a:off x="662616" y="360095"/>
            <a:ext cx="10942290" cy="2982195"/>
          </a:xfrm>
          <a:prstGeom prst="rect">
            <a:avLst/>
          </a:prstGeom>
          <a:noFill/>
          <a:extLst>
            <a:ext uri="{909E8E84-426E-40DD-AFC4-6F175D3DCCD1}">
              <a14:hiddenFill xmlns:a14="http://schemas.microsoft.com/office/drawing/2010/main">
                <a:solidFill>
                  <a:srgbClr val="FFFFFF"/>
                </a:solidFill>
              </a14:hiddenFill>
            </a:ext>
          </a:extLst>
        </p:spPr>
      </p:pic>
      <p:sp>
        <p:nvSpPr>
          <p:cNvPr id="2074" name="Rectangle 2073">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Content Placeholder 2064">
            <a:extLst>
              <a:ext uri="{FF2B5EF4-FFF2-40B4-BE49-F238E27FC236}">
                <a16:creationId xmlns:a16="http://schemas.microsoft.com/office/drawing/2014/main" id="{E351C111-2CBB-15AF-2BEE-FCBB6B6CC70C}"/>
              </a:ext>
            </a:extLst>
          </p:cNvPr>
          <p:cNvSpPr>
            <a:spLocks noGrp="1"/>
          </p:cNvSpPr>
          <p:nvPr>
            <p:ph idx="1"/>
          </p:nvPr>
        </p:nvSpPr>
        <p:spPr>
          <a:xfrm>
            <a:off x="5162719" y="4883544"/>
            <a:ext cx="6586915" cy="1556907"/>
          </a:xfrm>
        </p:spPr>
        <p:txBody>
          <a:bodyPr anchor="ctr">
            <a:normAutofit/>
          </a:bodyPr>
          <a:lstStyle/>
          <a:p>
            <a:endParaRPr lang="en-US" sz="1800"/>
          </a:p>
        </p:txBody>
      </p:sp>
    </p:spTree>
    <p:extLst>
      <p:ext uri="{BB962C8B-B14F-4D97-AF65-F5344CB8AC3E}">
        <p14:creationId xmlns:p14="http://schemas.microsoft.com/office/powerpoint/2010/main" val="1091442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04FDC-16DA-3249-84D5-5CB967A70141}"/>
              </a:ext>
            </a:extLst>
          </p:cNvPr>
          <p:cNvSpPr>
            <a:spLocks noGrp="1"/>
          </p:cNvSpPr>
          <p:nvPr>
            <p:ph type="title"/>
          </p:nvPr>
        </p:nvSpPr>
        <p:spPr>
          <a:xfrm>
            <a:off x="838200" y="459863"/>
            <a:ext cx="10515600" cy="1004594"/>
          </a:xfrm>
        </p:spPr>
        <p:txBody>
          <a:bodyPr>
            <a:normAutofit/>
          </a:bodyPr>
          <a:lstStyle/>
          <a:p>
            <a:pPr algn="ctr"/>
            <a:r>
              <a:rPr lang="en-US" dirty="0">
                <a:solidFill>
                  <a:srgbClr val="FFFFFF"/>
                </a:solidFill>
              </a:rPr>
              <a:t>Task</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615C6FA-EF79-894A-1591-B1F23727B207}"/>
              </a:ext>
            </a:extLst>
          </p:cNvPr>
          <p:cNvGraphicFramePr>
            <a:graphicFrameLocks noGrp="1"/>
          </p:cNvGraphicFramePr>
          <p:nvPr>
            <p:ph idx="1"/>
            <p:extLst>
              <p:ext uri="{D42A27DB-BD31-4B8C-83A1-F6EECF244321}">
                <p14:modId xmlns:p14="http://schemas.microsoft.com/office/powerpoint/2010/main" val="298007832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148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425A2-85D6-2C3B-53F8-20E835CD9050}"/>
              </a:ext>
            </a:extLst>
          </p:cNvPr>
          <p:cNvSpPr>
            <a:spLocks noGrp="1"/>
          </p:cNvSpPr>
          <p:nvPr>
            <p:ph type="title"/>
          </p:nvPr>
        </p:nvSpPr>
        <p:spPr>
          <a:xfrm>
            <a:off x="1043631" y="809898"/>
            <a:ext cx="10173010" cy="1554480"/>
          </a:xfrm>
        </p:spPr>
        <p:txBody>
          <a:bodyPr anchor="ctr">
            <a:normAutofit/>
          </a:bodyPr>
          <a:lstStyle/>
          <a:p>
            <a:r>
              <a:rPr lang="en-GB" sz="4800"/>
              <a:t>Measuring the impact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0EB0CD-BC59-0276-3313-65ACC68DD700}"/>
              </a:ext>
            </a:extLst>
          </p:cNvPr>
          <p:cNvGraphicFramePr>
            <a:graphicFrameLocks noGrp="1"/>
          </p:cNvGraphicFramePr>
          <p:nvPr>
            <p:ph idx="1"/>
            <p:extLst>
              <p:ext uri="{D42A27DB-BD31-4B8C-83A1-F6EECF244321}">
                <p14:modId xmlns:p14="http://schemas.microsoft.com/office/powerpoint/2010/main" val="390989862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0462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Social Value of Sport Report Released | 2024">
            <a:hlinkClick r:id="" action="ppaction://media"/>
            <a:extLst>
              <a:ext uri="{FF2B5EF4-FFF2-40B4-BE49-F238E27FC236}">
                <a16:creationId xmlns:a16="http://schemas.microsoft.com/office/drawing/2014/main" id="{1692B3F6-1220-C30D-13D3-6CCBCC58A80E}"/>
              </a:ext>
            </a:extLst>
          </p:cNvPr>
          <p:cNvPicPr>
            <a:picLocks noRot="1" noChangeAspect="1"/>
          </p:cNvPicPr>
          <p:nvPr>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32800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134B5-66C2-D770-FFF9-31C375CD1288}"/>
              </a:ext>
            </a:extLst>
          </p:cNvPr>
          <p:cNvSpPr>
            <a:spLocks noGrp="1"/>
          </p:cNvSpPr>
          <p:nvPr>
            <p:ph type="title"/>
          </p:nvPr>
        </p:nvSpPr>
        <p:spPr>
          <a:xfrm>
            <a:off x="586478" y="1683756"/>
            <a:ext cx="3115265" cy="2396359"/>
          </a:xfrm>
        </p:spPr>
        <p:txBody>
          <a:bodyPr anchor="b">
            <a:normAutofit fontScale="90000"/>
          </a:bodyPr>
          <a:lstStyle/>
          <a:p>
            <a:pPr algn="ctr"/>
            <a:r>
              <a:rPr lang="en-GB" sz="4000" dirty="0">
                <a:solidFill>
                  <a:srgbClr val="FFFFFF"/>
                </a:solidFill>
              </a:rPr>
              <a:t>What value does sport give to society- </a:t>
            </a:r>
            <a:br>
              <a:rPr lang="en-GB" sz="2500" dirty="0">
                <a:solidFill>
                  <a:srgbClr val="FFFFFF"/>
                </a:solidFill>
              </a:rPr>
            </a:br>
            <a:br>
              <a:rPr lang="en-GB" sz="2500" dirty="0">
                <a:solidFill>
                  <a:srgbClr val="FFFFFF"/>
                </a:solidFill>
              </a:rPr>
            </a:br>
            <a:r>
              <a:rPr lang="en-GB" sz="2500" b="1" u="sng" dirty="0">
                <a:solidFill>
                  <a:srgbClr val="FFFFFF"/>
                </a:solidFill>
              </a:rPr>
              <a:t>Task</a:t>
            </a:r>
            <a:br>
              <a:rPr lang="en-GB" sz="2500" dirty="0">
                <a:solidFill>
                  <a:srgbClr val="FFFFFF"/>
                </a:solidFill>
              </a:rPr>
            </a:br>
            <a:r>
              <a:rPr lang="en-GB" sz="2500" dirty="0">
                <a:solidFill>
                  <a:srgbClr val="FFFFFF"/>
                </a:solidFill>
              </a:rPr>
              <a:t>Use Canva to create an infographic to summarise the key findings of the reports</a:t>
            </a:r>
          </a:p>
        </p:txBody>
      </p:sp>
      <p:graphicFrame>
        <p:nvGraphicFramePr>
          <p:cNvPr id="18" name="Content Placeholder 2">
            <a:extLst>
              <a:ext uri="{FF2B5EF4-FFF2-40B4-BE49-F238E27FC236}">
                <a16:creationId xmlns:a16="http://schemas.microsoft.com/office/drawing/2014/main" id="{38396355-33D3-D52E-EA2D-0ACA58CE6FAD}"/>
              </a:ext>
            </a:extLst>
          </p:cNvPr>
          <p:cNvGraphicFramePr>
            <a:graphicFrameLocks noGrp="1"/>
          </p:cNvGraphicFramePr>
          <p:nvPr>
            <p:ph idx="1"/>
            <p:extLst>
              <p:ext uri="{D42A27DB-BD31-4B8C-83A1-F6EECF244321}">
                <p14:modId xmlns:p14="http://schemas.microsoft.com/office/powerpoint/2010/main" val="11734988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515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ales' children doing less sport outside school - survey - BBC News">
            <a:extLst>
              <a:ext uri="{FF2B5EF4-FFF2-40B4-BE49-F238E27FC236}">
                <a16:creationId xmlns:a16="http://schemas.microsoft.com/office/drawing/2014/main" id="{EC22A32B-E691-E83B-DD08-95A0411DD0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78104" y="19408"/>
            <a:ext cx="3763107" cy="6689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856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4827433" y="653934"/>
            <a:ext cx="7364567" cy="5223164"/>
          </a:xfrm>
          <a:prstGeom prst="rect">
            <a:avLst/>
          </a:prstGeom>
        </p:spPr>
      </p:pic>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838200" y="365125"/>
            <a:ext cx="3822189" cy="1899912"/>
          </a:xfrm>
        </p:spPr>
        <p:txBody>
          <a:bodyPr>
            <a:normAutofit/>
          </a:bodyPr>
          <a:lstStyle/>
          <a:p>
            <a:r>
              <a:rPr lang="en-US" sz="4000"/>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838200" y="2434201"/>
            <a:ext cx="3822189" cy="3742762"/>
          </a:xfrm>
        </p:spPr>
        <p:txBody>
          <a:bodyPr vert="horz" lIns="91440" tIns="45720" rIns="91440" bIns="45720" rtlCol="0" anchor="t">
            <a:normAutofit/>
          </a:bodyPr>
          <a:lstStyle/>
          <a:p>
            <a:pPr marL="0" indent="0">
              <a:buNone/>
            </a:pPr>
            <a:endParaRPr lang="en-US" sz="2000" dirty="0"/>
          </a:p>
          <a:p>
            <a:r>
              <a:rPr lang="en-US" sz="2000" dirty="0"/>
              <a:t>Uploaded to turn it in- What does this mean?</a:t>
            </a:r>
          </a:p>
          <a:p>
            <a:r>
              <a:rPr lang="en-US" sz="2000" dirty="0"/>
              <a:t>Deadline- 22nd  November 23:59</a:t>
            </a:r>
            <a:endParaRPr lang="en-US" sz="2000" dirty="0">
              <a:ea typeface="Calibri"/>
              <a:cs typeface="Calibri"/>
            </a:endParaRPr>
          </a:p>
          <a:p>
            <a:r>
              <a:rPr lang="en-US" sz="2000" dirty="0"/>
              <a:t>Start investigating now, use the tools / resources available to you</a:t>
            </a:r>
          </a:p>
          <a:p>
            <a:r>
              <a:rPr lang="en-US" sz="2000" dirty="0"/>
              <a:t>Enjoy researching! </a:t>
            </a:r>
          </a:p>
        </p:txBody>
      </p:sp>
    </p:spTree>
    <p:extLst>
      <p:ext uri="{BB962C8B-B14F-4D97-AF65-F5344CB8AC3E}">
        <p14:creationId xmlns:p14="http://schemas.microsoft.com/office/powerpoint/2010/main" val="2333201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4092463" y="565691"/>
            <a:ext cx="8074427" cy="5726617"/>
          </a:xfrm>
          <a:prstGeom prst="rect">
            <a:avLst/>
          </a:prstGeom>
        </p:spPr>
      </p:pic>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240136" y="185511"/>
            <a:ext cx="3822189" cy="1899912"/>
          </a:xfrm>
        </p:spPr>
        <p:txBody>
          <a:bodyPr>
            <a:normAutofit/>
          </a:bodyPr>
          <a:lstStyle/>
          <a:p>
            <a:r>
              <a:rPr lang="en-US" sz="4000" dirty="0"/>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250371" y="2750113"/>
            <a:ext cx="3822189" cy="3742762"/>
          </a:xfrm>
        </p:spPr>
        <p:txBody>
          <a:bodyPr vert="horz" lIns="91440" tIns="45720" rIns="91440" bIns="45720" rtlCol="0" anchor="t">
            <a:normAutofit fontScale="92500" lnSpcReduction="10000"/>
          </a:bodyPr>
          <a:lstStyle/>
          <a:p>
            <a:pPr marL="0" indent="0" algn="l" rtl="0" fontAlgn="base">
              <a:buNone/>
            </a:pPr>
            <a:r>
              <a:rPr lang="en-GB" sz="1800" b="1" i="0" dirty="0">
                <a:solidFill>
                  <a:srgbClr val="000000"/>
                </a:solidFill>
                <a:effectLst/>
                <a:latin typeface="ArialMT"/>
              </a:rPr>
              <a:t>Part 1:</a:t>
            </a:r>
            <a:r>
              <a:rPr lang="en-GB" sz="1800" b="0" i="0" dirty="0">
                <a:solidFill>
                  <a:srgbClr val="000000"/>
                </a:solidFill>
                <a:effectLst/>
                <a:latin typeface="ArialMT"/>
              </a:rPr>
              <a:t> </a:t>
            </a:r>
            <a:endParaRPr lang="en-GB" sz="1400" b="0" i="0" dirty="0">
              <a:solidFill>
                <a:srgbClr val="000000"/>
              </a:solidFill>
              <a:effectLst/>
              <a:latin typeface="Segoe UI" panose="020B0502040204020203" pitchFamily="34" charset="0"/>
            </a:endParaRPr>
          </a:p>
          <a:p>
            <a:pPr marL="0" indent="0" algn="l" rtl="0" fontAlgn="base">
              <a:buNone/>
            </a:pPr>
            <a:endParaRPr lang="en-GB" sz="1400" b="0" i="0" dirty="0">
              <a:solidFill>
                <a:srgbClr val="000000"/>
              </a:solidFill>
              <a:effectLst/>
              <a:latin typeface="Segoe UI" panose="020B0502040204020203" pitchFamily="34" charset="0"/>
            </a:endParaRPr>
          </a:p>
          <a:p>
            <a:pPr marL="0" indent="0" algn="just" rtl="0" fontAlgn="base">
              <a:buNone/>
            </a:pPr>
            <a:r>
              <a:rPr lang="en-GB" sz="1800" b="0" i="0" dirty="0">
                <a:solidFill>
                  <a:srgbClr val="000000"/>
                </a:solidFill>
                <a:effectLst/>
                <a:latin typeface="ArialMT"/>
              </a:rPr>
              <a:t>Highlight one activity intervention project and conduct an academic discussion introducing the project / programme, explaining its aims and objectives. Conduct further research to identify if it has been successful and provide recommendations based on this evidence: </a:t>
            </a:r>
            <a:r>
              <a:rPr lang="en-GB" sz="1800" b="1" i="0" dirty="0">
                <a:solidFill>
                  <a:srgbClr val="000000"/>
                </a:solidFill>
                <a:effectLst/>
                <a:latin typeface="ArialMT"/>
              </a:rPr>
              <a:t>(Approximately 1200 words)</a:t>
            </a:r>
            <a:endParaRPr lang="en-GB" sz="1800" dirty="0">
              <a:solidFill>
                <a:srgbClr val="000000"/>
              </a:solidFill>
              <a:latin typeface="ArialMT"/>
            </a:endParaRPr>
          </a:p>
          <a:p>
            <a:pPr marL="0" indent="0" algn="just" rtl="0" fontAlgn="base">
              <a:buNone/>
            </a:pPr>
            <a:r>
              <a:rPr lang="en-GB" sz="1800" b="1" i="0" dirty="0">
                <a:solidFill>
                  <a:srgbClr val="000000"/>
                </a:solidFill>
                <a:effectLst/>
                <a:latin typeface="ArialMT"/>
              </a:rPr>
              <a:t>Weighting = 60%</a:t>
            </a:r>
            <a:r>
              <a:rPr lang="en-GB" sz="1800" b="0" i="0" dirty="0">
                <a:solidFill>
                  <a:srgbClr val="000000"/>
                </a:solidFill>
                <a:effectLst/>
                <a:latin typeface="ArialMT"/>
              </a:rPr>
              <a:t> </a:t>
            </a:r>
          </a:p>
          <a:p>
            <a:pPr marL="0" indent="0" algn="just">
              <a:buNone/>
            </a:pPr>
            <a:r>
              <a:rPr lang="en-GB" sz="2000" b="1" dirty="0">
                <a:solidFill>
                  <a:srgbClr val="000000"/>
                </a:solidFill>
                <a:ea typeface="+mn-lt"/>
                <a:cs typeface="+mn-lt"/>
              </a:rPr>
              <a:t>Submission- 22nd November (23:59)</a:t>
            </a:r>
            <a:endParaRPr lang="en-GB" dirty="0"/>
          </a:p>
        </p:txBody>
      </p:sp>
    </p:spTree>
    <p:extLst>
      <p:ext uri="{BB962C8B-B14F-4D97-AF65-F5344CB8AC3E}">
        <p14:creationId xmlns:p14="http://schemas.microsoft.com/office/powerpoint/2010/main" val="71897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09FE012-FF59-42B8-9E24-2ADF0BB05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59876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B15A3-0BA9-1D42-9AF5-5B4E02F94180}"/>
              </a:ext>
            </a:extLst>
          </p:cNvPr>
          <p:cNvSpPr>
            <a:spLocks noGrp="1"/>
          </p:cNvSpPr>
          <p:nvPr>
            <p:ph type="title"/>
          </p:nvPr>
        </p:nvSpPr>
        <p:spPr>
          <a:xfrm>
            <a:off x="1166648" y="679927"/>
            <a:ext cx="5064470" cy="2270664"/>
          </a:xfrm>
        </p:spPr>
        <p:txBody>
          <a:bodyPr>
            <a:normAutofit/>
          </a:bodyPr>
          <a:lstStyle/>
          <a:p>
            <a:r>
              <a:rPr lang="en-US" dirty="0"/>
              <a:t>Disability Sport</a:t>
            </a:r>
            <a:br>
              <a:rPr lang="en-US" dirty="0"/>
            </a:br>
            <a:r>
              <a:rPr lang="en-US" dirty="0"/>
              <a:t>Let’s look at the stats</a:t>
            </a:r>
          </a:p>
        </p:txBody>
      </p:sp>
      <p:sp>
        <p:nvSpPr>
          <p:cNvPr id="6155" name="Rectangle 6154">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7" name="Group 6156">
            <a:extLst>
              <a:ext uri="{FF2B5EF4-FFF2-40B4-BE49-F238E27FC236}">
                <a16:creationId xmlns:a16="http://schemas.microsoft.com/office/drawing/2014/main" id="{537B7F17-6743-434B-B741-1EB675A75F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6158" name="Rectangle 64">
              <a:extLst>
                <a:ext uri="{FF2B5EF4-FFF2-40B4-BE49-F238E27FC236}">
                  <a16:creationId xmlns:a16="http://schemas.microsoft.com/office/drawing/2014/main" id="{05A3412B-D8E9-4E4B-9551-5463657894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6">
              <a:extLst>
                <a:ext uri="{FF2B5EF4-FFF2-40B4-BE49-F238E27FC236}">
                  <a16:creationId xmlns:a16="http://schemas.microsoft.com/office/drawing/2014/main" id="{5AC3E708-71BD-43DC-BC99-52C7A0292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4">
              <a:extLst>
                <a:ext uri="{FF2B5EF4-FFF2-40B4-BE49-F238E27FC236}">
                  <a16:creationId xmlns:a16="http://schemas.microsoft.com/office/drawing/2014/main" id="{00DC58E1-87CF-4AB8-9BB6-B38894E545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6">
              <a:extLst>
                <a:ext uri="{FF2B5EF4-FFF2-40B4-BE49-F238E27FC236}">
                  <a16:creationId xmlns:a16="http://schemas.microsoft.com/office/drawing/2014/main" id="{5251B7BE-4EA7-4E17-9AA6-45CCA21B8B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Rectangle 64">
              <a:extLst>
                <a:ext uri="{FF2B5EF4-FFF2-40B4-BE49-F238E27FC236}">
                  <a16:creationId xmlns:a16="http://schemas.microsoft.com/office/drawing/2014/main" id="{3FD399D7-39CA-4DF8-8D70-AC5DCD1DA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6">
              <a:extLst>
                <a:ext uri="{FF2B5EF4-FFF2-40B4-BE49-F238E27FC236}">
                  <a16:creationId xmlns:a16="http://schemas.microsoft.com/office/drawing/2014/main" id="{435B5AE2-3B48-4498-9FE8-068123183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4" name="Rectangle 64">
              <a:extLst>
                <a:ext uri="{FF2B5EF4-FFF2-40B4-BE49-F238E27FC236}">
                  <a16:creationId xmlns:a16="http://schemas.microsoft.com/office/drawing/2014/main" id="{693EA389-4567-4185-BF36-5FE82A8C0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5" name="Rectangle 66">
              <a:extLst>
                <a:ext uri="{FF2B5EF4-FFF2-40B4-BE49-F238E27FC236}">
                  <a16:creationId xmlns:a16="http://schemas.microsoft.com/office/drawing/2014/main" id="{34867904-BE35-4AE1-B2E9-F65EBB486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4">
              <a:extLst>
                <a:ext uri="{FF2B5EF4-FFF2-40B4-BE49-F238E27FC236}">
                  <a16:creationId xmlns:a16="http://schemas.microsoft.com/office/drawing/2014/main" id="{5981E278-B931-40D2-AB06-3E3202E85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6">
              <a:extLst>
                <a:ext uri="{FF2B5EF4-FFF2-40B4-BE49-F238E27FC236}">
                  <a16:creationId xmlns:a16="http://schemas.microsoft.com/office/drawing/2014/main" id="{911B15C5-8707-477D-84D8-EF15CE7AF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4">
              <a:extLst>
                <a:ext uri="{FF2B5EF4-FFF2-40B4-BE49-F238E27FC236}">
                  <a16:creationId xmlns:a16="http://schemas.microsoft.com/office/drawing/2014/main" id="{5A2801AD-29DB-4B2E-807A-129C49615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6">
              <a:extLst>
                <a:ext uri="{FF2B5EF4-FFF2-40B4-BE49-F238E27FC236}">
                  <a16:creationId xmlns:a16="http://schemas.microsoft.com/office/drawing/2014/main" id="{9E629D16-4E4D-481A-B152-7E23E9A42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4">
              <a:extLst>
                <a:ext uri="{FF2B5EF4-FFF2-40B4-BE49-F238E27FC236}">
                  <a16:creationId xmlns:a16="http://schemas.microsoft.com/office/drawing/2014/main" id="{EECF4363-A52C-49E0-BFAF-9FF88EC574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6">
              <a:extLst>
                <a:ext uri="{FF2B5EF4-FFF2-40B4-BE49-F238E27FC236}">
                  <a16:creationId xmlns:a16="http://schemas.microsoft.com/office/drawing/2014/main" id="{2C7F0D09-1F15-4162-98A1-517313E5E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4">
              <a:extLst>
                <a:ext uri="{FF2B5EF4-FFF2-40B4-BE49-F238E27FC236}">
                  <a16:creationId xmlns:a16="http://schemas.microsoft.com/office/drawing/2014/main" id="{096CD3B1-B224-4F9F-AFBF-C0E1E3598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6">
              <a:extLst>
                <a:ext uri="{FF2B5EF4-FFF2-40B4-BE49-F238E27FC236}">
                  <a16:creationId xmlns:a16="http://schemas.microsoft.com/office/drawing/2014/main" id="{5C66E228-224C-4DC5-A49E-2148C371D5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4">
              <a:extLst>
                <a:ext uri="{FF2B5EF4-FFF2-40B4-BE49-F238E27FC236}">
                  <a16:creationId xmlns:a16="http://schemas.microsoft.com/office/drawing/2014/main" id="{790BF835-4045-4976-92E7-992B63932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6">
              <a:extLst>
                <a:ext uri="{FF2B5EF4-FFF2-40B4-BE49-F238E27FC236}">
                  <a16:creationId xmlns:a16="http://schemas.microsoft.com/office/drawing/2014/main" id="{5937B942-101B-478C-BD40-F482A01F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4">
              <a:extLst>
                <a:ext uri="{FF2B5EF4-FFF2-40B4-BE49-F238E27FC236}">
                  <a16:creationId xmlns:a16="http://schemas.microsoft.com/office/drawing/2014/main" id="{34272CF3-29A3-4132-883E-E4B4A62DA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6">
              <a:extLst>
                <a:ext uri="{FF2B5EF4-FFF2-40B4-BE49-F238E27FC236}">
                  <a16:creationId xmlns:a16="http://schemas.microsoft.com/office/drawing/2014/main" id="{50100215-A65C-491F-A54C-C65AD0B50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Power of Sport - Inform. Empower. Transform.">
            <a:extLst>
              <a:ext uri="{FF2B5EF4-FFF2-40B4-BE49-F238E27FC236}">
                <a16:creationId xmlns:a16="http://schemas.microsoft.com/office/drawing/2014/main" id="{B281D519-FEE8-6646-A141-4F5821BFE4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4679" y="237067"/>
            <a:ext cx="4250706" cy="2826720"/>
          </a:xfrm>
          <a:prstGeom prst="rect">
            <a:avLst/>
          </a:prstGeom>
          <a:noFill/>
          <a:extLst>
            <a:ext uri="{909E8E84-426E-40DD-AFC4-6F175D3DCCD1}">
              <a14:hiddenFill xmlns:a14="http://schemas.microsoft.com/office/drawing/2010/main">
                <a:solidFill>
                  <a:srgbClr val="FFFFFF"/>
                </a:solidFill>
              </a14:hiddenFill>
            </a:ext>
          </a:extLst>
        </p:spPr>
      </p:pic>
      <p:sp>
        <p:nvSpPr>
          <p:cNvPr id="6179" name="Rectangle 6178">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104ACC-4B67-A34E-B45A-8A32F1098776}"/>
              </a:ext>
            </a:extLst>
          </p:cNvPr>
          <p:cNvSpPr>
            <a:spLocks noGrp="1"/>
          </p:cNvSpPr>
          <p:nvPr>
            <p:ph idx="1"/>
          </p:nvPr>
        </p:nvSpPr>
        <p:spPr>
          <a:xfrm>
            <a:off x="1166649" y="3540334"/>
            <a:ext cx="10350062" cy="3026004"/>
          </a:xfrm>
        </p:spPr>
        <p:txBody>
          <a:bodyPr anchor="ctr">
            <a:normAutofit/>
          </a:bodyPr>
          <a:lstStyle/>
          <a:p>
            <a:r>
              <a:rPr lang="en-US" sz="2100" dirty="0"/>
              <a:t>Less than 3 in 10 disabled people feel encouraged to return to physical activity post pandemic. </a:t>
            </a:r>
          </a:p>
          <a:p>
            <a:r>
              <a:rPr lang="en-US" sz="2100" dirty="0"/>
              <a:t>Only 4 in 10 disabled people feel they can be as active as they would like to be, in contrast to non-disabled people, who are more likely to be as active as they want post pandemic.</a:t>
            </a:r>
          </a:p>
          <a:p>
            <a:r>
              <a:rPr lang="en-US" sz="2100" dirty="0"/>
              <a:t>Only 47% of disabled people think that physical activity and exercise is for ‘someone like them’.</a:t>
            </a:r>
          </a:p>
          <a:p>
            <a:r>
              <a:rPr lang="en-US" sz="2100" dirty="0"/>
              <a:t>8 in 10 disabled people want to be encouraged into physical activity and exercise.</a:t>
            </a:r>
          </a:p>
        </p:txBody>
      </p:sp>
    </p:spTree>
    <p:extLst>
      <p:ext uri="{BB962C8B-B14F-4D97-AF65-F5344CB8AC3E}">
        <p14:creationId xmlns:p14="http://schemas.microsoft.com/office/powerpoint/2010/main" val="145049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39671E-508C-1647-8148-A88677F050ED}"/>
              </a:ext>
            </a:extLst>
          </p:cNvPr>
          <p:cNvSpPr>
            <a:spLocks noGrp="1"/>
          </p:cNvSpPr>
          <p:nvPr>
            <p:ph type="title"/>
          </p:nvPr>
        </p:nvSpPr>
        <p:spPr>
          <a:xfrm>
            <a:off x="367146" y="65867"/>
            <a:ext cx="10515600" cy="1325563"/>
          </a:xfrm>
        </p:spPr>
        <p:txBody>
          <a:bodyPr/>
          <a:lstStyle/>
          <a:p>
            <a:r>
              <a:rPr lang="en-US" dirty="0"/>
              <a:t>What’s being done about it?</a:t>
            </a:r>
          </a:p>
        </p:txBody>
      </p:sp>
      <p:pic>
        <p:nvPicPr>
          <p:cNvPr id="1026" name="Picture 2" descr="Boardroom Meeting Basics: What You Should Know |">
            <a:extLst>
              <a:ext uri="{FF2B5EF4-FFF2-40B4-BE49-F238E27FC236}">
                <a16:creationId xmlns:a16="http://schemas.microsoft.com/office/drawing/2014/main" id="{5DD962CE-CD11-244E-8CE3-11F3C9287B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4515" y="1117716"/>
            <a:ext cx="9067800" cy="33147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1D67F8-ECD8-A6A7-D1BE-06BFD0D57F68}"/>
              </a:ext>
            </a:extLst>
          </p:cNvPr>
          <p:cNvSpPr txBox="1"/>
          <p:nvPr/>
        </p:nvSpPr>
        <p:spPr>
          <a:xfrm>
            <a:off x="443345" y="4555375"/>
            <a:ext cx="10318866" cy="1200329"/>
          </a:xfrm>
          <a:prstGeom prst="rect">
            <a:avLst/>
          </a:prstGeom>
          <a:noFill/>
        </p:spPr>
        <p:txBody>
          <a:bodyPr wrap="square" rtlCol="0">
            <a:spAutoFit/>
          </a:bodyPr>
          <a:lstStyle/>
          <a:p>
            <a:r>
              <a:rPr lang="en-GB" dirty="0"/>
              <a:t>Individual Student Task:</a:t>
            </a:r>
          </a:p>
          <a:p>
            <a:endParaRPr lang="en-GB" dirty="0"/>
          </a:p>
          <a:p>
            <a:r>
              <a:rPr lang="en-GB" dirty="0"/>
              <a:t>Research and find a successful programme / case study that has made a positive impact on disability sport</a:t>
            </a:r>
          </a:p>
          <a:p>
            <a:r>
              <a:rPr lang="en-GB" dirty="0"/>
              <a:t>Use the library search and web based search but ensure that it is an academic source </a:t>
            </a:r>
          </a:p>
        </p:txBody>
      </p:sp>
    </p:spTree>
    <p:extLst>
      <p:ext uri="{BB962C8B-B14F-4D97-AF65-F5344CB8AC3E}">
        <p14:creationId xmlns:p14="http://schemas.microsoft.com/office/powerpoint/2010/main" val="2829089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0450C687-86B5-4248-BEBB-0B59B7977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0666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48F52-E3F6-8142-93A2-7BC4734BD9FF}"/>
              </a:ext>
            </a:extLst>
          </p:cNvPr>
          <p:cNvSpPr>
            <a:spLocks noGrp="1"/>
          </p:cNvSpPr>
          <p:nvPr>
            <p:ph type="title"/>
          </p:nvPr>
        </p:nvSpPr>
        <p:spPr>
          <a:xfrm>
            <a:off x="1166648" y="721805"/>
            <a:ext cx="4264888" cy="2221992"/>
          </a:xfrm>
        </p:spPr>
        <p:txBody>
          <a:bodyPr>
            <a:normAutofit/>
          </a:bodyPr>
          <a:lstStyle/>
          <a:p>
            <a:r>
              <a:rPr lang="en-US" sz="4200" dirty="0"/>
              <a:t>Case Study   : Sport Scotland</a:t>
            </a:r>
          </a:p>
        </p:txBody>
      </p:sp>
      <p:sp>
        <p:nvSpPr>
          <p:cNvPr id="2069" name="Rectangle 2068">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71" name="Group 2070">
            <a:extLst>
              <a:ext uri="{FF2B5EF4-FFF2-40B4-BE49-F238E27FC236}">
                <a16:creationId xmlns:a16="http://schemas.microsoft.com/office/drawing/2014/main" id="{A9B4CF53-BC95-46A2-B37D-D05450472B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2072" name="Rectangle 64">
              <a:extLst>
                <a:ext uri="{FF2B5EF4-FFF2-40B4-BE49-F238E27FC236}">
                  <a16:creationId xmlns:a16="http://schemas.microsoft.com/office/drawing/2014/main" id="{82FB6946-B6BC-49D3-BB97-5BB97BCDA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Rectangle 66">
              <a:extLst>
                <a:ext uri="{FF2B5EF4-FFF2-40B4-BE49-F238E27FC236}">
                  <a16:creationId xmlns:a16="http://schemas.microsoft.com/office/drawing/2014/main" id="{D7D05801-3139-44B5-9BA4-80BF38143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64">
              <a:extLst>
                <a:ext uri="{FF2B5EF4-FFF2-40B4-BE49-F238E27FC236}">
                  <a16:creationId xmlns:a16="http://schemas.microsoft.com/office/drawing/2014/main" id="{C1285406-A9A8-420E-B8E4-793B60049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Rectangle 66">
              <a:extLst>
                <a:ext uri="{FF2B5EF4-FFF2-40B4-BE49-F238E27FC236}">
                  <a16:creationId xmlns:a16="http://schemas.microsoft.com/office/drawing/2014/main" id="{8B3D20EE-1C4E-4D4C-BCA6-8EDFF7C5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6" name="Rectangle 64">
              <a:extLst>
                <a:ext uri="{FF2B5EF4-FFF2-40B4-BE49-F238E27FC236}">
                  <a16:creationId xmlns:a16="http://schemas.microsoft.com/office/drawing/2014/main" id="{C1515A89-664B-462C-9F5A-1E58EC54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7" name="Rectangle 66">
              <a:extLst>
                <a:ext uri="{FF2B5EF4-FFF2-40B4-BE49-F238E27FC236}">
                  <a16:creationId xmlns:a16="http://schemas.microsoft.com/office/drawing/2014/main" id="{A3161A7D-FA76-4326-BAB9-6E0233A01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8" name="Rectangle 64">
              <a:extLst>
                <a:ext uri="{FF2B5EF4-FFF2-40B4-BE49-F238E27FC236}">
                  <a16:creationId xmlns:a16="http://schemas.microsoft.com/office/drawing/2014/main" id="{AA24BE7B-1AAC-463B-9FEF-7590317F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66">
              <a:extLst>
                <a:ext uri="{FF2B5EF4-FFF2-40B4-BE49-F238E27FC236}">
                  <a16:creationId xmlns:a16="http://schemas.microsoft.com/office/drawing/2014/main" id="{56AB4F15-4844-457A-AF46-3D1D1AE34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Rectangle 64">
              <a:extLst>
                <a:ext uri="{FF2B5EF4-FFF2-40B4-BE49-F238E27FC236}">
                  <a16:creationId xmlns:a16="http://schemas.microsoft.com/office/drawing/2014/main" id="{2260C4BD-CAAF-4776-AD3C-8449E4750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1" name="Rectangle 66">
              <a:extLst>
                <a:ext uri="{FF2B5EF4-FFF2-40B4-BE49-F238E27FC236}">
                  <a16:creationId xmlns:a16="http://schemas.microsoft.com/office/drawing/2014/main" id="{BFEFE041-1ED6-448D-AB61-539755AB9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2" name="Rectangle 64">
              <a:extLst>
                <a:ext uri="{FF2B5EF4-FFF2-40B4-BE49-F238E27FC236}">
                  <a16:creationId xmlns:a16="http://schemas.microsoft.com/office/drawing/2014/main" id="{91B5294C-A473-487E-B001-D0B9E60E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Rectangle 66">
              <a:extLst>
                <a:ext uri="{FF2B5EF4-FFF2-40B4-BE49-F238E27FC236}">
                  <a16:creationId xmlns:a16="http://schemas.microsoft.com/office/drawing/2014/main" id="{1CB2FBA8-54F5-4AAC-A317-EE8CD705E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64">
              <a:extLst>
                <a:ext uri="{FF2B5EF4-FFF2-40B4-BE49-F238E27FC236}">
                  <a16:creationId xmlns:a16="http://schemas.microsoft.com/office/drawing/2014/main" id="{260C043C-3DD1-45AE-8C57-3B00D058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Rectangle 66">
              <a:extLst>
                <a:ext uri="{FF2B5EF4-FFF2-40B4-BE49-F238E27FC236}">
                  <a16:creationId xmlns:a16="http://schemas.microsoft.com/office/drawing/2014/main" id="{2AF05C5C-202A-4D8F-BE6C-10BBC01B0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Rectangle 64">
              <a:extLst>
                <a:ext uri="{FF2B5EF4-FFF2-40B4-BE49-F238E27FC236}">
                  <a16:creationId xmlns:a16="http://schemas.microsoft.com/office/drawing/2014/main" id="{D5F0CE7E-3C13-48B7-B758-56D1ECF99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7" name="Rectangle 66">
              <a:extLst>
                <a:ext uri="{FF2B5EF4-FFF2-40B4-BE49-F238E27FC236}">
                  <a16:creationId xmlns:a16="http://schemas.microsoft.com/office/drawing/2014/main" id="{62231363-AC94-4C4D-A832-B5F6C25F0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Rectangle 64">
              <a:extLst>
                <a:ext uri="{FF2B5EF4-FFF2-40B4-BE49-F238E27FC236}">
                  <a16:creationId xmlns:a16="http://schemas.microsoft.com/office/drawing/2014/main" id="{109068F2-E473-4D37-8B86-E277B12CE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9" name="Rectangle 66">
              <a:extLst>
                <a:ext uri="{FF2B5EF4-FFF2-40B4-BE49-F238E27FC236}">
                  <a16:creationId xmlns:a16="http://schemas.microsoft.com/office/drawing/2014/main" id="{69243EA3-CC31-43A5-B7BA-8077D9945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Rectangle 64">
              <a:extLst>
                <a:ext uri="{FF2B5EF4-FFF2-40B4-BE49-F238E27FC236}">
                  <a16:creationId xmlns:a16="http://schemas.microsoft.com/office/drawing/2014/main" id="{81597D69-9411-4FE0-9741-385ED1D4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1" name="Rectangle 66">
              <a:extLst>
                <a:ext uri="{FF2B5EF4-FFF2-40B4-BE49-F238E27FC236}">
                  <a16:creationId xmlns:a16="http://schemas.microsoft.com/office/drawing/2014/main" id="{AEC6CFC5-C230-4B82-B3DA-852FC60C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93" name="Rectangle 2092">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E3D5A4-B8CF-8B41-9ED2-2ED9E8D64A5A}"/>
              </a:ext>
            </a:extLst>
          </p:cNvPr>
          <p:cNvSpPr>
            <a:spLocks noGrp="1"/>
          </p:cNvSpPr>
          <p:nvPr>
            <p:ph idx="1"/>
          </p:nvPr>
        </p:nvSpPr>
        <p:spPr>
          <a:xfrm>
            <a:off x="1166648" y="3531476"/>
            <a:ext cx="4264888" cy="3034862"/>
          </a:xfrm>
        </p:spPr>
        <p:txBody>
          <a:bodyPr anchor="ctr">
            <a:normAutofit lnSpcReduction="10000"/>
          </a:bodyPr>
          <a:lstStyle/>
          <a:p>
            <a:r>
              <a:rPr lang="en-US" sz="1500" b="1" dirty="0"/>
              <a:t>School Leaver Recreation Awareness Project:</a:t>
            </a:r>
          </a:p>
          <a:p>
            <a:r>
              <a:rPr lang="en-GB" sz="1500" dirty="0"/>
              <a:t>Aims to provide a programme for pupils with a disability in their final year to encourage continuing postschool involvement in recreational activities. </a:t>
            </a:r>
          </a:p>
          <a:p>
            <a:r>
              <a:rPr lang="en-GB" sz="1500" dirty="0"/>
              <a:t>Pupils are given the tools and training to make their own decisions </a:t>
            </a:r>
          </a:p>
          <a:p>
            <a:r>
              <a:rPr lang="en-GB" sz="1500" dirty="0"/>
              <a:t>Provides a link between pupils and local recreation officers </a:t>
            </a:r>
          </a:p>
          <a:p>
            <a:r>
              <a:rPr lang="en-GB" sz="1500" dirty="0"/>
              <a:t>Funding provided for production of resource materials </a:t>
            </a:r>
          </a:p>
          <a:p>
            <a:r>
              <a:rPr lang="en-GB" sz="1500" dirty="0"/>
              <a:t>Pupils gain valuable leadership experience</a:t>
            </a:r>
          </a:p>
        </p:txBody>
      </p:sp>
      <p:pic>
        <p:nvPicPr>
          <p:cNvPr id="2050" name="Picture 2" descr="sportscotland the national agency for sport in Scotland">
            <a:extLst>
              <a:ext uri="{FF2B5EF4-FFF2-40B4-BE49-F238E27FC236}">
                <a16:creationId xmlns:a16="http://schemas.microsoft.com/office/drawing/2014/main" id="{5EF5F008-B90F-F04C-8347-1525BB5A5F0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77040" y="1874591"/>
            <a:ext cx="5526788" cy="3108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03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450C687-86B5-4248-BEBB-0B59B7977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0666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5BEF3E1-6D49-7C46-9E1A-3746B853DA81}"/>
              </a:ext>
            </a:extLst>
          </p:cNvPr>
          <p:cNvSpPr>
            <a:spLocks noGrp="1"/>
          </p:cNvSpPr>
          <p:nvPr>
            <p:ph type="title"/>
          </p:nvPr>
        </p:nvSpPr>
        <p:spPr>
          <a:xfrm>
            <a:off x="1166648" y="721805"/>
            <a:ext cx="4264888" cy="2221992"/>
          </a:xfrm>
        </p:spPr>
        <p:txBody>
          <a:bodyPr>
            <a:normAutofit/>
          </a:bodyPr>
          <a:lstStyle/>
          <a:p>
            <a:r>
              <a:rPr lang="en-US" sz="4200" dirty="0"/>
              <a:t>Case Study   : Sport Wales</a:t>
            </a:r>
          </a:p>
        </p:txBody>
      </p:sp>
      <p:sp>
        <p:nvSpPr>
          <p:cNvPr id="3083" name="Rectangle 308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5" name="Group 3084">
            <a:extLst>
              <a:ext uri="{FF2B5EF4-FFF2-40B4-BE49-F238E27FC236}">
                <a16:creationId xmlns:a16="http://schemas.microsoft.com/office/drawing/2014/main" id="{A9B4CF53-BC95-46A2-B37D-D05450472B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3086" name="Rectangle 64">
              <a:extLst>
                <a:ext uri="{FF2B5EF4-FFF2-40B4-BE49-F238E27FC236}">
                  <a16:creationId xmlns:a16="http://schemas.microsoft.com/office/drawing/2014/main" id="{82FB6946-B6BC-49D3-BB97-5BB97BCDA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66">
              <a:extLst>
                <a:ext uri="{FF2B5EF4-FFF2-40B4-BE49-F238E27FC236}">
                  <a16:creationId xmlns:a16="http://schemas.microsoft.com/office/drawing/2014/main" id="{D7D05801-3139-44B5-9BA4-80BF38143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64">
              <a:extLst>
                <a:ext uri="{FF2B5EF4-FFF2-40B4-BE49-F238E27FC236}">
                  <a16:creationId xmlns:a16="http://schemas.microsoft.com/office/drawing/2014/main" id="{C1285406-A9A8-420E-B8E4-793B60049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66">
              <a:extLst>
                <a:ext uri="{FF2B5EF4-FFF2-40B4-BE49-F238E27FC236}">
                  <a16:creationId xmlns:a16="http://schemas.microsoft.com/office/drawing/2014/main" id="{8B3D20EE-1C4E-4D4C-BCA6-8EDFF7C5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64">
              <a:extLst>
                <a:ext uri="{FF2B5EF4-FFF2-40B4-BE49-F238E27FC236}">
                  <a16:creationId xmlns:a16="http://schemas.microsoft.com/office/drawing/2014/main" id="{C1515A89-664B-462C-9F5A-1E58EC54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66">
              <a:extLst>
                <a:ext uri="{FF2B5EF4-FFF2-40B4-BE49-F238E27FC236}">
                  <a16:creationId xmlns:a16="http://schemas.microsoft.com/office/drawing/2014/main" id="{A3161A7D-FA76-4326-BAB9-6E0233A01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Rectangle 64">
              <a:extLst>
                <a:ext uri="{FF2B5EF4-FFF2-40B4-BE49-F238E27FC236}">
                  <a16:creationId xmlns:a16="http://schemas.microsoft.com/office/drawing/2014/main" id="{AA24BE7B-1AAC-463B-9FEF-7590317F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66">
              <a:extLst>
                <a:ext uri="{FF2B5EF4-FFF2-40B4-BE49-F238E27FC236}">
                  <a16:creationId xmlns:a16="http://schemas.microsoft.com/office/drawing/2014/main" id="{56AB4F15-4844-457A-AF46-3D1D1AE34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64">
              <a:extLst>
                <a:ext uri="{FF2B5EF4-FFF2-40B4-BE49-F238E27FC236}">
                  <a16:creationId xmlns:a16="http://schemas.microsoft.com/office/drawing/2014/main" id="{2260C4BD-CAAF-4776-AD3C-8449E4750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5" name="Rectangle 66">
              <a:extLst>
                <a:ext uri="{FF2B5EF4-FFF2-40B4-BE49-F238E27FC236}">
                  <a16:creationId xmlns:a16="http://schemas.microsoft.com/office/drawing/2014/main" id="{BFEFE041-1ED6-448D-AB61-539755AB9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6" name="Rectangle 64">
              <a:extLst>
                <a:ext uri="{FF2B5EF4-FFF2-40B4-BE49-F238E27FC236}">
                  <a16:creationId xmlns:a16="http://schemas.microsoft.com/office/drawing/2014/main" id="{91B5294C-A473-487E-B001-D0B9E60E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7" name="Rectangle 66">
              <a:extLst>
                <a:ext uri="{FF2B5EF4-FFF2-40B4-BE49-F238E27FC236}">
                  <a16:creationId xmlns:a16="http://schemas.microsoft.com/office/drawing/2014/main" id="{1CB2FBA8-54F5-4AAC-A317-EE8CD705E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64">
              <a:extLst>
                <a:ext uri="{FF2B5EF4-FFF2-40B4-BE49-F238E27FC236}">
                  <a16:creationId xmlns:a16="http://schemas.microsoft.com/office/drawing/2014/main" id="{260C043C-3DD1-45AE-8C57-3B00D058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9" name="Rectangle 66">
              <a:extLst>
                <a:ext uri="{FF2B5EF4-FFF2-40B4-BE49-F238E27FC236}">
                  <a16:creationId xmlns:a16="http://schemas.microsoft.com/office/drawing/2014/main" id="{2AF05C5C-202A-4D8F-BE6C-10BBC01B0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64">
              <a:extLst>
                <a:ext uri="{FF2B5EF4-FFF2-40B4-BE49-F238E27FC236}">
                  <a16:creationId xmlns:a16="http://schemas.microsoft.com/office/drawing/2014/main" id="{D5F0CE7E-3C13-48B7-B758-56D1ECF99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Rectangle 66">
              <a:extLst>
                <a:ext uri="{FF2B5EF4-FFF2-40B4-BE49-F238E27FC236}">
                  <a16:creationId xmlns:a16="http://schemas.microsoft.com/office/drawing/2014/main" id="{62231363-AC94-4C4D-A832-B5F6C25F0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2" name="Rectangle 64">
              <a:extLst>
                <a:ext uri="{FF2B5EF4-FFF2-40B4-BE49-F238E27FC236}">
                  <a16:creationId xmlns:a16="http://schemas.microsoft.com/office/drawing/2014/main" id="{109068F2-E473-4D37-8B86-E277B12CE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3" name="Rectangle 66">
              <a:extLst>
                <a:ext uri="{FF2B5EF4-FFF2-40B4-BE49-F238E27FC236}">
                  <a16:creationId xmlns:a16="http://schemas.microsoft.com/office/drawing/2014/main" id="{69243EA3-CC31-43A5-B7BA-8077D9945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4" name="Rectangle 64">
              <a:extLst>
                <a:ext uri="{FF2B5EF4-FFF2-40B4-BE49-F238E27FC236}">
                  <a16:creationId xmlns:a16="http://schemas.microsoft.com/office/drawing/2014/main" id="{81597D69-9411-4FE0-9741-385ED1D4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5" name="Rectangle 66">
              <a:extLst>
                <a:ext uri="{FF2B5EF4-FFF2-40B4-BE49-F238E27FC236}">
                  <a16:creationId xmlns:a16="http://schemas.microsoft.com/office/drawing/2014/main" id="{AEC6CFC5-C230-4B82-B3DA-852FC60C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07" name="Rectangle 310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644C166-134F-1A4A-BB32-501BB06BF121}"/>
              </a:ext>
            </a:extLst>
          </p:cNvPr>
          <p:cNvSpPr>
            <a:spLocks noGrp="1"/>
          </p:cNvSpPr>
          <p:nvPr>
            <p:ph idx="1"/>
          </p:nvPr>
        </p:nvSpPr>
        <p:spPr>
          <a:xfrm>
            <a:off x="1166648" y="3531476"/>
            <a:ext cx="4264888" cy="3034862"/>
          </a:xfrm>
        </p:spPr>
        <p:txBody>
          <a:bodyPr anchor="ctr">
            <a:normAutofit/>
          </a:bodyPr>
          <a:lstStyle/>
          <a:p>
            <a:r>
              <a:rPr lang="en-US" sz="1300" b="1" dirty="0"/>
              <a:t>Becoming an Inclusive Leader Programme</a:t>
            </a:r>
            <a:r>
              <a:rPr lang="en-US" sz="1300" dirty="0"/>
              <a:t>:</a:t>
            </a:r>
          </a:p>
          <a:p>
            <a:r>
              <a:rPr lang="en-US" sz="1300" dirty="0"/>
              <a:t>Aimed at senior leaders and managers of NGBs, Local Authorities and Local Leisure Trusts. It is also aimed at anybody already leading diversity and inclusion Programmes.</a:t>
            </a:r>
          </a:p>
          <a:p>
            <a:r>
              <a:rPr lang="en-US" sz="1300" dirty="0"/>
              <a:t>The Programme runs over a period of 8 months and covers themes such as; Leading and challenging yourself, Leading others who may not feel like they belong there, Leading Strategy, and leading and enabling positive change.</a:t>
            </a:r>
          </a:p>
          <a:p>
            <a:r>
              <a:rPr lang="en-US" sz="1300" dirty="0"/>
              <a:t>15 new participants are chosen at the end of every 8-month cycle.</a:t>
            </a:r>
          </a:p>
          <a:p>
            <a:pPr lvl="1"/>
            <a:endParaRPr lang="en-US" sz="1300" b="1" dirty="0"/>
          </a:p>
        </p:txBody>
      </p:sp>
      <p:pic>
        <p:nvPicPr>
          <p:cNvPr id="3074" name="Picture 2" descr="Sport Wales - Wikipedia">
            <a:extLst>
              <a:ext uri="{FF2B5EF4-FFF2-40B4-BE49-F238E27FC236}">
                <a16:creationId xmlns:a16="http://schemas.microsoft.com/office/drawing/2014/main" id="{1BB04AB4-9025-D24B-B926-C196CBAAB28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77040" y="2154504"/>
            <a:ext cx="5526788" cy="2548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02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US" sz="5400"/>
              <a:t>The Benefits of Green Exercise</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G_0027.JPG">
            <a:extLst>
              <a:ext uri="{FF2B5EF4-FFF2-40B4-BE49-F238E27FC236}">
                <a16:creationId xmlns:a16="http://schemas.microsoft.com/office/drawing/2014/main" id="{AEFA909A-7C73-2092-5DD8-4422AB0ED61B}"/>
              </a:ext>
            </a:extLst>
          </p:cNvPr>
          <p:cNvPicPr>
            <a:picLocks noChangeAspect="1"/>
          </p:cNvPicPr>
          <p:nvPr/>
        </p:nvPicPr>
        <p:blipFill rotWithShape="1">
          <a:blip r:embed="rId2">
            <a:extLst>
              <a:ext uri="{28A0092B-C50C-407E-A947-70E740481C1C}">
                <a14:useLocalDpi xmlns:a14="http://schemas.microsoft.com/office/drawing/2010/main" val="0"/>
              </a:ext>
            </a:extLst>
          </a:blip>
          <a:srcRect l="14672" r="1010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0942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een leaf with dew on a dark nature background">
            <a:extLst>
              <a:ext uri="{FF2B5EF4-FFF2-40B4-BE49-F238E27FC236}">
                <a16:creationId xmlns:a16="http://schemas.microsoft.com/office/drawing/2014/main" id="{AEA49AED-1C91-F269-5D10-6AAEDF566B6E}"/>
              </a:ext>
            </a:extLst>
          </p:cNvPr>
          <p:cNvPicPr>
            <a:picLocks noChangeAspect="1"/>
          </p:cNvPicPr>
          <p:nvPr/>
        </p:nvPicPr>
        <p:blipFill rotWithShape="1">
          <a:blip r:embed="rId2"/>
          <a:srcRect l="5133" r="21108" b="2"/>
          <a:stretch/>
        </p:blipFill>
        <p:spPr>
          <a:xfrm>
            <a:off x="-102854" y="10"/>
            <a:ext cx="7252212" cy="6857990"/>
          </a:xfrm>
          <a:prstGeom prst="rect">
            <a:avLst/>
          </a:prstGeom>
        </p:spPr>
      </p:pic>
      <p:sp>
        <p:nvSpPr>
          <p:cNvPr id="4" name="TextBox 3"/>
          <p:cNvSpPr txBox="1"/>
          <p:nvPr/>
        </p:nvSpPr>
        <p:spPr>
          <a:xfrm>
            <a:off x="7850398" y="666610"/>
            <a:ext cx="3438915" cy="3742762"/>
          </a:xfrm>
          <a:prstGeom prst="rect">
            <a:avLst/>
          </a:prstGeom>
        </p:spPr>
        <p:txBody>
          <a:bodyPr vert="horz" lIns="91440" tIns="45720" rIns="91440" bIns="45720" rtlCol="0">
            <a:noAutofit/>
          </a:bodyPr>
          <a:lstStyle/>
          <a:p>
            <a:pPr>
              <a:lnSpc>
                <a:spcPct val="90000"/>
              </a:lnSpc>
              <a:spcAft>
                <a:spcPts val="600"/>
              </a:spcAft>
            </a:pPr>
            <a:r>
              <a:rPr lang="en-US" sz="2000" b="1" dirty="0"/>
              <a:t>How do you feel when you go outside for a walk? If it is a green place, whether in the city or countryside, the chances are high that you will feel better. Even when it is bitterly cold, fiendishly hot, or lashing with rain, being close to nature and the elements seems to improve our sense of well-being. </a:t>
            </a:r>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Participating in physical activity in greenspaces – ‘green exercise’ – brings additional mental and physical health benefits, which could form part of a solution to a number of growing health and environmental problems.</a:t>
            </a:r>
          </a:p>
        </p:txBody>
      </p:sp>
    </p:spTree>
    <p:extLst>
      <p:ext uri="{BB962C8B-B14F-4D97-AF65-F5344CB8AC3E}">
        <p14:creationId xmlns:p14="http://schemas.microsoft.com/office/powerpoint/2010/main" val="2131147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339739-8AC9-7F63-A974-E3CD46E599A7}"/>
              </a:ext>
            </a:extLst>
          </p:cNvPr>
          <p:cNvPicPr>
            <a:picLocks noChangeAspect="1"/>
          </p:cNvPicPr>
          <p:nvPr/>
        </p:nvPicPr>
        <p:blipFill rotWithShape="1">
          <a:blip r:embed="rId2"/>
          <a:srcRect l="27494" r="2183"/>
          <a:stretch/>
        </p:blipFill>
        <p:spPr>
          <a:xfrm>
            <a:off x="0" y="10"/>
            <a:ext cx="7252212" cy="6857990"/>
          </a:xfrm>
          <a:prstGeom prst="rect">
            <a:avLst/>
          </a:prstGeom>
        </p:spPr>
      </p:pic>
      <p:sp>
        <p:nvSpPr>
          <p:cNvPr id="4" name="TextBox 3"/>
          <p:cNvSpPr txBox="1"/>
          <p:nvPr/>
        </p:nvSpPr>
        <p:spPr>
          <a:xfrm>
            <a:off x="7799071" y="1557619"/>
            <a:ext cx="2866642" cy="3742762"/>
          </a:xfrm>
          <a:prstGeom prst="rect">
            <a:avLst/>
          </a:prstGeom>
        </p:spPr>
        <p:txBody>
          <a:bodyPr vert="horz" lIns="91440" tIns="45720" rIns="91440" bIns="45720" rtlCol="0">
            <a:normAutofit/>
          </a:bodyPr>
          <a:lstStyle/>
          <a:p>
            <a:pPr>
              <a:lnSpc>
                <a:spcPct val="90000"/>
              </a:lnSpc>
              <a:spcAft>
                <a:spcPts val="600"/>
              </a:spcAft>
            </a:pPr>
            <a:r>
              <a:rPr lang="en-US" sz="2400" b="1" dirty="0"/>
              <a:t>Evidence now shows that there is a positive relationship between exposure to nature and mental and physical health. At the same time, social interactions can be fostered and memories of places are created.</a:t>
            </a:r>
          </a:p>
        </p:txBody>
      </p:sp>
    </p:spTree>
    <p:extLst>
      <p:ext uri="{BB962C8B-B14F-4D97-AF65-F5344CB8AC3E}">
        <p14:creationId xmlns:p14="http://schemas.microsoft.com/office/powerpoint/2010/main" val="3726513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People’s Choice Awards – Dr Jo Barton, Green Exercise pioneer, University of Essex">
            <a:hlinkClick r:id="" action="ppaction://media"/>
            <a:extLst>
              <a:ext uri="{FF2B5EF4-FFF2-40B4-BE49-F238E27FC236}">
                <a16:creationId xmlns:a16="http://schemas.microsoft.com/office/drawing/2014/main" id="{438D69B1-7D6B-07A2-600C-56D7B3AE1AAF}"/>
              </a:ext>
            </a:extLst>
          </p:cNvPr>
          <p:cNvPicPr>
            <a:picLocks noRot="1" noChangeAspect="1"/>
          </p:cNvPicPr>
          <p:nvPr>
            <a:videoFile r:link="rId1"/>
          </p:nvPr>
        </p:nvPicPr>
        <p:blipFill>
          <a:blip r:embed="rId3"/>
          <a:stretch>
            <a:fillRect/>
          </a:stretch>
        </p:blipFill>
        <p:spPr>
          <a:xfrm>
            <a:off x="303579" y="158262"/>
            <a:ext cx="11557122" cy="6526822"/>
          </a:xfrm>
          <a:prstGeom prst="rect">
            <a:avLst/>
          </a:prstGeom>
        </p:spPr>
      </p:pic>
    </p:spTree>
    <p:extLst>
      <p:ext uri="{BB962C8B-B14F-4D97-AF65-F5344CB8AC3E}">
        <p14:creationId xmlns:p14="http://schemas.microsoft.com/office/powerpoint/2010/main" val="38990028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438400" y="685800"/>
            <a:ext cx="7302500" cy="5486400"/>
          </a:xfrm>
          <a:prstGeom prst="rect">
            <a:avLst/>
          </a:prstGeom>
        </p:spPr>
      </p:pic>
    </p:spTree>
    <p:extLst>
      <p:ext uri="{BB962C8B-B14F-4D97-AF65-F5344CB8AC3E}">
        <p14:creationId xmlns:p14="http://schemas.microsoft.com/office/powerpoint/2010/main" val="4276880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1">
            <a:extLst>
              <a:ext uri="{FF2B5EF4-FFF2-40B4-BE49-F238E27FC236}">
                <a16:creationId xmlns:a16="http://schemas.microsoft.com/office/drawing/2014/main" id="{C6CF2138-8F3A-4CF4-B8C5-55F4B0D1374E}"/>
              </a:ext>
            </a:extLst>
          </p:cNvPr>
          <p:cNvGraphicFramePr/>
          <p:nvPr/>
        </p:nvGraphicFramePr>
        <p:xfrm>
          <a:off x="1895231" y="560103"/>
          <a:ext cx="8290820" cy="5970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2368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1">
            <a:extLst>
              <a:ext uri="{FF2B5EF4-FFF2-40B4-BE49-F238E27FC236}">
                <a16:creationId xmlns:a16="http://schemas.microsoft.com/office/drawing/2014/main" id="{465C8FD3-3EB4-7C7B-EFDE-A082B805F2C1}"/>
              </a:ext>
            </a:extLst>
          </p:cNvPr>
          <p:cNvGraphicFramePr/>
          <p:nvPr/>
        </p:nvGraphicFramePr>
        <p:xfrm>
          <a:off x="1738924" y="455898"/>
          <a:ext cx="8642513" cy="65556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0092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Benefits of Green &amp; Blue Exercise - Irish Life Health">
            <a:extLst>
              <a:ext uri="{FF2B5EF4-FFF2-40B4-BE49-F238E27FC236}">
                <a16:creationId xmlns:a16="http://schemas.microsoft.com/office/drawing/2014/main" id="{0FE13A48-06F5-1B11-DD05-F12C8D1017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65" r="12812"/>
          <a:stretch/>
        </p:blipFill>
        <p:spPr bwMode="auto">
          <a:xfrm>
            <a:off x="4939769" y="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57200" y="595346"/>
            <a:ext cx="3837482" cy="5667297"/>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2400" b="1" dirty="0"/>
              <a:t>What we Know and What we Suspect</a:t>
            </a:r>
          </a:p>
          <a:p>
            <a:pPr>
              <a:lnSpc>
                <a:spcPct val="90000"/>
              </a:lnSpc>
              <a:spcAft>
                <a:spcPts val="600"/>
              </a:spcAft>
            </a:pPr>
            <a:endParaRPr lang="en-US" sz="2400" b="1" dirty="0"/>
          </a:p>
          <a:p>
            <a:pPr>
              <a:lnSpc>
                <a:spcPct val="90000"/>
              </a:lnSpc>
              <a:spcAft>
                <a:spcPts val="600"/>
              </a:spcAft>
            </a:pPr>
            <a:r>
              <a:rPr lang="en-US" sz="2400" b="1" dirty="0"/>
              <a:t>Nature &amp; Health Evidence</a:t>
            </a:r>
          </a:p>
          <a:p>
            <a:pPr indent="-228600">
              <a:lnSpc>
                <a:spcPct val="90000"/>
              </a:lnSpc>
              <a:spcAft>
                <a:spcPts val="600"/>
              </a:spcAft>
              <a:buFont typeface="Arial" panose="020B0604020202020204" pitchFamily="34" charset="0"/>
              <a:buChar char="•"/>
            </a:pPr>
            <a:endParaRPr lang="en-US" sz="2400" b="1" dirty="0"/>
          </a:p>
          <a:p>
            <a:pPr>
              <a:lnSpc>
                <a:spcPct val="90000"/>
              </a:lnSpc>
              <a:spcAft>
                <a:spcPts val="600"/>
              </a:spcAft>
            </a:pPr>
            <a:r>
              <a:rPr lang="en-US" sz="2400" b="1" dirty="0"/>
              <a:t>Know</a:t>
            </a:r>
          </a:p>
          <a:p>
            <a:pPr marL="285750" indent="-228600">
              <a:lnSpc>
                <a:spcPct val="90000"/>
              </a:lnSpc>
              <a:spcAft>
                <a:spcPts val="600"/>
              </a:spcAft>
              <a:buFont typeface="Arial" panose="020B0604020202020204" pitchFamily="34" charset="0"/>
              <a:buChar char="•"/>
            </a:pPr>
            <a:r>
              <a:rPr lang="en-US" sz="2400" dirty="0"/>
              <a:t>Nature (including parks, gardens, countryside and wildernesses) is good for you, bringing mental health benefits.</a:t>
            </a:r>
          </a:p>
          <a:p>
            <a:pPr marL="285750" indent="-228600">
              <a:lnSpc>
                <a:spcPct val="90000"/>
              </a:lnSpc>
              <a:spcAft>
                <a:spcPts val="600"/>
              </a:spcAft>
              <a:buFont typeface="Arial" panose="020B0604020202020204" pitchFamily="34" charset="0"/>
              <a:buChar char="•"/>
            </a:pPr>
            <a:r>
              <a:rPr lang="en-US" sz="2400" dirty="0"/>
              <a:t>Nature is a place where physical activity is likely and easy, bringing physical health benefits.</a:t>
            </a:r>
          </a:p>
          <a:p>
            <a:pPr marL="285750" indent="-228600">
              <a:lnSpc>
                <a:spcPct val="90000"/>
              </a:lnSpc>
              <a:spcAft>
                <a:spcPts val="600"/>
              </a:spcAft>
              <a:buFont typeface="Arial" panose="020B0604020202020204" pitchFamily="34" charset="0"/>
              <a:buChar char="•"/>
            </a:pPr>
            <a:r>
              <a:rPr lang="en-US" sz="2400" dirty="0"/>
              <a:t>All types of people (age, gender, social groups, ethnic groups) benefit, but vulnerable, ill, disaffected and disadvantaged seem to benefit more (e.g. green exercise is more effective for people who start with poorer mental health).</a:t>
            </a:r>
          </a:p>
          <a:p>
            <a:pPr marL="285750" indent="-228600">
              <a:lnSpc>
                <a:spcPct val="90000"/>
              </a:lnSpc>
              <a:spcAft>
                <a:spcPts val="600"/>
              </a:spcAft>
              <a:buFont typeface="Arial" panose="020B0604020202020204" pitchFamily="34" charset="0"/>
              <a:buChar char="•"/>
            </a:pPr>
            <a:r>
              <a:rPr lang="en-US" sz="2400" dirty="0"/>
              <a:t>All types of natures produce positive health and memory outcomes, from nearby nature to countryside's to wildlands.</a:t>
            </a:r>
          </a:p>
          <a:p>
            <a:pPr marL="285750" indent="-228600">
              <a:lnSpc>
                <a:spcPct val="90000"/>
              </a:lnSpc>
              <a:spcAft>
                <a:spcPts val="600"/>
              </a:spcAft>
              <a:buFont typeface="Arial" panose="020B0604020202020204" pitchFamily="34" charset="0"/>
              <a:buChar char="•"/>
            </a:pPr>
            <a:r>
              <a:rPr lang="en-US" sz="2400" dirty="0"/>
              <a:t>Nature can act therapeutically, making many people better, but not the severely ill or depressed.</a:t>
            </a:r>
          </a:p>
          <a:p>
            <a:pPr>
              <a:lnSpc>
                <a:spcPct val="90000"/>
              </a:lnSpc>
              <a:spcAft>
                <a:spcPts val="600"/>
              </a:spcAft>
            </a:pPr>
            <a:endParaRPr lang="en-US" sz="900" dirty="0"/>
          </a:p>
        </p:txBody>
      </p:sp>
    </p:spTree>
    <p:extLst>
      <p:ext uri="{BB962C8B-B14F-4D97-AF65-F5344CB8AC3E}">
        <p14:creationId xmlns:p14="http://schemas.microsoft.com/office/powerpoint/2010/main" val="12446497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C0000C-6DB8-3B58-3069-DC0BFEFE2FCD}"/>
              </a:ext>
            </a:extLst>
          </p:cNvPr>
          <p:cNvPicPr>
            <a:picLocks noChangeAspect="1"/>
          </p:cNvPicPr>
          <p:nvPr/>
        </p:nvPicPr>
        <p:blipFill rotWithShape="1">
          <a:blip r:embed="rId2"/>
          <a:srcRect l="35660" r="4856"/>
          <a:stretch/>
        </p:blipFill>
        <p:spPr>
          <a:xfrm>
            <a:off x="4939769" y="10"/>
            <a:ext cx="7252231" cy="6857990"/>
          </a:xfrm>
          <a:prstGeom prst="rect">
            <a:avLst/>
          </a:prstGeom>
        </p:spPr>
      </p:pic>
      <p:sp>
        <p:nvSpPr>
          <p:cNvPr id="3" name="TextBox 2"/>
          <p:cNvSpPr txBox="1"/>
          <p:nvPr/>
        </p:nvSpPr>
        <p:spPr>
          <a:xfrm>
            <a:off x="502920" y="730263"/>
            <a:ext cx="3583586" cy="5397474"/>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3600" b="1" i="1" dirty="0"/>
              <a:t>Suspect</a:t>
            </a:r>
          </a:p>
          <a:p>
            <a:pPr marL="285750" indent="-228600">
              <a:lnSpc>
                <a:spcPct val="90000"/>
              </a:lnSpc>
              <a:spcAft>
                <a:spcPts val="600"/>
              </a:spcAft>
              <a:buFont typeface="Arial" panose="020B0604020202020204" pitchFamily="34" charset="0"/>
              <a:buChar char="•"/>
            </a:pPr>
            <a:r>
              <a:rPr lang="en-US" dirty="0"/>
              <a:t>Engagements with animals (pets, wild) results in the same kinds of mental health benefits as with nature and places.</a:t>
            </a:r>
          </a:p>
          <a:p>
            <a:pPr marL="285750" indent="-228600">
              <a:lnSpc>
                <a:spcPct val="90000"/>
              </a:lnSpc>
              <a:spcAft>
                <a:spcPts val="600"/>
              </a:spcAft>
              <a:buFont typeface="Arial" panose="020B0604020202020204" pitchFamily="34" charset="0"/>
              <a:buChar char="•"/>
            </a:pPr>
            <a:r>
              <a:rPr lang="en-US" dirty="0"/>
              <a:t>There is a hard-wired, genetic component to human engagement with green places (biophilia), resulting in different outcomes depending on the view.</a:t>
            </a:r>
          </a:p>
          <a:p>
            <a:pPr marL="285750" indent="-228600">
              <a:lnSpc>
                <a:spcPct val="90000"/>
              </a:lnSpc>
              <a:spcAft>
                <a:spcPts val="600"/>
              </a:spcAft>
              <a:buFont typeface="Arial" panose="020B0604020202020204" pitchFamily="34" charset="0"/>
              <a:buChar char="•"/>
            </a:pPr>
            <a:r>
              <a:rPr lang="en-US" dirty="0"/>
              <a:t>Physiological profiles can be produced to measure GE/GC interventions (</a:t>
            </a:r>
            <a:r>
              <a:rPr lang="en-US" dirty="0" err="1"/>
              <a:t>eg</a:t>
            </a:r>
            <a:r>
              <a:rPr lang="en-US" dirty="0"/>
              <a:t> endocrine indicators, blood pressure).</a:t>
            </a:r>
          </a:p>
          <a:p>
            <a:pPr marL="285750" indent="-228600">
              <a:lnSpc>
                <a:spcPct val="90000"/>
              </a:lnSpc>
              <a:spcAft>
                <a:spcPts val="600"/>
              </a:spcAft>
              <a:buFont typeface="Arial" panose="020B0604020202020204" pitchFamily="34" charset="0"/>
              <a:buChar char="•"/>
            </a:pPr>
            <a:r>
              <a:rPr lang="en-US" dirty="0"/>
              <a:t>Danger could offset mental health benefits, as could extreme weather.</a:t>
            </a:r>
          </a:p>
          <a:p>
            <a:pPr marL="285750" indent="-228600">
              <a:lnSpc>
                <a:spcPct val="90000"/>
              </a:lnSpc>
              <a:spcAft>
                <a:spcPts val="600"/>
              </a:spcAft>
              <a:buFont typeface="Arial" panose="020B0604020202020204" pitchFamily="34" charset="0"/>
              <a:buChar char="•"/>
            </a:pPr>
            <a:r>
              <a:rPr lang="en-US" dirty="0"/>
              <a:t>Nature or activities in nature could set the context for curing certain conditions or problems.	</a:t>
            </a:r>
          </a:p>
          <a:p>
            <a:pPr indent="-228600">
              <a:lnSpc>
                <a:spcPct val="90000"/>
              </a:lnSpc>
              <a:spcAft>
                <a:spcPts val="600"/>
              </a:spcAft>
              <a:buFont typeface="Arial" panose="020B0604020202020204" pitchFamily="34" charset="0"/>
              <a:buChar char="•"/>
            </a:pPr>
            <a:endParaRPr lang="en-US" sz="1200" dirty="0"/>
          </a:p>
        </p:txBody>
      </p:sp>
    </p:spTree>
    <p:extLst>
      <p:ext uri="{BB962C8B-B14F-4D97-AF65-F5344CB8AC3E}">
        <p14:creationId xmlns:p14="http://schemas.microsoft.com/office/powerpoint/2010/main" val="4235242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4098140" y="365125"/>
            <a:ext cx="8093860" cy="5740400"/>
          </a:xfrm>
          <a:prstGeom prst="rect">
            <a:avLst/>
          </a:prstGeom>
        </p:spPr>
      </p:pic>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170543" y="365125"/>
            <a:ext cx="3822189" cy="1899912"/>
          </a:xfrm>
        </p:spPr>
        <p:txBody>
          <a:bodyPr>
            <a:normAutofit/>
          </a:bodyPr>
          <a:lstStyle/>
          <a:p>
            <a:r>
              <a:rPr lang="en-US" sz="4000" dirty="0"/>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0" y="2750113"/>
            <a:ext cx="3822189" cy="3742762"/>
          </a:xfrm>
        </p:spPr>
        <p:txBody>
          <a:bodyPr vert="horz" lIns="91440" tIns="45720" rIns="91440" bIns="45720" rtlCol="0" anchor="t">
            <a:normAutofit/>
          </a:bodyPr>
          <a:lstStyle/>
          <a:p>
            <a:r>
              <a:rPr lang="en-US" sz="2000" dirty="0"/>
              <a:t>See assignment brief</a:t>
            </a:r>
            <a:endParaRPr lang="en-US" sz="2000" dirty="0">
              <a:ea typeface="Calibri"/>
              <a:cs typeface="Calibri"/>
            </a:endParaRPr>
          </a:p>
          <a:p>
            <a:r>
              <a:rPr lang="en-US" sz="2000" dirty="0"/>
              <a:t>Uploaded to turn it in</a:t>
            </a:r>
            <a:endParaRPr lang="en-US" sz="2000" dirty="0">
              <a:ea typeface="Calibri"/>
              <a:cs typeface="Calibri"/>
            </a:endParaRPr>
          </a:p>
          <a:p>
            <a:r>
              <a:rPr lang="en-US" sz="2000" dirty="0"/>
              <a:t>Start investigating now, use the tools / resources available to you</a:t>
            </a:r>
            <a:endParaRPr lang="en-US" sz="2000" dirty="0">
              <a:ea typeface="Calibri"/>
              <a:cs typeface="Calibri"/>
            </a:endParaRPr>
          </a:p>
          <a:p>
            <a:r>
              <a:rPr lang="en-US" sz="2000" dirty="0"/>
              <a:t>Enjoy researching! </a:t>
            </a:r>
            <a:endParaRPr lang="en-US" sz="2000" dirty="0">
              <a:ea typeface="Calibri"/>
              <a:cs typeface="Calibri"/>
            </a:endParaRPr>
          </a:p>
        </p:txBody>
      </p:sp>
    </p:spTree>
    <p:extLst>
      <p:ext uri="{BB962C8B-B14F-4D97-AF65-F5344CB8AC3E}">
        <p14:creationId xmlns:p14="http://schemas.microsoft.com/office/powerpoint/2010/main" val="40827711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C9C82-16A4-9C93-C8FD-C60AE5F917C5}"/>
              </a:ext>
            </a:extLst>
          </p:cNvPr>
          <p:cNvSpPr>
            <a:spLocks noGrp="1"/>
          </p:cNvSpPr>
          <p:nvPr>
            <p:ph idx="1"/>
          </p:nvPr>
        </p:nvSpPr>
        <p:spPr>
          <a:xfrm>
            <a:off x="4810259" y="649480"/>
            <a:ext cx="6555347" cy="5546047"/>
          </a:xfrm>
        </p:spPr>
        <p:txBody>
          <a:bodyPr anchor="ctr">
            <a:normAutofit/>
          </a:bodyPr>
          <a:lstStyle/>
          <a:p>
            <a:pPr marL="0" indent="0" rtl="0" fontAlgn="base">
              <a:buNone/>
            </a:pPr>
            <a:r>
              <a:rPr lang="en-GB" sz="2000" b="1" i="0" dirty="0">
                <a:effectLst/>
                <a:latin typeface="ArialMT"/>
              </a:rPr>
              <a:t>Part 2:</a:t>
            </a:r>
            <a:r>
              <a:rPr lang="en-GB" sz="2000" b="0" i="0" dirty="0">
                <a:effectLst/>
                <a:latin typeface="ArialMT"/>
              </a:rPr>
              <a:t> </a:t>
            </a:r>
            <a:endParaRPr lang="en-GB" sz="2000" b="0" i="0" dirty="0">
              <a:effectLst/>
              <a:latin typeface="Segoe UI" panose="020B0502040204020203" pitchFamily="34" charset="0"/>
            </a:endParaRPr>
          </a:p>
          <a:p>
            <a:pPr marL="0" indent="0" rtl="0" fontAlgn="base">
              <a:buNone/>
            </a:pPr>
            <a:endParaRPr lang="en-GB" sz="2000" b="0" i="0">
              <a:effectLst/>
              <a:latin typeface="Segoe UI" panose="020B0502040204020203" pitchFamily="34" charset="0"/>
            </a:endParaRPr>
          </a:p>
          <a:p>
            <a:pPr marL="0" indent="0" rtl="0" fontAlgn="base">
              <a:buNone/>
            </a:pPr>
            <a:r>
              <a:rPr lang="en-GB" sz="2000" b="0" i="0" dirty="0">
                <a:effectLst/>
                <a:latin typeface="ArialMT"/>
              </a:rPr>
              <a:t>The government had a series of priorities linking to the </a:t>
            </a:r>
            <a:r>
              <a:rPr lang="en-GB" sz="2000" b="0" i="0" dirty="0" err="1">
                <a:effectLst/>
                <a:latin typeface="ArialMT"/>
              </a:rPr>
              <a:t>the</a:t>
            </a:r>
            <a:r>
              <a:rPr lang="en-GB" sz="2000" b="0" i="0" dirty="0">
                <a:effectLst/>
                <a:latin typeface="ArialMT"/>
              </a:rPr>
              <a:t> health and well-being of the population. Analyse the different forms of exercise that have been proven to support positive mental and physical well-being. Link the sports back to government priorities and evidence how they could impact the health and well-being of the nation. </a:t>
            </a:r>
            <a:r>
              <a:rPr lang="en-GB" sz="2000" b="1" i="0" dirty="0">
                <a:effectLst/>
                <a:latin typeface="ArialMT"/>
              </a:rPr>
              <a:t>(Approximately 800 words)</a:t>
            </a:r>
            <a:r>
              <a:rPr lang="en-GB" sz="2000" b="0" i="0" dirty="0">
                <a:effectLst/>
                <a:latin typeface="ArialMT"/>
              </a:rPr>
              <a:t> </a:t>
            </a:r>
            <a:endParaRPr lang="en-GB" sz="2000" b="0" i="0" dirty="0">
              <a:effectLst/>
              <a:latin typeface="Segoe UI" panose="020B0502040204020203" pitchFamily="34" charset="0"/>
            </a:endParaRPr>
          </a:p>
          <a:p>
            <a:pPr marL="0" indent="0" rtl="0" fontAlgn="base">
              <a:buNone/>
            </a:pPr>
            <a:endParaRPr lang="en-GB" sz="2000" b="0" i="0">
              <a:effectLst/>
              <a:latin typeface="Segoe UI" panose="020B0502040204020203" pitchFamily="34" charset="0"/>
            </a:endParaRPr>
          </a:p>
          <a:p>
            <a:pPr marL="0" indent="0" rtl="0" fontAlgn="base">
              <a:buNone/>
            </a:pPr>
            <a:r>
              <a:rPr lang="en-GB" sz="2000" b="1" i="0" dirty="0">
                <a:effectLst/>
                <a:latin typeface="ArialMT"/>
              </a:rPr>
              <a:t>Weighting = 40%</a:t>
            </a:r>
            <a:r>
              <a:rPr lang="en-GB" sz="2000" b="0" i="0" dirty="0">
                <a:effectLst/>
                <a:latin typeface="ArialMT"/>
              </a:rPr>
              <a:t> </a:t>
            </a:r>
            <a:endParaRPr lang="en-GB" sz="2000" b="0" i="0">
              <a:effectLst/>
              <a:latin typeface="Segoe UI" panose="020B0502040204020203" pitchFamily="34" charset="0"/>
              <a:cs typeface="Segoe UI" panose="020B0502040204020203" pitchFamily="34" charset="0"/>
            </a:endParaRPr>
          </a:p>
          <a:p>
            <a:pPr marL="0" indent="0">
              <a:buNone/>
            </a:pPr>
            <a:endParaRPr lang="en-GB" sz="2000" dirty="0">
              <a:latin typeface="ArialMT"/>
            </a:endParaRPr>
          </a:p>
          <a:p>
            <a:pPr marL="0" indent="0">
              <a:buNone/>
            </a:pPr>
            <a:r>
              <a:rPr lang="en-GB" sz="2000" b="1" dirty="0">
                <a:latin typeface="ArialMT"/>
              </a:rPr>
              <a:t>Submission- 22nd November (23:59)</a:t>
            </a:r>
          </a:p>
          <a:p>
            <a:endParaRPr lang="en-GB" sz="2000">
              <a:ea typeface="Calibri" panose="020F0502020204030204"/>
              <a:cs typeface="Calibri" panose="020F0502020204030204"/>
            </a:endParaRPr>
          </a:p>
        </p:txBody>
      </p:sp>
    </p:spTree>
    <p:extLst>
      <p:ext uri="{BB962C8B-B14F-4D97-AF65-F5344CB8AC3E}">
        <p14:creationId xmlns:p14="http://schemas.microsoft.com/office/powerpoint/2010/main" val="28350968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385" y="-137159"/>
            <a:ext cx="6285015" cy="1807305"/>
          </a:xfrm>
        </p:spPr>
        <p:txBody>
          <a:bodyPr>
            <a:normAutofit/>
          </a:bodyPr>
          <a:lstStyle/>
          <a:p>
            <a:r>
              <a:rPr lang="en-GB" sz="7200" b="1" i="1" dirty="0"/>
              <a:t>Task -</a:t>
            </a:r>
          </a:p>
        </p:txBody>
      </p:sp>
      <p:sp>
        <p:nvSpPr>
          <p:cNvPr id="3" name="Content Placeholder 2"/>
          <p:cNvSpPr>
            <a:spLocks noGrp="1"/>
          </p:cNvSpPr>
          <p:nvPr>
            <p:ph idx="1"/>
          </p:nvPr>
        </p:nvSpPr>
        <p:spPr>
          <a:xfrm>
            <a:off x="1219657" y="1512008"/>
            <a:ext cx="4746906" cy="5029200"/>
          </a:xfrm>
        </p:spPr>
        <p:txBody>
          <a:bodyPr vert="horz" lIns="91440" tIns="45720" rIns="91440" bIns="45720" rtlCol="0" anchor="t">
            <a:normAutofit/>
          </a:bodyPr>
          <a:lstStyle/>
          <a:p>
            <a:r>
              <a:rPr lang="en-GB" sz="2400" dirty="0"/>
              <a:t>Work in groups 2-3 </a:t>
            </a:r>
          </a:p>
          <a:p>
            <a:r>
              <a:rPr lang="en-GB" sz="2400" b="1" dirty="0"/>
              <a:t>Make a 1 page/slide poster presentation with the following information</a:t>
            </a:r>
            <a:r>
              <a:rPr lang="en-GB" sz="2400" dirty="0"/>
              <a:t>:</a:t>
            </a:r>
          </a:p>
          <a:p>
            <a:pPr marL="0" indent="0">
              <a:buNone/>
            </a:pPr>
            <a:r>
              <a:rPr lang="en-GB" sz="2400" dirty="0"/>
              <a:t>Define green exercise, find 10 different forms, highlight the benefits and find academic literature / evidence to support these benefits </a:t>
            </a:r>
          </a:p>
          <a:p>
            <a:pPr lvl="1"/>
            <a:r>
              <a:rPr lang="en-GB" dirty="0"/>
              <a:t>You can search google for images / statistics / reports</a:t>
            </a:r>
          </a:p>
          <a:p>
            <a:pPr lvl="1"/>
            <a:r>
              <a:rPr lang="en-GB" dirty="0"/>
              <a:t>You can search the library to support with academic literature </a:t>
            </a:r>
          </a:p>
          <a:p>
            <a:pPr lvl="1"/>
            <a:endParaRPr lang="en-GB" sz="1700" dirty="0"/>
          </a:p>
          <a:p>
            <a:pPr lvl="1"/>
            <a:endParaRPr lang="en-GB" sz="1700" i="1" dirty="0"/>
          </a:p>
        </p:txBody>
      </p:sp>
      <p:pic>
        <p:nvPicPr>
          <p:cNvPr id="2050" name="Picture 2" descr="The Green Zone">
            <a:extLst>
              <a:ext uri="{FF2B5EF4-FFF2-40B4-BE49-F238E27FC236}">
                <a16:creationId xmlns:a16="http://schemas.microsoft.com/office/drawing/2014/main" id="{EE90547E-ED27-14AD-A806-D60AEDC138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851" r="40524"/>
          <a:stretch/>
        </p:blipFill>
        <p:spPr bwMode="auto">
          <a:xfrm>
            <a:off x="7719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833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1612</Words>
  <Application>Microsoft Office PowerPoint</Application>
  <PresentationFormat>Widescreen</PresentationFormat>
  <Paragraphs>145</Paragraphs>
  <Slides>30</Slides>
  <Notes>11</Notes>
  <HiddenSlides>0</HiddenSlides>
  <MMClips>1</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Task</vt:lpstr>
      <vt:lpstr>Social inclusion and community cohesion in sport</vt:lpstr>
      <vt:lpstr>What is social inclusion and community cohesion in sport?</vt:lpstr>
      <vt:lpstr>Case Study 1</vt:lpstr>
      <vt:lpstr>Sport and society</vt:lpstr>
      <vt:lpstr>Sport’s role in society</vt:lpstr>
      <vt:lpstr>The 7 Pillars of Social Inclusion</vt:lpstr>
      <vt:lpstr>Task</vt:lpstr>
      <vt:lpstr>Measuring the impact</vt:lpstr>
      <vt:lpstr>PowerPoint Presentation</vt:lpstr>
      <vt:lpstr>What value does sport give to society-   Task Use Canva to create an infographic to summarise the key findings of the reports</vt:lpstr>
      <vt:lpstr>PowerPoint Presentation</vt:lpstr>
      <vt:lpstr>A1 Assignment- 50% of your grade</vt:lpstr>
      <vt:lpstr>A1 Assignment- 50% of your grade</vt:lpstr>
      <vt:lpstr>Disability Sport Let’s look at the stats</vt:lpstr>
      <vt:lpstr>What’s being done about it?</vt:lpstr>
      <vt:lpstr>Case Study   : Sport Scotland</vt:lpstr>
      <vt:lpstr>Case Study   : Sport Wales</vt:lpstr>
      <vt:lpstr>The Benefits of Green Exercise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A1 Assignment- 50% of your grade</vt:lpstr>
      <vt:lpstr>PowerPoint Presentation</vt:lpstr>
      <vt:lpstr>Task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and community cohesion in sport</dc:title>
  <dc:creator>Evan Daley (1903810)</dc:creator>
  <cp:lastModifiedBy>Mark Napieralla</cp:lastModifiedBy>
  <cp:revision>27</cp:revision>
  <dcterms:created xsi:type="dcterms:W3CDTF">2022-11-11T10:01:38Z</dcterms:created>
  <dcterms:modified xsi:type="dcterms:W3CDTF">2024-11-01T11:38:01Z</dcterms:modified>
</cp:coreProperties>
</file>