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7"/>
  </p:notesMasterIdLst>
  <p:sldIdLst>
    <p:sldId id="256" r:id="rId5"/>
    <p:sldId id="281" r:id="rId6"/>
    <p:sldId id="366" r:id="rId7"/>
    <p:sldId id="367" r:id="rId8"/>
    <p:sldId id="368" r:id="rId9"/>
    <p:sldId id="369" r:id="rId10"/>
    <p:sldId id="370" r:id="rId11"/>
    <p:sldId id="371" r:id="rId12"/>
    <p:sldId id="337" r:id="rId13"/>
    <p:sldId id="372" r:id="rId14"/>
    <p:sldId id="339" r:id="rId15"/>
    <p:sldId id="373" r:id="rId16"/>
    <p:sldId id="374" r:id="rId17"/>
    <p:sldId id="375" r:id="rId18"/>
    <p:sldId id="376" r:id="rId19"/>
    <p:sldId id="377" r:id="rId20"/>
    <p:sldId id="378" r:id="rId21"/>
    <p:sldId id="379" r:id="rId22"/>
    <p:sldId id="380" r:id="rId23"/>
    <p:sldId id="381" r:id="rId24"/>
    <p:sldId id="382" r:id="rId25"/>
    <p:sldId id="38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Brychan" initials="AB" lastIdx="7" clrIdx="1">
    <p:extLst>
      <p:ext uri="{19B8F6BF-5375-455C-9EA6-DF929625EA0E}">
        <p15:presenceInfo xmlns:p15="http://schemas.microsoft.com/office/powerpoint/2012/main" userId="S-1-5-21-809251214-2178901256-4152538893-5026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A7425-E8A0-A140-BA6D-51AB4F10B16E}" v="14" dt="2019-11-19T12:02:38.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0075" autoAdjust="0"/>
  </p:normalViewPr>
  <p:slideViewPr>
    <p:cSldViewPr snapToGrid="0" snapToObjects="1">
      <p:cViewPr varScale="1">
        <p:scale>
          <a:sx n="73" d="100"/>
          <a:sy n="73" d="100"/>
        </p:scale>
        <p:origin x="1302"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57"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4/27/2020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 am aware that you may have come across some of the clips in this</a:t>
            </a:r>
            <a:r>
              <a:rPr lang="en-GB" baseline="0" dirty="0" smtClean="0"/>
              <a:t> PowerPoint in Year one but the focus of your attention will now have developed.</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5720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(2017)</a:t>
            </a:r>
          </a:p>
          <a:p>
            <a:endParaRPr lang="en-US" dirty="0"/>
          </a:p>
        </p:txBody>
      </p:sp>
      <p:sp>
        <p:nvSpPr>
          <p:cNvPr id="4" name="Slide Number Placeholder 3"/>
          <p:cNvSpPr>
            <a:spLocks noGrp="1"/>
          </p:cNvSpPr>
          <p:nvPr>
            <p:ph type="sldNum" sz="quarter" idx="10"/>
          </p:nvPr>
        </p:nvSpPr>
        <p:spPr/>
        <p:txBody>
          <a:bodyPr/>
          <a:lstStyle/>
          <a:p>
            <a:fld id="{0CE1FCCD-45FC-C543-BA1E-3D253F17A3CC}" type="slidenum">
              <a:rPr lang="en-US" smtClean="0"/>
              <a:t>14</a:t>
            </a:fld>
            <a:endParaRPr lang="en-US"/>
          </a:p>
        </p:txBody>
      </p:sp>
    </p:spTree>
    <p:extLst>
      <p:ext uri="{BB962C8B-B14F-4D97-AF65-F5344CB8AC3E}">
        <p14:creationId xmlns:p14="http://schemas.microsoft.com/office/powerpoint/2010/main" val="211728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am aware that you may have come across some of the clips</a:t>
            </a:r>
            <a:r>
              <a:rPr lang="en-GB" baseline="0" dirty="0" smtClean="0"/>
              <a:t> in Year one but the focus of your attention will now have developed.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102874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4/27/2020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155989709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3DCAAA-8FAB-9249-84B1-F47C85932D7F}"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extLst>
      <p:ext uri="{BB962C8B-B14F-4D97-AF65-F5344CB8AC3E}">
        <p14:creationId xmlns:p14="http://schemas.microsoft.com/office/powerpoint/2010/main" val="379593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hyperlink" Target="http://www.continyou.org.uk/wales/our_work_wales/resources/#community_cohesion#community_cohesion" TargetMode="External"/><Relationship Id="rId13" Type="http://schemas.openxmlformats.org/officeDocument/2006/relationships/hyperlink" Target="http://www.continyou.org.uk/wales/our_work_wales/resources/#code#code" TargetMode="External"/><Relationship Id="rId18" Type="http://schemas.openxmlformats.org/officeDocument/2006/relationships/hyperlink" Target="http://www.continyou.org.uk/wales/our_work_wales/resources/#ownzone#ownzone" TargetMode="External"/><Relationship Id="rId3" Type="http://schemas.openxmlformats.org/officeDocument/2006/relationships/hyperlink" Target="http://www.continyou.org.uk/wales/our_work_wales/resources/#toolkit#toolkit" TargetMode="External"/><Relationship Id="rId21" Type="http://schemas.openxmlformats.org/officeDocument/2006/relationships/hyperlink" Target="http://www.continyou.org.uk/wales/our_work_wales/resources/#reading#reading" TargetMode="External"/><Relationship Id="rId7" Type="http://schemas.openxmlformats.org/officeDocument/2006/relationships/hyperlink" Target="http://www.continyou.org.uk/wales/our_work_wales/resources/#vision#vision" TargetMode="External"/><Relationship Id="rId12" Type="http://schemas.openxmlformats.org/officeDocument/2006/relationships/hyperlink" Target="http://www.continyou.org.uk/wales/our_work_wales/resources/#speakup#speakup" TargetMode="External"/><Relationship Id="rId17" Type="http://schemas.openxmlformats.org/officeDocument/2006/relationships/hyperlink" Target="http://www.continyou.org.uk/wales/our_work_wales/resources/#breakfast#breakfast" TargetMode="External"/><Relationship Id="rId2" Type="http://schemas.openxmlformats.org/officeDocument/2006/relationships/hyperlink" Target="http://www.continyou.org.uk/wales/our_work_wales/resources/#lightscameraaction#lightscameraaction" TargetMode="External"/><Relationship Id="rId16" Type="http://schemas.openxmlformats.org/officeDocument/2006/relationships/hyperlink" Target="http://www.continyou.org.uk/wales/our_work_wales/resources/#take#take" TargetMode="External"/><Relationship Id="rId20" Type="http://schemas.openxmlformats.org/officeDocument/2006/relationships/hyperlink" Target="http://www.continyou.org.uk/wales/our_work_wales/resources/#takingpart#takingpart" TargetMode="External"/><Relationship Id="rId1" Type="http://schemas.openxmlformats.org/officeDocument/2006/relationships/slideLayout" Target="../slideLayouts/slideLayout13.xml"/><Relationship Id="rId6" Type="http://schemas.openxmlformats.org/officeDocument/2006/relationships/hyperlink" Target="http://www.continyou.org.uk/wales/our_work_wales/resources/#oshl#oshl" TargetMode="External"/><Relationship Id="rId11" Type="http://schemas.openxmlformats.org/officeDocument/2006/relationships/hyperlink" Target="http://www.continyou.org.uk/wales/our_work_wales/resources/#homework#homework" TargetMode="External"/><Relationship Id="rId5" Type="http://schemas.openxmlformats.org/officeDocument/2006/relationships/hyperlink" Target="http://www.continyou.org.uk/wales/our_work_wales/resources/#governors#governors" TargetMode="External"/><Relationship Id="rId15" Type="http://schemas.openxmlformats.org/officeDocument/2006/relationships/hyperlink" Target="http://www.continyou.org.uk/wales/our_work_wales/resources/#primary#primary" TargetMode="External"/><Relationship Id="rId10" Type="http://schemas.openxmlformats.org/officeDocument/2006/relationships/hyperlink" Target="http://www.continyou.org.uk/wales/our_work_wales/resources/#gender#gender" TargetMode="External"/><Relationship Id="rId19" Type="http://schemas.openxmlformats.org/officeDocument/2006/relationships/hyperlink" Target="http://www.continyou.org.uk/wales/our_work_wales/resources/#sumit#sumit" TargetMode="External"/><Relationship Id="rId4" Type="http://schemas.openxmlformats.org/officeDocument/2006/relationships/hyperlink" Target="http://www.continyou.org.uk/wales/our_work_wales/resources/#inspection#inspection" TargetMode="External"/><Relationship Id="rId9" Type="http://schemas.openxmlformats.org/officeDocument/2006/relationships/hyperlink" Target="http://www.continyou.org.uk/wales/our_work_wales/resources/#leaders#leaders" TargetMode="External"/><Relationship Id="rId14" Type="http://schemas.openxmlformats.org/officeDocument/2006/relationships/hyperlink" Target="http://www.continyou.org.uk/wales/our_work_wales/resources/#training#trainin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hwb.gov.wales/professional-development/professional-learning-communiti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read.oecd-ilibrary.org/education/developing-schools-as-learning-organisations-in-wales_9789264307193-en#page1" TargetMode="External"/><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hyperlink" Target="https://www.childreninwales.org.uk/our-wor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XTj9m9l1mk"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churchofengland.org/media-centre/news/2009/11/pr11109.aspx" TargetMode="External"/><Relationship Id="rId2" Type="http://schemas.openxmlformats.org/officeDocument/2006/relationships/hyperlink" Target="http://www.coram.org.uk/sites/default/files/resource_files/27%20School%20and%20Cohesion%20Hackney%20study_2010.pdf" TargetMode="External"/><Relationship Id="rId1" Type="http://schemas.openxmlformats.org/officeDocument/2006/relationships/slideLayout" Target="../slideLayouts/slideLayout13.xml"/><Relationship Id="rId4" Type="http://schemas.openxmlformats.org/officeDocument/2006/relationships/hyperlink" Target="http://web.archive.org/web/20100430191206/http:/www.teachernet.gov.uk/wholeschool/Communitycohesion/Community_cohesion_case_studies/"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padlet.com/gail_parker/2o8fj01koypwstga"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2553" y="558578"/>
            <a:ext cx="7289075" cy="2062103"/>
          </a:xfrm>
          <a:prstGeom prst="rect">
            <a:avLst/>
          </a:prstGeom>
        </p:spPr>
        <p:txBody>
          <a:bodyPr wrap="square">
            <a:spAutoFit/>
          </a:bodyPr>
          <a:lstStyle/>
          <a:p>
            <a:pPr algn="ctr"/>
            <a:r>
              <a:rPr lang="en-GB" sz="3200" dirty="0" smtClean="0"/>
              <a:t>What are the opportunities and barriers to school and community engagement?  </a:t>
            </a:r>
          </a:p>
          <a:p>
            <a:pPr algn="ctr"/>
            <a:r>
              <a:rPr lang="en-GB" sz="3200" dirty="0" smtClean="0"/>
              <a:t>ECAD5009/C</a:t>
            </a:r>
          </a:p>
          <a:p>
            <a:pPr algn="ctr"/>
            <a:r>
              <a:rPr lang="en-GB" sz="3200" dirty="0" smtClean="0"/>
              <a:t>Session 9</a:t>
            </a:r>
            <a:endParaRPr lang="en-GB" sz="3200" dirty="0"/>
          </a:p>
        </p:txBody>
      </p:sp>
      <p:pic>
        <p:nvPicPr>
          <p:cNvPr id="4" name="Picture 3"/>
          <p:cNvPicPr>
            <a:picLocks noChangeAspect="1"/>
          </p:cNvPicPr>
          <p:nvPr/>
        </p:nvPicPr>
        <p:blipFill>
          <a:blip r:embed="rId3"/>
          <a:stretch>
            <a:fillRect/>
          </a:stretch>
        </p:blipFill>
        <p:spPr>
          <a:xfrm>
            <a:off x="2055040" y="3056107"/>
            <a:ext cx="4864100" cy="1676400"/>
          </a:xfrm>
          <a:prstGeom prst="rect">
            <a:avLst/>
          </a:prstGeom>
        </p:spPr>
      </p:pic>
    </p:spTree>
    <p:extLst>
      <p:ext uri="{BB962C8B-B14F-4D97-AF65-F5344CB8AC3E}">
        <p14:creationId xmlns:p14="http://schemas.microsoft.com/office/powerpoint/2010/main" val="8459895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2"/>
          <p:cNvSpPr>
            <a:spLocks noGrp="1" noChangeArrowheads="1"/>
          </p:cNvSpPr>
          <p:nvPr>
            <p:ph type="title"/>
          </p:nvPr>
        </p:nvSpPr>
        <p:spPr>
          <a:xfrm>
            <a:off x="457200" y="315789"/>
            <a:ext cx="8229600" cy="1143000"/>
          </a:xfrm>
        </p:spPr>
        <p:txBody>
          <a:bodyPr>
            <a:normAutofit fontScale="90000"/>
          </a:bodyPr>
          <a:lstStyle/>
          <a:p>
            <a:r>
              <a:rPr lang="en-GB" dirty="0">
                <a:solidFill>
                  <a:srgbClr val="00B0F0"/>
                </a:solidFill>
                <a:ea typeface="ＭＳ Ｐゴシック" pitchFamily="-110" charset="-128"/>
                <a:cs typeface="ＭＳ Ｐゴシック" pitchFamily="-110" charset="-128"/>
              </a:rPr>
              <a:t>The Learning Country </a:t>
            </a:r>
            <a:br>
              <a:rPr lang="en-GB" dirty="0">
                <a:solidFill>
                  <a:srgbClr val="00B0F0"/>
                </a:solidFill>
                <a:ea typeface="ＭＳ Ｐゴシック" pitchFamily="-110" charset="-128"/>
                <a:cs typeface="ＭＳ Ｐゴシック" pitchFamily="-110" charset="-128"/>
              </a:rPr>
            </a:br>
            <a:r>
              <a:rPr lang="en-US" dirty="0">
                <a:solidFill>
                  <a:srgbClr val="00B0F0"/>
                </a:solidFill>
                <a:latin typeface="Helvetica" pitchFamily="-110" charset="0"/>
              </a:rPr>
              <a:t>“Y </a:t>
            </a:r>
            <a:r>
              <a:rPr lang="en-US" dirty="0" err="1">
                <a:solidFill>
                  <a:srgbClr val="00B0F0"/>
                </a:solidFill>
                <a:latin typeface="Helvetica" pitchFamily="-110" charset="0"/>
              </a:rPr>
              <a:t>Wlad</a:t>
            </a:r>
            <a:r>
              <a:rPr lang="en-US" dirty="0">
                <a:solidFill>
                  <a:srgbClr val="00B0F0"/>
                </a:solidFill>
                <a:latin typeface="Helvetica" pitchFamily="-110" charset="0"/>
              </a:rPr>
              <a:t> </a:t>
            </a:r>
            <a:r>
              <a:rPr lang="en-US" dirty="0" err="1">
                <a:solidFill>
                  <a:srgbClr val="00B0F0"/>
                </a:solidFill>
                <a:latin typeface="Helvetica" pitchFamily="-110" charset="0"/>
              </a:rPr>
              <a:t>sy</a:t>
            </a:r>
            <a:r>
              <a:rPr lang="cy-GB" dirty="0">
                <a:solidFill>
                  <a:srgbClr val="00B0F0"/>
                </a:solidFill>
                <a:latin typeface="Helvetica" pitchFamily="-110" charset="0"/>
                <a:ea typeface="ヒラギノ角ゴ ProN W3" pitchFamily="-110" charset="-128"/>
                <a:cs typeface="ヒラギノ角ゴ ProN W3" pitchFamily="-110" charset="-128"/>
              </a:rPr>
              <a:t>’n</a:t>
            </a:r>
            <a:r>
              <a:rPr lang="cy-GB" dirty="0">
                <a:solidFill>
                  <a:srgbClr val="00B0F0"/>
                </a:solidFill>
                <a:latin typeface="Helvetica" pitchFamily="-110" charset="0"/>
              </a:rPr>
              <a:t> </a:t>
            </a:r>
            <a:r>
              <a:rPr lang="en-US" dirty="0" err="1">
                <a:solidFill>
                  <a:srgbClr val="00B0F0"/>
                </a:solidFill>
                <a:latin typeface="Helvetica" pitchFamily="-110" charset="0"/>
              </a:rPr>
              <a:t>Dysgu</a:t>
            </a:r>
            <a:r>
              <a:rPr lang="en-US" dirty="0">
                <a:solidFill>
                  <a:srgbClr val="00B0F0"/>
                </a:solidFill>
                <a:latin typeface="Helvetica" pitchFamily="-110" charset="0"/>
              </a:rPr>
              <a:t>” </a:t>
            </a:r>
            <a:endParaRPr lang="en-GB" dirty="0">
              <a:solidFill>
                <a:srgbClr val="00B0F0"/>
              </a:solidFill>
              <a:ea typeface="ＭＳ Ｐゴシック" pitchFamily="-110" charset="-128"/>
              <a:cs typeface="ＭＳ Ｐゴシック" pitchFamily="-110" charset="-128"/>
            </a:endParaRPr>
          </a:p>
        </p:txBody>
      </p:sp>
      <p:sp>
        <p:nvSpPr>
          <p:cNvPr id="14339" name="Rectangle 3"/>
          <p:cNvSpPr>
            <a:spLocks noGrp="1" noChangeArrowheads="1"/>
          </p:cNvSpPr>
          <p:nvPr>
            <p:ph idx="1"/>
          </p:nvPr>
        </p:nvSpPr>
        <p:spPr>
          <a:xfrm>
            <a:off x="0" y="1600200"/>
            <a:ext cx="8229600" cy="4525963"/>
          </a:xfrm>
        </p:spPr>
        <p:txBody>
          <a:bodyPr>
            <a:normAutofit fontScale="92500" lnSpcReduction="20000"/>
          </a:bodyPr>
          <a:lstStyle/>
          <a:p>
            <a:pPr eaLnBrk="1" hangingPunct="1">
              <a:lnSpc>
                <a:spcPct val="80000"/>
              </a:lnSpc>
              <a:buFont typeface="Wingdings" pitchFamily="-110" charset="2"/>
              <a:buNone/>
            </a:pPr>
            <a:r>
              <a:rPr lang="en-GB" sz="1600" dirty="0">
                <a:ea typeface="ＭＳ Ｐゴシック" pitchFamily="-110" charset="-128"/>
                <a:cs typeface="ＭＳ Ｐゴシック" pitchFamily="-110" charset="-128"/>
              </a:rPr>
              <a:t>	</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“We want to see a much closer relationship between schools and the communities they serve. We want schools to act as a community resource – not just in school hours but out of hours and in vacations as well. We see them as being integral to community capacity building – providing a base for not just education and training, but also a range of other services like family support, health and enterprise promotion</a:t>
            </a:r>
            <a:r>
              <a:rPr lang="en-GB" sz="2000" dirty="0" smtClean="0">
                <a:ea typeface="ＭＳ Ｐゴシック" pitchFamily="-110" charset="-128"/>
                <a:cs typeface="ＭＳ Ｐゴシック" pitchFamily="-110" charset="-128"/>
              </a:rPr>
              <a:t>.”</a:t>
            </a:r>
            <a:endParaRPr lang="en-GB" sz="2000" dirty="0">
              <a:ea typeface="ＭＳ Ｐゴシック" pitchFamily="-110" charset="-128"/>
              <a:cs typeface="ＭＳ Ｐゴシック" pitchFamily="-110" charset="-128"/>
            </a:endParaRP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(Paragraph 35)</a:t>
            </a:r>
          </a:p>
          <a:p>
            <a:pPr>
              <a:lnSpc>
                <a:spcPct val="80000"/>
              </a:lnSpc>
              <a:buNone/>
            </a:pPr>
            <a:endParaRPr lang="en-GB" sz="1600" dirty="0"/>
          </a:p>
          <a:p>
            <a:pPr>
              <a:lnSpc>
                <a:spcPct val="80000"/>
              </a:lnSpc>
              <a:buNone/>
            </a:pPr>
            <a:r>
              <a:rPr lang="en-GB" sz="2000" dirty="0"/>
              <a:t>	“</a:t>
            </a:r>
            <a:r>
              <a:rPr lang="en-US" sz="2000" dirty="0" err="1"/>
              <a:t>Rydym</a:t>
            </a:r>
            <a:r>
              <a:rPr lang="en-US" sz="2000" dirty="0"/>
              <a:t> am weld </a:t>
            </a:r>
            <a:r>
              <a:rPr lang="en-US" sz="2000" dirty="0" err="1"/>
              <a:t>perthynas</a:t>
            </a:r>
            <a:r>
              <a:rPr lang="en-US" sz="2000" dirty="0"/>
              <a:t> </a:t>
            </a:r>
            <a:r>
              <a:rPr lang="en-US" sz="2000" dirty="0" err="1"/>
              <a:t>agosach</a:t>
            </a:r>
            <a:r>
              <a:rPr lang="en-US" sz="2000" dirty="0"/>
              <a:t> </a:t>
            </a:r>
            <a:r>
              <a:rPr lang="en-US" sz="2000" dirty="0" err="1"/>
              <a:t>o</a:t>
            </a:r>
            <a:r>
              <a:rPr lang="en-US" sz="2000" dirty="0"/>
              <a:t> </a:t>
            </a:r>
            <a:r>
              <a:rPr lang="en-US" sz="2000" dirty="0" err="1"/>
              <a:t>lawer</a:t>
            </a:r>
            <a:r>
              <a:rPr lang="en-US" sz="2000" dirty="0"/>
              <a:t> </a:t>
            </a:r>
            <a:r>
              <a:rPr lang="en-US" sz="2000" dirty="0" err="1"/>
              <a:t>rhwng</a:t>
            </a:r>
            <a:r>
              <a:rPr lang="en-US" sz="2000" dirty="0"/>
              <a:t> </a:t>
            </a:r>
            <a:r>
              <a:rPr lang="en-US" sz="2000" dirty="0" err="1"/>
              <a:t>ysgolion</a:t>
            </a:r>
            <a:r>
              <a:rPr lang="en-US" sz="2000" dirty="0"/>
              <a:t> a</a:t>
            </a:r>
            <a:r>
              <a:rPr lang="cy-GB" sz="2000" dirty="0">
                <a:ea typeface="ヒラギノ角ゴ ProN W3" pitchFamily="-110" charset="-128"/>
                <a:cs typeface="ヒラギノ角ゴ ProN W3" pitchFamily="-110" charset="-128"/>
              </a:rPr>
              <a:t>’u</a:t>
            </a:r>
            <a:r>
              <a:rPr lang="cy-GB" sz="2000" dirty="0"/>
              <a:t> </a:t>
            </a:r>
            <a:r>
              <a:rPr lang="en-US" sz="2000" dirty="0" err="1"/>
              <a:t>cymunedau</a:t>
            </a:r>
            <a:r>
              <a:rPr lang="en-US" sz="2000" dirty="0"/>
              <a:t> </a:t>
            </a:r>
            <a:r>
              <a:rPr lang="en-US" sz="2000" dirty="0" err="1"/>
              <a:t>y</a:t>
            </a:r>
            <a:r>
              <a:rPr lang="en-US" sz="2000" dirty="0"/>
              <a:t> </a:t>
            </a:r>
            <a:r>
              <a:rPr lang="en-US" sz="2000" dirty="0" err="1"/>
              <a:t>maent</a:t>
            </a:r>
            <a:r>
              <a:rPr lang="en-US" sz="2000" dirty="0"/>
              <a:t> </a:t>
            </a:r>
            <a:r>
              <a:rPr lang="en-US" sz="2000" dirty="0" err="1"/>
              <a:t>yn</a:t>
            </a:r>
            <a:r>
              <a:rPr lang="en-US" sz="2000" dirty="0"/>
              <a:t> </a:t>
            </a:r>
            <a:r>
              <a:rPr lang="en-US" sz="2000" dirty="0" err="1"/>
              <a:t>eu</a:t>
            </a:r>
            <a:r>
              <a:rPr lang="en-US" sz="2000" dirty="0"/>
              <a:t> </a:t>
            </a:r>
            <a:r>
              <a:rPr lang="en-US" sz="2000" dirty="0" err="1"/>
              <a:t>gwasanaethu</a:t>
            </a:r>
            <a:r>
              <a:rPr lang="en-US" sz="2000" dirty="0"/>
              <a:t>. </a:t>
            </a:r>
            <a:r>
              <a:rPr lang="en-US" sz="2000" dirty="0" err="1"/>
              <a:t>Rydym</a:t>
            </a:r>
            <a:r>
              <a:rPr lang="en-US" sz="2000" dirty="0"/>
              <a:t> am </a:t>
            </a:r>
            <a:r>
              <a:rPr lang="en-US" sz="2000" dirty="0" err="1"/>
              <a:t>i</a:t>
            </a:r>
            <a:r>
              <a:rPr lang="en-US" sz="2000" dirty="0"/>
              <a:t> </a:t>
            </a:r>
            <a:r>
              <a:rPr lang="en-US" sz="2000" dirty="0" err="1"/>
              <a:t>ysgolion</a:t>
            </a:r>
            <a:r>
              <a:rPr lang="en-US" sz="2000" dirty="0"/>
              <a:t> </a:t>
            </a:r>
            <a:r>
              <a:rPr lang="en-US" sz="2000" dirty="0" err="1"/>
              <a:t>weithredu</a:t>
            </a:r>
            <a:r>
              <a:rPr lang="en-US" sz="2000" dirty="0"/>
              <a:t> </a:t>
            </a:r>
            <a:r>
              <a:rPr lang="en-US" sz="2000" dirty="0" err="1"/>
              <a:t>fel</a:t>
            </a:r>
            <a:r>
              <a:rPr lang="en-US" sz="2000" dirty="0"/>
              <a:t> </a:t>
            </a:r>
            <a:r>
              <a:rPr lang="en-US" sz="2000" dirty="0" err="1"/>
              <a:t>adnodd</a:t>
            </a:r>
            <a:r>
              <a:rPr lang="en-US" sz="2000" dirty="0"/>
              <a:t> </a:t>
            </a:r>
            <a:r>
              <a:rPr lang="en-US" sz="2000" dirty="0" err="1"/>
              <a:t>yn</a:t>
            </a:r>
            <a:r>
              <a:rPr lang="en-US" sz="2000" dirty="0"/>
              <a:t> </a:t>
            </a:r>
            <a:r>
              <a:rPr lang="en-US" sz="2000" dirty="0" err="1"/>
              <a:t>y</a:t>
            </a:r>
            <a:r>
              <a:rPr lang="en-US" sz="2000" dirty="0"/>
              <a:t> </a:t>
            </a:r>
            <a:r>
              <a:rPr lang="en-US" sz="2000" dirty="0" err="1"/>
              <a:t>gymuned</a:t>
            </a:r>
            <a:r>
              <a:rPr lang="en-US" sz="2000" dirty="0"/>
              <a:t> - </a:t>
            </a:r>
            <a:r>
              <a:rPr lang="en-US" sz="2000" dirty="0" err="1"/>
              <a:t>nid</a:t>
            </a:r>
            <a:r>
              <a:rPr lang="en-US" sz="2000" dirty="0"/>
              <a:t> </a:t>
            </a:r>
            <a:r>
              <a:rPr lang="en-US" sz="2000" dirty="0" err="1"/>
              <a:t>yn</a:t>
            </a:r>
            <a:r>
              <a:rPr lang="en-US" sz="2000" dirty="0"/>
              <a:t> </a:t>
            </a:r>
            <a:r>
              <a:rPr lang="en-US" sz="2000" dirty="0" err="1"/>
              <a:t>ystod</a:t>
            </a:r>
            <a:r>
              <a:rPr lang="en-US" sz="2000" dirty="0"/>
              <a:t> </a:t>
            </a:r>
            <a:r>
              <a:rPr lang="en-US" sz="2000" dirty="0" err="1"/>
              <a:t>oriau</a:t>
            </a:r>
            <a:r>
              <a:rPr lang="en-US" sz="2000" dirty="0"/>
              <a:t> </a:t>
            </a:r>
            <a:r>
              <a:rPr lang="en-US" sz="2000" dirty="0" err="1"/>
              <a:t>ysgol</a:t>
            </a:r>
            <a:r>
              <a:rPr lang="en-US" sz="2000" dirty="0"/>
              <a:t> </a:t>
            </a:r>
            <a:r>
              <a:rPr lang="en-US" sz="2000" dirty="0" err="1"/>
              <a:t>yn</a:t>
            </a:r>
            <a:r>
              <a:rPr lang="en-US" sz="2000" dirty="0"/>
              <a:t> </a:t>
            </a:r>
            <a:r>
              <a:rPr lang="en-US" sz="2000" dirty="0" err="1"/>
              <a:t>unig</a:t>
            </a:r>
            <a:r>
              <a:rPr lang="en-US" sz="2000" dirty="0"/>
              <a:t> </a:t>
            </a:r>
            <a:r>
              <a:rPr lang="en-US" sz="2000" dirty="0" err="1"/>
              <a:t>ond</a:t>
            </a:r>
            <a:r>
              <a:rPr lang="en-US" sz="2000" dirty="0"/>
              <a:t> </a:t>
            </a:r>
            <a:r>
              <a:rPr lang="en-US" sz="2000" dirty="0" err="1"/>
              <a:t>y</a:t>
            </a:r>
            <a:r>
              <a:rPr lang="en-US" sz="2000" dirty="0"/>
              <a:t> </a:t>
            </a:r>
            <a:r>
              <a:rPr lang="en-US" sz="2000" dirty="0" err="1"/>
              <a:t>tu</a:t>
            </a:r>
            <a:r>
              <a:rPr lang="en-US" sz="2000" dirty="0"/>
              <a:t> </a:t>
            </a:r>
            <a:r>
              <a:rPr lang="en-US" sz="2000" dirty="0" err="1"/>
              <a:t>allan</a:t>
            </a:r>
            <a:r>
              <a:rPr lang="en-US" sz="2000" dirty="0"/>
              <a:t> </a:t>
            </a:r>
            <a:r>
              <a:rPr lang="en-US" sz="2000" dirty="0" err="1"/>
              <a:t>i</a:t>
            </a:r>
            <a:r>
              <a:rPr lang="en-US" sz="2000" dirty="0"/>
              <a:t> </a:t>
            </a:r>
            <a:r>
              <a:rPr lang="en-US" sz="2000" dirty="0" err="1"/>
              <a:t>oriau</a:t>
            </a:r>
            <a:r>
              <a:rPr lang="en-US" sz="2000" dirty="0"/>
              <a:t> </a:t>
            </a:r>
            <a:r>
              <a:rPr lang="en-US" sz="2000" dirty="0" err="1"/>
              <a:t>ysgol</a:t>
            </a:r>
            <a:r>
              <a:rPr lang="en-US" sz="2000" dirty="0"/>
              <a:t> ac </a:t>
            </a:r>
            <a:r>
              <a:rPr lang="en-US" sz="2000" dirty="0" err="1"/>
              <a:t>yn</a:t>
            </a:r>
            <a:r>
              <a:rPr lang="en-US" sz="2000" dirty="0"/>
              <a:t> </a:t>
            </a:r>
            <a:r>
              <a:rPr lang="en-US" sz="2000" dirty="0" err="1"/>
              <a:t>ystod</a:t>
            </a:r>
            <a:r>
              <a:rPr lang="en-US" sz="2000" dirty="0"/>
              <a:t> </a:t>
            </a:r>
            <a:r>
              <a:rPr lang="en-US" sz="2000" dirty="0" err="1"/>
              <a:t>y</a:t>
            </a:r>
            <a:r>
              <a:rPr lang="en-US" sz="2000" dirty="0"/>
              <a:t> </a:t>
            </a:r>
            <a:r>
              <a:rPr lang="en-US" sz="2000" dirty="0" err="1"/>
              <a:t>gwyliau</a:t>
            </a:r>
            <a:r>
              <a:rPr lang="en-US" sz="2000" dirty="0"/>
              <a:t> </a:t>
            </a:r>
            <a:r>
              <a:rPr lang="en-US" sz="2000" dirty="0" err="1"/>
              <a:t>hefyd</a:t>
            </a:r>
            <a:r>
              <a:rPr lang="en-US" sz="2000" dirty="0"/>
              <a:t>. Fe</a:t>
            </a:r>
            <a:r>
              <a:rPr lang="cy-GB" sz="2000" dirty="0">
                <a:ea typeface="ヒラギノ角ゴ ProN W3" pitchFamily="-110" charset="-128"/>
                <a:cs typeface="ヒラギノ角ゴ ProN W3" pitchFamily="-110" charset="-128"/>
              </a:rPr>
              <a:t>’u</a:t>
            </a:r>
            <a:r>
              <a:rPr lang="cy-GB" sz="2000" dirty="0"/>
              <a:t> </a:t>
            </a:r>
            <a:r>
              <a:rPr lang="en-US" sz="2000" dirty="0" err="1"/>
              <a:t>gwelwn</a:t>
            </a:r>
            <a:r>
              <a:rPr lang="en-US" sz="2000" dirty="0"/>
              <a:t> </a:t>
            </a:r>
            <a:r>
              <a:rPr lang="en-US" sz="2000" dirty="0" err="1"/>
              <a:t>fel</a:t>
            </a:r>
            <a:r>
              <a:rPr lang="en-US" sz="2000" dirty="0"/>
              <a:t> </a:t>
            </a:r>
            <a:r>
              <a:rPr lang="en-US" sz="2000" dirty="0" err="1"/>
              <a:t>rhan</a:t>
            </a:r>
            <a:r>
              <a:rPr lang="en-US" sz="2000" dirty="0"/>
              <a:t> </a:t>
            </a:r>
            <a:r>
              <a:rPr lang="en-US" sz="2000" dirty="0" err="1"/>
              <a:t>annatod</a:t>
            </a:r>
            <a:r>
              <a:rPr lang="en-US" sz="2000" dirty="0"/>
              <a:t> </a:t>
            </a:r>
            <a:r>
              <a:rPr lang="en-US" sz="2000" dirty="0" err="1"/>
              <a:t>o</a:t>
            </a:r>
            <a:r>
              <a:rPr lang="en-US" sz="2000" dirty="0"/>
              <a:t> </a:t>
            </a:r>
            <a:r>
              <a:rPr lang="en-US" sz="2000" dirty="0" err="1"/>
              <a:t>adeiladu</a:t>
            </a:r>
            <a:r>
              <a:rPr lang="en-US" sz="2000" dirty="0"/>
              <a:t> </a:t>
            </a:r>
            <a:r>
              <a:rPr lang="en-US" sz="2000" dirty="0" err="1"/>
              <a:t>gallu</a:t>
            </a:r>
            <a:r>
              <a:rPr lang="en-US" sz="2000" dirty="0"/>
              <a:t> </a:t>
            </a:r>
            <a:r>
              <a:rPr lang="en-US" sz="2000" dirty="0" err="1"/>
              <a:t>cymunedol</a:t>
            </a:r>
            <a:r>
              <a:rPr lang="en-US" sz="2000" dirty="0"/>
              <a:t> - </a:t>
            </a:r>
            <a:r>
              <a:rPr lang="en-US" sz="2000" dirty="0" err="1"/>
              <a:t>gan</a:t>
            </a:r>
            <a:r>
              <a:rPr lang="en-US" sz="2000" dirty="0"/>
              <a:t> </a:t>
            </a:r>
            <a:r>
              <a:rPr lang="en-US" sz="2000" dirty="0" err="1"/>
              <a:t>ddarparu</a:t>
            </a:r>
            <a:r>
              <a:rPr lang="en-US" sz="2000" dirty="0"/>
              <a:t> </a:t>
            </a:r>
            <a:r>
              <a:rPr lang="en-US" sz="2000" dirty="0" err="1"/>
              <a:t>sylfaen</a:t>
            </a:r>
            <a:r>
              <a:rPr lang="en-US" sz="2000" dirty="0"/>
              <a:t> </a:t>
            </a:r>
            <a:r>
              <a:rPr lang="en-US" sz="2000" dirty="0" err="1"/>
              <a:t>ar</a:t>
            </a:r>
            <a:r>
              <a:rPr lang="en-US" sz="2000" dirty="0"/>
              <a:t> </a:t>
            </a:r>
            <a:r>
              <a:rPr lang="en-US" sz="2000" dirty="0" err="1"/>
              <a:t>gyfer</a:t>
            </a:r>
            <a:r>
              <a:rPr lang="en-US" sz="2000" dirty="0"/>
              <a:t> </a:t>
            </a:r>
            <a:r>
              <a:rPr lang="en-US" sz="2000" dirty="0" err="1"/>
              <a:t>cyflwyno</a:t>
            </a:r>
            <a:r>
              <a:rPr lang="en-US" sz="2000" dirty="0"/>
              <a:t> </a:t>
            </a:r>
            <a:r>
              <a:rPr lang="en-US" sz="2000" dirty="0" err="1"/>
              <a:t>nid</a:t>
            </a:r>
            <a:r>
              <a:rPr lang="en-US" sz="2000" dirty="0"/>
              <a:t> </a:t>
            </a:r>
            <a:r>
              <a:rPr lang="en-US" sz="2000" dirty="0" err="1"/>
              <a:t>yn</a:t>
            </a:r>
            <a:r>
              <a:rPr lang="en-US" sz="2000" dirty="0"/>
              <a:t> </a:t>
            </a:r>
            <a:r>
              <a:rPr lang="en-US" sz="2000" dirty="0" err="1"/>
              <a:t>unig</a:t>
            </a:r>
            <a:r>
              <a:rPr lang="en-US" sz="2000" dirty="0"/>
              <a:t> </a:t>
            </a:r>
            <a:r>
              <a:rPr lang="en-US" sz="2000" dirty="0" err="1"/>
              <a:t>addysg</a:t>
            </a:r>
            <a:r>
              <a:rPr lang="en-US" sz="2000" dirty="0"/>
              <a:t> a </a:t>
            </a:r>
            <a:r>
              <a:rPr lang="en-US" sz="2000" dirty="0" err="1"/>
              <a:t>hyfforddiant</a:t>
            </a:r>
            <a:r>
              <a:rPr lang="en-US" sz="2000" dirty="0"/>
              <a:t> (</a:t>
            </a:r>
            <a:r>
              <a:rPr lang="en-US" sz="2000" dirty="0" err="1"/>
              <a:t>gyda</a:t>
            </a:r>
            <a:r>
              <a:rPr lang="en-US" sz="2000" dirty="0"/>
              <a:t> </a:t>
            </a:r>
            <a:r>
              <a:rPr lang="en-US" sz="2000" dirty="0" err="1"/>
              <a:t>chysylltiadau</a:t>
            </a:r>
            <a:r>
              <a:rPr lang="en-US" sz="2000" dirty="0"/>
              <a:t> </a:t>
            </a:r>
            <a:r>
              <a:rPr lang="en-US" sz="2000" dirty="0" err="1"/>
              <a:t>â</a:t>
            </a:r>
            <a:r>
              <a:rPr lang="en-US" sz="2000" dirty="0"/>
              <a:t> </a:t>
            </a:r>
            <a:r>
              <a:rPr lang="en-US" sz="2000" dirty="0" err="1"/>
              <a:t>sefydliadau</a:t>
            </a:r>
            <a:r>
              <a:rPr lang="en-US" sz="2000" dirty="0"/>
              <a:t> </a:t>
            </a:r>
            <a:r>
              <a:rPr lang="en-US" sz="2000" dirty="0" err="1"/>
              <a:t>Addysg</a:t>
            </a:r>
            <a:r>
              <a:rPr lang="en-US" sz="2000" dirty="0"/>
              <a:t> </a:t>
            </a:r>
            <a:r>
              <a:rPr lang="en-US" sz="2000" dirty="0" err="1"/>
              <a:t>Bellach</a:t>
            </a:r>
            <a:r>
              <a:rPr lang="en-US" sz="2000" dirty="0"/>
              <a:t> ac </a:t>
            </a:r>
            <a:r>
              <a:rPr lang="en-US" sz="2000" dirty="0" err="1"/>
              <a:t>Addysg</a:t>
            </a:r>
            <a:r>
              <a:rPr lang="en-US" sz="2000" dirty="0"/>
              <a:t> </a:t>
            </a:r>
            <a:r>
              <a:rPr lang="en-US" sz="2000" dirty="0" err="1"/>
              <a:t>Uwch</a:t>
            </a:r>
            <a:r>
              <a:rPr lang="en-US" sz="2000" dirty="0"/>
              <a:t>), </a:t>
            </a:r>
            <a:r>
              <a:rPr lang="en-US" sz="2000" dirty="0" err="1"/>
              <a:t>ond</a:t>
            </a:r>
            <a:r>
              <a:rPr lang="en-US" sz="2000" dirty="0"/>
              <a:t> </a:t>
            </a:r>
            <a:r>
              <a:rPr lang="en-US" sz="2000" dirty="0" err="1"/>
              <a:t>hefyd</a:t>
            </a:r>
            <a:r>
              <a:rPr lang="en-US" sz="2000" dirty="0"/>
              <a:t> </a:t>
            </a:r>
            <a:r>
              <a:rPr lang="en-US" sz="2000" dirty="0" err="1"/>
              <a:t>ystod</a:t>
            </a:r>
            <a:r>
              <a:rPr lang="en-US" sz="2000" dirty="0"/>
              <a:t> </a:t>
            </a:r>
            <a:r>
              <a:rPr lang="en-US" sz="2000" dirty="0" err="1"/>
              <a:t>o</a:t>
            </a:r>
            <a:r>
              <a:rPr lang="en-US" sz="2000" dirty="0"/>
              <a:t> </a:t>
            </a:r>
            <a:r>
              <a:rPr lang="en-US" sz="2000" dirty="0" err="1"/>
              <a:t>wasanaethau</a:t>
            </a:r>
            <a:r>
              <a:rPr lang="en-US" sz="2000" dirty="0"/>
              <a:t> </a:t>
            </a:r>
            <a:r>
              <a:rPr lang="en-US" sz="2000" dirty="0" err="1"/>
              <a:t>eraill</a:t>
            </a:r>
            <a:r>
              <a:rPr lang="en-US" sz="2000" dirty="0"/>
              <a:t> </a:t>
            </a:r>
            <a:r>
              <a:rPr lang="en-US" sz="2000" dirty="0" err="1"/>
              <a:t>fel</a:t>
            </a:r>
            <a:r>
              <a:rPr lang="en-US" sz="2000" dirty="0"/>
              <a:t> </a:t>
            </a:r>
            <a:r>
              <a:rPr lang="en-US" sz="2000" dirty="0" err="1"/>
              <a:t>cynhaliaeth</a:t>
            </a:r>
            <a:r>
              <a:rPr lang="en-US" sz="2000" dirty="0"/>
              <a:t> </a:t>
            </a:r>
            <a:r>
              <a:rPr lang="en-US" sz="2000" dirty="0" err="1"/>
              <a:t>deuluol</a:t>
            </a:r>
            <a:r>
              <a:rPr lang="en-US" sz="2000" dirty="0"/>
              <a:t> a </a:t>
            </a:r>
            <a:r>
              <a:rPr lang="en-US" sz="2000" dirty="0" err="1"/>
              <a:t>hybu</a:t>
            </a:r>
            <a:r>
              <a:rPr lang="en-US" sz="2000" dirty="0"/>
              <a:t> </a:t>
            </a:r>
            <a:r>
              <a:rPr lang="en-US" sz="2000" dirty="0" err="1"/>
              <a:t>iechyd</a:t>
            </a:r>
            <a:r>
              <a:rPr lang="en-US" sz="2000" dirty="0"/>
              <a:t> a </a:t>
            </a:r>
            <a:r>
              <a:rPr lang="en-US" sz="2000" dirty="0" err="1"/>
              <a:t>menter</a:t>
            </a:r>
            <a:r>
              <a:rPr lang="en-US" sz="2000" dirty="0"/>
              <a:t>”.</a:t>
            </a:r>
          </a:p>
          <a:p>
            <a:pPr>
              <a:lnSpc>
                <a:spcPct val="80000"/>
              </a:lnSpc>
              <a:buNone/>
            </a:pPr>
            <a:endParaRPr lang="en-GB" sz="2000" dirty="0"/>
          </a:p>
          <a:p>
            <a:pPr>
              <a:lnSpc>
                <a:spcPct val="80000"/>
              </a:lnSpc>
              <a:buNone/>
            </a:pPr>
            <a:r>
              <a:rPr lang="en-GB" sz="2000" dirty="0"/>
              <a:t>(</a:t>
            </a:r>
            <a:r>
              <a:rPr lang="en-GB" sz="2000" dirty="0" err="1"/>
              <a:t>Paragraff</a:t>
            </a:r>
            <a:r>
              <a:rPr lang="en-GB" sz="2000" dirty="0"/>
              <a:t> 35)</a:t>
            </a:r>
          </a:p>
          <a:p>
            <a:pPr>
              <a:lnSpc>
                <a:spcPct val="80000"/>
              </a:lnSpc>
              <a:buNone/>
            </a:pPr>
            <a:endParaRPr lang="en-GB" sz="2000" dirty="0"/>
          </a:p>
          <a:p>
            <a:pPr eaLnBrk="1" hangingPunct="1">
              <a:lnSpc>
                <a:spcPct val="80000"/>
              </a:lnSpc>
              <a:buFont typeface="Wingdings" pitchFamily="-110" charset="2"/>
              <a:buNone/>
            </a:pPr>
            <a:endParaRPr lang="en-GB" sz="2000" dirty="0">
              <a:ea typeface="ＭＳ Ｐゴシック" pitchFamily="-110" charset="-128"/>
              <a:cs typeface="ＭＳ Ｐゴシック" pitchFamily="-110" charset="-128"/>
            </a:endParaRPr>
          </a:p>
        </p:txBody>
      </p:sp>
      <p:pic>
        <p:nvPicPr>
          <p:cNvPr id="4" name="Picture 3"/>
          <p:cNvPicPr>
            <a:picLocks noChangeAspect="1"/>
          </p:cNvPicPr>
          <p:nvPr/>
        </p:nvPicPr>
        <p:blipFill>
          <a:blip r:embed="rId2"/>
          <a:stretch>
            <a:fillRect/>
          </a:stretch>
        </p:blipFill>
        <p:spPr>
          <a:xfrm>
            <a:off x="7394441" y="174378"/>
            <a:ext cx="1292359" cy="1835303"/>
          </a:xfrm>
          <a:prstGeom prst="rect">
            <a:avLst/>
          </a:prstGeom>
        </p:spPr>
      </p:pic>
    </p:spTree>
    <p:extLst>
      <p:ext uri="{BB962C8B-B14F-4D97-AF65-F5344CB8AC3E}">
        <p14:creationId xmlns:p14="http://schemas.microsoft.com/office/powerpoint/2010/main" val="932990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p:txBody>
          <a:bodyPr>
            <a:normAutofit fontScale="90000"/>
          </a:bodyPr>
          <a:lstStyle/>
          <a:p>
            <a:pPr eaLnBrk="1" hangingPunct="1"/>
            <a:r>
              <a:rPr lang="en-GB" sz="4000" dirty="0">
                <a:solidFill>
                  <a:srgbClr val="00B0F0"/>
                </a:solidFill>
                <a:ea typeface="ＭＳ Ｐゴシック" pitchFamily="-110" charset="-128"/>
                <a:cs typeface="ＭＳ Ｐゴシック" pitchFamily="-110" charset="-128"/>
              </a:rPr>
              <a:t>C</a:t>
            </a:r>
            <a:r>
              <a:rPr lang="en-GB" sz="4000" b="0" dirty="0">
                <a:solidFill>
                  <a:srgbClr val="00B0F0"/>
                </a:solidFill>
                <a:ea typeface="ＭＳ Ｐゴシック" pitchFamily="-110" charset="-128"/>
                <a:cs typeface="ＭＳ Ｐゴシック" pitchFamily="-110" charset="-128"/>
              </a:rPr>
              <a:t>ommunity schools</a:t>
            </a:r>
            <a:br>
              <a:rPr lang="en-GB" sz="4000" b="0" dirty="0">
                <a:solidFill>
                  <a:srgbClr val="00B0F0"/>
                </a:solidFill>
                <a:ea typeface="ＭＳ Ｐゴシック" pitchFamily="-110" charset="-128"/>
                <a:cs typeface="ＭＳ Ｐゴシック" pitchFamily="-110" charset="-128"/>
              </a:rPr>
            </a:br>
            <a:r>
              <a:rPr lang="en-GB" sz="4000" b="0" dirty="0" err="1">
                <a:solidFill>
                  <a:srgbClr val="00B0F0"/>
                </a:solidFill>
                <a:ea typeface="ＭＳ Ｐゴシック" pitchFamily="-110" charset="-128"/>
                <a:cs typeface="ＭＳ Ｐゴシック" pitchFamily="-110" charset="-128"/>
              </a:rPr>
              <a:t>Ysgolion</a:t>
            </a:r>
            <a:r>
              <a:rPr lang="en-GB" sz="4000" b="0" dirty="0">
                <a:solidFill>
                  <a:srgbClr val="00B0F0"/>
                </a:solidFill>
                <a:ea typeface="ＭＳ Ｐゴシック" pitchFamily="-110" charset="-128"/>
                <a:cs typeface="ＭＳ Ｐゴシック" pitchFamily="-110" charset="-128"/>
              </a:rPr>
              <a:t> </a:t>
            </a:r>
            <a:r>
              <a:rPr lang="en-GB" sz="4000" b="0" dirty="0" err="1">
                <a:solidFill>
                  <a:srgbClr val="00B0F0"/>
                </a:solidFill>
                <a:ea typeface="ＭＳ Ｐゴシック" pitchFamily="-110" charset="-128"/>
                <a:cs typeface="ＭＳ Ｐゴシック" pitchFamily="-110" charset="-128"/>
              </a:rPr>
              <a:t>Cymunedol</a:t>
            </a:r>
            <a:r>
              <a:rPr lang="en-GB" sz="3200" b="0" dirty="0">
                <a:ea typeface="ＭＳ Ｐゴシック" pitchFamily="-110" charset="-128"/>
                <a:cs typeface="ＭＳ Ｐゴシック" pitchFamily="-110" charset="-128"/>
              </a:rPr>
              <a:t/>
            </a:r>
            <a:br>
              <a:rPr lang="en-GB" sz="3200" b="0" dirty="0">
                <a:ea typeface="ＭＳ Ｐゴシック" pitchFamily="-110" charset="-128"/>
                <a:cs typeface="ＭＳ Ｐゴシック" pitchFamily="-110" charset="-128"/>
              </a:rPr>
            </a:br>
            <a:endParaRPr lang="en-GB" sz="3200" b="0" dirty="0">
              <a:ea typeface="ＭＳ Ｐゴシック" pitchFamily="-110" charset="-128"/>
              <a:cs typeface="ＭＳ Ｐゴシック" pitchFamily="-110" charset="-128"/>
            </a:endParaRPr>
          </a:p>
        </p:txBody>
      </p:sp>
      <p:sp>
        <p:nvSpPr>
          <p:cNvPr id="15363" name="Rectangle 3"/>
          <p:cNvSpPr>
            <a:spLocks noGrp="1" noChangeArrowheads="1"/>
          </p:cNvSpPr>
          <p:nvPr>
            <p:ph idx="1"/>
          </p:nvPr>
        </p:nvSpPr>
        <p:spPr>
          <a:xfrm>
            <a:off x="457200" y="1417638"/>
            <a:ext cx="7374944" cy="2395078"/>
          </a:xfrm>
        </p:spPr>
        <p:txBody>
          <a:bodyPr>
            <a:normAutofit fontScale="77500" lnSpcReduction="20000"/>
          </a:bodyPr>
          <a:lstStyle/>
          <a:p>
            <a:pPr eaLnBrk="1" hangingPunct="1">
              <a:lnSpc>
                <a:spcPct val="90000"/>
              </a:lnSpc>
            </a:pPr>
            <a:endParaRPr lang="en-GB" dirty="0">
              <a:ea typeface="ＭＳ Ｐゴシック" pitchFamily="-110" charset="-128"/>
              <a:cs typeface="ＭＳ Ｐゴシック" pitchFamily="-110" charset="-128"/>
            </a:endParaRPr>
          </a:p>
          <a:p>
            <a:pPr eaLnBrk="1" hangingPunct="1">
              <a:lnSpc>
                <a:spcPct val="90000"/>
              </a:lnSpc>
            </a:pPr>
            <a:r>
              <a:rPr lang="en-GB" dirty="0">
                <a:ea typeface="ＭＳ Ｐゴシック" pitchFamily="-110" charset="-128"/>
                <a:cs typeface="ＭＳ Ｐゴシック" pitchFamily="-110" charset="-128"/>
              </a:rPr>
              <a:t>W</a:t>
            </a:r>
            <a:r>
              <a:rPr lang="en-GB" dirty="0" smtClean="0">
                <a:ea typeface="ＭＳ Ｐゴシック" pitchFamily="-110" charset="-128"/>
                <a:cs typeface="ＭＳ Ｐゴシック" pitchFamily="-110" charset="-128"/>
              </a:rPr>
              <a:t>hat </a:t>
            </a:r>
            <a:r>
              <a:rPr lang="en-GB" dirty="0">
                <a:ea typeface="ＭＳ Ｐゴシック" pitchFamily="-110" charset="-128"/>
                <a:cs typeface="ＭＳ Ｐゴシック" pitchFamily="-110" charset="-128"/>
              </a:rPr>
              <a:t>is meant by “Community School</a:t>
            </a:r>
            <a:r>
              <a:rPr lang="en-GB" dirty="0" smtClean="0">
                <a:ea typeface="ＭＳ Ｐゴシック" pitchFamily="-110" charset="-128"/>
                <a:cs typeface="ＭＳ Ｐゴシック" pitchFamily="-110" charset="-128"/>
              </a:rPr>
              <a:t>”?</a:t>
            </a:r>
            <a:endParaRPr lang="en-GB" dirty="0">
              <a:ea typeface="ＭＳ Ｐゴシック" pitchFamily="-110" charset="-128"/>
              <a:cs typeface="ＭＳ Ｐゴシック" pitchFamily="-110" charset="-128"/>
            </a:endParaRPr>
          </a:p>
          <a:p>
            <a:pPr eaLnBrk="1" hangingPunct="1">
              <a:lnSpc>
                <a:spcPct val="90000"/>
              </a:lnSpc>
            </a:pPr>
            <a:r>
              <a:rPr lang="en-GB" dirty="0" smtClean="0">
                <a:ea typeface="ＭＳ Ｐゴシック" pitchFamily="-110" charset="-128"/>
                <a:cs typeface="ＭＳ Ｐゴシック" pitchFamily="-110" charset="-128"/>
              </a:rPr>
              <a:t> </a:t>
            </a:r>
            <a:r>
              <a:rPr lang="en-GB" dirty="0">
                <a:ea typeface="ＭＳ Ｐゴシック" pitchFamily="-110" charset="-128"/>
                <a:cs typeface="ＭＳ Ｐゴシック" pitchFamily="-110" charset="-128"/>
              </a:rPr>
              <a:t>W</a:t>
            </a:r>
            <a:r>
              <a:rPr lang="en-GB" dirty="0" smtClean="0">
                <a:ea typeface="ＭＳ Ｐゴシック" pitchFamily="-110" charset="-128"/>
                <a:cs typeface="ＭＳ Ｐゴシック" pitchFamily="-110" charset="-128"/>
              </a:rPr>
              <a:t>hat </a:t>
            </a:r>
            <a:r>
              <a:rPr lang="en-GB" dirty="0">
                <a:ea typeface="ＭＳ Ｐゴシック" pitchFamily="-110" charset="-128"/>
                <a:cs typeface="ＭＳ Ｐゴシック" pitchFamily="-110" charset="-128"/>
              </a:rPr>
              <a:t>is meant by “community project</a:t>
            </a:r>
            <a:r>
              <a:rPr lang="en-GB" dirty="0" smtClean="0">
                <a:ea typeface="ＭＳ Ｐゴシック" pitchFamily="-110" charset="-128"/>
                <a:cs typeface="ＭＳ Ｐゴシック" pitchFamily="-110" charset="-128"/>
              </a:rPr>
              <a:t>”?</a:t>
            </a:r>
            <a:endParaRPr lang="en-GB" dirty="0">
              <a:ea typeface="ＭＳ Ｐゴシック" pitchFamily="-110" charset="-128"/>
              <a:cs typeface="ＭＳ Ｐゴシック" pitchFamily="-110" charset="-128"/>
            </a:endParaRPr>
          </a:p>
          <a:p>
            <a:pPr eaLnBrk="1" hangingPunct="1">
              <a:lnSpc>
                <a:spcPct val="90000"/>
              </a:lnSpc>
            </a:pPr>
            <a:endParaRPr lang="en-GB" dirty="0">
              <a:ea typeface="ＭＳ Ｐゴシック" pitchFamily="-110" charset="-128"/>
              <a:cs typeface="ＭＳ Ｐゴシック" pitchFamily="-110" charset="-128"/>
            </a:endParaRPr>
          </a:p>
          <a:p>
            <a:pPr eaLnBrk="1" hangingPunct="1">
              <a:lnSpc>
                <a:spcPct val="90000"/>
              </a:lnSpc>
              <a:buFont typeface="Wingdings" pitchFamily="-110" charset="2"/>
              <a:buNone/>
            </a:pPr>
            <a:r>
              <a:rPr lang="en-GB" dirty="0">
                <a:ea typeface="ＭＳ Ｐゴシック" pitchFamily="-110" charset="-128"/>
                <a:cs typeface="ＭＳ Ｐゴシック" pitchFamily="-110" charset="-128"/>
              </a:rPr>
              <a:t>	</a:t>
            </a:r>
            <a:r>
              <a:rPr lang="en-GB" dirty="0" smtClean="0">
                <a:ea typeface="ＭＳ Ｐゴシック" pitchFamily="-110" charset="-128"/>
                <a:cs typeface="ＭＳ Ｐゴシック" pitchFamily="-110" charset="-128"/>
              </a:rPr>
              <a:t>TASK :</a:t>
            </a:r>
            <a:r>
              <a:rPr lang="en-GB" b="1" dirty="0" smtClean="0">
                <a:ea typeface="ＭＳ Ｐゴシック" pitchFamily="-110" charset="-128"/>
                <a:cs typeface="ＭＳ Ｐゴシック" pitchFamily="-110" charset="-128"/>
              </a:rPr>
              <a:t>Think </a:t>
            </a:r>
            <a:r>
              <a:rPr lang="en-GB" b="1" dirty="0">
                <a:ea typeface="ＭＳ Ｐゴシック" pitchFamily="-110" charset="-128"/>
                <a:cs typeface="ＭＳ Ｐゴシック" pitchFamily="-110" charset="-128"/>
              </a:rPr>
              <a:t>of examples of your understanding and/or experience in each case</a:t>
            </a:r>
            <a:r>
              <a:rPr lang="en-GB" b="1" dirty="0" smtClean="0">
                <a:ea typeface="ＭＳ Ｐゴシック" pitchFamily="-110" charset="-128"/>
                <a:cs typeface="ＭＳ Ｐゴシック" pitchFamily="-110" charset="-128"/>
              </a:rPr>
              <a:t>. How are these trying to overcome the barriers in school/community engagement?</a:t>
            </a:r>
            <a:endParaRPr lang="en-GB" b="1" dirty="0">
              <a:ea typeface="ＭＳ Ｐゴシック" pitchFamily="-110" charset="-128"/>
              <a:cs typeface="ＭＳ Ｐゴシック" pitchFamily="-110" charset="-128"/>
            </a:endParaRPr>
          </a:p>
        </p:txBody>
      </p:sp>
      <p:sp>
        <p:nvSpPr>
          <p:cNvPr id="4" name="Rectangle 3"/>
          <p:cNvSpPr txBox="1">
            <a:spLocks noChangeArrowheads="1"/>
          </p:cNvSpPr>
          <p:nvPr/>
        </p:nvSpPr>
        <p:spPr bwMode="auto">
          <a:xfrm>
            <a:off x="457200" y="3564768"/>
            <a:ext cx="7693025"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endParaRPr kumimoji="0" lang="en-GB" sz="24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endParaRP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r>
              <a:rPr kumimoji="0" lang="en-GB" sz="2200" b="0" i="0" u="none" strike="noStrike" kern="0" cap="none" spc="0" normalizeH="0" baseline="0" noProof="0" dirty="0" smtClean="0">
                <a:ln>
                  <a:noFill/>
                </a:ln>
                <a:solidFill>
                  <a:schemeClr val="tx1"/>
                </a:solidFill>
                <a:effectLst/>
                <a:uLnTx/>
                <a:uFillTx/>
                <a:ea typeface="ＭＳ Ｐゴシック" pitchFamily="-110" charset="-128"/>
                <a:cs typeface="ＭＳ Ｐゴシック" pitchFamily="-110" charset="-128"/>
              </a:rPr>
              <a:t> </a:t>
            </a:r>
            <a:r>
              <a:rPr lang="en-GB" sz="2200" kern="0" dirty="0" err="1">
                <a:ea typeface="ＭＳ Ｐゴシック" pitchFamily="-110" charset="-128"/>
                <a:cs typeface="ＭＳ Ｐゴシック" pitchFamily="-110" charset="-128"/>
              </a:rPr>
              <a:t>B</a:t>
            </a:r>
            <a:r>
              <a:rPr kumimoji="0" lang="en-GB" sz="2200" b="0" i="0" u="none" strike="noStrike" kern="0" cap="none" spc="0" normalizeH="0" baseline="0" noProof="0" dirty="0" smtClean="0">
                <a:ln>
                  <a:noFill/>
                </a:ln>
                <a:solidFill>
                  <a:schemeClr val="tx1"/>
                </a:solidFill>
                <a:effectLst/>
                <a:uLnTx/>
                <a:uFillTx/>
                <a:ea typeface="ＭＳ Ｐゴシック" pitchFamily="-110" charset="-128"/>
                <a:cs typeface="ＭＳ Ｐゴシック" pitchFamily="-110" charset="-128"/>
              </a:rPr>
              <a:t>eth </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a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olygir</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gan</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Ysgolion</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cymunedol</a:t>
            </a:r>
            <a:r>
              <a:rPr kumimoji="0" lang="en-GB" sz="2200" b="0" i="0" u="none" strike="noStrike" kern="0" cap="none" spc="0" normalizeH="0" baseline="0" noProof="0" dirty="0" smtClean="0">
                <a:ln>
                  <a:noFill/>
                </a:ln>
                <a:solidFill>
                  <a:schemeClr val="tx1"/>
                </a:solidFill>
                <a:effectLst/>
                <a:uLnTx/>
                <a:uFillTx/>
                <a:ea typeface="ＭＳ Ｐゴシック" pitchFamily="-110" charset="-128"/>
                <a:cs typeface="ＭＳ Ｐゴシック" pitchFamily="-110" charset="-128"/>
              </a:rPr>
              <a:t>”?</a:t>
            </a:r>
            <a:endPar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endParaRP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r>
              <a:rPr lang="en-GB" sz="2200" kern="0" dirty="0">
                <a:ea typeface="ＭＳ Ｐゴシック" pitchFamily="-110" charset="-128"/>
                <a:cs typeface="ＭＳ Ｐゴシック" pitchFamily="-110" charset="-128"/>
              </a:rPr>
              <a:t> </a:t>
            </a:r>
            <a:r>
              <a:rPr lang="en-GB" sz="2200" kern="0" dirty="0" smtClean="0">
                <a:ea typeface="ＭＳ Ｐゴシック" pitchFamily="-110" charset="-128"/>
                <a:cs typeface="ＭＳ Ｐゴシック" pitchFamily="-110" charset="-128"/>
              </a:rPr>
              <a:t>B</a:t>
            </a:r>
            <a:r>
              <a:rPr kumimoji="0" lang="en-GB" sz="2200" b="0" i="0" u="none" strike="noStrike" kern="0" cap="none" spc="0" normalizeH="0" baseline="0" noProof="0" dirty="0" smtClean="0">
                <a:ln>
                  <a:noFill/>
                </a:ln>
                <a:solidFill>
                  <a:schemeClr val="tx1"/>
                </a:solidFill>
                <a:effectLst/>
                <a:uLnTx/>
                <a:uFillTx/>
                <a:ea typeface="ＭＳ Ｐゴシック" pitchFamily="-110" charset="-128"/>
                <a:cs typeface="ＭＳ Ｐゴシック" pitchFamily="-110" charset="-128"/>
              </a:rPr>
              <a:t>eth </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a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olygir</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gan</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prosiect</a:t>
            </a:r>
            <a:r>
              <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rPr>
              <a:t> </a:t>
            </a:r>
            <a:r>
              <a:rPr kumimoji="0" lang="en-GB" sz="2200" b="0" i="0" u="none" strike="noStrike" kern="0" cap="none" spc="0" normalizeH="0" baseline="0" noProof="0" dirty="0" err="1">
                <a:ln>
                  <a:noFill/>
                </a:ln>
                <a:solidFill>
                  <a:schemeClr val="tx1"/>
                </a:solidFill>
                <a:effectLst/>
                <a:uLnTx/>
                <a:uFillTx/>
                <a:ea typeface="ＭＳ Ｐゴシック" pitchFamily="-110" charset="-128"/>
                <a:cs typeface="ＭＳ Ｐゴシック" pitchFamily="-110" charset="-128"/>
              </a:rPr>
              <a:t>cymunedol</a:t>
            </a:r>
            <a:r>
              <a:rPr kumimoji="0" lang="en-GB" sz="2200" b="0" i="0" u="none" strike="noStrike" kern="0" cap="none" spc="0" normalizeH="0" baseline="0" noProof="0" dirty="0" smtClean="0">
                <a:ln>
                  <a:noFill/>
                </a:ln>
                <a:solidFill>
                  <a:schemeClr val="tx1"/>
                </a:solidFill>
                <a:effectLst/>
                <a:uLnTx/>
                <a:uFillTx/>
                <a:ea typeface="ＭＳ Ｐゴシック" pitchFamily="-110" charset="-128"/>
                <a:cs typeface="ＭＳ Ｐゴシック" pitchFamily="-110" charset="-128"/>
              </a:rPr>
              <a:t>”?</a:t>
            </a:r>
            <a:endParaRPr kumimoji="0" lang="en-GB" sz="2200" b="0" i="0" u="none" strike="noStrike" kern="0" cap="none" spc="0" normalizeH="0" baseline="0" noProof="0" dirty="0">
              <a:ln>
                <a:noFill/>
              </a:ln>
              <a:solidFill>
                <a:schemeClr val="tx1"/>
              </a:solidFill>
              <a:effectLst/>
              <a:uLnTx/>
              <a:uFillTx/>
              <a:ea typeface="ＭＳ Ｐゴシック" pitchFamily="-110" charset="-128"/>
              <a:cs typeface="ＭＳ Ｐゴシック" pitchFamily="-110" charset="-128"/>
            </a:endParaRP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None/>
              <a:tabLst/>
              <a:defRPr/>
            </a:pP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smtClean="0">
                <a:ln>
                  <a:noFill/>
                </a:ln>
                <a:solidFill>
                  <a:srgbClr val="003366"/>
                </a:solidFill>
                <a:effectLst/>
                <a:uLnTx/>
                <a:uFillTx/>
                <a:ea typeface="Helvetica" pitchFamily="-110" charset="0"/>
                <a:cs typeface="Helvetica" pitchFamily="-110" charset="0"/>
              </a:rPr>
              <a:t>TASG:</a:t>
            </a:r>
            <a:r>
              <a:rPr kumimoji="0" lang="en-US" sz="2200" b="1" i="0" u="none" strike="noStrike" kern="0" cap="none" spc="0" normalizeH="0" noProof="0" dirty="0" smtClean="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smtClean="0">
                <a:ln>
                  <a:noFill/>
                </a:ln>
                <a:solidFill>
                  <a:srgbClr val="003366"/>
                </a:solidFill>
                <a:effectLst/>
                <a:uLnTx/>
                <a:uFillTx/>
                <a:ea typeface="Helvetica" pitchFamily="-110" charset="0"/>
                <a:cs typeface="Helvetica" pitchFamily="-110" charset="0"/>
              </a:rPr>
              <a:t>Rhowch</a:t>
            </a:r>
            <a:r>
              <a:rPr kumimoji="0" lang="en-US" sz="2200" b="1" i="0" u="none" strike="noStrike" kern="0" cap="none" spc="0" normalizeH="0" baseline="0" noProof="0" dirty="0" smtClean="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enghreifftiau</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o’ch</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dealltwriaeth</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neu</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brofiadau</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yn</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 y </a:t>
            </a:r>
            <a:r>
              <a:rPr kumimoji="0" lang="en-US" sz="2200" b="1" i="0" u="none" strike="noStrike" kern="0" cap="none" spc="0" normalizeH="0" baseline="0" noProof="0" dirty="0" err="1">
                <a:ln>
                  <a:noFill/>
                </a:ln>
                <a:solidFill>
                  <a:srgbClr val="003366"/>
                </a:solidFill>
                <a:effectLst/>
                <a:uLnTx/>
                <a:uFillTx/>
                <a:ea typeface="Helvetica" pitchFamily="-110" charset="0"/>
                <a:cs typeface="Helvetica" pitchFamily="-110" charset="0"/>
              </a:rPr>
              <a:t>meysydd</a:t>
            </a:r>
            <a:r>
              <a:rPr kumimoji="0" lang="en-US" sz="2200" b="1" i="0" u="none" strike="noStrike" kern="0" cap="none" spc="0" normalizeH="0" baseline="0" noProof="0" dirty="0">
                <a:ln>
                  <a:noFill/>
                </a:ln>
                <a:solidFill>
                  <a:srgbClr val="003366"/>
                </a:solidFill>
                <a:effectLst/>
                <a:uLnTx/>
                <a:uFillTx/>
                <a:ea typeface="Helvetica" pitchFamily="-110" charset="0"/>
                <a:cs typeface="Helvetica" pitchFamily="-110" charset="0"/>
              </a:rPr>
              <a:t>.</a:t>
            </a:r>
            <a:r>
              <a:rPr kumimoji="0" lang="en-US" sz="2400" b="0" i="0" u="none" strike="noStrike" kern="0" cap="none" spc="0" normalizeH="0" baseline="0" noProof="0" dirty="0">
                <a:ln>
                  <a:noFill/>
                </a:ln>
                <a:solidFill>
                  <a:srgbClr val="003366"/>
                </a:solidFill>
                <a:effectLst/>
                <a:uLnTx/>
                <a:uFillTx/>
                <a:latin typeface="Helvetica" pitchFamily="-110" charset="0"/>
                <a:ea typeface="Helvetica" pitchFamily="-110" charset="0"/>
                <a:cs typeface="Helvetica" pitchFamily="-110" charset="0"/>
              </a:rPr>
              <a:t>
</a:t>
            </a:r>
            <a:r>
              <a:rPr kumimoji="0" lang="en-GB" sz="2400" b="0" i="0" u="none" strike="noStrike" kern="0" cap="none" spc="0" normalizeH="0" baseline="0" noProof="0" dirty="0">
                <a:ln>
                  <a:noFill/>
                </a:ln>
                <a:solidFill>
                  <a:schemeClr val="tx1"/>
                </a:solidFill>
                <a:effectLst/>
                <a:uLnTx/>
                <a:uFillTx/>
                <a:latin typeface="+mn-lt"/>
                <a:ea typeface="ＭＳ Ｐゴシック" pitchFamily="-110" charset="-128"/>
                <a:cs typeface="ＭＳ Ｐゴシック" pitchFamily="-110" charset="-128"/>
              </a:rPr>
              <a:t>	</a:t>
            </a:r>
          </a:p>
        </p:txBody>
      </p:sp>
    </p:spTree>
    <p:extLst>
      <p:ext uri="{BB962C8B-B14F-4D97-AF65-F5344CB8AC3E}">
        <p14:creationId xmlns:p14="http://schemas.microsoft.com/office/powerpoint/2010/main" val="2892378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a:xfrm>
            <a:off x="714101" y="309155"/>
            <a:ext cx="6347713" cy="1320800"/>
          </a:xfrm>
        </p:spPr>
        <p:txBody>
          <a:bodyPr>
            <a:normAutofit/>
          </a:bodyPr>
          <a:lstStyle/>
          <a:p>
            <a:r>
              <a:rPr lang="en-GB" dirty="0">
                <a:solidFill>
                  <a:srgbClr val="00B0F0"/>
                </a:solidFill>
                <a:ea typeface="ＭＳ Ｐゴシック" pitchFamily="-110" charset="-128"/>
                <a:cs typeface="ＭＳ Ｐゴシック" pitchFamily="-110" charset="-128"/>
              </a:rPr>
              <a:t>Sharing / collaboration</a:t>
            </a:r>
            <a:br>
              <a:rPr lang="en-GB" dirty="0">
                <a:solidFill>
                  <a:srgbClr val="00B0F0"/>
                </a:solidFill>
                <a:ea typeface="ＭＳ Ｐゴシック" pitchFamily="-110" charset="-128"/>
                <a:cs typeface="ＭＳ Ｐゴシック" pitchFamily="-110" charset="-128"/>
              </a:rPr>
            </a:br>
            <a:r>
              <a:rPr lang="en-GB" dirty="0" err="1">
                <a:solidFill>
                  <a:srgbClr val="00B0F0"/>
                </a:solidFill>
              </a:rPr>
              <a:t>Rhannu</a:t>
            </a:r>
            <a:r>
              <a:rPr lang="en-GB" dirty="0">
                <a:solidFill>
                  <a:srgbClr val="00B0F0"/>
                </a:solidFill>
              </a:rPr>
              <a:t> / </a:t>
            </a:r>
            <a:r>
              <a:rPr lang="en-GB" dirty="0" err="1">
                <a:solidFill>
                  <a:srgbClr val="00B0F0"/>
                </a:solidFill>
              </a:rPr>
              <a:t>cydweithio</a:t>
            </a:r>
            <a:r>
              <a:rPr lang="en-GB" dirty="0">
                <a:solidFill>
                  <a:srgbClr val="00B0F0"/>
                </a:solidFill>
                <a:ea typeface="ＭＳ Ｐゴシック" pitchFamily="-110" charset="-128"/>
                <a:cs typeface="ＭＳ Ｐゴシック" pitchFamily="-110" charset="-128"/>
              </a:rPr>
              <a:t> </a:t>
            </a:r>
          </a:p>
        </p:txBody>
      </p:sp>
      <p:sp>
        <p:nvSpPr>
          <p:cNvPr id="17411" name="Rectangle 3"/>
          <p:cNvSpPr>
            <a:spLocks noGrp="1" noChangeArrowheads="1"/>
          </p:cNvSpPr>
          <p:nvPr>
            <p:ph idx="1"/>
          </p:nvPr>
        </p:nvSpPr>
        <p:spPr>
          <a:xfrm>
            <a:off x="378822" y="1509078"/>
            <a:ext cx="8229600" cy="2131665"/>
          </a:xfrm>
        </p:spPr>
        <p:txBody>
          <a:bodyPr vert="horz" lIns="91440" tIns="45720" rIns="91440" bIns="45720" rtlCol="0" anchor="t">
            <a:normAutofit fontScale="77500" lnSpcReduction="20000"/>
          </a:bodyPr>
          <a:lstStyle/>
          <a:p>
            <a:pPr>
              <a:buNone/>
            </a:pPr>
            <a:r>
              <a:rPr lang="en-GB" dirty="0">
                <a:ea typeface="ＭＳ Ｐゴシック"/>
                <a:cs typeface="ＭＳ Ｐゴシック" pitchFamily="-110" charset="-128"/>
              </a:rPr>
              <a:t>For many people community schools are synonymous with the idea of shared facilities and collaboration with other agencies and groups: </a:t>
            </a:r>
            <a:endParaRPr lang="en-GB" dirty="0">
              <a:ea typeface="ＭＳ Ｐゴシック" pitchFamily="-110" charset="-128"/>
              <a:cs typeface="ＭＳ Ｐゴシック" pitchFamily="-110" charset="-128"/>
            </a:endParaRPr>
          </a:p>
          <a:p>
            <a:pPr eaLnBrk="1" hangingPunct="1"/>
            <a:r>
              <a:rPr lang="en-GB" dirty="0">
                <a:ea typeface="ＭＳ Ｐゴシック" pitchFamily="-110" charset="-128"/>
                <a:cs typeface="ＭＳ Ｐゴシック" pitchFamily="-110" charset="-128"/>
              </a:rPr>
              <a:t>encouraging collaboration with statutory and voluntary welfare agencies; and </a:t>
            </a:r>
          </a:p>
          <a:p>
            <a:pPr eaLnBrk="1" hangingPunct="1"/>
            <a:r>
              <a:rPr lang="en-GB" dirty="0">
                <a:ea typeface="ＭＳ Ｐゴシック" pitchFamily="-110" charset="-128"/>
                <a:cs typeface="ＭＳ Ｐゴシック" pitchFamily="-110" charset="-128"/>
              </a:rPr>
              <a:t>the development of the school as a resource base for social and community action. </a:t>
            </a:r>
          </a:p>
        </p:txBody>
      </p:sp>
      <p:sp>
        <p:nvSpPr>
          <p:cNvPr id="4" name="Rectangle 3"/>
          <p:cNvSpPr txBox="1">
            <a:spLocks noChangeArrowheads="1"/>
          </p:cNvSpPr>
          <p:nvPr/>
        </p:nvSpPr>
        <p:spPr bwMode="auto">
          <a:xfrm>
            <a:off x="378822" y="3436192"/>
            <a:ext cx="8686800" cy="24431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tx1"/>
              </a:buClr>
              <a:buSzPct val="75000"/>
              <a:tabLst/>
              <a:defRPr/>
            </a:pP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I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nifer</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o</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bobl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mae</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ysgolion</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cymunedol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yn</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gyfystyr</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â’r</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syniad</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o</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rannu</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cyfleusterau</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chydweithio</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gyda</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grwpiau</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ag</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asiantaethau</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eraill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p>
          <a:p>
            <a:pPr marR="0" lvl="0" algn="l" defTabSz="914400" rtl="0" eaLnBrk="1" fontAlgn="base" latinLnBrk="0" hangingPunct="1">
              <a:lnSpc>
                <a:spcPct val="100000"/>
              </a:lnSpc>
              <a:spcBef>
                <a:spcPct val="20000"/>
              </a:spcBef>
              <a:spcAft>
                <a:spcPct val="0"/>
              </a:spcAft>
              <a:buClr>
                <a:schemeClr val="tx1"/>
              </a:buClr>
              <a:buSzPct val="75000"/>
              <a:tabLst/>
              <a:defRPr/>
            </a:pP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Annog</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cydweithio</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gydag</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asiantaethau</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statudol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gwirfoddol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
Y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datblygiad</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o’r</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ysgol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fel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adnodd</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lleol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yn</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gymdeithasol</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i’r</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 </a:t>
            </a:r>
            <a:r>
              <a:rPr kumimoji="0" lang="en-US" sz="2200" b="0" i="0" u="none" strike="noStrike" kern="0" cap="none" spc="0" normalizeH="0" baseline="0" noProof="0" dirty="0" err="1">
                <a:ln>
                  <a:noFill/>
                </a:ln>
                <a:solidFill>
                  <a:srgbClr val="003366"/>
                </a:solidFill>
                <a:effectLst/>
                <a:uLnTx/>
                <a:uFillTx/>
                <a:ea typeface="Helvetica" pitchFamily="-110" charset="0"/>
                <a:cs typeface="Helvetica" pitchFamily="-110" charset="0"/>
              </a:rPr>
              <a:t>gymuned</a:t>
            </a:r>
            <a:r>
              <a:rPr kumimoji="0" lang="en-US" sz="2200" b="0" i="0" u="none" strike="noStrike" kern="0" cap="none" spc="0" normalizeH="0" baseline="0" noProof="0" dirty="0">
                <a:ln>
                  <a:noFill/>
                </a:ln>
                <a:solidFill>
                  <a:srgbClr val="003366"/>
                </a:solidFill>
                <a:effectLst/>
                <a:uLnTx/>
                <a:uFillTx/>
                <a:ea typeface="Helvetica" pitchFamily="-110" charset="0"/>
                <a:cs typeface="Helvetica" pitchFamily="-110" charset="0"/>
              </a:rPr>
              <a:t>.</a:t>
            </a:r>
            <a:r>
              <a:rPr kumimoji="0" lang="en-US" sz="2200" b="0" i="0" u="none" strike="noStrike" kern="0" cap="none" spc="0" normalizeH="0" baseline="0" noProof="0" dirty="0">
                <a:ln>
                  <a:noFill/>
                </a:ln>
                <a:solidFill>
                  <a:srgbClr val="003366"/>
                </a:solidFill>
                <a:effectLst/>
                <a:uLnTx/>
                <a:uFillTx/>
                <a:latin typeface="Helvetica" pitchFamily="-110" charset="0"/>
                <a:ea typeface="Helvetica" pitchFamily="-110" charset="0"/>
                <a:cs typeface="Helvetica" pitchFamily="-110" charset="0"/>
              </a:rPr>
              <a:t>
</a:t>
            </a:r>
            <a:r>
              <a:rPr kumimoji="0" lang="en-US" sz="2800" b="0" i="0" u="none" strike="noStrike" kern="0" cap="none" spc="0" normalizeH="0" baseline="0" noProof="0" dirty="0">
                <a:ln>
                  <a:noFill/>
                </a:ln>
                <a:solidFill>
                  <a:srgbClr val="003366"/>
                </a:solidFill>
                <a:effectLst/>
                <a:uLnTx/>
                <a:uFillTx/>
                <a:latin typeface="Helvetica" pitchFamily="-110" charset="0"/>
                <a:ea typeface="Helvetica" pitchFamily="-110" charset="0"/>
                <a:cs typeface="Helvetica" pitchFamily="-110" charset="0"/>
              </a:rPr>
              <a:t>
</a:t>
            </a:r>
            <a:endParaRPr kumimoji="0" lang="en-GB" sz="2800" b="0" i="0" u="none" strike="noStrike" kern="0" cap="none" spc="0" normalizeH="0" baseline="0" noProof="0" dirty="0">
              <a:ln>
                <a:noFill/>
              </a:ln>
              <a:solidFill>
                <a:schemeClr val="tx1"/>
              </a:solidFill>
              <a:effectLst/>
              <a:uLnTx/>
              <a:uFillTx/>
              <a:latin typeface="+mn-lt"/>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1761529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52428"/>
            <a:ext cx="8229600" cy="1143000"/>
          </a:xfrm>
        </p:spPr>
        <p:txBody>
          <a:bodyPr>
            <a:normAutofit fontScale="90000"/>
          </a:bodyPr>
          <a:lstStyle/>
          <a:p>
            <a:r>
              <a:rPr lang="en-US" dirty="0">
                <a:solidFill>
                  <a:srgbClr val="00B0F0"/>
                </a:solidFill>
              </a:rPr>
              <a:t>Examples </a:t>
            </a:r>
            <a:r>
              <a:rPr lang="en-US" dirty="0" smtClean="0">
                <a:solidFill>
                  <a:srgbClr val="00B0F0"/>
                </a:solidFill>
              </a:rPr>
              <a:t>– </a:t>
            </a:r>
            <a:r>
              <a:rPr lang="en-US" dirty="0" err="1" smtClean="0">
                <a:solidFill>
                  <a:srgbClr val="00B0F0"/>
                </a:solidFill>
              </a:rPr>
              <a:t>Enghreifftiau</a:t>
            </a:r>
            <a:r>
              <a:rPr lang="en-US" dirty="0" smtClean="0">
                <a:solidFill>
                  <a:srgbClr val="00B0F0"/>
                </a:solidFill>
              </a:rPr>
              <a:t> </a:t>
            </a:r>
            <a:br>
              <a:rPr lang="en-US" dirty="0" smtClean="0">
                <a:solidFill>
                  <a:srgbClr val="00B0F0"/>
                </a:solidFill>
              </a:rPr>
            </a:br>
            <a:r>
              <a:rPr lang="en-US" dirty="0" smtClean="0">
                <a:solidFill>
                  <a:srgbClr val="00B0F0"/>
                </a:solidFill>
              </a:rPr>
              <a:t>(there are many more – have a look at a school you are familiar with)</a:t>
            </a:r>
            <a:endParaRPr lang="en-US" dirty="0">
              <a:solidFill>
                <a:srgbClr val="00B0F0"/>
              </a:solidFill>
            </a:endParaRPr>
          </a:p>
        </p:txBody>
      </p:sp>
      <p:pic>
        <p:nvPicPr>
          <p:cNvPr id="4" name="Picture 3"/>
          <p:cNvPicPr>
            <a:picLocks noChangeAspect="1"/>
          </p:cNvPicPr>
          <p:nvPr/>
        </p:nvPicPr>
        <p:blipFill>
          <a:blip r:embed="rId2"/>
          <a:stretch>
            <a:fillRect/>
          </a:stretch>
        </p:blipFill>
        <p:spPr>
          <a:xfrm>
            <a:off x="-156755" y="1440291"/>
            <a:ext cx="4064000" cy="1587500"/>
          </a:xfrm>
          <a:prstGeom prst="rect">
            <a:avLst/>
          </a:prstGeom>
        </p:spPr>
      </p:pic>
      <p:pic>
        <p:nvPicPr>
          <p:cNvPr id="6" name="Picture 5"/>
          <p:cNvPicPr>
            <a:picLocks noChangeAspect="1"/>
          </p:cNvPicPr>
          <p:nvPr/>
        </p:nvPicPr>
        <p:blipFill>
          <a:blip r:embed="rId3"/>
          <a:stretch>
            <a:fillRect/>
          </a:stretch>
        </p:blipFill>
        <p:spPr>
          <a:xfrm>
            <a:off x="0" y="4468713"/>
            <a:ext cx="6350000" cy="1054100"/>
          </a:xfrm>
          <a:prstGeom prst="rect">
            <a:avLst/>
          </a:prstGeom>
        </p:spPr>
      </p:pic>
      <p:pic>
        <p:nvPicPr>
          <p:cNvPr id="7" name="Picture 6"/>
          <p:cNvPicPr>
            <a:picLocks noChangeAspect="1"/>
          </p:cNvPicPr>
          <p:nvPr/>
        </p:nvPicPr>
        <p:blipFill>
          <a:blip r:embed="rId4"/>
          <a:stretch>
            <a:fillRect/>
          </a:stretch>
        </p:blipFill>
        <p:spPr>
          <a:xfrm>
            <a:off x="0" y="2881213"/>
            <a:ext cx="8141257" cy="1537793"/>
          </a:xfrm>
          <a:prstGeom prst="rect">
            <a:avLst/>
          </a:prstGeom>
        </p:spPr>
      </p:pic>
      <p:sp>
        <p:nvSpPr>
          <p:cNvPr id="3" name="Rectangle 2">
            <a:extLst>
              <a:ext uri="{FF2B5EF4-FFF2-40B4-BE49-F238E27FC236}">
                <a16:creationId xmlns:a16="http://schemas.microsoft.com/office/drawing/2014/main" id="{9DA7CA6D-5C9E-144B-B0EF-C10963892ED0}"/>
              </a:ext>
            </a:extLst>
          </p:cNvPr>
          <p:cNvSpPr/>
          <p:nvPr/>
        </p:nvSpPr>
        <p:spPr>
          <a:xfrm>
            <a:off x="4713739" y="1906422"/>
            <a:ext cx="3884718" cy="369332"/>
          </a:xfrm>
          <a:prstGeom prst="rect">
            <a:avLst/>
          </a:prstGeom>
        </p:spPr>
        <p:txBody>
          <a:bodyPr wrap="none">
            <a:spAutoFit/>
          </a:bodyPr>
          <a:lstStyle/>
          <a:p>
            <a:r>
              <a:rPr lang="en-US" dirty="0"/>
              <a:t>https://</a:t>
            </a:r>
            <a:r>
              <a:rPr lang="en-US" dirty="0" err="1"/>
              <a:t>www.capcochprimary.co.uk</a:t>
            </a:r>
            <a:endParaRPr lang="en-US" dirty="0"/>
          </a:p>
        </p:txBody>
      </p:sp>
    </p:spTree>
    <p:extLst>
      <p:ext uri="{BB962C8B-B14F-4D97-AF65-F5344CB8AC3E}">
        <p14:creationId xmlns:p14="http://schemas.microsoft.com/office/powerpoint/2010/main" val="773682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p:cNvSpPr>
            <a:spLocks noGrp="1" noChangeArrowheads="1"/>
          </p:cNvSpPr>
          <p:nvPr>
            <p:ph type="title"/>
          </p:nvPr>
        </p:nvSpPr>
        <p:spPr>
          <a:xfrm>
            <a:off x="354124" y="24674"/>
            <a:ext cx="8084482" cy="1320800"/>
          </a:xfrm>
        </p:spPr>
        <p:txBody>
          <a:bodyPr>
            <a:normAutofit/>
          </a:bodyPr>
          <a:lstStyle/>
          <a:p>
            <a:r>
              <a:rPr lang="en-GB" dirty="0">
                <a:solidFill>
                  <a:srgbClr val="00B0F0"/>
                </a:solidFill>
                <a:ea typeface="ＭＳ Ｐゴシック" pitchFamily="-110" charset="-128"/>
                <a:cs typeface="ＭＳ Ｐゴシック" pitchFamily="-110" charset="-128"/>
              </a:rPr>
              <a:t>Examples of Activities </a:t>
            </a:r>
            <a:r>
              <a:rPr lang="en-GB" dirty="0" smtClean="0">
                <a:solidFill>
                  <a:srgbClr val="00B0F0"/>
                </a:solidFill>
                <a:ea typeface="ＭＳ Ｐゴシック" pitchFamily="-110" charset="-128"/>
                <a:cs typeface="ＭＳ Ｐゴシック" pitchFamily="-110" charset="-128"/>
              </a:rPr>
              <a:t> </a:t>
            </a:r>
            <a:r>
              <a:rPr lang="en-GB" dirty="0">
                <a:solidFill>
                  <a:srgbClr val="00B0F0"/>
                </a:solidFill>
                <a:ea typeface="ＭＳ Ｐゴシック" pitchFamily="-110" charset="-128"/>
                <a:cs typeface="ＭＳ Ｐゴシック" pitchFamily="-110" charset="-128"/>
              </a:rPr>
              <a:t/>
            </a:r>
            <a:br>
              <a:rPr lang="en-GB" dirty="0">
                <a:solidFill>
                  <a:srgbClr val="00B0F0"/>
                </a:solidFill>
                <a:ea typeface="ＭＳ Ｐゴシック" pitchFamily="-110" charset="-128"/>
                <a:cs typeface="ＭＳ Ｐゴシック" pitchFamily="-110" charset="-128"/>
              </a:rPr>
            </a:br>
            <a:r>
              <a:rPr lang="en-GB" dirty="0" err="1">
                <a:solidFill>
                  <a:srgbClr val="00B0F0"/>
                </a:solidFill>
              </a:rPr>
              <a:t>Enghreifftiau</a:t>
            </a:r>
            <a:r>
              <a:rPr lang="en-GB" dirty="0">
                <a:solidFill>
                  <a:srgbClr val="00B0F0"/>
                </a:solidFill>
              </a:rPr>
              <a:t> o </a:t>
            </a:r>
            <a:r>
              <a:rPr lang="en-GB" dirty="0" err="1">
                <a:solidFill>
                  <a:srgbClr val="00B0F0"/>
                </a:solidFill>
              </a:rPr>
              <a:t>weithgareddau</a:t>
            </a:r>
            <a:endParaRPr lang="en-GB" dirty="0">
              <a:solidFill>
                <a:srgbClr val="00B0F0"/>
              </a:solidFill>
              <a:ea typeface="ＭＳ Ｐゴシック" pitchFamily="-110" charset="-128"/>
              <a:cs typeface="ＭＳ Ｐゴシック" pitchFamily="-110" charset="-128"/>
            </a:endParaRPr>
          </a:p>
        </p:txBody>
      </p:sp>
      <p:sp>
        <p:nvSpPr>
          <p:cNvPr id="21507" name="Rectangle 3"/>
          <p:cNvSpPr>
            <a:spLocks noGrp="1" noChangeArrowheads="1"/>
          </p:cNvSpPr>
          <p:nvPr>
            <p:ph idx="1"/>
          </p:nvPr>
        </p:nvSpPr>
        <p:spPr>
          <a:xfrm>
            <a:off x="105674" y="1195251"/>
            <a:ext cx="3731826" cy="4872081"/>
          </a:xfrm>
        </p:spPr>
        <p:txBody>
          <a:bodyPr>
            <a:normAutofit fontScale="92500" lnSpcReduction="10000"/>
          </a:bodyPr>
          <a:lstStyle/>
          <a:p>
            <a:pPr eaLnBrk="1" hangingPunct="1">
              <a:lnSpc>
                <a:spcPct val="80000"/>
              </a:lnSpc>
            </a:pPr>
            <a:r>
              <a:rPr lang="en-US" sz="1400" dirty="0">
                <a:ea typeface="ＭＳ Ｐゴシック" pitchFamily="-110" charset="-128"/>
                <a:cs typeface="ＭＳ Ｐゴシック" pitchFamily="-110" charset="-128"/>
                <a:hlinkClick r:id="rId2"/>
              </a:rPr>
              <a:t>Lights, camera, action</a:t>
            </a:r>
            <a:r>
              <a:rPr lang="en-US" sz="1400" dirty="0">
                <a:ea typeface="ＭＳ Ｐゴシック" pitchFamily="-110" charset="-128"/>
                <a:cs typeface="ＭＳ Ｐゴシック" pitchFamily="-110" charset="-128"/>
              </a:rPr>
              <a:t> (film clubs)</a:t>
            </a:r>
            <a:r>
              <a:rPr lang="en-US" sz="1400" dirty="0">
                <a:ea typeface="ＭＳ Ｐゴシック" pitchFamily="-110" charset="-128"/>
                <a:cs typeface="ＭＳ Ｐゴシック" pitchFamily="-110" charset="-128"/>
                <a:hlinkClick r:id="rId2"/>
              </a:rPr>
              <a:t/>
            </a:r>
            <a:br>
              <a:rPr lang="en-US" sz="1400" dirty="0">
                <a:ea typeface="ＭＳ Ｐゴシック" pitchFamily="-110" charset="-128"/>
                <a:cs typeface="ＭＳ Ｐゴシック" pitchFamily="-110" charset="-128"/>
                <a:hlinkClick r:id="rId2"/>
              </a:rPr>
            </a:br>
            <a:r>
              <a:rPr lang="en-US" sz="1400" dirty="0">
                <a:ea typeface="ＭＳ Ｐゴシック" pitchFamily="-110" charset="-128"/>
                <a:cs typeface="ＭＳ Ｐゴシック" pitchFamily="-110" charset="-128"/>
                <a:hlinkClick r:id="rId3"/>
              </a:rPr>
              <a:t>Breakfast singing clubs</a:t>
            </a:r>
            <a:br>
              <a:rPr lang="en-US" sz="1400" dirty="0">
                <a:ea typeface="ＭＳ Ｐゴシック" pitchFamily="-110" charset="-128"/>
                <a:cs typeface="ＭＳ Ｐゴシック" pitchFamily="-110" charset="-128"/>
                <a:hlinkClick r:id="rId3"/>
              </a:rPr>
            </a:br>
            <a:r>
              <a:rPr lang="en-US" sz="1400" dirty="0">
                <a:ea typeface="ＭＳ Ｐゴシック" pitchFamily="-110" charset="-128"/>
                <a:cs typeface="ＭＳ Ｐゴシック" pitchFamily="-110" charset="-128"/>
                <a:hlinkClick r:id="rId3"/>
              </a:rPr>
              <a:t>Community focused schools: making it happen: a toolkit</a:t>
            </a:r>
            <a:br>
              <a:rPr lang="en-US" sz="1400" dirty="0">
                <a:ea typeface="ＭＳ Ｐゴシック" pitchFamily="-110" charset="-128"/>
                <a:cs typeface="ＭＳ Ｐゴシック" pitchFamily="-110" charset="-128"/>
                <a:hlinkClick r:id="rId3"/>
              </a:rPr>
            </a:br>
            <a:r>
              <a:rPr lang="en-US" sz="1400" dirty="0">
                <a:ea typeface="ＭＳ Ｐゴシック" pitchFamily="-110" charset="-128"/>
                <a:cs typeface="ＭＳ Ｐゴシック" pitchFamily="-110" charset="-128"/>
                <a:hlinkClick r:id="rId4"/>
              </a:rPr>
              <a:t>Community Focused Schools - Making it happen: a checklist for audit and inspection</a:t>
            </a:r>
            <a:br>
              <a:rPr lang="en-US" sz="1400" dirty="0">
                <a:ea typeface="ＭＳ Ｐゴシック" pitchFamily="-110" charset="-128"/>
                <a:cs typeface="ＭＳ Ｐゴシック" pitchFamily="-110" charset="-128"/>
                <a:hlinkClick r:id="rId4"/>
              </a:rPr>
            </a:br>
            <a:r>
              <a:rPr lang="en-US" sz="1400" dirty="0">
                <a:ea typeface="ＭＳ Ｐゴシック" pitchFamily="-110" charset="-128"/>
                <a:cs typeface="ＭＳ Ｐゴシック" pitchFamily="-110" charset="-128"/>
                <a:hlinkClick r:id="rId5"/>
              </a:rPr>
              <a:t>Information sheet: Community Focused Schools</a:t>
            </a:r>
            <a:br>
              <a:rPr lang="en-US" sz="1400" dirty="0">
                <a:ea typeface="ＭＳ Ｐゴシック" pitchFamily="-110" charset="-128"/>
                <a:cs typeface="ＭＳ Ｐゴシック" pitchFamily="-110" charset="-128"/>
                <a:hlinkClick r:id="rId5"/>
              </a:rPr>
            </a:br>
            <a:r>
              <a:rPr lang="en-US" sz="1400" dirty="0">
                <a:ea typeface="ＭＳ Ｐゴシック" pitchFamily="-110" charset="-128"/>
                <a:cs typeface="ＭＳ Ｐゴシック" pitchFamily="-110" charset="-128"/>
                <a:hlinkClick r:id="rId5"/>
              </a:rPr>
              <a:t>A governors' guide to community focused schools</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6"/>
              </a:rPr>
              <a:t>Community focused schools - developing out of school hours childcare and out of school hours learning</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7"/>
              </a:rPr>
              <a:t>Turning the vision into reality</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8"/>
              </a:rPr>
              <a:t>A briefing on community cohesion</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9"/>
              </a:rPr>
              <a:t>Young leaders for active communities</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0"/>
              </a:rPr>
              <a:t>Bridging the gender gap for boys</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1"/>
              </a:rPr>
              <a:t>Making homework work</a:t>
            </a:r>
            <a:r>
              <a:rPr lang="en-US" sz="1400" dirty="0">
                <a:ea typeface="ＭＳ Ｐゴシック" pitchFamily="-110" charset="-128"/>
                <a:cs typeface="ＭＳ Ｐゴシック" pitchFamily="-110" charset="-128"/>
              </a:rPr>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2"/>
              </a:rPr>
              <a:t>Speak up</a:t>
            </a:r>
            <a:r>
              <a:rPr lang="en-US" sz="1400" dirty="0">
                <a:ea typeface="ＭＳ Ｐゴシック" pitchFamily="-110" charset="-128"/>
                <a:cs typeface="ＭＳ Ｐゴシック" pitchFamily="-110" charset="-128"/>
              </a:rPr>
              <a:t> (primary democracy)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3"/>
              </a:rPr>
              <a:t>Welsh code of practice for out-of-school-hours learning</a:t>
            </a:r>
            <a:r>
              <a:rPr lang="en-US" sz="1400" dirty="0">
                <a:ea typeface="ＭＳ Ｐゴシック" pitchFamily="-110" charset="-128"/>
                <a:cs typeface="ＭＳ Ｐゴシック" pitchFamily="-110" charset="-128"/>
              </a:rPr>
              <a:t>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4"/>
              </a:rPr>
              <a:t>Welsh training and resource pack for out-of-school-hours-learning</a:t>
            </a:r>
            <a:r>
              <a:rPr lang="en-US" sz="1400" dirty="0">
                <a:ea typeface="ＭＳ Ｐゴシック" pitchFamily="-110" charset="-128"/>
                <a:cs typeface="ＭＳ Ｐゴシック" pitchFamily="-110" charset="-128"/>
              </a:rPr>
              <a:t>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5"/>
              </a:rPr>
              <a:t>Primary to Secondary: Out-of-school-hours Learning and Transition</a:t>
            </a:r>
            <a:r>
              <a:rPr lang="en-US" sz="1400" dirty="0">
                <a:ea typeface="ＭＳ Ｐゴシック" pitchFamily="-110" charset="-128"/>
                <a:cs typeface="ＭＳ Ｐゴシック" pitchFamily="-110" charset="-128"/>
              </a:rPr>
              <a:t>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6"/>
              </a:rPr>
              <a:t>Take your Partners in Caerphilly</a:t>
            </a:r>
            <a:r>
              <a:rPr lang="en-US" sz="1400" dirty="0">
                <a:ea typeface="ＭＳ Ｐゴシック" pitchFamily="-110" charset="-128"/>
                <a:cs typeface="ＭＳ Ｐゴシック" pitchFamily="-110" charset="-128"/>
              </a:rPr>
              <a:t>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7"/>
              </a:rPr>
              <a:t>Breakfast Club Plus</a:t>
            </a:r>
            <a:r>
              <a:rPr lang="en-US" sz="1400" dirty="0">
                <a:ea typeface="ＭＳ Ｐゴシック" pitchFamily="-110" charset="-128"/>
                <a:cs typeface="ＭＳ Ｐゴシック" pitchFamily="-110" charset="-128"/>
              </a:rPr>
              <a:t> (Breakfast clubs)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8"/>
              </a:rPr>
              <a:t>OwnZone</a:t>
            </a:r>
            <a:r>
              <a:rPr lang="en-US" sz="1400" dirty="0">
                <a:ea typeface="ＭＳ Ｐゴシック" pitchFamily="-110" charset="-128"/>
                <a:cs typeface="ＭＳ Ｐゴシック" pitchFamily="-110" charset="-128"/>
              </a:rPr>
              <a:t> (after school care and learning clubs for Key Stage 3)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19"/>
              </a:rPr>
              <a:t>Sum-it!</a:t>
            </a:r>
            <a:r>
              <a:rPr lang="en-US" sz="1400" dirty="0">
                <a:ea typeface="ＭＳ Ｐゴシック" pitchFamily="-110" charset="-128"/>
                <a:cs typeface="ＭＳ Ｐゴシック" pitchFamily="-110" charset="-128"/>
              </a:rPr>
              <a:t> (</a:t>
            </a:r>
            <a:r>
              <a:rPr lang="en-US" sz="1400" dirty="0" err="1">
                <a:ea typeface="ＭＳ Ｐゴシック" pitchFamily="-110" charset="-128"/>
                <a:cs typeface="ＭＳ Ｐゴシック" pitchFamily="-110" charset="-128"/>
              </a:rPr>
              <a:t>maths</a:t>
            </a:r>
            <a:r>
              <a:rPr lang="en-US" sz="1400" dirty="0">
                <a:ea typeface="ＭＳ Ｐゴシック" pitchFamily="-110" charset="-128"/>
                <a:cs typeface="ＭＳ Ｐゴシック" pitchFamily="-110" charset="-128"/>
              </a:rPr>
              <a:t> clubs)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20"/>
              </a:rPr>
              <a:t>Taking part</a:t>
            </a:r>
            <a:r>
              <a:rPr lang="en-US" sz="1400" dirty="0">
                <a:ea typeface="ＭＳ Ｐゴシック" pitchFamily="-110" charset="-128"/>
                <a:cs typeface="ＭＳ Ｐゴシック" pitchFamily="-110" charset="-128"/>
              </a:rPr>
              <a:t> (looked after children) </a:t>
            </a:r>
            <a:br>
              <a:rPr lang="en-US" sz="1400" dirty="0">
                <a:ea typeface="ＭＳ Ｐゴシック" pitchFamily="-110" charset="-128"/>
                <a:cs typeface="ＭＳ Ｐゴシック" pitchFamily="-110" charset="-128"/>
              </a:rPr>
            </a:br>
            <a:r>
              <a:rPr lang="en-US" sz="1400" dirty="0">
                <a:ea typeface="ＭＳ Ｐゴシック" pitchFamily="-110" charset="-128"/>
                <a:cs typeface="ＭＳ Ｐゴシック" pitchFamily="-110" charset="-128"/>
                <a:hlinkClick r:id="rId21"/>
              </a:rPr>
              <a:t>This is how we do it</a:t>
            </a:r>
            <a:r>
              <a:rPr lang="en-US" sz="1400" dirty="0">
                <a:ea typeface="ＭＳ Ｐゴシック" pitchFamily="-110" charset="-128"/>
                <a:cs typeface="ＭＳ Ｐゴシック" pitchFamily="-110" charset="-128"/>
              </a:rPr>
              <a:t> (reading clubs)</a:t>
            </a:r>
            <a:endParaRPr lang="en-GB" sz="1400" dirty="0">
              <a:ea typeface="ＭＳ Ｐゴシック" pitchFamily="-110" charset="-128"/>
              <a:cs typeface="ＭＳ Ｐゴシック" pitchFamily="-110" charset="-128"/>
            </a:endParaRPr>
          </a:p>
        </p:txBody>
      </p:sp>
      <p:sp>
        <p:nvSpPr>
          <p:cNvPr id="4" name="Rectangle 3"/>
          <p:cNvSpPr txBox="1">
            <a:spLocks noChangeArrowheads="1"/>
          </p:cNvSpPr>
          <p:nvPr/>
        </p:nvSpPr>
        <p:spPr bwMode="auto">
          <a:xfrm>
            <a:off x="4311779" y="1195251"/>
            <a:ext cx="4531775"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80000"/>
              </a:lnSpc>
              <a:spcBef>
                <a:spcPct val="20000"/>
              </a:spcBef>
              <a:spcAft>
                <a:spcPct val="0"/>
              </a:spcAft>
              <a:buClr>
                <a:schemeClr val="tx1"/>
              </a:buClr>
              <a:buSzPct val="75000"/>
              <a:buFont typeface="Wingdings" pitchFamily="-110" charset="2"/>
              <a:buChar char="l"/>
              <a:tabLst/>
              <a:defRPr/>
            </a:pP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2"/>
              </a:rPr>
              <a:t>Clybiau ffilm</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2"/>
              </a:rPr>
            </a:br>
            <a:r>
              <a:rPr kumimoji="0" lang="en-US" sz="1300" b="0" i="0" u="sng" strike="noStrike" kern="0" cap="none" spc="0" normalizeH="0" baseline="0" noProof="0" dirty="0">
                <a:ln>
                  <a:noFill/>
                </a:ln>
                <a:effectLst/>
                <a:uLnTx/>
                <a:uFillTx/>
                <a:latin typeface="+mn-lt"/>
                <a:ea typeface="ＭＳ Ｐゴシック" pitchFamily="-110" charset="-128"/>
                <a:cs typeface="ＭＳ Ｐゴシック" pitchFamily="-110" charset="-128"/>
                <a:hlinkClick r:id="rId2"/>
              </a:rPr>
              <a:t>clybiau</a:t>
            </a:r>
            <a:r>
              <a:rPr kumimoji="0" lang="en-US" sz="1300" b="0" i="0" u="sng" strike="noStrike" kern="0" cap="none" spc="0" normalizeH="0" baseline="0" noProof="0" dirty="0">
                <a:ln>
                  <a:noFill/>
                </a:ln>
                <a:effectLst/>
                <a:uLnTx/>
                <a:uFillTx/>
                <a:latin typeface="+mn-lt"/>
                <a:ea typeface="ＭＳ Ｐゴシック" pitchFamily="-110" charset="-128"/>
                <a:cs typeface="ＭＳ Ｐゴシック" pitchFamily="-110" charset="-128"/>
              </a:rPr>
              <a:t> </a:t>
            </a:r>
            <a:r>
              <a:rPr kumimoji="0" lang="en-US" sz="1300" b="0" i="0" u="sng" strike="noStrike" kern="0" cap="none" spc="0" normalizeH="0" baseline="0" noProof="0" dirty="0" err="1">
                <a:ln>
                  <a:noFill/>
                </a:ln>
                <a:effectLst/>
                <a:uLnTx/>
                <a:uFillTx/>
                <a:latin typeface="+mn-lt"/>
                <a:ea typeface="ＭＳ Ｐゴシック" pitchFamily="-110" charset="-128"/>
                <a:cs typeface="ＭＳ Ｐゴシック" pitchFamily="-110" charset="-128"/>
              </a:rPr>
              <a:t>canu</a:t>
            </a:r>
            <a:r>
              <a:rPr kumimoji="0" lang="en-US" sz="1300" b="0" i="0" u="sng" strike="noStrike" kern="0" cap="none" spc="0" normalizeH="0" baseline="0" noProof="0" dirty="0">
                <a:ln>
                  <a:noFill/>
                </a:ln>
                <a:effectLst/>
                <a:uLnTx/>
                <a:uFillTx/>
                <a:latin typeface="+mn-lt"/>
                <a:ea typeface="ＭＳ Ｐゴシック" pitchFamily="-110" charset="-128"/>
                <a:cs typeface="ＭＳ Ｐゴシック" pitchFamily="-110" charset="-128"/>
              </a:rPr>
              <a:t> </a:t>
            </a:r>
            <a:r>
              <a:rPr kumimoji="0" lang="en-US" sz="1300" b="0" i="0" u="sng" strike="noStrike" kern="0" cap="none" spc="0" normalizeH="0" baseline="0" noProof="0" dirty="0" err="1">
                <a:ln>
                  <a:noFill/>
                </a:ln>
                <a:effectLst/>
                <a:uLnTx/>
                <a:uFillTx/>
                <a:latin typeface="+mn-lt"/>
                <a:ea typeface="ＭＳ Ｐゴシック" pitchFamily="-110" charset="-128"/>
                <a:cs typeface="ＭＳ Ｐゴシック" pitchFamily="-110" charset="-128"/>
              </a:rPr>
              <a:t>amser</a:t>
            </a:r>
            <a:r>
              <a:rPr kumimoji="0" lang="en-US" sz="1300" b="0" i="0" u="sng" strike="noStrike" kern="0" cap="none" spc="0" normalizeH="0" baseline="0" noProof="0" dirty="0">
                <a:ln>
                  <a:noFill/>
                </a:ln>
                <a:effectLst/>
                <a:uLnTx/>
                <a:uFillTx/>
                <a:latin typeface="+mn-lt"/>
                <a:ea typeface="ＭＳ Ｐゴシック" pitchFamily="-110" charset="-128"/>
                <a:cs typeface="ＭＳ Ｐゴシック" pitchFamily="-110" charset="-128"/>
              </a:rPr>
              <a:t> </a:t>
            </a:r>
            <a:r>
              <a:rPr kumimoji="0" lang="en-US" sz="1300" b="0" i="0" u="sng" strike="noStrike" kern="0" cap="none" spc="0" normalizeH="0" baseline="0" noProof="0" dirty="0" err="1">
                <a:ln>
                  <a:noFill/>
                </a:ln>
                <a:effectLst/>
                <a:uLnTx/>
                <a:uFillTx/>
                <a:latin typeface="+mn-lt"/>
                <a:ea typeface="ＭＳ Ｐゴシック" pitchFamily="-110" charset="-128"/>
                <a:cs typeface="ＭＳ Ｐゴシック" pitchFamily="-110" charset="-128"/>
              </a:rPr>
              <a:t>brecwast</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3"/>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3"/>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3"/>
              </a:rPr>
              <a:t>ysgolion cymunedol;  Community focused schools: making it happen: a toolkit</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3"/>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4"/>
              </a:rPr>
              <a:t>Community Focused Schools - Making it happen: a checklist for audit and inspection</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4"/>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5"/>
              </a:rPr>
              <a:t>Information sheet: Community Focused Schools</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5"/>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5"/>
              </a:rPr>
              <a:t>A governors' guide to community focused schools</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6"/>
              </a:rPr>
              <a:t>Community focused schools - developing out of school hours childcare and out of school hours learning</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7"/>
              </a:rPr>
              <a:t>Turning the vision into reality</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8"/>
              </a:rPr>
              <a:t>A briefing on community cohesion</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9"/>
              </a:rPr>
              <a:t>Young leaders for active communities</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0"/>
              </a:rPr>
              <a:t>Bridging the gender gap for boys</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1"/>
              </a:rPr>
              <a:t>Making homework work</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2"/>
              </a:rPr>
              <a:t>Speak up</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(primary democracy)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3"/>
              </a:rPr>
              <a:t>Welsh code of practice for out-of-school-hours learning</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4"/>
              </a:rPr>
              <a:t>Welsh training and resource pack for out-of-school-hours-learning</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5"/>
              </a:rPr>
              <a:t>Primary to Secondary: Out-of-school-hours Learning and Transition</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6"/>
              </a:rPr>
              <a:t>Take your Partners in Caerphilly</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7"/>
              </a:rPr>
              <a:t>Breakfast Club Plus</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(Breakfast clubs)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8"/>
              </a:rPr>
              <a:t>OwnZone</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(after school care and learning clubs for Key Stage 3)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19"/>
              </a:rPr>
              <a:t>Sum-it!</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a:t>
            </a:r>
            <a:r>
              <a:rPr kumimoji="0" lang="en-US" sz="1300" b="0" i="0" u="none" strike="noStrike" kern="0" cap="none" spc="0" normalizeH="0" baseline="0" noProof="0" dirty="0" err="1">
                <a:ln>
                  <a:noFill/>
                </a:ln>
                <a:effectLst/>
                <a:uLnTx/>
                <a:uFillTx/>
                <a:latin typeface="+mn-lt"/>
                <a:ea typeface="ＭＳ Ｐゴシック" pitchFamily="-110" charset="-128"/>
                <a:cs typeface="ＭＳ Ｐゴシック" pitchFamily="-110" charset="-128"/>
              </a:rPr>
              <a:t>maths</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clubs)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20"/>
              </a:rPr>
              <a:t>Taking part</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(looked after children) </a:t>
            </a:r>
            <a:b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b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hlinkClick r:id="rId21"/>
              </a:rPr>
              <a:t>This is how we do it</a:t>
            </a:r>
            <a:r>
              <a:rPr kumimoji="0" lang="en-US" sz="1300" b="0" i="0" u="none" strike="noStrike" kern="0" cap="none" spc="0" normalizeH="0" baseline="0" noProof="0" dirty="0">
                <a:ln>
                  <a:noFill/>
                </a:ln>
                <a:effectLst/>
                <a:uLnTx/>
                <a:uFillTx/>
                <a:latin typeface="+mn-lt"/>
                <a:ea typeface="ＭＳ Ｐゴシック" pitchFamily="-110" charset="-128"/>
                <a:cs typeface="ＭＳ Ｐゴシック" pitchFamily="-110" charset="-128"/>
              </a:rPr>
              <a:t> (reading clubs)</a:t>
            </a:r>
            <a:endParaRPr kumimoji="0" lang="en-GB" sz="1300" b="0" i="0" u="none" strike="noStrike" kern="0" cap="none" spc="0" normalizeH="0" baseline="0" noProof="0" dirty="0">
              <a:ln>
                <a:noFill/>
              </a:ln>
              <a:effectLst/>
              <a:uLnTx/>
              <a:uFillTx/>
              <a:latin typeface="+mn-lt"/>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2449181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eaLnBrk="1" hangingPunct="1"/>
            <a:r>
              <a:rPr lang="en-GB" dirty="0">
                <a:solidFill>
                  <a:srgbClr val="00B0F0"/>
                </a:solidFill>
                <a:ea typeface="ＭＳ Ｐゴシック" pitchFamily="-110" charset="-128"/>
                <a:cs typeface="ＭＳ Ｐゴシック" pitchFamily="-110" charset="-128"/>
              </a:rPr>
              <a:t>Democratisation </a:t>
            </a:r>
            <a:r>
              <a:rPr lang="en-GB" dirty="0" smtClean="0">
                <a:solidFill>
                  <a:srgbClr val="00B0F0"/>
                </a:solidFill>
                <a:ea typeface="ＭＳ Ｐゴシック" pitchFamily="-110" charset="-128"/>
                <a:cs typeface="ＭＳ Ｐゴシック" pitchFamily="-110" charset="-128"/>
              </a:rPr>
              <a:t> </a:t>
            </a:r>
            <a:r>
              <a:rPr lang="en-GB" dirty="0" err="1">
                <a:solidFill>
                  <a:srgbClr val="00B0F0"/>
                </a:solidFill>
                <a:ea typeface="ＭＳ Ｐゴシック" pitchFamily="-110" charset="-128"/>
                <a:cs typeface="ＭＳ Ｐゴシック" pitchFamily="-110" charset="-128"/>
              </a:rPr>
              <a:t>Democrataeth</a:t>
            </a:r>
            <a:r>
              <a:rPr lang="en-GB" dirty="0">
                <a:solidFill>
                  <a:srgbClr val="00B0F0"/>
                </a:solidFill>
                <a:ea typeface="ＭＳ Ｐゴシック" pitchFamily="-110" charset="-128"/>
                <a:cs typeface="ＭＳ Ｐゴシック" pitchFamily="-110" charset="-128"/>
              </a:rPr>
              <a:t>: </a:t>
            </a:r>
          </a:p>
        </p:txBody>
      </p:sp>
      <p:sp>
        <p:nvSpPr>
          <p:cNvPr id="18435" name="Rectangle 3"/>
          <p:cNvSpPr>
            <a:spLocks noGrp="1" noChangeArrowheads="1"/>
          </p:cNvSpPr>
          <p:nvPr>
            <p:ph idx="1"/>
          </p:nvPr>
        </p:nvSpPr>
        <p:spPr>
          <a:xfrm>
            <a:off x="446462" y="1321268"/>
            <a:ext cx="8068888" cy="4697410"/>
          </a:xfrm>
        </p:spPr>
        <p:txBody>
          <a:bodyPr>
            <a:normAutofit fontScale="85000" lnSpcReduction="10000"/>
          </a:bodyPr>
          <a:lstStyle/>
          <a:p>
            <a:pPr eaLnBrk="1" hangingPunct="1"/>
            <a:r>
              <a:rPr lang="en-GB" sz="2400" dirty="0">
                <a:ea typeface="ＭＳ Ｐゴシック" pitchFamily="-110" charset="-128"/>
                <a:cs typeface="ＭＳ Ｐゴシック" pitchFamily="-110" charset="-128"/>
              </a:rPr>
              <a:t>the democratisation of internal structures and creation of mechanisms for the external community to influence school policy. </a:t>
            </a:r>
          </a:p>
          <a:p>
            <a:pPr eaLnBrk="1" hangingPunct="1"/>
            <a:r>
              <a:rPr lang="en-GB" sz="2400" dirty="0">
                <a:ea typeface="ＭＳ Ｐゴシック" pitchFamily="-110" charset="-128"/>
                <a:cs typeface="ＭＳ Ｐゴシック" pitchFamily="-110" charset="-128"/>
              </a:rPr>
              <a:t>E.g. the development of </a:t>
            </a:r>
            <a:r>
              <a:rPr lang="en-GB" sz="2400" b="1" dirty="0">
                <a:ea typeface="ＭＳ Ｐゴシック" pitchFamily="-110" charset="-128"/>
                <a:cs typeface="ＭＳ Ｐゴシック" pitchFamily="-110" charset="-128"/>
              </a:rPr>
              <a:t>school councils</a:t>
            </a:r>
            <a:r>
              <a:rPr lang="en-GB" sz="2400" dirty="0">
                <a:ea typeface="ＭＳ Ｐゴシック" pitchFamily="-110" charset="-128"/>
                <a:cs typeface="ＭＳ Ｐゴシック" pitchFamily="-110" charset="-128"/>
              </a:rPr>
              <a:t> involving students and staff;</a:t>
            </a:r>
          </a:p>
          <a:p>
            <a:pPr eaLnBrk="1" hangingPunct="1"/>
            <a:r>
              <a:rPr lang="en-GB" sz="2400" dirty="0">
                <a:ea typeface="ＭＳ Ｐゴシック" pitchFamily="-110" charset="-128"/>
                <a:cs typeface="ＭＳ Ｐゴシック" pitchFamily="-110" charset="-128"/>
              </a:rPr>
              <a:t>fostering of various parents groups;</a:t>
            </a:r>
          </a:p>
          <a:p>
            <a:pPr eaLnBrk="1" hangingPunct="1"/>
            <a:r>
              <a:rPr lang="en-GB" sz="2400" dirty="0">
                <a:ea typeface="ＭＳ Ｐゴシック" pitchFamily="-110" charset="-128"/>
                <a:cs typeface="ＭＳ Ｐゴシック" pitchFamily="-110" charset="-128"/>
              </a:rPr>
              <a:t> the school is regarded more as a sort of community association with the governing body including representatives of all the key </a:t>
            </a:r>
            <a:r>
              <a:rPr lang="en-GB" sz="2400" b="1" dirty="0" smtClean="0">
                <a:ea typeface="ＭＳ Ｐゴシック" pitchFamily="-110" charset="-128"/>
                <a:cs typeface="ＭＳ Ｐゴシック" pitchFamily="-110" charset="-128"/>
              </a:rPr>
              <a:t>stakeholders</a:t>
            </a:r>
            <a:endParaRPr lang="en-GB" sz="2400" dirty="0">
              <a:ea typeface="ＭＳ Ｐゴシック" pitchFamily="-110" charset="-128"/>
              <a:cs typeface="ＭＳ Ｐゴシック" pitchFamily="-110" charset="-128"/>
            </a:endParaRPr>
          </a:p>
          <a:p>
            <a:pPr eaLnBrk="1" hangingPunct="1"/>
            <a:endParaRPr lang="en-GB" sz="2400" dirty="0">
              <a:ea typeface="ＭＳ Ｐゴシック" pitchFamily="-110" charset="-128"/>
              <a:cs typeface="ＭＳ Ｐゴシック" pitchFamily="-110" charset="-128"/>
            </a:endParaRPr>
          </a:p>
          <a:p>
            <a:r>
              <a:rPr lang="en-US" sz="2400" dirty="0">
                <a:solidFill>
                  <a:srgbClr val="003366"/>
                </a:solidFill>
                <a:ea typeface="Helvetica" pitchFamily="-110" charset="0"/>
                <a:cs typeface="Helvetica" pitchFamily="-110" charset="0"/>
              </a:rPr>
              <a:t>Y </a:t>
            </a:r>
            <a:r>
              <a:rPr lang="en-US" sz="2400" dirty="0" err="1">
                <a:solidFill>
                  <a:srgbClr val="003366"/>
                </a:solidFill>
                <a:ea typeface="Helvetica" pitchFamily="-110" charset="0"/>
                <a:cs typeface="Helvetica" pitchFamily="-110" charset="0"/>
              </a:rPr>
              <a:t>ddemocratiaeth</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strwythurau</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mewnol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a’r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cread</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fecanwaith</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gymuned</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allanol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i</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ddylanwadu</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a’r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polisi</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ysgol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E.e</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y</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datblygiad</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a:t>
            </a:r>
            <a:r>
              <a:rPr lang="en-US" sz="2400" dirty="0">
                <a:solidFill>
                  <a:srgbClr val="003366"/>
                </a:solidFill>
                <a:ea typeface="Helvetica" pitchFamily="-110" charset="0"/>
                <a:cs typeface="Helvetica" pitchFamily="-110" charset="0"/>
              </a:rPr>
              <a:t> </a:t>
            </a:r>
            <a:r>
              <a:rPr lang="en-US" sz="2400" b="1" dirty="0" err="1">
                <a:solidFill>
                  <a:srgbClr val="003366"/>
                </a:solidFill>
                <a:ea typeface="Helvetica" pitchFamily="-110" charset="0"/>
                <a:cs typeface="Helvetica" pitchFamily="-110" charset="0"/>
              </a:rPr>
              <a:t>gynghorau</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ysgol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s’n</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cynnwys</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myfyrwyr</a:t>
            </a:r>
            <a:r>
              <a:rPr lang="en-US" sz="2400" dirty="0">
                <a:solidFill>
                  <a:srgbClr val="003366"/>
                </a:solidFill>
                <a:ea typeface="Helvetica" pitchFamily="-110" charset="0"/>
                <a:cs typeface="Helvetica" pitchFamily="-110" charset="0"/>
              </a:rPr>
              <a:t> ac </a:t>
            </a:r>
            <a:r>
              <a:rPr lang="en-US" sz="2400" dirty="0" err="1">
                <a:solidFill>
                  <a:srgbClr val="003366"/>
                </a:solidFill>
                <a:ea typeface="Helvetica" pitchFamily="-110" charset="0"/>
                <a:cs typeface="Helvetica" pitchFamily="-110" charset="0"/>
              </a:rPr>
              <a:t>aelodau</a:t>
            </a:r>
            <a:r>
              <a:rPr lang="en-US" sz="2400" dirty="0">
                <a:solidFill>
                  <a:srgbClr val="003366"/>
                </a:solidFill>
                <a:ea typeface="Helvetica" pitchFamily="-110" charset="0"/>
                <a:cs typeface="Helvetica" pitchFamily="-110" charset="0"/>
              </a:rPr>
              <a:t> staff;
</a:t>
            </a:r>
            <a:r>
              <a:rPr lang="en-US" sz="2400" dirty="0" err="1">
                <a:solidFill>
                  <a:srgbClr val="003366"/>
                </a:solidFill>
                <a:ea typeface="Helvetica" pitchFamily="-110" charset="0"/>
                <a:cs typeface="Helvetica" pitchFamily="-110" charset="0"/>
              </a:rPr>
              <a:t>Meithrin</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amrywiaeth</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grwpiau</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rhieni</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Gwelir</a:t>
            </a:r>
            <a:r>
              <a:rPr lang="en-US" sz="2400" dirty="0">
                <a:solidFill>
                  <a:srgbClr val="003366"/>
                </a:solidFill>
                <a:ea typeface="Helvetica" pitchFamily="-110" charset="0"/>
                <a:cs typeface="Helvetica" pitchFamily="-110" charset="0"/>
              </a:rPr>
              <a:t> yr </a:t>
            </a:r>
            <a:r>
              <a:rPr lang="en-US" sz="2400" dirty="0" err="1">
                <a:solidFill>
                  <a:srgbClr val="003366"/>
                </a:solidFill>
                <a:ea typeface="Helvetica" pitchFamily="-110" charset="0"/>
                <a:cs typeface="Helvetica" pitchFamily="-110" charset="0"/>
              </a:rPr>
              <a:t>ysgol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yn</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fwy</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fel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cymdeithas</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gymunedol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gyda’r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corff</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llywodraethol</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gan</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gynnwys</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cynrychiolwyr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o’r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hapddalwyr</a:t>
            </a:r>
            <a:r>
              <a:rPr lang="en-US" sz="2400" dirty="0">
                <a:solidFill>
                  <a:srgbClr val="003366"/>
                </a:solidFill>
                <a:ea typeface="Helvetica" pitchFamily="-110" charset="0"/>
                <a:cs typeface="Helvetica" pitchFamily="-110" charset="0"/>
              </a:rPr>
              <a:t> </a:t>
            </a:r>
            <a:r>
              <a:rPr lang="en-US" sz="2400" dirty="0" err="1">
                <a:solidFill>
                  <a:srgbClr val="003366"/>
                </a:solidFill>
                <a:ea typeface="Helvetica" pitchFamily="-110" charset="0"/>
                <a:cs typeface="Helvetica" pitchFamily="-110" charset="0"/>
              </a:rPr>
              <a:t>allweddol</a:t>
            </a:r>
            <a:endParaRPr lang="en-GB" sz="2400"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3687214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8863" y="1514449"/>
            <a:ext cx="6361612" cy="923330"/>
          </a:xfrm>
          <a:prstGeom prst="rect">
            <a:avLst/>
          </a:prstGeom>
        </p:spPr>
        <p:txBody>
          <a:bodyPr wrap="square">
            <a:spAutoFit/>
          </a:bodyPr>
          <a:lstStyle/>
          <a:p>
            <a:r>
              <a:rPr lang="en-GB" dirty="0">
                <a:hlinkClick r:id="rId2"/>
              </a:rPr>
              <a:t>https://hwb.gov.wales/professional-development/professional-learning-communities</a:t>
            </a:r>
            <a:r>
              <a:rPr lang="en-GB" dirty="0" smtClean="0">
                <a:hlinkClick r:id="rId2"/>
              </a:rPr>
              <a:t>/</a:t>
            </a:r>
            <a:r>
              <a:rPr lang="en-GB" dirty="0" smtClean="0"/>
              <a:t>   There are many documents here if you want top find out more.</a:t>
            </a:r>
            <a:endParaRPr lang="en-GB" dirty="0"/>
          </a:p>
        </p:txBody>
      </p:sp>
      <p:sp>
        <p:nvSpPr>
          <p:cNvPr id="3" name="Title 1"/>
          <p:cNvSpPr txBox="1">
            <a:spLocks/>
          </p:cNvSpPr>
          <p:nvPr/>
        </p:nvSpPr>
        <p:spPr>
          <a:xfrm>
            <a:off x="609599" y="257147"/>
            <a:ext cx="8129452" cy="13208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smtClean="0">
                <a:solidFill>
                  <a:srgbClr val="00B0F0"/>
                </a:solidFill>
              </a:rPr>
              <a:t>Professional Learning Communities</a:t>
            </a:r>
            <a:br>
              <a:rPr lang="en-US" b="1" dirty="0" smtClean="0">
                <a:solidFill>
                  <a:srgbClr val="00B0F0"/>
                </a:solidFill>
              </a:rPr>
            </a:br>
            <a:r>
              <a:rPr lang="en-US" b="1" dirty="0" err="1" smtClean="0">
                <a:solidFill>
                  <a:srgbClr val="00B0F0"/>
                </a:solidFill>
              </a:rPr>
              <a:t>Cymunedau</a:t>
            </a:r>
            <a:r>
              <a:rPr lang="en-US" b="1" dirty="0" smtClean="0">
                <a:solidFill>
                  <a:srgbClr val="00B0F0"/>
                </a:solidFill>
              </a:rPr>
              <a:t> </a:t>
            </a:r>
            <a:r>
              <a:rPr lang="en-US" b="1" dirty="0" err="1" smtClean="0">
                <a:solidFill>
                  <a:srgbClr val="00B0F0"/>
                </a:solidFill>
              </a:rPr>
              <a:t>Dysgu</a:t>
            </a:r>
            <a:r>
              <a:rPr lang="en-US" b="1" dirty="0" smtClean="0">
                <a:solidFill>
                  <a:srgbClr val="00B0F0"/>
                </a:solidFill>
              </a:rPr>
              <a:t> </a:t>
            </a:r>
            <a:r>
              <a:rPr lang="en-US" b="1" dirty="0" err="1" smtClean="0">
                <a:solidFill>
                  <a:srgbClr val="00B0F0"/>
                </a:solidFill>
              </a:rPr>
              <a:t>Proffesiynol</a:t>
            </a:r>
            <a:endParaRPr lang="en-US" b="1" dirty="0">
              <a:solidFill>
                <a:srgbClr val="00B0F0"/>
              </a:solidFill>
            </a:endParaRPr>
          </a:p>
        </p:txBody>
      </p:sp>
      <p:pic>
        <p:nvPicPr>
          <p:cNvPr id="4" name="Picture 3"/>
          <p:cNvPicPr>
            <a:picLocks noChangeAspect="1"/>
          </p:cNvPicPr>
          <p:nvPr/>
        </p:nvPicPr>
        <p:blipFill>
          <a:blip r:embed="rId3"/>
          <a:stretch>
            <a:fillRect/>
          </a:stretch>
        </p:blipFill>
        <p:spPr>
          <a:xfrm>
            <a:off x="7318657" y="1207813"/>
            <a:ext cx="1544492" cy="1618759"/>
          </a:xfrm>
          <a:prstGeom prst="rect">
            <a:avLst/>
          </a:prstGeom>
        </p:spPr>
      </p:pic>
      <p:sp>
        <p:nvSpPr>
          <p:cNvPr id="5" name="Rectangle 4"/>
          <p:cNvSpPr/>
          <p:nvPr/>
        </p:nvSpPr>
        <p:spPr>
          <a:xfrm>
            <a:off x="609599" y="2645228"/>
            <a:ext cx="3448594" cy="2862322"/>
          </a:xfrm>
          <a:prstGeom prst="rect">
            <a:avLst/>
          </a:prstGeom>
        </p:spPr>
        <p:txBody>
          <a:bodyPr wrap="square">
            <a:spAutoFit/>
          </a:bodyPr>
          <a:lstStyle/>
          <a:p>
            <a:r>
              <a:rPr lang="en-US" sz="2000" dirty="0"/>
              <a:t>The Welsh Government’s agreed definition of a PLC is:</a:t>
            </a:r>
          </a:p>
          <a:p>
            <a:r>
              <a:rPr lang="en-US" sz="2000" dirty="0"/>
              <a:t>A PLC is a group of practitioners working together using a structured process of enquiry to focus on a specific area of their teaching to improve learner outcomes and so raise school standards.</a:t>
            </a:r>
          </a:p>
        </p:txBody>
      </p:sp>
      <p:sp>
        <p:nvSpPr>
          <p:cNvPr id="6" name="Content Placeholder 2"/>
          <p:cNvSpPr txBox="1">
            <a:spLocks/>
          </p:cNvSpPr>
          <p:nvPr/>
        </p:nvSpPr>
        <p:spPr>
          <a:xfrm>
            <a:off x="4441372" y="2606040"/>
            <a:ext cx="3984171" cy="309589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sz="2400" dirty="0" smtClean="0"/>
              <a:t>    </a:t>
            </a:r>
            <a:r>
              <a:rPr lang="en-US" sz="2000" dirty="0" err="1" smtClean="0"/>
              <a:t>Diffiniad</a:t>
            </a:r>
            <a:r>
              <a:rPr lang="en-US" sz="2000" dirty="0" smtClean="0"/>
              <a:t> </a:t>
            </a:r>
            <a:r>
              <a:rPr lang="en-US" sz="2000" dirty="0" err="1" smtClean="0"/>
              <a:t>cytûn</a:t>
            </a:r>
            <a:r>
              <a:rPr lang="en-US" sz="2000" dirty="0" smtClean="0"/>
              <a:t> </a:t>
            </a:r>
            <a:r>
              <a:rPr lang="en-US" sz="2000" dirty="0" err="1" smtClean="0"/>
              <a:t>Llywodraeth</a:t>
            </a:r>
            <a:r>
              <a:rPr lang="en-US" sz="2000" dirty="0" smtClean="0"/>
              <a:t> </a:t>
            </a:r>
            <a:r>
              <a:rPr lang="en-US" sz="2000" dirty="0" err="1" smtClean="0"/>
              <a:t>Cymru</a:t>
            </a:r>
            <a:r>
              <a:rPr lang="en-US" sz="2000" dirty="0" smtClean="0"/>
              <a:t> o </a:t>
            </a:r>
            <a:r>
              <a:rPr lang="en-US" sz="2000" dirty="0" err="1" smtClean="0"/>
              <a:t>cymuned</a:t>
            </a:r>
            <a:r>
              <a:rPr lang="en-US" sz="2000" dirty="0" smtClean="0"/>
              <a:t> </a:t>
            </a:r>
            <a:r>
              <a:rPr lang="en-US" sz="2000" dirty="0" err="1" smtClean="0"/>
              <a:t>ddysgu</a:t>
            </a:r>
            <a:r>
              <a:rPr lang="en-US" sz="2000" dirty="0" smtClean="0"/>
              <a:t> </a:t>
            </a:r>
            <a:r>
              <a:rPr lang="en-US" sz="2000" dirty="0" err="1" smtClean="0"/>
              <a:t>broffesiynol</a:t>
            </a:r>
            <a:r>
              <a:rPr lang="en-US" sz="2000" dirty="0" smtClean="0"/>
              <a:t> </a:t>
            </a:r>
            <a:r>
              <a:rPr lang="en-US" sz="2000" dirty="0" err="1" smtClean="0"/>
              <a:t>yw</a:t>
            </a:r>
            <a:r>
              <a:rPr lang="en-US" sz="2000" dirty="0" smtClean="0"/>
              <a:t>:</a:t>
            </a:r>
          </a:p>
          <a:p>
            <a:pPr>
              <a:buFont typeface="Arial" panose="020B0604020202020204" pitchFamily="34" charset="0"/>
              <a:buNone/>
            </a:pPr>
            <a:r>
              <a:rPr lang="en-US" sz="2000" dirty="0" smtClean="0"/>
              <a:t>    Mae </a:t>
            </a:r>
            <a:r>
              <a:rPr lang="en-US" sz="2000" dirty="0" err="1" smtClean="0"/>
              <a:t>CDdB</a:t>
            </a:r>
            <a:r>
              <a:rPr lang="en-US" sz="2000" dirty="0" smtClean="0"/>
              <a:t> </a:t>
            </a:r>
            <a:r>
              <a:rPr lang="en-US" sz="2000" dirty="0" err="1" smtClean="0"/>
              <a:t>yn</a:t>
            </a:r>
            <a:r>
              <a:rPr lang="en-US" sz="2000" dirty="0" smtClean="0"/>
              <a:t> </a:t>
            </a:r>
            <a:r>
              <a:rPr lang="en-US" sz="2000" dirty="0" err="1" smtClean="0"/>
              <a:t>grŵp</a:t>
            </a:r>
            <a:r>
              <a:rPr lang="en-US" sz="2000" dirty="0" smtClean="0"/>
              <a:t> o </a:t>
            </a:r>
            <a:r>
              <a:rPr lang="en-US" sz="2000" dirty="0" err="1" smtClean="0"/>
              <a:t>ymarferwyr</a:t>
            </a:r>
            <a:r>
              <a:rPr lang="en-US" sz="2000" dirty="0" smtClean="0"/>
              <a:t> </a:t>
            </a:r>
            <a:r>
              <a:rPr lang="en-US" sz="2000" dirty="0" err="1" smtClean="0"/>
              <a:t>sy’n</a:t>
            </a:r>
            <a:r>
              <a:rPr lang="en-US" sz="2000" dirty="0" smtClean="0"/>
              <a:t> </a:t>
            </a:r>
            <a:r>
              <a:rPr lang="en-US" sz="2000" dirty="0" err="1" smtClean="0"/>
              <a:t>cydweithio</a:t>
            </a:r>
            <a:r>
              <a:rPr lang="en-US" sz="2000" dirty="0" smtClean="0"/>
              <a:t> </a:t>
            </a:r>
            <a:r>
              <a:rPr lang="en-US" sz="2000" dirty="0" err="1" smtClean="0"/>
              <a:t>gan</a:t>
            </a:r>
            <a:r>
              <a:rPr lang="en-US" sz="2000" dirty="0" smtClean="0"/>
              <a:t> </a:t>
            </a:r>
            <a:r>
              <a:rPr lang="en-US" sz="2000" dirty="0" err="1" smtClean="0"/>
              <a:t>ddefnyddio</a:t>
            </a:r>
            <a:r>
              <a:rPr lang="en-US" sz="2000" dirty="0" smtClean="0"/>
              <a:t> proses </a:t>
            </a:r>
            <a:r>
              <a:rPr lang="en-US" sz="2000" dirty="0" err="1" smtClean="0"/>
              <a:t>strwythuredig</a:t>
            </a:r>
            <a:r>
              <a:rPr lang="en-US" sz="2000" dirty="0" smtClean="0"/>
              <a:t> o </a:t>
            </a:r>
            <a:r>
              <a:rPr lang="en-US" sz="2000" dirty="0" err="1" smtClean="0"/>
              <a:t>ymholi</a:t>
            </a:r>
            <a:r>
              <a:rPr lang="en-US" sz="2000" dirty="0" smtClean="0"/>
              <a:t> </a:t>
            </a:r>
            <a:r>
              <a:rPr lang="en-US" sz="2000" dirty="0" err="1" smtClean="0"/>
              <a:t>i</a:t>
            </a:r>
            <a:r>
              <a:rPr lang="en-US" sz="2000" dirty="0" smtClean="0"/>
              <a:t> </a:t>
            </a:r>
            <a:r>
              <a:rPr lang="en-US" sz="2000" dirty="0" err="1" smtClean="0"/>
              <a:t>ganolbwyntio</a:t>
            </a:r>
            <a:r>
              <a:rPr lang="en-US" sz="2000" dirty="0" smtClean="0"/>
              <a:t> </a:t>
            </a:r>
            <a:r>
              <a:rPr lang="en-US" sz="2000" dirty="0" err="1" smtClean="0"/>
              <a:t>ar</a:t>
            </a:r>
            <a:r>
              <a:rPr lang="en-US" sz="2000" dirty="0" smtClean="0"/>
              <a:t> </a:t>
            </a:r>
            <a:r>
              <a:rPr lang="en-US" sz="2000" dirty="0" err="1" smtClean="0"/>
              <a:t>faes</a:t>
            </a:r>
            <a:r>
              <a:rPr lang="en-US" sz="2000" dirty="0" smtClean="0"/>
              <a:t> </a:t>
            </a:r>
            <a:r>
              <a:rPr lang="en-US" sz="2000" dirty="0" err="1" smtClean="0"/>
              <a:t>penodol</a:t>
            </a:r>
            <a:r>
              <a:rPr lang="en-US" sz="2000" dirty="0" smtClean="0"/>
              <a:t> </a:t>
            </a:r>
            <a:r>
              <a:rPr lang="en-US" sz="2000" dirty="0" err="1" smtClean="0"/>
              <a:t>o’u</a:t>
            </a:r>
            <a:r>
              <a:rPr lang="en-US" sz="2000" dirty="0" smtClean="0"/>
              <a:t> </a:t>
            </a:r>
            <a:r>
              <a:rPr lang="en-US" sz="2000" dirty="0" err="1" smtClean="0"/>
              <a:t>haddysgu</a:t>
            </a:r>
            <a:r>
              <a:rPr lang="en-US" sz="2000" dirty="0" smtClean="0"/>
              <a:t> </a:t>
            </a:r>
            <a:r>
              <a:rPr lang="en-US" sz="2000" dirty="0" err="1" smtClean="0"/>
              <a:t>er</a:t>
            </a:r>
            <a:r>
              <a:rPr lang="en-US" sz="2000" dirty="0" smtClean="0"/>
              <a:t> </a:t>
            </a:r>
            <a:r>
              <a:rPr lang="en-US" sz="2000" dirty="0" err="1" smtClean="0"/>
              <a:t>mwyn</a:t>
            </a:r>
            <a:r>
              <a:rPr lang="en-US" sz="2000" dirty="0" smtClean="0"/>
              <a:t> </a:t>
            </a:r>
            <a:r>
              <a:rPr lang="en-US" sz="2000" dirty="0" err="1" smtClean="0"/>
              <a:t>gwella</a:t>
            </a:r>
            <a:r>
              <a:rPr lang="en-US" sz="2000" dirty="0" smtClean="0"/>
              <a:t> </a:t>
            </a:r>
            <a:r>
              <a:rPr lang="en-US" sz="2000" dirty="0" err="1" smtClean="0"/>
              <a:t>deilliannau</a:t>
            </a:r>
            <a:r>
              <a:rPr lang="en-US" sz="2000" dirty="0" smtClean="0"/>
              <a:t> </a:t>
            </a:r>
            <a:r>
              <a:rPr lang="en-US" sz="2000" dirty="0" err="1" smtClean="0"/>
              <a:t>dysgwyr</a:t>
            </a:r>
            <a:r>
              <a:rPr lang="en-US" sz="2000" dirty="0" smtClean="0"/>
              <a:t> ac felly </a:t>
            </a:r>
            <a:r>
              <a:rPr lang="en-US" sz="2000" dirty="0" err="1" smtClean="0"/>
              <a:t>codi</a:t>
            </a:r>
            <a:r>
              <a:rPr lang="en-US" sz="2000" dirty="0" smtClean="0"/>
              <a:t> </a:t>
            </a:r>
            <a:r>
              <a:rPr lang="en-US" sz="2000" dirty="0" err="1" smtClean="0"/>
              <a:t>safonau</a:t>
            </a:r>
            <a:r>
              <a:rPr lang="en-US" sz="2000" dirty="0" smtClean="0"/>
              <a:t> </a:t>
            </a:r>
            <a:r>
              <a:rPr lang="en-US" sz="2000" dirty="0" err="1" smtClean="0"/>
              <a:t>ysgolion</a:t>
            </a:r>
            <a:r>
              <a:rPr lang="en-US" sz="2000" dirty="0" smtClean="0"/>
              <a:t>.</a:t>
            </a:r>
            <a:endParaRPr lang="en-US" sz="2000" dirty="0"/>
          </a:p>
        </p:txBody>
      </p:sp>
    </p:spTree>
    <p:extLst>
      <p:ext uri="{BB962C8B-B14F-4D97-AF65-F5344CB8AC3E}">
        <p14:creationId xmlns:p14="http://schemas.microsoft.com/office/powerpoint/2010/main" val="2100923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500"/>
            <a:ext cx="8229600" cy="1143000"/>
          </a:xfrm>
        </p:spPr>
        <p:txBody>
          <a:bodyPr>
            <a:normAutofit/>
          </a:bodyPr>
          <a:lstStyle/>
          <a:p>
            <a:r>
              <a:rPr lang="en-US" dirty="0">
                <a:solidFill>
                  <a:srgbClr val="00B0F0"/>
                </a:solidFill>
              </a:rPr>
              <a:t>Schools as Learning </a:t>
            </a:r>
            <a:r>
              <a:rPr lang="en-US" dirty="0" err="1">
                <a:solidFill>
                  <a:srgbClr val="00B0F0"/>
                </a:solidFill>
              </a:rPr>
              <a:t>Organisations</a:t>
            </a:r>
            <a:endParaRPr lang="en-US" dirty="0">
              <a:solidFill>
                <a:srgbClr val="00B0F0"/>
              </a:solidFill>
            </a:endParaRPr>
          </a:p>
        </p:txBody>
      </p:sp>
      <p:sp>
        <p:nvSpPr>
          <p:cNvPr id="3" name="Content Placeholder 2"/>
          <p:cNvSpPr>
            <a:spLocks noGrp="1"/>
          </p:cNvSpPr>
          <p:nvPr>
            <p:ph idx="1"/>
          </p:nvPr>
        </p:nvSpPr>
        <p:spPr>
          <a:xfrm>
            <a:off x="581297" y="4975388"/>
            <a:ext cx="8229600" cy="779248"/>
          </a:xfrm>
        </p:spPr>
        <p:txBody>
          <a:bodyPr/>
          <a:lstStyle/>
          <a:p>
            <a:pPr marL="0" indent="0">
              <a:buNone/>
            </a:pPr>
            <a:r>
              <a:rPr lang="en-US" sz="2000" dirty="0">
                <a:hlinkClick r:id="rId2"/>
              </a:rPr>
              <a:t>https://read.oecd-ilibrary.org/education/developing-schools-as-learning-organisations-in-wales_9789264307193-en#page1</a:t>
            </a:r>
            <a:endParaRPr lang="en-US" sz="2000"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887" y="1310706"/>
            <a:ext cx="4908235" cy="3285641"/>
          </a:xfrm>
          <a:prstGeom prst="rect">
            <a:avLst/>
          </a:prstGeom>
        </p:spPr>
      </p:pic>
      <p:pic>
        <p:nvPicPr>
          <p:cNvPr id="5" name="Picture 4"/>
          <p:cNvPicPr>
            <a:picLocks noChangeAspect="1"/>
          </p:cNvPicPr>
          <p:nvPr/>
        </p:nvPicPr>
        <p:blipFill>
          <a:blip r:embed="rId4"/>
          <a:stretch>
            <a:fillRect/>
          </a:stretch>
        </p:blipFill>
        <p:spPr>
          <a:xfrm>
            <a:off x="5365435" y="1069382"/>
            <a:ext cx="3510461" cy="3906006"/>
          </a:xfrm>
          <a:prstGeom prst="rect">
            <a:avLst/>
          </a:prstGeom>
        </p:spPr>
      </p:pic>
    </p:spTree>
    <p:extLst>
      <p:ext uri="{BB962C8B-B14F-4D97-AF65-F5344CB8AC3E}">
        <p14:creationId xmlns:p14="http://schemas.microsoft.com/office/powerpoint/2010/main" val="329328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2737" y="499795"/>
            <a:ext cx="7648303" cy="1446550"/>
          </a:xfrm>
          <a:prstGeom prst="rect">
            <a:avLst/>
          </a:prstGeom>
        </p:spPr>
        <p:txBody>
          <a:bodyPr wrap="square">
            <a:spAutoFit/>
          </a:bodyPr>
          <a:lstStyle/>
          <a:p>
            <a:pPr algn="ctr"/>
            <a:r>
              <a:rPr lang="en-US" sz="4400" dirty="0">
                <a:solidFill>
                  <a:srgbClr val="00B0F0"/>
                </a:solidFill>
              </a:rPr>
              <a:t>Changing Demographics</a:t>
            </a:r>
            <a:br>
              <a:rPr lang="en-US" sz="4400" dirty="0">
                <a:solidFill>
                  <a:srgbClr val="00B0F0"/>
                </a:solidFill>
              </a:rPr>
            </a:br>
            <a:r>
              <a:rPr lang="en-US" sz="4400" dirty="0" err="1">
                <a:solidFill>
                  <a:srgbClr val="00B0F0"/>
                </a:solidFill>
              </a:rPr>
              <a:t>Newid</a:t>
            </a:r>
            <a:r>
              <a:rPr lang="en-US" sz="4400" dirty="0">
                <a:solidFill>
                  <a:srgbClr val="00B0F0"/>
                </a:solidFill>
              </a:rPr>
              <a:t> </a:t>
            </a:r>
            <a:r>
              <a:rPr lang="en-US" sz="4400" dirty="0" err="1">
                <a:solidFill>
                  <a:srgbClr val="00B0F0"/>
                </a:solidFill>
              </a:rPr>
              <a:t>Demograffeg</a:t>
            </a:r>
            <a:endParaRPr lang="en-GB" sz="4400" dirty="0">
              <a:solidFill>
                <a:srgbClr val="00B0F0"/>
              </a:solidFill>
            </a:endParaRPr>
          </a:p>
        </p:txBody>
      </p:sp>
      <p:pic>
        <p:nvPicPr>
          <p:cNvPr id="1026" name="Picture 2" descr="Image result for changing demographics in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0766" y="1835310"/>
            <a:ext cx="3357154" cy="3756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733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 y="111877"/>
            <a:ext cx="9091749" cy="5772624"/>
          </a:xfrm>
        </p:spPr>
        <p:txBody>
          <a:bodyPr>
            <a:normAutofit fontScale="62500" lnSpcReduction="20000"/>
          </a:bodyPr>
          <a:lstStyle/>
          <a:p>
            <a:pPr>
              <a:buNone/>
            </a:pPr>
            <a:r>
              <a:rPr lang="en-US" b="1" dirty="0"/>
              <a:t>Key figures On 27 March 2011, Wales had 3.1 million usual residents.</a:t>
            </a:r>
          </a:p>
          <a:p>
            <a:pPr>
              <a:buNone/>
            </a:pPr>
            <a:endParaRPr lang="en-US" b="1" dirty="0"/>
          </a:p>
          <a:p>
            <a:r>
              <a:rPr lang="en-US" dirty="0"/>
              <a:t>Of those with a main language other than English or Welsh (three %, 84,000), 77 per cent (65,000) could speak English or Welsh very well or well.</a:t>
            </a:r>
          </a:p>
          <a:p>
            <a:r>
              <a:rPr lang="en-US" dirty="0"/>
              <a:t>Nearly one fifth (</a:t>
            </a:r>
            <a:r>
              <a:rPr lang="en-US" b="1" dirty="0"/>
              <a:t>19%</a:t>
            </a:r>
            <a:r>
              <a:rPr lang="en-US" dirty="0"/>
              <a:t>, 562,000) of usual residents in Wales aged three and over reported that they </a:t>
            </a:r>
            <a:r>
              <a:rPr lang="en-US" b="1" dirty="0"/>
              <a:t>could speak Welsh</a:t>
            </a:r>
            <a:r>
              <a:rPr lang="en-US" dirty="0"/>
              <a:t>.</a:t>
            </a:r>
          </a:p>
          <a:p>
            <a:r>
              <a:rPr lang="en-US" dirty="0"/>
              <a:t>Ninety seven per cent (2.9 million) of usual residents in Wales aged three years and over reported English or Welsh as their main language in 2011.</a:t>
            </a:r>
          </a:p>
          <a:p>
            <a:r>
              <a:rPr lang="en-US" dirty="0"/>
              <a:t>The second most reported main language in </a:t>
            </a:r>
            <a:r>
              <a:rPr lang="en-US" b="1" dirty="0"/>
              <a:t>Wales was Polish (0.6 %, 17,000)</a:t>
            </a:r>
            <a:r>
              <a:rPr lang="en-US" dirty="0"/>
              <a:t>, followed by Arabic (0.2 %, 7,000).</a:t>
            </a:r>
          </a:p>
          <a:p>
            <a:r>
              <a:rPr lang="en-US" dirty="0"/>
              <a:t>1,100 usual residents used sign language, of which the majority (800) used British Sign Language.</a:t>
            </a:r>
          </a:p>
          <a:p>
            <a:r>
              <a:rPr lang="en-US" dirty="0"/>
              <a:t>The percentage of usual residents living in a one-family married couple household where at least one household member was aged less than 65 decreased from 50 %, (1.4 million) in 2001 </a:t>
            </a:r>
            <a:r>
              <a:rPr lang="en-US" b="1" dirty="0"/>
              <a:t>to 44 % </a:t>
            </a:r>
            <a:r>
              <a:rPr lang="en-US" dirty="0"/>
              <a:t>(1.3 million) in 2011.</a:t>
            </a:r>
          </a:p>
          <a:p>
            <a:r>
              <a:rPr lang="en-US" dirty="0"/>
              <a:t>The percentage of usual residents residing in a one-family cohabiting couple household where at least one household member was aged less than 65, increased from </a:t>
            </a:r>
            <a:r>
              <a:rPr lang="en-US" b="1" dirty="0"/>
              <a:t>nine %(258,000</a:t>
            </a:r>
            <a:r>
              <a:rPr lang="en-US" dirty="0"/>
              <a:t>) in 2001 to </a:t>
            </a:r>
            <a:r>
              <a:rPr lang="en-US" b="1" dirty="0"/>
              <a:t>12%</a:t>
            </a:r>
            <a:r>
              <a:rPr lang="en-US" dirty="0"/>
              <a:t>(367,000) in 2011.</a:t>
            </a:r>
          </a:p>
          <a:p>
            <a:r>
              <a:rPr lang="en-US" dirty="0"/>
              <a:t>In 2011, seven % (204,000) of usual residents of Wales were full-time students aged 16 to 74, of whom 28 %(57,000) stated that they were employed at the time of the census.</a:t>
            </a:r>
          </a:p>
          <a:p>
            <a:r>
              <a:rPr lang="en-US" dirty="0"/>
              <a:t>The percentage of the working population, aged 16 to 74, driving a car or van to work in Wales was 67 % (919,000) in 2011.</a:t>
            </a:r>
          </a:p>
        </p:txBody>
      </p:sp>
    </p:spTree>
    <p:extLst>
      <p:ext uri="{BB962C8B-B14F-4D97-AF65-F5344CB8AC3E}">
        <p14:creationId xmlns:p14="http://schemas.microsoft.com/office/powerpoint/2010/main" val="961420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a:xfrm>
            <a:off x="1569176" y="25492"/>
            <a:ext cx="7886700" cy="1325563"/>
          </a:xfrm>
        </p:spPr>
        <p:txBody>
          <a:bodyPr>
            <a:normAutofit/>
          </a:bodyPr>
          <a:lstStyle/>
          <a:p>
            <a:pPr eaLnBrk="1" hangingPunct="1"/>
            <a:r>
              <a:rPr lang="en-GB" sz="3200" b="1" dirty="0">
                <a:solidFill>
                  <a:srgbClr val="00B0F0"/>
                </a:solidFill>
                <a:ea typeface="ＭＳ Ｐゴシック" pitchFamily="-110" charset="-128"/>
                <a:cs typeface="ＭＳ Ｐゴシック" pitchFamily="-110" charset="-128"/>
              </a:rPr>
              <a:t>What is community cohesion? </a:t>
            </a:r>
            <a:br>
              <a:rPr lang="en-GB" sz="3200" b="1" dirty="0">
                <a:solidFill>
                  <a:srgbClr val="00B0F0"/>
                </a:solidFill>
                <a:ea typeface="ＭＳ Ｐゴシック" pitchFamily="-110" charset="-128"/>
                <a:cs typeface="ＭＳ Ｐゴシック" pitchFamily="-110" charset="-128"/>
              </a:rPr>
            </a:br>
            <a:r>
              <a:rPr lang="en-GB" sz="3200" b="1" dirty="0">
                <a:solidFill>
                  <a:srgbClr val="00B0F0"/>
                </a:solidFill>
                <a:ea typeface="ＭＳ Ｐゴシック" pitchFamily="-110" charset="-128"/>
                <a:cs typeface="ＭＳ Ｐゴシック" pitchFamily="-110" charset="-128"/>
              </a:rPr>
              <a:t>Beth </a:t>
            </a:r>
            <a:r>
              <a:rPr lang="en-GB" sz="3200" b="1" dirty="0" err="1">
                <a:solidFill>
                  <a:srgbClr val="00B0F0"/>
                </a:solidFill>
                <a:ea typeface="ＭＳ Ｐゴシック" pitchFamily="-110" charset="-128"/>
                <a:cs typeface="ＭＳ Ｐゴシック" pitchFamily="-110" charset="-128"/>
              </a:rPr>
              <a:t>yw</a:t>
            </a:r>
            <a:r>
              <a:rPr lang="en-GB" sz="3200" b="1" dirty="0">
                <a:solidFill>
                  <a:srgbClr val="00B0F0"/>
                </a:solidFill>
                <a:ea typeface="ＭＳ Ｐゴシック" pitchFamily="-110" charset="-128"/>
                <a:cs typeface="ＭＳ Ｐゴシック" pitchFamily="-110" charset="-128"/>
              </a:rPr>
              <a:t> </a:t>
            </a:r>
            <a:r>
              <a:rPr lang="en-GB" sz="3200" b="1" dirty="0" err="1">
                <a:solidFill>
                  <a:srgbClr val="00B0F0"/>
                </a:solidFill>
                <a:ea typeface="ＭＳ Ｐゴシック" pitchFamily="-110" charset="-128"/>
                <a:cs typeface="ＭＳ Ｐゴシック" pitchFamily="-110" charset="-128"/>
              </a:rPr>
              <a:t>Cydlyniant</a:t>
            </a:r>
            <a:r>
              <a:rPr lang="en-GB" sz="3200" b="1" dirty="0">
                <a:solidFill>
                  <a:srgbClr val="00B0F0"/>
                </a:solidFill>
                <a:ea typeface="ＭＳ Ｐゴシック" pitchFamily="-110" charset="-128"/>
                <a:cs typeface="ＭＳ Ｐゴシック" pitchFamily="-110" charset="-128"/>
              </a:rPr>
              <a:t> </a:t>
            </a:r>
            <a:r>
              <a:rPr lang="en-GB" sz="3200" b="1" dirty="0" err="1">
                <a:solidFill>
                  <a:srgbClr val="00B0F0"/>
                </a:solidFill>
                <a:ea typeface="ＭＳ Ｐゴシック" pitchFamily="-110" charset="-128"/>
                <a:cs typeface="ＭＳ Ｐゴシック" pitchFamily="-110" charset="-128"/>
              </a:rPr>
              <a:t>Cymunedol</a:t>
            </a:r>
            <a:r>
              <a:rPr lang="en-GB" sz="3200" b="1" dirty="0">
                <a:solidFill>
                  <a:srgbClr val="00B0F0"/>
                </a:solidFill>
                <a:ea typeface="ＭＳ Ｐゴシック" pitchFamily="-110" charset="-128"/>
                <a:cs typeface="ＭＳ Ｐゴシック" pitchFamily="-110" charset="-128"/>
              </a:rPr>
              <a:t>?</a:t>
            </a:r>
          </a:p>
        </p:txBody>
      </p:sp>
      <p:sp>
        <p:nvSpPr>
          <p:cNvPr id="19459" name="Rectangle 3"/>
          <p:cNvSpPr>
            <a:spLocks noGrp="1" noChangeArrowheads="1"/>
          </p:cNvSpPr>
          <p:nvPr>
            <p:ph idx="1"/>
          </p:nvPr>
        </p:nvSpPr>
        <p:spPr>
          <a:xfrm>
            <a:off x="0" y="1239658"/>
            <a:ext cx="8919147" cy="4697410"/>
          </a:xfrm>
        </p:spPr>
        <p:txBody>
          <a:bodyPr>
            <a:normAutofit fontScale="92500" lnSpcReduction="10000"/>
          </a:bodyPr>
          <a:lstStyle/>
          <a:p>
            <a:pPr eaLnBrk="1" hangingPunct="1"/>
            <a:r>
              <a:rPr lang="en-GB" sz="2400" dirty="0">
                <a:ea typeface="ＭＳ Ｐゴシック" pitchFamily="-110" charset="-128"/>
                <a:cs typeface="ＭＳ Ｐゴシック" pitchFamily="-110" charset="-128"/>
              </a:rPr>
              <a:t>“</a:t>
            </a:r>
            <a:r>
              <a:rPr lang="en-GB" sz="2000" dirty="0">
                <a:ea typeface="ＭＳ Ｐゴシック" pitchFamily="-110" charset="-128"/>
                <a:cs typeface="ＭＳ Ｐゴシック" pitchFamily="-110" charset="-128"/>
              </a:rPr>
              <a:t>By community cohesion, we mean working towards a society in which there is a </a:t>
            </a:r>
            <a:r>
              <a:rPr lang="en-GB" sz="2000" b="1" dirty="0">
                <a:ea typeface="ＭＳ Ｐゴシック" pitchFamily="-110" charset="-128"/>
                <a:cs typeface="ＭＳ Ｐゴシック" pitchFamily="-110" charset="-128"/>
              </a:rPr>
              <a:t>common vision </a:t>
            </a:r>
            <a:r>
              <a:rPr lang="en-GB" sz="2000" dirty="0">
                <a:ea typeface="ＭＳ Ｐゴシック" pitchFamily="-110" charset="-128"/>
                <a:cs typeface="ＭＳ Ｐゴシック" pitchFamily="-110" charset="-128"/>
              </a:rPr>
              <a:t>and </a:t>
            </a:r>
            <a:r>
              <a:rPr lang="en-GB" sz="2000" b="1" dirty="0">
                <a:ea typeface="ＭＳ Ｐゴシック" pitchFamily="-110" charset="-128"/>
                <a:cs typeface="ＭＳ Ｐゴシック" pitchFamily="-110" charset="-128"/>
              </a:rPr>
              <a:t>sense of belonging </a:t>
            </a:r>
            <a:r>
              <a:rPr lang="en-GB" sz="2000" dirty="0">
                <a:ea typeface="ＭＳ Ｐゴシック" pitchFamily="-110" charset="-128"/>
                <a:cs typeface="ＭＳ Ｐゴシック" pitchFamily="-110" charset="-128"/>
              </a:rPr>
              <a:t>by all communities; a society in which the diversity of people’s</a:t>
            </a:r>
          </a:p>
          <a:p>
            <a:pPr eaLnBrk="1" hangingPunct="1">
              <a:buFont typeface="Wingdings" pitchFamily="-110" charset="2"/>
              <a:buNone/>
            </a:pPr>
            <a:r>
              <a:rPr lang="en-GB" sz="2000" dirty="0">
                <a:ea typeface="ＭＳ Ｐゴシック" pitchFamily="-110" charset="-128"/>
                <a:cs typeface="ＭＳ Ｐゴシック" pitchFamily="-110" charset="-128"/>
              </a:rPr>
              <a:t>	backgrounds and circumstances is appreciated and valued; a society in which similar </a:t>
            </a:r>
            <a:r>
              <a:rPr lang="en-GB" sz="2000" b="1" dirty="0">
                <a:ea typeface="ＭＳ Ｐゴシック" pitchFamily="-110" charset="-128"/>
                <a:cs typeface="ＭＳ Ｐゴシック" pitchFamily="-110" charset="-128"/>
              </a:rPr>
              <a:t>life opportunities </a:t>
            </a:r>
            <a:r>
              <a:rPr lang="en-GB" sz="2000" dirty="0">
                <a:ea typeface="ＭＳ Ｐゴシック" pitchFamily="-110" charset="-128"/>
                <a:cs typeface="ＭＳ Ｐゴシック" pitchFamily="-110" charset="-128"/>
              </a:rPr>
              <a:t>are available to all; and a society in which strong and positive relationships exist</a:t>
            </a:r>
          </a:p>
          <a:p>
            <a:pPr eaLnBrk="1" hangingPunct="1">
              <a:buFont typeface="Wingdings" pitchFamily="-110" charset="2"/>
              <a:buNone/>
            </a:pPr>
            <a:r>
              <a:rPr lang="en-GB" sz="2000" dirty="0">
                <a:ea typeface="ＭＳ Ｐゴシック" pitchFamily="-110" charset="-128"/>
                <a:cs typeface="ＭＳ Ｐゴシック" pitchFamily="-110" charset="-128"/>
              </a:rPr>
              <a:t>	and continue to be developed in the workplace, in schools and in the wider community</a:t>
            </a:r>
            <a:r>
              <a:rPr lang="en-GB" sz="2000" dirty="0" smtClean="0">
                <a:ea typeface="ＭＳ Ｐゴシック" pitchFamily="-110" charset="-128"/>
                <a:cs typeface="ＭＳ Ｐゴシック" pitchFamily="-110" charset="-128"/>
              </a:rPr>
              <a:t>”</a:t>
            </a:r>
            <a:r>
              <a:rPr lang="en-GB" sz="2000" dirty="0">
                <a:ea typeface="ＭＳ Ｐゴシック" pitchFamily="-110" charset="-128"/>
                <a:cs typeface="ＭＳ Ｐゴシック" pitchFamily="-110" charset="-128"/>
              </a:rPr>
              <a:t>				(DCSF Guidance, 2007)</a:t>
            </a:r>
          </a:p>
          <a:p>
            <a:pPr eaLnBrk="1" hangingPunct="1">
              <a:buFont typeface="Wingdings" pitchFamily="-110" charset="2"/>
              <a:buNone/>
            </a:pPr>
            <a:endParaRPr lang="en-GB" sz="2000" dirty="0">
              <a:ea typeface="ＭＳ Ｐゴシック" pitchFamily="-110" charset="-128"/>
              <a:cs typeface="ＭＳ Ｐゴシック" pitchFamily="-110" charset="-128"/>
            </a:endParaRPr>
          </a:p>
          <a:p>
            <a:pPr>
              <a:buNone/>
            </a:pPr>
            <a:r>
              <a:rPr lang="en-GB" sz="2000" dirty="0"/>
              <a:t>“</a:t>
            </a:r>
            <a:r>
              <a:rPr lang="en-US" sz="2000" dirty="0" err="1"/>
              <a:t>Ar</a:t>
            </a:r>
            <a:r>
              <a:rPr lang="en-US" sz="2000" dirty="0"/>
              <a:t> </a:t>
            </a:r>
            <a:r>
              <a:rPr lang="en-US" sz="2000" dirty="0" err="1"/>
              <a:t>ei</a:t>
            </a:r>
            <a:r>
              <a:rPr lang="en-US" sz="2000" dirty="0"/>
              <a:t> </a:t>
            </a:r>
            <a:r>
              <a:rPr lang="en-US" sz="2000" dirty="0" err="1"/>
              <a:t>ffurf</a:t>
            </a:r>
            <a:r>
              <a:rPr lang="en-US" sz="2000" dirty="0"/>
              <a:t> </a:t>
            </a:r>
            <a:r>
              <a:rPr lang="en-US" sz="2000" dirty="0" err="1"/>
              <a:t>symlaf</a:t>
            </a:r>
            <a:r>
              <a:rPr lang="en-US" sz="2000" dirty="0"/>
              <a:t>, </a:t>
            </a:r>
            <a:r>
              <a:rPr lang="en-US" sz="2000" dirty="0" err="1"/>
              <a:t>defnyddir</a:t>
            </a:r>
            <a:r>
              <a:rPr lang="en-US" sz="2000" dirty="0"/>
              <a:t> </a:t>
            </a:r>
            <a:r>
              <a:rPr lang="en-US" sz="2000" dirty="0" err="1"/>
              <a:t>y</a:t>
            </a:r>
            <a:r>
              <a:rPr lang="en-US" sz="2000" dirty="0"/>
              <a:t> term </a:t>
            </a:r>
            <a:r>
              <a:rPr lang="cy-GB" sz="2000" b="1" dirty="0">
                <a:ea typeface="ヒラギノ角ゴ ProN W3" pitchFamily="-110" charset="-128"/>
                <a:cs typeface="ヒラギノ角ゴ ProN W3" pitchFamily="-110" charset="-128"/>
              </a:rPr>
              <a:t>c</a:t>
            </a:r>
            <a:r>
              <a:rPr lang="cy-GB" sz="2000" b="1" dirty="0"/>
              <a:t>y</a:t>
            </a:r>
            <a:r>
              <a:rPr lang="en-US" sz="2000" b="1" dirty="0" err="1"/>
              <a:t>dlyniant</a:t>
            </a:r>
            <a:r>
              <a:rPr lang="en-US" sz="2000" b="1" dirty="0"/>
              <a:t> </a:t>
            </a:r>
            <a:r>
              <a:rPr lang="en-US" sz="2000" b="1" dirty="0" err="1"/>
              <a:t>cymunedol</a:t>
            </a:r>
            <a:r>
              <a:rPr lang="en-US" sz="2000" dirty="0"/>
              <a:t> </a:t>
            </a:r>
            <a:r>
              <a:rPr lang="en-US" sz="2000" dirty="0" err="1"/>
              <a:t>i</a:t>
            </a:r>
            <a:r>
              <a:rPr lang="en-US" sz="2000" dirty="0"/>
              <a:t> </a:t>
            </a:r>
            <a:r>
              <a:rPr lang="en-US" sz="2000" dirty="0" err="1"/>
              <a:t>ddisgrifio</a:t>
            </a:r>
            <a:r>
              <a:rPr lang="en-US" sz="2000" dirty="0"/>
              <a:t> </a:t>
            </a:r>
            <a:r>
              <a:rPr lang="en-US" sz="2000" dirty="0" err="1"/>
              <a:t>sut</a:t>
            </a:r>
            <a:r>
              <a:rPr lang="en-US" sz="2000" dirty="0"/>
              <a:t> </a:t>
            </a:r>
            <a:r>
              <a:rPr lang="en-US" sz="2000" dirty="0" err="1"/>
              <a:t>mae</a:t>
            </a:r>
            <a:r>
              <a:rPr lang="en-US" sz="2000" dirty="0"/>
              <a:t> </a:t>
            </a:r>
            <a:r>
              <a:rPr lang="en-US" sz="2000" dirty="0" err="1"/>
              <a:t>pawb</a:t>
            </a:r>
            <a:r>
              <a:rPr lang="en-US" sz="2000" dirty="0"/>
              <a:t> </a:t>
            </a:r>
            <a:r>
              <a:rPr lang="en-US" sz="2000" dirty="0" err="1"/>
              <a:t>mewn</a:t>
            </a:r>
            <a:r>
              <a:rPr lang="en-US" sz="2000" dirty="0"/>
              <a:t> </a:t>
            </a:r>
            <a:r>
              <a:rPr lang="en-US" sz="2000" dirty="0" err="1"/>
              <a:t>ardal</a:t>
            </a:r>
            <a:r>
              <a:rPr lang="en-US" sz="2000" dirty="0"/>
              <a:t> </a:t>
            </a:r>
            <a:r>
              <a:rPr lang="en-US" sz="2000" dirty="0" err="1"/>
              <a:t>ddaearyddol</a:t>
            </a:r>
            <a:r>
              <a:rPr lang="en-US" sz="2000" dirty="0"/>
              <a:t> </a:t>
            </a:r>
            <a:r>
              <a:rPr lang="en-US" sz="2000" dirty="0" err="1"/>
              <a:t>yn</a:t>
            </a:r>
            <a:r>
              <a:rPr lang="en-US" sz="2000" dirty="0"/>
              <a:t> </a:t>
            </a:r>
            <a:r>
              <a:rPr lang="en-US" sz="2000" dirty="0" err="1"/>
              <a:t>byw</a:t>
            </a:r>
            <a:r>
              <a:rPr lang="en-US" sz="2000" dirty="0"/>
              <a:t> </a:t>
            </a:r>
            <a:r>
              <a:rPr lang="en-US" sz="2000" dirty="0" err="1"/>
              <a:t>ochr</a:t>
            </a:r>
            <a:r>
              <a:rPr lang="en-US" sz="2000" dirty="0"/>
              <a:t> </a:t>
            </a:r>
            <a:r>
              <a:rPr lang="en-US" sz="2000" dirty="0" err="1"/>
              <a:t>yn</a:t>
            </a:r>
            <a:r>
              <a:rPr lang="en-US" sz="2000" dirty="0"/>
              <a:t> </a:t>
            </a:r>
            <a:r>
              <a:rPr lang="en-US" sz="2000" dirty="0" err="1"/>
              <a:t>ochr</a:t>
            </a:r>
            <a:r>
              <a:rPr lang="en-US" sz="2000" dirty="0"/>
              <a:t> a</a:t>
            </a:r>
            <a:r>
              <a:rPr lang="cy-GB" sz="2000" dirty="0">
                <a:ea typeface="ヒラギノ角ゴ ProN W3" pitchFamily="-110" charset="-128"/>
                <a:cs typeface="ヒラギノ角ゴ ProN W3" pitchFamily="-110" charset="-128"/>
              </a:rPr>
              <a:t>’</a:t>
            </a:r>
            <a:r>
              <a:rPr lang="cy-GB" sz="2000" dirty="0"/>
              <a:t>i</a:t>
            </a:r>
            <a:r>
              <a:rPr lang="en-US" sz="2000" dirty="0"/>
              <a:t> </a:t>
            </a:r>
            <a:r>
              <a:rPr lang="en-US" sz="2000" dirty="0" err="1"/>
              <a:t>gilydd</a:t>
            </a:r>
            <a:r>
              <a:rPr lang="en-US" sz="2000" dirty="0"/>
              <a:t> </a:t>
            </a:r>
            <a:r>
              <a:rPr lang="en-US" sz="2000" dirty="0" err="1"/>
              <a:t>gyda</a:t>
            </a:r>
            <a:r>
              <a:rPr lang="en-US" sz="2000" dirty="0"/>
              <a:t> </a:t>
            </a:r>
            <a:r>
              <a:rPr lang="en-US" sz="2000" dirty="0" err="1"/>
              <a:t>chyd-ddealltwriaeth</a:t>
            </a:r>
            <a:r>
              <a:rPr lang="en-US" sz="2000" dirty="0"/>
              <a:t> a </a:t>
            </a:r>
            <a:r>
              <a:rPr lang="en-US" sz="2000" dirty="0" err="1"/>
              <a:t>pharch</a:t>
            </a:r>
            <a:r>
              <a:rPr lang="en-US" sz="2000" dirty="0"/>
              <a:t>. </a:t>
            </a:r>
            <a:r>
              <a:rPr lang="en-US" sz="2000" dirty="0" err="1"/>
              <a:t>Lle</a:t>
            </a:r>
            <a:r>
              <a:rPr lang="en-US" sz="2000" dirty="0"/>
              <a:t> </a:t>
            </a:r>
            <a:r>
              <a:rPr lang="en-US" sz="2000" dirty="0" err="1"/>
              <a:t>mae</a:t>
            </a:r>
            <a:r>
              <a:rPr lang="en-US" sz="2000" dirty="0"/>
              <a:t> </a:t>
            </a:r>
            <a:r>
              <a:rPr lang="en-US" sz="2000" dirty="0" err="1"/>
              <a:t>pawb</a:t>
            </a:r>
            <a:r>
              <a:rPr lang="en-US" sz="2000" dirty="0"/>
              <a:t> </a:t>
            </a:r>
            <a:r>
              <a:rPr lang="en-US" sz="2000" dirty="0" err="1"/>
              <a:t>yn</a:t>
            </a:r>
            <a:r>
              <a:rPr lang="en-US" sz="2000" dirty="0"/>
              <a:t> </a:t>
            </a:r>
            <a:r>
              <a:rPr lang="en-US" sz="2000" dirty="0" err="1"/>
              <a:t>cael</a:t>
            </a:r>
            <a:r>
              <a:rPr lang="en-US" sz="2000" dirty="0"/>
              <a:t> </a:t>
            </a:r>
            <a:r>
              <a:rPr lang="en-US" sz="2000" dirty="0" err="1"/>
              <a:t>cyfle</a:t>
            </a:r>
            <a:r>
              <a:rPr lang="en-US" sz="2000" dirty="0"/>
              <a:t> </a:t>
            </a:r>
            <a:r>
              <a:rPr lang="en-US" sz="2000" dirty="0" err="1"/>
              <a:t>cyfartal</a:t>
            </a:r>
            <a:r>
              <a:rPr lang="en-US" sz="2000" dirty="0"/>
              <a:t> </a:t>
            </a:r>
            <a:r>
              <a:rPr lang="en-US" sz="2000" dirty="0" err="1"/>
              <a:t>i</a:t>
            </a:r>
            <a:r>
              <a:rPr lang="en-US" sz="2000" dirty="0"/>
              <a:t> </a:t>
            </a:r>
            <a:r>
              <a:rPr lang="en-US" sz="2000" dirty="0" err="1"/>
              <a:t>gymryd</a:t>
            </a:r>
            <a:r>
              <a:rPr lang="en-US" sz="2000" dirty="0"/>
              <a:t> </a:t>
            </a:r>
            <a:r>
              <a:rPr lang="en-US" sz="2000" dirty="0" err="1"/>
              <a:t>rhan</a:t>
            </a:r>
            <a:r>
              <a:rPr lang="en-US" sz="2000" dirty="0"/>
              <a:t> a </a:t>
            </a:r>
            <a:r>
              <a:rPr lang="en-US" sz="2000" dirty="0" err="1"/>
              <a:t>chael</a:t>
            </a:r>
            <a:r>
              <a:rPr lang="en-US" sz="2000" dirty="0"/>
              <a:t> </a:t>
            </a:r>
            <a:r>
              <a:rPr lang="en-US" sz="2000" dirty="0" err="1"/>
              <a:t>mynediad</a:t>
            </a:r>
            <a:r>
              <a:rPr lang="en-US" sz="2000" dirty="0"/>
              <a:t> </a:t>
            </a:r>
            <a:r>
              <a:rPr lang="en-US" sz="2000" dirty="0" err="1"/>
              <a:t>cyfartal</a:t>
            </a:r>
            <a:r>
              <a:rPr lang="en-US" sz="2000" dirty="0"/>
              <a:t> </a:t>
            </a:r>
            <a:r>
              <a:rPr lang="en-US" sz="2000" dirty="0" err="1"/>
              <a:t>i</a:t>
            </a:r>
            <a:r>
              <a:rPr lang="en-US" sz="2000" dirty="0"/>
              <a:t> </a:t>
            </a:r>
            <a:r>
              <a:rPr lang="en-US" sz="2000" dirty="0" err="1"/>
              <a:t>wasanaethau</a:t>
            </a:r>
            <a:r>
              <a:rPr lang="en-US" sz="2000" dirty="0"/>
              <a:t>. Mae</a:t>
            </a:r>
            <a:r>
              <a:rPr lang="cy-GB" sz="2000" dirty="0">
                <a:ea typeface="ヒラギノ角ゴ ProN W3" pitchFamily="-110" charset="-128"/>
                <a:cs typeface="ヒラギノ角ゴ ProN W3" pitchFamily="-110" charset="-128"/>
              </a:rPr>
              <a:t>’n</a:t>
            </a:r>
            <a:r>
              <a:rPr lang="cy-GB" sz="2000" dirty="0"/>
              <a:t> </a:t>
            </a:r>
            <a:r>
              <a:rPr lang="en-US" sz="2000" dirty="0" err="1"/>
              <a:t>ymwneud</a:t>
            </a:r>
            <a:r>
              <a:rPr lang="en-US" sz="2000" dirty="0"/>
              <a:t> </a:t>
            </a:r>
            <a:r>
              <a:rPr lang="en-US" sz="2000" dirty="0" err="1"/>
              <a:t>hefyd</a:t>
            </a:r>
            <a:r>
              <a:rPr lang="en-US" sz="2000" dirty="0"/>
              <a:t> </a:t>
            </a:r>
            <a:r>
              <a:rPr lang="en-US" sz="2000" dirty="0" err="1"/>
              <a:t>ag</a:t>
            </a:r>
            <a:r>
              <a:rPr lang="en-US" sz="2000" dirty="0"/>
              <a:t> </a:t>
            </a:r>
            <a:r>
              <a:rPr lang="en-US" sz="2000" dirty="0" err="1"/>
              <a:t>integreiddio</a:t>
            </a:r>
            <a:r>
              <a:rPr lang="en-US" sz="2000" dirty="0"/>
              <a:t>, </a:t>
            </a:r>
            <a:r>
              <a:rPr lang="en-US" sz="2000" dirty="0" err="1"/>
              <a:t>gwerthfawrogi</a:t>
            </a:r>
            <a:r>
              <a:rPr lang="en-US" sz="2000" dirty="0"/>
              <a:t> </a:t>
            </a:r>
            <a:r>
              <a:rPr lang="en-US" sz="2000" dirty="0" err="1"/>
              <a:t>gwahaniaeth</a:t>
            </a:r>
            <a:r>
              <a:rPr lang="en-US" sz="2000" dirty="0"/>
              <a:t> a </a:t>
            </a:r>
            <a:r>
              <a:rPr lang="en-US" sz="2000" dirty="0" err="1"/>
              <a:t>chanolbwyntio</a:t>
            </a:r>
            <a:r>
              <a:rPr lang="en-US" sz="2000" dirty="0"/>
              <a:t> </a:t>
            </a:r>
            <a:r>
              <a:rPr lang="en-US" sz="2000" dirty="0" err="1"/>
              <a:t>ar</a:t>
            </a:r>
            <a:r>
              <a:rPr lang="en-US" sz="2000" dirty="0"/>
              <a:t> </a:t>
            </a:r>
            <a:r>
              <a:rPr lang="en-US" sz="2000" dirty="0" err="1"/>
              <a:t>y</a:t>
            </a:r>
            <a:r>
              <a:rPr lang="en-US" sz="2000" dirty="0"/>
              <a:t> </a:t>
            </a:r>
            <a:r>
              <a:rPr lang="en-US" sz="2000" dirty="0" err="1"/>
              <a:t>gwerthoedd</a:t>
            </a:r>
            <a:r>
              <a:rPr lang="en-US" sz="2000" dirty="0"/>
              <a:t> a </a:t>
            </a:r>
            <a:r>
              <a:rPr lang="en-US" sz="2000" dirty="0" err="1"/>
              <a:t>rennir</a:t>
            </a:r>
            <a:r>
              <a:rPr lang="en-US" sz="2000" dirty="0"/>
              <a:t> </a:t>
            </a:r>
            <a:r>
              <a:rPr lang="en-US" sz="2000" dirty="0" err="1"/>
              <a:t>sy</a:t>
            </a:r>
            <a:r>
              <a:rPr lang="cy-GB" sz="2000" dirty="0">
                <a:ea typeface="ヒラギノ角ゴ ProN W3" pitchFamily="-110" charset="-128"/>
                <a:cs typeface="ヒラギノ角ゴ ProN W3" pitchFamily="-110" charset="-128"/>
              </a:rPr>
              <a:t>’n</a:t>
            </a:r>
            <a:r>
              <a:rPr lang="cy-GB" sz="2000" dirty="0"/>
              <a:t> </a:t>
            </a:r>
            <a:r>
              <a:rPr lang="en-US" sz="2000" dirty="0" err="1"/>
              <a:t>dwyn</a:t>
            </a:r>
            <a:r>
              <a:rPr lang="en-US" sz="2000" dirty="0"/>
              <a:t> </a:t>
            </a:r>
            <a:r>
              <a:rPr lang="en-US" sz="2000" dirty="0" err="1"/>
              <a:t>pobl</a:t>
            </a:r>
            <a:r>
              <a:rPr lang="en-US" sz="2000" dirty="0"/>
              <a:t> </a:t>
            </a:r>
            <a:r>
              <a:rPr lang="en-US" sz="2000" dirty="0" err="1"/>
              <a:t>ynghyd</a:t>
            </a:r>
            <a:r>
              <a:rPr lang="en-US" sz="2000" dirty="0"/>
              <a:t>. Mae</a:t>
            </a:r>
            <a:r>
              <a:rPr lang="cy-GB" sz="2000" dirty="0">
                <a:ea typeface="ヒラギノ角ゴ ProN W3" pitchFamily="-110" charset="-128"/>
                <a:cs typeface="ヒラギノ角ゴ ProN W3" pitchFamily="-110" charset="-128"/>
              </a:rPr>
              <a:t>’n</a:t>
            </a:r>
            <a:r>
              <a:rPr lang="cy-GB" sz="2000" dirty="0"/>
              <a:t> </a:t>
            </a:r>
            <a:r>
              <a:rPr lang="en-US" sz="2000" dirty="0" err="1"/>
              <a:t>cyfleu</a:t>
            </a:r>
            <a:r>
              <a:rPr lang="en-US" sz="2000" dirty="0"/>
              <a:t> </a:t>
            </a:r>
            <a:r>
              <a:rPr lang="en-US" sz="2000" dirty="0" err="1"/>
              <a:t>synnwyr</a:t>
            </a:r>
            <a:r>
              <a:rPr lang="en-US" sz="2000" dirty="0"/>
              <a:t> </a:t>
            </a:r>
            <a:r>
              <a:rPr lang="en-US" sz="2000" dirty="0" err="1"/>
              <a:t>o</a:t>
            </a:r>
            <a:r>
              <a:rPr lang="en-US" sz="2000" dirty="0"/>
              <a:t> </a:t>
            </a:r>
            <a:r>
              <a:rPr lang="en-US" sz="2000" dirty="0" err="1"/>
              <a:t>dderbyn</a:t>
            </a:r>
            <a:r>
              <a:rPr lang="en-US" sz="2000" dirty="0"/>
              <a:t> ac </a:t>
            </a:r>
            <a:r>
              <a:rPr lang="en-US" sz="2000" dirty="0" err="1"/>
              <a:t>integreiddio</a:t>
            </a:r>
            <a:r>
              <a:rPr lang="en-US" sz="2000" dirty="0"/>
              <a:t> ac </a:t>
            </a:r>
            <a:r>
              <a:rPr lang="en-US" sz="2000" dirty="0" err="1"/>
              <a:t>o</a:t>
            </a:r>
            <a:r>
              <a:rPr lang="en-US" sz="2000" dirty="0"/>
              <a:t> </a:t>
            </a:r>
            <a:r>
              <a:rPr lang="en-US" sz="2000" dirty="0" err="1"/>
              <a:t>ddatblygu</a:t>
            </a:r>
            <a:r>
              <a:rPr lang="en-US" sz="2000" dirty="0"/>
              <a:t> </a:t>
            </a:r>
            <a:r>
              <a:rPr lang="en-US" sz="2000" dirty="0" err="1"/>
              <a:t>gwerthoedd</a:t>
            </a:r>
            <a:r>
              <a:rPr lang="en-US" sz="2000" dirty="0"/>
              <a:t> a </a:t>
            </a:r>
            <a:r>
              <a:rPr lang="en-US" sz="2000" dirty="0" err="1"/>
              <a:t>rennir</a:t>
            </a:r>
            <a:r>
              <a:rPr lang="en-US" sz="2000" dirty="0"/>
              <a:t>. Mae </a:t>
            </a:r>
            <a:r>
              <a:rPr lang="en-US" sz="2000" dirty="0" err="1"/>
              <a:t>hefyd</a:t>
            </a:r>
            <a:r>
              <a:rPr lang="en-US" sz="2000" dirty="0"/>
              <a:t> </a:t>
            </a:r>
            <a:r>
              <a:rPr lang="en-US" sz="2000" dirty="0" err="1"/>
              <a:t>yn</a:t>
            </a:r>
            <a:r>
              <a:rPr lang="en-US" sz="2000" dirty="0"/>
              <a:t> </a:t>
            </a:r>
            <a:r>
              <a:rPr lang="en-US" sz="2000" dirty="0" err="1"/>
              <a:t>ymwneud</a:t>
            </a:r>
            <a:r>
              <a:rPr lang="en-US" sz="2000" dirty="0"/>
              <a:t> </a:t>
            </a:r>
            <a:r>
              <a:rPr lang="en-US" sz="2000" dirty="0" err="1"/>
              <a:t>â</a:t>
            </a:r>
            <a:r>
              <a:rPr lang="en-US" sz="2000" dirty="0"/>
              <a:t> </a:t>
            </a:r>
            <a:r>
              <a:rPr lang="en-US" sz="2000" dirty="0" err="1"/>
              <a:t>helpu</a:t>
            </a:r>
            <a:r>
              <a:rPr lang="en-US" sz="2000" dirty="0"/>
              <a:t> </a:t>
            </a:r>
            <a:r>
              <a:rPr lang="en-US" sz="2000" dirty="0" err="1"/>
              <a:t>cymunedau</a:t>
            </a:r>
            <a:r>
              <a:rPr lang="en-US" sz="2000" dirty="0"/>
              <a:t> </a:t>
            </a:r>
            <a:r>
              <a:rPr lang="en-US" sz="2000" dirty="0" err="1"/>
              <a:t>i</a:t>
            </a:r>
            <a:r>
              <a:rPr lang="en-US" sz="2000" dirty="0"/>
              <a:t> </a:t>
            </a:r>
            <a:r>
              <a:rPr lang="en-US" sz="2000" dirty="0" err="1"/>
              <a:t>fod</a:t>
            </a:r>
            <a:r>
              <a:rPr lang="en-US" sz="2000" dirty="0"/>
              <a:t> </a:t>
            </a:r>
            <a:r>
              <a:rPr lang="en-US" sz="2000" dirty="0" err="1"/>
              <a:t>yn</a:t>
            </a:r>
            <a:r>
              <a:rPr lang="en-US" sz="2000" dirty="0"/>
              <a:t> </a:t>
            </a:r>
            <a:r>
              <a:rPr lang="en-US" sz="2000" dirty="0" err="1"/>
              <a:t>wydn</a:t>
            </a:r>
            <a:r>
              <a:rPr lang="en-US" sz="2000" dirty="0"/>
              <a:t> pan </a:t>
            </a:r>
            <a:r>
              <a:rPr lang="en-US" sz="2000" dirty="0" err="1"/>
              <a:t>fo</a:t>
            </a:r>
            <a:r>
              <a:rPr lang="en-US" sz="2000" dirty="0"/>
              <a:t> </a:t>
            </a:r>
            <a:r>
              <a:rPr lang="en-US" sz="2000" dirty="0" err="1"/>
              <a:t>problemau</a:t>
            </a:r>
            <a:r>
              <a:rPr lang="en-US" sz="2000" dirty="0"/>
              <a:t> a </a:t>
            </a:r>
            <a:r>
              <a:rPr lang="en-US" sz="2000" dirty="0" err="1"/>
              <a:t>thensiynau</a:t>
            </a:r>
            <a:r>
              <a:rPr lang="cy-GB" sz="2000" dirty="0">
                <a:ea typeface="ヒラギノ角ゴ ProN W3" pitchFamily="-110" charset="-128"/>
                <a:cs typeface="ヒラギノ角ゴ ProN W3" pitchFamily="-110" charset="-128"/>
              </a:rPr>
              <a:t> sy’n</a:t>
            </a:r>
            <a:r>
              <a:rPr lang="cy-GB" sz="2000" dirty="0"/>
              <a:t> </a:t>
            </a:r>
            <a:r>
              <a:rPr lang="en-US" sz="2000" dirty="0" err="1"/>
              <a:t>codi</a:t>
            </a:r>
            <a:r>
              <a:rPr lang="en-US" sz="2000" dirty="0"/>
              <a:t>.” </a:t>
            </a:r>
            <a:endParaRPr lang="en-US" sz="2000" dirty="0">
              <a:latin typeface="Helvetica" pitchFamily="-110" charset="0"/>
            </a:endParaRPr>
          </a:p>
          <a:p>
            <a:pPr>
              <a:buNone/>
            </a:pPr>
            <a:r>
              <a:rPr lang="en-GB" sz="1400" dirty="0"/>
              <a:t>(</a:t>
            </a:r>
            <a:r>
              <a:rPr lang="en-US" sz="1400" dirty="0" err="1">
                <a:latin typeface="Helvetica" pitchFamily="-110" charset="0"/>
              </a:rPr>
              <a:t>Cymru</a:t>
            </a:r>
            <a:r>
              <a:rPr lang="cy-GB" sz="1400" dirty="0">
                <a:latin typeface="Helvetica" pitchFamily="-110" charset="0"/>
                <a:ea typeface="ヒラギノ角ゴ ProN W3" pitchFamily="-110" charset="-128"/>
                <a:cs typeface="ヒラギノ角ゴ ProN W3" pitchFamily="-110" charset="-128"/>
              </a:rPr>
              <a:t>’n</a:t>
            </a:r>
            <a:r>
              <a:rPr lang="cy-GB" sz="1400" dirty="0">
                <a:latin typeface="Helvetica" pitchFamily="-110" charset="0"/>
              </a:rPr>
              <a:t> </a:t>
            </a:r>
            <a:r>
              <a:rPr lang="en-US" sz="1400" dirty="0" err="1">
                <a:latin typeface="Helvetica" pitchFamily="-110" charset="0"/>
              </a:rPr>
              <a:t>Cyd-dynnu</a:t>
            </a:r>
            <a:r>
              <a:rPr lang="en-US" sz="1400" dirty="0">
                <a:latin typeface="Helvetica" pitchFamily="-110" charset="0"/>
              </a:rPr>
              <a:t> - </a:t>
            </a:r>
            <a:r>
              <a:rPr lang="en-US" sz="1400" dirty="0" err="1">
                <a:latin typeface="Helvetica" pitchFamily="-110" charset="0"/>
              </a:rPr>
              <a:t>Strategaeth</a:t>
            </a:r>
            <a:r>
              <a:rPr lang="en-US" sz="1400" dirty="0">
                <a:latin typeface="Helvetica" pitchFamily="-110" charset="0"/>
              </a:rPr>
              <a:t> </a:t>
            </a:r>
            <a:r>
              <a:rPr lang="en-US" sz="1400" dirty="0" err="1">
                <a:latin typeface="Helvetica" pitchFamily="-110" charset="0"/>
              </a:rPr>
              <a:t>Cydlyniant</a:t>
            </a:r>
            <a:r>
              <a:rPr lang="en-US" sz="1400" dirty="0">
                <a:latin typeface="Helvetica" pitchFamily="-110" charset="0"/>
              </a:rPr>
              <a:t> </a:t>
            </a:r>
            <a:r>
              <a:rPr lang="en-US" sz="1400" dirty="0" err="1">
                <a:latin typeface="Helvetica" pitchFamily="-110" charset="0"/>
              </a:rPr>
              <a:t>Cymunedol</a:t>
            </a:r>
            <a:r>
              <a:rPr lang="en-US" sz="1400" dirty="0">
                <a:latin typeface="Helvetica" pitchFamily="-110" charset="0"/>
              </a:rPr>
              <a:t> </a:t>
            </a:r>
            <a:r>
              <a:rPr lang="en-US" sz="1400" dirty="0" err="1">
                <a:latin typeface="Helvetica" pitchFamily="-110" charset="0"/>
              </a:rPr>
              <a:t>Cymru</a:t>
            </a:r>
            <a:r>
              <a:rPr lang="en-US" sz="1400" dirty="0">
                <a:latin typeface="Helvetica" pitchFamily="-110" charset="0"/>
              </a:rPr>
              <a:t> </a:t>
            </a:r>
            <a:r>
              <a:rPr lang="en-GB" sz="1400" dirty="0"/>
              <a:t>, 2009)</a:t>
            </a:r>
            <a:endParaRPr lang="en-GB" sz="1800" dirty="0"/>
          </a:p>
          <a:p>
            <a:pPr eaLnBrk="1" hangingPunct="1">
              <a:buFont typeface="Wingdings" pitchFamily="-110" charset="2"/>
              <a:buNone/>
            </a:pPr>
            <a:endParaRPr lang="en-GB" sz="2000" dirty="0">
              <a:ea typeface="ＭＳ Ｐゴシック" pitchFamily="-110" charset="-128"/>
              <a:cs typeface="ＭＳ Ｐゴシック" pitchFamily="-110" charset="-128"/>
            </a:endParaRPr>
          </a:p>
          <a:p>
            <a:pPr eaLnBrk="1" hangingPunct="1">
              <a:buFont typeface="Wingdings" pitchFamily="-110" charset="2"/>
              <a:buNone/>
            </a:pPr>
            <a:endParaRPr lang="en-GB" sz="2000"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4205795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827" y="0"/>
            <a:ext cx="7886700" cy="1325563"/>
          </a:xfrm>
        </p:spPr>
        <p:txBody>
          <a:bodyPr>
            <a:normAutofit/>
          </a:bodyPr>
          <a:lstStyle/>
          <a:p>
            <a:r>
              <a:rPr lang="en-US" sz="3600" dirty="0">
                <a:solidFill>
                  <a:srgbClr val="00B0F0"/>
                </a:solidFill>
              </a:rPr>
              <a:t>key readings/ </a:t>
            </a:r>
            <a:r>
              <a:rPr lang="cy-GB" sz="3600" dirty="0">
                <a:solidFill>
                  <a:srgbClr val="00B0F0"/>
                </a:solidFill>
              </a:rPr>
              <a:t>darlleniadau allweddol</a:t>
            </a:r>
            <a:endParaRPr lang="en-US" sz="3600" dirty="0">
              <a:solidFill>
                <a:srgbClr val="00B0F0"/>
              </a:solidFill>
            </a:endParaRPr>
          </a:p>
        </p:txBody>
      </p:sp>
      <p:sp>
        <p:nvSpPr>
          <p:cNvPr id="3" name="Content Placeholder 2"/>
          <p:cNvSpPr>
            <a:spLocks noGrp="1"/>
          </p:cNvSpPr>
          <p:nvPr>
            <p:ph idx="1"/>
          </p:nvPr>
        </p:nvSpPr>
        <p:spPr>
          <a:xfrm>
            <a:off x="124098" y="1123406"/>
            <a:ext cx="6969900" cy="4525963"/>
          </a:xfrm>
        </p:spPr>
        <p:txBody>
          <a:bodyPr>
            <a:normAutofit fontScale="92500" lnSpcReduction="10000"/>
          </a:bodyPr>
          <a:lstStyle/>
          <a:p>
            <a:r>
              <a:rPr lang="en-GB" sz="2600" dirty="0" err="1"/>
              <a:t>Grigg</a:t>
            </a:r>
            <a:r>
              <a:rPr lang="en-GB" sz="2600" dirty="0"/>
              <a:t>, R., Egan, D., </a:t>
            </a:r>
            <a:r>
              <a:rPr lang="en-GB" sz="2600" dirty="0" err="1"/>
              <a:t>McConnon</a:t>
            </a:r>
            <a:r>
              <a:rPr lang="en-GB" sz="2600" dirty="0"/>
              <a:t>, L. and </a:t>
            </a:r>
            <a:r>
              <a:rPr lang="en-GB" sz="2600" dirty="0" err="1"/>
              <a:t>Swaffield</a:t>
            </a:r>
            <a:r>
              <a:rPr lang="en-GB" sz="2600" dirty="0"/>
              <a:t>, L. (2014) </a:t>
            </a:r>
            <a:r>
              <a:rPr lang="en-GB" sz="2600" i="1" dirty="0"/>
              <a:t>The Good News…What schools in Wales are doing to reduce the impact of poverty on pupils’ achievement</a:t>
            </a:r>
            <a:r>
              <a:rPr lang="en-GB" sz="2600" dirty="0"/>
              <a:t>, Cardiff: Wales Centre for Equity in Education. </a:t>
            </a:r>
          </a:p>
          <a:p>
            <a:r>
              <a:rPr lang="en-GB" sz="2600" dirty="0"/>
              <a:t>Estyn (2014) </a:t>
            </a:r>
            <a:r>
              <a:rPr lang="en-GB" sz="2600" i="1" dirty="0" err="1"/>
              <a:t>Difreintedd</a:t>
            </a:r>
            <a:r>
              <a:rPr lang="en-GB" sz="2600" i="1" dirty="0"/>
              <a:t> </a:t>
            </a:r>
            <a:r>
              <a:rPr lang="en-GB" sz="2600" i="1" dirty="0" err="1"/>
              <a:t>Disgyblion</a:t>
            </a:r>
            <a:r>
              <a:rPr lang="en-GB" sz="2600" dirty="0"/>
              <a:t>, </a:t>
            </a:r>
            <a:r>
              <a:rPr lang="en-GB" sz="2600" dirty="0" err="1"/>
              <a:t>Caerdydd</a:t>
            </a:r>
            <a:r>
              <a:rPr lang="en-GB" sz="2600" dirty="0"/>
              <a:t>: Estyn</a:t>
            </a:r>
          </a:p>
          <a:p>
            <a:r>
              <a:rPr lang="en-GB" sz="2600" dirty="0"/>
              <a:t>Baptist Union of Great Britain, the Methodist Church, the Church of Scotland and the United Reformed Church (2013) </a:t>
            </a:r>
            <a:r>
              <a:rPr lang="en-GB" sz="2600" i="1" dirty="0"/>
              <a:t>The Lies We Tell Ourselves: Ending Comfortable Myths About Poverty</a:t>
            </a:r>
            <a:r>
              <a:rPr lang="en-GB" sz="2600" dirty="0"/>
              <a:t>. London: Methodist Church in Britain. </a:t>
            </a:r>
          </a:p>
          <a:p>
            <a:r>
              <a:rPr lang="en-US" sz="2600" dirty="0" err="1"/>
              <a:t>Llywodraeth</a:t>
            </a:r>
            <a:r>
              <a:rPr lang="en-US" sz="2600" dirty="0"/>
              <a:t> </a:t>
            </a:r>
            <a:r>
              <a:rPr lang="en-US" sz="2600" dirty="0" err="1"/>
              <a:t>Cymru</a:t>
            </a:r>
            <a:r>
              <a:rPr lang="en-US" sz="2600" dirty="0"/>
              <a:t> (2017) </a:t>
            </a:r>
            <a:r>
              <a:rPr lang="en-US" sz="2600" dirty="0" err="1"/>
              <a:t>Addysg</a:t>
            </a:r>
            <a:r>
              <a:rPr lang="en-US" sz="2600" dirty="0"/>
              <a:t> </a:t>
            </a:r>
            <a:r>
              <a:rPr lang="en-US" sz="2600" dirty="0" err="1"/>
              <a:t>Yng</a:t>
            </a:r>
            <a:r>
              <a:rPr lang="en-US" sz="2600" dirty="0"/>
              <a:t> </a:t>
            </a:r>
            <a:r>
              <a:rPr lang="en-US" sz="2600" dirty="0" err="1"/>
              <a:t>Nghymru</a:t>
            </a:r>
            <a:r>
              <a:rPr lang="en-US" sz="2600" dirty="0"/>
              <a:t>, </a:t>
            </a:r>
            <a:r>
              <a:rPr lang="en-US" sz="2600" dirty="0" err="1"/>
              <a:t>Caerdydd</a:t>
            </a:r>
            <a:r>
              <a:rPr lang="en-US" sz="2600" dirty="0"/>
              <a:t>: </a:t>
            </a:r>
            <a:r>
              <a:rPr lang="en-US" sz="2600" dirty="0" err="1"/>
              <a:t>Llywodraeth</a:t>
            </a:r>
            <a:r>
              <a:rPr lang="en-US" sz="2600" dirty="0"/>
              <a:t> </a:t>
            </a:r>
            <a:r>
              <a:rPr lang="en-US" sz="2600" dirty="0" err="1"/>
              <a:t>Cymru</a:t>
            </a:r>
            <a:endParaRPr lang="en-US" sz="2600" dirty="0"/>
          </a:p>
          <a:p>
            <a:pPr marL="0" indent="0">
              <a:buNone/>
            </a:pPr>
            <a:endParaRPr lang="en-US" dirty="0"/>
          </a:p>
        </p:txBody>
      </p:sp>
      <p:pic>
        <p:nvPicPr>
          <p:cNvPr id="6" name="Picture 5" descr="Screen Shot 2016-10-18 at 19.15.2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550" y="3520819"/>
            <a:ext cx="1340021" cy="1783121"/>
          </a:xfrm>
          <a:prstGeom prst="rect">
            <a:avLst/>
          </a:prstGeom>
        </p:spPr>
      </p:pic>
      <p:pic>
        <p:nvPicPr>
          <p:cNvPr id="8" name="Picture 7"/>
          <p:cNvPicPr>
            <a:picLocks noChangeAspect="1"/>
          </p:cNvPicPr>
          <p:nvPr/>
        </p:nvPicPr>
        <p:blipFill>
          <a:blip r:embed="rId4"/>
          <a:stretch>
            <a:fillRect/>
          </a:stretch>
        </p:blipFill>
        <p:spPr>
          <a:xfrm>
            <a:off x="7598550" y="187412"/>
            <a:ext cx="1415098" cy="2007231"/>
          </a:xfrm>
          <a:prstGeom prst="rect">
            <a:avLst/>
          </a:prstGeom>
        </p:spPr>
      </p:pic>
    </p:spTree>
    <p:extLst>
      <p:ext uri="{BB962C8B-B14F-4D97-AF65-F5344CB8AC3E}">
        <p14:creationId xmlns:p14="http://schemas.microsoft.com/office/powerpoint/2010/main" val="118302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Have a look at the new CAST CYMRU website and look at what projects they are working on.</a:t>
            </a:r>
          </a:p>
          <a:p>
            <a:r>
              <a:rPr lang="en-US" dirty="0" err="1" smtClean="0"/>
              <a:t>Edrychwch</a:t>
            </a:r>
            <a:r>
              <a:rPr lang="en-US" dirty="0" smtClean="0"/>
              <a:t> </a:t>
            </a:r>
            <a:r>
              <a:rPr lang="en-US" dirty="0" err="1" smtClean="0"/>
              <a:t>ar</a:t>
            </a:r>
            <a:r>
              <a:rPr lang="en-US" dirty="0" smtClean="0"/>
              <a:t> y </a:t>
            </a:r>
            <a:r>
              <a:rPr lang="en-US" dirty="0" err="1" smtClean="0"/>
              <a:t>gwefan</a:t>
            </a:r>
            <a:r>
              <a:rPr lang="en-US" dirty="0" smtClean="0"/>
              <a:t> CAST </a:t>
            </a:r>
            <a:r>
              <a:rPr lang="en-US" dirty="0" err="1" smtClean="0"/>
              <a:t>Cymru</a:t>
            </a:r>
            <a:r>
              <a:rPr lang="en-US" dirty="0" smtClean="0"/>
              <a:t> </a:t>
            </a:r>
            <a:r>
              <a:rPr lang="en-US" dirty="0" err="1" smtClean="0"/>
              <a:t>i</a:t>
            </a:r>
            <a:r>
              <a:rPr lang="en-US" dirty="0" smtClean="0"/>
              <a:t> weld y </a:t>
            </a:r>
            <a:r>
              <a:rPr lang="en-US" dirty="0" err="1" smtClean="0"/>
              <a:t>mathau</a:t>
            </a:r>
            <a:r>
              <a:rPr lang="en-US" dirty="0" smtClean="0"/>
              <a:t> o </a:t>
            </a:r>
            <a:r>
              <a:rPr lang="en-US" dirty="0" err="1" smtClean="0"/>
              <a:t>proseicatau</a:t>
            </a:r>
            <a:r>
              <a:rPr lang="en-US" dirty="0" smtClean="0"/>
              <a:t> </a:t>
            </a:r>
            <a:r>
              <a:rPr lang="en-US" dirty="0" err="1" smtClean="0"/>
              <a:t>maent</a:t>
            </a:r>
            <a:r>
              <a:rPr lang="en-US" dirty="0" smtClean="0"/>
              <a:t> </a:t>
            </a:r>
            <a:r>
              <a:rPr lang="en-US" dirty="0" err="1" smtClean="0"/>
              <a:t>yn</a:t>
            </a:r>
            <a:r>
              <a:rPr lang="en-US" dirty="0" smtClean="0"/>
              <a:t> </a:t>
            </a:r>
            <a:r>
              <a:rPr lang="en-US" dirty="0" err="1" smtClean="0"/>
              <a:t>gweithio</a:t>
            </a:r>
            <a:r>
              <a:rPr lang="en-US" dirty="0" smtClean="0"/>
              <a:t> </a:t>
            </a:r>
            <a:r>
              <a:rPr lang="en-US" dirty="0" err="1" smtClean="0"/>
              <a:t>arno</a:t>
            </a:r>
            <a:endParaRPr lang="en-US" dirty="0"/>
          </a:p>
        </p:txBody>
      </p:sp>
      <p:pic>
        <p:nvPicPr>
          <p:cNvPr id="4" name="Picture 3"/>
          <p:cNvPicPr>
            <a:picLocks noChangeAspect="1"/>
          </p:cNvPicPr>
          <p:nvPr/>
        </p:nvPicPr>
        <p:blipFill>
          <a:blip r:embed="rId2"/>
          <a:stretch>
            <a:fillRect/>
          </a:stretch>
        </p:blipFill>
        <p:spPr>
          <a:xfrm>
            <a:off x="2070100" y="-1765"/>
            <a:ext cx="5003800" cy="1435100"/>
          </a:xfrm>
          <a:prstGeom prst="rect">
            <a:avLst/>
          </a:prstGeom>
        </p:spPr>
      </p:pic>
      <p:pic>
        <p:nvPicPr>
          <p:cNvPr id="5" name="Picture 4"/>
          <p:cNvPicPr>
            <a:picLocks noChangeAspect="1"/>
          </p:cNvPicPr>
          <p:nvPr/>
        </p:nvPicPr>
        <p:blipFill>
          <a:blip r:embed="rId3"/>
          <a:stretch>
            <a:fillRect/>
          </a:stretch>
        </p:blipFill>
        <p:spPr>
          <a:xfrm>
            <a:off x="3123228" y="3849262"/>
            <a:ext cx="2897544" cy="1661012"/>
          </a:xfrm>
          <a:prstGeom prst="rect">
            <a:avLst/>
          </a:prstGeom>
        </p:spPr>
      </p:pic>
      <p:sp>
        <p:nvSpPr>
          <p:cNvPr id="6" name="Rectangle 5"/>
          <p:cNvSpPr/>
          <p:nvPr/>
        </p:nvSpPr>
        <p:spPr>
          <a:xfrm>
            <a:off x="2173079" y="1448396"/>
            <a:ext cx="4601901" cy="369332"/>
          </a:xfrm>
          <a:prstGeom prst="rect">
            <a:avLst/>
          </a:prstGeom>
        </p:spPr>
        <p:txBody>
          <a:bodyPr wrap="none">
            <a:spAutoFit/>
          </a:bodyPr>
          <a:lstStyle/>
          <a:p>
            <a:r>
              <a:rPr lang="en-GB" dirty="0">
                <a:hlinkClick r:id="rId4"/>
              </a:rPr>
              <a:t>https://www.childreninwales.org.uk/our-work/</a:t>
            </a:r>
            <a:endParaRPr lang="en-US" dirty="0"/>
          </a:p>
        </p:txBody>
      </p:sp>
    </p:spTree>
    <p:extLst>
      <p:ext uri="{BB962C8B-B14F-4D97-AF65-F5344CB8AC3E}">
        <p14:creationId xmlns:p14="http://schemas.microsoft.com/office/powerpoint/2010/main" val="4125535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solidFill>
                  <a:srgbClr val="00B0F0"/>
                </a:solidFill>
              </a:rPr>
              <a:t>Travellers</a:t>
            </a:r>
            <a:r>
              <a:rPr lang="en-US" dirty="0">
                <a:solidFill>
                  <a:srgbClr val="00B0F0"/>
                </a:solidFill>
              </a:rPr>
              <a:t> - </a:t>
            </a:r>
            <a:r>
              <a:rPr lang="en-US" dirty="0" err="1">
                <a:solidFill>
                  <a:srgbClr val="00B0F0"/>
                </a:solidFill>
              </a:rPr>
              <a:t>Teithwyr</a:t>
            </a:r>
            <a:endParaRPr lang="en-US" dirty="0">
              <a:solidFill>
                <a:srgbClr val="00B0F0"/>
              </a:solidFill>
            </a:endParaRPr>
          </a:p>
        </p:txBody>
      </p:sp>
      <p:sp>
        <p:nvSpPr>
          <p:cNvPr id="3" name="Content Placeholder 2"/>
          <p:cNvSpPr>
            <a:spLocks noGrp="1"/>
          </p:cNvSpPr>
          <p:nvPr>
            <p:ph idx="1"/>
          </p:nvPr>
        </p:nvSpPr>
        <p:spPr>
          <a:xfrm>
            <a:off x="117566" y="1600200"/>
            <a:ext cx="4416833" cy="4525963"/>
          </a:xfrm>
        </p:spPr>
        <p:txBody>
          <a:bodyPr>
            <a:normAutofit lnSpcReduction="10000"/>
          </a:bodyPr>
          <a:lstStyle/>
          <a:p>
            <a:r>
              <a:rPr lang="en-US" dirty="0"/>
              <a:t>In 2019 a report said about 1050 Gypsies and Travellers lived on sites in Wales.</a:t>
            </a:r>
          </a:p>
          <a:p>
            <a:r>
              <a:rPr lang="en-US" dirty="0"/>
              <a:t>Consider the ways this could impact your teaching in school.</a:t>
            </a:r>
          </a:p>
          <a:p>
            <a:r>
              <a:rPr lang="en-US" dirty="0" smtClean="0"/>
              <a:t>https</a:t>
            </a:r>
            <a:r>
              <a:rPr lang="en-US" dirty="0"/>
              <a:t>://gov.wales/sites/default/files/statistics-and-research/2019-04/gypsy-and-traveller-caravan-count-january-2019-587.pdf</a:t>
            </a:r>
          </a:p>
        </p:txBody>
      </p:sp>
      <p:pic>
        <p:nvPicPr>
          <p:cNvPr id="4" name="Picture 3"/>
          <p:cNvPicPr>
            <a:picLocks noChangeAspect="1"/>
          </p:cNvPicPr>
          <p:nvPr/>
        </p:nvPicPr>
        <p:blipFill>
          <a:blip r:embed="rId2"/>
          <a:stretch>
            <a:fillRect/>
          </a:stretch>
        </p:blipFill>
        <p:spPr>
          <a:xfrm>
            <a:off x="4374584" y="1163558"/>
            <a:ext cx="4312216" cy="5342142"/>
          </a:xfrm>
          <a:prstGeom prst="rect">
            <a:avLst/>
          </a:prstGeom>
        </p:spPr>
      </p:pic>
      <p:sp>
        <p:nvSpPr>
          <p:cNvPr id="5" name="TextBox 4"/>
          <p:cNvSpPr txBox="1"/>
          <p:nvPr/>
        </p:nvSpPr>
        <p:spPr>
          <a:xfrm>
            <a:off x="4534399" y="6472281"/>
            <a:ext cx="1667764" cy="369332"/>
          </a:xfrm>
          <a:prstGeom prst="rect">
            <a:avLst/>
          </a:prstGeom>
          <a:noFill/>
        </p:spPr>
        <p:txBody>
          <a:bodyPr wrap="none" rtlCol="0">
            <a:spAutoFit/>
          </a:bodyPr>
          <a:lstStyle/>
          <a:p>
            <a:r>
              <a:rPr lang="en-US" dirty="0"/>
              <a:t>JANUARY 2019</a:t>
            </a:r>
          </a:p>
        </p:txBody>
      </p:sp>
    </p:spTree>
    <p:extLst>
      <p:ext uri="{BB962C8B-B14F-4D97-AF65-F5344CB8AC3E}">
        <p14:creationId xmlns:p14="http://schemas.microsoft.com/office/powerpoint/2010/main" val="2859910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5803" y="459866"/>
            <a:ext cx="5859414" cy="387351"/>
          </a:xfrm>
        </p:spPr>
        <p:txBody>
          <a:bodyPr>
            <a:normAutofit fontScale="90000"/>
          </a:bodyPr>
          <a:lstStyle/>
          <a:p>
            <a:r>
              <a:rPr lang="en-US" b="1" dirty="0">
                <a:solidFill>
                  <a:srgbClr val="00B0F0"/>
                </a:solidFill>
              </a:rPr>
              <a:t>Monkton Priory School Project</a:t>
            </a:r>
            <a:endParaRPr lang="en-US" dirty="0">
              <a:solidFill>
                <a:srgbClr val="00B0F0"/>
              </a:solidFill>
            </a:endParaRPr>
          </a:p>
        </p:txBody>
      </p:sp>
      <p:sp>
        <p:nvSpPr>
          <p:cNvPr id="3" name="Content Placeholder 2"/>
          <p:cNvSpPr>
            <a:spLocks noGrp="1"/>
          </p:cNvSpPr>
          <p:nvPr>
            <p:ph idx="1"/>
          </p:nvPr>
        </p:nvSpPr>
        <p:spPr>
          <a:xfrm>
            <a:off x="2827386" y="1067288"/>
            <a:ext cx="5859414" cy="4525963"/>
          </a:xfrm>
        </p:spPr>
        <p:txBody>
          <a:bodyPr>
            <a:noAutofit/>
          </a:bodyPr>
          <a:lstStyle/>
          <a:p>
            <a:r>
              <a:rPr lang="en-US" sz="1400" dirty="0"/>
              <a:t>The extension contains two new classrooms; a hi-tech IT suite; a community room; and a suite for the Priory Project. This project was set up for secondary age gypsy youngsters, who traditionally leave formal education at this age, and provides learning opportunities based on a curriculum to suit their needs. The new extension provided an excellent venue and facilities for the project, and is also available to the entire gypsy community, as adult learning opportunities are also provided. At the learning centre for secondary learners, the whole curriculum is based around the needs of the gypsy </a:t>
            </a:r>
            <a:r>
              <a:rPr lang="en-US" sz="1400" dirty="0" err="1"/>
              <a:t>traveller</a:t>
            </a:r>
            <a:r>
              <a:rPr lang="en-US" sz="1400" dirty="0"/>
              <a:t> learner. Learners with no previous education start with basic levels of literacy and numeracy and so the first objective is to improve reading skills. </a:t>
            </a:r>
          </a:p>
          <a:p>
            <a:r>
              <a:rPr lang="en-US" sz="1400" dirty="0" err="1"/>
              <a:t>Mae'r</a:t>
            </a:r>
            <a:r>
              <a:rPr lang="en-US" sz="1400" dirty="0"/>
              <a:t> </a:t>
            </a:r>
            <a:r>
              <a:rPr lang="en-US" sz="1400" dirty="0" err="1"/>
              <a:t>estyniad</a:t>
            </a:r>
            <a:r>
              <a:rPr lang="en-US" sz="1400" dirty="0"/>
              <a:t> </a:t>
            </a:r>
            <a:r>
              <a:rPr lang="en-US" sz="1400" dirty="0" err="1"/>
              <a:t>yn</a:t>
            </a:r>
            <a:r>
              <a:rPr lang="en-US" sz="1400" dirty="0"/>
              <a:t> </a:t>
            </a:r>
            <a:r>
              <a:rPr lang="en-US" sz="1400" dirty="0" err="1"/>
              <a:t>cynnwys</a:t>
            </a:r>
            <a:r>
              <a:rPr lang="en-US" sz="1400" dirty="0"/>
              <a:t> </a:t>
            </a:r>
            <a:r>
              <a:rPr lang="en-US" sz="1400" dirty="0" err="1"/>
              <a:t>dwy</a:t>
            </a:r>
            <a:r>
              <a:rPr lang="en-US" sz="1400" dirty="0"/>
              <a:t> </a:t>
            </a:r>
            <a:r>
              <a:rPr lang="en-US" sz="1400" dirty="0" err="1"/>
              <a:t>ystafell</a:t>
            </a:r>
            <a:r>
              <a:rPr lang="en-US" sz="1400" dirty="0"/>
              <a:t> </a:t>
            </a:r>
            <a:r>
              <a:rPr lang="en-US" sz="1400" dirty="0" err="1"/>
              <a:t>ddosbarth</a:t>
            </a:r>
            <a:r>
              <a:rPr lang="en-US" sz="1400" dirty="0"/>
              <a:t> </a:t>
            </a:r>
            <a:r>
              <a:rPr lang="en-US" sz="1400" dirty="0" err="1"/>
              <a:t>newydd</a:t>
            </a:r>
            <a:r>
              <a:rPr lang="en-US" sz="1400" dirty="0"/>
              <a:t>; </a:t>
            </a:r>
            <a:r>
              <a:rPr lang="en-US" sz="1400" dirty="0" err="1"/>
              <a:t>canolfan</a:t>
            </a:r>
            <a:r>
              <a:rPr lang="en-US" sz="1400" dirty="0"/>
              <a:t> TG </a:t>
            </a:r>
            <a:r>
              <a:rPr lang="en-US" sz="1400" dirty="0" err="1"/>
              <a:t>uwch-dechnoleg</a:t>
            </a:r>
            <a:r>
              <a:rPr lang="en-US" sz="1400" dirty="0"/>
              <a:t>; </a:t>
            </a:r>
            <a:r>
              <a:rPr lang="en-US" sz="1400" dirty="0" err="1"/>
              <a:t>ystafell</a:t>
            </a:r>
            <a:r>
              <a:rPr lang="en-US" sz="1400" dirty="0"/>
              <a:t> </a:t>
            </a:r>
            <a:r>
              <a:rPr lang="en-US" sz="1400" dirty="0" err="1"/>
              <a:t>gymunedol</a:t>
            </a:r>
            <a:r>
              <a:rPr lang="en-US" sz="1400" dirty="0"/>
              <a:t> a </a:t>
            </a:r>
            <a:r>
              <a:rPr lang="en-US" sz="1400" dirty="0" err="1"/>
              <a:t>chanolfan</a:t>
            </a:r>
            <a:r>
              <a:rPr lang="en-US" sz="1400" dirty="0"/>
              <a:t> </a:t>
            </a:r>
            <a:r>
              <a:rPr lang="en-US" sz="1400" dirty="0" err="1"/>
              <a:t>ar</a:t>
            </a:r>
            <a:r>
              <a:rPr lang="en-US" sz="1400" dirty="0"/>
              <a:t> </a:t>
            </a:r>
            <a:r>
              <a:rPr lang="en-US" sz="1400" dirty="0" err="1"/>
              <a:t>gyfer</a:t>
            </a:r>
            <a:r>
              <a:rPr lang="en-US" sz="1400" dirty="0"/>
              <a:t> </a:t>
            </a:r>
            <a:r>
              <a:rPr lang="en-US" sz="1400" dirty="0" err="1"/>
              <a:t>Prosiect</a:t>
            </a:r>
            <a:r>
              <a:rPr lang="en-US" sz="1400" dirty="0"/>
              <a:t> </a:t>
            </a:r>
            <a:r>
              <a:rPr lang="en-US" sz="1400" dirty="0" err="1"/>
              <a:t>y</a:t>
            </a:r>
            <a:r>
              <a:rPr lang="en-US" sz="1400" dirty="0"/>
              <a:t> </a:t>
            </a:r>
            <a:r>
              <a:rPr lang="en-US" sz="1400" dirty="0" err="1"/>
              <a:t>Priordy</a:t>
            </a:r>
            <a:r>
              <a:rPr lang="en-US" sz="1400" dirty="0"/>
              <a:t>. </a:t>
            </a:r>
            <a:r>
              <a:rPr lang="en-US" sz="1400" dirty="0" err="1"/>
              <a:t>Sefydlwyd</a:t>
            </a:r>
            <a:r>
              <a:rPr lang="en-US" sz="1400" dirty="0"/>
              <a:t> </a:t>
            </a:r>
            <a:r>
              <a:rPr lang="en-US" sz="1400" dirty="0" err="1"/>
              <a:t>y</a:t>
            </a:r>
            <a:r>
              <a:rPr lang="en-US" sz="1400" dirty="0"/>
              <a:t> </a:t>
            </a:r>
            <a:r>
              <a:rPr lang="en-US" sz="1400" dirty="0" err="1"/>
              <a:t>prosiect</a:t>
            </a:r>
            <a:r>
              <a:rPr lang="en-US" sz="1400" dirty="0"/>
              <a:t> </a:t>
            </a:r>
            <a:r>
              <a:rPr lang="en-US" sz="1400" dirty="0" err="1"/>
              <a:t>hwn</a:t>
            </a:r>
            <a:r>
              <a:rPr lang="en-US" sz="1400" dirty="0"/>
              <a:t> </a:t>
            </a:r>
            <a:r>
              <a:rPr lang="en-US" sz="1400" dirty="0" err="1"/>
              <a:t>ar</a:t>
            </a:r>
            <a:r>
              <a:rPr lang="en-US" sz="1400" dirty="0"/>
              <a:t> </a:t>
            </a:r>
            <a:r>
              <a:rPr lang="en-US" sz="1400" dirty="0" err="1"/>
              <a:t>gyfer</a:t>
            </a:r>
            <a:r>
              <a:rPr lang="en-US" sz="1400" dirty="0"/>
              <a:t> </a:t>
            </a:r>
            <a:r>
              <a:rPr lang="en-US" sz="1400" dirty="0" err="1"/>
              <a:t>pobl</a:t>
            </a:r>
            <a:r>
              <a:rPr lang="en-US" sz="1400" dirty="0"/>
              <a:t> </a:t>
            </a:r>
            <a:r>
              <a:rPr lang="en-US" sz="1400" dirty="0" err="1"/>
              <a:t>ifanc</a:t>
            </a:r>
            <a:r>
              <a:rPr lang="en-US" sz="1400" dirty="0"/>
              <a:t> </a:t>
            </a:r>
            <a:r>
              <a:rPr lang="en-US" sz="1400" dirty="0" err="1"/>
              <a:t>oed</a:t>
            </a:r>
            <a:r>
              <a:rPr lang="en-US" sz="1400" dirty="0"/>
              <a:t> </a:t>
            </a:r>
            <a:r>
              <a:rPr lang="en-US" sz="1400" dirty="0" err="1"/>
              <a:t>uwchradd</a:t>
            </a:r>
            <a:r>
              <a:rPr lang="en-US" sz="1400" dirty="0"/>
              <a:t> </a:t>
            </a:r>
            <a:r>
              <a:rPr lang="en-US" sz="1400" dirty="0" err="1"/>
              <a:t>o</a:t>
            </a:r>
            <a:r>
              <a:rPr lang="en-US" sz="1400" dirty="0"/>
              <a:t> </a:t>
            </a:r>
            <a:r>
              <a:rPr lang="en-US" sz="1400" dirty="0" err="1"/>
              <a:t>dras</a:t>
            </a:r>
            <a:r>
              <a:rPr lang="en-US" sz="1400" dirty="0"/>
              <a:t> </a:t>
            </a:r>
            <a:r>
              <a:rPr lang="en-US" sz="1400" dirty="0" err="1"/>
              <a:t>Sipsi</a:t>
            </a:r>
            <a:r>
              <a:rPr lang="en-US" sz="1400" dirty="0"/>
              <a:t>, </a:t>
            </a:r>
            <a:r>
              <a:rPr lang="en-US" sz="1400" dirty="0" err="1"/>
              <a:t>sy'n</a:t>
            </a:r>
            <a:r>
              <a:rPr lang="en-US" sz="1400" dirty="0"/>
              <a:t> </a:t>
            </a:r>
            <a:r>
              <a:rPr lang="en-US" sz="1400" dirty="0" err="1"/>
              <a:t>draddodiadol</a:t>
            </a:r>
            <a:r>
              <a:rPr lang="en-US" sz="1400" dirty="0"/>
              <a:t> </a:t>
            </a:r>
            <a:r>
              <a:rPr lang="en-US" sz="1400" dirty="0" err="1"/>
              <a:t>yn</a:t>
            </a:r>
            <a:r>
              <a:rPr lang="en-US" sz="1400" dirty="0"/>
              <a:t> </a:t>
            </a:r>
            <a:r>
              <a:rPr lang="en-US" sz="1400" dirty="0" err="1"/>
              <a:t>gadael</a:t>
            </a:r>
            <a:r>
              <a:rPr lang="en-US" sz="1400" dirty="0"/>
              <a:t> </a:t>
            </a:r>
            <a:r>
              <a:rPr lang="en-US" sz="1400" dirty="0" err="1"/>
              <a:t>addysg</a:t>
            </a:r>
            <a:r>
              <a:rPr lang="en-US" sz="1400" dirty="0"/>
              <a:t> </a:t>
            </a:r>
            <a:r>
              <a:rPr lang="en-US" sz="1400" dirty="0" err="1"/>
              <a:t>ffurfiol</a:t>
            </a:r>
            <a:r>
              <a:rPr lang="en-US" sz="1400" dirty="0"/>
              <a:t> </a:t>
            </a:r>
            <a:r>
              <a:rPr lang="en-US" sz="1400" dirty="0" err="1"/>
              <a:t>wedi</a:t>
            </a:r>
            <a:r>
              <a:rPr lang="en-US" sz="1400" dirty="0"/>
              <a:t> </a:t>
            </a:r>
            <a:r>
              <a:rPr lang="en-US" sz="1400" dirty="0" err="1"/>
              <a:t>cyrraedd</a:t>
            </a:r>
            <a:r>
              <a:rPr lang="en-US" sz="1400" dirty="0"/>
              <a:t> yr </a:t>
            </a:r>
            <a:r>
              <a:rPr lang="en-US" sz="1400" dirty="0" err="1"/>
              <a:t>oed</a:t>
            </a:r>
            <a:r>
              <a:rPr lang="en-US" sz="1400" dirty="0"/>
              <a:t> </a:t>
            </a:r>
            <a:r>
              <a:rPr lang="en-US" sz="1400" dirty="0" err="1"/>
              <a:t>hwn</a:t>
            </a:r>
            <a:r>
              <a:rPr lang="en-US" sz="1400" dirty="0"/>
              <a:t>, ac </a:t>
            </a:r>
            <a:r>
              <a:rPr lang="en-US" sz="1400" dirty="0" err="1"/>
              <a:t>mae'n</a:t>
            </a:r>
            <a:r>
              <a:rPr lang="en-US" sz="1400" dirty="0"/>
              <a:t> </a:t>
            </a:r>
            <a:r>
              <a:rPr lang="en-US" sz="1400" dirty="0" err="1"/>
              <a:t>darparu</a:t>
            </a:r>
            <a:r>
              <a:rPr lang="en-US" sz="1400" dirty="0"/>
              <a:t> </a:t>
            </a:r>
            <a:r>
              <a:rPr lang="en-US" sz="1400" dirty="0" err="1"/>
              <a:t>cyfleoedd</a:t>
            </a:r>
            <a:r>
              <a:rPr lang="en-US" sz="1400" dirty="0"/>
              <a:t> </a:t>
            </a:r>
            <a:r>
              <a:rPr lang="en-US" sz="1400" dirty="0" err="1"/>
              <a:t>dysgu</a:t>
            </a:r>
            <a:r>
              <a:rPr lang="en-US" sz="1400" dirty="0"/>
              <a:t> </a:t>
            </a:r>
            <a:r>
              <a:rPr lang="en-US" sz="1400" dirty="0" err="1"/>
              <a:t>yn</a:t>
            </a:r>
            <a:r>
              <a:rPr lang="en-US" sz="1400" dirty="0"/>
              <a:t> </a:t>
            </a:r>
            <a:r>
              <a:rPr lang="en-US" sz="1400" dirty="0" err="1"/>
              <a:t>seiliedig</a:t>
            </a:r>
            <a:r>
              <a:rPr lang="en-US" sz="1400" dirty="0"/>
              <a:t> </a:t>
            </a:r>
            <a:r>
              <a:rPr lang="en-US" sz="1400" dirty="0" err="1"/>
              <a:t>ar</a:t>
            </a:r>
            <a:r>
              <a:rPr lang="en-US" sz="1400" dirty="0"/>
              <a:t> </a:t>
            </a:r>
            <a:r>
              <a:rPr lang="en-US" sz="1400" dirty="0" err="1"/>
              <a:t>gwricwlwm</a:t>
            </a:r>
            <a:r>
              <a:rPr lang="en-US" sz="1400" dirty="0"/>
              <a:t> </a:t>
            </a:r>
            <a:r>
              <a:rPr lang="en-US" sz="1400" dirty="0" err="1"/>
              <a:t>sy'n</a:t>
            </a:r>
            <a:r>
              <a:rPr lang="en-US" sz="1400" dirty="0"/>
              <a:t> </a:t>
            </a:r>
            <a:r>
              <a:rPr lang="en-US" sz="1400" dirty="0" err="1"/>
              <a:t>gweddu</a:t>
            </a:r>
            <a:r>
              <a:rPr lang="en-US" sz="1400" dirty="0"/>
              <a:t> </a:t>
            </a:r>
            <a:r>
              <a:rPr lang="en-US" sz="1400" dirty="0" err="1"/>
              <a:t>i'w</a:t>
            </a:r>
            <a:r>
              <a:rPr lang="en-US" sz="1400" dirty="0"/>
              <a:t> </a:t>
            </a:r>
            <a:r>
              <a:rPr lang="en-US" sz="1400" dirty="0" err="1"/>
              <a:t>hanghenion</a:t>
            </a:r>
            <a:r>
              <a:rPr lang="en-US" sz="1400" dirty="0"/>
              <a:t>. </a:t>
            </a:r>
            <a:r>
              <a:rPr lang="en-US" sz="1400" dirty="0" err="1"/>
              <a:t>Roedd</a:t>
            </a:r>
            <a:r>
              <a:rPr lang="en-US" sz="1400" dirty="0"/>
              <a:t> yr </a:t>
            </a:r>
            <a:r>
              <a:rPr lang="en-US" sz="1400" dirty="0" err="1"/>
              <a:t>estyniad</a:t>
            </a:r>
            <a:r>
              <a:rPr lang="en-US" sz="1400" dirty="0"/>
              <a:t> </a:t>
            </a:r>
            <a:r>
              <a:rPr lang="en-US" sz="1400" dirty="0" err="1"/>
              <a:t>newydd</a:t>
            </a:r>
            <a:r>
              <a:rPr lang="en-US" sz="1400" dirty="0"/>
              <a:t> </a:t>
            </a:r>
            <a:r>
              <a:rPr lang="en-US" sz="1400" dirty="0" err="1"/>
              <a:t>yn</a:t>
            </a:r>
            <a:r>
              <a:rPr lang="en-US" sz="1400" dirty="0"/>
              <a:t> </a:t>
            </a:r>
            <a:r>
              <a:rPr lang="en-US" sz="1400" dirty="0" err="1"/>
              <a:t>cynnig</a:t>
            </a:r>
            <a:r>
              <a:rPr lang="en-US" sz="1400" dirty="0"/>
              <a:t> </a:t>
            </a:r>
            <a:r>
              <a:rPr lang="en-US" sz="1400" dirty="0" err="1"/>
              <a:t>lleoliad</a:t>
            </a:r>
            <a:r>
              <a:rPr lang="en-US" sz="1400" dirty="0"/>
              <a:t> a </a:t>
            </a:r>
            <a:r>
              <a:rPr lang="en-US" sz="1400" dirty="0" err="1"/>
              <a:t>chyfleusterau</a:t>
            </a:r>
            <a:r>
              <a:rPr lang="en-US" sz="1400" dirty="0"/>
              <a:t> </a:t>
            </a:r>
            <a:r>
              <a:rPr lang="en-US" sz="1400" dirty="0" err="1"/>
              <a:t>rhagorol</a:t>
            </a:r>
            <a:r>
              <a:rPr lang="en-US" sz="1400" dirty="0"/>
              <a:t> </a:t>
            </a:r>
            <a:r>
              <a:rPr lang="en-US" sz="1400" dirty="0" err="1"/>
              <a:t>ar</a:t>
            </a:r>
            <a:r>
              <a:rPr lang="en-US" sz="1400" dirty="0"/>
              <a:t> </a:t>
            </a:r>
            <a:r>
              <a:rPr lang="en-US" sz="1400" dirty="0" err="1"/>
              <a:t>gyfer</a:t>
            </a:r>
            <a:r>
              <a:rPr lang="en-US" sz="1400" dirty="0"/>
              <a:t> </a:t>
            </a:r>
            <a:r>
              <a:rPr lang="en-US" sz="1400" dirty="0" err="1"/>
              <a:t>y</a:t>
            </a:r>
            <a:r>
              <a:rPr lang="en-US" sz="1400" dirty="0"/>
              <a:t> </a:t>
            </a:r>
            <a:r>
              <a:rPr lang="en-US" sz="1400" dirty="0" err="1"/>
              <a:t>prosiect</a:t>
            </a:r>
            <a:r>
              <a:rPr lang="en-US" sz="1400" dirty="0"/>
              <a:t>, ac </a:t>
            </a:r>
            <a:r>
              <a:rPr lang="en-US" sz="1400" dirty="0" err="1"/>
              <a:t>mae</a:t>
            </a:r>
            <a:r>
              <a:rPr lang="en-US" sz="1400" dirty="0"/>
              <a:t> </a:t>
            </a:r>
            <a:r>
              <a:rPr lang="en-US" sz="1400" dirty="0" err="1"/>
              <a:t>hefyd</a:t>
            </a:r>
            <a:r>
              <a:rPr lang="en-US" sz="1400" dirty="0"/>
              <a:t> </a:t>
            </a:r>
            <a:r>
              <a:rPr lang="en-US" sz="1400" dirty="0" err="1"/>
              <a:t>ar</a:t>
            </a:r>
            <a:r>
              <a:rPr lang="en-US" sz="1400" dirty="0"/>
              <a:t> </a:t>
            </a:r>
            <a:r>
              <a:rPr lang="en-US" sz="1400" dirty="0" err="1"/>
              <a:t>gael</a:t>
            </a:r>
            <a:r>
              <a:rPr lang="en-US" sz="1400" dirty="0"/>
              <a:t> </a:t>
            </a:r>
            <a:r>
              <a:rPr lang="en-US" sz="1400" dirty="0" err="1"/>
              <a:t>i'r</a:t>
            </a:r>
            <a:r>
              <a:rPr lang="en-US" sz="1400" dirty="0"/>
              <a:t> </a:t>
            </a:r>
            <a:r>
              <a:rPr lang="en-US" sz="1400" dirty="0" err="1"/>
              <a:t>gymuned</a:t>
            </a:r>
            <a:r>
              <a:rPr lang="en-US" sz="1400" dirty="0"/>
              <a:t> </a:t>
            </a:r>
            <a:r>
              <a:rPr lang="en-US" sz="1400" dirty="0" err="1"/>
              <a:t>Sipsi</a:t>
            </a:r>
            <a:r>
              <a:rPr lang="en-US" sz="1400" dirty="0"/>
              <a:t> </a:t>
            </a:r>
            <a:r>
              <a:rPr lang="en-US" sz="1400" dirty="0" err="1"/>
              <a:t>gyfan</a:t>
            </a:r>
            <a:r>
              <a:rPr lang="en-US" sz="1400" dirty="0"/>
              <a:t>, </a:t>
            </a:r>
            <a:r>
              <a:rPr lang="en-US" sz="1400" dirty="0" err="1"/>
              <a:t>gan</a:t>
            </a:r>
            <a:r>
              <a:rPr lang="en-US" sz="1400" dirty="0"/>
              <a:t> </a:t>
            </a:r>
            <a:r>
              <a:rPr lang="en-US" sz="1400" dirty="0" err="1"/>
              <a:t>y</a:t>
            </a:r>
            <a:r>
              <a:rPr lang="en-US" sz="1400" dirty="0"/>
              <a:t> </a:t>
            </a:r>
            <a:r>
              <a:rPr lang="en-US" sz="1400" dirty="0" err="1"/>
              <a:t>darperir</a:t>
            </a:r>
            <a:r>
              <a:rPr lang="en-US" sz="1400" dirty="0"/>
              <a:t> </a:t>
            </a:r>
            <a:r>
              <a:rPr lang="en-US" sz="1400" dirty="0" err="1"/>
              <a:t>cyfleoedd</a:t>
            </a:r>
            <a:r>
              <a:rPr lang="en-US" sz="1400" dirty="0"/>
              <a:t> </a:t>
            </a:r>
            <a:r>
              <a:rPr lang="en-US" sz="1400" dirty="0" err="1"/>
              <a:t>dysgu</a:t>
            </a:r>
            <a:r>
              <a:rPr lang="en-US" sz="1400" dirty="0"/>
              <a:t> </a:t>
            </a:r>
            <a:r>
              <a:rPr lang="en-US" sz="1400" dirty="0" err="1"/>
              <a:t>i</a:t>
            </a:r>
            <a:r>
              <a:rPr lang="en-US" sz="1400" dirty="0"/>
              <a:t> </a:t>
            </a:r>
            <a:r>
              <a:rPr lang="en-US" sz="1400" dirty="0" err="1"/>
              <a:t>oedolion.Mewn</a:t>
            </a:r>
            <a:r>
              <a:rPr lang="en-US" sz="1400" dirty="0"/>
              <a:t> un </a:t>
            </a:r>
            <a:r>
              <a:rPr lang="en-US" sz="1400" dirty="0" err="1"/>
              <a:t>ganolfan</a:t>
            </a:r>
            <a:r>
              <a:rPr lang="en-US" sz="1400" dirty="0"/>
              <a:t> </a:t>
            </a:r>
            <a:r>
              <a:rPr lang="en-US" sz="1400" dirty="0" err="1"/>
              <a:t>ddysgu</a:t>
            </a:r>
            <a:r>
              <a:rPr lang="en-US" sz="1400" dirty="0"/>
              <a:t> </a:t>
            </a:r>
            <a:r>
              <a:rPr lang="en-US" sz="1400" dirty="0" err="1"/>
              <a:t>ar</a:t>
            </a:r>
            <a:r>
              <a:rPr lang="en-US" sz="1400" dirty="0"/>
              <a:t> </a:t>
            </a:r>
            <a:r>
              <a:rPr lang="en-US" sz="1400" dirty="0" err="1"/>
              <a:t>gyfer</a:t>
            </a:r>
            <a:r>
              <a:rPr lang="en-US" sz="1400" dirty="0"/>
              <a:t> </a:t>
            </a:r>
            <a:r>
              <a:rPr lang="en-US" sz="1400" dirty="0" err="1"/>
              <a:t>dysgwyr</a:t>
            </a:r>
            <a:r>
              <a:rPr lang="en-US" sz="1400" dirty="0"/>
              <a:t> </a:t>
            </a:r>
            <a:r>
              <a:rPr lang="en-US" sz="1400" dirty="0" err="1"/>
              <a:t>uwchradd</a:t>
            </a:r>
            <a:r>
              <a:rPr lang="en-US" sz="1400" dirty="0"/>
              <a:t>, </a:t>
            </a:r>
            <a:r>
              <a:rPr lang="en-US" sz="1400" dirty="0" err="1"/>
              <a:t>mae'r</a:t>
            </a:r>
            <a:r>
              <a:rPr lang="en-US" sz="1400" dirty="0"/>
              <a:t> </a:t>
            </a:r>
            <a:r>
              <a:rPr lang="en-US" sz="1400" dirty="0" err="1"/>
              <a:t>cwricwlwm</a:t>
            </a:r>
            <a:r>
              <a:rPr lang="en-US" sz="1400" dirty="0"/>
              <a:t> </a:t>
            </a:r>
            <a:r>
              <a:rPr lang="en-US" sz="1400" dirty="0" err="1"/>
              <a:t>cyfan</a:t>
            </a:r>
            <a:r>
              <a:rPr lang="en-US" sz="1400" dirty="0"/>
              <a:t> </a:t>
            </a:r>
            <a:r>
              <a:rPr lang="en-US" sz="1400" dirty="0" err="1"/>
              <a:t>yn</a:t>
            </a:r>
            <a:r>
              <a:rPr lang="en-US" sz="1400" dirty="0"/>
              <a:t> </a:t>
            </a:r>
            <a:r>
              <a:rPr lang="en-US" sz="1400" dirty="0" err="1"/>
              <a:t>seiliedig</a:t>
            </a:r>
            <a:r>
              <a:rPr lang="en-US" sz="1400" dirty="0"/>
              <a:t> </a:t>
            </a:r>
            <a:r>
              <a:rPr lang="en-US" sz="1400" dirty="0" err="1"/>
              <a:t>ar</a:t>
            </a:r>
            <a:r>
              <a:rPr lang="en-US" sz="1400" dirty="0"/>
              <a:t> </a:t>
            </a:r>
            <a:r>
              <a:rPr lang="en-US" sz="1400" dirty="0" err="1"/>
              <a:t>anghenion</a:t>
            </a:r>
            <a:r>
              <a:rPr lang="en-US" sz="1400" dirty="0"/>
              <a:t> </a:t>
            </a:r>
            <a:r>
              <a:rPr lang="en-US" sz="1400" dirty="0" err="1"/>
              <a:t>dysgwyr</a:t>
            </a:r>
            <a:r>
              <a:rPr lang="en-US" sz="1400" dirty="0"/>
              <a:t> </a:t>
            </a:r>
            <a:r>
              <a:rPr lang="en-US" sz="1400" dirty="0" err="1"/>
              <a:t>o</a:t>
            </a:r>
            <a:r>
              <a:rPr lang="en-US" sz="1400" dirty="0"/>
              <a:t> </a:t>
            </a:r>
            <a:r>
              <a:rPr lang="en-US" sz="1400" dirty="0" err="1"/>
              <a:t>gymuned</a:t>
            </a:r>
            <a:r>
              <a:rPr lang="en-US" sz="1400" dirty="0"/>
              <a:t> </a:t>
            </a:r>
            <a:r>
              <a:rPr lang="en-US" sz="1400" dirty="0" err="1"/>
              <a:t>y</a:t>
            </a:r>
            <a:r>
              <a:rPr lang="en-US" sz="1400" dirty="0"/>
              <a:t> </a:t>
            </a:r>
            <a:r>
              <a:rPr lang="en-US" sz="1400" dirty="0" err="1"/>
              <a:t>Sipsiwn</a:t>
            </a:r>
            <a:r>
              <a:rPr lang="en-US" sz="1400" dirty="0"/>
              <a:t> </a:t>
            </a:r>
            <a:r>
              <a:rPr lang="en-US" sz="1400" dirty="0" err="1"/>
              <a:t>Teithiol</a:t>
            </a:r>
            <a:r>
              <a:rPr lang="en-US" sz="1400" dirty="0"/>
              <a:t>. Mae </a:t>
            </a:r>
            <a:r>
              <a:rPr lang="en-US" sz="1400" dirty="0" err="1"/>
              <a:t>dysgwyr</a:t>
            </a:r>
            <a:r>
              <a:rPr lang="en-US" sz="1400" dirty="0"/>
              <a:t> </a:t>
            </a:r>
            <a:r>
              <a:rPr lang="en-US" sz="1400" dirty="0" err="1"/>
              <a:t>na</a:t>
            </a:r>
            <a:r>
              <a:rPr lang="en-US" sz="1400" dirty="0"/>
              <a:t> </a:t>
            </a:r>
            <a:r>
              <a:rPr lang="en-US" sz="1400" dirty="0" err="1"/>
              <a:t>chawsant</a:t>
            </a:r>
            <a:r>
              <a:rPr lang="en-US" sz="1400" dirty="0"/>
              <a:t> </a:t>
            </a:r>
            <a:r>
              <a:rPr lang="en-US" sz="1400" dirty="0" err="1"/>
              <a:t>unrhyw</a:t>
            </a:r>
            <a:r>
              <a:rPr lang="en-US" sz="1400" dirty="0"/>
              <a:t> </a:t>
            </a:r>
            <a:r>
              <a:rPr lang="en-US" sz="1400" dirty="0" err="1"/>
              <a:t>addysg</a:t>
            </a:r>
            <a:r>
              <a:rPr lang="en-US" sz="1400" dirty="0"/>
              <a:t> </a:t>
            </a:r>
            <a:r>
              <a:rPr lang="en-US" sz="1400" dirty="0" err="1"/>
              <a:t>flaenorol</a:t>
            </a:r>
            <a:r>
              <a:rPr lang="en-US" sz="1400" dirty="0"/>
              <a:t> </a:t>
            </a:r>
            <a:r>
              <a:rPr lang="en-US" sz="1400" dirty="0" err="1"/>
              <a:t>yn</a:t>
            </a:r>
            <a:r>
              <a:rPr lang="en-US" sz="1400" dirty="0"/>
              <a:t> </a:t>
            </a:r>
            <a:r>
              <a:rPr lang="en-US" sz="1400" dirty="0" err="1"/>
              <a:t>dechrau</a:t>
            </a:r>
            <a:r>
              <a:rPr lang="en-US" sz="1400" dirty="0"/>
              <a:t> </a:t>
            </a:r>
            <a:r>
              <a:rPr lang="en-US" sz="1400" dirty="0" err="1"/>
              <a:t>gyda</a:t>
            </a:r>
            <a:r>
              <a:rPr lang="en-US" sz="1400" dirty="0"/>
              <a:t> </a:t>
            </a:r>
            <a:r>
              <a:rPr lang="en-US" sz="1400" dirty="0" err="1"/>
              <a:t>lefelau</a:t>
            </a:r>
            <a:r>
              <a:rPr lang="en-US" sz="1400" dirty="0"/>
              <a:t> </a:t>
            </a:r>
            <a:r>
              <a:rPr lang="en-US" sz="1400" dirty="0" err="1"/>
              <a:t>sylfaenol</a:t>
            </a:r>
            <a:r>
              <a:rPr lang="en-US" sz="1400" dirty="0"/>
              <a:t> </a:t>
            </a:r>
            <a:r>
              <a:rPr lang="en-US" sz="1400" dirty="0" err="1"/>
              <a:t>o</a:t>
            </a:r>
            <a:r>
              <a:rPr lang="en-US" sz="1400" dirty="0"/>
              <a:t> </a:t>
            </a:r>
            <a:r>
              <a:rPr lang="en-US" sz="1400" dirty="0" err="1"/>
              <a:t>lythrennedd</a:t>
            </a:r>
            <a:r>
              <a:rPr lang="en-US" sz="1400" dirty="0"/>
              <a:t> a </a:t>
            </a:r>
            <a:r>
              <a:rPr lang="en-US" sz="1400" dirty="0" err="1"/>
              <a:t>rhifedd</a:t>
            </a:r>
            <a:r>
              <a:rPr lang="en-US" sz="1400" dirty="0"/>
              <a:t> </a:t>
            </a:r>
            <a:r>
              <a:rPr lang="en-US" sz="1400" dirty="0" err="1"/>
              <a:t>a'r</a:t>
            </a:r>
            <a:r>
              <a:rPr lang="en-US" sz="1400" dirty="0"/>
              <a:t> </a:t>
            </a:r>
            <a:r>
              <a:rPr lang="en-US" sz="1400" dirty="0" err="1"/>
              <a:t>angen</a:t>
            </a:r>
            <a:r>
              <a:rPr lang="en-US" sz="1400" dirty="0"/>
              <a:t> </a:t>
            </a:r>
            <a:r>
              <a:rPr lang="en-US" sz="1400" dirty="0" err="1"/>
              <a:t>cyntaf</a:t>
            </a:r>
            <a:r>
              <a:rPr lang="en-US" sz="1400" dirty="0"/>
              <a:t> felly </a:t>
            </a:r>
            <a:r>
              <a:rPr lang="en-US" sz="1400" dirty="0" err="1"/>
              <a:t>yw</a:t>
            </a:r>
            <a:r>
              <a:rPr lang="en-US" sz="1400" dirty="0"/>
              <a:t> </a:t>
            </a:r>
            <a:r>
              <a:rPr lang="en-US" sz="1400" dirty="0" err="1"/>
              <a:t>gwella</a:t>
            </a:r>
            <a:r>
              <a:rPr lang="en-US" sz="1400" dirty="0"/>
              <a:t> </a:t>
            </a:r>
            <a:r>
              <a:rPr lang="en-US" sz="1400" dirty="0" err="1"/>
              <a:t>medrau</a:t>
            </a:r>
            <a:r>
              <a:rPr lang="en-US" sz="1400" dirty="0"/>
              <a:t> </a:t>
            </a:r>
            <a:r>
              <a:rPr lang="en-US" sz="1400" dirty="0" err="1"/>
              <a:t>darllen</a:t>
            </a:r>
            <a:r>
              <a:rPr lang="en-US" sz="1400" dirty="0"/>
              <a:t>.</a:t>
            </a:r>
          </a:p>
          <a:p>
            <a:pPr>
              <a:buNone/>
            </a:pPr>
            <a:endParaRPr lang="en-US" sz="1400" dirty="0"/>
          </a:p>
        </p:txBody>
      </p:sp>
      <p:pic>
        <p:nvPicPr>
          <p:cNvPr id="4" name="Picture 3"/>
          <p:cNvPicPr>
            <a:picLocks noChangeAspect="1"/>
          </p:cNvPicPr>
          <p:nvPr/>
        </p:nvPicPr>
        <p:blipFill>
          <a:blip r:embed="rId2"/>
          <a:stretch>
            <a:fillRect/>
          </a:stretch>
        </p:blipFill>
        <p:spPr>
          <a:xfrm>
            <a:off x="476794" y="346165"/>
            <a:ext cx="2220014" cy="5185954"/>
          </a:xfrm>
          <a:prstGeom prst="rect">
            <a:avLst/>
          </a:prstGeom>
        </p:spPr>
      </p:pic>
    </p:spTree>
    <p:extLst>
      <p:ext uri="{BB962C8B-B14F-4D97-AF65-F5344CB8AC3E}">
        <p14:creationId xmlns:p14="http://schemas.microsoft.com/office/powerpoint/2010/main" val="48605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E48B1-636F-BA42-90FA-7EDE7A7253FF}"/>
              </a:ext>
            </a:extLst>
          </p:cNvPr>
          <p:cNvSpPr>
            <a:spLocks noGrp="1"/>
          </p:cNvSpPr>
          <p:nvPr>
            <p:ph type="title"/>
          </p:nvPr>
        </p:nvSpPr>
        <p:spPr/>
        <p:txBody>
          <a:bodyPr/>
          <a:lstStyle/>
          <a:p>
            <a:r>
              <a:rPr lang="en-US" dirty="0">
                <a:solidFill>
                  <a:srgbClr val="00B0F0"/>
                </a:solidFill>
              </a:rPr>
              <a:t>Monkton Priory Community Primary School</a:t>
            </a:r>
          </a:p>
        </p:txBody>
      </p:sp>
      <p:sp>
        <p:nvSpPr>
          <p:cNvPr id="3" name="Content Placeholder 2">
            <a:extLst>
              <a:ext uri="{FF2B5EF4-FFF2-40B4-BE49-F238E27FC236}">
                <a16:creationId xmlns:a16="http://schemas.microsoft.com/office/drawing/2014/main" id="{25DB97C7-9B47-454D-A5AC-D3C31BC650E9}"/>
              </a:ext>
            </a:extLst>
          </p:cNvPr>
          <p:cNvSpPr>
            <a:spLocks noGrp="1"/>
          </p:cNvSpPr>
          <p:nvPr>
            <p:ph idx="1"/>
          </p:nvPr>
        </p:nvSpPr>
        <p:spPr/>
        <p:txBody>
          <a:bodyPr/>
          <a:lstStyle/>
          <a:p>
            <a:r>
              <a:rPr lang="en-US" dirty="0"/>
              <a:t>Please watch the link below:</a:t>
            </a:r>
          </a:p>
          <a:p>
            <a:r>
              <a:rPr lang="en-US" dirty="0">
                <a:hlinkClick r:id="rId3"/>
              </a:rPr>
              <a:t>https://www.youtube.com/watch?v=lXTj9m9l1mk</a:t>
            </a:r>
            <a:endParaRPr lang="en-US" dirty="0"/>
          </a:p>
          <a:p>
            <a:endParaRPr lang="en-US" dirty="0"/>
          </a:p>
          <a:p>
            <a:r>
              <a:rPr lang="en-US" dirty="0"/>
              <a:t>For more information, please read:</a:t>
            </a:r>
          </a:p>
          <a:p>
            <a:r>
              <a:rPr lang="en-US" dirty="0"/>
              <a:t>https://</a:t>
            </a:r>
            <a:r>
              <a:rPr lang="en-US" dirty="0" err="1"/>
              <a:t>www.pembrokeshire.gov.uk</a:t>
            </a:r>
            <a:r>
              <a:rPr lang="en-US" dirty="0"/>
              <a:t>/specialist-services-and-provision/gypsy-</a:t>
            </a:r>
            <a:r>
              <a:rPr lang="en-US" dirty="0" err="1"/>
              <a:t>traveller</a:t>
            </a:r>
            <a:r>
              <a:rPr lang="en-US" dirty="0"/>
              <a:t>-education</a:t>
            </a:r>
          </a:p>
        </p:txBody>
      </p:sp>
    </p:spTree>
    <p:extLst>
      <p:ext uri="{BB962C8B-B14F-4D97-AF65-F5344CB8AC3E}">
        <p14:creationId xmlns:p14="http://schemas.microsoft.com/office/powerpoint/2010/main" val="959636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p:cNvSpPr>
            <a:spLocks noGrp="1" noChangeArrowheads="1"/>
          </p:cNvSpPr>
          <p:nvPr>
            <p:ph type="title"/>
          </p:nvPr>
        </p:nvSpPr>
        <p:spPr>
          <a:xfrm>
            <a:off x="609599" y="165463"/>
            <a:ext cx="7500080" cy="1320800"/>
          </a:xfrm>
        </p:spPr>
        <p:txBody>
          <a:bodyPr>
            <a:normAutofit/>
          </a:bodyPr>
          <a:lstStyle/>
          <a:p>
            <a:r>
              <a:rPr lang="en-GB" sz="2400" b="1" dirty="0">
                <a:solidFill>
                  <a:srgbClr val="00B0F0"/>
                </a:solidFill>
                <a:ea typeface="ＭＳ Ｐゴシック" pitchFamily="-110" charset="-128"/>
                <a:cs typeface="ＭＳ Ｐゴシック" pitchFamily="-110" charset="-128"/>
              </a:rPr>
              <a:t>ESTYN: Benefits of partnerships with communities</a:t>
            </a:r>
            <a:r>
              <a:rPr lang="en-GB" sz="2400" dirty="0">
                <a:ea typeface="ＭＳ Ｐゴシック" pitchFamily="-110" charset="-128"/>
                <a:cs typeface="ＭＳ Ｐゴシック" pitchFamily="-110" charset="-128"/>
              </a:rPr>
              <a:t/>
            </a:r>
            <a:br>
              <a:rPr lang="en-GB" sz="2400" dirty="0">
                <a:ea typeface="ＭＳ Ｐゴシック" pitchFamily="-110" charset="-128"/>
                <a:cs typeface="ＭＳ Ｐゴシック" pitchFamily="-110" charset="-128"/>
              </a:rPr>
            </a:br>
            <a:r>
              <a:rPr lang="en-GB" sz="2000" dirty="0">
                <a:ea typeface="ＭＳ Ｐゴシック" pitchFamily="-110" charset="-128"/>
                <a:cs typeface="ＭＳ Ｐゴシック" pitchFamily="-110" charset="-128"/>
              </a:rPr>
              <a:t/>
            </a:r>
            <a:br>
              <a:rPr lang="en-GB" sz="2000" dirty="0">
                <a:ea typeface="ＭＳ Ｐゴシック" pitchFamily="-110" charset="-128"/>
                <a:cs typeface="ＭＳ Ｐゴシック" pitchFamily="-110" charset="-128"/>
              </a:rPr>
            </a:br>
            <a:r>
              <a:rPr lang="en-GB" sz="2000" dirty="0">
                <a:ea typeface="ＭＳ Ｐゴシック" pitchFamily="-110" charset="-128"/>
                <a:cs typeface="ＭＳ Ｐゴシック" pitchFamily="-110" charset="-128"/>
              </a:rPr>
              <a:t> https://</a:t>
            </a:r>
            <a:r>
              <a:rPr lang="en-GB" sz="2000" dirty="0" err="1">
                <a:ea typeface="ＭＳ Ｐゴシック" pitchFamily="-110" charset="-128"/>
                <a:cs typeface="ＭＳ Ｐゴシック" pitchFamily="-110" charset="-128"/>
              </a:rPr>
              <a:t>www.estyn.gov.wales</a:t>
            </a:r>
            <a:r>
              <a:rPr lang="en-GB" sz="2000" dirty="0">
                <a:ea typeface="ＭＳ Ｐゴシック" pitchFamily="-110" charset="-128"/>
                <a:cs typeface="ＭＳ Ｐゴシック" pitchFamily="-110" charset="-128"/>
              </a:rPr>
              <a:t>/</a:t>
            </a:r>
            <a:r>
              <a:rPr lang="en-GB" sz="2000" dirty="0" err="1">
                <a:ea typeface="ＭＳ Ｐゴシック" pitchFamily="-110" charset="-128"/>
                <a:cs typeface="ＭＳ Ｐゴシック" pitchFamily="-110" charset="-128"/>
              </a:rPr>
              <a:t>search?search</a:t>
            </a:r>
            <a:r>
              <a:rPr lang="en-GB" sz="2000" dirty="0">
                <a:ea typeface="ＭＳ Ｐゴシック" pitchFamily="-110" charset="-128"/>
                <a:cs typeface="ＭＳ Ｐゴシック" pitchFamily="-110" charset="-128"/>
              </a:rPr>
              <a:t>=</a:t>
            </a:r>
            <a:r>
              <a:rPr lang="en-GB" sz="2000" dirty="0" err="1">
                <a:ea typeface="ＭＳ Ｐゴシック" pitchFamily="-110" charset="-128"/>
                <a:cs typeface="ＭＳ Ｐゴシック" pitchFamily="-110" charset="-128"/>
              </a:rPr>
              <a:t>school+partnerships</a:t>
            </a:r>
            <a:endParaRPr lang="en-GB" sz="2000" dirty="0">
              <a:ea typeface="ＭＳ Ｐゴシック" pitchFamily="-110" charset="-128"/>
              <a:cs typeface="ＭＳ Ｐゴシック" pitchFamily="-110" charset="-128"/>
            </a:endParaRPr>
          </a:p>
        </p:txBody>
      </p:sp>
      <p:sp>
        <p:nvSpPr>
          <p:cNvPr id="26627" name="Rectangle 3"/>
          <p:cNvSpPr>
            <a:spLocks noGrp="1" noChangeArrowheads="1"/>
          </p:cNvSpPr>
          <p:nvPr>
            <p:ph idx="1"/>
          </p:nvPr>
        </p:nvSpPr>
        <p:spPr>
          <a:xfrm>
            <a:off x="165642" y="1342573"/>
            <a:ext cx="8077021" cy="4261393"/>
          </a:xfrm>
        </p:spPr>
        <p:txBody>
          <a:bodyPr>
            <a:normAutofit fontScale="92500" lnSpcReduction="20000"/>
          </a:bodyPr>
          <a:lstStyle/>
          <a:p>
            <a:pPr eaLnBrk="1" hangingPunct="1">
              <a:lnSpc>
                <a:spcPct val="80000"/>
              </a:lnSpc>
            </a:pPr>
            <a:r>
              <a:rPr lang="en-GB" sz="2000" dirty="0">
                <a:ea typeface="ＭＳ Ｐゴシック" pitchFamily="-110" charset="-128"/>
                <a:cs typeface="ＭＳ Ｐゴシック" pitchFamily="-110" charset="-128"/>
              </a:rPr>
              <a:t>partnerships with the community give schools access to</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a wide range of activities and resources;</a:t>
            </a:r>
          </a:p>
          <a:p>
            <a:pPr eaLnBrk="1" hangingPunct="1">
              <a:lnSpc>
                <a:spcPct val="80000"/>
              </a:lnSpc>
            </a:pPr>
            <a:r>
              <a:rPr lang="en-GB" sz="2000" dirty="0">
                <a:ea typeface="ＭＳ Ｐゴシック" pitchFamily="-110" charset="-128"/>
                <a:cs typeface="ＭＳ Ｐゴシック" pitchFamily="-110" charset="-128"/>
              </a:rPr>
              <a:t>pupils benefit from working with specialists and experts</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in their field, which can in turn have a positive impact on</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standards;</a:t>
            </a:r>
          </a:p>
          <a:p>
            <a:pPr eaLnBrk="1" hangingPunct="1">
              <a:lnSpc>
                <a:spcPct val="80000"/>
              </a:lnSpc>
            </a:pPr>
            <a:r>
              <a:rPr lang="en-GB" sz="2000" dirty="0">
                <a:ea typeface="ＭＳ Ｐゴシック" pitchFamily="-110" charset="-128"/>
                <a:cs typeface="ＭＳ Ｐゴシック" pitchFamily="-110" charset="-128"/>
              </a:rPr>
              <a:t>pupils learn about sustainability, conservation and</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other environmental issues in a meaningful way;</a:t>
            </a:r>
          </a:p>
          <a:p>
            <a:pPr eaLnBrk="1" hangingPunct="1">
              <a:lnSpc>
                <a:spcPct val="80000"/>
              </a:lnSpc>
            </a:pPr>
            <a:r>
              <a:rPr lang="en-GB" sz="2000" dirty="0">
                <a:ea typeface="ＭＳ Ｐゴシック" pitchFamily="-110" charset="-128"/>
                <a:cs typeface="ＭＳ Ｐゴシック" pitchFamily="-110" charset="-128"/>
              </a:rPr>
              <a:t>pupils learn about their community and their role within</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it as future citizens;</a:t>
            </a:r>
          </a:p>
          <a:p>
            <a:pPr eaLnBrk="1" hangingPunct="1">
              <a:lnSpc>
                <a:spcPct val="80000"/>
              </a:lnSpc>
            </a:pPr>
            <a:r>
              <a:rPr lang="en-GB" sz="2000" dirty="0">
                <a:ea typeface="ＭＳ Ｐゴシック" pitchFamily="-110" charset="-128"/>
                <a:cs typeface="ＭＳ Ｐゴシック" pitchFamily="-110" charset="-128"/>
              </a:rPr>
              <a:t>parents have easy access to leisure and study facilities;</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partnerships between schools and groups within their</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area support the development of learning communities;</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and through working in partnership effective and efficient</a:t>
            </a:r>
          </a:p>
          <a:p>
            <a:pPr eaLnBrk="1" hangingPunct="1">
              <a:lnSpc>
                <a:spcPct val="80000"/>
              </a:lnSpc>
              <a:buFont typeface="Wingdings" pitchFamily="-110" charset="2"/>
              <a:buNone/>
            </a:pPr>
            <a:r>
              <a:rPr lang="en-GB" sz="2000" dirty="0">
                <a:ea typeface="ＭＳ Ｐゴシック" pitchFamily="-110" charset="-128"/>
                <a:cs typeface="ＭＳ Ｐゴシック" pitchFamily="-110" charset="-128"/>
              </a:rPr>
              <a:t>	use is made of resources.</a:t>
            </a:r>
          </a:p>
          <a:p>
            <a:pPr eaLnBrk="1" hangingPunct="1">
              <a:lnSpc>
                <a:spcPct val="80000"/>
              </a:lnSpc>
            </a:pPr>
            <a:endParaRPr lang="en-GB" sz="2000"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286621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p:cNvSpPr>
            <a:spLocks noGrp="1" noChangeArrowheads="1"/>
          </p:cNvSpPr>
          <p:nvPr>
            <p:ph type="title"/>
          </p:nvPr>
        </p:nvSpPr>
        <p:spPr/>
        <p:txBody>
          <a:bodyPr>
            <a:normAutofit/>
          </a:bodyPr>
          <a:lstStyle/>
          <a:p>
            <a:r>
              <a:rPr lang="en-GB" sz="3200" dirty="0">
                <a:solidFill>
                  <a:srgbClr val="00B0F0"/>
                </a:solidFill>
                <a:ea typeface="ＭＳ Ｐゴシック" pitchFamily="-110" charset="-128"/>
                <a:cs typeface="ＭＳ Ｐゴシック" pitchFamily="-110" charset="-128"/>
              </a:rPr>
              <a:t>Schools sharing resources with the community</a:t>
            </a:r>
            <a:br>
              <a:rPr lang="en-GB" sz="3200" dirty="0">
                <a:solidFill>
                  <a:srgbClr val="00B0F0"/>
                </a:solidFill>
                <a:ea typeface="ＭＳ Ｐゴシック" pitchFamily="-110" charset="-128"/>
                <a:cs typeface="ＭＳ Ｐゴシック" pitchFamily="-110" charset="-128"/>
              </a:rPr>
            </a:br>
            <a:r>
              <a:rPr lang="en-GB" sz="3200" b="1" dirty="0" err="1">
                <a:solidFill>
                  <a:srgbClr val="00B0F0"/>
                </a:solidFill>
              </a:rPr>
              <a:t>Ysgolion</a:t>
            </a:r>
            <a:r>
              <a:rPr lang="en-GB" sz="3200" b="1" dirty="0">
                <a:solidFill>
                  <a:srgbClr val="00B0F0"/>
                </a:solidFill>
              </a:rPr>
              <a:t> </a:t>
            </a:r>
            <a:r>
              <a:rPr lang="en-GB" sz="3200" b="1" dirty="0" err="1">
                <a:solidFill>
                  <a:srgbClr val="00B0F0"/>
                </a:solidFill>
              </a:rPr>
              <a:t>yn</a:t>
            </a:r>
            <a:r>
              <a:rPr lang="en-GB" sz="3200" b="1" dirty="0">
                <a:solidFill>
                  <a:srgbClr val="00B0F0"/>
                </a:solidFill>
              </a:rPr>
              <a:t> </a:t>
            </a:r>
            <a:r>
              <a:rPr lang="en-GB" sz="3200" b="1" dirty="0" err="1">
                <a:solidFill>
                  <a:srgbClr val="00B0F0"/>
                </a:solidFill>
              </a:rPr>
              <a:t>rhannu</a:t>
            </a:r>
            <a:r>
              <a:rPr lang="en-GB" sz="3200" b="1" dirty="0">
                <a:solidFill>
                  <a:srgbClr val="00B0F0"/>
                </a:solidFill>
              </a:rPr>
              <a:t> </a:t>
            </a:r>
            <a:r>
              <a:rPr lang="en-GB" sz="3200" b="1" dirty="0" err="1">
                <a:solidFill>
                  <a:srgbClr val="00B0F0"/>
                </a:solidFill>
              </a:rPr>
              <a:t>adnoddau</a:t>
            </a:r>
            <a:r>
              <a:rPr lang="en-GB" sz="3200" b="1" dirty="0">
                <a:solidFill>
                  <a:srgbClr val="00B0F0"/>
                </a:solidFill>
              </a:rPr>
              <a:t> </a:t>
            </a:r>
            <a:r>
              <a:rPr lang="en-GB" sz="3200" b="1" dirty="0" err="1">
                <a:solidFill>
                  <a:srgbClr val="00B0F0"/>
                </a:solidFill>
              </a:rPr>
              <a:t>gyda’r</a:t>
            </a:r>
            <a:r>
              <a:rPr lang="en-GB" sz="3200" b="1" dirty="0">
                <a:solidFill>
                  <a:srgbClr val="00B0F0"/>
                </a:solidFill>
              </a:rPr>
              <a:t> </a:t>
            </a:r>
            <a:r>
              <a:rPr lang="en-GB" sz="3200" b="1" dirty="0" err="1">
                <a:solidFill>
                  <a:srgbClr val="00B0F0"/>
                </a:solidFill>
              </a:rPr>
              <a:t>gymuned</a:t>
            </a:r>
            <a:r>
              <a:rPr lang="en-GB" sz="3200" b="1" dirty="0">
                <a:solidFill>
                  <a:srgbClr val="00B0F0"/>
                </a:solidFill>
              </a:rPr>
              <a:t>. </a:t>
            </a:r>
            <a:endParaRPr lang="en-GB" sz="3200" b="1" dirty="0">
              <a:solidFill>
                <a:srgbClr val="00B0F0"/>
              </a:solidFill>
              <a:ea typeface="ＭＳ Ｐゴシック" pitchFamily="-110" charset="-128"/>
              <a:cs typeface="ＭＳ Ｐゴシック" pitchFamily="-110" charset="-128"/>
            </a:endParaRPr>
          </a:p>
        </p:txBody>
      </p:sp>
      <p:sp>
        <p:nvSpPr>
          <p:cNvPr id="24579" name="Rectangle 3"/>
          <p:cNvSpPr>
            <a:spLocks noGrp="1" noChangeArrowheads="1"/>
          </p:cNvSpPr>
          <p:nvPr>
            <p:ph idx="1"/>
          </p:nvPr>
        </p:nvSpPr>
        <p:spPr>
          <a:xfrm>
            <a:off x="457200" y="1547982"/>
            <a:ext cx="8229600" cy="4525963"/>
          </a:xfrm>
        </p:spPr>
        <p:txBody>
          <a:bodyPr>
            <a:normAutofit fontScale="92500" lnSpcReduction="20000"/>
          </a:bodyPr>
          <a:lstStyle/>
          <a:p>
            <a:pPr eaLnBrk="1" hangingPunct="1"/>
            <a:r>
              <a:rPr lang="en-GB" dirty="0">
                <a:ea typeface="ＭＳ Ｐゴシック" pitchFamily="-110" charset="-128"/>
                <a:cs typeface="ＭＳ Ｐゴシック" pitchFamily="-110" charset="-128"/>
              </a:rPr>
              <a:t>Schools have potentially valuable facilities, resources and expensive equipment which should be made available to the communities they serve. </a:t>
            </a:r>
          </a:p>
          <a:p>
            <a:pPr eaLnBrk="1" hangingPunct="1"/>
            <a:r>
              <a:rPr lang="en-GB" dirty="0">
                <a:ea typeface="ＭＳ Ｐゴシック" pitchFamily="-110" charset="-128"/>
                <a:cs typeface="ＭＳ Ｐゴシック" pitchFamily="-110" charset="-128"/>
              </a:rPr>
              <a:t>As well as being centres of learning for pupils, schools also have important roles to play in promoting lifelong learning for all.</a:t>
            </a:r>
          </a:p>
          <a:p>
            <a:pPr eaLnBrk="1" hangingPunct="1">
              <a:buNone/>
            </a:pPr>
            <a:endParaRPr lang="en-GB" dirty="0">
              <a:ea typeface="ＭＳ Ｐゴシック" pitchFamily="-110" charset="-128"/>
              <a:cs typeface="ＭＳ Ｐゴシック" pitchFamily="-110" charset="-128"/>
            </a:endParaRPr>
          </a:p>
          <a:p>
            <a:r>
              <a:rPr lang="en-US" dirty="0">
                <a:solidFill>
                  <a:srgbClr val="003366"/>
                </a:solidFill>
                <a:ea typeface="Helvetica" pitchFamily="-110" charset="0"/>
                <a:cs typeface="Helvetica" pitchFamily="-110" charset="0"/>
              </a:rPr>
              <a:t>Mae </a:t>
            </a:r>
            <a:r>
              <a:rPr lang="en-US" dirty="0" err="1">
                <a:solidFill>
                  <a:srgbClr val="003366"/>
                </a:solidFill>
                <a:ea typeface="Helvetica" pitchFamily="-110" charset="0"/>
                <a:cs typeface="Helvetica" pitchFamily="-110" charset="0"/>
              </a:rPr>
              <a:t>gan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ysgolion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cyfleusterau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adnoddau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ag</a:t>
            </a:r>
            <a:r>
              <a:rPr lang="en-US" dirty="0">
                <a:solidFill>
                  <a:srgbClr val="003366"/>
                </a:solidFill>
                <a:ea typeface="Helvetica" pitchFamily="-110" charset="0"/>
                <a:cs typeface="Helvetica" pitchFamily="-110" charset="0"/>
              </a:rPr>
              <a:t> offer </a:t>
            </a:r>
            <a:r>
              <a:rPr lang="en-US" dirty="0" err="1">
                <a:solidFill>
                  <a:srgbClr val="003366"/>
                </a:solidFill>
                <a:ea typeface="Helvetica" pitchFamily="-110" charset="0"/>
                <a:cs typeface="Helvetica" pitchFamily="-110" charset="0"/>
              </a:rPr>
              <a:t>gwerthfawr</a:t>
            </a:r>
            <a:r>
              <a:rPr lang="en-US" dirty="0">
                <a:solidFill>
                  <a:srgbClr val="003366"/>
                </a:solidFill>
                <a:ea typeface="Helvetica" pitchFamily="-110" charset="0"/>
                <a:cs typeface="Helvetica" pitchFamily="-110" charset="0"/>
              </a:rPr>
              <a:t> a </a:t>
            </a:r>
            <a:r>
              <a:rPr lang="en-US" dirty="0" err="1">
                <a:solidFill>
                  <a:srgbClr val="003366"/>
                </a:solidFill>
                <a:ea typeface="Helvetica" pitchFamily="-110" charset="0"/>
                <a:cs typeface="Helvetica" pitchFamily="-110" charset="0"/>
              </a:rPr>
              <a:t>ddylai</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fod</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ar</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gael</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i’r</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cymunedau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lleol</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maent</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yn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rhan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ohonynt</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Yn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ogystal</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â</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bod</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yn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ganolfannau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dysgu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ar</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gyfer</a:t>
            </a:r>
            <a:r>
              <a:rPr lang="en-US" dirty="0">
                <a:solidFill>
                  <a:srgbClr val="003366"/>
                </a:solidFill>
                <a:ea typeface="Helvetica" pitchFamily="-110" charset="0"/>
                <a:cs typeface="Helvetica" pitchFamily="-110" charset="0"/>
              </a:rPr>
              <a:t> plant, </a:t>
            </a:r>
            <a:r>
              <a:rPr lang="en-US" dirty="0" err="1">
                <a:solidFill>
                  <a:srgbClr val="003366"/>
                </a:solidFill>
                <a:ea typeface="Helvetica" pitchFamily="-110" charset="0"/>
                <a:cs typeface="Helvetica" pitchFamily="-110" charset="0"/>
              </a:rPr>
              <a:t>mae</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gan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ysgolion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rôl</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bwysig</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er</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mwyn</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hybu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dysgu</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gydol</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oes</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i</a:t>
            </a:r>
            <a:r>
              <a:rPr lang="en-US" dirty="0">
                <a:solidFill>
                  <a:srgbClr val="003366"/>
                </a:solidFill>
                <a:ea typeface="Helvetica" pitchFamily="-110" charset="0"/>
                <a:cs typeface="Helvetica" pitchFamily="-110" charset="0"/>
              </a:rPr>
              <a:t> </a:t>
            </a:r>
            <a:r>
              <a:rPr lang="en-US" dirty="0" err="1">
                <a:solidFill>
                  <a:srgbClr val="003366"/>
                </a:solidFill>
                <a:ea typeface="Helvetica" pitchFamily="-110" charset="0"/>
                <a:cs typeface="Helvetica" pitchFamily="-110" charset="0"/>
              </a:rPr>
              <a:t>bawb</a:t>
            </a:r>
            <a:r>
              <a:rPr lang="en-US" dirty="0">
                <a:solidFill>
                  <a:srgbClr val="003366"/>
                </a:solidFill>
                <a:ea typeface="Helvetica" pitchFamily="-110" charset="0"/>
                <a:cs typeface="Helvetica" pitchFamily="-110" charset="0"/>
              </a:rPr>
              <a:t>. </a:t>
            </a:r>
            <a:endParaRPr lang="en-GB" dirty="0"/>
          </a:p>
          <a:p>
            <a:pPr eaLnBrk="1" hangingPunct="1"/>
            <a:endParaRPr lang="en-GB" dirty="0">
              <a:ea typeface="ＭＳ Ｐゴシック" pitchFamily="-110" charset="-128"/>
              <a:cs typeface="ＭＳ Ｐゴシック" pitchFamily="-110" charset="-128"/>
            </a:endParaRPr>
          </a:p>
          <a:p>
            <a:pPr eaLnBrk="1" hangingPunct="1"/>
            <a:endParaRPr lang="en-GB" dirty="0">
              <a:ea typeface="ＭＳ Ｐゴシック" pitchFamily="-110" charset="-128"/>
              <a:cs typeface="ＭＳ Ｐゴシック" pitchFamily="-110" charset="-128"/>
            </a:endParaRPr>
          </a:p>
        </p:txBody>
      </p:sp>
    </p:spTree>
    <p:extLst>
      <p:ext uri="{BB962C8B-B14F-4D97-AF65-F5344CB8AC3E}">
        <p14:creationId xmlns:p14="http://schemas.microsoft.com/office/powerpoint/2010/main" val="399962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589"/>
            <a:ext cx="8889274" cy="1325563"/>
          </a:xfrm>
        </p:spPr>
        <p:txBody>
          <a:bodyPr/>
          <a:lstStyle/>
          <a:p>
            <a:pPr algn="ctr"/>
            <a:r>
              <a:rPr lang="en-US" dirty="0" err="1">
                <a:solidFill>
                  <a:srgbClr val="00B0F0"/>
                </a:solidFill>
              </a:rPr>
              <a:t>Astudiaethau</a:t>
            </a:r>
            <a:r>
              <a:rPr lang="en-US" dirty="0">
                <a:solidFill>
                  <a:srgbClr val="00B0F0"/>
                </a:solidFill>
              </a:rPr>
              <a:t> </a:t>
            </a:r>
            <a:r>
              <a:rPr lang="en-US" dirty="0" err="1">
                <a:solidFill>
                  <a:srgbClr val="00B0F0"/>
                </a:solidFill>
              </a:rPr>
              <a:t>Achos</a:t>
            </a:r>
            <a:r>
              <a:rPr lang="en-US" dirty="0">
                <a:solidFill>
                  <a:srgbClr val="00B0F0"/>
                </a:solidFill>
              </a:rPr>
              <a:t> – Case Studies</a:t>
            </a:r>
          </a:p>
        </p:txBody>
      </p:sp>
      <p:sp>
        <p:nvSpPr>
          <p:cNvPr id="3" name="Content Placeholder 2"/>
          <p:cNvSpPr>
            <a:spLocks noGrp="1"/>
          </p:cNvSpPr>
          <p:nvPr>
            <p:ph idx="1"/>
          </p:nvPr>
        </p:nvSpPr>
        <p:spPr>
          <a:xfrm>
            <a:off x="510522" y="1949582"/>
            <a:ext cx="8229600" cy="4908418"/>
          </a:xfrm>
        </p:spPr>
        <p:txBody>
          <a:bodyPr>
            <a:normAutofit/>
          </a:bodyPr>
          <a:lstStyle/>
          <a:p>
            <a:r>
              <a:rPr lang="en-US" sz="1800" dirty="0">
                <a:hlinkClick r:id="rId2" invalidUrl="http://www.coram.org.uk/sites/default/files/resource_files/27 School and Cohesion Hackney study_2010.pdf"/>
              </a:rPr>
              <a:t>http://www.coram.org.uk/sites/default/files/resource_files/27%20School%20and%20Cohesion%20Hackney%20study_2010.pdf</a:t>
            </a:r>
            <a:endParaRPr lang="en-US" sz="1800" dirty="0"/>
          </a:p>
          <a:p>
            <a:r>
              <a:rPr lang="en-US" sz="1800" dirty="0"/>
              <a:t> Two Primary School Case Studies from Hackney</a:t>
            </a:r>
            <a:r>
              <a:rPr lang="en-US" sz="1800" dirty="0" smtClean="0"/>
              <a:t>. *very interesting read</a:t>
            </a:r>
            <a:endParaRPr lang="en-US" sz="1800" dirty="0"/>
          </a:p>
          <a:p>
            <a:pPr>
              <a:buNone/>
            </a:pPr>
            <a:endParaRPr lang="en-US" sz="1800" dirty="0"/>
          </a:p>
          <a:p>
            <a:r>
              <a:rPr lang="en-US" sz="1800" dirty="0"/>
              <a:t>Faith schools – Claim they are better for the promotion of Community Cohesion</a:t>
            </a:r>
          </a:p>
          <a:p>
            <a:r>
              <a:rPr lang="en-US" sz="1800" dirty="0">
                <a:hlinkClick r:id="rId3"/>
              </a:rPr>
              <a:t>https://www.churchofengland.org/media-centre/news/2009/11/pr11109.aspx</a:t>
            </a:r>
            <a:endParaRPr lang="en-US" sz="1800" dirty="0"/>
          </a:p>
          <a:p>
            <a:pPr>
              <a:buNone/>
            </a:pPr>
            <a:endParaRPr lang="en-US" sz="1800" dirty="0"/>
          </a:p>
          <a:p>
            <a:r>
              <a:rPr lang="en-US" sz="1800" dirty="0">
                <a:ea typeface="ＭＳ Ｐゴシック" pitchFamily="-110" charset="-128"/>
                <a:cs typeface="ＭＳ Ｐゴシック" pitchFamily="-110" charset="-128"/>
                <a:hlinkClick r:id="rId4"/>
              </a:rPr>
              <a:t>http://web.archive.org/web/20100430191206/http://www.teachernet.gov.uk/wholeschool/Communitycohesion/Community_cohesion_case_studies/</a:t>
            </a:r>
            <a:endParaRPr lang="en-US" sz="1800"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a:p>
            <a:endParaRPr lang="en-US" dirty="0"/>
          </a:p>
          <a:p>
            <a:endParaRPr lang="en-US" dirty="0"/>
          </a:p>
        </p:txBody>
      </p:sp>
      <p:sp>
        <p:nvSpPr>
          <p:cNvPr id="4" name="TextBox 3"/>
          <p:cNvSpPr txBox="1"/>
          <p:nvPr/>
        </p:nvSpPr>
        <p:spPr>
          <a:xfrm>
            <a:off x="6219295" y="5866127"/>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414636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0330" y="208146"/>
            <a:ext cx="7886700" cy="1325563"/>
          </a:xfrm>
        </p:spPr>
        <p:txBody>
          <a:bodyPr/>
          <a:lstStyle/>
          <a:p>
            <a:r>
              <a:rPr lang="en-GB" dirty="0" smtClean="0">
                <a:solidFill>
                  <a:srgbClr val="00B0F0"/>
                </a:solidFill>
              </a:rPr>
              <a:t>TASK    TASG</a:t>
            </a:r>
            <a:endParaRPr lang="en-GB" dirty="0">
              <a:solidFill>
                <a:srgbClr val="00B0F0"/>
              </a:solidFill>
            </a:endParaRPr>
          </a:p>
        </p:txBody>
      </p:sp>
      <p:sp>
        <p:nvSpPr>
          <p:cNvPr id="3" name="Content Placeholder 2"/>
          <p:cNvSpPr>
            <a:spLocks noGrp="1"/>
          </p:cNvSpPr>
          <p:nvPr>
            <p:ph idx="1"/>
          </p:nvPr>
        </p:nvSpPr>
        <p:spPr>
          <a:xfrm>
            <a:off x="163286" y="1501686"/>
            <a:ext cx="8227967" cy="4351338"/>
          </a:xfrm>
        </p:spPr>
        <p:txBody>
          <a:bodyPr/>
          <a:lstStyle/>
          <a:p>
            <a:pPr marL="0" indent="0">
              <a:buNone/>
            </a:pPr>
            <a:r>
              <a:rPr lang="en-GB" dirty="0" smtClean="0"/>
              <a:t>You have a great deal to read and digest during this session. It would be easy to present you with the lists of opportunities and barriers  to engagement. </a:t>
            </a:r>
            <a:endParaRPr lang="en-GB" dirty="0"/>
          </a:p>
          <a:p>
            <a:pPr marL="0" indent="0">
              <a:buNone/>
            </a:pPr>
            <a:r>
              <a:rPr lang="en-GB" dirty="0"/>
              <a:t> </a:t>
            </a:r>
            <a:r>
              <a:rPr lang="en-GB" dirty="0">
                <a:hlinkClick r:id="rId2"/>
              </a:rPr>
              <a:t>https://</a:t>
            </a:r>
            <a:r>
              <a:rPr lang="en-GB" dirty="0" smtClean="0">
                <a:hlinkClick r:id="rId2"/>
              </a:rPr>
              <a:t>padlet.com/gail_parker/2o8fj01koypwstga</a:t>
            </a:r>
            <a:endParaRPr lang="en-GB" dirty="0" smtClean="0"/>
          </a:p>
          <a:p>
            <a:pPr marL="0" indent="0">
              <a:buNone/>
            </a:pPr>
            <a:r>
              <a:rPr lang="en-GB" dirty="0" smtClean="0"/>
              <a:t>On the </a:t>
            </a:r>
            <a:r>
              <a:rPr lang="en-GB" dirty="0" err="1" smtClean="0"/>
              <a:t>padlet</a:t>
            </a:r>
            <a:r>
              <a:rPr lang="en-GB" dirty="0" smtClean="0"/>
              <a:t> above please make a short list of some of the ways schools engage their communities. For example, working as part of a PLC, running engaging clubs, encouraging children to achieve full attendance etc. </a:t>
            </a:r>
            <a:r>
              <a:rPr lang="en-GB" b="1" dirty="0" smtClean="0"/>
              <a:t>OR </a:t>
            </a:r>
            <a:r>
              <a:rPr lang="en-GB" dirty="0" smtClean="0"/>
              <a:t>make a list of some of the barriers schools face, such as poverty, language, demographics etc.</a:t>
            </a:r>
            <a:endParaRPr lang="en-GB" dirty="0"/>
          </a:p>
        </p:txBody>
      </p:sp>
    </p:spTree>
    <p:extLst>
      <p:ext uri="{BB962C8B-B14F-4D97-AF65-F5344CB8AC3E}">
        <p14:creationId xmlns:p14="http://schemas.microsoft.com/office/powerpoint/2010/main" val="658607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07F192-694B-4116-A753-028EE89A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845918-52AB-48E9-B983-9CE000A3B605}">
  <ds:schemaRefs>
    <ds:schemaRef ds:uri="http://schemas.microsoft.com/sharepoint/v3/contenttype/forms"/>
  </ds:schemaRefs>
</ds:datastoreItem>
</file>

<file path=customXml/itemProps3.xml><?xml version="1.0" encoding="utf-8"?>
<ds:datastoreItem xmlns:ds="http://schemas.openxmlformats.org/officeDocument/2006/customXml" ds:itemID="{1761F5CD-868B-40C2-846A-5DF573E1190F}">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92c24619-d6d5-42cf-b618-23d930ad9f20"/>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1801</TotalTime>
  <Words>2509</Words>
  <Application>Microsoft Office PowerPoint</Application>
  <PresentationFormat>On-screen Show (4:3)</PresentationFormat>
  <Paragraphs>128</Paragraphs>
  <Slides>22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ＭＳ Ｐゴシック</vt:lpstr>
      <vt:lpstr>Arial</vt:lpstr>
      <vt:lpstr>Calibri</vt:lpstr>
      <vt:lpstr>Calibri Light</vt:lpstr>
      <vt:lpstr>Helvetica</vt:lpstr>
      <vt:lpstr>Wingdings</vt:lpstr>
      <vt:lpstr>ヒラギノ角ゴ ProN W3</vt:lpstr>
      <vt:lpstr>Office Theme</vt:lpstr>
      <vt:lpstr>PowerPoint Presentation</vt:lpstr>
      <vt:lpstr>PowerPoint Presentation</vt:lpstr>
      <vt:lpstr>The Learning Country  “Y Wlad sy’n Dysgu” </vt:lpstr>
      <vt:lpstr>Community schools Ysgolion Cymunedol </vt:lpstr>
      <vt:lpstr>Sharing / collaboration Rhannu / cydweithio </vt:lpstr>
      <vt:lpstr>Examples – Enghreifftiau  (there are many more – have a look at a school you are familiar with)</vt:lpstr>
      <vt:lpstr>Examples of Activities   Enghreifftiau o weithgareddau</vt:lpstr>
      <vt:lpstr>Democratisation  Democrataeth: </vt:lpstr>
      <vt:lpstr>PowerPoint Presentation</vt:lpstr>
      <vt:lpstr>Schools as Learning Organisations</vt:lpstr>
      <vt:lpstr>PowerPoint Presentation</vt:lpstr>
      <vt:lpstr>PowerPoint Presentation</vt:lpstr>
      <vt:lpstr>What is community cohesion?  Beth yw Cydlyniant Cymunedol?</vt:lpstr>
      <vt:lpstr>key readings/ darlleniadau allweddol</vt:lpstr>
      <vt:lpstr>PowerPoint Presentation</vt:lpstr>
      <vt:lpstr>Travellers - Teithwyr</vt:lpstr>
      <vt:lpstr>Monkton Priory School Project</vt:lpstr>
      <vt:lpstr>Monkton Priory Community Primary School</vt:lpstr>
      <vt:lpstr>ESTYN: Benefits of partnerships with communities   https://www.estyn.gov.wales/search?search=school+partnerships</vt:lpstr>
      <vt:lpstr>Schools sharing resources with the community Ysgolion yn rhannu adnoddau gyda’r gymuned. </vt:lpstr>
      <vt:lpstr>Astudiaethau Achos – Case Studies</vt:lpstr>
      <vt:lpstr>TASK    TASG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Gail Parker</cp:lastModifiedBy>
  <cp:revision>61</cp:revision>
  <dcterms:created xsi:type="dcterms:W3CDTF">2017-02-08T11:33:06Z</dcterms:created>
  <dcterms:modified xsi:type="dcterms:W3CDTF">2020-04-27T08:25:22Z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