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1"/>
  </p:notesMasterIdLst>
  <p:handoutMasterIdLst>
    <p:handoutMasterId r:id="rId22"/>
  </p:handoutMasterIdLst>
  <p:sldIdLst>
    <p:sldId id="271" r:id="rId2"/>
    <p:sldId id="258" r:id="rId3"/>
    <p:sldId id="259" r:id="rId4"/>
    <p:sldId id="257" r:id="rId5"/>
    <p:sldId id="279" r:id="rId6"/>
    <p:sldId id="260" r:id="rId7"/>
    <p:sldId id="273" r:id="rId8"/>
    <p:sldId id="275" r:id="rId9"/>
    <p:sldId id="261" r:id="rId10"/>
    <p:sldId id="274" r:id="rId11"/>
    <p:sldId id="277" r:id="rId12"/>
    <p:sldId id="262" r:id="rId13"/>
    <p:sldId id="263" r:id="rId14"/>
    <p:sldId id="267" r:id="rId15"/>
    <p:sldId id="264" r:id="rId16"/>
    <p:sldId id="278" r:id="rId17"/>
    <p:sldId id="266" r:id="rId18"/>
    <p:sldId id="276" r:id="rId19"/>
    <p:sldId id="28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AAF97"/>
    <a:srgbClr val="C8463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62" autoAdjust="0"/>
  </p:normalViewPr>
  <p:slideViewPr>
    <p:cSldViewPr snapToGrid="0">
      <p:cViewPr varScale="1">
        <p:scale>
          <a:sx n="116" d="100"/>
          <a:sy n="116" d="100"/>
        </p:scale>
        <p:origin x="336" y="10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76" d="100"/>
          <a:sy n="76" d="100"/>
        </p:scale>
        <p:origin x="16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A0C4F39-274E-474B-951D-4EF842B6D3E2}" type="datetimeFigureOut">
              <a:rPr lang="en-US" smtClean="0"/>
              <a:t>11/15/2017</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43D30E2-05A2-47EB-8FBD-42D143891F07}" type="slidenum">
              <a:rPr lang="en-US" smtClean="0"/>
              <a:t>‹#›</a:t>
            </a:fld>
            <a:endParaRPr lang="en-US" dirty="0"/>
          </a:p>
        </p:txBody>
      </p:sp>
    </p:spTree>
    <p:extLst>
      <p:ext uri="{BB962C8B-B14F-4D97-AF65-F5344CB8AC3E}">
        <p14:creationId xmlns:p14="http://schemas.microsoft.com/office/powerpoint/2010/main" val="28416846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44BD91-9045-4FDD-B60E-D3C4965E6380}" type="datetimeFigureOut">
              <a:rPr lang="en-US" smtClean="0"/>
              <a:t>11/15/2017</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6BC6E7-BC75-4E45-80F6-3B292C9D1458}" type="slidenum">
              <a:rPr lang="en-US" smtClean="0"/>
              <a:t>‹#›</a:t>
            </a:fld>
            <a:endParaRPr lang="en-US" dirty="0"/>
          </a:p>
        </p:txBody>
      </p:sp>
    </p:spTree>
    <p:extLst>
      <p:ext uri="{BB962C8B-B14F-4D97-AF65-F5344CB8AC3E}">
        <p14:creationId xmlns:p14="http://schemas.microsoft.com/office/powerpoint/2010/main" val="657400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6BC6E7-BC75-4E45-80F6-3B292C9D1458}" type="slidenum">
              <a:rPr lang="en-US" smtClean="0"/>
              <a:t>1</a:t>
            </a:fld>
            <a:endParaRPr lang="en-US" dirty="0"/>
          </a:p>
        </p:txBody>
      </p:sp>
    </p:spTree>
    <p:extLst>
      <p:ext uri="{BB962C8B-B14F-4D97-AF65-F5344CB8AC3E}">
        <p14:creationId xmlns:p14="http://schemas.microsoft.com/office/powerpoint/2010/main" val="29073966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226482" y="1381459"/>
              <a:ext cx="657872" cy="923330"/>
            </a:xfrm>
            <a:prstGeom prst="rect">
              <a:avLst/>
            </a:prstGeom>
            <a:noFill/>
          </p:spPr>
          <p:txBody>
            <a:bodyPr wrap="none" rtlCol="0">
              <a:spAutoFit/>
            </a:bodyPr>
            <a:lstStyle/>
            <a:p>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6743F71F-68E8-4D0A-8534-20E5ABEA367B}" type="datetime1">
              <a:rPr lang="en-US" smtClean="0"/>
              <a:t>11/15/2017</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t>‹#›</a:t>
            </a:fld>
            <a:endParaRPr lang="en-US" dirty="0"/>
          </a:p>
        </p:txBody>
      </p:sp>
    </p:spTree>
    <p:extLst>
      <p:ext uri="{BB962C8B-B14F-4D97-AF65-F5344CB8AC3E}">
        <p14:creationId xmlns:p14="http://schemas.microsoft.com/office/powerpoint/2010/main" val="2337521339"/>
      </p:ext>
    </p:extLst>
  </p:cSld>
  <p:clrMapOvr>
    <a:overrideClrMapping bg1="lt1" tx1="dk1" bg2="lt2" tx2="dk2" accent1="accent1" accent2="accent2" accent3="accent3" accent4="accent4" accent5="accent5" accent6="accent6" hlink="hlink" folHlink="folHlink"/>
  </p:clrMapOvr>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p:cNvGrpSpPr/>
          <p:nvPr/>
        </p:nvGrpSpPr>
        <p:grpSpPr>
          <a:xfrm>
            <a:off x="1563446" y="1526967"/>
            <a:ext cx="9038813" cy="923330"/>
            <a:chOff x="1172584" y="1381459"/>
            <a:chExt cx="6779110" cy="923330"/>
          </a:xfrm>
        </p:grpSpPr>
        <p:sp>
          <p:nvSpPr>
            <p:cNvPr id="13" name="TextBox 12"/>
            <p:cNvSpPr txBox="1"/>
            <p:nvPr/>
          </p:nvSpPr>
          <p:spPr>
            <a:xfrm>
              <a:off x="4248139"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11" name="Title 10"/>
          <p:cNvSpPr>
            <a:spLocks noGrp="1"/>
          </p:cNvSpPr>
          <p:nvPr>
            <p:ph type="title" hasCustomPrompt="1"/>
          </p:nvPr>
        </p:nvSpPr>
        <p:spPr/>
        <p:txBody>
          <a:bodyPr/>
          <a:lstStyle>
            <a:lvl1pPr>
              <a:defRPr/>
            </a:lvl1pPr>
          </a:lstStyle>
          <a:p>
            <a:r>
              <a:rPr lang="en-US" dirty="0"/>
              <a:t>Click to edit Master title style </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5C3910-D67A-414D-BAF5-83CFD0D4DC84}" type="datetime1">
              <a:rPr lang="en-US" smtClean="0"/>
              <a:t>11/15/2017</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140883251"/>
      </p:ext>
    </p:extLst>
  </p:cSld>
  <p:clrMapOvr>
    <a:masterClrMapping/>
  </p:clrMapOvr>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248141"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3BCD1C-6B01-49D5-BAB0-A96931C61095}" type="datetime1">
              <a:rPr lang="en-US" smtClean="0"/>
              <a:t>11/15/2017</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787456969"/>
      </p:ext>
    </p:extLst>
  </p:cSld>
  <p:clrMapOvr>
    <a:masterClrMapping/>
  </p:clrMapOvr>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240920"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6193535" y="2240280"/>
            <a:ext cx="5071872" cy="387705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0F00EBB-BA08-4AF0-A04F-0A67C6C8912B}" type="datetime1">
              <a:rPr lang="en-US" smtClean="0"/>
              <a:t>11/15/2017</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06743514"/>
      </p:ext>
    </p:extLst>
  </p:cSld>
  <p:clrMapOvr>
    <a:masterClrMapping/>
  </p:clrMapOvr>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248139"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8CF936-0ABC-43D5-8947-5F1CD1390A61}" type="datetime1">
              <a:rPr lang="en-US" smtClean="0"/>
              <a:t>11/15/2017</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264724397"/>
      </p:ext>
    </p:extLst>
  </p:cSld>
  <p:clrMapOvr>
    <a:masterClrMapping/>
  </p:clrMapOvr>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248139"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A4EE14-13FE-47E8-9483-65B53DD36B2A}" type="datetime1">
              <a:rPr lang="en-US" smtClean="0"/>
              <a:t>11/15/2017</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005937786"/>
      </p:ext>
    </p:extLst>
  </p:cSld>
  <p:clrMapOvr>
    <a:masterClrMapping/>
  </p:clrMapOvr>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E91BDA-8F09-40E7-8957-DEDB86C412D4}" type="datetime1">
              <a:rPr lang="en-US" smtClean="0"/>
              <a:t>11/15/2017</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36591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F25FE2-FB5B-4347-83EA-0EFB3D1DC4B2}" type="datetime1">
              <a:rPr lang="en-US" smtClean="0"/>
              <a:t>11/15/2017</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43793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3E4A8DD-70C1-46B6-8910-0CC5F5D265E2}" type="datetime1">
              <a:rPr lang="en-US" smtClean="0"/>
              <a:t>11/15/2017</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651108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8BFBF-3B7F-4139-A13A-DE4BAA009850}" type="datetime1">
              <a:rPr lang="en-US" smtClean="0"/>
              <a:t>11/15/2017</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446308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1" name="Group 10"/>
          <p:cNvGrpSpPr/>
          <p:nvPr/>
        </p:nvGrpSpPr>
        <p:grpSpPr>
          <a:xfrm rot="5400000">
            <a:off x="6103641" y="2893004"/>
            <a:ext cx="5523744" cy="923330"/>
            <a:chOff x="1815339" y="1496875"/>
            <a:chExt cx="5523744" cy="692497"/>
          </a:xfrm>
        </p:grpSpPr>
        <p:sp>
          <p:nvSpPr>
            <p:cNvPr id="12" name="TextBox 11"/>
            <p:cNvSpPr txBox="1"/>
            <p:nvPr/>
          </p:nvSpPr>
          <p:spPr>
            <a:xfrm>
              <a:off x="4224081" y="1496875"/>
              <a:ext cx="877163" cy="692497"/>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flipV="1">
              <a:off x="6164660" y="752995"/>
              <a:ext cx="1" cy="2348844"/>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Vertical Title 1"/>
          <p:cNvSpPr>
            <a:spLocks noGrp="1"/>
          </p:cNvSpPr>
          <p:nvPr>
            <p:ph type="title" orient="vert"/>
          </p:nvPr>
        </p:nvSpPr>
        <p:spPr>
          <a:xfrm>
            <a:off x="9022081" y="559399"/>
            <a:ext cx="2237591" cy="55667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322EABB-38B4-486F-8999-4FD0E4660EE0}" type="datetime1">
              <a:rPr lang="en-US" smtClean="0"/>
              <a:t>11/15/2017</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711413232"/>
      </p:ext>
    </p:extLst>
  </p:cSld>
  <p:clrMapOvr>
    <a:masterClrMapping/>
  </p:clrMapOvr>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orient="horz" pos="360" userDrawn="1">
          <p15:clr>
            <a:srgbClr val="FBAE40"/>
          </p15:clr>
        </p15:guide>
        <p15:guide id="3" orient="horz" pos="3864"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tx2">
                  <a:lumMod val="20000"/>
                  <a:lumOff val="80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Placeholder 1"/>
          <p:cNvSpPr>
            <a:spLocks noGrp="1"/>
          </p:cNvSpPr>
          <p:nvPr>
            <p:ph type="title"/>
          </p:nvPr>
        </p:nvSpPr>
        <p:spPr>
          <a:xfrm>
            <a:off x="917987" y="304800"/>
            <a:ext cx="10341684" cy="17526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C907A035-E320-458B-A227-2406549707E9}" type="datetime1">
              <a:rPr lang="en-US" smtClean="0"/>
              <a:t>11/15/2017</a:t>
            </a:fld>
            <a:endParaRPr lang="en-US" dirty="0"/>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401CF334-2D5C-4859-84A6-CA7E6E43FAEB}" type="slidenum">
              <a:rPr lang="en-US" smtClean="0"/>
              <a:t>‹#›</a:t>
            </a:fld>
            <a:endParaRPr lang="en-US" dirty="0"/>
          </a:p>
        </p:txBody>
      </p:sp>
    </p:spTree>
    <p:extLst>
      <p:ext uri="{BB962C8B-B14F-4D97-AF65-F5344CB8AC3E}">
        <p14:creationId xmlns:p14="http://schemas.microsoft.com/office/powerpoint/2010/main" val="227793696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ctr"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1296" userDrawn="1">
          <p15:clr>
            <a:srgbClr val="F26B43"/>
          </p15:clr>
        </p15:guide>
        <p15:guide id="3" orient="horz" pos="19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search.proquest.com/docview/211172960?pq-origsite=gscholar" TargetMode="External"/><Relationship Id="rId2" Type="http://schemas.openxmlformats.org/officeDocument/2006/relationships/hyperlink" Target="https://www.nature.com/articles/bdj.2008.192" TargetMode="External"/><Relationship Id="rId1" Type="http://schemas.openxmlformats.org/officeDocument/2006/relationships/slideLayout" Target="../slideLayouts/slideLayout2.xml"/><Relationship Id="rId4" Type="http://schemas.openxmlformats.org/officeDocument/2006/relationships/hyperlink" Target="http://www.tandfonline.com/doi/abs/10.1080/1740898090272938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journals.sagepub.com/doi/abs/10.1177/1356336X13496001" TargetMode="External"/><Relationship Id="rId2" Type="http://schemas.openxmlformats.org/officeDocument/2006/relationships/hyperlink" Target="http://shapeamerica.tandfonline.com/doi/abs/10.1080/07303084.2012.10598746?journalCode=ujrd20#.WgmRB2i0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351" y="288989"/>
            <a:ext cx="9036424" cy="1731982"/>
          </a:xfrm>
        </p:spPr>
        <p:txBody>
          <a:bodyPr/>
          <a:lstStyle/>
          <a:p>
            <a:r>
              <a:rPr lang="en-US" dirty="0"/>
              <a:t>The Globalisation of Game Sense</a:t>
            </a:r>
          </a:p>
        </p:txBody>
      </p:sp>
      <p:sp>
        <p:nvSpPr>
          <p:cNvPr id="3" name="Subtitle 2"/>
          <p:cNvSpPr>
            <a:spLocks noGrp="1"/>
          </p:cNvSpPr>
          <p:nvPr>
            <p:ph type="subTitle" idx="1"/>
          </p:nvPr>
        </p:nvSpPr>
        <p:spPr>
          <a:xfrm>
            <a:off x="1619351" y="4973207"/>
            <a:ext cx="9036424" cy="1752600"/>
          </a:xfrm>
        </p:spPr>
        <p:txBody>
          <a:bodyPr>
            <a:normAutofit/>
          </a:bodyPr>
          <a:lstStyle/>
          <a:p>
            <a:r>
              <a:rPr lang="en-US" dirty="0"/>
              <a:t>Research Project</a:t>
            </a:r>
          </a:p>
          <a:p>
            <a:r>
              <a:rPr lang="en-US" dirty="0"/>
              <a:t>Alice Surgy </a:t>
            </a:r>
          </a:p>
          <a:p>
            <a:r>
              <a:rPr lang="en-US" dirty="0"/>
              <a:t>P147900</a:t>
            </a:r>
          </a:p>
        </p:txBody>
      </p:sp>
      <p:pic>
        <p:nvPicPr>
          <p:cNvPr id="5" name="Picture 2" descr="Related image"/>
          <p:cNvPicPr>
            <a:picLocks noChangeAspect="1" noChangeArrowheads="1"/>
          </p:cNvPicPr>
          <p:nvPr/>
        </p:nvPicPr>
        <p:blipFill>
          <a:blip r:embed="rId3">
            <a:extLst>
              <a:ext uri="{BEBA8EAE-BF5A-486C-A8C5-ECC9F3942E4B}">
                <a14:imgProps xmlns:a14="http://schemas.microsoft.com/office/drawing/2010/main">
                  <a14:imgLayer>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3522301" y="2228730"/>
            <a:ext cx="5230523" cy="2536717"/>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974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p:txBody>
          <a:bodyPr/>
          <a:lstStyle/>
          <a:p>
            <a:r>
              <a:rPr lang="en-GB" dirty="0"/>
              <a:t>To critically evaluate the impact that Game Sense has on players at grassroots level in Wales compared to New Zealand</a:t>
            </a:r>
          </a:p>
        </p:txBody>
      </p:sp>
      <p:pic>
        <p:nvPicPr>
          <p:cNvPr id="5" name="Picture 2" descr="Image result for globalis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1429706">
            <a:off x="4699747" y="3959721"/>
            <a:ext cx="2792506" cy="279250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6385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To analyse the advantages and disadvantages of the impact of Game Sense on young players</a:t>
            </a:r>
          </a:p>
          <a:p>
            <a:r>
              <a:rPr lang="en-GB" dirty="0"/>
              <a:t>To deliver a Game Sense session to a team/school and collect data from it</a:t>
            </a:r>
          </a:p>
          <a:p>
            <a:r>
              <a:rPr lang="en-GB" dirty="0"/>
              <a:t>To provide key recommendations that can be used by local teams/schools to improve coaching sessions </a:t>
            </a:r>
          </a:p>
        </p:txBody>
      </p:sp>
    </p:spTree>
    <p:extLst>
      <p:ext uri="{BB962C8B-B14F-4D97-AF65-F5344CB8AC3E}">
        <p14:creationId xmlns:p14="http://schemas.microsoft.com/office/powerpoint/2010/main" val="322625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Rationale</a:t>
            </a:r>
          </a:p>
        </p:txBody>
      </p:sp>
      <p:sp>
        <p:nvSpPr>
          <p:cNvPr id="3" name="Content Placeholder 2"/>
          <p:cNvSpPr>
            <a:spLocks noGrp="1"/>
          </p:cNvSpPr>
          <p:nvPr>
            <p:ph idx="1"/>
          </p:nvPr>
        </p:nvSpPr>
        <p:spPr/>
        <p:txBody>
          <a:bodyPr/>
          <a:lstStyle/>
          <a:p>
            <a:r>
              <a:rPr lang="en-GB" dirty="0"/>
              <a:t>Interested in the effectiveness of the Game sense theory at grassroots level.</a:t>
            </a:r>
          </a:p>
          <a:p>
            <a:r>
              <a:rPr lang="en-GB" dirty="0"/>
              <a:t>Have previously coached Football using drills and Game Sense activities in America</a:t>
            </a:r>
          </a:p>
          <a:p>
            <a:r>
              <a:rPr lang="en-GB" dirty="0"/>
              <a:t>Want to pursue a potential coaching career after university.</a:t>
            </a:r>
          </a:p>
          <a:p>
            <a:endParaRPr lang="en-GB" dirty="0"/>
          </a:p>
        </p:txBody>
      </p:sp>
      <p:sp>
        <p:nvSpPr>
          <p:cNvPr id="6" name="AutoShape 2" descr="Image may contain: 7 people, people smiling, sky, child, outdoor and natur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8981" y="3998422"/>
            <a:ext cx="4448233" cy="2502131"/>
          </a:xfrm>
          <a:prstGeom prst="rect">
            <a:avLst/>
          </a:prstGeom>
          <a:effectLst>
            <a:outerShdw blurRad="50800" dist="38100" dir="5400000" algn="t" rotWithShape="0">
              <a:prstClr val="black">
                <a:alpha val="40000"/>
              </a:prstClr>
            </a:outerShdw>
            <a:softEdge rad="31750"/>
          </a:effectLst>
        </p:spPr>
      </p:pic>
      <p:sp>
        <p:nvSpPr>
          <p:cNvPr id="7" name="Content Placeholder 2"/>
          <p:cNvSpPr txBox="1">
            <a:spLocks/>
          </p:cNvSpPr>
          <p:nvPr/>
        </p:nvSpPr>
        <p:spPr>
          <a:xfrm>
            <a:off x="932330" y="2232306"/>
            <a:ext cx="10327340" cy="3877815"/>
          </a:xfrm>
          <a:prstGeom prst="rect">
            <a:avLst/>
          </a:prstGeom>
        </p:spPr>
        <p:txBody>
          <a:bodyPr vert="horz" lIns="91440" tIns="45720" rIns="91440" bIns="45720" rtlCol="0">
            <a:normAutofit/>
          </a:bodyPr>
          <a:lst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a:lstStyle>
          <a:p>
            <a:r>
              <a:rPr lang="en-GB" dirty="0"/>
              <a:t>Interested in the effectiveness of the Game sense theory at grassroots level.</a:t>
            </a:r>
          </a:p>
          <a:p>
            <a:r>
              <a:rPr lang="en-GB" dirty="0"/>
              <a:t>Have previously coached Football using drills and Game Sense activities in America</a:t>
            </a:r>
          </a:p>
          <a:p>
            <a:r>
              <a:rPr lang="en-GB" dirty="0"/>
              <a:t>Want to pursue a potential coaching career after university.</a:t>
            </a:r>
          </a:p>
          <a:p>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8981" y="3982380"/>
            <a:ext cx="4448233" cy="2502131"/>
          </a:xfrm>
          <a:prstGeom prst="rect">
            <a:avLst/>
          </a:prstGeom>
          <a:effectLst>
            <a:outerShdw blurRad="50800" dist="38100" dir="5400000" algn="t" rotWithShape="0">
              <a:prstClr val="black">
                <a:alpha val="40000"/>
              </a:prstClr>
            </a:outerShdw>
            <a:softEdge rad="31750"/>
          </a:effectLst>
        </p:spPr>
      </p:pic>
    </p:spTree>
    <p:extLst>
      <p:ext uri="{BB962C8B-B14F-4D97-AF65-F5344CB8AC3E}">
        <p14:creationId xmlns:p14="http://schemas.microsoft.com/office/powerpoint/2010/main" val="3313250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xEl>
                                              <p:pRg st="1" end="1"/>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 of the Project Research </a:t>
            </a:r>
          </a:p>
        </p:txBody>
      </p:sp>
      <p:sp>
        <p:nvSpPr>
          <p:cNvPr id="3" name="Content Placeholder 2"/>
          <p:cNvSpPr>
            <a:spLocks noGrp="1"/>
          </p:cNvSpPr>
          <p:nvPr>
            <p:ph idx="1"/>
          </p:nvPr>
        </p:nvSpPr>
        <p:spPr>
          <a:xfrm>
            <a:off x="932331" y="2248348"/>
            <a:ext cx="10665598" cy="3877815"/>
          </a:xfrm>
        </p:spPr>
        <p:txBody>
          <a:bodyPr/>
          <a:lstStyle/>
          <a:p>
            <a:r>
              <a:rPr lang="en-GB" dirty="0"/>
              <a:t>Creating a SWOT analysis for this project research will help identify the strengths and therefore maximise the opportunities for me, likewise knowing the weaknesses will help minimise mistakes. (Van der Wagen and White 2010, p.403)</a:t>
            </a:r>
          </a:p>
          <a:p>
            <a:endParaRPr lang="en-GB" dirty="0"/>
          </a:p>
        </p:txBody>
      </p:sp>
      <p:graphicFrame>
        <p:nvGraphicFramePr>
          <p:cNvPr id="4" name="Content Placeholder 3"/>
          <p:cNvGraphicFramePr>
            <a:graphicFrameLocks/>
          </p:cNvGraphicFramePr>
          <p:nvPr>
            <p:extLst>
              <p:ext uri="{D42A27DB-BD31-4B8C-83A1-F6EECF244321}">
                <p14:modId xmlns:p14="http://schemas.microsoft.com/office/powerpoint/2010/main" val="129522654"/>
              </p:ext>
            </p:extLst>
          </p:nvPr>
        </p:nvGraphicFramePr>
        <p:xfrm>
          <a:off x="579729" y="3603171"/>
          <a:ext cx="11018200" cy="2906487"/>
        </p:xfrm>
        <a:graphic>
          <a:graphicData uri="http://schemas.openxmlformats.org/drawingml/2006/table">
            <a:tbl>
              <a:tblPr firstRow="1" bandRow="1">
                <a:tableStyleId>{69CF1AB2-1976-4502-BF36-3FF5EA218861}</a:tableStyleId>
              </a:tblPr>
              <a:tblGrid>
                <a:gridCol w="5509100">
                  <a:extLst>
                    <a:ext uri="{9D8B030D-6E8A-4147-A177-3AD203B41FA5}">
                      <a16:colId xmlns:a16="http://schemas.microsoft.com/office/drawing/2014/main" xmlns="" val="1451446382"/>
                    </a:ext>
                  </a:extLst>
                </a:gridCol>
                <a:gridCol w="5509100">
                  <a:extLst>
                    <a:ext uri="{9D8B030D-6E8A-4147-A177-3AD203B41FA5}">
                      <a16:colId xmlns:a16="http://schemas.microsoft.com/office/drawing/2014/main" xmlns="" val="2967110535"/>
                    </a:ext>
                  </a:extLst>
                </a:gridCol>
              </a:tblGrid>
              <a:tr h="527958">
                <a:tc>
                  <a:txBody>
                    <a:bodyPr/>
                    <a:lstStyle/>
                    <a:p>
                      <a:r>
                        <a:rPr lang="en-GB" sz="2000" dirty="0"/>
                        <a:t>Strengths</a:t>
                      </a:r>
                      <a:r>
                        <a:rPr lang="en-GB" sz="2000" baseline="0" dirty="0"/>
                        <a:t> </a:t>
                      </a:r>
                      <a:endParaRPr lang="en-GB" sz="2000" dirty="0"/>
                    </a:p>
                  </a:txBody>
                  <a:tcPr/>
                </a:tc>
                <a:tc>
                  <a:txBody>
                    <a:bodyPr/>
                    <a:lstStyle/>
                    <a:p>
                      <a:r>
                        <a:rPr lang="en-GB" sz="2000" dirty="0"/>
                        <a:t>Weakness </a:t>
                      </a:r>
                    </a:p>
                  </a:txBody>
                  <a:tcPr/>
                </a:tc>
                <a:extLst>
                  <a:ext uri="{0D108BD9-81ED-4DB2-BD59-A6C34878D82A}">
                    <a16:rowId xmlns:a16="http://schemas.microsoft.com/office/drawing/2014/main" xmlns="" val="1503665273"/>
                  </a:ext>
                </a:extLst>
              </a:tr>
              <a:tr h="914400">
                <a:tc>
                  <a:txBody>
                    <a:bodyPr/>
                    <a:lstStyle/>
                    <a:p>
                      <a:pPr marL="285750" indent="-285750">
                        <a:buFont typeface="Arial" panose="020B0604020202020204" pitchFamily="34" charset="0"/>
                        <a:buChar char="•"/>
                      </a:pPr>
                      <a:r>
                        <a:rPr lang="en-GB" dirty="0"/>
                        <a:t>Interested in</a:t>
                      </a:r>
                      <a:r>
                        <a:rPr lang="en-GB" baseline="0" dirty="0"/>
                        <a:t> the effectiveness </a:t>
                      </a:r>
                    </a:p>
                    <a:p>
                      <a:pPr marL="285750" indent="-285750">
                        <a:buFont typeface="Arial" panose="020B0604020202020204" pitchFamily="34" charset="0"/>
                        <a:buChar char="•"/>
                      </a:pPr>
                      <a:r>
                        <a:rPr lang="en-GB" baseline="0" dirty="0"/>
                        <a:t>Wide range of secondary research</a:t>
                      </a:r>
                    </a:p>
                    <a:p>
                      <a:pPr marL="0" indent="0">
                        <a:buFontTx/>
                        <a:buNone/>
                      </a:pPr>
                      <a:endParaRPr lang="en-GB" dirty="0"/>
                    </a:p>
                  </a:txBody>
                  <a:tcPr/>
                </a:tc>
                <a:tc>
                  <a:txBody>
                    <a:bodyPr/>
                    <a:lstStyle/>
                    <a:p>
                      <a:pPr marL="285750" indent="-285750">
                        <a:buFont typeface="Arial" panose="020B0604020202020204" pitchFamily="34" charset="0"/>
                        <a:buChar char="•"/>
                      </a:pPr>
                      <a:r>
                        <a:rPr lang="en-GB" dirty="0"/>
                        <a:t>Very broad</a:t>
                      </a:r>
                      <a:r>
                        <a:rPr lang="en-GB" baseline="0" dirty="0"/>
                        <a:t> subject </a:t>
                      </a:r>
                    </a:p>
                    <a:p>
                      <a:pPr marL="285750" indent="-285750">
                        <a:buFont typeface="Arial" panose="020B0604020202020204" pitchFamily="34" charset="0"/>
                        <a:buChar char="•"/>
                      </a:pPr>
                      <a:r>
                        <a:rPr lang="en-GB" baseline="0" dirty="0"/>
                        <a:t>Focusing on too many sports</a:t>
                      </a:r>
                    </a:p>
                    <a:p>
                      <a:pPr marL="285750" indent="-285750">
                        <a:buFontTx/>
                        <a:buChar char="-"/>
                      </a:pPr>
                      <a:endParaRPr lang="en-GB" dirty="0"/>
                    </a:p>
                  </a:txBody>
                  <a:tcPr/>
                </a:tc>
                <a:extLst>
                  <a:ext uri="{0D108BD9-81ED-4DB2-BD59-A6C34878D82A}">
                    <a16:rowId xmlns:a16="http://schemas.microsoft.com/office/drawing/2014/main" xmlns="" val="50654904"/>
                  </a:ext>
                </a:extLst>
              </a:tr>
              <a:tr h="549729">
                <a:tc>
                  <a:txBody>
                    <a:bodyPr/>
                    <a:lstStyle/>
                    <a:p>
                      <a:r>
                        <a:rPr lang="en-GB" sz="2000" b="1" dirty="0"/>
                        <a:t>Opportunities</a:t>
                      </a:r>
                    </a:p>
                  </a:txBody>
                  <a:tcPr/>
                </a:tc>
                <a:tc>
                  <a:txBody>
                    <a:bodyPr/>
                    <a:lstStyle/>
                    <a:p>
                      <a:r>
                        <a:rPr lang="en-GB" sz="2000" b="1" dirty="0"/>
                        <a:t>Threats </a:t>
                      </a:r>
                    </a:p>
                  </a:txBody>
                  <a:tcPr/>
                </a:tc>
                <a:extLst>
                  <a:ext uri="{0D108BD9-81ED-4DB2-BD59-A6C34878D82A}">
                    <a16:rowId xmlns:a16="http://schemas.microsoft.com/office/drawing/2014/main" xmlns="" val="2916590619"/>
                  </a:ext>
                </a:extLst>
              </a:tr>
              <a:tr h="903514">
                <a:tc>
                  <a:txBody>
                    <a:bodyPr/>
                    <a:lstStyle/>
                    <a:p>
                      <a:pPr marL="285750" indent="-285750">
                        <a:buFont typeface="Arial" panose="020B0604020202020204" pitchFamily="34" charset="0"/>
                        <a:buChar char="•"/>
                      </a:pPr>
                      <a:r>
                        <a:rPr lang="en-GB" dirty="0"/>
                        <a:t>Expand knowledge</a:t>
                      </a:r>
                      <a:r>
                        <a:rPr lang="en-GB" baseline="0" dirty="0"/>
                        <a:t> for future coaching experience</a:t>
                      </a:r>
                    </a:p>
                    <a:p>
                      <a:pPr marL="285750" indent="-285750">
                        <a:buFont typeface="Arial" panose="020B0604020202020204" pitchFamily="34" charset="0"/>
                        <a:buChar char="•"/>
                      </a:pPr>
                      <a:r>
                        <a:rPr lang="en-GB" baseline="0" dirty="0"/>
                        <a:t>Analyse gaps in the market within Wales in terms of coaching</a:t>
                      </a:r>
                      <a:endParaRPr lang="en-GB" dirty="0"/>
                    </a:p>
                  </a:txBody>
                  <a:tcPr/>
                </a:tc>
                <a:tc>
                  <a:txBody>
                    <a:bodyPr/>
                    <a:lstStyle/>
                    <a:p>
                      <a:pPr marL="285750" indent="-285750">
                        <a:buFont typeface="Arial" panose="020B0604020202020204" pitchFamily="34" charset="0"/>
                        <a:buChar char="•"/>
                      </a:pPr>
                      <a:r>
                        <a:rPr lang="en-GB" dirty="0"/>
                        <a:t>New</a:t>
                      </a:r>
                      <a:r>
                        <a:rPr lang="en-GB" baseline="0" dirty="0"/>
                        <a:t> to Wales so not enough research behind carried out in Wales.</a:t>
                      </a:r>
                      <a:endParaRPr lang="en-GB" dirty="0"/>
                    </a:p>
                  </a:txBody>
                  <a:tcPr/>
                </a:tc>
                <a:extLst>
                  <a:ext uri="{0D108BD9-81ED-4DB2-BD59-A6C34878D82A}">
                    <a16:rowId xmlns:a16="http://schemas.microsoft.com/office/drawing/2014/main" xmlns="" val="3864415992"/>
                  </a:ext>
                </a:extLst>
              </a:tr>
            </a:tbl>
          </a:graphicData>
        </a:graphic>
      </p:graphicFrame>
    </p:spTree>
    <p:extLst>
      <p:ext uri="{BB962C8B-B14F-4D97-AF65-F5344CB8AC3E}">
        <p14:creationId xmlns:p14="http://schemas.microsoft.com/office/powerpoint/2010/main" val="142880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Game Sense History </a:t>
            </a:r>
          </a:p>
        </p:txBody>
      </p:sp>
      <p:sp>
        <p:nvSpPr>
          <p:cNvPr id="3" name="Content Placeholder 2"/>
          <p:cNvSpPr>
            <a:spLocks noGrp="1"/>
          </p:cNvSpPr>
          <p:nvPr>
            <p:ph idx="1"/>
          </p:nvPr>
        </p:nvSpPr>
        <p:spPr>
          <a:xfrm>
            <a:off x="932330" y="2248348"/>
            <a:ext cx="9709166" cy="3877815"/>
          </a:xfrm>
        </p:spPr>
        <p:txBody>
          <a:bodyPr/>
          <a:lstStyle/>
          <a:p>
            <a:r>
              <a:rPr lang="en-GB" dirty="0"/>
              <a:t>Game Sense – </a:t>
            </a:r>
            <a:r>
              <a:rPr lang="en-GB" i="1" dirty="0"/>
              <a:t>“is an instructional approach to teaching and learning that emphasises the development of tactics and decisions making to develop an understanding of the game.” </a:t>
            </a:r>
            <a:r>
              <a:rPr lang="en-GB" dirty="0"/>
              <a:t>(Breed and Spittle, 2011)</a:t>
            </a:r>
          </a:p>
          <a:p>
            <a:endParaRPr lang="en-GB" dirty="0"/>
          </a:p>
          <a:p>
            <a:r>
              <a:rPr lang="en-GB" dirty="0"/>
              <a:t>Bunker and Thorpe (1982) created a model that represents the framework of Game Sense called the Teaching Games for Understanding otherwise known as TGfU model.</a:t>
            </a:r>
          </a:p>
        </p:txBody>
      </p:sp>
    </p:spTree>
    <p:extLst>
      <p:ext uri="{BB962C8B-B14F-4D97-AF65-F5344CB8AC3E}">
        <p14:creationId xmlns:p14="http://schemas.microsoft.com/office/powerpoint/2010/main" val="153763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tgfu model bunker thorpe"/>
          <p:cNvPicPr>
            <a:picLocks noChangeAspect="1" noChangeArrowheads="1"/>
          </p:cNvPicPr>
          <p:nvPr/>
        </p:nvPicPr>
        <p:blipFill rotWithShape="1">
          <a:blip r:embed="rId2">
            <a:extLst>
              <a:ext uri="{28A0092B-C50C-407E-A947-70E740481C1C}">
                <a14:useLocalDpi xmlns:a14="http://schemas.microsoft.com/office/drawing/2010/main" val="0"/>
              </a:ext>
            </a:extLst>
          </a:blip>
          <a:srcRect t="20964"/>
          <a:stretch/>
        </p:blipFill>
        <p:spPr bwMode="auto">
          <a:xfrm>
            <a:off x="1405351" y="511572"/>
            <a:ext cx="9229518" cy="49802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14685" y="5630346"/>
            <a:ext cx="10610850" cy="369332"/>
          </a:xfrm>
          <a:prstGeom prst="rect">
            <a:avLst/>
          </a:prstGeom>
          <a:noFill/>
          <a:ln>
            <a:noFill/>
          </a:ln>
        </p:spPr>
        <p:txBody>
          <a:bodyPr wrap="square" rtlCol="0" anchor="ctr" anchorCtr="1">
            <a:spAutoFit/>
          </a:bodyPr>
          <a:lstStyle/>
          <a:p>
            <a:r>
              <a:rPr lang="en-GB" dirty="0"/>
              <a:t>“Unlike TGfU there is no Game Sense model and it is more open to flexible interpretation” (Light, 2006)</a:t>
            </a:r>
          </a:p>
        </p:txBody>
      </p:sp>
    </p:spTree>
    <p:extLst>
      <p:ext uri="{BB962C8B-B14F-4D97-AF65-F5344CB8AC3E}">
        <p14:creationId xmlns:p14="http://schemas.microsoft.com/office/powerpoint/2010/main" val="142632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501" y="438069"/>
            <a:ext cx="10341684" cy="1752600"/>
          </a:xfrm>
        </p:spPr>
        <p:txBody>
          <a:bodyPr/>
          <a:lstStyle/>
          <a:p>
            <a:r>
              <a:rPr lang="en-GB" dirty="0"/>
              <a:t>Professor Richard Lawrence Light</a:t>
            </a:r>
          </a:p>
        </p:txBody>
      </p:sp>
      <p:sp>
        <p:nvSpPr>
          <p:cNvPr id="3" name="Content Placeholder 2"/>
          <p:cNvSpPr>
            <a:spLocks noGrp="1"/>
          </p:cNvSpPr>
          <p:nvPr>
            <p:ph idx="1"/>
          </p:nvPr>
        </p:nvSpPr>
        <p:spPr/>
        <p:txBody>
          <a:bodyPr/>
          <a:lstStyle/>
          <a:p>
            <a:r>
              <a:rPr lang="en-GB" dirty="0"/>
              <a:t>Fields of Research </a:t>
            </a:r>
          </a:p>
          <a:p>
            <a:pPr lvl="1"/>
            <a:r>
              <a:rPr lang="en-GB" dirty="0"/>
              <a:t>Sports coaching</a:t>
            </a:r>
          </a:p>
          <a:p>
            <a:pPr lvl="1"/>
            <a:r>
              <a:rPr lang="en-GB" dirty="0"/>
              <a:t>Physical education</a:t>
            </a:r>
          </a:p>
          <a:p>
            <a:pPr lvl="1"/>
            <a:r>
              <a:rPr lang="en-GB" dirty="0"/>
              <a:t>Culture and sport</a:t>
            </a:r>
          </a:p>
          <a:p>
            <a:pPr lvl="1"/>
            <a:r>
              <a:rPr lang="en-GB" dirty="0"/>
              <a:t>Sports Sociology</a:t>
            </a:r>
          </a:p>
          <a:p>
            <a:pPr lvl="7"/>
            <a:r>
              <a:rPr lang="en-GB" dirty="0"/>
              <a:t>(University of Canterbury, 2017)</a:t>
            </a:r>
          </a:p>
          <a:p>
            <a:r>
              <a:rPr lang="en-GB" dirty="0"/>
              <a:t>6 books published about Game Sense</a:t>
            </a:r>
          </a:p>
          <a:p>
            <a:pPr lvl="1"/>
            <a:endParaRPr lang="en-GB" dirty="0"/>
          </a:p>
        </p:txBody>
      </p:sp>
      <p:pic>
        <p:nvPicPr>
          <p:cNvPr id="1026" name="Picture 2" descr="http://www.canterbury.ac.nz/spark/UCResearchProfileResources/Researcher/4822045/Richard%20Light.png?14/11/2017%2012:00:00%20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7660" y="0"/>
            <a:ext cx="2424340" cy="219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866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Review </a:t>
            </a:r>
          </a:p>
        </p:txBody>
      </p:sp>
      <p:sp>
        <p:nvSpPr>
          <p:cNvPr id="3" name="Content Placeholder 2"/>
          <p:cNvSpPr>
            <a:spLocks noGrp="1"/>
          </p:cNvSpPr>
          <p:nvPr>
            <p:ph idx="1"/>
          </p:nvPr>
        </p:nvSpPr>
        <p:spPr/>
        <p:txBody>
          <a:bodyPr/>
          <a:lstStyle/>
          <a:p>
            <a:r>
              <a:rPr lang="en-GB" dirty="0"/>
              <a:t>Bunker and Thorpe (1982 ) &amp; Allison and Thorpe (1997) </a:t>
            </a:r>
          </a:p>
          <a:p>
            <a:r>
              <a:rPr lang="en-US" altLang="en-US" i="1" dirty="0"/>
              <a:t>“It appears that a skills-based approach serves only to highlight, confirm and reinforce – often publicly – the player’s lack of physical ability’” (Allison and Thorpe, 1997, p.12).</a:t>
            </a:r>
          </a:p>
        </p:txBody>
      </p:sp>
    </p:spTree>
    <p:extLst>
      <p:ext uri="{BB962C8B-B14F-4D97-AF65-F5344CB8AC3E}">
        <p14:creationId xmlns:p14="http://schemas.microsoft.com/office/powerpoint/2010/main" val="422792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Review continued</a:t>
            </a:r>
          </a:p>
        </p:txBody>
      </p:sp>
      <p:sp>
        <p:nvSpPr>
          <p:cNvPr id="3" name="Content Placeholder 2"/>
          <p:cNvSpPr>
            <a:spLocks noGrp="1"/>
          </p:cNvSpPr>
          <p:nvPr>
            <p:ph idx="1"/>
          </p:nvPr>
        </p:nvSpPr>
        <p:spPr/>
        <p:txBody>
          <a:bodyPr>
            <a:normAutofit fontScale="92500"/>
          </a:bodyPr>
          <a:lstStyle/>
          <a:p>
            <a:r>
              <a:rPr lang="en-GB" dirty="0"/>
              <a:t>Professor Richard Light </a:t>
            </a:r>
          </a:p>
          <a:p>
            <a:r>
              <a:rPr lang="en-GB" dirty="0"/>
              <a:t>“It examines their experiences of Game Sense in a range of sports played from introductory, grassroots levels to sport played at the most elite levels.” (Light, 2006,)</a:t>
            </a:r>
          </a:p>
          <a:p>
            <a:r>
              <a:rPr lang="en-GB" dirty="0"/>
              <a:t>“The purpose of the study was to inquire into the ways in which elite-level rugby coaches interpret and used the Game Sense approach to coaching and to explore the reasons for this.” (Light and Robert, 2010)  </a:t>
            </a:r>
          </a:p>
          <a:p>
            <a:r>
              <a:rPr lang="en-GB" dirty="0"/>
              <a:t>  “ Typically, coaches adopt a more varied range of approaches across a spectrum of approaches from 'traditional' technique-focused, coach-centred to purely game-based coaching. From this perspective can Game Sense be seen as an innovative approach to coaching or is it just good practice?” (Light, 2006, p.8)</a:t>
            </a:r>
          </a:p>
        </p:txBody>
      </p:sp>
    </p:spTree>
    <p:extLst>
      <p:ext uri="{BB962C8B-B14F-4D97-AF65-F5344CB8AC3E}">
        <p14:creationId xmlns:p14="http://schemas.microsoft.com/office/powerpoint/2010/main" val="238242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986" y="-152400"/>
            <a:ext cx="10341684" cy="1752600"/>
          </a:xfrm>
        </p:spPr>
        <p:txBody>
          <a:bodyPr/>
          <a:lstStyle/>
          <a:p>
            <a:r>
              <a:rPr lang="en-GB" dirty="0"/>
              <a:t>Sports</a:t>
            </a:r>
          </a:p>
        </p:txBody>
      </p:sp>
      <p:sp>
        <p:nvSpPr>
          <p:cNvPr id="3" name="Content Placeholder 2"/>
          <p:cNvSpPr>
            <a:spLocks noGrp="1"/>
          </p:cNvSpPr>
          <p:nvPr>
            <p:ph idx="1"/>
          </p:nvPr>
        </p:nvSpPr>
        <p:spPr>
          <a:xfrm>
            <a:off x="932330" y="1807477"/>
            <a:ext cx="10327340" cy="2242009"/>
          </a:xfrm>
        </p:spPr>
        <p:txBody>
          <a:bodyPr/>
          <a:lstStyle/>
          <a:p>
            <a:pPr marL="0" indent="0">
              <a:buNone/>
            </a:pPr>
            <a:endParaRPr lang="en-GB" dirty="0"/>
          </a:p>
          <a:p>
            <a:r>
              <a:rPr lang="en-GB" dirty="0"/>
              <a:t>Hockey Wales </a:t>
            </a:r>
          </a:p>
          <a:p>
            <a:r>
              <a:rPr lang="en-GB" dirty="0"/>
              <a:t>Coaching football to the schools</a:t>
            </a:r>
          </a:p>
          <a:p>
            <a:r>
              <a:rPr lang="en-GB" dirty="0"/>
              <a:t>New Zealand studies on rugby </a:t>
            </a:r>
          </a:p>
          <a:p>
            <a:r>
              <a:rPr lang="en-GB" dirty="0"/>
              <a:t>Netball and other sports - PASS</a:t>
            </a:r>
          </a:p>
        </p:txBody>
      </p:sp>
      <p:graphicFrame>
        <p:nvGraphicFramePr>
          <p:cNvPr id="4" name="Table 3"/>
          <p:cNvGraphicFramePr>
            <a:graphicFrameLocks noGrp="1"/>
          </p:cNvGraphicFramePr>
          <p:nvPr>
            <p:extLst>
              <p:ext uri="{D42A27DB-BD31-4B8C-83A1-F6EECF244321}">
                <p14:modId xmlns:p14="http://schemas.microsoft.com/office/powerpoint/2010/main" val="2987101755"/>
              </p:ext>
            </p:extLst>
          </p:nvPr>
        </p:nvGraphicFramePr>
        <p:xfrm>
          <a:off x="620485" y="4049487"/>
          <a:ext cx="11005457" cy="2746037"/>
        </p:xfrm>
        <a:graphic>
          <a:graphicData uri="http://schemas.openxmlformats.org/drawingml/2006/table">
            <a:tbl>
              <a:tblPr firstRow="1" bandRow="1">
                <a:tableStyleId>{69CF1AB2-1976-4502-BF36-3FF5EA218861}</a:tableStyleId>
              </a:tblPr>
              <a:tblGrid>
                <a:gridCol w="5192485">
                  <a:extLst>
                    <a:ext uri="{9D8B030D-6E8A-4147-A177-3AD203B41FA5}">
                      <a16:colId xmlns:a16="http://schemas.microsoft.com/office/drawing/2014/main" xmlns="" val="1845056605"/>
                    </a:ext>
                  </a:extLst>
                </a:gridCol>
                <a:gridCol w="5812972">
                  <a:extLst>
                    <a:ext uri="{9D8B030D-6E8A-4147-A177-3AD203B41FA5}">
                      <a16:colId xmlns:a16="http://schemas.microsoft.com/office/drawing/2014/main" xmlns="" val="3793755066"/>
                    </a:ext>
                  </a:extLst>
                </a:gridCol>
              </a:tblGrid>
              <a:tr h="429557">
                <a:tc>
                  <a:txBody>
                    <a:bodyPr/>
                    <a:lstStyle/>
                    <a:p>
                      <a:r>
                        <a:rPr lang="en-GB" sz="2000" dirty="0"/>
                        <a:t>Strengths</a:t>
                      </a:r>
                      <a:r>
                        <a:rPr lang="en-GB" sz="2000" baseline="0" dirty="0"/>
                        <a:t> </a:t>
                      </a:r>
                      <a:endParaRPr lang="en-GB" sz="2000" dirty="0"/>
                    </a:p>
                  </a:txBody>
                  <a:tcPr>
                    <a:solidFill>
                      <a:srgbClr val="9AAF97"/>
                    </a:solidFill>
                  </a:tcPr>
                </a:tc>
                <a:tc>
                  <a:txBody>
                    <a:bodyPr/>
                    <a:lstStyle/>
                    <a:p>
                      <a:r>
                        <a:rPr lang="en-GB" sz="2000" dirty="0"/>
                        <a:t>Weaknesses</a:t>
                      </a:r>
                      <a:r>
                        <a:rPr lang="en-GB" sz="2000" baseline="0" dirty="0"/>
                        <a:t> </a:t>
                      </a:r>
                      <a:endParaRPr lang="en-GB" sz="2000" dirty="0"/>
                    </a:p>
                  </a:txBody>
                  <a:tcPr>
                    <a:solidFill>
                      <a:srgbClr val="9AAF97"/>
                    </a:solidFill>
                  </a:tcPr>
                </a:tc>
                <a:extLst>
                  <a:ext uri="{0D108BD9-81ED-4DB2-BD59-A6C34878D82A}">
                    <a16:rowId xmlns:a16="http://schemas.microsoft.com/office/drawing/2014/main" xmlns="" val="3977801707"/>
                  </a:ext>
                </a:extLst>
              </a:tr>
              <a:tr h="746540">
                <a:tc>
                  <a:txBody>
                    <a:bodyPr/>
                    <a:lstStyle/>
                    <a:p>
                      <a:r>
                        <a:rPr lang="en-GB" sz="1600" dirty="0"/>
                        <a:t>Coached Football and Basketball</a:t>
                      </a:r>
                      <a:r>
                        <a:rPr lang="en-GB" sz="1600" baseline="0" dirty="0"/>
                        <a:t> previously and has participated in various sports so there is some basic knowledge</a:t>
                      </a:r>
                      <a:endParaRPr lang="en-GB" sz="1600" dirty="0"/>
                    </a:p>
                  </a:txBody>
                  <a:tcPr/>
                </a:tc>
                <a:tc>
                  <a:txBody>
                    <a:bodyPr/>
                    <a:lstStyle/>
                    <a:p>
                      <a:r>
                        <a:rPr lang="en-GB" sz="1600" dirty="0"/>
                        <a:t>Rugby is</a:t>
                      </a:r>
                      <a:r>
                        <a:rPr lang="en-GB" sz="1600" baseline="0" dirty="0"/>
                        <a:t> not my strong suit so therefore all the New Zealand research on rugby will require more research from my part.</a:t>
                      </a:r>
                      <a:endParaRPr lang="en-GB" sz="1600" dirty="0"/>
                    </a:p>
                  </a:txBody>
                  <a:tcPr/>
                </a:tc>
                <a:extLst>
                  <a:ext uri="{0D108BD9-81ED-4DB2-BD59-A6C34878D82A}">
                    <a16:rowId xmlns:a16="http://schemas.microsoft.com/office/drawing/2014/main" xmlns="" val="2358108485"/>
                  </a:ext>
                </a:extLst>
              </a:tr>
              <a:tr h="359445">
                <a:tc>
                  <a:txBody>
                    <a:bodyPr/>
                    <a:lstStyle/>
                    <a:p>
                      <a:r>
                        <a:rPr lang="en-GB" sz="2000" b="1" dirty="0"/>
                        <a:t>Opportunities</a:t>
                      </a:r>
                    </a:p>
                  </a:txBody>
                  <a:tcPr>
                    <a:solidFill>
                      <a:srgbClr val="9AAF97"/>
                    </a:solidFill>
                  </a:tcPr>
                </a:tc>
                <a:tc>
                  <a:txBody>
                    <a:bodyPr/>
                    <a:lstStyle/>
                    <a:p>
                      <a:r>
                        <a:rPr lang="en-GB" sz="2000" b="1" dirty="0"/>
                        <a:t>Threats </a:t>
                      </a:r>
                    </a:p>
                  </a:txBody>
                  <a:tcPr>
                    <a:solidFill>
                      <a:srgbClr val="9AAF97"/>
                    </a:solidFill>
                  </a:tcPr>
                </a:tc>
                <a:extLst>
                  <a:ext uri="{0D108BD9-81ED-4DB2-BD59-A6C34878D82A}">
                    <a16:rowId xmlns:a16="http://schemas.microsoft.com/office/drawing/2014/main" xmlns="" val="3875414736"/>
                  </a:ext>
                </a:extLst>
              </a:tr>
              <a:tr h="995386">
                <a:tc>
                  <a:txBody>
                    <a:bodyPr/>
                    <a:lstStyle/>
                    <a:p>
                      <a:r>
                        <a:rPr lang="en-GB" sz="1600" dirty="0"/>
                        <a:t>To explore</a:t>
                      </a:r>
                      <a:r>
                        <a:rPr lang="en-GB" sz="1600" baseline="0" dirty="0"/>
                        <a:t> the effectiveness of Game Sense on a wider range of sports.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More research done since it includes</a:t>
                      </a:r>
                      <a:r>
                        <a:rPr lang="en-GB" sz="1600" baseline="0" dirty="0"/>
                        <a:t> a variety of sports</a:t>
                      </a:r>
                      <a:endParaRPr lang="en-GB" sz="1600" dirty="0"/>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Too</a:t>
                      </a:r>
                      <a:r>
                        <a:rPr lang="en-GB" sz="1600" baseline="0" dirty="0"/>
                        <a:t> much research, if it was only 1 or 2 sports it would be easier to pin point the research.</a:t>
                      </a:r>
                      <a:endParaRPr lang="en-GB" sz="1400" dirty="0"/>
                    </a:p>
                    <a:p>
                      <a:endParaRPr lang="en-GB" sz="1600" dirty="0"/>
                    </a:p>
                  </a:txBody>
                  <a:tcPr/>
                </a:tc>
                <a:extLst>
                  <a:ext uri="{0D108BD9-81ED-4DB2-BD59-A6C34878D82A}">
                    <a16:rowId xmlns:a16="http://schemas.microsoft.com/office/drawing/2014/main" xmlns="" val="3957970041"/>
                  </a:ext>
                </a:extLst>
              </a:tr>
            </a:tbl>
          </a:graphicData>
        </a:graphic>
      </p:graphicFrame>
    </p:spTree>
    <p:extLst>
      <p:ext uri="{BB962C8B-B14F-4D97-AF65-F5344CB8AC3E}">
        <p14:creationId xmlns:p14="http://schemas.microsoft.com/office/powerpoint/2010/main" val="2783495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normAutofit/>
          </a:bodyPr>
          <a:lstStyle/>
          <a:p>
            <a:r>
              <a:rPr lang="en-GB" dirty="0"/>
              <a:t>Hockey Wales – Interviews </a:t>
            </a:r>
          </a:p>
          <a:p>
            <a:r>
              <a:rPr lang="en-GB" dirty="0"/>
              <a:t>Mark Napieralla – Interviews (various sports) </a:t>
            </a:r>
          </a:p>
          <a:p>
            <a:r>
              <a:rPr lang="en-GB" dirty="0"/>
              <a:t>John </a:t>
            </a:r>
            <a:r>
              <a:rPr lang="en-GB" dirty="0" err="1"/>
              <a:t>Schropfer</a:t>
            </a:r>
            <a:r>
              <a:rPr lang="en-GB" dirty="0"/>
              <a:t> – WRU</a:t>
            </a:r>
          </a:p>
          <a:p>
            <a:r>
              <a:rPr lang="en-GB" dirty="0"/>
              <a:t>Schools In Swansea (to be determined) – Session and questionnaires </a:t>
            </a:r>
          </a:p>
          <a:p>
            <a:endParaRPr lang="en-GB" dirty="0"/>
          </a:p>
          <a:p>
            <a:r>
              <a:rPr lang="en-GB" dirty="0"/>
              <a:t>Secondary Research :</a:t>
            </a:r>
          </a:p>
          <a:p>
            <a:pPr lvl="1"/>
            <a:r>
              <a:rPr lang="en-GB" dirty="0"/>
              <a:t>Books, Journals, Websites and various sports governing bodies. </a:t>
            </a:r>
          </a:p>
          <a:p>
            <a:pPr lvl="1"/>
            <a:endParaRPr lang="en-GB" dirty="0"/>
          </a:p>
        </p:txBody>
      </p:sp>
    </p:spTree>
    <p:extLst>
      <p:ext uri="{BB962C8B-B14F-4D97-AF65-F5344CB8AC3E}">
        <p14:creationId xmlns:p14="http://schemas.microsoft.com/office/powerpoint/2010/main" val="150201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 </a:t>
            </a:r>
          </a:p>
        </p:txBody>
      </p:sp>
      <p:sp>
        <p:nvSpPr>
          <p:cNvPr id="3" name="Content Placeholder 2"/>
          <p:cNvSpPr>
            <a:spLocks noGrp="1"/>
          </p:cNvSpPr>
          <p:nvPr>
            <p:ph idx="1"/>
          </p:nvPr>
        </p:nvSpPr>
        <p:spPr/>
        <p:txBody>
          <a:bodyPr>
            <a:normAutofit fontScale="92500" lnSpcReduction="10000"/>
          </a:bodyPr>
          <a:lstStyle/>
          <a:p>
            <a:r>
              <a:rPr lang="en-GB" dirty="0"/>
              <a:t>Interviews</a:t>
            </a:r>
          </a:p>
          <a:p>
            <a:pPr lvl="1"/>
            <a:r>
              <a:rPr lang="en-GB" dirty="0"/>
              <a:t>4-5 people involved in coaching</a:t>
            </a:r>
          </a:p>
          <a:p>
            <a:pPr lvl="1"/>
            <a:r>
              <a:rPr lang="en-GB" dirty="0"/>
              <a:t>To collect opinions from qualified coaches on the Game Sense Theory</a:t>
            </a:r>
          </a:p>
          <a:p>
            <a:pPr lvl="1"/>
            <a:r>
              <a:rPr lang="en-GB" dirty="0"/>
              <a:t>“Qualitative methods, such as interviews, are believed to provide a 'deeper' understanding of social phenomena than would be obtained from purely quantitative methods, such as questionnaires” (Gill et al, 2008, p.292)</a:t>
            </a:r>
          </a:p>
          <a:p>
            <a:endParaRPr lang="en-GB" dirty="0"/>
          </a:p>
          <a:p>
            <a:r>
              <a:rPr lang="en-GB" dirty="0"/>
              <a:t>Questionnaires</a:t>
            </a:r>
          </a:p>
          <a:p>
            <a:pPr lvl="1"/>
            <a:r>
              <a:rPr lang="en-GB" dirty="0"/>
              <a:t>Between 25 to 30 questionnaires</a:t>
            </a:r>
          </a:p>
          <a:p>
            <a:pPr lvl="1"/>
            <a:r>
              <a:rPr lang="en-GB" dirty="0"/>
              <a:t>Mostly closed questions to make it easier to analyse the data and also for the participants to answer</a:t>
            </a:r>
          </a:p>
        </p:txBody>
      </p:sp>
    </p:spTree>
    <p:extLst>
      <p:ext uri="{BB962C8B-B14F-4D97-AF65-F5344CB8AC3E}">
        <p14:creationId xmlns:p14="http://schemas.microsoft.com/office/powerpoint/2010/main" val="581322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Questionnaire Questions Examples</a:t>
            </a:r>
          </a:p>
        </p:txBody>
      </p:sp>
      <p:pic>
        <p:nvPicPr>
          <p:cNvPr id="5" name="Picture 4"/>
          <p:cNvPicPr>
            <a:picLocks noChangeAspect="1"/>
          </p:cNvPicPr>
          <p:nvPr/>
        </p:nvPicPr>
        <p:blipFill rotWithShape="1">
          <a:blip r:embed="rId2"/>
          <a:srcRect l="31302" t="37407" r="32188" b="44352"/>
          <a:stretch/>
        </p:blipFill>
        <p:spPr>
          <a:xfrm>
            <a:off x="4582645" y="4514850"/>
            <a:ext cx="6677026" cy="1876425"/>
          </a:xfrm>
          <a:prstGeom prst="rect">
            <a:avLst/>
          </a:prstGeom>
        </p:spPr>
      </p:pic>
      <p:sp>
        <p:nvSpPr>
          <p:cNvPr id="6" name="TextBox 5"/>
          <p:cNvSpPr txBox="1"/>
          <p:nvPr/>
        </p:nvSpPr>
        <p:spPr>
          <a:xfrm>
            <a:off x="8549368" y="4280025"/>
            <a:ext cx="1514475" cy="369332"/>
          </a:xfrm>
          <a:prstGeom prst="rect">
            <a:avLst/>
          </a:prstGeom>
          <a:noFill/>
          <a:ln>
            <a:solidFill>
              <a:schemeClr val="accent1"/>
            </a:solidFill>
          </a:ln>
        </p:spPr>
        <p:txBody>
          <a:bodyPr wrap="square" rtlCol="0" anchor="ctr" anchorCtr="1">
            <a:spAutoFit/>
          </a:bodyPr>
          <a:lstStyle/>
          <a:p>
            <a:r>
              <a:rPr lang="en-GB" dirty="0"/>
              <a:t>Interviews</a:t>
            </a:r>
          </a:p>
        </p:txBody>
      </p:sp>
      <p:sp>
        <p:nvSpPr>
          <p:cNvPr id="7" name="TextBox 6"/>
          <p:cNvSpPr txBox="1"/>
          <p:nvPr/>
        </p:nvSpPr>
        <p:spPr>
          <a:xfrm>
            <a:off x="1650546" y="2057400"/>
            <a:ext cx="1714500" cy="369332"/>
          </a:xfrm>
          <a:prstGeom prst="rect">
            <a:avLst/>
          </a:prstGeom>
          <a:noFill/>
          <a:ln>
            <a:solidFill>
              <a:schemeClr val="accent1"/>
            </a:solidFill>
          </a:ln>
        </p:spPr>
        <p:txBody>
          <a:bodyPr wrap="square" rtlCol="0" anchor="ctr" anchorCtr="1">
            <a:spAutoFit/>
          </a:bodyPr>
          <a:lstStyle/>
          <a:p>
            <a:r>
              <a:rPr lang="en-GB" dirty="0"/>
              <a:t>Questionnaires</a:t>
            </a:r>
          </a:p>
        </p:txBody>
      </p:sp>
      <p:pic>
        <p:nvPicPr>
          <p:cNvPr id="3" name="Picture 2"/>
          <p:cNvPicPr>
            <a:picLocks noChangeAspect="1"/>
          </p:cNvPicPr>
          <p:nvPr/>
        </p:nvPicPr>
        <p:blipFill rotWithShape="1">
          <a:blip r:embed="rId3"/>
          <a:srcRect l="54046" t="29078" r="5418" b="50824"/>
          <a:stretch/>
        </p:blipFill>
        <p:spPr>
          <a:xfrm>
            <a:off x="130630" y="2426732"/>
            <a:ext cx="7413172" cy="2067503"/>
          </a:xfrm>
          <a:prstGeom prst="rect">
            <a:avLst/>
          </a:prstGeom>
        </p:spPr>
      </p:pic>
    </p:spTree>
    <p:extLst>
      <p:ext uri="{BB962C8B-B14F-4D97-AF65-F5344CB8AC3E}">
        <p14:creationId xmlns:p14="http://schemas.microsoft.com/office/powerpoint/2010/main" val="380002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209675" y="-1045278"/>
            <a:ext cx="10341684" cy="4876800"/>
          </a:xfrm>
        </p:spPr>
        <p:txBody>
          <a:bodyPr vert="vert"/>
          <a:lstStyle/>
          <a:p>
            <a:r>
              <a:rPr lang="en-GB" dirty="0"/>
              <a:t>Ethical Consideration</a:t>
            </a:r>
          </a:p>
        </p:txBody>
      </p:sp>
      <p:pic>
        <p:nvPicPr>
          <p:cNvPr id="3" name="Picture 2"/>
          <p:cNvPicPr>
            <a:picLocks noChangeAspect="1"/>
          </p:cNvPicPr>
          <p:nvPr/>
        </p:nvPicPr>
        <p:blipFill rotWithShape="1">
          <a:blip r:embed="rId2"/>
          <a:srcRect l="50546" t="17129" r="6143" b="11111"/>
          <a:stretch/>
        </p:blipFill>
        <p:spPr>
          <a:xfrm>
            <a:off x="6619876" y="2238375"/>
            <a:ext cx="4785556" cy="4457700"/>
          </a:xfrm>
          <a:prstGeom prst="rect">
            <a:avLst/>
          </a:prstGeom>
        </p:spPr>
      </p:pic>
      <p:pic>
        <p:nvPicPr>
          <p:cNvPr id="5" name="Picture 4"/>
          <p:cNvPicPr>
            <a:picLocks noChangeAspect="1"/>
          </p:cNvPicPr>
          <p:nvPr/>
        </p:nvPicPr>
        <p:blipFill rotWithShape="1">
          <a:blip r:embed="rId3"/>
          <a:srcRect l="3750" t="19537" r="51094" b="13658"/>
          <a:stretch/>
        </p:blipFill>
        <p:spPr>
          <a:xfrm>
            <a:off x="695325" y="2243758"/>
            <a:ext cx="5362575" cy="4462628"/>
          </a:xfrm>
          <a:prstGeom prst="rect">
            <a:avLst/>
          </a:prstGeom>
        </p:spPr>
      </p:pic>
    </p:spTree>
    <p:extLst>
      <p:ext uri="{BB962C8B-B14F-4D97-AF65-F5344CB8AC3E}">
        <p14:creationId xmlns:p14="http://schemas.microsoft.com/office/powerpoint/2010/main" val="1861568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pic>
        <p:nvPicPr>
          <p:cNvPr id="4" name="Picture 3"/>
          <p:cNvPicPr>
            <a:picLocks noChangeAspect="1"/>
          </p:cNvPicPr>
          <p:nvPr/>
        </p:nvPicPr>
        <p:blipFill rotWithShape="1">
          <a:blip r:embed="rId2"/>
          <a:srcRect l="1132" t="21746" r="47618" b="36191"/>
          <a:stretch/>
        </p:blipFill>
        <p:spPr>
          <a:xfrm>
            <a:off x="1097602" y="1644189"/>
            <a:ext cx="10341684" cy="4774471"/>
          </a:xfrm>
          <a:prstGeom prst="rect">
            <a:avLst/>
          </a:prstGeom>
        </p:spPr>
      </p:pic>
    </p:spTree>
    <p:extLst>
      <p:ext uri="{BB962C8B-B14F-4D97-AF65-F5344CB8AC3E}">
        <p14:creationId xmlns:p14="http://schemas.microsoft.com/office/powerpoint/2010/main" val="266589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4" name="Content Placeholder 3"/>
          <p:cNvSpPr>
            <a:spLocks noGrp="1"/>
          </p:cNvSpPr>
          <p:nvPr>
            <p:ph idx="1"/>
          </p:nvPr>
        </p:nvSpPr>
        <p:spPr/>
        <p:txBody>
          <a:bodyPr>
            <a:normAutofit fontScale="92500" lnSpcReduction="20000"/>
          </a:bodyPr>
          <a:lstStyle/>
          <a:p>
            <a:r>
              <a:rPr lang="en-GB" dirty="0"/>
              <a:t>Alison, S., and Thorpe, R. (1997) Comparison of the effectiveness of two approaches to teaching games within PE. A skills approach verses a games for understanding approach. British Journal of Physical Education 28(3): 9–13 </a:t>
            </a:r>
          </a:p>
          <a:p>
            <a:r>
              <a:rPr lang="en-GB" dirty="0"/>
              <a:t>Breed, R., and Spittle, M. (2011) </a:t>
            </a:r>
            <a:r>
              <a:rPr lang="en-GB" i="1" dirty="0"/>
              <a:t>Developing Game Sense through Tactical Learning: A Resource for Teachers and Coaches</a:t>
            </a:r>
            <a:r>
              <a:rPr lang="en-GB" dirty="0"/>
              <a:t>. Port Melbourne, Victoria: Cambridge University Press.</a:t>
            </a:r>
          </a:p>
          <a:p>
            <a:r>
              <a:rPr lang="en-GB" dirty="0" err="1"/>
              <a:t>Bryman</a:t>
            </a:r>
            <a:r>
              <a:rPr lang="en-GB" dirty="0"/>
              <a:t>, A. (2016) </a:t>
            </a:r>
            <a:r>
              <a:rPr lang="en-GB" i="1" dirty="0"/>
              <a:t>Social Research Methods. </a:t>
            </a:r>
            <a:r>
              <a:rPr lang="en-GB" dirty="0"/>
              <a:t>5</a:t>
            </a:r>
            <a:r>
              <a:rPr lang="en-GB" baseline="30000" dirty="0"/>
              <a:t>th</a:t>
            </a:r>
            <a:r>
              <a:rPr lang="en-GB" dirty="0"/>
              <a:t> Edition. Oxford. Oxford University Press</a:t>
            </a:r>
          </a:p>
          <a:p>
            <a:r>
              <a:rPr lang="en-GB" dirty="0"/>
              <a:t>Bunker, D., and Thorpe, R. (1982) A model for the teaching of games in secondary schools. Bulletin of Physical Education 18(1): 5–8.</a:t>
            </a:r>
          </a:p>
          <a:p>
            <a:r>
              <a:rPr lang="en-GB" dirty="0"/>
              <a:t>Butler, J. (2005) </a:t>
            </a:r>
            <a:r>
              <a:rPr lang="en-GB" i="1" dirty="0"/>
              <a:t>TGfU pet-</a:t>
            </a:r>
            <a:r>
              <a:rPr lang="en-GB" i="1" dirty="0" err="1"/>
              <a:t>agogy</a:t>
            </a:r>
            <a:r>
              <a:rPr lang="en-GB" i="1" dirty="0"/>
              <a:t>: old dogs, new tricks and puppy school. </a:t>
            </a:r>
            <a:r>
              <a:rPr lang="en-GB" dirty="0"/>
              <a:t>Physical Education and Sport </a:t>
            </a:r>
            <a:r>
              <a:rPr lang="en-GB" dirty="0" err="1"/>
              <a:t>Pedagody</a:t>
            </a:r>
            <a:r>
              <a:rPr lang="en-GB" dirty="0"/>
              <a:t>, 10(3) pp. 225-240</a:t>
            </a:r>
          </a:p>
          <a:p>
            <a:endParaRPr lang="en-GB" dirty="0"/>
          </a:p>
        </p:txBody>
      </p:sp>
    </p:spTree>
    <p:extLst>
      <p:ext uri="{BB962C8B-B14F-4D97-AF65-F5344CB8AC3E}">
        <p14:creationId xmlns:p14="http://schemas.microsoft.com/office/powerpoint/2010/main" val="2026559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continued</a:t>
            </a:r>
          </a:p>
        </p:txBody>
      </p:sp>
      <p:sp>
        <p:nvSpPr>
          <p:cNvPr id="3" name="Content Placeholder 2"/>
          <p:cNvSpPr>
            <a:spLocks noGrp="1"/>
          </p:cNvSpPr>
          <p:nvPr>
            <p:ph idx="1"/>
          </p:nvPr>
        </p:nvSpPr>
        <p:spPr>
          <a:xfrm>
            <a:off x="575087" y="2248349"/>
            <a:ext cx="11295784" cy="4201438"/>
          </a:xfrm>
        </p:spPr>
        <p:txBody>
          <a:bodyPr>
            <a:normAutofit fontScale="85000" lnSpcReduction="10000"/>
          </a:bodyPr>
          <a:lstStyle/>
          <a:p>
            <a:r>
              <a:rPr lang="en-GB" dirty="0"/>
              <a:t>Gill, P., Steward, K., Treasure., E. and Chadwick, B. (2008) </a:t>
            </a:r>
            <a:r>
              <a:rPr lang="en-GB" i="1" dirty="0"/>
              <a:t>Methods of data collection in qualitative research: interviews and focus groups. </a:t>
            </a:r>
            <a:r>
              <a:rPr lang="en-GB" dirty="0"/>
              <a:t>British Dental Journal. 204(6) pp. 291 - 295 [Online] available at: </a:t>
            </a:r>
            <a:r>
              <a:rPr lang="en-GB" u="sng" dirty="0">
                <a:hlinkClick r:id="rId2"/>
              </a:rPr>
              <a:t>https://www.nature.com/articles/bdj.2008.192</a:t>
            </a:r>
            <a:r>
              <a:rPr lang="en-GB" dirty="0"/>
              <a:t>  [accessed on 13.11.2017] </a:t>
            </a:r>
          </a:p>
          <a:p>
            <a:r>
              <a:rPr lang="en-GB" dirty="0"/>
              <a:t>Light, R. (2006) </a:t>
            </a:r>
            <a:r>
              <a:rPr lang="en-GB" i="1" dirty="0"/>
              <a:t>Game Sense: Innovation or just good coaching? </a:t>
            </a:r>
            <a:r>
              <a:rPr lang="en-GB" dirty="0"/>
              <a:t>Journal of Physical Education New Zealand 39(1): 8-19. [Online] available at: </a:t>
            </a:r>
            <a:r>
              <a:rPr lang="en-GB" u="sng" dirty="0">
                <a:hlinkClick r:id="rId3"/>
              </a:rPr>
              <a:t>https://search.proquest.com/docview/211172960?pq-origsite=gscholar</a:t>
            </a:r>
            <a:r>
              <a:rPr lang="en-GB" dirty="0"/>
              <a:t> [accessed on 13.11.2017]</a:t>
            </a:r>
          </a:p>
          <a:p>
            <a:r>
              <a:rPr lang="en-GB" dirty="0"/>
              <a:t>Light, R. (2013) </a:t>
            </a:r>
            <a:r>
              <a:rPr lang="en-GB" i="1" dirty="0"/>
              <a:t>Game Sense: Pedagogy for performance, participation and enjoyment. </a:t>
            </a:r>
            <a:r>
              <a:rPr lang="en-GB" dirty="0"/>
              <a:t>London &amp; New York: Routledge. 240pp.</a:t>
            </a:r>
          </a:p>
          <a:p>
            <a:r>
              <a:rPr lang="en-GB" dirty="0"/>
              <a:t>Light, R. (2016) </a:t>
            </a:r>
            <a:r>
              <a:rPr lang="en-GB" i="1" dirty="0"/>
              <a:t>Positive Pedagogy for Sport Coaching Athlete-Centred Coaching for Individual Sports. </a:t>
            </a:r>
            <a:r>
              <a:rPr lang="en-GB" dirty="0"/>
              <a:t>Routledge. 200.</a:t>
            </a:r>
          </a:p>
          <a:p>
            <a:r>
              <a:rPr lang="en-GB" dirty="0"/>
              <a:t>Light, R. and Robert, J. (2010) </a:t>
            </a:r>
            <a:r>
              <a:rPr lang="en-GB" i="1" dirty="0"/>
              <a:t>The impact of Game Sense pedagogy on elite level Australian rugby coaches' practice: A question of pedagogy. </a:t>
            </a:r>
            <a:r>
              <a:rPr lang="en-GB" dirty="0"/>
              <a:t>Physical Education and Sport Pedagogy 15(2) pp. 103-115 [Online] available at: </a:t>
            </a:r>
            <a:r>
              <a:rPr lang="en-GB" u="sng" dirty="0">
                <a:hlinkClick r:id="rId4"/>
              </a:rPr>
              <a:t>http://www.tandfonline.com/doi/abs/10.1080/17408980902729388</a:t>
            </a:r>
            <a:r>
              <a:rPr lang="en-GB" dirty="0"/>
              <a:t> [accessed on 13.11.2017]</a:t>
            </a:r>
          </a:p>
          <a:p>
            <a:endParaRPr lang="en-GB" dirty="0"/>
          </a:p>
          <a:p>
            <a:endParaRPr lang="en-GB" dirty="0"/>
          </a:p>
        </p:txBody>
      </p:sp>
    </p:spTree>
    <p:extLst>
      <p:ext uri="{BB962C8B-B14F-4D97-AF65-F5344CB8AC3E}">
        <p14:creationId xmlns:p14="http://schemas.microsoft.com/office/powerpoint/2010/main" val="2674581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Continued </a:t>
            </a:r>
          </a:p>
        </p:txBody>
      </p:sp>
      <p:sp>
        <p:nvSpPr>
          <p:cNvPr id="3" name="Content Placeholder 2"/>
          <p:cNvSpPr>
            <a:spLocks noGrp="1"/>
          </p:cNvSpPr>
          <p:nvPr>
            <p:ph idx="1"/>
          </p:nvPr>
        </p:nvSpPr>
        <p:spPr/>
        <p:txBody>
          <a:bodyPr>
            <a:normAutofit fontScale="92500" lnSpcReduction="10000"/>
          </a:bodyPr>
          <a:lstStyle/>
          <a:p>
            <a:r>
              <a:rPr lang="en-GB" dirty="0"/>
              <a:t>Pill, S. (2013) </a:t>
            </a:r>
            <a:r>
              <a:rPr lang="en-GB" i="1" dirty="0"/>
              <a:t>Teaching Game Sense in Soccer. </a:t>
            </a:r>
            <a:r>
              <a:rPr lang="en-GB" dirty="0"/>
              <a:t>Journal of Physical Education, Recreation &amp; Dance. 82(3) pp. 42-52 [Online] available at: </a:t>
            </a:r>
            <a:r>
              <a:rPr lang="en-GB" u="sng" dirty="0">
                <a:hlinkClick r:id="rId2"/>
              </a:rPr>
              <a:t>http://shapeamerica.tandfonline.com/doi/abs/10.1080/07303084.2012.10598746?journalCode=ujrd20#.WgmRB2i0OUk</a:t>
            </a:r>
            <a:r>
              <a:rPr lang="en-GB" dirty="0"/>
              <a:t>  [accessed on 13.11.2017] </a:t>
            </a:r>
          </a:p>
          <a:p>
            <a:r>
              <a:rPr lang="en-GB" dirty="0" err="1"/>
              <a:t>Stolz</a:t>
            </a:r>
            <a:r>
              <a:rPr lang="en-GB" dirty="0"/>
              <a:t>, S., and Pill, S. (2014) </a:t>
            </a:r>
            <a:r>
              <a:rPr lang="en-GB" i="1" dirty="0"/>
              <a:t>Teaching games and sport for understanding: Exploring and reconsidering its relevance in physical education. </a:t>
            </a:r>
            <a:r>
              <a:rPr lang="en-GB" dirty="0"/>
              <a:t>European physical Education Review. 20(1) pp.36-71 [Online] available at: </a:t>
            </a:r>
            <a:r>
              <a:rPr lang="en-GB" u="sng" dirty="0">
                <a:hlinkClick r:id="rId3"/>
              </a:rPr>
              <a:t>http://journals.sagepub.com/doi/abs/10.1177/1356336X13496001</a:t>
            </a:r>
            <a:r>
              <a:rPr lang="en-GB" dirty="0"/>
              <a:t> [accessed on 13.11.2017]</a:t>
            </a:r>
          </a:p>
          <a:p>
            <a:r>
              <a:rPr lang="en-GB" dirty="0"/>
              <a:t>Van der Wagen, L, and White, L. (2010) </a:t>
            </a:r>
            <a:r>
              <a:rPr lang="en-GB" i="1" dirty="0"/>
              <a:t>Events Management for tourism, cultural, business and sporting events.</a:t>
            </a:r>
            <a:r>
              <a:rPr lang="en-GB" dirty="0"/>
              <a:t> 4</a:t>
            </a:r>
            <a:r>
              <a:rPr lang="en-GB" baseline="30000" dirty="0"/>
              <a:t>th</a:t>
            </a:r>
            <a:r>
              <a:rPr lang="en-GB" dirty="0"/>
              <a:t> Edition. Melbourne, Australia: Pearson.</a:t>
            </a:r>
          </a:p>
        </p:txBody>
      </p:sp>
    </p:spTree>
    <p:extLst>
      <p:ext uri="{BB962C8B-B14F-4D97-AF65-F5344CB8AC3E}">
        <p14:creationId xmlns:p14="http://schemas.microsoft.com/office/powerpoint/2010/main" val="258373975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resentation for project post-mortem">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spDef>
      <a:spPr/>
      <a:bodyPr rtlCol="0" anchor="ctr"/>
      <a:lstStyle>
        <a:defPPr algn="ctr">
          <a:defRPr dirty="0"/>
        </a:defPPr>
      </a:lstStyle>
      <a:style>
        <a:lnRef idx="3">
          <a:schemeClr val="lt1"/>
        </a:lnRef>
        <a:fillRef idx="1">
          <a:schemeClr val="accent3"/>
        </a:fillRef>
        <a:effectRef idx="1">
          <a:schemeClr val="accent3"/>
        </a:effectRef>
        <a:fontRef idx="minor">
          <a:schemeClr val="lt1"/>
        </a:fontRef>
      </a:style>
    </a:spDef>
    <a:lnDef>
      <a:spPr/>
      <a:bodyPr/>
      <a:lstStyle/>
      <a:style>
        <a:lnRef idx="1">
          <a:schemeClr val="accent3"/>
        </a:lnRef>
        <a:fillRef idx="0">
          <a:schemeClr val="accent3"/>
        </a:fillRef>
        <a:effectRef idx="0">
          <a:schemeClr val="accent3"/>
        </a:effectRef>
        <a:fontRef idx="minor">
          <a:schemeClr val="tx1"/>
        </a:fontRef>
      </a:style>
    </a:lnDef>
    <a:txDef>
      <a:spPr>
        <a:noFill/>
        <a:ln>
          <a:solidFill>
            <a:schemeClr val="accent1"/>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Presentation for project post-mortem.potx" id="{D3F8AD51-5A18-4E3D-8467-FE7EEAE5A148}" vid="{3E25B6B3-40BB-46CE-8903-0139B6F4918A}"/>
    </a:ext>
  </a:ext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Presentation for project post-mortem</Template>
  <TotalTime>943</TotalTime>
  <Words>855</Words>
  <Application>Microsoft Office PowerPoint</Application>
  <PresentationFormat>Widescreen</PresentationFormat>
  <Paragraphs>105</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Cambria</vt:lpstr>
      <vt:lpstr>Wingdings</vt:lpstr>
      <vt:lpstr>Presentation for project post-mortem</vt:lpstr>
      <vt:lpstr>The Globalisation of Game Sense</vt:lpstr>
      <vt:lpstr>Aim</vt:lpstr>
      <vt:lpstr>Objectives</vt:lpstr>
      <vt:lpstr>Rationale</vt:lpstr>
      <vt:lpstr>SWOT Analysis of the Project Research </vt:lpstr>
      <vt:lpstr>Game Sense History </vt:lpstr>
      <vt:lpstr>PowerPoint Presentation</vt:lpstr>
      <vt:lpstr>Professor Richard Lawrence Light</vt:lpstr>
      <vt:lpstr>Literature Review </vt:lpstr>
      <vt:lpstr>Literature Review continued</vt:lpstr>
      <vt:lpstr>Sports</vt:lpstr>
      <vt:lpstr>Resources</vt:lpstr>
      <vt:lpstr>Methodology </vt:lpstr>
      <vt:lpstr>Questionnaire Questions Examples</vt:lpstr>
      <vt:lpstr>Ethical Consideration</vt:lpstr>
      <vt:lpstr>Timeline</vt:lpstr>
      <vt:lpstr>Bibliography</vt:lpstr>
      <vt:lpstr>Bibliography continued</vt:lpstr>
      <vt:lpstr>Bibliography Continued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SilvaSurgyPereira (P147900)</dc:creator>
  <cp:lastModifiedBy>Andrew Thomas</cp:lastModifiedBy>
  <cp:revision>66</cp:revision>
  <dcterms:created xsi:type="dcterms:W3CDTF">2017-10-20T10:13:22Z</dcterms:created>
  <dcterms:modified xsi:type="dcterms:W3CDTF">2017-11-15T10:27:55Z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