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7" r:id="rId2"/>
    <p:sldId id="258" r:id="rId3"/>
    <p:sldId id="260" r:id="rId4"/>
    <p:sldId id="262" r:id="rId5"/>
    <p:sldId id="263" r:id="rId6"/>
    <p:sldId id="261" r:id="rId7"/>
    <p:sldId id="267" r:id="rId8"/>
    <p:sldId id="264" r:id="rId9"/>
    <p:sldId id="281" r:id="rId10"/>
    <p:sldId id="265" r:id="rId11"/>
    <p:sldId id="266" r:id="rId12"/>
    <p:sldId id="268" r:id="rId13"/>
    <p:sldId id="272" r:id="rId14"/>
    <p:sldId id="271" r:id="rId15"/>
    <p:sldId id="277" r:id="rId16"/>
    <p:sldId id="278" r:id="rId17"/>
    <p:sldId id="279" r:id="rId18"/>
    <p:sldId id="269"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59" d="100"/>
          <a:sy n="59" d="100"/>
        </p:scale>
        <p:origin x="84" y="1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0D8BC4-7E00-4B86-A349-28013197DBEA}" type="datetimeFigureOut">
              <a:rPr lang="en-GB" smtClean="0"/>
              <a:t>25/02/2019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3D2510-6912-4D33-BF28-705995273C78}" type="slidenum">
              <a:rPr lang="en-GB" smtClean="0"/>
              <a:t>‹#›</a:t>
            </a:fld>
            <a:endParaRPr lang="en-GB"/>
          </a:p>
        </p:txBody>
      </p:sp>
    </p:spTree>
    <p:extLst>
      <p:ext uri="{BB962C8B-B14F-4D97-AF65-F5344CB8AC3E}">
        <p14:creationId xmlns:p14="http://schemas.microsoft.com/office/powerpoint/2010/main" val="39024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Lone</a:t>
            </a:r>
            <a:r>
              <a:rPr lang="en-GB" baseline="0" dirty="0" smtClean="0"/>
              <a:t> </a:t>
            </a:r>
            <a:r>
              <a:rPr lang="en-GB" dirty="0" smtClean="0"/>
              <a:t>Derek</a:t>
            </a:r>
            <a:r>
              <a:rPr lang="en-GB" baseline="0" dirty="0" smtClean="0"/>
              <a:t> Hatton </a:t>
            </a:r>
            <a:r>
              <a:rPr lang="en-GB" dirty="0" smtClean="0"/>
              <a:t>supporter in</a:t>
            </a:r>
            <a:r>
              <a:rPr lang="en-GB" baseline="0" dirty="0" smtClean="0"/>
              <a:t> midst of </a:t>
            </a:r>
            <a:r>
              <a:rPr lang="en-GB" dirty="0" smtClean="0"/>
              <a:t>5,000-strong Liverpool Against Militant Demonstration, 1985</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9EA69-33E1-47C5-9D29-8F7E96A666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2746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Perhaps second</a:t>
            </a:r>
            <a:r>
              <a:rPr lang="en-GB" baseline="0" dirty="0" smtClean="0"/>
              <a:t> only to the Piggeries alluded to in my title (photos from 1982</a:t>
            </a:r>
            <a:endParaRPr lang="en-US" dirty="0"/>
          </a:p>
        </p:txBody>
      </p:sp>
      <p:sp>
        <p:nvSpPr>
          <p:cNvPr id="4" name="Slide Number Placeholder 3"/>
          <p:cNvSpPr>
            <a:spLocks noGrp="1"/>
          </p:cNvSpPr>
          <p:nvPr>
            <p:ph type="sldNum" sz="quarter" idx="10"/>
          </p:nvPr>
        </p:nvSpPr>
        <p:spPr/>
        <p:txBody>
          <a:bodyPr/>
          <a:lstStyle/>
          <a:p>
            <a:fld id="{D885572B-ECF5-420E-AFFF-4F7015DEACD0}" type="slidenum">
              <a:rPr lang="en-US" smtClean="0"/>
              <a:t>14</a:t>
            </a:fld>
            <a:endParaRPr lang="en-US"/>
          </a:p>
        </p:txBody>
      </p:sp>
    </p:spTree>
    <p:extLst>
      <p:ext uri="{BB962C8B-B14F-4D97-AF65-F5344CB8AC3E}">
        <p14:creationId xmlns:p14="http://schemas.microsoft.com/office/powerpoint/2010/main" val="2061757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B9EA69-33E1-47C5-9D29-8F7E96A6669B}" type="slidenum">
              <a:rPr lang="en-US" smtClean="0"/>
              <a:t>17</a:t>
            </a:fld>
            <a:endParaRPr lang="en-US"/>
          </a:p>
        </p:txBody>
      </p:sp>
    </p:spTree>
    <p:extLst>
      <p:ext uri="{BB962C8B-B14F-4D97-AF65-F5344CB8AC3E}">
        <p14:creationId xmlns:p14="http://schemas.microsoft.com/office/powerpoint/2010/main" val="3579221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1FF5346-1931-4E83-8F16-CFBC6F1D6037}" type="datetimeFigureOut">
              <a:rPr lang="en-US" smtClean="0"/>
              <a:t>2/25/2019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656857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FF5346-1931-4E83-8F16-CFBC6F1D6037}" type="datetimeFigureOut">
              <a:rPr lang="en-US" smtClean="0"/>
              <a:t>2/25/2019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770821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1FF5346-1931-4E83-8F16-CFBC6F1D6037}" type="datetimeFigureOut">
              <a:rPr lang="en-US" smtClean="0"/>
              <a:t>2/25/2019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2728978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1FF5346-1931-4E83-8F16-CFBC6F1D6037}" type="datetimeFigureOut">
              <a:rPr lang="en-US" smtClean="0"/>
              <a:t>2/25/2019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4187270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1FF5346-1931-4E83-8F16-CFBC6F1D6037}" type="datetimeFigureOut">
              <a:rPr lang="en-US" smtClean="0"/>
              <a:t>2/25/2019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276441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1FF5346-1931-4E83-8F16-CFBC6F1D6037}" type="datetimeFigureOut">
              <a:rPr lang="en-US" smtClean="0"/>
              <a:t>2/25/2019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722345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FF5346-1931-4E83-8F16-CFBC6F1D6037}" type="datetimeFigureOut">
              <a:rPr lang="en-US" smtClean="0"/>
              <a:t>2/25/2019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653611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FF5346-1931-4E83-8F16-CFBC6F1D6037}" type="datetimeFigureOut">
              <a:rPr lang="en-US" smtClean="0"/>
              <a:t>2/25/2019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895294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FF5346-1931-4E83-8F16-CFBC6F1D6037}" type="datetimeFigureOut">
              <a:rPr lang="en-US" smtClean="0"/>
              <a:t>2/25/2019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851891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FF5346-1931-4E83-8F16-CFBC6F1D6037}" type="datetimeFigureOut">
              <a:rPr lang="en-US" smtClean="0"/>
              <a:t>2/25/2019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51163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1FF5346-1931-4E83-8F16-CFBC6F1D6037}" type="datetimeFigureOut">
              <a:rPr lang="en-US" smtClean="0"/>
              <a:t>2/25/2019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2751471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t="-24000" b="-2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FF5346-1931-4E83-8F16-CFBC6F1D6037}" type="datetimeFigureOut">
              <a:rPr lang="en-US" smtClean="0"/>
              <a:t>2/25/2019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F80C12-1774-48DF-AA37-A7E8F60B19FA}" type="slidenum">
              <a:rPr lang="en-US" smtClean="0"/>
              <a:t>‹#›</a:t>
            </a:fld>
            <a:endParaRPr lang="en-US"/>
          </a:p>
        </p:txBody>
      </p:sp>
    </p:spTree>
    <p:extLst>
      <p:ext uri="{BB962C8B-B14F-4D97-AF65-F5344CB8AC3E}">
        <p14:creationId xmlns:p14="http://schemas.microsoft.com/office/powerpoint/2010/main" val="40626012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G1ssGrq5S3w"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n5aOO7Aem4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margaretthatcher.org/document/105756"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N0tUOc_swi8" TargetMode="External"/><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15.png"/><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www.liverpoolecho.co.uk/news/liverpool-news/thatcherism-conference-planned-liverpool-its-13961587"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4000" b="-24000"/>
          </a:stretch>
        </a:blipFill>
        <a:effectLst/>
      </p:bgPr>
    </p:bg>
    <p:spTree>
      <p:nvGrpSpPr>
        <p:cNvPr id="1" name=""/>
        <p:cNvGrpSpPr/>
        <p:nvPr/>
      </p:nvGrpSpPr>
      <p:grpSpPr>
        <a:xfrm>
          <a:off x="0" y="0"/>
          <a:ext cx="0" cy="0"/>
          <a:chOff x="0" y="0"/>
          <a:chExt cx="0" cy="0"/>
        </a:xfrm>
      </p:grpSpPr>
      <p:sp>
        <p:nvSpPr>
          <p:cNvPr id="24" name="TextBox 23"/>
          <p:cNvSpPr txBox="1"/>
          <p:nvPr/>
        </p:nvSpPr>
        <p:spPr>
          <a:xfrm>
            <a:off x="-1" y="0"/>
            <a:ext cx="10121463" cy="2685169"/>
          </a:xfrm>
          <a:prstGeom prst="rect">
            <a:avLst/>
          </a:prstGeom>
          <a:noFill/>
        </p:spPr>
        <p:txBody>
          <a:bodyPr wrap="square" lIns="720000" tIns="720000" rIns="720000" bIns="720000" rtlCol="0">
            <a:spAutoFit/>
          </a:bodyPr>
          <a:lstStyle/>
          <a:p>
            <a:pPr lvl="0"/>
            <a:r>
              <a:rPr lang="en-GB" sz="4000" dirty="0" smtClean="0">
                <a:solidFill>
                  <a:srgbClr val="7030A0"/>
                </a:solidFill>
                <a:effectLst>
                  <a:outerShdw blurRad="38100" dist="38100" dir="2700000" algn="tl">
                    <a:srgbClr val="000000">
                      <a:alpha val="43137"/>
                    </a:srgbClr>
                  </a:outerShdw>
                </a:effectLst>
                <a:latin typeface="Arial Black" panose="020B0A04020102020204" pitchFamily="34" charset="0"/>
              </a:rPr>
              <a:t>The </a:t>
            </a:r>
            <a:r>
              <a:rPr lang="en-GB" sz="4000" dirty="0">
                <a:solidFill>
                  <a:srgbClr val="7030A0"/>
                </a:solidFill>
                <a:effectLst>
                  <a:outerShdw blurRad="38100" dist="38100" dir="2700000" algn="tl">
                    <a:srgbClr val="000000">
                      <a:alpha val="43137"/>
                    </a:srgbClr>
                  </a:outerShdw>
                </a:effectLst>
                <a:latin typeface="Arial Black" panose="020B0A04020102020204" pitchFamily="34" charset="0"/>
              </a:rPr>
              <a:t>Battle of Ideas: Thatcher vs. Local Government</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p:cNvSpPr txBox="1"/>
          <p:nvPr/>
        </p:nvSpPr>
        <p:spPr>
          <a:xfrm>
            <a:off x="9911443" y="0"/>
            <a:ext cx="2191658" cy="2210175"/>
          </a:xfrm>
          <a:prstGeom prst="rect">
            <a:avLst/>
          </a:prstGeom>
          <a:solidFill>
            <a:schemeClr val="bg1"/>
          </a:solidFill>
        </p:spPr>
        <p:txBody>
          <a:bodyPr wrap="square" lIns="180000" tIns="180000" rIns="180000" bIns="180000" rtlCol="0">
            <a:spAutoFit/>
          </a:bodyPr>
          <a:lstStyle/>
          <a:p>
            <a:pPr lvl="0" algn="r">
              <a:defRPr/>
            </a:pPr>
            <a:r>
              <a:rPr lang="en-GB" sz="2400" b="1" u="sng" dirty="0">
                <a:solidFill>
                  <a:srgbClr val="FF0000"/>
                </a:solidFill>
                <a:effectLst>
                  <a:outerShdw blurRad="38100" dist="38100" dir="2700000" algn="tl">
                    <a:srgbClr val="000000">
                      <a:alpha val="43137"/>
                    </a:srgbClr>
                  </a:outerShdw>
                </a:effectLst>
                <a:latin typeface="Arial Black" panose="020B0A04020102020204" pitchFamily="34" charset="0"/>
              </a:rPr>
              <a:t>Week 3 Tuesday: Liverpool in the </a:t>
            </a:r>
            <a:r>
              <a:rPr lang="en-GB" sz="2400" b="1" u="sng" dirty="0" smtClean="0">
                <a:solidFill>
                  <a:srgbClr val="FF0000"/>
                </a:solidFill>
                <a:effectLst>
                  <a:outerShdw blurRad="38100" dist="38100" dir="2700000" algn="tl">
                    <a:srgbClr val="000000">
                      <a:alpha val="43137"/>
                    </a:srgbClr>
                  </a:outerShdw>
                </a:effectLst>
                <a:latin typeface="Arial Black" panose="020B0A04020102020204" pitchFamily="34" charset="0"/>
              </a:rPr>
              <a:t>1980s</a:t>
            </a:r>
            <a:endParaRPr lang="en-GB" sz="2400" b="1" u="sng" dirty="0">
              <a:solidFill>
                <a:srgbClr val="FF0000"/>
              </a:solidFill>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32711830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0" y="17695"/>
            <a:ext cx="4883319" cy="6840305"/>
          </a:xfrm>
          <a:prstGeom prst="rect">
            <a:avLst/>
          </a:prstGeom>
        </p:spPr>
      </p:pic>
      <p:pic>
        <p:nvPicPr>
          <p:cNvPr id="5" name="Picture 4"/>
          <p:cNvPicPr>
            <a:picLocks noChangeAspect="1"/>
          </p:cNvPicPr>
          <p:nvPr/>
        </p:nvPicPr>
        <p:blipFill>
          <a:blip r:embed="rId3"/>
          <a:stretch>
            <a:fillRect/>
          </a:stretch>
        </p:blipFill>
        <p:spPr>
          <a:xfrm>
            <a:off x="5165809" y="315119"/>
            <a:ext cx="5905500" cy="3686175"/>
          </a:xfrm>
          <a:prstGeom prst="rect">
            <a:avLst/>
          </a:prstGeom>
        </p:spPr>
      </p:pic>
      <p:sp>
        <p:nvSpPr>
          <p:cNvPr id="6" name="Rectangle 5"/>
          <p:cNvSpPr/>
          <p:nvPr/>
        </p:nvSpPr>
        <p:spPr>
          <a:xfrm>
            <a:off x="5480957" y="4136231"/>
            <a:ext cx="6096000" cy="646331"/>
          </a:xfrm>
          <a:prstGeom prst="rect">
            <a:avLst/>
          </a:prstGeom>
        </p:spPr>
        <p:txBody>
          <a:bodyPr>
            <a:spAutoFit/>
          </a:bodyPr>
          <a:lstStyle/>
          <a:p>
            <a:r>
              <a:rPr lang="en-GB" dirty="0" smtClean="0"/>
              <a:t>Thatcher pictured handing keys sale of 39 Amersham Road, Harold Hill, Essex to the  Patterson family</a:t>
            </a:r>
            <a:endParaRPr lang="en-GB" dirty="0"/>
          </a:p>
        </p:txBody>
      </p:sp>
    </p:spTree>
    <p:extLst>
      <p:ext uri="{BB962C8B-B14F-4D97-AF65-F5344CB8AC3E}">
        <p14:creationId xmlns:p14="http://schemas.microsoft.com/office/powerpoint/2010/main" val="1610760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latin typeface="Arial Black" panose="020B0A04020102020204" pitchFamily="34" charset="0"/>
              </a:rPr>
              <a:t>Property-Owning Democracy</a:t>
            </a:r>
            <a:endParaRPr lang="en-GB" dirty="0">
              <a:latin typeface="Arial Black" panose="020B0A04020102020204" pitchFamily="34" charset="0"/>
            </a:endParaRPr>
          </a:p>
        </p:txBody>
      </p:sp>
      <p:sp>
        <p:nvSpPr>
          <p:cNvPr id="3" name="Content Placeholder 2"/>
          <p:cNvSpPr>
            <a:spLocks noGrp="1"/>
          </p:cNvSpPr>
          <p:nvPr>
            <p:ph idx="1"/>
          </p:nvPr>
        </p:nvSpPr>
        <p:spPr>
          <a:xfrm>
            <a:off x="146957" y="1325562"/>
            <a:ext cx="7347857" cy="5303837"/>
          </a:xfrm>
        </p:spPr>
        <p:txBody>
          <a:bodyPr>
            <a:normAutofit lnSpcReduction="10000"/>
          </a:bodyPr>
          <a:lstStyle/>
          <a:p>
            <a:pPr marL="0" indent="0" algn="just">
              <a:buNone/>
            </a:pPr>
            <a:r>
              <a:rPr lang="en-GB" dirty="0" smtClean="0"/>
              <a:t>“The </a:t>
            </a:r>
            <a:r>
              <a:rPr lang="en-GB" dirty="0"/>
              <a:t>Conservative objective was a nation-wide property-owning democracy. Both parties believed in a form of capitalism, but whereas their opponents believed in State </a:t>
            </a:r>
            <a:r>
              <a:rPr lang="en-GB" dirty="0" smtClean="0"/>
              <a:t>capitalism, [Conservatives] believed </a:t>
            </a:r>
            <a:r>
              <a:rPr lang="en-GB" dirty="0"/>
              <a:t>in the widest measure of individual capitalism. Man should be master of his environment, and not its slave. That was what freedom </a:t>
            </a:r>
            <a:r>
              <a:rPr lang="en-GB" dirty="0" smtClean="0"/>
              <a:t>meant ... </a:t>
            </a:r>
            <a:r>
              <a:rPr lang="en-GB" dirty="0"/>
              <a:t>we of the Conservative Party must maintain that the ownership of property is not a crime or a sin, but a reward, a right, and a responsibility that must be shared as equitably as possible among all our citizens</a:t>
            </a:r>
            <a:r>
              <a:rPr lang="en-GB" dirty="0" smtClean="0"/>
              <a:t>.”</a:t>
            </a:r>
            <a:endParaRPr lang="en-GB" dirty="0"/>
          </a:p>
          <a:p>
            <a:pPr algn="r">
              <a:buFontTx/>
              <a:buChar char="-"/>
            </a:pPr>
            <a:r>
              <a:rPr lang="en-GB" sz="2000" dirty="0" smtClean="0"/>
              <a:t>Anthony Eden, Speech </a:t>
            </a:r>
            <a:r>
              <a:rPr lang="en-GB" sz="2000" dirty="0"/>
              <a:t>to the Conservative Party Conference in </a:t>
            </a:r>
            <a:r>
              <a:rPr lang="en-GB" sz="2000" dirty="0" smtClean="0"/>
              <a:t>Blackpool, 3 </a:t>
            </a:r>
            <a:r>
              <a:rPr lang="en-GB" sz="2000" dirty="0"/>
              <a:t>October </a:t>
            </a:r>
            <a:r>
              <a:rPr lang="en-GB" sz="2000" dirty="0" smtClean="0"/>
              <a:t>1946, </a:t>
            </a:r>
            <a:r>
              <a:rPr lang="en-GB" sz="2000" dirty="0"/>
              <a:t>quoted in </a:t>
            </a:r>
            <a:r>
              <a:rPr lang="en-GB" sz="2000" i="1" dirty="0"/>
              <a:t>The </a:t>
            </a:r>
            <a:r>
              <a:rPr lang="en-GB" sz="2000" i="1" dirty="0" smtClean="0"/>
              <a:t>Times, </a:t>
            </a:r>
            <a:r>
              <a:rPr lang="en-GB" sz="2000" dirty="0" smtClean="0"/>
              <a:t>4 </a:t>
            </a:r>
            <a:r>
              <a:rPr lang="en-GB" sz="2000" dirty="0"/>
              <a:t>October </a:t>
            </a:r>
            <a:r>
              <a:rPr lang="en-GB" sz="2000" dirty="0" smtClean="0"/>
              <a:t>1946, </a:t>
            </a:r>
            <a:r>
              <a:rPr lang="en-GB" sz="2000" dirty="0"/>
              <a:t>p. 2</a:t>
            </a:r>
            <a:r>
              <a:rPr lang="en-GB" dirty="0" smtClean="0"/>
              <a:t>.</a:t>
            </a:r>
          </a:p>
          <a:p>
            <a:pPr>
              <a:buFontTx/>
              <a:buChar char="-"/>
            </a:pPr>
            <a:endParaRPr lang="en-GB" dirty="0"/>
          </a:p>
        </p:txBody>
      </p:sp>
      <p:pic>
        <p:nvPicPr>
          <p:cNvPr id="4" name="Picture 3"/>
          <p:cNvPicPr>
            <a:picLocks noChangeAspect="1"/>
          </p:cNvPicPr>
          <p:nvPr/>
        </p:nvPicPr>
        <p:blipFill>
          <a:blip r:embed="rId2"/>
          <a:stretch>
            <a:fillRect/>
          </a:stretch>
        </p:blipFill>
        <p:spPr>
          <a:xfrm>
            <a:off x="7620000" y="1325563"/>
            <a:ext cx="4572000" cy="3429000"/>
          </a:xfrm>
          <a:prstGeom prst="rect">
            <a:avLst/>
          </a:prstGeom>
        </p:spPr>
      </p:pic>
    </p:spTree>
    <p:extLst>
      <p:ext uri="{BB962C8B-B14F-4D97-AF65-F5344CB8AC3E}">
        <p14:creationId xmlns:p14="http://schemas.microsoft.com/office/powerpoint/2010/main" val="1316691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latin typeface="Arial Black" panose="020B0A04020102020204" pitchFamily="34" charset="0"/>
              </a:rPr>
              <a:t>Share-Owning Democracy</a:t>
            </a:r>
            <a:endParaRPr lang="en-GB" dirty="0">
              <a:latin typeface="Arial Black" panose="020B0A04020102020204" pitchFamily="34" charset="0"/>
            </a:endParaRPr>
          </a:p>
        </p:txBody>
      </p:sp>
      <p:sp>
        <p:nvSpPr>
          <p:cNvPr id="3" name="Content Placeholder 2"/>
          <p:cNvSpPr>
            <a:spLocks noGrp="1"/>
          </p:cNvSpPr>
          <p:nvPr>
            <p:ph idx="1"/>
          </p:nvPr>
        </p:nvSpPr>
        <p:spPr>
          <a:xfrm>
            <a:off x="212271" y="3731078"/>
            <a:ext cx="11413671" cy="4351338"/>
          </a:xfrm>
        </p:spPr>
        <p:txBody>
          <a:bodyPr/>
          <a:lstStyle/>
          <a:p>
            <a:pPr marL="0" indent="0" algn="just">
              <a:buNone/>
            </a:pPr>
            <a:r>
              <a:rPr lang="en-GB" sz="3200" dirty="0" smtClean="0"/>
              <a:t>“ </a:t>
            </a:r>
            <a:r>
              <a:rPr lang="en-GB" sz="3200" dirty="0"/>
              <a:t>The proposals I am about to make should improve the direction and quality of both. And they will contribute further to the creation of a property-owning and share-owning democracy, in which more </a:t>
            </a:r>
            <a:r>
              <a:rPr lang="en-GB" sz="3200" dirty="0" smtClean="0"/>
              <a:t>decisions </a:t>
            </a:r>
            <a:r>
              <a:rPr lang="en-GB" sz="3200" dirty="0"/>
              <a:t>are made by individuals rather than by institutions</a:t>
            </a:r>
            <a:r>
              <a:rPr lang="en-GB" sz="3200" dirty="0" smtClean="0"/>
              <a:t>.”</a:t>
            </a:r>
          </a:p>
          <a:p>
            <a:pPr algn="r">
              <a:buFontTx/>
              <a:buChar char="-"/>
            </a:pPr>
            <a:r>
              <a:rPr lang="en-GB" sz="2000" dirty="0" smtClean="0"/>
              <a:t>Chancellor of the Exchequer Nigel Lawson, budget speech, 13 March 198</a:t>
            </a:r>
            <a:r>
              <a:rPr lang="en-GB" dirty="0" smtClean="0"/>
              <a:t>4</a:t>
            </a:r>
          </a:p>
          <a:p>
            <a:pPr>
              <a:buFontTx/>
              <a:buChar char="-"/>
            </a:pPr>
            <a:endParaRPr lang="en-GB" dirty="0"/>
          </a:p>
        </p:txBody>
      </p:sp>
      <p:pic>
        <p:nvPicPr>
          <p:cNvPr id="4" name="Picture 3"/>
          <p:cNvPicPr>
            <a:picLocks noChangeAspect="1"/>
          </p:cNvPicPr>
          <p:nvPr/>
        </p:nvPicPr>
        <p:blipFill>
          <a:blip r:embed="rId2"/>
          <a:stretch>
            <a:fillRect/>
          </a:stretch>
        </p:blipFill>
        <p:spPr>
          <a:xfrm>
            <a:off x="3810000" y="873578"/>
            <a:ext cx="4572000" cy="2857500"/>
          </a:xfrm>
          <a:prstGeom prst="rect">
            <a:avLst/>
          </a:prstGeom>
        </p:spPr>
      </p:pic>
    </p:spTree>
    <p:extLst>
      <p:ext uri="{BB962C8B-B14F-4D97-AF65-F5344CB8AC3E}">
        <p14:creationId xmlns:p14="http://schemas.microsoft.com/office/powerpoint/2010/main" val="3192344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858738"/>
            <a:ext cx="12192000" cy="6938302"/>
          </a:xfrm>
          <a:prstGeom prst="rect">
            <a:avLst/>
          </a:prstGeom>
        </p:spPr>
        <p:txBody>
          <a:bodyPr wrap="square" lIns="540000" tIns="540000" rIns="540000" bIns="540000" numCol="2" spcCol="360000">
            <a:spAutoFit/>
          </a:bodyPr>
          <a:lstStyle/>
          <a:p>
            <a:pPr marL="342900" indent="-342900">
              <a:buFont typeface="Arial" panose="020B0604020202020204" pitchFamily="34" charset="0"/>
              <a:buChar char="•"/>
            </a:pPr>
            <a:r>
              <a:rPr lang="en-GB" sz="2000" b="1" dirty="0" smtClean="0"/>
              <a:t>British Petroleum </a:t>
            </a:r>
            <a:r>
              <a:rPr lang="en-GB" sz="2000" dirty="0" smtClean="0"/>
              <a:t>October 1979</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British Aerospace </a:t>
            </a:r>
            <a:r>
              <a:rPr lang="en-GB" sz="2000" dirty="0" smtClean="0"/>
              <a:t>February 1981</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Cable &amp; Wireless </a:t>
            </a:r>
            <a:r>
              <a:rPr lang="en-GB" sz="2000" dirty="0" smtClean="0"/>
              <a:t>October 1981</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Amersham International </a:t>
            </a:r>
            <a:r>
              <a:rPr lang="en-GB" sz="2000" dirty="0" smtClean="0"/>
              <a:t>February 1982</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National Freight Corporation </a:t>
            </a:r>
            <a:r>
              <a:rPr lang="en-GB" sz="2000" dirty="0" smtClean="0"/>
              <a:t>February 1982</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Britoil</a:t>
            </a:r>
            <a:r>
              <a:rPr lang="en-GB" sz="2000" dirty="0" smtClean="0"/>
              <a:t> November 1982</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Associated British Ports </a:t>
            </a:r>
            <a:r>
              <a:rPr lang="en-GB" sz="2000" dirty="0" smtClean="0"/>
              <a:t>February 1983</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Enterprise Oil </a:t>
            </a:r>
            <a:r>
              <a:rPr lang="en-GB" sz="2000" dirty="0" smtClean="0"/>
              <a:t>July 1984</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Jaguar </a:t>
            </a:r>
            <a:r>
              <a:rPr lang="en-GB" sz="2000" dirty="0" smtClean="0"/>
              <a:t>August 1984</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endParaRPr lang="en-GB" sz="2000" b="1" dirty="0" smtClean="0"/>
          </a:p>
          <a:p>
            <a:pPr marL="342900" indent="-342900">
              <a:buFont typeface="Arial" panose="020B0604020202020204" pitchFamily="34" charset="0"/>
              <a:buChar char="•"/>
            </a:pPr>
            <a:r>
              <a:rPr lang="en-GB" sz="2000" b="1" dirty="0" smtClean="0"/>
              <a:t>British Telecommunications </a:t>
            </a:r>
            <a:r>
              <a:rPr lang="en-GB" sz="2000" dirty="0" smtClean="0"/>
              <a:t>Dec 1984</a:t>
            </a:r>
          </a:p>
          <a:p>
            <a:pPr marL="342900" indent="-342900">
              <a:buFont typeface="Arial" panose="020B0604020202020204" pitchFamily="34" charset="0"/>
              <a:buChar char="•"/>
            </a:pPr>
            <a:endParaRPr lang="en-GB" sz="2000" b="1" dirty="0" smtClean="0"/>
          </a:p>
          <a:p>
            <a:pPr marL="342900" indent="-342900">
              <a:buFont typeface="Arial" panose="020B0604020202020204" pitchFamily="34" charset="0"/>
              <a:buChar char="•"/>
            </a:pPr>
            <a:r>
              <a:rPr lang="en-GB" sz="2000" b="1" dirty="0" smtClean="0"/>
              <a:t>British Shipbuilders </a:t>
            </a:r>
            <a:r>
              <a:rPr lang="en-GB" sz="2000" dirty="0" smtClean="0"/>
              <a:t>1985 onwards</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British Gas </a:t>
            </a:r>
            <a:r>
              <a:rPr lang="en-GB" sz="2000" dirty="0" smtClean="0"/>
              <a:t>December 1986</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British Airways </a:t>
            </a:r>
            <a:r>
              <a:rPr lang="en-GB" sz="2000" dirty="0" smtClean="0"/>
              <a:t>February 1987</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Rolls-Royce</a:t>
            </a:r>
            <a:r>
              <a:rPr lang="en-GB" sz="2000" dirty="0" smtClean="0"/>
              <a:t> May 1987</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b="1" dirty="0" smtClean="0"/>
              <a:t>British Steel </a:t>
            </a:r>
            <a:r>
              <a:rPr lang="en-GB" sz="2000" dirty="0" smtClean="0"/>
              <a:t>December 1988</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i="1" dirty="0" smtClean="0"/>
              <a:t>Water</a:t>
            </a:r>
            <a:r>
              <a:rPr lang="en-GB" sz="2000" dirty="0" smtClean="0"/>
              <a:t> December 1989</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i="1" dirty="0" smtClean="0"/>
              <a:t>Electricity</a:t>
            </a:r>
            <a:r>
              <a:rPr lang="en-GB" sz="2000" dirty="0" smtClean="0"/>
              <a:t> 1990</a:t>
            </a:r>
          </a:p>
          <a:p>
            <a:endParaRPr lang="en-GB" sz="2000" dirty="0" smtClean="0"/>
          </a:p>
          <a:p>
            <a:pPr marL="342900" indent="-342900">
              <a:buFont typeface="Arial" panose="020B0604020202020204" pitchFamily="34" charset="0"/>
              <a:buChar char="•"/>
            </a:pPr>
            <a:r>
              <a:rPr lang="en-GB" sz="2000" dirty="0" smtClean="0"/>
              <a:t>British Rail 1994–1997</a:t>
            </a:r>
          </a:p>
          <a:p>
            <a:pPr marL="342900" indent="-342900">
              <a:buFont typeface="Arial" panose="020B0604020202020204" pitchFamily="34" charset="0"/>
              <a:buChar char="•"/>
            </a:pPr>
            <a:endParaRPr lang="en-GB" sz="2200" dirty="0"/>
          </a:p>
        </p:txBody>
      </p:sp>
      <p:sp>
        <p:nvSpPr>
          <p:cNvPr id="4" name="Rectangle 3"/>
          <p:cNvSpPr/>
          <p:nvPr/>
        </p:nvSpPr>
        <p:spPr>
          <a:xfrm>
            <a:off x="0" y="153085"/>
            <a:ext cx="12192000" cy="954107"/>
          </a:xfrm>
          <a:prstGeom prst="rect">
            <a:avLst/>
          </a:prstGeom>
        </p:spPr>
        <p:txBody>
          <a:bodyPr wrap="square">
            <a:spAutoFit/>
          </a:bodyPr>
          <a:lstStyle/>
          <a:p>
            <a:pPr algn="ctr"/>
            <a:r>
              <a:rPr lang="en-GB" sz="2800" dirty="0">
                <a:latin typeface="Arial Black" panose="020B0A04020102020204" pitchFamily="34" charset="0"/>
              </a:rPr>
              <a:t>PRIVITISATION OF INDUSTRIES AND UTILITIES IN THATCHER ERA</a:t>
            </a:r>
          </a:p>
        </p:txBody>
      </p:sp>
    </p:spTree>
    <p:extLst>
      <p:ext uri="{BB962C8B-B14F-4D97-AF65-F5344CB8AC3E}">
        <p14:creationId xmlns:p14="http://schemas.microsoft.com/office/powerpoint/2010/main" val="12940145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latin typeface="Arial Black" panose="020B0A04020102020204" pitchFamily="34" charset="0"/>
              </a:rPr>
              <a:t>‘Selling the Family Silver’</a:t>
            </a:r>
            <a:endParaRPr lang="en-GB" dirty="0">
              <a:latin typeface="Arial Black" panose="020B0A04020102020204" pitchFamily="34" charset="0"/>
            </a:endParaRPr>
          </a:p>
        </p:txBody>
      </p:sp>
      <p:pic>
        <p:nvPicPr>
          <p:cNvPr id="4" name="G1ssGrq5S3w"/>
          <p:cNvPicPr>
            <a:picLocks noGrp="1" noRot="1" noChangeAspect="1"/>
          </p:cNvPicPr>
          <p:nvPr>
            <p:ph idx="1"/>
            <a:videoFile r:link="rId1"/>
          </p:nvPr>
        </p:nvPicPr>
        <p:blipFill>
          <a:blip r:embed="rId3"/>
          <a:stretch>
            <a:fillRect/>
          </a:stretch>
        </p:blipFill>
        <p:spPr>
          <a:xfrm>
            <a:off x="832757" y="939913"/>
            <a:ext cx="10521043" cy="5918087"/>
          </a:xfrm>
          <a:prstGeom prst="rect">
            <a:avLst/>
          </a:prstGeom>
        </p:spPr>
      </p:pic>
    </p:spTree>
    <p:extLst>
      <p:ext uri="{BB962C8B-B14F-4D97-AF65-F5344CB8AC3E}">
        <p14:creationId xmlns:p14="http://schemas.microsoft.com/office/powerpoint/2010/main" val="828270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0" y="0"/>
            <a:ext cx="121920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latin typeface="Arial Black" panose="020B0A04020102020204" pitchFamily="34" charset="0"/>
              </a:rPr>
              <a:t>Share-Owning Democracy: Tell Sid</a:t>
            </a:r>
            <a:endParaRPr lang="en-GB" dirty="0">
              <a:latin typeface="Arial Black" panose="020B0A04020102020204" pitchFamily="34" charset="0"/>
            </a:endParaRPr>
          </a:p>
        </p:txBody>
      </p:sp>
      <p:pic>
        <p:nvPicPr>
          <p:cNvPr id="3" name="n5aOO7Aem4M"/>
          <p:cNvPicPr>
            <a:picLocks noRot="1" noChangeAspect="1"/>
          </p:cNvPicPr>
          <p:nvPr>
            <a:videoFile r:link="rId1"/>
          </p:nvPr>
        </p:nvPicPr>
        <p:blipFill>
          <a:blip r:embed="rId3"/>
          <a:stretch>
            <a:fillRect/>
          </a:stretch>
        </p:blipFill>
        <p:spPr>
          <a:xfrm>
            <a:off x="589138" y="662781"/>
            <a:ext cx="11013723" cy="6195219"/>
          </a:xfrm>
          <a:prstGeom prst="rect">
            <a:avLst/>
          </a:prstGeom>
        </p:spPr>
      </p:pic>
    </p:spTree>
    <p:extLst>
      <p:ext uri="{BB962C8B-B14F-4D97-AF65-F5344CB8AC3E}">
        <p14:creationId xmlns:p14="http://schemas.microsoft.com/office/powerpoint/2010/main" val="1425916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76"/>
            <a:ext cx="7260480" cy="6858276"/>
          </a:xfrm>
          <a:prstGeom prst="rect">
            <a:avLst/>
          </a:prstGeom>
        </p:spPr>
      </p:pic>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31829" y="-19440"/>
            <a:ext cx="2485890" cy="3057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447413" y="154131"/>
            <a:ext cx="1210936" cy="1600438"/>
          </a:xfrm>
          <a:prstGeom prst="rect">
            <a:avLst/>
          </a:prstGeom>
        </p:spPr>
        <p:txBody>
          <a:bodyPr wrap="square">
            <a:spAutoFit/>
          </a:bodyPr>
          <a:lstStyle/>
          <a:p>
            <a:pPr algn="r"/>
            <a:r>
              <a:rPr lang="en-GB" sz="1400" dirty="0" smtClean="0"/>
              <a:t>Thatcher with visitors to  Liverpool International Garden Festival, October 1984 </a:t>
            </a:r>
            <a:endParaRPr lang="en-GB" sz="1400" dirty="0"/>
          </a:p>
        </p:txBody>
      </p:sp>
      <p:sp>
        <p:nvSpPr>
          <p:cNvPr id="5" name="Rectangle 4"/>
          <p:cNvSpPr/>
          <p:nvPr/>
        </p:nvSpPr>
        <p:spPr>
          <a:xfrm>
            <a:off x="7260480" y="3072348"/>
            <a:ext cx="4795739" cy="3785652"/>
          </a:xfrm>
          <a:prstGeom prst="rect">
            <a:avLst/>
          </a:prstGeom>
        </p:spPr>
        <p:txBody>
          <a:bodyPr wrap="square">
            <a:spAutoFit/>
          </a:bodyPr>
          <a:lstStyle/>
          <a:p>
            <a:pPr marL="342900" indent="-342900" algn="r">
              <a:buFont typeface="Arial" panose="020B0604020202020204" pitchFamily="34" charset="0"/>
              <a:buChar char="•"/>
            </a:pPr>
            <a:r>
              <a:rPr lang="en-GB" sz="2000" dirty="0" smtClean="0">
                <a:latin typeface="Arial Black" panose="020B0A04020102020204" pitchFamily="34" charset="0"/>
              </a:rPr>
              <a:t>What do these two sources tell us about Liverpool in the 1980s?</a:t>
            </a:r>
          </a:p>
          <a:p>
            <a:pPr marL="342900" indent="-342900" algn="r">
              <a:buFont typeface="Arial" panose="020B0604020202020204" pitchFamily="34" charset="0"/>
              <a:buChar char="•"/>
            </a:pPr>
            <a:r>
              <a:rPr lang="en-GB" sz="2000" dirty="0" smtClean="0">
                <a:latin typeface="Arial Black" panose="020B0A04020102020204" pitchFamily="34" charset="0"/>
              </a:rPr>
              <a:t>What are the important differences of opinion between Thatcher’s government and Liverpool’s City Council?</a:t>
            </a:r>
          </a:p>
          <a:p>
            <a:pPr marL="342900" indent="-342900" algn="r">
              <a:buFont typeface="Arial" panose="020B0604020202020204" pitchFamily="34" charset="0"/>
              <a:buChar char="•"/>
            </a:pPr>
            <a:r>
              <a:rPr lang="en-GB" sz="2000" dirty="0" smtClean="0">
                <a:latin typeface="Arial Black" panose="020B0A04020102020204" pitchFamily="34" charset="0"/>
              </a:rPr>
              <a:t>How do their outlook on the city’s fortunes in 1984 and future prospects compare and contrast?</a:t>
            </a:r>
            <a:endParaRPr lang="en-GB" sz="2000" dirty="0">
              <a:latin typeface="Arial Black" panose="020B0A04020102020204" pitchFamily="34" charset="0"/>
            </a:endParaRPr>
          </a:p>
        </p:txBody>
      </p:sp>
    </p:spTree>
    <p:extLst>
      <p:ext uri="{BB962C8B-B14F-4D97-AF65-F5344CB8AC3E}">
        <p14:creationId xmlns:p14="http://schemas.microsoft.com/office/powerpoint/2010/main" val="1167269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9440"/>
            <a:ext cx="8934450" cy="6938300"/>
          </a:xfrm>
          <a:prstGeom prst="rect">
            <a:avLst/>
          </a:prstGeom>
          <a:noFill/>
        </p:spPr>
        <p:txBody>
          <a:bodyPr wrap="square" lIns="540000" tIns="540000" rIns="540000" bIns="540000" numCol="1" spcCol="360000" rtlCol="0">
            <a:normAutofit fontScale="92500" lnSpcReduction="10000"/>
          </a:bodyPr>
          <a:lstStyle/>
          <a:p>
            <a:pPr algn="just"/>
            <a:r>
              <a:rPr lang="en-GB" sz="2100" dirty="0" smtClean="0"/>
              <a:t>“</a:t>
            </a:r>
            <a:r>
              <a:rPr lang="en-GB" sz="2100" dirty="0"/>
              <a:t>The Government has made available substantial resources to help Liverpool tackle the problems it faces. But as important as the amount of money, is the way it is spent. The Government has fought a long but increasingly successful </a:t>
            </a:r>
            <a:r>
              <a:rPr lang="en-GB" sz="2100" b="1" dirty="0">
                <a:solidFill>
                  <a:srgbClr val="7030A0"/>
                </a:solidFill>
              </a:rPr>
              <a:t>battle of ideas </a:t>
            </a:r>
            <a:r>
              <a:rPr lang="en-GB" sz="2100" dirty="0"/>
              <a:t>about how jobs and prosperity can be created … It is now recognised that high Government spending and ambitious public sector programmes lead inevitably to high taxes, high inflation, high interest rates – all of which destroy jobs. This </a:t>
            </a:r>
            <a:r>
              <a:rPr lang="en-GB" sz="2100" b="1" dirty="0">
                <a:solidFill>
                  <a:srgbClr val="7030A0"/>
                </a:solidFill>
              </a:rPr>
              <a:t>battle of ideas </a:t>
            </a:r>
            <a:r>
              <a:rPr lang="en-GB" sz="2100" dirty="0"/>
              <a:t>is being won. </a:t>
            </a:r>
            <a:r>
              <a:rPr lang="en-GB" sz="2100" b="1" dirty="0"/>
              <a:t>But we see now in a number of cities, particularly here in Liverpool, a municipal version of the big government thesis</a:t>
            </a:r>
            <a:r>
              <a:rPr lang="en-GB" sz="2100" dirty="0"/>
              <a:t>. This cannot work for much the same reasons. High rates drive away businesses that provide jobs and the lion’s share of councils’ rate income. The process of economic decline would not be arrested but accelerated … </a:t>
            </a:r>
            <a:r>
              <a:rPr lang="en-GB" sz="2100" b="1" dirty="0"/>
              <a:t>Our goal is to create the climate in which enterprise will flourish. Where help is needed it should come through programmes which encourage the energies of the private sector rather than supplant </a:t>
            </a:r>
            <a:r>
              <a:rPr lang="en-GB" sz="2100" b="1" dirty="0" smtClean="0"/>
              <a:t>them</a:t>
            </a:r>
            <a:r>
              <a:rPr lang="en-GB" sz="2100" dirty="0" smtClean="0"/>
              <a:t>.</a:t>
            </a:r>
            <a:endParaRPr lang="en-GB" sz="2100" b="1" dirty="0" smtClean="0"/>
          </a:p>
          <a:p>
            <a:pPr algn="just"/>
            <a:r>
              <a:rPr lang="en-US" sz="2100" dirty="0" smtClean="0"/>
              <a:t>	“ … At </a:t>
            </a:r>
            <a:r>
              <a:rPr lang="en-US" sz="2100" dirty="0"/>
              <a:t>the heart of the Government's inner city policy lies the concept of partnership with the private sector—the business community and voluntary services. Liverpool was built on the motivation, energy and resources produced by individual initiative and enterprise. These qualities must again be harnessed in the process of </a:t>
            </a:r>
            <a:r>
              <a:rPr lang="en-US" sz="2100" dirty="0" err="1"/>
              <a:t>revitalisation</a:t>
            </a:r>
            <a:r>
              <a:rPr lang="en-US" sz="2100" dirty="0" smtClean="0"/>
              <a:t>.”</a:t>
            </a:r>
          </a:p>
          <a:p>
            <a:pPr algn="r"/>
            <a:r>
              <a:rPr lang="en-US" dirty="0" smtClean="0"/>
              <a:t>- </a:t>
            </a:r>
            <a:r>
              <a:rPr lang="en-GB" dirty="0"/>
              <a:t>Thatcher ‘Speech opening “Meet the Buyers” Exhibition at Wavertree Technology Park,’ October 2 1984 (</a:t>
            </a:r>
            <a:r>
              <a:rPr lang="en-GB" u="sng" dirty="0">
                <a:hlinkClick r:id="rId2"/>
              </a:rPr>
              <a:t>http://</a:t>
            </a:r>
            <a:r>
              <a:rPr lang="en-GB" u="sng" dirty="0" smtClean="0">
                <a:hlinkClick r:id="rId2"/>
              </a:rPr>
              <a:t>www.margaretthatcher.org/document/105756</a:t>
            </a:r>
            <a:r>
              <a:rPr lang="en-GB" i="1" u="sng" dirty="0" smtClean="0"/>
              <a:t>)</a:t>
            </a:r>
            <a:endParaRPr lang="en-GB" dirty="0"/>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1065" y="-19440"/>
            <a:ext cx="3446654" cy="42393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9793514" y="4219945"/>
            <a:ext cx="1930719" cy="954107"/>
          </a:xfrm>
          <a:prstGeom prst="rect">
            <a:avLst/>
          </a:prstGeom>
        </p:spPr>
        <p:txBody>
          <a:bodyPr wrap="square">
            <a:spAutoFit/>
          </a:bodyPr>
          <a:lstStyle/>
          <a:p>
            <a:pPr algn="r"/>
            <a:r>
              <a:rPr lang="en-GB" sz="1400" dirty="0" smtClean="0"/>
              <a:t>Thatcher with visitors to  Liverpool International Garden Festival, October 1984 </a:t>
            </a:r>
            <a:endParaRPr lang="en-GB" sz="1400" dirty="0"/>
          </a:p>
        </p:txBody>
      </p:sp>
    </p:spTree>
    <p:extLst>
      <p:ext uri="{BB962C8B-B14F-4D97-AF65-F5344CB8AC3E}">
        <p14:creationId xmlns:p14="http://schemas.microsoft.com/office/powerpoint/2010/main" val="32855860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6645729" cy="2436170"/>
          </a:xfrm>
          <a:prstGeom prst="rect">
            <a:avLst/>
          </a:prstGeom>
        </p:spPr>
      </p:pic>
      <p:sp>
        <p:nvSpPr>
          <p:cNvPr id="3" name="Rectangle 2"/>
          <p:cNvSpPr/>
          <p:nvPr/>
        </p:nvSpPr>
        <p:spPr>
          <a:xfrm>
            <a:off x="131169" y="5468037"/>
            <a:ext cx="3444788" cy="923330"/>
          </a:xfrm>
          <a:prstGeom prst="rect">
            <a:avLst/>
          </a:prstGeom>
        </p:spPr>
        <p:txBody>
          <a:bodyPr wrap="square">
            <a:spAutoFit/>
          </a:bodyPr>
          <a:lstStyle/>
          <a:p>
            <a:r>
              <a:rPr lang="en-GB" dirty="0" smtClean="0">
                <a:hlinkClick r:id="rId3"/>
              </a:rPr>
              <a:t>https://www.youtube.com/watch?v=N0tUOc_swi8</a:t>
            </a:r>
            <a:r>
              <a:rPr lang="en-GB" dirty="0" smtClean="0"/>
              <a:t> 6:39</a:t>
            </a:r>
          </a:p>
          <a:p>
            <a:endParaRPr lang="en-GB" dirty="0"/>
          </a:p>
        </p:txBody>
      </p:sp>
      <p:pic>
        <p:nvPicPr>
          <p:cNvPr id="4" name="Picture 3"/>
          <p:cNvPicPr>
            <a:picLocks noChangeAspect="1"/>
          </p:cNvPicPr>
          <p:nvPr/>
        </p:nvPicPr>
        <p:blipFill>
          <a:blip r:embed="rId4"/>
          <a:stretch>
            <a:fillRect/>
          </a:stretch>
        </p:blipFill>
        <p:spPr>
          <a:xfrm>
            <a:off x="5143500" y="2012156"/>
            <a:ext cx="7048500" cy="4845844"/>
          </a:xfrm>
          <a:prstGeom prst="rect">
            <a:avLst/>
          </a:prstGeom>
        </p:spPr>
      </p:pic>
    </p:spTree>
    <p:extLst>
      <p:ext uri="{BB962C8B-B14F-4D97-AF65-F5344CB8AC3E}">
        <p14:creationId xmlns:p14="http://schemas.microsoft.com/office/powerpoint/2010/main" val="1066360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7870"/>
            <a:ext cx="10515600" cy="1325563"/>
          </a:xfrm>
        </p:spPr>
        <p:txBody>
          <a:bodyPr/>
          <a:lstStyle/>
          <a:p>
            <a:pPr algn="ctr"/>
            <a:r>
              <a:rPr lang="en-GB" dirty="0" smtClean="0">
                <a:latin typeface="Arial Black" panose="020B0A04020102020204" pitchFamily="34" charset="0"/>
              </a:rPr>
              <a:t>Neil Kinnock vs. Militant</a:t>
            </a:r>
            <a:endParaRPr lang="en-GB" dirty="0">
              <a:latin typeface="Arial Black" panose="020B0A04020102020204" pitchFamily="34" charset="0"/>
            </a:endParaRPr>
          </a:p>
        </p:txBody>
      </p:sp>
      <p:sp>
        <p:nvSpPr>
          <p:cNvPr id="5" name="Content Placeholder 4"/>
          <p:cNvSpPr>
            <a:spLocks noGrp="1"/>
          </p:cNvSpPr>
          <p:nvPr>
            <p:ph idx="1"/>
          </p:nvPr>
        </p:nvSpPr>
        <p:spPr>
          <a:xfrm>
            <a:off x="838200" y="5610679"/>
            <a:ext cx="10515600" cy="4351338"/>
          </a:xfrm>
        </p:spPr>
        <p:txBody>
          <a:bodyPr/>
          <a:lstStyle/>
          <a:p>
            <a:pPr marL="0" indent="0">
              <a:buNone/>
            </a:pPr>
            <a:r>
              <a:rPr lang="en-GB" dirty="0" smtClean="0"/>
              <a:t>Kinnock speech, Labour Party conference, Bournemouth, October1985</a:t>
            </a:r>
          </a:p>
          <a:p>
            <a:pPr marL="0" indent="0">
              <a:buNone/>
            </a:pPr>
            <a:r>
              <a:rPr lang="en-GB" dirty="0" smtClean="0"/>
              <a:t>https</a:t>
            </a:r>
            <a:r>
              <a:rPr lang="en-GB" dirty="0"/>
              <a:t>://www.youtube.com/watch?v=v9d7ahKWcsM&amp;t=1s</a:t>
            </a:r>
          </a:p>
        </p:txBody>
      </p:sp>
      <p:pic>
        <p:nvPicPr>
          <p:cNvPr id="6" name="Picture 5"/>
          <p:cNvPicPr>
            <a:picLocks noChangeAspect="1"/>
          </p:cNvPicPr>
          <p:nvPr/>
        </p:nvPicPr>
        <p:blipFill>
          <a:blip r:embed="rId2"/>
          <a:stretch>
            <a:fillRect/>
          </a:stretch>
        </p:blipFill>
        <p:spPr>
          <a:xfrm>
            <a:off x="3439886" y="1014494"/>
            <a:ext cx="5312228" cy="3904488"/>
          </a:xfrm>
          <a:prstGeom prst="rect">
            <a:avLst/>
          </a:prstGeom>
        </p:spPr>
      </p:pic>
    </p:spTree>
    <p:extLst>
      <p:ext uri="{BB962C8B-B14F-4D97-AF65-F5344CB8AC3E}">
        <p14:creationId xmlns:p14="http://schemas.microsoft.com/office/powerpoint/2010/main" val="1242160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0686" y="0"/>
            <a:ext cx="7416210" cy="49061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3" cstate="print">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0" y="0"/>
            <a:ext cx="4820686" cy="6858000"/>
          </a:xfrm>
          <a:prstGeom prst="rect">
            <a:avLst/>
          </a:prstGeom>
        </p:spPr>
      </p:pic>
      <p:pic>
        <p:nvPicPr>
          <p:cNvPr id="102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287657" y="4326278"/>
            <a:ext cx="3904343" cy="2531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167086" y="5319117"/>
            <a:ext cx="3120571" cy="1384995"/>
          </a:xfrm>
          <a:prstGeom prst="rect">
            <a:avLst/>
          </a:prstGeom>
        </p:spPr>
        <p:txBody>
          <a:bodyPr wrap="square">
            <a:spAutoFit/>
          </a:bodyPr>
          <a:lstStyle/>
          <a:p>
            <a:pPr algn="r"/>
            <a:r>
              <a:rPr lang="en-GB" sz="1400" dirty="0" smtClean="0"/>
              <a:t>Hatton, Deputy Leader of Liverpool City Council; Tony Byrne (centre), chairman of Liverpool City Council Finance Committee; Tony </a:t>
            </a:r>
            <a:r>
              <a:rPr lang="en-GB" sz="1400" dirty="0" err="1" smtClean="0"/>
              <a:t>Mulhearn</a:t>
            </a:r>
            <a:r>
              <a:rPr lang="en-GB" sz="1400" dirty="0" smtClean="0"/>
              <a:t>, councillor and chairman of Liverpool District Labour Party</a:t>
            </a:r>
            <a:endParaRPr lang="en-GB" sz="1400" dirty="0"/>
          </a:p>
        </p:txBody>
      </p:sp>
    </p:spTree>
    <p:extLst>
      <p:ext uri="{BB962C8B-B14F-4D97-AF65-F5344CB8AC3E}">
        <p14:creationId xmlns:p14="http://schemas.microsoft.com/office/powerpoint/2010/main" val="18432191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841" t="6465" r="8368" b="5029"/>
          <a:stretch/>
        </p:blipFill>
        <p:spPr>
          <a:xfrm>
            <a:off x="687450" y="0"/>
            <a:ext cx="10067100" cy="6858000"/>
          </a:xfrm>
          <a:prstGeom prst="rect">
            <a:avLst/>
          </a:prstGeom>
        </p:spPr>
      </p:pic>
    </p:spTree>
    <p:extLst>
      <p:ext uri="{BB962C8B-B14F-4D97-AF65-F5344CB8AC3E}">
        <p14:creationId xmlns:p14="http://schemas.microsoft.com/office/powerpoint/2010/main" val="30272861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2995"/>
            <a:ext cx="2318140" cy="3426005"/>
          </a:xfrm>
          <a:prstGeom prst="rect">
            <a:avLst/>
          </a:prstGeom>
        </p:spPr>
      </p:pic>
      <p:pic>
        <p:nvPicPr>
          <p:cNvPr id="4" name="Picture 3"/>
          <p:cNvPicPr>
            <a:picLocks noChangeAspect="1"/>
          </p:cNvPicPr>
          <p:nvPr/>
        </p:nvPicPr>
        <p:blipFill>
          <a:blip r:embed="rId4"/>
          <a:stretch>
            <a:fillRect/>
          </a:stretch>
        </p:blipFill>
        <p:spPr>
          <a:xfrm>
            <a:off x="5666437" y="0"/>
            <a:ext cx="6525563" cy="4413534"/>
          </a:xfrm>
          <a:prstGeom prst="rect">
            <a:avLst/>
          </a:prstGeom>
        </p:spPr>
      </p:pic>
      <p:pic>
        <p:nvPicPr>
          <p:cNvPr id="6" name="Picture 5"/>
          <p:cNvPicPr>
            <a:picLocks noChangeAspect="1"/>
          </p:cNvPicPr>
          <p:nvPr/>
        </p:nvPicPr>
        <p:blipFill>
          <a:blip r:embed="rId5"/>
          <a:stretch>
            <a:fillRect/>
          </a:stretch>
        </p:blipFill>
        <p:spPr>
          <a:xfrm>
            <a:off x="2845188" y="0"/>
            <a:ext cx="2294201" cy="3439973"/>
          </a:xfrm>
          <a:prstGeom prst="rect">
            <a:avLst/>
          </a:prstGeom>
        </p:spPr>
      </p:pic>
      <p:pic>
        <p:nvPicPr>
          <p:cNvPr id="7" name="Picture 6"/>
          <p:cNvPicPr>
            <a:picLocks noChangeAspect="1"/>
          </p:cNvPicPr>
          <p:nvPr/>
        </p:nvPicPr>
        <p:blipFill>
          <a:blip r:embed="rId6"/>
          <a:stretch>
            <a:fillRect/>
          </a:stretch>
        </p:blipFill>
        <p:spPr>
          <a:xfrm>
            <a:off x="4223" y="3436977"/>
            <a:ext cx="5135165" cy="3431995"/>
          </a:xfrm>
          <a:prstGeom prst="rect">
            <a:avLst/>
          </a:prstGeom>
        </p:spPr>
      </p:pic>
      <p:pic>
        <p:nvPicPr>
          <p:cNvPr id="2" name="Picture 1"/>
          <p:cNvPicPr>
            <a:picLocks noChangeAspect="1"/>
          </p:cNvPicPr>
          <p:nvPr/>
        </p:nvPicPr>
        <p:blipFill>
          <a:blip r:embed="rId7"/>
          <a:stretch>
            <a:fillRect/>
          </a:stretch>
        </p:blipFill>
        <p:spPr>
          <a:xfrm>
            <a:off x="8068242" y="3841584"/>
            <a:ext cx="4123758" cy="3016416"/>
          </a:xfrm>
          <a:prstGeom prst="rect">
            <a:avLst/>
          </a:prstGeom>
        </p:spPr>
      </p:pic>
      <p:pic>
        <p:nvPicPr>
          <p:cNvPr id="5" name="Picture 4"/>
          <p:cNvPicPr>
            <a:picLocks noChangeAspect="1"/>
          </p:cNvPicPr>
          <p:nvPr/>
        </p:nvPicPr>
        <p:blipFill>
          <a:blip r:embed="rId8"/>
          <a:stretch>
            <a:fillRect/>
          </a:stretch>
        </p:blipFill>
        <p:spPr>
          <a:xfrm>
            <a:off x="4229791" y="4413534"/>
            <a:ext cx="3838451" cy="2444466"/>
          </a:xfrm>
          <a:prstGeom prst="rect">
            <a:avLst/>
          </a:prstGeom>
        </p:spPr>
      </p:pic>
      <p:sp>
        <p:nvSpPr>
          <p:cNvPr id="8" name="Rectangle 7"/>
          <p:cNvSpPr/>
          <p:nvPr/>
        </p:nvSpPr>
        <p:spPr>
          <a:xfrm>
            <a:off x="5666437" y="94411"/>
            <a:ext cx="6096000" cy="646331"/>
          </a:xfrm>
          <a:prstGeom prst="rect">
            <a:avLst/>
          </a:prstGeom>
        </p:spPr>
        <p:txBody>
          <a:bodyPr>
            <a:spAutoFit/>
          </a:bodyPr>
          <a:lstStyle/>
          <a:p>
            <a:r>
              <a:rPr lang="en-GB" dirty="0">
                <a:solidFill>
                  <a:srgbClr val="7030A0"/>
                </a:solidFill>
                <a:latin typeface="Arial Black" panose="020B0A04020102020204" pitchFamily="34" charset="0"/>
              </a:rPr>
              <a:t>The </a:t>
            </a:r>
            <a:r>
              <a:rPr lang="en-GB" dirty="0" smtClean="0">
                <a:solidFill>
                  <a:srgbClr val="7030A0"/>
                </a:solidFill>
                <a:latin typeface="Arial Black" panose="020B0A04020102020204" pitchFamily="34" charset="0"/>
              </a:rPr>
              <a:t>Piggeries,</a:t>
            </a:r>
            <a:endParaRPr lang="en-GB" dirty="0">
              <a:solidFill>
                <a:srgbClr val="7030A0"/>
              </a:solidFill>
              <a:latin typeface="Arial Black" panose="020B0A04020102020204" pitchFamily="34" charset="0"/>
            </a:endParaRPr>
          </a:p>
          <a:p>
            <a:r>
              <a:rPr lang="en-GB" dirty="0" smtClean="0">
                <a:solidFill>
                  <a:srgbClr val="7030A0"/>
                </a:solidFill>
                <a:latin typeface="Arial Black" panose="020B0A04020102020204" pitchFamily="34" charset="0"/>
              </a:rPr>
              <a:t>Everton, 1982</a:t>
            </a:r>
            <a:endParaRPr lang="en-US"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30536463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097884" y="0"/>
            <a:ext cx="7094115" cy="4543461"/>
          </a:xfrm>
          <a:prstGeom prst="rect">
            <a:avLst/>
          </a:prstGeom>
          <a:noFill/>
        </p:spPr>
        <p:txBody>
          <a:bodyPr wrap="square" lIns="540000" tIns="360000" rIns="540000" bIns="360000"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smtClean="0">
                <a:ln>
                  <a:noFill/>
                </a:ln>
                <a:solidFill>
                  <a:prstClr val="black"/>
                </a:solidFill>
                <a:effectLst/>
                <a:uLnTx/>
                <a:uFillTx/>
                <a:latin typeface="Arial Black" panose="020B0A04020102020204" pitchFamily="34" charset="0"/>
                <a:ea typeface="+mn-ea"/>
                <a:cs typeface="+mn-cs"/>
              </a:rPr>
              <a:t>“A clear criteria [</a:t>
            </a:r>
            <a:r>
              <a:rPr kumimoji="0" lang="en-GB" sz="2000" b="0" i="1" u="none" strike="noStrike" kern="1200" cap="none" spc="0" normalizeH="0" baseline="0" noProof="0" dirty="0" smtClean="0">
                <a:ln>
                  <a:noFill/>
                </a:ln>
                <a:solidFill>
                  <a:prstClr val="black"/>
                </a:solidFill>
                <a:effectLst/>
                <a:uLnTx/>
                <a:uFillTx/>
                <a:latin typeface="Arial Black" panose="020B0A04020102020204" pitchFamily="34" charset="0"/>
                <a:ea typeface="+mn-ea"/>
                <a:cs typeface="+mn-cs"/>
              </a:rPr>
              <a:t>sic</a:t>
            </a:r>
            <a:r>
              <a:rPr kumimoji="0" lang="en-GB" sz="2000" b="0" i="0" u="none" strike="noStrike" kern="1200" cap="none" spc="0" normalizeH="0" baseline="0" noProof="0" dirty="0" smtClean="0">
                <a:ln>
                  <a:noFill/>
                </a:ln>
                <a:solidFill>
                  <a:prstClr val="black"/>
                </a:solidFill>
                <a:effectLst/>
                <a:uLnTx/>
                <a:uFillTx/>
                <a:latin typeface="Arial Black" panose="020B0A04020102020204" pitchFamily="34" charset="0"/>
                <a:ea typeface="+mn-ea"/>
                <a:cs typeface="+mn-cs"/>
              </a:rPr>
              <a:t>] for the new developments was laid down which  </a:t>
            </a:r>
            <a:r>
              <a:rPr lang="en-GB" sz="2000" dirty="0" smtClean="0">
                <a:solidFill>
                  <a:srgbClr val="7030A0"/>
                </a:solidFill>
                <a:latin typeface="Arial Black" panose="020B0A04020102020204" pitchFamily="34" charset="0"/>
              </a:rPr>
              <a:t>learnt from the disastrous </a:t>
            </a:r>
            <a:r>
              <a:rPr kumimoji="0" lang="en-GB" sz="2000" b="0" i="0" u="none" strike="noStrike" kern="1200" cap="none" spc="0" normalizeH="0" baseline="0" noProof="0" dirty="0" smtClean="0">
                <a:ln>
                  <a:noFill/>
                </a:ln>
                <a:solidFill>
                  <a:srgbClr val="7030A0"/>
                </a:solidFill>
                <a:effectLst/>
                <a:uLnTx/>
                <a:uFillTx/>
                <a:latin typeface="Arial Black" panose="020B0A04020102020204" pitchFamily="34" charset="0"/>
                <a:ea typeface="+mn-ea"/>
                <a:cs typeface="+mn-cs"/>
              </a:rPr>
              <a:t>mistakes </a:t>
            </a:r>
            <a:r>
              <a:rPr kumimoji="0" lang="en-GB" sz="2000" b="0" i="0" u="none" strike="noStrike" kern="1200" cap="none" spc="0" normalizeH="0" baseline="0" noProof="0" dirty="0">
                <a:ln>
                  <a:noFill/>
                </a:ln>
                <a:solidFill>
                  <a:srgbClr val="7030A0"/>
                </a:solidFill>
                <a:effectLst/>
                <a:uLnTx/>
                <a:uFillTx/>
                <a:latin typeface="Arial Black" panose="020B0A04020102020204" pitchFamily="34" charset="0"/>
                <a:ea typeface="+mn-ea"/>
                <a:cs typeface="+mn-cs"/>
              </a:rPr>
              <a:t>of post-war municipal building </a:t>
            </a:r>
            <a:r>
              <a:rPr kumimoji="0" lang="en-GB" sz="2000" b="0" i="0" u="none" strike="noStrike" kern="1200" cap="none" spc="0" normalizeH="0" baseline="0" noProof="0" dirty="0" smtClean="0">
                <a:ln>
                  <a:noFill/>
                </a:ln>
                <a:solidFill>
                  <a:prstClr val="black"/>
                </a:solidFill>
                <a:effectLst/>
                <a:uLnTx/>
                <a:uFillTx/>
                <a:latin typeface="Arial Black" panose="020B0A04020102020204" pitchFamily="34" charset="0"/>
                <a:ea typeface="+mn-ea"/>
                <a:cs typeface="+mn-cs"/>
              </a:rPr>
              <a:t>and concentrated solely on providing </a:t>
            </a:r>
            <a:r>
              <a:rPr kumimoji="0" lang="en-GB" sz="2000" b="0" i="0" u="none" strike="noStrike" kern="1200" cap="none" spc="0" normalizeH="0" baseline="0" noProof="0" dirty="0" smtClean="0">
                <a:ln>
                  <a:noFill/>
                </a:ln>
                <a:solidFill>
                  <a:srgbClr val="7030A0"/>
                </a:solidFill>
                <a:effectLst/>
                <a:uLnTx/>
                <a:uFillTx/>
                <a:latin typeface="Arial Black" panose="020B0A04020102020204" pitchFamily="34" charset="0"/>
                <a:ea typeface="+mn-ea"/>
                <a:cs typeface="+mn-cs"/>
              </a:rPr>
              <a:t>traditional terraced and semi-detached housing on a conventional road network providing private gardens opening onto pavements with vehicle access to the front gate</a:t>
            </a:r>
            <a:r>
              <a:rPr kumimoji="0" lang="en-GB" sz="2000" b="0" i="0" u="none" strike="noStrike" kern="1200" cap="none" spc="0" normalizeH="0" baseline="0" noProof="0" dirty="0" smtClean="0">
                <a:ln>
                  <a:noFill/>
                </a:ln>
                <a:solidFill>
                  <a:prstClr val="black"/>
                </a:solidFill>
                <a:effectLst/>
                <a:uLnTx/>
                <a:uFillTx/>
                <a:latin typeface="Arial Black" panose="020B0A04020102020204" pitchFamily="34" charset="0"/>
                <a:ea typeface="+mn-ea"/>
                <a:cs typeface="+mn-cs"/>
              </a:rPr>
              <a:t>.” </a:t>
            </a:r>
            <a:endParaRPr kumimoji="0" lang="en-GB" sz="2000" b="0" i="0" u="none" strike="noStrike" kern="1200" cap="none" spc="0" normalizeH="0" baseline="0" noProof="0" dirty="0">
              <a:ln>
                <a:noFill/>
              </a:ln>
              <a:solidFill>
                <a:prstClr val="black"/>
              </a:solidFill>
              <a:effectLst/>
              <a:uLnTx/>
              <a:uFillTx/>
              <a:latin typeface="Arial Black" panose="020B0A04020102020204" pitchFamily="34" charset="0"/>
              <a:ea typeface="+mn-ea"/>
              <a:cs typeface="+mn-cs"/>
            </a:endParaRP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600" b="0" i="0" u="none" strike="noStrike" kern="1200" cap="none" spc="0" normalizeH="0" baseline="0" noProof="0" dirty="0" smtClean="0">
                <a:ln>
                  <a:noFill/>
                </a:ln>
                <a:solidFill>
                  <a:prstClr val="black"/>
                </a:solidFill>
                <a:effectLst/>
                <a:uLnTx/>
                <a:uFillTx/>
                <a:latin typeface="Calibri" panose="020F0502020204030204"/>
                <a:ea typeface="+mn-ea"/>
                <a:cs typeface="+mn-cs"/>
              </a:rPr>
              <a:t>Liverpool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City Council, </a:t>
            </a:r>
            <a:r>
              <a:rPr kumimoji="0" lang="en-GB" sz="1600" b="0" i="1" u="none" strike="noStrike" kern="1200" cap="none" spc="0" normalizeH="0" baseline="0" noProof="0" dirty="0">
                <a:ln>
                  <a:noFill/>
                </a:ln>
                <a:solidFill>
                  <a:prstClr val="black"/>
                </a:solidFill>
                <a:effectLst/>
                <a:uLnTx/>
                <a:uFillTx/>
                <a:latin typeface="Calibri" panose="020F0502020204030204"/>
                <a:ea typeface="+mn-ea"/>
                <a:cs typeface="+mn-cs"/>
              </a:rPr>
              <a:t>Urban Regeneration Strategy</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(c. 1987</a:t>
            </a:r>
            <a:r>
              <a:rPr kumimoji="0" lang="en-GB" sz="1600" b="0" i="0" u="none" strike="noStrike" kern="1200" cap="none" spc="0" normalizeH="0" baseline="0" noProof="0" dirty="0" smtClean="0">
                <a:ln>
                  <a:noFill/>
                </a:ln>
                <a:solidFill>
                  <a:prstClr val="black"/>
                </a:solidFill>
                <a:effectLst/>
                <a:uLnTx/>
                <a:uFillTx/>
                <a:latin typeface="Calibri" panose="020F0502020204030204"/>
                <a:ea typeface="+mn-ea"/>
                <a:cs typeface="+mn-cs"/>
              </a:rPr>
              <a:t>).;</a:t>
            </a:r>
            <a:r>
              <a:rPr kumimoji="0" lang="en-GB" sz="1600" b="0" i="0" u="none" strike="noStrike" kern="1200" cap="none" spc="0" normalizeH="0" noProof="0" dirty="0" smtClean="0">
                <a:ln>
                  <a:noFill/>
                </a:ln>
                <a:solidFill>
                  <a:prstClr val="black"/>
                </a:solidFill>
                <a:effectLst/>
                <a:uLnTx/>
                <a:uFillTx/>
                <a:latin typeface="Calibri" panose="020F0502020204030204"/>
                <a:ea typeface="+mn-ea"/>
                <a:cs typeface="+mn-cs"/>
              </a:rPr>
              <a:t> </a:t>
            </a:r>
            <a:r>
              <a:rPr kumimoji="0" lang="en-GB" sz="1600" b="0" i="1" u="none" strike="noStrike" kern="1200" cap="none" spc="0" normalizeH="0" baseline="0" noProof="0" dirty="0" smtClean="0">
                <a:ln>
                  <a:noFill/>
                </a:ln>
                <a:solidFill>
                  <a:prstClr val="black"/>
                </a:solidFill>
                <a:effectLst/>
                <a:uLnTx/>
                <a:uFillTx/>
                <a:latin typeface="Calibri" panose="020F0502020204030204"/>
                <a:ea typeface="+mn-ea"/>
                <a:cs typeface="+mn-cs"/>
              </a:rPr>
              <a:t>Liverpool Echo</a:t>
            </a:r>
            <a:r>
              <a:rPr kumimoji="0" lang="en-GB" sz="1600" b="0" i="0" u="none" strike="noStrike" kern="1200" cap="none" spc="0" normalizeH="0" baseline="0" noProof="0" dirty="0" smtClean="0">
                <a:ln>
                  <a:noFill/>
                </a:ln>
                <a:solidFill>
                  <a:prstClr val="black"/>
                </a:solidFill>
                <a:effectLst/>
                <a:uLnTx/>
                <a:uFillTx/>
                <a:latin typeface="Calibri" panose="020F0502020204030204"/>
                <a:ea typeface="+mn-ea"/>
                <a:cs typeface="+mn-cs"/>
              </a:rPr>
              <a:t>, August 30 1986, p.17.</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rotWithShape="1">
          <a:blip r:embed="rId2"/>
          <a:srcRect r="2813" b="333"/>
          <a:stretch/>
        </p:blipFill>
        <p:spPr>
          <a:xfrm>
            <a:off x="1" y="0"/>
            <a:ext cx="5006340" cy="6835140"/>
          </a:xfrm>
          <a:prstGeom prst="rect">
            <a:avLst/>
          </a:prstGeom>
        </p:spPr>
      </p:pic>
      <p:pic>
        <p:nvPicPr>
          <p:cNvPr id="4" name="Picture 3"/>
          <p:cNvPicPr>
            <a:picLocks noChangeAspect="1"/>
          </p:cNvPicPr>
          <p:nvPr/>
        </p:nvPicPr>
        <p:blipFill>
          <a:blip r:embed="rId3"/>
          <a:stretch>
            <a:fillRect/>
          </a:stretch>
        </p:blipFill>
        <p:spPr>
          <a:xfrm>
            <a:off x="5097884" y="3726180"/>
            <a:ext cx="4730800" cy="3131820"/>
          </a:xfrm>
          <a:prstGeom prst="rect">
            <a:avLst/>
          </a:prstGeom>
        </p:spPr>
      </p:pic>
      <p:pic>
        <p:nvPicPr>
          <p:cNvPr id="5" name="Picture 4"/>
          <p:cNvPicPr>
            <a:picLocks noChangeAspect="1"/>
          </p:cNvPicPr>
          <p:nvPr/>
        </p:nvPicPr>
        <p:blipFill>
          <a:blip r:embed="rId4"/>
          <a:stretch>
            <a:fillRect/>
          </a:stretch>
        </p:blipFill>
        <p:spPr>
          <a:xfrm>
            <a:off x="10011631" y="3726180"/>
            <a:ext cx="2202018" cy="3131820"/>
          </a:xfrm>
          <a:prstGeom prst="rect">
            <a:avLst/>
          </a:prstGeom>
        </p:spPr>
      </p:pic>
    </p:spTree>
    <p:extLst>
      <p:ext uri="{BB962C8B-B14F-4D97-AF65-F5344CB8AC3E}">
        <p14:creationId xmlns:p14="http://schemas.microsoft.com/office/powerpoint/2010/main" val="14001198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853354" y="0"/>
            <a:ext cx="7338645" cy="6845969"/>
          </a:xfrm>
          <a:prstGeom prst="rect">
            <a:avLst/>
          </a:prstGeom>
          <a:solidFill>
            <a:schemeClr val="bg2">
              <a:alpha val="48000"/>
            </a:schemeClr>
          </a:solidFill>
        </p:spPr>
        <p:txBody>
          <a:bodyPr wrap="square" lIns="540000" tIns="540000" rIns="540000" bIns="540000" rtlCol="0">
            <a:spAutoFit/>
          </a:bodyPr>
          <a:lstStyle/>
          <a:p>
            <a:pPr algn="just"/>
            <a:r>
              <a:rPr lang="en-GB" dirty="0" smtClean="0">
                <a:latin typeface="Arial Black" panose="020B0A04020102020204" pitchFamily="34" charset="0"/>
              </a:rPr>
              <a:t>“The </a:t>
            </a:r>
            <a:r>
              <a:rPr lang="en-GB" dirty="0">
                <a:latin typeface="Arial Black" panose="020B0A04020102020204" pitchFamily="34" charset="0"/>
              </a:rPr>
              <a:t>design and layout of external features (</a:t>
            </a:r>
            <a:r>
              <a:rPr lang="en-GB" b="1" dirty="0">
                <a:latin typeface="Arial Black" panose="020B0A04020102020204" pitchFamily="34" charset="0"/>
              </a:rPr>
              <a:t>private gardens, boundary walls and gates … the absence of anonymous communal areas, stairwells, courtyards and external corridors</a:t>
            </a:r>
            <a:r>
              <a:rPr lang="en-GB" dirty="0">
                <a:latin typeface="Arial Black" panose="020B0A04020102020204" pitchFamily="34" charset="0"/>
              </a:rPr>
              <a:t>) provide certain important elements. </a:t>
            </a:r>
            <a:r>
              <a:rPr lang="en-GB" b="1" dirty="0">
                <a:latin typeface="Arial Black" panose="020B0A04020102020204" pitchFamily="34" charset="0"/>
              </a:rPr>
              <a:t>Privacy and security </a:t>
            </a:r>
            <a:r>
              <a:rPr lang="en-GB" dirty="0">
                <a:latin typeface="Arial Black" panose="020B0A04020102020204" pitchFamily="34" charset="0"/>
              </a:rPr>
              <a:t>is increased; </a:t>
            </a:r>
            <a:r>
              <a:rPr lang="en-GB" b="1" dirty="0">
                <a:latin typeface="Arial Black" panose="020B0A04020102020204" pitchFamily="34" charset="0"/>
              </a:rPr>
              <a:t>safety</a:t>
            </a:r>
            <a:r>
              <a:rPr lang="en-GB" dirty="0">
                <a:latin typeface="Arial Black" panose="020B0A04020102020204" pitchFamily="34" charset="0"/>
              </a:rPr>
              <a:t> is optimised; the opportunity for vandalism and loitering is minimised; and </a:t>
            </a:r>
            <a:r>
              <a:rPr lang="en-GB" b="1" dirty="0">
                <a:solidFill>
                  <a:srgbClr val="7030A0"/>
                </a:solidFill>
                <a:latin typeface="Arial Black" panose="020B0A04020102020204" pitchFamily="34" charset="0"/>
              </a:rPr>
              <a:t>surveillance</a:t>
            </a:r>
            <a:r>
              <a:rPr lang="en-GB" dirty="0">
                <a:latin typeface="Arial Black" panose="020B0A04020102020204" pitchFamily="34" charset="0"/>
              </a:rPr>
              <a:t> can easily take place. Children play safely within </a:t>
            </a:r>
            <a:r>
              <a:rPr lang="en-GB" b="1" i="1" dirty="0" smtClean="0">
                <a:latin typeface="Arial Black" panose="020B0A04020102020204" pitchFamily="34" charset="0"/>
              </a:rPr>
              <a:t>their own </a:t>
            </a:r>
            <a:r>
              <a:rPr lang="en-GB" dirty="0" smtClean="0">
                <a:latin typeface="Arial Black" panose="020B0A04020102020204" pitchFamily="34" charset="0"/>
              </a:rPr>
              <a:t>gardens</a:t>
            </a:r>
            <a:r>
              <a:rPr lang="en-GB" dirty="0">
                <a:latin typeface="Arial Black" panose="020B0A04020102020204" pitchFamily="34" charset="0"/>
              </a:rPr>
              <a:t>; neighbours gossip over fences, secure in </a:t>
            </a:r>
            <a:r>
              <a:rPr lang="en-GB" b="1" i="1" dirty="0">
                <a:latin typeface="Arial Black" panose="020B0A04020102020204" pitchFamily="34" charset="0"/>
              </a:rPr>
              <a:t>their own </a:t>
            </a:r>
            <a:r>
              <a:rPr lang="en-GB" b="1" i="1" dirty="0">
                <a:solidFill>
                  <a:srgbClr val="7030A0"/>
                </a:solidFill>
                <a:latin typeface="Arial Black" panose="020B0A04020102020204" pitchFamily="34" charset="0"/>
              </a:rPr>
              <a:t>territory</a:t>
            </a:r>
            <a:r>
              <a:rPr lang="en-GB" dirty="0">
                <a:latin typeface="Arial Black" panose="020B0A04020102020204" pitchFamily="34" charset="0"/>
              </a:rPr>
              <a:t>; teenagers are less likely to lapse into antisocial behaviour because there is significantly less opportunity and they would be seen. Residents do not feel they are living under siege with a hostile and unsafe environment immediately outside their front door. All this contributes to the new housing taking on the character of a traditional neighbourhood and becoming a socially stable environment</a:t>
            </a:r>
            <a:r>
              <a:rPr lang="en-GB" dirty="0" smtClean="0">
                <a:latin typeface="Arial Black" panose="020B0A04020102020204" pitchFamily="34" charset="0"/>
              </a:rPr>
              <a:t>.” </a:t>
            </a:r>
            <a:endParaRPr lang="en-GB" dirty="0">
              <a:latin typeface="Arial Black" panose="020B0A04020102020204" pitchFamily="34" charset="0"/>
            </a:endParaRPr>
          </a:p>
          <a:p>
            <a:pPr marL="285750" indent="-285750" algn="r">
              <a:buFontTx/>
              <a:buChar char="-"/>
            </a:pPr>
            <a:r>
              <a:rPr lang="en-GB" sz="1600" dirty="0" smtClean="0"/>
              <a:t>Liverpool </a:t>
            </a:r>
            <a:r>
              <a:rPr lang="en-GB" sz="1600" dirty="0"/>
              <a:t>City Council, </a:t>
            </a:r>
            <a:r>
              <a:rPr lang="en-GB" sz="1600" i="1" dirty="0"/>
              <a:t>Urban Regeneration Strategy</a:t>
            </a:r>
            <a:r>
              <a:rPr lang="en-GB" sz="1600" dirty="0"/>
              <a:t> (c. 1987</a:t>
            </a:r>
            <a:r>
              <a:rPr lang="en-GB" sz="1600" dirty="0" smtClean="0"/>
              <a:t>); </a:t>
            </a:r>
            <a:r>
              <a:rPr lang="en-GB" sz="1600" i="1" dirty="0" smtClean="0"/>
              <a:t>Liverpool Echo</a:t>
            </a:r>
            <a:r>
              <a:rPr lang="en-GB" sz="1600" dirty="0" smtClean="0"/>
              <a:t>, August 30 1986, p.17.</a:t>
            </a:r>
          </a:p>
        </p:txBody>
      </p:sp>
      <p:pic>
        <p:nvPicPr>
          <p:cNvPr id="4" name="Picture 3"/>
          <p:cNvPicPr>
            <a:picLocks noChangeAspect="1"/>
          </p:cNvPicPr>
          <p:nvPr/>
        </p:nvPicPr>
        <p:blipFill rotWithShape="1">
          <a:blip r:embed="rId2"/>
          <a:srcRect r="2813" b="333"/>
          <a:stretch/>
        </p:blipFill>
        <p:spPr>
          <a:xfrm>
            <a:off x="1" y="0"/>
            <a:ext cx="5006340" cy="6835140"/>
          </a:xfrm>
          <a:prstGeom prst="rect">
            <a:avLst/>
          </a:prstGeom>
        </p:spPr>
      </p:pic>
    </p:spTree>
    <p:extLst>
      <p:ext uri="{BB962C8B-B14F-4D97-AF65-F5344CB8AC3E}">
        <p14:creationId xmlns:p14="http://schemas.microsoft.com/office/powerpoint/2010/main" val="22190761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352682" y="1"/>
            <a:ext cx="4839318" cy="3224268"/>
          </a:xfrm>
          <a:prstGeom prst="rect">
            <a:avLst/>
          </a:prstGeom>
        </p:spPr>
      </p:pic>
      <p:pic>
        <p:nvPicPr>
          <p:cNvPr id="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17184"/>
            <a:ext cx="4899722" cy="32408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6206" y="3378591"/>
            <a:ext cx="6745793" cy="34794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446206" y="177280"/>
            <a:ext cx="1837775" cy="3046988"/>
          </a:xfrm>
          <a:prstGeom prst="rect">
            <a:avLst/>
          </a:prstGeom>
        </p:spPr>
        <p:txBody>
          <a:bodyPr wrap="square">
            <a:spAutoFit/>
          </a:bodyPr>
          <a:lstStyle/>
          <a:p>
            <a:r>
              <a:rPr lang="en-GB" sz="1600" dirty="0" smtClean="0"/>
              <a:t>Former Cllr Tony </a:t>
            </a:r>
            <a:r>
              <a:rPr lang="en-GB" sz="1600" dirty="0" err="1"/>
              <a:t>Mulhearn</a:t>
            </a:r>
            <a:r>
              <a:rPr lang="en-GB" sz="1600" dirty="0"/>
              <a:t> in front of one of the house built by Liverpool City Council in the </a:t>
            </a:r>
            <a:r>
              <a:rPr lang="en-GB" sz="1600" dirty="0" smtClean="0"/>
              <a:t>1980s; </a:t>
            </a:r>
          </a:p>
          <a:p>
            <a:r>
              <a:rPr lang="en-GB" sz="1600" dirty="0" smtClean="0"/>
              <a:t>Thatcher inspecting Barratt housing development at Dulwich </a:t>
            </a:r>
            <a:r>
              <a:rPr lang="en-GB" sz="1600" dirty="0"/>
              <a:t>Gate, </a:t>
            </a:r>
            <a:r>
              <a:rPr lang="en-GB" sz="1600" dirty="0" smtClean="0"/>
              <a:t>London, where she bought a home. </a:t>
            </a:r>
            <a:endParaRPr lang="en-GB" sz="1600" dirty="0"/>
          </a:p>
        </p:txBody>
      </p:sp>
      <p:pic>
        <p:nvPicPr>
          <p:cNvPr id="307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1775"/>
            <a:ext cx="5446207" cy="36489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98248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r>
              <a:rPr lang="en-US" dirty="0">
                <a:hlinkClick r:id="rId2"/>
              </a:rPr>
              <a:t>http://</a:t>
            </a:r>
            <a:r>
              <a:rPr lang="en-US" dirty="0" smtClean="0">
                <a:hlinkClick r:id="rId2"/>
              </a:rPr>
              <a:t>www.liverpoolecho.co.uk/news/liverpool-news/thatcherism-conference-planned-liverpool-its-13961587</a:t>
            </a:r>
            <a:endParaRPr lang="en-US" dirty="0" smtClean="0"/>
          </a:p>
          <a:p>
            <a:pPr marL="45720" indent="0">
              <a:buNone/>
            </a:pPr>
            <a:endParaRPr lang="en-US" dirty="0"/>
          </a:p>
        </p:txBody>
      </p:sp>
      <p:sp>
        <p:nvSpPr>
          <p:cNvPr id="3" name="Title 2"/>
          <p:cNvSpPr>
            <a:spLocks noGrp="1"/>
          </p:cNvSpPr>
          <p:nvPr>
            <p:ph type="title"/>
          </p:nvPr>
        </p:nvSpPr>
        <p:spPr/>
        <p:txBody>
          <a:bodyPr/>
          <a:lstStyle/>
          <a:p>
            <a:pPr algn="ctr"/>
            <a:r>
              <a:rPr lang="en-GB" dirty="0" smtClean="0">
                <a:latin typeface="Arial Black" panose="020B0A04020102020204" pitchFamily="34" charset="0"/>
              </a:rPr>
              <a:t>THATCHERISM NOW</a:t>
            </a:r>
            <a:endParaRPr lang="en-US" dirty="0">
              <a:latin typeface="Arial Black" panose="020B0A04020102020204" pitchFamily="34" charset="0"/>
            </a:endParaRPr>
          </a:p>
        </p:txBody>
      </p:sp>
      <p:pic>
        <p:nvPicPr>
          <p:cNvPr id="4" name="Picture 3"/>
          <p:cNvPicPr>
            <a:picLocks noChangeAspect="1"/>
          </p:cNvPicPr>
          <p:nvPr/>
        </p:nvPicPr>
        <p:blipFill rotWithShape="1">
          <a:blip r:embed="rId3"/>
          <a:srcRect t="16157" b="30510"/>
          <a:stretch/>
        </p:blipFill>
        <p:spPr>
          <a:xfrm>
            <a:off x="238805" y="2624866"/>
            <a:ext cx="11652032" cy="3711388"/>
          </a:xfrm>
          <a:prstGeom prst="rect">
            <a:avLst/>
          </a:prstGeom>
        </p:spPr>
      </p:pic>
    </p:spTree>
    <p:extLst>
      <p:ext uri="{BB962C8B-B14F-4D97-AF65-F5344CB8AC3E}">
        <p14:creationId xmlns:p14="http://schemas.microsoft.com/office/powerpoint/2010/main" val="167164602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t="11169" r="26229" b="10990"/>
          <a:stretch/>
        </p:blipFill>
        <p:spPr>
          <a:xfrm>
            <a:off x="0" y="0"/>
            <a:ext cx="6608989" cy="5396360"/>
          </a:xfrm>
          <a:prstGeom prst="rect">
            <a:avLst/>
          </a:prstGeom>
        </p:spPr>
      </p:pic>
      <p:pic>
        <p:nvPicPr>
          <p:cNvPr id="4" name="Picture 3"/>
          <p:cNvPicPr>
            <a:picLocks noChangeAspect="1"/>
          </p:cNvPicPr>
          <p:nvPr/>
        </p:nvPicPr>
        <p:blipFill rotWithShape="1">
          <a:blip r:embed="rId3"/>
          <a:srcRect l="9261" t="32284" r="38416" b="16716"/>
          <a:stretch/>
        </p:blipFill>
        <p:spPr>
          <a:xfrm>
            <a:off x="5745418" y="1068203"/>
            <a:ext cx="6112285" cy="4653643"/>
          </a:xfrm>
          <a:prstGeom prst="rect">
            <a:avLst/>
          </a:prstGeom>
        </p:spPr>
      </p:pic>
    </p:spTree>
    <p:extLst>
      <p:ext uri="{BB962C8B-B14F-4D97-AF65-F5344CB8AC3E}">
        <p14:creationId xmlns:p14="http://schemas.microsoft.com/office/powerpoint/2010/main" val="278075480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172</TotalTime>
  <Words>941</Words>
  <Application>Microsoft Office PowerPoint</Application>
  <PresentationFormat>Widescreen</PresentationFormat>
  <Paragraphs>76</Paragraphs>
  <Slides>19</Slides>
  <Notes>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Arial Black</vt:lpstr>
      <vt:lpstr>Calibri</vt:lpstr>
      <vt:lpstr>Calibri Light</vt:lpstr>
      <vt:lpstr>1_Office Theme</vt:lpstr>
      <vt:lpstr>PowerPoint Presentation</vt:lpstr>
      <vt:lpstr>PowerPoint Presentation</vt:lpstr>
      <vt:lpstr>Property-Owning Democracy</vt:lpstr>
      <vt:lpstr>Share-Owning Democracy</vt:lpstr>
      <vt:lpstr>PowerPoint Presentation</vt:lpstr>
      <vt:lpstr>‘Selling the Family Silver’</vt:lpstr>
      <vt:lpstr>PowerPoint Presentation</vt:lpstr>
      <vt:lpstr>PowerPoint Presentation</vt:lpstr>
      <vt:lpstr>PowerPoint Presentation</vt:lpstr>
      <vt:lpstr>PowerPoint Presentation</vt:lpstr>
      <vt:lpstr>Neil Kinnock vs. Militant</vt:lpstr>
      <vt:lpstr>PowerPoint Presentation</vt:lpstr>
      <vt:lpstr>PowerPoint Presentation</vt:lpstr>
      <vt:lpstr>PowerPoint Presentation</vt:lpstr>
      <vt:lpstr>PowerPoint Presentation</vt:lpstr>
      <vt:lpstr>PowerPoint Presentation</vt:lpstr>
      <vt:lpstr>PowerPoint Presentation</vt:lpstr>
      <vt:lpstr>THATCHERISM NOW</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9</cp:revision>
  <dcterms:created xsi:type="dcterms:W3CDTF">2019-02-25T16:27:55Z</dcterms:created>
  <dcterms:modified xsi:type="dcterms:W3CDTF">2019-02-25T19:20:37Z</dcterms:modified>
</cp:coreProperties>
</file>