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73" r:id="rId6"/>
    <p:sldId id="260" r:id="rId7"/>
    <p:sldId id="261" r:id="rId8"/>
    <p:sldId id="262" r:id="rId9"/>
    <p:sldId id="275" r:id="rId10"/>
    <p:sldId id="276" r:id="rId11"/>
    <p:sldId id="277" r:id="rId12"/>
    <p:sldId id="278" r:id="rId13"/>
    <p:sldId id="279" r:id="rId14"/>
    <p:sldId id="274" r:id="rId15"/>
    <p:sldId id="263" r:id="rId16"/>
    <p:sldId id="264" r:id="rId17"/>
    <p:sldId id="265" r:id="rId18"/>
    <p:sldId id="266" r:id="rId19"/>
    <p:sldId id="267" r:id="rId20"/>
    <p:sldId id="268" r:id="rId21"/>
    <p:sldId id="269" r:id="rId22"/>
    <p:sldId id="270" r:id="rId23"/>
    <p:sldId id="281" r:id="rId24"/>
    <p:sldId id="282" r:id="rId25"/>
    <p:sldId id="271" r:id="rId26"/>
    <p:sldId id="28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44E09D-62B9-46E5-8434-BF9250D522AA}" v="740" dt="2023-02-09T15:30:06.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0CD2BF-D64D-461C-87E2-2E4C254BF0A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688DA8F-30B1-4733-838F-E2FBD8E1EEE4}">
      <dgm:prSet custT="1"/>
      <dgm:spPr/>
      <dgm:t>
        <a:bodyPr/>
        <a:lstStyle/>
        <a:p>
          <a:pPr algn="just"/>
          <a:r>
            <a:rPr lang="en-US" sz="2000" dirty="0">
              <a:latin typeface="Times New Roman"/>
              <a:cs typeface="Times New Roman"/>
            </a:rPr>
            <a:t>Living with care not only enhances the life stance of an older person but they can also enjoy life with full zest. </a:t>
          </a:r>
        </a:p>
      </dgm:t>
    </dgm:pt>
    <dgm:pt modelId="{B11C0B75-FF74-4138-9F46-3898F1299256}" type="parTrans" cxnId="{B95390E0-B0E2-4A73-840F-4478A413C8EC}">
      <dgm:prSet/>
      <dgm:spPr/>
      <dgm:t>
        <a:bodyPr/>
        <a:lstStyle/>
        <a:p>
          <a:endParaRPr lang="en-US" sz="2000"/>
        </a:p>
      </dgm:t>
    </dgm:pt>
    <dgm:pt modelId="{86968C07-A21B-4C88-A045-AB2CE0FA1814}" type="sibTrans" cxnId="{B95390E0-B0E2-4A73-840F-4478A413C8EC}">
      <dgm:prSet/>
      <dgm:spPr/>
      <dgm:t>
        <a:bodyPr/>
        <a:lstStyle/>
        <a:p>
          <a:endParaRPr lang="en-US" sz="2000"/>
        </a:p>
      </dgm:t>
    </dgm:pt>
    <dgm:pt modelId="{3AD3D8EC-864D-4DA3-B7DF-71FCDBA62535}">
      <dgm:prSet custT="1"/>
      <dgm:spPr/>
      <dgm:t>
        <a:bodyPr/>
        <a:lstStyle/>
        <a:p>
          <a:pPr algn="just"/>
          <a:r>
            <a:rPr lang="en-US" sz="2000" dirty="0">
              <a:latin typeface="Times New Roman"/>
              <a:cs typeface="Times New Roman"/>
            </a:rPr>
            <a:t>Euthanasia is also known as assisted suicide. This is the method that is used to end the life of a patient when they are suffering from great pain.  </a:t>
          </a:r>
        </a:p>
      </dgm:t>
    </dgm:pt>
    <dgm:pt modelId="{76A3D084-BA5A-4E09-9852-BE677B6CA5FA}" type="parTrans" cxnId="{DEE49F92-B00B-427E-89E4-B98F635C0CBF}">
      <dgm:prSet/>
      <dgm:spPr/>
      <dgm:t>
        <a:bodyPr/>
        <a:lstStyle/>
        <a:p>
          <a:endParaRPr lang="en-US" sz="2000"/>
        </a:p>
      </dgm:t>
    </dgm:pt>
    <dgm:pt modelId="{CCC553AA-F22E-4DE2-8737-DA20DAC171D9}" type="sibTrans" cxnId="{DEE49F92-B00B-427E-89E4-B98F635C0CBF}">
      <dgm:prSet/>
      <dgm:spPr/>
      <dgm:t>
        <a:bodyPr/>
        <a:lstStyle/>
        <a:p>
          <a:endParaRPr lang="en-US" sz="2000"/>
        </a:p>
      </dgm:t>
    </dgm:pt>
    <dgm:pt modelId="{2CBD0BEA-E6FC-4C0C-B783-18FA7B5C5C8D}">
      <dgm:prSet custT="1"/>
      <dgm:spPr/>
      <dgm:t>
        <a:bodyPr/>
        <a:lstStyle/>
        <a:p>
          <a:pPr algn="just"/>
          <a:r>
            <a:rPr lang="en-US" sz="2000" dirty="0">
              <a:solidFill>
                <a:schemeClr val="tx1"/>
              </a:solidFill>
              <a:latin typeface="Times New Roman"/>
              <a:cs typeface="Times New Roman"/>
            </a:rPr>
            <a:t>In this presentation, there is a major focus on the end life care, Euthanasia and legal obligations are discussed.</a:t>
          </a:r>
        </a:p>
      </dgm:t>
    </dgm:pt>
    <dgm:pt modelId="{4E512A79-499C-4BD6-B5CD-0D8422033745}" type="parTrans" cxnId="{8C3ED64B-23D9-4600-BE54-766D1D36B8E9}">
      <dgm:prSet/>
      <dgm:spPr/>
      <dgm:t>
        <a:bodyPr/>
        <a:lstStyle/>
        <a:p>
          <a:endParaRPr lang="en-US" sz="2000"/>
        </a:p>
      </dgm:t>
    </dgm:pt>
    <dgm:pt modelId="{7B381126-788B-432F-A72D-9C32FAFFDFDB}" type="sibTrans" cxnId="{8C3ED64B-23D9-4600-BE54-766D1D36B8E9}">
      <dgm:prSet/>
      <dgm:spPr/>
      <dgm:t>
        <a:bodyPr/>
        <a:lstStyle/>
        <a:p>
          <a:endParaRPr lang="en-US" sz="2000"/>
        </a:p>
      </dgm:t>
    </dgm:pt>
    <dgm:pt modelId="{667A62FD-020D-402A-84CF-1513DD2CE953}">
      <dgm:prSet custT="1"/>
      <dgm:spPr/>
      <dgm:t>
        <a:bodyPr/>
        <a:lstStyle/>
        <a:p>
          <a:pPr algn="just" rtl="0"/>
          <a:r>
            <a:rPr lang="en-US" sz="2000" dirty="0">
              <a:latin typeface="Times New Roman"/>
              <a:cs typeface="Times New Roman"/>
            </a:rPr>
            <a:t>Further definitions of end-of-life, support, and care, the gap between the need and availability of end-of-life, and necessary legislation are provided  (Gonella, et al., 2019). </a:t>
          </a:r>
        </a:p>
      </dgm:t>
    </dgm:pt>
    <dgm:pt modelId="{4DFFB06F-67EE-42BF-A0F6-C2C487F300B7}" type="parTrans" cxnId="{53854B10-466E-4C14-8962-A59F7E2B6501}">
      <dgm:prSet/>
      <dgm:spPr/>
      <dgm:t>
        <a:bodyPr/>
        <a:lstStyle/>
        <a:p>
          <a:endParaRPr lang="en-US" sz="2000"/>
        </a:p>
      </dgm:t>
    </dgm:pt>
    <dgm:pt modelId="{67A4F10E-A96B-41F4-818F-5711F647F1C3}" type="sibTrans" cxnId="{53854B10-466E-4C14-8962-A59F7E2B6501}">
      <dgm:prSet/>
      <dgm:spPr/>
      <dgm:t>
        <a:bodyPr/>
        <a:lstStyle/>
        <a:p>
          <a:endParaRPr lang="en-US" sz="2000"/>
        </a:p>
      </dgm:t>
    </dgm:pt>
    <dgm:pt modelId="{7D1DF965-36C6-4021-A9B7-848D0C81FADB}" type="pres">
      <dgm:prSet presAssocID="{AB0CD2BF-D64D-461C-87E2-2E4C254BF0AF}" presName="vert0" presStyleCnt="0">
        <dgm:presLayoutVars>
          <dgm:dir/>
          <dgm:animOne val="branch"/>
          <dgm:animLvl val="lvl"/>
        </dgm:presLayoutVars>
      </dgm:prSet>
      <dgm:spPr/>
    </dgm:pt>
    <dgm:pt modelId="{9CE35BDC-2F62-42F9-B26A-1BF0B9861F41}" type="pres">
      <dgm:prSet presAssocID="{0688DA8F-30B1-4733-838F-E2FBD8E1EEE4}" presName="thickLine" presStyleLbl="alignNode1" presStyleIdx="0" presStyleCnt="4"/>
      <dgm:spPr/>
    </dgm:pt>
    <dgm:pt modelId="{2C279DA2-71A2-4494-98FD-881B2354395E}" type="pres">
      <dgm:prSet presAssocID="{0688DA8F-30B1-4733-838F-E2FBD8E1EEE4}" presName="horz1" presStyleCnt="0"/>
      <dgm:spPr/>
    </dgm:pt>
    <dgm:pt modelId="{D5642A7C-FBB9-4638-9C85-B5A44D0EBF70}" type="pres">
      <dgm:prSet presAssocID="{0688DA8F-30B1-4733-838F-E2FBD8E1EEE4}" presName="tx1" presStyleLbl="revTx" presStyleIdx="0" presStyleCnt="4" custScaleY="36877"/>
      <dgm:spPr/>
    </dgm:pt>
    <dgm:pt modelId="{7287E0AE-3DA1-4459-AED2-C4A1EC022DC9}" type="pres">
      <dgm:prSet presAssocID="{0688DA8F-30B1-4733-838F-E2FBD8E1EEE4}" presName="vert1" presStyleCnt="0"/>
      <dgm:spPr/>
    </dgm:pt>
    <dgm:pt modelId="{D24D5541-12F4-4795-8D39-A1D1980792BA}" type="pres">
      <dgm:prSet presAssocID="{3AD3D8EC-864D-4DA3-B7DF-71FCDBA62535}" presName="thickLine" presStyleLbl="alignNode1" presStyleIdx="1" presStyleCnt="4"/>
      <dgm:spPr/>
    </dgm:pt>
    <dgm:pt modelId="{A7BF1BE3-18F0-4744-ADA1-0F978942914E}" type="pres">
      <dgm:prSet presAssocID="{3AD3D8EC-864D-4DA3-B7DF-71FCDBA62535}" presName="horz1" presStyleCnt="0"/>
      <dgm:spPr/>
    </dgm:pt>
    <dgm:pt modelId="{2A2F0740-9DD7-4497-A33A-D5A458B97010}" type="pres">
      <dgm:prSet presAssocID="{3AD3D8EC-864D-4DA3-B7DF-71FCDBA62535}" presName="tx1" presStyleLbl="revTx" presStyleIdx="1" presStyleCnt="4" custScaleY="49159"/>
      <dgm:spPr/>
    </dgm:pt>
    <dgm:pt modelId="{55D5BD06-5215-4435-97EE-DAAB81302159}" type="pres">
      <dgm:prSet presAssocID="{3AD3D8EC-864D-4DA3-B7DF-71FCDBA62535}" presName="vert1" presStyleCnt="0"/>
      <dgm:spPr/>
    </dgm:pt>
    <dgm:pt modelId="{7910A144-2972-490D-92EC-1A5F4D5DBFE4}" type="pres">
      <dgm:prSet presAssocID="{2CBD0BEA-E6FC-4C0C-B783-18FA7B5C5C8D}" presName="thickLine" presStyleLbl="alignNode1" presStyleIdx="2" presStyleCnt="4"/>
      <dgm:spPr/>
    </dgm:pt>
    <dgm:pt modelId="{B1E3903D-E4DA-4292-A318-203119BA6518}" type="pres">
      <dgm:prSet presAssocID="{2CBD0BEA-E6FC-4C0C-B783-18FA7B5C5C8D}" presName="horz1" presStyleCnt="0"/>
      <dgm:spPr/>
    </dgm:pt>
    <dgm:pt modelId="{0AAA2ADC-627B-483A-AB82-CE05A5635443}" type="pres">
      <dgm:prSet presAssocID="{2CBD0BEA-E6FC-4C0C-B783-18FA7B5C5C8D}" presName="tx1" presStyleLbl="revTx" presStyleIdx="2" presStyleCnt="4" custScaleY="48816"/>
      <dgm:spPr/>
    </dgm:pt>
    <dgm:pt modelId="{4CE6E737-D33A-41A2-8380-6ACC59D3F8D9}" type="pres">
      <dgm:prSet presAssocID="{2CBD0BEA-E6FC-4C0C-B783-18FA7B5C5C8D}" presName="vert1" presStyleCnt="0"/>
      <dgm:spPr/>
    </dgm:pt>
    <dgm:pt modelId="{FD6793BF-843F-481C-AA7A-B75139F58CEF}" type="pres">
      <dgm:prSet presAssocID="{667A62FD-020D-402A-84CF-1513DD2CE953}" presName="thickLine" presStyleLbl="alignNode1" presStyleIdx="3" presStyleCnt="4"/>
      <dgm:spPr/>
    </dgm:pt>
    <dgm:pt modelId="{916BEA3E-1CBF-4C64-8AD8-B282CFF5EEB7}" type="pres">
      <dgm:prSet presAssocID="{667A62FD-020D-402A-84CF-1513DD2CE953}" presName="horz1" presStyleCnt="0"/>
      <dgm:spPr/>
    </dgm:pt>
    <dgm:pt modelId="{7DB70AB5-77DD-4DA9-BDB1-B3F5267D1D1B}" type="pres">
      <dgm:prSet presAssocID="{667A62FD-020D-402A-84CF-1513DD2CE953}" presName="tx1" presStyleLbl="revTx" presStyleIdx="3" presStyleCnt="4" custLinFactNeighborX="-353" custLinFactNeighborY="70395"/>
      <dgm:spPr/>
    </dgm:pt>
    <dgm:pt modelId="{DF81E564-3581-44BD-878D-A27C59EC9279}" type="pres">
      <dgm:prSet presAssocID="{667A62FD-020D-402A-84CF-1513DD2CE953}" presName="vert1" presStyleCnt="0"/>
      <dgm:spPr/>
    </dgm:pt>
  </dgm:ptLst>
  <dgm:cxnLst>
    <dgm:cxn modelId="{53854B10-466E-4C14-8962-A59F7E2B6501}" srcId="{AB0CD2BF-D64D-461C-87E2-2E4C254BF0AF}" destId="{667A62FD-020D-402A-84CF-1513DD2CE953}" srcOrd="3" destOrd="0" parTransId="{4DFFB06F-67EE-42BF-A0F6-C2C487F300B7}" sibTransId="{67A4F10E-A96B-41F4-818F-5711F647F1C3}"/>
    <dgm:cxn modelId="{8C3ED64B-23D9-4600-BE54-766D1D36B8E9}" srcId="{AB0CD2BF-D64D-461C-87E2-2E4C254BF0AF}" destId="{2CBD0BEA-E6FC-4C0C-B783-18FA7B5C5C8D}" srcOrd="2" destOrd="0" parTransId="{4E512A79-499C-4BD6-B5CD-0D8422033745}" sibTransId="{7B381126-788B-432F-A72D-9C32FAFFDFDB}"/>
    <dgm:cxn modelId="{7896D188-C5F8-4716-8A2C-7B6929BF3109}" type="presOf" srcId="{667A62FD-020D-402A-84CF-1513DD2CE953}" destId="{7DB70AB5-77DD-4DA9-BDB1-B3F5267D1D1B}" srcOrd="0" destOrd="0" presId="urn:microsoft.com/office/officeart/2008/layout/LinedList"/>
    <dgm:cxn modelId="{DEE49F92-B00B-427E-89E4-B98F635C0CBF}" srcId="{AB0CD2BF-D64D-461C-87E2-2E4C254BF0AF}" destId="{3AD3D8EC-864D-4DA3-B7DF-71FCDBA62535}" srcOrd="1" destOrd="0" parTransId="{76A3D084-BA5A-4E09-9852-BE677B6CA5FA}" sibTransId="{CCC553AA-F22E-4DE2-8737-DA20DAC171D9}"/>
    <dgm:cxn modelId="{848B78B6-AC4B-4602-B556-6B21F06BECA7}" type="presOf" srcId="{2CBD0BEA-E6FC-4C0C-B783-18FA7B5C5C8D}" destId="{0AAA2ADC-627B-483A-AB82-CE05A5635443}" srcOrd="0" destOrd="0" presId="urn:microsoft.com/office/officeart/2008/layout/LinedList"/>
    <dgm:cxn modelId="{E96116BF-5DEE-40A3-BC21-ECDCFA78D773}" type="presOf" srcId="{3AD3D8EC-864D-4DA3-B7DF-71FCDBA62535}" destId="{2A2F0740-9DD7-4497-A33A-D5A458B97010}" srcOrd="0" destOrd="0" presId="urn:microsoft.com/office/officeart/2008/layout/LinedList"/>
    <dgm:cxn modelId="{559F03C2-F079-40D5-A2D2-94B60376AD72}" type="presOf" srcId="{AB0CD2BF-D64D-461C-87E2-2E4C254BF0AF}" destId="{7D1DF965-36C6-4021-A9B7-848D0C81FADB}" srcOrd="0" destOrd="0" presId="urn:microsoft.com/office/officeart/2008/layout/LinedList"/>
    <dgm:cxn modelId="{B95390E0-B0E2-4A73-840F-4478A413C8EC}" srcId="{AB0CD2BF-D64D-461C-87E2-2E4C254BF0AF}" destId="{0688DA8F-30B1-4733-838F-E2FBD8E1EEE4}" srcOrd="0" destOrd="0" parTransId="{B11C0B75-FF74-4138-9F46-3898F1299256}" sibTransId="{86968C07-A21B-4C88-A045-AB2CE0FA1814}"/>
    <dgm:cxn modelId="{5484F4F2-BBD6-46A7-ACE1-C56C13B27093}" type="presOf" srcId="{0688DA8F-30B1-4733-838F-E2FBD8E1EEE4}" destId="{D5642A7C-FBB9-4638-9C85-B5A44D0EBF70}" srcOrd="0" destOrd="0" presId="urn:microsoft.com/office/officeart/2008/layout/LinedList"/>
    <dgm:cxn modelId="{25F9BD6C-156A-4857-8FC3-3BC38E7042E0}" type="presParOf" srcId="{7D1DF965-36C6-4021-A9B7-848D0C81FADB}" destId="{9CE35BDC-2F62-42F9-B26A-1BF0B9861F41}" srcOrd="0" destOrd="0" presId="urn:microsoft.com/office/officeart/2008/layout/LinedList"/>
    <dgm:cxn modelId="{CD001C72-3EDE-433B-9812-483E3A5BB69D}" type="presParOf" srcId="{7D1DF965-36C6-4021-A9B7-848D0C81FADB}" destId="{2C279DA2-71A2-4494-98FD-881B2354395E}" srcOrd="1" destOrd="0" presId="urn:microsoft.com/office/officeart/2008/layout/LinedList"/>
    <dgm:cxn modelId="{17264723-B72B-4ECB-9615-E0E136AE96A2}" type="presParOf" srcId="{2C279DA2-71A2-4494-98FD-881B2354395E}" destId="{D5642A7C-FBB9-4638-9C85-B5A44D0EBF70}" srcOrd="0" destOrd="0" presId="urn:microsoft.com/office/officeart/2008/layout/LinedList"/>
    <dgm:cxn modelId="{5D883AA6-95B4-4717-B076-3769DE0342BF}" type="presParOf" srcId="{2C279DA2-71A2-4494-98FD-881B2354395E}" destId="{7287E0AE-3DA1-4459-AED2-C4A1EC022DC9}" srcOrd="1" destOrd="0" presId="urn:microsoft.com/office/officeart/2008/layout/LinedList"/>
    <dgm:cxn modelId="{93BEDE8D-07CA-47BE-B779-5301C086342D}" type="presParOf" srcId="{7D1DF965-36C6-4021-A9B7-848D0C81FADB}" destId="{D24D5541-12F4-4795-8D39-A1D1980792BA}" srcOrd="2" destOrd="0" presId="urn:microsoft.com/office/officeart/2008/layout/LinedList"/>
    <dgm:cxn modelId="{967C56B5-93A2-4757-AB34-A6CC94EFC928}" type="presParOf" srcId="{7D1DF965-36C6-4021-A9B7-848D0C81FADB}" destId="{A7BF1BE3-18F0-4744-ADA1-0F978942914E}" srcOrd="3" destOrd="0" presId="urn:microsoft.com/office/officeart/2008/layout/LinedList"/>
    <dgm:cxn modelId="{25EA96C1-7A95-4792-B788-BA60812D5112}" type="presParOf" srcId="{A7BF1BE3-18F0-4744-ADA1-0F978942914E}" destId="{2A2F0740-9DD7-4497-A33A-D5A458B97010}" srcOrd="0" destOrd="0" presId="urn:microsoft.com/office/officeart/2008/layout/LinedList"/>
    <dgm:cxn modelId="{5DE5AE99-14AE-4264-BD4A-7F9A4DD7CEEC}" type="presParOf" srcId="{A7BF1BE3-18F0-4744-ADA1-0F978942914E}" destId="{55D5BD06-5215-4435-97EE-DAAB81302159}" srcOrd="1" destOrd="0" presId="urn:microsoft.com/office/officeart/2008/layout/LinedList"/>
    <dgm:cxn modelId="{4C44E11D-908B-4E09-9B4E-5FC140A6B35F}" type="presParOf" srcId="{7D1DF965-36C6-4021-A9B7-848D0C81FADB}" destId="{7910A144-2972-490D-92EC-1A5F4D5DBFE4}" srcOrd="4" destOrd="0" presId="urn:microsoft.com/office/officeart/2008/layout/LinedList"/>
    <dgm:cxn modelId="{B26DB776-A8A0-41E0-BA86-E5F12274A402}" type="presParOf" srcId="{7D1DF965-36C6-4021-A9B7-848D0C81FADB}" destId="{B1E3903D-E4DA-4292-A318-203119BA6518}" srcOrd="5" destOrd="0" presId="urn:microsoft.com/office/officeart/2008/layout/LinedList"/>
    <dgm:cxn modelId="{C3FC4D69-64AA-4F16-8FFC-88842464E86E}" type="presParOf" srcId="{B1E3903D-E4DA-4292-A318-203119BA6518}" destId="{0AAA2ADC-627B-483A-AB82-CE05A5635443}" srcOrd="0" destOrd="0" presId="urn:microsoft.com/office/officeart/2008/layout/LinedList"/>
    <dgm:cxn modelId="{968554AF-5C10-47D4-B7BB-E1745F19EE17}" type="presParOf" srcId="{B1E3903D-E4DA-4292-A318-203119BA6518}" destId="{4CE6E737-D33A-41A2-8380-6ACC59D3F8D9}" srcOrd="1" destOrd="0" presId="urn:microsoft.com/office/officeart/2008/layout/LinedList"/>
    <dgm:cxn modelId="{B1945624-8B1C-4BB7-9D4B-11DFB46F5E01}" type="presParOf" srcId="{7D1DF965-36C6-4021-A9B7-848D0C81FADB}" destId="{FD6793BF-843F-481C-AA7A-B75139F58CEF}" srcOrd="6" destOrd="0" presId="urn:microsoft.com/office/officeart/2008/layout/LinedList"/>
    <dgm:cxn modelId="{9821794F-9ED3-489B-A205-EB7BB7E55FC0}" type="presParOf" srcId="{7D1DF965-36C6-4021-A9B7-848D0C81FADB}" destId="{916BEA3E-1CBF-4C64-8AD8-B282CFF5EEB7}" srcOrd="7" destOrd="0" presId="urn:microsoft.com/office/officeart/2008/layout/LinedList"/>
    <dgm:cxn modelId="{40F31291-6894-41ED-A633-4F6AA1B07448}" type="presParOf" srcId="{916BEA3E-1CBF-4C64-8AD8-B282CFF5EEB7}" destId="{7DB70AB5-77DD-4DA9-BDB1-B3F5267D1D1B}" srcOrd="0" destOrd="0" presId="urn:microsoft.com/office/officeart/2008/layout/LinedList"/>
    <dgm:cxn modelId="{9492DE50-B5FA-4D91-BA41-21EA88F4F0CA}" type="presParOf" srcId="{916BEA3E-1CBF-4C64-8AD8-B282CFF5EEB7}" destId="{DF81E564-3581-44BD-878D-A27C59EC927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51607A-24D2-4EF6-BB20-234F1044CE32}"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0160C8ED-6F05-42C8-A6BC-CA4AA5CFEDE2}">
      <dgm:prSet custT="1"/>
      <dgm:spPr/>
      <dgm:t>
        <a:bodyPr/>
        <a:lstStyle/>
        <a:p>
          <a:pPr algn="just"/>
          <a:r>
            <a:rPr lang="en-US" sz="2000" dirty="0">
              <a:latin typeface="Times New Roman"/>
              <a:cs typeface="Times New Roman"/>
            </a:rPr>
            <a:t>The end of life is when the individual is facing emotional, physical, social, and spiritual disconnection. </a:t>
          </a:r>
          <a:r>
            <a:rPr lang="en-US" sz="2000" dirty="0"/>
            <a:t>(Lambeth Age Uk, 2023)</a:t>
          </a:r>
          <a:r>
            <a:rPr lang="en-US" sz="2000" dirty="0">
              <a:latin typeface="Times New Roman"/>
              <a:cs typeface="Times New Roman"/>
            </a:rPr>
            <a:t>. </a:t>
          </a:r>
        </a:p>
      </dgm:t>
    </dgm:pt>
    <dgm:pt modelId="{39F5E64B-7894-4C95-949E-F55F39A53D3B}" type="parTrans" cxnId="{CF592688-16AB-4CC4-B0AC-5C3AC0E23FE3}">
      <dgm:prSet/>
      <dgm:spPr/>
      <dgm:t>
        <a:bodyPr/>
        <a:lstStyle/>
        <a:p>
          <a:endParaRPr lang="en-US"/>
        </a:p>
      </dgm:t>
    </dgm:pt>
    <dgm:pt modelId="{9C39A50B-C722-44CF-A9C7-0EC50A5210F9}" type="sibTrans" cxnId="{CF592688-16AB-4CC4-B0AC-5C3AC0E23FE3}">
      <dgm:prSet/>
      <dgm:spPr/>
      <dgm:t>
        <a:bodyPr/>
        <a:lstStyle/>
        <a:p>
          <a:endParaRPr lang="en-US"/>
        </a:p>
      </dgm:t>
    </dgm:pt>
    <dgm:pt modelId="{981358BF-4E9E-4C57-AE7B-9785A2BD88C1}">
      <dgm:prSet custT="1"/>
      <dgm:spPr/>
      <dgm:t>
        <a:bodyPr/>
        <a:lstStyle/>
        <a:p>
          <a:pPr algn="just"/>
          <a:r>
            <a:rPr lang="en-US" sz="2000" dirty="0">
              <a:solidFill>
                <a:schemeClr val="tx1"/>
              </a:solidFill>
              <a:latin typeface="Times New Roman"/>
              <a:cs typeface="Times New Roman"/>
            </a:rPr>
            <a:t>The</a:t>
          </a:r>
          <a:r>
            <a:rPr lang="en-US" sz="2000" baseline="0" dirty="0">
              <a:solidFill>
                <a:schemeClr val="tx1"/>
              </a:solidFill>
              <a:latin typeface="Times New Roman"/>
              <a:cs typeface="Times New Roman"/>
            </a:rPr>
            <a:t> end of life is defined as the last months and last years of life after certain age.</a:t>
          </a:r>
          <a:endParaRPr lang="en-US" sz="2000" dirty="0">
            <a:solidFill>
              <a:schemeClr val="tx1"/>
            </a:solidFill>
            <a:latin typeface="Times New Roman"/>
            <a:cs typeface="Times New Roman"/>
          </a:endParaRPr>
        </a:p>
      </dgm:t>
    </dgm:pt>
    <dgm:pt modelId="{F1D48290-C7F0-46AE-A75F-E7F751D2307A}" type="parTrans" cxnId="{E6721F04-A1FB-4642-8F43-19B1041DB5B7}">
      <dgm:prSet/>
      <dgm:spPr/>
      <dgm:t>
        <a:bodyPr/>
        <a:lstStyle/>
        <a:p>
          <a:endParaRPr lang="en-US"/>
        </a:p>
      </dgm:t>
    </dgm:pt>
    <dgm:pt modelId="{BC414E70-9B1A-4D2D-87A3-E66544D27180}" type="sibTrans" cxnId="{E6721F04-A1FB-4642-8F43-19B1041DB5B7}">
      <dgm:prSet/>
      <dgm:spPr/>
      <dgm:t>
        <a:bodyPr/>
        <a:lstStyle/>
        <a:p>
          <a:endParaRPr lang="en-US"/>
        </a:p>
      </dgm:t>
    </dgm:pt>
    <dgm:pt modelId="{887EBD2C-CE29-41D1-BC9A-FAF1682D0BCF}">
      <dgm:prSet custT="1"/>
      <dgm:spPr/>
      <dgm:t>
        <a:bodyPr/>
        <a:lstStyle/>
        <a:p>
          <a:pPr algn="just"/>
          <a:r>
            <a:rPr lang="en-US" sz="2000" dirty="0">
              <a:latin typeface="Times New Roman"/>
              <a:cs typeface="Times New Roman"/>
            </a:rPr>
            <a:t>The end of life care is provided to the patients so that their painful phase can be covered and they don’t feel the pain that much. </a:t>
          </a:r>
          <a:r>
            <a:rPr lang="en-US" sz="2000" dirty="0"/>
            <a:t>(Gómez-</a:t>
          </a:r>
          <a:r>
            <a:rPr lang="en-US" sz="2000" dirty="0" err="1"/>
            <a:t>Vírseda</a:t>
          </a:r>
          <a:r>
            <a:rPr lang="en-US" sz="2000" dirty="0"/>
            <a:t>, et al., 2020)</a:t>
          </a:r>
          <a:endParaRPr lang="en-US" sz="2000" dirty="0">
            <a:latin typeface="Times New Roman"/>
            <a:cs typeface="Times New Roman"/>
          </a:endParaRPr>
        </a:p>
      </dgm:t>
    </dgm:pt>
    <dgm:pt modelId="{785FBE23-F80E-4806-91FC-93D7A5F2A624}" type="parTrans" cxnId="{712F7CEF-5E84-4DDA-8823-C5326AA4E483}">
      <dgm:prSet/>
      <dgm:spPr/>
      <dgm:t>
        <a:bodyPr/>
        <a:lstStyle/>
        <a:p>
          <a:endParaRPr lang="en-US"/>
        </a:p>
      </dgm:t>
    </dgm:pt>
    <dgm:pt modelId="{91906A6C-65C0-49AF-A292-021406B1A8A0}" type="sibTrans" cxnId="{712F7CEF-5E84-4DDA-8823-C5326AA4E483}">
      <dgm:prSet/>
      <dgm:spPr/>
      <dgm:t>
        <a:bodyPr/>
        <a:lstStyle/>
        <a:p>
          <a:endParaRPr lang="en-US"/>
        </a:p>
      </dgm:t>
    </dgm:pt>
    <dgm:pt modelId="{A0C4EBD7-1A07-421D-9E8D-6C747CFDB3E8}" type="pres">
      <dgm:prSet presAssocID="{E051607A-24D2-4EF6-BB20-234F1044CE32}" presName="hierChild1" presStyleCnt="0">
        <dgm:presLayoutVars>
          <dgm:chPref val="1"/>
          <dgm:dir/>
          <dgm:animOne val="branch"/>
          <dgm:animLvl val="lvl"/>
          <dgm:resizeHandles/>
        </dgm:presLayoutVars>
      </dgm:prSet>
      <dgm:spPr/>
    </dgm:pt>
    <dgm:pt modelId="{00853146-69BD-4C60-AB99-6FBE8A59FEF0}" type="pres">
      <dgm:prSet presAssocID="{0160C8ED-6F05-42C8-A6BC-CA4AA5CFEDE2}" presName="hierRoot1" presStyleCnt="0"/>
      <dgm:spPr/>
    </dgm:pt>
    <dgm:pt modelId="{F6C620BF-B584-4F24-AED8-090CEA2ED4CA}" type="pres">
      <dgm:prSet presAssocID="{0160C8ED-6F05-42C8-A6BC-CA4AA5CFEDE2}" presName="composite" presStyleCnt="0"/>
      <dgm:spPr/>
    </dgm:pt>
    <dgm:pt modelId="{AEA3D8B9-3648-4901-B4E3-83D42D0FE4B4}" type="pres">
      <dgm:prSet presAssocID="{0160C8ED-6F05-42C8-A6BC-CA4AA5CFEDE2}" presName="background" presStyleLbl="node0" presStyleIdx="0" presStyleCnt="3"/>
      <dgm:spPr/>
    </dgm:pt>
    <dgm:pt modelId="{F04DAD5F-5E29-4055-9D3C-2456E5083F83}" type="pres">
      <dgm:prSet presAssocID="{0160C8ED-6F05-42C8-A6BC-CA4AA5CFEDE2}" presName="text" presStyleLbl="fgAcc0" presStyleIdx="0" presStyleCnt="3" custScaleX="147885" custScaleY="190373">
        <dgm:presLayoutVars>
          <dgm:chPref val="3"/>
        </dgm:presLayoutVars>
      </dgm:prSet>
      <dgm:spPr/>
    </dgm:pt>
    <dgm:pt modelId="{E2D5BA85-B539-45DB-9CDC-2EB251967146}" type="pres">
      <dgm:prSet presAssocID="{0160C8ED-6F05-42C8-A6BC-CA4AA5CFEDE2}" presName="hierChild2" presStyleCnt="0"/>
      <dgm:spPr/>
    </dgm:pt>
    <dgm:pt modelId="{B2E849A8-807C-4DB1-8172-8E3AF3B93DCF}" type="pres">
      <dgm:prSet presAssocID="{981358BF-4E9E-4C57-AE7B-9785A2BD88C1}" presName="hierRoot1" presStyleCnt="0"/>
      <dgm:spPr/>
    </dgm:pt>
    <dgm:pt modelId="{7EFF5F5F-4D98-41E0-8987-77728D45B718}" type="pres">
      <dgm:prSet presAssocID="{981358BF-4E9E-4C57-AE7B-9785A2BD88C1}" presName="composite" presStyleCnt="0"/>
      <dgm:spPr/>
    </dgm:pt>
    <dgm:pt modelId="{CA4BB6D5-0C0B-4C5E-80A6-82E012C609DC}" type="pres">
      <dgm:prSet presAssocID="{981358BF-4E9E-4C57-AE7B-9785A2BD88C1}" presName="background" presStyleLbl="node0" presStyleIdx="1" presStyleCnt="3"/>
      <dgm:spPr/>
    </dgm:pt>
    <dgm:pt modelId="{B23D716F-C3BC-4AEF-B536-A16D27ED77BB}" type="pres">
      <dgm:prSet presAssocID="{981358BF-4E9E-4C57-AE7B-9785A2BD88C1}" presName="text" presStyleLbl="fgAcc0" presStyleIdx="1" presStyleCnt="3" custScaleX="147885" custScaleY="190373">
        <dgm:presLayoutVars>
          <dgm:chPref val="3"/>
        </dgm:presLayoutVars>
      </dgm:prSet>
      <dgm:spPr/>
    </dgm:pt>
    <dgm:pt modelId="{DE5FC4D2-9CB3-4B31-95CB-0F273996735C}" type="pres">
      <dgm:prSet presAssocID="{981358BF-4E9E-4C57-AE7B-9785A2BD88C1}" presName="hierChild2" presStyleCnt="0"/>
      <dgm:spPr/>
    </dgm:pt>
    <dgm:pt modelId="{8A414D9E-E5B3-4FAF-95C8-39ED635B8B52}" type="pres">
      <dgm:prSet presAssocID="{887EBD2C-CE29-41D1-BC9A-FAF1682D0BCF}" presName="hierRoot1" presStyleCnt="0"/>
      <dgm:spPr/>
    </dgm:pt>
    <dgm:pt modelId="{E048FE01-AB52-475F-83DC-3996EC198999}" type="pres">
      <dgm:prSet presAssocID="{887EBD2C-CE29-41D1-BC9A-FAF1682D0BCF}" presName="composite" presStyleCnt="0"/>
      <dgm:spPr/>
    </dgm:pt>
    <dgm:pt modelId="{CC9B02E7-77FA-4060-BC4D-77C112AB717F}" type="pres">
      <dgm:prSet presAssocID="{887EBD2C-CE29-41D1-BC9A-FAF1682D0BCF}" presName="background" presStyleLbl="node0" presStyleIdx="2" presStyleCnt="3"/>
      <dgm:spPr/>
    </dgm:pt>
    <dgm:pt modelId="{959B481C-DE8A-408A-A1B0-F8A455DE17D1}" type="pres">
      <dgm:prSet presAssocID="{887EBD2C-CE29-41D1-BC9A-FAF1682D0BCF}" presName="text" presStyleLbl="fgAcc0" presStyleIdx="2" presStyleCnt="3" custScaleX="147885" custScaleY="190373">
        <dgm:presLayoutVars>
          <dgm:chPref val="3"/>
        </dgm:presLayoutVars>
      </dgm:prSet>
      <dgm:spPr/>
    </dgm:pt>
    <dgm:pt modelId="{34458F00-ABDA-428A-8BD0-8776E68B1F99}" type="pres">
      <dgm:prSet presAssocID="{887EBD2C-CE29-41D1-BC9A-FAF1682D0BCF}" presName="hierChild2" presStyleCnt="0"/>
      <dgm:spPr/>
    </dgm:pt>
  </dgm:ptLst>
  <dgm:cxnLst>
    <dgm:cxn modelId="{E6721F04-A1FB-4642-8F43-19B1041DB5B7}" srcId="{E051607A-24D2-4EF6-BB20-234F1044CE32}" destId="{981358BF-4E9E-4C57-AE7B-9785A2BD88C1}" srcOrd="1" destOrd="0" parTransId="{F1D48290-C7F0-46AE-A75F-E7F751D2307A}" sibTransId="{BC414E70-9B1A-4D2D-87A3-E66544D27180}"/>
    <dgm:cxn modelId="{35AADF16-3FC7-478D-B24C-B80A63AF428D}" type="presOf" srcId="{E051607A-24D2-4EF6-BB20-234F1044CE32}" destId="{A0C4EBD7-1A07-421D-9E8D-6C747CFDB3E8}" srcOrd="0" destOrd="0" presId="urn:microsoft.com/office/officeart/2005/8/layout/hierarchy1"/>
    <dgm:cxn modelId="{8942A568-B37E-4434-ADE9-D2F5CCEEEEC0}" type="presOf" srcId="{0160C8ED-6F05-42C8-A6BC-CA4AA5CFEDE2}" destId="{F04DAD5F-5E29-4055-9D3C-2456E5083F83}" srcOrd="0" destOrd="0" presId="urn:microsoft.com/office/officeart/2005/8/layout/hierarchy1"/>
    <dgm:cxn modelId="{CF592688-16AB-4CC4-B0AC-5C3AC0E23FE3}" srcId="{E051607A-24D2-4EF6-BB20-234F1044CE32}" destId="{0160C8ED-6F05-42C8-A6BC-CA4AA5CFEDE2}" srcOrd="0" destOrd="0" parTransId="{39F5E64B-7894-4C95-949E-F55F39A53D3B}" sibTransId="{9C39A50B-C722-44CF-A9C7-0EC50A5210F9}"/>
    <dgm:cxn modelId="{3BC043E6-E9CE-4E22-A0D7-52D6EDF08E6A}" type="presOf" srcId="{981358BF-4E9E-4C57-AE7B-9785A2BD88C1}" destId="{B23D716F-C3BC-4AEF-B536-A16D27ED77BB}" srcOrd="0" destOrd="0" presId="urn:microsoft.com/office/officeart/2005/8/layout/hierarchy1"/>
    <dgm:cxn modelId="{712F7CEF-5E84-4DDA-8823-C5326AA4E483}" srcId="{E051607A-24D2-4EF6-BB20-234F1044CE32}" destId="{887EBD2C-CE29-41D1-BC9A-FAF1682D0BCF}" srcOrd="2" destOrd="0" parTransId="{785FBE23-F80E-4806-91FC-93D7A5F2A624}" sibTransId="{91906A6C-65C0-49AF-A292-021406B1A8A0}"/>
    <dgm:cxn modelId="{F5F162F2-5FE0-4D83-82D6-962F9C89883F}" type="presOf" srcId="{887EBD2C-CE29-41D1-BC9A-FAF1682D0BCF}" destId="{959B481C-DE8A-408A-A1B0-F8A455DE17D1}" srcOrd="0" destOrd="0" presId="urn:microsoft.com/office/officeart/2005/8/layout/hierarchy1"/>
    <dgm:cxn modelId="{34738E92-B8BA-47E8-81B0-26A8A4C1450E}" type="presParOf" srcId="{A0C4EBD7-1A07-421D-9E8D-6C747CFDB3E8}" destId="{00853146-69BD-4C60-AB99-6FBE8A59FEF0}" srcOrd="0" destOrd="0" presId="urn:microsoft.com/office/officeart/2005/8/layout/hierarchy1"/>
    <dgm:cxn modelId="{858B372C-1C03-49CC-BC5D-60F9BCCB2FCF}" type="presParOf" srcId="{00853146-69BD-4C60-AB99-6FBE8A59FEF0}" destId="{F6C620BF-B584-4F24-AED8-090CEA2ED4CA}" srcOrd="0" destOrd="0" presId="urn:microsoft.com/office/officeart/2005/8/layout/hierarchy1"/>
    <dgm:cxn modelId="{371E5EF1-5293-4B63-8813-A17D5CDFDB9B}" type="presParOf" srcId="{F6C620BF-B584-4F24-AED8-090CEA2ED4CA}" destId="{AEA3D8B9-3648-4901-B4E3-83D42D0FE4B4}" srcOrd="0" destOrd="0" presId="urn:microsoft.com/office/officeart/2005/8/layout/hierarchy1"/>
    <dgm:cxn modelId="{02840188-F785-4289-9F1E-BF6D11D550DA}" type="presParOf" srcId="{F6C620BF-B584-4F24-AED8-090CEA2ED4CA}" destId="{F04DAD5F-5E29-4055-9D3C-2456E5083F83}" srcOrd="1" destOrd="0" presId="urn:microsoft.com/office/officeart/2005/8/layout/hierarchy1"/>
    <dgm:cxn modelId="{5BCCB389-4D4E-40E5-BD9F-3E0745057C06}" type="presParOf" srcId="{00853146-69BD-4C60-AB99-6FBE8A59FEF0}" destId="{E2D5BA85-B539-45DB-9CDC-2EB251967146}" srcOrd="1" destOrd="0" presId="urn:microsoft.com/office/officeart/2005/8/layout/hierarchy1"/>
    <dgm:cxn modelId="{91EF8F99-5C0D-47AD-8030-6B4ED9060694}" type="presParOf" srcId="{A0C4EBD7-1A07-421D-9E8D-6C747CFDB3E8}" destId="{B2E849A8-807C-4DB1-8172-8E3AF3B93DCF}" srcOrd="1" destOrd="0" presId="urn:microsoft.com/office/officeart/2005/8/layout/hierarchy1"/>
    <dgm:cxn modelId="{5AB1DB42-22CB-4DA4-A170-2B5DB8D150D6}" type="presParOf" srcId="{B2E849A8-807C-4DB1-8172-8E3AF3B93DCF}" destId="{7EFF5F5F-4D98-41E0-8987-77728D45B718}" srcOrd="0" destOrd="0" presId="urn:microsoft.com/office/officeart/2005/8/layout/hierarchy1"/>
    <dgm:cxn modelId="{3F7E69E0-5CDF-420E-9523-A71EE06DD5CA}" type="presParOf" srcId="{7EFF5F5F-4D98-41E0-8987-77728D45B718}" destId="{CA4BB6D5-0C0B-4C5E-80A6-82E012C609DC}" srcOrd="0" destOrd="0" presId="urn:microsoft.com/office/officeart/2005/8/layout/hierarchy1"/>
    <dgm:cxn modelId="{3EEF4AC7-9265-40EE-8F75-32EB16EF7F7C}" type="presParOf" srcId="{7EFF5F5F-4D98-41E0-8987-77728D45B718}" destId="{B23D716F-C3BC-4AEF-B536-A16D27ED77BB}" srcOrd="1" destOrd="0" presId="urn:microsoft.com/office/officeart/2005/8/layout/hierarchy1"/>
    <dgm:cxn modelId="{16094992-5AF8-453D-B500-6F9700D3FB7F}" type="presParOf" srcId="{B2E849A8-807C-4DB1-8172-8E3AF3B93DCF}" destId="{DE5FC4D2-9CB3-4B31-95CB-0F273996735C}" srcOrd="1" destOrd="0" presId="urn:microsoft.com/office/officeart/2005/8/layout/hierarchy1"/>
    <dgm:cxn modelId="{AE3C08CA-95D3-4CBD-905F-88920CC9BDC6}" type="presParOf" srcId="{A0C4EBD7-1A07-421D-9E8D-6C747CFDB3E8}" destId="{8A414D9E-E5B3-4FAF-95C8-39ED635B8B52}" srcOrd="2" destOrd="0" presId="urn:microsoft.com/office/officeart/2005/8/layout/hierarchy1"/>
    <dgm:cxn modelId="{25547928-EDB8-48F1-AE00-FFF56A2A5DE5}" type="presParOf" srcId="{8A414D9E-E5B3-4FAF-95C8-39ED635B8B52}" destId="{E048FE01-AB52-475F-83DC-3996EC198999}" srcOrd="0" destOrd="0" presId="urn:microsoft.com/office/officeart/2005/8/layout/hierarchy1"/>
    <dgm:cxn modelId="{0A87D292-3C62-43CF-8307-F2ABA870A323}" type="presParOf" srcId="{E048FE01-AB52-475F-83DC-3996EC198999}" destId="{CC9B02E7-77FA-4060-BC4D-77C112AB717F}" srcOrd="0" destOrd="0" presId="urn:microsoft.com/office/officeart/2005/8/layout/hierarchy1"/>
    <dgm:cxn modelId="{2208B0F1-B222-4746-97CD-1C6B78774E0C}" type="presParOf" srcId="{E048FE01-AB52-475F-83DC-3996EC198999}" destId="{959B481C-DE8A-408A-A1B0-F8A455DE17D1}" srcOrd="1" destOrd="0" presId="urn:microsoft.com/office/officeart/2005/8/layout/hierarchy1"/>
    <dgm:cxn modelId="{80FE8679-6756-41FF-AD2D-4D5A3326E16A}" type="presParOf" srcId="{8A414D9E-E5B3-4FAF-95C8-39ED635B8B52}" destId="{34458F00-ABDA-428A-8BD0-8776E68B1F9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F16878-10F0-4953-A824-E4165EEBB1C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A8AAE9D-06F5-4294-9A03-4D20F3E6F1DC}">
      <dgm:prSet custT="1"/>
      <dgm:spPr/>
      <dgm:t>
        <a:bodyPr/>
        <a:lstStyle/>
        <a:p>
          <a:r>
            <a:rPr lang="en-US" sz="3200" b="1" dirty="0">
              <a:latin typeface="Times New Roman"/>
              <a:cs typeface="Times New Roman"/>
            </a:rPr>
            <a:t>Care at Home</a:t>
          </a:r>
        </a:p>
      </dgm:t>
    </dgm:pt>
    <dgm:pt modelId="{C88FBCD9-10FB-4CD9-BA32-F1B0E223CEEF}" type="parTrans" cxnId="{57BBF20A-8315-4F2F-A918-6B93BC2C4B0C}">
      <dgm:prSet/>
      <dgm:spPr/>
      <dgm:t>
        <a:bodyPr/>
        <a:lstStyle/>
        <a:p>
          <a:endParaRPr lang="en-US"/>
        </a:p>
      </dgm:t>
    </dgm:pt>
    <dgm:pt modelId="{2685F05C-B1F1-419F-8386-AC18F7AA7119}" type="sibTrans" cxnId="{57BBF20A-8315-4F2F-A918-6B93BC2C4B0C}">
      <dgm:prSet/>
      <dgm:spPr/>
      <dgm:t>
        <a:bodyPr/>
        <a:lstStyle/>
        <a:p>
          <a:endParaRPr lang="en-US"/>
        </a:p>
      </dgm:t>
    </dgm:pt>
    <dgm:pt modelId="{F3B10600-8AFF-4378-AAB7-AF3D3F5840F0}">
      <dgm:prSet custT="1"/>
      <dgm:spPr/>
      <dgm:t>
        <a:bodyPr/>
        <a:lstStyle/>
        <a:p>
          <a:pPr algn="just"/>
          <a:r>
            <a:rPr lang="en-US" sz="2000" dirty="0">
              <a:latin typeface="Times New Roman" panose="02020603050405020304" pitchFamily="18" charset="0"/>
              <a:cs typeface="Times New Roman" panose="02020603050405020304" pitchFamily="18" charset="0"/>
            </a:rPr>
            <a:t>Skilled and expert staff can be hired ta home that can ease the suffering of the patient (Kirkham, 2021).</a:t>
          </a:r>
        </a:p>
      </dgm:t>
    </dgm:pt>
    <dgm:pt modelId="{080EEA56-BBBB-4EE0-8D1F-E922909735FB}" type="parTrans" cxnId="{A75378FA-FDB5-4113-941E-9B7BD3016FF4}">
      <dgm:prSet/>
      <dgm:spPr/>
      <dgm:t>
        <a:bodyPr/>
        <a:lstStyle/>
        <a:p>
          <a:endParaRPr lang="en-US"/>
        </a:p>
      </dgm:t>
    </dgm:pt>
    <dgm:pt modelId="{E1676D06-9581-4FED-9787-558AA4CA2EDD}" type="sibTrans" cxnId="{A75378FA-FDB5-4113-941E-9B7BD3016FF4}">
      <dgm:prSet/>
      <dgm:spPr/>
      <dgm:t>
        <a:bodyPr/>
        <a:lstStyle/>
        <a:p>
          <a:endParaRPr lang="en-US"/>
        </a:p>
      </dgm:t>
    </dgm:pt>
    <dgm:pt modelId="{FDD7BF70-CE9E-4F75-9EE3-A863D08C451A}">
      <dgm:prSet custT="1"/>
      <dgm:spPr/>
      <dgm:t>
        <a:bodyPr/>
        <a:lstStyle/>
        <a:p>
          <a:pPr algn="just"/>
          <a:r>
            <a:rPr lang="en-US" sz="2000" dirty="0">
              <a:latin typeface="Times New Roman" panose="02020603050405020304" pitchFamily="18" charset="0"/>
              <a:cs typeface="Times New Roman" panose="02020603050405020304" pitchFamily="18" charset="0"/>
            </a:rPr>
            <a:t>For instance, if the nurse is hired she can give the necessary painkiller injection to the patient when he or she is facing great pain. Cancer patients are a great example because they have to bear a lot of pain at the end of life.</a:t>
          </a:r>
        </a:p>
      </dgm:t>
    </dgm:pt>
    <dgm:pt modelId="{5E5BC1D2-62B0-4884-8BAC-C42288A8670F}" type="parTrans" cxnId="{33EDB3C9-0EC0-4AB2-A37A-EA425A531673}">
      <dgm:prSet/>
      <dgm:spPr/>
      <dgm:t>
        <a:bodyPr/>
        <a:lstStyle/>
        <a:p>
          <a:endParaRPr lang="en-US"/>
        </a:p>
      </dgm:t>
    </dgm:pt>
    <dgm:pt modelId="{8187AA34-33C9-48B5-B40D-EA7EFA0072DC}" type="sibTrans" cxnId="{33EDB3C9-0EC0-4AB2-A37A-EA425A531673}">
      <dgm:prSet/>
      <dgm:spPr/>
      <dgm:t>
        <a:bodyPr/>
        <a:lstStyle/>
        <a:p>
          <a:endParaRPr lang="en-US"/>
        </a:p>
      </dgm:t>
    </dgm:pt>
    <dgm:pt modelId="{BEB6426D-F41C-4FB5-89F8-6C636832CA36}">
      <dgm:prSet custT="1"/>
      <dgm:spPr/>
      <dgm:t>
        <a:bodyPr/>
        <a:lstStyle/>
        <a:p>
          <a:pPr algn="just"/>
          <a:r>
            <a:rPr lang="en-US" sz="2000" dirty="0">
              <a:latin typeface="Times New Roman" panose="02020603050405020304" pitchFamily="18" charset="0"/>
              <a:cs typeface="Times New Roman" panose="02020603050405020304" pitchFamily="18" charset="0"/>
            </a:rPr>
            <a:t>For the care at home, it is necessary to provide all the major and necessary equipment in the home i.e. BP apparatus, etc. </a:t>
          </a:r>
        </a:p>
      </dgm:t>
    </dgm:pt>
    <dgm:pt modelId="{151B1D19-9D1C-4AC0-9220-BFACEFF7687A}" type="sibTrans" cxnId="{33200EDA-2A96-4CDF-9947-1EA38FE850D2}">
      <dgm:prSet/>
      <dgm:spPr/>
      <dgm:t>
        <a:bodyPr/>
        <a:lstStyle/>
        <a:p>
          <a:endParaRPr lang="en-US"/>
        </a:p>
      </dgm:t>
    </dgm:pt>
    <dgm:pt modelId="{49FFE0E5-5FD7-4626-AFEA-2E62DEC217DE}" type="parTrans" cxnId="{33200EDA-2A96-4CDF-9947-1EA38FE850D2}">
      <dgm:prSet/>
      <dgm:spPr/>
      <dgm:t>
        <a:bodyPr/>
        <a:lstStyle/>
        <a:p>
          <a:endParaRPr lang="en-US"/>
        </a:p>
      </dgm:t>
    </dgm:pt>
    <dgm:pt modelId="{BDD0D8F4-C6FC-4AAE-B365-2918970A8413}">
      <dgm:prSet custT="1"/>
      <dgm:spPr/>
      <dgm:t>
        <a:bodyPr/>
        <a:lstStyle/>
        <a:p>
          <a:pPr algn="just"/>
          <a:r>
            <a:rPr lang="en-US" sz="2000" dirty="0">
              <a:latin typeface="Times New Roman" panose="02020603050405020304" pitchFamily="18" charset="0"/>
              <a:cs typeface="Times New Roman" panose="02020603050405020304" pitchFamily="18" charset="0"/>
            </a:rPr>
            <a:t>This care is more demanding for the parents because the payment feels more relaxed emotionally, Moreover, it is beneficial for the family in terms of finances. (Courtney, 2020). </a:t>
          </a:r>
        </a:p>
      </dgm:t>
    </dgm:pt>
    <dgm:pt modelId="{F2DBF503-34A1-4152-BC4F-0F12D5B467CA}" type="parTrans" cxnId="{72EE5FA1-CD1F-41BC-89DA-BD4FF17F1AFB}">
      <dgm:prSet/>
      <dgm:spPr/>
      <dgm:t>
        <a:bodyPr/>
        <a:lstStyle/>
        <a:p>
          <a:endParaRPr lang="en-US"/>
        </a:p>
      </dgm:t>
    </dgm:pt>
    <dgm:pt modelId="{395B0A27-8326-4FC4-8450-0641590FA85F}" type="sibTrans" cxnId="{72EE5FA1-CD1F-41BC-89DA-BD4FF17F1AFB}">
      <dgm:prSet/>
      <dgm:spPr/>
      <dgm:t>
        <a:bodyPr/>
        <a:lstStyle/>
        <a:p>
          <a:endParaRPr lang="en-US"/>
        </a:p>
      </dgm:t>
    </dgm:pt>
    <dgm:pt modelId="{D8B248EB-DA6A-4CF9-878E-031C281C34AA}" type="pres">
      <dgm:prSet presAssocID="{B9F16878-10F0-4953-A824-E4165EEBB1C0}" presName="linear" presStyleCnt="0">
        <dgm:presLayoutVars>
          <dgm:animLvl val="lvl"/>
          <dgm:resizeHandles val="exact"/>
        </dgm:presLayoutVars>
      </dgm:prSet>
      <dgm:spPr/>
    </dgm:pt>
    <dgm:pt modelId="{9A134B69-69B7-4807-9C88-E9152429C019}" type="pres">
      <dgm:prSet presAssocID="{7A8AAE9D-06F5-4294-9A03-4D20F3E6F1DC}" presName="parentText" presStyleLbl="node1" presStyleIdx="0" presStyleCnt="5" custScaleY="67507">
        <dgm:presLayoutVars>
          <dgm:chMax val="0"/>
          <dgm:bulletEnabled val="1"/>
        </dgm:presLayoutVars>
      </dgm:prSet>
      <dgm:spPr/>
    </dgm:pt>
    <dgm:pt modelId="{C0D36812-1E07-4FEB-9A7D-7C7B370DE93A}" type="pres">
      <dgm:prSet presAssocID="{2685F05C-B1F1-419F-8386-AC18F7AA7119}" presName="spacer" presStyleCnt="0"/>
      <dgm:spPr/>
    </dgm:pt>
    <dgm:pt modelId="{36C4C8E9-DAAF-4528-ABCC-C303594F809F}" type="pres">
      <dgm:prSet presAssocID="{BEB6426D-F41C-4FB5-89F8-6C636832CA36}" presName="parentText" presStyleLbl="node1" presStyleIdx="1" presStyleCnt="5" custScaleY="70025">
        <dgm:presLayoutVars>
          <dgm:chMax val="0"/>
          <dgm:bulletEnabled val="1"/>
        </dgm:presLayoutVars>
      </dgm:prSet>
      <dgm:spPr/>
    </dgm:pt>
    <dgm:pt modelId="{7769C55D-E5C8-4771-A3EB-4AA65BCAC1DA}" type="pres">
      <dgm:prSet presAssocID="{151B1D19-9D1C-4AC0-9220-BFACEFF7687A}" presName="spacer" presStyleCnt="0"/>
      <dgm:spPr/>
    </dgm:pt>
    <dgm:pt modelId="{5E7051A2-D8E9-4CFD-B149-CDFA758AE3F5}" type="pres">
      <dgm:prSet presAssocID="{F3B10600-8AFF-4378-AAB7-AF3D3F5840F0}" presName="parentText" presStyleLbl="node1" presStyleIdx="2" presStyleCnt="5" custScaleY="75252">
        <dgm:presLayoutVars>
          <dgm:chMax val="0"/>
          <dgm:bulletEnabled val="1"/>
        </dgm:presLayoutVars>
      </dgm:prSet>
      <dgm:spPr/>
    </dgm:pt>
    <dgm:pt modelId="{D0182B9B-70FD-4163-AD10-8CCD89EB6899}" type="pres">
      <dgm:prSet presAssocID="{E1676D06-9581-4FED-9787-558AA4CA2EDD}" presName="spacer" presStyleCnt="0"/>
      <dgm:spPr/>
    </dgm:pt>
    <dgm:pt modelId="{240CAE1A-2528-4561-B547-ADD19C878C5E}" type="pres">
      <dgm:prSet presAssocID="{FDD7BF70-CE9E-4F75-9EE3-A863D08C451A}" presName="parentText" presStyleLbl="node1" presStyleIdx="3" presStyleCnt="5" custScaleY="116663">
        <dgm:presLayoutVars>
          <dgm:chMax val="0"/>
          <dgm:bulletEnabled val="1"/>
        </dgm:presLayoutVars>
      </dgm:prSet>
      <dgm:spPr/>
    </dgm:pt>
    <dgm:pt modelId="{DD1092E4-4238-4E09-A06A-25D539C98B32}" type="pres">
      <dgm:prSet presAssocID="{8187AA34-33C9-48B5-B40D-EA7EFA0072DC}" presName="spacer" presStyleCnt="0"/>
      <dgm:spPr/>
    </dgm:pt>
    <dgm:pt modelId="{E42C1309-1FC1-4CDF-B427-8083DDDFEE01}" type="pres">
      <dgm:prSet presAssocID="{BDD0D8F4-C6FC-4AAE-B365-2918970A8413}" presName="parentText" presStyleLbl="node1" presStyleIdx="4" presStyleCnt="5">
        <dgm:presLayoutVars>
          <dgm:chMax val="0"/>
          <dgm:bulletEnabled val="1"/>
        </dgm:presLayoutVars>
      </dgm:prSet>
      <dgm:spPr/>
    </dgm:pt>
  </dgm:ptLst>
  <dgm:cxnLst>
    <dgm:cxn modelId="{57BBF20A-8315-4F2F-A918-6B93BC2C4B0C}" srcId="{B9F16878-10F0-4953-A824-E4165EEBB1C0}" destId="{7A8AAE9D-06F5-4294-9A03-4D20F3E6F1DC}" srcOrd="0" destOrd="0" parTransId="{C88FBCD9-10FB-4CD9-BA32-F1B0E223CEEF}" sibTransId="{2685F05C-B1F1-419F-8386-AC18F7AA7119}"/>
    <dgm:cxn modelId="{5008D929-D67E-455E-9F9C-DC2FCF49E1D7}" type="presOf" srcId="{BDD0D8F4-C6FC-4AAE-B365-2918970A8413}" destId="{E42C1309-1FC1-4CDF-B427-8083DDDFEE01}" srcOrd="0" destOrd="0" presId="urn:microsoft.com/office/officeart/2005/8/layout/vList2"/>
    <dgm:cxn modelId="{ECDE753C-0564-4FC9-86B5-B014AC5CA60C}" type="presOf" srcId="{B9F16878-10F0-4953-A824-E4165EEBB1C0}" destId="{D8B248EB-DA6A-4CF9-878E-031C281C34AA}" srcOrd="0" destOrd="0" presId="urn:microsoft.com/office/officeart/2005/8/layout/vList2"/>
    <dgm:cxn modelId="{F946519B-6157-4A17-89D5-985F0EC8331D}" type="presOf" srcId="{7A8AAE9D-06F5-4294-9A03-4D20F3E6F1DC}" destId="{9A134B69-69B7-4807-9C88-E9152429C019}" srcOrd="0" destOrd="0" presId="urn:microsoft.com/office/officeart/2005/8/layout/vList2"/>
    <dgm:cxn modelId="{72EE5FA1-CD1F-41BC-89DA-BD4FF17F1AFB}" srcId="{B9F16878-10F0-4953-A824-E4165EEBB1C0}" destId="{BDD0D8F4-C6FC-4AAE-B365-2918970A8413}" srcOrd="4" destOrd="0" parTransId="{F2DBF503-34A1-4152-BC4F-0F12D5B467CA}" sibTransId="{395B0A27-8326-4FC4-8450-0641590FA85F}"/>
    <dgm:cxn modelId="{8A7A4BA9-D20C-4FBA-A3BF-137FD0F7127E}" type="presOf" srcId="{BEB6426D-F41C-4FB5-89F8-6C636832CA36}" destId="{36C4C8E9-DAAF-4528-ABCC-C303594F809F}" srcOrd="0" destOrd="0" presId="urn:microsoft.com/office/officeart/2005/8/layout/vList2"/>
    <dgm:cxn modelId="{C583E5AF-8509-4FB9-AC13-6BE50E0E01F8}" type="presOf" srcId="{F3B10600-8AFF-4378-AAB7-AF3D3F5840F0}" destId="{5E7051A2-D8E9-4CFD-B149-CDFA758AE3F5}" srcOrd="0" destOrd="0" presId="urn:microsoft.com/office/officeart/2005/8/layout/vList2"/>
    <dgm:cxn modelId="{33EDB3C9-0EC0-4AB2-A37A-EA425A531673}" srcId="{B9F16878-10F0-4953-A824-E4165EEBB1C0}" destId="{FDD7BF70-CE9E-4F75-9EE3-A863D08C451A}" srcOrd="3" destOrd="0" parTransId="{5E5BC1D2-62B0-4884-8BAC-C42288A8670F}" sibTransId="{8187AA34-33C9-48B5-B40D-EA7EFA0072DC}"/>
    <dgm:cxn modelId="{33200EDA-2A96-4CDF-9947-1EA38FE850D2}" srcId="{B9F16878-10F0-4953-A824-E4165EEBB1C0}" destId="{BEB6426D-F41C-4FB5-89F8-6C636832CA36}" srcOrd="1" destOrd="0" parTransId="{49FFE0E5-5FD7-4626-AFEA-2E62DEC217DE}" sibTransId="{151B1D19-9D1C-4AC0-9220-BFACEFF7687A}"/>
    <dgm:cxn modelId="{A75378FA-FDB5-4113-941E-9B7BD3016FF4}" srcId="{B9F16878-10F0-4953-A824-E4165EEBB1C0}" destId="{F3B10600-8AFF-4378-AAB7-AF3D3F5840F0}" srcOrd="2" destOrd="0" parTransId="{080EEA56-BBBB-4EE0-8D1F-E922909735FB}" sibTransId="{E1676D06-9581-4FED-9787-558AA4CA2EDD}"/>
    <dgm:cxn modelId="{653201FC-FC16-4BBD-8146-DB9F498BA66F}" type="presOf" srcId="{FDD7BF70-CE9E-4F75-9EE3-A863D08C451A}" destId="{240CAE1A-2528-4561-B547-ADD19C878C5E}" srcOrd="0" destOrd="0" presId="urn:microsoft.com/office/officeart/2005/8/layout/vList2"/>
    <dgm:cxn modelId="{55B590BC-9212-4F43-8C74-B7E80F60DA37}" type="presParOf" srcId="{D8B248EB-DA6A-4CF9-878E-031C281C34AA}" destId="{9A134B69-69B7-4807-9C88-E9152429C019}" srcOrd="0" destOrd="0" presId="urn:microsoft.com/office/officeart/2005/8/layout/vList2"/>
    <dgm:cxn modelId="{107BF7EE-6437-4EA6-8BC2-88DF13398FE1}" type="presParOf" srcId="{D8B248EB-DA6A-4CF9-878E-031C281C34AA}" destId="{C0D36812-1E07-4FEB-9A7D-7C7B370DE93A}" srcOrd="1" destOrd="0" presId="urn:microsoft.com/office/officeart/2005/8/layout/vList2"/>
    <dgm:cxn modelId="{A545D76E-E02A-466A-A0F7-6010B6B7C48F}" type="presParOf" srcId="{D8B248EB-DA6A-4CF9-878E-031C281C34AA}" destId="{36C4C8E9-DAAF-4528-ABCC-C303594F809F}" srcOrd="2" destOrd="0" presId="urn:microsoft.com/office/officeart/2005/8/layout/vList2"/>
    <dgm:cxn modelId="{2E102762-3BE5-4A42-8B7B-D8F512291AB6}" type="presParOf" srcId="{D8B248EB-DA6A-4CF9-878E-031C281C34AA}" destId="{7769C55D-E5C8-4771-A3EB-4AA65BCAC1DA}" srcOrd="3" destOrd="0" presId="urn:microsoft.com/office/officeart/2005/8/layout/vList2"/>
    <dgm:cxn modelId="{0C4C3964-9BCD-4F0E-9658-F565D71BC6CE}" type="presParOf" srcId="{D8B248EB-DA6A-4CF9-878E-031C281C34AA}" destId="{5E7051A2-D8E9-4CFD-B149-CDFA758AE3F5}" srcOrd="4" destOrd="0" presId="urn:microsoft.com/office/officeart/2005/8/layout/vList2"/>
    <dgm:cxn modelId="{683F42B2-404A-4509-B0EC-6EA899ED7053}" type="presParOf" srcId="{D8B248EB-DA6A-4CF9-878E-031C281C34AA}" destId="{D0182B9B-70FD-4163-AD10-8CCD89EB6899}" srcOrd="5" destOrd="0" presId="urn:microsoft.com/office/officeart/2005/8/layout/vList2"/>
    <dgm:cxn modelId="{C94950DA-5E75-43F9-B575-A34A37F9D824}" type="presParOf" srcId="{D8B248EB-DA6A-4CF9-878E-031C281C34AA}" destId="{240CAE1A-2528-4561-B547-ADD19C878C5E}" srcOrd="6" destOrd="0" presId="urn:microsoft.com/office/officeart/2005/8/layout/vList2"/>
    <dgm:cxn modelId="{67E1C962-7A33-4399-AB3C-BD88AAD6A696}" type="presParOf" srcId="{D8B248EB-DA6A-4CF9-878E-031C281C34AA}" destId="{DD1092E4-4238-4E09-A06A-25D539C98B32}" srcOrd="7" destOrd="0" presId="urn:microsoft.com/office/officeart/2005/8/layout/vList2"/>
    <dgm:cxn modelId="{2786B924-B648-438A-AE52-D961303E20A2}" type="presParOf" srcId="{D8B248EB-DA6A-4CF9-878E-031C281C34AA}" destId="{E42C1309-1FC1-4CDF-B427-8083DDDFEE0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F16878-10F0-4953-A824-E4165EEBB1C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A8AAE9D-06F5-4294-9A03-4D20F3E6F1DC}">
      <dgm:prSet custT="1"/>
      <dgm:spPr/>
      <dgm:t>
        <a:bodyPr/>
        <a:lstStyle/>
        <a:p>
          <a:r>
            <a:rPr lang="en-US" sz="3200" b="1" dirty="0">
              <a:latin typeface="Times New Roman"/>
              <a:cs typeface="Times New Roman"/>
            </a:rPr>
            <a:t>Care at Hospitals</a:t>
          </a:r>
        </a:p>
      </dgm:t>
    </dgm:pt>
    <dgm:pt modelId="{C88FBCD9-10FB-4CD9-BA32-F1B0E223CEEF}" type="parTrans" cxnId="{57BBF20A-8315-4F2F-A918-6B93BC2C4B0C}">
      <dgm:prSet/>
      <dgm:spPr/>
      <dgm:t>
        <a:bodyPr/>
        <a:lstStyle/>
        <a:p>
          <a:endParaRPr lang="en-US"/>
        </a:p>
      </dgm:t>
    </dgm:pt>
    <dgm:pt modelId="{2685F05C-B1F1-419F-8386-AC18F7AA7119}" type="sibTrans" cxnId="{57BBF20A-8315-4F2F-A918-6B93BC2C4B0C}">
      <dgm:prSet/>
      <dgm:spPr/>
      <dgm:t>
        <a:bodyPr/>
        <a:lstStyle/>
        <a:p>
          <a:endParaRPr lang="en-US"/>
        </a:p>
      </dgm:t>
    </dgm:pt>
    <dgm:pt modelId="{BEB6426D-F41C-4FB5-89F8-6C636832CA36}">
      <dgm:prSet custT="1"/>
      <dgm:spPr/>
      <dgm:t>
        <a:bodyPr/>
        <a:lstStyle/>
        <a:p>
          <a:pPr algn="just"/>
          <a:r>
            <a:rPr lang="en-US" sz="2000" dirty="0">
              <a:latin typeface="Times New Roman"/>
              <a:cs typeface="Times New Roman"/>
            </a:rPr>
            <a:t>The care given at the hospitals is mostly given by medical professionals. </a:t>
          </a:r>
        </a:p>
        <a:p>
          <a:pPr algn="just"/>
          <a:r>
            <a:rPr lang="en-US" sz="2000" dirty="0">
              <a:latin typeface="Times New Roman"/>
              <a:cs typeface="Times New Roman"/>
            </a:rPr>
            <a:t>They can better understand the situation of the patient who is dying.  </a:t>
          </a:r>
        </a:p>
      </dgm:t>
    </dgm:pt>
    <dgm:pt modelId="{49FFE0E5-5FD7-4626-AFEA-2E62DEC217DE}" type="parTrans" cxnId="{33200EDA-2A96-4CDF-9947-1EA38FE850D2}">
      <dgm:prSet/>
      <dgm:spPr/>
      <dgm:t>
        <a:bodyPr/>
        <a:lstStyle/>
        <a:p>
          <a:endParaRPr lang="en-US"/>
        </a:p>
      </dgm:t>
    </dgm:pt>
    <dgm:pt modelId="{151B1D19-9D1C-4AC0-9220-BFACEFF7687A}" type="sibTrans" cxnId="{33200EDA-2A96-4CDF-9947-1EA38FE850D2}">
      <dgm:prSet/>
      <dgm:spPr/>
      <dgm:t>
        <a:bodyPr/>
        <a:lstStyle/>
        <a:p>
          <a:endParaRPr lang="en-US"/>
        </a:p>
      </dgm:t>
    </dgm:pt>
    <dgm:pt modelId="{F3B10600-8AFF-4378-AAB7-AF3D3F5840F0}">
      <dgm:prSet custT="1"/>
      <dgm:spPr/>
      <dgm:t>
        <a:bodyPr/>
        <a:lstStyle/>
        <a:p>
          <a:pPr algn="just"/>
          <a:r>
            <a:rPr lang="en-US" sz="2000" dirty="0">
              <a:latin typeface="Times New Roman"/>
              <a:cs typeface="Times New Roman"/>
            </a:rPr>
            <a:t>Most of the times patient get panic when they feel that they are admitted to the hospital and seeing the condition of the other patients is also difficult for them. </a:t>
          </a:r>
        </a:p>
      </dgm:t>
    </dgm:pt>
    <dgm:pt modelId="{080EEA56-BBBB-4EE0-8D1F-E922909735FB}" type="parTrans" cxnId="{A75378FA-FDB5-4113-941E-9B7BD3016FF4}">
      <dgm:prSet/>
      <dgm:spPr/>
      <dgm:t>
        <a:bodyPr/>
        <a:lstStyle/>
        <a:p>
          <a:endParaRPr lang="en-US"/>
        </a:p>
      </dgm:t>
    </dgm:pt>
    <dgm:pt modelId="{E1676D06-9581-4FED-9787-558AA4CA2EDD}" type="sibTrans" cxnId="{A75378FA-FDB5-4113-941E-9B7BD3016FF4}">
      <dgm:prSet/>
      <dgm:spPr/>
      <dgm:t>
        <a:bodyPr/>
        <a:lstStyle/>
        <a:p>
          <a:endParaRPr lang="en-US"/>
        </a:p>
      </dgm:t>
    </dgm:pt>
    <dgm:pt modelId="{FDD7BF70-CE9E-4F75-9EE3-A863D08C451A}">
      <dgm:prSet custT="1"/>
      <dgm:spPr/>
      <dgm:t>
        <a:bodyPr/>
        <a:lstStyle/>
        <a:p>
          <a:r>
            <a:rPr lang="en-US" sz="2000" dirty="0">
              <a:latin typeface="Times New Roman" panose="02020603050405020304" pitchFamily="18" charset="0"/>
              <a:cs typeface="Times New Roman" panose="02020603050405020304" pitchFamily="18" charset="0"/>
            </a:rPr>
            <a:t>The hospitals are providing palliative and hospice care to the patients and they manage the uncomfortable symptoms of the patients(El-</a:t>
          </a:r>
          <a:r>
            <a:rPr lang="en-US" sz="2000" dirty="0" err="1">
              <a:latin typeface="Times New Roman" panose="02020603050405020304" pitchFamily="18" charset="0"/>
              <a:cs typeface="Times New Roman" panose="02020603050405020304" pitchFamily="18" charset="0"/>
            </a:rPr>
            <a:t>Jawahri</a:t>
          </a:r>
          <a:r>
            <a:rPr lang="en-US" sz="2000" dirty="0">
              <a:latin typeface="Times New Roman" panose="02020603050405020304" pitchFamily="18" charset="0"/>
              <a:cs typeface="Times New Roman" panose="02020603050405020304" pitchFamily="18" charset="0"/>
            </a:rPr>
            <a:t>, et al., 2020)</a:t>
          </a:r>
        </a:p>
      </dgm:t>
    </dgm:pt>
    <dgm:pt modelId="{5E5BC1D2-62B0-4884-8BAC-C42288A8670F}" type="parTrans" cxnId="{33EDB3C9-0EC0-4AB2-A37A-EA425A531673}">
      <dgm:prSet/>
      <dgm:spPr/>
      <dgm:t>
        <a:bodyPr/>
        <a:lstStyle/>
        <a:p>
          <a:endParaRPr lang="en-US"/>
        </a:p>
      </dgm:t>
    </dgm:pt>
    <dgm:pt modelId="{8187AA34-33C9-48B5-B40D-EA7EFA0072DC}" type="sibTrans" cxnId="{33EDB3C9-0EC0-4AB2-A37A-EA425A531673}">
      <dgm:prSet/>
      <dgm:spPr/>
      <dgm:t>
        <a:bodyPr/>
        <a:lstStyle/>
        <a:p>
          <a:endParaRPr lang="en-US"/>
        </a:p>
      </dgm:t>
    </dgm:pt>
    <dgm:pt modelId="{D8B248EB-DA6A-4CF9-878E-031C281C34AA}" type="pres">
      <dgm:prSet presAssocID="{B9F16878-10F0-4953-A824-E4165EEBB1C0}" presName="linear" presStyleCnt="0">
        <dgm:presLayoutVars>
          <dgm:animLvl val="lvl"/>
          <dgm:resizeHandles val="exact"/>
        </dgm:presLayoutVars>
      </dgm:prSet>
      <dgm:spPr/>
    </dgm:pt>
    <dgm:pt modelId="{9A134B69-69B7-4807-9C88-E9152429C019}" type="pres">
      <dgm:prSet presAssocID="{7A8AAE9D-06F5-4294-9A03-4D20F3E6F1DC}" presName="parentText" presStyleLbl="node1" presStyleIdx="0" presStyleCnt="4" custScaleY="55838">
        <dgm:presLayoutVars>
          <dgm:chMax val="0"/>
          <dgm:bulletEnabled val="1"/>
        </dgm:presLayoutVars>
      </dgm:prSet>
      <dgm:spPr/>
    </dgm:pt>
    <dgm:pt modelId="{C0D36812-1E07-4FEB-9A7D-7C7B370DE93A}" type="pres">
      <dgm:prSet presAssocID="{2685F05C-B1F1-419F-8386-AC18F7AA7119}" presName="spacer" presStyleCnt="0"/>
      <dgm:spPr/>
    </dgm:pt>
    <dgm:pt modelId="{36C4C8E9-DAAF-4528-ABCC-C303594F809F}" type="pres">
      <dgm:prSet presAssocID="{BEB6426D-F41C-4FB5-89F8-6C636832CA36}" presName="parentText" presStyleLbl="node1" presStyleIdx="1" presStyleCnt="4" custLinFactY="-81" custLinFactNeighborY="-100000">
        <dgm:presLayoutVars>
          <dgm:chMax val="0"/>
          <dgm:bulletEnabled val="1"/>
        </dgm:presLayoutVars>
      </dgm:prSet>
      <dgm:spPr/>
    </dgm:pt>
    <dgm:pt modelId="{7769C55D-E5C8-4771-A3EB-4AA65BCAC1DA}" type="pres">
      <dgm:prSet presAssocID="{151B1D19-9D1C-4AC0-9220-BFACEFF7687A}" presName="spacer" presStyleCnt="0"/>
      <dgm:spPr/>
    </dgm:pt>
    <dgm:pt modelId="{5E7051A2-D8E9-4CFD-B149-CDFA758AE3F5}" type="pres">
      <dgm:prSet presAssocID="{F3B10600-8AFF-4378-AAB7-AF3D3F5840F0}" presName="parentText" presStyleLbl="node1" presStyleIdx="2" presStyleCnt="4" custLinFactY="-11021" custLinFactNeighborY="-100000">
        <dgm:presLayoutVars>
          <dgm:chMax val="0"/>
          <dgm:bulletEnabled val="1"/>
        </dgm:presLayoutVars>
      </dgm:prSet>
      <dgm:spPr/>
    </dgm:pt>
    <dgm:pt modelId="{D0182B9B-70FD-4163-AD10-8CCD89EB6899}" type="pres">
      <dgm:prSet presAssocID="{E1676D06-9581-4FED-9787-558AA4CA2EDD}" presName="spacer" presStyleCnt="0"/>
      <dgm:spPr/>
    </dgm:pt>
    <dgm:pt modelId="{240CAE1A-2528-4561-B547-ADD19C878C5E}" type="pres">
      <dgm:prSet presAssocID="{FDD7BF70-CE9E-4F75-9EE3-A863D08C451A}" presName="parentText" presStyleLbl="node1" presStyleIdx="3" presStyleCnt="4" custLinFactY="-23051" custLinFactNeighborY="-100000">
        <dgm:presLayoutVars>
          <dgm:chMax val="0"/>
          <dgm:bulletEnabled val="1"/>
        </dgm:presLayoutVars>
      </dgm:prSet>
      <dgm:spPr/>
    </dgm:pt>
  </dgm:ptLst>
  <dgm:cxnLst>
    <dgm:cxn modelId="{57BBF20A-8315-4F2F-A918-6B93BC2C4B0C}" srcId="{B9F16878-10F0-4953-A824-E4165EEBB1C0}" destId="{7A8AAE9D-06F5-4294-9A03-4D20F3E6F1DC}" srcOrd="0" destOrd="0" parTransId="{C88FBCD9-10FB-4CD9-BA32-F1B0E223CEEF}" sibTransId="{2685F05C-B1F1-419F-8386-AC18F7AA7119}"/>
    <dgm:cxn modelId="{ECDE753C-0564-4FC9-86B5-B014AC5CA60C}" type="presOf" srcId="{B9F16878-10F0-4953-A824-E4165EEBB1C0}" destId="{D8B248EB-DA6A-4CF9-878E-031C281C34AA}" srcOrd="0" destOrd="0" presId="urn:microsoft.com/office/officeart/2005/8/layout/vList2"/>
    <dgm:cxn modelId="{F946519B-6157-4A17-89D5-985F0EC8331D}" type="presOf" srcId="{7A8AAE9D-06F5-4294-9A03-4D20F3E6F1DC}" destId="{9A134B69-69B7-4807-9C88-E9152429C019}" srcOrd="0" destOrd="0" presId="urn:microsoft.com/office/officeart/2005/8/layout/vList2"/>
    <dgm:cxn modelId="{8A7A4BA9-D20C-4FBA-A3BF-137FD0F7127E}" type="presOf" srcId="{BEB6426D-F41C-4FB5-89F8-6C636832CA36}" destId="{36C4C8E9-DAAF-4528-ABCC-C303594F809F}" srcOrd="0" destOrd="0" presId="urn:microsoft.com/office/officeart/2005/8/layout/vList2"/>
    <dgm:cxn modelId="{C583E5AF-8509-4FB9-AC13-6BE50E0E01F8}" type="presOf" srcId="{F3B10600-8AFF-4378-AAB7-AF3D3F5840F0}" destId="{5E7051A2-D8E9-4CFD-B149-CDFA758AE3F5}" srcOrd="0" destOrd="0" presId="urn:microsoft.com/office/officeart/2005/8/layout/vList2"/>
    <dgm:cxn modelId="{33EDB3C9-0EC0-4AB2-A37A-EA425A531673}" srcId="{B9F16878-10F0-4953-A824-E4165EEBB1C0}" destId="{FDD7BF70-CE9E-4F75-9EE3-A863D08C451A}" srcOrd="3" destOrd="0" parTransId="{5E5BC1D2-62B0-4884-8BAC-C42288A8670F}" sibTransId="{8187AA34-33C9-48B5-B40D-EA7EFA0072DC}"/>
    <dgm:cxn modelId="{33200EDA-2A96-4CDF-9947-1EA38FE850D2}" srcId="{B9F16878-10F0-4953-A824-E4165EEBB1C0}" destId="{BEB6426D-F41C-4FB5-89F8-6C636832CA36}" srcOrd="1" destOrd="0" parTransId="{49FFE0E5-5FD7-4626-AFEA-2E62DEC217DE}" sibTransId="{151B1D19-9D1C-4AC0-9220-BFACEFF7687A}"/>
    <dgm:cxn modelId="{A75378FA-FDB5-4113-941E-9B7BD3016FF4}" srcId="{B9F16878-10F0-4953-A824-E4165EEBB1C0}" destId="{F3B10600-8AFF-4378-AAB7-AF3D3F5840F0}" srcOrd="2" destOrd="0" parTransId="{080EEA56-BBBB-4EE0-8D1F-E922909735FB}" sibTransId="{E1676D06-9581-4FED-9787-558AA4CA2EDD}"/>
    <dgm:cxn modelId="{653201FC-FC16-4BBD-8146-DB9F498BA66F}" type="presOf" srcId="{FDD7BF70-CE9E-4F75-9EE3-A863D08C451A}" destId="{240CAE1A-2528-4561-B547-ADD19C878C5E}" srcOrd="0" destOrd="0" presId="urn:microsoft.com/office/officeart/2005/8/layout/vList2"/>
    <dgm:cxn modelId="{55B590BC-9212-4F43-8C74-B7E80F60DA37}" type="presParOf" srcId="{D8B248EB-DA6A-4CF9-878E-031C281C34AA}" destId="{9A134B69-69B7-4807-9C88-E9152429C019}" srcOrd="0" destOrd="0" presId="urn:microsoft.com/office/officeart/2005/8/layout/vList2"/>
    <dgm:cxn modelId="{107BF7EE-6437-4EA6-8BC2-88DF13398FE1}" type="presParOf" srcId="{D8B248EB-DA6A-4CF9-878E-031C281C34AA}" destId="{C0D36812-1E07-4FEB-9A7D-7C7B370DE93A}" srcOrd="1" destOrd="0" presId="urn:microsoft.com/office/officeart/2005/8/layout/vList2"/>
    <dgm:cxn modelId="{A545D76E-E02A-466A-A0F7-6010B6B7C48F}" type="presParOf" srcId="{D8B248EB-DA6A-4CF9-878E-031C281C34AA}" destId="{36C4C8E9-DAAF-4528-ABCC-C303594F809F}" srcOrd="2" destOrd="0" presId="urn:microsoft.com/office/officeart/2005/8/layout/vList2"/>
    <dgm:cxn modelId="{2E102762-3BE5-4A42-8B7B-D8F512291AB6}" type="presParOf" srcId="{D8B248EB-DA6A-4CF9-878E-031C281C34AA}" destId="{7769C55D-E5C8-4771-A3EB-4AA65BCAC1DA}" srcOrd="3" destOrd="0" presId="urn:microsoft.com/office/officeart/2005/8/layout/vList2"/>
    <dgm:cxn modelId="{0C4C3964-9BCD-4F0E-9658-F565D71BC6CE}" type="presParOf" srcId="{D8B248EB-DA6A-4CF9-878E-031C281C34AA}" destId="{5E7051A2-D8E9-4CFD-B149-CDFA758AE3F5}" srcOrd="4" destOrd="0" presId="urn:microsoft.com/office/officeart/2005/8/layout/vList2"/>
    <dgm:cxn modelId="{683F42B2-404A-4509-B0EC-6EA899ED7053}" type="presParOf" srcId="{D8B248EB-DA6A-4CF9-878E-031C281C34AA}" destId="{D0182B9B-70FD-4163-AD10-8CCD89EB6899}" srcOrd="5" destOrd="0" presId="urn:microsoft.com/office/officeart/2005/8/layout/vList2"/>
    <dgm:cxn modelId="{C94950DA-5E75-43F9-B575-A34A37F9D824}" type="presParOf" srcId="{D8B248EB-DA6A-4CF9-878E-031C281C34AA}" destId="{240CAE1A-2528-4561-B547-ADD19C878C5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C362B9-3B49-48FF-9EC9-9F87DC699BCA}"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50BDB202-6CBF-44DC-B3A1-0362617007F3}">
      <dgm:prSet custT="1"/>
      <dgm:spPr/>
      <dgm:t>
        <a:bodyPr/>
        <a:lstStyle/>
        <a:p>
          <a:r>
            <a:rPr lang="en-US" sz="2000" dirty="0">
              <a:latin typeface="Times New Roman" panose="02020603050405020304" pitchFamily="18" charset="0"/>
              <a:cs typeface="Times New Roman" panose="02020603050405020304" pitchFamily="18" charset="0"/>
            </a:rPr>
            <a:t>The gap between the need and availability of end life really exists which makes it more difficult (</a:t>
          </a:r>
          <a:r>
            <a:rPr lang="en-US" sz="2000" dirty="0" err="1">
              <a:latin typeface="Times New Roman" panose="02020603050405020304" pitchFamily="18" charset="0"/>
              <a:cs typeface="Times New Roman" panose="02020603050405020304" pitchFamily="18" charset="0"/>
            </a:rPr>
            <a:t>Fàbregues</a:t>
          </a:r>
          <a:r>
            <a:rPr lang="en-US" sz="2000" dirty="0">
              <a:latin typeface="Times New Roman" panose="02020603050405020304" pitchFamily="18" charset="0"/>
              <a:cs typeface="Times New Roman" panose="02020603050405020304" pitchFamily="18" charset="0"/>
            </a:rPr>
            <a:t>, et al., 2020).</a:t>
          </a:r>
        </a:p>
      </dgm:t>
    </dgm:pt>
    <dgm:pt modelId="{DC80A5F6-FE5E-49FD-A123-3F43F8F11E9D}" type="parTrans" cxnId="{68318531-0AC1-4DA2-BE42-33C11468FC44}">
      <dgm:prSet/>
      <dgm:spPr/>
      <dgm:t>
        <a:bodyPr/>
        <a:lstStyle/>
        <a:p>
          <a:endParaRPr lang="en-US"/>
        </a:p>
      </dgm:t>
    </dgm:pt>
    <dgm:pt modelId="{67CE98F4-B387-4584-BEAF-E7183EAEBD72}" type="sibTrans" cxnId="{68318531-0AC1-4DA2-BE42-33C11468FC44}">
      <dgm:prSet/>
      <dgm:spPr/>
      <dgm:t>
        <a:bodyPr/>
        <a:lstStyle/>
        <a:p>
          <a:endParaRPr lang="en-US"/>
        </a:p>
      </dgm:t>
    </dgm:pt>
    <dgm:pt modelId="{9838DB18-CAEB-408F-8BE6-27B6035CC213}">
      <dgm:prSet custT="1"/>
      <dgm:spPr/>
      <dgm:t>
        <a:bodyPr/>
        <a:lstStyle/>
        <a:p>
          <a:r>
            <a:rPr lang="en-US" sz="2000" dirty="0">
              <a:latin typeface="Times New Roman"/>
              <a:cs typeface="Times New Roman"/>
            </a:rPr>
            <a:t>Most</a:t>
          </a:r>
          <a:r>
            <a:rPr lang="en-US" sz="2000" baseline="0" dirty="0">
              <a:latin typeface="Times New Roman"/>
              <a:cs typeface="Times New Roman"/>
            </a:rPr>
            <a:t> of the times the patients don’t have the enough support and resources to maintain the need of end life care.</a:t>
          </a:r>
          <a:endParaRPr lang="en-US" sz="2000" dirty="0">
            <a:latin typeface="Times New Roman"/>
            <a:cs typeface="Times New Roman"/>
          </a:endParaRPr>
        </a:p>
      </dgm:t>
    </dgm:pt>
    <dgm:pt modelId="{E4BC5C8A-9DEE-4B6A-A329-02BB00E0461D}" type="parTrans" cxnId="{72E64424-2D45-4BAC-BC2F-C1CA27CC4F34}">
      <dgm:prSet/>
      <dgm:spPr/>
      <dgm:t>
        <a:bodyPr/>
        <a:lstStyle/>
        <a:p>
          <a:endParaRPr lang="en-US"/>
        </a:p>
      </dgm:t>
    </dgm:pt>
    <dgm:pt modelId="{D5B57D27-2316-4029-A968-0556EBE029A3}" type="sibTrans" cxnId="{72E64424-2D45-4BAC-BC2F-C1CA27CC4F34}">
      <dgm:prSet/>
      <dgm:spPr/>
      <dgm:t>
        <a:bodyPr/>
        <a:lstStyle/>
        <a:p>
          <a:endParaRPr lang="en-US"/>
        </a:p>
      </dgm:t>
    </dgm:pt>
    <dgm:pt modelId="{F4781160-2DBA-44C7-9239-DEE6F3CD9768}">
      <dgm:prSet custT="1"/>
      <dgm:spPr/>
      <dgm:t>
        <a:bodyPr/>
        <a:lstStyle/>
        <a:p>
          <a:r>
            <a:rPr lang="en-US" sz="2000" dirty="0">
              <a:latin typeface="Times New Roman"/>
              <a:cs typeface="Times New Roman"/>
            </a:rPr>
            <a:t>The gap between end life care must be minimal because the patient is already at that stage where he needs continuous attention and care. </a:t>
          </a:r>
        </a:p>
      </dgm:t>
    </dgm:pt>
    <dgm:pt modelId="{68C4D0CB-8C0D-4467-BE39-F2DC76E677AC}" type="parTrans" cxnId="{CD203870-B77A-47A8-91BF-7EAB5561BABA}">
      <dgm:prSet/>
      <dgm:spPr/>
      <dgm:t>
        <a:bodyPr/>
        <a:lstStyle/>
        <a:p>
          <a:endParaRPr lang="en-US"/>
        </a:p>
      </dgm:t>
    </dgm:pt>
    <dgm:pt modelId="{BBA6E287-EEFE-48BE-B96E-3AF8821D5F43}" type="sibTrans" cxnId="{CD203870-B77A-47A8-91BF-7EAB5561BABA}">
      <dgm:prSet/>
      <dgm:spPr/>
      <dgm:t>
        <a:bodyPr/>
        <a:lstStyle/>
        <a:p>
          <a:endParaRPr lang="en-US"/>
        </a:p>
      </dgm:t>
    </dgm:pt>
    <dgm:pt modelId="{A734BBB9-D34A-436C-A495-19239511AC3B}">
      <dgm:prSet/>
      <dgm:spPr/>
      <dgm:t>
        <a:bodyPr/>
        <a:lstStyle/>
        <a:p>
          <a:r>
            <a:rPr lang="en-US" dirty="0">
              <a:latin typeface="Times New Roman"/>
              <a:cs typeface="Times New Roman"/>
            </a:rPr>
            <a:t>The reason is that the coordination in the body's organs reduces and the patients also face psychological issues as well which make him/ her feel sicker (Jones, et al., 2021).</a:t>
          </a:r>
        </a:p>
      </dgm:t>
    </dgm:pt>
    <dgm:pt modelId="{1451683A-39CE-4813-947F-8581FB419A81}" type="parTrans" cxnId="{36F3503C-8811-40FF-8FF5-A4D2A23FD330}">
      <dgm:prSet/>
      <dgm:spPr/>
      <dgm:t>
        <a:bodyPr/>
        <a:lstStyle/>
        <a:p>
          <a:endParaRPr lang="en-US"/>
        </a:p>
      </dgm:t>
    </dgm:pt>
    <dgm:pt modelId="{8444D3D0-CB2C-43AF-8A73-835737A4FAD5}" type="sibTrans" cxnId="{36F3503C-8811-40FF-8FF5-A4D2A23FD330}">
      <dgm:prSet/>
      <dgm:spPr/>
      <dgm:t>
        <a:bodyPr/>
        <a:lstStyle/>
        <a:p>
          <a:endParaRPr lang="en-US"/>
        </a:p>
      </dgm:t>
    </dgm:pt>
    <dgm:pt modelId="{B2BFD1ED-FBA4-4E8E-948D-BB4458F77AC9}" type="pres">
      <dgm:prSet presAssocID="{D5C362B9-3B49-48FF-9EC9-9F87DC699BCA}" presName="matrix" presStyleCnt="0">
        <dgm:presLayoutVars>
          <dgm:chMax val="1"/>
          <dgm:dir/>
          <dgm:resizeHandles val="exact"/>
        </dgm:presLayoutVars>
      </dgm:prSet>
      <dgm:spPr/>
    </dgm:pt>
    <dgm:pt modelId="{79B03792-A7F3-416E-B14F-0636B30E9BBB}" type="pres">
      <dgm:prSet presAssocID="{D5C362B9-3B49-48FF-9EC9-9F87DC699BCA}" presName="diamond" presStyleLbl="bgShp" presStyleIdx="0" presStyleCnt="1" custScaleX="109545"/>
      <dgm:spPr/>
    </dgm:pt>
    <dgm:pt modelId="{B1740781-0407-4B92-A2E5-BECF8DE8697F}" type="pres">
      <dgm:prSet presAssocID="{D5C362B9-3B49-48FF-9EC9-9F87DC699BCA}" presName="quad1" presStyleLbl="node1" presStyleIdx="0" presStyleCnt="4" custScaleX="118111" custScaleY="125566" custLinFactNeighborX="-4929" custLinFactNeighborY="-9586">
        <dgm:presLayoutVars>
          <dgm:chMax val="0"/>
          <dgm:chPref val="0"/>
          <dgm:bulletEnabled val="1"/>
        </dgm:presLayoutVars>
      </dgm:prSet>
      <dgm:spPr/>
    </dgm:pt>
    <dgm:pt modelId="{343DFE73-8DC9-4128-A5A8-291E1C2E9684}" type="pres">
      <dgm:prSet presAssocID="{D5C362B9-3B49-48FF-9EC9-9F87DC699BCA}" presName="quad2" presStyleLbl="node1" presStyleIdx="1" presStyleCnt="4" custScaleX="118111" custScaleY="125566" custLinFactNeighborX="5480" custLinFactNeighborY="-9372">
        <dgm:presLayoutVars>
          <dgm:chMax val="0"/>
          <dgm:chPref val="0"/>
          <dgm:bulletEnabled val="1"/>
        </dgm:presLayoutVars>
      </dgm:prSet>
      <dgm:spPr/>
    </dgm:pt>
    <dgm:pt modelId="{CF38A1B0-9D74-4EA1-B2D6-A7881BF2762F}" type="pres">
      <dgm:prSet presAssocID="{D5C362B9-3B49-48FF-9EC9-9F87DC699BCA}" presName="quad3" presStyleLbl="node1" presStyleIdx="2" presStyleCnt="4" custScaleX="118111" custScaleY="125566" custLinFactNeighborX="-4958" custLinFactNeighborY="7983">
        <dgm:presLayoutVars>
          <dgm:chMax val="0"/>
          <dgm:chPref val="0"/>
          <dgm:bulletEnabled val="1"/>
        </dgm:presLayoutVars>
      </dgm:prSet>
      <dgm:spPr/>
    </dgm:pt>
    <dgm:pt modelId="{936E00E0-8BA2-470E-8640-C2E8F88F95B3}" type="pres">
      <dgm:prSet presAssocID="{D5C362B9-3B49-48FF-9EC9-9F87DC699BCA}" presName="quad4" presStyleLbl="node1" presStyleIdx="3" presStyleCnt="4" custScaleX="118111" custScaleY="125566" custLinFactNeighborX="5480" custLinFactNeighborY="7983">
        <dgm:presLayoutVars>
          <dgm:chMax val="0"/>
          <dgm:chPref val="0"/>
          <dgm:bulletEnabled val="1"/>
        </dgm:presLayoutVars>
      </dgm:prSet>
      <dgm:spPr/>
    </dgm:pt>
  </dgm:ptLst>
  <dgm:cxnLst>
    <dgm:cxn modelId="{4B548112-8E53-4DDF-AD6F-974176B8FB8B}" type="presOf" srcId="{9838DB18-CAEB-408F-8BE6-27B6035CC213}" destId="{343DFE73-8DC9-4128-A5A8-291E1C2E9684}" srcOrd="0" destOrd="0" presId="urn:microsoft.com/office/officeart/2005/8/layout/matrix3"/>
    <dgm:cxn modelId="{72E64424-2D45-4BAC-BC2F-C1CA27CC4F34}" srcId="{D5C362B9-3B49-48FF-9EC9-9F87DC699BCA}" destId="{9838DB18-CAEB-408F-8BE6-27B6035CC213}" srcOrd="1" destOrd="0" parTransId="{E4BC5C8A-9DEE-4B6A-A329-02BB00E0461D}" sibTransId="{D5B57D27-2316-4029-A968-0556EBE029A3}"/>
    <dgm:cxn modelId="{7C8CEE28-034D-46F7-9132-A069A7445E37}" type="presOf" srcId="{D5C362B9-3B49-48FF-9EC9-9F87DC699BCA}" destId="{B2BFD1ED-FBA4-4E8E-948D-BB4458F77AC9}" srcOrd="0" destOrd="0" presId="urn:microsoft.com/office/officeart/2005/8/layout/matrix3"/>
    <dgm:cxn modelId="{68318531-0AC1-4DA2-BE42-33C11468FC44}" srcId="{D5C362B9-3B49-48FF-9EC9-9F87DC699BCA}" destId="{50BDB202-6CBF-44DC-B3A1-0362617007F3}" srcOrd="0" destOrd="0" parTransId="{DC80A5F6-FE5E-49FD-A123-3F43F8F11E9D}" sibTransId="{67CE98F4-B387-4584-BEAF-E7183EAEBD72}"/>
    <dgm:cxn modelId="{36F3503C-8811-40FF-8FF5-A4D2A23FD330}" srcId="{D5C362B9-3B49-48FF-9EC9-9F87DC699BCA}" destId="{A734BBB9-D34A-436C-A495-19239511AC3B}" srcOrd="3" destOrd="0" parTransId="{1451683A-39CE-4813-947F-8581FB419A81}" sibTransId="{8444D3D0-CB2C-43AF-8A73-835737A4FAD5}"/>
    <dgm:cxn modelId="{472EB75F-1981-4310-AD8F-F9E45271FEC6}" type="presOf" srcId="{50BDB202-6CBF-44DC-B3A1-0362617007F3}" destId="{B1740781-0407-4B92-A2E5-BECF8DE8697F}" srcOrd="0" destOrd="0" presId="urn:microsoft.com/office/officeart/2005/8/layout/matrix3"/>
    <dgm:cxn modelId="{CD203870-B77A-47A8-91BF-7EAB5561BABA}" srcId="{D5C362B9-3B49-48FF-9EC9-9F87DC699BCA}" destId="{F4781160-2DBA-44C7-9239-DEE6F3CD9768}" srcOrd="2" destOrd="0" parTransId="{68C4D0CB-8C0D-4467-BE39-F2DC76E677AC}" sibTransId="{BBA6E287-EEFE-48BE-B96E-3AF8821D5F43}"/>
    <dgm:cxn modelId="{62F23382-B2E2-4C9C-BBF6-A3261D46514D}" type="presOf" srcId="{F4781160-2DBA-44C7-9239-DEE6F3CD9768}" destId="{CF38A1B0-9D74-4EA1-B2D6-A7881BF2762F}" srcOrd="0" destOrd="0" presId="urn:microsoft.com/office/officeart/2005/8/layout/matrix3"/>
    <dgm:cxn modelId="{CC0912ED-8FD3-47D4-8D17-015FAC02BCF5}" type="presOf" srcId="{A734BBB9-D34A-436C-A495-19239511AC3B}" destId="{936E00E0-8BA2-470E-8640-C2E8F88F95B3}" srcOrd="0" destOrd="0" presId="urn:microsoft.com/office/officeart/2005/8/layout/matrix3"/>
    <dgm:cxn modelId="{A6AB91DB-3B59-489A-872F-E05D011E8A71}" type="presParOf" srcId="{B2BFD1ED-FBA4-4E8E-948D-BB4458F77AC9}" destId="{79B03792-A7F3-416E-B14F-0636B30E9BBB}" srcOrd="0" destOrd="0" presId="urn:microsoft.com/office/officeart/2005/8/layout/matrix3"/>
    <dgm:cxn modelId="{A0386C37-EA04-470D-A0EF-7D449D7CEF2A}" type="presParOf" srcId="{B2BFD1ED-FBA4-4E8E-948D-BB4458F77AC9}" destId="{B1740781-0407-4B92-A2E5-BECF8DE8697F}" srcOrd="1" destOrd="0" presId="urn:microsoft.com/office/officeart/2005/8/layout/matrix3"/>
    <dgm:cxn modelId="{90CB06F9-F1D6-4E24-999C-29FBCE42C52B}" type="presParOf" srcId="{B2BFD1ED-FBA4-4E8E-948D-BB4458F77AC9}" destId="{343DFE73-8DC9-4128-A5A8-291E1C2E9684}" srcOrd="2" destOrd="0" presId="urn:microsoft.com/office/officeart/2005/8/layout/matrix3"/>
    <dgm:cxn modelId="{31B980F9-4B35-4437-8398-F46B328593FA}" type="presParOf" srcId="{B2BFD1ED-FBA4-4E8E-948D-BB4458F77AC9}" destId="{CF38A1B0-9D74-4EA1-B2D6-A7881BF2762F}" srcOrd="3" destOrd="0" presId="urn:microsoft.com/office/officeart/2005/8/layout/matrix3"/>
    <dgm:cxn modelId="{AE748910-628F-40C9-983E-2A83B2E9D7DF}" type="presParOf" srcId="{B2BFD1ED-FBA4-4E8E-948D-BB4458F77AC9}" destId="{936E00E0-8BA2-470E-8640-C2E8F88F95B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5E1685-AB6C-412B-9BDF-1E1B4330A45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34D3C87-B09D-43FC-8D4C-3D928A628228}">
      <dgm:prSet custT="1"/>
      <dgm:spPr/>
      <dgm:t>
        <a:bodyPr/>
        <a:lstStyle/>
        <a:p>
          <a:r>
            <a:rPr lang="en-US" sz="3200" b="1" dirty="0">
              <a:latin typeface="Times New Roman"/>
              <a:cs typeface="Times New Roman"/>
            </a:rPr>
            <a:t>Advance Care Planning</a:t>
          </a:r>
          <a:endParaRPr lang="en-US" sz="3200" dirty="0">
            <a:latin typeface="Times New Roman"/>
            <a:cs typeface="Times New Roman"/>
          </a:endParaRPr>
        </a:p>
      </dgm:t>
    </dgm:pt>
    <dgm:pt modelId="{613321A2-CAA3-4931-BD34-CB17E090BE34}" type="parTrans" cxnId="{632B7E7F-6AE2-42B1-819A-089DB52F4208}">
      <dgm:prSet/>
      <dgm:spPr/>
      <dgm:t>
        <a:bodyPr/>
        <a:lstStyle/>
        <a:p>
          <a:endParaRPr lang="en-US"/>
        </a:p>
      </dgm:t>
    </dgm:pt>
    <dgm:pt modelId="{B8FED1EB-38C9-4516-9F31-6BC84857F440}" type="sibTrans" cxnId="{632B7E7F-6AE2-42B1-819A-089DB52F4208}">
      <dgm:prSet/>
      <dgm:spPr/>
      <dgm:t>
        <a:bodyPr/>
        <a:lstStyle/>
        <a:p>
          <a:endParaRPr lang="en-US"/>
        </a:p>
      </dgm:t>
    </dgm:pt>
    <dgm:pt modelId="{039FEC5E-ACD4-4161-8EBA-1287FDC1DA4C}">
      <dgm:prSet custT="1"/>
      <dgm:spPr/>
      <dgm:t>
        <a:bodyPr/>
        <a:lstStyle/>
        <a:p>
          <a:pPr algn="just"/>
          <a:r>
            <a:rPr lang="en-US" sz="2000" dirty="0">
              <a:latin typeface="Times New Roman"/>
              <a:cs typeface="Times New Roman"/>
            </a:rPr>
            <a:t>Advance Care Planning (ACP) is a process that enables individuals to express their preferences and make decisions about their future care and treatment if they are unable to make these decisions themselves.</a:t>
          </a:r>
        </a:p>
      </dgm:t>
    </dgm:pt>
    <dgm:pt modelId="{C2F8FCA8-839F-47B6-A653-13E22CBF8290}" type="parTrans" cxnId="{0F071875-B9FB-4427-A6C3-131F04CAF01D}">
      <dgm:prSet/>
      <dgm:spPr/>
      <dgm:t>
        <a:bodyPr/>
        <a:lstStyle/>
        <a:p>
          <a:endParaRPr lang="en-US"/>
        </a:p>
      </dgm:t>
    </dgm:pt>
    <dgm:pt modelId="{48BE6AAF-E52C-438F-8F89-AD49DC2AFF13}" type="sibTrans" cxnId="{0F071875-B9FB-4427-A6C3-131F04CAF01D}">
      <dgm:prSet/>
      <dgm:spPr/>
      <dgm:t>
        <a:bodyPr/>
        <a:lstStyle/>
        <a:p>
          <a:endParaRPr lang="en-US"/>
        </a:p>
      </dgm:t>
    </dgm:pt>
    <dgm:pt modelId="{7F356329-41EF-45DD-AA84-3E906D42D28B}">
      <dgm:prSet custT="1"/>
      <dgm:spPr/>
      <dgm:t>
        <a:bodyPr/>
        <a:lstStyle/>
        <a:p>
          <a:pPr algn="just"/>
          <a:r>
            <a:rPr lang="en-US" sz="2000" dirty="0">
              <a:latin typeface="Times New Roman"/>
              <a:cs typeface="Times New Roman"/>
            </a:rPr>
            <a:t>The UK government has implemented several initiatives to promote ACP, including the introduction of Decision to Refuse Treatment Made in Advance (ADRT)forms, which enable individuals to refuse specific types of treatment. (Morrison, et al., 2021)</a:t>
          </a:r>
        </a:p>
      </dgm:t>
    </dgm:pt>
    <dgm:pt modelId="{5A3F5E37-9D52-4819-8FE0-3FB3BBB31B09}" type="parTrans" cxnId="{C00C7005-18D8-445E-B855-772B4A55D487}">
      <dgm:prSet/>
      <dgm:spPr/>
      <dgm:t>
        <a:bodyPr/>
        <a:lstStyle/>
        <a:p>
          <a:endParaRPr lang="en-US"/>
        </a:p>
      </dgm:t>
    </dgm:pt>
    <dgm:pt modelId="{E811B909-55D4-4186-9345-CA60457BCD4B}" type="sibTrans" cxnId="{C00C7005-18D8-445E-B855-772B4A55D487}">
      <dgm:prSet/>
      <dgm:spPr/>
      <dgm:t>
        <a:bodyPr/>
        <a:lstStyle/>
        <a:p>
          <a:endParaRPr lang="en-US"/>
        </a:p>
      </dgm:t>
    </dgm:pt>
    <dgm:pt modelId="{478B244B-F2EE-40F4-A82B-3396C55970F3}">
      <dgm:prSet custT="1"/>
      <dgm:spPr/>
      <dgm:t>
        <a:bodyPr/>
        <a:lstStyle/>
        <a:p>
          <a:r>
            <a:rPr lang="en-US" sz="2800" b="1" dirty="0">
              <a:latin typeface="Times New Roman" panose="02020603050405020304" pitchFamily="18" charset="0"/>
              <a:cs typeface="Times New Roman" panose="02020603050405020304" pitchFamily="18" charset="0"/>
            </a:rPr>
            <a:t>The End-OF-Life Care Strategy</a:t>
          </a:r>
        </a:p>
      </dgm:t>
    </dgm:pt>
    <dgm:pt modelId="{CCD292EA-092D-4F8E-9537-FE5DF7C75549}" type="parTrans" cxnId="{BBF7A731-074D-4123-9BC2-A4C091AD8688}">
      <dgm:prSet/>
      <dgm:spPr/>
      <dgm:t>
        <a:bodyPr/>
        <a:lstStyle/>
        <a:p>
          <a:endParaRPr lang="en-US"/>
        </a:p>
      </dgm:t>
    </dgm:pt>
    <dgm:pt modelId="{D8456DBC-2AE2-485B-9FD1-75A6BEEF7DA4}" type="sibTrans" cxnId="{BBF7A731-074D-4123-9BC2-A4C091AD8688}">
      <dgm:prSet/>
      <dgm:spPr/>
      <dgm:t>
        <a:bodyPr/>
        <a:lstStyle/>
        <a:p>
          <a:endParaRPr lang="en-US"/>
        </a:p>
      </dgm:t>
    </dgm:pt>
    <dgm:pt modelId="{000CDA4A-A597-4A48-9AD0-24B9777ECD6E}">
      <dgm:prSet custT="1"/>
      <dgm:spPr/>
      <dgm:t>
        <a:bodyPr/>
        <a:lstStyle/>
        <a:p>
          <a:pPr algn="just"/>
          <a:r>
            <a:rPr lang="en-US" sz="2000" dirty="0">
              <a:latin typeface="Times New Roman" panose="02020603050405020304" pitchFamily="18" charset="0"/>
              <a:cs typeface="Times New Roman" panose="02020603050405020304" pitchFamily="18" charset="0"/>
            </a:rPr>
            <a:t>The UK government launched the End of Life Care Strategy in 2008 to raise the standard of care given to those who are nearing the end of their life. </a:t>
          </a:r>
        </a:p>
      </dgm:t>
    </dgm:pt>
    <dgm:pt modelId="{F83140CE-43D3-4A39-A6CC-3B89AAB16835}" type="parTrans" cxnId="{F0875B2E-90C2-480A-92BF-9B3D66CE7904}">
      <dgm:prSet/>
      <dgm:spPr/>
      <dgm:t>
        <a:bodyPr/>
        <a:lstStyle/>
        <a:p>
          <a:endParaRPr lang="en-US"/>
        </a:p>
      </dgm:t>
    </dgm:pt>
    <dgm:pt modelId="{3A60B9F1-0234-463D-B504-4AAAF4AD90A4}" type="sibTrans" cxnId="{F0875B2E-90C2-480A-92BF-9B3D66CE7904}">
      <dgm:prSet/>
      <dgm:spPr/>
      <dgm:t>
        <a:bodyPr/>
        <a:lstStyle/>
        <a:p>
          <a:endParaRPr lang="en-US"/>
        </a:p>
      </dgm:t>
    </dgm:pt>
    <dgm:pt modelId="{82EC9072-BDF1-4EB0-BDCB-64760A4B36B4}">
      <dgm:prSet custT="1"/>
      <dgm:spPr/>
      <dgm:t>
        <a:bodyPr/>
        <a:lstStyle/>
        <a:p>
          <a:pPr algn="just"/>
          <a:r>
            <a:rPr lang="en-US" sz="2000" dirty="0">
              <a:latin typeface="Times New Roman" panose="02020603050405020304" pitchFamily="18" charset="0"/>
              <a:cs typeface="Times New Roman" panose="02020603050405020304" pitchFamily="18" charset="0"/>
            </a:rPr>
            <a:t>The strategy also outlines several important goals, such as ensuring that patients receive the right care and support in the setting of their choice and expanding access to hospice services (</a:t>
          </a:r>
          <a:r>
            <a:rPr lang="en-US" sz="2000" dirty="0" err="1">
              <a:latin typeface="Times New Roman" panose="02020603050405020304" pitchFamily="18" charset="0"/>
              <a:cs typeface="Times New Roman" panose="02020603050405020304" pitchFamily="18" charset="0"/>
            </a:rPr>
            <a:t>Fàbregues</a:t>
          </a:r>
          <a:r>
            <a:rPr lang="en-US" sz="2000" dirty="0">
              <a:latin typeface="Times New Roman" panose="02020603050405020304" pitchFamily="18" charset="0"/>
              <a:cs typeface="Times New Roman" panose="02020603050405020304" pitchFamily="18" charset="0"/>
            </a:rPr>
            <a:t>, et al., 2020).</a:t>
          </a:r>
        </a:p>
      </dgm:t>
    </dgm:pt>
    <dgm:pt modelId="{0C0E69AF-95A5-42E3-8001-DBD12EA02386}" type="parTrans" cxnId="{7FA2CB73-10DC-45B6-B329-7493A56DFD18}">
      <dgm:prSet/>
      <dgm:spPr/>
      <dgm:t>
        <a:bodyPr/>
        <a:lstStyle/>
        <a:p>
          <a:endParaRPr lang="en-US"/>
        </a:p>
      </dgm:t>
    </dgm:pt>
    <dgm:pt modelId="{BAE9222B-F4EB-4782-9314-C594F6E208BC}" type="sibTrans" cxnId="{7FA2CB73-10DC-45B6-B329-7493A56DFD18}">
      <dgm:prSet/>
      <dgm:spPr/>
      <dgm:t>
        <a:bodyPr/>
        <a:lstStyle/>
        <a:p>
          <a:endParaRPr lang="en-US"/>
        </a:p>
      </dgm:t>
    </dgm:pt>
    <dgm:pt modelId="{3346CE3F-1FEE-495D-9629-44D08B375394}" type="pres">
      <dgm:prSet presAssocID="{535E1685-AB6C-412B-9BDF-1E1B4330A456}" presName="linear" presStyleCnt="0">
        <dgm:presLayoutVars>
          <dgm:animLvl val="lvl"/>
          <dgm:resizeHandles val="exact"/>
        </dgm:presLayoutVars>
      </dgm:prSet>
      <dgm:spPr/>
    </dgm:pt>
    <dgm:pt modelId="{D3D5E820-AD4B-45DC-8539-85498F922959}" type="pres">
      <dgm:prSet presAssocID="{634D3C87-B09D-43FC-8D4C-3D928A628228}" presName="parentText" presStyleLbl="node1" presStyleIdx="0" presStyleCnt="6" custScaleY="64152">
        <dgm:presLayoutVars>
          <dgm:chMax val="0"/>
          <dgm:bulletEnabled val="1"/>
        </dgm:presLayoutVars>
      </dgm:prSet>
      <dgm:spPr/>
    </dgm:pt>
    <dgm:pt modelId="{35C28A03-FE61-4D6B-A5A8-65C6D9E7F5F7}" type="pres">
      <dgm:prSet presAssocID="{B8FED1EB-38C9-4516-9F31-6BC84857F440}" presName="spacer" presStyleCnt="0"/>
      <dgm:spPr/>
    </dgm:pt>
    <dgm:pt modelId="{E0472D88-DF88-497C-8E04-FF12ACD66B54}" type="pres">
      <dgm:prSet presAssocID="{039FEC5E-ACD4-4161-8EBA-1287FDC1DA4C}" presName="parentText" presStyleLbl="node1" presStyleIdx="1" presStyleCnt="6" custScaleY="107036" custLinFactNeighborX="733" custLinFactNeighborY="-65742">
        <dgm:presLayoutVars>
          <dgm:chMax val="0"/>
          <dgm:bulletEnabled val="1"/>
        </dgm:presLayoutVars>
      </dgm:prSet>
      <dgm:spPr/>
    </dgm:pt>
    <dgm:pt modelId="{8745B1BA-5175-4AC8-963A-CDF2B8F17D78}" type="pres">
      <dgm:prSet presAssocID="{48BE6AAF-E52C-438F-8F89-AD49DC2AFF13}" presName="spacer" presStyleCnt="0"/>
      <dgm:spPr/>
    </dgm:pt>
    <dgm:pt modelId="{CDC22AB9-609F-4F7D-9D5D-745906488539}" type="pres">
      <dgm:prSet presAssocID="{7F356329-41EF-45DD-AA84-3E906D42D28B}" presName="parentText" presStyleLbl="node1" presStyleIdx="2" presStyleCnt="6" custScaleY="109612" custLinFactY="-2661" custLinFactNeighborY="-100000">
        <dgm:presLayoutVars>
          <dgm:chMax val="0"/>
          <dgm:bulletEnabled val="1"/>
        </dgm:presLayoutVars>
      </dgm:prSet>
      <dgm:spPr/>
    </dgm:pt>
    <dgm:pt modelId="{016B160E-AD9B-499B-9907-CA75A1E6AE97}" type="pres">
      <dgm:prSet presAssocID="{E811B909-55D4-4186-9345-CA60457BCD4B}" presName="spacer" presStyleCnt="0"/>
      <dgm:spPr/>
    </dgm:pt>
    <dgm:pt modelId="{DCD7DC63-9338-46CC-9D1E-0357E45EAE52}" type="pres">
      <dgm:prSet presAssocID="{478B244B-F2EE-40F4-A82B-3396C55970F3}" presName="parentText" presStyleLbl="node1" presStyleIdx="3" presStyleCnt="6" custScaleY="56841" custLinFactY="-7648" custLinFactNeighborY="-100000">
        <dgm:presLayoutVars>
          <dgm:chMax val="0"/>
          <dgm:bulletEnabled val="1"/>
        </dgm:presLayoutVars>
      </dgm:prSet>
      <dgm:spPr/>
    </dgm:pt>
    <dgm:pt modelId="{2DD52ACA-90CF-488B-8E7E-EF2AE638494C}" type="pres">
      <dgm:prSet presAssocID="{D8456DBC-2AE2-485B-9FD1-75A6BEEF7DA4}" presName="spacer" presStyleCnt="0"/>
      <dgm:spPr/>
    </dgm:pt>
    <dgm:pt modelId="{344C5EA0-3C85-4097-B4C6-C527EFE4371E}" type="pres">
      <dgm:prSet presAssocID="{000CDA4A-A597-4A48-9AD0-24B9777ECD6E}" presName="parentText" presStyleLbl="node1" presStyleIdx="4" presStyleCnt="6" custScaleY="86934" custLinFactY="-12959" custLinFactNeighborY="-100000">
        <dgm:presLayoutVars>
          <dgm:chMax val="0"/>
          <dgm:bulletEnabled val="1"/>
        </dgm:presLayoutVars>
      </dgm:prSet>
      <dgm:spPr/>
    </dgm:pt>
    <dgm:pt modelId="{D9343136-F594-4CA1-979C-B72BD2830F92}" type="pres">
      <dgm:prSet presAssocID="{3A60B9F1-0234-463D-B504-4AAAF4AD90A4}" presName="spacer" presStyleCnt="0"/>
      <dgm:spPr/>
    </dgm:pt>
    <dgm:pt modelId="{46D1EE17-0983-449E-B320-192869C9DEB3}" type="pres">
      <dgm:prSet presAssocID="{82EC9072-BDF1-4EB0-BDCB-64760A4B36B4}" presName="parentText" presStyleLbl="node1" presStyleIdx="5" presStyleCnt="6" custScaleY="112066" custLinFactY="-19066" custLinFactNeighborY="-100000">
        <dgm:presLayoutVars>
          <dgm:chMax val="0"/>
          <dgm:bulletEnabled val="1"/>
        </dgm:presLayoutVars>
      </dgm:prSet>
      <dgm:spPr/>
    </dgm:pt>
  </dgm:ptLst>
  <dgm:cxnLst>
    <dgm:cxn modelId="{C00C7005-18D8-445E-B855-772B4A55D487}" srcId="{535E1685-AB6C-412B-9BDF-1E1B4330A456}" destId="{7F356329-41EF-45DD-AA84-3E906D42D28B}" srcOrd="2" destOrd="0" parTransId="{5A3F5E37-9D52-4819-8FE0-3FB3BBB31B09}" sibTransId="{E811B909-55D4-4186-9345-CA60457BCD4B}"/>
    <dgm:cxn modelId="{F0875B2E-90C2-480A-92BF-9B3D66CE7904}" srcId="{535E1685-AB6C-412B-9BDF-1E1B4330A456}" destId="{000CDA4A-A597-4A48-9AD0-24B9777ECD6E}" srcOrd="4" destOrd="0" parTransId="{F83140CE-43D3-4A39-A6CC-3B89AAB16835}" sibTransId="{3A60B9F1-0234-463D-B504-4AAAF4AD90A4}"/>
    <dgm:cxn modelId="{BBF7A731-074D-4123-9BC2-A4C091AD8688}" srcId="{535E1685-AB6C-412B-9BDF-1E1B4330A456}" destId="{478B244B-F2EE-40F4-A82B-3396C55970F3}" srcOrd="3" destOrd="0" parTransId="{CCD292EA-092D-4F8E-9537-FE5DF7C75549}" sibTransId="{D8456DBC-2AE2-485B-9FD1-75A6BEEF7DA4}"/>
    <dgm:cxn modelId="{92579F38-C3CF-48E2-9D61-92F09A331562}" type="presOf" srcId="{634D3C87-B09D-43FC-8D4C-3D928A628228}" destId="{D3D5E820-AD4B-45DC-8539-85498F922959}" srcOrd="0" destOrd="0" presId="urn:microsoft.com/office/officeart/2005/8/layout/vList2"/>
    <dgm:cxn modelId="{E001F74D-B917-46AC-9170-E23EF42262A6}" type="presOf" srcId="{039FEC5E-ACD4-4161-8EBA-1287FDC1DA4C}" destId="{E0472D88-DF88-497C-8E04-FF12ACD66B54}" srcOrd="0" destOrd="0" presId="urn:microsoft.com/office/officeart/2005/8/layout/vList2"/>
    <dgm:cxn modelId="{E6801B53-948E-4059-9475-6F5928291E30}" type="presOf" srcId="{7F356329-41EF-45DD-AA84-3E906D42D28B}" destId="{CDC22AB9-609F-4F7D-9D5D-745906488539}" srcOrd="0" destOrd="0" presId="urn:microsoft.com/office/officeart/2005/8/layout/vList2"/>
    <dgm:cxn modelId="{7FA2CB73-10DC-45B6-B329-7493A56DFD18}" srcId="{535E1685-AB6C-412B-9BDF-1E1B4330A456}" destId="{82EC9072-BDF1-4EB0-BDCB-64760A4B36B4}" srcOrd="5" destOrd="0" parTransId="{0C0E69AF-95A5-42E3-8001-DBD12EA02386}" sibTransId="{BAE9222B-F4EB-4782-9314-C594F6E208BC}"/>
    <dgm:cxn modelId="{0F071875-B9FB-4427-A6C3-131F04CAF01D}" srcId="{535E1685-AB6C-412B-9BDF-1E1B4330A456}" destId="{039FEC5E-ACD4-4161-8EBA-1287FDC1DA4C}" srcOrd="1" destOrd="0" parTransId="{C2F8FCA8-839F-47B6-A653-13E22CBF8290}" sibTransId="{48BE6AAF-E52C-438F-8F89-AD49DC2AFF13}"/>
    <dgm:cxn modelId="{632B7E7F-6AE2-42B1-819A-089DB52F4208}" srcId="{535E1685-AB6C-412B-9BDF-1E1B4330A456}" destId="{634D3C87-B09D-43FC-8D4C-3D928A628228}" srcOrd="0" destOrd="0" parTransId="{613321A2-CAA3-4931-BD34-CB17E090BE34}" sibTransId="{B8FED1EB-38C9-4516-9F31-6BC84857F440}"/>
    <dgm:cxn modelId="{1B8B0FC0-D244-45EB-A2C8-9565253BD45B}" type="presOf" srcId="{535E1685-AB6C-412B-9BDF-1E1B4330A456}" destId="{3346CE3F-1FEE-495D-9629-44D08B375394}" srcOrd="0" destOrd="0" presId="urn:microsoft.com/office/officeart/2005/8/layout/vList2"/>
    <dgm:cxn modelId="{32538EC9-6813-4C33-8395-0BE98C0C59EA}" type="presOf" srcId="{478B244B-F2EE-40F4-A82B-3396C55970F3}" destId="{DCD7DC63-9338-46CC-9D1E-0357E45EAE52}" srcOrd="0" destOrd="0" presId="urn:microsoft.com/office/officeart/2005/8/layout/vList2"/>
    <dgm:cxn modelId="{ADBE37DE-51C1-425D-8B9F-09AD8020ABCB}" type="presOf" srcId="{82EC9072-BDF1-4EB0-BDCB-64760A4B36B4}" destId="{46D1EE17-0983-449E-B320-192869C9DEB3}" srcOrd="0" destOrd="0" presId="urn:microsoft.com/office/officeart/2005/8/layout/vList2"/>
    <dgm:cxn modelId="{FC5EBFF4-B9E0-47CD-85B4-3E6D466F348B}" type="presOf" srcId="{000CDA4A-A597-4A48-9AD0-24B9777ECD6E}" destId="{344C5EA0-3C85-4097-B4C6-C527EFE4371E}" srcOrd="0" destOrd="0" presId="urn:microsoft.com/office/officeart/2005/8/layout/vList2"/>
    <dgm:cxn modelId="{AC7C1C11-A440-40D4-B75A-D516BDC159EC}" type="presParOf" srcId="{3346CE3F-1FEE-495D-9629-44D08B375394}" destId="{D3D5E820-AD4B-45DC-8539-85498F922959}" srcOrd="0" destOrd="0" presId="urn:microsoft.com/office/officeart/2005/8/layout/vList2"/>
    <dgm:cxn modelId="{F4776F0D-E313-4E48-8E14-4EE7B85B18BB}" type="presParOf" srcId="{3346CE3F-1FEE-495D-9629-44D08B375394}" destId="{35C28A03-FE61-4D6B-A5A8-65C6D9E7F5F7}" srcOrd="1" destOrd="0" presId="urn:microsoft.com/office/officeart/2005/8/layout/vList2"/>
    <dgm:cxn modelId="{64787F77-7C46-4F99-B405-DD3E8BD45C3E}" type="presParOf" srcId="{3346CE3F-1FEE-495D-9629-44D08B375394}" destId="{E0472D88-DF88-497C-8E04-FF12ACD66B54}" srcOrd="2" destOrd="0" presId="urn:microsoft.com/office/officeart/2005/8/layout/vList2"/>
    <dgm:cxn modelId="{91167256-FA3D-410C-A0B0-1E1360997FB4}" type="presParOf" srcId="{3346CE3F-1FEE-495D-9629-44D08B375394}" destId="{8745B1BA-5175-4AC8-963A-CDF2B8F17D78}" srcOrd="3" destOrd="0" presId="urn:microsoft.com/office/officeart/2005/8/layout/vList2"/>
    <dgm:cxn modelId="{D0FD505A-F8ED-4A9F-A942-374F90653F33}" type="presParOf" srcId="{3346CE3F-1FEE-495D-9629-44D08B375394}" destId="{CDC22AB9-609F-4F7D-9D5D-745906488539}" srcOrd="4" destOrd="0" presId="urn:microsoft.com/office/officeart/2005/8/layout/vList2"/>
    <dgm:cxn modelId="{45DC4BC7-3D82-494D-93A2-CD96804B4E06}" type="presParOf" srcId="{3346CE3F-1FEE-495D-9629-44D08B375394}" destId="{016B160E-AD9B-499B-9907-CA75A1E6AE97}" srcOrd="5" destOrd="0" presId="urn:microsoft.com/office/officeart/2005/8/layout/vList2"/>
    <dgm:cxn modelId="{9DDCAEE9-F401-49DF-B622-A6B38A5D6604}" type="presParOf" srcId="{3346CE3F-1FEE-495D-9629-44D08B375394}" destId="{DCD7DC63-9338-46CC-9D1E-0357E45EAE52}" srcOrd="6" destOrd="0" presId="urn:microsoft.com/office/officeart/2005/8/layout/vList2"/>
    <dgm:cxn modelId="{4D37C81C-231E-468D-975A-75E4A7A18D9B}" type="presParOf" srcId="{3346CE3F-1FEE-495D-9629-44D08B375394}" destId="{2DD52ACA-90CF-488B-8E7E-EF2AE638494C}" srcOrd="7" destOrd="0" presId="urn:microsoft.com/office/officeart/2005/8/layout/vList2"/>
    <dgm:cxn modelId="{CE687ADF-3BB9-4794-AE4C-D520AE343802}" type="presParOf" srcId="{3346CE3F-1FEE-495D-9629-44D08B375394}" destId="{344C5EA0-3C85-4097-B4C6-C527EFE4371E}" srcOrd="8" destOrd="0" presId="urn:microsoft.com/office/officeart/2005/8/layout/vList2"/>
    <dgm:cxn modelId="{95F10FE9-D2EA-49C9-85DB-4551AA32F263}" type="presParOf" srcId="{3346CE3F-1FEE-495D-9629-44D08B375394}" destId="{D9343136-F594-4CA1-979C-B72BD2830F92}" srcOrd="9" destOrd="0" presId="urn:microsoft.com/office/officeart/2005/8/layout/vList2"/>
    <dgm:cxn modelId="{E4A247C9-E89E-4EB1-8333-A7764828B802}" type="presParOf" srcId="{3346CE3F-1FEE-495D-9629-44D08B375394}" destId="{46D1EE17-0983-449E-B320-192869C9DEB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653A275-7C41-40C0-B028-EB7F35B1CC6F}"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617469E-5F9A-4F7D-9663-CB8C418640D3}">
      <dgm:prSet custT="1"/>
      <dgm:spPr/>
      <dgm:t>
        <a:bodyPr/>
        <a:lstStyle/>
        <a:p>
          <a:pPr algn="just"/>
          <a:r>
            <a:rPr lang="en-US" sz="2000" dirty="0">
              <a:latin typeface="Times New Roman" panose="02020603050405020304" pitchFamily="18" charset="0"/>
              <a:cs typeface="Times New Roman" panose="02020603050405020304" pitchFamily="18" charset="0"/>
            </a:rPr>
            <a:t>In the United Kingdom, several legal and medical documents can help individuals plan for the end of their lives, including living wills, do not resuscitate (DNR) orders, and more(El-</a:t>
          </a:r>
          <a:r>
            <a:rPr lang="en-US" sz="2000" dirty="0" err="1">
              <a:latin typeface="Times New Roman" panose="02020603050405020304" pitchFamily="18" charset="0"/>
              <a:cs typeface="Times New Roman" panose="02020603050405020304" pitchFamily="18" charset="0"/>
            </a:rPr>
            <a:t>Jawahri</a:t>
          </a:r>
          <a:r>
            <a:rPr lang="en-US" sz="2000" dirty="0">
              <a:latin typeface="Times New Roman" panose="02020603050405020304" pitchFamily="18" charset="0"/>
              <a:cs typeface="Times New Roman" panose="02020603050405020304" pitchFamily="18" charset="0"/>
            </a:rPr>
            <a:t>, et al., 2020).</a:t>
          </a:r>
        </a:p>
      </dgm:t>
    </dgm:pt>
    <dgm:pt modelId="{C064DBD7-B5B4-49FC-AE91-628898C8E09F}" type="parTrans" cxnId="{44B1F6AC-30EC-4A96-9E0B-9E8A2515F1A0}">
      <dgm:prSet/>
      <dgm:spPr/>
      <dgm:t>
        <a:bodyPr/>
        <a:lstStyle/>
        <a:p>
          <a:endParaRPr lang="en-US"/>
        </a:p>
      </dgm:t>
    </dgm:pt>
    <dgm:pt modelId="{9E9508A5-0484-4C8A-8A4B-FE2B6DC76911}" type="sibTrans" cxnId="{44B1F6AC-30EC-4A96-9E0B-9E8A2515F1A0}">
      <dgm:prSet/>
      <dgm:spPr/>
      <dgm:t>
        <a:bodyPr/>
        <a:lstStyle/>
        <a:p>
          <a:endParaRPr lang="en-US"/>
        </a:p>
      </dgm:t>
    </dgm:pt>
    <dgm:pt modelId="{0FE642B5-A707-4183-A575-848CA7875F7B}">
      <dgm:prSet custT="1"/>
      <dgm:spPr/>
      <dgm:t>
        <a:bodyPr/>
        <a:lstStyle/>
        <a:p>
          <a:pPr algn="ctr"/>
          <a:r>
            <a:rPr lang="en-US" sz="3200" b="1" dirty="0">
              <a:latin typeface="Times New Roman"/>
              <a:cs typeface="Times New Roman"/>
            </a:rPr>
            <a:t>Living Wills</a:t>
          </a:r>
          <a:endParaRPr lang="en-US" sz="3200" dirty="0">
            <a:latin typeface="Times New Roman"/>
            <a:cs typeface="Times New Roman"/>
          </a:endParaRPr>
        </a:p>
      </dgm:t>
    </dgm:pt>
    <dgm:pt modelId="{3093309E-19B7-4FCA-8566-F0EFD345D638}" type="parTrans" cxnId="{3566D10D-466B-4742-BACE-05BA302723A4}">
      <dgm:prSet/>
      <dgm:spPr/>
      <dgm:t>
        <a:bodyPr/>
        <a:lstStyle/>
        <a:p>
          <a:endParaRPr lang="en-US"/>
        </a:p>
      </dgm:t>
    </dgm:pt>
    <dgm:pt modelId="{E1A739E1-AE1D-4607-9A42-76BA2BAAE108}" type="sibTrans" cxnId="{3566D10D-466B-4742-BACE-05BA302723A4}">
      <dgm:prSet/>
      <dgm:spPr/>
      <dgm:t>
        <a:bodyPr/>
        <a:lstStyle/>
        <a:p>
          <a:endParaRPr lang="en-US"/>
        </a:p>
      </dgm:t>
    </dgm:pt>
    <dgm:pt modelId="{0519D9A8-AE89-41A4-A62E-58E2195F3626}">
      <dgm:prSet custT="1"/>
      <dgm:spPr/>
      <dgm:t>
        <a:bodyPr/>
        <a:lstStyle/>
        <a:p>
          <a:r>
            <a:rPr lang="en-US" sz="2000" dirty="0">
              <a:latin typeface="Times New Roman"/>
              <a:cs typeface="Times New Roman"/>
            </a:rPr>
            <a:t>A living will be a legal document that outlines an individual's wishes regarding their medical treatment at the end of their life.</a:t>
          </a:r>
        </a:p>
      </dgm:t>
    </dgm:pt>
    <dgm:pt modelId="{34BCC46F-B860-49C6-84B6-B382A5DC0B84}" type="parTrans" cxnId="{DAA6E209-FF8D-4BCA-8C67-BEB5E026819B}">
      <dgm:prSet/>
      <dgm:spPr/>
      <dgm:t>
        <a:bodyPr/>
        <a:lstStyle/>
        <a:p>
          <a:endParaRPr lang="en-US"/>
        </a:p>
      </dgm:t>
    </dgm:pt>
    <dgm:pt modelId="{D77EF4C2-E3C4-49A8-99BF-8E5A351AB46A}" type="sibTrans" cxnId="{DAA6E209-FF8D-4BCA-8C67-BEB5E026819B}">
      <dgm:prSet/>
      <dgm:spPr/>
      <dgm:t>
        <a:bodyPr/>
        <a:lstStyle/>
        <a:p>
          <a:endParaRPr lang="en-US"/>
        </a:p>
      </dgm:t>
    </dgm:pt>
    <dgm:pt modelId="{13EA9647-2301-4B11-8350-DD11E11A87E3}">
      <dgm:prSet custT="1"/>
      <dgm:spPr/>
      <dgm:t>
        <a:bodyPr/>
        <a:lstStyle/>
        <a:p>
          <a:pPr algn="just"/>
          <a:r>
            <a:rPr lang="en-US" sz="2000" dirty="0">
              <a:latin typeface="Times New Roman" panose="02020603050405020304" pitchFamily="18" charset="0"/>
              <a:cs typeface="Times New Roman" panose="02020603050405020304" pitchFamily="18" charset="0"/>
            </a:rPr>
            <a:t>It specifies the types of treatments and interventions that the individual does or does not want to receive</a:t>
          </a:r>
        </a:p>
        <a:p>
          <a:pPr algn="just"/>
          <a:r>
            <a:rPr lang="en-US" sz="2000" dirty="0">
              <a:latin typeface="Times New Roman" panose="02020603050405020304" pitchFamily="18" charset="0"/>
              <a:cs typeface="Times New Roman" panose="02020603050405020304" pitchFamily="18" charset="0"/>
            </a:rPr>
            <a:t> They become unable to make decisions for themselves, such as if they are in a coma or have a terminal illness (Risk, et al., 2019). </a:t>
          </a:r>
        </a:p>
      </dgm:t>
    </dgm:pt>
    <dgm:pt modelId="{ECB21F9C-4CB9-46E0-9895-0000FAAB7122}" type="parTrans" cxnId="{BF986995-EEA3-47CE-9283-47CE9BA93121}">
      <dgm:prSet/>
      <dgm:spPr/>
      <dgm:t>
        <a:bodyPr/>
        <a:lstStyle/>
        <a:p>
          <a:endParaRPr lang="en-US"/>
        </a:p>
      </dgm:t>
    </dgm:pt>
    <dgm:pt modelId="{594AA7F6-3711-422E-ABE3-BB15D41F6469}" type="sibTrans" cxnId="{BF986995-EEA3-47CE-9283-47CE9BA93121}">
      <dgm:prSet/>
      <dgm:spPr/>
      <dgm:t>
        <a:bodyPr/>
        <a:lstStyle/>
        <a:p>
          <a:endParaRPr lang="en-US"/>
        </a:p>
      </dgm:t>
    </dgm:pt>
    <dgm:pt modelId="{3897597F-BA58-419B-9545-E957DC695BAE}" type="pres">
      <dgm:prSet presAssocID="{9653A275-7C41-40C0-B028-EB7F35B1CC6F}" presName="vert0" presStyleCnt="0">
        <dgm:presLayoutVars>
          <dgm:dir/>
          <dgm:animOne val="branch"/>
          <dgm:animLvl val="lvl"/>
        </dgm:presLayoutVars>
      </dgm:prSet>
      <dgm:spPr/>
    </dgm:pt>
    <dgm:pt modelId="{C4E07B8D-A389-4A9D-BDB4-019BE77F8024}" type="pres">
      <dgm:prSet presAssocID="{1617469E-5F9A-4F7D-9663-CB8C418640D3}" presName="thickLine" presStyleLbl="alignNode1" presStyleIdx="0" presStyleCnt="4"/>
      <dgm:spPr/>
    </dgm:pt>
    <dgm:pt modelId="{C966CB02-515E-4602-B74D-651A3452ADAC}" type="pres">
      <dgm:prSet presAssocID="{1617469E-5F9A-4F7D-9663-CB8C418640D3}" presName="horz1" presStyleCnt="0"/>
      <dgm:spPr/>
    </dgm:pt>
    <dgm:pt modelId="{570AFD3A-E368-42CC-99E9-D0968ADA8D6F}" type="pres">
      <dgm:prSet presAssocID="{1617469E-5F9A-4F7D-9663-CB8C418640D3}" presName="tx1" presStyleLbl="revTx" presStyleIdx="0" presStyleCnt="4"/>
      <dgm:spPr/>
    </dgm:pt>
    <dgm:pt modelId="{D34A8B02-9C19-4FAB-8F0A-898F8DDEF61B}" type="pres">
      <dgm:prSet presAssocID="{1617469E-5F9A-4F7D-9663-CB8C418640D3}" presName="vert1" presStyleCnt="0"/>
      <dgm:spPr/>
    </dgm:pt>
    <dgm:pt modelId="{0C21A296-E831-4307-97A9-22591BFFEBBE}" type="pres">
      <dgm:prSet presAssocID="{0FE642B5-A707-4183-A575-848CA7875F7B}" presName="thickLine" presStyleLbl="alignNode1" presStyleIdx="1" presStyleCnt="4"/>
      <dgm:spPr/>
    </dgm:pt>
    <dgm:pt modelId="{7405061E-1BEB-44AF-9101-F1D28D7F0FF5}" type="pres">
      <dgm:prSet presAssocID="{0FE642B5-A707-4183-A575-848CA7875F7B}" presName="horz1" presStyleCnt="0"/>
      <dgm:spPr/>
    </dgm:pt>
    <dgm:pt modelId="{32164DAD-F5A0-4024-B1C6-2855CCA2AFFD}" type="pres">
      <dgm:prSet presAssocID="{0FE642B5-A707-4183-A575-848CA7875F7B}" presName="tx1" presStyleLbl="revTx" presStyleIdx="1" presStyleCnt="4" custScaleY="42875"/>
      <dgm:spPr/>
    </dgm:pt>
    <dgm:pt modelId="{DC4F7472-D5E4-48DD-A217-79C5579DA8F3}" type="pres">
      <dgm:prSet presAssocID="{0FE642B5-A707-4183-A575-848CA7875F7B}" presName="vert1" presStyleCnt="0"/>
      <dgm:spPr/>
    </dgm:pt>
    <dgm:pt modelId="{EC487908-E07A-4FD8-87C7-BDFED9E50695}" type="pres">
      <dgm:prSet presAssocID="{0519D9A8-AE89-41A4-A62E-58E2195F3626}" presName="thickLine" presStyleLbl="alignNode1" presStyleIdx="2" presStyleCnt="4"/>
      <dgm:spPr/>
    </dgm:pt>
    <dgm:pt modelId="{E3DB2BCE-44BE-4454-86DB-02518E590CAE}" type="pres">
      <dgm:prSet presAssocID="{0519D9A8-AE89-41A4-A62E-58E2195F3626}" presName="horz1" presStyleCnt="0"/>
      <dgm:spPr/>
    </dgm:pt>
    <dgm:pt modelId="{4FFB3334-258B-4A35-A2B5-F4D8373D0E3B}" type="pres">
      <dgm:prSet presAssocID="{0519D9A8-AE89-41A4-A62E-58E2195F3626}" presName="tx1" presStyleLbl="revTx" presStyleIdx="2" presStyleCnt="4" custScaleY="58002"/>
      <dgm:spPr/>
    </dgm:pt>
    <dgm:pt modelId="{D5C1BA73-D9FC-497C-93B2-6875A13356F1}" type="pres">
      <dgm:prSet presAssocID="{0519D9A8-AE89-41A4-A62E-58E2195F3626}" presName="vert1" presStyleCnt="0"/>
      <dgm:spPr/>
    </dgm:pt>
    <dgm:pt modelId="{34D3A221-E337-4F8B-962E-3D1F4FC2CE34}" type="pres">
      <dgm:prSet presAssocID="{13EA9647-2301-4B11-8350-DD11E11A87E3}" presName="thickLine" presStyleLbl="alignNode1" presStyleIdx="3" presStyleCnt="4"/>
      <dgm:spPr/>
    </dgm:pt>
    <dgm:pt modelId="{17913863-2C75-475F-9966-E070392F7AFB}" type="pres">
      <dgm:prSet presAssocID="{13EA9647-2301-4B11-8350-DD11E11A87E3}" presName="horz1" presStyleCnt="0"/>
      <dgm:spPr/>
    </dgm:pt>
    <dgm:pt modelId="{AE337667-E8A4-4D63-866A-4ADF09E9BD98}" type="pres">
      <dgm:prSet presAssocID="{13EA9647-2301-4B11-8350-DD11E11A87E3}" presName="tx1" presStyleLbl="revTx" presStyleIdx="3" presStyleCnt="4"/>
      <dgm:spPr/>
    </dgm:pt>
    <dgm:pt modelId="{6919BCBF-8224-481E-84A7-36589BC3C817}" type="pres">
      <dgm:prSet presAssocID="{13EA9647-2301-4B11-8350-DD11E11A87E3}" presName="vert1" presStyleCnt="0"/>
      <dgm:spPr/>
    </dgm:pt>
  </dgm:ptLst>
  <dgm:cxnLst>
    <dgm:cxn modelId="{7FC3EC06-C4BF-4FF0-BE81-A9408CCFC370}" type="presOf" srcId="{0519D9A8-AE89-41A4-A62E-58E2195F3626}" destId="{4FFB3334-258B-4A35-A2B5-F4D8373D0E3B}" srcOrd="0" destOrd="0" presId="urn:microsoft.com/office/officeart/2008/layout/LinedList"/>
    <dgm:cxn modelId="{09D0CA09-E970-451F-A06A-5A0812C784CC}" type="presOf" srcId="{0FE642B5-A707-4183-A575-848CA7875F7B}" destId="{32164DAD-F5A0-4024-B1C6-2855CCA2AFFD}" srcOrd="0" destOrd="0" presId="urn:microsoft.com/office/officeart/2008/layout/LinedList"/>
    <dgm:cxn modelId="{DAA6E209-FF8D-4BCA-8C67-BEB5E026819B}" srcId="{9653A275-7C41-40C0-B028-EB7F35B1CC6F}" destId="{0519D9A8-AE89-41A4-A62E-58E2195F3626}" srcOrd="2" destOrd="0" parTransId="{34BCC46F-B860-49C6-84B6-B382A5DC0B84}" sibTransId="{D77EF4C2-E3C4-49A8-99BF-8E5A351AB46A}"/>
    <dgm:cxn modelId="{3566D10D-466B-4742-BACE-05BA302723A4}" srcId="{9653A275-7C41-40C0-B028-EB7F35B1CC6F}" destId="{0FE642B5-A707-4183-A575-848CA7875F7B}" srcOrd="1" destOrd="0" parTransId="{3093309E-19B7-4FCA-8566-F0EFD345D638}" sibTransId="{E1A739E1-AE1D-4607-9A42-76BA2BAAE108}"/>
    <dgm:cxn modelId="{93BB960E-6727-41EC-A7A4-0EAC709325B8}" type="presOf" srcId="{13EA9647-2301-4B11-8350-DD11E11A87E3}" destId="{AE337667-E8A4-4D63-866A-4ADF09E9BD98}" srcOrd="0" destOrd="0" presId="urn:microsoft.com/office/officeart/2008/layout/LinedList"/>
    <dgm:cxn modelId="{26DF354F-BB9D-4DBE-B39F-B4083F024F6B}" type="presOf" srcId="{1617469E-5F9A-4F7D-9663-CB8C418640D3}" destId="{570AFD3A-E368-42CC-99E9-D0968ADA8D6F}" srcOrd="0" destOrd="0" presId="urn:microsoft.com/office/officeart/2008/layout/LinedList"/>
    <dgm:cxn modelId="{1D403E71-735D-4B67-B88C-D80E0529D0B6}" type="presOf" srcId="{9653A275-7C41-40C0-B028-EB7F35B1CC6F}" destId="{3897597F-BA58-419B-9545-E957DC695BAE}" srcOrd="0" destOrd="0" presId="urn:microsoft.com/office/officeart/2008/layout/LinedList"/>
    <dgm:cxn modelId="{BF986995-EEA3-47CE-9283-47CE9BA93121}" srcId="{9653A275-7C41-40C0-B028-EB7F35B1CC6F}" destId="{13EA9647-2301-4B11-8350-DD11E11A87E3}" srcOrd="3" destOrd="0" parTransId="{ECB21F9C-4CB9-46E0-9895-0000FAAB7122}" sibTransId="{594AA7F6-3711-422E-ABE3-BB15D41F6469}"/>
    <dgm:cxn modelId="{44B1F6AC-30EC-4A96-9E0B-9E8A2515F1A0}" srcId="{9653A275-7C41-40C0-B028-EB7F35B1CC6F}" destId="{1617469E-5F9A-4F7D-9663-CB8C418640D3}" srcOrd="0" destOrd="0" parTransId="{C064DBD7-B5B4-49FC-AE91-628898C8E09F}" sibTransId="{9E9508A5-0484-4C8A-8A4B-FE2B6DC76911}"/>
    <dgm:cxn modelId="{1B3CC6FA-B3E2-40B9-8C01-3F4BCD1B0D09}" type="presParOf" srcId="{3897597F-BA58-419B-9545-E957DC695BAE}" destId="{C4E07B8D-A389-4A9D-BDB4-019BE77F8024}" srcOrd="0" destOrd="0" presId="urn:microsoft.com/office/officeart/2008/layout/LinedList"/>
    <dgm:cxn modelId="{0AD3AF9F-94F4-4599-B93F-AD81203D0769}" type="presParOf" srcId="{3897597F-BA58-419B-9545-E957DC695BAE}" destId="{C966CB02-515E-4602-B74D-651A3452ADAC}" srcOrd="1" destOrd="0" presId="urn:microsoft.com/office/officeart/2008/layout/LinedList"/>
    <dgm:cxn modelId="{C2904B53-B872-4351-BA01-9081BD60B49B}" type="presParOf" srcId="{C966CB02-515E-4602-B74D-651A3452ADAC}" destId="{570AFD3A-E368-42CC-99E9-D0968ADA8D6F}" srcOrd="0" destOrd="0" presId="urn:microsoft.com/office/officeart/2008/layout/LinedList"/>
    <dgm:cxn modelId="{F948C51A-26AE-4840-8EF4-5783981071BE}" type="presParOf" srcId="{C966CB02-515E-4602-B74D-651A3452ADAC}" destId="{D34A8B02-9C19-4FAB-8F0A-898F8DDEF61B}" srcOrd="1" destOrd="0" presId="urn:microsoft.com/office/officeart/2008/layout/LinedList"/>
    <dgm:cxn modelId="{C23724DA-F8D6-4F35-8519-742C12E99046}" type="presParOf" srcId="{3897597F-BA58-419B-9545-E957DC695BAE}" destId="{0C21A296-E831-4307-97A9-22591BFFEBBE}" srcOrd="2" destOrd="0" presId="urn:microsoft.com/office/officeart/2008/layout/LinedList"/>
    <dgm:cxn modelId="{AAC2C5B1-9EA7-4D15-863B-725A25A06699}" type="presParOf" srcId="{3897597F-BA58-419B-9545-E957DC695BAE}" destId="{7405061E-1BEB-44AF-9101-F1D28D7F0FF5}" srcOrd="3" destOrd="0" presId="urn:microsoft.com/office/officeart/2008/layout/LinedList"/>
    <dgm:cxn modelId="{E610B9B1-5215-4C30-8656-B215846CB325}" type="presParOf" srcId="{7405061E-1BEB-44AF-9101-F1D28D7F0FF5}" destId="{32164DAD-F5A0-4024-B1C6-2855CCA2AFFD}" srcOrd="0" destOrd="0" presId="urn:microsoft.com/office/officeart/2008/layout/LinedList"/>
    <dgm:cxn modelId="{3C551396-9F6F-430D-85C2-A5DD227AD749}" type="presParOf" srcId="{7405061E-1BEB-44AF-9101-F1D28D7F0FF5}" destId="{DC4F7472-D5E4-48DD-A217-79C5579DA8F3}" srcOrd="1" destOrd="0" presId="urn:microsoft.com/office/officeart/2008/layout/LinedList"/>
    <dgm:cxn modelId="{DD9597AC-FF0A-4327-9188-3F25BF487581}" type="presParOf" srcId="{3897597F-BA58-419B-9545-E957DC695BAE}" destId="{EC487908-E07A-4FD8-87C7-BDFED9E50695}" srcOrd="4" destOrd="0" presId="urn:microsoft.com/office/officeart/2008/layout/LinedList"/>
    <dgm:cxn modelId="{0CDE5DA7-F9E9-4EA4-9B53-C0C52EC4E9C1}" type="presParOf" srcId="{3897597F-BA58-419B-9545-E957DC695BAE}" destId="{E3DB2BCE-44BE-4454-86DB-02518E590CAE}" srcOrd="5" destOrd="0" presId="urn:microsoft.com/office/officeart/2008/layout/LinedList"/>
    <dgm:cxn modelId="{D5EA10A6-CDDB-42E7-A3E1-DF04BA8872AF}" type="presParOf" srcId="{E3DB2BCE-44BE-4454-86DB-02518E590CAE}" destId="{4FFB3334-258B-4A35-A2B5-F4D8373D0E3B}" srcOrd="0" destOrd="0" presId="urn:microsoft.com/office/officeart/2008/layout/LinedList"/>
    <dgm:cxn modelId="{01ECC9ED-7926-44D1-A077-ACEB659BBD20}" type="presParOf" srcId="{E3DB2BCE-44BE-4454-86DB-02518E590CAE}" destId="{D5C1BA73-D9FC-497C-93B2-6875A13356F1}" srcOrd="1" destOrd="0" presId="urn:microsoft.com/office/officeart/2008/layout/LinedList"/>
    <dgm:cxn modelId="{084E3EAB-20BA-4B02-A6B8-29FB30BC3769}" type="presParOf" srcId="{3897597F-BA58-419B-9545-E957DC695BAE}" destId="{34D3A221-E337-4F8B-962E-3D1F4FC2CE34}" srcOrd="6" destOrd="0" presId="urn:microsoft.com/office/officeart/2008/layout/LinedList"/>
    <dgm:cxn modelId="{1CDA9A0C-C26C-4B28-8541-22E45F48A136}" type="presParOf" srcId="{3897597F-BA58-419B-9545-E957DC695BAE}" destId="{17913863-2C75-475F-9966-E070392F7AFB}" srcOrd="7" destOrd="0" presId="urn:microsoft.com/office/officeart/2008/layout/LinedList"/>
    <dgm:cxn modelId="{397E6AD2-CB99-4E3F-9CA2-FDD1CA27AD79}" type="presParOf" srcId="{17913863-2C75-475F-9966-E070392F7AFB}" destId="{AE337667-E8A4-4D63-866A-4ADF09E9BD98}" srcOrd="0" destOrd="0" presId="urn:microsoft.com/office/officeart/2008/layout/LinedList"/>
    <dgm:cxn modelId="{C7E47771-73E2-41C6-94EB-81D7DFE9D955}" type="presParOf" srcId="{17913863-2C75-475F-9966-E070392F7AFB}" destId="{6919BCBF-8224-481E-84A7-36589BC3C81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DF6C213-17BB-496C-AAC0-AF732E2C40D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A973C9D-808D-42D0-AE85-B38B7FA66F03}">
      <dgm:prSet custT="1"/>
      <dgm:spPr/>
      <dgm:t>
        <a:bodyPr/>
        <a:lstStyle/>
        <a:p>
          <a:r>
            <a:rPr lang="en-US" sz="2800" b="1" dirty="0">
              <a:latin typeface="Times New Roman"/>
              <a:cs typeface="Times New Roman"/>
            </a:rPr>
            <a:t>Do Not </a:t>
          </a:r>
          <a:r>
            <a:rPr lang="en-US" sz="3200" b="1" dirty="0">
              <a:latin typeface="Times New Roman"/>
              <a:cs typeface="Times New Roman"/>
            </a:rPr>
            <a:t>Resuscitate</a:t>
          </a:r>
          <a:r>
            <a:rPr lang="en-US" sz="2800" b="1" dirty="0">
              <a:latin typeface="Times New Roman"/>
              <a:cs typeface="Times New Roman"/>
            </a:rPr>
            <a:t> (DNR) Orders</a:t>
          </a:r>
          <a:endParaRPr lang="en-US" sz="2800" dirty="0">
            <a:latin typeface="Times New Roman"/>
            <a:cs typeface="Times New Roman"/>
          </a:endParaRPr>
        </a:p>
      </dgm:t>
    </dgm:pt>
    <dgm:pt modelId="{E27FDE08-BC6F-4889-9F71-CCA057D9BFA2}" type="parTrans" cxnId="{037BF02B-5320-40AC-8189-73832BA2ED45}">
      <dgm:prSet/>
      <dgm:spPr/>
      <dgm:t>
        <a:bodyPr/>
        <a:lstStyle/>
        <a:p>
          <a:endParaRPr lang="en-US"/>
        </a:p>
      </dgm:t>
    </dgm:pt>
    <dgm:pt modelId="{58BCE56E-5D1A-4B4A-A2E0-996BB6E55E12}" type="sibTrans" cxnId="{037BF02B-5320-40AC-8189-73832BA2ED45}">
      <dgm:prSet/>
      <dgm:spPr/>
      <dgm:t>
        <a:bodyPr/>
        <a:lstStyle/>
        <a:p>
          <a:endParaRPr lang="en-US"/>
        </a:p>
      </dgm:t>
    </dgm:pt>
    <dgm:pt modelId="{47FD1C6C-E495-40C7-9A00-E8519AF3E90F}">
      <dgm:prSet custT="1"/>
      <dgm:spPr/>
      <dgm:t>
        <a:bodyPr/>
        <a:lstStyle/>
        <a:p>
          <a:pPr algn="just"/>
          <a:r>
            <a:rPr lang="en-US" sz="2000" dirty="0">
              <a:latin typeface="Times New Roman"/>
              <a:cs typeface="Times New Roman"/>
            </a:rPr>
            <a:t>A DNR order is a medical instruction that informs healthcare providers not to perform cardiopulmonary resuscitation (CPR) if an individual's heart stops beating or if they stop breathing.</a:t>
          </a:r>
          <a:r>
            <a:rPr lang="en-US" sz="2000" b="1" dirty="0">
              <a:latin typeface="Times New Roman"/>
              <a:cs typeface="Times New Roman"/>
            </a:rPr>
            <a:t> </a:t>
          </a:r>
          <a:endParaRPr lang="en-US" sz="2000" dirty="0">
            <a:latin typeface="Times New Roman"/>
            <a:cs typeface="Times New Roman"/>
          </a:endParaRPr>
        </a:p>
      </dgm:t>
    </dgm:pt>
    <dgm:pt modelId="{FC14875D-E11A-4FF8-9FD2-35C1E1992858}" type="parTrans" cxnId="{1BDF7E79-1B06-4516-9788-01F315070248}">
      <dgm:prSet/>
      <dgm:spPr/>
      <dgm:t>
        <a:bodyPr/>
        <a:lstStyle/>
        <a:p>
          <a:endParaRPr lang="en-US"/>
        </a:p>
      </dgm:t>
    </dgm:pt>
    <dgm:pt modelId="{9EEB8916-0FC7-43E9-B1C0-6E19EDA7A5C0}" type="sibTrans" cxnId="{1BDF7E79-1B06-4516-9788-01F315070248}">
      <dgm:prSet/>
      <dgm:spPr/>
      <dgm:t>
        <a:bodyPr/>
        <a:lstStyle/>
        <a:p>
          <a:endParaRPr lang="en-US"/>
        </a:p>
      </dgm:t>
    </dgm:pt>
    <dgm:pt modelId="{1A079D23-AE37-45CA-8C71-05424069FFA1}">
      <dgm:prSet custT="1"/>
      <dgm:spPr/>
      <dgm:t>
        <a:bodyPr/>
        <a:lstStyle/>
        <a:p>
          <a:pPr algn="just"/>
          <a:r>
            <a:rPr lang="en-US" sz="2000" dirty="0">
              <a:latin typeface="Times New Roman"/>
              <a:cs typeface="Times New Roman"/>
            </a:rPr>
            <a:t>A DNR order is typically placed in a medical record and can be written as part of a living will or as a separate document (Waldrop, et al., 2020)</a:t>
          </a:r>
        </a:p>
      </dgm:t>
    </dgm:pt>
    <dgm:pt modelId="{F67CEA6D-5749-4C3A-810F-6741DDB8D1B0}" type="parTrans" cxnId="{CD6C8452-1E46-4BC8-B5DA-DAB3686E25C4}">
      <dgm:prSet/>
      <dgm:spPr/>
      <dgm:t>
        <a:bodyPr/>
        <a:lstStyle/>
        <a:p>
          <a:endParaRPr lang="en-US"/>
        </a:p>
      </dgm:t>
    </dgm:pt>
    <dgm:pt modelId="{53EB1998-EF17-44EB-988D-793331D3DFAB}" type="sibTrans" cxnId="{CD6C8452-1E46-4BC8-B5DA-DAB3686E25C4}">
      <dgm:prSet/>
      <dgm:spPr/>
      <dgm:t>
        <a:bodyPr/>
        <a:lstStyle/>
        <a:p>
          <a:endParaRPr lang="en-US"/>
        </a:p>
      </dgm:t>
    </dgm:pt>
    <dgm:pt modelId="{C51991AF-197D-4B1C-A06E-E97873530ACD}">
      <dgm:prSet custT="1"/>
      <dgm:spPr/>
      <dgm:t>
        <a:bodyPr/>
        <a:lstStyle/>
        <a:p>
          <a:r>
            <a:rPr lang="en-US" sz="2400" b="1" dirty="0">
              <a:latin typeface="Times New Roman"/>
              <a:cs typeface="Times New Roman"/>
            </a:rPr>
            <a:t>Advance Decision to Refuse Treatment (ADRT)</a:t>
          </a:r>
          <a:endParaRPr lang="en-US" sz="2400" dirty="0">
            <a:latin typeface="Times New Roman"/>
            <a:cs typeface="Times New Roman"/>
          </a:endParaRPr>
        </a:p>
      </dgm:t>
    </dgm:pt>
    <dgm:pt modelId="{C0774A72-680E-441F-B824-9A900C113EF5}" type="parTrans" cxnId="{DFFAB638-0522-4069-897B-334278CD5240}">
      <dgm:prSet/>
      <dgm:spPr/>
      <dgm:t>
        <a:bodyPr/>
        <a:lstStyle/>
        <a:p>
          <a:endParaRPr lang="en-US"/>
        </a:p>
      </dgm:t>
    </dgm:pt>
    <dgm:pt modelId="{68D85EC2-AC72-4B4D-9934-09290B6A0D27}" type="sibTrans" cxnId="{DFFAB638-0522-4069-897B-334278CD5240}">
      <dgm:prSet/>
      <dgm:spPr/>
      <dgm:t>
        <a:bodyPr/>
        <a:lstStyle/>
        <a:p>
          <a:endParaRPr lang="en-US"/>
        </a:p>
      </dgm:t>
    </dgm:pt>
    <dgm:pt modelId="{E128ACA4-E2C9-4F46-A47A-ED10825257DC}">
      <dgm:prSet custT="1"/>
      <dgm:spPr/>
      <dgm:t>
        <a:bodyPr/>
        <a:lstStyle/>
        <a:p>
          <a:pPr algn="just"/>
          <a:r>
            <a:rPr lang="en-US" sz="2000" dirty="0">
              <a:latin typeface="Times New Roman"/>
              <a:cs typeface="Times New Roman"/>
            </a:rPr>
            <a:t>A legal document known as an advance decision to refuse treatment (ADRT) enables people to decide in advance whether to receive a particular medical treatment. </a:t>
          </a:r>
        </a:p>
      </dgm:t>
    </dgm:pt>
    <dgm:pt modelId="{D07B4A50-234C-409F-A783-6EF694972DB0}" type="parTrans" cxnId="{8858B0D7-575E-4AC4-8B13-8A2BF3101038}">
      <dgm:prSet/>
      <dgm:spPr/>
      <dgm:t>
        <a:bodyPr/>
        <a:lstStyle/>
        <a:p>
          <a:endParaRPr lang="en-US"/>
        </a:p>
      </dgm:t>
    </dgm:pt>
    <dgm:pt modelId="{E4786AE3-2946-49AB-9F63-0F8A225C8767}" type="sibTrans" cxnId="{8858B0D7-575E-4AC4-8B13-8A2BF3101038}">
      <dgm:prSet/>
      <dgm:spPr/>
      <dgm:t>
        <a:bodyPr/>
        <a:lstStyle/>
        <a:p>
          <a:endParaRPr lang="en-US"/>
        </a:p>
      </dgm:t>
    </dgm:pt>
    <dgm:pt modelId="{3E887256-3B43-4CC6-B1FE-33F6A39C4EFE}" type="pres">
      <dgm:prSet presAssocID="{0DF6C213-17BB-496C-AAC0-AF732E2C40D2}" presName="linear" presStyleCnt="0">
        <dgm:presLayoutVars>
          <dgm:animLvl val="lvl"/>
          <dgm:resizeHandles val="exact"/>
        </dgm:presLayoutVars>
      </dgm:prSet>
      <dgm:spPr/>
    </dgm:pt>
    <dgm:pt modelId="{B30243CC-C206-4F1A-BFEA-207559D45BDC}" type="pres">
      <dgm:prSet presAssocID="{7A973C9D-808D-42D0-AE85-B38B7FA66F03}" presName="parentText" presStyleLbl="node1" presStyleIdx="0" presStyleCnt="2">
        <dgm:presLayoutVars>
          <dgm:chMax val="0"/>
          <dgm:bulletEnabled val="1"/>
        </dgm:presLayoutVars>
      </dgm:prSet>
      <dgm:spPr/>
    </dgm:pt>
    <dgm:pt modelId="{E5245C08-AD82-44CB-9556-34C3D0A3A949}" type="pres">
      <dgm:prSet presAssocID="{7A973C9D-808D-42D0-AE85-B38B7FA66F03}" presName="childText" presStyleLbl="revTx" presStyleIdx="0" presStyleCnt="2">
        <dgm:presLayoutVars>
          <dgm:bulletEnabled val="1"/>
        </dgm:presLayoutVars>
      </dgm:prSet>
      <dgm:spPr/>
    </dgm:pt>
    <dgm:pt modelId="{464DFD89-926A-4F54-9226-C6A2A7019303}" type="pres">
      <dgm:prSet presAssocID="{C51991AF-197D-4B1C-A06E-E97873530ACD}" presName="parentText" presStyleLbl="node1" presStyleIdx="1" presStyleCnt="2">
        <dgm:presLayoutVars>
          <dgm:chMax val="0"/>
          <dgm:bulletEnabled val="1"/>
        </dgm:presLayoutVars>
      </dgm:prSet>
      <dgm:spPr/>
    </dgm:pt>
    <dgm:pt modelId="{FB206215-C08E-4766-A850-4B42C8F974AF}" type="pres">
      <dgm:prSet presAssocID="{C51991AF-197D-4B1C-A06E-E97873530ACD}" presName="childText" presStyleLbl="revTx" presStyleIdx="1" presStyleCnt="2">
        <dgm:presLayoutVars>
          <dgm:bulletEnabled val="1"/>
        </dgm:presLayoutVars>
      </dgm:prSet>
      <dgm:spPr/>
    </dgm:pt>
  </dgm:ptLst>
  <dgm:cxnLst>
    <dgm:cxn modelId="{B1ED321F-AE36-4D82-9C84-4ED5A97C0E38}" type="presOf" srcId="{0DF6C213-17BB-496C-AAC0-AF732E2C40D2}" destId="{3E887256-3B43-4CC6-B1FE-33F6A39C4EFE}" srcOrd="0" destOrd="0" presId="urn:microsoft.com/office/officeart/2005/8/layout/vList2"/>
    <dgm:cxn modelId="{037BF02B-5320-40AC-8189-73832BA2ED45}" srcId="{0DF6C213-17BB-496C-AAC0-AF732E2C40D2}" destId="{7A973C9D-808D-42D0-AE85-B38B7FA66F03}" srcOrd="0" destOrd="0" parTransId="{E27FDE08-BC6F-4889-9F71-CCA057D9BFA2}" sibTransId="{58BCE56E-5D1A-4B4A-A2E0-996BB6E55E12}"/>
    <dgm:cxn modelId="{DFFAB638-0522-4069-897B-334278CD5240}" srcId="{0DF6C213-17BB-496C-AAC0-AF732E2C40D2}" destId="{C51991AF-197D-4B1C-A06E-E97873530ACD}" srcOrd="1" destOrd="0" parTransId="{C0774A72-680E-441F-B824-9A900C113EF5}" sibTransId="{68D85EC2-AC72-4B4D-9934-09290B6A0D27}"/>
    <dgm:cxn modelId="{CD6C8452-1E46-4BC8-B5DA-DAB3686E25C4}" srcId="{7A973C9D-808D-42D0-AE85-B38B7FA66F03}" destId="{1A079D23-AE37-45CA-8C71-05424069FFA1}" srcOrd="1" destOrd="0" parTransId="{F67CEA6D-5749-4C3A-810F-6741DDB8D1B0}" sibTransId="{53EB1998-EF17-44EB-988D-793331D3DFAB}"/>
    <dgm:cxn modelId="{1BDF7E79-1B06-4516-9788-01F315070248}" srcId="{7A973C9D-808D-42D0-AE85-B38B7FA66F03}" destId="{47FD1C6C-E495-40C7-9A00-E8519AF3E90F}" srcOrd="0" destOrd="0" parTransId="{FC14875D-E11A-4FF8-9FD2-35C1E1992858}" sibTransId="{9EEB8916-0FC7-43E9-B1C0-6E19EDA7A5C0}"/>
    <dgm:cxn modelId="{284CD991-2395-4320-B757-C34316120368}" type="presOf" srcId="{E128ACA4-E2C9-4F46-A47A-ED10825257DC}" destId="{FB206215-C08E-4766-A850-4B42C8F974AF}" srcOrd="0" destOrd="0" presId="urn:microsoft.com/office/officeart/2005/8/layout/vList2"/>
    <dgm:cxn modelId="{F73536A5-744E-478D-B469-B40AA0EFF5E5}" type="presOf" srcId="{47FD1C6C-E495-40C7-9A00-E8519AF3E90F}" destId="{E5245C08-AD82-44CB-9556-34C3D0A3A949}" srcOrd="0" destOrd="0" presId="urn:microsoft.com/office/officeart/2005/8/layout/vList2"/>
    <dgm:cxn modelId="{3994C9C1-5E5A-44FB-A36F-2333E8762450}" type="presOf" srcId="{C51991AF-197D-4B1C-A06E-E97873530ACD}" destId="{464DFD89-926A-4F54-9226-C6A2A7019303}" srcOrd="0" destOrd="0" presId="urn:microsoft.com/office/officeart/2005/8/layout/vList2"/>
    <dgm:cxn modelId="{0D34F1CB-B59E-45C6-B898-CE1C8C6746FF}" type="presOf" srcId="{1A079D23-AE37-45CA-8C71-05424069FFA1}" destId="{E5245C08-AD82-44CB-9556-34C3D0A3A949}" srcOrd="0" destOrd="1" presId="urn:microsoft.com/office/officeart/2005/8/layout/vList2"/>
    <dgm:cxn modelId="{15334ECE-0B29-42BD-80DE-82BFFAD84850}" type="presOf" srcId="{7A973C9D-808D-42D0-AE85-B38B7FA66F03}" destId="{B30243CC-C206-4F1A-BFEA-207559D45BDC}" srcOrd="0" destOrd="0" presId="urn:microsoft.com/office/officeart/2005/8/layout/vList2"/>
    <dgm:cxn modelId="{8858B0D7-575E-4AC4-8B13-8A2BF3101038}" srcId="{C51991AF-197D-4B1C-A06E-E97873530ACD}" destId="{E128ACA4-E2C9-4F46-A47A-ED10825257DC}" srcOrd="0" destOrd="0" parTransId="{D07B4A50-234C-409F-A783-6EF694972DB0}" sibTransId="{E4786AE3-2946-49AB-9F63-0F8A225C8767}"/>
    <dgm:cxn modelId="{E6536B7F-DACB-49CC-8544-B37B287948CD}" type="presParOf" srcId="{3E887256-3B43-4CC6-B1FE-33F6A39C4EFE}" destId="{B30243CC-C206-4F1A-BFEA-207559D45BDC}" srcOrd="0" destOrd="0" presId="urn:microsoft.com/office/officeart/2005/8/layout/vList2"/>
    <dgm:cxn modelId="{69D37082-DB7F-44D3-A69D-05DC67C5B0F2}" type="presParOf" srcId="{3E887256-3B43-4CC6-B1FE-33F6A39C4EFE}" destId="{E5245C08-AD82-44CB-9556-34C3D0A3A949}" srcOrd="1" destOrd="0" presId="urn:microsoft.com/office/officeart/2005/8/layout/vList2"/>
    <dgm:cxn modelId="{7DD1ED5D-872F-48DE-9419-F55B79DD147C}" type="presParOf" srcId="{3E887256-3B43-4CC6-B1FE-33F6A39C4EFE}" destId="{464DFD89-926A-4F54-9226-C6A2A7019303}" srcOrd="2" destOrd="0" presId="urn:microsoft.com/office/officeart/2005/8/layout/vList2"/>
    <dgm:cxn modelId="{0A834982-7147-4ED6-B3D2-3FC0DBE19BBE}" type="presParOf" srcId="{3E887256-3B43-4CC6-B1FE-33F6A39C4EFE}" destId="{FB206215-C08E-4766-A850-4B42C8F974AF}"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B83C27C-D997-42D5-8C5D-D0C38C7AC65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2F2AF65-8C21-44DC-A69F-63799E020EE5}">
      <dgm:prSet/>
      <dgm:spPr/>
      <dgm:t>
        <a:bodyPr/>
        <a:lstStyle/>
        <a:p>
          <a:r>
            <a:rPr lang="en-US" dirty="0">
              <a:latin typeface="Times New Roman"/>
              <a:cs typeface="Times New Roman"/>
            </a:rPr>
            <a:t>Lasting Power of Attorney (LPA)</a:t>
          </a:r>
        </a:p>
      </dgm:t>
    </dgm:pt>
    <dgm:pt modelId="{4AA4ED88-1EB8-441C-A3EF-972FDD9599D6}" type="parTrans" cxnId="{9DC0A7F6-FD30-4301-AAA7-28DA6494DC04}">
      <dgm:prSet/>
      <dgm:spPr/>
      <dgm:t>
        <a:bodyPr/>
        <a:lstStyle/>
        <a:p>
          <a:endParaRPr lang="en-US"/>
        </a:p>
      </dgm:t>
    </dgm:pt>
    <dgm:pt modelId="{41747000-B5C9-485D-B315-1756EF21984E}" type="sibTrans" cxnId="{9DC0A7F6-FD30-4301-AAA7-28DA6494DC04}">
      <dgm:prSet/>
      <dgm:spPr/>
      <dgm:t>
        <a:bodyPr/>
        <a:lstStyle/>
        <a:p>
          <a:endParaRPr lang="en-US"/>
        </a:p>
      </dgm:t>
    </dgm:pt>
    <dgm:pt modelId="{97AD4045-B010-4A79-B651-B18852177F3A}">
      <dgm:prSet/>
      <dgm:spPr/>
      <dgm:t>
        <a:bodyPr/>
        <a:lstStyle/>
        <a:p>
          <a:r>
            <a:rPr lang="en-US" dirty="0">
              <a:latin typeface="Times New Roman"/>
              <a:cs typeface="Times New Roman"/>
            </a:rPr>
            <a:t>With the use of a Lasting Power of Attorney (LPA), a person can appoint a dependable third party to act on their behalf if they are unable to do so themselves. </a:t>
          </a:r>
        </a:p>
      </dgm:t>
    </dgm:pt>
    <dgm:pt modelId="{8040CBC1-64CE-444C-996F-19EE10D1AB4B}" type="parTrans" cxnId="{92DDDCDD-F41E-40C4-BF80-010BA13E6FBF}">
      <dgm:prSet/>
      <dgm:spPr/>
      <dgm:t>
        <a:bodyPr/>
        <a:lstStyle/>
        <a:p>
          <a:endParaRPr lang="en-US"/>
        </a:p>
      </dgm:t>
    </dgm:pt>
    <dgm:pt modelId="{5F4B83A0-8FDE-4CD8-8B81-74C03E22BAC3}" type="sibTrans" cxnId="{92DDDCDD-F41E-40C4-BF80-010BA13E6FBF}">
      <dgm:prSet/>
      <dgm:spPr/>
      <dgm:t>
        <a:bodyPr/>
        <a:lstStyle/>
        <a:p>
          <a:endParaRPr lang="en-US"/>
        </a:p>
      </dgm:t>
    </dgm:pt>
    <dgm:pt modelId="{03BEB9E4-8BE3-4F58-A0F1-37C319C70430}">
      <dgm:prSet/>
      <dgm:spPr/>
      <dgm:t>
        <a:bodyPr/>
        <a:lstStyle/>
        <a:p>
          <a:r>
            <a:rPr lang="en-US" dirty="0">
              <a:latin typeface="Times New Roman"/>
              <a:cs typeface="Times New Roman"/>
            </a:rPr>
            <a:t>LPAs come in two varieties: one for property and financial matters and the other for health and welfare </a:t>
          </a:r>
          <a:r>
            <a:rPr lang="en-US" dirty="0"/>
            <a:t>(Courtney, 2020)</a:t>
          </a:r>
          <a:r>
            <a:rPr lang="en-US" dirty="0">
              <a:latin typeface="Times New Roman"/>
              <a:cs typeface="Times New Roman"/>
            </a:rPr>
            <a:t>. </a:t>
          </a:r>
        </a:p>
      </dgm:t>
    </dgm:pt>
    <dgm:pt modelId="{58EBA9CD-F44E-4660-8B70-33BE2E81177A}" type="parTrans" cxnId="{F60CB792-0071-40F4-8FB4-4A69C95020AD}">
      <dgm:prSet/>
      <dgm:spPr/>
      <dgm:t>
        <a:bodyPr/>
        <a:lstStyle/>
        <a:p>
          <a:endParaRPr lang="en-US"/>
        </a:p>
      </dgm:t>
    </dgm:pt>
    <dgm:pt modelId="{33802670-FA1B-4863-85D1-1131FE8F0039}" type="sibTrans" cxnId="{F60CB792-0071-40F4-8FB4-4A69C95020AD}">
      <dgm:prSet/>
      <dgm:spPr/>
      <dgm:t>
        <a:bodyPr/>
        <a:lstStyle/>
        <a:p>
          <a:endParaRPr lang="en-US"/>
        </a:p>
      </dgm:t>
    </dgm:pt>
    <dgm:pt modelId="{7C487561-FD96-49B0-95A0-653187538BFC}">
      <dgm:prSet/>
      <dgm:spPr/>
      <dgm:t>
        <a:bodyPr/>
        <a:lstStyle/>
        <a:p>
          <a:r>
            <a:rPr lang="en-US" dirty="0">
              <a:latin typeface="Times New Roman"/>
              <a:cs typeface="Times New Roman"/>
            </a:rPr>
            <a:t>Palliative Care</a:t>
          </a:r>
        </a:p>
      </dgm:t>
    </dgm:pt>
    <dgm:pt modelId="{44435E5F-A997-4A5B-8495-A3EBAC0DD730}" type="parTrans" cxnId="{2DEAF722-C783-49C5-AF9B-C31664699C20}">
      <dgm:prSet/>
      <dgm:spPr/>
      <dgm:t>
        <a:bodyPr/>
        <a:lstStyle/>
        <a:p>
          <a:endParaRPr lang="en-US"/>
        </a:p>
      </dgm:t>
    </dgm:pt>
    <dgm:pt modelId="{8626927A-3BE4-44B5-B630-AE0EDEA766D9}" type="sibTrans" cxnId="{2DEAF722-C783-49C5-AF9B-C31664699C20}">
      <dgm:prSet/>
      <dgm:spPr/>
      <dgm:t>
        <a:bodyPr/>
        <a:lstStyle/>
        <a:p>
          <a:endParaRPr lang="en-US"/>
        </a:p>
      </dgm:t>
    </dgm:pt>
    <dgm:pt modelId="{4362106F-9CC3-4BE6-82E3-861D2F517FAF}">
      <dgm:prSet/>
      <dgm:spPr/>
      <dgm:t>
        <a:bodyPr/>
        <a:lstStyle/>
        <a:p>
          <a:r>
            <a:rPr lang="en-US" dirty="0">
              <a:latin typeface="Times New Roman"/>
              <a:cs typeface="Times New Roman"/>
            </a:rPr>
            <a:t>Palliative care is specialized medical care that focuses on relieving the symptoms and stress of a serious illness.</a:t>
          </a:r>
        </a:p>
      </dgm:t>
    </dgm:pt>
    <dgm:pt modelId="{B3B95822-0410-4C25-8508-4FB46DD6DC03}" type="parTrans" cxnId="{8D294E97-4CC1-4EE3-BD0C-B274E3D5194D}">
      <dgm:prSet/>
      <dgm:spPr/>
      <dgm:t>
        <a:bodyPr/>
        <a:lstStyle/>
        <a:p>
          <a:endParaRPr lang="en-US"/>
        </a:p>
      </dgm:t>
    </dgm:pt>
    <dgm:pt modelId="{047B0C69-F34D-4549-8482-05EB99063D16}" type="sibTrans" cxnId="{8D294E97-4CC1-4EE3-BD0C-B274E3D5194D}">
      <dgm:prSet/>
      <dgm:spPr/>
      <dgm:t>
        <a:bodyPr/>
        <a:lstStyle/>
        <a:p>
          <a:endParaRPr lang="en-US"/>
        </a:p>
      </dgm:t>
    </dgm:pt>
    <dgm:pt modelId="{1F7E7B61-720A-496F-B1CC-9E6293434E62}">
      <dgm:prSet/>
      <dgm:spPr/>
      <dgm:t>
        <a:bodyPr/>
        <a:lstStyle/>
        <a:p>
          <a:r>
            <a:rPr lang="en-US" dirty="0">
              <a:latin typeface="Times New Roman"/>
              <a:cs typeface="Times New Roman"/>
            </a:rPr>
            <a:t>Palliative care can help individuals maintain their quality of life and dignity as they approach the end of their lives.</a:t>
          </a:r>
        </a:p>
      </dgm:t>
    </dgm:pt>
    <dgm:pt modelId="{DE06B0B6-746E-4EF8-A280-1E038BDDE012}" type="parTrans" cxnId="{6CA127DB-73AA-42E4-B637-782E77B70944}">
      <dgm:prSet/>
      <dgm:spPr/>
      <dgm:t>
        <a:bodyPr/>
        <a:lstStyle/>
        <a:p>
          <a:endParaRPr lang="en-US"/>
        </a:p>
      </dgm:t>
    </dgm:pt>
    <dgm:pt modelId="{AD60AE08-134D-4C83-B99D-56DEBC2C338D}" type="sibTrans" cxnId="{6CA127DB-73AA-42E4-B637-782E77B70944}">
      <dgm:prSet/>
      <dgm:spPr/>
      <dgm:t>
        <a:bodyPr/>
        <a:lstStyle/>
        <a:p>
          <a:endParaRPr lang="en-US"/>
        </a:p>
      </dgm:t>
    </dgm:pt>
    <dgm:pt modelId="{95E15CF7-2F42-4936-8678-967AAFA6B5ED}" type="pres">
      <dgm:prSet presAssocID="{FB83C27C-D997-42D5-8C5D-D0C38C7AC652}" presName="diagram" presStyleCnt="0">
        <dgm:presLayoutVars>
          <dgm:dir/>
          <dgm:resizeHandles val="exact"/>
        </dgm:presLayoutVars>
      </dgm:prSet>
      <dgm:spPr/>
    </dgm:pt>
    <dgm:pt modelId="{99612784-28ED-4A00-8477-583F7F0A8E6D}" type="pres">
      <dgm:prSet presAssocID="{72F2AF65-8C21-44DC-A69F-63799E020EE5}" presName="node" presStyleLbl="node1" presStyleIdx="0" presStyleCnt="6">
        <dgm:presLayoutVars>
          <dgm:bulletEnabled val="1"/>
        </dgm:presLayoutVars>
      </dgm:prSet>
      <dgm:spPr/>
    </dgm:pt>
    <dgm:pt modelId="{70878F6E-B8EC-448F-87BE-B642C6F612F9}" type="pres">
      <dgm:prSet presAssocID="{41747000-B5C9-485D-B315-1756EF21984E}" presName="sibTrans" presStyleCnt="0"/>
      <dgm:spPr/>
    </dgm:pt>
    <dgm:pt modelId="{A8168102-D956-454B-9184-83CB6DE94131}" type="pres">
      <dgm:prSet presAssocID="{97AD4045-B010-4A79-B651-B18852177F3A}" presName="node" presStyleLbl="node1" presStyleIdx="1" presStyleCnt="6">
        <dgm:presLayoutVars>
          <dgm:bulletEnabled val="1"/>
        </dgm:presLayoutVars>
      </dgm:prSet>
      <dgm:spPr/>
    </dgm:pt>
    <dgm:pt modelId="{C724D024-B02D-4194-9F2C-2CED3D2DE3E1}" type="pres">
      <dgm:prSet presAssocID="{5F4B83A0-8FDE-4CD8-8B81-74C03E22BAC3}" presName="sibTrans" presStyleCnt="0"/>
      <dgm:spPr/>
    </dgm:pt>
    <dgm:pt modelId="{E6F5BD97-205D-4A70-8ED2-B762D95FF7AE}" type="pres">
      <dgm:prSet presAssocID="{03BEB9E4-8BE3-4F58-A0F1-37C319C70430}" presName="node" presStyleLbl="node1" presStyleIdx="2" presStyleCnt="6">
        <dgm:presLayoutVars>
          <dgm:bulletEnabled val="1"/>
        </dgm:presLayoutVars>
      </dgm:prSet>
      <dgm:spPr/>
    </dgm:pt>
    <dgm:pt modelId="{00D983C3-2305-4A1C-AF3E-A147877E37DA}" type="pres">
      <dgm:prSet presAssocID="{33802670-FA1B-4863-85D1-1131FE8F0039}" presName="sibTrans" presStyleCnt="0"/>
      <dgm:spPr/>
    </dgm:pt>
    <dgm:pt modelId="{117138C1-DD62-4F54-860A-A6AF1BC6490C}" type="pres">
      <dgm:prSet presAssocID="{7C487561-FD96-49B0-95A0-653187538BFC}" presName="node" presStyleLbl="node1" presStyleIdx="3" presStyleCnt="6">
        <dgm:presLayoutVars>
          <dgm:bulletEnabled val="1"/>
        </dgm:presLayoutVars>
      </dgm:prSet>
      <dgm:spPr/>
    </dgm:pt>
    <dgm:pt modelId="{D727663E-3970-47A5-8AC5-CCACC96896C4}" type="pres">
      <dgm:prSet presAssocID="{8626927A-3BE4-44B5-B630-AE0EDEA766D9}" presName="sibTrans" presStyleCnt="0"/>
      <dgm:spPr/>
    </dgm:pt>
    <dgm:pt modelId="{13EA0B4B-C9D7-446B-8B7C-BBE01C7548D8}" type="pres">
      <dgm:prSet presAssocID="{4362106F-9CC3-4BE6-82E3-861D2F517FAF}" presName="node" presStyleLbl="node1" presStyleIdx="4" presStyleCnt="6">
        <dgm:presLayoutVars>
          <dgm:bulletEnabled val="1"/>
        </dgm:presLayoutVars>
      </dgm:prSet>
      <dgm:spPr/>
    </dgm:pt>
    <dgm:pt modelId="{170D2921-A61C-4AAC-8782-2431BB62F588}" type="pres">
      <dgm:prSet presAssocID="{047B0C69-F34D-4549-8482-05EB99063D16}" presName="sibTrans" presStyleCnt="0"/>
      <dgm:spPr/>
    </dgm:pt>
    <dgm:pt modelId="{ECA9160C-01C4-43CE-A9B8-B3EDFCC20AC7}" type="pres">
      <dgm:prSet presAssocID="{1F7E7B61-720A-496F-B1CC-9E6293434E62}" presName="node" presStyleLbl="node1" presStyleIdx="5" presStyleCnt="6">
        <dgm:presLayoutVars>
          <dgm:bulletEnabled val="1"/>
        </dgm:presLayoutVars>
      </dgm:prSet>
      <dgm:spPr/>
    </dgm:pt>
  </dgm:ptLst>
  <dgm:cxnLst>
    <dgm:cxn modelId="{C089C603-D3A4-4482-9DBC-0A75F278FF75}" type="presOf" srcId="{4362106F-9CC3-4BE6-82E3-861D2F517FAF}" destId="{13EA0B4B-C9D7-446B-8B7C-BBE01C7548D8}" srcOrd="0" destOrd="0" presId="urn:microsoft.com/office/officeart/2005/8/layout/default"/>
    <dgm:cxn modelId="{431DB605-D1A2-4ED8-8AA0-02AE09B0E51A}" type="presOf" srcId="{97AD4045-B010-4A79-B651-B18852177F3A}" destId="{A8168102-D956-454B-9184-83CB6DE94131}" srcOrd="0" destOrd="0" presId="urn:microsoft.com/office/officeart/2005/8/layout/default"/>
    <dgm:cxn modelId="{2ED89506-4F3D-4B1E-A62F-2C2B06F7EEFC}" type="presOf" srcId="{1F7E7B61-720A-496F-B1CC-9E6293434E62}" destId="{ECA9160C-01C4-43CE-A9B8-B3EDFCC20AC7}" srcOrd="0" destOrd="0" presId="urn:microsoft.com/office/officeart/2005/8/layout/default"/>
    <dgm:cxn modelId="{2DEAF722-C783-49C5-AF9B-C31664699C20}" srcId="{FB83C27C-D997-42D5-8C5D-D0C38C7AC652}" destId="{7C487561-FD96-49B0-95A0-653187538BFC}" srcOrd="3" destOrd="0" parTransId="{44435E5F-A997-4A5B-8495-A3EBAC0DD730}" sibTransId="{8626927A-3BE4-44B5-B630-AE0EDEA766D9}"/>
    <dgm:cxn modelId="{F60CB792-0071-40F4-8FB4-4A69C95020AD}" srcId="{FB83C27C-D997-42D5-8C5D-D0C38C7AC652}" destId="{03BEB9E4-8BE3-4F58-A0F1-37C319C70430}" srcOrd="2" destOrd="0" parTransId="{58EBA9CD-F44E-4660-8B70-33BE2E81177A}" sibTransId="{33802670-FA1B-4863-85D1-1131FE8F0039}"/>
    <dgm:cxn modelId="{8D294E97-4CC1-4EE3-BD0C-B274E3D5194D}" srcId="{FB83C27C-D997-42D5-8C5D-D0C38C7AC652}" destId="{4362106F-9CC3-4BE6-82E3-861D2F517FAF}" srcOrd="4" destOrd="0" parTransId="{B3B95822-0410-4C25-8508-4FB46DD6DC03}" sibTransId="{047B0C69-F34D-4549-8482-05EB99063D16}"/>
    <dgm:cxn modelId="{C981F9B5-B217-4127-9B11-3EE79DCAE296}" type="presOf" srcId="{72F2AF65-8C21-44DC-A69F-63799E020EE5}" destId="{99612784-28ED-4A00-8477-583F7F0A8E6D}" srcOrd="0" destOrd="0" presId="urn:microsoft.com/office/officeart/2005/8/layout/default"/>
    <dgm:cxn modelId="{8E2693BE-C688-4C6E-A07E-1B3CE789584A}" type="presOf" srcId="{FB83C27C-D997-42D5-8C5D-D0C38C7AC652}" destId="{95E15CF7-2F42-4936-8678-967AAFA6B5ED}" srcOrd="0" destOrd="0" presId="urn:microsoft.com/office/officeart/2005/8/layout/default"/>
    <dgm:cxn modelId="{F97BCABF-CDA6-4EC9-AEB5-C149A2B2F0A5}" type="presOf" srcId="{7C487561-FD96-49B0-95A0-653187538BFC}" destId="{117138C1-DD62-4F54-860A-A6AF1BC6490C}" srcOrd="0" destOrd="0" presId="urn:microsoft.com/office/officeart/2005/8/layout/default"/>
    <dgm:cxn modelId="{7B7872D5-61B4-4DC2-A2CF-C517C3F7BBD7}" type="presOf" srcId="{03BEB9E4-8BE3-4F58-A0F1-37C319C70430}" destId="{E6F5BD97-205D-4A70-8ED2-B762D95FF7AE}" srcOrd="0" destOrd="0" presId="urn:microsoft.com/office/officeart/2005/8/layout/default"/>
    <dgm:cxn modelId="{6CA127DB-73AA-42E4-B637-782E77B70944}" srcId="{FB83C27C-D997-42D5-8C5D-D0C38C7AC652}" destId="{1F7E7B61-720A-496F-B1CC-9E6293434E62}" srcOrd="5" destOrd="0" parTransId="{DE06B0B6-746E-4EF8-A280-1E038BDDE012}" sibTransId="{AD60AE08-134D-4C83-B99D-56DEBC2C338D}"/>
    <dgm:cxn modelId="{92DDDCDD-F41E-40C4-BF80-010BA13E6FBF}" srcId="{FB83C27C-D997-42D5-8C5D-D0C38C7AC652}" destId="{97AD4045-B010-4A79-B651-B18852177F3A}" srcOrd="1" destOrd="0" parTransId="{8040CBC1-64CE-444C-996F-19EE10D1AB4B}" sibTransId="{5F4B83A0-8FDE-4CD8-8B81-74C03E22BAC3}"/>
    <dgm:cxn modelId="{9DC0A7F6-FD30-4301-AAA7-28DA6494DC04}" srcId="{FB83C27C-D997-42D5-8C5D-D0C38C7AC652}" destId="{72F2AF65-8C21-44DC-A69F-63799E020EE5}" srcOrd="0" destOrd="0" parTransId="{4AA4ED88-1EB8-441C-A3EF-972FDD9599D6}" sibTransId="{41747000-B5C9-485D-B315-1756EF21984E}"/>
    <dgm:cxn modelId="{0558CD8B-EE4D-4BC9-A042-3365C0F84762}" type="presParOf" srcId="{95E15CF7-2F42-4936-8678-967AAFA6B5ED}" destId="{99612784-28ED-4A00-8477-583F7F0A8E6D}" srcOrd="0" destOrd="0" presId="urn:microsoft.com/office/officeart/2005/8/layout/default"/>
    <dgm:cxn modelId="{2C54FD82-67A7-4FF9-A6EB-A80044B1F259}" type="presParOf" srcId="{95E15CF7-2F42-4936-8678-967AAFA6B5ED}" destId="{70878F6E-B8EC-448F-87BE-B642C6F612F9}" srcOrd="1" destOrd="0" presId="urn:microsoft.com/office/officeart/2005/8/layout/default"/>
    <dgm:cxn modelId="{201B24A2-BF6E-4AE2-A737-13313195606E}" type="presParOf" srcId="{95E15CF7-2F42-4936-8678-967AAFA6B5ED}" destId="{A8168102-D956-454B-9184-83CB6DE94131}" srcOrd="2" destOrd="0" presId="urn:microsoft.com/office/officeart/2005/8/layout/default"/>
    <dgm:cxn modelId="{85AAB9AB-7B73-4CA9-B9F4-3D8C373F09A0}" type="presParOf" srcId="{95E15CF7-2F42-4936-8678-967AAFA6B5ED}" destId="{C724D024-B02D-4194-9F2C-2CED3D2DE3E1}" srcOrd="3" destOrd="0" presId="urn:microsoft.com/office/officeart/2005/8/layout/default"/>
    <dgm:cxn modelId="{98326230-42FA-46F6-A599-9269C92D611C}" type="presParOf" srcId="{95E15CF7-2F42-4936-8678-967AAFA6B5ED}" destId="{E6F5BD97-205D-4A70-8ED2-B762D95FF7AE}" srcOrd="4" destOrd="0" presId="urn:microsoft.com/office/officeart/2005/8/layout/default"/>
    <dgm:cxn modelId="{A4EF8116-13BF-4CF0-AC3B-AADA99F9A1EB}" type="presParOf" srcId="{95E15CF7-2F42-4936-8678-967AAFA6B5ED}" destId="{00D983C3-2305-4A1C-AF3E-A147877E37DA}" srcOrd="5" destOrd="0" presId="urn:microsoft.com/office/officeart/2005/8/layout/default"/>
    <dgm:cxn modelId="{AC800EE1-DE2D-4122-B468-C322BF25FC78}" type="presParOf" srcId="{95E15CF7-2F42-4936-8678-967AAFA6B5ED}" destId="{117138C1-DD62-4F54-860A-A6AF1BC6490C}" srcOrd="6" destOrd="0" presId="urn:microsoft.com/office/officeart/2005/8/layout/default"/>
    <dgm:cxn modelId="{3A38A79B-FDAC-4B60-823E-F508CACD47D3}" type="presParOf" srcId="{95E15CF7-2F42-4936-8678-967AAFA6B5ED}" destId="{D727663E-3970-47A5-8AC5-CCACC96896C4}" srcOrd="7" destOrd="0" presId="urn:microsoft.com/office/officeart/2005/8/layout/default"/>
    <dgm:cxn modelId="{FFD068A0-33D3-40C4-966F-E6F3CB8437CE}" type="presParOf" srcId="{95E15CF7-2F42-4936-8678-967AAFA6B5ED}" destId="{13EA0B4B-C9D7-446B-8B7C-BBE01C7548D8}" srcOrd="8" destOrd="0" presId="urn:microsoft.com/office/officeart/2005/8/layout/default"/>
    <dgm:cxn modelId="{0368CEF6-EB9E-440D-8451-631682036ECF}" type="presParOf" srcId="{95E15CF7-2F42-4936-8678-967AAFA6B5ED}" destId="{170D2921-A61C-4AAC-8782-2431BB62F588}" srcOrd="9" destOrd="0" presId="urn:microsoft.com/office/officeart/2005/8/layout/default"/>
    <dgm:cxn modelId="{33B582AA-8153-4642-9BEB-A782C87212E3}" type="presParOf" srcId="{95E15CF7-2F42-4936-8678-967AAFA6B5ED}" destId="{ECA9160C-01C4-43CE-A9B8-B3EDFCC20AC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8A8A121-FA6E-4526-A4AE-A48DAB9BAA7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04457AC-FC45-423A-BD80-B29BD85FDE4E}">
      <dgm:prSet/>
      <dgm:spPr/>
      <dgm:t>
        <a:bodyPr/>
        <a:lstStyle/>
        <a:p>
          <a:pPr algn="just"/>
          <a:r>
            <a:rPr lang="en-US" dirty="0">
              <a:latin typeface="Times New Roman"/>
              <a:cs typeface="Times New Roman"/>
            </a:rPr>
            <a:t>Euthanasia is a controversial issue that refers to the practice of ending someone's life painlessly, usually to relieve them of suffering caused by a terminal illness or incurable condition.</a:t>
          </a:r>
        </a:p>
      </dgm:t>
    </dgm:pt>
    <dgm:pt modelId="{47B73EE9-306C-4A4C-AE7C-22A2A8D9C9EB}" type="parTrans" cxnId="{ED16BAD6-9E8C-4D0D-90D4-4681946A770D}">
      <dgm:prSet/>
      <dgm:spPr/>
      <dgm:t>
        <a:bodyPr/>
        <a:lstStyle/>
        <a:p>
          <a:endParaRPr lang="en-US"/>
        </a:p>
      </dgm:t>
    </dgm:pt>
    <dgm:pt modelId="{5B99BE33-C44F-41BB-8351-8819A72A8C9C}" type="sibTrans" cxnId="{ED16BAD6-9E8C-4D0D-90D4-4681946A770D}">
      <dgm:prSet/>
      <dgm:spPr/>
      <dgm:t>
        <a:bodyPr/>
        <a:lstStyle/>
        <a:p>
          <a:endParaRPr lang="en-US"/>
        </a:p>
      </dgm:t>
    </dgm:pt>
    <dgm:pt modelId="{45431E6F-AAE4-436F-AB88-42A16BD6F6C1}">
      <dgm:prSet custT="1"/>
      <dgm:spPr/>
      <dgm:t>
        <a:bodyPr/>
        <a:lstStyle/>
        <a:p>
          <a:pPr algn="ctr"/>
          <a:r>
            <a:rPr lang="en-US" sz="3200" b="1" dirty="0">
              <a:latin typeface="Times New Roman" panose="02020603050405020304" pitchFamily="18" charset="0"/>
              <a:cs typeface="Times New Roman" panose="02020603050405020304" pitchFamily="18" charset="0"/>
            </a:rPr>
            <a:t>Arguments Related to Euthanasia</a:t>
          </a:r>
          <a:endParaRPr lang="en-US" sz="3200" dirty="0">
            <a:latin typeface="Times New Roman" panose="02020603050405020304" pitchFamily="18" charset="0"/>
            <a:cs typeface="Times New Roman" panose="02020603050405020304" pitchFamily="18" charset="0"/>
          </a:endParaRPr>
        </a:p>
      </dgm:t>
    </dgm:pt>
    <dgm:pt modelId="{235CD372-4AA4-4CA1-97A5-6E5C0C817151}" type="parTrans" cxnId="{754B1C2A-C4BD-4346-850D-EFD03DBF71B5}">
      <dgm:prSet/>
      <dgm:spPr/>
      <dgm:t>
        <a:bodyPr/>
        <a:lstStyle/>
        <a:p>
          <a:endParaRPr lang="en-US"/>
        </a:p>
      </dgm:t>
    </dgm:pt>
    <dgm:pt modelId="{0BA2FC1E-3B12-4E1A-8A69-5749C2C14351}" type="sibTrans" cxnId="{754B1C2A-C4BD-4346-850D-EFD03DBF71B5}">
      <dgm:prSet/>
      <dgm:spPr/>
      <dgm:t>
        <a:bodyPr/>
        <a:lstStyle/>
        <a:p>
          <a:endParaRPr lang="en-US"/>
        </a:p>
      </dgm:t>
    </dgm:pt>
    <dgm:pt modelId="{E3B630DA-E9D9-42E5-AD0B-3103C7A68A3F}">
      <dgm:prSet/>
      <dgm:spPr/>
      <dgm:t>
        <a:bodyPr/>
        <a:lstStyle/>
        <a:p>
          <a:pPr algn="just"/>
          <a:r>
            <a:rPr lang="en-US" dirty="0">
              <a:solidFill>
                <a:schemeClr val="tx1"/>
              </a:solidFill>
              <a:latin typeface="Times New Roman"/>
              <a:cs typeface="Times New Roman"/>
            </a:rPr>
            <a:t>Euthanasia is not good because it ends the life of a person. There are always chances of miracles that can start up the life of a person. So, it is better to avoid it.</a:t>
          </a:r>
        </a:p>
      </dgm:t>
    </dgm:pt>
    <dgm:pt modelId="{C65DE19C-7648-48B1-8A63-E183FC0D4298}" type="parTrans" cxnId="{799F8CA1-237A-4510-953B-D0D22C91F7B6}">
      <dgm:prSet/>
      <dgm:spPr/>
      <dgm:t>
        <a:bodyPr/>
        <a:lstStyle/>
        <a:p>
          <a:endParaRPr lang="en-US"/>
        </a:p>
      </dgm:t>
    </dgm:pt>
    <dgm:pt modelId="{DA4D82CD-96D5-4B1A-BB41-E711E94A8A29}" type="sibTrans" cxnId="{799F8CA1-237A-4510-953B-D0D22C91F7B6}">
      <dgm:prSet/>
      <dgm:spPr/>
      <dgm:t>
        <a:bodyPr/>
        <a:lstStyle/>
        <a:p>
          <a:endParaRPr lang="en-US"/>
        </a:p>
      </dgm:t>
    </dgm:pt>
    <dgm:pt modelId="{5D0E4604-4974-437F-A61A-E71BDF00CFC4}">
      <dgm:prSet/>
      <dgm:spPr/>
      <dgm:t>
        <a:bodyPr/>
        <a:lstStyle/>
        <a:p>
          <a:pPr algn="just" rtl="0"/>
          <a:r>
            <a:rPr lang="en-US" dirty="0">
              <a:latin typeface="Times New Roman"/>
              <a:cs typeface="Times New Roman"/>
            </a:rPr>
            <a:t>Opponents also argue that euthanasia sends a message that life is not worth living for individuals with serious illnesses or disabilities and that it undermines the value of life </a:t>
          </a:r>
          <a:r>
            <a:rPr lang="en-US" dirty="0"/>
            <a:t>(Sharma, et al., 2020</a:t>
          </a:r>
          <a:r>
            <a:rPr lang="en-US" dirty="0">
              <a:latin typeface="Times New Roman"/>
              <a:cs typeface="Times New Roman"/>
            </a:rPr>
            <a:t>).</a:t>
          </a:r>
        </a:p>
      </dgm:t>
    </dgm:pt>
    <dgm:pt modelId="{9B12CEE6-0D70-4811-893C-6CC62B194771}" type="parTrans" cxnId="{AA3B31FC-A878-4AC7-80F8-6F997718F5DF}">
      <dgm:prSet/>
      <dgm:spPr/>
      <dgm:t>
        <a:bodyPr/>
        <a:lstStyle/>
        <a:p>
          <a:endParaRPr lang="en-US"/>
        </a:p>
      </dgm:t>
    </dgm:pt>
    <dgm:pt modelId="{86DED492-546F-4FD7-B60B-D2C43B4C022D}" type="sibTrans" cxnId="{AA3B31FC-A878-4AC7-80F8-6F997718F5DF}">
      <dgm:prSet/>
      <dgm:spPr/>
      <dgm:t>
        <a:bodyPr/>
        <a:lstStyle/>
        <a:p>
          <a:endParaRPr lang="en-US"/>
        </a:p>
      </dgm:t>
    </dgm:pt>
    <dgm:pt modelId="{37A28FCF-DF24-4270-B76E-14C776883492}" type="pres">
      <dgm:prSet presAssocID="{C8A8A121-FA6E-4526-A4AE-A48DAB9BAA78}" presName="vert0" presStyleCnt="0">
        <dgm:presLayoutVars>
          <dgm:dir/>
          <dgm:animOne val="branch"/>
          <dgm:animLvl val="lvl"/>
        </dgm:presLayoutVars>
      </dgm:prSet>
      <dgm:spPr/>
    </dgm:pt>
    <dgm:pt modelId="{2E64E4D3-13FC-4888-B206-5D903F090E5C}" type="pres">
      <dgm:prSet presAssocID="{304457AC-FC45-423A-BD80-B29BD85FDE4E}" presName="thickLine" presStyleLbl="alignNode1" presStyleIdx="0" presStyleCnt="4"/>
      <dgm:spPr/>
    </dgm:pt>
    <dgm:pt modelId="{B7F16BFE-53DE-4E0D-8E00-B11F66DBB293}" type="pres">
      <dgm:prSet presAssocID="{304457AC-FC45-423A-BD80-B29BD85FDE4E}" presName="horz1" presStyleCnt="0"/>
      <dgm:spPr/>
    </dgm:pt>
    <dgm:pt modelId="{7BF78ACF-9919-41B9-AEBC-9455D3FD18F9}" type="pres">
      <dgm:prSet presAssocID="{304457AC-FC45-423A-BD80-B29BD85FDE4E}" presName="tx1" presStyleLbl="revTx" presStyleIdx="0" presStyleCnt="4"/>
      <dgm:spPr/>
    </dgm:pt>
    <dgm:pt modelId="{45C6FB8C-E770-4625-90BC-F975FEEACA8E}" type="pres">
      <dgm:prSet presAssocID="{304457AC-FC45-423A-BD80-B29BD85FDE4E}" presName="vert1" presStyleCnt="0"/>
      <dgm:spPr/>
    </dgm:pt>
    <dgm:pt modelId="{DFCD2FFF-B98E-4E71-9214-F90D365B9D96}" type="pres">
      <dgm:prSet presAssocID="{45431E6F-AAE4-436F-AB88-42A16BD6F6C1}" presName="thickLine" presStyleLbl="alignNode1" presStyleIdx="1" presStyleCnt="4"/>
      <dgm:spPr/>
    </dgm:pt>
    <dgm:pt modelId="{4A7473AA-3EEC-46B7-888C-A7370E181548}" type="pres">
      <dgm:prSet presAssocID="{45431E6F-AAE4-436F-AB88-42A16BD6F6C1}" presName="horz1" presStyleCnt="0"/>
      <dgm:spPr/>
    </dgm:pt>
    <dgm:pt modelId="{DBEE5AC5-F895-4F88-A554-09A4F316C5DE}" type="pres">
      <dgm:prSet presAssocID="{45431E6F-AAE4-436F-AB88-42A16BD6F6C1}" presName="tx1" presStyleLbl="revTx" presStyleIdx="1" presStyleCnt="4" custScaleY="68978"/>
      <dgm:spPr/>
    </dgm:pt>
    <dgm:pt modelId="{54AC26D6-8AD0-4816-9326-093901B6E2AD}" type="pres">
      <dgm:prSet presAssocID="{45431E6F-AAE4-436F-AB88-42A16BD6F6C1}" presName="vert1" presStyleCnt="0"/>
      <dgm:spPr/>
    </dgm:pt>
    <dgm:pt modelId="{B3B48CFA-8C72-45D2-A7D6-40F20241C969}" type="pres">
      <dgm:prSet presAssocID="{E3B630DA-E9D9-42E5-AD0B-3103C7A68A3F}" presName="thickLine" presStyleLbl="alignNode1" presStyleIdx="2" presStyleCnt="4"/>
      <dgm:spPr/>
    </dgm:pt>
    <dgm:pt modelId="{E081A725-9517-41E2-ABF1-6026D907A786}" type="pres">
      <dgm:prSet presAssocID="{E3B630DA-E9D9-42E5-AD0B-3103C7A68A3F}" presName="horz1" presStyleCnt="0"/>
      <dgm:spPr/>
    </dgm:pt>
    <dgm:pt modelId="{3D3761AA-4709-4935-9367-6443697FDC56}" type="pres">
      <dgm:prSet presAssocID="{E3B630DA-E9D9-42E5-AD0B-3103C7A68A3F}" presName="tx1" presStyleLbl="revTx" presStyleIdx="2" presStyleCnt="4"/>
      <dgm:spPr/>
    </dgm:pt>
    <dgm:pt modelId="{8552B4F1-93DC-46F5-A04C-0F26566BF6C6}" type="pres">
      <dgm:prSet presAssocID="{E3B630DA-E9D9-42E5-AD0B-3103C7A68A3F}" presName="vert1" presStyleCnt="0"/>
      <dgm:spPr/>
    </dgm:pt>
    <dgm:pt modelId="{3081E9BD-77FE-4BED-86C5-B9A061D07CA7}" type="pres">
      <dgm:prSet presAssocID="{5D0E4604-4974-437F-A61A-E71BDF00CFC4}" presName="thickLine" presStyleLbl="alignNode1" presStyleIdx="3" presStyleCnt="4"/>
      <dgm:spPr/>
    </dgm:pt>
    <dgm:pt modelId="{2E4E648F-5310-4330-98B1-C80D3F2032EA}" type="pres">
      <dgm:prSet presAssocID="{5D0E4604-4974-437F-A61A-E71BDF00CFC4}" presName="horz1" presStyleCnt="0"/>
      <dgm:spPr/>
    </dgm:pt>
    <dgm:pt modelId="{FC40F1D8-168B-4134-8CEE-835076C3FC95}" type="pres">
      <dgm:prSet presAssocID="{5D0E4604-4974-437F-A61A-E71BDF00CFC4}" presName="tx1" presStyleLbl="revTx" presStyleIdx="3" presStyleCnt="4"/>
      <dgm:spPr/>
    </dgm:pt>
    <dgm:pt modelId="{B4F6F587-A3DF-4C55-AC3A-66813BB51367}" type="pres">
      <dgm:prSet presAssocID="{5D0E4604-4974-437F-A61A-E71BDF00CFC4}" presName="vert1" presStyleCnt="0"/>
      <dgm:spPr/>
    </dgm:pt>
  </dgm:ptLst>
  <dgm:cxnLst>
    <dgm:cxn modelId="{754B1C2A-C4BD-4346-850D-EFD03DBF71B5}" srcId="{C8A8A121-FA6E-4526-A4AE-A48DAB9BAA78}" destId="{45431E6F-AAE4-436F-AB88-42A16BD6F6C1}" srcOrd="1" destOrd="0" parTransId="{235CD372-4AA4-4CA1-97A5-6E5C0C817151}" sibTransId="{0BA2FC1E-3B12-4E1A-8A69-5749C2C14351}"/>
    <dgm:cxn modelId="{1C4E4C6D-98D3-4323-AFC8-FCD514ABAC8A}" type="presOf" srcId="{C8A8A121-FA6E-4526-A4AE-A48DAB9BAA78}" destId="{37A28FCF-DF24-4270-B76E-14C776883492}" srcOrd="0" destOrd="0" presId="urn:microsoft.com/office/officeart/2008/layout/LinedList"/>
    <dgm:cxn modelId="{9AC83881-13A9-4F1B-88EB-F88CE9298F60}" type="presOf" srcId="{45431E6F-AAE4-436F-AB88-42A16BD6F6C1}" destId="{DBEE5AC5-F895-4F88-A554-09A4F316C5DE}" srcOrd="0" destOrd="0" presId="urn:microsoft.com/office/officeart/2008/layout/LinedList"/>
    <dgm:cxn modelId="{3AE17894-0D6F-47EC-8E57-5E7F5521B5E6}" type="presOf" srcId="{304457AC-FC45-423A-BD80-B29BD85FDE4E}" destId="{7BF78ACF-9919-41B9-AEBC-9455D3FD18F9}" srcOrd="0" destOrd="0" presId="urn:microsoft.com/office/officeart/2008/layout/LinedList"/>
    <dgm:cxn modelId="{799F8CA1-237A-4510-953B-D0D22C91F7B6}" srcId="{C8A8A121-FA6E-4526-A4AE-A48DAB9BAA78}" destId="{E3B630DA-E9D9-42E5-AD0B-3103C7A68A3F}" srcOrd="2" destOrd="0" parTransId="{C65DE19C-7648-48B1-8A63-E183FC0D4298}" sibTransId="{DA4D82CD-96D5-4B1A-BB41-E711E94A8A29}"/>
    <dgm:cxn modelId="{3A5C39C0-8279-4F80-B320-1BF23BD8AEE6}" type="presOf" srcId="{5D0E4604-4974-437F-A61A-E71BDF00CFC4}" destId="{FC40F1D8-168B-4134-8CEE-835076C3FC95}" srcOrd="0" destOrd="0" presId="urn:microsoft.com/office/officeart/2008/layout/LinedList"/>
    <dgm:cxn modelId="{ED16BAD6-9E8C-4D0D-90D4-4681946A770D}" srcId="{C8A8A121-FA6E-4526-A4AE-A48DAB9BAA78}" destId="{304457AC-FC45-423A-BD80-B29BD85FDE4E}" srcOrd="0" destOrd="0" parTransId="{47B73EE9-306C-4A4C-AE7C-22A2A8D9C9EB}" sibTransId="{5B99BE33-C44F-41BB-8351-8819A72A8C9C}"/>
    <dgm:cxn modelId="{3E81F5E1-778C-4434-87CE-DD844370F880}" type="presOf" srcId="{E3B630DA-E9D9-42E5-AD0B-3103C7A68A3F}" destId="{3D3761AA-4709-4935-9367-6443697FDC56}" srcOrd="0" destOrd="0" presId="urn:microsoft.com/office/officeart/2008/layout/LinedList"/>
    <dgm:cxn modelId="{AA3B31FC-A878-4AC7-80F8-6F997718F5DF}" srcId="{C8A8A121-FA6E-4526-A4AE-A48DAB9BAA78}" destId="{5D0E4604-4974-437F-A61A-E71BDF00CFC4}" srcOrd="3" destOrd="0" parTransId="{9B12CEE6-0D70-4811-893C-6CC62B194771}" sibTransId="{86DED492-546F-4FD7-B60B-D2C43B4C022D}"/>
    <dgm:cxn modelId="{8A52837E-B3BB-43BD-9542-FD6C68693376}" type="presParOf" srcId="{37A28FCF-DF24-4270-B76E-14C776883492}" destId="{2E64E4D3-13FC-4888-B206-5D903F090E5C}" srcOrd="0" destOrd="0" presId="urn:microsoft.com/office/officeart/2008/layout/LinedList"/>
    <dgm:cxn modelId="{1BBC75F1-F88A-4E86-971F-03BAA62B3367}" type="presParOf" srcId="{37A28FCF-DF24-4270-B76E-14C776883492}" destId="{B7F16BFE-53DE-4E0D-8E00-B11F66DBB293}" srcOrd="1" destOrd="0" presId="urn:microsoft.com/office/officeart/2008/layout/LinedList"/>
    <dgm:cxn modelId="{8CBB49B3-F402-4930-AF1B-004BAC02BDC6}" type="presParOf" srcId="{B7F16BFE-53DE-4E0D-8E00-B11F66DBB293}" destId="{7BF78ACF-9919-41B9-AEBC-9455D3FD18F9}" srcOrd="0" destOrd="0" presId="urn:microsoft.com/office/officeart/2008/layout/LinedList"/>
    <dgm:cxn modelId="{60AE787E-DC59-4A2A-B280-FE970F407801}" type="presParOf" srcId="{B7F16BFE-53DE-4E0D-8E00-B11F66DBB293}" destId="{45C6FB8C-E770-4625-90BC-F975FEEACA8E}" srcOrd="1" destOrd="0" presId="urn:microsoft.com/office/officeart/2008/layout/LinedList"/>
    <dgm:cxn modelId="{AA96CF68-9D2D-4D67-A1FD-39D5B06996ED}" type="presParOf" srcId="{37A28FCF-DF24-4270-B76E-14C776883492}" destId="{DFCD2FFF-B98E-4E71-9214-F90D365B9D96}" srcOrd="2" destOrd="0" presId="urn:microsoft.com/office/officeart/2008/layout/LinedList"/>
    <dgm:cxn modelId="{F9430736-A7FA-464C-A925-9212A17FE647}" type="presParOf" srcId="{37A28FCF-DF24-4270-B76E-14C776883492}" destId="{4A7473AA-3EEC-46B7-888C-A7370E181548}" srcOrd="3" destOrd="0" presId="urn:microsoft.com/office/officeart/2008/layout/LinedList"/>
    <dgm:cxn modelId="{5DC7630B-C256-427B-9143-53AC1BA4D75B}" type="presParOf" srcId="{4A7473AA-3EEC-46B7-888C-A7370E181548}" destId="{DBEE5AC5-F895-4F88-A554-09A4F316C5DE}" srcOrd="0" destOrd="0" presId="urn:microsoft.com/office/officeart/2008/layout/LinedList"/>
    <dgm:cxn modelId="{CCA65A01-97CE-4E28-9F31-0486ED5BA664}" type="presParOf" srcId="{4A7473AA-3EEC-46B7-888C-A7370E181548}" destId="{54AC26D6-8AD0-4816-9326-093901B6E2AD}" srcOrd="1" destOrd="0" presId="urn:microsoft.com/office/officeart/2008/layout/LinedList"/>
    <dgm:cxn modelId="{15192DCC-C8F1-4600-B3BD-0DDFDCC3E7AD}" type="presParOf" srcId="{37A28FCF-DF24-4270-B76E-14C776883492}" destId="{B3B48CFA-8C72-45D2-A7D6-40F20241C969}" srcOrd="4" destOrd="0" presId="urn:microsoft.com/office/officeart/2008/layout/LinedList"/>
    <dgm:cxn modelId="{3751E013-2AAE-4A60-B307-18BE0BD6977A}" type="presParOf" srcId="{37A28FCF-DF24-4270-B76E-14C776883492}" destId="{E081A725-9517-41E2-ABF1-6026D907A786}" srcOrd="5" destOrd="0" presId="urn:microsoft.com/office/officeart/2008/layout/LinedList"/>
    <dgm:cxn modelId="{E32B7929-5C9B-4E98-A3A6-410CE4955E6E}" type="presParOf" srcId="{E081A725-9517-41E2-ABF1-6026D907A786}" destId="{3D3761AA-4709-4935-9367-6443697FDC56}" srcOrd="0" destOrd="0" presId="urn:microsoft.com/office/officeart/2008/layout/LinedList"/>
    <dgm:cxn modelId="{C9981020-0BD3-4656-B056-A3EA63EEED60}" type="presParOf" srcId="{E081A725-9517-41E2-ABF1-6026D907A786}" destId="{8552B4F1-93DC-46F5-A04C-0F26566BF6C6}" srcOrd="1" destOrd="0" presId="urn:microsoft.com/office/officeart/2008/layout/LinedList"/>
    <dgm:cxn modelId="{673ECE60-39B0-4969-A408-82A230612405}" type="presParOf" srcId="{37A28FCF-DF24-4270-B76E-14C776883492}" destId="{3081E9BD-77FE-4BED-86C5-B9A061D07CA7}" srcOrd="6" destOrd="0" presId="urn:microsoft.com/office/officeart/2008/layout/LinedList"/>
    <dgm:cxn modelId="{CFAA9BBC-2CCB-4D87-942B-8B4CD5972CD2}" type="presParOf" srcId="{37A28FCF-DF24-4270-B76E-14C776883492}" destId="{2E4E648F-5310-4330-98B1-C80D3F2032EA}" srcOrd="7" destOrd="0" presId="urn:microsoft.com/office/officeart/2008/layout/LinedList"/>
    <dgm:cxn modelId="{3397271E-60CE-4771-9436-06F196E09D25}" type="presParOf" srcId="{2E4E648F-5310-4330-98B1-C80D3F2032EA}" destId="{FC40F1D8-168B-4134-8CEE-835076C3FC95}" srcOrd="0" destOrd="0" presId="urn:microsoft.com/office/officeart/2008/layout/LinedList"/>
    <dgm:cxn modelId="{573D9E82-9B6F-4F9A-840C-258DCF024D85}" type="presParOf" srcId="{2E4E648F-5310-4330-98B1-C80D3F2032EA}" destId="{B4F6F587-A3DF-4C55-AC3A-66813BB5136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B2FC58D-38F3-415F-B6F5-F37885939C49}"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E6D5BC2D-A005-4A57-8947-3B994500BE28}">
      <dgm:prSet custT="1"/>
      <dgm:spPr/>
      <dgm:t>
        <a:bodyPr/>
        <a:lstStyle/>
        <a:p>
          <a:r>
            <a:rPr lang="en-US" sz="2000" b="1" dirty="0">
              <a:latin typeface="Times New Roman"/>
              <a:cs typeface="Times New Roman"/>
            </a:rPr>
            <a:t>Laws Governing Euthanasia in the UK</a:t>
          </a:r>
          <a:endParaRPr lang="en-US" sz="2000" dirty="0">
            <a:latin typeface="Times New Roman"/>
            <a:cs typeface="Times New Roman"/>
          </a:endParaRPr>
        </a:p>
      </dgm:t>
    </dgm:pt>
    <dgm:pt modelId="{AB2AD325-8B67-4CB3-A19C-8FA8DEB668A6}" type="parTrans" cxnId="{79B12C0B-532C-494E-9787-EC3710B655B1}">
      <dgm:prSet/>
      <dgm:spPr/>
      <dgm:t>
        <a:bodyPr/>
        <a:lstStyle/>
        <a:p>
          <a:endParaRPr lang="en-US"/>
        </a:p>
      </dgm:t>
    </dgm:pt>
    <dgm:pt modelId="{E64154CB-BF04-4B66-A2C9-D26A1D4A071B}" type="sibTrans" cxnId="{79B12C0B-532C-494E-9787-EC3710B655B1}">
      <dgm:prSet/>
      <dgm:spPr/>
      <dgm:t>
        <a:bodyPr/>
        <a:lstStyle/>
        <a:p>
          <a:endParaRPr lang="en-US"/>
        </a:p>
      </dgm:t>
    </dgm:pt>
    <dgm:pt modelId="{67DB7E18-B057-487C-8CDA-7AC59B2AE2AF}">
      <dgm:prSet custT="1"/>
      <dgm:spPr/>
      <dgm:t>
        <a:bodyPr/>
        <a:lstStyle/>
        <a:p>
          <a:pPr algn="ctr"/>
          <a:r>
            <a:rPr lang="en-US" sz="1800" dirty="0">
              <a:latin typeface="Times New Roman"/>
              <a:cs typeface="Times New Roman"/>
            </a:rPr>
            <a:t>Euthanasia is illegal in the UK under the Suicide Act of 1961, which states that anyone who aids, abets, counsels, or procures the suicide of another person is liable to be prosecuted. </a:t>
          </a:r>
        </a:p>
      </dgm:t>
    </dgm:pt>
    <dgm:pt modelId="{B8CD5A58-6DAA-4B2C-A891-E71620D6562A}" type="parTrans" cxnId="{16522BC3-219F-4833-AED8-2CCD0AF2603D}">
      <dgm:prSet/>
      <dgm:spPr/>
      <dgm:t>
        <a:bodyPr/>
        <a:lstStyle/>
        <a:p>
          <a:endParaRPr lang="en-US"/>
        </a:p>
      </dgm:t>
    </dgm:pt>
    <dgm:pt modelId="{F235E700-3508-4AB7-AA7E-77073F7B9EEC}" type="sibTrans" cxnId="{16522BC3-219F-4833-AED8-2CCD0AF2603D}">
      <dgm:prSet/>
      <dgm:spPr/>
      <dgm:t>
        <a:bodyPr/>
        <a:lstStyle/>
        <a:p>
          <a:endParaRPr lang="en-US"/>
        </a:p>
      </dgm:t>
    </dgm:pt>
    <dgm:pt modelId="{C6F0A060-4AC9-431D-904F-C020938FA6EE}">
      <dgm:prSet custT="1"/>
      <dgm:spPr/>
      <dgm:t>
        <a:bodyPr/>
        <a:lstStyle/>
        <a:p>
          <a:pPr algn="ctr"/>
          <a:r>
            <a:rPr lang="en-US" sz="2000" dirty="0">
              <a:latin typeface="Times New Roman"/>
              <a:cs typeface="Times New Roman"/>
            </a:rPr>
            <a:t>In comparison to other countries, the laws governing euthanasia in the UK are among the strictest in the world. </a:t>
          </a:r>
        </a:p>
        <a:p>
          <a:pPr algn="ctr"/>
          <a:r>
            <a:rPr lang="en-US" sz="2000" dirty="0">
              <a:latin typeface="Times New Roman"/>
              <a:cs typeface="Times New Roman"/>
            </a:rPr>
            <a:t>In the Netherlands, Belgium, and Luxembourg, euthanasia is legal under certain conditions and is performed by physicians. </a:t>
          </a:r>
        </a:p>
      </dgm:t>
    </dgm:pt>
    <dgm:pt modelId="{D466FEFA-885C-49E3-9221-22C98E86394E}" type="parTrans" cxnId="{0D3732CF-6244-48A8-A448-D0226B62FAE4}">
      <dgm:prSet/>
      <dgm:spPr/>
      <dgm:t>
        <a:bodyPr/>
        <a:lstStyle/>
        <a:p>
          <a:endParaRPr lang="en-US"/>
        </a:p>
      </dgm:t>
    </dgm:pt>
    <dgm:pt modelId="{F1597D64-9584-4B9F-A67A-21783AC02553}" type="sibTrans" cxnId="{0D3732CF-6244-48A8-A448-D0226B62FAE4}">
      <dgm:prSet/>
      <dgm:spPr/>
      <dgm:t>
        <a:bodyPr/>
        <a:lstStyle/>
        <a:p>
          <a:endParaRPr lang="en-US"/>
        </a:p>
      </dgm:t>
    </dgm:pt>
    <dgm:pt modelId="{6B6556D6-4E44-4EAB-B602-50497432FA58}">
      <dgm:prSet custT="1"/>
      <dgm:spPr/>
      <dgm:t>
        <a:bodyPr/>
        <a:lstStyle/>
        <a:p>
          <a:pPr algn="ctr"/>
          <a:r>
            <a:rPr lang="en-US" sz="2000" dirty="0">
              <a:latin typeface="Times New Roman" panose="02020603050405020304" pitchFamily="18" charset="0"/>
              <a:cs typeface="Times New Roman" panose="02020603050405020304" pitchFamily="18" charset="0"/>
            </a:rPr>
            <a:t>In Canada, euthanasia became legal in 2016 but is subject to strict regulations and safeguards (Aggarwal, 2020).</a:t>
          </a:r>
        </a:p>
      </dgm:t>
    </dgm:pt>
    <dgm:pt modelId="{E4136FE5-AF4E-4A91-BF31-A385C9A35221}" type="parTrans" cxnId="{887FDBC3-C9ED-4570-B002-5478E83E059F}">
      <dgm:prSet/>
      <dgm:spPr/>
      <dgm:t>
        <a:bodyPr/>
        <a:lstStyle/>
        <a:p>
          <a:endParaRPr lang="en-US"/>
        </a:p>
      </dgm:t>
    </dgm:pt>
    <dgm:pt modelId="{633AC3FF-EEEF-422E-BA26-B533171E28EE}" type="sibTrans" cxnId="{887FDBC3-C9ED-4570-B002-5478E83E059F}">
      <dgm:prSet/>
      <dgm:spPr/>
      <dgm:t>
        <a:bodyPr/>
        <a:lstStyle/>
        <a:p>
          <a:endParaRPr lang="en-US"/>
        </a:p>
      </dgm:t>
    </dgm:pt>
    <dgm:pt modelId="{98645B80-52A4-409B-A068-0A4EDC12F8C7}" type="pres">
      <dgm:prSet presAssocID="{EB2FC58D-38F3-415F-B6F5-F37885939C49}" presName="Name0" presStyleCnt="0">
        <dgm:presLayoutVars>
          <dgm:dir/>
          <dgm:resizeHandles val="exact"/>
        </dgm:presLayoutVars>
      </dgm:prSet>
      <dgm:spPr/>
    </dgm:pt>
    <dgm:pt modelId="{A52B223D-26FF-4FAD-B4F5-3DE22D35CECF}" type="pres">
      <dgm:prSet presAssocID="{E6D5BC2D-A005-4A57-8947-3B994500BE28}" presName="node" presStyleLbl="node1" presStyleIdx="0" presStyleCnt="4" custScaleX="282631" custScaleY="100131">
        <dgm:presLayoutVars>
          <dgm:bulletEnabled val="1"/>
        </dgm:presLayoutVars>
      </dgm:prSet>
      <dgm:spPr/>
    </dgm:pt>
    <dgm:pt modelId="{C3BB7AFA-CA07-422A-8910-2F1B5BF94FB8}" type="pres">
      <dgm:prSet presAssocID="{E64154CB-BF04-4B66-A2C9-D26A1D4A071B}" presName="sibTrans" presStyleLbl="sibTrans2D1" presStyleIdx="0" presStyleCnt="3"/>
      <dgm:spPr/>
    </dgm:pt>
    <dgm:pt modelId="{D02292D5-D58E-40AE-AEDE-FF391B8DCF4D}" type="pres">
      <dgm:prSet presAssocID="{E64154CB-BF04-4B66-A2C9-D26A1D4A071B}" presName="connectorText" presStyleLbl="sibTrans2D1" presStyleIdx="0" presStyleCnt="3"/>
      <dgm:spPr/>
    </dgm:pt>
    <dgm:pt modelId="{DDC2AF56-9207-4C6B-BF99-34223BF91581}" type="pres">
      <dgm:prSet presAssocID="{67DB7E18-B057-487C-8CDA-7AC59B2AE2AF}" presName="node" presStyleLbl="node1" presStyleIdx="1" presStyleCnt="4" custScaleX="282631" custScaleY="100131">
        <dgm:presLayoutVars>
          <dgm:bulletEnabled val="1"/>
        </dgm:presLayoutVars>
      </dgm:prSet>
      <dgm:spPr/>
    </dgm:pt>
    <dgm:pt modelId="{39D31CB7-06B3-4CC1-9875-E2B08080079B}" type="pres">
      <dgm:prSet presAssocID="{F235E700-3508-4AB7-AA7E-77073F7B9EEC}" presName="sibTrans" presStyleLbl="sibTrans2D1" presStyleIdx="1" presStyleCnt="3"/>
      <dgm:spPr/>
    </dgm:pt>
    <dgm:pt modelId="{95D3B281-6DC1-4481-B015-13CC70B058F7}" type="pres">
      <dgm:prSet presAssocID="{F235E700-3508-4AB7-AA7E-77073F7B9EEC}" presName="connectorText" presStyleLbl="sibTrans2D1" presStyleIdx="1" presStyleCnt="3"/>
      <dgm:spPr/>
    </dgm:pt>
    <dgm:pt modelId="{7A8098B0-F757-4484-99E5-DDB63CCA6F22}" type="pres">
      <dgm:prSet presAssocID="{C6F0A060-4AC9-431D-904F-C020938FA6EE}" presName="node" presStyleLbl="node1" presStyleIdx="2" presStyleCnt="4" custScaleX="282631" custScaleY="100131">
        <dgm:presLayoutVars>
          <dgm:bulletEnabled val="1"/>
        </dgm:presLayoutVars>
      </dgm:prSet>
      <dgm:spPr/>
    </dgm:pt>
    <dgm:pt modelId="{8D22C9FC-31F8-4C26-A44D-6BCA8E36BB1C}" type="pres">
      <dgm:prSet presAssocID="{F1597D64-9584-4B9F-A67A-21783AC02553}" presName="sibTrans" presStyleLbl="sibTrans2D1" presStyleIdx="2" presStyleCnt="3"/>
      <dgm:spPr/>
    </dgm:pt>
    <dgm:pt modelId="{587A7CD3-1529-4B6F-ABE4-D9FE513DA087}" type="pres">
      <dgm:prSet presAssocID="{F1597D64-9584-4B9F-A67A-21783AC02553}" presName="connectorText" presStyleLbl="sibTrans2D1" presStyleIdx="2" presStyleCnt="3"/>
      <dgm:spPr/>
    </dgm:pt>
    <dgm:pt modelId="{D7D6E27D-AEDA-45C7-BF5D-0C87C50848A7}" type="pres">
      <dgm:prSet presAssocID="{6B6556D6-4E44-4EAB-B602-50497432FA58}" presName="node" presStyleLbl="node1" presStyleIdx="3" presStyleCnt="4" custScaleX="282631" custScaleY="100131">
        <dgm:presLayoutVars>
          <dgm:bulletEnabled val="1"/>
        </dgm:presLayoutVars>
      </dgm:prSet>
      <dgm:spPr/>
    </dgm:pt>
  </dgm:ptLst>
  <dgm:cxnLst>
    <dgm:cxn modelId="{06983104-308A-4D67-A961-56D0667C67CC}" type="presOf" srcId="{F235E700-3508-4AB7-AA7E-77073F7B9EEC}" destId="{39D31CB7-06B3-4CC1-9875-E2B08080079B}" srcOrd="0" destOrd="0" presId="urn:microsoft.com/office/officeart/2005/8/layout/process1"/>
    <dgm:cxn modelId="{79B12C0B-532C-494E-9787-EC3710B655B1}" srcId="{EB2FC58D-38F3-415F-B6F5-F37885939C49}" destId="{E6D5BC2D-A005-4A57-8947-3B994500BE28}" srcOrd="0" destOrd="0" parTransId="{AB2AD325-8B67-4CB3-A19C-8FA8DEB668A6}" sibTransId="{E64154CB-BF04-4B66-A2C9-D26A1D4A071B}"/>
    <dgm:cxn modelId="{9E7FC428-2205-4DA4-A044-6CEC293D4A34}" type="presOf" srcId="{F1597D64-9584-4B9F-A67A-21783AC02553}" destId="{8D22C9FC-31F8-4C26-A44D-6BCA8E36BB1C}" srcOrd="0" destOrd="0" presId="urn:microsoft.com/office/officeart/2005/8/layout/process1"/>
    <dgm:cxn modelId="{13870729-C694-48DB-9B35-DB435F94BC9B}" type="presOf" srcId="{C6F0A060-4AC9-431D-904F-C020938FA6EE}" destId="{7A8098B0-F757-4484-99E5-DDB63CCA6F22}" srcOrd="0" destOrd="0" presId="urn:microsoft.com/office/officeart/2005/8/layout/process1"/>
    <dgm:cxn modelId="{29B45C36-AA66-4E37-AC1D-DD24D157C67C}" type="presOf" srcId="{E64154CB-BF04-4B66-A2C9-D26A1D4A071B}" destId="{D02292D5-D58E-40AE-AEDE-FF391B8DCF4D}" srcOrd="1" destOrd="0" presId="urn:microsoft.com/office/officeart/2005/8/layout/process1"/>
    <dgm:cxn modelId="{0B7A6E40-2680-4F09-B207-07894119B101}" type="presOf" srcId="{E6D5BC2D-A005-4A57-8947-3B994500BE28}" destId="{A52B223D-26FF-4FAD-B4F5-3DE22D35CECF}" srcOrd="0" destOrd="0" presId="urn:microsoft.com/office/officeart/2005/8/layout/process1"/>
    <dgm:cxn modelId="{D76F394F-749F-4A1D-8750-588DC61F2C23}" type="presOf" srcId="{F235E700-3508-4AB7-AA7E-77073F7B9EEC}" destId="{95D3B281-6DC1-4481-B015-13CC70B058F7}" srcOrd="1" destOrd="0" presId="urn:microsoft.com/office/officeart/2005/8/layout/process1"/>
    <dgm:cxn modelId="{A906B357-2C82-4394-89F4-F213EC25763C}" type="presOf" srcId="{67DB7E18-B057-487C-8CDA-7AC59B2AE2AF}" destId="{DDC2AF56-9207-4C6B-BF99-34223BF91581}" srcOrd="0" destOrd="0" presId="urn:microsoft.com/office/officeart/2005/8/layout/process1"/>
    <dgm:cxn modelId="{A80D7F59-D716-47BB-9575-9AB7710B6B20}" type="presOf" srcId="{EB2FC58D-38F3-415F-B6F5-F37885939C49}" destId="{98645B80-52A4-409B-A068-0A4EDC12F8C7}" srcOrd="0" destOrd="0" presId="urn:microsoft.com/office/officeart/2005/8/layout/process1"/>
    <dgm:cxn modelId="{87DA2F94-4787-4734-A0B0-5E9DEA688834}" type="presOf" srcId="{E64154CB-BF04-4B66-A2C9-D26A1D4A071B}" destId="{C3BB7AFA-CA07-422A-8910-2F1B5BF94FB8}" srcOrd="0" destOrd="0" presId="urn:microsoft.com/office/officeart/2005/8/layout/process1"/>
    <dgm:cxn modelId="{0B149FB7-1F83-408E-829D-104878D753B6}" type="presOf" srcId="{6B6556D6-4E44-4EAB-B602-50497432FA58}" destId="{D7D6E27D-AEDA-45C7-BF5D-0C87C50848A7}" srcOrd="0" destOrd="0" presId="urn:microsoft.com/office/officeart/2005/8/layout/process1"/>
    <dgm:cxn modelId="{07E49CC2-1DC5-4F51-BAE3-BB9F1629FE3E}" type="presOf" srcId="{F1597D64-9584-4B9F-A67A-21783AC02553}" destId="{587A7CD3-1529-4B6F-ABE4-D9FE513DA087}" srcOrd="1" destOrd="0" presId="urn:microsoft.com/office/officeart/2005/8/layout/process1"/>
    <dgm:cxn modelId="{16522BC3-219F-4833-AED8-2CCD0AF2603D}" srcId="{EB2FC58D-38F3-415F-B6F5-F37885939C49}" destId="{67DB7E18-B057-487C-8CDA-7AC59B2AE2AF}" srcOrd="1" destOrd="0" parTransId="{B8CD5A58-6DAA-4B2C-A891-E71620D6562A}" sibTransId="{F235E700-3508-4AB7-AA7E-77073F7B9EEC}"/>
    <dgm:cxn modelId="{887FDBC3-C9ED-4570-B002-5478E83E059F}" srcId="{EB2FC58D-38F3-415F-B6F5-F37885939C49}" destId="{6B6556D6-4E44-4EAB-B602-50497432FA58}" srcOrd="3" destOrd="0" parTransId="{E4136FE5-AF4E-4A91-BF31-A385C9A35221}" sibTransId="{633AC3FF-EEEF-422E-BA26-B533171E28EE}"/>
    <dgm:cxn modelId="{0D3732CF-6244-48A8-A448-D0226B62FAE4}" srcId="{EB2FC58D-38F3-415F-B6F5-F37885939C49}" destId="{C6F0A060-4AC9-431D-904F-C020938FA6EE}" srcOrd="2" destOrd="0" parTransId="{D466FEFA-885C-49E3-9221-22C98E86394E}" sibTransId="{F1597D64-9584-4B9F-A67A-21783AC02553}"/>
    <dgm:cxn modelId="{B9B153B3-189A-4CB1-A5CE-D700F43DDD37}" type="presParOf" srcId="{98645B80-52A4-409B-A068-0A4EDC12F8C7}" destId="{A52B223D-26FF-4FAD-B4F5-3DE22D35CECF}" srcOrd="0" destOrd="0" presId="urn:microsoft.com/office/officeart/2005/8/layout/process1"/>
    <dgm:cxn modelId="{17AE5C86-F4DE-4F1C-912F-76A1242830B9}" type="presParOf" srcId="{98645B80-52A4-409B-A068-0A4EDC12F8C7}" destId="{C3BB7AFA-CA07-422A-8910-2F1B5BF94FB8}" srcOrd="1" destOrd="0" presId="urn:microsoft.com/office/officeart/2005/8/layout/process1"/>
    <dgm:cxn modelId="{1D3E8F53-BAE0-43DF-9F3F-A647A85F9BC6}" type="presParOf" srcId="{C3BB7AFA-CA07-422A-8910-2F1B5BF94FB8}" destId="{D02292D5-D58E-40AE-AEDE-FF391B8DCF4D}" srcOrd="0" destOrd="0" presId="urn:microsoft.com/office/officeart/2005/8/layout/process1"/>
    <dgm:cxn modelId="{1BC1C61F-D7FC-4EE8-9AB2-463F42A28506}" type="presParOf" srcId="{98645B80-52A4-409B-A068-0A4EDC12F8C7}" destId="{DDC2AF56-9207-4C6B-BF99-34223BF91581}" srcOrd="2" destOrd="0" presId="urn:microsoft.com/office/officeart/2005/8/layout/process1"/>
    <dgm:cxn modelId="{2ECC4FF0-A9B0-42C5-88E7-BA23E31C376C}" type="presParOf" srcId="{98645B80-52A4-409B-A068-0A4EDC12F8C7}" destId="{39D31CB7-06B3-4CC1-9875-E2B08080079B}" srcOrd="3" destOrd="0" presId="urn:microsoft.com/office/officeart/2005/8/layout/process1"/>
    <dgm:cxn modelId="{BABB4AD1-A1A2-44D0-92C3-D8705FA188E1}" type="presParOf" srcId="{39D31CB7-06B3-4CC1-9875-E2B08080079B}" destId="{95D3B281-6DC1-4481-B015-13CC70B058F7}" srcOrd="0" destOrd="0" presId="urn:microsoft.com/office/officeart/2005/8/layout/process1"/>
    <dgm:cxn modelId="{D73EE0E0-0CBC-4EEF-A3B8-A643C44FD9D0}" type="presParOf" srcId="{98645B80-52A4-409B-A068-0A4EDC12F8C7}" destId="{7A8098B0-F757-4484-99E5-DDB63CCA6F22}" srcOrd="4" destOrd="0" presId="urn:microsoft.com/office/officeart/2005/8/layout/process1"/>
    <dgm:cxn modelId="{A46B9539-B2C7-4F1D-B565-7203CF87ABBB}" type="presParOf" srcId="{98645B80-52A4-409B-A068-0A4EDC12F8C7}" destId="{8D22C9FC-31F8-4C26-A44D-6BCA8E36BB1C}" srcOrd="5" destOrd="0" presId="urn:microsoft.com/office/officeart/2005/8/layout/process1"/>
    <dgm:cxn modelId="{658080D7-99A2-4A42-8036-A11904247809}" type="presParOf" srcId="{8D22C9FC-31F8-4C26-A44D-6BCA8E36BB1C}" destId="{587A7CD3-1529-4B6F-ABE4-D9FE513DA087}" srcOrd="0" destOrd="0" presId="urn:microsoft.com/office/officeart/2005/8/layout/process1"/>
    <dgm:cxn modelId="{12A5B539-DB4E-41EC-9BCE-638F85283C66}" type="presParOf" srcId="{98645B80-52A4-409B-A068-0A4EDC12F8C7}" destId="{D7D6E27D-AEDA-45C7-BF5D-0C87C50848A7}"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35BDC-2F62-42F9-B26A-1BF0B9861F41}">
      <dsp:nvSpPr>
        <dsp:cNvPr id="0" name=""/>
        <dsp:cNvSpPr/>
      </dsp:nvSpPr>
      <dsp:spPr>
        <a:xfrm>
          <a:off x="0" y="100"/>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642A7C-FBB9-4638-9C85-B5A44D0EBF70}">
      <dsp:nvSpPr>
        <dsp:cNvPr id="0" name=""/>
        <dsp:cNvSpPr/>
      </dsp:nvSpPr>
      <dsp:spPr>
        <a:xfrm>
          <a:off x="0" y="100"/>
          <a:ext cx="7117918" cy="712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US" sz="2000" kern="1200" dirty="0">
              <a:latin typeface="Times New Roman"/>
              <a:cs typeface="Times New Roman"/>
            </a:rPr>
            <a:t>Living with care not only enhances the life stance of an older person but they can also enjoy life with full zest. </a:t>
          </a:r>
        </a:p>
      </dsp:txBody>
      <dsp:txXfrm>
        <a:off x="0" y="100"/>
        <a:ext cx="7117918" cy="712948"/>
      </dsp:txXfrm>
    </dsp:sp>
    <dsp:sp modelId="{D24D5541-12F4-4795-8D39-A1D1980792BA}">
      <dsp:nvSpPr>
        <dsp:cNvPr id="0" name=""/>
        <dsp:cNvSpPr/>
      </dsp:nvSpPr>
      <dsp:spPr>
        <a:xfrm>
          <a:off x="0" y="713049"/>
          <a:ext cx="7117918" cy="0"/>
        </a:xfrm>
        <a:prstGeom prst="line">
          <a:avLst/>
        </a:prstGeom>
        <a:solidFill>
          <a:schemeClr val="accent2">
            <a:hueOff val="-498336"/>
            <a:satOff val="-139"/>
            <a:lumOff val="2353"/>
            <a:alphaOff val="0"/>
          </a:schemeClr>
        </a:solidFill>
        <a:ln w="12700" cap="flat" cmpd="sng" algn="ctr">
          <a:solidFill>
            <a:schemeClr val="accent2">
              <a:hueOff val="-498336"/>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2F0740-9DD7-4497-A33A-D5A458B97010}">
      <dsp:nvSpPr>
        <dsp:cNvPr id="0" name=""/>
        <dsp:cNvSpPr/>
      </dsp:nvSpPr>
      <dsp:spPr>
        <a:xfrm>
          <a:off x="0" y="713049"/>
          <a:ext cx="7117918" cy="95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US" sz="2000" kern="1200" dirty="0">
              <a:latin typeface="Times New Roman"/>
              <a:cs typeface="Times New Roman"/>
            </a:rPr>
            <a:t>Euthanasia is also known as assisted suicide. This is the method that is used to end the life of a patient when they are suffering from great pain.  </a:t>
          </a:r>
        </a:p>
      </dsp:txBody>
      <dsp:txXfrm>
        <a:off x="0" y="713049"/>
        <a:ext cx="7117918" cy="950398"/>
      </dsp:txXfrm>
    </dsp:sp>
    <dsp:sp modelId="{7910A144-2972-490D-92EC-1A5F4D5DBFE4}">
      <dsp:nvSpPr>
        <dsp:cNvPr id="0" name=""/>
        <dsp:cNvSpPr/>
      </dsp:nvSpPr>
      <dsp:spPr>
        <a:xfrm>
          <a:off x="0" y="1663447"/>
          <a:ext cx="7117918" cy="0"/>
        </a:xfrm>
        <a:prstGeom prst="line">
          <a:avLst/>
        </a:prstGeom>
        <a:solidFill>
          <a:schemeClr val="accent2">
            <a:hueOff val="-996672"/>
            <a:satOff val="-279"/>
            <a:lumOff val="4705"/>
            <a:alphaOff val="0"/>
          </a:schemeClr>
        </a:solidFill>
        <a:ln w="12700" cap="flat" cmpd="sng" algn="ctr">
          <a:solidFill>
            <a:schemeClr val="accent2">
              <a:hueOff val="-996672"/>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AA2ADC-627B-483A-AB82-CE05A5635443}">
      <dsp:nvSpPr>
        <dsp:cNvPr id="0" name=""/>
        <dsp:cNvSpPr/>
      </dsp:nvSpPr>
      <dsp:spPr>
        <a:xfrm>
          <a:off x="0" y="1663447"/>
          <a:ext cx="7117918" cy="943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US" sz="2000" kern="1200" dirty="0">
              <a:solidFill>
                <a:schemeClr val="tx1"/>
              </a:solidFill>
              <a:latin typeface="Times New Roman"/>
              <a:cs typeface="Times New Roman"/>
            </a:rPr>
            <a:t>In this presentation, there is a major focus on the end life care, Euthanasia and legal obligations are discussed.</a:t>
          </a:r>
        </a:p>
      </dsp:txBody>
      <dsp:txXfrm>
        <a:off x="0" y="1663447"/>
        <a:ext cx="7117918" cy="943767"/>
      </dsp:txXfrm>
    </dsp:sp>
    <dsp:sp modelId="{FD6793BF-843F-481C-AA7A-B75139F58CEF}">
      <dsp:nvSpPr>
        <dsp:cNvPr id="0" name=""/>
        <dsp:cNvSpPr/>
      </dsp:nvSpPr>
      <dsp:spPr>
        <a:xfrm>
          <a:off x="0" y="2607215"/>
          <a:ext cx="7117918" cy="0"/>
        </a:xfrm>
        <a:prstGeom prst="line">
          <a:avLst/>
        </a:prstGeom>
        <a:solidFill>
          <a:schemeClr val="accent2">
            <a:hueOff val="-1495009"/>
            <a:satOff val="-418"/>
            <a:lumOff val="7058"/>
            <a:alphaOff val="0"/>
          </a:schemeClr>
        </a:solidFill>
        <a:ln w="12700" cap="flat" cmpd="sng" algn="ctr">
          <a:solidFill>
            <a:schemeClr val="accent2">
              <a:hueOff val="-1495009"/>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B70AB5-77DD-4DA9-BDB1-B3F5267D1D1B}">
      <dsp:nvSpPr>
        <dsp:cNvPr id="0" name=""/>
        <dsp:cNvSpPr/>
      </dsp:nvSpPr>
      <dsp:spPr>
        <a:xfrm>
          <a:off x="0" y="2607315"/>
          <a:ext cx="7117918" cy="1933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rtl="0">
            <a:lnSpc>
              <a:spcPct val="90000"/>
            </a:lnSpc>
            <a:spcBef>
              <a:spcPct val="0"/>
            </a:spcBef>
            <a:spcAft>
              <a:spcPct val="35000"/>
            </a:spcAft>
            <a:buNone/>
          </a:pPr>
          <a:r>
            <a:rPr lang="en-US" sz="2000" kern="1200" dirty="0">
              <a:latin typeface="Times New Roman"/>
              <a:cs typeface="Times New Roman"/>
            </a:rPr>
            <a:t>Further definitions of end-of-life, support, and care, the gap between the need and availability of end-of-life, and necessary legislation are provided  (Gonella, et al., 2019). </a:t>
          </a:r>
        </a:p>
      </dsp:txBody>
      <dsp:txXfrm>
        <a:off x="0" y="2607315"/>
        <a:ext cx="7117918" cy="19333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3D8B9-3648-4901-B4E3-83D42D0FE4B4}">
      <dsp:nvSpPr>
        <dsp:cNvPr id="0" name=""/>
        <dsp:cNvSpPr/>
      </dsp:nvSpPr>
      <dsp:spPr>
        <a:xfrm>
          <a:off x="4328" y="1143188"/>
          <a:ext cx="3530970" cy="2886350"/>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4DAD5F-5E29-4055-9D3C-2456E5083F83}">
      <dsp:nvSpPr>
        <dsp:cNvPr id="0" name=""/>
        <dsp:cNvSpPr/>
      </dsp:nvSpPr>
      <dsp:spPr>
        <a:xfrm>
          <a:off x="269622" y="1395217"/>
          <a:ext cx="3530970" cy="2886350"/>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a:cs typeface="Times New Roman"/>
            </a:rPr>
            <a:t>The end of life is when the individual is facing emotional, physical, social, and spiritual disconnection. </a:t>
          </a:r>
          <a:r>
            <a:rPr lang="en-US" sz="2000" kern="1200" dirty="0"/>
            <a:t>(Lambeth Age Uk, 2023)</a:t>
          </a:r>
          <a:r>
            <a:rPr lang="en-US" sz="2000" kern="1200" dirty="0">
              <a:latin typeface="Times New Roman"/>
              <a:cs typeface="Times New Roman"/>
            </a:rPr>
            <a:t>. </a:t>
          </a:r>
        </a:p>
      </dsp:txBody>
      <dsp:txXfrm>
        <a:off x="354160" y="1479755"/>
        <a:ext cx="3361894" cy="2717274"/>
      </dsp:txXfrm>
    </dsp:sp>
    <dsp:sp modelId="{CA4BB6D5-0C0B-4C5E-80A6-82E012C609DC}">
      <dsp:nvSpPr>
        <dsp:cNvPr id="0" name=""/>
        <dsp:cNvSpPr/>
      </dsp:nvSpPr>
      <dsp:spPr>
        <a:xfrm>
          <a:off x="4065887" y="1143188"/>
          <a:ext cx="3530970" cy="2886350"/>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3D716F-C3BC-4AEF-B536-A16D27ED77BB}">
      <dsp:nvSpPr>
        <dsp:cNvPr id="0" name=""/>
        <dsp:cNvSpPr/>
      </dsp:nvSpPr>
      <dsp:spPr>
        <a:xfrm>
          <a:off x="4331181" y="1395217"/>
          <a:ext cx="3530970" cy="2886350"/>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solidFill>
                <a:schemeClr val="tx1"/>
              </a:solidFill>
              <a:latin typeface="Times New Roman"/>
              <a:cs typeface="Times New Roman"/>
            </a:rPr>
            <a:t>The</a:t>
          </a:r>
          <a:r>
            <a:rPr lang="en-US" sz="2000" kern="1200" baseline="0" dirty="0">
              <a:solidFill>
                <a:schemeClr val="tx1"/>
              </a:solidFill>
              <a:latin typeface="Times New Roman"/>
              <a:cs typeface="Times New Roman"/>
            </a:rPr>
            <a:t> end of life is defined as the last months and last years of life after certain age.</a:t>
          </a:r>
          <a:endParaRPr lang="en-US" sz="2000" kern="1200" dirty="0">
            <a:solidFill>
              <a:schemeClr val="tx1"/>
            </a:solidFill>
            <a:latin typeface="Times New Roman"/>
            <a:cs typeface="Times New Roman"/>
          </a:endParaRPr>
        </a:p>
      </dsp:txBody>
      <dsp:txXfrm>
        <a:off x="4415719" y="1479755"/>
        <a:ext cx="3361894" cy="2717274"/>
      </dsp:txXfrm>
    </dsp:sp>
    <dsp:sp modelId="{CC9B02E7-77FA-4060-BC4D-77C112AB717F}">
      <dsp:nvSpPr>
        <dsp:cNvPr id="0" name=""/>
        <dsp:cNvSpPr/>
      </dsp:nvSpPr>
      <dsp:spPr>
        <a:xfrm>
          <a:off x="8127445" y="1143188"/>
          <a:ext cx="3530970" cy="2886350"/>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B481C-DE8A-408A-A1B0-F8A455DE17D1}">
      <dsp:nvSpPr>
        <dsp:cNvPr id="0" name=""/>
        <dsp:cNvSpPr/>
      </dsp:nvSpPr>
      <dsp:spPr>
        <a:xfrm>
          <a:off x="8392739" y="1395217"/>
          <a:ext cx="3530970" cy="2886350"/>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a:cs typeface="Times New Roman"/>
            </a:rPr>
            <a:t>The end of life care is provided to the patients so that their painful phase can be covered and they don’t feel the pain that much. </a:t>
          </a:r>
          <a:r>
            <a:rPr lang="en-US" sz="2000" kern="1200" dirty="0"/>
            <a:t>(Gómez-</a:t>
          </a:r>
          <a:r>
            <a:rPr lang="en-US" sz="2000" kern="1200" dirty="0" err="1"/>
            <a:t>Vírseda</a:t>
          </a:r>
          <a:r>
            <a:rPr lang="en-US" sz="2000" kern="1200" dirty="0"/>
            <a:t>, et al., 2020)</a:t>
          </a:r>
          <a:endParaRPr lang="en-US" sz="2000" kern="1200" dirty="0">
            <a:latin typeface="Times New Roman"/>
            <a:cs typeface="Times New Roman"/>
          </a:endParaRPr>
        </a:p>
      </dsp:txBody>
      <dsp:txXfrm>
        <a:off x="8477277" y="1479755"/>
        <a:ext cx="3361894" cy="27172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34B69-69B7-4807-9C88-E9152429C019}">
      <dsp:nvSpPr>
        <dsp:cNvPr id="0" name=""/>
        <dsp:cNvSpPr/>
      </dsp:nvSpPr>
      <dsp:spPr>
        <a:xfrm>
          <a:off x="0" y="2249"/>
          <a:ext cx="5854269" cy="85552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latin typeface="Times New Roman"/>
              <a:cs typeface="Times New Roman"/>
            </a:rPr>
            <a:t>Care at Home</a:t>
          </a:r>
        </a:p>
      </dsp:txBody>
      <dsp:txXfrm>
        <a:off x="41763" y="44012"/>
        <a:ext cx="5770743" cy="772003"/>
      </dsp:txXfrm>
    </dsp:sp>
    <dsp:sp modelId="{36C4C8E9-DAAF-4528-ABCC-C303594F809F}">
      <dsp:nvSpPr>
        <dsp:cNvPr id="0" name=""/>
        <dsp:cNvSpPr/>
      </dsp:nvSpPr>
      <dsp:spPr>
        <a:xfrm>
          <a:off x="0" y="864555"/>
          <a:ext cx="5854269" cy="887440"/>
        </a:xfrm>
        <a:prstGeom prst="roundRect">
          <a:avLst/>
        </a:prstGeom>
        <a:solidFill>
          <a:schemeClr val="accent5">
            <a:hueOff val="-383337"/>
            <a:satOff val="-1624"/>
            <a:lumOff val="-7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the care at home, it is necessary to provide all the major and necessary equipment in the home i.e. BP apparatus, etc. </a:t>
          </a:r>
        </a:p>
      </dsp:txBody>
      <dsp:txXfrm>
        <a:off x="43321" y="907876"/>
        <a:ext cx="5767627" cy="800798"/>
      </dsp:txXfrm>
    </dsp:sp>
    <dsp:sp modelId="{5E7051A2-D8E9-4CFD-B149-CDFA758AE3F5}">
      <dsp:nvSpPr>
        <dsp:cNvPr id="0" name=""/>
        <dsp:cNvSpPr/>
      </dsp:nvSpPr>
      <dsp:spPr>
        <a:xfrm>
          <a:off x="0" y="1758772"/>
          <a:ext cx="5854269" cy="953683"/>
        </a:xfrm>
        <a:prstGeom prst="roundRect">
          <a:avLst/>
        </a:prstGeom>
        <a:solidFill>
          <a:schemeClr val="accent5">
            <a:hueOff val="-766675"/>
            <a:satOff val="-3248"/>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Skilled and expert staff can be hired ta home that can ease the suffering of the patient (Kirkham, 2021).</a:t>
          </a:r>
        </a:p>
      </dsp:txBody>
      <dsp:txXfrm>
        <a:off x="46555" y="1805327"/>
        <a:ext cx="5761159" cy="860573"/>
      </dsp:txXfrm>
    </dsp:sp>
    <dsp:sp modelId="{240CAE1A-2528-4561-B547-ADD19C878C5E}">
      <dsp:nvSpPr>
        <dsp:cNvPr id="0" name=""/>
        <dsp:cNvSpPr/>
      </dsp:nvSpPr>
      <dsp:spPr>
        <a:xfrm>
          <a:off x="0" y="2719232"/>
          <a:ext cx="5854269" cy="1478493"/>
        </a:xfrm>
        <a:prstGeom prst="roundRect">
          <a:avLst/>
        </a:prstGeom>
        <a:solidFill>
          <a:schemeClr val="accent5">
            <a:hueOff val="-1150012"/>
            <a:satOff val="-4873"/>
            <a:lumOff val="-2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instance, if the nurse is hired she can give the necessary painkiller injection to the patient when he or she is facing great pain. Cancer patients are a great example because they have to bear a lot of pain at the end of life.</a:t>
          </a:r>
        </a:p>
      </dsp:txBody>
      <dsp:txXfrm>
        <a:off x="72174" y="2791406"/>
        <a:ext cx="5709921" cy="1334145"/>
      </dsp:txXfrm>
    </dsp:sp>
    <dsp:sp modelId="{E42C1309-1FC1-4CDF-B427-8083DDDFEE01}">
      <dsp:nvSpPr>
        <dsp:cNvPr id="0" name=""/>
        <dsp:cNvSpPr/>
      </dsp:nvSpPr>
      <dsp:spPr>
        <a:xfrm>
          <a:off x="0" y="4204501"/>
          <a:ext cx="5854269" cy="1267319"/>
        </a:xfrm>
        <a:prstGeom prst="roundRect">
          <a:avLst/>
        </a:prstGeom>
        <a:solidFill>
          <a:schemeClr val="accent5">
            <a:hueOff val="-1533350"/>
            <a:satOff val="-6497"/>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This care is more demanding for the parents because the payment feels more relaxed emotionally, Moreover, it is beneficial for the family in terms of finances. (Courtney, 2020). </a:t>
          </a:r>
        </a:p>
      </dsp:txBody>
      <dsp:txXfrm>
        <a:off x="61865" y="4266366"/>
        <a:ext cx="5730539" cy="11435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34B69-69B7-4807-9C88-E9152429C019}">
      <dsp:nvSpPr>
        <dsp:cNvPr id="0" name=""/>
        <dsp:cNvSpPr/>
      </dsp:nvSpPr>
      <dsp:spPr>
        <a:xfrm>
          <a:off x="0" y="5053"/>
          <a:ext cx="5891471" cy="80846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latin typeface="Times New Roman"/>
              <a:cs typeface="Times New Roman"/>
            </a:rPr>
            <a:t>Care at Hospitals</a:t>
          </a:r>
        </a:p>
      </dsp:txBody>
      <dsp:txXfrm>
        <a:off x="39466" y="44519"/>
        <a:ext cx="5812539" cy="729532"/>
      </dsp:txXfrm>
    </dsp:sp>
    <dsp:sp modelId="{36C4C8E9-DAAF-4528-ABCC-C303594F809F}">
      <dsp:nvSpPr>
        <dsp:cNvPr id="0" name=""/>
        <dsp:cNvSpPr/>
      </dsp:nvSpPr>
      <dsp:spPr>
        <a:xfrm>
          <a:off x="0" y="812345"/>
          <a:ext cx="5891471" cy="1447875"/>
        </a:xfrm>
        <a:prstGeom prst="roundRect">
          <a:avLst/>
        </a:prstGeom>
        <a:solidFill>
          <a:schemeClr val="accent5">
            <a:hueOff val="-511117"/>
            <a:satOff val="-2166"/>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a:cs typeface="Times New Roman"/>
            </a:rPr>
            <a:t>The care given at the hospitals is mostly given by medical professionals. </a:t>
          </a:r>
        </a:p>
        <a:p>
          <a:pPr marL="0" lvl="0" indent="0" algn="just" defTabSz="889000">
            <a:lnSpc>
              <a:spcPct val="90000"/>
            </a:lnSpc>
            <a:spcBef>
              <a:spcPct val="0"/>
            </a:spcBef>
            <a:spcAft>
              <a:spcPct val="35000"/>
            </a:spcAft>
            <a:buNone/>
          </a:pPr>
          <a:r>
            <a:rPr lang="en-US" sz="2000" kern="1200" dirty="0">
              <a:latin typeface="Times New Roman"/>
              <a:cs typeface="Times New Roman"/>
            </a:rPr>
            <a:t>They can better understand the situation of the patient who is dying.  </a:t>
          </a:r>
        </a:p>
      </dsp:txBody>
      <dsp:txXfrm>
        <a:off x="70679" y="883024"/>
        <a:ext cx="5750113" cy="1306517"/>
      </dsp:txXfrm>
    </dsp:sp>
    <dsp:sp modelId="{5E7051A2-D8E9-4CFD-B149-CDFA758AE3F5}">
      <dsp:nvSpPr>
        <dsp:cNvPr id="0" name=""/>
        <dsp:cNvSpPr/>
      </dsp:nvSpPr>
      <dsp:spPr>
        <a:xfrm>
          <a:off x="0" y="2260222"/>
          <a:ext cx="5891471" cy="1447875"/>
        </a:xfrm>
        <a:prstGeom prst="roundRect">
          <a:avLst/>
        </a:prstGeom>
        <a:solidFill>
          <a:schemeClr val="accent5">
            <a:hueOff val="-1022233"/>
            <a:satOff val="-4331"/>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a:cs typeface="Times New Roman"/>
            </a:rPr>
            <a:t>Most of the times patient get panic when they feel that they are admitted to the hospital and seeing the condition of the other patients is also difficult for them. </a:t>
          </a:r>
        </a:p>
      </dsp:txBody>
      <dsp:txXfrm>
        <a:off x="70679" y="2330901"/>
        <a:ext cx="5750113" cy="1306517"/>
      </dsp:txXfrm>
    </dsp:sp>
    <dsp:sp modelId="{240CAE1A-2528-4561-B547-ADD19C878C5E}">
      <dsp:nvSpPr>
        <dsp:cNvPr id="0" name=""/>
        <dsp:cNvSpPr/>
      </dsp:nvSpPr>
      <dsp:spPr>
        <a:xfrm>
          <a:off x="0" y="3692318"/>
          <a:ext cx="5891471" cy="1447875"/>
        </a:xfrm>
        <a:prstGeom prst="roundRect">
          <a:avLst/>
        </a:prstGeom>
        <a:solidFill>
          <a:schemeClr val="accent5">
            <a:hueOff val="-1533350"/>
            <a:satOff val="-6497"/>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hospitals are providing palliative and hospice care to the patients and they manage the uncomfortable symptoms of the patients(El-</a:t>
          </a:r>
          <a:r>
            <a:rPr lang="en-US" sz="2000" kern="1200" dirty="0" err="1">
              <a:latin typeface="Times New Roman" panose="02020603050405020304" pitchFamily="18" charset="0"/>
              <a:cs typeface="Times New Roman" panose="02020603050405020304" pitchFamily="18" charset="0"/>
            </a:rPr>
            <a:t>Jawahri</a:t>
          </a:r>
          <a:r>
            <a:rPr lang="en-US" sz="2000" kern="1200" dirty="0">
              <a:latin typeface="Times New Roman" panose="02020603050405020304" pitchFamily="18" charset="0"/>
              <a:cs typeface="Times New Roman" panose="02020603050405020304" pitchFamily="18" charset="0"/>
            </a:rPr>
            <a:t>, et al., 2020)</a:t>
          </a:r>
        </a:p>
      </dsp:txBody>
      <dsp:txXfrm>
        <a:off x="70679" y="3762997"/>
        <a:ext cx="5750113" cy="13065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03792-A7F3-416E-B14F-0636B30E9BBB}">
      <dsp:nvSpPr>
        <dsp:cNvPr id="0" name=""/>
        <dsp:cNvSpPr/>
      </dsp:nvSpPr>
      <dsp:spPr>
        <a:xfrm>
          <a:off x="63502" y="0"/>
          <a:ext cx="6692894" cy="610972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40781-0407-4B92-A2E5-BECF8DE8697F}">
      <dsp:nvSpPr>
        <dsp:cNvPr id="0" name=""/>
        <dsp:cNvSpPr/>
      </dsp:nvSpPr>
      <dsp:spPr>
        <a:xfrm>
          <a:off x="602290" y="47416"/>
          <a:ext cx="2814338" cy="29919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gap between the need and availability of end life really exists which makes it more difficult (</a:t>
          </a:r>
          <a:r>
            <a:rPr lang="en-US" sz="2000" kern="1200" dirty="0" err="1">
              <a:latin typeface="Times New Roman" panose="02020603050405020304" pitchFamily="18" charset="0"/>
              <a:cs typeface="Times New Roman" panose="02020603050405020304" pitchFamily="18" charset="0"/>
            </a:rPr>
            <a:t>Fàbregues</a:t>
          </a:r>
          <a:r>
            <a:rPr lang="en-US" sz="2000" kern="1200" dirty="0">
              <a:latin typeface="Times New Roman" panose="02020603050405020304" pitchFamily="18" charset="0"/>
              <a:cs typeface="Times New Roman" panose="02020603050405020304" pitchFamily="18" charset="0"/>
            </a:rPr>
            <a:t>, et al., 2020).</a:t>
          </a:r>
        </a:p>
      </dsp:txBody>
      <dsp:txXfrm>
        <a:off x="739675" y="184801"/>
        <a:ext cx="2539568" cy="2717206"/>
      </dsp:txXfrm>
    </dsp:sp>
    <dsp:sp modelId="{343DFE73-8DC9-4128-A5A8-291E1C2E9684}">
      <dsp:nvSpPr>
        <dsp:cNvPr id="0" name=""/>
        <dsp:cNvSpPr/>
      </dsp:nvSpPr>
      <dsp:spPr>
        <a:xfrm>
          <a:off x="3416398" y="52516"/>
          <a:ext cx="2814338" cy="299197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a:cs typeface="Times New Roman"/>
            </a:rPr>
            <a:t>Most</a:t>
          </a:r>
          <a:r>
            <a:rPr lang="en-US" sz="2000" kern="1200" baseline="0" dirty="0">
              <a:latin typeface="Times New Roman"/>
              <a:cs typeface="Times New Roman"/>
            </a:rPr>
            <a:t> of the times the patients don’t have the enough support and resources to maintain the need of end life care.</a:t>
          </a:r>
          <a:endParaRPr lang="en-US" sz="2000" kern="1200" dirty="0">
            <a:latin typeface="Times New Roman"/>
            <a:cs typeface="Times New Roman"/>
          </a:endParaRPr>
        </a:p>
      </dsp:txBody>
      <dsp:txXfrm>
        <a:off x="3553783" y="189901"/>
        <a:ext cx="2539568" cy="2717206"/>
      </dsp:txXfrm>
    </dsp:sp>
    <dsp:sp modelId="{CF38A1B0-9D74-4EA1-B2D6-A7881BF2762F}">
      <dsp:nvSpPr>
        <dsp:cNvPr id="0" name=""/>
        <dsp:cNvSpPr/>
      </dsp:nvSpPr>
      <dsp:spPr>
        <a:xfrm>
          <a:off x="601599" y="3032132"/>
          <a:ext cx="2814338" cy="29919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a:cs typeface="Times New Roman"/>
            </a:rPr>
            <a:t>The gap between end life care must be minimal because the patient is already at that stage where he needs continuous attention and care. </a:t>
          </a:r>
        </a:p>
      </dsp:txBody>
      <dsp:txXfrm>
        <a:off x="738984" y="3169517"/>
        <a:ext cx="2539568" cy="2717206"/>
      </dsp:txXfrm>
    </dsp:sp>
    <dsp:sp modelId="{936E00E0-8BA2-470E-8640-C2E8F88F95B3}">
      <dsp:nvSpPr>
        <dsp:cNvPr id="0" name=""/>
        <dsp:cNvSpPr/>
      </dsp:nvSpPr>
      <dsp:spPr>
        <a:xfrm>
          <a:off x="3416398" y="3032132"/>
          <a:ext cx="2814338" cy="299197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a:cs typeface="Times New Roman"/>
            </a:rPr>
            <a:t>The reason is that the coordination in the body's organs reduces and the patients also face psychological issues as well which make him/ her feel sicker (Jones, et al., 2021).</a:t>
          </a:r>
        </a:p>
      </dsp:txBody>
      <dsp:txXfrm>
        <a:off x="3553783" y="3169517"/>
        <a:ext cx="2539568" cy="27172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5E820-AD4B-45DC-8539-85498F922959}">
      <dsp:nvSpPr>
        <dsp:cNvPr id="0" name=""/>
        <dsp:cNvSpPr/>
      </dsp:nvSpPr>
      <dsp:spPr>
        <a:xfrm>
          <a:off x="0" y="4423"/>
          <a:ext cx="7246929" cy="711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latin typeface="Times New Roman"/>
              <a:cs typeface="Times New Roman"/>
            </a:rPr>
            <a:t>Advance Care Planning</a:t>
          </a:r>
          <a:endParaRPr lang="en-US" sz="3200" kern="1200" dirty="0">
            <a:latin typeface="Times New Roman"/>
            <a:cs typeface="Times New Roman"/>
          </a:endParaRPr>
        </a:p>
      </dsp:txBody>
      <dsp:txXfrm>
        <a:off x="34736" y="39159"/>
        <a:ext cx="7177457" cy="642107"/>
      </dsp:txXfrm>
    </dsp:sp>
    <dsp:sp modelId="{E0472D88-DF88-497C-8E04-FF12ACD66B54}">
      <dsp:nvSpPr>
        <dsp:cNvPr id="0" name=""/>
        <dsp:cNvSpPr/>
      </dsp:nvSpPr>
      <dsp:spPr>
        <a:xfrm>
          <a:off x="0" y="718663"/>
          <a:ext cx="7246929" cy="1187251"/>
        </a:xfrm>
        <a:prstGeom prst="roundRect">
          <a:avLst/>
        </a:prstGeom>
        <a:solidFill>
          <a:schemeClr val="accent2">
            <a:hueOff val="-299002"/>
            <a:satOff val="-84"/>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a:cs typeface="Times New Roman"/>
            </a:rPr>
            <a:t>Advance Care Planning (ACP) is a process that enables individuals to express their preferences and make decisions about their future care and treatment if they are unable to make these decisions themselves.</a:t>
          </a:r>
        </a:p>
      </dsp:txBody>
      <dsp:txXfrm>
        <a:off x="57957" y="776620"/>
        <a:ext cx="7131015" cy="1071337"/>
      </dsp:txXfrm>
    </dsp:sp>
    <dsp:sp modelId="{CDC22AB9-609F-4F7D-9D5D-745906488539}">
      <dsp:nvSpPr>
        <dsp:cNvPr id="0" name=""/>
        <dsp:cNvSpPr/>
      </dsp:nvSpPr>
      <dsp:spPr>
        <a:xfrm>
          <a:off x="0" y="1881506"/>
          <a:ext cx="7246929" cy="1215825"/>
        </a:xfrm>
        <a:prstGeom prst="roundRect">
          <a:avLst/>
        </a:prstGeom>
        <a:solidFill>
          <a:schemeClr val="accent2">
            <a:hueOff val="-598003"/>
            <a:satOff val="-167"/>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a:cs typeface="Times New Roman"/>
            </a:rPr>
            <a:t>The UK government has implemented several initiatives to promote ACP, including the introduction of Decision to Refuse Treatment Made in Advance (ADRT)forms, which enable individuals to refuse specific types of treatment. (Morrison, et al., 2021)</a:t>
          </a:r>
        </a:p>
      </dsp:txBody>
      <dsp:txXfrm>
        <a:off x="59352" y="1940858"/>
        <a:ext cx="7128225" cy="1097121"/>
      </dsp:txXfrm>
    </dsp:sp>
    <dsp:sp modelId="{DCD7DC63-9338-46CC-9D1E-0357E45EAE52}">
      <dsp:nvSpPr>
        <dsp:cNvPr id="0" name=""/>
        <dsp:cNvSpPr/>
      </dsp:nvSpPr>
      <dsp:spPr>
        <a:xfrm>
          <a:off x="0" y="3049782"/>
          <a:ext cx="7246929" cy="630484"/>
        </a:xfrm>
        <a:prstGeom prst="roundRect">
          <a:avLst/>
        </a:prstGeom>
        <a:solidFill>
          <a:schemeClr val="accent2">
            <a:hueOff val="-897005"/>
            <a:satOff val="-251"/>
            <a:lumOff val="4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latin typeface="Times New Roman" panose="02020603050405020304" pitchFamily="18" charset="0"/>
              <a:cs typeface="Times New Roman" panose="02020603050405020304" pitchFamily="18" charset="0"/>
            </a:rPr>
            <a:t>The End-OF-Life Care Strategy</a:t>
          </a:r>
        </a:p>
      </dsp:txBody>
      <dsp:txXfrm>
        <a:off x="30778" y="3080560"/>
        <a:ext cx="7185373" cy="568928"/>
      </dsp:txXfrm>
    </dsp:sp>
    <dsp:sp modelId="{344C5EA0-3C85-4097-B4C6-C527EFE4371E}">
      <dsp:nvSpPr>
        <dsp:cNvPr id="0" name=""/>
        <dsp:cNvSpPr/>
      </dsp:nvSpPr>
      <dsp:spPr>
        <a:xfrm>
          <a:off x="0" y="3629125"/>
          <a:ext cx="7246929" cy="964278"/>
        </a:xfrm>
        <a:prstGeom prst="roundRect">
          <a:avLst/>
        </a:prstGeom>
        <a:solidFill>
          <a:schemeClr val="accent2">
            <a:hueOff val="-1196007"/>
            <a:satOff val="-334"/>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UK government launched the End of Life Care Strategy in 2008 to raise the standard of care given to those who are nearing the end of their life. </a:t>
          </a:r>
        </a:p>
      </dsp:txBody>
      <dsp:txXfrm>
        <a:off x="47072" y="3676197"/>
        <a:ext cx="7152785" cy="870134"/>
      </dsp:txXfrm>
    </dsp:sp>
    <dsp:sp modelId="{46D1EE17-0983-449E-B320-192869C9DEB3}">
      <dsp:nvSpPr>
        <dsp:cNvPr id="0" name=""/>
        <dsp:cNvSpPr/>
      </dsp:nvSpPr>
      <dsp:spPr>
        <a:xfrm>
          <a:off x="0" y="4533432"/>
          <a:ext cx="7246929" cy="1243045"/>
        </a:xfrm>
        <a:prstGeom prst="roundRect">
          <a:avLst/>
        </a:prstGeom>
        <a:solidFill>
          <a:schemeClr val="accent2">
            <a:hueOff val="-1495009"/>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strategy also outlines several important goals, such as ensuring that patients receive the right care and support in the setting of their choice and expanding access to hospice services (</a:t>
          </a:r>
          <a:r>
            <a:rPr lang="en-US" sz="2000" kern="1200" dirty="0" err="1">
              <a:latin typeface="Times New Roman" panose="02020603050405020304" pitchFamily="18" charset="0"/>
              <a:cs typeface="Times New Roman" panose="02020603050405020304" pitchFamily="18" charset="0"/>
            </a:rPr>
            <a:t>Fàbregues</a:t>
          </a:r>
          <a:r>
            <a:rPr lang="en-US" sz="2000" kern="1200" dirty="0">
              <a:latin typeface="Times New Roman" panose="02020603050405020304" pitchFamily="18" charset="0"/>
              <a:cs typeface="Times New Roman" panose="02020603050405020304" pitchFamily="18" charset="0"/>
            </a:rPr>
            <a:t>, et al., 2020).</a:t>
          </a:r>
        </a:p>
      </dsp:txBody>
      <dsp:txXfrm>
        <a:off x="60680" y="4594112"/>
        <a:ext cx="7125569" cy="11216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07B8D-A389-4A9D-BDB4-019BE77F8024}">
      <dsp:nvSpPr>
        <dsp:cNvPr id="0" name=""/>
        <dsp:cNvSpPr/>
      </dsp:nvSpPr>
      <dsp:spPr>
        <a:xfrm>
          <a:off x="0" y="2381"/>
          <a:ext cx="711791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0AFD3A-E368-42CC-99E9-D0968ADA8D6F}">
      <dsp:nvSpPr>
        <dsp:cNvPr id="0" name=""/>
        <dsp:cNvSpPr/>
      </dsp:nvSpPr>
      <dsp:spPr>
        <a:xfrm>
          <a:off x="0" y="2381"/>
          <a:ext cx="7117918" cy="1590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 the United Kingdom, several legal and medical documents can help individuals plan for the end of their lives, including living wills, do not resuscitate (DNR) orders, and more(El-</a:t>
          </a:r>
          <a:r>
            <a:rPr lang="en-US" sz="2000" kern="1200" dirty="0" err="1">
              <a:latin typeface="Times New Roman" panose="02020603050405020304" pitchFamily="18" charset="0"/>
              <a:cs typeface="Times New Roman" panose="02020603050405020304" pitchFamily="18" charset="0"/>
            </a:rPr>
            <a:t>Jawahri</a:t>
          </a:r>
          <a:r>
            <a:rPr lang="en-US" sz="2000" kern="1200" dirty="0">
              <a:latin typeface="Times New Roman" panose="02020603050405020304" pitchFamily="18" charset="0"/>
              <a:cs typeface="Times New Roman" panose="02020603050405020304" pitchFamily="18" charset="0"/>
            </a:rPr>
            <a:t>, et al., 2020).</a:t>
          </a:r>
        </a:p>
      </dsp:txBody>
      <dsp:txXfrm>
        <a:off x="0" y="2381"/>
        <a:ext cx="7117918" cy="1590304"/>
      </dsp:txXfrm>
    </dsp:sp>
    <dsp:sp modelId="{0C21A296-E831-4307-97A9-22591BFFEBBE}">
      <dsp:nvSpPr>
        <dsp:cNvPr id="0" name=""/>
        <dsp:cNvSpPr/>
      </dsp:nvSpPr>
      <dsp:spPr>
        <a:xfrm>
          <a:off x="0" y="1592686"/>
          <a:ext cx="711791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64DAD-F5A0-4024-B1C6-2855CCA2AFFD}">
      <dsp:nvSpPr>
        <dsp:cNvPr id="0" name=""/>
        <dsp:cNvSpPr/>
      </dsp:nvSpPr>
      <dsp:spPr>
        <a:xfrm>
          <a:off x="0" y="1592686"/>
          <a:ext cx="7117918" cy="681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US" sz="3200" b="1" kern="1200" dirty="0">
              <a:latin typeface="Times New Roman"/>
              <a:cs typeface="Times New Roman"/>
            </a:rPr>
            <a:t>Living Wills</a:t>
          </a:r>
          <a:endParaRPr lang="en-US" sz="3200" kern="1200" dirty="0">
            <a:latin typeface="Times New Roman"/>
            <a:cs typeface="Times New Roman"/>
          </a:endParaRPr>
        </a:p>
      </dsp:txBody>
      <dsp:txXfrm>
        <a:off x="0" y="1592686"/>
        <a:ext cx="7117918" cy="681843"/>
      </dsp:txXfrm>
    </dsp:sp>
    <dsp:sp modelId="{EC487908-E07A-4FD8-87C7-BDFED9E50695}">
      <dsp:nvSpPr>
        <dsp:cNvPr id="0" name=""/>
        <dsp:cNvSpPr/>
      </dsp:nvSpPr>
      <dsp:spPr>
        <a:xfrm>
          <a:off x="0" y="2274529"/>
          <a:ext cx="711791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FB3334-258B-4A35-A2B5-F4D8373D0E3B}">
      <dsp:nvSpPr>
        <dsp:cNvPr id="0" name=""/>
        <dsp:cNvSpPr/>
      </dsp:nvSpPr>
      <dsp:spPr>
        <a:xfrm>
          <a:off x="0" y="2274529"/>
          <a:ext cx="7117918" cy="922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Times New Roman"/>
              <a:cs typeface="Times New Roman"/>
            </a:rPr>
            <a:t>A living will be a legal document that outlines an individual's wishes regarding their medical treatment at the end of their life.</a:t>
          </a:r>
        </a:p>
      </dsp:txBody>
      <dsp:txXfrm>
        <a:off x="0" y="2274529"/>
        <a:ext cx="7117918" cy="922408"/>
      </dsp:txXfrm>
    </dsp:sp>
    <dsp:sp modelId="{34D3A221-E337-4F8B-962E-3D1F4FC2CE34}">
      <dsp:nvSpPr>
        <dsp:cNvPr id="0" name=""/>
        <dsp:cNvSpPr/>
      </dsp:nvSpPr>
      <dsp:spPr>
        <a:xfrm>
          <a:off x="0" y="3196937"/>
          <a:ext cx="711791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337667-E8A4-4D63-866A-4ADF09E9BD98}">
      <dsp:nvSpPr>
        <dsp:cNvPr id="0" name=""/>
        <dsp:cNvSpPr/>
      </dsp:nvSpPr>
      <dsp:spPr>
        <a:xfrm>
          <a:off x="0" y="3196937"/>
          <a:ext cx="7117918" cy="1590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It specifies the types of treatments and interventions that the individual does or does not want to receive</a:t>
          </a:r>
        </a:p>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 They become unable to make decisions for themselves, such as if they are in a coma or have a terminal illness (Risk, et al., 2019). </a:t>
          </a:r>
        </a:p>
      </dsp:txBody>
      <dsp:txXfrm>
        <a:off x="0" y="3196937"/>
        <a:ext cx="7117918" cy="15903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243CC-C206-4F1A-BFEA-207559D45BDC}">
      <dsp:nvSpPr>
        <dsp:cNvPr id="0" name=""/>
        <dsp:cNvSpPr/>
      </dsp:nvSpPr>
      <dsp:spPr>
        <a:xfrm>
          <a:off x="0" y="1134"/>
          <a:ext cx="6499071" cy="1123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latin typeface="Times New Roman"/>
              <a:cs typeface="Times New Roman"/>
            </a:rPr>
            <a:t>Do Not </a:t>
          </a:r>
          <a:r>
            <a:rPr lang="en-US" sz="3200" b="1" kern="1200" dirty="0">
              <a:latin typeface="Times New Roman"/>
              <a:cs typeface="Times New Roman"/>
            </a:rPr>
            <a:t>Resuscitate</a:t>
          </a:r>
          <a:r>
            <a:rPr lang="en-US" sz="2800" b="1" kern="1200" dirty="0">
              <a:latin typeface="Times New Roman"/>
              <a:cs typeface="Times New Roman"/>
            </a:rPr>
            <a:t> (DNR) Orders</a:t>
          </a:r>
          <a:endParaRPr lang="en-US" sz="2800" kern="1200" dirty="0">
            <a:latin typeface="Times New Roman"/>
            <a:cs typeface="Times New Roman"/>
          </a:endParaRPr>
        </a:p>
      </dsp:txBody>
      <dsp:txXfrm>
        <a:off x="54830" y="55964"/>
        <a:ext cx="6389411" cy="1013540"/>
      </dsp:txXfrm>
    </dsp:sp>
    <dsp:sp modelId="{E5245C08-AD82-44CB-9556-34C3D0A3A949}">
      <dsp:nvSpPr>
        <dsp:cNvPr id="0" name=""/>
        <dsp:cNvSpPr/>
      </dsp:nvSpPr>
      <dsp:spPr>
        <a:xfrm>
          <a:off x="0" y="1124334"/>
          <a:ext cx="6499071" cy="1956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346" tIns="25400" rIns="142240" bIns="25400" numCol="1" spcCol="1270" anchor="t" anchorCtr="0">
          <a:noAutofit/>
        </a:bodyPr>
        <a:lstStyle/>
        <a:p>
          <a:pPr marL="228600" lvl="1" indent="-228600" algn="just" defTabSz="889000">
            <a:lnSpc>
              <a:spcPct val="90000"/>
            </a:lnSpc>
            <a:spcBef>
              <a:spcPct val="0"/>
            </a:spcBef>
            <a:spcAft>
              <a:spcPct val="20000"/>
            </a:spcAft>
            <a:buChar char="•"/>
          </a:pPr>
          <a:r>
            <a:rPr lang="en-US" sz="2000" kern="1200" dirty="0">
              <a:latin typeface="Times New Roman"/>
              <a:cs typeface="Times New Roman"/>
            </a:rPr>
            <a:t>A DNR order is a medical instruction that informs healthcare providers not to perform cardiopulmonary resuscitation (CPR) if an individual's heart stops beating or if they stop breathing.</a:t>
          </a:r>
          <a:r>
            <a:rPr lang="en-US" sz="2000" b="1" kern="1200" dirty="0">
              <a:latin typeface="Times New Roman"/>
              <a:cs typeface="Times New Roman"/>
            </a:rPr>
            <a:t> </a:t>
          </a:r>
          <a:endParaRPr lang="en-US" sz="2000" kern="1200" dirty="0">
            <a:latin typeface="Times New Roman"/>
            <a:cs typeface="Times New Roman"/>
          </a:endParaRPr>
        </a:p>
        <a:p>
          <a:pPr marL="228600" lvl="1" indent="-228600" algn="just" defTabSz="889000">
            <a:lnSpc>
              <a:spcPct val="90000"/>
            </a:lnSpc>
            <a:spcBef>
              <a:spcPct val="0"/>
            </a:spcBef>
            <a:spcAft>
              <a:spcPct val="20000"/>
            </a:spcAft>
            <a:buChar char="•"/>
          </a:pPr>
          <a:r>
            <a:rPr lang="en-US" sz="2000" kern="1200" dirty="0">
              <a:latin typeface="Times New Roman"/>
              <a:cs typeface="Times New Roman"/>
            </a:rPr>
            <a:t>A DNR order is typically placed in a medical record and can be written as part of a living will or as a separate document (Waldrop, et al., 2020)</a:t>
          </a:r>
        </a:p>
      </dsp:txBody>
      <dsp:txXfrm>
        <a:off x="0" y="1124334"/>
        <a:ext cx="6499071" cy="1956150"/>
      </dsp:txXfrm>
    </dsp:sp>
    <dsp:sp modelId="{464DFD89-926A-4F54-9226-C6A2A7019303}">
      <dsp:nvSpPr>
        <dsp:cNvPr id="0" name=""/>
        <dsp:cNvSpPr/>
      </dsp:nvSpPr>
      <dsp:spPr>
        <a:xfrm>
          <a:off x="0" y="3080485"/>
          <a:ext cx="6499071" cy="1123200"/>
        </a:xfrm>
        <a:prstGeom prst="roundRect">
          <a:avLst/>
        </a:prstGeom>
        <a:solidFill>
          <a:schemeClr val="accent2">
            <a:hueOff val="-1495009"/>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Times New Roman"/>
              <a:cs typeface="Times New Roman"/>
            </a:rPr>
            <a:t>Advance Decision to Refuse Treatment (ADRT)</a:t>
          </a:r>
          <a:endParaRPr lang="en-US" sz="2400" kern="1200" dirty="0">
            <a:latin typeface="Times New Roman"/>
            <a:cs typeface="Times New Roman"/>
          </a:endParaRPr>
        </a:p>
      </dsp:txBody>
      <dsp:txXfrm>
        <a:off x="54830" y="3135315"/>
        <a:ext cx="6389411" cy="1013540"/>
      </dsp:txXfrm>
    </dsp:sp>
    <dsp:sp modelId="{FB206215-C08E-4766-A850-4B42C8F974AF}">
      <dsp:nvSpPr>
        <dsp:cNvPr id="0" name=""/>
        <dsp:cNvSpPr/>
      </dsp:nvSpPr>
      <dsp:spPr>
        <a:xfrm>
          <a:off x="0" y="4203685"/>
          <a:ext cx="6499071" cy="99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346" tIns="25400" rIns="142240" bIns="25400" numCol="1" spcCol="1270" anchor="t" anchorCtr="0">
          <a:noAutofit/>
        </a:bodyPr>
        <a:lstStyle/>
        <a:p>
          <a:pPr marL="228600" lvl="1" indent="-228600" algn="just" defTabSz="889000">
            <a:lnSpc>
              <a:spcPct val="90000"/>
            </a:lnSpc>
            <a:spcBef>
              <a:spcPct val="0"/>
            </a:spcBef>
            <a:spcAft>
              <a:spcPct val="20000"/>
            </a:spcAft>
            <a:buChar char="•"/>
          </a:pPr>
          <a:r>
            <a:rPr lang="en-US" sz="2000" kern="1200" dirty="0">
              <a:latin typeface="Times New Roman"/>
              <a:cs typeface="Times New Roman"/>
            </a:rPr>
            <a:t>A legal document known as an advance decision to refuse treatment (ADRT) enables people to decide in advance whether to receive a particular medical treatment. </a:t>
          </a:r>
        </a:p>
      </dsp:txBody>
      <dsp:txXfrm>
        <a:off x="0" y="4203685"/>
        <a:ext cx="6499071" cy="9936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12784-28ED-4A00-8477-583F7F0A8E6D}">
      <dsp:nvSpPr>
        <dsp:cNvPr id="0" name=""/>
        <dsp:cNvSpPr/>
      </dsp:nvSpPr>
      <dsp:spPr>
        <a:xfrm>
          <a:off x="604009" y="3033"/>
          <a:ext cx="3123998" cy="18743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a:cs typeface="Times New Roman"/>
            </a:rPr>
            <a:t>Lasting Power of Attorney (LPA)</a:t>
          </a:r>
        </a:p>
      </dsp:txBody>
      <dsp:txXfrm>
        <a:off x="604009" y="3033"/>
        <a:ext cx="3123998" cy="1874399"/>
      </dsp:txXfrm>
    </dsp:sp>
    <dsp:sp modelId="{A8168102-D956-454B-9184-83CB6DE94131}">
      <dsp:nvSpPr>
        <dsp:cNvPr id="0" name=""/>
        <dsp:cNvSpPr/>
      </dsp:nvSpPr>
      <dsp:spPr>
        <a:xfrm>
          <a:off x="4040407" y="3033"/>
          <a:ext cx="3123998" cy="187439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a:cs typeface="Times New Roman"/>
            </a:rPr>
            <a:t>With the use of a Lasting Power of Attorney (LPA), a person can appoint a dependable third party to act on their behalf if they are unable to do so themselves. </a:t>
          </a:r>
        </a:p>
      </dsp:txBody>
      <dsp:txXfrm>
        <a:off x="4040407" y="3033"/>
        <a:ext cx="3123998" cy="1874399"/>
      </dsp:txXfrm>
    </dsp:sp>
    <dsp:sp modelId="{E6F5BD97-205D-4A70-8ED2-B762D95FF7AE}">
      <dsp:nvSpPr>
        <dsp:cNvPr id="0" name=""/>
        <dsp:cNvSpPr/>
      </dsp:nvSpPr>
      <dsp:spPr>
        <a:xfrm>
          <a:off x="7476806" y="3033"/>
          <a:ext cx="3123998" cy="187439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a:cs typeface="Times New Roman"/>
            </a:rPr>
            <a:t>LPAs come in two varieties: one for property and financial matters and the other for health and welfare </a:t>
          </a:r>
          <a:r>
            <a:rPr lang="en-US" sz="2000" kern="1200" dirty="0"/>
            <a:t>(Courtney, 2020)</a:t>
          </a:r>
          <a:r>
            <a:rPr lang="en-US" sz="2000" kern="1200" dirty="0">
              <a:latin typeface="Times New Roman"/>
              <a:cs typeface="Times New Roman"/>
            </a:rPr>
            <a:t>. </a:t>
          </a:r>
        </a:p>
      </dsp:txBody>
      <dsp:txXfrm>
        <a:off x="7476806" y="3033"/>
        <a:ext cx="3123998" cy="1874399"/>
      </dsp:txXfrm>
    </dsp:sp>
    <dsp:sp modelId="{117138C1-DD62-4F54-860A-A6AF1BC6490C}">
      <dsp:nvSpPr>
        <dsp:cNvPr id="0" name=""/>
        <dsp:cNvSpPr/>
      </dsp:nvSpPr>
      <dsp:spPr>
        <a:xfrm>
          <a:off x="604009" y="2189832"/>
          <a:ext cx="3123998" cy="187439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a:cs typeface="Times New Roman"/>
            </a:rPr>
            <a:t>Palliative Care</a:t>
          </a:r>
        </a:p>
      </dsp:txBody>
      <dsp:txXfrm>
        <a:off x="604009" y="2189832"/>
        <a:ext cx="3123998" cy="1874399"/>
      </dsp:txXfrm>
    </dsp:sp>
    <dsp:sp modelId="{13EA0B4B-C9D7-446B-8B7C-BBE01C7548D8}">
      <dsp:nvSpPr>
        <dsp:cNvPr id="0" name=""/>
        <dsp:cNvSpPr/>
      </dsp:nvSpPr>
      <dsp:spPr>
        <a:xfrm>
          <a:off x="4040407" y="2189832"/>
          <a:ext cx="3123998" cy="18743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a:cs typeface="Times New Roman"/>
            </a:rPr>
            <a:t>Palliative care is specialized medical care that focuses on relieving the symptoms and stress of a serious illness.</a:t>
          </a:r>
        </a:p>
      </dsp:txBody>
      <dsp:txXfrm>
        <a:off x="4040407" y="2189832"/>
        <a:ext cx="3123998" cy="1874399"/>
      </dsp:txXfrm>
    </dsp:sp>
    <dsp:sp modelId="{ECA9160C-01C4-43CE-A9B8-B3EDFCC20AC7}">
      <dsp:nvSpPr>
        <dsp:cNvPr id="0" name=""/>
        <dsp:cNvSpPr/>
      </dsp:nvSpPr>
      <dsp:spPr>
        <a:xfrm>
          <a:off x="7476806" y="2189832"/>
          <a:ext cx="3123998" cy="18743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a:cs typeface="Times New Roman"/>
            </a:rPr>
            <a:t>Palliative care can help individuals maintain their quality of life and dignity as they approach the end of their lives.</a:t>
          </a:r>
        </a:p>
      </dsp:txBody>
      <dsp:txXfrm>
        <a:off x="7476806" y="2189832"/>
        <a:ext cx="3123998" cy="187439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4E4D3-13FC-4888-B206-5D903F090E5C}">
      <dsp:nvSpPr>
        <dsp:cNvPr id="0" name=""/>
        <dsp:cNvSpPr/>
      </dsp:nvSpPr>
      <dsp:spPr>
        <a:xfrm>
          <a:off x="0" y="218"/>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78ACF-9919-41B9-AEBC-9455D3FD18F9}">
      <dsp:nvSpPr>
        <dsp:cNvPr id="0" name=""/>
        <dsp:cNvSpPr/>
      </dsp:nvSpPr>
      <dsp:spPr>
        <a:xfrm>
          <a:off x="0" y="218"/>
          <a:ext cx="7117918" cy="1409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US" sz="2300" kern="1200" dirty="0">
              <a:latin typeface="Times New Roman"/>
              <a:cs typeface="Times New Roman"/>
            </a:rPr>
            <a:t>Euthanasia is a controversial issue that refers to the practice of ending someone's life painlessly, usually to relieve them of suffering caused by a terminal illness or incurable condition.</a:t>
          </a:r>
        </a:p>
      </dsp:txBody>
      <dsp:txXfrm>
        <a:off x="0" y="218"/>
        <a:ext cx="7117918" cy="1409655"/>
      </dsp:txXfrm>
    </dsp:sp>
    <dsp:sp modelId="{DFCD2FFF-B98E-4E71-9214-F90D365B9D96}">
      <dsp:nvSpPr>
        <dsp:cNvPr id="0" name=""/>
        <dsp:cNvSpPr/>
      </dsp:nvSpPr>
      <dsp:spPr>
        <a:xfrm>
          <a:off x="0" y="1409873"/>
          <a:ext cx="7117918" cy="0"/>
        </a:xfrm>
        <a:prstGeom prst="line">
          <a:avLst/>
        </a:prstGeom>
        <a:solidFill>
          <a:schemeClr val="accent2">
            <a:hueOff val="-498336"/>
            <a:satOff val="-139"/>
            <a:lumOff val="2353"/>
            <a:alphaOff val="0"/>
          </a:schemeClr>
        </a:solidFill>
        <a:ln w="12700" cap="flat" cmpd="sng" algn="ctr">
          <a:solidFill>
            <a:schemeClr val="accent2">
              <a:hueOff val="-498336"/>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EE5AC5-F895-4F88-A554-09A4F316C5DE}">
      <dsp:nvSpPr>
        <dsp:cNvPr id="0" name=""/>
        <dsp:cNvSpPr/>
      </dsp:nvSpPr>
      <dsp:spPr>
        <a:xfrm>
          <a:off x="0" y="1409873"/>
          <a:ext cx="7117918" cy="97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US" sz="3200" b="1" kern="1200" dirty="0">
              <a:latin typeface="Times New Roman" panose="02020603050405020304" pitchFamily="18" charset="0"/>
              <a:cs typeface="Times New Roman" panose="02020603050405020304" pitchFamily="18" charset="0"/>
            </a:rPr>
            <a:t>Arguments Related to Euthanasia</a:t>
          </a:r>
          <a:endParaRPr lang="en-US" sz="3200" kern="1200" dirty="0">
            <a:latin typeface="Times New Roman" panose="02020603050405020304" pitchFamily="18" charset="0"/>
            <a:cs typeface="Times New Roman" panose="02020603050405020304" pitchFamily="18" charset="0"/>
          </a:endParaRPr>
        </a:p>
      </dsp:txBody>
      <dsp:txXfrm>
        <a:off x="0" y="1409873"/>
        <a:ext cx="7117918" cy="972351"/>
      </dsp:txXfrm>
    </dsp:sp>
    <dsp:sp modelId="{B3B48CFA-8C72-45D2-A7D6-40F20241C969}">
      <dsp:nvSpPr>
        <dsp:cNvPr id="0" name=""/>
        <dsp:cNvSpPr/>
      </dsp:nvSpPr>
      <dsp:spPr>
        <a:xfrm>
          <a:off x="0" y="2382225"/>
          <a:ext cx="7117918" cy="0"/>
        </a:xfrm>
        <a:prstGeom prst="line">
          <a:avLst/>
        </a:prstGeom>
        <a:solidFill>
          <a:schemeClr val="accent2">
            <a:hueOff val="-996672"/>
            <a:satOff val="-279"/>
            <a:lumOff val="4705"/>
            <a:alphaOff val="0"/>
          </a:schemeClr>
        </a:solidFill>
        <a:ln w="12700" cap="flat" cmpd="sng" algn="ctr">
          <a:solidFill>
            <a:schemeClr val="accent2">
              <a:hueOff val="-996672"/>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3761AA-4709-4935-9367-6443697FDC56}">
      <dsp:nvSpPr>
        <dsp:cNvPr id="0" name=""/>
        <dsp:cNvSpPr/>
      </dsp:nvSpPr>
      <dsp:spPr>
        <a:xfrm>
          <a:off x="0" y="2382225"/>
          <a:ext cx="7117918" cy="1409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US" sz="2300" kern="1200" dirty="0">
              <a:solidFill>
                <a:schemeClr val="tx1"/>
              </a:solidFill>
              <a:latin typeface="Times New Roman"/>
              <a:cs typeface="Times New Roman"/>
            </a:rPr>
            <a:t>Euthanasia is not good because it ends the life of a person. There are always chances of miracles that can start up the life of a person. So, it is better to avoid it.</a:t>
          </a:r>
        </a:p>
      </dsp:txBody>
      <dsp:txXfrm>
        <a:off x="0" y="2382225"/>
        <a:ext cx="7117918" cy="1409655"/>
      </dsp:txXfrm>
    </dsp:sp>
    <dsp:sp modelId="{3081E9BD-77FE-4BED-86C5-B9A061D07CA7}">
      <dsp:nvSpPr>
        <dsp:cNvPr id="0" name=""/>
        <dsp:cNvSpPr/>
      </dsp:nvSpPr>
      <dsp:spPr>
        <a:xfrm>
          <a:off x="0" y="3791880"/>
          <a:ext cx="7117918" cy="0"/>
        </a:xfrm>
        <a:prstGeom prst="line">
          <a:avLst/>
        </a:prstGeom>
        <a:solidFill>
          <a:schemeClr val="accent2">
            <a:hueOff val="-1495009"/>
            <a:satOff val="-418"/>
            <a:lumOff val="7058"/>
            <a:alphaOff val="0"/>
          </a:schemeClr>
        </a:solidFill>
        <a:ln w="12700" cap="flat" cmpd="sng" algn="ctr">
          <a:solidFill>
            <a:schemeClr val="accent2">
              <a:hueOff val="-1495009"/>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40F1D8-168B-4134-8CEE-835076C3FC95}">
      <dsp:nvSpPr>
        <dsp:cNvPr id="0" name=""/>
        <dsp:cNvSpPr/>
      </dsp:nvSpPr>
      <dsp:spPr>
        <a:xfrm>
          <a:off x="0" y="3791880"/>
          <a:ext cx="7117918" cy="1409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rtl="0">
            <a:lnSpc>
              <a:spcPct val="90000"/>
            </a:lnSpc>
            <a:spcBef>
              <a:spcPct val="0"/>
            </a:spcBef>
            <a:spcAft>
              <a:spcPct val="35000"/>
            </a:spcAft>
            <a:buNone/>
          </a:pPr>
          <a:r>
            <a:rPr lang="en-US" sz="2300" kern="1200" dirty="0">
              <a:latin typeface="Times New Roman"/>
              <a:cs typeface="Times New Roman"/>
            </a:rPr>
            <a:t>Opponents also argue that euthanasia sends a message that life is not worth living for individuals with serious illnesses or disabilities and that it undermines the value of life </a:t>
          </a:r>
          <a:r>
            <a:rPr lang="en-US" sz="2300" kern="1200" dirty="0"/>
            <a:t>(Sharma, et al., 2020</a:t>
          </a:r>
          <a:r>
            <a:rPr lang="en-US" sz="2300" kern="1200" dirty="0">
              <a:latin typeface="Times New Roman"/>
              <a:cs typeface="Times New Roman"/>
            </a:rPr>
            <a:t>).</a:t>
          </a:r>
        </a:p>
      </dsp:txBody>
      <dsp:txXfrm>
        <a:off x="0" y="3791880"/>
        <a:ext cx="7117918" cy="14096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B223D-26FF-4FAD-B4F5-3DE22D35CECF}">
      <dsp:nvSpPr>
        <dsp:cNvPr id="0" name=""/>
        <dsp:cNvSpPr/>
      </dsp:nvSpPr>
      <dsp:spPr>
        <a:xfrm>
          <a:off x="6586" y="553828"/>
          <a:ext cx="2687138" cy="41405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a:cs typeface="Times New Roman"/>
            </a:rPr>
            <a:t>Laws Governing Euthanasia in the UK</a:t>
          </a:r>
          <a:endParaRPr lang="en-US" sz="2000" kern="1200" dirty="0">
            <a:latin typeface="Times New Roman"/>
            <a:cs typeface="Times New Roman"/>
          </a:endParaRPr>
        </a:p>
      </dsp:txBody>
      <dsp:txXfrm>
        <a:off x="85290" y="632532"/>
        <a:ext cx="2529730" cy="3983128"/>
      </dsp:txXfrm>
    </dsp:sp>
    <dsp:sp modelId="{C3BB7AFA-CA07-422A-8910-2F1B5BF94FB8}">
      <dsp:nvSpPr>
        <dsp:cNvPr id="0" name=""/>
        <dsp:cNvSpPr/>
      </dsp:nvSpPr>
      <dsp:spPr>
        <a:xfrm>
          <a:off x="2788801" y="2506202"/>
          <a:ext cx="201560" cy="2357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788801" y="2553360"/>
        <a:ext cx="141092" cy="141472"/>
      </dsp:txXfrm>
    </dsp:sp>
    <dsp:sp modelId="{DDC2AF56-9207-4C6B-BF99-34223BF91581}">
      <dsp:nvSpPr>
        <dsp:cNvPr id="0" name=""/>
        <dsp:cNvSpPr/>
      </dsp:nvSpPr>
      <dsp:spPr>
        <a:xfrm>
          <a:off x="3074029" y="553828"/>
          <a:ext cx="2687138" cy="41405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a:cs typeface="Times New Roman"/>
            </a:rPr>
            <a:t>Euthanasia is illegal in the UK under the Suicide Act of 1961, which states that anyone who aids, abets, counsels, or procures the suicide of another person is liable to be prosecuted. </a:t>
          </a:r>
        </a:p>
      </dsp:txBody>
      <dsp:txXfrm>
        <a:off x="3152733" y="632532"/>
        <a:ext cx="2529730" cy="3983128"/>
      </dsp:txXfrm>
    </dsp:sp>
    <dsp:sp modelId="{39D31CB7-06B3-4CC1-9875-E2B08080079B}">
      <dsp:nvSpPr>
        <dsp:cNvPr id="0" name=""/>
        <dsp:cNvSpPr/>
      </dsp:nvSpPr>
      <dsp:spPr>
        <a:xfrm>
          <a:off x="5856243" y="2506202"/>
          <a:ext cx="201560" cy="2357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856243" y="2553360"/>
        <a:ext cx="141092" cy="141472"/>
      </dsp:txXfrm>
    </dsp:sp>
    <dsp:sp modelId="{7A8098B0-F757-4484-99E5-DDB63CCA6F22}">
      <dsp:nvSpPr>
        <dsp:cNvPr id="0" name=""/>
        <dsp:cNvSpPr/>
      </dsp:nvSpPr>
      <dsp:spPr>
        <a:xfrm>
          <a:off x="6141471" y="553828"/>
          <a:ext cx="2687138" cy="41405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a:cs typeface="Times New Roman"/>
            </a:rPr>
            <a:t>In comparison to other countries, the laws governing euthanasia in the UK are among the strictest in the world. </a:t>
          </a:r>
        </a:p>
        <a:p>
          <a:pPr marL="0" lvl="0" indent="0" algn="ctr" defTabSz="889000">
            <a:lnSpc>
              <a:spcPct val="90000"/>
            </a:lnSpc>
            <a:spcBef>
              <a:spcPct val="0"/>
            </a:spcBef>
            <a:spcAft>
              <a:spcPct val="35000"/>
            </a:spcAft>
            <a:buNone/>
          </a:pPr>
          <a:r>
            <a:rPr lang="en-US" sz="2000" kern="1200" dirty="0">
              <a:latin typeface="Times New Roman"/>
              <a:cs typeface="Times New Roman"/>
            </a:rPr>
            <a:t>In the Netherlands, Belgium, and Luxembourg, euthanasia is legal under certain conditions and is performed by physicians. </a:t>
          </a:r>
        </a:p>
      </dsp:txBody>
      <dsp:txXfrm>
        <a:off x="6220175" y="632532"/>
        <a:ext cx="2529730" cy="3983128"/>
      </dsp:txXfrm>
    </dsp:sp>
    <dsp:sp modelId="{8D22C9FC-31F8-4C26-A44D-6BCA8E36BB1C}">
      <dsp:nvSpPr>
        <dsp:cNvPr id="0" name=""/>
        <dsp:cNvSpPr/>
      </dsp:nvSpPr>
      <dsp:spPr>
        <a:xfrm>
          <a:off x="8923685" y="2506202"/>
          <a:ext cx="201560" cy="2357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8923685" y="2553360"/>
        <a:ext cx="141092" cy="141472"/>
      </dsp:txXfrm>
    </dsp:sp>
    <dsp:sp modelId="{D7D6E27D-AEDA-45C7-BF5D-0C87C50848A7}">
      <dsp:nvSpPr>
        <dsp:cNvPr id="0" name=""/>
        <dsp:cNvSpPr/>
      </dsp:nvSpPr>
      <dsp:spPr>
        <a:xfrm>
          <a:off x="9208913" y="553828"/>
          <a:ext cx="2687138" cy="41405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 Canada, euthanasia became legal in 2016 but is subject to strict regulations and safeguards (Aggarwal, 2020).</a:t>
          </a:r>
        </a:p>
      </dsp:txBody>
      <dsp:txXfrm>
        <a:off x="9287617" y="632532"/>
        <a:ext cx="2529730" cy="398312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3/2/2023</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1501452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3/2/2023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62483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3/2/2023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51656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3/2/2023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34460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3/2/2023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140448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3/2/2023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01212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3/2/2023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94234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3/2/2023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79853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3/2/2023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55604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3/2/2023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01060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3/2/2023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95098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3/2/2023</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4389536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f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f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81">
            <a:extLst>
              <a:ext uri="{FF2B5EF4-FFF2-40B4-BE49-F238E27FC236}">
                <a16:creationId xmlns:a16="http://schemas.microsoft.com/office/drawing/2014/main" id="{1D7050A3-B1DE-4865-BAE7-B35015408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83">
            <a:extLst>
              <a:ext uri="{FF2B5EF4-FFF2-40B4-BE49-F238E27FC236}">
                <a16:creationId xmlns:a16="http://schemas.microsoft.com/office/drawing/2014/main" id="{50401EF1-C054-4118-87E7-1621168AD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p:cNvSpPr>
            <a:spLocks noGrp="1"/>
          </p:cNvSpPr>
          <p:nvPr>
            <p:ph type="ctrTitle"/>
          </p:nvPr>
        </p:nvSpPr>
        <p:spPr>
          <a:xfrm>
            <a:off x="302786" y="1898740"/>
            <a:ext cx="5819208" cy="2387600"/>
          </a:xfrm>
        </p:spPr>
        <p:txBody>
          <a:bodyPr>
            <a:normAutofit fontScale="90000"/>
          </a:bodyPr>
          <a:lstStyle/>
          <a:p>
            <a:pPr algn="l"/>
            <a:br>
              <a:rPr lang="en-US" dirty="0">
                <a:latin typeface="Times New Roman"/>
                <a:ea typeface="Calibri Light"/>
                <a:cs typeface="Calibri Light"/>
              </a:rPr>
            </a:br>
            <a:r>
              <a:rPr lang="en-US" dirty="0">
                <a:latin typeface="Times New Roman"/>
                <a:ea typeface="Calibri Light"/>
                <a:cs typeface="Calibri Light"/>
              </a:rPr>
              <a:t>Living With Care </a:t>
            </a:r>
            <a:br>
              <a:rPr lang="en-US" dirty="0">
                <a:latin typeface="Times New Roman"/>
                <a:ea typeface="Calibri Light"/>
                <a:cs typeface="Calibri Light"/>
              </a:rPr>
            </a:br>
            <a:r>
              <a:rPr lang="en-US" dirty="0">
                <a:latin typeface="Times New Roman"/>
                <a:ea typeface="Calibri Light"/>
                <a:cs typeface="Calibri Light"/>
              </a:rPr>
              <a:t>The Older Person</a:t>
            </a:r>
            <a:br>
              <a:rPr lang="en-US" dirty="0">
                <a:latin typeface="Times New Roman"/>
                <a:ea typeface="Calibri Light"/>
                <a:cs typeface="Calibri Light"/>
              </a:rPr>
            </a:br>
            <a:endParaRPr lang="en-US" dirty="0">
              <a:ea typeface="Calibri Light"/>
              <a:cs typeface="Calibri Light"/>
            </a:endParaRPr>
          </a:p>
        </p:txBody>
      </p:sp>
      <p:sp>
        <p:nvSpPr>
          <p:cNvPr id="3" name="Subtitle 2"/>
          <p:cNvSpPr>
            <a:spLocks noGrp="1"/>
          </p:cNvSpPr>
          <p:nvPr>
            <p:ph type="subTitle" idx="1"/>
          </p:nvPr>
        </p:nvSpPr>
        <p:spPr>
          <a:xfrm>
            <a:off x="777239" y="3602038"/>
            <a:ext cx="5047488" cy="1655762"/>
          </a:xfrm>
        </p:spPr>
        <p:txBody>
          <a:bodyPr vert="horz" lIns="91440" tIns="45720" rIns="91440" bIns="45720" rtlCol="0">
            <a:normAutofit lnSpcReduction="10000"/>
          </a:bodyPr>
          <a:lstStyle/>
          <a:p>
            <a:pPr algn="l"/>
            <a:r>
              <a:rPr lang="en-US" b="1" dirty="0">
                <a:latin typeface="Times New Roman"/>
                <a:cs typeface="Calibri"/>
              </a:rPr>
              <a:t>By: Ugomma Chizobam Nwanwigwe</a:t>
            </a:r>
          </a:p>
          <a:p>
            <a:pPr algn="l"/>
            <a:r>
              <a:rPr lang="en-US" b="1" dirty="0">
                <a:latin typeface="Times New Roman"/>
                <a:cs typeface="Calibri"/>
              </a:rPr>
              <a:t>Module Code: BMHP6009_BIRM</a:t>
            </a:r>
          </a:p>
          <a:p>
            <a:pPr algn="l"/>
            <a:r>
              <a:rPr lang="en-US" b="1" dirty="0">
                <a:latin typeface="Times New Roman"/>
                <a:cs typeface="Calibri"/>
              </a:rPr>
              <a:t>Student ID: 2019967</a:t>
            </a:r>
          </a:p>
          <a:p>
            <a:pPr algn="l"/>
            <a:r>
              <a:rPr lang="en-US" b="1" dirty="0">
                <a:latin typeface="Times New Roman"/>
                <a:cs typeface="Calibri"/>
              </a:rPr>
              <a:t>Lecturer: Joanne Davies</a:t>
            </a:r>
            <a:endParaRPr lang="en-US" b="1" dirty="0">
              <a:latin typeface="Times New Roman"/>
            </a:endParaRPr>
          </a:p>
        </p:txBody>
      </p:sp>
      <p:grpSp>
        <p:nvGrpSpPr>
          <p:cNvPr id="86" name="decorative circles">
            <a:extLst>
              <a:ext uri="{FF2B5EF4-FFF2-40B4-BE49-F238E27FC236}">
                <a16:creationId xmlns:a16="http://schemas.microsoft.com/office/drawing/2014/main" id="{499E7689-E646-4066-9AD0-62F46B462A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87" name="Oval 86">
              <a:extLst>
                <a:ext uri="{FF2B5EF4-FFF2-40B4-BE49-F238E27FC236}">
                  <a16:creationId xmlns:a16="http://schemas.microsoft.com/office/drawing/2014/main" id="{8AFEBC98-1CAB-474C-8458-BEB70D8FB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3C1741FF-E9EA-44E7-90AD-0009B23D9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441A188E-5A43-4269-BD7A-89A6C8F39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1D6BB9FB-66A8-4DC7-BE6D-04F08DFF1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09D76882-E899-4E4C-8818-FDEA473A7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8" name="Picture 3" descr="Two people holding each other's hands">
            <a:extLst>
              <a:ext uri="{FF2B5EF4-FFF2-40B4-BE49-F238E27FC236}">
                <a16:creationId xmlns:a16="http://schemas.microsoft.com/office/drawing/2014/main" id="{01C330B4-A609-8559-A47F-82DB8E4300A0}"/>
              </a:ext>
            </a:extLst>
          </p:cNvPr>
          <p:cNvPicPr>
            <a:picLocks noChangeAspect="1"/>
          </p:cNvPicPr>
          <p:nvPr/>
        </p:nvPicPr>
        <p:blipFill rotWithShape="1">
          <a:blip r:embed="rId2"/>
          <a:srcRect l="12536" r="19840"/>
          <a:stretch/>
        </p:blipFill>
        <p:spPr>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par>
                                <p:cTn id="23" presetID="10" presetClass="entr" presetSubtype="0" fill="hold" grpId="0" nodeType="withEffect">
                                  <p:stCondLst>
                                    <p:cond delay="1000"/>
                                  </p:stCondLst>
                                  <p:iterate>
                                    <p:tmPct val="10000"/>
                                  </p:iterate>
                                  <p:childTnLst>
                                    <p:set>
                                      <p:cBhvr>
                                        <p:cTn id="24" dur="1" fill="hold">
                                          <p:stCondLst>
                                            <p:cond delay="0"/>
                                          </p:stCondLst>
                                        </p:cTn>
                                        <p:tgtEl>
                                          <p:spTgt spid="2"/>
                                        </p:tgtEl>
                                        <p:attrNameLst>
                                          <p:attrName>style.visibility</p:attrName>
                                        </p:attrNameLst>
                                      </p:cBhvr>
                                      <p:to>
                                        <p:strVal val="visible"/>
                                      </p:to>
                                    </p:set>
                                    <p:animEffect transition="in" filter="fade">
                                      <p:cBhvr>
                                        <p:cTn id="2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8"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0"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E91D73E-9F30-BE48-BCE4-1493D0427A2B}"/>
              </a:ext>
            </a:extLst>
          </p:cNvPr>
          <p:cNvSpPr>
            <a:spLocks noGrp="1"/>
          </p:cNvSpPr>
          <p:nvPr>
            <p:ph type="title"/>
          </p:nvPr>
        </p:nvSpPr>
        <p:spPr>
          <a:xfrm>
            <a:off x="244914" y="952022"/>
            <a:ext cx="3388555" cy="5157049"/>
          </a:xfrm>
        </p:spPr>
        <p:txBody>
          <a:bodyPr anchor="ctr">
            <a:normAutofit/>
          </a:bodyPr>
          <a:lstStyle/>
          <a:p>
            <a:r>
              <a:rPr lang="en-US" sz="4400" b="1" dirty="0">
                <a:latin typeface="Times New Roman"/>
                <a:cs typeface="Times New Roman"/>
              </a:rPr>
              <a:t>Introduction</a:t>
            </a:r>
            <a:endParaRPr lang="en-US" sz="3600" b="1" dirty="0">
              <a:latin typeface="Times New Roman"/>
              <a:cs typeface="Times New Roman"/>
            </a:endParaRPr>
          </a:p>
        </p:txBody>
      </p:sp>
      <p:graphicFrame>
        <p:nvGraphicFramePr>
          <p:cNvPr id="12" name="Content Placeholder 2">
            <a:extLst>
              <a:ext uri="{FF2B5EF4-FFF2-40B4-BE49-F238E27FC236}">
                <a16:creationId xmlns:a16="http://schemas.microsoft.com/office/drawing/2014/main" id="{191A34EE-B245-FB0D-9DD5-95B81DAD0FC2}"/>
              </a:ext>
            </a:extLst>
          </p:cNvPr>
          <p:cNvGraphicFramePr>
            <a:graphicFrameLocks noGrp="1"/>
          </p:cNvGraphicFramePr>
          <p:nvPr>
            <p:ph idx="1"/>
            <p:extLst>
              <p:ext uri="{D42A27DB-BD31-4B8C-83A1-F6EECF244321}">
                <p14:modId xmlns:p14="http://schemas.microsoft.com/office/powerpoint/2010/main" val="1858930808"/>
              </p:ext>
            </p:extLst>
          </p:nvPr>
        </p:nvGraphicFramePr>
        <p:xfrm>
          <a:off x="4648818" y="2265826"/>
          <a:ext cx="7117918" cy="4540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4219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A1FCFF9-6A32-F316-E645-2BD5BEE16482}"/>
              </a:ext>
            </a:extLst>
          </p:cNvPr>
          <p:cNvSpPr>
            <a:spLocks noGrp="1"/>
          </p:cNvSpPr>
          <p:nvPr>
            <p:ph type="title"/>
          </p:nvPr>
        </p:nvSpPr>
        <p:spPr>
          <a:xfrm>
            <a:off x="2467406" y="535080"/>
            <a:ext cx="7423498" cy="1179304"/>
          </a:xfrm>
        </p:spPr>
        <p:txBody>
          <a:bodyPr anchor="t">
            <a:normAutofit/>
          </a:bodyPr>
          <a:lstStyle/>
          <a:p>
            <a:r>
              <a:rPr lang="en-US" sz="6000" b="1" dirty="0">
                <a:latin typeface="Times New Roman" panose="02020603050405020304" pitchFamily="18" charset="0"/>
                <a:cs typeface="Times New Roman" panose="02020603050405020304" pitchFamily="18" charset="0"/>
              </a:rPr>
              <a:t>     </a:t>
            </a:r>
            <a:r>
              <a:rPr lang="en-US" sz="4400" b="1" dirty="0">
                <a:latin typeface="Times New Roman" panose="02020603050405020304" pitchFamily="18" charset="0"/>
                <a:cs typeface="Times New Roman" panose="02020603050405020304" pitchFamily="18" charset="0"/>
              </a:rPr>
              <a:t>Definition of End </a:t>
            </a:r>
            <a:r>
              <a:rPr lang="en-US" sz="4800" b="1" dirty="0">
                <a:latin typeface="Times New Roman" panose="02020603050405020304" pitchFamily="18" charset="0"/>
                <a:cs typeface="Times New Roman" panose="02020603050405020304" pitchFamily="18" charset="0"/>
              </a:rPr>
              <a:t>of</a:t>
            </a:r>
            <a:r>
              <a:rPr lang="en-US" sz="4400" b="1" dirty="0">
                <a:latin typeface="Times New Roman" panose="02020603050405020304" pitchFamily="18" charset="0"/>
                <a:cs typeface="Times New Roman" panose="02020603050405020304" pitchFamily="18" charset="0"/>
              </a:rPr>
              <a:t> Life</a:t>
            </a:r>
          </a:p>
        </p:txBody>
      </p:sp>
      <p:graphicFrame>
        <p:nvGraphicFramePr>
          <p:cNvPr id="5" name="Content Placeholder 2">
            <a:extLst>
              <a:ext uri="{FF2B5EF4-FFF2-40B4-BE49-F238E27FC236}">
                <a16:creationId xmlns:a16="http://schemas.microsoft.com/office/drawing/2014/main" id="{44206337-40B2-5B86-A222-D8F647090AB6}"/>
              </a:ext>
            </a:extLst>
          </p:cNvPr>
          <p:cNvGraphicFramePr>
            <a:graphicFrameLocks noGrp="1"/>
          </p:cNvGraphicFramePr>
          <p:nvPr>
            <p:ph idx="1"/>
            <p:extLst>
              <p:ext uri="{D42A27DB-BD31-4B8C-83A1-F6EECF244321}">
                <p14:modId xmlns:p14="http://schemas.microsoft.com/office/powerpoint/2010/main" val="399239576"/>
              </p:ext>
            </p:extLst>
          </p:nvPr>
        </p:nvGraphicFramePr>
        <p:xfrm>
          <a:off x="162360" y="1318944"/>
          <a:ext cx="11928039" cy="54247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2703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7" name="Rectangle 166">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Rectangle 168">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8F296CA3-ED6A-2775-6787-17AD5CEBD855}"/>
              </a:ext>
            </a:extLst>
          </p:cNvPr>
          <p:cNvSpPr>
            <a:spLocks noGrp="1"/>
          </p:cNvSpPr>
          <p:nvPr>
            <p:ph type="title"/>
          </p:nvPr>
        </p:nvSpPr>
        <p:spPr>
          <a:xfrm>
            <a:off x="-1" y="1"/>
            <a:ext cx="9930011" cy="1206856"/>
          </a:xfrm>
        </p:spPr>
        <p:txBody>
          <a:bodyPr anchor="b">
            <a:normAutofit/>
          </a:bodyPr>
          <a:lstStyle/>
          <a:p>
            <a:pPr algn="just"/>
            <a:r>
              <a:rPr lang="en-US" sz="4400" b="1" dirty="0">
                <a:latin typeface="Times New Roman"/>
                <a:cs typeface="Times New Roman"/>
              </a:rPr>
              <a:t>Support and Care in </a:t>
            </a:r>
            <a:r>
              <a:rPr lang="en-US" b="1" dirty="0">
                <a:latin typeface="Times New Roman"/>
                <a:cs typeface="Times New Roman"/>
              </a:rPr>
              <a:t>Different</a:t>
            </a:r>
            <a:r>
              <a:rPr lang="en-US" sz="4400" b="1" dirty="0">
                <a:latin typeface="Times New Roman"/>
                <a:cs typeface="Times New Roman"/>
              </a:rPr>
              <a:t> Settings</a:t>
            </a:r>
          </a:p>
        </p:txBody>
      </p:sp>
      <p:sp>
        <p:nvSpPr>
          <p:cNvPr id="3" name="Content Placeholder 2">
            <a:extLst>
              <a:ext uri="{FF2B5EF4-FFF2-40B4-BE49-F238E27FC236}">
                <a16:creationId xmlns:a16="http://schemas.microsoft.com/office/drawing/2014/main" id="{709B52FD-B5FD-90FC-8BF8-DFEE13E15C8F}"/>
              </a:ext>
            </a:extLst>
          </p:cNvPr>
          <p:cNvSpPr>
            <a:spLocks noGrp="1"/>
          </p:cNvSpPr>
          <p:nvPr>
            <p:ph idx="1"/>
          </p:nvPr>
        </p:nvSpPr>
        <p:spPr>
          <a:xfrm>
            <a:off x="81818" y="1893360"/>
            <a:ext cx="6306574" cy="3762208"/>
          </a:xfrm>
        </p:spPr>
        <p:txBody>
          <a:bodyPr vert="horz" lIns="91440" tIns="45720" rIns="91440" bIns="45720" rtlCol="0" anchor="t">
            <a:noAutofit/>
          </a:bodyPr>
          <a:lstStyle/>
          <a:p>
            <a:pPr algn="just"/>
            <a:r>
              <a:rPr lang="en-US" dirty="0">
                <a:latin typeface="Times New Roman" panose="02020603050405020304" pitchFamily="18" charset="0"/>
                <a:ea typeface="Calibri"/>
                <a:cs typeface="Times New Roman" panose="02020603050405020304" pitchFamily="18" charset="0"/>
              </a:rPr>
              <a:t>Support and care are available to the patient so that they can survive in each setting i.e. home, hospital. </a:t>
            </a:r>
          </a:p>
          <a:p>
            <a:pPr marL="0" indent="0" algn="just">
              <a:buClr>
                <a:srgbClr val="43746F"/>
              </a:buClr>
              <a:buNone/>
            </a:pPr>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Care at Home</a:t>
            </a:r>
            <a:endParaRPr lang="en-US" b="1" dirty="0">
              <a:latin typeface="Times New Roman" panose="02020603050405020304" pitchFamily="18" charset="0"/>
              <a:ea typeface="Calibri"/>
              <a:cs typeface="Times New Roman" panose="02020603050405020304" pitchFamily="18" charset="0"/>
            </a:endParaRPr>
          </a:p>
          <a:p>
            <a:pPr algn="just"/>
            <a:r>
              <a:rPr lang="en-US" dirty="0">
                <a:latin typeface="Times New Roman" panose="02020603050405020304" pitchFamily="18" charset="0"/>
                <a:ea typeface="+mn-lt"/>
                <a:cs typeface="Times New Roman" panose="02020603050405020304" pitchFamily="18" charset="0"/>
              </a:rPr>
              <a:t>For the care at home, it is necessary to provide all the major and necessary equipment in the home i.e. BP apparatus, etc. </a:t>
            </a:r>
            <a:endParaRPr lang="en-US" dirty="0">
              <a:latin typeface="Times New Roman" panose="02020603050405020304" pitchFamily="18" charset="0"/>
              <a:ea typeface="Calibri"/>
              <a:cs typeface="Times New Roman" panose="02020603050405020304" pitchFamily="18" charset="0"/>
            </a:endParaRPr>
          </a:p>
          <a:p>
            <a:pPr algn="just"/>
            <a:r>
              <a:rPr lang="en-US" dirty="0">
                <a:latin typeface="Times New Roman" panose="02020603050405020304" pitchFamily="18" charset="0"/>
                <a:ea typeface="+mn-lt"/>
                <a:cs typeface="Times New Roman" panose="02020603050405020304" pitchFamily="18" charset="0"/>
              </a:rPr>
              <a:t>Skilled and expert staff can be hired ta home that can ease the suffering of the patient.</a:t>
            </a:r>
          </a:p>
          <a:p>
            <a:pPr algn="just"/>
            <a:r>
              <a:rPr lang="en-US" dirty="0">
                <a:latin typeface="Times New Roman" panose="02020603050405020304" pitchFamily="18" charset="0"/>
                <a:ea typeface="+mn-lt"/>
                <a:cs typeface="Times New Roman" panose="02020603050405020304" pitchFamily="18" charset="0"/>
              </a:rPr>
              <a:t>Hospice care is frequently used when home care is given to the parents. (Kirkham, 2021). </a:t>
            </a:r>
            <a:endParaRPr lang="en-US" dirty="0">
              <a:latin typeface="Times New Roman" panose="02020603050405020304" pitchFamily="18" charset="0"/>
              <a:ea typeface="Calibri"/>
              <a:cs typeface="Times New Roman" panose="02020603050405020304" pitchFamily="18" charset="0"/>
            </a:endParaRPr>
          </a:p>
          <a:p>
            <a:pPr marL="0" indent="0" algn="just">
              <a:buClr>
                <a:srgbClr val="1B2F2D">
                  <a:lumMod val="75000"/>
                  <a:lumOff val="25000"/>
                </a:srgbClr>
              </a:buClr>
              <a:buNone/>
            </a:pPr>
            <a:endParaRPr lang="en-US" dirty="0">
              <a:latin typeface="Times New Roman" panose="02020603050405020304" pitchFamily="18" charset="0"/>
              <a:ea typeface="Calibri"/>
              <a:cs typeface="Times New Roman" panose="02020603050405020304" pitchFamily="18" charset="0"/>
            </a:endParaRPr>
          </a:p>
          <a:p>
            <a:pPr algn="just">
              <a:buClr>
                <a:srgbClr val="43746F"/>
              </a:buClr>
            </a:pPr>
            <a:endParaRPr lang="en-US" dirty="0">
              <a:latin typeface="Times New Roman" panose="02020603050405020304" pitchFamily="18" charset="0"/>
              <a:ea typeface="Calibri"/>
              <a:cs typeface="Times New Roman" panose="02020603050405020304" pitchFamily="18" charset="0"/>
            </a:endParaRPr>
          </a:p>
        </p:txBody>
      </p:sp>
      <p:grpSp>
        <p:nvGrpSpPr>
          <p:cNvPr id="171"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172" name="Oval 171">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 name="Oval 173">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Oval 175">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2" name="Picture 162" descr="A picture containing person, blue&#10;&#10;Description automatically generated">
            <a:extLst>
              <a:ext uri="{FF2B5EF4-FFF2-40B4-BE49-F238E27FC236}">
                <a16:creationId xmlns:a16="http://schemas.microsoft.com/office/drawing/2014/main" id="{46DB73EC-1F92-06B5-1425-7DE3A8178694}"/>
              </a:ext>
            </a:extLst>
          </p:cNvPr>
          <p:cNvPicPr>
            <a:picLocks noChangeAspect="1"/>
          </p:cNvPicPr>
          <p:nvPr/>
        </p:nvPicPr>
        <p:blipFill rotWithShape="1">
          <a:blip r:embed="rId2"/>
          <a:srcRect l="19075" r="4676" b="1"/>
          <a:stretch/>
        </p:blipFill>
        <p:spPr>
          <a:xfrm>
            <a:off x="6468685" y="1206856"/>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993790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7A855FB-0539-6D9B-B82F-7CD3F10A0B44}"/>
              </a:ext>
            </a:extLst>
          </p:cNvPr>
          <p:cNvGraphicFramePr>
            <a:graphicFrameLocks noGrp="1"/>
          </p:cNvGraphicFramePr>
          <p:nvPr>
            <p:ph idx="1"/>
            <p:extLst>
              <p:ext uri="{D42A27DB-BD31-4B8C-83A1-F6EECF244321}">
                <p14:modId xmlns:p14="http://schemas.microsoft.com/office/powerpoint/2010/main" val="2073285913"/>
              </p:ext>
            </p:extLst>
          </p:nvPr>
        </p:nvGraphicFramePr>
        <p:xfrm>
          <a:off x="5892800" y="952022"/>
          <a:ext cx="5854269" cy="54740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lstStyle/>
          <a:p>
            <a:r>
              <a:rPr lang="en-US" dirty="0"/>
              <a:t> </a:t>
            </a:r>
          </a:p>
        </p:txBody>
      </p:sp>
      <p:sp>
        <p:nvSpPr>
          <p:cNvPr id="21" name="Title 1">
            <a:extLst>
              <a:ext uri="{FF2B5EF4-FFF2-40B4-BE49-F238E27FC236}">
                <a16:creationId xmlns:a16="http://schemas.microsoft.com/office/drawing/2014/main" id="{92482E58-606B-1D38-16A9-929F2BD55A66}"/>
              </a:ext>
            </a:extLst>
          </p:cNvPr>
          <p:cNvSpPr txBox="1">
            <a:spLocks/>
          </p:cNvSpPr>
          <p:nvPr/>
        </p:nvSpPr>
        <p:spPr>
          <a:xfrm>
            <a:off x="461548" y="2641600"/>
            <a:ext cx="5194300" cy="20704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400" kern="1200">
                <a:solidFill>
                  <a:schemeClr val="tx2"/>
                </a:solidFill>
                <a:latin typeface="+mj-lt"/>
                <a:ea typeface="+mj-ea"/>
                <a:cs typeface="+mj-cs"/>
              </a:defRPr>
            </a:lvl1pPr>
          </a:lstStyle>
          <a:p>
            <a:pPr algn="just"/>
            <a:r>
              <a:rPr lang="en-US" sz="4400" b="1" dirty="0">
                <a:latin typeface="Times New Roman" panose="02020603050405020304" pitchFamily="18" charset="0"/>
                <a:cs typeface="Times New Roman" panose="02020603050405020304" pitchFamily="18" charset="0"/>
              </a:rPr>
              <a:t>Support and Care in Different Settings</a:t>
            </a:r>
            <a:endParaRPr lang="en-US" sz="4400" dirty="0">
              <a:latin typeface="Times New Roman" panose="02020603050405020304" pitchFamily="18" charset="0"/>
              <a:cs typeface="Times New Roman" panose="02020603050405020304" pitchFamily="18" charset="0"/>
            </a:endParaRPr>
          </a:p>
          <a:p>
            <a:pPr algn="just"/>
            <a:endParaRPr lang="en-US"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3417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E7A855FB-0539-6D9B-B82F-7CD3F10A0B44}"/>
              </a:ext>
            </a:extLst>
          </p:cNvPr>
          <p:cNvGraphicFramePr>
            <a:graphicFrameLocks noGrp="1"/>
          </p:cNvGraphicFramePr>
          <p:nvPr>
            <p:ph idx="1"/>
            <p:extLst>
              <p:ext uri="{D42A27DB-BD31-4B8C-83A1-F6EECF244321}">
                <p14:modId xmlns:p14="http://schemas.microsoft.com/office/powerpoint/2010/main" val="3698324746"/>
              </p:ext>
            </p:extLst>
          </p:nvPr>
        </p:nvGraphicFramePr>
        <p:xfrm>
          <a:off x="5694515" y="1120731"/>
          <a:ext cx="5891471" cy="56373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lstStyle/>
          <a:p>
            <a:r>
              <a:rPr lang="en-US" dirty="0"/>
              <a:t> </a:t>
            </a:r>
          </a:p>
        </p:txBody>
      </p:sp>
      <p:sp>
        <p:nvSpPr>
          <p:cNvPr id="14" name="Title 1">
            <a:extLst>
              <a:ext uri="{FF2B5EF4-FFF2-40B4-BE49-F238E27FC236}">
                <a16:creationId xmlns:a16="http://schemas.microsoft.com/office/drawing/2014/main" id="{92482E58-606B-1D38-16A9-929F2BD55A66}"/>
              </a:ext>
            </a:extLst>
          </p:cNvPr>
          <p:cNvSpPr txBox="1">
            <a:spLocks/>
          </p:cNvSpPr>
          <p:nvPr/>
        </p:nvSpPr>
        <p:spPr>
          <a:xfrm>
            <a:off x="461548" y="2641600"/>
            <a:ext cx="5194300" cy="20704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400" kern="1200">
                <a:solidFill>
                  <a:schemeClr val="tx2"/>
                </a:solidFill>
                <a:latin typeface="+mj-lt"/>
                <a:ea typeface="+mj-ea"/>
                <a:cs typeface="+mj-cs"/>
              </a:defRPr>
            </a:lvl1pPr>
          </a:lstStyle>
          <a:p>
            <a:pPr algn="just"/>
            <a:r>
              <a:rPr lang="en-US" sz="4400" b="1" dirty="0">
                <a:latin typeface="Times New Roman" panose="02020603050405020304" pitchFamily="18" charset="0"/>
                <a:cs typeface="Times New Roman" panose="02020603050405020304" pitchFamily="18" charset="0"/>
              </a:rPr>
              <a:t>Support and Care in Different Settings</a:t>
            </a:r>
            <a:endParaRPr lang="en-US" sz="4400" dirty="0">
              <a:latin typeface="Times New Roman" panose="02020603050405020304" pitchFamily="18" charset="0"/>
              <a:cs typeface="Times New Roman" panose="02020603050405020304" pitchFamily="18" charset="0"/>
            </a:endParaRPr>
          </a:p>
          <a:p>
            <a:pPr algn="just"/>
            <a:endParaRPr lang="en-US"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9484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3D32F7D9-F0C3-EC67-C466-CE1492014689}"/>
              </a:ext>
            </a:extLst>
          </p:cNvPr>
          <p:cNvSpPr>
            <a:spLocks noGrp="1"/>
          </p:cNvSpPr>
          <p:nvPr>
            <p:ph type="title"/>
          </p:nvPr>
        </p:nvSpPr>
        <p:spPr>
          <a:xfrm>
            <a:off x="217557" y="850950"/>
            <a:ext cx="5359388" cy="5157049"/>
          </a:xfrm>
        </p:spPr>
        <p:txBody>
          <a:bodyPr anchor="ctr">
            <a:normAutofit/>
          </a:bodyPr>
          <a:lstStyle/>
          <a:p>
            <a:pPr algn="just"/>
            <a:br>
              <a:rPr lang="en-US" sz="4400" dirty="0">
                <a:latin typeface="Times New Roman" panose="02020603050405020304" pitchFamily="18" charset="0"/>
                <a:cs typeface="Times New Roman" panose="02020603050405020304" pitchFamily="18" charset="0"/>
              </a:rPr>
            </a:br>
            <a:r>
              <a:rPr lang="en-US" sz="4400" b="1" dirty="0">
                <a:latin typeface="Times New Roman" panose="02020603050405020304" pitchFamily="18" charset="0"/>
                <a:cs typeface="Times New Roman" panose="02020603050405020304" pitchFamily="18" charset="0"/>
              </a:rPr>
              <a:t>The Gap between the Need and Availability of End-Life Care</a:t>
            </a:r>
          </a:p>
          <a:p>
            <a:pPr algn="just"/>
            <a:endParaRPr lang="en-US" sz="4400" dirty="0">
              <a:latin typeface="Times New Roman" panose="02020603050405020304" pitchFamily="18" charset="0"/>
              <a:cs typeface="Times New Roman" panose="02020603050405020304" pitchFamily="18" charset="0"/>
            </a:endParaRPr>
          </a:p>
        </p:txBody>
      </p:sp>
      <p:grpSp>
        <p:nvGrpSpPr>
          <p:cNvPr id="13"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5" name="Content Placeholder 2">
            <a:extLst>
              <a:ext uri="{FF2B5EF4-FFF2-40B4-BE49-F238E27FC236}">
                <a16:creationId xmlns:a16="http://schemas.microsoft.com/office/drawing/2014/main" id="{3F5581FB-4FA7-E66F-0DA8-2BCC73C9FDB8}"/>
              </a:ext>
            </a:extLst>
          </p:cNvPr>
          <p:cNvGraphicFramePr>
            <a:graphicFrameLocks noGrp="1"/>
          </p:cNvGraphicFramePr>
          <p:nvPr>
            <p:ph idx="1"/>
            <p:extLst>
              <p:ext uri="{D42A27DB-BD31-4B8C-83A1-F6EECF244321}">
                <p14:modId xmlns:p14="http://schemas.microsoft.com/office/powerpoint/2010/main" val="1850675604"/>
              </p:ext>
            </p:extLst>
          </p:nvPr>
        </p:nvGraphicFramePr>
        <p:xfrm>
          <a:off x="5334000" y="595770"/>
          <a:ext cx="6819899" cy="6109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0344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96E531-7430-4087-BC87-6EBBD9F5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61DBE9-7FE6-4545-A3E3-3CB13BEFB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DE973747-01A7-CD5D-212F-6D7C29389C78}"/>
              </a:ext>
            </a:extLst>
          </p:cNvPr>
          <p:cNvSpPr>
            <a:spLocks noGrp="1"/>
          </p:cNvSpPr>
          <p:nvPr>
            <p:ph type="title"/>
          </p:nvPr>
        </p:nvSpPr>
        <p:spPr>
          <a:xfrm>
            <a:off x="-1" y="5305"/>
            <a:ext cx="10198101" cy="1039754"/>
          </a:xfrm>
        </p:spPr>
        <p:txBody>
          <a:bodyPr anchor="b">
            <a:normAutofit/>
          </a:bodyPr>
          <a:lstStyle/>
          <a:p>
            <a:r>
              <a:rPr lang="en-US" sz="4400" b="1" dirty="0">
                <a:latin typeface="Times New Roman" panose="02020603050405020304" pitchFamily="18" charset="0"/>
                <a:cs typeface="Times New Roman" panose="02020603050405020304" pitchFamily="18" charset="0"/>
              </a:rPr>
              <a:t>Policy Related To End Of Life</a:t>
            </a:r>
            <a:endParaRPr lang="en-US"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4837F7C-3D02-7366-881A-F89F85333CD3}"/>
              </a:ext>
            </a:extLst>
          </p:cNvPr>
          <p:cNvSpPr>
            <a:spLocks noGrp="1"/>
          </p:cNvSpPr>
          <p:nvPr>
            <p:ph idx="1"/>
          </p:nvPr>
        </p:nvSpPr>
        <p:spPr>
          <a:xfrm>
            <a:off x="70600" y="1082756"/>
            <a:ext cx="8539662" cy="5686344"/>
          </a:xfrm>
        </p:spPr>
        <p:txBody>
          <a:bodyPr vert="horz" lIns="91440" tIns="45720" rIns="91440" bIns="45720" rtlCol="0" anchor="t">
            <a:noAutofit/>
          </a:bodyPr>
          <a:lstStyle/>
          <a:p>
            <a:pPr algn="just"/>
            <a:r>
              <a:rPr lang="en-US" dirty="0">
                <a:latin typeface="Times New Roman" panose="02020603050405020304" pitchFamily="18" charset="0"/>
                <a:ea typeface="Calibri"/>
                <a:cs typeface="Times New Roman" panose="02020603050405020304" pitchFamily="18" charset="0"/>
              </a:rPr>
              <a:t>The UK government has put in place several regulations and policies to guarantee that seniors who are nearing the end of their life receive the support, care, and respect they deserve.</a:t>
            </a:r>
          </a:p>
          <a:p>
            <a:pPr algn="just">
              <a:buClr>
                <a:srgbClr val="43746F"/>
              </a:buClr>
            </a:pPr>
            <a:r>
              <a:rPr lang="en-US" dirty="0">
                <a:latin typeface="Times New Roman" panose="02020603050405020304" pitchFamily="18" charset="0"/>
                <a:ea typeface="+mn-lt"/>
                <a:cs typeface="Times New Roman" panose="02020603050405020304" pitchFamily="18" charset="0"/>
              </a:rPr>
              <a:t> The following section discusses some of the crucial laws and policies that are pertinent to this group of people (Gysels, et al., 2020).</a:t>
            </a:r>
            <a:endParaRPr lang="en-US" dirty="0">
              <a:latin typeface="Times New Roman" panose="02020603050405020304" pitchFamily="18" charset="0"/>
              <a:ea typeface="Calibri"/>
              <a:cs typeface="Times New Roman" panose="02020603050405020304" pitchFamily="18" charset="0"/>
            </a:endParaRPr>
          </a:p>
          <a:p>
            <a:pPr lvl="1"/>
            <a:r>
              <a:rPr lang="en-US" sz="2000" dirty="0">
                <a:latin typeface="Times New Roman" panose="02020603050405020304" pitchFamily="18" charset="0"/>
                <a:cs typeface="Times New Roman" panose="02020603050405020304" pitchFamily="18" charset="0"/>
              </a:rPr>
              <a:t>Legislation</a:t>
            </a:r>
          </a:p>
          <a:p>
            <a:pPr lvl="1"/>
            <a:r>
              <a:rPr lang="en-US" sz="2000" dirty="0">
                <a:latin typeface="Times New Roman" panose="02020603050405020304" pitchFamily="18" charset="0"/>
                <a:cs typeface="Times New Roman" panose="02020603050405020304" pitchFamily="18" charset="0"/>
              </a:rPr>
              <a:t>The Mental Capacity Act</a:t>
            </a:r>
          </a:p>
          <a:p>
            <a:pPr lvl="1"/>
            <a:r>
              <a:rPr lang="en-US" sz="2000" dirty="0">
                <a:latin typeface="Times New Roman" panose="02020603050405020304" pitchFamily="18" charset="0"/>
                <a:cs typeface="Times New Roman" panose="02020603050405020304" pitchFamily="18" charset="0"/>
              </a:rPr>
              <a:t>Interventions</a:t>
            </a:r>
          </a:p>
          <a:p>
            <a:pPr lvl="1"/>
            <a:r>
              <a:rPr lang="en-US" sz="2000" dirty="0">
                <a:latin typeface="Times New Roman" panose="02020603050405020304" pitchFamily="18" charset="0"/>
                <a:cs typeface="Times New Roman" panose="02020603050405020304" pitchFamily="18" charset="0"/>
              </a:rPr>
              <a:t>Human Rights Acts</a:t>
            </a:r>
          </a:p>
          <a:p>
            <a:pPr lvl="1"/>
            <a:r>
              <a:rPr lang="en-US" sz="2000" dirty="0">
                <a:latin typeface="Times New Roman" panose="02020603050405020304" pitchFamily="18" charset="0"/>
                <a:cs typeface="Times New Roman" panose="02020603050405020304" pitchFamily="18" charset="0"/>
              </a:rPr>
              <a:t>The Equality Act </a:t>
            </a:r>
          </a:p>
          <a:p>
            <a:pPr lvl="1"/>
            <a:r>
              <a:rPr lang="en-US" sz="2000" dirty="0">
                <a:latin typeface="Times New Roman" panose="02020603050405020304" pitchFamily="18" charset="0"/>
                <a:cs typeface="Times New Roman" panose="02020603050405020304" pitchFamily="18" charset="0"/>
              </a:rPr>
              <a:t>The Care Act 2014</a:t>
            </a:r>
          </a:p>
          <a:p>
            <a:pPr lvl="1"/>
            <a:r>
              <a:rPr lang="en-US" sz="2000" dirty="0">
                <a:latin typeface="Times New Roman" panose="02020603050405020304" pitchFamily="18" charset="0"/>
                <a:cs typeface="Times New Roman" panose="02020603050405020304" pitchFamily="18" charset="0"/>
              </a:rPr>
              <a:t>Advance Care Planning</a:t>
            </a:r>
          </a:p>
          <a:p>
            <a:pPr lvl="1"/>
            <a:r>
              <a:rPr lang="en-US" sz="2000" dirty="0">
                <a:latin typeface="Times New Roman" panose="02020603050405020304" pitchFamily="18" charset="0"/>
                <a:cs typeface="Times New Roman" panose="02020603050405020304" pitchFamily="18" charset="0"/>
              </a:rPr>
              <a:t>The End-of-life Care Strategy</a:t>
            </a:r>
          </a:p>
          <a:p>
            <a:pPr lvl="1"/>
            <a:r>
              <a:rPr lang="en-US" sz="2000" dirty="0">
                <a:latin typeface="Times New Roman" panose="02020603050405020304" pitchFamily="18" charset="0"/>
                <a:cs typeface="Times New Roman" panose="02020603050405020304" pitchFamily="18" charset="0"/>
              </a:rPr>
              <a:t>Theories Of Ageing And End Of Life</a:t>
            </a:r>
          </a:p>
          <a:p>
            <a:pPr lvl="2"/>
            <a:r>
              <a:rPr lang="en-US" sz="2000" dirty="0">
                <a:latin typeface="Times New Roman" panose="02020603050405020304" pitchFamily="18" charset="0"/>
                <a:cs typeface="Times New Roman" panose="02020603050405020304" pitchFamily="18" charset="0"/>
              </a:rPr>
              <a:t>The Activity Theory Of Ageing</a:t>
            </a:r>
          </a:p>
          <a:p>
            <a:pPr lvl="2"/>
            <a:r>
              <a:rPr lang="en-US" sz="2000" dirty="0">
                <a:latin typeface="Times New Roman" panose="02020603050405020304" pitchFamily="18" charset="0"/>
                <a:cs typeface="Times New Roman" panose="02020603050405020304" pitchFamily="18" charset="0"/>
              </a:rPr>
              <a:t>The Disengagement Theory Of Ageing</a:t>
            </a:r>
          </a:p>
          <a:p>
            <a:pPr lvl="2"/>
            <a:r>
              <a:rPr lang="en-US" sz="2000" dirty="0">
                <a:latin typeface="Times New Roman" panose="02020603050405020304" pitchFamily="18" charset="0"/>
                <a:cs typeface="Times New Roman" panose="02020603050405020304" pitchFamily="18" charset="0"/>
              </a:rPr>
              <a:t>The Continuous Process Theory Of Ageing</a:t>
            </a:r>
          </a:p>
          <a:p>
            <a:pPr algn="just">
              <a:buClr>
                <a:srgbClr val="43746F"/>
              </a:buClr>
            </a:pPr>
            <a:endParaRPr lang="en-US" sz="1800" dirty="0">
              <a:ea typeface="Calibri"/>
              <a:cs typeface="Calibri"/>
            </a:endParaRPr>
          </a:p>
          <a:p>
            <a:pPr algn="just">
              <a:buClr>
                <a:srgbClr val="43746F"/>
              </a:buClr>
            </a:pPr>
            <a:endParaRPr lang="en-US" sz="1800" dirty="0">
              <a:ea typeface="Calibri"/>
              <a:cs typeface="Calibri"/>
            </a:endParaRPr>
          </a:p>
        </p:txBody>
      </p:sp>
      <p:grpSp>
        <p:nvGrpSpPr>
          <p:cNvPr id="13" name="decorative circles">
            <a:extLst>
              <a:ext uri="{FF2B5EF4-FFF2-40B4-BE49-F238E27FC236}">
                <a16:creationId xmlns:a16="http://schemas.microsoft.com/office/drawing/2014/main" id="{090D15CC-A235-4941-B59D-649F70CD1B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37008" y="433142"/>
            <a:ext cx="1122760" cy="6178301"/>
            <a:chOff x="8437008" y="433142"/>
            <a:chExt cx="1122760" cy="6178301"/>
          </a:xfrm>
        </p:grpSpPr>
        <p:sp>
          <p:nvSpPr>
            <p:cNvPr id="14" name="Oval 13">
              <a:extLst>
                <a:ext uri="{FF2B5EF4-FFF2-40B4-BE49-F238E27FC236}">
                  <a16:creationId xmlns:a16="http://schemas.microsoft.com/office/drawing/2014/main" id="{787532C7-1215-4178-A923-EF573EC9B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75160" y="82517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0FD62D6-D98A-489D-A5FC-24518D6F9A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28229" y="433142"/>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617A8E1-0887-4BEB-AF88-4C490056D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37008" y="5719481"/>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15DF5A22-9D25-46A9-8FC0-ED95CF464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93327" y="6145002"/>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9CD8CCD3-5B43-4E89-B609-74BE058F7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96963" y="581706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picture containing indoor&#10;&#10;Description automatically generated">
            <a:extLst>
              <a:ext uri="{FF2B5EF4-FFF2-40B4-BE49-F238E27FC236}">
                <a16:creationId xmlns:a16="http://schemas.microsoft.com/office/drawing/2014/main" id="{B6303B2D-195F-7353-475F-5B9DE29BAA1F}"/>
              </a:ext>
            </a:extLst>
          </p:cNvPr>
          <p:cNvPicPr>
            <a:picLocks noChangeAspect="1"/>
          </p:cNvPicPr>
          <p:nvPr/>
        </p:nvPicPr>
        <p:blipFill rotWithShape="1">
          <a:blip r:embed="rId2"/>
          <a:srcRect l="2158" r="38116" b="2"/>
          <a:stretch/>
        </p:blipFill>
        <p:spPr>
          <a:xfrm>
            <a:off x="8610262" y="1082756"/>
            <a:ext cx="3580214" cy="5805236"/>
          </a:xfrm>
          <a:custGeom>
            <a:avLst/>
            <a:gdLst/>
            <a:ahLst/>
            <a:cxnLst/>
            <a:rect l="l" t="t" r="r" b="b"/>
            <a:pathLst>
              <a:path w="3735324" h="6254002">
                <a:moveTo>
                  <a:pt x="3127001" y="0"/>
                </a:moveTo>
                <a:cubicBezTo>
                  <a:pt x="3288907" y="0"/>
                  <a:pt x="3447939" y="12305"/>
                  <a:pt x="3603212" y="36030"/>
                </a:cubicBezTo>
                <a:lnTo>
                  <a:pt x="3735324" y="59623"/>
                </a:lnTo>
                <a:lnTo>
                  <a:pt x="3735324" y="6194380"/>
                </a:lnTo>
                <a:lnTo>
                  <a:pt x="3603212" y="6217972"/>
                </a:lnTo>
                <a:cubicBezTo>
                  <a:pt x="3447939" y="6241698"/>
                  <a:pt x="3288907" y="6254002"/>
                  <a:pt x="3127001" y="6254002"/>
                </a:cubicBezTo>
                <a:cubicBezTo>
                  <a:pt x="1400006" y="6254002"/>
                  <a:pt x="0" y="4853996"/>
                  <a:pt x="0" y="3127001"/>
                </a:cubicBezTo>
                <a:cubicBezTo>
                  <a:pt x="0" y="1400006"/>
                  <a:pt x="1400006" y="0"/>
                  <a:pt x="3127001" y="0"/>
                </a:cubicBezTo>
                <a:close/>
              </a:path>
            </a:pathLst>
          </a:custGeom>
        </p:spPr>
      </p:pic>
    </p:spTree>
    <p:extLst>
      <p:ext uri="{BB962C8B-B14F-4D97-AF65-F5344CB8AC3E}">
        <p14:creationId xmlns:p14="http://schemas.microsoft.com/office/powerpoint/2010/main" val="2282693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 r="-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latin typeface="Times New Roman" panose="02020603050405020304" pitchFamily="18" charset="0"/>
                <a:cs typeface="Times New Roman" panose="02020603050405020304" pitchFamily="18" charset="0"/>
              </a:rPr>
              <a:t>Legislation</a:t>
            </a:r>
            <a:endParaRPr lang="en-US"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77240" y="1851025"/>
            <a:ext cx="5737860" cy="4346575"/>
          </a:xfrm>
        </p:spPr>
        <p:txBody>
          <a:bodyPr/>
          <a:lstStyle/>
          <a:p>
            <a:pPr algn="just"/>
            <a:r>
              <a:rPr lang="en-US" dirty="0">
                <a:latin typeface="Times New Roman" panose="02020603050405020304" pitchFamily="18" charset="0"/>
                <a:cs typeface="Times New Roman" panose="02020603050405020304" pitchFamily="18" charset="0"/>
              </a:rPr>
              <a:t>End-of-life legislation in the UK includes a range of laws and guidelines that aim to support individuals and their families as they approach the end of their lives. </a:t>
            </a:r>
          </a:p>
          <a:p>
            <a:pPr algn="just"/>
            <a:r>
              <a:rPr lang="en-US" dirty="0">
                <a:latin typeface="Times New Roman" panose="02020603050405020304" pitchFamily="18" charset="0"/>
                <a:cs typeface="Times New Roman" panose="02020603050405020304" pitchFamily="18" charset="0"/>
              </a:rPr>
              <a:t>These laws cover a range of issues, including the provision of palliative care, the rights of patients to refuse treatment, and the legal requirements for the administration of end-of-life care (Alderson &amp; Morrow, 2020).</a:t>
            </a:r>
          </a:p>
        </p:txBody>
      </p:sp>
      <p:grpSp>
        <p:nvGrpSpPr>
          <p:cNvPr id="8" name="Group 7"/>
          <p:cNvGrpSpPr/>
          <p:nvPr/>
        </p:nvGrpSpPr>
        <p:grpSpPr>
          <a:xfrm>
            <a:off x="6929202" y="1027906"/>
            <a:ext cx="4972985" cy="5044154"/>
            <a:chOff x="7948536" y="1356646"/>
            <a:chExt cx="3876608" cy="4248601"/>
          </a:xfrm>
          <a:blipFill>
            <a:blip r:embed="rId2"/>
            <a:stretch>
              <a:fillRect/>
            </a:stretch>
          </a:blipFill>
        </p:grpSpPr>
        <p:sp>
          <p:nvSpPr>
            <p:cNvPr id="5" name="Rectangle 4"/>
            <p:cNvSpPr/>
            <p:nvPr/>
          </p:nvSpPr>
          <p:spPr>
            <a:xfrm rot="1134437">
              <a:off x="7948538" y="1356646"/>
              <a:ext cx="3876606" cy="1324417"/>
            </a:xfrm>
            <a:prstGeom prst="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blipFill>
                  <a:blip r:embed="rId2"/>
                  <a:stretch>
                    <a:fillRect/>
                  </a:stretch>
                </a:blipFill>
              </a:endParaRPr>
            </a:p>
          </p:txBody>
        </p:sp>
        <p:sp>
          <p:nvSpPr>
            <p:cNvPr id="6" name="Rectangle 5"/>
            <p:cNvSpPr/>
            <p:nvPr/>
          </p:nvSpPr>
          <p:spPr>
            <a:xfrm rot="1134437">
              <a:off x="7948536" y="2815565"/>
              <a:ext cx="3876606" cy="1324417"/>
            </a:xfrm>
            <a:prstGeom prst="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blipFill>
                  <a:blip r:embed="rId2"/>
                  <a:stretch>
                    <a:fillRect/>
                  </a:stretch>
                </a:blipFill>
              </a:endParaRPr>
            </a:p>
          </p:txBody>
        </p:sp>
        <p:sp>
          <p:nvSpPr>
            <p:cNvPr id="7" name="Rectangle 6"/>
            <p:cNvSpPr/>
            <p:nvPr/>
          </p:nvSpPr>
          <p:spPr>
            <a:xfrm rot="1134437">
              <a:off x="7948537" y="4280830"/>
              <a:ext cx="3876606" cy="1324417"/>
            </a:xfrm>
            <a:prstGeom prst="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blipFill>
                  <a:blip r:embed="rId2"/>
                  <a:stretch>
                    <a:fillRect/>
                  </a:stretch>
                </a:blipFill>
              </a:endParaRPr>
            </a:p>
          </p:txBody>
        </p:sp>
      </p:grpSp>
    </p:spTree>
    <p:extLst>
      <p:ext uri="{BB962C8B-B14F-4D97-AF65-F5344CB8AC3E}">
        <p14:creationId xmlns:p14="http://schemas.microsoft.com/office/powerpoint/2010/main" val="2253137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7000" b="-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latin typeface="Times New Roman" panose="02020603050405020304" pitchFamily="18" charset="0"/>
                <a:cs typeface="Times New Roman" panose="02020603050405020304" pitchFamily="18" charset="0"/>
              </a:rPr>
              <a:t>The Mental Capacity Act</a:t>
            </a:r>
            <a:endParaRPr lang="en-US"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77240" y="1690688"/>
            <a:ext cx="5814060" cy="4486275"/>
          </a:xfrm>
        </p:spPr>
        <p:txBody>
          <a:bodyPr>
            <a:normAutofit lnSpcReduction="10000"/>
          </a:bodyPr>
          <a:lstStyle/>
          <a:p>
            <a:pPr algn="just"/>
            <a:r>
              <a:rPr lang="en-US" dirty="0">
                <a:latin typeface="Times New Roman" panose="02020603050405020304" pitchFamily="18" charset="0"/>
                <a:cs typeface="Times New Roman" panose="02020603050405020304" pitchFamily="18" charset="0"/>
              </a:rPr>
              <a:t>The Mental Capacity Act 2005 is a piece of legislation in the UK that outlines how decisions should be made for individuals who may lack the capacity to make decisions for themselves.</a:t>
            </a:r>
          </a:p>
          <a:p>
            <a:pPr algn="just"/>
            <a:r>
              <a:rPr lang="en-US" dirty="0">
                <a:latin typeface="Times New Roman" panose="02020603050405020304" pitchFamily="18" charset="0"/>
                <a:cs typeface="Times New Roman" panose="02020603050405020304" pitchFamily="18" charset="0"/>
              </a:rPr>
              <a:t>This Act provides a legal framework for assessing an individual's capacity and outlines the steps that should be taken to ensure that decisions are made in their best interests.</a:t>
            </a:r>
          </a:p>
          <a:p>
            <a:pPr algn="just"/>
            <a:r>
              <a:rPr lang="en-US" dirty="0">
                <a:latin typeface="Times New Roman" panose="02020603050405020304" pitchFamily="18" charset="0"/>
                <a:cs typeface="Times New Roman" panose="02020603050405020304" pitchFamily="18" charset="0"/>
              </a:rPr>
              <a:t>The Act also includes provisions for advance decision-making, allowing individuals to make decisions about their future care and treatment in advance.</a:t>
            </a:r>
          </a:p>
          <a:p>
            <a:pPr algn="just"/>
            <a:r>
              <a:rPr lang="en-US" dirty="0">
                <a:latin typeface="Times New Roman" panose="02020603050405020304" pitchFamily="18" charset="0"/>
                <a:cs typeface="Times New Roman" panose="02020603050405020304" pitchFamily="18" charset="0"/>
              </a:rPr>
              <a:t>Overall, the Mental Capacity Act 2005 aims to ensure that individuals who lack capacity are treated with dignity and respect and that their rights and interests are protected (Alexander, et al., 2020).</a:t>
            </a:r>
          </a:p>
          <a:p>
            <a:pPr algn="just"/>
            <a:endParaRPr lang="en-US" dirty="0">
              <a:latin typeface="Times New Roman" panose="02020603050405020304" pitchFamily="18" charset="0"/>
              <a:cs typeface="Times New Roman" panose="02020603050405020304" pitchFamily="18" charset="0"/>
            </a:endParaRPr>
          </a:p>
        </p:txBody>
      </p:sp>
      <p:grpSp>
        <p:nvGrpSpPr>
          <p:cNvPr id="8" name="Group 7"/>
          <p:cNvGrpSpPr/>
          <p:nvPr/>
        </p:nvGrpSpPr>
        <p:grpSpPr>
          <a:xfrm>
            <a:off x="6770451" y="1027906"/>
            <a:ext cx="5242813" cy="4981576"/>
            <a:chOff x="6710490" y="622300"/>
            <a:chExt cx="5242813" cy="4981576"/>
          </a:xfrm>
          <a:blipFill>
            <a:blip r:embed="rId2"/>
            <a:stretch>
              <a:fillRect/>
            </a:stretch>
          </a:blipFill>
        </p:grpSpPr>
        <p:sp>
          <p:nvSpPr>
            <p:cNvPr id="4" name="Flowchart: Decision 3"/>
            <p:cNvSpPr/>
            <p:nvPr/>
          </p:nvSpPr>
          <p:spPr>
            <a:xfrm>
              <a:off x="8046593" y="622300"/>
              <a:ext cx="2570607" cy="2465388"/>
            </a:xfrm>
            <a:prstGeom prst="flowChartDecision">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lowchart: Decision 4"/>
            <p:cNvSpPr/>
            <p:nvPr/>
          </p:nvSpPr>
          <p:spPr>
            <a:xfrm>
              <a:off x="9382696" y="1880394"/>
              <a:ext cx="2570607" cy="2465388"/>
            </a:xfrm>
            <a:prstGeom prst="flowChartDecision">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Decision 5"/>
            <p:cNvSpPr/>
            <p:nvPr/>
          </p:nvSpPr>
          <p:spPr>
            <a:xfrm>
              <a:off x="8046593" y="3138488"/>
              <a:ext cx="2570607" cy="2465388"/>
            </a:xfrm>
            <a:prstGeom prst="flowChartDecision">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lowchart: Decision 6"/>
            <p:cNvSpPr/>
            <p:nvPr/>
          </p:nvSpPr>
          <p:spPr>
            <a:xfrm>
              <a:off x="6710490" y="1881982"/>
              <a:ext cx="2570607" cy="2465388"/>
            </a:xfrm>
            <a:prstGeom prst="flowChartDecision">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04952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latin typeface="Times New Roman" panose="02020603050405020304" pitchFamily="18" charset="0"/>
                <a:cs typeface="Times New Roman" panose="02020603050405020304" pitchFamily="18" charset="0"/>
              </a:rPr>
              <a:t>Interventions</a:t>
            </a:r>
            <a:endParaRPr lang="en-US"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77240" y="1825625"/>
            <a:ext cx="5560060" cy="4351338"/>
          </a:xfrm>
        </p:spPr>
        <p:txBody>
          <a:bodyPr/>
          <a:lstStyle/>
          <a:p>
            <a:pPr algn="just"/>
            <a:r>
              <a:rPr lang="en-US" dirty="0">
                <a:latin typeface="Times New Roman" panose="02020603050405020304" pitchFamily="18" charset="0"/>
                <a:cs typeface="Times New Roman" panose="02020603050405020304" pitchFamily="18" charset="0"/>
              </a:rPr>
              <a:t>In the UK, there is a range of interventions available to individuals who are approaching the end of their lives.</a:t>
            </a:r>
          </a:p>
          <a:p>
            <a:pPr algn="just"/>
            <a:r>
              <a:rPr lang="en-US" dirty="0">
                <a:latin typeface="Times New Roman" panose="02020603050405020304" pitchFamily="18" charset="0"/>
                <a:cs typeface="Times New Roman" panose="02020603050405020304" pitchFamily="18" charset="0"/>
              </a:rPr>
              <a:t>These include pain management, symptom relief, and support for psychological and spiritual needs.</a:t>
            </a:r>
          </a:p>
          <a:p>
            <a:pPr algn="just"/>
            <a:r>
              <a:rPr lang="en-US" dirty="0">
                <a:latin typeface="Times New Roman" panose="02020603050405020304" pitchFamily="18" charset="0"/>
                <a:cs typeface="Times New Roman" panose="02020603050405020304" pitchFamily="18" charset="0"/>
              </a:rPr>
              <a:t>Additionally, hospice and palliative care services are available to provide comprehensive end-of-life care to individuals and their families. (</a:t>
            </a:r>
            <a:r>
              <a:rPr lang="en-US" dirty="0" err="1">
                <a:latin typeface="Times New Roman" panose="02020603050405020304" pitchFamily="18" charset="0"/>
                <a:cs typeface="Times New Roman" panose="02020603050405020304" pitchFamily="18" charset="0"/>
              </a:rPr>
              <a:t>Perissinotto</a:t>
            </a:r>
            <a:r>
              <a:rPr lang="en-US" dirty="0">
                <a:latin typeface="Times New Roman" panose="02020603050405020304" pitchFamily="18" charset="0"/>
                <a:cs typeface="Times New Roman" panose="02020603050405020304" pitchFamily="18" charset="0"/>
              </a:rPr>
              <a:t>, et al., 2019).</a:t>
            </a:r>
          </a:p>
          <a:p>
            <a:pPr algn="just"/>
            <a:endParaRPr lang="en-US" dirty="0">
              <a:latin typeface="Times New Roman" panose="02020603050405020304" pitchFamily="18" charset="0"/>
              <a:cs typeface="Times New Roman" panose="02020603050405020304" pitchFamily="18" charset="0"/>
            </a:endParaRPr>
          </a:p>
        </p:txBody>
      </p:sp>
      <p:grpSp>
        <p:nvGrpSpPr>
          <p:cNvPr id="9" name="Group 8"/>
          <p:cNvGrpSpPr/>
          <p:nvPr/>
        </p:nvGrpSpPr>
        <p:grpSpPr>
          <a:xfrm>
            <a:off x="6961981" y="161925"/>
            <a:ext cx="4922838" cy="6073776"/>
            <a:chOff x="6961981" y="161925"/>
            <a:chExt cx="4922838" cy="6073776"/>
          </a:xfrm>
          <a:blipFill>
            <a:blip r:embed="rId2"/>
            <a:stretch>
              <a:fillRect/>
            </a:stretch>
          </a:blipFill>
        </p:grpSpPr>
        <p:sp>
          <p:nvSpPr>
            <p:cNvPr id="4" name="Hexagon 3"/>
            <p:cNvSpPr/>
            <p:nvPr/>
          </p:nvSpPr>
          <p:spPr>
            <a:xfrm>
              <a:off x="6974681" y="161925"/>
              <a:ext cx="2743200" cy="2400300"/>
            </a:xfrm>
            <a:prstGeom prst="hexagon">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Hexagon 4"/>
            <p:cNvSpPr/>
            <p:nvPr/>
          </p:nvSpPr>
          <p:spPr>
            <a:xfrm>
              <a:off x="9141619" y="1391444"/>
              <a:ext cx="2743200" cy="2400300"/>
            </a:xfrm>
            <a:prstGeom prst="hexagon">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Hexagon 5"/>
            <p:cNvSpPr/>
            <p:nvPr/>
          </p:nvSpPr>
          <p:spPr>
            <a:xfrm>
              <a:off x="6961981" y="2605088"/>
              <a:ext cx="2743200" cy="2400300"/>
            </a:xfrm>
            <a:prstGeom prst="hexagon">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Hexagon 6"/>
            <p:cNvSpPr/>
            <p:nvPr/>
          </p:nvSpPr>
          <p:spPr>
            <a:xfrm>
              <a:off x="9128919" y="3835401"/>
              <a:ext cx="2743200" cy="2400300"/>
            </a:xfrm>
            <a:prstGeom prst="hexagon">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11091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latin typeface="Times New Roman" panose="02020603050405020304" pitchFamily="18" charset="0"/>
                <a:cs typeface="Times New Roman" panose="02020603050405020304" pitchFamily="18" charset="0"/>
              </a:rPr>
              <a:t>Human Rights Acts</a:t>
            </a:r>
            <a:endParaRPr lang="en-US"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77240" y="1825625"/>
            <a:ext cx="5839460" cy="4351338"/>
          </a:xfrm>
        </p:spPr>
        <p:txBody>
          <a:bodyPr/>
          <a:lstStyle/>
          <a:p>
            <a:pPr algn="just"/>
            <a:r>
              <a:rPr lang="en-US" dirty="0">
                <a:latin typeface="Times New Roman" panose="02020603050405020304" pitchFamily="18" charset="0"/>
                <a:cs typeface="Times New Roman" panose="02020603050405020304" pitchFamily="18" charset="0"/>
              </a:rPr>
              <a:t>The Human Rights Act 1998 is a key piece of legislation in the UK that protects the rights and freedoms of individuals.</a:t>
            </a:r>
          </a:p>
          <a:p>
            <a:pPr algn="just"/>
            <a:r>
              <a:rPr lang="en-US" dirty="0">
                <a:latin typeface="Times New Roman" panose="02020603050405020304" pitchFamily="18" charset="0"/>
                <a:cs typeface="Times New Roman" panose="02020603050405020304" pitchFamily="18" charset="0"/>
              </a:rPr>
              <a:t>This Act is particularly relevant to end-of-life care, as it ensures that individuals have the right to receive medical treatment that is both appropriate and effective.</a:t>
            </a:r>
          </a:p>
          <a:p>
            <a:pPr algn="just"/>
            <a:r>
              <a:rPr lang="en-US" dirty="0">
                <a:latin typeface="Times New Roman" panose="02020603050405020304" pitchFamily="18" charset="0"/>
                <a:cs typeface="Times New Roman" panose="02020603050405020304" pitchFamily="18" charset="0"/>
              </a:rPr>
              <a:t> Their dignity and autonomy are respected throughout the end-of-life process. (Pugh, 2020).</a:t>
            </a:r>
          </a:p>
          <a:p>
            <a:pPr algn="just"/>
            <a:endParaRPr lang="en-US" dirty="0">
              <a:latin typeface="Times New Roman" panose="02020603050405020304" pitchFamily="18" charset="0"/>
              <a:cs typeface="Times New Roman" panose="02020603050405020304" pitchFamily="18" charset="0"/>
            </a:endParaRPr>
          </a:p>
        </p:txBody>
      </p:sp>
      <p:sp>
        <p:nvSpPr>
          <p:cNvPr id="4" name="Oval 3"/>
          <p:cNvSpPr/>
          <p:nvPr/>
        </p:nvSpPr>
        <p:spPr>
          <a:xfrm>
            <a:off x="7454900" y="1604963"/>
            <a:ext cx="4572000" cy="4572000"/>
          </a:xfrm>
          <a:prstGeom prst="ellipse">
            <a:avLst/>
          </a:prstGeom>
          <a:blipFill>
            <a:blip r:embed="rId2"/>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9989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latin typeface="Times New Roman" panose="02020603050405020304" pitchFamily="18" charset="0"/>
                <a:cs typeface="Times New Roman" panose="02020603050405020304" pitchFamily="18" charset="0"/>
              </a:rPr>
              <a:t>The Equality Act </a:t>
            </a:r>
            <a:endParaRPr lang="en-US"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77240" y="1825625"/>
            <a:ext cx="5750560" cy="4351338"/>
          </a:xfrm>
        </p:spPr>
        <p:txBody>
          <a:bodyPr/>
          <a:lstStyle/>
          <a:p>
            <a:pPr algn="just"/>
            <a:r>
              <a:rPr lang="en-US" dirty="0">
                <a:latin typeface="Times New Roman" panose="02020603050405020304" pitchFamily="18" charset="0"/>
                <a:cs typeface="Times New Roman" panose="02020603050405020304" pitchFamily="18" charset="0"/>
              </a:rPr>
              <a:t>The Equality Act 2010 is another important piece of legislation that is relevant to end-of-life care.</a:t>
            </a:r>
          </a:p>
          <a:p>
            <a:pPr algn="just"/>
            <a:r>
              <a:rPr lang="en-US" dirty="0">
                <a:latin typeface="Times New Roman" panose="02020603050405020304" pitchFamily="18" charset="0"/>
                <a:cs typeface="Times New Roman" panose="02020603050405020304" pitchFamily="18" charset="0"/>
              </a:rPr>
              <a:t>This Act ensures that individuals are not discriminated against based on their age, disability, gender, race, or another protected characteristic.</a:t>
            </a:r>
          </a:p>
          <a:p>
            <a:pPr algn="just"/>
            <a:r>
              <a:rPr lang="en-US" dirty="0">
                <a:latin typeface="Times New Roman" panose="02020603050405020304" pitchFamily="18" charset="0"/>
                <a:cs typeface="Times New Roman" panose="02020603050405020304" pitchFamily="18" charset="0"/>
              </a:rPr>
              <a:t>This means that all individuals have the right to access high-quality end-of-life care services, regardless of their characteristics or circumstances (Liddell, et al., 2020).</a:t>
            </a:r>
          </a:p>
          <a:p>
            <a:pPr algn="just"/>
            <a:endParaRPr lang="en-US" dirty="0">
              <a:latin typeface="Times New Roman" panose="02020603050405020304" pitchFamily="18" charset="0"/>
              <a:cs typeface="Times New Roman" panose="02020603050405020304" pitchFamily="18" charset="0"/>
            </a:endParaRPr>
          </a:p>
        </p:txBody>
      </p:sp>
      <p:grpSp>
        <p:nvGrpSpPr>
          <p:cNvPr id="8" name="Group 7"/>
          <p:cNvGrpSpPr/>
          <p:nvPr/>
        </p:nvGrpSpPr>
        <p:grpSpPr>
          <a:xfrm>
            <a:off x="7180289" y="835025"/>
            <a:ext cx="4482061" cy="4991283"/>
            <a:chOff x="8018902" y="835025"/>
            <a:chExt cx="2903098" cy="4991283"/>
          </a:xfrm>
          <a:blipFill>
            <a:blip r:embed="rId2"/>
            <a:stretch>
              <a:fillRect/>
            </a:stretch>
          </a:blipFill>
        </p:grpSpPr>
        <p:sp>
          <p:nvSpPr>
            <p:cNvPr id="6" name="Flowchart: Punched Tape 5"/>
            <p:cNvSpPr/>
            <p:nvPr/>
          </p:nvSpPr>
          <p:spPr>
            <a:xfrm rot="395476">
              <a:off x="8178800" y="835025"/>
              <a:ext cx="2743200" cy="2743200"/>
            </a:xfrm>
            <a:prstGeom prst="flowChartPunchedTap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lowchart: Punched Tape 6"/>
            <p:cNvSpPr/>
            <p:nvPr/>
          </p:nvSpPr>
          <p:spPr>
            <a:xfrm rot="395476">
              <a:off x="8018902" y="3083108"/>
              <a:ext cx="2743200" cy="2743200"/>
            </a:xfrm>
            <a:prstGeom prst="flowChartPunchedTap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07276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latin typeface="Times New Roman" panose="02020603050405020304" pitchFamily="18" charset="0"/>
                <a:ea typeface="Calibri"/>
                <a:cs typeface="Times New Roman" panose="02020603050405020304" pitchFamily="18" charset="0"/>
              </a:rPr>
              <a:t>The Care Act 2014</a:t>
            </a:r>
            <a:endParaRPr lang="en-US"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77240" y="1825625"/>
            <a:ext cx="5687060" cy="4351338"/>
          </a:xfrm>
        </p:spPr>
        <p:txBody>
          <a:bodyPr/>
          <a:lstStyle/>
          <a:p>
            <a:pPr marL="342900" indent="-342900" algn="just"/>
            <a:r>
              <a:rPr lang="en-US" dirty="0">
                <a:latin typeface="Times New Roman" panose="02020603050405020304" pitchFamily="18" charset="0"/>
                <a:cs typeface="Times New Roman" panose="02020603050405020304" pitchFamily="18" charset="0"/>
              </a:rPr>
              <a:t>A significant piece of law that controls how care and assistance are provided to individuals in England is the Care Act 2014. </a:t>
            </a:r>
          </a:p>
          <a:p>
            <a:pPr marL="342900" indent="-342900" algn="just"/>
            <a:r>
              <a:rPr lang="en-US" dirty="0">
                <a:latin typeface="Times New Roman" panose="02020603050405020304" pitchFamily="18" charset="0"/>
                <a:cs typeface="Times New Roman" panose="02020603050405020304" pitchFamily="18" charset="0"/>
              </a:rPr>
              <a:t>The legislation </a:t>
            </a:r>
            <a:r>
              <a:rPr lang="en-US" dirty="0" err="1">
                <a:latin typeface="Times New Roman" panose="02020603050405020304" pitchFamily="18" charset="0"/>
                <a:cs typeface="Times New Roman" panose="02020603050405020304" pitchFamily="18" charset="0"/>
              </a:rPr>
              <a:t>emphasises</a:t>
            </a:r>
            <a:r>
              <a:rPr lang="en-US" dirty="0">
                <a:latin typeface="Times New Roman" panose="02020603050405020304" pitchFamily="18" charset="0"/>
                <a:cs typeface="Times New Roman" panose="02020603050405020304" pitchFamily="18" charset="0"/>
              </a:rPr>
              <a:t> the duties of local governments and care providers as well as the rights of persons who require care and support.</a:t>
            </a:r>
            <a:endParaRPr lang="en-US" dirty="0">
              <a:latin typeface="Times New Roman" panose="02020603050405020304" pitchFamily="18" charset="0"/>
              <a:ea typeface="Calibri"/>
              <a:cs typeface="Times New Roman" panose="02020603050405020304" pitchFamily="18" charset="0"/>
            </a:endParaRPr>
          </a:p>
          <a:p>
            <a:pPr marL="342900" indent="-342900" algn="just"/>
            <a:r>
              <a:rPr lang="en-US" dirty="0">
                <a:latin typeface="Times New Roman" panose="02020603050405020304" pitchFamily="18" charset="0"/>
                <a:ea typeface="Calibri"/>
                <a:cs typeface="Times New Roman" panose="02020603050405020304" pitchFamily="18" charset="0"/>
              </a:rPr>
              <a:t>The Care Act outlines the best practices for end-of-life care, including making sure that people have access to the right support and care based on their unique requirements and circumstances. (</a:t>
            </a:r>
            <a:r>
              <a:rPr lang="en-US" dirty="0" err="1">
                <a:latin typeface="Times New Roman" panose="02020603050405020304" pitchFamily="18" charset="0"/>
                <a:ea typeface="Calibri"/>
                <a:cs typeface="Times New Roman" panose="02020603050405020304" pitchFamily="18" charset="0"/>
              </a:rPr>
              <a:t>Fàbregues</a:t>
            </a:r>
            <a:r>
              <a:rPr lang="en-US" dirty="0">
                <a:latin typeface="Times New Roman" panose="02020603050405020304" pitchFamily="18" charset="0"/>
                <a:ea typeface="Calibri"/>
                <a:cs typeface="Times New Roman" panose="02020603050405020304" pitchFamily="18" charset="0"/>
              </a:rPr>
              <a:t>, et al., 2020).</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5" name="Up Ribbon 4"/>
          <p:cNvSpPr/>
          <p:nvPr/>
        </p:nvSpPr>
        <p:spPr>
          <a:xfrm>
            <a:off x="6464300" y="2316527"/>
            <a:ext cx="5613400" cy="2957512"/>
          </a:xfrm>
          <a:prstGeom prst="ribbon2">
            <a:avLst/>
          </a:prstGeom>
          <a:blipFill>
            <a:blip r:embed="rId2"/>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6398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65A87314-3942-54A8-71DA-DA09E3A013BC}"/>
              </a:ext>
            </a:extLst>
          </p:cNvPr>
          <p:cNvSpPr>
            <a:spLocks noGrp="1"/>
          </p:cNvSpPr>
          <p:nvPr>
            <p:ph type="title"/>
          </p:nvPr>
        </p:nvSpPr>
        <p:spPr>
          <a:xfrm>
            <a:off x="167029" y="2346626"/>
            <a:ext cx="4606280" cy="2166559"/>
          </a:xfrm>
        </p:spPr>
        <p:txBody>
          <a:bodyPr anchor="ctr">
            <a:normAutofit/>
          </a:bodyPr>
          <a:lstStyle/>
          <a:p>
            <a:pPr algn="just"/>
            <a:r>
              <a:rPr lang="en-US" sz="4400" b="1" dirty="0">
                <a:latin typeface="Times New Roman"/>
                <a:cs typeface="Times New Roman"/>
              </a:rPr>
              <a:t>Legislation and Policy Relating to End of Life</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5976C3C3-4EA3-285F-01AF-C461FB330A16}"/>
              </a:ext>
            </a:extLst>
          </p:cNvPr>
          <p:cNvGraphicFramePr>
            <a:graphicFrameLocks noGrp="1"/>
          </p:cNvGraphicFramePr>
          <p:nvPr>
            <p:ph idx="1"/>
            <p:extLst>
              <p:ext uri="{D42A27DB-BD31-4B8C-83A1-F6EECF244321}">
                <p14:modId xmlns:p14="http://schemas.microsoft.com/office/powerpoint/2010/main" val="3407514954"/>
              </p:ext>
            </p:extLst>
          </p:nvPr>
        </p:nvGraphicFramePr>
        <p:xfrm>
          <a:off x="4773309" y="729418"/>
          <a:ext cx="7246929" cy="600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9088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A223F7-1D77-4372-BA63-84B7E5E72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0C54699-D5E1-4594-8AF7-C3D02ACAC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24B936D9-C732-253A-5919-C676C57C77EA}"/>
              </a:ext>
            </a:extLst>
          </p:cNvPr>
          <p:cNvSpPr>
            <a:spLocks noGrp="1"/>
          </p:cNvSpPr>
          <p:nvPr>
            <p:ph type="title"/>
          </p:nvPr>
        </p:nvSpPr>
        <p:spPr>
          <a:xfrm>
            <a:off x="322814" y="399023"/>
            <a:ext cx="7210505" cy="1411051"/>
          </a:xfrm>
        </p:spPr>
        <p:txBody>
          <a:bodyPr anchor="b">
            <a:normAutofit/>
          </a:bodyPr>
          <a:lstStyle/>
          <a:p>
            <a:r>
              <a:rPr lang="en-US" sz="4400" b="1" dirty="0">
                <a:latin typeface="Times New Roman"/>
                <a:cs typeface="Times New Roman"/>
              </a:rPr>
              <a:t>Theories of Ageing and End of Life</a:t>
            </a:r>
          </a:p>
        </p:txBody>
      </p:sp>
      <p:grpSp>
        <p:nvGrpSpPr>
          <p:cNvPr id="13" name="decorative circles">
            <a:extLst>
              <a:ext uri="{FF2B5EF4-FFF2-40B4-BE49-F238E27FC236}">
                <a16:creationId xmlns:a16="http://schemas.microsoft.com/office/drawing/2014/main" id="{8ABD3468-83FA-4CAD-84D2-C8C07F1237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12029" y="491188"/>
            <a:ext cx="4676619" cy="5685774"/>
            <a:chOff x="7212029" y="491188"/>
            <a:chExt cx="4676619" cy="5685774"/>
          </a:xfrm>
        </p:grpSpPr>
        <p:sp>
          <p:nvSpPr>
            <p:cNvPr id="14" name="Oval 13">
              <a:extLst>
                <a:ext uri="{FF2B5EF4-FFF2-40B4-BE49-F238E27FC236}">
                  <a16:creationId xmlns:a16="http://schemas.microsoft.com/office/drawing/2014/main" id="{15B0BC19-2E16-4081-9A11-A7D5405C4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466" y="5741887"/>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ADCF1B4-AEDF-47EE-BC2D-979A89E20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12029" y="49118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A94A015-ED82-4483-AA83-25FF79EEE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75281" y="3294630"/>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38CB98E-09BD-4ED5-BD03-5E926BE11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8637695-2E5D-4BE8-9D4C-A6F95F2B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320" y="3687896"/>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C6DC21F4-0A5C-4C0A-AA73-C6A5EA328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4608" y="117552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5EBCFAA-6065-4468-9863-2FC92C5E2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99267" y="5871182"/>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9B33AADF-B623-4E9B-87FA-8F6E9856E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7221" y="777373"/>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Oval 1">
            <a:extLst>
              <a:ext uri="{FF2B5EF4-FFF2-40B4-BE49-F238E27FC236}">
                <a16:creationId xmlns:a16="http://schemas.microsoft.com/office/drawing/2014/main" id="{E1014428-50B1-47E6-BD9F-51D7FBD8C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4084" y="1"/>
            <a:ext cx="2727916" cy="2464421"/>
          </a:xfrm>
          <a:custGeom>
            <a:avLst/>
            <a:gdLst>
              <a:gd name="connsiteX0" fmla="*/ 312799 w 2727916"/>
              <a:gd name="connsiteY0" fmla="*/ 0 h 2464421"/>
              <a:gd name="connsiteX1" fmla="*/ 2727916 w 2727916"/>
              <a:gd name="connsiteY1" fmla="*/ 0 h 2464421"/>
              <a:gd name="connsiteX2" fmla="*/ 2727916 w 2727916"/>
              <a:gd name="connsiteY2" fmla="*/ 1899759 h 2464421"/>
              <a:gd name="connsiteX3" fmla="*/ 2724089 w 2727916"/>
              <a:gd name="connsiteY3" fmla="*/ 1904877 h 2464421"/>
              <a:gd name="connsiteX4" fmla="*/ 1537601 w 2727916"/>
              <a:gd name="connsiteY4" fmla="*/ 2464421 h 2464421"/>
              <a:gd name="connsiteX5" fmla="*/ 0 w 2727916"/>
              <a:gd name="connsiteY5" fmla="*/ 926820 h 2464421"/>
              <a:gd name="connsiteX6" fmla="*/ 262598 w 2727916"/>
              <a:gd name="connsiteY6" fmla="*/ 67133 h 246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27916" h="2464421">
                <a:moveTo>
                  <a:pt x="312799" y="0"/>
                </a:moveTo>
                <a:lnTo>
                  <a:pt x="2727916" y="0"/>
                </a:lnTo>
                <a:lnTo>
                  <a:pt x="2727916" y="1899759"/>
                </a:lnTo>
                <a:lnTo>
                  <a:pt x="2724089" y="1904877"/>
                </a:lnTo>
                <a:cubicBezTo>
                  <a:pt x="2442070" y="2246605"/>
                  <a:pt x="2015273" y="2464421"/>
                  <a:pt x="1537601" y="2464421"/>
                </a:cubicBezTo>
                <a:cubicBezTo>
                  <a:pt x="688407" y="2464421"/>
                  <a:pt x="0" y="1776014"/>
                  <a:pt x="0" y="926820"/>
                </a:cubicBezTo>
                <a:cubicBezTo>
                  <a:pt x="0" y="608372"/>
                  <a:pt x="96807" y="312535"/>
                  <a:pt x="262598" y="67133"/>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Graphic 24">
            <a:extLst>
              <a:ext uri="{FF2B5EF4-FFF2-40B4-BE49-F238E27FC236}">
                <a16:creationId xmlns:a16="http://schemas.microsoft.com/office/drawing/2014/main" id="{9CA0A7FB-F90B-44D7-9AA1-B8BF43652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cstate="print">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27577" t="12146" r="12288" b="21359"/>
          <a:stretch/>
        </p:blipFill>
        <p:spPr>
          <a:xfrm rot="16200000" flipH="1">
            <a:off x="9570825" y="-137773"/>
            <a:ext cx="2489532" cy="2752822"/>
          </a:xfrm>
          <a:prstGeom prst="rect">
            <a:avLst/>
          </a:prstGeom>
        </p:spPr>
      </p:pic>
      <p:sp>
        <p:nvSpPr>
          <p:cNvPr id="3" name="Content Placeholder 2">
            <a:extLst>
              <a:ext uri="{FF2B5EF4-FFF2-40B4-BE49-F238E27FC236}">
                <a16:creationId xmlns:a16="http://schemas.microsoft.com/office/drawing/2014/main" id="{6992174F-A80D-0C64-7C76-2331D739C161}"/>
              </a:ext>
            </a:extLst>
          </p:cNvPr>
          <p:cNvSpPr>
            <a:spLocks noGrp="1"/>
          </p:cNvSpPr>
          <p:nvPr>
            <p:ph idx="1"/>
          </p:nvPr>
        </p:nvSpPr>
        <p:spPr>
          <a:xfrm>
            <a:off x="342272" y="2030769"/>
            <a:ext cx="6721575" cy="4268431"/>
          </a:xfrm>
        </p:spPr>
        <p:txBody>
          <a:bodyPr vert="horz" lIns="91440" tIns="45720" rIns="91440" bIns="45720" rtlCol="0" anchor="t">
            <a:noAutofit/>
          </a:bodyPr>
          <a:lstStyle/>
          <a:p>
            <a:pPr algn="just"/>
            <a:r>
              <a:rPr lang="en-US" dirty="0">
                <a:latin typeface="Times New Roman" panose="02020603050405020304" pitchFamily="18" charset="0"/>
                <a:ea typeface="+mn-lt"/>
                <a:cs typeface="Times New Roman" panose="02020603050405020304" pitchFamily="18" charset="0"/>
              </a:rPr>
              <a:t>Several theories have been developed over the years to explain the aging process and how people approach the end of their lives.</a:t>
            </a:r>
          </a:p>
          <a:p>
            <a:pPr algn="just">
              <a:buClr>
                <a:srgbClr val="43746F"/>
              </a:buClr>
            </a:pPr>
            <a:r>
              <a:rPr lang="en-US" dirty="0">
                <a:latin typeface="Times New Roman" panose="02020603050405020304" pitchFamily="18" charset="0"/>
                <a:ea typeface="+mn-lt"/>
                <a:cs typeface="Times New Roman" panose="02020603050405020304" pitchFamily="18" charset="0"/>
              </a:rPr>
              <a:t>Some of the key theories that are relevant to this topic include the following:</a:t>
            </a:r>
            <a:endParaRPr lang="en-US" dirty="0">
              <a:latin typeface="Times New Roman" panose="02020603050405020304" pitchFamily="18" charset="0"/>
              <a:ea typeface="Calibri"/>
              <a:cs typeface="Times New Roman" panose="02020603050405020304" pitchFamily="18" charset="0"/>
            </a:endParaRPr>
          </a:p>
          <a:p>
            <a:pPr marL="0" indent="0" algn="just">
              <a:buNone/>
            </a:pPr>
            <a:r>
              <a:rPr lang="en-US" dirty="0">
                <a:latin typeface="Times New Roman" panose="02020603050405020304" pitchFamily="18" charset="0"/>
                <a:ea typeface="Calibri"/>
                <a:cs typeface="Times New Roman" panose="02020603050405020304" pitchFamily="18" charset="0"/>
              </a:rPr>
              <a:t>  </a:t>
            </a:r>
            <a:r>
              <a:rPr lang="en-US" b="1" dirty="0">
                <a:latin typeface="Times New Roman" panose="02020603050405020304" pitchFamily="18" charset="0"/>
                <a:ea typeface="Calibri"/>
                <a:cs typeface="Times New Roman" panose="02020603050405020304" pitchFamily="18" charset="0"/>
              </a:rPr>
              <a:t> The Activity Theory of Ageing</a:t>
            </a:r>
          </a:p>
          <a:p>
            <a:pPr marL="342900" indent="-342900" algn="just"/>
            <a:r>
              <a:rPr lang="en-US" dirty="0">
                <a:latin typeface="Times New Roman" panose="02020603050405020304" pitchFamily="18" charset="0"/>
                <a:ea typeface="+mn-lt"/>
                <a:cs typeface="Times New Roman" panose="02020603050405020304" pitchFamily="18" charset="0"/>
              </a:rPr>
              <a:t>According to the activity theory of aging, taking part in worthwhile activities that engage the brain </a:t>
            </a:r>
          </a:p>
          <a:p>
            <a:pPr marL="342900" indent="-342900" algn="just"/>
            <a:r>
              <a:rPr lang="en-US" dirty="0">
                <a:latin typeface="Times New Roman" panose="02020603050405020304" pitchFamily="18" charset="0"/>
                <a:ea typeface="+mn-lt"/>
                <a:cs typeface="Times New Roman" panose="02020603050405020304" pitchFamily="18" charset="0"/>
              </a:rPr>
              <a:t> Encourage physical exercise can help prevent the loss of mental and physical capacities that come with aging</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Hägg</a:t>
            </a:r>
            <a:r>
              <a:rPr lang="en-US" dirty="0">
                <a:latin typeface="Times New Roman" panose="02020603050405020304" pitchFamily="18" charset="0"/>
                <a:cs typeface="Times New Roman" panose="02020603050405020304" pitchFamily="18" charset="0"/>
              </a:rPr>
              <a:t> &amp; </a:t>
            </a:r>
            <a:r>
              <a:rPr lang="en-US" dirty="0" err="1">
                <a:latin typeface="Times New Roman" panose="02020603050405020304" pitchFamily="18" charset="0"/>
                <a:cs typeface="Times New Roman" panose="02020603050405020304" pitchFamily="18" charset="0"/>
              </a:rPr>
              <a:t>Jylhävä</a:t>
            </a:r>
            <a:r>
              <a:rPr lang="en-US" dirty="0">
                <a:latin typeface="Times New Roman" panose="02020603050405020304" pitchFamily="18" charset="0"/>
                <a:cs typeface="Times New Roman" panose="02020603050405020304" pitchFamily="18" charset="0"/>
              </a:rPr>
              <a:t>, 2021).</a:t>
            </a:r>
          </a:p>
        </p:txBody>
      </p:sp>
      <p:sp>
        <p:nvSpPr>
          <p:cNvPr id="27" name="Oval 2">
            <a:extLst>
              <a:ext uri="{FF2B5EF4-FFF2-40B4-BE49-F238E27FC236}">
                <a16:creationId xmlns:a16="http://schemas.microsoft.com/office/drawing/2014/main" id="{50C8E17C-96DB-4561-B13D-334E7AD05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7575" y="4900677"/>
            <a:ext cx="2091377" cy="1963452"/>
          </a:xfrm>
          <a:custGeom>
            <a:avLst/>
            <a:gdLst>
              <a:gd name="connsiteX0" fmla="*/ 1203819 w 2091377"/>
              <a:gd name="connsiteY0" fmla="*/ 0 h 1963452"/>
              <a:gd name="connsiteX1" fmla="*/ 2055048 w 2091377"/>
              <a:gd name="connsiteY1" fmla="*/ 352591 h 1963452"/>
              <a:gd name="connsiteX2" fmla="*/ 2091377 w 2091377"/>
              <a:gd name="connsiteY2" fmla="*/ 392563 h 1963452"/>
              <a:gd name="connsiteX3" fmla="*/ 2091377 w 2091377"/>
              <a:gd name="connsiteY3" fmla="*/ 1963452 h 1963452"/>
              <a:gd name="connsiteX4" fmla="*/ 270326 w 2091377"/>
              <a:gd name="connsiteY4" fmla="*/ 1963452 h 1963452"/>
              <a:gd name="connsiteX5" fmla="*/ 205593 w 2091377"/>
              <a:gd name="connsiteY5" fmla="*/ 1876886 h 1963452"/>
              <a:gd name="connsiteX6" fmla="*/ 0 w 2091377"/>
              <a:gd name="connsiteY6" fmla="*/ 1203819 h 1963452"/>
              <a:gd name="connsiteX7" fmla="*/ 1203819 w 2091377"/>
              <a:gd name="connsiteY7" fmla="*/ 0 h 196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1377" h="1963452">
                <a:moveTo>
                  <a:pt x="1203819" y="0"/>
                </a:moveTo>
                <a:cubicBezTo>
                  <a:pt x="1536245" y="0"/>
                  <a:pt x="1837199" y="134742"/>
                  <a:pt x="2055048" y="352591"/>
                </a:cubicBezTo>
                <a:lnTo>
                  <a:pt x="2091377" y="392563"/>
                </a:lnTo>
                <a:lnTo>
                  <a:pt x="2091377" y="1963452"/>
                </a:lnTo>
                <a:lnTo>
                  <a:pt x="270326" y="1963452"/>
                </a:lnTo>
                <a:lnTo>
                  <a:pt x="205593" y="1876886"/>
                </a:lnTo>
                <a:cubicBezTo>
                  <a:pt x="75792" y="1684755"/>
                  <a:pt x="0" y="1453138"/>
                  <a:pt x="0" y="1203819"/>
                </a:cubicBezTo>
                <a:cubicBezTo>
                  <a:pt x="0" y="538968"/>
                  <a:pt x="538968" y="0"/>
                  <a:pt x="1203819" y="0"/>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9279455-C595-11AC-47DC-D9A188AC977B}"/>
              </a:ext>
            </a:extLst>
          </p:cNvPr>
          <p:cNvPicPr>
            <a:picLocks noChangeAspect="1"/>
          </p:cNvPicPr>
          <p:nvPr/>
        </p:nvPicPr>
        <p:blipFill rotWithShape="1">
          <a:blip r:embed="rId4"/>
          <a:srcRect l="8577" r="29098" b="-2"/>
          <a:stretch/>
        </p:blipFill>
        <p:spPr>
          <a:xfrm>
            <a:off x="7308600" y="2030769"/>
            <a:ext cx="3619718" cy="3619718"/>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pic>
        <p:nvPicPr>
          <p:cNvPr id="29" name="Graphic 28">
            <a:extLst>
              <a:ext uri="{FF2B5EF4-FFF2-40B4-BE49-F238E27FC236}">
                <a16:creationId xmlns:a16="http://schemas.microsoft.com/office/drawing/2014/main" id="{B51E9A5E-D57B-49F2-80B0-AA5B72D178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41597" y="4980968"/>
            <a:ext cx="1850403" cy="1850403"/>
          </a:xfrm>
          <a:prstGeom prst="rect">
            <a:avLst/>
          </a:prstGeom>
        </p:spPr>
      </p:pic>
    </p:spTree>
    <p:extLst>
      <p:ext uri="{BB962C8B-B14F-4D97-AF65-F5344CB8AC3E}">
        <p14:creationId xmlns:p14="http://schemas.microsoft.com/office/powerpoint/2010/main" val="972518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7D7CD-06A5-4710-B816-F23F56C52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058D9C7-7C50-4582-9A60-0569A536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E88DD454-FF8C-773F-56E0-1245BE03CDFE}"/>
              </a:ext>
            </a:extLst>
          </p:cNvPr>
          <p:cNvSpPr>
            <a:spLocks noGrp="1"/>
          </p:cNvSpPr>
          <p:nvPr>
            <p:ph type="title"/>
          </p:nvPr>
        </p:nvSpPr>
        <p:spPr>
          <a:xfrm>
            <a:off x="15418" y="55947"/>
            <a:ext cx="8569782" cy="1195390"/>
          </a:xfrm>
        </p:spPr>
        <p:txBody>
          <a:bodyPr anchor="b">
            <a:normAutofit/>
          </a:bodyPr>
          <a:lstStyle/>
          <a:p>
            <a:r>
              <a:rPr lang="en-US" sz="4400" b="1" dirty="0">
                <a:latin typeface="Times New Roman" panose="02020603050405020304" pitchFamily="18" charset="0"/>
                <a:cs typeface="Times New Roman" panose="02020603050405020304" pitchFamily="18" charset="0"/>
              </a:rPr>
              <a:t>Theories of Ageing and End of Life</a:t>
            </a:r>
          </a:p>
        </p:txBody>
      </p:sp>
      <p:sp>
        <p:nvSpPr>
          <p:cNvPr id="3" name="Content Placeholder 2">
            <a:extLst>
              <a:ext uri="{FF2B5EF4-FFF2-40B4-BE49-F238E27FC236}">
                <a16:creationId xmlns:a16="http://schemas.microsoft.com/office/drawing/2014/main" id="{23291CCA-D932-AE66-FD0F-B09766EAF763}"/>
              </a:ext>
            </a:extLst>
          </p:cNvPr>
          <p:cNvSpPr>
            <a:spLocks noGrp="1"/>
          </p:cNvSpPr>
          <p:nvPr>
            <p:ph idx="1"/>
          </p:nvPr>
        </p:nvSpPr>
        <p:spPr>
          <a:xfrm>
            <a:off x="136760" y="1619573"/>
            <a:ext cx="6216966" cy="4285928"/>
          </a:xfrm>
        </p:spPr>
        <p:txBody>
          <a:bodyPr vert="horz" lIns="91440" tIns="45720" rIns="91440" bIns="45720" rtlCol="0" anchor="t">
            <a:normAutofit/>
          </a:bodyPr>
          <a:lstStyle/>
          <a:p>
            <a:pPr marL="0" indent="0" algn="just">
              <a:buNone/>
            </a:pPr>
            <a:r>
              <a:rPr lang="en-US" b="1" dirty="0">
                <a:latin typeface="Times New Roman" panose="02020603050405020304" pitchFamily="18" charset="0"/>
                <a:cs typeface="Times New Roman" panose="02020603050405020304" pitchFamily="18" charset="0"/>
              </a:rPr>
              <a:t> The Disengagement Theory of Ageing</a:t>
            </a:r>
            <a:endParaRPr lang="en-US" b="1" dirty="0">
              <a:latin typeface="Times New Roman" panose="02020603050405020304" pitchFamily="18" charset="0"/>
              <a:ea typeface="Calibri"/>
              <a:cs typeface="Times New Roman" panose="02020603050405020304" pitchFamily="18" charset="0"/>
            </a:endParaRPr>
          </a:p>
          <a:p>
            <a:pPr algn="just"/>
            <a:r>
              <a:rPr lang="en-US" dirty="0">
                <a:latin typeface="Times New Roman" panose="02020603050405020304" pitchFamily="18" charset="0"/>
                <a:ea typeface="+mn-lt"/>
                <a:cs typeface="Times New Roman" panose="02020603050405020304" pitchFamily="18" charset="0"/>
              </a:rPr>
              <a:t>The Disengagement Theory of Ageing suggests that older people naturally withdraw from social and physical activities as they age, leading to a decline in physical and cognitive abilities.</a:t>
            </a:r>
            <a:endParaRPr lang="en-US" dirty="0">
              <a:latin typeface="Times New Roman" panose="02020603050405020304" pitchFamily="18" charset="0"/>
              <a:ea typeface="Calibri"/>
              <a:cs typeface="Times New Roman" panose="02020603050405020304" pitchFamily="18" charset="0"/>
            </a:endParaRPr>
          </a:p>
          <a:p>
            <a:pPr marL="0" indent="0" algn="just">
              <a:buClr>
                <a:srgbClr val="43746F"/>
              </a:buClr>
              <a:buNone/>
            </a:pPr>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The Continuous Process Theory of Ageing</a:t>
            </a:r>
            <a:endParaRPr lang="en-US" b="1" dirty="0">
              <a:latin typeface="Times New Roman" panose="02020603050405020304" pitchFamily="18" charset="0"/>
              <a:ea typeface="+mn-lt"/>
              <a:cs typeface="Times New Roman" panose="02020603050405020304" pitchFamily="18" charset="0"/>
            </a:endParaRPr>
          </a:p>
          <a:p>
            <a:pPr marL="342900" indent="-342900" algn="just"/>
            <a:r>
              <a:rPr lang="en-US" dirty="0">
                <a:latin typeface="Times New Roman" panose="02020603050405020304" pitchFamily="18" charset="0"/>
                <a:ea typeface="+mn-lt"/>
                <a:cs typeface="Times New Roman" panose="02020603050405020304" pitchFamily="18" charset="0"/>
              </a:rPr>
              <a:t>The Continuous Process According to the Theory of Ageing, several biological, psychological, and social variables have an impact on how quickly people age. (Lu, et al., 2020).</a:t>
            </a:r>
            <a:endParaRPr lang="en-US" dirty="0">
              <a:latin typeface="Times New Roman" panose="02020603050405020304" pitchFamily="18" charset="0"/>
              <a:ea typeface="Calibri"/>
              <a:cs typeface="Times New Roman" panose="02020603050405020304" pitchFamily="18" charset="0"/>
            </a:endParaRPr>
          </a:p>
          <a:p>
            <a:pPr algn="just">
              <a:buClr>
                <a:srgbClr val="43746F"/>
              </a:buClr>
            </a:pPr>
            <a:endParaRPr lang="en-US" dirty="0">
              <a:latin typeface="Times New Roman" panose="02020603050405020304" pitchFamily="18" charset="0"/>
              <a:ea typeface="Calibri"/>
              <a:cs typeface="Times New Roman" panose="02020603050405020304" pitchFamily="18" charset="0"/>
            </a:endParaRPr>
          </a:p>
        </p:txBody>
      </p:sp>
      <p:grpSp>
        <p:nvGrpSpPr>
          <p:cNvPr id="13" name="decorative circles">
            <a:extLst>
              <a:ext uri="{FF2B5EF4-FFF2-40B4-BE49-F238E27FC236}">
                <a16:creationId xmlns:a16="http://schemas.microsoft.com/office/drawing/2014/main" id="{A5A42520-81F5-4CA6-A7DA-9CD71733AB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14" name="Oval 13">
              <a:extLst>
                <a:ext uri="{FF2B5EF4-FFF2-40B4-BE49-F238E27FC236}">
                  <a16:creationId xmlns:a16="http://schemas.microsoft.com/office/drawing/2014/main" id="{BDB3C8F9-1E7D-4D3B-A4BF-F97576E5C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B80C13D-6AE8-4D68-9A8B-49B796A67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340680A-5931-4B24-ADEB-7656B70FBB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EAF5EEB-C2D5-4D5F-8BF0-0E7961A2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C482DF8-0B0D-4F32-8416-4969600508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Close-up of hands shaking&#10;&#10;Description automatically generated">
            <a:extLst>
              <a:ext uri="{FF2B5EF4-FFF2-40B4-BE49-F238E27FC236}">
                <a16:creationId xmlns:a16="http://schemas.microsoft.com/office/drawing/2014/main" id="{A77CED6F-E6ED-ADA0-1B74-F8E488714B64}"/>
              </a:ext>
            </a:extLst>
          </p:cNvPr>
          <p:cNvPicPr>
            <a:picLocks noChangeAspect="1"/>
          </p:cNvPicPr>
          <p:nvPr/>
        </p:nvPicPr>
        <p:blipFill rotWithShape="1">
          <a:blip r:embed="rId2"/>
          <a:srcRect l="32583" r="-1" b="-1"/>
          <a:stretch/>
        </p:blipFill>
        <p:spPr>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Tree>
    <p:extLst>
      <p:ext uri="{BB962C8B-B14F-4D97-AF65-F5344CB8AC3E}">
        <p14:creationId xmlns:p14="http://schemas.microsoft.com/office/powerpoint/2010/main" val="366914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CB7EE6B-F868-54EA-A748-18B662534B6C}"/>
              </a:ext>
            </a:extLst>
          </p:cNvPr>
          <p:cNvSpPr>
            <a:spLocks noGrp="1"/>
          </p:cNvSpPr>
          <p:nvPr>
            <p:ph type="title"/>
          </p:nvPr>
        </p:nvSpPr>
        <p:spPr>
          <a:xfrm>
            <a:off x="325180" y="952022"/>
            <a:ext cx="3610213" cy="5157049"/>
          </a:xfrm>
        </p:spPr>
        <p:txBody>
          <a:bodyPr anchor="ctr">
            <a:normAutofit/>
          </a:bodyPr>
          <a:lstStyle/>
          <a:p>
            <a:pPr algn="just"/>
            <a:br>
              <a:rPr lang="en-US" sz="4400" dirty="0">
                <a:latin typeface="Times New Roman" panose="02020603050405020304" pitchFamily="18" charset="0"/>
                <a:cs typeface="Times New Roman" panose="02020603050405020304" pitchFamily="18" charset="0"/>
              </a:rPr>
            </a:br>
            <a:r>
              <a:rPr lang="en-US" sz="4400" b="1" dirty="0">
                <a:latin typeface="Times New Roman" panose="02020603050405020304" pitchFamily="18" charset="0"/>
                <a:cs typeface="Times New Roman" panose="02020603050405020304" pitchFamily="18" charset="0"/>
              </a:rPr>
              <a:t>Planning for end of life (living wills, DNR’s)</a:t>
            </a:r>
          </a:p>
          <a:p>
            <a:endParaRPr lang="en-US" sz="440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88531305-9541-5569-C6D4-7344D9AD8FC8}"/>
              </a:ext>
            </a:extLst>
          </p:cNvPr>
          <p:cNvGraphicFramePr>
            <a:graphicFrameLocks noGrp="1"/>
          </p:cNvGraphicFramePr>
          <p:nvPr>
            <p:ph idx="1"/>
            <p:extLst>
              <p:ext uri="{D42A27DB-BD31-4B8C-83A1-F6EECF244321}">
                <p14:modId xmlns:p14="http://schemas.microsoft.com/office/powerpoint/2010/main" val="2129454632"/>
              </p:ext>
            </p:extLst>
          </p:nvPr>
        </p:nvGraphicFramePr>
        <p:xfrm>
          <a:off x="4629151" y="952023"/>
          <a:ext cx="7117918" cy="478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91428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42357C8B-F1F7-0662-B378-010CC5B08A23}"/>
              </a:ext>
            </a:extLst>
          </p:cNvPr>
          <p:cNvSpPr>
            <a:spLocks noGrp="1"/>
          </p:cNvSpPr>
          <p:nvPr>
            <p:ph type="title"/>
          </p:nvPr>
        </p:nvSpPr>
        <p:spPr>
          <a:xfrm>
            <a:off x="156443" y="936135"/>
            <a:ext cx="5444258" cy="5116321"/>
          </a:xfrm>
        </p:spPr>
        <p:txBody>
          <a:bodyPr anchor="ctr">
            <a:normAutofit/>
          </a:bodyPr>
          <a:lstStyle/>
          <a:p>
            <a:r>
              <a:rPr lang="en-US" sz="4400" b="1" dirty="0">
                <a:latin typeface="Times New Roman"/>
                <a:cs typeface="Times New Roman"/>
              </a:rPr>
              <a:t>Planning for end of life (Living wills, DNR’s)</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D2249FF6-FCB2-5E92-A2FE-71CD8CDF4F23}"/>
              </a:ext>
            </a:extLst>
          </p:cNvPr>
          <p:cNvGraphicFramePr>
            <a:graphicFrameLocks noGrp="1"/>
          </p:cNvGraphicFramePr>
          <p:nvPr>
            <p:ph idx="1"/>
            <p:extLst>
              <p:ext uri="{D42A27DB-BD31-4B8C-83A1-F6EECF244321}">
                <p14:modId xmlns:p14="http://schemas.microsoft.com/office/powerpoint/2010/main" val="204875311"/>
              </p:ext>
            </p:extLst>
          </p:nvPr>
        </p:nvGraphicFramePr>
        <p:xfrm>
          <a:off x="5456099" y="936135"/>
          <a:ext cx="6499071" cy="51984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7613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3FD283-81DB-8831-3180-5907E6421D7F}"/>
              </a:ext>
            </a:extLst>
          </p:cNvPr>
          <p:cNvSpPr>
            <a:spLocks noGrp="1"/>
          </p:cNvSpPr>
          <p:nvPr>
            <p:ph type="title"/>
          </p:nvPr>
        </p:nvSpPr>
        <p:spPr>
          <a:xfrm>
            <a:off x="709598" y="537021"/>
            <a:ext cx="10773422" cy="1006776"/>
          </a:xfrm>
        </p:spPr>
        <p:txBody>
          <a:bodyPr anchor="t">
            <a:normAutofit fontScale="90000"/>
          </a:bodyPr>
          <a:lstStyle/>
          <a:p>
            <a:r>
              <a:rPr lang="en-US" sz="4400" b="1" dirty="0">
                <a:latin typeface="Times New Roman"/>
                <a:cs typeface="Times New Roman"/>
              </a:rPr>
              <a:t>Planning for end of life (Living wills, DNR’s)</a:t>
            </a:r>
          </a:p>
        </p:txBody>
      </p:sp>
      <p:graphicFrame>
        <p:nvGraphicFramePr>
          <p:cNvPr id="5" name="Content Placeholder 2">
            <a:extLst>
              <a:ext uri="{FF2B5EF4-FFF2-40B4-BE49-F238E27FC236}">
                <a16:creationId xmlns:a16="http://schemas.microsoft.com/office/drawing/2014/main" id="{C862139A-4BBF-C6A3-3AB6-7B3133C0FF5D}"/>
              </a:ext>
            </a:extLst>
          </p:cNvPr>
          <p:cNvGraphicFramePr>
            <a:graphicFrameLocks noGrp="1"/>
          </p:cNvGraphicFramePr>
          <p:nvPr>
            <p:ph idx="1"/>
            <p:extLst>
              <p:ext uri="{D42A27DB-BD31-4B8C-83A1-F6EECF244321}">
                <p14:modId xmlns:p14="http://schemas.microsoft.com/office/powerpoint/2010/main" val="2925692976"/>
              </p:ext>
            </p:extLst>
          </p:nvPr>
        </p:nvGraphicFramePr>
        <p:xfrm>
          <a:off x="475951" y="2109698"/>
          <a:ext cx="11204814" cy="40672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1139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16B5B97-F9F7-B244-F55E-5E70606817D8}"/>
              </a:ext>
            </a:extLst>
          </p:cNvPr>
          <p:cNvSpPr>
            <a:spLocks noGrp="1"/>
          </p:cNvSpPr>
          <p:nvPr>
            <p:ph type="title"/>
          </p:nvPr>
        </p:nvSpPr>
        <p:spPr>
          <a:xfrm>
            <a:off x="131556" y="2464586"/>
            <a:ext cx="3897760" cy="2353465"/>
          </a:xfrm>
        </p:spPr>
        <p:txBody>
          <a:bodyPr anchor="ctr">
            <a:normAutofit/>
          </a:bodyPr>
          <a:lstStyle/>
          <a:p>
            <a:r>
              <a:rPr lang="en-US" dirty="0"/>
              <a:t>  </a:t>
            </a:r>
            <a:r>
              <a:rPr lang="en-US" sz="4800" b="1" dirty="0">
                <a:latin typeface="Times New Roman"/>
                <a:cs typeface="Times New Roman"/>
              </a:rPr>
              <a:t>Euthanasia</a:t>
            </a:r>
          </a:p>
          <a:p>
            <a:endParaRPr lang="en-US" sz="4100" dirty="0"/>
          </a:p>
        </p:txBody>
      </p:sp>
      <p:graphicFrame>
        <p:nvGraphicFramePr>
          <p:cNvPr id="5" name="Content Placeholder 2">
            <a:extLst>
              <a:ext uri="{FF2B5EF4-FFF2-40B4-BE49-F238E27FC236}">
                <a16:creationId xmlns:a16="http://schemas.microsoft.com/office/drawing/2014/main" id="{80AB8DDE-E4CD-9D29-7064-0A98918519C7}"/>
              </a:ext>
            </a:extLst>
          </p:cNvPr>
          <p:cNvGraphicFramePr>
            <a:graphicFrameLocks noGrp="1"/>
          </p:cNvGraphicFramePr>
          <p:nvPr>
            <p:ph idx="1"/>
            <p:extLst>
              <p:ext uri="{D42A27DB-BD31-4B8C-83A1-F6EECF244321}">
                <p14:modId xmlns:p14="http://schemas.microsoft.com/office/powerpoint/2010/main" val="984983533"/>
              </p:ext>
            </p:extLst>
          </p:nvPr>
        </p:nvGraphicFramePr>
        <p:xfrm>
          <a:off x="4641856" y="1136411"/>
          <a:ext cx="7117918" cy="52017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0638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BAB961E-19BD-F778-18C2-D6039E98CDC1}"/>
              </a:ext>
            </a:extLst>
          </p:cNvPr>
          <p:cNvSpPr>
            <a:spLocks noGrp="1"/>
          </p:cNvSpPr>
          <p:nvPr>
            <p:ph type="title"/>
          </p:nvPr>
        </p:nvSpPr>
        <p:spPr>
          <a:xfrm>
            <a:off x="4072402" y="433372"/>
            <a:ext cx="4519272" cy="891757"/>
          </a:xfrm>
        </p:spPr>
        <p:txBody>
          <a:bodyPr anchor="t">
            <a:normAutofit fontScale="90000"/>
          </a:bodyPr>
          <a:lstStyle/>
          <a:p>
            <a:r>
              <a:rPr lang="en-US" sz="6000" b="1" dirty="0">
                <a:latin typeface="Times New Roman"/>
                <a:cs typeface="Times New Roman"/>
              </a:rPr>
              <a:t> </a:t>
            </a:r>
            <a:r>
              <a:rPr lang="en-US" sz="4900" b="1" dirty="0">
                <a:latin typeface="Times New Roman"/>
                <a:cs typeface="Times New Roman"/>
              </a:rPr>
              <a:t>Euthanasia</a:t>
            </a:r>
            <a:endParaRPr lang="en-US" sz="6000" b="1" dirty="0">
              <a:latin typeface="Times New Roman"/>
              <a:cs typeface="Times New Roman"/>
            </a:endParaRPr>
          </a:p>
        </p:txBody>
      </p:sp>
      <p:graphicFrame>
        <p:nvGraphicFramePr>
          <p:cNvPr id="5" name="Content Placeholder 2">
            <a:extLst>
              <a:ext uri="{FF2B5EF4-FFF2-40B4-BE49-F238E27FC236}">
                <a16:creationId xmlns:a16="http://schemas.microsoft.com/office/drawing/2014/main" id="{DA90F6BF-B156-D9BD-B3E4-35E6E9AF14DA}"/>
              </a:ext>
            </a:extLst>
          </p:cNvPr>
          <p:cNvGraphicFramePr>
            <a:graphicFrameLocks noGrp="1"/>
          </p:cNvGraphicFramePr>
          <p:nvPr>
            <p:ph idx="1"/>
            <p:extLst>
              <p:ext uri="{D42A27DB-BD31-4B8C-83A1-F6EECF244321}">
                <p14:modId xmlns:p14="http://schemas.microsoft.com/office/powerpoint/2010/main" val="1033115450"/>
              </p:ext>
            </p:extLst>
          </p:nvPr>
        </p:nvGraphicFramePr>
        <p:xfrm>
          <a:off x="162361" y="1230694"/>
          <a:ext cx="11902639" cy="52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3194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Recommendations</a:t>
            </a:r>
          </a:p>
        </p:txBody>
      </p:sp>
      <p:sp>
        <p:nvSpPr>
          <p:cNvPr id="3" name="Content Placeholder 2"/>
          <p:cNvSpPr>
            <a:spLocks noGrp="1"/>
          </p:cNvSpPr>
          <p:nvPr>
            <p:ph idx="1"/>
          </p:nvPr>
        </p:nvSpPr>
        <p:spPr/>
        <p:txBody>
          <a:bodyPr>
            <a:normAutofit lnSpcReduction="10000"/>
          </a:bodyPr>
          <a:lstStyle/>
          <a:p>
            <a:pPr>
              <a:lnSpc>
                <a:spcPct val="100000"/>
              </a:lnSpc>
            </a:pPr>
            <a:r>
              <a:rPr lang="en-US" sz="2800" dirty="0">
                <a:latin typeface="Times New Roman" panose="02020603050405020304" pitchFamily="18" charset="0"/>
                <a:cs typeface="Times New Roman" panose="02020603050405020304" pitchFamily="18" charset="0"/>
              </a:rPr>
              <a:t>It is recommended that the proper policies for end life care should be most effective and well prepared.</a:t>
            </a:r>
          </a:p>
          <a:p>
            <a:pPr>
              <a:lnSpc>
                <a:spcPct val="100000"/>
              </a:lnSpc>
            </a:pPr>
            <a:r>
              <a:rPr lang="en-US" sz="2800" dirty="0">
                <a:latin typeface="Times New Roman" panose="02020603050405020304" pitchFamily="18" charset="0"/>
                <a:cs typeface="Times New Roman" panose="02020603050405020304" pitchFamily="18" charset="0"/>
              </a:rPr>
              <a:t>The latest tools must be available for home care at the minimal cost so that people can afford.</a:t>
            </a:r>
          </a:p>
          <a:p>
            <a:pPr>
              <a:lnSpc>
                <a:spcPct val="100000"/>
              </a:lnSpc>
            </a:pPr>
            <a:r>
              <a:rPr lang="en-US" sz="2800" dirty="0">
                <a:latin typeface="Times New Roman" panose="02020603050405020304" pitchFamily="18" charset="0"/>
                <a:cs typeface="Times New Roman" panose="02020603050405020304" pitchFamily="18" charset="0"/>
              </a:rPr>
              <a:t>In health care the strict implementation of laws should be ensured so that people can get their basic rights.</a:t>
            </a:r>
          </a:p>
          <a:p>
            <a:pPr>
              <a:lnSpc>
                <a:spcPct val="100000"/>
              </a:lnSpc>
            </a:pPr>
            <a:r>
              <a:rPr lang="en-US" sz="2800" dirty="0">
                <a:latin typeface="Times New Roman" panose="02020603050405020304" pitchFamily="18" charset="0"/>
                <a:cs typeface="Times New Roman" panose="02020603050405020304" pitchFamily="18" charset="0"/>
              </a:rPr>
              <a:t>The enthusaia should not be done until its much needed.</a:t>
            </a:r>
          </a:p>
          <a:p>
            <a:pPr>
              <a:lnSpc>
                <a:spcPct val="100000"/>
              </a:lnSpc>
            </a:pPr>
            <a:r>
              <a:rPr lang="en-US" sz="2800" dirty="0">
                <a:latin typeface="Times New Roman" panose="02020603050405020304" pitchFamily="18" charset="0"/>
                <a:cs typeface="Times New Roman" panose="02020603050405020304" pitchFamily="18" charset="0"/>
              </a:rPr>
              <a:t>The end life care facilities can be improved by considering the needs of the person i.e. health care etc.</a:t>
            </a:r>
          </a:p>
        </p:txBody>
      </p:sp>
    </p:spTree>
    <p:extLst>
      <p:ext uri="{BB962C8B-B14F-4D97-AF65-F5344CB8AC3E}">
        <p14:creationId xmlns:p14="http://schemas.microsoft.com/office/powerpoint/2010/main" val="38796140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p:txBody>
          <a:bodyPr>
            <a:normAutofit/>
          </a:bodyPr>
          <a:lstStyle/>
          <a:p>
            <a:pPr algn="just">
              <a:lnSpc>
                <a:spcPct val="150000"/>
              </a:lnSpc>
            </a:pPr>
            <a:r>
              <a:rPr lang="en-US" sz="2800" dirty="0">
                <a:latin typeface="Times New Roman" panose="02020603050405020304" pitchFamily="18" charset="0"/>
                <a:cs typeface="Times New Roman" panose="02020603050405020304" pitchFamily="18" charset="0"/>
              </a:rPr>
              <a:t>The end life care is necessary to ease the patient.</a:t>
            </a:r>
          </a:p>
          <a:p>
            <a:pPr algn="just">
              <a:lnSpc>
                <a:spcPct val="150000"/>
              </a:lnSpc>
            </a:pPr>
            <a:r>
              <a:rPr lang="en-US" sz="2800" dirty="0">
                <a:latin typeface="Times New Roman" panose="02020603050405020304" pitchFamily="18" charset="0"/>
                <a:cs typeface="Times New Roman" panose="02020603050405020304" pitchFamily="18" charset="0"/>
              </a:rPr>
              <a:t>The government must provide the necessary resources in this context.</a:t>
            </a:r>
          </a:p>
          <a:p>
            <a:pPr algn="just">
              <a:lnSpc>
                <a:spcPct val="150000"/>
              </a:lnSpc>
            </a:pPr>
            <a:r>
              <a:rPr lang="en-US" sz="2800" dirty="0">
                <a:latin typeface="Times New Roman" panose="02020603050405020304" pitchFamily="18" charset="0"/>
                <a:cs typeface="Times New Roman" panose="02020603050405020304" pitchFamily="18" charset="0"/>
              </a:rPr>
              <a:t>The advance care planning can be an important tool that ensures the preferences of people in future.</a:t>
            </a:r>
          </a:p>
          <a:p>
            <a:pPr algn="just">
              <a:lnSpc>
                <a:spcPct val="150000"/>
              </a:lnSpc>
            </a:pPr>
            <a:r>
              <a:rPr lang="en-US" sz="2800" dirty="0">
                <a:latin typeface="Times New Roman" panose="02020603050405020304" pitchFamily="18" charset="0"/>
                <a:cs typeface="Times New Roman" panose="02020603050405020304" pitchFamily="18" charset="0"/>
              </a:rPr>
              <a:t>The heath care facilities i.e. palliative care is the primary right of every person. So, government should focus on it.</a:t>
            </a:r>
          </a:p>
          <a:p>
            <a:endParaRPr lang="en-US" sz="2800" dirty="0"/>
          </a:p>
        </p:txBody>
      </p:sp>
    </p:spTree>
    <p:extLst>
      <p:ext uri="{BB962C8B-B14F-4D97-AF65-F5344CB8AC3E}">
        <p14:creationId xmlns:p14="http://schemas.microsoft.com/office/powerpoint/2010/main" val="20611157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AC466-76C7-2970-2FC1-1D2FEF795712}"/>
              </a:ext>
            </a:extLst>
          </p:cNvPr>
          <p:cNvSpPr>
            <a:spLocks noGrp="1"/>
          </p:cNvSpPr>
          <p:nvPr>
            <p:ph type="title"/>
          </p:nvPr>
        </p:nvSpPr>
        <p:spPr>
          <a:xfrm>
            <a:off x="0" y="1"/>
            <a:ext cx="10659110" cy="876300"/>
          </a:xfrm>
        </p:spPr>
        <p:txBody>
          <a:bodyPr>
            <a:normAutofit/>
          </a:bodyPr>
          <a:lstStyle/>
          <a:p>
            <a:r>
              <a:rPr lang="en-US" sz="4400" b="1" dirty="0">
                <a:latin typeface="Times New Roman"/>
                <a:cs typeface="Times New Roman"/>
              </a:rPr>
              <a:t>References</a:t>
            </a:r>
          </a:p>
        </p:txBody>
      </p:sp>
      <p:sp>
        <p:nvSpPr>
          <p:cNvPr id="3" name="Content Placeholder 2"/>
          <p:cNvSpPr>
            <a:spLocks noGrp="1"/>
          </p:cNvSpPr>
          <p:nvPr>
            <p:ph idx="1"/>
          </p:nvPr>
        </p:nvSpPr>
        <p:spPr>
          <a:xfrm>
            <a:off x="88900" y="876300"/>
            <a:ext cx="12014200" cy="5867399"/>
          </a:xfrm>
        </p:spPr>
        <p:txBody>
          <a:bodyPr>
            <a:noAutofit/>
          </a:bodyPr>
          <a:lstStyle/>
          <a:p>
            <a:pPr algn="just"/>
            <a:r>
              <a:rPr lang="en-US" sz="1400" dirty="0">
                <a:latin typeface="Times New Roman" panose="02020603050405020304" pitchFamily="18" charset="0"/>
                <a:cs typeface="Times New Roman" panose="02020603050405020304" pitchFamily="18" charset="0"/>
              </a:rPr>
              <a:t>Aggarwal, V., (2020). Euthanasia in India-An </a:t>
            </a:r>
            <a:r>
              <a:rPr lang="en-US" sz="1400" dirty="0" err="1">
                <a:latin typeface="Times New Roman" panose="02020603050405020304" pitchFamily="18" charset="0"/>
                <a:cs typeface="Times New Roman" panose="02020603050405020304" pitchFamily="18" charset="0"/>
              </a:rPr>
              <a:t>Anaylytical</a:t>
            </a:r>
            <a:r>
              <a:rPr lang="en-US" sz="1400" dirty="0">
                <a:latin typeface="Times New Roman" panose="02020603050405020304" pitchFamily="18" charset="0"/>
                <a:cs typeface="Times New Roman" panose="02020603050405020304" pitchFamily="18" charset="0"/>
              </a:rPr>
              <a:t> Study. </a:t>
            </a:r>
            <a:r>
              <a:rPr lang="en-US" sz="1400" dirty="0" err="1">
                <a:latin typeface="Times New Roman" panose="02020603050405020304" pitchFamily="18" charset="0"/>
                <a:cs typeface="Times New Roman" panose="02020603050405020304" pitchFamily="18" charset="0"/>
              </a:rPr>
              <a:t>Supremo</a:t>
            </a:r>
            <a:r>
              <a:rPr lang="en-US" sz="1400" dirty="0">
                <a:latin typeface="Times New Roman" panose="02020603050405020304" pitchFamily="18" charset="0"/>
                <a:cs typeface="Times New Roman" panose="02020603050405020304" pitchFamily="18" charset="0"/>
              </a:rPr>
              <a:t> Amicus. </a:t>
            </a:r>
            <a:r>
              <a:rPr lang="en-US" sz="1400" i="1" dirty="0" err="1">
                <a:latin typeface="Times New Roman" panose="02020603050405020304" pitchFamily="18" charset="0"/>
                <a:cs typeface="Times New Roman" panose="02020603050405020304" pitchFamily="18" charset="0"/>
              </a:rPr>
              <a:t>Supremo</a:t>
            </a:r>
            <a:r>
              <a:rPr lang="en-US" sz="1400" i="1" dirty="0">
                <a:latin typeface="Times New Roman" panose="02020603050405020304" pitchFamily="18" charset="0"/>
                <a:cs typeface="Times New Roman" panose="02020603050405020304" pitchFamily="18" charset="0"/>
              </a:rPr>
              <a:t> Amicus, </a:t>
            </a:r>
            <a:r>
              <a:rPr lang="en-US" sz="1400" dirty="0">
                <a:latin typeface="Times New Roman" panose="02020603050405020304" pitchFamily="18" charset="0"/>
                <a:cs typeface="Times New Roman" panose="02020603050405020304" pitchFamily="18" charset="0"/>
              </a:rPr>
              <a:t>1(19), p. 635.</a:t>
            </a:r>
          </a:p>
          <a:p>
            <a:pPr algn="just"/>
            <a:r>
              <a:rPr lang="en-US" sz="1400" dirty="0" err="1">
                <a:latin typeface="Times New Roman" panose="02020603050405020304" pitchFamily="18" charset="0"/>
                <a:cs typeface="Times New Roman" panose="02020603050405020304" pitchFamily="18" charset="0"/>
              </a:rPr>
              <a:t>Akdeniz</a:t>
            </a:r>
            <a:r>
              <a:rPr lang="en-US" sz="1400" dirty="0">
                <a:latin typeface="Times New Roman" panose="02020603050405020304" pitchFamily="18" charset="0"/>
                <a:cs typeface="Times New Roman" panose="02020603050405020304" pitchFamily="18" charset="0"/>
              </a:rPr>
              <a:t>, M., </a:t>
            </a:r>
            <a:r>
              <a:rPr lang="en-US" sz="1400" dirty="0" err="1">
                <a:latin typeface="Times New Roman" panose="02020603050405020304" pitchFamily="18" charset="0"/>
                <a:cs typeface="Times New Roman" panose="02020603050405020304" pitchFamily="18" charset="0"/>
              </a:rPr>
              <a:t>Yardımcı</a:t>
            </a:r>
            <a:r>
              <a:rPr lang="en-US" sz="1400" dirty="0">
                <a:latin typeface="Times New Roman" panose="02020603050405020304" pitchFamily="18" charset="0"/>
                <a:cs typeface="Times New Roman" panose="02020603050405020304" pitchFamily="18" charset="0"/>
              </a:rPr>
              <a:t>, B. &amp; </a:t>
            </a:r>
            <a:r>
              <a:rPr lang="en-US" sz="1400" dirty="0" err="1">
                <a:latin typeface="Times New Roman" panose="02020603050405020304" pitchFamily="18" charset="0"/>
                <a:cs typeface="Times New Roman" panose="02020603050405020304" pitchFamily="18" charset="0"/>
              </a:rPr>
              <a:t>Kavukcu</a:t>
            </a:r>
            <a:r>
              <a:rPr lang="en-US" sz="1400" dirty="0">
                <a:latin typeface="Times New Roman" panose="02020603050405020304" pitchFamily="18" charset="0"/>
                <a:cs typeface="Times New Roman" panose="02020603050405020304" pitchFamily="18" charset="0"/>
              </a:rPr>
              <a:t>, E., (2021). Ethical considerations at the end-of-life care. </a:t>
            </a:r>
            <a:r>
              <a:rPr lang="en-US" sz="1400" i="1" dirty="0">
                <a:latin typeface="Times New Roman" panose="02020603050405020304" pitchFamily="18" charset="0"/>
                <a:cs typeface="Times New Roman" panose="02020603050405020304" pitchFamily="18" charset="0"/>
              </a:rPr>
              <a:t>SAGE Open Medicine, </a:t>
            </a:r>
            <a:r>
              <a:rPr lang="en-US" sz="1400" dirty="0">
                <a:latin typeface="Times New Roman" panose="02020603050405020304" pitchFamily="18" charset="0"/>
                <a:cs typeface="Times New Roman" panose="02020603050405020304" pitchFamily="18" charset="0"/>
              </a:rPr>
              <a:t>Volume 9, p. 20503121211000918.</a:t>
            </a:r>
          </a:p>
          <a:p>
            <a:pPr algn="just"/>
            <a:r>
              <a:rPr lang="en-US" sz="1400" dirty="0">
                <a:latin typeface="Times New Roman" panose="02020603050405020304" pitchFamily="18" charset="0"/>
                <a:cs typeface="Times New Roman" panose="02020603050405020304" pitchFamily="18" charset="0"/>
              </a:rPr>
              <a:t>Alderson, P. &amp; Morrow, V., (2020). Sage. </a:t>
            </a:r>
            <a:r>
              <a:rPr lang="en-US" sz="1400" i="1" dirty="0">
                <a:latin typeface="Times New Roman" panose="02020603050405020304" pitchFamily="18" charset="0"/>
                <a:cs typeface="Times New Roman" panose="02020603050405020304" pitchFamily="18" charset="0"/>
              </a:rPr>
              <a:t>The ethics of research with children and young people: A practical handbook, </a:t>
            </a:r>
            <a:r>
              <a:rPr lang="en-US" sz="1400" dirty="0">
                <a:latin typeface="Times New Roman" panose="02020603050405020304" pitchFamily="18" charset="0"/>
                <a:cs typeface="Times New Roman" panose="02020603050405020304" pitchFamily="18" charset="0"/>
              </a:rPr>
              <a:t>2(9), pp. 176-190.</a:t>
            </a:r>
          </a:p>
          <a:p>
            <a:pPr algn="just"/>
            <a:r>
              <a:rPr lang="en-US" sz="1400" dirty="0">
                <a:latin typeface="Times New Roman" panose="02020603050405020304" pitchFamily="18" charset="0"/>
                <a:cs typeface="Times New Roman" panose="02020603050405020304" pitchFamily="18" charset="0"/>
              </a:rPr>
              <a:t>Alexander, R. et al., (2020). Guidance for the treatment and management of COVID‐19 among people with intellectual disabilities. </a:t>
            </a:r>
            <a:r>
              <a:rPr lang="en-US" sz="1400" i="1" dirty="0">
                <a:latin typeface="Times New Roman" panose="02020603050405020304" pitchFamily="18" charset="0"/>
                <a:cs typeface="Times New Roman" panose="02020603050405020304" pitchFamily="18" charset="0"/>
              </a:rPr>
              <a:t>Journal of Policy and Practice in Intellectual Disabilities, </a:t>
            </a:r>
            <a:r>
              <a:rPr lang="en-US" sz="1400" dirty="0">
                <a:latin typeface="Times New Roman" panose="02020603050405020304" pitchFamily="18" charset="0"/>
                <a:cs typeface="Times New Roman" panose="02020603050405020304" pitchFamily="18" charset="0"/>
              </a:rPr>
              <a:t>17(3), pp. 256-269.</a:t>
            </a:r>
          </a:p>
          <a:p>
            <a:pPr algn="just"/>
            <a:r>
              <a:rPr lang="en-US" sz="1400" dirty="0" err="1">
                <a:latin typeface="Times New Roman" panose="02020603050405020304" pitchFamily="18" charset="0"/>
                <a:cs typeface="Times New Roman" panose="02020603050405020304" pitchFamily="18" charset="0"/>
              </a:rPr>
              <a:t>Becqué</a:t>
            </a:r>
            <a:r>
              <a:rPr lang="en-US" sz="1400" dirty="0">
                <a:latin typeface="Times New Roman" panose="02020603050405020304" pitchFamily="18" charset="0"/>
                <a:cs typeface="Times New Roman" panose="02020603050405020304" pitchFamily="18" charset="0"/>
              </a:rPr>
              <a:t>, Y. et al., (2019). Nursing interventions to support family caregivers in end-of-life care at home: A systematic narrative review. </a:t>
            </a:r>
            <a:r>
              <a:rPr lang="en-US" sz="1400" i="1" dirty="0">
                <a:latin typeface="Times New Roman" panose="02020603050405020304" pitchFamily="18" charset="0"/>
                <a:cs typeface="Times New Roman" panose="02020603050405020304" pitchFamily="18" charset="0"/>
              </a:rPr>
              <a:t>International journal of nursing studies, </a:t>
            </a:r>
            <a:r>
              <a:rPr lang="en-US" sz="1400" dirty="0">
                <a:latin typeface="Times New Roman" panose="02020603050405020304" pitchFamily="18" charset="0"/>
                <a:cs typeface="Times New Roman" panose="02020603050405020304" pitchFamily="18" charset="0"/>
              </a:rPr>
              <a:t>Volume 97, pp. 28-39.</a:t>
            </a:r>
          </a:p>
          <a:p>
            <a:pPr algn="just"/>
            <a:r>
              <a:rPr lang="en-US" sz="1400" dirty="0">
                <a:latin typeface="Times New Roman" panose="02020603050405020304" pitchFamily="18" charset="0"/>
                <a:cs typeface="Times New Roman" panose="02020603050405020304" pitchFamily="18" charset="0"/>
              </a:rPr>
              <a:t>Cohen, J., (2020). Frozen bodies and future imaginaries: Assisted dying, cryonics, and a good death. </a:t>
            </a:r>
            <a:r>
              <a:rPr lang="en-US" sz="1400" i="1" dirty="0">
                <a:latin typeface="Times New Roman" panose="02020603050405020304" pitchFamily="18" charset="0"/>
                <a:cs typeface="Times New Roman" panose="02020603050405020304" pitchFamily="18" charset="0"/>
              </a:rPr>
              <a:t>Religions, </a:t>
            </a:r>
            <a:r>
              <a:rPr lang="en-US" sz="1400" dirty="0">
                <a:latin typeface="Times New Roman" panose="02020603050405020304" pitchFamily="18" charset="0"/>
                <a:cs typeface="Times New Roman" panose="02020603050405020304" pitchFamily="18" charset="0"/>
              </a:rPr>
              <a:t>11(11), p. 584.</a:t>
            </a:r>
          </a:p>
          <a:p>
            <a:pPr algn="just"/>
            <a:r>
              <a:rPr lang="en-US" sz="1400" dirty="0">
                <a:latin typeface="Times New Roman" panose="02020603050405020304" pitchFamily="18" charset="0"/>
                <a:cs typeface="Times New Roman" panose="02020603050405020304" pitchFamily="18" charset="0"/>
              </a:rPr>
              <a:t>Courtney, E., (2020). Advance care planning and treatment escalation plans. </a:t>
            </a:r>
            <a:r>
              <a:rPr lang="en-US" sz="1400" i="1" dirty="0">
                <a:latin typeface="Times New Roman" panose="02020603050405020304" pitchFamily="18" charset="0"/>
                <a:cs typeface="Times New Roman" panose="02020603050405020304" pitchFamily="18" charset="0"/>
              </a:rPr>
              <a:t>InnovAiT, </a:t>
            </a:r>
            <a:r>
              <a:rPr lang="en-US" sz="1400" dirty="0">
                <a:latin typeface="Times New Roman" panose="02020603050405020304" pitchFamily="18" charset="0"/>
                <a:cs typeface="Times New Roman" panose="02020603050405020304" pitchFamily="18" charset="0"/>
              </a:rPr>
              <a:t>2(13), pp. 109-116.</a:t>
            </a:r>
          </a:p>
          <a:p>
            <a:pPr algn="just"/>
            <a:r>
              <a:rPr lang="en-US" sz="1400" dirty="0">
                <a:latin typeface="Times New Roman" panose="02020603050405020304" pitchFamily="18" charset="0"/>
                <a:cs typeface="Times New Roman" panose="02020603050405020304" pitchFamily="18" charset="0"/>
              </a:rPr>
              <a:t>El-</a:t>
            </a:r>
            <a:r>
              <a:rPr lang="en-US" sz="1400" dirty="0" err="1">
                <a:latin typeface="Times New Roman" panose="02020603050405020304" pitchFamily="18" charset="0"/>
                <a:cs typeface="Times New Roman" panose="02020603050405020304" pitchFamily="18" charset="0"/>
              </a:rPr>
              <a:t>Jawahri</a:t>
            </a:r>
            <a:r>
              <a:rPr lang="en-US" sz="1400" dirty="0">
                <a:latin typeface="Times New Roman" panose="02020603050405020304" pitchFamily="18" charset="0"/>
                <a:cs typeface="Times New Roman" panose="02020603050405020304" pitchFamily="18" charset="0"/>
              </a:rPr>
              <a:t>, A. et al., (2020). Palliative and end-of-life care for patients with hematologic malignancies. </a:t>
            </a:r>
            <a:r>
              <a:rPr lang="en-US" sz="1400" i="1" dirty="0">
                <a:latin typeface="Times New Roman" panose="02020603050405020304" pitchFamily="18" charset="0"/>
                <a:cs typeface="Times New Roman" panose="02020603050405020304" pitchFamily="18" charset="0"/>
              </a:rPr>
              <a:t>Journal of Clinical Oncology, </a:t>
            </a:r>
            <a:r>
              <a:rPr lang="en-US" sz="1400" dirty="0">
                <a:latin typeface="Times New Roman" panose="02020603050405020304" pitchFamily="18" charset="0"/>
                <a:cs typeface="Times New Roman" panose="02020603050405020304" pitchFamily="18" charset="0"/>
              </a:rPr>
              <a:t>38(9), p. 944.</a:t>
            </a:r>
          </a:p>
          <a:p>
            <a:pPr algn="just"/>
            <a:r>
              <a:rPr lang="en-US" sz="1400" dirty="0" err="1">
                <a:latin typeface="Times New Roman" panose="02020603050405020304" pitchFamily="18" charset="0"/>
                <a:cs typeface="Times New Roman" panose="02020603050405020304" pitchFamily="18" charset="0"/>
              </a:rPr>
              <a:t>Fàbregues</a:t>
            </a:r>
            <a:r>
              <a:rPr lang="en-US" sz="1400" dirty="0">
                <a:latin typeface="Times New Roman" panose="02020603050405020304" pitchFamily="18" charset="0"/>
                <a:cs typeface="Times New Roman" panose="02020603050405020304" pitchFamily="18" charset="0"/>
              </a:rPr>
              <a:t>, S. et al., (2020). A methodological review of mixed methods research in palliative and end-of-life care (2014–2019). </a:t>
            </a:r>
            <a:r>
              <a:rPr lang="en-US" sz="1400" i="1" dirty="0">
                <a:latin typeface="Times New Roman" panose="02020603050405020304" pitchFamily="18" charset="0"/>
                <a:cs typeface="Times New Roman" panose="02020603050405020304" pitchFamily="18" charset="0"/>
              </a:rPr>
              <a:t>International Journal of Environmental Research and Public Health, </a:t>
            </a:r>
            <a:r>
              <a:rPr lang="en-US" sz="1400" dirty="0">
                <a:latin typeface="Times New Roman" panose="02020603050405020304" pitchFamily="18" charset="0"/>
                <a:cs typeface="Times New Roman" panose="02020603050405020304" pitchFamily="18" charset="0"/>
              </a:rPr>
              <a:t>17(11), p. 3853..</a:t>
            </a:r>
          </a:p>
          <a:p>
            <a:pPr algn="just"/>
            <a:r>
              <a:rPr lang="en-US" sz="1400" dirty="0">
                <a:latin typeface="Times New Roman" panose="02020603050405020304" pitchFamily="18" charset="0"/>
                <a:cs typeface="Times New Roman" panose="02020603050405020304" pitchFamily="18" charset="0"/>
              </a:rPr>
              <a:t>Gómez-</a:t>
            </a:r>
            <a:r>
              <a:rPr lang="en-US" sz="1400" dirty="0" err="1">
                <a:latin typeface="Times New Roman" panose="02020603050405020304" pitchFamily="18" charset="0"/>
                <a:cs typeface="Times New Roman" panose="02020603050405020304" pitchFamily="18" charset="0"/>
              </a:rPr>
              <a:t>Vírseda</a:t>
            </a:r>
            <a:r>
              <a:rPr lang="en-US" sz="1400" dirty="0">
                <a:latin typeface="Times New Roman" panose="02020603050405020304" pitchFamily="18" charset="0"/>
                <a:cs typeface="Times New Roman" panose="02020603050405020304" pitchFamily="18" charset="0"/>
              </a:rPr>
              <a:t>, C., De </a:t>
            </a:r>
            <a:r>
              <a:rPr lang="en-US" sz="1400" dirty="0" err="1">
                <a:latin typeface="Times New Roman" panose="02020603050405020304" pitchFamily="18" charset="0"/>
                <a:cs typeface="Times New Roman" panose="02020603050405020304" pitchFamily="18" charset="0"/>
              </a:rPr>
              <a:t>Maeseneer</a:t>
            </a:r>
            <a:r>
              <a:rPr lang="en-US" sz="1400" dirty="0">
                <a:latin typeface="Times New Roman" panose="02020603050405020304" pitchFamily="18" charset="0"/>
                <a:cs typeface="Times New Roman" panose="02020603050405020304" pitchFamily="18" charset="0"/>
              </a:rPr>
              <a:t>, Y. &amp; </a:t>
            </a:r>
            <a:r>
              <a:rPr lang="en-US" sz="1400" dirty="0" err="1">
                <a:latin typeface="Times New Roman" panose="02020603050405020304" pitchFamily="18" charset="0"/>
                <a:cs typeface="Times New Roman" panose="02020603050405020304" pitchFamily="18" charset="0"/>
              </a:rPr>
              <a:t>Gastmans</a:t>
            </a:r>
            <a:r>
              <a:rPr lang="en-US" sz="1400" dirty="0">
                <a:latin typeface="Times New Roman" panose="02020603050405020304" pitchFamily="18" charset="0"/>
                <a:cs typeface="Times New Roman" panose="02020603050405020304" pitchFamily="18" charset="0"/>
              </a:rPr>
              <a:t>, C., (2020). Relational autonomy in end-of-life care ethics: a contextualized approach to real-life complexities. </a:t>
            </a:r>
            <a:r>
              <a:rPr lang="en-US" sz="1400" i="1" dirty="0">
                <a:latin typeface="Times New Roman" panose="02020603050405020304" pitchFamily="18" charset="0"/>
                <a:cs typeface="Times New Roman" panose="02020603050405020304" pitchFamily="18" charset="0"/>
              </a:rPr>
              <a:t>BMC Medical Ethics, </a:t>
            </a:r>
            <a:r>
              <a:rPr lang="en-US" sz="1400" dirty="0">
                <a:latin typeface="Times New Roman" panose="02020603050405020304" pitchFamily="18" charset="0"/>
                <a:cs typeface="Times New Roman" panose="02020603050405020304" pitchFamily="18" charset="0"/>
              </a:rPr>
              <a:t>Volume 21, pp. 1-14.</a:t>
            </a:r>
          </a:p>
          <a:p>
            <a:pPr algn="just"/>
            <a:r>
              <a:rPr lang="en-US" sz="1400" dirty="0" err="1">
                <a:latin typeface="Times New Roman" panose="02020603050405020304" pitchFamily="18" charset="0"/>
                <a:cs typeface="Times New Roman" panose="02020603050405020304" pitchFamily="18" charset="0"/>
              </a:rPr>
              <a:t>Gonella</a:t>
            </a:r>
            <a:r>
              <a:rPr lang="en-US" sz="1400" dirty="0">
                <a:latin typeface="Times New Roman" panose="02020603050405020304" pitchFamily="18" charset="0"/>
                <a:cs typeface="Times New Roman" panose="02020603050405020304" pitchFamily="18" charset="0"/>
              </a:rPr>
              <a:t>, S. et al., (2019). Good end-of-life care in nursing home according to the family </a:t>
            </a:r>
            <a:r>
              <a:rPr lang="en-US" sz="1400" dirty="0" err="1">
                <a:latin typeface="Times New Roman" panose="02020603050405020304" pitchFamily="18" charset="0"/>
                <a:cs typeface="Times New Roman" panose="02020603050405020304" pitchFamily="18" charset="0"/>
              </a:rPr>
              <a:t>carers’</a:t>
            </a:r>
            <a:r>
              <a:rPr lang="en-US" sz="1400" dirty="0">
                <a:latin typeface="Times New Roman" panose="02020603050405020304" pitchFamily="18" charset="0"/>
                <a:cs typeface="Times New Roman" panose="02020603050405020304" pitchFamily="18" charset="0"/>
              </a:rPr>
              <a:t> perspective: A systematic review of qualitative findings. </a:t>
            </a:r>
            <a:r>
              <a:rPr lang="en-US" sz="1400" i="1" dirty="0">
                <a:latin typeface="Times New Roman" panose="02020603050405020304" pitchFamily="18" charset="0"/>
                <a:cs typeface="Times New Roman" panose="02020603050405020304" pitchFamily="18" charset="0"/>
              </a:rPr>
              <a:t>Palliative medicine, </a:t>
            </a:r>
            <a:r>
              <a:rPr lang="en-US" sz="1400" dirty="0">
                <a:latin typeface="Times New Roman" panose="02020603050405020304" pitchFamily="18" charset="0"/>
                <a:cs typeface="Times New Roman" panose="02020603050405020304" pitchFamily="18" charset="0"/>
              </a:rPr>
              <a:t>33(6), pp. 589-606.</a:t>
            </a:r>
          </a:p>
          <a:p>
            <a:pPr algn="just"/>
            <a:r>
              <a:rPr lang="en-US" sz="1400" dirty="0" err="1">
                <a:latin typeface="Times New Roman" panose="02020603050405020304" pitchFamily="18" charset="0"/>
                <a:cs typeface="Times New Roman" panose="02020603050405020304" pitchFamily="18" charset="0"/>
              </a:rPr>
              <a:t>Gysels</a:t>
            </a:r>
            <a:r>
              <a:rPr lang="en-US" sz="1400" dirty="0">
                <a:latin typeface="Times New Roman" panose="02020603050405020304" pitchFamily="18" charset="0"/>
                <a:cs typeface="Times New Roman" panose="02020603050405020304" pitchFamily="18" charset="0"/>
              </a:rPr>
              <a:t>, M. et al., (2020). Culture and end of life care: a scoping exercise in seven European countries. </a:t>
            </a:r>
            <a:r>
              <a:rPr lang="en-US" sz="1400" i="1" dirty="0">
                <a:latin typeface="Times New Roman" panose="02020603050405020304" pitchFamily="18" charset="0"/>
                <a:cs typeface="Times New Roman" panose="02020603050405020304" pitchFamily="18" charset="0"/>
              </a:rPr>
              <a:t>The Ethical Challenges of Emerging Medical Technologies, </a:t>
            </a:r>
            <a:r>
              <a:rPr lang="en-US" sz="1400" dirty="0">
                <a:latin typeface="Times New Roman" panose="02020603050405020304" pitchFamily="18" charset="0"/>
                <a:cs typeface="Times New Roman" panose="02020603050405020304" pitchFamily="18" charset="0"/>
              </a:rPr>
              <a:t>1(12), pp. 335-350.</a:t>
            </a:r>
          </a:p>
        </p:txBody>
      </p:sp>
    </p:spTree>
    <p:extLst>
      <p:ext uri="{BB962C8B-B14F-4D97-AF65-F5344CB8AC3E}">
        <p14:creationId xmlns:p14="http://schemas.microsoft.com/office/powerpoint/2010/main" val="35467452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a:t>
            </a:r>
          </a:p>
        </p:txBody>
      </p:sp>
      <p:sp>
        <p:nvSpPr>
          <p:cNvPr id="3" name="Content Placeholder 2"/>
          <p:cNvSpPr>
            <a:spLocks noGrp="1"/>
          </p:cNvSpPr>
          <p:nvPr>
            <p:ph idx="1"/>
          </p:nvPr>
        </p:nvSpPr>
        <p:spPr>
          <a:xfrm>
            <a:off x="165100" y="876301"/>
            <a:ext cx="11912600" cy="5829300"/>
          </a:xfrm>
        </p:spPr>
        <p:txBody>
          <a:bodyPr>
            <a:normAutofit fontScale="70000" lnSpcReduction="20000"/>
          </a:bodyPr>
          <a:lstStyle/>
          <a:p>
            <a:pPr algn="just"/>
            <a:r>
              <a:rPr lang="en-US" dirty="0" err="1">
                <a:latin typeface="Times New Roman" panose="02020603050405020304" pitchFamily="18" charset="0"/>
                <a:cs typeface="Times New Roman" panose="02020603050405020304" pitchFamily="18" charset="0"/>
              </a:rPr>
              <a:t>Hägg</a:t>
            </a:r>
            <a:r>
              <a:rPr lang="en-US" dirty="0">
                <a:latin typeface="Times New Roman" panose="02020603050405020304" pitchFamily="18" charset="0"/>
                <a:cs typeface="Times New Roman" panose="02020603050405020304" pitchFamily="18" charset="0"/>
              </a:rPr>
              <a:t>, S. &amp; </a:t>
            </a:r>
            <a:r>
              <a:rPr lang="en-US" dirty="0" err="1">
                <a:latin typeface="Times New Roman" panose="02020603050405020304" pitchFamily="18" charset="0"/>
                <a:cs typeface="Times New Roman" panose="02020603050405020304" pitchFamily="18" charset="0"/>
              </a:rPr>
              <a:t>Jylhävä</a:t>
            </a:r>
            <a:r>
              <a:rPr lang="en-US" dirty="0">
                <a:latin typeface="Times New Roman" panose="02020603050405020304" pitchFamily="18" charset="0"/>
                <a:cs typeface="Times New Roman" panose="02020603050405020304" pitchFamily="18" charset="0"/>
              </a:rPr>
              <a:t>, J., (2021). Sex differences in biological aging with a focus on human studies. </a:t>
            </a:r>
            <a:r>
              <a:rPr lang="en-US" i="1" dirty="0" err="1">
                <a:latin typeface="Times New Roman" panose="02020603050405020304" pitchFamily="18" charset="0"/>
                <a:cs typeface="Times New Roman" panose="02020603050405020304" pitchFamily="18" charset="0"/>
              </a:rPr>
              <a:t>Elife</a:t>
            </a:r>
            <a:r>
              <a:rPr lang="en-US"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1(10), pp. 1-10.</a:t>
            </a:r>
          </a:p>
          <a:p>
            <a:pPr algn="just"/>
            <a:r>
              <a:rPr lang="en-US" dirty="0">
                <a:latin typeface="Times New Roman" panose="02020603050405020304" pitchFamily="18" charset="0"/>
                <a:cs typeface="Times New Roman" panose="02020603050405020304" pitchFamily="18" charset="0"/>
              </a:rPr>
              <a:t>Jones, T., </a:t>
            </a:r>
            <a:r>
              <a:rPr lang="en-US" dirty="0" err="1">
                <a:latin typeface="Times New Roman" panose="02020603050405020304" pitchFamily="18" charset="0"/>
                <a:cs typeface="Times New Roman" panose="02020603050405020304" pitchFamily="18" charset="0"/>
              </a:rPr>
              <a:t>Luth</a:t>
            </a:r>
            <a:r>
              <a:rPr lang="en-US" dirty="0">
                <a:latin typeface="Times New Roman" panose="02020603050405020304" pitchFamily="18" charset="0"/>
                <a:cs typeface="Times New Roman" panose="02020603050405020304" pitchFamily="18" charset="0"/>
              </a:rPr>
              <a:t>, E., Lin, S. &amp; Brody, A., (2021). Advance care planning, palliative care, and end-of-life care interventions for racial and ethnic underrepresented groups: a systematic review.. </a:t>
            </a:r>
            <a:r>
              <a:rPr lang="en-US" i="1" dirty="0">
                <a:latin typeface="Times New Roman" panose="02020603050405020304" pitchFamily="18" charset="0"/>
                <a:cs typeface="Times New Roman" panose="02020603050405020304" pitchFamily="18" charset="0"/>
              </a:rPr>
              <a:t>Journal of Pain and Symptom Management, </a:t>
            </a:r>
            <a:r>
              <a:rPr lang="en-US" dirty="0">
                <a:latin typeface="Times New Roman" panose="02020603050405020304" pitchFamily="18" charset="0"/>
                <a:cs typeface="Times New Roman" panose="02020603050405020304" pitchFamily="18" charset="0"/>
              </a:rPr>
              <a:t>62(3), pp. e248-e260.</a:t>
            </a:r>
          </a:p>
          <a:p>
            <a:pPr algn="just"/>
            <a:r>
              <a:rPr lang="en-US" dirty="0">
                <a:latin typeface="Times New Roman" panose="02020603050405020304" pitchFamily="18" charset="0"/>
                <a:cs typeface="Times New Roman" panose="02020603050405020304" pitchFamily="18" charset="0"/>
              </a:rPr>
              <a:t>Kirkham, J., (2021). A thematic analysis of Prison and Probation Ombudsman fatal incident reports involving prisoners on palliative/end-of-life care pathways in the long-term high security estate in England and Wales. </a:t>
            </a:r>
            <a:r>
              <a:rPr lang="en-US" i="1" dirty="0" err="1">
                <a:latin typeface="Times New Roman" panose="02020603050405020304" pitchFamily="18" charset="0"/>
                <a:cs typeface="Times New Roman" panose="02020603050405020304" pitchFamily="18" charset="0"/>
              </a:rPr>
              <a:t>medRxiv</a:t>
            </a:r>
            <a:r>
              <a:rPr lang="en-US"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pp. 2021-06..</a:t>
            </a:r>
          </a:p>
          <a:p>
            <a:pPr algn="just"/>
            <a:r>
              <a:rPr lang="en-US" dirty="0">
                <a:latin typeface="Times New Roman" panose="02020603050405020304" pitchFamily="18" charset="0"/>
                <a:cs typeface="Times New Roman" panose="02020603050405020304" pitchFamily="18" charset="0"/>
              </a:rPr>
              <a:t>Liddell, K. et al., (2020). Who gets the ventilator? Important legal rights in a pandemic. </a:t>
            </a:r>
            <a:r>
              <a:rPr lang="en-US" i="1" dirty="0">
                <a:latin typeface="Times New Roman" panose="02020603050405020304" pitchFamily="18" charset="0"/>
                <a:cs typeface="Times New Roman" panose="02020603050405020304" pitchFamily="18" charset="0"/>
              </a:rPr>
              <a:t>Journal of Medical Ethics, </a:t>
            </a:r>
            <a:r>
              <a:rPr lang="en-US" dirty="0">
                <a:latin typeface="Times New Roman" panose="02020603050405020304" pitchFamily="18" charset="0"/>
                <a:cs typeface="Times New Roman" panose="02020603050405020304" pitchFamily="18" charset="0"/>
              </a:rPr>
              <a:t>46(7), pp. 421-426.</a:t>
            </a:r>
          </a:p>
          <a:p>
            <a:pPr algn="just"/>
            <a:r>
              <a:rPr lang="en-US" dirty="0" err="1"/>
              <a:t>Lambeth</a:t>
            </a:r>
            <a:r>
              <a:rPr lang="en-US" dirty="0"/>
              <a:t> Age Uk, 2023. </a:t>
            </a:r>
            <a:r>
              <a:rPr lang="en-US" i="1" dirty="0" err="1"/>
              <a:t>Lambeth</a:t>
            </a:r>
            <a:r>
              <a:rPr lang="en-US" i="1" dirty="0"/>
              <a:t> Age Uk. </a:t>
            </a:r>
            <a:r>
              <a:rPr lang="en-US" dirty="0"/>
              <a:t>[Online] </a:t>
            </a:r>
            <a:br>
              <a:rPr lang="en-US" dirty="0"/>
            </a:br>
            <a:r>
              <a:rPr lang="en-US" dirty="0"/>
              <a:t>Available at: </a:t>
            </a:r>
            <a:r>
              <a:rPr lang="en-US" u="sng" dirty="0"/>
              <a:t>https://www.ageuk.org.uk/lambeth/#</a:t>
            </a:r>
            <a:br>
              <a:rPr lang="en-US" dirty="0"/>
            </a:br>
            <a:r>
              <a:rPr lang="en-US" dirty="0"/>
              <a:t>[Accessed 1 March (2023)].</a:t>
            </a: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Lu, Y. et al., (2020). Reprogramming to recover youthful epigenetic information and restore vision. </a:t>
            </a:r>
            <a:r>
              <a:rPr lang="en-US" i="1" dirty="0">
                <a:latin typeface="Times New Roman" panose="02020603050405020304" pitchFamily="18" charset="0"/>
                <a:cs typeface="Times New Roman" panose="02020603050405020304" pitchFamily="18" charset="0"/>
              </a:rPr>
              <a:t>Nature, </a:t>
            </a:r>
            <a:r>
              <a:rPr lang="en-US" dirty="0">
                <a:latin typeface="Times New Roman" panose="02020603050405020304" pitchFamily="18" charset="0"/>
                <a:cs typeface="Times New Roman" panose="02020603050405020304" pitchFamily="18" charset="0"/>
              </a:rPr>
              <a:t>7836(588), pp. 124-129.</a:t>
            </a:r>
          </a:p>
          <a:p>
            <a:pPr algn="just"/>
            <a:r>
              <a:rPr lang="en-US" dirty="0">
                <a:latin typeface="Times New Roman" panose="02020603050405020304" pitchFamily="18" charset="0"/>
                <a:cs typeface="Times New Roman" panose="02020603050405020304" pitchFamily="18" charset="0"/>
              </a:rPr>
              <a:t>Morrison, R. S., Meier, D. E. &amp; Arnold, R. M., (2021). What’s wrong with advance care planning. </a:t>
            </a:r>
            <a:r>
              <a:rPr lang="en-US" i="1" dirty="0" err="1">
                <a:latin typeface="Times New Roman" panose="02020603050405020304" pitchFamily="18" charset="0"/>
                <a:cs typeface="Times New Roman" panose="02020603050405020304" pitchFamily="18" charset="0"/>
              </a:rPr>
              <a:t>Jama</a:t>
            </a:r>
            <a:r>
              <a:rPr lang="en-US"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16(326), pp. 1575-1576.</a:t>
            </a:r>
          </a:p>
          <a:p>
            <a:pPr algn="just"/>
            <a:r>
              <a:rPr lang="en-US" dirty="0" err="1">
                <a:latin typeface="Times New Roman" panose="02020603050405020304" pitchFamily="18" charset="0"/>
                <a:cs typeface="Times New Roman" panose="02020603050405020304" pitchFamily="18" charset="0"/>
              </a:rPr>
              <a:t>Perissinotto</a:t>
            </a:r>
            <a:r>
              <a:rPr lang="en-US" dirty="0">
                <a:latin typeface="Times New Roman" panose="02020603050405020304" pitchFamily="18" charset="0"/>
                <a:cs typeface="Times New Roman" panose="02020603050405020304" pitchFamily="18" charset="0"/>
              </a:rPr>
              <a:t>, C., Holt‐</a:t>
            </a:r>
            <a:r>
              <a:rPr lang="en-US" dirty="0" err="1">
                <a:latin typeface="Times New Roman" panose="02020603050405020304" pitchFamily="18" charset="0"/>
                <a:cs typeface="Times New Roman" panose="02020603050405020304" pitchFamily="18" charset="0"/>
              </a:rPr>
              <a:t>Lunstad</a:t>
            </a:r>
            <a:r>
              <a:rPr lang="en-US" dirty="0">
                <a:latin typeface="Times New Roman" panose="02020603050405020304" pitchFamily="18" charset="0"/>
                <a:cs typeface="Times New Roman" panose="02020603050405020304" pitchFamily="18" charset="0"/>
              </a:rPr>
              <a:t>, J., </a:t>
            </a:r>
            <a:r>
              <a:rPr lang="en-US" dirty="0" err="1">
                <a:latin typeface="Times New Roman" panose="02020603050405020304" pitchFamily="18" charset="0"/>
                <a:cs typeface="Times New Roman" panose="02020603050405020304" pitchFamily="18" charset="0"/>
              </a:rPr>
              <a:t>Periyakoil</a:t>
            </a:r>
            <a:r>
              <a:rPr lang="en-US" dirty="0">
                <a:latin typeface="Times New Roman" panose="02020603050405020304" pitchFamily="18" charset="0"/>
                <a:cs typeface="Times New Roman" panose="02020603050405020304" pitchFamily="18" charset="0"/>
              </a:rPr>
              <a:t>, V. S. &amp; </a:t>
            </a:r>
            <a:r>
              <a:rPr lang="en-US" dirty="0" err="1">
                <a:latin typeface="Times New Roman" panose="02020603050405020304" pitchFamily="18" charset="0"/>
                <a:cs typeface="Times New Roman" panose="02020603050405020304" pitchFamily="18" charset="0"/>
              </a:rPr>
              <a:t>Covinsky</a:t>
            </a:r>
            <a:r>
              <a:rPr lang="en-US" dirty="0">
                <a:latin typeface="Times New Roman" panose="02020603050405020304" pitchFamily="18" charset="0"/>
                <a:cs typeface="Times New Roman" panose="02020603050405020304" pitchFamily="18" charset="0"/>
              </a:rPr>
              <a:t>, K., (2019). A practical approach to assessing and mitigating loneliness and isolation in older adults. </a:t>
            </a:r>
            <a:r>
              <a:rPr lang="en-US" i="1" dirty="0" err="1">
                <a:latin typeface="Times New Roman" panose="02020603050405020304" pitchFamily="18" charset="0"/>
                <a:cs typeface="Times New Roman" panose="02020603050405020304" pitchFamily="18" charset="0"/>
              </a:rPr>
              <a:t>ournal</a:t>
            </a:r>
            <a:r>
              <a:rPr lang="en-US" i="1" dirty="0">
                <a:latin typeface="Times New Roman" panose="02020603050405020304" pitchFamily="18" charset="0"/>
                <a:cs typeface="Times New Roman" panose="02020603050405020304" pitchFamily="18" charset="0"/>
              </a:rPr>
              <a:t> of the American Geriatrics Society, </a:t>
            </a:r>
            <a:r>
              <a:rPr lang="en-US" dirty="0">
                <a:latin typeface="Times New Roman" panose="02020603050405020304" pitchFamily="18" charset="0"/>
                <a:cs typeface="Times New Roman" panose="02020603050405020304" pitchFamily="18" charset="0"/>
              </a:rPr>
              <a:t>67(4), pp. 657-662.</a:t>
            </a:r>
          </a:p>
          <a:p>
            <a:pPr algn="just"/>
            <a:r>
              <a:rPr lang="en-US" dirty="0">
                <a:latin typeface="Times New Roman" panose="02020603050405020304" pitchFamily="18" charset="0"/>
                <a:cs typeface="Times New Roman" panose="02020603050405020304" pitchFamily="18" charset="0"/>
              </a:rPr>
              <a:t>Pollens, R. et al., 201. Supporting Crucial Conversations: Speech-Language Pathology Intervention in Palliative End-of-Life Care. </a:t>
            </a:r>
            <a:r>
              <a:rPr lang="en-US" i="1" dirty="0">
                <a:latin typeface="Times New Roman" panose="02020603050405020304" pitchFamily="18" charset="0"/>
                <a:cs typeface="Times New Roman" panose="02020603050405020304" pitchFamily="18" charset="0"/>
              </a:rPr>
              <a:t>J </a:t>
            </a:r>
            <a:r>
              <a:rPr lang="en-US" i="1" dirty="0" err="1">
                <a:latin typeface="Times New Roman" panose="02020603050405020304" pitchFamily="18" charset="0"/>
                <a:cs typeface="Times New Roman" panose="02020603050405020304" pitchFamily="18" charset="0"/>
              </a:rPr>
              <a:t>Palliat</a:t>
            </a:r>
            <a:r>
              <a:rPr lang="en-US" i="1" dirty="0">
                <a:latin typeface="Times New Roman" panose="02020603050405020304" pitchFamily="18" charset="0"/>
                <a:cs typeface="Times New Roman" panose="02020603050405020304" pitchFamily="18" charset="0"/>
              </a:rPr>
              <a:t> Med..</a:t>
            </a: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Pugh, J., (2020). The United Kingdom’s Coronavirus Act, deprivations of liberty, and the right to liberty and security of the person. </a:t>
            </a:r>
            <a:r>
              <a:rPr lang="en-US" i="1" dirty="0">
                <a:latin typeface="Times New Roman" panose="02020603050405020304" pitchFamily="18" charset="0"/>
                <a:cs typeface="Times New Roman" panose="02020603050405020304" pitchFamily="18" charset="0"/>
              </a:rPr>
              <a:t>Journal of Law and the Biosciences, </a:t>
            </a:r>
            <a:r>
              <a:rPr lang="en-US" dirty="0">
                <a:latin typeface="Times New Roman" panose="02020603050405020304" pitchFamily="18" charset="0"/>
                <a:cs typeface="Times New Roman" panose="02020603050405020304" pitchFamily="18" charset="0"/>
              </a:rPr>
              <a:t>7(1), pp. 1-10.</a:t>
            </a:r>
          </a:p>
          <a:p>
            <a:pPr algn="just"/>
            <a:r>
              <a:rPr lang="en-US" dirty="0">
                <a:latin typeface="Times New Roman" panose="02020603050405020304" pitchFamily="18" charset="0"/>
                <a:cs typeface="Times New Roman" panose="02020603050405020304" pitchFamily="18" charset="0"/>
              </a:rPr>
              <a:t>Risk, J. et al., (2019). Barriers, enablers and initiatives for uptake of advance care planning in general practice: a systematic review and critical interpretive synthesis. </a:t>
            </a:r>
            <a:r>
              <a:rPr lang="en-US" i="1" dirty="0">
                <a:latin typeface="Times New Roman" panose="02020603050405020304" pitchFamily="18" charset="0"/>
                <a:cs typeface="Times New Roman" panose="02020603050405020304" pitchFamily="18" charset="0"/>
              </a:rPr>
              <a:t>BMJ open, </a:t>
            </a:r>
            <a:r>
              <a:rPr lang="en-US" dirty="0">
                <a:latin typeface="Times New Roman" panose="02020603050405020304" pitchFamily="18" charset="0"/>
                <a:cs typeface="Times New Roman" panose="02020603050405020304" pitchFamily="18" charset="0"/>
              </a:rPr>
              <a:t>9(9), pp. 1-10.</a:t>
            </a:r>
          </a:p>
          <a:p>
            <a:pPr algn="just"/>
            <a:r>
              <a:rPr lang="en-US" dirty="0" err="1">
                <a:latin typeface="Times New Roman" panose="02020603050405020304" pitchFamily="18" charset="0"/>
                <a:cs typeface="Times New Roman" panose="02020603050405020304" pitchFamily="18" charset="0"/>
              </a:rPr>
              <a:t>Savulescu</a:t>
            </a:r>
            <a:r>
              <a:rPr lang="en-US" dirty="0">
                <a:latin typeface="Times New Roman" panose="02020603050405020304" pitchFamily="18" charset="0"/>
                <a:cs typeface="Times New Roman" panose="02020603050405020304" pitchFamily="18" charset="0"/>
              </a:rPr>
              <a:t>, J. &amp; Cameron, J., (2020). Why lockdown of the elderly is not ageist and why levelling down equality is wrong. </a:t>
            </a:r>
            <a:r>
              <a:rPr lang="en-US" i="1" dirty="0">
                <a:latin typeface="Times New Roman" panose="02020603050405020304" pitchFamily="18" charset="0"/>
                <a:cs typeface="Times New Roman" panose="02020603050405020304" pitchFamily="18" charset="0"/>
              </a:rPr>
              <a:t>Journal of Medical Ethics, </a:t>
            </a:r>
            <a:r>
              <a:rPr lang="en-US" dirty="0">
                <a:latin typeface="Times New Roman" panose="02020603050405020304" pitchFamily="18" charset="0"/>
                <a:cs typeface="Times New Roman" panose="02020603050405020304" pitchFamily="18" charset="0"/>
              </a:rPr>
              <a:t>46(11), pp. 717-721.</a:t>
            </a:r>
          </a:p>
          <a:p>
            <a:pPr algn="just"/>
            <a:r>
              <a:rPr lang="en-US" dirty="0">
                <a:latin typeface="Times New Roman" panose="02020603050405020304" pitchFamily="18" charset="0"/>
                <a:cs typeface="Times New Roman" panose="02020603050405020304" pitchFamily="18" charset="0"/>
              </a:rPr>
              <a:t>Selman, L. et al., (2022). Risk factors associated with poorer experiences of end-of-life care and challenges in early bereavement: Results of a national online survey of people bereaved during the COVID-19 pandemic. </a:t>
            </a:r>
            <a:r>
              <a:rPr lang="en-US" i="1" dirty="0">
                <a:latin typeface="Times New Roman" panose="02020603050405020304" pitchFamily="18" charset="0"/>
                <a:cs typeface="Times New Roman" panose="02020603050405020304" pitchFamily="18" charset="0"/>
              </a:rPr>
              <a:t>Palliative medicine, </a:t>
            </a:r>
            <a:r>
              <a:rPr lang="en-US" dirty="0">
                <a:latin typeface="Times New Roman" panose="02020603050405020304" pitchFamily="18" charset="0"/>
                <a:cs typeface="Times New Roman" panose="02020603050405020304" pitchFamily="18" charset="0"/>
              </a:rPr>
              <a:t>36(4), pp. 717-729.</a:t>
            </a:r>
          </a:p>
          <a:p>
            <a:pPr algn="just"/>
            <a:r>
              <a:rPr lang="en-US" dirty="0">
                <a:latin typeface="Times New Roman" panose="02020603050405020304" pitchFamily="18" charset="0"/>
                <a:cs typeface="Times New Roman" panose="02020603050405020304" pitchFamily="18" charset="0"/>
              </a:rPr>
              <a:t>Sharma, M. R., General, S., Officer, P. &amp; Wilks, M. K., (2020). The Cayman Islands. </a:t>
            </a:r>
            <a:r>
              <a:rPr lang="en-US" i="1" dirty="0">
                <a:latin typeface="Times New Roman" panose="02020603050405020304" pitchFamily="18" charset="0"/>
                <a:cs typeface="Times New Roman" panose="02020603050405020304" pitchFamily="18" charset="0"/>
              </a:rPr>
              <a:t>Law Reform Commission, </a:t>
            </a:r>
            <a:r>
              <a:rPr lang="en-US" dirty="0">
                <a:latin typeface="Times New Roman" panose="02020603050405020304" pitchFamily="18" charset="0"/>
                <a:cs typeface="Times New Roman" panose="02020603050405020304" pitchFamily="18" charset="0"/>
              </a:rPr>
              <a:t>1(6), pp. 1-10.</a:t>
            </a:r>
          </a:p>
          <a:p>
            <a:pPr algn="just"/>
            <a:r>
              <a:rPr lang="en-US" dirty="0">
                <a:latin typeface="Times New Roman" panose="02020603050405020304" pitchFamily="18" charset="0"/>
                <a:cs typeface="Times New Roman" panose="02020603050405020304" pitchFamily="18" charset="0"/>
              </a:rPr>
              <a:t>Waldrop, D. P. et al., (2020). Managing death in the field: prehospital end-of-life care. </a:t>
            </a:r>
            <a:r>
              <a:rPr lang="en-US" i="1" dirty="0">
                <a:latin typeface="Times New Roman" panose="02020603050405020304" pitchFamily="18" charset="0"/>
                <a:cs typeface="Times New Roman" panose="02020603050405020304" pitchFamily="18" charset="0"/>
              </a:rPr>
              <a:t>Journal of Pain and Symptom Management, </a:t>
            </a:r>
            <a:r>
              <a:rPr lang="en-US" dirty="0">
                <a:latin typeface="Times New Roman" panose="02020603050405020304" pitchFamily="18" charset="0"/>
                <a:cs typeface="Times New Roman" panose="02020603050405020304" pitchFamily="18" charset="0"/>
              </a:rPr>
              <a:t>4(60), pp. 709-716.</a:t>
            </a:r>
          </a:p>
        </p:txBody>
      </p:sp>
      <p:sp>
        <p:nvSpPr>
          <p:cNvPr id="4" name="Title 1">
            <a:extLst>
              <a:ext uri="{FF2B5EF4-FFF2-40B4-BE49-F238E27FC236}">
                <a16:creationId xmlns:a16="http://schemas.microsoft.com/office/drawing/2014/main" id="{6FAAC466-76C7-2970-2FC1-1D2FEF795712}"/>
              </a:ext>
            </a:extLst>
          </p:cNvPr>
          <p:cNvSpPr txBox="1">
            <a:spLocks/>
          </p:cNvSpPr>
          <p:nvPr/>
        </p:nvSpPr>
        <p:spPr>
          <a:xfrm>
            <a:off x="0" y="1"/>
            <a:ext cx="10659110" cy="8763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400" kern="1200">
                <a:solidFill>
                  <a:schemeClr val="tx2"/>
                </a:solidFill>
                <a:latin typeface="+mj-lt"/>
                <a:ea typeface="+mj-ea"/>
                <a:cs typeface="+mj-cs"/>
              </a:defRPr>
            </a:lvl1pPr>
          </a:lstStyle>
          <a:p>
            <a:r>
              <a:rPr lang="en-US" sz="4400" b="1">
                <a:latin typeface="Times New Roman"/>
                <a:cs typeface="Times New Roman"/>
              </a:rPr>
              <a:t>References</a:t>
            </a:r>
            <a:endParaRPr lang="en-US" sz="4400" b="1" dirty="0">
              <a:latin typeface="Times New Roman"/>
              <a:cs typeface="Times New Roman"/>
            </a:endParaRPr>
          </a:p>
        </p:txBody>
      </p:sp>
    </p:spTree>
    <p:extLst>
      <p:ext uri="{BB962C8B-B14F-4D97-AF65-F5344CB8AC3E}">
        <p14:creationId xmlns:p14="http://schemas.microsoft.com/office/powerpoint/2010/main" val="617724086"/>
      </p:ext>
    </p:extLst>
  </p:cSld>
  <p:clrMapOvr>
    <a:masterClrMapping/>
  </p:clrMapOvr>
</p:sld>
</file>

<file path=ppt/theme/theme1.xml><?xml version="1.0" encoding="utf-8"?>
<a:theme xmlns:a="http://schemas.openxmlformats.org/drawingml/2006/main" name="ConfettiVTI">
  <a:themeElements>
    <a:clrScheme name="AnalogousFromRegularSeedLeftStep">
      <a:dk1>
        <a:srgbClr val="000000"/>
      </a:dk1>
      <a:lt1>
        <a:srgbClr val="FFFFFF"/>
      </a:lt1>
      <a:dk2>
        <a:srgbClr val="1B2F2D"/>
      </a:dk2>
      <a:lt2>
        <a:srgbClr val="F0F3F3"/>
      </a:lt2>
      <a:accent1>
        <a:srgbClr val="C3614D"/>
      </a:accent1>
      <a:accent2>
        <a:srgbClr val="B13B58"/>
      </a:accent2>
      <a:accent3>
        <a:srgbClr val="C34D9B"/>
      </a:accent3>
      <a:accent4>
        <a:srgbClr val="A83BB1"/>
      </a:accent4>
      <a:accent5>
        <a:srgbClr val="894DC3"/>
      </a:accent5>
      <a:accent6>
        <a:srgbClr val="534AB7"/>
      </a:accent6>
      <a:hlink>
        <a:srgbClr val="3897AA"/>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emplate>office theme</Template>
  <TotalTime>233</TotalTime>
  <Words>3388</Words>
  <Application>Microsoft Office PowerPoint</Application>
  <PresentationFormat>Widescreen</PresentationFormat>
  <Paragraphs>167</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Gill Sans Nova</vt:lpstr>
      <vt:lpstr>Times New Roman</vt:lpstr>
      <vt:lpstr>ConfettiVTI</vt:lpstr>
      <vt:lpstr> Living With Care  The Older Person </vt:lpstr>
      <vt:lpstr>Introduction</vt:lpstr>
      <vt:lpstr>     Definition of End of Life</vt:lpstr>
      <vt:lpstr>Support and Care in Different Settings</vt:lpstr>
      <vt:lpstr> </vt:lpstr>
      <vt:lpstr> </vt:lpstr>
      <vt:lpstr> The Gap between the Need and Availability of End-Life Care </vt:lpstr>
      <vt:lpstr>Policy Related To End Of Life</vt:lpstr>
      <vt:lpstr>Legislation</vt:lpstr>
      <vt:lpstr>The Mental Capacity Act</vt:lpstr>
      <vt:lpstr>Interventions</vt:lpstr>
      <vt:lpstr>Human Rights Acts</vt:lpstr>
      <vt:lpstr>The Equality Act </vt:lpstr>
      <vt:lpstr>The Care Act 2014</vt:lpstr>
      <vt:lpstr>Legislation and Policy Relating to End of Life</vt:lpstr>
      <vt:lpstr>Theories of Ageing and End of Life</vt:lpstr>
      <vt:lpstr>Theories of Ageing and End of Life</vt:lpstr>
      <vt:lpstr> Planning for end of life (living wills, DNR’s) </vt:lpstr>
      <vt:lpstr>Planning for end of life (Living wills, DNR’s)</vt:lpstr>
      <vt:lpstr>Planning for end of life (Living wills, DNR’s)</vt:lpstr>
      <vt:lpstr>  Euthanasia </vt:lpstr>
      <vt:lpstr> Euthanasia</vt:lpstr>
      <vt:lpstr>Recommendations</vt:lpstr>
      <vt:lpstr>Conclusion</vt:lpstr>
      <vt:lpstr>References</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Ugomma Nwanwigwe</dc:creator>
  <cp:lastModifiedBy>Ugomma</cp:lastModifiedBy>
  <cp:revision>491</cp:revision>
  <dcterms:created xsi:type="dcterms:W3CDTF">2023-02-09T13:39:54Z</dcterms:created>
  <dcterms:modified xsi:type="dcterms:W3CDTF">2023-03-02T17:59:21Z</dcterms:modified>
</cp:coreProperties>
</file>