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52"/>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 id="299" r:id="rId45"/>
    <p:sldId id="300" r:id="rId46"/>
    <p:sldId id="301" r:id="rId47"/>
    <p:sldId id="302" r:id="rId48"/>
    <p:sldId id="303" r:id="rId49"/>
    <p:sldId id="304" r:id="rId50"/>
    <p:sldId id="305" r:id="rId51"/>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64" d="100"/>
          <a:sy n="64" d="100"/>
        </p:scale>
        <p:origin x="732" y="3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0294548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Welcome. Teaching content spans 120 minutes on Monday and 120 on Tuesday. Slides include timed individual/pair/group tasks, authentic police source links, model answers and mini poster critique. Consider allowing comfort breaks outside teaching time.</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Open with a 1-minute self-rating: how confident are you finding reliable material? Tell students the activities prepare them for both the poster and the supervised Harvard/CRAAP case study.</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Based on latest BMPL4020 classroom GA36 brief. Check Moodle before class in case formally amended. For Element 1 AI may support research, structure and proofreading, but may not write the submission or make creative images; acknowledgement required if used.</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Expected: statute and Crown Prosecution Service guidance are the most direct sources for legal definitions. Peer-reviewed scholarship helps analysis; a popular video can be studied for public perceptions but is not a first-choice legal authority.</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Use brief real-world example: an incorrect offence description could mislead public understanding or an assignment. Explain evidence-based policing is careful application of best available evidence, not certainty. Link College of Policing EBP resource in references.</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Emphasise statute may contain complex wording and case law may affect interpretation. Government is not always better than peer-reviewed research for questions about effectiveness.</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Discuss that a professional policing guidance page can be a primary institutional source when asking about the guidance itself; source classifications depend on the research question.</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Allow 4 minutes in pairs, 3 minutes feedback. Answers: statute; College of Policing APP; quality systematic review/evidence synthesis; judgment/case report. Highlight different evidence needs.</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Perform live demo in browser: UWTSD library search: https://digitalservices.uwtsd.ac.uk/library/ ; Google Scholar: https://scholar.google.com ; CPS and College of Policing. Library logged-in links differ per student.</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Spend 10 minutes demonstrably using the live website. If authentication is unavailable, model with UWTSD Getting Started Public Services guide. Link: https://digitalservices.uwtsd.ac.uk/library/getting-started-guides/public-services/ . Ask who can find their sign-in.</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Invite student to give broad topic. Convert it to specific research question: what is section 20 GBH in England and Wales and what evidence might be relevant?</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Ask learners to prepare keyword list for chosen offence. If stuck use stalking, knife possession or hacking.</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 is not supported identically by all search tools. Emphasise quote marks around phrases. Let class suggest a corrected query. On some catalogues operators are case-insensitive; teach uppercase for visibility.</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Suggested: (assault OR battery) AND (evidence OR investigation) AND (police OR policing). Explain databases differ and bracket functionality varies. Students write revised keywords and one result.</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Ten-minute screen share. CPS source: https://www.cps.gov.uk/prosecution-guidance/offences-against-person-incorporating-charging-standard. Statute: https://www.legislation.gov.uk/ukpga/Vict/24-25/100/section/20. Legal focus is source evaluation, not offence classification.</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Set up 20-minute task: groups should record exact title, organisation/author, date, link and relevance. Let students choose their own poster topic.</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Students work on devices for 20 minutes. Provide individual support; suggest College of Policing evidence-based policing research to those struggling. For students unable to access library, public official sources are acceptable for practice.</a:t>
            </a:r>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Ask 2–3 groups to present. Model reasons: wrong jurisdiction, no identifiable expertise, publication date too old for changed law, source addresses sentencing not definition, or claims unsupported.</a:t>
            </a:r>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Demonstrate file names and a OneDrive folder. This also prepares them for Harvard reference corrections in supervised Element 2.</a:t>
            </a:r>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Tease Tuesday poster critique. Explain students will see one deliberately weak teaching example and one more effective teaching example. Neither should be copied as an assessed submission.</a:t>
            </a:r>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Have students save search log. Optional homework: locate one more authoritative source and bring its URL and year. End Monday at minute 120.</a:t>
            </a:r>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Second session: Tuesday 2 hours. Reuse sources students found on Monday.</a:t>
            </a:r>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Answers: legislation.gov.uk and CPS; AND narrows OR broadens; title/abstract or heading; creator, year, title, publication details and URL/DOI when appropriate. Allow pair-check and feedback.</a:t>
            </a:r>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Illustrate: US criminal law page may be authoritative for US law, but irrelevant to an England and Wales assignment. An older historical text may be relevant to legal history despite age.</a:t>
            </a:r>
          </a:p>
        </p:txBody>
      </p:sp>
      <p:sp>
        <p:nvSpPr>
          <p:cNvPr id="4" name="Slide Number Placeholder 3"/>
          <p:cNvSpPr>
            <a:spLocks noGrp="1"/>
          </p:cNvSpPr>
          <p:nvPr>
            <p:ph type="sldNum" sz="quarter" idx="10"/>
          </p:nvPr>
        </p:nvSpPr>
        <p:spPr/>
        <p:txBody>
          <a:bodyPr/>
          <a:lstStyle/>
          <a:p>
            <a:fld id="{F7021451-1387-4CA6-816F-3879F97B5CBC}" type="slidenum">
              <a:rPr lang="en-US"/>
              <a:t>24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Do not teach scoring as automatically authoritative. Teach judgement + evidence from source. CRAAP adaptation widely used in university libraries, developed by Sarah Blakeslee.</a:t>
            </a:r>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Emphasise 1861 Act is old by date but remains relevant law as amended; age alone does not invalidate primary legal source.</a:t>
            </a:r>
          </a:p>
        </p:txBody>
      </p:sp>
      <p:sp>
        <p:nvSpPr>
          <p:cNvPr id="4" name="Slide Number Placeholder 3"/>
          <p:cNvSpPr>
            <a:spLocks noGrp="1"/>
          </p:cNvSpPr>
          <p:nvPr>
            <p:ph type="sldNum" sz="quarter" idx="10"/>
          </p:nvPr>
        </p:nvSpPr>
        <p:spPr/>
        <p:txBody>
          <a:bodyPr/>
          <a:lstStyle/>
          <a:p>
            <a:fld id="{F7021451-1387-4CA6-816F-3879F97B5CBC}" type="slidenum">
              <a:rPr lang="en-US"/>
              <a:t>26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jurisdiction example is a major lesson. Ask them to look for references to Scotland (different legal system), US states, and broad UK terminology.</a:t>
            </a:r>
          </a:p>
        </p:txBody>
      </p:sp>
      <p:sp>
        <p:nvSpPr>
          <p:cNvPr id="4" name="Slide Number Placeholder 3"/>
          <p:cNvSpPr>
            <a:spLocks noGrp="1"/>
          </p:cNvSpPr>
          <p:nvPr>
            <p:ph type="sldNum" sz="quarter" idx="10"/>
          </p:nvPr>
        </p:nvSpPr>
        <p:spPr/>
        <p:txBody>
          <a:bodyPr/>
          <a:lstStyle/>
          <a:p>
            <a:fld id="{F7021451-1387-4CA6-816F-3879F97B5CBC}" type="slidenum">
              <a:rPr lang="en-US"/>
              <a:t>27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Authority does not mean a source can never be wrong. Distinguish author reputation from whether actual claim is supported.</a:t>
            </a:r>
          </a:p>
        </p:txBody>
      </p:sp>
      <p:sp>
        <p:nvSpPr>
          <p:cNvPr id="4" name="Slide Number Placeholder 3"/>
          <p:cNvSpPr>
            <a:spLocks noGrp="1"/>
          </p:cNvSpPr>
          <p:nvPr>
            <p:ph type="sldNum" sz="quarter" idx="10"/>
          </p:nvPr>
        </p:nvSpPr>
        <p:spPr/>
        <p:txBody>
          <a:bodyPr/>
          <a:lstStyle/>
          <a:p>
            <a:fld id="{F7021451-1387-4CA6-816F-3879F97B5CBC}" type="slidenum">
              <a:rPr lang="en-US"/>
              <a:t>28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Give mini example: claim "all assault needs physical injury" conflicts with CPS definition of common assault. Need real verification, not echoing first search result.</a:t>
            </a:r>
          </a:p>
        </p:txBody>
      </p:sp>
      <p:sp>
        <p:nvSpPr>
          <p:cNvPr id="4" name="Slide Number Placeholder 3"/>
          <p:cNvSpPr>
            <a:spLocks noGrp="1"/>
          </p:cNvSpPr>
          <p:nvPr>
            <p:ph type="sldNum" sz="quarter" idx="10"/>
          </p:nvPr>
        </p:nvSpPr>
        <p:spPr/>
        <p:txBody>
          <a:bodyPr/>
          <a:lstStyle/>
          <a:p>
            <a:fld id="{F7021451-1387-4CA6-816F-3879F97B5CBC}" type="slidenum">
              <a:rPr lang="en-US"/>
              <a:t>29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Bias is not always fatal: acknowledge and contextualise. Students should avoid assuming everything from news is unreliable, or everything from journals is automatically correct.</a:t>
            </a:r>
          </a:p>
        </p:txBody>
      </p:sp>
      <p:sp>
        <p:nvSpPr>
          <p:cNvPr id="4" name="Slide Number Placeholder 3"/>
          <p:cNvSpPr>
            <a:spLocks noGrp="1"/>
          </p:cNvSpPr>
          <p:nvPr>
            <p:ph type="sldNum" sz="quarter" idx="10"/>
          </p:nvPr>
        </p:nvSpPr>
        <p:spPr/>
        <p:txBody>
          <a:bodyPr/>
          <a:lstStyle/>
          <a:p>
            <a:fld id="{F7021451-1387-4CA6-816F-3879F97B5CBC}" type="slidenum">
              <a:rPr lang="en-US"/>
              <a:t>30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Allow 4 minutes then feedback. A useful for current legal definition; B reject legal claim for absence of authority/accuracy; C may be sound for a different question, not directly relevant to offence definitions.</a:t>
            </a:r>
          </a:p>
        </p:txBody>
      </p:sp>
      <p:sp>
        <p:nvSpPr>
          <p:cNvPr id="4" name="Slide Number Placeholder 3"/>
          <p:cNvSpPr>
            <a:spLocks noGrp="1"/>
          </p:cNvSpPr>
          <p:nvPr>
            <p:ph type="sldNum" sz="quarter" idx="10"/>
          </p:nvPr>
        </p:nvSpPr>
        <p:spPr/>
        <p:txBody>
          <a:bodyPr/>
          <a:lstStyle/>
          <a:p>
            <a:fld id="{F7021451-1387-4CA6-816F-3879F97B5CBC}" type="slidenum">
              <a:rPr lang="en-US"/>
              <a:t>31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Pair prompt: rewrite a weak justification into an evidence-based one. In-class assessment will require reasoned evaluation using supplied template.</a:t>
            </a:r>
          </a:p>
        </p:txBody>
      </p:sp>
      <p:sp>
        <p:nvSpPr>
          <p:cNvPr id="4" name="Slide Number Placeholder 3"/>
          <p:cNvSpPr>
            <a:spLocks noGrp="1"/>
          </p:cNvSpPr>
          <p:nvPr>
            <p:ph type="sldNum" sz="quarter" idx="10"/>
          </p:nvPr>
        </p:nvSpPr>
        <p:spPr/>
        <p:txBody>
          <a:bodyPr/>
          <a:lstStyle/>
          <a:p>
            <a:fld id="{F7021451-1387-4CA6-816F-3879F97B5CBC}" type="slidenum">
              <a:rPr lang="en-US"/>
              <a:t>32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13 minutes for independent CRAAP practice and pair compare. Student response is more valuable than a generic 1–5 score. Tutor should prompt judgement on why source fits or does not fit the poster.</a:t>
            </a:r>
          </a:p>
        </p:txBody>
      </p:sp>
      <p:sp>
        <p:nvSpPr>
          <p:cNvPr id="4" name="Slide Number Placeholder 3"/>
          <p:cNvSpPr>
            <a:spLocks noGrp="1"/>
          </p:cNvSpPr>
          <p:nvPr>
            <p:ph type="sldNum" sz="quarter" idx="10"/>
          </p:nvPr>
        </p:nvSpPr>
        <p:spPr/>
        <p:txBody>
          <a:bodyPr/>
          <a:lstStyle/>
          <a:p>
            <a:fld id="{F7021451-1387-4CA6-816F-3879F97B5CBC}" type="slidenum">
              <a:rPr lang="en-US"/>
              <a:t>33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Encourage phrase “This source is credible for X, but does not show Y.” Examples: legislation sets out statute, CPS guidance interprets charging, a study assesses an intervention but not current criminal definitions.</a:t>
            </a:r>
          </a:p>
        </p:txBody>
      </p:sp>
      <p:sp>
        <p:nvSpPr>
          <p:cNvPr id="4" name="Slide Number Placeholder 3"/>
          <p:cNvSpPr>
            <a:spLocks noGrp="1"/>
          </p:cNvSpPr>
          <p:nvPr>
            <p:ph type="sldNum" sz="quarter" idx="10"/>
          </p:nvPr>
        </p:nvSpPr>
        <p:spPr/>
        <p:txBody>
          <a:bodyPr/>
          <a:lstStyle/>
          <a:p>
            <a:fld id="{F7021451-1387-4CA6-816F-3879F97B5CBC}" type="slidenum">
              <a:rPr lang="en-US"/>
              <a:t>34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Ask whether students can infer intent just from a screenshot: usually not. Teach how to verify with CPS, legislation and academic material. Add short movement/stretch optional outside contact time.</a:t>
            </a:r>
          </a:p>
        </p:txBody>
      </p:sp>
      <p:sp>
        <p:nvSpPr>
          <p:cNvPr id="4" name="Slide Number Placeholder 3"/>
          <p:cNvSpPr>
            <a:spLocks noGrp="1"/>
          </p:cNvSpPr>
          <p:nvPr>
            <p:ph type="sldNum" sz="quarter" idx="10"/>
          </p:nvPr>
        </p:nvSpPr>
        <p:spPr/>
        <p:txBody>
          <a:bodyPr/>
          <a:lstStyle/>
          <a:p>
            <a:fld id="{F7021451-1387-4CA6-816F-3879F97B5CBC}" type="slidenum">
              <a:rPr lang="en-US"/>
              <a:t>35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Ask students to describe how they read phone messages vs a research article. Introduce layered reading for high reading load.</a:t>
            </a:r>
          </a:p>
        </p:txBody>
      </p:sp>
      <p:sp>
        <p:nvSpPr>
          <p:cNvPr id="4" name="Slide Number Placeholder 3"/>
          <p:cNvSpPr>
            <a:spLocks noGrp="1"/>
          </p:cNvSpPr>
          <p:nvPr>
            <p:ph type="sldNum" sz="quarter" idx="10"/>
          </p:nvPr>
        </p:nvSpPr>
        <p:spPr/>
        <p:txBody>
          <a:bodyPr/>
          <a:lstStyle/>
          <a:p>
            <a:fld id="{F7021451-1387-4CA6-816F-3879F97B5CBC}" type="slidenum">
              <a:rPr lang="en-US"/>
              <a:t>36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Demonstrate quickly with College of Policing research page: scroll to headings and summary, rather than reading whole page. Invite skimming in ~90 seconds.</a:t>
            </a:r>
          </a:p>
        </p:txBody>
      </p:sp>
      <p:sp>
        <p:nvSpPr>
          <p:cNvPr id="4" name="Slide Number Placeholder 3"/>
          <p:cNvSpPr>
            <a:spLocks noGrp="1"/>
          </p:cNvSpPr>
          <p:nvPr>
            <p:ph type="sldNum" sz="quarter" idx="10"/>
          </p:nvPr>
        </p:nvSpPr>
        <p:spPr/>
        <p:txBody>
          <a:bodyPr/>
          <a:lstStyle/>
          <a:p>
            <a:fld id="{F7021451-1387-4CA6-816F-3879F97B5CBC}" type="slidenum">
              <a:rPr lang="en-US"/>
              <a:t>37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Live demo: Ctrl+F section 20 or common assault on CPS page. Explain mobile browser find-in-page alternative.</a:t>
            </a:r>
          </a:p>
        </p:txBody>
      </p:sp>
      <p:sp>
        <p:nvSpPr>
          <p:cNvPr id="4" name="Slide Number Placeholder 3"/>
          <p:cNvSpPr>
            <a:spLocks noGrp="1"/>
          </p:cNvSpPr>
          <p:nvPr>
            <p:ph type="sldNum" sz="quarter" idx="10"/>
          </p:nvPr>
        </p:nvSpPr>
        <p:spPr/>
        <p:txBody>
          <a:bodyPr/>
          <a:lstStyle/>
          <a:p>
            <a:fld id="{F7021451-1387-4CA6-816F-3879F97B5CBC}" type="slidenum">
              <a:rPr lang="en-US"/>
              <a:t>38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90s silent skim. Ask: title for passage? central takeaway? likely author purpose? Suitable title: Evidence-based decisions require fit-for-purpose sources. Text is an original teaching synthesis rather than a quotation. Then allocate ~3 minutes peer feedback.</a:t>
            </a:r>
          </a:p>
        </p:txBody>
      </p:sp>
      <p:sp>
        <p:nvSpPr>
          <p:cNvPr id="4" name="Slide Number Placeholder 3"/>
          <p:cNvSpPr>
            <a:spLocks noGrp="1"/>
          </p:cNvSpPr>
          <p:nvPr>
            <p:ph type="sldNum" sz="quarter" idx="10"/>
          </p:nvPr>
        </p:nvSpPr>
        <p:spPr/>
        <p:txBody>
          <a:bodyPr/>
          <a:lstStyle/>
          <a:p>
            <a:fld id="{F7021451-1387-4CA6-816F-3879F97B5CBC}" type="slidenum">
              <a:rPr lang="en-US"/>
              <a:t>39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Ask if anyone copied a sentence wholesale; challenge them to paraphrase in their own words with a citation to original source when using real information.</a:t>
            </a:r>
          </a:p>
        </p:txBody>
      </p:sp>
      <p:sp>
        <p:nvSpPr>
          <p:cNvPr id="4" name="Slide Number Placeholder 3"/>
          <p:cNvSpPr>
            <a:spLocks noGrp="1"/>
          </p:cNvSpPr>
          <p:nvPr>
            <p:ph type="sldNum" sz="quarter" idx="10"/>
          </p:nvPr>
        </p:nvSpPr>
        <p:spPr/>
        <p:txBody>
          <a:bodyPr/>
          <a:lstStyle/>
          <a:p>
            <a:fld id="{F7021451-1387-4CA6-816F-3879F97B5CBC}" type="slidenum">
              <a:rPr lang="en-US"/>
              <a:t>40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Students open https://www.cps.gov.uk/prosecution-guidance/offences-against-person-incorporating-charging-standard and find Ctrl+F. Model answers: Criminal Justice Act 1988 section 39; intentional/reckless unlawful force application; updated 26 February 2026 at time of production; all circumstances can matter e.g. weapon/vulnerability. If guidance updates before class, current page wins.</a:t>
            </a:r>
          </a:p>
        </p:txBody>
      </p:sp>
      <p:sp>
        <p:nvSpPr>
          <p:cNvPr id="4" name="Slide Number Placeholder 3"/>
          <p:cNvSpPr>
            <a:spLocks noGrp="1"/>
          </p:cNvSpPr>
          <p:nvPr>
            <p:ph type="sldNum" sz="quarter" idx="10"/>
          </p:nvPr>
        </p:nvSpPr>
        <p:spPr/>
        <p:txBody>
          <a:bodyPr/>
          <a:lstStyle/>
          <a:p>
            <a:fld id="{F7021451-1387-4CA6-816F-3879F97B5CBC}" type="slidenum">
              <a:rPr lang="en-US"/>
              <a:t>41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Use process as transition to poster preparation. Reading is an iterative cycle: searching and evaluation may need repeating.</a:t>
            </a:r>
          </a:p>
        </p:txBody>
      </p:sp>
      <p:sp>
        <p:nvSpPr>
          <p:cNvPr id="4" name="Slide Number Placeholder 3"/>
          <p:cNvSpPr>
            <a:spLocks noGrp="1"/>
          </p:cNvSpPr>
          <p:nvPr>
            <p:ph type="sldNum" sz="quarter" idx="10"/>
          </p:nvPr>
        </p:nvSpPr>
        <p:spPr/>
        <p:txBody>
          <a:bodyPr/>
          <a:lstStyle/>
          <a:p>
            <a:fld id="{F7021451-1387-4CA6-816F-3879F97B5CBC}" type="slidenum">
              <a:rPr lang="en-US"/>
              <a:t>42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Important: poster must be original. AI permitted only for finding sources, structure, proofreading; not for writing text, creating images, or code. Student must acknowledge permitted use. Minimum 6 references, reference list outside 500-word limit.</a:t>
            </a:r>
          </a:p>
        </p:txBody>
      </p:sp>
      <p:sp>
        <p:nvSpPr>
          <p:cNvPr id="4" name="Slide Number Placeholder 3"/>
          <p:cNvSpPr>
            <a:spLocks noGrp="1"/>
          </p:cNvSpPr>
          <p:nvPr>
            <p:ph type="sldNum" sz="quarter" idx="10"/>
          </p:nvPr>
        </p:nvSpPr>
        <p:spPr/>
        <p:txBody>
          <a:bodyPr/>
          <a:lstStyle/>
          <a:p>
            <a:fld id="{F7021451-1387-4CA6-816F-3879F97B5CBC}" type="slidenum">
              <a:rPr lang="en-US"/>
              <a:t>43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Open the separate A3 editable poster deck for a full-screen comparison; next two slides show miniatures as reminder. Strong example is intentionally condensed, not submission-ready 500 words.</a:t>
            </a:r>
          </a:p>
        </p:txBody>
      </p:sp>
      <p:sp>
        <p:nvSpPr>
          <p:cNvPr id="4" name="Slide Number Placeholder 3"/>
          <p:cNvSpPr>
            <a:spLocks noGrp="1"/>
          </p:cNvSpPr>
          <p:nvPr>
            <p:ph type="sldNum" sz="quarter" idx="10"/>
          </p:nvPr>
        </p:nvSpPr>
        <p:spPr/>
        <p:txBody>
          <a:bodyPr/>
          <a:lstStyle/>
          <a:p>
            <a:fld id="{F7021451-1387-4CA6-816F-3879F97B5CBC}" type="slidenum">
              <a:rPr lang="en-US"/>
              <a:t>44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Project the full-size A3 poster from companion deck if possible. Students identify false assault statement, unqualified claims, missing sources, unsupported facts, no structure, too many colours, no citation trail. Avoid treating sample as legal advice.</a:t>
            </a:r>
          </a:p>
        </p:txBody>
      </p:sp>
      <p:sp>
        <p:nvSpPr>
          <p:cNvPr id="4" name="Slide Number Placeholder 3"/>
          <p:cNvSpPr>
            <a:spLocks noGrp="1"/>
          </p:cNvSpPr>
          <p:nvPr>
            <p:ph type="sldNum" sz="quarter" idx="10"/>
          </p:nvPr>
        </p:nvSpPr>
        <p:spPr/>
        <p:txBody>
          <a:bodyPr/>
          <a:lstStyle/>
          <a:p>
            <a:fld id="{F7021451-1387-4CA6-816F-3879F97B5CBC}" type="slidenum">
              <a:rPr lang="en-US"/>
              <a:t>45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Comparison prompts: what does viewer see first? Why is legislation cited? Are references traceable? What would still be needed for the 500-word assessment? The poster is a model, not a template to copy word for word.</a:t>
            </a:r>
          </a:p>
        </p:txBody>
      </p:sp>
      <p:sp>
        <p:nvSpPr>
          <p:cNvPr id="4" name="Slide Number Placeholder 3"/>
          <p:cNvSpPr>
            <a:spLocks noGrp="1"/>
          </p:cNvSpPr>
          <p:nvPr>
            <p:ph type="sldNum" sz="quarter" idx="10"/>
          </p:nvPr>
        </p:nvSpPr>
        <p:spPr/>
        <p:txBody>
          <a:bodyPr/>
          <a:lstStyle/>
          <a:p>
            <a:fld id="{F7021451-1387-4CA6-816F-3879F97B5CBC}" type="slidenum">
              <a:rPr lang="en-US"/>
              <a:t>46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Direct students to editable blank template in A3 companion PowerPoint. Six references minimum. They must write original assessed text, not reuse sample or AI text. Show how citations correspond to reference list.</a:t>
            </a:r>
          </a:p>
        </p:txBody>
      </p:sp>
      <p:sp>
        <p:nvSpPr>
          <p:cNvPr id="4" name="Slide Number Placeholder 3"/>
          <p:cNvSpPr>
            <a:spLocks noGrp="1"/>
          </p:cNvSpPr>
          <p:nvPr>
            <p:ph type="sldNum" sz="quarter" idx="10"/>
          </p:nvPr>
        </p:nvSpPr>
        <p:spPr/>
        <p:txBody>
          <a:bodyPr/>
          <a:lstStyle/>
          <a:p>
            <a:fld id="{F7021451-1387-4CA6-816F-3879F97B5CBC}" type="slidenum">
              <a:rPr lang="en-US"/>
              <a:t>47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Finish at 120 minutes Tuesday, total 240 taught minutes. Explain next class will continue Harvard corrections/poster development according to programme scheme.</a:t>
            </a:r>
          </a:p>
        </p:txBody>
      </p:sp>
      <p:sp>
        <p:nvSpPr>
          <p:cNvPr id="4" name="Slide Number Placeholder 3"/>
          <p:cNvSpPr>
            <a:spLocks noGrp="1"/>
          </p:cNvSpPr>
          <p:nvPr>
            <p:ph type="sldNum" sz="quarter" idx="10"/>
          </p:nvPr>
        </p:nvSpPr>
        <p:spPr/>
        <p:txBody>
          <a:bodyPr/>
          <a:lstStyle/>
          <a:p>
            <a:fld id="{F7021451-1387-4CA6-816F-3879F97B5CBC}" type="slidenum">
              <a:rPr lang="en-US"/>
              <a:t>48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Optional take-home slide. Link is clickable from presentation. If links change, search organisation name. UWTSD reference handbook via library Academic &amp; InfoSkills: https://digitalservices.uwtsd.ac.uk/library/academic-and-infoskills/.</a:t>
            </a:r>
          </a:p>
        </p:txBody>
      </p:sp>
      <p:sp>
        <p:nvSpPr>
          <p:cNvPr id="4" name="Slide Number Placeholder 3"/>
          <p:cNvSpPr>
            <a:spLocks noGrp="1"/>
          </p:cNvSpPr>
          <p:nvPr>
            <p:ph type="sldNum" sz="quarter" idx="10"/>
          </p:nvPr>
        </p:nvSpPr>
        <p:spPr/>
        <p:txBody>
          <a:bodyPr/>
          <a:lstStyle/>
          <a:p>
            <a:fld id="{F7021451-1387-4CA6-816F-3879F97B5CBC}" type="slidenum">
              <a:rPr lang="en-US"/>
              <a:t>49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Online sources: https://commons.emich.edu/loexquarterly/vol31/iss3/4/ ; https://www.college.police.uk/research/evidence-based-policing-EBP ; https://www.college.police.uk/guidance/investigation/investigative-strategies/cctv ; https://www.college.police.uk/app/investigation/working-victims-and-witnesses ; https://www.legislation.gov.uk/ukpga/1988/33/section/39 ; https://www.legislation.gov.uk/ukpga/Vict/24-25/100/section/20 ; https://www.cps.gov.uk/prosecution-guidance/offences-against-person-incorporating-charging-standard ; https://sentencingcouncil.org.uk/guidelines/common-assault-racially-or-religiously-aggravated-common-assault-battery-common-assault-on-emergency-worker/ ; https://library.port.ac.uk/academic-support/presentations-and-group-work/academic-posters ; https://digitalservices.uwtsd.ac.uk/library/getting-started-guides/public-services/</a:t>
            </a:r>
          </a:p>
        </p:txBody>
      </p:sp>
      <p:sp>
        <p:nvSpPr>
          <p:cNvPr id="4" name="Slide Number Placeholder 3"/>
          <p:cNvSpPr>
            <a:spLocks noGrp="1"/>
          </p:cNvSpPr>
          <p:nvPr>
            <p:ph type="sldNum" sz="quarter" idx="10"/>
          </p:nvPr>
        </p:nvSpPr>
        <p:spPr/>
        <p:txBody>
          <a:bodyPr/>
          <a:lstStyle/>
          <a:p>
            <a:fld id="{F7021451-1387-4CA6-816F-3879F97B5CBC}" type="slidenum">
              <a:rPr lang="en-US"/>
              <a:t>50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5.xml"/><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6.xml"/><Relationship Id="rId1" Type="http://schemas.openxmlformats.org/officeDocument/2006/relationships/slideLayout" Target="../slideLayouts/slideLayout1.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1.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1.xml"/></Relationships>
</file>

<file path=ppt/slides/_rels/slide49.xml.rels><?xml version="1.0" encoding="UTF-8" standalone="yes"?>
<Relationships xmlns="http://schemas.openxmlformats.org/package/2006/relationships"><Relationship Id="rId8" Type="http://schemas.openxmlformats.org/officeDocument/2006/relationships/hyperlink" Target="https://scholar.google.com/" TargetMode="External"/><Relationship Id="rId3" Type="http://schemas.openxmlformats.org/officeDocument/2006/relationships/hyperlink" Target="https://digitalservices.uwtsd.ac.uk/library/" TargetMode="External"/><Relationship Id="rId7" Type="http://schemas.openxmlformats.org/officeDocument/2006/relationships/hyperlink" Target="https://www.college.police.uk/app/investigation" TargetMode="External"/><Relationship Id="rId2" Type="http://schemas.openxmlformats.org/officeDocument/2006/relationships/notesSlide" Target="../notesSlides/notesSlide49.xml"/><Relationship Id="rId1" Type="http://schemas.openxmlformats.org/officeDocument/2006/relationships/slideLayout" Target="../slideLayouts/slideLayout1.xml"/><Relationship Id="rId6" Type="http://schemas.openxmlformats.org/officeDocument/2006/relationships/hyperlink" Target="https://www.college.police.uk/research" TargetMode="External"/><Relationship Id="rId5" Type="http://schemas.openxmlformats.org/officeDocument/2006/relationships/hyperlink" Target="https://www.legislation.gov.uk/" TargetMode="External"/><Relationship Id="rId4" Type="http://schemas.openxmlformats.org/officeDocument/2006/relationships/hyperlink" Target="https://www.cps.gov.uk/prosecution-guidance/offences-against-person-incorporating-charging-standard" TargetMode="Externa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0263A"/>
        </a:solidFill>
        <a:effectLst/>
      </p:bgPr>
    </p:bg>
    <p:spTree>
      <p:nvGrpSpPr>
        <p:cNvPr id="1" name=""/>
        <p:cNvGrpSpPr/>
        <p:nvPr/>
      </p:nvGrpSpPr>
      <p:grpSpPr>
        <a:xfrm>
          <a:off x="0" y="0"/>
          <a:ext cx="0" cy="0"/>
          <a:chOff x="0" y="0"/>
          <a:chExt cx="0" cy="0"/>
        </a:xfrm>
      </p:grpSpPr>
      <p:sp>
        <p:nvSpPr>
          <p:cNvPr id="2" name="Shape 0"/>
          <p:cNvSpPr/>
          <p:nvPr/>
        </p:nvSpPr>
        <p:spPr>
          <a:xfrm>
            <a:off x="0" y="0"/>
            <a:ext cx="12192000" cy="137160"/>
          </a:xfrm>
          <a:prstGeom prst="rect">
            <a:avLst/>
          </a:prstGeom>
          <a:solidFill>
            <a:srgbClr val="13B8A6"/>
          </a:solidFill>
          <a:ln w="12700">
            <a:solidFill>
              <a:srgbClr val="13B8A6"/>
            </a:solidFill>
            <a:prstDash val="solid"/>
          </a:ln>
        </p:spPr>
        <p:txBody>
          <a:bodyPr/>
          <a:lstStyle/>
          <a:p>
            <a:endParaRPr lang="en-GB"/>
          </a:p>
        </p:txBody>
      </p:sp>
      <p:sp>
        <p:nvSpPr>
          <p:cNvPr id="3" name="Text 1"/>
          <p:cNvSpPr/>
          <p:nvPr/>
        </p:nvSpPr>
        <p:spPr>
          <a:xfrm>
            <a:off x="685800" y="594360"/>
            <a:ext cx="9144000" cy="329184"/>
          </a:xfrm>
          <a:prstGeom prst="rect">
            <a:avLst/>
          </a:prstGeom>
          <a:noFill/>
          <a:ln/>
        </p:spPr>
        <p:txBody>
          <a:bodyPr wrap="square" lIns="0" tIns="0" rIns="0" bIns="0" rtlCol="0" anchor="ctr">
            <a:normAutofit/>
          </a:bodyPr>
          <a:lstStyle/>
          <a:p>
            <a:pPr marL="0" indent="0">
              <a:buNone/>
            </a:pPr>
            <a:r>
              <a:rPr lang="en-US" sz="1500" b="1" dirty="0">
                <a:solidFill>
                  <a:srgbClr val="13B8A6"/>
                </a:solidFill>
                <a:latin typeface="Arial" pitchFamily="34" charset="0"/>
                <a:ea typeface="Arial" pitchFamily="34" charset="-122"/>
                <a:cs typeface="Arial" pitchFamily="34" charset="-120"/>
              </a:rPr>
              <a:t>BMPL4020  •  LEVEL 4 POLICING</a:t>
            </a:r>
            <a:endParaRPr lang="en-US" sz="1500" dirty="0"/>
          </a:p>
        </p:txBody>
      </p:sp>
      <p:sp>
        <p:nvSpPr>
          <p:cNvPr id="4" name="Text 2"/>
          <p:cNvSpPr/>
          <p:nvPr/>
        </p:nvSpPr>
        <p:spPr>
          <a:xfrm>
            <a:off x="685800" y="1536192"/>
            <a:ext cx="10698480" cy="1554480"/>
          </a:xfrm>
          <a:prstGeom prst="rect">
            <a:avLst/>
          </a:prstGeom>
          <a:noFill/>
          <a:ln/>
        </p:spPr>
        <p:txBody>
          <a:bodyPr wrap="square" lIns="0" tIns="0" rIns="0" bIns="0" rtlCol="0" anchor="ctr">
            <a:normAutofit/>
          </a:bodyPr>
          <a:lstStyle/>
          <a:p>
            <a:pPr marL="0" indent="0">
              <a:buNone/>
            </a:pPr>
            <a:r>
              <a:rPr lang="en-US" sz="4300" b="1" dirty="0">
                <a:solidFill>
                  <a:srgbClr val="FFFFFF"/>
                </a:solidFill>
                <a:latin typeface="Arial" pitchFamily="34" charset="0"/>
                <a:ea typeface="Arial" pitchFamily="34" charset="-122"/>
                <a:cs typeface="Arial" pitchFamily="34" charset="-120"/>
              </a:rPr>
              <a:t>Find it. Test it. Read it. Use it.</a:t>
            </a:r>
            <a:endParaRPr lang="en-US" sz="4300" dirty="0"/>
          </a:p>
        </p:txBody>
      </p:sp>
      <p:sp>
        <p:nvSpPr>
          <p:cNvPr id="5" name="Text 3"/>
          <p:cNvSpPr/>
          <p:nvPr/>
        </p:nvSpPr>
        <p:spPr>
          <a:xfrm>
            <a:off x="713232" y="3703320"/>
            <a:ext cx="10149840" cy="1005840"/>
          </a:xfrm>
          <a:prstGeom prst="rect">
            <a:avLst/>
          </a:prstGeom>
          <a:noFill/>
          <a:ln/>
        </p:spPr>
        <p:txBody>
          <a:bodyPr wrap="square" lIns="0" tIns="0" rIns="0" bIns="0" rtlCol="0" anchor="t">
            <a:normAutofit/>
          </a:bodyPr>
          <a:lstStyle/>
          <a:p>
            <a:pPr marL="0" indent="0">
              <a:buNone/>
            </a:pPr>
            <a:r>
              <a:rPr lang="en-US" sz="2300" dirty="0">
                <a:solidFill>
                  <a:srgbClr val="D7EBF1"/>
                </a:solidFill>
                <a:latin typeface="Arial" pitchFamily="34" charset="0"/>
                <a:ea typeface="Arial" pitchFamily="34" charset="-122"/>
                <a:cs typeface="Arial" pitchFamily="34" charset="-120"/>
              </a:rPr>
              <a:t>Two 2-hour sessions • Academic sources • CRAAP • skimming &amp; scanning • academic poster preparation</a:t>
            </a:r>
            <a:endParaRPr lang="en-US" sz="2300" dirty="0"/>
          </a:p>
        </p:txBody>
      </p:sp>
      <p:sp>
        <p:nvSpPr>
          <p:cNvPr id="6" name="Shape 4"/>
          <p:cNvSpPr/>
          <p:nvPr/>
        </p:nvSpPr>
        <p:spPr>
          <a:xfrm>
            <a:off x="731520" y="5870448"/>
            <a:ext cx="2103120" cy="292608"/>
          </a:xfrm>
          <a:prstGeom prst="roundRect">
            <a:avLst>
              <a:gd name="adj" fmla="val 25000"/>
            </a:avLst>
          </a:prstGeom>
          <a:solidFill>
            <a:srgbClr val="F2B64C"/>
          </a:solidFill>
          <a:ln w="10160">
            <a:solidFill>
              <a:srgbClr val="F2B64C">
                <a:alpha val="0"/>
              </a:srgbClr>
            </a:solidFill>
            <a:prstDash val="solid"/>
          </a:ln>
        </p:spPr>
        <p:txBody>
          <a:bodyPr/>
          <a:lstStyle/>
          <a:p>
            <a:endParaRPr lang="en-GB"/>
          </a:p>
        </p:txBody>
      </p:sp>
      <p:sp>
        <p:nvSpPr>
          <p:cNvPr id="7" name="Text 5"/>
          <p:cNvSpPr/>
          <p:nvPr/>
        </p:nvSpPr>
        <p:spPr>
          <a:xfrm>
            <a:off x="822960" y="5897880"/>
            <a:ext cx="1920240" cy="219456"/>
          </a:xfrm>
          <a:prstGeom prst="rect">
            <a:avLst/>
          </a:prstGeom>
          <a:noFill/>
          <a:ln/>
        </p:spPr>
        <p:txBody>
          <a:bodyPr wrap="square" lIns="0" tIns="0" rIns="0" bIns="0" rtlCol="0" anchor="ctr">
            <a:normAutofit/>
          </a:bodyPr>
          <a:lstStyle/>
          <a:p>
            <a:pPr marL="0" indent="0">
              <a:buNone/>
            </a:pPr>
            <a:r>
              <a:rPr lang="en-US" sz="1000" b="1" kern="0" spc="50" dirty="0">
                <a:solidFill>
                  <a:srgbClr val="10263A"/>
                </a:solidFill>
                <a:latin typeface="Arial" pitchFamily="34" charset="0"/>
                <a:ea typeface="Arial" pitchFamily="34" charset="-122"/>
                <a:cs typeface="Arial" pitchFamily="34" charset="-120"/>
              </a:rPr>
              <a:t>MON + TUE</a:t>
            </a:r>
            <a:endParaRPr lang="en-US" sz="1000" dirty="0"/>
          </a:p>
        </p:txBody>
      </p:sp>
      <p:sp>
        <p:nvSpPr>
          <p:cNvPr id="8" name="Text 6"/>
          <p:cNvSpPr/>
          <p:nvPr/>
        </p:nvSpPr>
        <p:spPr>
          <a:xfrm>
            <a:off x="8449056" y="5907024"/>
            <a:ext cx="2926080" cy="219456"/>
          </a:xfrm>
          <a:prstGeom prst="rect">
            <a:avLst/>
          </a:prstGeom>
          <a:noFill/>
          <a:ln/>
        </p:spPr>
        <p:txBody>
          <a:bodyPr wrap="square" lIns="0" tIns="0" rIns="0" bIns="0" rtlCol="0" anchor="ctr">
            <a:normAutofit/>
          </a:bodyPr>
          <a:lstStyle/>
          <a:p>
            <a:pPr marL="0" indent="0" algn="r">
              <a:buNone/>
            </a:pPr>
            <a:r>
              <a:rPr lang="en-US" sz="1600" b="1" dirty="0">
                <a:solidFill>
                  <a:srgbClr val="FFFFFF"/>
                </a:solidFill>
                <a:latin typeface="Arial" pitchFamily="34" charset="0"/>
                <a:ea typeface="Arial" pitchFamily="34" charset="-122"/>
                <a:cs typeface="Arial" pitchFamily="34" charset="-120"/>
              </a:rPr>
              <a:t>4 HOURS • 240 MIN</a:t>
            </a:r>
            <a:endParaRPr lang="en-US" sz="16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6F9FC"/>
        </a:solidFill>
        <a:effectLst/>
      </p:bgPr>
    </p:bg>
    <p:spTree>
      <p:nvGrpSpPr>
        <p:cNvPr id="1" name=""/>
        <p:cNvGrpSpPr/>
        <p:nvPr/>
      </p:nvGrpSpPr>
      <p:grpSpPr>
        <a:xfrm>
          <a:off x="0" y="0"/>
          <a:ext cx="0" cy="0"/>
          <a:chOff x="0" y="0"/>
          <a:chExt cx="0" cy="0"/>
        </a:xfrm>
      </p:grpSpPr>
      <p:sp>
        <p:nvSpPr>
          <p:cNvPr id="2" name="Shape 0"/>
          <p:cNvSpPr/>
          <p:nvPr/>
        </p:nvSpPr>
        <p:spPr>
          <a:xfrm>
            <a:off x="0" y="0"/>
            <a:ext cx="12192000" cy="109728"/>
          </a:xfrm>
          <a:prstGeom prst="rect">
            <a:avLst/>
          </a:prstGeom>
          <a:solidFill>
            <a:srgbClr val="13B8A6"/>
          </a:solidFill>
          <a:ln w="12700">
            <a:solidFill>
              <a:srgbClr val="13B8A6"/>
            </a:solidFill>
            <a:prstDash val="solid"/>
          </a:ln>
        </p:spPr>
        <p:txBody>
          <a:bodyPr/>
          <a:lstStyle/>
          <a:p>
            <a:endParaRPr lang="en-GB"/>
          </a:p>
        </p:txBody>
      </p:sp>
      <p:sp>
        <p:nvSpPr>
          <p:cNvPr id="3" name="Text 1"/>
          <p:cNvSpPr/>
          <p:nvPr/>
        </p:nvSpPr>
        <p:spPr>
          <a:xfrm>
            <a:off x="502920" y="274320"/>
            <a:ext cx="9144000" cy="219456"/>
          </a:xfrm>
          <a:prstGeom prst="rect">
            <a:avLst/>
          </a:prstGeom>
          <a:noFill/>
          <a:ln/>
        </p:spPr>
        <p:txBody>
          <a:bodyPr wrap="square" lIns="0" tIns="0" rIns="0" bIns="0" rtlCol="0" anchor="ctr">
            <a:normAutofit/>
          </a:bodyPr>
          <a:lstStyle/>
          <a:p>
            <a:pPr marL="0" indent="0">
              <a:buNone/>
            </a:pPr>
            <a:r>
              <a:rPr lang="en-US" sz="1000" b="1" kern="0" spc="50" dirty="0">
                <a:solidFill>
                  <a:srgbClr val="5C7180"/>
                </a:solidFill>
                <a:latin typeface="Arial" pitchFamily="34" charset="0"/>
                <a:ea typeface="Arial" pitchFamily="34" charset="-122"/>
                <a:cs typeface="Arial" pitchFamily="34" charset="-120"/>
              </a:rPr>
              <a:t>UWTSD  /  BMPL4020  /  ACADEMIC &amp; PROFESSIONAL SKILLS FOR POLICING</a:t>
            </a:r>
            <a:endParaRPr lang="en-US" sz="1000" dirty="0"/>
          </a:p>
        </p:txBody>
      </p:sp>
      <p:sp>
        <p:nvSpPr>
          <p:cNvPr id="4" name="Text 2"/>
          <p:cNvSpPr/>
          <p:nvPr/>
        </p:nvSpPr>
        <p:spPr>
          <a:xfrm>
            <a:off x="502920" y="749808"/>
            <a:ext cx="11201400" cy="685800"/>
          </a:xfrm>
          <a:prstGeom prst="rect">
            <a:avLst/>
          </a:prstGeom>
          <a:noFill/>
          <a:ln/>
        </p:spPr>
        <p:txBody>
          <a:bodyPr wrap="square" lIns="0" tIns="0" rIns="0" bIns="0" rtlCol="0" anchor="ctr">
            <a:normAutofit/>
          </a:bodyPr>
          <a:lstStyle/>
          <a:p>
            <a:pPr marL="0" indent="0">
              <a:buNone/>
            </a:pPr>
            <a:r>
              <a:rPr lang="en-US" sz="3100" b="1" dirty="0">
                <a:solidFill>
                  <a:srgbClr val="10263A"/>
                </a:solidFill>
                <a:latin typeface="Arial" pitchFamily="34" charset="0"/>
                <a:ea typeface="Arial" pitchFamily="34" charset="-122"/>
                <a:cs typeface="Arial" pitchFamily="34" charset="-120"/>
              </a:rPr>
              <a:t>Our four learning outcomes</a:t>
            </a:r>
            <a:endParaRPr lang="en-US" sz="3100" dirty="0"/>
          </a:p>
        </p:txBody>
      </p:sp>
      <p:sp>
        <p:nvSpPr>
          <p:cNvPr id="5" name="Text 3"/>
          <p:cNvSpPr/>
          <p:nvPr/>
        </p:nvSpPr>
        <p:spPr>
          <a:xfrm>
            <a:off x="512064" y="1444752"/>
            <a:ext cx="11064240" cy="338328"/>
          </a:xfrm>
          <a:prstGeom prst="rect">
            <a:avLst/>
          </a:prstGeom>
          <a:noFill/>
          <a:ln/>
        </p:spPr>
        <p:txBody>
          <a:bodyPr wrap="square" lIns="0" tIns="0" rIns="0" bIns="0" rtlCol="0" anchor="ctr">
            <a:normAutofit/>
          </a:bodyPr>
          <a:lstStyle/>
          <a:p>
            <a:pPr marL="0" indent="0">
              <a:buNone/>
            </a:pPr>
            <a:r>
              <a:rPr lang="en-US" sz="1600" dirty="0">
                <a:solidFill>
                  <a:srgbClr val="5C7180"/>
                </a:solidFill>
                <a:latin typeface="Arial" pitchFamily="34" charset="0"/>
                <a:ea typeface="Arial" pitchFamily="34" charset="-122"/>
                <a:cs typeface="Arial" pitchFamily="34" charset="-120"/>
              </a:rPr>
              <a:t>By the end of Tuesday, you should be able to…</a:t>
            </a:r>
            <a:endParaRPr lang="en-US" sz="1600" dirty="0"/>
          </a:p>
        </p:txBody>
      </p:sp>
      <p:sp>
        <p:nvSpPr>
          <p:cNvPr id="6" name="Shape 4"/>
          <p:cNvSpPr/>
          <p:nvPr/>
        </p:nvSpPr>
        <p:spPr>
          <a:xfrm>
            <a:off x="502920" y="6483096"/>
            <a:ext cx="11183112" cy="0"/>
          </a:xfrm>
          <a:prstGeom prst="line">
            <a:avLst/>
          </a:prstGeom>
          <a:noFill/>
          <a:ln w="8890">
            <a:solidFill>
              <a:srgbClr val="D9E4EC"/>
            </a:solidFill>
            <a:prstDash val="solid"/>
          </a:ln>
        </p:spPr>
        <p:txBody>
          <a:bodyPr/>
          <a:lstStyle/>
          <a:p>
            <a:endParaRPr lang="en-GB"/>
          </a:p>
        </p:txBody>
      </p:sp>
      <p:sp>
        <p:nvSpPr>
          <p:cNvPr id="7" name="Text 5"/>
          <p:cNvSpPr/>
          <p:nvPr/>
        </p:nvSpPr>
        <p:spPr>
          <a:xfrm>
            <a:off x="502920" y="6537960"/>
            <a:ext cx="4572000" cy="155448"/>
          </a:xfrm>
          <a:prstGeom prst="rect">
            <a:avLst/>
          </a:prstGeom>
          <a:noFill/>
          <a:ln/>
        </p:spPr>
        <p:txBody>
          <a:bodyPr wrap="square" lIns="0" tIns="0" rIns="0" bIns="0" rtlCol="0" anchor="ctr">
            <a:normAutofit/>
          </a:bodyPr>
          <a:lstStyle/>
          <a:p>
            <a:pPr marL="0" indent="0">
              <a:buNone/>
            </a:pPr>
            <a:r>
              <a:rPr lang="en-US" sz="900" b="1" dirty="0">
                <a:solidFill>
                  <a:srgbClr val="5C7180"/>
                </a:solidFill>
                <a:latin typeface="Arial" pitchFamily="34" charset="0"/>
                <a:ea typeface="Arial" pitchFamily="34" charset="-122"/>
                <a:cs typeface="Arial" pitchFamily="34" charset="-120"/>
              </a:rPr>
              <a:t>MONDAY  •  CONTENT</a:t>
            </a:r>
            <a:endParaRPr lang="en-US" sz="900" dirty="0"/>
          </a:p>
        </p:txBody>
      </p:sp>
      <p:sp>
        <p:nvSpPr>
          <p:cNvPr id="8" name="Shape 6"/>
          <p:cNvSpPr/>
          <p:nvPr/>
        </p:nvSpPr>
        <p:spPr>
          <a:xfrm>
            <a:off x="9646920" y="6510528"/>
            <a:ext cx="1938528" cy="292608"/>
          </a:xfrm>
          <a:prstGeom prst="roundRect">
            <a:avLst>
              <a:gd name="adj" fmla="val 25000"/>
            </a:avLst>
          </a:prstGeom>
          <a:solidFill>
            <a:srgbClr val="EAF3F9"/>
          </a:solidFill>
          <a:ln w="10160">
            <a:solidFill>
              <a:srgbClr val="EAF3F9">
                <a:alpha val="0"/>
              </a:srgbClr>
            </a:solidFill>
            <a:prstDash val="solid"/>
          </a:ln>
        </p:spPr>
        <p:txBody>
          <a:bodyPr/>
          <a:lstStyle/>
          <a:p>
            <a:endParaRPr lang="en-GB"/>
          </a:p>
        </p:txBody>
      </p:sp>
      <p:sp>
        <p:nvSpPr>
          <p:cNvPr id="9" name="Text 7"/>
          <p:cNvSpPr/>
          <p:nvPr/>
        </p:nvSpPr>
        <p:spPr>
          <a:xfrm>
            <a:off x="9738360" y="6537960"/>
            <a:ext cx="1755648" cy="219456"/>
          </a:xfrm>
          <a:prstGeom prst="rect">
            <a:avLst/>
          </a:prstGeom>
          <a:noFill/>
          <a:ln/>
        </p:spPr>
        <p:txBody>
          <a:bodyPr wrap="square" lIns="0" tIns="0" rIns="0" bIns="0" rtlCol="0" anchor="ctr">
            <a:normAutofit/>
          </a:bodyPr>
          <a:lstStyle/>
          <a:p>
            <a:pPr marL="0" indent="0">
              <a:buNone/>
            </a:pPr>
            <a:r>
              <a:rPr lang="en-US" sz="1000" b="1" kern="0" spc="50" dirty="0">
                <a:solidFill>
                  <a:srgbClr val="183046"/>
                </a:solidFill>
                <a:latin typeface="Arial" pitchFamily="34" charset="0"/>
                <a:ea typeface="Arial" pitchFamily="34" charset="-122"/>
                <a:cs typeface="Arial" pitchFamily="34" charset="-120"/>
              </a:rPr>
              <a:t>0–5 MIN</a:t>
            </a:r>
            <a:endParaRPr lang="en-US" sz="1000" dirty="0"/>
          </a:p>
        </p:txBody>
      </p:sp>
      <p:sp>
        <p:nvSpPr>
          <p:cNvPr id="10" name="Text 8"/>
          <p:cNvSpPr/>
          <p:nvPr/>
        </p:nvSpPr>
        <p:spPr>
          <a:xfrm>
            <a:off x="11393424" y="6528816"/>
            <a:ext cx="292608" cy="155448"/>
          </a:xfrm>
          <a:prstGeom prst="rect">
            <a:avLst/>
          </a:prstGeom>
          <a:noFill/>
          <a:ln/>
        </p:spPr>
        <p:txBody>
          <a:bodyPr wrap="square" lIns="0" tIns="0" rIns="0" bIns="0" rtlCol="0" anchor="ctr">
            <a:normAutofit/>
          </a:bodyPr>
          <a:lstStyle/>
          <a:p>
            <a:pPr marL="0" indent="0" algn="r">
              <a:buNone/>
            </a:pPr>
            <a:r>
              <a:rPr lang="en-US" sz="1000" b="1" dirty="0">
                <a:solidFill>
                  <a:srgbClr val="5C7180"/>
                </a:solidFill>
                <a:latin typeface="Arial" pitchFamily="34" charset="0"/>
                <a:ea typeface="Arial" pitchFamily="34" charset="-122"/>
                <a:cs typeface="Arial" pitchFamily="34" charset="-120"/>
              </a:rPr>
              <a:t>02</a:t>
            </a:r>
            <a:endParaRPr lang="en-US" sz="1000" dirty="0"/>
          </a:p>
        </p:txBody>
      </p:sp>
      <p:sp>
        <p:nvSpPr>
          <p:cNvPr id="11" name="Text 9"/>
          <p:cNvSpPr/>
          <p:nvPr/>
        </p:nvSpPr>
        <p:spPr>
          <a:xfrm>
            <a:off x="914400" y="1984248"/>
            <a:ext cx="256032" cy="347472"/>
          </a:xfrm>
          <a:prstGeom prst="rect">
            <a:avLst/>
          </a:prstGeom>
          <a:noFill/>
          <a:ln/>
        </p:spPr>
        <p:txBody>
          <a:bodyPr wrap="square" lIns="0" tIns="0" rIns="0" bIns="0" rtlCol="0" anchor="ctr">
            <a:normAutofit/>
          </a:bodyPr>
          <a:lstStyle/>
          <a:p>
            <a:pPr marL="0" indent="0">
              <a:buNone/>
            </a:pPr>
            <a:r>
              <a:rPr lang="en-US" sz="2200" b="1" dirty="0">
                <a:solidFill>
                  <a:srgbClr val="13B8A6"/>
                </a:solidFill>
                <a:latin typeface="Arial" pitchFamily="34" charset="0"/>
                <a:ea typeface="Arial" pitchFamily="34" charset="-122"/>
                <a:cs typeface="Arial" pitchFamily="34" charset="-120"/>
              </a:rPr>
              <a:t>•</a:t>
            </a:r>
            <a:endParaRPr lang="en-US" sz="2200" dirty="0"/>
          </a:p>
        </p:txBody>
      </p:sp>
      <p:sp>
        <p:nvSpPr>
          <p:cNvPr id="12" name="Text 10"/>
          <p:cNvSpPr/>
          <p:nvPr/>
        </p:nvSpPr>
        <p:spPr>
          <a:xfrm>
            <a:off x="1252728" y="1984248"/>
            <a:ext cx="10085832" cy="448056"/>
          </a:xfrm>
          <a:prstGeom prst="rect">
            <a:avLst/>
          </a:prstGeom>
          <a:noFill/>
          <a:ln/>
        </p:spPr>
        <p:txBody>
          <a:bodyPr wrap="square" lIns="0" tIns="0" rIns="0" bIns="0" rtlCol="0" anchor="t">
            <a:normAutofit/>
          </a:bodyPr>
          <a:lstStyle/>
          <a:p>
            <a:pPr marL="0" indent="0">
              <a:buNone/>
            </a:pPr>
            <a:r>
              <a:rPr lang="en-US" sz="2300" dirty="0">
                <a:solidFill>
                  <a:srgbClr val="183046"/>
                </a:solidFill>
                <a:latin typeface="Arial" pitchFamily="34" charset="0"/>
                <a:ea typeface="Arial" pitchFamily="34" charset="-122"/>
                <a:cs typeface="Arial" pitchFamily="34" charset="-120"/>
              </a:rPr>
              <a:t>Find suitable academic, legal and policing sources.</a:t>
            </a:r>
            <a:endParaRPr lang="en-US" sz="2300" dirty="0"/>
          </a:p>
        </p:txBody>
      </p:sp>
      <p:sp>
        <p:nvSpPr>
          <p:cNvPr id="13" name="Text 11"/>
          <p:cNvSpPr/>
          <p:nvPr/>
        </p:nvSpPr>
        <p:spPr>
          <a:xfrm>
            <a:off x="914400" y="2807208"/>
            <a:ext cx="256032" cy="347472"/>
          </a:xfrm>
          <a:prstGeom prst="rect">
            <a:avLst/>
          </a:prstGeom>
          <a:noFill/>
          <a:ln/>
        </p:spPr>
        <p:txBody>
          <a:bodyPr wrap="square" lIns="0" tIns="0" rIns="0" bIns="0" rtlCol="0" anchor="ctr">
            <a:normAutofit/>
          </a:bodyPr>
          <a:lstStyle/>
          <a:p>
            <a:pPr marL="0" indent="0">
              <a:buNone/>
            </a:pPr>
            <a:r>
              <a:rPr lang="en-US" sz="2200" b="1" dirty="0">
                <a:solidFill>
                  <a:srgbClr val="13B8A6"/>
                </a:solidFill>
                <a:latin typeface="Arial" pitchFamily="34" charset="0"/>
                <a:ea typeface="Arial" pitchFamily="34" charset="-122"/>
                <a:cs typeface="Arial" pitchFamily="34" charset="-120"/>
              </a:rPr>
              <a:t>•</a:t>
            </a:r>
            <a:endParaRPr lang="en-US" sz="2200" dirty="0"/>
          </a:p>
        </p:txBody>
      </p:sp>
      <p:sp>
        <p:nvSpPr>
          <p:cNvPr id="14" name="Text 12"/>
          <p:cNvSpPr/>
          <p:nvPr/>
        </p:nvSpPr>
        <p:spPr>
          <a:xfrm>
            <a:off x="1252728" y="2807208"/>
            <a:ext cx="10085832" cy="448056"/>
          </a:xfrm>
          <a:prstGeom prst="rect">
            <a:avLst/>
          </a:prstGeom>
          <a:noFill/>
          <a:ln/>
        </p:spPr>
        <p:txBody>
          <a:bodyPr wrap="square" lIns="0" tIns="0" rIns="0" bIns="0" rtlCol="0" anchor="t">
            <a:normAutofit/>
          </a:bodyPr>
          <a:lstStyle/>
          <a:p>
            <a:pPr marL="0" indent="0">
              <a:buNone/>
            </a:pPr>
            <a:r>
              <a:rPr lang="en-US" sz="2300" dirty="0">
                <a:solidFill>
                  <a:srgbClr val="183046"/>
                </a:solidFill>
                <a:latin typeface="Arial" pitchFamily="34" charset="0"/>
                <a:ea typeface="Arial" pitchFamily="34" charset="-122"/>
                <a:cs typeface="Arial" pitchFamily="34" charset="-120"/>
              </a:rPr>
              <a:t>Search more intelligently with keywords and Boolean operators.</a:t>
            </a:r>
            <a:endParaRPr lang="en-US" sz="2300" dirty="0"/>
          </a:p>
        </p:txBody>
      </p:sp>
      <p:sp>
        <p:nvSpPr>
          <p:cNvPr id="15" name="Text 13"/>
          <p:cNvSpPr/>
          <p:nvPr/>
        </p:nvSpPr>
        <p:spPr>
          <a:xfrm>
            <a:off x="914400" y="3630168"/>
            <a:ext cx="256032" cy="347472"/>
          </a:xfrm>
          <a:prstGeom prst="rect">
            <a:avLst/>
          </a:prstGeom>
          <a:noFill/>
          <a:ln/>
        </p:spPr>
        <p:txBody>
          <a:bodyPr wrap="square" lIns="0" tIns="0" rIns="0" bIns="0" rtlCol="0" anchor="ctr">
            <a:normAutofit/>
          </a:bodyPr>
          <a:lstStyle/>
          <a:p>
            <a:pPr marL="0" indent="0">
              <a:buNone/>
            </a:pPr>
            <a:r>
              <a:rPr lang="en-US" sz="2200" b="1" dirty="0">
                <a:solidFill>
                  <a:srgbClr val="13B8A6"/>
                </a:solidFill>
                <a:latin typeface="Arial" pitchFamily="34" charset="0"/>
                <a:ea typeface="Arial" pitchFamily="34" charset="-122"/>
                <a:cs typeface="Arial" pitchFamily="34" charset="-120"/>
              </a:rPr>
              <a:t>•</a:t>
            </a:r>
            <a:endParaRPr lang="en-US" sz="2200" dirty="0"/>
          </a:p>
        </p:txBody>
      </p:sp>
      <p:sp>
        <p:nvSpPr>
          <p:cNvPr id="16" name="Text 14"/>
          <p:cNvSpPr/>
          <p:nvPr/>
        </p:nvSpPr>
        <p:spPr>
          <a:xfrm>
            <a:off x="1252728" y="3630168"/>
            <a:ext cx="10085832" cy="448056"/>
          </a:xfrm>
          <a:prstGeom prst="rect">
            <a:avLst/>
          </a:prstGeom>
          <a:noFill/>
          <a:ln/>
        </p:spPr>
        <p:txBody>
          <a:bodyPr wrap="square" lIns="0" tIns="0" rIns="0" bIns="0" rtlCol="0" anchor="t">
            <a:normAutofit/>
          </a:bodyPr>
          <a:lstStyle/>
          <a:p>
            <a:pPr marL="0" indent="0">
              <a:buNone/>
            </a:pPr>
            <a:r>
              <a:rPr lang="en-US" sz="2300" dirty="0">
                <a:solidFill>
                  <a:srgbClr val="183046"/>
                </a:solidFill>
                <a:latin typeface="Arial" pitchFamily="34" charset="0"/>
                <a:ea typeface="Arial" pitchFamily="34" charset="-122"/>
                <a:cs typeface="Arial" pitchFamily="34" charset="-120"/>
              </a:rPr>
              <a:t>Use CRAAP to explain whether a source is credible and useful.</a:t>
            </a:r>
            <a:endParaRPr lang="en-US" sz="2300" dirty="0"/>
          </a:p>
        </p:txBody>
      </p:sp>
      <p:sp>
        <p:nvSpPr>
          <p:cNvPr id="17" name="Text 15"/>
          <p:cNvSpPr/>
          <p:nvPr/>
        </p:nvSpPr>
        <p:spPr>
          <a:xfrm>
            <a:off x="914400" y="4453128"/>
            <a:ext cx="256032" cy="347472"/>
          </a:xfrm>
          <a:prstGeom prst="rect">
            <a:avLst/>
          </a:prstGeom>
          <a:noFill/>
          <a:ln/>
        </p:spPr>
        <p:txBody>
          <a:bodyPr wrap="square" lIns="0" tIns="0" rIns="0" bIns="0" rtlCol="0" anchor="ctr">
            <a:normAutofit/>
          </a:bodyPr>
          <a:lstStyle/>
          <a:p>
            <a:pPr marL="0" indent="0">
              <a:buNone/>
            </a:pPr>
            <a:r>
              <a:rPr lang="en-US" sz="2200" b="1" dirty="0">
                <a:solidFill>
                  <a:srgbClr val="13B8A6"/>
                </a:solidFill>
                <a:latin typeface="Arial" pitchFamily="34" charset="0"/>
                <a:ea typeface="Arial" pitchFamily="34" charset="-122"/>
                <a:cs typeface="Arial" pitchFamily="34" charset="-120"/>
              </a:rPr>
              <a:t>•</a:t>
            </a:r>
            <a:endParaRPr lang="en-US" sz="2200" dirty="0"/>
          </a:p>
        </p:txBody>
      </p:sp>
      <p:sp>
        <p:nvSpPr>
          <p:cNvPr id="18" name="Text 16"/>
          <p:cNvSpPr/>
          <p:nvPr/>
        </p:nvSpPr>
        <p:spPr>
          <a:xfrm>
            <a:off x="1252728" y="4453128"/>
            <a:ext cx="10085832" cy="448056"/>
          </a:xfrm>
          <a:prstGeom prst="rect">
            <a:avLst/>
          </a:prstGeom>
          <a:noFill/>
          <a:ln/>
        </p:spPr>
        <p:txBody>
          <a:bodyPr wrap="square" lIns="0" tIns="0" rIns="0" bIns="0" rtlCol="0" anchor="t">
            <a:normAutofit/>
          </a:bodyPr>
          <a:lstStyle/>
          <a:p>
            <a:pPr marL="0" indent="0">
              <a:buNone/>
            </a:pPr>
            <a:r>
              <a:rPr lang="en-US" sz="2300" dirty="0">
                <a:solidFill>
                  <a:srgbClr val="183046"/>
                </a:solidFill>
                <a:latin typeface="Arial" pitchFamily="34" charset="0"/>
                <a:ea typeface="Arial" pitchFamily="34" charset="-122"/>
                <a:cs typeface="Arial" pitchFamily="34" charset="-120"/>
              </a:rPr>
              <a:t>Skim, scan and select evidence for your own academic poster.</a:t>
            </a:r>
            <a:endParaRPr lang="en-US" sz="23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6F9FC"/>
        </a:solidFill>
        <a:effectLst/>
      </p:bgPr>
    </p:bg>
    <p:spTree>
      <p:nvGrpSpPr>
        <p:cNvPr id="1" name=""/>
        <p:cNvGrpSpPr/>
        <p:nvPr/>
      </p:nvGrpSpPr>
      <p:grpSpPr>
        <a:xfrm>
          <a:off x="0" y="0"/>
          <a:ext cx="0" cy="0"/>
          <a:chOff x="0" y="0"/>
          <a:chExt cx="0" cy="0"/>
        </a:xfrm>
      </p:grpSpPr>
      <p:sp>
        <p:nvSpPr>
          <p:cNvPr id="2" name="Shape 0"/>
          <p:cNvSpPr/>
          <p:nvPr/>
        </p:nvSpPr>
        <p:spPr>
          <a:xfrm>
            <a:off x="0" y="0"/>
            <a:ext cx="12192000" cy="109728"/>
          </a:xfrm>
          <a:prstGeom prst="rect">
            <a:avLst/>
          </a:prstGeom>
          <a:solidFill>
            <a:srgbClr val="13B8A6"/>
          </a:solidFill>
          <a:ln w="12700">
            <a:solidFill>
              <a:srgbClr val="13B8A6"/>
            </a:solidFill>
            <a:prstDash val="solid"/>
          </a:ln>
        </p:spPr>
        <p:txBody>
          <a:bodyPr/>
          <a:lstStyle/>
          <a:p>
            <a:endParaRPr lang="en-GB"/>
          </a:p>
        </p:txBody>
      </p:sp>
      <p:sp>
        <p:nvSpPr>
          <p:cNvPr id="3" name="Text 1"/>
          <p:cNvSpPr/>
          <p:nvPr/>
        </p:nvSpPr>
        <p:spPr>
          <a:xfrm>
            <a:off x="502920" y="274320"/>
            <a:ext cx="9144000" cy="219456"/>
          </a:xfrm>
          <a:prstGeom prst="rect">
            <a:avLst/>
          </a:prstGeom>
          <a:noFill/>
          <a:ln/>
        </p:spPr>
        <p:txBody>
          <a:bodyPr wrap="square" lIns="0" tIns="0" rIns="0" bIns="0" rtlCol="0" anchor="ctr">
            <a:normAutofit/>
          </a:bodyPr>
          <a:lstStyle/>
          <a:p>
            <a:pPr marL="0" indent="0">
              <a:buNone/>
            </a:pPr>
            <a:r>
              <a:rPr lang="en-US" sz="1000" b="1" kern="0" spc="50" dirty="0">
                <a:solidFill>
                  <a:srgbClr val="5C7180"/>
                </a:solidFill>
                <a:latin typeface="Arial" pitchFamily="34" charset="0"/>
                <a:ea typeface="Arial" pitchFamily="34" charset="-122"/>
                <a:cs typeface="Arial" pitchFamily="34" charset="-120"/>
              </a:rPr>
              <a:t>UWTSD  /  BMPL4020  /  ACADEMIC &amp; PROFESSIONAL SKILLS FOR POLICING</a:t>
            </a:r>
            <a:endParaRPr lang="en-US" sz="1000" dirty="0"/>
          </a:p>
        </p:txBody>
      </p:sp>
      <p:sp>
        <p:nvSpPr>
          <p:cNvPr id="4" name="Text 2"/>
          <p:cNvSpPr/>
          <p:nvPr/>
        </p:nvSpPr>
        <p:spPr>
          <a:xfrm>
            <a:off x="502920" y="749808"/>
            <a:ext cx="11201400" cy="685800"/>
          </a:xfrm>
          <a:prstGeom prst="rect">
            <a:avLst/>
          </a:prstGeom>
          <a:noFill/>
          <a:ln/>
        </p:spPr>
        <p:txBody>
          <a:bodyPr wrap="square" lIns="0" tIns="0" rIns="0" bIns="0" rtlCol="0" anchor="ctr">
            <a:normAutofit/>
          </a:bodyPr>
          <a:lstStyle/>
          <a:p>
            <a:pPr marL="0" indent="0">
              <a:buNone/>
            </a:pPr>
            <a:r>
              <a:rPr lang="en-US" sz="3100" b="1" dirty="0">
                <a:solidFill>
                  <a:srgbClr val="10263A"/>
                </a:solidFill>
                <a:latin typeface="Arial" pitchFamily="34" charset="0"/>
                <a:ea typeface="Arial" pitchFamily="34" charset="-122"/>
                <a:cs typeface="Arial" pitchFamily="34" charset="-120"/>
              </a:rPr>
              <a:t>Your assessment connection</a:t>
            </a:r>
            <a:endParaRPr lang="en-US" sz="3100" dirty="0"/>
          </a:p>
        </p:txBody>
      </p:sp>
      <p:sp>
        <p:nvSpPr>
          <p:cNvPr id="5" name="Text 3"/>
          <p:cNvSpPr/>
          <p:nvPr/>
        </p:nvSpPr>
        <p:spPr>
          <a:xfrm>
            <a:off x="512064" y="1444752"/>
            <a:ext cx="11064240" cy="338328"/>
          </a:xfrm>
          <a:prstGeom prst="rect">
            <a:avLst/>
          </a:prstGeom>
          <a:noFill/>
          <a:ln/>
        </p:spPr>
        <p:txBody>
          <a:bodyPr wrap="square" lIns="0" tIns="0" rIns="0" bIns="0" rtlCol="0" anchor="ctr">
            <a:normAutofit/>
          </a:bodyPr>
          <a:lstStyle/>
          <a:p>
            <a:pPr marL="0" indent="0">
              <a:buNone/>
            </a:pPr>
            <a:r>
              <a:rPr lang="en-US" sz="1600" dirty="0">
                <a:solidFill>
                  <a:srgbClr val="5C7180"/>
                </a:solidFill>
                <a:latin typeface="Arial" pitchFamily="34" charset="0"/>
                <a:ea typeface="Arial" pitchFamily="34" charset="-122"/>
                <a:cs typeface="Arial" pitchFamily="34" charset="-120"/>
              </a:rPr>
              <a:t>Two portfolio elements • different skills, overlapping foundations</a:t>
            </a:r>
            <a:endParaRPr lang="en-US" sz="1600" dirty="0"/>
          </a:p>
        </p:txBody>
      </p:sp>
      <p:sp>
        <p:nvSpPr>
          <p:cNvPr id="6" name="Shape 4"/>
          <p:cNvSpPr/>
          <p:nvPr/>
        </p:nvSpPr>
        <p:spPr>
          <a:xfrm>
            <a:off x="502920" y="6483096"/>
            <a:ext cx="11183112" cy="0"/>
          </a:xfrm>
          <a:prstGeom prst="line">
            <a:avLst/>
          </a:prstGeom>
          <a:noFill/>
          <a:ln w="8890">
            <a:solidFill>
              <a:srgbClr val="D9E4EC"/>
            </a:solidFill>
            <a:prstDash val="solid"/>
          </a:ln>
        </p:spPr>
        <p:txBody>
          <a:bodyPr/>
          <a:lstStyle/>
          <a:p>
            <a:endParaRPr lang="en-GB"/>
          </a:p>
        </p:txBody>
      </p:sp>
      <p:sp>
        <p:nvSpPr>
          <p:cNvPr id="7" name="Text 5"/>
          <p:cNvSpPr/>
          <p:nvPr/>
        </p:nvSpPr>
        <p:spPr>
          <a:xfrm>
            <a:off x="502920" y="6537960"/>
            <a:ext cx="4572000" cy="155448"/>
          </a:xfrm>
          <a:prstGeom prst="rect">
            <a:avLst/>
          </a:prstGeom>
          <a:noFill/>
          <a:ln/>
        </p:spPr>
        <p:txBody>
          <a:bodyPr wrap="square" lIns="0" tIns="0" rIns="0" bIns="0" rtlCol="0" anchor="ctr">
            <a:normAutofit/>
          </a:bodyPr>
          <a:lstStyle/>
          <a:p>
            <a:pPr marL="0" indent="0">
              <a:buNone/>
            </a:pPr>
            <a:r>
              <a:rPr lang="en-US" sz="900" b="1" dirty="0">
                <a:solidFill>
                  <a:srgbClr val="5C7180"/>
                </a:solidFill>
                <a:latin typeface="Arial" pitchFamily="34" charset="0"/>
                <a:ea typeface="Arial" pitchFamily="34" charset="-122"/>
                <a:cs typeface="Arial" pitchFamily="34" charset="-120"/>
              </a:rPr>
              <a:t>MONDAY  •  CONTENT</a:t>
            </a:r>
            <a:endParaRPr lang="en-US" sz="900" dirty="0"/>
          </a:p>
        </p:txBody>
      </p:sp>
      <p:sp>
        <p:nvSpPr>
          <p:cNvPr id="8" name="Shape 6"/>
          <p:cNvSpPr/>
          <p:nvPr/>
        </p:nvSpPr>
        <p:spPr>
          <a:xfrm>
            <a:off x="9646920" y="6510528"/>
            <a:ext cx="1938528" cy="292608"/>
          </a:xfrm>
          <a:prstGeom prst="roundRect">
            <a:avLst>
              <a:gd name="adj" fmla="val 25000"/>
            </a:avLst>
          </a:prstGeom>
          <a:solidFill>
            <a:srgbClr val="EAF3F9"/>
          </a:solidFill>
          <a:ln w="10160">
            <a:solidFill>
              <a:srgbClr val="EAF3F9">
                <a:alpha val="0"/>
              </a:srgbClr>
            </a:solidFill>
            <a:prstDash val="solid"/>
          </a:ln>
        </p:spPr>
        <p:txBody>
          <a:bodyPr/>
          <a:lstStyle/>
          <a:p>
            <a:endParaRPr lang="en-GB"/>
          </a:p>
        </p:txBody>
      </p:sp>
      <p:sp>
        <p:nvSpPr>
          <p:cNvPr id="9" name="Text 7"/>
          <p:cNvSpPr/>
          <p:nvPr/>
        </p:nvSpPr>
        <p:spPr>
          <a:xfrm>
            <a:off x="9738360" y="6537960"/>
            <a:ext cx="1755648" cy="219456"/>
          </a:xfrm>
          <a:prstGeom prst="rect">
            <a:avLst/>
          </a:prstGeom>
          <a:noFill/>
          <a:ln/>
        </p:spPr>
        <p:txBody>
          <a:bodyPr wrap="square" lIns="0" tIns="0" rIns="0" bIns="0" rtlCol="0" anchor="ctr">
            <a:normAutofit/>
          </a:bodyPr>
          <a:lstStyle/>
          <a:p>
            <a:pPr marL="0" indent="0">
              <a:buNone/>
            </a:pPr>
            <a:r>
              <a:rPr lang="en-US" sz="1000" b="1" kern="0" spc="50" dirty="0">
                <a:solidFill>
                  <a:srgbClr val="183046"/>
                </a:solidFill>
                <a:latin typeface="Arial" pitchFamily="34" charset="0"/>
                <a:ea typeface="Arial" pitchFamily="34" charset="-122"/>
                <a:cs typeface="Arial" pitchFamily="34" charset="-120"/>
              </a:rPr>
              <a:t>5–10 MIN</a:t>
            </a:r>
            <a:endParaRPr lang="en-US" sz="1000" dirty="0"/>
          </a:p>
        </p:txBody>
      </p:sp>
      <p:sp>
        <p:nvSpPr>
          <p:cNvPr id="10" name="Text 8"/>
          <p:cNvSpPr/>
          <p:nvPr/>
        </p:nvSpPr>
        <p:spPr>
          <a:xfrm>
            <a:off x="11393424" y="6528816"/>
            <a:ext cx="292608" cy="155448"/>
          </a:xfrm>
          <a:prstGeom prst="rect">
            <a:avLst/>
          </a:prstGeom>
          <a:noFill/>
          <a:ln/>
        </p:spPr>
        <p:txBody>
          <a:bodyPr wrap="square" lIns="0" tIns="0" rIns="0" bIns="0" rtlCol="0" anchor="ctr">
            <a:normAutofit/>
          </a:bodyPr>
          <a:lstStyle/>
          <a:p>
            <a:pPr marL="0" indent="0" algn="r">
              <a:buNone/>
            </a:pPr>
            <a:r>
              <a:rPr lang="en-US" sz="1000" b="1" dirty="0">
                <a:solidFill>
                  <a:srgbClr val="5C7180"/>
                </a:solidFill>
                <a:latin typeface="Arial" pitchFamily="34" charset="0"/>
                <a:ea typeface="Arial" pitchFamily="34" charset="-122"/>
                <a:cs typeface="Arial" pitchFamily="34" charset="-120"/>
              </a:rPr>
              <a:t>03</a:t>
            </a:r>
            <a:endParaRPr lang="en-US" sz="1000" dirty="0"/>
          </a:p>
        </p:txBody>
      </p:sp>
      <p:sp>
        <p:nvSpPr>
          <p:cNvPr id="11" name="Shape 9"/>
          <p:cNvSpPr/>
          <p:nvPr/>
        </p:nvSpPr>
        <p:spPr>
          <a:xfrm>
            <a:off x="612648" y="1947672"/>
            <a:ext cx="5367528" cy="4096512"/>
          </a:xfrm>
          <a:prstGeom prst="roundRect">
            <a:avLst>
              <a:gd name="adj" fmla="val 3571"/>
            </a:avLst>
          </a:prstGeom>
          <a:solidFill>
            <a:srgbClr val="FFFFFF"/>
          </a:solidFill>
          <a:ln w="10160">
            <a:solidFill>
              <a:srgbClr val="D9E4EC"/>
            </a:solidFill>
            <a:prstDash val="solid"/>
          </a:ln>
        </p:spPr>
        <p:txBody>
          <a:bodyPr/>
          <a:lstStyle/>
          <a:p>
            <a:endParaRPr lang="en-GB"/>
          </a:p>
        </p:txBody>
      </p:sp>
      <p:sp>
        <p:nvSpPr>
          <p:cNvPr id="12" name="Shape 10"/>
          <p:cNvSpPr/>
          <p:nvPr/>
        </p:nvSpPr>
        <p:spPr>
          <a:xfrm>
            <a:off x="612648" y="1947672"/>
            <a:ext cx="68580" cy="4096512"/>
          </a:xfrm>
          <a:prstGeom prst="rect">
            <a:avLst/>
          </a:prstGeom>
          <a:solidFill>
            <a:srgbClr val="13B8A6"/>
          </a:solidFill>
          <a:ln w="10160">
            <a:solidFill>
              <a:srgbClr val="13B8A6">
                <a:alpha val="0"/>
              </a:srgbClr>
            </a:solidFill>
            <a:prstDash val="solid"/>
          </a:ln>
        </p:spPr>
        <p:txBody>
          <a:bodyPr/>
          <a:lstStyle/>
          <a:p>
            <a:endParaRPr lang="en-GB"/>
          </a:p>
        </p:txBody>
      </p:sp>
      <p:sp>
        <p:nvSpPr>
          <p:cNvPr id="13" name="Text 11"/>
          <p:cNvSpPr/>
          <p:nvPr/>
        </p:nvSpPr>
        <p:spPr>
          <a:xfrm>
            <a:off x="813816" y="2093976"/>
            <a:ext cx="4956048" cy="329184"/>
          </a:xfrm>
          <a:prstGeom prst="rect">
            <a:avLst/>
          </a:prstGeom>
          <a:noFill/>
          <a:ln/>
        </p:spPr>
        <p:txBody>
          <a:bodyPr wrap="square" lIns="0" tIns="0" rIns="0" bIns="0" rtlCol="0" anchor="ctr">
            <a:normAutofit/>
          </a:bodyPr>
          <a:lstStyle/>
          <a:p>
            <a:pPr marL="0" indent="0">
              <a:buNone/>
            </a:pPr>
            <a:r>
              <a:rPr lang="en-US" sz="1900" b="1" dirty="0">
                <a:solidFill>
                  <a:srgbClr val="10263A"/>
                </a:solidFill>
                <a:latin typeface="Arial" pitchFamily="34" charset="0"/>
                <a:ea typeface="Arial" pitchFamily="34" charset="-122"/>
                <a:cs typeface="Arial" pitchFamily="34" charset="-120"/>
              </a:rPr>
              <a:t>ELEMENT 1 • ACADEMIC POSTER</a:t>
            </a:r>
            <a:endParaRPr lang="en-US" sz="1900" dirty="0"/>
          </a:p>
        </p:txBody>
      </p:sp>
      <p:sp>
        <p:nvSpPr>
          <p:cNvPr id="14" name="Text 12"/>
          <p:cNvSpPr/>
          <p:nvPr/>
        </p:nvSpPr>
        <p:spPr>
          <a:xfrm>
            <a:off x="813816" y="2560320"/>
            <a:ext cx="4956048" cy="3346704"/>
          </a:xfrm>
          <a:prstGeom prst="rect">
            <a:avLst/>
          </a:prstGeom>
          <a:noFill/>
          <a:ln/>
        </p:spPr>
        <p:txBody>
          <a:bodyPr wrap="square" lIns="0" tIns="0" rIns="0" bIns="0" rtlCol="0" anchor="t">
            <a:normAutofit/>
          </a:bodyPr>
          <a:lstStyle/>
          <a:p>
            <a:pPr marL="0" indent="0">
              <a:buNone/>
            </a:pPr>
            <a:r>
              <a:rPr lang="en-US" sz="1500" dirty="0">
                <a:solidFill>
                  <a:srgbClr val="183046"/>
                </a:solidFill>
                <a:latin typeface="Arial" pitchFamily="34" charset="0"/>
                <a:ea typeface="Arial" pitchFamily="34" charset="-122"/>
                <a:cs typeface="Arial" pitchFamily="34" charset="-120"/>
              </a:rPr>
              <a:t>500 words (equivalent), one specific offence in England and Wales. Minimum SIX credible references, legislation included. Harvard citations and reference list. Due Tuesday 10 November 2026, 23:59.</a:t>
            </a:r>
            <a:endParaRPr lang="en-US" sz="1500" dirty="0"/>
          </a:p>
        </p:txBody>
      </p:sp>
      <p:sp>
        <p:nvSpPr>
          <p:cNvPr id="15" name="Shape 13"/>
          <p:cNvSpPr/>
          <p:nvPr/>
        </p:nvSpPr>
        <p:spPr>
          <a:xfrm>
            <a:off x="6181344" y="1947672"/>
            <a:ext cx="5367528" cy="4096512"/>
          </a:xfrm>
          <a:prstGeom prst="roundRect">
            <a:avLst>
              <a:gd name="adj" fmla="val 3571"/>
            </a:avLst>
          </a:prstGeom>
          <a:solidFill>
            <a:srgbClr val="FFFFFF"/>
          </a:solidFill>
          <a:ln w="10160">
            <a:solidFill>
              <a:srgbClr val="D9E4EC"/>
            </a:solidFill>
            <a:prstDash val="solid"/>
          </a:ln>
        </p:spPr>
        <p:txBody>
          <a:bodyPr/>
          <a:lstStyle/>
          <a:p>
            <a:endParaRPr lang="en-GB"/>
          </a:p>
        </p:txBody>
      </p:sp>
      <p:sp>
        <p:nvSpPr>
          <p:cNvPr id="16" name="Shape 14"/>
          <p:cNvSpPr/>
          <p:nvPr/>
        </p:nvSpPr>
        <p:spPr>
          <a:xfrm>
            <a:off x="6181344" y="1947672"/>
            <a:ext cx="68580" cy="4096512"/>
          </a:xfrm>
          <a:prstGeom prst="rect">
            <a:avLst/>
          </a:prstGeom>
          <a:solidFill>
            <a:srgbClr val="4AAED0"/>
          </a:solidFill>
          <a:ln w="10160">
            <a:solidFill>
              <a:srgbClr val="4AAED0">
                <a:alpha val="0"/>
              </a:srgbClr>
            </a:solidFill>
            <a:prstDash val="solid"/>
          </a:ln>
        </p:spPr>
        <p:txBody>
          <a:bodyPr/>
          <a:lstStyle/>
          <a:p>
            <a:endParaRPr lang="en-GB"/>
          </a:p>
        </p:txBody>
      </p:sp>
      <p:sp>
        <p:nvSpPr>
          <p:cNvPr id="17" name="Text 15"/>
          <p:cNvSpPr/>
          <p:nvPr/>
        </p:nvSpPr>
        <p:spPr>
          <a:xfrm>
            <a:off x="6382512" y="2093976"/>
            <a:ext cx="4956048" cy="329184"/>
          </a:xfrm>
          <a:prstGeom prst="rect">
            <a:avLst/>
          </a:prstGeom>
          <a:noFill/>
          <a:ln/>
        </p:spPr>
        <p:txBody>
          <a:bodyPr wrap="square" lIns="0" tIns="0" rIns="0" bIns="0" rtlCol="0" anchor="ctr">
            <a:normAutofit/>
          </a:bodyPr>
          <a:lstStyle/>
          <a:p>
            <a:pPr marL="0" indent="0">
              <a:buNone/>
            </a:pPr>
            <a:r>
              <a:rPr lang="en-US" sz="1900" b="1" dirty="0">
                <a:solidFill>
                  <a:srgbClr val="10263A"/>
                </a:solidFill>
                <a:latin typeface="Arial" pitchFamily="34" charset="0"/>
                <a:ea typeface="Arial" pitchFamily="34" charset="-122"/>
                <a:cs typeface="Arial" pitchFamily="34" charset="-120"/>
              </a:rPr>
              <a:t>ELEMENT 2 • IN-CLASS EXERCISE</a:t>
            </a:r>
            <a:endParaRPr lang="en-US" sz="1900" dirty="0"/>
          </a:p>
        </p:txBody>
      </p:sp>
      <p:sp>
        <p:nvSpPr>
          <p:cNvPr id="18" name="Text 16"/>
          <p:cNvSpPr/>
          <p:nvPr/>
        </p:nvSpPr>
        <p:spPr>
          <a:xfrm>
            <a:off x="6382512" y="2560320"/>
            <a:ext cx="4956048" cy="3346704"/>
          </a:xfrm>
          <a:prstGeom prst="rect">
            <a:avLst/>
          </a:prstGeom>
          <a:noFill/>
          <a:ln/>
        </p:spPr>
        <p:txBody>
          <a:bodyPr wrap="square" lIns="0" tIns="0" rIns="0" bIns="0" rtlCol="0" anchor="t">
            <a:normAutofit/>
          </a:bodyPr>
          <a:lstStyle/>
          <a:p>
            <a:pPr marL="0" indent="0">
              <a:buNone/>
            </a:pPr>
            <a:r>
              <a:rPr lang="en-US" sz="1500" dirty="0">
                <a:solidFill>
                  <a:srgbClr val="183046"/>
                </a:solidFill>
                <a:latin typeface="Arial" pitchFamily="34" charset="0"/>
                <a:ea typeface="Arial" pitchFamily="34" charset="-122"/>
                <a:cs typeface="Arial" pitchFamily="34" charset="-120"/>
              </a:rPr>
              <a:t>Supervised Harvard referencing corrections + CRAAP evaluation of supplied sources. Use the materials provided in class. No generative AI during the exercise. Tuesday 17 November 2026.</a:t>
            </a:r>
            <a:endParaRPr lang="en-US" sz="15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6F9FC"/>
        </a:solidFill>
        <a:effectLst/>
      </p:bgPr>
    </p:bg>
    <p:spTree>
      <p:nvGrpSpPr>
        <p:cNvPr id="1" name=""/>
        <p:cNvGrpSpPr/>
        <p:nvPr/>
      </p:nvGrpSpPr>
      <p:grpSpPr>
        <a:xfrm>
          <a:off x="0" y="0"/>
          <a:ext cx="0" cy="0"/>
          <a:chOff x="0" y="0"/>
          <a:chExt cx="0" cy="0"/>
        </a:xfrm>
      </p:grpSpPr>
      <p:sp>
        <p:nvSpPr>
          <p:cNvPr id="2" name="Shape 0"/>
          <p:cNvSpPr/>
          <p:nvPr/>
        </p:nvSpPr>
        <p:spPr>
          <a:xfrm>
            <a:off x="0" y="0"/>
            <a:ext cx="12192000" cy="109728"/>
          </a:xfrm>
          <a:prstGeom prst="rect">
            <a:avLst/>
          </a:prstGeom>
          <a:solidFill>
            <a:srgbClr val="13B8A6"/>
          </a:solidFill>
          <a:ln w="12700">
            <a:solidFill>
              <a:srgbClr val="13B8A6"/>
            </a:solidFill>
            <a:prstDash val="solid"/>
          </a:ln>
        </p:spPr>
        <p:txBody>
          <a:bodyPr/>
          <a:lstStyle/>
          <a:p>
            <a:endParaRPr lang="en-GB"/>
          </a:p>
        </p:txBody>
      </p:sp>
      <p:sp>
        <p:nvSpPr>
          <p:cNvPr id="3" name="Text 1"/>
          <p:cNvSpPr/>
          <p:nvPr/>
        </p:nvSpPr>
        <p:spPr>
          <a:xfrm>
            <a:off x="502920" y="274320"/>
            <a:ext cx="9144000" cy="219456"/>
          </a:xfrm>
          <a:prstGeom prst="rect">
            <a:avLst/>
          </a:prstGeom>
          <a:noFill/>
          <a:ln/>
        </p:spPr>
        <p:txBody>
          <a:bodyPr wrap="square" lIns="0" tIns="0" rIns="0" bIns="0" rtlCol="0" anchor="ctr">
            <a:normAutofit/>
          </a:bodyPr>
          <a:lstStyle/>
          <a:p>
            <a:pPr marL="0" indent="0">
              <a:buNone/>
            </a:pPr>
            <a:r>
              <a:rPr lang="en-US" sz="1000" b="1" kern="0" spc="50" dirty="0">
                <a:solidFill>
                  <a:srgbClr val="5C7180"/>
                </a:solidFill>
                <a:latin typeface="Arial" pitchFamily="34" charset="0"/>
                <a:ea typeface="Arial" pitchFamily="34" charset="-122"/>
                <a:cs typeface="Arial" pitchFamily="34" charset="-120"/>
              </a:rPr>
              <a:t>UWTSD  /  BMPL4020  /  ACADEMIC &amp; PROFESSIONAL SKILLS FOR POLICING</a:t>
            </a:r>
            <a:endParaRPr lang="en-US" sz="1000" dirty="0"/>
          </a:p>
        </p:txBody>
      </p:sp>
      <p:sp>
        <p:nvSpPr>
          <p:cNvPr id="4" name="Text 2"/>
          <p:cNvSpPr/>
          <p:nvPr/>
        </p:nvSpPr>
        <p:spPr>
          <a:xfrm>
            <a:off x="502920" y="749808"/>
            <a:ext cx="11201400" cy="685800"/>
          </a:xfrm>
          <a:prstGeom prst="rect">
            <a:avLst/>
          </a:prstGeom>
          <a:noFill/>
          <a:ln/>
        </p:spPr>
        <p:txBody>
          <a:bodyPr wrap="square" lIns="0" tIns="0" rIns="0" bIns="0" rtlCol="0" anchor="ctr">
            <a:normAutofit/>
          </a:bodyPr>
          <a:lstStyle/>
          <a:p>
            <a:pPr marL="0" indent="0">
              <a:buNone/>
            </a:pPr>
            <a:r>
              <a:rPr lang="en-US" sz="3100" b="1" dirty="0">
                <a:solidFill>
                  <a:srgbClr val="10263A"/>
                </a:solidFill>
                <a:latin typeface="Arial" pitchFamily="34" charset="0"/>
                <a:ea typeface="Arial" pitchFamily="34" charset="-122"/>
                <a:cs typeface="Arial" pitchFamily="34" charset="-120"/>
              </a:rPr>
              <a:t>Warm-up: whom would you trust?</a:t>
            </a:r>
            <a:endParaRPr lang="en-US" sz="3100" dirty="0"/>
          </a:p>
        </p:txBody>
      </p:sp>
      <p:sp>
        <p:nvSpPr>
          <p:cNvPr id="5" name="Text 3"/>
          <p:cNvSpPr/>
          <p:nvPr/>
        </p:nvSpPr>
        <p:spPr>
          <a:xfrm>
            <a:off x="512064" y="1444752"/>
            <a:ext cx="11064240" cy="338328"/>
          </a:xfrm>
          <a:prstGeom prst="rect">
            <a:avLst/>
          </a:prstGeom>
          <a:noFill/>
          <a:ln/>
        </p:spPr>
        <p:txBody>
          <a:bodyPr wrap="square" lIns="0" tIns="0" rIns="0" bIns="0" rtlCol="0" anchor="ctr">
            <a:normAutofit/>
          </a:bodyPr>
          <a:lstStyle/>
          <a:p>
            <a:pPr marL="0" indent="0">
              <a:buNone/>
            </a:pPr>
            <a:r>
              <a:rPr lang="en-US" sz="1600" dirty="0">
                <a:solidFill>
                  <a:srgbClr val="5C7180"/>
                </a:solidFill>
                <a:latin typeface="Arial" pitchFamily="34" charset="0"/>
                <a:ea typeface="Arial" pitchFamily="34" charset="-122"/>
                <a:cs typeface="Arial" pitchFamily="34" charset="-120"/>
              </a:rPr>
              <a:t>A social media video, a CPS page and a journal article all mention assault.</a:t>
            </a:r>
            <a:endParaRPr lang="en-US" sz="1600" dirty="0"/>
          </a:p>
        </p:txBody>
      </p:sp>
      <p:sp>
        <p:nvSpPr>
          <p:cNvPr id="6" name="Shape 4"/>
          <p:cNvSpPr/>
          <p:nvPr/>
        </p:nvSpPr>
        <p:spPr>
          <a:xfrm>
            <a:off x="502920" y="6483096"/>
            <a:ext cx="11183112" cy="0"/>
          </a:xfrm>
          <a:prstGeom prst="line">
            <a:avLst/>
          </a:prstGeom>
          <a:noFill/>
          <a:ln w="8890">
            <a:solidFill>
              <a:srgbClr val="D9E4EC"/>
            </a:solidFill>
            <a:prstDash val="solid"/>
          </a:ln>
        </p:spPr>
        <p:txBody>
          <a:bodyPr/>
          <a:lstStyle/>
          <a:p>
            <a:endParaRPr lang="en-GB"/>
          </a:p>
        </p:txBody>
      </p:sp>
      <p:sp>
        <p:nvSpPr>
          <p:cNvPr id="7" name="Text 5"/>
          <p:cNvSpPr/>
          <p:nvPr/>
        </p:nvSpPr>
        <p:spPr>
          <a:xfrm>
            <a:off x="502920" y="6537960"/>
            <a:ext cx="4572000" cy="155448"/>
          </a:xfrm>
          <a:prstGeom prst="rect">
            <a:avLst/>
          </a:prstGeom>
          <a:noFill/>
          <a:ln/>
        </p:spPr>
        <p:txBody>
          <a:bodyPr wrap="square" lIns="0" tIns="0" rIns="0" bIns="0" rtlCol="0" anchor="ctr">
            <a:normAutofit/>
          </a:bodyPr>
          <a:lstStyle/>
          <a:p>
            <a:pPr marL="0" indent="0">
              <a:buNone/>
            </a:pPr>
            <a:r>
              <a:rPr lang="en-US" sz="900" b="1" dirty="0">
                <a:solidFill>
                  <a:srgbClr val="5C7180"/>
                </a:solidFill>
                <a:latin typeface="Arial" pitchFamily="34" charset="0"/>
                <a:ea typeface="Arial" pitchFamily="34" charset="-122"/>
                <a:cs typeface="Arial" pitchFamily="34" charset="-120"/>
              </a:rPr>
              <a:t>MONDAY  •  DISCUSSION</a:t>
            </a:r>
            <a:endParaRPr lang="en-US" sz="900" dirty="0"/>
          </a:p>
        </p:txBody>
      </p:sp>
      <p:sp>
        <p:nvSpPr>
          <p:cNvPr id="8" name="Shape 6"/>
          <p:cNvSpPr/>
          <p:nvPr/>
        </p:nvSpPr>
        <p:spPr>
          <a:xfrm>
            <a:off x="9646920" y="6510528"/>
            <a:ext cx="1938528" cy="292608"/>
          </a:xfrm>
          <a:prstGeom prst="roundRect">
            <a:avLst>
              <a:gd name="adj" fmla="val 25000"/>
            </a:avLst>
          </a:prstGeom>
          <a:solidFill>
            <a:srgbClr val="EAF3F9"/>
          </a:solidFill>
          <a:ln w="10160">
            <a:solidFill>
              <a:srgbClr val="EAF3F9">
                <a:alpha val="0"/>
              </a:srgbClr>
            </a:solidFill>
            <a:prstDash val="solid"/>
          </a:ln>
        </p:spPr>
        <p:txBody>
          <a:bodyPr/>
          <a:lstStyle/>
          <a:p>
            <a:endParaRPr lang="en-GB"/>
          </a:p>
        </p:txBody>
      </p:sp>
      <p:sp>
        <p:nvSpPr>
          <p:cNvPr id="9" name="Text 7"/>
          <p:cNvSpPr/>
          <p:nvPr/>
        </p:nvSpPr>
        <p:spPr>
          <a:xfrm>
            <a:off x="9738360" y="6537960"/>
            <a:ext cx="1755648" cy="219456"/>
          </a:xfrm>
          <a:prstGeom prst="rect">
            <a:avLst/>
          </a:prstGeom>
          <a:noFill/>
          <a:ln/>
        </p:spPr>
        <p:txBody>
          <a:bodyPr wrap="square" lIns="0" tIns="0" rIns="0" bIns="0" rtlCol="0" anchor="ctr">
            <a:normAutofit/>
          </a:bodyPr>
          <a:lstStyle/>
          <a:p>
            <a:pPr marL="0" indent="0">
              <a:buNone/>
            </a:pPr>
            <a:r>
              <a:rPr lang="en-US" sz="1000" b="1" kern="0" spc="50" dirty="0">
                <a:solidFill>
                  <a:srgbClr val="183046"/>
                </a:solidFill>
                <a:latin typeface="Arial" pitchFamily="34" charset="0"/>
                <a:ea typeface="Arial" pitchFamily="34" charset="-122"/>
                <a:cs typeface="Arial" pitchFamily="34" charset="-120"/>
              </a:rPr>
              <a:t>10–15 MIN</a:t>
            </a:r>
            <a:endParaRPr lang="en-US" sz="1000" dirty="0"/>
          </a:p>
        </p:txBody>
      </p:sp>
      <p:sp>
        <p:nvSpPr>
          <p:cNvPr id="10" name="Text 8"/>
          <p:cNvSpPr/>
          <p:nvPr/>
        </p:nvSpPr>
        <p:spPr>
          <a:xfrm>
            <a:off x="11393424" y="6528816"/>
            <a:ext cx="292608" cy="155448"/>
          </a:xfrm>
          <a:prstGeom prst="rect">
            <a:avLst/>
          </a:prstGeom>
          <a:noFill/>
          <a:ln/>
        </p:spPr>
        <p:txBody>
          <a:bodyPr wrap="square" lIns="0" tIns="0" rIns="0" bIns="0" rtlCol="0" anchor="ctr">
            <a:normAutofit/>
          </a:bodyPr>
          <a:lstStyle/>
          <a:p>
            <a:pPr marL="0" indent="0" algn="r">
              <a:buNone/>
            </a:pPr>
            <a:r>
              <a:rPr lang="en-US" sz="1000" b="1" dirty="0">
                <a:solidFill>
                  <a:srgbClr val="5C7180"/>
                </a:solidFill>
                <a:latin typeface="Arial" pitchFamily="34" charset="0"/>
                <a:ea typeface="Arial" pitchFamily="34" charset="-122"/>
                <a:cs typeface="Arial" pitchFamily="34" charset="-120"/>
              </a:rPr>
              <a:t>04</a:t>
            </a:r>
            <a:endParaRPr lang="en-US" sz="1000" dirty="0"/>
          </a:p>
        </p:txBody>
      </p:sp>
      <p:sp>
        <p:nvSpPr>
          <p:cNvPr id="11" name="Shape 9"/>
          <p:cNvSpPr/>
          <p:nvPr/>
        </p:nvSpPr>
        <p:spPr>
          <a:xfrm>
            <a:off x="640080" y="1874520"/>
            <a:ext cx="10927080" cy="3200400"/>
          </a:xfrm>
          <a:prstGeom prst="roundRect">
            <a:avLst>
              <a:gd name="adj" fmla="val 4857"/>
            </a:avLst>
          </a:prstGeom>
          <a:solidFill>
            <a:srgbClr val="10263A"/>
          </a:solidFill>
          <a:ln w="10160">
            <a:solidFill>
              <a:srgbClr val="10263A">
                <a:alpha val="0"/>
              </a:srgbClr>
            </a:solidFill>
            <a:prstDash val="solid"/>
          </a:ln>
        </p:spPr>
        <p:txBody>
          <a:bodyPr/>
          <a:lstStyle/>
          <a:p>
            <a:endParaRPr lang="en-GB"/>
          </a:p>
        </p:txBody>
      </p:sp>
      <p:sp>
        <p:nvSpPr>
          <p:cNvPr id="12" name="Shape 10"/>
          <p:cNvSpPr/>
          <p:nvPr/>
        </p:nvSpPr>
        <p:spPr>
          <a:xfrm>
            <a:off x="960120" y="2157984"/>
            <a:ext cx="2423160" cy="292608"/>
          </a:xfrm>
          <a:prstGeom prst="roundRect">
            <a:avLst>
              <a:gd name="adj" fmla="val 25000"/>
            </a:avLst>
          </a:prstGeom>
          <a:solidFill>
            <a:srgbClr val="F2B64C"/>
          </a:solidFill>
          <a:ln w="10160">
            <a:solidFill>
              <a:srgbClr val="F2B64C">
                <a:alpha val="0"/>
              </a:srgbClr>
            </a:solidFill>
            <a:prstDash val="solid"/>
          </a:ln>
        </p:spPr>
        <p:txBody>
          <a:bodyPr/>
          <a:lstStyle/>
          <a:p>
            <a:endParaRPr lang="en-GB"/>
          </a:p>
        </p:txBody>
      </p:sp>
      <p:sp>
        <p:nvSpPr>
          <p:cNvPr id="13" name="Text 11"/>
          <p:cNvSpPr/>
          <p:nvPr/>
        </p:nvSpPr>
        <p:spPr>
          <a:xfrm>
            <a:off x="1051560" y="2185416"/>
            <a:ext cx="2240280" cy="219456"/>
          </a:xfrm>
          <a:prstGeom prst="rect">
            <a:avLst/>
          </a:prstGeom>
          <a:noFill/>
          <a:ln/>
        </p:spPr>
        <p:txBody>
          <a:bodyPr wrap="square" lIns="0" tIns="0" rIns="0" bIns="0" rtlCol="0" anchor="ctr">
            <a:normAutofit/>
          </a:bodyPr>
          <a:lstStyle/>
          <a:p>
            <a:pPr marL="0" indent="0">
              <a:buNone/>
            </a:pPr>
            <a:r>
              <a:rPr lang="en-US" sz="1000" b="1" kern="0" spc="50" dirty="0">
                <a:solidFill>
                  <a:srgbClr val="081A2D"/>
                </a:solidFill>
                <a:latin typeface="Arial" pitchFamily="34" charset="0"/>
                <a:ea typeface="Arial" pitchFamily="34" charset="-122"/>
                <a:cs typeface="Arial" pitchFamily="34" charset="-120"/>
              </a:rPr>
              <a:t>THINK → PAIR → SHARE</a:t>
            </a:r>
            <a:endParaRPr lang="en-US" sz="1000" dirty="0"/>
          </a:p>
        </p:txBody>
      </p:sp>
      <p:sp>
        <p:nvSpPr>
          <p:cNvPr id="14" name="Text 12"/>
          <p:cNvSpPr/>
          <p:nvPr/>
        </p:nvSpPr>
        <p:spPr>
          <a:xfrm>
            <a:off x="1024128" y="2697480"/>
            <a:ext cx="10149840" cy="1554480"/>
          </a:xfrm>
          <a:prstGeom prst="rect">
            <a:avLst/>
          </a:prstGeom>
          <a:noFill/>
          <a:ln/>
        </p:spPr>
        <p:txBody>
          <a:bodyPr wrap="square" lIns="0" tIns="0" rIns="0" bIns="0" rtlCol="0" anchor="ctr">
            <a:normAutofit/>
          </a:bodyPr>
          <a:lstStyle/>
          <a:p>
            <a:pPr marL="0" indent="0" algn="ctr">
              <a:buNone/>
            </a:pPr>
            <a:r>
              <a:rPr lang="en-US" sz="2900" b="1" dirty="0">
                <a:solidFill>
                  <a:srgbClr val="FFFFFF"/>
                </a:solidFill>
                <a:latin typeface="Arial" pitchFamily="34" charset="0"/>
                <a:ea typeface="Arial" pitchFamily="34" charset="-122"/>
                <a:cs typeface="Arial" pitchFamily="34" charset="-120"/>
              </a:rPr>
              <a:t>What would you consult FIRST to define battery under England and Wales law? Why?</a:t>
            </a:r>
            <a:endParaRPr lang="en-US" sz="2900" dirty="0"/>
          </a:p>
        </p:txBody>
      </p:sp>
      <p:sp>
        <p:nvSpPr>
          <p:cNvPr id="15" name="Shape 13"/>
          <p:cNvSpPr/>
          <p:nvPr/>
        </p:nvSpPr>
        <p:spPr>
          <a:xfrm>
            <a:off x="9372600" y="4727448"/>
            <a:ext cx="1517904" cy="292608"/>
          </a:xfrm>
          <a:prstGeom prst="roundRect">
            <a:avLst>
              <a:gd name="adj" fmla="val 25000"/>
            </a:avLst>
          </a:prstGeom>
          <a:solidFill>
            <a:srgbClr val="13B8A6"/>
          </a:solidFill>
          <a:ln w="10160">
            <a:solidFill>
              <a:srgbClr val="13B8A6">
                <a:alpha val="0"/>
              </a:srgbClr>
            </a:solidFill>
            <a:prstDash val="solid"/>
          </a:ln>
        </p:spPr>
        <p:txBody>
          <a:bodyPr/>
          <a:lstStyle/>
          <a:p>
            <a:endParaRPr lang="en-GB"/>
          </a:p>
        </p:txBody>
      </p:sp>
      <p:sp>
        <p:nvSpPr>
          <p:cNvPr id="16" name="Text 14"/>
          <p:cNvSpPr/>
          <p:nvPr/>
        </p:nvSpPr>
        <p:spPr>
          <a:xfrm>
            <a:off x="9464040" y="4754880"/>
            <a:ext cx="1335024" cy="219456"/>
          </a:xfrm>
          <a:prstGeom prst="rect">
            <a:avLst/>
          </a:prstGeom>
          <a:noFill/>
          <a:ln/>
        </p:spPr>
        <p:txBody>
          <a:bodyPr wrap="square" lIns="0" tIns="0" rIns="0" bIns="0" rtlCol="0" anchor="ctr">
            <a:normAutofit/>
          </a:bodyPr>
          <a:lstStyle/>
          <a:p>
            <a:pPr marL="0" indent="0">
              <a:buNone/>
            </a:pPr>
            <a:r>
              <a:rPr lang="en-US" sz="1000" b="1" kern="0" spc="50" dirty="0">
                <a:solidFill>
                  <a:srgbClr val="FFFFFF"/>
                </a:solidFill>
                <a:latin typeface="Arial" pitchFamily="34" charset="0"/>
                <a:ea typeface="Arial" pitchFamily="34" charset="-122"/>
                <a:cs typeface="Arial" pitchFamily="34" charset="-120"/>
              </a:rPr>
              <a:t>4 MIN</a:t>
            </a:r>
            <a:endParaRPr lang="en-US" sz="10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6F9FC"/>
        </a:solidFill>
        <a:effectLst/>
      </p:bgPr>
    </p:bg>
    <p:spTree>
      <p:nvGrpSpPr>
        <p:cNvPr id="1" name=""/>
        <p:cNvGrpSpPr/>
        <p:nvPr/>
      </p:nvGrpSpPr>
      <p:grpSpPr>
        <a:xfrm>
          <a:off x="0" y="0"/>
          <a:ext cx="0" cy="0"/>
          <a:chOff x="0" y="0"/>
          <a:chExt cx="0" cy="0"/>
        </a:xfrm>
      </p:grpSpPr>
      <p:sp>
        <p:nvSpPr>
          <p:cNvPr id="2" name="Shape 0"/>
          <p:cNvSpPr/>
          <p:nvPr/>
        </p:nvSpPr>
        <p:spPr>
          <a:xfrm>
            <a:off x="0" y="0"/>
            <a:ext cx="12192000" cy="109728"/>
          </a:xfrm>
          <a:prstGeom prst="rect">
            <a:avLst/>
          </a:prstGeom>
          <a:solidFill>
            <a:srgbClr val="13B8A6"/>
          </a:solidFill>
          <a:ln w="12700">
            <a:solidFill>
              <a:srgbClr val="13B8A6"/>
            </a:solidFill>
            <a:prstDash val="solid"/>
          </a:ln>
        </p:spPr>
        <p:txBody>
          <a:bodyPr/>
          <a:lstStyle/>
          <a:p>
            <a:endParaRPr lang="en-GB"/>
          </a:p>
        </p:txBody>
      </p:sp>
      <p:sp>
        <p:nvSpPr>
          <p:cNvPr id="3" name="Text 1"/>
          <p:cNvSpPr/>
          <p:nvPr/>
        </p:nvSpPr>
        <p:spPr>
          <a:xfrm>
            <a:off x="502920" y="274320"/>
            <a:ext cx="9144000" cy="219456"/>
          </a:xfrm>
          <a:prstGeom prst="rect">
            <a:avLst/>
          </a:prstGeom>
          <a:noFill/>
          <a:ln/>
        </p:spPr>
        <p:txBody>
          <a:bodyPr wrap="square" lIns="0" tIns="0" rIns="0" bIns="0" rtlCol="0" anchor="ctr">
            <a:normAutofit/>
          </a:bodyPr>
          <a:lstStyle/>
          <a:p>
            <a:pPr marL="0" indent="0">
              <a:buNone/>
            </a:pPr>
            <a:r>
              <a:rPr lang="en-US" sz="1000" b="1" kern="0" spc="50" dirty="0">
                <a:solidFill>
                  <a:srgbClr val="5C7180"/>
                </a:solidFill>
                <a:latin typeface="Arial" pitchFamily="34" charset="0"/>
                <a:ea typeface="Arial" pitchFamily="34" charset="-122"/>
                <a:cs typeface="Arial" pitchFamily="34" charset="-120"/>
              </a:rPr>
              <a:t>UWTSD  /  BMPL4020  /  ACADEMIC &amp; PROFESSIONAL SKILLS FOR POLICING</a:t>
            </a:r>
            <a:endParaRPr lang="en-US" sz="1000" dirty="0"/>
          </a:p>
        </p:txBody>
      </p:sp>
      <p:sp>
        <p:nvSpPr>
          <p:cNvPr id="4" name="Text 2"/>
          <p:cNvSpPr/>
          <p:nvPr/>
        </p:nvSpPr>
        <p:spPr>
          <a:xfrm>
            <a:off x="502920" y="749808"/>
            <a:ext cx="11201400" cy="685800"/>
          </a:xfrm>
          <a:prstGeom prst="rect">
            <a:avLst/>
          </a:prstGeom>
          <a:noFill/>
          <a:ln/>
        </p:spPr>
        <p:txBody>
          <a:bodyPr wrap="square" lIns="0" tIns="0" rIns="0" bIns="0" rtlCol="0" anchor="ctr">
            <a:normAutofit/>
          </a:bodyPr>
          <a:lstStyle/>
          <a:p>
            <a:pPr marL="0" indent="0">
              <a:buNone/>
            </a:pPr>
            <a:r>
              <a:rPr lang="en-US" sz="3100" b="1" dirty="0">
                <a:solidFill>
                  <a:srgbClr val="10263A"/>
                </a:solidFill>
                <a:latin typeface="Arial" pitchFamily="34" charset="0"/>
                <a:ea typeface="Arial" pitchFamily="34" charset="-122"/>
                <a:cs typeface="Arial" pitchFamily="34" charset="-120"/>
              </a:rPr>
              <a:t>Why evidence matters in policing</a:t>
            </a:r>
            <a:endParaRPr lang="en-US" sz="3100" dirty="0"/>
          </a:p>
        </p:txBody>
      </p:sp>
      <p:sp>
        <p:nvSpPr>
          <p:cNvPr id="5" name="Text 3"/>
          <p:cNvSpPr/>
          <p:nvPr/>
        </p:nvSpPr>
        <p:spPr>
          <a:xfrm>
            <a:off x="512064" y="1444752"/>
            <a:ext cx="11064240" cy="338328"/>
          </a:xfrm>
          <a:prstGeom prst="rect">
            <a:avLst/>
          </a:prstGeom>
          <a:noFill/>
          <a:ln/>
        </p:spPr>
        <p:txBody>
          <a:bodyPr wrap="square" lIns="0" tIns="0" rIns="0" bIns="0" rtlCol="0" anchor="ctr">
            <a:normAutofit/>
          </a:bodyPr>
          <a:lstStyle/>
          <a:p>
            <a:pPr marL="0" indent="0">
              <a:buNone/>
            </a:pPr>
            <a:r>
              <a:rPr lang="en-US" sz="1600" dirty="0">
                <a:solidFill>
                  <a:srgbClr val="5C7180"/>
                </a:solidFill>
                <a:latin typeface="Arial" pitchFamily="34" charset="0"/>
                <a:ea typeface="Arial" pitchFamily="34" charset="-122"/>
                <a:cs typeface="Arial" pitchFamily="34" charset="-120"/>
              </a:rPr>
              <a:t>Good questions require evidence that can be checked.</a:t>
            </a:r>
            <a:endParaRPr lang="en-US" sz="1600" dirty="0"/>
          </a:p>
        </p:txBody>
      </p:sp>
      <p:sp>
        <p:nvSpPr>
          <p:cNvPr id="6" name="Shape 4"/>
          <p:cNvSpPr/>
          <p:nvPr/>
        </p:nvSpPr>
        <p:spPr>
          <a:xfrm>
            <a:off x="502920" y="6483096"/>
            <a:ext cx="11183112" cy="0"/>
          </a:xfrm>
          <a:prstGeom prst="line">
            <a:avLst/>
          </a:prstGeom>
          <a:noFill/>
          <a:ln w="8890">
            <a:solidFill>
              <a:srgbClr val="D9E4EC"/>
            </a:solidFill>
            <a:prstDash val="solid"/>
          </a:ln>
        </p:spPr>
        <p:txBody>
          <a:bodyPr/>
          <a:lstStyle/>
          <a:p>
            <a:endParaRPr lang="en-GB"/>
          </a:p>
        </p:txBody>
      </p:sp>
      <p:sp>
        <p:nvSpPr>
          <p:cNvPr id="7" name="Text 5"/>
          <p:cNvSpPr/>
          <p:nvPr/>
        </p:nvSpPr>
        <p:spPr>
          <a:xfrm>
            <a:off x="502920" y="6537960"/>
            <a:ext cx="4572000" cy="155448"/>
          </a:xfrm>
          <a:prstGeom prst="rect">
            <a:avLst/>
          </a:prstGeom>
          <a:noFill/>
          <a:ln/>
        </p:spPr>
        <p:txBody>
          <a:bodyPr wrap="square" lIns="0" tIns="0" rIns="0" bIns="0" rtlCol="0" anchor="ctr">
            <a:normAutofit/>
          </a:bodyPr>
          <a:lstStyle/>
          <a:p>
            <a:pPr marL="0" indent="0">
              <a:buNone/>
            </a:pPr>
            <a:r>
              <a:rPr lang="en-US" sz="900" b="1" dirty="0">
                <a:solidFill>
                  <a:srgbClr val="5C7180"/>
                </a:solidFill>
                <a:latin typeface="Arial" pitchFamily="34" charset="0"/>
                <a:ea typeface="Arial" pitchFamily="34" charset="-122"/>
                <a:cs typeface="Arial" pitchFamily="34" charset="-120"/>
              </a:rPr>
              <a:t>MONDAY  •  CONTENT</a:t>
            </a:r>
            <a:endParaRPr lang="en-US" sz="900" dirty="0"/>
          </a:p>
        </p:txBody>
      </p:sp>
      <p:sp>
        <p:nvSpPr>
          <p:cNvPr id="8" name="Shape 6"/>
          <p:cNvSpPr/>
          <p:nvPr/>
        </p:nvSpPr>
        <p:spPr>
          <a:xfrm>
            <a:off x="9646920" y="6510528"/>
            <a:ext cx="1938528" cy="292608"/>
          </a:xfrm>
          <a:prstGeom prst="roundRect">
            <a:avLst>
              <a:gd name="adj" fmla="val 25000"/>
            </a:avLst>
          </a:prstGeom>
          <a:solidFill>
            <a:srgbClr val="EAF3F9"/>
          </a:solidFill>
          <a:ln w="10160">
            <a:solidFill>
              <a:srgbClr val="EAF3F9">
                <a:alpha val="0"/>
              </a:srgbClr>
            </a:solidFill>
            <a:prstDash val="solid"/>
          </a:ln>
        </p:spPr>
        <p:txBody>
          <a:bodyPr/>
          <a:lstStyle/>
          <a:p>
            <a:endParaRPr lang="en-GB"/>
          </a:p>
        </p:txBody>
      </p:sp>
      <p:sp>
        <p:nvSpPr>
          <p:cNvPr id="9" name="Text 7"/>
          <p:cNvSpPr/>
          <p:nvPr/>
        </p:nvSpPr>
        <p:spPr>
          <a:xfrm>
            <a:off x="9738360" y="6537960"/>
            <a:ext cx="1755648" cy="219456"/>
          </a:xfrm>
          <a:prstGeom prst="rect">
            <a:avLst/>
          </a:prstGeom>
          <a:noFill/>
          <a:ln/>
        </p:spPr>
        <p:txBody>
          <a:bodyPr wrap="square" lIns="0" tIns="0" rIns="0" bIns="0" rtlCol="0" anchor="ctr">
            <a:normAutofit/>
          </a:bodyPr>
          <a:lstStyle/>
          <a:p>
            <a:pPr marL="0" indent="0">
              <a:buNone/>
            </a:pPr>
            <a:r>
              <a:rPr lang="en-US" sz="1000" b="1" kern="0" spc="50" dirty="0">
                <a:solidFill>
                  <a:srgbClr val="183046"/>
                </a:solidFill>
                <a:latin typeface="Arial" pitchFamily="34" charset="0"/>
                <a:ea typeface="Arial" pitchFamily="34" charset="-122"/>
                <a:cs typeface="Arial" pitchFamily="34" charset="-120"/>
              </a:rPr>
              <a:t>15–20 MIN</a:t>
            </a:r>
            <a:endParaRPr lang="en-US" sz="1000" dirty="0"/>
          </a:p>
        </p:txBody>
      </p:sp>
      <p:sp>
        <p:nvSpPr>
          <p:cNvPr id="10" name="Text 8"/>
          <p:cNvSpPr/>
          <p:nvPr/>
        </p:nvSpPr>
        <p:spPr>
          <a:xfrm>
            <a:off x="11393424" y="6528816"/>
            <a:ext cx="292608" cy="155448"/>
          </a:xfrm>
          <a:prstGeom prst="rect">
            <a:avLst/>
          </a:prstGeom>
          <a:noFill/>
          <a:ln/>
        </p:spPr>
        <p:txBody>
          <a:bodyPr wrap="square" lIns="0" tIns="0" rIns="0" bIns="0" rtlCol="0" anchor="ctr">
            <a:normAutofit/>
          </a:bodyPr>
          <a:lstStyle/>
          <a:p>
            <a:pPr marL="0" indent="0" algn="r">
              <a:buNone/>
            </a:pPr>
            <a:r>
              <a:rPr lang="en-US" sz="1000" b="1" dirty="0">
                <a:solidFill>
                  <a:srgbClr val="5C7180"/>
                </a:solidFill>
                <a:latin typeface="Arial" pitchFamily="34" charset="0"/>
                <a:ea typeface="Arial" pitchFamily="34" charset="-122"/>
                <a:cs typeface="Arial" pitchFamily="34" charset="-120"/>
              </a:rPr>
              <a:t>05</a:t>
            </a:r>
            <a:endParaRPr lang="en-US" sz="1000" dirty="0"/>
          </a:p>
        </p:txBody>
      </p:sp>
      <p:sp>
        <p:nvSpPr>
          <p:cNvPr id="11" name="Shape 9"/>
          <p:cNvSpPr/>
          <p:nvPr/>
        </p:nvSpPr>
        <p:spPr>
          <a:xfrm>
            <a:off x="685800" y="1938528"/>
            <a:ext cx="5321808" cy="3438144"/>
          </a:xfrm>
          <a:prstGeom prst="roundRect">
            <a:avLst>
              <a:gd name="adj" fmla="val 4255"/>
            </a:avLst>
          </a:prstGeom>
          <a:solidFill>
            <a:srgbClr val="FFF0F1"/>
          </a:solidFill>
          <a:ln w="10160">
            <a:solidFill>
              <a:srgbClr val="D9E4EC"/>
            </a:solidFill>
            <a:prstDash val="solid"/>
          </a:ln>
        </p:spPr>
        <p:txBody>
          <a:bodyPr/>
          <a:lstStyle/>
          <a:p>
            <a:endParaRPr lang="en-GB"/>
          </a:p>
        </p:txBody>
      </p:sp>
      <p:sp>
        <p:nvSpPr>
          <p:cNvPr id="12" name="Shape 10"/>
          <p:cNvSpPr/>
          <p:nvPr/>
        </p:nvSpPr>
        <p:spPr>
          <a:xfrm>
            <a:off x="685800" y="1938528"/>
            <a:ext cx="68580" cy="3438144"/>
          </a:xfrm>
          <a:prstGeom prst="rect">
            <a:avLst/>
          </a:prstGeom>
          <a:solidFill>
            <a:srgbClr val="CD4D55"/>
          </a:solidFill>
          <a:ln w="10160">
            <a:solidFill>
              <a:srgbClr val="CD4D55">
                <a:alpha val="0"/>
              </a:srgbClr>
            </a:solidFill>
            <a:prstDash val="solid"/>
          </a:ln>
        </p:spPr>
        <p:txBody>
          <a:bodyPr/>
          <a:lstStyle/>
          <a:p>
            <a:endParaRPr lang="en-GB"/>
          </a:p>
        </p:txBody>
      </p:sp>
      <p:sp>
        <p:nvSpPr>
          <p:cNvPr id="13" name="Text 11"/>
          <p:cNvSpPr/>
          <p:nvPr/>
        </p:nvSpPr>
        <p:spPr>
          <a:xfrm>
            <a:off x="886968" y="2084832"/>
            <a:ext cx="4910328" cy="329184"/>
          </a:xfrm>
          <a:prstGeom prst="rect">
            <a:avLst/>
          </a:prstGeom>
          <a:noFill/>
          <a:ln/>
        </p:spPr>
        <p:txBody>
          <a:bodyPr wrap="square" lIns="0" tIns="0" rIns="0" bIns="0" rtlCol="0" anchor="ctr">
            <a:normAutofit/>
          </a:bodyPr>
          <a:lstStyle/>
          <a:p>
            <a:pPr marL="0" indent="0">
              <a:buNone/>
            </a:pPr>
            <a:r>
              <a:rPr lang="en-US" sz="1900" b="1" dirty="0">
                <a:solidFill>
                  <a:srgbClr val="10263A"/>
                </a:solidFill>
                <a:latin typeface="Arial" pitchFamily="34" charset="0"/>
                <a:ea typeface="Arial" pitchFamily="34" charset="-122"/>
                <a:cs typeface="Arial" pitchFamily="34" charset="-120"/>
              </a:rPr>
              <a:t>Poor source selection</a:t>
            </a:r>
            <a:endParaRPr lang="en-US" sz="1900" dirty="0"/>
          </a:p>
        </p:txBody>
      </p:sp>
      <p:sp>
        <p:nvSpPr>
          <p:cNvPr id="14" name="Text 12"/>
          <p:cNvSpPr/>
          <p:nvPr/>
        </p:nvSpPr>
        <p:spPr>
          <a:xfrm>
            <a:off x="886968" y="2551176"/>
            <a:ext cx="4910328" cy="2688336"/>
          </a:xfrm>
          <a:prstGeom prst="rect">
            <a:avLst/>
          </a:prstGeom>
          <a:noFill/>
          <a:ln/>
        </p:spPr>
        <p:txBody>
          <a:bodyPr wrap="square" lIns="0" tIns="0" rIns="0" bIns="0" rtlCol="0" anchor="t">
            <a:normAutofit/>
          </a:bodyPr>
          <a:lstStyle/>
          <a:p>
            <a:pPr marL="0" indent="0">
              <a:buNone/>
            </a:pPr>
            <a:r>
              <a:rPr lang="en-US" sz="1500" dirty="0">
                <a:solidFill>
                  <a:srgbClr val="183046"/>
                </a:solidFill>
                <a:latin typeface="Arial" pitchFamily="34" charset="0"/>
                <a:ea typeface="Arial" pitchFamily="34" charset="-122"/>
                <a:cs typeface="Arial" pitchFamily="34" charset="-120"/>
              </a:rPr>
              <a:t>An unsupported online claim is used to explain a criminal offence. A student repeats the claim but cannot identify a law, author or evidence.</a:t>
            </a:r>
            <a:endParaRPr lang="en-US" sz="1500" dirty="0"/>
          </a:p>
        </p:txBody>
      </p:sp>
      <p:sp>
        <p:nvSpPr>
          <p:cNvPr id="15" name="Shape 13"/>
          <p:cNvSpPr/>
          <p:nvPr/>
        </p:nvSpPr>
        <p:spPr>
          <a:xfrm>
            <a:off x="6199632" y="1938528"/>
            <a:ext cx="5321808" cy="3438144"/>
          </a:xfrm>
          <a:prstGeom prst="roundRect">
            <a:avLst>
              <a:gd name="adj" fmla="val 4255"/>
            </a:avLst>
          </a:prstGeom>
          <a:solidFill>
            <a:srgbClr val="E4F8F4"/>
          </a:solidFill>
          <a:ln w="10160">
            <a:solidFill>
              <a:srgbClr val="D9E4EC"/>
            </a:solidFill>
            <a:prstDash val="solid"/>
          </a:ln>
        </p:spPr>
        <p:txBody>
          <a:bodyPr/>
          <a:lstStyle/>
          <a:p>
            <a:endParaRPr lang="en-GB"/>
          </a:p>
        </p:txBody>
      </p:sp>
      <p:sp>
        <p:nvSpPr>
          <p:cNvPr id="16" name="Shape 14"/>
          <p:cNvSpPr/>
          <p:nvPr/>
        </p:nvSpPr>
        <p:spPr>
          <a:xfrm>
            <a:off x="6199632" y="1938528"/>
            <a:ext cx="68580" cy="3438144"/>
          </a:xfrm>
          <a:prstGeom prst="rect">
            <a:avLst/>
          </a:prstGeom>
          <a:solidFill>
            <a:srgbClr val="13B8A6"/>
          </a:solidFill>
          <a:ln w="10160">
            <a:solidFill>
              <a:srgbClr val="13B8A6">
                <a:alpha val="0"/>
              </a:srgbClr>
            </a:solidFill>
            <a:prstDash val="solid"/>
          </a:ln>
        </p:spPr>
        <p:txBody>
          <a:bodyPr/>
          <a:lstStyle/>
          <a:p>
            <a:endParaRPr lang="en-GB"/>
          </a:p>
        </p:txBody>
      </p:sp>
      <p:sp>
        <p:nvSpPr>
          <p:cNvPr id="17" name="Text 15"/>
          <p:cNvSpPr/>
          <p:nvPr/>
        </p:nvSpPr>
        <p:spPr>
          <a:xfrm>
            <a:off x="6400800" y="2084832"/>
            <a:ext cx="4910328" cy="329184"/>
          </a:xfrm>
          <a:prstGeom prst="rect">
            <a:avLst/>
          </a:prstGeom>
          <a:noFill/>
          <a:ln/>
        </p:spPr>
        <p:txBody>
          <a:bodyPr wrap="square" lIns="0" tIns="0" rIns="0" bIns="0" rtlCol="0" anchor="ctr">
            <a:normAutofit/>
          </a:bodyPr>
          <a:lstStyle/>
          <a:p>
            <a:pPr marL="0" indent="0">
              <a:buNone/>
            </a:pPr>
            <a:r>
              <a:rPr lang="en-US" sz="1900" b="1" dirty="0">
                <a:solidFill>
                  <a:srgbClr val="10263A"/>
                </a:solidFill>
                <a:latin typeface="Arial" pitchFamily="34" charset="0"/>
                <a:ea typeface="Arial" pitchFamily="34" charset="-122"/>
                <a:cs typeface="Arial" pitchFamily="34" charset="-120"/>
              </a:rPr>
              <a:t>Better source selection</a:t>
            </a:r>
            <a:endParaRPr lang="en-US" sz="1900" dirty="0"/>
          </a:p>
        </p:txBody>
      </p:sp>
      <p:sp>
        <p:nvSpPr>
          <p:cNvPr id="18" name="Text 16"/>
          <p:cNvSpPr/>
          <p:nvPr/>
        </p:nvSpPr>
        <p:spPr>
          <a:xfrm>
            <a:off x="6400800" y="2551176"/>
            <a:ext cx="4910328" cy="2688336"/>
          </a:xfrm>
          <a:prstGeom prst="rect">
            <a:avLst/>
          </a:prstGeom>
          <a:noFill/>
          <a:ln/>
        </p:spPr>
        <p:txBody>
          <a:bodyPr wrap="square" lIns="0" tIns="0" rIns="0" bIns="0" rtlCol="0" anchor="t">
            <a:normAutofit/>
          </a:bodyPr>
          <a:lstStyle/>
          <a:p>
            <a:pPr marL="0" indent="0">
              <a:buNone/>
            </a:pPr>
            <a:r>
              <a:rPr lang="en-US" sz="1500" dirty="0">
                <a:solidFill>
                  <a:srgbClr val="183046"/>
                </a:solidFill>
                <a:latin typeface="Arial" pitchFamily="34" charset="0"/>
                <a:ea typeface="Arial" pitchFamily="34" charset="-122"/>
                <a:cs typeface="Arial" pitchFamily="34" charset="-120"/>
              </a:rPr>
              <a:t>The student checks relevant legislation, a current CPS explanation, and professional guidance. Claims can be traced and qualified.</a:t>
            </a:r>
            <a:endParaRPr lang="en-US" sz="1500" dirty="0"/>
          </a:p>
        </p:txBody>
      </p:sp>
      <p:sp>
        <p:nvSpPr>
          <p:cNvPr id="19" name="Shape 17"/>
          <p:cNvSpPr/>
          <p:nvPr/>
        </p:nvSpPr>
        <p:spPr>
          <a:xfrm>
            <a:off x="658368" y="5925312"/>
            <a:ext cx="10872216" cy="347472"/>
          </a:xfrm>
          <a:prstGeom prst="roundRect">
            <a:avLst>
              <a:gd name="adj" fmla="val 21053"/>
            </a:avLst>
          </a:prstGeom>
          <a:solidFill>
            <a:srgbClr val="E4F8F4"/>
          </a:solidFill>
          <a:ln w="10160">
            <a:solidFill>
              <a:srgbClr val="E4F8F4">
                <a:alpha val="0"/>
              </a:srgbClr>
            </a:solidFill>
            <a:prstDash val="solid"/>
          </a:ln>
        </p:spPr>
        <p:txBody>
          <a:bodyPr/>
          <a:lstStyle/>
          <a:p>
            <a:endParaRPr lang="en-GB"/>
          </a:p>
        </p:txBody>
      </p:sp>
      <p:sp>
        <p:nvSpPr>
          <p:cNvPr id="20" name="Text 18"/>
          <p:cNvSpPr/>
          <p:nvPr/>
        </p:nvSpPr>
        <p:spPr>
          <a:xfrm>
            <a:off x="832104" y="5980176"/>
            <a:ext cx="10497312" cy="192024"/>
          </a:xfrm>
          <a:prstGeom prst="rect">
            <a:avLst/>
          </a:prstGeom>
          <a:noFill/>
          <a:ln/>
        </p:spPr>
        <p:txBody>
          <a:bodyPr wrap="square" lIns="0" tIns="0" rIns="0" bIns="0" rtlCol="0" anchor="ctr">
            <a:normAutofit/>
          </a:bodyPr>
          <a:lstStyle/>
          <a:p>
            <a:pPr marL="0" indent="0">
              <a:buNone/>
            </a:pPr>
            <a:r>
              <a:rPr lang="en-US" sz="1200" b="1" dirty="0">
                <a:solidFill>
                  <a:srgbClr val="10263A"/>
                </a:solidFill>
                <a:latin typeface="Arial" pitchFamily="34" charset="0"/>
                <a:ea typeface="Arial" pitchFamily="34" charset="-122"/>
                <a:cs typeface="Arial" pitchFamily="34" charset="-120"/>
              </a:rPr>
              <a:t>Research is not just “finding a fact”: it involves locating, selecting, checking and explaining evidence.</a:t>
            </a:r>
            <a:endParaRPr lang="en-US" sz="12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6F9FC"/>
        </a:solidFill>
        <a:effectLst/>
      </p:bgPr>
    </p:bg>
    <p:spTree>
      <p:nvGrpSpPr>
        <p:cNvPr id="1" name=""/>
        <p:cNvGrpSpPr/>
        <p:nvPr/>
      </p:nvGrpSpPr>
      <p:grpSpPr>
        <a:xfrm>
          <a:off x="0" y="0"/>
          <a:ext cx="0" cy="0"/>
          <a:chOff x="0" y="0"/>
          <a:chExt cx="0" cy="0"/>
        </a:xfrm>
      </p:grpSpPr>
      <p:sp>
        <p:nvSpPr>
          <p:cNvPr id="2" name="Shape 0"/>
          <p:cNvSpPr/>
          <p:nvPr/>
        </p:nvSpPr>
        <p:spPr>
          <a:xfrm>
            <a:off x="0" y="0"/>
            <a:ext cx="12192000" cy="109728"/>
          </a:xfrm>
          <a:prstGeom prst="rect">
            <a:avLst/>
          </a:prstGeom>
          <a:solidFill>
            <a:srgbClr val="13B8A6"/>
          </a:solidFill>
          <a:ln w="12700">
            <a:solidFill>
              <a:srgbClr val="13B8A6"/>
            </a:solidFill>
            <a:prstDash val="solid"/>
          </a:ln>
        </p:spPr>
        <p:txBody>
          <a:bodyPr/>
          <a:lstStyle/>
          <a:p>
            <a:endParaRPr lang="en-GB"/>
          </a:p>
        </p:txBody>
      </p:sp>
      <p:sp>
        <p:nvSpPr>
          <p:cNvPr id="3" name="Text 1"/>
          <p:cNvSpPr/>
          <p:nvPr/>
        </p:nvSpPr>
        <p:spPr>
          <a:xfrm>
            <a:off x="502920" y="274320"/>
            <a:ext cx="9144000" cy="219456"/>
          </a:xfrm>
          <a:prstGeom prst="rect">
            <a:avLst/>
          </a:prstGeom>
          <a:noFill/>
          <a:ln/>
        </p:spPr>
        <p:txBody>
          <a:bodyPr wrap="square" lIns="0" tIns="0" rIns="0" bIns="0" rtlCol="0" anchor="ctr">
            <a:normAutofit/>
          </a:bodyPr>
          <a:lstStyle/>
          <a:p>
            <a:pPr marL="0" indent="0">
              <a:buNone/>
            </a:pPr>
            <a:r>
              <a:rPr lang="en-US" sz="1000" b="1" kern="0" spc="50" dirty="0">
                <a:solidFill>
                  <a:srgbClr val="5C7180"/>
                </a:solidFill>
                <a:latin typeface="Arial" pitchFamily="34" charset="0"/>
                <a:ea typeface="Arial" pitchFamily="34" charset="-122"/>
                <a:cs typeface="Arial" pitchFamily="34" charset="-120"/>
              </a:rPr>
              <a:t>UWTSD  /  BMPL4020  /  ACADEMIC &amp; PROFESSIONAL SKILLS FOR POLICING</a:t>
            </a:r>
            <a:endParaRPr lang="en-US" sz="1000" dirty="0"/>
          </a:p>
        </p:txBody>
      </p:sp>
      <p:sp>
        <p:nvSpPr>
          <p:cNvPr id="4" name="Text 2"/>
          <p:cNvSpPr/>
          <p:nvPr/>
        </p:nvSpPr>
        <p:spPr>
          <a:xfrm>
            <a:off x="502920" y="749808"/>
            <a:ext cx="11201400" cy="685800"/>
          </a:xfrm>
          <a:prstGeom prst="rect">
            <a:avLst/>
          </a:prstGeom>
          <a:noFill/>
          <a:ln/>
        </p:spPr>
        <p:txBody>
          <a:bodyPr wrap="square" lIns="0" tIns="0" rIns="0" bIns="0" rtlCol="0" anchor="ctr">
            <a:normAutofit/>
          </a:bodyPr>
          <a:lstStyle/>
          <a:p>
            <a:pPr marL="0" indent="0">
              <a:buNone/>
            </a:pPr>
            <a:r>
              <a:rPr lang="en-US" sz="3100" b="1" dirty="0">
                <a:solidFill>
                  <a:srgbClr val="10263A"/>
                </a:solidFill>
                <a:latin typeface="Arial" pitchFamily="34" charset="0"/>
                <a:ea typeface="Arial" pitchFamily="34" charset="-122"/>
                <a:cs typeface="Arial" pitchFamily="34" charset="-120"/>
              </a:rPr>
              <a:t>Different sources serve different jobs</a:t>
            </a:r>
            <a:endParaRPr lang="en-US" sz="3100" dirty="0"/>
          </a:p>
        </p:txBody>
      </p:sp>
      <p:sp>
        <p:nvSpPr>
          <p:cNvPr id="5" name="Text 3"/>
          <p:cNvSpPr/>
          <p:nvPr/>
        </p:nvSpPr>
        <p:spPr>
          <a:xfrm>
            <a:off x="512064" y="1444752"/>
            <a:ext cx="11064240" cy="338328"/>
          </a:xfrm>
          <a:prstGeom prst="rect">
            <a:avLst/>
          </a:prstGeom>
          <a:noFill/>
          <a:ln/>
        </p:spPr>
        <p:txBody>
          <a:bodyPr wrap="square" lIns="0" tIns="0" rIns="0" bIns="0" rtlCol="0" anchor="ctr">
            <a:normAutofit/>
          </a:bodyPr>
          <a:lstStyle/>
          <a:p>
            <a:pPr marL="0" indent="0">
              <a:buNone/>
            </a:pPr>
            <a:r>
              <a:rPr lang="en-US" sz="1600" dirty="0">
                <a:solidFill>
                  <a:srgbClr val="5C7180"/>
                </a:solidFill>
                <a:latin typeface="Arial" pitchFamily="34" charset="0"/>
                <a:ea typeface="Arial" pitchFamily="34" charset="-122"/>
                <a:cs typeface="Arial" pitchFamily="34" charset="-120"/>
              </a:rPr>
              <a:t>Match source type to the question, not to an automatic “good/bad” label.</a:t>
            </a:r>
            <a:endParaRPr lang="en-US" sz="1600" dirty="0"/>
          </a:p>
        </p:txBody>
      </p:sp>
      <p:sp>
        <p:nvSpPr>
          <p:cNvPr id="6" name="Shape 4"/>
          <p:cNvSpPr/>
          <p:nvPr/>
        </p:nvSpPr>
        <p:spPr>
          <a:xfrm>
            <a:off x="502920" y="6483096"/>
            <a:ext cx="11183112" cy="0"/>
          </a:xfrm>
          <a:prstGeom prst="line">
            <a:avLst/>
          </a:prstGeom>
          <a:noFill/>
          <a:ln w="8890">
            <a:solidFill>
              <a:srgbClr val="D9E4EC"/>
            </a:solidFill>
            <a:prstDash val="solid"/>
          </a:ln>
        </p:spPr>
        <p:txBody>
          <a:bodyPr/>
          <a:lstStyle/>
          <a:p>
            <a:endParaRPr lang="en-GB"/>
          </a:p>
        </p:txBody>
      </p:sp>
      <p:sp>
        <p:nvSpPr>
          <p:cNvPr id="7" name="Text 5"/>
          <p:cNvSpPr/>
          <p:nvPr/>
        </p:nvSpPr>
        <p:spPr>
          <a:xfrm>
            <a:off x="502920" y="6537960"/>
            <a:ext cx="4572000" cy="155448"/>
          </a:xfrm>
          <a:prstGeom prst="rect">
            <a:avLst/>
          </a:prstGeom>
          <a:noFill/>
          <a:ln/>
        </p:spPr>
        <p:txBody>
          <a:bodyPr wrap="square" lIns="0" tIns="0" rIns="0" bIns="0" rtlCol="0" anchor="ctr">
            <a:normAutofit/>
          </a:bodyPr>
          <a:lstStyle/>
          <a:p>
            <a:pPr marL="0" indent="0">
              <a:buNone/>
            </a:pPr>
            <a:r>
              <a:rPr lang="en-US" sz="900" b="1" dirty="0">
                <a:solidFill>
                  <a:srgbClr val="5C7180"/>
                </a:solidFill>
                <a:latin typeface="Arial" pitchFamily="34" charset="0"/>
                <a:ea typeface="Arial" pitchFamily="34" charset="-122"/>
                <a:cs typeface="Arial" pitchFamily="34" charset="-120"/>
              </a:rPr>
              <a:t>MONDAY  •  CONTENT</a:t>
            </a:r>
            <a:endParaRPr lang="en-US" sz="900" dirty="0"/>
          </a:p>
        </p:txBody>
      </p:sp>
      <p:sp>
        <p:nvSpPr>
          <p:cNvPr id="8" name="Shape 6"/>
          <p:cNvSpPr/>
          <p:nvPr/>
        </p:nvSpPr>
        <p:spPr>
          <a:xfrm>
            <a:off x="9646920" y="6510528"/>
            <a:ext cx="1938528" cy="292608"/>
          </a:xfrm>
          <a:prstGeom prst="roundRect">
            <a:avLst>
              <a:gd name="adj" fmla="val 25000"/>
            </a:avLst>
          </a:prstGeom>
          <a:solidFill>
            <a:srgbClr val="EAF3F9"/>
          </a:solidFill>
          <a:ln w="10160">
            <a:solidFill>
              <a:srgbClr val="EAF3F9">
                <a:alpha val="0"/>
              </a:srgbClr>
            </a:solidFill>
            <a:prstDash val="solid"/>
          </a:ln>
        </p:spPr>
        <p:txBody>
          <a:bodyPr/>
          <a:lstStyle/>
          <a:p>
            <a:endParaRPr lang="en-GB"/>
          </a:p>
        </p:txBody>
      </p:sp>
      <p:sp>
        <p:nvSpPr>
          <p:cNvPr id="9" name="Text 7"/>
          <p:cNvSpPr/>
          <p:nvPr/>
        </p:nvSpPr>
        <p:spPr>
          <a:xfrm>
            <a:off x="9738360" y="6537960"/>
            <a:ext cx="1755648" cy="219456"/>
          </a:xfrm>
          <a:prstGeom prst="rect">
            <a:avLst/>
          </a:prstGeom>
          <a:noFill/>
          <a:ln/>
        </p:spPr>
        <p:txBody>
          <a:bodyPr wrap="square" lIns="0" tIns="0" rIns="0" bIns="0" rtlCol="0" anchor="ctr">
            <a:normAutofit/>
          </a:bodyPr>
          <a:lstStyle/>
          <a:p>
            <a:pPr marL="0" indent="0">
              <a:buNone/>
            </a:pPr>
            <a:r>
              <a:rPr lang="en-US" sz="1000" b="1" kern="0" spc="50" dirty="0">
                <a:solidFill>
                  <a:srgbClr val="183046"/>
                </a:solidFill>
                <a:latin typeface="Arial" pitchFamily="34" charset="0"/>
                <a:ea typeface="Arial" pitchFamily="34" charset="-122"/>
                <a:cs typeface="Arial" pitchFamily="34" charset="-120"/>
              </a:rPr>
              <a:t>20–24 MIN</a:t>
            </a:r>
            <a:endParaRPr lang="en-US" sz="1000" dirty="0"/>
          </a:p>
        </p:txBody>
      </p:sp>
      <p:sp>
        <p:nvSpPr>
          <p:cNvPr id="10" name="Text 8"/>
          <p:cNvSpPr/>
          <p:nvPr/>
        </p:nvSpPr>
        <p:spPr>
          <a:xfrm>
            <a:off x="11393424" y="6528816"/>
            <a:ext cx="292608" cy="155448"/>
          </a:xfrm>
          <a:prstGeom prst="rect">
            <a:avLst/>
          </a:prstGeom>
          <a:noFill/>
          <a:ln/>
        </p:spPr>
        <p:txBody>
          <a:bodyPr wrap="square" lIns="0" tIns="0" rIns="0" bIns="0" rtlCol="0" anchor="ctr">
            <a:normAutofit/>
          </a:bodyPr>
          <a:lstStyle/>
          <a:p>
            <a:pPr marL="0" indent="0" algn="r">
              <a:buNone/>
            </a:pPr>
            <a:r>
              <a:rPr lang="en-US" sz="1000" b="1" dirty="0">
                <a:solidFill>
                  <a:srgbClr val="5C7180"/>
                </a:solidFill>
                <a:latin typeface="Arial" pitchFamily="34" charset="0"/>
                <a:ea typeface="Arial" pitchFamily="34" charset="-122"/>
                <a:cs typeface="Arial" pitchFamily="34" charset="-120"/>
              </a:rPr>
              <a:t>06</a:t>
            </a:r>
            <a:endParaRPr lang="en-US" sz="1000" dirty="0"/>
          </a:p>
        </p:txBody>
      </p:sp>
      <p:sp>
        <p:nvSpPr>
          <p:cNvPr id="11" name="Shape 9"/>
          <p:cNvSpPr/>
          <p:nvPr/>
        </p:nvSpPr>
        <p:spPr>
          <a:xfrm>
            <a:off x="640080" y="1920240"/>
            <a:ext cx="10899648" cy="694944"/>
          </a:xfrm>
          <a:prstGeom prst="rect">
            <a:avLst/>
          </a:prstGeom>
          <a:solidFill>
            <a:srgbClr val="10263A"/>
          </a:solidFill>
          <a:ln w="10160">
            <a:solidFill>
              <a:srgbClr val="10263A">
                <a:alpha val="0"/>
              </a:srgbClr>
            </a:solidFill>
            <a:prstDash val="solid"/>
          </a:ln>
        </p:spPr>
        <p:txBody>
          <a:bodyPr/>
          <a:lstStyle/>
          <a:p>
            <a:endParaRPr lang="en-GB"/>
          </a:p>
        </p:txBody>
      </p:sp>
      <p:sp>
        <p:nvSpPr>
          <p:cNvPr id="12" name="Text 10"/>
          <p:cNvSpPr/>
          <p:nvPr/>
        </p:nvSpPr>
        <p:spPr>
          <a:xfrm>
            <a:off x="777240" y="1984248"/>
            <a:ext cx="1965960" cy="585216"/>
          </a:xfrm>
          <a:prstGeom prst="rect">
            <a:avLst/>
          </a:prstGeom>
          <a:noFill/>
          <a:ln/>
        </p:spPr>
        <p:txBody>
          <a:bodyPr wrap="square" lIns="0" tIns="0" rIns="0" bIns="0" rtlCol="0" anchor="ctr">
            <a:normAutofit/>
          </a:bodyPr>
          <a:lstStyle/>
          <a:p>
            <a:pPr marL="0" indent="0">
              <a:buNone/>
            </a:pPr>
            <a:r>
              <a:rPr lang="en-US" sz="1400" b="1" dirty="0">
                <a:solidFill>
                  <a:srgbClr val="FFFFFF"/>
                </a:solidFill>
                <a:latin typeface="Arial" pitchFamily="34" charset="0"/>
                <a:ea typeface="Arial" pitchFamily="34" charset="-122"/>
                <a:cs typeface="Arial" pitchFamily="34" charset="-120"/>
              </a:rPr>
              <a:t>TYPE</a:t>
            </a:r>
            <a:endParaRPr lang="en-US" sz="1400" dirty="0"/>
          </a:p>
        </p:txBody>
      </p:sp>
      <p:sp>
        <p:nvSpPr>
          <p:cNvPr id="13" name="Text 11"/>
          <p:cNvSpPr/>
          <p:nvPr/>
        </p:nvSpPr>
        <p:spPr>
          <a:xfrm>
            <a:off x="2971800" y="1984248"/>
            <a:ext cx="3840480" cy="585216"/>
          </a:xfrm>
          <a:prstGeom prst="rect">
            <a:avLst/>
          </a:prstGeom>
          <a:noFill/>
          <a:ln/>
        </p:spPr>
        <p:txBody>
          <a:bodyPr wrap="square" lIns="0" tIns="0" rIns="0" bIns="0" rtlCol="0" anchor="ctr">
            <a:normAutofit/>
          </a:bodyPr>
          <a:lstStyle/>
          <a:p>
            <a:pPr marL="0" indent="0">
              <a:buNone/>
            </a:pPr>
            <a:r>
              <a:rPr lang="en-US" sz="1400" b="1" dirty="0">
                <a:solidFill>
                  <a:srgbClr val="FFFFFF"/>
                </a:solidFill>
                <a:latin typeface="Arial" pitchFamily="34" charset="0"/>
                <a:ea typeface="Arial" pitchFamily="34" charset="-122"/>
                <a:cs typeface="Arial" pitchFamily="34" charset="-120"/>
              </a:rPr>
              <a:t>EXAMPLE</a:t>
            </a:r>
            <a:endParaRPr lang="en-US" sz="1400" dirty="0"/>
          </a:p>
        </p:txBody>
      </p:sp>
      <p:sp>
        <p:nvSpPr>
          <p:cNvPr id="14" name="Text 12"/>
          <p:cNvSpPr/>
          <p:nvPr/>
        </p:nvSpPr>
        <p:spPr>
          <a:xfrm>
            <a:off x="7040880" y="1984248"/>
            <a:ext cx="4407408" cy="585216"/>
          </a:xfrm>
          <a:prstGeom prst="rect">
            <a:avLst/>
          </a:prstGeom>
          <a:noFill/>
          <a:ln/>
        </p:spPr>
        <p:txBody>
          <a:bodyPr wrap="square" lIns="0" tIns="0" rIns="0" bIns="0" rtlCol="0" anchor="ctr">
            <a:normAutofit/>
          </a:bodyPr>
          <a:lstStyle/>
          <a:p>
            <a:pPr marL="0" indent="0">
              <a:buNone/>
            </a:pPr>
            <a:r>
              <a:rPr lang="en-US" sz="1400" b="1" dirty="0">
                <a:solidFill>
                  <a:srgbClr val="FFFFFF"/>
                </a:solidFill>
                <a:latin typeface="Arial" pitchFamily="34" charset="0"/>
                <a:ea typeface="Arial" pitchFamily="34" charset="-122"/>
                <a:cs typeface="Arial" pitchFamily="34" charset="-120"/>
              </a:rPr>
              <a:t>BEST USE</a:t>
            </a:r>
            <a:endParaRPr lang="en-US" sz="1400" dirty="0"/>
          </a:p>
        </p:txBody>
      </p:sp>
      <p:sp>
        <p:nvSpPr>
          <p:cNvPr id="15" name="Shape 13"/>
          <p:cNvSpPr/>
          <p:nvPr/>
        </p:nvSpPr>
        <p:spPr>
          <a:xfrm>
            <a:off x="640080" y="2615184"/>
            <a:ext cx="10899648" cy="694944"/>
          </a:xfrm>
          <a:prstGeom prst="rect">
            <a:avLst/>
          </a:prstGeom>
          <a:solidFill>
            <a:srgbClr val="EAF3F9"/>
          </a:solidFill>
          <a:ln w="10160">
            <a:solidFill>
              <a:srgbClr val="EAF3F9">
                <a:alpha val="0"/>
              </a:srgbClr>
            </a:solidFill>
            <a:prstDash val="solid"/>
          </a:ln>
        </p:spPr>
        <p:txBody>
          <a:bodyPr/>
          <a:lstStyle/>
          <a:p>
            <a:endParaRPr lang="en-GB"/>
          </a:p>
        </p:txBody>
      </p:sp>
      <p:sp>
        <p:nvSpPr>
          <p:cNvPr id="16" name="Text 14"/>
          <p:cNvSpPr/>
          <p:nvPr/>
        </p:nvSpPr>
        <p:spPr>
          <a:xfrm>
            <a:off x="777240" y="2679192"/>
            <a:ext cx="1965960" cy="585216"/>
          </a:xfrm>
          <a:prstGeom prst="rect">
            <a:avLst/>
          </a:prstGeom>
          <a:noFill/>
          <a:ln/>
        </p:spPr>
        <p:txBody>
          <a:bodyPr wrap="square" lIns="0" tIns="0" rIns="0" bIns="0" rtlCol="0" anchor="ctr">
            <a:normAutofit/>
          </a:bodyPr>
          <a:lstStyle/>
          <a:p>
            <a:pPr marL="0" indent="0">
              <a:buNone/>
            </a:pPr>
            <a:r>
              <a:rPr lang="en-US" sz="1330" b="1" dirty="0">
                <a:solidFill>
                  <a:srgbClr val="183046"/>
                </a:solidFill>
                <a:latin typeface="Arial" pitchFamily="34" charset="0"/>
                <a:ea typeface="Arial" pitchFamily="34" charset="-122"/>
                <a:cs typeface="Arial" pitchFamily="34" charset="-120"/>
              </a:rPr>
              <a:t>Legislation</a:t>
            </a:r>
            <a:endParaRPr lang="en-US" sz="1330" dirty="0"/>
          </a:p>
        </p:txBody>
      </p:sp>
      <p:sp>
        <p:nvSpPr>
          <p:cNvPr id="17" name="Text 15"/>
          <p:cNvSpPr/>
          <p:nvPr/>
        </p:nvSpPr>
        <p:spPr>
          <a:xfrm>
            <a:off x="2971800" y="2679192"/>
            <a:ext cx="3840480" cy="585216"/>
          </a:xfrm>
          <a:prstGeom prst="rect">
            <a:avLst/>
          </a:prstGeom>
          <a:noFill/>
          <a:ln/>
        </p:spPr>
        <p:txBody>
          <a:bodyPr wrap="square" lIns="0" tIns="0" rIns="0" bIns="0" rtlCol="0" anchor="ctr">
            <a:normAutofit/>
          </a:bodyPr>
          <a:lstStyle/>
          <a:p>
            <a:pPr marL="0" indent="0">
              <a:buNone/>
            </a:pPr>
            <a:r>
              <a:rPr lang="en-US" sz="1330" dirty="0">
                <a:solidFill>
                  <a:srgbClr val="183046"/>
                </a:solidFill>
                <a:latin typeface="Arial" pitchFamily="34" charset="0"/>
                <a:ea typeface="Arial" pitchFamily="34" charset="-122"/>
                <a:cs typeface="Arial" pitchFamily="34" charset="-120"/>
              </a:rPr>
              <a:t>Criminal Justice Act 1988, s.39</a:t>
            </a:r>
            <a:endParaRPr lang="en-US" sz="1330" dirty="0"/>
          </a:p>
        </p:txBody>
      </p:sp>
      <p:sp>
        <p:nvSpPr>
          <p:cNvPr id="18" name="Text 16"/>
          <p:cNvSpPr/>
          <p:nvPr/>
        </p:nvSpPr>
        <p:spPr>
          <a:xfrm>
            <a:off x="7040880" y="2679192"/>
            <a:ext cx="4407408" cy="585216"/>
          </a:xfrm>
          <a:prstGeom prst="rect">
            <a:avLst/>
          </a:prstGeom>
          <a:noFill/>
          <a:ln/>
        </p:spPr>
        <p:txBody>
          <a:bodyPr wrap="square" lIns="0" tIns="0" rIns="0" bIns="0" rtlCol="0" anchor="ctr">
            <a:normAutofit/>
          </a:bodyPr>
          <a:lstStyle/>
          <a:p>
            <a:pPr marL="0" indent="0">
              <a:buNone/>
            </a:pPr>
            <a:r>
              <a:rPr lang="en-US" sz="1330" dirty="0">
                <a:solidFill>
                  <a:srgbClr val="183046"/>
                </a:solidFill>
                <a:latin typeface="Arial" pitchFamily="34" charset="0"/>
                <a:ea typeface="Arial" pitchFamily="34" charset="-122"/>
                <a:cs typeface="Arial" pitchFamily="34" charset="-120"/>
              </a:rPr>
              <a:t>Locate authoritative statutory wording</a:t>
            </a:r>
            <a:endParaRPr lang="en-US" sz="1330" dirty="0"/>
          </a:p>
        </p:txBody>
      </p:sp>
      <p:sp>
        <p:nvSpPr>
          <p:cNvPr id="19" name="Shape 17"/>
          <p:cNvSpPr/>
          <p:nvPr/>
        </p:nvSpPr>
        <p:spPr>
          <a:xfrm>
            <a:off x="640080" y="3310128"/>
            <a:ext cx="10899648" cy="694944"/>
          </a:xfrm>
          <a:prstGeom prst="rect">
            <a:avLst/>
          </a:prstGeom>
          <a:solidFill>
            <a:srgbClr val="FFFFFF"/>
          </a:solidFill>
          <a:ln w="10160">
            <a:solidFill>
              <a:srgbClr val="FFFFFF">
                <a:alpha val="0"/>
              </a:srgbClr>
            </a:solidFill>
            <a:prstDash val="solid"/>
          </a:ln>
        </p:spPr>
        <p:txBody>
          <a:bodyPr/>
          <a:lstStyle/>
          <a:p>
            <a:endParaRPr lang="en-GB"/>
          </a:p>
        </p:txBody>
      </p:sp>
      <p:sp>
        <p:nvSpPr>
          <p:cNvPr id="20" name="Text 18"/>
          <p:cNvSpPr/>
          <p:nvPr/>
        </p:nvSpPr>
        <p:spPr>
          <a:xfrm>
            <a:off x="777240" y="3374136"/>
            <a:ext cx="1965960" cy="585216"/>
          </a:xfrm>
          <a:prstGeom prst="rect">
            <a:avLst/>
          </a:prstGeom>
          <a:noFill/>
          <a:ln/>
        </p:spPr>
        <p:txBody>
          <a:bodyPr wrap="square" lIns="0" tIns="0" rIns="0" bIns="0" rtlCol="0" anchor="ctr">
            <a:normAutofit/>
          </a:bodyPr>
          <a:lstStyle/>
          <a:p>
            <a:pPr marL="0" indent="0">
              <a:buNone/>
            </a:pPr>
            <a:r>
              <a:rPr lang="en-US" sz="1330" b="1" dirty="0">
                <a:solidFill>
                  <a:srgbClr val="183046"/>
                </a:solidFill>
                <a:latin typeface="Arial" pitchFamily="34" charset="0"/>
                <a:ea typeface="Arial" pitchFamily="34" charset="-122"/>
                <a:cs typeface="Arial" pitchFamily="34" charset="-120"/>
              </a:rPr>
              <a:t>CPS guidance</a:t>
            </a:r>
            <a:endParaRPr lang="en-US" sz="1330" dirty="0"/>
          </a:p>
        </p:txBody>
      </p:sp>
      <p:sp>
        <p:nvSpPr>
          <p:cNvPr id="21" name="Text 19"/>
          <p:cNvSpPr/>
          <p:nvPr/>
        </p:nvSpPr>
        <p:spPr>
          <a:xfrm>
            <a:off x="2971800" y="3374136"/>
            <a:ext cx="3840480" cy="585216"/>
          </a:xfrm>
          <a:prstGeom prst="rect">
            <a:avLst/>
          </a:prstGeom>
          <a:noFill/>
          <a:ln/>
        </p:spPr>
        <p:txBody>
          <a:bodyPr wrap="square" lIns="0" tIns="0" rIns="0" bIns="0" rtlCol="0" anchor="ctr">
            <a:normAutofit/>
          </a:bodyPr>
          <a:lstStyle/>
          <a:p>
            <a:pPr marL="0" indent="0">
              <a:buNone/>
            </a:pPr>
            <a:r>
              <a:rPr lang="en-US" sz="1330" dirty="0">
                <a:solidFill>
                  <a:srgbClr val="183046"/>
                </a:solidFill>
                <a:latin typeface="Arial" pitchFamily="34" charset="0"/>
                <a:ea typeface="Arial" pitchFamily="34" charset="-122"/>
                <a:cs typeface="Arial" pitchFamily="34" charset="-120"/>
              </a:rPr>
              <a:t>Offences against the Person</a:t>
            </a:r>
            <a:endParaRPr lang="en-US" sz="1330" dirty="0"/>
          </a:p>
        </p:txBody>
      </p:sp>
      <p:sp>
        <p:nvSpPr>
          <p:cNvPr id="22" name="Text 20"/>
          <p:cNvSpPr/>
          <p:nvPr/>
        </p:nvSpPr>
        <p:spPr>
          <a:xfrm>
            <a:off x="7040880" y="3374136"/>
            <a:ext cx="4407408" cy="585216"/>
          </a:xfrm>
          <a:prstGeom prst="rect">
            <a:avLst/>
          </a:prstGeom>
          <a:noFill/>
          <a:ln/>
        </p:spPr>
        <p:txBody>
          <a:bodyPr wrap="square" lIns="0" tIns="0" rIns="0" bIns="0" rtlCol="0" anchor="ctr">
            <a:normAutofit/>
          </a:bodyPr>
          <a:lstStyle/>
          <a:p>
            <a:pPr marL="0" indent="0">
              <a:buNone/>
            </a:pPr>
            <a:r>
              <a:rPr lang="en-US" sz="1330" dirty="0">
                <a:solidFill>
                  <a:srgbClr val="183046"/>
                </a:solidFill>
                <a:latin typeface="Arial" pitchFamily="34" charset="0"/>
                <a:ea typeface="Arial" pitchFamily="34" charset="-122"/>
                <a:cs typeface="Arial" pitchFamily="34" charset="-120"/>
              </a:rPr>
              <a:t>Interpret and compare potential charges</a:t>
            </a:r>
            <a:endParaRPr lang="en-US" sz="1330" dirty="0"/>
          </a:p>
        </p:txBody>
      </p:sp>
      <p:sp>
        <p:nvSpPr>
          <p:cNvPr id="23" name="Shape 21"/>
          <p:cNvSpPr/>
          <p:nvPr/>
        </p:nvSpPr>
        <p:spPr>
          <a:xfrm>
            <a:off x="640080" y="4005072"/>
            <a:ext cx="10899648" cy="694944"/>
          </a:xfrm>
          <a:prstGeom prst="rect">
            <a:avLst/>
          </a:prstGeom>
          <a:solidFill>
            <a:srgbClr val="EAF3F9"/>
          </a:solidFill>
          <a:ln w="10160">
            <a:solidFill>
              <a:srgbClr val="EAF3F9">
                <a:alpha val="0"/>
              </a:srgbClr>
            </a:solidFill>
            <a:prstDash val="solid"/>
          </a:ln>
        </p:spPr>
        <p:txBody>
          <a:bodyPr/>
          <a:lstStyle/>
          <a:p>
            <a:endParaRPr lang="en-GB"/>
          </a:p>
        </p:txBody>
      </p:sp>
      <p:sp>
        <p:nvSpPr>
          <p:cNvPr id="24" name="Text 22"/>
          <p:cNvSpPr/>
          <p:nvPr/>
        </p:nvSpPr>
        <p:spPr>
          <a:xfrm>
            <a:off x="777240" y="4069080"/>
            <a:ext cx="1965960" cy="585216"/>
          </a:xfrm>
          <a:prstGeom prst="rect">
            <a:avLst/>
          </a:prstGeom>
          <a:noFill/>
          <a:ln/>
        </p:spPr>
        <p:txBody>
          <a:bodyPr wrap="square" lIns="0" tIns="0" rIns="0" bIns="0" rtlCol="0" anchor="ctr">
            <a:normAutofit/>
          </a:bodyPr>
          <a:lstStyle/>
          <a:p>
            <a:pPr marL="0" indent="0">
              <a:buNone/>
            </a:pPr>
            <a:r>
              <a:rPr lang="en-US" sz="1330" b="1" dirty="0">
                <a:solidFill>
                  <a:srgbClr val="183046"/>
                </a:solidFill>
                <a:latin typeface="Arial" pitchFamily="34" charset="0"/>
                <a:ea typeface="Arial" pitchFamily="34" charset="-122"/>
                <a:cs typeface="Arial" pitchFamily="34" charset="-120"/>
              </a:rPr>
              <a:t>Academic journal</a:t>
            </a:r>
            <a:endParaRPr lang="en-US" sz="1330" dirty="0"/>
          </a:p>
        </p:txBody>
      </p:sp>
      <p:sp>
        <p:nvSpPr>
          <p:cNvPr id="25" name="Text 23"/>
          <p:cNvSpPr/>
          <p:nvPr/>
        </p:nvSpPr>
        <p:spPr>
          <a:xfrm>
            <a:off x="2971800" y="4069080"/>
            <a:ext cx="3840480" cy="585216"/>
          </a:xfrm>
          <a:prstGeom prst="rect">
            <a:avLst/>
          </a:prstGeom>
          <a:noFill/>
          <a:ln/>
        </p:spPr>
        <p:txBody>
          <a:bodyPr wrap="square" lIns="0" tIns="0" rIns="0" bIns="0" rtlCol="0" anchor="ctr">
            <a:normAutofit/>
          </a:bodyPr>
          <a:lstStyle/>
          <a:p>
            <a:pPr marL="0" indent="0">
              <a:buNone/>
            </a:pPr>
            <a:r>
              <a:rPr lang="en-US" sz="1330" dirty="0">
                <a:solidFill>
                  <a:srgbClr val="183046"/>
                </a:solidFill>
                <a:latin typeface="Arial" pitchFamily="34" charset="0"/>
                <a:ea typeface="Arial" pitchFamily="34" charset="-122"/>
                <a:cs typeface="Arial" pitchFamily="34" charset="-120"/>
              </a:rPr>
              <a:t>Peer-reviewed criminology article</a:t>
            </a:r>
            <a:endParaRPr lang="en-US" sz="1330" dirty="0"/>
          </a:p>
        </p:txBody>
      </p:sp>
      <p:sp>
        <p:nvSpPr>
          <p:cNvPr id="26" name="Text 24"/>
          <p:cNvSpPr/>
          <p:nvPr/>
        </p:nvSpPr>
        <p:spPr>
          <a:xfrm>
            <a:off x="7040880" y="4069080"/>
            <a:ext cx="4407408" cy="585216"/>
          </a:xfrm>
          <a:prstGeom prst="rect">
            <a:avLst/>
          </a:prstGeom>
          <a:noFill/>
          <a:ln/>
        </p:spPr>
        <p:txBody>
          <a:bodyPr wrap="square" lIns="0" tIns="0" rIns="0" bIns="0" rtlCol="0" anchor="ctr">
            <a:normAutofit/>
          </a:bodyPr>
          <a:lstStyle/>
          <a:p>
            <a:pPr marL="0" indent="0">
              <a:buNone/>
            </a:pPr>
            <a:r>
              <a:rPr lang="en-US" sz="1330" dirty="0">
                <a:solidFill>
                  <a:srgbClr val="183046"/>
                </a:solidFill>
                <a:latin typeface="Arial" pitchFamily="34" charset="0"/>
                <a:ea typeface="Arial" pitchFamily="34" charset="-122"/>
                <a:cs typeface="Arial" pitchFamily="34" charset="-120"/>
              </a:rPr>
              <a:t>Engage with research or theory</a:t>
            </a:r>
            <a:endParaRPr lang="en-US" sz="1330" dirty="0"/>
          </a:p>
        </p:txBody>
      </p:sp>
      <p:sp>
        <p:nvSpPr>
          <p:cNvPr id="27" name="Shape 25"/>
          <p:cNvSpPr/>
          <p:nvPr/>
        </p:nvSpPr>
        <p:spPr>
          <a:xfrm>
            <a:off x="640080" y="4700016"/>
            <a:ext cx="10899648" cy="694944"/>
          </a:xfrm>
          <a:prstGeom prst="rect">
            <a:avLst/>
          </a:prstGeom>
          <a:solidFill>
            <a:srgbClr val="FFFFFF"/>
          </a:solidFill>
          <a:ln w="10160">
            <a:solidFill>
              <a:srgbClr val="FFFFFF">
                <a:alpha val="0"/>
              </a:srgbClr>
            </a:solidFill>
            <a:prstDash val="solid"/>
          </a:ln>
        </p:spPr>
        <p:txBody>
          <a:bodyPr/>
          <a:lstStyle/>
          <a:p>
            <a:endParaRPr lang="en-GB"/>
          </a:p>
        </p:txBody>
      </p:sp>
      <p:sp>
        <p:nvSpPr>
          <p:cNvPr id="28" name="Text 26"/>
          <p:cNvSpPr/>
          <p:nvPr/>
        </p:nvSpPr>
        <p:spPr>
          <a:xfrm>
            <a:off x="777240" y="4764024"/>
            <a:ext cx="1965960" cy="585216"/>
          </a:xfrm>
          <a:prstGeom prst="rect">
            <a:avLst/>
          </a:prstGeom>
          <a:noFill/>
          <a:ln/>
        </p:spPr>
        <p:txBody>
          <a:bodyPr wrap="square" lIns="0" tIns="0" rIns="0" bIns="0" rtlCol="0" anchor="ctr">
            <a:normAutofit/>
          </a:bodyPr>
          <a:lstStyle/>
          <a:p>
            <a:pPr marL="0" indent="0">
              <a:buNone/>
            </a:pPr>
            <a:r>
              <a:rPr lang="en-US" sz="1330" b="1" dirty="0">
                <a:solidFill>
                  <a:srgbClr val="183046"/>
                </a:solidFill>
                <a:latin typeface="Arial" pitchFamily="34" charset="0"/>
                <a:ea typeface="Arial" pitchFamily="34" charset="-122"/>
                <a:cs typeface="Arial" pitchFamily="34" charset="-120"/>
              </a:rPr>
              <a:t>College of Policing</a:t>
            </a:r>
            <a:endParaRPr lang="en-US" sz="1330" dirty="0"/>
          </a:p>
        </p:txBody>
      </p:sp>
      <p:sp>
        <p:nvSpPr>
          <p:cNvPr id="29" name="Text 27"/>
          <p:cNvSpPr/>
          <p:nvPr/>
        </p:nvSpPr>
        <p:spPr>
          <a:xfrm>
            <a:off x="2971800" y="4764024"/>
            <a:ext cx="3840480" cy="585216"/>
          </a:xfrm>
          <a:prstGeom prst="rect">
            <a:avLst/>
          </a:prstGeom>
          <a:noFill/>
          <a:ln/>
        </p:spPr>
        <p:txBody>
          <a:bodyPr wrap="square" lIns="0" tIns="0" rIns="0" bIns="0" rtlCol="0" anchor="ctr">
            <a:normAutofit/>
          </a:bodyPr>
          <a:lstStyle/>
          <a:p>
            <a:pPr marL="0" indent="0">
              <a:buNone/>
            </a:pPr>
            <a:r>
              <a:rPr lang="en-US" sz="1330" dirty="0">
                <a:solidFill>
                  <a:srgbClr val="183046"/>
                </a:solidFill>
                <a:latin typeface="Arial" pitchFamily="34" charset="0"/>
                <a:ea typeface="Arial" pitchFamily="34" charset="-122"/>
                <a:cs typeface="Arial" pitchFamily="34" charset="-120"/>
              </a:rPr>
              <a:t>Authorised Professional Practice</a:t>
            </a:r>
            <a:endParaRPr lang="en-US" sz="1330" dirty="0"/>
          </a:p>
        </p:txBody>
      </p:sp>
      <p:sp>
        <p:nvSpPr>
          <p:cNvPr id="30" name="Text 28"/>
          <p:cNvSpPr/>
          <p:nvPr/>
        </p:nvSpPr>
        <p:spPr>
          <a:xfrm>
            <a:off x="7040880" y="4764024"/>
            <a:ext cx="4407408" cy="585216"/>
          </a:xfrm>
          <a:prstGeom prst="rect">
            <a:avLst/>
          </a:prstGeom>
          <a:noFill/>
          <a:ln/>
        </p:spPr>
        <p:txBody>
          <a:bodyPr wrap="square" lIns="0" tIns="0" rIns="0" bIns="0" rtlCol="0" anchor="ctr">
            <a:normAutofit/>
          </a:bodyPr>
          <a:lstStyle/>
          <a:p>
            <a:pPr marL="0" indent="0">
              <a:buNone/>
            </a:pPr>
            <a:r>
              <a:rPr lang="en-US" sz="1330" dirty="0">
                <a:solidFill>
                  <a:srgbClr val="183046"/>
                </a:solidFill>
                <a:latin typeface="Arial" pitchFamily="34" charset="0"/>
                <a:ea typeface="Arial" pitchFamily="34" charset="-122"/>
                <a:cs typeface="Arial" pitchFamily="34" charset="-120"/>
              </a:rPr>
              <a:t>Understand professional processes</a:t>
            </a:r>
            <a:endParaRPr lang="en-US" sz="1330" dirty="0"/>
          </a:p>
        </p:txBody>
      </p:sp>
      <p:sp>
        <p:nvSpPr>
          <p:cNvPr id="31" name="Shape 29"/>
          <p:cNvSpPr/>
          <p:nvPr/>
        </p:nvSpPr>
        <p:spPr>
          <a:xfrm>
            <a:off x="640080" y="5394960"/>
            <a:ext cx="10899648" cy="694944"/>
          </a:xfrm>
          <a:prstGeom prst="rect">
            <a:avLst/>
          </a:prstGeom>
          <a:solidFill>
            <a:srgbClr val="EAF3F9"/>
          </a:solidFill>
          <a:ln w="10160">
            <a:solidFill>
              <a:srgbClr val="EAF3F9">
                <a:alpha val="0"/>
              </a:srgbClr>
            </a:solidFill>
            <a:prstDash val="solid"/>
          </a:ln>
        </p:spPr>
        <p:txBody>
          <a:bodyPr/>
          <a:lstStyle/>
          <a:p>
            <a:endParaRPr lang="en-GB"/>
          </a:p>
        </p:txBody>
      </p:sp>
      <p:sp>
        <p:nvSpPr>
          <p:cNvPr id="32" name="Text 30"/>
          <p:cNvSpPr/>
          <p:nvPr/>
        </p:nvSpPr>
        <p:spPr>
          <a:xfrm>
            <a:off x="777240" y="5458968"/>
            <a:ext cx="1965960" cy="585216"/>
          </a:xfrm>
          <a:prstGeom prst="rect">
            <a:avLst/>
          </a:prstGeom>
          <a:noFill/>
          <a:ln/>
        </p:spPr>
        <p:txBody>
          <a:bodyPr wrap="square" lIns="0" tIns="0" rIns="0" bIns="0" rtlCol="0" anchor="ctr">
            <a:normAutofit/>
          </a:bodyPr>
          <a:lstStyle/>
          <a:p>
            <a:pPr marL="0" indent="0">
              <a:buNone/>
            </a:pPr>
            <a:r>
              <a:rPr lang="en-US" sz="1330" b="1" dirty="0">
                <a:solidFill>
                  <a:srgbClr val="183046"/>
                </a:solidFill>
                <a:latin typeface="Arial" pitchFamily="34" charset="0"/>
                <a:ea typeface="Arial" pitchFamily="34" charset="-122"/>
                <a:cs typeface="Arial" pitchFamily="34" charset="-120"/>
              </a:rPr>
              <a:t>News report</a:t>
            </a:r>
            <a:endParaRPr lang="en-US" sz="1330" dirty="0"/>
          </a:p>
        </p:txBody>
      </p:sp>
      <p:sp>
        <p:nvSpPr>
          <p:cNvPr id="33" name="Text 31"/>
          <p:cNvSpPr/>
          <p:nvPr/>
        </p:nvSpPr>
        <p:spPr>
          <a:xfrm>
            <a:off x="2971800" y="5458968"/>
            <a:ext cx="3840480" cy="585216"/>
          </a:xfrm>
          <a:prstGeom prst="rect">
            <a:avLst/>
          </a:prstGeom>
          <a:noFill/>
          <a:ln/>
        </p:spPr>
        <p:txBody>
          <a:bodyPr wrap="square" lIns="0" tIns="0" rIns="0" bIns="0" rtlCol="0" anchor="ctr">
            <a:normAutofit/>
          </a:bodyPr>
          <a:lstStyle/>
          <a:p>
            <a:pPr marL="0" indent="0">
              <a:buNone/>
            </a:pPr>
            <a:r>
              <a:rPr lang="en-US" sz="1330" dirty="0">
                <a:solidFill>
                  <a:srgbClr val="183046"/>
                </a:solidFill>
                <a:latin typeface="Arial" pitchFamily="34" charset="0"/>
                <a:ea typeface="Arial" pitchFamily="34" charset="-122"/>
                <a:cs typeface="Arial" pitchFamily="34" charset="-120"/>
              </a:rPr>
              <a:t>Reporting a recent assault case</a:t>
            </a:r>
            <a:endParaRPr lang="en-US" sz="1330" dirty="0"/>
          </a:p>
        </p:txBody>
      </p:sp>
      <p:sp>
        <p:nvSpPr>
          <p:cNvPr id="34" name="Text 32"/>
          <p:cNvSpPr/>
          <p:nvPr/>
        </p:nvSpPr>
        <p:spPr>
          <a:xfrm>
            <a:off x="7040880" y="5458968"/>
            <a:ext cx="4407408" cy="585216"/>
          </a:xfrm>
          <a:prstGeom prst="rect">
            <a:avLst/>
          </a:prstGeom>
          <a:noFill/>
          <a:ln/>
        </p:spPr>
        <p:txBody>
          <a:bodyPr wrap="square" lIns="0" tIns="0" rIns="0" bIns="0" rtlCol="0" anchor="ctr">
            <a:normAutofit/>
          </a:bodyPr>
          <a:lstStyle/>
          <a:p>
            <a:pPr marL="0" indent="0">
              <a:buNone/>
            </a:pPr>
            <a:r>
              <a:rPr lang="en-US" sz="1330" dirty="0">
                <a:solidFill>
                  <a:srgbClr val="183046"/>
                </a:solidFill>
                <a:latin typeface="Arial" pitchFamily="34" charset="0"/>
                <a:ea typeface="Arial" pitchFamily="34" charset="-122"/>
                <a:cs typeface="Arial" pitchFamily="34" charset="-120"/>
              </a:rPr>
              <a:t>Context or public framing; verify</a:t>
            </a:r>
            <a:endParaRPr lang="en-US" sz="133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6F9FC"/>
        </a:solidFill>
        <a:effectLst/>
      </p:bgPr>
    </p:bg>
    <p:spTree>
      <p:nvGrpSpPr>
        <p:cNvPr id="1" name=""/>
        <p:cNvGrpSpPr/>
        <p:nvPr/>
      </p:nvGrpSpPr>
      <p:grpSpPr>
        <a:xfrm>
          <a:off x="0" y="0"/>
          <a:ext cx="0" cy="0"/>
          <a:chOff x="0" y="0"/>
          <a:chExt cx="0" cy="0"/>
        </a:xfrm>
      </p:grpSpPr>
      <p:sp>
        <p:nvSpPr>
          <p:cNvPr id="2" name="Shape 0"/>
          <p:cNvSpPr/>
          <p:nvPr/>
        </p:nvSpPr>
        <p:spPr>
          <a:xfrm>
            <a:off x="0" y="0"/>
            <a:ext cx="12192000" cy="109728"/>
          </a:xfrm>
          <a:prstGeom prst="rect">
            <a:avLst/>
          </a:prstGeom>
          <a:solidFill>
            <a:srgbClr val="13B8A6"/>
          </a:solidFill>
          <a:ln w="12700">
            <a:solidFill>
              <a:srgbClr val="13B8A6"/>
            </a:solidFill>
            <a:prstDash val="solid"/>
          </a:ln>
        </p:spPr>
        <p:txBody>
          <a:bodyPr/>
          <a:lstStyle/>
          <a:p>
            <a:endParaRPr lang="en-GB"/>
          </a:p>
        </p:txBody>
      </p:sp>
      <p:sp>
        <p:nvSpPr>
          <p:cNvPr id="3" name="Text 1"/>
          <p:cNvSpPr/>
          <p:nvPr/>
        </p:nvSpPr>
        <p:spPr>
          <a:xfrm>
            <a:off x="502920" y="274320"/>
            <a:ext cx="9144000" cy="219456"/>
          </a:xfrm>
          <a:prstGeom prst="rect">
            <a:avLst/>
          </a:prstGeom>
          <a:noFill/>
          <a:ln/>
        </p:spPr>
        <p:txBody>
          <a:bodyPr wrap="square" lIns="0" tIns="0" rIns="0" bIns="0" rtlCol="0" anchor="ctr">
            <a:normAutofit/>
          </a:bodyPr>
          <a:lstStyle/>
          <a:p>
            <a:pPr marL="0" indent="0">
              <a:buNone/>
            </a:pPr>
            <a:r>
              <a:rPr lang="en-US" sz="1000" b="1" kern="0" spc="50" dirty="0">
                <a:solidFill>
                  <a:srgbClr val="5C7180"/>
                </a:solidFill>
                <a:latin typeface="Arial" pitchFamily="34" charset="0"/>
                <a:ea typeface="Arial" pitchFamily="34" charset="-122"/>
                <a:cs typeface="Arial" pitchFamily="34" charset="-120"/>
              </a:rPr>
              <a:t>UWTSD  /  BMPL4020  /  ACADEMIC &amp; PROFESSIONAL SKILLS FOR POLICING</a:t>
            </a:r>
            <a:endParaRPr lang="en-US" sz="1000" dirty="0"/>
          </a:p>
        </p:txBody>
      </p:sp>
      <p:sp>
        <p:nvSpPr>
          <p:cNvPr id="4" name="Text 2"/>
          <p:cNvSpPr/>
          <p:nvPr/>
        </p:nvSpPr>
        <p:spPr>
          <a:xfrm>
            <a:off x="502920" y="749808"/>
            <a:ext cx="11201400" cy="685800"/>
          </a:xfrm>
          <a:prstGeom prst="rect">
            <a:avLst/>
          </a:prstGeom>
          <a:noFill/>
          <a:ln/>
        </p:spPr>
        <p:txBody>
          <a:bodyPr wrap="square" lIns="0" tIns="0" rIns="0" bIns="0" rtlCol="0" anchor="ctr">
            <a:normAutofit/>
          </a:bodyPr>
          <a:lstStyle/>
          <a:p>
            <a:pPr marL="0" indent="0">
              <a:buNone/>
            </a:pPr>
            <a:r>
              <a:rPr lang="en-US" sz="3100" b="1" dirty="0">
                <a:solidFill>
                  <a:srgbClr val="10263A"/>
                </a:solidFill>
                <a:latin typeface="Arial" pitchFamily="34" charset="0"/>
                <a:ea typeface="Arial" pitchFamily="34" charset="-122"/>
                <a:cs typeface="Arial" pitchFamily="34" charset="-120"/>
              </a:rPr>
              <a:t>Primary, secondary and tertiary sources</a:t>
            </a:r>
            <a:endParaRPr lang="en-US" sz="3100" dirty="0"/>
          </a:p>
        </p:txBody>
      </p:sp>
      <p:sp>
        <p:nvSpPr>
          <p:cNvPr id="5" name="Text 3"/>
          <p:cNvSpPr/>
          <p:nvPr/>
        </p:nvSpPr>
        <p:spPr>
          <a:xfrm>
            <a:off x="512064" y="1444752"/>
            <a:ext cx="11064240" cy="338328"/>
          </a:xfrm>
          <a:prstGeom prst="rect">
            <a:avLst/>
          </a:prstGeom>
          <a:noFill/>
          <a:ln/>
        </p:spPr>
        <p:txBody>
          <a:bodyPr wrap="square" lIns="0" tIns="0" rIns="0" bIns="0" rtlCol="0" anchor="ctr">
            <a:normAutofit/>
          </a:bodyPr>
          <a:lstStyle/>
          <a:p>
            <a:pPr marL="0" indent="0">
              <a:buNone/>
            </a:pPr>
            <a:r>
              <a:rPr lang="en-US" sz="1600" dirty="0">
                <a:solidFill>
                  <a:srgbClr val="5C7180"/>
                </a:solidFill>
                <a:latin typeface="Arial" pitchFamily="34" charset="0"/>
                <a:ea typeface="Arial" pitchFamily="34" charset="-122"/>
                <a:cs typeface="Arial" pitchFamily="34" charset="-120"/>
              </a:rPr>
              <a:t>Close to the original does NOT automatically mean most suitable.</a:t>
            </a:r>
            <a:endParaRPr lang="en-US" sz="1600" dirty="0"/>
          </a:p>
        </p:txBody>
      </p:sp>
      <p:sp>
        <p:nvSpPr>
          <p:cNvPr id="6" name="Shape 4"/>
          <p:cNvSpPr/>
          <p:nvPr/>
        </p:nvSpPr>
        <p:spPr>
          <a:xfrm>
            <a:off x="502920" y="6483096"/>
            <a:ext cx="11183112" cy="0"/>
          </a:xfrm>
          <a:prstGeom prst="line">
            <a:avLst/>
          </a:prstGeom>
          <a:noFill/>
          <a:ln w="8890">
            <a:solidFill>
              <a:srgbClr val="D9E4EC"/>
            </a:solidFill>
            <a:prstDash val="solid"/>
          </a:ln>
        </p:spPr>
        <p:txBody>
          <a:bodyPr/>
          <a:lstStyle/>
          <a:p>
            <a:endParaRPr lang="en-GB"/>
          </a:p>
        </p:txBody>
      </p:sp>
      <p:sp>
        <p:nvSpPr>
          <p:cNvPr id="7" name="Text 5"/>
          <p:cNvSpPr/>
          <p:nvPr/>
        </p:nvSpPr>
        <p:spPr>
          <a:xfrm>
            <a:off x="502920" y="6537960"/>
            <a:ext cx="4572000" cy="155448"/>
          </a:xfrm>
          <a:prstGeom prst="rect">
            <a:avLst/>
          </a:prstGeom>
          <a:noFill/>
          <a:ln/>
        </p:spPr>
        <p:txBody>
          <a:bodyPr wrap="square" lIns="0" tIns="0" rIns="0" bIns="0" rtlCol="0" anchor="ctr">
            <a:normAutofit/>
          </a:bodyPr>
          <a:lstStyle/>
          <a:p>
            <a:pPr marL="0" indent="0">
              <a:buNone/>
            </a:pPr>
            <a:r>
              <a:rPr lang="en-US" sz="900" b="1" dirty="0">
                <a:solidFill>
                  <a:srgbClr val="5C7180"/>
                </a:solidFill>
                <a:latin typeface="Arial" pitchFamily="34" charset="0"/>
                <a:ea typeface="Arial" pitchFamily="34" charset="-122"/>
                <a:cs typeface="Arial" pitchFamily="34" charset="-120"/>
              </a:rPr>
              <a:t>MONDAY  •  CONTENT</a:t>
            </a:r>
            <a:endParaRPr lang="en-US" sz="900" dirty="0"/>
          </a:p>
        </p:txBody>
      </p:sp>
      <p:sp>
        <p:nvSpPr>
          <p:cNvPr id="8" name="Shape 6"/>
          <p:cNvSpPr/>
          <p:nvPr/>
        </p:nvSpPr>
        <p:spPr>
          <a:xfrm>
            <a:off x="9646920" y="6510528"/>
            <a:ext cx="1938528" cy="292608"/>
          </a:xfrm>
          <a:prstGeom prst="roundRect">
            <a:avLst>
              <a:gd name="adj" fmla="val 25000"/>
            </a:avLst>
          </a:prstGeom>
          <a:solidFill>
            <a:srgbClr val="EAF3F9"/>
          </a:solidFill>
          <a:ln w="10160">
            <a:solidFill>
              <a:srgbClr val="EAF3F9">
                <a:alpha val="0"/>
              </a:srgbClr>
            </a:solidFill>
            <a:prstDash val="solid"/>
          </a:ln>
        </p:spPr>
        <p:txBody>
          <a:bodyPr/>
          <a:lstStyle/>
          <a:p>
            <a:endParaRPr lang="en-GB"/>
          </a:p>
        </p:txBody>
      </p:sp>
      <p:sp>
        <p:nvSpPr>
          <p:cNvPr id="9" name="Text 7"/>
          <p:cNvSpPr/>
          <p:nvPr/>
        </p:nvSpPr>
        <p:spPr>
          <a:xfrm>
            <a:off x="9738360" y="6537960"/>
            <a:ext cx="1755648" cy="219456"/>
          </a:xfrm>
          <a:prstGeom prst="rect">
            <a:avLst/>
          </a:prstGeom>
          <a:noFill/>
          <a:ln/>
        </p:spPr>
        <p:txBody>
          <a:bodyPr wrap="square" lIns="0" tIns="0" rIns="0" bIns="0" rtlCol="0" anchor="ctr">
            <a:normAutofit/>
          </a:bodyPr>
          <a:lstStyle/>
          <a:p>
            <a:pPr marL="0" indent="0">
              <a:buNone/>
            </a:pPr>
            <a:r>
              <a:rPr lang="en-US" sz="1000" b="1" kern="0" spc="50" dirty="0">
                <a:solidFill>
                  <a:srgbClr val="183046"/>
                </a:solidFill>
                <a:latin typeface="Arial" pitchFamily="34" charset="0"/>
                <a:ea typeface="Arial" pitchFamily="34" charset="-122"/>
                <a:cs typeface="Arial" pitchFamily="34" charset="-120"/>
              </a:rPr>
              <a:t>24–28 MIN</a:t>
            </a:r>
            <a:endParaRPr lang="en-US" sz="1000" dirty="0"/>
          </a:p>
        </p:txBody>
      </p:sp>
      <p:sp>
        <p:nvSpPr>
          <p:cNvPr id="10" name="Text 8"/>
          <p:cNvSpPr/>
          <p:nvPr/>
        </p:nvSpPr>
        <p:spPr>
          <a:xfrm>
            <a:off x="11393424" y="6528816"/>
            <a:ext cx="292608" cy="155448"/>
          </a:xfrm>
          <a:prstGeom prst="rect">
            <a:avLst/>
          </a:prstGeom>
          <a:noFill/>
          <a:ln/>
        </p:spPr>
        <p:txBody>
          <a:bodyPr wrap="square" lIns="0" tIns="0" rIns="0" bIns="0" rtlCol="0" anchor="ctr">
            <a:normAutofit/>
          </a:bodyPr>
          <a:lstStyle/>
          <a:p>
            <a:pPr marL="0" indent="0" algn="r">
              <a:buNone/>
            </a:pPr>
            <a:r>
              <a:rPr lang="en-US" sz="1000" b="1" dirty="0">
                <a:solidFill>
                  <a:srgbClr val="5C7180"/>
                </a:solidFill>
                <a:latin typeface="Arial" pitchFamily="34" charset="0"/>
                <a:ea typeface="Arial" pitchFamily="34" charset="-122"/>
                <a:cs typeface="Arial" pitchFamily="34" charset="-120"/>
              </a:rPr>
              <a:t>07</a:t>
            </a:r>
            <a:endParaRPr lang="en-US" sz="1000" dirty="0"/>
          </a:p>
        </p:txBody>
      </p:sp>
      <p:sp>
        <p:nvSpPr>
          <p:cNvPr id="11" name="Shape 9"/>
          <p:cNvSpPr/>
          <p:nvPr/>
        </p:nvSpPr>
        <p:spPr>
          <a:xfrm>
            <a:off x="640080" y="2331720"/>
            <a:ext cx="3575304" cy="1335024"/>
          </a:xfrm>
          <a:prstGeom prst="roundRect">
            <a:avLst>
              <a:gd name="adj" fmla="val 8219"/>
            </a:avLst>
          </a:prstGeom>
          <a:solidFill>
            <a:srgbClr val="FFFFFF"/>
          </a:solidFill>
          <a:ln w="10160">
            <a:solidFill>
              <a:srgbClr val="D9E4EC"/>
            </a:solidFill>
            <a:prstDash val="solid"/>
          </a:ln>
        </p:spPr>
        <p:txBody>
          <a:bodyPr/>
          <a:lstStyle/>
          <a:p>
            <a:endParaRPr lang="en-GB"/>
          </a:p>
        </p:txBody>
      </p:sp>
      <p:sp>
        <p:nvSpPr>
          <p:cNvPr id="12" name="Shape 10"/>
          <p:cNvSpPr/>
          <p:nvPr/>
        </p:nvSpPr>
        <p:spPr>
          <a:xfrm>
            <a:off x="804672" y="2514600"/>
            <a:ext cx="448056" cy="448056"/>
          </a:xfrm>
          <a:prstGeom prst="ellipse">
            <a:avLst/>
          </a:prstGeom>
          <a:solidFill>
            <a:srgbClr val="13B8A6"/>
          </a:solidFill>
          <a:ln w="12700">
            <a:solidFill>
              <a:srgbClr val="13B8A6"/>
            </a:solidFill>
            <a:prstDash val="solid"/>
          </a:ln>
        </p:spPr>
        <p:txBody>
          <a:bodyPr/>
          <a:lstStyle/>
          <a:p>
            <a:endParaRPr lang="en-GB"/>
          </a:p>
        </p:txBody>
      </p:sp>
      <p:sp>
        <p:nvSpPr>
          <p:cNvPr id="13" name="Text 11"/>
          <p:cNvSpPr/>
          <p:nvPr/>
        </p:nvSpPr>
        <p:spPr>
          <a:xfrm>
            <a:off x="804672" y="2542032"/>
            <a:ext cx="448056" cy="411480"/>
          </a:xfrm>
          <a:prstGeom prst="rect">
            <a:avLst/>
          </a:prstGeom>
          <a:noFill/>
          <a:ln/>
        </p:spPr>
        <p:txBody>
          <a:bodyPr wrap="square" lIns="0" tIns="0" rIns="0" bIns="0" rtlCol="0" anchor="ctr">
            <a:normAutofit/>
          </a:bodyPr>
          <a:lstStyle/>
          <a:p>
            <a:pPr marL="0" indent="0" algn="ctr">
              <a:buNone/>
            </a:pPr>
            <a:r>
              <a:rPr lang="en-US" sz="1400" b="1" dirty="0">
                <a:solidFill>
                  <a:srgbClr val="FFFFFF"/>
                </a:solidFill>
                <a:latin typeface="Arial" pitchFamily="34" charset="0"/>
                <a:ea typeface="Arial" pitchFamily="34" charset="-122"/>
                <a:cs typeface="Arial" pitchFamily="34" charset="-120"/>
              </a:rPr>
              <a:t>1</a:t>
            </a:r>
            <a:endParaRPr lang="en-US" sz="1400" dirty="0"/>
          </a:p>
        </p:txBody>
      </p:sp>
      <p:sp>
        <p:nvSpPr>
          <p:cNvPr id="14" name="Text 12"/>
          <p:cNvSpPr/>
          <p:nvPr/>
        </p:nvSpPr>
        <p:spPr>
          <a:xfrm>
            <a:off x="1362456" y="2487168"/>
            <a:ext cx="2706624" cy="310896"/>
          </a:xfrm>
          <a:prstGeom prst="rect">
            <a:avLst/>
          </a:prstGeom>
          <a:noFill/>
          <a:ln/>
        </p:spPr>
        <p:txBody>
          <a:bodyPr wrap="square" lIns="0" tIns="0" rIns="0" bIns="0" rtlCol="0" anchor="ctr">
            <a:normAutofit/>
          </a:bodyPr>
          <a:lstStyle/>
          <a:p>
            <a:pPr marL="0" indent="0">
              <a:buNone/>
            </a:pPr>
            <a:r>
              <a:rPr lang="en-US" sz="1800" b="1" dirty="0">
                <a:solidFill>
                  <a:srgbClr val="183046"/>
                </a:solidFill>
                <a:latin typeface="Arial" pitchFamily="34" charset="0"/>
                <a:ea typeface="Arial" pitchFamily="34" charset="-122"/>
                <a:cs typeface="Arial" pitchFamily="34" charset="-120"/>
              </a:rPr>
              <a:t>PRIMARY</a:t>
            </a:r>
            <a:endParaRPr lang="en-US" sz="1800" dirty="0"/>
          </a:p>
        </p:txBody>
      </p:sp>
      <p:sp>
        <p:nvSpPr>
          <p:cNvPr id="15" name="Text 13"/>
          <p:cNvSpPr/>
          <p:nvPr/>
        </p:nvSpPr>
        <p:spPr>
          <a:xfrm>
            <a:off x="841248" y="2971800"/>
            <a:ext cx="3191256" cy="502920"/>
          </a:xfrm>
          <a:prstGeom prst="rect">
            <a:avLst/>
          </a:prstGeom>
          <a:noFill/>
          <a:ln/>
        </p:spPr>
        <p:txBody>
          <a:bodyPr wrap="square" lIns="0" tIns="0" rIns="0" bIns="0" rtlCol="0" anchor="t">
            <a:normAutofit/>
          </a:bodyPr>
          <a:lstStyle/>
          <a:p>
            <a:pPr marL="0" indent="0">
              <a:buNone/>
            </a:pPr>
            <a:r>
              <a:rPr lang="en-US" sz="1350" dirty="0">
                <a:solidFill>
                  <a:srgbClr val="5C7180"/>
                </a:solidFill>
                <a:latin typeface="Arial" pitchFamily="34" charset="0"/>
                <a:ea typeface="Arial" pitchFamily="34" charset="-122"/>
                <a:cs typeface="Arial" pitchFamily="34" charset="-120"/>
              </a:rPr>
              <a:t>Legislation, original statistics, interview data, original studies.</a:t>
            </a:r>
            <a:endParaRPr lang="en-US" sz="1350" dirty="0"/>
          </a:p>
        </p:txBody>
      </p:sp>
      <p:sp>
        <p:nvSpPr>
          <p:cNvPr id="16" name="Shape 14"/>
          <p:cNvSpPr/>
          <p:nvPr/>
        </p:nvSpPr>
        <p:spPr>
          <a:xfrm>
            <a:off x="4306824" y="2331720"/>
            <a:ext cx="3575304" cy="1335024"/>
          </a:xfrm>
          <a:prstGeom prst="roundRect">
            <a:avLst>
              <a:gd name="adj" fmla="val 8219"/>
            </a:avLst>
          </a:prstGeom>
          <a:solidFill>
            <a:srgbClr val="FFFFFF"/>
          </a:solidFill>
          <a:ln w="10160">
            <a:solidFill>
              <a:srgbClr val="D9E4EC"/>
            </a:solidFill>
            <a:prstDash val="solid"/>
          </a:ln>
        </p:spPr>
        <p:txBody>
          <a:bodyPr/>
          <a:lstStyle/>
          <a:p>
            <a:endParaRPr lang="en-GB"/>
          </a:p>
        </p:txBody>
      </p:sp>
      <p:sp>
        <p:nvSpPr>
          <p:cNvPr id="17" name="Shape 15"/>
          <p:cNvSpPr/>
          <p:nvPr/>
        </p:nvSpPr>
        <p:spPr>
          <a:xfrm>
            <a:off x="4471416" y="2514600"/>
            <a:ext cx="448056" cy="448056"/>
          </a:xfrm>
          <a:prstGeom prst="ellipse">
            <a:avLst/>
          </a:prstGeom>
          <a:solidFill>
            <a:srgbClr val="4AAED0"/>
          </a:solidFill>
          <a:ln w="12700">
            <a:solidFill>
              <a:srgbClr val="4AAED0"/>
            </a:solidFill>
            <a:prstDash val="solid"/>
          </a:ln>
        </p:spPr>
        <p:txBody>
          <a:bodyPr/>
          <a:lstStyle/>
          <a:p>
            <a:endParaRPr lang="en-GB"/>
          </a:p>
        </p:txBody>
      </p:sp>
      <p:sp>
        <p:nvSpPr>
          <p:cNvPr id="18" name="Text 16"/>
          <p:cNvSpPr/>
          <p:nvPr/>
        </p:nvSpPr>
        <p:spPr>
          <a:xfrm>
            <a:off x="4471416" y="2542032"/>
            <a:ext cx="448056" cy="411480"/>
          </a:xfrm>
          <a:prstGeom prst="rect">
            <a:avLst/>
          </a:prstGeom>
          <a:noFill/>
          <a:ln/>
        </p:spPr>
        <p:txBody>
          <a:bodyPr wrap="square" lIns="0" tIns="0" rIns="0" bIns="0" rtlCol="0" anchor="ctr">
            <a:normAutofit/>
          </a:bodyPr>
          <a:lstStyle/>
          <a:p>
            <a:pPr marL="0" indent="0" algn="ctr">
              <a:buNone/>
            </a:pPr>
            <a:r>
              <a:rPr lang="en-US" sz="1400" b="1" dirty="0">
                <a:solidFill>
                  <a:srgbClr val="FFFFFF"/>
                </a:solidFill>
                <a:latin typeface="Arial" pitchFamily="34" charset="0"/>
                <a:ea typeface="Arial" pitchFamily="34" charset="-122"/>
                <a:cs typeface="Arial" pitchFamily="34" charset="-120"/>
              </a:rPr>
              <a:t>2</a:t>
            </a:r>
            <a:endParaRPr lang="en-US" sz="1400" dirty="0"/>
          </a:p>
        </p:txBody>
      </p:sp>
      <p:sp>
        <p:nvSpPr>
          <p:cNvPr id="19" name="Text 17"/>
          <p:cNvSpPr/>
          <p:nvPr/>
        </p:nvSpPr>
        <p:spPr>
          <a:xfrm>
            <a:off x="5029200" y="2487168"/>
            <a:ext cx="2706624" cy="310896"/>
          </a:xfrm>
          <a:prstGeom prst="rect">
            <a:avLst/>
          </a:prstGeom>
          <a:noFill/>
          <a:ln/>
        </p:spPr>
        <p:txBody>
          <a:bodyPr wrap="square" lIns="0" tIns="0" rIns="0" bIns="0" rtlCol="0" anchor="ctr">
            <a:normAutofit/>
          </a:bodyPr>
          <a:lstStyle/>
          <a:p>
            <a:pPr marL="0" indent="0">
              <a:buNone/>
            </a:pPr>
            <a:r>
              <a:rPr lang="en-US" sz="1800" b="1" dirty="0">
                <a:solidFill>
                  <a:srgbClr val="183046"/>
                </a:solidFill>
                <a:latin typeface="Arial" pitchFamily="34" charset="0"/>
                <a:ea typeface="Arial" pitchFamily="34" charset="-122"/>
                <a:cs typeface="Arial" pitchFamily="34" charset="-120"/>
              </a:rPr>
              <a:t>SECONDARY</a:t>
            </a:r>
            <a:endParaRPr lang="en-US" sz="1800" dirty="0"/>
          </a:p>
        </p:txBody>
      </p:sp>
      <p:sp>
        <p:nvSpPr>
          <p:cNvPr id="20" name="Text 18"/>
          <p:cNvSpPr/>
          <p:nvPr/>
        </p:nvSpPr>
        <p:spPr>
          <a:xfrm>
            <a:off x="4507992" y="2971800"/>
            <a:ext cx="3191256" cy="502920"/>
          </a:xfrm>
          <a:prstGeom prst="rect">
            <a:avLst/>
          </a:prstGeom>
          <a:noFill/>
          <a:ln/>
        </p:spPr>
        <p:txBody>
          <a:bodyPr wrap="square" lIns="0" tIns="0" rIns="0" bIns="0" rtlCol="0" anchor="t">
            <a:normAutofit/>
          </a:bodyPr>
          <a:lstStyle/>
          <a:p>
            <a:pPr marL="0" indent="0">
              <a:buNone/>
            </a:pPr>
            <a:r>
              <a:rPr lang="en-US" sz="1350" dirty="0">
                <a:solidFill>
                  <a:srgbClr val="5C7180"/>
                </a:solidFill>
                <a:latin typeface="Arial" pitchFamily="34" charset="0"/>
                <a:ea typeface="Arial" pitchFamily="34" charset="-122"/>
                <a:cs typeface="Arial" pitchFamily="34" charset="-120"/>
              </a:rPr>
              <a:t>Academic analyses, review papers, detailed legal commentary.</a:t>
            </a:r>
            <a:endParaRPr lang="en-US" sz="1350" dirty="0"/>
          </a:p>
        </p:txBody>
      </p:sp>
      <p:sp>
        <p:nvSpPr>
          <p:cNvPr id="21" name="Shape 19"/>
          <p:cNvSpPr/>
          <p:nvPr/>
        </p:nvSpPr>
        <p:spPr>
          <a:xfrm>
            <a:off x="7973568" y="2331720"/>
            <a:ext cx="3575304" cy="1335024"/>
          </a:xfrm>
          <a:prstGeom prst="roundRect">
            <a:avLst>
              <a:gd name="adj" fmla="val 8219"/>
            </a:avLst>
          </a:prstGeom>
          <a:solidFill>
            <a:srgbClr val="FFFFFF"/>
          </a:solidFill>
          <a:ln w="10160">
            <a:solidFill>
              <a:srgbClr val="D9E4EC"/>
            </a:solidFill>
            <a:prstDash val="solid"/>
          </a:ln>
        </p:spPr>
        <p:txBody>
          <a:bodyPr/>
          <a:lstStyle/>
          <a:p>
            <a:endParaRPr lang="en-GB"/>
          </a:p>
        </p:txBody>
      </p:sp>
      <p:sp>
        <p:nvSpPr>
          <p:cNvPr id="22" name="Shape 20"/>
          <p:cNvSpPr/>
          <p:nvPr/>
        </p:nvSpPr>
        <p:spPr>
          <a:xfrm>
            <a:off x="8138160" y="2514600"/>
            <a:ext cx="448056" cy="448056"/>
          </a:xfrm>
          <a:prstGeom prst="ellipse">
            <a:avLst/>
          </a:prstGeom>
          <a:solidFill>
            <a:srgbClr val="F2B64C"/>
          </a:solidFill>
          <a:ln w="12700">
            <a:solidFill>
              <a:srgbClr val="F2B64C"/>
            </a:solidFill>
            <a:prstDash val="solid"/>
          </a:ln>
        </p:spPr>
        <p:txBody>
          <a:bodyPr/>
          <a:lstStyle/>
          <a:p>
            <a:endParaRPr lang="en-GB"/>
          </a:p>
        </p:txBody>
      </p:sp>
      <p:sp>
        <p:nvSpPr>
          <p:cNvPr id="23" name="Text 21"/>
          <p:cNvSpPr/>
          <p:nvPr/>
        </p:nvSpPr>
        <p:spPr>
          <a:xfrm>
            <a:off x="8138160" y="2542032"/>
            <a:ext cx="448056" cy="411480"/>
          </a:xfrm>
          <a:prstGeom prst="rect">
            <a:avLst/>
          </a:prstGeom>
          <a:noFill/>
          <a:ln/>
        </p:spPr>
        <p:txBody>
          <a:bodyPr wrap="square" lIns="0" tIns="0" rIns="0" bIns="0" rtlCol="0" anchor="ctr">
            <a:normAutofit/>
          </a:bodyPr>
          <a:lstStyle/>
          <a:p>
            <a:pPr marL="0" indent="0" algn="ctr">
              <a:buNone/>
            </a:pPr>
            <a:r>
              <a:rPr lang="en-US" sz="1400" b="1" dirty="0">
                <a:solidFill>
                  <a:srgbClr val="FFFFFF"/>
                </a:solidFill>
                <a:latin typeface="Arial" pitchFamily="34" charset="0"/>
                <a:ea typeface="Arial" pitchFamily="34" charset="-122"/>
                <a:cs typeface="Arial" pitchFamily="34" charset="-120"/>
              </a:rPr>
              <a:t>3</a:t>
            </a:r>
            <a:endParaRPr lang="en-US" sz="1400" dirty="0"/>
          </a:p>
        </p:txBody>
      </p:sp>
      <p:sp>
        <p:nvSpPr>
          <p:cNvPr id="24" name="Text 22"/>
          <p:cNvSpPr/>
          <p:nvPr/>
        </p:nvSpPr>
        <p:spPr>
          <a:xfrm>
            <a:off x="8695944" y="2487168"/>
            <a:ext cx="2706624" cy="310896"/>
          </a:xfrm>
          <a:prstGeom prst="rect">
            <a:avLst/>
          </a:prstGeom>
          <a:noFill/>
          <a:ln/>
        </p:spPr>
        <p:txBody>
          <a:bodyPr wrap="square" lIns="0" tIns="0" rIns="0" bIns="0" rtlCol="0" anchor="ctr">
            <a:normAutofit/>
          </a:bodyPr>
          <a:lstStyle/>
          <a:p>
            <a:pPr marL="0" indent="0">
              <a:buNone/>
            </a:pPr>
            <a:r>
              <a:rPr lang="en-US" sz="1800" b="1" dirty="0">
                <a:solidFill>
                  <a:srgbClr val="183046"/>
                </a:solidFill>
                <a:latin typeface="Arial" pitchFamily="34" charset="0"/>
                <a:ea typeface="Arial" pitchFamily="34" charset="-122"/>
                <a:cs typeface="Arial" pitchFamily="34" charset="-120"/>
              </a:rPr>
              <a:t>TERTIARY</a:t>
            </a:r>
            <a:endParaRPr lang="en-US" sz="1800" dirty="0"/>
          </a:p>
        </p:txBody>
      </p:sp>
      <p:sp>
        <p:nvSpPr>
          <p:cNvPr id="25" name="Text 23"/>
          <p:cNvSpPr/>
          <p:nvPr/>
        </p:nvSpPr>
        <p:spPr>
          <a:xfrm>
            <a:off x="8174736" y="2971800"/>
            <a:ext cx="3191256" cy="502920"/>
          </a:xfrm>
          <a:prstGeom prst="rect">
            <a:avLst/>
          </a:prstGeom>
          <a:noFill/>
          <a:ln/>
        </p:spPr>
        <p:txBody>
          <a:bodyPr wrap="square" lIns="0" tIns="0" rIns="0" bIns="0" rtlCol="0" anchor="t">
            <a:normAutofit/>
          </a:bodyPr>
          <a:lstStyle/>
          <a:p>
            <a:pPr marL="0" indent="0">
              <a:buNone/>
            </a:pPr>
            <a:r>
              <a:rPr lang="en-US" sz="1350" dirty="0">
                <a:solidFill>
                  <a:srgbClr val="5C7180"/>
                </a:solidFill>
                <a:latin typeface="Arial" pitchFamily="34" charset="0"/>
                <a:ea typeface="Arial" pitchFamily="34" charset="-122"/>
                <a:cs typeface="Arial" pitchFamily="34" charset="-120"/>
              </a:rPr>
              <a:t>Encyclopedias, overviews and revision resources.</a:t>
            </a:r>
            <a:endParaRPr lang="en-US" sz="1350" dirty="0"/>
          </a:p>
        </p:txBody>
      </p:sp>
      <p:sp>
        <p:nvSpPr>
          <p:cNvPr id="26" name="Shape 24"/>
          <p:cNvSpPr/>
          <p:nvPr/>
        </p:nvSpPr>
        <p:spPr>
          <a:xfrm>
            <a:off x="658368" y="5925312"/>
            <a:ext cx="10872216" cy="347472"/>
          </a:xfrm>
          <a:prstGeom prst="roundRect">
            <a:avLst>
              <a:gd name="adj" fmla="val 21053"/>
            </a:avLst>
          </a:prstGeom>
          <a:solidFill>
            <a:srgbClr val="E4F8F4"/>
          </a:solidFill>
          <a:ln w="10160">
            <a:solidFill>
              <a:srgbClr val="E4F8F4">
                <a:alpha val="0"/>
              </a:srgbClr>
            </a:solidFill>
            <a:prstDash val="solid"/>
          </a:ln>
        </p:spPr>
        <p:txBody>
          <a:bodyPr/>
          <a:lstStyle/>
          <a:p>
            <a:endParaRPr lang="en-GB"/>
          </a:p>
        </p:txBody>
      </p:sp>
      <p:sp>
        <p:nvSpPr>
          <p:cNvPr id="27" name="Text 25"/>
          <p:cNvSpPr/>
          <p:nvPr/>
        </p:nvSpPr>
        <p:spPr>
          <a:xfrm>
            <a:off x="832104" y="5980176"/>
            <a:ext cx="10497312" cy="192024"/>
          </a:xfrm>
          <a:prstGeom prst="rect">
            <a:avLst/>
          </a:prstGeom>
          <a:noFill/>
          <a:ln/>
        </p:spPr>
        <p:txBody>
          <a:bodyPr wrap="square" lIns="0" tIns="0" rIns="0" bIns="0" rtlCol="0" anchor="ctr">
            <a:normAutofit/>
          </a:bodyPr>
          <a:lstStyle/>
          <a:p>
            <a:pPr marL="0" indent="0">
              <a:buNone/>
            </a:pPr>
            <a:r>
              <a:rPr lang="en-US" sz="1200" b="1" dirty="0">
                <a:solidFill>
                  <a:srgbClr val="10263A"/>
                </a:solidFill>
                <a:latin typeface="Arial" pitchFamily="34" charset="0"/>
                <a:ea typeface="Arial" pitchFamily="34" charset="-122"/>
                <a:cs typeface="Arial" pitchFamily="34" charset="-120"/>
              </a:rPr>
              <a:t>Ask: “What claim am I trying to support?”  That determines which type of source is useful.</a:t>
            </a:r>
            <a:endParaRPr lang="en-US" sz="12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6F9FC"/>
        </a:solidFill>
        <a:effectLst/>
      </p:bgPr>
    </p:bg>
    <p:spTree>
      <p:nvGrpSpPr>
        <p:cNvPr id="1" name=""/>
        <p:cNvGrpSpPr/>
        <p:nvPr/>
      </p:nvGrpSpPr>
      <p:grpSpPr>
        <a:xfrm>
          <a:off x="0" y="0"/>
          <a:ext cx="0" cy="0"/>
          <a:chOff x="0" y="0"/>
          <a:chExt cx="0" cy="0"/>
        </a:xfrm>
      </p:grpSpPr>
      <p:sp>
        <p:nvSpPr>
          <p:cNvPr id="2" name="Shape 0"/>
          <p:cNvSpPr/>
          <p:nvPr/>
        </p:nvSpPr>
        <p:spPr>
          <a:xfrm>
            <a:off x="0" y="0"/>
            <a:ext cx="12192000" cy="109728"/>
          </a:xfrm>
          <a:prstGeom prst="rect">
            <a:avLst/>
          </a:prstGeom>
          <a:solidFill>
            <a:srgbClr val="13B8A6"/>
          </a:solidFill>
          <a:ln w="12700">
            <a:solidFill>
              <a:srgbClr val="13B8A6"/>
            </a:solidFill>
            <a:prstDash val="solid"/>
          </a:ln>
        </p:spPr>
        <p:txBody>
          <a:bodyPr/>
          <a:lstStyle/>
          <a:p>
            <a:endParaRPr lang="en-GB"/>
          </a:p>
        </p:txBody>
      </p:sp>
      <p:sp>
        <p:nvSpPr>
          <p:cNvPr id="3" name="Text 1"/>
          <p:cNvSpPr/>
          <p:nvPr/>
        </p:nvSpPr>
        <p:spPr>
          <a:xfrm>
            <a:off x="502920" y="274320"/>
            <a:ext cx="9144000" cy="219456"/>
          </a:xfrm>
          <a:prstGeom prst="rect">
            <a:avLst/>
          </a:prstGeom>
          <a:noFill/>
          <a:ln/>
        </p:spPr>
        <p:txBody>
          <a:bodyPr wrap="square" lIns="0" tIns="0" rIns="0" bIns="0" rtlCol="0" anchor="ctr">
            <a:normAutofit/>
          </a:bodyPr>
          <a:lstStyle/>
          <a:p>
            <a:pPr marL="0" indent="0">
              <a:buNone/>
            </a:pPr>
            <a:r>
              <a:rPr lang="en-US" sz="1000" b="1" kern="0" spc="50" dirty="0">
                <a:solidFill>
                  <a:srgbClr val="5C7180"/>
                </a:solidFill>
                <a:latin typeface="Arial" pitchFamily="34" charset="0"/>
                <a:ea typeface="Arial" pitchFamily="34" charset="-122"/>
                <a:cs typeface="Arial" pitchFamily="34" charset="-120"/>
              </a:rPr>
              <a:t>UWTSD  /  BMPL4020  /  ACADEMIC &amp; PROFESSIONAL SKILLS FOR POLICING</a:t>
            </a:r>
            <a:endParaRPr lang="en-US" sz="1000" dirty="0"/>
          </a:p>
        </p:txBody>
      </p:sp>
      <p:sp>
        <p:nvSpPr>
          <p:cNvPr id="4" name="Text 2"/>
          <p:cNvSpPr/>
          <p:nvPr/>
        </p:nvSpPr>
        <p:spPr>
          <a:xfrm>
            <a:off x="502920" y="749808"/>
            <a:ext cx="11201400" cy="685800"/>
          </a:xfrm>
          <a:prstGeom prst="rect">
            <a:avLst/>
          </a:prstGeom>
          <a:noFill/>
          <a:ln/>
        </p:spPr>
        <p:txBody>
          <a:bodyPr wrap="square" lIns="0" tIns="0" rIns="0" bIns="0" rtlCol="0" anchor="ctr">
            <a:normAutofit/>
          </a:bodyPr>
          <a:lstStyle/>
          <a:p>
            <a:pPr marL="0" indent="0">
              <a:buNone/>
            </a:pPr>
            <a:r>
              <a:rPr lang="en-US" sz="3100" b="1" dirty="0">
                <a:solidFill>
                  <a:srgbClr val="10263A"/>
                </a:solidFill>
                <a:latin typeface="Arial" pitchFamily="34" charset="0"/>
                <a:ea typeface="Arial" pitchFamily="34" charset="-122"/>
                <a:cs typeface="Arial" pitchFamily="34" charset="-120"/>
              </a:rPr>
              <a:t>Quick match: which source would you open?</a:t>
            </a:r>
            <a:endParaRPr lang="en-US" sz="3100" dirty="0"/>
          </a:p>
        </p:txBody>
      </p:sp>
      <p:sp>
        <p:nvSpPr>
          <p:cNvPr id="5" name="Text 3"/>
          <p:cNvSpPr/>
          <p:nvPr/>
        </p:nvSpPr>
        <p:spPr>
          <a:xfrm>
            <a:off x="512064" y="1444752"/>
            <a:ext cx="11064240" cy="338328"/>
          </a:xfrm>
          <a:prstGeom prst="rect">
            <a:avLst/>
          </a:prstGeom>
          <a:noFill/>
          <a:ln/>
        </p:spPr>
        <p:txBody>
          <a:bodyPr wrap="square" lIns="0" tIns="0" rIns="0" bIns="0" rtlCol="0" anchor="ctr">
            <a:normAutofit/>
          </a:bodyPr>
          <a:lstStyle/>
          <a:p>
            <a:pPr marL="0" indent="0">
              <a:buNone/>
            </a:pPr>
            <a:r>
              <a:rPr lang="en-US" sz="1600" dirty="0">
                <a:solidFill>
                  <a:srgbClr val="5C7180"/>
                </a:solidFill>
                <a:latin typeface="Arial" pitchFamily="34" charset="0"/>
                <a:ea typeface="Arial" pitchFamily="34" charset="-122"/>
                <a:cs typeface="Arial" pitchFamily="34" charset="-120"/>
              </a:rPr>
              <a:t>Choose a starting source for each policing question.</a:t>
            </a:r>
            <a:endParaRPr lang="en-US" sz="1600" dirty="0"/>
          </a:p>
        </p:txBody>
      </p:sp>
      <p:sp>
        <p:nvSpPr>
          <p:cNvPr id="6" name="Shape 4"/>
          <p:cNvSpPr/>
          <p:nvPr/>
        </p:nvSpPr>
        <p:spPr>
          <a:xfrm>
            <a:off x="502920" y="6483096"/>
            <a:ext cx="11183112" cy="0"/>
          </a:xfrm>
          <a:prstGeom prst="line">
            <a:avLst/>
          </a:prstGeom>
          <a:noFill/>
          <a:ln w="8890">
            <a:solidFill>
              <a:srgbClr val="D9E4EC"/>
            </a:solidFill>
            <a:prstDash val="solid"/>
          </a:ln>
        </p:spPr>
        <p:txBody>
          <a:bodyPr/>
          <a:lstStyle/>
          <a:p>
            <a:endParaRPr lang="en-GB"/>
          </a:p>
        </p:txBody>
      </p:sp>
      <p:sp>
        <p:nvSpPr>
          <p:cNvPr id="7" name="Text 5"/>
          <p:cNvSpPr/>
          <p:nvPr/>
        </p:nvSpPr>
        <p:spPr>
          <a:xfrm>
            <a:off x="502920" y="6537960"/>
            <a:ext cx="4572000" cy="155448"/>
          </a:xfrm>
          <a:prstGeom prst="rect">
            <a:avLst/>
          </a:prstGeom>
          <a:noFill/>
          <a:ln/>
        </p:spPr>
        <p:txBody>
          <a:bodyPr wrap="square" lIns="0" tIns="0" rIns="0" bIns="0" rtlCol="0" anchor="ctr">
            <a:normAutofit/>
          </a:bodyPr>
          <a:lstStyle/>
          <a:p>
            <a:pPr marL="0" indent="0">
              <a:buNone/>
            </a:pPr>
            <a:r>
              <a:rPr lang="en-US" sz="900" b="1" dirty="0">
                <a:solidFill>
                  <a:srgbClr val="5C7180"/>
                </a:solidFill>
                <a:latin typeface="Arial" pitchFamily="34" charset="0"/>
                <a:ea typeface="Arial" pitchFamily="34" charset="-122"/>
                <a:cs typeface="Arial" pitchFamily="34" charset="-120"/>
              </a:rPr>
              <a:t>MONDAY  •  ACTIVITY</a:t>
            </a:r>
            <a:endParaRPr lang="en-US" sz="900" dirty="0"/>
          </a:p>
        </p:txBody>
      </p:sp>
      <p:sp>
        <p:nvSpPr>
          <p:cNvPr id="8" name="Shape 6"/>
          <p:cNvSpPr/>
          <p:nvPr/>
        </p:nvSpPr>
        <p:spPr>
          <a:xfrm>
            <a:off x="9646920" y="6510528"/>
            <a:ext cx="1938528" cy="292608"/>
          </a:xfrm>
          <a:prstGeom prst="roundRect">
            <a:avLst>
              <a:gd name="adj" fmla="val 25000"/>
            </a:avLst>
          </a:prstGeom>
          <a:solidFill>
            <a:srgbClr val="EAF3F9"/>
          </a:solidFill>
          <a:ln w="10160">
            <a:solidFill>
              <a:srgbClr val="EAF3F9">
                <a:alpha val="0"/>
              </a:srgbClr>
            </a:solidFill>
            <a:prstDash val="solid"/>
          </a:ln>
        </p:spPr>
        <p:txBody>
          <a:bodyPr/>
          <a:lstStyle/>
          <a:p>
            <a:endParaRPr lang="en-GB"/>
          </a:p>
        </p:txBody>
      </p:sp>
      <p:sp>
        <p:nvSpPr>
          <p:cNvPr id="9" name="Text 7"/>
          <p:cNvSpPr/>
          <p:nvPr/>
        </p:nvSpPr>
        <p:spPr>
          <a:xfrm>
            <a:off x="9738360" y="6537960"/>
            <a:ext cx="1755648" cy="219456"/>
          </a:xfrm>
          <a:prstGeom prst="rect">
            <a:avLst/>
          </a:prstGeom>
          <a:noFill/>
          <a:ln/>
        </p:spPr>
        <p:txBody>
          <a:bodyPr wrap="square" lIns="0" tIns="0" rIns="0" bIns="0" rtlCol="0" anchor="ctr">
            <a:normAutofit/>
          </a:bodyPr>
          <a:lstStyle/>
          <a:p>
            <a:pPr marL="0" indent="0">
              <a:buNone/>
            </a:pPr>
            <a:r>
              <a:rPr lang="en-US" sz="1000" b="1" kern="0" spc="50" dirty="0">
                <a:solidFill>
                  <a:srgbClr val="183046"/>
                </a:solidFill>
                <a:latin typeface="Arial" pitchFamily="34" charset="0"/>
                <a:ea typeface="Arial" pitchFamily="34" charset="-122"/>
                <a:cs typeface="Arial" pitchFamily="34" charset="-120"/>
              </a:rPr>
              <a:t>28–35 MIN</a:t>
            </a:r>
            <a:endParaRPr lang="en-US" sz="1000" dirty="0"/>
          </a:p>
        </p:txBody>
      </p:sp>
      <p:sp>
        <p:nvSpPr>
          <p:cNvPr id="10" name="Text 8"/>
          <p:cNvSpPr/>
          <p:nvPr/>
        </p:nvSpPr>
        <p:spPr>
          <a:xfrm>
            <a:off x="11393424" y="6528816"/>
            <a:ext cx="292608" cy="155448"/>
          </a:xfrm>
          <a:prstGeom prst="rect">
            <a:avLst/>
          </a:prstGeom>
          <a:noFill/>
          <a:ln/>
        </p:spPr>
        <p:txBody>
          <a:bodyPr wrap="square" lIns="0" tIns="0" rIns="0" bIns="0" rtlCol="0" anchor="ctr">
            <a:normAutofit/>
          </a:bodyPr>
          <a:lstStyle/>
          <a:p>
            <a:pPr marL="0" indent="0" algn="r">
              <a:buNone/>
            </a:pPr>
            <a:r>
              <a:rPr lang="en-US" sz="1000" b="1" dirty="0">
                <a:solidFill>
                  <a:srgbClr val="5C7180"/>
                </a:solidFill>
                <a:latin typeface="Arial" pitchFamily="34" charset="0"/>
                <a:ea typeface="Arial" pitchFamily="34" charset="-122"/>
                <a:cs typeface="Arial" pitchFamily="34" charset="-120"/>
              </a:rPr>
              <a:t>08</a:t>
            </a:r>
            <a:endParaRPr lang="en-US" sz="1000" dirty="0"/>
          </a:p>
        </p:txBody>
      </p:sp>
      <p:sp>
        <p:nvSpPr>
          <p:cNvPr id="11" name="Shape 9"/>
          <p:cNvSpPr/>
          <p:nvPr/>
        </p:nvSpPr>
        <p:spPr>
          <a:xfrm>
            <a:off x="640080" y="1920240"/>
            <a:ext cx="10899648" cy="521208"/>
          </a:xfrm>
          <a:prstGeom prst="rect">
            <a:avLst/>
          </a:prstGeom>
          <a:solidFill>
            <a:srgbClr val="10263A"/>
          </a:solidFill>
          <a:ln w="10160">
            <a:solidFill>
              <a:srgbClr val="10263A">
                <a:alpha val="0"/>
              </a:srgbClr>
            </a:solidFill>
            <a:prstDash val="solid"/>
          </a:ln>
        </p:spPr>
        <p:txBody>
          <a:bodyPr/>
          <a:lstStyle/>
          <a:p>
            <a:endParaRPr lang="en-GB"/>
          </a:p>
        </p:txBody>
      </p:sp>
      <p:sp>
        <p:nvSpPr>
          <p:cNvPr id="12" name="Text 10"/>
          <p:cNvSpPr/>
          <p:nvPr/>
        </p:nvSpPr>
        <p:spPr>
          <a:xfrm>
            <a:off x="777240" y="1984248"/>
            <a:ext cx="1965960" cy="411480"/>
          </a:xfrm>
          <a:prstGeom prst="rect">
            <a:avLst/>
          </a:prstGeom>
          <a:noFill/>
          <a:ln/>
        </p:spPr>
        <p:txBody>
          <a:bodyPr wrap="square" lIns="0" tIns="0" rIns="0" bIns="0" rtlCol="0" anchor="ctr">
            <a:normAutofit/>
          </a:bodyPr>
          <a:lstStyle/>
          <a:p>
            <a:pPr marL="0" indent="0">
              <a:buNone/>
            </a:pPr>
            <a:r>
              <a:rPr lang="en-US" sz="1400" b="1" dirty="0">
                <a:solidFill>
                  <a:srgbClr val="FFFFFF"/>
                </a:solidFill>
                <a:latin typeface="Arial" pitchFamily="34" charset="0"/>
                <a:ea typeface="Arial" pitchFamily="34" charset="-122"/>
                <a:cs typeface="Arial" pitchFamily="34" charset="-120"/>
              </a:rPr>
              <a:t>QUESTION</a:t>
            </a:r>
            <a:endParaRPr lang="en-US" sz="1400" dirty="0"/>
          </a:p>
        </p:txBody>
      </p:sp>
      <p:sp>
        <p:nvSpPr>
          <p:cNvPr id="13" name="Text 11"/>
          <p:cNvSpPr/>
          <p:nvPr/>
        </p:nvSpPr>
        <p:spPr>
          <a:xfrm>
            <a:off x="2971800" y="1984248"/>
            <a:ext cx="3840480" cy="411480"/>
          </a:xfrm>
          <a:prstGeom prst="rect">
            <a:avLst/>
          </a:prstGeom>
          <a:noFill/>
          <a:ln/>
        </p:spPr>
        <p:txBody>
          <a:bodyPr wrap="square" lIns="0" tIns="0" rIns="0" bIns="0" rtlCol="0" anchor="ctr">
            <a:normAutofit/>
          </a:bodyPr>
          <a:lstStyle/>
          <a:p>
            <a:pPr marL="0" indent="0">
              <a:buNone/>
            </a:pPr>
            <a:r>
              <a:rPr lang="en-US" sz="1400" b="1" dirty="0">
                <a:solidFill>
                  <a:srgbClr val="FFFFFF"/>
                </a:solidFill>
                <a:latin typeface="Arial" pitchFamily="34" charset="0"/>
                <a:ea typeface="Arial" pitchFamily="34" charset="-122"/>
                <a:cs typeface="Arial" pitchFamily="34" charset="-120"/>
              </a:rPr>
              <a:t>BEST FIRST SOURCE?</a:t>
            </a:r>
            <a:endParaRPr lang="en-US" sz="1400" dirty="0"/>
          </a:p>
        </p:txBody>
      </p:sp>
      <p:sp>
        <p:nvSpPr>
          <p:cNvPr id="14" name="Text 12"/>
          <p:cNvSpPr/>
          <p:nvPr/>
        </p:nvSpPr>
        <p:spPr>
          <a:xfrm>
            <a:off x="7040880" y="1984248"/>
            <a:ext cx="4407408" cy="411480"/>
          </a:xfrm>
          <a:prstGeom prst="rect">
            <a:avLst/>
          </a:prstGeom>
          <a:noFill/>
          <a:ln/>
        </p:spPr>
        <p:txBody>
          <a:bodyPr wrap="square" lIns="0" tIns="0" rIns="0" bIns="0" rtlCol="0" anchor="ctr">
            <a:normAutofit/>
          </a:bodyPr>
          <a:lstStyle/>
          <a:p>
            <a:pPr marL="0" indent="0">
              <a:buNone/>
            </a:pPr>
            <a:r>
              <a:rPr lang="en-US" sz="1400" b="1" dirty="0">
                <a:solidFill>
                  <a:srgbClr val="FFFFFF"/>
                </a:solidFill>
                <a:latin typeface="Arial" pitchFamily="34" charset="0"/>
                <a:ea typeface="Arial" pitchFamily="34" charset="-122"/>
                <a:cs typeface="Arial" pitchFamily="34" charset="-120"/>
              </a:rPr>
              <a:t>WHY?</a:t>
            </a:r>
            <a:endParaRPr lang="en-US" sz="1400" dirty="0"/>
          </a:p>
        </p:txBody>
      </p:sp>
      <p:sp>
        <p:nvSpPr>
          <p:cNvPr id="15" name="Shape 13"/>
          <p:cNvSpPr/>
          <p:nvPr/>
        </p:nvSpPr>
        <p:spPr>
          <a:xfrm>
            <a:off x="640080" y="2441448"/>
            <a:ext cx="10899648" cy="950976"/>
          </a:xfrm>
          <a:prstGeom prst="rect">
            <a:avLst/>
          </a:prstGeom>
          <a:solidFill>
            <a:srgbClr val="EAF3F9"/>
          </a:solidFill>
          <a:ln w="10160">
            <a:solidFill>
              <a:srgbClr val="EAF3F9">
                <a:alpha val="0"/>
              </a:srgbClr>
            </a:solidFill>
            <a:prstDash val="solid"/>
          </a:ln>
        </p:spPr>
        <p:txBody>
          <a:bodyPr/>
          <a:lstStyle/>
          <a:p>
            <a:endParaRPr lang="en-GB"/>
          </a:p>
        </p:txBody>
      </p:sp>
      <p:sp>
        <p:nvSpPr>
          <p:cNvPr id="16" name="Text 14"/>
          <p:cNvSpPr/>
          <p:nvPr/>
        </p:nvSpPr>
        <p:spPr>
          <a:xfrm>
            <a:off x="777240" y="2505456"/>
            <a:ext cx="1965960" cy="841248"/>
          </a:xfrm>
          <a:prstGeom prst="rect">
            <a:avLst/>
          </a:prstGeom>
          <a:noFill/>
          <a:ln/>
        </p:spPr>
        <p:txBody>
          <a:bodyPr wrap="square" lIns="0" tIns="0" rIns="0" bIns="0" rtlCol="0" anchor="ctr">
            <a:normAutofit/>
          </a:bodyPr>
          <a:lstStyle/>
          <a:p>
            <a:pPr marL="0" indent="0">
              <a:buNone/>
            </a:pPr>
            <a:r>
              <a:rPr lang="en-US" sz="1330" b="1" dirty="0">
                <a:solidFill>
                  <a:srgbClr val="183046"/>
                </a:solidFill>
                <a:latin typeface="Arial" pitchFamily="34" charset="0"/>
                <a:ea typeface="Arial" pitchFamily="34" charset="-122"/>
                <a:cs typeface="Arial" pitchFamily="34" charset="-120"/>
              </a:rPr>
              <a:t>What does s.20 OAPA state?</a:t>
            </a:r>
            <a:endParaRPr lang="en-US" sz="1330" dirty="0"/>
          </a:p>
        </p:txBody>
      </p:sp>
      <p:sp>
        <p:nvSpPr>
          <p:cNvPr id="17" name="Text 15"/>
          <p:cNvSpPr/>
          <p:nvPr/>
        </p:nvSpPr>
        <p:spPr>
          <a:xfrm>
            <a:off x="2971800" y="2505456"/>
            <a:ext cx="3840480" cy="841248"/>
          </a:xfrm>
          <a:prstGeom prst="rect">
            <a:avLst/>
          </a:prstGeom>
          <a:noFill/>
          <a:ln/>
        </p:spPr>
        <p:txBody>
          <a:bodyPr wrap="square" lIns="0" tIns="0" rIns="0" bIns="0" rtlCol="0" anchor="ctr">
            <a:normAutofit/>
          </a:bodyPr>
          <a:lstStyle/>
          <a:p>
            <a:pPr marL="0" indent="0">
              <a:buNone/>
            </a:pPr>
            <a:r>
              <a:rPr lang="en-US" sz="1330" dirty="0">
                <a:solidFill>
                  <a:srgbClr val="183046"/>
                </a:solidFill>
                <a:latin typeface="Arial" pitchFamily="34" charset="0"/>
                <a:ea typeface="Arial" pitchFamily="34" charset="-122"/>
                <a:cs typeface="Arial" pitchFamily="34" charset="-120"/>
              </a:rPr>
              <a:t>A   Statute    B   Newspaper    C   Blog</a:t>
            </a:r>
            <a:endParaRPr lang="en-US" sz="1330" dirty="0"/>
          </a:p>
        </p:txBody>
      </p:sp>
      <p:sp>
        <p:nvSpPr>
          <p:cNvPr id="18" name="Text 16"/>
          <p:cNvSpPr/>
          <p:nvPr/>
        </p:nvSpPr>
        <p:spPr>
          <a:xfrm>
            <a:off x="7040880" y="2505456"/>
            <a:ext cx="4407408" cy="841248"/>
          </a:xfrm>
          <a:prstGeom prst="rect">
            <a:avLst/>
          </a:prstGeom>
          <a:noFill/>
          <a:ln/>
        </p:spPr>
        <p:txBody>
          <a:bodyPr wrap="square" lIns="0" tIns="0" rIns="0" bIns="0" rtlCol="0" anchor="ctr">
            <a:normAutofit/>
          </a:bodyPr>
          <a:lstStyle/>
          <a:p>
            <a:pPr marL="0" indent="0">
              <a:buNone/>
            </a:pPr>
            <a:r>
              <a:rPr lang="en-US" sz="1330" dirty="0">
                <a:solidFill>
                  <a:srgbClr val="183046"/>
                </a:solidFill>
                <a:latin typeface="Arial" pitchFamily="34" charset="0"/>
                <a:ea typeface="Arial" pitchFamily="34" charset="-122"/>
                <a:cs typeface="Arial" pitchFamily="34" charset="-120"/>
              </a:rPr>
              <a:t>Explain your choice</a:t>
            </a:r>
            <a:endParaRPr lang="en-US" sz="1330" dirty="0"/>
          </a:p>
        </p:txBody>
      </p:sp>
      <p:sp>
        <p:nvSpPr>
          <p:cNvPr id="19" name="Shape 17"/>
          <p:cNvSpPr/>
          <p:nvPr/>
        </p:nvSpPr>
        <p:spPr>
          <a:xfrm>
            <a:off x="640080" y="3392424"/>
            <a:ext cx="10899648" cy="950976"/>
          </a:xfrm>
          <a:prstGeom prst="rect">
            <a:avLst/>
          </a:prstGeom>
          <a:solidFill>
            <a:srgbClr val="FFFFFF"/>
          </a:solidFill>
          <a:ln w="10160">
            <a:solidFill>
              <a:srgbClr val="FFFFFF">
                <a:alpha val="0"/>
              </a:srgbClr>
            </a:solidFill>
            <a:prstDash val="solid"/>
          </a:ln>
        </p:spPr>
        <p:txBody>
          <a:bodyPr/>
          <a:lstStyle/>
          <a:p>
            <a:endParaRPr lang="en-GB"/>
          </a:p>
        </p:txBody>
      </p:sp>
      <p:sp>
        <p:nvSpPr>
          <p:cNvPr id="20" name="Text 18"/>
          <p:cNvSpPr/>
          <p:nvPr/>
        </p:nvSpPr>
        <p:spPr>
          <a:xfrm>
            <a:off x="777240" y="3456432"/>
            <a:ext cx="1965960" cy="841248"/>
          </a:xfrm>
          <a:prstGeom prst="rect">
            <a:avLst/>
          </a:prstGeom>
          <a:noFill/>
          <a:ln/>
        </p:spPr>
        <p:txBody>
          <a:bodyPr wrap="square" lIns="0" tIns="0" rIns="0" bIns="0" rtlCol="0" anchor="ctr">
            <a:normAutofit/>
          </a:bodyPr>
          <a:lstStyle/>
          <a:p>
            <a:pPr marL="0" indent="0">
              <a:buNone/>
            </a:pPr>
            <a:r>
              <a:rPr lang="en-US" sz="1330" b="1" dirty="0">
                <a:solidFill>
                  <a:srgbClr val="183046"/>
                </a:solidFill>
                <a:latin typeface="Arial" pitchFamily="34" charset="0"/>
                <a:ea typeface="Arial" pitchFamily="34" charset="-122"/>
                <a:cs typeface="Arial" pitchFamily="34" charset="-120"/>
              </a:rPr>
              <a:t>How do investigators use CCTV?</a:t>
            </a:r>
            <a:endParaRPr lang="en-US" sz="1330" dirty="0"/>
          </a:p>
        </p:txBody>
      </p:sp>
      <p:sp>
        <p:nvSpPr>
          <p:cNvPr id="21" name="Text 19"/>
          <p:cNvSpPr/>
          <p:nvPr/>
        </p:nvSpPr>
        <p:spPr>
          <a:xfrm>
            <a:off x="2971800" y="3456432"/>
            <a:ext cx="3840480" cy="841248"/>
          </a:xfrm>
          <a:prstGeom prst="rect">
            <a:avLst/>
          </a:prstGeom>
          <a:noFill/>
          <a:ln/>
        </p:spPr>
        <p:txBody>
          <a:bodyPr wrap="square" lIns="0" tIns="0" rIns="0" bIns="0" rtlCol="0" anchor="ctr">
            <a:normAutofit/>
          </a:bodyPr>
          <a:lstStyle/>
          <a:p>
            <a:pPr marL="0" indent="0">
              <a:buNone/>
            </a:pPr>
            <a:r>
              <a:rPr lang="en-US" sz="1330" dirty="0">
                <a:solidFill>
                  <a:srgbClr val="183046"/>
                </a:solidFill>
                <a:latin typeface="Arial" pitchFamily="34" charset="0"/>
                <a:ea typeface="Arial" pitchFamily="34" charset="-122"/>
                <a:cs typeface="Arial" pitchFamily="34" charset="-120"/>
              </a:rPr>
              <a:t>A   APP guidance    B   Wiki    C   TikTok</a:t>
            </a:r>
            <a:endParaRPr lang="en-US" sz="1330" dirty="0"/>
          </a:p>
        </p:txBody>
      </p:sp>
      <p:sp>
        <p:nvSpPr>
          <p:cNvPr id="22" name="Text 20"/>
          <p:cNvSpPr/>
          <p:nvPr/>
        </p:nvSpPr>
        <p:spPr>
          <a:xfrm>
            <a:off x="7040880" y="3456432"/>
            <a:ext cx="4407408" cy="841248"/>
          </a:xfrm>
          <a:prstGeom prst="rect">
            <a:avLst/>
          </a:prstGeom>
          <a:noFill/>
          <a:ln/>
        </p:spPr>
        <p:txBody>
          <a:bodyPr wrap="square" lIns="0" tIns="0" rIns="0" bIns="0" rtlCol="0" anchor="ctr">
            <a:normAutofit/>
          </a:bodyPr>
          <a:lstStyle/>
          <a:p>
            <a:pPr marL="0" indent="0">
              <a:buNone/>
            </a:pPr>
            <a:r>
              <a:rPr lang="en-US" sz="1330" dirty="0">
                <a:solidFill>
                  <a:srgbClr val="183046"/>
                </a:solidFill>
                <a:latin typeface="Arial" pitchFamily="34" charset="0"/>
                <a:ea typeface="Arial" pitchFamily="34" charset="-122"/>
                <a:cs typeface="Arial" pitchFamily="34" charset="-120"/>
              </a:rPr>
              <a:t>Explain your choice</a:t>
            </a:r>
            <a:endParaRPr lang="en-US" sz="1330" dirty="0"/>
          </a:p>
        </p:txBody>
      </p:sp>
      <p:sp>
        <p:nvSpPr>
          <p:cNvPr id="23" name="Shape 21"/>
          <p:cNvSpPr/>
          <p:nvPr/>
        </p:nvSpPr>
        <p:spPr>
          <a:xfrm>
            <a:off x="640080" y="4343400"/>
            <a:ext cx="10899648" cy="950976"/>
          </a:xfrm>
          <a:prstGeom prst="rect">
            <a:avLst/>
          </a:prstGeom>
          <a:solidFill>
            <a:srgbClr val="EAF3F9"/>
          </a:solidFill>
          <a:ln w="10160">
            <a:solidFill>
              <a:srgbClr val="EAF3F9">
                <a:alpha val="0"/>
              </a:srgbClr>
            </a:solidFill>
            <a:prstDash val="solid"/>
          </a:ln>
        </p:spPr>
        <p:txBody>
          <a:bodyPr/>
          <a:lstStyle/>
          <a:p>
            <a:endParaRPr lang="en-GB"/>
          </a:p>
        </p:txBody>
      </p:sp>
      <p:sp>
        <p:nvSpPr>
          <p:cNvPr id="24" name="Text 22"/>
          <p:cNvSpPr/>
          <p:nvPr/>
        </p:nvSpPr>
        <p:spPr>
          <a:xfrm>
            <a:off x="777240" y="4407408"/>
            <a:ext cx="1965960" cy="841248"/>
          </a:xfrm>
          <a:prstGeom prst="rect">
            <a:avLst/>
          </a:prstGeom>
          <a:noFill/>
          <a:ln/>
        </p:spPr>
        <p:txBody>
          <a:bodyPr wrap="square" lIns="0" tIns="0" rIns="0" bIns="0" rtlCol="0" anchor="ctr">
            <a:normAutofit/>
          </a:bodyPr>
          <a:lstStyle/>
          <a:p>
            <a:pPr marL="0" indent="0">
              <a:buNone/>
            </a:pPr>
            <a:r>
              <a:rPr lang="en-US" sz="1330" b="1" dirty="0">
                <a:solidFill>
                  <a:srgbClr val="183046"/>
                </a:solidFill>
                <a:latin typeface="Arial" pitchFamily="34" charset="0"/>
                <a:ea typeface="Arial" pitchFamily="34" charset="-122"/>
                <a:cs typeface="Arial" pitchFamily="34" charset="-120"/>
              </a:rPr>
              <a:t>What do studies say about hot-spot patrol?</a:t>
            </a:r>
            <a:endParaRPr lang="en-US" sz="1330" dirty="0"/>
          </a:p>
        </p:txBody>
      </p:sp>
      <p:sp>
        <p:nvSpPr>
          <p:cNvPr id="25" name="Text 23"/>
          <p:cNvSpPr/>
          <p:nvPr/>
        </p:nvSpPr>
        <p:spPr>
          <a:xfrm>
            <a:off x="2971800" y="4407408"/>
            <a:ext cx="3840480" cy="841248"/>
          </a:xfrm>
          <a:prstGeom prst="rect">
            <a:avLst/>
          </a:prstGeom>
          <a:noFill/>
          <a:ln/>
        </p:spPr>
        <p:txBody>
          <a:bodyPr wrap="square" lIns="0" tIns="0" rIns="0" bIns="0" rtlCol="0" anchor="ctr">
            <a:normAutofit/>
          </a:bodyPr>
          <a:lstStyle/>
          <a:p>
            <a:pPr marL="0" indent="0">
              <a:buNone/>
            </a:pPr>
            <a:r>
              <a:rPr lang="en-US" sz="1330" dirty="0">
                <a:solidFill>
                  <a:srgbClr val="183046"/>
                </a:solidFill>
                <a:latin typeface="Arial" pitchFamily="34" charset="0"/>
                <a:ea typeface="Arial" pitchFamily="34" charset="-122"/>
                <a:cs typeface="Arial" pitchFamily="34" charset="-120"/>
              </a:rPr>
              <a:t>A   Peer-reviewed review   B   Interview clip</a:t>
            </a:r>
            <a:endParaRPr lang="en-US" sz="1330" dirty="0"/>
          </a:p>
        </p:txBody>
      </p:sp>
      <p:sp>
        <p:nvSpPr>
          <p:cNvPr id="26" name="Text 24"/>
          <p:cNvSpPr/>
          <p:nvPr/>
        </p:nvSpPr>
        <p:spPr>
          <a:xfrm>
            <a:off x="7040880" y="4407408"/>
            <a:ext cx="4407408" cy="841248"/>
          </a:xfrm>
          <a:prstGeom prst="rect">
            <a:avLst/>
          </a:prstGeom>
          <a:noFill/>
          <a:ln/>
        </p:spPr>
        <p:txBody>
          <a:bodyPr wrap="square" lIns="0" tIns="0" rIns="0" bIns="0" rtlCol="0" anchor="ctr">
            <a:normAutofit/>
          </a:bodyPr>
          <a:lstStyle/>
          <a:p>
            <a:pPr marL="0" indent="0">
              <a:buNone/>
            </a:pPr>
            <a:r>
              <a:rPr lang="en-US" sz="1330" dirty="0">
                <a:solidFill>
                  <a:srgbClr val="183046"/>
                </a:solidFill>
                <a:latin typeface="Arial" pitchFamily="34" charset="0"/>
                <a:ea typeface="Arial" pitchFamily="34" charset="-122"/>
                <a:cs typeface="Arial" pitchFamily="34" charset="-120"/>
              </a:rPr>
              <a:t>Explain your choice</a:t>
            </a:r>
            <a:endParaRPr lang="en-US" sz="1330" dirty="0"/>
          </a:p>
        </p:txBody>
      </p:sp>
      <p:sp>
        <p:nvSpPr>
          <p:cNvPr id="27" name="Shape 25"/>
          <p:cNvSpPr/>
          <p:nvPr/>
        </p:nvSpPr>
        <p:spPr>
          <a:xfrm>
            <a:off x="640080" y="5294376"/>
            <a:ext cx="10899648" cy="950976"/>
          </a:xfrm>
          <a:prstGeom prst="rect">
            <a:avLst/>
          </a:prstGeom>
          <a:solidFill>
            <a:srgbClr val="FFFFFF"/>
          </a:solidFill>
          <a:ln w="10160">
            <a:solidFill>
              <a:srgbClr val="FFFFFF">
                <a:alpha val="0"/>
              </a:srgbClr>
            </a:solidFill>
            <a:prstDash val="solid"/>
          </a:ln>
        </p:spPr>
        <p:txBody>
          <a:bodyPr/>
          <a:lstStyle/>
          <a:p>
            <a:endParaRPr lang="en-GB"/>
          </a:p>
        </p:txBody>
      </p:sp>
      <p:sp>
        <p:nvSpPr>
          <p:cNvPr id="28" name="Text 26"/>
          <p:cNvSpPr/>
          <p:nvPr/>
        </p:nvSpPr>
        <p:spPr>
          <a:xfrm>
            <a:off x="777240" y="5358384"/>
            <a:ext cx="1965960" cy="841248"/>
          </a:xfrm>
          <a:prstGeom prst="rect">
            <a:avLst/>
          </a:prstGeom>
          <a:noFill/>
          <a:ln/>
        </p:spPr>
        <p:txBody>
          <a:bodyPr wrap="square" lIns="0" tIns="0" rIns="0" bIns="0" rtlCol="0" anchor="ctr">
            <a:normAutofit/>
          </a:bodyPr>
          <a:lstStyle/>
          <a:p>
            <a:pPr marL="0" indent="0">
              <a:buNone/>
            </a:pPr>
            <a:r>
              <a:rPr lang="en-US" sz="1330" b="1" dirty="0">
                <a:solidFill>
                  <a:srgbClr val="183046"/>
                </a:solidFill>
                <a:latin typeface="Arial" pitchFamily="34" charset="0"/>
                <a:ea typeface="Arial" pitchFamily="34" charset="-122"/>
                <a:cs typeface="Arial" pitchFamily="34" charset="-120"/>
              </a:rPr>
              <a:t>What did a court decide?</a:t>
            </a:r>
            <a:endParaRPr lang="en-US" sz="1330" dirty="0"/>
          </a:p>
        </p:txBody>
      </p:sp>
      <p:sp>
        <p:nvSpPr>
          <p:cNvPr id="29" name="Text 27"/>
          <p:cNvSpPr/>
          <p:nvPr/>
        </p:nvSpPr>
        <p:spPr>
          <a:xfrm>
            <a:off x="2971800" y="5358384"/>
            <a:ext cx="3840480" cy="841248"/>
          </a:xfrm>
          <a:prstGeom prst="rect">
            <a:avLst/>
          </a:prstGeom>
          <a:noFill/>
          <a:ln/>
        </p:spPr>
        <p:txBody>
          <a:bodyPr wrap="square" lIns="0" tIns="0" rIns="0" bIns="0" rtlCol="0" anchor="ctr">
            <a:normAutofit/>
          </a:bodyPr>
          <a:lstStyle/>
          <a:p>
            <a:pPr marL="0" indent="0">
              <a:buNone/>
            </a:pPr>
            <a:r>
              <a:rPr lang="en-US" sz="1330" dirty="0">
                <a:solidFill>
                  <a:srgbClr val="183046"/>
                </a:solidFill>
                <a:latin typeface="Arial" pitchFamily="34" charset="0"/>
                <a:ea typeface="Arial" pitchFamily="34" charset="-122"/>
                <a:cs typeface="Arial" pitchFamily="34" charset="-120"/>
              </a:rPr>
              <a:t>A   Judgment / law report   B   Headline</a:t>
            </a:r>
            <a:endParaRPr lang="en-US" sz="1330" dirty="0"/>
          </a:p>
        </p:txBody>
      </p:sp>
      <p:sp>
        <p:nvSpPr>
          <p:cNvPr id="30" name="Text 28"/>
          <p:cNvSpPr/>
          <p:nvPr/>
        </p:nvSpPr>
        <p:spPr>
          <a:xfrm>
            <a:off x="7040880" y="5358384"/>
            <a:ext cx="4407408" cy="841248"/>
          </a:xfrm>
          <a:prstGeom prst="rect">
            <a:avLst/>
          </a:prstGeom>
          <a:noFill/>
          <a:ln/>
        </p:spPr>
        <p:txBody>
          <a:bodyPr wrap="square" lIns="0" tIns="0" rIns="0" bIns="0" rtlCol="0" anchor="ctr">
            <a:normAutofit/>
          </a:bodyPr>
          <a:lstStyle/>
          <a:p>
            <a:pPr marL="0" indent="0">
              <a:buNone/>
            </a:pPr>
            <a:r>
              <a:rPr lang="en-US" sz="1330" dirty="0">
                <a:solidFill>
                  <a:srgbClr val="183046"/>
                </a:solidFill>
                <a:latin typeface="Arial" pitchFamily="34" charset="0"/>
                <a:ea typeface="Arial" pitchFamily="34" charset="-122"/>
                <a:cs typeface="Arial" pitchFamily="34" charset="-120"/>
              </a:rPr>
              <a:t>Explain your choice</a:t>
            </a:r>
            <a:endParaRPr lang="en-US" sz="133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6F9FC"/>
        </a:solidFill>
        <a:effectLst/>
      </p:bgPr>
    </p:bg>
    <p:spTree>
      <p:nvGrpSpPr>
        <p:cNvPr id="1" name=""/>
        <p:cNvGrpSpPr/>
        <p:nvPr/>
      </p:nvGrpSpPr>
      <p:grpSpPr>
        <a:xfrm>
          <a:off x="0" y="0"/>
          <a:ext cx="0" cy="0"/>
          <a:chOff x="0" y="0"/>
          <a:chExt cx="0" cy="0"/>
        </a:xfrm>
      </p:grpSpPr>
      <p:sp>
        <p:nvSpPr>
          <p:cNvPr id="2" name="Shape 0"/>
          <p:cNvSpPr/>
          <p:nvPr/>
        </p:nvSpPr>
        <p:spPr>
          <a:xfrm>
            <a:off x="0" y="0"/>
            <a:ext cx="12192000" cy="109728"/>
          </a:xfrm>
          <a:prstGeom prst="rect">
            <a:avLst/>
          </a:prstGeom>
          <a:solidFill>
            <a:srgbClr val="13B8A6"/>
          </a:solidFill>
          <a:ln w="12700">
            <a:solidFill>
              <a:srgbClr val="13B8A6"/>
            </a:solidFill>
            <a:prstDash val="solid"/>
          </a:ln>
        </p:spPr>
        <p:txBody>
          <a:bodyPr/>
          <a:lstStyle/>
          <a:p>
            <a:endParaRPr lang="en-GB"/>
          </a:p>
        </p:txBody>
      </p:sp>
      <p:sp>
        <p:nvSpPr>
          <p:cNvPr id="3" name="Text 1"/>
          <p:cNvSpPr/>
          <p:nvPr/>
        </p:nvSpPr>
        <p:spPr>
          <a:xfrm>
            <a:off x="502920" y="274320"/>
            <a:ext cx="9144000" cy="219456"/>
          </a:xfrm>
          <a:prstGeom prst="rect">
            <a:avLst/>
          </a:prstGeom>
          <a:noFill/>
          <a:ln/>
        </p:spPr>
        <p:txBody>
          <a:bodyPr wrap="square" lIns="0" tIns="0" rIns="0" bIns="0" rtlCol="0" anchor="ctr">
            <a:normAutofit/>
          </a:bodyPr>
          <a:lstStyle/>
          <a:p>
            <a:pPr marL="0" indent="0">
              <a:buNone/>
            </a:pPr>
            <a:r>
              <a:rPr lang="en-US" sz="1000" b="1" kern="0" spc="50" dirty="0">
                <a:solidFill>
                  <a:srgbClr val="5C7180"/>
                </a:solidFill>
                <a:latin typeface="Arial" pitchFamily="34" charset="0"/>
                <a:ea typeface="Arial" pitchFamily="34" charset="-122"/>
                <a:cs typeface="Arial" pitchFamily="34" charset="-120"/>
              </a:rPr>
              <a:t>UWTSD  /  BMPL4020  /  ACADEMIC &amp; PROFESSIONAL SKILLS FOR POLICING</a:t>
            </a:r>
            <a:endParaRPr lang="en-US" sz="1000" dirty="0"/>
          </a:p>
        </p:txBody>
      </p:sp>
      <p:sp>
        <p:nvSpPr>
          <p:cNvPr id="4" name="Text 2"/>
          <p:cNvSpPr/>
          <p:nvPr/>
        </p:nvSpPr>
        <p:spPr>
          <a:xfrm>
            <a:off x="502920" y="749808"/>
            <a:ext cx="11201400" cy="685800"/>
          </a:xfrm>
          <a:prstGeom prst="rect">
            <a:avLst/>
          </a:prstGeom>
          <a:noFill/>
          <a:ln/>
        </p:spPr>
        <p:txBody>
          <a:bodyPr wrap="square" lIns="0" tIns="0" rIns="0" bIns="0" rtlCol="0" anchor="ctr">
            <a:normAutofit/>
          </a:bodyPr>
          <a:lstStyle/>
          <a:p>
            <a:pPr marL="0" indent="0">
              <a:buNone/>
            </a:pPr>
            <a:r>
              <a:rPr lang="en-US" sz="3100" b="1" dirty="0">
                <a:solidFill>
                  <a:srgbClr val="10263A"/>
                </a:solidFill>
                <a:latin typeface="Arial" pitchFamily="34" charset="0"/>
                <a:ea typeface="Arial" pitchFamily="34" charset="-122"/>
                <a:cs typeface="Arial" pitchFamily="34" charset="-120"/>
              </a:rPr>
              <a:t>Three routes into research</a:t>
            </a:r>
            <a:endParaRPr lang="en-US" sz="3100" dirty="0"/>
          </a:p>
        </p:txBody>
      </p:sp>
      <p:sp>
        <p:nvSpPr>
          <p:cNvPr id="5" name="Text 3"/>
          <p:cNvSpPr/>
          <p:nvPr/>
        </p:nvSpPr>
        <p:spPr>
          <a:xfrm>
            <a:off x="512064" y="1444752"/>
            <a:ext cx="11064240" cy="338328"/>
          </a:xfrm>
          <a:prstGeom prst="rect">
            <a:avLst/>
          </a:prstGeom>
          <a:noFill/>
          <a:ln/>
        </p:spPr>
        <p:txBody>
          <a:bodyPr wrap="square" lIns="0" tIns="0" rIns="0" bIns="0" rtlCol="0" anchor="ctr">
            <a:normAutofit/>
          </a:bodyPr>
          <a:lstStyle/>
          <a:p>
            <a:pPr marL="0" indent="0">
              <a:buNone/>
            </a:pPr>
            <a:r>
              <a:rPr lang="en-US" sz="1600" dirty="0">
                <a:solidFill>
                  <a:srgbClr val="5C7180"/>
                </a:solidFill>
                <a:latin typeface="Arial" pitchFamily="34" charset="0"/>
                <a:ea typeface="Arial" pitchFamily="34" charset="-122"/>
                <a:cs typeface="Arial" pitchFamily="34" charset="-120"/>
              </a:rPr>
              <a:t>Start broad; move to authoritative and subject-specific material.</a:t>
            </a:r>
            <a:endParaRPr lang="en-US" sz="1600" dirty="0"/>
          </a:p>
        </p:txBody>
      </p:sp>
      <p:sp>
        <p:nvSpPr>
          <p:cNvPr id="6" name="Shape 4"/>
          <p:cNvSpPr/>
          <p:nvPr/>
        </p:nvSpPr>
        <p:spPr>
          <a:xfrm>
            <a:off x="502920" y="6483096"/>
            <a:ext cx="11183112" cy="0"/>
          </a:xfrm>
          <a:prstGeom prst="line">
            <a:avLst/>
          </a:prstGeom>
          <a:noFill/>
          <a:ln w="8890">
            <a:solidFill>
              <a:srgbClr val="D9E4EC"/>
            </a:solidFill>
            <a:prstDash val="solid"/>
          </a:ln>
        </p:spPr>
        <p:txBody>
          <a:bodyPr/>
          <a:lstStyle/>
          <a:p>
            <a:endParaRPr lang="en-GB"/>
          </a:p>
        </p:txBody>
      </p:sp>
      <p:sp>
        <p:nvSpPr>
          <p:cNvPr id="7" name="Text 5"/>
          <p:cNvSpPr/>
          <p:nvPr/>
        </p:nvSpPr>
        <p:spPr>
          <a:xfrm>
            <a:off x="502920" y="6537960"/>
            <a:ext cx="4572000" cy="155448"/>
          </a:xfrm>
          <a:prstGeom prst="rect">
            <a:avLst/>
          </a:prstGeom>
          <a:noFill/>
          <a:ln/>
        </p:spPr>
        <p:txBody>
          <a:bodyPr wrap="square" lIns="0" tIns="0" rIns="0" bIns="0" rtlCol="0" anchor="ctr">
            <a:normAutofit/>
          </a:bodyPr>
          <a:lstStyle/>
          <a:p>
            <a:pPr marL="0" indent="0">
              <a:buNone/>
            </a:pPr>
            <a:r>
              <a:rPr lang="en-US" sz="900" b="1" dirty="0">
                <a:solidFill>
                  <a:srgbClr val="5C7180"/>
                </a:solidFill>
                <a:latin typeface="Arial" pitchFamily="34" charset="0"/>
                <a:ea typeface="Arial" pitchFamily="34" charset="-122"/>
                <a:cs typeface="Arial" pitchFamily="34" charset="-120"/>
              </a:rPr>
              <a:t>MONDAY  •  CONTENT</a:t>
            </a:r>
            <a:endParaRPr lang="en-US" sz="900" dirty="0"/>
          </a:p>
        </p:txBody>
      </p:sp>
      <p:sp>
        <p:nvSpPr>
          <p:cNvPr id="8" name="Shape 6"/>
          <p:cNvSpPr/>
          <p:nvPr/>
        </p:nvSpPr>
        <p:spPr>
          <a:xfrm>
            <a:off x="9646920" y="6510528"/>
            <a:ext cx="1938528" cy="292608"/>
          </a:xfrm>
          <a:prstGeom prst="roundRect">
            <a:avLst>
              <a:gd name="adj" fmla="val 25000"/>
            </a:avLst>
          </a:prstGeom>
          <a:solidFill>
            <a:srgbClr val="EAF3F9"/>
          </a:solidFill>
          <a:ln w="10160">
            <a:solidFill>
              <a:srgbClr val="EAF3F9">
                <a:alpha val="0"/>
              </a:srgbClr>
            </a:solidFill>
            <a:prstDash val="solid"/>
          </a:ln>
        </p:spPr>
        <p:txBody>
          <a:bodyPr/>
          <a:lstStyle/>
          <a:p>
            <a:endParaRPr lang="en-GB"/>
          </a:p>
        </p:txBody>
      </p:sp>
      <p:sp>
        <p:nvSpPr>
          <p:cNvPr id="9" name="Text 7"/>
          <p:cNvSpPr/>
          <p:nvPr/>
        </p:nvSpPr>
        <p:spPr>
          <a:xfrm>
            <a:off x="9738360" y="6537960"/>
            <a:ext cx="1755648" cy="219456"/>
          </a:xfrm>
          <a:prstGeom prst="rect">
            <a:avLst/>
          </a:prstGeom>
          <a:noFill/>
          <a:ln/>
        </p:spPr>
        <p:txBody>
          <a:bodyPr wrap="square" lIns="0" tIns="0" rIns="0" bIns="0" rtlCol="0" anchor="ctr">
            <a:normAutofit/>
          </a:bodyPr>
          <a:lstStyle/>
          <a:p>
            <a:pPr marL="0" indent="0">
              <a:buNone/>
            </a:pPr>
            <a:r>
              <a:rPr lang="en-US" sz="1000" b="1" kern="0" spc="50" dirty="0">
                <a:solidFill>
                  <a:srgbClr val="183046"/>
                </a:solidFill>
                <a:latin typeface="Arial" pitchFamily="34" charset="0"/>
                <a:ea typeface="Arial" pitchFamily="34" charset="-122"/>
                <a:cs typeface="Arial" pitchFamily="34" charset="-120"/>
              </a:rPr>
              <a:t>35–41 MIN</a:t>
            </a:r>
            <a:endParaRPr lang="en-US" sz="1000" dirty="0"/>
          </a:p>
        </p:txBody>
      </p:sp>
      <p:sp>
        <p:nvSpPr>
          <p:cNvPr id="10" name="Text 8"/>
          <p:cNvSpPr/>
          <p:nvPr/>
        </p:nvSpPr>
        <p:spPr>
          <a:xfrm>
            <a:off x="11393424" y="6528816"/>
            <a:ext cx="292608" cy="155448"/>
          </a:xfrm>
          <a:prstGeom prst="rect">
            <a:avLst/>
          </a:prstGeom>
          <a:noFill/>
          <a:ln/>
        </p:spPr>
        <p:txBody>
          <a:bodyPr wrap="square" lIns="0" tIns="0" rIns="0" bIns="0" rtlCol="0" anchor="ctr">
            <a:normAutofit/>
          </a:bodyPr>
          <a:lstStyle/>
          <a:p>
            <a:pPr marL="0" indent="0" algn="r">
              <a:buNone/>
            </a:pPr>
            <a:r>
              <a:rPr lang="en-US" sz="1000" b="1" dirty="0">
                <a:solidFill>
                  <a:srgbClr val="5C7180"/>
                </a:solidFill>
                <a:latin typeface="Arial" pitchFamily="34" charset="0"/>
                <a:ea typeface="Arial" pitchFamily="34" charset="-122"/>
                <a:cs typeface="Arial" pitchFamily="34" charset="-120"/>
              </a:rPr>
              <a:t>09</a:t>
            </a:r>
            <a:endParaRPr lang="en-US" sz="1000" dirty="0"/>
          </a:p>
        </p:txBody>
      </p:sp>
      <p:sp>
        <p:nvSpPr>
          <p:cNvPr id="11" name="Shape 9"/>
          <p:cNvSpPr/>
          <p:nvPr/>
        </p:nvSpPr>
        <p:spPr>
          <a:xfrm>
            <a:off x="640080" y="2029968"/>
            <a:ext cx="3566160" cy="3364992"/>
          </a:xfrm>
          <a:prstGeom prst="roundRect">
            <a:avLst>
              <a:gd name="adj" fmla="val 4348"/>
            </a:avLst>
          </a:prstGeom>
          <a:solidFill>
            <a:srgbClr val="FFFFFF"/>
          </a:solidFill>
          <a:ln w="10160">
            <a:solidFill>
              <a:srgbClr val="D9E4EC"/>
            </a:solidFill>
            <a:prstDash val="solid"/>
          </a:ln>
        </p:spPr>
        <p:txBody>
          <a:bodyPr/>
          <a:lstStyle/>
          <a:p>
            <a:endParaRPr lang="en-GB"/>
          </a:p>
        </p:txBody>
      </p:sp>
      <p:sp>
        <p:nvSpPr>
          <p:cNvPr id="12" name="Shape 10"/>
          <p:cNvSpPr/>
          <p:nvPr/>
        </p:nvSpPr>
        <p:spPr>
          <a:xfrm>
            <a:off x="640080" y="2029968"/>
            <a:ext cx="68580" cy="3364992"/>
          </a:xfrm>
          <a:prstGeom prst="rect">
            <a:avLst/>
          </a:prstGeom>
          <a:solidFill>
            <a:srgbClr val="13B8A6"/>
          </a:solidFill>
          <a:ln w="10160">
            <a:solidFill>
              <a:srgbClr val="13B8A6">
                <a:alpha val="0"/>
              </a:srgbClr>
            </a:solidFill>
            <a:prstDash val="solid"/>
          </a:ln>
        </p:spPr>
        <p:txBody>
          <a:bodyPr/>
          <a:lstStyle/>
          <a:p>
            <a:endParaRPr lang="en-GB"/>
          </a:p>
        </p:txBody>
      </p:sp>
      <p:sp>
        <p:nvSpPr>
          <p:cNvPr id="13" name="Text 11"/>
          <p:cNvSpPr/>
          <p:nvPr/>
        </p:nvSpPr>
        <p:spPr>
          <a:xfrm>
            <a:off x="841248" y="2176272"/>
            <a:ext cx="3154680" cy="329184"/>
          </a:xfrm>
          <a:prstGeom prst="rect">
            <a:avLst/>
          </a:prstGeom>
          <a:noFill/>
          <a:ln/>
        </p:spPr>
        <p:txBody>
          <a:bodyPr wrap="square" lIns="0" tIns="0" rIns="0" bIns="0" rtlCol="0" anchor="ctr">
            <a:normAutofit/>
          </a:bodyPr>
          <a:lstStyle/>
          <a:p>
            <a:pPr marL="0" indent="0">
              <a:buNone/>
            </a:pPr>
            <a:r>
              <a:rPr lang="en-US" sz="1900" b="1" dirty="0">
                <a:solidFill>
                  <a:srgbClr val="10263A"/>
                </a:solidFill>
                <a:latin typeface="Arial" pitchFamily="34" charset="0"/>
                <a:ea typeface="Arial" pitchFamily="34" charset="-122"/>
                <a:cs typeface="Arial" pitchFamily="34" charset="-120"/>
              </a:rPr>
              <a:t>1 / UWTSD Library</a:t>
            </a:r>
            <a:endParaRPr lang="en-US" sz="1900" dirty="0"/>
          </a:p>
        </p:txBody>
      </p:sp>
      <p:sp>
        <p:nvSpPr>
          <p:cNvPr id="14" name="Text 12"/>
          <p:cNvSpPr/>
          <p:nvPr/>
        </p:nvSpPr>
        <p:spPr>
          <a:xfrm>
            <a:off x="841248" y="2642616"/>
            <a:ext cx="3154680" cy="2615184"/>
          </a:xfrm>
          <a:prstGeom prst="rect">
            <a:avLst/>
          </a:prstGeom>
          <a:noFill/>
          <a:ln/>
        </p:spPr>
        <p:txBody>
          <a:bodyPr wrap="square" lIns="0" tIns="0" rIns="0" bIns="0" rtlCol="0" anchor="t">
            <a:normAutofit/>
          </a:bodyPr>
          <a:lstStyle/>
          <a:p>
            <a:pPr marL="0" indent="0">
              <a:buNone/>
            </a:pPr>
            <a:r>
              <a:rPr lang="en-US" sz="1500" dirty="0">
                <a:solidFill>
                  <a:srgbClr val="183046"/>
                </a:solidFill>
                <a:latin typeface="Arial" pitchFamily="34" charset="0"/>
                <a:ea typeface="Arial" pitchFamily="34" charset="-122"/>
                <a:cs typeface="Arial" pitchFamily="34" charset="-120"/>
              </a:rPr>
              <a:t>Use your university login and the Library catalogue or Online Resource Lists. Check full-text availability and filters.</a:t>
            </a:r>
            <a:endParaRPr lang="en-US" sz="1500" dirty="0"/>
          </a:p>
        </p:txBody>
      </p:sp>
      <p:sp>
        <p:nvSpPr>
          <p:cNvPr id="15" name="Shape 13"/>
          <p:cNvSpPr/>
          <p:nvPr/>
        </p:nvSpPr>
        <p:spPr>
          <a:xfrm>
            <a:off x="4315968" y="2029968"/>
            <a:ext cx="3566160" cy="3364992"/>
          </a:xfrm>
          <a:prstGeom prst="roundRect">
            <a:avLst>
              <a:gd name="adj" fmla="val 4348"/>
            </a:avLst>
          </a:prstGeom>
          <a:solidFill>
            <a:srgbClr val="FFFFFF"/>
          </a:solidFill>
          <a:ln w="10160">
            <a:solidFill>
              <a:srgbClr val="D9E4EC"/>
            </a:solidFill>
            <a:prstDash val="solid"/>
          </a:ln>
        </p:spPr>
        <p:txBody>
          <a:bodyPr/>
          <a:lstStyle/>
          <a:p>
            <a:endParaRPr lang="en-GB"/>
          </a:p>
        </p:txBody>
      </p:sp>
      <p:sp>
        <p:nvSpPr>
          <p:cNvPr id="16" name="Shape 14"/>
          <p:cNvSpPr/>
          <p:nvPr/>
        </p:nvSpPr>
        <p:spPr>
          <a:xfrm>
            <a:off x="4315968" y="2029968"/>
            <a:ext cx="68580" cy="3364992"/>
          </a:xfrm>
          <a:prstGeom prst="rect">
            <a:avLst/>
          </a:prstGeom>
          <a:solidFill>
            <a:srgbClr val="4AAED0"/>
          </a:solidFill>
          <a:ln w="10160">
            <a:solidFill>
              <a:srgbClr val="4AAED0">
                <a:alpha val="0"/>
              </a:srgbClr>
            </a:solidFill>
            <a:prstDash val="solid"/>
          </a:ln>
        </p:spPr>
        <p:txBody>
          <a:bodyPr/>
          <a:lstStyle/>
          <a:p>
            <a:endParaRPr lang="en-GB"/>
          </a:p>
        </p:txBody>
      </p:sp>
      <p:sp>
        <p:nvSpPr>
          <p:cNvPr id="17" name="Text 15"/>
          <p:cNvSpPr/>
          <p:nvPr/>
        </p:nvSpPr>
        <p:spPr>
          <a:xfrm>
            <a:off x="4517136" y="2176272"/>
            <a:ext cx="3154680" cy="329184"/>
          </a:xfrm>
          <a:prstGeom prst="rect">
            <a:avLst/>
          </a:prstGeom>
          <a:noFill/>
          <a:ln/>
        </p:spPr>
        <p:txBody>
          <a:bodyPr wrap="square" lIns="0" tIns="0" rIns="0" bIns="0" rtlCol="0" anchor="ctr">
            <a:normAutofit/>
          </a:bodyPr>
          <a:lstStyle/>
          <a:p>
            <a:pPr marL="0" indent="0">
              <a:buNone/>
            </a:pPr>
            <a:r>
              <a:rPr lang="en-US" sz="1900" b="1" dirty="0">
                <a:solidFill>
                  <a:srgbClr val="10263A"/>
                </a:solidFill>
                <a:latin typeface="Arial" pitchFamily="34" charset="0"/>
                <a:ea typeface="Arial" pitchFamily="34" charset="-122"/>
                <a:cs typeface="Arial" pitchFamily="34" charset="-120"/>
              </a:rPr>
              <a:t>2 / Google Scholar</a:t>
            </a:r>
            <a:endParaRPr lang="en-US" sz="1900" dirty="0"/>
          </a:p>
        </p:txBody>
      </p:sp>
      <p:sp>
        <p:nvSpPr>
          <p:cNvPr id="18" name="Text 16"/>
          <p:cNvSpPr/>
          <p:nvPr/>
        </p:nvSpPr>
        <p:spPr>
          <a:xfrm>
            <a:off x="4517136" y="2642616"/>
            <a:ext cx="3154680" cy="2615184"/>
          </a:xfrm>
          <a:prstGeom prst="rect">
            <a:avLst/>
          </a:prstGeom>
          <a:noFill/>
          <a:ln/>
        </p:spPr>
        <p:txBody>
          <a:bodyPr wrap="square" lIns="0" tIns="0" rIns="0" bIns="0" rtlCol="0" anchor="t">
            <a:normAutofit/>
          </a:bodyPr>
          <a:lstStyle/>
          <a:p>
            <a:pPr marL="0" indent="0">
              <a:buNone/>
            </a:pPr>
            <a:r>
              <a:rPr lang="en-US" sz="1500" dirty="0">
                <a:solidFill>
                  <a:srgbClr val="183046"/>
                </a:solidFill>
                <a:latin typeface="Arial" pitchFamily="34" charset="0"/>
                <a:ea typeface="Arial" pitchFamily="34" charset="-122"/>
                <a:cs typeface="Arial" pitchFamily="34" charset="-120"/>
              </a:rPr>
              <a:t>Discover academic writing and “cited by” chains. Look for full text using Library access. Not everything is peer reviewed.</a:t>
            </a:r>
            <a:endParaRPr lang="en-US" sz="1500" dirty="0"/>
          </a:p>
        </p:txBody>
      </p:sp>
      <p:sp>
        <p:nvSpPr>
          <p:cNvPr id="19" name="Shape 17"/>
          <p:cNvSpPr/>
          <p:nvPr/>
        </p:nvSpPr>
        <p:spPr>
          <a:xfrm>
            <a:off x="7991856" y="2029968"/>
            <a:ext cx="3566160" cy="3364992"/>
          </a:xfrm>
          <a:prstGeom prst="roundRect">
            <a:avLst>
              <a:gd name="adj" fmla="val 4348"/>
            </a:avLst>
          </a:prstGeom>
          <a:solidFill>
            <a:srgbClr val="FFFFFF"/>
          </a:solidFill>
          <a:ln w="10160">
            <a:solidFill>
              <a:srgbClr val="D9E4EC"/>
            </a:solidFill>
            <a:prstDash val="solid"/>
          </a:ln>
        </p:spPr>
        <p:txBody>
          <a:bodyPr/>
          <a:lstStyle/>
          <a:p>
            <a:endParaRPr lang="en-GB"/>
          </a:p>
        </p:txBody>
      </p:sp>
      <p:sp>
        <p:nvSpPr>
          <p:cNvPr id="20" name="Shape 18"/>
          <p:cNvSpPr/>
          <p:nvPr/>
        </p:nvSpPr>
        <p:spPr>
          <a:xfrm>
            <a:off x="7991856" y="2029968"/>
            <a:ext cx="68580" cy="3364992"/>
          </a:xfrm>
          <a:prstGeom prst="rect">
            <a:avLst/>
          </a:prstGeom>
          <a:solidFill>
            <a:srgbClr val="F2B64C"/>
          </a:solidFill>
          <a:ln w="10160">
            <a:solidFill>
              <a:srgbClr val="F2B64C">
                <a:alpha val="0"/>
              </a:srgbClr>
            </a:solidFill>
            <a:prstDash val="solid"/>
          </a:ln>
        </p:spPr>
        <p:txBody>
          <a:bodyPr/>
          <a:lstStyle/>
          <a:p>
            <a:endParaRPr lang="en-GB"/>
          </a:p>
        </p:txBody>
      </p:sp>
      <p:sp>
        <p:nvSpPr>
          <p:cNvPr id="21" name="Text 19"/>
          <p:cNvSpPr/>
          <p:nvPr/>
        </p:nvSpPr>
        <p:spPr>
          <a:xfrm>
            <a:off x="8193024" y="2176272"/>
            <a:ext cx="3154680" cy="329184"/>
          </a:xfrm>
          <a:prstGeom prst="rect">
            <a:avLst/>
          </a:prstGeom>
          <a:noFill/>
          <a:ln/>
        </p:spPr>
        <p:txBody>
          <a:bodyPr wrap="square" lIns="0" tIns="0" rIns="0" bIns="0" rtlCol="0" anchor="ctr">
            <a:normAutofit/>
          </a:bodyPr>
          <a:lstStyle/>
          <a:p>
            <a:pPr marL="0" indent="0">
              <a:buNone/>
            </a:pPr>
            <a:r>
              <a:rPr lang="en-US" sz="1900" b="1" dirty="0">
                <a:solidFill>
                  <a:srgbClr val="10263A"/>
                </a:solidFill>
                <a:latin typeface="Arial" pitchFamily="34" charset="0"/>
                <a:ea typeface="Arial" pitchFamily="34" charset="-122"/>
                <a:cs typeface="Arial" pitchFamily="34" charset="-120"/>
              </a:rPr>
              <a:t>3 / Official sources</a:t>
            </a:r>
            <a:endParaRPr lang="en-US" sz="1900" dirty="0"/>
          </a:p>
        </p:txBody>
      </p:sp>
      <p:sp>
        <p:nvSpPr>
          <p:cNvPr id="22" name="Text 20"/>
          <p:cNvSpPr/>
          <p:nvPr/>
        </p:nvSpPr>
        <p:spPr>
          <a:xfrm>
            <a:off x="8193024" y="2642616"/>
            <a:ext cx="3154680" cy="2615184"/>
          </a:xfrm>
          <a:prstGeom prst="rect">
            <a:avLst/>
          </a:prstGeom>
          <a:noFill/>
          <a:ln/>
        </p:spPr>
        <p:txBody>
          <a:bodyPr wrap="square" lIns="0" tIns="0" rIns="0" bIns="0" rtlCol="0" anchor="t">
            <a:normAutofit/>
          </a:bodyPr>
          <a:lstStyle/>
          <a:p>
            <a:pPr marL="0" indent="0">
              <a:buNone/>
            </a:pPr>
            <a:r>
              <a:rPr lang="en-US" sz="1500" dirty="0">
                <a:solidFill>
                  <a:srgbClr val="183046"/>
                </a:solidFill>
                <a:latin typeface="Arial" pitchFamily="34" charset="0"/>
                <a:ea typeface="Arial" pitchFamily="34" charset="-122"/>
                <a:cs typeface="Arial" pitchFamily="34" charset="-120"/>
              </a:rPr>
              <a:t>CPS, legislation.gov.uk and College of Policing for England &amp; Wales law and professional guidance.</a:t>
            </a:r>
            <a:endParaRPr lang="en-US" sz="1500" dirty="0"/>
          </a:p>
        </p:txBody>
      </p:sp>
      <p:sp>
        <p:nvSpPr>
          <p:cNvPr id="23" name="Shape 21"/>
          <p:cNvSpPr/>
          <p:nvPr/>
        </p:nvSpPr>
        <p:spPr>
          <a:xfrm>
            <a:off x="658368" y="5925312"/>
            <a:ext cx="10872216" cy="347472"/>
          </a:xfrm>
          <a:prstGeom prst="roundRect">
            <a:avLst>
              <a:gd name="adj" fmla="val 21053"/>
            </a:avLst>
          </a:prstGeom>
          <a:solidFill>
            <a:srgbClr val="E4F8F4"/>
          </a:solidFill>
          <a:ln w="10160">
            <a:solidFill>
              <a:srgbClr val="E4F8F4">
                <a:alpha val="0"/>
              </a:srgbClr>
            </a:solidFill>
            <a:prstDash val="solid"/>
          </a:ln>
        </p:spPr>
        <p:txBody>
          <a:bodyPr/>
          <a:lstStyle/>
          <a:p>
            <a:endParaRPr lang="en-GB"/>
          </a:p>
        </p:txBody>
      </p:sp>
      <p:sp>
        <p:nvSpPr>
          <p:cNvPr id="24" name="Text 22"/>
          <p:cNvSpPr/>
          <p:nvPr/>
        </p:nvSpPr>
        <p:spPr>
          <a:xfrm>
            <a:off x="832104" y="5980176"/>
            <a:ext cx="10497312" cy="192024"/>
          </a:xfrm>
          <a:prstGeom prst="rect">
            <a:avLst/>
          </a:prstGeom>
          <a:noFill/>
          <a:ln/>
        </p:spPr>
        <p:txBody>
          <a:bodyPr wrap="square" lIns="0" tIns="0" rIns="0" bIns="0" rtlCol="0" anchor="ctr">
            <a:normAutofit/>
          </a:bodyPr>
          <a:lstStyle/>
          <a:p>
            <a:pPr marL="0" indent="0">
              <a:buNone/>
            </a:pPr>
            <a:r>
              <a:rPr lang="en-US" sz="1200" b="1" dirty="0">
                <a:solidFill>
                  <a:srgbClr val="10263A"/>
                </a:solidFill>
                <a:latin typeface="Arial" pitchFamily="34" charset="0"/>
                <a:ea typeface="Arial" pitchFamily="34" charset="-122"/>
                <a:cs typeface="Arial" pitchFamily="34" charset="-120"/>
              </a:rPr>
              <a:t>Never assume the first Google result is the strongest evidence.</a:t>
            </a:r>
            <a:endParaRPr lang="en-US" sz="12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6F9FC"/>
        </a:solidFill>
        <a:effectLst/>
      </p:bgPr>
    </p:bg>
    <p:spTree>
      <p:nvGrpSpPr>
        <p:cNvPr id="1" name=""/>
        <p:cNvGrpSpPr/>
        <p:nvPr/>
      </p:nvGrpSpPr>
      <p:grpSpPr>
        <a:xfrm>
          <a:off x="0" y="0"/>
          <a:ext cx="0" cy="0"/>
          <a:chOff x="0" y="0"/>
          <a:chExt cx="0" cy="0"/>
        </a:xfrm>
      </p:grpSpPr>
      <p:sp>
        <p:nvSpPr>
          <p:cNvPr id="2" name="Shape 0"/>
          <p:cNvSpPr/>
          <p:nvPr/>
        </p:nvSpPr>
        <p:spPr>
          <a:xfrm>
            <a:off x="0" y="0"/>
            <a:ext cx="12192000" cy="109728"/>
          </a:xfrm>
          <a:prstGeom prst="rect">
            <a:avLst/>
          </a:prstGeom>
          <a:solidFill>
            <a:srgbClr val="13B8A6"/>
          </a:solidFill>
          <a:ln w="12700">
            <a:solidFill>
              <a:srgbClr val="13B8A6"/>
            </a:solidFill>
            <a:prstDash val="solid"/>
          </a:ln>
        </p:spPr>
        <p:txBody>
          <a:bodyPr/>
          <a:lstStyle/>
          <a:p>
            <a:endParaRPr lang="en-GB"/>
          </a:p>
        </p:txBody>
      </p:sp>
      <p:sp>
        <p:nvSpPr>
          <p:cNvPr id="3" name="Text 1"/>
          <p:cNvSpPr/>
          <p:nvPr/>
        </p:nvSpPr>
        <p:spPr>
          <a:xfrm>
            <a:off x="502920" y="274320"/>
            <a:ext cx="9144000" cy="219456"/>
          </a:xfrm>
          <a:prstGeom prst="rect">
            <a:avLst/>
          </a:prstGeom>
          <a:noFill/>
          <a:ln/>
        </p:spPr>
        <p:txBody>
          <a:bodyPr wrap="square" lIns="0" tIns="0" rIns="0" bIns="0" rtlCol="0" anchor="ctr">
            <a:normAutofit/>
          </a:bodyPr>
          <a:lstStyle/>
          <a:p>
            <a:pPr marL="0" indent="0">
              <a:buNone/>
            </a:pPr>
            <a:r>
              <a:rPr lang="en-US" sz="1000" b="1" kern="0" spc="50" dirty="0">
                <a:solidFill>
                  <a:srgbClr val="5C7180"/>
                </a:solidFill>
                <a:latin typeface="Arial" pitchFamily="34" charset="0"/>
                <a:ea typeface="Arial" pitchFamily="34" charset="-122"/>
                <a:cs typeface="Arial" pitchFamily="34" charset="-120"/>
              </a:rPr>
              <a:t>UWTSD  /  BMPL4020  /  ACADEMIC &amp; PROFESSIONAL SKILLS FOR POLICING</a:t>
            </a:r>
            <a:endParaRPr lang="en-US" sz="1000" dirty="0"/>
          </a:p>
        </p:txBody>
      </p:sp>
      <p:sp>
        <p:nvSpPr>
          <p:cNvPr id="4" name="Text 2"/>
          <p:cNvSpPr/>
          <p:nvPr/>
        </p:nvSpPr>
        <p:spPr>
          <a:xfrm>
            <a:off x="502920" y="749808"/>
            <a:ext cx="11201400" cy="685800"/>
          </a:xfrm>
          <a:prstGeom prst="rect">
            <a:avLst/>
          </a:prstGeom>
          <a:noFill/>
          <a:ln/>
        </p:spPr>
        <p:txBody>
          <a:bodyPr wrap="square" lIns="0" tIns="0" rIns="0" bIns="0" rtlCol="0" anchor="ctr">
            <a:normAutofit/>
          </a:bodyPr>
          <a:lstStyle/>
          <a:p>
            <a:pPr marL="0" indent="0">
              <a:buNone/>
            </a:pPr>
            <a:r>
              <a:rPr lang="en-US" sz="3100" b="1" dirty="0">
                <a:solidFill>
                  <a:srgbClr val="10263A"/>
                </a:solidFill>
                <a:latin typeface="Arial" pitchFamily="34" charset="0"/>
                <a:ea typeface="Arial" pitchFamily="34" charset="-122"/>
                <a:cs typeface="Arial" pitchFamily="34" charset="-120"/>
              </a:rPr>
              <a:t>Live demonstration: UWTSD Library</a:t>
            </a:r>
            <a:endParaRPr lang="en-US" sz="3100" dirty="0"/>
          </a:p>
        </p:txBody>
      </p:sp>
      <p:sp>
        <p:nvSpPr>
          <p:cNvPr id="5" name="Text 3"/>
          <p:cNvSpPr/>
          <p:nvPr/>
        </p:nvSpPr>
        <p:spPr>
          <a:xfrm>
            <a:off x="512064" y="1444752"/>
            <a:ext cx="11064240" cy="338328"/>
          </a:xfrm>
          <a:prstGeom prst="rect">
            <a:avLst/>
          </a:prstGeom>
          <a:noFill/>
          <a:ln/>
        </p:spPr>
        <p:txBody>
          <a:bodyPr wrap="square" lIns="0" tIns="0" rIns="0" bIns="0" rtlCol="0" anchor="ctr">
            <a:normAutofit/>
          </a:bodyPr>
          <a:lstStyle/>
          <a:p>
            <a:pPr marL="0" indent="0">
              <a:buNone/>
            </a:pPr>
            <a:r>
              <a:rPr lang="en-US" sz="1600" dirty="0">
                <a:solidFill>
                  <a:srgbClr val="5C7180"/>
                </a:solidFill>
                <a:latin typeface="Arial" pitchFamily="34" charset="0"/>
                <a:ea typeface="Arial" pitchFamily="34" charset="-122"/>
                <a:cs typeface="Arial" pitchFamily="34" charset="-120"/>
              </a:rPr>
              <a:t>Project your screen and talk aloud through every decision.</a:t>
            </a:r>
            <a:endParaRPr lang="en-US" sz="1600" dirty="0"/>
          </a:p>
        </p:txBody>
      </p:sp>
      <p:sp>
        <p:nvSpPr>
          <p:cNvPr id="6" name="Shape 4"/>
          <p:cNvSpPr/>
          <p:nvPr/>
        </p:nvSpPr>
        <p:spPr>
          <a:xfrm>
            <a:off x="502920" y="6483096"/>
            <a:ext cx="11183112" cy="0"/>
          </a:xfrm>
          <a:prstGeom prst="line">
            <a:avLst/>
          </a:prstGeom>
          <a:noFill/>
          <a:ln w="8890">
            <a:solidFill>
              <a:srgbClr val="D9E4EC"/>
            </a:solidFill>
            <a:prstDash val="solid"/>
          </a:ln>
        </p:spPr>
        <p:txBody>
          <a:bodyPr/>
          <a:lstStyle/>
          <a:p>
            <a:endParaRPr lang="en-GB"/>
          </a:p>
        </p:txBody>
      </p:sp>
      <p:sp>
        <p:nvSpPr>
          <p:cNvPr id="7" name="Text 5"/>
          <p:cNvSpPr/>
          <p:nvPr/>
        </p:nvSpPr>
        <p:spPr>
          <a:xfrm>
            <a:off x="502920" y="6537960"/>
            <a:ext cx="4572000" cy="155448"/>
          </a:xfrm>
          <a:prstGeom prst="rect">
            <a:avLst/>
          </a:prstGeom>
          <a:noFill/>
          <a:ln/>
        </p:spPr>
        <p:txBody>
          <a:bodyPr wrap="square" lIns="0" tIns="0" rIns="0" bIns="0" rtlCol="0" anchor="ctr">
            <a:normAutofit/>
          </a:bodyPr>
          <a:lstStyle/>
          <a:p>
            <a:pPr marL="0" indent="0">
              <a:buNone/>
            </a:pPr>
            <a:r>
              <a:rPr lang="en-US" sz="900" b="1" dirty="0">
                <a:solidFill>
                  <a:srgbClr val="5C7180"/>
                </a:solidFill>
                <a:latin typeface="Arial" pitchFamily="34" charset="0"/>
                <a:ea typeface="Arial" pitchFamily="34" charset="-122"/>
                <a:cs typeface="Arial" pitchFamily="34" charset="-120"/>
              </a:rPr>
              <a:t>MONDAY  •  LIVE DEMO</a:t>
            </a:r>
            <a:endParaRPr lang="en-US" sz="900" dirty="0"/>
          </a:p>
        </p:txBody>
      </p:sp>
      <p:sp>
        <p:nvSpPr>
          <p:cNvPr id="8" name="Shape 6"/>
          <p:cNvSpPr/>
          <p:nvPr/>
        </p:nvSpPr>
        <p:spPr>
          <a:xfrm>
            <a:off x="9646920" y="6510528"/>
            <a:ext cx="1938528" cy="292608"/>
          </a:xfrm>
          <a:prstGeom prst="roundRect">
            <a:avLst>
              <a:gd name="adj" fmla="val 25000"/>
            </a:avLst>
          </a:prstGeom>
          <a:solidFill>
            <a:srgbClr val="EAF3F9"/>
          </a:solidFill>
          <a:ln w="10160">
            <a:solidFill>
              <a:srgbClr val="EAF3F9">
                <a:alpha val="0"/>
              </a:srgbClr>
            </a:solidFill>
            <a:prstDash val="solid"/>
          </a:ln>
        </p:spPr>
        <p:txBody>
          <a:bodyPr/>
          <a:lstStyle/>
          <a:p>
            <a:endParaRPr lang="en-GB"/>
          </a:p>
        </p:txBody>
      </p:sp>
      <p:sp>
        <p:nvSpPr>
          <p:cNvPr id="9" name="Text 7"/>
          <p:cNvSpPr/>
          <p:nvPr/>
        </p:nvSpPr>
        <p:spPr>
          <a:xfrm>
            <a:off x="9738360" y="6537960"/>
            <a:ext cx="1755648" cy="219456"/>
          </a:xfrm>
          <a:prstGeom prst="rect">
            <a:avLst/>
          </a:prstGeom>
          <a:noFill/>
          <a:ln/>
        </p:spPr>
        <p:txBody>
          <a:bodyPr wrap="square" lIns="0" tIns="0" rIns="0" bIns="0" rtlCol="0" anchor="ctr">
            <a:normAutofit/>
          </a:bodyPr>
          <a:lstStyle/>
          <a:p>
            <a:pPr marL="0" indent="0">
              <a:buNone/>
            </a:pPr>
            <a:r>
              <a:rPr lang="en-US" sz="1000" b="1" kern="0" spc="50" dirty="0">
                <a:solidFill>
                  <a:srgbClr val="183046"/>
                </a:solidFill>
                <a:latin typeface="Arial" pitchFamily="34" charset="0"/>
                <a:ea typeface="Arial" pitchFamily="34" charset="-122"/>
                <a:cs typeface="Arial" pitchFamily="34" charset="-120"/>
              </a:rPr>
              <a:t>41–51 MIN</a:t>
            </a:r>
            <a:endParaRPr lang="en-US" sz="1000" dirty="0"/>
          </a:p>
        </p:txBody>
      </p:sp>
      <p:sp>
        <p:nvSpPr>
          <p:cNvPr id="10" name="Text 8"/>
          <p:cNvSpPr/>
          <p:nvPr/>
        </p:nvSpPr>
        <p:spPr>
          <a:xfrm>
            <a:off x="11393424" y="6528816"/>
            <a:ext cx="292608" cy="155448"/>
          </a:xfrm>
          <a:prstGeom prst="rect">
            <a:avLst/>
          </a:prstGeom>
          <a:noFill/>
          <a:ln/>
        </p:spPr>
        <p:txBody>
          <a:bodyPr wrap="square" lIns="0" tIns="0" rIns="0" bIns="0" rtlCol="0" anchor="ctr">
            <a:normAutofit/>
          </a:bodyPr>
          <a:lstStyle/>
          <a:p>
            <a:pPr marL="0" indent="0" algn="r">
              <a:buNone/>
            </a:pPr>
            <a:r>
              <a:rPr lang="en-US" sz="1000" b="1" dirty="0">
                <a:solidFill>
                  <a:srgbClr val="5C7180"/>
                </a:solidFill>
                <a:latin typeface="Arial" pitchFamily="34" charset="0"/>
                <a:ea typeface="Arial" pitchFamily="34" charset="-122"/>
                <a:cs typeface="Arial" pitchFamily="34" charset="-120"/>
              </a:rPr>
              <a:t>10</a:t>
            </a:r>
            <a:endParaRPr lang="en-US" sz="1000" dirty="0"/>
          </a:p>
        </p:txBody>
      </p:sp>
      <p:sp>
        <p:nvSpPr>
          <p:cNvPr id="11" name="Shape 9"/>
          <p:cNvSpPr/>
          <p:nvPr/>
        </p:nvSpPr>
        <p:spPr>
          <a:xfrm>
            <a:off x="640080" y="2148840"/>
            <a:ext cx="3566160" cy="1335024"/>
          </a:xfrm>
          <a:prstGeom prst="roundRect">
            <a:avLst>
              <a:gd name="adj" fmla="val 8219"/>
            </a:avLst>
          </a:prstGeom>
          <a:solidFill>
            <a:srgbClr val="FFFFFF"/>
          </a:solidFill>
          <a:ln w="10160">
            <a:solidFill>
              <a:srgbClr val="D9E4EC"/>
            </a:solidFill>
            <a:prstDash val="solid"/>
          </a:ln>
        </p:spPr>
        <p:txBody>
          <a:bodyPr/>
          <a:lstStyle/>
          <a:p>
            <a:endParaRPr lang="en-GB"/>
          </a:p>
        </p:txBody>
      </p:sp>
      <p:sp>
        <p:nvSpPr>
          <p:cNvPr id="12" name="Shape 10"/>
          <p:cNvSpPr/>
          <p:nvPr/>
        </p:nvSpPr>
        <p:spPr>
          <a:xfrm>
            <a:off x="804672" y="2331720"/>
            <a:ext cx="448056" cy="448056"/>
          </a:xfrm>
          <a:prstGeom prst="ellipse">
            <a:avLst/>
          </a:prstGeom>
          <a:solidFill>
            <a:srgbClr val="13B8A6"/>
          </a:solidFill>
          <a:ln w="12700">
            <a:solidFill>
              <a:srgbClr val="13B8A6"/>
            </a:solidFill>
            <a:prstDash val="solid"/>
          </a:ln>
        </p:spPr>
        <p:txBody>
          <a:bodyPr/>
          <a:lstStyle/>
          <a:p>
            <a:endParaRPr lang="en-GB"/>
          </a:p>
        </p:txBody>
      </p:sp>
      <p:sp>
        <p:nvSpPr>
          <p:cNvPr id="13" name="Text 11"/>
          <p:cNvSpPr/>
          <p:nvPr/>
        </p:nvSpPr>
        <p:spPr>
          <a:xfrm>
            <a:off x="804672" y="2359152"/>
            <a:ext cx="448056" cy="411480"/>
          </a:xfrm>
          <a:prstGeom prst="rect">
            <a:avLst/>
          </a:prstGeom>
          <a:noFill/>
          <a:ln/>
        </p:spPr>
        <p:txBody>
          <a:bodyPr wrap="square" lIns="0" tIns="0" rIns="0" bIns="0" rtlCol="0" anchor="ctr">
            <a:normAutofit/>
          </a:bodyPr>
          <a:lstStyle/>
          <a:p>
            <a:pPr marL="0" indent="0" algn="ctr">
              <a:buNone/>
            </a:pPr>
            <a:r>
              <a:rPr lang="en-US" sz="1400" b="1" dirty="0">
                <a:solidFill>
                  <a:srgbClr val="FFFFFF"/>
                </a:solidFill>
                <a:latin typeface="Arial" pitchFamily="34" charset="0"/>
                <a:ea typeface="Arial" pitchFamily="34" charset="-122"/>
                <a:cs typeface="Arial" pitchFamily="34" charset="-120"/>
              </a:rPr>
              <a:t>1</a:t>
            </a:r>
            <a:endParaRPr lang="en-US" sz="1400" dirty="0"/>
          </a:p>
        </p:txBody>
      </p:sp>
      <p:sp>
        <p:nvSpPr>
          <p:cNvPr id="14" name="Text 12"/>
          <p:cNvSpPr/>
          <p:nvPr/>
        </p:nvSpPr>
        <p:spPr>
          <a:xfrm>
            <a:off x="1362456" y="2304288"/>
            <a:ext cx="2697480" cy="310896"/>
          </a:xfrm>
          <a:prstGeom prst="rect">
            <a:avLst/>
          </a:prstGeom>
          <a:noFill/>
          <a:ln/>
        </p:spPr>
        <p:txBody>
          <a:bodyPr wrap="square" lIns="0" tIns="0" rIns="0" bIns="0" rtlCol="0" anchor="ctr">
            <a:normAutofit/>
          </a:bodyPr>
          <a:lstStyle/>
          <a:p>
            <a:pPr marL="0" indent="0">
              <a:buNone/>
            </a:pPr>
            <a:r>
              <a:rPr lang="en-US" sz="1800" b="1" dirty="0">
                <a:solidFill>
                  <a:srgbClr val="183046"/>
                </a:solidFill>
                <a:latin typeface="Arial" pitchFamily="34" charset="0"/>
                <a:ea typeface="Arial" pitchFamily="34" charset="-122"/>
                <a:cs typeface="Arial" pitchFamily="34" charset="-120"/>
              </a:rPr>
              <a:t>OPEN</a:t>
            </a:r>
            <a:endParaRPr lang="en-US" sz="1800" dirty="0"/>
          </a:p>
        </p:txBody>
      </p:sp>
      <p:sp>
        <p:nvSpPr>
          <p:cNvPr id="15" name="Text 13"/>
          <p:cNvSpPr/>
          <p:nvPr/>
        </p:nvSpPr>
        <p:spPr>
          <a:xfrm>
            <a:off x="841248" y="2788920"/>
            <a:ext cx="3182112" cy="502920"/>
          </a:xfrm>
          <a:prstGeom prst="rect">
            <a:avLst/>
          </a:prstGeom>
          <a:noFill/>
          <a:ln/>
        </p:spPr>
        <p:txBody>
          <a:bodyPr wrap="square" lIns="0" tIns="0" rIns="0" bIns="0" rtlCol="0" anchor="t">
            <a:normAutofit/>
          </a:bodyPr>
          <a:lstStyle/>
          <a:p>
            <a:pPr marL="0" indent="0">
              <a:buNone/>
            </a:pPr>
            <a:r>
              <a:rPr lang="en-US" sz="1350" dirty="0">
                <a:solidFill>
                  <a:srgbClr val="5C7180"/>
                </a:solidFill>
                <a:latin typeface="Arial" pitchFamily="34" charset="0"/>
                <a:ea typeface="Arial" pitchFamily="34" charset="-122"/>
                <a:cs typeface="Arial" pitchFamily="34" charset="-120"/>
              </a:rPr>
              <a:t>Library catalogue; choose a relevant query.</a:t>
            </a:r>
            <a:endParaRPr lang="en-US" sz="1350" dirty="0"/>
          </a:p>
        </p:txBody>
      </p:sp>
      <p:sp>
        <p:nvSpPr>
          <p:cNvPr id="16" name="Shape 14"/>
          <p:cNvSpPr/>
          <p:nvPr/>
        </p:nvSpPr>
        <p:spPr>
          <a:xfrm>
            <a:off x="4306824" y="2148840"/>
            <a:ext cx="3566160" cy="1335024"/>
          </a:xfrm>
          <a:prstGeom prst="roundRect">
            <a:avLst>
              <a:gd name="adj" fmla="val 8219"/>
            </a:avLst>
          </a:prstGeom>
          <a:solidFill>
            <a:srgbClr val="FFFFFF"/>
          </a:solidFill>
          <a:ln w="10160">
            <a:solidFill>
              <a:srgbClr val="D9E4EC"/>
            </a:solidFill>
            <a:prstDash val="solid"/>
          </a:ln>
        </p:spPr>
        <p:txBody>
          <a:bodyPr/>
          <a:lstStyle/>
          <a:p>
            <a:endParaRPr lang="en-GB"/>
          </a:p>
        </p:txBody>
      </p:sp>
      <p:sp>
        <p:nvSpPr>
          <p:cNvPr id="17" name="Shape 15"/>
          <p:cNvSpPr/>
          <p:nvPr/>
        </p:nvSpPr>
        <p:spPr>
          <a:xfrm>
            <a:off x="4471416" y="2331720"/>
            <a:ext cx="448056" cy="448056"/>
          </a:xfrm>
          <a:prstGeom prst="ellipse">
            <a:avLst/>
          </a:prstGeom>
          <a:solidFill>
            <a:srgbClr val="4AAED0"/>
          </a:solidFill>
          <a:ln w="12700">
            <a:solidFill>
              <a:srgbClr val="4AAED0"/>
            </a:solidFill>
            <a:prstDash val="solid"/>
          </a:ln>
        </p:spPr>
        <p:txBody>
          <a:bodyPr/>
          <a:lstStyle/>
          <a:p>
            <a:endParaRPr lang="en-GB"/>
          </a:p>
        </p:txBody>
      </p:sp>
      <p:sp>
        <p:nvSpPr>
          <p:cNvPr id="18" name="Text 16"/>
          <p:cNvSpPr/>
          <p:nvPr/>
        </p:nvSpPr>
        <p:spPr>
          <a:xfrm>
            <a:off x="4471416" y="2359152"/>
            <a:ext cx="448056" cy="411480"/>
          </a:xfrm>
          <a:prstGeom prst="rect">
            <a:avLst/>
          </a:prstGeom>
          <a:noFill/>
          <a:ln/>
        </p:spPr>
        <p:txBody>
          <a:bodyPr wrap="square" lIns="0" tIns="0" rIns="0" bIns="0" rtlCol="0" anchor="ctr">
            <a:normAutofit/>
          </a:bodyPr>
          <a:lstStyle/>
          <a:p>
            <a:pPr marL="0" indent="0" algn="ctr">
              <a:buNone/>
            </a:pPr>
            <a:r>
              <a:rPr lang="en-US" sz="1400" b="1" dirty="0">
                <a:solidFill>
                  <a:srgbClr val="FFFFFF"/>
                </a:solidFill>
                <a:latin typeface="Arial" pitchFamily="34" charset="0"/>
                <a:ea typeface="Arial" pitchFamily="34" charset="-122"/>
                <a:cs typeface="Arial" pitchFamily="34" charset="-120"/>
              </a:rPr>
              <a:t>2</a:t>
            </a:r>
            <a:endParaRPr lang="en-US" sz="1400" dirty="0"/>
          </a:p>
        </p:txBody>
      </p:sp>
      <p:sp>
        <p:nvSpPr>
          <p:cNvPr id="19" name="Text 17"/>
          <p:cNvSpPr/>
          <p:nvPr/>
        </p:nvSpPr>
        <p:spPr>
          <a:xfrm>
            <a:off x="5029200" y="2304288"/>
            <a:ext cx="2697480" cy="310896"/>
          </a:xfrm>
          <a:prstGeom prst="rect">
            <a:avLst/>
          </a:prstGeom>
          <a:noFill/>
          <a:ln/>
        </p:spPr>
        <p:txBody>
          <a:bodyPr wrap="square" lIns="0" tIns="0" rIns="0" bIns="0" rtlCol="0" anchor="ctr">
            <a:normAutofit/>
          </a:bodyPr>
          <a:lstStyle/>
          <a:p>
            <a:pPr marL="0" indent="0">
              <a:buNone/>
            </a:pPr>
            <a:r>
              <a:rPr lang="en-US" sz="1800" b="1" dirty="0">
                <a:solidFill>
                  <a:srgbClr val="183046"/>
                </a:solidFill>
                <a:latin typeface="Arial" pitchFamily="34" charset="0"/>
                <a:ea typeface="Arial" pitchFamily="34" charset="-122"/>
                <a:cs typeface="Arial" pitchFamily="34" charset="-120"/>
              </a:rPr>
              <a:t>FILTER</a:t>
            </a:r>
            <a:endParaRPr lang="en-US" sz="1800" dirty="0"/>
          </a:p>
        </p:txBody>
      </p:sp>
      <p:sp>
        <p:nvSpPr>
          <p:cNvPr id="20" name="Text 18"/>
          <p:cNvSpPr/>
          <p:nvPr/>
        </p:nvSpPr>
        <p:spPr>
          <a:xfrm>
            <a:off x="4507992" y="2788920"/>
            <a:ext cx="3182112" cy="502920"/>
          </a:xfrm>
          <a:prstGeom prst="rect">
            <a:avLst/>
          </a:prstGeom>
          <a:noFill/>
          <a:ln/>
        </p:spPr>
        <p:txBody>
          <a:bodyPr wrap="square" lIns="0" tIns="0" rIns="0" bIns="0" rtlCol="0" anchor="t">
            <a:normAutofit/>
          </a:bodyPr>
          <a:lstStyle/>
          <a:p>
            <a:pPr marL="0" indent="0">
              <a:buNone/>
            </a:pPr>
            <a:r>
              <a:rPr lang="en-US" sz="1350" dirty="0">
                <a:solidFill>
                  <a:srgbClr val="5C7180"/>
                </a:solidFill>
                <a:latin typeface="Arial" pitchFamily="34" charset="0"/>
                <a:ea typeface="Arial" pitchFamily="34" charset="-122"/>
                <a:cs typeface="Arial" pitchFamily="34" charset="-120"/>
              </a:rPr>
              <a:t>Date, academic type or availability.</a:t>
            </a:r>
            <a:endParaRPr lang="en-US" sz="1350" dirty="0"/>
          </a:p>
        </p:txBody>
      </p:sp>
      <p:sp>
        <p:nvSpPr>
          <p:cNvPr id="21" name="Shape 19"/>
          <p:cNvSpPr/>
          <p:nvPr/>
        </p:nvSpPr>
        <p:spPr>
          <a:xfrm>
            <a:off x="7973568" y="2148840"/>
            <a:ext cx="3566160" cy="1335024"/>
          </a:xfrm>
          <a:prstGeom prst="roundRect">
            <a:avLst>
              <a:gd name="adj" fmla="val 8219"/>
            </a:avLst>
          </a:prstGeom>
          <a:solidFill>
            <a:srgbClr val="FFFFFF"/>
          </a:solidFill>
          <a:ln w="10160">
            <a:solidFill>
              <a:srgbClr val="D9E4EC"/>
            </a:solidFill>
            <a:prstDash val="solid"/>
          </a:ln>
        </p:spPr>
        <p:txBody>
          <a:bodyPr/>
          <a:lstStyle/>
          <a:p>
            <a:endParaRPr lang="en-GB"/>
          </a:p>
        </p:txBody>
      </p:sp>
      <p:sp>
        <p:nvSpPr>
          <p:cNvPr id="22" name="Shape 20"/>
          <p:cNvSpPr/>
          <p:nvPr/>
        </p:nvSpPr>
        <p:spPr>
          <a:xfrm>
            <a:off x="8138160" y="2331720"/>
            <a:ext cx="448056" cy="448056"/>
          </a:xfrm>
          <a:prstGeom prst="ellipse">
            <a:avLst/>
          </a:prstGeom>
          <a:solidFill>
            <a:srgbClr val="F2B64C"/>
          </a:solidFill>
          <a:ln w="12700">
            <a:solidFill>
              <a:srgbClr val="F2B64C"/>
            </a:solidFill>
            <a:prstDash val="solid"/>
          </a:ln>
        </p:spPr>
        <p:txBody>
          <a:bodyPr/>
          <a:lstStyle/>
          <a:p>
            <a:endParaRPr lang="en-GB"/>
          </a:p>
        </p:txBody>
      </p:sp>
      <p:sp>
        <p:nvSpPr>
          <p:cNvPr id="23" name="Text 21"/>
          <p:cNvSpPr/>
          <p:nvPr/>
        </p:nvSpPr>
        <p:spPr>
          <a:xfrm>
            <a:off x="8138160" y="2359152"/>
            <a:ext cx="448056" cy="411480"/>
          </a:xfrm>
          <a:prstGeom prst="rect">
            <a:avLst/>
          </a:prstGeom>
          <a:noFill/>
          <a:ln/>
        </p:spPr>
        <p:txBody>
          <a:bodyPr wrap="square" lIns="0" tIns="0" rIns="0" bIns="0" rtlCol="0" anchor="ctr">
            <a:normAutofit/>
          </a:bodyPr>
          <a:lstStyle/>
          <a:p>
            <a:pPr marL="0" indent="0" algn="ctr">
              <a:buNone/>
            </a:pPr>
            <a:r>
              <a:rPr lang="en-US" sz="1400" b="1" dirty="0">
                <a:solidFill>
                  <a:srgbClr val="FFFFFF"/>
                </a:solidFill>
                <a:latin typeface="Arial" pitchFamily="34" charset="0"/>
                <a:ea typeface="Arial" pitchFamily="34" charset="-122"/>
                <a:cs typeface="Arial" pitchFamily="34" charset="-120"/>
              </a:rPr>
              <a:t>3</a:t>
            </a:r>
            <a:endParaRPr lang="en-US" sz="1400" dirty="0"/>
          </a:p>
        </p:txBody>
      </p:sp>
      <p:sp>
        <p:nvSpPr>
          <p:cNvPr id="24" name="Text 22"/>
          <p:cNvSpPr/>
          <p:nvPr/>
        </p:nvSpPr>
        <p:spPr>
          <a:xfrm>
            <a:off x="8695944" y="2304288"/>
            <a:ext cx="2697480" cy="310896"/>
          </a:xfrm>
          <a:prstGeom prst="rect">
            <a:avLst/>
          </a:prstGeom>
          <a:noFill/>
          <a:ln/>
        </p:spPr>
        <p:txBody>
          <a:bodyPr wrap="square" lIns="0" tIns="0" rIns="0" bIns="0" rtlCol="0" anchor="ctr">
            <a:normAutofit/>
          </a:bodyPr>
          <a:lstStyle/>
          <a:p>
            <a:pPr marL="0" indent="0">
              <a:buNone/>
            </a:pPr>
            <a:r>
              <a:rPr lang="en-US" sz="1800" b="1" dirty="0">
                <a:solidFill>
                  <a:srgbClr val="183046"/>
                </a:solidFill>
                <a:latin typeface="Arial" pitchFamily="34" charset="0"/>
                <a:ea typeface="Arial" pitchFamily="34" charset="-122"/>
                <a:cs typeface="Arial" pitchFamily="34" charset="-120"/>
              </a:rPr>
              <a:t>RECORD</a:t>
            </a:r>
            <a:endParaRPr lang="en-US" sz="1800" dirty="0"/>
          </a:p>
        </p:txBody>
      </p:sp>
      <p:sp>
        <p:nvSpPr>
          <p:cNvPr id="25" name="Text 23"/>
          <p:cNvSpPr/>
          <p:nvPr/>
        </p:nvSpPr>
        <p:spPr>
          <a:xfrm>
            <a:off x="8174736" y="2788920"/>
            <a:ext cx="3182112" cy="502920"/>
          </a:xfrm>
          <a:prstGeom prst="rect">
            <a:avLst/>
          </a:prstGeom>
          <a:noFill/>
          <a:ln/>
        </p:spPr>
        <p:txBody>
          <a:bodyPr wrap="square" lIns="0" tIns="0" rIns="0" bIns="0" rtlCol="0" anchor="t">
            <a:normAutofit/>
          </a:bodyPr>
          <a:lstStyle/>
          <a:p>
            <a:pPr marL="0" indent="0">
              <a:buNone/>
            </a:pPr>
            <a:r>
              <a:rPr lang="en-US" sz="1350" dirty="0">
                <a:solidFill>
                  <a:srgbClr val="5C7180"/>
                </a:solidFill>
                <a:latin typeface="Arial" pitchFamily="34" charset="0"/>
                <a:ea typeface="Arial" pitchFamily="34" charset="-122"/>
                <a:cs typeface="Arial" pitchFamily="34" charset="-120"/>
              </a:rPr>
              <a:t>Title, author, date, URL/DOI, why useful.</a:t>
            </a:r>
            <a:endParaRPr lang="en-US" sz="1350" dirty="0"/>
          </a:p>
        </p:txBody>
      </p:sp>
      <p:sp>
        <p:nvSpPr>
          <p:cNvPr id="26" name="Text 24"/>
          <p:cNvSpPr/>
          <p:nvPr/>
        </p:nvSpPr>
        <p:spPr>
          <a:xfrm>
            <a:off x="950976" y="4206240"/>
            <a:ext cx="256032" cy="347472"/>
          </a:xfrm>
          <a:prstGeom prst="rect">
            <a:avLst/>
          </a:prstGeom>
          <a:noFill/>
          <a:ln/>
        </p:spPr>
        <p:txBody>
          <a:bodyPr wrap="square" lIns="0" tIns="0" rIns="0" bIns="0" rtlCol="0" anchor="ctr">
            <a:normAutofit/>
          </a:bodyPr>
          <a:lstStyle/>
          <a:p>
            <a:pPr marL="0" indent="0">
              <a:buNone/>
            </a:pPr>
            <a:r>
              <a:rPr lang="en-US" sz="2200" b="1" dirty="0">
                <a:solidFill>
                  <a:srgbClr val="13B8A6"/>
                </a:solidFill>
                <a:latin typeface="Arial" pitchFamily="34" charset="0"/>
                <a:ea typeface="Arial" pitchFamily="34" charset="-122"/>
                <a:cs typeface="Arial" pitchFamily="34" charset="-120"/>
              </a:rPr>
              <a:t>•</a:t>
            </a:r>
            <a:endParaRPr lang="en-US" sz="2200" dirty="0"/>
          </a:p>
        </p:txBody>
      </p:sp>
      <p:sp>
        <p:nvSpPr>
          <p:cNvPr id="27" name="Text 25"/>
          <p:cNvSpPr/>
          <p:nvPr/>
        </p:nvSpPr>
        <p:spPr>
          <a:xfrm>
            <a:off x="1289304" y="4206240"/>
            <a:ext cx="9994392" cy="448056"/>
          </a:xfrm>
          <a:prstGeom prst="rect">
            <a:avLst/>
          </a:prstGeom>
          <a:noFill/>
          <a:ln/>
        </p:spPr>
        <p:txBody>
          <a:bodyPr wrap="square" lIns="0" tIns="0" rIns="0" bIns="0" rtlCol="0" anchor="t">
            <a:normAutofit/>
          </a:bodyPr>
          <a:lstStyle/>
          <a:p>
            <a:pPr marL="0" indent="0">
              <a:buNone/>
            </a:pPr>
            <a:r>
              <a:rPr lang="en-US" sz="1750" dirty="0">
                <a:solidFill>
                  <a:srgbClr val="183046"/>
                </a:solidFill>
                <a:latin typeface="Arial" pitchFamily="34" charset="0"/>
                <a:ea typeface="Arial" pitchFamily="34" charset="-122"/>
                <a:cs typeface="Arial" pitchFamily="34" charset="-120"/>
              </a:rPr>
              <a:t>Search: “assault police investigation evidence”</a:t>
            </a:r>
            <a:endParaRPr lang="en-US" sz="1750" dirty="0"/>
          </a:p>
        </p:txBody>
      </p:sp>
      <p:sp>
        <p:nvSpPr>
          <p:cNvPr id="28" name="Text 26"/>
          <p:cNvSpPr/>
          <p:nvPr/>
        </p:nvSpPr>
        <p:spPr>
          <a:xfrm>
            <a:off x="950976" y="4709160"/>
            <a:ext cx="256032" cy="347472"/>
          </a:xfrm>
          <a:prstGeom prst="rect">
            <a:avLst/>
          </a:prstGeom>
          <a:noFill/>
          <a:ln/>
        </p:spPr>
        <p:txBody>
          <a:bodyPr wrap="square" lIns="0" tIns="0" rIns="0" bIns="0" rtlCol="0" anchor="ctr">
            <a:normAutofit/>
          </a:bodyPr>
          <a:lstStyle/>
          <a:p>
            <a:pPr marL="0" indent="0">
              <a:buNone/>
            </a:pPr>
            <a:r>
              <a:rPr lang="en-US" sz="2200" b="1" dirty="0">
                <a:solidFill>
                  <a:srgbClr val="13B8A6"/>
                </a:solidFill>
                <a:latin typeface="Arial" pitchFamily="34" charset="0"/>
                <a:ea typeface="Arial" pitchFamily="34" charset="-122"/>
                <a:cs typeface="Arial" pitchFamily="34" charset="-120"/>
              </a:rPr>
              <a:t>•</a:t>
            </a:r>
            <a:endParaRPr lang="en-US" sz="2200" dirty="0"/>
          </a:p>
        </p:txBody>
      </p:sp>
      <p:sp>
        <p:nvSpPr>
          <p:cNvPr id="29" name="Text 27"/>
          <p:cNvSpPr/>
          <p:nvPr/>
        </p:nvSpPr>
        <p:spPr>
          <a:xfrm>
            <a:off x="1289304" y="4709160"/>
            <a:ext cx="9994392" cy="448056"/>
          </a:xfrm>
          <a:prstGeom prst="rect">
            <a:avLst/>
          </a:prstGeom>
          <a:noFill/>
          <a:ln/>
        </p:spPr>
        <p:txBody>
          <a:bodyPr wrap="square" lIns="0" tIns="0" rIns="0" bIns="0" rtlCol="0" anchor="t">
            <a:normAutofit/>
          </a:bodyPr>
          <a:lstStyle/>
          <a:p>
            <a:pPr marL="0" indent="0">
              <a:buNone/>
            </a:pPr>
            <a:r>
              <a:rPr lang="en-US" sz="1750" dirty="0">
                <a:solidFill>
                  <a:srgbClr val="183046"/>
                </a:solidFill>
                <a:latin typeface="Arial" pitchFamily="34" charset="0"/>
                <a:ea typeface="Arial" pitchFamily="34" charset="-122"/>
                <a:cs typeface="Arial" pitchFamily="34" charset="-120"/>
              </a:rPr>
              <a:t>Open a record; judge abstract and relevance.</a:t>
            </a:r>
            <a:endParaRPr lang="en-US" sz="1750" dirty="0"/>
          </a:p>
        </p:txBody>
      </p:sp>
      <p:sp>
        <p:nvSpPr>
          <p:cNvPr id="30" name="Text 28"/>
          <p:cNvSpPr/>
          <p:nvPr/>
        </p:nvSpPr>
        <p:spPr>
          <a:xfrm>
            <a:off x="950976" y="5212080"/>
            <a:ext cx="256032" cy="347472"/>
          </a:xfrm>
          <a:prstGeom prst="rect">
            <a:avLst/>
          </a:prstGeom>
          <a:noFill/>
          <a:ln/>
        </p:spPr>
        <p:txBody>
          <a:bodyPr wrap="square" lIns="0" tIns="0" rIns="0" bIns="0" rtlCol="0" anchor="ctr">
            <a:normAutofit/>
          </a:bodyPr>
          <a:lstStyle/>
          <a:p>
            <a:pPr marL="0" indent="0">
              <a:buNone/>
            </a:pPr>
            <a:r>
              <a:rPr lang="en-US" sz="2200" b="1" dirty="0">
                <a:solidFill>
                  <a:srgbClr val="13B8A6"/>
                </a:solidFill>
                <a:latin typeface="Arial" pitchFamily="34" charset="0"/>
                <a:ea typeface="Arial" pitchFamily="34" charset="-122"/>
                <a:cs typeface="Arial" pitchFamily="34" charset="-120"/>
              </a:rPr>
              <a:t>•</a:t>
            </a:r>
            <a:endParaRPr lang="en-US" sz="2200" dirty="0"/>
          </a:p>
        </p:txBody>
      </p:sp>
      <p:sp>
        <p:nvSpPr>
          <p:cNvPr id="31" name="Text 29"/>
          <p:cNvSpPr/>
          <p:nvPr/>
        </p:nvSpPr>
        <p:spPr>
          <a:xfrm>
            <a:off x="1289304" y="5212080"/>
            <a:ext cx="9994392" cy="448056"/>
          </a:xfrm>
          <a:prstGeom prst="rect">
            <a:avLst/>
          </a:prstGeom>
          <a:noFill/>
          <a:ln/>
        </p:spPr>
        <p:txBody>
          <a:bodyPr wrap="square" lIns="0" tIns="0" rIns="0" bIns="0" rtlCol="0" anchor="t">
            <a:normAutofit/>
          </a:bodyPr>
          <a:lstStyle/>
          <a:p>
            <a:pPr marL="0" indent="0">
              <a:buNone/>
            </a:pPr>
            <a:r>
              <a:rPr lang="en-US" sz="1750" dirty="0">
                <a:solidFill>
                  <a:srgbClr val="183046"/>
                </a:solidFill>
                <a:latin typeface="Arial" pitchFamily="34" charset="0"/>
                <a:ea typeface="Arial" pitchFamily="34" charset="-122"/>
                <a:cs typeface="Arial" pitchFamily="34" charset="-120"/>
              </a:rPr>
              <a:t>Save source details rather than relying on a browser tab.</a:t>
            </a:r>
            <a:endParaRPr lang="en-US" sz="175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6F9FC"/>
        </a:solidFill>
        <a:effectLst/>
      </p:bgPr>
    </p:bg>
    <p:spTree>
      <p:nvGrpSpPr>
        <p:cNvPr id="1" name=""/>
        <p:cNvGrpSpPr/>
        <p:nvPr/>
      </p:nvGrpSpPr>
      <p:grpSpPr>
        <a:xfrm>
          <a:off x="0" y="0"/>
          <a:ext cx="0" cy="0"/>
          <a:chOff x="0" y="0"/>
          <a:chExt cx="0" cy="0"/>
        </a:xfrm>
      </p:grpSpPr>
      <p:sp>
        <p:nvSpPr>
          <p:cNvPr id="2" name="Shape 0"/>
          <p:cNvSpPr/>
          <p:nvPr/>
        </p:nvSpPr>
        <p:spPr>
          <a:xfrm>
            <a:off x="0" y="0"/>
            <a:ext cx="12192000" cy="109728"/>
          </a:xfrm>
          <a:prstGeom prst="rect">
            <a:avLst/>
          </a:prstGeom>
          <a:solidFill>
            <a:srgbClr val="13B8A6"/>
          </a:solidFill>
          <a:ln w="12700">
            <a:solidFill>
              <a:srgbClr val="13B8A6"/>
            </a:solidFill>
            <a:prstDash val="solid"/>
          </a:ln>
        </p:spPr>
        <p:txBody>
          <a:bodyPr/>
          <a:lstStyle/>
          <a:p>
            <a:endParaRPr lang="en-GB"/>
          </a:p>
        </p:txBody>
      </p:sp>
      <p:sp>
        <p:nvSpPr>
          <p:cNvPr id="3" name="Text 1"/>
          <p:cNvSpPr/>
          <p:nvPr/>
        </p:nvSpPr>
        <p:spPr>
          <a:xfrm>
            <a:off x="502920" y="274320"/>
            <a:ext cx="9144000" cy="219456"/>
          </a:xfrm>
          <a:prstGeom prst="rect">
            <a:avLst/>
          </a:prstGeom>
          <a:noFill/>
          <a:ln/>
        </p:spPr>
        <p:txBody>
          <a:bodyPr wrap="square" lIns="0" tIns="0" rIns="0" bIns="0" rtlCol="0" anchor="ctr">
            <a:normAutofit/>
          </a:bodyPr>
          <a:lstStyle/>
          <a:p>
            <a:pPr marL="0" indent="0">
              <a:buNone/>
            </a:pPr>
            <a:r>
              <a:rPr lang="en-US" sz="1000" b="1" kern="0" spc="50" dirty="0">
                <a:solidFill>
                  <a:srgbClr val="5C7180"/>
                </a:solidFill>
                <a:latin typeface="Arial" pitchFamily="34" charset="0"/>
                <a:ea typeface="Arial" pitchFamily="34" charset="-122"/>
                <a:cs typeface="Arial" pitchFamily="34" charset="-120"/>
              </a:rPr>
              <a:t>UWTSD  /  BMPL4020  /  ACADEMIC &amp; PROFESSIONAL SKILLS FOR POLICING</a:t>
            </a:r>
            <a:endParaRPr lang="en-US" sz="1000" dirty="0"/>
          </a:p>
        </p:txBody>
      </p:sp>
      <p:sp>
        <p:nvSpPr>
          <p:cNvPr id="4" name="Text 2"/>
          <p:cNvSpPr/>
          <p:nvPr/>
        </p:nvSpPr>
        <p:spPr>
          <a:xfrm>
            <a:off x="502920" y="749808"/>
            <a:ext cx="11201400" cy="685800"/>
          </a:xfrm>
          <a:prstGeom prst="rect">
            <a:avLst/>
          </a:prstGeom>
          <a:noFill/>
          <a:ln/>
        </p:spPr>
        <p:txBody>
          <a:bodyPr wrap="square" lIns="0" tIns="0" rIns="0" bIns="0" rtlCol="0" anchor="ctr">
            <a:normAutofit/>
          </a:bodyPr>
          <a:lstStyle/>
          <a:p>
            <a:pPr marL="0" indent="0">
              <a:buNone/>
            </a:pPr>
            <a:r>
              <a:rPr lang="en-US" sz="3100" b="1" dirty="0">
                <a:solidFill>
                  <a:srgbClr val="10263A"/>
                </a:solidFill>
                <a:latin typeface="Arial" pitchFamily="34" charset="0"/>
                <a:ea typeface="Arial" pitchFamily="34" charset="-122"/>
                <a:cs typeface="Arial" pitchFamily="34" charset="-120"/>
              </a:rPr>
              <a:t>From topic to searchable question</a:t>
            </a:r>
            <a:endParaRPr lang="en-US" sz="3100" dirty="0"/>
          </a:p>
        </p:txBody>
      </p:sp>
      <p:sp>
        <p:nvSpPr>
          <p:cNvPr id="5" name="Text 3"/>
          <p:cNvSpPr/>
          <p:nvPr/>
        </p:nvSpPr>
        <p:spPr>
          <a:xfrm>
            <a:off x="512064" y="1444752"/>
            <a:ext cx="11064240" cy="338328"/>
          </a:xfrm>
          <a:prstGeom prst="rect">
            <a:avLst/>
          </a:prstGeom>
          <a:noFill/>
          <a:ln/>
        </p:spPr>
        <p:txBody>
          <a:bodyPr wrap="square" lIns="0" tIns="0" rIns="0" bIns="0" rtlCol="0" anchor="ctr">
            <a:normAutofit/>
          </a:bodyPr>
          <a:lstStyle/>
          <a:p>
            <a:pPr marL="0" indent="0">
              <a:buNone/>
            </a:pPr>
            <a:r>
              <a:rPr lang="en-US" sz="1600" dirty="0">
                <a:solidFill>
                  <a:srgbClr val="5C7180"/>
                </a:solidFill>
                <a:latin typeface="Arial" pitchFamily="34" charset="0"/>
                <a:ea typeface="Arial" pitchFamily="34" charset="-122"/>
                <a:cs typeface="Arial" pitchFamily="34" charset="-120"/>
              </a:rPr>
              <a:t>Large topics produce messy search results.</a:t>
            </a:r>
            <a:endParaRPr lang="en-US" sz="1600" dirty="0"/>
          </a:p>
        </p:txBody>
      </p:sp>
      <p:sp>
        <p:nvSpPr>
          <p:cNvPr id="6" name="Shape 4"/>
          <p:cNvSpPr/>
          <p:nvPr/>
        </p:nvSpPr>
        <p:spPr>
          <a:xfrm>
            <a:off x="502920" y="6483096"/>
            <a:ext cx="11183112" cy="0"/>
          </a:xfrm>
          <a:prstGeom prst="line">
            <a:avLst/>
          </a:prstGeom>
          <a:noFill/>
          <a:ln w="8890">
            <a:solidFill>
              <a:srgbClr val="D9E4EC"/>
            </a:solidFill>
            <a:prstDash val="solid"/>
          </a:ln>
        </p:spPr>
        <p:txBody>
          <a:bodyPr/>
          <a:lstStyle/>
          <a:p>
            <a:endParaRPr lang="en-GB"/>
          </a:p>
        </p:txBody>
      </p:sp>
      <p:sp>
        <p:nvSpPr>
          <p:cNvPr id="7" name="Text 5"/>
          <p:cNvSpPr/>
          <p:nvPr/>
        </p:nvSpPr>
        <p:spPr>
          <a:xfrm>
            <a:off x="502920" y="6537960"/>
            <a:ext cx="4572000" cy="155448"/>
          </a:xfrm>
          <a:prstGeom prst="rect">
            <a:avLst/>
          </a:prstGeom>
          <a:noFill/>
          <a:ln/>
        </p:spPr>
        <p:txBody>
          <a:bodyPr wrap="square" lIns="0" tIns="0" rIns="0" bIns="0" rtlCol="0" anchor="ctr">
            <a:normAutofit/>
          </a:bodyPr>
          <a:lstStyle/>
          <a:p>
            <a:pPr marL="0" indent="0">
              <a:buNone/>
            </a:pPr>
            <a:r>
              <a:rPr lang="en-US" sz="900" b="1" dirty="0">
                <a:solidFill>
                  <a:srgbClr val="5C7180"/>
                </a:solidFill>
                <a:latin typeface="Arial" pitchFamily="34" charset="0"/>
                <a:ea typeface="Arial" pitchFamily="34" charset="-122"/>
                <a:cs typeface="Arial" pitchFamily="34" charset="-120"/>
              </a:rPr>
              <a:t>MONDAY  •  CONTENT</a:t>
            </a:r>
            <a:endParaRPr lang="en-US" sz="900" dirty="0"/>
          </a:p>
        </p:txBody>
      </p:sp>
      <p:sp>
        <p:nvSpPr>
          <p:cNvPr id="8" name="Shape 6"/>
          <p:cNvSpPr/>
          <p:nvPr/>
        </p:nvSpPr>
        <p:spPr>
          <a:xfrm>
            <a:off x="9646920" y="6510528"/>
            <a:ext cx="1938528" cy="292608"/>
          </a:xfrm>
          <a:prstGeom prst="roundRect">
            <a:avLst>
              <a:gd name="adj" fmla="val 25000"/>
            </a:avLst>
          </a:prstGeom>
          <a:solidFill>
            <a:srgbClr val="EAF3F9"/>
          </a:solidFill>
          <a:ln w="10160">
            <a:solidFill>
              <a:srgbClr val="EAF3F9">
                <a:alpha val="0"/>
              </a:srgbClr>
            </a:solidFill>
            <a:prstDash val="solid"/>
          </a:ln>
        </p:spPr>
        <p:txBody>
          <a:bodyPr/>
          <a:lstStyle/>
          <a:p>
            <a:endParaRPr lang="en-GB"/>
          </a:p>
        </p:txBody>
      </p:sp>
      <p:sp>
        <p:nvSpPr>
          <p:cNvPr id="9" name="Text 7"/>
          <p:cNvSpPr/>
          <p:nvPr/>
        </p:nvSpPr>
        <p:spPr>
          <a:xfrm>
            <a:off x="9738360" y="6537960"/>
            <a:ext cx="1755648" cy="219456"/>
          </a:xfrm>
          <a:prstGeom prst="rect">
            <a:avLst/>
          </a:prstGeom>
          <a:noFill/>
          <a:ln/>
        </p:spPr>
        <p:txBody>
          <a:bodyPr wrap="square" lIns="0" tIns="0" rIns="0" bIns="0" rtlCol="0" anchor="ctr">
            <a:normAutofit/>
          </a:bodyPr>
          <a:lstStyle/>
          <a:p>
            <a:pPr marL="0" indent="0">
              <a:buNone/>
            </a:pPr>
            <a:r>
              <a:rPr lang="en-US" sz="1000" b="1" kern="0" spc="50" dirty="0">
                <a:solidFill>
                  <a:srgbClr val="183046"/>
                </a:solidFill>
                <a:latin typeface="Arial" pitchFamily="34" charset="0"/>
                <a:ea typeface="Arial" pitchFamily="34" charset="-122"/>
                <a:cs typeface="Arial" pitchFamily="34" charset="-120"/>
              </a:rPr>
              <a:t>51–56 MIN</a:t>
            </a:r>
            <a:endParaRPr lang="en-US" sz="1000" dirty="0"/>
          </a:p>
        </p:txBody>
      </p:sp>
      <p:sp>
        <p:nvSpPr>
          <p:cNvPr id="10" name="Text 8"/>
          <p:cNvSpPr/>
          <p:nvPr/>
        </p:nvSpPr>
        <p:spPr>
          <a:xfrm>
            <a:off x="11393424" y="6528816"/>
            <a:ext cx="292608" cy="155448"/>
          </a:xfrm>
          <a:prstGeom prst="rect">
            <a:avLst/>
          </a:prstGeom>
          <a:noFill/>
          <a:ln/>
        </p:spPr>
        <p:txBody>
          <a:bodyPr wrap="square" lIns="0" tIns="0" rIns="0" bIns="0" rtlCol="0" anchor="ctr">
            <a:normAutofit/>
          </a:bodyPr>
          <a:lstStyle/>
          <a:p>
            <a:pPr marL="0" indent="0" algn="r">
              <a:buNone/>
            </a:pPr>
            <a:r>
              <a:rPr lang="en-US" sz="1000" b="1" dirty="0">
                <a:solidFill>
                  <a:srgbClr val="5C7180"/>
                </a:solidFill>
                <a:latin typeface="Arial" pitchFamily="34" charset="0"/>
                <a:ea typeface="Arial" pitchFamily="34" charset="-122"/>
                <a:cs typeface="Arial" pitchFamily="34" charset="-120"/>
              </a:rPr>
              <a:t>11</a:t>
            </a:r>
            <a:endParaRPr lang="en-US" sz="1000" dirty="0"/>
          </a:p>
        </p:txBody>
      </p:sp>
      <p:sp>
        <p:nvSpPr>
          <p:cNvPr id="11" name="Shape 9"/>
          <p:cNvSpPr/>
          <p:nvPr/>
        </p:nvSpPr>
        <p:spPr>
          <a:xfrm>
            <a:off x="612648" y="1947672"/>
            <a:ext cx="5367528" cy="4096512"/>
          </a:xfrm>
          <a:prstGeom prst="roundRect">
            <a:avLst>
              <a:gd name="adj" fmla="val 3571"/>
            </a:avLst>
          </a:prstGeom>
          <a:solidFill>
            <a:srgbClr val="FFF0F1"/>
          </a:solidFill>
          <a:ln w="10160">
            <a:solidFill>
              <a:srgbClr val="D9E4EC"/>
            </a:solidFill>
            <a:prstDash val="solid"/>
          </a:ln>
        </p:spPr>
        <p:txBody>
          <a:bodyPr/>
          <a:lstStyle/>
          <a:p>
            <a:endParaRPr lang="en-GB"/>
          </a:p>
        </p:txBody>
      </p:sp>
      <p:sp>
        <p:nvSpPr>
          <p:cNvPr id="12" name="Shape 10"/>
          <p:cNvSpPr/>
          <p:nvPr/>
        </p:nvSpPr>
        <p:spPr>
          <a:xfrm>
            <a:off x="612648" y="1947672"/>
            <a:ext cx="68580" cy="4096512"/>
          </a:xfrm>
          <a:prstGeom prst="rect">
            <a:avLst/>
          </a:prstGeom>
          <a:solidFill>
            <a:srgbClr val="CD4D55"/>
          </a:solidFill>
          <a:ln w="10160">
            <a:solidFill>
              <a:srgbClr val="CD4D55">
                <a:alpha val="0"/>
              </a:srgbClr>
            </a:solidFill>
            <a:prstDash val="solid"/>
          </a:ln>
        </p:spPr>
        <p:txBody>
          <a:bodyPr/>
          <a:lstStyle/>
          <a:p>
            <a:endParaRPr lang="en-GB"/>
          </a:p>
        </p:txBody>
      </p:sp>
      <p:sp>
        <p:nvSpPr>
          <p:cNvPr id="13" name="Text 11"/>
          <p:cNvSpPr/>
          <p:nvPr/>
        </p:nvSpPr>
        <p:spPr>
          <a:xfrm>
            <a:off x="813816" y="2093976"/>
            <a:ext cx="4956048" cy="329184"/>
          </a:xfrm>
          <a:prstGeom prst="rect">
            <a:avLst/>
          </a:prstGeom>
          <a:noFill/>
          <a:ln/>
        </p:spPr>
        <p:txBody>
          <a:bodyPr wrap="square" lIns="0" tIns="0" rIns="0" bIns="0" rtlCol="0" anchor="ctr">
            <a:normAutofit/>
          </a:bodyPr>
          <a:lstStyle/>
          <a:p>
            <a:pPr marL="0" indent="0">
              <a:buNone/>
            </a:pPr>
            <a:r>
              <a:rPr lang="en-US" sz="1900" b="1" dirty="0">
                <a:solidFill>
                  <a:srgbClr val="10263A"/>
                </a:solidFill>
                <a:latin typeface="Arial" pitchFamily="34" charset="0"/>
                <a:ea typeface="Arial" pitchFamily="34" charset="-122"/>
                <a:cs typeface="Arial" pitchFamily="34" charset="-120"/>
              </a:rPr>
              <a:t>TOO BROAD</a:t>
            </a:r>
            <a:endParaRPr lang="en-US" sz="1900" dirty="0"/>
          </a:p>
        </p:txBody>
      </p:sp>
      <p:sp>
        <p:nvSpPr>
          <p:cNvPr id="14" name="Text 12"/>
          <p:cNvSpPr/>
          <p:nvPr/>
        </p:nvSpPr>
        <p:spPr>
          <a:xfrm>
            <a:off x="813816" y="2560320"/>
            <a:ext cx="4956048" cy="3346704"/>
          </a:xfrm>
          <a:prstGeom prst="rect">
            <a:avLst/>
          </a:prstGeom>
          <a:noFill/>
          <a:ln/>
        </p:spPr>
        <p:txBody>
          <a:bodyPr wrap="square" lIns="0" tIns="0" rIns="0" bIns="0" rtlCol="0" anchor="t">
            <a:normAutofit/>
          </a:bodyPr>
          <a:lstStyle/>
          <a:p>
            <a:pPr marL="0" indent="0">
              <a:buNone/>
            </a:pPr>
            <a:r>
              <a:rPr lang="en-US" sz="1500" dirty="0">
                <a:solidFill>
                  <a:srgbClr val="183046"/>
                </a:solidFill>
                <a:latin typeface="Arial" pitchFamily="34" charset="0"/>
                <a:ea typeface="Arial" pitchFamily="34" charset="-122"/>
                <a:cs typeface="Arial" pitchFamily="34" charset="-120"/>
              </a:rPr>
              <a:t>“Assault”</a:t>
            </a:r>
            <a:endParaRPr lang="en-US" sz="1500" dirty="0"/>
          </a:p>
          <a:p>
            <a:pPr marL="0" indent="0">
              <a:buNone/>
            </a:pPr>
            <a:endParaRPr lang="en-US" sz="1500" dirty="0"/>
          </a:p>
          <a:p>
            <a:pPr marL="0" indent="0">
              <a:buNone/>
            </a:pPr>
            <a:r>
              <a:rPr lang="en-US" sz="1500" dirty="0">
                <a:solidFill>
                  <a:srgbClr val="183046"/>
                </a:solidFill>
                <a:latin typeface="Arial" pitchFamily="34" charset="0"/>
                <a:ea typeface="Arial" pitchFamily="34" charset="-122"/>
                <a:cs typeface="Arial" pitchFamily="34" charset="-120"/>
              </a:rPr>
              <a:t>Millions of potentially unrelated results. Includes jurisdictions, media and definitions outside your chosen task.</a:t>
            </a:r>
            <a:endParaRPr lang="en-US" sz="1500" dirty="0"/>
          </a:p>
        </p:txBody>
      </p:sp>
      <p:sp>
        <p:nvSpPr>
          <p:cNvPr id="15" name="Shape 13"/>
          <p:cNvSpPr/>
          <p:nvPr/>
        </p:nvSpPr>
        <p:spPr>
          <a:xfrm>
            <a:off x="6181344" y="1947672"/>
            <a:ext cx="5367528" cy="4096512"/>
          </a:xfrm>
          <a:prstGeom prst="roundRect">
            <a:avLst>
              <a:gd name="adj" fmla="val 3571"/>
            </a:avLst>
          </a:prstGeom>
          <a:solidFill>
            <a:srgbClr val="E4F8F4"/>
          </a:solidFill>
          <a:ln w="10160">
            <a:solidFill>
              <a:srgbClr val="D9E4EC"/>
            </a:solidFill>
            <a:prstDash val="solid"/>
          </a:ln>
        </p:spPr>
        <p:txBody>
          <a:bodyPr/>
          <a:lstStyle/>
          <a:p>
            <a:endParaRPr lang="en-GB"/>
          </a:p>
        </p:txBody>
      </p:sp>
      <p:sp>
        <p:nvSpPr>
          <p:cNvPr id="16" name="Shape 14"/>
          <p:cNvSpPr/>
          <p:nvPr/>
        </p:nvSpPr>
        <p:spPr>
          <a:xfrm>
            <a:off x="6181344" y="1947672"/>
            <a:ext cx="68580" cy="4096512"/>
          </a:xfrm>
          <a:prstGeom prst="rect">
            <a:avLst/>
          </a:prstGeom>
          <a:solidFill>
            <a:srgbClr val="13B8A6"/>
          </a:solidFill>
          <a:ln w="10160">
            <a:solidFill>
              <a:srgbClr val="13B8A6">
                <a:alpha val="0"/>
              </a:srgbClr>
            </a:solidFill>
            <a:prstDash val="solid"/>
          </a:ln>
        </p:spPr>
        <p:txBody>
          <a:bodyPr/>
          <a:lstStyle/>
          <a:p>
            <a:endParaRPr lang="en-GB"/>
          </a:p>
        </p:txBody>
      </p:sp>
      <p:sp>
        <p:nvSpPr>
          <p:cNvPr id="17" name="Text 15"/>
          <p:cNvSpPr/>
          <p:nvPr/>
        </p:nvSpPr>
        <p:spPr>
          <a:xfrm>
            <a:off x="6382512" y="2093976"/>
            <a:ext cx="4956048" cy="329184"/>
          </a:xfrm>
          <a:prstGeom prst="rect">
            <a:avLst/>
          </a:prstGeom>
          <a:noFill/>
          <a:ln/>
        </p:spPr>
        <p:txBody>
          <a:bodyPr wrap="square" lIns="0" tIns="0" rIns="0" bIns="0" rtlCol="0" anchor="ctr">
            <a:normAutofit/>
          </a:bodyPr>
          <a:lstStyle/>
          <a:p>
            <a:pPr marL="0" indent="0">
              <a:buNone/>
            </a:pPr>
            <a:r>
              <a:rPr lang="en-US" sz="1900" b="1" dirty="0">
                <a:solidFill>
                  <a:srgbClr val="10263A"/>
                </a:solidFill>
                <a:latin typeface="Arial" pitchFamily="34" charset="0"/>
                <a:ea typeface="Arial" pitchFamily="34" charset="-122"/>
                <a:cs typeface="Arial" pitchFamily="34" charset="-120"/>
              </a:rPr>
              <a:t>SEARCHABLE FOCUS</a:t>
            </a:r>
            <a:endParaRPr lang="en-US" sz="1900" dirty="0"/>
          </a:p>
        </p:txBody>
      </p:sp>
      <p:sp>
        <p:nvSpPr>
          <p:cNvPr id="18" name="Text 16"/>
          <p:cNvSpPr/>
          <p:nvPr/>
        </p:nvSpPr>
        <p:spPr>
          <a:xfrm>
            <a:off x="6382512" y="2560320"/>
            <a:ext cx="4956048" cy="3346704"/>
          </a:xfrm>
          <a:prstGeom prst="rect">
            <a:avLst/>
          </a:prstGeom>
          <a:noFill/>
          <a:ln/>
        </p:spPr>
        <p:txBody>
          <a:bodyPr wrap="square" lIns="0" tIns="0" rIns="0" bIns="0" rtlCol="0" anchor="t">
            <a:normAutofit/>
          </a:bodyPr>
          <a:lstStyle/>
          <a:p>
            <a:pPr marL="0" indent="0">
              <a:buNone/>
            </a:pPr>
            <a:r>
              <a:rPr lang="en-US" sz="1500" dirty="0">
                <a:solidFill>
                  <a:srgbClr val="183046"/>
                </a:solidFill>
                <a:latin typeface="Arial" pitchFamily="34" charset="0"/>
                <a:ea typeface="Arial" pitchFamily="34" charset="-122"/>
                <a:cs typeface="Arial" pitchFamily="34" charset="-120"/>
              </a:rPr>
              <a:t>“common assault battery England Wales law”</a:t>
            </a:r>
            <a:endParaRPr lang="en-US" sz="1500" dirty="0"/>
          </a:p>
          <a:p>
            <a:pPr marL="0" indent="0">
              <a:buNone/>
            </a:pPr>
            <a:endParaRPr lang="en-US" sz="1500" dirty="0"/>
          </a:p>
          <a:p>
            <a:pPr marL="0" indent="0">
              <a:buNone/>
            </a:pPr>
            <a:r>
              <a:rPr lang="en-US" sz="1500" dirty="0">
                <a:solidFill>
                  <a:srgbClr val="183046"/>
                </a:solidFill>
                <a:latin typeface="Arial" pitchFamily="34" charset="0"/>
                <a:ea typeface="Arial" pitchFamily="34" charset="-122"/>
                <a:cs typeface="Arial" pitchFamily="34" charset="-120"/>
              </a:rPr>
              <a:t>“police investigation witness CCTV assault”</a:t>
            </a:r>
            <a:endParaRPr lang="en-US" sz="1500" dirty="0"/>
          </a:p>
          <a:p>
            <a:pPr marL="0" indent="0">
              <a:buNone/>
            </a:pPr>
            <a:endParaRPr lang="en-US" sz="1500" dirty="0"/>
          </a:p>
          <a:p>
            <a:pPr marL="0" indent="0">
              <a:buNone/>
            </a:pPr>
            <a:r>
              <a:rPr lang="en-US" sz="1500" dirty="0">
                <a:solidFill>
                  <a:srgbClr val="183046"/>
                </a:solidFill>
                <a:latin typeface="Arial" pitchFamily="34" charset="0"/>
                <a:ea typeface="Arial" pitchFamily="34" charset="-122"/>
                <a:cs typeface="Arial" pitchFamily="34" charset="-120"/>
              </a:rPr>
              <a:t>Keep law, location and issue in view.</a:t>
            </a:r>
            <a:endParaRPr lang="en-US" sz="15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6F9FC"/>
        </a:solidFill>
        <a:effectLst/>
      </p:bgPr>
    </p:bg>
    <p:spTree>
      <p:nvGrpSpPr>
        <p:cNvPr id="1" name=""/>
        <p:cNvGrpSpPr/>
        <p:nvPr/>
      </p:nvGrpSpPr>
      <p:grpSpPr>
        <a:xfrm>
          <a:off x="0" y="0"/>
          <a:ext cx="0" cy="0"/>
          <a:chOff x="0" y="0"/>
          <a:chExt cx="0" cy="0"/>
        </a:xfrm>
      </p:grpSpPr>
      <p:sp>
        <p:nvSpPr>
          <p:cNvPr id="2" name="Shape 0"/>
          <p:cNvSpPr/>
          <p:nvPr/>
        </p:nvSpPr>
        <p:spPr>
          <a:xfrm>
            <a:off x="0" y="0"/>
            <a:ext cx="12192000" cy="109728"/>
          </a:xfrm>
          <a:prstGeom prst="rect">
            <a:avLst/>
          </a:prstGeom>
          <a:solidFill>
            <a:srgbClr val="13B8A6"/>
          </a:solidFill>
          <a:ln w="12700">
            <a:solidFill>
              <a:srgbClr val="13B8A6"/>
            </a:solidFill>
            <a:prstDash val="solid"/>
          </a:ln>
        </p:spPr>
        <p:txBody>
          <a:bodyPr/>
          <a:lstStyle/>
          <a:p>
            <a:endParaRPr lang="en-GB"/>
          </a:p>
        </p:txBody>
      </p:sp>
      <p:sp>
        <p:nvSpPr>
          <p:cNvPr id="3" name="Text 1"/>
          <p:cNvSpPr/>
          <p:nvPr/>
        </p:nvSpPr>
        <p:spPr>
          <a:xfrm>
            <a:off x="502920" y="274320"/>
            <a:ext cx="9144000" cy="219456"/>
          </a:xfrm>
          <a:prstGeom prst="rect">
            <a:avLst/>
          </a:prstGeom>
          <a:noFill/>
          <a:ln/>
        </p:spPr>
        <p:txBody>
          <a:bodyPr wrap="square" lIns="0" tIns="0" rIns="0" bIns="0" rtlCol="0" anchor="ctr">
            <a:normAutofit/>
          </a:bodyPr>
          <a:lstStyle/>
          <a:p>
            <a:pPr marL="0" indent="0">
              <a:buNone/>
            </a:pPr>
            <a:r>
              <a:rPr lang="en-US" sz="1000" b="1" kern="0" spc="50" dirty="0">
                <a:solidFill>
                  <a:srgbClr val="5C7180"/>
                </a:solidFill>
                <a:latin typeface="Arial" pitchFamily="34" charset="0"/>
                <a:ea typeface="Arial" pitchFamily="34" charset="-122"/>
                <a:cs typeface="Arial" pitchFamily="34" charset="-120"/>
              </a:rPr>
              <a:t>UWTSD  /  BMPL4020  /  ACADEMIC &amp; PROFESSIONAL SKILLS FOR POLICING</a:t>
            </a:r>
            <a:endParaRPr lang="en-US" sz="1000" dirty="0"/>
          </a:p>
        </p:txBody>
      </p:sp>
      <p:sp>
        <p:nvSpPr>
          <p:cNvPr id="4" name="Text 2"/>
          <p:cNvSpPr/>
          <p:nvPr/>
        </p:nvSpPr>
        <p:spPr>
          <a:xfrm>
            <a:off x="502920" y="749808"/>
            <a:ext cx="11201400" cy="685800"/>
          </a:xfrm>
          <a:prstGeom prst="rect">
            <a:avLst/>
          </a:prstGeom>
          <a:noFill/>
          <a:ln/>
        </p:spPr>
        <p:txBody>
          <a:bodyPr wrap="square" lIns="0" tIns="0" rIns="0" bIns="0" rtlCol="0" anchor="ctr">
            <a:normAutofit/>
          </a:bodyPr>
          <a:lstStyle/>
          <a:p>
            <a:pPr marL="0" indent="0">
              <a:buNone/>
            </a:pPr>
            <a:r>
              <a:rPr lang="en-US" sz="3100" b="1" dirty="0">
                <a:solidFill>
                  <a:srgbClr val="10263A"/>
                </a:solidFill>
                <a:latin typeface="Arial" pitchFamily="34" charset="0"/>
                <a:ea typeface="Arial" pitchFamily="34" charset="-122"/>
                <a:cs typeface="Arial" pitchFamily="34" charset="-120"/>
              </a:rPr>
              <a:t>Keyword building: 4 boxes</a:t>
            </a:r>
            <a:endParaRPr lang="en-US" sz="3100" dirty="0"/>
          </a:p>
        </p:txBody>
      </p:sp>
      <p:sp>
        <p:nvSpPr>
          <p:cNvPr id="5" name="Text 3"/>
          <p:cNvSpPr/>
          <p:nvPr/>
        </p:nvSpPr>
        <p:spPr>
          <a:xfrm>
            <a:off x="512064" y="1444752"/>
            <a:ext cx="11064240" cy="338328"/>
          </a:xfrm>
          <a:prstGeom prst="rect">
            <a:avLst/>
          </a:prstGeom>
          <a:noFill/>
          <a:ln/>
        </p:spPr>
        <p:txBody>
          <a:bodyPr wrap="square" lIns="0" tIns="0" rIns="0" bIns="0" rtlCol="0" anchor="ctr">
            <a:normAutofit/>
          </a:bodyPr>
          <a:lstStyle/>
          <a:p>
            <a:pPr marL="0" indent="0">
              <a:buNone/>
            </a:pPr>
            <a:r>
              <a:rPr lang="en-US" sz="1600" dirty="0">
                <a:solidFill>
                  <a:srgbClr val="5C7180"/>
                </a:solidFill>
                <a:latin typeface="Arial" pitchFamily="34" charset="0"/>
                <a:ea typeface="Arial" pitchFamily="34" charset="-122"/>
                <a:cs typeface="Arial" pitchFamily="34" charset="-120"/>
              </a:rPr>
              <a:t>Break your research question into searchable concepts.</a:t>
            </a:r>
            <a:endParaRPr lang="en-US" sz="1600" dirty="0"/>
          </a:p>
        </p:txBody>
      </p:sp>
      <p:sp>
        <p:nvSpPr>
          <p:cNvPr id="6" name="Shape 4"/>
          <p:cNvSpPr/>
          <p:nvPr/>
        </p:nvSpPr>
        <p:spPr>
          <a:xfrm>
            <a:off x="502920" y="6483096"/>
            <a:ext cx="11183112" cy="0"/>
          </a:xfrm>
          <a:prstGeom prst="line">
            <a:avLst/>
          </a:prstGeom>
          <a:noFill/>
          <a:ln w="8890">
            <a:solidFill>
              <a:srgbClr val="D9E4EC"/>
            </a:solidFill>
            <a:prstDash val="solid"/>
          </a:ln>
        </p:spPr>
        <p:txBody>
          <a:bodyPr/>
          <a:lstStyle/>
          <a:p>
            <a:endParaRPr lang="en-GB"/>
          </a:p>
        </p:txBody>
      </p:sp>
      <p:sp>
        <p:nvSpPr>
          <p:cNvPr id="7" name="Text 5"/>
          <p:cNvSpPr/>
          <p:nvPr/>
        </p:nvSpPr>
        <p:spPr>
          <a:xfrm>
            <a:off x="502920" y="6537960"/>
            <a:ext cx="4572000" cy="155448"/>
          </a:xfrm>
          <a:prstGeom prst="rect">
            <a:avLst/>
          </a:prstGeom>
          <a:noFill/>
          <a:ln/>
        </p:spPr>
        <p:txBody>
          <a:bodyPr wrap="square" lIns="0" tIns="0" rIns="0" bIns="0" rtlCol="0" anchor="ctr">
            <a:normAutofit/>
          </a:bodyPr>
          <a:lstStyle/>
          <a:p>
            <a:pPr marL="0" indent="0">
              <a:buNone/>
            </a:pPr>
            <a:r>
              <a:rPr lang="en-US" sz="900" b="1" dirty="0">
                <a:solidFill>
                  <a:srgbClr val="5C7180"/>
                </a:solidFill>
                <a:latin typeface="Arial" pitchFamily="34" charset="0"/>
                <a:ea typeface="Arial" pitchFamily="34" charset="-122"/>
                <a:cs typeface="Arial" pitchFamily="34" charset="-120"/>
              </a:rPr>
              <a:t>MONDAY  •  CONTENT</a:t>
            </a:r>
            <a:endParaRPr lang="en-US" sz="900" dirty="0"/>
          </a:p>
        </p:txBody>
      </p:sp>
      <p:sp>
        <p:nvSpPr>
          <p:cNvPr id="8" name="Shape 6"/>
          <p:cNvSpPr/>
          <p:nvPr/>
        </p:nvSpPr>
        <p:spPr>
          <a:xfrm>
            <a:off x="9646920" y="6510528"/>
            <a:ext cx="1938528" cy="292608"/>
          </a:xfrm>
          <a:prstGeom prst="roundRect">
            <a:avLst>
              <a:gd name="adj" fmla="val 25000"/>
            </a:avLst>
          </a:prstGeom>
          <a:solidFill>
            <a:srgbClr val="EAF3F9"/>
          </a:solidFill>
          <a:ln w="10160">
            <a:solidFill>
              <a:srgbClr val="EAF3F9">
                <a:alpha val="0"/>
              </a:srgbClr>
            </a:solidFill>
            <a:prstDash val="solid"/>
          </a:ln>
        </p:spPr>
        <p:txBody>
          <a:bodyPr/>
          <a:lstStyle/>
          <a:p>
            <a:endParaRPr lang="en-GB"/>
          </a:p>
        </p:txBody>
      </p:sp>
      <p:sp>
        <p:nvSpPr>
          <p:cNvPr id="9" name="Text 7"/>
          <p:cNvSpPr/>
          <p:nvPr/>
        </p:nvSpPr>
        <p:spPr>
          <a:xfrm>
            <a:off x="9738360" y="6537960"/>
            <a:ext cx="1755648" cy="219456"/>
          </a:xfrm>
          <a:prstGeom prst="rect">
            <a:avLst/>
          </a:prstGeom>
          <a:noFill/>
          <a:ln/>
        </p:spPr>
        <p:txBody>
          <a:bodyPr wrap="square" lIns="0" tIns="0" rIns="0" bIns="0" rtlCol="0" anchor="ctr">
            <a:normAutofit/>
          </a:bodyPr>
          <a:lstStyle/>
          <a:p>
            <a:pPr marL="0" indent="0">
              <a:buNone/>
            </a:pPr>
            <a:r>
              <a:rPr lang="en-US" sz="1000" b="1" kern="0" spc="50" dirty="0">
                <a:solidFill>
                  <a:srgbClr val="183046"/>
                </a:solidFill>
                <a:latin typeface="Arial" pitchFamily="34" charset="0"/>
                <a:ea typeface="Arial" pitchFamily="34" charset="-122"/>
                <a:cs typeface="Arial" pitchFamily="34" charset="-120"/>
              </a:rPr>
              <a:t>56–60 MIN</a:t>
            </a:r>
            <a:endParaRPr lang="en-US" sz="1000" dirty="0"/>
          </a:p>
        </p:txBody>
      </p:sp>
      <p:sp>
        <p:nvSpPr>
          <p:cNvPr id="10" name="Text 8"/>
          <p:cNvSpPr/>
          <p:nvPr/>
        </p:nvSpPr>
        <p:spPr>
          <a:xfrm>
            <a:off x="11393424" y="6528816"/>
            <a:ext cx="292608" cy="155448"/>
          </a:xfrm>
          <a:prstGeom prst="rect">
            <a:avLst/>
          </a:prstGeom>
          <a:noFill/>
          <a:ln/>
        </p:spPr>
        <p:txBody>
          <a:bodyPr wrap="square" lIns="0" tIns="0" rIns="0" bIns="0" rtlCol="0" anchor="ctr">
            <a:normAutofit/>
          </a:bodyPr>
          <a:lstStyle/>
          <a:p>
            <a:pPr marL="0" indent="0" algn="r">
              <a:buNone/>
            </a:pPr>
            <a:r>
              <a:rPr lang="en-US" sz="1000" b="1" dirty="0">
                <a:solidFill>
                  <a:srgbClr val="5C7180"/>
                </a:solidFill>
                <a:latin typeface="Arial" pitchFamily="34" charset="0"/>
                <a:ea typeface="Arial" pitchFamily="34" charset="-122"/>
                <a:cs typeface="Arial" pitchFamily="34" charset="-120"/>
              </a:rPr>
              <a:t>12</a:t>
            </a:r>
            <a:endParaRPr lang="en-US" sz="1000" dirty="0"/>
          </a:p>
        </p:txBody>
      </p:sp>
      <p:sp>
        <p:nvSpPr>
          <p:cNvPr id="11" name="Shape 9"/>
          <p:cNvSpPr/>
          <p:nvPr/>
        </p:nvSpPr>
        <p:spPr>
          <a:xfrm>
            <a:off x="658368" y="2231136"/>
            <a:ext cx="2642616" cy="2359152"/>
          </a:xfrm>
          <a:prstGeom prst="roundRect">
            <a:avLst>
              <a:gd name="adj" fmla="val 6202"/>
            </a:avLst>
          </a:prstGeom>
          <a:solidFill>
            <a:srgbClr val="FFFFFF"/>
          </a:solidFill>
          <a:ln w="10160">
            <a:solidFill>
              <a:srgbClr val="D9E4EC"/>
            </a:solidFill>
            <a:prstDash val="solid"/>
          </a:ln>
        </p:spPr>
        <p:txBody>
          <a:bodyPr/>
          <a:lstStyle/>
          <a:p>
            <a:endParaRPr lang="en-GB"/>
          </a:p>
        </p:txBody>
      </p:sp>
      <p:sp>
        <p:nvSpPr>
          <p:cNvPr id="12" name="Shape 10"/>
          <p:cNvSpPr/>
          <p:nvPr/>
        </p:nvSpPr>
        <p:spPr>
          <a:xfrm>
            <a:off x="658368" y="2231136"/>
            <a:ext cx="68580" cy="2359152"/>
          </a:xfrm>
          <a:prstGeom prst="rect">
            <a:avLst/>
          </a:prstGeom>
          <a:solidFill>
            <a:srgbClr val="13B8A6"/>
          </a:solidFill>
          <a:ln w="10160">
            <a:solidFill>
              <a:srgbClr val="13B8A6">
                <a:alpha val="0"/>
              </a:srgbClr>
            </a:solidFill>
            <a:prstDash val="solid"/>
          </a:ln>
        </p:spPr>
        <p:txBody>
          <a:bodyPr/>
          <a:lstStyle/>
          <a:p>
            <a:endParaRPr lang="en-GB"/>
          </a:p>
        </p:txBody>
      </p:sp>
      <p:sp>
        <p:nvSpPr>
          <p:cNvPr id="13" name="Text 11"/>
          <p:cNvSpPr/>
          <p:nvPr/>
        </p:nvSpPr>
        <p:spPr>
          <a:xfrm>
            <a:off x="859536" y="2377440"/>
            <a:ext cx="2231136" cy="329184"/>
          </a:xfrm>
          <a:prstGeom prst="rect">
            <a:avLst/>
          </a:prstGeom>
          <a:noFill/>
          <a:ln/>
        </p:spPr>
        <p:txBody>
          <a:bodyPr wrap="square" lIns="0" tIns="0" rIns="0" bIns="0" rtlCol="0" anchor="ctr">
            <a:normAutofit/>
          </a:bodyPr>
          <a:lstStyle/>
          <a:p>
            <a:pPr marL="0" indent="0">
              <a:buNone/>
            </a:pPr>
            <a:r>
              <a:rPr lang="en-US" sz="1900" b="1" dirty="0">
                <a:solidFill>
                  <a:srgbClr val="10263A"/>
                </a:solidFill>
                <a:latin typeface="Arial" pitchFamily="34" charset="0"/>
                <a:ea typeface="Arial" pitchFamily="34" charset="-122"/>
                <a:cs typeface="Arial" pitchFamily="34" charset="-120"/>
              </a:rPr>
              <a:t>OFFENCE</a:t>
            </a:r>
            <a:endParaRPr lang="en-US" sz="1900" dirty="0"/>
          </a:p>
        </p:txBody>
      </p:sp>
      <p:sp>
        <p:nvSpPr>
          <p:cNvPr id="14" name="Text 12"/>
          <p:cNvSpPr/>
          <p:nvPr/>
        </p:nvSpPr>
        <p:spPr>
          <a:xfrm>
            <a:off x="859536" y="2843784"/>
            <a:ext cx="2231136" cy="1609344"/>
          </a:xfrm>
          <a:prstGeom prst="rect">
            <a:avLst/>
          </a:prstGeom>
          <a:noFill/>
          <a:ln/>
        </p:spPr>
        <p:txBody>
          <a:bodyPr wrap="square" lIns="0" tIns="0" rIns="0" bIns="0" rtlCol="0" anchor="t">
            <a:normAutofit/>
          </a:bodyPr>
          <a:lstStyle/>
          <a:p>
            <a:pPr marL="0" indent="0">
              <a:buNone/>
            </a:pPr>
            <a:r>
              <a:rPr lang="en-US" sz="1700" dirty="0">
                <a:solidFill>
                  <a:srgbClr val="183046"/>
                </a:solidFill>
                <a:latin typeface="Arial" pitchFamily="34" charset="0"/>
                <a:ea typeface="Arial" pitchFamily="34" charset="-122"/>
                <a:cs typeface="Arial" pitchFamily="34" charset="-120"/>
              </a:rPr>
              <a:t>assault / battery</a:t>
            </a:r>
            <a:endParaRPr lang="en-US" sz="1700" dirty="0"/>
          </a:p>
        </p:txBody>
      </p:sp>
      <p:sp>
        <p:nvSpPr>
          <p:cNvPr id="15" name="Shape 13"/>
          <p:cNvSpPr/>
          <p:nvPr/>
        </p:nvSpPr>
        <p:spPr>
          <a:xfrm>
            <a:off x="3520440" y="2231136"/>
            <a:ext cx="2642616" cy="2359152"/>
          </a:xfrm>
          <a:prstGeom prst="roundRect">
            <a:avLst>
              <a:gd name="adj" fmla="val 6202"/>
            </a:avLst>
          </a:prstGeom>
          <a:solidFill>
            <a:srgbClr val="FFFFFF"/>
          </a:solidFill>
          <a:ln w="10160">
            <a:solidFill>
              <a:srgbClr val="D9E4EC"/>
            </a:solidFill>
            <a:prstDash val="solid"/>
          </a:ln>
        </p:spPr>
        <p:txBody>
          <a:bodyPr/>
          <a:lstStyle/>
          <a:p>
            <a:endParaRPr lang="en-GB"/>
          </a:p>
        </p:txBody>
      </p:sp>
      <p:sp>
        <p:nvSpPr>
          <p:cNvPr id="16" name="Shape 14"/>
          <p:cNvSpPr/>
          <p:nvPr/>
        </p:nvSpPr>
        <p:spPr>
          <a:xfrm>
            <a:off x="3520440" y="2231136"/>
            <a:ext cx="68580" cy="2359152"/>
          </a:xfrm>
          <a:prstGeom prst="rect">
            <a:avLst/>
          </a:prstGeom>
          <a:solidFill>
            <a:srgbClr val="4AAED0"/>
          </a:solidFill>
          <a:ln w="10160">
            <a:solidFill>
              <a:srgbClr val="4AAED0">
                <a:alpha val="0"/>
              </a:srgbClr>
            </a:solidFill>
            <a:prstDash val="solid"/>
          </a:ln>
        </p:spPr>
        <p:txBody>
          <a:bodyPr/>
          <a:lstStyle/>
          <a:p>
            <a:endParaRPr lang="en-GB"/>
          </a:p>
        </p:txBody>
      </p:sp>
      <p:sp>
        <p:nvSpPr>
          <p:cNvPr id="17" name="Text 15"/>
          <p:cNvSpPr/>
          <p:nvPr/>
        </p:nvSpPr>
        <p:spPr>
          <a:xfrm>
            <a:off x="3721608" y="2377440"/>
            <a:ext cx="2231136" cy="329184"/>
          </a:xfrm>
          <a:prstGeom prst="rect">
            <a:avLst/>
          </a:prstGeom>
          <a:noFill/>
          <a:ln/>
        </p:spPr>
        <p:txBody>
          <a:bodyPr wrap="square" lIns="0" tIns="0" rIns="0" bIns="0" rtlCol="0" anchor="ctr">
            <a:normAutofit/>
          </a:bodyPr>
          <a:lstStyle/>
          <a:p>
            <a:pPr marL="0" indent="0">
              <a:buNone/>
            </a:pPr>
            <a:r>
              <a:rPr lang="en-US" sz="1900" b="1" dirty="0">
                <a:solidFill>
                  <a:srgbClr val="10263A"/>
                </a:solidFill>
                <a:latin typeface="Arial" pitchFamily="34" charset="0"/>
                <a:ea typeface="Arial" pitchFamily="34" charset="-122"/>
                <a:cs typeface="Arial" pitchFamily="34" charset="-120"/>
              </a:rPr>
              <a:t>SCOPE</a:t>
            </a:r>
            <a:endParaRPr lang="en-US" sz="1900" dirty="0"/>
          </a:p>
        </p:txBody>
      </p:sp>
      <p:sp>
        <p:nvSpPr>
          <p:cNvPr id="18" name="Text 16"/>
          <p:cNvSpPr/>
          <p:nvPr/>
        </p:nvSpPr>
        <p:spPr>
          <a:xfrm>
            <a:off x="3721608" y="2843784"/>
            <a:ext cx="2231136" cy="1609344"/>
          </a:xfrm>
          <a:prstGeom prst="rect">
            <a:avLst/>
          </a:prstGeom>
          <a:noFill/>
          <a:ln/>
        </p:spPr>
        <p:txBody>
          <a:bodyPr wrap="square" lIns="0" tIns="0" rIns="0" bIns="0" rtlCol="0" anchor="t">
            <a:normAutofit/>
          </a:bodyPr>
          <a:lstStyle/>
          <a:p>
            <a:pPr marL="0" indent="0">
              <a:buNone/>
            </a:pPr>
            <a:r>
              <a:rPr lang="en-US" sz="1700" dirty="0">
                <a:solidFill>
                  <a:srgbClr val="183046"/>
                </a:solidFill>
                <a:latin typeface="Arial" pitchFamily="34" charset="0"/>
                <a:ea typeface="Arial" pitchFamily="34" charset="-122"/>
                <a:cs typeface="Arial" pitchFamily="34" charset="-120"/>
              </a:rPr>
              <a:t>England / Wales</a:t>
            </a:r>
            <a:endParaRPr lang="en-US" sz="1700" dirty="0"/>
          </a:p>
        </p:txBody>
      </p:sp>
      <p:sp>
        <p:nvSpPr>
          <p:cNvPr id="19" name="Shape 17"/>
          <p:cNvSpPr/>
          <p:nvPr/>
        </p:nvSpPr>
        <p:spPr>
          <a:xfrm>
            <a:off x="6382512" y="2231136"/>
            <a:ext cx="2642616" cy="2359152"/>
          </a:xfrm>
          <a:prstGeom prst="roundRect">
            <a:avLst>
              <a:gd name="adj" fmla="val 6202"/>
            </a:avLst>
          </a:prstGeom>
          <a:solidFill>
            <a:srgbClr val="FFFFFF"/>
          </a:solidFill>
          <a:ln w="10160">
            <a:solidFill>
              <a:srgbClr val="D9E4EC"/>
            </a:solidFill>
            <a:prstDash val="solid"/>
          </a:ln>
        </p:spPr>
        <p:txBody>
          <a:bodyPr/>
          <a:lstStyle/>
          <a:p>
            <a:endParaRPr lang="en-GB"/>
          </a:p>
        </p:txBody>
      </p:sp>
      <p:sp>
        <p:nvSpPr>
          <p:cNvPr id="20" name="Shape 18"/>
          <p:cNvSpPr/>
          <p:nvPr/>
        </p:nvSpPr>
        <p:spPr>
          <a:xfrm>
            <a:off x="6382512" y="2231136"/>
            <a:ext cx="68580" cy="2359152"/>
          </a:xfrm>
          <a:prstGeom prst="rect">
            <a:avLst/>
          </a:prstGeom>
          <a:solidFill>
            <a:srgbClr val="F2B64C"/>
          </a:solidFill>
          <a:ln w="10160">
            <a:solidFill>
              <a:srgbClr val="F2B64C">
                <a:alpha val="0"/>
              </a:srgbClr>
            </a:solidFill>
            <a:prstDash val="solid"/>
          </a:ln>
        </p:spPr>
        <p:txBody>
          <a:bodyPr/>
          <a:lstStyle/>
          <a:p>
            <a:endParaRPr lang="en-GB"/>
          </a:p>
        </p:txBody>
      </p:sp>
      <p:sp>
        <p:nvSpPr>
          <p:cNvPr id="21" name="Text 19"/>
          <p:cNvSpPr/>
          <p:nvPr/>
        </p:nvSpPr>
        <p:spPr>
          <a:xfrm>
            <a:off x="6583680" y="2377440"/>
            <a:ext cx="2231136" cy="329184"/>
          </a:xfrm>
          <a:prstGeom prst="rect">
            <a:avLst/>
          </a:prstGeom>
          <a:noFill/>
          <a:ln/>
        </p:spPr>
        <p:txBody>
          <a:bodyPr wrap="square" lIns="0" tIns="0" rIns="0" bIns="0" rtlCol="0" anchor="ctr">
            <a:normAutofit/>
          </a:bodyPr>
          <a:lstStyle/>
          <a:p>
            <a:pPr marL="0" indent="0">
              <a:buNone/>
            </a:pPr>
            <a:r>
              <a:rPr lang="en-US" sz="1900" b="1" dirty="0">
                <a:solidFill>
                  <a:srgbClr val="10263A"/>
                </a:solidFill>
                <a:latin typeface="Arial" pitchFamily="34" charset="0"/>
                <a:ea typeface="Arial" pitchFamily="34" charset="-122"/>
                <a:cs typeface="Arial" pitchFamily="34" charset="-120"/>
              </a:rPr>
              <a:t>ASPECT</a:t>
            </a:r>
            <a:endParaRPr lang="en-US" sz="1900" dirty="0"/>
          </a:p>
        </p:txBody>
      </p:sp>
      <p:sp>
        <p:nvSpPr>
          <p:cNvPr id="22" name="Text 20"/>
          <p:cNvSpPr/>
          <p:nvPr/>
        </p:nvSpPr>
        <p:spPr>
          <a:xfrm>
            <a:off x="6583680" y="2843784"/>
            <a:ext cx="2231136" cy="1609344"/>
          </a:xfrm>
          <a:prstGeom prst="rect">
            <a:avLst/>
          </a:prstGeom>
          <a:noFill/>
          <a:ln/>
        </p:spPr>
        <p:txBody>
          <a:bodyPr wrap="square" lIns="0" tIns="0" rIns="0" bIns="0" rtlCol="0" anchor="t">
            <a:normAutofit/>
          </a:bodyPr>
          <a:lstStyle/>
          <a:p>
            <a:pPr marL="0" indent="0">
              <a:buNone/>
            </a:pPr>
            <a:r>
              <a:rPr lang="en-US" sz="1700" dirty="0">
                <a:solidFill>
                  <a:srgbClr val="183046"/>
                </a:solidFill>
                <a:latin typeface="Arial" pitchFamily="34" charset="0"/>
                <a:ea typeface="Arial" pitchFamily="34" charset="-122"/>
                <a:cs typeface="Arial" pitchFamily="34" charset="-120"/>
              </a:rPr>
              <a:t>evidence / intent</a:t>
            </a:r>
            <a:endParaRPr lang="en-US" sz="1700" dirty="0"/>
          </a:p>
        </p:txBody>
      </p:sp>
      <p:sp>
        <p:nvSpPr>
          <p:cNvPr id="23" name="Shape 21"/>
          <p:cNvSpPr/>
          <p:nvPr/>
        </p:nvSpPr>
        <p:spPr>
          <a:xfrm>
            <a:off x="9244584" y="2231136"/>
            <a:ext cx="2642616" cy="2359152"/>
          </a:xfrm>
          <a:prstGeom prst="roundRect">
            <a:avLst>
              <a:gd name="adj" fmla="val 6202"/>
            </a:avLst>
          </a:prstGeom>
          <a:solidFill>
            <a:srgbClr val="FFFFFF"/>
          </a:solidFill>
          <a:ln w="10160">
            <a:solidFill>
              <a:srgbClr val="D9E4EC"/>
            </a:solidFill>
            <a:prstDash val="solid"/>
          </a:ln>
        </p:spPr>
        <p:txBody>
          <a:bodyPr/>
          <a:lstStyle/>
          <a:p>
            <a:endParaRPr lang="en-GB"/>
          </a:p>
        </p:txBody>
      </p:sp>
      <p:sp>
        <p:nvSpPr>
          <p:cNvPr id="24" name="Shape 22"/>
          <p:cNvSpPr/>
          <p:nvPr/>
        </p:nvSpPr>
        <p:spPr>
          <a:xfrm>
            <a:off x="9244584" y="2231136"/>
            <a:ext cx="68580" cy="2359152"/>
          </a:xfrm>
          <a:prstGeom prst="rect">
            <a:avLst/>
          </a:prstGeom>
          <a:solidFill>
            <a:srgbClr val="13B8A6"/>
          </a:solidFill>
          <a:ln w="10160">
            <a:solidFill>
              <a:srgbClr val="13B8A6">
                <a:alpha val="0"/>
              </a:srgbClr>
            </a:solidFill>
            <a:prstDash val="solid"/>
          </a:ln>
        </p:spPr>
        <p:txBody>
          <a:bodyPr/>
          <a:lstStyle/>
          <a:p>
            <a:endParaRPr lang="en-GB"/>
          </a:p>
        </p:txBody>
      </p:sp>
      <p:sp>
        <p:nvSpPr>
          <p:cNvPr id="25" name="Text 23"/>
          <p:cNvSpPr/>
          <p:nvPr/>
        </p:nvSpPr>
        <p:spPr>
          <a:xfrm>
            <a:off x="9445752" y="2377440"/>
            <a:ext cx="2231136" cy="329184"/>
          </a:xfrm>
          <a:prstGeom prst="rect">
            <a:avLst/>
          </a:prstGeom>
          <a:noFill/>
          <a:ln/>
        </p:spPr>
        <p:txBody>
          <a:bodyPr wrap="square" lIns="0" tIns="0" rIns="0" bIns="0" rtlCol="0" anchor="ctr">
            <a:normAutofit/>
          </a:bodyPr>
          <a:lstStyle/>
          <a:p>
            <a:pPr marL="0" indent="0">
              <a:buNone/>
            </a:pPr>
            <a:r>
              <a:rPr lang="en-US" sz="1900" b="1" dirty="0">
                <a:solidFill>
                  <a:srgbClr val="10263A"/>
                </a:solidFill>
                <a:latin typeface="Arial" pitchFamily="34" charset="0"/>
                <a:ea typeface="Arial" pitchFamily="34" charset="-122"/>
                <a:cs typeface="Arial" pitchFamily="34" charset="-120"/>
              </a:rPr>
              <a:t>SOURCE</a:t>
            </a:r>
            <a:endParaRPr lang="en-US" sz="1900" dirty="0"/>
          </a:p>
        </p:txBody>
      </p:sp>
      <p:sp>
        <p:nvSpPr>
          <p:cNvPr id="26" name="Text 24"/>
          <p:cNvSpPr/>
          <p:nvPr/>
        </p:nvSpPr>
        <p:spPr>
          <a:xfrm>
            <a:off x="9445752" y="2843784"/>
            <a:ext cx="2231136" cy="1609344"/>
          </a:xfrm>
          <a:prstGeom prst="rect">
            <a:avLst/>
          </a:prstGeom>
          <a:noFill/>
          <a:ln/>
        </p:spPr>
        <p:txBody>
          <a:bodyPr wrap="square" lIns="0" tIns="0" rIns="0" bIns="0" rtlCol="0" anchor="t">
            <a:normAutofit/>
          </a:bodyPr>
          <a:lstStyle/>
          <a:p>
            <a:pPr marL="0" indent="0">
              <a:buNone/>
            </a:pPr>
            <a:r>
              <a:rPr lang="en-US" sz="1700" dirty="0">
                <a:solidFill>
                  <a:srgbClr val="183046"/>
                </a:solidFill>
                <a:latin typeface="Arial" pitchFamily="34" charset="0"/>
                <a:ea typeface="Arial" pitchFamily="34" charset="-122"/>
                <a:cs typeface="Arial" pitchFamily="34" charset="-120"/>
              </a:rPr>
              <a:t>CPS / research</a:t>
            </a:r>
            <a:endParaRPr lang="en-US" sz="1700" dirty="0"/>
          </a:p>
        </p:txBody>
      </p:sp>
      <p:sp>
        <p:nvSpPr>
          <p:cNvPr id="27" name="Shape 25"/>
          <p:cNvSpPr/>
          <p:nvPr/>
        </p:nvSpPr>
        <p:spPr>
          <a:xfrm>
            <a:off x="658368" y="5925312"/>
            <a:ext cx="10872216" cy="347472"/>
          </a:xfrm>
          <a:prstGeom prst="roundRect">
            <a:avLst>
              <a:gd name="adj" fmla="val 21053"/>
            </a:avLst>
          </a:prstGeom>
          <a:solidFill>
            <a:srgbClr val="E4F8F4"/>
          </a:solidFill>
          <a:ln w="10160">
            <a:solidFill>
              <a:srgbClr val="E4F8F4">
                <a:alpha val="0"/>
              </a:srgbClr>
            </a:solidFill>
            <a:prstDash val="solid"/>
          </a:ln>
        </p:spPr>
        <p:txBody>
          <a:bodyPr/>
          <a:lstStyle/>
          <a:p>
            <a:endParaRPr lang="en-GB"/>
          </a:p>
        </p:txBody>
      </p:sp>
      <p:sp>
        <p:nvSpPr>
          <p:cNvPr id="28" name="Text 26"/>
          <p:cNvSpPr/>
          <p:nvPr/>
        </p:nvSpPr>
        <p:spPr>
          <a:xfrm>
            <a:off x="832104" y="5980176"/>
            <a:ext cx="10497312" cy="192024"/>
          </a:xfrm>
          <a:prstGeom prst="rect">
            <a:avLst/>
          </a:prstGeom>
          <a:noFill/>
          <a:ln/>
        </p:spPr>
        <p:txBody>
          <a:bodyPr wrap="square" lIns="0" tIns="0" rIns="0" bIns="0" rtlCol="0" anchor="ctr">
            <a:normAutofit/>
          </a:bodyPr>
          <a:lstStyle/>
          <a:p>
            <a:pPr marL="0" indent="0">
              <a:buNone/>
            </a:pPr>
            <a:r>
              <a:rPr lang="en-US" sz="1200" b="1" dirty="0">
                <a:solidFill>
                  <a:srgbClr val="10263A"/>
                </a:solidFill>
                <a:latin typeface="Arial" pitchFamily="34" charset="0"/>
                <a:ea typeface="Arial" pitchFamily="34" charset="-122"/>
                <a:cs typeface="Arial" pitchFamily="34" charset="-120"/>
              </a:rPr>
              <a:t>Make a keyword list BEFORE searching. Change one concept at a time.</a:t>
            </a:r>
            <a:endParaRPr lang="en-US" sz="12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6F9FC"/>
        </a:solidFill>
        <a:effectLst/>
      </p:bgPr>
    </p:bg>
    <p:spTree>
      <p:nvGrpSpPr>
        <p:cNvPr id="1" name=""/>
        <p:cNvGrpSpPr/>
        <p:nvPr/>
      </p:nvGrpSpPr>
      <p:grpSpPr>
        <a:xfrm>
          <a:off x="0" y="0"/>
          <a:ext cx="0" cy="0"/>
          <a:chOff x="0" y="0"/>
          <a:chExt cx="0" cy="0"/>
        </a:xfrm>
      </p:grpSpPr>
      <p:sp>
        <p:nvSpPr>
          <p:cNvPr id="2" name="Shape 0"/>
          <p:cNvSpPr/>
          <p:nvPr/>
        </p:nvSpPr>
        <p:spPr>
          <a:xfrm>
            <a:off x="0" y="0"/>
            <a:ext cx="12192000" cy="109728"/>
          </a:xfrm>
          <a:prstGeom prst="rect">
            <a:avLst/>
          </a:prstGeom>
          <a:solidFill>
            <a:srgbClr val="13B8A6"/>
          </a:solidFill>
          <a:ln w="12700">
            <a:solidFill>
              <a:srgbClr val="13B8A6"/>
            </a:solidFill>
            <a:prstDash val="solid"/>
          </a:ln>
        </p:spPr>
        <p:txBody>
          <a:bodyPr/>
          <a:lstStyle/>
          <a:p>
            <a:endParaRPr lang="en-GB"/>
          </a:p>
        </p:txBody>
      </p:sp>
      <p:sp>
        <p:nvSpPr>
          <p:cNvPr id="3" name="Text 1"/>
          <p:cNvSpPr/>
          <p:nvPr/>
        </p:nvSpPr>
        <p:spPr>
          <a:xfrm>
            <a:off x="502920" y="274320"/>
            <a:ext cx="9144000" cy="219456"/>
          </a:xfrm>
          <a:prstGeom prst="rect">
            <a:avLst/>
          </a:prstGeom>
          <a:noFill/>
          <a:ln/>
        </p:spPr>
        <p:txBody>
          <a:bodyPr wrap="square" lIns="0" tIns="0" rIns="0" bIns="0" rtlCol="0" anchor="ctr">
            <a:normAutofit/>
          </a:bodyPr>
          <a:lstStyle/>
          <a:p>
            <a:pPr marL="0" indent="0">
              <a:buNone/>
            </a:pPr>
            <a:r>
              <a:rPr lang="en-US" sz="1000" b="1" kern="0" spc="50" dirty="0">
                <a:solidFill>
                  <a:srgbClr val="5C7180"/>
                </a:solidFill>
                <a:latin typeface="Arial" pitchFamily="34" charset="0"/>
                <a:ea typeface="Arial" pitchFamily="34" charset="-122"/>
                <a:cs typeface="Arial" pitchFamily="34" charset="-120"/>
              </a:rPr>
              <a:t>UWTSD  /  BMPL4020  /  ACADEMIC &amp; PROFESSIONAL SKILLS FOR POLICING</a:t>
            </a:r>
            <a:endParaRPr lang="en-US" sz="1000" dirty="0"/>
          </a:p>
        </p:txBody>
      </p:sp>
      <p:sp>
        <p:nvSpPr>
          <p:cNvPr id="4" name="Text 2"/>
          <p:cNvSpPr/>
          <p:nvPr/>
        </p:nvSpPr>
        <p:spPr>
          <a:xfrm>
            <a:off x="502920" y="749808"/>
            <a:ext cx="11201400" cy="685800"/>
          </a:xfrm>
          <a:prstGeom prst="rect">
            <a:avLst/>
          </a:prstGeom>
          <a:noFill/>
          <a:ln/>
        </p:spPr>
        <p:txBody>
          <a:bodyPr wrap="square" lIns="0" tIns="0" rIns="0" bIns="0" rtlCol="0" anchor="ctr">
            <a:normAutofit/>
          </a:bodyPr>
          <a:lstStyle/>
          <a:p>
            <a:pPr marL="0" indent="0">
              <a:buNone/>
            </a:pPr>
            <a:r>
              <a:rPr lang="en-US" sz="3100" b="1" dirty="0">
                <a:solidFill>
                  <a:srgbClr val="10263A"/>
                </a:solidFill>
                <a:latin typeface="Arial" pitchFamily="34" charset="0"/>
                <a:ea typeface="Arial" pitchFamily="34" charset="-122"/>
                <a:cs typeface="Arial" pitchFamily="34" charset="-120"/>
              </a:rPr>
              <a:t>Boolean searching: AND, OR, NOT</a:t>
            </a:r>
            <a:endParaRPr lang="en-US" sz="3100" dirty="0"/>
          </a:p>
        </p:txBody>
      </p:sp>
      <p:sp>
        <p:nvSpPr>
          <p:cNvPr id="5" name="Text 3"/>
          <p:cNvSpPr/>
          <p:nvPr/>
        </p:nvSpPr>
        <p:spPr>
          <a:xfrm>
            <a:off x="512064" y="1444752"/>
            <a:ext cx="11064240" cy="338328"/>
          </a:xfrm>
          <a:prstGeom prst="rect">
            <a:avLst/>
          </a:prstGeom>
          <a:noFill/>
          <a:ln/>
        </p:spPr>
        <p:txBody>
          <a:bodyPr wrap="square" lIns="0" tIns="0" rIns="0" bIns="0" rtlCol="0" anchor="ctr">
            <a:normAutofit/>
          </a:bodyPr>
          <a:lstStyle/>
          <a:p>
            <a:pPr marL="0" indent="0">
              <a:buNone/>
            </a:pPr>
            <a:r>
              <a:rPr lang="en-US" sz="1600" dirty="0">
                <a:solidFill>
                  <a:srgbClr val="5C7180"/>
                </a:solidFill>
                <a:latin typeface="Arial" pitchFamily="34" charset="0"/>
                <a:ea typeface="Arial" pitchFamily="34" charset="-122"/>
                <a:cs typeface="Arial" pitchFamily="34" charset="-120"/>
              </a:rPr>
              <a:t>Small operators can make a big difference.</a:t>
            </a:r>
            <a:endParaRPr lang="en-US" sz="1600" dirty="0"/>
          </a:p>
        </p:txBody>
      </p:sp>
      <p:sp>
        <p:nvSpPr>
          <p:cNvPr id="6" name="Shape 4"/>
          <p:cNvSpPr/>
          <p:nvPr/>
        </p:nvSpPr>
        <p:spPr>
          <a:xfrm>
            <a:off x="502920" y="6483096"/>
            <a:ext cx="11183112" cy="0"/>
          </a:xfrm>
          <a:prstGeom prst="line">
            <a:avLst/>
          </a:prstGeom>
          <a:noFill/>
          <a:ln w="8890">
            <a:solidFill>
              <a:srgbClr val="D9E4EC"/>
            </a:solidFill>
            <a:prstDash val="solid"/>
          </a:ln>
        </p:spPr>
        <p:txBody>
          <a:bodyPr/>
          <a:lstStyle/>
          <a:p>
            <a:endParaRPr lang="en-GB"/>
          </a:p>
        </p:txBody>
      </p:sp>
      <p:sp>
        <p:nvSpPr>
          <p:cNvPr id="7" name="Text 5"/>
          <p:cNvSpPr/>
          <p:nvPr/>
        </p:nvSpPr>
        <p:spPr>
          <a:xfrm>
            <a:off x="502920" y="6537960"/>
            <a:ext cx="4572000" cy="155448"/>
          </a:xfrm>
          <a:prstGeom prst="rect">
            <a:avLst/>
          </a:prstGeom>
          <a:noFill/>
          <a:ln/>
        </p:spPr>
        <p:txBody>
          <a:bodyPr wrap="square" lIns="0" tIns="0" rIns="0" bIns="0" rtlCol="0" anchor="ctr">
            <a:normAutofit/>
          </a:bodyPr>
          <a:lstStyle/>
          <a:p>
            <a:pPr marL="0" indent="0">
              <a:buNone/>
            </a:pPr>
            <a:r>
              <a:rPr lang="en-US" sz="900" b="1" dirty="0">
                <a:solidFill>
                  <a:srgbClr val="5C7180"/>
                </a:solidFill>
                <a:latin typeface="Arial" pitchFamily="34" charset="0"/>
                <a:ea typeface="Arial" pitchFamily="34" charset="-122"/>
                <a:cs typeface="Arial" pitchFamily="34" charset="-120"/>
              </a:rPr>
              <a:t>MONDAY  •  CONTENT</a:t>
            </a:r>
            <a:endParaRPr lang="en-US" sz="900" dirty="0"/>
          </a:p>
        </p:txBody>
      </p:sp>
      <p:sp>
        <p:nvSpPr>
          <p:cNvPr id="8" name="Shape 6"/>
          <p:cNvSpPr/>
          <p:nvPr/>
        </p:nvSpPr>
        <p:spPr>
          <a:xfrm>
            <a:off x="9646920" y="6510528"/>
            <a:ext cx="1938528" cy="292608"/>
          </a:xfrm>
          <a:prstGeom prst="roundRect">
            <a:avLst>
              <a:gd name="adj" fmla="val 25000"/>
            </a:avLst>
          </a:prstGeom>
          <a:solidFill>
            <a:srgbClr val="EAF3F9"/>
          </a:solidFill>
          <a:ln w="10160">
            <a:solidFill>
              <a:srgbClr val="EAF3F9">
                <a:alpha val="0"/>
              </a:srgbClr>
            </a:solidFill>
            <a:prstDash val="solid"/>
          </a:ln>
        </p:spPr>
        <p:txBody>
          <a:bodyPr/>
          <a:lstStyle/>
          <a:p>
            <a:endParaRPr lang="en-GB"/>
          </a:p>
        </p:txBody>
      </p:sp>
      <p:sp>
        <p:nvSpPr>
          <p:cNvPr id="9" name="Text 7"/>
          <p:cNvSpPr/>
          <p:nvPr/>
        </p:nvSpPr>
        <p:spPr>
          <a:xfrm>
            <a:off x="9738360" y="6537960"/>
            <a:ext cx="1755648" cy="219456"/>
          </a:xfrm>
          <a:prstGeom prst="rect">
            <a:avLst/>
          </a:prstGeom>
          <a:noFill/>
          <a:ln/>
        </p:spPr>
        <p:txBody>
          <a:bodyPr wrap="square" lIns="0" tIns="0" rIns="0" bIns="0" rtlCol="0" anchor="ctr">
            <a:normAutofit/>
          </a:bodyPr>
          <a:lstStyle/>
          <a:p>
            <a:pPr marL="0" indent="0">
              <a:buNone/>
            </a:pPr>
            <a:r>
              <a:rPr lang="en-US" sz="1000" b="1" kern="0" spc="50" dirty="0">
                <a:solidFill>
                  <a:srgbClr val="183046"/>
                </a:solidFill>
                <a:latin typeface="Arial" pitchFamily="34" charset="0"/>
                <a:ea typeface="Arial" pitchFamily="34" charset="-122"/>
                <a:cs typeface="Arial" pitchFamily="34" charset="-120"/>
              </a:rPr>
              <a:t>60–67 MIN</a:t>
            </a:r>
            <a:endParaRPr lang="en-US" sz="1000" dirty="0"/>
          </a:p>
        </p:txBody>
      </p:sp>
      <p:sp>
        <p:nvSpPr>
          <p:cNvPr id="10" name="Text 8"/>
          <p:cNvSpPr/>
          <p:nvPr/>
        </p:nvSpPr>
        <p:spPr>
          <a:xfrm>
            <a:off x="11393424" y="6528816"/>
            <a:ext cx="292608" cy="155448"/>
          </a:xfrm>
          <a:prstGeom prst="rect">
            <a:avLst/>
          </a:prstGeom>
          <a:noFill/>
          <a:ln/>
        </p:spPr>
        <p:txBody>
          <a:bodyPr wrap="square" lIns="0" tIns="0" rIns="0" bIns="0" rtlCol="0" anchor="ctr">
            <a:normAutofit/>
          </a:bodyPr>
          <a:lstStyle/>
          <a:p>
            <a:pPr marL="0" indent="0" algn="r">
              <a:buNone/>
            </a:pPr>
            <a:r>
              <a:rPr lang="en-US" sz="1000" b="1" dirty="0">
                <a:solidFill>
                  <a:srgbClr val="5C7180"/>
                </a:solidFill>
                <a:latin typeface="Arial" pitchFamily="34" charset="0"/>
                <a:ea typeface="Arial" pitchFamily="34" charset="-122"/>
                <a:cs typeface="Arial" pitchFamily="34" charset="-120"/>
              </a:rPr>
              <a:t>13</a:t>
            </a:r>
            <a:endParaRPr lang="en-US" sz="1000" dirty="0"/>
          </a:p>
        </p:txBody>
      </p:sp>
      <p:sp>
        <p:nvSpPr>
          <p:cNvPr id="11" name="Shape 9"/>
          <p:cNvSpPr/>
          <p:nvPr/>
        </p:nvSpPr>
        <p:spPr>
          <a:xfrm>
            <a:off x="640080" y="1920240"/>
            <a:ext cx="10899648" cy="694944"/>
          </a:xfrm>
          <a:prstGeom prst="rect">
            <a:avLst/>
          </a:prstGeom>
          <a:solidFill>
            <a:srgbClr val="10263A"/>
          </a:solidFill>
          <a:ln w="10160">
            <a:solidFill>
              <a:srgbClr val="10263A">
                <a:alpha val="0"/>
              </a:srgbClr>
            </a:solidFill>
            <a:prstDash val="solid"/>
          </a:ln>
        </p:spPr>
        <p:txBody>
          <a:bodyPr/>
          <a:lstStyle/>
          <a:p>
            <a:endParaRPr lang="en-GB"/>
          </a:p>
        </p:txBody>
      </p:sp>
      <p:sp>
        <p:nvSpPr>
          <p:cNvPr id="12" name="Text 10"/>
          <p:cNvSpPr/>
          <p:nvPr/>
        </p:nvSpPr>
        <p:spPr>
          <a:xfrm>
            <a:off x="777240" y="1984248"/>
            <a:ext cx="1965960" cy="585216"/>
          </a:xfrm>
          <a:prstGeom prst="rect">
            <a:avLst/>
          </a:prstGeom>
          <a:noFill/>
          <a:ln/>
        </p:spPr>
        <p:txBody>
          <a:bodyPr wrap="square" lIns="0" tIns="0" rIns="0" bIns="0" rtlCol="0" anchor="ctr">
            <a:normAutofit/>
          </a:bodyPr>
          <a:lstStyle/>
          <a:p>
            <a:pPr marL="0" indent="0">
              <a:buNone/>
            </a:pPr>
            <a:r>
              <a:rPr lang="en-US" sz="1400" b="1" dirty="0">
                <a:solidFill>
                  <a:srgbClr val="FFFFFF"/>
                </a:solidFill>
                <a:latin typeface="Arial" pitchFamily="34" charset="0"/>
                <a:ea typeface="Arial" pitchFamily="34" charset="-122"/>
                <a:cs typeface="Arial" pitchFamily="34" charset="-120"/>
              </a:rPr>
              <a:t>TOOL</a:t>
            </a:r>
            <a:endParaRPr lang="en-US" sz="1400" dirty="0"/>
          </a:p>
        </p:txBody>
      </p:sp>
      <p:sp>
        <p:nvSpPr>
          <p:cNvPr id="13" name="Text 11"/>
          <p:cNvSpPr/>
          <p:nvPr/>
        </p:nvSpPr>
        <p:spPr>
          <a:xfrm>
            <a:off x="2971800" y="1984248"/>
            <a:ext cx="3840480" cy="585216"/>
          </a:xfrm>
          <a:prstGeom prst="rect">
            <a:avLst/>
          </a:prstGeom>
          <a:noFill/>
          <a:ln/>
        </p:spPr>
        <p:txBody>
          <a:bodyPr wrap="square" lIns="0" tIns="0" rIns="0" bIns="0" rtlCol="0" anchor="ctr">
            <a:normAutofit/>
          </a:bodyPr>
          <a:lstStyle/>
          <a:p>
            <a:pPr marL="0" indent="0">
              <a:buNone/>
            </a:pPr>
            <a:r>
              <a:rPr lang="en-US" sz="1400" b="1" dirty="0">
                <a:solidFill>
                  <a:srgbClr val="FFFFFF"/>
                </a:solidFill>
                <a:latin typeface="Arial" pitchFamily="34" charset="0"/>
                <a:ea typeface="Arial" pitchFamily="34" charset="-122"/>
                <a:cs typeface="Arial" pitchFamily="34" charset="-120"/>
              </a:rPr>
              <a:t>SEARCH EXAMPLE</a:t>
            </a:r>
            <a:endParaRPr lang="en-US" sz="1400" dirty="0"/>
          </a:p>
        </p:txBody>
      </p:sp>
      <p:sp>
        <p:nvSpPr>
          <p:cNvPr id="14" name="Text 12"/>
          <p:cNvSpPr/>
          <p:nvPr/>
        </p:nvSpPr>
        <p:spPr>
          <a:xfrm>
            <a:off x="7040880" y="1984248"/>
            <a:ext cx="4407408" cy="585216"/>
          </a:xfrm>
          <a:prstGeom prst="rect">
            <a:avLst/>
          </a:prstGeom>
          <a:noFill/>
          <a:ln/>
        </p:spPr>
        <p:txBody>
          <a:bodyPr wrap="square" lIns="0" tIns="0" rIns="0" bIns="0" rtlCol="0" anchor="ctr">
            <a:normAutofit/>
          </a:bodyPr>
          <a:lstStyle/>
          <a:p>
            <a:pPr marL="0" indent="0">
              <a:buNone/>
            </a:pPr>
            <a:r>
              <a:rPr lang="en-US" sz="1400" b="1" dirty="0">
                <a:solidFill>
                  <a:srgbClr val="FFFFFF"/>
                </a:solidFill>
                <a:latin typeface="Arial" pitchFamily="34" charset="0"/>
                <a:ea typeface="Arial" pitchFamily="34" charset="-122"/>
                <a:cs typeface="Arial" pitchFamily="34" charset="-120"/>
              </a:rPr>
              <a:t>EFFECT</a:t>
            </a:r>
            <a:endParaRPr lang="en-US" sz="1400" dirty="0"/>
          </a:p>
        </p:txBody>
      </p:sp>
      <p:sp>
        <p:nvSpPr>
          <p:cNvPr id="15" name="Shape 13"/>
          <p:cNvSpPr/>
          <p:nvPr/>
        </p:nvSpPr>
        <p:spPr>
          <a:xfrm>
            <a:off x="640080" y="2615184"/>
            <a:ext cx="10899648" cy="694944"/>
          </a:xfrm>
          <a:prstGeom prst="rect">
            <a:avLst/>
          </a:prstGeom>
          <a:solidFill>
            <a:srgbClr val="EAF3F9"/>
          </a:solidFill>
          <a:ln w="10160">
            <a:solidFill>
              <a:srgbClr val="EAF3F9">
                <a:alpha val="0"/>
              </a:srgbClr>
            </a:solidFill>
            <a:prstDash val="solid"/>
          </a:ln>
        </p:spPr>
        <p:txBody>
          <a:bodyPr/>
          <a:lstStyle/>
          <a:p>
            <a:endParaRPr lang="en-GB"/>
          </a:p>
        </p:txBody>
      </p:sp>
      <p:sp>
        <p:nvSpPr>
          <p:cNvPr id="16" name="Text 14"/>
          <p:cNvSpPr/>
          <p:nvPr/>
        </p:nvSpPr>
        <p:spPr>
          <a:xfrm>
            <a:off x="777240" y="2679192"/>
            <a:ext cx="1965960" cy="585216"/>
          </a:xfrm>
          <a:prstGeom prst="rect">
            <a:avLst/>
          </a:prstGeom>
          <a:noFill/>
          <a:ln/>
        </p:spPr>
        <p:txBody>
          <a:bodyPr wrap="square" lIns="0" tIns="0" rIns="0" bIns="0" rtlCol="0" anchor="ctr">
            <a:normAutofit/>
          </a:bodyPr>
          <a:lstStyle/>
          <a:p>
            <a:pPr marL="0" indent="0">
              <a:buNone/>
            </a:pPr>
            <a:r>
              <a:rPr lang="en-US" sz="1330" b="1" dirty="0">
                <a:solidFill>
                  <a:srgbClr val="183046"/>
                </a:solidFill>
                <a:latin typeface="Arial" pitchFamily="34" charset="0"/>
                <a:ea typeface="Arial" pitchFamily="34" charset="-122"/>
                <a:cs typeface="Arial" pitchFamily="34" charset="-120"/>
              </a:rPr>
              <a:t>AND</a:t>
            </a:r>
            <a:endParaRPr lang="en-US" sz="1330" dirty="0"/>
          </a:p>
        </p:txBody>
      </p:sp>
      <p:sp>
        <p:nvSpPr>
          <p:cNvPr id="17" name="Text 15"/>
          <p:cNvSpPr/>
          <p:nvPr/>
        </p:nvSpPr>
        <p:spPr>
          <a:xfrm>
            <a:off x="2971800" y="2679192"/>
            <a:ext cx="3840480" cy="585216"/>
          </a:xfrm>
          <a:prstGeom prst="rect">
            <a:avLst/>
          </a:prstGeom>
          <a:noFill/>
          <a:ln/>
        </p:spPr>
        <p:txBody>
          <a:bodyPr wrap="square" lIns="0" tIns="0" rIns="0" bIns="0" rtlCol="0" anchor="ctr">
            <a:normAutofit/>
          </a:bodyPr>
          <a:lstStyle/>
          <a:p>
            <a:pPr marL="0" indent="0">
              <a:buNone/>
            </a:pPr>
            <a:r>
              <a:rPr lang="en-US" sz="1330" dirty="0">
                <a:solidFill>
                  <a:srgbClr val="183046"/>
                </a:solidFill>
                <a:latin typeface="Arial" pitchFamily="34" charset="0"/>
                <a:ea typeface="Arial" pitchFamily="34" charset="-122"/>
                <a:cs typeface="Arial" pitchFamily="34" charset="-120"/>
              </a:rPr>
              <a:t>assault AND policing</a:t>
            </a:r>
            <a:endParaRPr lang="en-US" sz="1330" dirty="0"/>
          </a:p>
        </p:txBody>
      </p:sp>
      <p:sp>
        <p:nvSpPr>
          <p:cNvPr id="18" name="Text 16"/>
          <p:cNvSpPr/>
          <p:nvPr/>
        </p:nvSpPr>
        <p:spPr>
          <a:xfrm>
            <a:off x="7040880" y="2679192"/>
            <a:ext cx="4407408" cy="585216"/>
          </a:xfrm>
          <a:prstGeom prst="rect">
            <a:avLst/>
          </a:prstGeom>
          <a:noFill/>
          <a:ln/>
        </p:spPr>
        <p:txBody>
          <a:bodyPr wrap="square" lIns="0" tIns="0" rIns="0" bIns="0" rtlCol="0" anchor="ctr">
            <a:normAutofit/>
          </a:bodyPr>
          <a:lstStyle/>
          <a:p>
            <a:pPr marL="0" indent="0">
              <a:buNone/>
            </a:pPr>
            <a:r>
              <a:rPr lang="en-US" sz="1330" dirty="0">
                <a:solidFill>
                  <a:srgbClr val="183046"/>
                </a:solidFill>
                <a:latin typeface="Arial" pitchFamily="34" charset="0"/>
                <a:ea typeface="Arial" pitchFamily="34" charset="-122"/>
                <a:cs typeface="Arial" pitchFamily="34" charset="-120"/>
              </a:rPr>
              <a:t>Both terms required (narrows)</a:t>
            </a:r>
            <a:endParaRPr lang="en-US" sz="1330" dirty="0"/>
          </a:p>
        </p:txBody>
      </p:sp>
      <p:sp>
        <p:nvSpPr>
          <p:cNvPr id="19" name="Shape 17"/>
          <p:cNvSpPr/>
          <p:nvPr/>
        </p:nvSpPr>
        <p:spPr>
          <a:xfrm>
            <a:off x="640080" y="3310128"/>
            <a:ext cx="10899648" cy="694944"/>
          </a:xfrm>
          <a:prstGeom prst="rect">
            <a:avLst/>
          </a:prstGeom>
          <a:solidFill>
            <a:srgbClr val="FFFFFF"/>
          </a:solidFill>
          <a:ln w="10160">
            <a:solidFill>
              <a:srgbClr val="FFFFFF">
                <a:alpha val="0"/>
              </a:srgbClr>
            </a:solidFill>
            <a:prstDash val="solid"/>
          </a:ln>
        </p:spPr>
        <p:txBody>
          <a:bodyPr/>
          <a:lstStyle/>
          <a:p>
            <a:endParaRPr lang="en-GB"/>
          </a:p>
        </p:txBody>
      </p:sp>
      <p:sp>
        <p:nvSpPr>
          <p:cNvPr id="20" name="Text 18"/>
          <p:cNvSpPr/>
          <p:nvPr/>
        </p:nvSpPr>
        <p:spPr>
          <a:xfrm>
            <a:off x="777240" y="3374136"/>
            <a:ext cx="1965960" cy="585216"/>
          </a:xfrm>
          <a:prstGeom prst="rect">
            <a:avLst/>
          </a:prstGeom>
          <a:noFill/>
          <a:ln/>
        </p:spPr>
        <p:txBody>
          <a:bodyPr wrap="square" lIns="0" tIns="0" rIns="0" bIns="0" rtlCol="0" anchor="ctr">
            <a:normAutofit/>
          </a:bodyPr>
          <a:lstStyle/>
          <a:p>
            <a:pPr marL="0" indent="0">
              <a:buNone/>
            </a:pPr>
            <a:r>
              <a:rPr lang="en-US" sz="1330" b="1" dirty="0">
                <a:solidFill>
                  <a:srgbClr val="183046"/>
                </a:solidFill>
                <a:latin typeface="Arial" pitchFamily="34" charset="0"/>
                <a:ea typeface="Arial" pitchFamily="34" charset="-122"/>
                <a:cs typeface="Arial" pitchFamily="34" charset="-120"/>
              </a:rPr>
              <a:t>OR</a:t>
            </a:r>
            <a:endParaRPr lang="en-US" sz="1330" dirty="0"/>
          </a:p>
        </p:txBody>
      </p:sp>
      <p:sp>
        <p:nvSpPr>
          <p:cNvPr id="21" name="Text 19"/>
          <p:cNvSpPr/>
          <p:nvPr/>
        </p:nvSpPr>
        <p:spPr>
          <a:xfrm>
            <a:off x="2971800" y="3374136"/>
            <a:ext cx="3840480" cy="585216"/>
          </a:xfrm>
          <a:prstGeom prst="rect">
            <a:avLst/>
          </a:prstGeom>
          <a:noFill/>
          <a:ln/>
        </p:spPr>
        <p:txBody>
          <a:bodyPr wrap="square" lIns="0" tIns="0" rIns="0" bIns="0" rtlCol="0" anchor="ctr">
            <a:normAutofit/>
          </a:bodyPr>
          <a:lstStyle/>
          <a:p>
            <a:pPr marL="0" indent="0">
              <a:buNone/>
            </a:pPr>
            <a:r>
              <a:rPr lang="en-US" sz="1330" dirty="0">
                <a:solidFill>
                  <a:srgbClr val="183046"/>
                </a:solidFill>
                <a:latin typeface="Arial" pitchFamily="34" charset="0"/>
                <a:ea typeface="Arial" pitchFamily="34" charset="-122"/>
                <a:cs typeface="Arial" pitchFamily="34" charset="-120"/>
              </a:rPr>
              <a:t>GBH OR “grievous bodily harm”</a:t>
            </a:r>
            <a:endParaRPr lang="en-US" sz="1330" dirty="0"/>
          </a:p>
        </p:txBody>
      </p:sp>
      <p:sp>
        <p:nvSpPr>
          <p:cNvPr id="22" name="Text 20"/>
          <p:cNvSpPr/>
          <p:nvPr/>
        </p:nvSpPr>
        <p:spPr>
          <a:xfrm>
            <a:off x="7040880" y="3374136"/>
            <a:ext cx="4407408" cy="585216"/>
          </a:xfrm>
          <a:prstGeom prst="rect">
            <a:avLst/>
          </a:prstGeom>
          <a:noFill/>
          <a:ln/>
        </p:spPr>
        <p:txBody>
          <a:bodyPr wrap="square" lIns="0" tIns="0" rIns="0" bIns="0" rtlCol="0" anchor="ctr">
            <a:normAutofit/>
          </a:bodyPr>
          <a:lstStyle/>
          <a:p>
            <a:pPr marL="0" indent="0">
              <a:buNone/>
            </a:pPr>
            <a:r>
              <a:rPr lang="en-US" sz="1330" dirty="0">
                <a:solidFill>
                  <a:srgbClr val="183046"/>
                </a:solidFill>
                <a:latin typeface="Arial" pitchFamily="34" charset="0"/>
                <a:ea typeface="Arial" pitchFamily="34" charset="-122"/>
                <a:cs typeface="Arial" pitchFamily="34" charset="-120"/>
              </a:rPr>
              <a:t>Either synonym accepted (broadens)</a:t>
            </a:r>
            <a:endParaRPr lang="en-US" sz="1330" dirty="0"/>
          </a:p>
        </p:txBody>
      </p:sp>
      <p:sp>
        <p:nvSpPr>
          <p:cNvPr id="23" name="Shape 21"/>
          <p:cNvSpPr/>
          <p:nvPr/>
        </p:nvSpPr>
        <p:spPr>
          <a:xfrm>
            <a:off x="640080" y="4005072"/>
            <a:ext cx="10899648" cy="694944"/>
          </a:xfrm>
          <a:prstGeom prst="rect">
            <a:avLst/>
          </a:prstGeom>
          <a:solidFill>
            <a:srgbClr val="EAF3F9"/>
          </a:solidFill>
          <a:ln w="10160">
            <a:solidFill>
              <a:srgbClr val="EAF3F9">
                <a:alpha val="0"/>
              </a:srgbClr>
            </a:solidFill>
            <a:prstDash val="solid"/>
          </a:ln>
        </p:spPr>
        <p:txBody>
          <a:bodyPr/>
          <a:lstStyle/>
          <a:p>
            <a:endParaRPr lang="en-GB"/>
          </a:p>
        </p:txBody>
      </p:sp>
      <p:sp>
        <p:nvSpPr>
          <p:cNvPr id="24" name="Text 22"/>
          <p:cNvSpPr/>
          <p:nvPr/>
        </p:nvSpPr>
        <p:spPr>
          <a:xfrm>
            <a:off x="777240" y="4069080"/>
            <a:ext cx="1965960" cy="585216"/>
          </a:xfrm>
          <a:prstGeom prst="rect">
            <a:avLst/>
          </a:prstGeom>
          <a:noFill/>
          <a:ln/>
        </p:spPr>
        <p:txBody>
          <a:bodyPr wrap="square" lIns="0" tIns="0" rIns="0" bIns="0" rtlCol="0" anchor="ctr">
            <a:normAutofit/>
          </a:bodyPr>
          <a:lstStyle/>
          <a:p>
            <a:pPr marL="0" indent="0">
              <a:buNone/>
            </a:pPr>
            <a:r>
              <a:rPr lang="en-US" sz="1330" b="1" dirty="0">
                <a:solidFill>
                  <a:srgbClr val="183046"/>
                </a:solidFill>
                <a:latin typeface="Arial" pitchFamily="34" charset="0"/>
                <a:ea typeface="Arial" pitchFamily="34" charset="-122"/>
                <a:cs typeface="Arial" pitchFamily="34" charset="-120"/>
              </a:rPr>
              <a:t>“…”</a:t>
            </a:r>
            <a:endParaRPr lang="en-US" sz="1330" dirty="0"/>
          </a:p>
        </p:txBody>
      </p:sp>
      <p:sp>
        <p:nvSpPr>
          <p:cNvPr id="25" name="Text 23"/>
          <p:cNvSpPr/>
          <p:nvPr/>
        </p:nvSpPr>
        <p:spPr>
          <a:xfrm>
            <a:off x="2971800" y="4069080"/>
            <a:ext cx="3840480" cy="585216"/>
          </a:xfrm>
          <a:prstGeom prst="rect">
            <a:avLst/>
          </a:prstGeom>
          <a:noFill/>
          <a:ln/>
        </p:spPr>
        <p:txBody>
          <a:bodyPr wrap="square" lIns="0" tIns="0" rIns="0" bIns="0" rtlCol="0" anchor="ctr">
            <a:normAutofit/>
          </a:bodyPr>
          <a:lstStyle/>
          <a:p>
            <a:pPr marL="0" indent="0">
              <a:buNone/>
            </a:pPr>
            <a:r>
              <a:rPr lang="en-US" sz="1330" dirty="0">
                <a:solidFill>
                  <a:srgbClr val="183046"/>
                </a:solidFill>
                <a:latin typeface="Arial" pitchFamily="34" charset="0"/>
                <a:ea typeface="Arial" pitchFamily="34" charset="-122"/>
                <a:cs typeface="Arial" pitchFamily="34" charset="-120"/>
              </a:rPr>
              <a:t>“common assault”</a:t>
            </a:r>
            <a:endParaRPr lang="en-US" sz="1330" dirty="0"/>
          </a:p>
        </p:txBody>
      </p:sp>
      <p:sp>
        <p:nvSpPr>
          <p:cNvPr id="26" name="Text 24"/>
          <p:cNvSpPr/>
          <p:nvPr/>
        </p:nvSpPr>
        <p:spPr>
          <a:xfrm>
            <a:off x="7040880" y="4069080"/>
            <a:ext cx="4407408" cy="585216"/>
          </a:xfrm>
          <a:prstGeom prst="rect">
            <a:avLst/>
          </a:prstGeom>
          <a:noFill/>
          <a:ln/>
        </p:spPr>
        <p:txBody>
          <a:bodyPr wrap="square" lIns="0" tIns="0" rIns="0" bIns="0" rtlCol="0" anchor="ctr">
            <a:normAutofit/>
          </a:bodyPr>
          <a:lstStyle/>
          <a:p>
            <a:pPr marL="0" indent="0">
              <a:buNone/>
            </a:pPr>
            <a:r>
              <a:rPr lang="en-US" sz="1330" dirty="0">
                <a:solidFill>
                  <a:srgbClr val="183046"/>
                </a:solidFill>
                <a:latin typeface="Arial" pitchFamily="34" charset="0"/>
                <a:ea typeface="Arial" pitchFamily="34" charset="-122"/>
                <a:cs typeface="Arial" pitchFamily="34" charset="-120"/>
              </a:rPr>
              <a:t>Find the exact phrase</a:t>
            </a:r>
            <a:endParaRPr lang="en-US" sz="1330" dirty="0"/>
          </a:p>
        </p:txBody>
      </p:sp>
      <p:sp>
        <p:nvSpPr>
          <p:cNvPr id="27" name="Shape 25"/>
          <p:cNvSpPr/>
          <p:nvPr/>
        </p:nvSpPr>
        <p:spPr>
          <a:xfrm>
            <a:off x="640080" y="4700016"/>
            <a:ext cx="10899648" cy="694944"/>
          </a:xfrm>
          <a:prstGeom prst="rect">
            <a:avLst/>
          </a:prstGeom>
          <a:solidFill>
            <a:srgbClr val="FFFFFF"/>
          </a:solidFill>
          <a:ln w="10160">
            <a:solidFill>
              <a:srgbClr val="FFFFFF">
                <a:alpha val="0"/>
              </a:srgbClr>
            </a:solidFill>
            <a:prstDash val="solid"/>
          </a:ln>
        </p:spPr>
        <p:txBody>
          <a:bodyPr/>
          <a:lstStyle/>
          <a:p>
            <a:endParaRPr lang="en-GB"/>
          </a:p>
        </p:txBody>
      </p:sp>
      <p:sp>
        <p:nvSpPr>
          <p:cNvPr id="28" name="Text 26"/>
          <p:cNvSpPr/>
          <p:nvPr/>
        </p:nvSpPr>
        <p:spPr>
          <a:xfrm>
            <a:off x="777240" y="4764024"/>
            <a:ext cx="1965960" cy="585216"/>
          </a:xfrm>
          <a:prstGeom prst="rect">
            <a:avLst/>
          </a:prstGeom>
          <a:noFill/>
          <a:ln/>
        </p:spPr>
        <p:txBody>
          <a:bodyPr wrap="square" lIns="0" tIns="0" rIns="0" bIns="0" rtlCol="0" anchor="ctr">
            <a:normAutofit/>
          </a:bodyPr>
          <a:lstStyle/>
          <a:p>
            <a:pPr marL="0" indent="0">
              <a:buNone/>
            </a:pPr>
            <a:r>
              <a:rPr lang="en-US" sz="1330" b="1" dirty="0">
                <a:solidFill>
                  <a:srgbClr val="183046"/>
                </a:solidFill>
                <a:latin typeface="Arial" pitchFamily="34" charset="0"/>
                <a:ea typeface="Arial" pitchFamily="34" charset="-122"/>
                <a:cs typeface="Arial" pitchFamily="34" charset="-120"/>
              </a:rPr>
              <a:t>NOT / minus</a:t>
            </a:r>
            <a:endParaRPr lang="en-US" sz="1330" dirty="0"/>
          </a:p>
        </p:txBody>
      </p:sp>
      <p:sp>
        <p:nvSpPr>
          <p:cNvPr id="29" name="Text 27"/>
          <p:cNvSpPr/>
          <p:nvPr/>
        </p:nvSpPr>
        <p:spPr>
          <a:xfrm>
            <a:off x="2971800" y="4764024"/>
            <a:ext cx="3840480" cy="585216"/>
          </a:xfrm>
          <a:prstGeom prst="rect">
            <a:avLst/>
          </a:prstGeom>
          <a:noFill/>
          <a:ln/>
        </p:spPr>
        <p:txBody>
          <a:bodyPr wrap="square" lIns="0" tIns="0" rIns="0" bIns="0" rtlCol="0" anchor="ctr">
            <a:normAutofit/>
          </a:bodyPr>
          <a:lstStyle/>
          <a:p>
            <a:pPr marL="0" indent="0">
              <a:buNone/>
            </a:pPr>
            <a:r>
              <a:rPr lang="en-US" sz="1330" dirty="0">
                <a:solidFill>
                  <a:srgbClr val="183046"/>
                </a:solidFill>
                <a:latin typeface="Arial" pitchFamily="34" charset="0"/>
                <a:ea typeface="Arial" pitchFamily="34" charset="-122"/>
                <a:cs typeface="Arial" pitchFamily="34" charset="-120"/>
              </a:rPr>
              <a:t>battery NOT electrical</a:t>
            </a:r>
            <a:endParaRPr lang="en-US" sz="1330" dirty="0"/>
          </a:p>
        </p:txBody>
      </p:sp>
      <p:sp>
        <p:nvSpPr>
          <p:cNvPr id="30" name="Text 28"/>
          <p:cNvSpPr/>
          <p:nvPr/>
        </p:nvSpPr>
        <p:spPr>
          <a:xfrm>
            <a:off x="7040880" y="4764024"/>
            <a:ext cx="4407408" cy="585216"/>
          </a:xfrm>
          <a:prstGeom prst="rect">
            <a:avLst/>
          </a:prstGeom>
          <a:noFill/>
          <a:ln/>
        </p:spPr>
        <p:txBody>
          <a:bodyPr wrap="square" lIns="0" tIns="0" rIns="0" bIns="0" rtlCol="0" anchor="ctr">
            <a:normAutofit/>
          </a:bodyPr>
          <a:lstStyle/>
          <a:p>
            <a:pPr marL="0" indent="0">
              <a:buNone/>
            </a:pPr>
            <a:r>
              <a:rPr lang="en-US" sz="1330" dirty="0">
                <a:solidFill>
                  <a:srgbClr val="183046"/>
                </a:solidFill>
                <a:latin typeface="Arial" pitchFamily="34" charset="0"/>
                <a:ea typeface="Arial" pitchFamily="34" charset="-122"/>
                <a:cs typeface="Arial" pitchFamily="34" charset="-120"/>
              </a:rPr>
              <a:t>Exclude a topic; varies by system</a:t>
            </a:r>
            <a:endParaRPr lang="en-US" sz="133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6F9FC"/>
        </a:solidFill>
        <a:effectLst/>
      </p:bgPr>
    </p:bg>
    <p:spTree>
      <p:nvGrpSpPr>
        <p:cNvPr id="1" name=""/>
        <p:cNvGrpSpPr/>
        <p:nvPr/>
      </p:nvGrpSpPr>
      <p:grpSpPr>
        <a:xfrm>
          <a:off x="0" y="0"/>
          <a:ext cx="0" cy="0"/>
          <a:chOff x="0" y="0"/>
          <a:chExt cx="0" cy="0"/>
        </a:xfrm>
      </p:grpSpPr>
      <p:sp>
        <p:nvSpPr>
          <p:cNvPr id="2" name="Shape 0"/>
          <p:cNvSpPr/>
          <p:nvPr/>
        </p:nvSpPr>
        <p:spPr>
          <a:xfrm>
            <a:off x="0" y="0"/>
            <a:ext cx="12192000" cy="109728"/>
          </a:xfrm>
          <a:prstGeom prst="rect">
            <a:avLst/>
          </a:prstGeom>
          <a:solidFill>
            <a:srgbClr val="13B8A6"/>
          </a:solidFill>
          <a:ln w="12700">
            <a:solidFill>
              <a:srgbClr val="13B8A6"/>
            </a:solidFill>
            <a:prstDash val="solid"/>
          </a:ln>
        </p:spPr>
        <p:txBody>
          <a:bodyPr/>
          <a:lstStyle/>
          <a:p>
            <a:endParaRPr lang="en-GB"/>
          </a:p>
        </p:txBody>
      </p:sp>
      <p:sp>
        <p:nvSpPr>
          <p:cNvPr id="3" name="Text 1"/>
          <p:cNvSpPr/>
          <p:nvPr/>
        </p:nvSpPr>
        <p:spPr>
          <a:xfrm>
            <a:off x="502920" y="274320"/>
            <a:ext cx="9144000" cy="219456"/>
          </a:xfrm>
          <a:prstGeom prst="rect">
            <a:avLst/>
          </a:prstGeom>
          <a:noFill/>
          <a:ln/>
        </p:spPr>
        <p:txBody>
          <a:bodyPr wrap="square" lIns="0" tIns="0" rIns="0" bIns="0" rtlCol="0" anchor="ctr">
            <a:normAutofit/>
          </a:bodyPr>
          <a:lstStyle/>
          <a:p>
            <a:pPr marL="0" indent="0">
              <a:buNone/>
            </a:pPr>
            <a:r>
              <a:rPr lang="en-US" sz="1000" b="1" kern="0" spc="50" dirty="0">
                <a:solidFill>
                  <a:srgbClr val="5C7180"/>
                </a:solidFill>
                <a:latin typeface="Arial" pitchFamily="34" charset="0"/>
                <a:ea typeface="Arial" pitchFamily="34" charset="-122"/>
                <a:cs typeface="Arial" pitchFamily="34" charset="-120"/>
              </a:rPr>
              <a:t>UWTSD  /  BMPL4020  /  ACADEMIC &amp; PROFESSIONAL SKILLS FOR POLICING</a:t>
            </a:r>
            <a:endParaRPr lang="en-US" sz="1000" dirty="0"/>
          </a:p>
        </p:txBody>
      </p:sp>
      <p:sp>
        <p:nvSpPr>
          <p:cNvPr id="4" name="Text 2"/>
          <p:cNvSpPr/>
          <p:nvPr/>
        </p:nvSpPr>
        <p:spPr>
          <a:xfrm>
            <a:off x="502920" y="749808"/>
            <a:ext cx="11201400" cy="685800"/>
          </a:xfrm>
          <a:prstGeom prst="rect">
            <a:avLst/>
          </a:prstGeom>
          <a:noFill/>
          <a:ln/>
        </p:spPr>
        <p:txBody>
          <a:bodyPr wrap="square" lIns="0" tIns="0" rIns="0" bIns="0" rtlCol="0" anchor="ctr">
            <a:normAutofit/>
          </a:bodyPr>
          <a:lstStyle/>
          <a:p>
            <a:pPr marL="0" indent="0">
              <a:buNone/>
            </a:pPr>
            <a:r>
              <a:rPr lang="en-US" sz="3100" b="1" dirty="0">
                <a:solidFill>
                  <a:srgbClr val="10263A"/>
                </a:solidFill>
                <a:latin typeface="Arial" pitchFamily="34" charset="0"/>
                <a:ea typeface="Arial" pitchFamily="34" charset="-122"/>
                <a:cs typeface="Arial" pitchFamily="34" charset="-120"/>
              </a:rPr>
              <a:t>Build a better search string</a:t>
            </a:r>
            <a:endParaRPr lang="en-US" sz="3100" dirty="0"/>
          </a:p>
        </p:txBody>
      </p:sp>
      <p:sp>
        <p:nvSpPr>
          <p:cNvPr id="5" name="Text 3"/>
          <p:cNvSpPr/>
          <p:nvPr/>
        </p:nvSpPr>
        <p:spPr>
          <a:xfrm>
            <a:off x="512064" y="1444752"/>
            <a:ext cx="11064240" cy="338328"/>
          </a:xfrm>
          <a:prstGeom prst="rect">
            <a:avLst/>
          </a:prstGeom>
          <a:noFill/>
          <a:ln/>
        </p:spPr>
        <p:txBody>
          <a:bodyPr wrap="square" lIns="0" tIns="0" rIns="0" bIns="0" rtlCol="0" anchor="ctr">
            <a:normAutofit/>
          </a:bodyPr>
          <a:lstStyle/>
          <a:p>
            <a:pPr marL="0" indent="0">
              <a:buNone/>
            </a:pPr>
            <a:r>
              <a:rPr lang="en-US" sz="1600" dirty="0">
                <a:solidFill>
                  <a:srgbClr val="5C7180"/>
                </a:solidFill>
                <a:latin typeface="Arial" pitchFamily="34" charset="0"/>
                <a:ea typeface="Arial" pitchFamily="34" charset="-122"/>
                <a:cs typeface="Arial" pitchFamily="34" charset="-120"/>
              </a:rPr>
              <a:t>Try the strategy yourself before comparing it with a partner.</a:t>
            </a:r>
            <a:endParaRPr lang="en-US" sz="1600" dirty="0"/>
          </a:p>
        </p:txBody>
      </p:sp>
      <p:sp>
        <p:nvSpPr>
          <p:cNvPr id="6" name="Shape 4"/>
          <p:cNvSpPr/>
          <p:nvPr/>
        </p:nvSpPr>
        <p:spPr>
          <a:xfrm>
            <a:off x="502920" y="6483096"/>
            <a:ext cx="11183112" cy="0"/>
          </a:xfrm>
          <a:prstGeom prst="line">
            <a:avLst/>
          </a:prstGeom>
          <a:noFill/>
          <a:ln w="8890">
            <a:solidFill>
              <a:srgbClr val="D9E4EC"/>
            </a:solidFill>
            <a:prstDash val="solid"/>
          </a:ln>
        </p:spPr>
        <p:txBody>
          <a:bodyPr/>
          <a:lstStyle/>
          <a:p>
            <a:endParaRPr lang="en-GB"/>
          </a:p>
        </p:txBody>
      </p:sp>
      <p:sp>
        <p:nvSpPr>
          <p:cNvPr id="7" name="Text 5"/>
          <p:cNvSpPr/>
          <p:nvPr/>
        </p:nvSpPr>
        <p:spPr>
          <a:xfrm>
            <a:off x="502920" y="6537960"/>
            <a:ext cx="4572000" cy="155448"/>
          </a:xfrm>
          <a:prstGeom prst="rect">
            <a:avLst/>
          </a:prstGeom>
          <a:noFill/>
          <a:ln/>
        </p:spPr>
        <p:txBody>
          <a:bodyPr wrap="square" lIns="0" tIns="0" rIns="0" bIns="0" rtlCol="0" anchor="ctr">
            <a:normAutofit/>
          </a:bodyPr>
          <a:lstStyle/>
          <a:p>
            <a:pPr marL="0" indent="0">
              <a:buNone/>
            </a:pPr>
            <a:r>
              <a:rPr lang="en-US" sz="900" b="1" dirty="0">
                <a:solidFill>
                  <a:srgbClr val="5C7180"/>
                </a:solidFill>
                <a:latin typeface="Arial" pitchFamily="34" charset="0"/>
                <a:ea typeface="Arial" pitchFamily="34" charset="-122"/>
                <a:cs typeface="Arial" pitchFamily="34" charset="-120"/>
              </a:rPr>
              <a:t>MONDAY  •  ACTIVITY</a:t>
            </a:r>
            <a:endParaRPr lang="en-US" sz="900" dirty="0"/>
          </a:p>
        </p:txBody>
      </p:sp>
      <p:sp>
        <p:nvSpPr>
          <p:cNvPr id="8" name="Shape 6"/>
          <p:cNvSpPr/>
          <p:nvPr/>
        </p:nvSpPr>
        <p:spPr>
          <a:xfrm>
            <a:off x="9646920" y="6510528"/>
            <a:ext cx="1938528" cy="292608"/>
          </a:xfrm>
          <a:prstGeom prst="roundRect">
            <a:avLst>
              <a:gd name="adj" fmla="val 25000"/>
            </a:avLst>
          </a:prstGeom>
          <a:solidFill>
            <a:srgbClr val="EAF3F9"/>
          </a:solidFill>
          <a:ln w="10160">
            <a:solidFill>
              <a:srgbClr val="EAF3F9">
                <a:alpha val="0"/>
              </a:srgbClr>
            </a:solidFill>
            <a:prstDash val="solid"/>
          </a:ln>
        </p:spPr>
        <p:txBody>
          <a:bodyPr/>
          <a:lstStyle/>
          <a:p>
            <a:endParaRPr lang="en-GB"/>
          </a:p>
        </p:txBody>
      </p:sp>
      <p:sp>
        <p:nvSpPr>
          <p:cNvPr id="9" name="Text 7"/>
          <p:cNvSpPr/>
          <p:nvPr/>
        </p:nvSpPr>
        <p:spPr>
          <a:xfrm>
            <a:off x="9738360" y="6537960"/>
            <a:ext cx="1755648" cy="219456"/>
          </a:xfrm>
          <a:prstGeom prst="rect">
            <a:avLst/>
          </a:prstGeom>
          <a:noFill/>
          <a:ln/>
        </p:spPr>
        <p:txBody>
          <a:bodyPr wrap="square" lIns="0" tIns="0" rIns="0" bIns="0" rtlCol="0" anchor="ctr">
            <a:normAutofit/>
          </a:bodyPr>
          <a:lstStyle/>
          <a:p>
            <a:pPr marL="0" indent="0">
              <a:buNone/>
            </a:pPr>
            <a:r>
              <a:rPr lang="en-US" sz="1000" b="1" kern="0" spc="50" dirty="0">
                <a:solidFill>
                  <a:srgbClr val="183046"/>
                </a:solidFill>
                <a:latin typeface="Arial" pitchFamily="34" charset="0"/>
                <a:ea typeface="Arial" pitchFamily="34" charset="-122"/>
                <a:cs typeface="Arial" pitchFamily="34" charset="-120"/>
              </a:rPr>
              <a:t>67–72 MIN</a:t>
            </a:r>
            <a:endParaRPr lang="en-US" sz="1000" dirty="0"/>
          </a:p>
        </p:txBody>
      </p:sp>
      <p:sp>
        <p:nvSpPr>
          <p:cNvPr id="10" name="Text 8"/>
          <p:cNvSpPr/>
          <p:nvPr/>
        </p:nvSpPr>
        <p:spPr>
          <a:xfrm>
            <a:off x="11393424" y="6528816"/>
            <a:ext cx="292608" cy="155448"/>
          </a:xfrm>
          <a:prstGeom prst="rect">
            <a:avLst/>
          </a:prstGeom>
          <a:noFill/>
          <a:ln/>
        </p:spPr>
        <p:txBody>
          <a:bodyPr wrap="square" lIns="0" tIns="0" rIns="0" bIns="0" rtlCol="0" anchor="ctr">
            <a:normAutofit/>
          </a:bodyPr>
          <a:lstStyle/>
          <a:p>
            <a:pPr marL="0" indent="0" algn="r">
              <a:buNone/>
            </a:pPr>
            <a:r>
              <a:rPr lang="en-US" sz="1000" b="1" dirty="0">
                <a:solidFill>
                  <a:srgbClr val="5C7180"/>
                </a:solidFill>
                <a:latin typeface="Arial" pitchFamily="34" charset="0"/>
                <a:ea typeface="Arial" pitchFamily="34" charset="-122"/>
                <a:cs typeface="Arial" pitchFamily="34" charset="-120"/>
              </a:rPr>
              <a:t>14</a:t>
            </a:r>
            <a:endParaRPr lang="en-US" sz="1000" dirty="0"/>
          </a:p>
        </p:txBody>
      </p:sp>
      <p:sp>
        <p:nvSpPr>
          <p:cNvPr id="11" name="Shape 9"/>
          <p:cNvSpPr/>
          <p:nvPr/>
        </p:nvSpPr>
        <p:spPr>
          <a:xfrm>
            <a:off x="640080" y="1874520"/>
            <a:ext cx="10927080" cy="3200400"/>
          </a:xfrm>
          <a:prstGeom prst="roundRect">
            <a:avLst>
              <a:gd name="adj" fmla="val 4857"/>
            </a:avLst>
          </a:prstGeom>
          <a:solidFill>
            <a:srgbClr val="10263A"/>
          </a:solidFill>
          <a:ln w="10160">
            <a:solidFill>
              <a:srgbClr val="10263A">
                <a:alpha val="0"/>
              </a:srgbClr>
            </a:solidFill>
            <a:prstDash val="solid"/>
          </a:ln>
        </p:spPr>
        <p:txBody>
          <a:bodyPr/>
          <a:lstStyle/>
          <a:p>
            <a:endParaRPr lang="en-GB"/>
          </a:p>
        </p:txBody>
      </p:sp>
      <p:sp>
        <p:nvSpPr>
          <p:cNvPr id="12" name="Shape 10"/>
          <p:cNvSpPr/>
          <p:nvPr/>
        </p:nvSpPr>
        <p:spPr>
          <a:xfrm>
            <a:off x="960120" y="2157984"/>
            <a:ext cx="2423160" cy="292608"/>
          </a:xfrm>
          <a:prstGeom prst="roundRect">
            <a:avLst>
              <a:gd name="adj" fmla="val 25000"/>
            </a:avLst>
          </a:prstGeom>
          <a:solidFill>
            <a:srgbClr val="F2B64C"/>
          </a:solidFill>
          <a:ln w="10160">
            <a:solidFill>
              <a:srgbClr val="F2B64C">
                <a:alpha val="0"/>
              </a:srgbClr>
            </a:solidFill>
            <a:prstDash val="solid"/>
          </a:ln>
        </p:spPr>
        <p:txBody>
          <a:bodyPr/>
          <a:lstStyle/>
          <a:p>
            <a:endParaRPr lang="en-GB"/>
          </a:p>
        </p:txBody>
      </p:sp>
      <p:sp>
        <p:nvSpPr>
          <p:cNvPr id="13" name="Text 11"/>
          <p:cNvSpPr/>
          <p:nvPr/>
        </p:nvSpPr>
        <p:spPr>
          <a:xfrm>
            <a:off x="1051560" y="2185416"/>
            <a:ext cx="2240280" cy="219456"/>
          </a:xfrm>
          <a:prstGeom prst="rect">
            <a:avLst/>
          </a:prstGeom>
          <a:noFill/>
          <a:ln/>
        </p:spPr>
        <p:txBody>
          <a:bodyPr wrap="square" lIns="0" tIns="0" rIns="0" bIns="0" rtlCol="0" anchor="ctr">
            <a:normAutofit/>
          </a:bodyPr>
          <a:lstStyle/>
          <a:p>
            <a:pPr marL="0" indent="0">
              <a:buNone/>
            </a:pPr>
            <a:r>
              <a:rPr lang="en-US" sz="1000" b="1" kern="0" spc="50" dirty="0">
                <a:solidFill>
                  <a:srgbClr val="081A2D"/>
                </a:solidFill>
                <a:latin typeface="Arial" pitchFamily="34" charset="0"/>
                <a:ea typeface="Arial" pitchFamily="34" charset="-122"/>
                <a:cs typeface="Arial" pitchFamily="34" charset="-120"/>
              </a:rPr>
              <a:t>WRITE → TEST → REFINE</a:t>
            </a:r>
            <a:endParaRPr lang="en-US" sz="1000" dirty="0"/>
          </a:p>
        </p:txBody>
      </p:sp>
      <p:sp>
        <p:nvSpPr>
          <p:cNvPr id="14" name="Text 12"/>
          <p:cNvSpPr/>
          <p:nvPr/>
        </p:nvSpPr>
        <p:spPr>
          <a:xfrm>
            <a:off x="1024128" y="2697480"/>
            <a:ext cx="10149840" cy="1554480"/>
          </a:xfrm>
          <a:prstGeom prst="rect">
            <a:avLst/>
          </a:prstGeom>
          <a:noFill/>
          <a:ln/>
        </p:spPr>
        <p:txBody>
          <a:bodyPr wrap="square" lIns="0" tIns="0" rIns="0" bIns="0" rtlCol="0" anchor="ctr">
            <a:normAutofit/>
          </a:bodyPr>
          <a:lstStyle/>
          <a:p>
            <a:pPr marL="0" indent="0" algn="ctr">
              <a:buNone/>
            </a:pPr>
            <a:r>
              <a:rPr lang="en-US" sz="2900" b="1" dirty="0">
                <a:solidFill>
                  <a:srgbClr val="FFFFFF"/>
                </a:solidFill>
                <a:latin typeface="Arial" pitchFamily="34" charset="0"/>
                <a:ea typeface="Arial" pitchFamily="34" charset="-122"/>
                <a:cs typeface="Arial" pitchFamily="34" charset="-120"/>
              </a:rPr>
              <a:t>Find research about evidence in an assault investigation in England and Wales. What search terms would you try?</a:t>
            </a:r>
            <a:endParaRPr lang="en-US" sz="2900" dirty="0"/>
          </a:p>
        </p:txBody>
      </p:sp>
      <p:sp>
        <p:nvSpPr>
          <p:cNvPr id="15" name="Shape 13"/>
          <p:cNvSpPr/>
          <p:nvPr/>
        </p:nvSpPr>
        <p:spPr>
          <a:xfrm>
            <a:off x="9372600" y="4727448"/>
            <a:ext cx="1517904" cy="292608"/>
          </a:xfrm>
          <a:prstGeom prst="roundRect">
            <a:avLst>
              <a:gd name="adj" fmla="val 25000"/>
            </a:avLst>
          </a:prstGeom>
          <a:solidFill>
            <a:srgbClr val="13B8A6"/>
          </a:solidFill>
          <a:ln w="10160">
            <a:solidFill>
              <a:srgbClr val="13B8A6">
                <a:alpha val="0"/>
              </a:srgbClr>
            </a:solidFill>
            <a:prstDash val="solid"/>
          </a:ln>
        </p:spPr>
        <p:txBody>
          <a:bodyPr/>
          <a:lstStyle/>
          <a:p>
            <a:endParaRPr lang="en-GB"/>
          </a:p>
        </p:txBody>
      </p:sp>
      <p:sp>
        <p:nvSpPr>
          <p:cNvPr id="16" name="Text 14"/>
          <p:cNvSpPr/>
          <p:nvPr/>
        </p:nvSpPr>
        <p:spPr>
          <a:xfrm>
            <a:off x="9464040" y="4754880"/>
            <a:ext cx="1335024" cy="219456"/>
          </a:xfrm>
          <a:prstGeom prst="rect">
            <a:avLst/>
          </a:prstGeom>
          <a:noFill/>
          <a:ln/>
        </p:spPr>
        <p:txBody>
          <a:bodyPr wrap="square" lIns="0" tIns="0" rIns="0" bIns="0" rtlCol="0" anchor="ctr">
            <a:normAutofit/>
          </a:bodyPr>
          <a:lstStyle/>
          <a:p>
            <a:pPr marL="0" indent="0">
              <a:buNone/>
            </a:pPr>
            <a:r>
              <a:rPr lang="en-US" sz="1000" b="1" kern="0" spc="50" dirty="0">
                <a:solidFill>
                  <a:srgbClr val="FFFFFF"/>
                </a:solidFill>
                <a:latin typeface="Arial" pitchFamily="34" charset="0"/>
                <a:ea typeface="Arial" pitchFamily="34" charset="-122"/>
                <a:cs typeface="Arial" pitchFamily="34" charset="-120"/>
              </a:rPr>
              <a:t>4 MIN</a:t>
            </a:r>
            <a:endParaRPr lang="en-US" sz="10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6F9FC"/>
        </a:solidFill>
        <a:effectLst/>
      </p:bgPr>
    </p:bg>
    <p:spTree>
      <p:nvGrpSpPr>
        <p:cNvPr id="1" name=""/>
        <p:cNvGrpSpPr/>
        <p:nvPr/>
      </p:nvGrpSpPr>
      <p:grpSpPr>
        <a:xfrm>
          <a:off x="0" y="0"/>
          <a:ext cx="0" cy="0"/>
          <a:chOff x="0" y="0"/>
          <a:chExt cx="0" cy="0"/>
        </a:xfrm>
      </p:grpSpPr>
      <p:sp>
        <p:nvSpPr>
          <p:cNvPr id="2" name="Shape 0"/>
          <p:cNvSpPr/>
          <p:nvPr/>
        </p:nvSpPr>
        <p:spPr>
          <a:xfrm>
            <a:off x="0" y="0"/>
            <a:ext cx="12192000" cy="109728"/>
          </a:xfrm>
          <a:prstGeom prst="rect">
            <a:avLst/>
          </a:prstGeom>
          <a:solidFill>
            <a:srgbClr val="13B8A6"/>
          </a:solidFill>
          <a:ln w="12700">
            <a:solidFill>
              <a:srgbClr val="13B8A6"/>
            </a:solidFill>
            <a:prstDash val="solid"/>
          </a:ln>
        </p:spPr>
        <p:txBody>
          <a:bodyPr/>
          <a:lstStyle/>
          <a:p>
            <a:endParaRPr lang="en-GB"/>
          </a:p>
        </p:txBody>
      </p:sp>
      <p:sp>
        <p:nvSpPr>
          <p:cNvPr id="3" name="Text 1"/>
          <p:cNvSpPr/>
          <p:nvPr/>
        </p:nvSpPr>
        <p:spPr>
          <a:xfrm>
            <a:off x="502920" y="274320"/>
            <a:ext cx="9144000" cy="219456"/>
          </a:xfrm>
          <a:prstGeom prst="rect">
            <a:avLst/>
          </a:prstGeom>
          <a:noFill/>
          <a:ln/>
        </p:spPr>
        <p:txBody>
          <a:bodyPr wrap="square" lIns="0" tIns="0" rIns="0" bIns="0" rtlCol="0" anchor="ctr">
            <a:normAutofit/>
          </a:bodyPr>
          <a:lstStyle/>
          <a:p>
            <a:pPr marL="0" indent="0">
              <a:buNone/>
            </a:pPr>
            <a:r>
              <a:rPr lang="en-US" sz="1000" b="1" kern="0" spc="50" dirty="0">
                <a:solidFill>
                  <a:srgbClr val="5C7180"/>
                </a:solidFill>
                <a:latin typeface="Arial" pitchFamily="34" charset="0"/>
                <a:ea typeface="Arial" pitchFamily="34" charset="-122"/>
                <a:cs typeface="Arial" pitchFamily="34" charset="-120"/>
              </a:rPr>
              <a:t>UWTSD  /  BMPL4020  /  ACADEMIC &amp; PROFESSIONAL SKILLS FOR POLICING</a:t>
            </a:r>
            <a:endParaRPr lang="en-US" sz="1000" dirty="0"/>
          </a:p>
        </p:txBody>
      </p:sp>
      <p:sp>
        <p:nvSpPr>
          <p:cNvPr id="4" name="Text 2"/>
          <p:cNvSpPr/>
          <p:nvPr/>
        </p:nvSpPr>
        <p:spPr>
          <a:xfrm>
            <a:off x="502920" y="749808"/>
            <a:ext cx="11201400" cy="685800"/>
          </a:xfrm>
          <a:prstGeom prst="rect">
            <a:avLst/>
          </a:prstGeom>
          <a:noFill/>
          <a:ln/>
        </p:spPr>
        <p:txBody>
          <a:bodyPr wrap="square" lIns="0" tIns="0" rIns="0" bIns="0" rtlCol="0" anchor="ctr">
            <a:normAutofit/>
          </a:bodyPr>
          <a:lstStyle/>
          <a:p>
            <a:pPr marL="0" indent="0">
              <a:buNone/>
            </a:pPr>
            <a:r>
              <a:rPr lang="en-US" sz="3100" b="1" dirty="0">
                <a:solidFill>
                  <a:srgbClr val="10263A"/>
                </a:solidFill>
                <a:latin typeface="Arial" pitchFamily="34" charset="0"/>
                <a:ea typeface="Arial" pitchFamily="34" charset="-122"/>
                <a:cs typeface="Arial" pitchFamily="34" charset="-120"/>
              </a:rPr>
              <a:t>Live demo: refine instead of scrolling</a:t>
            </a:r>
            <a:endParaRPr lang="en-US" sz="3100" dirty="0"/>
          </a:p>
        </p:txBody>
      </p:sp>
      <p:sp>
        <p:nvSpPr>
          <p:cNvPr id="5" name="Text 3"/>
          <p:cNvSpPr/>
          <p:nvPr/>
        </p:nvSpPr>
        <p:spPr>
          <a:xfrm>
            <a:off x="512064" y="1444752"/>
            <a:ext cx="11064240" cy="338328"/>
          </a:xfrm>
          <a:prstGeom prst="rect">
            <a:avLst/>
          </a:prstGeom>
          <a:noFill/>
          <a:ln/>
        </p:spPr>
        <p:txBody>
          <a:bodyPr wrap="square" lIns="0" tIns="0" rIns="0" bIns="0" rtlCol="0" anchor="ctr">
            <a:normAutofit/>
          </a:bodyPr>
          <a:lstStyle/>
          <a:p>
            <a:pPr marL="0" indent="0">
              <a:buNone/>
            </a:pPr>
            <a:r>
              <a:rPr lang="en-US" sz="1600" dirty="0">
                <a:solidFill>
                  <a:srgbClr val="5C7180"/>
                </a:solidFill>
                <a:latin typeface="Arial" pitchFamily="34" charset="0"/>
                <a:ea typeface="Arial" pitchFamily="34" charset="-122"/>
                <a:cs typeface="Arial" pitchFamily="34" charset="-120"/>
              </a:rPr>
              <a:t>Use two tools to answer one question.</a:t>
            </a:r>
            <a:endParaRPr lang="en-US" sz="1600" dirty="0"/>
          </a:p>
        </p:txBody>
      </p:sp>
      <p:sp>
        <p:nvSpPr>
          <p:cNvPr id="6" name="Shape 4"/>
          <p:cNvSpPr/>
          <p:nvPr/>
        </p:nvSpPr>
        <p:spPr>
          <a:xfrm>
            <a:off x="502920" y="6483096"/>
            <a:ext cx="11183112" cy="0"/>
          </a:xfrm>
          <a:prstGeom prst="line">
            <a:avLst/>
          </a:prstGeom>
          <a:noFill/>
          <a:ln w="8890">
            <a:solidFill>
              <a:srgbClr val="D9E4EC"/>
            </a:solidFill>
            <a:prstDash val="solid"/>
          </a:ln>
        </p:spPr>
        <p:txBody>
          <a:bodyPr/>
          <a:lstStyle/>
          <a:p>
            <a:endParaRPr lang="en-GB"/>
          </a:p>
        </p:txBody>
      </p:sp>
      <p:sp>
        <p:nvSpPr>
          <p:cNvPr id="7" name="Text 5"/>
          <p:cNvSpPr/>
          <p:nvPr/>
        </p:nvSpPr>
        <p:spPr>
          <a:xfrm>
            <a:off x="502920" y="6537960"/>
            <a:ext cx="4572000" cy="155448"/>
          </a:xfrm>
          <a:prstGeom prst="rect">
            <a:avLst/>
          </a:prstGeom>
          <a:noFill/>
          <a:ln/>
        </p:spPr>
        <p:txBody>
          <a:bodyPr wrap="square" lIns="0" tIns="0" rIns="0" bIns="0" rtlCol="0" anchor="ctr">
            <a:normAutofit/>
          </a:bodyPr>
          <a:lstStyle/>
          <a:p>
            <a:pPr marL="0" indent="0">
              <a:buNone/>
            </a:pPr>
            <a:r>
              <a:rPr lang="en-US" sz="900" b="1" dirty="0">
                <a:solidFill>
                  <a:srgbClr val="5C7180"/>
                </a:solidFill>
                <a:latin typeface="Arial" pitchFamily="34" charset="0"/>
                <a:ea typeface="Arial" pitchFamily="34" charset="-122"/>
                <a:cs typeface="Arial" pitchFamily="34" charset="-120"/>
              </a:rPr>
              <a:t>MONDAY  •  LIVE DEMO</a:t>
            </a:r>
            <a:endParaRPr lang="en-US" sz="900" dirty="0"/>
          </a:p>
        </p:txBody>
      </p:sp>
      <p:sp>
        <p:nvSpPr>
          <p:cNvPr id="8" name="Shape 6"/>
          <p:cNvSpPr/>
          <p:nvPr/>
        </p:nvSpPr>
        <p:spPr>
          <a:xfrm>
            <a:off x="9646920" y="6510528"/>
            <a:ext cx="1938528" cy="292608"/>
          </a:xfrm>
          <a:prstGeom prst="roundRect">
            <a:avLst>
              <a:gd name="adj" fmla="val 25000"/>
            </a:avLst>
          </a:prstGeom>
          <a:solidFill>
            <a:srgbClr val="EAF3F9"/>
          </a:solidFill>
          <a:ln w="10160">
            <a:solidFill>
              <a:srgbClr val="EAF3F9">
                <a:alpha val="0"/>
              </a:srgbClr>
            </a:solidFill>
            <a:prstDash val="solid"/>
          </a:ln>
        </p:spPr>
        <p:txBody>
          <a:bodyPr/>
          <a:lstStyle/>
          <a:p>
            <a:endParaRPr lang="en-GB"/>
          </a:p>
        </p:txBody>
      </p:sp>
      <p:sp>
        <p:nvSpPr>
          <p:cNvPr id="9" name="Text 7"/>
          <p:cNvSpPr/>
          <p:nvPr/>
        </p:nvSpPr>
        <p:spPr>
          <a:xfrm>
            <a:off x="9738360" y="6537960"/>
            <a:ext cx="1755648" cy="219456"/>
          </a:xfrm>
          <a:prstGeom prst="rect">
            <a:avLst/>
          </a:prstGeom>
          <a:noFill/>
          <a:ln/>
        </p:spPr>
        <p:txBody>
          <a:bodyPr wrap="square" lIns="0" tIns="0" rIns="0" bIns="0" rtlCol="0" anchor="ctr">
            <a:normAutofit/>
          </a:bodyPr>
          <a:lstStyle/>
          <a:p>
            <a:pPr marL="0" indent="0">
              <a:buNone/>
            </a:pPr>
            <a:r>
              <a:rPr lang="en-US" sz="1000" b="1" kern="0" spc="50" dirty="0">
                <a:solidFill>
                  <a:srgbClr val="183046"/>
                </a:solidFill>
                <a:latin typeface="Arial" pitchFamily="34" charset="0"/>
                <a:ea typeface="Arial" pitchFamily="34" charset="-122"/>
                <a:cs typeface="Arial" pitchFamily="34" charset="-120"/>
              </a:rPr>
              <a:t>72–82 MIN</a:t>
            </a:r>
            <a:endParaRPr lang="en-US" sz="1000" dirty="0"/>
          </a:p>
        </p:txBody>
      </p:sp>
      <p:sp>
        <p:nvSpPr>
          <p:cNvPr id="10" name="Text 8"/>
          <p:cNvSpPr/>
          <p:nvPr/>
        </p:nvSpPr>
        <p:spPr>
          <a:xfrm>
            <a:off x="11393424" y="6528816"/>
            <a:ext cx="292608" cy="155448"/>
          </a:xfrm>
          <a:prstGeom prst="rect">
            <a:avLst/>
          </a:prstGeom>
          <a:noFill/>
          <a:ln/>
        </p:spPr>
        <p:txBody>
          <a:bodyPr wrap="square" lIns="0" tIns="0" rIns="0" bIns="0" rtlCol="0" anchor="ctr">
            <a:normAutofit/>
          </a:bodyPr>
          <a:lstStyle/>
          <a:p>
            <a:pPr marL="0" indent="0" algn="r">
              <a:buNone/>
            </a:pPr>
            <a:r>
              <a:rPr lang="en-US" sz="1000" b="1" dirty="0">
                <a:solidFill>
                  <a:srgbClr val="5C7180"/>
                </a:solidFill>
                <a:latin typeface="Arial" pitchFamily="34" charset="0"/>
                <a:ea typeface="Arial" pitchFamily="34" charset="-122"/>
                <a:cs typeface="Arial" pitchFamily="34" charset="-120"/>
              </a:rPr>
              <a:t>15</a:t>
            </a:r>
            <a:endParaRPr lang="en-US" sz="1000" dirty="0"/>
          </a:p>
        </p:txBody>
      </p:sp>
      <p:sp>
        <p:nvSpPr>
          <p:cNvPr id="11" name="Text 9"/>
          <p:cNvSpPr/>
          <p:nvPr/>
        </p:nvSpPr>
        <p:spPr>
          <a:xfrm>
            <a:off x="868680" y="1901952"/>
            <a:ext cx="256032" cy="347472"/>
          </a:xfrm>
          <a:prstGeom prst="rect">
            <a:avLst/>
          </a:prstGeom>
          <a:noFill/>
          <a:ln/>
        </p:spPr>
        <p:txBody>
          <a:bodyPr wrap="square" lIns="0" tIns="0" rIns="0" bIns="0" rtlCol="0" anchor="ctr">
            <a:normAutofit/>
          </a:bodyPr>
          <a:lstStyle/>
          <a:p>
            <a:pPr marL="0" indent="0">
              <a:buNone/>
            </a:pPr>
            <a:r>
              <a:rPr lang="en-US" sz="2200" b="1" dirty="0">
                <a:solidFill>
                  <a:srgbClr val="13B8A6"/>
                </a:solidFill>
                <a:latin typeface="Arial" pitchFamily="34" charset="0"/>
                <a:ea typeface="Arial" pitchFamily="34" charset="-122"/>
                <a:cs typeface="Arial" pitchFamily="34" charset="-120"/>
              </a:rPr>
              <a:t>•</a:t>
            </a:r>
            <a:endParaRPr lang="en-US" sz="2200" dirty="0"/>
          </a:p>
        </p:txBody>
      </p:sp>
      <p:sp>
        <p:nvSpPr>
          <p:cNvPr id="12" name="Text 10"/>
          <p:cNvSpPr/>
          <p:nvPr/>
        </p:nvSpPr>
        <p:spPr>
          <a:xfrm>
            <a:off x="1207008" y="1901952"/>
            <a:ext cx="10067544" cy="448056"/>
          </a:xfrm>
          <a:prstGeom prst="rect">
            <a:avLst/>
          </a:prstGeom>
          <a:noFill/>
          <a:ln/>
        </p:spPr>
        <p:txBody>
          <a:bodyPr wrap="square" lIns="0" tIns="0" rIns="0" bIns="0" rtlCol="0" anchor="t">
            <a:normAutofit/>
          </a:bodyPr>
          <a:lstStyle/>
          <a:p>
            <a:pPr marL="0" indent="0">
              <a:buNone/>
            </a:pPr>
            <a:r>
              <a:rPr lang="en-US" sz="2100" dirty="0">
                <a:solidFill>
                  <a:srgbClr val="183046"/>
                </a:solidFill>
                <a:latin typeface="Arial" pitchFamily="34" charset="0"/>
                <a:ea typeface="Arial" pitchFamily="34" charset="-122"/>
                <a:cs typeface="Arial" pitchFamily="34" charset="-120"/>
              </a:rPr>
              <a:t>Search a general engine: “GBH law England Wales”.</a:t>
            </a:r>
            <a:endParaRPr lang="en-US" sz="2100" dirty="0"/>
          </a:p>
        </p:txBody>
      </p:sp>
      <p:sp>
        <p:nvSpPr>
          <p:cNvPr id="13" name="Text 11"/>
          <p:cNvSpPr/>
          <p:nvPr/>
        </p:nvSpPr>
        <p:spPr>
          <a:xfrm>
            <a:off x="868680" y="2596896"/>
            <a:ext cx="256032" cy="347472"/>
          </a:xfrm>
          <a:prstGeom prst="rect">
            <a:avLst/>
          </a:prstGeom>
          <a:noFill/>
          <a:ln/>
        </p:spPr>
        <p:txBody>
          <a:bodyPr wrap="square" lIns="0" tIns="0" rIns="0" bIns="0" rtlCol="0" anchor="ctr">
            <a:normAutofit/>
          </a:bodyPr>
          <a:lstStyle/>
          <a:p>
            <a:pPr marL="0" indent="0">
              <a:buNone/>
            </a:pPr>
            <a:r>
              <a:rPr lang="en-US" sz="2200" b="1" dirty="0">
                <a:solidFill>
                  <a:srgbClr val="13B8A6"/>
                </a:solidFill>
                <a:latin typeface="Arial" pitchFamily="34" charset="0"/>
                <a:ea typeface="Arial" pitchFamily="34" charset="-122"/>
                <a:cs typeface="Arial" pitchFamily="34" charset="-120"/>
              </a:rPr>
              <a:t>•</a:t>
            </a:r>
            <a:endParaRPr lang="en-US" sz="2200" dirty="0"/>
          </a:p>
        </p:txBody>
      </p:sp>
      <p:sp>
        <p:nvSpPr>
          <p:cNvPr id="14" name="Text 12"/>
          <p:cNvSpPr/>
          <p:nvPr/>
        </p:nvSpPr>
        <p:spPr>
          <a:xfrm>
            <a:off x="1207008" y="2596896"/>
            <a:ext cx="10067544" cy="448056"/>
          </a:xfrm>
          <a:prstGeom prst="rect">
            <a:avLst/>
          </a:prstGeom>
          <a:noFill/>
          <a:ln/>
        </p:spPr>
        <p:txBody>
          <a:bodyPr wrap="square" lIns="0" tIns="0" rIns="0" bIns="0" rtlCol="0" anchor="t">
            <a:normAutofit/>
          </a:bodyPr>
          <a:lstStyle/>
          <a:p>
            <a:pPr marL="0" indent="0">
              <a:buNone/>
            </a:pPr>
            <a:r>
              <a:rPr lang="en-US" sz="2100" dirty="0">
                <a:solidFill>
                  <a:srgbClr val="183046"/>
                </a:solidFill>
                <a:latin typeface="Arial" pitchFamily="34" charset="0"/>
                <a:ea typeface="Arial" pitchFamily="34" charset="-122"/>
                <a:cs typeface="Arial" pitchFamily="34" charset="-120"/>
              </a:rPr>
              <a:t>Compare the result with the CPS legal guidance.</a:t>
            </a:r>
            <a:endParaRPr lang="en-US" sz="2100" dirty="0"/>
          </a:p>
        </p:txBody>
      </p:sp>
      <p:sp>
        <p:nvSpPr>
          <p:cNvPr id="15" name="Text 13"/>
          <p:cNvSpPr/>
          <p:nvPr/>
        </p:nvSpPr>
        <p:spPr>
          <a:xfrm>
            <a:off x="868680" y="3291840"/>
            <a:ext cx="256032" cy="347472"/>
          </a:xfrm>
          <a:prstGeom prst="rect">
            <a:avLst/>
          </a:prstGeom>
          <a:noFill/>
          <a:ln/>
        </p:spPr>
        <p:txBody>
          <a:bodyPr wrap="square" lIns="0" tIns="0" rIns="0" bIns="0" rtlCol="0" anchor="ctr">
            <a:normAutofit/>
          </a:bodyPr>
          <a:lstStyle/>
          <a:p>
            <a:pPr marL="0" indent="0">
              <a:buNone/>
            </a:pPr>
            <a:r>
              <a:rPr lang="en-US" sz="2200" b="1" dirty="0">
                <a:solidFill>
                  <a:srgbClr val="13B8A6"/>
                </a:solidFill>
                <a:latin typeface="Arial" pitchFamily="34" charset="0"/>
                <a:ea typeface="Arial" pitchFamily="34" charset="-122"/>
                <a:cs typeface="Arial" pitchFamily="34" charset="-120"/>
              </a:rPr>
              <a:t>•</a:t>
            </a:r>
            <a:endParaRPr lang="en-US" sz="2200" dirty="0"/>
          </a:p>
        </p:txBody>
      </p:sp>
      <p:sp>
        <p:nvSpPr>
          <p:cNvPr id="16" name="Text 14"/>
          <p:cNvSpPr/>
          <p:nvPr/>
        </p:nvSpPr>
        <p:spPr>
          <a:xfrm>
            <a:off x="1207008" y="3291840"/>
            <a:ext cx="10067544" cy="448056"/>
          </a:xfrm>
          <a:prstGeom prst="rect">
            <a:avLst/>
          </a:prstGeom>
          <a:noFill/>
          <a:ln/>
        </p:spPr>
        <p:txBody>
          <a:bodyPr wrap="square" lIns="0" tIns="0" rIns="0" bIns="0" rtlCol="0" anchor="t">
            <a:normAutofit/>
          </a:bodyPr>
          <a:lstStyle/>
          <a:p>
            <a:pPr marL="0" indent="0">
              <a:buNone/>
            </a:pPr>
            <a:r>
              <a:rPr lang="en-US" sz="2100" dirty="0">
                <a:solidFill>
                  <a:srgbClr val="183046"/>
                </a:solidFill>
                <a:latin typeface="Arial" pitchFamily="34" charset="0"/>
                <a:ea typeface="Arial" pitchFamily="34" charset="-122"/>
                <a:cs typeface="Arial" pitchFamily="34" charset="-120"/>
              </a:rPr>
              <a:t>Locate section 20 on legislation.gov.uk.</a:t>
            </a:r>
            <a:endParaRPr lang="en-US" sz="2100" dirty="0"/>
          </a:p>
        </p:txBody>
      </p:sp>
      <p:sp>
        <p:nvSpPr>
          <p:cNvPr id="17" name="Text 15"/>
          <p:cNvSpPr/>
          <p:nvPr/>
        </p:nvSpPr>
        <p:spPr>
          <a:xfrm>
            <a:off x="868680" y="3986784"/>
            <a:ext cx="256032" cy="347472"/>
          </a:xfrm>
          <a:prstGeom prst="rect">
            <a:avLst/>
          </a:prstGeom>
          <a:noFill/>
          <a:ln/>
        </p:spPr>
        <p:txBody>
          <a:bodyPr wrap="square" lIns="0" tIns="0" rIns="0" bIns="0" rtlCol="0" anchor="ctr">
            <a:normAutofit/>
          </a:bodyPr>
          <a:lstStyle/>
          <a:p>
            <a:pPr marL="0" indent="0">
              <a:buNone/>
            </a:pPr>
            <a:r>
              <a:rPr lang="en-US" sz="2200" b="1" dirty="0">
                <a:solidFill>
                  <a:srgbClr val="13B8A6"/>
                </a:solidFill>
                <a:latin typeface="Arial" pitchFamily="34" charset="0"/>
                <a:ea typeface="Arial" pitchFamily="34" charset="-122"/>
                <a:cs typeface="Arial" pitchFamily="34" charset="-120"/>
              </a:rPr>
              <a:t>•</a:t>
            </a:r>
            <a:endParaRPr lang="en-US" sz="2200" dirty="0"/>
          </a:p>
        </p:txBody>
      </p:sp>
      <p:sp>
        <p:nvSpPr>
          <p:cNvPr id="18" name="Text 16"/>
          <p:cNvSpPr/>
          <p:nvPr/>
        </p:nvSpPr>
        <p:spPr>
          <a:xfrm>
            <a:off x="1207008" y="3986784"/>
            <a:ext cx="10067544" cy="448056"/>
          </a:xfrm>
          <a:prstGeom prst="rect">
            <a:avLst/>
          </a:prstGeom>
          <a:noFill/>
          <a:ln/>
        </p:spPr>
        <p:txBody>
          <a:bodyPr wrap="square" lIns="0" tIns="0" rIns="0" bIns="0" rtlCol="0" anchor="t">
            <a:normAutofit/>
          </a:bodyPr>
          <a:lstStyle/>
          <a:p>
            <a:pPr marL="0" indent="0">
              <a:buNone/>
            </a:pPr>
            <a:r>
              <a:rPr lang="en-US" sz="2100" dirty="0">
                <a:solidFill>
                  <a:srgbClr val="183046"/>
                </a:solidFill>
                <a:latin typeface="Arial" pitchFamily="34" charset="0"/>
                <a:ea typeface="Arial" pitchFamily="34" charset="-122"/>
                <a:cs typeface="Arial" pitchFamily="34" charset="-120"/>
              </a:rPr>
              <a:t>Search the same topic in the UWTSD Library.</a:t>
            </a:r>
            <a:endParaRPr lang="en-US" sz="2100" dirty="0"/>
          </a:p>
        </p:txBody>
      </p:sp>
      <p:sp>
        <p:nvSpPr>
          <p:cNvPr id="19" name="Text 17"/>
          <p:cNvSpPr/>
          <p:nvPr/>
        </p:nvSpPr>
        <p:spPr>
          <a:xfrm>
            <a:off x="868680" y="4681728"/>
            <a:ext cx="256032" cy="347472"/>
          </a:xfrm>
          <a:prstGeom prst="rect">
            <a:avLst/>
          </a:prstGeom>
          <a:noFill/>
          <a:ln/>
        </p:spPr>
        <p:txBody>
          <a:bodyPr wrap="square" lIns="0" tIns="0" rIns="0" bIns="0" rtlCol="0" anchor="ctr">
            <a:normAutofit/>
          </a:bodyPr>
          <a:lstStyle/>
          <a:p>
            <a:pPr marL="0" indent="0">
              <a:buNone/>
            </a:pPr>
            <a:r>
              <a:rPr lang="en-US" sz="2200" b="1" dirty="0">
                <a:solidFill>
                  <a:srgbClr val="13B8A6"/>
                </a:solidFill>
                <a:latin typeface="Arial" pitchFamily="34" charset="0"/>
                <a:ea typeface="Arial" pitchFamily="34" charset="-122"/>
                <a:cs typeface="Arial" pitchFamily="34" charset="-120"/>
              </a:rPr>
              <a:t>•</a:t>
            </a:r>
            <a:endParaRPr lang="en-US" sz="2200" dirty="0"/>
          </a:p>
        </p:txBody>
      </p:sp>
      <p:sp>
        <p:nvSpPr>
          <p:cNvPr id="20" name="Text 18"/>
          <p:cNvSpPr/>
          <p:nvPr/>
        </p:nvSpPr>
        <p:spPr>
          <a:xfrm>
            <a:off x="1207008" y="4681728"/>
            <a:ext cx="10067544" cy="448056"/>
          </a:xfrm>
          <a:prstGeom prst="rect">
            <a:avLst/>
          </a:prstGeom>
          <a:noFill/>
          <a:ln/>
        </p:spPr>
        <p:txBody>
          <a:bodyPr wrap="square" lIns="0" tIns="0" rIns="0" bIns="0" rtlCol="0" anchor="t">
            <a:normAutofit/>
          </a:bodyPr>
          <a:lstStyle/>
          <a:p>
            <a:pPr marL="0" indent="0">
              <a:buNone/>
            </a:pPr>
            <a:r>
              <a:rPr lang="en-US" sz="2100" dirty="0">
                <a:solidFill>
                  <a:srgbClr val="183046"/>
                </a:solidFill>
                <a:latin typeface="Arial" pitchFamily="34" charset="0"/>
                <a:ea typeface="Arial" pitchFamily="34" charset="-122"/>
                <a:cs typeface="Arial" pitchFamily="34" charset="-120"/>
              </a:rPr>
              <a:t>Discuss what each source can and cannot prove.</a:t>
            </a:r>
            <a:endParaRPr lang="en-US" sz="21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6F9FC"/>
        </a:solidFill>
        <a:effectLst/>
      </p:bgPr>
    </p:bg>
    <p:spTree>
      <p:nvGrpSpPr>
        <p:cNvPr id="1" name=""/>
        <p:cNvGrpSpPr/>
        <p:nvPr/>
      </p:nvGrpSpPr>
      <p:grpSpPr>
        <a:xfrm>
          <a:off x="0" y="0"/>
          <a:ext cx="0" cy="0"/>
          <a:chOff x="0" y="0"/>
          <a:chExt cx="0" cy="0"/>
        </a:xfrm>
      </p:grpSpPr>
      <p:sp>
        <p:nvSpPr>
          <p:cNvPr id="2" name="Shape 0"/>
          <p:cNvSpPr/>
          <p:nvPr/>
        </p:nvSpPr>
        <p:spPr>
          <a:xfrm>
            <a:off x="0" y="0"/>
            <a:ext cx="12192000" cy="109728"/>
          </a:xfrm>
          <a:prstGeom prst="rect">
            <a:avLst/>
          </a:prstGeom>
          <a:solidFill>
            <a:srgbClr val="13B8A6"/>
          </a:solidFill>
          <a:ln w="12700">
            <a:solidFill>
              <a:srgbClr val="13B8A6"/>
            </a:solidFill>
            <a:prstDash val="solid"/>
          </a:ln>
        </p:spPr>
        <p:txBody>
          <a:bodyPr/>
          <a:lstStyle/>
          <a:p>
            <a:endParaRPr lang="en-GB"/>
          </a:p>
        </p:txBody>
      </p:sp>
      <p:sp>
        <p:nvSpPr>
          <p:cNvPr id="3" name="Text 1"/>
          <p:cNvSpPr/>
          <p:nvPr/>
        </p:nvSpPr>
        <p:spPr>
          <a:xfrm>
            <a:off x="502920" y="274320"/>
            <a:ext cx="9144000" cy="219456"/>
          </a:xfrm>
          <a:prstGeom prst="rect">
            <a:avLst/>
          </a:prstGeom>
          <a:noFill/>
          <a:ln/>
        </p:spPr>
        <p:txBody>
          <a:bodyPr wrap="square" lIns="0" tIns="0" rIns="0" bIns="0" rtlCol="0" anchor="ctr">
            <a:normAutofit/>
          </a:bodyPr>
          <a:lstStyle/>
          <a:p>
            <a:pPr marL="0" indent="0">
              <a:buNone/>
            </a:pPr>
            <a:r>
              <a:rPr lang="en-US" sz="1000" b="1" kern="0" spc="50" dirty="0">
                <a:solidFill>
                  <a:srgbClr val="5C7180"/>
                </a:solidFill>
                <a:latin typeface="Arial" pitchFamily="34" charset="0"/>
                <a:ea typeface="Arial" pitchFamily="34" charset="-122"/>
                <a:cs typeface="Arial" pitchFamily="34" charset="-120"/>
              </a:rPr>
              <a:t>UWTSD  /  BMPL4020  /  ACADEMIC &amp; PROFESSIONAL SKILLS FOR POLICING</a:t>
            </a:r>
            <a:endParaRPr lang="en-US" sz="1000" dirty="0"/>
          </a:p>
        </p:txBody>
      </p:sp>
      <p:sp>
        <p:nvSpPr>
          <p:cNvPr id="4" name="Text 2"/>
          <p:cNvSpPr/>
          <p:nvPr/>
        </p:nvSpPr>
        <p:spPr>
          <a:xfrm>
            <a:off x="502920" y="749808"/>
            <a:ext cx="11201400" cy="685800"/>
          </a:xfrm>
          <a:prstGeom prst="rect">
            <a:avLst/>
          </a:prstGeom>
          <a:noFill/>
          <a:ln/>
        </p:spPr>
        <p:txBody>
          <a:bodyPr wrap="square" lIns="0" tIns="0" rIns="0" bIns="0" rtlCol="0" anchor="ctr">
            <a:normAutofit/>
          </a:bodyPr>
          <a:lstStyle/>
          <a:p>
            <a:pPr marL="0" indent="0">
              <a:buNone/>
            </a:pPr>
            <a:r>
              <a:rPr lang="en-US" sz="3100" b="1" dirty="0">
                <a:solidFill>
                  <a:srgbClr val="10263A"/>
                </a:solidFill>
                <a:latin typeface="Arial" pitchFamily="34" charset="0"/>
                <a:ea typeface="Arial" pitchFamily="34" charset="-122"/>
                <a:cs typeface="Arial" pitchFamily="34" charset="-120"/>
              </a:rPr>
              <a:t>Policing research treasure hunt</a:t>
            </a:r>
            <a:endParaRPr lang="en-US" sz="3100" dirty="0"/>
          </a:p>
        </p:txBody>
      </p:sp>
      <p:sp>
        <p:nvSpPr>
          <p:cNvPr id="5" name="Text 3"/>
          <p:cNvSpPr/>
          <p:nvPr/>
        </p:nvSpPr>
        <p:spPr>
          <a:xfrm>
            <a:off x="512064" y="1444752"/>
            <a:ext cx="11064240" cy="338328"/>
          </a:xfrm>
          <a:prstGeom prst="rect">
            <a:avLst/>
          </a:prstGeom>
          <a:noFill/>
          <a:ln/>
        </p:spPr>
        <p:txBody>
          <a:bodyPr wrap="square" lIns="0" tIns="0" rIns="0" bIns="0" rtlCol="0" anchor="ctr">
            <a:normAutofit/>
          </a:bodyPr>
          <a:lstStyle/>
          <a:p>
            <a:pPr marL="0" indent="0">
              <a:buNone/>
            </a:pPr>
            <a:r>
              <a:rPr lang="en-US" sz="1600" dirty="0">
                <a:solidFill>
                  <a:srgbClr val="5C7180"/>
                </a:solidFill>
                <a:latin typeface="Arial" pitchFamily="34" charset="0"/>
                <a:ea typeface="Arial" pitchFamily="34" charset="-122"/>
                <a:cs typeface="Arial" pitchFamily="34" charset="-120"/>
              </a:rPr>
              <a:t>Work in pairs. Find, identify, evaluate, compare and save.</a:t>
            </a:r>
            <a:endParaRPr lang="en-US" sz="1600" dirty="0"/>
          </a:p>
        </p:txBody>
      </p:sp>
      <p:sp>
        <p:nvSpPr>
          <p:cNvPr id="6" name="Shape 4"/>
          <p:cNvSpPr/>
          <p:nvPr/>
        </p:nvSpPr>
        <p:spPr>
          <a:xfrm>
            <a:off x="502920" y="6483096"/>
            <a:ext cx="11183112" cy="0"/>
          </a:xfrm>
          <a:prstGeom prst="line">
            <a:avLst/>
          </a:prstGeom>
          <a:noFill/>
          <a:ln w="8890">
            <a:solidFill>
              <a:srgbClr val="D9E4EC"/>
            </a:solidFill>
            <a:prstDash val="solid"/>
          </a:ln>
        </p:spPr>
        <p:txBody>
          <a:bodyPr/>
          <a:lstStyle/>
          <a:p>
            <a:endParaRPr lang="en-GB"/>
          </a:p>
        </p:txBody>
      </p:sp>
      <p:sp>
        <p:nvSpPr>
          <p:cNvPr id="7" name="Text 5"/>
          <p:cNvSpPr/>
          <p:nvPr/>
        </p:nvSpPr>
        <p:spPr>
          <a:xfrm>
            <a:off x="502920" y="6537960"/>
            <a:ext cx="4572000" cy="155448"/>
          </a:xfrm>
          <a:prstGeom prst="rect">
            <a:avLst/>
          </a:prstGeom>
          <a:noFill/>
          <a:ln/>
        </p:spPr>
        <p:txBody>
          <a:bodyPr wrap="square" lIns="0" tIns="0" rIns="0" bIns="0" rtlCol="0" anchor="ctr">
            <a:normAutofit/>
          </a:bodyPr>
          <a:lstStyle/>
          <a:p>
            <a:pPr marL="0" indent="0">
              <a:buNone/>
            </a:pPr>
            <a:r>
              <a:rPr lang="en-US" sz="900" b="1" dirty="0">
                <a:solidFill>
                  <a:srgbClr val="5C7180"/>
                </a:solidFill>
                <a:latin typeface="Arial" pitchFamily="34" charset="0"/>
                <a:ea typeface="Arial" pitchFamily="34" charset="-122"/>
                <a:cs typeface="Arial" pitchFamily="34" charset="-120"/>
              </a:rPr>
              <a:t>MONDAY  •  ACTIVITY</a:t>
            </a:r>
            <a:endParaRPr lang="en-US" sz="900" dirty="0"/>
          </a:p>
        </p:txBody>
      </p:sp>
      <p:sp>
        <p:nvSpPr>
          <p:cNvPr id="8" name="Shape 6"/>
          <p:cNvSpPr/>
          <p:nvPr/>
        </p:nvSpPr>
        <p:spPr>
          <a:xfrm>
            <a:off x="9646920" y="6510528"/>
            <a:ext cx="1938528" cy="292608"/>
          </a:xfrm>
          <a:prstGeom prst="roundRect">
            <a:avLst>
              <a:gd name="adj" fmla="val 25000"/>
            </a:avLst>
          </a:prstGeom>
          <a:solidFill>
            <a:srgbClr val="EAF3F9"/>
          </a:solidFill>
          <a:ln w="10160">
            <a:solidFill>
              <a:srgbClr val="EAF3F9">
                <a:alpha val="0"/>
              </a:srgbClr>
            </a:solidFill>
            <a:prstDash val="solid"/>
          </a:ln>
        </p:spPr>
        <p:txBody>
          <a:bodyPr/>
          <a:lstStyle/>
          <a:p>
            <a:endParaRPr lang="en-GB"/>
          </a:p>
        </p:txBody>
      </p:sp>
      <p:sp>
        <p:nvSpPr>
          <p:cNvPr id="9" name="Text 7"/>
          <p:cNvSpPr/>
          <p:nvPr/>
        </p:nvSpPr>
        <p:spPr>
          <a:xfrm>
            <a:off x="9738360" y="6537960"/>
            <a:ext cx="1755648" cy="219456"/>
          </a:xfrm>
          <a:prstGeom prst="rect">
            <a:avLst/>
          </a:prstGeom>
          <a:noFill/>
          <a:ln/>
        </p:spPr>
        <p:txBody>
          <a:bodyPr wrap="square" lIns="0" tIns="0" rIns="0" bIns="0" rtlCol="0" anchor="ctr">
            <a:normAutofit/>
          </a:bodyPr>
          <a:lstStyle/>
          <a:p>
            <a:pPr marL="0" indent="0">
              <a:buNone/>
            </a:pPr>
            <a:r>
              <a:rPr lang="en-US" sz="1000" b="1" kern="0" spc="50" dirty="0">
                <a:solidFill>
                  <a:srgbClr val="183046"/>
                </a:solidFill>
                <a:latin typeface="Arial" pitchFamily="34" charset="0"/>
                <a:ea typeface="Arial" pitchFamily="34" charset="-122"/>
                <a:cs typeface="Arial" pitchFamily="34" charset="-120"/>
              </a:rPr>
              <a:t>82–85 MIN</a:t>
            </a:r>
            <a:endParaRPr lang="en-US" sz="1000" dirty="0"/>
          </a:p>
        </p:txBody>
      </p:sp>
      <p:sp>
        <p:nvSpPr>
          <p:cNvPr id="10" name="Text 8"/>
          <p:cNvSpPr/>
          <p:nvPr/>
        </p:nvSpPr>
        <p:spPr>
          <a:xfrm>
            <a:off x="11393424" y="6528816"/>
            <a:ext cx="292608" cy="155448"/>
          </a:xfrm>
          <a:prstGeom prst="rect">
            <a:avLst/>
          </a:prstGeom>
          <a:noFill/>
          <a:ln/>
        </p:spPr>
        <p:txBody>
          <a:bodyPr wrap="square" lIns="0" tIns="0" rIns="0" bIns="0" rtlCol="0" anchor="ctr">
            <a:normAutofit/>
          </a:bodyPr>
          <a:lstStyle/>
          <a:p>
            <a:pPr marL="0" indent="0" algn="r">
              <a:buNone/>
            </a:pPr>
            <a:r>
              <a:rPr lang="en-US" sz="1000" b="1" dirty="0">
                <a:solidFill>
                  <a:srgbClr val="5C7180"/>
                </a:solidFill>
                <a:latin typeface="Arial" pitchFamily="34" charset="0"/>
                <a:ea typeface="Arial" pitchFamily="34" charset="-122"/>
                <a:cs typeface="Arial" pitchFamily="34" charset="-120"/>
              </a:rPr>
              <a:t>16</a:t>
            </a:r>
            <a:endParaRPr lang="en-US" sz="1000" dirty="0"/>
          </a:p>
        </p:txBody>
      </p:sp>
      <p:sp>
        <p:nvSpPr>
          <p:cNvPr id="11" name="Shape 9"/>
          <p:cNvSpPr/>
          <p:nvPr/>
        </p:nvSpPr>
        <p:spPr>
          <a:xfrm>
            <a:off x="749808" y="1901952"/>
            <a:ext cx="10698480" cy="3538728"/>
          </a:xfrm>
          <a:prstGeom prst="roundRect">
            <a:avLst>
              <a:gd name="adj" fmla="val 4134"/>
            </a:avLst>
          </a:prstGeom>
          <a:solidFill>
            <a:srgbClr val="10263A"/>
          </a:solidFill>
          <a:ln w="10160">
            <a:solidFill>
              <a:srgbClr val="10263A">
                <a:alpha val="0"/>
              </a:srgbClr>
            </a:solidFill>
            <a:prstDash val="solid"/>
          </a:ln>
        </p:spPr>
        <p:txBody>
          <a:bodyPr/>
          <a:lstStyle/>
          <a:p>
            <a:endParaRPr lang="en-GB"/>
          </a:p>
        </p:txBody>
      </p:sp>
      <p:sp>
        <p:nvSpPr>
          <p:cNvPr id="12" name="Text 10"/>
          <p:cNvSpPr/>
          <p:nvPr/>
        </p:nvSpPr>
        <p:spPr>
          <a:xfrm>
            <a:off x="1051560" y="2185416"/>
            <a:ext cx="9966960" cy="347472"/>
          </a:xfrm>
          <a:prstGeom prst="rect">
            <a:avLst/>
          </a:prstGeom>
          <a:noFill/>
          <a:ln/>
        </p:spPr>
        <p:txBody>
          <a:bodyPr wrap="square" lIns="0" tIns="0" rIns="0" bIns="0" rtlCol="0" anchor="ctr">
            <a:normAutofit/>
          </a:bodyPr>
          <a:lstStyle/>
          <a:p>
            <a:pPr marL="0" indent="0">
              <a:buNone/>
            </a:pPr>
            <a:r>
              <a:rPr lang="en-US" sz="1700" b="1" dirty="0">
                <a:solidFill>
                  <a:srgbClr val="13B8A6"/>
                </a:solidFill>
                <a:latin typeface="Arial" pitchFamily="34" charset="0"/>
                <a:ea typeface="Arial" pitchFamily="34" charset="-122"/>
                <a:cs typeface="Arial" pitchFamily="34" charset="-120"/>
              </a:rPr>
              <a:t>CHOOSE ONE:</a:t>
            </a:r>
            <a:endParaRPr lang="en-US" sz="1700" dirty="0"/>
          </a:p>
        </p:txBody>
      </p:sp>
      <p:sp>
        <p:nvSpPr>
          <p:cNvPr id="13" name="Text 11"/>
          <p:cNvSpPr/>
          <p:nvPr/>
        </p:nvSpPr>
        <p:spPr>
          <a:xfrm>
            <a:off x="1051560" y="2660904"/>
            <a:ext cx="9875520" cy="841248"/>
          </a:xfrm>
          <a:prstGeom prst="rect">
            <a:avLst/>
          </a:prstGeom>
          <a:noFill/>
          <a:ln/>
        </p:spPr>
        <p:txBody>
          <a:bodyPr wrap="square" lIns="0" tIns="0" rIns="0" bIns="0" rtlCol="0" anchor="ctr">
            <a:normAutofit/>
          </a:bodyPr>
          <a:lstStyle/>
          <a:p>
            <a:pPr marL="0" indent="0">
              <a:buNone/>
            </a:pPr>
            <a:r>
              <a:rPr lang="en-US" sz="2400" b="1" dirty="0">
                <a:solidFill>
                  <a:srgbClr val="FFFFFF"/>
                </a:solidFill>
                <a:latin typeface="Arial" pitchFamily="34" charset="0"/>
                <a:ea typeface="Arial" pitchFamily="34" charset="-122"/>
                <a:cs typeface="Arial" pitchFamily="34" charset="-120"/>
              </a:rPr>
              <a:t>common assault • battery • s.20 GBH • knife possession • stalking • hacking</a:t>
            </a:r>
            <a:endParaRPr lang="en-US" sz="2400" dirty="0"/>
          </a:p>
        </p:txBody>
      </p:sp>
      <p:sp>
        <p:nvSpPr>
          <p:cNvPr id="14" name="Text 12"/>
          <p:cNvSpPr/>
          <p:nvPr/>
        </p:nvSpPr>
        <p:spPr>
          <a:xfrm>
            <a:off x="1051560" y="3977640"/>
            <a:ext cx="9784080" cy="850392"/>
          </a:xfrm>
          <a:prstGeom prst="rect">
            <a:avLst/>
          </a:prstGeom>
          <a:noFill/>
          <a:ln/>
        </p:spPr>
        <p:txBody>
          <a:bodyPr wrap="square" lIns="0" tIns="0" rIns="0" bIns="0" rtlCol="0" anchor="ctr">
            <a:normAutofit/>
          </a:bodyPr>
          <a:lstStyle/>
          <a:p>
            <a:pPr marL="0" indent="0">
              <a:buNone/>
            </a:pPr>
            <a:r>
              <a:rPr lang="en-US" sz="2200" dirty="0">
                <a:solidFill>
                  <a:srgbClr val="FFFFFF"/>
                </a:solidFill>
                <a:latin typeface="Arial" pitchFamily="34" charset="0"/>
                <a:ea typeface="Arial" pitchFamily="34" charset="-122"/>
                <a:cs typeface="Arial" pitchFamily="34" charset="-120"/>
              </a:rPr>
              <a:t>Find  1 legislation / CPS source  +  1 academic source  +  1 professional policing source.</a:t>
            </a:r>
            <a:endParaRPr lang="en-US" sz="22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6F9FC"/>
        </a:solidFill>
        <a:effectLst/>
      </p:bgPr>
    </p:bg>
    <p:spTree>
      <p:nvGrpSpPr>
        <p:cNvPr id="1" name=""/>
        <p:cNvGrpSpPr/>
        <p:nvPr/>
      </p:nvGrpSpPr>
      <p:grpSpPr>
        <a:xfrm>
          <a:off x="0" y="0"/>
          <a:ext cx="0" cy="0"/>
          <a:chOff x="0" y="0"/>
          <a:chExt cx="0" cy="0"/>
        </a:xfrm>
      </p:grpSpPr>
      <p:sp>
        <p:nvSpPr>
          <p:cNvPr id="2" name="Shape 0"/>
          <p:cNvSpPr/>
          <p:nvPr/>
        </p:nvSpPr>
        <p:spPr>
          <a:xfrm>
            <a:off x="0" y="0"/>
            <a:ext cx="12192000" cy="109728"/>
          </a:xfrm>
          <a:prstGeom prst="rect">
            <a:avLst/>
          </a:prstGeom>
          <a:solidFill>
            <a:srgbClr val="13B8A6"/>
          </a:solidFill>
          <a:ln w="12700">
            <a:solidFill>
              <a:srgbClr val="13B8A6"/>
            </a:solidFill>
            <a:prstDash val="solid"/>
          </a:ln>
        </p:spPr>
        <p:txBody>
          <a:bodyPr/>
          <a:lstStyle/>
          <a:p>
            <a:endParaRPr lang="en-GB"/>
          </a:p>
        </p:txBody>
      </p:sp>
      <p:sp>
        <p:nvSpPr>
          <p:cNvPr id="3" name="Text 1"/>
          <p:cNvSpPr/>
          <p:nvPr/>
        </p:nvSpPr>
        <p:spPr>
          <a:xfrm>
            <a:off x="502920" y="274320"/>
            <a:ext cx="9144000" cy="219456"/>
          </a:xfrm>
          <a:prstGeom prst="rect">
            <a:avLst/>
          </a:prstGeom>
          <a:noFill/>
          <a:ln/>
        </p:spPr>
        <p:txBody>
          <a:bodyPr wrap="square" lIns="0" tIns="0" rIns="0" bIns="0" rtlCol="0" anchor="ctr">
            <a:normAutofit/>
          </a:bodyPr>
          <a:lstStyle/>
          <a:p>
            <a:pPr marL="0" indent="0">
              <a:buNone/>
            </a:pPr>
            <a:r>
              <a:rPr lang="en-US" sz="1000" b="1" kern="0" spc="50" dirty="0">
                <a:solidFill>
                  <a:srgbClr val="5C7180"/>
                </a:solidFill>
                <a:latin typeface="Arial" pitchFamily="34" charset="0"/>
                <a:ea typeface="Arial" pitchFamily="34" charset="-122"/>
                <a:cs typeface="Arial" pitchFamily="34" charset="-120"/>
              </a:rPr>
              <a:t>UWTSD  /  BMPL4020  /  ACADEMIC &amp; PROFESSIONAL SKILLS FOR POLICING</a:t>
            </a:r>
            <a:endParaRPr lang="en-US" sz="1000" dirty="0"/>
          </a:p>
        </p:txBody>
      </p:sp>
      <p:sp>
        <p:nvSpPr>
          <p:cNvPr id="4" name="Text 2"/>
          <p:cNvSpPr/>
          <p:nvPr/>
        </p:nvSpPr>
        <p:spPr>
          <a:xfrm>
            <a:off x="502920" y="749808"/>
            <a:ext cx="11201400" cy="685800"/>
          </a:xfrm>
          <a:prstGeom prst="rect">
            <a:avLst/>
          </a:prstGeom>
          <a:noFill/>
          <a:ln/>
        </p:spPr>
        <p:txBody>
          <a:bodyPr wrap="square" lIns="0" tIns="0" rIns="0" bIns="0" rtlCol="0" anchor="ctr">
            <a:normAutofit/>
          </a:bodyPr>
          <a:lstStyle/>
          <a:p>
            <a:pPr marL="0" indent="0">
              <a:buNone/>
            </a:pPr>
            <a:r>
              <a:rPr lang="en-US" sz="3100" b="1" dirty="0">
                <a:solidFill>
                  <a:srgbClr val="10263A"/>
                </a:solidFill>
                <a:latin typeface="Arial" pitchFamily="34" charset="0"/>
                <a:ea typeface="Arial" pitchFamily="34" charset="-122"/>
                <a:cs typeface="Arial" pitchFamily="34" charset="-120"/>
              </a:rPr>
              <a:t>Treasure hunt: your 20-minute checklist</a:t>
            </a:r>
            <a:endParaRPr lang="en-US" sz="3100" dirty="0"/>
          </a:p>
        </p:txBody>
      </p:sp>
      <p:sp>
        <p:nvSpPr>
          <p:cNvPr id="5" name="Text 3"/>
          <p:cNvSpPr/>
          <p:nvPr/>
        </p:nvSpPr>
        <p:spPr>
          <a:xfrm>
            <a:off x="512064" y="1444752"/>
            <a:ext cx="11064240" cy="338328"/>
          </a:xfrm>
          <a:prstGeom prst="rect">
            <a:avLst/>
          </a:prstGeom>
          <a:noFill/>
          <a:ln/>
        </p:spPr>
        <p:txBody>
          <a:bodyPr wrap="square" lIns="0" tIns="0" rIns="0" bIns="0" rtlCol="0" anchor="ctr">
            <a:normAutofit/>
          </a:bodyPr>
          <a:lstStyle/>
          <a:p>
            <a:pPr marL="0" indent="0">
              <a:buNone/>
            </a:pPr>
            <a:r>
              <a:rPr lang="en-US" sz="1600" dirty="0">
                <a:solidFill>
                  <a:srgbClr val="5C7180"/>
                </a:solidFill>
                <a:latin typeface="Arial" pitchFamily="34" charset="0"/>
                <a:ea typeface="Arial" pitchFamily="34" charset="-122"/>
                <a:cs typeface="Arial" pitchFamily="34" charset="-120"/>
              </a:rPr>
              <a:t>You need evidence of your search process, not just three URLs.</a:t>
            </a:r>
            <a:endParaRPr lang="en-US" sz="1600" dirty="0"/>
          </a:p>
        </p:txBody>
      </p:sp>
      <p:sp>
        <p:nvSpPr>
          <p:cNvPr id="6" name="Shape 4"/>
          <p:cNvSpPr/>
          <p:nvPr/>
        </p:nvSpPr>
        <p:spPr>
          <a:xfrm>
            <a:off x="502920" y="6483096"/>
            <a:ext cx="11183112" cy="0"/>
          </a:xfrm>
          <a:prstGeom prst="line">
            <a:avLst/>
          </a:prstGeom>
          <a:noFill/>
          <a:ln w="8890">
            <a:solidFill>
              <a:srgbClr val="D9E4EC"/>
            </a:solidFill>
            <a:prstDash val="solid"/>
          </a:ln>
        </p:spPr>
        <p:txBody>
          <a:bodyPr/>
          <a:lstStyle/>
          <a:p>
            <a:endParaRPr lang="en-GB"/>
          </a:p>
        </p:txBody>
      </p:sp>
      <p:sp>
        <p:nvSpPr>
          <p:cNvPr id="7" name="Text 5"/>
          <p:cNvSpPr/>
          <p:nvPr/>
        </p:nvSpPr>
        <p:spPr>
          <a:xfrm>
            <a:off x="502920" y="6537960"/>
            <a:ext cx="4572000" cy="155448"/>
          </a:xfrm>
          <a:prstGeom prst="rect">
            <a:avLst/>
          </a:prstGeom>
          <a:noFill/>
          <a:ln/>
        </p:spPr>
        <p:txBody>
          <a:bodyPr wrap="square" lIns="0" tIns="0" rIns="0" bIns="0" rtlCol="0" anchor="ctr">
            <a:normAutofit/>
          </a:bodyPr>
          <a:lstStyle/>
          <a:p>
            <a:pPr marL="0" indent="0">
              <a:buNone/>
            </a:pPr>
            <a:r>
              <a:rPr lang="en-US" sz="900" b="1" dirty="0">
                <a:solidFill>
                  <a:srgbClr val="5C7180"/>
                </a:solidFill>
                <a:latin typeface="Arial" pitchFamily="34" charset="0"/>
                <a:ea typeface="Arial" pitchFamily="34" charset="-122"/>
                <a:cs typeface="Arial" pitchFamily="34" charset="-120"/>
              </a:rPr>
              <a:t>MONDAY  •  WORKSHOP</a:t>
            </a:r>
            <a:endParaRPr lang="en-US" sz="900" dirty="0"/>
          </a:p>
        </p:txBody>
      </p:sp>
      <p:sp>
        <p:nvSpPr>
          <p:cNvPr id="8" name="Shape 6"/>
          <p:cNvSpPr/>
          <p:nvPr/>
        </p:nvSpPr>
        <p:spPr>
          <a:xfrm>
            <a:off x="9646920" y="6510528"/>
            <a:ext cx="1938528" cy="292608"/>
          </a:xfrm>
          <a:prstGeom prst="roundRect">
            <a:avLst>
              <a:gd name="adj" fmla="val 25000"/>
            </a:avLst>
          </a:prstGeom>
          <a:solidFill>
            <a:srgbClr val="EAF3F9"/>
          </a:solidFill>
          <a:ln w="10160">
            <a:solidFill>
              <a:srgbClr val="EAF3F9">
                <a:alpha val="0"/>
              </a:srgbClr>
            </a:solidFill>
            <a:prstDash val="solid"/>
          </a:ln>
        </p:spPr>
        <p:txBody>
          <a:bodyPr/>
          <a:lstStyle/>
          <a:p>
            <a:endParaRPr lang="en-GB"/>
          </a:p>
        </p:txBody>
      </p:sp>
      <p:sp>
        <p:nvSpPr>
          <p:cNvPr id="9" name="Text 7"/>
          <p:cNvSpPr/>
          <p:nvPr/>
        </p:nvSpPr>
        <p:spPr>
          <a:xfrm>
            <a:off x="9738360" y="6537960"/>
            <a:ext cx="1755648" cy="219456"/>
          </a:xfrm>
          <a:prstGeom prst="rect">
            <a:avLst/>
          </a:prstGeom>
          <a:noFill/>
          <a:ln/>
        </p:spPr>
        <p:txBody>
          <a:bodyPr wrap="square" lIns="0" tIns="0" rIns="0" bIns="0" rtlCol="0" anchor="ctr">
            <a:normAutofit/>
          </a:bodyPr>
          <a:lstStyle/>
          <a:p>
            <a:pPr marL="0" indent="0">
              <a:buNone/>
            </a:pPr>
            <a:r>
              <a:rPr lang="en-US" sz="1000" b="1" kern="0" spc="50" dirty="0">
                <a:solidFill>
                  <a:srgbClr val="183046"/>
                </a:solidFill>
                <a:latin typeface="Arial" pitchFamily="34" charset="0"/>
                <a:ea typeface="Arial" pitchFamily="34" charset="-122"/>
                <a:cs typeface="Arial" pitchFamily="34" charset="-120"/>
              </a:rPr>
              <a:t>85–105 MIN</a:t>
            </a:r>
            <a:endParaRPr lang="en-US" sz="1000" dirty="0"/>
          </a:p>
        </p:txBody>
      </p:sp>
      <p:sp>
        <p:nvSpPr>
          <p:cNvPr id="10" name="Text 8"/>
          <p:cNvSpPr/>
          <p:nvPr/>
        </p:nvSpPr>
        <p:spPr>
          <a:xfrm>
            <a:off x="11393424" y="6528816"/>
            <a:ext cx="292608" cy="155448"/>
          </a:xfrm>
          <a:prstGeom prst="rect">
            <a:avLst/>
          </a:prstGeom>
          <a:noFill/>
          <a:ln/>
        </p:spPr>
        <p:txBody>
          <a:bodyPr wrap="square" lIns="0" tIns="0" rIns="0" bIns="0" rtlCol="0" anchor="ctr">
            <a:normAutofit/>
          </a:bodyPr>
          <a:lstStyle/>
          <a:p>
            <a:pPr marL="0" indent="0" algn="r">
              <a:buNone/>
            </a:pPr>
            <a:r>
              <a:rPr lang="en-US" sz="1000" b="1" dirty="0">
                <a:solidFill>
                  <a:srgbClr val="5C7180"/>
                </a:solidFill>
                <a:latin typeface="Arial" pitchFamily="34" charset="0"/>
                <a:ea typeface="Arial" pitchFamily="34" charset="-122"/>
                <a:cs typeface="Arial" pitchFamily="34" charset="-120"/>
              </a:rPr>
              <a:t>17</a:t>
            </a:r>
            <a:endParaRPr lang="en-US" sz="1000" dirty="0"/>
          </a:p>
        </p:txBody>
      </p:sp>
      <p:sp>
        <p:nvSpPr>
          <p:cNvPr id="11" name="Text 9"/>
          <p:cNvSpPr/>
          <p:nvPr/>
        </p:nvSpPr>
        <p:spPr>
          <a:xfrm>
            <a:off x="950976" y="1883664"/>
            <a:ext cx="256032" cy="347472"/>
          </a:xfrm>
          <a:prstGeom prst="rect">
            <a:avLst/>
          </a:prstGeom>
          <a:noFill/>
          <a:ln/>
        </p:spPr>
        <p:txBody>
          <a:bodyPr wrap="square" lIns="0" tIns="0" rIns="0" bIns="0" rtlCol="0" anchor="ctr">
            <a:normAutofit/>
          </a:bodyPr>
          <a:lstStyle/>
          <a:p>
            <a:pPr marL="0" indent="0">
              <a:buNone/>
            </a:pPr>
            <a:r>
              <a:rPr lang="en-US" sz="2200" b="1" dirty="0">
                <a:solidFill>
                  <a:srgbClr val="13B8A6"/>
                </a:solidFill>
                <a:latin typeface="Arial" pitchFamily="34" charset="0"/>
                <a:ea typeface="Arial" pitchFamily="34" charset="-122"/>
                <a:cs typeface="Arial" pitchFamily="34" charset="-120"/>
              </a:rPr>
              <a:t>•</a:t>
            </a:r>
            <a:endParaRPr lang="en-US" sz="2200" dirty="0"/>
          </a:p>
        </p:txBody>
      </p:sp>
      <p:sp>
        <p:nvSpPr>
          <p:cNvPr id="12" name="Text 10"/>
          <p:cNvSpPr/>
          <p:nvPr/>
        </p:nvSpPr>
        <p:spPr>
          <a:xfrm>
            <a:off x="1289304" y="1883664"/>
            <a:ext cx="9902952" cy="448056"/>
          </a:xfrm>
          <a:prstGeom prst="rect">
            <a:avLst/>
          </a:prstGeom>
          <a:noFill/>
          <a:ln/>
        </p:spPr>
        <p:txBody>
          <a:bodyPr wrap="square" lIns="0" tIns="0" rIns="0" bIns="0" rtlCol="0" anchor="t">
            <a:normAutofit/>
          </a:bodyPr>
          <a:lstStyle/>
          <a:p>
            <a:pPr marL="0" indent="0">
              <a:buNone/>
            </a:pPr>
            <a:r>
              <a:rPr lang="en-US" sz="1950" dirty="0">
                <a:solidFill>
                  <a:srgbClr val="183046"/>
                </a:solidFill>
                <a:latin typeface="Arial" pitchFamily="34" charset="0"/>
                <a:ea typeface="Arial" pitchFamily="34" charset="-122"/>
                <a:cs typeface="Arial" pitchFamily="34" charset="-120"/>
              </a:rPr>
              <a:t>Find three contrasting credible sources.</a:t>
            </a:r>
            <a:endParaRPr lang="en-US" sz="1950" dirty="0"/>
          </a:p>
        </p:txBody>
      </p:sp>
      <p:sp>
        <p:nvSpPr>
          <p:cNvPr id="13" name="Text 11"/>
          <p:cNvSpPr/>
          <p:nvPr/>
        </p:nvSpPr>
        <p:spPr>
          <a:xfrm>
            <a:off x="950976" y="2569464"/>
            <a:ext cx="256032" cy="347472"/>
          </a:xfrm>
          <a:prstGeom prst="rect">
            <a:avLst/>
          </a:prstGeom>
          <a:noFill/>
          <a:ln/>
        </p:spPr>
        <p:txBody>
          <a:bodyPr wrap="square" lIns="0" tIns="0" rIns="0" bIns="0" rtlCol="0" anchor="ctr">
            <a:normAutofit/>
          </a:bodyPr>
          <a:lstStyle/>
          <a:p>
            <a:pPr marL="0" indent="0">
              <a:buNone/>
            </a:pPr>
            <a:r>
              <a:rPr lang="en-US" sz="2200" b="1" dirty="0">
                <a:solidFill>
                  <a:srgbClr val="13B8A6"/>
                </a:solidFill>
                <a:latin typeface="Arial" pitchFamily="34" charset="0"/>
                <a:ea typeface="Arial" pitchFamily="34" charset="-122"/>
                <a:cs typeface="Arial" pitchFamily="34" charset="-120"/>
              </a:rPr>
              <a:t>•</a:t>
            </a:r>
            <a:endParaRPr lang="en-US" sz="2200" dirty="0"/>
          </a:p>
        </p:txBody>
      </p:sp>
      <p:sp>
        <p:nvSpPr>
          <p:cNvPr id="14" name="Text 12"/>
          <p:cNvSpPr/>
          <p:nvPr/>
        </p:nvSpPr>
        <p:spPr>
          <a:xfrm>
            <a:off x="1289304" y="2569464"/>
            <a:ext cx="9902952" cy="448056"/>
          </a:xfrm>
          <a:prstGeom prst="rect">
            <a:avLst/>
          </a:prstGeom>
          <a:noFill/>
          <a:ln/>
        </p:spPr>
        <p:txBody>
          <a:bodyPr wrap="square" lIns="0" tIns="0" rIns="0" bIns="0" rtlCol="0" anchor="t">
            <a:normAutofit/>
          </a:bodyPr>
          <a:lstStyle/>
          <a:p>
            <a:pPr marL="0" indent="0">
              <a:buNone/>
            </a:pPr>
            <a:r>
              <a:rPr lang="en-US" sz="1950" dirty="0">
                <a:solidFill>
                  <a:srgbClr val="183046"/>
                </a:solidFill>
                <a:latin typeface="Arial" pitchFamily="34" charset="0"/>
                <a:ea typeface="Arial" pitchFamily="34" charset="-122"/>
                <a:cs typeface="Arial" pitchFamily="34" charset="-120"/>
              </a:rPr>
              <a:t>Record each title, author/organisation, year and URL/DOI.</a:t>
            </a:r>
            <a:endParaRPr lang="en-US" sz="1950" dirty="0"/>
          </a:p>
        </p:txBody>
      </p:sp>
      <p:sp>
        <p:nvSpPr>
          <p:cNvPr id="15" name="Text 13"/>
          <p:cNvSpPr/>
          <p:nvPr/>
        </p:nvSpPr>
        <p:spPr>
          <a:xfrm>
            <a:off x="950976" y="3255264"/>
            <a:ext cx="256032" cy="347472"/>
          </a:xfrm>
          <a:prstGeom prst="rect">
            <a:avLst/>
          </a:prstGeom>
          <a:noFill/>
          <a:ln/>
        </p:spPr>
        <p:txBody>
          <a:bodyPr wrap="square" lIns="0" tIns="0" rIns="0" bIns="0" rtlCol="0" anchor="ctr">
            <a:normAutofit/>
          </a:bodyPr>
          <a:lstStyle/>
          <a:p>
            <a:pPr marL="0" indent="0">
              <a:buNone/>
            </a:pPr>
            <a:r>
              <a:rPr lang="en-US" sz="2200" b="1" dirty="0">
                <a:solidFill>
                  <a:srgbClr val="13B8A6"/>
                </a:solidFill>
                <a:latin typeface="Arial" pitchFamily="34" charset="0"/>
                <a:ea typeface="Arial" pitchFamily="34" charset="-122"/>
                <a:cs typeface="Arial" pitchFamily="34" charset="-120"/>
              </a:rPr>
              <a:t>•</a:t>
            </a:r>
            <a:endParaRPr lang="en-US" sz="2200" dirty="0"/>
          </a:p>
        </p:txBody>
      </p:sp>
      <p:sp>
        <p:nvSpPr>
          <p:cNvPr id="16" name="Text 14"/>
          <p:cNvSpPr/>
          <p:nvPr/>
        </p:nvSpPr>
        <p:spPr>
          <a:xfrm>
            <a:off x="1289304" y="3255264"/>
            <a:ext cx="9902952" cy="448056"/>
          </a:xfrm>
          <a:prstGeom prst="rect">
            <a:avLst/>
          </a:prstGeom>
          <a:noFill/>
          <a:ln/>
        </p:spPr>
        <p:txBody>
          <a:bodyPr wrap="square" lIns="0" tIns="0" rIns="0" bIns="0" rtlCol="0" anchor="t">
            <a:normAutofit/>
          </a:bodyPr>
          <a:lstStyle/>
          <a:p>
            <a:pPr marL="0" indent="0">
              <a:buNone/>
            </a:pPr>
            <a:r>
              <a:rPr lang="en-US" sz="1950" dirty="0">
                <a:solidFill>
                  <a:srgbClr val="183046"/>
                </a:solidFill>
                <a:latin typeface="Arial" pitchFamily="34" charset="0"/>
                <a:ea typeface="Arial" pitchFamily="34" charset="-122"/>
                <a:cs typeface="Arial" pitchFamily="34" charset="-120"/>
              </a:rPr>
              <a:t>Label each source: legal / academic / professional.</a:t>
            </a:r>
            <a:endParaRPr lang="en-US" sz="1950" dirty="0"/>
          </a:p>
        </p:txBody>
      </p:sp>
      <p:sp>
        <p:nvSpPr>
          <p:cNvPr id="17" name="Text 15"/>
          <p:cNvSpPr/>
          <p:nvPr/>
        </p:nvSpPr>
        <p:spPr>
          <a:xfrm>
            <a:off x="950976" y="3941064"/>
            <a:ext cx="256032" cy="347472"/>
          </a:xfrm>
          <a:prstGeom prst="rect">
            <a:avLst/>
          </a:prstGeom>
          <a:noFill/>
          <a:ln/>
        </p:spPr>
        <p:txBody>
          <a:bodyPr wrap="square" lIns="0" tIns="0" rIns="0" bIns="0" rtlCol="0" anchor="ctr">
            <a:normAutofit/>
          </a:bodyPr>
          <a:lstStyle/>
          <a:p>
            <a:pPr marL="0" indent="0">
              <a:buNone/>
            </a:pPr>
            <a:r>
              <a:rPr lang="en-US" sz="2200" b="1" dirty="0">
                <a:solidFill>
                  <a:srgbClr val="13B8A6"/>
                </a:solidFill>
                <a:latin typeface="Arial" pitchFamily="34" charset="0"/>
                <a:ea typeface="Arial" pitchFamily="34" charset="-122"/>
                <a:cs typeface="Arial" pitchFamily="34" charset="-120"/>
              </a:rPr>
              <a:t>•</a:t>
            </a:r>
            <a:endParaRPr lang="en-US" sz="2200" dirty="0"/>
          </a:p>
        </p:txBody>
      </p:sp>
      <p:sp>
        <p:nvSpPr>
          <p:cNvPr id="18" name="Text 16"/>
          <p:cNvSpPr/>
          <p:nvPr/>
        </p:nvSpPr>
        <p:spPr>
          <a:xfrm>
            <a:off x="1289304" y="3941064"/>
            <a:ext cx="9902952" cy="448056"/>
          </a:xfrm>
          <a:prstGeom prst="rect">
            <a:avLst/>
          </a:prstGeom>
          <a:noFill/>
          <a:ln/>
        </p:spPr>
        <p:txBody>
          <a:bodyPr wrap="square" lIns="0" tIns="0" rIns="0" bIns="0" rtlCol="0" anchor="t">
            <a:normAutofit/>
          </a:bodyPr>
          <a:lstStyle/>
          <a:p>
            <a:pPr marL="0" indent="0">
              <a:buNone/>
            </a:pPr>
            <a:r>
              <a:rPr lang="en-US" sz="1950" dirty="0">
                <a:solidFill>
                  <a:srgbClr val="183046"/>
                </a:solidFill>
                <a:latin typeface="Arial" pitchFamily="34" charset="0"/>
                <a:ea typeface="Arial" pitchFamily="34" charset="-122"/>
                <a:cs typeface="Arial" pitchFamily="34" charset="-120"/>
              </a:rPr>
              <a:t>Write TWO sentences: which is most useful, and why?</a:t>
            </a:r>
            <a:endParaRPr lang="en-US" sz="1950" dirty="0"/>
          </a:p>
        </p:txBody>
      </p:sp>
      <p:sp>
        <p:nvSpPr>
          <p:cNvPr id="19" name="Text 17"/>
          <p:cNvSpPr/>
          <p:nvPr/>
        </p:nvSpPr>
        <p:spPr>
          <a:xfrm>
            <a:off x="950976" y="4626864"/>
            <a:ext cx="256032" cy="347472"/>
          </a:xfrm>
          <a:prstGeom prst="rect">
            <a:avLst/>
          </a:prstGeom>
          <a:noFill/>
          <a:ln/>
        </p:spPr>
        <p:txBody>
          <a:bodyPr wrap="square" lIns="0" tIns="0" rIns="0" bIns="0" rtlCol="0" anchor="ctr">
            <a:normAutofit/>
          </a:bodyPr>
          <a:lstStyle/>
          <a:p>
            <a:pPr marL="0" indent="0">
              <a:buNone/>
            </a:pPr>
            <a:r>
              <a:rPr lang="en-US" sz="2200" b="1" dirty="0">
                <a:solidFill>
                  <a:srgbClr val="13B8A6"/>
                </a:solidFill>
                <a:latin typeface="Arial" pitchFamily="34" charset="0"/>
                <a:ea typeface="Arial" pitchFamily="34" charset="-122"/>
                <a:cs typeface="Arial" pitchFamily="34" charset="-120"/>
              </a:rPr>
              <a:t>•</a:t>
            </a:r>
            <a:endParaRPr lang="en-US" sz="2200" dirty="0"/>
          </a:p>
        </p:txBody>
      </p:sp>
      <p:sp>
        <p:nvSpPr>
          <p:cNvPr id="20" name="Text 18"/>
          <p:cNvSpPr/>
          <p:nvPr/>
        </p:nvSpPr>
        <p:spPr>
          <a:xfrm>
            <a:off x="1289304" y="4626864"/>
            <a:ext cx="9902952" cy="448056"/>
          </a:xfrm>
          <a:prstGeom prst="rect">
            <a:avLst/>
          </a:prstGeom>
          <a:noFill/>
          <a:ln/>
        </p:spPr>
        <p:txBody>
          <a:bodyPr wrap="square" lIns="0" tIns="0" rIns="0" bIns="0" rtlCol="0" anchor="t">
            <a:normAutofit/>
          </a:bodyPr>
          <a:lstStyle/>
          <a:p>
            <a:pPr marL="0" indent="0">
              <a:buNone/>
            </a:pPr>
            <a:r>
              <a:rPr lang="en-US" sz="1950" dirty="0">
                <a:solidFill>
                  <a:srgbClr val="183046"/>
                </a:solidFill>
                <a:latin typeface="Arial" pitchFamily="34" charset="0"/>
                <a:ea typeface="Arial" pitchFamily="34" charset="-122"/>
                <a:cs typeface="Arial" pitchFamily="34" charset="-120"/>
              </a:rPr>
              <a:t>Save your references in a Word document or OneDrive.</a:t>
            </a:r>
            <a:endParaRPr lang="en-US" sz="1950" dirty="0"/>
          </a:p>
        </p:txBody>
      </p:sp>
      <p:sp>
        <p:nvSpPr>
          <p:cNvPr id="21" name="Shape 19"/>
          <p:cNvSpPr/>
          <p:nvPr/>
        </p:nvSpPr>
        <p:spPr>
          <a:xfrm>
            <a:off x="658368" y="5925312"/>
            <a:ext cx="10872216" cy="347472"/>
          </a:xfrm>
          <a:prstGeom prst="roundRect">
            <a:avLst>
              <a:gd name="adj" fmla="val 21053"/>
            </a:avLst>
          </a:prstGeom>
          <a:solidFill>
            <a:srgbClr val="E4F8F4"/>
          </a:solidFill>
          <a:ln w="10160">
            <a:solidFill>
              <a:srgbClr val="E4F8F4">
                <a:alpha val="0"/>
              </a:srgbClr>
            </a:solidFill>
            <a:prstDash val="solid"/>
          </a:ln>
        </p:spPr>
        <p:txBody>
          <a:bodyPr/>
          <a:lstStyle/>
          <a:p>
            <a:endParaRPr lang="en-GB"/>
          </a:p>
        </p:txBody>
      </p:sp>
      <p:sp>
        <p:nvSpPr>
          <p:cNvPr id="22" name="Text 20"/>
          <p:cNvSpPr/>
          <p:nvPr/>
        </p:nvSpPr>
        <p:spPr>
          <a:xfrm>
            <a:off x="832104" y="5980176"/>
            <a:ext cx="10497312" cy="192024"/>
          </a:xfrm>
          <a:prstGeom prst="rect">
            <a:avLst/>
          </a:prstGeom>
          <a:noFill/>
          <a:ln/>
        </p:spPr>
        <p:txBody>
          <a:bodyPr wrap="square" lIns="0" tIns="0" rIns="0" bIns="0" rtlCol="0" anchor="ctr">
            <a:normAutofit/>
          </a:bodyPr>
          <a:lstStyle/>
          <a:p>
            <a:pPr marL="0" indent="0">
              <a:buNone/>
            </a:pPr>
            <a:r>
              <a:rPr lang="en-US" sz="1200" b="1" dirty="0">
                <a:solidFill>
                  <a:srgbClr val="10263A"/>
                </a:solidFill>
                <a:latin typeface="Arial" pitchFamily="34" charset="0"/>
                <a:ea typeface="Arial" pitchFamily="34" charset="-122"/>
                <a:cs typeface="Arial" pitchFamily="34" charset="-120"/>
              </a:rPr>
              <a:t>Challenge: find one source that LOOKS relevant but is wrong for your particular task.</a:t>
            </a:r>
            <a:endParaRPr lang="en-US" sz="12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6F9FC"/>
        </a:solidFill>
        <a:effectLst/>
      </p:bgPr>
    </p:bg>
    <p:spTree>
      <p:nvGrpSpPr>
        <p:cNvPr id="1" name=""/>
        <p:cNvGrpSpPr/>
        <p:nvPr/>
      </p:nvGrpSpPr>
      <p:grpSpPr>
        <a:xfrm>
          <a:off x="0" y="0"/>
          <a:ext cx="0" cy="0"/>
          <a:chOff x="0" y="0"/>
          <a:chExt cx="0" cy="0"/>
        </a:xfrm>
      </p:grpSpPr>
      <p:sp>
        <p:nvSpPr>
          <p:cNvPr id="2" name="Shape 0"/>
          <p:cNvSpPr/>
          <p:nvPr/>
        </p:nvSpPr>
        <p:spPr>
          <a:xfrm>
            <a:off x="0" y="0"/>
            <a:ext cx="12192000" cy="109728"/>
          </a:xfrm>
          <a:prstGeom prst="rect">
            <a:avLst/>
          </a:prstGeom>
          <a:solidFill>
            <a:srgbClr val="13B8A6"/>
          </a:solidFill>
          <a:ln w="12700">
            <a:solidFill>
              <a:srgbClr val="13B8A6"/>
            </a:solidFill>
            <a:prstDash val="solid"/>
          </a:ln>
        </p:spPr>
        <p:txBody>
          <a:bodyPr/>
          <a:lstStyle/>
          <a:p>
            <a:endParaRPr lang="en-GB"/>
          </a:p>
        </p:txBody>
      </p:sp>
      <p:sp>
        <p:nvSpPr>
          <p:cNvPr id="3" name="Text 1"/>
          <p:cNvSpPr/>
          <p:nvPr/>
        </p:nvSpPr>
        <p:spPr>
          <a:xfrm>
            <a:off x="502920" y="274320"/>
            <a:ext cx="9144000" cy="219456"/>
          </a:xfrm>
          <a:prstGeom prst="rect">
            <a:avLst/>
          </a:prstGeom>
          <a:noFill/>
          <a:ln/>
        </p:spPr>
        <p:txBody>
          <a:bodyPr wrap="square" lIns="0" tIns="0" rIns="0" bIns="0" rtlCol="0" anchor="ctr">
            <a:normAutofit/>
          </a:bodyPr>
          <a:lstStyle/>
          <a:p>
            <a:pPr marL="0" indent="0">
              <a:buNone/>
            </a:pPr>
            <a:r>
              <a:rPr lang="en-US" sz="1000" b="1" kern="0" spc="50" dirty="0">
                <a:solidFill>
                  <a:srgbClr val="5C7180"/>
                </a:solidFill>
                <a:latin typeface="Arial" pitchFamily="34" charset="0"/>
                <a:ea typeface="Arial" pitchFamily="34" charset="-122"/>
                <a:cs typeface="Arial" pitchFamily="34" charset="-120"/>
              </a:rPr>
              <a:t>UWTSD  /  BMPL4020  /  ACADEMIC &amp; PROFESSIONAL SKILLS FOR POLICING</a:t>
            </a:r>
            <a:endParaRPr lang="en-US" sz="1000" dirty="0"/>
          </a:p>
        </p:txBody>
      </p:sp>
      <p:sp>
        <p:nvSpPr>
          <p:cNvPr id="4" name="Text 2"/>
          <p:cNvSpPr/>
          <p:nvPr/>
        </p:nvSpPr>
        <p:spPr>
          <a:xfrm>
            <a:off x="502920" y="749808"/>
            <a:ext cx="11201400" cy="685800"/>
          </a:xfrm>
          <a:prstGeom prst="rect">
            <a:avLst/>
          </a:prstGeom>
          <a:noFill/>
          <a:ln/>
        </p:spPr>
        <p:txBody>
          <a:bodyPr wrap="square" lIns="0" tIns="0" rIns="0" bIns="0" rtlCol="0" anchor="ctr">
            <a:normAutofit/>
          </a:bodyPr>
          <a:lstStyle/>
          <a:p>
            <a:pPr marL="0" indent="0">
              <a:buNone/>
            </a:pPr>
            <a:r>
              <a:rPr lang="en-US" sz="3100" b="1" dirty="0">
                <a:solidFill>
                  <a:srgbClr val="10263A"/>
                </a:solidFill>
                <a:latin typeface="Arial" pitchFamily="34" charset="0"/>
                <a:ea typeface="Arial" pitchFamily="34" charset="-122"/>
                <a:cs typeface="Arial" pitchFamily="34" charset="-120"/>
              </a:rPr>
              <a:t>Treasure hunt: group feedback</a:t>
            </a:r>
            <a:endParaRPr lang="en-US" sz="3100" dirty="0"/>
          </a:p>
        </p:txBody>
      </p:sp>
      <p:sp>
        <p:nvSpPr>
          <p:cNvPr id="5" name="Text 3"/>
          <p:cNvSpPr/>
          <p:nvPr/>
        </p:nvSpPr>
        <p:spPr>
          <a:xfrm>
            <a:off x="512064" y="1444752"/>
            <a:ext cx="11064240" cy="338328"/>
          </a:xfrm>
          <a:prstGeom prst="rect">
            <a:avLst/>
          </a:prstGeom>
          <a:noFill/>
          <a:ln/>
        </p:spPr>
        <p:txBody>
          <a:bodyPr wrap="square" lIns="0" tIns="0" rIns="0" bIns="0" rtlCol="0" anchor="ctr">
            <a:normAutofit/>
          </a:bodyPr>
          <a:lstStyle/>
          <a:p>
            <a:pPr marL="0" indent="0">
              <a:buNone/>
            </a:pPr>
            <a:r>
              <a:rPr lang="en-US" sz="1600" dirty="0">
                <a:solidFill>
                  <a:srgbClr val="5C7180"/>
                </a:solidFill>
                <a:latin typeface="Arial" pitchFamily="34" charset="0"/>
                <a:ea typeface="Arial" pitchFamily="34" charset="-122"/>
                <a:cs typeface="Arial" pitchFamily="34" charset="-120"/>
              </a:rPr>
              <a:t>Your explanation matters as much as the source you find.</a:t>
            </a:r>
            <a:endParaRPr lang="en-US" sz="1600" dirty="0"/>
          </a:p>
        </p:txBody>
      </p:sp>
      <p:sp>
        <p:nvSpPr>
          <p:cNvPr id="6" name="Shape 4"/>
          <p:cNvSpPr/>
          <p:nvPr/>
        </p:nvSpPr>
        <p:spPr>
          <a:xfrm>
            <a:off x="502920" y="6483096"/>
            <a:ext cx="11183112" cy="0"/>
          </a:xfrm>
          <a:prstGeom prst="line">
            <a:avLst/>
          </a:prstGeom>
          <a:noFill/>
          <a:ln w="8890">
            <a:solidFill>
              <a:srgbClr val="D9E4EC"/>
            </a:solidFill>
            <a:prstDash val="solid"/>
          </a:ln>
        </p:spPr>
        <p:txBody>
          <a:bodyPr/>
          <a:lstStyle/>
          <a:p>
            <a:endParaRPr lang="en-GB"/>
          </a:p>
        </p:txBody>
      </p:sp>
      <p:sp>
        <p:nvSpPr>
          <p:cNvPr id="7" name="Text 5"/>
          <p:cNvSpPr/>
          <p:nvPr/>
        </p:nvSpPr>
        <p:spPr>
          <a:xfrm>
            <a:off x="502920" y="6537960"/>
            <a:ext cx="4572000" cy="155448"/>
          </a:xfrm>
          <a:prstGeom prst="rect">
            <a:avLst/>
          </a:prstGeom>
          <a:noFill/>
          <a:ln/>
        </p:spPr>
        <p:txBody>
          <a:bodyPr wrap="square" lIns="0" tIns="0" rIns="0" bIns="0" rtlCol="0" anchor="ctr">
            <a:normAutofit/>
          </a:bodyPr>
          <a:lstStyle/>
          <a:p>
            <a:pPr marL="0" indent="0">
              <a:buNone/>
            </a:pPr>
            <a:r>
              <a:rPr lang="en-US" sz="900" b="1" dirty="0">
                <a:solidFill>
                  <a:srgbClr val="5C7180"/>
                </a:solidFill>
                <a:latin typeface="Arial" pitchFamily="34" charset="0"/>
                <a:ea typeface="Arial" pitchFamily="34" charset="-122"/>
                <a:cs typeface="Arial" pitchFamily="34" charset="-120"/>
              </a:rPr>
              <a:t>MONDAY  •  DISCUSSION</a:t>
            </a:r>
            <a:endParaRPr lang="en-US" sz="900" dirty="0"/>
          </a:p>
        </p:txBody>
      </p:sp>
      <p:sp>
        <p:nvSpPr>
          <p:cNvPr id="8" name="Shape 6"/>
          <p:cNvSpPr/>
          <p:nvPr/>
        </p:nvSpPr>
        <p:spPr>
          <a:xfrm>
            <a:off x="9646920" y="6510528"/>
            <a:ext cx="1938528" cy="292608"/>
          </a:xfrm>
          <a:prstGeom prst="roundRect">
            <a:avLst>
              <a:gd name="adj" fmla="val 25000"/>
            </a:avLst>
          </a:prstGeom>
          <a:solidFill>
            <a:srgbClr val="EAF3F9"/>
          </a:solidFill>
          <a:ln w="10160">
            <a:solidFill>
              <a:srgbClr val="EAF3F9">
                <a:alpha val="0"/>
              </a:srgbClr>
            </a:solidFill>
            <a:prstDash val="solid"/>
          </a:ln>
        </p:spPr>
        <p:txBody>
          <a:bodyPr/>
          <a:lstStyle/>
          <a:p>
            <a:endParaRPr lang="en-GB"/>
          </a:p>
        </p:txBody>
      </p:sp>
      <p:sp>
        <p:nvSpPr>
          <p:cNvPr id="9" name="Text 7"/>
          <p:cNvSpPr/>
          <p:nvPr/>
        </p:nvSpPr>
        <p:spPr>
          <a:xfrm>
            <a:off x="9738360" y="6537960"/>
            <a:ext cx="1755648" cy="219456"/>
          </a:xfrm>
          <a:prstGeom prst="rect">
            <a:avLst/>
          </a:prstGeom>
          <a:noFill/>
          <a:ln/>
        </p:spPr>
        <p:txBody>
          <a:bodyPr wrap="square" lIns="0" tIns="0" rIns="0" bIns="0" rtlCol="0" anchor="ctr">
            <a:normAutofit/>
          </a:bodyPr>
          <a:lstStyle/>
          <a:p>
            <a:pPr marL="0" indent="0">
              <a:buNone/>
            </a:pPr>
            <a:r>
              <a:rPr lang="en-US" sz="1000" b="1" kern="0" spc="50" dirty="0">
                <a:solidFill>
                  <a:srgbClr val="183046"/>
                </a:solidFill>
                <a:latin typeface="Arial" pitchFamily="34" charset="0"/>
                <a:ea typeface="Arial" pitchFamily="34" charset="-122"/>
                <a:cs typeface="Arial" pitchFamily="34" charset="-120"/>
              </a:rPr>
              <a:t>105–111 MIN</a:t>
            </a:r>
            <a:endParaRPr lang="en-US" sz="1000" dirty="0"/>
          </a:p>
        </p:txBody>
      </p:sp>
      <p:sp>
        <p:nvSpPr>
          <p:cNvPr id="10" name="Text 8"/>
          <p:cNvSpPr/>
          <p:nvPr/>
        </p:nvSpPr>
        <p:spPr>
          <a:xfrm>
            <a:off x="11393424" y="6528816"/>
            <a:ext cx="292608" cy="155448"/>
          </a:xfrm>
          <a:prstGeom prst="rect">
            <a:avLst/>
          </a:prstGeom>
          <a:noFill/>
          <a:ln/>
        </p:spPr>
        <p:txBody>
          <a:bodyPr wrap="square" lIns="0" tIns="0" rIns="0" bIns="0" rtlCol="0" anchor="ctr">
            <a:normAutofit/>
          </a:bodyPr>
          <a:lstStyle/>
          <a:p>
            <a:pPr marL="0" indent="0" algn="r">
              <a:buNone/>
            </a:pPr>
            <a:r>
              <a:rPr lang="en-US" sz="1000" b="1" dirty="0">
                <a:solidFill>
                  <a:srgbClr val="5C7180"/>
                </a:solidFill>
                <a:latin typeface="Arial" pitchFamily="34" charset="0"/>
                <a:ea typeface="Arial" pitchFamily="34" charset="-122"/>
                <a:cs typeface="Arial" pitchFamily="34" charset="-120"/>
              </a:rPr>
              <a:t>18</a:t>
            </a:r>
            <a:endParaRPr lang="en-US" sz="1000" dirty="0"/>
          </a:p>
        </p:txBody>
      </p:sp>
      <p:sp>
        <p:nvSpPr>
          <p:cNvPr id="11" name="Shape 9"/>
          <p:cNvSpPr/>
          <p:nvPr/>
        </p:nvSpPr>
        <p:spPr>
          <a:xfrm>
            <a:off x="640080" y="1874520"/>
            <a:ext cx="10927080" cy="3200400"/>
          </a:xfrm>
          <a:prstGeom prst="roundRect">
            <a:avLst>
              <a:gd name="adj" fmla="val 4857"/>
            </a:avLst>
          </a:prstGeom>
          <a:solidFill>
            <a:srgbClr val="10263A"/>
          </a:solidFill>
          <a:ln w="10160">
            <a:solidFill>
              <a:srgbClr val="10263A">
                <a:alpha val="0"/>
              </a:srgbClr>
            </a:solidFill>
            <a:prstDash val="solid"/>
          </a:ln>
        </p:spPr>
        <p:txBody>
          <a:bodyPr/>
          <a:lstStyle/>
          <a:p>
            <a:endParaRPr lang="en-GB"/>
          </a:p>
        </p:txBody>
      </p:sp>
      <p:sp>
        <p:nvSpPr>
          <p:cNvPr id="12" name="Shape 10"/>
          <p:cNvSpPr/>
          <p:nvPr/>
        </p:nvSpPr>
        <p:spPr>
          <a:xfrm>
            <a:off x="960120" y="2157984"/>
            <a:ext cx="2423160" cy="292608"/>
          </a:xfrm>
          <a:prstGeom prst="roundRect">
            <a:avLst>
              <a:gd name="adj" fmla="val 25000"/>
            </a:avLst>
          </a:prstGeom>
          <a:solidFill>
            <a:srgbClr val="F2B64C"/>
          </a:solidFill>
          <a:ln w="10160">
            <a:solidFill>
              <a:srgbClr val="F2B64C">
                <a:alpha val="0"/>
              </a:srgbClr>
            </a:solidFill>
            <a:prstDash val="solid"/>
          </a:ln>
        </p:spPr>
        <p:txBody>
          <a:bodyPr/>
          <a:lstStyle/>
          <a:p>
            <a:endParaRPr lang="en-GB"/>
          </a:p>
        </p:txBody>
      </p:sp>
      <p:sp>
        <p:nvSpPr>
          <p:cNvPr id="13" name="Text 11"/>
          <p:cNvSpPr/>
          <p:nvPr/>
        </p:nvSpPr>
        <p:spPr>
          <a:xfrm>
            <a:off x="1051560" y="2185416"/>
            <a:ext cx="2240280" cy="219456"/>
          </a:xfrm>
          <a:prstGeom prst="rect">
            <a:avLst/>
          </a:prstGeom>
          <a:noFill/>
          <a:ln/>
        </p:spPr>
        <p:txBody>
          <a:bodyPr wrap="square" lIns="0" tIns="0" rIns="0" bIns="0" rtlCol="0" anchor="ctr">
            <a:normAutofit/>
          </a:bodyPr>
          <a:lstStyle/>
          <a:p>
            <a:pPr marL="0" indent="0">
              <a:buNone/>
            </a:pPr>
            <a:r>
              <a:rPr lang="en-US" sz="1000" b="1" kern="0" spc="50" dirty="0">
                <a:solidFill>
                  <a:srgbClr val="081A2D"/>
                </a:solidFill>
                <a:latin typeface="Arial" pitchFamily="34" charset="0"/>
                <a:ea typeface="Arial" pitchFamily="34" charset="-122"/>
                <a:cs typeface="Arial" pitchFamily="34" charset="-120"/>
              </a:rPr>
              <a:t>SHARE 2 EXAMPLES</a:t>
            </a:r>
            <a:endParaRPr lang="en-US" sz="1000" dirty="0"/>
          </a:p>
        </p:txBody>
      </p:sp>
      <p:sp>
        <p:nvSpPr>
          <p:cNvPr id="14" name="Text 12"/>
          <p:cNvSpPr/>
          <p:nvPr/>
        </p:nvSpPr>
        <p:spPr>
          <a:xfrm>
            <a:off x="1024128" y="2697480"/>
            <a:ext cx="10149840" cy="1554480"/>
          </a:xfrm>
          <a:prstGeom prst="rect">
            <a:avLst/>
          </a:prstGeom>
          <a:noFill/>
          <a:ln/>
        </p:spPr>
        <p:txBody>
          <a:bodyPr wrap="square" lIns="0" tIns="0" rIns="0" bIns="0" rtlCol="0" anchor="ctr">
            <a:normAutofit/>
          </a:bodyPr>
          <a:lstStyle/>
          <a:p>
            <a:pPr marL="0" indent="0" algn="ctr">
              <a:buNone/>
            </a:pPr>
            <a:r>
              <a:rPr lang="en-US" sz="2900" b="1" dirty="0">
                <a:solidFill>
                  <a:srgbClr val="FFFFFF"/>
                </a:solidFill>
                <a:latin typeface="Arial" pitchFamily="34" charset="0"/>
                <a:ea typeface="Arial" pitchFamily="34" charset="-122"/>
                <a:cs typeface="Arial" pitchFamily="34" charset="-120"/>
              </a:rPr>
              <a:t>Which source did you reject—and which CRAAP reason best explains your decision?</a:t>
            </a:r>
            <a:endParaRPr lang="en-US" sz="2900" dirty="0"/>
          </a:p>
        </p:txBody>
      </p:sp>
      <p:sp>
        <p:nvSpPr>
          <p:cNvPr id="15" name="Shape 13"/>
          <p:cNvSpPr/>
          <p:nvPr/>
        </p:nvSpPr>
        <p:spPr>
          <a:xfrm>
            <a:off x="9372600" y="4727448"/>
            <a:ext cx="1517904" cy="292608"/>
          </a:xfrm>
          <a:prstGeom prst="roundRect">
            <a:avLst>
              <a:gd name="adj" fmla="val 25000"/>
            </a:avLst>
          </a:prstGeom>
          <a:solidFill>
            <a:srgbClr val="13B8A6"/>
          </a:solidFill>
          <a:ln w="10160">
            <a:solidFill>
              <a:srgbClr val="13B8A6">
                <a:alpha val="0"/>
              </a:srgbClr>
            </a:solidFill>
            <a:prstDash val="solid"/>
          </a:ln>
        </p:spPr>
        <p:txBody>
          <a:bodyPr/>
          <a:lstStyle/>
          <a:p>
            <a:endParaRPr lang="en-GB"/>
          </a:p>
        </p:txBody>
      </p:sp>
      <p:sp>
        <p:nvSpPr>
          <p:cNvPr id="16" name="Text 14"/>
          <p:cNvSpPr/>
          <p:nvPr/>
        </p:nvSpPr>
        <p:spPr>
          <a:xfrm>
            <a:off x="9464040" y="4754880"/>
            <a:ext cx="1335024" cy="219456"/>
          </a:xfrm>
          <a:prstGeom prst="rect">
            <a:avLst/>
          </a:prstGeom>
          <a:noFill/>
          <a:ln/>
        </p:spPr>
        <p:txBody>
          <a:bodyPr wrap="square" lIns="0" tIns="0" rIns="0" bIns="0" rtlCol="0" anchor="ctr">
            <a:normAutofit/>
          </a:bodyPr>
          <a:lstStyle/>
          <a:p>
            <a:pPr marL="0" indent="0">
              <a:buNone/>
            </a:pPr>
            <a:r>
              <a:rPr lang="en-US" sz="1000" b="1" kern="0" spc="50" dirty="0">
                <a:solidFill>
                  <a:srgbClr val="FFFFFF"/>
                </a:solidFill>
                <a:latin typeface="Arial" pitchFamily="34" charset="0"/>
                <a:ea typeface="Arial" pitchFamily="34" charset="-122"/>
                <a:cs typeface="Arial" pitchFamily="34" charset="-120"/>
              </a:rPr>
              <a:t>6 MIN</a:t>
            </a:r>
            <a:endParaRPr lang="en-US" sz="10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6F9FC"/>
        </a:solidFill>
        <a:effectLst/>
      </p:bgPr>
    </p:bg>
    <p:spTree>
      <p:nvGrpSpPr>
        <p:cNvPr id="1" name=""/>
        <p:cNvGrpSpPr/>
        <p:nvPr/>
      </p:nvGrpSpPr>
      <p:grpSpPr>
        <a:xfrm>
          <a:off x="0" y="0"/>
          <a:ext cx="0" cy="0"/>
          <a:chOff x="0" y="0"/>
          <a:chExt cx="0" cy="0"/>
        </a:xfrm>
      </p:grpSpPr>
      <p:sp>
        <p:nvSpPr>
          <p:cNvPr id="2" name="Shape 0"/>
          <p:cNvSpPr/>
          <p:nvPr/>
        </p:nvSpPr>
        <p:spPr>
          <a:xfrm>
            <a:off x="0" y="0"/>
            <a:ext cx="12192000" cy="109728"/>
          </a:xfrm>
          <a:prstGeom prst="rect">
            <a:avLst/>
          </a:prstGeom>
          <a:solidFill>
            <a:srgbClr val="13B8A6"/>
          </a:solidFill>
          <a:ln w="12700">
            <a:solidFill>
              <a:srgbClr val="13B8A6"/>
            </a:solidFill>
            <a:prstDash val="solid"/>
          </a:ln>
        </p:spPr>
        <p:txBody>
          <a:bodyPr/>
          <a:lstStyle/>
          <a:p>
            <a:endParaRPr lang="en-GB"/>
          </a:p>
        </p:txBody>
      </p:sp>
      <p:sp>
        <p:nvSpPr>
          <p:cNvPr id="3" name="Text 1"/>
          <p:cNvSpPr/>
          <p:nvPr/>
        </p:nvSpPr>
        <p:spPr>
          <a:xfrm>
            <a:off x="502920" y="274320"/>
            <a:ext cx="9144000" cy="219456"/>
          </a:xfrm>
          <a:prstGeom prst="rect">
            <a:avLst/>
          </a:prstGeom>
          <a:noFill/>
          <a:ln/>
        </p:spPr>
        <p:txBody>
          <a:bodyPr wrap="square" lIns="0" tIns="0" rIns="0" bIns="0" rtlCol="0" anchor="ctr">
            <a:normAutofit/>
          </a:bodyPr>
          <a:lstStyle/>
          <a:p>
            <a:pPr marL="0" indent="0">
              <a:buNone/>
            </a:pPr>
            <a:r>
              <a:rPr lang="en-US" sz="1000" b="1" kern="0" spc="50" dirty="0">
                <a:solidFill>
                  <a:srgbClr val="5C7180"/>
                </a:solidFill>
                <a:latin typeface="Arial" pitchFamily="34" charset="0"/>
                <a:ea typeface="Arial" pitchFamily="34" charset="-122"/>
                <a:cs typeface="Arial" pitchFamily="34" charset="-120"/>
              </a:rPr>
              <a:t>UWTSD  /  BMPL4020  /  ACADEMIC &amp; PROFESSIONAL SKILLS FOR POLICING</a:t>
            </a:r>
            <a:endParaRPr lang="en-US" sz="1000" dirty="0"/>
          </a:p>
        </p:txBody>
      </p:sp>
      <p:sp>
        <p:nvSpPr>
          <p:cNvPr id="4" name="Text 2"/>
          <p:cNvSpPr/>
          <p:nvPr/>
        </p:nvSpPr>
        <p:spPr>
          <a:xfrm>
            <a:off x="502920" y="749808"/>
            <a:ext cx="11201400" cy="685800"/>
          </a:xfrm>
          <a:prstGeom prst="rect">
            <a:avLst/>
          </a:prstGeom>
          <a:noFill/>
          <a:ln/>
        </p:spPr>
        <p:txBody>
          <a:bodyPr wrap="square" lIns="0" tIns="0" rIns="0" bIns="0" rtlCol="0" anchor="ctr">
            <a:normAutofit/>
          </a:bodyPr>
          <a:lstStyle/>
          <a:p>
            <a:pPr marL="0" indent="0">
              <a:buNone/>
            </a:pPr>
            <a:r>
              <a:rPr lang="en-US" sz="3100" b="1" dirty="0">
                <a:solidFill>
                  <a:srgbClr val="10263A"/>
                </a:solidFill>
                <a:latin typeface="Arial" pitchFamily="34" charset="0"/>
                <a:ea typeface="Arial" pitchFamily="34" charset="-122"/>
                <a:cs typeface="Arial" pitchFamily="34" charset="-120"/>
              </a:rPr>
              <a:t>Keep a source log as you go</a:t>
            </a:r>
            <a:endParaRPr lang="en-US" sz="3100" dirty="0"/>
          </a:p>
        </p:txBody>
      </p:sp>
      <p:sp>
        <p:nvSpPr>
          <p:cNvPr id="5" name="Text 3"/>
          <p:cNvSpPr/>
          <p:nvPr/>
        </p:nvSpPr>
        <p:spPr>
          <a:xfrm>
            <a:off x="512064" y="1444752"/>
            <a:ext cx="11064240" cy="338328"/>
          </a:xfrm>
          <a:prstGeom prst="rect">
            <a:avLst/>
          </a:prstGeom>
          <a:noFill/>
          <a:ln/>
        </p:spPr>
        <p:txBody>
          <a:bodyPr wrap="square" lIns="0" tIns="0" rIns="0" bIns="0" rtlCol="0" anchor="ctr">
            <a:normAutofit/>
          </a:bodyPr>
          <a:lstStyle/>
          <a:p>
            <a:pPr marL="0" indent="0">
              <a:buNone/>
            </a:pPr>
            <a:r>
              <a:rPr lang="en-US" sz="1600" dirty="0">
                <a:solidFill>
                  <a:srgbClr val="5C7180"/>
                </a:solidFill>
                <a:latin typeface="Arial" pitchFamily="34" charset="0"/>
                <a:ea typeface="Arial" pitchFamily="34" charset="-122"/>
                <a:cs typeface="Arial" pitchFamily="34" charset="-120"/>
              </a:rPr>
              <a:t>You will thank yourself when building references and poster text.</a:t>
            </a:r>
            <a:endParaRPr lang="en-US" sz="1600" dirty="0"/>
          </a:p>
        </p:txBody>
      </p:sp>
      <p:sp>
        <p:nvSpPr>
          <p:cNvPr id="6" name="Shape 4"/>
          <p:cNvSpPr/>
          <p:nvPr/>
        </p:nvSpPr>
        <p:spPr>
          <a:xfrm>
            <a:off x="502920" y="6483096"/>
            <a:ext cx="11183112" cy="0"/>
          </a:xfrm>
          <a:prstGeom prst="line">
            <a:avLst/>
          </a:prstGeom>
          <a:noFill/>
          <a:ln w="8890">
            <a:solidFill>
              <a:srgbClr val="D9E4EC"/>
            </a:solidFill>
            <a:prstDash val="solid"/>
          </a:ln>
        </p:spPr>
        <p:txBody>
          <a:bodyPr/>
          <a:lstStyle/>
          <a:p>
            <a:endParaRPr lang="en-GB"/>
          </a:p>
        </p:txBody>
      </p:sp>
      <p:sp>
        <p:nvSpPr>
          <p:cNvPr id="7" name="Text 5"/>
          <p:cNvSpPr/>
          <p:nvPr/>
        </p:nvSpPr>
        <p:spPr>
          <a:xfrm>
            <a:off x="502920" y="6537960"/>
            <a:ext cx="4572000" cy="155448"/>
          </a:xfrm>
          <a:prstGeom prst="rect">
            <a:avLst/>
          </a:prstGeom>
          <a:noFill/>
          <a:ln/>
        </p:spPr>
        <p:txBody>
          <a:bodyPr wrap="square" lIns="0" tIns="0" rIns="0" bIns="0" rtlCol="0" anchor="ctr">
            <a:normAutofit/>
          </a:bodyPr>
          <a:lstStyle/>
          <a:p>
            <a:pPr marL="0" indent="0">
              <a:buNone/>
            </a:pPr>
            <a:r>
              <a:rPr lang="en-US" sz="900" b="1" dirty="0">
                <a:solidFill>
                  <a:srgbClr val="5C7180"/>
                </a:solidFill>
                <a:latin typeface="Arial" pitchFamily="34" charset="0"/>
                <a:ea typeface="Arial" pitchFamily="34" charset="-122"/>
                <a:cs typeface="Arial" pitchFamily="34" charset="-120"/>
              </a:rPr>
              <a:t>MONDAY  •  CONTENT</a:t>
            </a:r>
            <a:endParaRPr lang="en-US" sz="900" dirty="0"/>
          </a:p>
        </p:txBody>
      </p:sp>
      <p:sp>
        <p:nvSpPr>
          <p:cNvPr id="8" name="Shape 6"/>
          <p:cNvSpPr/>
          <p:nvPr/>
        </p:nvSpPr>
        <p:spPr>
          <a:xfrm>
            <a:off x="9646920" y="6510528"/>
            <a:ext cx="1938528" cy="292608"/>
          </a:xfrm>
          <a:prstGeom prst="roundRect">
            <a:avLst>
              <a:gd name="adj" fmla="val 25000"/>
            </a:avLst>
          </a:prstGeom>
          <a:solidFill>
            <a:srgbClr val="EAF3F9"/>
          </a:solidFill>
          <a:ln w="10160">
            <a:solidFill>
              <a:srgbClr val="EAF3F9">
                <a:alpha val="0"/>
              </a:srgbClr>
            </a:solidFill>
            <a:prstDash val="solid"/>
          </a:ln>
        </p:spPr>
        <p:txBody>
          <a:bodyPr/>
          <a:lstStyle/>
          <a:p>
            <a:endParaRPr lang="en-GB"/>
          </a:p>
        </p:txBody>
      </p:sp>
      <p:sp>
        <p:nvSpPr>
          <p:cNvPr id="9" name="Text 7"/>
          <p:cNvSpPr/>
          <p:nvPr/>
        </p:nvSpPr>
        <p:spPr>
          <a:xfrm>
            <a:off x="9738360" y="6537960"/>
            <a:ext cx="1755648" cy="219456"/>
          </a:xfrm>
          <a:prstGeom prst="rect">
            <a:avLst/>
          </a:prstGeom>
          <a:noFill/>
          <a:ln/>
        </p:spPr>
        <p:txBody>
          <a:bodyPr wrap="square" lIns="0" tIns="0" rIns="0" bIns="0" rtlCol="0" anchor="ctr">
            <a:normAutofit/>
          </a:bodyPr>
          <a:lstStyle/>
          <a:p>
            <a:pPr marL="0" indent="0">
              <a:buNone/>
            </a:pPr>
            <a:r>
              <a:rPr lang="en-US" sz="1000" b="1" kern="0" spc="50" dirty="0">
                <a:solidFill>
                  <a:srgbClr val="183046"/>
                </a:solidFill>
                <a:latin typeface="Arial" pitchFamily="34" charset="0"/>
                <a:ea typeface="Arial" pitchFamily="34" charset="-122"/>
                <a:cs typeface="Arial" pitchFamily="34" charset="-120"/>
              </a:rPr>
              <a:t>111–115 MIN</a:t>
            </a:r>
            <a:endParaRPr lang="en-US" sz="1000" dirty="0"/>
          </a:p>
        </p:txBody>
      </p:sp>
      <p:sp>
        <p:nvSpPr>
          <p:cNvPr id="10" name="Text 8"/>
          <p:cNvSpPr/>
          <p:nvPr/>
        </p:nvSpPr>
        <p:spPr>
          <a:xfrm>
            <a:off x="11393424" y="6528816"/>
            <a:ext cx="292608" cy="155448"/>
          </a:xfrm>
          <a:prstGeom prst="rect">
            <a:avLst/>
          </a:prstGeom>
          <a:noFill/>
          <a:ln/>
        </p:spPr>
        <p:txBody>
          <a:bodyPr wrap="square" lIns="0" tIns="0" rIns="0" bIns="0" rtlCol="0" anchor="ctr">
            <a:normAutofit/>
          </a:bodyPr>
          <a:lstStyle/>
          <a:p>
            <a:pPr marL="0" indent="0" algn="r">
              <a:buNone/>
            </a:pPr>
            <a:r>
              <a:rPr lang="en-US" sz="1000" b="1" dirty="0">
                <a:solidFill>
                  <a:srgbClr val="5C7180"/>
                </a:solidFill>
                <a:latin typeface="Arial" pitchFamily="34" charset="0"/>
                <a:ea typeface="Arial" pitchFamily="34" charset="-122"/>
                <a:cs typeface="Arial" pitchFamily="34" charset="-120"/>
              </a:rPr>
              <a:t>19</a:t>
            </a:r>
            <a:endParaRPr lang="en-US" sz="1000" dirty="0"/>
          </a:p>
        </p:txBody>
      </p:sp>
      <p:sp>
        <p:nvSpPr>
          <p:cNvPr id="11" name="Shape 9"/>
          <p:cNvSpPr/>
          <p:nvPr/>
        </p:nvSpPr>
        <p:spPr>
          <a:xfrm>
            <a:off x="640080" y="1920240"/>
            <a:ext cx="10899648" cy="502920"/>
          </a:xfrm>
          <a:prstGeom prst="rect">
            <a:avLst/>
          </a:prstGeom>
          <a:solidFill>
            <a:srgbClr val="10263A"/>
          </a:solidFill>
          <a:ln w="10160">
            <a:solidFill>
              <a:srgbClr val="10263A">
                <a:alpha val="0"/>
              </a:srgbClr>
            </a:solidFill>
            <a:prstDash val="solid"/>
          </a:ln>
        </p:spPr>
        <p:txBody>
          <a:bodyPr/>
          <a:lstStyle/>
          <a:p>
            <a:endParaRPr lang="en-GB"/>
          </a:p>
        </p:txBody>
      </p:sp>
      <p:sp>
        <p:nvSpPr>
          <p:cNvPr id="12" name="Text 10"/>
          <p:cNvSpPr/>
          <p:nvPr/>
        </p:nvSpPr>
        <p:spPr>
          <a:xfrm>
            <a:off x="777240" y="1984248"/>
            <a:ext cx="1965960" cy="393192"/>
          </a:xfrm>
          <a:prstGeom prst="rect">
            <a:avLst/>
          </a:prstGeom>
          <a:noFill/>
          <a:ln/>
        </p:spPr>
        <p:txBody>
          <a:bodyPr wrap="square" lIns="0" tIns="0" rIns="0" bIns="0" rtlCol="0" anchor="ctr">
            <a:normAutofit/>
          </a:bodyPr>
          <a:lstStyle/>
          <a:p>
            <a:pPr marL="0" indent="0">
              <a:buNone/>
            </a:pPr>
            <a:r>
              <a:rPr lang="en-US" sz="1400" b="1" dirty="0">
                <a:solidFill>
                  <a:srgbClr val="FFFFFF"/>
                </a:solidFill>
                <a:latin typeface="Arial" pitchFamily="34" charset="0"/>
                <a:ea typeface="Arial" pitchFamily="34" charset="-122"/>
                <a:cs typeface="Arial" pitchFamily="34" charset="-120"/>
              </a:rPr>
              <a:t>SEARCH RECORD</a:t>
            </a:r>
            <a:endParaRPr lang="en-US" sz="1400" dirty="0"/>
          </a:p>
        </p:txBody>
      </p:sp>
      <p:sp>
        <p:nvSpPr>
          <p:cNvPr id="13" name="Text 11"/>
          <p:cNvSpPr/>
          <p:nvPr/>
        </p:nvSpPr>
        <p:spPr>
          <a:xfrm>
            <a:off x="2971800" y="1984248"/>
            <a:ext cx="3840480" cy="393192"/>
          </a:xfrm>
          <a:prstGeom prst="rect">
            <a:avLst/>
          </a:prstGeom>
          <a:noFill/>
          <a:ln/>
        </p:spPr>
        <p:txBody>
          <a:bodyPr wrap="square" lIns="0" tIns="0" rIns="0" bIns="0" rtlCol="0" anchor="ctr">
            <a:normAutofit/>
          </a:bodyPr>
          <a:lstStyle/>
          <a:p>
            <a:pPr marL="0" indent="0">
              <a:buNone/>
            </a:pPr>
            <a:r>
              <a:rPr lang="en-US" sz="1400" b="1" dirty="0">
                <a:solidFill>
                  <a:srgbClr val="FFFFFF"/>
                </a:solidFill>
                <a:latin typeface="Arial" pitchFamily="34" charset="0"/>
                <a:ea typeface="Arial" pitchFamily="34" charset="-122"/>
                <a:cs typeface="Arial" pitchFamily="34" charset="-120"/>
              </a:rPr>
              <a:t>MODEL ENTRY</a:t>
            </a:r>
            <a:endParaRPr lang="en-US" sz="1400" dirty="0"/>
          </a:p>
        </p:txBody>
      </p:sp>
      <p:sp>
        <p:nvSpPr>
          <p:cNvPr id="14" name="Text 12"/>
          <p:cNvSpPr/>
          <p:nvPr/>
        </p:nvSpPr>
        <p:spPr>
          <a:xfrm>
            <a:off x="7040880" y="1984248"/>
            <a:ext cx="4407408" cy="393192"/>
          </a:xfrm>
          <a:prstGeom prst="rect">
            <a:avLst/>
          </a:prstGeom>
          <a:noFill/>
          <a:ln/>
        </p:spPr>
        <p:txBody>
          <a:bodyPr wrap="square" lIns="0" tIns="0" rIns="0" bIns="0" rtlCol="0" anchor="ctr">
            <a:normAutofit/>
          </a:bodyPr>
          <a:lstStyle/>
          <a:p>
            <a:pPr marL="0" indent="0">
              <a:buNone/>
            </a:pPr>
            <a:r>
              <a:rPr lang="en-US" sz="1400" b="1" dirty="0">
                <a:solidFill>
                  <a:srgbClr val="FFFFFF"/>
                </a:solidFill>
                <a:latin typeface="Arial" pitchFamily="34" charset="0"/>
                <a:ea typeface="Arial" pitchFamily="34" charset="-122"/>
                <a:cs typeface="Arial" pitchFamily="34" charset="-120"/>
              </a:rPr>
              <a:t>WHAT TO SAVE</a:t>
            </a:r>
            <a:endParaRPr lang="en-US" sz="1400" dirty="0"/>
          </a:p>
        </p:txBody>
      </p:sp>
      <p:sp>
        <p:nvSpPr>
          <p:cNvPr id="15" name="Shape 13"/>
          <p:cNvSpPr/>
          <p:nvPr/>
        </p:nvSpPr>
        <p:spPr>
          <a:xfrm>
            <a:off x="640080" y="2423160"/>
            <a:ext cx="10899648" cy="658368"/>
          </a:xfrm>
          <a:prstGeom prst="rect">
            <a:avLst/>
          </a:prstGeom>
          <a:solidFill>
            <a:srgbClr val="EAF3F9"/>
          </a:solidFill>
          <a:ln w="10160">
            <a:solidFill>
              <a:srgbClr val="EAF3F9">
                <a:alpha val="0"/>
              </a:srgbClr>
            </a:solidFill>
            <a:prstDash val="solid"/>
          </a:ln>
        </p:spPr>
        <p:txBody>
          <a:bodyPr/>
          <a:lstStyle/>
          <a:p>
            <a:endParaRPr lang="en-GB"/>
          </a:p>
        </p:txBody>
      </p:sp>
      <p:sp>
        <p:nvSpPr>
          <p:cNvPr id="16" name="Text 14"/>
          <p:cNvSpPr/>
          <p:nvPr/>
        </p:nvSpPr>
        <p:spPr>
          <a:xfrm>
            <a:off x="777240" y="2487168"/>
            <a:ext cx="1965960" cy="548640"/>
          </a:xfrm>
          <a:prstGeom prst="rect">
            <a:avLst/>
          </a:prstGeom>
          <a:noFill/>
          <a:ln/>
        </p:spPr>
        <p:txBody>
          <a:bodyPr wrap="square" lIns="0" tIns="0" rIns="0" bIns="0" rtlCol="0" anchor="ctr">
            <a:normAutofit/>
          </a:bodyPr>
          <a:lstStyle/>
          <a:p>
            <a:pPr marL="0" indent="0">
              <a:buNone/>
            </a:pPr>
            <a:r>
              <a:rPr lang="en-US" sz="1330" b="1" dirty="0">
                <a:solidFill>
                  <a:srgbClr val="183046"/>
                </a:solidFill>
                <a:latin typeface="Arial" pitchFamily="34" charset="0"/>
                <a:ea typeface="Arial" pitchFamily="34" charset="-122"/>
                <a:cs typeface="Arial" pitchFamily="34" charset="-120"/>
              </a:rPr>
              <a:t>Topic</a:t>
            </a:r>
            <a:endParaRPr lang="en-US" sz="1330" dirty="0"/>
          </a:p>
        </p:txBody>
      </p:sp>
      <p:sp>
        <p:nvSpPr>
          <p:cNvPr id="17" name="Text 15"/>
          <p:cNvSpPr/>
          <p:nvPr/>
        </p:nvSpPr>
        <p:spPr>
          <a:xfrm>
            <a:off x="2971800" y="2487168"/>
            <a:ext cx="3840480" cy="548640"/>
          </a:xfrm>
          <a:prstGeom prst="rect">
            <a:avLst/>
          </a:prstGeom>
          <a:noFill/>
          <a:ln/>
        </p:spPr>
        <p:txBody>
          <a:bodyPr wrap="square" lIns="0" tIns="0" rIns="0" bIns="0" rtlCol="0" anchor="ctr">
            <a:normAutofit/>
          </a:bodyPr>
          <a:lstStyle/>
          <a:p>
            <a:pPr marL="0" indent="0">
              <a:buNone/>
            </a:pPr>
            <a:r>
              <a:rPr lang="en-US" sz="1330" dirty="0">
                <a:solidFill>
                  <a:srgbClr val="183046"/>
                </a:solidFill>
                <a:latin typeface="Arial" pitchFamily="34" charset="0"/>
                <a:ea typeface="Arial" pitchFamily="34" charset="-122"/>
                <a:cs typeface="Arial" pitchFamily="34" charset="-120"/>
              </a:rPr>
              <a:t>Common assault / battery</a:t>
            </a:r>
            <a:endParaRPr lang="en-US" sz="1330" dirty="0"/>
          </a:p>
        </p:txBody>
      </p:sp>
      <p:sp>
        <p:nvSpPr>
          <p:cNvPr id="18" name="Text 16"/>
          <p:cNvSpPr/>
          <p:nvPr/>
        </p:nvSpPr>
        <p:spPr>
          <a:xfrm>
            <a:off x="7040880" y="2487168"/>
            <a:ext cx="4407408" cy="548640"/>
          </a:xfrm>
          <a:prstGeom prst="rect">
            <a:avLst/>
          </a:prstGeom>
          <a:noFill/>
          <a:ln/>
        </p:spPr>
        <p:txBody>
          <a:bodyPr wrap="square" lIns="0" tIns="0" rIns="0" bIns="0" rtlCol="0" anchor="ctr">
            <a:normAutofit/>
          </a:bodyPr>
          <a:lstStyle/>
          <a:p>
            <a:pPr marL="0" indent="0">
              <a:buNone/>
            </a:pPr>
            <a:r>
              <a:rPr lang="en-US" sz="1330" dirty="0">
                <a:solidFill>
                  <a:srgbClr val="183046"/>
                </a:solidFill>
                <a:latin typeface="Arial" pitchFamily="34" charset="0"/>
                <a:ea typeface="Arial" pitchFamily="34" charset="-122"/>
                <a:cs typeface="Arial" pitchFamily="34" charset="-120"/>
              </a:rPr>
              <a:t>Exact research question</a:t>
            </a:r>
            <a:endParaRPr lang="en-US" sz="1330" dirty="0"/>
          </a:p>
        </p:txBody>
      </p:sp>
      <p:sp>
        <p:nvSpPr>
          <p:cNvPr id="19" name="Shape 17"/>
          <p:cNvSpPr/>
          <p:nvPr/>
        </p:nvSpPr>
        <p:spPr>
          <a:xfrm>
            <a:off x="640080" y="3081528"/>
            <a:ext cx="10899648" cy="658368"/>
          </a:xfrm>
          <a:prstGeom prst="rect">
            <a:avLst/>
          </a:prstGeom>
          <a:solidFill>
            <a:srgbClr val="FFFFFF"/>
          </a:solidFill>
          <a:ln w="10160">
            <a:solidFill>
              <a:srgbClr val="FFFFFF">
                <a:alpha val="0"/>
              </a:srgbClr>
            </a:solidFill>
            <a:prstDash val="solid"/>
          </a:ln>
        </p:spPr>
        <p:txBody>
          <a:bodyPr/>
          <a:lstStyle/>
          <a:p>
            <a:endParaRPr lang="en-GB"/>
          </a:p>
        </p:txBody>
      </p:sp>
      <p:sp>
        <p:nvSpPr>
          <p:cNvPr id="20" name="Text 18"/>
          <p:cNvSpPr/>
          <p:nvPr/>
        </p:nvSpPr>
        <p:spPr>
          <a:xfrm>
            <a:off x="777240" y="3145536"/>
            <a:ext cx="1965960" cy="548640"/>
          </a:xfrm>
          <a:prstGeom prst="rect">
            <a:avLst/>
          </a:prstGeom>
          <a:noFill/>
          <a:ln/>
        </p:spPr>
        <p:txBody>
          <a:bodyPr wrap="square" lIns="0" tIns="0" rIns="0" bIns="0" rtlCol="0" anchor="ctr">
            <a:normAutofit/>
          </a:bodyPr>
          <a:lstStyle/>
          <a:p>
            <a:pPr marL="0" indent="0">
              <a:buNone/>
            </a:pPr>
            <a:r>
              <a:rPr lang="en-US" sz="1330" b="1" dirty="0">
                <a:solidFill>
                  <a:srgbClr val="183046"/>
                </a:solidFill>
                <a:latin typeface="Arial" pitchFamily="34" charset="0"/>
                <a:ea typeface="Arial" pitchFamily="34" charset="-122"/>
                <a:cs typeface="Arial" pitchFamily="34" charset="-120"/>
              </a:rPr>
              <a:t>Where found</a:t>
            </a:r>
            <a:endParaRPr lang="en-US" sz="1330" dirty="0"/>
          </a:p>
        </p:txBody>
      </p:sp>
      <p:sp>
        <p:nvSpPr>
          <p:cNvPr id="21" name="Text 19"/>
          <p:cNvSpPr/>
          <p:nvPr/>
        </p:nvSpPr>
        <p:spPr>
          <a:xfrm>
            <a:off x="2971800" y="3145536"/>
            <a:ext cx="3840480" cy="548640"/>
          </a:xfrm>
          <a:prstGeom prst="rect">
            <a:avLst/>
          </a:prstGeom>
          <a:noFill/>
          <a:ln/>
        </p:spPr>
        <p:txBody>
          <a:bodyPr wrap="square" lIns="0" tIns="0" rIns="0" bIns="0" rtlCol="0" anchor="ctr">
            <a:normAutofit/>
          </a:bodyPr>
          <a:lstStyle/>
          <a:p>
            <a:pPr marL="0" indent="0">
              <a:buNone/>
            </a:pPr>
            <a:r>
              <a:rPr lang="en-US" sz="1330" dirty="0">
                <a:solidFill>
                  <a:srgbClr val="183046"/>
                </a:solidFill>
                <a:latin typeface="Arial" pitchFamily="34" charset="0"/>
                <a:ea typeface="Arial" pitchFamily="34" charset="-122"/>
                <a:cs typeface="Arial" pitchFamily="34" charset="-120"/>
              </a:rPr>
              <a:t>CPS legal guidance</a:t>
            </a:r>
            <a:endParaRPr lang="en-US" sz="1330" dirty="0"/>
          </a:p>
        </p:txBody>
      </p:sp>
      <p:sp>
        <p:nvSpPr>
          <p:cNvPr id="22" name="Text 20"/>
          <p:cNvSpPr/>
          <p:nvPr/>
        </p:nvSpPr>
        <p:spPr>
          <a:xfrm>
            <a:off x="7040880" y="3145536"/>
            <a:ext cx="4407408" cy="548640"/>
          </a:xfrm>
          <a:prstGeom prst="rect">
            <a:avLst/>
          </a:prstGeom>
          <a:noFill/>
          <a:ln/>
        </p:spPr>
        <p:txBody>
          <a:bodyPr wrap="square" lIns="0" tIns="0" rIns="0" bIns="0" rtlCol="0" anchor="ctr">
            <a:normAutofit/>
          </a:bodyPr>
          <a:lstStyle/>
          <a:p>
            <a:pPr marL="0" indent="0">
              <a:buNone/>
            </a:pPr>
            <a:r>
              <a:rPr lang="en-US" sz="1330" dirty="0">
                <a:solidFill>
                  <a:srgbClr val="183046"/>
                </a:solidFill>
                <a:latin typeface="Arial" pitchFamily="34" charset="0"/>
                <a:ea typeface="Arial" pitchFamily="34" charset="-122"/>
                <a:cs typeface="Arial" pitchFamily="34" charset="-120"/>
              </a:rPr>
              <a:t>Site or database</a:t>
            </a:r>
            <a:endParaRPr lang="en-US" sz="1330" dirty="0"/>
          </a:p>
        </p:txBody>
      </p:sp>
      <p:sp>
        <p:nvSpPr>
          <p:cNvPr id="23" name="Shape 21"/>
          <p:cNvSpPr/>
          <p:nvPr/>
        </p:nvSpPr>
        <p:spPr>
          <a:xfrm>
            <a:off x="640080" y="3739896"/>
            <a:ext cx="10899648" cy="658368"/>
          </a:xfrm>
          <a:prstGeom prst="rect">
            <a:avLst/>
          </a:prstGeom>
          <a:solidFill>
            <a:srgbClr val="EAF3F9"/>
          </a:solidFill>
          <a:ln w="10160">
            <a:solidFill>
              <a:srgbClr val="EAF3F9">
                <a:alpha val="0"/>
              </a:srgbClr>
            </a:solidFill>
            <a:prstDash val="solid"/>
          </a:ln>
        </p:spPr>
        <p:txBody>
          <a:bodyPr/>
          <a:lstStyle/>
          <a:p>
            <a:endParaRPr lang="en-GB"/>
          </a:p>
        </p:txBody>
      </p:sp>
      <p:sp>
        <p:nvSpPr>
          <p:cNvPr id="24" name="Text 22"/>
          <p:cNvSpPr/>
          <p:nvPr/>
        </p:nvSpPr>
        <p:spPr>
          <a:xfrm>
            <a:off x="777240" y="3803904"/>
            <a:ext cx="1965960" cy="548640"/>
          </a:xfrm>
          <a:prstGeom prst="rect">
            <a:avLst/>
          </a:prstGeom>
          <a:noFill/>
          <a:ln/>
        </p:spPr>
        <p:txBody>
          <a:bodyPr wrap="square" lIns="0" tIns="0" rIns="0" bIns="0" rtlCol="0" anchor="ctr">
            <a:normAutofit/>
          </a:bodyPr>
          <a:lstStyle/>
          <a:p>
            <a:pPr marL="0" indent="0">
              <a:buNone/>
            </a:pPr>
            <a:r>
              <a:rPr lang="en-US" sz="1330" b="1" dirty="0">
                <a:solidFill>
                  <a:srgbClr val="183046"/>
                </a:solidFill>
                <a:latin typeface="Arial" pitchFamily="34" charset="0"/>
                <a:ea typeface="Arial" pitchFamily="34" charset="-122"/>
                <a:cs typeface="Arial" pitchFamily="34" charset="-120"/>
              </a:rPr>
              <a:t>Creator + date</a:t>
            </a:r>
            <a:endParaRPr lang="en-US" sz="1330" dirty="0"/>
          </a:p>
        </p:txBody>
      </p:sp>
      <p:sp>
        <p:nvSpPr>
          <p:cNvPr id="25" name="Text 23"/>
          <p:cNvSpPr/>
          <p:nvPr/>
        </p:nvSpPr>
        <p:spPr>
          <a:xfrm>
            <a:off x="2971800" y="3803904"/>
            <a:ext cx="3840480" cy="548640"/>
          </a:xfrm>
          <a:prstGeom prst="rect">
            <a:avLst/>
          </a:prstGeom>
          <a:noFill/>
          <a:ln/>
        </p:spPr>
        <p:txBody>
          <a:bodyPr wrap="square" lIns="0" tIns="0" rIns="0" bIns="0" rtlCol="0" anchor="ctr">
            <a:normAutofit/>
          </a:bodyPr>
          <a:lstStyle/>
          <a:p>
            <a:pPr marL="0" indent="0">
              <a:buNone/>
            </a:pPr>
            <a:r>
              <a:rPr lang="en-US" sz="1330" dirty="0">
                <a:solidFill>
                  <a:srgbClr val="183046"/>
                </a:solidFill>
                <a:latin typeface="Arial" pitchFamily="34" charset="0"/>
                <a:ea typeface="Arial" pitchFamily="34" charset="-122"/>
                <a:cs typeface="Arial" pitchFamily="34" charset="-120"/>
              </a:rPr>
              <a:t>Crown Prosecution Service (2026)</a:t>
            </a:r>
            <a:endParaRPr lang="en-US" sz="1330" dirty="0"/>
          </a:p>
        </p:txBody>
      </p:sp>
      <p:sp>
        <p:nvSpPr>
          <p:cNvPr id="26" name="Text 24"/>
          <p:cNvSpPr/>
          <p:nvPr/>
        </p:nvSpPr>
        <p:spPr>
          <a:xfrm>
            <a:off x="7040880" y="3803904"/>
            <a:ext cx="4407408" cy="548640"/>
          </a:xfrm>
          <a:prstGeom prst="rect">
            <a:avLst/>
          </a:prstGeom>
          <a:noFill/>
          <a:ln/>
        </p:spPr>
        <p:txBody>
          <a:bodyPr wrap="square" lIns="0" tIns="0" rIns="0" bIns="0" rtlCol="0" anchor="ctr">
            <a:normAutofit/>
          </a:bodyPr>
          <a:lstStyle/>
          <a:p>
            <a:pPr marL="0" indent="0">
              <a:buNone/>
            </a:pPr>
            <a:r>
              <a:rPr lang="en-US" sz="1330" dirty="0">
                <a:solidFill>
                  <a:srgbClr val="183046"/>
                </a:solidFill>
                <a:latin typeface="Arial" pitchFamily="34" charset="0"/>
                <a:ea typeface="Arial" pitchFamily="34" charset="-122"/>
                <a:cs typeface="Arial" pitchFamily="34" charset="-120"/>
              </a:rPr>
              <a:t>For your in-text citation</a:t>
            </a:r>
            <a:endParaRPr lang="en-US" sz="1330" dirty="0"/>
          </a:p>
        </p:txBody>
      </p:sp>
      <p:sp>
        <p:nvSpPr>
          <p:cNvPr id="27" name="Shape 25"/>
          <p:cNvSpPr/>
          <p:nvPr/>
        </p:nvSpPr>
        <p:spPr>
          <a:xfrm>
            <a:off x="640080" y="4398264"/>
            <a:ext cx="10899648" cy="658368"/>
          </a:xfrm>
          <a:prstGeom prst="rect">
            <a:avLst/>
          </a:prstGeom>
          <a:solidFill>
            <a:srgbClr val="FFFFFF"/>
          </a:solidFill>
          <a:ln w="10160">
            <a:solidFill>
              <a:srgbClr val="FFFFFF">
                <a:alpha val="0"/>
              </a:srgbClr>
            </a:solidFill>
            <a:prstDash val="solid"/>
          </a:ln>
        </p:spPr>
        <p:txBody>
          <a:bodyPr/>
          <a:lstStyle/>
          <a:p>
            <a:endParaRPr lang="en-GB"/>
          </a:p>
        </p:txBody>
      </p:sp>
      <p:sp>
        <p:nvSpPr>
          <p:cNvPr id="28" name="Text 26"/>
          <p:cNvSpPr/>
          <p:nvPr/>
        </p:nvSpPr>
        <p:spPr>
          <a:xfrm>
            <a:off x="777240" y="4462272"/>
            <a:ext cx="1965960" cy="548640"/>
          </a:xfrm>
          <a:prstGeom prst="rect">
            <a:avLst/>
          </a:prstGeom>
          <a:noFill/>
          <a:ln/>
        </p:spPr>
        <p:txBody>
          <a:bodyPr wrap="square" lIns="0" tIns="0" rIns="0" bIns="0" rtlCol="0" anchor="ctr">
            <a:normAutofit/>
          </a:bodyPr>
          <a:lstStyle/>
          <a:p>
            <a:pPr marL="0" indent="0">
              <a:buNone/>
            </a:pPr>
            <a:r>
              <a:rPr lang="en-US" sz="1330" b="1" dirty="0">
                <a:solidFill>
                  <a:srgbClr val="183046"/>
                </a:solidFill>
                <a:latin typeface="Arial" pitchFamily="34" charset="0"/>
                <a:ea typeface="Arial" pitchFamily="34" charset="-122"/>
                <a:cs typeface="Arial" pitchFamily="34" charset="-120"/>
              </a:rPr>
              <a:t>Evidence + limitations</a:t>
            </a:r>
            <a:endParaRPr lang="en-US" sz="1330" dirty="0"/>
          </a:p>
        </p:txBody>
      </p:sp>
      <p:sp>
        <p:nvSpPr>
          <p:cNvPr id="29" name="Text 27"/>
          <p:cNvSpPr/>
          <p:nvPr/>
        </p:nvSpPr>
        <p:spPr>
          <a:xfrm>
            <a:off x="2971800" y="4462272"/>
            <a:ext cx="3840480" cy="548640"/>
          </a:xfrm>
          <a:prstGeom prst="rect">
            <a:avLst/>
          </a:prstGeom>
          <a:noFill/>
          <a:ln/>
        </p:spPr>
        <p:txBody>
          <a:bodyPr wrap="square" lIns="0" tIns="0" rIns="0" bIns="0" rtlCol="0" anchor="ctr">
            <a:normAutofit/>
          </a:bodyPr>
          <a:lstStyle/>
          <a:p>
            <a:pPr marL="0" indent="0">
              <a:buNone/>
            </a:pPr>
            <a:r>
              <a:rPr lang="en-US" sz="1330" dirty="0">
                <a:solidFill>
                  <a:srgbClr val="183046"/>
                </a:solidFill>
                <a:latin typeface="Arial" pitchFamily="34" charset="0"/>
                <a:ea typeface="Arial" pitchFamily="34" charset="-122"/>
                <a:cs typeface="Arial" pitchFamily="34" charset="-120"/>
              </a:rPr>
              <a:t>Definitions / not an academic trial</a:t>
            </a:r>
            <a:endParaRPr lang="en-US" sz="1330" dirty="0"/>
          </a:p>
        </p:txBody>
      </p:sp>
      <p:sp>
        <p:nvSpPr>
          <p:cNvPr id="30" name="Text 28"/>
          <p:cNvSpPr/>
          <p:nvPr/>
        </p:nvSpPr>
        <p:spPr>
          <a:xfrm>
            <a:off x="7040880" y="4462272"/>
            <a:ext cx="4407408" cy="548640"/>
          </a:xfrm>
          <a:prstGeom prst="rect">
            <a:avLst/>
          </a:prstGeom>
          <a:noFill/>
          <a:ln/>
        </p:spPr>
        <p:txBody>
          <a:bodyPr wrap="square" lIns="0" tIns="0" rIns="0" bIns="0" rtlCol="0" anchor="ctr">
            <a:normAutofit/>
          </a:bodyPr>
          <a:lstStyle/>
          <a:p>
            <a:pPr marL="0" indent="0">
              <a:buNone/>
            </a:pPr>
            <a:r>
              <a:rPr lang="en-US" sz="1330" dirty="0">
                <a:solidFill>
                  <a:srgbClr val="183046"/>
                </a:solidFill>
                <a:latin typeface="Arial" pitchFamily="34" charset="0"/>
                <a:ea typeface="Arial" pitchFamily="34" charset="-122"/>
                <a:cs typeface="Arial" pitchFamily="34" charset="-120"/>
              </a:rPr>
              <a:t>Reason for selection</a:t>
            </a:r>
            <a:endParaRPr lang="en-US" sz="1330" dirty="0"/>
          </a:p>
        </p:txBody>
      </p:sp>
      <p:sp>
        <p:nvSpPr>
          <p:cNvPr id="31" name="Shape 29"/>
          <p:cNvSpPr/>
          <p:nvPr/>
        </p:nvSpPr>
        <p:spPr>
          <a:xfrm>
            <a:off x="640080" y="5056632"/>
            <a:ext cx="10899648" cy="658368"/>
          </a:xfrm>
          <a:prstGeom prst="rect">
            <a:avLst/>
          </a:prstGeom>
          <a:solidFill>
            <a:srgbClr val="EAF3F9"/>
          </a:solidFill>
          <a:ln w="10160">
            <a:solidFill>
              <a:srgbClr val="EAF3F9">
                <a:alpha val="0"/>
              </a:srgbClr>
            </a:solidFill>
            <a:prstDash val="solid"/>
          </a:ln>
        </p:spPr>
        <p:txBody>
          <a:bodyPr/>
          <a:lstStyle/>
          <a:p>
            <a:endParaRPr lang="en-GB"/>
          </a:p>
        </p:txBody>
      </p:sp>
      <p:sp>
        <p:nvSpPr>
          <p:cNvPr id="32" name="Text 30"/>
          <p:cNvSpPr/>
          <p:nvPr/>
        </p:nvSpPr>
        <p:spPr>
          <a:xfrm>
            <a:off x="777240" y="5120640"/>
            <a:ext cx="1965960" cy="548640"/>
          </a:xfrm>
          <a:prstGeom prst="rect">
            <a:avLst/>
          </a:prstGeom>
          <a:noFill/>
          <a:ln/>
        </p:spPr>
        <p:txBody>
          <a:bodyPr wrap="square" lIns="0" tIns="0" rIns="0" bIns="0" rtlCol="0" anchor="ctr">
            <a:normAutofit/>
          </a:bodyPr>
          <a:lstStyle/>
          <a:p>
            <a:pPr marL="0" indent="0">
              <a:buNone/>
            </a:pPr>
            <a:r>
              <a:rPr lang="en-US" sz="1330" b="1" dirty="0">
                <a:solidFill>
                  <a:srgbClr val="183046"/>
                </a:solidFill>
                <a:latin typeface="Arial" pitchFamily="34" charset="0"/>
                <a:ea typeface="Arial" pitchFamily="34" charset="-122"/>
                <a:cs typeface="Arial" pitchFamily="34" charset="-120"/>
              </a:rPr>
              <a:t>Link</a:t>
            </a:r>
            <a:endParaRPr lang="en-US" sz="1330" dirty="0"/>
          </a:p>
        </p:txBody>
      </p:sp>
      <p:sp>
        <p:nvSpPr>
          <p:cNvPr id="33" name="Text 31"/>
          <p:cNvSpPr/>
          <p:nvPr/>
        </p:nvSpPr>
        <p:spPr>
          <a:xfrm>
            <a:off x="2971800" y="5120640"/>
            <a:ext cx="3840480" cy="548640"/>
          </a:xfrm>
          <a:prstGeom prst="rect">
            <a:avLst/>
          </a:prstGeom>
          <a:noFill/>
          <a:ln/>
        </p:spPr>
        <p:txBody>
          <a:bodyPr wrap="square" lIns="0" tIns="0" rIns="0" bIns="0" rtlCol="0" anchor="ctr">
            <a:normAutofit/>
          </a:bodyPr>
          <a:lstStyle/>
          <a:p>
            <a:pPr marL="0" indent="0">
              <a:buNone/>
            </a:pPr>
            <a:r>
              <a:rPr lang="en-US" sz="1330" dirty="0">
                <a:solidFill>
                  <a:srgbClr val="183046"/>
                </a:solidFill>
                <a:latin typeface="Arial" pitchFamily="34" charset="0"/>
                <a:ea typeface="Arial" pitchFamily="34" charset="-122"/>
                <a:cs typeface="Arial" pitchFamily="34" charset="-120"/>
              </a:rPr>
              <a:t>Full web address</a:t>
            </a:r>
            <a:endParaRPr lang="en-US" sz="1330" dirty="0"/>
          </a:p>
        </p:txBody>
      </p:sp>
      <p:sp>
        <p:nvSpPr>
          <p:cNvPr id="34" name="Text 32"/>
          <p:cNvSpPr/>
          <p:nvPr/>
        </p:nvSpPr>
        <p:spPr>
          <a:xfrm>
            <a:off x="7040880" y="5120640"/>
            <a:ext cx="4407408" cy="548640"/>
          </a:xfrm>
          <a:prstGeom prst="rect">
            <a:avLst/>
          </a:prstGeom>
          <a:noFill/>
          <a:ln/>
        </p:spPr>
        <p:txBody>
          <a:bodyPr wrap="square" lIns="0" tIns="0" rIns="0" bIns="0" rtlCol="0" anchor="ctr">
            <a:normAutofit/>
          </a:bodyPr>
          <a:lstStyle/>
          <a:p>
            <a:pPr marL="0" indent="0">
              <a:buNone/>
            </a:pPr>
            <a:r>
              <a:rPr lang="en-US" sz="1330" dirty="0">
                <a:solidFill>
                  <a:srgbClr val="183046"/>
                </a:solidFill>
                <a:latin typeface="Arial" pitchFamily="34" charset="0"/>
                <a:ea typeface="Arial" pitchFamily="34" charset="-122"/>
                <a:cs typeface="Arial" pitchFamily="34" charset="-120"/>
              </a:rPr>
              <a:t>Do not rely on a screenshot</a:t>
            </a:r>
            <a:endParaRPr lang="en-US" sz="133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6F9FC"/>
        </a:solidFill>
        <a:effectLst/>
      </p:bgPr>
    </p:bg>
    <p:spTree>
      <p:nvGrpSpPr>
        <p:cNvPr id="1" name=""/>
        <p:cNvGrpSpPr/>
        <p:nvPr/>
      </p:nvGrpSpPr>
      <p:grpSpPr>
        <a:xfrm>
          <a:off x="0" y="0"/>
          <a:ext cx="0" cy="0"/>
          <a:chOff x="0" y="0"/>
          <a:chExt cx="0" cy="0"/>
        </a:xfrm>
      </p:grpSpPr>
      <p:sp>
        <p:nvSpPr>
          <p:cNvPr id="2" name="Shape 0"/>
          <p:cNvSpPr/>
          <p:nvPr/>
        </p:nvSpPr>
        <p:spPr>
          <a:xfrm>
            <a:off x="0" y="0"/>
            <a:ext cx="12192000" cy="109728"/>
          </a:xfrm>
          <a:prstGeom prst="rect">
            <a:avLst/>
          </a:prstGeom>
          <a:solidFill>
            <a:srgbClr val="13B8A6"/>
          </a:solidFill>
          <a:ln w="12700">
            <a:solidFill>
              <a:srgbClr val="13B8A6"/>
            </a:solidFill>
            <a:prstDash val="solid"/>
          </a:ln>
        </p:spPr>
        <p:txBody>
          <a:bodyPr/>
          <a:lstStyle/>
          <a:p>
            <a:endParaRPr lang="en-GB"/>
          </a:p>
        </p:txBody>
      </p:sp>
      <p:sp>
        <p:nvSpPr>
          <p:cNvPr id="3" name="Text 1"/>
          <p:cNvSpPr/>
          <p:nvPr/>
        </p:nvSpPr>
        <p:spPr>
          <a:xfrm>
            <a:off x="502920" y="274320"/>
            <a:ext cx="9144000" cy="219456"/>
          </a:xfrm>
          <a:prstGeom prst="rect">
            <a:avLst/>
          </a:prstGeom>
          <a:noFill/>
          <a:ln/>
        </p:spPr>
        <p:txBody>
          <a:bodyPr wrap="square" lIns="0" tIns="0" rIns="0" bIns="0" rtlCol="0" anchor="ctr">
            <a:normAutofit/>
          </a:bodyPr>
          <a:lstStyle/>
          <a:p>
            <a:pPr marL="0" indent="0">
              <a:buNone/>
            </a:pPr>
            <a:r>
              <a:rPr lang="en-US" sz="1000" b="1" kern="0" spc="50" dirty="0">
                <a:solidFill>
                  <a:srgbClr val="5C7180"/>
                </a:solidFill>
                <a:latin typeface="Arial" pitchFamily="34" charset="0"/>
                <a:ea typeface="Arial" pitchFamily="34" charset="-122"/>
                <a:cs typeface="Arial" pitchFamily="34" charset="-120"/>
              </a:rPr>
              <a:t>UWTSD  /  BMPL4020  /  ACADEMIC &amp; PROFESSIONAL SKILLS FOR POLICING</a:t>
            </a:r>
            <a:endParaRPr lang="en-US" sz="1000" dirty="0"/>
          </a:p>
        </p:txBody>
      </p:sp>
      <p:sp>
        <p:nvSpPr>
          <p:cNvPr id="4" name="Text 2"/>
          <p:cNvSpPr/>
          <p:nvPr/>
        </p:nvSpPr>
        <p:spPr>
          <a:xfrm>
            <a:off x="502920" y="749808"/>
            <a:ext cx="11201400" cy="685800"/>
          </a:xfrm>
          <a:prstGeom prst="rect">
            <a:avLst/>
          </a:prstGeom>
          <a:noFill/>
          <a:ln/>
        </p:spPr>
        <p:txBody>
          <a:bodyPr wrap="square" lIns="0" tIns="0" rIns="0" bIns="0" rtlCol="0" anchor="ctr">
            <a:normAutofit/>
          </a:bodyPr>
          <a:lstStyle/>
          <a:p>
            <a:pPr marL="0" indent="0">
              <a:buNone/>
            </a:pPr>
            <a:r>
              <a:rPr lang="en-US" sz="3100" b="1" dirty="0">
                <a:solidFill>
                  <a:srgbClr val="10263A"/>
                </a:solidFill>
                <a:latin typeface="Arial" pitchFamily="34" charset="0"/>
                <a:ea typeface="Arial" pitchFamily="34" charset="-122"/>
                <a:cs typeface="Arial" pitchFamily="34" charset="-120"/>
              </a:rPr>
              <a:t>Bridge: those sources must feed a poster</a:t>
            </a:r>
            <a:endParaRPr lang="en-US" sz="3100" dirty="0"/>
          </a:p>
        </p:txBody>
      </p:sp>
      <p:sp>
        <p:nvSpPr>
          <p:cNvPr id="5" name="Text 3"/>
          <p:cNvSpPr/>
          <p:nvPr/>
        </p:nvSpPr>
        <p:spPr>
          <a:xfrm>
            <a:off x="512064" y="1444752"/>
            <a:ext cx="11064240" cy="338328"/>
          </a:xfrm>
          <a:prstGeom prst="rect">
            <a:avLst/>
          </a:prstGeom>
          <a:noFill/>
          <a:ln/>
        </p:spPr>
        <p:txBody>
          <a:bodyPr wrap="square" lIns="0" tIns="0" rIns="0" bIns="0" rtlCol="0" anchor="ctr">
            <a:normAutofit/>
          </a:bodyPr>
          <a:lstStyle/>
          <a:p>
            <a:pPr marL="0" indent="0">
              <a:buNone/>
            </a:pPr>
            <a:r>
              <a:rPr lang="en-US" sz="1600" dirty="0">
                <a:solidFill>
                  <a:srgbClr val="5C7180"/>
                </a:solidFill>
                <a:latin typeface="Arial" pitchFamily="34" charset="0"/>
                <a:ea typeface="Arial" pitchFamily="34" charset="-122"/>
                <a:cs typeface="Arial" pitchFamily="34" charset="-120"/>
              </a:rPr>
              <a:t>You are not making a colourful essay or a legal textbook.</a:t>
            </a:r>
            <a:endParaRPr lang="en-US" sz="1600" dirty="0"/>
          </a:p>
        </p:txBody>
      </p:sp>
      <p:sp>
        <p:nvSpPr>
          <p:cNvPr id="6" name="Shape 4"/>
          <p:cNvSpPr/>
          <p:nvPr/>
        </p:nvSpPr>
        <p:spPr>
          <a:xfrm>
            <a:off x="502920" y="6483096"/>
            <a:ext cx="11183112" cy="0"/>
          </a:xfrm>
          <a:prstGeom prst="line">
            <a:avLst/>
          </a:prstGeom>
          <a:noFill/>
          <a:ln w="8890">
            <a:solidFill>
              <a:srgbClr val="D9E4EC"/>
            </a:solidFill>
            <a:prstDash val="solid"/>
          </a:ln>
        </p:spPr>
        <p:txBody>
          <a:bodyPr/>
          <a:lstStyle/>
          <a:p>
            <a:endParaRPr lang="en-GB"/>
          </a:p>
        </p:txBody>
      </p:sp>
      <p:sp>
        <p:nvSpPr>
          <p:cNvPr id="7" name="Text 5"/>
          <p:cNvSpPr/>
          <p:nvPr/>
        </p:nvSpPr>
        <p:spPr>
          <a:xfrm>
            <a:off x="502920" y="6537960"/>
            <a:ext cx="4572000" cy="155448"/>
          </a:xfrm>
          <a:prstGeom prst="rect">
            <a:avLst/>
          </a:prstGeom>
          <a:noFill/>
          <a:ln/>
        </p:spPr>
        <p:txBody>
          <a:bodyPr wrap="square" lIns="0" tIns="0" rIns="0" bIns="0" rtlCol="0" anchor="ctr">
            <a:normAutofit/>
          </a:bodyPr>
          <a:lstStyle/>
          <a:p>
            <a:pPr marL="0" indent="0">
              <a:buNone/>
            </a:pPr>
            <a:r>
              <a:rPr lang="en-US" sz="900" b="1" dirty="0">
                <a:solidFill>
                  <a:srgbClr val="5C7180"/>
                </a:solidFill>
                <a:latin typeface="Arial" pitchFamily="34" charset="0"/>
                <a:ea typeface="Arial" pitchFamily="34" charset="-122"/>
                <a:cs typeface="Arial" pitchFamily="34" charset="-120"/>
              </a:rPr>
              <a:t>MONDAY  •  CONTENT</a:t>
            </a:r>
            <a:endParaRPr lang="en-US" sz="900" dirty="0"/>
          </a:p>
        </p:txBody>
      </p:sp>
      <p:sp>
        <p:nvSpPr>
          <p:cNvPr id="8" name="Shape 6"/>
          <p:cNvSpPr/>
          <p:nvPr/>
        </p:nvSpPr>
        <p:spPr>
          <a:xfrm>
            <a:off x="9646920" y="6510528"/>
            <a:ext cx="1938528" cy="292608"/>
          </a:xfrm>
          <a:prstGeom prst="roundRect">
            <a:avLst>
              <a:gd name="adj" fmla="val 25000"/>
            </a:avLst>
          </a:prstGeom>
          <a:solidFill>
            <a:srgbClr val="EAF3F9"/>
          </a:solidFill>
          <a:ln w="10160">
            <a:solidFill>
              <a:srgbClr val="EAF3F9">
                <a:alpha val="0"/>
              </a:srgbClr>
            </a:solidFill>
            <a:prstDash val="solid"/>
          </a:ln>
        </p:spPr>
        <p:txBody>
          <a:bodyPr/>
          <a:lstStyle/>
          <a:p>
            <a:endParaRPr lang="en-GB"/>
          </a:p>
        </p:txBody>
      </p:sp>
      <p:sp>
        <p:nvSpPr>
          <p:cNvPr id="9" name="Text 7"/>
          <p:cNvSpPr/>
          <p:nvPr/>
        </p:nvSpPr>
        <p:spPr>
          <a:xfrm>
            <a:off x="9738360" y="6537960"/>
            <a:ext cx="1755648" cy="219456"/>
          </a:xfrm>
          <a:prstGeom prst="rect">
            <a:avLst/>
          </a:prstGeom>
          <a:noFill/>
          <a:ln/>
        </p:spPr>
        <p:txBody>
          <a:bodyPr wrap="square" lIns="0" tIns="0" rIns="0" bIns="0" rtlCol="0" anchor="ctr">
            <a:normAutofit/>
          </a:bodyPr>
          <a:lstStyle/>
          <a:p>
            <a:pPr marL="0" indent="0">
              <a:buNone/>
            </a:pPr>
            <a:r>
              <a:rPr lang="en-US" sz="1000" b="1" kern="0" spc="50" dirty="0">
                <a:solidFill>
                  <a:srgbClr val="183046"/>
                </a:solidFill>
                <a:latin typeface="Arial" pitchFamily="34" charset="0"/>
                <a:ea typeface="Arial" pitchFamily="34" charset="-122"/>
                <a:cs typeface="Arial" pitchFamily="34" charset="-120"/>
              </a:rPr>
              <a:t>115–118 MIN</a:t>
            </a:r>
            <a:endParaRPr lang="en-US" sz="1000" dirty="0"/>
          </a:p>
        </p:txBody>
      </p:sp>
      <p:sp>
        <p:nvSpPr>
          <p:cNvPr id="10" name="Text 8"/>
          <p:cNvSpPr/>
          <p:nvPr/>
        </p:nvSpPr>
        <p:spPr>
          <a:xfrm>
            <a:off x="11393424" y="6528816"/>
            <a:ext cx="292608" cy="155448"/>
          </a:xfrm>
          <a:prstGeom prst="rect">
            <a:avLst/>
          </a:prstGeom>
          <a:noFill/>
          <a:ln/>
        </p:spPr>
        <p:txBody>
          <a:bodyPr wrap="square" lIns="0" tIns="0" rIns="0" bIns="0" rtlCol="0" anchor="ctr">
            <a:normAutofit/>
          </a:bodyPr>
          <a:lstStyle/>
          <a:p>
            <a:pPr marL="0" indent="0" algn="r">
              <a:buNone/>
            </a:pPr>
            <a:r>
              <a:rPr lang="en-US" sz="1000" b="1" dirty="0">
                <a:solidFill>
                  <a:srgbClr val="5C7180"/>
                </a:solidFill>
                <a:latin typeface="Arial" pitchFamily="34" charset="0"/>
                <a:ea typeface="Arial" pitchFamily="34" charset="-122"/>
                <a:cs typeface="Arial" pitchFamily="34" charset="-120"/>
              </a:rPr>
              <a:t>20</a:t>
            </a:r>
            <a:endParaRPr lang="en-US" sz="1000" dirty="0"/>
          </a:p>
        </p:txBody>
      </p:sp>
      <p:sp>
        <p:nvSpPr>
          <p:cNvPr id="11" name="Shape 9"/>
          <p:cNvSpPr/>
          <p:nvPr/>
        </p:nvSpPr>
        <p:spPr>
          <a:xfrm>
            <a:off x="612648" y="1947672"/>
            <a:ext cx="5367528" cy="4096512"/>
          </a:xfrm>
          <a:prstGeom prst="roundRect">
            <a:avLst>
              <a:gd name="adj" fmla="val 3571"/>
            </a:avLst>
          </a:prstGeom>
          <a:solidFill>
            <a:srgbClr val="FFF0F1"/>
          </a:solidFill>
          <a:ln w="10160">
            <a:solidFill>
              <a:srgbClr val="D9E4EC"/>
            </a:solidFill>
            <a:prstDash val="solid"/>
          </a:ln>
        </p:spPr>
        <p:txBody>
          <a:bodyPr/>
          <a:lstStyle/>
          <a:p>
            <a:endParaRPr lang="en-GB"/>
          </a:p>
        </p:txBody>
      </p:sp>
      <p:sp>
        <p:nvSpPr>
          <p:cNvPr id="12" name="Shape 10"/>
          <p:cNvSpPr/>
          <p:nvPr/>
        </p:nvSpPr>
        <p:spPr>
          <a:xfrm>
            <a:off x="612648" y="1947672"/>
            <a:ext cx="68580" cy="4096512"/>
          </a:xfrm>
          <a:prstGeom prst="rect">
            <a:avLst/>
          </a:prstGeom>
          <a:solidFill>
            <a:srgbClr val="CD4D55"/>
          </a:solidFill>
          <a:ln w="10160">
            <a:solidFill>
              <a:srgbClr val="CD4D55">
                <a:alpha val="0"/>
              </a:srgbClr>
            </a:solidFill>
            <a:prstDash val="solid"/>
          </a:ln>
        </p:spPr>
        <p:txBody>
          <a:bodyPr/>
          <a:lstStyle/>
          <a:p>
            <a:endParaRPr lang="en-GB"/>
          </a:p>
        </p:txBody>
      </p:sp>
      <p:sp>
        <p:nvSpPr>
          <p:cNvPr id="13" name="Text 11"/>
          <p:cNvSpPr/>
          <p:nvPr/>
        </p:nvSpPr>
        <p:spPr>
          <a:xfrm>
            <a:off x="813816" y="2093976"/>
            <a:ext cx="4956048" cy="329184"/>
          </a:xfrm>
          <a:prstGeom prst="rect">
            <a:avLst/>
          </a:prstGeom>
          <a:noFill/>
          <a:ln/>
        </p:spPr>
        <p:txBody>
          <a:bodyPr wrap="square" lIns="0" tIns="0" rIns="0" bIns="0" rtlCol="0" anchor="ctr">
            <a:normAutofit/>
          </a:bodyPr>
          <a:lstStyle/>
          <a:p>
            <a:pPr marL="0" indent="0">
              <a:buNone/>
            </a:pPr>
            <a:r>
              <a:rPr lang="en-US" sz="1900" b="1" dirty="0">
                <a:solidFill>
                  <a:srgbClr val="10263A"/>
                </a:solidFill>
                <a:latin typeface="Arial" pitchFamily="34" charset="0"/>
                <a:ea typeface="Arial" pitchFamily="34" charset="-122"/>
                <a:cs typeface="Arial" pitchFamily="34" charset="-120"/>
              </a:rPr>
              <a:t>AVOID</a:t>
            </a:r>
            <a:endParaRPr lang="en-US" sz="1900" dirty="0"/>
          </a:p>
        </p:txBody>
      </p:sp>
      <p:sp>
        <p:nvSpPr>
          <p:cNvPr id="14" name="Text 12"/>
          <p:cNvSpPr/>
          <p:nvPr/>
        </p:nvSpPr>
        <p:spPr>
          <a:xfrm>
            <a:off x="813816" y="2560320"/>
            <a:ext cx="4956048" cy="3346704"/>
          </a:xfrm>
          <a:prstGeom prst="rect">
            <a:avLst/>
          </a:prstGeom>
          <a:noFill/>
          <a:ln/>
        </p:spPr>
        <p:txBody>
          <a:bodyPr wrap="square" lIns="0" tIns="0" rIns="0" bIns="0" rtlCol="0" anchor="t">
            <a:normAutofit/>
          </a:bodyPr>
          <a:lstStyle/>
          <a:p>
            <a:pPr marL="0" indent="0">
              <a:buNone/>
            </a:pPr>
            <a:r>
              <a:rPr lang="en-US" sz="1500" dirty="0">
                <a:solidFill>
                  <a:srgbClr val="183046"/>
                </a:solidFill>
                <a:latin typeface="Arial" pitchFamily="34" charset="0"/>
                <a:ea typeface="Arial" pitchFamily="34" charset="-122"/>
                <a:cs typeface="Arial" pitchFamily="34" charset="-120"/>
              </a:rPr>
              <a:t>A huge title, large paragraphs, inconsistent fonts and no traceable sources. This is difficult for a viewer to read in 30 seconds.</a:t>
            </a:r>
            <a:endParaRPr lang="en-US" sz="1500" dirty="0"/>
          </a:p>
        </p:txBody>
      </p:sp>
      <p:sp>
        <p:nvSpPr>
          <p:cNvPr id="15" name="Shape 13"/>
          <p:cNvSpPr/>
          <p:nvPr/>
        </p:nvSpPr>
        <p:spPr>
          <a:xfrm>
            <a:off x="6181344" y="1947672"/>
            <a:ext cx="5367528" cy="4096512"/>
          </a:xfrm>
          <a:prstGeom prst="roundRect">
            <a:avLst>
              <a:gd name="adj" fmla="val 3571"/>
            </a:avLst>
          </a:prstGeom>
          <a:solidFill>
            <a:srgbClr val="E4F8F4"/>
          </a:solidFill>
          <a:ln w="10160">
            <a:solidFill>
              <a:srgbClr val="D9E4EC"/>
            </a:solidFill>
            <a:prstDash val="solid"/>
          </a:ln>
        </p:spPr>
        <p:txBody>
          <a:bodyPr/>
          <a:lstStyle/>
          <a:p>
            <a:endParaRPr lang="en-GB"/>
          </a:p>
        </p:txBody>
      </p:sp>
      <p:sp>
        <p:nvSpPr>
          <p:cNvPr id="16" name="Shape 14"/>
          <p:cNvSpPr/>
          <p:nvPr/>
        </p:nvSpPr>
        <p:spPr>
          <a:xfrm>
            <a:off x="6181344" y="1947672"/>
            <a:ext cx="68580" cy="4096512"/>
          </a:xfrm>
          <a:prstGeom prst="rect">
            <a:avLst/>
          </a:prstGeom>
          <a:solidFill>
            <a:srgbClr val="13B8A6"/>
          </a:solidFill>
          <a:ln w="10160">
            <a:solidFill>
              <a:srgbClr val="13B8A6">
                <a:alpha val="0"/>
              </a:srgbClr>
            </a:solidFill>
            <a:prstDash val="solid"/>
          </a:ln>
        </p:spPr>
        <p:txBody>
          <a:bodyPr/>
          <a:lstStyle/>
          <a:p>
            <a:endParaRPr lang="en-GB"/>
          </a:p>
        </p:txBody>
      </p:sp>
      <p:sp>
        <p:nvSpPr>
          <p:cNvPr id="17" name="Text 15"/>
          <p:cNvSpPr/>
          <p:nvPr/>
        </p:nvSpPr>
        <p:spPr>
          <a:xfrm>
            <a:off x="6382512" y="2093976"/>
            <a:ext cx="4956048" cy="329184"/>
          </a:xfrm>
          <a:prstGeom prst="rect">
            <a:avLst/>
          </a:prstGeom>
          <a:noFill/>
          <a:ln/>
        </p:spPr>
        <p:txBody>
          <a:bodyPr wrap="square" lIns="0" tIns="0" rIns="0" bIns="0" rtlCol="0" anchor="ctr">
            <a:normAutofit/>
          </a:bodyPr>
          <a:lstStyle/>
          <a:p>
            <a:pPr marL="0" indent="0">
              <a:buNone/>
            </a:pPr>
            <a:r>
              <a:rPr lang="en-US" sz="1900" b="1" dirty="0">
                <a:solidFill>
                  <a:srgbClr val="10263A"/>
                </a:solidFill>
                <a:latin typeface="Arial" pitchFamily="34" charset="0"/>
                <a:ea typeface="Arial" pitchFamily="34" charset="-122"/>
                <a:cs typeface="Arial" pitchFamily="34" charset="-120"/>
              </a:rPr>
              <a:t>AIM FOR</a:t>
            </a:r>
            <a:endParaRPr lang="en-US" sz="1900" dirty="0"/>
          </a:p>
        </p:txBody>
      </p:sp>
      <p:sp>
        <p:nvSpPr>
          <p:cNvPr id="18" name="Text 16"/>
          <p:cNvSpPr/>
          <p:nvPr/>
        </p:nvSpPr>
        <p:spPr>
          <a:xfrm>
            <a:off x="6382512" y="2560320"/>
            <a:ext cx="4956048" cy="3346704"/>
          </a:xfrm>
          <a:prstGeom prst="rect">
            <a:avLst/>
          </a:prstGeom>
          <a:noFill/>
          <a:ln/>
        </p:spPr>
        <p:txBody>
          <a:bodyPr wrap="square" lIns="0" tIns="0" rIns="0" bIns="0" rtlCol="0" anchor="t">
            <a:normAutofit/>
          </a:bodyPr>
          <a:lstStyle/>
          <a:p>
            <a:pPr marL="0" indent="0">
              <a:buNone/>
            </a:pPr>
            <a:r>
              <a:rPr lang="en-US" sz="1500" dirty="0">
                <a:solidFill>
                  <a:srgbClr val="183046"/>
                </a:solidFill>
                <a:latin typeface="Arial" pitchFamily="34" charset="0"/>
                <a:ea typeface="Arial" pitchFamily="34" charset="-122"/>
                <a:cs typeface="Arial" pitchFamily="34" charset="-120"/>
              </a:rPr>
              <a:t>A focused offence, precise legal explanation, visible evidence, short sections, readable visuals and references.</a:t>
            </a:r>
            <a:endParaRPr lang="en-US" sz="15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21">
    <p:bg>
      <p:bgPr>
        <a:solidFill>
          <a:srgbClr val="F6F9FC"/>
        </a:solidFill>
        <a:effectLst/>
      </p:bgPr>
    </p:bg>
    <p:spTree>
      <p:nvGrpSpPr>
        <p:cNvPr id="1" name=""/>
        <p:cNvGrpSpPr/>
        <p:nvPr/>
      </p:nvGrpSpPr>
      <p:grpSpPr>
        <a:xfrm>
          <a:off x="0" y="0"/>
          <a:ext cx="0" cy="0"/>
          <a:chOff x="0" y="0"/>
          <a:chExt cx="0" cy="0"/>
        </a:xfrm>
      </p:grpSpPr>
      <p:sp>
        <p:nvSpPr>
          <p:cNvPr id="2" name="Shape 0"/>
          <p:cNvSpPr/>
          <p:nvPr/>
        </p:nvSpPr>
        <p:spPr>
          <a:xfrm>
            <a:off x="0" y="0"/>
            <a:ext cx="12192000" cy="109728"/>
          </a:xfrm>
          <a:prstGeom prst="rect">
            <a:avLst/>
          </a:prstGeom>
          <a:solidFill>
            <a:srgbClr val="13B8A6"/>
          </a:solidFill>
          <a:ln w="12700">
            <a:solidFill>
              <a:srgbClr val="13B8A6"/>
            </a:solidFill>
            <a:prstDash val="solid"/>
          </a:ln>
        </p:spPr>
        <p:txBody>
          <a:bodyPr/>
          <a:lstStyle/>
          <a:p>
            <a:endParaRPr lang="en-GB"/>
          </a:p>
        </p:txBody>
      </p:sp>
      <p:sp>
        <p:nvSpPr>
          <p:cNvPr id="3" name="Text 1"/>
          <p:cNvSpPr/>
          <p:nvPr/>
        </p:nvSpPr>
        <p:spPr>
          <a:xfrm>
            <a:off x="502920" y="274320"/>
            <a:ext cx="9144000" cy="219456"/>
          </a:xfrm>
          <a:prstGeom prst="rect">
            <a:avLst/>
          </a:prstGeom>
          <a:noFill/>
          <a:ln/>
        </p:spPr>
        <p:txBody>
          <a:bodyPr wrap="square" lIns="0" tIns="0" rIns="0" bIns="0" rtlCol="0" anchor="ctr">
            <a:normAutofit/>
          </a:bodyPr>
          <a:lstStyle/>
          <a:p>
            <a:pPr marL="0" indent="0">
              <a:buNone/>
            </a:pPr>
            <a:r>
              <a:rPr lang="en-US" sz="1000" b="1" kern="0" spc="50" dirty="0">
                <a:solidFill>
                  <a:srgbClr val="5C7180"/>
                </a:solidFill>
                <a:latin typeface="Arial" pitchFamily="34" charset="0"/>
                <a:ea typeface="Arial" pitchFamily="34" charset="-122"/>
                <a:cs typeface="Arial" pitchFamily="34" charset="-120"/>
              </a:rPr>
              <a:t>UWTSD  /  BMPL4020  /  ACADEMIC &amp; PROFESSIONAL SKILLS FOR POLICING</a:t>
            </a:r>
            <a:endParaRPr lang="en-US" sz="1000" dirty="0"/>
          </a:p>
        </p:txBody>
      </p:sp>
      <p:sp>
        <p:nvSpPr>
          <p:cNvPr id="4" name="Text 2"/>
          <p:cNvSpPr/>
          <p:nvPr/>
        </p:nvSpPr>
        <p:spPr>
          <a:xfrm>
            <a:off x="502920" y="749808"/>
            <a:ext cx="11201400" cy="685800"/>
          </a:xfrm>
          <a:prstGeom prst="rect">
            <a:avLst/>
          </a:prstGeom>
          <a:noFill/>
          <a:ln/>
        </p:spPr>
        <p:txBody>
          <a:bodyPr wrap="square" lIns="0" tIns="0" rIns="0" bIns="0" rtlCol="0" anchor="ctr">
            <a:normAutofit/>
          </a:bodyPr>
          <a:lstStyle/>
          <a:p>
            <a:pPr marL="0" indent="0">
              <a:buNone/>
            </a:pPr>
            <a:r>
              <a:rPr lang="en-US" sz="3100" b="1" dirty="0">
                <a:solidFill>
                  <a:srgbClr val="10263A"/>
                </a:solidFill>
                <a:latin typeface="Arial" pitchFamily="34" charset="0"/>
                <a:ea typeface="Arial" pitchFamily="34" charset="-122"/>
                <a:cs typeface="Arial" pitchFamily="34" charset="-120"/>
              </a:rPr>
              <a:t>Monday exit ticket</a:t>
            </a:r>
            <a:endParaRPr lang="en-US" sz="3100" dirty="0"/>
          </a:p>
        </p:txBody>
      </p:sp>
      <p:sp>
        <p:nvSpPr>
          <p:cNvPr id="5" name="Text 3"/>
          <p:cNvSpPr/>
          <p:nvPr/>
        </p:nvSpPr>
        <p:spPr>
          <a:xfrm>
            <a:off x="512064" y="1444752"/>
            <a:ext cx="11064240" cy="338328"/>
          </a:xfrm>
          <a:prstGeom prst="rect">
            <a:avLst/>
          </a:prstGeom>
          <a:noFill/>
          <a:ln/>
        </p:spPr>
        <p:txBody>
          <a:bodyPr wrap="square" lIns="0" tIns="0" rIns="0" bIns="0" rtlCol="0" anchor="ctr">
            <a:normAutofit/>
          </a:bodyPr>
          <a:lstStyle/>
          <a:p>
            <a:pPr marL="0" indent="0">
              <a:buNone/>
            </a:pPr>
            <a:r>
              <a:rPr lang="en-US" sz="1600" dirty="0">
                <a:solidFill>
                  <a:srgbClr val="5C7180"/>
                </a:solidFill>
                <a:latin typeface="Arial" pitchFamily="34" charset="0"/>
                <a:ea typeface="Arial" pitchFamily="34" charset="-122"/>
                <a:cs typeface="Arial" pitchFamily="34" charset="-120"/>
              </a:rPr>
              <a:t>One minute each: retrieval and preparation.</a:t>
            </a:r>
            <a:endParaRPr lang="en-US" sz="1600" dirty="0"/>
          </a:p>
        </p:txBody>
      </p:sp>
      <p:sp>
        <p:nvSpPr>
          <p:cNvPr id="6" name="Shape 4"/>
          <p:cNvSpPr/>
          <p:nvPr/>
        </p:nvSpPr>
        <p:spPr>
          <a:xfrm>
            <a:off x="502920" y="6483096"/>
            <a:ext cx="11183112" cy="0"/>
          </a:xfrm>
          <a:prstGeom prst="line">
            <a:avLst/>
          </a:prstGeom>
          <a:noFill/>
          <a:ln w="8890">
            <a:solidFill>
              <a:srgbClr val="D9E4EC"/>
            </a:solidFill>
            <a:prstDash val="solid"/>
          </a:ln>
        </p:spPr>
        <p:txBody>
          <a:bodyPr/>
          <a:lstStyle/>
          <a:p>
            <a:endParaRPr lang="en-GB"/>
          </a:p>
        </p:txBody>
      </p:sp>
      <p:sp>
        <p:nvSpPr>
          <p:cNvPr id="7" name="Text 5"/>
          <p:cNvSpPr/>
          <p:nvPr/>
        </p:nvSpPr>
        <p:spPr>
          <a:xfrm>
            <a:off x="502920" y="6537960"/>
            <a:ext cx="4572000" cy="155448"/>
          </a:xfrm>
          <a:prstGeom prst="rect">
            <a:avLst/>
          </a:prstGeom>
          <a:noFill/>
          <a:ln/>
        </p:spPr>
        <p:txBody>
          <a:bodyPr wrap="square" lIns="0" tIns="0" rIns="0" bIns="0" rtlCol="0" anchor="ctr">
            <a:normAutofit/>
          </a:bodyPr>
          <a:lstStyle/>
          <a:p>
            <a:pPr marL="0" indent="0">
              <a:buNone/>
            </a:pPr>
            <a:r>
              <a:rPr lang="en-US" sz="900" b="1" dirty="0">
                <a:solidFill>
                  <a:srgbClr val="5C7180"/>
                </a:solidFill>
                <a:latin typeface="Arial" pitchFamily="34" charset="0"/>
                <a:ea typeface="Arial" pitchFamily="34" charset="-122"/>
                <a:cs typeface="Arial" pitchFamily="34" charset="-120"/>
              </a:rPr>
              <a:t>MONDAY  •  REFLECTION</a:t>
            </a:r>
            <a:endParaRPr lang="en-US" sz="900" dirty="0"/>
          </a:p>
        </p:txBody>
      </p:sp>
      <p:sp>
        <p:nvSpPr>
          <p:cNvPr id="8" name="Shape 6"/>
          <p:cNvSpPr/>
          <p:nvPr/>
        </p:nvSpPr>
        <p:spPr>
          <a:xfrm>
            <a:off x="9646920" y="6510528"/>
            <a:ext cx="1938528" cy="292608"/>
          </a:xfrm>
          <a:prstGeom prst="roundRect">
            <a:avLst>
              <a:gd name="adj" fmla="val 25000"/>
            </a:avLst>
          </a:prstGeom>
          <a:solidFill>
            <a:srgbClr val="EAF3F9"/>
          </a:solidFill>
          <a:ln w="10160">
            <a:solidFill>
              <a:srgbClr val="EAF3F9">
                <a:alpha val="0"/>
              </a:srgbClr>
            </a:solidFill>
            <a:prstDash val="solid"/>
          </a:ln>
        </p:spPr>
        <p:txBody>
          <a:bodyPr/>
          <a:lstStyle/>
          <a:p>
            <a:endParaRPr lang="en-GB"/>
          </a:p>
        </p:txBody>
      </p:sp>
      <p:sp>
        <p:nvSpPr>
          <p:cNvPr id="9" name="Text 7"/>
          <p:cNvSpPr/>
          <p:nvPr/>
        </p:nvSpPr>
        <p:spPr>
          <a:xfrm>
            <a:off x="9738360" y="6537960"/>
            <a:ext cx="1755648" cy="219456"/>
          </a:xfrm>
          <a:prstGeom prst="rect">
            <a:avLst/>
          </a:prstGeom>
          <a:noFill/>
          <a:ln/>
        </p:spPr>
        <p:txBody>
          <a:bodyPr wrap="square" lIns="0" tIns="0" rIns="0" bIns="0" rtlCol="0" anchor="ctr">
            <a:normAutofit/>
          </a:bodyPr>
          <a:lstStyle/>
          <a:p>
            <a:pPr marL="0" indent="0">
              <a:buNone/>
            </a:pPr>
            <a:r>
              <a:rPr lang="en-US" sz="1000" b="1" kern="0" spc="50" dirty="0">
                <a:solidFill>
                  <a:srgbClr val="183046"/>
                </a:solidFill>
                <a:latin typeface="Arial" pitchFamily="34" charset="0"/>
                <a:ea typeface="Arial" pitchFamily="34" charset="-122"/>
                <a:cs typeface="Arial" pitchFamily="34" charset="-120"/>
              </a:rPr>
              <a:t>118–120 MIN</a:t>
            </a:r>
            <a:endParaRPr lang="en-US" sz="1000" dirty="0"/>
          </a:p>
        </p:txBody>
      </p:sp>
      <p:sp>
        <p:nvSpPr>
          <p:cNvPr id="10" name="Text 8"/>
          <p:cNvSpPr/>
          <p:nvPr/>
        </p:nvSpPr>
        <p:spPr>
          <a:xfrm>
            <a:off x="11393424" y="6528816"/>
            <a:ext cx="292608" cy="155448"/>
          </a:xfrm>
          <a:prstGeom prst="rect">
            <a:avLst/>
          </a:prstGeom>
          <a:noFill/>
          <a:ln/>
        </p:spPr>
        <p:txBody>
          <a:bodyPr wrap="square" lIns="0" tIns="0" rIns="0" bIns="0" rtlCol="0" anchor="ctr">
            <a:normAutofit/>
          </a:bodyPr>
          <a:lstStyle/>
          <a:p>
            <a:pPr marL="0" indent="0" algn="r">
              <a:buNone/>
            </a:pPr>
            <a:r>
              <a:rPr lang="en-US" sz="1000" b="1" dirty="0">
                <a:solidFill>
                  <a:srgbClr val="5C7180"/>
                </a:solidFill>
                <a:latin typeface="Arial" pitchFamily="34" charset="0"/>
                <a:ea typeface="Arial" pitchFamily="34" charset="-122"/>
                <a:cs typeface="Arial" pitchFamily="34" charset="-120"/>
              </a:rPr>
              <a:t>21</a:t>
            </a:r>
            <a:endParaRPr lang="en-US" sz="1000" dirty="0"/>
          </a:p>
        </p:txBody>
      </p:sp>
      <p:sp>
        <p:nvSpPr>
          <p:cNvPr id="11" name="Shape 9"/>
          <p:cNvSpPr/>
          <p:nvPr/>
        </p:nvSpPr>
        <p:spPr>
          <a:xfrm>
            <a:off x="640080" y="1874520"/>
            <a:ext cx="10927080" cy="3200400"/>
          </a:xfrm>
          <a:prstGeom prst="roundRect">
            <a:avLst>
              <a:gd name="adj" fmla="val 4857"/>
            </a:avLst>
          </a:prstGeom>
          <a:solidFill>
            <a:srgbClr val="10263A"/>
          </a:solidFill>
          <a:ln w="10160">
            <a:solidFill>
              <a:srgbClr val="10263A">
                <a:alpha val="0"/>
              </a:srgbClr>
            </a:solidFill>
            <a:prstDash val="solid"/>
          </a:ln>
        </p:spPr>
        <p:txBody>
          <a:bodyPr/>
          <a:lstStyle/>
          <a:p>
            <a:endParaRPr lang="en-GB"/>
          </a:p>
        </p:txBody>
      </p:sp>
      <p:sp>
        <p:nvSpPr>
          <p:cNvPr id="12" name="Shape 10"/>
          <p:cNvSpPr/>
          <p:nvPr/>
        </p:nvSpPr>
        <p:spPr>
          <a:xfrm>
            <a:off x="960120" y="2157984"/>
            <a:ext cx="2423160" cy="292608"/>
          </a:xfrm>
          <a:prstGeom prst="roundRect">
            <a:avLst>
              <a:gd name="adj" fmla="val 25000"/>
            </a:avLst>
          </a:prstGeom>
          <a:solidFill>
            <a:srgbClr val="F2B64C"/>
          </a:solidFill>
          <a:ln w="10160">
            <a:solidFill>
              <a:srgbClr val="F2B64C">
                <a:alpha val="0"/>
              </a:srgbClr>
            </a:solidFill>
            <a:prstDash val="solid"/>
          </a:ln>
        </p:spPr>
        <p:txBody>
          <a:bodyPr/>
          <a:lstStyle/>
          <a:p>
            <a:endParaRPr lang="en-GB"/>
          </a:p>
        </p:txBody>
      </p:sp>
      <p:sp>
        <p:nvSpPr>
          <p:cNvPr id="13" name="Text 11"/>
          <p:cNvSpPr/>
          <p:nvPr/>
        </p:nvSpPr>
        <p:spPr>
          <a:xfrm>
            <a:off x="1051560" y="2185416"/>
            <a:ext cx="2240280" cy="219456"/>
          </a:xfrm>
          <a:prstGeom prst="rect">
            <a:avLst/>
          </a:prstGeom>
          <a:noFill/>
          <a:ln/>
        </p:spPr>
        <p:txBody>
          <a:bodyPr wrap="square" lIns="0" tIns="0" rIns="0" bIns="0" rtlCol="0" anchor="ctr">
            <a:normAutofit/>
          </a:bodyPr>
          <a:lstStyle/>
          <a:p>
            <a:pPr marL="0" indent="0">
              <a:buNone/>
            </a:pPr>
            <a:r>
              <a:rPr lang="en-US" sz="1000" b="1" kern="0" spc="50" dirty="0">
                <a:solidFill>
                  <a:srgbClr val="081A2D"/>
                </a:solidFill>
                <a:latin typeface="Arial" pitchFamily="34" charset="0"/>
                <a:ea typeface="Arial" pitchFamily="34" charset="-122"/>
                <a:cs typeface="Arial" pitchFamily="34" charset="-120"/>
              </a:rPr>
              <a:t>INDIVIDUAL RESPONSE</a:t>
            </a:r>
            <a:endParaRPr lang="en-US" sz="1000" dirty="0"/>
          </a:p>
        </p:txBody>
      </p:sp>
      <p:sp>
        <p:nvSpPr>
          <p:cNvPr id="14" name="Text 12"/>
          <p:cNvSpPr/>
          <p:nvPr/>
        </p:nvSpPr>
        <p:spPr>
          <a:xfrm>
            <a:off x="1024128" y="2697480"/>
            <a:ext cx="10149840" cy="1554480"/>
          </a:xfrm>
          <a:prstGeom prst="rect">
            <a:avLst/>
          </a:prstGeom>
          <a:noFill/>
          <a:ln/>
        </p:spPr>
        <p:txBody>
          <a:bodyPr wrap="square" lIns="0" tIns="0" rIns="0" bIns="0" rtlCol="0" anchor="ctr">
            <a:normAutofit/>
          </a:bodyPr>
          <a:lstStyle/>
          <a:p>
            <a:pPr marL="0" indent="0" algn="ctr">
              <a:buNone/>
            </a:pPr>
            <a:r>
              <a:rPr lang="en-US" sz="2900" b="1" dirty="0">
                <a:solidFill>
                  <a:srgbClr val="FFFFFF"/>
                </a:solidFill>
                <a:latin typeface="Arial" pitchFamily="34" charset="0"/>
                <a:ea typeface="Arial" pitchFamily="34" charset="-122"/>
                <a:cs typeface="Arial" pitchFamily="34" charset="-120"/>
              </a:rPr>
              <a:t>My chosen offence is _____.</a:t>
            </a:r>
            <a:endParaRPr lang="en-US" sz="2900" dirty="0"/>
          </a:p>
          <a:p>
            <a:pPr marL="0" indent="0" algn="ctr">
              <a:buNone/>
            </a:pPr>
            <a:r>
              <a:rPr lang="en-US" sz="2900" b="1" dirty="0">
                <a:solidFill>
                  <a:srgbClr val="FFFFFF"/>
                </a:solidFill>
                <a:latin typeface="Arial" pitchFamily="34" charset="0"/>
                <a:ea typeface="Arial" pitchFamily="34" charset="-122"/>
                <a:cs typeface="Arial" pitchFamily="34" charset="-120"/>
              </a:rPr>
              <a:t>The most useful source I found was _____ because _____.</a:t>
            </a:r>
            <a:endParaRPr lang="en-US" sz="2900" dirty="0"/>
          </a:p>
        </p:txBody>
      </p:sp>
      <p:sp>
        <p:nvSpPr>
          <p:cNvPr id="15" name="Shape 13"/>
          <p:cNvSpPr/>
          <p:nvPr/>
        </p:nvSpPr>
        <p:spPr>
          <a:xfrm>
            <a:off x="9372600" y="4727448"/>
            <a:ext cx="1517904" cy="292608"/>
          </a:xfrm>
          <a:prstGeom prst="roundRect">
            <a:avLst>
              <a:gd name="adj" fmla="val 25000"/>
            </a:avLst>
          </a:prstGeom>
          <a:solidFill>
            <a:srgbClr val="13B8A6"/>
          </a:solidFill>
          <a:ln w="10160">
            <a:solidFill>
              <a:srgbClr val="13B8A6">
                <a:alpha val="0"/>
              </a:srgbClr>
            </a:solidFill>
            <a:prstDash val="solid"/>
          </a:ln>
        </p:spPr>
        <p:txBody>
          <a:bodyPr/>
          <a:lstStyle/>
          <a:p>
            <a:endParaRPr lang="en-GB"/>
          </a:p>
        </p:txBody>
      </p:sp>
      <p:sp>
        <p:nvSpPr>
          <p:cNvPr id="16" name="Text 14"/>
          <p:cNvSpPr/>
          <p:nvPr/>
        </p:nvSpPr>
        <p:spPr>
          <a:xfrm>
            <a:off x="9464040" y="4754880"/>
            <a:ext cx="1335024" cy="219456"/>
          </a:xfrm>
          <a:prstGeom prst="rect">
            <a:avLst/>
          </a:prstGeom>
          <a:noFill/>
          <a:ln/>
        </p:spPr>
        <p:txBody>
          <a:bodyPr wrap="square" lIns="0" tIns="0" rIns="0" bIns="0" rtlCol="0" anchor="ctr">
            <a:normAutofit/>
          </a:bodyPr>
          <a:lstStyle/>
          <a:p>
            <a:pPr marL="0" indent="0">
              <a:buNone/>
            </a:pPr>
            <a:r>
              <a:rPr lang="en-US" sz="1000" b="1" kern="0" spc="50" dirty="0">
                <a:solidFill>
                  <a:srgbClr val="FFFFFF"/>
                </a:solidFill>
                <a:latin typeface="Arial" pitchFamily="34" charset="0"/>
                <a:ea typeface="Arial" pitchFamily="34" charset="-122"/>
                <a:cs typeface="Arial" pitchFamily="34" charset="-120"/>
              </a:rPr>
              <a:t>2 MIN</a:t>
            </a:r>
            <a:endParaRPr lang="en-US" sz="100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 22">
    <p:bg>
      <p:bgPr>
        <a:solidFill>
          <a:srgbClr val="10263A"/>
        </a:solidFill>
        <a:effectLst/>
      </p:bgPr>
    </p:bg>
    <p:spTree>
      <p:nvGrpSpPr>
        <p:cNvPr id="1" name=""/>
        <p:cNvGrpSpPr/>
        <p:nvPr/>
      </p:nvGrpSpPr>
      <p:grpSpPr>
        <a:xfrm>
          <a:off x="0" y="0"/>
          <a:ext cx="0" cy="0"/>
          <a:chOff x="0" y="0"/>
          <a:chExt cx="0" cy="0"/>
        </a:xfrm>
      </p:grpSpPr>
      <p:sp>
        <p:nvSpPr>
          <p:cNvPr id="2" name="Shape 0"/>
          <p:cNvSpPr/>
          <p:nvPr/>
        </p:nvSpPr>
        <p:spPr>
          <a:xfrm>
            <a:off x="0" y="0"/>
            <a:ext cx="12192000" cy="137160"/>
          </a:xfrm>
          <a:prstGeom prst="rect">
            <a:avLst/>
          </a:prstGeom>
          <a:solidFill>
            <a:srgbClr val="13B8A6"/>
          </a:solidFill>
          <a:ln w="12700">
            <a:solidFill>
              <a:srgbClr val="13B8A6"/>
            </a:solidFill>
            <a:prstDash val="solid"/>
          </a:ln>
        </p:spPr>
        <p:txBody>
          <a:bodyPr/>
          <a:lstStyle/>
          <a:p>
            <a:endParaRPr lang="en-GB"/>
          </a:p>
        </p:txBody>
      </p:sp>
      <p:sp>
        <p:nvSpPr>
          <p:cNvPr id="3" name="Text 1"/>
          <p:cNvSpPr/>
          <p:nvPr/>
        </p:nvSpPr>
        <p:spPr>
          <a:xfrm>
            <a:off x="685800" y="594360"/>
            <a:ext cx="9144000" cy="329184"/>
          </a:xfrm>
          <a:prstGeom prst="rect">
            <a:avLst/>
          </a:prstGeom>
          <a:noFill/>
          <a:ln/>
        </p:spPr>
        <p:txBody>
          <a:bodyPr wrap="square" lIns="0" tIns="0" rIns="0" bIns="0" rtlCol="0" anchor="ctr">
            <a:normAutofit/>
          </a:bodyPr>
          <a:lstStyle/>
          <a:p>
            <a:pPr marL="0" indent="0">
              <a:buNone/>
            </a:pPr>
            <a:r>
              <a:rPr lang="en-US" sz="1500" b="1" dirty="0">
                <a:solidFill>
                  <a:srgbClr val="13B8A6"/>
                </a:solidFill>
                <a:latin typeface="Arial" pitchFamily="34" charset="0"/>
                <a:ea typeface="Arial" pitchFamily="34" charset="-122"/>
                <a:cs typeface="Arial" pitchFamily="34" charset="-120"/>
              </a:rPr>
              <a:t>BMPL4020  •  LEVEL 4 POLICING</a:t>
            </a:r>
            <a:endParaRPr lang="en-US" sz="1500" dirty="0"/>
          </a:p>
        </p:txBody>
      </p:sp>
      <p:sp>
        <p:nvSpPr>
          <p:cNvPr id="4" name="Text 2"/>
          <p:cNvSpPr/>
          <p:nvPr/>
        </p:nvSpPr>
        <p:spPr>
          <a:xfrm>
            <a:off x="685800" y="1536192"/>
            <a:ext cx="10698480" cy="1554480"/>
          </a:xfrm>
          <a:prstGeom prst="rect">
            <a:avLst/>
          </a:prstGeom>
          <a:noFill/>
          <a:ln/>
        </p:spPr>
        <p:txBody>
          <a:bodyPr wrap="square" lIns="0" tIns="0" rIns="0" bIns="0" rtlCol="0" anchor="ctr">
            <a:normAutofit/>
          </a:bodyPr>
          <a:lstStyle/>
          <a:p>
            <a:pPr marL="0" indent="0">
              <a:buNone/>
            </a:pPr>
            <a:r>
              <a:rPr lang="en-US" sz="4300" b="1" dirty="0">
                <a:solidFill>
                  <a:srgbClr val="FFFFFF"/>
                </a:solidFill>
                <a:latin typeface="Arial" pitchFamily="34" charset="0"/>
                <a:ea typeface="Arial" pitchFamily="34" charset="-122"/>
                <a:cs typeface="Arial" pitchFamily="34" charset="-120"/>
              </a:rPr>
              <a:t>Can you trust it? Can you read it quickly?</a:t>
            </a:r>
            <a:endParaRPr lang="en-US" sz="4300" dirty="0"/>
          </a:p>
        </p:txBody>
      </p:sp>
      <p:sp>
        <p:nvSpPr>
          <p:cNvPr id="5" name="Text 3"/>
          <p:cNvSpPr/>
          <p:nvPr/>
        </p:nvSpPr>
        <p:spPr>
          <a:xfrm>
            <a:off x="713232" y="3703320"/>
            <a:ext cx="10149840" cy="1005840"/>
          </a:xfrm>
          <a:prstGeom prst="rect">
            <a:avLst/>
          </a:prstGeom>
          <a:noFill/>
          <a:ln/>
        </p:spPr>
        <p:txBody>
          <a:bodyPr wrap="square" lIns="0" tIns="0" rIns="0" bIns="0" rtlCol="0" anchor="t">
            <a:normAutofit/>
          </a:bodyPr>
          <a:lstStyle/>
          <a:p>
            <a:pPr marL="0" indent="0">
              <a:buNone/>
            </a:pPr>
            <a:r>
              <a:rPr lang="en-US" sz="2300" dirty="0">
                <a:solidFill>
                  <a:srgbClr val="D7EBF1"/>
                </a:solidFill>
                <a:latin typeface="Arial" pitchFamily="34" charset="0"/>
                <a:ea typeface="Arial" pitchFamily="34" charset="-122"/>
                <a:cs typeface="Arial" pitchFamily="34" charset="-120"/>
              </a:rPr>
              <a:t>CRAAP • misinformation • skimming and scanning • strong and weak academic posters</a:t>
            </a:r>
            <a:endParaRPr lang="en-US" sz="2300" dirty="0"/>
          </a:p>
        </p:txBody>
      </p:sp>
      <p:sp>
        <p:nvSpPr>
          <p:cNvPr id="6" name="Shape 4"/>
          <p:cNvSpPr/>
          <p:nvPr/>
        </p:nvSpPr>
        <p:spPr>
          <a:xfrm>
            <a:off x="731520" y="5870448"/>
            <a:ext cx="2103120" cy="292608"/>
          </a:xfrm>
          <a:prstGeom prst="roundRect">
            <a:avLst>
              <a:gd name="adj" fmla="val 25000"/>
            </a:avLst>
          </a:prstGeom>
          <a:solidFill>
            <a:srgbClr val="F2B64C"/>
          </a:solidFill>
          <a:ln w="10160">
            <a:solidFill>
              <a:srgbClr val="F2B64C">
                <a:alpha val="0"/>
              </a:srgbClr>
            </a:solidFill>
            <a:prstDash val="solid"/>
          </a:ln>
        </p:spPr>
        <p:txBody>
          <a:bodyPr/>
          <a:lstStyle/>
          <a:p>
            <a:endParaRPr lang="en-GB"/>
          </a:p>
        </p:txBody>
      </p:sp>
      <p:sp>
        <p:nvSpPr>
          <p:cNvPr id="7" name="Text 5"/>
          <p:cNvSpPr/>
          <p:nvPr/>
        </p:nvSpPr>
        <p:spPr>
          <a:xfrm>
            <a:off x="822960" y="5897880"/>
            <a:ext cx="1920240" cy="219456"/>
          </a:xfrm>
          <a:prstGeom prst="rect">
            <a:avLst/>
          </a:prstGeom>
          <a:noFill/>
          <a:ln/>
        </p:spPr>
        <p:txBody>
          <a:bodyPr wrap="square" lIns="0" tIns="0" rIns="0" bIns="0" rtlCol="0" anchor="ctr">
            <a:normAutofit/>
          </a:bodyPr>
          <a:lstStyle/>
          <a:p>
            <a:pPr marL="0" indent="0">
              <a:buNone/>
            </a:pPr>
            <a:r>
              <a:rPr lang="en-US" sz="1000" b="1" kern="0" spc="50" dirty="0">
                <a:solidFill>
                  <a:srgbClr val="10263A"/>
                </a:solidFill>
                <a:latin typeface="Arial" pitchFamily="34" charset="0"/>
                <a:ea typeface="Arial" pitchFamily="34" charset="-122"/>
                <a:cs typeface="Arial" pitchFamily="34" charset="-120"/>
              </a:rPr>
              <a:t>TUESDAY</a:t>
            </a:r>
            <a:endParaRPr lang="en-US" sz="1000" dirty="0"/>
          </a:p>
        </p:txBody>
      </p:sp>
      <p:sp>
        <p:nvSpPr>
          <p:cNvPr id="8" name="Text 6"/>
          <p:cNvSpPr/>
          <p:nvPr/>
        </p:nvSpPr>
        <p:spPr>
          <a:xfrm>
            <a:off x="8449056" y="5907024"/>
            <a:ext cx="2926080" cy="219456"/>
          </a:xfrm>
          <a:prstGeom prst="rect">
            <a:avLst/>
          </a:prstGeom>
          <a:noFill/>
          <a:ln/>
        </p:spPr>
        <p:txBody>
          <a:bodyPr wrap="square" lIns="0" tIns="0" rIns="0" bIns="0" rtlCol="0" anchor="ctr">
            <a:normAutofit/>
          </a:bodyPr>
          <a:lstStyle/>
          <a:p>
            <a:pPr marL="0" indent="0" algn="r">
              <a:buNone/>
            </a:pPr>
            <a:r>
              <a:rPr lang="en-US" sz="1600" b="1" dirty="0">
                <a:solidFill>
                  <a:srgbClr val="FFFFFF"/>
                </a:solidFill>
                <a:latin typeface="Arial" pitchFamily="34" charset="0"/>
                <a:ea typeface="Arial" pitchFamily="34" charset="-122"/>
                <a:cs typeface="Arial" pitchFamily="34" charset="-120"/>
              </a:rPr>
              <a:t>120 MIN</a:t>
            </a:r>
            <a:endParaRPr lang="en-US" sz="160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 23">
    <p:bg>
      <p:bgPr>
        <a:solidFill>
          <a:srgbClr val="F6F9FC"/>
        </a:solidFill>
        <a:effectLst/>
      </p:bgPr>
    </p:bg>
    <p:spTree>
      <p:nvGrpSpPr>
        <p:cNvPr id="1" name=""/>
        <p:cNvGrpSpPr/>
        <p:nvPr/>
      </p:nvGrpSpPr>
      <p:grpSpPr>
        <a:xfrm>
          <a:off x="0" y="0"/>
          <a:ext cx="0" cy="0"/>
          <a:chOff x="0" y="0"/>
          <a:chExt cx="0" cy="0"/>
        </a:xfrm>
      </p:grpSpPr>
      <p:sp>
        <p:nvSpPr>
          <p:cNvPr id="2" name="Shape 0"/>
          <p:cNvSpPr/>
          <p:nvPr/>
        </p:nvSpPr>
        <p:spPr>
          <a:xfrm>
            <a:off x="0" y="0"/>
            <a:ext cx="12192000" cy="109728"/>
          </a:xfrm>
          <a:prstGeom prst="rect">
            <a:avLst/>
          </a:prstGeom>
          <a:solidFill>
            <a:srgbClr val="13B8A6"/>
          </a:solidFill>
          <a:ln w="12700">
            <a:solidFill>
              <a:srgbClr val="13B8A6"/>
            </a:solidFill>
            <a:prstDash val="solid"/>
          </a:ln>
        </p:spPr>
        <p:txBody>
          <a:bodyPr/>
          <a:lstStyle/>
          <a:p>
            <a:endParaRPr lang="en-GB"/>
          </a:p>
        </p:txBody>
      </p:sp>
      <p:sp>
        <p:nvSpPr>
          <p:cNvPr id="3" name="Text 1"/>
          <p:cNvSpPr/>
          <p:nvPr/>
        </p:nvSpPr>
        <p:spPr>
          <a:xfrm>
            <a:off x="502920" y="274320"/>
            <a:ext cx="9144000" cy="219456"/>
          </a:xfrm>
          <a:prstGeom prst="rect">
            <a:avLst/>
          </a:prstGeom>
          <a:noFill/>
          <a:ln/>
        </p:spPr>
        <p:txBody>
          <a:bodyPr wrap="square" lIns="0" tIns="0" rIns="0" bIns="0" rtlCol="0" anchor="ctr">
            <a:normAutofit/>
          </a:bodyPr>
          <a:lstStyle/>
          <a:p>
            <a:pPr marL="0" indent="0">
              <a:buNone/>
            </a:pPr>
            <a:r>
              <a:rPr lang="en-US" sz="1000" b="1" kern="0" spc="50" dirty="0">
                <a:solidFill>
                  <a:srgbClr val="5C7180"/>
                </a:solidFill>
                <a:latin typeface="Arial" pitchFamily="34" charset="0"/>
                <a:ea typeface="Arial" pitchFamily="34" charset="-122"/>
                <a:cs typeface="Arial" pitchFamily="34" charset="-120"/>
              </a:rPr>
              <a:t>UWTSD  /  BMPL4020  /  ACADEMIC &amp; PROFESSIONAL SKILLS FOR POLICING</a:t>
            </a:r>
            <a:endParaRPr lang="en-US" sz="1000" dirty="0"/>
          </a:p>
        </p:txBody>
      </p:sp>
      <p:sp>
        <p:nvSpPr>
          <p:cNvPr id="4" name="Text 2"/>
          <p:cNvSpPr/>
          <p:nvPr/>
        </p:nvSpPr>
        <p:spPr>
          <a:xfrm>
            <a:off x="502920" y="749808"/>
            <a:ext cx="11201400" cy="685800"/>
          </a:xfrm>
          <a:prstGeom prst="rect">
            <a:avLst/>
          </a:prstGeom>
          <a:noFill/>
          <a:ln/>
        </p:spPr>
        <p:txBody>
          <a:bodyPr wrap="square" lIns="0" tIns="0" rIns="0" bIns="0" rtlCol="0" anchor="ctr">
            <a:normAutofit/>
          </a:bodyPr>
          <a:lstStyle/>
          <a:p>
            <a:pPr marL="0" indent="0">
              <a:buNone/>
            </a:pPr>
            <a:r>
              <a:rPr lang="en-US" sz="3100" b="1" dirty="0">
                <a:solidFill>
                  <a:srgbClr val="10263A"/>
                </a:solidFill>
                <a:latin typeface="Arial" pitchFamily="34" charset="0"/>
                <a:ea typeface="Arial" pitchFamily="34" charset="-122"/>
                <a:cs typeface="Arial" pitchFamily="34" charset="-120"/>
              </a:rPr>
              <a:t>Quick retrieval quiz</a:t>
            </a:r>
            <a:endParaRPr lang="en-US" sz="3100" dirty="0"/>
          </a:p>
        </p:txBody>
      </p:sp>
      <p:sp>
        <p:nvSpPr>
          <p:cNvPr id="5" name="Text 3"/>
          <p:cNvSpPr/>
          <p:nvPr/>
        </p:nvSpPr>
        <p:spPr>
          <a:xfrm>
            <a:off x="512064" y="1444752"/>
            <a:ext cx="11064240" cy="338328"/>
          </a:xfrm>
          <a:prstGeom prst="rect">
            <a:avLst/>
          </a:prstGeom>
          <a:noFill/>
          <a:ln/>
        </p:spPr>
        <p:txBody>
          <a:bodyPr wrap="square" lIns="0" tIns="0" rIns="0" bIns="0" rtlCol="0" anchor="ctr">
            <a:normAutofit/>
          </a:bodyPr>
          <a:lstStyle/>
          <a:p>
            <a:pPr marL="0" indent="0">
              <a:buNone/>
            </a:pPr>
            <a:r>
              <a:rPr lang="en-US" sz="1600" dirty="0">
                <a:solidFill>
                  <a:srgbClr val="5C7180"/>
                </a:solidFill>
                <a:latin typeface="Arial" pitchFamily="34" charset="0"/>
                <a:ea typeface="Arial" pitchFamily="34" charset="-122"/>
                <a:cs typeface="Arial" pitchFamily="34" charset="-120"/>
              </a:rPr>
              <a:t>No notes for the first two minutes.</a:t>
            </a:r>
            <a:endParaRPr lang="en-US" sz="1600" dirty="0"/>
          </a:p>
        </p:txBody>
      </p:sp>
      <p:sp>
        <p:nvSpPr>
          <p:cNvPr id="6" name="Shape 4"/>
          <p:cNvSpPr/>
          <p:nvPr/>
        </p:nvSpPr>
        <p:spPr>
          <a:xfrm>
            <a:off x="502920" y="6483096"/>
            <a:ext cx="11183112" cy="0"/>
          </a:xfrm>
          <a:prstGeom prst="line">
            <a:avLst/>
          </a:prstGeom>
          <a:noFill/>
          <a:ln w="8890">
            <a:solidFill>
              <a:srgbClr val="D9E4EC"/>
            </a:solidFill>
            <a:prstDash val="solid"/>
          </a:ln>
        </p:spPr>
        <p:txBody>
          <a:bodyPr/>
          <a:lstStyle/>
          <a:p>
            <a:endParaRPr lang="en-GB"/>
          </a:p>
        </p:txBody>
      </p:sp>
      <p:sp>
        <p:nvSpPr>
          <p:cNvPr id="7" name="Text 5"/>
          <p:cNvSpPr/>
          <p:nvPr/>
        </p:nvSpPr>
        <p:spPr>
          <a:xfrm>
            <a:off x="502920" y="6537960"/>
            <a:ext cx="4572000" cy="155448"/>
          </a:xfrm>
          <a:prstGeom prst="rect">
            <a:avLst/>
          </a:prstGeom>
          <a:noFill/>
          <a:ln/>
        </p:spPr>
        <p:txBody>
          <a:bodyPr wrap="square" lIns="0" tIns="0" rIns="0" bIns="0" rtlCol="0" anchor="ctr">
            <a:normAutofit/>
          </a:bodyPr>
          <a:lstStyle/>
          <a:p>
            <a:pPr marL="0" indent="0">
              <a:buNone/>
            </a:pPr>
            <a:r>
              <a:rPr lang="en-US" sz="900" b="1" dirty="0">
                <a:solidFill>
                  <a:srgbClr val="5C7180"/>
                </a:solidFill>
                <a:latin typeface="Arial" pitchFamily="34" charset="0"/>
                <a:ea typeface="Arial" pitchFamily="34" charset="-122"/>
                <a:cs typeface="Arial" pitchFamily="34" charset="-120"/>
              </a:rPr>
              <a:t>TUESDAY  •  QUIZ</a:t>
            </a:r>
            <a:endParaRPr lang="en-US" sz="900" dirty="0"/>
          </a:p>
        </p:txBody>
      </p:sp>
      <p:sp>
        <p:nvSpPr>
          <p:cNvPr id="8" name="Shape 6"/>
          <p:cNvSpPr/>
          <p:nvPr/>
        </p:nvSpPr>
        <p:spPr>
          <a:xfrm>
            <a:off x="9646920" y="6510528"/>
            <a:ext cx="1938528" cy="292608"/>
          </a:xfrm>
          <a:prstGeom prst="roundRect">
            <a:avLst>
              <a:gd name="adj" fmla="val 25000"/>
            </a:avLst>
          </a:prstGeom>
          <a:solidFill>
            <a:srgbClr val="EAF3F9"/>
          </a:solidFill>
          <a:ln w="10160">
            <a:solidFill>
              <a:srgbClr val="EAF3F9">
                <a:alpha val="0"/>
              </a:srgbClr>
            </a:solidFill>
            <a:prstDash val="solid"/>
          </a:ln>
        </p:spPr>
        <p:txBody>
          <a:bodyPr/>
          <a:lstStyle/>
          <a:p>
            <a:endParaRPr lang="en-GB"/>
          </a:p>
        </p:txBody>
      </p:sp>
      <p:sp>
        <p:nvSpPr>
          <p:cNvPr id="9" name="Text 7"/>
          <p:cNvSpPr/>
          <p:nvPr/>
        </p:nvSpPr>
        <p:spPr>
          <a:xfrm>
            <a:off x="9738360" y="6537960"/>
            <a:ext cx="1755648" cy="219456"/>
          </a:xfrm>
          <a:prstGeom prst="rect">
            <a:avLst/>
          </a:prstGeom>
          <a:noFill/>
          <a:ln/>
        </p:spPr>
        <p:txBody>
          <a:bodyPr wrap="square" lIns="0" tIns="0" rIns="0" bIns="0" rtlCol="0" anchor="ctr">
            <a:normAutofit/>
          </a:bodyPr>
          <a:lstStyle/>
          <a:p>
            <a:pPr marL="0" indent="0">
              <a:buNone/>
            </a:pPr>
            <a:r>
              <a:rPr lang="en-US" sz="1000" b="1" kern="0" spc="50" dirty="0">
                <a:solidFill>
                  <a:srgbClr val="183046"/>
                </a:solidFill>
                <a:latin typeface="Arial" pitchFamily="34" charset="0"/>
                <a:ea typeface="Arial" pitchFamily="34" charset="-122"/>
                <a:cs typeface="Arial" pitchFamily="34" charset="-120"/>
              </a:rPr>
              <a:t>0–8 MIN</a:t>
            </a:r>
            <a:endParaRPr lang="en-US" sz="1000" dirty="0"/>
          </a:p>
        </p:txBody>
      </p:sp>
      <p:sp>
        <p:nvSpPr>
          <p:cNvPr id="10" name="Text 8"/>
          <p:cNvSpPr/>
          <p:nvPr/>
        </p:nvSpPr>
        <p:spPr>
          <a:xfrm>
            <a:off x="11393424" y="6528816"/>
            <a:ext cx="292608" cy="155448"/>
          </a:xfrm>
          <a:prstGeom prst="rect">
            <a:avLst/>
          </a:prstGeom>
          <a:noFill/>
          <a:ln/>
        </p:spPr>
        <p:txBody>
          <a:bodyPr wrap="square" lIns="0" tIns="0" rIns="0" bIns="0" rtlCol="0" anchor="ctr">
            <a:normAutofit/>
          </a:bodyPr>
          <a:lstStyle/>
          <a:p>
            <a:pPr marL="0" indent="0" algn="r">
              <a:buNone/>
            </a:pPr>
            <a:r>
              <a:rPr lang="en-US" sz="1000" b="1" dirty="0">
                <a:solidFill>
                  <a:srgbClr val="5C7180"/>
                </a:solidFill>
                <a:latin typeface="Arial" pitchFamily="34" charset="0"/>
                <a:ea typeface="Arial" pitchFamily="34" charset="-122"/>
                <a:cs typeface="Arial" pitchFamily="34" charset="-120"/>
              </a:rPr>
              <a:t>23</a:t>
            </a:r>
            <a:endParaRPr lang="en-US" sz="1000" dirty="0"/>
          </a:p>
        </p:txBody>
      </p:sp>
      <p:sp>
        <p:nvSpPr>
          <p:cNvPr id="11" name="Text 9"/>
          <p:cNvSpPr/>
          <p:nvPr/>
        </p:nvSpPr>
        <p:spPr>
          <a:xfrm>
            <a:off x="914400" y="1965960"/>
            <a:ext cx="256032" cy="347472"/>
          </a:xfrm>
          <a:prstGeom prst="rect">
            <a:avLst/>
          </a:prstGeom>
          <a:noFill/>
          <a:ln/>
        </p:spPr>
        <p:txBody>
          <a:bodyPr wrap="square" lIns="0" tIns="0" rIns="0" bIns="0" rtlCol="0" anchor="ctr">
            <a:normAutofit/>
          </a:bodyPr>
          <a:lstStyle/>
          <a:p>
            <a:pPr marL="0" indent="0">
              <a:buNone/>
            </a:pPr>
            <a:r>
              <a:rPr lang="en-US" sz="2200" b="1" dirty="0">
                <a:solidFill>
                  <a:srgbClr val="13B8A6"/>
                </a:solidFill>
                <a:latin typeface="Arial" pitchFamily="34" charset="0"/>
                <a:ea typeface="Arial" pitchFamily="34" charset="-122"/>
                <a:cs typeface="Arial" pitchFamily="34" charset="-120"/>
              </a:rPr>
              <a:t>•</a:t>
            </a:r>
            <a:endParaRPr lang="en-US" sz="2200" dirty="0"/>
          </a:p>
        </p:txBody>
      </p:sp>
      <p:sp>
        <p:nvSpPr>
          <p:cNvPr id="12" name="Text 10"/>
          <p:cNvSpPr/>
          <p:nvPr/>
        </p:nvSpPr>
        <p:spPr>
          <a:xfrm>
            <a:off x="1252728" y="1965960"/>
            <a:ext cx="10085832" cy="448056"/>
          </a:xfrm>
          <a:prstGeom prst="rect">
            <a:avLst/>
          </a:prstGeom>
          <a:noFill/>
          <a:ln/>
        </p:spPr>
        <p:txBody>
          <a:bodyPr wrap="square" lIns="0" tIns="0" rIns="0" bIns="0" rtlCol="0" anchor="t">
            <a:normAutofit/>
          </a:bodyPr>
          <a:lstStyle/>
          <a:p>
            <a:pPr marL="0" indent="0">
              <a:buNone/>
            </a:pPr>
            <a:r>
              <a:rPr lang="en-US" sz="2150" dirty="0">
                <a:solidFill>
                  <a:srgbClr val="183046"/>
                </a:solidFill>
                <a:latin typeface="Arial" pitchFamily="34" charset="0"/>
                <a:ea typeface="Arial" pitchFamily="34" charset="-122"/>
                <a:cs typeface="Arial" pitchFamily="34" charset="-120"/>
              </a:rPr>
              <a:t>Name two official sources for criminal law in England and Wales.</a:t>
            </a:r>
            <a:endParaRPr lang="en-US" sz="2150" dirty="0"/>
          </a:p>
        </p:txBody>
      </p:sp>
      <p:sp>
        <p:nvSpPr>
          <p:cNvPr id="13" name="Text 11"/>
          <p:cNvSpPr/>
          <p:nvPr/>
        </p:nvSpPr>
        <p:spPr>
          <a:xfrm>
            <a:off x="914400" y="2843784"/>
            <a:ext cx="256032" cy="347472"/>
          </a:xfrm>
          <a:prstGeom prst="rect">
            <a:avLst/>
          </a:prstGeom>
          <a:noFill/>
          <a:ln/>
        </p:spPr>
        <p:txBody>
          <a:bodyPr wrap="square" lIns="0" tIns="0" rIns="0" bIns="0" rtlCol="0" anchor="ctr">
            <a:normAutofit/>
          </a:bodyPr>
          <a:lstStyle/>
          <a:p>
            <a:pPr marL="0" indent="0">
              <a:buNone/>
            </a:pPr>
            <a:r>
              <a:rPr lang="en-US" sz="2200" b="1" dirty="0">
                <a:solidFill>
                  <a:srgbClr val="13B8A6"/>
                </a:solidFill>
                <a:latin typeface="Arial" pitchFamily="34" charset="0"/>
                <a:ea typeface="Arial" pitchFamily="34" charset="-122"/>
                <a:cs typeface="Arial" pitchFamily="34" charset="-120"/>
              </a:rPr>
              <a:t>•</a:t>
            </a:r>
            <a:endParaRPr lang="en-US" sz="2200" dirty="0"/>
          </a:p>
        </p:txBody>
      </p:sp>
      <p:sp>
        <p:nvSpPr>
          <p:cNvPr id="14" name="Text 12"/>
          <p:cNvSpPr/>
          <p:nvPr/>
        </p:nvSpPr>
        <p:spPr>
          <a:xfrm>
            <a:off x="1252728" y="2843784"/>
            <a:ext cx="10085832" cy="448056"/>
          </a:xfrm>
          <a:prstGeom prst="rect">
            <a:avLst/>
          </a:prstGeom>
          <a:noFill/>
          <a:ln/>
        </p:spPr>
        <p:txBody>
          <a:bodyPr wrap="square" lIns="0" tIns="0" rIns="0" bIns="0" rtlCol="0" anchor="t">
            <a:normAutofit/>
          </a:bodyPr>
          <a:lstStyle/>
          <a:p>
            <a:pPr marL="0" indent="0">
              <a:buNone/>
            </a:pPr>
            <a:r>
              <a:rPr lang="en-US" sz="2150" dirty="0">
                <a:solidFill>
                  <a:srgbClr val="183046"/>
                </a:solidFill>
                <a:latin typeface="Arial" pitchFamily="34" charset="0"/>
                <a:ea typeface="Arial" pitchFamily="34" charset="-122"/>
                <a:cs typeface="Arial" pitchFamily="34" charset="-120"/>
              </a:rPr>
              <a:t>What is the difference between AND and OR?</a:t>
            </a:r>
            <a:endParaRPr lang="en-US" sz="2150" dirty="0"/>
          </a:p>
        </p:txBody>
      </p:sp>
      <p:sp>
        <p:nvSpPr>
          <p:cNvPr id="15" name="Text 13"/>
          <p:cNvSpPr/>
          <p:nvPr/>
        </p:nvSpPr>
        <p:spPr>
          <a:xfrm>
            <a:off x="914400" y="3721608"/>
            <a:ext cx="256032" cy="347472"/>
          </a:xfrm>
          <a:prstGeom prst="rect">
            <a:avLst/>
          </a:prstGeom>
          <a:noFill/>
          <a:ln/>
        </p:spPr>
        <p:txBody>
          <a:bodyPr wrap="square" lIns="0" tIns="0" rIns="0" bIns="0" rtlCol="0" anchor="ctr">
            <a:normAutofit/>
          </a:bodyPr>
          <a:lstStyle/>
          <a:p>
            <a:pPr marL="0" indent="0">
              <a:buNone/>
            </a:pPr>
            <a:r>
              <a:rPr lang="en-US" sz="2200" b="1" dirty="0">
                <a:solidFill>
                  <a:srgbClr val="13B8A6"/>
                </a:solidFill>
                <a:latin typeface="Arial" pitchFamily="34" charset="0"/>
                <a:ea typeface="Arial" pitchFamily="34" charset="-122"/>
                <a:cs typeface="Arial" pitchFamily="34" charset="-120"/>
              </a:rPr>
              <a:t>•</a:t>
            </a:r>
            <a:endParaRPr lang="en-US" sz="2200" dirty="0"/>
          </a:p>
        </p:txBody>
      </p:sp>
      <p:sp>
        <p:nvSpPr>
          <p:cNvPr id="16" name="Text 14"/>
          <p:cNvSpPr/>
          <p:nvPr/>
        </p:nvSpPr>
        <p:spPr>
          <a:xfrm>
            <a:off x="1252728" y="3721608"/>
            <a:ext cx="10085832" cy="448056"/>
          </a:xfrm>
          <a:prstGeom prst="rect">
            <a:avLst/>
          </a:prstGeom>
          <a:noFill/>
          <a:ln/>
        </p:spPr>
        <p:txBody>
          <a:bodyPr wrap="square" lIns="0" tIns="0" rIns="0" bIns="0" rtlCol="0" anchor="t">
            <a:normAutofit/>
          </a:bodyPr>
          <a:lstStyle/>
          <a:p>
            <a:pPr marL="0" indent="0">
              <a:buNone/>
            </a:pPr>
            <a:r>
              <a:rPr lang="en-US" sz="2150" dirty="0">
                <a:solidFill>
                  <a:srgbClr val="183046"/>
                </a:solidFill>
                <a:latin typeface="Arial" pitchFamily="34" charset="0"/>
                <a:ea typeface="Arial" pitchFamily="34" charset="-122"/>
                <a:cs typeface="Arial" pitchFamily="34" charset="-120"/>
              </a:rPr>
              <a:t>Which part of an academic article would you open first?</a:t>
            </a:r>
            <a:endParaRPr lang="en-US" sz="2150" dirty="0"/>
          </a:p>
        </p:txBody>
      </p:sp>
      <p:sp>
        <p:nvSpPr>
          <p:cNvPr id="17" name="Text 15"/>
          <p:cNvSpPr/>
          <p:nvPr/>
        </p:nvSpPr>
        <p:spPr>
          <a:xfrm>
            <a:off x="914400" y="4599432"/>
            <a:ext cx="256032" cy="347472"/>
          </a:xfrm>
          <a:prstGeom prst="rect">
            <a:avLst/>
          </a:prstGeom>
          <a:noFill/>
          <a:ln/>
        </p:spPr>
        <p:txBody>
          <a:bodyPr wrap="square" lIns="0" tIns="0" rIns="0" bIns="0" rtlCol="0" anchor="ctr">
            <a:normAutofit/>
          </a:bodyPr>
          <a:lstStyle/>
          <a:p>
            <a:pPr marL="0" indent="0">
              <a:buNone/>
            </a:pPr>
            <a:r>
              <a:rPr lang="en-US" sz="2200" b="1" dirty="0">
                <a:solidFill>
                  <a:srgbClr val="13B8A6"/>
                </a:solidFill>
                <a:latin typeface="Arial" pitchFamily="34" charset="0"/>
                <a:ea typeface="Arial" pitchFamily="34" charset="-122"/>
                <a:cs typeface="Arial" pitchFamily="34" charset="-120"/>
              </a:rPr>
              <a:t>•</a:t>
            </a:r>
            <a:endParaRPr lang="en-US" sz="2200" dirty="0"/>
          </a:p>
        </p:txBody>
      </p:sp>
      <p:sp>
        <p:nvSpPr>
          <p:cNvPr id="18" name="Text 16"/>
          <p:cNvSpPr/>
          <p:nvPr/>
        </p:nvSpPr>
        <p:spPr>
          <a:xfrm>
            <a:off x="1252728" y="4599432"/>
            <a:ext cx="10085832" cy="448056"/>
          </a:xfrm>
          <a:prstGeom prst="rect">
            <a:avLst/>
          </a:prstGeom>
          <a:noFill/>
          <a:ln/>
        </p:spPr>
        <p:txBody>
          <a:bodyPr wrap="square" lIns="0" tIns="0" rIns="0" bIns="0" rtlCol="0" anchor="t">
            <a:normAutofit/>
          </a:bodyPr>
          <a:lstStyle/>
          <a:p>
            <a:pPr marL="0" indent="0">
              <a:buNone/>
            </a:pPr>
            <a:r>
              <a:rPr lang="en-US" sz="2150" dirty="0">
                <a:solidFill>
                  <a:srgbClr val="183046"/>
                </a:solidFill>
                <a:latin typeface="Arial" pitchFamily="34" charset="0"/>
                <a:ea typeface="Arial" pitchFamily="34" charset="-122"/>
                <a:cs typeface="Arial" pitchFamily="34" charset="-120"/>
              </a:rPr>
              <a:t>What must you record to create a traceable Harvard reference?</a:t>
            </a:r>
            <a:endParaRPr lang="en-US" sz="215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 24">
    <p:bg>
      <p:bgPr>
        <a:solidFill>
          <a:srgbClr val="F6F9FC"/>
        </a:solidFill>
        <a:effectLst/>
      </p:bgPr>
    </p:bg>
    <p:spTree>
      <p:nvGrpSpPr>
        <p:cNvPr id="1" name=""/>
        <p:cNvGrpSpPr/>
        <p:nvPr/>
      </p:nvGrpSpPr>
      <p:grpSpPr>
        <a:xfrm>
          <a:off x="0" y="0"/>
          <a:ext cx="0" cy="0"/>
          <a:chOff x="0" y="0"/>
          <a:chExt cx="0" cy="0"/>
        </a:xfrm>
      </p:grpSpPr>
      <p:sp>
        <p:nvSpPr>
          <p:cNvPr id="2" name="Shape 0"/>
          <p:cNvSpPr/>
          <p:nvPr/>
        </p:nvSpPr>
        <p:spPr>
          <a:xfrm>
            <a:off x="0" y="0"/>
            <a:ext cx="12192000" cy="109728"/>
          </a:xfrm>
          <a:prstGeom prst="rect">
            <a:avLst/>
          </a:prstGeom>
          <a:solidFill>
            <a:srgbClr val="13B8A6"/>
          </a:solidFill>
          <a:ln w="12700">
            <a:solidFill>
              <a:srgbClr val="13B8A6"/>
            </a:solidFill>
            <a:prstDash val="solid"/>
          </a:ln>
        </p:spPr>
        <p:txBody>
          <a:bodyPr/>
          <a:lstStyle/>
          <a:p>
            <a:endParaRPr lang="en-GB"/>
          </a:p>
        </p:txBody>
      </p:sp>
      <p:sp>
        <p:nvSpPr>
          <p:cNvPr id="3" name="Text 1"/>
          <p:cNvSpPr/>
          <p:nvPr/>
        </p:nvSpPr>
        <p:spPr>
          <a:xfrm>
            <a:off x="502920" y="274320"/>
            <a:ext cx="9144000" cy="219456"/>
          </a:xfrm>
          <a:prstGeom prst="rect">
            <a:avLst/>
          </a:prstGeom>
          <a:noFill/>
          <a:ln/>
        </p:spPr>
        <p:txBody>
          <a:bodyPr wrap="square" lIns="0" tIns="0" rIns="0" bIns="0" rtlCol="0" anchor="ctr">
            <a:normAutofit/>
          </a:bodyPr>
          <a:lstStyle/>
          <a:p>
            <a:pPr marL="0" indent="0">
              <a:buNone/>
            </a:pPr>
            <a:r>
              <a:rPr lang="en-US" sz="1000" b="1" kern="0" spc="50" dirty="0">
                <a:solidFill>
                  <a:srgbClr val="5C7180"/>
                </a:solidFill>
                <a:latin typeface="Arial" pitchFamily="34" charset="0"/>
                <a:ea typeface="Arial" pitchFamily="34" charset="-122"/>
                <a:cs typeface="Arial" pitchFamily="34" charset="-120"/>
              </a:rPr>
              <a:t>UWTSD  /  BMPL4020  /  ACADEMIC &amp; PROFESSIONAL SKILLS FOR POLICING</a:t>
            </a:r>
            <a:endParaRPr lang="en-US" sz="1000" dirty="0"/>
          </a:p>
        </p:txBody>
      </p:sp>
      <p:sp>
        <p:nvSpPr>
          <p:cNvPr id="4" name="Text 2"/>
          <p:cNvSpPr/>
          <p:nvPr/>
        </p:nvSpPr>
        <p:spPr>
          <a:xfrm>
            <a:off x="502920" y="749808"/>
            <a:ext cx="11201400" cy="685800"/>
          </a:xfrm>
          <a:prstGeom prst="rect">
            <a:avLst/>
          </a:prstGeom>
          <a:noFill/>
          <a:ln/>
        </p:spPr>
        <p:txBody>
          <a:bodyPr wrap="square" lIns="0" tIns="0" rIns="0" bIns="0" rtlCol="0" anchor="ctr">
            <a:normAutofit/>
          </a:bodyPr>
          <a:lstStyle/>
          <a:p>
            <a:pPr marL="0" indent="0">
              <a:buNone/>
            </a:pPr>
            <a:r>
              <a:rPr lang="en-US" sz="3100" b="1" dirty="0">
                <a:solidFill>
                  <a:srgbClr val="10263A"/>
                </a:solidFill>
                <a:latin typeface="Arial" pitchFamily="34" charset="0"/>
                <a:ea typeface="Arial" pitchFamily="34" charset="-122"/>
                <a:cs typeface="Arial" pitchFamily="34" charset="-120"/>
              </a:rPr>
              <a:t>Credible is not the same as relevant</a:t>
            </a:r>
            <a:endParaRPr lang="en-US" sz="3100" dirty="0"/>
          </a:p>
        </p:txBody>
      </p:sp>
      <p:sp>
        <p:nvSpPr>
          <p:cNvPr id="5" name="Text 3"/>
          <p:cNvSpPr/>
          <p:nvPr/>
        </p:nvSpPr>
        <p:spPr>
          <a:xfrm>
            <a:off x="512064" y="1444752"/>
            <a:ext cx="11064240" cy="338328"/>
          </a:xfrm>
          <a:prstGeom prst="rect">
            <a:avLst/>
          </a:prstGeom>
          <a:noFill/>
          <a:ln/>
        </p:spPr>
        <p:txBody>
          <a:bodyPr wrap="square" lIns="0" tIns="0" rIns="0" bIns="0" rtlCol="0" anchor="ctr">
            <a:normAutofit/>
          </a:bodyPr>
          <a:lstStyle/>
          <a:p>
            <a:pPr marL="0" indent="0">
              <a:buNone/>
            </a:pPr>
            <a:r>
              <a:rPr lang="en-US" sz="1600" dirty="0">
                <a:solidFill>
                  <a:srgbClr val="5C7180"/>
                </a:solidFill>
                <a:latin typeface="Arial" pitchFamily="34" charset="0"/>
                <a:ea typeface="Arial" pitchFamily="34" charset="-122"/>
                <a:cs typeface="Arial" pitchFamily="34" charset="-120"/>
              </a:rPr>
              <a:t>A source can be accurate yet still inappropriate for your assignment.</a:t>
            </a:r>
            <a:endParaRPr lang="en-US" sz="1600" dirty="0"/>
          </a:p>
        </p:txBody>
      </p:sp>
      <p:sp>
        <p:nvSpPr>
          <p:cNvPr id="6" name="Shape 4"/>
          <p:cNvSpPr/>
          <p:nvPr/>
        </p:nvSpPr>
        <p:spPr>
          <a:xfrm>
            <a:off x="502920" y="6483096"/>
            <a:ext cx="11183112" cy="0"/>
          </a:xfrm>
          <a:prstGeom prst="line">
            <a:avLst/>
          </a:prstGeom>
          <a:noFill/>
          <a:ln w="8890">
            <a:solidFill>
              <a:srgbClr val="D9E4EC"/>
            </a:solidFill>
            <a:prstDash val="solid"/>
          </a:ln>
        </p:spPr>
        <p:txBody>
          <a:bodyPr/>
          <a:lstStyle/>
          <a:p>
            <a:endParaRPr lang="en-GB"/>
          </a:p>
        </p:txBody>
      </p:sp>
      <p:sp>
        <p:nvSpPr>
          <p:cNvPr id="7" name="Text 5"/>
          <p:cNvSpPr/>
          <p:nvPr/>
        </p:nvSpPr>
        <p:spPr>
          <a:xfrm>
            <a:off x="502920" y="6537960"/>
            <a:ext cx="4572000" cy="155448"/>
          </a:xfrm>
          <a:prstGeom prst="rect">
            <a:avLst/>
          </a:prstGeom>
          <a:noFill/>
          <a:ln/>
        </p:spPr>
        <p:txBody>
          <a:bodyPr wrap="square" lIns="0" tIns="0" rIns="0" bIns="0" rtlCol="0" anchor="ctr">
            <a:normAutofit/>
          </a:bodyPr>
          <a:lstStyle/>
          <a:p>
            <a:pPr marL="0" indent="0">
              <a:buNone/>
            </a:pPr>
            <a:r>
              <a:rPr lang="en-US" sz="900" b="1" dirty="0">
                <a:solidFill>
                  <a:srgbClr val="5C7180"/>
                </a:solidFill>
                <a:latin typeface="Arial" pitchFamily="34" charset="0"/>
                <a:ea typeface="Arial" pitchFamily="34" charset="-122"/>
                <a:cs typeface="Arial" pitchFamily="34" charset="-120"/>
              </a:rPr>
              <a:t>TUESDAY  •  CONTENT</a:t>
            </a:r>
            <a:endParaRPr lang="en-US" sz="900" dirty="0"/>
          </a:p>
        </p:txBody>
      </p:sp>
      <p:sp>
        <p:nvSpPr>
          <p:cNvPr id="8" name="Shape 6"/>
          <p:cNvSpPr/>
          <p:nvPr/>
        </p:nvSpPr>
        <p:spPr>
          <a:xfrm>
            <a:off x="9646920" y="6510528"/>
            <a:ext cx="1938528" cy="292608"/>
          </a:xfrm>
          <a:prstGeom prst="roundRect">
            <a:avLst>
              <a:gd name="adj" fmla="val 25000"/>
            </a:avLst>
          </a:prstGeom>
          <a:solidFill>
            <a:srgbClr val="EAF3F9"/>
          </a:solidFill>
          <a:ln w="10160">
            <a:solidFill>
              <a:srgbClr val="EAF3F9">
                <a:alpha val="0"/>
              </a:srgbClr>
            </a:solidFill>
            <a:prstDash val="solid"/>
          </a:ln>
        </p:spPr>
        <p:txBody>
          <a:bodyPr/>
          <a:lstStyle/>
          <a:p>
            <a:endParaRPr lang="en-GB"/>
          </a:p>
        </p:txBody>
      </p:sp>
      <p:sp>
        <p:nvSpPr>
          <p:cNvPr id="9" name="Text 7"/>
          <p:cNvSpPr/>
          <p:nvPr/>
        </p:nvSpPr>
        <p:spPr>
          <a:xfrm>
            <a:off x="9738360" y="6537960"/>
            <a:ext cx="1755648" cy="219456"/>
          </a:xfrm>
          <a:prstGeom prst="rect">
            <a:avLst/>
          </a:prstGeom>
          <a:noFill/>
          <a:ln/>
        </p:spPr>
        <p:txBody>
          <a:bodyPr wrap="square" lIns="0" tIns="0" rIns="0" bIns="0" rtlCol="0" anchor="ctr">
            <a:normAutofit/>
          </a:bodyPr>
          <a:lstStyle/>
          <a:p>
            <a:pPr marL="0" indent="0">
              <a:buNone/>
            </a:pPr>
            <a:r>
              <a:rPr lang="en-US" sz="1000" b="1" kern="0" spc="50" dirty="0">
                <a:solidFill>
                  <a:srgbClr val="183046"/>
                </a:solidFill>
                <a:latin typeface="Arial" pitchFamily="34" charset="0"/>
                <a:ea typeface="Arial" pitchFamily="34" charset="-122"/>
                <a:cs typeface="Arial" pitchFamily="34" charset="-120"/>
              </a:rPr>
              <a:t>8–12 MIN</a:t>
            </a:r>
            <a:endParaRPr lang="en-US" sz="1000" dirty="0"/>
          </a:p>
        </p:txBody>
      </p:sp>
      <p:sp>
        <p:nvSpPr>
          <p:cNvPr id="10" name="Text 8"/>
          <p:cNvSpPr/>
          <p:nvPr/>
        </p:nvSpPr>
        <p:spPr>
          <a:xfrm>
            <a:off x="11393424" y="6528816"/>
            <a:ext cx="292608" cy="155448"/>
          </a:xfrm>
          <a:prstGeom prst="rect">
            <a:avLst/>
          </a:prstGeom>
          <a:noFill/>
          <a:ln/>
        </p:spPr>
        <p:txBody>
          <a:bodyPr wrap="square" lIns="0" tIns="0" rIns="0" bIns="0" rtlCol="0" anchor="ctr">
            <a:normAutofit/>
          </a:bodyPr>
          <a:lstStyle/>
          <a:p>
            <a:pPr marL="0" indent="0" algn="r">
              <a:buNone/>
            </a:pPr>
            <a:r>
              <a:rPr lang="en-US" sz="1000" b="1" dirty="0">
                <a:solidFill>
                  <a:srgbClr val="5C7180"/>
                </a:solidFill>
                <a:latin typeface="Arial" pitchFamily="34" charset="0"/>
                <a:ea typeface="Arial" pitchFamily="34" charset="-122"/>
                <a:cs typeface="Arial" pitchFamily="34" charset="-120"/>
              </a:rPr>
              <a:t>24</a:t>
            </a:r>
            <a:endParaRPr lang="en-US" sz="1000" dirty="0"/>
          </a:p>
        </p:txBody>
      </p:sp>
      <p:sp>
        <p:nvSpPr>
          <p:cNvPr id="11" name="Shape 9"/>
          <p:cNvSpPr/>
          <p:nvPr/>
        </p:nvSpPr>
        <p:spPr>
          <a:xfrm>
            <a:off x="612648" y="1947672"/>
            <a:ext cx="5367528" cy="4096512"/>
          </a:xfrm>
          <a:prstGeom prst="roundRect">
            <a:avLst>
              <a:gd name="adj" fmla="val 3571"/>
            </a:avLst>
          </a:prstGeom>
          <a:solidFill>
            <a:srgbClr val="FFFFFF"/>
          </a:solidFill>
          <a:ln w="10160">
            <a:solidFill>
              <a:srgbClr val="D9E4EC"/>
            </a:solidFill>
            <a:prstDash val="solid"/>
          </a:ln>
        </p:spPr>
        <p:txBody>
          <a:bodyPr/>
          <a:lstStyle/>
          <a:p>
            <a:endParaRPr lang="en-GB"/>
          </a:p>
        </p:txBody>
      </p:sp>
      <p:sp>
        <p:nvSpPr>
          <p:cNvPr id="12" name="Shape 10"/>
          <p:cNvSpPr/>
          <p:nvPr/>
        </p:nvSpPr>
        <p:spPr>
          <a:xfrm>
            <a:off x="612648" y="1947672"/>
            <a:ext cx="68580" cy="4096512"/>
          </a:xfrm>
          <a:prstGeom prst="rect">
            <a:avLst/>
          </a:prstGeom>
          <a:solidFill>
            <a:srgbClr val="13B8A6"/>
          </a:solidFill>
          <a:ln w="10160">
            <a:solidFill>
              <a:srgbClr val="13B8A6">
                <a:alpha val="0"/>
              </a:srgbClr>
            </a:solidFill>
            <a:prstDash val="solid"/>
          </a:ln>
        </p:spPr>
        <p:txBody>
          <a:bodyPr/>
          <a:lstStyle/>
          <a:p>
            <a:endParaRPr lang="en-GB"/>
          </a:p>
        </p:txBody>
      </p:sp>
      <p:sp>
        <p:nvSpPr>
          <p:cNvPr id="13" name="Text 11"/>
          <p:cNvSpPr/>
          <p:nvPr/>
        </p:nvSpPr>
        <p:spPr>
          <a:xfrm>
            <a:off x="813816" y="2093976"/>
            <a:ext cx="4956048" cy="329184"/>
          </a:xfrm>
          <a:prstGeom prst="rect">
            <a:avLst/>
          </a:prstGeom>
          <a:noFill/>
          <a:ln/>
        </p:spPr>
        <p:txBody>
          <a:bodyPr wrap="square" lIns="0" tIns="0" rIns="0" bIns="0" rtlCol="0" anchor="ctr">
            <a:normAutofit/>
          </a:bodyPr>
          <a:lstStyle/>
          <a:p>
            <a:pPr marL="0" indent="0">
              <a:buNone/>
            </a:pPr>
            <a:r>
              <a:rPr lang="en-US" sz="1900" b="1" dirty="0">
                <a:solidFill>
                  <a:srgbClr val="10263A"/>
                </a:solidFill>
                <a:latin typeface="Arial" pitchFamily="34" charset="0"/>
                <a:ea typeface="Arial" pitchFamily="34" charset="-122"/>
                <a:cs typeface="Arial" pitchFamily="34" charset="-120"/>
              </a:rPr>
              <a:t>CREDIBILITY</a:t>
            </a:r>
            <a:endParaRPr lang="en-US" sz="1900" dirty="0"/>
          </a:p>
        </p:txBody>
      </p:sp>
      <p:sp>
        <p:nvSpPr>
          <p:cNvPr id="14" name="Text 12"/>
          <p:cNvSpPr/>
          <p:nvPr/>
        </p:nvSpPr>
        <p:spPr>
          <a:xfrm>
            <a:off x="813816" y="2560320"/>
            <a:ext cx="4956048" cy="3346704"/>
          </a:xfrm>
          <a:prstGeom prst="rect">
            <a:avLst/>
          </a:prstGeom>
          <a:noFill/>
          <a:ln/>
        </p:spPr>
        <p:txBody>
          <a:bodyPr wrap="square" lIns="0" tIns="0" rIns="0" bIns="0" rtlCol="0" anchor="t">
            <a:normAutofit/>
          </a:bodyPr>
          <a:lstStyle/>
          <a:p>
            <a:pPr marL="0" indent="0">
              <a:buNone/>
            </a:pPr>
            <a:r>
              <a:rPr lang="en-US" sz="1500" dirty="0">
                <a:solidFill>
                  <a:srgbClr val="183046"/>
                </a:solidFill>
                <a:latin typeface="Arial" pitchFamily="34" charset="0"/>
                <a:ea typeface="Arial" pitchFamily="34" charset="-122"/>
                <a:cs typeface="Arial" pitchFamily="34" charset="-120"/>
              </a:rPr>
              <a:t>Can we reasonably trust who created it and the evidence supporting its claims? Has it been carefully produced?</a:t>
            </a:r>
            <a:endParaRPr lang="en-US" sz="1500" dirty="0"/>
          </a:p>
        </p:txBody>
      </p:sp>
      <p:sp>
        <p:nvSpPr>
          <p:cNvPr id="15" name="Shape 13"/>
          <p:cNvSpPr/>
          <p:nvPr/>
        </p:nvSpPr>
        <p:spPr>
          <a:xfrm>
            <a:off x="6181344" y="1947672"/>
            <a:ext cx="5367528" cy="4096512"/>
          </a:xfrm>
          <a:prstGeom prst="roundRect">
            <a:avLst>
              <a:gd name="adj" fmla="val 3571"/>
            </a:avLst>
          </a:prstGeom>
          <a:solidFill>
            <a:srgbClr val="FFFFFF"/>
          </a:solidFill>
          <a:ln w="10160">
            <a:solidFill>
              <a:srgbClr val="D9E4EC"/>
            </a:solidFill>
            <a:prstDash val="solid"/>
          </a:ln>
        </p:spPr>
        <p:txBody>
          <a:bodyPr/>
          <a:lstStyle/>
          <a:p>
            <a:endParaRPr lang="en-GB"/>
          </a:p>
        </p:txBody>
      </p:sp>
      <p:sp>
        <p:nvSpPr>
          <p:cNvPr id="16" name="Shape 14"/>
          <p:cNvSpPr/>
          <p:nvPr/>
        </p:nvSpPr>
        <p:spPr>
          <a:xfrm>
            <a:off x="6181344" y="1947672"/>
            <a:ext cx="68580" cy="4096512"/>
          </a:xfrm>
          <a:prstGeom prst="rect">
            <a:avLst/>
          </a:prstGeom>
          <a:solidFill>
            <a:srgbClr val="4AAED0"/>
          </a:solidFill>
          <a:ln w="10160">
            <a:solidFill>
              <a:srgbClr val="4AAED0">
                <a:alpha val="0"/>
              </a:srgbClr>
            </a:solidFill>
            <a:prstDash val="solid"/>
          </a:ln>
        </p:spPr>
        <p:txBody>
          <a:bodyPr/>
          <a:lstStyle/>
          <a:p>
            <a:endParaRPr lang="en-GB"/>
          </a:p>
        </p:txBody>
      </p:sp>
      <p:sp>
        <p:nvSpPr>
          <p:cNvPr id="17" name="Text 15"/>
          <p:cNvSpPr/>
          <p:nvPr/>
        </p:nvSpPr>
        <p:spPr>
          <a:xfrm>
            <a:off x="6382512" y="2093976"/>
            <a:ext cx="4956048" cy="329184"/>
          </a:xfrm>
          <a:prstGeom prst="rect">
            <a:avLst/>
          </a:prstGeom>
          <a:noFill/>
          <a:ln/>
        </p:spPr>
        <p:txBody>
          <a:bodyPr wrap="square" lIns="0" tIns="0" rIns="0" bIns="0" rtlCol="0" anchor="ctr">
            <a:normAutofit/>
          </a:bodyPr>
          <a:lstStyle/>
          <a:p>
            <a:pPr marL="0" indent="0">
              <a:buNone/>
            </a:pPr>
            <a:r>
              <a:rPr lang="en-US" sz="1900" b="1" dirty="0">
                <a:solidFill>
                  <a:srgbClr val="10263A"/>
                </a:solidFill>
                <a:latin typeface="Arial" pitchFamily="34" charset="0"/>
                <a:ea typeface="Arial" pitchFamily="34" charset="-122"/>
                <a:cs typeface="Arial" pitchFamily="34" charset="-120"/>
              </a:rPr>
              <a:t>RELEVANCE</a:t>
            </a:r>
            <a:endParaRPr lang="en-US" sz="1900" dirty="0"/>
          </a:p>
        </p:txBody>
      </p:sp>
      <p:sp>
        <p:nvSpPr>
          <p:cNvPr id="18" name="Text 16"/>
          <p:cNvSpPr/>
          <p:nvPr/>
        </p:nvSpPr>
        <p:spPr>
          <a:xfrm>
            <a:off x="6382512" y="2560320"/>
            <a:ext cx="4956048" cy="3346704"/>
          </a:xfrm>
          <a:prstGeom prst="rect">
            <a:avLst/>
          </a:prstGeom>
          <a:noFill/>
          <a:ln/>
        </p:spPr>
        <p:txBody>
          <a:bodyPr wrap="square" lIns="0" tIns="0" rIns="0" bIns="0" rtlCol="0" anchor="t">
            <a:normAutofit/>
          </a:bodyPr>
          <a:lstStyle/>
          <a:p>
            <a:pPr marL="0" indent="0">
              <a:buNone/>
            </a:pPr>
            <a:r>
              <a:rPr lang="en-US" sz="1500" dirty="0">
                <a:solidFill>
                  <a:srgbClr val="183046"/>
                </a:solidFill>
                <a:latin typeface="Arial" pitchFamily="34" charset="0"/>
                <a:ea typeface="Arial" pitchFamily="34" charset="-122"/>
                <a:cs typeface="Arial" pitchFamily="34" charset="-120"/>
              </a:rPr>
              <a:t>Does it answer YOUR question, for the right legal jurisdiction, timeframe and assignment focus?</a:t>
            </a:r>
            <a:endParaRPr lang="en-US" sz="150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 25">
    <p:bg>
      <p:bgPr>
        <a:solidFill>
          <a:srgbClr val="F6F9FC"/>
        </a:solidFill>
        <a:effectLst/>
      </p:bgPr>
    </p:bg>
    <p:spTree>
      <p:nvGrpSpPr>
        <p:cNvPr id="1" name=""/>
        <p:cNvGrpSpPr/>
        <p:nvPr/>
      </p:nvGrpSpPr>
      <p:grpSpPr>
        <a:xfrm>
          <a:off x="0" y="0"/>
          <a:ext cx="0" cy="0"/>
          <a:chOff x="0" y="0"/>
          <a:chExt cx="0" cy="0"/>
        </a:xfrm>
      </p:grpSpPr>
      <p:sp>
        <p:nvSpPr>
          <p:cNvPr id="2" name="Shape 0"/>
          <p:cNvSpPr/>
          <p:nvPr/>
        </p:nvSpPr>
        <p:spPr>
          <a:xfrm>
            <a:off x="0" y="0"/>
            <a:ext cx="12192000" cy="109728"/>
          </a:xfrm>
          <a:prstGeom prst="rect">
            <a:avLst/>
          </a:prstGeom>
          <a:solidFill>
            <a:srgbClr val="13B8A6"/>
          </a:solidFill>
          <a:ln w="12700">
            <a:solidFill>
              <a:srgbClr val="13B8A6"/>
            </a:solidFill>
            <a:prstDash val="solid"/>
          </a:ln>
        </p:spPr>
        <p:txBody>
          <a:bodyPr/>
          <a:lstStyle/>
          <a:p>
            <a:endParaRPr lang="en-GB"/>
          </a:p>
        </p:txBody>
      </p:sp>
      <p:sp>
        <p:nvSpPr>
          <p:cNvPr id="3" name="Text 1"/>
          <p:cNvSpPr/>
          <p:nvPr/>
        </p:nvSpPr>
        <p:spPr>
          <a:xfrm>
            <a:off x="502920" y="274320"/>
            <a:ext cx="9144000" cy="219456"/>
          </a:xfrm>
          <a:prstGeom prst="rect">
            <a:avLst/>
          </a:prstGeom>
          <a:noFill/>
          <a:ln/>
        </p:spPr>
        <p:txBody>
          <a:bodyPr wrap="square" lIns="0" tIns="0" rIns="0" bIns="0" rtlCol="0" anchor="ctr">
            <a:normAutofit/>
          </a:bodyPr>
          <a:lstStyle/>
          <a:p>
            <a:pPr marL="0" indent="0">
              <a:buNone/>
            </a:pPr>
            <a:r>
              <a:rPr lang="en-US" sz="1000" b="1" kern="0" spc="50" dirty="0">
                <a:solidFill>
                  <a:srgbClr val="5C7180"/>
                </a:solidFill>
                <a:latin typeface="Arial" pitchFamily="34" charset="0"/>
                <a:ea typeface="Arial" pitchFamily="34" charset="-122"/>
                <a:cs typeface="Arial" pitchFamily="34" charset="-120"/>
              </a:rPr>
              <a:t>UWTSD  /  BMPL4020  /  ACADEMIC &amp; PROFESSIONAL SKILLS FOR POLICING</a:t>
            </a:r>
            <a:endParaRPr lang="en-US" sz="1000" dirty="0"/>
          </a:p>
        </p:txBody>
      </p:sp>
      <p:sp>
        <p:nvSpPr>
          <p:cNvPr id="4" name="Text 2"/>
          <p:cNvSpPr/>
          <p:nvPr/>
        </p:nvSpPr>
        <p:spPr>
          <a:xfrm>
            <a:off x="502920" y="749808"/>
            <a:ext cx="11201400" cy="685800"/>
          </a:xfrm>
          <a:prstGeom prst="rect">
            <a:avLst/>
          </a:prstGeom>
          <a:noFill/>
          <a:ln/>
        </p:spPr>
        <p:txBody>
          <a:bodyPr wrap="square" lIns="0" tIns="0" rIns="0" bIns="0" rtlCol="0" anchor="ctr">
            <a:normAutofit/>
          </a:bodyPr>
          <a:lstStyle/>
          <a:p>
            <a:pPr marL="0" indent="0">
              <a:buNone/>
            </a:pPr>
            <a:r>
              <a:rPr lang="en-US" sz="3100" b="1" dirty="0">
                <a:solidFill>
                  <a:srgbClr val="10263A"/>
                </a:solidFill>
                <a:latin typeface="Arial" pitchFamily="34" charset="0"/>
                <a:ea typeface="Arial" pitchFamily="34" charset="-122"/>
                <a:cs typeface="Arial" pitchFamily="34" charset="-120"/>
              </a:rPr>
              <a:t>CRAAP: the five checks</a:t>
            </a:r>
            <a:endParaRPr lang="en-US" sz="3100" dirty="0"/>
          </a:p>
        </p:txBody>
      </p:sp>
      <p:sp>
        <p:nvSpPr>
          <p:cNvPr id="5" name="Text 3"/>
          <p:cNvSpPr/>
          <p:nvPr/>
        </p:nvSpPr>
        <p:spPr>
          <a:xfrm>
            <a:off x="512064" y="1444752"/>
            <a:ext cx="11064240" cy="338328"/>
          </a:xfrm>
          <a:prstGeom prst="rect">
            <a:avLst/>
          </a:prstGeom>
          <a:noFill/>
          <a:ln/>
        </p:spPr>
        <p:txBody>
          <a:bodyPr wrap="square" lIns="0" tIns="0" rIns="0" bIns="0" rtlCol="0" anchor="ctr">
            <a:normAutofit/>
          </a:bodyPr>
          <a:lstStyle/>
          <a:p>
            <a:pPr marL="0" indent="0">
              <a:buNone/>
            </a:pPr>
            <a:r>
              <a:rPr lang="en-US" sz="1600" dirty="0">
                <a:solidFill>
                  <a:srgbClr val="5C7180"/>
                </a:solidFill>
                <a:latin typeface="Arial" pitchFamily="34" charset="0"/>
                <a:ea typeface="Arial" pitchFamily="34" charset="-122"/>
                <a:cs typeface="Arial" pitchFamily="34" charset="-120"/>
              </a:rPr>
              <a:t>Use a reasoned judgement, not a mechanical score.</a:t>
            </a:r>
            <a:endParaRPr lang="en-US" sz="1600" dirty="0"/>
          </a:p>
        </p:txBody>
      </p:sp>
      <p:sp>
        <p:nvSpPr>
          <p:cNvPr id="6" name="Shape 4"/>
          <p:cNvSpPr/>
          <p:nvPr/>
        </p:nvSpPr>
        <p:spPr>
          <a:xfrm>
            <a:off x="502920" y="6483096"/>
            <a:ext cx="11183112" cy="0"/>
          </a:xfrm>
          <a:prstGeom prst="line">
            <a:avLst/>
          </a:prstGeom>
          <a:noFill/>
          <a:ln w="8890">
            <a:solidFill>
              <a:srgbClr val="D9E4EC"/>
            </a:solidFill>
            <a:prstDash val="solid"/>
          </a:ln>
        </p:spPr>
        <p:txBody>
          <a:bodyPr/>
          <a:lstStyle/>
          <a:p>
            <a:endParaRPr lang="en-GB"/>
          </a:p>
        </p:txBody>
      </p:sp>
      <p:sp>
        <p:nvSpPr>
          <p:cNvPr id="7" name="Text 5"/>
          <p:cNvSpPr/>
          <p:nvPr/>
        </p:nvSpPr>
        <p:spPr>
          <a:xfrm>
            <a:off x="502920" y="6537960"/>
            <a:ext cx="4572000" cy="155448"/>
          </a:xfrm>
          <a:prstGeom prst="rect">
            <a:avLst/>
          </a:prstGeom>
          <a:noFill/>
          <a:ln/>
        </p:spPr>
        <p:txBody>
          <a:bodyPr wrap="square" lIns="0" tIns="0" rIns="0" bIns="0" rtlCol="0" anchor="ctr">
            <a:normAutofit/>
          </a:bodyPr>
          <a:lstStyle/>
          <a:p>
            <a:pPr marL="0" indent="0">
              <a:buNone/>
            </a:pPr>
            <a:r>
              <a:rPr lang="en-US" sz="900" b="1" dirty="0">
                <a:solidFill>
                  <a:srgbClr val="5C7180"/>
                </a:solidFill>
                <a:latin typeface="Arial" pitchFamily="34" charset="0"/>
                <a:ea typeface="Arial" pitchFamily="34" charset="-122"/>
                <a:cs typeface="Arial" pitchFamily="34" charset="-120"/>
              </a:rPr>
              <a:t>TUESDAY  •  CONTENT</a:t>
            </a:r>
            <a:endParaRPr lang="en-US" sz="900" dirty="0"/>
          </a:p>
        </p:txBody>
      </p:sp>
      <p:sp>
        <p:nvSpPr>
          <p:cNvPr id="8" name="Shape 6"/>
          <p:cNvSpPr/>
          <p:nvPr/>
        </p:nvSpPr>
        <p:spPr>
          <a:xfrm>
            <a:off x="9646920" y="6510528"/>
            <a:ext cx="1938528" cy="292608"/>
          </a:xfrm>
          <a:prstGeom prst="roundRect">
            <a:avLst>
              <a:gd name="adj" fmla="val 25000"/>
            </a:avLst>
          </a:prstGeom>
          <a:solidFill>
            <a:srgbClr val="EAF3F9"/>
          </a:solidFill>
          <a:ln w="10160">
            <a:solidFill>
              <a:srgbClr val="EAF3F9">
                <a:alpha val="0"/>
              </a:srgbClr>
            </a:solidFill>
            <a:prstDash val="solid"/>
          </a:ln>
        </p:spPr>
        <p:txBody>
          <a:bodyPr/>
          <a:lstStyle/>
          <a:p>
            <a:endParaRPr lang="en-GB"/>
          </a:p>
        </p:txBody>
      </p:sp>
      <p:sp>
        <p:nvSpPr>
          <p:cNvPr id="9" name="Text 7"/>
          <p:cNvSpPr/>
          <p:nvPr/>
        </p:nvSpPr>
        <p:spPr>
          <a:xfrm>
            <a:off x="9738360" y="6537960"/>
            <a:ext cx="1755648" cy="219456"/>
          </a:xfrm>
          <a:prstGeom prst="rect">
            <a:avLst/>
          </a:prstGeom>
          <a:noFill/>
          <a:ln/>
        </p:spPr>
        <p:txBody>
          <a:bodyPr wrap="square" lIns="0" tIns="0" rIns="0" bIns="0" rtlCol="0" anchor="ctr">
            <a:normAutofit/>
          </a:bodyPr>
          <a:lstStyle/>
          <a:p>
            <a:pPr marL="0" indent="0">
              <a:buNone/>
            </a:pPr>
            <a:r>
              <a:rPr lang="en-US" sz="1000" b="1" kern="0" spc="50" dirty="0">
                <a:solidFill>
                  <a:srgbClr val="183046"/>
                </a:solidFill>
                <a:latin typeface="Arial" pitchFamily="34" charset="0"/>
                <a:ea typeface="Arial" pitchFamily="34" charset="-122"/>
                <a:cs typeface="Arial" pitchFamily="34" charset="-120"/>
              </a:rPr>
              <a:t>12–18 MIN</a:t>
            </a:r>
            <a:endParaRPr lang="en-US" sz="1000" dirty="0"/>
          </a:p>
        </p:txBody>
      </p:sp>
      <p:sp>
        <p:nvSpPr>
          <p:cNvPr id="10" name="Text 8"/>
          <p:cNvSpPr/>
          <p:nvPr/>
        </p:nvSpPr>
        <p:spPr>
          <a:xfrm>
            <a:off x="11393424" y="6528816"/>
            <a:ext cx="292608" cy="155448"/>
          </a:xfrm>
          <a:prstGeom prst="rect">
            <a:avLst/>
          </a:prstGeom>
          <a:noFill/>
          <a:ln/>
        </p:spPr>
        <p:txBody>
          <a:bodyPr wrap="square" lIns="0" tIns="0" rIns="0" bIns="0" rtlCol="0" anchor="ctr">
            <a:normAutofit/>
          </a:bodyPr>
          <a:lstStyle/>
          <a:p>
            <a:pPr marL="0" indent="0" algn="r">
              <a:buNone/>
            </a:pPr>
            <a:r>
              <a:rPr lang="en-US" sz="1000" b="1" dirty="0">
                <a:solidFill>
                  <a:srgbClr val="5C7180"/>
                </a:solidFill>
                <a:latin typeface="Arial" pitchFamily="34" charset="0"/>
                <a:ea typeface="Arial" pitchFamily="34" charset="-122"/>
                <a:cs typeface="Arial" pitchFamily="34" charset="-120"/>
              </a:rPr>
              <a:t>25</a:t>
            </a:r>
            <a:endParaRPr lang="en-US" sz="1000" dirty="0"/>
          </a:p>
        </p:txBody>
      </p:sp>
      <p:sp>
        <p:nvSpPr>
          <p:cNvPr id="11" name="Shape 9"/>
          <p:cNvSpPr/>
          <p:nvPr/>
        </p:nvSpPr>
        <p:spPr>
          <a:xfrm>
            <a:off x="576072" y="2112264"/>
            <a:ext cx="2212848" cy="2907792"/>
          </a:xfrm>
          <a:prstGeom prst="roundRect">
            <a:avLst>
              <a:gd name="adj" fmla="val 5372"/>
            </a:avLst>
          </a:prstGeom>
          <a:solidFill>
            <a:srgbClr val="FFFFFF"/>
          </a:solidFill>
          <a:ln w="10160">
            <a:solidFill>
              <a:srgbClr val="D9E4EC"/>
            </a:solidFill>
            <a:prstDash val="solid"/>
          </a:ln>
        </p:spPr>
        <p:txBody>
          <a:bodyPr/>
          <a:lstStyle/>
          <a:p>
            <a:endParaRPr lang="en-GB"/>
          </a:p>
        </p:txBody>
      </p:sp>
      <p:sp>
        <p:nvSpPr>
          <p:cNvPr id="12" name="Text 10"/>
          <p:cNvSpPr/>
          <p:nvPr/>
        </p:nvSpPr>
        <p:spPr>
          <a:xfrm>
            <a:off x="731520" y="2441448"/>
            <a:ext cx="1920240" cy="795528"/>
          </a:xfrm>
          <a:prstGeom prst="rect">
            <a:avLst/>
          </a:prstGeom>
          <a:noFill/>
          <a:ln/>
        </p:spPr>
        <p:txBody>
          <a:bodyPr wrap="square" lIns="0" tIns="0" rIns="0" bIns="0" rtlCol="0" anchor="ctr">
            <a:normAutofit/>
          </a:bodyPr>
          <a:lstStyle/>
          <a:p>
            <a:pPr marL="0" indent="0" algn="ctr">
              <a:buNone/>
            </a:pPr>
            <a:r>
              <a:rPr lang="en-US" sz="4700" b="1" dirty="0">
                <a:solidFill>
                  <a:srgbClr val="13B8A6"/>
                </a:solidFill>
                <a:latin typeface="Arial" pitchFamily="34" charset="0"/>
                <a:ea typeface="Arial" pitchFamily="34" charset="-122"/>
                <a:cs typeface="Arial" pitchFamily="34" charset="-120"/>
              </a:rPr>
              <a:t>C</a:t>
            </a:r>
            <a:endParaRPr lang="en-US" sz="4700" dirty="0"/>
          </a:p>
        </p:txBody>
      </p:sp>
      <p:sp>
        <p:nvSpPr>
          <p:cNvPr id="13" name="Text 11"/>
          <p:cNvSpPr/>
          <p:nvPr/>
        </p:nvSpPr>
        <p:spPr>
          <a:xfrm>
            <a:off x="713232" y="3410712"/>
            <a:ext cx="1938528" cy="402336"/>
          </a:xfrm>
          <a:prstGeom prst="rect">
            <a:avLst/>
          </a:prstGeom>
          <a:noFill/>
          <a:ln/>
        </p:spPr>
        <p:txBody>
          <a:bodyPr wrap="square" lIns="0" tIns="0" rIns="0" bIns="0" rtlCol="0" anchor="ctr">
            <a:normAutofit/>
          </a:bodyPr>
          <a:lstStyle/>
          <a:p>
            <a:pPr marL="0" indent="0" algn="ctr">
              <a:buNone/>
            </a:pPr>
            <a:r>
              <a:rPr lang="en-US" sz="1550" b="1" dirty="0">
                <a:solidFill>
                  <a:srgbClr val="10263A"/>
                </a:solidFill>
                <a:latin typeface="Arial" pitchFamily="34" charset="0"/>
                <a:ea typeface="Arial" pitchFamily="34" charset="-122"/>
                <a:cs typeface="Arial" pitchFamily="34" charset="-120"/>
              </a:rPr>
              <a:t>CURRENCY</a:t>
            </a:r>
            <a:endParaRPr lang="en-US" sz="1550" dirty="0"/>
          </a:p>
        </p:txBody>
      </p:sp>
      <p:sp>
        <p:nvSpPr>
          <p:cNvPr id="14" name="Text 12"/>
          <p:cNvSpPr/>
          <p:nvPr/>
        </p:nvSpPr>
        <p:spPr>
          <a:xfrm>
            <a:off x="740664" y="3995928"/>
            <a:ext cx="1901952" cy="566928"/>
          </a:xfrm>
          <a:prstGeom prst="rect">
            <a:avLst/>
          </a:prstGeom>
          <a:noFill/>
          <a:ln/>
        </p:spPr>
        <p:txBody>
          <a:bodyPr wrap="square" lIns="0" tIns="0" rIns="0" bIns="0" rtlCol="0" anchor="ctr">
            <a:normAutofit/>
          </a:bodyPr>
          <a:lstStyle/>
          <a:p>
            <a:pPr marL="0" indent="0" algn="ctr">
              <a:buNone/>
            </a:pPr>
            <a:r>
              <a:rPr lang="en-US" sz="1340" dirty="0">
                <a:solidFill>
                  <a:srgbClr val="5C7180"/>
                </a:solidFill>
                <a:latin typeface="Arial" pitchFamily="34" charset="0"/>
                <a:ea typeface="Arial" pitchFamily="34" charset="-122"/>
                <a:cs typeface="Arial" pitchFamily="34" charset="-120"/>
              </a:rPr>
              <a:t>Current enough?</a:t>
            </a:r>
            <a:endParaRPr lang="en-US" sz="1340" dirty="0"/>
          </a:p>
        </p:txBody>
      </p:sp>
      <p:sp>
        <p:nvSpPr>
          <p:cNvPr id="15" name="Shape 13"/>
          <p:cNvSpPr/>
          <p:nvPr/>
        </p:nvSpPr>
        <p:spPr>
          <a:xfrm>
            <a:off x="2926080" y="2112264"/>
            <a:ext cx="2212848" cy="2907792"/>
          </a:xfrm>
          <a:prstGeom prst="roundRect">
            <a:avLst>
              <a:gd name="adj" fmla="val 5372"/>
            </a:avLst>
          </a:prstGeom>
          <a:solidFill>
            <a:srgbClr val="EAF3F9"/>
          </a:solidFill>
          <a:ln w="10160">
            <a:solidFill>
              <a:srgbClr val="D9E4EC"/>
            </a:solidFill>
            <a:prstDash val="solid"/>
          </a:ln>
        </p:spPr>
        <p:txBody>
          <a:bodyPr/>
          <a:lstStyle/>
          <a:p>
            <a:endParaRPr lang="en-GB"/>
          </a:p>
        </p:txBody>
      </p:sp>
      <p:sp>
        <p:nvSpPr>
          <p:cNvPr id="16" name="Text 14"/>
          <p:cNvSpPr/>
          <p:nvPr/>
        </p:nvSpPr>
        <p:spPr>
          <a:xfrm>
            <a:off x="3081528" y="2441448"/>
            <a:ext cx="1920240" cy="795528"/>
          </a:xfrm>
          <a:prstGeom prst="rect">
            <a:avLst/>
          </a:prstGeom>
          <a:noFill/>
          <a:ln/>
        </p:spPr>
        <p:txBody>
          <a:bodyPr wrap="square" lIns="0" tIns="0" rIns="0" bIns="0" rtlCol="0" anchor="ctr">
            <a:normAutofit/>
          </a:bodyPr>
          <a:lstStyle/>
          <a:p>
            <a:pPr marL="0" indent="0" algn="ctr">
              <a:buNone/>
            </a:pPr>
            <a:r>
              <a:rPr lang="en-US" sz="4700" b="1" dirty="0">
                <a:solidFill>
                  <a:srgbClr val="13B8A6"/>
                </a:solidFill>
                <a:latin typeface="Arial" pitchFamily="34" charset="0"/>
                <a:ea typeface="Arial" pitchFamily="34" charset="-122"/>
                <a:cs typeface="Arial" pitchFamily="34" charset="-120"/>
              </a:rPr>
              <a:t>R</a:t>
            </a:r>
            <a:endParaRPr lang="en-US" sz="4700" dirty="0"/>
          </a:p>
        </p:txBody>
      </p:sp>
      <p:sp>
        <p:nvSpPr>
          <p:cNvPr id="17" name="Text 15"/>
          <p:cNvSpPr/>
          <p:nvPr/>
        </p:nvSpPr>
        <p:spPr>
          <a:xfrm>
            <a:off x="3063240" y="3410712"/>
            <a:ext cx="1938528" cy="402336"/>
          </a:xfrm>
          <a:prstGeom prst="rect">
            <a:avLst/>
          </a:prstGeom>
          <a:noFill/>
          <a:ln/>
        </p:spPr>
        <p:txBody>
          <a:bodyPr wrap="square" lIns="0" tIns="0" rIns="0" bIns="0" rtlCol="0" anchor="ctr">
            <a:normAutofit/>
          </a:bodyPr>
          <a:lstStyle/>
          <a:p>
            <a:pPr marL="0" indent="0" algn="ctr">
              <a:buNone/>
            </a:pPr>
            <a:r>
              <a:rPr lang="en-US" sz="1550" b="1" dirty="0">
                <a:solidFill>
                  <a:srgbClr val="10263A"/>
                </a:solidFill>
                <a:latin typeface="Arial" pitchFamily="34" charset="0"/>
                <a:ea typeface="Arial" pitchFamily="34" charset="-122"/>
                <a:cs typeface="Arial" pitchFamily="34" charset="-120"/>
              </a:rPr>
              <a:t>RELEVANCE</a:t>
            </a:r>
            <a:endParaRPr lang="en-US" sz="1550" dirty="0"/>
          </a:p>
        </p:txBody>
      </p:sp>
      <p:sp>
        <p:nvSpPr>
          <p:cNvPr id="18" name="Text 16"/>
          <p:cNvSpPr/>
          <p:nvPr/>
        </p:nvSpPr>
        <p:spPr>
          <a:xfrm>
            <a:off x="3090672" y="3995928"/>
            <a:ext cx="1901952" cy="566928"/>
          </a:xfrm>
          <a:prstGeom prst="rect">
            <a:avLst/>
          </a:prstGeom>
          <a:noFill/>
          <a:ln/>
        </p:spPr>
        <p:txBody>
          <a:bodyPr wrap="square" lIns="0" tIns="0" rIns="0" bIns="0" rtlCol="0" anchor="ctr">
            <a:normAutofit/>
          </a:bodyPr>
          <a:lstStyle/>
          <a:p>
            <a:pPr marL="0" indent="0" algn="ctr">
              <a:buNone/>
            </a:pPr>
            <a:r>
              <a:rPr lang="en-US" sz="1340" dirty="0">
                <a:solidFill>
                  <a:srgbClr val="5C7180"/>
                </a:solidFill>
                <a:latin typeface="Arial" pitchFamily="34" charset="0"/>
                <a:ea typeface="Arial" pitchFamily="34" charset="-122"/>
                <a:cs typeface="Arial" pitchFamily="34" charset="-120"/>
              </a:rPr>
              <a:t>Answers my question?</a:t>
            </a:r>
            <a:endParaRPr lang="en-US" sz="1340" dirty="0"/>
          </a:p>
        </p:txBody>
      </p:sp>
      <p:sp>
        <p:nvSpPr>
          <p:cNvPr id="19" name="Shape 17"/>
          <p:cNvSpPr/>
          <p:nvPr/>
        </p:nvSpPr>
        <p:spPr>
          <a:xfrm>
            <a:off x="5276088" y="2112264"/>
            <a:ext cx="2212848" cy="2907792"/>
          </a:xfrm>
          <a:prstGeom prst="roundRect">
            <a:avLst>
              <a:gd name="adj" fmla="val 5372"/>
            </a:avLst>
          </a:prstGeom>
          <a:solidFill>
            <a:srgbClr val="FFFFFF"/>
          </a:solidFill>
          <a:ln w="10160">
            <a:solidFill>
              <a:srgbClr val="D9E4EC"/>
            </a:solidFill>
            <a:prstDash val="solid"/>
          </a:ln>
        </p:spPr>
        <p:txBody>
          <a:bodyPr/>
          <a:lstStyle/>
          <a:p>
            <a:endParaRPr lang="en-GB"/>
          </a:p>
        </p:txBody>
      </p:sp>
      <p:sp>
        <p:nvSpPr>
          <p:cNvPr id="20" name="Text 18"/>
          <p:cNvSpPr/>
          <p:nvPr/>
        </p:nvSpPr>
        <p:spPr>
          <a:xfrm>
            <a:off x="5431536" y="2441448"/>
            <a:ext cx="1920240" cy="795528"/>
          </a:xfrm>
          <a:prstGeom prst="rect">
            <a:avLst/>
          </a:prstGeom>
          <a:noFill/>
          <a:ln/>
        </p:spPr>
        <p:txBody>
          <a:bodyPr wrap="square" lIns="0" tIns="0" rIns="0" bIns="0" rtlCol="0" anchor="ctr">
            <a:normAutofit/>
          </a:bodyPr>
          <a:lstStyle/>
          <a:p>
            <a:pPr marL="0" indent="0" algn="ctr">
              <a:buNone/>
            </a:pPr>
            <a:r>
              <a:rPr lang="en-US" sz="4700" b="1" dirty="0">
                <a:solidFill>
                  <a:srgbClr val="13B8A6"/>
                </a:solidFill>
                <a:latin typeface="Arial" pitchFamily="34" charset="0"/>
                <a:ea typeface="Arial" pitchFamily="34" charset="-122"/>
                <a:cs typeface="Arial" pitchFamily="34" charset="-120"/>
              </a:rPr>
              <a:t>A</a:t>
            </a:r>
            <a:endParaRPr lang="en-US" sz="4700" dirty="0"/>
          </a:p>
        </p:txBody>
      </p:sp>
      <p:sp>
        <p:nvSpPr>
          <p:cNvPr id="21" name="Text 19"/>
          <p:cNvSpPr/>
          <p:nvPr/>
        </p:nvSpPr>
        <p:spPr>
          <a:xfrm>
            <a:off x="5413248" y="3410712"/>
            <a:ext cx="1938528" cy="402336"/>
          </a:xfrm>
          <a:prstGeom prst="rect">
            <a:avLst/>
          </a:prstGeom>
          <a:noFill/>
          <a:ln/>
        </p:spPr>
        <p:txBody>
          <a:bodyPr wrap="square" lIns="0" tIns="0" rIns="0" bIns="0" rtlCol="0" anchor="ctr">
            <a:normAutofit/>
          </a:bodyPr>
          <a:lstStyle/>
          <a:p>
            <a:pPr marL="0" indent="0" algn="ctr">
              <a:buNone/>
            </a:pPr>
            <a:r>
              <a:rPr lang="en-US" sz="1550" b="1" dirty="0">
                <a:solidFill>
                  <a:srgbClr val="10263A"/>
                </a:solidFill>
                <a:latin typeface="Arial" pitchFamily="34" charset="0"/>
                <a:ea typeface="Arial" pitchFamily="34" charset="-122"/>
                <a:cs typeface="Arial" pitchFamily="34" charset="-120"/>
              </a:rPr>
              <a:t>AUTHORITY</a:t>
            </a:r>
            <a:endParaRPr lang="en-US" sz="1550" dirty="0"/>
          </a:p>
        </p:txBody>
      </p:sp>
      <p:sp>
        <p:nvSpPr>
          <p:cNvPr id="22" name="Text 20"/>
          <p:cNvSpPr/>
          <p:nvPr/>
        </p:nvSpPr>
        <p:spPr>
          <a:xfrm>
            <a:off x="5440680" y="3995928"/>
            <a:ext cx="1901952" cy="566928"/>
          </a:xfrm>
          <a:prstGeom prst="rect">
            <a:avLst/>
          </a:prstGeom>
          <a:noFill/>
          <a:ln/>
        </p:spPr>
        <p:txBody>
          <a:bodyPr wrap="square" lIns="0" tIns="0" rIns="0" bIns="0" rtlCol="0" anchor="ctr">
            <a:normAutofit/>
          </a:bodyPr>
          <a:lstStyle/>
          <a:p>
            <a:pPr marL="0" indent="0" algn="ctr">
              <a:buNone/>
            </a:pPr>
            <a:r>
              <a:rPr lang="en-US" sz="1340" dirty="0">
                <a:solidFill>
                  <a:srgbClr val="5C7180"/>
                </a:solidFill>
                <a:latin typeface="Arial" pitchFamily="34" charset="0"/>
                <a:ea typeface="Arial" pitchFamily="34" charset="-122"/>
                <a:cs typeface="Arial" pitchFamily="34" charset="-120"/>
              </a:rPr>
              <a:t>Qualified creator?</a:t>
            </a:r>
            <a:endParaRPr lang="en-US" sz="1340" dirty="0"/>
          </a:p>
        </p:txBody>
      </p:sp>
      <p:sp>
        <p:nvSpPr>
          <p:cNvPr id="23" name="Shape 21"/>
          <p:cNvSpPr/>
          <p:nvPr/>
        </p:nvSpPr>
        <p:spPr>
          <a:xfrm>
            <a:off x="7626096" y="2112264"/>
            <a:ext cx="2212848" cy="2907792"/>
          </a:xfrm>
          <a:prstGeom prst="roundRect">
            <a:avLst>
              <a:gd name="adj" fmla="val 5372"/>
            </a:avLst>
          </a:prstGeom>
          <a:solidFill>
            <a:srgbClr val="EAF3F9"/>
          </a:solidFill>
          <a:ln w="10160">
            <a:solidFill>
              <a:srgbClr val="D9E4EC"/>
            </a:solidFill>
            <a:prstDash val="solid"/>
          </a:ln>
        </p:spPr>
        <p:txBody>
          <a:bodyPr/>
          <a:lstStyle/>
          <a:p>
            <a:endParaRPr lang="en-GB"/>
          </a:p>
        </p:txBody>
      </p:sp>
      <p:sp>
        <p:nvSpPr>
          <p:cNvPr id="24" name="Text 22"/>
          <p:cNvSpPr/>
          <p:nvPr/>
        </p:nvSpPr>
        <p:spPr>
          <a:xfrm>
            <a:off x="7781544" y="2441448"/>
            <a:ext cx="1920240" cy="795528"/>
          </a:xfrm>
          <a:prstGeom prst="rect">
            <a:avLst/>
          </a:prstGeom>
          <a:noFill/>
          <a:ln/>
        </p:spPr>
        <p:txBody>
          <a:bodyPr wrap="square" lIns="0" tIns="0" rIns="0" bIns="0" rtlCol="0" anchor="ctr">
            <a:normAutofit/>
          </a:bodyPr>
          <a:lstStyle/>
          <a:p>
            <a:pPr marL="0" indent="0" algn="ctr">
              <a:buNone/>
            </a:pPr>
            <a:r>
              <a:rPr lang="en-US" sz="4700" b="1" dirty="0">
                <a:solidFill>
                  <a:srgbClr val="13B8A6"/>
                </a:solidFill>
                <a:latin typeface="Arial" pitchFamily="34" charset="0"/>
                <a:ea typeface="Arial" pitchFamily="34" charset="-122"/>
                <a:cs typeface="Arial" pitchFamily="34" charset="-120"/>
              </a:rPr>
              <a:t>A</a:t>
            </a:r>
            <a:endParaRPr lang="en-US" sz="4700" dirty="0"/>
          </a:p>
        </p:txBody>
      </p:sp>
      <p:sp>
        <p:nvSpPr>
          <p:cNvPr id="25" name="Text 23"/>
          <p:cNvSpPr/>
          <p:nvPr/>
        </p:nvSpPr>
        <p:spPr>
          <a:xfrm>
            <a:off x="7763256" y="3410712"/>
            <a:ext cx="1938528" cy="402336"/>
          </a:xfrm>
          <a:prstGeom prst="rect">
            <a:avLst/>
          </a:prstGeom>
          <a:noFill/>
          <a:ln/>
        </p:spPr>
        <p:txBody>
          <a:bodyPr wrap="square" lIns="0" tIns="0" rIns="0" bIns="0" rtlCol="0" anchor="ctr">
            <a:normAutofit/>
          </a:bodyPr>
          <a:lstStyle/>
          <a:p>
            <a:pPr marL="0" indent="0" algn="ctr">
              <a:buNone/>
            </a:pPr>
            <a:r>
              <a:rPr lang="en-US" sz="1550" b="1" dirty="0">
                <a:solidFill>
                  <a:srgbClr val="10263A"/>
                </a:solidFill>
                <a:latin typeface="Arial" pitchFamily="34" charset="0"/>
                <a:ea typeface="Arial" pitchFamily="34" charset="-122"/>
                <a:cs typeface="Arial" pitchFamily="34" charset="-120"/>
              </a:rPr>
              <a:t>ACCURACY</a:t>
            </a:r>
            <a:endParaRPr lang="en-US" sz="1550" dirty="0"/>
          </a:p>
        </p:txBody>
      </p:sp>
      <p:sp>
        <p:nvSpPr>
          <p:cNvPr id="26" name="Text 24"/>
          <p:cNvSpPr/>
          <p:nvPr/>
        </p:nvSpPr>
        <p:spPr>
          <a:xfrm>
            <a:off x="7790688" y="3995928"/>
            <a:ext cx="1901952" cy="566928"/>
          </a:xfrm>
          <a:prstGeom prst="rect">
            <a:avLst/>
          </a:prstGeom>
          <a:noFill/>
          <a:ln/>
        </p:spPr>
        <p:txBody>
          <a:bodyPr wrap="square" lIns="0" tIns="0" rIns="0" bIns="0" rtlCol="0" anchor="ctr">
            <a:normAutofit/>
          </a:bodyPr>
          <a:lstStyle/>
          <a:p>
            <a:pPr marL="0" indent="0" algn="ctr">
              <a:buNone/>
            </a:pPr>
            <a:r>
              <a:rPr lang="en-US" sz="1340" dirty="0">
                <a:solidFill>
                  <a:srgbClr val="5C7180"/>
                </a:solidFill>
                <a:latin typeface="Arial" pitchFamily="34" charset="0"/>
                <a:ea typeface="Arial" pitchFamily="34" charset="-122"/>
                <a:cs typeface="Arial" pitchFamily="34" charset="-120"/>
              </a:rPr>
              <a:t>Evidence traceable?</a:t>
            </a:r>
            <a:endParaRPr lang="en-US" sz="1340" dirty="0"/>
          </a:p>
        </p:txBody>
      </p:sp>
      <p:sp>
        <p:nvSpPr>
          <p:cNvPr id="27" name="Shape 25"/>
          <p:cNvSpPr/>
          <p:nvPr/>
        </p:nvSpPr>
        <p:spPr>
          <a:xfrm>
            <a:off x="9976104" y="2112264"/>
            <a:ext cx="2212848" cy="2907792"/>
          </a:xfrm>
          <a:prstGeom prst="roundRect">
            <a:avLst>
              <a:gd name="adj" fmla="val 5372"/>
            </a:avLst>
          </a:prstGeom>
          <a:solidFill>
            <a:srgbClr val="FFFFFF"/>
          </a:solidFill>
          <a:ln w="10160">
            <a:solidFill>
              <a:srgbClr val="D9E4EC"/>
            </a:solidFill>
            <a:prstDash val="solid"/>
          </a:ln>
        </p:spPr>
        <p:txBody>
          <a:bodyPr/>
          <a:lstStyle/>
          <a:p>
            <a:endParaRPr lang="en-GB"/>
          </a:p>
        </p:txBody>
      </p:sp>
      <p:sp>
        <p:nvSpPr>
          <p:cNvPr id="28" name="Text 26"/>
          <p:cNvSpPr/>
          <p:nvPr/>
        </p:nvSpPr>
        <p:spPr>
          <a:xfrm>
            <a:off x="10131552" y="2441448"/>
            <a:ext cx="1920240" cy="795528"/>
          </a:xfrm>
          <a:prstGeom prst="rect">
            <a:avLst/>
          </a:prstGeom>
          <a:noFill/>
          <a:ln/>
        </p:spPr>
        <p:txBody>
          <a:bodyPr wrap="square" lIns="0" tIns="0" rIns="0" bIns="0" rtlCol="0" anchor="ctr">
            <a:normAutofit/>
          </a:bodyPr>
          <a:lstStyle/>
          <a:p>
            <a:pPr marL="0" indent="0" algn="ctr">
              <a:buNone/>
            </a:pPr>
            <a:r>
              <a:rPr lang="en-US" sz="4700" b="1" dirty="0">
                <a:solidFill>
                  <a:srgbClr val="F2B64C"/>
                </a:solidFill>
                <a:latin typeface="Arial" pitchFamily="34" charset="0"/>
                <a:ea typeface="Arial" pitchFamily="34" charset="-122"/>
                <a:cs typeface="Arial" pitchFamily="34" charset="-120"/>
              </a:rPr>
              <a:t>P</a:t>
            </a:r>
            <a:endParaRPr lang="en-US" sz="4700" dirty="0"/>
          </a:p>
        </p:txBody>
      </p:sp>
      <p:sp>
        <p:nvSpPr>
          <p:cNvPr id="29" name="Text 27"/>
          <p:cNvSpPr/>
          <p:nvPr/>
        </p:nvSpPr>
        <p:spPr>
          <a:xfrm>
            <a:off x="10113264" y="3410712"/>
            <a:ext cx="1938528" cy="402336"/>
          </a:xfrm>
          <a:prstGeom prst="rect">
            <a:avLst/>
          </a:prstGeom>
          <a:noFill/>
          <a:ln/>
        </p:spPr>
        <p:txBody>
          <a:bodyPr wrap="square" lIns="0" tIns="0" rIns="0" bIns="0" rtlCol="0" anchor="ctr">
            <a:normAutofit/>
          </a:bodyPr>
          <a:lstStyle/>
          <a:p>
            <a:pPr marL="0" indent="0" algn="ctr">
              <a:buNone/>
            </a:pPr>
            <a:r>
              <a:rPr lang="en-US" sz="1550" b="1" dirty="0">
                <a:solidFill>
                  <a:srgbClr val="10263A"/>
                </a:solidFill>
                <a:latin typeface="Arial" pitchFamily="34" charset="0"/>
                <a:ea typeface="Arial" pitchFamily="34" charset="-122"/>
                <a:cs typeface="Arial" pitchFamily="34" charset="-120"/>
              </a:rPr>
              <a:t>PURPOSE</a:t>
            </a:r>
            <a:endParaRPr lang="en-US" sz="1550" dirty="0"/>
          </a:p>
        </p:txBody>
      </p:sp>
      <p:sp>
        <p:nvSpPr>
          <p:cNvPr id="30" name="Text 28"/>
          <p:cNvSpPr/>
          <p:nvPr/>
        </p:nvSpPr>
        <p:spPr>
          <a:xfrm>
            <a:off x="10140696" y="3995928"/>
            <a:ext cx="1901952" cy="566928"/>
          </a:xfrm>
          <a:prstGeom prst="rect">
            <a:avLst/>
          </a:prstGeom>
          <a:noFill/>
          <a:ln/>
        </p:spPr>
        <p:txBody>
          <a:bodyPr wrap="square" lIns="0" tIns="0" rIns="0" bIns="0" rtlCol="0" anchor="ctr">
            <a:normAutofit/>
          </a:bodyPr>
          <a:lstStyle/>
          <a:p>
            <a:pPr marL="0" indent="0" algn="ctr">
              <a:buNone/>
            </a:pPr>
            <a:r>
              <a:rPr lang="en-US" sz="1340" dirty="0">
                <a:solidFill>
                  <a:srgbClr val="5C7180"/>
                </a:solidFill>
                <a:latin typeface="Arial" pitchFamily="34" charset="0"/>
                <a:ea typeface="Arial" pitchFamily="34" charset="-122"/>
                <a:cs typeface="Arial" pitchFamily="34" charset="-120"/>
              </a:rPr>
              <a:t>Why published?</a:t>
            </a:r>
            <a:endParaRPr lang="en-US" sz="1340" dirty="0"/>
          </a:p>
        </p:txBody>
      </p:sp>
      <p:sp>
        <p:nvSpPr>
          <p:cNvPr id="31" name="Shape 29"/>
          <p:cNvSpPr/>
          <p:nvPr/>
        </p:nvSpPr>
        <p:spPr>
          <a:xfrm>
            <a:off x="658368" y="5925312"/>
            <a:ext cx="10872216" cy="347472"/>
          </a:xfrm>
          <a:prstGeom prst="roundRect">
            <a:avLst>
              <a:gd name="adj" fmla="val 21053"/>
            </a:avLst>
          </a:prstGeom>
          <a:solidFill>
            <a:srgbClr val="E4F8F4"/>
          </a:solidFill>
          <a:ln w="10160">
            <a:solidFill>
              <a:srgbClr val="E4F8F4">
                <a:alpha val="0"/>
              </a:srgbClr>
            </a:solidFill>
            <a:prstDash val="solid"/>
          </a:ln>
        </p:spPr>
        <p:txBody>
          <a:bodyPr/>
          <a:lstStyle/>
          <a:p>
            <a:endParaRPr lang="en-GB"/>
          </a:p>
        </p:txBody>
      </p:sp>
      <p:sp>
        <p:nvSpPr>
          <p:cNvPr id="32" name="Text 30"/>
          <p:cNvSpPr/>
          <p:nvPr/>
        </p:nvSpPr>
        <p:spPr>
          <a:xfrm>
            <a:off x="832104" y="5980176"/>
            <a:ext cx="10497312" cy="192024"/>
          </a:xfrm>
          <a:prstGeom prst="rect">
            <a:avLst/>
          </a:prstGeom>
          <a:noFill/>
          <a:ln/>
        </p:spPr>
        <p:txBody>
          <a:bodyPr wrap="square" lIns="0" tIns="0" rIns="0" bIns="0" rtlCol="0" anchor="ctr">
            <a:normAutofit/>
          </a:bodyPr>
          <a:lstStyle/>
          <a:p>
            <a:pPr marL="0" indent="0">
              <a:buNone/>
            </a:pPr>
            <a:r>
              <a:rPr lang="en-US" sz="1200" b="1" dirty="0">
                <a:solidFill>
                  <a:srgbClr val="10263A"/>
                </a:solidFill>
                <a:latin typeface="Arial" pitchFamily="34" charset="0"/>
                <a:ea typeface="Arial" pitchFamily="34" charset="-122"/>
                <a:cs typeface="Arial" pitchFamily="34" charset="-120"/>
              </a:rPr>
              <a:t>CRAAP = Currency, Relevance, Authority, Accuracy, Purpose (Blakeslee, 2004).</a:t>
            </a:r>
            <a:endParaRPr lang="en-US" sz="1200"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name="Slide 26">
    <p:bg>
      <p:bgPr>
        <a:solidFill>
          <a:srgbClr val="F6F9FC"/>
        </a:solidFill>
        <a:effectLst/>
      </p:bgPr>
    </p:bg>
    <p:spTree>
      <p:nvGrpSpPr>
        <p:cNvPr id="1" name=""/>
        <p:cNvGrpSpPr/>
        <p:nvPr/>
      </p:nvGrpSpPr>
      <p:grpSpPr>
        <a:xfrm>
          <a:off x="0" y="0"/>
          <a:ext cx="0" cy="0"/>
          <a:chOff x="0" y="0"/>
          <a:chExt cx="0" cy="0"/>
        </a:xfrm>
      </p:grpSpPr>
      <p:sp>
        <p:nvSpPr>
          <p:cNvPr id="2" name="Shape 0"/>
          <p:cNvSpPr/>
          <p:nvPr/>
        </p:nvSpPr>
        <p:spPr>
          <a:xfrm>
            <a:off x="0" y="0"/>
            <a:ext cx="12192000" cy="109728"/>
          </a:xfrm>
          <a:prstGeom prst="rect">
            <a:avLst/>
          </a:prstGeom>
          <a:solidFill>
            <a:srgbClr val="13B8A6"/>
          </a:solidFill>
          <a:ln w="12700">
            <a:solidFill>
              <a:srgbClr val="13B8A6"/>
            </a:solidFill>
            <a:prstDash val="solid"/>
          </a:ln>
        </p:spPr>
        <p:txBody>
          <a:bodyPr/>
          <a:lstStyle/>
          <a:p>
            <a:endParaRPr lang="en-GB"/>
          </a:p>
        </p:txBody>
      </p:sp>
      <p:sp>
        <p:nvSpPr>
          <p:cNvPr id="3" name="Text 1"/>
          <p:cNvSpPr/>
          <p:nvPr/>
        </p:nvSpPr>
        <p:spPr>
          <a:xfrm>
            <a:off x="502920" y="274320"/>
            <a:ext cx="9144000" cy="219456"/>
          </a:xfrm>
          <a:prstGeom prst="rect">
            <a:avLst/>
          </a:prstGeom>
          <a:noFill/>
          <a:ln/>
        </p:spPr>
        <p:txBody>
          <a:bodyPr wrap="square" lIns="0" tIns="0" rIns="0" bIns="0" rtlCol="0" anchor="ctr">
            <a:normAutofit/>
          </a:bodyPr>
          <a:lstStyle/>
          <a:p>
            <a:pPr marL="0" indent="0">
              <a:buNone/>
            </a:pPr>
            <a:r>
              <a:rPr lang="en-US" sz="1000" b="1" kern="0" spc="50" dirty="0">
                <a:solidFill>
                  <a:srgbClr val="5C7180"/>
                </a:solidFill>
                <a:latin typeface="Arial" pitchFamily="34" charset="0"/>
                <a:ea typeface="Arial" pitchFamily="34" charset="-122"/>
                <a:cs typeface="Arial" pitchFamily="34" charset="-120"/>
              </a:rPr>
              <a:t>UWTSD  /  BMPL4020  /  ACADEMIC &amp; PROFESSIONAL SKILLS FOR POLICING</a:t>
            </a:r>
            <a:endParaRPr lang="en-US" sz="1000" dirty="0"/>
          </a:p>
        </p:txBody>
      </p:sp>
      <p:sp>
        <p:nvSpPr>
          <p:cNvPr id="4" name="Text 2"/>
          <p:cNvSpPr/>
          <p:nvPr/>
        </p:nvSpPr>
        <p:spPr>
          <a:xfrm>
            <a:off x="502920" y="749808"/>
            <a:ext cx="11201400" cy="685800"/>
          </a:xfrm>
          <a:prstGeom prst="rect">
            <a:avLst/>
          </a:prstGeom>
          <a:noFill/>
          <a:ln/>
        </p:spPr>
        <p:txBody>
          <a:bodyPr wrap="square" lIns="0" tIns="0" rIns="0" bIns="0" rtlCol="0" anchor="ctr">
            <a:normAutofit/>
          </a:bodyPr>
          <a:lstStyle/>
          <a:p>
            <a:pPr marL="0" indent="0">
              <a:buNone/>
            </a:pPr>
            <a:r>
              <a:rPr lang="en-US" sz="3100" b="1" dirty="0">
                <a:solidFill>
                  <a:srgbClr val="10263A"/>
                </a:solidFill>
                <a:latin typeface="Arial" pitchFamily="34" charset="0"/>
                <a:ea typeface="Arial" pitchFamily="34" charset="-122"/>
                <a:cs typeface="Arial" pitchFamily="34" charset="-120"/>
              </a:rPr>
              <a:t>C = Currency</a:t>
            </a:r>
            <a:endParaRPr lang="en-US" sz="3100" dirty="0"/>
          </a:p>
        </p:txBody>
      </p:sp>
      <p:sp>
        <p:nvSpPr>
          <p:cNvPr id="5" name="Text 3"/>
          <p:cNvSpPr/>
          <p:nvPr/>
        </p:nvSpPr>
        <p:spPr>
          <a:xfrm>
            <a:off x="512064" y="1444752"/>
            <a:ext cx="11064240" cy="338328"/>
          </a:xfrm>
          <a:prstGeom prst="rect">
            <a:avLst/>
          </a:prstGeom>
          <a:noFill/>
          <a:ln/>
        </p:spPr>
        <p:txBody>
          <a:bodyPr wrap="square" lIns="0" tIns="0" rIns="0" bIns="0" rtlCol="0" anchor="ctr">
            <a:normAutofit/>
          </a:bodyPr>
          <a:lstStyle/>
          <a:p>
            <a:pPr marL="0" indent="0">
              <a:buNone/>
            </a:pPr>
            <a:r>
              <a:rPr lang="en-US" sz="1600" dirty="0">
                <a:solidFill>
                  <a:srgbClr val="5C7180"/>
                </a:solidFill>
                <a:latin typeface="Arial" pitchFamily="34" charset="0"/>
                <a:ea typeface="Arial" pitchFamily="34" charset="-122"/>
                <a:cs typeface="Arial" pitchFamily="34" charset="-120"/>
              </a:rPr>
              <a:t>How current does the source need to be?</a:t>
            </a:r>
            <a:endParaRPr lang="en-US" sz="1600" dirty="0"/>
          </a:p>
        </p:txBody>
      </p:sp>
      <p:sp>
        <p:nvSpPr>
          <p:cNvPr id="6" name="Shape 4"/>
          <p:cNvSpPr/>
          <p:nvPr/>
        </p:nvSpPr>
        <p:spPr>
          <a:xfrm>
            <a:off x="502920" y="6483096"/>
            <a:ext cx="11183112" cy="0"/>
          </a:xfrm>
          <a:prstGeom prst="line">
            <a:avLst/>
          </a:prstGeom>
          <a:noFill/>
          <a:ln w="8890">
            <a:solidFill>
              <a:srgbClr val="D9E4EC"/>
            </a:solidFill>
            <a:prstDash val="solid"/>
          </a:ln>
        </p:spPr>
        <p:txBody>
          <a:bodyPr/>
          <a:lstStyle/>
          <a:p>
            <a:endParaRPr lang="en-GB"/>
          </a:p>
        </p:txBody>
      </p:sp>
      <p:sp>
        <p:nvSpPr>
          <p:cNvPr id="7" name="Text 5"/>
          <p:cNvSpPr/>
          <p:nvPr/>
        </p:nvSpPr>
        <p:spPr>
          <a:xfrm>
            <a:off x="502920" y="6537960"/>
            <a:ext cx="4572000" cy="155448"/>
          </a:xfrm>
          <a:prstGeom prst="rect">
            <a:avLst/>
          </a:prstGeom>
          <a:noFill/>
          <a:ln/>
        </p:spPr>
        <p:txBody>
          <a:bodyPr wrap="square" lIns="0" tIns="0" rIns="0" bIns="0" rtlCol="0" anchor="ctr">
            <a:normAutofit/>
          </a:bodyPr>
          <a:lstStyle/>
          <a:p>
            <a:pPr marL="0" indent="0">
              <a:buNone/>
            </a:pPr>
            <a:r>
              <a:rPr lang="en-US" sz="900" b="1" dirty="0">
                <a:solidFill>
                  <a:srgbClr val="5C7180"/>
                </a:solidFill>
                <a:latin typeface="Arial" pitchFamily="34" charset="0"/>
                <a:ea typeface="Arial" pitchFamily="34" charset="-122"/>
                <a:cs typeface="Arial" pitchFamily="34" charset="-120"/>
              </a:rPr>
              <a:t>TUESDAY  •  CONTENT</a:t>
            </a:r>
            <a:endParaRPr lang="en-US" sz="900" dirty="0"/>
          </a:p>
        </p:txBody>
      </p:sp>
      <p:sp>
        <p:nvSpPr>
          <p:cNvPr id="8" name="Shape 6"/>
          <p:cNvSpPr/>
          <p:nvPr/>
        </p:nvSpPr>
        <p:spPr>
          <a:xfrm>
            <a:off x="9646920" y="6510528"/>
            <a:ext cx="1938528" cy="292608"/>
          </a:xfrm>
          <a:prstGeom prst="roundRect">
            <a:avLst>
              <a:gd name="adj" fmla="val 25000"/>
            </a:avLst>
          </a:prstGeom>
          <a:solidFill>
            <a:srgbClr val="EAF3F9"/>
          </a:solidFill>
          <a:ln w="10160">
            <a:solidFill>
              <a:srgbClr val="EAF3F9">
                <a:alpha val="0"/>
              </a:srgbClr>
            </a:solidFill>
            <a:prstDash val="solid"/>
          </a:ln>
        </p:spPr>
        <p:txBody>
          <a:bodyPr/>
          <a:lstStyle/>
          <a:p>
            <a:endParaRPr lang="en-GB"/>
          </a:p>
        </p:txBody>
      </p:sp>
      <p:sp>
        <p:nvSpPr>
          <p:cNvPr id="9" name="Text 7"/>
          <p:cNvSpPr/>
          <p:nvPr/>
        </p:nvSpPr>
        <p:spPr>
          <a:xfrm>
            <a:off x="9738360" y="6537960"/>
            <a:ext cx="1755648" cy="219456"/>
          </a:xfrm>
          <a:prstGeom prst="rect">
            <a:avLst/>
          </a:prstGeom>
          <a:noFill/>
          <a:ln/>
        </p:spPr>
        <p:txBody>
          <a:bodyPr wrap="square" lIns="0" tIns="0" rIns="0" bIns="0" rtlCol="0" anchor="ctr">
            <a:normAutofit/>
          </a:bodyPr>
          <a:lstStyle/>
          <a:p>
            <a:pPr marL="0" indent="0">
              <a:buNone/>
            </a:pPr>
            <a:r>
              <a:rPr lang="en-US" sz="1000" b="1" kern="0" spc="50" dirty="0">
                <a:solidFill>
                  <a:srgbClr val="183046"/>
                </a:solidFill>
                <a:latin typeface="Arial" pitchFamily="34" charset="0"/>
                <a:ea typeface="Arial" pitchFamily="34" charset="-122"/>
                <a:cs typeface="Arial" pitchFamily="34" charset="-120"/>
              </a:rPr>
              <a:t>18–20 MIN</a:t>
            </a:r>
            <a:endParaRPr lang="en-US" sz="1000" dirty="0"/>
          </a:p>
        </p:txBody>
      </p:sp>
      <p:sp>
        <p:nvSpPr>
          <p:cNvPr id="10" name="Text 8"/>
          <p:cNvSpPr/>
          <p:nvPr/>
        </p:nvSpPr>
        <p:spPr>
          <a:xfrm>
            <a:off x="11393424" y="6528816"/>
            <a:ext cx="292608" cy="155448"/>
          </a:xfrm>
          <a:prstGeom prst="rect">
            <a:avLst/>
          </a:prstGeom>
          <a:noFill/>
          <a:ln/>
        </p:spPr>
        <p:txBody>
          <a:bodyPr wrap="square" lIns="0" tIns="0" rIns="0" bIns="0" rtlCol="0" anchor="ctr">
            <a:normAutofit/>
          </a:bodyPr>
          <a:lstStyle/>
          <a:p>
            <a:pPr marL="0" indent="0" algn="r">
              <a:buNone/>
            </a:pPr>
            <a:r>
              <a:rPr lang="en-US" sz="1000" b="1" dirty="0">
                <a:solidFill>
                  <a:srgbClr val="5C7180"/>
                </a:solidFill>
                <a:latin typeface="Arial" pitchFamily="34" charset="0"/>
                <a:ea typeface="Arial" pitchFamily="34" charset="-122"/>
                <a:cs typeface="Arial" pitchFamily="34" charset="-120"/>
              </a:rPr>
              <a:t>26</a:t>
            </a:r>
            <a:endParaRPr lang="en-US" sz="1000" dirty="0"/>
          </a:p>
        </p:txBody>
      </p:sp>
      <p:sp>
        <p:nvSpPr>
          <p:cNvPr id="11" name="Shape 9"/>
          <p:cNvSpPr/>
          <p:nvPr/>
        </p:nvSpPr>
        <p:spPr>
          <a:xfrm>
            <a:off x="731520" y="1993392"/>
            <a:ext cx="5330952" cy="3310128"/>
          </a:xfrm>
          <a:prstGeom prst="roundRect">
            <a:avLst>
              <a:gd name="adj" fmla="val 4420"/>
            </a:avLst>
          </a:prstGeom>
          <a:solidFill>
            <a:srgbClr val="FFFFFF"/>
          </a:solidFill>
          <a:ln w="10160">
            <a:solidFill>
              <a:srgbClr val="D9E4EC"/>
            </a:solidFill>
            <a:prstDash val="solid"/>
          </a:ln>
        </p:spPr>
        <p:txBody>
          <a:bodyPr/>
          <a:lstStyle/>
          <a:p>
            <a:endParaRPr lang="en-GB"/>
          </a:p>
        </p:txBody>
      </p:sp>
      <p:sp>
        <p:nvSpPr>
          <p:cNvPr id="12" name="Shape 10"/>
          <p:cNvSpPr/>
          <p:nvPr/>
        </p:nvSpPr>
        <p:spPr>
          <a:xfrm>
            <a:off x="731520" y="1993392"/>
            <a:ext cx="68580" cy="3310128"/>
          </a:xfrm>
          <a:prstGeom prst="rect">
            <a:avLst/>
          </a:prstGeom>
          <a:solidFill>
            <a:srgbClr val="13B8A6"/>
          </a:solidFill>
          <a:ln w="10160">
            <a:solidFill>
              <a:srgbClr val="13B8A6">
                <a:alpha val="0"/>
              </a:srgbClr>
            </a:solidFill>
            <a:prstDash val="solid"/>
          </a:ln>
        </p:spPr>
        <p:txBody>
          <a:bodyPr/>
          <a:lstStyle/>
          <a:p>
            <a:endParaRPr lang="en-GB"/>
          </a:p>
        </p:txBody>
      </p:sp>
      <p:sp>
        <p:nvSpPr>
          <p:cNvPr id="13" name="Text 11"/>
          <p:cNvSpPr/>
          <p:nvPr/>
        </p:nvSpPr>
        <p:spPr>
          <a:xfrm>
            <a:off x="932688" y="2139696"/>
            <a:ext cx="4919472" cy="329184"/>
          </a:xfrm>
          <a:prstGeom prst="rect">
            <a:avLst/>
          </a:prstGeom>
          <a:noFill/>
          <a:ln/>
        </p:spPr>
        <p:txBody>
          <a:bodyPr wrap="square" lIns="0" tIns="0" rIns="0" bIns="0" rtlCol="0" anchor="ctr">
            <a:normAutofit/>
          </a:bodyPr>
          <a:lstStyle/>
          <a:p>
            <a:pPr marL="0" indent="0">
              <a:buNone/>
            </a:pPr>
            <a:r>
              <a:rPr lang="en-US" sz="1900" b="1" dirty="0">
                <a:solidFill>
                  <a:srgbClr val="10263A"/>
                </a:solidFill>
                <a:latin typeface="Arial" pitchFamily="34" charset="0"/>
                <a:ea typeface="Arial" pitchFamily="34" charset="-122"/>
                <a:cs typeface="Arial" pitchFamily="34" charset="-120"/>
              </a:rPr>
              <a:t>QUESTIONS TO ASK</a:t>
            </a:r>
            <a:endParaRPr lang="en-US" sz="1900" dirty="0"/>
          </a:p>
        </p:txBody>
      </p:sp>
      <p:sp>
        <p:nvSpPr>
          <p:cNvPr id="14" name="Text 12"/>
          <p:cNvSpPr/>
          <p:nvPr/>
        </p:nvSpPr>
        <p:spPr>
          <a:xfrm>
            <a:off x="932688" y="2606040"/>
            <a:ext cx="4919472" cy="2560320"/>
          </a:xfrm>
          <a:prstGeom prst="rect">
            <a:avLst/>
          </a:prstGeom>
          <a:noFill/>
          <a:ln/>
        </p:spPr>
        <p:txBody>
          <a:bodyPr wrap="square" lIns="0" tIns="0" rIns="0" bIns="0" rtlCol="0" anchor="t">
            <a:normAutofit/>
          </a:bodyPr>
          <a:lstStyle/>
          <a:p>
            <a:pPr marL="0" indent="0">
              <a:buNone/>
            </a:pPr>
            <a:r>
              <a:rPr lang="en-US" sz="1500" dirty="0">
                <a:solidFill>
                  <a:srgbClr val="183046"/>
                </a:solidFill>
                <a:latin typeface="Arial" pitchFamily="34" charset="0"/>
                <a:ea typeface="Arial" pitchFamily="34" charset="-122"/>
                <a:cs typeface="Arial" pitchFamily="34" charset="-120"/>
              </a:rPr>
              <a:t>Publication / update date? Has law or policy changed? Are linked claims still valid? Is this a historical or current research question?</a:t>
            </a:r>
            <a:endParaRPr lang="en-US" sz="1500" dirty="0"/>
          </a:p>
        </p:txBody>
      </p:sp>
      <p:sp>
        <p:nvSpPr>
          <p:cNvPr id="15" name="Shape 13"/>
          <p:cNvSpPr/>
          <p:nvPr/>
        </p:nvSpPr>
        <p:spPr>
          <a:xfrm>
            <a:off x="6208776" y="1993392"/>
            <a:ext cx="5330952" cy="3310128"/>
          </a:xfrm>
          <a:prstGeom prst="roundRect">
            <a:avLst>
              <a:gd name="adj" fmla="val 4420"/>
            </a:avLst>
          </a:prstGeom>
          <a:solidFill>
            <a:srgbClr val="FFFFFF"/>
          </a:solidFill>
          <a:ln w="10160">
            <a:solidFill>
              <a:srgbClr val="D9E4EC"/>
            </a:solidFill>
            <a:prstDash val="solid"/>
          </a:ln>
        </p:spPr>
        <p:txBody>
          <a:bodyPr/>
          <a:lstStyle/>
          <a:p>
            <a:endParaRPr lang="en-GB"/>
          </a:p>
        </p:txBody>
      </p:sp>
      <p:sp>
        <p:nvSpPr>
          <p:cNvPr id="16" name="Shape 14"/>
          <p:cNvSpPr/>
          <p:nvPr/>
        </p:nvSpPr>
        <p:spPr>
          <a:xfrm>
            <a:off x="6208776" y="1993392"/>
            <a:ext cx="68580" cy="3310128"/>
          </a:xfrm>
          <a:prstGeom prst="rect">
            <a:avLst/>
          </a:prstGeom>
          <a:solidFill>
            <a:srgbClr val="4AAED0"/>
          </a:solidFill>
          <a:ln w="10160">
            <a:solidFill>
              <a:srgbClr val="4AAED0">
                <a:alpha val="0"/>
              </a:srgbClr>
            </a:solidFill>
            <a:prstDash val="solid"/>
          </a:ln>
        </p:spPr>
        <p:txBody>
          <a:bodyPr/>
          <a:lstStyle/>
          <a:p>
            <a:endParaRPr lang="en-GB"/>
          </a:p>
        </p:txBody>
      </p:sp>
      <p:sp>
        <p:nvSpPr>
          <p:cNvPr id="17" name="Text 15"/>
          <p:cNvSpPr/>
          <p:nvPr/>
        </p:nvSpPr>
        <p:spPr>
          <a:xfrm>
            <a:off x="6409944" y="2139696"/>
            <a:ext cx="4919472" cy="329184"/>
          </a:xfrm>
          <a:prstGeom prst="rect">
            <a:avLst/>
          </a:prstGeom>
          <a:noFill/>
          <a:ln/>
        </p:spPr>
        <p:txBody>
          <a:bodyPr wrap="square" lIns="0" tIns="0" rIns="0" bIns="0" rtlCol="0" anchor="ctr">
            <a:normAutofit/>
          </a:bodyPr>
          <a:lstStyle/>
          <a:p>
            <a:pPr marL="0" indent="0">
              <a:buNone/>
            </a:pPr>
            <a:r>
              <a:rPr lang="en-US" sz="1900" b="1" dirty="0">
                <a:solidFill>
                  <a:srgbClr val="10263A"/>
                </a:solidFill>
                <a:latin typeface="Arial" pitchFamily="34" charset="0"/>
                <a:ea typeface="Arial" pitchFamily="34" charset="-122"/>
                <a:cs typeface="Arial" pitchFamily="34" charset="-120"/>
              </a:rPr>
              <a:t>POLICING EXAMPLE</a:t>
            </a:r>
            <a:endParaRPr lang="en-US" sz="1900" dirty="0"/>
          </a:p>
        </p:txBody>
      </p:sp>
      <p:sp>
        <p:nvSpPr>
          <p:cNvPr id="18" name="Text 16"/>
          <p:cNvSpPr/>
          <p:nvPr/>
        </p:nvSpPr>
        <p:spPr>
          <a:xfrm>
            <a:off x="6409944" y="2606040"/>
            <a:ext cx="4919472" cy="2560320"/>
          </a:xfrm>
          <a:prstGeom prst="rect">
            <a:avLst/>
          </a:prstGeom>
          <a:noFill/>
          <a:ln/>
        </p:spPr>
        <p:txBody>
          <a:bodyPr wrap="square" lIns="0" tIns="0" rIns="0" bIns="0" rtlCol="0" anchor="t">
            <a:normAutofit/>
          </a:bodyPr>
          <a:lstStyle/>
          <a:p>
            <a:pPr marL="0" indent="0">
              <a:buNone/>
            </a:pPr>
            <a:r>
              <a:rPr lang="en-US" sz="1500" dirty="0">
                <a:solidFill>
                  <a:srgbClr val="183046"/>
                </a:solidFill>
                <a:latin typeface="Arial" pitchFamily="34" charset="0"/>
                <a:ea typeface="Arial" pitchFamily="34" charset="-122"/>
                <a:cs typeface="Arial" pitchFamily="34" charset="-120"/>
              </a:rPr>
              <a:t>An older article about the history of section 20 might be useful for background. A current CPS source is more suitable for explaining current charging guidance.</a:t>
            </a:r>
            <a:endParaRPr lang="en-US" sz="1500"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name="Slide 27">
    <p:bg>
      <p:bgPr>
        <a:solidFill>
          <a:srgbClr val="F6F9FC"/>
        </a:solidFill>
        <a:effectLst/>
      </p:bgPr>
    </p:bg>
    <p:spTree>
      <p:nvGrpSpPr>
        <p:cNvPr id="1" name=""/>
        <p:cNvGrpSpPr/>
        <p:nvPr/>
      </p:nvGrpSpPr>
      <p:grpSpPr>
        <a:xfrm>
          <a:off x="0" y="0"/>
          <a:ext cx="0" cy="0"/>
          <a:chOff x="0" y="0"/>
          <a:chExt cx="0" cy="0"/>
        </a:xfrm>
      </p:grpSpPr>
      <p:sp>
        <p:nvSpPr>
          <p:cNvPr id="2" name="Shape 0"/>
          <p:cNvSpPr/>
          <p:nvPr/>
        </p:nvSpPr>
        <p:spPr>
          <a:xfrm>
            <a:off x="0" y="0"/>
            <a:ext cx="12192000" cy="109728"/>
          </a:xfrm>
          <a:prstGeom prst="rect">
            <a:avLst/>
          </a:prstGeom>
          <a:solidFill>
            <a:srgbClr val="13B8A6"/>
          </a:solidFill>
          <a:ln w="12700">
            <a:solidFill>
              <a:srgbClr val="13B8A6"/>
            </a:solidFill>
            <a:prstDash val="solid"/>
          </a:ln>
        </p:spPr>
        <p:txBody>
          <a:bodyPr/>
          <a:lstStyle/>
          <a:p>
            <a:endParaRPr lang="en-GB"/>
          </a:p>
        </p:txBody>
      </p:sp>
      <p:sp>
        <p:nvSpPr>
          <p:cNvPr id="3" name="Text 1"/>
          <p:cNvSpPr/>
          <p:nvPr/>
        </p:nvSpPr>
        <p:spPr>
          <a:xfrm>
            <a:off x="502920" y="274320"/>
            <a:ext cx="9144000" cy="219456"/>
          </a:xfrm>
          <a:prstGeom prst="rect">
            <a:avLst/>
          </a:prstGeom>
          <a:noFill/>
          <a:ln/>
        </p:spPr>
        <p:txBody>
          <a:bodyPr wrap="square" lIns="0" tIns="0" rIns="0" bIns="0" rtlCol="0" anchor="ctr">
            <a:normAutofit/>
          </a:bodyPr>
          <a:lstStyle/>
          <a:p>
            <a:pPr marL="0" indent="0">
              <a:buNone/>
            </a:pPr>
            <a:r>
              <a:rPr lang="en-US" sz="1000" b="1" kern="0" spc="50" dirty="0">
                <a:solidFill>
                  <a:srgbClr val="5C7180"/>
                </a:solidFill>
                <a:latin typeface="Arial" pitchFamily="34" charset="0"/>
                <a:ea typeface="Arial" pitchFamily="34" charset="-122"/>
                <a:cs typeface="Arial" pitchFamily="34" charset="-120"/>
              </a:rPr>
              <a:t>UWTSD  /  BMPL4020  /  ACADEMIC &amp; PROFESSIONAL SKILLS FOR POLICING</a:t>
            </a:r>
            <a:endParaRPr lang="en-US" sz="1000" dirty="0"/>
          </a:p>
        </p:txBody>
      </p:sp>
      <p:sp>
        <p:nvSpPr>
          <p:cNvPr id="4" name="Text 2"/>
          <p:cNvSpPr/>
          <p:nvPr/>
        </p:nvSpPr>
        <p:spPr>
          <a:xfrm>
            <a:off x="502920" y="749808"/>
            <a:ext cx="11201400" cy="685800"/>
          </a:xfrm>
          <a:prstGeom prst="rect">
            <a:avLst/>
          </a:prstGeom>
          <a:noFill/>
          <a:ln/>
        </p:spPr>
        <p:txBody>
          <a:bodyPr wrap="square" lIns="0" tIns="0" rIns="0" bIns="0" rtlCol="0" anchor="ctr">
            <a:normAutofit/>
          </a:bodyPr>
          <a:lstStyle/>
          <a:p>
            <a:pPr marL="0" indent="0">
              <a:buNone/>
            </a:pPr>
            <a:r>
              <a:rPr lang="en-US" sz="3100" b="1" dirty="0">
                <a:solidFill>
                  <a:srgbClr val="10263A"/>
                </a:solidFill>
                <a:latin typeface="Arial" pitchFamily="34" charset="0"/>
                <a:ea typeface="Arial" pitchFamily="34" charset="-122"/>
                <a:cs typeface="Arial" pitchFamily="34" charset="-120"/>
              </a:rPr>
              <a:t>R = Relevance</a:t>
            </a:r>
            <a:endParaRPr lang="en-US" sz="3100" dirty="0"/>
          </a:p>
        </p:txBody>
      </p:sp>
      <p:sp>
        <p:nvSpPr>
          <p:cNvPr id="5" name="Text 3"/>
          <p:cNvSpPr/>
          <p:nvPr/>
        </p:nvSpPr>
        <p:spPr>
          <a:xfrm>
            <a:off x="512064" y="1444752"/>
            <a:ext cx="11064240" cy="338328"/>
          </a:xfrm>
          <a:prstGeom prst="rect">
            <a:avLst/>
          </a:prstGeom>
          <a:noFill/>
          <a:ln/>
        </p:spPr>
        <p:txBody>
          <a:bodyPr wrap="square" lIns="0" tIns="0" rIns="0" bIns="0" rtlCol="0" anchor="ctr">
            <a:normAutofit/>
          </a:bodyPr>
          <a:lstStyle/>
          <a:p>
            <a:pPr marL="0" indent="0">
              <a:buNone/>
            </a:pPr>
            <a:r>
              <a:rPr lang="en-US" sz="1600" dirty="0">
                <a:solidFill>
                  <a:srgbClr val="5C7180"/>
                </a:solidFill>
                <a:latin typeface="Arial" pitchFamily="34" charset="0"/>
                <a:ea typeface="Arial" pitchFamily="34" charset="-122"/>
                <a:cs typeface="Arial" pitchFamily="34" charset="-120"/>
              </a:rPr>
              <a:t>A very reliable source can still miss the question.</a:t>
            </a:r>
            <a:endParaRPr lang="en-US" sz="1600" dirty="0"/>
          </a:p>
        </p:txBody>
      </p:sp>
      <p:sp>
        <p:nvSpPr>
          <p:cNvPr id="6" name="Shape 4"/>
          <p:cNvSpPr/>
          <p:nvPr/>
        </p:nvSpPr>
        <p:spPr>
          <a:xfrm>
            <a:off x="502920" y="6483096"/>
            <a:ext cx="11183112" cy="0"/>
          </a:xfrm>
          <a:prstGeom prst="line">
            <a:avLst/>
          </a:prstGeom>
          <a:noFill/>
          <a:ln w="8890">
            <a:solidFill>
              <a:srgbClr val="D9E4EC"/>
            </a:solidFill>
            <a:prstDash val="solid"/>
          </a:ln>
        </p:spPr>
        <p:txBody>
          <a:bodyPr/>
          <a:lstStyle/>
          <a:p>
            <a:endParaRPr lang="en-GB"/>
          </a:p>
        </p:txBody>
      </p:sp>
      <p:sp>
        <p:nvSpPr>
          <p:cNvPr id="7" name="Text 5"/>
          <p:cNvSpPr/>
          <p:nvPr/>
        </p:nvSpPr>
        <p:spPr>
          <a:xfrm>
            <a:off x="502920" y="6537960"/>
            <a:ext cx="4572000" cy="155448"/>
          </a:xfrm>
          <a:prstGeom prst="rect">
            <a:avLst/>
          </a:prstGeom>
          <a:noFill/>
          <a:ln/>
        </p:spPr>
        <p:txBody>
          <a:bodyPr wrap="square" lIns="0" tIns="0" rIns="0" bIns="0" rtlCol="0" anchor="ctr">
            <a:normAutofit/>
          </a:bodyPr>
          <a:lstStyle/>
          <a:p>
            <a:pPr marL="0" indent="0">
              <a:buNone/>
            </a:pPr>
            <a:r>
              <a:rPr lang="en-US" sz="900" b="1" dirty="0">
                <a:solidFill>
                  <a:srgbClr val="5C7180"/>
                </a:solidFill>
                <a:latin typeface="Arial" pitchFamily="34" charset="0"/>
                <a:ea typeface="Arial" pitchFamily="34" charset="-122"/>
                <a:cs typeface="Arial" pitchFamily="34" charset="-120"/>
              </a:rPr>
              <a:t>TUESDAY  •  CONTENT</a:t>
            </a:r>
            <a:endParaRPr lang="en-US" sz="900" dirty="0"/>
          </a:p>
        </p:txBody>
      </p:sp>
      <p:sp>
        <p:nvSpPr>
          <p:cNvPr id="8" name="Shape 6"/>
          <p:cNvSpPr/>
          <p:nvPr/>
        </p:nvSpPr>
        <p:spPr>
          <a:xfrm>
            <a:off x="9646920" y="6510528"/>
            <a:ext cx="1938528" cy="292608"/>
          </a:xfrm>
          <a:prstGeom prst="roundRect">
            <a:avLst>
              <a:gd name="adj" fmla="val 25000"/>
            </a:avLst>
          </a:prstGeom>
          <a:solidFill>
            <a:srgbClr val="EAF3F9"/>
          </a:solidFill>
          <a:ln w="10160">
            <a:solidFill>
              <a:srgbClr val="EAF3F9">
                <a:alpha val="0"/>
              </a:srgbClr>
            </a:solidFill>
            <a:prstDash val="solid"/>
          </a:ln>
        </p:spPr>
        <p:txBody>
          <a:bodyPr/>
          <a:lstStyle/>
          <a:p>
            <a:endParaRPr lang="en-GB"/>
          </a:p>
        </p:txBody>
      </p:sp>
      <p:sp>
        <p:nvSpPr>
          <p:cNvPr id="9" name="Text 7"/>
          <p:cNvSpPr/>
          <p:nvPr/>
        </p:nvSpPr>
        <p:spPr>
          <a:xfrm>
            <a:off x="9738360" y="6537960"/>
            <a:ext cx="1755648" cy="219456"/>
          </a:xfrm>
          <a:prstGeom prst="rect">
            <a:avLst/>
          </a:prstGeom>
          <a:noFill/>
          <a:ln/>
        </p:spPr>
        <p:txBody>
          <a:bodyPr wrap="square" lIns="0" tIns="0" rIns="0" bIns="0" rtlCol="0" anchor="ctr">
            <a:normAutofit/>
          </a:bodyPr>
          <a:lstStyle/>
          <a:p>
            <a:pPr marL="0" indent="0">
              <a:buNone/>
            </a:pPr>
            <a:r>
              <a:rPr lang="en-US" sz="1000" b="1" kern="0" spc="50" dirty="0">
                <a:solidFill>
                  <a:srgbClr val="183046"/>
                </a:solidFill>
                <a:latin typeface="Arial" pitchFamily="34" charset="0"/>
                <a:ea typeface="Arial" pitchFamily="34" charset="-122"/>
                <a:cs typeface="Arial" pitchFamily="34" charset="-120"/>
              </a:rPr>
              <a:t>20–22 MIN</a:t>
            </a:r>
            <a:endParaRPr lang="en-US" sz="1000" dirty="0"/>
          </a:p>
        </p:txBody>
      </p:sp>
      <p:sp>
        <p:nvSpPr>
          <p:cNvPr id="10" name="Text 8"/>
          <p:cNvSpPr/>
          <p:nvPr/>
        </p:nvSpPr>
        <p:spPr>
          <a:xfrm>
            <a:off x="11393424" y="6528816"/>
            <a:ext cx="292608" cy="155448"/>
          </a:xfrm>
          <a:prstGeom prst="rect">
            <a:avLst/>
          </a:prstGeom>
          <a:noFill/>
          <a:ln/>
        </p:spPr>
        <p:txBody>
          <a:bodyPr wrap="square" lIns="0" tIns="0" rIns="0" bIns="0" rtlCol="0" anchor="ctr">
            <a:normAutofit/>
          </a:bodyPr>
          <a:lstStyle/>
          <a:p>
            <a:pPr marL="0" indent="0" algn="r">
              <a:buNone/>
            </a:pPr>
            <a:r>
              <a:rPr lang="en-US" sz="1000" b="1" dirty="0">
                <a:solidFill>
                  <a:srgbClr val="5C7180"/>
                </a:solidFill>
                <a:latin typeface="Arial" pitchFamily="34" charset="0"/>
                <a:ea typeface="Arial" pitchFamily="34" charset="-122"/>
                <a:cs typeface="Arial" pitchFamily="34" charset="-120"/>
              </a:rPr>
              <a:t>27</a:t>
            </a:r>
            <a:endParaRPr lang="en-US" sz="1000" dirty="0"/>
          </a:p>
        </p:txBody>
      </p:sp>
      <p:sp>
        <p:nvSpPr>
          <p:cNvPr id="11" name="Shape 9"/>
          <p:cNvSpPr/>
          <p:nvPr/>
        </p:nvSpPr>
        <p:spPr>
          <a:xfrm>
            <a:off x="612648" y="1947672"/>
            <a:ext cx="5367528" cy="4096512"/>
          </a:xfrm>
          <a:prstGeom prst="roundRect">
            <a:avLst>
              <a:gd name="adj" fmla="val 3571"/>
            </a:avLst>
          </a:prstGeom>
          <a:solidFill>
            <a:srgbClr val="FFFFFF"/>
          </a:solidFill>
          <a:ln w="10160">
            <a:solidFill>
              <a:srgbClr val="D9E4EC"/>
            </a:solidFill>
            <a:prstDash val="solid"/>
          </a:ln>
        </p:spPr>
        <p:txBody>
          <a:bodyPr/>
          <a:lstStyle/>
          <a:p>
            <a:endParaRPr lang="en-GB"/>
          </a:p>
        </p:txBody>
      </p:sp>
      <p:sp>
        <p:nvSpPr>
          <p:cNvPr id="12" name="Shape 10"/>
          <p:cNvSpPr/>
          <p:nvPr/>
        </p:nvSpPr>
        <p:spPr>
          <a:xfrm>
            <a:off x="612648" y="1947672"/>
            <a:ext cx="68580" cy="4096512"/>
          </a:xfrm>
          <a:prstGeom prst="rect">
            <a:avLst/>
          </a:prstGeom>
          <a:solidFill>
            <a:srgbClr val="13B8A6"/>
          </a:solidFill>
          <a:ln w="10160">
            <a:solidFill>
              <a:srgbClr val="13B8A6">
                <a:alpha val="0"/>
              </a:srgbClr>
            </a:solidFill>
            <a:prstDash val="solid"/>
          </a:ln>
        </p:spPr>
        <p:txBody>
          <a:bodyPr/>
          <a:lstStyle/>
          <a:p>
            <a:endParaRPr lang="en-GB"/>
          </a:p>
        </p:txBody>
      </p:sp>
      <p:sp>
        <p:nvSpPr>
          <p:cNvPr id="13" name="Text 11"/>
          <p:cNvSpPr/>
          <p:nvPr/>
        </p:nvSpPr>
        <p:spPr>
          <a:xfrm>
            <a:off x="813816" y="2093976"/>
            <a:ext cx="4956048" cy="329184"/>
          </a:xfrm>
          <a:prstGeom prst="rect">
            <a:avLst/>
          </a:prstGeom>
          <a:noFill/>
          <a:ln/>
        </p:spPr>
        <p:txBody>
          <a:bodyPr wrap="square" lIns="0" tIns="0" rIns="0" bIns="0" rtlCol="0" anchor="ctr">
            <a:normAutofit/>
          </a:bodyPr>
          <a:lstStyle/>
          <a:p>
            <a:pPr marL="0" indent="0">
              <a:buNone/>
            </a:pPr>
            <a:r>
              <a:rPr lang="en-US" sz="1900" b="1" dirty="0">
                <a:solidFill>
                  <a:srgbClr val="10263A"/>
                </a:solidFill>
                <a:latin typeface="Arial" pitchFamily="34" charset="0"/>
                <a:ea typeface="Arial" pitchFamily="34" charset="-122"/>
                <a:cs typeface="Arial" pitchFamily="34" charset="-120"/>
              </a:rPr>
              <a:t>ASK</a:t>
            </a:r>
            <a:endParaRPr lang="en-US" sz="1900" dirty="0"/>
          </a:p>
        </p:txBody>
      </p:sp>
      <p:sp>
        <p:nvSpPr>
          <p:cNvPr id="14" name="Text 12"/>
          <p:cNvSpPr/>
          <p:nvPr/>
        </p:nvSpPr>
        <p:spPr>
          <a:xfrm>
            <a:off x="813816" y="2560320"/>
            <a:ext cx="4956048" cy="3346704"/>
          </a:xfrm>
          <a:prstGeom prst="rect">
            <a:avLst/>
          </a:prstGeom>
          <a:noFill/>
          <a:ln/>
        </p:spPr>
        <p:txBody>
          <a:bodyPr wrap="square" lIns="0" tIns="0" rIns="0" bIns="0" rtlCol="0" anchor="t">
            <a:normAutofit/>
          </a:bodyPr>
          <a:lstStyle/>
          <a:p>
            <a:pPr marL="0" indent="0">
              <a:buNone/>
            </a:pPr>
            <a:r>
              <a:rPr lang="en-US" sz="1500" dirty="0">
                <a:solidFill>
                  <a:srgbClr val="183046"/>
                </a:solidFill>
                <a:latin typeface="Arial" pitchFamily="34" charset="0"/>
                <a:ea typeface="Arial" pitchFamily="34" charset="-122"/>
                <a:cs typeface="Arial" pitchFamily="34" charset="-120"/>
              </a:rPr>
              <a:t>Does it focus on the correct offence?</a:t>
            </a:r>
            <a:endParaRPr lang="en-US" sz="1500" dirty="0"/>
          </a:p>
          <a:p>
            <a:pPr marL="0" indent="0">
              <a:buNone/>
            </a:pPr>
            <a:r>
              <a:rPr lang="en-US" sz="1500" dirty="0">
                <a:solidFill>
                  <a:srgbClr val="183046"/>
                </a:solidFill>
                <a:latin typeface="Arial" pitchFamily="34" charset="0"/>
                <a:ea typeface="Arial" pitchFamily="34" charset="-122"/>
                <a:cs typeface="Arial" pitchFamily="34" charset="-120"/>
              </a:rPr>
              <a:t>England and Wales?</a:t>
            </a:r>
            <a:endParaRPr lang="en-US" sz="1500" dirty="0"/>
          </a:p>
          <a:p>
            <a:pPr marL="0" indent="0">
              <a:buNone/>
            </a:pPr>
            <a:r>
              <a:rPr lang="en-US" sz="1500" dirty="0">
                <a:solidFill>
                  <a:srgbClr val="183046"/>
                </a:solidFill>
                <a:latin typeface="Arial" pitchFamily="34" charset="0"/>
                <a:ea typeface="Arial" pitchFamily="34" charset="-122"/>
                <a:cs typeface="Arial" pitchFamily="34" charset="-120"/>
              </a:rPr>
              <a:t>Suitable academic level?</a:t>
            </a:r>
            <a:endParaRPr lang="en-US" sz="1500" dirty="0"/>
          </a:p>
          <a:p>
            <a:pPr marL="0" indent="0">
              <a:buNone/>
            </a:pPr>
            <a:r>
              <a:rPr lang="en-US" sz="1500" dirty="0">
                <a:solidFill>
                  <a:srgbClr val="183046"/>
                </a:solidFill>
                <a:latin typeface="Arial" pitchFamily="34" charset="0"/>
                <a:ea typeface="Arial" pitchFamily="34" charset="-122"/>
                <a:cs typeface="Arial" pitchFamily="34" charset="-120"/>
              </a:rPr>
              <a:t>Does the content actually support my sentence?</a:t>
            </a:r>
            <a:endParaRPr lang="en-US" sz="1500" dirty="0"/>
          </a:p>
        </p:txBody>
      </p:sp>
      <p:sp>
        <p:nvSpPr>
          <p:cNvPr id="15" name="Shape 13"/>
          <p:cNvSpPr/>
          <p:nvPr/>
        </p:nvSpPr>
        <p:spPr>
          <a:xfrm>
            <a:off x="6181344" y="1947672"/>
            <a:ext cx="5367528" cy="4096512"/>
          </a:xfrm>
          <a:prstGeom prst="roundRect">
            <a:avLst>
              <a:gd name="adj" fmla="val 3571"/>
            </a:avLst>
          </a:prstGeom>
          <a:solidFill>
            <a:srgbClr val="FFF0F1"/>
          </a:solidFill>
          <a:ln w="10160">
            <a:solidFill>
              <a:srgbClr val="D9E4EC"/>
            </a:solidFill>
            <a:prstDash val="solid"/>
          </a:ln>
        </p:spPr>
        <p:txBody>
          <a:bodyPr/>
          <a:lstStyle/>
          <a:p>
            <a:endParaRPr lang="en-GB"/>
          </a:p>
        </p:txBody>
      </p:sp>
      <p:sp>
        <p:nvSpPr>
          <p:cNvPr id="16" name="Shape 14"/>
          <p:cNvSpPr/>
          <p:nvPr/>
        </p:nvSpPr>
        <p:spPr>
          <a:xfrm>
            <a:off x="6181344" y="1947672"/>
            <a:ext cx="68580" cy="4096512"/>
          </a:xfrm>
          <a:prstGeom prst="rect">
            <a:avLst/>
          </a:prstGeom>
          <a:solidFill>
            <a:srgbClr val="CD4D55"/>
          </a:solidFill>
          <a:ln w="10160">
            <a:solidFill>
              <a:srgbClr val="CD4D55">
                <a:alpha val="0"/>
              </a:srgbClr>
            </a:solidFill>
            <a:prstDash val="solid"/>
          </a:ln>
        </p:spPr>
        <p:txBody>
          <a:bodyPr/>
          <a:lstStyle/>
          <a:p>
            <a:endParaRPr lang="en-GB"/>
          </a:p>
        </p:txBody>
      </p:sp>
      <p:sp>
        <p:nvSpPr>
          <p:cNvPr id="17" name="Text 15"/>
          <p:cNvSpPr/>
          <p:nvPr/>
        </p:nvSpPr>
        <p:spPr>
          <a:xfrm>
            <a:off x="6382512" y="2093976"/>
            <a:ext cx="4956048" cy="329184"/>
          </a:xfrm>
          <a:prstGeom prst="rect">
            <a:avLst/>
          </a:prstGeom>
          <a:noFill/>
          <a:ln/>
        </p:spPr>
        <p:txBody>
          <a:bodyPr wrap="square" lIns="0" tIns="0" rIns="0" bIns="0" rtlCol="0" anchor="ctr">
            <a:normAutofit/>
          </a:bodyPr>
          <a:lstStyle/>
          <a:p>
            <a:pPr marL="0" indent="0">
              <a:buNone/>
            </a:pPr>
            <a:r>
              <a:rPr lang="en-US" sz="1900" b="1" dirty="0">
                <a:solidFill>
                  <a:srgbClr val="10263A"/>
                </a:solidFill>
                <a:latin typeface="Arial" pitchFamily="34" charset="0"/>
                <a:ea typeface="Arial" pitchFamily="34" charset="-122"/>
                <a:cs typeface="Arial" pitchFamily="34" charset="-120"/>
              </a:rPr>
              <a:t>CHECK</a:t>
            </a:r>
            <a:endParaRPr lang="en-US" sz="1900" dirty="0"/>
          </a:p>
        </p:txBody>
      </p:sp>
      <p:sp>
        <p:nvSpPr>
          <p:cNvPr id="18" name="Text 16"/>
          <p:cNvSpPr/>
          <p:nvPr/>
        </p:nvSpPr>
        <p:spPr>
          <a:xfrm>
            <a:off x="6382512" y="2560320"/>
            <a:ext cx="4956048" cy="3346704"/>
          </a:xfrm>
          <a:prstGeom prst="rect">
            <a:avLst/>
          </a:prstGeom>
          <a:noFill/>
          <a:ln/>
        </p:spPr>
        <p:txBody>
          <a:bodyPr wrap="square" lIns="0" tIns="0" rIns="0" bIns="0" rtlCol="0" anchor="t">
            <a:normAutofit/>
          </a:bodyPr>
          <a:lstStyle/>
          <a:p>
            <a:pPr marL="0" indent="0">
              <a:buNone/>
            </a:pPr>
            <a:r>
              <a:rPr lang="en-US" sz="1500" dirty="0">
                <a:solidFill>
                  <a:srgbClr val="183046"/>
                </a:solidFill>
                <a:latin typeface="Arial" pitchFamily="34" charset="0"/>
                <a:ea typeface="Arial" pitchFamily="34" charset="-122"/>
                <a:cs typeface="Arial" pitchFamily="34" charset="-120"/>
              </a:rPr>
              <a:t>A US “battery” article may look useful but may describe different law. It is not an appropriate legal authority for this poster.</a:t>
            </a:r>
            <a:endParaRPr lang="en-US" sz="1500"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name="Slide 28">
    <p:bg>
      <p:bgPr>
        <a:solidFill>
          <a:srgbClr val="F6F9FC"/>
        </a:solidFill>
        <a:effectLst/>
      </p:bgPr>
    </p:bg>
    <p:spTree>
      <p:nvGrpSpPr>
        <p:cNvPr id="1" name=""/>
        <p:cNvGrpSpPr/>
        <p:nvPr/>
      </p:nvGrpSpPr>
      <p:grpSpPr>
        <a:xfrm>
          <a:off x="0" y="0"/>
          <a:ext cx="0" cy="0"/>
          <a:chOff x="0" y="0"/>
          <a:chExt cx="0" cy="0"/>
        </a:xfrm>
      </p:grpSpPr>
      <p:sp>
        <p:nvSpPr>
          <p:cNvPr id="2" name="Shape 0"/>
          <p:cNvSpPr/>
          <p:nvPr/>
        </p:nvSpPr>
        <p:spPr>
          <a:xfrm>
            <a:off x="0" y="0"/>
            <a:ext cx="12192000" cy="109728"/>
          </a:xfrm>
          <a:prstGeom prst="rect">
            <a:avLst/>
          </a:prstGeom>
          <a:solidFill>
            <a:srgbClr val="13B8A6"/>
          </a:solidFill>
          <a:ln w="12700">
            <a:solidFill>
              <a:srgbClr val="13B8A6"/>
            </a:solidFill>
            <a:prstDash val="solid"/>
          </a:ln>
        </p:spPr>
        <p:txBody>
          <a:bodyPr/>
          <a:lstStyle/>
          <a:p>
            <a:endParaRPr lang="en-GB"/>
          </a:p>
        </p:txBody>
      </p:sp>
      <p:sp>
        <p:nvSpPr>
          <p:cNvPr id="3" name="Text 1"/>
          <p:cNvSpPr/>
          <p:nvPr/>
        </p:nvSpPr>
        <p:spPr>
          <a:xfrm>
            <a:off x="502920" y="274320"/>
            <a:ext cx="9144000" cy="219456"/>
          </a:xfrm>
          <a:prstGeom prst="rect">
            <a:avLst/>
          </a:prstGeom>
          <a:noFill/>
          <a:ln/>
        </p:spPr>
        <p:txBody>
          <a:bodyPr wrap="square" lIns="0" tIns="0" rIns="0" bIns="0" rtlCol="0" anchor="ctr">
            <a:normAutofit/>
          </a:bodyPr>
          <a:lstStyle/>
          <a:p>
            <a:pPr marL="0" indent="0">
              <a:buNone/>
            </a:pPr>
            <a:r>
              <a:rPr lang="en-US" sz="1000" b="1" kern="0" spc="50" dirty="0">
                <a:solidFill>
                  <a:srgbClr val="5C7180"/>
                </a:solidFill>
                <a:latin typeface="Arial" pitchFamily="34" charset="0"/>
                <a:ea typeface="Arial" pitchFamily="34" charset="-122"/>
                <a:cs typeface="Arial" pitchFamily="34" charset="-120"/>
              </a:rPr>
              <a:t>UWTSD  /  BMPL4020  /  ACADEMIC &amp; PROFESSIONAL SKILLS FOR POLICING</a:t>
            </a:r>
            <a:endParaRPr lang="en-US" sz="1000" dirty="0"/>
          </a:p>
        </p:txBody>
      </p:sp>
      <p:sp>
        <p:nvSpPr>
          <p:cNvPr id="4" name="Text 2"/>
          <p:cNvSpPr/>
          <p:nvPr/>
        </p:nvSpPr>
        <p:spPr>
          <a:xfrm>
            <a:off x="502920" y="749808"/>
            <a:ext cx="11201400" cy="685800"/>
          </a:xfrm>
          <a:prstGeom prst="rect">
            <a:avLst/>
          </a:prstGeom>
          <a:noFill/>
          <a:ln/>
        </p:spPr>
        <p:txBody>
          <a:bodyPr wrap="square" lIns="0" tIns="0" rIns="0" bIns="0" rtlCol="0" anchor="ctr">
            <a:normAutofit/>
          </a:bodyPr>
          <a:lstStyle/>
          <a:p>
            <a:pPr marL="0" indent="0">
              <a:buNone/>
            </a:pPr>
            <a:r>
              <a:rPr lang="en-US" sz="3100" b="1" dirty="0">
                <a:solidFill>
                  <a:srgbClr val="10263A"/>
                </a:solidFill>
                <a:latin typeface="Arial" pitchFamily="34" charset="0"/>
                <a:ea typeface="Arial" pitchFamily="34" charset="-122"/>
                <a:cs typeface="Arial" pitchFamily="34" charset="-120"/>
              </a:rPr>
              <a:t>A = Authority</a:t>
            </a:r>
            <a:endParaRPr lang="en-US" sz="3100" dirty="0"/>
          </a:p>
        </p:txBody>
      </p:sp>
      <p:sp>
        <p:nvSpPr>
          <p:cNvPr id="5" name="Text 3"/>
          <p:cNvSpPr/>
          <p:nvPr/>
        </p:nvSpPr>
        <p:spPr>
          <a:xfrm>
            <a:off x="512064" y="1444752"/>
            <a:ext cx="11064240" cy="338328"/>
          </a:xfrm>
          <a:prstGeom prst="rect">
            <a:avLst/>
          </a:prstGeom>
          <a:noFill/>
          <a:ln/>
        </p:spPr>
        <p:txBody>
          <a:bodyPr wrap="square" lIns="0" tIns="0" rIns="0" bIns="0" rtlCol="0" anchor="ctr">
            <a:normAutofit/>
          </a:bodyPr>
          <a:lstStyle/>
          <a:p>
            <a:pPr marL="0" indent="0">
              <a:buNone/>
            </a:pPr>
            <a:r>
              <a:rPr lang="en-US" sz="1600" dirty="0">
                <a:solidFill>
                  <a:srgbClr val="5C7180"/>
                </a:solidFill>
                <a:latin typeface="Arial" pitchFamily="34" charset="0"/>
                <a:ea typeface="Arial" pitchFamily="34" charset="-122"/>
                <a:cs typeface="Arial" pitchFamily="34" charset="-120"/>
              </a:rPr>
              <a:t>Ask who is speaking and whether the expertise fits.</a:t>
            </a:r>
            <a:endParaRPr lang="en-US" sz="1600" dirty="0"/>
          </a:p>
        </p:txBody>
      </p:sp>
      <p:sp>
        <p:nvSpPr>
          <p:cNvPr id="6" name="Shape 4"/>
          <p:cNvSpPr/>
          <p:nvPr/>
        </p:nvSpPr>
        <p:spPr>
          <a:xfrm>
            <a:off x="502920" y="6483096"/>
            <a:ext cx="11183112" cy="0"/>
          </a:xfrm>
          <a:prstGeom prst="line">
            <a:avLst/>
          </a:prstGeom>
          <a:noFill/>
          <a:ln w="8890">
            <a:solidFill>
              <a:srgbClr val="D9E4EC"/>
            </a:solidFill>
            <a:prstDash val="solid"/>
          </a:ln>
        </p:spPr>
        <p:txBody>
          <a:bodyPr/>
          <a:lstStyle/>
          <a:p>
            <a:endParaRPr lang="en-GB"/>
          </a:p>
        </p:txBody>
      </p:sp>
      <p:sp>
        <p:nvSpPr>
          <p:cNvPr id="7" name="Text 5"/>
          <p:cNvSpPr/>
          <p:nvPr/>
        </p:nvSpPr>
        <p:spPr>
          <a:xfrm>
            <a:off x="502920" y="6537960"/>
            <a:ext cx="4572000" cy="155448"/>
          </a:xfrm>
          <a:prstGeom prst="rect">
            <a:avLst/>
          </a:prstGeom>
          <a:noFill/>
          <a:ln/>
        </p:spPr>
        <p:txBody>
          <a:bodyPr wrap="square" lIns="0" tIns="0" rIns="0" bIns="0" rtlCol="0" anchor="ctr">
            <a:normAutofit/>
          </a:bodyPr>
          <a:lstStyle/>
          <a:p>
            <a:pPr marL="0" indent="0">
              <a:buNone/>
            </a:pPr>
            <a:r>
              <a:rPr lang="en-US" sz="900" b="1" dirty="0">
                <a:solidFill>
                  <a:srgbClr val="5C7180"/>
                </a:solidFill>
                <a:latin typeface="Arial" pitchFamily="34" charset="0"/>
                <a:ea typeface="Arial" pitchFamily="34" charset="-122"/>
                <a:cs typeface="Arial" pitchFamily="34" charset="-120"/>
              </a:rPr>
              <a:t>TUESDAY  •  CONTENT</a:t>
            </a:r>
            <a:endParaRPr lang="en-US" sz="900" dirty="0"/>
          </a:p>
        </p:txBody>
      </p:sp>
      <p:sp>
        <p:nvSpPr>
          <p:cNvPr id="8" name="Shape 6"/>
          <p:cNvSpPr/>
          <p:nvPr/>
        </p:nvSpPr>
        <p:spPr>
          <a:xfrm>
            <a:off x="9646920" y="6510528"/>
            <a:ext cx="1938528" cy="292608"/>
          </a:xfrm>
          <a:prstGeom prst="roundRect">
            <a:avLst>
              <a:gd name="adj" fmla="val 25000"/>
            </a:avLst>
          </a:prstGeom>
          <a:solidFill>
            <a:srgbClr val="EAF3F9"/>
          </a:solidFill>
          <a:ln w="10160">
            <a:solidFill>
              <a:srgbClr val="EAF3F9">
                <a:alpha val="0"/>
              </a:srgbClr>
            </a:solidFill>
            <a:prstDash val="solid"/>
          </a:ln>
        </p:spPr>
        <p:txBody>
          <a:bodyPr/>
          <a:lstStyle/>
          <a:p>
            <a:endParaRPr lang="en-GB"/>
          </a:p>
        </p:txBody>
      </p:sp>
      <p:sp>
        <p:nvSpPr>
          <p:cNvPr id="9" name="Text 7"/>
          <p:cNvSpPr/>
          <p:nvPr/>
        </p:nvSpPr>
        <p:spPr>
          <a:xfrm>
            <a:off x="9738360" y="6537960"/>
            <a:ext cx="1755648" cy="219456"/>
          </a:xfrm>
          <a:prstGeom prst="rect">
            <a:avLst/>
          </a:prstGeom>
          <a:noFill/>
          <a:ln/>
        </p:spPr>
        <p:txBody>
          <a:bodyPr wrap="square" lIns="0" tIns="0" rIns="0" bIns="0" rtlCol="0" anchor="ctr">
            <a:normAutofit/>
          </a:bodyPr>
          <a:lstStyle/>
          <a:p>
            <a:pPr marL="0" indent="0">
              <a:buNone/>
            </a:pPr>
            <a:r>
              <a:rPr lang="en-US" sz="1000" b="1" kern="0" spc="50" dirty="0">
                <a:solidFill>
                  <a:srgbClr val="183046"/>
                </a:solidFill>
                <a:latin typeface="Arial" pitchFamily="34" charset="0"/>
                <a:ea typeface="Arial" pitchFamily="34" charset="-122"/>
                <a:cs typeface="Arial" pitchFamily="34" charset="-120"/>
              </a:rPr>
              <a:t>22–24 MIN</a:t>
            </a:r>
            <a:endParaRPr lang="en-US" sz="1000" dirty="0"/>
          </a:p>
        </p:txBody>
      </p:sp>
      <p:sp>
        <p:nvSpPr>
          <p:cNvPr id="10" name="Text 8"/>
          <p:cNvSpPr/>
          <p:nvPr/>
        </p:nvSpPr>
        <p:spPr>
          <a:xfrm>
            <a:off x="11393424" y="6528816"/>
            <a:ext cx="292608" cy="155448"/>
          </a:xfrm>
          <a:prstGeom prst="rect">
            <a:avLst/>
          </a:prstGeom>
          <a:noFill/>
          <a:ln/>
        </p:spPr>
        <p:txBody>
          <a:bodyPr wrap="square" lIns="0" tIns="0" rIns="0" bIns="0" rtlCol="0" anchor="ctr">
            <a:normAutofit/>
          </a:bodyPr>
          <a:lstStyle/>
          <a:p>
            <a:pPr marL="0" indent="0" algn="r">
              <a:buNone/>
            </a:pPr>
            <a:r>
              <a:rPr lang="en-US" sz="1000" b="1" dirty="0">
                <a:solidFill>
                  <a:srgbClr val="5C7180"/>
                </a:solidFill>
                <a:latin typeface="Arial" pitchFamily="34" charset="0"/>
                <a:ea typeface="Arial" pitchFamily="34" charset="-122"/>
                <a:cs typeface="Arial" pitchFamily="34" charset="-120"/>
              </a:rPr>
              <a:t>28</a:t>
            </a:r>
            <a:endParaRPr lang="en-US" sz="1000" dirty="0"/>
          </a:p>
        </p:txBody>
      </p:sp>
      <p:sp>
        <p:nvSpPr>
          <p:cNvPr id="11" name="Shape 9"/>
          <p:cNvSpPr/>
          <p:nvPr/>
        </p:nvSpPr>
        <p:spPr>
          <a:xfrm>
            <a:off x="612648" y="1947672"/>
            <a:ext cx="5367528" cy="4096512"/>
          </a:xfrm>
          <a:prstGeom prst="roundRect">
            <a:avLst>
              <a:gd name="adj" fmla="val 3571"/>
            </a:avLst>
          </a:prstGeom>
          <a:solidFill>
            <a:srgbClr val="FFFFFF"/>
          </a:solidFill>
          <a:ln w="10160">
            <a:solidFill>
              <a:srgbClr val="D9E4EC"/>
            </a:solidFill>
            <a:prstDash val="solid"/>
          </a:ln>
        </p:spPr>
        <p:txBody>
          <a:bodyPr/>
          <a:lstStyle/>
          <a:p>
            <a:endParaRPr lang="en-GB"/>
          </a:p>
        </p:txBody>
      </p:sp>
      <p:sp>
        <p:nvSpPr>
          <p:cNvPr id="12" name="Shape 10"/>
          <p:cNvSpPr/>
          <p:nvPr/>
        </p:nvSpPr>
        <p:spPr>
          <a:xfrm>
            <a:off x="612648" y="1947672"/>
            <a:ext cx="68580" cy="4096512"/>
          </a:xfrm>
          <a:prstGeom prst="rect">
            <a:avLst/>
          </a:prstGeom>
          <a:solidFill>
            <a:srgbClr val="13B8A6"/>
          </a:solidFill>
          <a:ln w="10160">
            <a:solidFill>
              <a:srgbClr val="13B8A6">
                <a:alpha val="0"/>
              </a:srgbClr>
            </a:solidFill>
            <a:prstDash val="solid"/>
          </a:ln>
        </p:spPr>
        <p:txBody>
          <a:bodyPr/>
          <a:lstStyle/>
          <a:p>
            <a:endParaRPr lang="en-GB"/>
          </a:p>
        </p:txBody>
      </p:sp>
      <p:sp>
        <p:nvSpPr>
          <p:cNvPr id="13" name="Text 11"/>
          <p:cNvSpPr/>
          <p:nvPr/>
        </p:nvSpPr>
        <p:spPr>
          <a:xfrm>
            <a:off x="813816" y="2093976"/>
            <a:ext cx="4956048" cy="329184"/>
          </a:xfrm>
          <a:prstGeom prst="rect">
            <a:avLst/>
          </a:prstGeom>
          <a:noFill/>
          <a:ln/>
        </p:spPr>
        <p:txBody>
          <a:bodyPr wrap="square" lIns="0" tIns="0" rIns="0" bIns="0" rtlCol="0" anchor="ctr">
            <a:normAutofit/>
          </a:bodyPr>
          <a:lstStyle/>
          <a:p>
            <a:pPr marL="0" indent="0">
              <a:buNone/>
            </a:pPr>
            <a:r>
              <a:rPr lang="en-US" sz="1900" b="1" dirty="0">
                <a:solidFill>
                  <a:srgbClr val="10263A"/>
                </a:solidFill>
                <a:latin typeface="Arial" pitchFamily="34" charset="0"/>
                <a:ea typeface="Arial" pitchFamily="34" charset="-122"/>
                <a:cs typeface="Arial" pitchFamily="34" charset="-120"/>
              </a:rPr>
              <a:t>MORE ACCOUNTABLE</a:t>
            </a:r>
            <a:endParaRPr lang="en-US" sz="1900" dirty="0"/>
          </a:p>
        </p:txBody>
      </p:sp>
      <p:sp>
        <p:nvSpPr>
          <p:cNvPr id="14" name="Text 12"/>
          <p:cNvSpPr/>
          <p:nvPr/>
        </p:nvSpPr>
        <p:spPr>
          <a:xfrm>
            <a:off x="813816" y="2560320"/>
            <a:ext cx="4956048" cy="3346704"/>
          </a:xfrm>
          <a:prstGeom prst="rect">
            <a:avLst/>
          </a:prstGeom>
          <a:noFill/>
          <a:ln/>
        </p:spPr>
        <p:txBody>
          <a:bodyPr wrap="square" lIns="0" tIns="0" rIns="0" bIns="0" rtlCol="0" anchor="t">
            <a:normAutofit/>
          </a:bodyPr>
          <a:lstStyle/>
          <a:p>
            <a:pPr marL="0" indent="0">
              <a:buNone/>
            </a:pPr>
            <a:r>
              <a:rPr lang="en-US" sz="1500" dirty="0">
                <a:solidFill>
                  <a:srgbClr val="183046"/>
                </a:solidFill>
                <a:latin typeface="Arial" pitchFamily="34" charset="0"/>
                <a:ea typeface="Arial" pitchFamily="34" charset="-122"/>
                <a:cs typeface="Arial" pitchFamily="34" charset="-120"/>
              </a:rPr>
              <a:t>Legislation.gov.uk, CPS, College of Policing, named academic publishers, identifiable research methodology.</a:t>
            </a:r>
            <a:endParaRPr lang="en-US" sz="1500" dirty="0"/>
          </a:p>
        </p:txBody>
      </p:sp>
      <p:sp>
        <p:nvSpPr>
          <p:cNvPr id="15" name="Shape 13"/>
          <p:cNvSpPr/>
          <p:nvPr/>
        </p:nvSpPr>
        <p:spPr>
          <a:xfrm>
            <a:off x="6181344" y="1947672"/>
            <a:ext cx="5367528" cy="4096512"/>
          </a:xfrm>
          <a:prstGeom prst="roundRect">
            <a:avLst>
              <a:gd name="adj" fmla="val 3571"/>
            </a:avLst>
          </a:prstGeom>
          <a:solidFill>
            <a:srgbClr val="FFF0F1"/>
          </a:solidFill>
          <a:ln w="10160">
            <a:solidFill>
              <a:srgbClr val="D9E4EC"/>
            </a:solidFill>
            <a:prstDash val="solid"/>
          </a:ln>
        </p:spPr>
        <p:txBody>
          <a:bodyPr/>
          <a:lstStyle/>
          <a:p>
            <a:endParaRPr lang="en-GB"/>
          </a:p>
        </p:txBody>
      </p:sp>
      <p:sp>
        <p:nvSpPr>
          <p:cNvPr id="16" name="Shape 14"/>
          <p:cNvSpPr/>
          <p:nvPr/>
        </p:nvSpPr>
        <p:spPr>
          <a:xfrm>
            <a:off x="6181344" y="1947672"/>
            <a:ext cx="68580" cy="4096512"/>
          </a:xfrm>
          <a:prstGeom prst="rect">
            <a:avLst/>
          </a:prstGeom>
          <a:solidFill>
            <a:srgbClr val="CD4D55"/>
          </a:solidFill>
          <a:ln w="10160">
            <a:solidFill>
              <a:srgbClr val="CD4D55">
                <a:alpha val="0"/>
              </a:srgbClr>
            </a:solidFill>
            <a:prstDash val="solid"/>
          </a:ln>
        </p:spPr>
        <p:txBody>
          <a:bodyPr/>
          <a:lstStyle/>
          <a:p>
            <a:endParaRPr lang="en-GB"/>
          </a:p>
        </p:txBody>
      </p:sp>
      <p:sp>
        <p:nvSpPr>
          <p:cNvPr id="17" name="Text 15"/>
          <p:cNvSpPr/>
          <p:nvPr/>
        </p:nvSpPr>
        <p:spPr>
          <a:xfrm>
            <a:off x="6382512" y="2093976"/>
            <a:ext cx="4956048" cy="329184"/>
          </a:xfrm>
          <a:prstGeom prst="rect">
            <a:avLst/>
          </a:prstGeom>
          <a:noFill/>
          <a:ln/>
        </p:spPr>
        <p:txBody>
          <a:bodyPr wrap="square" lIns="0" tIns="0" rIns="0" bIns="0" rtlCol="0" anchor="ctr">
            <a:normAutofit/>
          </a:bodyPr>
          <a:lstStyle/>
          <a:p>
            <a:pPr marL="0" indent="0">
              <a:buNone/>
            </a:pPr>
            <a:r>
              <a:rPr lang="en-US" sz="1900" b="1" dirty="0">
                <a:solidFill>
                  <a:srgbClr val="10263A"/>
                </a:solidFill>
                <a:latin typeface="Arial" pitchFamily="34" charset="0"/>
                <a:ea typeface="Arial" pitchFamily="34" charset="-122"/>
                <a:cs typeface="Arial" pitchFamily="34" charset="-120"/>
              </a:rPr>
              <a:t>NEEDS MORE CHECKING</a:t>
            </a:r>
            <a:endParaRPr lang="en-US" sz="1900" dirty="0"/>
          </a:p>
        </p:txBody>
      </p:sp>
      <p:sp>
        <p:nvSpPr>
          <p:cNvPr id="18" name="Text 16"/>
          <p:cNvSpPr/>
          <p:nvPr/>
        </p:nvSpPr>
        <p:spPr>
          <a:xfrm>
            <a:off x="6382512" y="2560320"/>
            <a:ext cx="4956048" cy="3346704"/>
          </a:xfrm>
          <a:prstGeom prst="rect">
            <a:avLst/>
          </a:prstGeom>
          <a:noFill/>
          <a:ln/>
        </p:spPr>
        <p:txBody>
          <a:bodyPr wrap="square" lIns="0" tIns="0" rIns="0" bIns="0" rtlCol="0" anchor="t">
            <a:normAutofit/>
          </a:bodyPr>
          <a:lstStyle/>
          <a:p>
            <a:pPr marL="0" indent="0">
              <a:buNone/>
            </a:pPr>
            <a:r>
              <a:rPr lang="en-US" sz="1500" dirty="0">
                <a:solidFill>
                  <a:srgbClr val="183046"/>
                </a:solidFill>
                <a:latin typeface="Arial" pitchFamily="34" charset="0"/>
                <a:ea typeface="Arial" pitchFamily="34" charset="-122"/>
                <a:cs typeface="Arial" pitchFamily="34" charset="-120"/>
              </a:rPr>
              <a:t>Anonymous infographic, unsourced AI answer, edited social clip, website with no clear author or professional expertise.</a:t>
            </a:r>
            <a:endParaRPr lang="en-US" sz="1500"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name="Slide 29">
    <p:bg>
      <p:bgPr>
        <a:solidFill>
          <a:srgbClr val="F6F9FC"/>
        </a:solidFill>
        <a:effectLst/>
      </p:bgPr>
    </p:bg>
    <p:spTree>
      <p:nvGrpSpPr>
        <p:cNvPr id="1" name=""/>
        <p:cNvGrpSpPr/>
        <p:nvPr/>
      </p:nvGrpSpPr>
      <p:grpSpPr>
        <a:xfrm>
          <a:off x="0" y="0"/>
          <a:ext cx="0" cy="0"/>
          <a:chOff x="0" y="0"/>
          <a:chExt cx="0" cy="0"/>
        </a:xfrm>
      </p:grpSpPr>
      <p:sp>
        <p:nvSpPr>
          <p:cNvPr id="2" name="Shape 0"/>
          <p:cNvSpPr/>
          <p:nvPr/>
        </p:nvSpPr>
        <p:spPr>
          <a:xfrm>
            <a:off x="0" y="0"/>
            <a:ext cx="12192000" cy="109728"/>
          </a:xfrm>
          <a:prstGeom prst="rect">
            <a:avLst/>
          </a:prstGeom>
          <a:solidFill>
            <a:srgbClr val="13B8A6"/>
          </a:solidFill>
          <a:ln w="12700">
            <a:solidFill>
              <a:srgbClr val="13B8A6"/>
            </a:solidFill>
            <a:prstDash val="solid"/>
          </a:ln>
        </p:spPr>
        <p:txBody>
          <a:bodyPr/>
          <a:lstStyle/>
          <a:p>
            <a:endParaRPr lang="en-GB"/>
          </a:p>
        </p:txBody>
      </p:sp>
      <p:sp>
        <p:nvSpPr>
          <p:cNvPr id="3" name="Text 1"/>
          <p:cNvSpPr/>
          <p:nvPr/>
        </p:nvSpPr>
        <p:spPr>
          <a:xfrm>
            <a:off x="502920" y="274320"/>
            <a:ext cx="9144000" cy="219456"/>
          </a:xfrm>
          <a:prstGeom prst="rect">
            <a:avLst/>
          </a:prstGeom>
          <a:noFill/>
          <a:ln/>
        </p:spPr>
        <p:txBody>
          <a:bodyPr wrap="square" lIns="0" tIns="0" rIns="0" bIns="0" rtlCol="0" anchor="ctr">
            <a:normAutofit/>
          </a:bodyPr>
          <a:lstStyle/>
          <a:p>
            <a:pPr marL="0" indent="0">
              <a:buNone/>
            </a:pPr>
            <a:r>
              <a:rPr lang="en-US" sz="1000" b="1" kern="0" spc="50" dirty="0">
                <a:solidFill>
                  <a:srgbClr val="5C7180"/>
                </a:solidFill>
                <a:latin typeface="Arial" pitchFamily="34" charset="0"/>
                <a:ea typeface="Arial" pitchFamily="34" charset="-122"/>
                <a:cs typeface="Arial" pitchFamily="34" charset="-120"/>
              </a:rPr>
              <a:t>UWTSD  /  BMPL4020  /  ACADEMIC &amp; PROFESSIONAL SKILLS FOR POLICING</a:t>
            </a:r>
            <a:endParaRPr lang="en-US" sz="1000" dirty="0"/>
          </a:p>
        </p:txBody>
      </p:sp>
      <p:sp>
        <p:nvSpPr>
          <p:cNvPr id="4" name="Text 2"/>
          <p:cNvSpPr/>
          <p:nvPr/>
        </p:nvSpPr>
        <p:spPr>
          <a:xfrm>
            <a:off x="502920" y="749808"/>
            <a:ext cx="11201400" cy="685800"/>
          </a:xfrm>
          <a:prstGeom prst="rect">
            <a:avLst/>
          </a:prstGeom>
          <a:noFill/>
          <a:ln/>
        </p:spPr>
        <p:txBody>
          <a:bodyPr wrap="square" lIns="0" tIns="0" rIns="0" bIns="0" rtlCol="0" anchor="ctr">
            <a:normAutofit/>
          </a:bodyPr>
          <a:lstStyle/>
          <a:p>
            <a:pPr marL="0" indent="0">
              <a:buNone/>
            </a:pPr>
            <a:r>
              <a:rPr lang="en-US" sz="3100" b="1" dirty="0">
                <a:solidFill>
                  <a:srgbClr val="10263A"/>
                </a:solidFill>
                <a:latin typeface="Arial" pitchFamily="34" charset="0"/>
                <a:ea typeface="Arial" pitchFamily="34" charset="-122"/>
                <a:cs typeface="Arial" pitchFamily="34" charset="-120"/>
              </a:rPr>
              <a:t>A = Accuracy</a:t>
            </a:r>
            <a:endParaRPr lang="en-US" sz="3100" dirty="0"/>
          </a:p>
        </p:txBody>
      </p:sp>
      <p:sp>
        <p:nvSpPr>
          <p:cNvPr id="5" name="Text 3"/>
          <p:cNvSpPr/>
          <p:nvPr/>
        </p:nvSpPr>
        <p:spPr>
          <a:xfrm>
            <a:off x="512064" y="1444752"/>
            <a:ext cx="11064240" cy="338328"/>
          </a:xfrm>
          <a:prstGeom prst="rect">
            <a:avLst/>
          </a:prstGeom>
          <a:noFill/>
          <a:ln/>
        </p:spPr>
        <p:txBody>
          <a:bodyPr wrap="square" lIns="0" tIns="0" rIns="0" bIns="0" rtlCol="0" anchor="ctr">
            <a:normAutofit/>
          </a:bodyPr>
          <a:lstStyle/>
          <a:p>
            <a:pPr marL="0" indent="0">
              <a:buNone/>
            </a:pPr>
            <a:r>
              <a:rPr lang="en-US" sz="1600" dirty="0">
                <a:solidFill>
                  <a:srgbClr val="5C7180"/>
                </a:solidFill>
                <a:latin typeface="Arial" pitchFamily="34" charset="0"/>
                <a:ea typeface="Arial" pitchFamily="34" charset="-122"/>
                <a:cs typeface="Arial" pitchFamily="34" charset="-120"/>
              </a:rPr>
              <a:t>Trace a claim back to evidence.</a:t>
            </a:r>
            <a:endParaRPr lang="en-US" sz="1600" dirty="0"/>
          </a:p>
        </p:txBody>
      </p:sp>
      <p:sp>
        <p:nvSpPr>
          <p:cNvPr id="6" name="Shape 4"/>
          <p:cNvSpPr/>
          <p:nvPr/>
        </p:nvSpPr>
        <p:spPr>
          <a:xfrm>
            <a:off x="502920" y="6483096"/>
            <a:ext cx="11183112" cy="0"/>
          </a:xfrm>
          <a:prstGeom prst="line">
            <a:avLst/>
          </a:prstGeom>
          <a:noFill/>
          <a:ln w="8890">
            <a:solidFill>
              <a:srgbClr val="D9E4EC"/>
            </a:solidFill>
            <a:prstDash val="solid"/>
          </a:ln>
        </p:spPr>
        <p:txBody>
          <a:bodyPr/>
          <a:lstStyle/>
          <a:p>
            <a:endParaRPr lang="en-GB"/>
          </a:p>
        </p:txBody>
      </p:sp>
      <p:sp>
        <p:nvSpPr>
          <p:cNvPr id="7" name="Text 5"/>
          <p:cNvSpPr/>
          <p:nvPr/>
        </p:nvSpPr>
        <p:spPr>
          <a:xfrm>
            <a:off x="502920" y="6537960"/>
            <a:ext cx="4572000" cy="155448"/>
          </a:xfrm>
          <a:prstGeom prst="rect">
            <a:avLst/>
          </a:prstGeom>
          <a:noFill/>
          <a:ln/>
        </p:spPr>
        <p:txBody>
          <a:bodyPr wrap="square" lIns="0" tIns="0" rIns="0" bIns="0" rtlCol="0" anchor="ctr">
            <a:normAutofit/>
          </a:bodyPr>
          <a:lstStyle/>
          <a:p>
            <a:pPr marL="0" indent="0">
              <a:buNone/>
            </a:pPr>
            <a:r>
              <a:rPr lang="en-US" sz="900" b="1" dirty="0">
                <a:solidFill>
                  <a:srgbClr val="5C7180"/>
                </a:solidFill>
                <a:latin typeface="Arial" pitchFamily="34" charset="0"/>
                <a:ea typeface="Arial" pitchFamily="34" charset="-122"/>
                <a:cs typeface="Arial" pitchFamily="34" charset="-120"/>
              </a:rPr>
              <a:t>TUESDAY  •  CONTENT</a:t>
            </a:r>
            <a:endParaRPr lang="en-US" sz="900" dirty="0"/>
          </a:p>
        </p:txBody>
      </p:sp>
      <p:sp>
        <p:nvSpPr>
          <p:cNvPr id="8" name="Shape 6"/>
          <p:cNvSpPr/>
          <p:nvPr/>
        </p:nvSpPr>
        <p:spPr>
          <a:xfrm>
            <a:off x="9646920" y="6510528"/>
            <a:ext cx="1938528" cy="292608"/>
          </a:xfrm>
          <a:prstGeom prst="roundRect">
            <a:avLst>
              <a:gd name="adj" fmla="val 25000"/>
            </a:avLst>
          </a:prstGeom>
          <a:solidFill>
            <a:srgbClr val="EAF3F9"/>
          </a:solidFill>
          <a:ln w="10160">
            <a:solidFill>
              <a:srgbClr val="EAF3F9">
                <a:alpha val="0"/>
              </a:srgbClr>
            </a:solidFill>
            <a:prstDash val="solid"/>
          </a:ln>
        </p:spPr>
        <p:txBody>
          <a:bodyPr/>
          <a:lstStyle/>
          <a:p>
            <a:endParaRPr lang="en-GB"/>
          </a:p>
        </p:txBody>
      </p:sp>
      <p:sp>
        <p:nvSpPr>
          <p:cNvPr id="9" name="Text 7"/>
          <p:cNvSpPr/>
          <p:nvPr/>
        </p:nvSpPr>
        <p:spPr>
          <a:xfrm>
            <a:off x="9738360" y="6537960"/>
            <a:ext cx="1755648" cy="219456"/>
          </a:xfrm>
          <a:prstGeom prst="rect">
            <a:avLst/>
          </a:prstGeom>
          <a:noFill/>
          <a:ln/>
        </p:spPr>
        <p:txBody>
          <a:bodyPr wrap="square" lIns="0" tIns="0" rIns="0" bIns="0" rtlCol="0" anchor="ctr">
            <a:normAutofit/>
          </a:bodyPr>
          <a:lstStyle/>
          <a:p>
            <a:pPr marL="0" indent="0">
              <a:buNone/>
            </a:pPr>
            <a:r>
              <a:rPr lang="en-US" sz="1000" b="1" kern="0" spc="50" dirty="0">
                <a:solidFill>
                  <a:srgbClr val="183046"/>
                </a:solidFill>
                <a:latin typeface="Arial" pitchFamily="34" charset="0"/>
                <a:ea typeface="Arial" pitchFamily="34" charset="-122"/>
                <a:cs typeface="Arial" pitchFamily="34" charset="-120"/>
              </a:rPr>
              <a:t>24–26 MIN</a:t>
            </a:r>
            <a:endParaRPr lang="en-US" sz="1000" dirty="0"/>
          </a:p>
        </p:txBody>
      </p:sp>
      <p:sp>
        <p:nvSpPr>
          <p:cNvPr id="10" name="Text 8"/>
          <p:cNvSpPr/>
          <p:nvPr/>
        </p:nvSpPr>
        <p:spPr>
          <a:xfrm>
            <a:off x="11393424" y="6528816"/>
            <a:ext cx="292608" cy="155448"/>
          </a:xfrm>
          <a:prstGeom prst="rect">
            <a:avLst/>
          </a:prstGeom>
          <a:noFill/>
          <a:ln/>
        </p:spPr>
        <p:txBody>
          <a:bodyPr wrap="square" lIns="0" tIns="0" rIns="0" bIns="0" rtlCol="0" anchor="ctr">
            <a:normAutofit/>
          </a:bodyPr>
          <a:lstStyle/>
          <a:p>
            <a:pPr marL="0" indent="0" algn="r">
              <a:buNone/>
            </a:pPr>
            <a:r>
              <a:rPr lang="en-US" sz="1000" b="1" dirty="0">
                <a:solidFill>
                  <a:srgbClr val="5C7180"/>
                </a:solidFill>
                <a:latin typeface="Arial" pitchFamily="34" charset="0"/>
                <a:ea typeface="Arial" pitchFamily="34" charset="-122"/>
                <a:cs typeface="Arial" pitchFamily="34" charset="-120"/>
              </a:rPr>
              <a:t>29</a:t>
            </a:r>
            <a:endParaRPr lang="en-US" sz="1000" dirty="0"/>
          </a:p>
        </p:txBody>
      </p:sp>
      <p:sp>
        <p:nvSpPr>
          <p:cNvPr id="11" name="Text 9"/>
          <p:cNvSpPr/>
          <p:nvPr/>
        </p:nvSpPr>
        <p:spPr>
          <a:xfrm>
            <a:off x="978408" y="2075688"/>
            <a:ext cx="256032" cy="347472"/>
          </a:xfrm>
          <a:prstGeom prst="rect">
            <a:avLst/>
          </a:prstGeom>
          <a:noFill/>
          <a:ln/>
        </p:spPr>
        <p:txBody>
          <a:bodyPr wrap="square" lIns="0" tIns="0" rIns="0" bIns="0" rtlCol="0" anchor="ctr">
            <a:normAutofit/>
          </a:bodyPr>
          <a:lstStyle/>
          <a:p>
            <a:pPr marL="0" indent="0">
              <a:buNone/>
            </a:pPr>
            <a:r>
              <a:rPr lang="en-US" sz="2200" b="1" dirty="0">
                <a:solidFill>
                  <a:srgbClr val="13B8A6"/>
                </a:solidFill>
                <a:latin typeface="Arial" pitchFamily="34" charset="0"/>
                <a:ea typeface="Arial" pitchFamily="34" charset="-122"/>
                <a:cs typeface="Arial" pitchFamily="34" charset="-120"/>
              </a:rPr>
              <a:t>•</a:t>
            </a:r>
            <a:endParaRPr lang="en-US" sz="2200" dirty="0"/>
          </a:p>
        </p:txBody>
      </p:sp>
      <p:sp>
        <p:nvSpPr>
          <p:cNvPr id="12" name="Text 10"/>
          <p:cNvSpPr/>
          <p:nvPr/>
        </p:nvSpPr>
        <p:spPr>
          <a:xfrm>
            <a:off x="1316736" y="2075688"/>
            <a:ext cx="9884664" cy="448056"/>
          </a:xfrm>
          <a:prstGeom prst="rect">
            <a:avLst/>
          </a:prstGeom>
          <a:noFill/>
          <a:ln/>
        </p:spPr>
        <p:txBody>
          <a:bodyPr wrap="square" lIns="0" tIns="0" rIns="0" bIns="0" rtlCol="0" anchor="t">
            <a:normAutofit/>
          </a:bodyPr>
          <a:lstStyle/>
          <a:p>
            <a:pPr marL="0" indent="0">
              <a:buNone/>
            </a:pPr>
            <a:r>
              <a:rPr lang="en-US" sz="2200" dirty="0">
                <a:solidFill>
                  <a:srgbClr val="183046"/>
                </a:solidFill>
                <a:latin typeface="Arial" pitchFamily="34" charset="0"/>
                <a:ea typeface="Arial" pitchFamily="34" charset="-122"/>
                <a:cs typeface="Arial" pitchFamily="34" charset="-120"/>
              </a:rPr>
              <a:t>Does the author show sources, method or legal basis?</a:t>
            </a:r>
            <a:endParaRPr lang="en-US" sz="2200" dirty="0"/>
          </a:p>
        </p:txBody>
      </p:sp>
      <p:sp>
        <p:nvSpPr>
          <p:cNvPr id="13" name="Text 11"/>
          <p:cNvSpPr/>
          <p:nvPr/>
        </p:nvSpPr>
        <p:spPr>
          <a:xfrm>
            <a:off x="978408" y="2862072"/>
            <a:ext cx="256032" cy="347472"/>
          </a:xfrm>
          <a:prstGeom prst="rect">
            <a:avLst/>
          </a:prstGeom>
          <a:noFill/>
          <a:ln/>
        </p:spPr>
        <p:txBody>
          <a:bodyPr wrap="square" lIns="0" tIns="0" rIns="0" bIns="0" rtlCol="0" anchor="ctr">
            <a:normAutofit/>
          </a:bodyPr>
          <a:lstStyle/>
          <a:p>
            <a:pPr marL="0" indent="0">
              <a:buNone/>
            </a:pPr>
            <a:r>
              <a:rPr lang="en-US" sz="2200" b="1" dirty="0">
                <a:solidFill>
                  <a:srgbClr val="13B8A6"/>
                </a:solidFill>
                <a:latin typeface="Arial" pitchFamily="34" charset="0"/>
                <a:ea typeface="Arial" pitchFamily="34" charset="-122"/>
                <a:cs typeface="Arial" pitchFamily="34" charset="-120"/>
              </a:rPr>
              <a:t>•</a:t>
            </a:r>
            <a:endParaRPr lang="en-US" sz="2200" dirty="0"/>
          </a:p>
        </p:txBody>
      </p:sp>
      <p:sp>
        <p:nvSpPr>
          <p:cNvPr id="14" name="Text 12"/>
          <p:cNvSpPr/>
          <p:nvPr/>
        </p:nvSpPr>
        <p:spPr>
          <a:xfrm>
            <a:off x="1316736" y="2862072"/>
            <a:ext cx="9884664" cy="448056"/>
          </a:xfrm>
          <a:prstGeom prst="rect">
            <a:avLst/>
          </a:prstGeom>
          <a:noFill/>
          <a:ln/>
        </p:spPr>
        <p:txBody>
          <a:bodyPr wrap="square" lIns="0" tIns="0" rIns="0" bIns="0" rtlCol="0" anchor="t">
            <a:normAutofit/>
          </a:bodyPr>
          <a:lstStyle/>
          <a:p>
            <a:pPr marL="0" indent="0">
              <a:buNone/>
            </a:pPr>
            <a:r>
              <a:rPr lang="en-US" sz="2200" dirty="0">
                <a:solidFill>
                  <a:srgbClr val="183046"/>
                </a:solidFill>
                <a:latin typeface="Arial" pitchFamily="34" charset="0"/>
                <a:ea typeface="Arial" pitchFamily="34" charset="-122"/>
                <a:cs typeface="Arial" pitchFamily="34" charset="-120"/>
              </a:rPr>
              <a:t>Do other reliable sources support the claim?</a:t>
            </a:r>
            <a:endParaRPr lang="en-US" sz="2200" dirty="0"/>
          </a:p>
        </p:txBody>
      </p:sp>
      <p:sp>
        <p:nvSpPr>
          <p:cNvPr id="15" name="Text 13"/>
          <p:cNvSpPr/>
          <p:nvPr/>
        </p:nvSpPr>
        <p:spPr>
          <a:xfrm>
            <a:off x="978408" y="3648456"/>
            <a:ext cx="256032" cy="347472"/>
          </a:xfrm>
          <a:prstGeom prst="rect">
            <a:avLst/>
          </a:prstGeom>
          <a:noFill/>
          <a:ln/>
        </p:spPr>
        <p:txBody>
          <a:bodyPr wrap="square" lIns="0" tIns="0" rIns="0" bIns="0" rtlCol="0" anchor="ctr">
            <a:normAutofit/>
          </a:bodyPr>
          <a:lstStyle/>
          <a:p>
            <a:pPr marL="0" indent="0">
              <a:buNone/>
            </a:pPr>
            <a:r>
              <a:rPr lang="en-US" sz="2200" b="1" dirty="0">
                <a:solidFill>
                  <a:srgbClr val="13B8A6"/>
                </a:solidFill>
                <a:latin typeface="Arial" pitchFamily="34" charset="0"/>
                <a:ea typeface="Arial" pitchFamily="34" charset="-122"/>
                <a:cs typeface="Arial" pitchFamily="34" charset="-120"/>
              </a:rPr>
              <a:t>•</a:t>
            </a:r>
            <a:endParaRPr lang="en-US" sz="2200" dirty="0"/>
          </a:p>
        </p:txBody>
      </p:sp>
      <p:sp>
        <p:nvSpPr>
          <p:cNvPr id="16" name="Text 14"/>
          <p:cNvSpPr/>
          <p:nvPr/>
        </p:nvSpPr>
        <p:spPr>
          <a:xfrm>
            <a:off x="1316736" y="3648456"/>
            <a:ext cx="9884664" cy="448056"/>
          </a:xfrm>
          <a:prstGeom prst="rect">
            <a:avLst/>
          </a:prstGeom>
          <a:noFill/>
          <a:ln/>
        </p:spPr>
        <p:txBody>
          <a:bodyPr wrap="square" lIns="0" tIns="0" rIns="0" bIns="0" rtlCol="0" anchor="t">
            <a:normAutofit/>
          </a:bodyPr>
          <a:lstStyle/>
          <a:p>
            <a:pPr marL="0" indent="0">
              <a:buNone/>
            </a:pPr>
            <a:r>
              <a:rPr lang="en-US" sz="2200" dirty="0">
                <a:solidFill>
                  <a:srgbClr val="183046"/>
                </a:solidFill>
                <a:latin typeface="Arial" pitchFamily="34" charset="0"/>
                <a:ea typeface="Arial" pitchFamily="34" charset="-122"/>
                <a:cs typeface="Arial" pitchFamily="34" charset="-120"/>
              </a:rPr>
              <a:t>Is the wording careful, with limitations?</a:t>
            </a:r>
            <a:endParaRPr lang="en-US" sz="2200" dirty="0"/>
          </a:p>
        </p:txBody>
      </p:sp>
      <p:sp>
        <p:nvSpPr>
          <p:cNvPr id="17" name="Text 15"/>
          <p:cNvSpPr/>
          <p:nvPr/>
        </p:nvSpPr>
        <p:spPr>
          <a:xfrm>
            <a:off x="978408" y="4434840"/>
            <a:ext cx="256032" cy="347472"/>
          </a:xfrm>
          <a:prstGeom prst="rect">
            <a:avLst/>
          </a:prstGeom>
          <a:noFill/>
          <a:ln/>
        </p:spPr>
        <p:txBody>
          <a:bodyPr wrap="square" lIns="0" tIns="0" rIns="0" bIns="0" rtlCol="0" anchor="ctr">
            <a:normAutofit/>
          </a:bodyPr>
          <a:lstStyle/>
          <a:p>
            <a:pPr marL="0" indent="0">
              <a:buNone/>
            </a:pPr>
            <a:r>
              <a:rPr lang="en-US" sz="2200" b="1" dirty="0">
                <a:solidFill>
                  <a:srgbClr val="13B8A6"/>
                </a:solidFill>
                <a:latin typeface="Arial" pitchFamily="34" charset="0"/>
                <a:ea typeface="Arial" pitchFamily="34" charset="-122"/>
                <a:cs typeface="Arial" pitchFamily="34" charset="-120"/>
              </a:rPr>
              <a:t>•</a:t>
            </a:r>
            <a:endParaRPr lang="en-US" sz="2200" dirty="0"/>
          </a:p>
        </p:txBody>
      </p:sp>
      <p:sp>
        <p:nvSpPr>
          <p:cNvPr id="18" name="Text 16"/>
          <p:cNvSpPr/>
          <p:nvPr/>
        </p:nvSpPr>
        <p:spPr>
          <a:xfrm>
            <a:off x="1316736" y="4434840"/>
            <a:ext cx="9884664" cy="448056"/>
          </a:xfrm>
          <a:prstGeom prst="rect">
            <a:avLst/>
          </a:prstGeom>
          <a:noFill/>
          <a:ln/>
        </p:spPr>
        <p:txBody>
          <a:bodyPr wrap="square" lIns="0" tIns="0" rIns="0" bIns="0" rtlCol="0" anchor="t">
            <a:normAutofit/>
          </a:bodyPr>
          <a:lstStyle/>
          <a:p>
            <a:pPr marL="0" indent="0">
              <a:buNone/>
            </a:pPr>
            <a:r>
              <a:rPr lang="en-US" sz="2200" dirty="0">
                <a:solidFill>
                  <a:srgbClr val="183046"/>
                </a:solidFill>
                <a:latin typeface="Arial" pitchFamily="34" charset="0"/>
                <a:ea typeface="Arial" pitchFamily="34" charset="-122"/>
                <a:cs typeface="Arial" pitchFamily="34" charset="-120"/>
              </a:rPr>
              <a:t>Can you confirm a cited section of legislation exists?</a:t>
            </a:r>
            <a:endParaRPr lang="en-US" sz="2200"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name="Slide 30">
    <p:bg>
      <p:bgPr>
        <a:solidFill>
          <a:srgbClr val="F6F9FC"/>
        </a:solidFill>
        <a:effectLst/>
      </p:bgPr>
    </p:bg>
    <p:spTree>
      <p:nvGrpSpPr>
        <p:cNvPr id="1" name=""/>
        <p:cNvGrpSpPr/>
        <p:nvPr/>
      </p:nvGrpSpPr>
      <p:grpSpPr>
        <a:xfrm>
          <a:off x="0" y="0"/>
          <a:ext cx="0" cy="0"/>
          <a:chOff x="0" y="0"/>
          <a:chExt cx="0" cy="0"/>
        </a:xfrm>
      </p:grpSpPr>
      <p:sp>
        <p:nvSpPr>
          <p:cNvPr id="2" name="Shape 0"/>
          <p:cNvSpPr/>
          <p:nvPr/>
        </p:nvSpPr>
        <p:spPr>
          <a:xfrm>
            <a:off x="0" y="0"/>
            <a:ext cx="12192000" cy="109728"/>
          </a:xfrm>
          <a:prstGeom prst="rect">
            <a:avLst/>
          </a:prstGeom>
          <a:solidFill>
            <a:srgbClr val="13B8A6"/>
          </a:solidFill>
          <a:ln w="12700">
            <a:solidFill>
              <a:srgbClr val="13B8A6"/>
            </a:solidFill>
            <a:prstDash val="solid"/>
          </a:ln>
        </p:spPr>
        <p:txBody>
          <a:bodyPr/>
          <a:lstStyle/>
          <a:p>
            <a:endParaRPr lang="en-GB"/>
          </a:p>
        </p:txBody>
      </p:sp>
      <p:sp>
        <p:nvSpPr>
          <p:cNvPr id="3" name="Text 1"/>
          <p:cNvSpPr/>
          <p:nvPr/>
        </p:nvSpPr>
        <p:spPr>
          <a:xfrm>
            <a:off x="502920" y="274320"/>
            <a:ext cx="9144000" cy="219456"/>
          </a:xfrm>
          <a:prstGeom prst="rect">
            <a:avLst/>
          </a:prstGeom>
          <a:noFill/>
          <a:ln/>
        </p:spPr>
        <p:txBody>
          <a:bodyPr wrap="square" lIns="0" tIns="0" rIns="0" bIns="0" rtlCol="0" anchor="ctr">
            <a:normAutofit/>
          </a:bodyPr>
          <a:lstStyle/>
          <a:p>
            <a:pPr marL="0" indent="0">
              <a:buNone/>
            </a:pPr>
            <a:r>
              <a:rPr lang="en-US" sz="1000" b="1" kern="0" spc="50" dirty="0">
                <a:solidFill>
                  <a:srgbClr val="5C7180"/>
                </a:solidFill>
                <a:latin typeface="Arial" pitchFamily="34" charset="0"/>
                <a:ea typeface="Arial" pitchFamily="34" charset="-122"/>
                <a:cs typeface="Arial" pitchFamily="34" charset="-120"/>
              </a:rPr>
              <a:t>UWTSD  /  BMPL4020  /  ACADEMIC &amp; PROFESSIONAL SKILLS FOR POLICING</a:t>
            </a:r>
            <a:endParaRPr lang="en-US" sz="1000" dirty="0"/>
          </a:p>
        </p:txBody>
      </p:sp>
      <p:sp>
        <p:nvSpPr>
          <p:cNvPr id="4" name="Text 2"/>
          <p:cNvSpPr/>
          <p:nvPr/>
        </p:nvSpPr>
        <p:spPr>
          <a:xfrm>
            <a:off x="502920" y="749808"/>
            <a:ext cx="11201400" cy="685800"/>
          </a:xfrm>
          <a:prstGeom prst="rect">
            <a:avLst/>
          </a:prstGeom>
          <a:noFill/>
          <a:ln/>
        </p:spPr>
        <p:txBody>
          <a:bodyPr wrap="square" lIns="0" tIns="0" rIns="0" bIns="0" rtlCol="0" anchor="ctr">
            <a:normAutofit/>
          </a:bodyPr>
          <a:lstStyle/>
          <a:p>
            <a:pPr marL="0" indent="0">
              <a:buNone/>
            </a:pPr>
            <a:r>
              <a:rPr lang="en-US" sz="3100" b="1" dirty="0">
                <a:solidFill>
                  <a:srgbClr val="10263A"/>
                </a:solidFill>
                <a:latin typeface="Arial" pitchFamily="34" charset="0"/>
                <a:ea typeface="Arial" pitchFamily="34" charset="-122"/>
                <a:cs typeface="Arial" pitchFamily="34" charset="-120"/>
              </a:rPr>
              <a:t>P = Purpose</a:t>
            </a:r>
            <a:endParaRPr lang="en-US" sz="3100" dirty="0"/>
          </a:p>
        </p:txBody>
      </p:sp>
      <p:sp>
        <p:nvSpPr>
          <p:cNvPr id="5" name="Text 3"/>
          <p:cNvSpPr/>
          <p:nvPr/>
        </p:nvSpPr>
        <p:spPr>
          <a:xfrm>
            <a:off x="512064" y="1444752"/>
            <a:ext cx="11064240" cy="338328"/>
          </a:xfrm>
          <a:prstGeom prst="rect">
            <a:avLst/>
          </a:prstGeom>
          <a:noFill/>
          <a:ln/>
        </p:spPr>
        <p:txBody>
          <a:bodyPr wrap="square" lIns="0" tIns="0" rIns="0" bIns="0" rtlCol="0" anchor="ctr">
            <a:normAutofit/>
          </a:bodyPr>
          <a:lstStyle/>
          <a:p>
            <a:pPr marL="0" indent="0">
              <a:buNone/>
            </a:pPr>
            <a:r>
              <a:rPr lang="en-US" sz="1600" dirty="0">
                <a:solidFill>
                  <a:srgbClr val="5C7180"/>
                </a:solidFill>
                <a:latin typeface="Arial" pitchFamily="34" charset="0"/>
                <a:ea typeface="Arial" pitchFamily="34" charset="-122"/>
                <a:cs typeface="Arial" pitchFamily="34" charset="-120"/>
              </a:rPr>
              <a:t>Notice persuasion, advertising and selective evidence.</a:t>
            </a:r>
            <a:endParaRPr lang="en-US" sz="1600" dirty="0"/>
          </a:p>
        </p:txBody>
      </p:sp>
      <p:sp>
        <p:nvSpPr>
          <p:cNvPr id="6" name="Shape 4"/>
          <p:cNvSpPr/>
          <p:nvPr/>
        </p:nvSpPr>
        <p:spPr>
          <a:xfrm>
            <a:off x="502920" y="6483096"/>
            <a:ext cx="11183112" cy="0"/>
          </a:xfrm>
          <a:prstGeom prst="line">
            <a:avLst/>
          </a:prstGeom>
          <a:noFill/>
          <a:ln w="8890">
            <a:solidFill>
              <a:srgbClr val="D9E4EC"/>
            </a:solidFill>
            <a:prstDash val="solid"/>
          </a:ln>
        </p:spPr>
        <p:txBody>
          <a:bodyPr/>
          <a:lstStyle/>
          <a:p>
            <a:endParaRPr lang="en-GB"/>
          </a:p>
        </p:txBody>
      </p:sp>
      <p:sp>
        <p:nvSpPr>
          <p:cNvPr id="7" name="Text 5"/>
          <p:cNvSpPr/>
          <p:nvPr/>
        </p:nvSpPr>
        <p:spPr>
          <a:xfrm>
            <a:off x="502920" y="6537960"/>
            <a:ext cx="4572000" cy="155448"/>
          </a:xfrm>
          <a:prstGeom prst="rect">
            <a:avLst/>
          </a:prstGeom>
          <a:noFill/>
          <a:ln/>
        </p:spPr>
        <p:txBody>
          <a:bodyPr wrap="square" lIns="0" tIns="0" rIns="0" bIns="0" rtlCol="0" anchor="ctr">
            <a:normAutofit/>
          </a:bodyPr>
          <a:lstStyle/>
          <a:p>
            <a:pPr marL="0" indent="0">
              <a:buNone/>
            </a:pPr>
            <a:r>
              <a:rPr lang="en-US" sz="900" b="1" dirty="0">
                <a:solidFill>
                  <a:srgbClr val="5C7180"/>
                </a:solidFill>
                <a:latin typeface="Arial" pitchFamily="34" charset="0"/>
                <a:ea typeface="Arial" pitchFamily="34" charset="-122"/>
                <a:cs typeface="Arial" pitchFamily="34" charset="-120"/>
              </a:rPr>
              <a:t>TUESDAY  •  CONTENT</a:t>
            </a:r>
            <a:endParaRPr lang="en-US" sz="900" dirty="0"/>
          </a:p>
        </p:txBody>
      </p:sp>
      <p:sp>
        <p:nvSpPr>
          <p:cNvPr id="8" name="Shape 6"/>
          <p:cNvSpPr/>
          <p:nvPr/>
        </p:nvSpPr>
        <p:spPr>
          <a:xfrm>
            <a:off x="9646920" y="6510528"/>
            <a:ext cx="1938528" cy="292608"/>
          </a:xfrm>
          <a:prstGeom prst="roundRect">
            <a:avLst>
              <a:gd name="adj" fmla="val 25000"/>
            </a:avLst>
          </a:prstGeom>
          <a:solidFill>
            <a:srgbClr val="EAF3F9"/>
          </a:solidFill>
          <a:ln w="10160">
            <a:solidFill>
              <a:srgbClr val="EAF3F9">
                <a:alpha val="0"/>
              </a:srgbClr>
            </a:solidFill>
            <a:prstDash val="solid"/>
          </a:ln>
        </p:spPr>
        <p:txBody>
          <a:bodyPr/>
          <a:lstStyle/>
          <a:p>
            <a:endParaRPr lang="en-GB"/>
          </a:p>
        </p:txBody>
      </p:sp>
      <p:sp>
        <p:nvSpPr>
          <p:cNvPr id="9" name="Text 7"/>
          <p:cNvSpPr/>
          <p:nvPr/>
        </p:nvSpPr>
        <p:spPr>
          <a:xfrm>
            <a:off x="9738360" y="6537960"/>
            <a:ext cx="1755648" cy="219456"/>
          </a:xfrm>
          <a:prstGeom prst="rect">
            <a:avLst/>
          </a:prstGeom>
          <a:noFill/>
          <a:ln/>
        </p:spPr>
        <p:txBody>
          <a:bodyPr wrap="square" lIns="0" tIns="0" rIns="0" bIns="0" rtlCol="0" anchor="ctr">
            <a:normAutofit/>
          </a:bodyPr>
          <a:lstStyle/>
          <a:p>
            <a:pPr marL="0" indent="0">
              <a:buNone/>
            </a:pPr>
            <a:r>
              <a:rPr lang="en-US" sz="1000" b="1" kern="0" spc="50" dirty="0">
                <a:solidFill>
                  <a:srgbClr val="183046"/>
                </a:solidFill>
                <a:latin typeface="Arial" pitchFamily="34" charset="0"/>
                <a:ea typeface="Arial" pitchFamily="34" charset="-122"/>
                <a:cs typeface="Arial" pitchFamily="34" charset="-120"/>
              </a:rPr>
              <a:t>26–29 MIN</a:t>
            </a:r>
            <a:endParaRPr lang="en-US" sz="1000" dirty="0"/>
          </a:p>
        </p:txBody>
      </p:sp>
      <p:sp>
        <p:nvSpPr>
          <p:cNvPr id="10" name="Text 8"/>
          <p:cNvSpPr/>
          <p:nvPr/>
        </p:nvSpPr>
        <p:spPr>
          <a:xfrm>
            <a:off x="11393424" y="6528816"/>
            <a:ext cx="292608" cy="155448"/>
          </a:xfrm>
          <a:prstGeom prst="rect">
            <a:avLst/>
          </a:prstGeom>
          <a:noFill/>
          <a:ln/>
        </p:spPr>
        <p:txBody>
          <a:bodyPr wrap="square" lIns="0" tIns="0" rIns="0" bIns="0" rtlCol="0" anchor="ctr">
            <a:normAutofit/>
          </a:bodyPr>
          <a:lstStyle/>
          <a:p>
            <a:pPr marL="0" indent="0" algn="r">
              <a:buNone/>
            </a:pPr>
            <a:r>
              <a:rPr lang="en-US" sz="1000" b="1" dirty="0">
                <a:solidFill>
                  <a:srgbClr val="5C7180"/>
                </a:solidFill>
                <a:latin typeface="Arial" pitchFamily="34" charset="0"/>
                <a:ea typeface="Arial" pitchFamily="34" charset="-122"/>
                <a:cs typeface="Arial" pitchFamily="34" charset="-120"/>
              </a:rPr>
              <a:t>30</a:t>
            </a:r>
            <a:endParaRPr lang="en-US" sz="1000" dirty="0"/>
          </a:p>
        </p:txBody>
      </p:sp>
      <p:sp>
        <p:nvSpPr>
          <p:cNvPr id="11" name="Shape 9"/>
          <p:cNvSpPr/>
          <p:nvPr/>
        </p:nvSpPr>
        <p:spPr>
          <a:xfrm>
            <a:off x="658368" y="2148840"/>
            <a:ext cx="3511296" cy="3072384"/>
          </a:xfrm>
          <a:prstGeom prst="roundRect">
            <a:avLst>
              <a:gd name="adj" fmla="val 4762"/>
            </a:avLst>
          </a:prstGeom>
          <a:solidFill>
            <a:srgbClr val="FFFFFF"/>
          </a:solidFill>
          <a:ln w="10160">
            <a:solidFill>
              <a:srgbClr val="D9E4EC"/>
            </a:solidFill>
            <a:prstDash val="solid"/>
          </a:ln>
        </p:spPr>
        <p:txBody>
          <a:bodyPr/>
          <a:lstStyle/>
          <a:p>
            <a:endParaRPr lang="en-GB"/>
          </a:p>
        </p:txBody>
      </p:sp>
      <p:sp>
        <p:nvSpPr>
          <p:cNvPr id="12" name="Shape 10"/>
          <p:cNvSpPr/>
          <p:nvPr/>
        </p:nvSpPr>
        <p:spPr>
          <a:xfrm>
            <a:off x="658368" y="2148840"/>
            <a:ext cx="68580" cy="3072384"/>
          </a:xfrm>
          <a:prstGeom prst="rect">
            <a:avLst/>
          </a:prstGeom>
          <a:solidFill>
            <a:srgbClr val="13B8A6"/>
          </a:solidFill>
          <a:ln w="10160">
            <a:solidFill>
              <a:srgbClr val="13B8A6">
                <a:alpha val="0"/>
              </a:srgbClr>
            </a:solidFill>
            <a:prstDash val="solid"/>
          </a:ln>
        </p:spPr>
        <p:txBody>
          <a:bodyPr/>
          <a:lstStyle/>
          <a:p>
            <a:endParaRPr lang="en-GB"/>
          </a:p>
        </p:txBody>
      </p:sp>
      <p:sp>
        <p:nvSpPr>
          <p:cNvPr id="13" name="Text 11"/>
          <p:cNvSpPr/>
          <p:nvPr/>
        </p:nvSpPr>
        <p:spPr>
          <a:xfrm>
            <a:off x="859536" y="2295144"/>
            <a:ext cx="3099816" cy="329184"/>
          </a:xfrm>
          <a:prstGeom prst="rect">
            <a:avLst/>
          </a:prstGeom>
          <a:noFill/>
          <a:ln/>
        </p:spPr>
        <p:txBody>
          <a:bodyPr wrap="square" lIns="0" tIns="0" rIns="0" bIns="0" rtlCol="0" anchor="ctr">
            <a:normAutofit/>
          </a:bodyPr>
          <a:lstStyle/>
          <a:p>
            <a:pPr marL="0" indent="0">
              <a:buNone/>
            </a:pPr>
            <a:r>
              <a:rPr lang="en-US" sz="1900" b="1" dirty="0">
                <a:solidFill>
                  <a:srgbClr val="10263A"/>
                </a:solidFill>
                <a:latin typeface="Arial" pitchFamily="34" charset="0"/>
                <a:ea typeface="Arial" pitchFamily="34" charset="-122"/>
                <a:cs typeface="Arial" pitchFamily="34" charset="-120"/>
              </a:rPr>
              <a:t>INFORM</a:t>
            </a:r>
            <a:endParaRPr lang="en-US" sz="1900" dirty="0"/>
          </a:p>
        </p:txBody>
      </p:sp>
      <p:sp>
        <p:nvSpPr>
          <p:cNvPr id="14" name="Text 12"/>
          <p:cNvSpPr/>
          <p:nvPr/>
        </p:nvSpPr>
        <p:spPr>
          <a:xfrm>
            <a:off x="859536" y="2761488"/>
            <a:ext cx="3099816" cy="2322576"/>
          </a:xfrm>
          <a:prstGeom prst="rect">
            <a:avLst/>
          </a:prstGeom>
          <a:noFill/>
          <a:ln/>
        </p:spPr>
        <p:txBody>
          <a:bodyPr wrap="square" lIns="0" tIns="0" rIns="0" bIns="0" rtlCol="0" anchor="t">
            <a:normAutofit/>
          </a:bodyPr>
          <a:lstStyle/>
          <a:p>
            <a:pPr marL="0" indent="0">
              <a:buNone/>
            </a:pPr>
            <a:r>
              <a:rPr lang="en-US" sz="1500" dirty="0">
                <a:solidFill>
                  <a:srgbClr val="183046"/>
                </a:solidFill>
                <a:latin typeface="Arial" pitchFamily="34" charset="0"/>
                <a:ea typeface="Arial" pitchFamily="34" charset="-122"/>
                <a:cs typeface="Arial" pitchFamily="34" charset="-120"/>
              </a:rPr>
              <a:t>CPS legal guidance sets out charging considerations. Identify its audience and legal purpose.</a:t>
            </a:r>
            <a:endParaRPr lang="en-US" sz="1500" dirty="0"/>
          </a:p>
        </p:txBody>
      </p:sp>
      <p:sp>
        <p:nvSpPr>
          <p:cNvPr id="15" name="Shape 13"/>
          <p:cNvSpPr/>
          <p:nvPr/>
        </p:nvSpPr>
        <p:spPr>
          <a:xfrm>
            <a:off x="4343400" y="2148840"/>
            <a:ext cx="3511296" cy="3072384"/>
          </a:xfrm>
          <a:prstGeom prst="roundRect">
            <a:avLst>
              <a:gd name="adj" fmla="val 4762"/>
            </a:avLst>
          </a:prstGeom>
          <a:solidFill>
            <a:srgbClr val="FFFFFF"/>
          </a:solidFill>
          <a:ln w="10160">
            <a:solidFill>
              <a:srgbClr val="D9E4EC"/>
            </a:solidFill>
            <a:prstDash val="solid"/>
          </a:ln>
        </p:spPr>
        <p:txBody>
          <a:bodyPr/>
          <a:lstStyle/>
          <a:p>
            <a:endParaRPr lang="en-GB"/>
          </a:p>
        </p:txBody>
      </p:sp>
      <p:sp>
        <p:nvSpPr>
          <p:cNvPr id="16" name="Shape 14"/>
          <p:cNvSpPr/>
          <p:nvPr/>
        </p:nvSpPr>
        <p:spPr>
          <a:xfrm>
            <a:off x="4343400" y="2148840"/>
            <a:ext cx="68580" cy="3072384"/>
          </a:xfrm>
          <a:prstGeom prst="rect">
            <a:avLst/>
          </a:prstGeom>
          <a:solidFill>
            <a:srgbClr val="4AAED0"/>
          </a:solidFill>
          <a:ln w="10160">
            <a:solidFill>
              <a:srgbClr val="4AAED0">
                <a:alpha val="0"/>
              </a:srgbClr>
            </a:solidFill>
            <a:prstDash val="solid"/>
          </a:ln>
        </p:spPr>
        <p:txBody>
          <a:bodyPr/>
          <a:lstStyle/>
          <a:p>
            <a:endParaRPr lang="en-GB"/>
          </a:p>
        </p:txBody>
      </p:sp>
      <p:sp>
        <p:nvSpPr>
          <p:cNvPr id="17" name="Text 15"/>
          <p:cNvSpPr/>
          <p:nvPr/>
        </p:nvSpPr>
        <p:spPr>
          <a:xfrm>
            <a:off x="4544568" y="2295144"/>
            <a:ext cx="3099816" cy="329184"/>
          </a:xfrm>
          <a:prstGeom prst="rect">
            <a:avLst/>
          </a:prstGeom>
          <a:noFill/>
          <a:ln/>
        </p:spPr>
        <p:txBody>
          <a:bodyPr wrap="square" lIns="0" tIns="0" rIns="0" bIns="0" rtlCol="0" anchor="ctr">
            <a:normAutofit/>
          </a:bodyPr>
          <a:lstStyle/>
          <a:p>
            <a:pPr marL="0" indent="0">
              <a:buNone/>
            </a:pPr>
            <a:r>
              <a:rPr lang="en-US" sz="1900" b="1" dirty="0">
                <a:solidFill>
                  <a:srgbClr val="10263A"/>
                </a:solidFill>
                <a:latin typeface="Arial" pitchFamily="34" charset="0"/>
                <a:ea typeface="Arial" pitchFamily="34" charset="-122"/>
                <a:cs typeface="Arial" pitchFamily="34" charset="-120"/>
              </a:rPr>
              <a:t>PERSUADE</a:t>
            </a:r>
            <a:endParaRPr lang="en-US" sz="1900" dirty="0"/>
          </a:p>
        </p:txBody>
      </p:sp>
      <p:sp>
        <p:nvSpPr>
          <p:cNvPr id="18" name="Text 16"/>
          <p:cNvSpPr/>
          <p:nvPr/>
        </p:nvSpPr>
        <p:spPr>
          <a:xfrm>
            <a:off x="4544568" y="2761488"/>
            <a:ext cx="3099816" cy="2322576"/>
          </a:xfrm>
          <a:prstGeom prst="rect">
            <a:avLst/>
          </a:prstGeom>
          <a:noFill/>
          <a:ln/>
        </p:spPr>
        <p:txBody>
          <a:bodyPr wrap="square" lIns="0" tIns="0" rIns="0" bIns="0" rtlCol="0" anchor="t">
            <a:normAutofit/>
          </a:bodyPr>
          <a:lstStyle/>
          <a:p>
            <a:pPr marL="0" indent="0">
              <a:buNone/>
            </a:pPr>
            <a:r>
              <a:rPr lang="en-US" sz="1500" dirty="0">
                <a:solidFill>
                  <a:srgbClr val="183046"/>
                </a:solidFill>
                <a:latin typeface="Arial" pitchFamily="34" charset="0"/>
                <a:ea typeface="Arial" pitchFamily="34" charset="-122"/>
                <a:cs typeface="Arial" pitchFamily="34" charset="-120"/>
              </a:rPr>
              <a:t>A campaign may highlight an issue but select facts supporting its position.</a:t>
            </a:r>
            <a:endParaRPr lang="en-US" sz="1500" dirty="0"/>
          </a:p>
        </p:txBody>
      </p:sp>
      <p:sp>
        <p:nvSpPr>
          <p:cNvPr id="19" name="Shape 17"/>
          <p:cNvSpPr/>
          <p:nvPr/>
        </p:nvSpPr>
        <p:spPr>
          <a:xfrm>
            <a:off x="8028432" y="2148840"/>
            <a:ext cx="3511296" cy="3072384"/>
          </a:xfrm>
          <a:prstGeom prst="roundRect">
            <a:avLst>
              <a:gd name="adj" fmla="val 4762"/>
            </a:avLst>
          </a:prstGeom>
          <a:solidFill>
            <a:srgbClr val="FFFFFF"/>
          </a:solidFill>
          <a:ln w="10160">
            <a:solidFill>
              <a:srgbClr val="D9E4EC"/>
            </a:solidFill>
            <a:prstDash val="solid"/>
          </a:ln>
        </p:spPr>
        <p:txBody>
          <a:bodyPr/>
          <a:lstStyle/>
          <a:p>
            <a:endParaRPr lang="en-GB"/>
          </a:p>
        </p:txBody>
      </p:sp>
      <p:sp>
        <p:nvSpPr>
          <p:cNvPr id="20" name="Shape 18"/>
          <p:cNvSpPr/>
          <p:nvPr/>
        </p:nvSpPr>
        <p:spPr>
          <a:xfrm>
            <a:off x="8028432" y="2148840"/>
            <a:ext cx="68580" cy="3072384"/>
          </a:xfrm>
          <a:prstGeom prst="rect">
            <a:avLst/>
          </a:prstGeom>
          <a:solidFill>
            <a:srgbClr val="F2B64C"/>
          </a:solidFill>
          <a:ln w="10160">
            <a:solidFill>
              <a:srgbClr val="F2B64C">
                <a:alpha val="0"/>
              </a:srgbClr>
            </a:solidFill>
            <a:prstDash val="solid"/>
          </a:ln>
        </p:spPr>
        <p:txBody>
          <a:bodyPr/>
          <a:lstStyle/>
          <a:p>
            <a:endParaRPr lang="en-GB"/>
          </a:p>
        </p:txBody>
      </p:sp>
      <p:sp>
        <p:nvSpPr>
          <p:cNvPr id="21" name="Text 19"/>
          <p:cNvSpPr/>
          <p:nvPr/>
        </p:nvSpPr>
        <p:spPr>
          <a:xfrm>
            <a:off x="8229600" y="2295144"/>
            <a:ext cx="3099816" cy="329184"/>
          </a:xfrm>
          <a:prstGeom prst="rect">
            <a:avLst/>
          </a:prstGeom>
          <a:noFill/>
          <a:ln/>
        </p:spPr>
        <p:txBody>
          <a:bodyPr wrap="square" lIns="0" tIns="0" rIns="0" bIns="0" rtlCol="0" anchor="ctr">
            <a:normAutofit/>
          </a:bodyPr>
          <a:lstStyle/>
          <a:p>
            <a:pPr marL="0" indent="0">
              <a:buNone/>
            </a:pPr>
            <a:r>
              <a:rPr lang="en-US" sz="1900" b="1" dirty="0">
                <a:solidFill>
                  <a:srgbClr val="10263A"/>
                </a:solidFill>
                <a:latin typeface="Arial" pitchFamily="34" charset="0"/>
                <a:ea typeface="Arial" pitchFamily="34" charset="-122"/>
                <a:cs typeface="Arial" pitchFamily="34" charset="-120"/>
              </a:rPr>
              <a:t>SELL / ENTERTAIN</a:t>
            </a:r>
            <a:endParaRPr lang="en-US" sz="1900" dirty="0"/>
          </a:p>
        </p:txBody>
      </p:sp>
      <p:sp>
        <p:nvSpPr>
          <p:cNvPr id="22" name="Text 20"/>
          <p:cNvSpPr/>
          <p:nvPr/>
        </p:nvSpPr>
        <p:spPr>
          <a:xfrm>
            <a:off x="8229600" y="2761488"/>
            <a:ext cx="3099816" cy="2322576"/>
          </a:xfrm>
          <a:prstGeom prst="rect">
            <a:avLst/>
          </a:prstGeom>
          <a:noFill/>
          <a:ln/>
        </p:spPr>
        <p:txBody>
          <a:bodyPr wrap="square" lIns="0" tIns="0" rIns="0" bIns="0" rtlCol="0" anchor="t">
            <a:normAutofit/>
          </a:bodyPr>
          <a:lstStyle/>
          <a:p>
            <a:pPr marL="0" indent="0">
              <a:buNone/>
            </a:pPr>
            <a:r>
              <a:rPr lang="en-US" sz="1500" dirty="0">
                <a:solidFill>
                  <a:srgbClr val="183046"/>
                </a:solidFill>
                <a:latin typeface="Arial" pitchFamily="34" charset="0"/>
                <a:ea typeface="Arial" pitchFamily="34" charset="-122"/>
                <a:cs typeface="Arial" pitchFamily="34" charset="-120"/>
              </a:rPr>
              <a:t>A video designed for clicks may exaggerate certainty or emotion.</a:t>
            </a:r>
            <a:endParaRPr lang="en-US" sz="1500"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name="Slide 31">
    <p:bg>
      <p:bgPr>
        <a:solidFill>
          <a:srgbClr val="F6F9FC"/>
        </a:solidFill>
        <a:effectLst/>
      </p:bgPr>
    </p:bg>
    <p:spTree>
      <p:nvGrpSpPr>
        <p:cNvPr id="1" name=""/>
        <p:cNvGrpSpPr/>
        <p:nvPr/>
      </p:nvGrpSpPr>
      <p:grpSpPr>
        <a:xfrm>
          <a:off x="0" y="0"/>
          <a:ext cx="0" cy="0"/>
          <a:chOff x="0" y="0"/>
          <a:chExt cx="0" cy="0"/>
        </a:xfrm>
      </p:grpSpPr>
      <p:sp>
        <p:nvSpPr>
          <p:cNvPr id="2" name="Shape 0"/>
          <p:cNvSpPr/>
          <p:nvPr/>
        </p:nvSpPr>
        <p:spPr>
          <a:xfrm>
            <a:off x="0" y="0"/>
            <a:ext cx="12192000" cy="109728"/>
          </a:xfrm>
          <a:prstGeom prst="rect">
            <a:avLst/>
          </a:prstGeom>
          <a:solidFill>
            <a:srgbClr val="13B8A6"/>
          </a:solidFill>
          <a:ln w="12700">
            <a:solidFill>
              <a:srgbClr val="13B8A6"/>
            </a:solidFill>
            <a:prstDash val="solid"/>
          </a:ln>
        </p:spPr>
        <p:txBody>
          <a:bodyPr/>
          <a:lstStyle/>
          <a:p>
            <a:endParaRPr lang="en-GB"/>
          </a:p>
        </p:txBody>
      </p:sp>
      <p:sp>
        <p:nvSpPr>
          <p:cNvPr id="3" name="Text 1"/>
          <p:cNvSpPr/>
          <p:nvPr/>
        </p:nvSpPr>
        <p:spPr>
          <a:xfrm>
            <a:off x="502920" y="274320"/>
            <a:ext cx="9144000" cy="219456"/>
          </a:xfrm>
          <a:prstGeom prst="rect">
            <a:avLst/>
          </a:prstGeom>
          <a:noFill/>
          <a:ln/>
        </p:spPr>
        <p:txBody>
          <a:bodyPr wrap="square" lIns="0" tIns="0" rIns="0" bIns="0" rtlCol="0" anchor="ctr">
            <a:normAutofit/>
          </a:bodyPr>
          <a:lstStyle/>
          <a:p>
            <a:pPr marL="0" indent="0">
              <a:buNone/>
            </a:pPr>
            <a:r>
              <a:rPr lang="en-US" sz="1000" b="1" kern="0" spc="50" dirty="0">
                <a:solidFill>
                  <a:srgbClr val="5C7180"/>
                </a:solidFill>
                <a:latin typeface="Arial" pitchFamily="34" charset="0"/>
                <a:ea typeface="Arial" pitchFamily="34" charset="-122"/>
                <a:cs typeface="Arial" pitchFamily="34" charset="-120"/>
              </a:rPr>
              <a:t>UWTSD  /  BMPL4020  /  ACADEMIC &amp; PROFESSIONAL SKILLS FOR POLICING</a:t>
            </a:r>
            <a:endParaRPr lang="en-US" sz="1000" dirty="0"/>
          </a:p>
        </p:txBody>
      </p:sp>
      <p:sp>
        <p:nvSpPr>
          <p:cNvPr id="4" name="Text 2"/>
          <p:cNvSpPr/>
          <p:nvPr/>
        </p:nvSpPr>
        <p:spPr>
          <a:xfrm>
            <a:off x="502920" y="749808"/>
            <a:ext cx="11201400" cy="685800"/>
          </a:xfrm>
          <a:prstGeom prst="rect">
            <a:avLst/>
          </a:prstGeom>
          <a:noFill/>
          <a:ln/>
        </p:spPr>
        <p:txBody>
          <a:bodyPr wrap="square" lIns="0" tIns="0" rIns="0" bIns="0" rtlCol="0" anchor="ctr">
            <a:normAutofit/>
          </a:bodyPr>
          <a:lstStyle/>
          <a:p>
            <a:pPr marL="0" indent="0">
              <a:buNone/>
            </a:pPr>
            <a:r>
              <a:rPr lang="en-US" sz="3100" b="1" dirty="0">
                <a:solidFill>
                  <a:srgbClr val="10263A"/>
                </a:solidFill>
                <a:latin typeface="Arial" pitchFamily="34" charset="0"/>
                <a:ea typeface="Arial" pitchFamily="34" charset="-122"/>
                <a:cs typeface="Arial" pitchFamily="34" charset="-120"/>
              </a:rPr>
              <a:t>Find the weakness in three “sources”</a:t>
            </a:r>
            <a:endParaRPr lang="en-US" sz="3100" dirty="0"/>
          </a:p>
        </p:txBody>
      </p:sp>
      <p:sp>
        <p:nvSpPr>
          <p:cNvPr id="5" name="Text 3"/>
          <p:cNvSpPr/>
          <p:nvPr/>
        </p:nvSpPr>
        <p:spPr>
          <a:xfrm>
            <a:off x="512064" y="1444752"/>
            <a:ext cx="11064240" cy="338328"/>
          </a:xfrm>
          <a:prstGeom prst="rect">
            <a:avLst/>
          </a:prstGeom>
          <a:noFill/>
          <a:ln/>
        </p:spPr>
        <p:txBody>
          <a:bodyPr wrap="square" lIns="0" tIns="0" rIns="0" bIns="0" rtlCol="0" anchor="ctr">
            <a:normAutofit/>
          </a:bodyPr>
          <a:lstStyle/>
          <a:p>
            <a:pPr marL="0" indent="0">
              <a:buNone/>
            </a:pPr>
            <a:r>
              <a:rPr lang="en-US" sz="1600" dirty="0">
                <a:solidFill>
                  <a:srgbClr val="5C7180"/>
                </a:solidFill>
                <a:latin typeface="Arial" pitchFamily="34" charset="0"/>
                <a:ea typeface="Arial" pitchFamily="34" charset="-122"/>
                <a:cs typeface="Arial" pitchFamily="34" charset="-120"/>
              </a:rPr>
              <a:t>These are teaching scenarios, not live documents.</a:t>
            </a:r>
            <a:endParaRPr lang="en-US" sz="1600" dirty="0"/>
          </a:p>
        </p:txBody>
      </p:sp>
      <p:sp>
        <p:nvSpPr>
          <p:cNvPr id="6" name="Shape 4"/>
          <p:cNvSpPr/>
          <p:nvPr/>
        </p:nvSpPr>
        <p:spPr>
          <a:xfrm>
            <a:off x="502920" y="6483096"/>
            <a:ext cx="11183112" cy="0"/>
          </a:xfrm>
          <a:prstGeom prst="line">
            <a:avLst/>
          </a:prstGeom>
          <a:noFill/>
          <a:ln w="8890">
            <a:solidFill>
              <a:srgbClr val="D9E4EC"/>
            </a:solidFill>
            <a:prstDash val="solid"/>
          </a:ln>
        </p:spPr>
        <p:txBody>
          <a:bodyPr/>
          <a:lstStyle/>
          <a:p>
            <a:endParaRPr lang="en-GB"/>
          </a:p>
        </p:txBody>
      </p:sp>
      <p:sp>
        <p:nvSpPr>
          <p:cNvPr id="7" name="Text 5"/>
          <p:cNvSpPr/>
          <p:nvPr/>
        </p:nvSpPr>
        <p:spPr>
          <a:xfrm>
            <a:off x="502920" y="6537960"/>
            <a:ext cx="4572000" cy="155448"/>
          </a:xfrm>
          <a:prstGeom prst="rect">
            <a:avLst/>
          </a:prstGeom>
          <a:noFill/>
          <a:ln/>
        </p:spPr>
        <p:txBody>
          <a:bodyPr wrap="square" lIns="0" tIns="0" rIns="0" bIns="0" rtlCol="0" anchor="ctr">
            <a:normAutofit/>
          </a:bodyPr>
          <a:lstStyle/>
          <a:p>
            <a:pPr marL="0" indent="0">
              <a:buNone/>
            </a:pPr>
            <a:r>
              <a:rPr lang="en-US" sz="900" b="1" dirty="0">
                <a:solidFill>
                  <a:srgbClr val="5C7180"/>
                </a:solidFill>
                <a:latin typeface="Arial" pitchFamily="34" charset="0"/>
                <a:ea typeface="Arial" pitchFamily="34" charset="-122"/>
                <a:cs typeface="Arial" pitchFamily="34" charset="-120"/>
              </a:rPr>
              <a:t>TUESDAY  •  GROUP TASK</a:t>
            </a:r>
            <a:endParaRPr lang="en-US" sz="900" dirty="0"/>
          </a:p>
        </p:txBody>
      </p:sp>
      <p:sp>
        <p:nvSpPr>
          <p:cNvPr id="8" name="Shape 6"/>
          <p:cNvSpPr/>
          <p:nvPr/>
        </p:nvSpPr>
        <p:spPr>
          <a:xfrm>
            <a:off x="9646920" y="6510528"/>
            <a:ext cx="1938528" cy="292608"/>
          </a:xfrm>
          <a:prstGeom prst="roundRect">
            <a:avLst>
              <a:gd name="adj" fmla="val 25000"/>
            </a:avLst>
          </a:prstGeom>
          <a:solidFill>
            <a:srgbClr val="EAF3F9"/>
          </a:solidFill>
          <a:ln w="10160">
            <a:solidFill>
              <a:srgbClr val="EAF3F9">
                <a:alpha val="0"/>
              </a:srgbClr>
            </a:solidFill>
            <a:prstDash val="solid"/>
          </a:ln>
        </p:spPr>
        <p:txBody>
          <a:bodyPr/>
          <a:lstStyle/>
          <a:p>
            <a:endParaRPr lang="en-GB"/>
          </a:p>
        </p:txBody>
      </p:sp>
      <p:sp>
        <p:nvSpPr>
          <p:cNvPr id="9" name="Text 7"/>
          <p:cNvSpPr/>
          <p:nvPr/>
        </p:nvSpPr>
        <p:spPr>
          <a:xfrm>
            <a:off x="9738360" y="6537960"/>
            <a:ext cx="1755648" cy="219456"/>
          </a:xfrm>
          <a:prstGeom prst="rect">
            <a:avLst/>
          </a:prstGeom>
          <a:noFill/>
          <a:ln/>
        </p:spPr>
        <p:txBody>
          <a:bodyPr wrap="square" lIns="0" tIns="0" rIns="0" bIns="0" rtlCol="0" anchor="ctr">
            <a:normAutofit/>
          </a:bodyPr>
          <a:lstStyle/>
          <a:p>
            <a:pPr marL="0" indent="0">
              <a:buNone/>
            </a:pPr>
            <a:r>
              <a:rPr lang="en-US" sz="1000" b="1" kern="0" spc="50" dirty="0">
                <a:solidFill>
                  <a:srgbClr val="183046"/>
                </a:solidFill>
                <a:latin typeface="Arial" pitchFamily="34" charset="0"/>
                <a:ea typeface="Arial" pitchFamily="34" charset="-122"/>
                <a:cs typeface="Arial" pitchFamily="34" charset="-120"/>
              </a:rPr>
              <a:t>29–35 MIN</a:t>
            </a:r>
            <a:endParaRPr lang="en-US" sz="1000" dirty="0"/>
          </a:p>
        </p:txBody>
      </p:sp>
      <p:sp>
        <p:nvSpPr>
          <p:cNvPr id="10" name="Text 8"/>
          <p:cNvSpPr/>
          <p:nvPr/>
        </p:nvSpPr>
        <p:spPr>
          <a:xfrm>
            <a:off x="11393424" y="6528816"/>
            <a:ext cx="292608" cy="155448"/>
          </a:xfrm>
          <a:prstGeom prst="rect">
            <a:avLst/>
          </a:prstGeom>
          <a:noFill/>
          <a:ln/>
        </p:spPr>
        <p:txBody>
          <a:bodyPr wrap="square" lIns="0" tIns="0" rIns="0" bIns="0" rtlCol="0" anchor="ctr">
            <a:normAutofit/>
          </a:bodyPr>
          <a:lstStyle/>
          <a:p>
            <a:pPr marL="0" indent="0" algn="r">
              <a:buNone/>
            </a:pPr>
            <a:r>
              <a:rPr lang="en-US" sz="1000" b="1" dirty="0">
                <a:solidFill>
                  <a:srgbClr val="5C7180"/>
                </a:solidFill>
                <a:latin typeface="Arial" pitchFamily="34" charset="0"/>
                <a:ea typeface="Arial" pitchFamily="34" charset="-122"/>
                <a:cs typeface="Arial" pitchFamily="34" charset="-120"/>
              </a:rPr>
              <a:t>31</a:t>
            </a:r>
            <a:endParaRPr lang="en-US" sz="1000" dirty="0"/>
          </a:p>
        </p:txBody>
      </p:sp>
      <p:sp>
        <p:nvSpPr>
          <p:cNvPr id="11" name="Shape 9"/>
          <p:cNvSpPr/>
          <p:nvPr/>
        </p:nvSpPr>
        <p:spPr>
          <a:xfrm>
            <a:off x="649224" y="1975104"/>
            <a:ext cx="3566160" cy="3429000"/>
          </a:xfrm>
          <a:prstGeom prst="roundRect">
            <a:avLst>
              <a:gd name="adj" fmla="val 4267"/>
            </a:avLst>
          </a:prstGeom>
          <a:solidFill>
            <a:srgbClr val="FFFFFF"/>
          </a:solidFill>
          <a:ln w="10160">
            <a:solidFill>
              <a:srgbClr val="D9E4EC"/>
            </a:solidFill>
            <a:prstDash val="solid"/>
          </a:ln>
        </p:spPr>
        <p:txBody>
          <a:bodyPr/>
          <a:lstStyle/>
          <a:p>
            <a:endParaRPr lang="en-GB"/>
          </a:p>
        </p:txBody>
      </p:sp>
      <p:sp>
        <p:nvSpPr>
          <p:cNvPr id="12" name="Shape 10"/>
          <p:cNvSpPr/>
          <p:nvPr/>
        </p:nvSpPr>
        <p:spPr>
          <a:xfrm>
            <a:off x="649224" y="1975104"/>
            <a:ext cx="68580" cy="3429000"/>
          </a:xfrm>
          <a:prstGeom prst="rect">
            <a:avLst/>
          </a:prstGeom>
          <a:solidFill>
            <a:srgbClr val="13B8A6"/>
          </a:solidFill>
          <a:ln w="10160">
            <a:solidFill>
              <a:srgbClr val="13B8A6">
                <a:alpha val="0"/>
              </a:srgbClr>
            </a:solidFill>
            <a:prstDash val="solid"/>
          </a:ln>
        </p:spPr>
        <p:txBody>
          <a:bodyPr/>
          <a:lstStyle/>
          <a:p>
            <a:endParaRPr lang="en-GB"/>
          </a:p>
        </p:txBody>
      </p:sp>
      <p:sp>
        <p:nvSpPr>
          <p:cNvPr id="13" name="Text 11"/>
          <p:cNvSpPr/>
          <p:nvPr/>
        </p:nvSpPr>
        <p:spPr>
          <a:xfrm>
            <a:off x="850392" y="2121408"/>
            <a:ext cx="3154680" cy="329184"/>
          </a:xfrm>
          <a:prstGeom prst="rect">
            <a:avLst/>
          </a:prstGeom>
          <a:noFill/>
          <a:ln/>
        </p:spPr>
        <p:txBody>
          <a:bodyPr wrap="square" lIns="0" tIns="0" rIns="0" bIns="0" rtlCol="0" anchor="ctr">
            <a:normAutofit/>
          </a:bodyPr>
          <a:lstStyle/>
          <a:p>
            <a:pPr marL="0" indent="0">
              <a:buNone/>
            </a:pPr>
            <a:r>
              <a:rPr lang="en-US" sz="1900" b="1" dirty="0">
                <a:solidFill>
                  <a:srgbClr val="10263A"/>
                </a:solidFill>
                <a:latin typeface="Arial" pitchFamily="34" charset="0"/>
                <a:ea typeface="Arial" pitchFamily="34" charset="-122"/>
                <a:cs typeface="Arial" pitchFamily="34" charset="-120"/>
              </a:rPr>
              <a:t>SOURCE A</a:t>
            </a:r>
            <a:endParaRPr lang="en-US" sz="1900" dirty="0"/>
          </a:p>
        </p:txBody>
      </p:sp>
      <p:sp>
        <p:nvSpPr>
          <p:cNvPr id="14" name="Text 12"/>
          <p:cNvSpPr/>
          <p:nvPr/>
        </p:nvSpPr>
        <p:spPr>
          <a:xfrm>
            <a:off x="850392" y="2587752"/>
            <a:ext cx="3154680" cy="2679192"/>
          </a:xfrm>
          <a:prstGeom prst="rect">
            <a:avLst/>
          </a:prstGeom>
          <a:noFill/>
          <a:ln/>
        </p:spPr>
        <p:txBody>
          <a:bodyPr wrap="square" lIns="0" tIns="0" rIns="0" bIns="0" rtlCol="0" anchor="t">
            <a:normAutofit/>
          </a:bodyPr>
          <a:lstStyle/>
          <a:p>
            <a:pPr marL="0" indent="0">
              <a:buNone/>
            </a:pPr>
            <a:r>
              <a:rPr lang="en-US" sz="1500" dirty="0">
                <a:solidFill>
                  <a:srgbClr val="183046"/>
                </a:solidFill>
                <a:latin typeface="Arial" pitchFamily="34" charset="0"/>
                <a:ea typeface="Arial" pitchFamily="34" charset="-122"/>
                <a:cs typeface="Arial" pitchFamily="34" charset="-120"/>
              </a:rPr>
              <a:t>2026 CPS guidance on assault; identifiable organisation; links to law; aimed at charging decisions.</a:t>
            </a:r>
            <a:endParaRPr lang="en-US" sz="1500" dirty="0"/>
          </a:p>
        </p:txBody>
      </p:sp>
      <p:sp>
        <p:nvSpPr>
          <p:cNvPr id="15" name="Shape 13"/>
          <p:cNvSpPr/>
          <p:nvPr/>
        </p:nvSpPr>
        <p:spPr>
          <a:xfrm>
            <a:off x="4306824" y="1975104"/>
            <a:ext cx="3566160" cy="3429000"/>
          </a:xfrm>
          <a:prstGeom prst="roundRect">
            <a:avLst>
              <a:gd name="adj" fmla="val 4267"/>
            </a:avLst>
          </a:prstGeom>
          <a:solidFill>
            <a:srgbClr val="FFFFFF"/>
          </a:solidFill>
          <a:ln w="10160">
            <a:solidFill>
              <a:srgbClr val="D9E4EC"/>
            </a:solidFill>
            <a:prstDash val="solid"/>
          </a:ln>
        </p:spPr>
        <p:txBody>
          <a:bodyPr/>
          <a:lstStyle/>
          <a:p>
            <a:endParaRPr lang="en-GB"/>
          </a:p>
        </p:txBody>
      </p:sp>
      <p:sp>
        <p:nvSpPr>
          <p:cNvPr id="16" name="Shape 14"/>
          <p:cNvSpPr/>
          <p:nvPr/>
        </p:nvSpPr>
        <p:spPr>
          <a:xfrm>
            <a:off x="4306824" y="1975104"/>
            <a:ext cx="68580" cy="3429000"/>
          </a:xfrm>
          <a:prstGeom prst="rect">
            <a:avLst/>
          </a:prstGeom>
          <a:solidFill>
            <a:srgbClr val="CD4D55"/>
          </a:solidFill>
          <a:ln w="10160">
            <a:solidFill>
              <a:srgbClr val="CD4D55">
                <a:alpha val="0"/>
              </a:srgbClr>
            </a:solidFill>
            <a:prstDash val="solid"/>
          </a:ln>
        </p:spPr>
        <p:txBody>
          <a:bodyPr/>
          <a:lstStyle/>
          <a:p>
            <a:endParaRPr lang="en-GB"/>
          </a:p>
        </p:txBody>
      </p:sp>
      <p:sp>
        <p:nvSpPr>
          <p:cNvPr id="17" name="Text 15"/>
          <p:cNvSpPr/>
          <p:nvPr/>
        </p:nvSpPr>
        <p:spPr>
          <a:xfrm>
            <a:off x="4507992" y="2121408"/>
            <a:ext cx="3154680" cy="329184"/>
          </a:xfrm>
          <a:prstGeom prst="rect">
            <a:avLst/>
          </a:prstGeom>
          <a:noFill/>
          <a:ln/>
        </p:spPr>
        <p:txBody>
          <a:bodyPr wrap="square" lIns="0" tIns="0" rIns="0" bIns="0" rtlCol="0" anchor="ctr">
            <a:normAutofit/>
          </a:bodyPr>
          <a:lstStyle/>
          <a:p>
            <a:pPr marL="0" indent="0">
              <a:buNone/>
            </a:pPr>
            <a:r>
              <a:rPr lang="en-US" sz="1900" b="1" dirty="0">
                <a:solidFill>
                  <a:srgbClr val="10263A"/>
                </a:solidFill>
                <a:latin typeface="Arial" pitchFamily="34" charset="0"/>
                <a:ea typeface="Arial" pitchFamily="34" charset="-122"/>
                <a:cs typeface="Arial" pitchFamily="34" charset="-120"/>
              </a:rPr>
              <a:t>SOURCE B</a:t>
            </a:r>
            <a:endParaRPr lang="en-US" sz="1900" dirty="0"/>
          </a:p>
        </p:txBody>
      </p:sp>
      <p:sp>
        <p:nvSpPr>
          <p:cNvPr id="18" name="Text 16"/>
          <p:cNvSpPr/>
          <p:nvPr/>
        </p:nvSpPr>
        <p:spPr>
          <a:xfrm>
            <a:off x="4507992" y="2587752"/>
            <a:ext cx="3154680" cy="2679192"/>
          </a:xfrm>
          <a:prstGeom prst="rect">
            <a:avLst/>
          </a:prstGeom>
          <a:noFill/>
          <a:ln/>
        </p:spPr>
        <p:txBody>
          <a:bodyPr wrap="square" lIns="0" tIns="0" rIns="0" bIns="0" rtlCol="0" anchor="t">
            <a:normAutofit/>
          </a:bodyPr>
          <a:lstStyle/>
          <a:p>
            <a:pPr marL="0" indent="0">
              <a:buNone/>
            </a:pPr>
            <a:r>
              <a:rPr lang="en-US" sz="1500" dirty="0">
                <a:solidFill>
                  <a:srgbClr val="183046"/>
                </a:solidFill>
                <a:latin typeface="Arial" pitchFamily="34" charset="0"/>
                <a:ea typeface="Arial" pitchFamily="34" charset="-122"/>
                <a:cs typeface="Arial" pitchFamily="34" charset="-120"/>
              </a:rPr>
              <a:t>Video uploaded yesterday: “No injury = no assault ever”. 80,000 likes; anonymous creator; no sources.</a:t>
            </a:r>
            <a:endParaRPr lang="en-US" sz="1500" dirty="0"/>
          </a:p>
        </p:txBody>
      </p:sp>
      <p:sp>
        <p:nvSpPr>
          <p:cNvPr id="19" name="Shape 17"/>
          <p:cNvSpPr/>
          <p:nvPr/>
        </p:nvSpPr>
        <p:spPr>
          <a:xfrm>
            <a:off x="7973568" y="1975104"/>
            <a:ext cx="3566160" cy="3429000"/>
          </a:xfrm>
          <a:prstGeom prst="roundRect">
            <a:avLst>
              <a:gd name="adj" fmla="val 4267"/>
            </a:avLst>
          </a:prstGeom>
          <a:solidFill>
            <a:srgbClr val="FFFFFF"/>
          </a:solidFill>
          <a:ln w="10160">
            <a:solidFill>
              <a:srgbClr val="D9E4EC"/>
            </a:solidFill>
            <a:prstDash val="solid"/>
          </a:ln>
        </p:spPr>
        <p:txBody>
          <a:bodyPr/>
          <a:lstStyle/>
          <a:p>
            <a:endParaRPr lang="en-GB"/>
          </a:p>
        </p:txBody>
      </p:sp>
      <p:sp>
        <p:nvSpPr>
          <p:cNvPr id="20" name="Shape 18"/>
          <p:cNvSpPr/>
          <p:nvPr/>
        </p:nvSpPr>
        <p:spPr>
          <a:xfrm>
            <a:off x="7973568" y="1975104"/>
            <a:ext cx="68580" cy="3429000"/>
          </a:xfrm>
          <a:prstGeom prst="rect">
            <a:avLst/>
          </a:prstGeom>
          <a:solidFill>
            <a:srgbClr val="4AAED0"/>
          </a:solidFill>
          <a:ln w="10160">
            <a:solidFill>
              <a:srgbClr val="4AAED0">
                <a:alpha val="0"/>
              </a:srgbClr>
            </a:solidFill>
            <a:prstDash val="solid"/>
          </a:ln>
        </p:spPr>
        <p:txBody>
          <a:bodyPr/>
          <a:lstStyle/>
          <a:p>
            <a:endParaRPr lang="en-GB"/>
          </a:p>
        </p:txBody>
      </p:sp>
      <p:sp>
        <p:nvSpPr>
          <p:cNvPr id="21" name="Text 19"/>
          <p:cNvSpPr/>
          <p:nvPr/>
        </p:nvSpPr>
        <p:spPr>
          <a:xfrm>
            <a:off x="8174736" y="2121408"/>
            <a:ext cx="3154680" cy="329184"/>
          </a:xfrm>
          <a:prstGeom prst="rect">
            <a:avLst/>
          </a:prstGeom>
          <a:noFill/>
          <a:ln/>
        </p:spPr>
        <p:txBody>
          <a:bodyPr wrap="square" lIns="0" tIns="0" rIns="0" bIns="0" rtlCol="0" anchor="ctr">
            <a:normAutofit/>
          </a:bodyPr>
          <a:lstStyle/>
          <a:p>
            <a:pPr marL="0" indent="0">
              <a:buNone/>
            </a:pPr>
            <a:r>
              <a:rPr lang="en-US" sz="1900" b="1" dirty="0">
                <a:solidFill>
                  <a:srgbClr val="10263A"/>
                </a:solidFill>
                <a:latin typeface="Arial" pitchFamily="34" charset="0"/>
                <a:ea typeface="Arial" pitchFamily="34" charset="-122"/>
                <a:cs typeface="Arial" pitchFamily="34" charset="-120"/>
              </a:rPr>
              <a:t>SOURCE C</a:t>
            </a:r>
            <a:endParaRPr lang="en-US" sz="1900" dirty="0"/>
          </a:p>
        </p:txBody>
      </p:sp>
      <p:sp>
        <p:nvSpPr>
          <p:cNvPr id="22" name="Text 20"/>
          <p:cNvSpPr/>
          <p:nvPr/>
        </p:nvSpPr>
        <p:spPr>
          <a:xfrm>
            <a:off x="8174736" y="2587752"/>
            <a:ext cx="3154680" cy="2679192"/>
          </a:xfrm>
          <a:prstGeom prst="rect">
            <a:avLst/>
          </a:prstGeom>
          <a:noFill/>
          <a:ln/>
        </p:spPr>
        <p:txBody>
          <a:bodyPr wrap="square" lIns="0" tIns="0" rIns="0" bIns="0" rtlCol="0" anchor="t">
            <a:normAutofit/>
          </a:bodyPr>
          <a:lstStyle/>
          <a:p>
            <a:pPr marL="0" indent="0">
              <a:buNone/>
            </a:pPr>
            <a:r>
              <a:rPr lang="en-US" sz="1500" dirty="0">
                <a:solidFill>
                  <a:srgbClr val="183046"/>
                </a:solidFill>
                <a:latin typeface="Arial" pitchFamily="34" charset="0"/>
                <a:ea typeface="Arial" pitchFamily="34" charset="-122"/>
                <a:cs typeface="Arial" pitchFamily="34" charset="-120"/>
              </a:rPr>
              <a:t>Peer-reviewed 2015 study on police-public confidence in another country; sound methods but different question.</a:t>
            </a:r>
            <a:endParaRPr lang="en-US" sz="1500" dirty="0"/>
          </a:p>
        </p:txBody>
      </p:sp>
      <p:sp>
        <p:nvSpPr>
          <p:cNvPr id="23" name="Shape 21"/>
          <p:cNvSpPr/>
          <p:nvPr/>
        </p:nvSpPr>
        <p:spPr>
          <a:xfrm>
            <a:off x="658368" y="5925312"/>
            <a:ext cx="10872216" cy="347472"/>
          </a:xfrm>
          <a:prstGeom prst="roundRect">
            <a:avLst>
              <a:gd name="adj" fmla="val 21053"/>
            </a:avLst>
          </a:prstGeom>
          <a:solidFill>
            <a:srgbClr val="E4F8F4"/>
          </a:solidFill>
          <a:ln w="10160">
            <a:solidFill>
              <a:srgbClr val="E4F8F4">
                <a:alpha val="0"/>
              </a:srgbClr>
            </a:solidFill>
            <a:prstDash val="solid"/>
          </a:ln>
        </p:spPr>
        <p:txBody>
          <a:bodyPr/>
          <a:lstStyle/>
          <a:p>
            <a:endParaRPr lang="en-GB"/>
          </a:p>
        </p:txBody>
      </p:sp>
      <p:sp>
        <p:nvSpPr>
          <p:cNvPr id="24" name="Text 22"/>
          <p:cNvSpPr/>
          <p:nvPr/>
        </p:nvSpPr>
        <p:spPr>
          <a:xfrm>
            <a:off x="832104" y="5980176"/>
            <a:ext cx="10497312" cy="192024"/>
          </a:xfrm>
          <a:prstGeom prst="rect">
            <a:avLst/>
          </a:prstGeom>
          <a:noFill/>
          <a:ln/>
        </p:spPr>
        <p:txBody>
          <a:bodyPr wrap="square" lIns="0" tIns="0" rIns="0" bIns="0" rtlCol="0" anchor="ctr">
            <a:normAutofit/>
          </a:bodyPr>
          <a:lstStyle/>
          <a:p>
            <a:pPr marL="0" indent="0">
              <a:buNone/>
            </a:pPr>
            <a:r>
              <a:rPr lang="en-US" sz="1200" b="1" dirty="0">
                <a:solidFill>
                  <a:srgbClr val="10263A"/>
                </a:solidFill>
                <a:latin typeface="Arial" pitchFamily="34" charset="0"/>
                <a:ea typeface="Arial" pitchFamily="34" charset="-122"/>
                <a:cs typeface="Arial" pitchFamily="34" charset="-120"/>
              </a:rPr>
              <a:t>Task: accept, reject or use with caution—and identify the CRAAP reason.</a:t>
            </a:r>
            <a:endParaRPr lang="en-US" sz="1200"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name="Slide 32">
    <p:bg>
      <p:bgPr>
        <a:solidFill>
          <a:srgbClr val="F6F9FC"/>
        </a:solidFill>
        <a:effectLst/>
      </p:bgPr>
    </p:bg>
    <p:spTree>
      <p:nvGrpSpPr>
        <p:cNvPr id="1" name=""/>
        <p:cNvGrpSpPr/>
        <p:nvPr/>
      </p:nvGrpSpPr>
      <p:grpSpPr>
        <a:xfrm>
          <a:off x="0" y="0"/>
          <a:ext cx="0" cy="0"/>
          <a:chOff x="0" y="0"/>
          <a:chExt cx="0" cy="0"/>
        </a:xfrm>
      </p:grpSpPr>
      <p:sp>
        <p:nvSpPr>
          <p:cNvPr id="2" name="Shape 0"/>
          <p:cNvSpPr/>
          <p:nvPr/>
        </p:nvSpPr>
        <p:spPr>
          <a:xfrm>
            <a:off x="0" y="0"/>
            <a:ext cx="12192000" cy="109728"/>
          </a:xfrm>
          <a:prstGeom prst="rect">
            <a:avLst/>
          </a:prstGeom>
          <a:solidFill>
            <a:srgbClr val="13B8A6"/>
          </a:solidFill>
          <a:ln w="12700">
            <a:solidFill>
              <a:srgbClr val="13B8A6"/>
            </a:solidFill>
            <a:prstDash val="solid"/>
          </a:ln>
        </p:spPr>
        <p:txBody>
          <a:bodyPr/>
          <a:lstStyle/>
          <a:p>
            <a:endParaRPr lang="en-GB"/>
          </a:p>
        </p:txBody>
      </p:sp>
      <p:sp>
        <p:nvSpPr>
          <p:cNvPr id="3" name="Text 1"/>
          <p:cNvSpPr/>
          <p:nvPr/>
        </p:nvSpPr>
        <p:spPr>
          <a:xfrm>
            <a:off x="502920" y="274320"/>
            <a:ext cx="9144000" cy="219456"/>
          </a:xfrm>
          <a:prstGeom prst="rect">
            <a:avLst/>
          </a:prstGeom>
          <a:noFill/>
          <a:ln/>
        </p:spPr>
        <p:txBody>
          <a:bodyPr wrap="square" lIns="0" tIns="0" rIns="0" bIns="0" rtlCol="0" anchor="ctr">
            <a:normAutofit/>
          </a:bodyPr>
          <a:lstStyle/>
          <a:p>
            <a:pPr marL="0" indent="0">
              <a:buNone/>
            </a:pPr>
            <a:r>
              <a:rPr lang="en-US" sz="1000" b="1" kern="0" spc="50" dirty="0">
                <a:solidFill>
                  <a:srgbClr val="5C7180"/>
                </a:solidFill>
                <a:latin typeface="Arial" pitchFamily="34" charset="0"/>
                <a:ea typeface="Arial" pitchFamily="34" charset="-122"/>
                <a:cs typeface="Arial" pitchFamily="34" charset="-120"/>
              </a:rPr>
              <a:t>UWTSD  /  BMPL4020  /  ACADEMIC &amp; PROFESSIONAL SKILLS FOR POLICING</a:t>
            </a:r>
            <a:endParaRPr lang="en-US" sz="1000" dirty="0"/>
          </a:p>
        </p:txBody>
      </p:sp>
      <p:sp>
        <p:nvSpPr>
          <p:cNvPr id="4" name="Text 2"/>
          <p:cNvSpPr/>
          <p:nvPr/>
        </p:nvSpPr>
        <p:spPr>
          <a:xfrm>
            <a:off x="502920" y="749808"/>
            <a:ext cx="11201400" cy="685800"/>
          </a:xfrm>
          <a:prstGeom prst="rect">
            <a:avLst/>
          </a:prstGeom>
          <a:noFill/>
          <a:ln/>
        </p:spPr>
        <p:txBody>
          <a:bodyPr wrap="square" lIns="0" tIns="0" rIns="0" bIns="0" rtlCol="0" anchor="ctr">
            <a:normAutofit/>
          </a:bodyPr>
          <a:lstStyle/>
          <a:p>
            <a:pPr marL="0" indent="0">
              <a:buNone/>
            </a:pPr>
            <a:r>
              <a:rPr lang="en-US" sz="3100" b="1" dirty="0">
                <a:solidFill>
                  <a:srgbClr val="10263A"/>
                </a:solidFill>
                <a:latin typeface="Arial" pitchFamily="34" charset="0"/>
                <a:ea typeface="Arial" pitchFamily="34" charset="-122"/>
                <a:cs typeface="Arial" pitchFamily="34" charset="-120"/>
              </a:rPr>
              <a:t>What stronger explanations sound like</a:t>
            </a:r>
            <a:endParaRPr lang="en-US" sz="3100" dirty="0"/>
          </a:p>
        </p:txBody>
      </p:sp>
      <p:sp>
        <p:nvSpPr>
          <p:cNvPr id="5" name="Text 3"/>
          <p:cNvSpPr/>
          <p:nvPr/>
        </p:nvSpPr>
        <p:spPr>
          <a:xfrm>
            <a:off x="512064" y="1444752"/>
            <a:ext cx="11064240" cy="338328"/>
          </a:xfrm>
          <a:prstGeom prst="rect">
            <a:avLst/>
          </a:prstGeom>
          <a:noFill/>
          <a:ln/>
        </p:spPr>
        <p:txBody>
          <a:bodyPr wrap="square" lIns="0" tIns="0" rIns="0" bIns="0" rtlCol="0" anchor="ctr">
            <a:normAutofit/>
          </a:bodyPr>
          <a:lstStyle/>
          <a:p>
            <a:pPr marL="0" indent="0">
              <a:buNone/>
            </a:pPr>
            <a:r>
              <a:rPr lang="en-US" sz="1600" dirty="0">
                <a:solidFill>
                  <a:srgbClr val="5C7180"/>
                </a:solidFill>
                <a:latin typeface="Arial" pitchFamily="34" charset="0"/>
                <a:ea typeface="Arial" pitchFamily="34" charset="-122"/>
                <a:cs typeface="Arial" pitchFamily="34" charset="-120"/>
              </a:rPr>
              <a:t>A CRAAP judgement should identify evidence, not only tick a box.</a:t>
            </a:r>
            <a:endParaRPr lang="en-US" sz="1600" dirty="0"/>
          </a:p>
        </p:txBody>
      </p:sp>
      <p:sp>
        <p:nvSpPr>
          <p:cNvPr id="6" name="Shape 4"/>
          <p:cNvSpPr/>
          <p:nvPr/>
        </p:nvSpPr>
        <p:spPr>
          <a:xfrm>
            <a:off x="502920" y="6483096"/>
            <a:ext cx="11183112" cy="0"/>
          </a:xfrm>
          <a:prstGeom prst="line">
            <a:avLst/>
          </a:prstGeom>
          <a:noFill/>
          <a:ln w="8890">
            <a:solidFill>
              <a:srgbClr val="D9E4EC"/>
            </a:solidFill>
            <a:prstDash val="solid"/>
          </a:ln>
        </p:spPr>
        <p:txBody>
          <a:bodyPr/>
          <a:lstStyle/>
          <a:p>
            <a:endParaRPr lang="en-GB"/>
          </a:p>
        </p:txBody>
      </p:sp>
      <p:sp>
        <p:nvSpPr>
          <p:cNvPr id="7" name="Text 5"/>
          <p:cNvSpPr/>
          <p:nvPr/>
        </p:nvSpPr>
        <p:spPr>
          <a:xfrm>
            <a:off x="502920" y="6537960"/>
            <a:ext cx="4572000" cy="155448"/>
          </a:xfrm>
          <a:prstGeom prst="rect">
            <a:avLst/>
          </a:prstGeom>
          <a:noFill/>
          <a:ln/>
        </p:spPr>
        <p:txBody>
          <a:bodyPr wrap="square" lIns="0" tIns="0" rIns="0" bIns="0" rtlCol="0" anchor="ctr">
            <a:normAutofit/>
          </a:bodyPr>
          <a:lstStyle/>
          <a:p>
            <a:pPr marL="0" indent="0">
              <a:buNone/>
            </a:pPr>
            <a:r>
              <a:rPr lang="en-US" sz="900" b="1" dirty="0">
                <a:solidFill>
                  <a:srgbClr val="5C7180"/>
                </a:solidFill>
                <a:latin typeface="Arial" pitchFamily="34" charset="0"/>
                <a:ea typeface="Arial" pitchFamily="34" charset="-122"/>
                <a:cs typeface="Arial" pitchFamily="34" charset="-120"/>
              </a:rPr>
              <a:t>TUESDAY  •  CONTENT</a:t>
            </a:r>
            <a:endParaRPr lang="en-US" sz="900" dirty="0"/>
          </a:p>
        </p:txBody>
      </p:sp>
      <p:sp>
        <p:nvSpPr>
          <p:cNvPr id="8" name="Shape 6"/>
          <p:cNvSpPr/>
          <p:nvPr/>
        </p:nvSpPr>
        <p:spPr>
          <a:xfrm>
            <a:off x="9646920" y="6510528"/>
            <a:ext cx="1938528" cy="292608"/>
          </a:xfrm>
          <a:prstGeom prst="roundRect">
            <a:avLst>
              <a:gd name="adj" fmla="val 25000"/>
            </a:avLst>
          </a:prstGeom>
          <a:solidFill>
            <a:srgbClr val="EAF3F9"/>
          </a:solidFill>
          <a:ln w="10160">
            <a:solidFill>
              <a:srgbClr val="EAF3F9">
                <a:alpha val="0"/>
              </a:srgbClr>
            </a:solidFill>
            <a:prstDash val="solid"/>
          </a:ln>
        </p:spPr>
        <p:txBody>
          <a:bodyPr/>
          <a:lstStyle/>
          <a:p>
            <a:endParaRPr lang="en-GB"/>
          </a:p>
        </p:txBody>
      </p:sp>
      <p:sp>
        <p:nvSpPr>
          <p:cNvPr id="9" name="Text 7"/>
          <p:cNvSpPr/>
          <p:nvPr/>
        </p:nvSpPr>
        <p:spPr>
          <a:xfrm>
            <a:off x="9738360" y="6537960"/>
            <a:ext cx="1755648" cy="219456"/>
          </a:xfrm>
          <a:prstGeom prst="rect">
            <a:avLst/>
          </a:prstGeom>
          <a:noFill/>
          <a:ln/>
        </p:spPr>
        <p:txBody>
          <a:bodyPr wrap="square" lIns="0" tIns="0" rIns="0" bIns="0" rtlCol="0" anchor="ctr">
            <a:normAutofit/>
          </a:bodyPr>
          <a:lstStyle/>
          <a:p>
            <a:pPr marL="0" indent="0">
              <a:buNone/>
            </a:pPr>
            <a:r>
              <a:rPr lang="en-US" sz="1000" b="1" kern="0" spc="50" dirty="0">
                <a:solidFill>
                  <a:srgbClr val="183046"/>
                </a:solidFill>
                <a:latin typeface="Arial" pitchFamily="34" charset="0"/>
                <a:ea typeface="Arial" pitchFamily="34" charset="-122"/>
                <a:cs typeface="Arial" pitchFamily="34" charset="-120"/>
              </a:rPr>
              <a:t>35–39 MIN</a:t>
            </a:r>
            <a:endParaRPr lang="en-US" sz="1000" dirty="0"/>
          </a:p>
        </p:txBody>
      </p:sp>
      <p:sp>
        <p:nvSpPr>
          <p:cNvPr id="10" name="Text 8"/>
          <p:cNvSpPr/>
          <p:nvPr/>
        </p:nvSpPr>
        <p:spPr>
          <a:xfrm>
            <a:off x="11393424" y="6528816"/>
            <a:ext cx="292608" cy="155448"/>
          </a:xfrm>
          <a:prstGeom prst="rect">
            <a:avLst/>
          </a:prstGeom>
          <a:noFill/>
          <a:ln/>
        </p:spPr>
        <p:txBody>
          <a:bodyPr wrap="square" lIns="0" tIns="0" rIns="0" bIns="0" rtlCol="0" anchor="ctr">
            <a:normAutofit/>
          </a:bodyPr>
          <a:lstStyle/>
          <a:p>
            <a:pPr marL="0" indent="0" algn="r">
              <a:buNone/>
            </a:pPr>
            <a:r>
              <a:rPr lang="en-US" sz="1000" b="1" dirty="0">
                <a:solidFill>
                  <a:srgbClr val="5C7180"/>
                </a:solidFill>
                <a:latin typeface="Arial" pitchFamily="34" charset="0"/>
                <a:ea typeface="Arial" pitchFamily="34" charset="-122"/>
                <a:cs typeface="Arial" pitchFamily="34" charset="-120"/>
              </a:rPr>
              <a:t>32</a:t>
            </a:r>
            <a:endParaRPr lang="en-US" sz="1000" dirty="0"/>
          </a:p>
        </p:txBody>
      </p:sp>
      <p:sp>
        <p:nvSpPr>
          <p:cNvPr id="11" name="Shape 9"/>
          <p:cNvSpPr/>
          <p:nvPr/>
        </p:nvSpPr>
        <p:spPr>
          <a:xfrm>
            <a:off x="612648" y="1947672"/>
            <a:ext cx="5367528" cy="4096512"/>
          </a:xfrm>
          <a:prstGeom prst="roundRect">
            <a:avLst>
              <a:gd name="adj" fmla="val 3571"/>
            </a:avLst>
          </a:prstGeom>
          <a:solidFill>
            <a:srgbClr val="FFF0F1"/>
          </a:solidFill>
          <a:ln w="10160">
            <a:solidFill>
              <a:srgbClr val="D9E4EC"/>
            </a:solidFill>
            <a:prstDash val="solid"/>
          </a:ln>
        </p:spPr>
        <p:txBody>
          <a:bodyPr/>
          <a:lstStyle/>
          <a:p>
            <a:endParaRPr lang="en-GB"/>
          </a:p>
        </p:txBody>
      </p:sp>
      <p:sp>
        <p:nvSpPr>
          <p:cNvPr id="12" name="Shape 10"/>
          <p:cNvSpPr/>
          <p:nvPr/>
        </p:nvSpPr>
        <p:spPr>
          <a:xfrm>
            <a:off x="612648" y="1947672"/>
            <a:ext cx="68580" cy="4096512"/>
          </a:xfrm>
          <a:prstGeom prst="rect">
            <a:avLst/>
          </a:prstGeom>
          <a:solidFill>
            <a:srgbClr val="CD4D55"/>
          </a:solidFill>
          <a:ln w="10160">
            <a:solidFill>
              <a:srgbClr val="CD4D55">
                <a:alpha val="0"/>
              </a:srgbClr>
            </a:solidFill>
            <a:prstDash val="solid"/>
          </a:ln>
        </p:spPr>
        <p:txBody>
          <a:bodyPr/>
          <a:lstStyle/>
          <a:p>
            <a:endParaRPr lang="en-GB"/>
          </a:p>
        </p:txBody>
      </p:sp>
      <p:sp>
        <p:nvSpPr>
          <p:cNvPr id="13" name="Text 11"/>
          <p:cNvSpPr/>
          <p:nvPr/>
        </p:nvSpPr>
        <p:spPr>
          <a:xfrm>
            <a:off x="813816" y="2093976"/>
            <a:ext cx="4956048" cy="329184"/>
          </a:xfrm>
          <a:prstGeom prst="rect">
            <a:avLst/>
          </a:prstGeom>
          <a:noFill/>
          <a:ln/>
        </p:spPr>
        <p:txBody>
          <a:bodyPr wrap="square" lIns="0" tIns="0" rIns="0" bIns="0" rtlCol="0" anchor="ctr">
            <a:normAutofit/>
          </a:bodyPr>
          <a:lstStyle/>
          <a:p>
            <a:pPr marL="0" indent="0">
              <a:buNone/>
            </a:pPr>
            <a:r>
              <a:rPr lang="en-US" sz="1900" b="1" dirty="0">
                <a:solidFill>
                  <a:srgbClr val="10263A"/>
                </a:solidFill>
                <a:latin typeface="Arial" pitchFamily="34" charset="0"/>
                <a:ea typeface="Arial" pitchFamily="34" charset="-122"/>
                <a:cs typeface="Arial" pitchFamily="34" charset="-120"/>
              </a:rPr>
              <a:t>WEAK JUSTIFICATION</a:t>
            </a:r>
            <a:endParaRPr lang="en-US" sz="1900" dirty="0"/>
          </a:p>
        </p:txBody>
      </p:sp>
      <p:sp>
        <p:nvSpPr>
          <p:cNvPr id="14" name="Text 12"/>
          <p:cNvSpPr/>
          <p:nvPr/>
        </p:nvSpPr>
        <p:spPr>
          <a:xfrm>
            <a:off x="813816" y="2560320"/>
            <a:ext cx="4956048" cy="3346704"/>
          </a:xfrm>
          <a:prstGeom prst="rect">
            <a:avLst/>
          </a:prstGeom>
          <a:noFill/>
          <a:ln/>
        </p:spPr>
        <p:txBody>
          <a:bodyPr wrap="square" lIns="0" tIns="0" rIns="0" bIns="0" rtlCol="0" anchor="t">
            <a:normAutofit/>
          </a:bodyPr>
          <a:lstStyle/>
          <a:p>
            <a:pPr marL="0" indent="0">
              <a:buNone/>
            </a:pPr>
            <a:r>
              <a:rPr lang="en-US" sz="1500" dirty="0">
                <a:solidFill>
                  <a:srgbClr val="183046"/>
                </a:solidFill>
                <a:latin typeface="Arial" pitchFamily="34" charset="0"/>
                <a:ea typeface="Arial" pitchFamily="34" charset="-122"/>
                <a:cs typeface="Arial" pitchFamily="34" charset="-120"/>
              </a:rPr>
              <a:t>“I used it because it was on Google and seemed good.”</a:t>
            </a:r>
            <a:endParaRPr lang="en-US" sz="1500" dirty="0"/>
          </a:p>
          <a:p>
            <a:pPr marL="0" indent="0">
              <a:buNone/>
            </a:pPr>
            <a:endParaRPr lang="en-US" sz="1500" dirty="0"/>
          </a:p>
          <a:p>
            <a:pPr marL="0" indent="0">
              <a:buNone/>
            </a:pPr>
            <a:r>
              <a:rPr lang="en-US" sz="1500" dirty="0">
                <a:solidFill>
                  <a:srgbClr val="183046"/>
                </a:solidFill>
                <a:latin typeface="Arial" pitchFamily="34" charset="0"/>
                <a:ea typeface="Arial" pitchFamily="34" charset="-122"/>
                <a:cs typeface="Arial" pitchFamily="34" charset="-120"/>
              </a:rPr>
              <a:t>“This source was rubbish.”</a:t>
            </a:r>
            <a:endParaRPr lang="en-US" sz="1500" dirty="0"/>
          </a:p>
        </p:txBody>
      </p:sp>
      <p:sp>
        <p:nvSpPr>
          <p:cNvPr id="15" name="Shape 13"/>
          <p:cNvSpPr/>
          <p:nvPr/>
        </p:nvSpPr>
        <p:spPr>
          <a:xfrm>
            <a:off x="6181344" y="1947672"/>
            <a:ext cx="5367528" cy="4096512"/>
          </a:xfrm>
          <a:prstGeom prst="roundRect">
            <a:avLst>
              <a:gd name="adj" fmla="val 3571"/>
            </a:avLst>
          </a:prstGeom>
          <a:solidFill>
            <a:srgbClr val="E4F8F4"/>
          </a:solidFill>
          <a:ln w="10160">
            <a:solidFill>
              <a:srgbClr val="D9E4EC"/>
            </a:solidFill>
            <a:prstDash val="solid"/>
          </a:ln>
        </p:spPr>
        <p:txBody>
          <a:bodyPr/>
          <a:lstStyle/>
          <a:p>
            <a:endParaRPr lang="en-GB"/>
          </a:p>
        </p:txBody>
      </p:sp>
      <p:sp>
        <p:nvSpPr>
          <p:cNvPr id="16" name="Shape 14"/>
          <p:cNvSpPr/>
          <p:nvPr/>
        </p:nvSpPr>
        <p:spPr>
          <a:xfrm>
            <a:off x="6181344" y="1947672"/>
            <a:ext cx="68580" cy="4096512"/>
          </a:xfrm>
          <a:prstGeom prst="rect">
            <a:avLst/>
          </a:prstGeom>
          <a:solidFill>
            <a:srgbClr val="13B8A6"/>
          </a:solidFill>
          <a:ln w="10160">
            <a:solidFill>
              <a:srgbClr val="13B8A6">
                <a:alpha val="0"/>
              </a:srgbClr>
            </a:solidFill>
            <a:prstDash val="solid"/>
          </a:ln>
        </p:spPr>
        <p:txBody>
          <a:bodyPr/>
          <a:lstStyle/>
          <a:p>
            <a:endParaRPr lang="en-GB"/>
          </a:p>
        </p:txBody>
      </p:sp>
      <p:sp>
        <p:nvSpPr>
          <p:cNvPr id="17" name="Text 15"/>
          <p:cNvSpPr/>
          <p:nvPr/>
        </p:nvSpPr>
        <p:spPr>
          <a:xfrm>
            <a:off x="6382512" y="2093976"/>
            <a:ext cx="4956048" cy="329184"/>
          </a:xfrm>
          <a:prstGeom prst="rect">
            <a:avLst/>
          </a:prstGeom>
          <a:noFill/>
          <a:ln/>
        </p:spPr>
        <p:txBody>
          <a:bodyPr wrap="square" lIns="0" tIns="0" rIns="0" bIns="0" rtlCol="0" anchor="ctr">
            <a:normAutofit/>
          </a:bodyPr>
          <a:lstStyle/>
          <a:p>
            <a:pPr marL="0" indent="0">
              <a:buNone/>
            </a:pPr>
            <a:r>
              <a:rPr lang="en-US" sz="1900" b="1" dirty="0">
                <a:solidFill>
                  <a:srgbClr val="10263A"/>
                </a:solidFill>
                <a:latin typeface="Arial" pitchFamily="34" charset="0"/>
                <a:ea typeface="Arial" pitchFamily="34" charset="-122"/>
                <a:cs typeface="Arial" pitchFamily="34" charset="-120"/>
              </a:rPr>
              <a:t>BETTER JUSTIFICATION</a:t>
            </a:r>
            <a:endParaRPr lang="en-US" sz="1900" dirty="0"/>
          </a:p>
        </p:txBody>
      </p:sp>
      <p:sp>
        <p:nvSpPr>
          <p:cNvPr id="18" name="Text 16"/>
          <p:cNvSpPr/>
          <p:nvPr/>
        </p:nvSpPr>
        <p:spPr>
          <a:xfrm>
            <a:off x="6382512" y="2560320"/>
            <a:ext cx="4956048" cy="3346704"/>
          </a:xfrm>
          <a:prstGeom prst="rect">
            <a:avLst/>
          </a:prstGeom>
          <a:noFill/>
          <a:ln/>
        </p:spPr>
        <p:txBody>
          <a:bodyPr wrap="square" lIns="0" tIns="0" rIns="0" bIns="0" rtlCol="0" anchor="t">
            <a:normAutofit/>
          </a:bodyPr>
          <a:lstStyle/>
          <a:p>
            <a:pPr marL="0" indent="0">
              <a:buNone/>
            </a:pPr>
            <a:r>
              <a:rPr lang="en-US" sz="1500" dirty="0">
                <a:solidFill>
                  <a:srgbClr val="183046"/>
                </a:solidFill>
                <a:latin typeface="Arial" pitchFamily="34" charset="0"/>
                <a:ea typeface="Arial" pitchFamily="34" charset="-122"/>
                <a:cs typeface="Arial" pitchFamily="34" charset="-120"/>
              </a:rPr>
              <a:t>“This CPS guidance is relevant to the chosen offence, identifies the issuing authority and links to relevant legislation. I will confirm the latest update date.”</a:t>
            </a:r>
            <a:endParaRPr lang="en-US" sz="1500"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name="Slide 33">
    <p:bg>
      <p:bgPr>
        <a:solidFill>
          <a:srgbClr val="F6F9FC"/>
        </a:solidFill>
        <a:effectLst/>
      </p:bgPr>
    </p:bg>
    <p:spTree>
      <p:nvGrpSpPr>
        <p:cNvPr id="1" name=""/>
        <p:cNvGrpSpPr/>
        <p:nvPr/>
      </p:nvGrpSpPr>
      <p:grpSpPr>
        <a:xfrm>
          <a:off x="0" y="0"/>
          <a:ext cx="0" cy="0"/>
          <a:chOff x="0" y="0"/>
          <a:chExt cx="0" cy="0"/>
        </a:xfrm>
      </p:grpSpPr>
      <p:sp>
        <p:nvSpPr>
          <p:cNvPr id="2" name="Shape 0"/>
          <p:cNvSpPr/>
          <p:nvPr/>
        </p:nvSpPr>
        <p:spPr>
          <a:xfrm>
            <a:off x="0" y="0"/>
            <a:ext cx="12192000" cy="109728"/>
          </a:xfrm>
          <a:prstGeom prst="rect">
            <a:avLst/>
          </a:prstGeom>
          <a:solidFill>
            <a:srgbClr val="13B8A6"/>
          </a:solidFill>
          <a:ln w="12700">
            <a:solidFill>
              <a:srgbClr val="13B8A6"/>
            </a:solidFill>
            <a:prstDash val="solid"/>
          </a:ln>
        </p:spPr>
        <p:txBody>
          <a:bodyPr/>
          <a:lstStyle/>
          <a:p>
            <a:endParaRPr lang="en-GB"/>
          </a:p>
        </p:txBody>
      </p:sp>
      <p:sp>
        <p:nvSpPr>
          <p:cNvPr id="3" name="Text 1"/>
          <p:cNvSpPr/>
          <p:nvPr/>
        </p:nvSpPr>
        <p:spPr>
          <a:xfrm>
            <a:off x="502920" y="274320"/>
            <a:ext cx="9144000" cy="219456"/>
          </a:xfrm>
          <a:prstGeom prst="rect">
            <a:avLst/>
          </a:prstGeom>
          <a:noFill/>
          <a:ln/>
        </p:spPr>
        <p:txBody>
          <a:bodyPr wrap="square" lIns="0" tIns="0" rIns="0" bIns="0" rtlCol="0" anchor="ctr">
            <a:normAutofit/>
          </a:bodyPr>
          <a:lstStyle/>
          <a:p>
            <a:pPr marL="0" indent="0">
              <a:buNone/>
            </a:pPr>
            <a:r>
              <a:rPr lang="en-US" sz="1000" b="1" kern="0" spc="50" dirty="0">
                <a:solidFill>
                  <a:srgbClr val="5C7180"/>
                </a:solidFill>
                <a:latin typeface="Arial" pitchFamily="34" charset="0"/>
                <a:ea typeface="Arial" pitchFamily="34" charset="-122"/>
                <a:cs typeface="Arial" pitchFamily="34" charset="-120"/>
              </a:rPr>
              <a:t>UWTSD  /  BMPL4020  /  ACADEMIC &amp; PROFESSIONAL SKILLS FOR POLICING</a:t>
            </a:r>
            <a:endParaRPr lang="en-US" sz="1000" dirty="0"/>
          </a:p>
        </p:txBody>
      </p:sp>
      <p:sp>
        <p:nvSpPr>
          <p:cNvPr id="4" name="Text 2"/>
          <p:cNvSpPr/>
          <p:nvPr/>
        </p:nvSpPr>
        <p:spPr>
          <a:xfrm>
            <a:off x="502920" y="749808"/>
            <a:ext cx="11201400" cy="685800"/>
          </a:xfrm>
          <a:prstGeom prst="rect">
            <a:avLst/>
          </a:prstGeom>
          <a:noFill/>
          <a:ln/>
        </p:spPr>
        <p:txBody>
          <a:bodyPr wrap="square" lIns="0" tIns="0" rIns="0" bIns="0" rtlCol="0" anchor="ctr">
            <a:normAutofit/>
          </a:bodyPr>
          <a:lstStyle/>
          <a:p>
            <a:pPr marL="0" indent="0">
              <a:buNone/>
            </a:pPr>
            <a:r>
              <a:rPr lang="en-US" sz="3100" b="1" dirty="0">
                <a:solidFill>
                  <a:srgbClr val="10263A"/>
                </a:solidFill>
                <a:latin typeface="Arial" pitchFamily="34" charset="0"/>
                <a:ea typeface="Arial" pitchFamily="34" charset="-122"/>
                <a:cs typeface="Arial" pitchFamily="34" charset="-120"/>
              </a:rPr>
              <a:t>CRAAP practice worksheet</a:t>
            </a:r>
            <a:endParaRPr lang="en-US" sz="3100" dirty="0"/>
          </a:p>
        </p:txBody>
      </p:sp>
      <p:sp>
        <p:nvSpPr>
          <p:cNvPr id="5" name="Text 3"/>
          <p:cNvSpPr/>
          <p:nvPr/>
        </p:nvSpPr>
        <p:spPr>
          <a:xfrm>
            <a:off x="512064" y="1444752"/>
            <a:ext cx="11064240" cy="338328"/>
          </a:xfrm>
          <a:prstGeom prst="rect">
            <a:avLst/>
          </a:prstGeom>
          <a:noFill/>
          <a:ln/>
        </p:spPr>
        <p:txBody>
          <a:bodyPr wrap="square" lIns="0" tIns="0" rIns="0" bIns="0" rtlCol="0" anchor="ctr">
            <a:normAutofit/>
          </a:bodyPr>
          <a:lstStyle/>
          <a:p>
            <a:pPr marL="0" indent="0">
              <a:buNone/>
            </a:pPr>
            <a:r>
              <a:rPr lang="en-US" sz="1600" dirty="0">
                <a:solidFill>
                  <a:srgbClr val="5C7180"/>
                </a:solidFill>
                <a:latin typeface="Arial" pitchFamily="34" charset="0"/>
                <a:ea typeface="Arial" pitchFamily="34" charset="-122"/>
                <a:cs typeface="Arial" pitchFamily="34" charset="-120"/>
              </a:rPr>
              <a:t>Evaluate ONE source from yesterday’s treasure hunt.</a:t>
            </a:r>
            <a:endParaRPr lang="en-US" sz="1600" dirty="0"/>
          </a:p>
        </p:txBody>
      </p:sp>
      <p:sp>
        <p:nvSpPr>
          <p:cNvPr id="6" name="Shape 4"/>
          <p:cNvSpPr/>
          <p:nvPr/>
        </p:nvSpPr>
        <p:spPr>
          <a:xfrm>
            <a:off x="502920" y="6483096"/>
            <a:ext cx="11183112" cy="0"/>
          </a:xfrm>
          <a:prstGeom prst="line">
            <a:avLst/>
          </a:prstGeom>
          <a:noFill/>
          <a:ln w="8890">
            <a:solidFill>
              <a:srgbClr val="D9E4EC"/>
            </a:solidFill>
            <a:prstDash val="solid"/>
          </a:ln>
        </p:spPr>
        <p:txBody>
          <a:bodyPr/>
          <a:lstStyle/>
          <a:p>
            <a:endParaRPr lang="en-GB"/>
          </a:p>
        </p:txBody>
      </p:sp>
      <p:sp>
        <p:nvSpPr>
          <p:cNvPr id="7" name="Text 5"/>
          <p:cNvSpPr/>
          <p:nvPr/>
        </p:nvSpPr>
        <p:spPr>
          <a:xfrm>
            <a:off x="502920" y="6537960"/>
            <a:ext cx="4572000" cy="155448"/>
          </a:xfrm>
          <a:prstGeom prst="rect">
            <a:avLst/>
          </a:prstGeom>
          <a:noFill/>
          <a:ln/>
        </p:spPr>
        <p:txBody>
          <a:bodyPr wrap="square" lIns="0" tIns="0" rIns="0" bIns="0" rtlCol="0" anchor="ctr">
            <a:normAutofit/>
          </a:bodyPr>
          <a:lstStyle/>
          <a:p>
            <a:pPr marL="0" indent="0">
              <a:buNone/>
            </a:pPr>
            <a:r>
              <a:rPr lang="en-US" sz="900" b="1" dirty="0">
                <a:solidFill>
                  <a:srgbClr val="5C7180"/>
                </a:solidFill>
                <a:latin typeface="Arial" pitchFamily="34" charset="0"/>
                <a:ea typeface="Arial" pitchFamily="34" charset="-122"/>
                <a:cs typeface="Arial" pitchFamily="34" charset="-120"/>
              </a:rPr>
              <a:t>TUESDAY  •  WORKSHOP</a:t>
            </a:r>
            <a:endParaRPr lang="en-US" sz="900" dirty="0"/>
          </a:p>
        </p:txBody>
      </p:sp>
      <p:sp>
        <p:nvSpPr>
          <p:cNvPr id="8" name="Shape 6"/>
          <p:cNvSpPr/>
          <p:nvPr/>
        </p:nvSpPr>
        <p:spPr>
          <a:xfrm>
            <a:off x="9646920" y="6510528"/>
            <a:ext cx="1938528" cy="292608"/>
          </a:xfrm>
          <a:prstGeom prst="roundRect">
            <a:avLst>
              <a:gd name="adj" fmla="val 25000"/>
            </a:avLst>
          </a:prstGeom>
          <a:solidFill>
            <a:srgbClr val="EAF3F9"/>
          </a:solidFill>
          <a:ln w="10160">
            <a:solidFill>
              <a:srgbClr val="EAF3F9">
                <a:alpha val="0"/>
              </a:srgbClr>
            </a:solidFill>
            <a:prstDash val="solid"/>
          </a:ln>
        </p:spPr>
        <p:txBody>
          <a:bodyPr/>
          <a:lstStyle/>
          <a:p>
            <a:endParaRPr lang="en-GB"/>
          </a:p>
        </p:txBody>
      </p:sp>
      <p:sp>
        <p:nvSpPr>
          <p:cNvPr id="9" name="Text 7"/>
          <p:cNvSpPr/>
          <p:nvPr/>
        </p:nvSpPr>
        <p:spPr>
          <a:xfrm>
            <a:off x="9738360" y="6537960"/>
            <a:ext cx="1755648" cy="219456"/>
          </a:xfrm>
          <a:prstGeom prst="rect">
            <a:avLst/>
          </a:prstGeom>
          <a:noFill/>
          <a:ln/>
        </p:spPr>
        <p:txBody>
          <a:bodyPr wrap="square" lIns="0" tIns="0" rIns="0" bIns="0" rtlCol="0" anchor="ctr">
            <a:normAutofit/>
          </a:bodyPr>
          <a:lstStyle/>
          <a:p>
            <a:pPr marL="0" indent="0">
              <a:buNone/>
            </a:pPr>
            <a:r>
              <a:rPr lang="en-US" sz="1000" b="1" kern="0" spc="50" dirty="0">
                <a:solidFill>
                  <a:srgbClr val="183046"/>
                </a:solidFill>
                <a:latin typeface="Arial" pitchFamily="34" charset="0"/>
                <a:ea typeface="Arial" pitchFamily="34" charset="-122"/>
                <a:cs typeface="Arial" pitchFamily="34" charset="-120"/>
              </a:rPr>
              <a:t>39–52 MIN</a:t>
            </a:r>
            <a:endParaRPr lang="en-US" sz="1000" dirty="0"/>
          </a:p>
        </p:txBody>
      </p:sp>
      <p:sp>
        <p:nvSpPr>
          <p:cNvPr id="10" name="Text 8"/>
          <p:cNvSpPr/>
          <p:nvPr/>
        </p:nvSpPr>
        <p:spPr>
          <a:xfrm>
            <a:off x="11393424" y="6528816"/>
            <a:ext cx="292608" cy="155448"/>
          </a:xfrm>
          <a:prstGeom prst="rect">
            <a:avLst/>
          </a:prstGeom>
          <a:noFill/>
          <a:ln/>
        </p:spPr>
        <p:txBody>
          <a:bodyPr wrap="square" lIns="0" tIns="0" rIns="0" bIns="0" rtlCol="0" anchor="ctr">
            <a:normAutofit/>
          </a:bodyPr>
          <a:lstStyle/>
          <a:p>
            <a:pPr marL="0" indent="0" algn="r">
              <a:buNone/>
            </a:pPr>
            <a:r>
              <a:rPr lang="en-US" sz="1000" b="1" dirty="0">
                <a:solidFill>
                  <a:srgbClr val="5C7180"/>
                </a:solidFill>
                <a:latin typeface="Arial" pitchFamily="34" charset="0"/>
                <a:ea typeface="Arial" pitchFamily="34" charset="-122"/>
                <a:cs typeface="Arial" pitchFamily="34" charset="-120"/>
              </a:rPr>
              <a:t>33</a:t>
            </a:r>
            <a:endParaRPr lang="en-US" sz="1000" dirty="0"/>
          </a:p>
        </p:txBody>
      </p:sp>
      <p:sp>
        <p:nvSpPr>
          <p:cNvPr id="11" name="Shape 9"/>
          <p:cNvSpPr/>
          <p:nvPr/>
        </p:nvSpPr>
        <p:spPr>
          <a:xfrm>
            <a:off x="640080" y="1920240"/>
            <a:ext cx="10899648" cy="566928"/>
          </a:xfrm>
          <a:prstGeom prst="rect">
            <a:avLst/>
          </a:prstGeom>
          <a:solidFill>
            <a:srgbClr val="10263A"/>
          </a:solidFill>
          <a:ln w="10160">
            <a:solidFill>
              <a:srgbClr val="10263A">
                <a:alpha val="0"/>
              </a:srgbClr>
            </a:solidFill>
            <a:prstDash val="solid"/>
          </a:ln>
        </p:spPr>
        <p:txBody>
          <a:bodyPr/>
          <a:lstStyle/>
          <a:p>
            <a:endParaRPr lang="en-GB"/>
          </a:p>
        </p:txBody>
      </p:sp>
      <p:sp>
        <p:nvSpPr>
          <p:cNvPr id="12" name="Text 10"/>
          <p:cNvSpPr/>
          <p:nvPr/>
        </p:nvSpPr>
        <p:spPr>
          <a:xfrm>
            <a:off x="777240" y="1984248"/>
            <a:ext cx="1965960" cy="457200"/>
          </a:xfrm>
          <a:prstGeom prst="rect">
            <a:avLst/>
          </a:prstGeom>
          <a:noFill/>
          <a:ln/>
        </p:spPr>
        <p:txBody>
          <a:bodyPr wrap="square" lIns="0" tIns="0" rIns="0" bIns="0" rtlCol="0" anchor="ctr">
            <a:normAutofit/>
          </a:bodyPr>
          <a:lstStyle/>
          <a:p>
            <a:pPr marL="0" indent="0">
              <a:buNone/>
            </a:pPr>
            <a:r>
              <a:rPr lang="en-US" sz="1400" b="1" dirty="0">
                <a:solidFill>
                  <a:srgbClr val="FFFFFF"/>
                </a:solidFill>
                <a:latin typeface="Arial" pitchFamily="34" charset="0"/>
                <a:ea typeface="Arial" pitchFamily="34" charset="-122"/>
                <a:cs typeface="Arial" pitchFamily="34" charset="-120"/>
              </a:rPr>
              <a:t>CHECK</a:t>
            </a:r>
            <a:endParaRPr lang="en-US" sz="1400" dirty="0"/>
          </a:p>
        </p:txBody>
      </p:sp>
      <p:sp>
        <p:nvSpPr>
          <p:cNvPr id="13" name="Text 11"/>
          <p:cNvSpPr/>
          <p:nvPr/>
        </p:nvSpPr>
        <p:spPr>
          <a:xfrm>
            <a:off x="2971800" y="1984248"/>
            <a:ext cx="3840480" cy="457200"/>
          </a:xfrm>
          <a:prstGeom prst="rect">
            <a:avLst/>
          </a:prstGeom>
          <a:noFill/>
          <a:ln/>
        </p:spPr>
        <p:txBody>
          <a:bodyPr wrap="square" lIns="0" tIns="0" rIns="0" bIns="0" rtlCol="0" anchor="ctr">
            <a:normAutofit/>
          </a:bodyPr>
          <a:lstStyle/>
          <a:p>
            <a:pPr marL="0" indent="0">
              <a:buNone/>
            </a:pPr>
            <a:r>
              <a:rPr lang="en-US" sz="1400" b="1" dirty="0">
                <a:solidFill>
                  <a:srgbClr val="FFFFFF"/>
                </a:solidFill>
                <a:latin typeface="Arial" pitchFamily="34" charset="0"/>
                <a:ea typeface="Arial" pitchFamily="34" charset="-122"/>
                <a:cs typeface="Arial" pitchFamily="34" charset="-120"/>
              </a:rPr>
              <a:t>EVIDENCE FROM YOUR SOURCE</a:t>
            </a:r>
            <a:endParaRPr lang="en-US" sz="1400" dirty="0"/>
          </a:p>
        </p:txBody>
      </p:sp>
      <p:sp>
        <p:nvSpPr>
          <p:cNvPr id="14" name="Text 12"/>
          <p:cNvSpPr/>
          <p:nvPr/>
        </p:nvSpPr>
        <p:spPr>
          <a:xfrm>
            <a:off x="7040880" y="1984248"/>
            <a:ext cx="4407408" cy="457200"/>
          </a:xfrm>
          <a:prstGeom prst="rect">
            <a:avLst/>
          </a:prstGeom>
          <a:noFill/>
          <a:ln/>
        </p:spPr>
        <p:txBody>
          <a:bodyPr wrap="square" lIns="0" tIns="0" rIns="0" bIns="0" rtlCol="0" anchor="ctr">
            <a:normAutofit/>
          </a:bodyPr>
          <a:lstStyle/>
          <a:p>
            <a:pPr marL="0" indent="0">
              <a:buNone/>
            </a:pPr>
            <a:r>
              <a:rPr lang="en-US" sz="1400" b="1" dirty="0">
                <a:solidFill>
                  <a:srgbClr val="FFFFFF"/>
                </a:solidFill>
                <a:latin typeface="Arial" pitchFamily="34" charset="0"/>
                <a:ea typeface="Arial" pitchFamily="34" charset="-122"/>
                <a:cs typeface="Arial" pitchFamily="34" charset="-120"/>
              </a:rPr>
              <a:t>VERDICT</a:t>
            </a:r>
            <a:endParaRPr lang="en-US" sz="1400" dirty="0"/>
          </a:p>
        </p:txBody>
      </p:sp>
      <p:sp>
        <p:nvSpPr>
          <p:cNvPr id="15" name="Shape 13"/>
          <p:cNvSpPr/>
          <p:nvPr/>
        </p:nvSpPr>
        <p:spPr>
          <a:xfrm>
            <a:off x="640080" y="2487168"/>
            <a:ext cx="10899648" cy="704088"/>
          </a:xfrm>
          <a:prstGeom prst="rect">
            <a:avLst/>
          </a:prstGeom>
          <a:solidFill>
            <a:srgbClr val="EAF3F9"/>
          </a:solidFill>
          <a:ln w="10160">
            <a:solidFill>
              <a:srgbClr val="EAF3F9">
                <a:alpha val="0"/>
              </a:srgbClr>
            </a:solidFill>
            <a:prstDash val="solid"/>
          </a:ln>
        </p:spPr>
        <p:txBody>
          <a:bodyPr/>
          <a:lstStyle/>
          <a:p>
            <a:endParaRPr lang="en-GB"/>
          </a:p>
        </p:txBody>
      </p:sp>
      <p:sp>
        <p:nvSpPr>
          <p:cNvPr id="16" name="Text 14"/>
          <p:cNvSpPr/>
          <p:nvPr/>
        </p:nvSpPr>
        <p:spPr>
          <a:xfrm>
            <a:off x="777240" y="2551176"/>
            <a:ext cx="1965960" cy="594360"/>
          </a:xfrm>
          <a:prstGeom prst="rect">
            <a:avLst/>
          </a:prstGeom>
          <a:noFill/>
          <a:ln/>
        </p:spPr>
        <p:txBody>
          <a:bodyPr wrap="square" lIns="0" tIns="0" rIns="0" bIns="0" rtlCol="0" anchor="ctr">
            <a:normAutofit/>
          </a:bodyPr>
          <a:lstStyle/>
          <a:p>
            <a:pPr marL="0" indent="0">
              <a:buNone/>
            </a:pPr>
            <a:r>
              <a:rPr lang="en-US" sz="1330" b="1" dirty="0">
                <a:solidFill>
                  <a:srgbClr val="183046"/>
                </a:solidFill>
                <a:latin typeface="Arial" pitchFamily="34" charset="0"/>
                <a:ea typeface="Arial" pitchFamily="34" charset="-122"/>
                <a:cs typeface="Arial" pitchFamily="34" charset="-120"/>
              </a:rPr>
              <a:t>Currency</a:t>
            </a:r>
            <a:endParaRPr lang="en-US" sz="1330" dirty="0"/>
          </a:p>
        </p:txBody>
      </p:sp>
      <p:sp>
        <p:nvSpPr>
          <p:cNvPr id="17" name="Text 15"/>
          <p:cNvSpPr/>
          <p:nvPr/>
        </p:nvSpPr>
        <p:spPr>
          <a:xfrm>
            <a:off x="2971800" y="2551176"/>
            <a:ext cx="3840480" cy="594360"/>
          </a:xfrm>
          <a:prstGeom prst="rect">
            <a:avLst/>
          </a:prstGeom>
          <a:noFill/>
          <a:ln/>
        </p:spPr>
        <p:txBody>
          <a:bodyPr wrap="square" lIns="0" tIns="0" rIns="0" bIns="0" rtlCol="0" anchor="ctr">
            <a:normAutofit/>
          </a:bodyPr>
          <a:lstStyle/>
          <a:p>
            <a:pPr marL="0" indent="0">
              <a:buNone/>
            </a:pPr>
            <a:r>
              <a:rPr lang="en-US" sz="1330" dirty="0">
                <a:solidFill>
                  <a:srgbClr val="183046"/>
                </a:solidFill>
                <a:latin typeface="Arial" pitchFamily="34" charset="0"/>
                <a:ea typeface="Arial" pitchFamily="34" charset="-122"/>
                <a:cs typeface="Arial" pitchFamily="34" charset="-120"/>
              </a:rPr>
              <a:t>When published / updated?</a:t>
            </a:r>
            <a:endParaRPr lang="en-US" sz="1330" dirty="0"/>
          </a:p>
        </p:txBody>
      </p:sp>
      <p:sp>
        <p:nvSpPr>
          <p:cNvPr id="18" name="Text 16"/>
          <p:cNvSpPr/>
          <p:nvPr/>
        </p:nvSpPr>
        <p:spPr>
          <a:xfrm>
            <a:off x="7040880" y="2551176"/>
            <a:ext cx="4407408" cy="594360"/>
          </a:xfrm>
          <a:prstGeom prst="rect">
            <a:avLst/>
          </a:prstGeom>
          <a:noFill/>
          <a:ln/>
        </p:spPr>
        <p:txBody>
          <a:bodyPr wrap="square" lIns="0" tIns="0" rIns="0" bIns="0" rtlCol="0" anchor="ctr">
            <a:normAutofit/>
          </a:bodyPr>
          <a:lstStyle/>
          <a:p>
            <a:pPr marL="0" indent="0">
              <a:buNone/>
            </a:pPr>
            <a:r>
              <a:rPr lang="en-US" sz="1330" dirty="0">
                <a:solidFill>
                  <a:srgbClr val="183046"/>
                </a:solidFill>
                <a:latin typeface="Arial" pitchFamily="34" charset="0"/>
                <a:ea typeface="Arial" pitchFamily="34" charset="-122"/>
                <a:cs typeface="Arial" pitchFamily="34" charset="-120"/>
              </a:rPr>
              <a:t>Suitable / not?</a:t>
            </a:r>
            <a:endParaRPr lang="en-US" sz="1330" dirty="0"/>
          </a:p>
        </p:txBody>
      </p:sp>
      <p:sp>
        <p:nvSpPr>
          <p:cNvPr id="19" name="Shape 17"/>
          <p:cNvSpPr/>
          <p:nvPr/>
        </p:nvSpPr>
        <p:spPr>
          <a:xfrm>
            <a:off x="640080" y="3191256"/>
            <a:ext cx="10899648" cy="704088"/>
          </a:xfrm>
          <a:prstGeom prst="rect">
            <a:avLst/>
          </a:prstGeom>
          <a:solidFill>
            <a:srgbClr val="FFFFFF"/>
          </a:solidFill>
          <a:ln w="10160">
            <a:solidFill>
              <a:srgbClr val="FFFFFF">
                <a:alpha val="0"/>
              </a:srgbClr>
            </a:solidFill>
            <a:prstDash val="solid"/>
          </a:ln>
        </p:spPr>
        <p:txBody>
          <a:bodyPr/>
          <a:lstStyle/>
          <a:p>
            <a:endParaRPr lang="en-GB"/>
          </a:p>
        </p:txBody>
      </p:sp>
      <p:sp>
        <p:nvSpPr>
          <p:cNvPr id="20" name="Text 18"/>
          <p:cNvSpPr/>
          <p:nvPr/>
        </p:nvSpPr>
        <p:spPr>
          <a:xfrm>
            <a:off x="777240" y="3255264"/>
            <a:ext cx="1965960" cy="594360"/>
          </a:xfrm>
          <a:prstGeom prst="rect">
            <a:avLst/>
          </a:prstGeom>
          <a:noFill/>
          <a:ln/>
        </p:spPr>
        <p:txBody>
          <a:bodyPr wrap="square" lIns="0" tIns="0" rIns="0" bIns="0" rtlCol="0" anchor="ctr">
            <a:normAutofit/>
          </a:bodyPr>
          <a:lstStyle/>
          <a:p>
            <a:pPr marL="0" indent="0">
              <a:buNone/>
            </a:pPr>
            <a:r>
              <a:rPr lang="en-US" sz="1330" b="1" dirty="0">
                <a:solidFill>
                  <a:srgbClr val="183046"/>
                </a:solidFill>
                <a:latin typeface="Arial" pitchFamily="34" charset="0"/>
                <a:ea typeface="Arial" pitchFamily="34" charset="-122"/>
                <a:cs typeface="Arial" pitchFamily="34" charset="-120"/>
              </a:rPr>
              <a:t>Relevance</a:t>
            </a:r>
            <a:endParaRPr lang="en-US" sz="1330" dirty="0"/>
          </a:p>
        </p:txBody>
      </p:sp>
      <p:sp>
        <p:nvSpPr>
          <p:cNvPr id="21" name="Text 19"/>
          <p:cNvSpPr/>
          <p:nvPr/>
        </p:nvSpPr>
        <p:spPr>
          <a:xfrm>
            <a:off x="2971800" y="3255264"/>
            <a:ext cx="3840480" cy="594360"/>
          </a:xfrm>
          <a:prstGeom prst="rect">
            <a:avLst/>
          </a:prstGeom>
          <a:noFill/>
          <a:ln/>
        </p:spPr>
        <p:txBody>
          <a:bodyPr wrap="square" lIns="0" tIns="0" rIns="0" bIns="0" rtlCol="0" anchor="ctr">
            <a:normAutofit/>
          </a:bodyPr>
          <a:lstStyle/>
          <a:p>
            <a:pPr marL="0" indent="0">
              <a:buNone/>
            </a:pPr>
            <a:r>
              <a:rPr lang="en-US" sz="1330" dirty="0">
                <a:solidFill>
                  <a:srgbClr val="183046"/>
                </a:solidFill>
                <a:latin typeface="Arial" pitchFamily="34" charset="0"/>
                <a:ea typeface="Arial" pitchFamily="34" charset="-122"/>
                <a:cs typeface="Arial" pitchFamily="34" charset="-120"/>
              </a:rPr>
              <a:t>Exactly which question is answered?</a:t>
            </a:r>
            <a:endParaRPr lang="en-US" sz="1330" dirty="0"/>
          </a:p>
        </p:txBody>
      </p:sp>
      <p:sp>
        <p:nvSpPr>
          <p:cNvPr id="22" name="Text 20"/>
          <p:cNvSpPr/>
          <p:nvPr/>
        </p:nvSpPr>
        <p:spPr>
          <a:xfrm>
            <a:off x="7040880" y="3255264"/>
            <a:ext cx="4407408" cy="594360"/>
          </a:xfrm>
          <a:prstGeom prst="rect">
            <a:avLst/>
          </a:prstGeom>
          <a:noFill/>
          <a:ln/>
        </p:spPr>
        <p:txBody>
          <a:bodyPr wrap="square" lIns="0" tIns="0" rIns="0" bIns="0" rtlCol="0" anchor="ctr">
            <a:normAutofit/>
          </a:bodyPr>
          <a:lstStyle/>
          <a:p>
            <a:pPr marL="0" indent="0">
              <a:buNone/>
            </a:pPr>
            <a:r>
              <a:rPr lang="en-US" sz="1330" dirty="0">
                <a:solidFill>
                  <a:srgbClr val="183046"/>
                </a:solidFill>
                <a:latin typeface="Arial" pitchFamily="34" charset="0"/>
                <a:ea typeface="Arial" pitchFamily="34" charset="-122"/>
                <a:cs typeface="Arial" pitchFamily="34" charset="-120"/>
              </a:rPr>
              <a:t>Suitable / not?</a:t>
            </a:r>
            <a:endParaRPr lang="en-US" sz="1330" dirty="0"/>
          </a:p>
        </p:txBody>
      </p:sp>
      <p:sp>
        <p:nvSpPr>
          <p:cNvPr id="23" name="Shape 21"/>
          <p:cNvSpPr/>
          <p:nvPr/>
        </p:nvSpPr>
        <p:spPr>
          <a:xfrm>
            <a:off x="640080" y="3895344"/>
            <a:ext cx="10899648" cy="704088"/>
          </a:xfrm>
          <a:prstGeom prst="rect">
            <a:avLst/>
          </a:prstGeom>
          <a:solidFill>
            <a:srgbClr val="EAF3F9"/>
          </a:solidFill>
          <a:ln w="10160">
            <a:solidFill>
              <a:srgbClr val="EAF3F9">
                <a:alpha val="0"/>
              </a:srgbClr>
            </a:solidFill>
            <a:prstDash val="solid"/>
          </a:ln>
        </p:spPr>
        <p:txBody>
          <a:bodyPr/>
          <a:lstStyle/>
          <a:p>
            <a:endParaRPr lang="en-GB"/>
          </a:p>
        </p:txBody>
      </p:sp>
      <p:sp>
        <p:nvSpPr>
          <p:cNvPr id="24" name="Text 22"/>
          <p:cNvSpPr/>
          <p:nvPr/>
        </p:nvSpPr>
        <p:spPr>
          <a:xfrm>
            <a:off x="777240" y="3959352"/>
            <a:ext cx="1965960" cy="594360"/>
          </a:xfrm>
          <a:prstGeom prst="rect">
            <a:avLst/>
          </a:prstGeom>
          <a:noFill/>
          <a:ln/>
        </p:spPr>
        <p:txBody>
          <a:bodyPr wrap="square" lIns="0" tIns="0" rIns="0" bIns="0" rtlCol="0" anchor="ctr">
            <a:normAutofit/>
          </a:bodyPr>
          <a:lstStyle/>
          <a:p>
            <a:pPr marL="0" indent="0">
              <a:buNone/>
            </a:pPr>
            <a:r>
              <a:rPr lang="en-US" sz="1330" b="1" dirty="0">
                <a:solidFill>
                  <a:srgbClr val="183046"/>
                </a:solidFill>
                <a:latin typeface="Arial" pitchFamily="34" charset="0"/>
                <a:ea typeface="Arial" pitchFamily="34" charset="-122"/>
                <a:cs typeface="Arial" pitchFamily="34" charset="-120"/>
              </a:rPr>
              <a:t>Authority</a:t>
            </a:r>
            <a:endParaRPr lang="en-US" sz="1330" dirty="0"/>
          </a:p>
        </p:txBody>
      </p:sp>
      <p:sp>
        <p:nvSpPr>
          <p:cNvPr id="25" name="Text 23"/>
          <p:cNvSpPr/>
          <p:nvPr/>
        </p:nvSpPr>
        <p:spPr>
          <a:xfrm>
            <a:off x="2971800" y="3959352"/>
            <a:ext cx="3840480" cy="594360"/>
          </a:xfrm>
          <a:prstGeom prst="rect">
            <a:avLst/>
          </a:prstGeom>
          <a:noFill/>
          <a:ln/>
        </p:spPr>
        <p:txBody>
          <a:bodyPr wrap="square" lIns="0" tIns="0" rIns="0" bIns="0" rtlCol="0" anchor="ctr">
            <a:normAutofit/>
          </a:bodyPr>
          <a:lstStyle/>
          <a:p>
            <a:pPr marL="0" indent="0">
              <a:buNone/>
            </a:pPr>
            <a:r>
              <a:rPr lang="en-US" sz="1330" dirty="0">
                <a:solidFill>
                  <a:srgbClr val="183046"/>
                </a:solidFill>
                <a:latin typeface="Arial" pitchFamily="34" charset="0"/>
                <a:ea typeface="Arial" pitchFamily="34" charset="-122"/>
                <a:cs typeface="Arial" pitchFamily="34" charset="-120"/>
              </a:rPr>
              <a:t>Who wrote / issued it?</a:t>
            </a:r>
            <a:endParaRPr lang="en-US" sz="1330" dirty="0"/>
          </a:p>
        </p:txBody>
      </p:sp>
      <p:sp>
        <p:nvSpPr>
          <p:cNvPr id="26" name="Text 24"/>
          <p:cNvSpPr/>
          <p:nvPr/>
        </p:nvSpPr>
        <p:spPr>
          <a:xfrm>
            <a:off x="7040880" y="3959352"/>
            <a:ext cx="4407408" cy="594360"/>
          </a:xfrm>
          <a:prstGeom prst="rect">
            <a:avLst/>
          </a:prstGeom>
          <a:noFill/>
          <a:ln/>
        </p:spPr>
        <p:txBody>
          <a:bodyPr wrap="square" lIns="0" tIns="0" rIns="0" bIns="0" rtlCol="0" anchor="ctr">
            <a:normAutofit/>
          </a:bodyPr>
          <a:lstStyle/>
          <a:p>
            <a:pPr marL="0" indent="0">
              <a:buNone/>
            </a:pPr>
            <a:r>
              <a:rPr lang="en-US" sz="1330" dirty="0">
                <a:solidFill>
                  <a:srgbClr val="183046"/>
                </a:solidFill>
                <a:latin typeface="Arial" pitchFamily="34" charset="0"/>
                <a:ea typeface="Arial" pitchFamily="34" charset="-122"/>
                <a:cs typeface="Arial" pitchFamily="34" charset="-120"/>
              </a:rPr>
              <a:t>Suitable / not?</a:t>
            </a:r>
            <a:endParaRPr lang="en-US" sz="1330" dirty="0"/>
          </a:p>
        </p:txBody>
      </p:sp>
      <p:sp>
        <p:nvSpPr>
          <p:cNvPr id="27" name="Shape 25"/>
          <p:cNvSpPr/>
          <p:nvPr/>
        </p:nvSpPr>
        <p:spPr>
          <a:xfrm>
            <a:off x="640080" y="4599432"/>
            <a:ext cx="10899648" cy="704088"/>
          </a:xfrm>
          <a:prstGeom prst="rect">
            <a:avLst/>
          </a:prstGeom>
          <a:solidFill>
            <a:srgbClr val="FFFFFF"/>
          </a:solidFill>
          <a:ln w="10160">
            <a:solidFill>
              <a:srgbClr val="FFFFFF">
                <a:alpha val="0"/>
              </a:srgbClr>
            </a:solidFill>
            <a:prstDash val="solid"/>
          </a:ln>
        </p:spPr>
        <p:txBody>
          <a:bodyPr/>
          <a:lstStyle/>
          <a:p>
            <a:endParaRPr lang="en-GB"/>
          </a:p>
        </p:txBody>
      </p:sp>
      <p:sp>
        <p:nvSpPr>
          <p:cNvPr id="28" name="Text 26"/>
          <p:cNvSpPr/>
          <p:nvPr/>
        </p:nvSpPr>
        <p:spPr>
          <a:xfrm>
            <a:off x="777240" y="4663440"/>
            <a:ext cx="1965960" cy="594360"/>
          </a:xfrm>
          <a:prstGeom prst="rect">
            <a:avLst/>
          </a:prstGeom>
          <a:noFill/>
          <a:ln/>
        </p:spPr>
        <p:txBody>
          <a:bodyPr wrap="square" lIns="0" tIns="0" rIns="0" bIns="0" rtlCol="0" anchor="ctr">
            <a:normAutofit/>
          </a:bodyPr>
          <a:lstStyle/>
          <a:p>
            <a:pPr marL="0" indent="0">
              <a:buNone/>
            </a:pPr>
            <a:r>
              <a:rPr lang="en-US" sz="1330" b="1" dirty="0">
                <a:solidFill>
                  <a:srgbClr val="183046"/>
                </a:solidFill>
                <a:latin typeface="Arial" pitchFamily="34" charset="0"/>
                <a:ea typeface="Arial" pitchFamily="34" charset="-122"/>
                <a:cs typeface="Arial" pitchFamily="34" charset="-120"/>
              </a:rPr>
              <a:t>Accuracy</a:t>
            </a:r>
            <a:endParaRPr lang="en-US" sz="1330" dirty="0"/>
          </a:p>
        </p:txBody>
      </p:sp>
      <p:sp>
        <p:nvSpPr>
          <p:cNvPr id="29" name="Text 27"/>
          <p:cNvSpPr/>
          <p:nvPr/>
        </p:nvSpPr>
        <p:spPr>
          <a:xfrm>
            <a:off x="2971800" y="4663440"/>
            <a:ext cx="3840480" cy="594360"/>
          </a:xfrm>
          <a:prstGeom prst="rect">
            <a:avLst/>
          </a:prstGeom>
          <a:noFill/>
          <a:ln/>
        </p:spPr>
        <p:txBody>
          <a:bodyPr wrap="square" lIns="0" tIns="0" rIns="0" bIns="0" rtlCol="0" anchor="ctr">
            <a:normAutofit/>
          </a:bodyPr>
          <a:lstStyle/>
          <a:p>
            <a:pPr marL="0" indent="0">
              <a:buNone/>
            </a:pPr>
            <a:r>
              <a:rPr lang="en-US" sz="1330" dirty="0">
                <a:solidFill>
                  <a:srgbClr val="183046"/>
                </a:solidFill>
                <a:latin typeface="Arial" pitchFamily="34" charset="0"/>
                <a:ea typeface="Arial" pitchFamily="34" charset="-122"/>
                <a:cs typeface="Arial" pitchFamily="34" charset="-120"/>
              </a:rPr>
              <a:t>What evidence and links support it?</a:t>
            </a:r>
            <a:endParaRPr lang="en-US" sz="1330" dirty="0"/>
          </a:p>
        </p:txBody>
      </p:sp>
      <p:sp>
        <p:nvSpPr>
          <p:cNvPr id="30" name="Text 28"/>
          <p:cNvSpPr/>
          <p:nvPr/>
        </p:nvSpPr>
        <p:spPr>
          <a:xfrm>
            <a:off x="7040880" y="4663440"/>
            <a:ext cx="4407408" cy="594360"/>
          </a:xfrm>
          <a:prstGeom prst="rect">
            <a:avLst/>
          </a:prstGeom>
          <a:noFill/>
          <a:ln/>
        </p:spPr>
        <p:txBody>
          <a:bodyPr wrap="square" lIns="0" tIns="0" rIns="0" bIns="0" rtlCol="0" anchor="ctr">
            <a:normAutofit/>
          </a:bodyPr>
          <a:lstStyle/>
          <a:p>
            <a:pPr marL="0" indent="0">
              <a:buNone/>
            </a:pPr>
            <a:r>
              <a:rPr lang="en-US" sz="1330" dirty="0">
                <a:solidFill>
                  <a:srgbClr val="183046"/>
                </a:solidFill>
                <a:latin typeface="Arial" pitchFamily="34" charset="0"/>
                <a:ea typeface="Arial" pitchFamily="34" charset="-122"/>
                <a:cs typeface="Arial" pitchFamily="34" charset="-120"/>
              </a:rPr>
              <a:t>Suitable / not?</a:t>
            </a:r>
            <a:endParaRPr lang="en-US" sz="1330" dirty="0"/>
          </a:p>
        </p:txBody>
      </p:sp>
      <p:sp>
        <p:nvSpPr>
          <p:cNvPr id="31" name="Shape 29"/>
          <p:cNvSpPr/>
          <p:nvPr/>
        </p:nvSpPr>
        <p:spPr>
          <a:xfrm>
            <a:off x="640080" y="5303520"/>
            <a:ext cx="10899648" cy="704088"/>
          </a:xfrm>
          <a:prstGeom prst="rect">
            <a:avLst/>
          </a:prstGeom>
          <a:solidFill>
            <a:srgbClr val="EAF3F9"/>
          </a:solidFill>
          <a:ln w="10160">
            <a:solidFill>
              <a:srgbClr val="EAF3F9">
                <a:alpha val="0"/>
              </a:srgbClr>
            </a:solidFill>
            <a:prstDash val="solid"/>
          </a:ln>
        </p:spPr>
        <p:txBody>
          <a:bodyPr/>
          <a:lstStyle/>
          <a:p>
            <a:endParaRPr lang="en-GB"/>
          </a:p>
        </p:txBody>
      </p:sp>
      <p:sp>
        <p:nvSpPr>
          <p:cNvPr id="32" name="Text 30"/>
          <p:cNvSpPr/>
          <p:nvPr/>
        </p:nvSpPr>
        <p:spPr>
          <a:xfrm>
            <a:off x="777240" y="5367528"/>
            <a:ext cx="1965960" cy="594360"/>
          </a:xfrm>
          <a:prstGeom prst="rect">
            <a:avLst/>
          </a:prstGeom>
          <a:noFill/>
          <a:ln/>
        </p:spPr>
        <p:txBody>
          <a:bodyPr wrap="square" lIns="0" tIns="0" rIns="0" bIns="0" rtlCol="0" anchor="ctr">
            <a:normAutofit/>
          </a:bodyPr>
          <a:lstStyle/>
          <a:p>
            <a:pPr marL="0" indent="0">
              <a:buNone/>
            </a:pPr>
            <a:r>
              <a:rPr lang="en-US" sz="1330" b="1" dirty="0">
                <a:solidFill>
                  <a:srgbClr val="183046"/>
                </a:solidFill>
                <a:latin typeface="Arial" pitchFamily="34" charset="0"/>
                <a:ea typeface="Arial" pitchFamily="34" charset="-122"/>
                <a:cs typeface="Arial" pitchFamily="34" charset="-120"/>
              </a:rPr>
              <a:t>Purpose</a:t>
            </a:r>
            <a:endParaRPr lang="en-US" sz="1330" dirty="0"/>
          </a:p>
        </p:txBody>
      </p:sp>
      <p:sp>
        <p:nvSpPr>
          <p:cNvPr id="33" name="Text 31"/>
          <p:cNvSpPr/>
          <p:nvPr/>
        </p:nvSpPr>
        <p:spPr>
          <a:xfrm>
            <a:off x="2971800" y="5367528"/>
            <a:ext cx="3840480" cy="594360"/>
          </a:xfrm>
          <a:prstGeom prst="rect">
            <a:avLst/>
          </a:prstGeom>
          <a:noFill/>
          <a:ln/>
        </p:spPr>
        <p:txBody>
          <a:bodyPr wrap="square" lIns="0" tIns="0" rIns="0" bIns="0" rtlCol="0" anchor="ctr">
            <a:normAutofit/>
          </a:bodyPr>
          <a:lstStyle/>
          <a:p>
            <a:pPr marL="0" indent="0">
              <a:buNone/>
            </a:pPr>
            <a:r>
              <a:rPr lang="en-US" sz="1330" dirty="0">
                <a:solidFill>
                  <a:srgbClr val="183046"/>
                </a:solidFill>
                <a:latin typeface="Arial" pitchFamily="34" charset="0"/>
                <a:ea typeface="Arial" pitchFamily="34" charset="-122"/>
                <a:cs typeface="Arial" pitchFamily="34" charset="-120"/>
              </a:rPr>
              <a:t>Who is the intended audience and why?</a:t>
            </a:r>
            <a:endParaRPr lang="en-US" sz="1330" dirty="0"/>
          </a:p>
        </p:txBody>
      </p:sp>
      <p:sp>
        <p:nvSpPr>
          <p:cNvPr id="34" name="Text 32"/>
          <p:cNvSpPr/>
          <p:nvPr/>
        </p:nvSpPr>
        <p:spPr>
          <a:xfrm>
            <a:off x="7040880" y="5367528"/>
            <a:ext cx="4407408" cy="594360"/>
          </a:xfrm>
          <a:prstGeom prst="rect">
            <a:avLst/>
          </a:prstGeom>
          <a:noFill/>
          <a:ln/>
        </p:spPr>
        <p:txBody>
          <a:bodyPr wrap="square" lIns="0" tIns="0" rIns="0" bIns="0" rtlCol="0" anchor="ctr">
            <a:normAutofit/>
          </a:bodyPr>
          <a:lstStyle/>
          <a:p>
            <a:pPr marL="0" indent="0">
              <a:buNone/>
            </a:pPr>
            <a:r>
              <a:rPr lang="en-US" sz="1330" dirty="0">
                <a:solidFill>
                  <a:srgbClr val="183046"/>
                </a:solidFill>
                <a:latin typeface="Arial" pitchFamily="34" charset="0"/>
                <a:ea typeface="Arial" pitchFamily="34" charset="-122"/>
                <a:cs typeface="Arial" pitchFamily="34" charset="-120"/>
              </a:rPr>
              <a:t>Suitable / not?</a:t>
            </a:r>
            <a:endParaRPr lang="en-US" sz="1330"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name="Slide 34">
    <p:bg>
      <p:bgPr>
        <a:solidFill>
          <a:srgbClr val="F6F9FC"/>
        </a:solidFill>
        <a:effectLst/>
      </p:bgPr>
    </p:bg>
    <p:spTree>
      <p:nvGrpSpPr>
        <p:cNvPr id="1" name=""/>
        <p:cNvGrpSpPr/>
        <p:nvPr/>
      </p:nvGrpSpPr>
      <p:grpSpPr>
        <a:xfrm>
          <a:off x="0" y="0"/>
          <a:ext cx="0" cy="0"/>
          <a:chOff x="0" y="0"/>
          <a:chExt cx="0" cy="0"/>
        </a:xfrm>
      </p:grpSpPr>
      <p:sp>
        <p:nvSpPr>
          <p:cNvPr id="2" name="Shape 0"/>
          <p:cNvSpPr/>
          <p:nvPr/>
        </p:nvSpPr>
        <p:spPr>
          <a:xfrm>
            <a:off x="0" y="0"/>
            <a:ext cx="12192000" cy="109728"/>
          </a:xfrm>
          <a:prstGeom prst="rect">
            <a:avLst/>
          </a:prstGeom>
          <a:solidFill>
            <a:srgbClr val="13B8A6"/>
          </a:solidFill>
          <a:ln w="12700">
            <a:solidFill>
              <a:srgbClr val="13B8A6"/>
            </a:solidFill>
            <a:prstDash val="solid"/>
          </a:ln>
        </p:spPr>
        <p:txBody>
          <a:bodyPr/>
          <a:lstStyle/>
          <a:p>
            <a:endParaRPr lang="en-GB"/>
          </a:p>
        </p:txBody>
      </p:sp>
      <p:sp>
        <p:nvSpPr>
          <p:cNvPr id="3" name="Text 1"/>
          <p:cNvSpPr/>
          <p:nvPr/>
        </p:nvSpPr>
        <p:spPr>
          <a:xfrm>
            <a:off x="502920" y="274320"/>
            <a:ext cx="9144000" cy="219456"/>
          </a:xfrm>
          <a:prstGeom prst="rect">
            <a:avLst/>
          </a:prstGeom>
          <a:noFill/>
          <a:ln/>
        </p:spPr>
        <p:txBody>
          <a:bodyPr wrap="square" lIns="0" tIns="0" rIns="0" bIns="0" rtlCol="0" anchor="ctr">
            <a:normAutofit/>
          </a:bodyPr>
          <a:lstStyle/>
          <a:p>
            <a:pPr marL="0" indent="0">
              <a:buNone/>
            </a:pPr>
            <a:r>
              <a:rPr lang="en-US" sz="1000" b="1" kern="0" spc="50" dirty="0">
                <a:solidFill>
                  <a:srgbClr val="5C7180"/>
                </a:solidFill>
                <a:latin typeface="Arial" pitchFamily="34" charset="0"/>
                <a:ea typeface="Arial" pitchFamily="34" charset="-122"/>
                <a:cs typeface="Arial" pitchFamily="34" charset="-120"/>
              </a:rPr>
              <a:t>UWTSD  /  BMPL4020  /  ACADEMIC &amp; PROFESSIONAL SKILLS FOR POLICING</a:t>
            </a:r>
            <a:endParaRPr lang="en-US" sz="1000" dirty="0"/>
          </a:p>
        </p:txBody>
      </p:sp>
      <p:sp>
        <p:nvSpPr>
          <p:cNvPr id="4" name="Text 2"/>
          <p:cNvSpPr/>
          <p:nvPr/>
        </p:nvSpPr>
        <p:spPr>
          <a:xfrm>
            <a:off x="502920" y="749808"/>
            <a:ext cx="11201400" cy="685800"/>
          </a:xfrm>
          <a:prstGeom prst="rect">
            <a:avLst/>
          </a:prstGeom>
          <a:noFill/>
          <a:ln/>
        </p:spPr>
        <p:txBody>
          <a:bodyPr wrap="square" lIns="0" tIns="0" rIns="0" bIns="0" rtlCol="0" anchor="ctr">
            <a:normAutofit/>
          </a:bodyPr>
          <a:lstStyle/>
          <a:p>
            <a:pPr marL="0" indent="0">
              <a:buNone/>
            </a:pPr>
            <a:r>
              <a:rPr lang="en-US" sz="3100" b="1" dirty="0">
                <a:solidFill>
                  <a:srgbClr val="10263A"/>
                </a:solidFill>
                <a:latin typeface="Arial" pitchFamily="34" charset="0"/>
                <a:ea typeface="Arial" pitchFamily="34" charset="-122"/>
                <a:cs typeface="Arial" pitchFamily="34" charset="-120"/>
              </a:rPr>
              <a:t>CRAAP debrief: one limitation matters</a:t>
            </a:r>
            <a:endParaRPr lang="en-US" sz="3100" dirty="0"/>
          </a:p>
        </p:txBody>
      </p:sp>
      <p:sp>
        <p:nvSpPr>
          <p:cNvPr id="5" name="Text 3"/>
          <p:cNvSpPr/>
          <p:nvPr/>
        </p:nvSpPr>
        <p:spPr>
          <a:xfrm>
            <a:off x="512064" y="1444752"/>
            <a:ext cx="11064240" cy="338328"/>
          </a:xfrm>
          <a:prstGeom prst="rect">
            <a:avLst/>
          </a:prstGeom>
          <a:noFill/>
          <a:ln/>
        </p:spPr>
        <p:txBody>
          <a:bodyPr wrap="square" lIns="0" tIns="0" rIns="0" bIns="0" rtlCol="0" anchor="ctr">
            <a:normAutofit/>
          </a:bodyPr>
          <a:lstStyle/>
          <a:p>
            <a:pPr marL="0" indent="0">
              <a:buNone/>
            </a:pPr>
            <a:r>
              <a:rPr lang="en-US" sz="1600" dirty="0">
                <a:solidFill>
                  <a:srgbClr val="5C7180"/>
                </a:solidFill>
                <a:latin typeface="Arial" pitchFamily="34" charset="0"/>
                <a:ea typeface="Arial" pitchFamily="34" charset="-122"/>
                <a:cs typeface="Arial" pitchFamily="34" charset="-120"/>
              </a:rPr>
              <a:t>Even a good source may have a restricted purpose.</a:t>
            </a:r>
            <a:endParaRPr lang="en-US" sz="1600" dirty="0"/>
          </a:p>
        </p:txBody>
      </p:sp>
      <p:sp>
        <p:nvSpPr>
          <p:cNvPr id="6" name="Shape 4"/>
          <p:cNvSpPr/>
          <p:nvPr/>
        </p:nvSpPr>
        <p:spPr>
          <a:xfrm>
            <a:off x="502920" y="6483096"/>
            <a:ext cx="11183112" cy="0"/>
          </a:xfrm>
          <a:prstGeom prst="line">
            <a:avLst/>
          </a:prstGeom>
          <a:noFill/>
          <a:ln w="8890">
            <a:solidFill>
              <a:srgbClr val="D9E4EC"/>
            </a:solidFill>
            <a:prstDash val="solid"/>
          </a:ln>
        </p:spPr>
        <p:txBody>
          <a:bodyPr/>
          <a:lstStyle/>
          <a:p>
            <a:endParaRPr lang="en-GB"/>
          </a:p>
        </p:txBody>
      </p:sp>
      <p:sp>
        <p:nvSpPr>
          <p:cNvPr id="7" name="Text 5"/>
          <p:cNvSpPr/>
          <p:nvPr/>
        </p:nvSpPr>
        <p:spPr>
          <a:xfrm>
            <a:off x="502920" y="6537960"/>
            <a:ext cx="4572000" cy="155448"/>
          </a:xfrm>
          <a:prstGeom prst="rect">
            <a:avLst/>
          </a:prstGeom>
          <a:noFill/>
          <a:ln/>
        </p:spPr>
        <p:txBody>
          <a:bodyPr wrap="square" lIns="0" tIns="0" rIns="0" bIns="0" rtlCol="0" anchor="ctr">
            <a:normAutofit/>
          </a:bodyPr>
          <a:lstStyle/>
          <a:p>
            <a:pPr marL="0" indent="0">
              <a:buNone/>
            </a:pPr>
            <a:r>
              <a:rPr lang="en-US" sz="900" b="1" dirty="0">
                <a:solidFill>
                  <a:srgbClr val="5C7180"/>
                </a:solidFill>
                <a:latin typeface="Arial" pitchFamily="34" charset="0"/>
                <a:ea typeface="Arial" pitchFamily="34" charset="-122"/>
                <a:cs typeface="Arial" pitchFamily="34" charset="-120"/>
              </a:rPr>
              <a:t>TUESDAY  •  DISCUSSION</a:t>
            </a:r>
            <a:endParaRPr lang="en-US" sz="900" dirty="0"/>
          </a:p>
        </p:txBody>
      </p:sp>
      <p:sp>
        <p:nvSpPr>
          <p:cNvPr id="8" name="Shape 6"/>
          <p:cNvSpPr/>
          <p:nvPr/>
        </p:nvSpPr>
        <p:spPr>
          <a:xfrm>
            <a:off x="9646920" y="6510528"/>
            <a:ext cx="1938528" cy="292608"/>
          </a:xfrm>
          <a:prstGeom prst="roundRect">
            <a:avLst>
              <a:gd name="adj" fmla="val 25000"/>
            </a:avLst>
          </a:prstGeom>
          <a:solidFill>
            <a:srgbClr val="EAF3F9"/>
          </a:solidFill>
          <a:ln w="10160">
            <a:solidFill>
              <a:srgbClr val="EAF3F9">
                <a:alpha val="0"/>
              </a:srgbClr>
            </a:solidFill>
            <a:prstDash val="solid"/>
          </a:ln>
        </p:spPr>
        <p:txBody>
          <a:bodyPr/>
          <a:lstStyle/>
          <a:p>
            <a:endParaRPr lang="en-GB"/>
          </a:p>
        </p:txBody>
      </p:sp>
      <p:sp>
        <p:nvSpPr>
          <p:cNvPr id="9" name="Text 7"/>
          <p:cNvSpPr/>
          <p:nvPr/>
        </p:nvSpPr>
        <p:spPr>
          <a:xfrm>
            <a:off x="9738360" y="6537960"/>
            <a:ext cx="1755648" cy="219456"/>
          </a:xfrm>
          <a:prstGeom prst="rect">
            <a:avLst/>
          </a:prstGeom>
          <a:noFill/>
          <a:ln/>
        </p:spPr>
        <p:txBody>
          <a:bodyPr wrap="square" lIns="0" tIns="0" rIns="0" bIns="0" rtlCol="0" anchor="ctr">
            <a:normAutofit/>
          </a:bodyPr>
          <a:lstStyle/>
          <a:p>
            <a:pPr marL="0" indent="0">
              <a:buNone/>
            </a:pPr>
            <a:r>
              <a:rPr lang="en-US" sz="1000" b="1" kern="0" spc="50" dirty="0">
                <a:solidFill>
                  <a:srgbClr val="183046"/>
                </a:solidFill>
                <a:latin typeface="Arial" pitchFamily="34" charset="0"/>
                <a:ea typeface="Arial" pitchFamily="34" charset="-122"/>
                <a:cs typeface="Arial" pitchFamily="34" charset="-120"/>
              </a:rPr>
              <a:t>52–58 MIN</a:t>
            </a:r>
            <a:endParaRPr lang="en-US" sz="1000" dirty="0"/>
          </a:p>
        </p:txBody>
      </p:sp>
      <p:sp>
        <p:nvSpPr>
          <p:cNvPr id="10" name="Text 8"/>
          <p:cNvSpPr/>
          <p:nvPr/>
        </p:nvSpPr>
        <p:spPr>
          <a:xfrm>
            <a:off x="11393424" y="6528816"/>
            <a:ext cx="292608" cy="155448"/>
          </a:xfrm>
          <a:prstGeom prst="rect">
            <a:avLst/>
          </a:prstGeom>
          <a:noFill/>
          <a:ln/>
        </p:spPr>
        <p:txBody>
          <a:bodyPr wrap="square" lIns="0" tIns="0" rIns="0" bIns="0" rtlCol="0" anchor="ctr">
            <a:normAutofit/>
          </a:bodyPr>
          <a:lstStyle/>
          <a:p>
            <a:pPr marL="0" indent="0" algn="r">
              <a:buNone/>
            </a:pPr>
            <a:r>
              <a:rPr lang="en-US" sz="1000" b="1" dirty="0">
                <a:solidFill>
                  <a:srgbClr val="5C7180"/>
                </a:solidFill>
                <a:latin typeface="Arial" pitchFamily="34" charset="0"/>
                <a:ea typeface="Arial" pitchFamily="34" charset="-122"/>
                <a:cs typeface="Arial" pitchFamily="34" charset="-120"/>
              </a:rPr>
              <a:t>34</a:t>
            </a:r>
            <a:endParaRPr lang="en-US" sz="1000" dirty="0"/>
          </a:p>
        </p:txBody>
      </p:sp>
      <p:sp>
        <p:nvSpPr>
          <p:cNvPr id="11" name="Shape 9"/>
          <p:cNvSpPr/>
          <p:nvPr/>
        </p:nvSpPr>
        <p:spPr>
          <a:xfrm>
            <a:off x="640080" y="1874520"/>
            <a:ext cx="10927080" cy="3200400"/>
          </a:xfrm>
          <a:prstGeom prst="roundRect">
            <a:avLst>
              <a:gd name="adj" fmla="val 4857"/>
            </a:avLst>
          </a:prstGeom>
          <a:solidFill>
            <a:srgbClr val="10263A"/>
          </a:solidFill>
          <a:ln w="10160">
            <a:solidFill>
              <a:srgbClr val="10263A">
                <a:alpha val="0"/>
              </a:srgbClr>
            </a:solidFill>
            <a:prstDash val="solid"/>
          </a:ln>
        </p:spPr>
        <p:txBody>
          <a:bodyPr/>
          <a:lstStyle/>
          <a:p>
            <a:endParaRPr lang="en-GB"/>
          </a:p>
        </p:txBody>
      </p:sp>
      <p:sp>
        <p:nvSpPr>
          <p:cNvPr id="12" name="Shape 10"/>
          <p:cNvSpPr/>
          <p:nvPr/>
        </p:nvSpPr>
        <p:spPr>
          <a:xfrm>
            <a:off x="960120" y="2157984"/>
            <a:ext cx="2423160" cy="292608"/>
          </a:xfrm>
          <a:prstGeom prst="roundRect">
            <a:avLst>
              <a:gd name="adj" fmla="val 25000"/>
            </a:avLst>
          </a:prstGeom>
          <a:solidFill>
            <a:srgbClr val="F2B64C"/>
          </a:solidFill>
          <a:ln w="10160">
            <a:solidFill>
              <a:srgbClr val="F2B64C">
                <a:alpha val="0"/>
              </a:srgbClr>
            </a:solidFill>
            <a:prstDash val="solid"/>
          </a:ln>
        </p:spPr>
        <p:txBody>
          <a:bodyPr/>
          <a:lstStyle/>
          <a:p>
            <a:endParaRPr lang="en-GB"/>
          </a:p>
        </p:txBody>
      </p:sp>
      <p:sp>
        <p:nvSpPr>
          <p:cNvPr id="13" name="Text 11"/>
          <p:cNvSpPr/>
          <p:nvPr/>
        </p:nvSpPr>
        <p:spPr>
          <a:xfrm>
            <a:off x="1051560" y="2185416"/>
            <a:ext cx="2240280" cy="219456"/>
          </a:xfrm>
          <a:prstGeom prst="rect">
            <a:avLst/>
          </a:prstGeom>
          <a:noFill/>
          <a:ln/>
        </p:spPr>
        <p:txBody>
          <a:bodyPr wrap="square" lIns="0" tIns="0" rIns="0" bIns="0" rtlCol="0" anchor="ctr">
            <a:normAutofit/>
          </a:bodyPr>
          <a:lstStyle/>
          <a:p>
            <a:pPr marL="0" indent="0">
              <a:buNone/>
            </a:pPr>
            <a:r>
              <a:rPr lang="en-US" sz="1000" b="1" kern="0" spc="50" dirty="0">
                <a:solidFill>
                  <a:srgbClr val="081A2D"/>
                </a:solidFill>
                <a:latin typeface="Arial" pitchFamily="34" charset="0"/>
                <a:ea typeface="Arial" pitchFamily="34" charset="-122"/>
                <a:cs typeface="Arial" pitchFamily="34" charset="-120"/>
              </a:rPr>
              <a:t>60 SECONDS EACH</a:t>
            </a:r>
            <a:endParaRPr lang="en-US" sz="1000" dirty="0"/>
          </a:p>
        </p:txBody>
      </p:sp>
      <p:sp>
        <p:nvSpPr>
          <p:cNvPr id="14" name="Text 12"/>
          <p:cNvSpPr/>
          <p:nvPr/>
        </p:nvSpPr>
        <p:spPr>
          <a:xfrm>
            <a:off x="1024128" y="2697480"/>
            <a:ext cx="10149840" cy="1554480"/>
          </a:xfrm>
          <a:prstGeom prst="rect">
            <a:avLst/>
          </a:prstGeom>
          <a:noFill/>
          <a:ln/>
        </p:spPr>
        <p:txBody>
          <a:bodyPr wrap="square" lIns="0" tIns="0" rIns="0" bIns="0" rtlCol="0" anchor="ctr">
            <a:normAutofit/>
          </a:bodyPr>
          <a:lstStyle/>
          <a:p>
            <a:pPr marL="0" indent="0" algn="ctr">
              <a:buNone/>
            </a:pPr>
            <a:r>
              <a:rPr lang="en-US" sz="2900" b="1" dirty="0">
                <a:solidFill>
                  <a:srgbClr val="FFFFFF"/>
                </a:solidFill>
                <a:latin typeface="Arial" pitchFamily="34" charset="0"/>
                <a:ea typeface="Arial" pitchFamily="34" charset="-122"/>
                <a:cs typeface="Arial" pitchFamily="34" charset="-120"/>
              </a:rPr>
              <a:t>Explain a strength AND a limitation of the source you selected.</a:t>
            </a:r>
            <a:endParaRPr lang="en-US" sz="2900" dirty="0"/>
          </a:p>
        </p:txBody>
      </p:sp>
      <p:sp>
        <p:nvSpPr>
          <p:cNvPr id="15" name="Shape 13"/>
          <p:cNvSpPr/>
          <p:nvPr/>
        </p:nvSpPr>
        <p:spPr>
          <a:xfrm>
            <a:off x="9372600" y="4727448"/>
            <a:ext cx="1517904" cy="292608"/>
          </a:xfrm>
          <a:prstGeom prst="roundRect">
            <a:avLst>
              <a:gd name="adj" fmla="val 25000"/>
            </a:avLst>
          </a:prstGeom>
          <a:solidFill>
            <a:srgbClr val="13B8A6"/>
          </a:solidFill>
          <a:ln w="10160">
            <a:solidFill>
              <a:srgbClr val="13B8A6">
                <a:alpha val="0"/>
              </a:srgbClr>
            </a:solidFill>
            <a:prstDash val="solid"/>
          </a:ln>
        </p:spPr>
        <p:txBody>
          <a:bodyPr/>
          <a:lstStyle/>
          <a:p>
            <a:endParaRPr lang="en-GB"/>
          </a:p>
        </p:txBody>
      </p:sp>
      <p:sp>
        <p:nvSpPr>
          <p:cNvPr id="16" name="Text 14"/>
          <p:cNvSpPr/>
          <p:nvPr/>
        </p:nvSpPr>
        <p:spPr>
          <a:xfrm>
            <a:off x="9464040" y="4754880"/>
            <a:ext cx="1335024" cy="219456"/>
          </a:xfrm>
          <a:prstGeom prst="rect">
            <a:avLst/>
          </a:prstGeom>
          <a:noFill/>
          <a:ln/>
        </p:spPr>
        <p:txBody>
          <a:bodyPr wrap="square" lIns="0" tIns="0" rIns="0" bIns="0" rtlCol="0" anchor="ctr">
            <a:normAutofit/>
          </a:bodyPr>
          <a:lstStyle/>
          <a:p>
            <a:pPr marL="0" indent="0">
              <a:buNone/>
            </a:pPr>
            <a:r>
              <a:rPr lang="en-US" sz="1000" b="1" kern="0" spc="50" dirty="0">
                <a:solidFill>
                  <a:srgbClr val="FFFFFF"/>
                </a:solidFill>
                <a:latin typeface="Arial" pitchFamily="34" charset="0"/>
                <a:ea typeface="Arial" pitchFamily="34" charset="-122"/>
                <a:cs typeface="Arial" pitchFamily="34" charset="-120"/>
              </a:rPr>
              <a:t>6 MIN</a:t>
            </a:r>
            <a:endParaRPr lang="en-US" sz="1000"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name="Slide 35">
    <p:bg>
      <p:bgPr>
        <a:solidFill>
          <a:srgbClr val="F6F9FC"/>
        </a:solidFill>
        <a:effectLst/>
      </p:bgPr>
    </p:bg>
    <p:spTree>
      <p:nvGrpSpPr>
        <p:cNvPr id="1" name=""/>
        <p:cNvGrpSpPr/>
        <p:nvPr/>
      </p:nvGrpSpPr>
      <p:grpSpPr>
        <a:xfrm>
          <a:off x="0" y="0"/>
          <a:ext cx="0" cy="0"/>
          <a:chOff x="0" y="0"/>
          <a:chExt cx="0" cy="0"/>
        </a:xfrm>
      </p:grpSpPr>
      <p:sp>
        <p:nvSpPr>
          <p:cNvPr id="2" name="Shape 0"/>
          <p:cNvSpPr/>
          <p:nvPr/>
        </p:nvSpPr>
        <p:spPr>
          <a:xfrm>
            <a:off x="0" y="0"/>
            <a:ext cx="12192000" cy="109728"/>
          </a:xfrm>
          <a:prstGeom prst="rect">
            <a:avLst/>
          </a:prstGeom>
          <a:solidFill>
            <a:srgbClr val="13B8A6"/>
          </a:solidFill>
          <a:ln w="12700">
            <a:solidFill>
              <a:srgbClr val="13B8A6"/>
            </a:solidFill>
            <a:prstDash val="solid"/>
          </a:ln>
        </p:spPr>
        <p:txBody>
          <a:bodyPr/>
          <a:lstStyle/>
          <a:p>
            <a:endParaRPr lang="en-GB"/>
          </a:p>
        </p:txBody>
      </p:sp>
      <p:sp>
        <p:nvSpPr>
          <p:cNvPr id="3" name="Text 1"/>
          <p:cNvSpPr/>
          <p:nvPr/>
        </p:nvSpPr>
        <p:spPr>
          <a:xfrm>
            <a:off x="502920" y="274320"/>
            <a:ext cx="9144000" cy="219456"/>
          </a:xfrm>
          <a:prstGeom prst="rect">
            <a:avLst/>
          </a:prstGeom>
          <a:noFill/>
          <a:ln/>
        </p:spPr>
        <p:txBody>
          <a:bodyPr wrap="square" lIns="0" tIns="0" rIns="0" bIns="0" rtlCol="0" anchor="ctr">
            <a:normAutofit/>
          </a:bodyPr>
          <a:lstStyle/>
          <a:p>
            <a:pPr marL="0" indent="0">
              <a:buNone/>
            </a:pPr>
            <a:r>
              <a:rPr lang="en-US" sz="1000" b="1" kern="0" spc="50" dirty="0">
                <a:solidFill>
                  <a:srgbClr val="5C7180"/>
                </a:solidFill>
                <a:latin typeface="Arial" pitchFamily="34" charset="0"/>
                <a:ea typeface="Arial" pitchFamily="34" charset="-122"/>
                <a:cs typeface="Arial" pitchFamily="34" charset="-120"/>
              </a:rPr>
              <a:t>UWTSD  /  BMPL4020  /  ACADEMIC &amp; PROFESSIONAL SKILLS FOR POLICING</a:t>
            </a:r>
            <a:endParaRPr lang="en-US" sz="1000" dirty="0"/>
          </a:p>
        </p:txBody>
      </p:sp>
      <p:sp>
        <p:nvSpPr>
          <p:cNvPr id="4" name="Text 2"/>
          <p:cNvSpPr/>
          <p:nvPr/>
        </p:nvSpPr>
        <p:spPr>
          <a:xfrm>
            <a:off x="502920" y="749808"/>
            <a:ext cx="11201400" cy="685800"/>
          </a:xfrm>
          <a:prstGeom prst="rect">
            <a:avLst/>
          </a:prstGeom>
          <a:noFill/>
          <a:ln/>
        </p:spPr>
        <p:txBody>
          <a:bodyPr wrap="square" lIns="0" tIns="0" rIns="0" bIns="0" rtlCol="0" anchor="ctr">
            <a:normAutofit/>
          </a:bodyPr>
          <a:lstStyle/>
          <a:p>
            <a:pPr marL="0" indent="0">
              <a:buNone/>
            </a:pPr>
            <a:r>
              <a:rPr lang="en-US" sz="3100" b="1" dirty="0">
                <a:solidFill>
                  <a:srgbClr val="10263A"/>
                </a:solidFill>
                <a:latin typeface="Arial" pitchFamily="34" charset="0"/>
                <a:ea typeface="Arial" pitchFamily="34" charset="-122"/>
                <a:cs typeface="Arial" pitchFamily="34" charset="-120"/>
              </a:rPr>
              <a:t>Misinformation, disinformation and clickbait</a:t>
            </a:r>
            <a:endParaRPr lang="en-US" sz="3100" dirty="0"/>
          </a:p>
        </p:txBody>
      </p:sp>
      <p:sp>
        <p:nvSpPr>
          <p:cNvPr id="5" name="Text 3"/>
          <p:cNvSpPr/>
          <p:nvPr/>
        </p:nvSpPr>
        <p:spPr>
          <a:xfrm>
            <a:off x="512064" y="1444752"/>
            <a:ext cx="11064240" cy="338328"/>
          </a:xfrm>
          <a:prstGeom prst="rect">
            <a:avLst/>
          </a:prstGeom>
          <a:noFill/>
          <a:ln/>
        </p:spPr>
        <p:txBody>
          <a:bodyPr wrap="square" lIns="0" tIns="0" rIns="0" bIns="0" rtlCol="0" anchor="ctr">
            <a:normAutofit/>
          </a:bodyPr>
          <a:lstStyle/>
          <a:p>
            <a:pPr marL="0" indent="0">
              <a:buNone/>
            </a:pPr>
            <a:r>
              <a:rPr lang="en-US" sz="1600" dirty="0">
                <a:solidFill>
                  <a:srgbClr val="5C7180"/>
                </a:solidFill>
                <a:latin typeface="Arial" pitchFamily="34" charset="0"/>
                <a:ea typeface="Arial" pitchFamily="34" charset="-122"/>
                <a:cs typeface="Arial" pitchFamily="34" charset="-120"/>
              </a:rPr>
              <a:t>The correction is to VERIFY—not just to distrust.</a:t>
            </a:r>
            <a:endParaRPr lang="en-US" sz="1600" dirty="0"/>
          </a:p>
        </p:txBody>
      </p:sp>
      <p:sp>
        <p:nvSpPr>
          <p:cNvPr id="6" name="Shape 4"/>
          <p:cNvSpPr/>
          <p:nvPr/>
        </p:nvSpPr>
        <p:spPr>
          <a:xfrm>
            <a:off x="502920" y="6483096"/>
            <a:ext cx="11183112" cy="0"/>
          </a:xfrm>
          <a:prstGeom prst="line">
            <a:avLst/>
          </a:prstGeom>
          <a:noFill/>
          <a:ln w="8890">
            <a:solidFill>
              <a:srgbClr val="D9E4EC"/>
            </a:solidFill>
            <a:prstDash val="solid"/>
          </a:ln>
        </p:spPr>
        <p:txBody>
          <a:bodyPr/>
          <a:lstStyle/>
          <a:p>
            <a:endParaRPr lang="en-GB"/>
          </a:p>
        </p:txBody>
      </p:sp>
      <p:sp>
        <p:nvSpPr>
          <p:cNvPr id="7" name="Text 5"/>
          <p:cNvSpPr/>
          <p:nvPr/>
        </p:nvSpPr>
        <p:spPr>
          <a:xfrm>
            <a:off x="502920" y="6537960"/>
            <a:ext cx="4572000" cy="155448"/>
          </a:xfrm>
          <a:prstGeom prst="rect">
            <a:avLst/>
          </a:prstGeom>
          <a:noFill/>
          <a:ln/>
        </p:spPr>
        <p:txBody>
          <a:bodyPr wrap="square" lIns="0" tIns="0" rIns="0" bIns="0" rtlCol="0" anchor="ctr">
            <a:normAutofit/>
          </a:bodyPr>
          <a:lstStyle/>
          <a:p>
            <a:pPr marL="0" indent="0">
              <a:buNone/>
            </a:pPr>
            <a:r>
              <a:rPr lang="en-US" sz="900" b="1" dirty="0">
                <a:solidFill>
                  <a:srgbClr val="5C7180"/>
                </a:solidFill>
                <a:latin typeface="Arial" pitchFamily="34" charset="0"/>
                <a:ea typeface="Arial" pitchFamily="34" charset="-122"/>
                <a:cs typeface="Arial" pitchFamily="34" charset="-120"/>
              </a:rPr>
              <a:t>TUESDAY  •  CONTENT</a:t>
            </a:r>
            <a:endParaRPr lang="en-US" sz="900" dirty="0"/>
          </a:p>
        </p:txBody>
      </p:sp>
      <p:sp>
        <p:nvSpPr>
          <p:cNvPr id="8" name="Shape 6"/>
          <p:cNvSpPr/>
          <p:nvPr/>
        </p:nvSpPr>
        <p:spPr>
          <a:xfrm>
            <a:off x="9646920" y="6510528"/>
            <a:ext cx="1938528" cy="292608"/>
          </a:xfrm>
          <a:prstGeom prst="roundRect">
            <a:avLst>
              <a:gd name="adj" fmla="val 25000"/>
            </a:avLst>
          </a:prstGeom>
          <a:solidFill>
            <a:srgbClr val="EAF3F9"/>
          </a:solidFill>
          <a:ln w="10160">
            <a:solidFill>
              <a:srgbClr val="EAF3F9">
                <a:alpha val="0"/>
              </a:srgbClr>
            </a:solidFill>
            <a:prstDash val="solid"/>
          </a:ln>
        </p:spPr>
        <p:txBody>
          <a:bodyPr/>
          <a:lstStyle/>
          <a:p>
            <a:endParaRPr lang="en-GB"/>
          </a:p>
        </p:txBody>
      </p:sp>
      <p:sp>
        <p:nvSpPr>
          <p:cNvPr id="9" name="Text 7"/>
          <p:cNvSpPr/>
          <p:nvPr/>
        </p:nvSpPr>
        <p:spPr>
          <a:xfrm>
            <a:off x="9738360" y="6537960"/>
            <a:ext cx="1755648" cy="219456"/>
          </a:xfrm>
          <a:prstGeom prst="rect">
            <a:avLst/>
          </a:prstGeom>
          <a:noFill/>
          <a:ln/>
        </p:spPr>
        <p:txBody>
          <a:bodyPr wrap="square" lIns="0" tIns="0" rIns="0" bIns="0" rtlCol="0" anchor="ctr">
            <a:normAutofit/>
          </a:bodyPr>
          <a:lstStyle/>
          <a:p>
            <a:pPr marL="0" indent="0">
              <a:buNone/>
            </a:pPr>
            <a:r>
              <a:rPr lang="en-US" sz="1000" b="1" kern="0" spc="50" dirty="0">
                <a:solidFill>
                  <a:srgbClr val="183046"/>
                </a:solidFill>
                <a:latin typeface="Arial" pitchFamily="34" charset="0"/>
                <a:ea typeface="Arial" pitchFamily="34" charset="-122"/>
                <a:cs typeface="Arial" pitchFamily="34" charset="-120"/>
              </a:rPr>
              <a:t>58–65 MIN</a:t>
            </a:r>
            <a:endParaRPr lang="en-US" sz="1000" dirty="0"/>
          </a:p>
        </p:txBody>
      </p:sp>
      <p:sp>
        <p:nvSpPr>
          <p:cNvPr id="10" name="Text 8"/>
          <p:cNvSpPr/>
          <p:nvPr/>
        </p:nvSpPr>
        <p:spPr>
          <a:xfrm>
            <a:off x="11393424" y="6528816"/>
            <a:ext cx="292608" cy="155448"/>
          </a:xfrm>
          <a:prstGeom prst="rect">
            <a:avLst/>
          </a:prstGeom>
          <a:noFill/>
          <a:ln/>
        </p:spPr>
        <p:txBody>
          <a:bodyPr wrap="square" lIns="0" tIns="0" rIns="0" bIns="0" rtlCol="0" anchor="ctr">
            <a:normAutofit/>
          </a:bodyPr>
          <a:lstStyle/>
          <a:p>
            <a:pPr marL="0" indent="0" algn="r">
              <a:buNone/>
            </a:pPr>
            <a:r>
              <a:rPr lang="en-US" sz="1000" b="1" dirty="0">
                <a:solidFill>
                  <a:srgbClr val="5C7180"/>
                </a:solidFill>
                <a:latin typeface="Arial" pitchFamily="34" charset="0"/>
                <a:ea typeface="Arial" pitchFamily="34" charset="-122"/>
                <a:cs typeface="Arial" pitchFamily="34" charset="-120"/>
              </a:rPr>
              <a:t>35</a:t>
            </a:r>
            <a:endParaRPr lang="en-US" sz="1000" dirty="0"/>
          </a:p>
        </p:txBody>
      </p:sp>
      <p:sp>
        <p:nvSpPr>
          <p:cNvPr id="11" name="Shape 9"/>
          <p:cNvSpPr/>
          <p:nvPr/>
        </p:nvSpPr>
        <p:spPr>
          <a:xfrm>
            <a:off x="649224" y="1984248"/>
            <a:ext cx="3566160" cy="3383280"/>
          </a:xfrm>
          <a:prstGeom prst="roundRect">
            <a:avLst>
              <a:gd name="adj" fmla="val 4324"/>
            </a:avLst>
          </a:prstGeom>
          <a:solidFill>
            <a:srgbClr val="FFFFFF"/>
          </a:solidFill>
          <a:ln w="10160">
            <a:solidFill>
              <a:srgbClr val="D9E4EC"/>
            </a:solidFill>
            <a:prstDash val="solid"/>
          </a:ln>
        </p:spPr>
        <p:txBody>
          <a:bodyPr/>
          <a:lstStyle/>
          <a:p>
            <a:endParaRPr lang="en-GB"/>
          </a:p>
        </p:txBody>
      </p:sp>
      <p:sp>
        <p:nvSpPr>
          <p:cNvPr id="12" name="Shape 10"/>
          <p:cNvSpPr/>
          <p:nvPr/>
        </p:nvSpPr>
        <p:spPr>
          <a:xfrm>
            <a:off x="649224" y="1984248"/>
            <a:ext cx="68580" cy="3383280"/>
          </a:xfrm>
          <a:prstGeom prst="rect">
            <a:avLst/>
          </a:prstGeom>
          <a:solidFill>
            <a:srgbClr val="13B8A6"/>
          </a:solidFill>
          <a:ln w="10160">
            <a:solidFill>
              <a:srgbClr val="13B8A6">
                <a:alpha val="0"/>
              </a:srgbClr>
            </a:solidFill>
            <a:prstDash val="solid"/>
          </a:ln>
        </p:spPr>
        <p:txBody>
          <a:bodyPr/>
          <a:lstStyle/>
          <a:p>
            <a:endParaRPr lang="en-GB"/>
          </a:p>
        </p:txBody>
      </p:sp>
      <p:sp>
        <p:nvSpPr>
          <p:cNvPr id="13" name="Text 11"/>
          <p:cNvSpPr/>
          <p:nvPr/>
        </p:nvSpPr>
        <p:spPr>
          <a:xfrm>
            <a:off x="850392" y="2130552"/>
            <a:ext cx="3154680" cy="329184"/>
          </a:xfrm>
          <a:prstGeom prst="rect">
            <a:avLst/>
          </a:prstGeom>
          <a:noFill/>
          <a:ln/>
        </p:spPr>
        <p:txBody>
          <a:bodyPr wrap="square" lIns="0" tIns="0" rIns="0" bIns="0" rtlCol="0" anchor="ctr">
            <a:normAutofit/>
          </a:bodyPr>
          <a:lstStyle/>
          <a:p>
            <a:pPr marL="0" indent="0">
              <a:buNone/>
            </a:pPr>
            <a:r>
              <a:rPr lang="en-US" sz="1900" b="1" dirty="0">
                <a:solidFill>
                  <a:srgbClr val="10263A"/>
                </a:solidFill>
                <a:latin typeface="Arial" pitchFamily="34" charset="0"/>
                <a:ea typeface="Arial" pitchFamily="34" charset="-122"/>
                <a:cs typeface="Arial" pitchFamily="34" charset="-120"/>
              </a:rPr>
              <a:t>MISINFORMATION</a:t>
            </a:r>
            <a:endParaRPr lang="en-US" sz="1900" dirty="0"/>
          </a:p>
        </p:txBody>
      </p:sp>
      <p:sp>
        <p:nvSpPr>
          <p:cNvPr id="14" name="Text 12"/>
          <p:cNvSpPr/>
          <p:nvPr/>
        </p:nvSpPr>
        <p:spPr>
          <a:xfrm>
            <a:off x="850392" y="2596896"/>
            <a:ext cx="3154680" cy="2633472"/>
          </a:xfrm>
          <a:prstGeom prst="rect">
            <a:avLst/>
          </a:prstGeom>
          <a:noFill/>
          <a:ln/>
        </p:spPr>
        <p:txBody>
          <a:bodyPr wrap="square" lIns="0" tIns="0" rIns="0" bIns="0" rtlCol="0" anchor="t">
            <a:normAutofit/>
          </a:bodyPr>
          <a:lstStyle/>
          <a:p>
            <a:pPr marL="0" indent="0">
              <a:buNone/>
            </a:pPr>
            <a:r>
              <a:rPr lang="en-US" sz="1500" dirty="0">
                <a:solidFill>
                  <a:srgbClr val="183046"/>
                </a:solidFill>
                <a:latin typeface="Arial" pitchFamily="34" charset="0"/>
                <a:ea typeface="Arial" pitchFamily="34" charset="-122"/>
                <a:cs typeface="Arial" pitchFamily="34" charset="-120"/>
              </a:rPr>
              <a:t>False or misleading content shared without necessarily intending deception.</a:t>
            </a:r>
            <a:endParaRPr lang="en-US" sz="1500" dirty="0"/>
          </a:p>
        </p:txBody>
      </p:sp>
      <p:sp>
        <p:nvSpPr>
          <p:cNvPr id="15" name="Shape 13"/>
          <p:cNvSpPr/>
          <p:nvPr/>
        </p:nvSpPr>
        <p:spPr>
          <a:xfrm>
            <a:off x="4306824" y="1984248"/>
            <a:ext cx="3566160" cy="3383280"/>
          </a:xfrm>
          <a:prstGeom prst="roundRect">
            <a:avLst>
              <a:gd name="adj" fmla="val 4324"/>
            </a:avLst>
          </a:prstGeom>
          <a:solidFill>
            <a:srgbClr val="FFFFFF"/>
          </a:solidFill>
          <a:ln w="10160">
            <a:solidFill>
              <a:srgbClr val="D9E4EC"/>
            </a:solidFill>
            <a:prstDash val="solid"/>
          </a:ln>
        </p:spPr>
        <p:txBody>
          <a:bodyPr/>
          <a:lstStyle/>
          <a:p>
            <a:endParaRPr lang="en-GB"/>
          </a:p>
        </p:txBody>
      </p:sp>
      <p:sp>
        <p:nvSpPr>
          <p:cNvPr id="16" name="Shape 14"/>
          <p:cNvSpPr/>
          <p:nvPr/>
        </p:nvSpPr>
        <p:spPr>
          <a:xfrm>
            <a:off x="4306824" y="1984248"/>
            <a:ext cx="68580" cy="3383280"/>
          </a:xfrm>
          <a:prstGeom prst="rect">
            <a:avLst/>
          </a:prstGeom>
          <a:solidFill>
            <a:srgbClr val="CD4D55"/>
          </a:solidFill>
          <a:ln w="10160">
            <a:solidFill>
              <a:srgbClr val="CD4D55">
                <a:alpha val="0"/>
              </a:srgbClr>
            </a:solidFill>
            <a:prstDash val="solid"/>
          </a:ln>
        </p:spPr>
        <p:txBody>
          <a:bodyPr/>
          <a:lstStyle/>
          <a:p>
            <a:endParaRPr lang="en-GB"/>
          </a:p>
        </p:txBody>
      </p:sp>
      <p:sp>
        <p:nvSpPr>
          <p:cNvPr id="17" name="Text 15"/>
          <p:cNvSpPr/>
          <p:nvPr/>
        </p:nvSpPr>
        <p:spPr>
          <a:xfrm>
            <a:off x="4507992" y="2130552"/>
            <a:ext cx="3154680" cy="329184"/>
          </a:xfrm>
          <a:prstGeom prst="rect">
            <a:avLst/>
          </a:prstGeom>
          <a:noFill/>
          <a:ln/>
        </p:spPr>
        <p:txBody>
          <a:bodyPr wrap="square" lIns="0" tIns="0" rIns="0" bIns="0" rtlCol="0" anchor="ctr">
            <a:normAutofit/>
          </a:bodyPr>
          <a:lstStyle/>
          <a:p>
            <a:pPr marL="0" indent="0">
              <a:buNone/>
            </a:pPr>
            <a:r>
              <a:rPr lang="en-US" sz="1900" b="1" dirty="0">
                <a:solidFill>
                  <a:srgbClr val="10263A"/>
                </a:solidFill>
                <a:latin typeface="Arial" pitchFamily="34" charset="0"/>
                <a:ea typeface="Arial" pitchFamily="34" charset="-122"/>
                <a:cs typeface="Arial" pitchFamily="34" charset="-120"/>
              </a:rPr>
              <a:t>DISINFORMATION</a:t>
            </a:r>
            <a:endParaRPr lang="en-US" sz="1900" dirty="0"/>
          </a:p>
        </p:txBody>
      </p:sp>
      <p:sp>
        <p:nvSpPr>
          <p:cNvPr id="18" name="Text 16"/>
          <p:cNvSpPr/>
          <p:nvPr/>
        </p:nvSpPr>
        <p:spPr>
          <a:xfrm>
            <a:off x="4507992" y="2596896"/>
            <a:ext cx="3154680" cy="2633472"/>
          </a:xfrm>
          <a:prstGeom prst="rect">
            <a:avLst/>
          </a:prstGeom>
          <a:noFill/>
          <a:ln/>
        </p:spPr>
        <p:txBody>
          <a:bodyPr wrap="square" lIns="0" tIns="0" rIns="0" bIns="0" rtlCol="0" anchor="t">
            <a:normAutofit/>
          </a:bodyPr>
          <a:lstStyle/>
          <a:p>
            <a:pPr marL="0" indent="0">
              <a:buNone/>
            </a:pPr>
            <a:r>
              <a:rPr lang="en-US" sz="1500" dirty="0">
                <a:solidFill>
                  <a:srgbClr val="183046"/>
                </a:solidFill>
                <a:latin typeface="Arial" pitchFamily="34" charset="0"/>
                <a:ea typeface="Arial" pitchFamily="34" charset="-122"/>
                <a:cs typeface="Arial" pitchFamily="34" charset="-120"/>
              </a:rPr>
              <a:t>False or misleading content deliberately created or shared to deceive.</a:t>
            </a:r>
            <a:endParaRPr lang="en-US" sz="1500" dirty="0"/>
          </a:p>
        </p:txBody>
      </p:sp>
      <p:sp>
        <p:nvSpPr>
          <p:cNvPr id="19" name="Shape 17"/>
          <p:cNvSpPr/>
          <p:nvPr/>
        </p:nvSpPr>
        <p:spPr>
          <a:xfrm>
            <a:off x="7973568" y="1984248"/>
            <a:ext cx="3566160" cy="3383280"/>
          </a:xfrm>
          <a:prstGeom prst="roundRect">
            <a:avLst>
              <a:gd name="adj" fmla="val 4324"/>
            </a:avLst>
          </a:prstGeom>
          <a:solidFill>
            <a:srgbClr val="FFFFFF"/>
          </a:solidFill>
          <a:ln w="10160">
            <a:solidFill>
              <a:srgbClr val="D9E4EC"/>
            </a:solidFill>
            <a:prstDash val="solid"/>
          </a:ln>
        </p:spPr>
        <p:txBody>
          <a:bodyPr/>
          <a:lstStyle/>
          <a:p>
            <a:endParaRPr lang="en-GB"/>
          </a:p>
        </p:txBody>
      </p:sp>
      <p:sp>
        <p:nvSpPr>
          <p:cNvPr id="20" name="Shape 18"/>
          <p:cNvSpPr/>
          <p:nvPr/>
        </p:nvSpPr>
        <p:spPr>
          <a:xfrm>
            <a:off x="7973568" y="1984248"/>
            <a:ext cx="68580" cy="3383280"/>
          </a:xfrm>
          <a:prstGeom prst="rect">
            <a:avLst/>
          </a:prstGeom>
          <a:solidFill>
            <a:srgbClr val="4AAED0"/>
          </a:solidFill>
          <a:ln w="10160">
            <a:solidFill>
              <a:srgbClr val="4AAED0">
                <a:alpha val="0"/>
              </a:srgbClr>
            </a:solidFill>
            <a:prstDash val="solid"/>
          </a:ln>
        </p:spPr>
        <p:txBody>
          <a:bodyPr/>
          <a:lstStyle/>
          <a:p>
            <a:endParaRPr lang="en-GB"/>
          </a:p>
        </p:txBody>
      </p:sp>
      <p:sp>
        <p:nvSpPr>
          <p:cNvPr id="21" name="Text 19"/>
          <p:cNvSpPr/>
          <p:nvPr/>
        </p:nvSpPr>
        <p:spPr>
          <a:xfrm>
            <a:off x="8174736" y="2130552"/>
            <a:ext cx="3154680" cy="329184"/>
          </a:xfrm>
          <a:prstGeom prst="rect">
            <a:avLst/>
          </a:prstGeom>
          <a:noFill/>
          <a:ln/>
        </p:spPr>
        <p:txBody>
          <a:bodyPr wrap="square" lIns="0" tIns="0" rIns="0" bIns="0" rtlCol="0" anchor="ctr">
            <a:normAutofit/>
          </a:bodyPr>
          <a:lstStyle/>
          <a:p>
            <a:pPr marL="0" indent="0">
              <a:buNone/>
            </a:pPr>
            <a:r>
              <a:rPr lang="en-US" sz="1900" b="1" dirty="0">
                <a:solidFill>
                  <a:srgbClr val="10263A"/>
                </a:solidFill>
                <a:latin typeface="Arial" pitchFamily="34" charset="0"/>
                <a:ea typeface="Arial" pitchFamily="34" charset="-122"/>
                <a:cs typeface="Arial" pitchFamily="34" charset="-120"/>
              </a:rPr>
              <a:t>CHECK / TRACE</a:t>
            </a:r>
            <a:endParaRPr lang="en-US" sz="1900" dirty="0"/>
          </a:p>
        </p:txBody>
      </p:sp>
      <p:sp>
        <p:nvSpPr>
          <p:cNvPr id="22" name="Text 20"/>
          <p:cNvSpPr/>
          <p:nvPr/>
        </p:nvSpPr>
        <p:spPr>
          <a:xfrm>
            <a:off x="8174736" y="2596896"/>
            <a:ext cx="3154680" cy="2633472"/>
          </a:xfrm>
          <a:prstGeom prst="rect">
            <a:avLst/>
          </a:prstGeom>
          <a:noFill/>
          <a:ln/>
        </p:spPr>
        <p:txBody>
          <a:bodyPr wrap="square" lIns="0" tIns="0" rIns="0" bIns="0" rtlCol="0" anchor="t">
            <a:normAutofit/>
          </a:bodyPr>
          <a:lstStyle/>
          <a:p>
            <a:pPr marL="0" indent="0">
              <a:buNone/>
            </a:pPr>
            <a:r>
              <a:rPr lang="en-US" sz="1500" dirty="0">
                <a:solidFill>
                  <a:srgbClr val="183046"/>
                </a:solidFill>
                <a:latin typeface="Arial" pitchFamily="34" charset="0"/>
                <a:ea typeface="Arial" pitchFamily="34" charset="-122"/>
                <a:cs typeface="Arial" pitchFamily="34" charset="-120"/>
              </a:rPr>
              <a:t>Check creator; find independent coverage; trace the legal or research claim to original source.</a:t>
            </a:r>
            <a:endParaRPr lang="en-US" sz="1500" dirty="0"/>
          </a:p>
        </p:txBody>
      </p:sp>
      <p:sp>
        <p:nvSpPr>
          <p:cNvPr id="23" name="Shape 21"/>
          <p:cNvSpPr/>
          <p:nvPr/>
        </p:nvSpPr>
        <p:spPr>
          <a:xfrm>
            <a:off x="658368" y="5925312"/>
            <a:ext cx="10872216" cy="347472"/>
          </a:xfrm>
          <a:prstGeom prst="roundRect">
            <a:avLst>
              <a:gd name="adj" fmla="val 21053"/>
            </a:avLst>
          </a:prstGeom>
          <a:solidFill>
            <a:srgbClr val="E4F8F4"/>
          </a:solidFill>
          <a:ln w="10160">
            <a:solidFill>
              <a:srgbClr val="E4F8F4">
                <a:alpha val="0"/>
              </a:srgbClr>
            </a:solidFill>
            <a:prstDash val="solid"/>
          </a:ln>
        </p:spPr>
        <p:txBody>
          <a:bodyPr/>
          <a:lstStyle/>
          <a:p>
            <a:endParaRPr lang="en-GB"/>
          </a:p>
        </p:txBody>
      </p:sp>
      <p:sp>
        <p:nvSpPr>
          <p:cNvPr id="24" name="Text 22"/>
          <p:cNvSpPr/>
          <p:nvPr/>
        </p:nvSpPr>
        <p:spPr>
          <a:xfrm>
            <a:off x="832104" y="5980176"/>
            <a:ext cx="10497312" cy="192024"/>
          </a:xfrm>
          <a:prstGeom prst="rect">
            <a:avLst/>
          </a:prstGeom>
          <a:noFill/>
          <a:ln/>
        </p:spPr>
        <p:txBody>
          <a:bodyPr wrap="square" lIns="0" tIns="0" rIns="0" bIns="0" rtlCol="0" anchor="ctr">
            <a:normAutofit/>
          </a:bodyPr>
          <a:lstStyle/>
          <a:p>
            <a:pPr marL="0" indent="0">
              <a:buNone/>
            </a:pPr>
            <a:r>
              <a:rPr lang="en-US" sz="1200" b="1" dirty="0">
                <a:solidFill>
                  <a:srgbClr val="10263A"/>
                </a:solidFill>
                <a:latin typeface="Arial" pitchFamily="34" charset="0"/>
                <a:ea typeface="Arial" pitchFamily="34" charset="-122"/>
                <a:cs typeface="Arial" pitchFamily="34" charset="-120"/>
              </a:rPr>
              <a:t>An attractive graphic and a confident tone do not make legal information accurate.</a:t>
            </a:r>
            <a:endParaRPr lang="en-US" sz="1200"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name="Slide 36">
    <p:bg>
      <p:bgPr>
        <a:solidFill>
          <a:srgbClr val="F6F9FC"/>
        </a:solidFill>
        <a:effectLst/>
      </p:bgPr>
    </p:bg>
    <p:spTree>
      <p:nvGrpSpPr>
        <p:cNvPr id="1" name=""/>
        <p:cNvGrpSpPr/>
        <p:nvPr/>
      </p:nvGrpSpPr>
      <p:grpSpPr>
        <a:xfrm>
          <a:off x="0" y="0"/>
          <a:ext cx="0" cy="0"/>
          <a:chOff x="0" y="0"/>
          <a:chExt cx="0" cy="0"/>
        </a:xfrm>
      </p:grpSpPr>
      <p:sp>
        <p:nvSpPr>
          <p:cNvPr id="2" name="Shape 0"/>
          <p:cNvSpPr/>
          <p:nvPr/>
        </p:nvSpPr>
        <p:spPr>
          <a:xfrm>
            <a:off x="0" y="0"/>
            <a:ext cx="12192000" cy="109728"/>
          </a:xfrm>
          <a:prstGeom prst="rect">
            <a:avLst/>
          </a:prstGeom>
          <a:solidFill>
            <a:srgbClr val="13B8A6"/>
          </a:solidFill>
          <a:ln w="12700">
            <a:solidFill>
              <a:srgbClr val="13B8A6"/>
            </a:solidFill>
            <a:prstDash val="solid"/>
          </a:ln>
        </p:spPr>
        <p:txBody>
          <a:bodyPr/>
          <a:lstStyle/>
          <a:p>
            <a:endParaRPr lang="en-GB"/>
          </a:p>
        </p:txBody>
      </p:sp>
      <p:sp>
        <p:nvSpPr>
          <p:cNvPr id="3" name="Text 1"/>
          <p:cNvSpPr/>
          <p:nvPr/>
        </p:nvSpPr>
        <p:spPr>
          <a:xfrm>
            <a:off x="502920" y="274320"/>
            <a:ext cx="9144000" cy="219456"/>
          </a:xfrm>
          <a:prstGeom prst="rect">
            <a:avLst/>
          </a:prstGeom>
          <a:noFill/>
          <a:ln/>
        </p:spPr>
        <p:txBody>
          <a:bodyPr wrap="square" lIns="0" tIns="0" rIns="0" bIns="0" rtlCol="0" anchor="ctr">
            <a:normAutofit/>
          </a:bodyPr>
          <a:lstStyle/>
          <a:p>
            <a:pPr marL="0" indent="0">
              <a:buNone/>
            </a:pPr>
            <a:r>
              <a:rPr lang="en-US" sz="1000" b="1" kern="0" spc="50" dirty="0">
                <a:solidFill>
                  <a:srgbClr val="5C7180"/>
                </a:solidFill>
                <a:latin typeface="Arial" pitchFamily="34" charset="0"/>
                <a:ea typeface="Arial" pitchFamily="34" charset="-122"/>
                <a:cs typeface="Arial" pitchFamily="34" charset="-120"/>
              </a:rPr>
              <a:t>UWTSD  /  BMPL4020  /  ACADEMIC &amp; PROFESSIONAL SKILLS FOR POLICING</a:t>
            </a:r>
            <a:endParaRPr lang="en-US" sz="1000" dirty="0"/>
          </a:p>
        </p:txBody>
      </p:sp>
      <p:sp>
        <p:nvSpPr>
          <p:cNvPr id="4" name="Text 2"/>
          <p:cNvSpPr/>
          <p:nvPr/>
        </p:nvSpPr>
        <p:spPr>
          <a:xfrm>
            <a:off x="502920" y="749808"/>
            <a:ext cx="11201400" cy="685800"/>
          </a:xfrm>
          <a:prstGeom prst="rect">
            <a:avLst/>
          </a:prstGeom>
          <a:noFill/>
          <a:ln/>
        </p:spPr>
        <p:txBody>
          <a:bodyPr wrap="square" lIns="0" tIns="0" rIns="0" bIns="0" rtlCol="0" anchor="ctr">
            <a:normAutofit/>
          </a:bodyPr>
          <a:lstStyle/>
          <a:p>
            <a:pPr marL="0" indent="0">
              <a:buNone/>
            </a:pPr>
            <a:r>
              <a:rPr lang="en-US" sz="3100" b="1" dirty="0">
                <a:solidFill>
                  <a:srgbClr val="10263A"/>
                </a:solidFill>
                <a:latin typeface="Arial" pitchFamily="34" charset="0"/>
                <a:ea typeface="Arial" pitchFamily="34" charset="-122"/>
                <a:cs typeface="Arial" pitchFamily="34" charset="-120"/>
              </a:rPr>
              <a:t>Reading a 30-page source efficiently</a:t>
            </a:r>
            <a:endParaRPr lang="en-US" sz="3100" dirty="0"/>
          </a:p>
        </p:txBody>
      </p:sp>
      <p:sp>
        <p:nvSpPr>
          <p:cNvPr id="5" name="Text 3"/>
          <p:cNvSpPr/>
          <p:nvPr/>
        </p:nvSpPr>
        <p:spPr>
          <a:xfrm>
            <a:off x="512064" y="1444752"/>
            <a:ext cx="11064240" cy="338328"/>
          </a:xfrm>
          <a:prstGeom prst="rect">
            <a:avLst/>
          </a:prstGeom>
          <a:noFill/>
          <a:ln/>
        </p:spPr>
        <p:txBody>
          <a:bodyPr wrap="square" lIns="0" tIns="0" rIns="0" bIns="0" rtlCol="0" anchor="ctr">
            <a:normAutofit/>
          </a:bodyPr>
          <a:lstStyle/>
          <a:p>
            <a:pPr marL="0" indent="0">
              <a:buNone/>
            </a:pPr>
            <a:r>
              <a:rPr lang="en-US" sz="1600" dirty="0">
                <a:solidFill>
                  <a:srgbClr val="5C7180"/>
                </a:solidFill>
                <a:latin typeface="Arial" pitchFamily="34" charset="0"/>
                <a:ea typeface="Arial" pitchFamily="34" charset="-122"/>
                <a:cs typeface="Arial" pitchFamily="34" charset="-120"/>
              </a:rPr>
              <a:t>First decide if it deserves a deeper read.</a:t>
            </a:r>
            <a:endParaRPr lang="en-US" sz="1600" dirty="0"/>
          </a:p>
        </p:txBody>
      </p:sp>
      <p:sp>
        <p:nvSpPr>
          <p:cNvPr id="6" name="Shape 4"/>
          <p:cNvSpPr/>
          <p:nvPr/>
        </p:nvSpPr>
        <p:spPr>
          <a:xfrm>
            <a:off x="502920" y="6483096"/>
            <a:ext cx="11183112" cy="0"/>
          </a:xfrm>
          <a:prstGeom prst="line">
            <a:avLst/>
          </a:prstGeom>
          <a:noFill/>
          <a:ln w="8890">
            <a:solidFill>
              <a:srgbClr val="D9E4EC"/>
            </a:solidFill>
            <a:prstDash val="solid"/>
          </a:ln>
        </p:spPr>
        <p:txBody>
          <a:bodyPr/>
          <a:lstStyle/>
          <a:p>
            <a:endParaRPr lang="en-GB"/>
          </a:p>
        </p:txBody>
      </p:sp>
      <p:sp>
        <p:nvSpPr>
          <p:cNvPr id="7" name="Text 5"/>
          <p:cNvSpPr/>
          <p:nvPr/>
        </p:nvSpPr>
        <p:spPr>
          <a:xfrm>
            <a:off x="502920" y="6537960"/>
            <a:ext cx="4572000" cy="155448"/>
          </a:xfrm>
          <a:prstGeom prst="rect">
            <a:avLst/>
          </a:prstGeom>
          <a:noFill/>
          <a:ln/>
        </p:spPr>
        <p:txBody>
          <a:bodyPr wrap="square" lIns="0" tIns="0" rIns="0" bIns="0" rtlCol="0" anchor="ctr">
            <a:normAutofit/>
          </a:bodyPr>
          <a:lstStyle/>
          <a:p>
            <a:pPr marL="0" indent="0">
              <a:buNone/>
            </a:pPr>
            <a:r>
              <a:rPr lang="en-US" sz="900" b="1" dirty="0">
                <a:solidFill>
                  <a:srgbClr val="5C7180"/>
                </a:solidFill>
                <a:latin typeface="Arial" pitchFamily="34" charset="0"/>
                <a:ea typeface="Arial" pitchFamily="34" charset="-122"/>
                <a:cs typeface="Arial" pitchFamily="34" charset="-120"/>
              </a:rPr>
              <a:t>TUESDAY  •  CONTENT</a:t>
            </a:r>
            <a:endParaRPr lang="en-US" sz="900" dirty="0"/>
          </a:p>
        </p:txBody>
      </p:sp>
      <p:sp>
        <p:nvSpPr>
          <p:cNvPr id="8" name="Shape 6"/>
          <p:cNvSpPr/>
          <p:nvPr/>
        </p:nvSpPr>
        <p:spPr>
          <a:xfrm>
            <a:off x="9646920" y="6510528"/>
            <a:ext cx="1938528" cy="292608"/>
          </a:xfrm>
          <a:prstGeom prst="roundRect">
            <a:avLst>
              <a:gd name="adj" fmla="val 25000"/>
            </a:avLst>
          </a:prstGeom>
          <a:solidFill>
            <a:srgbClr val="EAF3F9"/>
          </a:solidFill>
          <a:ln w="10160">
            <a:solidFill>
              <a:srgbClr val="EAF3F9">
                <a:alpha val="0"/>
              </a:srgbClr>
            </a:solidFill>
            <a:prstDash val="solid"/>
          </a:ln>
        </p:spPr>
        <p:txBody>
          <a:bodyPr/>
          <a:lstStyle/>
          <a:p>
            <a:endParaRPr lang="en-GB"/>
          </a:p>
        </p:txBody>
      </p:sp>
      <p:sp>
        <p:nvSpPr>
          <p:cNvPr id="9" name="Text 7"/>
          <p:cNvSpPr/>
          <p:nvPr/>
        </p:nvSpPr>
        <p:spPr>
          <a:xfrm>
            <a:off x="9738360" y="6537960"/>
            <a:ext cx="1755648" cy="219456"/>
          </a:xfrm>
          <a:prstGeom prst="rect">
            <a:avLst/>
          </a:prstGeom>
          <a:noFill/>
          <a:ln/>
        </p:spPr>
        <p:txBody>
          <a:bodyPr wrap="square" lIns="0" tIns="0" rIns="0" bIns="0" rtlCol="0" anchor="ctr">
            <a:normAutofit/>
          </a:bodyPr>
          <a:lstStyle/>
          <a:p>
            <a:pPr marL="0" indent="0">
              <a:buNone/>
            </a:pPr>
            <a:r>
              <a:rPr lang="en-US" sz="1000" b="1" kern="0" spc="50" dirty="0">
                <a:solidFill>
                  <a:srgbClr val="183046"/>
                </a:solidFill>
                <a:latin typeface="Arial" pitchFamily="34" charset="0"/>
                <a:ea typeface="Arial" pitchFamily="34" charset="-122"/>
                <a:cs typeface="Arial" pitchFamily="34" charset="-120"/>
              </a:rPr>
              <a:t>65–69 MIN</a:t>
            </a:r>
            <a:endParaRPr lang="en-US" sz="1000" dirty="0"/>
          </a:p>
        </p:txBody>
      </p:sp>
      <p:sp>
        <p:nvSpPr>
          <p:cNvPr id="10" name="Text 8"/>
          <p:cNvSpPr/>
          <p:nvPr/>
        </p:nvSpPr>
        <p:spPr>
          <a:xfrm>
            <a:off x="11393424" y="6528816"/>
            <a:ext cx="292608" cy="155448"/>
          </a:xfrm>
          <a:prstGeom prst="rect">
            <a:avLst/>
          </a:prstGeom>
          <a:noFill/>
          <a:ln/>
        </p:spPr>
        <p:txBody>
          <a:bodyPr wrap="square" lIns="0" tIns="0" rIns="0" bIns="0" rtlCol="0" anchor="ctr">
            <a:normAutofit/>
          </a:bodyPr>
          <a:lstStyle/>
          <a:p>
            <a:pPr marL="0" indent="0" algn="r">
              <a:buNone/>
            </a:pPr>
            <a:r>
              <a:rPr lang="en-US" sz="1000" b="1" dirty="0">
                <a:solidFill>
                  <a:srgbClr val="5C7180"/>
                </a:solidFill>
                <a:latin typeface="Arial" pitchFamily="34" charset="0"/>
                <a:ea typeface="Arial" pitchFamily="34" charset="-122"/>
                <a:cs typeface="Arial" pitchFamily="34" charset="-120"/>
              </a:rPr>
              <a:t>36</a:t>
            </a:r>
            <a:endParaRPr lang="en-US" sz="1000" dirty="0"/>
          </a:p>
        </p:txBody>
      </p:sp>
      <p:sp>
        <p:nvSpPr>
          <p:cNvPr id="11" name="Shape 9"/>
          <p:cNvSpPr/>
          <p:nvPr/>
        </p:nvSpPr>
        <p:spPr>
          <a:xfrm>
            <a:off x="649224" y="2212848"/>
            <a:ext cx="3566160" cy="1335024"/>
          </a:xfrm>
          <a:prstGeom prst="roundRect">
            <a:avLst>
              <a:gd name="adj" fmla="val 8219"/>
            </a:avLst>
          </a:prstGeom>
          <a:solidFill>
            <a:srgbClr val="FFFFFF"/>
          </a:solidFill>
          <a:ln w="10160">
            <a:solidFill>
              <a:srgbClr val="D9E4EC"/>
            </a:solidFill>
            <a:prstDash val="solid"/>
          </a:ln>
        </p:spPr>
        <p:txBody>
          <a:bodyPr/>
          <a:lstStyle/>
          <a:p>
            <a:endParaRPr lang="en-GB"/>
          </a:p>
        </p:txBody>
      </p:sp>
      <p:sp>
        <p:nvSpPr>
          <p:cNvPr id="12" name="Shape 10"/>
          <p:cNvSpPr/>
          <p:nvPr/>
        </p:nvSpPr>
        <p:spPr>
          <a:xfrm>
            <a:off x="813816" y="2395728"/>
            <a:ext cx="448056" cy="448056"/>
          </a:xfrm>
          <a:prstGeom prst="ellipse">
            <a:avLst/>
          </a:prstGeom>
          <a:solidFill>
            <a:srgbClr val="13B8A6"/>
          </a:solidFill>
          <a:ln w="12700">
            <a:solidFill>
              <a:srgbClr val="13B8A6"/>
            </a:solidFill>
            <a:prstDash val="solid"/>
          </a:ln>
        </p:spPr>
        <p:txBody>
          <a:bodyPr/>
          <a:lstStyle/>
          <a:p>
            <a:endParaRPr lang="en-GB"/>
          </a:p>
        </p:txBody>
      </p:sp>
      <p:sp>
        <p:nvSpPr>
          <p:cNvPr id="13" name="Text 11"/>
          <p:cNvSpPr/>
          <p:nvPr/>
        </p:nvSpPr>
        <p:spPr>
          <a:xfrm>
            <a:off x="813816" y="2423160"/>
            <a:ext cx="448056" cy="411480"/>
          </a:xfrm>
          <a:prstGeom prst="rect">
            <a:avLst/>
          </a:prstGeom>
          <a:noFill/>
          <a:ln/>
        </p:spPr>
        <p:txBody>
          <a:bodyPr wrap="square" lIns="0" tIns="0" rIns="0" bIns="0" rtlCol="0" anchor="ctr">
            <a:normAutofit/>
          </a:bodyPr>
          <a:lstStyle/>
          <a:p>
            <a:pPr marL="0" indent="0" algn="ctr">
              <a:buNone/>
            </a:pPr>
            <a:r>
              <a:rPr lang="en-US" sz="1400" b="1" dirty="0">
                <a:solidFill>
                  <a:srgbClr val="FFFFFF"/>
                </a:solidFill>
                <a:latin typeface="Arial" pitchFamily="34" charset="0"/>
                <a:ea typeface="Arial" pitchFamily="34" charset="-122"/>
                <a:cs typeface="Arial" pitchFamily="34" charset="-120"/>
              </a:rPr>
              <a:t>1</a:t>
            </a:r>
            <a:endParaRPr lang="en-US" sz="1400" dirty="0"/>
          </a:p>
        </p:txBody>
      </p:sp>
      <p:sp>
        <p:nvSpPr>
          <p:cNvPr id="14" name="Text 12"/>
          <p:cNvSpPr/>
          <p:nvPr/>
        </p:nvSpPr>
        <p:spPr>
          <a:xfrm>
            <a:off x="1371600" y="2368296"/>
            <a:ext cx="2697480" cy="310896"/>
          </a:xfrm>
          <a:prstGeom prst="rect">
            <a:avLst/>
          </a:prstGeom>
          <a:noFill/>
          <a:ln/>
        </p:spPr>
        <p:txBody>
          <a:bodyPr wrap="square" lIns="0" tIns="0" rIns="0" bIns="0" rtlCol="0" anchor="ctr">
            <a:normAutofit/>
          </a:bodyPr>
          <a:lstStyle/>
          <a:p>
            <a:pPr marL="0" indent="0">
              <a:buNone/>
            </a:pPr>
            <a:r>
              <a:rPr lang="en-US" sz="1800" b="1" dirty="0">
                <a:solidFill>
                  <a:srgbClr val="183046"/>
                </a:solidFill>
                <a:latin typeface="Arial" pitchFamily="34" charset="0"/>
                <a:ea typeface="Arial" pitchFamily="34" charset="-122"/>
                <a:cs typeface="Arial" pitchFamily="34" charset="-120"/>
              </a:rPr>
              <a:t>SKIM</a:t>
            </a:r>
            <a:endParaRPr lang="en-US" sz="1800" dirty="0"/>
          </a:p>
        </p:txBody>
      </p:sp>
      <p:sp>
        <p:nvSpPr>
          <p:cNvPr id="15" name="Text 13"/>
          <p:cNvSpPr/>
          <p:nvPr/>
        </p:nvSpPr>
        <p:spPr>
          <a:xfrm>
            <a:off x="850392" y="2852928"/>
            <a:ext cx="3182112" cy="502920"/>
          </a:xfrm>
          <a:prstGeom prst="rect">
            <a:avLst/>
          </a:prstGeom>
          <a:noFill/>
          <a:ln/>
        </p:spPr>
        <p:txBody>
          <a:bodyPr wrap="square" lIns="0" tIns="0" rIns="0" bIns="0" rtlCol="0" anchor="t">
            <a:normAutofit/>
          </a:bodyPr>
          <a:lstStyle/>
          <a:p>
            <a:pPr marL="0" indent="0">
              <a:buNone/>
            </a:pPr>
            <a:r>
              <a:rPr lang="en-US" sz="1350" dirty="0">
                <a:solidFill>
                  <a:srgbClr val="5C7180"/>
                </a:solidFill>
                <a:latin typeface="Arial" pitchFamily="34" charset="0"/>
                <a:ea typeface="Arial" pitchFamily="34" charset="-122"/>
                <a:cs typeface="Arial" pitchFamily="34" charset="-120"/>
              </a:rPr>
              <a:t>Understand the main idea and structure quickly.</a:t>
            </a:r>
            <a:endParaRPr lang="en-US" sz="1350" dirty="0"/>
          </a:p>
        </p:txBody>
      </p:sp>
      <p:sp>
        <p:nvSpPr>
          <p:cNvPr id="16" name="Shape 14"/>
          <p:cNvSpPr/>
          <p:nvPr/>
        </p:nvSpPr>
        <p:spPr>
          <a:xfrm>
            <a:off x="4306824" y="2212848"/>
            <a:ext cx="3566160" cy="1335024"/>
          </a:xfrm>
          <a:prstGeom prst="roundRect">
            <a:avLst>
              <a:gd name="adj" fmla="val 8219"/>
            </a:avLst>
          </a:prstGeom>
          <a:solidFill>
            <a:srgbClr val="FFFFFF"/>
          </a:solidFill>
          <a:ln w="10160">
            <a:solidFill>
              <a:srgbClr val="D9E4EC"/>
            </a:solidFill>
            <a:prstDash val="solid"/>
          </a:ln>
        </p:spPr>
        <p:txBody>
          <a:bodyPr/>
          <a:lstStyle/>
          <a:p>
            <a:endParaRPr lang="en-GB"/>
          </a:p>
        </p:txBody>
      </p:sp>
      <p:sp>
        <p:nvSpPr>
          <p:cNvPr id="17" name="Shape 15"/>
          <p:cNvSpPr/>
          <p:nvPr/>
        </p:nvSpPr>
        <p:spPr>
          <a:xfrm>
            <a:off x="4471416" y="2395728"/>
            <a:ext cx="448056" cy="448056"/>
          </a:xfrm>
          <a:prstGeom prst="ellipse">
            <a:avLst/>
          </a:prstGeom>
          <a:solidFill>
            <a:srgbClr val="4AAED0"/>
          </a:solidFill>
          <a:ln w="12700">
            <a:solidFill>
              <a:srgbClr val="4AAED0"/>
            </a:solidFill>
            <a:prstDash val="solid"/>
          </a:ln>
        </p:spPr>
        <p:txBody>
          <a:bodyPr/>
          <a:lstStyle/>
          <a:p>
            <a:endParaRPr lang="en-GB"/>
          </a:p>
        </p:txBody>
      </p:sp>
      <p:sp>
        <p:nvSpPr>
          <p:cNvPr id="18" name="Text 16"/>
          <p:cNvSpPr/>
          <p:nvPr/>
        </p:nvSpPr>
        <p:spPr>
          <a:xfrm>
            <a:off x="4471416" y="2423160"/>
            <a:ext cx="448056" cy="411480"/>
          </a:xfrm>
          <a:prstGeom prst="rect">
            <a:avLst/>
          </a:prstGeom>
          <a:noFill/>
          <a:ln/>
        </p:spPr>
        <p:txBody>
          <a:bodyPr wrap="square" lIns="0" tIns="0" rIns="0" bIns="0" rtlCol="0" anchor="ctr">
            <a:normAutofit/>
          </a:bodyPr>
          <a:lstStyle/>
          <a:p>
            <a:pPr marL="0" indent="0" algn="ctr">
              <a:buNone/>
            </a:pPr>
            <a:r>
              <a:rPr lang="en-US" sz="1400" b="1" dirty="0">
                <a:solidFill>
                  <a:srgbClr val="FFFFFF"/>
                </a:solidFill>
                <a:latin typeface="Arial" pitchFamily="34" charset="0"/>
                <a:ea typeface="Arial" pitchFamily="34" charset="-122"/>
                <a:cs typeface="Arial" pitchFamily="34" charset="-120"/>
              </a:rPr>
              <a:t>2</a:t>
            </a:r>
            <a:endParaRPr lang="en-US" sz="1400" dirty="0"/>
          </a:p>
        </p:txBody>
      </p:sp>
      <p:sp>
        <p:nvSpPr>
          <p:cNvPr id="19" name="Text 17"/>
          <p:cNvSpPr/>
          <p:nvPr/>
        </p:nvSpPr>
        <p:spPr>
          <a:xfrm>
            <a:off x="5029200" y="2368296"/>
            <a:ext cx="2697480" cy="310896"/>
          </a:xfrm>
          <a:prstGeom prst="rect">
            <a:avLst/>
          </a:prstGeom>
          <a:noFill/>
          <a:ln/>
        </p:spPr>
        <p:txBody>
          <a:bodyPr wrap="square" lIns="0" tIns="0" rIns="0" bIns="0" rtlCol="0" anchor="ctr">
            <a:normAutofit/>
          </a:bodyPr>
          <a:lstStyle/>
          <a:p>
            <a:pPr marL="0" indent="0">
              <a:buNone/>
            </a:pPr>
            <a:r>
              <a:rPr lang="en-US" sz="1800" b="1" dirty="0">
                <a:solidFill>
                  <a:srgbClr val="183046"/>
                </a:solidFill>
                <a:latin typeface="Arial" pitchFamily="34" charset="0"/>
                <a:ea typeface="Arial" pitchFamily="34" charset="-122"/>
                <a:cs typeface="Arial" pitchFamily="34" charset="-120"/>
              </a:rPr>
              <a:t>SCAN</a:t>
            </a:r>
            <a:endParaRPr lang="en-US" sz="1800" dirty="0"/>
          </a:p>
        </p:txBody>
      </p:sp>
      <p:sp>
        <p:nvSpPr>
          <p:cNvPr id="20" name="Text 18"/>
          <p:cNvSpPr/>
          <p:nvPr/>
        </p:nvSpPr>
        <p:spPr>
          <a:xfrm>
            <a:off x="4507992" y="2852928"/>
            <a:ext cx="3182112" cy="502920"/>
          </a:xfrm>
          <a:prstGeom prst="rect">
            <a:avLst/>
          </a:prstGeom>
          <a:noFill/>
          <a:ln/>
        </p:spPr>
        <p:txBody>
          <a:bodyPr wrap="square" lIns="0" tIns="0" rIns="0" bIns="0" rtlCol="0" anchor="t">
            <a:normAutofit/>
          </a:bodyPr>
          <a:lstStyle/>
          <a:p>
            <a:pPr marL="0" indent="0">
              <a:buNone/>
            </a:pPr>
            <a:r>
              <a:rPr lang="en-US" sz="1350" dirty="0">
                <a:solidFill>
                  <a:srgbClr val="5C7180"/>
                </a:solidFill>
                <a:latin typeface="Arial" pitchFamily="34" charset="0"/>
                <a:ea typeface="Arial" pitchFamily="34" charset="-122"/>
                <a:cs typeface="Arial" pitchFamily="34" charset="-120"/>
              </a:rPr>
              <a:t>Find a name, date, section, definition or keyword.</a:t>
            </a:r>
            <a:endParaRPr lang="en-US" sz="1350" dirty="0"/>
          </a:p>
        </p:txBody>
      </p:sp>
      <p:sp>
        <p:nvSpPr>
          <p:cNvPr id="21" name="Shape 19"/>
          <p:cNvSpPr/>
          <p:nvPr/>
        </p:nvSpPr>
        <p:spPr>
          <a:xfrm>
            <a:off x="7964424" y="2212848"/>
            <a:ext cx="3566160" cy="1335024"/>
          </a:xfrm>
          <a:prstGeom prst="roundRect">
            <a:avLst>
              <a:gd name="adj" fmla="val 8219"/>
            </a:avLst>
          </a:prstGeom>
          <a:solidFill>
            <a:srgbClr val="FFFFFF"/>
          </a:solidFill>
          <a:ln w="10160">
            <a:solidFill>
              <a:srgbClr val="D9E4EC"/>
            </a:solidFill>
            <a:prstDash val="solid"/>
          </a:ln>
        </p:spPr>
        <p:txBody>
          <a:bodyPr/>
          <a:lstStyle/>
          <a:p>
            <a:endParaRPr lang="en-GB"/>
          </a:p>
        </p:txBody>
      </p:sp>
      <p:sp>
        <p:nvSpPr>
          <p:cNvPr id="22" name="Shape 20"/>
          <p:cNvSpPr/>
          <p:nvPr/>
        </p:nvSpPr>
        <p:spPr>
          <a:xfrm>
            <a:off x="8129016" y="2395728"/>
            <a:ext cx="448056" cy="448056"/>
          </a:xfrm>
          <a:prstGeom prst="ellipse">
            <a:avLst/>
          </a:prstGeom>
          <a:solidFill>
            <a:srgbClr val="F2B64C"/>
          </a:solidFill>
          <a:ln w="12700">
            <a:solidFill>
              <a:srgbClr val="F2B64C"/>
            </a:solidFill>
            <a:prstDash val="solid"/>
          </a:ln>
        </p:spPr>
        <p:txBody>
          <a:bodyPr/>
          <a:lstStyle/>
          <a:p>
            <a:endParaRPr lang="en-GB"/>
          </a:p>
        </p:txBody>
      </p:sp>
      <p:sp>
        <p:nvSpPr>
          <p:cNvPr id="23" name="Text 21"/>
          <p:cNvSpPr/>
          <p:nvPr/>
        </p:nvSpPr>
        <p:spPr>
          <a:xfrm>
            <a:off x="8129016" y="2423160"/>
            <a:ext cx="448056" cy="411480"/>
          </a:xfrm>
          <a:prstGeom prst="rect">
            <a:avLst/>
          </a:prstGeom>
          <a:noFill/>
          <a:ln/>
        </p:spPr>
        <p:txBody>
          <a:bodyPr wrap="square" lIns="0" tIns="0" rIns="0" bIns="0" rtlCol="0" anchor="ctr">
            <a:normAutofit/>
          </a:bodyPr>
          <a:lstStyle/>
          <a:p>
            <a:pPr marL="0" indent="0" algn="ctr">
              <a:buNone/>
            </a:pPr>
            <a:r>
              <a:rPr lang="en-US" sz="1400" b="1" dirty="0">
                <a:solidFill>
                  <a:srgbClr val="FFFFFF"/>
                </a:solidFill>
                <a:latin typeface="Arial" pitchFamily="34" charset="0"/>
                <a:ea typeface="Arial" pitchFamily="34" charset="-122"/>
                <a:cs typeface="Arial" pitchFamily="34" charset="-120"/>
              </a:rPr>
              <a:t>3</a:t>
            </a:r>
            <a:endParaRPr lang="en-US" sz="1400" dirty="0"/>
          </a:p>
        </p:txBody>
      </p:sp>
      <p:sp>
        <p:nvSpPr>
          <p:cNvPr id="24" name="Text 22"/>
          <p:cNvSpPr/>
          <p:nvPr/>
        </p:nvSpPr>
        <p:spPr>
          <a:xfrm>
            <a:off x="8686800" y="2368296"/>
            <a:ext cx="2697480" cy="310896"/>
          </a:xfrm>
          <a:prstGeom prst="rect">
            <a:avLst/>
          </a:prstGeom>
          <a:noFill/>
          <a:ln/>
        </p:spPr>
        <p:txBody>
          <a:bodyPr wrap="square" lIns="0" tIns="0" rIns="0" bIns="0" rtlCol="0" anchor="ctr">
            <a:normAutofit/>
          </a:bodyPr>
          <a:lstStyle/>
          <a:p>
            <a:pPr marL="0" indent="0">
              <a:buNone/>
            </a:pPr>
            <a:r>
              <a:rPr lang="en-US" sz="1800" b="1" dirty="0">
                <a:solidFill>
                  <a:srgbClr val="183046"/>
                </a:solidFill>
                <a:latin typeface="Arial" pitchFamily="34" charset="0"/>
                <a:ea typeface="Arial" pitchFamily="34" charset="-122"/>
                <a:cs typeface="Arial" pitchFamily="34" charset="-120"/>
              </a:rPr>
              <a:t>READ CLOSELY</a:t>
            </a:r>
            <a:endParaRPr lang="en-US" sz="1800" dirty="0"/>
          </a:p>
        </p:txBody>
      </p:sp>
      <p:sp>
        <p:nvSpPr>
          <p:cNvPr id="25" name="Text 23"/>
          <p:cNvSpPr/>
          <p:nvPr/>
        </p:nvSpPr>
        <p:spPr>
          <a:xfrm>
            <a:off x="8165592" y="2852928"/>
            <a:ext cx="3182112" cy="502920"/>
          </a:xfrm>
          <a:prstGeom prst="rect">
            <a:avLst/>
          </a:prstGeom>
          <a:noFill/>
          <a:ln/>
        </p:spPr>
        <p:txBody>
          <a:bodyPr wrap="square" lIns="0" tIns="0" rIns="0" bIns="0" rtlCol="0" anchor="t">
            <a:normAutofit/>
          </a:bodyPr>
          <a:lstStyle/>
          <a:p>
            <a:pPr marL="0" indent="0">
              <a:buNone/>
            </a:pPr>
            <a:r>
              <a:rPr lang="en-US" sz="1350" dirty="0">
                <a:solidFill>
                  <a:srgbClr val="5C7180"/>
                </a:solidFill>
                <a:latin typeface="Arial" pitchFamily="34" charset="0"/>
                <a:ea typeface="Arial" pitchFamily="34" charset="-122"/>
                <a:cs typeface="Arial" pitchFamily="34" charset="-120"/>
              </a:rPr>
              <a:t>Examine the precise passage, evidence and qualification.</a:t>
            </a:r>
            <a:endParaRPr lang="en-US" sz="1350" dirty="0"/>
          </a:p>
        </p:txBody>
      </p:sp>
      <p:sp>
        <p:nvSpPr>
          <p:cNvPr id="26" name="Shape 24"/>
          <p:cNvSpPr/>
          <p:nvPr/>
        </p:nvSpPr>
        <p:spPr>
          <a:xfrm>
            <a:off x="658368" y="5925312"/>
            <a:ext cx="10872216" cy="347472"/>
          </a:xfrm>
          <a:prstGeom prst="roundRect">
            <a:avLst>
              <a:gd name="adj" fmla="val 21053"/>
            </a:avLst>
          </a:prstGeom>
          <a:solidFill>
            <a:srgbClr val="E4F8F4"/>
          </a:solidFill>
          <a:ln w="10160">
            <a:solidFill>
              <a:srgbClr val="E4F8F4">
                <a:alpha val="0"/>
              </a:srgbClr>
            </a:solidFill>
            <a:prstDash val="solid"/>
          </a:ln>
        </p:spPr>
        <p:txBody>
          <a:bodyPr/>
          <a:lstStyle/>
          <a:p>
            <a:endParaRPr lang="en-GB"/>
          </a:p>
        </p:txBody>
      </p:sp>
      <p:sp>
        <p:nvSpPr>
          <p:cNvPr id="27" name="Text 25"/>
          <p:cNvSpPr/>
          <p:nvPr/>
        </p:nvSpPr>
        <p:spPr>
          <a:xfrm>
            <a:off x="832104" y="5980176"/>
            <a:ext cx="10497312" cy="192024"/>
          </a:xfrm>
          <a:prstGeom prst="rect">
            <a:avLst/>
          </a:prstGeom>
          <a:noFill/>
          <a:ln/>
        </p:spPr>
        <p:txBody>
          <a:bodyPr wrap="square" lIns="0" tIns="0" rIns="0" bIns="0" rtlCol="0" anchor="ctr">
            <a:normAutofit/>
          </a:bodyPr>
          <a:lstStyle/>
          <a:p>
            <a:pPr marL="0" indent="0">
              <a:buNone/>
            </a:pPr>
            <a:r>
              <a:rPr lang="en-US" sz="1200" b="1" dirty="0">
                <a:solidFill>
                  <a:srgbClr val="10263A"/>
                </a:solidFill>
                <a:latin typeface="Arial" pitchFamily="34" charset="0"/>
                <a:ea typeface="Arial" pitchFamily="34" charset="-122"/>
                <a:cs typeface="Arial" pitchFamily="34" charset="-120"/>
              </a:rPr>
              <a:t>Skimming ≠ guessing. Scanning ≠ reading every line. Both should lead to accurate use of evidence.</a:t>
            </a:r>
            <a:endParaRPr lang="en-US" sz="1200"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name="Slide 37">
    <p:bg>
      <p:bgPr>
        <a:solidFill>
          <a:srgbClr val="F6F9FC"/>
        </a:solidFill>
        <a:effectLst/>
      </p:bgPr>
    </p:bg>
    <p:spTree>
      <p:nvGrpSpPr>
        <p:cNvPr id="1" name=""/>
        <p:cNvGrpSpPr/>
        <p:nvPr/>
      </p:nvGrpSpPr>
      <p:grpSpPr>
        <a:xfrm>
          <a:off x="0" y="0"/>
          <a:ext cx="0" cy="0"/>
          <a:chOff x="0" y="0"/>
          <a:chExt cx="0" cy="0"/>
        </a:xfrm>
      </p:grpSpPr>
      <p:sp>
        <p:nvSpPr>
          <p:cNvPr id="2" name="Shape 0"/>
          <p:cNvSpPr/>
          <p:nvPr/>
        </p:nvSpPr>
        <p:spPr>
          <a:xfrm>
            <a:off x="0" y="0"/>
            <a:ext cx="12192000" cy="109728"/>
          </a:xfrm>
          <a:prstGeom prst="rect">
            <a:avLst/>
          </a:prstGeom>
          <a:solidFill>
            <a:srgbClr val="13B8A6"/>
          </a:solidFill>
          <a:ln w="12700">
            <a:solidFill>
              <a:srgbClr val="13B8A6"/>
            </a:solidFill>
            <a:prstDash val="solid"/>
          </a:ln>
        </p:spPr>
        <p:txBody>
          <a:bodyPr/>
          <a:lstStyle/>
          <a:p>
            <a:endParaRPr lang="en-GB"/>
          </a:p>
        </p:txBody>
      </p:sp>
      <p:sp>
        <p:nvSpPr>
          <p:cNvPr id="3" name="Text 1"/>
          <p:cNvSpPr/>
          <p:nvPr/>
        </p:nvSpPr>
        <p:spPr>
          <a:xfrm>
            <a:off x="502920" y="274320"/>
            <a:ext cx="9144000" cy="219456"/>
          </a:xfrm>
          <a:prstGeom prst="rect">
            <a:avLst/>
          </a:prstGeom>
          <a:noFill/>
          <a:ln/>
        </p:spPr>
        <p:txBody>
          <a:bodyPr wrap="square" lIns="0" tIns="0" rIns="0" bIns="0" rtlCol="0" anchor="ctr">
            <a:normAutofit/>
          </a:bodyPr>
          <a:lstStyle/>
          <a:p>
            <a:pPr marL="0" indent="0">
              <a:buNone/>
            </a:pPr>
            <a:r>
              <a:rPr lang="en-US" sz="1000" b="1" kern="0" spc="50" dirty="0">
                <a:solidFill>
                  <a:srgbClr val="5C7180"/>
                </a:solidFill>
                <a:latin typeface="Arial" pitchFamily="34" charset="0"/>
                <a:ea typeface="Arial" pitchFamily="34" charset="-122"/>
                <a:cs typeface="Arial" pitchFamily="34" charset="-120"/>
              </a:rPr>
              <a:t>UWTSD  /  BMPL4020  /  ACADEMIC &amp; PROFESSIONAL SKILLS FOR POLICING</a:t>
            </a:r>
            <a:endParaRPr lang="en-US" sz="1000" dirty="0"/>
          </a:p>
        </p:txBody>
      </p:sp>
      <p:sp>
        <p:nvSpPr>
          <p:cNvPr id="4" name="Text 2"/>
          <p:cNvSpPr/>
          <p:nvPr/>
        </p:nvSpPr>
        <p:spPr>
          <a:xfrm>
            <a:off x="502920" y="749808"/>
            <a:ext cx="11201400" cy="685800"/>
          </a:xfrm>
          <a:prstGeom prst="rect">
            <a:avLst/>
          </a:prstGeom>
          <a:noFill/>
          <a:ln/>
        </p:spPr>
        <p:txBody>
          <a:bodyPr wrap="square" lIns="0" tIns="0" rIns="0" bIns="0" rtlCol="0" anchor="ctr">
            <a:normAutofit/>
          </a:bodyPr>
          <a:lstStyle/>
          <a:p>
            <a:pPr marL="0" indent="0">
              <a:buNone/>
            </a:pPr>
            <a:r>
              <a:rPr lang="en-US" sz="3100" b="1" dirty="0">
                <a:solidFill>
                  <a:srgbClr val="10263A"/>
                </a:solidFill>
                <a:latin typeface="Arial" pitchFamily="34" charset="0"/>
                <a:ea typeface="Arial" pitchFamily="34" charset="-122"/>
                <a:cs typeface="Arial" pitchFamily="34" charset="-120"/>
              </a:rPr>
              <a:t>SKIMMING: read the shape of an argument</a:t>
            </a:r>
            <a:endParaRPr lang="en-US" sz="3100" dirty="0"/>
          </a:p>
        </p:txBody>
      </p:sp>
      <p:sp>
        <p:nvSpPr>
          <p:cNvPr id="5" name="Text 3"/>
          <p:cNvSpPr/>
          <p:nvPr/>
        </p:nvSpPr>
        <p:spPr>
          <a:xfrm>
            <a:off x="512064" y="1444752"/>
            <a:ext cx="11064240" cy="338328"/>
          </a:xfrm>
          <a:prstGeom prst="rect">
            <a:avLst/>
          </a:prstGeom>
          <a:noFill/>
          <a:ln/>
        </p:spPr>
        <p:txBody>
          <a:bodyPr wrap="square" lIns="0" tIns="0" rIns="0" bIns="0" rtlCol="0" anchor="ctr">
            <a:normAutofit/>
          </a:bodyPr>
          <a:lstStyle/>
          <a:p>
            <a:pPr marL="0" indent="0">
              <a:buNone/>
            </a:pPr>
            <a:r>
              <a:rPr lang="en-US" sz="1600" dirty="0">
                <a:solidFill>
                  <a:srgbClr val="5C7180"/>
                </a:solidFill>
                <a:latin typeface="Arial" pitchFamily="34" charset="0"/>
                <a:ea typeface="Arial" pitchFamily="34" charset="-122"/>
                <a:cs typeface="Arial" pitchFamily="34" charset="-120"/>
              </a:rPr>
              <a:t>Use this order for a journal article.</a:t>
            </a:r>
            <a:endParaRPr lang="en-US" sz="1600" dirty="0"/>
          </a:p>
        </p:txBody>
      </p:sp>
      <p:sp>
        <p:nvSpPr>
          <p:cNvPr id="6" name="Shape 4"/>
          <p:cNvSpPr/>
          <p:nvPr/>
        </p:nvSpPr>
        <p:spPr>
          <a:xfrm>
            <a:off x="502920" y="6483096"/>
            <a:ext cx="11183112" cy="0"/>
          </a:xfrm>
          <a:prstGeom prst="line">
            <a:avLst/>
          </a:prstGeom>
          <a:noFill/>
          <a:ln w="8890">
            <a:solidFill>
              <a:srgbClr val="D9E4EC"/>
            </a:solidFill>
            <a:prstDash val="solid"/>
          </a:ln>
        </p:spPr>
        <p:txBody>
          <a:bodyPr/>
          <a:lstStyle/>
          <a:p>
            <a:endParaRPr lang="en-GB"/>
          </a:p>
        </p:txBody>
      </p:sp>
      <p:sp>
        <p:nvSpPr>
          <p:cNvPr id="7" name="Text 5"/>
          <p:cNvSpPr/>
          <p:nvPr/>
        </p:nvSpPr>
        <p:spPr>
          <a:xfrm>
            <a:off x="502920" y="6537960"/>
            <a:ext cx="4572000" cy="155448"/>
          </a:xfrm>
          <a:prstGeom prst="rect">
            <a:avLst/>
          </a:prstGeom>
          <a:noFill/>
          <a:ln/>
        </p:spPr>
        <p:txBody>
          <a:bodyPr wrap="square" lIns="0" tIns="0" rIns="0" bIns="0" rtlCol="0" anchor="ctr">
            <a:normAutofit/>
          </a:bodyPr>
          <a:lstStyle/>
          <a:p>
            <a:pPr marL="0" indent="0">
              <a:buNone/>
            </a:pPr>
            <a:r>
              <a:rPr lang="en-US" sz="900" b="1" dirty="0">
                <a:solidFill>
                  <a:srgbClr val="5C7180"/>
                </a:solidFill>
                <a:latin typeface="Arial" pitchFamily="34" charset="0"/>
                <a:ea typeface="Arial" pitchFamily="34" charset="-122"/>
                <a:cs typeface="Arial" pitchFamily="34" charset="-120"/>
              </a:rPr>
              <a:t>TUESDAY  •  CONTENT</a:t>
            </a:r>
            <a:endParaRPr lang="en-US" sz="900" dirty="0"/>
          </a:p>
        </p:txBody>
      </p:sp>
      <p:sp>
        <p:nvSpPr>
          <p:cNvPr id="8" name="Shape 6"/>
          <p:cNvSpPr/>
          <p:nvPr/>
        </p:nvSpPr>
        <p:spPr>
          <a:xfrm>
            <a:off x="9646920" y="6510528"/>
            <a:ext cx="1938528" cy="292608"/>
          </a:xfrm>
          <a:prstGeom prst="roundRect">
            <a:avLst>
              <a:gd name="adj" fmla="val 25000"/>
            </a:avLst>
          </a:prstGeom>
          <a:solidFill>
            <a:srgbClr val="EAF3F9"/>
          </a:solidFill>
          <a:ln w="10160">
            <a:solidFill>
              <a:srgbClr val="EAF3F9">
                <a:alpha val="0"/>
              </a:srgbClr>
            </a:solidFill>
            <a:prstDash val="solid"/>
          </a:ln>
        </p:spPr>
        <p:txBody>
          <a:bodyPr/>
          <a:lstStyle/>
          <a:p>
            <a:endParaRPr lang="en-GB"/>
          </a:p>
        </p:txBody>
      </p:sp>
      <p:sp>
        <p:nvSpPr>
          <p:cNvPr id="9" name="Text 7"/>
          <p:cNvSpPr/>
          <p:nvPr/>
        </p:nvSpPr>
        <p:spPr>
          <a:xfrm>
            <a:off x="9738360" y="6537960"/>
            <a:ext cx="1755648" cy="219456"/>
          </a:xfrm>
          <a:prstGeom prst="rect">
            <a:avLst/>
          </a:prstGeom>
          <a:noFill/>
          <a:ln/>
        </p:spPr>
        <p:txBody>
          <a:bodyPr wrap="square" lIns="0" tIns="0" rIns="0" bIns="0" rtlCol="0" anchor="ctr">
            <a:normAutofit/>
          </a:bodyPr>
          <a:lstStyle/>
          <a:p>
            <a:pPr marL="0" indent="0">
              <a:buNone/>
            </a:pPr>
            <a:r>
              <a:rPr lang="en-US" sz="1000" b="1" kern="0" spc="50" dirty="0">
                <a:solidFill>
                  <a:srgbClr val="183046"/>
                </a:solidFill>
                <a:latin typeface="Arial" pitchFamily="34" charset="0"/>
                <a:ea typeface="Arial" pitchFamily="34" charset="-122"/>
                <a:cs typeface="Arial" pitchFamily="34" charset="-120"/>
              </a:rPr>
              <a:t>69–74 MIN</a:t>
            </a:r>
            <a:endParaRPr lang="en-US" sz="1000" dirty="0"/>
          </a:p>
        </p:txBody>
      </p:sp>
      <p:sp>
        <p:nvSpPr>
          <p:cNvPr id="10" name="Text 8"/>
          <p:cNvSpPr/>
          <p:nvPr/>
        </p:nvSpPr>
        <p:spPr>
          <a:xfrm>
            <a:off x="11393424" y="6528816"/>
            <a:ext cx="292608" cy="155448"/>
          </a:xfrm>
          <a:prstGeom prst="rect">
            <a:avLst/>
          </a:prstGeom>
          <a:noFill/>
          <a:ln/>
        </p:spPr>
        <p:txBody>
          <a:bodyPr wrap="square" lIns="0" tIns="0" rIns="0" bIns="0" rtlCol="0" anchor="ctr">
            <a:normAutofit/>
          </a:bodyPr>
          <a:lstStyle/>
          <a:p>
            <a:pPr marL="0" indent="0" algn="r">
              <a:buNone/>
            </a:pPr>
            <a:r>
              <a:rPr lang="en-US" sz="1000" b="1" dirty="0">
                <a:solidFill>
                  <a:srgbClr val="5C7180"/>
                </a:solidFill>
                <a:latin typeface="Arial" pitchFamily="34" charset="0"/>
                <a:ea typeface="Arial" pitchFamily="34" charset="-122"/>
                <a:cs typeface="Arial" pitchFamily="34" charset="-120"/>
              </a:rPr>
              <a:t>37</a:t>
            </a:r>
            <a:endParaRPr lang="en-US" sz="1000" dirty="0"/>
          </a:p>
        </p:txBody>
      </p:sp>
      <p:sp>
        <p:nvSpPr>
          <p:cNvPr id="11" name="Text 9"/>
          <p:cNvSpPr/>
          <p:nvPr/>
        </p:nvSpPr>
        <p:spPr>
          <a:xfrm>
            <a:off x="914400" y="1901952"/>
            <a:ext cx="256032" cy="347472"/>
          </a:xfrm>
          <a:prstGeom prst="rect">
            <a:avLst/>
          </a:prstGeom>
          <a:noFill/>
          <a:ln/>
        </p:spPr>
        <p:txBody>
          <a:bodyPr wrap="square" lIns="0" tIns="0" rIns="0" bIns="0" rtlCol="0" anchor="ctr">
            <a:normAutofit/>
          </a:bodyPr>
          <a:lstStyle/>
          <a:p>
            <a:pPr marL="0" indent="0">
              <a:buNone/>
            </a:pPr>
            <a:r>
              <a:rPr lang="en-US" sz="2200" b="1" dirty="0">
                <a:solidFill>
                  <a:srgbClr val="13B8A6"/>
                </a:solidFill>
                <a:latin typeface="Arial" pitchFamily="34" charset="0"/>
                <a:ea typeface="Arial" pitchFamily="34" charset="-122"/>
                <a:cs typeface="Arial" pitchFamily="34" charset="-120"/>
              </a:rPr>
              <a:t>•</a:t>
            </a:r>
            <a:endParaRPr lang="en-US" sz="2200" dirty="0"/>
          </a:p>
        </p:txBody>
      </p:sp>
      <p:sp>
        <p:nvSpPr>
          <p:cNvPr id="12" name="Text 10"/>
          <p:cNvSpPr/>
          <p:nvPr/>
        </p:nvSpPr>
        <p:spPr>
          <a:xfrm>
            <a:off x="1252728" y="1901952"/>
            <a:ext cx="9948672" cy="448056"/>
          </a:xfrm>
          <a:prstGeom prst="rect">
            <a:avLst/>
          </a:prstGeom>
          <a:noFill/>
          <a:ln/>
        </p:spPr>
        <p:txBody>
          <a:bodyPr wrap="square" lIns="0" tIns="0" rIns="0" bIns="0" rtlCol="0" anchor="t">
            <a:normAutofit/>
          </a:bodyPr>
          <a:lstStyle/>
          <a:p>
            <a:pPr marL="0" indent="0">
              <a:buNone/>
            </a:pPr>
            <a:r>
              <a:rPr lang="en-US" sz="2150" dirty="0">
                <a:solidFill>
                  <a:srgbClr val="183046"/>
                </a:solidFill>
                <a:latin typeface="Arial" pitchFamily="34" charset="0"/>
                <a:ea typeface="Arial" pitchFamily="34" charset="-122"/>
                <a:cs typeface="Arial" pitchFamily="34" charset="-120"/>
              </a:rPr>
              <a:t>Read title, date and author.</a:t>
            </a:r>
            <a:endParaRPr lang="en-US" sz="2150" dirty="0"/>
          </a:p>
        </p:txBody>
      </p:sp>
      <p:sp>
        <p:nvSpPr>
          <p:cNvPr id="13" name="Text 11"/>
          <p:cNvSpPr/>
          <p:nvPr/>
        </p:nvSpPr>
        <p:spPr>
          <a:xfrm>
            <a:off x="914400" y="2615184"/>
            <a:ext cx="256032" cy="347472"/>
          </a:xfrm>
          <a:prstGeom prst="rect">
            <a:avLst/>
          </a:prstGeom>
          <a:noFill/>
          <a:ln/>
        </p:spPr>
        <p:txBody>
          <a:bodyPr wrap="square" lIns="0" tIns="0" rIns="0" bIns="0" rtlCol="0" anchor="ctr">
            <a:normAutofit/>
          </a:bodyPr>
          <a:lstStyle/>
          <a:p>
            <a:pPr marL="0" indent="0">
              <a:buNone/>
            </a:pPr>
            <a:r>
              <a:rPr lang="en-US" sz="2200" b="1" dirty="0">
                <a:solidFill>
                  <a:srgbClr val="13B8A6"/>
                </a:solidFill>
                <a:latin typeface="Arial" pitchFamily="34" charset="0"/>
                <a:ea typeface="Arial" pitchFamily="34" charset="-122"/>
                <a:cs typeface="Arial" pitchFamily="34" charset="-120"/>
              </a:rPr>
              <a:t>•</a:t>
            </a:r>
            <a:endParaRPr lang="en-US" sz="2200" dirty="0"/>
          </a:p>
        </p:txBody>
      </p:sp>
      <p:sp>
        <p:nvSpPr>
          <p:cNvPr id="14" name="Text 12"/>
          <p:cNvSpPr/>
          <p:nvPr/>
        </p:nvSpPr>
        <p:spPr>
          <a:xfrm>
            <a:off x="1252728" y="2615184"/>
            <a:ext cx="9948672" cy="448056"/>
          </a:xfrm>
          <a:prstGeom prst="rect">
            <a:avLst/>
          </a:prstGeom>
          <a:noFill/>
          <a:ln/>
        </p:spPr>
        <p:txBody>
          <a:bodyPr wrap="square" lIns="0" tIns="0" rIns="0" bIns="0" rtlCol="0" anchor="t">
            <a:normAutofit/>
          </a:bodyPr>
          <a:lstStyle/>
          <a:p>
            <a:pPr marL="0" indent="0">
              <a:buNone/>
            </a:pPr>
            <a:r>
              <a:rPr lang="en-US" sz="2150" dirty="0">
                <a:solidFill>
                  <a:srgbClr val="183046"/>
                </a:solidFill>
                <a:latin typeface="Arial" pitchFamily="34" charset="0"/>
                <a:ea typeface="Arial" pitchFamily="34" charset="-122"/>
                <a:cs typeface="Arial" pitchFamily="34" charset="-120"/>
              </a:rPr>
              <a:t>Read abstract and research question.</a:t>
            </a:r>
            <a:endParaRPr lang="en-US" sz="2150" dirty="0"/>
          </a:p>
        </p:txBody>
      </p:sp>
      <p:sp>
        <p:nvSpPr>
          <p:cNvPr id="15" name="Text 13"/>
          <p:cNvSpPr/>
          <p:nvPr/>
        </p:nvSpPr>
        <p:spPr>
          <a:xfrm>
            <a:off x="914400" y="3328416"/>
            <a:ext cx="256032" cy="347472"/>
          </a:xfrm>
          <a:prstGeom prst="rect">
            <a:avLst/>
          </a:prstGeom>
          <a:noFill/>
          <a:ln/>
        </p:spPr>
        <p:txBody>
          <a:bodyPr wrap="square" lIns="0" tIns="0" rIns="0" bIns="0" rtlCol="0" anchor="ctr">
            <a:normAutofit/>
          </a:bodyPr>
          <a:lstStyle/>
          <a:p>
            <a:pPr marL="0" indent="0">
              <a:buNone/>
            </a:pPr>
            <a:r>
              <a:rPr lang="en-US" sz="2200" b="1" dirty="0">
                <a:solidFill>
                  <a:srgbClr val="13B8A6"/>
                </a:solidFill>
                <a:latin typeface="Arial" pitchFamily="34" charset="0"/>
                <a:ea typeface="Arial" pitchFamily="34" charset="-122"/>
                <a:cs typeface="Arial" pitchFamily="34" charset="-120"/>
              </a:rPr>
              <a:t>•</a:t>
            </a:r>
            <a:endParaRPr lang="en-US" sz="2200" dirty="0"/>
          </a:p>
        </p:txBody>
      </p:sp>
      <p:sp>
        <p:nvSpPr>
          <p:cNvPr id="16" name="Text 14"/>
          <p:cNvSpPr/>
          <p:nvPr/>
        </p:nvSpPr>
        <p:spPr>
          <a:xfrm>
            <a:off x="1252728" y="3328416"/>
            <a:ext cx="9948672" cy="448056"/>
          </a:xfrm>
          <a:prstGeom prst="rect">
            <a:avLst/>
          </a:prstGeom>
          <a:noFill/>
          <a:ln/>
        </p:spPr>
        <p:txBody>
          <a:bodyPr wrap="square" lIns="0" tIns="0" rIns="0" bIns="0" rtlCol="0" anchor="t">
            <a:normAutofit/>
          </a:bodyPr>
          <a:lstStyle/>
          <a:p>
            <a:pPr marL="0" indent="0">
              <a:buNone/>
            </a:pPr>
            <a:r>
              <a:rPr lang="en-US" sz="2150" dirty="0">
                <a:solidFill>
                  <a:srgbClr val="183046"/>
                </a:solidFill>
                <a:latin typeface="Arial" pitchFamily="34" charset="0"/>
                <a:ea typeface="Arial" pitchFamily="34" charset="-122"/>
                <a:cs typeface="Arial" pitchFamily="34" charset="-120"/>
              </a:rPr>
              <a:t>Read headings and the first sentence of key sections.</a:t>
            </a:r>
            <a:endParaRPr lang="en-US" sz="2150" dirty="0"/>
          </a:p>
        </p:txBody>
      </p:sp>
      <p:sp>
        <p:nvSpPr>
          <p:cNvPr id="17" name="Text 15"/>
          <p:cNvSpPr/>
          <p:nvPr/>
        </p:nvSpPr>
        <p:spPr>
          <a:xfrm>
            <a:off x="914400" y="4041648"/>
            <a:ext cx="256032" cy="347472"/>
          </a:xfrm>
          <a:prstGeom prst="rect">
            <a:avLst/>
          </a:prstGeom>
          <a:noFill/>
          <a:ln/>
        </p:spPr>
        <p:txBody>
          <a:bodyPr wrap="square" lIns="0" tIns="0" rIns="0" bIns="0" rtlCol="0" anchor="ctr">
            <a:normAutofit/>
          </a:bodyPr>
          <a:lstStyle/>
          <a:p>
            <a:pPr marL="0" indent="0">
              <a:buNone/>
            </a:pPr>
            <a:r>
              <a:rPr lang="en-US" sz="2200" b="1" dirty="0">
                <a:solidFill>
                  <a:srgbClr val="13B8A6"/>
                </a:solidFill>
                <a:latin typeface="Arial" pitchFamily="34" charset="0"/>
                <a:ea typeface="Arial" pitchFamily="34" charset="-122"/>
                <a:cs typeface="Arial" pitchFamily="34" charset="-120"/>
              </a:rPr>
              <a:t>•</a:t>
            </a:r>
            <a:endParaRPr lang="en-US" sz="2200" dirty="0"/>
          </a:p>
        </p:txBody>
      </p:sp>
      <p:sp>
        <p:nvSpPr>
          <p:cNvPr id="18" name="Text 16"/>
          <p:cNvSpPr/>
          <p:nvPr/>
        </p:nvSpPr>
        <p:spPr>
          <a:xfrm>
            <a:off x="1252728" y="4041648"/>
            <a:ext cx="9948672" cy="448056"/>
          </a:xfrm>
          <a:prstGeom prst="rect">
            <a:avLst/>
          </a:prstGeom>
          <a:noFill/>
          <a:ln/>
        </p:spPr>
        <p:txBody>
          <a:bodyPr wrap="square" lIns="0" tIns="0" rIns="0" bIns="0" rtlCol="0" anchor="t">
            <a:normAutofit/>
          </a:bodyPr>
          <a:lstStyle/>
          <a:p>
            <a:pPr marL="0" indent="0">
              <a:buNone/>
            </a:pPr>
            <a:r>
              <a:rPr lang="en-US" sz="2150" dirty="0">
                <a:solidFill>
                  <a:srgbClr val="183046"/>
                </a:solidFill>
                <a:latin typeface="Arial" pitchFamily="34" charset="0"/>
                <a:ea typeface="Arial" pitchFamily="34" charset="-122"/>
                <a:cs typeface="Arial" pitchFamily="34" charset="-120"/>
              </a:rPr>
              <a:t>Look at visuals, findings and conclusion.</a:t>
            </a:r>
            <a:endParaRPr lang="en-US" sz="2150" dirty="0"/>
          </a:p>
        </p:txBody>
      </p:sp>
      <p:sp>
        <p:nvSpPr>
          <p:cNvPr id="19" name="Text 17"/>
          <p:cNvSpPr/>
          <p:nvPr/>
        </p:nvSpPr>
        <p:spPr>
          <a:xfrm>
            <a:off x="914400" y="4754880"/>
            <a:ext cx="256032" cy="347472"/>
          </a:xfrm>
          <a:prstGeom prst="rect">
            <a:avLst/>
          </a:prstGeom>
          <a:noFill/>
          <a:ln/>
        </p:spPr>
        <p:txBody>
          <a:bodyPr wrap="square" lIns="0" tIns="0" rIns="0" bIns="0" rtlCol="0" anchor="ctr">
            <a:normAutofit/>
          </a:bodyPr>
          <a:lstStyle/>
          <a:p>
            <a:pPr marL="0" indent="0">
              <a:buNone/>
            </a:pPr>
            <a:r>
              <a:rPr lang="en-US" sz="2200" b="1" dirty="0">
                <a:solidFill>
                  <a:srgbClr val="13B8A6"/>
                </a:solidFill>
                <a:latin typeface="Arial" pitchFamily="34" charset="0"/>
                <a:ea typeface="Arial" pitchFamily="34" charset="-122"/>
                <a:cs typeface="Arial" pitchFamily="34" charset="-120"/>
              </a:rPr>
              <a:t>•</a:t>
            </a:r>
            <a:endParaRPr lang="en-US" sz="2200" dirty="0"/>
          </a:p>
        </p:txBody>
      </p:sp>
      <p:sp>
        <p:nvSpPr>
          <p:cNvPr id="20" name="Text 18"/>
          <p:cNvSpPr/>
          <p:nvPr/>
        </p:nvSpPr>
        <p:spPr>
          <a:xfrm>
            <a:off x="1252728" y="4754880"/>
            <a:ext cx="9948672" cy="448056"/>
          </a:xfrm>
          <a:prstGeom prst="rect">
            <a:avLst/>
          </a:prstGeom>
          <a:noFill/>
          <a:ln/>
        </p:spPr>
        <p:txBody>
          <a:bodyPr wrap="square" lIns="0" tIns="0" rIns="0" bIns="0" rtlCol="0" anchor="t">
            <a:normAutofit/>
          </a:bodyPr>
          <a:lstStyle/>
          <a:p>
            <a:pPr marL="0" indent="0">
              <a:buNone/>
            </a:pPr>
            <a:r>
              <a:rPr lang="en-US" sz="2150" dirty="0">
                <a:solidFill>
                  <a:srgbClr val="183046"/>
                </a:solidFill>
                <a:latin typeface="Arial" pitchFamily="34" charset="0"/>
                <a:ea typeface="Arial" pitchFamily="34" charset="-122"/>
                <a:cs typeface="Arial" pitchFamily="34" charset="-120"/>
              </a:rPr>
              <a:t>Decide: read in full, save for later or discard.</a:t>
            </a:r>
            <a:endParaRPr lang="en-US" sz="2150"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name="Slide 38">
    <p:bg>
      <p:bgPr>
        <a:solidFill>
          <a:srgbClr val="F6F9FC"/>
        </a:solidFill>
        <a:effectLst/>
      </p:bgPr>
    </p:bg>
    <p:spTree>
      <p:nvGrpSpPr>
        <p:cNvPr id="1" name=""/>
        <p:cNvGrpSpPr/>
        <p:nvPr/>
      </p:nvGrpSpPr>
      <p:grpSpPr>
        <a:xfrm>
          <a:off x="0" y="0"/>
          <a:ext cx="0" cy="0"/>
          <a:chOff x="0" y="0"/>
          <a:chExt cx="0" cy="0"/>
        </a:xfrm>
      </p:grpSpPr>
      <p:sp>
        <p:nvSpPr>
          <p:cNvPr id="2" name="Shape 0"/>
          <p:cNvSpPr/>
          <p:nvPr/>
        </p:nvSpPr>
        <p:spPr>
          <a:xfrm>
            <a:off x="0" y="0"/>
            <a:ext cx="12192000" cy="109728"/>
          </a:xfrm>
          <a:prstGeom prst="rect">
            <a:avLst/>
          </a:prstGeom>
          <a:solidFill>
            <a:srgbClr val="13B8A6"/>
          </a:solidFill>
          <a:ln w="12700">
            <a:solidFill>
              <a:srgbClr val="13B8A6"/>
            </a:solidFill>
            <a:prstDash val="solid"/>
          </a:ln>
        </p:spPr>
        <p:txBody>
          <a:bodyPr/>
          <a:lstStyle/>
          <a:p>
            <a:endParaRPr lang="en-GB"/>
          </a:p>
        </p:txBody>
      </p:sp>
      <p:sp>
        <p:nvSpPr>
          <p:cNvPr id="3" name="Text 1"/>
          <p:cNvSpPr/>
          <p:nvPr/>
        </p:nvSpPr>
        <p:spPr>
          <a:xfrm>
            <a:off x="502920" y="274320"/>
            <a:ext cx="9144000" cy="219456"/>
          </a:xfrm>
          <a:prstGeom prst="rect">
            <a:avLst/>
          </a:prstGeom>
          <a:noFill/>
          <a:ln/>
        </p:spPr>
        <p:txBody>
          <a:bodyPr wrap="square" lIns="0" tIns="0" rIns="0" bIns="0" rtlCol="0" anchor="ctr">
            <a:normAutofit/>
          </a:bodyPr>
          <a:lstStyle/>
          <a:p>
            <a:pPr marL="0" indent="0">
              <a:buNone/>
            </a:pPr>
            <a:r>
              <a:rPr lang="en-US" sz="1000" b="1" kern="0" spc="50" dirty="0">
                <a:solidFill>
                  <a:srgbClr val="5C7180"/>
                </a:solidFill>
                <a:latin typeface="Arial" pitchFamily="34" charset="0"/>
                <a:ea typeface="Arial" pitchFamily="34" charset="-122"/>
                <a:cs typeface="Arial" pitchFamily="34" charset="-120"/>
              </a:rPr>
              <a:t>UWTSD  /  BMPL4020  /  ACADEMIC &amp; PROFESSIONAL SKILLS FOR POLICING</a:t>
            </a:r>
            <a:endParaRPr lang="en-US" sz="1000" dirty="0"/>
          </a:p>
        </p:txBody>
      </p:sp>
      <p:sp>
        <p:nvSpPr>
          <p:cNvPr id="4" name="Text 2"/>
          <p:cNvSpPr/>
          <p:nvPr/>
        </p:nvSpPr>
        <p:spPr>
          <a:xfrm>
            <a:off x="502920" y="749808"/>
            <a:ext cx="11201400" cy="685800"/>
          </a:xfrm>
          <a:prstGeom prst="rect">
            <a:avLst/>
          </a:prstGeom>
          <a:noFill/>
          <a:ln/>
        </p:spPr>
        <p:txBody>
          <a:bodyPr wrap="square" lIns="0" tIns="0" rIns="0" bIns="0" rtlCol="0" anchor="ctr">
            <a:normAutofit/>
          </a:bodyPr>
          <a:lstStyle/>
          <a:p>
            <a:pPr marL="0" indent="0">
              <a:buNone/>
            </a:pPr>
            <a:r>
              <a:rPr lang="en-US" sz="3100" b="1" dirty="0">
                <a:solidFill>
                  <a:srgbClr val="10263A"/>
                </a:solidFill>
                <a:latin typeface="Arial" pitchFamily="34" charset="0"/>
                <a:ea typeface="Arial" pitchFamily="34" charset="-122"/>
                <a:cs typeface="Arial" pitchFamily="34" charset="-120"/>
              </a:rPr>
              <a:t>SCANNING: hunt for one exact fact</a:t>
            </a:r>
            <a:endParaRPr lang="en-US" sz="3100" dirty="0"/>
          </a:p>
        </p:txBody>
      </p:sp>
      <p:sp>
        <p:nvSpPr>
          <p:cNvPr id="5" name="Text 3"/>
          <p:cNvSpPr/>
          <p:nvPr/>
        </p:nvSpPr>
        <p:spPr>
          <a:xfrm>
            <a:off x="512064" y="1444752"/>
            <a:ext cx="11064240" cy="338328"/>
          </a:xfrm>
          <a:prstGeom prst="rect">
            <a:avLst/>
          </a:prstGeom>
          <a:noFill/>
          <a:ln/>
        </p:spPr>
        <p:txBody>
          <a:bodyPr wrap="square" lIns="0" tIns="0" rIns="0" bIns="0" rtlCol="0" anchor="ctr">
            <a:normAutofit/>
          </a:bodyPr>
          <a:lstStyle/>
          <a:p>
            <a:pPr marL="0" indent="0">
              <a:buNone/>
            </a:pPr>
            <a:r>
              <a:rPr lang="en-US" sz="1600" dirty="0">
                <a:solidFill>
                  <a:srgbClr val="5C7180"/>
                </a:solidFill>
                <a:latin typeface="Arial" pitchFamily="34" charset="0"/>
                <a:ea typeface="Arial" pitchFamily="34" charset="-122"/>
                <a:cs typeface="Arial" pitchFamily="34" charset="-120"/>
              </a:rPr>
              <a:t>Look for what your poster sentence needs.</a:t>
            </a:r>
            <a:endParaRPr lang="en-US" sz="1600" dirty="0"/>
          </a:p>
        </p:txBody>
      </p:sp>
      <p:sp>
        <p:nvSpPr>
          <p:cNvPr id="6" name="Shape 4"/>
          <p:cNvSpPr/>
          <p:nvPr/>
        </p:nvSpPr>
        <p:spPr>
          <a:xfrm>
            <a:off x="502920" y="6483096"/>
            <a:ext cx="11183112" cy="0"/>
          </a:xfrm>
          <a:prstGeom prst="line">
            <a:avLst/>
          </a:prstGeom>
          <a:noFill/>
          <a:ln w="8890">
            <a:solidFill>
              <a:srgbClr val="D9E4EC"/>
            </a:solidFill>
            <a:prstDash val="solid"/>
          </a:ln>
        </p:spPr>
        <p:txBody>
          <a:bodyPr/>
          <a:lstStyle/>
          <a:p>
            <a:endParaRPr lang="en-GB"/>
          </a:p>
        </p:txBody>
      </p:sp>
      <p:sp>
        <p:nvSpPr>
          <p:cNvPr id="7" name="Text 5"/>
          <p:cNvSpPr/>
          <p:nvPr/>
        </p:nvSpPr>
        <p:spPr>
          <a:xfrm>
            <a:off x="502920" y="6537960"/>
            <a:ext cx="4572000" cy="155448"/>
          </a:xfrm>
          <a:prstGeom prst="rect">
            <a:avLst/>
          </a:prstGeom>
          <a:noFill/>
          <a:ln/>
        </p:spPr>
        <p:txBody>
          <a:bodyPr wrap="square" lIns="0" tIns="0" rIns="0" bIns="0" rtlCol="0" anchor="ctr">
            <a:normAutofit/>
          </a:bodyPr>
          <a:lstStyle/>
          <a:p>
            <a:pPr marL="0" indent="0">
              <a:buNone/>
            </a:pPr>
            <a:r>
              <a:rPr lang="en-US" sz="900" b="1" dirty="0">
                <a:solidFill>
                  <a:srgbClr val="5C7180"/>
                </a:solidFill>
                <a:latin typeface="Arial" pitchFamily="34" charset="0"/>
                <a:ea typeface="Arial" pitchFamily="34" charset="-122"/>
                <a:cs typeface="Arial" pitchFamily="34" charset="-120"/>
              </a:rPr>
              <a:t>TUESDAY  •  CONTENT</a:t>
            </a:r>
            <a:endParaRPr lang="en-US" sz="900" dirty="0"/>
          </a:p>
        </p:txBody>
      </p:sp>
      <p:sp>
        <p:nvSpPr>
          <p:cNvPr id="8" name="Shape 6"/>
          <p:cNvSpPr/>
          <p:nvPr/>
        </p:nvSpPr>
        <p:spPr>
          <a:xfrm>
            <a:off x="9646920" y="6510528"/>
            <a:ext cx="1938528" cy="292608"/>
          </a:xfrm>
          <a:prstGeom prst="roundRect">
            <a:avLst>
              <a:gd name="adj" fmla="val 25000"/>
            </a:avLst>
          </a:prstGeom>
          <a:solidFill>
            <a:srgbClr val="EAF3F9"/>
          </a:solidFill>
          <a:ln w="10160">
            <a:solidFill>
              <a:srgbClr val="EAF3F9">
                <a:alpha val="0"/>
              </a:srgbClr>
            </a:solidFill>
            <a:prstDash val="solid"/>
          </a:ln>
        </p:spPr>
        <p:txBody>
          <a:bodyPr/>
          <a:lstStyle/>
          <a:p>
            <a:endParaRPr lang="en-GB"/>
          </a:p>
        </p:txBody>
      </p:sp>
      <p:sp>
        <p:nvSpPr>
          <p:cNvPr id="9" name="Text 7"/>
          <p:cNvSpPr/>
          <p:nvPr/>
        </p:nvSpPr>
        <p:spPr>
          <a:xfrm>
            <a:off x="9738360" y="6537960"/>
            <a:ext cx="1755648" cy="219456"/>
          </a:xfrm>
          <a:prstGeom prst="rect">
            <a:avLst/>
          </a:prstGeom>
          <a:noFill/>
          <a:ln/>
        </p:spPr>
        <p:txBody>
          <a:bodyPr wrap="square" lIns="0" tIns="0" rIns="0" bIns="0" rtlCol="0" anchor="ctr">
            <a:normAutofit/>
          </a:bodyPr>
          <a:lstStyle/>
          <a:p>
            <a:pPr marL="0" indent="0">
              <a:buNone/>
            </a:pPr>
            <a:r>
              <a:rPr lang="en-US" sz="1000" b="1" kern="0" spc="50" dirty="0">
                <a:solidFill>
                  <a:srgbClr val="183046"/>
                </a:solidFill>
                <a:latin typeface="Arial" pitchFamily="34" charset="0"/>
                <a:ea typeface="Arial" pitchFamily="34" charset="-122"/>
                <a:cs typeface="Arial" pitchFamily="34" charset="-120"/>
              </a:rPr>
              <a:t>74–79 MIN</a:t>
            </a:r>
            <a:endParaRPr lang="en-US" sz="1000" dirty="0"/>
          </a:p>
        </p:txBody>
      </p:sp>
      <p:sp>
        <p:nvSpPr>
          <p:cNvPr id="10" name="Text 8"/>
          <p:cNvSpPr/>
          <p:nvPr/>
        </p:nvSpPr>
        <p:spPr>
          <a:xfrm>
            <a:off x="11393424" y="6528816"/>
            <a:ext cx="292608" cy="155448"/>
          </a:xfrm>
          <a:prstGeom prst="rect">
            <a:avLst/>
          </a:prstGeom>
          <a:noFill/>
          <a:ln/>
        </p:spPr>
        <p:txBody>
          <a:bodyPr wrap="square" lIns="0" tIns="0" rIns="0" bIns="0" rtlCol="0" anchor="ctr">
            <a:normAutofit/>
          </a:bodyPr>
          <a:lstStyle/>
          <a:p>
            <a:pPr marL="0" indent="0" algn="r">
              <a:buNone/>
            </a:pPr>
            <a:r>
              <a:rPr lang="en-US" sz="1000" b="1" dirty="0">
                <a:solidFill>
                  <a:srgbClr val="5C7180"/>
                </a:solidFill>
                <a:latin typeface="Arial" pitchFamily="34" charset="0"/>
                <a:ea typeface="Arial" pitchFamily="34" charset="-122"/>
                <a:cs typeface="Arial" pitchFamily="34" charset="-120"/>
              </a:rPr>
              <a:t>38</a:t>
            </a:r>
            <a:endParaRPr lang="en-US" sz="1000" dirty="0"/>
          </a:p>
        </p:txBody>
      </p:sp>
      <p:sp>
        <p:nvSpPr>
          <p:cNvPr id="11" name="Text 9"/>
          <p:cNvSpPr/>
          <p:nvPr/>
        </p:nvSpPr>
        <p:spPr>
          <a:xfrm>
            <a:off x="923544" y="2103120"/>
            <a:ext cx="256032" cy="347472"/>
          </a:xfrm>
          <a:prstGeom prst="rect">
            <a:avLst/>
          </a:prstGeom>
          <a:noFill/>
          <a:ln/>
        </p:spPr>
        <p:txBody>
          <a:bodyPr wrap="square" lIns="0" tIns="0" rIns="0" bIns="0" rtlCol="0" anchor="ctr">
            <a:normAutofit/>
          </a:bodyPr>
          <a:lstStyle/>
          <a:p>
            <a:pPr marL="0" indent="0">
              <a:buNone/>
            </a:pPr>
            <a:r>
              <a:rPr lang="en-US" sz="2200" b="1" dirty="0">
                <a:solidFill>
                  <a:srgbClr val="13B8A6"/>
                </a:solidFill>
                <a:latin typeface="Arial" pitchFamily="34" charset="0"/>
                <a:ea typeface="Arial" pitchFamily="34" charset="-122"/>
                <a:cs typeface="Arial" pitchFamily="34" charset="-120"/>
              </a:rPr>
              <a:t>•</a:t>
            </a:r>
            <a:endParaRPr lang="en-US" sz="2200" dirty="0"/>
          </a:p>
        </p:txBody>
      </p:sp>
      <p:sp>
        <p:nvSpPr>
          <p:cNvPr id="12" name="Text 10"/>
          <p:cNvSpPr/>
          <p:nvPr/>
        </p:nvSpPr>
        <p:spPr>
          <a:xfrm>
            <a:off x="1261872" y="2103120"/>
            <a:ext cx="10030968" cy="448056"/>
          </a:xfrm>
          <a:prstGeom prst="rect">
            <a:avLst/>
          </a:prstGeom>
          <a:noFill/>
          <a:ln/>
        </p:spPr>
        <p:txBody>
          <a:bodyPr wrap="square" lIns="0" tIns="0" rIns="0" bIns="0" rtlCol="0" anchor="t">
            <a:normAutofit/>
          </a:bodyPr>
          <a:lstStyle/>
          <a:p>
            <a:pPr marL="0" indent="0">
              <a:buNone/>
            </a:pPr>
            <a:r>
              <a:rPr lang="en-US" sz="2200" dirty="0">
                <a:solidFill>
                  <a:srgbClr val="183046"/>
                </a:solidFill>
                <a:latin typeface="Arial" pitchFamily="34" charset="0"/>
                <a:ea typeface="Arial" pitchFamily="34" charset="-122"/>
                <a:cs typeface="Arial" pitchFamily="34" charset="-120"/>
              </a:rPr>
              <a:t>Use Ctrl+F / Find in page for “battery”, “section 20”, “updated”.</a:t>
            </a:r>
            <a:endParaRPr lang="en-US" sz="2200" dirty="0"/>
          </a:p>
        </p:txBody>
      </p:sp>
      <p:sp>
        <p:nvSpPr>
          <p:cNvPr id="13" name="Text 11"/>
          <p:cNvSpPr/>
          <p:nvPr/>
        </p:nvSpPr>
        <p:spPr>
          <a:xfrm>
            <a:off x="923544" y="2944368"/>
            <a:ext cx="256032" cy="347472"/>
          </a:xfrm>
          <a:prstGeom prst="rect">
            <a:avLst/>
          </a:prstGeom>
          <a:noFill/>
          <a:ln/>
        </p:spPr>
        <p:txBody>
          <a:bodyPr wrap="square" lIns="0" tIns="0" rIns="0" bIns="0" rtlCol="0" anchor="ctr">
            <a:normAutofit/>
          </a:bodyPr>
          <a:lstStyle/>
          <a:p>
            <a:pPr marL="0" indent="0">
              <a:buNone/>
            </a:pPr>
            <a:r>
              <a:rPr lang="en-US" sz="2200" b="1" dirty="0">
                <a:solidFill>
                  <a:srgbClr val="13B8A6"/>
                </a:solidFill>
                <a:latin typeface="Arial" pitchFamily="34" charset="0"/>
                <a:ea typeface="Arial" pitchFamily="34" charset="-122"/>
                <a:cs typeface="Arial" pitchFamily="34" charset="-120"/>
              </a:rPr>
              <a:t>•</a:t>
            </a:r>
            <a:endParaRPr lang="en-US" sz="2200" dirty="0"/>
          </a:p>
        </p:txBody>
      </p:sp>
      <p:sp>
        <p:nvSpPr>
          <p:cNvPr id="14" name="Text 12"/>
          <p:cNvSpPr/>
          <p:nvPr/>
        </p:nvSpPr>
        <p:spPr>
          <a:xfrm>
            <a:off x="1261872" y="2944368"/>
            <a:ext cx="10030968" cy="448056"/>
          </a:xfrm>
          <a:prstGeom prst="rect">
            <a:avLst/>
          </a:prstGeom>
          <a:noFill/>
          <a:ln/>
        </p:spPr>
        <p:txBody>
          <a:bodyPr wrap="square" lIns="0" tIns="0" rIns="0" bIns="0" rtlCol="0" anchor="t">
            <a:normAutofit/>
          </a:bodyPr>
          <a:lstStyle/>
          <a:p>
            <a:pPr marL="0" indent="0">
              <a:buNone/>
            </a:pPr>
            <a:r>
              <a:rPr lang="en-US" sz="2200" dirty="0">
                <a:solidFill>
                  <a:srgbClr val="183046"/>
                </a:solidFill>
                <a:latin typeface="Arial" pitchFamily="34" charset="0"/>
                <a:ea typeface="Arial" pitchFamily="34" charset="-122"/>
                <a:cs typeface="Arial" pitchFamily="34" charset="-120"/>
              </a:rPr>
              <a:t>Search headings, bold text, tables and figure captions.</a:t>
            </a:r>
            <a:endParaRPr lang="en-US" sz="2200" dirty="0"/>
          </a:p>
        </p:txBody>
      </p:sp>
      <p:sp>
        <p:nvSpPr>
          <p:cNvPr id="15" name="Text 13"/>
          <p:cNvSpPr/>
          <p:nvPr/>
        </p:nvSpPr>
        <p:spPr>
          <a:xfrm>
            <a:off x="923544" y="3785616"/>
            <a:ext cx="256032" cy="347472"/>
          </a:xfrm>
          <a:prstGeom prst="rect">
            <a:avLst/>
          </a:prstGeom>
          <a:noFill/>
          <a:ln/>
        </p:spPr>
        <p:txBody>
          <a:bodyPr wrap="square" lIns="0" tIns="0" rIns="0" bIns="0" rtlCol="0" anchor="ctr">
            <a:normAutofit/>
          </a:bodyPr>
          <a:lstStyle/>
          <a:p>
            <a:pPr marL="0" indent="0">
              <a:buNone/>
            </a:pPr>
            <a:r>
              <a:rPr lang="en-US" sz="2200" b="1" dirty="0">
                <a:solidFill>
                  <a:srgbClr val="13B8A6"/>
                </a:solidFill>
                <a:latin typeface="Arial" pitchFamily="34" charset="0"/>
                <a:ea typeface="Arial" pitchFamily="34" charset="-122"/>
                <a:cs typeface="Arial" pitchFamily="34" charset="-120"/>
              </a:rPr>
              <a:t>•</a:t>
            </a:r>
            <a:endParaRPr lang="en-US" sz="2200" dirty="0"/>
          </a:p>
        </p:txBody>
      </p:sp>
      <p:sp>
        <p:nvSpPr>
          <p:cNvPr id="16" name="Text 14"/>
          <p:cNvSpPr/>
          <p:nvPr/>
        </p:nvSpPr>
        <p:spPr>
          <a:xfrm>
            <a:off x="1261872" y="3785616"/>
            <a:ext cx="10030968" cy="448056"/>
          </a:xfrm>
          <a:prstGeom prst="rect">
            <a:avLst/>
          </a:prstGeom>
          <a:noFill/>
          <a:ln/>
        </p:spPr>
        <p:txBody>
          <a:bodyPr wrap="square" lIns="0" tIns="0" rIns="0" bIns="0" rtlCol="0" anchor="t">
            <a:normAutofit/>
          </a:bodyPr>
          <a:lstStyle/>
          <a:p>
            <a:pPr marL="0" indent="0">
              <a:buNone/>
            </a:pPr>
            <a:r>
              <a:rPr lang="en-US" sz="2200" dirty="0">
                <a:solidFill>
                  <a:srgbClr val="183046"/>
                </a:solidFill>
                <a:latin typeface="Arial" pitchFamily="34" charset="0"/>
                <a:ea typeface="Arial" pitchFamily="34" charset="-122"/>
                <a:cs typeface="Arial" pitchFamily="34" charset="-120"/>
              </a:rPr>
              <a:t>Locate the surrounding paragraph—do not quote out of context.</a:t>
            </a:r>
            <a:endParaRPr lang="en-US" sz="2200" dirty="0"/>
          </a:p>
        </p:txBody>
      </p:sp>
      <p:sp>
        <p:nvSpPr>
          <p:cNvPr id="17" name="Text 15"/>
          <p:cNvSpPr/>
          <p:nvPr/>
        </p:nvSpPr>
        <p:spPr>
          <a:xfrm>
            <a:off x="923544" y="4626864"/>
            <a:ext cx="256032" cy="347472"/>
          </a:xfrm>
          <a:prstGeom prst="rect">
            <a:avLst/>
          </a:prstGeom>
          <a:noFill/>
          <a:ln/>
        </p:spPr>
        <p:txBody>
          <a:bodyPr wrap="square" lIns="0" tIns="0" rIns="0" bIns="0" rtlCol="0" anchor="ctr">
            <a:normAutofit/>
          </a:bodyPr>
          <a:lstStyle/>
          <a:p>
            <a:pPr marL="0" indent="0">
              <a:buNone/>
            </a:pPr>
            <a:r>
              <a:rPr lang="en-US" sz="2200" b="1" dirty="0">
                <a:solidFill>
                  <a:srgbClr val="13B8A6"/>
                </a:solidFill>
                <a:latin typeface="Arial" pitchFamily="34" charset="0"/>
                <a:ea typeface="Arial" pitchFamily="34" charset="-122"/>
                <a:cs typeface="Arial" pitchFamily="34" charset="-120"/>
              </a:rPr>
              <a:t>•</a:t>
            </a:r>
            <a:endParaRPr lang="en-US" sz="2200" dirty="0"/>
          </a:p>
        </p:txBody>
      </p:sp>
      <p:sp>
        <p:nvSpPr>
          <p:cNvPr id="18" name="Text 16"/>
          <p:cNvSpPr/>
          <p:nvPr/>
        </p:nvSpPr>
        <p:spPr>
          <a:xfrm>
            <a:off x="1261872" y="4626864"/>
            <a:ext cx="10030968" cy="448056"/>
          </a:xfrm>
          <a:prstGeom prst="rect">
            <a:avLst/>
          </a:prstGeom>
          <a:noFill/>
          <a:ln/>
        </p:spPr>
        <p:txBody>
          <a:bodyPr wrap="square" lIns="0" tIns="0" rIns="0" bIns="0" rtlCol="0" anchor="t">
            <a:normAutofit/>
          </a:bodyPr>
          <a:lstStyle/>
          <a:p>
            <a:pPr marL="0" indent="0">
              <a:buNone/>
            </a:pPr>
            <a:r>
              <a:rPr lang="en-US" sz="2200" dirty="0">
                <a:solidFill>
                  <a:srgbClr val="183046"/>
                </a:solidFill>
                <a:latin typeface="Arial" pitchFamily="34" charset="0"/>
                <a:ea typeface="Arial" pitchFamily="34" charset="-122"/>
                <a:cs typeface="Arial" pitchFamily="34" charset="-120"/>
              </a:rPr>
              <a:t>Double-check jurisdiction, scope and the author’s meaning.</a:t>
            </a:r>
            <a:endParaRPr lang="en-US" sz="2200"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name="Slide 39">
    <p:bg>
      <p:bgPr>
        <a:solidFill>
          <a:srgbClr val="F6F9FC"/>
        </a:solidFill>
        <a:effectLst/>
      </p:bgPr>
    </p:bg>
    <p:spTree>
      <p:nvGrpSpPr>
        <p:cNvPr id="1" name=""/>
        <p:cNvGrpSpPr/>
        <p:nvPr/>
      </p:nvGrpSpPr>
      <p:grpSpPr>
        <a:xfrm>
          <a:off x="0" y="0"/>
          <a:ext cx="0" cy="0"/>
          <a:chOff x="0" y="0"/>
          <a:chExt cx="0" cy="0"/>
        </a:xfrm>
      </p:grpSpPr>
      <p:sp>
        <p:nvSpPr>
          <p:cNvPr id="2" name="Shape 0"/>
          <p:cNvSpPr/>
          <p:nvPr/>
        </p:nvSpPr>
        <p:spPr>
          <a:xfrm>
            <a:off x="0" y="0"/>
            <a:ext cx="12192000" cy="109728"/>
          </a:xfrm>
          <a:prstGeom prst="rect">
            <a:avLst/>
          </a:prstGeom>
          <a:solidFill>
            <a:srgbClr val="13B8A6"/>
          </a:solidFill>
          <a:ln w="12700">
            <a:solidFill>
              <a:srgbClr val="13B8A6"/>
            </a:solidFill>
            <a:prstDash val="solid"/>
          </a:ln>
        </p:spPr>
        <p:txBody>
          <a:bodyPr/>
          <a:lstStyle/>
          <a:p>
            <a:endParaRPr lang="en-GB"/>
          </a:p>
        </p:txBody>
      </p:sp>
      <p:sp>
        <p:nvSpPr>
          <p:cNvPr id="3" name="Text 1"/>
          <p:cNvSpPr/>
          <p:nvPr/>
        </p:nvSpPr>
        <p:spPr>
          <a:xfrm>
            <a:off x="502920" y="274320"/>
            <a:ext cx="9144000" cy="219456"/>
          </a:xfrm>
          <a:prstGeom prst="rect">
            <a:avLst/>
          </a:prstGeom>
          <a:noFill/>
          <a:ln/>
        </p:spPr>
        <p:txBody>
          <a:bodyPr wrap="square" lIns="0" tIns="0" rIns="0" bIns="0" rtlCol="0" anchor="ctr">
            <a:normAutofit/>
          </a:bodyPr>
          <a:lstStyle/>
          <a:p>
            <a:pPr marL="0" indent="0">
              <a:buNone/>
            </a:pPr>
            <a:r>
              <a:rPr lang="en-US" sz="1000" b="1" kern="0" spc="50" dirty="0">
                <a:solidFill>
                  <a:srgbClr val="5C7180"/>
                </a:solidFill>
                <a:latin typeface="Arial" pitchFamily="34" charset="0"/>
                <a:ea typeface="Arial" pitchFamily="34" charset="-122"/>
                <a:cs typeface="Arial" pitchFamily="34" charset="-120"/>
              </a:rPr>
              <a:t>UWTSD  /  BMPL4020  /  ACADEMIC &amp; PROFESSIONAL SKILLS FOR POLICING</a:t>
            </a:r>
            <a:endParaRPr lang="en-US" sz="1000" dirty="0"/>
          </a:p>
        </p:txBody>
      </p:sp>
      <p:sp>
        <p:nvSpPr>
          <p:cNvPr id="4" name="Text 2"/>
          <p:cNvSpPr/>
          <p:nvPr/>
        </p:nvSpPr>
        <p:spPr>
          <a:xfrm>
            <a:off x="502920" y="749808"/>
            <a:ext cx="11201400" cy="685800"/>
          </a:xfrm>
          <a:prstGeom prst="rect">
            <a:avLst/>
          </a:prstGeom>
          <a:noFill/>
          <a:ln/>
        </p:spPr>
        <p:txBody>
          <a:bodyPr wrap="square" lIns="0" tIns="0" rIns="0" bIns="0" rtlCol="0" anchor="ctr">
            <a:normAutofit/>
          </a:bodyPr>
          <a:lstStyle/>
          <a:p>
            <a:pPr marL="0" indent="0">
              <a:buNone/>
            </a:pPr>
            <a:r>
              <a:rPr lang="en-US" sz="3100" b="1" dirty="0">
                <a:solidFill>
                  <a:srgbClr val="10263A"/>
                </a:solidFill>
                <a:latin typeface="Arial" pitchFamily="34" charset="0"/>
                <a:ea typeface="Arial" pitchFamily="34" charset="-122"/>
                <a:cs typeface="Arial" pitchFamily="34" charset="-120"/>
              </a:rPr>
              <a:t>Skimming challenge: 90 seconds</a:t>
            </a:r>
            <a:endParaRPr lang="en-US" sz="3100" dirty="0"/>
          </a:p>
        </p:txBody>
      </p:sp>
      <p:sp>
        <p:nvSpPr>
          <p:cNvPr id="5" name="Text 3"/>
          <p:cNvSpPr/>
          <p:nvPr/>
        </p:nvSpPr>
        <p:spPr>
          <a:xfrm>
            <a:off x="512064" y="1444752"/>
            <a:ext cx="11064240" cy="338328"/>
          </a:xfrm>
          <a:prstGeom prst="rect">
            <a:avLst/>
          </a:prstGeom>
          <a:noFill/>
          <a:ln/>
        </p:spPr>
        <p:txBody>
          <a:bodyPr wrap="square" lIns="0" tIns="0" rIns="0" bIns="0" rtlCol="0" anchor="ctr">
            <a:normAutofit/>
          </a:bodyPr>
          <a:lstStyle/>
          <a:p>
            <a:pPr marL="0" indent="0">
              <a:buNone/>
            </a:pPr>
            <a:r>
              <a:rPr lang="en-US" sz="1600" dirty="0">
                <a:solidFill>
                  <a:srgbClr val="5C7180"/>
                </a:solidFill>
                <a:latin typeface="Arial" pitchFamily="34" charset="0"/>
                <a:ea typeface="Arial" pitchFamily="34" charset="-122"/>
                <a:cs typeface="Arial" pitchFamily="34" charset="-120"/>
              </a:rPr>
              <a:t>Read the passage for its main idea, not every word.</a:t>
            </a:r>
            <a:endParaRPr lang="en-US" sz="1600" dirty="0"/>
          </a:p>
        </p:txBody>
      </p:sp>
      <p:sp>
        <p:nvSpPr>
          <p:cNvPr id="6" name="Shape 4"/>
          <p:cNvSpPr/>
          <p:nvPr/>
        </p:nvSpPr>
        <p:spPr>
          <a:xfrm>
            <a:off x="502920" y="6483096"/>
            <a:ext cx="11183112" cy="0"/>
          </a:xfrm>
          <a:prstGeom prst="line">
            <a:avLst/>
          </a:prstGeom>
          <a:noFill/>
          <a:ln w="8890">
            <a:solidFill>
              <a:srgbClr val="D9E4EC"/>
            </a:solidFill>
            <a:prstDash val="solid"/>
          </a:ln>
        </p:spPr>
        <p:txBody>
          <a:bodyPr/>
          <a:lstStyle/>
          <a:p>
            <a:endParaRPr lang="en-GB"/>
          </a:p>
        </p:txBody>
      </p:sp>
      <p:sp>
        <p:nvSpPr>
          <p:cNvPr id="7" name="Text 5"/>
          <p:cNvSpPr/>
          <p:nvPr/>
        </p:nvSpPr>
        <p:spPr>
          <a:xfrm>
            <a:off x="502920" y="6537960"/>
            <a:ext cx="4572000" cy="155448"/>
          </a:xfrm>
          <a:prstGeom prst="rect">
            <a:avLst/>
          </a:prstGeom>
          <a:noFill/>
          <a:ln/>
        </p:spPr>
        <p:txBody>
          <a:bodyPr wrap="square" lIns="0" tIns="0" rIns="0" bIns="0" rtlCol="0" anchor="ctr">
            <a:normAutofit/>
          </a:bodyPr>
          <a:lstStyle/>
          <a:p>
            <a:pPr marL="0" indent="0">
              <a:buNone/>
            </a:pPr>
            <a:r>
              <a:rPr lang="en-US" sz="900" b="1" dirty="0">
                <a:solidFill>
                  <a:srgbClr val="5C7180"/>
                </a:solidFill>
                <a:latin typeface="Arial" pitchFamily="34" charset="0"/>
                <a:ea typeface="Arial" pitchFamily="34" charset="-122"/>
                <a:cs typeface="Arial" pitchFamily="34" charset="-120"/>
              </a:rPr>
              <a:t>TUESDAY  •  TIMED CHALLENGE</a:t>
            </a:r>
            <a:endParaRPr lang="en-US" sz="900" dirty="0"/>
          </a:p>
        </p:txBody>
      </p:sp>
      <p:sp>
        <p:nvSpPr>
          <p:cNvPr id="8" name="Shape 6"/>
          <p:cNvSpPr/>
          <p:nvPr/>
        </p:nvSpPr>
        <p:spPr>
          <a:xfrm>
            <a:off x="9646920" y="6510528"/>
            <a:ext cx="1938528" cy="292608"/>
          </a:xfrm>
          <a:prstGeom prst="roundRect">
            <a:avLst>
              <a:gd name="adj" fmla="val 25000"/>
            </a:avLst>
          </a:prstGeom>
          <a:solidFill>
            <a:srgbClr val="EAF3F9"/>
          </a:solidFill>
          <a:ln w="10160">
            <a:solidFill>
              <a:srgbClr val="EAF3F9">
                <a:alpha val="0"/>
              </a:srgbClr>
            </a:solidFill>
            <a:prstDash val="solid"/>
          </a:ln>
        </p:spPr>
        <p:txBody>
          <a:bodyPr/>
          <a:lstStyle/>
          <a:p>
            <a:endParaRPr lang="en-GB"/>
          </a:p>
        </p:txBody>
      </p:sp>
      <p:sp>
        <p:nvSpPr>
          <p:cNvPr id="9" name="Text 7"/>
          <p:cNvSpPr/>
          <p:nvPr/>
        </p:nvSpPr>
        <p:spPr>
          <a:xfrm>
            <a:off x="9738360" y="6537960"/>
            <a:ext cx="1755648" cy="219456"/>
          </a:xfrm>
          <a:prstGeom prst="rect">
            <a:avLst/>
          </a:prstGeom>
          <a:noFill/>
          <a:ln/>
        </p:spPr>
        <p:txBody>
          <a:bodyPr wrap="square" lIns="0" tIns="0" rIns="0" bIns="0" rtlCol="0" anchor="ctr">
            <a:normAutofit/>
          </a:bodyPr>
          <a:lstStyle/>
          <a:p>
            <a:pPr marL="0" indent="0">
              <a:buNone/>
            </a:pPr>
            <a:r>
              <a:rPr lang="en-US" sz="1000" b="1" kern="0" spc="50" dirty="0">
                <a:solidFill>
                  <a:srgbClr val="183046"/>
                </a:solidFill>
                <a:latin typeface="Arial" pitchFamily="34" charset="0"/>
                <a:ea typeface="Arial" pitchFamily="34" charset="-122"/>
                <a:cs typeface="Arial" pitchFamily="34" charset="-120"/>
              </a:rPr>
              <a:t>79–84 MIN</a:t>
            </a:r>
            <a:endParaRPr lang="en-US" sz="1000" dirty="0"/>
          </a:p>
        </p:txBody>
      </p:sp>
      <p:sp>
        <p:nvSpPr>
          <p:cNvPr id="10" name="Text 8"/>
          <p:cNvSpPr/>
          <p:nvPr/>
        </p:nvSpPr>
        <p:spPr>
          <a:xfrm>
            <a:off x="11393424" y="6528816"/>
            <a:ext cx="292608" cy="155448"/>
          </a:xfrm>
          <a:prstGeom prst="rect">
            <a:avLst/>
          </a:prstGeom>
          <a:noFill/>
          <a:ln/>
        </p:spPr>
        <p:txBody>
          <a:bodyPr wrap="square" lIns="0" tIns="0" rIns="0" bIns="0" rtlCol="0" anchor="ctr">
            <a:normAutofit/>
          </a:bodyPr>
          <a:lstStyle/>
          <a:p>
            <a:pPr marL="0" indent="0" algn="r">
              <a:buNone/>
            </a:pPr>
            <a:r>
              <a:rPr lang="en-US" sz="1000" b="1" dirty="0">
                <a:solidFill>
                  <a:srgbClr val="5C7180"/>
                </a:solidFill>
                <a:latin typeface="Arial" pitchFamily="34" charset="0"/>
                <a:ea typeface="Arial" pitchFamily="34" charset="-122"/>
                <a:cs typeface="Arial" pitchFamily="34" charset="-120"/>
              </a:rPr>
              <a:t>39</a:t>
            </a:r>
            <a:endParaRPr lang="en-US" sz="1000" dirty="0"/>
          </a:p>
        </p:txBody>
      </p:sp>
      <p:sp>
        <p:nvSpPr>
          <p:cNvPr id="11" name="Shape 9"/>
          <p:cNvSpPr/>
          <p:nvPr/>
        </p:nvSpPr>
        <p:spPr>
          <a:xfrm>
            <a:off x="731520" y="1911096"/>
            <a:ext cx="10753344" cy="3511296"/>
          </a:xfrm>
          <a:prstGeom prst="roundRect">
            <a:avLst>
              <a:gd name="adj" fmla="val 3906"/>
            </a:avLst>
          </a:prstGeom>
          <a:solidFill>
            <a:srgbClr val="FFFFFF"/>
          </a:solidFill>
          <a:ln w="10160">
            <a:solidFill>
              <a:srgbClr val="D9E4EC"/>
            </a:solidFill>
            <a:prstDash val="solid"/>
          </a:ln>
        </p:spPr>
        <p:txBody>
          <a:bodyPr/>
          <a:lstStyle/>
          <a:p>
            <a:endParaRPr lang="en-GB"/>
          </a:p>
        </p:txBody>
      </p:sp>
      <p:sp>
        <p:nvSpPr>
          <p:cNvPr id="12" name="Text 10"/>
          <p:cNvSpPr/>
          <p:nvPr/>
        </p:nvSpPr>
        <p:spPr>
          <a:xfrm>
            <a:off x="996696" y="2276856"/>
            <a:ext cx="10204704" cy="2276856"/>
          </a:xfrm>
          <a:prstGeom prst="rect">
            <a:avLst/>
          </a:prstGeom>
          <a:noFill/>
          <a:ln/>
        </p:spPr>
        <p:txBody>
          <a:bodyPr wrap="square" lIns="0" tIns="0" rIns="0" bIns="0" rtlCol="0" anchor="t">
            <a:normAutofit/>
          </a:bodyPr>
          <a:lstStyle/>
          <a:p>
            <a:pPr marL="0" indent="0">
              <a:buNone/>
            </a:pPr>
            <a:r>
              <a:rPr lang="en-US" sz="2000" dirty="0">
                <a:solidFill>
                  <a:srgbClr val="183046"/>
                </a:solidFill>
                <a:latin typeface="Arial" pitchFamily="34" charset="0"/>
                <a:ea typeface="Arial" pitchFamily="34" charset="-122"/>
                <a:cs typeface="Arial" pitchFamily="34" charset="-120"/>
              </a:rPr>
              <a:t>Police decision-making can draw on research, practice experience and information gathered during investigations. Evidence-based policing encourages practitioners to use the best available evidence when planning or questioning an approach. Research varies in quality and relevance; findings from one setting may not transfer neatly to another. Investigators need to consider whether information was collected carefully, whether its limitations are clear and whether it answers the question at hand. Professional guidance and law also serve different purposes from intervention research. A sound explanation acknowledges uncertainty rather than suggesting any single document guarantees an answer.</a:t>
            </a:r>
            <a:endParaRPr lang="en-US" sz="2000" dirty="0"/>
          </a:p>
        </p:txBody>
      </p:sp>
      <p:sp>
        <p:nvSpPr>
          <p:cNvPr id="13" name="Shape 11"/>
          <p:cNvSpPr/>
          <p:nvPr/>
        </p:nvSpPr>
        <p:spPr>
          <a:xfrm>
            <a:off x="987552" y="4974336"/>
            <a:ext cx="4919472" cy="292608"/>
          </a:xfrm>
          <a:prstGeom prst="roundRect">
            <a:avLst>
              <a:gd name="adj" fmla="val 25000"/>
            </a:avLst>
          </a:prstGeom>
          <a:solidFill>
            <a:srgbClr val="EAF3F9"/>
          </a:solidFill>
          <a:ln w="10160">
            <a:solidFill>
              <a:srgbClr val="EAF3F9">
                <a:alpha val="0"/>
              </a:srgbClr>
            </a:solidFill>
            <a:prstDash val="solid"/>
          </a:ln>
        </p:spPr>
        <p:txBody>
          <a:bodyPr/>
          <a:lstStyle/>
          <a:p>
            <a:endParaRPr lang="en-GB"/>
          </a:p>
        </p:txBody>
      </p:sp>
      <p:sp>
        <p:nvSpPr>
          <p:cNvPr id="14" name="Text 12"/>
          <p:cNvSpPr/>
          <p:nvPr/>
        </p:nvSpPr>
        <p:spPr>
          <a:xfrm>
            <a:off x="1078992" y="5001768"/>
            <a:ext cx="4736592" cy="219456"/>
          </a:xfrm>
          <a:prstGeom prst="rect">
            <a:avLst/>
          </a:prstGeom>
          <a:noFill/>
          <a:ln/>
        </p:spPr>
        <p:txBody>
          <a:bodyPr wrap="square" lIns="0" tIns="0" rIns="0" bIns="0" rtlCol="0" anchor="ctr">
            <a:normAutofit/>
          </a:bodyPr>
          <a:lstStyle/>
          <a:p>
            <a:pPr marL="0" indent="0">
              <a:buNone/>
            </a:pPr>
            <a:r>
              <a:rPr lang="en-US" sz="1000" b="1" kern="0" spc="50" dirty="0">
                <a:solidFill>
                  <a:srgbClr val="10263A"/>
                </a:solidFill>
                <a:latin typeface="Arial" pitchFamily="34" charset="0"/>
                <a:ea typeface="Arial" pitchFamily="34" charset="-122"/>
                <a:cs typeface="Arial" pitchFamily="34" charset="-120"/>
              </a:rPr>
              <a:t>ORIGINAL TEACHING PASSAGE • NOT A QUOTATION</a:t>
            </a:r>
            <a:endParaRPr lang="en-US" sz="1000"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name="Slide 40">
    <p:bg>
      <p:bgPr>
        <a:solidFill>
          <a:srgbClr val="F6F9FC"/>
        </a:solidFill>
        <a:effectLst/>
      </p:bgPr>
    </p:bg>
    <p:spTree>
      <p:nvGrpSpPr>
        <p:cNvPr id="1" name=""/>
        <p:cNvGrpSpPr/>
        <p:nvPr/>
      </p:nvGrpSpPr>
      <p:grpSpPr>
        <a:xfrm>
          <a:off x="0" y="0"/>
          <a:ext cx="0" cy="0"/>
          <a:chOff x="0" y="0"/>
          <a:chExt cx="0" cy="0"/>
        </a:xfrm>
      </p:grpSpPr>
      <p:sp>
        <p:nvSpPr>
          <p:cNvPr id="2" name="Shape 0"/>
          <p:cNvSpPr/>
          <p:nvPr/>
        </p:nvSpPr>
        <p:spPr>
          <a:xfrm>
            <a:off x="0" y="0"/>
            <a:ext cx="12192000" cy="109728"/>
          </a:xfrm>
          <a:prstGeom prst="rect">
            <a:avLst/>
          </a:prstGeom>
          <a:solidFill>
            <a:srgbClr val="13B8A6"/>
          </a:solidFill>
          <a:ln w="12700">
            <a:solidFill>
              <a:srgbClr val="13B8A6"/>
            </a:solidFill>
            <a:prstDash val="solid"/>
          </a:ln>
        </p:spPr>
        <p:txBody>
          <a:bodyPr/>
          <a:lstStyle/>
          <a:p>
            <a:endParaRPr lang="en-GB"/>
          </a:p>
        </p:txBody>
      </p:sp>
      <p:sp>
        <p:nvSpPr>
          <p:cNvPr id="3" name="Text 1"/>
          <p:cNvSpPr/>
          <p:nvPr/>
        </p:nvSpPr>
        <p:spPr>
          <a:xfrm>
            <a:off x="502920" y="274320"/>
            <a:ext cx="9144000" cy="219456"/>
          </a:xfrm>
          <a:prstGeom prst="rect">
            <a:avLst/>
          </a:prstGeom>
          <a:noFill/>
          <a:ln/>
        </p:spPr>
        <p:txBody>
          <a:bodyPr wrap="square" lIns="0" tIns="0" rIns="0" bIns="0" rtlCol="0" anchor="ctr">
            <a:normAutofit/>
          </a:bodyPr>
          <a:lstStyle/>
          <a:p>
            <a:pPr marL="0" indent="0">
              <a:buNone/>
            </a:pPr>
            <a:r>
              <a:rPr lang="en-US" sz="1000" b="1" kern="0" spc="50" dirty="0">
                <a:solidFill>
                  <a:srgbClr val="5C7180"/>
                </a:solidFill>
                <a:latin typeface="Arial" pitchFamily="34" charset="0"/>
                <a:ea typeface="Arial" pitchFamily="34" charset="-122"/>
                <a:cs typeface="Arial" pitchFamily="34" charset="-120"/>
              </a:rPr>
              <a:t>UWTSD  /  BMPL4020  /  ACADEMIC &amp; PROFESSIONAL SKILLS FOR POLICING</a:t>
            </a:r>
            <a:endParaRPr lang="en-US" sz="1000" dirty="0"/>
          </a:p>
        </p:txBody>
      </p:sp>
      <p:sp>
        <p:nvSpPr>
          <p:cNvPr id="4" name="Text 2"/>
          <p:cNvSpPr/>
          <p:nvPr/>
        </p:nvSpPr>
        <p:spPr>
          <a:xfrm>
            <a:off x="502920" y="749808"/>
            <a:ext cx="11201400" cy="685800"/>
          </a:xfrm>
          <a:prstGeom prst="rect">
            <a:avLst/>
          </a:prstGeom>
          <a:noFill/>
          <a:ln/>
        </p:spPr>
        <p:txBody>
          <a:bodyPr wrap="square" lIns="0" tIns="0" rIns="0" bIns="0" rtlCol="0" anchor="ctr">
            <a:normAutofit/>
          </a:bodyPr>
          <a:lstStyle/>
          <a:p>
            <a:pPr marL="0" indent="0">
              <a:buNone/>
            </a:pPr>
            <a:r>
              <a:rPr lang="en-US" sz="3100" b="1" dirty="0">
                <a:solidFill>
                  <a:srgbClr val="10263A"/>
                </a:solidFill>
                <a:latin typeface="Arial" pitchFamily="34" charset="0"/>
                <a:ea typeface="Arial" pitchFamily="34" charset="-122"/>
                <a:cs typeface="Arial" pitchFamily="34" charset="-120"/>
              </a:rPr>
              <a:t>Model answer: did your skim capture this?</a:t>
            </a:r>
            <a:endParaRPr lang="en-US" sz="3100" dirty="0"/>
          </a:p>
        </p:txBody>
      </p:sp>
      <p:sp>
        <p:nvSpPr>
          <p:cNvPr id="5" name="Text 3"/>
          <p:cNvSpPr/>
          <p:nvPr/>
        </p:nvSpPr>
        <p:spPr>
          <a:xfrm>
            <a:off x="512064" y="1444752"/>
            <a:ext cx="11064240" cy="338328"/>
          </a:xfrm>
          <a:prstGeom prst="rect">
            <a:avLst/>
          </a:prstGeom>
          <a:noFill/>
          <a:ln/>
        </p:spPr>
        <p:txBody>
          <a:bodyPr wrap="square" lIns="0" tIns="0" rIns="0" bIns="0" rtlCol="0" anchor="ctr">
            <a:normAutofit/>
          </a:bodyPr>
          <a:lstStyle/>
          <a:p>
            <a:pPr marL="0" indent="0">
              <a:buNone/>
            </a:pPr>
            <a:r>
              <a:rPr lang="en-US" sz="1600" dirty="0">
                <a:solidFill>
                  <a:srgbClr val="5C7180"/>
                </a:solidFill>
                <a:latin typeface="Arial" pitchFamily="34" charset="0"/>
                <a:ea typeface="Arial" pitchFamily="34" charset="-122"/>
                <a:cs typeface="Arial" pitchFamily="34" charset="-120"/>
              </a:rPr>
              <a:t>Keep the essential claim and the limitation.</a:t>
            </a:r>
            <a:endParaRPr lang="en-US" sz="1600" dirty="0"/>
          </a:p>
        </p:txBody>
      </p:sp>
      <p:sp>
        <p:nvSpPr>
          <p:cNvPr id="6" name="Shape 4"/>
          <p:cNvSpPr/>
          <p:nvPr/>
        </p:nvSpPr>
        <p:spPr>
          <a:xfrm>
            <a:off x="502920" y="6483096"/>
            <a:ext cx="11183112" cy="0"/>
          </a:xfrm>
          <a:prstGeom prst="line">
            <a:avLst/>
          </a:prstGeom>
          <a:noFill/>
          <a:ln w="8890">
            <a:solidFill>
              <a:srgbClr val="D9E4EC"/>
            </a:solidFill>
            <a:prstDash val="solid"/>
          </a:ln>
        </p:spPr>
        <p:txBody>
          <a:bodyPr/>
          <a:lstStyle/>
          <a:p>
            <a:endParaRPr lang="en-GB"/>
          </a:p>
        </p:txBody>
      </p:sp>
      <p:sp>
        <p:nvSpPr>
          <p:cNvPr id="7" name="Text 5"/>
          <p:cNvSpPr/>
          <p:nvPr/>
        </p:nvSpPr>
        <p:spPr>
          <a:xfrm>
            <a:off x="502920" y="6537960"/>
            <a:ext cx="4572000" cy="155448"/>
          </a:xfrm>
          <a:prstGeom prst="rect">
            <a:avLst/>
          </a:prstGeom>
          <a:noFill/>
          <a:ln/>
        </p:spPr>
        <p:txBody>
          <a:bodyPr wrap="square" lIns="0" tIns="0" rIns="0" bIns="0" rtlCol="0" anchor="ctr">
            <a:normAutofit/>
          </a:bodyPr>
          <a:lstStyle/>
          <a:p>
            <a:pPr marL="0" indent="0">
              <a:buNone/>
            </a:pPr>
            <a:r>
              <a:rPr lang="en-US" sz="900" b="1" dirty="0">
                <a:solidFill>
                  <a:srgbClr val="5C7180"/>
                </a:solidFill>
                <a:latin typeface="Arial" pitchFamily="34" charset="0"/>
                <a:ea typeface="Arial" pitchFamily="34" charset="-122"/>
                <a:cs typeface="Arial" pitchFamily="34" charset="-120"/>
              </a:rPr>
              <a:t>TUESDAY  •  CONTENT</a:t>
            </a:r>
            <a:endParaRPr lang="en-US" sz="900" dirty="0"/>
          </a:p>
        </p:txBody>
      </p:sp>
      <p:sp>
        <p:nvSpPr>
          <p:cNvPr id="8" name="Shape 6"/>
          <p:cNvSpPr/>
          <p:nvPr/>
        </p:nvSpPr>
        <p:spPr>
          <a:xfrm>
            <a:off x="9646920" y="6510528"/>
            <a:ext cx="1938528" cy="292608"/>
          </a:xfrm>
          <a:prstGeom prst="roundRect">
            <a:avLst>
              <a:gd name="adj" fmla="val 25000"/>
            </a:avLst>
          </a:prstGeom>
          <a:solidFill>
            <a:srgbClr val="EAF3F9"/>
          </a:solidFill>
          <a:ln w="10160">
            <a:solidFill>
              <a:srgbClr val="EAF3F9">
                <a:alpha val="0"/>
              </a:srgbClr>
            </a:solidFill>
            <a:prstDash val="solid"/>
          </a:ln>
        </p:spPr>
        <p:txBody>
          <a:bodyPr/>
          <a:lstStyle/>
          <a:p>
            <a:endParaRPr lang="en-GB"/>
          </a:p>
        </p:txBody>
      </p:sp>
      <p:sp>
        <p:nvSpPr>
          <p:cNvPr id="9" name="Text 7"/>
          <p:cNvSpPr/>
          <p:nvPr/>
        </p:nvSpPr>
        <p:spPr>
          <a:xfrm>
            <a:off x="9738360" y="6537960"/>
            <a:ext cx="1755648" cy="219456"/>
          </a:xfrm>
          <a:prstGeom prst="rect">
            <a:avLst/>
          </a:prstGeom>
          <a:noFill/>
          <a:ln/>
        </p:spPr>
        <p:txBody>
          <a:bodyPr wrap="square" lIns="0" tIns="0" rIns="0" bIns="0" rtlCol="0" anchor="ctr">
            <a:normAutofit/>
          </a:bodyPr>
          <a:lstStyle/>
          <a:p>
            <a:pPr marL="0" indent="0">
              <a:buNone/>
            </a:pPr>
            <a:r>
              <a:rPr lang="en-US" sz="1000" b="1" kern="0" spc="50" dirty="0">
                <a:solidFill>
                  <a:srgbClr val="183046"/>
                </a:solidFill>
                <a:latin typeface="Arial" pitchFamily="34" charset="0"/>
                <a:ea typeface="Arial" pitchFamily="34" charset="-122"/>
                <a:cs typeface="Arial" pitchFamily="34" charset="-120"/>
              </a:rPr>
              <a:t>84–88 MIN</a:t>
            </a:r>
            <a:endParaRPr lang="en-US" sz="1000" dirty="0"/>
          </a:p>
        </p:txBody>
      </p:sp>
      <p:sp>
        <p:nvSpPr>
          <p:cNvPr id="10" name="Text 8"/>
          <p:cNvSpPr/>
          <p:nvPr/>
        </p:nvSpPr>
        <p:spPr>
          <a:xfrm>
            <a:off x="11393424" y="6528816"/>
            <a:ext cx="292608" cy="155448"/>
          </a:xfrm>
          <a:prstGeom prst="rect">
            <a:avLst/>
          </a:prstGeom>
          <a:noFill/>
          <a:ln/>
        </p:spPr>
        <p:txBody>
          <a:bodyPr wrap="square" lIns="0" tIns="0" rIns="0" bIns="0" rtlCol="0" anchor="ctr">
            <a:normAutofit/>
          </a:bodyPr>
          <a:lstStyle/>
          <a:p>
            <a:pPr marL="0" indent="0" algn="r">
              <a:buNone/>
            </a:pPr>
            <a:r>
              <a:rPr lang="en-US" sz="1000" b="1" dirty="0">
                <a:solidFill>
                  <a:srgbClr val="5C7180"/>
                </a:solidFill>
                <a:latin typeface="Arial" pitchFamily="34" charset="0"/>
                <a:ea typeface="Arial" pitchFamily="34" charset="-122"/>
                <a:cs typeface="Arial" pitchFamily="34" charset="-120"/>
              </a:rPr>
              <a:t>40</a:t>
            </a:r>
            <a:endParaRPr lang="en-US" sz="1000" dirty="0"/>
          </a:p>
        </p:txBody>
      </p:sp>
      <p:sp>
        <p:nvSpPr>
          <p:cNvPr id="11" name="Shape 9"/>
          <p:cNvSpPr/>
          <p:nvPr/>
        </p:nvSpPr>
        <p:spPr>
          <a:xfrm>
            <a:off x="704088" y="2029968"/>
            <a:ext cx="5340096" cy="3392424"/>
          </a:xfrm>
          <a:prstGeom prst="roundRect">
            <a:avLst>
              <a:gd name="adj" fmla="val 4313"/>
            </a:avLst>
          </a:prstGeom>
          <a:solidFill>
            <a:srgbClr val="FFFFFF"/>
          </a:solidFill>
          <a:ln w="10160">
            <a:solidFill>
              <a:srgbClr val="D9E4EC"/>
            </a:solidFill>
            <a:prstDash val="solid"/>
          </a:ln>
        </p:spPr>
        <p:txBody>
          <a:bodyPr/>
          <a:lstStyle/>
          <a:p>
            <a:endParaRPr lang="en-GB"/>
          </a:p>
        </p:txBody>
      </p:sp>
      <p:sp>
        <p:nvSpPr>
          <p:cNvPr id="12" name="Shape 10"/>
          <p:cNvSpPr/>
          <p:nvPr/>
        </p:nvSpPr>
        <p:spPr>
          <a:xfrm>
            <a:off x="704088" y="2029968"/>
            <a:ext cx="68580" cy="3392424"/>
          </a:xfrm>
          <a:prstGeom prst="rect">
            <a:avLst/>
          </a:prstGeom>
          <a:solidFill>
            <a:srgbClr val="13B8A6"/>
          </a:solidFill>
          <a:ln w="10160">
            <a:solidFill>
              <a:srgbClr val="13B8A6">
                <a:alpha val="0"/>
              </a:srgbClr>
            </a:solidFill>
            <a:prstDash val="solid"/>
          </a:ln>
        </p:spPr>
        <p:txBody>
          <a:bodyPr/>
          <a:lstStyle/>
          <a:p>
            <a:endParaRPr lang="en-GB"/>
          </a:p>
        </p:txBody>
      </p:sp>
      <p:sp>
        <p:nvSpPr>
          <p:cNvPr id="13" name="Text 11"/>
          <p:cNvSpPr/>
          <p:nvPr/>
        </p:nvSpPr>
        <p:spPr>
          <a:xfrm>
            <a:off x="905256" y="2176272"/>
            <a:ext cx="4928616" cy="329184"/>
          </a:xfrm>
          <a:prstGeom prst="rect">
            <a:avLst/>
          </a:prstGeom>
          <a:noFill/>
          <a:ln/>
        </p:spPr>
        <p:txBody>
          <a:bodyPr wrap="square" lIns="0" tIns="0" rIns="0" bIns="0" rtlCol="0" anchor="ctr">
            <a:normAutofit/>
          </a:bodyPr>
          <a:lstStyle/>
          <a:p>
            <a:pPr marL="0" indent="0">
              <a:buNone/>
            </a:pPr>
            <a:r>
              <a:rPr lang="en-US" sz="1900" b="1" dirty="0">
                <a:solidFill>
                  <a:srgbClr val="10263A"/>
                </a:solidFill>
                <a:latin typeface="Arial" pitchFamily="34" charset="0"/>
                <a:ea typeface="Arial" pitchFamily="34" charset="-122"/>
                <a:cs typeface="Arial" pitchFamily="34" charset="-120"/>
              </a:rPr>
              <a:t>MAIN POINT</a:t>
            </a:r>
            <a:endParaRPr lang="en-US" sz="1900" dirty="0"/>
          </a:p>
        </p:txBody>
      </p:sp>
      <p:sp>
        <p:nvSpPr>
          <p:cNvPr id="14" name="Text 12"/>
          <p:cNvSpPr/>
          <p:nvPr/>
        </p:nvSpPr>
        <p:spPr>
          <a:xfrm>
            <a:off x="905256" y="2642616"/>
            <a:ext cx="4928616" cy="2642616"/>
          </a:xfrm>
          <a:prstGeom prst="rect">
            <a:avLst/>
          </a:prstGeom>
          <a:noFill/>
          <a:ln/>
        </p:spPr>
        <p:txBody>
          <a:bodyPr wrap="square" lIns="0" tIns="0" rIns="0" bIns="0" rtlCol="0" anchor="t">
            <a:normAutofit/>
          </a:bodyPr>
          <a:lstStyle/>
          <a:p>
            <a:pPr marL="0" indent="0">
              <a:buNone/>
            </a:pPr>
            <a:r>
              <a:rPr lang="en-US" sz="1500" dirty="0">
                <a:solidFill>
                  <a:srgbClr val="183046"/>
                </a:solidFill>
                <a:latin typeface="Arial" pitchFamily="34" charset="0"/>
                <a:ea typeface="Arial" pitchFamily="34" charset="-122"/>
                <a:cs typeface="Arial" pitchFamily="34" charset="-120"/>
              </a:rPr>
              <a:t>Using evidence well means matching the best available information to a particular policing decision.</a:t>
            </a:r>
            <a:endParaRPr lang="en-US" sz="1500" dirty="0"/>
          </a:p>
        </p:txBody>
      </p:sp>
      <p:sp>
        <p:nvSpPr>
          <p:cNvPr id="15" name="Shape 13"/>
          <p:cNvSpPr/>
          <p:nvPr/>
        </p:nvSpPr>
        <p:spPr>
          <a:xfrm>
            <a:off x="6199632" y="2029968"/>
            <a:ext cx="5340096" cy="3392424"/>
          </a:xfrm>
          <a:prstGeom prst="roundRect">
            <a:avLst>
              <a:gd name="adj" fmla="val 4313"/>
            </a:avLst>
          </a:prstGeom>
          <a:solidFill>
            <a:srgbClr val="FFFFFF"/>
          </a:solidFill>
          <a:ln w="10160">
            <a:solidFill>
              <a:srgbClr val="D9E4EC"/>
            </a:solidFill>
            <a:prstDash val="solid"/>
          </a:ln>
        </p:spPr>
        <p:txBody>
          <a:bodyPr/>
          <a:lstStyle/>
          <a:p>
            <a:endParaRPr lang="en-GB"/>
          </a:p>
        </p:txBody>
      </p:sp>
      <p:sp>
        <p:nvSpPr>
          <p:cNvPr id="16" name="Shape 14"/>
          <p:cNvSpPr/>
          <p:nvPr/>
        </p:nvSpPr>
        <p:spPr>
          <a:xfrm>
            <a:off x="6199632" y="2029968"/>
            <a:ext cx="68580" cy="3392424"/>
          </a:xfrm>
          <a:prstGeom prst="rect">
            <a:avLst/>
          </a:prstGeom>
          <a:solidFill>
            <a:srgbClr val="4AAED0"/>
          </a:solidFill>
          <a:ln w="10160">
            <a:solidFill>
              <a:srgbClr val="4AAED0">
                <a:alpha val="0"/>
              </a:srgbClr>
            </a:solidFill>
            <a:prstDash val="solid"/>
          </a:ln>
        </p:spPr>
        <p:txBody>
          <a:bodyPr/>
          <a:lstStyle/>
          <a:p>
            <a:endParaRPr lang="en-GB"/>
          </a:p>
        </p:txBody>
      </p:sp>
      <p:sp>
        <p:nvSpPr>
          <p:cNvPr id="17" name="Text 15"/>
          <p:cNvSpPr/>
          <p:nvPr/>
        </p:nvSpPr>
        <p:spPr>
          <a:xfrm>
            <a:off x="6400800" y="2176272"/>
            <a:ext cx="4928616" cy="329184"/>
          </a:xfrm>
          <a:prstGeom prst="rect">
            <a:avLst/>
          </a:prstGeom>
          <a:noFill/>
          <a:ln/>
        </p:spPr>
        <p:txBody>
          <a:bodyPr wrap="square" lIns="0" tIns="0" rIns="0" bIns="0" rtlCol="0" anchor="ctr">
            <a:normAutofit/>
          </a:bodyPr>
          <a:lstStyle/>
          <a:p>
            <a:pPr marL="0" indent="0">
              <a:buNone/>
            </a:pPr>
            <a:r>
              <a:rPr lang="en-US" sz="1900" b="1" dirty="0">
                <a:solidFill>
                  <a:srgbClr val="10263A"/>
                </a:solidFill>
                <a:latin typeface="Arial" pitchFamily="34" charset="0"/>
                <a:ea typeface="Arial" pitchFamily="34" charset="-122"/>
                <a:cs typeface="Arial" pitchFamily="34" charset="-120"/>
              </a:rPr>
              <a:t>IMPORTANT QUALIFICATION</a:t>
            </a:r>
            <a:endParaRPr lang="en-US" sz="1900" dirty="0"/>
          </a:p>
        </p:txBody>
      </p:sp>
      <p:sp>
        <p:nvSpPr>
          <p:cNvPr id="18" name="Text 16"/>
          <p:cNvSpPr/>
          <p:nvPr/>
        </p:nvSpPr>
        <p:spPr>
          <a:xfrm>
            <a:off x="6400800" y="2642616"/>
            <a:ext cx="4928616" cy="2642616"/>
          </a:xfrm>
          <a:prstGeom prst="rect">
            <a:avLst/>
          </a:prstGeom>
          <a:noFill/>
          <a:ln/>
        </p:spPr>
        <p:txBody>
          <a:bodyPr wrap="square" lIns="0" tIns="0" rIns="0" bIns="0" rtlCol="0" anchor="t">
            <a:normAutofit/>
          </a:bodyPr>
          <a:lstStyle/>
          <a:p>
            <a:pPr marL="0" indent="0">
              <a:buNone/>
            </a:pPr>
            <a:r>
              <a:rPr lang="en-US" sz="1500" dirty="0">
                <a:solidFill>
                  <a:srgbClr val="183046"/>
                </a:solidFill>
                <a:latin typeface="Arial" pitchFamily="34" charset="0"/>
                <a:ea typeface="Arial" pitchFamily="34" charset="-122"/>
                <a:cs typeface="Arial" pitchFamily="34" charset="-120"/>
              </a:rPr>
              <a:t>Sources have different purposes, quality and limits. Research does not automatically apply in every setting.</a:t>
            </a:r>
            <a:endParaRPr lang="en-US" sz="1500" dirty="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name="Slide 41">
    <p:bg>
      <p:bgPr>
        <a:solidFill>
          <a:srgbClr val="F6F9FC"/>
        </a:solidFill>
        <a:effectLst/>
      </p:bgPr>
    </p:bg>
    <p:spTree>
      <p:nvGrpSpPr>
        <p:cNvPr id="1" name=""/>
        <p:cNvGrpSpPr/>
        <p:nvPr/>
      </p:nvGrpSpPr>
      <p:grpSpPr>
        <a:xfrm>
          <a:off x="0" y="0"/>
          <a:ext cx="0" cy="0"/>
          <a:chOff x="0" y="0"/>
          <a:chExt cx="0" cy="0"/>
        </a:xfrm>
      </p:grpSpPr>
      <p:sp>
        <p:nvSpPr>
          <p:cNvPr id="2" name="Shape 0"/>
          <p:cNvSpPr/>
          <p:nvPr/>
        </p:nvSpPr>
        <p:spPr>
          <a:xfrm>
            <a:off x="0" y="0"/>
            <a:ext cx="12192000" cy="109728"/>
          </a:xfrm>
          <a:prstGeom prst="rect">
            <a:avLst/>
          </a:prstGeom>
          <a:solidFill>
            <a:srgbClr val="13B8A6"/>
          </a:solidFill>
          <a:ln w="12700">
            <a:solidFill>
              <a:srgbClr val="13B8A6"/>
            </a:solidFill>
            <a:prstDash val="solid"/>
          </a:ln>
        </p:spPr>
        <p:txBody>
          <a:bodyPr/>
          <a:lstStyle/>
          <a:p>
            <a:endParaRPr lang="en-GB"/>
          </a:p>
        </p:txBody>
      </p:sp>
      <p:sp>
        <p:nvSpPr>
          <p:cNvPr id="3" name="Text 1"/>
          <p:cNvSpPr/>
          <p:nvPr/>
        </p:nvSpPr>
        <p:spPr>
          <a:xfrm>
            <a:off x="502920" y="274320"/>
            <a:ext cx="9144000" cy="219456"/>
          </a:xfrm>
          <a:prstGeom prst="rect">
            <a:avLst/>
          </a:prstGeom>
          <a:noFill/>
          <a:ln/>
        </p:spPr>
        <p:txBody>
          <a:bodyPr wrap="square" lIns="0" tIns="0" rIns="0" bIns="0" rtlCol="0" anchor="ctr">
            <a:normAutofit/>
          </a:bodyPr>
          <a:lstStyle/>
          <a:p>
            <a:pPr marL="0" indent="0">
              <a:buNone/>
            </a:pPr>
            <a:r>
              <a:rPr lang="en-US" sz="1000" b="1" kern="0" spc="50" dirty="0">
                <a:solidFill>
                  <a:srgbClr val="5C7180"/>
                </a:solidFill>
                <a:latin typeface="Arial" pitchFamily="34" charset="0"/>
                <a:ea typeface="Arial" pitchFamily="34" charset="-122"/>
                <a:cs typeface="Arial" pitchFamily="34" charset="-120"/>
              </a:rPr>
              <a:t>UWTSD  /  BMPL4020  /  ACADEMIC &amp; PROFESSIONAL SKILLS FOR POLICING</a:t>
            </a:r>
            <a:endParaRPr lang="en-US" sz="1000" dirty="0"/>
          </a:p>
        </p:txBody>
      </p:sp>
      <p:sp>
        <p:nvSpPr>
          <p:cNvPr id="4" name="Text 2"/>
          <p:cNvSpPr/>
          <p:nvPr/>
        </p:nvSpPr>
        <p:spPr>
          <a:xfrm>
            <a:off x="502920" y="749808"/>
            <a:ext cx="11201400" cy="685800"/>
          </a:xfrm>
          <a:prstGeom prst="rect">
            <a:avLst/>
          </a:prstGeom>
          <a:noFill/>
          <a:ln/>
        </p:spPr>
        <p:txBody>
          <a:bodyPr wrap="square" lIns="0" tIns="0" rIns="0" bIns="0" rtlCol="0" anchor="ctr">
            <a:normAutofit/>
          </a:bodyPr>
          <a:lstStyle/>
          <a:p>
            <a:pPr marL="0" indent="0">
              <a:buNone/>
            </a:pPr>
            <a:r>
              <a:rPr lang="en-US" sz="3100" b="1" dirty="0">
                <a:solidFill>
                  <a:srgbClr val="10263A"/>
                </a:solidFill>
                <a:latin typeface="Arial" pitchFamily="34" charset="0"/>
                <a:ea typeface="Arial" pitchFamily="34" charset="-122"/>
                <a:cs typeface="Arial" pitchFamily="34" charset="-120"/>
              </a:rPr>
              <a:t>Scanning challenge: find four details</a:t>
            </a:r>
            <a:endParaRPr lang="en-US" sz="3100" dirty="0"/>
          </a:p>
        </p:txBody>
      </p:sp>
      <p:sp>
        <p:nvSpPr>
          <p:cNvPr id="5" name="Text 3"/>
          <p:cNvSpPr/>
          <p:nvPr/>
        </p:nvSpPr>
        <p:spPr>
          <a:xfrm>
            <a:off x="512064" y="1444752"/>
            <a:ext cx="11064240" cy="338328"/>
          </a:xfrm>
          <a:prstGeom prst="rect">
            <a:avLst/>
          </a:prstGeom>
          <a:noFill/>
          <a:ln/>
        </p:spPr>
        <p:txBody>
          <a:bodyPr wrap="square" lIns="0" tIns="0" rIns="0" bIns="0" rtlCol="0" anchor="ctr">
            <a:normAutofit/>
          </a:bodyPr>
          <a:lstStyle/>
          <a:p>
            <a:pPr marL="0" indent="0">
              <a:buNone/>
            </a:pPr>
            <a:r>
              <a:rPr lang="en-US" sz="1600" dirty="0">
                <a:solidFill>
                  <a:srgbClr val="5C7180"/>
                </a:solidFill>
                <a:latin typeface="Arial" pitchFamily="34" charset="0"/>
                <a:ea typeface="Arial" pitchFamily="34" charset="-122"/>
                <a:cs typeface="Arial" pitchFamily="34" charset="-120"/>
              </a:rPr>
              <a:t>Use the CPS page or legislation.gov.uk—not memory.</a:t>
            </a:r>
            <a:endParaRPr lang="en-US" sz="1600" dirty="0"/>
          </a:p>
        </p:txBody>
      </p:sp>
      <p:sp>
        <p:nvSpPr>
          <p:cNvPr id="6" name="Shape 4"/>
          <p:cNvSpPr/>
          <p:nvPr/>
        </p:nvSpPr>
        <p:spPr>
          <a:xfrm>
            <a:off x="502920" y="6483096"/>
            <a:ext cx="11183112" cy="0"/>
          </a:xfrm>
          <a:prstGeom prst="line">
            <a:avLst/>
          </a:prstGeom>
          <a:noFill/>
          <a:ln w="8890">
            <a:solidFill>
              <a:srgbClr val="D9E4EC"/>
            </a:solidFill>
            <a:prstDash val="solid"/>
          </a:ln>
        </p:spPr>
        <p:txBody>
          <a:bodyPr/>
          <a:lstStyle/>
          <a:p>
            <a:endParaRPr lang="en-GB"/>
          </a:p>
        </p:txBody>
      </p:sp>
      <p:sp>
        <p:nvSpPr>
          <p:cNvPr id="7" name="Text 5"/>
          <p:cNvSpPr/>
          <p:nvPr/>
        </p:nvSpPr>
        <p:spPr>
          <a:xfrm>
            <a:off x="502920" y="6537960"/>
            <a:ext cx="4572000" cy="155448"/>
          </a:xfrm>
          <a:prstGeom prst="rect">
            <a:avLst/>
          </a:prstGeom>
          <a:noFill/>
          <a:ln/>
        </p:spPr>
        <p:txBody>
          <a:bodyPr wrap="square" lIns="0" tIns="0" rIns="0" bIns="0" rtlCol="0" anchor="ctr">
            <a:normAutofit/>
          </a:bodyPr>
          <a:lstStyle/>
          <a:p>
            <a:pPr marL="0" indent="0">
              <a:buNone/>
            </a:pPr>
            <a:r>
              <a:rPr lang="en-US" sz="900" b="1" dirty="0">
                <a:solidFill>
                  <a:srgbClr val="5C7180"/>
                </a:solidFill>
                <a:latin typeface="Arial" pitchFamily="34" charset="0"/>
                <a:ea typeface="Arial" pitchFamily="34" charset="-122"/>
                <a:cs typeface="Arial" pitchFamily="34" charset="-120"/>
              </a:rPr>
              <a:t>TUESDAY  •  TIMED CHALLENGE</a:t>
            </a:r>
            <a:endParaRPr lang="en-US" sz="900" dirty="0"/>
          </a:p>
        </p:txBody>
      </p:sp>
      <p:sp>
        <p:nvSpPr>
          <p:cNvPr id="8" name="Shape 6"/>
          <p:cNvSpPr/>
          <p:nvPr/>
        </p:nvSpPr>
        <p:spPr>
          <a:xfrm>
            <a:off x="9646920" y="6510528"/>
            <a:ext cx="1938528" cy="292608"/>
          </a:xfrm>
          <a:prstGeom prst="roundRect">
            <a:avLst>
              <a:gd name="adj" fmla="val 25000"/>
            </a:avLst>
          </a:prstGeom>
          <a:solidFill>
            <a:srgbClr val="EAF3F9"/>
          </a:solidFill>
          <a:ln w="10160">
            <a:solidFill>
              <a:srgbClr val="EAF3F9">
                <a:alpha val="0"/>
              </a:srgbClr>
            </a:solidFill>
            <a:prstDash val="solid"/>
          </a:ln>
        </p:spPr>
        <p:txBody>
          <a:bodyPr/>
          <a:lstStyle/>
          <a:p>
            <a:endParaRPr lang="en-GB"/>
          </a:p>
        </p:txBody>
      </p:sp>
      <p:sp>
        <p:nvSpPr>
          <p:cNvPr id="9" name="Text 7"/>
          <p:cNvSpPr/>
          <p:nvPr/>
        </p:nvSpPr>
        <p:spPr>
          <a:xfrm>
            <a:off x="9738360" y="6537960"/>
            <a:ext cx="1755648" cy="219456"/>
          </a:xfrm>
          <a:prstGeom prst="rect">
            <a:avLst/>
          </a:prstGeom>
          <a:noFill/>
          <a:ln/>
        </p:spPr>
        <p:txBody>
          <a:bodyPr wrap="square" lIns="0" tIns="0" rIns="0" bIns="0" rtlCol="0" anchor="ctr">
            <a:normAutofit/>
          </a:bodyPr>
          <a:lstStyle/>
          <a:p>
            <a:pPr marL="0" indent="0">
              <a:buNone/>
            </a:pPr>
            <a:r>
              <a:rPr lang="en-US" sz="1000" b="1" kern="0" spc="50" dirty="0">
                <a:solidFill>
                  <a:srgbClr val="183046"/>
                </a:solidFill>
                <a:latin typeface="Arial" pitchFamily="34" charset="0"/>
                <a:ea typeface="Arial" pitchFamily="34" charset="-122"/>
                <a:cs typeface="Arial" pitchFamily="34" charset="-120"/>
              </a:rPr>
              <a:t>88–96 MIN</a:t>
            </a:r>
            <a:endParaRPr lang="en-US" sz="1000" dirty="0"/>
          </a:p>
        </p:txBody>
      </p:sp>
      <p:sp>
        <p:nvSpPr>
          <p:cNvPr id="10" name="Text 8"/>
          <p:cNvSpPr/>
          <p:nvPr/>
        </p:nvSpPr>
        <p:spPr>
          <a:xfrm>
            <a:off x="11393424" y="6528816"/>
            <a:ext cx="292608" cy="155448"/>
          </a:xfrm>
          <a:prstGeom prst="rect">
            <a:avLst/>
          </a:prstGeom>
          <a:noFill/>
          <a:ln/>
        </p:spPr>
        <p:txBody>
          <a:bodyPr wrap="square" lIns="0" tIns="0" rIns="0" bIns="0" rtlCol="0" anchor="ctr">
            <a:normAutofit/>
          </a:bodyPr>
          <a:lstStyle/>
          <a:p>
            <a:pPr marL="0" indent="0" algn="r">
              <a:buNone/>
            </a:pPr>
            <a:r>
              <a:rPr lang="en-US" sz="1000" b="1" dirty="0">
                <a:solidFill>
                  <a:srgbClr val="5C7180"/>
                </a:solidFill>
                <a:latin typeface="Arial" pitchFamily="34" charset="0"/>
                <a:ea typeface="Arial" pitchFamily="34" charset="-122"/>
                <a:cs typeface="Arial" pitchFamily="34" charset="-120"/>
              </a:rPr>
              <a:t>41</a:t>
            </a:r>
            <a:endParaRPr lang="en-US" sz="1000" dirty="0"/>
          </a:p>
        </p:txBody>
      </p:sp>
      <p:sp>
        <p:nvSpPr>
          <p:cNvPr id="11" name="Text 9"/>
          <p:cNvSpPr/>
          <p:nvPr/>
        </p:nvSpPr>
        <p:spPr>
          <a:xfrm>
            <a:off x="850392" y="1947672"/>
            <a:ext cx="256032" cy="347472"/>
          </a:xfrm>
          <a:prstGeom prst="rect">
            <a:avLst/>
          </a:prstGeom>
          <a:noFill/>
          <a:ln/>
        </p:spPr>
        <p:txBody>
          <a:bodyPr wrap="square" lIns="0" tIns="0" rIns="0" bIns="0" rtlCol="0" anchor="ctr">
            <a:normAutofit/>
          </a:bodyPr>
          <a:lstStyle/>
          <a:p>
            <a:pPr marL="0" indent="0">
              <a:buNone/>
            </a:pPr>
            <a:r>
              <a:rPr lang="en-US" sz="2200" b="1" dirty="0">
                <a:solidFill>
                  <a:srgbClr val="13B8A6"/>
                </a:solidFill>
                <a:latin typeface="Arial" pitchFamily="34" charset="0"/>
                <a:ea typeface="Arial" pitchFamily="34" charset="-122"/>
                <a:cs typeface="Arial" pitchFamily="34" charset="-120"/>
              </a:rPr>
              <a:t>•</a:t>
            </a:r>
            <a:endParaRPr lang="en-US" sz="2200" dirty="0"/>
          </a:p>
        </p:txBody>
      </p:sp>
      <p:sp>
        <p:nvSpPr>
          <p:cNvPr id="12" name="Text 10"/>
          <p:cNvSpPr/>
          <p:nvPr/>
        </p:nvSpPr>
        <p:spPr>
          <a:xfrm>
            <a:off x="1188720" y="1947672"/>
            <a:ext cx="10131552" cy="448056"/>
          </a:xfrm>
          <a:prstGeom prst="rect">
            <a:avLst/>
          </a:prstGeom>
          <a:noFill/>
          <a:ln/>
        </p:spPr>
        <p:txBody>
          <a:bodyPr wrap="square" lIns="0" tIns="0" rIns="0" bIns="0" rtlCol="0" anchor="t">
            <a:normAutofit/>
          </a:bodyPr>
          <a:lstStyle/>
          <a:p>
            <a:pPr marL="0" indent="0">
              <a:buNone/>
            </a:pPr>
            <a:r>
              <a:rPr lang="en-US" sz="2100" dirty="0">
                <a:solidFill>
                  <a:srgbClr val="183046"/>
                </a:solidFill>
                <a:latin typeface="Arial" pitchFamily="34" charset="0"/>
                <a:ea typeface="Arial" pitchFamily="34" charset="-122"/>
                <a:cs typeface="Arial" pitchFamily="34" charset="-120"/>
              </a:rPr>
              <a:t>Find which Act and section addresses common assault and battery.</a:t>
            </a:r>
            <a:endParaRPr lang="en-US" sz="2100" dirty="0"/>
          </a:p>
        </p:txBody>
      </p:sp>
      <p:sp>
        <p:nvSpPr>
          <p:cNvPr id="13" name="Text 11"/>
          <p:cNvSpPr/>
          <p:nvPr/>
        </p:nvSpPr>
        <p:spPr>
          <a:xfrm>
            <a:off x="850392" y="2779776"/>
            <a:ext cx="256032" cy="347472"/>
          </a:xfrm>
          <a:prstGeom prst="rect">
            <a:avLst/>
          </a:prstGeom>
          <a:noFill/>
          <a:ln/>
        </p:spPr>
        <p:txBody>
          <a:bodyPr wrap="square" lIns="0" tIns="0" rIns="0" bIns="0" rtlCol="0" anchor="ctr">
            <a:normAutofit/>
          </a:bodyPr>
          <a:lstStyle/>
          <a:p>
            <a:pPr marL="0" indent="0">
              <a:buNone/>
            </a:pPr>
            <a:r>
              <a:rPr lang="en-US" sz="2200" b="1" dirty="0">
                <a:solidFill>
                  <a:srgbClr val="13B8A6"/>
                </a:solidFill>
                <a:latin typeface="Arial" pitchFamily="34" charset="0"/>
                <a:ea typeface="Arial" pitchFamily="34" charset="-122"/>
                <a:cs typeface="Arial" pitchFamily="34" charset="-120"/>
              </a:rPr>
              <a:t>•</a:t>
            </a:r>
            <a:endParaRPr lang="en-US" sz="2200" dirty="0"/>
          </a:p>
        </p:txBody>
      </p:sp>
      <p:sp>
        <p:nvSpPr>
          <p:cNvPr id="14" name="Text 12"/>
          <p:cNvSpPr/>
          <p:nvPr/>
        </p:nvSpPr>
        <p:spPr>
          <a:xfrm>
            <a:off x="1188720" y="2779776"/>
            <a:ext cx="10131552" cy="448056"/>
          </a:xfrm>
          <a:prstGeom prst="rect">
            <a:avLst/>
          </a:prstGeom>
          <a:noFill/>
          <a:ln/>
        </p:spPr>
        <p:txBody>
          <a:bodyPr wrap="square" lIns="0" tIns="0" rIns="0" bIns="0" rtlCol="0" anchor="t">
            <a:normAutofit/>
          </a:bodyPr>
          <a:lstStyle/>
          <a:p>
            <a:pPr marL="0" indent="0">
              <a:buNone/>
            </a:pPr>
            <a:r>
              <a:rPr lang="en-US" sz="2100" dirty="0">
                <a:solidFill>
                  <a:srgbClr val="183046"/>
                </a:solidFill>
                <a:latin typeface="Arial" pitchFamily="34" charset="0"/>
                <a:ea typeface="Arial" pitchFamily="34" charset="-122"/>
                <a:cs typeface="Arial" pitchFamily="34" charset="-120"/>
              </a:rPr>
              <a:t>Find the CPS definition of battery.</a:t>
            </a:r>
            <a:endParaRPr lang="en-US" sz="2100" dirty="0"/>
          </a:p>
        </p:txBody>
      </p:sp>
      <p:sp>
        <p:nvSpPr>
          <p:cNvPr id="15" name="Text 13"/>
          <p:cNvSpPr/>
          <p:nvPr/>
        </p:nvSpPr>
        <p:spPr>
          <a:xfrm>
            <a:off x="850392" y="3611880"/>
            <a:ext cx="256032" cy="347472"/>
          </a:xfrm>
          <a:prstGeom prst="rect">
            <a:avLst/>
          </a:prstGeom>
          <a:noFill/>
          <a:ln/>
        </p:spPr>
        <p:txBody>
          <a:bodyPr wrap="square" lIns="0" tIns="0" rIns="0" bIns="0" rtlCol="0" anchor="ctr">
            <a:normAutofit/>
          </a:bodyPr>
          <a:lstStyle/>
          <a:p>
            <a:pPr marL="0" indent="0">
              <a:buNone/>
            </a:pPr>
            <a:r>
              <a:rPr lang="en-US" sz="2200" b="1" dirty="0">
                <a:solidFill>
                  <a:srgbClr val="13B8A6"/>
                </a:solidFill>
                <a:latin typeface="Arial" pitchFamily="34" charset="0"/>
                <a:ea typeface="Arial" pitchFamily="34" charset="-122"/>
                <a:cs typeface="Arial" pitchFamily="34" charset="-120"/>
              </a:rPr>
              <a:t>•</a:t>
            </a:r>
            <a:endParaRPr lang="en-US" sz="2200" dirty="0"/>
          </a:p>
        </p:txBody>
      </p:sp>
      <p:sp>
        <p:nvSpPr>
          <p:cNvPr id="16" name="Text 14"/>
          <p:cNvSpPr/>
          <p:nvPr/>
        </p:nvSpPr>
        <p:spPr>
          <a:xfrm>
            <a:off x="1188720" y="3611880"/>
            <a:ext cx="10131552" cy="448056"/>
          </a:xfrm>
          <a:prstGeom prst="rect">
            <a:avLst/>
          </a:prstGeom>
          <a:noFill/>
          <a:ln/>
        </p:spPr>
        <p:txBody>
          <a:bodyPr wrap="square" lIns="0" tIns="0" rIns="0" bIns="0" rtlCol="0" anchor="t">
            <a:normAutofit/>
          </a:bodyPr>
          <a:lstStyle/>
          <a:p>
            <a:pPr marL="0" indent="0">
              <a:buNone/>
            </a:pPr>
            <a:r>
              <a:rPr lang="en-US" sz="2100" dirty="0">
                <a:solidFill>
                  <a:srgbClr val="183046"/>
                </a:solidFill>
                <a:latin typeface="Arial" pitchFamily="34" charset="0"/>
                <a:ea typeface="Arial" pitchFamily="34" charset="-122"/>
                <a:cs typeface="Arial" pitchFamily="34" charset="-120"/>
              </a:rPr>
              <a:t>Find the CPS page’s latest update date.</a:t>
            </a:r>
            <a:endParaRPr lang="en-US" sz="2100" dirty="0"/>
          </a:p>
        </p:txBody>
      </p:sp>
      <p:sp>
        <p:nvSpPr>
          <p:cNvPr id="17" name="Text 15"/>
          <p:cNvSpPr/>
          <p:nvPr/>
        </p:nvSpPr>
        <p:spPr>
          <a:xfrm>
            <a:off x="850392" y="4443984"/>
            <a:ext cx="256032" cy="347472"/>
          </a:xfrm>
          <a:prstGeom prst="rect">
            <a:avLst/>
          </a:prstGeom>
          <a:noFill/>
          <a:ln/>
        </p:spPr>
        <p:txBody>
          <a:bodyPr wrap="square" lIns="0" tIns="0" rIns="0" bIns="0" rtlCol="0" anchor="ctr">
            <a:normAutofit/>
          </a:bodyPr>
          <a:lstStyle/>
          <a:p>
            <a:pPr marL="0" indent="0">
              <a:buNone/>
            </a:pPr>
            <a:r>
              <a:rPr lang="en-US" sz="2200" b="1" dirty="0">
                <a:solidFill>
                  <a:srgbClr val="13B8A6"/>
                </a:solidFill>
                <a:latin typeface="Arial" pitchFamily="34" charset="0"/>
                <a:ea typeface="Arial" pitchFamily="34" charset="-122"/>
                <a:cs typeface="Arial" pitchFamily="34" charset="-120"/>
              </a:rPr>
              <a:t>•</a:t>
            </a:r>
            <a:endParaRPr lang="en-US" sz="2200" dirty="0"/>
          </a:p>
        </p:txBody>
      </p:sp>
      <p:sp>
        <p:nvSpPr>
          <p:cNvPr id="18" name="Text 16"/>
          <p:cNvSpPr/>
          <p:nvPr/>
        </p:nvSpPr>
        <p:spPr>
          <a:xfrm>
            <a:off x="1188720" y="4443984"/>
            <a:ext cx="10131552" cy="448056"/>
          </a:xfrm>
          <a:prstGeom prst="rect">
            <a:avLst/>
          </a:prstGeom>
          <a:noFill/>
          <a:ln/>
        </p:spPr>
        <p:txBody>
          <a:bodyPr wrap="square" lIns="0" tIns="0" rIns="0" bIns="0" rtlCol="0" anchor="t">
            <a:normAutofit/>
          </a:bodyPr>
          <a:lstStyle/>
          <a:p>
            <a:pPr marL="0" indent="0">
              <a:buNone/>
            </a:pPr>
            <a:r>
              <a:rPr lang="en-US" sz="2100" dirty="0">
                <a:solidFill>
                  <a:srgbClr val="183046"/>
                </a:solidFill>
                <a:latin typeface="Arial" pitchFamily="34" charset="0"/>
                <a:ea typeface="Arial" pitchFamily="34" charset="-122"/>
                <a:cs typeface="Arial" pitchFamily="34" charset="-120"/>
              </a:rPr>
              <a:t>Find one example of why injury level is not the only consideration.</a:t>
            </a:r>
            <a:endParaRPr lang="en-US" sz="2100" dirty="0"/>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name="Slide 42">
    <p:bg>
      <p:bgPr>
        <a:solidFill>
          <a:srgbClr val="F6F9FC"/>
        </a:solidFill>
        <a:effectLst/>
      </p:bgPr>
    </p:bg>
    <p:spTree>
      <p:nvGrpSpPr>
        <p:cNvPr id="1" name=""/>
        <p:cNvGrpSpPr/>
        <p:nvPr/>
      </p:nvGrpSpPr>
      <p:grpSpPr>
        <a:xfrm>
          <a:off x="0" y="0"/>
          <a:ext cx="0" cy="0"/>
          <a:chOff x="0" y="0"/>
          <a:chExt cx="0" cy="0"/>
        </a:xfrm>
      </p:grpSpPr>
      <p:sp>
        <p:nvSpPr>
          <p:cNvPr id="2" name="Shape 0"/>
          <p:cNvSpPr/>
          <p:nvPr/>
        </p:nvSpPr>
        <p:spPr>
          <a:xfrm>
            <a:off x="0" y="0"/>
            <a:ext cx="12192000" cy="109728"/>
          </a:xfrm>
          <a:prstGeom prst="rect">
            <a:avLst/>
          </a:prstGeom>
          <a:solidFill>
            <a:srgbClr val="13B8A6"/>
          </a:solidFill>
          <a:ln w="12700">
            <a:solidFill>
              <a:srgbClr val="13B8A6"/>
            </a:solidFill>
            <a:prstDash val="solid"/>
          </a:ln>
        </p:spPr>
        <p:txBody>
          <a:bodyPr/>
          <a:lstStyle/>
          <a:p>
            <a:endParaRPr lang="en-GB"/>
          </a:p>
        </p:txBody>
      </p:sp>
      <p:sp>
        <p:nvSpPr>
          <p:cNvPr id="3" name="Text 1"/>
          <p:cNvSpPr/>
          <p:nvPr/>
        </p:nvSpPr>
        <p:spPr>
          <a:xfrm>
            <a:off x="502920" y="274320"/>
            <a:ext cx="9144000" cy="219456"/>
          </a:xfrm>
          <a:prstGeom prst="rect">
            <a:avLst/>
          </a:prstGeom>
          <a:noFill/>
          <a:ln/>
        </p:spPr>
        <p:txBody>
          <a:bodyPr wrap="square" lIns="0" tIns="0" rIns="0" bIns="0" rtlCol="0" anchor="ctr">
            <a:normAutofit/>
          </a:bodyPr>
          <a:lstStyle/>
          <a:p>
            <a:pPr marL="0" indent="0">
              <a:buNone/>
            </a:pPr>
            <a:r>
              <a:rPr lang="en-US" sz="1000" b="1" kern="0" spc="50" dirty="0">
                <a:solidFill>
                  <a:srgbClr val="5C7180"/>
                </a:solidFill>
                <a:latin typeface="Arial" pitchFamily="34" charset="0"/>
                <a:ea typeface="Arial" pitchFamily="34" charset="-122"/>
                <a:cs typeface="Arial" pitchFamily="34" charset="-120"/>
              </a:rPr>
              <a:t>UWTSD  /  BMPL4020  /  ACADEMIC &amp; PROFESSIONAL SKILLS FOR POLICING</a:t>
            </a:r>
            <a:endParaRPr lang="en-US" sz="1000" dirty="0"/>
          </a:p>
        </p:txBody>
      </p:sp>
      <p:sp>
        <p:nvSpPr>
          <p:cNvPr id="4" name="Text 2"/>
          <p:cNvSpPr/>
          <p:nvPr/>
        </p:nvSpPr>
        <p:spPr>
          <a:xfrm>
            <a:off x="502920" y="749808"/>
            <a:ext cx="11201400" cy="685800"/>
          </a:xfrm>
          <a:prstGeom prst="rect">
            <a:avLst/>
          </a:prstGeom>
          <a:noFill/>
          <a:ln/>
        </p:spPr>
        <p:txBody>
          <a:bodyPr wrap="square" lIns="0" tIns="0" rIns="0" bIns="0" rtlCol="0" anchor="ctr">
            <a:normAutofit/>
          </a:bodyPr>
          <a:lstStyle/>
          <a:p>
            <a:pPr marL="0" indent="0">
              <a:buNone/>
            </a:pPr>
            <a:r>
              <a:rPr lang="en-US" sz="3100" b="1" dirty="0">
                <a:solidFill>
                  <a:srgbClr val="10263A"/>
                </a:solidFill>
                <a:latin typeface="Arial" pitchFamily="34" charset="0"/>
                <a:ea typeface="Arial" pitchFamily="34" charset="-122"/>
                <a:cs typeface="Arial" pitchFamily="34" charset="-120"/>
              </a:rPr>
              <a:t>What is critical reading?</a:t>
            </a:r>
            <a:endParaRPr lang="en-US" sz="3100" dirty="0"/>
          </a:p>
        </p:txBody>
      </p:sp>
      <p:sp>
        <p:nvSpPr>
          <p:cNvPr id="5" name="Text 3"/>
          <p:cNvSpPr/>
          <p:nvPr/>
        </p:nvSpPr>
        <p:spPr>
          <a:xfrm>
            <a:off x="512064" y="1444752"/>
            <a:ext cx="11064240" cy="338328"/>
          </a:xfrm>
          <a:prstGeom prst="rect">
            <a:avLst/>
          </a:prstGeom>
          <a:noFill/>
          <a:ln/>
        </p:spPr>
        <p:txBody>
          <a:bodyPr wrap="square" lIns="0" tIns="0" rIns="0" bIns="0" rtlCol="0" anchor="ctr">
            <a:normAutofit/>
          </a:bodyPr>
          <a:lstStyle/>
          <a:p>
            <a:pPr marL="0" indent="0">
              <a:buNone/>
            </a:pPr>
            <a:r>
              <a:rPr lang="en-US" sz="1600" dirty="0">
                <a:solidFill>
                  <a:srgbClr val="5C7180"/>
                </a:solidFill>
                <a:latin typeface="Arial" pitchFamily="34" charset="0"/>
                <a:ea typeface="Arial" pitchFamily="34" charset="-122"/>
                <a:cs typeface="Arial" pitchFamily="34" charset="-120"/>
              </a:rPr>
              <a:t>Move beyond “I found it” to “I can use it responsibly”.</a:t>
            </a:r>
            <a:endParaRPr lang="en-US" sz="1600" dirty="0"/>
          </a:p>
        </p:txBody>
      </p:sp>
      <p:sp>
        <p:nvSpPr>
          <p:cNvPr id="6" name="Shape 4"/>
          <p:cNvSpPr/>
          <p:nvPr/>
        </p:nvSpPr>
        <p:spPr>
          <a:xfrm>
            <a:off x="502920" y="6483096"/>
            <a:ext cx="11183112" cy="0"/>
          </a:xfrm>
          <a:prstGeom prst="line">
            <a:avLst/>
          </a:prstGeom>
          <a:noFill/>
          <a:ln w="8890">
            <a:solidFill>
              <a:srgbClr val="D9E4EC"/>
            </a:solidFill>
            <a:prstDash val="solid"/>
          </a:ln>
        </p:spPr>
        <p:txBody>
          <a:bodyPr/>
          <a:lstStyle/>
          <a:p>
            <a:endParaRPr lang="en-GB"/>
          </a:p>
        </p:txBody>
      </p:sp>
      <p:sp>
        <p:nvSpPr>
          <p:cNvPr id="7" name="Text 5"/>
          <p:cNvSpPr/>
          <p:nvPr/>
        </p:nvSpPr>
        <p:spPr>
          <a:xfrm>
            <a:off x="502920" y="6537960"/>
            <a:ext cx="4572000" cy="155448"/>
          </a:xfrm>
          <a:prstGeom prst="rect">
            <a:avLst/>
          </a:prstGeom>
          <a:noFill/>
          <a:ln/>
        </p:spPr>
        <p:txBody>
          <a:bodyPr wrap="square" lIns="0" tIns="0" rIns="0" bIns="0" rtlCol="0" anchor="ctr">
            <a:normAutofit/>
          </a:bodyPr>
          <a:lstStyle/>
          <a:p>
            <a:pPr marL="0" indent="0">
              <a:buNone/>
            </a:pPr>
            <a:r>
              <a:rPr lang="en-US" sz="900" b="1" dirty="0">
                <a:solidFill>
                  <a:srgbClr val="5C7180"/>
                </a:solidFill>
                <a:latin typeface="Arial" pitchFamily="34" charset="0"/>
                <a:ea typeface="Arial" pitchFamily="34" charset="-122"/>
                <a:cs typeface="Arial" pitchFamily="34" charset="-120"/>
              </a:rPr>
              <a:t>TUESDAY  •  CONTENT</a:t>
            </a:r>
            <a:endParaRPr lang="en-US" sz="900" dirty="0"/>
          </a:p>
        </p:txBody>
      </p:sp>
      <p:sp>
        <p:nvSpPr>
          <p:cNvPr id="8" name="Shape 6"/>
          <p:cNvSpPr/>
          <p:nvPr/>
        </p:nvSpPr>
        <p:spPr>
          <a:xfrm>
            <a:off x="9646920" y="6510528"/>
            <a:ext cx="1938528" cy="292608"/>
          </a:xfrm>
          <a:prstGeom prst="roundRect">
            <a:avLst>
              <a:gd name="adj" fmla="val 25000"/>
            </a:avLst>
          </a:prstGeom>
          <a:solidFill>
            <a:srgbClr val="EAF3F9"/>
          </a:solidFill>
          <a:ln w="10160">
            <a:solidFill>
              <a:srgbClr val="EAF3F9">
                <a:alpha val="0"/>
              </a:srgbClr>
            </a:solidFill>
            <a:prstDash val="solid"/>
          </a:ln>
        </p:spPr>
        <p:txBody>
          <a:bodyPr/>
          <a:lstStyle/>
          <a:p>
            <a:endParaRPr lang="en-GB"/>
          </a:p>
        </p:txBody>
      </p:sp>
      <p:sp>
        <p:nvSpPr>
          <p:cNvPr id="9" name="Text 7"/>
          <p:cNvSpPr/>
          <p:nvPr/>
        </p:nvSpPr>
        <p:spPr>
          <a:xfrm>
            <a:off x="9738360" y="6537960"/>
            <a:ext cx="1755648" cy="219456"/>
          </a:xfrm>
          <a:prstGeom prst="rect">
            <a:avLst/>
          </a:prstGeom>
          <a:noFill/>
          <a:ln/>
        </p:spPr>
        <p:txBody>
          <a:bodyPr wrap="square" lIns="0" tIns="0" rIns="0" bIns="0" rtlCol="0" anchor="ctr">
            <a:normAutofit/>
          </a:bodyPr>
          <a:lstStyle/>
          <a:p>
            <a:pPr marL="0" indent="0">
              <a:buNone/>
            </a:pPr>
            <a:r>
              <a:rPr lang="en-US" sz="1000" b="1" kern="0" spc="50" dirty="0">
                <a:solidFill>
                  <a:srgbClr val="183046"/>
                </a:solidFill>
                <a:latin typeface="Arial" pitchFamily="34" charset="0"/>
                <a:ea typeface="Arial" pitchFamily="34" charset="-122"/>
                <a:cs typeface="Arial" pitchFamily="34" charset="-120"/>
              </a:rPr>
              <a:t>96–100 MIN</a:t>
            </a:r>
            <a:endParaRPr lang="en-US" sz="1000" dirty="0"/>
          </a:p>
        </p:txBody>
      </p:sp>
      <p:sp>
        <p:nvSpPr>
          <p:cNvPr id="10" name="Text 8"/>
          <p:cNvSpPr/>
          <p:nvPr/>
        </p:nvSpPr>
        <p:spPr>
          <a:xfrm>
            <a:off x="11393424" y="6528816"/>
            <a:ext cx="292608" cy="155448"/>
          </a:xfrm>
          <a:prstGeom prst="rect">
            <a:avLst/>
          </a:prstGeom>
          <a:noFill/>
          <a:ln/>
        </p:spPr>
        <p:txBody>
          <a:bodyPr wrap="square" lIns="0" tIns="0" rIns="0" bIns="0" rtlCol="0" anchor="ctr">
            <a:normAutofit/>
          </a:bodyPr>
          <a:lstStyle/>
          <a:p>
            <a:pPr marL="0" indent="0" algn="r">
              <a:buNone/>
            </a:pPr>
            <a:r>
              <a:rPr lang="en-US" sz="1000" b="1" dirty="0">
                <a:solidFill>
                  <a:srgbClr val="5C7180"/>
                </a:solidFill>
                <a:latin typeface="Arial" pitchFamily="34" charset="0"/>
                <a:ea typeface="Arial" pitchFamily="34" charset="-122"/>
                <a:cs typeface="Arial" pitchFamily="34" charset="-120"/>
              </a:rPr>
              <a:t>42</a:t>
            </a:r>
            <a:endParaRPr lang="en-US" sz="1000" dirty="0"/>
          </a:p>
        </p:txBody>
      </p:sp>
      <p:sp>
        <p:nvSpPr>
          <p:cNvPr id="11" name="Shape 9"/>
          <p:cNvSpPr/>
          <p:nvPr/>
        </p:nvSpPr>
        <p:spPr>
          <a:xfrm>
            <a:off x="640080" y="1920240"/>
            <a:ext cx="10899648" cy="539496"/>
          </a:xfrm>
          <a:prstGeom prst="rect">
            <a:avLst/>
          </a:prstGeom>
          <a:solidFill>
            <a:srgbClr val="10263A"/>
          </a:solidFill>
          <a:ln w="10160">
            <a:solidFill>
              <a:srgbClr val="10263A">
                <a:alpha val="0"/>
              </a:srgbClr>
            </a:solidFill>
            <a:prstDash val="solid"/>
          </a:ln>
        </p:spPr>
        <p:txBody>
          <a:bodyPr/>
          <a:lstStyle/>
          <a:p>
            <a:endParaRPr lang="en-GB"/>
          </a:p>
        </p:txBody>
      </p:sp>
      <p:sp>
        <p:nvSpPr>
          <p:cNvPr id="12" name="Text 10"/>
          <p:cNvSpPr/>
          <p:nvPr/>
        </p:nvSpPr>
        <p:spPr>
          <a:xfrm>
            <a:off x="777240" y="1984248"/>
            <a:ext cx="1965960" cy="429768"/>
          </a:xfrm>
          <a:prstGeom prst="rect">
            <a:avLst/>
          </a:prstGeom>
          <a:noFill/>
          <a:ln/>
        </p:spPr>
        <p:txBody>
          <a:bodyPr wrap="square" lIns="0" tIns="0" rIns="0" bIns="0" rtlCol="0" anchor="ctr">
            <a:normAutofit/>
          </a:bodyPr>
          <a:lstStyle/>
          <a:p>
            <a:pPr marL="0" indent="0">
              <a:buNone/>
            </a:pPr>
            <a:r>
              <a:rPr lang="en-US" sz="1400" b="1" dirty="0">
                <a:solidFill>
                  <a:srgbClr val="FFFFFF"/>
                </a:solidFill>
                <a:latin typeface="Arial" pitchFamily="34" charset="0"/>
                <a:ea typeface="Arial" pitchFamily="34" charset="-122"/>
                <a:cs typeface="Arial" pitchFamily="34" charset="-120"/>
              </a:rPr>
              <a:t>PASS</a:t>
            </a:r>
            <a:endParaRPr lang="en-US" sz="1400" dirty="0"/>
          </a:p>
        </p:txBody>
      </p:sp>
      <p:sp>
        <p:nvSpPr>
          <p:cNvPr id="13" name="Text 11"/>
          <p:cNvSpPr/>
          <p:nvPr/>
        </p:nvSpPr>
        <p:spPr>
          <a:xfrm>
            <a:off x="2971800" y="1984248"/>
            <a:ext cx="3840480" cy="429768"/>
          </a:xfrm>
          <a:prstGeom prst="rect">
            <a:avLst/>
          </a:prstGeom>
          <a:noFill/>
          <a:ln/>
        </p:spPr>
        <p:txBody>
          <a:bodyPr wrap="square" lIns="0" tIns="0" rIns="0" bIns="0" rtlCol="0" anchor="ctr">
            <a:normAutofit/>
          </a:bodyPr>
          <a:lstStyle/>
          <a:p>
            <a:pPr marL="0" indent="0">
              <a:buNone/>
            </a:pPr>
            <a:r>
              <a:rPr lang="en-US" sz="1400" b="1" dirty="0">
                <a:solidFill>
                  <a:srgbClr val="FFFFFF"/>
                </a:solidFill>
                <a:latin typeface="Arial" pitchFamily="34" charset="0"/>
                <a:ea typeface="Arial" pitchFamily="34" charset="-122"/>
                <a:cs typeface="Arial" pitchFamily="34" charset="-120"/>
              </a:rPr>
              <a:t>WHAT YOU DO</a:t>
            </a:r>
            <a:endParaRPr lang="en-US" sz="1400" dirty="0"/>
          </a:p>
        </p:txBody>
      </p:sp>
      <p:sp>
        <p:nvSpPr>
          <p:cNvPr id="14" name="Text 12"/>
          <p:cNvSpPr/>
          <p:nvPr/>
        </p:nvSpPr>
        <p:spPr>
          <a:xfrm>
            <a:off x="7040880" y="1984248"/>
            <a:ext cx="4407408" cy="429768"/>
          </a:xfrm>
          <a:prstGeom prst="rect">
            <a:avLst/>
          </a:prstGeom>
          <a:noFill/>
          <a:ln/>
        </p:spPr>
        <p:txBody>
          <a:bodyPr wrap="square" lIns="0" tIns="0" rIns="0" bIns="0" rtlCol="0" anchor="ctr">
            <a:normAutofit/>
          </a:bodyPr>
          <a:lstStyle/>
          <a:p>
            <a:pPr marL="0" indent="0">
              <a:buNone/>
            </a:pPr>
            <a:r>
              <a:rPr lang="en-US" sz="1400" b="1" dirty="0">
                <a:solidFill>
                  <a:srgbClr val="FFFFFF"/>
                </a:solidFill>
                <a:latin typeface="Arial" pitchFamily="34" charset="0"/>
                <a:ea typeface="Arial" pitchFamily="34" charset="-122"/>
                <a:cs typeface="Arial" pitchFamily="34" charset="-120"/>
              </a:rPr>
              <a:t>POLICING EXAMPLE</a:t>
            </a:r>
            <a:endParaRPr lang="en-US" sz="1400" dirty="0"/>
          </a:p>
        </p:txBody>
      </p:sp>
      <p:sp>
        <p:nvSpPr>
          <p:cNvPr id="15" name="Shape 13"/>
          <p:cNvSpPr/>
          <p:nvPr/>
        </p:nvSpPr>
        <p:spPr>
          <a:xfrm>
            <a:off x="640080" y="2459736"/>
            <a:ext cx="10899648" cy="704088"/>
          </a:xfrm>
          <a:prstGeom prst="rect">
            <a:avLst/>
          </a:prstGeom>
          <a:solidFill>
            <a:srgbClr val="EAF3F9"/>
          </a:solidFill>
          <a:ln w="10160">
            <a:solidFill>
              <a:srgbClr val="EAF3F9">
                <a:alpha val="0"/>
              </a:srgbClr>
            </a:solidFill>
            <a:prstDash val="solid"/>
          </a:ln>
        </p:spPr>
        <p:txBody>
          <a:bodyPr/>
          <a:lstStyle/>
          <a:p>
            <a:endParaRPr lang="en-GB"/>
          </a:p>
        </p:txBody>
      </p:sp>
      <p:sp>
        <p:nvSpPr>
          <p:cNvPr id="16" name="Text 14"/>
          <p:cNvSpPr/>
          <p:nvPr/>
        </p:nvSpPr>
        <p:spPr>
          <a:xfrm>
            <a:off x="777240" y="2523744"/>
            <a:ext cx="1965960" cy="594360"/>
          </a:xfrm>
          <a:prstGeom prst="rect">
            <a:avLst/>
          </a:prstGeom>
          <a:noFill/>
          <a:ln/>
        </p:spPr>
        <p:txBody>
          <a:bodyPr wrap="square" lIns="0" tIns="0" rIns="0" bIns="0" rtlCol="0" anchor="ctr">
            <a:normAutofit/>
          </a:bodyPr>
          <a:lstStyle/>
          <a:p>
            <a:pPr marL="0" indent="0">
              <a:buNone/>
            </a:pPr>
            <a:r>
              <a:rPr lang="en-US" sz="1330" b="1" dirty="0">
                <a:solidFill>
                  <a:srgbClr val="183046"/>
                </a:solidFill>
                <a:latin typeface="Arial" pitchFamily="34" charset="0"/>
                <a:ea typeface="Arial" pitchFamily="34" charset="-122"/>
                <a:cs typeface="Arial" pitchFamily="34" charset="-120"/>
              </a:rPr>
              <a:t>SKIM</a:t>
            </a:r>
            <a:endParaRPr lang="en-US" sz="1330" dirty="0"/>
          </a:p>
        </p:txBody>
      </p:sp>
      <p:sp>
        <p:nvSpPr>
          <p:cNvPr id="17" name="Text 15"/>
          <p:cNvSpPr/>
          <p:nvPr/>
        </p:nvSpPr>
        <p:spPr>
          <a:xfrm>
            <a:off x="2971800" y="2523744"/>
            <a:ext cx="3840480" cy="594360"/>
          </a:xfrm>
          <a:prstGeom prst="rect">
            <a:avLst/>
          </a:prstGeom>
          <a:noFill/>
          <a:ln/>
        </p:spPr>
        <p:txBody>
          <a:bodyPr wrap="square" lIns="0" tIns="0" rIns="0" bIns="0" rtlCol="0" anchor="ctr">
            <a:normAutofit/>
          </a:bodyPr>
          <a:lstStyle/>
          <a:p>
            <a:pPr marL="0" indent="0">
              <a:buNone/>
            </a:pPr>
            <a:r>
              <a:rPr lang="en-US" sz="1330" dirty="0">
                <a:solidFill>
                  <a:srgbClr val="183046"/>
                </a:solidFill>
                <a:latin typeface="Arial" pitchFamily="34" charset="0"/>
                <a:ea typeface="Arial" pitchFamily="34" charset="-122"/>
                <a:cs typeface="Arial" pitchFamily="34" charset="-120"/>
              </a:rPr>
              <a:t>See overall argument</a:t>
            </a:r>
            <a:endParaRPr lang="en-US" sz="1330" dirty="0"/>
          </a:p>
        </p:txBody>
      </p:sp>
      <p:sp>
        <p:nvSpPr>
          <p:cNvPr id="18" name="Text 16"/>
          <p:cNvSpPr/>
          <p:nvPr/>
        </p:nvSpPr>
        <p:spPr>
          <a:xfrm>
            <a:off x="7040880" y="2523744"/>
            <a:ext cx="4407408" cy="594360"/>
          </a:xfrm>
          <a:prstGeom prst="rect">
            <a:avLst/>
          </a:prstGeom>
          <a:noFill/>
          <a:ln/>
        </p:spPr>
        <p:txBody>
          <a:bodyPr wrap="square" lIns="0" tIns="0" rIns="0" bIns="0" rtlCol="0" anchor="ctr">
            <a:normAutofit/>
          </a:bodyPr>
          <a:lstStyle/>
          <a:p>
            <a:pPr marL="0" indent="0">
              <a:buNone/>
            </a:pPr>
            <a:r>
              <a:rPr lang="en-US" sz="1330" dirty="0">
                <a:solidFill>
                  <a:srgbClr val="183046"/>
                </a:solidFill>
                <a:latin typeface="Arial" pitchFamily="34" charset="0"/>
                <a:ea typeface="Arial" pitchFamily="34" charset="-122"/>
                <a:cs typeface="Arial" pitchFamily="34" charset="-120"/>
              </a:rPr>
              <a:t>What does this guidance cover?</a:t>
            </a:r>
            <a:endParaRPr lang="en-US" sz="1330" dirty="0"/>
          </a:p>
        </p:txBody>
      </p:sp>
      <p:sp>
        <p:nvSpPr>
          <p:cNvPr id="19" name="Shape 17"/>
          <p:cNvSpPr/>
          <p:nvPr/>
        </p:nvSpPr>
        <p:spPr>
          <a:xfrm>
            <a:off x="640080" y="3163824"/>
            <a:ext cx="10899648" cy="704088"/>
          </a:xfrm>
          <a:prstGeom prst="rect">
            <a:avLst/>
          </a:prstGeom>
          <a:solidFill>
            <a:srgbClr val="FFFFFF"/>
          </a:solidFill>
          <a:ln w="10160">
            <a:solidFill>
              <a:srgbClr val="FFFFFF">
                <a:alpha val="0"/>
              </a:srgbClr>
            </a:solidFill>
            <a:prstDash val="solid"/>
          </a:ln>
        </p:spPr>
        <p:txBody>
          <a:bodyPr/>
          <a:lstStyle/>
          <a:p>
            <a:endParaRPr lang="en-GB"/>
          </a:p>
        </p:txBody>
      </p:sp>
      <p:sp>
        <p:nvSpPr>
          <p:cNvPr id="20" name="Text 18"/>
          <p:cNvSpPr/>
          <p:nvPr/>
        </p:nvSpPr>
        <p:spPr>
          <a:xfrm>
            <a:off x="777240" y="3227832"/>
            <a:ext cx="1965960" cy="594360"/>
          </a:xfrm>
          <a:prstGeom prst="rect">
            <a:avLst/>
          </a:prstGeom>
          <a:noFill/>
          <a:ln/>
        </p:spPr>
        <p:txBody>
          <a:bodyPr wrap="square" lIns="0" tIns="0" rIns="0" bIns="0" rtlCol="0" anchor="ctr">
            <a:normAutofit/>
          </a:bodyPr>
          <a:lstStyle/>
          <a:p>
            <a:pPr marL="0" indent="0">
              <a:buNone/>
            </a:pPr>
            <a:r>
              <a:rPr lang="en-US" sz="1330" b="1" dirty="0">
                <a:solidFill>
                  <a:srgbClr val="183046"/>
                </a:solidFill>
                <a:latin typeface="Arial" pitchFamily="34" charset="0"/>
                <a:ea typeface="Arial" pitchFamily="34" charset="-122"/>
                <a:cs typeface="Arial" pitchFamily="34" charset="-120"/>
              </a:rPr>
              <a:t>SCAN</a:t>
            </a:r>
            <a:endParaRPr lang="en-US" sz="1330" dirty="0"/>
          </a:p>
        </p:txBody>
      </p:sp>
      <p:sp>
        <p:nvSpPr>
          <p:cNvPr id="21" name="Text 19"/>
          <p:cNvSpPr/>
          <p:nvPr/>
        </p:nvSpPr>
        <p:spPr>
          <a:xfrm>
            <a:off x="2971800" y="3227832"/>
            <a:ext cx="3840480" cy="594360"/>
          </a:xfrm>
          <a:prstGeom prst="rect">
            <a:avLst/>
          </a:prstGeom>
          <a:noFill/>
          <a:ln/>
        </p:spPr>
        <p:txBody>
          <a:bodyPr wrap="square" lIns="0" tIns="0" rIns="0" bIns="0" rtlCol="0" anchor="ctr">
            <a:normAutofit/>
          </a:bodyPr>
          <a:lstStyle/>
          <a:p>
            <a:pPr marL="0" indent="0">
              <a:buNone/>
            </a:pPr>
            <a:r>
              <a:rPr lang="en-US" sz="1330" dirty="0">
                <a:solidFill>
                  <a:srgbClr val="183046"/>
                </a:solidFill>
                <a:latin typeface="Arial" pitchFamily="34" charset="0"/>
                <a:ea typeface="Arial" pitchFamily="34" charset="-122"/>
                <a:cs typeface="Arial" pitchFamily="34" charset="-120"/>
              </a:rPr>
              <a:t>Locate exact evidence</a:t>
            </a:r>
            <a:endParaRPr lang="en-US" sz="1330" dirty="0"/>
          </a:p>
        </p:txBody>
      </p:sp>
      <p:sp>
        <p:nvSpPr>
          <p:cNvPr id="22" name="Text 20"/>
          <p:cNvSpPr/>
          <p:nvPr/>
        </p:nvSpPr>
        <p:spPr>
          <a:xfrm>
            <a:off x="7040880" y="3227832"/>
            <a:ext cx="4407408" cy="594360"/>
          </a:xfrm>
          <a:prstGeom prst="rect">
            <a:avLst/>
          </a:prstGeom>
          <a:noFill/>
          <a:ln/>
        </p:spPr>
        <p:txBody>
          <a:bodyPr wrap="square" lIns="0" tIns="0" rIns="0" bIns="0" rtlCol="0" anchor="ctr">
            <a:normAutofit/>
          </a:bodyPr>
          <a:lstStyle/>
          <a:p>
            <a:pPr marL="0" indent="0">
              <a:buNone/>
            </a:pPr>
            <a:r>
              <a:rPr lang="en-US" sz="1330" dirty="0">
                <a:solidFill>
                  <a:srgbClr val="183046"/>
                </a:solidFill>
                <a:latin typeface="Arial" pitchFamily="34" charset="0"/>
                <a:ea typeface="Arial" pitchFamily="34" charset="-122"/>
                <a:cs typeface="Arial" pitchFamily="34" charset="-120"/>
              </a:rPr>
              <a:t>Where is s.39 mentioned?</a:t>
            </a:r>
            <a:endParaRPr lang="en-US" sz="1330" dirty="0"/>
          </a:p>
        </p:txBody>
      </p:sp>
      <p:sp>
        <p:nvSpPr>
          <p:cNvPr id="23" name="Shape 21"/>
          <p:cNvSpPr/>
          <p:nvPr/>
        </p:nvSpPr>
        <p:spPr>
          <a:xfrm>
            <a:off x="640080" y="3867912"/>
            <a:ext cx="10899648" cy="704088"/>
          </a:xfrm>
          <a:prstGeom prst="rect">
            <a:avLst/>
          </a:prstGeom>
          <a:solidFill>
            <a:srgbClr val="EAF3F9"/>
          </a:solidFill>
          <a:ln w="10160">
            <a:solidFill>
              <a:srgbClr val="EAF3F9">
                <a:alpha val="0"/>
              </a:srgbClr>
            </a:solidFill>
            <a:prstDash val="solid"/>
          </a:ln>
        </p:spPr>
        <p:txBody>
          <a:bodyPr/>
          <a:lstStyle/>
          <a:p>
            <a:endParaRPr lang="en-GB"/>
          </a:p>
        </p:txBody>
      </p:sp>
      <p:sp>
        <p:nvSpPr>
          <p:cNvPr id="24" name="Text 22"/>
          <p:cNvSpPr/>
          <p:nvPr/>
        </p:nvSpPr>
        <p:spPr>
          <a:xfrm>
            <a:off x="777240" y="3931920"/>
            <a:ext cx="1965960" cy="594360"/>
          </a:xfrm>
          <a:prstGeom prst="rect">
            <a:avLst/>
          </a:prstGeom>
          <a:noFill/>
          <a:ln/>
        </p:spPr>
        <p:txBody>
          <a:bodyPr wrap="square" lIns="0" tIns="0" rIns="0" bIns="0" rtlCol="0" anchor="ctr">
            <a:normAutofit/>
          </a:bodyPr>
          <a:lstStyle/>
          <a:p>
            <a:pPr marL="0" indent="0">
              <a:buNone/>
            </a:pPr>
            <a:r>
              <a:rPr lang="en-US" sz="1330" b="1" dirty="0">
                <a:solidFill>
                  <a:srgbClr val="183046"/>
                </a:solidFill>
                <a:latin typeface="Arial" pitchFamily="34" charset="0"/>
                <a:ea typeface="Arial" pitchFamily="34" charset="-122"/>
                <a:cs typeface="Arial" pitchFamily="34" charset="-120"/>
              </a:rPr>
              <a:t>READ</a:t>
            </a:r>
            <a:endParaRPr lang="en-US" sz="1330" dirty="0"/>
          </a:p>
        </p:txBody>
      </p:sp>
      <p:sp>
        <p:nvSpPr>
          <p:cNvPr id="25" name="Text 23"/>
          <p:cNvSpPr/>
          <p:nvPr/>
        </p:nvSpPr>
        <p:spPr>
          <a:xfrm>
            <a:off x="2971800" y="3931920"/>
            <a:ext cx="3840480" cy="594360"/>
          </a:xfrm>
          <a:prstGeom prst="rect">
            <a:avLst/>
          </a:prstGeom>
          <a:noFill/>
          <a:ln/>
        </p:spPr>
        <p:txBody>
          <a:bodyPr wrap="square" lIns="0" tIns="0" rIns="0" bIns="0" rtlCol="0" anchor="ctr">
            <a:normAutofit/>
          </a:bodyPr>
          <a:lstStyle/>
          <a:p>
            <a:pPr marL="0" indent="0">
              <a:buNone/>
            </a:pPr>
            <a:r>
              <a:rPr lang="en-US" sz="1330" dirty="0">
                <a:solidFill>
                  <a:srgbClr val="183046"/>
                </a:solidFill>
                <a:latin typeface="Arial" pitchFamily="34" charset="0"/>
                <a:ea typeface="Arial" pitchFamily="34" charset="-122"/>
                <a:cs typeface="Arial" pitchFamily="34" charset="-120"/>
              </a:rPr>
              <a:t>Inspect the paragraph</a:t>
            </a:r>
            <a:endParaRPr lang="en-US" sz="1330" dirty="0"/>
          </a:p>
        </p:txBody>
      </p:sp>
      <p:sp>
        <p:nvSpPr>
          <p:cNvPr id="26" name="Text 24"/>
          <p:cNvSpPr/>
          <p:nvPr/>
        </p:nvSpPr>
        <p:spPr>
          <a:xfrm>
            <a:off x="7040880" y="3931920"/>
            <a:ext cx="4407408" cy="594360"/>
          </a:xfrm>
          <a:prstGeom prst="rect">
            <a:avLst/>
          </a:prstGeom>
          <a:noFill/>
          <a:ln/>
        </p:spPr>
        <p:txBody>
          <a:bodyPr wrap="square" lIns="0" tIns="0" rIns="0" bIns="0" rtlCol="0" anchor="ctr">
            <a:normAutofit/>
          </a:bodyPr>
          <a:lstStyle/>
          <a:p>
            <a:pPr marL="0" indent="0">
              <a:buNone/>
            </a:pPr>
            <a:r>
              <a:rPr lang="en-US" sz="1330" dirty="0">
                <a:solidFill>
                  <a:srgbClr val="183046"/>
                </a:solidFill>
                <a:latin typeface="Arial" pitchFamily="34" charset="0"/>
                <a:ea typeface="Arial" pitchFamily="34" charset="-122"/>
                <a:cs typeface="Arial" pitchFamily="34" charset="-120"/>
              </a:rPr>
              <a:t>How is battery defined?</a:t>
            </a:r>
            <a:endParaRPr lang="en-US" sz="1330" dirty="0"/>
          </a:p>
        </p:txBody>
      </p:sp>
      <p:sp>
        <p:nvSpPr>
          <p:cNvPr id="27" name="Shape 25"/>
          <p:cNvSpPr/>
          <p:nvPr/>
        </p:nvSpPr>
        <p:spPr>
          <a:xfrm>
            <a:off x="640080" y="4572000"/>
            <a:ext cx="10899648" cy="704088"/>
          </a:xfrm>
          <a:prstGeom prst="rect">
            <a:avLst/>
          </a:prstGeom>
          <a:solidFill>
            <a:srgbClr val="FFFFFF"/>
          </a:solidFill>
          <a:ln w="10160">
            <a:solidFill>
              <a:srgbClr val="FFFFFF">
                <a:alpha val="0"/>
              </a:srgbClr>
            </a:solidFill>
            <a:prstDash val="solid"/>
          </a:ln>
        </p:spPr>
        <p:txBody>
          <a:bodyPr/>
          <a:lstStyle/>
          <a:p>
            <a:endParaRPr lang="en-GB"/>
          </a:p>
        </p:txBody>
      </p:sp>
      <p:sp>
        <p:nvSpPr>
          <p:cNvPr id="28" name="Text 26"/>
          <p:cNvSpPr/>
          <p:nvPr/>
        </p:nvSpPr>
        <p:spPr>
          <a:xfrm>
            <a:off x="777240" y="4636008"/>
            <a:ext cx="1965960" cy="594360"/>
          </a:xfrm>
          <a:prstGeom prst="rect">
            <a:avLst/>
          </a:prstGeom>
          <a:noFill/>
          <a:ln/>
        </p:spPr>
        <p:txBody>
          <a:bodyPr wrap="square" lIns="0" tIns="0" rIns="0" bIns="0" rtlCol="0" anchor="ctr">
            <a:normAutofit/>
          </a:bodyPr>
          <a:lstStyle/>
          <a:p>
            <a:pPr marL="0" indent="0">
              <a:buNone/>
            </a:pPr>
            <a:r>
              <a:rPr lang="en-US" sz="1330" b="1" dirty="0">
                <a:solidFill>
                  <a:srgbClr val="183046"/>
                </a:solidFill>
                <a:latin typeface="Arial" pitchFamily="34" charset="0"/>
                <a:ea typeface="Arial" pitchFamily="34" charset="-122"/>
                <a:cs typeface="Arial" pitchFamily="34" charset="-120"/>
              </a:rPr>
              <a:t>EVALUATE</a:t>
            </a:r>
            <a:endParaRPr lang="en-US" sz="1330" dirty="0"/>
          </a:p>
        </p:txBody>
      </p:sp>
      <p:sp>
        <p:nvSpPr>
          <p:cNvPr id="29" name="Text 27"/>
          <p:cNvSpPr/>
          <p:nvPr/>
        </p:nvSpPr>
        <p:spPr>
          <a:xfrm>
            <a:off x="2971800" y="4636008"/>
            <a:ext cx="3840480" cy="594360"/>
          </a:xfrm>
          <a:prstGeom prst="rect">
            <a:avLst/>
          </a:prstGeom>
          <a:noFill/>
          <a:ln/>
        </p:spPr>
        <p:txBody>
          <a:bodyPr wrap="square" lIns="0" tIns="0" rIns="0" bIns="0" rtlCol="0" anchor="ctr">
            <a:normAutofit/>
          </a:bodyPr>
          <a:lstStyle/>
          <a:p>
            <a:pPr marL="0" indent="0">
              <a:buNone/>
            </a:pPr>
            <a:r>
              <a:rPr lang="en-US" sz="1330" dirty="0">
                <a:solidFill>
                  <a:srgbClr val="183046"/>
                </a:solidFill>
                <a:latin typeface="Arial" pitchFamily="34" charset="0"/>
                <a:ea typeface="Arial" pitchFamily="34" charset="-122"/>
                <a:cs typeface="Arial" pitchFamily="34" charset="-120"/>
              </a:rPr>
              <a:t>Test context and limitations</a:t>
            </a:r>
            <a:endParaRPr lang="en-US" sz="1330" dirty="0"/>
          </a:p>
        </p:txBody>
      </p:sp>
      <p:sp>
        <p:nvSpPr>
          <p:cNvPr id="30" name="Text 28"/>
          <p:cNvSpPr/>
          <p:nvPr/>
        </p:nvSpPr>
        <p:spPr>
          <a:xfrm>
            <a:off x="7040880" y="4636008"/>
            <a:ext cx="4407408" cy="594360"/>
          </a:xfrm>
          <a:prstGeom prst="rect">
            <a:avLst/>
          </a:prstGeom>
          <a:noFill/>
          <a:ln/>
        </p:spPr>
        <p:txBody>
          <a:bodyPr wrap="square" lIns="0" tIns="0" rIns="0" bIns="0" rtlCol="0" anchor="ctr">
            <a:normAutofit/>
          </a:bodyPr>
          <a:lstStyle/>
          <a:p>
            <a:pPr marL="0" indent="0">
              <a:buNone/>
            </a:pPr>
            <a:r>
              <a:rPr lang="en-US" sz="1330" dirty="0">
                <a:solidFill>
                  <a:srgbClr val="183046"/>
                </a:solidFill>
                <a:latin typeface="Arial" pitchFamily="34" charset="0"/>
                <a:ea typeface="Arial" pitchFamily="34" charset="-122"/>
                <a:cs typeface="Arial" pitchFamily="34" charset="-120"/>
              </a:rPr>
              <a:t>Current law? right jurisdiction?</a:t>
            </a:r>
            <a:endParaRPr lang="en-US" sz="1330" dirty="0"/>
          </a:p>
        </p:txBody>
      </p:sp>
      <p:sp>
        <p:nvSpPr>
          <p:cNvPr id="31" name="Shape 29"/>
          <p:cNvSpPr/>
          <p:nvPr/>
        </p:nvSpPr>
        <p:spPr>
          <a:xfrm>
            <a:off x="640080" y="5276088"/>
            <a:ext cx="10899648" cy="704088"/>
          </a:xfrm>
          <a:prstGeom prst="rect">
            <a:avLst/>
          </a:prstGeom>
          <a:solidFill>
            <a:srgbClr val="EAF3F9"/>
          </a:solidFill>
          <a:ln w="10160">
            <a:solidFill>
              <a:srgbClr val="EAF3F9">
                <a:alpha val="0"/>
              </a:srgbClr>
            </a:solidFill>
            <a:prstDash val="solid"/>
          </a:ln>
        </p:spPr>
        <p:txBody>
          <a:bodyPr/>
          <a:lstStyle/>
          <a:p>
            <a:endParaRPr lang="en-GB"/>
          </a:p>
        </p:txBody>
      </p:sp>
      <p:sp>
        <p:nvSpPr>
          <p:cNvPr id="32" name="Text 30"/>
          <p:cNvSpPr/>
          <p:nvPr/>
        </p:nvSpPr>
        <p:spPr>
          <a:xfrm>
            <a:off x="777240" y="5340096"/>
            <a:ext cx="1965960" cy="594360"/>
          </a:xfrm>
          <a:prstGeom prst="rect">
            <a:avLst/>
          </a:prstGeom>
          <a:noFill/>
          <a:ln/>
        </p:spPr>
        <p:txBody>
          <a:bodyPr wrap="square" lIns="0" tIns="0" rIns="0" bIns="0" rtlCol="0" anchor="ctr">
            <a:normAutofit/>
          </a:bodyPr>
          <a:lstStyle/>
          <a:p>
            <a:pPr marL="0" indent="0">
              <a:buNone/>
            </a:pPr>
            <a:r>
              <a:rPr lang="en-US" sz="1330" b="1" dirty="0">
                <a:solidFill>
                  <a:srgbClr val="183046"/>
                </a:solidFill>
                <a:latin typeface="Arial" pitchFamily="34" charset="0"/>
                <a:ea typeface="Arial" pitchFamily="34" charset="-122"/>
                <a:cs typeface="Arial" pitchFamily="34" charset="-120"/>
              </a:rPr>
              <a:t>USE</a:t>
            </a:r>
            <a:endParaRPr lang="en-US" sz="1330" dirty="0"/>
          </a:p>
        </p:txBody>
      </p:sp>
      <p:sp>
        <p:nvSpPr>
          <p:cNvPr id="33" name="Text 31"/>
          <p:cNvSpPr/>
          <p:nvPr/>
        </p:nvSpPr>
        <p:spPr>
          <a:xfrm>
            <a:off x="2971800" y="5340096"/>
            <a:ext cx="3840480" cy="594360"/>
          </a:xfrm>
          <a:prstGeom prst="rect">
            <a:avLst/>
          </a:prstGeom>
          <a:noFill/>
          <a:ln/>
        </p:spPr>
        <p:txBody>
          <a:bodyPr wrap="square" lIns="0" tIns="0" rIns="0" bIns="0" rtlCol="0" anchor="ctr">
            <a:normAutofit/>
          </a:bodyPr>
          <a:lstStyle/>
          <a:p>
            <a:pPr marL="0" indent="0">
              <a:buNone/>
            </a:pPr>
            <a:r>
              <a:rPr lang="en-US" sz="1330" dirty="0">
                <a:solidFill>
                  <a:srgbClr val="183046"/>
                </a:solidFill>
                <a:latin typeface="Arial" pitchFamily="34" charset="0"/>
                <a:ea typeface="Arial" pitchFamily="34" charset="-122"/>
                <a:cs typeface="Arial" pitchFamily="34" charset="-120"/>
              </a:rPr>
              <a:t>Paraphrase with citation</a:t>
            </a:r>
            <a:endParaRPr lang="en-US" sz="1330" dirty="0"/>
          </a:p>
        </p:txBody>
      </p:sp>
      <p:sp>
        <p:nvSpPr>
          <p:cNvPr id="34" name="Text 32"/>
          <p:cNvSpPr/>
          <p:nvPr/>
        </p:nvSpPr>
        <p:spPr>
          <a:xfrm>
            <a:off x="7040880" y="5340096"/>
            <a:ext cx="4407408" cy="594360"/>
          </a:xfrm>
          <a:prstGeom prst="rect">
            <a:avLst/>
          </a:prstGeom>
          <a:noFill/>
          <a:ln/>
        </p:spPr>
        <p:txBody>
          <a:bodyPr wrap="square" lIns="0" tIns="0" rIns="0" bIns="0" rtlCol="0" anchor="ctr">
            <a:normAutofit/>
          </a:bodyPr>
          <a:lstStyle/>
          <a:p>
            <a:pPr marL="0" indent="0">
              <a:buNone/>
            </a:pPr>
            <a:r>
              <a:rPr lang="en-US" sz="1330" dirty="0">
                <a:solidFill>
                  <a:srgbClr val="183046"/>
                </a:solidFill>
                <a:latin typeface="Arial" pitchFamily="34" charset="0"/>
                <a:ea typeface="Arial" pitchFamily="34" charset="-122"/>
                <a:cs typeface="Arial" pitchFamily="34" charset="-120"/>
              </a:rPr>
              <a:t>Short poster claim + Harvard ref</a:t>
            </a:r>
            <a:endParaRPr lang="en-US" sz="1330" dirty="0"/>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name="Slide 43">
    <p:bg>
      <p:bgPr>
        <a:solidFill>
          <a:srgbClr val="F6F9FC"/>
        </a:solidFill>
        <a:effectLst/>
      </p:bgPr>
    </p:bg>
    <p:spTree>
      <p:nvGrpSpPr>
        <p:cNvPr id="1" name=""/>
        <p:cNvGrpSpPr/>
        <p:nvPr/>
      </p:nvGrpSpPr>
      <p:grpSpPr>
        <a:xfrm>
          <a:off x="0" y="0"/>
          <a:ext cx="0" cy="0"/>
          <a:chOff x="0" y="0"/>
          <a:chExt cx="0" cy="0"/>
        </a:xfrm>
      </p:grpSpPr>
      <p:sp>
        <p:nvSpPr>
          <p:cNvPr id="2" name="Shape 0"/>
          <p:cNvSpPr/>
          <p:nvPr/>
        </p:nvSpPr>
        <p:spPr>
          <a:xfrm>
            <a:off x="0" y="0"/>
            <a:ext cx="12192000" cy="109728"/>
          </a:xfrm>
          <a:prstGeom prst="rect">
            <a:avLst/>
          </a:prstGeom>
          <a:solidFill>
            <a:srgbClr val="13B8A6"/>
          </a:solidFill>
          <a:ln w="12700">
            <a:solidFill>
              <a:srgbClr val="13B8A6"/>
            </a:solidFill>
            <a:prstDash val="solid"/>
          </a:ln>
        </p:spPr>
        <p:txBody>
          <a:bodyPr/>
          <a:lstStyle/>
          <a:p>
            <a:endParaRPr lang="en-GB"/>
          </a:p>
        </p:txBody>
      </p:sp>
      <p:sp>
        <p:nvSpPr>
          <p:cNvPr id="3" name="Text 1"/>
          <p:cNvSpPr/>
          <p:nvPr/>
        </p:nvSpPr>
        <p:spPr>
          <a:xfrm>
            <a:off x="502920" y="274320"/>
            <a:ext cx="9144000" cy="219456"/>
          </a:xfrm>
          <a:prstGeom prst="rect">
            <a:avLst/>
          </a:prstGeom>
          <a:noFill/>
          <a:ln/>
        </p:spPr>
        <p:txBody>
          <a:bodyPr wrap="square" lIns="0" tIns="0" rIns="0" bIns="0" rtlCol="0" anchor="ctr">
            <a:normAutofit/>
          </a:bodyPr>
          <a:lstStyle/>
          <a:p>
            <a:pPr marL="0" indent="0">
              <a:buNone/>
            </a:pPr>
            <a:r>
              <a:rPr lang="en-US" sz="1000" b="1" kern="0" spc="50" dirty="0">
                <a:solidFill>
                  <a:srgbClr val="5C7180"/>
                </a:solidFill>
                <a:latin typeface="Arial" pitchFamily="34" charset="0"/>
                <a:ea typeface="Arial" pitchFamily="34" charset="-122"/>
                <a:cs typeface="Arial" pitchFamily="34" charset="-120"/>
              </a:rPr>
              <a:t>UWTSD  /  BMPL4020  /  ACADEMIC &amp; PROFESSIONAL SKILLS FOR POLICING</a:t>
            </a:r>
            <a:endParaRPr lang="en-US" sz="1000" dirty="0"/>
          </a:p>
        </p:txBody>
      </p:sp>
      <p:sp>
        <p:nvSpPr>
          <p:cNvPr id="4" name="Text 2"/>
          <p:cNvSpPr/>
          <p:nvPr/>
        </p:nvSpPr>
        <p:spPr>
          <a:xfrm>
            <a:off x="502920" y="749808"/>
            <a:ext cx="11201400" cy="685800"/>
          </a:xfrm>
          <a:prstGeom prst="rect">
            <a:avLst/>
          </a:prstGeom>
          <a:noFill/>
          <a:ln/>
        </p:spPr>
        <p:txBody>
          <a:bodyPr wrap="square" lIns="0" tIns="0" rIns="0" bIns="0" rtlCol="0" anchor="ctr">
            <a:normAutofit/>
          </a:bodyPr>
          <a:lstStyle/>
          <a:p>
            <a:pPr marL="0" indent="0">
              <a:buNone/>
            </a:pPr>
            <a:r>
              <a:rPr lang="en-US" sz="3100" b="1" dirty="0">
                <a:solidFill>
                  <a:srgbClr val="10263A"/>
                </a:solidFill>
                <a:latin typeface="Arial" pitchFamily="34" charset="0"/>
                <a:ea typeface="Arial" pitchFamily="34" charset="-122"/>
                <a:cs typeface="Arial" pitchFamily="34" charset="-120"/>
              </a:rPr>
              <a:t>Poster brief: what is actually required?</a:t>
            </a:r>
            <a:endParaRPr lang="en-US" sz="3100" dirty="0"/>
          </a:p>
        </p:txBody>
      </p:sp>
      <p:sp>
        <p:nvSpPr>
          <p:cNvPr id="5" name="Text 3"/>
          <p:cNvSpPr/>
          <p:nvPr/>
        </p:nvSpPr>
        <p:spPr>
          <a:xfrm>
            <a:off x="512064" y="1444752"/>
            <a:ext cx="11064240" cy="338328"/>
          </a:xfrm>
          <a:prstGeom prst="rect">
            <a:avLst/>
          </a:prstGeom>
          <a:noFill/>
          <a:ln/>
        </p:spPr>
        <p:txBody>
          <a:bodyPr wrap="square" lIns="0" tIns="0" rIns="0" bIns="0" rtlCol="0" anchor="ctr">
            <a:normAutofit/>
          </a:bodyPr>
          <a:lstStyle/>
          <a:p>
            <a:pPr marL="0" indent="0">
              <a:buNone/>
            </a:pPr>
            <a:r>
              <a:rPr lang="en-US" sz="1600" dirty="0">
                <a:solidFill>
                  <a:srgbClr val="5C7180"/>
                </a:solidFill>
                <a:latin typeface="Arial" pitchFamily="34" charset="0"/>
                <a:ea typeface="Arial" pitchFamily="34" charset="-122"/>
                <a:cs typeface="Arial" pitchFamily="34" charset="-120"/>
              </a:rPr>
              <a:t>Element 1 connects everything from these sessions.</a:t>
            </a:r>
            <a:endParaRPr lang="en-US" sz="1600" dirty="0"/>
          </a:p>
        </p:txBody>
      </p:sp>
      <p:sp>
        <p:nvSpPr>
          <p:cNvPr id="6" name="Shape 4"/>
          <p:cNvSpPr/>
          <p:nvPr/>
        </p:nvSpPr>
        <p:spPr>
          <a:xfrm>
            <a:off x="502920" y="6483096"/>
            <a:ext cx="11183112" cy="0"/>
          </a:xfrm>
          <a:prstGeom prst="line">
            <a:avLst/>
          </a:prstGeom>
          <a:noFill/>
          <a:ln w="8890">
            <a:solidFill>
              <a:srgbClr val="D9E4EC"/>
            </a:solidFill>
            <a:prstDash val="solid"/>
          </a:ln>
        </p:spPr>
        <p:txBody>
          <a:bodyPr/>
          <a:lstStyle/>
          <a:p>
            <a:endParaRPr lang="en-GB"/>
          </a:p>
        </p:txBody>
      </p:sp>
      <p:sp>
        <p:nvSpPr>
          <p:cNvPr id="7" name="Text 5"/>
          <p:cNvSpPr/>
          <p:nvPr/>
        </p:nvSpPr>
        <p:spPr>
          <a:xfrm>
            <a:off x="502920" y="6537960"/>
            <a:ext cx="4572000" cy="155448"/>
          </a:xfrm>
          <a:prstGeom prst="rect">
            <a:avLst/>
          </a:prstGeom>
          <a:noFill/>
          <a:ln/>
        </p:spPr>
        <p:txBody>
          <a:bodyPr wrap="square" lIns="0" tIns="0" rIns="0" bIns="0" rtlCol="0" anchor="ctr">
            <a:normAutofit/>
          </a:bodyPr>
          <a:lstStyle/>
          <a:p>
            <a:pPr marL="0" indent="0">
              <a:buNone/>
            </a:pPr>
            <a:r>
              <a:rPr lang="en-US" sz="900" b="1" dirty="0">
                <a:solidFill>
                  <a:srgbClr val="5C7180"/>
                </a:solidFill>
                <a:latin typeface="Arial" pitchFamily="34" charset="0"/>
                <a:ea typeface="Arial" pitchFamily="34" charset="-122"/>
                <a:cs typeface="Arial" pitchFamily="34" charset="-120"/>
              </a:rPr>
              <a:t>TUESDAY  •  CONTENT</a:t>
            </a:r>
            <a:endParaRPr lang="en-US" sz="900" dirty="0"/>
          </a:p>
        </p:txBody>
      </p:sp>
      <p:sp>
        <p:nvSpPr>
          <p:cNvPr id="8" name="Shape 6"/>
          <p:cNvSpPr/>
          <p:nvPr/>
        </p:nvSpPr>
        <p:spPr>
          <a:xfrm>
            <a:off x="9646920" y="6510528"/>
            <a:ext cx="1938528" cy="292608"/>
          </a:xfrm>
          <a:prstGeom prst="roundRect">
            <a:avLst>
              <a:gd name="adj" fmla="val 25000"/>
            </a:avLst>
          </a:prstGeom>
          <a:solidFill>
            <a:srgbClr val="EAF3F9"/>
          </a:solidFill>
          <a:ln w="10160">
            <a:solidFill>
              <a:srgbClr val="EAF3F9">
                <a:alpha val="0"/>
              </a:srgbClr>
            </a:solidFill>
            <a:prstDash val="solid"/>
          </a:ln>
        </p:spPr>
        <p:txBody>
          <a:bodyPr/>
          <a:lstStyle/>
          <a:p>
            <a:endParaRPr lang="en-GB"/>
          </a:p>
        </p:txBody>
      </p:sp>
      <p:sp>
        <p:nvSpPr>
          <p:cNvPr id="9" name="Text 7"/>
          <p:cNvSpPr/>
          <p:nvPr/>
        </p:nvSpPr>
        <p:spPr>
          <a:xfrm>
            <a:off x="9738360" y="6537960"/>
            <a:ext cx="1755648" cy="219456"/>
          </a:xfrm>
          <a:prstGeom prst="rect">
            <a:avLst/>
          </a:prstGeom>
          <a:noFill/>
          <a:ln/>
        </p:spPr>
        <p:txBody>
          <a:bodyPr wrap="square" lIns="0" tIns="0" rIns="0" bIns="0" rtlCol="0" anchor="ctr">
            <a:normAutofit/>
          </a:bodyPr>
          <a:lstStyle/>
          <a:p>
            <a:pPr marL="0" indent="0">
              <a:buNone/>
            </a:pPr>
            <a:r>
              <a:rPr lang="en-US" sz="1000" b="1" kern="0" spc="50" dirty="0">
                <a:solidFill>
                  <a:srgbClr val="183046"/>
                </a:solidFill>
                <a:latin typeface="Arial" pitchFamily="34" charset="0"/>
                <a:ea typeface="Arial" pitchFamily="34" charset="-122"/>
                <a:cs typeface="Arial" pitchFamily="34" charset="-120"/>
              </a:rPr>
              <a:t>100–103 MIN</a:t>
            </a:r>
            <a:endParaRPr lang="en-US" sz="1000" dirty="0"/>
          </a:p>
        </p:txBody>
      </p:sp>
      <p:sp>
        <p:nvSpPr>
          <p:cNvPr id="10" name="Text 8"/>
          <p:cNvSpPr/>
          <p:nvPr/>
        </p:nvSpPr>
        <p:spPr>
          <a:xfrm>
            <a:off x="11393424" y="6528816"/>
            <a:ext cx="292608" cy="155448"/>
          </a:xfrm>
          <a:prstGeom prst="rect">
            <a:avLst/>
          </a:prstGeom>
          <a:noFill/>
          <a:ln/>
        </p:spPr>
        <p:txBody>
          <a:bodyPr wrap="square" lIns="0" tIns="0" rIns="0" bIns="0" rtlCol="0" anchor="ctr">
            <a:normAutofit/>
          </a:bodyPr>
          <a:lstStyle/>
          <a:p>
            <a:pPr marL="0" indent="0" algn="r">
              <a:buNone/>
            </a:pPr>
            <a:r>
              <a:rPr lang="en-US" sz="1000" b="1" dirty="0">
                <a:solidFill>
                  <a:srgbClr val="5C7180"/>
                </a:solidFill>
                <a:latin typeface="Arial" pitchFamily="34" charset="0"/>
                <a:ea typeface="Arial" pitchFamily="34" charset="-122"/>
                <a:cs typeface="Arial" pitchFamily="34" charset="-120"/>
              </a:rPr>
              <a:t>43</a:t>
            </a:r>
            <a:endParaRPr lang="en-US" sz="1000" dirty="0"/>
          </a:p>
        </p:txBody>
      </p:sp>
      <p:sp>
        <p:nvSpPr>
          <p:cNvPr id="11" name="Shape 9"/>
          <p:cNvSpPr/>
          <p:nvPr/>
        </p:nvSpPr>
        <p:spPr>
          <a:xfrm>
            <a:off x="612648" y="1947672"/>
            <a:ext cx="5367528" cy="4096512"/>
          </a:xfrm>
          <a:prstGeom prst="roundRect">
            <a:avLst>
              <a:gd name="adj" fmla="val 3571"/>
            </a:avLst>
          </a:prstGeom>
          <a:solidFill>
            <a:srgbClr val="FFFFFF"/>
          </a:solidFill>
          <a:ln w="10160">
            <a:solidFill>
              <a:srgbClr val="D9E4EC"/>
            </a:solidFill>
            <a:prstDash val="solid"/>
          </a:ln>
        </p:spPr>
        <p:txBody>
          <a:bodyPr/>
          <a:lstStyle/>
          <a:p>
            <a:endParaRPr lang="en-GB"/>
          </a:p>
        </p:txBody>
      </p:sp>
      <p:sp>
        <p:nvSpPr>
          <p:cNvPr id="12" name="Shape 10"/>
          <p:cNvSpPr/>
          <p:nvPr/>
        </p:nvSpPr>
        <p:spPr>
          <a:xfrm>
            <a:off x="612648" y="1947672"/>
            <a:ext cx="68580" cy="4096512"/>
          </a:xfrm>
          <a:prstGeom prst="rect">
            <a:avLst/>
          </a:prstGeom>
          <a:solidFill>
            <a:srgbClr val="13B8A6"/>
          </a:solidFill>
          <a:ln w="10160">
            <a:solidFill>
              <a:srgbClr val="13B8A6">
                <a:alpha val="0"/>
              </a:srgbClr>
            </a:solidFill>
            <a:prstDash val="solid"/>
          </a:ln>
        </p:spPr>
        <p:txBody>
          <a:bodyPr/>
          <a:lstStyle/>
          <a:p>
            <a:endParaRPr lang="en-GB"/>
          </a:p>
        </p:txBody>
      </p:sp>
      <p:sp>
        <p:nvSpPr>
          <p:cNvPr id="13" name="Text 11"/>
          <p:cNvSpPr/>
          <p:nvPr/>
        </p:nvSpPr>
        <p:spPr>
          <a:xfrm>
            <a:off x="813816" y="2093976"/>
            <a:ext cx="4956048" cy="329184"/>
          </a:xfrm>
          <a:prstGeom prst="rect">
            <a:avLst/>
          </a:prstGeom>
          <a:noFill/>
          <a:ln/>
        </p:spPr>
        <p:txBody>
          <a:bodyPr wrap="square" lIns="0" tIns="0" rIns="0" bIns="0" rtlCol="0" anchor="ctr">
            <a:normAutofit/>
          </a:bodyPr>
          <a:lstStyle/>
          <a:p>
            <a:pPr marL="0" indent="0">
              <a:buNone/>
            </a:pPr>
            <a:r>
              <a:rPr lang="en-US" sz="1900" b="1" dirty="0">
                <a:solidFill>
                  <a:srgbClr val="10263A"/>
                </a:solidFill>
                <a:latin typeface="Arial" pitchFamily="34" charset="0"/>
                <a:ea typeface="Arial" pitchFamily="34" charset="-122"/>
                <a:cs typeface="Arial" pitchFamily="34" charset="-120"/>
              </a:rPr>
              <a:t>CONTENT</a:t>
            </a:r>
            <a:endParaRPr lang="en-US" sz="1900" dirty="0"/>
          </a:p>
        </p:txBody>
      </p:sp>
      <p:sp>
        <p:nvSpPr>
          <p:cNvPr id="14" name="Text 12"/>
          <p:cNvSpPr/>
          <p:nvPr/>
        </p:nvSpPr>
        <p:spPr>
          <a:xfrm>
            <a:off x="813816" y="2560320"/>
            <a:ext cx="4956048" cy="3346704"/>
          </a:xfrm>
          <a:prstGeom prst="rect">
            <a:avLst/>
          </a:prstGeom>
          <a:noFill/>
          <a:ln/>
        </p:spPr>
        <p:txBody>
          <a:bodyPr wrap="square" lIns="0" tIns="0" rIns="0" bIns="0" rtlCol="0" anchor="t">
            <a:normAutofit/>
          </a:bodyPr>
          <a:lstStyle/>
          <a:p>
            <a:pPr marL="0" indent="0">
              <a:buNone/>
            </a:pPr>
            <a:r>
              <a:rPr lang="en-US" sz="1500" dirty="0">
                <a:solidFill>
                  <a:srgbClr val="183046"/>
                </a:solidFill>
                <a:latin typeface="Arial" pitchFamily="34" charset="0"/>
                <a:ea typeface="Arial" pitchFamily="34" charset="-122"/>
                <a:cs typeface="Arial" pitchFamily="34" charset="-120"/>
              </a:rPr>
              <a:t>Choose ONE specific offence. Explain it accurately with legislation, clear legal concepts, concise evidence and a policing focus. 500 words (equivalent).</a:t>
            </a:r>
            <a:endParaRPr lang="en-US" sz="1500" dirty="0"/>
          </a:p>
        </p:txBody>
      </p:sp>
      <p:sp>
        <p:nvSpPr>
          <p:cNvPr id="15" name="Shape 13"/>
          <p:cNvSpPr/>
          <p:nvPr/>
        </p:nvSpPr>
        <p:spPr>
          <a:xfrm>
            <a:off x="6181344" y="1947672"/>
            <a:ext cx="5367528" cy="4096512"/>
          </a:xfrm>
          <a:prstGeom prst="roundRect">
            <a:avLst>
              <a:gd name="adj" fmla="val 3571"/>
            </a:avLst>
          </a:prstGeom>
          <a:solidFill>
            <a:srgbClr val="FFFFFF"/>
          </a:solidFill>
          <a:ln w="10160">
            <a:solidFill>
              <a:srgbClr val="D9E4EC"/>
            </a:solidFill>
            <a:prstDash val="solid"/>
          </a:ln>
        </p:spPr>
        <p:txBody>
          <a:bodyPr/>
          <a:lstStyle/>
          <a:p>
            <a:endParaRPr lang="en-GB"/>
          </a:p>
        </p:txBody>
      </p:sp>
      <p:sp>
        <p:nvSpPr>
          <p:cNvPr id="16" name="Shape 14"/>
          <p:cNvSpPr/>
          <p:nvPr/>
        </p:nvSpPr>
        <p:spPr>
          <a:xfrm>
            <a:off x="6181344" y="1947672"/>
            <a:ext cx="68580" cy="4096512"/>
          </a:xfrm>
          <a:prstGeom prst="rect">
            <a:avLst/>
          </a:prstGeom>
          <a:solidFill>
            <a:srgbClr val="4AAED0"/>
          </a:solidFill>
          <a:ln w="10160">
            <a:solidFill>
              <a:srgbClr val="4AAED0">
                <a:alpha val="0"/>
              </a:srgbClr>
            </a:solidFill>
            <a:prstDash val="solid"/>
          </a:ln>
        </p:spPr>
        <p:txBody>
          <a:bodyPr/>
          <a:lstStyle/>
          <a:p>
            <a:endParaRPr lang="en-GB"/>
          </a:p>
        </p:txBody>
      </p:sp>
      <p:sp>
        <p:nvSpPr>
          <p:cNvPr id="17" name="Text 15"/>
          <p:cNvSpPr/>
          <p:nvPr/>
        </p:nvSpPr>
        <p:spPr>
          <a:xfrm>
            <a:off x="6382512" y="2093976"/>
            <a:ext cx="4956048" cy="329184"/>
          </a:xfrm>
          <a:prstGeom prst="rect">
            <a:avLst/>
          </a:prstGeom>
          <a:noFill/>
          <a:ln/>
        </p:spPr>
        <p:txBody>
          <a:bodyPr wrap="square" lIns="0" tIns="0" rIns="0" bIns="0" rtlCol="0" anchor="ctr">
            <a:normAutofit/>
          </a:bodyPr>
          <a:lstStyle/>
          <a:p>
            <a:pPr marL="0" indent="0">
              <a:buNone/>
            </a:pPr>
            <a:r>
              <a:rPr lang="en-US" sz="1900" b="1" dirty="0">
                <a:solidFill>
                  <a:srgbClr val="10263A"/>
                </a:solidFill>
                <a:latin typeface="Arial" pitchFamily="34" charset="0"/>
                <a:ea typeface="Arial" pitchFamily="34" charset="-122"/>
                <a:cs typeface="Arial" pitchFamily="34" charset="-120"/>
              </a:rPr>
              <a:t>ACADEMIC PRESENTATION</a:t>
            </a:r>
            <a:endParaRPr lang="en-US" sz="1900" dirty="0"/>
          </a:p>
        </p:txBody>
      </p:sp>
      <p:sp>
        <p:nvSpPr>
          <p:cNvPr id="18" name="Text 16"/>
          <p:cNvSpPr/>
          <p:nvPr/>
        </p:nvSpPr>
        <p:spPr>
          <a:xfrm>
            <a:off x="6382512" y="2560320"/>
            <a:ext cx="4956048" cy="3346704"/>
          </a:xfrm>
          <a:prstGeom prst="rect">
            <a:avLst/>
          </a:prstGeom>
          <a:noFill/>
          <a:ln/>
        </p:spPr>
        <p:txBody>
          <a:bodyPr wrap="square" lIns="0" tIns="0" rIns="0" bIns="0" rtlCol="0" anchor="t">
            <a:normAutofit/>
          </a:bodyPr>
          <a:lstStyle/>
          <a:p>
            <a:pPr marL="0" indent="0">
              <a:buNone/>
            </a:pPr>
            <a:r>
              <a:rPr lang="en-US" sz="1500" dirty="0">
                <a:solidFill>
                  <a:srgbClr val="183046"/>
                </a:solidFill>
                <a:latin typeface="Arial" pitchFamily="34" charset="0"/>
                <a:ea typeface="Arial" pitchFamily="34" charset="-122"/>
                <a:cs typeface="Arial" pitchFamily="34" charset="-120"/>
              </a:rPr>
              <a:t>Visually structured and readable; Harvard in-text citations and reference list; minimum SIX credible sources. Check current GA36. Student-written text only.</a:t>
            </a:r>
            <a:endParaRPr lang="en-US" sz="1500" dirty="0"/>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name="Slide 44">
    <p:bg>
      <p:bgPr>
        <a:solidFill>
          <a:srgbClr val="F6F9FC"/>
        </a:solidFill>
        <a:effectLst/>
      </p:bgPr>
    </p:bg>
    <p:spTree>
      <p:nvGrpSpPr>
        <p:cNvPr id="1" name=""/>
        <p:cNvGrpSpPr/>
        <p:nvPr/>
      </p:nvGrpSpPr>
      <p:grpSpPr>
        <a:xfrm>
          <a:off x="0" y="0"/>
          <a:ext cx="0" cy="0"/>
          <a:chOff x="0" y="0"/>
          <a:chExt cx="0" cy="0"/>
        </a:xfrm>
      </p:grpSpPr>
      <p:sp>
        <p:nvSpPr>
          <p:cNvPr id="2" name="Shape 0"/>
          <p:cNvSpPr/>
          <p:nvPr/>
        </p:nvSpPr>
        <p:spPr>
          <a:xfrm>
            <a:off x="0" y="0"/>
            <a:ext cx="12192000" cy="109728"/>
          </a:xfrm>
          <a:prstGeom prst="rect">
            <a:avLst/>
          </a:prstGeom>
          <a:solidFill>
            <a:srgbClr val="13B8A6"/>
          </a:solidFill>
          <a:ln w="12700">
            <a:solidFill>
              <a:srgbClr val="13B8A6"/>
            </a:solidFill>
            <a:prstDash val="solid"/>
          </a:ln>
        </p:spPr>
        <p:txBody>
          <a:bodyPr/>
          <a:lstStyle/>
          <a:p>
            <a:endParaRPr lang="en-GB"/>
          </a:p>
        </p:txBody>
      </p:sp>
      <p:sp>
        <p:nvSpPr>
          <p:cNvPr id="3" name="Text 1"/>
          <p:cNvSpPr/>
          <p:nvPr/>
        </p:nvSpPr>
        <p:spPr>
          <a:xfrm>
            <a:off x="502920" y="274320"/>
            <a:ext cx="9144000" cy="219456"/>
          </a:xfrm>
          <a:prstGeom prst="rect">
            <a:avLst/>
          </a:prstGeom>
          <a:noFill/>
          <a:ln/>
        </p:spPr>
        <p:txBody>
          <a:bodyPr wrap="square" lIns="0" tIns="0" rIns="0" bIns="0" rtlCol="0" anchor="ctr">
            <a:normAutofit/>
          </a:bodyPr>
          <a:lstStyle/>
          <a:p>
            <a:pPr marL="0" indent="0">
              <a:buNone/>
            </a:pPr>
            <a:r>
              <a:rPr lang="en-US" sz="1000" b="1" kern="0" spc="50" dirty="0">
                <a:solidFill>
                  <a:srgbClr val="5C7180"/>
                </a:solidFill>
                <a:latin typeface="Arial" pitchFamily="34" charset="0"/>
                <a:ea typeface="Arial" pitchFamily="34" charset="-122"/>
                <a:cs typeface="Arial" pitchFamily="34" charset="-120"/>
              </a:rPr>
              <a:t>UWTSD  /  BMPL4020  /  ACADEMIC &amp; PROFESSIONAL SKILLS FOR POLICING</a:t>
            </a:r>
            <a:endParaRPr lang="en-US" sz="1000" dirty="0"/>
          </a:p>
        </p:txBody>
      </p:sp>
      <p:sp>
        <p:nvSpPr>
          <p:cNvPr id="4" name="Text 2"/>
          <p:cNvSpPr/>
          <p:nvPr/>
        </p:nvSpPr>
        <p:spPr>
          <a:xfrm>
            <a:off x="502920" y="749808"/>
            <a:ext cx="11201400" cy="685800"/>
          </a:xfrm>
          <a:prstGeom prst="rect">
            <a:avLst/>
          </a:prstGeom>
          <a:noFill/>
          <a:ln/>
        </p:spPr>
        <p:txBody>
          <a:bodyPr wrap="square" lIns="0" tIns="0" rIns="0" bIns="0" rtlCol="0" anchor="ctr">
            <a:normAutofit/>
          </a:bodyPr>
          <a:lstStyle/>
          <a:p>
            <a:pPr marL="0" indent="0">
              <a:buNone/>
            </a:pPr>
            <a:r>
              <a:rPr lang="en-US" sz="3100" b="1" dirty="0">
                <a:solidFill>
                  <a:srgbClr val="10263A"/>
                </a:solidFill>
                <a:latin typeface="Arial" pitchFamily="34" charset="0"/>
                <a:ea typeface="Arial" pitchFamily="34" charset="-122"/>
                <a:cs typeface="Arial" pitchFamily="34" charset="-120"/>
              </a:rPr>
              <a:t>Academic posters: bad versus stronger</a:t>
            </a:r>
            <a:endParaRPr lang="en-US" sz="3100" dirty="0"/>
          </a:p>
        </p:txBody>
      </p:sp>
      <p:sp>
        <p:nvSpPr>
          <p:cNvPr id="5" name="Text 3"/>
          <p:cNvSpPr/>
          <p:nvPr/>
        </p:nvSpPr>
        <p:spPr>
          <a:xfrm>
            <a:off x="512064" y="1444752"/>
            <a:ext cx="11064240" cy="338328"/>
          </a:xfrm>
          <a:prstGeom prst="rect">
            <a:avLst/>
          </a:prstGeom>
          <a:noFill/>
          <a:ln/>
        </p:spPr>
        <p:txBody>
          <a:bodyPr wrap="square" lIns="0" tIns="0" rIns="0" bIns="0" rtlCol="0" anchor="ctr">
            <a:normAutofit/>
          </a:bodyPr>
          <a:lstStyle/>
          <a:p>
            <a:pPr marL="0" indent="0">
              <a:buNone/>
            </a:pPr>
            <a:r>
              <a:rPr lang="en-US" sz="1600" dirty="0">
                <a:solidFill>
                  <a:srgbClr val="5C7180"/>
                </a:solidFill>
                <a:latin typeface="Arial" pitchFamily="34" charset="0"/>
                <a:ea typeface="Arial" pitchFamily="34" charset="-122"/>
                <a:cs typeface="Arial" pitchFamily="34" charset="-120"/>
              </a:rPr>
              <a:t>We will critique two TEACHING examples, not copy them.</a:t>
            </a:r>
            <a:endParaRPr lang="en-US" sz="1600" dirty="0"/>
          </a:p>
        </p:txBody>
      </p:sp>
      <p:sp>
        <p:nvSpPr>
          <p:cNvPr id="6" name="Shape 4"/>
          <p:cNvSpPr/>
          <p:nvPr/>
        </p:nvSpPr>
        <p:spPr>
          <a:xfrm>
            <a:off x="502920" y="6483096"/>
            <a:ext cx="11183112" cy="0"/>
          </a:xfrm>
          <a:prstGeom prst="line">
            <a:avLst/>
          </a:prstGeom>
          <a:noFill/>
          <a:ln w="8890">
            <a:solidFill>
              <a:srgbClr val="D9E4EC"/>
            </a:solidFill>
            <a:prstDash val="solid"/>
          </a:ln>
        </p:spPr>
        <p:txBody>
          <a:bodyPr/>
          <a:lstStyle/>
          <a:p>
            <a:endParaRPr lang="en-GB"/>
          </a:p>
        </p:txBody>
      </p:sp>
      <p:sp>
        <p:nvSpPr>
          <p:cNvPr id="7" name="Text 5"/>
          <p:cNvSpPr/>
          <p:nvPr/>
        </p:nvSpPr>
        <p:spPr>
          <a:xfrm>
            <a:off x="502920" y="6537960"/>
            <a:ext cx="4572000" cy="155448"/>
          </a:xfrm>
          <a:prstGeom prst="rect">
            <a:avLst/>
          </a:prstGeom>
          <a:noFill/>
          <a:ln/>
        </p:spPr>
        <p:txBody>
          <a:bodyPr wrap="square" lIns="0" tIns="0" rIns="0" bIns="0" rtlCol="0" anchor="ctr">
            <a:normAutofit/>
          </a:bodyPr>
          <a:lstStyle/>
          <a:p>
            <a:pPr marL="0" indent="0">
              <a:buNone/>
            </a:pPr>
            <a:r>
              <a:rPr lang="en-US" sz="900" b="1" dirty="0">
                <a:solidFill>
                  <a:srgbClr val="5C7180"/>
                </a:solidFill>
                <a:latin typeface="Arial" pitchFamily="34" charset="0"/>
                <a:ea typeface="Arial" pitchFamily="34" charset="-122"/>
                <a:cs typeface="Arial" pitchFamily="34" charset="-120"/>
              </a:rPr>
              <a:t>TUESDAY  •  CONTENT</a:t>
            </a:r>
            <a:endParaRPr lang="en-US" sz="900" dirty="0"/>
          </a:p>
        </p:txBody>
      </p:sp>
      <p:sp>
        <p:nvSpPr>
          <p:cNvPr id="8" name="Shape 6"/>
          <p:cNvSpPr/>
          <p:nvPr/>
        </p:nvSpPr>
        <p:spPr>
          <a:xfrm>
            <a:off x="9646920" y="6510528"/>
            <a:ext cx="1938528" cy="292608"/>
          </a:xfrm>
          <a:prstGeom prst="roundRect">
            <a:avLst>
              <a:gd name="adj" fmla="val 25000"/>
            </a:avLst>
          </a:prstGeom>
          <a:solidFill>
            <a:srgbClr val="EAF3F9"/>
          </a:solidFill>
          <a:ln w="10160">
            <a:solidFill>
              <a:srgbClr val="EAF3F9">
                <a:alpha val="0"/>
              </a:srgbClr>
            </a:solidFill>
            <a:prstDash val="solid"/>
          </a:ln>
        </p:spPr>
        <p:txBody>
          <a:bodyPr/>
          <a:lstStyle/>
          <a:p>
            <a:endParaRPr lang="en-GB"/>
          </a:p>
        </p:txBody>
      </p:sp>
      <p:sp>
        <p:nvSpPr>
          <p:cNvPr id="9" name="Text 7"/>
          <p:cNvSpPr/>
          <p:nvPr/>
        </p:nvSpPr>
        <p:spPr>
          <a:xfrm>
            <a:off x="9738360" y="6537960"/>
            <a:ext cx="1755648" cy="219456"/>
          </a:xfrm>
          <a:prstGeom prst="rect">
            <a:avLst/>
          </a:prstGeom>
          <a:noFill/>
          <a:ln/>
        </p:spPr>
        <p:txBody>
          <a:bodyPr wrap="square" lIns="0" tIns="0" rIns="0" bIns="0" rtlCol="0" anchor="ctr">
            <a:normAutofit/>
          </a:bodyPr>
          <a:lstStyle/>
          <a:p>
            <a:pPr marL="0" indent="0">
              <a:buNone/>
            </a:pPr>
            <a:r>
              <a:rPr lang="en-US" sz="1000" b="1" kern="0" spc="50" dirty="0">
                <a:solidFill>
                  <a:srgbClr val="183046"/>
                </a:solidFill>
                <a:latin typeface="Arial" pitchFamily="34" charset="0"/>
                <a:ea typeface="Arial" pitchFamily="34" charset="-122"/>
                <a:cs typeface="Arial" pitchFamily="34" charset="-120"/>
              </a:rPr>
              <a:t>103–106 MIN</a:t>
            </a:r>
            <a:endParaRPr lang="en-US" sz="1000" dirty="0"/>
          </a:p>
        </p:txBody>
      </p:sp>
      <p:sp>
        <p:nvSpPr>
          <p:cNvPr id="10" name="Text 8"/>
          <p:cNvSpPr/>
          <p:nvPr/>
        </p:nvSpPr>
        <p:spPr>
          <a:xfrm>
            <a:off x="11393424" y="6528816"/>
            <a:ext cx="292608" cy="155448"/>
          </a:xfrm>
          <a:prstGeom prst="rect">
            <a:avLst/>
          </a:prstGeom>
          <a:noFill/>
          <a:ln/>
        </p:spPr>
        <p:txBody>
          <a:bodyPr wrap="square" lIns="0" tIns="0" rIns="0" bIns="0" rtlCol="0" anchor="ctr">
            <a:normAutofit/>
          </a:bodyPr>
          <a:lstStyle/>
          <a:p>
            <a:pPr marL="0" indent="0" algn="r">
              <a:buNone/>
            </a:pPr>
            <a:r>
              <a:rPr lang="en-US" sz="1000" b="1" dirty="0">
                <a:solidFill>
                  <a:srgbClr val="5C7180"/>
                </a:solidFill>
                <a:latin typeface="Arial" pitchFamily="34" charset="0"/>
                <a:ea typeface="Arial" pitchFamily="34" charset="-122"/>
                <a:cs typeface="Arial" pitchFamily="34" charset="-120"/>
              </a:rPr>
              <a:t>44</a:t>
            </a:r>
            <a:endParaRPr lang="en-US" sz="1000" dirty="0"/>
          </a:p>
        </p:txBody>
      </p:sp>
      <p:sp>
        <p:nvSpPr>
          <p:cNvPr id="11" name="Shape 9"/>
          <p:cNvSpPr/>
          <p:nvPr/>
        </p:nvSpPr>
        <p:spPr>
          <a:xfrm>
            <a:off x="612648" y="1947672"/>
            <a:ext cx="5367528" cy="4096512"/>
          </a:xfrm>
          <a:prstGeom prst="roundRect">
            <a:avLst>
              <a:gd name="adj" fmla="val 3571"/>
            </a:avLst>
          </a:prstGeom>
          <a:solidFill>
            <a:srgbClr val="FFF0F1"/>
          </a:solidFill>
          <a:ln w="10160">
            <a:solidFill>
              <a:srgbClr val="D9E4EC"/>
            </a:solidFill>
            <a:prstDash val="solid"/>
          </a:ln>
        </p:spPr>
        <p:txBody>
          <a:bodyPr/>
          <a:lstStyle/>
          <a:p>
            <a:endParaRPr lang="en-GB"/>
          </a:p>
        </p:txBody>
      </p:sp>
      <p:sp>
        <p:nvSpPr>
          <p:cNvPr id="12" name="Shape 10"/>
          <p:cNvSpPr/>
          <p:nvPr/>
        </p:nvSpPr>
        <p:spPr>
          <a:xfrm>
            <a:off x="612648" y="1947672"/>
            <a:ext cx="68580" cy="4096512"/>
          </a:xfrm>
          <a:prstGeom prst="rect">
            <a:avLst/>
          </a:prstGeom>
          <a:solidFill>
            <a:srgbClr val="CD4D55"/>
          </a:solidFill>
          <a:ln w="10160">
            <a:solidFill>
              <a:srgbClr val="CD4D55">
                <a:alpha val="0"/>
              </a:srgbClr>
            </a:solidFill>
            <a:prstDash val="solid"/>
          </a:ln>
        </p:spPr>
        <p:txBody>
          <a:bodyPr/>
          <a:lstStyle/>
          <a:p>
            <a:endParaRPr lang="en-GB"/>
          </a:p>
        </p:txBody>
      </p:sp>
      <p:sp>
        <p:nvSpPr>
          <p:cNvPr id="13" name="Text 11"/>
          <p:cNvSpPr/>
          <p:nvPr/>
        </p:nvSpPr>
        <p:spPr>
          <a:xfrm>
            <a:off x="813816" y="2093976"/>
            <a:ext cx="4956048" cy="329184"/>
          </a:xfrm>
          <a:prstGeom prst="rect">
            <a:avLst/>
          </a:prstGeom>
          <a:noFill/>
          <a:ln/>
        </p:spPr>
        <p:txBody>
          <a:bodyPr wrap="square" lIns="0" tIns="0" rIns="0" bIns="0" rtlCol="0" anchor="ctr">
            <a:normAutofit/>
          </a:bodyPr>
          <a:lstStyle/>
          <a:p>
            <a:pPr marL="0" indent="0">
              <a:buNone/>
            </a:pPr>
            <a:r>
              <a:rPr lang="en-US" sz="1900" b="1" dirty="0">
                <a:solidFill>
                  <a:srgbClr val="10263A"/>
                </a:solidFill>
                <a:latin typeface="Arial" pitchFamily="34" charset="0"/>
                <a:ea typeface="Arial" pitchFamily="34" charset="-122"/>
                <a:cs typeface="Arial" pitchFamily="34" charset="-120"/>
              </a:rPr>
              <a:t>WEAK EXAMPLE</a:t>
            </a:r>
            <a:endParaRPr lang="en-US" sz="1900" dirty="0"/>
          </a:p>
        </p:txBody>
      </p:sp>
      <p:sp>
        <p:nvSpPr>
          <p:cNvPr id="14" name="Text 12"/>
          <p:cNvSpPr/>
          <p:nvPr/>
        </p:nvSpPr>
        <p:spPr>
          <a:xfrm>
            <a:off x="813816" y="2560320"/>
            <a:ext cx="4956048" cy="3346704"/>
          </a:xfrm>
          <a:prstGeom prst="rect">
            <a:avLst/>
          </a:prstGeom>
          <a:noFill/>
          <a:ln/>
        </p:spPr>
        <p:txBody>
          <a:bodyPr wrap="square" lIns="0" tIns="0" rIns="0" bIns="0" rtlCol="0" anchor="t">
            <a:normAutofit/>
          </a:bodyPr>
          <a:lstStyle/>
          <a:p>
            <a:pPr marL="0" indent="0">
              <a:buNone/>
            </a:pPr>
            <a:r>
              <a:rPr lang="en-US" sz="1500" dirty="0">
                <a:solidFill>
                  <a:srgbClr val="183046"/>
                </a:solidFill>
                <a:latin typeface="Arial" pitchFamily="34" charset="0"/>
                <a:ea typeface="Arial" pitchFamily="34" charset="-122"/>
                <a:cs typeface="Arial" pitchFamily="34" charset="-120"/>
              </a:rPr>
              <a:t>No focused message • questionable legal claims • tiny or clashing text • no academic referencing • poor hierarchy.</a:t>
            </a:r>
            <a:endParaRPr lang="en-US" sz="1500" dirty="0"/>
          </a:p>
        </p:txBody>
      </p:sp>
      <p:sp>
        <p:nvSpPr>
          <p:cNvPr id="15" name="Shape 13"/>
          <p:cNvSpPr/>
          <p:nvPr/>
        </p:nvSpPr>
        <p:spPr>
          <a:xfrm>
            <a:off x="6181344" y="1947672"/>
            <a:ext cx="5367528" cy="4096512"/>
          </a:xfrm>
          <a:prstGeom prst="roundRect">
            <a:avLst>
              <a:gd name="adj" fmla="val 3571"/>
            </a:avLst>
          </a:prstGeom>
          <a:solidFill>
            <a:srgbClr val="E4F8F4"/>
          </a:solidFill>
          <a:ln w="10160">
            <a:solidFill>
              <a:srgbClr val="D9E4EC"/>
            </a:solidFill>
            <a:prstDash val="solid"/>
          </a:ln>
        </p:spPr>
        <p:txBody>
          <a:bodyPr/>
          <a:lstStyle/>
          <a:p>
            <a:endParaRPr lang="en-GB"/>
          </a:p>
        </p:txBody>
      </p:sp>
      <p:sp>
        <p:nvSpPr>
          <p:cNvPr id="16" name="Shape 14"/>
          <p:cNvSpPr/>
          <p:nvPr/>
        </p:nvSpPr>
        <p:spPr>
          <a:xfrm>
            <a:off x="6181344" y="1947672"/>
            <a:ext cx="68580" cy="4096512"/>
          </a:xfrm>
          <a:prstGeom prst="rect">
            <a:avLst/>
          </a:prstGeom>
          <a:solidFill>
            <a:srgbClr val="13B8A6"/>
          </a:solidFill>
          <a:ln w="10160">
            <a:solidFill>
              <a:srgbClr val="13B8A6">
                <a:alpha val="0"/>
              </a:srgbClr>
            </a:solidFill>
            <a:prstDash val="solid"/>
          </a:ln>
        </p:spPr>
        <p:txBody>
          <a:bodyPr/>
          <a:lstStyle/>
          <a:p>
            <a:endParaRPr lang="en-GB"/>
          </a:p>
        </p:txBody>
      </p:sp>
      <p:sp>
        <p:nvSpPr>
          <p:cNvPr id="17" name="Text 15"/>
          <p:cNvSpPr/>
          <p:nvPr/>
        </p:nvSpPr>
        <p:spPr>
          <a:xfrm>
            <a:off x="6382512" y="2093976"/>
            <a:ext cx="4956048" cy="329184"/>
          </a:xfrm>
          <a:prstGeom prst="rect">
            <a:avLst/>
          </a:prstGeom>
          <a:noFill/>
          <a:ln/>
        </p:spPr>
        <p:txBody>
          <a:bodyPr wrap="square" lIns="0" tIns="0" rIns="0" bIns="0" rtlCol="0" anchor="ctr">
            <a:normAutofit/>
          </a:bodyPr>
          <a:lstStyle/>
          <a:p>
            <a:pPr marL="0" indent="0">
              <a:buNone/>
            </a:pPr>
            <a:r>
              <a:rPr lang="en-US" sz="1900" b="1" dirty="0">
                <a:solidFill>
                  <a:srgbClr val="10263A"/>
                </a:solidFill>
                <a:latin typeface="Arial" pitchFamily="34" charset="0"/>
                <a:ea typeface="Arial" pitchFamily="34" charset="-122"/>
                <a:cs typeface="Arial" pitchFamily="34" charset="-120"/>
              </a:rPr>
              <a:t>STRONGER EXAMPLE</a:t>
            </a:r>
            <a:endParaRPr lang="en-US" sz="1900" dirty="0"/>
          </a:p>
        </p:txBody>
      </p:sp>
      <p:sp>
        <p:nvSpPr>
          <p:cNvPr id="18" name="Text 16"/>
          <p:cNvSpPr/>
          <p:nvPr/>
        </p:nvSpPr>
        <p:spPr>
          <a:xfrm>
            <a:off x="6382512" y="2560320"/>
            <a:ext cx="4956048" cy="3346704"/>
          </a:xfrm>
          <a:prstGeom prst="rect">
            <a:avLst/>
          </a:prstGeom>
          <a:noFill/>
          <a:ln/>
        </p:spPr>
        <p:txBody>
          <a:bodyPr wrap="square" lIns="0" tIns="0" rIns="0" bIns="0" rtlCol="0" anchor="t">
            <a:normAutofit/>
          </a:bodyPr>
          <a:lstStyle/>
          <a:p>
            <a:pPr marL="0" indent="0">
              <a:buNone/>
            </a:pPr>
            <a:r>
              <a:rPr lang="en-US" sz="1500" dirty="0">
                <a:solidFill>
                  <a:srgbClr val="183046"/>
                </a:solidFill>
                <a:latin typeface="Arial" pitchFamily="34" charset="0"/>
                <a:ea typeface="Arial" pitchFamily="34" charset="-122"/>
                <a:cs typeface="Arial" pitchFamily="34" charset="-120"/>
              </a:rPr>
              <a:t>Clear title • logical columns • concise sections • legal basis • considered use of evidence • traceable citations and references.</a:t>
            </a:r>
            <a:endParaRPr lang="en-US" sz="1500" dirty="0"/>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name="Slide 45">
    <p:bg>
      <p:bgPr>
        <a:solidFill>
          <a:srgbClr val="F6F9FC"/>
        </a:solidFill>
        <a:effectLst/>
      </p:bgPr>
    </p:bg>
    <p:spTree>
      <p:nvGrpSpPr>
        <p:cNvPr id="1" name=""/>
        <p:cNvGrpSpPr/>
        <p:nvPr/>
      </p:nvGrpSpPr>
      <p:grpSpPr>
        <a:xfrm>
          <a:off x="0" y="0"/>
          <a:ext cx="0" cy="0"/>
          <a:chOff x="0" y="0"/>
          <a:chExt cx="0" cy="0"/>
        </a:xfrm>
      </p:grpSpPr>
      <p:sp>
        <p:nvSpPr>
          <p:cNvPr id="2" name="Shape 0"/>
          <p:cNvSpPr/>
          <p:nvPr/>
        </p:nvSpPr>
        <p:spPr>
          <a:xfrm>
            <a:off x="0" y="0"/>
            <a:ext cx="12192000" cy="109728"/>
          </a:xfrm>
          <a:prstGeom prst="rect">
            <a:avLst/>
          </a:prstGeom>
          <a:solidFill>
            <a:srgbClr val="13B8A6"/>
          </a:solidFill>
          <a:ln w="12700">
            <a:solidFill>
              <a:srgbClr val="13B8A6"/>
            </a:solidFill>
            <a:prstDash val="solid"/>
          </a:ln>
        </p:spPr>
        <p:txBody>
          <a:bodyPr/>
          <a:lstStyle/>
          <a:p>
            <a:endParaRPr lang="en-GB"/>
          </a:p>
        </p:txBody>
      </p:sp>
      <p:sp>
        <p:nvSpPr>
          <p:cNvPr id="3" name="Text 1"/>
          <p:cNvSpPr/>
          <p:nvPr/>
        </p:nvSpPr>
        <p:spPr>
          <a:xfrm>
            <a:off x="502920" y="274320"/>
            <a:ext cx="9144000" cy="219456"/>
          </a:xfrm>
          <a:prstGeom prst="rect">
            <a:avLst/>
          </a:prstGeom>
          <a:noFill/>
          <a:ln/>
        </p:spPr>
        <p:txBody>
          <a:bodyPr wrap="square" lIns="0" tIns="0" rIns="0" bIns="0" rtlCol="0" anchor="ctr">
            <a:normAutofit/>
          </a:bodyPr>
          <a:lstStyle/>
          <a:p>
            <a:pPr marL="0" indent="0">
              <a:buNone/>
            </a:pPr>
            <a:r>
              <a:rPr lang="en-US" sz="1000" b="1" kern="0" spc="50" dirty="0">
                <a:solidFill>
                  <a:srgbClr val="5C7180"/>
                </a:solidFill>
                <a:latin typeface="Arial" pitchFamily="34" charset="0"/>
                <a:ea typeface="Arial" pitchFamily="34" charset="-122"/>
                <a:cs typeface="Arial" pitchFamily="34" charset="-120"/>
              </a:rPr>
              <a:t>UWTSD  /  BMPL4020  /  ACADEMIC &amp; PROFESSIONAL SKILLS FOR POLICING</a:t>
            </a:r>
            <a:endParaRPr lang="en-US" sz="1000" dirty="0"/>
          </a:p>
        </p:txBody>
      </p:sp>
      <p:sp>
        <p:nvSpPr>
          <p:cNvPr id="4" name="Text 2"/>
          <p:cNvSpPr/>
          <p:nvPr/>
        </p:nvSpPr>
        <p:spPr>
          <a:xfrm>
            <a:off x="502920" y="749808"/>
            <a:ext cx="11201400" cy="685800"/>
          </a:xfrm>
          <a:prstGeom prst="rect">
            <a:avLst/>
          </a:prstGeom>
          <a:noFill/>
          <a:ln/>
        </p:spPr>
        <p:txBody>
          <a:bodyPr wrap="square" lIns="0" tIns="0" rIns="0" bIns="0" rtlCol="0" anchor="ctr">
            <a:normAutofit/>
          </a:bodyPr>
          <a:lstStyle/>
          <a:p>
            <a:pPr marL="0" indent="0">
              <a:buNone/>
            </a:pPr>
            <a:r>
              <a:rPr lang="en-US" sz="3100" b="1" dirty="0">
                <a:solidFill>
                  <a:srgbClr val="10263A"/>
                </a:solidFill>
                <a:latin typeface="Arial" pitchFamily="34" charset="0"/>
                <a:ea typeface="Arial" pitchFamily="34" charset="-122"/>
                <a:cs typeface="Arial" pitchFamily="34" charset="-120"/>
              </a:rPr>
              <a:t>Example 1: what is wrong with this poster?</a:t>
            </a:r>
            <a:endParaRPr lang="en-US" sz="3100" dirty="0"/>
          </a:p>
        </p:txBody>
      </p:sp>
      <p:sp>
        <p:nvSpPr>
          <p:cNvPr id="5" name="Text 3"/>
          <p:cNvSpPr/>
          <p:nvPr/>
        </p:nvSpPr>
        <p:spPr>
          <a:xfrm>
            <a:off x="512064" y="1444752"/>
            <a:ext cx="11064240" cy="338328"/>
          </a:xfrm>
          <a:prstGeom prst="rect">
            <a:avLst/>
          </a:prstGeom>
          <a:noFill/>
          <a:ln/>
        </p:spPr>
        <p:txBody>
          <a:bodyPr wrap="square" lIns="0" tIns="0" rIns="0" bIns="0" rtlCol="0" anchor="ctr">
            <a:normAutofit/>
          </a:bodyPr>
          <a:lstStyle/>
          <a:p>
            <a:pPr marL="0" indent="0">
              <a:buNone/>
            </a:pPr>
            <a:r>
              <a:rPr lang="en-US" sz="1600" dirty="0">
                <a:solidFill>
                  <a:srgbClr val="5C7180"/>
                </a:solidFill>
                <a:latin typeface="Arial" pitchFamily="34" charset="0"/>
                <a:ea typeface="Arial" pitchFamily="34" charset="-122"/>
                <a:cs typeface="Arial" pitchFamily="34" charset="-120"/>
              </a:rPr>
              <a:t>Look for DESIGN problems and ACADEMIC problems.</a:t>
            </a:r>
            <a:endParaRPr lang="en-US" sz="1600" dirty="0"/>
          </a:p>
        </p:txBody>
      </p:sp>
      <p:sp>
        <p:nvSpPr>
          <p:cNvPr id="6" name="Shape 4"/>
          <p:cNvSpPr/>
          <p:nvPr/>
        </p:nvSpPr>
        <p:spPr>
          <a:xfrm>
            <a:off x="502920" y="6483096"/>
            <a:ext cx="11183112" cy="0"/>
          </a:xfrm>
          <a:prstGeom prst="line">
            <a:avLst/>
          </a:prstGeom>
          <a:noFill/>
          <a:ln w="8890">
            <a:solidFill>
              <a:srgbClr val="D9E4EC"/>
            </a:solidFill>
            <a:prstDash val="solid"/>
          </a:ln>
        </p:spPr>
        <p:txBody>
          <a:bodyPr/>
          <a:lstStyle/>
          <a:p>
            <a:endParaRPr lang="en-GB"/>
          </a:p>
        </p:txBody>
      </p:sp>
      <p:sp>
        <p:nvSpPr>
          <p:cNvPr id="7" name="Text 5"/>
          <p:cNvSpPr/>
          <p:nvPr/>
        </p:nvSpPr>
        <p:spPr>
          <a:xfrm>
            <a:off x="502920" y="6537960"/>
            <a:ext cx="4572000" cy="155448"/>
          </a:xfrm>
          <a:prstGeom prst="rect">
            <a:avLst/>
          </a:prstGeom>
          <a:noFill/>
          <a:ln/>
        </p:spPr>
        <p:txBody>
          <a:bodyPr wrap="square" lIns="0" tIns="0" rIns="0" bIns="0" rtlCol="0" anchor="ctr">
            <a:normAutofit/>
          </a:bodyPr>
          <a:lstStyle/>
          <a:p>
            <a:pPr marL="0" indent="0">
              <a:buNone/>
            </a:pPr>
            <a:r>
              <a:rPr lang="en-US" sz="900" b="1" dirty="0">
                <a:solidFill>
                  <a:srgbClr val="5C7180"/>
                </a:solidFill>
                <a:latin typeface="Arial" pitchFamily="34" charset="0"/>
                <a:ea typeface="Arial" pitchFamily="34" charset="-122"/>
                <a:cs typeface="Arial" pitchFamily="34" charset="-120"/>
              </a:rPr>
              <a:t>TUESDAY  •  POSTER CRITIQUE</a:t>
            </a:r>
            <a:endParaRPr lang="en-US" sz="900" dirty="0"/>
          </a:p>
        </p:txBody>
      </p:sp>
      <p:sp>
        <p:nvSpPr>
          <p:cNvPr id="8" name="Shape 6"/>
          <p:cNvSpPr/>
          <p:nvPr/>
        </p:nvSpPr>
        <p:spPr>
          <a:xfrm>
            <a:off x="9646920" y="6510528"/>
            <a:ext cx="1938528" cy="292608"/>
          </a:xfrm>
          <a:prstGeom prst="roundRect">
            <a:avLst>
              <a:gd name="adj" fmla="val 25000"/>
            </a:avLst>
          </a:prstGeom>
          <a:solidFill>
            <a:srgbClr val="EAF3F9"/>
          </a:solidFill>
          <a:ln w="10160">
            <a:solidFill>
              <a:srgbClr val="EAF3F9">
                <a:alpha val="0"/>
              </a:srgbClr>
            </a:solidFill>
            <a:prstDash val="solid"/>
          </a:ln>
        </p:spPr>
        <p:txBody>
          <a:bodyPr/>
          <a:lstStyle/>
          <a:p>
            <a:endParaRPr lang="en-GB"/>
          </a:p>
        </p:txBody>
      </p:sp>
      <p:sp>
        <p:nvSpPr>
          <p:cNvPr id="9" name="Text 7"/>
          <p:cNvSpPr/>
          <p:nvPr/>
        </p:nvSpPr>
        <p:spPr>
          <a:xfrm>
            <a:off x="9738360" y="6537960"/>
            <a:ext cx="1755648" cy="219456"/>
          </a:xfrm>
          <a:prstGeom prst="rect">
            <a:avLst/>
          </a:prstGeom>
          <a:noFill/>
          <a:ln/>
        </p:spPr>
        <p:txBody>
          <a:bodyPr wrap="square" lIns="0" tIns="0" rIns="0" bIns="0" rtlCol="0" anchor="ctr">
            <a:normAutofit/>
          </a:bodyPr>
          <a:lstStyle/>
          <a:p>
            <a:pPr marL="0" indent="0">
              <a:buNone/>
            </a:pPr>
            <a:r>
              <a:rPr lang="en-US" sz="1000" b="1" kern="0" spc="50" dirty="0">
                <a:solidFill>
                  <a:srgbClr val="183046"/>
                </a:solidFill>
                <a:latin typeface="Arial" pitchFamily="34" charset="0"/>
                <a:ea typeface="Arial" pitchFamily="34" charset="-122"/>
                <a:cs typeface="Arial" pitchFamily="34" charset="-120"/>
              </a:rPr>
              <a:t>106–110 MIN</a:t>
            </a:r>
            <a:endParaRPr lang="en-US" sz="1000" dirty="0"/>
          </a:p>
        </p:txBody>
      </p:sp>
      <p:sp>
        <p:nvSpPr>
          <p:cNvPr id="10" name="Text 8"/>
          <p:cNvSpPr/>
          <p:nvPr/>
        </p:nvSpPr>
        <p:spPr>
          <a:xfrm>
            <a:off x="11393424" y="6528816"/>
            <a:ext cx="292608" cy="155448"/>
          </a:xfrm>
          <a:prstGeom prst="rect">
            <a:avLst/>
          </a:prstGeom>
          <a:noFill/>
          <a:ln/>
        </p:spPr>
        <p:txBody>
          <a:bodyPr wrap="square" lIns="0" tIns="0" rIns="0" bIns="0" rtlCol="0" anchor="ctr">
            <a:normAutofit/>
          </a:bodyPr>
          <a:lstStyle/>
          <a:p>
            <a:pPr marL="0" indent="0" algn="r">
              <a:buNone/>
            </a:pPr>
            <a:r>
              <a:rPr lang="en-US" sz="1000" b="1" dirty="0">
                <a:solidFill>
                  <a:srgbClr val="5C7180"/>
                </a:solidFill>
                <a:latin typeface="Arial" pitchFamily="34" charset="0"/>
                <a:ea typeface="Arial" pitchFamily="34" charset="-122"/>
                <a:cs typeface="Arial" pitchFamily="34" charset="-120"/>
              </a:rPr>
              <a:t>45</a:t>
            </a:r>
            <a:endParaRPr lang="en-US" sz="1000" dirty="0"/>
          </a:p>
        </p:txBody>
      </p:sp>
      <p:pic>
        <p:nvPicPr>
          <p:cNvPr id="11" name="Image 0" descr="/mnt/data/policing_slides/poster_bad.png"/>
          <p:cNvPicPr>
            <a:picLocks noChangeAspect="1"/>
          </p:cNvPicPr>
          <p:nvPr/>
        </p:nvPicPr>
        <p:blipFill>
          <a:blip r:embed="rId3"/>
          <a:stretch>
            <a:fillRect/>
          </a:stretch>
        </p:blipFill>
        <p:spPr>
          <a:xfrm>
            <a:off x="1874520" y="1883664"/>
            <a:ext cx="7424928" cy="4133088"/>
          </a:xfrm>
          <a:prstGeom prst="rect">
            <a:avLst/>
          </a:prstGeom>
        </p:spPr>
      </p:pic>
      <p:sp>
        <p:nvSpPr>
          <p:cNvPr id="12" name="Shape 9"/>
          <p:cNvSpPr/>
          <p:nvPr/>
        </p:nvSpPr>
        <p:spPr>
          <a:xfrm>
            <a:off x="2148840" y="6016752"/>
            <a:ext cx="4846320" cy="292608"/>
          </a:xfrm>
          <a:prstGeom prst="roundRect">
            <a:avLst>
              <a:gd name="adj" fmla="val 25000"/>
            </a:avLst>
          </a:prstGeom>
          <a:solidFill>
            <a:srgbClr val="FFF0F1"/>
          </a:solidFill>
          <a:ln w="10160">
            <a:solidFill>
              <a:srgbClr val="FFF0F1">
                <a:alpha val="0"/>
              </a:srgbClr>
            </a:solidFill>
            <a:prstDash val="solid"/>
          </a:ln>
        </p:spPr>
        <p:txBody>
          <a:bodyPr/>
          <a:lstStyle/>
          <a:p>
            <a:endParaRPr lang="en-GB"/>
          </a:p>
        </p:txBody>
      </p:sp>
      <p:sp>
        <p:nvSpPr>
          <p:cNvPr id="13" name="Text 10"/>
          <p:cNvSpPr/>
          <p:nvPr/>
        </p:nvSpPr>
        <p:spPr>
          <a:xfrm>
            <a:off x="2240280" y="6044184"/>
            <a:ext cx="4663440" cy="219456"/>
          </a:xfrm>
          <a:prstGeom prst="rect">
            <a:avLst/>
          </a:prstGeom>
          <a:noFill/>
          <a:ln/>
        </p:spPr>
        <p:txBody>
          <a:bodyPr wrap="square" lIns="0" tIns="0" rIns="0" bIns="0" rtlCol="0" anchor="ctr">
            <a:normAutofit/>
          </a:bodyPr>
          <a:lstStyle/>
          <a:p>
            <a:pPr marL="0" indent="0">
              <a:buNone/>
            </a:pPr>
            <a:r>
              <a:rPr lang="en-US" sz="1000" b="1" kern="0" spc="50" dirty="0">
                <a:solidFill>
                  <a:srgbClr val="CD4D55"/>
                </a:solidFill>
                <a:latin typeface="Arial" pitchFamily="34" charset="0"/>
                <a:ea typeface="Arial" pitchFamily="34" charset="-122"/>
                <a:cs typeface="Arial" pitchFamily="34" charset="-120"/>
              </a:rPr>
              <a:t>DISCUSSION: FIND AT LEAST 5 FAULTS</a:t>
            </a:r>
            <a:endParaRPr lang="en-US" sz="1000" dirty="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name="Slide 46">
    <p:bg>
      <p:bgPr>
        <a:solidFill>
          <a:srgbClr val="F6F9FC"/>
        </a:solidFill>
        <a:effectLst/>
      </p:bgPr>
    </p:bg>
    <p:spTree>
      <p:nvGrpSpPr>
        <p:cNvPr id="1" name=""/>
        <p:cNvGrpSpPr/>
        <p:nvPr/>
      </p:nvGrpSpPr>
      <p:grpSpPr>
        <a:xfrm>
          <a:off x="0" y="0"/>
          <a:ext cx="0" cy="0"/>
          <a:chOff x="0" y="0"/>
          <a:chExt cx="0" cy="0"/>
        </a:xfrm>
      </p:grpSpPr>
      <p:sp>
        <p:nvSpPr>
          <p:cNvPr id="2" name="Shape 0"/>
          <p:cNvSpPr/>
          <p:nvPr/>
        </p:nvSpPr>
        <p:spPr>
          <a:xfrm>
            <a:off x="0" y="0"/>
            <a:ext cx="12192000" cy="109728"/>
          </a:xfrm>
          <a:prstGeom prst="rect">
            <a:avLst/>
          </a:prstGeom>
          <a:solidFill>
            <a:srgbClr val="13B8A6"/>
          </a:solidFill>
          <a:ln w="12700">
            <a:solidFill>
              <a:srgbClr val="13B8A6"/>
            </a:solidFill>
            <a:prstDash val="solid"/>
          </a:ln>
        </p:spPr>
        <p:txBody>
          <a:bodyPr/>
          <a:lstStyle/>
          <a:p>
            <a:endParaRPr lang="en-GB"/>
          </a:p>
        </p:txBody>
      </p:sp>
      <p:sp>
        <p:nvSpPr>
          <p:cNvPr id="3" name="Text 1"/>
          <p:cNvSpPr/>
          <p:nvPr/>
        </p:nvSpPr>
        <p:spPr>
          <a:xfrm>
            <a:off x="502920" y="274320"/>
            <a:ext cx="9144000" cy="219456"/>
          </a:xfrm>
          <a:prstGeom prst="rect">
            <a:avLst/>
          </a:prstGeom>
          <a:noFill/>
          <a:ln/>
        </p:spPr>
        <p:txBody>
          <a:bodyPr wrap="square" lIns="0" tIns="0" rIns="0" bIns="0" rtlCol="0" anchor="ctr">
            <a:normAutofit/>
          </a:bodyPr>
          <a:lstStyle/>
          <a:p>
            <a:pPr marL="0" indent="0">
              <a:buNone/>
            </a:pPr>
            <a:r>
              <a:rPr lang="en-US" sz="1000" b="1" kern="0" spc="50" dirty="0">
                <a:solidFill>
                  <a:srgbClr val="5C7180"/>
                </a:solidFill>
                <a:latin typeface="Arial" pitchFamily="34" charset="0"/>
                <a:ea typeface="Arial" pitchFamily="34" charset="-122"/>
                <a:cs typeface="Arial" pitchFamily="34" charset="-120"/>
              </a:rPr>
              <a:t>UWTSD  /  BMPL4020  /  ACADEMIC &amp; PROFESSIONAL SKILLS FOR POLICING</a:t>
            </a:r>
            <a:endParaRPr lang="en-US" sz="1000" dirty="0"/>
          </a:p>
        </p:txBody>
      </p:sp>
      <p:sp>
        <p:nvSpPr>
          <p:cNvPr id="4" name="Text 2"/>
          <p:cNvSpPr/>
          <p:nvPr/>
        </p:nvSpPr>
        <p:spPr>
          <a:xfrm>
            <a:off x="502920" y="749808"/>
            <a:ext cx="11201400" cy="685800"/>
          </a:xfrm>
          <a:prstGeom prst="rect">
            <a:avLst/>
          </a:prstGeom>
          <a:noFill/>
          <a:ln/>
        </p:spPr>
        <p:txBody>
          <a:bodyPr wrap="square" lIns="0" tIns="0" rIns="0" bIns="0" rtlCol="0" anchor="ctr">
            <a:normAutofit/>
          </a:bodyPr>
          <a:lstStyle/>
          <a:p>
            <a:pPr marL="0" indent="0">
              <a:buNone/>
            </a:pPr>
            <a:r>
              <a:rPr lang="en-US" sz="3100" b="1" dirty="0">
                <a:solidFill>
                  <a:srgbClr val="10263A"/>
                </a:solidFill>
                <a:latin typeface="Arial" pitchFamily="34" charset="0"/>
                <a:ea typeface="Arial" pitchFamily="34" charset="-122"/>
                <a:cs typeface="Arial" pitchFamily="34" charset="-120"/>
              </a:rPr>
              <a:t>Example 2: what has improved?</a:t>
            </a:r>
            <a:endParaRPr lang="en-US" sz="3100" dirty="0"/>
          </a:p>
        </p:txBody>
      </p:sp>
      <p:sp>
        <p:nvSpPr>
          <p:cNvPr id="5" name="Text 3"/>
          <p:cNvSpPr/>
          <p:nvPr/>
        </p:nvSpPr>
        <p:spPr>
          <a:xfrm>
            <a:off x="512064" y="1444752"/>
            <a:ext cx="11064240" cy="338328"/>
          </a:xfrm>
          <a:prstGeom prst="rect">
            <a:avLst/>
          </a:prstGeom>
          <a:noFill/>
          <a:ln/>
        </p:spPr>
        <p:txBody>
          <a:bodyPr wrap="square" lIns="0" tIns="0" rIns="0" bIns="0" rtlCol="0" anchor="ctr">
            <a:normAutofit/>
          </a:bodyPr>
          <a:lstStyle/>
          <a:p>
            <a:pPr marL="0" indent="0">
              <a:buNone/>
            </a:pPr>
            <a:r>
              <a:rPr lang="en-US" sz="1600" dirty="0">
                <a:solidFill>
                  <a:srgbClr val="5C7180"/>
                </a:solidFill>
                <a:latin typeface="Arial" pitchFamily="34" charset="0"/>
                <a:ea typeface="Arial" pitchFamily="34" charset="-122"/>
                <a:cs typeface="Arial" pitchFamily="34" charset="-120"/>
              </a:rPr>
              <a:t>The stronger layout uses six traceable official sources.</a:t>
            </a:r>
            <a:endParaRPr lang="en-US" sz="1600" dirty="0"/>
          </a:p>
        </p:txBody>
      </p:sp>
      <p:sp>
        <p:nvSpPr>
          <p:cNvPr id="6" name="Shape 4"/>
          <p:cNvSpPr/>
          <p:nvPr/>
        </p:nvSpPr>
        <p:spPr>
          <a:xfrm>
            <a:off x="502920" y="6483096"/>
            <a:ext cx="11183112" cy="0"/>
          </a:xfrm>
          <a:prstGeom prst="line">
            <a:avLst/>
          </a:prstGeom>
          <a:noFill/>
          <a:ln w="8890">
            <a:solidFill>
              <a:srgbClr val="D9E4EC"/>
            </a:solidFill>
            <a:prstDash val="solid"/>
          </a:ln>
        </p:spPr>
        <p:txBody>
          <a:bodyPr/>
          <a:lstStyle/>
          <a:p>
            <a:endParaRPr lang="en-GB"/>
          </a:p>
        </p:txBody>
      </p:sp>
      <p:sp>
        <p:nvSpPr>
          <p:cNvPr id="7" name="Text 5"/>
          <p:cNvSpPr/>
          <p:nvPr/>
        </p:nvSpPr>
        <p:spPr>
          <a:xfrm>
            <a:off x="502920" y="6537960"/>
            <a:ext cx="4572000" cy="155448"/>
          </a:xfrm>
          <a:prstGeom prst="rect">
            <a:avLst/>
          </a:prstGeom>
          <a:noFill/>
          <a:ln/>
        </p:spPr>
        <p:txBody>
          <a:bodyPr wrap="square" lIns="0" tIns="0" rIns="0" bIns="0" rtlCol="0" anchor="ctr">
            <a:normAutofit/>
          </a:bodyPr>
          <a:lstStyle/>
          <a:p>
            <a:pPr marL="0" indent="0">
              <a:buNone/>
            </a:pPr>
            <a:r>
              <a:rPr lang="en-US" sz="900" b="1" dirty="0">
                <a:solidFill>
                  <a:srgbClr val="5C7180"/>
                </a:solidFill>
                <a:latin typeface="Arial" pitchFamily="34" charset="0"/>
                <a:ea typeface="Arial" pitchFamily="34" charset="-122"/>
                <a:cs typeface="Arial" pitchFamily="34" charset="-120"/>
              </a:rPr>
              <a:t>TUESDAY  •  POSTER CRITIQUE</a:t>
            </a:r>
            <a:endParaRPr lang="en-US" sz="900" dirty="0"/>
          </a:p>
        </p:txBody>
      </p:sp>
      <p:sp>
        <p:nvSpPr>
          <p:cNvPr id="8" name="Shape 6"/>
          <p:cNvSpPr/>
          <p:nvPr/>
        </p:nvSpPr>
        <p:spPr>
          <a:xfrm>
            <a:off x="9646920" y="6510528"/>
            <a:ext cx="1938528" cy="292608"/>
          </a:xfrm>
          <a:prstGeom prst="roundRect">
            <a:avLst>
              <a:gd name="adj" fmla="val 25000"/>
            </a:avLst>
          </a:prstGeom>
          <a:solidFill>
            <a:srgbClr val="EAF3F9"/>
          </a:solidFill>
          <a:ln w="10160">
            <a:solidFill>
              <a:srgbClr val="EAF3F9">
                <a:alpha val="0"/>
              </a:srgbClr>
            </a:solidFill>
            <a:prstDash val="solid"/>
          </a:ln>
        </p:spPr>
        <p:txBody>
          <a:bodyPr/>
          <a:lstStyle/>
          <a:p>
            <a:endParaRPr lang="en-GB"/>
          </a:p>
        </p:txBody>
      </p:sp>
      <p:sp>
        <p:nvSpPr>
          <p:cNvPr id="9" name="Text 7"/>
          <p:cNvSpPr/>
          <p:nvPr/>
        </p:nvSpPr>
        <p:spPr>
          <a:xfrm>
            <a:off x="9738360" y="6537960"/>
            <a:ext cx="1755648" cy="219456"/>
          </a:xfrm>
          <a:prstGeom prst="rect">
            <a:avLst/>
          </a:prstGeom>
          <a:noFill/>
          <a:ln/>
        </p:spPr>
        <p:txBody>
          <a:bodyPr wrap="square" lIns="0" tIns="0" rIns="0" bIns="0" rtlCol="0" anchor="ctr">
            <a:normAutofit/>
          </a:bodyPr>
          <a:lstStyle/>
          <a:p>
            <a:pPr marL="0" indent="0">
              <a:buNone/>
            </a:pPr>
            <a:r>
              <a:rPr lang="en-US" sz="1000" b="1" kern="0" spc="50" dirty="0">
                <a:solidFill>
                  <a:srgbClr val="183046"/>
                </a:solidFill>
                <a:latin typeface="Arial" pitchFamily="34" charset="0"/>
                <a:ea typeface="Arial" pitchFamily="34" charset="-122"/>
                <a:cs typeface="Arial" pitchFamily="34" charset="-120"/>
              </a:rPr>
              <a:t>110–115 MIN</a:t>
            </a:r>
            <a:endParaRPr lang="en-US" sz="1000" dirty="0"/>
          </a:p>
        </p:txBody>
      </p:sp>
      <p:sp>
        <p:nvSpPr>
          <p:cNvPr id="10" name="Text 8"/>
          <p:cNvSpPr/>
          <p:nvPr/>
        </p:nvSpPr>
        <p:spPr>
          <a:xfrm>
            <a:off x="11393424" y="6528816"/>
            <a:ext cx="292608" cy="155448"/>
          </a:xfrm>
          <a:prstGeom prst="rect">
            <a:avLst/>
          </a:prstGeom>
          <a:noFill/>
          <a:ln/>
        </p:spPr>
        <p:txBody>
          <a:bodyPr wrap="square" lIns="0" tIns="0" rIns="0" bIns="0" rtlCol="0" anchor="ctr">
            <a:normAutofit/>
          </a:bodyPr>
          <a:lstStyle/>
          <a:p>
            <a:pPr marL="0" indent="0" algn="r">
              <a:buNone/>
            </a:pPr>
            <a:r>
              <a:rPr lang="en-US" sz="1000" b="1" dirty="0">
                <a:solidFill>
                  <a:srgbClr val="5C7180"/>
                </a:solidFill>
                <a:latin typeface="Arial" pitchFamily="34" charset="0"/>
                <a:ea typeface="Arial" pitchFamily="34" charset="-122"/>
                <a:cs typeface="Arial" pitchFamily="34" charset="-120"/>
              </a:rPr>
              <a:t>46</a:t>
            </a:r>
            <a:endParaRPr lang="en-US" sz="1000" dirty="0"/>
          </a:p>
        </p:txBody>
      </p:sp>
      <p:pic>
        <p:nvPicPr>
          <p:cNvPr id="11" name="Image 0" descr="/mnt/data/policing_slides/poster_good.png"/>
          <p:cNvPicPr>
            <a:picLocks noChangeAspect="1"/>
          </p:cNvPicPr>
          <p:nvPr/>
        </p:nvPicPr>
        <p:blipFill>
          <a:blip r:embed="rId3"/>
          <a:stretch>
            <a:fillRect/>
          </a:stretch>
        </p:blipFill>
        <p:spPr>
          <a:xfrm>
            <a:off x="1444752" y="1892808"/>
            <a:ext cx="9235440" cy="4279392"/>
          </a:xfrm>
          <a:prstGeom prst="rect">
            <a:avLst/>
          </a:prstGeom>
        </p:spPr>
      </p:pic>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name="Slide 47">
    <p:bg>
      <p:bgPr>
        <a:solidFill>
          <a:srgbClr val="F6F9FC"/>
        </a:solidFill>
        <a:effectLst/>
      </p:bgPr>
    </p:bg>
    <p:spTree>
      <p:nvGrpSpPr>
        <p:cNvPr id="1" name=""/>
        <p:cNvGrpSpPr/>
        <p:nvPr/>
      </p:nvGrpSpPr>
      <p:grpSpPr>
        <a:xfrm>
          <a:off x="0" y="0"/>
          <a:ext cx="0" cy="0"/>
          <a:chOff x="0" y="0"/>
          <a:chExt cx="0" cy="0"/>
        </a:xfrm>
      </p:grpSpPr>
      <p:sp>
        <p:nvSpPr>
          <p:cNvPr id="2" name="Shape 0"/>
          <p:cNvSpPr/>
          <p:nvPr/>
        </p:nvSpPr>
        <p:spPr>
          <a:xfrm>
            <a:off x="0" y="0"/>
            <a:ext cx="12192000" cy="109728"/>
          </a:xfrm>
          <a:prstGeom prst="rect">
            <a:avLst/>
          </a:prstGeom>
          <a:solidFill>
            <a:srgbClr val="13B8A6"/>
          </a:solidFill>
          <a:ln w="12700">
            <a:solidFill>
              <a:srgbClr val="13B8A6"/>
            </a:solidFill>
            <a:prstDash val="solid"/>
          </a:ln>
        </p:spPr>
        <p:txBody>
          <a:bodyPr/>
          <a:lstStyle/>
          <a:p>
            <a:endParaRPr lang="en-GB"/>
          </a:p>
        </p:txBody>
      </p:sp>
      <p:sp>
        <p:nvSpPr>
          <p:cNvPr id="3" name="Text 1"/>
          <p:cNvSpPr/>
          <p:nvPr/>
        </p:nvSpPr>
        <p:spPr>
          <a:xfrm>
            <a:off x="502920" y="274320"/>
            <a:ext cx="9144000" cy="219456"/>
          </a:xfrm>
          <a:prstGeom prst="rect">
            <a:avLst/>
          </a:prstGeom>
          <a:noFill/>
          <a:ln/>
        </p:spPr>
        <p:txBody>
          <a:bodyPr wrap="square" lIns="0" tIns="0" rIns="0" bIns="0" rtlCol="0" anchor="ctr">
            <a:normAutofit/>
          </a:bodyPr>
          <a:lstStyle/>
          <a:p>
            <a:pPr marL="0" indent="0">
              <a:buNone/>
            </a:pPr>
            <a:r>
              <a:rPr lang="en-US" sz="1000" b="1" kern="0" spc="50" dirty="0">
                <a:solidFill>
                  <a:srgbClr val="5C7180"/>
                </a:solidFill>
                <a:latin typeface="Arial" pitchFamily="34" charset="0"/>
                <a:ea typeface="Arial" pitchFamily="34" charset="-122"/>
                <a:cs typeface="Arial" pitchFamily="34" charset="-120"/>
              </a:rPr>
              <a:t>UWTSD  /  BMPL4020  /  ACADEMIC &amp; PROFESSIONAL SKILLS FOR POLICING</a:t>
            </a:r>
            <a:endParaRPr lang="en-US" sz="1000" dirty="0"/>
          </a:p>
        </p:txBody>
      </p:sp>
      <p:sp>
        <p:nvSpPr>
          <p:cNvPr id="4" name="Text 2"/>
          <p:cNvSpPr/>
          <p:nvPr/>
        </p:nvSpPr>
        <p:spPr>
          <a:xfrm>
            <a:off x="502920" y="749808"/>
            <a:ext cx="11201400" cy="685800"/>
          </a:xfrm>
          <a:prstGeom prst="rect">
            <a:avLst/>
          </a:prstGeom>
          <a:noFill/>
          <a:ln/>
        </p:spPr>
        <p:txBody>
          <a:bodyPr wrap="square" lIns="0" tIns="0" rIns="0" bIns="0" rtlCol="0" anchor="ctr">
            <a:normAutofit/>
          </a:bodyPr>
          <a:lstStyle/>
          <a:p>
            <a:pPr marL="0" indent="0">
              <a:buNone/>
            </a:pPr>
            <a:r>
              <a:rPr lang="en-US" sz="3100" b="1" dirty="0">
                <a:solidFill>
                  <a:srgbClr val="10263A"/>
                </a:solidFill>
                <a:latin typeface="Arial" pitchFamily="34" charset="0"/>
                <a:ea typeface="Arial" pitchFamily="34" charset="-122"/>
                <a:cs typeface="Arial" pitchFamily="34" charset="-120"/>
              </a:rPr>
              <a:t>Your poster planning checklist</a:t>
            </a:r>
            <a:endParaRPr lang="en-US" sz="3100" dirty="0"/>
          </a:p>
        </p:txBody>
      </p:sp>
      <p:sp>
        <p:nvSpPr>
          <p:cNvPr id="5" name="Text 3"/>
          <p:cNvSpPr/>
          <p:nvPr/>
        </p:nvSpPr>
        <p:spPr>
          <a:xfrm>
            <a:off x="512064" y="1444752"/>
            <a:ext cx="11064240" cy="338328"/>
          </a:xfrm>
          <a:prstGeom prst="rect">
            <a:avLst/>
          </a:prstGeom>
          <a:noFill/>
          <a:ln/>
        </p:spPr>
        <p:txBody>
          <a:bodyPr wrap="square" lIns="0" tIns="0" rIns="0" bIns="0" rtlCol="0" anchor="ctr">
            <a:normAutofit/>
          </a:bodyPr>
          <a:lstStyle/>
          <a:p>
            <a:pPr marL="0" indent="0">
              <a:buNone/>
            </a:pPr>
            <a:r>
              <a:rPr lang="en-US" sz="1600" dirty="0">
                <a:solidFill>
                  <a:srgbClr val="5C7180"/>
                </a:solidFill>
                <a:latin typeface="Arial" pitchFamily="34" charset="0"/>
                <a:ea typeface="Arial" pitchFamily="34" charset="-122"/>
                <a:cs typeface="Arial" pitchFamily="34" charset="-120"/>
              </a:rPr>
              <a:t>Your next step is a wireframe, not 500 words of tiny writing.</a:t>
            </a:r>
            <a:endParaRPr lang="en-US" sz="1600" dirty="0"/>
          </a:p>
        </p:txBody>
      </p:sp>
      <p:sp>
        <p:nvSpPr>
          <p:cNvPr id="6" name="Shape 4"/>
          <p:cNvSpPr/>
          <p:nvPr/>
        </p:nvSpPr>
        <p:spPr>
          <a:xfrm>
            <a:off x="502920" y="6483096"/>
            <a:ext cx="11183112" cy="0"/>
          </a:xfrm>
          <a:prstGeom prst="line">
            <a:avLst/>
          </a:prstGeom>
          <a:noFill/>
          <a:ln w="8890">
            <a:solidFill>
              <a:srgbClr val="D9E4EC"/>
            </a:solidFill>
            <a:prstDash val="solid"/>
          </a:ln>
        </p:spPr>
        <p:txBody>
          <a:bodyPr/>
          <a:lstStyle/>
          <a:p>
            <a:endParaRPr lang="en-GB"/>
          </a:p>
        </p:txBody>
      </p:sp>
      <p:sp>
        <p:nvSpPr>
          <p:cNvPr id="7" name="Text 5"/>
          <p:cNvSpPr/>
          <p:nvPr/>
        </p:nvSpPr>
        <p:spPr>
          <a:xfrm>
            <a:off x="502920" y="6537960"/>
            <a:ext cx="4572000" cy="155448"/>
          </a:xfrm>
          <a:prstGeom prst="rect">
            <a:avLst/>
          </a:prstGeom>
          <a:noFill/>
          <a:ln/>
        </p:spPr>
        <p:txBody>
          <a:bodyPr wrap="square" lIns="0" tIns="0" rIns="0" bIns="0" rtlCol="0" anchor="ctr">
            <a:normAutofit/>
          </a:bodyPr>
          <a:lstStyle/>
          <a:p>
            <a:pPr marL="0" indent="0">
              <a:buNone/>
            </a:pPr>
            <a:r>
              <a:rPr lang="en-US" sz="900" b="1" dirty="0">
                <a:solidFill>
                  <a:srgbClr val="5C7180"/>
                </a:solidFill>
                <a:latin typeface="Arial" pitchFamily="34" charset="0"/>
                <a:ea typeface="Arial" pitchFamily="34" charset="-122"/>
                <a:cs typeface="Arial" pitchFamily="34" charset="-120"/>
              </a:rPr>
              <a:t>TUESDAY  •  CONTENT</a:t>
            </a:r>
            <a:endParaRPr lang="en-US" sz="900" dirty="0"/>
          </a:p>
        </p:txBody>
      </p:sp>
      <p:sp>
        <p:nvSpPr>
          <p:cNvPr id="8" name="Shape 6"/>
          <p:cNvSpPr/>
          <p:nvPr/>
        </p:nvSpPr>
        <p:spPr>
          <a:xfrm>
            <a:off x="9646920" y="6510528"/>
            <a:ext cx="1938528" cy="292608"/>
          </a:xfrm>
          <a:prstGeom prst="roundRect">
            <a:avLst>
              <a:gd name="adj" fmla="val 25000"/>
            </a:avLst>
          </a:prstGeom>
          <a:solidFill>
            <a:srgbClr val="EAF3F9"/>
          </a:solidFill>
          <a:ln w="10160">
            <a:solidFill>
              <a:srgbClr val="EAF3F9">
                <a:alpha val="0"/>
              </a:srgbClr>
            </a:solidFill>
            <a:prstDash val="solid"/>
          </a:ln>
        </p:spPr>
        <p:txBody>
          <a:bodyPr/>
          <a:lstStyle/>
          <a:p>
            <a:endParaRPr lang="en-GB"/>
          </a:p>
        </p:txBody>
      </p:sp>
      <p:sp>
        <p:nvSpPr>
          <p:cNvPr id="9" name="Text 7"/>
          <p:cNvSpPr/>
          <p:nvPr/>
        </p:nvSpPr>
        <p:spPr>
          <a:xfrm>
            <a:off x="9738360" y="6537960"/>
            <a:ext cx="1755648" cy="219456"/>
          </a:xfrm>
          <a:prstGeom prst="rect">
            <a:avLst/>
          </a:prstGeom>
          <a:noFill/>
          <a:ln/>
        </p:spPr>
        <p:txBody>
          <a:bodyPr wrap="square" lIns="0" tIns="0" rIns="0" bIns="0" rtlCol="0" anchor="ctr">
            <a:normAutofit/>
          </a:bodyPr>
          <a:lstStyle/>
          <a:p>
            <a:pPr marL="0" indent="0">
              <a:buNone/>
            </a:pPr>
            <a:r>
              <a:rPr lang="en-US" sz="1000" b="1" kern="0" spc="50" dirty="0">
                <a:solidFill>
                  <a:srgbClr val="183046"/>
                </a:solidFill>
                <a:latin typeface="Arial" pitchFamily="34" charset="0"/>
                <a:ea typeface="Arial" pitchFamily="34" charset="-122"/>
                <a:cs typeface="Arial" pitchFamily="34" charset="-120"/>
              </a:rPr>
              <a:t>115–118 MIN</a:t>
            </a:r>
            <a:endParaRPr lang="en-US" sz="1000" dirty="0"/>
          </a:p>
        </p:txBody>
      </p:sp>
      <p:sp>
        <p:nvSpPr>
          <p:cNvPr id="10" name="Text 8"/>
          <p:cNvSpPr/>
          <p:nvPr/>
        </p:nvSpPr>
        <p:spPr>
          <a:xfrm>
            <a:off x="11393424" y="6528816"/>
            <a:ext cx="292608" cy="155448"/>
          </a:xfrm>
          <a:prstGeom prst="rect">
            <a:avLst/>
          </a:prstGeom>
          <a:noFill/>
          <a:ln/>
        </p:spPr>
        <p:txBody>
          <a:bodyPr wrap="square" lIns="0" tIns="0" rIns="0" bIns="0" rtlCol="0" anchor="ctr">
            <a:normAutofit/>
          </a:bodyPr>
          <a:lstStyle/>
          <a:p>
            <a:pPr marL="0" indent="0" algn="r">
              <a:buNone/>
            </a:pPr>
            <a:r>
              <a:rPr lang="en-US" sz="1000" b="1" dirty="0">
                <a:solidFill>
                  <a:srgbClr val="5C7180"/>
                </a:solidFill>
                <a:latin typeface="Arial" pitchFamily="34" charset="0"/>
                <a:ea typeface="Arial" pitchFamily="34" charset="-122"/>
                <a:cs typeface="Arial" pitchFamily="34" charset="-120"/>
              </a:rPr>
              <a:t>47</a:t>
            </a:r>
            <a:endParaRPr lang="en-US" sz="1000" dirty="0"/>
          </a:p>
        </p:txBody>
      </p:sp>
      <p:sp>
        <p:nvSpPr>
          <p:cNvPr id="11" name="Text 9"/>
          <p:cNvSpPr/>
          <p:nvPr/>
        </p:nvSpPr>
        <p:spPr>
          <a:xfrm>
            <a:off x="923544" y="2039112"/>
            <a:ext cx="256032" cy="347472"/>
          </a:xfrm>
          <a:prstGeom prst="rect">
            <a:avLst/>
          </a:prstGeom>
          <a:noFill/>
          <a:ln/>
        </p:spPr>
        <p:txBody>
          <a:bodyPr wrap="square" lIns="0" tIns="0" rIns="0" bIns="0" rtlCol="0" anchor="ctr">
            <a:normAutofit/>
          </a:bodyPr>
          <a:lstStyle/>
          <a:p>
            <a:pPr marL="0" indent="0">
              <a:buNone/>
            </a:pPr>
            <a:r>
              <a:rPr lang="en-US" sz="2200" b="1" dirty="0">
                <a:solidFill>
                  <a:srgbClr val="13B8A6"/>
                </a:solidFill>
                <a:latin typeface="Arial" pitchFamily="34" charset="0"/>
                <a:ea typeface="Arial" pitchFamily="34" charset="-122"/>
                <a:cs typeface="Arial" pitchFamily="34" charset="-120"/>
              </a:rPr>
              <a:t>•</a:t>
            </a:r>
            <a:endParaRPr lang="en-US" sz="2200" dirty="0"/>
          </a:p>
        </p:txBody>
      </p:sp>
      <p:sp>
        <p:nvSpPr>
          <p:cNvPr id="12" name="Text 10"/>
          <p:cNvSpPr/>
          <p:nvPr/>
        </p:nvSpPr>
        <p:spPr>
          <a:xfrm>
            <a:off x="1261872" y="2039112"/>
            <a:ext cx="9902952" cy="448056"/>
          </a:xfrm>
          <a:prstGeom prst="rect">
            <a:avLst/>
          </a:prstGeom>
          <a:noFill/>
          <a:ln/>
        </p:spPr>
        <p:txBody>
          <a:bodyPr wrap="square" lIns="0" tIns="0" rIns="0" bIns="0" rtlCol="0" anchor="t">
            <a:normAutofit/>
          </a:bodyPr>
          <a:lstStyle/>
          <a:p>
            <a:pPr marL="0" indent="0">
              <a:buNone/>
            </a:pPr>
            <a:r>
              <a:rPr lang="en-US" sz="2150" dirty="0">
                <a:solidFill>
                  <a:srgbClr val="183046"/>
                </a:solidFill>
                <a:latin typeface="Arial" pitchFamily="34" charset="0"/>
                <a:ea typeface="Arial" pitchFamily="34" charset="-122"/>
                <a:cs typeface="Arial" pitchFamily="34" charset="-120"/>
              </a:rPr>
              <a:t>Name your chosen offence and relevant statutory basis.</a:t>
            </a:r>
            <a:endParaRPr lang="en-US" sz="2150" dirty="0"/>
          </a:p>
        </p:txBody>
      </p:sp>
      <p:sp>
        <p:nvSpPr>
          <p:cNvPr id="13" name="Text 11"/>
          <p:cNvSpPr/>
          <p:nvPr/>
        </p:nvSpPr>
        <p:spPr>
          <a:xfrm>
            <a:off x="923544" y="2834640"/>
            <a:ext cx="256032" cy="347472"/>
          </a:xfrm>
          <a:prstGeom prst="rect">
            <a:avLst/>
          </a:prstGeom>
          <a:noFill/>
          <a:ln/>
        </p:spPr>
        <p:txBody>
          <a:bodyPr wrap="square" lIns="0" tIns="0" rIns="0" bIns="0" rtlCol="0" anchor="ctr">
            <a:normAutofit/>
          </a:bodyPr>
          <a:lstStyle/>
          <a:p>
            <a:pPr marL="0" indent="0">
              <a:buNone/>
            </a:pPr>
            <a:r>
              <a:rPr lang="en-US" sz="2200" b="1" dirty="0">
                <a:solidFill>
                  <a:srgbClr val="13B8A6"/>
                </a:solidFill>
                <a:latin typeface="Arial" pitchFamily="34" charset="0"/>
                <a:ea typeface="Arial" pitchFamily="34" charset="-122"/>
                <a:cs typeface="Arial" pitchFamily="34" charset="-120"/>
              </a:rPr>
              <a:t>•</a:t>
            </a:r>
            <a:endParaRPr lang="en-US" sz="2200" dirty="0"/>
          </a:p>
        </p:txBody>
      </p:sp>
      <p:sp>
        <p:nvSpPr>
          <p:cNvPr id="14" name="Text 12"/>
          <p:cNvSpPr/>
          <p:nvPr/>
        </p:nvSpPr>
        <p:spPr>
          <a:xfrm>
            <a:off x="1261872" y="2834640"/>
            <a:ext cx="9902952" cy="448056"/>
          </a:xfrm>
          <a:prstGeom prst="rect">
            <a:avLst/>
          </a:prstGeom>
          <a:noFill/>
          <a:ln/>
        </p:spPr>
        <p:txBody>
          <a:bodyPr wrap="square" lIns="0" tIns="0" rIns="0" bIns="0" rtlCol="0" anchor="t">
            <a:normAutofit/>
          </a:bodyPr>
          <a:lstStyle/>
          <a:p>
            <a:pPr marL="0" indent="0">
              <a:buNone/>
            </a:pPr>
            <a:r>
              <a:rPr lang="en-US" sz="2150" dirty="0">
                <a:solidFill>
                  <a:srgbClr val="183046"/>
                </a:solidFill>
                <a:latin typeface="Arial" pitchFamily="34" charset="0"/>
                <a:ea typeface="Arial" pitchFamily="34" charset="-122"/>
                <a:cs typeface="Arial" pitchFamily="34" charset="-120"/>
              </a:rPr>
              <a:t>Draft 4–6 section headings, each answering a question.</a:t>
            </a:r>
            <a:endParaRPr lang="en-US" sz="2150" dirty="0"/>
          </a:p>
        </p:txBody>
      </p:sp>
      <p:sp>
        <p:nvSpPr>
          <p:cNvPr id="15" name="Text 13"/>
          <p:cNvSpPr/>
          <p:nvPr/>
        </p:nvSpPr>
        <p:spPr>
          <a:xfrm>
            <a:off x="923544" y="3630168"/>
            <a:ext cx="256032" cy="347472"/>
          </a:xfrm>
          <a:prstGeom prst="rect">
            <a:avLst/>
          </a:prstGeom>
          <a:noFill/>
          <a:ln/>
        </p:spPr>
        <p:txBody>
          <a:bodyPr wrap="square" lIns="0" tIns="0" rIns="0" bIns="0" rtlCol="0" anchor="ctr">
            <a:normAutofit/>
          </a:bodyPr>
          <a:lstStyle/>
          <a:p>
            <a:pPr marL="0" indent="0">
              <a:buNone/>
            </a:pPr>
            <a:r>
              <a:rPr lang="en-US" sz="2200" b="1" dirty="0">
                <a:solidFill>
                  <a:srgbClr val="13B8A6"/>
                </a:solidFill>
                <a:latin typeface="Arial" pitchFamily="34" charset="0"/>
                <a:ea typeface="Arial" pitchFamily="34" charset="-122"/>
                <a:cs typeface="Arial" pitchFamily="34" charset="-120"/>
              </a:rPr>
              <a:t>•</a:t>
            </a:r>
            <a:endParaRPr lang="en-US" sz="2200" dirty="0"/>
          </a:p>
        </p:txBody>
      </p:sp>
      <p:sp>
        <p:nvSpPr>
          <p:cNvPr id="16" name="Text 14"/>
          <p:cNvSpPr/>
          <p:nvPr/>
        </p:nvSpPr>
        <p:spPr>
          <a:xfrm>
            <a:off x="1261872" y="3630168"/>
            <a:ext cx="9902952" cy="448056"/>
          </a:xfrm>
          <a:prstGeom prst="rect">
            <a:avLst/>
          </a:prstGeom>
          <a:noFill/>
          <a:ln/>
        </p:spPr>
        <p:txBody>
          <a:bodyPr wrap="square" lIns="0" tIns="0" rIns="0" bIns="0" rtlCol="0" anchor="t">
            <a:normAutofit/>
          </a:bodyPr>
          <a:lstStyle/>
          <a:p>
            <a:pPr marL="0" indent="0">
              <a:buNone/>
            </a:pPr>
            <a:r>
              <a:rPr lang="en-US" sz="2150" dirty="0">
                <a:solidFill>
                  <a:srgbClr val="183046"/>
                </a:solidFill>
                <a:latin typeface="Arial" pitchFamily="34" charset="0"/>
                <a:ea typeface="Arial" pitchFamily="34" charset="-122"/>
                <a:cs typeface="Arial" pitchFamily="34" charset="-120"/>
              </a:rPr>
              <a:t>Identify where each of SIX credible references supports a claim.</a:t>
            </a:r>
            <a:endParaRPr lang="en-US" sz="2150" dirty="0"/>
          </a:p>
        </p:txBody>
      </p:sp>
      <p:sp>
        <p:nvSpPr>
          <p:cNvPr id="17" name="Text 15"/>
          <p:cNvSpPr/>
          <p:nvPr/>
        </p:nvSpPr>
        <p:spPr>
          <a:xfrm>
            <a:off x="923544" y="4425696"/>
            <a:ext cx="256032" cy="347472"/>
          </a:xfrm>
          <a:prstGeom prst="rect">
            <a:avLst/>
          </a:prstGeom>
          <a:noFill/>
          <a:ln/>
        </p:spPr>
        <p:txBody>
          <a:bodyPr wrap="square" lIns="0" tIns="0" rIns="0" bIns="0" rtlCol="0" anchor="ctr">
            <a:normAutofit/>
          </a:bodyPr>
          <a:lstStyle/>
          <a:p>
            <a:pPr marL="0" indent="0">
              <a:buNone/>
            </a:pPr>
            <a:r>
              <a:rPr lang="en-US" sz="2200" b="1" dirty="0">
                <a:solidFill>
                  <a:srgbClr val="13B8A6"/>
                </a:solidFill>
                <a:latin typeface="Arial" pitchFamily="34" charset="0"/>
                <a:ea typeface="Arial" pitchFamily="34" charset="-122"/>
                <a:cs typeface="Arial" pitchFamily="34" charset="-120"/>
              </a:rPr>
              <a:t>•</a:t>
            </a:r>
            <a:endParaRPr lang="en-US" sz="2200" dirty="0"/>
          </a:p>
        </p:txBody>
      </p:sp>
      <p:sp>
        <p:nvSpPr>
          <p:cNvPr id="18" name="Text 16"/>
          <p:cNvSpPr/>
          <p:nvPr/>
        </p:nvSpPr>
        <p:spPr>
          <a:xfrm>
            <a:off x="1261872" y="4425696"/>
            <a:ext cx="9902952" cy="448056"/>
          </a:xfrm>
          <a:prstGeom prst="rect">
            <a:avLst/>
          </a:prstGeom>
          <a:noFill/>
          <a:ln/>
        </p:spPr>
        <p:txBody>
          <a:bodyPr wrap="square" lIns="0" tIns="0" rIns="0" bIns="0" rtlCol="0" anchor="t">
            <a:normAutofit/>
          </a:bodyPr>
          <a:lstStyle/>
          <a:p>
            <a:pPr marL="0" indent="0">
              <a:buNone/>
            </a:pPr>
            <a:r>
              <a:rPr lang="en-US" sz="2150" dirty="0">
                <a:solidFill>
                  <a:srgbClr val="183046"/>
                </a:solidFill>
                <a:latin typeface="Arial" pitchFamily="34" charset="0"/>
                <a:ea typeface="Arial" pitchFamily="34" charset="-122"/>
                <a:cs typeface="Arial" pitchFamily="34" charset="-120"/>
              </a:rPr>
              <a:t>Reserve space for Harvard citations and a reference list.</a:t>
            </a:r>
            <a:endParaRPr lang="en-US" sz="2150" dirty="0"/>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name="Slide 48">
    <p:bg>
      <p:bgPr>
        <a:solidFill>
          <a:srgbClr val="F6F9FC"/>
        </a:solidFill>
        <a:effectLst/>
      </p:bgPr>
    </p:bg>
    <p:spTree>
      <p:nvGrpSpPr>
        <p:cNvPr id="1" name=""/>
        <p:cNvGrpSpPr/>
        <p:nvPr/>
      </p:nvGrpSpPr>
      <p:grpSpPr>
        <a:xfrm>
          <a:off x="0" y="0"/>
          <a:ext cx="0" cy="0"/>
          <a:chOff x="0" y="0"/>
          <a:chExt cx="0" cy="0"/>
        </a:xfrm>
      </p:grpSpPr>
      <p:sp>
        <p:nvSpPr>
          <p:cNvPr id="2" name="Shape 0"/>
          <p:cNvSpPr/>
          <p:nvPr/>
        </p:nvSpPr>
        <p:spPr>
          <a:xfrm>
            <a:off x="0" y="0"/>
            <a:ext cx="12192000" cy="109728"/>
          </a:xfrm>
          <a:prstGeom prst="rect">
            <a:avLst/>
          </a:prstGeom>
          <a:solidFill>
            <a:srgbClr val="13B8A6"/>
          </a:solidFill>
          <a:ln w="12700">
            <a:solidFill>
              <a:srgbClr val="13B8A6"/>
            </a:solidFill>
            <a:prstDash val="solid"/>
          </a:ln>
        </p:spPr>
        <p:txBody>
          <a:bodyPr/>
          <a:lstStyle/>
          <a:p>
            <a:endParaRPr lang="en-GB"/>
          </a:p>
        </p:txBody>
      </p:sp>
      <p:sp>
        <p:nvSpPr>
          <p:cNvPr id="3" name="Text 1"/>
          <p:cNvSpPr/>
          <p:nvPr/>
        </p:nvSpPr>
        <p:spPr>
          <a:xfrm>
            <a:off x="502920" y="274320"/>
            <a:ext cx="9144000" cy="219456"/>
          </a:xfrm>
          <a:prstGeom prst="rect">
            <a:avLst/>
          </a:prstGeom>
          <a:noFill/>
          <a:ln/>
        </p:spPr>
        <p:txBody>
          <a:bodyPr wrap="square" lIns="0" tIns="0" rIns="0" bIns="0" rtlCol="0" anchor="ctr">
            <a:normAutofit/>
          </a:bodyPr>
          <a:lstStyle/>
          <a:p>
            <a:pPr marL="0" indent="0">
              <a:buNone/>
            </a:pPr>
            <a:r>
              <a:rPr lang="en-US" sz="1000" b="1" kern="0" spc="50" dirty="0">
                <a:solidFill>
                  <a:srgbClr val="5C7180"/>
                </a:solidFill>
                <a:latin typeface="Arial" pitchFamily="34" charset="0"/>
                <a:ea typeface="Arial" pitchFamily="34" charset="-122"/>
                <a:cs typeface="Arial" pitchFamily="34" charset="-120"/>
              </a:rPr>
              <a:t>UWTSD  /  BMPL4020  /  ACADEMIC &amp; PROFESSIONAL SKILLS FOR POLICING</a:t>
            </a:r>
            <a:endParaRPr lang="en-US" sz="1000" dirty="0"/>
          </a:p>
        </p:txBody>
      </p:sp>
      <p:sp>
        <p:nvSpPr>
          <p:cNvPr id="4" name="Text 2"/>
          <p:cNvSpPr/>
          <p:nvPr/>
        </p:nvSpPr>
        <p:spPr>
          <a:xfrm>
            <a:off x="502920" y="749808"/>
            <a:ext cx="11201400" cy="685800"/>
          </a:xfrm>
          <a:prstGeom prst="rect">
            <a:avLst/>
          </a:prstGeom>
          <a:noFill/>
          <a:ln/>
        </p:spPr>
        <p:txBody>
          <a:bodyPr wrap="square" lIns="0" tIns="0" rIns="0" bIns="0" rtlCol="0" anchor="ctr">
            <a:normAutofit/>
          </a:bodyPr>
          <a:lstStyle/>
          <a:p>
            <a:pPr marL="0" indent="0">
              <a:buNone/>
            </a:pPr>
            <a:r>
              <a:rPr lang="en-US" sz="3100" b="1" dirty="0">
                <a:solidFill>
                  <a:srgbClr val="10263A"/>
                </a:solidFill>
                <a:latin typeface="Arial" pitchFamily="34" charset="0"/>
                <a:ea typeface="Arial" pitchFamily="34" charset="-122"/>
                <a:cs typeface="Arial" pitchFamily="34" charset="-120"/>
              </a:rPr>
              <a:t>Tuesday exit ticket</a:t>
            </a:r>
            <a:endParaRPr lang="en-US" sz="3100" dirty="0"/>
          </a:p>
        </p:txBody>
      </p:sp>
      <p:sp>
        <p:nvSpPr>
          <p:cNvPr id="5" name="Text 3"/>
          <p:cNvSpPr/>
          <p:nvPr/>
        </p:nvSpPr>
        <p:spPr>
          <a:xfrm>
            <a:off x="512064" y="1444752"/>
            <a:ext cx="11064240" cy="338328"/>
          </a:xfrm>
          <a:prstGeom prst="rect">
            <a:avLst/>
          </a:prstGeom>
          <a:noFill/>
          <a:ln/>
        </p:spPr>
        <p:txBody>
          <a:bodyPr wrap="square" lIns="0" tIns="0" rIns="0" bIns="0" rtlCol="0" anchor="ctr">
            <a:normAutofit/>
          </a:bodyPr>
          <a:lstStyle/>
          <a:p>
            <a:pPr marL="0" indent="0">
              <a:buNone/>
            </a:pPr>
            <a:r>
              <a:rPr lang="en-US" sz="1600" dirty="0">
                <a:solidFill>
                  <a:srgbClr val="5C7180"/>
                </a:solidFill>
                <a:latin typeface="Arial" pitchFamily="34" charset="0"/>
                <a:ea typeface="Arial" pitchFamily="34" charset="-122"/>
                <a:cs typeface="Arial" pitchFamily="34" charset="-120"/>
              </a:rPr>
              <a:t>One question, one practical next step.</a:t>
            </a:r>
            <a:endParaRPr lang="en-US" sz="1600" dirty="0"/>
          </a:p>
        </p:txBody>
      </p:sp>
      <p:sp>
        <p:nvSpPr>
          <p:cNvPr id="6" name="Shape 4"/>
          <p:cNvSpPr/>
          <p:nvPr/>
        </p:nvSpPr>
        <p:spPr>
          <a:xfrm>
            <a:off x="502920" y="6483096"/>
            <a:ext cx="11183112" cy="0"/>
          </a:xfrm>
          <a:prstGeom prst="line">
            <a:avLst/>
          </a:prstGeom>
          <a:noFill/>
          <a:ln w="8890">
            <a:solidFill>
              <a:srgbClr val="D9E4EC"/>
            </a:solidFill>
            <a:prstDash val="solid"/>
          </a:ln>
        </p:spPr>
        <p:txBody>
          <a:bodyPr/>
          <a:lstStyle/>
          <a:p>
            <a:endParaRPr lang="en-GB"/>
          </a:p>
        </p:txBody>
      </p:sp>
      <p:sp>
        <p:nvSpPr>
          <p:cNvPr id="7" name="Text 5"/>
          <p:cNvSpPr/>
          <p:nvPr/>
        </p:nvSpPr>
        <p:spPr>
          <a:xfrm>
            <a:off x="502920" y="6537960"/>
            <a:ext cx="4572000" cy="155448"/>
          </a:xfrm>
          <a:prstGeom prst="rect">
            <a:avLst/>
          </a:prstGeom>
          <a:noFill/>
          <a:ln/>
        </p:spPr>
        <p:txBody>
          <a:bodyPr wrap="square" lIns="0" tIns="0" rIns="0" bIns="0" rtlCol="0" anchor="ctr">
            <a:normAutofit/>
          </a:bodyPr>
          <a:lstStyle/>
          <a:p>
            <a:pPr marL="0" indent="0">
              <a:buNone/>
            </a:pPr>
            <a:r>
              <a:rPr lang="en-US" sz="900" b="1" dirty="0">
                <a:solidFill>
                  <a:srgbClr val="5C7180"/>
                </a:solidFill>
                <a:latin typeface="Arial" pitchFamily="34" charset="0"/>
                <a:ea typeface="Arial" pitchFamily="34" charset="-122"/>
                <a:cs typeface="Arial" pitchFamily="34" charset="-120"/>
              </a:rPr>
              <a:t>TUESDAY  •  REFLECTION</a:t>
            </a:r>
            <a:endParaRPr lang="en-US" sz="900" dirty="0"/>
          </a:p>
        </p:txBody>
      </p:sp>
      <p:sp>
        <p:nvSpPr>
          <p:cNvPr id="8" name="Shape 6"/>
          <p:cNvSpPr/>
          <p:nvPr/>
        </p:nvSpPr>
        <p:spPr>
          <a:xfrm>
            <a:off x="9646920" y="6510528"/>
            <a:ext cx="1938528" cy="292608"/>
          </a:xfrm>
          <a:prstGeom prst="roundRect">
            <a:avLst>
              <a:gd name="adj" fmla="val 25000"/>
            </a:avLst>
          </a:prstGeom>
          <a:solidFill>
            <a:srgbClr val="EAF3F9"/>
          </a:solidFill>
          <a:ln w="10160">
            <a:solidFill>
              <a:srgbClr val="EAF3F9">
                <a:alpha val="0"/>
              </a:srgbClr>
            </a:solidFill>
            <a:prstDash val="solid"/>
          </a:ln>
        </p:spPr>
        <p:txBody>
          <a:bodyPr/>
          <a:lstStyle/>
          <a:p>
            <a:endParaRPr lang="en-GB"/>
          </a:p>
        </p:txBody>
      </p:sp>
      <p:sp>
        <p:nvSpPr>
          <p:cNvPr id="9" name="Text 7"/>
          <p:cNvSpPr/>
          <p:nvPr/>
        </p:nvSpPr>
        <p:spPr>
          <a:xfrm>
            <a:off x="9738360" y="6537960"/>
            <a:ext cx="1755648" cy="219456"/>
          </a:xfrm>
          <a:prstGeom prst="rect">
            <a:avLst/>
          </a:prstGeom>
          <a:noFill/>
          <a:ln/>
        </p:spPr>
        <p:txBody>
          <a:bodyPr wrap="square" lIns="0" tIns="0" rIns="0" bIns="0" rtlCol="0" anchor="ctr">
            <a:normAutofit/>
          </a:bodyPr>
          <a:lstStyle/>
          <a:p>
            <a:pPr marL="0" indent="0">
              <a:buNone/>
            </a:pPr>
            <a:r>
              <a:rPr lang="en-US" sz="1000" b="1" kern="0" spc="50" dirty="0">
                <a:solidFill>
                  <a:srgbClr val="183046"/>
                </a:solidFill>
                <a:latin typeface="Arial" pitchFamily="34" charset="0"/>
                <a:ea typeface="Arial" pitchFamily="34" charset="-122"/>
                <a:cs typeface="Arial" pitchFamily="34" charset="-120"/>
              </a:rPr>
              <a:t>118–120 MIN</a:t>
            </a:r>
            <a:endParaRPr lang="en-US" sz="1000" dirty="0"/>
          </a:p>
        </p:txBody>
      </p:sp>
      <p:sp>
        <p:nvSpPr>
          <p:cNvPr id="10" name="Text 8"/>
          <p:cNvSpPr/>
          <p:nvPr/>
        </p:nvSpPr>
        <p:spPr>
          <a:xfrm>
            <a:off x="11393424" y="6528816"/>
            <a:ext cx="292608" cy="155448"/>
          </a:xfrm>
          <a:prstGeom prst="rect">
            <a:avLst/>
          </a:prstGeom>
          <a:noFill/>
          <a:ln/>
        </p:spPr>
        <p:txBody>
          <a:bodyPr wrap="square" lIns="0" tIns="0" rIns="0" bIns="0" rtlCol="0" anchor="ctr">
            <a:normAutofit/>
          </a:bodyPr>
          <a:lstStyle/>
          <a:p>
            <a:pPr marL="0" indent="0" algn="r">
              <a:buNone/>
            </a:pPr>
            <a:r>
              <a:rPr lang="en-US" sz="1000" b="1" dirty="0">
                <a:solidFill>
                  <a:srgbClr val="5C7180"/>
                </a:solidFill>
                <a:latin typeface="Arial" pitchFamily="34" charset="0"/>
                <a:ea typeface="Arial" pitchFamily="34" charset="-122"/>
                <a:cs typeface="Arial" pitchFamily="34" charset="-120"/>
              </a:rPr>
              <a:t>48</a:t>
            </a:r>
            <a:endParaRPr lang="en-US" sz="1000" dirty="0"/>
          </a:p>
        </p:txBody>
      </p:sp>
      <p:sp>
        <p:nvSpPr>
          <p:cNvPr id="11" name="Shape 9"/>
          <p:cNvSpPr/>
          <p:nvPr/>
        </p:nvSpPr>
        <p:spPr>
          <a:xfrm>
            <a:off x="640080" y="1874520"/>
            <a:ext cx="10927080" cy="3200400"/>
          </a:xfrm>
          <a:prstGeom prst="roundRect">
            <a:avLst>
              <a:gd name="adj" fmla="val 4857"/>
            </a:avLst>
          </a:prstGeom>
          <a:solidFill>
            <a:srgbClr val="10263A"/>
          </a:solidFill>
          <a:ln w="10160">
            <a:solidFill>
              <a:srgbClr val="10263A">
                <a:alpha val="0"/>
              </a:srgbClr>
            </a:solidFill>
            <a:prstDash val="solid"/>
          </a:ln>
        </p:spPr>
        <p:txBody>
          <a:bodyPr/>
          <a:lstStyle/>
          <a:p>
            <a:endParaRPr lang="en-GB"/>
          </a:p>
        </p:txBody>
      </p:sp>
      <p:sp>
        <p:nvSpPr>
          <p:cNvPr id="12" name="Shape 10"/>
          <p:cNvSpPr/>
          <p:nvPr/>
        </p:nvSpPr>
        <p:spPr>
          <a:xfrm>
            <a:off x="960120" y="2157984"/>
            <a:ext cx="2423160" cy="292608"/>
          </a:xfrm>
          <a:prstGeom prst="roundRect">
            <a:avLst>
              <a:gd name="adj" fmla="val 25000"/>
            </a:avLst>
          </a:prstGeom>
          <a:solidFill>
            <a:srgbClr val="F2B64C"/>
          </a:solidFill>
          <a:ln w="10160">
            <a:solidFill>
              <a:srgbClr val="F2B64C">
                <a:alpha val="0"/>
              </a:srgbClr>
            </a:solidFill>
            <a:prstDash val="solid"/>
          </a:ln>
        </p:spPr>
        <p:txBody>
          <a:bodyPr/>
          <a:lstStyle/>
          <a:p>
            <a:endParaRPr lang="en-GB"/>
          </a:p>
        </p:txBody>
      </p:sp>
      <p:sp>
        <p:nvSpPr>
          <p:cNvPr id="13" name="Text 11"/>
          <p:cNvSpPr/>
          <p:nvPr/>
        </p:nvSpPr>
        <p:spPr>
          <a:xfrm>
            <a:off x="1051560" y="2185416"/>
            <a:ext cx="2240280" cy="219456"/>
          </a:xfrm>
          <a:prstGeom prst="rect">
            <a:avLst/>
          </a:prstGeom>
          <a:noFill/>
          <a:ln/>
        </p:spPr>
        <p:txBody>
          <a:bodyPr wrap="square" lIns="0" tIns="0" rIns="0" bIns="0" rtlCol="0" anchor="ctr">
            <a:normAutofit/>
          </a:bodyPr>
          <a:lstStyle/>
          <a:p>
            <a:pPr marL="0" indent="0">
              <a:buNone/>
            </a:pPr>
            <a:r>
              <a:rPr lang="en-US" sz="1000" b="1" kern="0" spc="50" dirty="0">
                <a:solidFill>
                  <a:srgbClr val="081A2D"/>
                </a:solidFill>
                <a:latin typeface="Arial" pitchFamily="34" charset="0"/>
                <a:ea typeface="Arial" pitchFamily="34" charset="-122"/>
                <a:cs typeface="Arial" pitchFamily="34" charset="-120"/>
              </a:rPr>
              <a:t>INDIVIDUAL RESPONSE</a:t>
            </a:r>
            <a:endParaRPr lang="en-US" sz="1000" dirty="0"/>
          </a:p>
        </p:txBody>
      </p:sp>
      <p:sp>
        <p:nvSpPr>
          <p:cNvPr id="14" name="Text 12"/>
          <p:cNvSpPr/>
          <p:nvPr/>
        </p:nvSpPr>
        <p:spPr>
          <a:xfrm>
            <a:off x="1024128" y="2697480"/>
            <a:ext cx="10149840" cy="1554480"/>
          </a:xfrm>
          <a:prstGeom prst="rect">
            <a:avLst/>
          </a:prstGeom>
          <a:noFill/>
          <a:ln/>
        </p:spPr>
        <p:txBody>
          <a:bodyPr wrap="square" lIns="0" tIns="0" rIns="0" bIns="0" rtlCol="0" anchor="ctr">
            <a:normAutofit/>
          </a:bodyPr>
          <a:lstStyle/>
          <a:p>
            <a:pPr marL="0" indent="0" algn="ctr">
              <a:buNone/>
            </a:pPr>
            <a:r>
              <a:rPr lang="en-US" sz="2900" b="1" dirty="0">
                <a:solidFill>
                  <a:srgbClr val="FFFFFF"/>
                </a:solidFill>
                <a:latin typeface="Arial" pitchFamily="34" charset="0"/>
                <a:ea typeface="Arial" pitchFamily="34" charset="-122"/>
                <a:cs typeface="Arial" pitchFamily="34" charset="-120"/>
              </a:rPr>
              <a:t>I can use CRAAP to reject _____.</a:t>
            </a:r>
            <a:endParaRPr lang="en-US" sz="2900" dirty="0"/>
          </a:p>
          <a:p>
            <a:pPr marL="0" indent="0" algn="ctr">
              <a:buNone/>
            </a:pPr>
            <a:r>
              <a:rPr lang="en-US" sz="2900" b="1" dirty="0">
                <a:solidFill>
                  <a:srgbClr val="FFFFFF"/>
                </a:solidFill>
                <a:latin typeface="Arial" pitchFamily="34" charset="0"/>
                <a:ea typeface="Arial" pitchFamily="34" charset="-122"/>
                <a:cs typeface="Arial" pitchFamily="34" charset="-120"/>
              </a:rPr>
              <a:t>I can SKIM to _____ and SCAN to _____.</a:t>
            </a:r>
            <a:endParaRPr lang="en-US" sz="2900" dirty="0"/>
          </a:p>
          <a:p>
            <a:pPr marL="0" indent="0" algn="ctr">
              <a:buNone/>
            </a:pPr>
            <a:r>
              <a:rPr lang="en-US" sz="2900" b="1" dirty="0">
                <a:solidFill>
                  <a:srgbClr val="FFFFFF"/>
                </a:solidFill>
                <a:latin typeface="Arial" pitchFamily="34" charset="0"/>
                <a:ea typeface="Arial" pitchFamily="34" charset="-122"/>
                <a:cs typeface="Arial" pitchFamily="34" charset="-120"/>
              </a:rPr>
              <a:t>My poster’s next step is _____.</a:t>
            </a:r>
            <a:endParaRPr lang="en-US" sz="2900" dirty="0"/>
          </a:p>
        </p:txBody>
      </p:sp>
      <p:sp>
        <p:nvSpPr>
          <p:cNvPr id="15" name="Shape 13"/>
          <p:cNvSpPr/>
          <p:nvPr/>
        </p:nvSpPr>
        <p:spPr>
          <a:xfrm>
            <a:off x="9372600" y="4727448"/>
            <a:ext cx="1517904" cy="292608"/>
          </a:xfrm>
          <a:prstGeom prst="roundRect">
            <a:avLst>
              <a:gd name="adj" fmla="val 25000"/>
            </a:avLst>
          </a:prstGeom>
          <a:solidFill>
            <a:srgbClr val="13B8A6"/>
          </a:solidFill>
          <a:ln w="10160">
            <a:solidFill>
              <a:srgbClr val="13B8A6">
                <a:alpha val="0"/>
              </a:srgbClr>
            </a:solidFill>
            <a:prstDash val="solid"/>
          </a:ln>
        </p:spPr>
        <p:txBody>
          <a:bodyPr/>
          <a:lstStyle/>
          <a:p>
            <a:endParaRPr lang="en-GB"/>
          </a:p>
        </p:txBody>
      </p:sp>
      <p:sp>
        <p:nvSpPr>
          <p:cNvPr id="16" name="Text 14"/>
          <p:cNvSpPr/>
          <p:nvPr/>
        </p:nvSpPr>
        <p:spPr>
          <a:xfrm>
            <a:off x="9464040" y="4754880"/>
            <a:ext cx="1335024" cy="219456"/>
          </a:xfrm>
          <a:prstGeom prst="rect">
            <a:avLst/>
          </a:prstGeom>
          <a:noFill/>
          <a:ln/>
        </p:spPr>
        <p:txBody>
          <a:bodyPr wrap="square" lIns="0" tIns="0" rIns="0" bIns="0" rtlCol="0" anchor="ctr">
            <a:normAutofit/>
          </a:bodyPr>
          <a:lstStyle/>
          <a:p>
            <a:pPr marL="0" indent="0">
              <a:buNone/>
            </a:pPr>
            <a:r>
              <a:rPr lang="en-US" sz="1000" b="1" kern="0" spc="50" dirty="0">
                <a:solidFill>
                  <a:srgbClr val="FFFFFF"/>
                </a:solidFill>
                <a:latin typeface="Arial" pitchFamily="34" charset="0"/>
                <a:ea typeface="Arial" pitchFamily="34" charset="-122"/>
                <a:cs typeface="Arial" pitchFamily="34" charset="-120"/>
              </a:rPr>
              <a:t>2 MIN</a:t>
            </a:r>
            <a:endParaRPr lang="en-US" sz="1000" dirty="0"/>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name="Slide 49">
    <p:bg>
      <p:bgPr>
        <a:solidFill>
          <a:srgbClr val="F6F9FC"/>
        </a:solidFill>
        <a:effectLst/>
      </p:bgPr>
    </p:bg>
    <p:spTree>
      <p:nvGrpSpPr>
        <p:cNvPr id="1" name=""/>
        <p:cNvGrpSpPr/>
        <p:nvPr/>
      </p:nvGrpSpPr>
      <p:grpSpPr>
        <a:xfrm>
          <a:off x="0" y="0"/>
          <a:ext cx="0" cy="0"/>
          <a:chOff x="0" y="0"/>
          <a:chExt cx="0" cy="0"/>
        </a:xfrm>
      </p:grpSpPr>
      <p:sp>
        <p:nvSpPr>
          <p:cNvPr id="2" name="Shape 0"/>
          <p:cNvSpPr/>
          <p:nvPr/>
        </p:nvSpPr>
        <p:spPr>
          <a:xfrm>
            <a:off x="0" y="0"/>
            <a:ext cx="12192000" cy="109728"/>
          </a:xfrm>
          <a:prstGeom prst="rect">
            <a:avLst/>
          </a:prstGeom>
          <a:solidFill>
            <a:srgbClr val="13B8A6"/>
          </a:solidFill>
          <a:ln w="12700">
            <a:solidFill>
              <a:srgbClr val="13B8A6"/>
            </a:solidFill>
            <a:prstDash val="solid"/>
          </a:ln>
        </p:spPr>
        <p:txBody>
          <a:bodyPr/>
          <a:lstStyle/>
          <a:p>
            <a:endParaRPr lang="en-GB"/>
          </a:p>
        </p:txBody>
      </p:sp>
      <p:sp>
        <p:nvSpPr>
          <p:cNvPr id="3" name="Text 1"/>
          <p:cNvSpPr/>
          <p:nvPr/>
        </p:nvSpPr>
        <p:spPr>
          <a:xfrm>
            <a:off x="502920" y="274320"/>
            <a:ext cx="9144000" cy="219456"/>
          </a:xfrm>
          <a:prstGeom prst="rect">
            <a:avLst/>
          </a:prstGeom>
          <a:noFill/>
          <a:ln/>
        </p:spPr>
        <p:txBody>
          <a:bodyPr wrap="square" lIns="0" tIns="0" rIns="0" bIns="0" rtlCol="0" anchor="ctr">
            <a:normAutofit/>
          </a:bodyPr>
          <a:lstStyle/>
          <a:p>
            <a:pPr marL="0" indent="0">
              <a:buNone/>
            </a:pPr>
            <a:r>
              <a:rPr lang="en-US" sz="1000" b="1" kern="0" spc="50" dirty="0">
                <a:solidFill>
                  <a:srgbClr val="5C7180"/>
                </a:solidFill>
                <a:latin typeface="Arial" pitchFamily="34" charset="0"/>
                <a:ea typeface="Arial" pitchFamily="34" charset="-122"/>
                <a:cs typeface="Arial" pitchFamily="34" charset="-120"/>
              </a:rPr>
              <a:t>UWTSD  /  BMPL4020  /  ACADEMIC &amp; PROFESSIONAL SKILLS FOR POLICING</a:t>
            </a:r>
            <a:endParaRPr lang="en-US" sz="1000" dirty="0"/>
          </a:p>
        </p:txBody>
      </p:sp>
      <p:sp>
        <p:nvSpPr>
          <p:cNvPr id="4" name="Text 2"/>
          <p:cNvSpPr/>
          <p:nvPr/>
        </p:nvSpPr>
        <p:spPr>
          <a:xfrm>
            <a:off x="502920" y="749808"/>
            <a:ext cx="11201400" cy="685800"/>
          </a:xfrm>
          <a:prstGeom prst="rect">
            <a:avLst/>
          </a:prstGeom>
          <a:noFill/>
          <a:ln/>
        </p:spPr>
        <p:txBody>
          <a:bodyPr wrap="square" lIns="0" tIns="0" rIns="0" bIns="0" rtlCol="0" anchor="ctr">
            <a:normAutofit/>
          </a:bodyPr>
          <a:lstStyle/>
          <a:p>
            <a:pPr marL="0" indent="0">
              <a:buNone/>
            </a:pPr>
            <a:r>
              <a:rPr lang="en-US" sz="3100" b="1" dirty="0">
                <a:solidFill>
                  <a:srgbClr val="10263A"/>
                </a:solidFill>
                <a:latin typeface="Arial" pitchFamily="34" charset="0"/>
                <a:ea typeface="Arial" pitchFamily="34" charset="-122"/>
                <a:cs typeface="Arial" pitchFamily="34" charset="-120"/>
              </a:rPr>
              <a:t>Reliable websites to keep</a:t>
            </a:r>
            <a:endParaRPr lang="en-US" sz="3100" dirty="0"/>
          </a:p>
        </p:txBody>
      </p:sp>
      <p:sp>
        <p:nvSpPr>
          <p:cNvPr id="5" name="Text 3"/>
          <p:cNvSpPr/>
          <p:nvPr/>
        </p:nvSpPr>
        <p:spPr>
          <a:xfrm>
            <a:off x="512064" y="1444752"/>
            <a:ext cx="11064240" cy="338328"/>
          </a:xfrm>
          <a:prstGeom prst="rect">
            <a:avLst/>
          </a:prstGeom>
          <a:noFill/>
          <a:ln/>
        </p:spPr>
        <p:txBody>
          <a:bodyPr wrap="square" lIns="0" tIns="0" rIns="0" bIns="0" rtlCol="0" anchor="ctr">
            <a:normAutofit/>
          </a:bodyPr>
          <a:lstStyle/>
          <a:p>
            <a:pPr marL="0" indent="0">
              <a:buNone/>
            </a:pPr>
            <a:r>
              <a:rPr lang="en-US" sz="1600" dirty="0">
                <a:solidFill>
                  <a:srgbClr val="5C7180"/>
                </a:solidFill>
                <a:latin typeface="Arial" pitchFamily="34" charset="0"/>
                <a:ea typeface="Arial" pitchFamily="34" charset="-122"/>
                <a:cs typeface="Arial" pitchFamily="34" charset="-120"/>
              </a:rPr>
              <a:t>Bookmark these and use the live version of every document.</a:t>
            </a:r>
            <a:endParaRPr lang="en-US" sz="1600" dirty="0"/>
          </a:p>
        </p:txBody>
      </p:sp>
      <p:sp>
        <p:nvSpPr>
          <p:cNvPr id="6" name="Shape 4"/>
          <p:cNvSpPr/>
          <p:nvPr/>
        </p:nvSpPr>
        <p:spPr>
          <a:xfrm>
            <a:off x="502920" y="6483096"/>
            <a:ext cx="11183112" cy="0"/>
          </a:xfrm>
          <a:prstGeom prst="line">
            <a:avLst/>
          </a:prstGeom>
          <a:noFill/>
          <a:ln w="8890">
            <a:solidFill>
              <a:srgbClr val="D9E4EC"/>
            </a:solidFill>
            <a:prstDash val="solid"/>
          </a:ln>
        </p:spPr>
        <p:txBody>
          <a:bodyPr/>
          <a:lstStyle/>
          <a:p>
            <a:endParaRPr lang="en-GB"/>
          </a:p>
        </p:txBody>
      </p:sp>
      <p:sp>
        <p:nvSpPr>
          <p:cNvPr id="7" name="Text 5"/>
          <p:cNvSpPr/>
          <p:nvPr/>
        </p:nvSpPr>
        <p:spPr>
          <a:xfrm>
            <a:off x="502920" y="6537960"/>
            <a:ext cx="4572000" cy="155448"/>
          </a:xfrm>
          <a:prstGeom prst="rect">
            <a:avLst/>
          </a:prstGeom>
          <a:noFill/>
          <a:ln/>
        </p:spPr>
        <p:txBody>
          <a:bodyPr wrap="square" lIns="0" tIns="0" rIns="0" bIns="0" rtlCol="0" anchor="ctr">
            <a:normAutofit/>
          </a:bodyPr>
          <a:lstStyle/>
          <a:p>
            <a:pPr marL="0" indent="0">
              <a:buNone/>
            </a:pPr>
            <a:r>
              <a:rPr lang="en-US" sz="900" b="1" dirty="0">
                <a:solidFill>
                  <a:srgbClr val="5C7180"/>
                </a:solidFill>
                <a:latin typeface="Arial" pitchFamily="34" charset="0"/>
                <a:ea typeface="Arial" pitchFamily="34" charset="-122"/>
                <a:cs typeface="Arial" pitchFamily="34" charset="-120"/>
              </a:rPr>
              <a:t>TUESDAY  •  CONTENT</a:t>
            </a:r>
            <a:endParaRPr lang="en-US" sz="900" dirty="0"/>
          </a:p>
        </p:txBody>
      </p:sp>
      <p:sp>
        <p:nvSpPr>
          <p:cNvPr id="8" name="Shape 6"/>
          <p:cNvSpPr/>
          <p:nvPr/>
        </p:nvSpPr>
        <p:spPr>
          <a:xfrm>
            <a:off x="9646920" y="6510528"/>
            <a:ext cx="1938528" cy="292608"/>
          </a:xfrm>
          <a:prstGeom prst="roundRect">
            <a:avLst>
              <a:gd name="adj" fmla="val 25000"/>
            </a:avLst>
          </a:prstGeom>
          <a:solidFill>
            <a:srgbClr val="EAF3F9"/>
          </a:solidFill>
          <a:ln w="10160">
            <a:solidFill>
              <a:srgbClr val="EAF3F9">
                <a:alpha val="0"/>
              </a:srgbClr>
            </a:solidFill>
            <a:prstDash val="solid"/>
          </a:ln>
        </p:spPr>
        <p:txBody>
          <a:bodyPr/>
          <a:lstStyle/>
          <a:p>
            <a:endParaRPr lang="en-GB"/>
          </a:p>
        </p:txBody>
      </p:sp>
      <p:sp>
        <p:nvSpPr>
          <p:cNvPr id="9" name="Text 7"/>
          <p:cNvSpPr/>
          <p:nvPr/>
        </p:nvSpPr>
        <p:spPr>
          <a:xfrm>
            <a:off x="9738360" y="6537960"/>
            <a:ext cx="1755648" cy="219456"/>
          </a:xfrm>
          <a:prstGeom prst="rect">
            <a:avLst/>
          </a:prstGeom>
          <a:noFill/>
          <a:ln/>
        </p:spPr>
        <p:txBody>
          <a:bodyPr wrap="square" lIns="0" tIns="0" rIns="0" bIns="0" rtlCol="0" anchor="ctr">
            <a:normAutofit/>
          </a:bodyPr>
          <a:lstStyle/>
          <a:p>
            <a:pPr marL="0" indent="0">
              <a:buNone/>
            </a:pPr>
            <a:r>
              <a:rPr lang="en-US" sz="1000" b="1" kern="0" spc="50" dirty="0">
                <a:solidFill>
                  <a:srgbClr val="183046"/>
                </a:solidFill>
                <a:latin typeface="Arial" pitchFamily="34" charset="0"/>
                <a:ea typeface="Arial" pitchFamily="34" charset="-122"/>
                <a:cs typeface="Arial" pitchFamily="34" charset="-120"/>
              </a:rPr>
              <a:t>REFERENCE / OPTIONAL</a:t>
            </a:r>
            <a:endParaRPr lang="en-US" sz="1000" dirty="0"/>
          </a:p>
        </p:txBody>
      </p:sp>
      <p:sp>
        <p:nvSpPr>
          <p:cNvPr id="10" name="Text 8"/>
          <p:cNvSpPr/>
          <p:nvPr/>
        </p:nvSpPr>
        <p:spPr>
          <a:xfrm>
            <a:off x="11393424" y="6528816"/>
            <a:ext cx="292608" cy="155448"/>
          </a:xfrm>
          <a:prstGeom prst="rect">
            <a:avLst/>
          </a:prstGeom>
          <a:noFill/>
          <a:ln/>
        </p:spPr>
        <p:txBody>
          <a:bodyPr wrap="square" lIns="0" tIns="0" rIns="0" bIns="0" rtlCol="0" anchor="ctr">
            <a:normAutofit/>
          </a:bodyPr>
          <a:lstStyle/>
          <a:p>
            <a:pPr marL="0" indent="0" algn="r">
              <a:buNone/>
            </a:pPr>
            <a:r>
              <a:rPr lang="en-US" sz="1000" b="1" dirty="0">
                <a:solidFill>
                  <a:srgbClr val="5C7180"/>
                </a:solidFill>
                <a:latin typeface="Arial" pitchFamily="34" charset="0"/>
                <a:ea typeface="Arial" pitchFamily="34" charset="-122"/>
                <a:cs typeface="Arial" pitchFamily="34" charset="-120"/>
              </a:rPr>
              <a:t>49</a:t>
            </a:r>
            <a:endParaRPr lang="en-US" sz="1000" dirty="0"/>
          </a:p>
        </p:txBody>
      </p:sp>
      <p:sp>
        <p:nvSpPr>
          <p:cNvPr id="11" name="Shape 9"/>
          <p:cNvSpPr/>
          <p:nvPr/>
        </p:nvSpPr>
        <p:spPr>
          <a:xfrm>
            <a:off x="731520" y="1874520"/>
            <a:ext cx="5376672" cy="1161288"/>
          </a:xfrm>
          <a:prstGeom prst="roundRect">
            <a:avLst>
              <a:gd name="adj" fmla="val 9449"/>
            </a:avLst>
          </a:prstGeom>
          <a:solidFill>
            <a:srgbClr val="FFFFFF"/>
          </a:solidFill>
          <a:ln w="10160">
            <a:solidFill>
              <a:srgbClr val="D9E4EC"/>
            </a:solidFill>
            <a:prstDash val="solid"/>
          </a:ln>
        </p:spPr>
        <p:txBody>
          <a:bodyPr/>
          <a:lstStyle/>
          <a:p>
            <a:endParaRPr lang="en-GB"/>
          </a:p>
        </p:txBody>
      </p:sp>
      <p:sp>
        <p:nvSpPr>
          <p:cNvPr id="12" name="Text 10"/>
          <p:cNvSpPr/>
          <p:nvPr/>
        </p:nvSpPr>
        <p:spPr>
          <a:xfrm>
            <a:off x="914400" y="2002536"/>
            <a:ext cx="4983480" cy="283464"/>
          </a:xfrm>
          <a:prstGeom prst="rect">
            <a:avLst/>
          </a:prstGeom>
          <a:noFill/>
          <a:ln/>
        </p:spPr>
        <p:txBody>
          <a:bodyPr wrap="square" lIns="0" tIns="0" rIns="0" bIns="0" rtlCol="0" anchor="ctr">
            <a:normAutofit/>
          </a:bodyPr>
          <a:lstStyle/>
          <a:p>
            <a:pPr marL="0" indent="0">
              <a:buNone/>
            </a:pPr>
            <a:r>
              <a:rPr lang="en-US" sz="1450" b="1" dirty="0">
                <a:solidFill>
                  <a:srgbClr val="10263A"/>
                </a:solidFill>
                <a:latin typeface="Arial" pitchFamily="34" charset="0"/>
                <a:ea typeface="Arial" pitchFamily="34" charset="-122"/>
                <a:cs typeface="Arial" pitchFamily="34" charset="-120"/>
              </a:rPr>
              <a:t>UWTSD LIBRARY</a:t>
            </a:r>
            <a:endParaRPr lang="en-US" sz="1450" dirty="0"/>
          </a:p>
        </p:txBody>
      </p:sp>
      <p:sp>
        <p:nvSpPr>
          <p:cNvPr id="13" name="Text 11">
            <a:hlinkClick r:id="rId3"/>
          </p:cNvPr>
          <p:cNvSpPr/>
          <p:nvPr/>
        </p:nvSpPr>
        <p:spPr>
          <a:xfrm>
            <a:off x="914400" y="2359152"/>
            <a:ext cx="5010912" cy="484632"/>
          </a:xfrm>
          <a:prstGeom prst="rect">
            <a:avLst/>
          </a:prstGeom>
          <a:noFill/>
          <a:ln/>
        </p:spPr>
        <p:txBody>
          <a:bodyPr wrap="square" lIns="0" tIns="0" rIns="0" bIns="0" rtlCol="0" anchor="ctr">
            <a:normAutofit/>
          </a:bodyPr>
          <a:lstStyle/>
          <a:p>
            <a:pPr marL="0" indent="0">
              <a:buNone/>
            </a:pPr>
            <a:r>
              <a:rPr lang="en-US" sz="1140" u="sng" dirty="0">
                <a:solidFill>
                  <a:srgbClr val="5C7180"/>
                </a:solidFill>
                <a:latin typeface="Arial" pitchFamily="34" charset="0"/>
                <a:ea typeface="Arial" pitchFamily="34" charset="-122"/>
                <a:cs typeface="Arial" pitchFamily="34" charset="-120"/>
                <a:hlinkClick r:id="rId3">
                  <a:extLst>
                    <a:ext uri="{A12FA001-AC4F-418D-AE19-62706E023703}">
                      <ahyp:hlinkClr xmlns:ahyp="http://schemas.microsoft.com/office/drawing/2018/hyperlinkcolor" val="tx"/>
                    </a:ext>
                  </a:extLst>
                </a:hlinkClick>
              </a:rPr>
              <a:t>https://digitalservices.uwtsd.ac.uk/library/</a:t>
            </a:r>
            <a:endParaRPr lang="en-US" sz="1140" dirty="0"/>
          </a:p>
        </p:txBody>
      </p:sp>
      <p:sp>
        <p:nvSpPr>
          <p:cNvPr id="14" name="Shape 12"/>
          <p:cNvSpPr/>
          <p:nvPr/>
        </p:nvSpPr>
        <p:spPr>
          <a:xfrm>
            <a:off x="6355080" y="1874520"/>
            <a:ext cx="5376672" cy="1161288"/>
          </a:xfrm>
          <a:prstGeom prst="roundRect">
            <a:avLst>
              <a:gd name="adj" fmla="val 9449"/>
            </a:avLst>
          </a:prstGeom>
          <a:solidFill>
            <a:srgbClr val="FFFFFF"/>
          </a:solidFill>
          <a:ln w="10160">
            <a:solidFill>
              <a:srgbClr val="D9E4EC"/>
            </a:solidFill>
            <a:prstDash val="solid"/>
          </a:ln>
        </p:spPr>
        <p:txBody>
          <a:bodyPr/>
          <a:lstStyle/>
          <a:p>
            <a:endParaRPr lang="en-GB"/>
          </a:p>
        </p:txBody>
      </p:sp>
      <p:sp>
        <p:nvSpPr>
          <p:cNvPr id="15" name="Text 13"/>
          <p:cNvSpPr/>
          <p:nvPr/>
        </p:nvSpPr>
        <p:spPr>
          <a:xfrm>
            <a:off x="6537960" y="2002536"/>
            <a:ext cx="4983480" cy="283464"/>
          </a:xfrm>
          <a:prstGeom prst="rect">
            <a:avLst/>
          </a:prstGeom>
          <a:noFill/>
          <a:ln/>
        </p:spPr>
        <p:txBody>
          <a:bodyPr wrap="square" lIns="0" tIns="0" rIns="0" bIns="0" rtlCol="0" anchor="ctr">
            <a:normAutofit/>
          </a:bodyPr>
          <a:lstStyle/>
          <a:p>
            <a:pPr marL="0" indent="0">
              <a:buNone/>
            </a:pPr>
            <a:r>
              <a:rPr lang="en-US" sz="1450" b="1" dirty="0">
                <a:solidFill>
                  <a:srgbClr val="10263A"/>
                </a:solidFill>
                <a:latin typeface="Arial" pitchFamily="34" charset="0"/>
                <a:ea typeface="Arial" pitchFamily="34" charset="-122"/>
                <a:cs typeface="Arial" pitchFamily="34" charset="-120"/>
              </a:rPr>
              <a:t>CPS • OFFENCES AGAINST THE PERSON</a:t>
            </a:r>
            <a:endParaRPr lang="en-US" sz="1450" dirty="0"/>
          </a:p>
        </p:txBody>
      </p:sp>
      <p:sp>
        <p:nvSpPr>
          <p:cNvPr id="16" name="Text 14">
            <a:hlinkClick r:id="rId4"/>
          </p:cNvPr>
          <p:cNvSpPr/>
          <p:nvPr/>
        </p:nvSpPr>
        <p:spPr>
          <a:xfrm>
            <a:off x="6537960" y="2359152"/>
            <a:ext cx="5010912" cy="484632"/>
          </a:xfrm>
          <a:prstGeom prst="rect">
            <a:avLst/>
          </a:prstGeom>
          <a:noFill/>
          <a:ln/>
        </p:spPr>
        <p:txBody>
          <a:bodyPr wrap="square" lIns="0" tIns="0" rIns="0" bIns="0" rtlCol="0" anchor="ctr">
            <a:normAutofit/>
          </a:bodyPr>
          <a:lstStyle/>
          <a:p>
            <a:pPr marL="0" indent="0">
              <a:buNone/>
            </a:pPr>
            <a:r>
              <a:rPr lang="en-US" sz="1140" u="sng" dirty="0">
                <a:solidFill>
                  <a:srgbClr val="5C7180"/>
                </a:solidFill>
                <a:latin typeface="Arial" pitchFamily="34" charset="0"/>
                <a:ea typeface="Arial" pitchFamily="34" charset="-122"/>
                <a:cs typeface="Arial" pitchFamily="34" charset="-120"/>
                <a:hlinkClick r:id="rId4">
                  <a:extLst>
                    <a:ext uri="{A12FA001-AC4F-418D-AE19-62706E023703}">
                      <ahyp:hlinkClr xmlns:ahyp="http://schemas.microsoft.com/office/drawing/2018/hyperlinkcolor" val="tx"/>
                    </a:ext>
                  </a:extLst>
                </a:hlinkClick>
              </a:rPr>
              <a:t>https://www.cps.gov.uk/prosecution-guidance/offences-against-person-incorporating-charging-standard</a:t>
            </a:r>
            <a:endParaRPr lang="en-US" sz="1140" dirty="0"/>
          </a:p>
        </p:txBody>
      </p:sp>
      <p:sp>
        <p:nvSpPr>
          <p:cNvPr id="17" name="Shape 15"/>
          <p:cNvSpPr/>
          <p:nvPr/>
        </p:nvSpPr>
        <p:spPr>
          <a:xfrm>
            <a:off x="731520" y="3246120"/>
            <a:ext cx="5376672" cy="1161288"/>
          </a:xfrm>
          <a:prstGeom prst="roundRect">
            <a:avLst>
              <a:gd name="adj" fmla="val 9449"/>
            </a:avLst>
          </a:prstGeom>
          <a:solidFill>
            <a:srgbClr val="FFFFFF"/>
          </a:solidFill>
          <a:ln w="10160">
            <a:solidFill>
              <a:srgbClr val="D9E4EC"/>
            </a:solidFill>
            <a:prstDash val="solid"/>
          </a:ln>
        </p:spPr>
        <p:txBody>
          <a:bodyPr/>
          <a:lstStyle/>
          <a:p>
            <a:endParaRPr lang="en-GB"/>
          </a:p>
        </p:txBody>
      </p:sp>
      <p:sp>
        <p:nvSpPr>
          <p:cNvPr id="18" name="Text 16"/>
          <p:cNvSpPr/>
          <p:nvPr/>
        </p:nvSpPr>
        <p:spPr>
          <a:xfrm>
            <a:off x="914400" y="3374136"/>
            <a:ext cx="4983480" cy="283464"/>
          </a:xfrm>
          <a:prstGeom prst="rect">
            <a:avLst/>
          </a:prstGeom>
          <a:noFill/>
          <a:ln/>
        </p:spPr>
        <p:txBody>
          <a:bodyPr wrap="square" lIns="0" tIns="0" rIns="0" bIns="0" rtlCol="0" anchor="ctr">
            <a:normAutofit/>
          </a:bodyPr>
          <a:lstStyle/>
          <a:p>
            <a:pPr marL="0" indent="0">
              <a:buNone/>
            </a:pPr>
            <a:r>
              <a:rPr lang="en-US" sz="1450" b="1" dirty="0">
                <a:solidFill>
                  <a:srgbClr val="10263A"/>
                </a:solidFill>
                <a:latin typeface="Arial" pitchFamily="34" charset="0"/>
                <a:ea typeface="Arial" pitchFamily="34" charset="-122"/>
                <a:cs typeface="Arial" pitchFamily="34" charset="-120"/>
              </a:rPr>
              <a:t>UK LEGISLATION</a:t>
            </a:r>
            <a:endParaRPr lang="en-US" sz="1450" dirty="0"/>
          </a:p>
        </p:txBody>
      </p:sp>
      <p:sp>
        <p:nvSpPr>
          <p:cNvPr id="19" name="Text 17">
            <a:hlinkClick r:id="rId5"/>
          </p:cNvPr>
          <p:cNvSpPr/>
          <p:nvPr/>
        </p:nvSpPr>
        <p:spPr>
          <a:xfrm>
            <a:off x="914400" y="3730752"/>
            <a:ext cx="5010912" cy="484632"/>
          </a:xfrm>
          <a:prstGeom prst="rect">
            <a:avLst/>
          </a:prstGeom>
          <a:noFill/>
          <a:ln/>
        </p:spPr>
        <p:txBody>
          <a:bodyPr wrap="square" lIns="0" tIns="0" rIns="0" bIns="0" rtlCol="0" anchor="ctr">
            <a:normAutofit/>
          </a:bodyPr>
          <a:lstStyle/>
          <a:p>
            <a:pPr marL="0" indent="0">
              <a:buNone/>
            </a:pPr>
            <a:r>
              <a:rPr lang="en-US" sz="1140" u="sng" dirty="0">
                <a:solidFill>
                  <a:srgbClr val="5C7180"/>
                </a:solidFill>
                <a:latin typeface="Arial" pitchFamily="34" charset="0"/>
                <a:ea typeface="Arial" pitchFamily="34" charset="-122"/>
                <a:cs typeface="Arial" pitchFamily="34" charset="-120"/>
                <a:hlinkClick r:id="rId5">
                  <a:extLst>
                    <a:ext uri="{A12FA001-AC4F-418D-AE19-62706E023703}">
                      <ahyp:hlinkClr xmlns:ahyp="http://schemas.microsoft.com/office/drawing/2018/hyperlinkcolor" val="tx"/>
                    </a:ext>
                  </a:extLst>
                </a:hlinkClick>
              </a:rPr>
              <a:t>https://www.legislation.gov.uk/</a:t>
            </a:r>
            <a:endParaRPr lang="en-US" sz="1140" dirty="0"/>
          </a:p>
        </p:txBody>
      </p:sp>
      <p:sp>
        <p:nvSpPr>
          <p:cNvPr id="20" name="Shape 18"/>
          <p:cNvSpPr/>
          <p:nvPr/>
        </p:nvSpPr>
        <p:spPr>
          <a:xfrm>
            <a:off x="6355080" y="3246120"/>
            <a:ext cx="5376672" cy="1161288"/>
          </a:xfrm>
          <a:prstGeom prst="roundRect">
            <a:avLst>
              <a:gd name="adj" fmla="val 9449"/>
            </a:avLst>
          </a:prstGeom>
          <a:solidFill>
            <a:srgbClr val="FFFFFF"/>
          </a:solidFill>
          <a:ln w="10160">
            <a:solidFill>
              <a:srgbClr val="D9E4EC"/>
            </a:solidFill>
            <a:prstDash val="solid"/>
          </a:ln>
        </p:spPr>
        <p:txBody>
          <a:bodyPr/>
          <a:lstStyle/>
          <a:p>
            <a:endParaRPr lang="en-GB"/>
          </a:p>
        </p:txBody>
      </p:sp>
      <p:sp>
        <p:nvSpPr>
          <p:cNvPr id="21" name="Text 19"/>
          <p:cNvSpPr/>
          <p:nvPr/>
        </p:nvSpPr>
        <p:spPr>
          <a:xfrm>
            <a:off x="6537960" y="3374136"/>
            <a:ext cx="4983480" cy="283464"/>
          </a:xfrm>
          <a:prstGeom prst="rect">
            <a:avLst/>
          </a:prstGeom>
          <a:noFill/>
          <a:ln/>
        </p:spPr>
        <p:txBody>
          <a:bodyPr wrap="square" lIns="0" tIns="0" rIns="0" bIns="0" rtlCol="0" anchor="ctr">
            <a:normAutofit/>
          </a:bodyPr>
          <a:lstStyle/>
          <a:p>
            <a:pPr marL="0" indent="0">
              <a:buNone/>
            </a:pPr>
            <a:r>
              <a:rPr lang="en-US" sz="1450" b="1" dirty="0">
                <a:solidFill>
                  <a:srgbClr val="10263A"/>
                </a:solidFill>
                <a:latin typeface="Arial" pitchFamily="34" charset="0"/>
                <a:ea typeface="Arial" pitchFamily="34" charset="-122"/>
                <a:cs typeface="Arial" pitchFamily="34" charset="-120"/>
              </a:rPr>
              <a:t>COLLEGE OF POLICING RESEARCH</a:t>
            </a:r>
            <a:endParaRPr lang="en-US" sz="1450" dirty="0"/>
          </a:p>
        </p:txBody>
      </p:sp>
      <p:sp>
        <p:nvSpPr>
          <p:cNvPr id="22" name="Text 20">
            <a:hlinkClick r:id="rId6"/>
          </p:cNvPr>
          <p:cNvSpPr/>
          <p:nvPr/>
        </p:nvSpPr>
        <p:spPr>
          <a:xfrm>
            <a:off x="6537960" y="3730752"/>
            <a:ext cx="5010912" cy="484632"/>
          </a:xfrm>
          <a:prstGeom prst="rect">
            <a:avLst/>
          </a:prstGeom>
          <a:noFill/>
          <a:ln/>
        </p:spPr>
        <p:txBody>
          <a:bodyPr wrap="square" lIns="0" tIns="0" rIns="0" bIns="0" rtlCol="0" anchor="ctr">
            <a:normAutofit/>
          </a:bodyPr>
          <a:lstStyle/>
          <a:p>
            <a:pPr marL="0" indent="0">
              <a:buNone/>
            </a:pPr>
            <a:r>
              <a:rPr lang="en-US" sz="1140" u="sng" dirty="0">
                <a:solidFill>
                  <a:srgbClr val="5C7180"/>
                </a:solidFill>
                <a:latin typeface="Arial" pitchFamily="34" charset="0"/>
                <a:ea typeface="Arial" pitchFamily="34" charset="-122"/>
                <a:cs typeface="Arial" pitchFamily="34" charset="-120"/>
                <a:hlinkClick r:id="rId6">
                  <a:extLst>
                    <a:ext uri="{A12FA001-AC4F-418D-AE19-62706E023703}">
                      <ahyp:hlinkClr xmlns:ahyp="http://schemas.microsoft.com/office/drawing/2018/hyperlinkcolor" val="tx"/>
                    </a:ext>
                  </a:extLst>
                </a:hlinkClick>
              </a:rPr>
              <a:t>https://www.college.police.uk/research</a:t>
            </a:r>
            <a:endParaRPr lang="en-US" sz="1140" dirty="0"/>
          </a:p>
        </p:txBody>
      </p:sp>
      <p:sp>
        <p:nvSpPr>
          <p:cNvPr id="23" name="Shape 21"/>
          <p:cNvSpPr/>
          <p:nvPr/>
        </p:nvSpPr>
        <p:spPr>
          <a:xfrm>
            <a:off x="731520" y="4617720"/>
            <a:ext cx="5376672" cy="1161288"/>
          </a:xfrm>
          <a:prstGeom prst="roundRect">
            <a:avLst>
              <a:gd name="adj" fmla="val 9449"/>
            </a:avLst>
          </a:prstGeom>
          <a:solidFill>
            <a:srgbClr val="FFFFFF"/>
          </a:solidFill>
          <a:ln w="10160">
            <a:solidFill>
              <a:srgbClr val="D9E4EC"/>
            </a:solidFill>
            <a:prstDash val="solid"/>
          </a:ln>
        </p:spPr>
        <p:txBody>
          <a:bodyPr/>
          <a:lstStyle/>
          <a:p>
            <a:endParaRPr lang="en-GB"/>
          </a:p>
        </p:txBody>
      </p:sp>
      <p:sp>
        <p:nvSpPr>
          <p:cNvPr id="24" name="Text 22"/>
          <p:cNvSpPr/>
          <p:nvPr/>
        </p:nvSpPr>
        <p:spPr>
          <a:xfrm>
            <a:off x="914400" y="4745736"/>
            <a:ext cx="4983480" cy="283464"/>
          </a:xfrm>
          <a:prstGeom prst="rect">
            <a:avLst/>
          </a:prstGeom>
          <a:noFill/>
          <a:ln/>
        </p:spPr>
        <p:txBody>
          <a:bodyPr wrap="square" lIns="0" tIns="0" rIns="0" bIns="0" rtlCol="0" anchor="ctr">
            <a:normAutofit/>
          </a:bodyPr>
          <a:lstStyle/>
          <a:p>
            <a:pPr marL="0" indent="0">
              <a:buNone/>
            </a:pPr>
            <a:r>
              <a:rPr lang="en-US" sz="1450" b="1" dirty="0">
                <a:solidFill>
                  <a:srgbClr val="10263A"/>
                </a:solidFill>
                <a:latin typeface="Arial" pitchFamily="34" charset="0"/>
                <a:ea typeface="Arial" pitchFamily="34" charset="-122"/>
                <a:cs typeface="Arial" pitchFamily="34" charset="-120"/>
              </a:rPr>
              <a:t>COLLEGE OF POLICING • APP</a:t>
            </a:r>
            <a:endParaRPr lang="en-US" sz="1450" dirty="0"/>
          </a:p>
        </p:txBody>
      </p:sp>
      <p:sp>
        <p:nvSpPr>
          <p:cNvPr id="25" name="Text 23">
            <a:hlinkClick r:id="rId7"/>
          </p:cNvPr>
          <p:cNvSpPr/>
          <p:nvPr/>
        </p:nvSpPr>
        <p:spPr>
          <a:xfrm>
            <a:off x="914400" y="5102352"/>
            <a:ext cx="5010912" cy="484632"/>
          </a:xfrm>
          <a:prstGeom prst="rect">
            <a:avLst/>
          </a:prstGeom>
          <a:noFill/>
          <a:ln/>
        </p:spPr>
        <p:txBody>
          <a:bodyPr wrap="square" lIns="0" tIns="0" rIns="0" bIns="0" rtlCol="0" anchor="ctr">
            <a:normAutofit/>
          </a:bodyPr>
          <a:lstStyle/>
          <a:p>
            <a:pPr marL="0" indent="0">
              <a:buNone/>
            </a:pPr>
            <a:r>
              <a:rPr lang="en-US" sz="1140" u="sng" dirty="0">
                <a:solidFill>
                  <a:srgbClr val="5C7180"/>
                </a:solidFill>
                <a:latin typeface="Arial" pitchFamily="34" charset="0"/>
                <a:ea typeface="Arial" pitchFamily="34" charset="-122"/>
                <a:cs typeface="Arial" pitchFamily="34" charset="-120"/>
                <a:hlinkClick r:id="rId7">
                  <a:extLst>
                    <a:ext uri="{A12FA001-AC4F-418D-AE19-62706E023703}">
                      <ahyp:hlinkClr xmlns:ahyp="http://schemas.microsoft.com/office/drawing/2018/hyperlinkcolor" val="tx"/>
                    </a:ext>
                  </a:extLst>
                </a:hlinkClick>
              </a:rPr>
              <a:t>https://www.college.police.uk/app/investigation</a:t>
            </a:r>
            <a:endParaRPr lang="en-US" sz="1140" dirty="0"/>
          </a:p>
        </p:txBody>
      </p:sp>
      <p:sp>
        <p:nvSpPr>
          <p:cNvPr id="26" name="Shape 24"/>
          <p:cNvSpPr/>
          <p:nvPr/>
        </p:nvSpPr>
        <p:spPr>
          <a:xfrm>
            <a:off x="6355080" y="4617720"/>
            <a:ext cx="5376672" cy="1161288"/>
          </a:xfrm>
          <a:prstGeom prst="roundRect">
            <a:avLst>
              <a:gd name="adj" fmla="val 9449"/>
            </a:avLst>
          </a:prstGeom>
          <a:solidFill>
            <a:srgbClr val="FFFFFF"/>
          </a:solidFill>
          <a:ln w="10160">
            <a:solidFill>
              <a:srgbClr val="D9E4EC"/>
            </a:solidFill>
            <a:prstDash val="solid"/>
          </a:ln>
        </p:spPr>
        <p:txBody>
          <a:bodyPr/>
          <a:lstStyle/>
          <a:p>
            <a:endParaRPr lang="en-GB"/>
          </a:p>
        </p:txBody>
      </p:sp>
      <p:sp>
        <p:nvSpPr>
          <p:cNvPr id="27" name="Text 25"/>
          <p:cNvSpPr/>
          <p:nvPr/>
        </p:nvSpPr>
        <p:spPr>
          <a:xfrm>
            <a:off x="6537960" y="4745736"/>
            <a:ext cx="4983480" cy="283464"/>
          </a:xfrm>
          <a:prstGeom prst="rect">
            <a:avLst/>
          </a:prstGeom>
          <a:noFill/>
          <a:ln/>
        </p:spPr>
        <p:txBody>
          <a:bodyPr wrap="square" lIns="0" tIns="0" rIns="0" bIns="0" rtlCol="0" anchor="ctr">
            <a:normAutofit/>
          </a:bodyPr>
          <a:lstStyle/>
          <a:p>
            <a:pPr marL="0" indent="0">
              <a:buNone/>
            </a:pPr>
            <a:r>
              <a:rPr lang="en-US" sz="1450" b="1" dirty="0">
                <a:solidFill>
                  <a:srgbClr val="10263A"/>
                </a:solidFill>
                <a:latin typeface="Arial" pitchFamily="34" charset="0"/>
                <a:ea typeface="Arial" pitchFamily="34" charset="-122"/>
                <a:cs typeface="Arial" pitchFamily="34" charset="-120"/>
              </a:rPr>
              <a:t>GOOGLE SCHOLAR</a:t>
            </a:r>
            <a:endParaRPr lang="en-US" sz="1450" dirty="0"/>
          </a:p>
        </p:txBody>
      </p:sp>
      <p:sp>
        <p:nvSpPr>
          <p:cNvPr id="28" name="Text 26">
            <a:hlinkClick r:id="rId8"/>
          </p:cNvPr>
          <p:cNvSpPr/>
          <p:nvPr/>
        </p:nvSpPr>
        <p:spPr>
          <a:xfrm>
            <a:off x="6537960" y="5102352"/>
            <a:ext cx="5010912" cy="484632"/>
          </a:xfrm>
          <a:prstGeom prst="rect">
            <a:avLst/>
          </a:prstGeom>
          <a:noFill/>
          <a:ln/>
        </p:spPr>
        <p:txBody>
          <a:bodyPr wrap="square" lIns="0" tIns="0" rIns="0" bIns="0" rtlCol="0" anchor="ctr">
            <a:normAutofit/>
          </a:bodyPr>
          <a:lstStyle/>
          <a:p>
            <a:pPr marL="0" indent="0">
              <a:buNone/>
            </a:pPr>
            <a:r>
              <a:rPr lang="en-US" sz="1140" u="sng" dirty="0">
                <a:solidFill>
                  <a:srgbClr val="5C7180"/>
                </a:solidFill>
                <a:latin typeface="Arial" pitchFamily="34" charset="0"/>
                <a:ea typeface="Arial" pitchFamily="34" charset="-122"/>
                <a:cs typeface="Arial" pitchFamily="34" charset="-120"/>
                <a:hlinkClick r:id="rId8">
                  <a:extLst>
                    <a:ext uri="{A12FA001-AC4F-418D-AE19-62706E023703}">
                      <ahyp:hlinkClr xmlns:ahyp="http://schemas.microsoft.com/office/drawing/2018/hyperlinkcolor" val="tx"/>
                    </a:ext>
                  </a:extLst>
                </a:hlinkClick>
              </a:rPr>
              <a:t>https://scholar.google.com/</a:t>
            </a:r>
            <a:endParaRPr lang="en-US" sz="1140" dirty="0"/>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name="Slide 50">
    <p:bg>
      <p:bgPr>
        <a:solidFill>
          <a:srgbClr val="F6F9FC"/>
        </a:solidFill>
        <a:effectLst/>
      </p:bgPr>
    </p:bg>
    <p:spTree>
      <p:nvGrpSpPr>
        <p:cNvPr id="1" name=""/>
        <p:cNvGrpSpPr/>
        <p:nvPr/>
      </p:nvGrpSpPr>
      <p:grpSpPr>
        <a:xfrm>
          <a:off x="0" y="0"/>
          <a:ext cx="0" cy="0"/>
          <a:chOff x="0" y="0"/>
          <a:chExt cx="0" cy="0"/>
        </a:xfrm>
      </p:grpSpPr>
      <p:sp>
        <p:nvSpPr>
          <p:cNvPr id="2" name="Shape 0"/>
          <p:cNvSpPr/>
          <p:nvPr/>
        </p:nvSpPr>
        <p:spPr>
          <a:xfrm>
            <a:off x="0" y="0"/>
            <a:ext cx="12192000" cy="109728"/>
          </a:xfrm>
          <a:prstGeom prst="rect">
            <a:avLst/>
          </a:prstGeom>
          <a:solidFill>
            <a:srgbClr val="13B8A6"/>
          </a:solidFill>
          <a:ln w="12700">
            <a:solidFill>
              <a:srgbClr val="13B8A6"/>
            </a:solidFill>
            <a:prstDash val="solid"/>
          </a:ln>
        </p:spPr>
        <p:txBody>
          <a:bodyPr/>
          <a:lstStyle/>
          <a:p>
            <a:endParaRPr lang="en-GB"/>
          </a:p>
        </p:txBody>
      </p:sp>
      <p:sp>
        <p:nvSpPr>
          <p:cNvPr id="3" name="Text 1"/>
          <p:cNvSpPr/>
          <p:nvPr/>
        </p:nvSpPr>
        <p:spPr>
          <a:xfrm>
            <a:off x="502920" y="274320"/>
            <a:ext cx="9144000" cy="219456"/>
          </a:xfrm>
          <a:prstGeom prst="rect">
            <a:avLst/>
          </a:prstGeom>
          <a:noFill/>
          <a:ln/>
        </p:spPr>
        <p:txBody>
          <a:bodyPr wrap="square" lIns="0" tIns="0" rIns="0" bIns="0" rtlCol="0" anchor="ctr">
            <a:normAutofit/>
          </a:bodyPr>
          <a:lstStyle/>
          <a:p>
            <a:pPr marL="0" indent="0">
              <a:buNone/>
            </a:pPr>
            <a:r>
              <a:rPr lang="en-US" sz="1000" b="1" kern="0" spc="50" dirty="0">
                <a:solidFill>
                  <a:srgbClr val="5C7180"/>
                </a:solidFill>
                <a:latin typeface="Arial" pitchFamily="34" charset="0"/>
                <a:ea typeface="Arial" pitchFamily="34" charset="-122"/>
                <a:cs typeface="Arial" pitchFamily="34" charset="-120"/>
              </a:rPr>
              <a:t>UWTSD  /  BMPL4020  /  ACADEMIC &amp; PROFESSIONAL SKILLS FOR POLICING</a:t>
            </a:r>
            <a:endParaRPr lang="en-US" sz="1000" dirty="0"/>
          </a:p>
        </p:txBody>
      </p:sp>
      <p:sp>
        <p:nvSpPr>
          <p:cNvPr id="4" name="Text 2"/>
          <p:cNvSpPr/>
          <p:nvPr/>
        </p:nvSpPr>
        <p:spPr>
          <a:xfrm>
            <a:off x="502920" y="749808"/>
            <a:ext cx="11201400" cy="685800"/>
          </a:xfrm>
          <a:prstGeom prst="rect">
            <a:avLst/>
          </a:prstGeom>
          <a:noFill/>
          <a:ln/>
        </p:spPr>
        <p:txBody>
          <a:bodyPr wrap="square" lIns="0" tIns="0" rIns="0" bIns="0" rtlCol="0" anchor="ctr">
            <a:normAutofit/>
          </a:bodyPr>
          <a:lstStyle/>
          <a:p>
            <a:pPr marL="0" indent="0">
              <a:buNone/>
            </a:pPr>
            <a:r>
              <a:rPr lang="en-US" sz="3100" b="1" dirty="0">
                <a:solidFill>
                  <a:srgbClr val="10263A"/>
                </a:solidFill>
                <a:latin typeface="Arial" pitchFamily="34" charset="0"/>
                <a:ea typeface="Arial" pitchFamily="34" charset="-122"/>
                <a:cs typeface="Arial" pitchFamily="34" charset="-120"/>
              </a:rPr>
              <a:t>Sources used to build this session</a:t>
            </a:r>
            <a:endParaRPr lang="en-US" sz="3100" dirty="0"/>
          </a:p>
        </p:txBody>
      </p:sp>
      <p:sp>
        <p:nvSpPr>
          <p:cNvPr id="5" name="Text 3"/>
          <p:cNvSpPr/>
          <p:nvPr/>
        </p:nvSpPr>
        <p:spPr>
          <a:xfrm>
            <a:off x="512064" y="1444752"/>
            <a:ext cx="11064240" cy="338328"/>
          </a:xfrm>
          <a:prstGeom prst="rect">
            <a:avLst/>
          </a:prstGeom>
          <a:noFill/>
          <a:ln/>
        </p:spPr>
        <p:txBody>
          <a:bodyPr wrap="square" lIns="0" tIns="0" rIns="0" bIns="0" rtlCol="0" anchor="ctr">
            <a:normAutofit/>
          </a:bodyPr>
          <a:lstStyle/>
          <a:p>
            <a:pPr marL="0" indent="0">
              <a:buNone/>
            </a:pPr>
            <a:r>
              <a:rPr lang="en-US" sz="1600" dirty="0">
                <a:solidFill>
                  <a:srgbClr val="5C7180"/>
                </a:solidFill>
                <a:latin typeface="Arial" pitchFamily="34" charset="0"/>
                <a:ea typeface="Arial" pitchFamily="34" charset="-122"/>
                <a:cs typeface="Arial" pitchFamily="34" charset="-120"/>
              </a:rPr>
              <a:t>Authentic guidance • check live versions and your UWTSD Harvard handbook.</a:t>
            </a:r>
            <a:endParaRPr lang="en-US" sz="1600" dirty="0"/>
          </a:p>
        </p:txBody>
      </p:sp>
      <p:sp>
        <p:nvSpPr>
          <p:cNvPr id="6" name="Shape 4"/>
          <p:cNvSpPr/>
          <p:nvPr/>
        </p:nvSpPr>
        <p:spPr>
          <a:xfrm>
            <a:off x="502920" y="6483096"/>
            <a:ext cx="11183112" cy="0"/>
          </a:xfrm>
          <a:prstGeom prst="line">
            <a:avLst/>
          </a:prstGeom>
          <a:noFill/>
          <a:ln w="8890">
            <a:solidFill>
              <a:srgbClr val="D9E4EC"/>
            </a:solidFill>
            <a:prstDash val="solid"/>
          </a:ln>
        </p:spPr>
        <p:txBody>
          <a:bodyPr/>
          <a:lstStyle/>
          <a:p>
            <a:endParaRPr lang="en-GB"/>
          </a:p>
        </p:txBody>
      </p:sp>
      <p:sp>
        <p:nvSpPr>
          <p:cNvPr id="7" name="Text 5"/>
          <p:cNvSpPr/>
          <p:nvPr/>
        </p:nvSpPr>
        <p:spPr>
          <a:xfrm>
            <a:off x="502920" y="6537960"/>
            <a:ext cx="4572000" cy="155448"/>
          </a:xfrm>
          <a:prstGeom prst="rect">
            <a:avLst/>
          </a:prstGeom>
          <a:noFill/>
          <a:ln/>
        </p:spPr>
        <p:txBody>
          <a:bodyPr wrap="square" lIns="0" tIns="0" rIns="0" bIns="0" rtlCol="0" anchor="ctr">
            <a:normAutofit/>
          </a:bodyPr>
          <a:lstStyle/>
          <a:p>
            <a:pPr marL="0" indent="0">
              <a:buNone/>
            </a:pPr>
            <a:r>
              <a:rPr lang="en-US" sz="900" b="1" dirty="0">
                <a:solidFill>
                  <a:srgbClr val="5C7180"/>
                </a:solidFill>
                <a:latin typeface="Arial" pitchFamily="34" charset="0"/>
                <a:ea typeface="Arial" pitchFamily="34" charset="-122"/>
                <a:cs typeface="Arial" pitchFamily="34" charset="-120"/>
              </a:rPr>
              <a:t>TUESDAY  •  CONTENT</a:t>
            </a:r>
            <a:endParaRPr lang="en-US" sz="900" dirty="0"/>
          </a:p>
        </p:txBody>
      </p:sp>
      <p:sp>
        <p:nvSpPr>
          <p:cNvPr id="8" name="Shape 6"/>
          <p:cNvSpPr/>
          <p:nvPr/>
        </p:nvSpPr>
        <p:spPr>
          <a:xfrm>
            <a:off x="9646920" y="6510528"/>
            <a:ext cx="1938528" cy="292608"/>
          </a:xfrm>
          <a:prstGeom prst="roundRect">
            <a:avLst>
              <a:gd name="adj" fmla="val 25000"/>
            </a:avLst>
          </a:prstGeom>
          <a:solidFill>
            <a:srgbClr val="EAF3F9"/>
          </a:solidFill>
          <a:ln w="10160">
            <a:solidFill>
              <a:srgbClr val="EAF3F9">
                <a:alpha val="0"/>
              </a:srgbClr>
            </a:solidFill>
            <a:prstDash val="solid"/>
          </a:ln>
        </p:spPr>
        <p:txBody>
          <a:bodyPr/>
          <a:lstStyle/>
          <a:p>
            <a:endParaRPr lang="en-GB"/>
          </a:p>
        </p:txBody>
      </p:sp>
      <p:sp>
        <p:nvSpPr>
          <p:cNvPr id="9" name="Text 7"/>
          <p:cNvSpPr/>
          <p:nvPr/>
        </p:nvSpPr>
        <p:spPr>
          <a:xfrm>
            <a:off x="9738360" y="6537960"/>
            <a:ext cx="1755648" cy="219456"/>
          </a:xfrm>
          <a:prstGeom prst="rect">
            <a:avLst/>
          </a:prstGeom>
          <a:noFill/>
          <a:ln/>
        </p:spPr>
        <p:txBody>
          <a:bodyPr wrap="square" lIns="0" tIns="0" rIns="0" bIns="0" rtlCol="0" anchor="ctr">
            <a:normAutofit/>
          </a:bodyPr>
          <a:lstStyle/>
          <a:p>
            <a:pPr marL="0" indent="0">
              <a:buNone/>
            </a:pPr>
            <a:r>
              <a:rPr lang="en-US" sz="1000" b="1" kern="0" spc="50" dirty="0">
                <a:solidFill>
                  <a:srgbClr val="183046"/>
                </a:solidFill>
                <a:latin typeface="Arial" pitchFamily="34" charset="0"/>
                <a:ea typeface="Arial" pitchFamily="34" charset="-122"/>
                <a:cs typeface="Arial" pitchFamily="34" charset="-120"/>
              </a:rPr>
              <a:t>LECTURER SOURCES</a:t>
            </a:r>
            <a:endParaRPr lang="en-US" sz="1000" dirty="0"/>
          </a:p>
        </p:txBody>
      </p:sp>
      <p:sp>
        <p:nvSpPr>
          <p:cNvPr id="10" name="Text 8"/>
          <p:cNvSpPr/>
          <p:nvPr/>
        </p:nvSpPr>
        <p:spPr>
          <a:xfrm>
            <a:off x="11393424" y="6528816"/>
            <a:ext cx="292608" cy="155448"/>
          </a:xfrm>
          <a:prstGeom prst="rect">
            <a:avLst/>
          </a:prstGeom>
          <a:noFill/>
          <a:ln/>
        </p:spPr>
        <p:txBody>
          <a:bodyPr wrap="square" lIns="0" tIns="0" rIns="0" bIns="0" rtlCol="0" anchor="ctr">
            <a:normAutofit/>
          </a:bodyPr>
          <a:lstStyle/>
          <a:p>
            <a:pPr marL="0" indent="0" algn="r">
              <a:buNone/>
            </a:pPr>
            <a:r>
              <a:rPr lang="en-US" sz="1000" b="1" dirty="0">
                <a:solidFill>
                  <a:srgbClr val="5C7180"/>
                </a:solidFill>
                <a:latin typeface="Arial" pitchFamily="34" charset="0"/>
                <a:ea typeface="Arial" pitchFamily="34" charset="-122"/>
                <a:cs typeface="Arial" pitchFamily="34" charset="-120"/>
              </a:rPr>
              <a:t>50</a:t>
            </a:r>
            <a:endParaRPr lang="en-US" sz="1000" dirty="0"/>
          </a:p>
        </p:txBody>
      </p:sp>
      <p:sp>
        <p:nvSpPr>
          <p:cNvPr id="11" name="Text 9"/>
          <p:cNvSpPr/>
          <p:nvPr/>
        </p:nvSpPr>
        <p:spPr>
          <a:xfrm>
            <a:off x="777240" y="1847088"/>
            <a:ext cx="10881360" cy="329184"/>
          </a:xfrm>
          <a:prstGeom prst="rect">
            <a:avLst/>
          </a:prstGeom>
          <a:noFill/>
          <a:ln/>
        </p:spPr>
        <p:txBody>
          <a:bodyPr wrap="square" lIns="0" tIns="0" rIns="0" bIns="0" rtlCol="0" anchor="ctr">
            <a:normAutofit/>
          </a:bodyPr>
          <a:lstStyle/>
          <a:p>
            <a:pPr marL="0" indent="0">
              <a:buNone/>
            </a:pPr>
            <a:r>
              <a:rPr lang="en-US" sz="1530" dirty="0">
                <a:solidFill>
                  <a:srgbClr val="183046"/>
                </a:solidFill>
                <a:latin typeface="Arial" pitchFamily="34" charset="0"/>
                <a:ea typeface="Arial" pitchFamily="34" charset="-122"/>
                <a:cs typeface="Arial" pitchFamily="34" charset="-120"/>
              </a:rPr>
              <a:t>•  Blakeslee, S. (2004) “The CRAAP Test”, LOEX Quarterly, 31(3).</a:t>
            </a:r>
            <a:endParaRPr lang="en-US" sz="1530" dirty="0"/>
          </a:p>
        </p:txBody>
      </p:sp>
      <p:sp>
        <p:nvSpPr>
          <p:cNvPr id="12" name="Text 10"/>
          <p:cNvSpPr/>
          <p:nvPr/>
        </p:nvSpPr>
        <p:spPr>
          <a:xfrm>
            <a:off x="777240" y="2286000"/>
            <a:ext cx="10881360" cy="329184"/>
          </a:xfrm>
          <a:prstGeom prst="rect">
            <a:avLst/>
          </a:prstGeom>
          <a:noFill/>
          <a:ln/>
        </p:spPr>
        <p:txBody>
          <a:bodyPr wrap="square" lIns="0" tIns="0" rIns="0" bIns="0" rtlCol="0" anchor="ctr">
            <a:normAutofit/>
          </a:bodyPr>
          <a:lstStyle/>
          <a:p>
            <a:pPr marL="0" indent="0">
              <a:buNone/>
            </a:pPr>
            <a:r>
              <a:rPr lang="en-US" sz="1530" dirty="0">
                <a:solidFill>
                  <a:srgbClr val="10263A"/>
                </a:solidFill>
                <a:latin typeface="Arial" pitchFamily="34" charset="0"/>
                <a:ea typeface="Arial" pitchFamily="34" charset="-122"/>
                <a:cs typeface="Arial" pitchFamily="34" charset="-120"/>
              </a:rPr>
              <a:t>•  College of Policing (n.d.) Evidence-based policing.</a:t>
            </a:r>
            <a:endParaRPr lang="en-US" sz="1530" dirty="0"/>
          </a:p>
        </p:txBody>
      </p:sp>
      <p:sp>
        <p:nvSpPr>
          <p:cNvPr id="13" name="Text 11"/>
          <p:cNvSpPr/>
          <p:nvPr/>
        </p:nvSpPr>
        <p:spPr>
          <a:xfrm>
            <a:off x="777240" y="2724912"/>
            <a:ext cx="10881360" cy="329184"/>
          </a:xfrm>
          <a:prstGeom prst="rect">
            <a:avLst/>
          </a:prstGeom>
          <a:noFill/>
          <a:ln/>
        </p:spPr>
        <p:txBody>
          <a:bodyPr wrap="square" lIns="0" tIns="0" rIns="0" bIns="0" rtlCol="0" anchor="ctr">
            <a:normAutofit/>
          </a:bodyPr>
          <a:lstStyle/>
          <a:p>
            <a:pPr marL="0" indent="0">
              <a:buNone/>
            </a:pPr>
            <a:r>
              <a:rPr lang="en-US" sz="1530" dirty="0">
                <a:solidFill>
                  <a:srgbClr val="183046"/>
                </a:solidFill>
                <a:latin typeface="Arial" pitchFamily="34" charset="0"/>
                <a:ea typeface="Arial" pitchFamily="34" charset="-122"/>
                <a:cs typeface="Arial" pitchFamily="34" charset="-120"/>
              </a:rPr>
              <a:t>•  College of Policing (2024) CCTV, Authorised Professional Practice.</a:t>
            </a:r>
            <a:endParaRPr lang="en-US" sz="1530" dirty="0"/>
          </a:p>
        </p:txBody>
      </p:sp>
      <p:sp>
        <p:nvSpPr>
          <p:cNvPr id="14" name="Text 12"/>
          <p:cNvSpPr/>
          <p:nvPr/>
        </p:nvSpPr>
        <p:spPr>
          <a:xfrm>
            <a:off x="777240" y="3163824"/>
            <a:ext cx="10881360" cy="329184"/>
          </a:xfrm>
          <a:prstGeom prst="rect">
            <a:avLst/>
          </a:prstGeom>
          <a:noFill/>
          <a:ln/>
        </p:spPr>
        <p:txBody>
          <a:bodyPr wrap="square" lIns="0" tIns="0" rIns="0" bIns="0" rtlCol="0" anchor="ctr">
            <a:normAutofit/>
          </a:bodyPr>
          <a:lstStyle/>
          <a:p>
            <a:pPr marL="0" indent="0">
              <a:buNone/>
            </a:pPr>
            <a:r>
              <a:rPr lang="en-US" sz="1530" dirty="0">
                <a:solidFill>
                  <a:srgbClr val="10263A"/>
                </a:solidFill>
                <a:latin typeface="Arial" pitchFamily="34" charset="0"/>
                <a:ea typeface="Arial" pitchFamily="34" charset="-122"/>
                <a:cs typeface="Arial" pitchFamily="34" charset="-120"/>
              </a:rPr>
              <a:t>•  College of Policing (2026) Working with victims and witnesses.</a:t>
            </a:r>
            <a:endParaRPr lang="en-US" sz="1530" dirty="0"/>
          </a:p>
        </p:txBody>
      </p:sp>
      <p:sp>
        <p:nvSpPr>
          <p:cNvPr id="15" name="Text 13"/>
          <p:cNvSpPr/>
          <p:nvPr/>
        </p:nvSpPr>
        <p:spPr>
          <a:xfrm>
            <a:off x="777240" y="3602736"/>
            <a:ext cx="10881360" cy="329184"/>
          </a:xfrm>
          <a:prstGeom prst="rect">
            <a:avLst/>
          </a:prstGeom>
          <a:noFill/>
          <a:ln/>
        </p:spPr>
        <p:txBody>
          <a:bodyPr wrap="square" lIns="0" tIns="0" rIns="0" bIns="0" rtlCol="0" anchor="ctr">
            <a:normAutofit/>
          </a:bodyPr>
          <a:lstStyle/>
          <a:p>
            <a:pPr marL="0" indent="0">
              <a:buNone/>
            </a:pPr>
            <a:r>
              <a:rPr lang="en-US" sz="1530" dirty="0">
                <a:solidFill>
                  <a:srgbClr val="183046"/>
                </a:solidFill>
                <a:latin typeface="Arial" pitchFamily="34" charset="0"/>
                <a:ea typeface="Arial" pitchFamily="34" charset="-122"/>
                <a:cs typeface="Arial" pitchFamily="34" charset="-120"/>
              </a:rPr>
              <a:t>•  Criminal Justice Act 1988, s.39; Offences against the Person Act 1861, s.20.</a:t>
            </a:r>
            <a:endParaRPr lang="en-US" sz="1530" dirty="0"/>
          </a:p>
        </p:txBody>
      </p:sp>
      <p:sp>
        <p:nvSpPr>
          <p:cNvPr id="16" name="Text 14"/>
          <p:cNvSpPr/>
          <p:nvPr/>
        </p:nvSpPr>
        <p:spPr>
          <a:xfrm>
            <a:off x="777240" y="4041648"/>
            <a:ext cx="10881360" cy="329184"/>
          </a:xfrm>
          <a:prstGeom prst="rect">
            <a:avLst/>
          </a:prstGeom>
          <a:noFill/>
          <a:ln/>
        </p:spPr>
        <p:txBody>
          <a:bodyPr wrap="square" lIns="0" tIns="0" rIns="0" bIns="0" rtlCol="0" anchor="ctr">
            <a:normAutofit/>
          </a:bodyPr>
          <a:lstStyle/>
          <a:p>
            <a:pPr marL="0" indent="0">
              <a:buNone/>
            </a:pPr>
            <a:r>
              <a:rPr lang="en-US" sz="1530" dirty="0">
                <a:solidFill>
                  <a:srgbClr val="10263A"/>
                </a:solidFill>
                <a:latin typeface="Arial" pitchFamily="34" charset="0"/>
                <a:ea typeface="Arial" pitchFamily="34" charset="-122"/>
                <a:cs typeface="Arial" pitchFamily="34" charset="-120"/>
              </a:rPr>
              <a:t>•  Crown Prosecution Service (2026) Offences against the Person: Charging Standard.</a:t>
            </a:r>
            <a:endParaRPr lang="en-US" sz="1530" dirty="0"/>
          </a:p>
        </p:txBody>
      </p:sp>
      <p:sp>
        <p:nvSpPr>
          <p:cNvPr id="17" name="Text 15"/>
          <p:cNvSpPr/>
          <p:nvPr/>
        </p:nvSpPr>
        <p:spPr>
          <a:xfrm>
            <a:off x="777240" y="4480560"/>
            <a:ext cx="10881360" cy="329184"/>
          </a:xfrm>
          <a:prstGeom prst="rect">
            <a:avLst/>
          </a:prstGeom>
          <a:noFill/>
          <a:ln/>
        </p:spPr>
        <p:txBody>
          <a:bodyPr wrap="square" lIns="0" tIns="0" rIns="0" bIns="0" rtlCol="0" anchor="ctr">
            <a:normAutofit/>
          </a:bodyPr>
          <a:lstStyle/>
          <a:p>
            <a:pPr marL="0" indent="0">
              <a:buNone/>
            </a:pPr>
            <a:r>
              <a:rPr lang="en-US" sz="1530" dirty="0">
                <a:solidFill>
                  <a:srgbClr val="183046"/>
                </a:solidFill>
                <a:latin typeface="Arial" pitchFamily="34" charset="0"/>
                <a:ea typeface="Arial" pitchFamily="34" charset="-122"/>
                <a:cs typeface="Arial" pitchFamily="34" charset="-120"/>
              </a:rPr>
              <a:t>•  Sentencing Council (2026) Common assault / battery: guideline.</a:t>
            </a:r>
            <a:endParaRPr lang="en-US" sz="1530" dirty="0"/>
          </a:p>
        </p:txBody>
      </p:sp>
      <p:sp>
        <p:nvSpPr>
          <p:cNvPr id="18" name="Text 16"/>
          <p:cNvSpPr/>
          <p:nvPr/>
        </p:nvSpPr>
        <p:spPr>
          <a:xfrm>
            <a:off x="777240" y="4919472"/>
            <a:ext cx="10881360" cy="329184"/>
          </a:xfrm>
          <a:prstGeom prst="rect">
            <a:avLst/>
          </a:prstGeom>
          <a:noFill/>
          <a:ln/>
        </p:spPr>
        <p:txBody>
          <a:bodyPr wrap="square" lIns="0" tIns="0" rIns="0" bIns="0" rtlCol="0" anchor="ctr">
            <a:normAutofit/>
          </a:bodyPr>
          <a:lstStyle/>
          <a:p>
            <a:pPr marL="0" indent="0">
              <a:buNone/>
            </a:pPr>
            <a:r>
              <a:rPr lang="en-US" sz="1530" dirty="0">
                <a:solidFill>
                  <a:srgbClr val="10263A"/>
                </a:solidFill>
                <a:latin typeface="Arial" pitchFamily="34" charset="0"/>
                <a:ea typeface="Arial" pitchFamily="34" charset="-122"/>
                <a:cs typeface="Arial" pitchFamily="34" charset="-120"/>
              </a:rPr>
              <a:t>•  University of Portsmouth (n.d.) Academic posters, Library.</a:t>
            </a:r>
            <a:endParaRPr lang="en-US" sz="1530" dirty="0"/>
          </a:p>
        </p:txBody>
      </p:sp>
      <p:sp>
        <p:nvSpPr>
          <p:cNvPr id="19" name="Text 17"/>
          <p:cNvSpPr/>
          <p:nvPr/>
        </p:nvSpPr>
        <p:spPr>
          <a:xfrm>
            <a:off x="777240" y="5358384"/>
            <a:ext cx="10881360" cy="329184"/>
          </a:xfrm>
          <a:prstGeom prst="rect">
            <a:avLst/>
          </a:prstGeom>
          <a:noFill/>
          <a:ln/>
        </p:spPr>
        <p:txBody>
          <a:bodyPr wrap="square" lIns="0" tIns="0" rIns="0" bIns="0" rtlCol="0" anchor="ctr">
            <a:normAutofit/>
          </a:bodyPr>
          <a:lstStyle/>
          <a:p>
            <a:pPr marL="0" indent="0">
              <a:buNone/>
            </a:pPr>
            <a:r>
              <a:rPr lang="en-US" sz="1530" dirty="0">
                <a:solidFill>
                  <a:srgbClr val="183046"/>
                </a:solidFill>
                <a:latin typeface="Arial" pitchFamily="34" charset="0"/>
                <a:ea typeface="Arial" pitchFamily="34" charset="-122"/>
                <a:cs typeface="Arial" pitchFamily="34" charset="-120"/>
              </a:rPr>
              <a:t>•  UWTSD (n.d.) Public Services Getting Started / Academic &amp; InfoSkills.</a:t>
            </a:r>
            <a:endParaRPr lang="en-US" sz="153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5936</Words>
  <Application>Microsoft Office PowerPoint</Application>
  <PresentationFormat>Widescreen</PresentationFormat>
  <Paragraphs>774</Paragraphs>
  <Slides>50</Slides>
  <Notes>50</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50</vt:i4>
      </vt:variant>
    </vt:vector>
  </HeadingPairs>
  <TitlesOfParts>
    <vt:vector size="52" baseType="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Finding and Evaluating Sources | Level 4 Policing</dc:title>
  <dc:subject>4-hour teaching deck: finding sources, CRAAP, skimming, scanning and academic posters</dc:subject>
  <dc:creator>Academic &amp; Professional Skills for Policing</dc:creator>
  <cp:lastModifiedBy>Christine Joy</cp:lastModifiedBy>
  <cp:revision>1</cp:revision>
  <dcterms:created xsi:type="dcterms:W3CDTF">2026-10-12T11:16:13Z</dcterms:created>
  <dcterms:modified xsi:type="dcterms:W3CDTF">2026-10-12T12:04:07Z</dcterms:modified>
</cp:coreProperties>
</file>