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76" r:id="rId4"/>
    <p:sldId id="275" r:id="rId5"/>
    <p:sldId id="27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314C04-723F-4933-8710-6F91C607127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149F65C-AD90-42EF-B75E-A89536727A2E}">
      <dgm:prSet/>
      <dgm:spPr/>
      <dgm:t>
        <a:bodyPr/>
        <a:lstStyle/>
        <a:p>
          <a:r>
            <a:rPr lang="en-GB"/>
            <a:t>High Intensity treatment- If unsuccessful could potentially cause worsening effects of anxiety.</a:t>
          </a:r>
          <a:endParaRPr lang="en-US"/>
        </a:p>
      </dgm:t>
    </dgm:pt>
    <dgm:pt modelId="{77945CD5-1C55-4195-B0C3-66DCA4299697}" type="parTrans" cxnId="{5876DEE7-F82C-4DBA-8655-F9849B8BC421}">
      <dgm:prSet/>
      <dgm:spPr/>
      <dgm:t>
        <a:bodyPr/>
        <a:lstStyle/>
        <a:p>
          <a:endParaRPr lang="en-US"/>
        </a:p>
      </dgm:t>
    </dgm:pt>
    <dgm:pt modelId="{772EC1A7-C11F-4899-BE8D-8BE04AF3C474}" type="sibTrans" cxnId="{5876DEE7-F82C-4DBA-8655-F9849B8BC421}">
      <dgm:prSet/>
      <dgm:spPr/>
      <dgm:t>
        <a:bodyPr/>
        <a:lstStyle/>
        <a:p>
          <a:endParaRPr lang="en-US"/>
        </a:p>
      </dgm:t>
    </dgm:pt>
    <dgm:pt modelId="{03C71DE8-3E26-4187-A7F1-19D831F3CC75}">
      <dgm:prSet/>
      <dgm:spPr/>
      <dgm:t>
        <a:bodyPr/>
        <a:lstStyle/>
        <a:p>
          <a:r>
            <a:rPr lang="en-GB"/>
            <a:t>Long Term Suitability- Potential possibility of relapse following treatment causing re-emergence of anxiety. </a:t>
          </a:r>
          <a:endParaRPr lang="en-US"/>
        </a:p>
      </dgm:t>
    </dgm:pt>
    <dgm:pt modelId="{A50CD734-85E0-4B66-AFE1-6B05F4FE1007}" type="parTrans" cxnId="{73CCFE31-D855-41F3-A9BB-F7BDF1B9CD7A}">
      <dgm:prSet/>
      <dgm:spPr/>
      <dgm:t>
        <a:bodyPr/>
        <a:lstStyle/>
        <a:p>
          <a:endParaRPr lang="en-US"/>
        </a:p>
      </dgm:t>
    </dgm:pt>
    <dgm:pt modelId="{C85E9881-2947-4CFD-AA82-E7067A0DE458}" type="sibTrans" cxnId="{73CCFE31-D855-41F3-A9BB-F7BDF1B9CD7A}">
      <dgm:prSet/>
      <dgm:spPr/>
      <dgm:t>
        <a:bodyPr/>
        <a:lstStyle/>
        <a:p>
          <a:endParaRPr lang="en-US"/>
        </a:p>
      </dgm:t>
    </dgm:pt>
    <dgm:pt modelId="{278A5CC8-E3EE-4372-9675-6B935A9E7783}">
      <dgm:prSet/>
      <dgm:spPr/>
      <dgm:t>
        <a:bodyPr/>
        <a:lstStyle/>
        <a:p>
          <a:r>
            <a:rPr lang="en-GB"/>
            <a:t>Avoidance Behaviours could be developed limiting effectiveness of treatment. </a:t>
          </a:r>
          <a:endParaRPr lang="en-US"/>
        </a:p>
      </dgm:t>
    </dgm:pt>
    <dgm:pt modelId="{352B0A8F-2939-4E3C-B2A4-462E0AD2FDC4}" type="parTrans" cxnId="{BB29E83A-410A-4559-9FA8-C6380433B9F5}">
      <dgm:prSet/>
      <dgm:spPr/>
      <dgm:t>
        <a:bodyPr/>
        <a:lstStyle/>
        <a:p>
          <a:endParaRPr lang="en-US"/>
        </a:p>
      </dgm:t>
    </dgm:pt>
    <dgm:pt modelId="{DEEE2EE9-0751-49EE-8B9F-AF62424BCB98}" type="sibTrans" cxnId="{BB29E83A-410A-4559-9FA8-C6380433B9F5}">
      <dgm:prSet/>
      <dgm:spPr/>
      <dgm:t>
        <a:bodyPr/>
        <a:lstStyle/>
        <a:p>
          <a:endParaRPr lang="en-US"/>
        </a:p>
      </dgm:t>
    </dgm:pt>
    <dgm:pt modelId="{6D7CF6D7-190F-4654-AEDF-BA1641237EED}">
      <dgm:prSet/>
      <dgm:spPr/>
      <dgm:t>
        <a:bodyPr/>
        <a:lstStyle/>
        <a:p>
          <a:r>
            <a:rPr lang="en-GB"/>
            <a:t>Length of sessions aren’t suitable to achieve results- “T</a:t>
          </a:r>
          <a:r>
            <a:rPr lang="en-GB" b="0" i="0"/>
            <a:t>o deliver ET effectively they would need to wait for notable habituation before terminating the session, which may be longer than the standard session length that is covered by insurance companies” (Reid, 2017) </a:t>
          </a:r>
          <a:endParaRPr lang="en-US"/>
        </a:p>
      </dgm:t>
    </dgm:pt>
    <dgm:pt modelId="{F1530E52-F6E7-474E-89FB-D5AF41E407AF}" type="parTrans" cxnId="{46F1D55D-F428-4EEB-B3A3-C41CDA86A1EB}">
      <dgm:prSet/>
      <dgm:spPr/>
      <dgm:t>
        <a:bodyPr/>
        <a:lstStyle/>
        <a:p>
          <a:endParaRPr lang="en-US"/>
        </a:p>
      </dgm:t>
    </dgm:pt>
    <dgm:pt modelId="{C4F944BA-C8DA-4E12-B75D-499A7A1E47EC}" type="sibTrans" cxnId="{46F1D55D-F428-4EEB-B3A3-C41CDA86A1EB}">
      <dgm:prSet/>
      <dgm:spPr/>
      <dgm:t>
        <a:bodyPr/>
        <a:lstStyle/>
        <a:p>
          <a:endParaRPr lang="en-US"/>
        </a:p>
      </dgm:t>
    </dgm:pt>
    <dgm:pt modelId="{E4B4C68A-F199-4223-BE55-57E5DFF4B4EA}" type="pres">
      <dgm:prSet presAssocID="{26314C04-723F-4933-8710-6F91C6071279}" presName="root" presStyleCnt="0">
        <dgm:presLayoutVars>
          <dgm:dir/>
          <dgm:resizeHandles val="exact"/>
        </dgm:presLayoutVars>
      </dgm:prSet>
      <dgm:spPr/>
    </dgm:pt>
    <dgm:pt modelId="{E86A138B-BB6D-4723-B369-E1717CF563BC}" type="pres">
      <dgm:prSet presAssocID="{D149F65C-AD90-42EF-B75E-A89536727A2E}" presName="compNode" presStyleCnt="0"/>
      <dgm:spPr/>
    </dgm:pt>
    <dgm:pt modelId="{ADAB7C90-A7D1-4B88-B8E7-D7C3E2B86CD7}" type="pres">
      <dgm:prSet presAssocID="{D149F65C-AD90-42EF-B75E-A89536727A2E}" presName="bgRect" presStyleLbl="bgShp" presStyleIdx="0" presStyleCnt="4"/>
      <dgm:spPr/>
    </dgm:pt>
    <dgm:pt modelId="{35B59162-E4BC-4BE9-BE97-C43C936DEAB9}" type="pres">
      <dgm:prSet presAssocID="{D149F65C-AD90-42EF-B75E-A89536727A2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1C9A6F2-684F-4092-A623-EAD7D3F8526A}" type="pres">
      <dgm:prSet presAssocID="{D149F65C-AD90-42EF-B75E-A89536727A2E}" presName="spaceRect" presStyleCnt="0"/>
      <dgm:spPr/>
    </dgm:pt>
    <dgm:pt modelId="{1F3A7656-5FDA-458C-B53D-1F9A928BFD7E}" type="pres">
      <dgm:prSet presAssocID="{D149F65C-AD90-42EF-B75E-A89536727A2E}" presName="parTx" presStyleLbl="revTx" presStyleIdx="0" presStyleCnt="4">
        <dgm:presLayoutVars>
          <dgm:chMax val="0"/>
          <dgm:chPref val="0"/>
        </dgm:presLayoutVars>
      </dgm:prSet>
      <dgm:spPr/>
    </dgm:pt>
    <dgm:pt modelId="{BEF3A4E9-493A-4348-AC77-822E9447E5A6}" type="pres">
      <dgm:prSet presAssocID="{772EC1A7-C11F-4899-BE8D-8BE04AF3C474}" presName="sibTrans" presStyleCnt="0"/>
      <dgm:spPr/>
    </dgm:pt>
    <dgm:pt modelId="{8746EF3A-7792-4D16-8D2B-18AC4EF2085B}" type="pres">
      <dgm:prSet presAssocID="{03C71DE8-3E26-4187-A7F1-19D831F3CC75}" presName="compNode" presStyleCnt="0"/>
      <dgm:spPr/>
    </dgm:pt>
    <dgm:pt modelId="{1C58755F-4D28-47BD-9815-80710C9FBBEE}" type="pres">
      <dgm:prSet presAssocID="{03C71DE8-3E26-4187-A7F1-19D831F3CC75}" presName="bgRect" presStyleLbl="bgShp" presStyleIdx="1" presStyleCnt="4"/>
      <dgm:spPr/>
    </dgm:pt>
    <dgm:pt modelId="{A7014E1C-6D41-425E-BFC2-79C5ACCE3C7A}" type="pres">
      <dgm:prSet presAssocID="{03C71DE8-3E26-4187-A7F1-19D831F3CC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862227E1-0807-4AE5-AED9-8DC554549069}" type="pres">
      <dgm:prSet presAssocID="{03C71DE8-3E26-4187-A7F1-19D831F3CC75}" presName="spaceRect" presStyleCnt="0"/>
      <dgm:spPr/>
    </dgm:pt>
    <dgm:pt modelId="{1187B355-E6C8-4F36-88D1-3E8FD513DDAD}" type="pres">
      <dgm:prSet presAssocID="{03C71DE8-3E26-4187-A7F1-19D831F3CC75}" presName="parTx" presStyleLbl="revTx" presStyleIdx="1" presStyleCnt="4">
        <dgm:presLayoutVars>
          <dgm:chMax val="0"/>
          <dgm:chPref val="0"/>
        </dgm:presLayoutVars>
      </dgm:prSet>
      <dgm:spPr/>
    </dgm:pt>
    <dgm:pt modelId="{59DB18F2-B526-41E1-BA87-AEF36050E773}" type="pres">
      <dgm:prSet presAssocID="{C85E9881-2947-4CFD-AA82-E7067A0DE458}" presName="sibTrans" presStyleCnt="0"/>
      <dgm:spPr/>
    </dgm:pt>
    <dgm:pt modelId="{35322179-11B3-4362-BF9B-AA3A9F1C8546}" type="pres">
      <dgm:prSet presAssocID="{278A5CC8-E3EE-4372-9675-6B935A9E7783}" presName="compNode" presStyleCnt="0"/>
      <dgm:spPr/>
    </dgm:pt>
    <dgm:pt modelId="{3CAA4662-7819-4393-89BE-1A5BF4C56AD1}" type="pres">
      <dgm:prSet presAssocID="{278A5CC8-E3EE-4372-9675-6B935A9E7783}" presName="bgRect" presStyleLbl="bgShp" presStyleIdx="2" presStyleCnt="4"/>
      <dgm:spPr/>
    </dgm:pt>
    <dgm:pt modelId="{2193E0ED-48A2-48D8-AE30-08DA964D963D}" type="pres">
      <dgm:prSet presAssocID="{278A5CC8-E3EE-4372-9675-6B935A9E778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20DD9B96-E4A7-47B6-A88A-40194AE984BB}" type="pres">
      <dgm:prSet presAssocID="{278A5CC8-E3EE-4372-9675-6B935A9E7783}" presName="spaceRect" presStyleCnt="0"/>
      <dgm:spPr/>
    </dgm:pt>
    <dgm:pt modelId="{AA414354-D240-4641-9B0F-2E9C85BF8343}" type="pres">
      <dgm:prSet presAssocID="{278A5CC8-E3EE-4372-9675-6B935A9E7783}" presName="parTx" presStyleLbl="revTx" presStyleIdx="2" presStyleCnt="4">
        <dgm:presLayoutVars>
          <dgm:chMax val="0"/>
          <dgm:chPref val="0"/>
        </dgm:presLayoutVars>
      </dgm:prSet>
      <dgm:spPr/>
    </dgm:pt>
    <dgm:pt modelId="{76B5FBC1-7F5C-4305-A9D9-323A908A5A13}" type="pres">
      <dgm:prSet presAssocID="{DEEE2EE9-0751-49EE-8B9F-AF62424BCB98}" presName="sibTrans" presStyleCnt="0"/>
      <dgm:spPr/>
    </dgm:pt>
    <dgm:pt modelId="{FD081C2A-0D3A-4A1D-A3E9-F49C4A421DB3}" type="pres">
      <dgm:prSet presAssocID="{6D7CF6D7-190F-4654-AEDF-BA1641237EED}" presName="compNode" presStyleCnt="0"/>
      <dgm:spPr/>
    </dgm:pt>
    <dgm:pt modelId="{7C1C7045-6D07-47D6-974A-6012D03DF4C5}" type="pres">
      <dgm:prSet presAssocID="{6D7CF6D7-190F-4654-AEDF-BA1641237EED}" presName="bgRect" presStyleLbl="bgShp" presStyleIdx="3" presStyleCnt="4"/>
      <dgm:spPr/>
    </dgm:pt>
    <dgm:pt modelId="{C9B541DD-3D53-4729-A53C-98D8DD460DE1}" type="pres">
      <dgm:prSet presAssocID="{6D7CF6D7-190F-4654-AEDF-BA1641237EE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4E13C6E5-F160-4176-BBFB-1F01547F87D0}" type="pres">
      <dgm:prSet presAssocID="{6D7CF6D7-190F-4654-AEDF-BA1641237EED}" presName="spaceRect" presStyleCnt="0"/>
      <dgm:spPr/>
    </dgm:pt>
    <dgm:pt modelId="{0747FF30-0423-40B2-91D1-AE42233DC223}" type="pres">
      <dgm:prSet presAssocID="{6D7CF6D7-190F-4654-AEDF-BA1641237EED}" presName="parTx" presStyleLbl="revTx" presStyleIdx="3" presStyleCnt="4">
        <dgm:presLayoutVars>
          <dgm:chMax val="0"/>
          <dgm:chPref val="0"/>
        </dgm:presLayoutVars>
      </dgm:prSet>
      <dgm:spPr/>
    </dgm:pt>
  </dgm:ptLst>
  <dgm:cxnLst>
    <dgm:cxn modelId="{73CCFE31-D855-41F3-A9BB-F7BDF1B9CD7A}" srcId="{26314C04-723F-4933-8710-6F91C6071279}" destId="{03C71DE8-3E26-4187-A7F1-19D831F3CC75}" srcOrd="1" destOrd="0" parTransId="{A50CD734-85E0-4B66-AFE1-6B05F4FE1007}" sibTransId="{C85E9881-2947-4CFD-AA82-E7067A0DE458}"/>
    <dgm:cxn modelId="{D4058432-F608-4B21-BBEC-42912D675546}" type="presOf" srcId="{26314C04-723F-4933-8710-6F91C6071279}" destId="{E4B4C68A-F199-4223-BE55-57E5DFF4B4EA}" srcOrd="0" destOrd="0" presId="urn:microsoft.com/office/officeart/2018/2/layout/IconVerticalSolidList"/>
    <dgm:cxn modelId="{BB29E83A-410A-4559-9FA8-C6380433B9F5}" srcId="{26314C04-723F-4933-8710-6F91C6071279}" destId="{278A5CC8-E3EE-4372-9675-6B935A9E7783}" srcOrd="2" destOrd="0" parTransId="{352B0A8F-2939-4E3C-B2A4-462E0AD2FDC4}" sibTransId="{DEEE2EE9-0751-49EE-8B9F-AF62424BCB98}"/>
    <dgm:cxn modelId="{46F1D55D-F428-4EEB-B3A3-C41CDA86A1EB}" srcId="{26314C04-723F-4933-8710-6F91C6071279}" destId="{6D7CF6D7-190F-4654-AEDF-BA1641237EED}" srcOrd="3" destOrd="0" parTransId="{F1530E52-F6E7-474E-89FB-D5AF41E407AF}" sibTransId="{C4F944BA-C8DA-4E12-B75D-499A7A1E47EC}"/>
    <dgm:cxn modelId="{B0DD9243-E8C9-4236-8C73-EE8BD5D2A84A}" type="presOf" srcId="{03C71DE8-3E26-4187-A7F1-19D831F3CC75}" destId="{1187B355-E6C8-4F36-88D1-3E8FD513DDAD}" srcOrd="0" destOrd="0" presId="urn:microsoft.com/office/officeart/2018/2/layout/IconVerticalSolidList"/>
    <dgm:cxn modelId="{851CE473-0D55-486E-BD1A-D4B20E40AE79}" type="presOf" srcId="{D149F65C-AD90-42EF-B75E-A89536727A2E}" destId="{1F3A7656-5FDA-458C-B53D-1F9A928BFD7E}" srcOrd="0" destOrd="0" presId="urn:microsoft.com/office/officeart/2018/2/layout/IconVerticalSolidList"/>
    <dgm:cxn modelId="{1410FE99-A5F0-423F-884D-7D26B1FF0528}" type="presOf" srcId="{6D7CF6D7-190F-4654-AEDF-BA1641237EED}" destId="{0747FF30-0423-40B2-91D1-AE42233DC223}" srcOrd="0" destOrd="0" presId="urn:microsoft.com/office/officeart/2018/2/layout/IconVerticalSolidList"/>
    <dgm:cxn modelId="{B194C0C2-6387-45BA-990C-003FAAF2CB94}" type="presOf" srcId="{278A5CC8-E3EE-4372-9675-6B935A9E7783}" destId="{AA414354-D240-4641-9B0F-2E9C85BF8343}" srcOrd="0" destOrd="0" presId="urn:microsoft.com/office/officeart/2018/2/layout/IconVerticalSolidList"/>
    <dgm:cxn modelId="{5876DEE7-F82C-4DBA-8655-F9849B8BC421}" srcId="{26314C04-723F-4933-8710-6F91C6071279}" destId="{D149F65C-AD90-42EF-B75E-A89536727A2E}" srcOrd="0" destOrd="0" parTransId="{77945CD5-1C55-4195-B0C3-66DCA4299697}" sibTransId="{772EC1A7-C11F-4899-BE8D-8BE04AF3C474}"/>
    <dgm:cxn modelId="{3E0FA18F-2404-45D8-AFD5-51C7D3BA9185}" type="presParOf" srcId="{E4B4C68A-F199-4223-BE55-57E5DFF4B4EA}" destId="{E86A138B-BB6D-4723-B369-E1717CF563BC}" srcOrd="0" destOrd="0" presId="urn:microsoft.com/office/officeart/2018/2/layout/IconVerticalSolidList"/>
    <dgm:cxn modelId="{AF1B737D-1959-4CE8-9423-060B459525B6}" type="presParOf" srcId="{E86A138B-BB6D-4723-B369-E1717CF563BC}" destId="{ADAB7C90-A7D1-4B88-B8E7-D7C3E2B86CD7}" srcOrd="0" destOrd="0" presId="urn:microsoft.com/office/officeart/2018/2/layout/IconVerticalSolidList"/>
    <dgm:cxn modelId="{6D89C7FB-FF90-4C91-9AF3-0D160F1A64D6}" type="presParOf" srcId="{E86A138B-BB6D-4723-B369-E1717CF563BC}" destId="{35B59162-E4BC-4BE9-BE97-C43C936DEAB9}" srcOrd="1" destOrd="0" presId="urn:microsoft.com/office/officeart/2018/2/layout/IconVerticalSolidList"/>
    <dgm:cxn modelId="{730DD1F1-392B-46B3-9666-138F2D5EF7E8}" type="presParOf" srcId="{E86A138B-BB6D-4723-B369-E1717CF563BC}" destId="{71C9A6F2-684F-4092-A623-EAD7D3F8526A}" srcOrd="2" destOrd="0" presId="urn:microsoft.com/office/officeart/2018/2/layout/IconVerticalSolidList"/>
    <dgm:cxn modelId="{C6B60CE7-AE90-4E71-BBAB-A26F5478432F}" type="presParOf" srcId="{E86A138B-BB6D-4723-B369-E1717CF563BC}" destId="{1F3A7656-5FDA-458C-B53D-1F9A928BFD7E}" srcOrd="3" destOrd="0" presId="urn:microsoft.com/office/officeart/2018/2/layout/IconVerticalSolidList"/>
    <dgm:cxn modelId="{7DC6D4E8-4412-447E-9A4F-899F99C7757C}" type="presParOf" srcId="{E4B4C68A-F199-4223-BE55-57E5DFF4B4EA}" destId="{BEF3A4E9-493A-4348-AC77-822E9447E5A6}" srcOrd="1" destOrd="0" presId="urn:microsoft.com/office/officeart/2018/2/layout/IconVerticalSolidList"/>
    <dgm:cxn modelId="{9B88920C-5A97-481B-B370-8AD6057354C4}" type="presParOf" srcId="{E4B4C68A-F199-4223-BE55-57E5DFF4B4EA}" destId="{8746EF3A-7792-4D16-8D2B-18AC4EF2085B}" srcOrd="2" destOrd="0" presId="urn:microsoft.com/office/officeart/2018/2/layout/IconVerticalSolidList"/>
    <dgm:cxn modelId="{12DD94AF-F82B-4F2B-B733-EFAC4A16F90A}" type="presParOf" srcId="{8746EF3A-7792-4D16-8D2B-18AC4EF2085B}" destId="{1C58755F-4D28-47BD-9815-80710C9FBBEE}" srcOrd="0" destOrd="0" presId="urn:microsoft.com/office/officeart/2018/2/layout/IconVerticalSolidList"/>
    <dgm:cxn modelId="{375220E5-9E9D-44A4-87CC-242C1F234404}" type="presParOf" srcId="{8746EF3A-7792-4D16-8D2B-18AC4EF2085B}" destId="{A7014E1C-6D41-425E-BFC2-79C5ACCE3C7A}" srcOrd="1" destOrd="0" presId="urn:microsoft.com/office/officeart/2018/2/layout/IconVerticalSolidList"/>
    <dgm:cxn modelId="{A1F69D06-29DD-44A9-9656-2A8E90D081D7}" type="presParOf" srcId="{8746EF3A-7792-4D16-8D2B-18AC4EF2085B}" destId="{862227E1-0807-4AE5-AED9-8DC554549069}" srcOrd="2" destOrd="0" presId="urn:microsoft.com/office/officeart/2018/2/layout/IconVerticalSolidList"/>
    <dgm:cxn modelId="{DAED46C7-F1A7-429F-95D8-34D0E9F9C2D9}" type="presParOf" srcId="{8746EF3A-7792-4D16-8D2B-18AC4EF2085B}" destId="{1187B355-E6C8-4F36-88D1-3E8FD513DDAD}" srcOrd="3" destOrd="0" presId="urn:microsoft.com/office/officeart/2018/2/layout/IconVerticalSolidList"/>
    <dgm:cxn modelId="{0C519CBE-A849-4258-AFEC-16C11B24285E}" type="presParOf" srcId="{E4B4C68A-F199-4223-BE55-57E5DFF4B4EA}" destId="{59DB18F2-B526-41E1-BA87-AEF36050E773}" srcOrd="3" destOrd="0" presId="urn:microsoft.com/office/officeart/2018/2/layout/IconVerticalSolidList"/>
    <dgm:cxn modelId="{ABC7D726-AB46-4E88-ACBD-D23140296067}" type="presParOf" srcId="{E4B4C68A-F199-4223-BE55-57E5DFF4B4EA}" destId="{35322179-11B3-4362-BF9B-AA3A9F1C8546}" srcOrd="4" destOrd="0" presId="urn:microsoft.com/office/officeart/2018/2/layout/IconVerticalSolidList"/>
    <dgm:cxn modelId="{0796EEFF-47D6-4BAE-975B-0FEF274A2EBB}" type="presParOf" srcId="{35322179-11B3-4362-BF9B-AA3A9F1C8546}" destId="{3CAA4662-7819-4393-89BE-1A5BF4C56AD1}" srcOrd="0" destOrd="0" presId="urn:microsoft.com/office/officeart/2018/2/layout/IconVerticalSolidList"/>
    <dgm:cxn modelId="{7B889A34-C402-41A3-8690-D879E25D73F0}" type="presParOf" srcId="{35322179-11B3-4362-BF9B-AA3A9F1C8546}" destId="{2193E0ED-48A2-48D8-AE30-08DA964D963D}" srcOrd="1" destOrd="0" presId="urn:microsoft.com/office/officeart/2018/2/layout/IconVerticalSolidList"/>
    <dgm:cxn modelId="{D3D7975F-55AA-4709-A671-59D221EF1200}" type="presParOf" srcId="{35322179-11B3-4362-BF9B-AA3A9F1C8546}" destId="{20DD9B96-E4A7-47B6-A88A-40194AE984BB}" srcOrd="2" destOrd="0" presId="urn:microsoft.com/office/officeart/2018/2/layout/IconVerticalSolidList"/>
    <dgm:cxn modelId="{AFA940CC-5F86-48E5-A943-CC6EDA568223}" type="presParOf" srcId="{35322179-11B3-4362-BF9B-AA3A9F1C8546}" destId="{AA414354-D240-4641-9B0F-2E9C85BF8343}" srcOrd="3" destOrd="0" presId="urn:microsoft.com/office/officeart/2018/2/layout/IconVerticalSolidList"/>
    <dgm:cxn modelId="{1E4A8B99-8A4D-44F4-8D1E-ABE56AB9FB6E}" type="presParOf" srcId="{E4B4C68A-F199-4223-BE55-57E5DFF4B4EA}" destId="{76B5FBC1-7F5C-4305-A9D9-323A908A5A13}" srcOrd="5" destOrd="0" presId="urn:microsoft.com/office/officeart/2018/2/layout/IconVerticalSolidList"/>
    <dgm:cxn modelId="{FAF7A195-D5AF-461B-8D55-363B17DC7757}" type="presParOf" srcId="{E4B4C68A-F199-4223-BE55-57E5DFF4B4EA}" destId="{FD081C2A-0D3A-4A1D-A3E9-F49C4A421DB3}" srcOrd="6" destOrd="0" presId="urn:microsoft.com/office/officeart/2018/2/layout/IconVerticalSolidList"/>
    <dgm:cxn modelId="{439A5502-1AD9-44FE-A4B1-01106D48DF95}" type="presParOf" srcId="{FD081C2A-0D3A-4A1D-A3E9-F49C4A421DB3}" destId="{7C1C7045-6D07-47D6-974A-6012D03DF4C5}" srcOrd="0" destOrd="0" presId="urn:microsoft.com/office/officeart/2018/2/layout/IconVerticalSolidList"/>
    <dgm:cxn modelId="{E227A1E2-57E3-4B0B-8867-23D93740CDAE}" type="presParOf" srcId="{FD081C2A-0D3A-4A1D-A3E9-F49C4A421DB3}" destId="{C9B541DD-3D53-4729-A53C-98D8DD460DE1}" srcOrd="1" destOrd="0" presId="urn:microsoft.com/office/officeart/2018/2/layout/IconVerticalSolidList"/>
    <dgm:cxn modelId="{5F4F1C32-DC62-40CB-8F44-E65C3E388734}" type="presParOf" srcId="{FD081C2A-0D3A-4A1D-A3E9-F49C4A421DB3}" destId="{4E13C6E5-F160-4176-BBFB-1F01547F87D0}" srcOrd="2" destOrd="0" presId="urn:microsoft.com/office/officeart/2018/2/layout/IconVerticalSolidList"/>
    <dgm:cxn modelId="{199D52F4-80D2-4CB5-8C83-27AAFF126187}" type="presParOf" srcId="{FD081C2A-0D3A-4A1D-A3E9-F49C4A421DB3}" destId="{0747FF30-0423-40B2-91D1-AE42233DC22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AB7C90-A7D1-4B88-B8E7-D7C3E2B86CD7}">
      <dsp:nvSpPr>
        <dsp:cNvPr id="0" name=""/>
        <dsp:cNvSpPr/>
      </dsp:nvSpPr>
      <dsp:spPr>
        <a:xfrm>
          <a:off x="0" y="1641"/>
          <a:ext cx="10240903" cy="8321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B59162-E4BC-4BE9-BE97-C43C936DEAB9}">
      <dsp:nvSpPr>
        <dsp:cNvPr id="0" name=""/>
        <dsp:cNvSpPr/>
      </dsp:nvSpPr>
      <dsp:spPr>
        <a:xfrm>
          <a:off x="251737" y="188884"/>
          <a:ext cx="457703" cy="457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3A7656-5FDA-458C-B53D-1F9A928BFD7E}">
      <dsp:nvSpPr>
        <dsp:cNvPr id="0" name=""/>
        <dsp:cNvSpPr/>
      </dsp:nvSpPr>
      <dsp:spPr>
        <a:xfrm>
          <a:off x="961177" y="1641"/>
          <a:ext cx="9279725" cy="832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73" tIns="88073" rIns="88073" bIns="88073" numCol="1" spcCol="1270" anchor="ctr" anchorCtr="0">
          <a:noAutofit/>
        </a:bodyPr>
        <a:lstStyle/>
        <a:p>
          <a:pPr marL="0" lvl="0" indent="0" algn="l" defTabSz="666750">
            <a:lnSpc>
              <a:spcPct val="90000"/>
            </a:lnSpc>
            <a:spcBef>
              <a:spcPct val="0"/>
            </a:spcBef>
            <a:spcAft>
              <a:spcPct val="35000"/>
            </a:spcAft>
            <a:buNone/>
          </a:pPr>
          <a:r>
            <a:rPr lang="en-GB" sz="1500" kern="1200"/>
            <a:t>High Intensity treatment- If unsuccessful could potentially cause worsening effects of anxiety.</a:t>
          </a:r>
          <a:endParaRPr lang="en-US" sz="1500" kern="1200"/>
        </a:p>
      </dsp:txBody>
      <dsp:txXfrm>
        <a:off x="961177" y="1641"/>
        <a:ext cx="9279725" cy="832188"/>
      </dsp:txXfrm>
    </dsp:sp>
    <dsp:sp modelId="{1C58755F-4D28-47BD-9815-80710C9FBBEE}">
      <dsp:nvSpPr>
        <dsp:cNvPr id="0" name=""/>
        <dsp:cNvSpPr/>
      </dsp:nvSpPr>
      <dsp:spPr>
        <a:xfrm>
          <a:off x="0" y="1041877"/>
          <a:ext cx="10240903" cy="8321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014E1C-6D41-425E-BFC2-79C5ACCE3C7A}">
      <dsp:nvSpPr>
        <dsp:cNvPr id="0" name=""/>
        <dsp:cNvSpPr/>
      </dsp:nvSpPr>
      <dsp:spPr>
        <a:xfrm>
          <a:off x="251737" y="1229119"/>
          <a:ext cx="457703" cy="457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87B355-E6C8-4F36-88D1-3E8FD513DDAD}">
      <dsp:nvSpPr>
        <dsp:cNvPr id="0" name=""/>
        <dsp:cNvSpPr/>
      </dsp:nvSpPr>
      <dsp:spPr>
        <a:xfrm>
          <a:off x="961177" y="1041877"/>
          <a:ext cx="9279725" cy="832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73" tIns="88073" rIns="88073" bIns="88073" numCol="1" spcCol="1270" anchor="ctr" anchorCtr="0">
          <a:noAutofit/>
        </a:bodyPr>
        <a:lstStyle/>
        <a:p>
          <a:pPr marL="0" lvl="0" indent="0" algn="l" defTabSz="666750">
            <a:lnSpc>
              <a:spcPct val="90000"/>
            </a:lnSpc>
            <a:spcBef>
              <a:spcPct val="0"/>
            </a:spcBef>
            <a:spcAft>
              <a:spcPct val="35000"/>
            </a:spcAft>
            <a:buNone/>
          </a:pPr>
          <a:r>
            <a:rPr lang="en-GB" sz="1500" kern="1200"/>
            <a:t>Long Term Suitability- Potential possibility of relapse following treatment causing re-emergence of anxiety. </a:t>
          </a:r>
          <a:endParaRPr lang="en-US" sz="1500" kern="1200"/>
        </a:p>
      </dsp:txBody>
      <dsp:txXfrm>
        <a:off x="961177" y="1041877"/>
        <a:ext cx="9279725" cy="832188"/>
      </dsp:txXfrm>
    </dsp:sp>
    <dsp:sp modelId="{3CAA4662-7819-4393-89BE-1A5BF4C56AD1}">
      <dsp:nvSpPr>
        <dsp:cNvPr id="0" name=""/>
        <dsp:cNvSpPr/>
      </dsp:nvSpPr>
      <dsp:spPr>
        <a:xfrm>
          <a:off x="0" y="2082113"/>
          <a:ext cx="10240903" cy="8321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93E0ED-48A2-48D8-AE30-08DA964D963D}">
      <dsp:nvSpPr>
        <dsp:cNvPr id="0" name=""/>
        <dsp:cNvSpPr/>
      </dsp:nvSpPr>
      <dsp:spPr>
        <a:xfrm>
          <a:off x="251737" y="2269355"/>
          <a:ext cx="457703" cy="4577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414354-D240-4641-9B0F-2E9C85BF8343}">
      <dsp:nvSpPr>
        <dsp:cNvPr id="0" name=""/>
        <dsp:cNvSpPr/>
      </dsp:nvSpPr>
      <dsp:spPr>
        <a:xfrm>
          <a:off x="961177" y="2082113"/>
          <a:ext cx="9279725" cy="832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73" tIns="88073" rIns="88073" bIns="88073" numCol="1" spcCol="1270" anchor="ctr" anchorCtr="0">
          <a:noAutofit/>
        </a:bodyPr>
        <a:lstStyle/>
        <a:p>
          <a:pPr marL="0" lvl="0" indent="0" algn="l" defTabSz="666750">
            <a:lnSpc>
              <a:spcPct val="90000"/>
            </a:lnSpc>
            <a:spcBef>
              <a:spcPct val="0"/>
            </a:spcBef>
            <a:spcAft>
              <a:spcPct val="35000"/>
            </a:spcAft>
            <a:buNone/>
          </a:pPr>
          <a:r>
            <a:rPr lang="en-GB" sz="1500" kern="1200"/>
            <a:t>Avoidance Behaviours could be developed limiting effectiveness of treatment. </a:t>
          </a:r>
          <a:endParaRPr lang="en-US" sz="1500" kern="1200"/>
        </a:p>
      </dsp:txBody>
      <dsp:txXfrm>
        <a:off x="961177" y="2082113"/>
        <a:ext cx="9279725" cy="832188"/>
      </dsp:txXfrm>
    </dsp:sp>
    <dsp:sp modelId="{7C1C7045-6D07-47D6-974A-6012D03DF4C5}">
      <dsp:nvSpPr>
        <dsp:cNvPr id="0" name=""/>
        <dsp:cNvSpPr/>
      </dsp:nvSpPr>
      <dsp:spPr>
        <a:xfrm>
          <a:off x="0" y="3122348"/>
          <a:ext cx="10240903" cy="8321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B541DD-3D53-4729-A53C-98D8DD460DE1}">
      <dsp:nvSpPr>
        <dsp:cNvPr id="0" name=""/>
        <dsp:cNvSpPr/>
      </dsp:nvSpPr>
      <dsp:spPr>
        <a:xfrm>
          <a:off x="251737" y="3309590"/>
          <a:ext cx="457703" cy="4577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47FF30-0423-40B2-91D1-AE42233DC223}">
      <dsp:nvSpPr>
        <dsp:cNvPr id="0" name=""/>
        <dsp:cNvSpPr/>
      </dsp:nvSpPr>
      <dsp:spPr>
        <a:xfrm>
          <a:off x="961177" y="3122348"/>
          <a:ext cx="9279725" cy="832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73" tIns="88073" rIns="88073" bIns="88073" numCol="1" spcCol="1270" anchor="ctr" anchorCtr="0">
          <a:noAutofit/>
        </a:bodyPr>
        <a:lstStyle/>
        <a:p>
          <a:pPr marL="0" lvl="0" indent="0" algn="l" defTabSz="666750">
            <a:lnSpc>
              <a:spcPct val="90000"/>
            </a:lnSpc>
            <a:spcBef>
              <a:spcPct val="0"/>
            </a:spcBef>
            <a:spcAft>
              <a:spcPct val="35000"/>
            </a:spcAft>
            <a:buNone/>
          </a:pPr>
          <a:r>
            <a:rPr lang="en-GB" sz="1500" kern="1200"/>
            <a:t>Length of sessions aren’t suitable to achieve results- “T</a:t>
          </a:r>
          <a:r>
            <a:rPr lang="en-GB" sz="1500" b="0" i="0" kern="1200"/>
            <a:t>o deliver ET effectively they would need to wait for notable habituation before terminating the session, which may be longer than the standard session length that is covered by insurance companies” (Reid, 2017) </a:t>
          </a:r>
          <a:endParaRPr lang="en-US" sz="1500" kern="1200"/>
        </a:p>
      </dsp:txBody>
      <dsp:txXfrm>
        <a:off x="961177" y="3122348"/>
        <a:ext cx="9279725" cy="8321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DB1A7-7B83-C038-D93F-56954831D4A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A7EB534-3324-BF3B-3515-408B8C0280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4017598-F247-FCC1-35C0-CE65CF83804C}"/>
              </a:ext>
            </a:extLst>
          </p:cNvPr>
          <p:cNvSpPr>
            <a:spLocks noGrp="1"/>
          </p:cNvSpPr>
          <p:nvPr>
            <p:ph type="dt" sz="half" idx="10"/>
          </p:nvPr>
        </p:nvSpPr>
        <p:spPr/>
        <p:txBody>
          <a:bodyPr/>
          <a:lstStyle/>
          <a:p>
            <a:fld id="{E634ADA1-9B18-4CB7-8ADC-2577C940894A}" type="datetimeFigureOut">
              <a:rPr lang="en-GB" smtClean="0"/>
              <a:t>11/01/2025</a:t>
            </a:fld>
            <a:endParaRPr lang="en-GB"/>
          </a:p>
        </p:txBody>
      </p:sp>
      <p:sp>
        <p:nvSpPr>
          <p:cNvPr id="5" name="Footer Placeholder 4">
            <a:extLst>
              <a:ext uri="{FF2B5EF4-FFF2-40B4-BE49-F238E27FC236}">
                <a16:creationId xmlns:a16="http://schemas.microsoft.com/office/drawing/2014/main" id="{F64122D2-D625-4AC9-C47F-3BD845B2F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0AF73E-F3E4-F6F5-0A35-7254ABF53816}"/>
              </a:ext>
            </a:extLst>
          </p:cNvPr>
          <p:cNvSpPr>
            <a:spLocks noGrp="1"/>
          </p:cNvSpPr>
          <p:nvPr>
            <p:ph type="sldNum" sz="quarter" idx="12"/>
          </p:nvPr>
        </p:nvSpPr>
        <p:spPr/>
        <p:txBody>
          <a:bodyPr/>
          <a:lstStyle/>
          <a:p>
            <a:fld id="{64B83108-8340-487F-AD1F-D27915260206}" type="slidenum">
              <a:rPr lang="en-GB" smtClean="0"/>
              <a:t>‹#›</a:t>
            </a:fld>
            <a:endParaRPr lang="en-GB"/>
          </a:p>
        </p:txBody>
      </p:sp>
    </p:spTree>
    <p:extLst>
      <p:ext uri="{BB962C8B-B14F-4D97-AF65-F5344CB8AC3E}">
        <p14:creationId xmlns:p14="http://schemas.microsoft.com/office/powerpoint/2010/main" val="946876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21CB9-7BBA-01B4-151D-241F47DABF8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4B48240-7B68-A9F4-83FA-0D371BD85F2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09A0A2-E104-13AE-EA8E-826BD75FA892}"/>
              </a:ext>
            </a:extLst>
          </p:cNvPr>
          <p:cNvSpPr>
            <a:spLocks noGrp="1"/>
          </p:cNvSpPr>
          <p:nvPr>
            <p:ph type="dt" sz="half" idx="10"/>
          </p:nvPr>
        </p:nvSpPr>
        <p:spPr/>
        <p:txBody>
          <a:bodyPr/>
          <a:lstStyle/>
          <a:p>
            <a:fld id="{E634ADA1-9B18-4CB7-8ADC-2577C940894A}" type="datetimeFigureOut">
              <a:rPr lang="en-GB" smtClean="0"/>
              <a:t>11/01/2025</a:t>
            </a:fld>
            <a:endParaRPr lang="en-GB"/>
          </a:p>
        </p:txBody>
      </p:sp>
      <p:sp>
        <p:nvSpPr>
          <p:cNvPr id="5" name="Footer Placeholder 4">
            <a:extLst>
              <a:ext uri="{FF2B5EF4-FFF2-40B4-BE49-F238E27FC236}">
                <a16:creationId xmlns:a16="http://schemas.microsoft.com/office/drawing/2014/main" id="{617FC8BF-DAC3-31A0-EEAC-7D64176010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C427EE-1536-6D60-2554-50B013B34DEF}"/>
              </a:ext>
            </a:extLst>
          </p:cNvPr>
          <p:cNvSpPr>
            <a:spLocks noGrp="1"/>
          </p:cNvSpPr>
          <p:nvPr>
            <p:ph type="sldNum" sz="quarter" idx="12"/>
          </p:nvPr>
        </p:nvSpPr>
        <p:spPr/>
        <p:txBody>
          <a:bodyPr/>
          <a:lstStyle/>
          <a:p>
            <a:fld id="{64B83108-8340-487F-AD1F-D27915260206}" type="slidenum">
              <a:rPr lang="en-GB" smtClean="0"/>
              <a:t>‹#›</a:t>
            </a:fld>
            <a:endParaRPr lang="en-GB"/>
          </a:p>
        </p:txBody>
      </p:sp>
    </p:spTree>
    <p:extLst>
      <p:ext uri="{BB962C8B-B14F-4D97-AF65-F5344CB8AC3E}">
        <p14:creationId xmlns:p14="http://schemas.microsoft.com/office/powerpoint/2010/main" val="29322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9EB99-70EA-3283-C1B1-47343BADB5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3F78C94-4DD7-8817-DBEA-88FC7E19FAF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7AA55AA-9027-560D-8D3A-665B79E80A40}"/>
              </a:ext>
            </a:extLst>
          </p:cNvPr>
          <p:cNvSpPr>
            <a:spLocks noGrp="1"/>
          </p:cNvSpPr>
          <p:nvPr>
            <p:ph type="dt" sz="half" idx="10"/>
          </p:nvPr>
        </p:nvSpPr>
        <p:spPr/>
        <p:txBody>
          <a:bodyPr/>
          <a:lstStyle/>
          <a:p>
            <a:fld id="{E634ADA1-9B18-4CB7-8ADC-2577C940894A}" type="datetimeFigureOut">
              <a:rPr lang="en-GB" smtClean="0"/>
              <a:t>11/01/2025</a:t>
            </a:fld>
            <a:endParaRPr lang="en-GB"/>
          </a:p>
        </p:txBody>
      </p:sp>
      <p:sp>
        <p:nvSpPr>
          <p:cNvPr id="5" name="Footer Placeholder 4">
            <a:extLst>
              <a:ext uri="{FF2B5EF4-FFF2-40B4-BE49-F238E27FC236}">
                <a16:creationId xmlns:a16="http://schemas.microsoft.com/office/drawing/2014/main" id="{13C4F76D-B981-FF22-5F26-D55EE5062F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42E326-6466-31B3-B398-122423389DAB}"/>
              </a:ext>
            </a:extLst>
          </p:cNvPr>
          <p:cNvSpPr>
            <a:spLocks noGrp="1"/>
          </p:cNvSpPr>
          <p:nvPr>
            <p:ph type="sldNum" sz="quarter" idx="12"/>
          </p:nvPr>
        </p:nvSpPr>
        <p:spPr/>
        <p:txBody>
          <a:bodyPr/>
          <a:lstStyle/>
          <a:p>
            <a:fld id="{64B83108-8340-487F-AD1F-D27915260206}" type="slidenum">
              <a:rPr lang="en-GB" smtClean="0"/>
              <a:t>‹#›</a:t>
            </a:fld>
            <a:endParaRPr lang="en-GB"/>
          </a:p>
        </p:txBody>
      </p:sp>
    </p:spTree>
    <p:extLst>
      <p:ext uri="{BB962C8B-B14F-4D97-AF65-F5344CB8AC3E}">
        <p14:creationId xmlns:p14="http://schemas.microsoft.com/office/powerpoint/2010/main" val="3722136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20F29-D9AA-9F32-FB04-89D18E0AA6D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97D58AE-6A2E-A67A-849D-2AF4EF51575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68A1639-0F4B-0504-53EE-92897F7FE9B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B5CCAE0-294B-12B1-6600-7391D773197C}"/>
              </a:ext>
            </a:extLst>
          </p:cNvPr>
          <p:cNvSpPr>
            <a:spLocks noGrp="1"/>
          </p:cNvSpPr>
          <p:nvPr>
            <p:ph type="dt" sz="half" idx="10"/>
          </p:nvPr>
        </p:nvSpPr>
        <p:spPr/>
        <p:txBody>
          <a:bodyPr/>
          <a:lstStyle/>
          <a:p>
            <a:fld id="{E634ADA1-9B18-4CB7-8ADC-2577C940894A}" type="datetimeFigureOut">
              <a:rPr lang="en-GB" smtClean="0"/>
              <a:t>11/01/2025</a:t>
            </a:fld>
            <a:endParaRPr lang="en-GB"/>
          </a:p>
        </p:txBody>
      </p:sp>
      <p:sp>
        <p:nvSpPr>
          <p:cNvPr id="6" name="Footer Placeholder 5">
            <a:extLst>
              <a:ext uri="{FF2B5EF4-FFF2-40B4-BE49-F238E27FC236}">
                <a16:creationId xmlns:a16="http://schemas.microsoft.com/office/drawing/2014/main" id="{3CB0BB3E-B382-2D8F-2F86-F021F216BB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020E35-64F7-481C-9E72-7BA495B56630}"/>
              </a:ext>
            </a:extLst>
          </p:cNvPr>
          <p:cNvSpPr>
            <a:spLocks noGrp="1"/>
          </p:cNvSpPr>
          <p:nvPr>
            <p:ph type="sldNum" sz="quarter" idx="12"/>
          </p:nvPr>
        </p:nvSpPr>
        <p:spPr/>
        <p:txBody>
          <a:bodyPr/>
          <a:lstStyle/>
          <a:p>
            <a:fld id="{64B83108-8340-487F-AD1F-D27915260206}" type="slidenum">
              <a:rPr lang="en-GB" smtClean="0"/>
              <a:t>‹#›</a:t>
            </a:fld>
            <a:endParaRPr lang="en-GB"/>
          </a:p>
        </p:txBody>
      </p:sp>
    </p:spTree>
    <p:extLst>
      <p:ext uri="{BB962C8B-B14F-4D97-AF65-F5344CB8AC3E}">
        <p14:creationId xmlns:p14="http://schemas.microsoft.com/office/powerpoint/2010/main" val="3057194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E3974-99D0-C217-9ED1-6000E55EA5D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9666560-63B3-A5B2-8CD8-58AAD6EFCA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EF9CA4E-2947-5731-4C46-04BA4627409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20C5586-9DC4-8710-5D67-C7FEF2FA29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05B4338-9D5A-6CC1-2EFB-3BB5492D0F2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CF68974-A24D-5A1B-E09E-F30C1FED1C3C}"/>
              </a:ext>
            </a:extLst>
          </p:cNvPr>
          <p:cNvSpPr>
            <a:spLocks noGrp="1"/>
          </p:cNvSpPr>
          <p:nvPr>
            <p:ph type="dt" sz="half" idx="10"/>
          </p:nvPr>
        </p:nvSpPr>
        <p:spPr/>
        <p:txBody>
          <a:bodyPr/>
          <a:lstStyle/>
          <a:p>
            <a:fld id="{E634ADA1-9B18-4CB7-8ADC-2577C940894A}" type="datetimeFigureOut">
              <a:rPr lang="en-GB" smtClean="0"/>
              <a:t>11/01/2025</a:t>
            </a:fld>
            <a:endParaRPr lang="en-GB"/>
          </a:p>
        </p:txBody>
      </p:sp>
      <p:sp>
        <p:nvSpPr>
          <p:cNvPr id="8" name="Footer Placeholder 7">
            <a:extLst>
              <a:ext uri="{FF2B5EF4-FFF2-40B4-BE49-F238E27FC236}">
                <a16:creationId xmlns:a16="http://schemas.microsoft.com/office/drawing/2014/main" id="{CDB5DA22-08F6-956C-C6C6-6F0E33EA66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08783E-1414-B6B7-195F-FE48A16CB571}"/>
              </a:ext>
            </a:extLst>
          </p:cNvPr>
          <p:cNvSpPr>
            <a:spLocks noGrp="1"/>
          </p:cNvSpPr>
          <p:nvPr>
            <p:ph type="sldNum" sz="quarter" idx="12"/>
          </p:nvPr>
        </p:nvSpPr>
        <p:spPr/>
        <p:txBody>
          <a:bodyPr/>
          <a:lstStyle/>
          <a:p>
            <a:fld id="{64B83108-8340-487F-AD1F-D27915260206}" type="slidenum">
              <a:rPr lang="en-GB" smtClean="0"/>
              <a:t>‹#›</a:t>
            </a:fld>
            <a:endParaRPr lang="en-GB"/>
          </a:p>
        </p:txBody>
      </p:sp>
    </p:spTree>
    <p:extLst>
      <p:ext uri="{BB962C8B-B14F-4D97-AF65-F5344CB8AC3E}">
        <p14:creationId xmlns:p14="http://schemas.microsoft.com/office/powerpoint/2010/main" val="1381325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F9B62-DC8B-010F-F185-56C9BC74787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1EC1954-4495-668A-238D-BD207EC73A32}"/>
              </a:ext>
            </a:extLst>
          </p:cNvPr>
          <p:cNvSpPr>
            <a:spLocks noGrp="1"/>
          </p:cNvSpPr>
          <p:nvPr>
            <p:ph type="dt" sz="half" idx="10"/>
          </p:nvPr>
        </p:nvSpPr>
        <p:spPr/>
        <p:txBody>
          <a:bodyPr/>
          <a:lstStyle/>
          <a:p>
            <a:fld id="{E634ADA1-9B18-4CB7-8ADC-2577C940894A}" type="datetimeFigureOut">
              <a:rPr lang="en-GB" smtClean="0"/>
              <a:t>11/01/2025</a:t>
            </a:fld>
            <a:endParaRPr lang="en-GB"/>
          </a:p>
        </p:txBody>
      </p:sp>
      <p:sp>
        <p:nvSpPr>
          <p:cNvPr id="4" name="Footer Placeholder 3">
            <a:extLst>
              <a:ext uri="{FF2B5EF4-FFF2-40B4-BE49-F238E27FC236}">
                <a16:creationId xmlns:a16="http://schemas.microsoft.com/office/drawing/2014/main" id="{BAA29467-1A26-CB74-CBF3-89749AC993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A05B82-6AD4-3FBB-2381-E0FAB6A24416}"/>
              </a:ext>
            </a:extLst>
          </p:cNvPr>
          <p:cNvSpPr>
            <a:spLocks noGrp="1"/>
          </p:cNvSpPr>
          <p:nvPr>
            <p:ph type="sldNum" sz="quarter" idx="12"/>
          </p:nvPr>
        </p:nvSpPr>
        <p:spPr/>
        <p:txBody>
          <a:bodyPr/>
          <a:lstStyle/>
          <a:p>
            <a:fld id="{64B83108-8340-487F-AD1F-D27915260206}" type="slidenum">
              <a:rPr lang="en-GB" smtClean="0"/>
              <a:t>‹#›</a:t>
            </a:fld>
            <a:endParaRPr lang="en-GB"/>
          </a:p>
        </p:txBody>
      </p:sp>
    </p:spTree>
    <p:extLst>
      <p:ext uri="{BB962C8B-B14F-4D97-AF65-F5344CB8AC3E}">
        <p14:creationId xmlns:p14="http://schemas.microsoft.com/office/powerpoint/2010/main" val="2575518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22400B-F420-E25B-4783-BEF470E3A7B3}"/>
              </a:ext>
            </a:extLst>
          </p:cNvPr>
          <p:cNvSpPr>
            <a:spLocks noGrp="1"/>
          </p:cNvSpPr>
          <p:nvPr>
            <p:ph type="dt" sz="half" idx="10"/>
          </p:nvPr>
        </p:nvSpPr>
        <p:spPr/>
        <p:txBody>
          <a:bodyPr/>
          <a:lstStyle/>
          <a:p>
            <a:fld id="{E634ADA1-9B18-4CB7-8ADC-2577C940894A}" type="datetimeFigureOut">
              <a:rPr lang="en-GB" smtClean="0"/>
              <a:t>11/01/2025</a:t>
            </a:fld>
            <a:endParaRPr lang="en-GB"/>
          </a:p>
        </p:txBody>
      </p:sp>
      <p:sp>
        <p:nvSpPr>
          <p:cNvPr id="3" name="Footer Placeholder 2">
            <a:extLst>
              <a:ext uri="{FF2B5EF4-FFF2-40B4-BE49-F238E27FC236}">
                <a16:creationId xmlns:a16="http://schemas.microsoft.com/office/drawing/2014/main" id="{6D4B4A1B-B62C-2619-EAF7-A7F4141A72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4FE9F7-AC84-AF18-0229-8B0E740D83C3}"/>
              </a:ext>
            </a:extLst>
          </p:cNvPr>
          <p:cNvSpPr>
            <a:spLocks noGrp="1"/>
          </p:cNvSpPr>
          <p:nvPr>
            <p:ph type="sldNum" sz="quarter" idx="12"/>
          </p:nvPr>
        </p:nvSpPr>
        <p:spPr/>
        <p:txBody>
          <a:bodyPr/>
          <a:lstStyle/>
          <a:p>
            <a:fld id="{64B83108-8340-487F-AD1F-D27915260206}" type="slidenum">
              <a:rPr lang="en-GB" smtClean="0"/>
              <a:t>‹#›</a:t>
            </a:fld>
            <a:endParaRPr lang="en-GB"/>
          </a:p>
        </p:txBody>
      </p:sp>
    </p:spTree>
    <p:extLst>
      <p:ext uri="{BB962C8B-B14F-4D97-AF65-F5344CB8AC3E}">
        <p14:creationId xmlns:p14="http://schemas.microsoft.com/office/powerpoint/2010/main" val="3614425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2F8E9-E6F1-A8F2-CCE1-B41912B5DE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3D4EFC1-E4D6-91B2-EB3C-BE165B7940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3BE65AA-6A63-C4FC-58B0-6448DA71D3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EC0268-1F6E-624C-EF0C-563B566507B2}"/>
              </a:ext>
            </a:extLst>
          </p:cNvPr>
          <p:cNvSpPr>
            <a:spLocks noGrp="1"/>
          </p:cNvSpPr>
          <p:nvPr>
            <p:ph type="dt" sz="half" idx="10"/>
          </p:nvPr>
        </p:nvSpPr>
        <p:spPr/>
        <p:txBody>
          <a:bodyPr/>
          <a:lstStyle/>
          <a:p>
            <a:fld id="{E634ADA1-9B18-4CB7-8ADC-2577C940894A}" type="datetimeFigureOut">
              <a:rPr lang="en-GB" smtClean="0"/>
              <a:t>11/01/2025</a:t>
            </a:fld>
            <a:endParaRPr lang="en-GB"/>
          </a:p>
        </p:txBody>
      </p:sp>
      <p:sp>
        <p:nvSpPr>
          <p:cNvPr id="6" name="Footer Placeholder 5">
            <a:extLst>
              <a:ext uri="{FF2B5EF4-FFF2-40B4-BE49-F238E27FC236}">
                <a16:creationId xmlns:a16="http://schemas.microsoft.com/office/drawing/2014/main" id="{C02324A9-49DC-AD81-5451-A9FBEC9967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850597-CF58-6312-B464-7F6CDB3B9EEB}"/>
              </a:ext>
            </a:extLst>
          </p:cNvPr>
          <p:cNvSpPr>
            <a:spLocks noGrp="1"/>
          </p:cNvSpPr>
          <p:nvPr>
            <p:ph type="sldNum" sz="quarter" idx="12"/>
          </p:nvPr>
        </p:nvSpPr>
        <p:spPr/>
        <p:txBody>
          <a:bodyPr/>
          <a:lstStyle/>
          <a:p>
            <a:fld id="{64B83108-8340-487F-AD1F-D27915260206}" type="slidenum">
              <a:rPr lang="en-GB" smtClean="0"/>
              <a:t>‹#›</a:t>
            </a:fld>
            <a:endParaRPr lang="en-GB"/>
          </a:p>
        </p:txBody>
      </p:sp>
    </p:spTree>
    <p:extLst>
      <p:ext uri="{BB962C8B-B14F-4D97-AF65-F5344CB8AC3E}">
        <p14:creationId xmlns:p14="http://schemas.microsoft.com/office/powerpoint/2010/main" val="4234927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13589-AA64-8D2F-6C83-5B7DE90A52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3BD402E-160B-90C7-6F3E-8EBF68E1DA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37DD80-07A0-255A-5C7A-3E6EDD5333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10C33E-944D-270C-7D3F-B5FE41D0F53B}"/>
              </a:ext>
            </a:extLst>
          </p:cNvPr>
          <p:cNvSpPr>
            <a:spLocks noGrp="1"/>
          </p:cNvSpPr>
          <p:nvPr>
            <p:ph type="dt" sz="half" idx="10"/>
          </p:nvPr>
        </p:nvSpPr>
        <p:spPr/>
        <p:txBody>
          <a:bodyPr/>
          <a:lstStyle/>
          <a:p>
            <a:fld id="{E634ADA1-9B18-4CB7-8ADC-2577C940894A}" type="datetimeFigureOut">
              <a:rPr lang="en-GB" smtClean="0"/>
              <a:t>11/01/2025</a:t>
            </a:fld>
            <a:endParaRPr lang="en-GB"/>
          </a:p>
        </p:txBody>
      </p:sp>
      <p:sp>
        <p:nvSpPr>
          <p:cNvPr id="6" name="Footer Placeholder 5">
            <a:extLst>
              <a:ext uri="{FF2B5EF4-FFF2-40B4-BE49-F238E27FC236}">
                <a16:creationId xmlns:a16="http://schemas.microsoft.com/office/drawing/2014/main" id="{731BB2B7-6678-C8E6-5203-4575B9AAC2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B0C3AF-D090-F3F3-AA90-8115D783E017}"/>
              </a:ext>
            </a:extLst>
          </p:cNvPr>
          <p:cNvSpPr>
            <a:spLocks noGrp="1"/>
          </p:cNvSpPr>
          <p:nvPr>
            <p:ph type="sldNum" sz="quarter" idx="12"/>
          </p:nvPr>
        </p:nvSpPr>
        <p:spPr/>
        <p:txBody>
          <a:bodyPr/>
          <a:lstStyle/>
          <a:p>
            <a:fld id="{64B83108-8340-487F-AD1F-D27915260206}" type="slidenum">
              <a:rPr lang="en-GB" smtClean="0"/>
              <a:t>‹#›</a:t>
            </a:fld>
            <a:endParaRPr lang="en-GB"/>
          </a:p>
        </p:txBody>
      </p:sp>
    </p:spTree>
    <p:extLst>
      <p:ext uri="{BB962C8B-B14F-4D97-AF65-F5344CB8AC3E}">
        <p14:creationId xmlns:p14="http://schemas.microsoft.com/office/powerpoint/2010/main" val="27520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A6C55-6A39-5A3A-EFA7-417B67E0F26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645E077-7303-54C6-3448-674A083DA87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3EF7D2-9C21-4853-6C06-6B390B4EDAD9}"/>
              </a:ext>
            </a:extLst>
          </p:cNvPr>
          <p:cNvSpPr>
            <a:spLocks noGrp="1"/>
          </p:cNvSpPr>
          <p:nvPr>
            <p:ph type="dt" sz="half" idx="10"/>
          </p:nvPr>
        </p:nvSpPr>
        <p:spPr/>
        <p:txBody>
          <a:bodyPr/>
          <a:lstStyle/>
          <a:p>
            <a:fld id="{E634ADA1-9B18-4CB7-8ADC-2577C940894A}" type="datetimeFigureOut">
              <a:rPr lang="en-GB" smtClean="0"/>
              <a:t>11/01/2025</a:t>
            </a:fld>
            <a:endParaRPr lang="en-GB"/>
          </a:p>
        </p:txBody>
      </p:sp>
      <p:sp>
        <p:nvSpPr>
          <p:cNvPr id="5" name="Footer Placeholder 4">
            <a:extLst>
              <a:ext uri="{FF2B5EF4-FFF2-40B4-BE49-F238E27FC236}">
                <a16:creationId xmlns:a16="http://schemas.microsoft.com/office/drawing/2014/main" id="{3A132A6F-C03D-E814-A93F-5D201DC1CB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9EE301-13C0-1C7C-BDFE-9205F325D1FF}"/>
              </a:ext>
            </a:extLst>
          </p:cNvPr>
          <p:cNvSpPr>
            <a:spLocks noGrp="1"/>
          </p:cNvSpPr>
          <p:nvPr>
            <p:ph type="sldNum" sz="quarter" idx="12"/>
          </p:nvPr>
        </p:nvSpPr>
        <p:spPr/>
        <p:txBody>
          <a:bodyPr/>
          <a:lstStyle/>
          <a:p>
            <a:fld id="{64B83108-8340-487F-AD1F-D27915260206}" type="slidenum">
              <a:rPr lang="en-GB" smtClean="0"/>
              <a:t>‹#›</a:t>
            </a:fld>
            <a:endParaRPr lang="en-GB"/>
          </a:p>
        </p:txBody>
      </p:sp>
    </p:spTree>
    <p:extLst>
      <p:ext uri="{BB962C8B-B14F-4D97-AF65-F5344CB8AC3E}">
        <p14:creationId xmlns:p14="http://schemas.microsoft.com/office/powerpoint/2010/main" val="2167314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51600E-9AAF-A16D-4041-023361D2B29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DB2C9B9-F2A6-C518-2B1A-6D69326E7F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CA9246-7011-C7C1-0563-8A0D9A7C5E6D}"/>
              </a:ext>
            </a:extLst>
          </p:cNvPr>
          <p:cNvSpPr>
            <a:spLocks noGrp="1"/>
          </p:cNvSpPr>
          <p:nvPr>
            <p:ph type="dt" sz="half" idx="10"/>
          </p:nvPr>
        </p:nvSpPr>
        <p:spPr/>
        <p:txBody>
          <a:bodyPr/>
          <a:lstStyle/>
          <a:p>
            <a:fld id="{E634ADA1-9B18-4CB7-8ADC-2577C940894A}" type="datetimeFigureOut">
              <a:rPr lang="en-GB" smtClean="0"/>
              <a:t>11/01/2025</a:t>
            </a:fld>
            <a:endParaRPr lang="en-GB"/>
          </a:p>
        </p:txBody>
      </p:sp>
      <p:sp>
        <p:nvSpPr>
          <p:cNvPr id="5" name="Footer Placeholder 4">
            <a:extLst>
              <a:ext uri="{FF2B5EF4-FFF2-40B4-BE49-F238E27FC236}">
                <a16:creationId xmlns:a16="http://schemas.microsoft.com/office/drawing/2014/main" id="{03CFAC76-7006-C36B-30FE-DF61D289C6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7DFA0-115B-A4BD-5B20-F7C1A8B6A1EB}"/>
              </a:ext>
            </a:extLst>
          </p:cNvPr>
          <p:cNvSpPr>
            <a:spLocks noGrp="1"/>
          </p:cNvSpPr>
          <p:nvPr>
            <p:ph type="sldNum" sz="quarter" idx="12"/>
          </p:nvPr>
        </p:nvSpPr>
        <p:spPr/>
        <p:txBody>
          <a:bodyPr/>
          <a:lstStyle/>
          <a:p>
            <a:fld id="{64B83108-8340-487F-AD1F-D27915260206}" type="slidenum">
              <a:rPr lang="en-GB" smtClean="0"/>
              <a:t>‹#›</a:t>
            </a:fld>
            <a:endParaRPr lang="en-GB"/>
          </a:p>
        </p:txBody>
      </p:sp>
    </p:spTree>
    <p:extLst>
      <p:ext uri="{BB962C8B-B14F-4D97-AF65-F5344CB8AC3E}">
        <p14:creationId xmlns:p14="http://schemas.microsoft.com/office/powerpoint/2010/main" val="3729962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0D107B-C2A7-95B6-146B-4D595BA3E3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F0B6A9A-139B-8E75-65F9-C0E2A7A351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BAFE38-6BB6-3073-F800-69B808282D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634ADA1-9B18-4CB7-8ADC-2577C940894A}" type="datetimeFigureOut">
              <a:rPr lang="en-GB" smtClean="0"/>
              <a:t>11/01/2025</a:t>
            </a:fld>
            <a:endParaRPr lang="en-GB"/>
          </a:p>
        </p:txBody>
      </p:sp>
      <p:sp>
        <p:nvSpPr>
          <p:cNvPr id="5" name="Footer Placeholder 4">
            <a:extLst>
              <a:ext uri="{FF2B5EF4-FFF2-40B4-BE49-F238E27FC236}">
                <a16:creationId xmlns:a16="http://schemas.microsoft.com/office/drawing/2014/main" id="{4F848FD0-C924-6742-3189-9CF1CE404F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3E26500-9030-4266-3B84-FFF3ED24F4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4B83108-8340-487F-AD1F-D27915260206}" type="slidenum">
              <a:rPr lang="en-GB" smtClean="0"/>
              <a:t>‹#›</a:t>
            </a:fld>
            <a:endParaRPr lang="en-GB"/>
          </a:p>
        </p:txBody>
      </p:sp>
    </p:spTree>
    <p:extLst>
      <p:ext uri="{BB962C8B-B14F-4D97-AF65-F5344CB8AC3E}">
        <p14:creationId xmlns:p14="http://schemas.microsoft.com/office/powerpoint/2010/main" val="2741646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F7FA0-49C1-31E6-FF5C-4B4F63D1C05B}"/>
              </a:ext>
            </a:extLst>
          </p:cNvPr>
          <p:cNvSpPr>
            <a:spLocks noGrp="1"/>
          </p:cNvSpPr>
          <p:nvPr>
            <p:ph type="ctrTitle"/>
          </p:nvPr>
        </p:nvSpPr>
        <p:spPr/>
        <p:txBody>
          <a:bodyPr/>
          <a:lstStyle/>
          <a:p>
            <a:r>
              <a:rPr lang="en-GB" dirty="0"/>
              <a:t>Clinical Psychology Group Presentation- Zach’s Slides</a:t>
            </a:r>
          </a:p>
        </p:txBody>
      </p:sp>
      <p:sp>
        <p:nvSpPr>
          <p:cNvPr id="3" name="Subtitle 2">
            <a:extLst>
              <a:ext uri="{FF2B5EF4-FFF2-40B4-BE49-F238E27FC236}">
                <a16:creationId xmlns:a16="http://schemas.microsoft.com/office/drawing/2014/main" id="{32EAAB3B-6CDD-8F1A-E107-7DB117CABAAE}"/>
              </a:ext>
            </a:extLst>
          </p:cNvPr>
          <p:cNvSpPr>
            <a:spLocks noGrp="1"/>
          </p:cNvSpPr>
          <p:nvPr>
            <p:ph type="subTitle" idx="1"/>
          </p:nvPr>
        </p:nvSpPr>
        <p:spPr/>
        <p:txBody>
          <a:bodyPr/>
          <a:lstStyle/>
          <a:p>
            <a:r>
              <a:rPr lang="en-GB" dirty="0"/>
              <a:t>By Zach Evans (2205439)</a:t>
            </a:r>
          </a:p>
        </p:txBody>
      </p:sp>
    </p:spTree>
    <p:extLst>
      <p:ext uri="{BB962C8B-B14F-4D97-AF65-F5344CB8AC3E}">
        <p14:creationId xmlns:p14="http://schemas.microsoft.com/office/powerpoint/2010/main" val="3384808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3E820-B7D4-E610-F434-C5CD3DC223B3}"/>
              </a:ext>
            </a:extLst>
          </p:cNvPr>
          <p:cNvSpPr>
            <a:spLocks noGrp="1"/>
          </p:cNvSpPr>
          <p:nvPr>
            <p:ph type="title"/>
          </p:nvPr>
        </p:nvSpPr>
        <p:spPr>
          <a:xfrm>
            <a:off x="978505" y="660032"/>
            <a:ext cx="10240903" cy="1233488"/>
          </a:xfrm>
        </p:spPr>
        <p:txBody>
          <a:bodyPr anchor="b">
            <a:normAutofit/>
          </a:bodyPr>
          <a:lstStyle/>
          <a:p>
            <a:r>
              <a:rPr lang="en-GB"/>
              <a:t>Risk Associated with Exposure Therapy </a:t>
            </a:r>
          </a:p>
        </p:txBody>
      </p:sp>
      <p:sp>
        <p:nvSpPr>
          <p:cNvPr id="9" name="Date Placeholder 3">
            <a:extLst>
              <a:ext uri="{FF2B5EF4-FFF2-40B4-BE49-F238E27FC236}">
                <a16:creationId xmlns:a16="http://schemas.microsoft.com/office/drawing/2014/main" id="{48A6D23B-E410-67C3-F075-61A0737AF6F2}"/>
              </a:ext>
            </a:extLst>
          </p:cNvPr>
          <p:cNvSpPr>
            <a:spLocks noGrp="1"/>
          </p:cNvSpPr>
          <p:nvPr>
            <p:ph type="dt" sz="half" idx="10"/>
          </p:nvPr>
        </p:nvSpPr>
        <p:spPr>
          <a:xfrm>
            <a:off x="7910111" y="6409170"/>
            <a:ext cx="3702392" cy="448830"/>
          </a:xfrm>
        </p:spPr>
        <p:txBody>
          <a:bodyPr/>
          <a:lstStyle/>
          <a:p>
            <a:pPr>
              <a:spcAft>
                <a:spcPts val="600"/>
              </a:spcAft>
            </a:pPr>
            <a:fld id="{278E476C-B5E6-4810-A83C-5242995864B5}" type="datetime1">
              <a:rPr lang="en-US"/>
              <a:pPr>
                <a:spcAft>
                  <a:spcPts val="600"/>
                </a:spcAft>
              </a:pPr>
              <a:t>1/14/2025</a:t>
            </a:fld>
            <a:endParaRPr lang="en-US"/>
          </a:p>
        </p:txBody>
      </p:sp>
      <p:sp>
        <p:nvSpPr>
          <p:cNvPr id="11" name="Footer Placeholder 4">
            <a:extLst>
              <a:ext uri="{FF2B5EF4-FFF2-40B4-BE49-F238E27FC236}">
                <a16:creationId xmlns:a16="http://schemas.microsoft.com/office/drawing/2014/main" id="{D55E042F-7D6E-4ED0-CAD8-1C671C158119}"/>
              </a:ext>
            </a:extLst>
          </p:cNvPr>
          <p:cNvSpPr>
            <a:spLocks noGrp="1"/>
          </p:cNvSpPr>
          <p:nvPr>
            <p:ph type="ftr" sz="quarter" idx="11"/>
          </p:nvPr>
        </p:nvSpPr>
        <p:spPr>
          <a:xfrm rot="5400000">
            <a:off x="-1828801" y="1912217"/>
            <a:ext cx="4114800" cy="457200"/>
          </a:xfrm>
        </p:spPr>
        <p:txBody>
          <a:bodyPr/>
          <a:lstStyle/>
          <a:p>
            <a:pPr>
              <a:spcAft>
                <a:spcPts val="600"/>
              </a:spcAft>
            </a:pPr>
            <a:r>
              <a:rPr lang="en-US"/>
              <a:t>
              </a:t>
            </a:r>
          </a:p>
        </p:txBody>
      </p:sp>
      <p:sp>
        <p:nvSpPr>
          <p:cNvPr id="13" name="Slide Number Placeholder 5">
            <a:extLst>
              <a:ext uri="{FF2B5EF4-FFF2-40B4-BE49-F238E27FC236}">
                <a16:creationId xmlns:a16="http://schemas.microsoft.com/office/drawing/2014/main" id="{E3D74C21-4076-B455-F8AF-C31D0E005270}"/>
              </a:ext>
            </a:extLst>
          </p:cNvPr>
          <p:cNvSpPr>
            <a:spLocks noGrp="1"/>
          </p:cNvSpPr>
          <p:nvPr>
            <p:ph type="sldNum" sz="quarter" idx="12"/>
          </p:nvPr>
        </p:nvSpPr>
        <p:spPr>
          <a:xfrm>
            <a:off x="11669678" y="6408742"/>
            <a:ext cx="438652" cy="448830"/>
          </a:xfrm>
        </p:spPr>
        <p:txBody>
          <a:bodyPr/>
          <a:lstStyle/>
          <a:p>
            <a:pPr>
              <a:spcAft>
                <a:spcPts val="600"/>
              </a:spcAft>
            </a:pPr>
            <a:fld id="{017DE1FC-E54A-4B87-A814-263D1E8654B2}" type="slidenum">
              <a:rPr lang="en-US" dirty="0"/>
              <a:pPr>
                <a:spcAft>
                  <a:spcPts val="600"/>
                </a:spcAft>
              </a:pPr>
              <a:t>2</a:t>
            </a:fld>
            <a:endParaRPr lang="en-US"/>
          </a:p>
        </p:txBody>
      </p:sp>
      <p:graphicFrame>
        <p:nvGraphicFramePr>
          <p:cNvPr id="5" name="Content Placeholder 2">
            <a:extLst>
              <a:ext uri="{FF2B5EF4-FFF2-40B4-BE49-F238E27FC236}">
                <a16:creationId xmlns:a16="http://schemas.microsoft.com/office/drawing/2014/main" id="{A07A14F1-708C-721F-0422-28CA84C03B24}"/>
              </a:ext>
            </a:extLst>
          </p:cNvPr>
          <p:cNvGraphicFramePr>
            <a:graphicFrameLocks noGrp="1"/>
          </p:cNvGraphicFramePr>
          <p:nvPr>
            <p:ph idx="1"/>
          </p:nvPr>
        </p:nvGraphicFramePr>
        <p:xfrm>
          <a:off x="978505" y="2024225"/>
          <a:ext cx="10240903" cy="39561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1120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C8DA9-8481-49AB-4019-B5558FE6425D}"/>
              </a:ext>
            </a:extLst>
          </p:cNvPr>
          <p:cNvSpPr>
            <a:spLocks noGrp="1"/>
          </p:cNvSpPr>
          <p:nvPr>
            <p:ph type="title"/>
          </p:nvPr>
        </p:nvSpPr>
        <p:spPr/>
        <p:txBody>
          <a:bodyPr/>
          <a:lstStyle/>
          <a:p>
            <a:r>
              <a:rPr lang="en-GB"/>
              <a:t>Limitations of Exposure Therapy-Lack of Confidence </a:t>
            </a:r>
          </a:p>
        </p:txBody>
      </p:sp>
      <p:sp>
        <p:nvSpPr>
          <p:cNvPr id="3" name="Content Placeholder 2">
            <a:extLst>
              <a:ext uri="{FF2B5EF4-FFF2-40B4-BE49-F238E27FC236}">
                <a16:creationId xmlns:a16="http://schemas.microsoft.com/office/drawing/2014/main" id="{88F93D5F-8041-99C7-FB66-FB232020E9EF}"/>
              </a:ext>
            </a:extLst>
          </p:cNvPr>
          <p:cNvSpPr>
            <a:spLocks noGrp="1"/>
          </p:cNvSpPr>
          <p:nvPr>
            <p:ph idx="1"/>
          </p:nvPr>
        </p:nvSpPr>
        <p:spPr/>
        <p:txBody>
          <a:bodyPr/>
          <a:lstStyle/>
          <a:p>
            <a:r>
              <a:rPr lang="en-GB" dirty="0">
                <a:latin typeface="Arial" panose="020B0604020202020204" pitchFamily="34" charset="0"/>
              </a:rPr>
              <a:t>Psychologists lack confidence in exposure therapy-“M</a:t>
            </a:r>
            <a:r>
              <a:rPr lang="en-GB" b="0" i="0" dirty="0">
                <a:effectLst/>
                <a:latin typeface="Arial" panose="020B0604020202020204" pitchFamily="34" charset="0"/>
              </a:rPr>
              <a:t>ost frequently identified barriers to the use of exposure therapy included confidence to use exposure therapy, negative beliefs about exposure therapy and knowledge of the theoretical underpinning” (</a:t>
            </a:r>
            <a:r>
              <a:rPr lang="en-GB" sz="1800" dirty="0">
                <a:effectLst/>
                <a:latin typeface="Aptos" panose="020B0004020202020204" pitchFamily="34" charset="0"/>
                <a:ea typeface="Aptos" panose="020B0004020202020204" pitchFamily="34" charset="0"/>
                <a:cs typeface="Times New Roman" panose="02020603050405020304" pitchFamily="18" charset="0"/>
              </a:rPr>
              <a:t>Moses, </a:t>
            </a:r>
            <a:r>
              <a:rPr lang="en-GB" sz="1800" dirty="0" err="1">
                <a:effectLst/>
                <a:latin typeface="Aptos" panose="020B0004020202020204" pitchFamily="34" charset="0"/>
                <a:ea typeface="Aptos" panose="020B0004020202020204" pitchFamily="34" charset="0"/>
                <a:cs typeface="Times New Roman" panose="02020603050405020304" pitchFamily="18" charset="0"/>
              </a:rPr>
              <a:t>Gonsalvez</a:t>
            </a:r>
            <a:r>
              <a:rPr lang="en-GB" sz="1800" dirty="0">
                <a:effectLst/>
                <a:latin typeface="Aptos" panose="020B0004020202020204" pitchFamily="34" charset="0"/>
                <a:ea typeface="Aptos" panose="020B0004020202020204" pitchFamily="34" charset="0"/>
                <a:cs typeface="Times New Roman" panose="02020603050405020304" pitchFamily="18" charset="0"/>
              </a:rPr>
              <a:t>, &amp; Meade, 2023)</a:t>
            </a:r>
            <a:endParaRPr lang="en-GB" dirty="0"/>
          </a:p>
          <a:p>
            <a:r>
              <a:rPr lang="en-GB" dirty="0"/>
              <a:t>“Results do suggest that other techniques, particularly cognitive restructuring, are frequently used and typically considered essential components to treatment effectiveness”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(Moses,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Gonsalvez</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&amp; Meade, 2021)</a:t>
            </a:r>
          </a:p>
          <a:p>
            <a:endParaRPr lang="en-GB" dirty="0"/>
          </a:p>
        </p:txBody>
      </p:sp>
    </p:spTree>
    <p:extLst>
      <p:ext uri="{BB962C8B-B14F-4D97-AF65-F5344CB8AC3E}">
        <p14:creationId xmlns:p14="http://schemas.microsoft.com/office/powerpoint/2010/main" val="869977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0E97C-63FB-975E-38F6-1AAF1F90AE13}"/>
              </a:ext>
            </a:extLst>
          </p:cNvPr>
          <p:cNvSpPr>
            <a:spLocks noGrp="1"/>
          </p:cNvSpPr>
          <p:nvPr>
            <p:ph type="title"/>
          </p:nvPr>
        </p:nvSpPr>
        <p:spPr>
          <a:xfrm>
            <a:off x="832482" y="681135"/>
            <a:ext cx="4478721" cy="1600200"/>
          </a:xfrm>
        </p:spPr>
        <p:txBody>
          <a:bodyPr anchor="b">
            <a:normAutofit/>
          </a:bodyPr>
          <a:lstStyle/>
          <a:p>
            <a:pPr>
              <a:lnSpc>
                <a:spcPct val="90000"/>
              </a:lnSpc>
            </a:pPr>
            <a:r>
              <a:rPr lang="en-GB" sz="2700"/>
              <a:t>VR Exposure Therapy Anxiety Treatment</a:t>
            </a:r>
          </a:p>
        </p:txBody>
      </p:sp>
      <p:pic>
        <p:nvPicPr>
          <p:cNvPr id="5" name="Picture 4" descr="Virtual Reality Therapy | CBT of Florida">
            <a:extLst>
              <a:ext uri="{FF2B5EF4-FFF2-40B4-BE49-F238E27FC236}">
                <a16:creationId xmlns:a16="http://schemas.microsoft.com/office/drawing/2014/main" id="{C88F4EBB-BD6C-3909-E911-6D3D0ED9C42E}"/>
              </a:ext>
            </a:extLst>
          </p:cNvPr>
          <p:cNvPicPr>
            <a:picLocks noChangeAspect="1"/>
          </p:cNvPicPr>
          <p:nvPr/>
        </p:nvPicPr>
        <p:blipFill>
          <a:blip r:embed="rId2"/>
          <a:srcRect r="26336" b="-2"/>
          <a:stretch/>
        </p:blipFill>
        <p:spPr>
          <a:xfrm>
            <a:off x="5834742" y="858417"/>
            <a:ext cx="5520645" cy="5002634"/>
          </a:xfrm>
          <a:prstGeom prst="rect">
            <a:avLst/>
          </a:prstGeom>
          <a:noFill/>
        </p:spPr>
      </p:pic>
      <p:sp>
        <p:nvSpPr>
          <p:cNvPr id="3" name="Content Placeholder 2">
            <a:extLst>
              <a:ext uri="{FF2B5EF4-FFF2-40B4-BE49-F238E27FC236}">
                <a16:creationId xmlns:a16="http://schemas.microsoft.com/office/drawing/2014/main" id="{CB16796F-467D-4526-601C-643FC8B36380}"/>
              </a:ext>
            </a:extLst>
          </p:cNvPr>
          <p:cNvSpPr>
            <a:spLocks noGrp="1"/>
          </p:cNvSpPr>
          <p:nvPr>
            <p:ph type="body" sz="half" idx="2"/>
          </p:nvPr>
        </p:nvSpPr>
        <p:spPr>
          <a:xfrm>
            <a:off x="840179" y="2435274"/>
            <a:ext cx="4471024" cy="3657649"/>
          </a:xfrm>
        </p:spPr>
        <p:txBody>
          <a:bodyPr>
            <a:normAutofit/>
          </a:bodyPr>
          <a:lstStyle/>
          <a:p>
            <a:r>
              <a:rPr lang="en-GB"/>
              <a:t>“The VRET RCTs, on average, met approximately three of the eight quality items” (McCann, et al., 2014) </a:t>
            </a:r>
          </a:p>
          <a:p>
            <a:r>
              <a:rPr lang="en-GB"/>
              <a:t>Motion Sickness possibility during treatment</a:t>
            </a:r>
          </a:p>
          <a:p>
            <a:r>
              <a:rPr lang="en-GB"/>
              <a:t>Limited Ecological Validity when using VR Experiments </a:t>
            </a:r>
          </a:p>
          <a:p>
            <a:r>
              <a:rPr lang="en-GB"/>
              <a:t>Limited by the means of technology</a:t>
            </a:r>
          </a:p>
          <a:p>
            <a:r>
              <a:rPr lang="en-GB"/>
              <a:t>Limited Ability to be used by Elderly or young children suffering from Anxiety.</a:t>
            </a:r>
          </a:p>
          <a:p>
            <a:endParaRPr lang="en-GB"/>
          </a:p>
        </p:txBody>
      </p:sp>
      <p:sp>
        <p:nvSpPr>
          <p:cNvPr id="10" name="Date Placeholder 4">
            <a:extLst>
              <a:ext uri="{FF2B5EF4-FFF2-40B4-BE49-F238E27FC236}">
                <a16:creationId xmlns:a16="http://schemas.microsoft.com/office/drawing/2014/main" id="{2B25FEB7-85A7-1605-93A2-47578864A8B2}"/>
              </a:ext>
            </a:extLst>
          </p:cNvPr>
          <p:cNvSpPr>
            <a:spLocks noGrp="1"/>
          </p:cNvSpPr>
          <p:nvPr>
            <p:ph type="dt" sz="half" idx="10"/>
          </p:nvPr>
        </p:nvSpPr>
        <p:spPr>
          <a:xfrm>
            <a:off x="7910111" y="6409170"/>
            <a:ext cx="3702392" cy="448830"/>
          </a:xfrm>
        </p:spPr>
        <p:txBody>
          <a:bodyPr/>
          <a:lstStyle/>
          <a:p>
            <a:pPr>
              <a:spcAft>
                <a:spcPts val="600"/>
              </a:spcAft>
            </a:pPr>
            <a:fld id="{A0203DAB-A1AE-48AE-AB73-AB16D0C7A46E}" type="datetime1">
              <a:rPr lang="en-US"/>
              <a:pPr>
                <a:spcAft>
                  <a:spcPts val="600"/>
                </a:spcAft>
              </a:pPr>
              <a:t>1/14/2025</a:t>
            </a:fld>
            <a:endParaRPr lang="en-US"/>
          </a:p>
        </p:txBody>
      </p:sp>
      <p:sp>
        <p:nvSpPr>
          <p:cNvPr id="12" name="Footer Placeholder 5">
            <a:extLst>
              <a:ext uri="{FF2B5EF4-FFF2-40B4-BE49-F238E27FC236}">
                <a16:creationId xmlns:a16="http://schemas.microsoft.com/office/drawing/2014/main" id="{C6233C75-39A3-A9E6-A7B4-3A6222503DA5}"/>
              </a:ext>
            </a:extLst>
          </p:cNvPr>
          <p:cNvSpPr>
            <a:spLocks noGrp="1"/>
          </p:cNvSpPr>
          <p:nvPr>
            <p:ph type="ftr" sz="quarter" idx="11"/>
          </p:nvPr>
        </p:nvSpPr>
        <p:spPr>
          <a:xfrm rot="5400000">
            <a:off x="-1828801" y="1912217"/>
            <a:ext cx="4114800" cy="457200"/>
          </a:xfrm>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DEE24C80-6D0F-38D4-CD6F-F5FA4355FEBD}"/>
              </a:ext>
            </a:extLst>
          </p:cNvPr>
          <p:cNvSpPr>
            <a:spLocks noGrp="1"/>
          </p:cNvSpPr>
          <p:nvPr>
            <p:ph type="sldNum" sz="quarter" idx="12"/>
          </p:nvPr>
        </p:nvSpPr>
        <p:spPr>
          <a:xfrm>
            <a:off x="11669678" y="6408742"/>
            <a:ext cx="438652" cy="448830"/>
          </a:xfrm>
        </p:spPr>
        <p:txBody>
          <a:bodyPr/>
          <a:lstStyle/>
          <a:p>
            <a:pPr>
              <a:spcAft>
                <a:spcPts val="600"/>
              </a:spcAft>
            </a:pPr>
            <a:fld id="{017DE1FC-E54A-4B87-A814-263D1E8654B2}" type="slidenum">
              <a:rPr lang="en-US" dirty="0"/>
              <a:pPr>
                <a:spcAft>
                  <a:spcPts val="600"/>
                </a:spcAft>
              </a:pPr>
              <a:t>4</a:t>
            </a:fld>
            <a:endParaRPr lang="en-US"/>
          </a:p>
        </p:txBody>
      </p:sp>
    </p:spTree>
    <p:extLst>
      <p:ext uri="{BB962C8B-B14F-4D97-AF65-F5344CB8AC3E}">
        <p14:creationId xmlns:p14="http://schemas.microsoft.com/office/powerpoint/2010/main" val="1061363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E7D3E-18AE-D9FF-C561-65392EF3D012}"/>
              </a:ext>
            </a:extLst>
          </p:cNvPr>
          <p:cNvSpPr>
            <a:spLocks noGrp="1"/>
          </p:cNvSpPr>
          <p:nvPr>
            <p:ph type="title"/>
          </p:nvPr>
        </p:nvSpPr>
        <p:spPr/>
        <p:txBody>
          <a:bodyPr/>
          <a:lstStyle/>
          <a:p>
            <a:r>
              <a:rPr lang="en-GB" dirty="0"/>
              <a:t>References </a:t>
            </a:r>
          </a:p>
        </p:txBody>
      </p:sp>
      <p:sp>
        <p:nvSpPr>
          <p:cNvPr id="5" name="Rectangle 1">
            <a:extLst>
              <a:ext uri="{FF2B5EF4-FFF2-40B4-BE49-F238E27FC236}">
                <a16:creationId xmlns:a16="http://schemas.microsoft.com/office/drawing/2014/main" id="{843EDD38-653D-EF41-6C2E-258FD2B20623}"/>
              </a:ext>
            </a:extLst>
          </p:cNvPr>
          <p:cNvSpPr>
            <a:spLocks noGrp="1" noChangeArrowheads="1"/>
          </p:cNvSpPr>
          <p:nvPr>
            <p:ph type="body" sz="half" idx="2"/>
          </p:nvPr>
        </p:nvSpPr>
        <p:spPr bwMode="auto">
          <a:xfrm>
            <a:off x="839788" y="2668011"/>
            <a:ext cx="9449724" cy="25903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28528"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McCann, R. A., Armstrong, C. M., </a:t>
            </a:r>
            <a:r>
              <a:rPr kumimoji="0" lang="en-GB"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Skopp</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N. A., Edwards-Stewart, A., </a:t>
            </a:r>
            <a:r>
              <a:rPr kumimoji="0" lang="en-GB"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Smolenski</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D. J., June, J. D., . . . Reger, G. M. (2014). Virtual reality exposure therapy for the treatment of anxiety disorders: An evaluation of research quality. </a:t>
            </a:r>
            <a:r>
              <a:rPr kumimoji="0" lang="en-GB"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Journal of anxiety disorders</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p.625-631.</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Moses, K., </a:t>
            </a:r>
            <a:r>
              <a:rPr kumimoji="0" lang="en-GB"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Gonsalvez</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C. J., &amp; Meade, T. (2023). Barriers to the use of exposure therapy by psychologists treating anxiety, obsessive</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Cambria Math" panose="02040503050406030204" pitchFamily="18" charset="0"/>
              </a:rPr>
              <a:t>‐</a:t>
            </a:r>
            <a:r>
              <a:rPr kumimoji="0" lang="en-GB"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compuslive</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disorder, and posttraumatic stress disorder in an Australian sample. </a:t>
            </a:r>
            <a:r>
              <a:rPr kumimoji="0" lang="en-GB"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Journal of clinical psychology</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p.1156-1165.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Moses, K., </a:t>
            </a:r>
            <a:r>
              <a:rPr kumimoji="0" lang="en-GB"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Gonsalvez</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C., &amp; Meade, T. (2021). Utilisation and predictors of use of exposure therapy in the treatment of anxiety, OCD and PTSD in an Australian sample: a preliminary investigation. </a:t>
            </a:r>
            <a:r>
              <a:rPr kumimoji="0" lang="en-GB"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Psychology</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p.1-111.</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Reid, A. B. (2017). Common Barriers to the Dissemination of Exposure Therapy for Youth with Anxiety Disorders. </a:t>
            </a:r>
            <a:r>
              <a:rPr kumimoji="0" lang="en-GB"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Community Mental Health Journal</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432–437.</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411793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461</Words>
  <Application>Microsoft Office PowerPoint</Application>
  <PresentationFormat>Widescreen</PresentationFormat>
  <Paragraphs>30</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Clinical Psychology Group Presentation- Zach’s Slides</vt:lpstr>
      <vt:lpstr>Risk Associated with Exposure Therapy </vt:lpstr>
      <vt:lpstr>Limitations of Exposure Therapy-Lack of Confidence </vt:lpstr>
      <vt:lpstr>VR Exposure Therapy Anxiety Treatment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Zach Evans (2205439)</dc:creator>
  <cp:lastModifiedBy>Zach Evans (2205439)</cp:lastModifiedBy>
  <cp:revision>3</cp:revision>
  <dcterms:created xsi:type="dcterms:W3CDTF">2025-01-11T18:51:15Z</dcterms:created>
  <dcterms:modified xsi:type="dcterms:W3CDTF">2025-01-14T07:59:56Z</dcterms:modified>
</cp:coreProperties>
</file>