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0" r:id="rId5"/>
    <p:sldId id="257" r:id="rId6"/>
    <p:sldId id="259" r:id="rId7"/>
    <p:sldId id="258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 showGuides="1">
      <p:cViewPr varScale="1">
        <p:scale>
          <a:sx n="82" d="100"/>
          <a:sy n="82" d="100"/>
        </p:scale>
        <p:origin x="720" y="72"/>
      </p:cViewPr>
      <p:guideLst>
        <p:guide orient="horz" pos="4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588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951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398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060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984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683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83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6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315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324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839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3D9586-6DB8-4B5D-86FA-4D4E6ECAEF39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FFD47-11FA-4818-AE4D-B42B24072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44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0FEF04-9FA2-4DD8-EC29-60D92C72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844" y="-4329"/>
            <a:ext cx="7020159" cy="6869586"/>
            <a:chOff x="5171844" y="-11586"/>
            <a:chExt cx="7020159" cy="68695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B4A5D8B-34EC-D352-BE87-4809E4CE4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11AD96-CCBD-9812-0D19-0E7C7A79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AF89D92-20DD-C8E9-DF7A-988B09642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7F78F10-63E0-611E-AC78-66E24EA30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C96D06-0A2F-4573-96F3-C4FC478608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8028" y="1536179"/>
            <a:ext cx="4987793" cy="2135125"/>
          </a:xfrm>
        </p:spPr>
        <p:txBody>
          <a:bodyPr>
            <a:normAutofit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Assessment 1-Individual Academic Poster Presentation</a:t>
            </a:r>
            <a:br>
              <a:rPr lang="en-US" sz="3700" dirty="0">
                <a:solidFill>
                  <a:srgbClr val="FFFFFF"/>
                </a:solidFill>
              </a:rPr>
            </a:br>
            <a:r>
              <a:rPr lang="en-US" sz="3700" dirty="0">
                <a:solidFill>
                  <a:srgbClr val="FFFFFF"/>
                </a:solidFill>
              </a:rPr>
              <a:t>Digestive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A823D-C4AC-1820-1807-8CFE1CDA82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8028" y="3930447"/>
            <a:ext cx="4987793" cy="1263985"/>
          </a:xfrm>
        </p:spPr>
        <p:txBody>
          <a:bodyPr>
            <a:normAutofit/>
          </a:bodyPr>
          <a:lstStyle/>
          <a:p>
            <a:r>
              <a:rPr lang="en-US" sz="1400">
                <a:solidFill>
                  <a:srgbClr val="FFFFFF"/>
                </a:solidFill>
              </a:rPr>
              <a:t>Module: Introduction to Psysiology</a:t>
            </a:r>
          </a:p>
          <a:p>
            <a:r>
              <a:rPr lang="en-US" sz="1400">
                <a:solidFill>
                  <a:srgbClr val="FFFFFF"/>
                </a:solidFill>
              </a:rPr>
              <a:t>Module code: BMHP 5003</a:t>
            </a:r>
          </a:p>
          <a:p>
            <a:r>
              <a:rPr lang="en-US" sz="1400">
                <a:solidFill>
                  <a:srgbClr val="FFFFFF"/>
                </a:solidFill>
              </a:rPr>
              <a:t>Lecturer: Raheela Shaikh</a:t>
            </a:r>
          </a:p>
          <a:p>
            <a:r>
              <a:rPr lang="en-US" sz="1400">
                <a:solidFill>
                  <a:srgbClr val="FFFFFF"/>
                </a:solidFill>
              </a:rPr>
              <a:t>Student: Borimir Petkov (2118523)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1E2684-C9E2-F94D-5632-B6D4F26F22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47" r="8289"/>
          <a:stretch/>
        </p:blipFill>
        <p:spPr>
          <a:xfrm>
            <a:off x="20" y="-7622"/>
            <a:ext cx="5171828" cy="6865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787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6DE1877-B24E-A6B1-E89A-997296402AD9}"/>
              </a:ext>
            </a:extLst>
          </p:cNvPr>
          <p:cNvGrpSpPr/>
          <p:nvPr/>
        </p:nvGrpSpPr>
        <p:grpSpPr>
          <a:xfrm>
            <a:off x="149289" y="2130105"/>
            <a:ext cx="4217438" cy="4727895"/>
            <a:chOff x="331099" y="1756825"/>
            <a:chExt cx="3348419" cy="366019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BD99C1A-9280-1E9D-015B-BBFF7371F44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9377"/>
            <a:stretch/>
          </p:blipFill>
          <p:spPr>
            <a:xfrm>
              <a:off x="331168" y="2367107"/>
              <a:ext cx="2857500" cy="3049913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C134A64-1097-EDB1-1951-3218F3350768}"/>
                </a:ext>
              </a:extLst>
            </p:cNvPr>
            <p:cNvSpPr txBox="1"/>
            <p:nvPr/>
          </p:nvSpPr>
          <p:spPr>
            <a:xfrm>
              <a:off x="331099" y="2014305"/>
              <a:ext cx="3348419" cy="1548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Avenir Next" panose="020B0503020202020204" pitchFamily="34" charset="0"/>
                  <a:cs typeface="Arial" panose="020B0604020202020204" pitchFamily="34" charset="0"/>
                </a:rPr>
                <a:t>Image: National Institute of Diabetes and Digestive and Kidney Diseases,2013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34E7F269-7E57-AEA7-95D5-B0A0170FE35C}"/>
                </a:ext>
              </a:extLst>
            </p:cNvPr>
            <p:cNvSpPr txBox="1"/>
            <p:nvPr/>
          </p:nvSpPr>
          <p:spPr>
            <a:xfrm>
              <a:off x="341761" y="1756825"/>
              <a:ext cx="281038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b="1" dirty="0">
                  <a:solidFill>
                    <a:srgbClr val="7030A0"/>
                  </a:solidFill>
                  <a:latin typeface="Helvetica" pitchFamily="2" charset="0"/>
                </a:rPr>
                <a:t>Digestive System Components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1DDB0AB-CA65-13C6-EFA4-D2FBBA4590B5}"/>
              </a:ext>
            </a:extLst>
          </p:cNvPr>
          <p:cNvSpPr txBox="1"/>
          <p:nvPr/>
        </p:nvSpPr>
        <p:spPr>
          <a:xfrm>
            <a:off x="0" y="98780"/>
            <a:ext cx="43667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highlight>
                  <a:srgbClr val="00FFFF"/>
                </a:highlight>
              </a:rPr>
              <a:t>Digestive System definition</a:t>
            </a:r>
          </a:p>
          <a:p>
            <a:endParaRPr lang="en-US" sz="2000" dirty="0">
              <a:highlight>
                <a:srgbClr val="00FFFF"/>
              </a:highlight>
            </a:endParaRPr>
          </a:p>
          <a:p>
            <a:r>
              <a:rPr lang="en-US" sz="16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digestive system of the human body contains group of organs who working together towards transforming food and drinks into energy for the body (The Healthline Medical Network ,2018)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C72E9D-DF3A-4451-E35D-9BAB8BD32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2973" y="1667357"/>
            <a:ext cx="1581086" cy="35232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50947C-939F-F052-15F9-92ADB8A5CBB4}"/>
              </a:ext>
            </a:extLst>
          </p:cNvPr>
          <p:cNvSpPr txBox="1"/>
          <p:nvPr/>
        </p:nvSpPr>
        <p:spPr>
          <a:xfrm>
            <a:off x="4366727" y="721509"/>
            <a:ext cx="4133461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Mouth is where the  food is chewed with saliva, and formed into a rounded ball, or “ bolus.”(Waugh and Grant, 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52DCCD-3CE0-C66F-F457-D2242257DC38}"/>
              </a:ext>
            </a:extLst>
          </p:cNvPr>
          <p:cNvSpPr txBox="1"/>
          <p:nvPr/>
        </p:nvSpPr>
        <p:spPr>
          <a:xfrm>
            <a:off x="9234059" y="851555"/>
            <a:ext cx="3032449" cy="1477328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The food from the mouth is now moving to Esophagus. This process is also called Peristalsis (Lewis and Southam,2000)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5D38CA-F111-18A1-5AE2-155987BE025F}"/>
              </a:ext>
            </a:extLst>
          </p:cNvPr>
          <p:cNvSpPr txBox="1"/>
          <p:nvPr/>
        </p:nvSpPr>
        <p:spPr>
          <a:xfrm>
            <a:off x="9234060" y="2721105"/>
            <a:ext cx="3032448" cy="175432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The food is transferred to the stomach were acids and enzymes are helping the food to be break into mash called Chyme. (</a:t>
            </a:r>
            <a:r>
              <a:rPr lang="en-US" dirty="0" err="1"/>
              <a:t>Encyclopaedia</a:t>
            </a:r>
            <a:r>
              <a:rPr lang="en-US" dirty="0"/>
              <a:t> Britannica,2023)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32799E-CBBC-F11D-F50D-FDE92DF1F323}"/>
              </a:ext>
            </a:extLst>
          </p:cNvPr>
          <p:cNvSpPr txBox="1"/>
          <p:nvPr/>
        </p:nvSpPr>
        <p:spPr>
          <a:xfrm>
            <a:off x="9368242" y="4953566"/>
            <a:ext cx="2758661" cy="14773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Small intestines is where most nutrients from the food  are absorbed into bloodstream (</a:t>
            </a:r>
            <a:r>
              <a:rPr lang="nb-NO" dirty="0"/>
              <a:t>Kastl  et all 2020).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D39142-6E60-5077-0CB7-241C9E48B7E6}"/>
              </a:ext>
            </a:extLst>
          </p:cNvPr>
          <p:cNvSpPr txBox="1"/>
          <p:nvPr/>
        </p:nvSpPr>
        <p:spPr>
          <a:xfrm>
            <a:off x="4585574" y="2867420"/>
            <a:ext cx="2640563" cy="258532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Large Intestine is the next step where the left-over fiber, water and dead cells are incoming. The body drain the water and the remain product, also called stool is moving to the rectum( </a:t>
            </a:r>
            <a:r>
              <a:rPr lang="en-US" dirty="0" err="1"/>
              <a:t>Azzouz</a:t>
            </a:r>
            <a:r>
              <a:rPr lang="en-US" dirty="0"/>
              <a:t> and Sharma, 2018)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BF42B1-68F4-3E0A-BFAD-E8380F00C06E}"/>
              </a:ext>
            </a:extLst>
          </p:cNvPr>
          <p:cNvSpPr txBox="1"/>
          <p:nvPr/>
        </p:nvSpPr>
        <p:spPr>
          <a:xfrm>
            <a:off x="6957528" y="5835889"/>
            <a:ext cx="2202024" cy="92333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The stool leaves the body trough the anus</a:t>
            </a:r>
          </a:p>
          <a:p>
            <a:r>
              <a:rPr lang="en-US" dirty="0"/>
              <a:t>(Chadwick,2015)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3C0EFE1-A67F-5EC0-7422-90F38F970AEA}"/>
              </a:ext>
            </a:extLst>
          </p:cNvPr>
          <p:cNvCxnSpPr/>
          <p:nvPr/>
        </p:nvCxnSpPr>
        <p:spPr>
          <a:xfrm flipH="1" flipV="1">
            <a:off x="6587412" y="1644839"/>
            <a:ext cx="1539551" cy="6840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C494AB-9F22-0C55-1415-AD80F8EC49CA}"/>
              </a:ext>
            </a:extLst>
          </p:cNvPr>
          <p:cNvCxnSpPr/>
          <p:nvPr/>
        </p:nvCxnSpPr>
        <p:spPr>
          <a:xfrm flipV="1">
            <a:off x="8500188" y="1986861"/>
            <a:ext cx="733871" cy="7342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83CF2F5-591C-C868-E087-068792E0263F}"/>
              </a:ext>
            </a:extLst>
          </p:cNvPr>
          <p:cNvCxnSpPr/>
          <p:nvPr/>
        </p:nvCxnSpPr>
        <p:spPr>
          <a:xfrm flipV="1">
            <a:off x="8649478" y="3312367"/>
            <a:ext cx="709766" cy="5038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D3EDA8D-4D87-F384-7EAA-8BF77FC8ADF3}"/>
              </a:ext>
            </a:extLst>
          </p:cNvPr>
          <p:cNvCxnSpPr/>
          <p:nvPr/>
        </p:nvCxnSpPr>
        <p:spPr>
          <a:xfrm>
            <a:off x="8443516" y="4635560"/>
            <a:ext cx="1003306" cy="3189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42999C4-C33A-DFCB-284C-D971C472FE11}"/>
              </a:ext>
            </a:extLst>
          </p:cNvPr>
          <p:cNvCxnSpPr/>
          <p:nvPr/>
        </p:nvCxnSpPr>
        <p:spPr>
          <a:xfrm flipH="1">
            <a:off x="8294914" y="4888205"/>
            <a:ext cx="205274" cy="9476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6D3DCC1-3F69-C401-C56E-1E06FA87967C}"/>
              </a:ext>
            </a:extLst>
          </p:cNvPr>
          <p:cNvCxnSpPr/>
          <p:nvPr/>
        </p:nvCxnSpPr>
        <p:spPr>
          <a:xfrm flipH="1" flipV="1">
            <a:off x="6832343" y="4301412"/>
            <a:ext cx="1294620" cy="1959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36A321C0-8BE4-59D5-4908-DA347C5D6A28}"/>
              </a:ext>
            </a:extLst>
          </p:cNvPr>
          <p:cNvSpPr txBox="1"/>
          <p:nvPr/>
        </p:nvSpPr>
        <p:spPr>
          <a:xfrm>
            <a:off x="4585574" y="328576"/>
            <a:ext cx="191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64A23D3-E629-6A16-27A2-C919E5E4DA95}"/>
              </a:ext>
            </a:extLst>
          </p:cNvPr>
          <p:cNvSpPr txBox="1"/>
          <p:nvPr/>
        </p:nvSpPr>
        <p:spPr>
          <a:xfrm>
            <a:off x="9512138" y="459333"/>
            <a:ext cx="191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A754CBD-D4B5-F770-4A30-69945AAEFCBD}"/>
              </a:ext>
            </a:extLst>
          </p:cNvPr>
          <p:cNvSpPr txBox="1"/>
          <p:nvPr/>
        </p:nvSpPr>
        <p:spPr>
          <a:xfrm>
            <a:off x="9568529" y="235469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8E08BF2-D772-3DBD-FEA3-B7C2B7BFCB1B}"/>
              </a:ext>
            </a:extLst>
          </p:cNvPr>
          <p:cNvSpPr txBox="1"/>
          <p:nvPr/>
        </p:nvSpPr>
        <p:spPr>
          <a:xfrm>
            <a:off x="9595423" y="4635560"/>
            <a:ext cx="242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2154D4A-3606-18FD-88EE-5D81278604C2}"/>
              </a:ext>
            </a:extLst>
          </p:cNvPr>
          <p:cNvSpPr txBox="1"/>
          <p:nvPr/>
        </p:nvSpPr>
        <p:spPr>
          <a:xfrm>
            <a:off x="4808266" y="24626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E8ACF52-5989-512B-4919-D06A79A1235E}"/>
              </a:ext>
            </a:extLst>
          </p:cNvPr>
          <p:cNvSpPr txBox="1"/>
          <p:nvPr/>
        </p:nvSpPr>
        <p:spPr>
          <a:xfrm>
            <a:off x="7450819" y="54836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184708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5D43C-A421-74D3-D4C0-CA8106BFB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87829"/>
            <a:ext cx="3932237" cy="802432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Stomach cancer</a:t>
            </a:r>
          </a:p>
        </p:txBody>
      </p:sp>
      <p:pic>
        <p:nvPicPr>
          <p:cNvPr id="9" name="Picture Placeholder 8" descr="A stomach with a tumor&#10;&#10;Description automatically generated with medium confidence">
            <a:extLst>
              <a:ext uri="{FF2B5EF4-FFF2-40B4-BE49-F238E27FC236}">
                <a16:creationId xmlns:a16="http://schemas.microsoft.com/office/drawing/2014/main" id="{5D189C7F-A9B2-0F43-808D-1713D022006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8" r="14408"/>
          <a:stretch>
            <a:fillRect/>
          </a:stretch>
        </p:blipFill>
        <p:spPr>
          <a:xfrm>
            <a:off x="6237713" y="1562101"/>
            <a:ext cx="5584399" cy="440949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AE0A61-DCE6-3028-5A8C-980A9A3F2C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7282" y="1735494"/>
            <a:ext cx="5918718" cy="4236098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Stomach or Gastric cancer develops when the stomach cells start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growing abnormally.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 symptoms are stomach pain, bloating, heart burn or acid reflux, difficulties swallowing, vomiting and weight loss, or even a lump at the top of your tummy.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Stomach cancer is most common in males, aged 50 and over, or people who have had a long-term infection with helicobacter Pylori.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Individuals suffering from Gastritis, or a condition called Pernicious anemia can also be affected as their immune system is already weakened.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are more likely to develop gastric cancer if you have relatives, who have suffered from it. The condition can also be linked to unhealthy lifestyle.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Stomach cancer can be diagnosed via gastroscope, and a small number of cells can be collected for a laboratory check (biopsy).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Treatment usually includes surgery and chemotherapy depending on the severity, location and whether it has spread to other organs. Radiotherapy and medications can also support the treatment, along with immunotherapy.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Essential for the treatment is the support you and your family can get through organizations like Macmillan Cancer Support and Cancer research UK (NHS,2023).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504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67A0-979A-21BD-33EE-934A47A3B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288"/>
            <a:ext cx="10515600" cy="1595437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3EA151-851F-B7C3-D783-62B65ABA7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609724"/>
            <a:ext cx="12192000" cy="5233987"/>
          </a:xfr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Azzouz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L.L. and Sharma, S., (2018).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Physiology, large intestine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19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Chadwick, M., (2015).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Anatomy and Physiology of the Rectum and Anus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Modern Management of Cancer of the Rectum, pp.21-34. (accessed: 18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Cleveland Clinic (2021) “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Colon (Large Intestine): Function, Anatomy &amp; Definition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.”. Available at: https://my.clevelandclinic.org/health/body/22134-colon-large-intestine (Accessed: 19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Encyclopædia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Britannica (2023).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Stomach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https://www.britannica.com/science/stomach (Accessed: 19 October 2023). 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Kastl Jr, A.J., et all (2020).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structure and function of the human small intestinal microbiota: current understanding and future directions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Cellular and molecular gastroenterology and hepatology, 9(1), pp.33-4 (Accessed: 18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Lewis, A. J., &amp; Southern, L. L. (2000).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Anatomy of the digestive system and nutritional physiology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In Swine nutrition (2nd ed., pp. 51–84). CRC Press, Boca Raton, Florida. (Accessed: 17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of Diabetes and Digestive and Kidney Diseases (2013).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 Digestive System &amp; How it Works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https://www.niddk.nih.gov/health-information/digestive-diseases/digestive-system-how-it-works (Accessed:19 October 2023).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(2023).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choices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https://www.nhs.uk/conditions/stomach-cancer/ (Accessed: 19 October 2023).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Healthline Medical Network (2018).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Digestive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https://www.healthline.com/human-body-maps/digestive-system#1 (Accessed: 20 October 2023).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Waugh,A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Grant,A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(2014). </a:t>
            </a:r>
            <a:r>
              <a:rPr lang="en-US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Ross and Willson Anatomy and Physiology in Health and Illness </a:t>
            </a:r>
            <a:r>
              <a:rPr lang="en-US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(12 edition) London: Churchill Livingstone (Accessed: 16 October 2023)</a:t>
            </a:r>
          </a:p>
          <a:p>
            <a:pPr marR="0" lvl="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984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0" ma:contentTypeDescription="Create a new document." ma:contentTypeScope="" ma:versionID="a74e7440d5a3d6f75842a8a56b95010e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9a5a9b2d43de2faa7f44002922990f67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65CBD0C-80B6-46B6-A36B-029E64F26321}">
  <ds:schemaRefs>
    <ds:schemaRef ds:uri="http://schemas.microsoft.com/office/2006/metadata/properties"/>
    <ds:schemaRef ds:uri="http://purl.org/dc/dcmitype/"/>
    <ds:schemaRef ds:uri="http://purl.org/dc/terms/"/>
    <ds:schemaRef ds:uri="4eb0a523-77d0-454a-93a8-50ca111d3c44"/>
    <ds:schemaRef ds:uri="0e7fbce4-8ae7-4085-8b0a-9efa4c7cae6d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E44FBB2-E5B6-4C01-961F-FC85B84BB2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0C9232-96C0-4903-8D2F-BA584D112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312</TotalTime>
  <Words>825</Words>
  <Application>Microsoft Office PowerPoint</Application>
  <PresentationFormat>Widescreen</PresentationFormat>
  <Paragraphs>42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Avenir Next</vt:lpstr>
      <vt:lpstr>Calibri</vt:lpstr>
      <vt:lpstr>Calibri Light</vt:lpstr>
      <vt:lpstr>Helvetica</vt:lpstr>
      <vt:lpstr>Office Theme</vt:lpstr>
      <vt:lpstr>Assessment 1-Individual Academic Poster Presentation Digestive System</vt:lpstr>
      <vt:lpstr>PowerPoint Presentation</vt:lpstr>
      <vt:lpstr>Stomach cancer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Borimir Petkov (2118523)</dc:creator>
  <cp:lastModifiedBy>Borimir Petkov (2118523)</cp:lastModifiedBy>
  <cp:revision>5</cp:revision>
  <dcterms:created xsi:type="dcterms:W3CDTF">2023-10-18T17:22:19Z</dcterms:created>
  <dcterms:modified xsi:type="dcterms:W3CDTF">2023-10-19T20:25:40Z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