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9144000" cy="6858000" type="screen4x3"/>
  <p:notesSz cx="6858000" cy="9144000"/>
  <p:embeddedFontLst>
    <p:embeddedFont>
      <p:font typeface="黑体" pitchFamily="49" charset="-122"/>
      <p:regular r:id="rId46"/>
    </p:embeddedFont>
    <p:embeddedFont>
      <p:font typeface="Calibri" pitchFamily="34" charset="0"/>
      <p:regular r:id="rId47"/>
      <p:bold r:id="rId48"/>
      <p:italic r:id="rId49"/>
      <p:boldItalic r:id="rId50"/>
    </p:embeddedFont>
    <p:embeddedFont>
      <p:font typeface="华文细黑" pitchFamily="2" charset="-122"/>
      <p:regular r:id="rId51"/>
    </p:embeddedFont>
    <p:embeddedFont>
      <p:font typeface="GB Pinyinok-D" pitchFamily="2" charset="-122"/>
      <p:regular r:id="rId52"/>
    </p:embeddedFont>
  </p:embeddedFontLst>
  <p:defaultTextStyle>
    <a:lvl1pPr algn="ctr">
      <a:defRPr sz="2000">
        <a:latin typeface="Calibri"/>
        <a:ea typeface="Calibri"/>
        <a:cs typeface="Calibri"/>
        <a:sym typeface="Calibri"/>
      </a:defRPr>
    </a:lvl1pPr>
    <a:lvl2pPr indent="457200" algn="ctr">
      <a:defRPr sz="2000">
        <a:latin typeface="Calibri"/>
        <a:ea typeface="Calibri"/>
        <a:cs typeface="Calibri"/>
        <a:sym typeface="Calibri"/>
      </a:defRPr>
    </a:lvl2pPr>
    <a:lvl3pPr indent="914400" algn="ctr">
      <a:defRPr sz="2000">
        <a:latin typeface="Calibri"/>
        <a:ea typeface="Calibri"/>
        <a:cs typeface="Calibri"/>
        <a:sym typeface="Calibri"/>
      </a:defRPr>
    </a:lvl3pPr>
    <a:lvl4pPr indent="1371600" algn="ctr">
      <a:defRPr sz="2000">
        <a:latin typeface="Calibri"/>
        <a:ea typeface="Calibri"/>
        <a:cs typeface="Calibri"/>
        <a:sym typeface="Calibri"/>
      </a:defRPr>
    </a:lvl4pPr>
    <a:lvl5pPr indent="1828800" algn="ctr">
      <a:defRPr sz="2000">
        <a:latin typeface="Calibri"/>
        <a:ea typeface="Calibri"/>
        <a:cs typeface="Calibri"/>
        <a:sym typeface="Calibri"/>
      </a:defRPr>
    </a:lvl5pPr>
    <a:lvl6pPr algn="ctr">
      <a:defRPr sz="2000">
        <a:latin typeface="Calibri"/>
        <a:ea typeface="Calibri"/>
        <a:cs typeface="Calibri"/>
        <a:sym typeface="Calibri"/>
      </a:defRPr>
    </a:lvl6pPr>
    <a:lvl7pPr algn="ctr">
      <a:defRPr sz="2000">
        <a:latin typeface="Calibri"/>
        <a:ea typeface="Calibri"/>
        <a:cs typeface="Calibri"/>
        <a:sym typeface="Calibri"/>
      </a:defRPr>
    </a:lvl7pPr>
    <a:lvl8pPr algn="ctr">
      <a:defRPr sz="2000">
        <a:latin typeface="Calibri"/>
        <a:ea typeface="Calibri"/>
        <a:cs typeface="Calibri"/>
        <a:sym typeface="Calibri"/>
      </a:defRPr>
    </a:lvl8pPr>
    <a:lvl9pPr algn="ctr">
      <a:defRPr sz="2000"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3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6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457200" y="92076"/>
            <a:ext cx="8229600" cy="150812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4400"/>
              <a:t>标题文本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200"/>
              <a:t>正文级别 1</a:t>
            </a:r>
          </a:p>
          <a:p>
            <a:pPr lvl="1">
              <a:defRPr sz="1800"/>
            </a:pPr>
            <a:r>
              <a:rPr sz="3200"/>
              <a:t>正文级别 2</a:t>
            </a:r>
          </a:p>
          <a:p>
            <a:pPr lvl="2">
              <a:defRPr sz="1800"/>
            </a:pPr>
            <a:r>
              <a:rPr sz="3200"/>
              <a:t>正文级别 3</a:t>
            </a:r>
          </a:p>
          <a:p>
            <a:pPr lvl="3">
              <a:defRPr sz="1800"/>
            </a:pPr>
            <a:r>
              <a:rPr sz="3200"/>
              <a:t>正文级别 4</a:t>
            </a:r>
          </a:p>
          <a:p>
            <a:pPr lvl="4">
              <a:defRPr sz="1800"/>
            </a:pPr>
            <a:r>
              <a:rPr sz="3200"/>
              <a:t>正文级别 5</a:t>
            </a:r>
          </a:p>
        </p:txBody>
      </p:sp>
      <p:sp>
        <p:nvSpPr>
          <p:cNvPr id="10" name="Shape 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第二课  他什么时候回来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>
              <a:lnSpc>
                <a:spcPct val="110000"/>
              </a:lnSpc>
              <a:defRPr sz="1800"/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>
              <a:lnSpc>
                <a:spcPct val="110000"/>
              </a:lnSpc>
              <a:defRPr sz="1800"/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defRPr sz="1800"/>
            </a:pPr>
            <a:r>
              <a:rPr sz="3200" smtClean="0">
                <a:solidFill>
                  <a:srgbClr val="A6A6A6"/>
                </a:solidFill>
              </a:rPr>
              <a:t>Part</a:t>
            </a:r>
            <a:r>
              <a:rPr lang="en-US" sz="3200" smtClean="0">
                <a:solidFill>
                  <a:srgbClr val="A6A6A6"/>
                </a:solidFill>
              </a:rPr>
              <a:t>1 </a:t>
            </a:r>
            <a:r>
              <a:rPr sz="320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819400" y="1143000"/>
            <a:ext cx="34569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你明白这句话的意思吗</a:t>
            </a:r>
            <a:r>
              <a:rPr sz="2400" dirty="0"/>
              <a:t>？</a:t>
            </a:r>
          </a:p>
        </p:txBody>
      </p:sp>
      <p:sp>
        <p:nvSpPr>
          <p:cNvPr id="17" name="Shape 17"/>
          <p:cNvSpPr/>
          <p:nvPr/>
        </p:nvSpPr>
        <p:spPr>
          <a:xfrm>
            <a:off x="2555875" y="5229225"/>
            <a:ext cx="4321175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shànɡ</a:t>
            </a:r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shān</a:t>
            </a:r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rónɡyì</a:t>
            </a:r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xià</a:t>
            </a:r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shān</a:t>
            </a:r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nán</a:t>
            </a:r>
            <a:endParaRPr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l">
              <a:defRPr sz="1800"/>
            </a:pP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   上     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山    </a:t>
            </a:r>
            <a:r>
              <a:rPr lang="en-US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dirty="0" err="1" smtClean="0">
                <a:latin typeface="华文细黑"/>
                <a:ea typeface="华文细黑"/>
                <a:cs typeface="华文细黑"/>
                <a:sym typeface="华文细黑"/>
              </a:rPr>
              <a:t>容易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下   山     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难 </a:t>
            </a:r>
            <a:endParaRPr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18" name="ebac21ad-774b-4974-b4e9-c17504edfbfc.jpg"/>
          <p:cNvPicPr/>
          <p:nvPr/>
        </p:nvPicPr>
        <p:blipFill>
          <a:blip r:embed="rId2" cstate="print">
            <a:extLst/>
          </a:blip>
          <a:srcRect l="10806"/>
          <a:stretch>
            <a:fillRect/>
          </a:stretch>
        </p:blipFill>
        <p:spPr>
          <a:xfrm>
            <a:off x="1835696" y="1772816"/>
            <a:ext cx="2377529" cy="302460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0131336f680a469bff808081312f1ab6_meitu_1.jpe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356100" y="1773237"/>
            <a:ext cx="2303463" cy="30241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752600"/>
            <a:ext cx="78130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leg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760537"/>
            <a:ext cx="10080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腿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438400"/>
            <a:ext cx="2288044" cy="510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hurt，painful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451100"/>
            <a:ext cx="627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疼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124200"/>
            <a:ext cx="8999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foot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1321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脚</a:t>
            </a:r>
          </a:p>
        </p:txBody>
      </p:sp>
      <p:sp>
        <p:nvSpPr>
          <p:cNvPr id="31" name="Shape 31"/>
          <p:cNvSpPr/>
          <p:nvPr/>
        </p:nvSpPr>
        <p:spPr>
          <a:xfrm>
            <a:off x="5038725" y="3810000"/>
            <a:ext cx="86569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tree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3817937"/>
            <a:ext cx="6270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树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4500562"/>
            <a:ext cx="117049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easy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4508500"/>
            <a:ext cx="9810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容易</a:t>
            </a:r>
          </a:p>
        </p:txBody>
      </p:sp>
      <p:sp>
        <p:nvSpPr>
          <p:cNvPr id="35" name="Shape 35"/>
          <p:cNvSpPr/>
          <p:nvPr/>
        </p:nvSpPr>
        <p:spPr>
          <a:xfrm>
            <a:off x="2519362" y="1763712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tuǐ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5043487" y="5181600"/>
            <a:ext cx="160522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difficult</a:t>
            </a:r>
          </a:p>
        </p:txBody>
      </p:sp>
      <p:sp>
        <p:nvSpPr>
          <p:cNvPr id="37" name="Shape 37"/>
          <p:cNvSpPr/>
          <p:nvPr/>
        </p:nvSpPr>
        <p:spPr>
          <a:xfrm>
            <a:off x="1055687" y="5189537"/>
            <a:ext cx="9810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难</a:t>
            </a:r>
          </a:p>
        </p:txBody>
      </p:sp>
      <p:sp>
        <p:nvSpPr>
          <p:cNvPr id="38" name="Shape 38"/>
          <p:cNvSpPr/>
          <p:nvPr/>
        </p:nvSpPr>
        <p:spPr>
          <a:xfrm>
            <a:off x="2514600" y="2443162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ténɡ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2514600" y="3124200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jiǎo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3810000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shù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" name="Shape 41"/>
          <p:cNvSpPr/>
          <p:nvPr/>
        </p:nvSpPr>
        <p:spPr>
          <a:xfrm>
            <a:off x="2514600" y="4495800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rónɡyì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5181600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nán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 animBg="1" advAuto="0"/>
      <p:bldP spid="27" grpId="2" animBg="1" advAuto="0"/>
      <p:bldP spid="29" grpId="3" animBg="1" advAuto="0"/>
      <p:bldP spid="31" grpId="4" animBg="1" advAuto="0"/>
      <p:bldP spid="33" grpId="5" animBg="1" advAuto="0"/>
      <p:bldP spid="36" grpId="6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5" name="Shape 4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8" name="Shape 48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9" name="Shape 49"/>
          <p:cNvSpPr/>
          <p:nvPr/>
        </p:nvSpPr>
        <p:spPr>
          <a:xfrm>
            <a:off x="990600" y="22860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疼</a:t>
            </a:r>
          </a:p>
        </p:txBody>
      </p:sp>
      <p:sp>
        <p:nvSpPr>
          <p:cNvPr id="50" name="Shape 50"/>
          <p:cNvSpPr/>
          <p:nvPr/>
        </p:nvSpPr>
        <p:spPr>
          <a:xfrm>
            <a:off x="990600" y="31242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难</a:t>
            </a:r>
          </a:p>
        </p:txBody>
      </p:sp>
      <p:sp>
        <p:nvSpPr>
          <p:cNvPr id="51" name="Shape 51"/>
          <p:cNvSpPr/>
          <p:nvPr/>
        </p:nvSpPr>
        <p:spPr>
          <a:xfrm>
            <a:off x="990600" y="39624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腿</a:t>
            </a:r>
          </a:p>
        </p:txBody>
      </p:sp>
      <p:sp>
        <p:nvSpPr>
          <p:cNvPr id="52" name="Shape 52"/>
          <p:cNvSpPr/>
          <p:nvPr/>
        </p:nvSpPr>
        <p:spPr>
          <a:xfrm>
            <a:off x="990600" y="48006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脚</a:t>
            </a:r>
          </a:p>
        </p:txBody>
      </p:sp>
      <p:sp>
        <p:nvSpPr>
          <p:cNvPr id="53" name="Shape 53"/>
          <p:cNvSpPr/>
          <p:nvPr/>
        </p:nvSpPr>
        <p:spPr>
          <a:xfrm>
            <a:off x="990600" y="561975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树</a:t>
            </a:r>
          </a:p>
        </p:txBody>
      </p:sp>
      <p:sp>
        <p:nvSpPr>
          <p:cNvPr id="54" name="Shape 54"/>
          <p:cNvSpPr/>
          <p:nvPr/>
        </p:nvSpPr>
        <p:spPr>
          <a:xfrm>
            <a:off x="3200399" y="2286000"/>
            <a:ext cx="48186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jiǎo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3200400" y="3124200"/>
            <a:ext cx="58765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ténɡ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3200399" y="3962400"/>
            <a:ext cx="49147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nán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3203575" y="4797425"/>
            <a:ext cx="3936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tuǐ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3200400" y="5619750"/>
            <a:ext cx="48025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shù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5715000" y="2286000"/>
            <a:ext cx="1924060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hurt，painful</a:t>
            </a:r>
          </a:p>
        </p:txBody>
      </p:sp>
      <p:sp>
        <p:nvSpPr>
          <p:cNvPr id="60" name="Shape 60"/>
          <p:cNvSpPr/>
          <p:nvPr/>
        </p:nvSpPr>
        <p:spPr>
          <a:xfrm>
            <a:off x="5715000" y="3124200"/>
            <a:ext cx="76729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foot</a:t>
            </a:r>
          </a:p>
        </p:txBody>
      </p:sp>
      <p:sp>
        <p:nvSpPr>
          <p:cNvPr id="61" name="Shape 61"/>
          <p:cNvSpPr/>
          <p:nvPr/>
        </p:nvSpPr>
        <p:spPr>
          <a:xfrm>
            <a:off x="5715000" y="3962400"/>
            <a:ext cx="135504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difficult</a:t>
            </a:r>
          </a:p>
        </p:txBody>
      </p:sp>
      <p:sp>
        <p:nvSpPr>
          <p:cNvPr id="62" name="Shape 62"/>
          <p:cNvSpPr/>
          <p:nvPr/>
        </p:nvSpPr>
        <p:spPr>
          <a:xfrm>
            <a:off x="5715000" y="4800600"/>
            <a:ext cx="66844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leg</a:t>
            </a:r>
          </a:p>
        </p:txBody>
      </p:sp>
      <p:sp>
        <p:nvSpPr>
          <p:cNvPr id="63" name="Shape 63"/>
          <p:cNvSpPr/>
          <p:nvPr/>
        </p:nvSpPr>
        <p:spPr>
          <a:xfrm>
            <a:off x="5715000" y="5619750"/>
            <a:ext cx="73876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tree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8" name="Group 6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6" name="Shape 6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7" name="Shape 6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9" name="Shape 69"/>
          <p:cNvSpPr/>
          <p:nvPr/>
        </p:nvSpPr>
        <p:spPr>
          <a:xfrm>
            <a:off x="3851275" y="1417954"/>
            <a:ext cx="143586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V+来/去</a:t>
            </a:r>
          </a:p>
        </p:txBody>
      </p:sp>
      <p:sp>
        <p:nvSpPr>
          <p:cNvPr id="70" name="Shape 70"/>
          <p:cNvSpPr/>
          <p:nvPr/>
        </p:nvSpPr>
        <p:spPr>
          <a:xfrm>
            <a:off x="2667000" y="2432367"/>
            <a:ext cx="3761740" cy="62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“你”在屋里：</a:t>
            </a:r>
            <a:endParaRPr>
              <a:solidFill>
                <a:srgbClr val="969696"/>
              </a:solidFill>
            </a:endParaRPr>
          </a:p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谁在外边？你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出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看看吧。</a:t>
            </a:r>
          </a:p>
        </p:txBody>
      </p:sp>
      <p:sp>
        <p:nvSpPr>
          <p:cNvPr id="71" name="Shape 71"/>
          <p:cNvSpPr/>
          <p:nvPr/>
        </p:nvSpPr>
        <p:spPr>
          <a:xfrm>
            <a:off x="2700337" y="3315017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汉语书你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了吗？</a:t>
            </a:r>
          </a:p>
        </p:txBody>
      </p:sp>
      <p:sp>
        <p:nvSpPr>
          <p:cNvPr id="72" name="Shape 72"/>
          <p:cNvSpPr/>
          <p:nvPr/>
        </p:nvSpPr>
        <p:spPr>
          <a:xfrm>
            <a:off x="2700337" y="3891279"/>
            <a:ext cx="4371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那边树多，我们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过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坐一下吧。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7" name="Group 7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5" name="Shape 7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6" name="Shape 7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8" name="Shape 78"/>
          <p:cNvSpPr/>
          <p:nvPr/>
        </p:nvSpPr>
        <p:spPr>
          <a:xfrm>
            <a:off x="2670175" y="2641917"/>
            <a:ext cx="2542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进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教室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79" name="Shape 79"/>
          <p:cNvSpPr/>
          <p:nvPr/>
        </p:nvSpPr>
        <p:spPr>
          <a:xfrm>
            <a:off x="2700337" y="3243579"/>
            <a:ext cx="2237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朋友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80" name="Shape 80"/>
          <p:cNvSpPr/>
          <p:nvPr/>
        </p:nvSpPr>
        <p:spPr>
          <a:xfrm>
            <a:off x="2700337" y="3891279"/>
            <a:ext cx="1628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上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楼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1" name="Shape 81"/>
          <p:cNvSpPr/>
          <p:nvPr/>
        </p:nvSpPr>
        <p:spPr>
          <a:xfrm>
            <a:off x="3851275" y="1417954"/>
            <a:ext cx="143586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V+来/去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86" name="Group 8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4" name="Shape 8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5" name="Shape 8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7" name="Shape 87"/>
          <p:cNvSpPr/>
          <p:nvPr/>
        </p:nvSpPr>
        <p:spPr>
          <a:xfrm>
            <a:off x="2700337" y="2667317"/>
            <a:ext cx="2542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明天要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作业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2700337" y="3315017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帮我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点儿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面包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9" name="Shape 89"/>
          <p:cNvSpPr/>
          <p:nvPr/>
        </p:nvSpPr>
        <p:spPr>
          <a:xfrm>
            <a:off x="2700337" y="3891279"/>
            <a:ext cx="4066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这次旅游，我想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这本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0" name="Shape 90"/>
          <p:cNvSpPr/>
          <p:nvPr/>
        </p:nvSpPr>
        <p:spPr>
          <a:xfrm>
            <a:off x="3851275" y="1417954"/>
            <a:ext cx="143586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V+来/去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/>
          <p:nvPr/>
        </p:nvSpPr>
        <p:spPr>
          <a:xfrm>
            <a:off x="2541587" y="862012"/>
            <a:ext cx="442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下列每组两个句子，请选出正确的一个</a:t>
            </a:r>
          </a:p>
        </p:txBody>
      </p:sp>
      <p:grpSp>
        <p:nvGrpSpPr>
          <p:cNvPr id="97" name="Group 97"/>
          <p:cNvGrpSpPr/>
          <p:nvPr/>
        </p:nvGrpSpPr>
        <p:grpSpPr>
          <a:xfrm>
            <a:off x="470022" y="305519"/>
            <a:ext cx="2011241" cy="919241"/>
            <a:chOff x="0" y="0"/>
            <a:chExt cx="2011240" cy="919239"/>
          </a:xfrm>
        </p:grpSpPr>
        <p:grpSp>
          <p:nvGrpSpPr>
            <p:cNvPr id="95" name="Group 9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3" name="Shape 9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4" name="Shape 9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6" name="Shape 96"/>
            <p:cNvSpPr/>
            <p:nvPr/>
          </p:nvSpPr>
          <p:spPr>
            <a:xfrm>
              <a:off x="574552" y="286618"/>
              <a:ext cx="1436689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8" name="Shape 98"/>
          <p:cNvSpPr/>
          <p:nvPr/>
        </p:nvSpPr>
        <p:spPr>
          <a:xfrm>
            <a:off x="1676400" y="1835150"/>
            <a:ext cx="3603702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A. 我们在楼上等你呢，你来上吧。</a:t>
            </a:r>
          </a:p>
        </p:txBody>
      </p:sp>
      <p:sp>
        <p:nvSpPr>
          <p:cNvPr id="99" name="Shape 99"/>
          <p:cNvSpPr/>
          <p:nvPr/>
        </p:nvSpPr>
        <p:spPr>
          <a:xfrm>
            <a:off x="1143000" y="1833562"/>
            <a:ext cx="457200" cy="3295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1.</a:t>
            </a:r>
          </a:p>
        </p:txBody>
      </p:sp>
      <p:sp>
        <p:nvSpPr>
          <p:cNvPr id="100" name="Shape 100"/>
          <p:cNvSpPr/>
          <p:nvPr/>
        </p:nvSpPr>
        <p:spPr>
          <a:xfrm>
            <a:off x="1143000" y="2797175"/>
            <a:ext cx="457200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2.</a:t>
            </a:r>
          </a:p>
        </p:txBody>
      </p:sp>
      <p:sp>
        <p:nvSpPr>
          <p:cNvPr id="101" name="Shape 101"/>
          <p:cNvSpPr/>
          <p:nvPr/>
        </p:nvSpPr>
        <p:spPr>
          <a:xfrm>
            <a:off x="1677987" y="2271712"/>
            <a:ext cx="3565755" cy="3295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B. 我们在楼上等你呢，你上来吧。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1676400" y="2782887"/>
            <a:ext cx="2003502" cy="3295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A. 小狗下楼来了。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677987" y="3219450"/>
            <a:ext cx="1965555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B. 小狗下来楼了。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143000" y="3752850"/>
            <a:ext cx="457200" cy="329565"/>
          </a:xfrm>
          <a:prstGeom prst="rect">
            <a:avLst/>
          </a:prstGeom>
          <a:ln>
            <a:solidFill>
              <a:srgbClr val="98B954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3.</a:t>
            </a:r>
          </a:p>
        </p:txBody>
      </p:sp>
      <p:sp>
        <p:nvSpPr>
          <p:cNvPr id="105" name="Shape 105"/>
          <p:cNvSpPr/>
          <p:nvPr/>
        </p:nvSpPr>
        <p:spPr>
          <a:xfrm>
            <a:off x="1676400" y="3738562"/>
            <a:ext cx="2232102" cy="329566"/>
          </a:xfrm>
          <a:prstGeom prst="rect">
            <a:avLst/>
          </a:prstGeom>
          <a:ln>
            <a:solidFill>
              <a:srgbClr val="98B954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A. 明天要带作业来。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1677987" y="4175125"/>
            <a:ext cx="2194155" cy="329565"/>
          </a:xfrm>
          <a:prstGeom prst="rect">
            <a:avLst/>
          </a:prstGeom>
          <a:ln>
            <a:solidFill>
              <a:srgbClr val="98B954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B. 明天要来带作业。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/>
          <p:nvPr/>
        </p:nvSpPr>
        <p:spPr>
          <a:xfrm>
            <a:off x="2555875" y="836612"/>
            <a:ext cx="1628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选词完成句子</a:t>
            </a:r>
          </a:p>
        </p:txBody>
      </p:sp>
      <p:grpSp>
        <p:nvGrpSpPr>
          <p:cNvPr id="113" name="Group 113"/>
          <p:cNvGrpSpPr/>
          <p:nvPr/>
        </p:nvGrpSpPr>
        <p:grpSpPr>
          <a:xfrm>
            <a:off x="470022" y="305519"/>
            <a:ext cx="1834334" cy="919241"/>
            <a:chOff x="0" y="0"/>
            <a:chExt cx="1834332" cy="919239"/>
          </a:xfrm>
        </p:grpSpPr>
        <p:grpSp>
          <p:nvGrpSpPr>
            <p:cNvPr id="111" name="Group 11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9" name="Shape 10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0" name="Shape 11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2" name="Shape 112"/>
            <p:cNvSpPr/>
            <p:nvPr/>
          </p:nvSpPr>
          <p:spPr>
            <a:xfrm>
              <a:off x="574552" y="286618"/>
              <a:ext cx="125978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4" name="Shape 114"/>
          <p:cNvSpPr/>
          <p:nvPr/>
        </p:nvSpPr>
        <p:spPr>
          <a:xfrm>
            <a:off x="1692275" y="2492375"/>
            <a:ext cx="4618990" cy="3223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你怎么还没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？我都在楼下等你半小时了。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1090464" y="2527300"/>
            <a:ext cx="457200" cy="320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rPr dirty="0"/>
              <a:t>1.</a:t>
            </a:r>
          </a:p>
        </p:txBody>
      </p:sp>
      <p:sp>
        <p:nvSpPr>
          <p:cNvPr id="116" name="Shape 116"/>
          <p:cNvSpPr/>
          <p:nvPr/>
        </p:nvSpPr>
        <p:spPr>
          <a:xfrm>
            <a:off x="1144293" y="3213100"/>
            <a:ext cx="457201" cy="320040"/>
          </a:xfrm>
          <a:prstGeom prst="rect">
            <a:avLst/>
          </a:prstGeom>
          <a:ln w="12700">
            <a:miter lim="400000"/>
          </a:ln>
          <a:effectLst>
            <a:outerShdw blurRad="63500" dist="19999" dir="7020039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rPr dirty="0"/>
              <a:t>2.</a:t>
            </a:r>
          </a:p>
        </p:txBody>
      </p:sp>
      <p:sp>
        <p:nvSpPr>
          <p:cNvPr id="117" name="Shape 117"/>
          <p:cNvSpPr/>
          <p:nvPr/>
        </p:nvSpPr>
        <p:spPr>
          <a:xfrm>
            <a:off x="1143000" y="3860800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19999" dir="7020039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3.</a:t>
            </a:r>
          </a:p>
        </p:txBody>
      </p:sp>
      <p:sp>
        <p:nvSpPr>
          <p:cNvPr id="118" name="Shape 118"/>
          <p:cNvSpPr/>
          <p:nvPr/>
        </p:nvSpPr>
        <p:spPr>
          <a:xfrm>
            <a:off x="395287" y="1557337"/>
            <a:ext cx="8064501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000"/>
              </a:spcBef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带去        下楼来       上学去</a:t>
            </a:r>
          </a:p>
        </p:txBody>
      </p:sp>
      <p:sp>
        <p:nvSpPr>
          <p:cNvPr id="119" name="Shape 119"/>
          <p:cNvSpPr/>
          <p:nvPr/>
        </p:nvSpPr>
        <p:spPr>
          <a:xfrm>
            <a:off x="1692274" y="3213100"/>
            <a:ext cx="3957880" cy="3223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已经10点半了，快点儿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，别睡了。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1676400" y="3824287"/>
            <a:ext cx="3704590" cy="3223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明天去朋友家，我想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一些水果。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" name="Group 126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22" name="Shape 122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25" name="Group 125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3" name="Shape 123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4" name="Shape 124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27" name="Shape 127"/>
          <p:cNvSpPr/>
          <p:nvPr/>
        </p:nvSpPr>
        <p:spPr>
          <a:xfrm>
            <a:off x="3048000" y="1379854"/>
            <a:ext cx="137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下山的路上</a:t>
            </a:r>
          </a:p>
        </p:txBody>
      </p:sp>
      <p:sp>
        <p:nvSpPr>
          <p:cNvPr id="128" name="Shape 128"/>
          <p:cNvSpPr/>
          <p:nvPr/>
        </p:nvSpPr>
        <p:spPr>
          <a:xfrm>
            <a:off x="838200" y="2038350"/>
            <a:ext cx="21710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小丽：休息一下吧。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850900" y="2647950"/>
            <a:ext cx="1713865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小刚：怎么了？</a:t>
            </a:r>
          </a:p>
        </p:txBody>
      </p:sp>
      <p:sp>
        <p:nvSpPr>
          <p:cNvPr id="130" name="Shape 130"/>
          <p:cNvSpPr/>
          <p:nvPr/>
        </p:nvSpPr>
        <p:spPr>
          <a:xfrm>
            <a:off x="850900" y="3284537"/>
            <a:ext cx="3314065" cy="3295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小丽：我现在腿也疼，脚也疼。</a:t>
            </a:r>
          </a:p>
        </p:txBody>
      </p:sp>
      <p:sp>
        <p:nvSpPr>
          <p:cNvPr id="131" name="Shape 131"/>
          <p:cNvSpPr/>
          <p:nvPr/>
        </p:nvSpPr>
        <p:spPr>
          <a:xfrm>
            <a:off x="850900" y="3894137"/>
            <a:ext cx="4457065" cy="3295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小刚：好，那边树多，我们过去坐一下吧。</a:t>
            </a:r>
          </a:p>
        </p:txBody>
      </p:sp>
      <p:sp>
        <p:nvSpPr>
          <p:cNvPr id="132" name="Shape 132"/>
          <p:cNvSpPr/>
          <p:nvPr/>
        </p:nvSpPr>
        <p:spPr>
          <a:xfrm>
            <a:off x="850900" y="4508500"/>
            <a:ext cx="42284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小丽：上来的时候我怎么没觉得这么累？</a:t>
            </a:r>
          </a:p>
        </p:txBody>
      </p:sp>
      <p:sp>
        <p:nvSpPr>
          <p:cNvPr id="133" name="Shape 133"/>
          <p:cNvSpPr/>
          <p:nvPr/>
        </p:nvSpPr>
        <p:spPr>
          <a:xfrm>
            <a:off x="849312" y="5118100"/>
            <a:ext cx="3771266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小刚：上山容易下山难，你不知道？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/>
          <p:nvPr/>
        </p:nvSpPr>
        <p:spPr>
          <a:xfrm>
            <a:off x="2541587" y="971550"/>
            <a:ext cx="2161541" cy="408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18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/>
            <a:r>
              <a:t>根据课文判断对错：</a:t>
            </a:r>
          </a:p>
        </p:txBody>
      </p:sp>
      <p:grpSp>
        <p:nvGrpSpPr>
          <p:cNvPr id="140" name="Group 140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38" name="Group 13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6" name="Shape 13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7" name="Shape 13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9" name="Shape 139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1" name="Shape 141"/>
          <p:cNvSpPr/>
          <p:nvPr/>
        </p:nvSpPr>
        <p:spPr>
          <a:xfrm>
            <a:off x="1676400" y="2105025"/>
            <a:ext cx="2161540" cy="320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小刚和小丽在运动。</a:t>
            </a:r>
          </a:p>
        </p:txBody>
      </p:sp>
      <p:sp>
        <p:nvSpPr>
          <p:cNvPr id="142" name="Shape 142"/>
          <p:cNvSpPr/>
          <p:nvPr/>
        </p:nvSpPr>
        <p:spPr>
          <a:xfrm>
            <a:off x="1115616" y="2103437"/>
            <a:ext cx="457200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rPr dirty="0"/>
              <a:t>1.</a:t>
            </a:r>
          </a:p>
        </p:txBody>
      </p:sp>
      <p:sp>
        <p:nvSpPr>
          <p:cNvPr id="143" name="Shape 143"/>
          <p:cNvSpPr/>
          <p:nvPr/>
        </p:nvSpPr>
        <p:spPr>
          <a:xfrm>
            <a:off x="1143000" y="29114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2.</a:t>
            </a:r>
          </a:p>
        </p:txBody>
      </p:sp>
      <p:sp>
        <p:nvSpPr>
          <p:cNvPr id="144" name="Shape 144"/>
          <p:cNvSpPr/>
          <p:nvPr/>
        </p:nvSpPr>
        <p:spPr>
          <a:xfrm>
            <a:off x="1676400" y="2897187"/>
            <a:ext cx="170434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他们正在上山。</a:t>
            </a:r>
          </a:p>
        </p:txBody>
      </p:sp>
      <p:sp>
        <p:nvSpPr>
          <p:cNvPr id="145" name="Shape 145"/>
          <p:cNvSpPr/>
          <p:nvPr/>
        </p:nvSpPr>
        <p:spPr>
          <a:xfrm>
            <a:off x="1143000" y="36861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3.</a:t>
            </a:r>
          </a:p>
        </p:txBody>
      </p:sp>
      <p:sp>
        <p:nvSpPr>
          <p:cNvPr id="146" name="Shape 146"/>
          <p:cNvSpPr/>
          <p:nvPr/>
        </p:nvSpPr>
        <p:spPr>
          <a:xfrm>
            <a:off x="1676400" y="3684587"/>
            <a:ext cx="239014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小刚的腿和脚都很疼。</a:t>
            </a:r>
          </a:p>
        </p:txBody>
      </p:sp>
      <p:sp>
        <p:nvSpPr>
          <p:cNvPr id="147" name="Shape 147"/>
          <p:cNvSpPr/>
          <p:nvPr/>
        </p:nvSpPr>
        <p:spPr>
          <a:xfrm>
            <a:off x="1143000" y="4475162"/>
            <a:ext cx="45720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4.</a:t>
            </a:r>
          </a:p>
        </p:txBody>
      </p:sp>
      <p:sp>
        <p:nvSpPr>
          <p:cNvPr id="148" name="Shape 148"/>
          <p:cNvSpPr/>
          <p:nvPr/>
        </p:nvSpPr>
        <p:spPr>
          <a:xfrm>
            <a:off x="1676400" y="4471987"/>
            <a:ext cx="376174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他们找了一个树多的地方休息一下。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第二课  他什么时候回来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402045_162641239838_2_meitu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500562" y="3789362"/>
            <a:ext cx="2663826" cy="187325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01300534043830134259371422376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692275" y="3787775"/>
            <a:ext cx="2663825" cy="18732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01300001255202131771590154007.jpe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4500562" y="1844675"/>
            <a:ext cx="2663826" cy="18811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20140721150256_w3wwj.jpe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1692275" y="1843087"/>
            <a:ext cx="2663825" cy="1873251"/>
          </a:xfrm>
          <a:prstGeom prst="rect">
            <a:avLst/>
          </a:prstGeom>
          <a:ln w="12700">
            <a:miter lim="400000"/>
          </a:ln>
        </p:spPr>
      </p:pic>
      <p:sp>
        <p:nvSpPr>
          <p:cNvPr id="16" name="Shape 16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7" name="Shape 1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" name="Shape 1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0" name="Shape 20"/>
          <p:cNvSpPr/>
          <p:nvPr/>
        </p:nvSpPr>
        <p:spPr>
          <a:xfrm>
            <a:off x="-1" y="137160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根据图片选择场所名称</a:t>
            </a:r>
          </a:p>
        </p:txBody>
      </p:sp>
      <p:sp>
        <p:nvSpPr>
          <p:cNvPr id="21" name="Shape 21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sp>
        <p:nvSpPr>
          <p:cNvPr id="22" name="Shape 22"/>
          <p:cNvSpPr/>
          <p:nvPr/>
        </p:nvSpPr>
        <p:spPr>
          <a:xfrm>
            <a:off x="3308633" y="5794573"/>
            <a:ext cx="59792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jiā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家 </a:t>
            </a:r>
          </a:p>
        </p:txBody>
      </p:sp>
      <p:sp>
        <p:nvSpPr>
          <p:cNvPr id="23" name="Shape 23"/>
          <p:cNvSpPr/>
          <p:nvPr/>
        </p:nvSpPr>
        <p:spPr>
          <a:xfrm>
            <a:off x="1668001" y="5794573"/>
            <a:ext cx="1152559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xuéxiào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学校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4" name="Shape 24"/>
          <p:cNvSpPr/>
          <p:nvPr/>
        </p:nvSpPr>
        <p:spPr>
          <a:xfrm>
            <a:off x="5980942" y="5775323"/>
            <a:ext cx="111569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yīyuàn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医院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5" name="Shape 25"/>
          <p:cNvSpPr/>
          <p:nvPr/>
        </p:nvSpPr>
        <p:spPr>
          <a:xfrm>
            <a:off x="3852589" y="5745450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túshūɡuǎn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图书馆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6" name="Shape 26"/>
          <p:cNvSpPr/>
          <p:nvPr/>
        </p:nvSpPr>
        <p:spPr>
          <a:xfrm>
            <a:off x="1692275" y="1844675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7" name="Shape 27"/>
          <p:cNvSpPr/>
          <p:nvPr/>
        </p:nvSpPr>
        <p:spPr>
          <a:xfrm>
            <a:off x="4500562" y="1844675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8" name="Shape 28"/>
          <p:cNvSpPr/>
          <p:nvPr/>
        </p:nvSpPr>
        <p:spPr>
          <a:xfrm>
            <a:off x="4500562" y="37893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9" name="Shape 29"/>
          <p:cNvSpPr/>
          <p:nvPr/>
        </p:nvSpPr>
        <p:spPr>
          <a:xfrm>
            <a:off x="1692275" y="37893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4" grpId="0" animBg="1" advAuto="0"/>
      <p:bldP spid="25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3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2" name="Shape 3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5" name="Shape 35"/>
          <p:cNvSpPr/>
          <p:nvPr/>
        </p:nvSpPr>
        <p:spPr>
          <a:xfrm>
            <a:off x="5022850" y="1773237"/>
            <a:ext cx="194960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Mrs.,madam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184467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太太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2670175"/>
            <a:ext cx="150878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secretary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268287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秘书</a:t>
            </a:r>
          </a:p>
        </p:txBody>
      </p:sp>
      <p:sp>
        <p:nvSpPr>
          <p:cNvPr id="39" name="Shape 39"/>
          <p:cNvSpPr/>
          <p:nvPr/>
        </p:nvSpPr>
        <p:spPr>
          <a:xfrm>
            <a:off x="5038725" y="3513137"/>
            <a:ext cx="145817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manager</a:t>
            </a:r>
          </a:p>
        </p:txBody>
      </p:sp>
      <p:sp>
        <p:nvSpPr>
          <p:cNvPr id="40" name="Shape 40"/>
          <p:cNvSpPr/>
          <p:nvPr/>
        </p:nvSpPr>
        <p:spPr>
          <a:xfrm>
            <a:off x="1049337" y="352107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经理</a:t>
            </a:r>
          </a:p>
        </p:txBody>
      </p:sp>
      <p:sp>
        <p:nvSpPr>
          <p:cNvPr id="41" name="Shape 41"/>
          <p:cNvSpPr/>
          <p:nvPr/>
        </p:nvSpPr>
        <p:spPr>
          <a:xfrm>
            <a:off x="5038725" y="4351337"/>
            <a:ext cx="1114088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office</a:t>
            </a:r>
          </a:p>
        </p:txBody>
      </p:sp>
      <p:sp>
        <p:nvSpPr>
          <p:cNvPr id="42" name="Shape 42"/>
          <p:cNvSpPr/>
          <p:nvPr/>
        </p:nvSpPr>
        <p:spPr>
          <a:xfrm>
            <a:off x="1049337" y="4359275"/>
            <a:ext cx="1018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办公室</a:t>
            </a:r>
          </a:p>
        </p:txBody>
      </p:sp>
      <p:sp>
        <p:nvSpPr>
          <p:cNvPr id="43" name="Shape 43"/>
          <p:cNvSpPr/>
          <p:nvPr/>
        </p:nvSpPr>
        <p:spPr>
          <a:xfrm>
            <a:off x="2519362" y="1847850"/>
            <a:ext cx="65819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tàitɑi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4" name="Shape 44"/>
          <p:cNvSpPr/>
          <p:nvPr/>
        </p:nvSpPr>
        <p:spPr>
          <a:xfrm>
            <a:off x="2514600" y="2674937"/>
            <a:ext cx="76399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mìshū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5" name="Shape 45"/>
          <p:cNvSpPr/>
          <p:nvPr/>
        </p:nvSpPr>
        <p:spPr>
          <a:xfrm>
            <a:off x="2514600" y="3513137"/>
            <a:ext cx="64376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jīnɡlǐ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Shape 46"/>
          <p:cNvSpPr/>
          <p:nvPr/>
        </p:nvSpPr>
        <p:spPr>
          <a:xfrm>
            <a:off x="2514599" y="4351337"/>
            <a:ext cx="137793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bànɡōnɡshì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 advAuto="0"/>
      <p:bldP spid="37" grpId="0" animBg="1" advAuto="0"/>
      <p:bldP spid="39" grpId="0" animBg="1" advAuto="0"/>
      <p:bldP spid="41" grpId="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5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9" name="Shape 4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0" name="Shape 5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2" name="Shape 52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3" name="Shape 53"/>
          <p:cNvSpPr/>
          <p:nvPr/>
        </p:nvSpPr>
        <p:spPr>
          <a:xfrm>
            <a:off x="971550" y="3141662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太太</a:t>
            </a:r>
          </a:p>
        </p:txBody>
      </p:sp>
      <p:sp>
        <p:nvSpPr>
          <p:cNvPr id="54" name="Shape 54"/>
          <p:cNvSpPr/>
          <p:nvPr/>
        </p:nvSpPr>
        <p:spPr>
          <a:xfrm>
            <a:off x="971550" y="2276475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秘书</a:t>
            </a:r>
          </a:p>
        </p:txBody>
      </p:sp>
      <p:sp>
        <p:nvSpPr>
          <p:cNvPr id="55" name="Shape 55"/>
          <p:cNvSpPr/>
          <p:nvPr/>
        </p:nvSpPr>
        <p:spPr>
          <a:xfrm>
            <a:off x="971550" y="4797425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经理</a:t>
            </a:r>
          </a:p>
        </p:txBody>
      </p:sp>
      <p:sp>
        <p:nvSpPr>
          <p:cNvPr id="56" name="Shape 56"/>
          <p:cNvSpPr/>
          <p:nvPr/>
        </p:nvSpPr>
        <p:spPr>
          <a:xfrm>
            <a:off x="962025" y="3933825"/>
            <a:ext cx="866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办公室</a:t>
            </a:r>
          </a:p>
        </p:txBody>
      </p:sp>
      <p:sp>
        <p:nvSpPr>
          <p:cNvPr id="57" name="Shape 57"/>
          <p:cNvSpPr/>
          <p:nvPr/>
        </p:nvSpPr>
        <p:spPr>
          <a:xfrm>
            <a:off x="3200400" y="2286000"/>
            <a:ext cx="65819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tàitɑi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3200400" y="3968750"/>
            <a:ext cx="76399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mìshū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3203848" y="4797425"/>
            <a:ext cx="64376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jīnɡlǐ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3203574" y="3068637"/>
            <a:ext cx="137793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bànɡōnɡshì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5724525" y="3032125"/>
            <a:ext cx="164203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Mrs.,madam</a:t>
            </a:r>
          </a:p>
        </p:txBody>
      </p:sp>
      <p:sp>
        <p:nvSpPr>
          <p:cNvPr id="62" name="Shape 62"/>
          <p:cNvSpPr/>
          <p:nvPr/>
        </p:nvSpPr>
        <p:spPr>
          <a:xfrm>
            <a:off x="5724525" y="3895725"/>
            <a:ext cx="127467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secretary</a:t>
            </a:r>
          </a:p>
        </p:txBody>
      </p:sp>
      <p:sp>
        <p:nvSpPr>
          <p:cNvPr id="63" name="Shape 63"/>
          <p:cNvSpPr/>
          <p:nvPr/>
        </p:nvSpPr>
        <p:spPr>
          <a:xfrm>
            <a:off x="5724525" y="2239962"/>
            <a:ext cx="123250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manager</a:t>
            </a:r>
          </a:p>
        </p:txBody>
      </p:sp>
      <p:sp>
        <p:nvSpPr>
          <p:cNvPr id="64" name="Shape 64"/>
          <p:cNvSpPr/>
          <p:nvPr/>
        </p:nvSpPr>
        <p:spPr>
          <a:xfrm>
            <a:off x="5724525" y="4797425"/>
            <a:ext cx="94576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office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7" name="Shape 6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8" name="Shape 6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0" name="Shape 70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  <a:r>
              <a:rPr sz="17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1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了……就V</a:t>
            </a:r>
            <a:r>
              <a:rPr sz="17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2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……</a:t>
            </a:r>
          </a:p>
        </p:txBody>
      </p:sp>
      <p:sp>
        <p:nvSpPr>
          <p:cNvPr id="71" name="Shape 71"/>
          <p:cNvSpPr/>
          <p:nvPr/>
        </p:nvSpPr>
        <p:spPr>
          <a:xfrm>
            <a:off x="2286000" y="2572067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妈妈</a:t>
            </a:r>
            <a:r>
              <a:rPr sz="2400" dirty="0" err="1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起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床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 dirty="0" err="1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做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早饭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2" name="Shape 72"/>
          <p:cNvSpPr/>
          <p:nvPr/>
        </p:nvSpPr>
        <p:spPr>
          <a:xfrm>
            <a:off x="2286000" y="3921442"/>
            <a:ext cx="3761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每天晚上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饭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睡觉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2355963" y="3260209"/>
            <a:ext cx="3152141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 dirty="0" err="1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400" dirty="0" err="1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伞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 dirty="0" err="1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下来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7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6" name="Shape 7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7" name="Shape 7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9" name="Shape 79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  <a:r>
              <a:rPr sz="17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1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了……就V</a:t>
            </a:r>
            <a:r>
              <a:rPr sz="17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2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……</a:t>
            </a:r>
          </a:p>
        </p:txBody>
      </p:sp>
      <p:sp>
        <p:nvSpPr>
          <p:cNvPr id="80" name="Shape 80"/>
          <p:cNvSpPr/>
          <p:nvPr/>
        </p:nvSpPr>
        <p:spPr>
          <a:xfrm>
            <a:off x="2286000" y="2572067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下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课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书店。</a:t>
            </a:r>
          </a:p>
        </p:txBody>
      </p:sp>
      <p:sp>
        <p:nvSpPr>
          <p:cNvPr id="81" name="Shape 81"/>
          <p:cNvSpPr/>
          <p:nvPr/>
        </p:nvSpPr>
        <p:spPr>
          <a:xfrm>
            <a:off x="2286000" y="3921442"/>
            <a:ext cx="3761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他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办公室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告诉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他。</a:t>
            </a:r>
          </a:p>
        </p:txBody>
      </p:sp>
      <p:sp>
        <p:nvSpPr>
          <p:cNvPr id="82" name="Shape 82"/>
          <p:cNvSpPr/>
          <p:nvPr/>
        </p:nvSpPr>
        <p:spPr>
          <a:xfrm>
            <a:off x="2268537" y="3246755"/>
            <a:ext cx="349186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回来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>
                <a:solidFill>
                  <a:srgbClr val="009900"/>
                </a:solidFill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饭。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9"/>
          <p:cNvGrpSpPr/>
          <p:nvPr/>
        </p:nvGrpSpPr>
        <p:grpSpPr>
          <a:xfrm>
            <a:off x="470022" y="305519"/>
            <a:ext cx="8359655" cy="994502"/>
            <a:chOff x="0" y="0"/>
            <a:chExt cx="8359653" cy="994500"/>
          </a:xfrm>
        </p:grpSpPr>
        <p:grpSp>
          <p:nvGrpSpPr>
            <p:cNvPr id="3" name="Group 8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8" name="Shape 88"/>
            <p:cNvSpPr/>
            <p:nvPr/>
          </p:nvSpPr>
          <p:spPr>
            <a:xfrm>
              <a:off x="574552" y="286618"/>
              <a:ext cx="7785101" cy="70788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90" name="Shape 90"/>
          <p:cNvSpPr/>
          <p:nvPr/>
        </p:nvSpPr>
        <p:spPr>
          <a:xfrm>
            <a:off x="1706756" y="2565400"/>
            <a:ext cx="3787896" cy="61555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81000" lvl="0" indent="-381000">
              <a:buClr>
                <a:srgbClr val="000000"/>
              </a:buClr>
              <a:buSzPct val="100000"/>
              <a:buFont typeface="华文细黑"/>
              <a:buAutoNum type="arabicPeriod"/>
            </a:pP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A:你什么时候给妈妈打电话？</a:t>
            </a:r>
          </a:p>
          <a:p>
            <a:pPr marL="342900" lvl="0" indent="-342900" algn="l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B:我打算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就打电话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1" name="Shape 91"/>
          <p:cNvSpPr/>
          <p:nvPr/>
        </p:nvSpPr>
        <p:spPr>
          <a:xfrm>
            <a:off x="6800850" y="1946275"/>
            <a:ext cx="866140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差不多</a:t>
            </a:r>
          </a:p>
        </p:txBody>
      </p:sp>
      <p:sp>
        <p:nvSpPr>
          <p:cNvPr id="92" name="Shape 92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几乎</a:t>
            </a:r>
          </a:p>
        </p:txBody>
      </p:sp>
      <p:sp>
        <p:nvSpPr>
          <p:cNvPr id="93" name="Shape 93"/>
          <p:cNvSpPr/>
          <p:nvPr/>
        </p:nvSpPr>
        <p:spPr>
          <a:xfrm>
            <a:off x="1748981" y="3448050"/>
            <a:ext cx="3571619" cy="61555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A:你怎么吃了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 algn="l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B:我太累了。</a:t>
            </a:r>
          </a:p>
        </p:txBody>
      </p:sp>
      <p:sp>
        <p:nvSpPr>
          <p:cNvPr id="94" name="Shape 94"/>
          <p:cNvSpPr/>
          <p:nvPr/>
        </p:nvSpPr>
        <p:spPr>
          <a:xfrm>
            <a:off x="0" y="1628775"/>
            <a:ext cx="874871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到了家     晚饭     睡觉     就走</a:t>
            </a:r>
          </a:p>
        </p:txBody>
      </p:sp>
      <p:sp>
        <p:nvSpPr>
          <p:cNvPr id="95" name="Shape 95"/>
          <p:cNvSpPr/>
          <p:nvPr/>
        </p:nvSpPr>
        <p:spPr>
          <a:xfrm>
            <a:off x="1724025" y="4311650"/>
            <a:ext cx="2479294" cy="601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A:你什么时候走？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B:他来了我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1"/>
          <p:cNvGrpSpPr/>
          <p:nvPr/>
        </p:nvGrpSpPr>
        <p:grpSpPr>
          <a:xfrm>
            <a:off x="287923" y="227733"/>
            <a:ext cx="8698916" cy="1015137"/>
            <a:chOff x="0" y="0"/>
            <a:chExt cx="8698915" cy="1015136"/>
          </a:xfrm>
        </p:grpSpPr>
        <p:sp>
          <p:nvSpPr>
            <p:cNvPr id="97" name="Shape 97"/>
            <p:cNvSpPr/>
            <p:nvPr/>
          </p:nvSpPr>
          <p:spPr>
            <a:xfrm>
              <a:off x="626477" y="307253"/>
              <a:ext cx="8072438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0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2" name="Shape 102"/>
          <p:cNvSpPr/>
          <p:nvPr/>
        </p:nvSpPr>
        <p:spPr>
          <a:xfrm>
            <a:off x="-1" y="14751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在打电话</a:t>
            </a:r>
          </a:p>
        </p:txBody>
      </p:sp>
      <p:sp>
        <p:nvSpPr>
          <p:cNvPr id="103" name="Shape 103"/>
          <p:cNvSpPr/>
          <p:nvPr/>
        </p:nvSpPr>
        <p:spPr>
          <a:xfrm>
            <a:off x="958850" y="2259012"/>
            <a:ext cx="41014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：喂，你好，请问周明在吗？</a:t>
            </a:r>
          </a:p>
        </p:txBody>
      </p:sp>
      <p:sp>
        <p:nvSpPr>
          <p:cNvPr id="104" name="Shape 104"/>
          <p:cNvSpPr/>
          <p:nvPr/>
        </p:nvSpPr>
        <p:spPr>
          <a:xfrm>
            <a:off x="960437" y="2835275"/>
            <a:ext cx="4333477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秘   书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：周经理出去了，不在办公室。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960437" y="3402012"/>
            <a:ext cx="43554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：他去哪儿了？什么时候回来？</a:t>
            </a:r>
          </a:p>
        </p:txBody>
      </p:sp>
      <p:sp>
        <p:nvSpPr>
          <p:cNvPr id="106" name="Shape 106"/>
          <p:cNvSpPr/>
          <p:nvPr/>
        </p:nvSpPr>
        <p:spPr>
          <a:xfrm>
            <a:off x="960437" y="3978275"/>
            <a:ext cx="4079477" cy="370193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秘   书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：他出去办事了，下午回来。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960437" y="4533900"/>
            <a:ext cx="43554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周太太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：回来了就让他给我打个电话。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958850" y="5110162"/>
            <a:ext cx="4841476" cy="370194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秘   书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：好的，他到了办公室我就告诉他。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>
            <a:off x="2541587" y="862012"/>
            <a:ext cx="493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下面是一个打电话的对话，请给句子排序：</a:t>
            </a:r>
          </a:p>
        </p:txBody>
      </p:sp>
      <p:grpSp>
        <p:nvGrpSpPr>
          <p:cNvPr id="2" name="Group 115"/>
          <p:cNvGrpSpPr/>
          <p:nvPr/>
        </p:nvGrpSpPr>
        <p:grpSpPr>
          <a:xfrm>
            <a:off x="470022" y="305519"/>
            <a:ext cx="8359655" cy="994502"/>
            <a:chOff x="0" y="0"/>
            <a:chExt cx="8359653" cy="994500"/>
          </a:xfrm>
        </p:grpSpPr>
        <p:grpSp>
          <p:nvGrpSpPr>
            <p:cNvPr id="3" name="Group 11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1" name="Shape 11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2" name="Shape 11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4" name="Shape 114"/>
            <p:cNvSpPr/>
            <p:nvPr/>
          </p:nvSpPr>
          <p:spPr>
            <a:xfrm>
              <a:off x="574552" y="286618"/>
              <a:ext cx="7785101" cy="70788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16" name="Shape 116"/>
          <p:cNvSpPr/>
          <p:nvPr/>
        </p:nvSpPr>
        <p:spPr>
          <a:xfrm>
            <a:off x="1639887" y="1852612"/>
            <a:ext cx="366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他出去了。他去和客户见面了。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8" name="Shape 118"/>
          <p:cNvSpPr/>
          <p:nvPr/>
        </p:nvSpPr>
        <p:spPr>
          <a:xfrm>
            <a:off x="1106487" y="2217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9" name="Shape 119"/>
          <p:cNvSpPr/>
          <p:nvPr/>
        </p:nvSpPr>
        <p:spPr>
          <a:xfrm>
            <a:off x="1639887" y="2217737"/>
            <a:ext cx="468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我找刘刚。我是他的朋友刘丽。他在吗？</a:t>
            </a:r>
          </a:p>
        </p:txBody>
      </p:sp>
      <p:sp>
        <p:nvSpPr>
          <p:cNvPr id="120" name="Shape 120"/>
          <p:cNvSpPr/>
          <p:nvPr/>
        </p:nvSpPr>
        <p:spPr>
          <a:xfrm>
            <a:off x="1106487" y="2590800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1" name="Shape 121"/>
          <p:cNvSpPr/>
          <p:nvPr/>
        </p:nvSpPr>
        <p:spPr>
          <a:xfrm>
            <a:off x="1639887" y="2590800"/>
            <a:ext cx="1383666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喂，你好。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1106487" y="29622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3" name="Shape 123"/>
          <p:cNvSpPr/>
          <p:nvPr/>
        </p:nvSpPr>
        <p:spPr>
          <a:xfrm>
            <a:off x="1639887" y="2962275"/>
            <a:ext cx="2653666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你好，请问，你找谁？</a:t>
            </a:r>
          </a:p>
        </p:txBody>
      </p:sp>
      <p:sp>
        <p:nvSpPr>
          <p:cNvPr id="124" name="Shape 124"/>
          <p:cNvSpPr/>
          <p:nvPr/>
        </p:nvSpPr>
        <p:spPr>
          <a:xfrm>
            <a:off x="1106487" y="33353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5.</a:t>
            </a:r>
          </a:p>
        </p:txBody>
      </p:sp>
      <p:sp>
        <p:nvSpPr>
          <p:cNvPr id="125" name="Shape 125"/>
          <p:cNvSpPr/>
          <p:nvPr/>
        </p:nvSpPr>
        <p:spPr>
          <a:xfrm>
            <a:off x="1639887" y="3335337"/>
            <a:ext cx="392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他回来后让他给我打个电话好吗？</a:t>
            </a:r>
          </a:p>
        </p:txBody>
      </p:sp>
      <p:sp>
        <p:nvSpPr>
          <p:cNvPr id="126" name="Shape 126"/>
          <p:cNvSpPr/>
          <p:nvPr/>
        </p:nvSpPr>
        <p:spPr>
          <a:xfrm>
            <a:off x="1116012" y="3708400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6.</a:t>
            </a:r>
          </a:p>
        </p:txBody>
      </p:sp>
      <p:sp>
        <p:nvSpPr>
          <p:cNvPr id="127" name="Shape 127"/>
          <p:cNvSpPr/>
          <p:nvPr/>
        </p:nvSpPr>
        <p:spPr>
          <a:xfrm>
            <a:off x="1116012" y="4081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7.</a:t>
            </a:r>
          </a:p>
        </p:txBody>
      </p:sp>
      <p:sp>
        <p:nvSpPr>
          <p:cNvPr id="128" name="Shape 128"/>
          <p:cNvSpPr/>
          <p:nvPr/>
        </p:nvSpPr>
        <p:spPr>
          <a:xfrm>
            <a:off x="1619250" y="3708400"/>
            <a:ext cx="338455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 err="1"/>
              <a:t>好的</a:t>
            </a:r>
            <a:r>
              <a:rPr sz="2000" dirty="0"/>
              <a:t>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1619250" y="4081462"/>
            <a:ext cx="163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谢谢。再见！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第二课  他什么时候回来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2"/>
          <p:cNvGraphicFramePr/>
          <p:nvPr/>
        </p:nvGraphicFramePr>
        <p:xfrm>
          <a:off x="2051050" y="2492375"/>
          <a:ext cx="5113337" cy="283464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744787"/>
                <a:gridCol w="2368550"/>
              </a:tblGrid>
              <a:tr h="395287"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 dirty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V</a:t>
                      </a:r>
                      <a:r>
                        <a:rPr sz="1000" dirty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1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V</a:t>
                      </a:r>
                      <a:r>
                        <a:rPr sz="100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2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例:起床  </a:t>
                      </a:r>
                      <a:r>
                        <a:rPr lang="en-US" sz="2000" dirty="0" smtClean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qǐ</a:t>
                      </a:r>
                      <a:r>
                        <a:rPr sz="2000" dirty="0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chuánɡ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吃早饭</a:t>
                      </a:r>
                      <a:r>
                        <a:rPr sz="2000" dirty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lang="en-US" sz="2000" dirty="0" smtClean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chī</a:t>
                      </a:r>
                      <a:r>
                        <a:rPr sz="2000" dirty="0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zǎofàn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吃饭</a:t>
                      </a:r>
                      <a:r>
                        <a:rPr sz="2000" dirty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</a:t>
                      </a:r>
                      <a:r>
                        <a:rPr lang="en-US" sz="2000" dirty="0" smtClean="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   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chī</a:t>
                      </a:r>
                      <a:r>
                        <a:rPr sz="2000" dirty="0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fàn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写作业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lang="en-US" sz="2000" dirty="0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xiě</a:t>
                      </a:r>
                      <a:r>
                        <a:rPr sz="2000" dirty="0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zuòyè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下课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lang="en-US" sz="2000" dirty="0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    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xià</a:t>
                      </a:r>
                      <a:r>
                        <a:rPr sz="2000" dirty="0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kè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运动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lang="en-US" sz="2000" dirty="0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      </a:t>
                      </a:r>
                      <a:r>
                        <a:rPr sz="2000" dirty="0" err="1" smtClean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yùndònɡ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回家</a:t>
                      </a:r>
                      <a:r>
                        <a:rPr lang="en-US" sz="2000" dirty="0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     </a:t>
                      </a:r>
                      <a:r>
                        <a:rPr sz="2000" dirty="0" smtClean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huí</a:t>
                      </a:r>
                      <a:r>
                        <a:rPr sz="2000" dirty="0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  <a:cs typeface="华文细黑"/>
                          <a:sym typeface="华文细黑"/>
                        </a:rPr>
                        <a:t>jiā</a:t>
                      </a:r>
                      <a:endParaRPr sz="2000" dirty="0">
                        <a:latin typeface="GB Pinyinok-D" pitchFamily="2" charset="-122"/>
                        <a:ea typeface="GB Pinyinok-D" pitchFamily="2" charset="-122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sp>
        <p:nvSpPr>
          <p:cNvPr id="13" name="Shape 13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4" name="Shape 1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5" name="Shape 1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7" name="Shape 17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说说你每次做完V</a:t>
            </a:r>
            <a:r>
              <a:rPr sz="1200" dirty="0">
                <a:latin typeface="华文细黑"/>
                <a:ea typeface="华文细黑"/>
                <a:cs typeface="华文细黑"/>
                <a:sym typeface="华文细黑"/>
              </a:rPr>
              <a:t>1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的事以后做什么</a:t>
            </a:r>
          </a:p>
        </p:txBody>
      </p:sp>
      <p:sp>
        <p:nvSpPr>
          <p:cNvPr id="18" name="Shape 18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892300"/>
            <a:ext cx="263496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m. used for vehicles 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002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辆</a:t>
            </a:r>
          </a:p>
        </p:txBody>
      </p:sp>
      <p:sp>
        <p:nvSpPr>
          <p:cNvPr id="26" name="Shape 26"/>
          <p:cNvSpPr/>
          <p:nvPr/>
        </p:nvSpPr>
        <p:spPr>
          <a:xfrm>
            <a:off x="5038725" y="2649537"/>
            <a:ext cx="1424990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building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622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楼</a:t>
            </a:r>
          </a:p>
        </p:txBody>
      </p:sp>
      <p:sp>
        <p:nvSpPr>
          <p:cNvPr id="28" name="Shape 28"/>
          <p:cNvSpPr/>
          <p:nvPr/>
        </p:nvSpPr>
        <p:spPr>
          <a:xfrm>
            <a:off x="5038725" y="3416300"/>
            <a:ext cx="236111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take, to fetch </a:t>
            </a:r>
          </a:p>
        </p:txBody>
      </p:sp>
      <p:sp>
        <p:nvSpPr>
          <p:cNvPr id="29" name="Shape 29"/>
          <p:cNvSpPr/>
          <p:nvPr/>
        </p:nvSpPr>
        <p:spPr>
          <a:xfrm>
            <a:off x="1049337" y="34242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拿</a:t>
            </a:r>
          </a:p>
        </p:txBody>
      </p:sp>
      <p:sp>
        <p:nvSpPr>
          <p:cNvPr id="30" name="Shape 30"/>
          <p:cNvSpPr/>
          <p:nvPr/>
        </p:nvSpPr>
        <p:spPr>
          <a:xfrm>
            <a:off x="5038725" y="4178300"/>
            <a:ext cx="409972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m. used for things with a handle 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41862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把</a:t>
            </a:r>
          </a:p>
        </p:txBody>
      </p:sp>
      <p:sp>
        <p:nvSpPr>
          <p:cNvPr id="32" name="Shape 32"/>
          <p:cNvSpPr/>
          <p:nvPr/>
        </p:nvSpPr>
        <p:spPr>
          <a:xfrm>
            <a:off x="5038725" y="4940300"/>
            <a:ext cx="149226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umbrella</a:t>
            </a:r>
          </a:p>
        </p:txBody>
      </p:sp>
      <p:sp>
        <p:nvSpPr>
          <p:cNvPr id="33" name="Shape 33"/>
          <p:cNvSpPr/>
          <p:nvPr/>
        </p:nvSpPr>
        <p:spPr>
          <a:xfrm>
            <a:off x="1049337" y="49482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伞</a:t>
            </a:r>
          </a:p>
        </p:txBody>
      </p:sp>
      <p:sp>
        <p:nvSpPr>
          <p:cNvPr id="34" name="Shape 34"/>
          <p:cNvSpPr/>
          <p:nvPr/>
        </p:nvSpPr>
        <p:spPr>
          <a:xfrm>
            <a:off x="2519362" y="1903412"/>
            <a:ext cx="7191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liànɡ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514599" y="2654300"/>
            <a:ext cx="48667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lóu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2514600" y="3416300"/>
            <a:ext cx="41132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ná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2514600" y="4178300"/>
            <a:ext cx="41774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bǎ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2514600" y="4935537"/>
            <a:ext cx="55720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sǎn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  <p:bldP spid="28" grpId="0" animBg="1" advAuto="0"/>
      <p:bldP spid="30" grpId="0" animBg="1" advAuto="0"/>
      <p:bldP spid="32" grpId="0" animBg="1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1" name="Shape 4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4" name="Shape 4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5" name="Shape 45"/>
          <p:cNvSpPr/>
          <p:nvPr/>
        </p:nvSpPr>
        <p:spPr>
          <a:xfrm>
            <a:off x="990600" y="22860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伞</a:t>
            </a:r>
          </a:p>
        </p:txBody>
      </p:sp>
      <p:sp>
        <p:nvSpPr>
          <p:cNvPr id="46" name="Shape 46"/>
          <p:cNvSpPr/>
          <p:nvPr/>
        </p:nvSpPr>
        <p:spPr>
          <a:xfrm>
            <a:off x="990600" y="31242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楼</a:t>
            </a:r>
          </a:p>
        </p:txBody>
      </p:sp>
      <p:sp>
        <p:nvSpPr>
          <p:cNvPr id="47" name="Shape 47"/>
          <p:cNvSpPr/>
          <p:nvPr/>
        </p:nvSpPr>
        <p:spPr>
          <a:xfrm>
            <a:off x="990600" y="39624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把</a:t>
            </a:r>
          </a:p>
        </p:txBody>
      </p:sp>
      <p:sp>
        <p:nvSpPr>
          <p:cNvPr id="48" name="Shape 48"/>
          <p:cNvSpPr/>
          <p:nvPr/>
        </p:nvSpPr>
        <p:spPr>
          <a:xfrm>
            <a:off x="990600" y="48006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辆</a:t>
            </a:r>
          </a:p>
        </p:txBody>
      </p:sp>
      <p:sp>
        <p:nvSpPr>
          <p:cNvPr id="49" name="Shape 49"/>
          <p:cNvSpPr/>
          <p:nvPr/>
        </p:nvSpPr>
        <p:spPr>
          <a:xfrm>
            <a:off x="990600" y="561975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拿</a:t>
            </a:r>
          </a:p>
        </p:txBody>
      </p:sp>
      <p:sp>
        <p:nvSpPr>
          <p:cNvPr id="50" name="Shape 50"/>
          <p:cNvSpPr/>
          <p:nvPr/>
        </p:nvSpPr>
        <p:spPr>
          <a:xfrm>
            <a:off x="3200400" y="2286000"/>
            <a:ext cx="4193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lóu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3200400" y="3124200"/>
            <a:ext cx="48025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sǎn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Shape 52"/>
          <p:cNvSpPr/>
          <p:nvPr/>
        </p:nvSpPr>
        <p:spPr>
          <a:xfrm>
            <a:off x="3200400" y="3962400"/>
            <a:ext cx="35842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ná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3200399" y="4800600"/>
            <a:ext cx="61170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liànɡ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3200399" y="5619750"/>
            <a:ext cx="36323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bǎ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5715000" y="2286000"/>
            <a:ext cx="337029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m. used for things with a handle</a:t>
            </a:r>
          </a:p>
        </p:txBody>
      </p:sp>
      <p:sp>
        <p:nvSpPr>
          <p:cNvPr id="56" name="Shape 56"/>
          <p:cNvSpPr/>
          <p:nvPr/>
        </p:nvSpPr>
        <p:spPr>
          <a:xfrm>
            <a:off x="5715000" y="3124200"/>
            <a:ext cx="126090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umbrella</a:t>
            </a:r>
          </a:p>
        </p:txBody>
      </p:sp>
      <p:sp>
        <p:nvSpPr>
          <p:cNvPr id="57" name="Shape 57"/>
          <p:cNvSpPr/>
          <p:nvPr/>
        </p:nvSpPr>
        <p:spPr>
          <a:xfrm>
            <a:off x="5715000" y="3962400"/>
            <a:ext cx="120484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building</a:t>
            </a:r>
          </a:p>
        </p:txBody>
      </p:sp>
      <p:sp>
        <p:nvSpPr>
          <p:cNvPr id="58" name="Shape 58"/>
          <p:cNvSpPr/>
          <p:nvPr/>
        </p:nvSpPr>
        <p:spPr>
          <a:xfrm>
            <a:off x="5715000" y="4800600"/>
            <a:ext cx="192145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take, to fetch</a:t>
            </a:r>
          </a:p>
        </p:txBody>
      </p:sp>
      <p:sp>
        <p:nvSpPr>
          <p:cNvPr id="59" name="Shape 59"/>
          <p:cNvSpPr/>
          <p:nvPr/>
        </p:nvSpPr>
        <p:spPr>
          <a:xfrm>
            <a:off x="5715000" y="5619750"/>
            <a:ext cx="214965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m. used for vehicles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2" name="Shape 6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3" name="Shape 6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5" name="Shape 65"/>
          <p:cNvSpPr/>
          <p:nvPr/>
        </p:nvSpPr>
        <p:spPr>
          <a:xfrm>
            <a:off x="-1" y="1744979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 b="1" dirty="0">
                <a:solidFill>
                  <a:srgbClr val="FF0000"/>
                </a:solidFill>
              </a:rPr>
              <a:t>辆</a:t>
            </a:r>
          </a:p>
        </p:txBody>
      </p:sp>
      <p:sp>
        <p:nvSpPr>
          <p:cNvPr id="66" name="Shape 66"/>
          <p:cNvSpPr/>
          <p:nvPr/>
        </p:nvSpPr>
        <p:spPr>
          <a:xfrm>
            <a:off x="433387" y="2494279"/>
            <a:ext cx="485933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去年我买了一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辆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自行车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7" name="Shape 67"/>
          <p:cNvSpPr/>
          <p:nvPr/>
        </p:nvSpPr>
        <p:spPr>
          <a:xfrm>
            <a:off x="684212" y="3607117"/>
            <a:ext cx="439261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辆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是去北京机场吗？</a:t>
            </a:r>
          </a:p>
        </p:txBody>
      </p:sp>
      <p:sp>
        <p:nvSpPr>
          <p:cNvPr id="68" name="Shape 68"/>
          <p:cNvSpPr/>
          <p:nvPr/>
        </p:nvSpPr>
        <p:spPr>
          <a:xfrm>
            <a:off x="433387" y="4761230"/>
            <a:ext cx="485933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我们出去叫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辆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出租车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pic>
        <p:nvPicPr>
          <p:cNvPr id="69" name="t01004284a6380e2a4f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076825" y="2060575"/>
            <a:ext cx="2232025" cy="1223963"/>
          </a:xfrm>
          <a:prstGeom prst="rect">
            <a:avLst/>
          </a:prstGeom>
          <a:ln w="12700">
            <a:miter lim="400000"/>
          </a:ln>
        </p:spPr>
      </p:pic>
      <p:pic>
        <p:nvPicPr>
          <p:cNvPr id="70" name="0013729e42d2134d949b0b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5076825" y="3357562"/>
            <a:ext cx="2232025" cy="1223963"/>
          </a:xfrm>
          <a:prstGeom prst="rect">
            <a:avLst/>
          </a:prstGeom>
          <a:ln w="12700">
            <a:miter lim="400000"/>
          </a:ln>
        </p:spPr>
      </p:pic>
      <p:pic>
        <p:nvPicPr>
          <p:cNvPr id="71" name="bc305bae43d610b824265c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076825" y="4652962"/>
            <a:ext cx="2232025" cy="12239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7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4" name="Shape 7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5" name="Shape 7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7" name="Shape 77"/>
          <p:cNvSpPr/>
          <p:nvPr/>
        </p:nvSpPr>
        <p:spPr>
          <a:xfrm>
            <a:off x="-1" y="1744979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 b="1" dirty="0">
                <a:solidFill>
                  <a:srgbClr val="FF0000"/>
                </a:solidFill>
              </a:rPr>
              <a:t>把</a:t>
            </a:r>
          </a:p>
        </p:txBody>
      </p:sp>
      <p:sp>
        <p:nvSpPr>
          <p:cNvPr id="78" name="Shape 78"/>
          <p:cNvSpPr/>
          <p:nvPr/>
        </p:nvSpPr>
        <p:spPr>
          <a:xfrm>
            <a:off x="738187" y="2465943"/>
            <a:ext cx="5405786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桌子上有一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304房间的</a:t>
            </a:r>
            <a:r>
              <a:rPr sz="2400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钥匙</a:t>
            </a:r>
          </a:p>
          <a:p>
            <a:pPr lvl="0" algn="l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（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yàoshi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key）。</a:t>
            </a:r>
          </a:p>
        </p:txBody>
      </p:sp>
      <p:sp>
        <p:nvSpPr>
          <p:cNvPr id="79" name="Shape 79"/>
          <p:cNvSpPr/>
          <p:nvPr/>
        </p:nvSpPr>
        <p:spPr>
          <a:xfrm>
            <a:off x="735012" y="3796268"/>
            <a:ext cx="4548536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他来的时候，我们已经搬好椅子了，所以他一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椅子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也没搬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0" name="Shape 80"/>
          <p:cNvSpPr/>
          <p:nvPr/>
        </p:nvSpPr>
        <p:spPr>
          <a:xfrm>
            <a:off x="736600" y="5242996"/>
            <a:ext cx="454853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下雨了，我回家给你拿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伞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吧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pic>
        <p:nvPicPr>
          <p:cNvPr id="81" name="ing-02e9779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927725" y="2420937"/>
            <a:ext cx="2232025" cy="1223963"/>
          </a:xfrm>
          <a:prstGeom prst="rect">
            <a:avLst/>
          </a:prstGeom>
          <a:ln w="12700">
            <a:miter lim="400000"/>
          </a:ln>
        </p:spPr>
      </p:pic>
      <p:pic>
        <p:nvPicPr>
          <p:cNvPr id="82" name="20121015162448506.jpe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5930900" y="3716337"/>
            <a:ext cx="2232025" cy="1223963"/>
          </a:xfrm>
          <a:prstGeom prst="rect">
            <a:avLst/>
          </a:prstGeom>
          <a:ln w="12700">
            <a:miter lim="400000"/>
          </a:ln>
        </p:spPr>
      </p:pic>
      <p:pic>
        <p:nvPicPr>
          <p:cNvPr id="83" name="235110-13101612023851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930900" y="5013325"/>
            <a:ext cx="2238375" cy="12239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量词填空</a:t>
            </a:r>
          </a:p>
        </p:txBody>
      </p:sp>
      <p:grpSp>
        <p:nvGrpSpPr>
          <p:cNvPr id="2" name="Group 90"/>
          <p:cNvGrpSpPr/>
          <p:nvPr/>
        </p:nvGrpSpPr>
        <p:grpSpPr>
          <a:xfrm>
            <a:off x="470022" y="305519"/>
            <a:ext cx="8359654" cy="995012"/>
            <a:chOff x="0" y="0"/>
            <a:chExt cx="8359653" cy="995010"/>
          </a:xfrm>
        </p:grpSpPr>
        <p:grpSp>
          <p:nvGrpSpPr>
            <p:cNvPr id="3" name="Group 8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6" name="Shape 8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7" name="Shape 8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9" name="Shape 89"/>
            <p:cNvSpPr/>
            <p:nvPr/>
          </p:nvSpPr>
          <p:spPr>
            <a:xfrm>
              <a:off x="573825" y="287128"/>
              <a:ext cx="7785828" cy="70788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91" name="Shape 91"/>
          <p:cNvSpPr/>
          <p:nvPr/>
        </p:nvSpPr>
        <p:spPr>
          <a:xfrm>
            <a:off x="1063625" y="2486025"/>
            <a:ext cx="2791714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我去过三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中国。</a:t>
            </a:r>
          </a:p>
        </p:txBody>
      </p:sp>
      <p:sp>
        <p:nvSpPr>
          <p:cNvPr id="92" name="Shape 92"/>
          <p:cNvSpPr/>
          <p:nvPr/>
        </p:nvSpPr>
        <p:spPr>
          <a:xfrm>
            <a:off x="1095374" y="3103562"/>
            <a:ext cx="431571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红衣服是我最喜欢的衣服。</a:t>
            </a:r>
          </a:p>
        </p:txBody>
      </p:sp>
      <p:sp>
        <p:nvSpPr>
          <p:cNvPr id="93" name="Shape 93"/>
          <p:cNvSpPr/>
          <p:nvPr/>
        </p:nvSpPr>
        <p:spPr>
          <a:xfrm>
            <a:off x="1095375" y="3751262"/>
            <a:ext cx="3045714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教室里有两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椅子。</a:t>
            </a:r>
          </a:p>
        </p:txBody>
      </p:sp>
      <p:sp>
        <p:nvSpPr>
          <p:cNvPr id="94" name="Shape 94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b="1" dirty="0"/>
              <a:t>辆      把      件      本      次</a:t>
            </a:r>
          </a:p>
        </p:txBody>
      </p:sp>
      <p:sp>
        <p:nvSpPr>
          <p:cNvPr id="95" name="Shape 95"/>
          <p:cNvSpPr/>
          <p:nvPr/>
        </p:nvSpPr>
        <p:spPr>
          <a:xfrm>
            <a:off x="1095375" y="4398962"/>
            <a:ext cx="4061714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书是昨天在火车站买的。</a:t>
            </a:r>
          </a:p>
        </p:txBody>
      </p:sp>
      <p:sp>
        <p:nvSpPr>
          <p:cNvPr id="96" name="Shape 96"/>
          <p:cNvSpPr/>
          <p:nvPr/>
        </p:nvSpPr>
        <p:spPr>
          <a:xfrm>
            <a:off x="1095374" y="5048250"/>
            <a:ext cx="431571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我们四个人可以叫一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出租车。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2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98" name="Shape 98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9" name="Shape 9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0" name="Shape 10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3" name="Shape 103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在楼门口送朋友</a:t>
            </a:r>
          </a:p>
        </p:txBody>
      </p:sp>
      <p:sp>
        <p:nvSpPr>
          <p:cNvPr id="104" name="Shape 104"/>
          <p:cNvSpPr/>
          <p:nvPr/>
        </p:nvSpPr>
        <p:spPr>
          <a:xfrm>
            <a:off x="838200" y="2287587"/>
            <a:ext cx="5193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小刚：雨下得真大。你怎么回去？我送你吧。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850900" y="2846387"/>
            <a:ext cx="4685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小丽：没事，我出去叫辆出租车就行了。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850900" y="3382962"/>
            <a:ext cx="468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小刚：那你等等，我上楼去给你拿把伞。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850900" y="3959225"/>
            <a:ext cx="392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小丽：好的。我跟你一起上去吧。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850900" y="4535487"/>
            <a:ext cx="468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小刚：你在这儿等吧，我拿了伞就下来。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选择恰当的词语填空</a:t>
            </a:r>
            <a:endParaRPr sz="2000" dirty="0"/>
          </a:p>
        </p:txBody>
      </p:sp>
      <p:grpSp>
        <p:nvGrpSpPr>
          <p:cNvPr id="2" name="Group 115"/>
          <p:cNvGrpSpPr/>
          <p:nvPr/>
        </p:nvGrpSpPr>
        <p:grpSpPr>
          <a:xfrm>
            <a:off x="470022" y="305519"/>
            <a:ext cx="8359654" cy="995012"/>
            <a:chOff x="0" y="0"/>
            <a:chExt cx="8359653" cy="995010"/>
          </a:xfrm>
        </p:grpSpPr>
        <p:grpSp>
          <p:nvGrpSpPr>
            <p:cNvPr id="3" name="Group 11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1" name="Shape 11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2" name="Shape 11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4" name="Shape 114"/>
            <p:cNvSpPr/>
            <p:nvPr/>
          </p:nvSpPr>
          <p:spPr>
            <a:xfrm>
              <a:off x="573825" y="287128"/>
              <a:ext cx="7785828" cy="70788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16" name="Shape 116"/>
          <p:cNvSpPr/>
          <p:nvPr/>
        </p:nvSpPr>
        <p:spPr>
          <a:xfrm>
            <a:off x="1619250" y="2060575"/>
            <a:ext cx="2949525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这是你的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吗？真大！</a:t>
            </a:r>
          </a:p>
        </p:txBody>
      </p:sp>
      <p:sp>
        <p:nvSpPr>
          <p:cNvPr id="117" name="Shape 117"/>
          <p:cNvSpPr/>
          <p:nvPr/>
        </p:nvSpPr>
        <p:spPr>
          <a:xfrm>
            <a:off x="1116012" y="2060575"/>
            <a:ext cx="189154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/>
              <a:t>A</a:t>
            </a:r>
          </a:p>
        </p:txBody>
      </p:sp>
      <p:sp>
        <p:nvSpPr>
          <p:cNvPr id="118" name="Shape 118"/>
          <p:cNvSpPr/>
          <p:nvPr/>
        </p:nvSpPr>
        <p:spPr>
          <a:xfrm>
            <a:off x="1093787" y="2517775"/>
            <a:ext cx="147476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/>
              <a:t>B</a:t>
            </a:r>
          </a:p>
        </p:txBody>
      </p:sp>
      <p:sp>
        <p:nvSpPr>
          <p:cNvPr id="119" name="Shape 119"/>
          <p:cNvSpPr/>
          <p:nvPr/>
        </p:nvSpPr>
        <p:spPr>
          <a:xfrm>
            <a:off x="1597025" y="2492375"/>
            <a:ext cx="3462486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今天的考试一点儿也不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1071562" y="2924175"/>
            <a:ext cx="20839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/>
              <a:t>C</a:t>
            </a:r>
          </a:p>
        </p:txBody>
      </p:sp>
      <p:sp>
        <p:nvSpPr>
          <p:cNvPr id="121" name="Shape 121"/>
          <p:cNvSpPr/>
          <p:nvPr/>
        </p:nvSpPr>
        <p:spPr>
          <a:xfrm>
            <a:off x="1547812" y="2878137"/>
            <a:ext cx="465993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我在505教室上课，我现在要上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-1" y="1484312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b="1" dirty="0"/>
              <a:t>楼    </a:t>
            </a:r>
            <a:r>
              <a:rPr sz="2000" b="1" dirty="0" err="1"/>
              <a:t>办公室</a:t>
            </a:r>
            <a:r>
              <a:rPr sz="2000" b="1" dirty="0"/>
              <a:t>    树    难    辆    腿    把    </a:t>
            </a:r>
            <a:r>
              <a:rPr sz="2000" b="1" dirty="0" err="1"/>
              <a:t>经理</a:t>
            </a:r>
            <a:endParaRPr sz="2000" b="1" dirty="0"/>
          </a:p>
        </p:txBody>
      </p:sp>
      <p:sp>
        <p:nvSpPr>
          <p:cNvPr id="123" name="Shape 123"/>
          <p:cNvSpPr/>
          <p:nvPr/>
        </p:nvSpPr>
        <p:spPr>
          <a:xfrm>
            <a:off x="1547812" y="3284537"/>
            <a:ext cx="3718967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你看，小狗在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下做什么呢？</a:t>
            </a:r>
          </a:p>
        </p:txBody>
      </p:sp>
      <p:sp>
        <p:nvSpPr>
          <p:cNvPr id="124" name="Shape 124"/>
          <p:cNvSpPr/>
          <p:nvPr/>
        </p:nvSpPr>
        <p:spPr>
          <a:xfrm>
            <a:off x="1017587" y="3309937"/>
            <a:ext cx="254878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/>
              <a:t> D</a:t>
            </a:r>
          </a:p>
        </p:txBody>
      </p:sp>
      <p:sp>
        <p:nvSpPr>
          <p:cNvPr id="125" name="Shape 125"/>
          <p:cNvSpPr/>
          <p:nvPr/>
        </p:nvSpPr>
        <p:spPr>
          <a:xfrm>
            <a:off x="1068387" y="3716337"/>
            <a:ext cx="137858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/>
              <a:t>E</a:t>
            </a:r>
          </a:p>
        </p:txBody>
      </p:sp>
      <p:sp>
        <p:nvSpPr>
          <p:cNvPr id="126" name="Shape 126"/>
          <p:cNvSpPr/>
          <p:nvPr/>
        </p:nvSpPr>
        <p:spPr>
          <a:xfrm>
            <a:off x="1081087" y="4429125"/>
            <a:ext cx="125034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/>
              <a:t>F</a:t>
            </a:r>
          </a:p>
        </p:txBody>
      </p:sp>
      <p:sp>
        <p:nvSpPr>
          <p:cNvPr id="127" name="Shape 127"/>
          <p:cNvSpPr/>
          <p:nvPr/>
        </p:nvSpPr>
        <p:spPr>
          <a:xfrm>
            <a:off x="1033462" y="5046662"/>
            <a:ext cx="22442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/>
              <a:t>G</a:t>
            </a:r>
          </a:p>
        </p:txBody>
      </p:sp>
      <p:sp>
        <p:nvSpPr>
          <p:cNvPr id="128" name="Shape 128"/>
          <p:cNvSpPr/>
          <p:nvPr/>
        </p:nvSpPr>
        <p:spPr>
          <a:xfrm>
            <a:off x="1042987" y="5734050"/>
            <a:ext cx="174728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/>
              <a:t>H</a:t>
            </a:r>
          </a:p>
        </p:txBody>
      </p:sp>
      <p:sp>
        <p:nvSpPr>
          <p:cNvPr id="129" name="Shape 129"/>
          <p:cNvSpPr/>
          <p:nvPr/>
        </p:nvSpPr>
        <p:spPr>
          <a:xfrm>
            <a:off x="1547812" y="3654425"/>
            <a:ext cx="3561462" cy="611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A：我想买这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车。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B：太贵了，你有那么多钱吗？</a:t>
            </a:r>
          </a:p>
        </p:txBody>
      </p:sp>
      <p:sp>
        <p:nvSpPr>
          <p:cNvPr id="130" name="Shape 130"/>
          <p:cNvSpPr/>
          <p:nvPr/>
        </p:nvSpPr>
        <p:spPr>
          <a:xfrm>
            <a:off x="1547812" y="4365625"/>
            <a:ext cx="45720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A：下雨了！我没带伞，怎么办？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B：去商店买一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131" name="Shape 131"/>
          <p:cNvSpPr/>
          <p:nvPr/>
        </p:nvSpPr>
        <p:spPr>
          <a:xfrm>
            <a:off x="1547812" y="5032375"/>
            <a:ext cx="61928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A：昨天走路走得太多了，左边这条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有点儿疼。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B：那你今天别出去了。</a:t>
            </a:r>
          </a:p>
        </p:txBody>
      </p:sp>
      <p:sp>
        <p:nvSpPr>
          <p:cNvPr id="132" name="Shape 132"/>
          <p:cNvSpPr/>
          <p:nvPr/>
        </p:nvSpPr>
        <p:spPr>
          <a:xfrm>
            <a:off x="1512887" y="5734050"/>
            <a:ext cx="55070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，我今天想早一点儿回家，可以吗？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B：今天不行，今天有很多工作要做。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</p:spPr>
        <p:txBody>
          <a:bodyPr anchor="t"/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第二课  他什么时候回来</a:t>
            </a:r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202microfotos_1715145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724525" y="3429000"/>
            <a:ext cx="2232025" cy="14684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201 microfotos_4851808 25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900112" y="3429000"/>
            <a:ext cx="2206626" cy="14684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204 microfotos_143101_816676_2 12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795962" y="1773237"/>
            <a:ext cx="2232026" cy="14398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203 qiantuku -Asian-Businessman-40635703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276600" y="1773237"/>
            <a:ext cx="2232025" cy="14398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205 microfotos_143101_1745718_2 12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276600" y="3429000"/>
            <a:ext cx="2232025" cy="1441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206 microfotos_1322109 25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900112" y="1773237"/>
            <a:ext cx="2201863" cy="1511301"/>
          </a:xfrm>
          <a:prstGeom prst="rect">
            <a:avLst/>
          </a:prstGeom>
          <a:ln w="12700">
            <a:miter lim="400000"/>
          </a:ln>
        </p:spPr>
      </p:pic>
      <p:sp>
        <p:nvSpPr>
          <p:cNvPr id="24" name="Shape 24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5" name="Shape 2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8" name="Shape 28"/>
          <p:cNvSpPr/>
          <p:nvPr/>
        </p:nvSpPr>
        <p:spPr>
          <a:xfrm>
            <a:off x="2819400" y="1143000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给下边的词语选择对应的图片：</a:t>
            </a:r>
          </a:p>
        </p:txBody>
      </p:sp>
      <p:sp>
        <p:nvSpPr>
          <p:cNvPr id="29" name="Shape 29"/>
          <p:cNvSpPr/>
          <p:nvPr/>
        </p:nvSpPr>
        <p:spPr>
          <a:xfrm>
            <a:off x="887412" y="1752600"/>
            <a:ext cx="371476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30" name="Shape 30"/>
          <p:cNvSpPr/>
          <p:nvPr/>
        </p:nvSpPr>
        <p:spPr>
          <a:xfrm>
            <a:off x="5795962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31" name="Shape 31"/>
          <p:cNvSpPr/>
          <p:nvPr/>
        </p:nvSpPr>
        <p:spPr>
          <a:xfrm>
            <a:off x="3276600" y="17526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32" name="Shape 32"/>
          <p:cNvSpPr/>
          <p:nvPr/>
        </p:nvSpPr>
        <p:spPr>
          <a:xfrm>
            <a:off x="5797550" y="1752600"/>
            <a:ext cx="35242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33" name="Shape 33"/>
          <p:cNvSpPr/>
          <p:nvPr/>
        </p:nvSpPr>
        <p:spPr>
          <a:xfrm>
            <a:off x="900112" y="3419475"/>
            <a:ext cx="244337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34" name="Shape 34"/>
          <p:cNvSpPr/>
          <p:nvPr/>
        </p:nvSpPr>
        <p:spPr>
          <a:xfrm>
            <a:off x="3276600" y="34290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sp>
        <p:nvSpPr>
          <p:cNvPr id="35" name="Shape 35"/>
          <p:cNvSpPr/>
          <p:nvPr/>
        </p:nvSpPr>
        <p:spPr>
          <a:xfrm>
            <a:off x="3674396" y="5734050"/>
            <a:ext cx="12573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sǎn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5.  伞 </a:t>
            </a:r>
          </a:p>
        </p:txBody>
      </p:sp>
      <p:sp>
        <p:nvSpPr>
          <p:cNvPr id="36" name="Shape 36"/>
          <p:cNvSpPr/>
          <p:nvPr/>
        </p:nvSpPr>
        <p:spPr>
          <a:xfrm>
            <a:off x="5651896" y="5002529"/>
            <a:ext cx="23764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jīnɡlǐ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3.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经理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5905500" y="5733256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bànɡōnɡshì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6.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办公室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8" name="Shape 38"/>
          <p:cNvSpPr/>
          <p:nvPr/>
        </p:nvSpPr>
        <p:spPr>
          <a:xfrm>
            <a:off x="928467" y="5734050"/>
            <a:ext cx="19431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jiǎo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脚 </a:t>
            </a:r>
          </a:p>
        </p:txBody>
      </p:sp>
      <p:sp>
        <p:nvSpPr>
          <p:cNvPr id="39" name="Shape 39"/>
          <p:cNvSpPr/>
          <p:nvPr/>
        </p:nvSpPr>
        <p:spPr>
          <a:xfrm>
            <a:off x="1255712" y="5035550"/>
            <a:ext cx="12954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lóu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楼 </a:t>
            </a:r>
          </a:p>
        </p:txBody>
      </p:sp>
      <p:sp>
        <p:nvSpPr>
          <p:cNvPr id="40" name="Shape 40"/>
          <p:cNvSpPr/>
          <p:nvPr/>
        </p:nvSpPr>
        <p:spPr>
          <a:xfrm>
            <a:off x="3708400" y="5002529"/>
            <a:ext cx="1368425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shù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树 </a:t>
            </a:r>
          </a:p>
        </p:txBody>
      </p:sp>
      <p:pic>
        <p:nvPicPr>
          <p:cNvPr id="41" name="202microfotos_1715145 25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 advAuto="0"/>
      <p:bldP spid="36" grpId="0" animBg="1" advAuto="0"/>
      <p:bldP spid="37" grpId="0" animBg="1" advAuto="0"/>
      <p:bldP spid="38" grpId="0" animBg="1" advAuto="0"/>
      <p:bldP spid="39" grpId="0" animBg="1" advAuto="0"/>
      <p:bldP spid="40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5022850" y="1922462"/>
            <a:ext cx="95037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fat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1930400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胖</a:t>
            </a:r>
          </a:p>
        </p:txBody>
      </p:sp>
      <p:sp>
        <p:nvSpPr>
          <p:cNvPr id="49" name="Shape 49"/>
          <p:cNvSpPr/>
          <p:nvPr/>
        </p:nvSpPr>
        <p:spPr>
          <a:xfrm>
            <a:off x="5038725" y="2620962"/>
            <a:ext cx="164153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actually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633662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其实</a:t>
            </a:r>
          </a:p>
        </p:txBody>
      </p:sp>
      <p:sp>
        <p:nvSpPr>
          <p:cNvPr id="51" name="Shape 51"/>
          <p:cNvSpPr/>
          <p:nvPr/>
        </p:nvSpPr>
        <p:spPr>
          <a:xfrm>
            <a:off x="5029690" y="3332162"/>
            <a:ext cx="110307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adj. thin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3314700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瘦</a:t>
            </a:r>
          </a:p>
        </p:txBody>
      </p:sp>
      <p:sp>
        <p:nvSpPr>
          <p:cNvPr id="53" name="Shape 53"/>
          <p:cNvSpPr/>
          <p:nvPr/>
        </p:nvSpPr>
        <p:spPr>
          <a:xfrm>
            <a:off x="2519362" y="1935162"/>
            <a:ext cx="74475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pànɡ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514600" y="2625725"/>
            <a:ext cx="77040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qíshí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411412" y="3260725"/>
            <a:ext cx="79925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/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shòu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 advAuto="0"/>
      <p:bldP spid="49" grpId="0" animBg="1" advAuto="0"/>
      <p:bldP spid="51" grpId="0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8" name="Shape 5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9" name="Shape 5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1" name="Shape 6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62" name="Shape 62"/>
          <p:cNvSpPr/>
          <p:nvPr/>
        </p:nvSpPr>
        <p:spPr>
          <a:xfrm>
            <a:off x="990600" y="22860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其实</a:t>
            </a:r>
          </a:p>
        </p:txBody>
      </p:sp>
      <p:sp>
        <p:nvSpPr>
          <p:cNvPr id="63" name="Shape 63"/>
          <p:cNvSpPr/>
          <p:nvPr/>
        </p:nvSpPr>
        <p:spPr>
          <a:xfrm>
            <a:off x="990600" y="31242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胖</a:t>
            </a:r>
          </a:p>
        </p:txBody>
      </p:sp>
      <p:sp>
        <p:nvSpPr>
          <p:cNvPr id="64" name="Shape 64"/>
          <p:cNvSpPr/>
          <p:nvPr/>
        </p:nvSpPr>
        <p:spPr>
          <a:xfrm>
            <a:off x="990600" y="39624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瘦</a:t>
            </a:r>
          </a:p>
        </p:txBody>
      </p:sp>
      <p:sp>
        <p:nvSpPr>
          <p:cNvPr id="65" name="Shape 65"/>
          <p:cNvSpPr/>
          <p:nvPr/>
        </p:nvSpPr>
        <p:spPr>
          <a:xfrm>
            <a:off x="3131840" y="2286000"/>
            <a:ext cx="68063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shòu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Shape 66"/>
          <p:cNvSpPr/>
          <p:nvPr/>
        </p:nvSpPr>
        <p:spPr>
          <a:xfrm>
            <a:off x="3200400" y="3124200"/>
            <a:ext cx="654985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qíshí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3200400" y="3962400"/>
            <a:ext cx="63414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pànɡ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" name="Shape 68"/>
          <p:cNvSpPr/>
          <p:nvPr/>
        </p:nvSpPr>
        <p:spPr>
          <a:xfrm>
            <a:off x="5715000" y="2286000"/>
            <a:ext cx="80933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fat</a:t>
            </a:r>
          </a:p>
        </p:txBody>
      </p:sp>
      <p:sp>
        <p:nvSpPr>
          <p:cNvPr id="69" name="Shape 69"/>
          <p:cNvSpPr/>
          <p:nvPr/>
        </p:nvSpPr>
        <p:spPr>
          <a:xfrm>
            <a:off x="5715000" y="3124200"/>
            <a:ext cx="93658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thin</a:t>
            </a:r>
          </a:p>
        </p:txBody>
      </p:sp>
      <p:sp>
        <p:nvSpPr>
          <p:cNvPr id="70" name="Shape 70"/>
          <p:cNvSpPr/>
          <p:nvPr/>
        </p:nvSpPr>
        <p:spPr>
          <a:xfrm>
            <a:off x="5715000" y="3962400"/>
            <a:ext cx="138530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actually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7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3" name="Shape 7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6" name="Shape 76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其实</a:t>
            </a:r>
          </a:p>
        </p:txBody>
      </p:sp>
      <p:sp>
        <p:nvSpPr>
          <p:cNvPr id="77" name="Shape 77"/>
          <p:cNvSpPr/>
          <p:nvPr/>
        </p:nvSpPr>
        <p:spPr>
          <a:xfrm>
            <a:off x="1238250" y="2722046"/>
            <a:ext cx="670560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其实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也有不懂的时候。</a:t>
            </a:r>
          </a:p>
        </p:txBody>
      </p:sp>
      <p:sp>
        <p:nvSpPr>
          <p:cNvPr id="78" name="Shape 78"/>
          <p:cNvSpPr/>
          <p:nvPr/>
        </p:nvSpPr>
        <p:spPr>
          <a:xfrm>
            <a:off x="1238250" y="4855646"/>
            <a:ext cx="693420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其实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我每天都运动。</a:t>
            </a:r>
          </a:p>
        </p:txBody>
      </p:sp>
      <p:sp>
        <p:nvSpPr>
          <p:cNvPr id="79" name="Shape 79"/>
          <p:cNvSpPr/>
          <p:nvPr/>
        </p:nvSpPr>
        <p:spPr>
          <a:xfrm>
            <a:off x="1238250" y="3829050"/>
            <a:ext cx="678180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其实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这件衣服不是我买的。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2541587" y="862012"/>
            <a:ext cx="137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给句子配对</a:t>
            </a:r>
          </a:p>
        </p:txBody>
      </p:sp>
      <p:grpSp>
        <p:nvGrpSpPr>
          <p:cNvPr id="2" name="Group 86"/>
          <p:cNvGrpSpPr/>
          <p:nvPr/>
        </p:nvGrpSpPr>
        <p:grpSpPr>
          <a:xfrm>
            <a:off x="470022" y="305519"/>
            <a:ext cx="8359655" cy="994502"/>
            <a:chOff x="0" y="0"/>
            <a:chExt cx="8359653" cy="994500"/>
          </a:xfrm>
        </p:grpSpPr>
        <p:grpSp>
          <p:nvGrpSpPr>
            <p:cNvPr id="3" name="Group 8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2" name="Shape 8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3" name="Shape 8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5" name="Shape 85"/>
            <p:cNvSpPr/>
            <p:nvPr/>
          </p:nvSpPr>
          <p:spPr>
            <a:xfrm>
              <a:off x="574552" y="286618"/>
              <a:ext cx="7785101" cy="70788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87" name="Shape 87"/>
          <p:cNvSpPr/>
          <p:nvPr/>
        </p:nvSpPr>
        <p:spPr>
          <a:xfrm>
            <a:off x="914400" y="2300386"/>
            <a:ext cx="305196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267368" lvl="0" indent="-267368" algn="l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他今天没来上课。　 </a:t>
            </a:r>
          </a:p>
        </p:txBody>
      </p:sp>
      <p:sp>
        <p:nvSpPr>
          <p:cNvPr id="88" name="Shape 88"/>
          <p:cNvSpPr/>
          <p:nvPr/>
        </p:nvSpPr>
        <p:spPr>
          <a:xfrm>
            <a:off x="914400" y="3475136"/>
            <a:ext cx="3430186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你们不打算去旅游吗？     </a:t>
            </a:r>
          </a:p>
        </p:txBody>
      </p:sp>
      <p:sp>
        <p:nvSpPr>
          <p:cNvPr id="89" name="Shape 89"/>
          <p:cNvSpPr/>
          <p:nvPr/>
        </p:nvSpPr>
        <p:spPr>
          <a:xfrm>
            <a:off x="914400" y="4618136"/>
            <a:ext cx="305196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/>
              <a:t>3.A: 你的汉语很好。</a:t>
            </a:r>
          </a:p>
        </p:txBody>
      </p:sp>
      <p:sp>
        <p:nvSpPr>
          <p:cNvPr id="90" name="Shape 90"/>
          <p:cNvSpPr/>
          <p:nvPr/>
        </p:nvSpPr>
        <p:spPr>
          <a:xfrm>
            <a:off x="4291329" y="2275458"/>
            <a:ext cx="527484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/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其实我们已经买好去北京的火车票了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dirty="0"/>
              <a:t>      </a:t>
            </a:r>
          </a:p>
        </p:txBody>
      </p:sp>
      <p:sp>
        <p:nvSpPr>
          <p:cNvPr id="91" name="Shape 91"/>
          <p:cNvSpPr/>
          <p:nvPr/>
        </p:nvSpPr>
        <p:spPr>
          <a:xfrm>
            <a:off x="4304029" y="3456558"/>
            <a:ext cx="216982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/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其实他生病了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2" name="Shape 92"/>
          <p:cNvSpPr/>
          <p:nvPr/>
        </p:nvSpPr>
        <p:spPr>
          <a:xfrm>
            <a:off x="4291329" y="4586858"/>
            <a:ext cx="396518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 algn="l">
              <a:defRPr sz="1800"/>
            </a:pPr>
            <a:r>
              <a:rPr sz="2000" dirty="0" smtClean="0"/>
              <a:t>B</a:t>
            </a:r>
            <a:r>
              <a:rPr sz="2000" dirty="0"/>
              <a:t>: </a:t>
            </a:r>
            <a:r>
              <a:rPr sz="2000" dirty="0" err="1"/>
              <a:t>谢谢</a:t>
            </a:r>
            <a:r>
              <a:rPr sz="2000" dirty="0"/>
              <a:t>。</a:t>
            </a:r>
            <a:r>
              <a:rPr sz="2000" dirty="0" err="1"/>
              <a:t>其实我每天都学习汉语</a:t>
            </a:r>
            <a:r>
              <a:rPr sz="2000" dirty="0"/>
              <a:t>。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9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95" name="Shape 9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98" name="Shape 98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能……吗？</a:t>
            </a:r>
          </a:p>
        </p:txBody>
      </p:sp>
      <p:sp>
        <p:nvSpPr>
          <p:cNvPr id="99" name="Shape 99"/>
          <p:cNvSpPr/>
          <p:nvPr/>
        </p:nvSpPr>
        <p:spPr>
          <a:xfrm>
            <a:off x="900112" y="2537380"/>
            <a:ext cx="7920360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/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A：为什么我的汉语学得不好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B：你不做作业，也不练习，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能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学好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吗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000" dirty="0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（</a:t>
            </a:r>
            <a:r>
              <a:rPr sz="2000" dirty="0" err="1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不能学好</a:t>
            </a:r>
            <a:r>
              <a:rPr sz="2000" dirty="0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）</a:t>
            </a:r>
          </a:p>
        </p:txBody>
      </p:sp>
      <p:sp>
        <p:nvSpPr>
          <p:cNvPr id="100" name="Shape 100"/>
          <p:cNvSpPr/>
          <p:nvPr/>
        </p:nvSpPr>
        <p:spPr>
          <a:xfrm>
            <a:off x="900113" y="4075768"/>
            <a:ext cx="7848352" cy="1046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/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A：你看我这么胖，怎么办呢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 algn="l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B：你每天晚上吃了饭就睡觉，也不出去走走，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能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不胖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吗</a:t>
            </a:r>
            <a:r>
              <a:rPr sz="2400" dirty="0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endParaRPr lang="en-US" sz="2400" dirty="0" smtClean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  <a:p>
            <a:pPr lvl="0" algn="l"/>
            <a:r>
              <a:rPr sz="2000" dirty="0" smtClean="0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（</a:t>
            </a:r>
            <a:r>
              <a:rPr sz="2000" dirty="0" err="1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会胖</a:t>
            </a:r>
            <a:r>
              <a:rPr sz="2000" dirty="0">
                <a:solidFill>
                  <a:srgbClr val="969696"/>
                </a:solidFill>
                <a:latin typeface="华文细黑"/>
                <a:ea typeface="华文细黑"/>
                <a:cs typeface="华文细黑"/>
                <a:sym typeface="华文细黑"/>
              </a:rPr>
              <a:t>）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/>
        </p:nvSpPr>
        <p:spPr>
          <a:xfrm>
            <a:off x="2541765" y="861289"/>
            <a:ext cx="442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下列每组两个句子，请选出正确的一个</a:t>
            </a:r>
          </a:p>
        </p:txBody>
      </p:sp>
      <p:grpSp>
        <p:nvGrpSpPr>
          <p:cNvPr id="2" name="Group 107"/>
          <p:cNvGrpSpPr/>
          <p:nvPr/>
        </p:nvGrpSpPr>
        <p:grpSpPr>
          <a:xfrm>
            <a:off x="469717" y="305520"/>
            <a:ext cx="8360603" cy="919827"/>
            <a:chOff x="0" y="0"/>
            <a:chExt cx="8360602" cy="919825"/>
          </a:xfrm>
        </p:grpSpPr>
        <p:grpSp>
          <p:nvGrpSpPr>
            <p:cNvPr id="3" name="Group 105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103" name="Shape 103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4" name="Shape 104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6" name="Shape 106"/>
            <p:cNvSpPr/>
            <p:nvPr/>
          </p:nvSpPr>
          <p:spPr>
            <a:xfrm>
              <a:off x="573891" y="287311"/>
              <a:ext cx="778671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08" name="Shape 108"/>
          <p:cNvSpPr/>
          <p:nvPr/>
        </p:nvSpPr>
        <p:spPr>
          <a:xfrm>
            <a:off x="1676399" y="1753604"/>
            <a:ext cx="4499484" cy="354966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A. 你今天爬山爬得那么快，能不累吗？</a:t>
            </a:r>
          </a:p>
        </p:txBody>
      </p:sp>
      <p:sp>
        <p:nvSpPr>
          <p:cNvPr id="109" name="Shape 109"/>
          <p:cNvSpPr/>
          <p:nvPr/>
        </p:nvSpPr>
        <p:spPr>
          <a:xfrm>
            <a:off x="1143000" y="1752600"/>
            <a:ext cx="457200" cy="354965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0" name="Shape 110"/>
          <p:cNvSpPr/>
          <p:nvPr/>
        </p:nvSpPr>
        <p:spPr>
          <a:xfrm>
            <a:off x="1143000" y="2716155"/>
            <a:ext cx="457200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77879" y="2190689"/>
            <a:ext cx="4457320" cy="354966"/>
          </a:xfrm>
          <a:prstGeom prst="rect">
            <a:avLst/>
          </a:prstGeom>
          <a:ln>
            <a:solidFill>
              <a:srgbClr val="4A7EBB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你今天爬山爬得那么快，不能累吗？</a:t>
            </a:r>
          </a:p>
        </p:txBody>
      </p:sp>
      <p:sp>
        <p:nvSpPr>
          <p:cNvPr id="112" name="Shape 112"/>
          <p:cNvSpPr/>
          <p:nvPr/>
        </p:nvSpPr>
        <p:spPr>
          <a:xfrm>
            <a:off x="1676399" y="2701635"/>
            <a:ext cx="5007484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A. 天气这么冷，你穿得这么少，能生病吗？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1677879" y="3138721"/>
            <a:ext cx="5219320" cy="354966"/>
          </a:xfrm>
          <a:prstGeom prst="rect">
            <a:avLst/>
          </a:prstGeom>
          <a:ln>
            <a:solidFill>
              <a:srgbClr val="BE4B48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天气这么冷，你穿得这么少，能不生病吗？</a:t>
            </a:r>
          </a:p>
        </p:txBody>
      </p:sp>
      <p:sp>
        <p:nvSpPr>
          <p:cNvPr id="114" name="Shape 114"/>
          <p:cNvSpPr/>
          <p:nvPr/>
        </p:nvSpPr>
        <p:spPr>
          <a:xfrm>
            <a:off x="1143000" y="3672120"/>
            <a:ext cx="457200" cy="354966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5" name="Shape 115"/>
          <p:cNvSpPr/>
          <p:nvPr/>
        </p:nvSpPr>
        <p:spPr>
          <a:xfrm>
            <a:off x="1676400" y="3657600"/>
            <a:ext cx="4753484" cy="354965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A. 我每天都练习打篮球，能打得不好吗？</a:t>
            </a:r>
          </a:p>
        </p:txBody>
      </p:sp>
      <p:sp>
        <p:nvSpPr>
          <p:cNvPr id="116" name="Shape 116"/>
          <p:cNvSpPr/>
          <p:nvPr/>
        </p:nvSpPr>
        <p:spPr>
          <a:xfrm>
            <a:off x="1677879" y="4094686"/>
            <a:ext cx="4457320" cy="354966"/>
          </a:xfrm>
          <a:prstGeom prst="rect">
            <a:avLst/>
          </a:prstGeom>
          <a:ln>
            <a:solidFill>
              <a:srgbClr val="98B955"/>
            </a:solidFill>
          </a:ln>
          <a:effectLst>
            <a:outerShdw blurRad="508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B. 我每天都练习打篮球，能打得好吗？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2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118" name="Shape 118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2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9" name="Shape 11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0" name="Shape 12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23" name="Shape 123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124" name="Shape 124"/>
          <p:cNvSpPr/>
          <p:nvPr/>
        </p:nvSpPr>
        <p:spPr>
          <a:xfrm>
            <a:off x="1624330" y="2389758"/>
            <a:ext cx="317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周太太每天做什么运动？</a:t>
            </a:r>
          </a:p>
        </p:txBody>
      </p:sp>
      <p:sp>
        <p:nvSpPr>
          <p:cNvPr id="125" name="Shape 125"/>
          <p:cNvSpPr/>
          <p:nvPr/>
        </p:nvSpPr>
        <p:spPr>
          <a:xfrm>
            <a:off x="1624330" y="3249929"/>
            <a:ext cx="291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周太太瘦了一点儿吗？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1"/>
          <p:cNvGrpSpPr/>
          <p:nvPr/>
        </p:nvGrpSpPr>
        <p:grpSpPr>
          <a:xfrm>
            <a:off x="287923" y="227733"/>
            <a:ext cx="8698916" cy="923510"/>
            <a:chOff x="0" y="0"/>
            <a:chExt cx="8698915" cy="923509"/>
          </a:xfrm>
        </p:grpSpPr>
        <p:sp>
          <p:nvSpPr>
            <p:cNvPr id="127" name="Shape 127"/>
            <p:cNvSpPr/>
            <p:nvPr/>
          </p:nvSpPr>
          <p:spPr>
            <a:xfrm>
              <a:off x="626505" y="307957"/>
              <a:ext cx="8072410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30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8" name="Shape 128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9" name="Shape 129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32" name="Shape 132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33" name="Shape 133"/>
          <p:cNvSpPr/>
          <p:nvPr/>
        </p:nvSpPr>
        <p:spPr>
          <a:xfrm>
            <a:off x="838200" y="2287587"/>
            <a:ext cx="3810381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周太太：你看,我这么胖,怎么办？</a:t>
            </a:r>
          </a:p>
        </p:txBody>
      </p:sp>
      <p:sp>
        <p:nvSpPr>
          <p:cNvPr id="134" name="Shape 134"/>
          <p:cNvSpPr/>
          <p:nvPr/>
        </p:nvSpPr>
        <p:spPr>
          <a:xfrm>
            <a:off x="850900" y="2846387"/>
            <a:ext cx="7225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    明：你每天晚上吃了饭就睡觉，也不出去走走，能不胖吗？</a:t>
            </a:r>
          </a:p>
        </p:txBody>
      </p:sp>
      <p:sp>
        <p:nvSpPr>
          <p:cNvPr id="135" name="Shape 135"/>
          <p:cNvSpPr/>
          <p:nvPr/>
        </p:nvSpPr>
        <p:spPr>
          <a:xfrm>
            <a:off x="850900" y="3382962"/>
            <a:ext cx="341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周太太：其实我每天都运动。</a:t>
            </a:r>
          </a:p>
        </p:txBody>
      </p:sp>
      <p:sp>
        <p:nvSpPr>
          <p:cNvPr id="136" name="Shape 136"/>
          <p:cNvSpPr/>
          <p:nvPr/>
        </p:nvSpPr>
        <p:spPr>
          <a:xfrm>
            <a:off x="850900" y="3959225"/>
            <a:ext cx="570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    明：但是你一点儿也没瘦！你做什么运动了？</a:t>
            </a:r>
          </a:p>
        </p:txBody>
      </p:sp>
      <p:sp>
        <p:nvSpPr>
          <p:cNvPr id="137" name="Shape 137"/>
          <p:cNvSpPr/>
          <p:nvPr/>
        </p:nvSpPr>
        <p:spPr>
          <a:xfrm>
            <a:off x="850900" y="4535487"/>
            <a:ext cx="214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周太太：做饭啊。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4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4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0" name="Shape 14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1" name="Shape 14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3" name="Shape 143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45" name="Shape 145"/>
          <p:cNvSpPr/>
          <p:nvPr/>
        </p:nvSpPr>
        <p:spPr>
          <a:xfrm>
            <a:off x="1852612" y="2852737"/>
            <a:ext cx="4613442" cy="12311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A：周经理真忙！他到了办公室就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B：那么多工作，他能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A：他回家以后也工作吗？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B：不，他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46" name="Shape 146"/>
          <p:cNvSpPr/>
          <p:nvPr/>
        </p:nvSpPr>
        <p:spPr>
          <a:xfrm>
            <a:off x="219551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工作</a:t>
            </a:r>
          </a:p>
        </p:txBody>
      </p:sp>
      <p:sp>
        <p:nvSpPr>
          <p:cNvPr id="147" name="Shape 147"/>
          <p:cNvSpPr/>
          <p:nvPr/>
        </p:nvSpPr>
        <p:spPr>
          <a:xfrm>
            <a:off x="5364162" y="1989137"/>
            <a:ext cx="87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回了家</a:t>
            </a:r>
          </a:p>
        </p:txBody>
      </p:sp>
      <p:sp>
        <p:nvSpPr>
          <p:cNvPr id="148" name="Shape 148"/>
          <p:cNvSpPr/>
          <p:nvPr/>
        </p:nvSpPr>
        <p:spPr>
          <a:xfrm>
            <a:off x="3203575" y="1989137"/>
            <a:ext cx="875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不工作</a:t>
            </a:r>
          </a:p>
        </p:txBody>
      </p:sp>
      <p:sp>
        <p:nvSpPr>
          <p:cNvPr id="149" name="Shape 149"/>
          <p:cNvSpPr/>
          <p:nvPr/>
        </p:nvSpPr>
        <p:spPr>
          <a:xfrm>
            <a:off x="43989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睡觉</a:t>
            </a:r>
          </a:p>
        </p:txBody>
      </p:sp>
      <p:pic>
        <p:nvPicPr>
          <p:cNvPr id="150" name="207 qiantuku-Young-Businessman-Is-Working-A-6018394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89700" y="2772833"/>
            <a:ext cx="2540000" cy="16933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7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5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53" name="Shape 15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4" name="Shape 15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6" name="Shape 156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58" name="Shape 158"/>
          <p:cNvSpPr/>
          <p:nvPr/>
        </p:nvSpPr>
        <p:spPr>
          <a:xfrm>
            <a:off x="1852612" y="2852737"/>
            <a:ext cx="2519921" cy="12311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A：哥哥去哪儿了？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B：他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买水果了。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A：他什么时候回来？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B：他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就回来。</a:t>
            </a:r>
            <a:r>
              <a:rPr u="sng"/>
              <a:t> </a:t>
            </a:r>
          </a:p>
        </p:txBody>
      </p:sp>
      <p:sp>
        <p:nvSpPr>
          <p:cNvPr id="159" name="Shape 159"/>
          <p:cNvSpPr/>
          <p:nvPr/>
        </p:nvSpPr>
        <p:spPr>
          <a:xfrm>
            <a:off x="2627312" y="1989137"/>
            <a:ext cx="87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买好了</a:t>
            </a:r>
          </a:p>
        </p:txBody>
      </p:sp>
      <p:sp>
        <p:nvSpPr>
          <p:cNvPr id="160" name="Shape 160"/>
          <p:cNvSpPr/>
          <p:nvPr/>
        </p:nvSpPr>
        <p:spPr>
          <a:xfrm>
            <a:off x="3863975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出去</a:t>
            </a:r>
          </a:p>
        </p:txBody>
      </p:sp>
      <p:pic>
        <p:nvPicPr>
          <p:cNvPr id="161" name="208 qiantuku -Library-Steps-86643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867400" y="2736850"/>
            <a:ext cx="2540000" cy="1689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/>
          <p:nvPr/>
        </p:nvSpPr>
        <p:spPr>
          <a:xfrm>
            <a:off x="2541587" y="862012"/>
            <a:ext cx="4161396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rPr dirty="0"/>
              <a:t> </a:t>
            </a:r>
          </a:p>
        </p:txBody>
      </p:sp>
      <p:grpSp>
        <p:nvGrpSpPr>
          <p:cNvPr id="2" name="Group 168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6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64" name="Shape 16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5" name="Shape 16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67" name="Shape 167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69" name="Shape 169"/>
          <p:cNvSpPr/>
          <p:nvPr/>
        </p:nvSpPr>
        <p:spPr>
          <a:xfrm>
            <a:off x="1852612" y="2852737"/>
            <a:ext cx="4613442" cy="12311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A：电影就要开始了，你怎么还不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 algn="l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B：我在外边等朋友呢，他来了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 algn="l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A：那我进去等你们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 algn="l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B：行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u="sng" dirty="0"/>
              <a:t> </a:t>
            </a:r>
          </a:p>
        </p:txBody>
      </p:sp>
      <p:sp>
        <p:nvSpPr>
          <p:cNvPr id="170" name="Shape 170"/>
          <p:cNvSpPr/>
          <p:nvPr/>
        </p:nvSpPr>
        <p:spPr>
          <a:xfrm>
            <a:off x="3203575" y="1989137"/>
            <a:ext cx="875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就进去</a:t>
            </a:r>
          </a:p>
        </p:txBody>
      </p:sp>
      <p:sp>
        <p:nvSpPr>
          <p:cNvPr id="171" name="Shape 171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进去</a:t>
            </a:r>
          </a:p>
        </p:txBody>
      </p:sp>
      <p:pic>
        <p:nvPicPr>
          <p:cNvPr id="172" name="209 全431-054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77000" y="2692400"/>
            <a:ext cx="2540000" cy="1689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79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7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75" name="Shape 17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76" name="Shape 17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78" name="Shape 178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80" name="Shape 180"/>
          <p:cNvSpPr/>
          <p:nvPr/>
        </p:nvSpPr>
        <p:spPr>
          <a:xfrm>
            <a:off x="1852612" y="2852737"/>
            <a:ext cx="4116512" cy="12311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做什么？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B：我去运动。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A：你现在没以前那么胖了。</a:t>
            </a:r>
          </a:p>
          <a:p>
            <a:pPr lvl="0" algn="l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B：我现在每天都运动，能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  <a:r>
              <a:rPr u="sng"/>
              <a:t> </a:t>
            </a:r>
          </a:p>
        </p:txBody>
      </p:sp>
      <p:sp>
        <p:nvSpPr>
          <p:cNvPr id="181" name="Shape 181"/>
          <p:cNvSpPr/>
          <p:nvPr/>
        </p:nvSpPr>
        <p:spPr>
          <a:xfrm>
            <a:off x="3203575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出去</a:t>
            </a:r>
          </a:p>
        </p:txBody>
      </p:sp>
      <p:sp>
        <p:nvSpPr>
          <p:cNvPr id="182" name="Shape 182"/>
          <p:cNvSpPr/>
          <p:nvPr/>
        </p:nvSpPr>
        <p:spPr>
          <a:xfrm>
            <a:off x="4284662" y="1989137"/>
            <a:ext cx="36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胖</a:t>
            </a:r>
          </a:p>
        </p:txBody>
      </p:sp>
      <p:pic>
        <p:nvPicPr>
          <p:cNvPr id="183" name="210 qiantuku -Couple-walk-the-stairs-5175273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00452" y="2273300"/>
            <a:ext cx="1867248" cy="2540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1156</Words>
  <Application>Microsoft Office PowerPoint</Application>
  <PresentationFormat>全屏显示(4:3)</PresentationFormat>
  <Paragraphs>408</Paragraphs>
  <Slides>43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2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Helvetica Neue</vt:lpstr>
      <vt:lpstr>Default</vt:lpstr>
      <vt:lpstr>第二课  他什么时候回来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第二课  他什么时候回来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第二课  他什么时候回来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  <vt:lpstr>第二课  他什么时候回来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  <vt:lpstr>幻灯片 41</vt:lpstr>
      <vt:lpstr>幻灯片 42</vt:lpstr>
      <vt:lpstr>幻灯片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第二课  他什么时候回来</dc:title>
  <dc:creator>888</dc:creator>
  <cp:lastModifiedBy>888</cp:lastModifiedBy>
  <cp:revision>23</cp:revision>
  <dcterms:modified xsi:type="dcterms:W3CDTF">2015-09-22T05:55:01Z</dcterms:modified>
</cp:coreProperties>
</file>