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72D6483-7280-394F-A645-1C4F56B7569E}" v="18" dt="2023-11-10T19:05:39.69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799B23B-EC83-4686-B30A-512413B5E67A}" styleName="Light Style 3 –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776"/>
    <p:restoredTop sz="94686"/>
  </p:normalViewPr>
  <p:slideViewPr>
    <p:cSldViewPr snapToGrid="0" snapToObjects="1">
      <p:cViewPr varScale="1">
        <p:scale>
          <a:sx n="96" d="100"/>
          <a:sy n="96" d="100"/>
        </p:scale>
        <p:origin x="200" y="4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5/10/relationships/revisionInfo" Target="revisionInfo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802F3AE-71AD-4744-8915-C8D41B8D3BA5}" type="doc">
      <dgm:prSet loTypeId="urn:microsoft.com/office/officeart/2008/layout/LinedLis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771725CB-0317-4C2A-92DD-25BF35722A26}">
      <dgm:prSet/>
      <dgm:spPr/>
      <dgm:t>
        <a:bodyPr/>
        <a:lstStyle/>
        <a:p>
          <a:r>
            <a:rPr lang="en-GB"/>
            <a:t>A strategic overview of recommendation tailored specifically for Virgin Media .</a:t>
          </a:r>
          <a:endParaRPr lang="en-US"/>
        </a:p>
      </dgm:t>
    </dgm:pt>
    <dgm:pt modelId="{4CCB3962-BAB7-49EF-9B0F-AB950F15AE67}" type="parTrans" cxnId="{6B3F3141-281B-4EC3-8188-5A59A5285424}">
      <dgm:prSet/>
      <dgm:spPr/>
      <dgm:t>
        <a:bodyPr/>
        <a:lstStyle/>
        <a:p>
          <a:endParaRPr lang="en-US"/>
        </a:p>
      </dgm:t>
    </dgm:pt>
    <dgm:pt modelId="{B5C20F47-442C-422B-A5E0-4A1E4B7E1812}" type="sibTrans" cxnId="{6B3F3141-281B-4EC3-8188-5A59A5285424}">
      <dgm:prSet/>
      <dgm:spPr/>
      <dgm:t>
        <a:bodyPr/>
        <a:lstStyle/>
        <a:p>
          <a:endParaRPr lang="en-US"/>
        </a:p>
      </dgm:t>
    </dgm:pt>
    <dgm:pt modelId="{911B5F71-FEC5-482A-A64A-57AFEBF5343F}">
      <dgm:prSet/>
      <dgm:spPr/>
      <dgm:t>
        <a:bodyPr/>
        <a:lstStyle/>
        <a:p>
          <a:r>
            <a:rPr lang="en-GB"/>
            <a:t>Concise summary highlighting key proposed actions designed to address the organisation ‘s unique challenges.</a:t>
          </a:r>
          <a:endParaRPr lang="en-US"/>
        </a:p>
      </dgm:t>
    </dgm:pt>
    <dgm:pt modelId="{6421FE74-0ADD-4996-823A-43DFAA5F37A9}" type="parTrans" cxnId="{C337C50E-4158-4E89-96C2-EB25CEC107B5}">
      <dgm:prSet/>
      <dgm:spPr/>
      <dgm:t>
        <a:bodyPr/>
        <a:lstStyle/>
        <a:p>
          <a:endParaRPr lang="en-US"/>
        </a:p>
      </dgm:t>
    </dgm:pt>
    <dgm:pt modelId="{516065E7-4F2D-437E-AF72-06A6DD86D504}" type="sibTrans" cxnId="{C337C50E-4158-4E89-96C2-EB25CEC107B5}">
      <dgm:prSet/>
      <dgm:spPr/>
      <dgm:t>
        <a:bodyPr/>
        <a:lstStyle/>
        <a:p>
          <a:endParaRPr lang="en-US"/>
        </a:p>
      </dgm:t>
    </dgm:pt>
    <dgm:pt modelId="{527BA08B-A460-40DA-B573-6D2FCF5E7A27}">
      <dgm:prSet/>
      <dgm:spPr/>
      <dgm:t>
        <a:bodyPr/>
        <a:lstStyle/>
        <a:p>
          <a:r>
            <a:rPr lang="en-GB"/>
            <a:t>Each recommendation is intricately aligned with the challenges identified during the analysis , creating a targeted and effective strategic blueprint.</a:t>
          </a:r>
          <a:endParaRPr lang="en-US"/>
        </a:p>
      </dgm:t>
    </dgm:pt>
    <dgm:pt modelId="{99E3B38C-3BAF-4B7B-BBCD-20C70F5D6A4F}" type="parTrans" cxnId="{17C58399-EBC4-4408-9569-BB92A4B24290}">
      <dgm:prSet/>
      <dgm:spPr/>
      <dgm:t>
        <a:bodyPr/>
        <a:lstStyle/>
        <a:p>
          <a:endParaRPr lang="en-US"/>
        </a:p>
      </dgm:t>
    </dgm:pt>
    <dgm:pt modelId="{762980BA-4351-4BB1-B588-0C5B48023B89}" type="sibTrans" cxnId="{17C58399-EBC4-4408-9569-BB92A4B24290}">
      <dgm:prSet/>
      <dgm:spPr/>
      <dgm:t>
        <a:bodyPr/>
        <a:lstStyle/>
        <a:p>
          <a:endParaRPr lang="en-US"/>
        </a:p>
      </dgm:t>
    </dgm:pt>
    <dgm:pt modelId="{73676D3F-68DC-4EFD-A653-48BACB76E194}">
      <dgm:prSet/>
      <dgm:spPr/>
      <dgm:t>
        <a:bodyPr/>
        <a:lstStyle/>
        <a:p>
          <a:r>
            <a:rPr lang="en-GB"/>
            <a:t>Prepare for a nuanced discussion on overcoming challenges.</a:t>
          </a:r>
          <a:endParaRPr lang="en-US"/>
        </a:p>
      </dgm:t>
    </dgm:pt>
    <dgm:pt modelId="{C3DCB6A7-4EF9-4165-B428-F98AC2F39378}" type="parTrans" cxnId="{0572AB1F-8A3B-4E2A-8870-B3C1E32E30E8}">
      <dgm:prSet/>
      <dgm:spPr/>
      <dgm:t>
        <a:bodyPr/>
        <a:lstStyle/>
        <a:p>
          <a:endParaRPr lang="en-US"/>
        </a:p>
      </dgm:t>
    </dgm:pt>
    <dgm:pt modelId="{8275AEA9-3026-4947-9D97-E09052187FCA}" type="sibTrans" cxnId="{0572AB1F-8A3B-4E2A-8870-B3C1E32E30E8}">
      <dgm:prSet/>
      <dgm:spPr/>
      <dgm:t>
        <a:bodyPr/>
        <a:lstStyle/>
        <a:p>
          <a:endParaRPr lang="en-US"/>
        </a:p>
      </dgm:t>
    </dgm:pt>
    <dgm:pt modelId="{BFB91A86-2858-2F40-8FCB-894B36496C5A}" type="pres">
      <dgm:prSet presAssocID="{4802F3AE-71AD-4744-8915-C8D41B8D3BA5}" presName="vert0" presStyleCnt="0">
        <dgm:presLayoutVars>
          <dgm:dir/>
          <dgm:animOne val="branch"/>
          <dgm:animLvl val="lvl"/>
        </dgm:presLayoutVars>
      </dgm:prSet>
      <dgm:spPr/>
    </dgm:pt>
    <dgm:pt modelId="{01D16826-984E-8946-BAD2-EB2E53BE066A}" type="pres">
      <dgm:prSet presAssocID="{771725CB-0317-4C2A-92DD-25BF35722A26}" presName="thickLine" presStyleLbl="alignNode1" presStyleIdx="0" presStyleCnt="4"/>
      <dgm:spPr/>
    </dgm:pt>
    <dgm:pt modelId="{22B01BE4-FE89-3D4C-B0BC-7CC2EBD378C4}" type="pres">
      <dgm:prSet presAssocID="{771725CB-0317-4C2A-92DD-25BF35722A26}" presName="horz1" presStyleCnt="0"/>
      <dgm:spPr/>
    </dgm:pt>
    <dgm:pt modelId="{12B64A58-FA67-534E-9894-A9B20DCBD61D}" type="pres">
      <dgm:prSet presAssocID="{771725CB-0317-4C2A-92DD-25BF35722A26}" presName="tx1" presStyleLbl="revTx" presStyleIdx="0" presStyleCnt="4"/>
      <dgm:spPr/>
    </dgm:pt>
    <dgm:pt modelId="{28B64234-88D0-A54C-A450-76EA86F6FF4B}" type="pres">
      <dgm:prSet presAssocID="{771725CB-0317-4C2A-92DD-25BF35722A26}" presName="vert1" presStyleCnt="0"/>
      <dgm:spPr/>
    </dgm:pt>
    <dgm:pt modelId="{BBDFA2F7-AD33-5844-A83C-FA9052EA40D2}" type="pres">
      <dgm:prSet presAssocID="{911B5F71-FEC5-482A-A64A-57AFEBF5343F}" presName="thickLine" presStyleLbl="alignNode1" presStyleIdx="1" presStyleCnt="4"/>
      <dgm:spPr/>
    </dgm:pt>
    <dgm:pt modelId="{EA79F85A-885A-2642-A3BE-70F62B234E23}" type="pres">
      <dgm:prSet presAssocID="{911B5F71-FEC5-482A-A64A-57AFEBF5343F}" presName="horz1" presStyleCnt="0"/>
      <dgm:spPr/>
    </dgm:pt>
    <dgm:pt modelId="{E605756E-822F-3740-A6FE-E969275C05DC}" type="pres">
      <dgm:prSet presAssocID="{911B5F71-FEC5-482A-A64A-57AFEBF5343F}" presName="tx1" presStyleLbl="revTx" presStyleIdx="1" presStyleCnt="4"/>
      <dgm:spPr/>
    </dgm:pt>
    <dgm:pt modelId="{32E922CD-246E-BB46-9BD0-C767C9941AA4}" type="pres">
      <dgm:prSet presAssocID="{911B5F71-FEC5-482A-A64A-57AFEBF5343F}" presName="vert1" presStyleCnt="0"/>
      <dgm:spPr/>
    </dgm:pt>
    <dgm:pt modelId="{BA13734C-F15F-3244-A632-800556216BBD}" type="pres">
      <dgm:prSet presAssocID="{527BA08B-A460-40DA-B573-6D2FCF5E7A27}" presName="thickLine" presStyleLbl="alignNode1" presStyleIdx="2" presStyleCnt="4"/>
      <dgm:spPr/>
    </dgm:pt>
    <dgm:pt modelId="{CAB377CE-8A4A-E842-8C7B-46048A95C56C}" type="pres">
      <dgm:prSet presAssocID="{527BA08B-A460-40DA-B573-6D2FCF5E7A27}" presName="horz1" presStyleCnt="0"/>
      <dgm:spPr/>
    </dgm:pt>
    <dgm:pt modelId="{71DB33F8-8A2E-BF4E-88C1-64F83A833FAD}" type="pres">
      <dgm:prSet presAssocID="{527BA08B-A460-40DA-B573-6D2FCF5E7A27}" presName="tx1" presStyleLbl="revTx" presStyleIdx="2" presStyleCnt="4"/>
      <dgm:spPr/>
    </dgm:pt>
    <dgm:pt modelId="{D99DA743-B208-0549-A309-011D9BCE4E2C}" type="pres">
      <dgm:prSet presAssocID="{527BA08B-A460-40DA-B573-6D2FCF5E7A27}" presName="vert1" presStyleCnt="0"/>
      <dgm:spPr/>
    </dgm:pt>
    <dgm:pt modelId="{9711D5FA-7E8B-BE4F-84BA-1F4F62E1E66E}" type="pres">
      <dgm:prSet presAssocID="{73676D3F-68DC-4EFD-A653-48BACB76E194}" presName="thickLine" presStyleLbl="alignNode1" presStyleIdx="3" presStyleCnt="4"/>
      <dgm:spPr/>
    </dgm:pt>
    <dgm:pt modelId="{9A3202AB-5697-3440-B719-C635F1630142}" type="pres">
      <dgm:prSet presAssocID="{73676D3F-68DC-4EFD-A653-48BACB76E194}" presName="horz1" presStyleCnt="0"/>
      <dgm:spPr/>
    </dgm:pt>
    <dgm:pt modelId="{C8051AFF-C28E-D74B-A01E-95151705CCC8}" type="pres">
      <dgm:prSet presAssocID="{73676D3F-68DC-4EFD-A653-48BACB76E194}" presName="tx1" presStyleLbl="revTx" presStyleIdx="3" presStyleCnt="4"/>
      <dgm:spPr/>
    </dgm:pt>
    <dgm:pt modelId="{8803236F-3F05-5B47-876A-036CDB24090E}" type="pres">
      <dgm:prSet presAssocID="{73676D3F-68DC-4EFD-A653-48BACB76E194}" presName="vert1" presStyleCnt="0"/>
      <dgm:spPr/>
    </dgm:pt>
  </dgm:ptLst>
  <dgm:cxnLst>
    <dgm:cxn modelId="{C337C50E-4158-4E89-96C2-EB25CEC107B5}" srcId="{4802F3AE-71AD-4744-8915-C8D41B8D3BA5}" destId="{911B5F71-FEC5-482A-A64A-57AFEBF5343F}" srcOrd="1" destOrd="0" parTransId="{6421FE74-0ADD-4996-823A-43DFAA5F37A9}" sibTransId="{516065E7-4F2D-437E-AF72-06A6DD86D504}"/>
    <dgm:cxn modelId="{77B5F117-6CFA-5B4C-A5D8-A15D7542A2B3}" type="presOf" srcId="{4802F3AE-71AD-4744-8915-C8D41B8D3BA5}" destId="{BFB91A86-2858-2F40-8FCB-894B36496C5A}" srcOrd="0" destOrd="0" presId="urn:microsoft.com/office/officeart/2008/layout/LinedList"/>
    <dgm:cxn modelId="{A1FA851C-9191-0040-9FFE-CC8D24D75F6F}" type="presOf" srcId="{911B5F71-FEC5-482A-A64A-57AFEBF5343F}" destId="{E605756E-822F-3740-A6FE-E969275C05DC}" srcOrd="0" destOrd="0" presId="urn:microsoft.com/office/officeart/2008/layout/LinedList"/>
    <dgm:cxn modelId="{0572AB1F-8A3B-4E2A-8870-B3C1E32E30E8}" srcId="{4802F3AE-71AD-4744-8915-C8D41B8D3BA5}" destId="{73676D3F-68DC-4EFD-A653-48BACB76E194}" srcOrd="3" destOrd="0" parTransId="{C3DCB6A7-4EF9-4165-B428-F98AC2F39378}" sibTransId="{8275AEA9-3026-4947-9D97-E09052187FCA}"/>
    <dgm:cxn modelId="{7BFF4D34-A52B-5D4A-972E-957F41E72008}" type="presOf" srcId="{73676D3F-68DC-4EFD-A653-48BACB76E194}" destId="{C8051AFF-C28E-D74B-A01E-95151705CCC8}" srcOrd="0" destOrd="0" presId="urn:microsoft.com/office/officeart/2008/layout/LinedList"/>
    <dgm:cxn modelId="{6B3F3141-281B-4EC3-8188-5A59A5285424}" srcId="{4802F3AE-71AD-4744-8915-C8D41B8D3BA5}" destId="{771725CB-0317-4C2A-92DD-25BF35722A26}" srcOrd="0" destOrd="0" parTransId="{4CCB3962-BAB7-49EF-9B0F-AB950F15AE67}" sibTransId="{B5C20F47-442C-422B-A5E0-4A1E4B7E1812}"/>
    <dgm:cxn modelId="{44A83C77-C529-FE4E-B9B4-ACB5BCACAE7B}" type="presOf" srcId="{771725CB-0317-4C2A-92DD-25BF35722A26}" destId="{12B64A58-FA67-534E-9894-A9B20DCBD61D}" srcOrd="0" destOrd="0" presId="urn:microsoft.com/office/officeart/2008/layout/LinedList"/>
    <dgm:cxn modelId="{17C58399-EBC4-4408-9569-BB92A4B24290}" srcId="{4802F3AE-71AD-4744-8915-C8D41B8D3BA5}" destId="{527BA08B-A460-40DA-B573-6D2FCF5E7A27}" srcOrd="2" destOrd="0" parTransId="{99E3B38C-3BAF-4B7B-BBCD-20C70F5D6A4F}" sibTransId="{762980BA-4351-4BB1-B588-0C5B48023B89}"/>
    <dgm:cxn modelId="{26E626DC-3C9C-3445-8C5F-A73F3626C0F8}" type="presOf" srcId="{527BA08B-A460-40DA-B573-6D2FCF5E7A27}" destId="{71DB33F8-8A2E-BF4E-88C1-64F83A833FAD}" srcOrd="0" destOrd="0" presId="urn:microsoft.com/office/officeart/2008/layout/LinedList"/>
    <dgm:cxn modelId="{EC3ABD18-2030-8644-88FA-4EEA7A6DA3AA}" type="presParOf" srcId="{BFB91A86-2858-2F40-8FCB-894B36496C5A}" destId="{01D16826-984E-8946-BAD2-EB2E53BE066A}" srcOrd="0" destOrd="0" presId="urn:microsoft.com/office/officeart/2008/layout/LinedList"/>
    <dgm:cxn modelId="{61158C90-E410-FA44-BC1B-3832825D6205}" type="presParOf" srcId="{BFB91A86-2858-2F40-8FCB-894B36496C5A}" destId="{22B01BE4-FE89-3D4C-B0BC-7CC2EBD378C4}" srcOrd="1" destOrd="0" presId="urn:microsoft.com/office/officeart/2008/layout/LinedList"/>
    <dgm:cxn modelId="{68B8BC25-094A-8B40-9F4B-173134A42703}" type="presParOf" srcId="{22B01BE4-FE89-3D4C-B0BC-7CC2EBD378C4}" destId="{12B64A58-FA67-534E-9894-A9B20DCBD61D}" srcOrd="0" destOrd="0" presId="urn:microsoft.com/office/officeart/2008/layout/LinedList"/>
    <dgm:cxn modelId="{33D006A7-C307-A64D-AC19-3373D7A50773}" type="presParOf" srcId="{22B01BE4-FE89-3D4C-B0BC-7CC2EBD378C4}" destId="{28B64234-88D0-A54C-A450-76EA86F6FF4B}" srcOrd="1" destOrd="0" presId="urn:microsoft.com/office/officeart/2008/layout/LinedList"/>
    <dgm:cxn modelId="{15470E3E-AD72-1545-986F-5F996C5FC7BE}" type="presParOf" srcId="{BFB91A86-2858-2F40-8FCB-894B36496C5A}" destId="{BBDFA2F7-AD33-5844-A83C-FA9052EA40D2}" srcOrd="2" destOrd="0" presId="urn:microsoft.com/office/officeart/2008/layout/LinedList"/>
    <dgm:cxn modelId="{09EEE5A6-1A78-F74F-8923-891B1C97B94A}" type="presParOf" srcId="{BFB91A86-2858-2F40-8FCB-894B36496C5A}" destId="{EA79F85A-885A-2642-A3BE-70F62B234E23}" srcOrd="3" destOrd="0" presId="urn:microsoft.com/office/officeart/2008/layout/LinedList"/>
    <dgm:cxn modelId="{0043A2D7-FB81-9B44-966B-CFBDBF641D0A}" type="presParOf" srcId="{EA79F85A-885A-2642-A3BE-70F62B234E23}" destId="{E605756E-822F-3740-A6FE-E969275C05DC}" srcOrd="0" destOrd="0" presId="urn:microsoft.com/office/officeart/2008/layout/LinedList"/>
    <dgm:cxn modelId="{9F7ED972-3C03-EF4F-8B0B-760C8E9F2B53}" type="presParOf" srcId="{EA79F85A-885A-2642-A3BE-70F62B234E23}" destId="{32E922CD-246E-BB46-9BD0-C767C9941AA4}" srcOrd="1" destOrd="0" presId="urn:microsoft.com/office/officeart/2008/layout/LinedList"/>
    <dgm:cxn modelId="{CFEAA69D-3847-1043-85A6-BE0CF75CE130}" type="presParOf" srcId="{BFB91A86-2858-2F40-8FCB-894B36496C5A}" destId="{BA13734C-F15F-3244-A632-800556216BBD}" srcOrd="4" destOrd="0" presId="urn:microsoft.com/office/officeart/2008/layout/LinedList"/>
    <dgm:cxn modelId="{D719CCE6-6B7D-ED4F-AAE6-D64908C61BE1}" type="presParOf" srcId="{BFB91A86-2858-2F40-8FCB-894B36496C5A}" destId="{CAB377CE-8A4A-E842-8C7B-46048A95C56C}" srcOrd="5" destOrd="0" presId="urn:microsoft.com/office/officeart/2008/layout/LinedList"/>
    <dgm:cxn modelId="{CA67994D-DEE7-DF44-A58B-28FB165DD359}" type="presParOf" srcId="{CAB377CE-8A4A-E842-8C7B-46048A95C56C}" destId="{71DB33F8-8A2E-BF4E-88C1-64F83A833FAD}" srcOrd="0" destOrd="0" presId="urn:microsoft.com/office/officeart/2008/layout/LinedList"/>
    <dgm:cxn modelId="{D3D0F61B-0907-2043-8FFD-A9FA191B9E02}" type="presParOf" srcId="{CAB377CE-8A4A-E842-8C7B-46048A95C56C}" destId="{D99DA743-B208-0549-A309-011D9BCE4E2C}" srcOrd="1" destOrd="0" presId="urn:microsoft.com/office/officeart/2008/layout/LinedList"/>
    <dgm:cxn modelId="{D1B3E914-3A6F-904D-8729-357F02C0970B}" type="presParOf" srcId="{BFB91A86-2858-2F40-8FCB-894B36496C5A}" destId="{9711D5FA-7E8B-BE4F-84BA-1F4F62E1E66E}" srcOrd="6" destOrd="0" presId="urn:microsoft.com/office/officeart/2008/layout/LinedList"/>
    <dgm:cxn modelId="{AA9A4963-6D8A-C440-8267-2A55E5DE17DD}" type="presParOf" srcId="{BFB91A86-2858-2F40-8FCB-894B36496C5A}" destId="{9A3202AB-5697-3440-B719-C635F1630142}" srcOrd="7" destOrd="0" presId="urn:microsoft.com/office/officeart/2008/layout/LinedList"/>
    <dgm:cxn modelId="{437AF2EB-0953-A74A-956B-F80BBE407441}" type="presParOf" srcId="{9A3202AB-5697-3440-B719-C635F1630142}" destId="{C8051AFF-C28E-D74B-A01E-95151705CCC8}" srcOrd="0" destOrd="0" presId="urn:microsoft.com/office/officeart/2008/layout/LinedList"/>
    <dgm:cxn modelId="{64D6A166-B751-F841-AE11-6F85DD3592A6}" type="presParOf" srcId="{9A3202AB-5697-3440-B719-C635F1630142}" destId="{8803236F-3F05-5B47-876A-036CDB24090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D16826-984E-8946-BAD2-EB2E53BE066A}">
      <dsp:nvSpPr>
        <dsp:cNvPr id="0" name=""/>
        <dsp:cNvSpPr/>
      </dsp:nvSpPr>
      <dsp:spPr>
        <a:xfrm>
          <a:off x="0" y="0"/>
          <a:ext cx="1051560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B64A58-FA67-534E-9894-A9B20DCBD61D}">
      <dsp:nvSpPr>
        <dsp:cNvPr id="0" name=""/>
        <dsp:cNvSpPr/>
      </dsp:nvSpPr>
      <dsp:spPr>
        <a:xfrm>
          <a:off x="0" y="0"/>
          <a:ext cx="10515600" cy="10881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A strategic overview of recommendation tailored specifically for Virgin Media .</a:t>
          </a:r>
          <a:endParaRPr lang="en-US" sz="2700" kern="1200"/>
        </a:p>
      </dsp:txBody>
      <dsp:txXfrm>
        <a:off x="0" y="0"/>
        <a:ext cx="10515600" cy="1088136"/>
      </dsp:txXfrm>
    </dsp:sp>
    <dsp:sp modelId="{BBDFA2F7-AD33-5844-A83C-FA9052EA40D2}">
      <dsp:nvSpPr>
        <dsp:cNvPr id="0" name=""/>
        <dsp:cNvSpPr/>
      </dsp:nvSpPr>
      <dsp:spPr>
        <a:xfrm>
          <a:off x="0" y="1088136"/>
          <a:ext cx="10515600" cy="0"/>
        </a:xfrm>
        <a:prstGeom prst="line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accent5">
              <a:hueOff val="-2252848"/>
              <a:satOff val="-5806"/>
              <a:lumOff val="-392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05756E-822F-3740-A6FE-E969275C05DC}">
      <dsp:nvSpPr>
        <dsp:cNvPr id="0" name=""/>
        <dsp:cNvSpPr/>
      </dsp:nvSpPr>
      <dsp:spPr>
        <a:xfrm>
          <a:off x="0" y="1088136"/>
          <a:ext cx="10515600" cy="10881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Concise summary highlighting key proposed actions designed to address the organisation ‘s unique challenges.</a:t>
          </a:r>
          <a:endParaRPr lang="en-US" sz="2700" kern="1200"/>
        </a:p>
      </dsp:txBody>
      <dsp:txXfrm>
        <a:off x="0" y="1088136"/>
        <a:ext cx="10515600" cy="1088136"/>
      </dsp:txXfrm>
    </dsp:sp>
    <dsp:sp modelId="{BA13734C-F15F-3244-A632-800556216BBD}">
      <dsp:nvSpPr>
        <dsp:cNvPr id="0" name=""/>
        <dsp:cNvSpPr/>
      </dsp:nvSpPr>
      <dsp:spPr>
        <a:xfrm>
          <a:off x="0" y="2176272"/>
          <a:ext cx="10515600" cy="0"/>
        </a:xfrm>
        <a:prstGeom prst="line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accent5">
              <a:hueOff val="-4505695"/>
              <a:satOff val="-11613"/>
              <a:lumOff val="-784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DB33F8-8A2E-BF4E-88C1-64F83A833FAD}">
      <dsp:nvSpPr>
        <dsp:cNvPr id="0" name=""/>
        <dsp:cNvSpPr/>
      </dsp:nvSpPr>
      <dsp:spPr>
        <a:xfrm>
          <a:off x="0" y="2176272"/>
          <a:ext cx="10515600" cy="10881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Each recommendation is intricately aligned with the challenges identified during the analysis , creating a targeted and effective strategic blueprint.</a:t>
          </a:r>
          <a:endParaRPr lang="en-US" sz="2700" kern="1200"/>
        </a:p>
      </dsp:txBody>
      <dsp:txXfrm>
        <a:off x="0" y="2176272"/>
        <a:ext cx="10515600" cy="1088136"/>
      </dsp:txXfrm>
    </dsp:sp>
    <dsp:sp modelId="{9711D5FA-7E8B-BE4F-84BA-1F4F62E1E66E}">
      <dsp:nvSpPr>
        <dsp:cNvPr id="0" name=""/>
        <dsp:cNvSpPr/>
      </dsp:nvSpPr>
      <dsp:spPr>
        <a:xfrm>
          <a:off x="0" y="3264408"/>
          <a:ext cx="10515600" cy="0"/>
        </a:xfrm>
        <a:prstGeom prst="line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051AFF-C28E-D74B-A01E-95151705CCC8}">
      <dsp:nvSpPr>
        <dsp:cNvPr id="0" name=""/>
        <dsp:cNvSpPr/>
      </dsp:nvSpPr>
      <dsp:spPr>
        <a:xfrm>
          <a:off x="0" y="3264408"/>
          <a:ext cx="10515600" cy="10881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Prepare for a nuanced discussion on overcoming challenges.</a:t>
          </a:r>
          <a:endParaRPr lang="en-US" sz="2700" kern="1200"/>
        </a:p>
      </dsp:txBody>
      <dsp:txXfrm>
        <a:off x="0" y="3264408"/>
        <a:ext cx="10515600" cy="10881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9383B7-2453-8E4B-B0F8-4E90B47998E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93C1DB-DFFD-8348-B7C2-5A947358EC4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B1B595-2092-E24B-82A7-6014A5559C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0290E-B73E-BC43-9ACD-F27DEB923644}" type="datetimeFigureOut">
              <a:rPr lang="en-GB" smtClean="0"/>
              <a:t>06/11/2023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1E4373-06F0-DB49-9FBB-401433973B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CCD8C5-24B9-5E40-A488-F5081BE47E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090B7-09FA-5C4D-B362-86449C70C7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25051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E5D98A-E617-5B40-9D62-983F3CADBD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6C9411-D724-C943-B7F5-A9211FBA72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246652-F920-6544-B09F-C7E070F37E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0290E-B73E-BC43-9ACD-F27DEB923644}" type="datetimeFigureOut">
              <a:rPr lang="en-GB" smtClean="0"/>
              <a:t>06/11/2023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94D7CF-B138-7A40-8386-1A70A227B6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14D657-EA8D-2B44-A0AB-57C16B8634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090B7-09FA-5C4D-B362-86449C70C7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11585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ADDB37-E0CD-0447-B9C9-418E9180B4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89677B-19CB-1B45-BAB9-84C5C1F1C4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707960-7944-934D-9A70-6751DD5937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0290E-B73E-BC43-9ACD-F27DEB923644}" type="datetimeFigureOut">
              <a:rPr lang="en-GB" smtClean="0"/>
              <a:t>06/11/2023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72C73A-4613-E544-8ABA-A30324E9B0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385C32-F69A-AF45-A71D-A682E1276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090B7-09FA-5C4D-B362-86449C70C7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41330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B72C51-D66C-5044-93E3-3F21DFEA22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D6ED3F-E023-CA4E-8031-689EAFC0E6A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EDDF5E-AC2C-F347-948A-D57431A3EB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7EFB9E3-9C93-1D49-96D8-EBB6FA67E8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0290E-B73E-BC43-9ACD-F27DEB923644}" type="datetimeFigureOut">
              <a:rPr lang="en-GB" smtClean="0"/>
              <a:t>06/11/2023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53F854-F202-7346-B059-3692D41EBC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853012-2506-CB4F-B05F-8FBAE62DA4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090B7-09FA-5C4D-B362-86449C70C7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92880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907C7A-6EE6-ED40-942B-8922F4A878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CA0859-5128-264B-8640-97F9656F98E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E052219-0613-614D-B80E-8331A2838A9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3D877ED-07B8-3945-9270-64BF791B305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8903EFF-B4C4-F042-BFDD-E931D206552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A4169E1-D4C2-4149-BE28-BAE79FA38F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0290E-B73E-BC43-9ACD-F27DEB923644}" type="datetimeFigureOut">
              <a:rPr lang="en-GB" smtClean="0"/>
              <a:t>06/11/2023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AA1B95E-C231-924F-9C1D-126D5E70D3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102046A-8FFF-D446-BC21-0701A7FCEE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090B7-09FA-5C4D-B362-86449C70C7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5092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F9A96B-9AA3-C847-A9E6-98E01BB29F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904926B-7CAC-5F4B-83F4-BC4D84385D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0290E-B73E-BC43-9ACD-F27DEB923644}" type="datetimeFigureOut">
              <a:rPr lang="en-GB" smtClean="0"/>
              <a:t>06/11/2023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F1456C-5C9B-024E-97EA-F759BA580A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883599E-877E-6049-81DF-88C5BFD5EA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090B7-09FA-5C4D-B362-86449C70C7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04219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7F53C10-02D1-FF4E-B2A3-D1D84F79D0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0290E-B73E-BC43-9ACD-F27DEB923644}" type="datetimeFigureOut">
              <a:rPr lang="en-GB" smtClean="0"/>
              <a:t>06/11/2023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8EDEEB8-3088-D242-A85B-141B4563B3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FB3B97D-7997-BD4B-AF36-E452311425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090B7-09FA-5C4D-B362-86449C70C7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46174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FC6D68-07E3-F346-8DA5-B90A3AAB70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463D20-1E9A-AB4E-B485-9FB4396B0E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CE3425C-E1BE-0A49-9832-7A859261F75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848A1F-FE57-C144-8E33-661263E5E2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0290E-B73E-BC43-9ACD-F27DEB923644}" type="datetimeFigureOut">
              <a:rPr lang="en-GB" smtClean="0"/>
              <a:t>06/11/2023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13488B-FFAA-1846-948A-C6AB1DD2AF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3BA321-3A4A-C44E-A486-04F5E0DE28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090B7-09FA-5C4D-B362-86449C70C7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17895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A1B137-90A9-2F4B-986D-846ACAC55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231234B-1614-694A-85E8-74F4A63927F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7ACEB4F-E9C0-5E4E-985E-DD0360EB32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46A5D1-E2EF-EA4C-8FF6-29CD9D7710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0290E-B73E-BC43-9ACD-F27DEB923644}" type="datetimeFigureOut">
              <a:rPr lang="en-GB" smtClean="0"/>
              <a:t>06/11/2023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2F5FD3D-4987-004C-AE5B-C8C681396A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E3DBB5-FAA3-7D4A-B6F2-F4ADA1A76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090B7-09FA-5C4D-B362-86449C70C7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4741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1323AB-2053-FF42-A5AC-A7A58431BE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F5C5573-AD0B-DA49-90F6-459ED89BEB5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230287-17AF-1849-BC77-9DE5A3765B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0290E-B73E-BC43-9ACD-F27DEB923644}" type="datetimeFigureOut">
              <a:rPr lang="en-GB" smtClean="0"/>
              <a:t>06/11/2023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D619DB-AE93-1645-B878-E5AB1DAD2A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0A46D8-3757-4140-B596-6237EBE51F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090B7-09FA-5C4D-B362-86449C70C7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675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9C6FB0B-8240-B14A-A909-C7B6331A8D4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EAFB66A-C704-D244-A686-511646BBF92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5B1A0A-D07B-0F40-997A-22E1457E9A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0290E-B73E-BC43-9ACD-F27DEB923644}" type="datetimeFigureOut">
              <a:rPr lang="en-GB" smtClean="0"/>
              <a:t>06/11/2023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720946-A37D-F246-AA8B-50A8BE2B6D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721AC1-ABD6-924B-AD0E-C5F868D694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090B7-09FA-5C4D-B362-86449C70C7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29030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A479619-89DD-1C4E-8E88-ADF8B3C929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5454F3-0C7F-0541-B080-4BD89FE6B8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0486EB-9EAA-E348-9D8B-52EA7764361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B0290E-B73E-BC43-9ACD-F27DEB923644}" type="datetimeFigureOut">
              <a:rPr lang="en-GB" smtClean="0"/>
              <a:t>06/11/2023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D8423E-A116-5D4B-A6B5-5D78F1BA0E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CA8537-319C-6749-94D4-83BAC8DA791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E090B7-09FA-5C4D-B362-86449C70C7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99604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06DA9DF9-31F7-4056-B42E-878CC92417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7F11EC-EAF1-994B-AD7B-07AB726FF83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468" y="643467"/>
            <a:ext cx="4620584" cy="4567137"/>
          </a:xfrm>
        </p:spPr>
        <p:txBody>
          <a:bodyPr>
            <a:normAutofit/>
          </a:bodyPr>
          <a:lstStyle/>
          <a:p>
            <a:pPr algn="l"/>
            <a:r>
              <a:rPr lang="en-GB" sz="4400">
                <a:latin typeface="+mn-lt"/>
              </a:rPr>
              <a:t>A Strategic Proposal for Virgin Media and Airbus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7C190BF-1046-524E-B683-64A873AFD8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3467" y="5277684"/>
            <a:ext cx="4620584" cy="775494"/>
          </a:xfrm>
        </p:spPr>
        <p:txBody>
          <a:bodyPr>
            <a:normAutofit/>
          </a:bodyPr>
          <a:lstStyle/>
          <a:p>
            <a:pPr algn="l"/>
            <a:r>
              <a:rPr lang="en-GB" sz="1000"/>
              <a:t>Celestina Lavinia Mustata</a:t>
            </a:r>
          </a:p>
          <a:p>
            <a:pPr algn="l"/>
            <a:r>
              <a:rPr lang="en-GB" sz="1000"/>
              <a:t>Student number:2026029</a:t>
            </a:r>
          </a:p>
          <a:p>
            <a:pPr algn="l"/>
            <a:r>
              <a:rPr lang="en-GB" sz="1000"/>
              <a:t>Lecturer name: Samuel Ofori</a:t>
            </a:r>
          </a:p>
          <a:p>
            <a:pPr algn="l"/>
            <a:endParaRPr lang="en-GB" sz="1000"/>
          </a:p>
        </p:txBody>
      </p:sp>
      <p:pic>
        <p:nvPicPr>
          <p:cNvPr id="15" name="Picture 4">
            <a:extLst>
              <a:ext uri="{FF2B5EF4-FFF2-40B4-BE49-F238E27FC236}">
                <a16:creationId xmlns:a16="http://schemas.microsoft.com/office/drawing/2014/main" id="{F409304A-0D75-3201-E556-32D4B58C76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688" r="2754" b="-1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8327739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01B6FA-A598-194C-97E0-F05A462403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80BE6B-434B-3149-8294-F5B3AD2C56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r>
              <a:rPr lang="en-GB" sz="1700" dirty="0"/>
              <a:t>This presentation delves into the significance of effective knowledge management for industry giants Virgin Media and Airbus.</a:t>
            </a:r>
          </a:p>
          <a:p>
            <a:r>
              <a:rPr lang="en-GB" sz="1700" dirty="0"/>
              <a:t>Methodologies applied , provide a concise overview of the research methodologies employed for analysing Virgin Media and Airbus.</a:t>
            </a:r>
          </a:p>
          <a:p>
            <a:r>
              <a:rPr lang="en-GB" sz="1700" dirty="0"/>
              <a:t>We will show in this presentation the recommendation review of Virgin Media and Airbus.</a:t>
            </a:r>
          </a:p>
          <a:p>
            <a:r>
              <a:rPr lang="en-GB" sz="1700" dirty="0"/>
              <a:t>We will explore the TWOS analysis for Virgin Media and Airbus.</a:t>
            </a:r>
          </a:p>
        </p:txBody>
      </p:sp>
      <p:pic>
        <p:nvPicPr>
          <p:cNvPr id="5" name="Picture 4" descr="Graph on document with pen">
            <a:extLst>
              <a:ext uri="{FF2B5EF4-FFF2-40B4-BE49-F238E27FC236}">
                <a16:creationId xmlns:a16="http://schemas.microsoft.com/office/drawing/2014/main" id="{D7D76EDA-C5B5-F651-9BFA-76F716AEC21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161" r="13438" b="-2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29494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" name="Rectangle 50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36AE9B-89C9-DD42-BE3C-299CF4FBA9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8"/>
            <a:ext cx="10515600" cy="1133499"/>
          </a:xfrm>
        </p:spPr>
        <p:txBody>
          <a:bodyPr>
            <a:normAutofit/>
          </a:bodyPr>
          <a:lstStyle/>
          <a:p>
            <a:pPr algn="ctr"/>
            <a:r>
              <a:rPr lang="en-GB" sz="4800"/>
              <a:t>Recommendation review for Virgin Media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09FDE3F-E389-6A0A-4EEA-4D0CB2CD1A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946826"/>
              </p:ext>
            </p:extLst>
          </p:nvPr>
        </p:nvGraphicFramePr>
        <p:xfrm>
          <a:off x="838200" y="1828800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744049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878E77-5863-7540-B5D8-D03DAC1BE4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3788" y="365125"/>
            <a:ext cx="4840010" cy="1807305"/>
          </a:xfrm>
        </p:spPr>
        <p:txBody>
          <a:bodyPr>
            <a:normAutofit/>
          </a:bodyPr>
          <a:lstStyle/>
          <a:p>
            <a:r>
              <a:rPr lang="en-GB" dirty="0"/>
              <a:t>Recommendation Review for Airbus</a:t>
            </a:r>
          </a:p>
        </p:txBody>
      </p:sp>
      <p:pic>
        <p:nvPicPr>
          <p:cNvPr id="5" name="Picture 4" descr="Back view of an aeroplane">
            <a:extLst>
              <a:ext uri="{FF2B5EF4-FFF2-40B4-BE49-F238E27FC236}">
                <a16:creationId xmlns:a16="http://schemas.microsoft.com/office/drawing/2014/main" id="{4028FED3-9720-DE75-E41F-F9FA5E2CFAE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307" r="26159" b="-1"/>
          <a:stretch/>
        </p:blipFill>
        <p:spPr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1CEB8D-5C6E-434B-87C7-FE4EDFA381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3788" y="2333297"/>
            <a:ext cx="4840010" cy="3843666"/>
          </a:xfrm>
        </p:spPr>
        <p:txBody>
          <a:bodyPr>
            <a:normAutofit/>
          </a:bodyPr>
          <a:lstStyle/>
          <a:p>
            <a:r>
              <a:rPr lang="en-GB" sz="2000"/>
              <a:t>Succinct summary of the proposed recommendations crafted specifically for Airbus .</a:t>
            </a:r>
          </a:p>
          <a:p>
            <a:r>
              <a:rPr lang="en-GB" sz="2000"/>
              <a:t>Each recommendation is intricately aligned with the identified challenges faced by Airbus ensuring a targeted and effective strategic approach .</a:t>
            </a:r>
          </a:p>
          <a:p>
            <a:r>
              <a:rPr lang="en-GB" sz="2000"/>
              <a:t>Reinforce the strategic relevance of the recommendations , underlining their direct correlation  with the unique challenges Airbus confronts. </a:t>
            </a:r>
          </a:p>
        </p:txBody>
      </p:sp>
    </p:spTree>
    <p:extLst>
      <p:ext uri="{BB962C8B-B14F-4D97-AF65-F5344CB8AC3E}">
        <p14:creationId xmlns:p14="http://schemas.microsoft.com/office/powerpoint/2010/main" val="31872803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DAA161-208A-3F44-9BF3-F80C34771D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3" y="248038"/>
            <a:ext cx="7063721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Virgin Media TOWS Analysis </a:t>
            </a: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41503594-E349-2B48-A038-9EF34F2B20E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15945885"/>
              </p:ext>
            </p:extLst>
          </p:nvPr>
        </p:nvGraphicFramePr>
        <p:xfrm>
          <a:off x="142875" y="1822349"/>
          <a:ext cx="11616904" cy="4801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00197">
                  <a:extLst>
                    <a:ext uri="{9D8B030D-6E8A-4147-A177-3AD203B41FA5}">
                      <a16:colId xmlns:a16="http://schemas.microsoft.com/office/drawing/2014/main" val="2552974895"/>
                    </a:ext>
                  </a:extLst>
                </a:gridCol>
                <a:gridCol w="3450617">
                  <a:extLst>
                    <a:ext uri="{9D8B030D-6E8A-4147-A177-3AD203B41FA5}">
                      <a16:colId xmlns:a16="http://schemas.microsoft.com/office/drawing/2014/main" val="1424010939"/>
                    </a:ext>
                  </a:extLst>
                </a:gridCol>
                <a:gridCol w="2652902">
                  <a:extLst>
                    <a:ext uri="{9D8B030D-6E8A-4147-A177-3AD203B41FA5}">
                      <a16:colId xmlns:a16="http://schemas.microsoft.com/office/drawing/2014/main" val="2053358703"/>
                    </a:ext>
                  </a:extLst>
                </a:gridCol>
                <a:gridCol w="2113188">
                  <a:extLst>
                    <a:ext uri="{9D8B030D-6E8A-4147-A177-3AD203B41FA5}">
                      <a16:colId xmlns:a16="http://schemas.microsoft.com/office/drawing/2014/main" val="398458718"/>
                    </a:ext>
                  </a:extLst>
                </a:gridCol>
              </a:tblGrid>
              <a:tr h="573908">
                <a:tc>
                  <a:txBody>
                    <a:bodyPr/>
                    <a:lstStyle/>
                    <a:p>
                      <a:r>
                        <a:rPr lang="en-GB" sz="2900"/>
                        <a:t>Threats</a:t>
                      </a:r>
                    </a:p>
                  </a:txBody>
                  <a:tcPr marL="145736" marR="145736" marT="72868" marB="72868"/>
                </a:tc>
                <a:tc>
                  <a:txBody>
                    <a:bodyPr/>
                    <a:lstStyle/>
                    <a:p>
                      <a:r>
                        <a:rPr lang="en-GB" sz="2900"/>
                        <a:t>Opportunities</a:t>
                      </a:r>
                    </a:p>
                  </a:txBody>
                  <a:tcPr marL="145736" marR="145736" marT="72868" marB="72868"/>
                </a:tc>
                <a:tc>
                  <a:txBody>
                    <a:bodyPr/>
                    <a:lstStyle/>
                    <a:p>
                      <a:r>
                        <a:rPr lang="en-GB" sz="2900"/>
                        <a:t>Weaknesses</a:t>
                      </a:r>
                    </a:p>
                  </a:txBody>
                  <a:tcPr marL="145736" marR="145736" marT="72868" marB="72868"/>
                </a:tc>
                <a:tc>
                  <a:txBody>
                    <a:bodyPr/>
                    <a:lstStyle/>
                    <a:p>
                      <a:r>
                        <a:rPr lang="en-GB" sz="2900"/>
                        <a:t>Strengths</a:t>
                      </a:r>
                    </a:p>
                  </a:txBody>
                  <a:tcPr marL="145736" marR="145736" marT="72868" marB="72868"/>
                </a:tc>
                <a:extLst>
                  <a:ext uri="{0D108BD9-81ED-4DB2-BD59-A6C34878D82A}">
                    <a16:rowId xmlns:a16="http://schemas.microsoft.com/office/drawing/2014/main" val="4020172144"/>
                  </a:ext>
                </a:extLst>
              </a:tr>
              <a:tr h="3539389">
                <a:tc>
                  <a:txBody>
                    <a:bodyPr/>
                    <a:lstStyle/>
                    <a:p>
                      <a:r>
                        <a:rPr lang="en-GB" sz="2900"/>
                        <a:t>Explore identified threats</a:t>
                      </a:r>
                    </a:p>
                    <a:p>
                      <a:r>
                        <a:rPr lang="en-GB" sz="2900"/>
                        <a:t>To Virgin Media’s knowledge management system. </a:t>
                      </a:r>
                    </a:p>
                  </a:txBody>
                  <a:tcPr marL="145736" marR="145736" marT="72868" marB="72868"/>
                </a:tc>
                <a:tc>
                  <a:txBody>
                    <a:bodyPr/>
                    <a:lstStyle/>
                    <a:p>
                      <a:r>
                        <a:rPr lang="en-GB" sz="2900"/>
                        <a:t>Highlight opportunities that can be leveraged to enhance Virgin Media ‘s strategic position.</a:t>
                      </a:r>
                    </a:p>
                  </a:txBody>
                  <a:tcPr marL="145736" marR="145736" marT="72868" marB="72868"/>
                </a:tc>
                <a:tc>
                  <a:txBody>
                    <a:bodyPr/>
                    <a:lstStyle/>
                    <a:p>
                      <a:r>
                        <a:rPr lang="en-GB" sz="2900" dirty="0"/>
                        <a:t>Analyse weaknesses  with Virgin Media’s current knowledge management practice </a:t>
                      </a:r>
                    </a:p>
                  </a:txBody>
                  <a:tcPr marL="145736" marR="145736" marT="72868" marB="72868"/>
                </a:tc>
                <a:tc>
                  <a:txBody>
                    <a:bodyPr/>
                    <a:lstStyle/>
                    <a:p>
                      <a:r>
                        <a:rPr lang="en-GB" sz="2900" dirty="0"/>
                        <a:t>Showcase existing strengths that can be maximized for strategic advantage.</a:t>
                      </a:r>
                    </a:p>
                  </a:txBody>
                  <a:tcPr marL="145736" marR="145736" marT="72868" marB="72868"/>
                </a:tc>
                <a:extLst>
                  <a:ext uri="{0D108BD9-81ED-4DB2-BD59-A6C34878D82A}">
                    <a16:rowId xmlns:a16="http://schemas.microsoft.com/office/drawing/2014/main" val="1915344506"/>
                  </a:ext>
                </a:extLst>
              </a:tr>
              <a:tr h="674315">
                <a:tc>
                  <a:txBody>
                    <a:bodyPr/>
                    <a:lstStyle/>
                    <a:p>
                      <a:endParaRPr lang="en-GB" sz="2900"/>
                    </a:p>
                  </a:txBody>
                  <a:tcPr marL="145736" marR="145736" marT="72868" marB="72868"/>
                </a:tc>
                <a:tc>
                  <a:txBody>
                    <a:bodyPr/>
                    <a:lstStyle/>
                    <a:p>
                      <a:endParaRPr lang="en-GB" sz="2900"/>
                    </a:p>
                  </a:txBody>
                  <a:tcPr marL="145736" marR="145736" marT="72868" marB="72868"/>
                </a:tc>
                <a:tc>
                  <a:txBody>
                    <a:bodyPr/>
                    <a:lstStyle/>
                    <a:p>
                      <a:endParaRPr lang="en-GB" sz="2900"/>
                    </a:p>
                  </a:txBody>
                  <a:tcPr marL="145736" marR="145736" marT="72868" marB="72868"/>
                </a:tc>
                <a:tc>
                  <a:txBody>
                    <a:bodyPr/>
                    <a:lstStyle/>
                    <a:p>
                      <a:endParaRPr lang="en-GB" sz="2900" dirty="0"/>
                    </a:p>
                  </a:txBody>
                  <a:tcPr marL="145736" marR="145736" marT="72868" marB="72868"/>
                </a:tc>
                <a:extLst>
                  <a:ext uri="{0D108BD9-81ED-4DB2-BD59-A6C34878D82A}">
                    <a16:rowId xmlns:a16="http://schemas.microsoft.com/office/drawing/2014/main" val="273745895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855773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162E82-9648-B248-8CD6-ECCFE7FB25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r>
              <a:rPr lang="en-GB" sz="4800">
                <a:latin typeface="+mn-lt"/>
              </a:rPr>
              <a:t>Airbus Airways TOWS Analysis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12EBE985-A870-6E4E-A5DC-F4EEAB9D1FD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80065489"/>
              </p:ext>
            </p:extLst>
          </p:nvPr>
        </p:nvGraphicFramePr>
        <p:xfrm>
          <a:off x="1169681" y="3017519"/>
          <a:ext cx="9848283" cy="320990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42721">
                  <a:extLst>
                    <a:ext uri="{9D8B030D-6E8A-4147-A177-3AD203B41FA5}">
                      <a16:colId xmlns:a16="http://schemas.microsoft.com/office/drawing/2014/main" val="3386790352"/>
                    </a:ext>
                  </a:extLst>
                </a:gridCol>
                <a:gridCol w="2551080">
                  <a:extLst>
                    <a:ext uri="{9D8B030D-6E8A-4147-A177-3AD203B41FA5}">
                      <a16:colId xmlns:a16="http://schemas.microsoft.com/office/drawing/2014/main" val="220552961"/>
                    </a:ext>
                  </a:extLst>
                </a:gridCol>
                <a:gridCol w="2318882">
                  <a:extLst>
                    <a:ext uri="{9D8B030D-6E8A-4147-A177-3AD203B41FA5}">
                      <a16:colId xmlns:a16="http://schemas.microsoft.com/office/drawing/2014/main" val="2542081869"/>
                    </a:ext>
                  </a:extLst>
                </a:gridCol>
                <a:gridCol w="2535600">
                  <a:extLst>
                    <a:ext uri="{9D8B030D-6E8A-4147-A177-3AD203B41FA5}">
                      <a16:colId xmlns:a16="http://schemas.microsoft.com/office/drawing/2014/main" val="1403722831"/>
                    </a:ext>
                  </a:extLst>
                </a:gridCol>
              </a:tblGrid>
              <a:tr h="490402">
                <a:tc>
                  <a:txBody>
                    <a:bodyPr/>
                    <a:lstStyle/>
                    <a:p>
                      <a:r>
                        <a:rPr lang="en-GB" sz="2200"/>
                        <a:t>Threats</a:t>
                      </a:r>
                    </a:p>
                  </a:txBody>
                  <a:tcPr marL="111455" marR="111455" marT="55727" marB="55727"/>
                </a:tc>
                <a:tc>
                  <a:txBody>
                    <a:bodyPr/>
                    <a:lstStyle/>
                    <a:p>
                      <a:r>
                        <a:rPr lang="en-GB" sz="2200"/>
                        <a:t>Opportunities</a:t>
                      </a:r>
                    </a:p>
                  </a:txBody>
                  <a:tcPr marL="111455" marR="111455" marT="55727" marB="55727"/>
                </a:tc>
                <a:tc>
                  <a:txBody>
                    <a:bodyPr/>
                    <a:lstStyle/>
                    <a:p>
                      <a:r>
                        <a:rPr lang="en-GB" sz="2200"/>
                        <a:t>Weakness</a:t>
                      </a:r>
                    </a:p>
                  </a:txBody>
                  <a:tcPr marL="111455" marR="111455" marT="55727" marB="55727"/>
                </a:tc>
                <a:tc>
                  <a:txBody>
                    <a:bodyPr/>
                    <a:lstStyle/>
                    <a:p>
                      <a:r>
                        <a:rPr lang="en-GB" sz="2200"/>
                        <a:t>Strengths</a:t>
                      </a:r>
                    </a:p>
                  </a:txBody>
                  <a:tcPr marL="111455" marR="111455" marT="55727" marB="55727"/>
                </a:tc>
                <a:extLst>
                  <a:ext uri="{0D108BD9-81ED-4DB2-BD59-A6C34878D82A}">
                    <a16:rowId xmlns:a16="http://schemas.microsoft.com/office/drawing/2014/main" val="3946719215"/>
                  </a:ext>
                </a:extLst>
              </a:tr>
              <a:tr h="2162226">
                <a:tc>
                  <a:txBody>
                    <a:bodyPr/>
                    <a:lstStyle/>
                    <a:p>
                      <a:r>
                        <a:rPr lang="en-GB" sz="2200">
                          <a:latin typeface="+mn-lt"/>
                        </a:rPr>
                        <a:t>Examine threats impacting Airbus knowledge management landscape </a:t>
                      </a:r>
                    </a:p>
                  </a:txBody>
                  <a:tcPr marL="111455" marR="111455" marT="55727" marB="55727"/>
                </a:tc>
                <a:tc>
                  <a:txBody>
                    <a:bodyPr/>
                    <a:lstStyle/>
                    <a:p>
                      <a:r>
                        <a:rPr lang="en-GB" sz="2200"/>
                        <a:t>Illuminate opportunities that can propel Airbus strategically </a:t>
                      </a:r>
                    </a:p>
                  </a:txBody>
                  <a:tcPr marL="111455" marR="111455" marT="55727" marB="55727"/>
                </a:tc>
                <a:tc>
                  <a:txBody>
                    <a:bodyPr/>
                    <a:lstStyle/>
                    <a:p>
                      <a:r>
                        <a:rPr lang="en-GB" sz="2200"/>
                        <a:t>Assess weaknesses in Airbus’s current knowledge management strategies</a:t>
                      </a:r>
                    </a:p>
                  </a:txBody>
                  <a:tcPr marL="111455" marR="111455" marT="55727" marB="55727"/>
                </a:tc>
                <a:tc>
                  <a:txBody>
                    <a:bodyPr/>
                    <a:lstStyle/>
                    <a:p>
                      <a:r>
                        <a:rPr lang="en-GB" sz="2200"/>
                        <a:t>Showcase Airbus ‘s existing strengths to be harnessed strategically.</a:t>
                      </a:r>
                    </a:p>
                  </a:txBody>
                  <a:tcPr marL="111455" marR="111455" marT="55727" marB="55727"/>
                </a:tc>
                <a:extLst>
                  <a:ext uri="{0D108BD9-81ED-4DB2-BD59-A6C34878D82A}">
                    <a16:rowId xmlns:a16="http://schemas.microsoft.com/office/drawing/2014/main" val="2147831672"/>
                  </a:ext>
                </a:extLst>
              </a:tr>
              <a:tr h="557275">
                <a:tc>
                  <a:txBody>
                    <a:bodyPr/>
                    <a:lstStyle/>
                    <a:p>
                      <a:endParaRPr lang="en-GB" sz="2200"/>
                    </a:p>
                  </a:txBody>
                  <a:tcPr marL="111455" marR="111455" marT="55727" marB="55727"/>
                </a:tc>
                <a:tc>
                  <a:txBody>
                    <a:bodyPr/>
                    <a:lstStyle/>
                    <a:p>
                      <a:endParaRPr lang="en-GB" sz="2200"/>
                    </a:p>
                  </a:txBody>
                  <a:tcPr marL="111455" marR="111455" marT="55727" marB="55727"/>
                </a:tc>
                <a:tc>
                  <a:txBody>
                    <a:bodyPr/>
                    <a:lstStyle/>
                    <a:p>
                      <a:endParaRPr lang="en-GB" sz="2200"/>
                    </a:p>
                  </a:txBody>
                  <a:tcPr marL="111455" marR="111455" marT="55727" marB="55727"/>
                </a:tc>
                <a:tc>
                  <a:txBody>
                    <a:bodyPr/>
                    <a:lstStyle/>
                    <a:p>
                      <a:endParaRPr lang="en-GB" sz="2200"/>
                    </a:p>
                  </a:txBody>
                  <a:tcPr marL="111455" marR="111455" marT="55727" marB="55727"/>
                </a:tc>
                <a:extLst>
                  <a:ext uri="{0D108BD9-81ED-4DB2-BD59-A6C34878D82A}">
                    <a16:rowId xmlns:a16="http://schemas.microsoft.com/office/drawing/2014/main" val="294545505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339887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A4B09F-7E7B-0642-AD3D-68D7418DB7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GB" sz="5400"/>
              <a:t>Conclusion </a:t>
            </a: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Rectangle 30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B90279-D57E-4442-8009-93CCC26DBD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10143668" cy="3435531"/>
          </a:xfrm>
        </p:spPr>
        <p:txBody>
          <a:bodyPr anchor="ctr">
            <a:normAutofit/>
          </a:bodyPr>
          <a:lstStyle/>
          <a:p>
            <a:r>
              <a:rPr lang="en-GB" sz="2400"/>
              <a:t>In the conclusion we highlighted  the effective knowledge management for industry giants Virgin Media ,Airbus Airways, the methodologies applied and also  recommendation for  this two industry's   follow by TWOS analysis.</a:t>
            </a:r>
          </a:p>
        </p:txBody>
      </p:sp>
    </p:spTree>
    <p:extLst>
      <p:ext uri="{BB962C8B-B14F-4D97-AF65-F5344CB8AC3E}">
        <p14:creationId xmlns:p14="http://schemas.microsoft.com/office/powerpoint/2010/main" val="39211188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53E6D1-A60C-E644-8E46-9B8F1625F3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GB" sz="5400"/>
              <a:t>Reference list</a:t>
            </a:r>
          </a:p>
        </p:txBody>
      </p:sp>
      <p:pic>
        <p:nvPicPr>
          <p:cNvPr id="13" name="Picture 4" descr="Checkmate in a chess game">
            <a:extLst>
              <a:ext uri="{FF2B5EF4-FFF2-40B4-BE49-F238E27FC236}">
                <a16:creationId xmlns:a16="http://schemas.microsoft.com/office/drawing/2014/main" id="{35732ABA-F752-8528-7232-4303A8478C7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022" r="25536" b="2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EEB54E-8486-CC4E-9F96-E0C1948119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>
            <a:normAutofit/>
          </a:bodyPr>
          <a:lstStyle/>
          <a:p>
            <a:r>
              <a:rPr lang="en-GB" sz="2200" i="1"/>
              <a:t>David ,F.R.(1987).”Strategic Management Concept and Cases”.Pretice-Hall.</a:t>
            </a:r>
          </a:p>
          <a:p>
            <a:r>
              <a:rPr lang="en-GB" sz="2200" i="1"/>
              <a:t>Johnson,G.,Whittington ,R.,&amp;Scholes ,K.(2019).Exploring Strategy :Text and Cases.”Person.</a:t>
            </a:r>
          </a:p>
          <a:p>
            <a:r>
              <a:rPr lang="en-GB" sz="2200" i="1"/>
              <a:t>Mintberg ,H.,Ahlstrand ,B.,&amp;Lampel ,J.(1998).”Strategy Safari :A  Guided Tour Through the Wilds of Strategic Management.”Free Press</a:t>
            </a:r>
            <a:r>
              <a:rPr lang="en-GB" sz="220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5080697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</TotalTime>
  <Words>400</Words>
  <Application>Microsoft Macintosh PowerPoint</Application>
  <PresentationFormat>Widescreen</PresentationFormat>
  <Paragraphs>43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A Strategic Proposal for Virgin Media and Airbus </vt:lpstr>
      <vt:lpstr>INTRODUCTION</vt:lpstr>
      <vt:lpstr>Recommendation review for Virgin Media</vt:lpstr>
      <vt:lpstr>Recommendation Review for Airbus</vt:lpstr>
      <vt:lpstr>Virgin Media TOWS Analysis </vt:lpstr>
      <vt:lpstr>Airbus Airways TOWS Analysis</vt:lpstr>
      <vt:lpstr>Conclusion 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Strategic Proposal for Virgin Media and Airbus </dc:title>
  <dc:creator>elisei mustata</dc:creator>
  <cp:lastModifiedBy>elisei mustata</cp:lastModifiedBy>
  <cp:revision>1</cp:revision>
  <dcterms:created xsi:type="dcterms:W3CDTF">2023-11-10T19:19:09Z</dcterms:created>
  <dcterms:modified xsi:type="dcterms:W3CDTF">2023-11-10T19:38:01Z</dcterms:modified>
</cp:coreProperties>
</file>