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mp4" ContentType="video/unknown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2" r:id="rId1"/>
  </p:sldMasterIdLst>
  <p:notesMasterIdLst>
    <p:notesMasterId r:id="rId12"/>
  </p:notesMasterIdLst>
  <p:sldIdLst>
    <p:sldId id="256" r:id="rId2"/>
    <p:sldId id="303" r:id="rId3"/>
    <p:sldId id="312" r:id="rId4"/>
    <p:sldId id="316" r:id="rId5"/>
    <p:sldId id="325" r:id="rId6"/>
    <p:sldId id="320" r:id="rId7"/>
    <p:sldId id="321" r:id="rId8"/>
    <p:sldId id="322" r:id="rId9"/>
    <p:sldId id="310" r:id="rId10"/>
    <p:sldId id="324" r:id="rId11"/>
  </p:sldIdLst>
  <p:sldSz cx="9144000" cy="5143500" type="screen16x9"/>
  <p:notesSz cx="6858000" cy="9144000"/>
  <p:defaultTextStyle>
    <a:defPPr>
      <a:defRPr lang="en-US"/>
    </a:defPPr>
    <a:lvl1pPr marL="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4C77"/>
    <a:srgbClr val="FC4D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314"/>
    <p:restoredTop sz="64751" autoAdjust="0"/>
  </p:normalViewPr>
  <p:slideViewPr>
    <p:cSldViewPr snapToGrid="0" snapToObjects="1">
      <p:cViewPr varScale="1">
        <p:scale>
          <a:sx n="68" d="100"/>
          <a:sy n="68" d="100"/>
        </p:scale>
        <p:origin x="-288" y="-11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194A5-C9AF-3C44-A35D-74BA66923AA9}" type="datetimeFigureOut">
              <a:rPr lang="en-US" smtClean="0"/>
              <a:t>05/11/18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64D924-D8BC-4646-9BC8-BE6FE02319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0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74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Comparison </a:t>
            </a:r>
          </a:p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Ma</a:t>
            </a:r>
            <a:r>
              <a:rPr lang="en-US" baseline="0" dirty="0" smtClean="0"/>
              <a:t>y want to explore key framing text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51"/>
            <a:ext cx="7543800" cy="1945481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429000"/>
            <a:ext cx="6461760" cy="8001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4114800"/>
            <a:ext cx="7659687" cy="8763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889647"/>
            <a:ext cx="6135687" cy="122515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52144"/>
            <a:ext cx="3657600" cy="34427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152144"/>
            <a:ext cx="3657600" cy="34427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3657600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365760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151335"/>
            <a:ext cx="3657600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1631156"/>
            <a:ext cx="365760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4121658"/>
            <a:ext cx="7772400" cy="44577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4572000"/>
            <a:ext cx="7772401" cy="4572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285750"/>
            <a:ext cx="7772400" cy="370713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4121458"/>
            <a:ext cx="7772400" cy="445970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4572000"/>
            <a:ext cx="7772400" cy="45948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1752600" cy="4388644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05/11/18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76200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7620000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51435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4114800"/>
            <a:ext cx="685800" cy="51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4236720"/>
            <a:ext cx="548640" cy="29718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882821" y="2990850"/>
            <a:ext cx="177546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56152" y="1188720"/>
            <a:ext cx="18287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1CF1133-3259-4C45-BABA-5B62D9C6F78D}" type="datetimeFigureOut">
              <a:rPr lang="en-US" smtClean="0"/>
              <a:t>05/11/18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4" Type="http://schemas.openxmlformats.org/officeDocument/2006/relationships/video" Target="../media/media2.mp4"/><Relationship Id="rId5" Type="http://schemas.microsoft.com/office/2007/relationships/media" Target="../media/media3.mp4"/><Relationship Id="rId6" Type="http://schemas.openxmlformats.org/officeDocument/2006/relationships/video" Target="../media/media3.mp4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.xml"/><Relationship Id="rId9" Type="http://schemas.openxmlformats.org/officeDocument/2006/relationships/image" Target="../media/image2.png"/><Relationship Id="rId10" Type="http://schemas.openxmlformats.org/officeDocument/2006/relationships/image" Target="../media/image3.png"/><Relationship Id="rId11" Type="http://schemas.openxmlformats.org/officeDocument/2006/relationships/image" Target="../media/image4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kSGkGKwp9U" TargetMode="External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5.mov"/><Relationship Id="rId4" Type="http://schemas.openxmlformats.org/officeDocument/2006/relationships/video" Target="../media/media5.mov"/><Relationship Id="rId5" Type="http://schemas.microsoft.com/office/2007/relationships/media" Target="../media/media6.mov"/><Relationship Id="rId6" Type="http://schemas.openxmlformats.org/officeDocument/2006/relationships/video" Target="../media/media6.mov"/><Relationship Id="rId7" Type="http://schemas.openxmlformats.org/officeDocument/2006/relationships/slideLayout" Target="../slideLayouts/slideLayout4.xml"/><Relationship Id="rId8" Type="http://schemas.openxmlformats.org/officeDocument/2006/relationships/notesSlide" Target="../notesSlides/notesSlide6.xml"/><Relationship Id="rId9" Type="http://schemas.openxmlformats.org/officeDocument/2006/relationships/image" Target="../media/image6.png"/><Relationship Id="rId10" Type="http://schemas.openxmlformats.org/officeDocument/2006/relationships/image" Target="../media/image7.png"/><Relationship Id="rId11" Type="http://schemas.openxmlformats.org/officeDocument/2006/relationships/image" Target="../media/image8.png"/><Relationship Id="rId1" Type="http://schemas.microsoft.com/office/2007/relationships/media" Target="../media/media4.mov"/><Relationship Id="rId2" Type="http://schemas.openxmlformats.org/officeDocument/2006/relationships/video" Target="../media/media4.mov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6.mov"/><Relationship Id="rId4" Type="http://schemas.openxmlformats.org/officeDocument/2006/relationships/video" Target="../media/media6.mov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7.xml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1" Type="http://schemas.microsoft.com/office/2007/relationships/media" Target="../media/media5.mov"/><Relationship Id="rId2" Type="http://schemas.openxmlformats.org/officeDocument/2006/relationships/video" Target="../media/media5.mov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6.mov"/><Relationship Id="rId4" Type="http://schemas.openxmlformats.org/officeDocument/2006/relationships/video" Target="../media/media6.mov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8.xml"/><Relationship Id="rId7" Type="http://schemas.openxmlformats.org/officeDocument/2006/relationships/image" Target="../media/image9.png"/><Relationship Id="rId8" Type="http://schemas.openxmlformats.org/officeDocument/2006/relationships/image" Target="../media/image10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" Type="http://schemas.microsoft.com/office/2007/relationships/media" Target="../media/media5.mov"/><Relationship Id="rId2" Type="http://schemas.openxmlformats.org/officeDocument/2006/relationships/video" Target="../media/media5.mo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4681824"/>
              </p:ext>
            </p:extLst>
          </p:nvPr>
        </p:nvGraphicFramePr>
        <p:xfrm>
          <a:off x="602357" y="3307212"/>
          <a:ext cx="7260277" cy="638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60277"/>
              </a:tblGrid>
              <a:tr h="63872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29125" y="263228"/>
            <a:ext cx="5523352" cy="857250"/>
          </a:xfrm>
        </p:spPr>
        <p:txBody>
          <a:bodyPr>
            <a:noAutofit/>
          </a:bodyPr>
          <a:lstStyle/>
          <a:p>
            <a:r>
              <a:rPr lang="en-US" sz="3200" dirty="0" smtClean="0"/>
              <a:t>Workshop Portfolio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602357" y="3307212"/>
            <a:ext cx="767695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‘It is not </a:t>
            </a:r>
            <a:r>
              <a:rPr lang="en-US" sz="1600" i="1" dirty="0" smtClean="0"/>
              <a:t>sufficient </a:t>
            </a:r>
            <a:r>
              <a:rPr lang="en-US" sz="1600" i="1" dirty="0"/>
              <a:t>to have an experience in order to learn. Without </a:t>
            </a:r>
            <a:r>
              <a:rPr lang="en-US" sz="1600" i="1" dirty="0" smtClean="0"/>
              <a:t>reflecting </a:t>
            </a:r>
            <a:r>
              <a:rPr lang="en-US" sz="1600" i="1" dirty="0"/>
              <a:t>on this experience it may quickly be forgotten, or its learning potential lost.’ (Gibbs, 1988, p9) </a:t>
            </a:r>
          </a:p>
          <a:p>
            <a:endParaRPr lang="en-US" dirty="0"/>
          </a:p>
        </p:txBody>
      </p:sp>
      <p:pic>
        <p:nvPicPr>
          <p:cNvPr id="7" name="Clip 1_Eternal Sunshine of the Spotless Mind - intro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8203" y="1406770"/>
            <a:ext cx="2500922" cy="1406768"/>
          </a:xfrm>
          <a:prstGeom prst="rect">
            <a:avLst/>
          </a:prstGeom>
        </p:spPr>
      </p:pic>
      <p:pic>
        <p:nvPicPr>
          <p:cNvPr id="8" name="Clip 2_The Revenant Fitzgerald Comes Clean to Bridger.mp4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933364" y="1406769"/>
            <a:ext cx="2500923" cy="1406769"/>
          </a:xfrm>
          <a:prstGeom prst="rect">
            <a:avLst/>
          </a:prstGeom>
        </p:spPr>
      </p:pic>
      <p:pic>
        <p:nvPicPr>
          <p:cNvPr id="9" name="clip 3_fight club - marla singer.mp4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72826" y="1406770"/>
            <a:ext cx="3310042" cy="1406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2893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288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27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315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792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0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363" y="206263"/>
            <a:ext cx="6794487" cy="994172"/>
          </a:xfrm>
        </p:spPr>
        <p:txBody>
          <a:bodyPr/>
          <a:lstStyle/>
          <a:p>
            <a:r>
              <a:rPr lang="en-US" sz="3600" dirty="0" smtClean="0"/>
              <a:t>Example 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2531740" y="649671"/>
            <a:ext cx="31837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hlinkClick r:id="rId3"/>
              </a:rPr>
              <a:t>https://www.youtube.com/watch?v=</a:t>
            </a:r>
            <a:r>
              <a:rPr lang="en-US" sz="1100" dirty="0" smtClean="0">
                <a:hlinkClick r:id="rId3"/>
              </a:rPr>
              <a:t>4kSGkGKwp9U</a:t>
            </a:r>
            <a:r>
              <a:rPr lang="en-US" sz="1100" dirty="0" smtClean="0"/>
              <a:t> </a:t>
            </a:r>
            <a:endParaRPr lang="en-US" sz="1100" dirty="0"/>
          </a:p>
        </p:txBody>
      </p:sp>
      <p:pic>
        <p:nvPicPr>
          <p:cNvPr id="4" name="Picture 3" descr="Screen Shot 2018-02-08 at 10.57.4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409" y="1059908"/>
            <a:ext cx="4874511" cy="24064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8018" y="3617898"/>
            <a:ext cx="4442242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 smtClean="0"/>
              <a:t>Is this visual research engaging?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/>
              <a:t>Has it been visualized in an interesting way? How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/>
              <a:t>Is </a:t>
            </a:r>
            <a:r>
              <a:rPr lang="en-US" dirty="0" smtClean="0"/>
              <a:t>the visualization appropriate </a:t>
            </a:r>
            <a:r>
              <a:rPr lang="en-US" dirty="0"/>
              <a:t>to the area of analysis?</a:t>
            </a:r>
          </a:p>
          <a:p>
            <a:r>
              <a:rPr lang="en-US" dirty="0" smtClean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016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196" y="527321"/>
            <a:ext cx="6794487" cy="994172"/>
          </a:xfrm>
        </p:spPr>
        <p:txBody>
          <a:bodyPr/>
          <a:lstStyle/>
          <a:p>
            <a:pPr algn="dist"/>
            <a:r>
              <a:rPr lang="en-US" sz="3600" dirty="0" smtClean="0"/>
              <a:t>Portfolio Purpose???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1493249" y="1536065"/>
            <a:ext cx="5044971" cy="29854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/>
              <a:t>S</a:t>
            </a:r>
            <a:r>
              <a:rPr lang="en-US" dirty="0" smtClean="0"/>
              <a:t>how the </a:t>
            </a:r>
            <a:r>
              <a:rPr lang="en-US" sz="2000" b="1" dirty="0" smtClean="0">
                <a:solidFill>
                  <a:srgbClr val="FF0000"/>
                </a:solidFill>
              </a:rPr>
              <a:t>visual emulation </a:t>
            </a:r>
            <a:r>
              <a:rPr lang="en-US" dirty="0" smtClean="0"/>
              <a:t>you achieved last week.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Show how you have </a:t>
            </a:r>
            <a:r>
              <a:rPr lang="en-US" sz="2000" b="1" dirty="0" smtClean="0">
                <a:solidFill>
                  <a:srgbClr val="FF0000"/>
                </a:solidFill>
              </a:rPr>
              <a:t>improved/developed </a:t>
            </a:r>
            <a:r>
              <a:rPr lang="en-US" dirty="0" smtClean="0"/>
              <a:t>your skills.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sz="2000" b="1" dirty="0" smtClean="0">
                <a:solidFill>
                  <a:srgbClr val="FF0000"/>
                </a:solidFill>
              </a:rPr>
              <a:t>Compare</a:t>
            </a:r>
            <a:r>
              <a:rPr lang="en-US" dirty="0" smtClean="0"/>
              <a:t> techniques.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To</a:t>
            </a:r>
            <a:r>
              <a:rPr lang="en-US" sz="2000" dirty="0" smtClean="0"/>
              <a:t> </a:t>
            </a:r>
            <a:r>
              <a:rPr lang="en-US" sz="2000" b="1" dirty="0" smtClean="0">
                <a:solidFill>
                  <a:srgbClr val="FF0000"/>
                </a:solidFill>
              </a:rPr>
              <a:t>reflect</a:t>
            </a:r>
            <a:r>
              <a:rPr lang="en-US" dirty="0" smtClean="0"/>
              <a:t> upon your practice.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254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7615" y="139022"/>
            <a:ext cx="7250410" cy="4308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pPr>
              <a:lnSpc>
                <a:spcPct val="200000"/>
              </a:lnSpc>
            </a:pPr>
            <a:r>
              <a:rPr lang="en-US" dirty="0" smtClean="0"/>
              <a:t>Your portfolio will need to show your </a:t>
            </a:r>
            <a:r>
              <a:rPr lang="en-US" sz="2000" b="1" dirty="0" smtClean="0">
                <a:solidFill>
                  <a:srgbClr val="FF0000"/>
                </a:solidFill>
              </a:rPr>
              <a:t>visual emulation </a:t>
            </a:r>
            <a:r>
              <a:rPr lang="en-US" dirty="0" smtClean="0"/>
              <a:t>from these exercises: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US" sz="2000" b="1" dirty="0">
                <a:solidFill>
                  <a:srgbClr val="FF0000"/>
                </a:solidFill>
              </a:rPr>
              <a:t>I</a:t>
            </a:r>
            <a:r>
              <a:rPr lang="en-US" sz="2000" b="1" dirty="0" smtClean="0">
                <a:solidFill>
                  <a:srgbClr val="FF0000"/>
                </a:solidFill>
              </a:rPr>
              <a:t>mproved </a:t>
            </a:r>
            <a:r>
              <a:rPr lang="en-US" dirty="0" smtClean="0"/>
              <a:t> skills.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Challenge 1: </a:t>
            </a:r>
            <a:r>
              <a:rPr lang="en-US" dirty="0" smtClean="0"/>
              <a:t>Ellen </a:t>
            </a:r>
            <a:r>
              <a:rPr lang="en-US" dirty="0" err="1" smtClean="0"/>
              <a:t>Kuras</a:t>
            </a:r>
            <a:r>
              <a:rPr lang="en-US" dirty="0" smtClean="0"/>
              <a:t>, </a:t>
            </a:r>
            <a:r>
              <a:rPr lang="en-US" dirty="0"/>
              <a:t>attempt 1 and attempt </a:t>
            </a:r>
            <a:r>
              <a:rPr lang="en-US" dirty="0" smtClean="0"/>
              <a:t>2 and so on </a:t>
            </a:r>
            <a:r>
              <a:rPr lang="mr-IN" dirty="0" smtClean="0"/>
              <a:t>…</a:t>
            </a:r>
            <a:r>
              <a:rPr lang="en-US" dirty="0" smtClean="0"/>
              <a:t>. 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Challenge </a:t>
            </a:r>
            <a:r>
              <a:rPr lang="en-US" dirty="0"/>
              <a:t>2: </a:t>
            </a:r>
            <a:r>
              <a:rPr lang="en-US" dirty="0" smtClean="0"/>
              <a:t>Emmanuel </a:t>
            </a:r>
            <a:r>
              <a:rPr lang="en-US" dirty="0" err="1" smtClean="0"/>
              <a:t>Lubezki</a:t>
            </a:r>
            <a:r>
              <a:rPr lang="en-US" dirty="0" smtClean="0"/>
              <a:t>, </a:t>
            </a:r>
            <a:r>
              <a:rPr lang="en-US" dirty="0"/>
              <a:t>attempt 1 and attempt 2 and so on </a:t>
            </a:r>
            <a:r>
              <a:rPr lang="mr-IN" dirty="0"/>
              <a:t>…</a:t>
            </a:r>
            <a:r>
              <a:rPr lang="en-US" dirty="0"/>
              <a:t>. </a:t>
            </a:r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Challenge 3: Jeff </a:t>
            </a:r>
            <a:r>
              <a:rPr lang="en-US" dirty="0" err="1" smtClean="0"/>
              <a:t>Croneweth</a:t>
            </a:r>
            <a:r>
              <a:rPr lang="en-US" dirty="0" smtClean="0"/>
              <a:t>, </a:t>
            </a:r>
            <a:r>
              <a:rPr lang="en-US" dirty="0"/>
              <a:t>, attempt 1 and attempt 2 and so on </a:t>
            </a:r>
            <a:r>
              <a:rPr lang="mr-IN" dirty="0"/>
              <a:t>…</a:t>
            </a:r>
            <a:r>
              <a:rPr lang="en-US" dirty="0"/>
              <a:t>. </a:t>
            </a:r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sz="2000" b="1" dirty="0">
              <a:solidFill>
                <a:srgbClr val="FF0000"/>
              </a:solidFill>
            </a:endParaRPr>
          </a:p>
          <a:p>
            <a:r>
              <a:rPr lang="en-US" sz="2000" b="1" dirty="0" smtClean="0">
                <a:solidFill>
                  <a:srgbClr val="FF0000"/>
                </a:solidFill>
              </a:rPr>
              <a:t>Comparisons</a:t>
            </a:r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What</a:t>
            </a:r>
            <a:r>
              <a:rPr lang="en-US" b="1" dirty="0"/>
              <a:t> differentiates </a:t>
            </a:r>
            <a:r>
              <a:rPr lang="en-US" dirty="0"/>
              <a:t>the work of the three example cinematographers? 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Who’s telling the story in the example scenes, what </a:t>
            </a:r>
            <a:r>
              <a:rPr lang="en-US" b="1" dirty="0"/>
              <a:t>point of view </a:t>
            </a:r>
            <a:r>
              <a:rPr lang="en-US" dirty="0"/>
              <a:t>is being shown? </a:t>
            </a:r>
            <a:endParaRPr lang="en-US" dirty="0" smtClean="0"/>
          </a:p>
          <a:p>
            <a:pPr marL="285750" lvl="0" indent="-285750">
              <a:buFont typeface="Arial"/>
              <a:buChar char="•"/>
            </a:pPr>
            <a:r>
              <a:rPr lang="en-US" dirty="0" smtClean="0"/>
              <a:t>How </a:t>
            </a:r>
            <a:r>
              <a:rPr lang="en-US" dirty="0"/>
              <a:t>does each cinematographer’s camerawork reflect a particular point of view? 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GB" dirty="0"/>
              <a:t>What</a:t>
            </a:r>
            <a:r>
              <a:rPr lang="en-GB" b="1" dirty="0"/>
              <a:t> emotional </a:t>
            </a:r>
            <a:r>
              <a:rPr lang="en-GB" dirty="0"/>
              <a:t>tone can be associated with the example scenes and how does the camerawork visualise this emotion?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9843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7615" y="139022"/>
            <a:ext cx="7250410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pPr>
              <a:lnSpc>
                <a:spcPct val="200000"/>
              </a:lnSpc>
            </a:pPr>
            <a:r>
              <a:rPr lang="en-US" dirty="0" smtClean="0"/>
              <a:t>Your portfolio will also need to show your </a:t>
            </a:r>
            <a:r>
              <a:rPr lang="en-US" sz="2000" b="1" dirty="0" smtClean="0">
                <a:solidFill>
                  <a:srgbClr val="FF0000"/>
                </a:solidFill>
              </a:rPr>
              <a:t>visual exploration </a:t>
            </a:r>
            <a:r>
              <a:rPr lang="en-US" dirty="0" smtClean="0"/>
              <a:t>from these </a:t>
            </a:r>
            <a:r>
              <a:rPr lang="en-US" smtClean="0"/>
              <a:t>location shot: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US" sz="2000" b="1" dirty="0">
                <a:solidFill>
                  <a:srgbClr val="FF0000"/>
                </a:solidFill>
              </a:rPr>
              <a:t>I</a:t>
            </a:r>
            <a:r>
              <a:rPr lang="en-US" sz="2000" b="1" dirty="0" smtClean="0">
                <a:solidFill>
                  <a:srgbClr val="FF0000"/>
                </a:solidFill>
              </a:rPr>
              <a:t>mproved </a:t>
            </a:r>
            <a:r>
              <a:rPr lang="en-US" dirty="0" smtClean="0"/>
              <a:t> skills.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Location shooting at </a:t>
            </a:r>
            <a:r>
              <a:rPr lang="en-US" dirty="0" err="1" smtClean="0"/>
              <a:t>Morfa</a:t>
            </a:r>
            <a:r>
              <a:rPr lang="en-US" dirty="0" smtClean="0"/>
              <a:t> Copper works, attempt 1, attempt 2, attempt 3 and so on </a:t>
            </a:r>
            <a:r>
              <a:rPr lang="mr-IN" dirty="0" smtClean="0"/>
              <a:t>…</a:t>
            </a:r>
            <a:r>
              <a:rPr lang="en-US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2000" b="1" dirty="0">
              <a:solidFill>
                <a:srgbClr val="FF0000"/>
              </a:solidFill>
            </a:endParaRPr>
          </a:p>
          <a:p>
            <a:r>
              <a:rPr lang="en-US" sz="2000" b="1" dirty="0" smtClean="0">
                <a:solidFill>
                  <a:srgbClr val="FF0000"/>
                </a:solidFill>
              </a:rPr>
              <a:t>Comparisons</a:t>
            </a:r>
          </a:p>
          <a:p>
            <a:endParaRPr lang="en-US" sz="2000" b="1" dirty="0" smtClean="0">
              <a:solidFill>
                <a:srgbClr val="FF0000"/>
              </a:solidFill>
            </a:endParaRPr>
          </a:p>
          <a:p>
            <a:pPr marL="285750" lvl="0" indent="-285750">
              <a:buFont typeface="Arial"/>
              <a:buChar char="•"/>
            </a:pPr>
            <a:r>
              <a:rPr lang="en-GB" dirty="0"/>
              <a:t>What </a:t>
            </a:r>
            <a:r>
              <a:rPr lang="en-GB" b="1" dirty="0"/>
              <a:t>point of view </a:t>
            </a:r>
            <a:r>
              <a:rPr lang="en-GB" dirty="0"/>
              <a:t>were you visually telling the story from?</a:t>
            </a:r>
          </a:p>
          <a:p>
            <a:pPr marL="285750" lvl="0" indent="-285750">
              <a:buFont typeface="Arial"/>
              <a:buChar char="•"/>
            </a:pPr>
            <a:r>
              <a:rPr lang="en-GB" dirty="0"/>
              <a:t>What</a:t>
            </a:r>
            <a:r>
              <a:rPr lang="en-GB" b="1" dirty="0"/>
              <a:t> emotional </a:t>
            </a:r>
            <a:r>
              <a:rPr lang="en-GB" dirty="0"/>
              <a:t>tone were you trying to convey?  </a:t>
            </a:r>
          </a:p>
          <a:p>
            <a:pPr marL="285750" lvl="0" indent="-285750">
              <a:buFont typeface="Arial"/>
              <a:buChar char="•"/>
            </a:pPr>
            <a:r>
              <a:rPr lang="en-GB" dirty="0"/>
              <a:t>How did your camerawork (movement, framing/composition) reflect this chosen point of view and emotion?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392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070168"/>
              </p:ext>
            </p:extLst>
          </p:nvPr>
        </p:nvGraphicFramePr>
        <p:xfrm>
          <a:off x="-223132" y="-257389"/>
          <a:ext cx="9367132" cy="4409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7132"/>
              </a:tblGrid>
              <a:tr h="44099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5" name="Otello oper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-223132" y="1176773"/>
            <a:ext cx="3087085" cy="1706472"/>
          </a:xfrm>
          <a:prstGeom prst="rect">
            <a:avLst/>
          </a:prstGeom>
        </p:spPr>
      </p:pic>
      <p:pic>
        <p:nvPicPr>
          <p:cNvPr id="4" name="Untitled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29930" y="1279246"/>
            <a:ext cx="3091836" cy="1477211"/>
          </a:xfrm>
          <a:prstGeom prst="rect">
            <a:avLst/>
          </a:prstGeom>
        </p:spPr>
      </p:pic>
      <p:pic>
        <p:nvPicPr>
          <p:cNvPr id="6" name="Untitled1.mov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952370" y="1279246"/>
            <a:ext cx="3191630" cy="1483886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496752" y="384177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solidFill>
                  <a:srgbClr val="FFFFFF"/>
                </a:solidFill>
                <a:latin typeface="Arial Black"/>
                <a:cs typeface="Arial Black"/>
              </a:rPr>
              <a:t>Challenge 1 - 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EMULATION.</a:t>
            </a:r>
            <a:r>
              <a:rPr lang="en-GB" b="1" dirty="0" smtClean="0">
                <a:latin typeface="Arial Black"/>
                <a:cs typeface="Arial Black"/>
              </a:rPr>
              <a:t> </a:t>
            </a:r>
            <a:endParaRPr lang="en-GB" sz="4000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0" y="2748360"/>
            <a:ext cx="27684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Arial Black"/>
                <a:cs typeface="Arial Black"/>
              </a:rPr>
              <a:t>Inspiration </a:t>
            </a:r>
            <a:r>
              <a:rPr lang="mr-IN" b="1" dirty="0">
                <a:solidFill>
                  <a:srgbClr val="FFFFFF"/>
                </a:solidFill>
                <a:latin typeface="Arial Black"/>
                <a:cs typeface="Arial Black"/>
              </a:rPr>
              <a:t>–</a:t>
            </a:r>
            <a:r>
              <a:rPr lang="en-GB" b="1" dirty="0">
                <a:solidFill>
                  <a:srgbClr val="FFFFFF"/>
                </a:solidFill>
                <a:latin typeface="Arial Black"/>
                <a:cs typeface="Arial Black"/>
              </a:rPr>
              <a:t> Verdi’s </a:t>
            </a:r>
            <a:r>
              <a:rPr lang="en-GB" b="1" dirty="0" err="1">
                <a:solidFill>
                  <a:srgbClr val="FFFFFF"/>
                </a:solidFill>
                <a:latin typeface="Arial Black"/>
                <a:cs typeface="Arial Black"/>
              </a:rPr>
              <a:t>Otello</a:t>
            </a:r>
            <a:r>
              <a:rPr lang="en-GB" b="1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3790131" y="3064177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solidFill>
                  <a:srgbClr val="FFFFFF"/>
                </a:solidFill>
                <a:latin typeface="Arial Black"/>
                <a:cs typeface="Arial Black"/>
              </a:rPr>
              <a:t>attempt </a:t>
            </a:r>
            <a:r>
              <a:rPr lang="en-GB" sz="2000" b="1" dirty="0" smtClean="0">
                <a:solidFill>
                  <a:srgbClr val="FFFFFF"/>
                </a:solidFill>
                <a:latin typeface="Arial Black"/>
                <a:cs typeface="Arial Black"/>
              </a:rPr>
              <a:t>1</a:t>
            </a:r>
            <a:endParaRPr lang="en-GB" sz="4000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124010" y="3248158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000" b="1" dirty="0" smtClean="0">
                <a:solidFill>
                  <a:schemeClr val="bg1">
                    <a:lumMod val="65000"/>
                  </a:schemeClr>
                </a:solidFill>
                <a:latin typeface="Arial Black"/>
                <a:cs typeface="Arial Black"/>
              </a:rPr>
              <a:t>attempt </a:t>
            </a:r>
            <a:r>
              <a:rPr lang="en-GB" sz="4000" b="1" dirty="0" smtClean="0">
                <a:solidFill>
                  <a:srgbClr val="FFFFFF"/>
                </a:solidFill>
                <a:latin typeface="Arial Black"/>
                <a:cs typeface="Arial Black"/>
              </a:rPr>
              <a:t>2</a:t>
            </a:r>
            <a:endParaRPr lang="en-GB" sz="4000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66403" y="4375625"/>
            <a:ext cx="78031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It would be interesting to view a completed edit for attempt 1 and 2 with a basic </a:t>
            </a:r>
            <a:r>
              <a:rPr lang="en-US" sz="2000" b="1" dirty="0" smtClean="0">
                <a:solidFill>
                  <a:srgbClr val="FF0000"/>
                </a:solidFill>
              </a:rPr>
              <a:t>COLOUR GRADE</a:t>
            </a:r>
            <a:endParaRPr lang="en-US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0372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3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131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595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0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 vol="80000" mute="1">
                <p:cTn id="19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634503"/>
              </p:ext>
            </p:extLst>
          </p:nvPr>
        </p:nvGraphicFramePr>
        <p:xfrm>
          <a:off x="-223132" y="-257390"/>
          <a:ext cx="9367132" cy="5748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7132"/>
              </a:tblGrid>
              <a:tr h="5748366">
                <a:tc>
                  <a:txBody>
                    <a:bodyPr/>
                    <a:lstStyle/>
                    <a:p>
                      <a:endParaRPr lang="en-GB" sz="4800" dirty="0">
                        <a:solidFill>
                          <a:schemeClr val="bg1">
                            <a:lumMod val="65000"/>
                          </a:schemeClr>
                        </a:solidFill>
                        <a:latin typeface="Arial Black"/>
                        <a:cs typeface="Arial Black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4" name="Untitled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5849" y="1221084"/>
            <a:ext cx="3930835" cy="1878066"/>
          </a:xfrm>
          <a:prstGeom prst="rect">
            <a:avLst/>
          </a:prstGeom>
        </p:spPr>
      </p:pic>
      <p:pic>
        <p:nvPicPr>
          <p:cNvPr id="6" name="Untitled1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682251" y="1221084"/>
            <a:ext cx="4039456" cy="187806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64758" y="3620776"/>
            <a:ext cx="47759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dist"/>
            <a:r>
              <a:rPr lang="en-GB" b="1" dirty="0">
                <a:solidFill>
                  <a:srgbClr val="FFFFFF"/>
                </a:solidFill>
                <a:latin typeface="Arial Black"/>
                <a:cs typeface="Arial Black"/>
              </a:rPr>
              <a:t>Exploration of </a:t>
            </a:r>
            <a:r>
              <a:rPr lang="en-GB" b="1" dirty="0" smtClean="0">
                <a:solidFill>
                  <a:srgbClr val="FFFFFF"/>
                </a:solidFill>
                <a:latin typeface="Arial Black"/>
                <a:cs typeface="Arial Black"/>
              </a:rPr>
              <a:t>  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d  </a:t>
            </a:r>
            <a:r>
              <a:rPr lang="en-GB" sz="2000" b="1" dirty="0" err="1" smtClean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i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  s  t  a  n  c  e   </a:t>
            </a:r>
            <a:r>
              <a:rPr lang="en-GB" b="1" dirty="0" smtClean="0">
                <a:solidFill>
                  <a:srgbClr val="FFFFFF"/>
                </a:solidFill>
                <a:latin typeface="Arial Black"/>
                <a:cs typeface="Arial Black"/>
              </a:rPr>
              <a:t>and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028527" y="-600338"/>
            <a:ext cx="162261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Arial Black"/>
                <a:cs typeface="Arial Black"/>
              </a:rPr>
              <a:t>Movement</a:t>
            </a:r>
            <a:endParaRPr lang="en-GB" sz="2000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249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63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0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7 0.10423 C -0.00729 0.08048 0.00052 0.05674 0.00329 0.05674 C 0.02065 0.05674 0.03835 0.42677 0.03835 0.79772 C 0.03835 0.61086 0.04719 0.42738 0.0557 0.42738 C 0.06455 0.42738 0.07288 0.61394 0.07288 0.79772 C 0.07288 0.70552 0.07739 0.61086 0.0819 0.61086 C 0.08624 0.61086 0.09075 0.70306 0.09075 0.79772 C 0.09075 0.75023 0.093 0.70552 0.09509 0.70552 C 0.09734 0.70552 0.0996 0.7527 0.0996 0.79772 C 0.0996 0.77398 0.10081 0.75023 0.10185 0.75023 C 0.10237 0.75023 0.10394 0.77398 0.10394 0.79772 C 0.10394 0.78569 0.10463 0.77398 0.10515 0.77398 C 0.10515 0.77089 0.10637 0.78569 0.10637 0.79772 C 0.10637 0.79125 0.10637 0.78569 0.10689 0.78569 C 0.10689 0.78878 0.10741 0.79186 0.10741 0.79772 C 0.10741 0.79433 0.10741 0.79125 0.10741 0.78878 C 0.1081 0.78878 0.1081 0.79186 0.1081 0.79495 C 0.10862 0.79495 0.10862 0.79186 0.10862 0.78878 C 0.10932 0.78878 0.10932 0.79186 0.10932 0.79495 " pathEditMode="relative" rAng="0" ptsTypes="fffffffffffffffffff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34" y="32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0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7711936"/>
              </p:ext>
            </p:extLst>
          </p:nvPr>
        </p:nvGraphicFramePr>
        <p:xfrm>
          <a:off x="-223132" y="-257390"/>
          <a:ext cx="9367132" cy="59371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7132"/>
              </a:tblGrid>
              <a:tr h="5937118">
                <a:tc>
                  <a:txBody>
                    <a:bodyPr/>
                    <a:lstStyle/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4" name="Untitled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274822" y="2681554"/>
            <a:ext cx="2633332" cy="1258147"/>
          </a:xfrm>
          <a:prstGeom prst="rect">
            <a:avLst/>
          </a:prstGeom>
        </p:spPr>
      </p:pic>
      <p:pic>
        <p:nvPicPr>
          <p:cNvPr id="6" name="Untitled1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274823" y="1176077"/>
            <a:ext cx="2555626" cy="1188188"/>
          </a:xfrm>
          <a:prstGeom prst="rect">
            <a:avLst/>
          </a:prstGeom>
        </p:spPr>
      </p:pic>
      <p:pic>
        <p:nvPicPr>
          <p:cNvPr id="8" name="Untitled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15850" y="1176078"/>
            <a:ext cx="2486903" cy="1188187"/>
          </a:xfrm>
          <a:prstGeom prst="rect">
            <a:avLst/>
          </a:prstGeom>
        </p:spPr>
      </p:pic>
      <p:pic>
        <p:nvPicPr>
          <p:cNvPr id="9" name="Untitled1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15850" y="2681553"/>
            <a:ext cx="2706098" cy="125814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405310" y="165902"/>
            <a:ext cx="2210908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Arial Black"/>
                <a:cs typeface="Arial Black"/>
              </a:rPr>
              <a:t>Comparison.</a:t>
            </a:r>
            <a:r>
              <a:rPr lang="en-GB" b="1" dirty="0" smtClean="0">
                <a:latin typeface="Arial Black"/>
                <a:cs typeface="Arial Black"/>
              </a:rPr>
              <a:t> </a:t>
            </a:r>
          </a:p>
          <a:p>
            <a:endParaRPr lang="en-GB" b="1" dirty="0">
              <a:solidFill>
                <a:srgbClr val="FFFFFF"/>
              </a:solidFill>
              <a:latin typeface="Arial Black"/>
              <a:cs typeface="Arial Black"/>
            </a:endParaRPr>
          </a:p>
          <a:p>
            <a:endParaRPr lang="en-GB" b="1" dirty="0" smtClean="0">
              <a:solidFill>
                <a:srgbClr val="FFFFFF"/>
              </a:solidFill>
              <a:latin typeface="Arial Black"/>
              <a:cs typeface="Arial Black"/>
            </a:endParaRPr>
          </a:p>
          <a:p>
            <a:r>
              <a:rPr lang="en-GB" b="1" dirty="0" smtClean="0">
                <a:solidFill>
                  <a:srgbClr val="FFFFFF"/>
                </a:solidFill>
                <a:latin typeface="Arial Black"/>
                <a:cs typeface="Arial Black"/>
              </a:rPr>
              <a:t>Same shot four different </a:t>
            </a:r>
            <a:r>
              <a:rPr lang="en-GB" sz="2000" b="1" dirty="0" smtClean="0">
                <a:solidFill>
                  <a:srgbClr val="FFFFFF"/>
                </a:solidFill>
                <a:latin typeface="Arial Black"/>
                <a:cs typeface="Arial Black"/>
              </a:rPr>
              <a:t>attempts</a:t>
            </a:r>
          </a:p>
          <a:p>
            <a:endParaRPr lang="en-GB" sz="2000" b="1" dirty="0">
              <a:solidFill>
                <a:srgbClr val="FFFFFF"/>
              </a:solidFill>
              <a:latin typeface="Arial Black"/>
              <a:cs typeface="Arial Black"/>
            </a:endParaRPr>
          </a:p>
          <a:p>
            <a:r>
              <a:rPr lang="en-GB" sz="2000" b="1" dirty="0" smtClean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lang="en-GB" sz="4000" b="1" dirty="0" smtClean="0">
                <a:solidFill>
                  <a:schemeClr val="bg1">
                    <a:lumMod val="65000"/>
                  </a:schemeClr>
                </a:solidFill>
                <a:latin typeface="Arial Black"/>
                <a:cs typeface="Arial Black"/>
              </a:rPr>
              <a:t>point of view?</a:t>
            </a:r>
          </a:p>
          <a:p>
            <a:endParaRPr lang="en-GB" sz="4000" b="1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  <a:p>
            <a:r>
              <a:rPr lang="en-GB" sz="2000" b="1" dirty="0" smtClean="0">
                <a:solidFill>
                  <a:srgbClr val="FFFFFF"/>
                </a:solidFill>
                <a:latin typeface="Arial Black"/>
                <a:cs typeface="Arial Black"/>
              </a:rPr>
              <a:t>Emotional tone?</a:t>
            </a:r>
            <a:endParaRPr lang="en-GB" sz="2000" b="1" dirty="0">
              <a:solidFill>
                <a:srgbClr val="FFFFFF"/>
              </a:solidFill>
              <a:latin typeface="Arial Black"/>
              <a:cs typeface="Arial Black"/>
            </a:endParaRPr>
          </a:p>
          <a:p>
            <a:endParaRPr lang="en-GB" sz="4000" b="1" dirty="0" smtClean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  <a:p>
            <a:endParaRPr lang="en-GB" sz="4000" b="1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  <a:p>
            <a:endParaRPr lang="en-GB" sz="4000" dirty="0">
              <a:solidFill>
                <a:schemeClr val="bg1">
                  <a:lumMod val="65000"/>
                </a:schemeClr>
              </a:solidFill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36182754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63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0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658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63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294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502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 mute="1">
                <p:cTn id="33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39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363" y="206263"/>
            <a:ext cx="6794487" cy="994172"/>
          </a:xfrm>
        </p:spPr>
        <p:txBody>
          <a:bodyPr/>
          <a:lstStyle/>
          <a:p>
            <a:pPr algn="ctr"/>
            <a:r>
              <a:rPr lang="en-US" sz="3600" dirty="0" smtClean="0"/>
              <a:t>Your portfolio must include a  reflection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713256" y="1618938"/>
            <a:ext cx="718748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Areas of reflection</a:t>
            </a:r>
            <a:r>
              <a:rPr lang="en-US" dirty="0" smtClean="0"/>
              <a:t>:</a:t>
            </a:r>
          </a:p>
          <a:p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What were you trying to achieve, what was the challenge?  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How did you attempt to achieve it, what was your creative process?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Evaluate the piece/pieces?  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Did it turn out as you expected?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What did you learn from this exploration?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What would you do differently if you were to do it again?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What did you do well?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dirty="0"/>
              <a:t>What areas need improvement?</a:t>
            </a:r>
            <a:endParaRPr lang="en-GB" dirty="0"/>
          </a:p>
          <a:p>
            <a:pPr marL="285750" lvl="0" indent="-285750">
              <a:buFont typeface="Arial"/>
              <a:buChar char="•"/>
            </a:pPr>
            <a:r>
              <a:rPr lang="en-US" sz="1800" b="1" dirty="0">
                <a:solidFill>
                  <a:srgbClr val="FF0000"/>
                </a:solidFill>
              </a:rPr>
              <a:t>How are you going to personally improve in particular areas or skills?  (Action plan)</a:t>
            </a:r>
            <a:endParaRPr lang="en-GB" sz="1800" dirty="0">
              <a:solidFill>
                <a:srgbClr val="FF0000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144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196" y="527321"/>
            <a:ext cx="6794487" cy="994172"/>
          </a:xfrm>
        </p:spPr>
        <p:txBody>
          <a:bodyPr/>
          <a:lstStyle/>
          <a:p>
            <a:r>
              <a:rPr lang="en-US" sz="3600" dirty="0" smtClean="0"/>
              <a:t>Premiere Skills Utilized in Construction of Portfolio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889196" y="1767408"/>
            <a:ext cx="2198038" cy="26417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Picture in picture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Nesting sequences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General editing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Applying a </a:t>
            </a:r>
            <a:r>
              <a:rPr lang="en-US" dirty="0" err="1" smtClean="0"/>
              <a:t>colour</a:t>
            </a:r>
            <a:r>
              <a:rPr lang="en-US" dirty="0" smtClean="0"/>
              <a:t> grade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Adding text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Adding basic effects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2300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Custom 1">
      <a:dk1>
        <a:sysClr val="windowText" lastClr="000000"/>
      </a:dk1>
      <a:lt1>
        <a:srgbClr val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3202</TotalTime>
  <Words>517</Words>
  <Application>Microsoft Macintosh PowerPoint</Application>
  <PresentationFormat>On-screen Show (16:9)</PresentationFormat>
  <Paragraphs>88</Paragraphs>
  <Slides>10</Slides>
  <Notes>10</Notes>
  <HiddenSlides>0</HiddenSlides>
  <MMClips>12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Adjacency</vt:lpstr>
      <vt:lpstr>Workshop Portfolio</vt:lpstr>
      <vt:lpstr>Example </vt:lpstr>
      <vt:lpstr>Portfolio Purpose???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portfolio must include a  reflection</vt:lpstr>
      <vt:lpstr>Premiere Skills Utilized in Construction of Portfolio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workshop introduction</dc:title>
  <dc:creator>Microsoft Office User</dc:creator>
  <cp:lastModifiedBy>kylie boon</cp:lastModifiedBy>
  <cp:revision>245</cp:revision>
  <dcterms:created xsi:type="dcterms:W3CDTF">2016-10-02T10:55:35Z</dcterms:created>
  <dcterms:modified xsi:type="dcterms:W3CDTF">2018-11-05T11:51:08Z</dcterms:modified>
</cp:coreProperties>
</file>