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77" r:id="rId2"/>
    <p:sldId id="446" r:id="rId3"/>
    <p:sldId id="491" r:id="rId4"/>
    <p:sldId id="530" r:id="rId5"/>
    <p:sldId id="492" r:id="rId6"/>
    <p:sldId id="495" r:id="rId7"/>
    <p:sldId id="496" r:id="rId8"/>
    <p:sldId id="502" r:id="rId9"/>
    <p:sldId id="503" r:id="rId10"/>
    <p:sldId id="504" r:id="rId11"/>
    <p:sldId id="505" r:id="rId12"/>
    <p:sldId id="506" r:id="rId13"/>
    <p:sldId id="507" r:id="rId14"/>
    <p:sldId id="508" r:id="rId15"/>
    <p:sldId id="509" r:id="rId16"/>
    <p:sldId id="510" r:id="rId17"/>
    <p:sldId id="511" r:id="rId18"/>
    <p:sldId id="512" r:id="rId19"/>
    <p:sldId id="513" r:id="rId20"/>
    <p:sldId id="514" r:id="rId21"/>
    <p:sldId id="515" r:id="rId22"/>
    <p:sldId id="531" r:id="rId23"/>
    <p:sldId id="520" r:id="rId24"/>
    <p:sldId id="521" r:id="rId25"/>
    <p:sldId id="523" r:id="rId26"/>
    <p:sldId id="527" r:id="rId27"/>
    <p:sldId id="489"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94" d="100"/>
          <a:sy n="94" d="100"/>
        </p:scale>
        <p:origin x="148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AA5DB47B-14E6-4D49-96AE-32EE201E769D}"/>
              </a:ext>
            </a:extLst>
          </p:cNvPr>
          <p:cNvSpPr>
            <a:spLocks noGrp="1" noChangeArrowheads="1"/>
          </p:cNvSpPr>
          <p:nvPr>
            <p:ph type="sldNum" sz="quarter" idx="4294967295"/>
          </p:nvPr>
        </p:nvSpPr>
        <p:spPr bwMode="auto">
          <a:xfrm>
            <a:off x="3748088" y="9318625"/>
            <a:ext cx="2867025" cy="4905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defRPr sz="2400">
                <a:solidFill>
                  <a:schemeClr val="tx1"/>
                </a:solidFill>
                <a:latin typeface="Times New Roman" panose="02020603050405020304" pitchFamily="18" charset="0"/>
              </a:defRPr>
            </a:lvl1pPr>
            <a:lvl2pPr marL="742950" indent="-285750" defTabSz="930275">
              <a:defRPr sz="2400">
                <a:solidFill>
                  <a:schemeClr val="tx1"/>
                </a:solidFill>
                <a:latin typeface="Times New Roman" panose="02020603050405020304" pitchFamily="18" charset="0"/>
              </a:defRPr>
            </a:lvl2pPr>
            <a:lvl3pPr marL="1143000" indent="-228600" defTabSz="930275">
              <a:defRPr sz="2400">
                <a:solidFill>
                  <a:schemeClr val="tx1"/>
                </a:solidFill>
                <a:latin typeface="Times New Roman" panose="02020603050405020304" pitchFamily="18" charset="0"/>
              </a:defRPr>
            </a:lvl3pPr>
            <a:lvl4pPr marL="1600200" indent="-228600" defTabSz="930275">
              <a:defRPr sz="2400">
                <a:solidFill>
                  <a:schemeClr val="tx1"/>
                </a:solidFill>
                <a:latin typeface="Times New Roman" panose="02020603050405020304" pitchFamily="18" charset="0"/>
              </a:defRPr>
            </a:lvl4pPr>
            <a:lvl5pPr marL="2057400" indent="-228600" defTabSz="930275">
              <a:defRPr sz="2400">
                <a:solidFill>
                  <a:schemeClr val="tx1"/>
                </a:solidFill>
                <a:latin typeface="Times New Roman" panose="02020603050405020304" pitchFamily="18" charset="0"/>
              </a:defRPr>
            </a:lvl5pPr>
            <a:lvl6pPr marL="2514600" indent="-228600" defTabSz="930275"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defTabSz="930275"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defTabSz="930275"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defTabSz="930275" eaLnBrk="0" fontAlgn="base" hangingPunct="0">
              <a:spcBef>
                <a:spcPct val="0"/>
              </a:spcBef>
              <a:spcAft>
                <a:spcPct val="0"/>
              </a:spcAft>
              <a:defRPr sz="2400">
                <a:solidFill>
                  <a:schemeClr val="tx1"/>
                </a:solidFill>
                <a:latin typeface="Times New Roman" panose="02020603050405020304" pitchFamily="18" charset="0"/>
              </a:defRPr>
            </a:lvl9pPr>
          </a:lstStyle>
          <a:p>
            <a:fld id="{E782A9AF-CCCC-424C-A246-D5468E05DA6D}" type="slidenum">
              <a:rPr lang="en-US" altLang="en-US">
                <a:ea typeface="MS PGothic" panose="020B0600070205080204" pitchFamily="34" charset="-128"/>
              </a:rPr>
              <a:pPr/>
              <a:t>2</a:t>
            </a:fld>
            <a:endParaRPr lang="en-US" altLang="en-US">
              <a:ea typeface="MS PGothic" panose="020B0600070205080204" pitchFamily="34" charset="-128"/>
            </a:endParaRPr>
          </a:p>
        </p:txBody>
      </p:sp>
      <p:sp>
        <p:nvSpPr>
          <p:cNvPr id="17411" name="Rectangle 2">
            <a:extLst>
              <a:ext uri="{FF2B5EF4-FFF2-40B4-BE49-F238E27FC236}">
                <a16:creationId xmlns:a16="http://schemas.microsoft.com/office/drawing/2014/main" id="{AB7AA385-9E67-5840-B065-46989C301D98}"/>
              </a:ext>
            </a:extLst>
          </p:cNvPr>
          <p:cNvSpPr>
            <a:spLocks noChangeArrowheads="1" noTextEdit="1"/>
          </p:cNvSpPr>
          <p:nvPr>
            <p:ph type="sldImg"/>
          </p:nvPr>
        </p:nvSpPr>
        <p:spPr bwMode="auto">
          <a:xfrm>
            <a:off x="855663" y="735013"/>
            <a:ext cx="4905375" cy="367982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17412" name="Rectangle 3">
            <a:extLst>
              <a:ext uri="{FF2B5EF4-FFF2-40B4-BE49-F238E27FC236}">
                <a16:creationId xmlns:a16="http://schemas.microsoft.com/office/drawing/2014/main" id="{FEF5DAB2-4B46-484D-A28D-17D473D16CBC}"/>
              </a:ext>
            </a:extLst>
          </p:cNvPr>
          <p:cNvSpPr>
            <a:spLocks noGrp="1" noChangeArrowheads="1"/>
          </p:cNvSpPr>
          <p:nvPr>
            <p:ph type="body" idx="1"/>
          </p:nvPr>
        </p:nvSpPr>
        <p:spPr bwMode="auto">
          <a:xfrm>
            <a:off x="881063" y="4660900"/>
            <a:ext cx="4854575" cy="44148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 </a:t>
            </a:r>
            <a:endParaRPr lang="en-US" altLang="en-US"/>
          </a:p>
        </p:txBody>
      </p:sp>
    </p:spTree>
    <p:extLst>
      <p:ext uri="{BB962C8B-B14F-4D97-AF65-F5344CB8AC3E}">
        <p14:creationId xmlns:p14="http://schemas.microsoft.com/office/powerpoint/2010/main" val="1533188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B11365A7-78FA-E644-B4A1-5B37798CD714}"/>
              </a:ext>
            </a:extLst>
          </p:cNvPr>
          <p:cNvSpPr>
            <a:spLocks noGrp="1" noRot="1" noChangeAspect="1"/>
          </p:cNvSpPr>
          <p:nvPr>
            <p:ph type="sldImg"/>
          </p:nvPr>
        </p:nvSpPr>
        <p:spPr bwMode="auto">
          <a:xfrm>
            <a:off x="1101725" y="1227138"/>
            <a:ext cx="4413250" cy="3309937"/>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7329275D-0815-E647-8756-60CFC1C38EC9}"/>
              </a:ext>
            </a:extLst>
          </p:cNvPr>
          <p:cNvSpPr>
            <a:spLocks noGrp="1"/>
          </p:cNvSpPr>
          <p:nvPr>
            <p:ph type="body" idx="1"/>
          </p:nvPr>
        </p:nvSpPr>
        <p:spPr bwMode="auto">
          <a:xfrm>
            <a:off x="661988" y="4721225"/>
            <a:ext cx="5292725" cy="38639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https://www.simplilearn.com/project-scope-management-importance-rar89-article</a:t>
            </a:r>
          </a:p>
        </p:txBody>
      </p:sp>
    </p:spTree>
    <p:extLst>
      <p:ext uri="{BB962C8B-B14F-4D97-AF65-F5344CB8AC3E}">
        <p14:creationId xmlns:p14="http://schemas.microsoft.com/office/powerpoint/2010/main" val="4184783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E97D8A0-B37D-604B-9F25-E2E421CF9829}"/>
              </a:ext>
            </a:extLst>
          </p:cNvPr>
          <p:cNvSpPr>
            <a:spLocks noGrp="1" noRot="1" noChangeAspect="1"/>
          </p:cNvSpPr>
          <p:nvPr>
            <p:ph type="sldImg"/>
          </p:nvPr>
        </p:nvSpPr>
        <p:spPr bwMode="auto">
          <a:xfrm>
            <a:off x="1101725" y="1227138"/>
            <a:ext cx="4413250" cy="3309937"/>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46F45E17-9030-7C4B-AE39-C651274F06B8}"/>
              </a:ext>
            </a:extLst>
          </p:cNvPr>
          <p:cNvSpPr>
            <a:spLocks noGrp="1"/>
          </p:cNvSpPr>
          <p:nvPr>
            <p:ph type="body" idx="1"/>
          </p:nvPr>
        </p:nvSpPr>
        <p:spPr bwMode="auto">
          <a:xfrm>
            <a:off x="661988" y="4721225"/>
            <a:ext cx="5292725" cy="38639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551033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A74C8F99-C324-F944-B235-601C8A61FD42}"/>
              </a:ext>
            </a:extLst>
          </p:cNvPr>
          <p:cNvSpPr>
            <a:spLocks noGrp="1" noRot="1" noChangeAspect="1"/>
          </p:cNvSpPr>
          <p:nvPr>
            <p:ph type="sldImg"/>
          </p:nvPr>
        </p:nvSpPr>
        <p:spPr bwMode="auto">
          <a:xfrm>
            <a:off x="857250" y="736600"/>
            <a:ext cx="4902200" cy="3678238"/>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63AD3055-07D8-A047-89F6-F040F9B39513}"/>
              </a:ext>
            </a:extLst>
          </p:cNvPr>
          <p:cNvSpPr>
            <a:spLocks noGrp="1"/>
          </p:cNvSpPr>
          <p:nvPr>
            <p:ph type="body" idx="1"/>
          </p:nvPr>
        </p:nvSpPr>
        <p:spPr bwMode="auto">
          <a:xfrm>
            <a:off x="661988" y="4660900"/>
            <a:ext cx="5292725" cy="44148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https://www.researchgate.net/figure/1-WBS-of-this-project_fig15_321095075</a:t>
            </a:r>
          </a:p>
        </p:txBody>
      </p:sp>
    </p:spTree>
    <p:extLst>
      <p:ext uri="{BB962C8B-B14F-4D97-AF65-F5344CB8AC3E}">
        <p14:creationId xmlns:p14="http://schemas.microsoft.com/office/powerpoint/2010/main" val="21067034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624614A7-0AE1-204D-ACA3-3E663D972CCC}"/>
              </a:ext>
            </a:extLst>
          </p:cNvPr>
          <p:cNvSpPr>
            <a:spLocks noGrp="1" noRot="1" noChangeAspect="1"/>
          </p:cNvSpPr>
          <p:nvPr>
            <p:ph type="sldImg"/>
          </p:nvPr>
        </p:nvSpPr>
        <p:spPr bwMode="auto">
          <a:xfrm>
            <a:off x="857250" y="736600"/>
            <a:ext cx="4902200" cy="3678238"/>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F20CA70A-8A05-3045-BF4F-F98186BEEBEC}"/>
              </a:ext>
            </a:extLst>
          </p:cNvPr>
          <p:cNvSpPr>
            <a:spLocks noGrp="1"/>
          </p:cNvSpPr>
          <p:nvPr>
            <p:ph type="body" idx="1"/>
          </p:nvPr>
        </p:nvSpPr>
        <p:spPr bwMode="auto">
          <a:xfrm>
            <a:off x="661988" y="4660900"/>
            <a:ext cx="5292725" cy="4414838"/>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28101853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simplilearn.com/project-scope-management-quick-tutorial-video"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peterrussell.com/MindMaps/HowTo.php"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simplilearn.com/authors/avantika-monappa"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www.youtube.com/watch?v=MlabrWv25qQ" TargetMode="External"/><Relationship Id="rId4" Type="http://schemas.openxmlformats.org/officeDocument/2006/relationships/hyperlink" Target="https://www.simplilearn.com/project-scope-management-importance-rar89-artic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2549938" y="1340768"/>
            <a:ext cx="6400800" cy="3363913"/>
          </a:xfrm>
        </p:spPr>
        <p:txBody>
          <a:bodyPr/>
          <a:lstStyle/>
          <a:p>
            <a:pPr eaLnBrk="1" hangingPunct="1"/>
            <a:r>
              <a:rPr lang="en-GB" altLang="en-US" dirty="0">
                <a:solidFill>
                  <a:schemeClr val="tx1"/>
                </a:solidFill>
              </a:rPr>
              <a:t>Changemaker, Creativity and Value Creation</a:t>
            </a:r>
          </a:p>
          <a:p>
            <a:pPr eaLnBrk="1" hangingPunct="1"/>
            <a:r>
              <a:rPr lang="en-GB" altLang="en-US" dirty="0">
                <a:solidFill>
                  <a:schemeClr val="tx1"/>
                </a:solidFill>
              </a:rPr>
              <a:t>Title: Project Scope Management</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8194" name="Rectangle 2">
            <a:extLst>
              <a:ext uri="{FF2B5EF4-FFF2-40B4-BE49-F238E27FC236}">
                <a16:creationId xmlns:a16="http://schemas.microsoft.com/office/drawing/2014/main" id="{3536F565-8501-474C-A75E-D044C6E03922}"/>
              </a:ext>
            </a:extLst>
          </p:cNvPr>
          <p:cNvSpPr>
            <a:spLocks noGrp="1" noChangeArrowheads="1"/>
          </p:cNvSpPr>
          <p:nvPr>
            <p:ph type="title"/>
          </p:nvPr>
        </p:nvSpPr>
        <p:spPr>
          <a:xfrm>
            <a:off x="357188" y="428625"/>
            <a:ext cx="8434387" cy="609600"/>
          </a:xfrm>
        </p:spPr>
        <p:txBody>
          <a:bodyPr/>
          <a:lstStyle/>
          <a:p>
            <a:pPr>
              <a:defRPr/>
            </a:pPr>
            <a:r>
              <a:rPr lang="en-US" sz="4400" b="1" dirty="0">
                <a:ea typeface="ＭＳ Ｐゴシック" charset="-128"/>
                <a:cs typeface="+mj-cs"/>
              </a:rPr>
              <a:t>Objective</a:t>
            </a:r>
          </a:p>
        </p:txBody>
      </p:sp>
      <p:sp>
        <p:nvSpPr>
          <p:cNvPr id="16387" name="Rectangle 3">
            <a:extLst>
              <a:ext uri="{FF2B5EF4-FFF2-40B4-BE49-F238E27FC236}">
                <a16:creationId xmlns:a16="http://schemas.microsoft.com/office/drawing/2014/main" id="{205B827E-2589-AA49-B7D2-DBFEF297874A}"/>
              </a:ext>
            </a:extLst>
          </p:cNvPr>
          <p:cNvSpPr>
            <a:spLocks noGrp="1"/>
          </p:cNvSpPr>
          <p:nvPr>
            <p:ph type="body" idx="1"/>
          </p:nvPr>
        </p:nvSpPr>
        <p:spPr>
          <a:xfrm>
            <a:off x="500063" y="1143000"/>
            <a:ext cx="8215312" cy="3286125"/>
          </a:xfrm>
        </p:spPr>
        <p:txBody>
          <a:bodyPr/>
          <a:lstStyle/>
          <a:p>
            <a:r>
              <a:rPr lang="en-GB" altLang="en-US" sz="2800"/>
              <a:t>Introduction to Project Scope Management</a:t>
            </a:r>
          </a:p>
          <a:p>
            <a:r>
              <a:rPr lang="en-GB" altLang="en-US" sz="2800"/>
              <a:t>Processes of Project Scope Management</a:t>
            </a:r>
          </a:p>
          <a:p>
            <a:r>
              <a:rPr lang="en-GB" altLang="en-US" sz="2800"/>
              <a:t>WBS-Work Breakdown Structure</a:t>
            </a:r>
          </a:p>
          <a:p>
            <a:r>
              <a:rPr lang="en-GB" altLang="en-US" sz="2800"/>
              <a:t>Guidelines for creation of WBS</a:t>
            </a:r>
          </a:p>
          <a:p>
            <a:endParaRPr lang="en-GB" altLang="en-US" sz="2800"/>
          </a:p>
        </p:txBody>
      </p:sp>
    </p:spTree>
    <p:extLst>
      <p:ext uri="{BB962C8B-B14F-4D97-AF65-F5344CB8AC3E}">
        <p14:creationId xmlns:p14="http://schemas.microsoft.com/office/powerpoint/2010/main" val="3658747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Footer Placeholder 4">
            <a:extLst>
              <a:ext uri="{FF2B5EF4-FFF2-40B4-BE49-F238E27FC236}">
                <a16:creationId xmlns:a16="http://schemas.microsoft.com/office/drawing/2014/main" id="{19FC6395-8A9E-5441-BDAD-BA6F9D41AFEC}"/>
              </a:ext>
            </a:extLst>
          </p:cNvPr>
          <p:cNvSpPr>
            <a:spLocks noGrp="1"/>
          </p:cNvSpPr>
          <p:nvPr>
            <p:ph type="ftr" sz="quarter" idx="11"/>
          </p:nvPr>
        </p:nvSpPr>
        <p:spPr bwMode="auto">
          <a:xfrm>
            <a:off x="628650" y="6356350"/>
            <a:ext cx="2057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l"/>
            <a:r>
              <a:rPr lang="en-US" altLang="en-US" sz="1200">
                <a:solidFill>
                  <a:schemeClr val="tx2"/>
                </a:solidFill>
              </a:rPr>
              <a:t>Project Scope Management</a:t>
            </a:r>
          </a:p>
        </p:txBody>
      </p:sp>
      <p:sp>
        <p:nvSpPr>
          <p:cNvPr id="9219" name="Rectangle 2">
            <a:extLst>
              <a:ext uri="{FF2B5EF4-FFF2-40B4-BE49-F238E27FC236}">
                <a16:creationId xmlns:a16="http://schemas.microsoft.com/office/drawing/2014/main" id="{76FA27F0-E97C-9C47-AC21-488E500ACDF9}"/>
              </a:ext>
            </a:extLst>
          </p:cNvPr>
          <p:cNvSpPr>
            <a:spLocks noGrp="1" noChangeArrowheads="1"/>
          </p:cNvSpPr>
          <p:nvPr>
            <p:ph type="title"/>
          </p:nvPr>
        </p:nvSpPr>
        <p:spPr>
          <a:xfrm>
            <a:off x="228600" y="228600"/>
            <a:ext cx="8686800" cy="914400"/>
          </a:xfrm>
        </p:spPr>
        <p:txBody>
          <a:bodyPr/>
          <a:lstStyle/>
          <a:p>
            <a:pPr>
              <a:defRPr/>
            </a:pPr>
            <a:r>
              <a:rPr lang="en-US" altLang="en-US"/>
              <a:t>What is Project Scope Management?</a:t>
            </a:r>
          </a:p>
        </p:txBody>
      </p:sp>
      <p:sp>
        <p:nvSpPr>
          <p:cNvPr id="18436" name="Rectangle 3">
            <a:extLst>
              <a:ext uri="{FF2B5EF4-FFF2-40B4-BE49-F238E27FC236}">
                <a16:creationId xmlns:a16="http://schemas.microsoft.com/office/drawing/2014/main" id="{B531FD0A-6438-604F-A28A-B2CF72408546}"/>
              </a:ext>
            </a:extLst>
          </p:cNvPr>
          <p:cNvSpPr>
            <a:spLocks noGrp="1"/>
          </p:cNvSpPr>
          <p:nvPr>
            <p:ph type="body" idx="1"/>
          </p:nvPr>
        </p:nvSpPr>
        <p:spPr>
          <a:xfrm>
            <a:off x="228600" y="1295400"/>
            <a:ext cx="8415338" cy="5029200"/>
          </a:xfrm>
        </p:spPr>
        <p:txBody>
          <a:bodyPr/>
          <a:lstStyle/>
          <a:p>
            <a:r>
              <a:rPr lang="en-US" altLang="en-US" sz="3000" b="1"/>
              <a:t>Scope</a:t>
            </a:r>
            <a:r>
              <a:rPr lang="en-US" altLang="en-US" sz="3000"/>
              <a:t> refers to </a:t>
            </a:r>
            <a:r>
              <a:rPr lang="en-US" altLang="en-US" sz="3000" i="1"/>
              <a:t>all</a:t>
            </a:r>
            <a:r>
              <a:rPr lang="en-US" altLang="en-US" sz="3000"/>
              <a:t> the work involved in creating the products of the project and the processes used to create them</a:t>
            </a:r>
          </a:p>
          <a:p>
            <a:r>
              <a:rPr lang="en-US" altLang="en-US" sz="3000"/>
              <a:t> A </a:t>
            </a:r>
            <a:r>
              <a:rPr lang="en-US" altLang="en-US" sz="3000" b="1"/>
              <a:t>deliverable</a:t>
            </a:r>
            <a:r>
              <a:rPr lang="en-US" altLang="en-US" sz="3000"/>
              <a:t> is a product produced as part of a project, such as hardware or software, planning documents, or meeting minutes</a:t>
            </a:r>
          </a:p>
          <a:p>
            <a:r>
              <a:rPr lang="en-US" altLang="en-US" sz="3000" b="1" i="1"/>
              <a:t>Project scope management</a:t>
            </a:r>
            <a:r>
              <a:rPr lang="en-US" altLang="en-US" sz="3000"/>
              <a:t> includes the processes involved in defining and controlling what is or is not included in a project</a:t>
            </a:r>
          </a:p>
        </p:txBody>
      </p:sp>
      <p:sp>
        <p:nvSpPr>
          <p:cNvPr id="18437" name="Slide Number Placeholder 7">
            <a:extLst>
              <a:ext uri="{FF2B5EF4-FFF2-40B4-BE49-F238E27FC236}">
                <a16:creationId xmlns:a16="http://schemas.microsoft.com/office/drawing/2014/main" id="{75536CBB-2EFC-1249-A825-04DD99491BCE}"/>
              </a:ext>
            </a:extLst>
          </p:cNvPr>
          <p:cNvSpPr>
            <a:spLocks noGrp="1"/>
          </p:cNvSpPr>
          <p:nvPr>
            <p:ph type="sldNum" sz="quarter" idx="12"/>
          </p:nvPr>
        </p:nvSpPr>
        <p:spPr bwMode="auto">
          <a:xfrm>
            <a:off x="3028950" y="6356350"/>
            <a:ext cx="30861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fld id="{A534B55A-CA78-5E41-AAEA-5C27511E6845}" type="slidenum">
              <a:rPr lang="en-US" altLang="en-US" sz="1400">
                <a:solidFill>
                  <a:srgbClr val="FFFFFF"/>
                </a:solidFill>
                <a:latin typeface="Arial" panose="020B0604020202020204" pitchFamily="34" charset="0"/>
              </a:rPr>
              <a:pPr algn="ctr"/>
              <a:t>3</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4068142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2FE16-C382-4C41-94B5-E719061C0F77}"/>
              </a:ext>
            </a:extLst>
          </p:cNvPr>
          <p:cNvSpPr>
            <a:spLocks noGrp="1"/>
          </p:cNvSpPr>
          <p:nvPr>
            <p:ph type="title"/>
          </p:nvPr>
        </p:nvSpPr>
        <p:spPr>
          <a:xfrm>
            <a:off x="628650" y="1033463"/>
            <a:ext cx="7886700" cy="1047750"/>
          </a:xfrm>
        </p:spPr>
        <p:txBody>
          <a:bodyPr/>
          <a:lstStyle/>
          <a:p>
            <a:pPr>
              <a:defRPr/>
            </a:pPr>
            <a:r>
              <a:rPr lang="en-GB" dirty="0">
                <a:latin typeface="Times New Roman" pitchFamily="18" charset="0"/>
              </a:rPr>
              <a:t>Processes of </a:t>
            </a:r>
            <a:r>
              <a:rPr lang="en-GB" dirty="0">
                <a:latin typeface="Times New Roman" pitchFamily="18" charset="0"/>
                <a:hlinkClick r:id="rId3"/>
              </a:rPr>
              <a:t>Project Scope Management</a:t>
            </a:r>
            <a:r>
              <a:rPr lang="en-GB" dirty="0">
                <a:latin typeface="Times New Roman" pitchFamily="18" charset="0"/>
              </a:rPr>
              <a:t>: planning, controlling, and closing.</a:t>
            </a:r>
            <a:br>
              <a:rPr lang="en-GB" dirty="0">
                <a:latin typeface="Times New Roman" pitchFamily="18" charset="0"/>
              </a:rPr>
            </a:br>
            <a:endParaRPr lang="en-GB" dirty="0"/>
          </a:p>
        </p:txBody>
      </p:sp>
      <p:sp>
        <p:nvSpPr>
          <p:cNvPr id="19459" name="Content Placeholder 2">
            <a:extLst>
              <a:ext uri="{FF2B5EF4-FFF2-40B4-BE49-F238E27FC236}">
                <a16:creationId xmlns:a16="http://schemas.microsoft.com/office/drawing/2014/main" id="{AC50ED75-011E-0243-9066-3DCFE28B0CAF}"/>
              </a:ext>
            </a:extLst>
          </p:cNvPr>
          <p:cNvSpPr>
            <a:spLocks noGrp="1"/>
          </p:cNvSpPr>
          <p:nvPr>
            <p:ph idx="1"/>
          </p:nvPr>
        </p:nvSpPr>
        <p:spPr>
          <a:xfrm>
            <a:off x="628650" y="2239963"/>
            <a:ext cx="7886700" cy="3937000"/>
          </a:xfrm>
        </p:spPr>
        <p:txBody>
          <a:bodyPr/>
          <a:lstStyle/>
          <a:p>
            <a:r>
              <a:rPr lang="en-GB" altLang="en-US" sz="2000" dirty="0">
                <a:latin typeface="Times New Roman" panose="02020603050405020304" pitchFamily="18" charset="0"/>
              </a:rPr>
              <a:t>Planning</a:t>
            </a:r>
          </a:p>
          <a:p>
            <a:r>
              <a:rPr lang="en-GB" altLang="en-US" sz="2000" dirty="0">
                <a:latin typeface="Times New Roman" panose="02020603050405020304" pitchFamily="18" charset="0"/>
              </a:rPr>
              <a:t>The planning process is when an attempt is made to capture and define the work that needs to be done. </a:t>
            </a:r>
          </a:p>
          <a:p>
            <a:r>
              <a:rPr lang="en-GB" altLang="en-US" sz="2000" dirty="0">
                <a:latin typeface="Times New Roman" panose="02020603050405020304" pitchFamily="18" charset="0"/>
              </a:rPr>
              <a:t>Controlling</a:t>
            </a:r>
          </a:p>
          <a:p>
            <a:r>
              <a:rPr lang="en-GB" altLang="en-US" sz="2000" dirty="0">
                <a:latin typeface="Times New Roman" panose="02020603050405020304" pitchFamily="18" charset="0"/>
              </a:rPr>
              <a:t>The controlling and monitoring processes focus on documenting tracking, scope creep, tracking, and disapproving/approving project changes.</a:t>
            </a:r>
          </a:p>
          <a:p>
            <a:r>
              <a:rPr lang="en-GB" altLang="en-US" sz="2000" dirty="0">
                <a:latin typeface="Times New Roman" panose="02020603050405020304" pitchFamily="18" charset="0"/>
              </a:rPr>
              <a:t>Closing</a:t>
            </a:r>
          </a:p>
          <a:p>
            <a:r>
              <a:rPr lang="en-GB" altLang="en-US" sz="2000" dirty="0">
                <a:latin typeface="Times New Roman" panose="02020603050405020304" pitchFamily="18" charset="0"/>
              </a:rPr>
              <a:t>The final process, closing includes an audit of the project deliverables and an assessment of the outcomes against the original plan.</a:t>
            </a:r>
          </a:p>
          <a:p>
            <a:endParaRPr lang="en-GB" altLang="en-US" dirty="0"/>
          </a:p>
        </p:txBody>
      </p:sp>
    </p:spTree>
    <p:extLst>
      <p:ext uri="{BB962C8B-B14F-4D97-AF65-F5344CB8AC3E}">
        <p14:creationId xmlns:p14="http://schemas.microsoft.com/office/powerpoint/2010/main" val="3811011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4">
            <a:extLst>
              <a:ext uri="{FF2B5EF4-FFF2-40B4-BE49-F238E27FC236}">
                <a16:creationId xmlns:a16="http://schemas.microsoft.com/office/drawing/2014/main" id="{F58D7820-1071-FF41-82D8-18A17EAD76BE}"/>
              </a:ext>
            </a:extLst>
          </p:cNvPr>
          <p:cNvSpPr>
            <a:spLocks noGrp="1"/>
          </p:cNvSpPr>
          <p:nvPr>
            <p:ph type="ftr" sz="quarter" idx="11"/>
          </p:nvPr>
        </p:nvSpPr>
        <p:spPr bwMode="auto">
          <a:xfrm>
            <a:off x="628650" y="6356350"/>
            <a:ext cx="2057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l"/>
            <a:r>
              <a:rPr lang="en-US" altLang="en-US" sz="1200">
                <a:solidFill>
                  <a:schemeClr val="tx2"/>
                </a:solidFill>
              </a:rPr>
              <a:t>Project Scope Management</a:t>
            </a:r>
          </a:p>
        </p:txBody>
      </p:sp>
      <p:sp>
        <p:nvSpPr>
          <p:cNvPr id="10243" name="Rectangle 2">
            <a:extLst>
              <a:ext uri="{FF2B5EF4-FFF2-40B4-BE49-F238E27FC236}">
                <a16:creationId xmlns:a16="http://schemas.microsoft.com/office/drawing/2014/main" id="{407B1A21-262C-B042-A1D4-DA455DC1616C}"/>
              </a:ext>
            </a:extLst>
          </p:cNvPr>
          <p:cNvSpPr>
            <a:spLocks noGrp="1" noChangeArrowheads="1"/>
          </p:cNvSpPr>
          <p:nvPr>
            <p:ph type="title"/>
          </p:nvPr>
        </p:nvSpPr>
        <p:spPr>
          <a:xfrm>
            <a:off x="228600" y="228600"/>
            <a:ext cx="8686800" cy="762000"/>
          </a:xfrm>
        </p:spPr>
        <p:txBody>
          <a:bodyPr/>
          <a:lstStyle/>
          <a:p>
            <a:pPr>
              <a:defRPr/>
            </a:pPr>
            <a:r>
              <a:rPr lang="en-US" altLang="en-US" sz="3800"/>
              <a:t>Project Scope Management Processes</a:t>
            </a:r>
          </a:p>
        </p:txBody>
      </p:sp>
      <p:sp>
        <p:nvSpPr>
          <p:cNvPr id="21508" name="Rectangle 3">
            <a:extLst>
              <a:ext uri="{FF2B5EF4-FFF2-40B4-BE49-F238E27FC236}">
                <a16:creationId xmlns:a16="http://schemas.microsoft.com/office/drawing/2014/main" id="{FE8FDFCE-D842-1A49-B1C9-437FB19A9824}"/>
              </a:ext>
            </a:extLst>
          </p:cNvPr>
          <p:cNvSpPr>
            <a:spLocks noGrp="1"/>
          </p:cNvSpPr>
          <p:nvPr>
            <p:ph type="body" idx="1"/>
          </p:nvPr>
        </p:nvSpPr>
        <p:spPr>
          <a:xfrm>
            <a:off x="152400" y="990600"/>
            <a:ext cx="8991600" cy="5638800"/>
          </a:xfrm>
        </p:spPr>
        <p:txBody>
          <a:bodyPr/>
          <a:lstStyle/>
          <a:p>
            <a:pPr marL="609600" indent="-609600"/>
            <a:r>
              <a:rPr lang="en-US" altLang="en-US" sz="2600" b="1"/>
              <a:t>Scope planning</a:t>
            </a:r>
            <a:r>
              <a:rPr lang="en-US" altLang="en-US" sz="2600"/>
              <a:t>:</a:t>
            </a:r>
            <a:r>
              <a:rPr lang="en-US" altLang="en-US" sz="2600" b="1"/>
              <a:t> </a:t>
            </a:r>
            <a:r>
              <a:rPr lang="en-US" altLang="en-US" sz="2600"/>
              <a:t>deciding how the scope will be defined, verified, and controlled </a:t>
            </a:r>
          </a:p>
          <a:p>
            <a:pPr marL="609600" indent="-609600"/>
            <a:r>
              <a:rPr lang="en-US" altLang="en-US" sz="2600" b="1"/>
              <a:t>Scope definition</a:t>
            </a:r>
            <a:r>
              <a:rPr lang="en-US" altLang="en-US" sz="2600"/>
              <a:t>: reviewing preliminary scope statement and adding more information as requirements are developed and change requests are approved</a:t>
            </a:r>
            <a:endParaRPr lang="en-US" altLang="en-US" sz="2600" b="1"/>
          </a:p>
          <a:p>
            <a:pPr marL="609600" indent="-609600"/>
            <a:r>
              <a:rPr lang="en-US" altLang="en-US" sz="2600" b="1"/>
              <a:t>Creating the WBS</a:t>
            </a:r>
            <a:r>
              <a:rPr lang="en-US" altLang="en-US" sz="2600"/>
              <a:t>: subdividing the major project deliverables into smaller, more manageable components</a:t>
            </a:r>
          </a:p>
          <a:p>
            <a:pPr marL="609600" indent="-609600"/>
            <a:r>
              <a:rPr lang="en-US" altLang="en-US" sz="2600" b="1"/>
              <a:t>Scope verification</a:t>
            </a:r>
            <a:r>
              <a:rPr lang="en-US" altLang="en-US" sz="2600"/>
              <a:t>: formalizing acceptance of the project scope by key project stakeholders</a:t>
            </a:r>
          </a:p>
          <a:p>
            <a:pPr marL="609600" indent="-609600"/>
            <a:r>
              <a:rPr lang="en-US" altLang="en-US" sz="2600" b="1"/>
              <a:t>Scope control</a:t>
            </a:r>
            <a:r>
              <a:rPr lang="en-US" altLang="en-US" sz="2600"/>
              <a:t>: controlling changes to project scope which impact project cost and time goals</a:t>
            </a:r>
          </a:p>
        </p:txBody>
      </p:sp>
      <p:sp>
        <p:nvSpPr>
          <p:cNvPr id="21509" name="Slide Number Placeholder 7">
            <a:extLst>
              <a:ext uri="{FF2B5EF4-FFF2-40B4-BE49-F238E27FC236}">
                <a16:creationId xmlns:a16="http://schemas.microsoft.com/office/drawing/2014/main" id="{DED9123A-7CB6-0A4B-AF7C-0C980082B5B5}"/>
              </a:ext>
            </a:extLst>
          </p:cNvPr>
          <p:cNvSpPr>
            <a:spLocks noGrp="1"/>
          </p:cNvSpPr>
          <p:nvPr>
            <p:ph type="sldNum" sz="quarter" idx="12"/>
          </p:nvPr>
        </p:nvSpPr>
        <p:spPr bwMode="auto">
          <a:xfrm>
            <a:off x="3028950" y="6356350"/>
            <a:ext cx="30861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fld id="{4CBA0DBB-AD44-F247-86EF-3E2AA8186AFD}" type="slidenum">
              <a:rPr lang="en-US" altLang="en-US" sz="1400">
                <a:solidFill>
                  <a:srgbClr val="FFFFFF"/>
                </a:solidFill>
                <a:latin typeface="Arial" panose="020B0604020202020204" pitchFamily="34" charset="0"/>
              </a:rPr>
              <a:pPr algn="ctr"/>
              <a:t>5</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2049795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4">
            <a:extLst>
              <a:ext uri="{FF2B5EF4-FFF2-40B4-BE49-F238E27FC236}">
                <a16:creationId xmlns:a16="http://schemas.microsoft.com/office/drawing/2014/main" id="{A021F9DD-4DB8-DB4A-925D-29AFD5F8FB63}"/>
              </a:ext>
            </a:extLst>
          </p:cNvPr>
          <p:cNvSpPr>
            <a:spLocks noGrp="1"/>
          </p:cNvSpPr>
          <p:nvPr>
            <p:ph type="ftr" sz="quarter" idx="11"/>
          </p:nvPr>
        </p:nvSpPr>
        <p:spPr bwMode="auto">
          <a:xfrm>
            <a:off x="628650" y="6356350"/>
            <a:ext cx="2057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l"/>
            <a:r>
              <a:rPr lang="en-US" altLang="en-US" sz="1200">
                <a:solidFill>
                  <a:schemeClr val="tx2"/>
                </a:solidFill>
              </a:rPr>
              <a:t>Project Scope Management</a:t>
            </a:r>
          </a:p>
        </p:txBody>
      </p:sp>
      <p:sp>
        <p:nvSpPr>
          <p:cNvPr id="13315" name="Title 1">
            <a:extLst>
              <a:ext uri="{FF2B5EF4-FFF2-40B4-BE49-F238E27FC236}">
                <a16:creationId xmlns:a16="http://schemas.microsoft.com/office/drawing/2014/main" id="{0E32506A-3F86-EA44-B2A3-AD72C55B0A62}"/>
              </a:ext>
            </a:extLst>
          </p:cNvPr>
          <p:cNvSpPr>
            <a:spLocks noGrp="1"/>
          </p:cNvSpPr>
          <p:nvPr>
            <p:ph type="title"/>
          </p:nvPr>
        </p:nvSpPr>
        <p:spPr>
          <a:xfrm>
            <a:off x="419100" y="0"/>
            <a:ext cx="8305800" cy="838200"/>
          </a:xfrm>
        </p:spPr>
        <p:txBody>
          <a:bodyPr/>
          <a:lstStyle/>
          <a:p>
            <a:pPr>
              <a:defRPr/>
            </a:pPr>
            <a:r>
              <a:rPr lang="en-US" altLang="en-US" dirty="0"/>
              <a:t>What Went Right?</a:t>
            </a:r>
          </a:p>
        </p:txBody>
      </p:sp>
      <p:sp>
        <p:nvSpPr>
          <p:cNvPr id="23556" name="Content Placeholder 2">
            <a:extLst>
              <a:ext uri="{FF2B5EF4-FFF2-40B4-BE49-F238E27FC236}">
                <a16:creationId xmlns:a16="http://schemas.microsoft.com/office/drawing/2014/main" id="{B0DDB687-276C-6142-95BC-5BA41375BC16}"/>
              </a:ext>
            </a:extLst>
          </p:cNvPr>
          <p:cNvSpPr>
            <a:spLocks noGrp="1"/>
          </p:cNvSpPr>
          <p:nvPr>
            <p:ph sz="quarter" idx="1"/>
          </p:nvPr>
        </p:nvSpPr>
        <p:spPr>
          <a:xfrm>
            <a:off x="228600" y="692696"/>
            <a:ext cx="8686800" cy="4953000"/>
          </a:xfrm>
        </p:spPr>
        <p:txBody>
          <a:bodyPr/>
          <a:lstStyle/>
          <a:p>
            <a:r>
              <a:rPr lang="en-US" altLang="en-US" sz="2600" dirty="0"/>
              <a:t>Many financial service companies use customer relationship management (CRM) systems to improve their understanding of and responsiveness to customers</a:t>
            </a:r>
          </a:p>
          <a:p>
            <a:r>
              <a:rPr lang="en-US" altLang="en-US" sz="2600" dirty="0"/>
              <a:t>A senior management team at the Canadian money management company Dynamic Mutual Funds (DMF) launched an enterprise-wide, national program to build and manage its customer relationships</a:t>
            </a:r>
          </a:p>
          <a:p>
            <a:r>
              <a:rPr lang="en-US" altLang="en-US" sz="2600" dirty="0"/>
              <a:t>They needed a faster and more organized, highly participative approach, so they proposed a new seven-step concept called project scope design</a:t>
            </a:r>
          </a:p>
          <a:p>
            <a:r>
              <a:rPr lang="en-US" altLang="en-US" sz="2600" dirty="0"/>
              <a:t>DMF won an </a:t>
            </a:r>
            <a:r>
              <a:rPr lang="en-US" altLang="en-US" sz="2600" dirty="0" err="1"/>
              <a:t>eCustomer</a:t>
            </a:r>
            <a:r>
              <a:rPr lang="en-US" altLang="en-US" sz="2600" dirty="0"/>
              <a:t> World Golden Award for world-class innovation</a:t>
            </a:r>
          </a:p>
          <a:p>
            <a:endParaRPr lang="en-US" altLang="en-US" sz="3100" dirty="0"/>
          </a:p>
        </p:txBody>
      </p:sp>
      <p:sp>
        <p:nvSpPr>
          <p:cNvPr id="23557" name="Slide Number Placeholder 4">
            <a:extLst>
              <a:ext uri="{FF2B5EF4-FFF2-40B4-BE49-F238E27FC236}">
                <a16:creationId xmlns:a16="http://schemas.microsoft.com/office/drawing/2014/main" id="{80FFC603-B931-604C-82A2-E3A8F70E8984}"/>
              </a:ext>
            </a:extLst>
          </p:cNvPr>
          <p:cNvSpPr>
            <a:spLocks noGrp="1"/>
          </p:cNvSpPr>
          <p:nvPr>
            <p:ph type="sldNum" sz="quarter" idx="12"/>
          </p:nvPr>
        </p:nvSpPr>
        <p:spPr bwMode="auto">
          <a:xfrm>
            <a:off x="3028950" y="6356350"/>
            <a:ext cx="30861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fld id="{EE37D842-9294-9344-8A05-82256E54BED0}" type="slidenum">
              <a:rPr lang="en-US" altLang="en-US" sz="1400">
                <a:solidFill>
                  <a:srgbClr val="FFFFFF"/>
                </a:solidFill>
                <a:latin typeface="Arial" panose="020B0604020202020204" pitchFamily="34" charset="0"/>
              </a:rPr>
              <a:pPr algn="ctr"/>
              <a:t>6</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579530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Footer Placeholder 4">
            <a:extLst>
              <a:ext uri="{FF2B5EF4-FFF2-40B4-BE49-F238E27FC236}">
                <a16:creationId xmlns:a16="http://schemas.microsoft.com/office/drawing/2014/main" id="{F5E018D3-2526-A14F-A89D-77C1DDBE3C56}"/>
              </a:ext>
            </a:extLst>
          </p:cNvPr>
          <p:cNvSpPr>
            <a:spLocks noGrp="1"/>
          </p:cNvSpPr>
          <p:nvPr>
            <p:ph type="ftr" sz="quarter" idx="11"/>
          </p:nvPr>
        </p:nvSpPr>
        <p:spPr bwMode="auto">
          <a:xfrm>
            <a:off x="628650" y="6356350"/>
            <a:ext cx="2057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l"/>
            <a:r>
              <a:rPr lang="en-US" altLang="en-US" sz="1200">
                <a:solidFill>
                  <a:schemeClr val="tx2"/>
                </a:solidFill>
              </a:rPr>
              <a:t>Project Scope Management</a:t>
            </a:r>
          </a:p>
        </p:txBody>
      </p:sp>
      <p:sp>
        <p:nvSpPr>
          <p:cNvPr id="24579" name="Title 1">
            <a:extLst>
              <a:ext uri="{FF2B5EF4-FFF2-40B4-BE49-F238E27FC236}">
                <a16:creationId xmlns:a16="http://schemas.microsoft.com/office/drawing/2014/main" id="{0E8D0109-95AC-6A4E-895E-E65E45B7CD1E}"/>
              </a:ext>
            </a:extLst>
          </p:cNvPr>
          <p:cNvSpPr>
            <a:spLocks noGrp="1"/>
          </p:cNvSpPr>
          <p:nvPr>
            <p:ph type="title" idx="4294967295"/>
          </p:nvPr>
        </p:nvSpPr>
        <p:spPr>
          <a:xfrm>
            <a:off x="374650" y="0"/>
            <a:ext cx="8305800" cy="838200"/>
          </a:xfrm>
        </p:spPr>
        <p:txBody>
          <a:bodyPr/>
          <a:lstStyle/>
          <a:p>
            <a:r>
              <a:rPr lang="en-US" altLang="en-US" dirty="0">
                <a:latin typeface="Proxima Nova Soft"/>
              </a:rPr>
              <a:t>What Went Right?</a:t>
            </a:r>
          </a:p>
        </p:txBody>
      </p:sp>
      <p:sp>
        <p:nvSpPr>
          <p:cNvPr id="24580" name="Content Placeholder 2">
            <a:extLst>
              <a:ext uri="{FF2B5EF4-FFF2-40B4-BE49-F238E27FC236}">
                <a16:creationId xmlns:a16="http://schemas.microsoft.com/office/drawing/2014/main" id="{3EF12AEC-50B0-9F4C-9622-4C2A88BAE35E}"/>
              </a:ext>
            </a:extLst>
          </p:cNvPr>
          <p:cNvSpPr>
            <a:spLocks noGrp="1"/>
          </p:cNvSpPr>
          <p:nvPr>
            <p:ph sz="quarter" idx="4294967295"/>
          </p:nvPr>
        </p:nvSpPr>
        <p:spPr>
          <a:xfrm>
            <a:off x="228600" y="764704"/>
            <a:ext cx="8686800" cy="4953000"/>
          </a:xfrm>
        </p:spPr>
        <p:txBody>
          <a:bodyPr/>
          <a:lstStyle/>
          <a:p>
            <a:pPr marL="419100" indent="-419100">
              <a:buFont typeface="Wingdings 2" pitchFamily="2" charset="2"/>
              <a:buNone/>
            </a:pPr>
            <a:r>
              <a:rPr lang="en-US" altLang="en-US" sz="3000" b="1" i="1" dirty="0"/>
              <a:t>The Seven Steps</a:t>
            </a:r>
          </a:p>
          <a:p>
            <a:pPr marL="419100" indent="-419100">
              <a:buFont typeface="Wingdings 2" pitchFamily="2" charset="2"/>
              <a:buAutoNum type="arabicPeriod"/>
            </a:pPr>
            <a:r>
              <a:rPr lang="en-US" altLang="en-US" sz="2600" dirty="0"/>
              <a:t>Analyze the project atmosphere, </a:t>
            </a:r>
            <a:r>
              <a:rPr lang="en-US" altLang="en-US" sz="2600" dirty="0" err="1"/>
              <a:t>staekholders</a:t>
            </a:r>
            <a:r>
              <a:rPr lang="en-US" altLang="en-US" sz="2600" dirty="0"/>
              <a:t> and centers of influence</a:t>
            </a:r>
          </a:p>
          <a:p>
            <a:pPr marL="419100" indent="-419100">
              <a:buFont typeface="Wingdings 2" pitchFamily="2" charset="2"/>
              <a:buAutoNum type="arabicPeriod"/>
            </a:pPr>
            <a:r>
              <a:rPr lang="en-US" altLang="en-US" sz="2600" dirty="0"/>
              <a:t>Align the project scope with the organization’s strategic objectives and business challenges</a:t>
            </a:r>
          </a:p>
          <a:p>
            <a:pPr marL="419100" indent="-419100">
              <a:buFont typeface="Wingdings 2" pitchFamily="2" charset="2"/>
              <a:buAutoNum type="arabicPeriod"/>
            </a:pPr>
            <a:r>
              <a:rPr lang="en-US" altLang="en-US" sz="2600" dirty="0"/>
              <a:t>Determine where to add value to the business</a:t>
            </a:r>
          </a:p>
          <a:p>
            <a:pPr marL="419100" indent="-419100">
              <a:buFont typeface="Wingdings 2" pitchFamily="2" charset="2"/>
              <a:buAutoNum type="arabicPeriod"/>
            </a:pPr>
            <a:r>
              <a:rPr lang="en-US" altLang="en-US" sz="2600" dirty="0"/>
              <a:t>Study the process flow between the business units</a:t>
            </a:r>
          </a:p>
          <a:p>
            <a:pPr marL="419100" indent="-419100">
              <a:buFont typeface="Wingdings 2" pitchFamily="2" charset="2"/>
              <a:buAutoNum type="arabicPeriod"/>
            </a:pPr>
            <a:r>
              <a:rPr lang="en-US" altLang="en-US" sz="2600" dirty="0"/>
              <a:t>Develop an efficient communication strategy</a:t>
            </a:r>
          </a:p>
          <a:p>
            <a:pPr marL="419100" indent="-419100">
              <a:buFont typeface="Wingdings 2" pitchFamily="2" charset="2"/>
              <a:buAutoNum type="arabicPeriod"/>
            </a:pPr>
            <a:r>
              <a:rPr lang="en-US" altLang="en-US" sz="2600" dirty="0"/>
              <a:t>Develop the project approach</a:t>
            </a:r>
          </a:p>
          <a:p>
            <a:pPr marL="419100" indent="-419100">
              <a:buFont typeface="Wingdings 2" pitchFamily="2" charset="2"/>
              <a:buAutoNum type="arabicPeriod"/>
            </a:pPr>
            <a:r>
              <a:rPr lang="en-US" altLang="en-US" sz="2600" dirty="0"/>
              <a:t>Coordinate the new project with the other initiatives already under way</a:t>
            </a:r>
            <a:endParaRPr lang="en-US" altLang="en-US" sz="3100" dirty="0"/>
          </a:p>
        </p:txBody>
      </p:sp>
      <p:sp>
        <p:nvSpPr>
          <p:cNvPr id="24581" name="Slide Number Placeholder 4">
            <a:extLst>
              <a:ext uri="{FF2B5EF4-FFF2-40B4-BE49-F238E27FC236}">
                <a16:creationId xmlns:a16="http://schemas.microsoft.com/office/drawing/2014/main" id="{0D72D4D1-1DD1-A64E-B904-F8C1CD8CF5F1}"/>
              </a:ext>
            </a:extLst>
          </p:cNvPr>
          <p:cNvSpPr>
            <a:spLocks noGrp="1"/>
          </p:cNvSpPr>
          <p:nvPr/>
        </p:nvSpPr>
        <p:spPr bwMode="auto">
          <a:xfrm>
            <a:off x="146050" y="6210300"/>
            <a:ext cx="457200" cy="45720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nchor="ctr" anchorCtr="1"/>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lnSpc>
                <a:spcPct val="90000"/>
              </a:lnSpc>
              <a:spcBef>
                <a:spcPct val="20000"/>
              </a:spcBef>
            </a:pPr>
            <a:fld id="{C0B0E8DD-9E1C-EF49-B907-E84DC18E8F56}" type="slidenum">
              <a:rPr lang="en-US" altLang="en-US" sz="1400">
                <a:solidFill>
                  <a:srgbClr val="FFFFFF"/>
                </a:solidFill>
                <a:latin typeface="Arial" panose="020B0604020202020204" pitchFamily="34" charset="0"/>
              </a:rPr>
              <a:pPr algn="ctr" eaLnBrk="1" hangingPunct="1">
                <a:lnSpc>
                  <a:spcPct val="90000"/>
                </a:lnSpc>
                <a:spcBef>
                  <a:spcPct val="20000"/>
                </a:spcBef>
              </a:pPr>
              <a:t>7</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2033166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Footer Placeholder 2">
            <a:extLst>
              <a:ext uri="{FF2B5EF4-FFF2-40B4-BE49-F238E27FC236}">
                <a16:creationId xmlns:a16="http://schemas.microsoft.com/office/drawing/2014/main" id="{4A29CBE1-678A-EA4E-AA1C-7BEA0723CAE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00">
                <a:solidFill>
                  <a:schemeClr val="tx2"/>
                </a:solidFill>
              </a:rPr>
              <a:t>Project Scope Management</a:t>
            </a:r>
          </a:p>
        </p:txBody>
      </p:sp>
      <p:sp>
        <p:nvSpPr>
          <p:cNvPr id="25603" name="Rectangle 4">
            <a:extLst>
              <a:ext uri="{FF2B5EF4-FFF2-40B4-BE49-F238E27FC236}">
                <a16:creationId xmlns:a16="http://schemas.microsoft.com/office/drawing/2014/main" id="{AF0E87D1-2624-DF42-891F-6B46DC564984}"/>
              </a:ext>
            </a:extLst>
          </p:cNvPr>
          <p:cNvSpPr>
            <a:spLocks noGrp="1"/>
          </p:cNvSpPr>
          <p:nvPr>
            <p:ph type="title"/>
          </p:nvPr>
        </p:nvSpPr>
        <p:spPr>
          <a:xfrm>
            <a:off x="304800" y="-13600"/>
            <a:ext cx="8839200" cy="914400"/>
          </a:xfrm>
        </p:spPr>
        <p:txBody>
          <a:bodyPr/>
          <a:lstStyle/>
          <a:p>
            <a:r>
              <a:rPr lang="en-US" altLang="en-US" dirty="0">
                <a:latin typeface="Proxima Nova Soft"/>
              </a:rPr>
              <a:t>Media Snapshot</a:t>
            </a:r>
          </a:p>
        </p:txBody>
      </p:sp>
      <p:sp>
        <p:nvSpPr>
          <p:cNvPr id="25604" name="Rectangle 5">
            <a:extLst>
              <a:ext uri="{FF2B5EF4-FFF2-40B4-BE49-F238E27FC236}">
                <a16:creationId xmlns:a16="http://schemas.microsoft.com/office/drawing/2014/main" id="{8A9473DA-0B78-3243-81F3-4B9489B9FF03}"/>
              </a:ext>
            </a:extLst>
          </p:cNvPr>
          <p:cNvSpPr>
            <a:spLocks noChangeArrowheads="1"/>
          </p:cNvSpPr>
          <p:nvPr/>
        </p:nvSpPr>
        <p:spPr bwMode="auto">
          <a:xfrm>
            <a:off x="324950" y="764704"/>
            <a:ext cx="8534400" cy="501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indent="4572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dirty="0">
                <a:latin typeface="Arial" panose="020B0604020202020204" pitchFamily="34" charset="0"/>
              </a:rPr>
              <a:t>Many people enjoy watching television shows like Changing Rooms or Trading Spaces, where participants have two days and $1,000 to update a room in their neighbor’s house. Since the time and cost are set, it’s the scope that has the most flexibility. Designers on these shows often have to change initial scope goals due to budget or time constraints.</a:t>
            </a:r>
          </a:p>
          <a:p>
            <a:pPr eaLnBrk="1" hangingPunct="1"/>
            <a:r>
              <a:rPr lang="en-US" altLang="en-US" sz="2000" dirty="0">
                <a:latin typeface="Arial" panose="020B0604020202020204" pitchFamily="34" charset="0"/>
              </a:rPr>
              <a:t>Although most homeowners are very happy with work done on the show, some are obviously disappointed. Unlike most projects where the project team works closely with the customer, homeowners have little say in what gets done and cannot inspect the work along the way… What happens when the homeowners don’t like the work that’s been done? The FAQ section of </a:t>
            </a:r>
            <a:r>
              <a:rPr lang="en-US" altLang="en-US" sz="2000" dirty="0" err="1">
                <a:latin typeface="Arial" panose="020B0604020202020204" pitchFamily="34" charset="0"/>
              </a:rPr>
              <a:t>tlc.com</a:t>
            </a:r>
            <a:r>
              <a:rPr lang="en-US" altLang="en-US" sz="2000" dirty="0">
                <a:latin typeface="Arial" panose="020B0604020202020204" pitchFamily="34" charset="0"/>
              </a:rPr>
              <a:t> says, “Everyone on our show is told upfront that there’s a chance they won’t like the final design of the room. Each applicant signs a release acknowledging that the show is not responsible for redecorating a room that isn’t to the owner’s taste.” </a:t>
            </a:r>
          </a:p>
          <a:p>
            <a:pPr eaLnBrk="1" hangingPunct="1"/>
            <a:r>
              <a:rPr lang="en-US" altLang="en-US" sz="2000" dirty="0">
                <a:latin typeface="Arial" panose="020B0604020202020204" pitchFamily="34" charset="0"/>
              </a:rPr>
              <a:t>Too bad you can’t get sponsors for most projects to sign a similar release form. It would make project scope management much easier!</a:t>
            </a:r>
          </a:p>
        </p:txBody>
      </p:sp>
      <p:sp>
        <p:nvSpPr>
          <p:cNvPr id="25605" name="Slide Number Placeholder 7">
            <a:extLst>
              <a:ext uri="{FF2B5EF4-FFF2-40B4-BE49-F238E27FC236}">
                <a16:creationId xmlns:a16="http://schemas.microsoft.com/office/drawing/2014/main" id="{29796A48-97A0-D742-B91C-9823A369E319}"/>
              </a:ext>
            </a:extLst>
          </p:cNvPr>
          <p:cNvSpPr>
            <a:spLocks noGrp="1"/>
          </p:cNvSpPr>
          <p:nvPr>
            <p:ph type="sldNum" sz="quarter" idx="12"/>
          </p:nvPr>
        </p:nvSpPr>
        <p:spPr bwMode="auto">
          <a:xfrm>
            <a:off x="6457950" y="6356350"/>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GB"/>
            </a:defPPr>
            <a:lvl1pPr algn="r" rtl="0" eaLnBrk="1" fontAlgn="base" hangingPunct="1">
              <a:spcBef>
                <a:spcPct val="0"/>
              </a:spcBef>
              <a:spcAft>
                <a:spcPct val="0"/>
              </a:spcAft>
              <a:defRPr sz="900" kern="1200">
                <a:solidFill>
                  <a:srgbClr val="898989"/>
                </a:solidFill>
                <a:latin typeface="Arial" panose="020B0604020202020204" pitchFamily="34"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fld id="{80A606BD-FB23-144F-A636-778CA50F658B}" type="slidenum">
              <a:rPr lang="en-GB" altLang="en-US" smtClean="0"/>
              <a:pPr/>
              <a:t>8</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2471153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4">
            <a:extLst>
              <a:ext uri="{FF2B5EF4-FFF2-40B4-BE49-F238E27FC236}">
                <a16:creationId xmlns:a16="http://schemas.microsoft.com/office/drawing/2014/main" id="{29D037CA-747B-BB45-9C94-82645AA5B252}"/>
              </a:ext>
            </a:extLst>
          </p:cNvPr>
          <p:cNvSpPr>
            <a:spLocks noGrp="1"/>
          </p:cNvSpPr>
          <p:nvPr>
            <p:ph type="ftr" sz="quarter" idx="11"/>
          </p:nvPr>
        </p:nvSpPr>
        <p:spPr bwMode="auto">
          <a:xfrm>
            <a:off x="628650" y="6356350"/>
            <a:ext cx="2057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l"/>
            <a:r>
              <a:rPr lang="en-US" altLang="en-US" sz="1200">
                <a:solidFill>
                  <a:schemeClr val="tx2"/>
                </a:solidFill>
              </a:rPr>
              <a:t>Project Scope Management</a:t>
            </a:r>
          </a:p>
        </p:txBody>
      </p:sp>
      <p:sp>
        <p:nvSpPr>
          <p:cNvPr id="21507" name="Rectangle 2">
            <a:extLst>
              <a:ext uri="{FF2B5EF4-FFF2-40B4-BE49-F238E27FC236}">
                <a16:creationId xmlns:a16="http://schemas.microsoft.com/office/drawing/2014/main" id="{9BD123C1-E1C7-E045-875C-CF7A1F3BE838}"/>
              </a:ext>
            </a:extLst>
          </p:cNvPr>
          <p:cNvSpPr>
            <a:spLocks noGrp="1" noChangeArrowheads="1"/>
          </p:cNvSpPr>
          <p:nvPr>
            <p:ph type="title"/>
          </p:nvPr>
        </p:nvSpPr>
        <p:spPr>
          <a:xfrm>
            <a:off x="419100" y="54686"/>
            <a:ext cx="8305800" cy="914400"/>
          </a:xfrm>
        </p:spPr>
        <p:txBody>
          <a:bodyPr/>
          <a:lstStyle/>
          <a:p>
            <a:pPr>
              <a:defRPr/>
            </a:pPr>
            <a:r>
              <a:rPr lang="en-US" altLang="en-US" dirty="0"/>
              <a:t>Work Breakdown Structure (WBS)</a:t>
            </a:r>
          </a:p>
        </p:txBody>
      </p:sp>
      <p:sp>
        <p:nvSpPr>
          <p:cNvPr id="26628" name="Rectangle 3">
            <a:extLst>
              <a:ext uri="{FF2B5EF4-FFF2-40B4-BE49-F238E27FC236}">
                <a16:creationId xmlns:a16="http://schemas.microsoft.com/office/drawing/2014/main" id="{76CDB294-DC0D-634B-B426-FB544C6AC7A3}"/>
              </a:ext>
            </a:extLst>
          </p:cNvPr>
          <p:cNvSpPr>
            <a:spLocks noGrp="1"/>
          </p:cNvSpPr>
          <p:nvPr>
            <p:ph type="body" idx="1"/>
          </p:nvPr>
        </p:nvSpPr>
        <p:spPr>
          <a:xfrm>
            <a:off x="228600" y="1143000"/>
            <a:ext cx="8763000" cy="5103813"/>
          </a:xfrm>
        </p:spPr>
        <p:txBody>
          <a:bodyPr/>
          <a:lstStyle/>
          <a:p>
            <a:r>
              <a:rPr lang="en-US" altLang="en-US" sz="2400" dirty="0"/>
              <a:t>A </a:t>
            </a:r>
            <a:r>
              <a:rPr lang="en-US" altLang="en-US" sz="2400" b="1" dirty="0"/>
              <a:t>WBS</a:t>
            </a:r>
            <a:r>
              <a:rPr lang="en-US" altLang="en-US" sz="2400" dirty="0"/>
              <a:t> is a deliverable-oriented grouping of the work involved in a project that defines the total scope of the project</a:t>
            </a:r>
          </a:p>
          <a:p>
            <a:r>
              <a:rPr lang="en-US" altLang="en-US" sz="2400" dirty="0"/>
              <a:t>WBS is a foundation document that provides the basis for planning and managing project schedules, costs, resources, and changes</a:t>
            </a:r>
          </a:p>
          <a:p>
            <a:r>
              <a:rPr lang="en-US" altLang="en-US" sz="2400" b="1" dirty="0"/>
              <a:t>Decomposition</a:t>
            </a:r>
            <a:r>
              <a:rPr lang="en-US" altLang="en-US" sz="2400" dirty="0"/>
              <a:t> is subdividing project deliverables into smaller pieces</a:t>
            </a:r>
          </a:p>
          <a:p>
            <a:pPr lvl="1"/>
            <a:r>
              <a:rPr lang="en-US" altLang="en-US" sz="2400" dirty="0"/>
              <a:t>A </a:t>
            </a:r>
            <a:r>
              <a:rPr lang="en-US" altLang="en-US" sz="2400" b="1" dirty="0"/>
              <a:t>work package </a:t>
            </a:r>
            <a:r>
              <a:rPr lang="en-US" altLang="en-US" sz="2400" dirty="0"/>
              <a:t>is a task at the lowest level of the WBS</a:t>
            </a:r>
          </a:p>
          <a:p>
            <a:pPr lvl="1"/>
            <a:r>
              <a:rPr lang="en-US" altLang="en-US" sz="2400" dirty="0"/>
              <a:t>Tasks on a WBS represent work that needs to be done to complete the project, not specifications (e.g., type of server)</a:t>
            </a:r>
          </a:p>
        </p:txBody>
      </p:sp>
      <p:sp>
        <p:nvSpPr>
          <p:cNvPr id="26629" name="Slide Number Placeholder 7">
            <a:extLst>
              <a:ext uri="{FF2B5EF4-FFF2-40B4-BE49-F238E27FC236}">
                <a16:creationId xmlns:a16="http://schemas.microsoft.com/office/drawing/2014/main" id="{E9990723-FB82-174C-A678-6BABF19C76D0}"/>
              </a:ext>
            </a:extLst>
          </p:cNvPr>
          <p:cNvSpPr>
            <a:spLocks noGrp="1"/>
          </p:cNvSpPr>
          <p:nvPr>
            <p:ph type="sldNum" sz="quarter" idx="12"/>
          </p:nvPr>
        </p:nvSpPr>
        <p:spPr bwMode="auto">
          <a:xfrm>
            <a:off x="3028950" y="6356350"/>
            <a:ext cx="30861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fld id="{5F7706E9-6555-664D-B77B-60918049BAD8}" type="slidenum">
              <a:rPr lang="en-US" altLang="en-US" sz="1400">
                <a:solidFill>
                  <a:srgbClr val="FFFFFF"/>
                </a:solidFill>
                <a:latin typeface="Arial" panose="020B0604020202020204" pitchFamily="34" charset="0"/>
              </a:rPr>
              <a:pPr algn="ctr"/>
              <a:t>9</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13725746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Footer Placeholder 4">
            <a:extLst>
              <a:ext uri="{FF2B5EF4-FFF2-40B4-BE49-F238E27FC236}">
                <a16:creationId xmlns:a16="http://schemas.microsoft.com/office/drawing/2014/main" id="{CFE1E11C-792C-F04F-983A-E2970CB21E80}"/>
              </a:ext>
            </a:extLst>
          </p:cNvPr>
          <p:cNvSpPr>
            <a:spLocks noGrp="1"/>
          </p:cNvSpPr>
          <p:nvPr>
            <p:ph type="ftr" sz="quarter" idx="11"/>
          </p:nvPr>
        </p:nvSpPr>
        <p:spPr bwMode="auto">
          <a:xfrm>
            <a:off x="628650" y="6356350"/>
            <a:ext cx="2057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l"/>
            <a:r>
              <a:rPr lang="en-US" altLang="en-US" sz="1200">
                <a:solidFill>
                  <a:schemeClr val="tx2"/>
                </a:solidFill>
              </a:rPr>
              <a:t>Project Scope Management</a:t>
            </a:r>
          </a:p>
        </p:txBody>
      </p:sp>
      <p:sp>
        <p:nvSpPr>
          <p:cNvPr id="22531" name="Rectangle 2">
            <a:extLst>
              <a:ext uri="{FF2B5EF4-FFF2-40B4-BE49-F238E27FC236}">
                <a16:creationId xmlns:a16="http://schemas.microsoft.com/office/drawing/2014/main" id="{F96D154B-EF89-624E-8F6A-0F661D2729CE}"/>
              </a:ext>
            </a:extLst>
          </p:cNvPr>
          <p:cNvSpPr>
            <a:spLocks noGrp="1" noChangeArrowheads="1"/>
          </p:cNvSpPr>
          <p:nvPr>
            <p:ph type="title"/>
          </p:nvPr>
        </p:nvSpPr>
        <p:spPr>
          <a:xfrm>
            <a:off x="419100" y="-244475"/>
            <a:ext cx="8305800" cy="762000"/>
          </a:xfrm>
        </p:spPr>
        <p:txBody>
          <a:bodyPr/>
          <a:lstStyle/>
          <a:p>
            <a:pPr>
              <a:defRPr/>
            </a:pPr>
            <a:br>
              <a:rPr lang="en-US" altLang="en-US" dirty="0"/>
            </a:br>
            <a:r>
              <a:rPr lang="en-US" altLang="en-US" dirty="0"/>
              <a:t>Work Breakdown Structure (WBS)</a:t>
            </a:r>
          </a:p>
        </p:txBody>
      </p:sp>
      <p:sp>
        <p:nvSpPr>
          <p:cNvPr id="27652" name="Rectangle 3">
            <a:extLst>
              <a:ext uri="{FF2B5EF4-FFF2-40B4-BE49-F238E27FC236}">
                <a16:creationId xmlns:a16="http://schemas.microsoft.com/office/drawing/2014/main" id="{B2622821-D390-9144-AD4F-DF571A94B0FE}"/>
              </a:ext>
            </a:extLst>
          </p:cNvPr>
          <p:cNvSpPr>
            <a:spLocks noGrp="1"/>
          </p:cNvSpPr>
          <p:nvPr>
            <p:ph type="body" idx="1"/>
          </p:nvPr>
        </p:nvSpPr>
        <p:spPr>
          <a:xfrm>
            <a:off x="228600" y="914400"/>
            <a:ext cx="8686800" cy="5332413"/>
          </a:xfrm>
        </p:spPr>
        <p:txBody>
          <a:bodyPr/>
          <a:lstStyle/>
          <a:p>
            <a:r>
              <a:rPr lang="en-US" altLang="en-US" sz="2800" dirty="0"/>
              <a:t>The project scope statement and project management plan are the primary inputs for creating a WBS</a:t>
            </a:r>
          </a:p>
          <a:p>
            <a:r>
              <a:rPr lang="en-US" altLang="en-US" sz="2800" dirty="0"/>
              <a:t>The outputs include the WBS itself, the WBS dictionary, a scope baseline and updates to the project scope statement and scope management plan</a:t>
            </a:r>
          </a:p>
          <a:p>
            <a:r>
              <a:rPr lang="en-US" altLang="en-US" sz="2800" dirty="0"/>
              <a:t>The WBS is often depicted as a task-oriented family tree of activities</a:t>
            </a:r>
          </a:p>
          <a:p>
            <a:pPr lvl="1"/>
            <a:r>
              <a:rPr lang="en-US" altLang="en-US" dirty="0"/>
              <a:t>The WBS can be organized around project products, project phases or using the project management process groups</a:t>
            </a:r>
          </a:p>
          <a:p>
            <a:pPr>
              <a:buFont typeface="Wingdings 2" pitchFamily="2" charset="2"/>
              <a:buNone/>
            </a:pPr>
            <a:endParaRPr lang="en-US" altLang="en-US" sz="3000" dirty="0"/>
          </a:p>
          <a:p>
            <a:endParaRPr lang="en-US" altLang="en-US" sz="3000" dirty="0"/>
          </a:p>
        </p:txBody>
      </p:sp>
      <p:sp>
        <p:nvSpPr>
          <p:cNvPr id="27653" name="Slide Number Placeholder 7">
            <a:extLst>
              <a:ext uri="{FF2B5EF4-FFF2-40B4-BE49-F238E27FC236}">
                <a16:creationId xmlns:a16="http://schemas.microsoft.com/office/drawing/2014/main" id="{A0B32870-2B3E-EB4A-B5C4-71D97DAEAF6A}"/>
              </a:ext>
            </a:extLst>
          </p:cNvPr>
          <p:cNvSpPr>
            <a:spLocks noGrp="1"/>
          </p:cNvSpPr>
          <p:nvPr>
            <p:ph type="sldNum" sz="quarter" idx="12"/>
          </p:nvPr>
        </p:nvSpPr>
        <p:spPr bwMode="auto">
          <a:xfrm>
            <a:off x="3028950" y="6356350"/>
            <a:ext cx="30861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fld id="{B61EF09C-CA48-6341-904D-8D8B071984DD}" type="slidenum">
              <a:rPr lang="en-US" altLang="en-US" sz="1400">
                <a:solidFill>
                  <a:srgbClr val="FFFFFF"/>
                </a:solidFill>
                <a:latin typeface="Arial" panose="020B0604020202020204" pitchFamily="34" charset="0"/>
              </a:rPr>
              <a:pPr algn="ctr"/>
              <a:t>10</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2583155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Footer Placeholder 2">
            <a:extLst>
              <a:ext uri="{FF2B5EF4-FFF2-40B4-BE49-F238E27FC236}">
                <a16:creationId xmlns:a16="http://schemas.microsoft.com/office/drawing/2014/main" id="{3F4C93B4-47B0-A14C-B47B-17481C94B85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00">
                <a:solidFill>
                  <a:schemeClr val="tx2"/>
                </a:solidFill>
              </a:rPr>
              <a:t>Project Scope Management</a:t>
            </a:r>
          </a:p>
        </p:txBody>
      </p:sp>
      <p:sp>
        <p:nvSpPr>
          <p:cNvPr id="28675" name="Rectangle 2">
            <a:extLst>
              <a:ext uri="{FF2B5EF4-FFF2-40B4-BE49-F238E27FC236}">
                <a16:creationId xmlns:a16="http://schemas.microsoft.com/office/drawing/2014/main" id="{9EBF71EE-33F6-3849-8819-629DC86C8FEC}"/>
              </a:ext>
            </a:extLst>
          </p:cNvPr>
          <p:cNvSpPr>
            <a:spLocks noGrp="1"/>
          </p:cNvSpPr>
          <p:nvPr>
            <p:ph type="title"/>
          </p:nvPr>
        </p:nvSpPr>
        <p:spPr>
          <a:xfrm>
            <a:off x="152400" y="228600"/>
            <a:ext cx="8839200" cy="1190625"/>
          </a:xfrm>
        </p:spPr>
        <p:txBody>
          <a:bodyPr/>
          <a:lstStyle/>
          <a:p>
            <a:r>
              <a:rPr lang="en-US" altLang="en-US" sz="3600">
                <a:latin typeface="Proxima Nova Soft"/>
              </a:rPr>
              <a:t>Partial WBS Organized by Product Areas </a:t>
            </a:r>
          </a:p>
        </p:txBody>
      </p:sp>
      <p:pic>
        <p:nvPicPr>
          <p:cNvPr id="28676" name="Picture 4">
            <a:extLst>
              <a:ext uri="{FF2B5EF4-FFF2-40B4-BE49-F238E27FC236}">
                <a16:creationId xmlns:a16="http://schemas.microsoft.com/office/drawing/2014/main" id="{248C0999-D1B1-FF46-A942-9F01552AD8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0512" b="31702"/>
          <a:stretch>
            <a:fillRect/>
          </a:stretch>
        </p:blipFill>
        <p:spPr bwMode="auto">
          <a:xfrm>
            <a:off x="381000" y="1981200"/>
            <a:ext cx="8289925"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Slide Number Placeholder 7">
            <a:extLst>
              <a:ext uri="{FF2B5EF4-FFF2-40B4-BE49-F238E27FC236}">
                <a16:creationId xmlns:a16="http://schemas.microsoft.com/office/drawing/2014/main" id="{C84F540F-CECE-8146-882C-E1B42E3CA500}"/>
              </a:ext>
            </a:extLst>
          </p:cNvPr>
          <p:cNvSpPr>
            <a:spLocks noGrp="1"/>
          </p:cNvSpPr>
          <p:nvPr>
            <p:ph type="sldNum" sz="quarter" idx="12"/>
          </p:nvPr>
        </p:nvSpPr>
        <p:spPr bwMode="auto">
          <a:xfrm>
            <a:off x="6457950" y="6356350"/>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GB"/>
            </a:defPPr>
            <a:lvl1pPr algn="r" rtl="0" eaLnBrk="1" fontAlgn="base" hangingPunct="1">
              <a:spcBef>
                <a:spcPct val="0"/>
              </a:spcBef>
              <a:spcAft>
                <a:spcPct val="0"/>
              </a:spcAft>
              <a:defRPr sz="900" kern="1200">
                <a:solidFill>
                  <a:srgbClr val="898989"/>
                </a:solidFill>
                <a:latin typeface="Arial" panose="020B0604020202020204" pitchFamily="34"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fld id="{80A606BD-FB23-144F-A636-778CA50F658B}" type="slidenum">
              <a:rPr lang="en-GB" altLang="en-US" smtClean="0"/>
              <a:pPr/>
              <a:t>11</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1640081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Footer Placeholder 2">
            <a:extLst>
              <a:ext uri="{FF2B5EF4-FFF2-40B4-BE49-F238E27FC236}">
                <a16:creationId xmlns:a16="http://schemas.microsoft.com/office/drawing/2014/main" id="{425682F7-48B4-9D42-9E97-9B58E937A92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00">
                <a:solidFill>
                  <a:schemeClr val="tx2"/>
                </a:solidFill>
              </a:rPr>
              <a:t>Project Scope Management</a:t>
            </a:r>
          </a:p>
        </p:txBody>
      </p:sp>
      <p:sp>
        <p:nvSpPr>
          <p:cNvPr id="29699" name="Rectangle 2">
            <a:extLst>
              <a:ext uri="{FF2B5EF4-FFF2-40B4-BE49-F238E27FC236}">
                <a16:creationId xmlns:a16="http://schemas.microsoft.com/office/drawing/2014/main" id="{FC462AD0-D121-4E42-9476-E09ADE5339AA}"/>
              </a:ext>
            </a:extLst>
          </p:cNvPr>
          <p:cNvSpPr>
            <a:spLocks noGrp="1"/>
          </p:cNvSpPr>
          <p:nvPr>
            <p:ph type="title"/>
          </p:nvPr>
        </p:nvSpPr>
        <p:spPr>
          <a:xfrm>
            <a:off x="0" y="152400"/>
            <a:ext cx="9144000" cy="990600"/>
          </a:xfrm>
        </p:spPr>
        <p:txBody>
          <a:bodyPr/>
          <a:lstStyle/>
          <a:p>
            <a:r>
              <a:rPr lang="en-US" altLang="en-US" sz="3600">
                <a:latin typeface="Proxima Nova Soft"/>
              </a:rPr>
              <a:t>Partial WBS Organized by Project Phase</a:t>
            </a:r>
          </a:p>
        </p:txBody>
      </p:sp>
      <p:pic>
        <p:nvPicPr>
          <p:cNvPr id="29700" name="Picture 4">
            <a:extLst>
              <a:ext uri="{FF2B5EF4-FFF2-40B4-BE49-F238E27FC236}">
                <a16:creationId xmlns:a16="http://schemas.microsoft.com/office/drawing/2014/main" id="{26AF9AC0-B229-DC42-83AA-2B4BC39875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673" b="15390"/>
          <a:stretch>
            <a:fillRect/>
          </a:stretch>
        </p:blipFill>
        <p:spPr bwMode="auto">
          <a:xfrm>
            <a:off x="609600" y="1219200"/>
            <a:ext cx="7848600" cy="4646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1" name="Slide Number Placeholder 7">
            <a:extLst>
              <a:ext uri="{FF2B5EF4-FFF2-40B4-BE49-F238E27FC236}">
                <a16:creationId xmlns:a16="http://schemas.microsoft.com/office/drawing/2014/main" id="{78A822A2-9576-A744-BCE3-CAE173D51856}"/>
              </a:ext>
            </a:extLst>
          </p:cNvPr>
          <p:cNvSpPr>
            <a:spLocks noGrp="1"/>
          </p:cNvSpPr>
          <p:nvPr>
            <p:ph type="sldNum" sz="quarter" idx="12"/>
          </p:nvPr>
        </p:nvSpPr>
        <p:spPr bwMode="auto">
          <a:xfrm>
            <a:off x="6457950" y="6356350"/>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GB"/>
            </a:defPPr>
            <a:lvl1pPr algn="r" rtl="0" eaLnBrk="1" fontAlgn="base" hangingPunct="1">
              <a:spcBef>
                <a:spcPct val="0"/>
              </a:spcBef>
              <a:spcAft>
                <a:spcPct val="0"/>
              </a:spcAft>
              <a:defRPr sz="900" kern="1200">
                <a:solidFill>
                  <a:srgbClr val="898989"/>
                </a:solidFill>
                <a:latin typeface="Arial" panose="020B0604020202020204" pitchFamily="34"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fld id="{80A606BD-FB23-144F-A636-778CA50F658B}" type="slidenum">
              <a:rPr lang="en-GB" altLang="en-US" smtClean="0"/>
              <a:pPr/>
              <a:t>12</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443801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Footer Placeholder 2">
            <a:extLst>
              <a:ext uri="{FF2B5EF4-FFF2-40B4-BE49-F238E27FC236}">
                <a16:creationId xmlns:a16="http://schemas.microsoft.com/office/drawing/2014/main" id="{198CC1F8-9A8E-F849-AE03-BFE5E5767D1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00">
                <a:solidFill>
                  <a:schemeClr val="tx2"/>
                </a:solidFill>
              </a:rPr>
              <a:t>Project Scope Management</a:t>
            </a:r>
          </a:p>
        </p:txBody>
      </p:sp>
      <p:sp>
        <p:nvSpPr>
          <p:cNvPr id="30723" name="Rectangle 2">
            <a:extLst>
              <a:ext uri="{FF2B5EF4-FFF2-40B4-BE49-F238E27FC236}">
                <a16:creationId xmlns:a16="http://schemas.microsoft.com/office/drawing/2014/main" id="{F1044109-8A2C-264E-889F-3D016A4ACE0D}"/>
              </a:ext>
            </a:extLst>
          </p:cNvPr>
          <p:cNvSpPr>
            <a:spLocks noGrp="1"/>
          </p:cNvSpPr>
          <p:nvPr>
            <p:ph type="title"/>
          </p:nvPr>
        </p:nvSpPr>
        <p:spPr>
          <a:xfrm>
            <a:off x="228600" y="228600"/>
            <a:ext cx="8686800" cy="1190625"/>
          </a:xfrm>
        </p:spPr>
        <p:txBody>
          <a:bodyPr/>
          <a:lstStyle/>
          <a:p>
            <a:r>
              <a:rPr lang="en-US" altLang="en-US">
                <a:latin typeface="Proxima Nova Soft"/>
              </a:rPr>
              <a:t>Partial Intranet WBS in Tabular Form</a:t>
            </a:r>
          </a:p>
        </p:txBody>
      </p:sp>
      <p:sp>
        <p:nvSpPr>
          <p:cNvPr id="30724" name="Rectangle 3">
            <a:extLst>
              <a:ext uri="{FF2B5EF4-FFF2-40B4-BE49-F238E27FC236}">
                <a16:creationId xmlns:a16="http://schemas.microsoft.com/office/drawing/2014/main" id="{AAA4418C-45B8-A84F-B009-4C071A592DBB}"/>
              </a:ext>
            </a:extLst>
          </p:cNvPr>
          <p:cNvSpPr>
            <a:spLocks noChangeArrowheads="1"/>
          </p:cNvSpPr>
          <p:nvPr/>
        </p:nvSpPr>
        <p:spPr bwMode="auto">
          <a:xfrm>
            <a:off x="1066800" y="1371600"/>
            <a:ext cx="73914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000">
                <a:latin typeface="Arial" panose="020B0604020202020204" pitchFamily="34" charset="0"/>
              </a:rPr>
              <a:t>1.0 Concept</a:t>
            </a:r>
          </a:p>
          <a:p>
            <a:r>
              <a:rPr lang="en-US" altLang="en-US" sz="2000">
                <a:latin typeface="Arial" panose="020B0604020202020204" pitchFamily="34" charset="0"/>
              </a:rPr>
              <a:t>	1.1 Evaluate current systems</a:t>
            </a:r>
          </a:p>
          <a:p>
            <a:r>
              <a:rPr lang="en-US" altLang="en-US" sz="2000">
                <a:latin typeface="Arial" panose="020B0604020202020204" pitchFamily="34" charset="0"/>
              </a:rPr>
              <a:t>	1.2 Define Requirements</a:t>
            </a:r>
          </a:p>
          <a:p>
            <a:r>
              <a:rPr lang="en-US" altLang="en-US" sz="2000">
                <a:latin typeface="Arial" panose="020B0604020202020204" pitchFamily="34" charset="0"/>
              </a:rPr>
              <a:t>		1.2.1 Define user requirements</a:t>
            </a:r>
          </a:p>
          <a:p>
            <a:r>
              <a:rPr lang="en-US" altLang="en-US" sz="2000">
                <a:latin typeface="Arial" panose="020B0604020202020204" pitchFamily="34" charset="0"/>
              </a:rPr>
              <a:t>		1.2.2 Define content requirements</a:t>
            </a:r>
          </a:p>
          <a:p>
            <a:r>
              <a:rPr lang="en-US" altLang="en-US" sz="2000">
                <a:latin typeface="Arial" panose="020B0604020202020204" pitchFamily="34" charset="0"/>
              </a:rPr>
              <a:t>		1.2.3 Define system requirements</a:t>
            </a:r>
          </a:p>
          <a:p>
            <a:r>
              <a:rPr lang="en-US" altLang="en-US" sz="2000">
                <a:latin typeface="Arial" panose="020B0604020202020204" pitchFamily="34" charset="0"/>
              </a:rPr>
              <a:t>		1.2.4 Define server owner requirements</a:t>
            </a:r>
          </a:p>
          <a:p>
            <a:r>
              <a:rPr lang="en-US" altLang="en-US" sz="2000">
                <a:latin typeface="Arial" panose="020B0604020202020204" pitchFamily="34" charset="0"/>
              </a:rPr>
              <a:t>	1.3 Define specific functionality</a:t>
            </a:r>
          </a:p>
          <a:p>
            <a:r>
              <a:rPr lang="en-US" altLang="en-US" sz="2000">
                <a:latin typeface="Arial" panose="020B0604020202020204" pitchFamily="34" charset="0"/>
              </a:rPr>
              <a:t>	1.4 Define risks and risk management approach</a:t>
            </a:r>
          </a:p>
          <a:p>
            <a:r>
              <a:rPr lang="en-US" altLang="en-US" sz="2000">
                <a:latin typeface="Arial" panose="020B0604020202020204" pitchFamily="34" charset="0"/>
              </a:rPr>
              <a:t>	1.5 Develop project plan</a:t>
            </a:r>
          </a:p>
          <a:p>
            <a:r>
              <a:rPr lang="en-US" altLang="en-US" sz="2000">
                <a:latin typeface="Arial" panose="020B0604020202020204" pitchFamily="34" charset="0"/>
              </a:rPr>
              <a:t>	1.6 Brief Web development team</a:t>
            </a:r>
          </a:p>
          <a:p>
            <a:r>
              <a:rPr lang="en-US" altLang="en-US" sz="2000">
                <a:latin typeface="Arial" panose="020B0604020202020204" pitchFamily="34" charset="0"/>
              </a:rPr>
              <a:t>2.0 Web Site Design</a:t>
            </a:r>
          </a:p>
          <a:p>
            <a:r>
              <a:rPr lang="en-US" altLang="en-US" sz="2000">
                <a:latin typeface="Arial" panose="020B0604020202020204" pitchFamily="34" charset="0"/>
              </a:rPr>
              <a:t>3.0 Web Site Development</a:t>
            </a:r>
          </a:p>
          <a:p>
            <a:r>
              <a:rPr lang="en-US" altLang="en-US" sz="2000">
                <a:latin typeface="Arial" panose="020B0604020202020204" pitchFamily="34" charset="0"/>
              </a:rPr>
              <a:t>4.0 Roll Out</a:t>
            </a:r>
          </a:p>
          <a:p>
            <a:r>
              <a:rPr lang="en-US" altLang="en-US" sz="2000">
                <a:latin typeface="Arial" panose="020B0604020202020204" pitchFamily="34" charset="0"/>
              </a:rPr>
              <a:t>5.0 Support</a:t>
            </a:r>
          </a:p>
        </p:txBody>
      </p:sp>
      <p:sp>
        <p:nvSpPr>
          <p:cNvPr id="30725" name="Slide Number Placeholder 7">
            <a:extLst>
              <a:ext uri="{FF2B5EF4-FFF2-40B4-BE49-F238E27FC236}">
                <a16:creationId xmlns:a16="http://schemas.microsoft.com/office/drawing/2014/main" id="{02C907CB-9F33-5142-9E5D-1F84FC7805DC}"/>
              </a:ext>
            </a:extLst>
          </p:cNvPr>
          <p:cNvSpPr>
            <a:spLocks noGrp="1"/>
          </p:cNvSpPr>
          <p:nvPr>
            <p:ph type="sldNum" sz="quarter" idx="12"/>
          </p:nvPr>
        </p:nvSpPr>
        <p:spPr bwMode="auto">
          <a:xfrm>
            <a:off x="6457950" y="6356350"/>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GB"/>
            </a:defPPr>
            <a:lvl1pPr algn="r" rtl="0" eaLnBrk="1" fontAlgn="base" hangingPunct="1">
              <a:spcBef>
                <a:spcPct val="0"/>
              </a:spcBef>
              <a:spcAft>
                <a:spcPct val="0"/>
              </a:spcAft>
              <a:defRPr sz="900" kern="1200">
                <a:solidFill>
                  <a:srgbClr val="898989"/>
                </a:solidFill>
                <a:latin typeface="Arial" panose="020B0604020202020204" pitchFamily="34"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fld id="{80A606BD-FB23-144F-A636-778CA50F658B}" type="slidenum">
              <a:rPr lang="en-GB" altLang="en-US" smtClean="0"/>
              <a:pPr/>
              <a:t>13</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841578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Footer Placeholder 2">
            <a:extLst>
              <a:ext uri="{FF2B5EF4-FFF2-40B4-BE49-F238E27FC236}">
                <a16:creationId xmlns:a16="http://schemas.microsoft.com/office/drawing/2014/main" id="{BC973698-E239-BE44-B450-4FDB87B1C66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00">
                <a:solidFill>
                  <a:schemeClr val="tx2"/>
                </a:solidFill>
              </a:rPr>
              <a:t>Project Scope Management</a:t>
            </a:r>
          </a:p>
        </p:txBody>
      </p:sp>
      <p:sp>
        <p:nvSpPr>
          <p:cNvPr id="31747" name="Rectangle 2">
            <a:extLst>
              <a:ext uri="{FF2B5EF4-FFF2-40B4-BE49-F238E27FC236}">
                <a16:creationId xmlns:a16="http://schemas.microsoft.com/office/drawing/2014/main" id="{CFC61E74-8B4D-064A-8395-F36571149586}"/>
              </a:ext>
            </a:extLst>
          </p:cNvPr>
          <p:cNvSpPr>
            <a:spLocks noGrp="1"/>
          </p:cNvSpPr>
          <p:nvPr>
            <p:ph type="title"/>
          </p:nvPr>
        </p:nvSpPr>
        <p:spPr>
          <a:xfrm>
            <a:off x="350044" y="301625"/>
            <a:ext cx="8443912" cy="908050"/>
          </a:xfrm>
        </p:spPr>
        <p:txBody>
          <a:bodyPr/>
          <a:lstStyle/>
          <a:p>
            <a:r>
              <a:rPr lang="en-US" altLang="en-US" dirty="0">
                <a:latin typeface="Proxima Nova Soft"/>
              </a:rPr>
              <a:t>Intranet WBS and Gantt Chart in Microsoft Project</a:t>
            </a:r>
          </a:p>
        </p:txBody>
      </p:sp>
      <p:pic>
        <p:nvPicPr>
          <p:cNvPr id="31748" name="Picture 5">
            <a:extLst>
              <a:ext uri="{FF2B5EF4-FFF2-40B4-BE49-F238E27FC236}">
                <a16:creationId xmlns:a16="http://schemas.microsoft.com/office/drawing/2014/main" id="{015CBAFC-DA7D-DB48-BC0D-204BDA8D6C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1470" b="16924"/>
          <a:stretch>
            <a:fillRect/>
          </a:stretch>
        </p:blipFill>
        <p:spPr bwMode="auto">
          <a:xfrm>
            <a:off x="446679" y="1412776"/>
            <a:ext cx="822960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9" name="Slide Number Placeholder 8">
            <a:extLst>
              <a:ext uri="{FF2B5EF4-FFF2-40B4-BE49-F238E27FC236}">
                <a16:creationId xmlns:a16="http://schemas.microsoft.com/office/drawing/2014/main" id="{BC64063A-00FE-1B49-A5C2-863A72ACBDC5}"/>
              </a:ext>
            </a:extLst>
          </p:cNvPr>
          <p:cNvSpPr>
            <a:spLocks noGrp="1"/>
          </p:cNvSpPr>
          <p:nvPr>
            <p:ph type="sldNum" sz="quarter" idx="12"/>
          </p:nvPr>
        </p:nvSpPr>
        <p:spPr bwMode="auto">
          <a:xfrm>
            <a:off x="6457950" y="6356350"/>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GB"/>
            </a:defPPr>
            <a:lvl1pPr algn="r" rtl="0" eaLnBrk="1" fontAlgn="base" hangingPunct="1">
              <a:spcBef>
                <a:spcPct val="0"/>
              </a:spcBef>
              <a:spcAft>
                <a:spcPct val="0"/>
              </a:spcAft>
              <a:defRPr sz="900" kern="1200">
                <a:solidFill>
                  <a:srgbClr val="898989"/>
                </a:solidFill>
                <a:latin typeface="Arial" panose="020B0604020202020204" pitchFamily="34"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fld id="{80A606BD-FB23-144F-A636-778CA50F658B}" type="slidenum">
              <a:rPr lang="en-GB" altLang="en-US" smtClean="0"/>
              <a:pPr/>
              <a:t>14</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592765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Footer Placeholder 2">
            <a:extLst>
              <a:ext uri="{FF2B5EF4-FFF2-40B4-BE49-F238E27FC236}">
                <a16:creationId xmlns:a16="http://schemas.microsoft.com/office/drawing/2014/main" id="{C2A4B32C-6BB7-1547-BA39-7DB967C8BD3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00">
                <a:solidFill>
                  <a:schemeClr val="tx2"/>
                </a:solidFill>
              </a:rPr>
              <a:t>Project Scope Management</a:t>
            </a:r>
          </a:p>
        </p:txBody>
      </p:sp>
      <p:sp>
        <p:nvSpPr>
          <p:cNvPr id="32771" name="Rectangle 2">
            <a:extLst>
              <a:ext uri="{FF2B5EF4-FFF2-40B4-BE49-F238E27FC236}">
                <a16:creationId xmlns:a16="http://schemas.microsoft.com/office/drawing/2014/main" id="{91D50D1E-2D8D-5B47-8CE8-6E56AE589B90}"/>
              </a:ext>
            </a:extLst>
          </p:cNvPr>
          <p:cNvSpPr>
            <a:spLocks noGrp="1"/>
          </p:cNvSpPr>
          <p:nvPr>
            <p:ph type="title"/>
          </p:nvPr>
        </p:nvSpPr>
        <p:spPr>
          <a:xfrm>
            <a:off x="228600" y="304800"/>
            <a:ext cx="9144000" cy="1143000"/>
          </a:xfrm>
        </p:spPr>
        <p:txBody>
          <a:bodyPr/>
          <a:lstStyle/>
          <a:p>
            <a:r>
              <a:rPr lang="en-US" altLang="en-US">
                <a:latin typeface="Proxima Nova Soft"/>
              </a:rPr>
              <a:t>Intranet Gantt Chart Organized by Project Management Process Groups</a:t>
            </a:r>
          </a:p>
        </p:txBody>
      </p:sp>
      <p:pic>
        <p:nvPicPr>
          <p:cNvPr id="32772" name="Picture 4">
            <a:extLst>
              <a:ext uri="{FF2B5EF4-FFF2-40B4-BE49-F238E27FC236}">
                <a16:creationId xmlns:a16="http://schemas.microsoft.com/office/drawing/2014/main" id="{C659BA2F-A6F9-BD44-8130-1424A896A9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146" b="17061"/>
          <a:stretch>
            <a:fillRect/>
          </a:stretch>
        </p:blipFill>
        <p:spPr bwMode="auto">
          <a:xfrm>
            <a:off x="628650" y="1874837"/>
            <a:ext cx="8229600" cy="4494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3" name="Slide Number Placeholder 7">
            <a:extLst>
              <a:ext uri="{FF2B5EF4-FFF2-40B4-BE49-F238E27FC236}">
                <a16:creationId xmlns:a16="http://schemas.microsoft.com/office/drawing/2014/main" id="{E8082F0B-16AE-7440-8FBD-35D519A6ADA1}"/>
              </a:ext>
            </a:extLst>
          </p:cNvPr>
          <p:cNvSpPr>
            <a:spLocks noGrp="1"/>
          </p:cNvSpPr>
          <p:nvPr>
            <p:ph type="sldNum" sz="quarter" idx="12"/>
          </p:nvPr>
        </p:nvSpPr>
        <p:spPr bwMode="auto">
          <a:xfrm>
            <a:off x="6457950" y="6356350"/>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GB"/>
            </a:defPPr>
            <a:lvl1pPr algn="r" rtl="0" eaLnBrk="1" fontAlgn="base" hangingPunct="1">
              <a:spcBef>
                <a:spcPct val="0"/>
              </a:spcBef>
              <a:spcAft>
                <a:spcPct val="0"/>
              </a:spcAft>
              <a:defRPr sz="900" kern="1200">
                <a:solidFill>
                  <a:srgbClr val="898989"/>
                </a:solidFill>
                <a:latin typeface="Arial" panose="020B0604020202020204" pitchFamily="34"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fld id="{80A606BD-FB23-144F-A636-778CA50F658B}" type="slidenum">
              <a:rPr lang="en-GB" altLang="en-US" smtClean="0"/>
              <a:pPr/>
              <a:t>15</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1285307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Footer Placeholder 4">
            <a:extLst>
              <a:ext uri="{FF2B5EF4-FFF2-40B4-BE49-F238E27FC236}">
                <a16:creationId xmlns:a16="http://schemas.microsoft.com/office/drawing/2014/main" id="{B6690500-588A-174F-B026-5416477D27A8}"/>
              </a:ext>
            </a:extLst>
          </p:cNvPr>
          <p:cNvSpPr>
            <a:spLocks noGrp="1"/>
          </p:cNvSpPr>
          <p:nvPr>
            <p:ph type="ftr" sz="quarter" idx="11"/>
          </p:nvPr>
        </p:nvSpPr>
        <p:spPr bwMode="auto">
          <a:xfrm>
            <a:off x="628650" y="6356350"/>
            <a:ext cx="2057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l"/>
            <a:r>
              <a:rPr lang="en-US" altLang="en-US" sz="1200">
                <a:solidFill>
                  <a:schemeClr val="tx2"/>
                </a:solidFill>
              </a:rPr>
              <a:t>Project Scope Management</a:t>
            </a:r>
          </a:p>
        </p:txBody>
      </p:sp>
      <p:sp>
        <p:nvSpPr>
          <p:cNvPr id="28675" name="Rectangle 2">
            <a:extLst>
              <a:ext uri="{FF2B5EF4-FFF2-40B4-BE49-F238E27FC236}">
                <a16:creationId xmlns:a16="http://schemas.microsoft.com/office/drawing/2014/main" id="{049FFC4E-D4D8-A447-AA2F-147276907CCC}"/>
              </a:ext>
            </a:extLst>
          </p:cNvPr>
          <p:cNvSpPr>
            <a:spLocks noGrp="1" noChangeArrowheads="1"/>
          </p:cNvSpPr>
          <p:nvPr>
            <p:ph type="title"/>
          </p:nvPr>
        </p:nvSpPr>
        <p:spPr>
          <a:xfrm>
            <a:off x="87313" y="111125"/>
            <a:ext cx="9056687" cy="533400"/>
          </a:xfrm>
        </p:spPr>
        <p:txBody>
          <a:bodyPr/>
          <a:lstStyle/>
          <a:p>
            <a:pPr>
              <a:defRPr/>
            </a:pPr>
            <a:r>
              <a:rPr lang="en-US" altLang="en-US" dirty="0"/>
              <a:t>Approaches to Developing WBSs</a:t>
            </a:r>
          </a:p>
        </p:txBody>
      </p:sp>
      <p:sp>
        <p:nvSpPr>
          <p:cNvPr id="33796" name="Rectangle 3">
            <a:extLst>
              <a:ext uri="{FF2B5EF4-FFF2-40B4-BE49-F238E27FC236}">
                <a16:creationId xmlns:a16="http://schemas.microsoft.com/office/drawing/2014/main" id="{14E4B3E2-6443-D040-906A-9CBD0EC31E48}"/>
              </a:ext>
            </a:extLst>
          </p:cNvPr>
          <p:cNvSpPr>
            <a:spLocks noGrp="1"/>
          </p:cNvSpPr>
          <p:nvPr>
            <p:ph type="body" idx="1"/>
          </p:nvPr>
        </p:nvSpPr>
        <p:spPr>
          <a:xfrm>
            <a:off x="342900" y="711626"/>
            <a:ext cx="8458200" cy="5093638"/>
          </a:xfrm>
        </p:spPr>
        <p:txBody>
          <a:bodyPr/>
          <a:lstStyle/>
          <a:p>
            <a:r>
              <a:rPr lang="en-US" altLang="en-US" sz="2800" dirty="0"/>
              <a:t>Using guidelines: some organizations, like the DOD, provide guidelines for preparing WBSs</a:t>
            </a:r>
          </a:p>
          <a:p>
            <a:r>
              <a:rPr lang="en-US" altLang="en-US" sz="2800" dirty="0"/>
              <a:t>The </a:t>
            </a:r>
            <a:r>
              <a:rPr lang="en-US" altLang="en-US" sz="2800" b="1" dirty="0"/>
              <a:t>analogy approach</a:t>
            </a:r>
            <a:r>
              <a:rPr lang="en-US" altLang="en-US" sz="2800" dirty="0"/>
              <a:t>: review WBSs of similar projects and tailor to your project</a:t>
            </a:r>
          </a:p>
          <a:p>
            <a:r>
              <a:rPr lang="en-US" altLang="en-US" sz="2800" dirty="0"/>
              <a:t>The </a:t>
            </a:r>
            <a:r>
              <a:rPr lang="en-US" altLang="en-US" sz="2800" b="1" dirty="0"/>
              <a:t>top-down approach</a:t>
            </a:r>
            <a:r>
              <a:rPr lang="en-US" altLang="en-US" sz="2800" dirty="0"/>
              <a:t>: start with the largest items of the project and break them down</a:t>
            </a:r>
          </a:p>
          <a:p>
            <a:r>
              <a:rPr lang="en-US" altLang="en-US" sz="2800" dirty="0"/>
              <a:t>The </a:t>
            </a:r>
            <a:r>
              <a:rPr lang="en-US" altLang="en-US" sz="2800" b="1" dirty="0"/>
              <a:t>bottom-up approach</a:t>
            </a:r>
            <a:r>
              <a:rPr lang="en-US" altLang="en-US" sz="2800" dirty="0"/>
              <a:t>: start with the specific tasks and roll them up</a:t>
            </a:r>
          </a:p>
          <a:p>
            <a:r>
              <a:rPr lang="en-US" altLang="en-US" sz="2800" dirty="0"/>
              <a:t>Mind-mapping approach: </a:t>
            </a:r>
            <a:r>
              <a:rPr lang="en-US" altLang="en-US" sz="2800" b="1" dirty="0"/>
              <a:t>mind mapping </a:t>
            </a:r>
            <a:r>
              <a:rPr lang="en-US" altLang="en-US" sz="2800" dirty="0"/>
              <a:t>is a technique that uses branches radiating out from a core idea to structure thoughts and ideas</a:t>
            </a:r>
          </a:p>
        </p:txBody>
      </p:sp>
      <p:sp>
        <p:nvSpPr>
          <p:cNvPr id="33797" name="Slide Number Placeholder 7">
            <a:extLst>
              <a:ext uri="{FF2B5EF4-FFF2-40B4-BE49-F238E27FC236}">
                <a16:creationId xmlns:a16="http://schemas.microsoft.com/office/drawing/2014/main" id="{CAE21553-0519-DA42-BE35-B24E8129A0D6}"/>
              </a:ext>
            </a:extLst>
          </p:cNvPr>
          <p:cNvSpPr>
            <a:spLocks noGrp="1"/>
          </p:cNvSpPr>
          <p:nvPr>
            <p:ph type="sldNum" sz="quarter" idx="12"/>
          </p:nvPr>
        </p:nvSpPr>
        <p:spPr bwMode="auto">
          <a:xfrm>
            <a:off x="3028950" y="6356350"/>
            <a:ext cx="30861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fld id="{BB581646-5553-2546-BB50-7E8D5DA09711}" type="slidenum">
              <a:rPr lang="en-US" altLang="en-US" sz="1400">
                <a:solidFill>
                  <a:srgbClr val="FFFFFF"/>
                </a:solidFill>
                <a:latin typeface="Arial" panose="020B0604020202020204" pitchFamily="34" charset="0"/>
              </a:rPr>
              <a:pPr algn="ctr"/>
              <a:t>16</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2606181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Footer Placeholder 4">
            <a:extLst>
              <a:ext uri="{FF2B5EF4-FFF2-40B4-BE49-F238E27FC236}">
                <a16:creationId xmlns:a16="http://schemas.microsoft.com/office/drawing/2014/main" id="{AF2385D5-4B20-0041-BAD9-94D39E7E0F23}"/>
              </a:ext>
            </a:extLst>
          </p:cNvPr>
          <p:cNvSpPr>
            <a:spLocks noGrp="1"/>
          </p:cNvSpPr>
          <p:nvPr>
            <p:ph type="ftr" sz="quarter" idx="11"/>
          </p:nvPr>
        </p:nvSpPr>
        <p:spPr bwMode="auto">
          <a:xfrm>
            <a:off x="628650" y="6356350"/>
            <a:ext cx="2057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l"/>
            <a:r>
              <a:rPr lang="en-US" altLang="en-US" sz="1200">
                <a:solidFill>
                  <a:schemeClr val="tx2"/>
                </a:solidFill>
              </a:rPr>
              <a:t>Project Scope Management</a:t>
            </a:r>
          </a:p>
        </p:txBody>
      </p:sp>
      <p:sp>
        <p:nvSpPr>
          <p:cNvPr id="29699" name="Rectangle 2">
            <a:extLst>
              <a:ext uri="{FF2B5EF4-FFF2-40B4-BE49-F238E27FC236}">
                <a16:creationId xmlns:a16="http://schemas.microsoft.com/office/drawing/2014/main" id="{03211539-8055-294F-B1EB-B3336158F560}"/>
              </a:ext>
            </a:extLst>
          </p:cNvPr>
          <p:cNvSpPr>
            <a:spLocks noGrp="1" noChangeArrowheads="1"/>
          </p:cNvSpPr>
          <p:nvPr>
            <p:ph type="title"/>
          </p:nvPr>
        </p:nvSpPr>
        <p:spPr>
          <a:xfrm>
            <a:off x="239713" y="609600"/>
            <a:ext cx="9056687" cy="533400"/>
          </a:xfrm>
        </p:spPr>
        <p:txBody>
          <a:bodyPr/>
          <a:lstStyle/>
          <a:p>
            <a:pPr>
              <a:defRPr/>
            </a:pPr>
            <a:r>
              <a:rPr lang="en-US" altLang="en-US"/>
              <a:t>Mind Mapping</a:t>
            </a:r>
          </a:p>
        </p:txBody>
      </p:sp>
      <p:sp>
        <p:nvSpPr>
          <p:cNvPr id="34820" name="Rectangle 3">
            <a:extLst>
              <a:ext uri="{FF2B5EF4-FFF2-40B4-BE49-F238E27FC236}">
                <a16:creationId xmlns:a16="http://schemas.microsoft.com/office/drawing/2014/main" id="{1CB1EF52-CFB5-D545-B8B1-3CFD532A3405}"/>
              </a:ext>
            </a:extLst>
          </p:cNvPr>
          <p:cNvSpPr>
            <a:spLocks noGrp="1"/>
          </p:cNvSpPr>
          <p:nvPr>
            <p:ph type="body" idx="1"/>
          </p:nvPr>
        </p:nvSpPr>
        <p:spPr>
          <a:xfrm>
            <a:off x="304800" y="1295400"/>
            <a:ext cx="8534400" cy="4800600"/>
          </a:xfrm>
        </p:spPr>
        <p:txBody>
          <a:bodyPr/>
          <a:lstStyle/>
          <a:p>
            <a:r>
              <a:rPr lang="en-US" altLang="en-US" sz="3200"/>
              <a:t>Mind Mapping is a way of creating pictures that show ideas in the same way that they are represented in your brain.</a:t>
            </a:r>
          </a:p>
          <a:p>
            <a:r>
              <a:rPr lang="en-US" altLang="en-US" sz="3200"/>
              <a:t>Your brain uses words, pictures, numbers, logic, rhythm, color and spatial awareness to build up unique pictures of information.</a:t>
            </a:r>
          </a:p>
          <a:p>
            <a:r>
              <a:rPr lang="en-US" altLang="en-US" sz="3200"/>
              <a:t> The ideas are linked together in a way that makes it easy to understand and remember.</a:t>
            </a:r>
          </a:p>
        </p:txBody>
      </p:sp>
      <p:sp>
        <p:nvSpPr>
          <p:cNvPr id="34821" name="Slide Number Placeholder 7">
            <a:extLst>
              <a:ext uri="{FF2B5EF4-FFF2-40B4-BE49-F238E27FC236}">
                <a16:creationId xmlns:a16="http://schemas.microsoft.com/office/drawing/2014/main" id="{5881D148-3143-3845-94D5-C8A0A394FB6B}"/>
              </a:ext>
            </a:extLst>
          </p:cNvPr>
          <p:cNvSpPr>
            <a:spLocks noGrp="1"/>
          </p:cNvSpPr>
          <p:nvPr>
            <p:ph type="sldNum" sz="quarter" idx="12"/>
          </p:nvPr>
        </p:nvSpPr>
        <p:spPr bwMode="auto">
          <a:xfrm>
            <a:off x="3028950" y="6356350"/>
            <a:ext cx="30861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fld id="{52DEAF0A-410F-934E-A4AB-A55F505503E4}" type="slidenum">
              <a:rPr lang="en-US" altLang="en-US" sz="1400">
                <a:solidFill>
                  <a:srgbClr val="FFFFFF"/>
                </a:solidFill>
                <a:latin typeface="Arial" panose="020B0604020202020204" pitchFamily="34" charset="0"/>
              </a:rPr>
              <a:pPr algn="ctr"/>
              <a:t>17</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29643451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8498EC57-97EA-F048-B912-327B6047B446}"/>
              </a:ext>
            </a:extLst>
          </p:cNvPr>
          <p:cNvSpPr>
            <a:spLocks noGrp="1"/>
          </p:cNvSpPr>
          <p:nvPr>
            <p:ph type="title"/>
          </p:nvPr>
        </p:nvSpPr>
        <p:spPr>
          <a:xfrm>
            <a:off x="381000" y="0"/>
            <a:ext cx="8305800" cy="1143000"/>
          </a:xfrm>
        </p:spPr>
        <p:txBody>
          <a:bodyPr/>
          <a:lstStyle/>
          <a:p>
            <a:pPr>
              <a:defRPr/>
            </a:pPr>
            <a:r>
              <a:rPr lang="en-US" altLang="en-US"/>
              <a:t>Mind Mapping</a:t>
            </a:r>
          </a:p>
        </p:txBody>
      </p:sp>
      <p:sp>
        <p:nvSpPr>
          <p:cNvPr id="35843" name="Footer Placeholder 3">
            <a:extLst>
              <a:ext uri="{FF2B5EF4-FFF2-40B4-BE49-F238E27FC236}">
                <a16:creationId xmlns:a16="http://schemas.microsoft.com/office/drawing/2014/main" id="{32B0617F-12F1-1C46-BB9D-F035176DBB6C}"/>
              </a:ext>
            </a:extLst>
          </p:cNvPr>
          <p:cNvSpPr>
            <a:spLocks noGrp="1"/>
          </p:cNvSpPr>
          <p:nvPr>
            <p:ph type="ftr" sz="quarter" idx="11"/>
          </p:nvPr>
        </p:nvSpPr>
        <p:spPr bwMode="auto">
          <a:xfrm>
            <a:off x="628650" y="6356350"/>
            <a:ext cx="2057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l"/>
            <a:r>
              <a:rPr lang="en-US" altLang="en-US" sz="1200">
                <a:solidFill>
                  <a:schemeClr val="tx2"/>
                </a:solidFill>
              </a:rPr>
              <a:t>Project Scope Management</a:t>
            </a:r>
          </a:p>
        </p:txBody>
      </p:sp>
      <p:sp>
        <p:nvSpPr>
          <p:cNvPr id="35844" name="Slide Number Placeholder 4">
            <a:extLst>
              <a:ext uri="{FF2B5EF4-FFF2-40B4-BE49-F238E27FC236}">
                <a16:creationId xmlns:a16="http://schemas.microsoft.com/office/drawing/2014/main" id="{C3DB22EE-2BE0-B844-BA71-CACB7D0FEFB4}"/>
              </a:ext>
            </a:extLst>
          </p:cNvPr>
          <p:cNvSpPr>
            <a:spLocks noGrp="1"/>
          </p:cNvSpPr>
          <p:nvPr>
            <p:ph type="sldNum" sz="quarter" idx="12"/>
          </p:nvPr>
        </p:nvSpPr>
        <p:spPr bwMode="auto">
          <a:xfrm>
            <a:off x="3028950" y="6356350"/>
            <a:ext cx="30861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fld id="{6C1D6F21-9E51-BD49-850B-45D11C78B0FE}" type="slidenum">
              <a:rPr lang="en-US" altLang="en-US" sz="1400">
                <a:solidFill>
                  <a:srgbClr val="FFFFFF"/>
                </a:solidFill>
                <a:latin typeface="Arial" panose="020B0604020202020204" pitchFamily="34" charset="0"/>
              </a:rPr>
              <a:pPr algn="ctr"/>
              <a:t>18</a:t>
            </a:fld>
            <a:endParaRPr lang="en-US" altLang="en-US" sz="1400">
              <a:solidFill>
                <a:srgbClr val="FFFFFF"/>
              </a:solidFill>
              <a:latin typeface="Arial" panose="020B0604020202020204" pitchFamily="34" charset="0"/>
            </a:endParaRPr>
          </a:p>
        </p:txBody>
      </p:sp>
      <p:pic>
        <p:nvPicPr>
          <p:cNvPr id="35845" name="Picture 2">
            <a:extLst>
              <a:ext uri="{FF2B5EF4-FFF2-40B4-BE49-F238E27FC236}">
                <a16:creationId xmlns:a16="http://schemas.microsoft.com/office/drawing/2014/main" id="{E9256AAB-E79D-CE45-9DC1-DE650F57E89B}"/>
              </a:ext>
            </a:extLst>
          </p:cNvPr>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533400" y="1219200"/>
            <a:ext cx="8305800" cy="5162550"/>
          </a:xfrm>
        </p:spPr>
      </p:pic>
    </p:spTree>
    <p:extLst>
      <p:ext uri="{BB962C8B-B14F-4D97-AF65-F5344CB8AC3E}">
        <p14:creationId xmlns:p14="http://schemas.microsoft.com/office/powerpoint/2010/main" val="41787778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Footer Placeholder 4">
            <a:extLst>
              <a:ext uri="{FF2B5EF4-FFF2-40B4-BE49-F238E27FC236}">
                <a16:creationId xmlns:a16="http://schemas.microsoft.com/office/drawing/2014/main" id="{4A895703-DA4E-6E42-8C45-FC3159D74AD6}"/>
              </a:ext>
            </a:extLst>
          </p:cNvPr>
          <p:cNvSpPr txBox="1">
            <a:spLocks noGrp="1"/>
          </p:cNvSpPr>
          <p:nvPr/>
        </p:nvSpPr>
        <p:spPr bwMode="auto">
          <a:xfrm>
            <a:off x="609600" y="6400800"/>
            <a:ext cx="624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lnSpc>
                <a:spcPct val="90000"/>
              </a:lnSpc>
              <a:spcBef>
                <a:spcPct val="20000"/>
              </a:spcBef>
            </a:pPr>
            <a:r>
              <a:rPr lang="en-US" altLang="en-US" sz="1200" b="1" i="1">
                <a:solidFill>
                  <a:schemeClr val="tx2"/>
                </a:solidFill>
              </a:rPr>
              <a:t>Project Scope Management</a:t>
            </a:r>
          </a:p>
        </p:txBody>
      </p:sp>
      <p:sp>
        <p:nvSpPr>
          <p:cNvPr id="36867" name="Rectangle 2">
            <a:extLst>
              <a:ext uri="{FF2B5EF4-FFF2-40B4-BE49-F238E27FC236}">
                <a16:creationId xmlns:a16="http://schemas.microsoft.com/office/drawing/2014/main" id="{C3C6F4FC-0963-8E41-A77F-CBD58C377FEA}"/>
              </a:ext>
            </a:extLst>
          </p:cNvPr>
          <p:cNvSpPr>
            <a:spLocks noGrp="1"/>
          </p:cNvSpPr>
          <p:nvPr>
            <p:ph type="title" idx="4294967295"/>
          </p:nvPr>
        </p:nvSpPr>
        <p:spPr>
          <a:xfrm>
            <a:off x="87313" y="304800"/>
            <a:ext cx="9056687" cy="457200"/>
          </a:xfrm>
        </p:spPr>
        <p:txBody>
          <a:bodyPr/>
          <a:lstStyle/>
          <a:p>
            <a:r>
              <a:rPr lang="en-US" altLang="en-US">
                <a:latin typeface="Proxima Nova Soft"/>
              </a:rPr>
              <a:t>Mind Mapping</a:t>
            </a:r>
          </a:p>
        </p:txBody>
      </p:sp>
      <p:sp>
        <p:nvSpPr>
          <p:cNvPr id="36868" name="Rectangle 3">
            <a:extLst>
              <a:ext uri="{FF2B5EF4-FFF2-40B4-BE49-F238E27FC236}">
                <a16:creationId xmlns:a16="http://schemas.microsoft.com/office/drawing/2014/main" id="{B1B7D63A-EEF6-6749-A182-FB1EEFA17480}"/>
              </a:ext>
            </a:extLst>
          </p:cNvPr>
          <p:cNvSpPr>
            <a:spLocks noGrp="1"/>
          </p:cNvSpPr>
          <p:nvPr>
            <p:ph type="body" idx="4294967295"/>
          </p:nvPr>
        </p:nvSpPr>
        <p:spPr>
          <a:xfrm>
            <a:off x="304800" y="838200"/>
            <a:ext cx="8534400" cy="5562600"/>
          </a:xfrm>
        </p:spPr>
        <p:txBody>
          <a:bodyPr/>
          <a:lstStyle/>
          <a:p>
            <a:pPr>
              <a:lnSpc>
                <a:spcPct val="80000"/>
              </a:lnSpc>
            </a:pPr>
            <a:r>
              <a:rPr lang="en-US" altLang="en-US" sz="1800"/>
              <a:t>Use just key words, or wherever possible images. </a:t>
            </a:r>
          </a:p>
          <a:p>
            <a:pPr>
              <a:lnSpc>
                <a:spcPct val="80000"/>
              </a:lnSpc>
            </a:pPr>
            <a:r>
              <a:rPr lang="en-US" altLang="en-US" sz="1800"/>
              <a:t>Start from the center of the page and work out. </a:t>
            </a:r>
          </a:p>
          <a:p>
            <a:pPr>
              <a:lnSpc>
                <a:spcPct val="80000"/>
              </a:lnSpc>
            </a:pPr>
            <a:r>
              <a:rPr lang="en-US" altLang="en-US" sz="1800"/>
              <a:t>Make the center a clear and strong visual image that depicts the general theme of the map. </a:t>
            </a:r>
          </a:p>
          <a:p>
            <a:pPr>
              <a:lnSpc>
                <a:spcPct val="80000"/>
              </a:lnSpc>
            </a:pPr>
            <a:r>
              <a:rPr lang="en-US" altLang="en-US" sz="1800"/>
              <a:t>Create sub-centers for sub-themes. </a:t>
            </a:r>
          </a:p>
          <a:p>
            <a:pPr>
              <a:lnSpc>
                <a:spcPct val="80000"/>
              </a:lnSpc>
            </a:pPr>
            <a:r>
              <a:rPr lang="en-US" altLang="en-US" sz="1800"/>
              <a:t>Put key words </a:t>
            </a:r>
            <a:r>
              <a:rPr lang="en-US" altLang="en-US" sz="1800" b="1"/>
              <a:t>on</a:t>
            </a:r>
            <a:r>
              <a:rPr lang="en-US" altLang="en-US" sz="1800"/>
              <a:t> lines. This reinforces structure of notes. </a:t>
            </a:r>
          </a:p>
          <a:p>
            <a:pPr>
              <a:lnSpc>
                <a:spcPct val="80000"/>
              </a:lnSpc>
            </a:pPr>
            <a:r>
              <a:rPr lang="en-US" altLang="en-US" sz="1800"/>
              <a:t>Print rather than write in script. It makes them more readable and memorable. Lower case is more visually distinctive (and better remembered) than upper case. </a:t>
            </a:r>
          </a:p>
          <a:p>
            <a:pPr>
              <a:lnSpc>
                <a:spcPct val="80000"/>
              </a:lnSpc>
            </a:pPr>
            <a:r>
              <a:rPr lang="en-US" altLang="en-US" sz="1800"/>
              <a:t>Use </a:t>
            </a:r>
            <a:r>
              <a:rPr lang="en-US" altLang="en-US" sz="1800">
                <a:solidFill>
                  <a:srgbClr val="00FF00"/>
                </a:solidFill>
              </a:rPr>
              <a:t>c</a:t>
            </a:r>
            <a:r>
              <a:rPr lang="en-US" altLang="en-US" sz="1800">
                <a:solidFill>
                  <a:srgbClr val="FF0000"/>
                </a:solidFill>
              </a:rPr>
              <a:t>o</a:t>
            </a:r>
            <a:r>
              <a:rPr lang="en-US" altLang="en-US" sz="1800">
                <a:solidFill>
                  <a:srgbClr val="0033CC"/>
                </a:solidFill>
              </a:rPr>
              <a:t>l</a:t>
            </a:r>
            <a:r>
              <a:rPr lang="en-US" altLang="en-US" sz="1800">
                <a:solidFill>
                  <a:srgbClr val="FFFF00"/>
                </a:solidFill>
              </a:rPr>
              <a:t>o</a:t>
            </a:r>
            <a:r>
              <a:rPr lang="en-US" altLang="en-US" sz="1800">
                <a:solidFill>
                  <a:srgbClr val="FF00FF"/>
                </a:solidFill>
              </a:rPr>
              <a:t>r</a:t>
            </a:r>
            <a:r>
              <a:rPr lang="en-US" altLang="en-US" sz="1800"/>
              <a:t> to depict themes, associations and to make things stand out. </a:t>
            </a:r>
          </a:p>
          <a:p>
            <a:pPr>
              <a:lnSpc>
                <a:spcPct val="80000"/>
              </a:lnSpc>
            </a:pPr>
            <a:r>
              <a:rPr lang="en-US" altLang="en-US" sz="1800"/>
              <a:t>Anything that </a:t>
            </a:r>
            <a:r>
              <a:rPr lang="en-US" altLang="en-US" sz="1800" b="1">
                <a:solidFill>
                  <a:srgbClr val="FF0000"/>
                </a:solidFill>
              </a:rPr>
              <a:t>stands</a:t>
            </a:r>
            <a:r>
              <a:rPr lang="en-US" altLang="en-US" sz="1800"/>
              <a:t> </a:t>
            </a:r>
            <a:r>
              <a:rPr lang="en-US" altLang="en-US" sz="1800" b="1">
                <a:solidFill>
                  <a:srgbClr val="5B53FF"/>
                </a:solidFill>
              </a:rPr>
              <a:t>out</a:t>
            </a:r>
            <a:r>
              <a:rPr lang="en-US" altLang="en-US" sz="1800"/>
              <a:t> on the page will stand out in your mind. </a:t>
            </a:r>
          </a:p>
          <a:p>
            <a:pPr>
              <a:lnSpc>
                <a:spcPct val="80000"/>
              </a:lnSpc>
            </a:pPr>
            <a:r>
              <a:rPr lang="en-US" altLang="en-US" sz="1800"/>
              <a:t>Think three-dimensionally. </a:t>
            </a:r>
          </a:p>
          <a:p>
            <a:pPr>
              <a:lnSpc>
                <a:spcPct val="80000"/>
              </a:lnSpc>
            </a:pPr>
            <a:r>
              <a:rPr lang="en-US" altLang="en-US" sz="1800"/>
              <a:t>Use arrows, icons or other visual aids to show links between different elements. </a:t>
            </a:r>
          </a:p>
          <a:p>
            <a:pPr>
              <a:lnSpc>
                <a:spcPct val="80000"/>
              </a:lnSpc>
            </a:pPr>
            <a:r>
              <a:rPr lang="en-US" altLang="en-US" sz="1800"/>
              <a:t>Don't get stuck in one area. If you dry up in one area go to another branch. </a:t>
            </a:r>
          </a:p>
          <a:p>
            <a:pPr>
              <a:lnSpc>
                <a:spcPct val="80000"/>
              </a:lnSpc>
            </a:pPr>
            <a:r>
              <a:rPr lang="en-US" altLang="en-US" sz="1800"/>
              <a:t>Put ideas down as they occur, wherever they fit. Don't judge or hold back. </a:t>
            </a:r>
          </a:p>
          <a:p>
            <a:pPr>
              <a:lnSpc>
                <a:spcPct val="80000"/>
              </a:lnSpc>
            </a:pPr>
            <a:r>
              <a:rPr lang="en-US" altLang="en-US" sz="1800"/>
              <a:t>Break boundaries. If you run out of space, don't start a new sheet; paste more paper onto the map. (Break the 8x11 mentality.) </a:t>
            </a:r>
          </a:p>
          <a:p>
            <a:pPr>
              <a:lnSpc>
                <a:spcPct val="80000"/>
              </a:lnSpc>
            </a:pPr>
            <a:r>
              <a:rPr lang="en-US" altLang="en-US" sz="1800"/>
              <a:t>Be creative. Creativity aids memory. </a:t>
            </a:r>
          </a:p>
          <a:p>
            <a:pPr>
              <a:lnSpc>
                <a:spcPct val="80000"/>
              </a:lnSpc>
            </a:pPr>
            <a:r>
              <a:rPr lang="en-US" altLang="en-US" sz="1800"/>
              <a:t>From </a:t>
            </a:r>
            <a:r>
              <a:rPr lang="en-US" altLang="en-US" sz="1800">
                <a:hlinkClick r:id="rId2"/>
              </a:rPr>
              <a:t>http://www.peterrussell.com/MindMaps/HowTo.php</a:t>
            </a:r>
            <a:endParaRPr lang="en-US" altLang="en-US" sz="1800"/>
          </a:p>
          <a:p>
            <a:pPr>
              <a:lnSpc>
                <a:spcPct val="80000"/>
              </a:lnSpc>
            </a:pPr>
            <a:endParaRPr lang="en-US" altLang="en-US" sz="1800"/>
          </a:p>
        </p:txBody>
      </p:sp>
      <p:sp>
        <p:nvSpPr>
          <p:cNvPr id="36869" name="Slide Number Placeholder 7">
            <a:extLst>
              <a:ext uri="{FF2B5EF4-FFF2-40B4-BE49-F238E27FC236}">
                <a16:creationId xmlns:a16="http://schemas.microsoft.com/office/drawing/2014/main" id="{F63FE2F7-A765-9140-BA60-F90C17C17B44}"/>
              </a:ext>
            </a:extLst>
          </p:cNvPr>
          <p:cNvSpPr>
            <a:spLocks noGrp="1"/>
          </p:cNvSpPr>
          <p:nvPr/>
        </p:nvSpPr>
        <p:spPr bwMode="auto">
          <a:xfrm>
            <a:off x="146050" y="6210300"/>
            <a:ext cx="457200" cy="45720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lIns="0" tIns="0" rIns="0" bIns="0" anchor="ctr" anchorCtr="1"/>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lnSpc>
                <a:spcPct val="90000"/>
              </a:lnSpc>
              <a:spcBef>
                <a:spcPct val="20000"/>
              </a:spcBef>
            </a:pPr>
            <a:fld id="{00A8427E-C8AD-C546-9261-206F19A3844A}" type="slidenum">
              <a:rPr lang="en-US" altLang="en-US" sz="1400">
                <a:solidFill>
                  <a:srgbClr val="FFFFFF"/>
                </a:solidFill>
                <a:latin typeface="Arial" panose="020B0604020202020204" pitchFamily="34" charset="0"/>
              </a:rPr>
              <a:pPr algn="ctr" eaLnBrk="1" hangingPunct="1">
                <a:lnSpc>
                  <a:spcPct val="90000"/>
                </a:lnSpc>
                <a:spcBef>
                  <a:spcPct val="20000"/>
                </a:spcBef>
              </a:pPr>
              <a:t>19</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40335880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Footer Placeholder 2">
            <a:extLst>
              <a:ext uri="{FF2B5EF4-FFF2-40B4-BE49-F238E27FC236}">
                <a16:creationId xmlns:a16="http://schemas.microsoft.com/office/drawing/2014/main" id="{8EA10B03-9522-A140-80D7-BD0238071874}"/>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00">
                <a:solidFill>
                  <a:schemeClr val="tx2"/>
                </a:solidFill>
              </a:rPr>
              <a:t>Project Scope Management</a:t>
            </a:r>
          </a:p>
        </p:txBody>
      </p:sp>
      <p:sp>
        <p:nvSpPr>
          <p:cNvPr id="37891" name="Rectangle 2">
            <a:extLst>
              <a:ext uri="{FF2B5EF4-FFF2-40B4-BE49-F238E27FC236}">
                <a16:creationId xmlns:a16="http://schemas.microsoft.com/office/drawing/2014/main" id="{D73A6C51-88FF-3147-AFC2-C72EDECD7E33}"/>
              </a:ext>
            </a:extLst>
          </p:cNvPr>
          <p:cNvSpPr>
            <a:spLocks noGrp="1"/>
          </p:cNvSpPr>
          <p:nvPr>
            <p:ph type="title"/>
          </p:nvPr>
        </p:nvSpPr>
        <p:spPr>
          <a:xfrm>
            <a:off x="304800" y="381000"/>
            <a:ext cx="8458200" cy="1143000"/>
          </a:xfrm>
        </p:spPr>
        <p:txBody>
          <a:bodyPr/>
          <a:lstStyle/>
          <a:p>
            <a:r>
              <a:rPr lang="en-US" altLang="en-US">
                <a:latin typeface="Proxima Nova Soft"/>
              </a:rPr>
              <a:t>Sample Mind-Mapping Approach for Creating a WBS</a:t>
            </a:r>
          </a:p>
        </p:txBody>
      </p:sp>
      <p:pic>
        <p:nvPicPr>
          <p:cNvPr id="37892" name="Picture 4" descr="Fig05-05">
            <a:extLst>
              <a:ext uri="{FF2B5EF4-FFF2-40B4-BE49-F238E27FC236}">
                <a16:creationId xmlns:a16="http://schemas.microsoft.com/office/drawing/2014/main" id="{F20FD4BA-D377-FA40-991E-F381DB03E9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7051"/>
          <a:stretch>
            <a:fillRect/>
          </a:stretch>
        </p:blipFill>
        <p:spPr bwMode="auto">
          <a:xfrm>
            <a:off x="685800" y="1817688"/>
            <a:ext cx="8077200" cy="458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3" name="Slide Number Placeholder 7">
            <a:extLst>
              <a:ext uri="{FF2B5EF4-FFF2-40B4-BE49-F238E27FC236}">
                <a16:creationId xmlns:a16="http://schemas.microsoft.com/office/drawing/2014/main" id="{8D55F9E5-B0BA-D645-9EC5-DB0F3AB2E577}"/>
              </a:ext>
            </a:extLst>
          </p:cNvPr>
          <p:cNvSpPr>
            <a:spLocks noGrp="1"/>
          </p:cNvSpPr>
          <p:nvPr>
            <p:ph type="sldNum" sz="quarter" idx="12"/>
          </p:nvPr>
        </p:nvSpPr>
        <p:spPr bwMode="auto">
          <a:xfrm>
            <a:off x="6457950" y="6356350"/>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GB"/>
            </a:defPPr>
            <a:lvl1pPr algn="r" rtl="0" eaLnBrk="1" fontAlgn="base" hangingPunct="1">
              <a:spcBef>
                <a:spcPct val="0"/>
              </a:spcBef>
              <a:spcAft>
                <a:spcPct val="0"/>
              </a:spcAft>
              <a:defRPr sz="900" kern="1200">
                <a:solidFill>
                  <a:srgbClr val="898989"/>
                </a:solidFill>
                <a:latin typeface="Arial" panose="020B0604020202020204" pitchFamily="34"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fld id="{80A606BD-FB23-144F-A636-778CA50F658B}" type="slidenum">
              <a:rPr lang="en-GB" altLang="en-US" smtClean="0"/>
              <a:pPr/>
              <a:t>20</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39068835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Footer Placeholder 2">
            <a:extLst>
              <a:ext uri="{FF2B5EF4-FFF2-40B4-BE49-F238E27FC236}">
                <a16:creationId xmlns:a16="http://schemas.microsoft.com/office/drawing/2014/main" id="{71DF933E-5BF8-AB4E-90F2-2E9D4C3A657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00">
                <a:solidFill>
                  <a:schemeClr val="tx2"/>
                </a:solidFill>
              </a:rPr>
              <a:t>Project Scope Management</a:t>
            </a:r>
          </a:p>
        </p:txBody>
      </p:sp>
      <p:sp>
        <p:nvSpPr>
          <p:cNvPr id="38915" name="Rectangle 4">
            <a:extLst>
              <a:ext uri="{FF2B5EF4-FFF2-40B4-BE49-F238E27FC236}">
                <a16:creationId xmlns:a16="http://schemas.microsoft.com/office/drawing/2014/main" id="{F9D5CF79-C0F5-534E-8CE1-010FA9399A48}"/>
              </a:ext>
            </a:extLst>
          </p:cNvPr>
          <p:cNvSpPr>
            <a:spLocks noGrp="1"/>
          </p:cNvSpPr>
          <p:nvPr>
            <p:ph type="title"/>
          </p:nvPr>
        </p:nvSpPr>
        <p:spPr>
          <a:xfrm>
            <a:off x="228600" y="0"/>
            <a:ext cx="7772400" cy="1143000"/>
          </a:xfrm>
        </p:spPr>
        <p:txBody>
          <a:bodyPr/>
          <a:lstStyle/>
          <a:p>
            <a:r>
              <a:rPr lang="en-US" altLang="en-US">
                <a:latin typeface="Proxima Nova Soft"/>
              </a:rPr>
              <a:t>Resulting WBS in Chart Form</a:t>
            </a:r>
          </a:p>
        </p:txBody>
      </p:sp>
      <p:pic>
        <p:nvPicPr>
          <p:cNvPr id="38916" name="Picture 5" descr="Fig05-06">
            <a:extLst>
              <a:ext uri="{FF2B5EF4-FFF2-40B4-BE49-F238E27FC236}">
                <a16:creationId xmlns:a16="http://schemas.microsoft.com/office/drawing/2014/main" id="{E9A962AC-D7AB-0A4F-A479-88F8129F8F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40" b="7750"/>
          <a:stretch>
            <a:fillRect/>
          </a:stretch>
        </p:blipFill>
        <p:spPr bwMode="auto">
          <a:xfrm>
            <a:off x="304800" y="1647825"/>
            <a:ext cx="861060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7" name="Slide Number Placeholder 7">
            <a:extLst>
              <a:ext uri="{FF2B5EF4-FFF2-40B4-BE49-F238E27FC236}">
                <a16:creationId xmlns:a16="http://schemas.microsoft.com/office/drawing/2014/main" id="{F8675A79-73F5-1641-A781-7E2463D0F762}"/>
              </a:ext>
            </a:extLst>
          </p:cNvPr>
          <p:cNvSpPr>
            <a:spLocks noGrp="1"/>
          </p:cNvSpPr>
          <p:nvPr>
            <p:ph type="sldNum" sz="quarter" idx="12"/>
          </p:nvPr>
        </p:nvSpPr>
        <p:spPr bwMode="auto">
          <a:xfrm>
            <a:off x="6457950" y="6356350"/>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GB"/>
            </a:defPPr>
            <a:lvl1pPr algn="r" rtl="0" eaLnBrk="1" fontAlgn="base" hangingPunct="1">
              <a:spcBef>
                <a:spcPct val="0"/>
              </a:spcBef>
              <a:spcAft>
                <a:spcPct val="0"/>
              </a:spcAft>
              <a:defRPr sz="900" kern="1200">
                <a:solidFill>
                  <a:srgbClr val="898989"/>
                </a:solidFill>
                <a:latin typeface="Arial" panose="020B0604020202020204" pitchFamily="34"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fld id="{80A606BD-FB23-144F-A636-778CA50F658B}" type="slidenum">
              <a:rPr lang="en-GB" altLang="en-US" smtClean="0"/>
              <a:pPr/>
              <a:t>21</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1809468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F7AC79D8-9184-D84C-966C-9BCEF0BB3EAE}"/>
              </a:ext>
            </a:extLst>
          </p:cNvPr>
          <p:cNvSpPr>
            <a:spLocks noGrp="1"/>
          </p:cNvSpPr>
          <p:nvPr>
            <p:ph type="title"/>
          </p:nvPr>
        </p:nvSpPr>
        <p:spPr>
          <a:xfrm>
            <a:off x="571500" y="-94457"/>
            <a:ext cx="7886700" cy="928688"/>
          </a:xfrm>
        </p:spPr>
        <p:txBody>
          <a:bodyPr/>
          <a:lstStyle/>
          <a:p>
            <a:r>
              <a:rPr lang="en-US" altLang="en-US" sz="3600" dirty="0">
                <a:latin typeface="Proxima Nova Soft"/>
              </a:rPr>
              <a:t>The WBS Example for Research</a:t>
            </a:r>
            <a:endParaRPr lang="en-GB" altLang="en-US" dirty="0">
              <a:latin typeface="Proxima Nova Soft"/>
            </a:endParaRPr>
          </a:p>
        </p:txBody>
      </p:sp>
      <p:pic>
        <p:nvPicPr>
          <p:cNvPr id="39939" name="Picture 2">
            <a:extLst>
              <a:ext uri="{FF2B5EF4-FFF2-40B4-BE49-F238E27FC236}">
                <a16:creationId xmlns:a16="http://schemas.microsoft.com/office/drawing/2014/main" id="{A6288703-57BF-E94A-80DF-7000203F43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215" t="18555" r="18741" b="24805"/>
          <a:stretch>
            <a:fillRect/>
          </a:stretch>
        </p:blipFill>
        <p:spPr bwMode="auto">
          <a:xfrm>
            <a:off x="571500" y="834231"/>
            <a:ext cx="8072438" cy="414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pic>
      <p:sp>
        <p:nvSpPr>
          <p:cNvPr id="39940" name="Rectangle 3">
            <a:extLst>
              <a:ext uri="{FF2B5EF4-FFF2-40B4-BE49-F238E27FC236}">
                <a16:creationId xmlns:a16="http://schemas.microsoft.com/office/drawing/2014/main" id="{CE1CEE82-05F4-2042-89E7-DF36198E6011}"/>
              </a:ext>
            </a:extLst>
          </p:cNvPr>
          <p:cNvSpPr>
            <a:spLocks noChangeArrowheads="1"/>
          </p:cNvSpPr>
          <p:nvPr/>
        </p:nvSpPr>
        <p:spPr bwMode="auto">
          <a:xfrm>
            <a:off x="579307" y="4869160"/>
            <a:ext cx="8215313"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dirty="0"/>
              <a:t>https://</a:t>
            </a:r>
            <a:r>
              <a:rPr lang="en-GB" altLang="en-US" dirty="0" err="1"/>
              <a:t>www.researchgate.net</a:t>
            </a:r>
            <a:r>
              <a:rPr lang="en-GB" altLang="en-US" dirty="0"/>
              <a:t>/figure/1-WBS-of-this-project_fig15_321095075</a:t>
            </a:r>
          </a:p>
        </p:txBody>
      </p:sp>
    </p:spTree>
    <p:extLst>
      <p:ext uri="{BB962C8B-B14F-4D97-AF65-F5344CB8AC3E}">
        <p14:creationId xmlns:p14="http://schemas.microsoft.com/office/powerpoint/2010/main" val="20376283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Footer Placeholder 4">
            <a:extLst>
              <a:ext uri="{FF2B5EF4-FFF2-40B4-BE49-F238E27FC236}">
                <a16:creationId xmlns:a16="http://schemas.microsoft.com/office/drawing/2014/main" id="{6AA52F2D-6C7E-EF4D-B9F4-A1AB0977F207}"/>
              </a:ext>
            </a:extLst>
          </p:cNvPr>
          <p:cNvSpPr>
            <a:spLocks noGrp="1"/>
          </p:cNvSpPr>
          <p:nvPr>
            <p:ph type="ftr" sz="quarter" idx="11"/>
          </p:nvPr>
        </p:nvSpPr>
        <p:spPr bwMode="auto">
          <a:xfrm>
            <a:off x="628650" y="6356350"/>
            <a:ext cx="2057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l"/>
            <a:r>
              <a:rPr lang="en-US" altLang="en-US" sz="1200">
                <a:solidFill>
                  <a:schemeClr val="tx2"/>
                </a:solidFill>
              </a:rPr>
              <a:t>Project Scope Management</a:t>
            </a:r>
          </a:p>
        </p:txBody>
      </p:sp>
      <p:sp>
        <p:nvSpPr>
          <p:cNvPr id="37891" name="Rectangle 2">
            <a:extLst>
              <a:ext uri="{FF2B5EF4-FFF2-40B4-BE49-F238E27FC236}">
                <a16:creationId xmlns:a16="http://schemas.microsoft.com/office/drawing/2014/main" id="{0E9C14F9-1117-E84F-9157-3EA33C4ED783}"/>
              </a:ext>
            </a:extLst>
          </p:cNvPr>
          <p:cNvSpPr>
            <a:spLocks noGrp="1" noChangeArrowheads="1"/>
          </p:cNvSpPr>
          <p:nvPr>
            <p:ph type="title"/>
          </p:nvPr>
        </p:nvSpPr>
        <p:spPr>
          <a:xfrm>
            <a:off x="381000" y="228600"/>
            <a:ext cx="8305800" cy="1143000"/>
          </a:xfrm>
        </p:spPr>
        <p:txBody>
          <a:bodyPr/>
          <a:lstStyle/>
          <a:p>
            <a:pPr>
              <a:defRPr/>
            </a:pPr>
            <a:r>
              <a:rPr lang="en-US" altLang="en-US"/>
              <a:t>Scope Verification</a:t>
            </a:r>
          </a:p>
        </p:txBody>
      </p:sp>
      <p:sp>
        <p:nvSpPr>
          <p:cNvPr id="41988" name="Rectangle 3">
            <a:extLst>
              <a:ext uri="{FF2B5EF4-FFF2-40B4-BE49-F238E27FC236}">
                <a16:creationId xmlns:a16="http://schemas.microsoft.com/office/drawing/2014/main" id="{7C59123E-3B96-4A4A-BE35-BA76A8C07E77}"/>
              </a:ext>
            </a:extLst>
          </p:cNvPr>
          <p:cNvSpPr>
            <a:spLocks noGrp="1"/>
          </p:cNvSpPr>
          <p:nvPr>
            <p:ph type="body" idx="1"/>
          </p:nvPr>
        </p:nvSpPr>
        <p:spPr>
          <a:xfrm>
            <a:off x="304800" y="1457325"/>
            <a:ext cx="8686800" cy="4791075"/>
          </a:xfrm>
        </p:spPr>
        <p:txBody>
          <a:bodyPr/>
          <a:lstStyle/>
          <a:p>
            <a:r>
              <a:rPr lang="en-US" altLang="en-US" sz="3000"/>
              <a:t>It is very difficult to create a good scope statement and WBS for a project</a:t>
            </a:r>
          </a:p>
          <a:p>
            <a:r>
              <a:rPr lang="en-US" altLang="en-US" sz="3000"/>
              <a:t>It is even more difficult to verify project scope and minimize scope changes</a:t>
            </a:r>
          </a:p>
          <a:p>
            <a:r>
              <a:rPr lang="en-US" altLang="en-US" sz="3000" b="1"/>
              <a:t>Scope verification </a:t>
            </a:r>
            <a:r>
              <a:rPr lang="en-US" altLang="en-US" sz="3000"/>
              <a:t>involves formal acceptance of the completed project scope by the stakeholders</a:t>
            </a:r>
          </a:p>
          <a:p>
            <a:r>
              <a:rPr lang="en-US" altLang="en-US" sz="3000"/>
              <a:t>Acceptance is often achieved by a customer inspection and then sign-off on key deliverables</a:t>
            </a:r>
            <a:endParaRPr lang="en-US" altLang="en-US" sz="2600"/>
          </a:p>
        </p:txBody>
      </p:sp>
      <p:sp>
        <p:nvSpPr>
          <p:cNvPr id="41989" name="Slide Number Placeholder 7">
            <a:extLst>
              <a:ext uri="{FF2B5EF4-FFF2-40B4-BE49-F238E27FC236}">
                <a16:creationId xmlns:a16="http://schemas.microsoft.com/office/drawing/2014/main" id="{6C89853A-AB36-DA48-97B4-831B7B9C5C62}"/>
              </a:ext>
            </a:extLst>
          </p:cNvPr>
          <p:cNvSpPr>
            <a:spLocks noGrp="1"/>
          </p:cNvSpPr>
          <p:nvPr>
            <p:ph type="sldNum" sz="quarter" idx="12"/>
          </p:nvPr>
        </p:nvSpPr>
        <p:spPr bwMode="auto">
          <a:xfrm>
            <a:off x="3028950" y="6356350"/>
            <a:ext cx="30861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fld id="{E7C09733-2F76-6E4B-9EA9-F72428436C81}" type="slidenum">
              <a:rPr lang="en-US" altLang="en-US" sz="1400">
                <a:solidFill>
                  <a:srgbClr val="FFFFFF"/>
                </a:solidFill>
                <a:latin typeface="Arial" panose="020B0604020202020204" pitchFamily="34" charset="0"/>
              </a:rPr>
              <a:pPr algn="ctr"/>
              <a:t>23</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22719325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Footer Placeholder 4">
            <a:extLst>
              <a:ext uri="{FF2B5EF4-FFF2-40B4-BE49-F238E27FC236}">
                <a16:creationId xmlns:a16="http://schemas.microsoft.com/office/drawing/2014/main" id="{C6D0E928-D322-6042-8584-0B604C010CC5}"/>
              </a:ext>
            </a:extLst>
          </p:cNvPr>
          <p:cNvSpPr>
            <a:spLocks noGrp="1"/>
          </p:cNvSpPr>
          <p:nvPr>
            <p:ph type="ftr" sz="quarter" idx="11"/>
          </p:nvPr>
        </p:nvSpPr>
        <p:spPr bwMode="auto">
          <a:xfrm>
            <a:off x="628650" y="6356350"/>
            <a:ext cx="2057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l"/>
            <a:r>
              <a:rPr lang="en-US" altLang="en-US" sz="1200">
                <a:solidFill>
                  <a:schemeClr val="tx2"/>
                </a:solidFill>
              </a:rPr>
              <a:t>Project Scope Management</a:t>
            </a:r>
          </a:p>
        </p:txBody>
      </p:sp>
      <p:sp>
        <p:nvSpPr>
          <p:cNvPr id="36867" name="Title 1">
            <a:extLst>
              <a:ext uri="{FF2B5EF4-FFF2-40B4-BE49-F238E27FC236}">
                <a16:creationId xmlns:a16="http://schemas.microsoft.com/office/drawing/2014/main" id="{593DAB11-77F9-7E48-82D1-69A47928E4A1}"/>
              </a:ext>
            </a:extLst>
          </p:cNvPr>
          <p:cNvSpPr>
            <a:spLocks noGrp="1"/>
          </p:cNvSpPr>
          <p:nvPr>
            <p:ph type="title"/>
          </p:nvPr>
        </p:nvSpPr>
        <p:spPr>
          <a:xfrm>
            <a:off x="419100" y="-62505"/>
            <a:ext cx="8305800" cy="914400"/>
          </a:xfrm>
        </p:spPr>
        <p:txBody>
          <a:bodyPr/>
          <a:lstStyle/>
          <a:p>
            <a:pPr>
              <a:defRPr/>
            </a:pPr>
            <a:r>
              <a:rPr lang="en-US" altLang="en-US" dirty="0"/>
              <a:t>What Went Wrong?</a:t>
            </a:r>
          </a:p>
        </p:txBody>
      </p:sp>
      <p:sp>
        <p:nvSpPr>
          <p:cNvPr id="43012" name="Content Placeholder 2">
            <a:extLst>
              <a:ext uri="{FF2B5EF4-FFF2-40B4-BE49-F238E27FC236}">
                <a16:creationId xmlns:a16="http://schemas.microsoft.com/office/drawing/2014/main" id="{634DE430-10BB-C04B-A724-70D89E3C0212}"/>
              </a:ext>
            </a:extLst>
          </p:cNvPr>
          <p:cNvSpPr>
            <a:spLocks noGrp="1"/>
          </p:cNvSpPr>
          <p:nvPr>
            <p:ph sz="quarter" idx="1"/>
          </p:nvPr>
        </p:nvSpPr>
        <p:spPr>
          <a:xfrm>
            <a:off x="228600" y="838200"/>
            <a:ext cx="8686800" cy="5181600"/>
          </a:xfrm>
        </p:spPr>
        <p:txBody>
          <a:bodyPr/>
          <a:lstStyle/>
          <a:p>
            <a:r>
              <a:rPr lang="en-US" altLang="en-US" dirty="0"/>
              <a:t>A project scope that is too broad and grandiose can cause severe problems</a:t>
            </a:r>
          </a:p>
          <a:p>
            <a:pPr lvl="1"/>
            <a:r>
              <a:rPr lang="en-US" altLang="en-US" sz="2400" dirty="0"/>
              <a:t>Scope creep and an overemphasis on technology for technology’s sake resulted in the bankruptcy of a large pharmaceutical firm, Texas-based FoxMeyer Drug</a:t>
            </a:r>
          </a:p>
          <a:p>
            <a:pPr lvl="1"/>
            <a:r>
              <a:rPr lang="en-US" altLang="en-US" sz="2400" dirty="0"/>
              <a:t>In 2001, McDonald’s fast-food chain initiated a project to create an intranet that would connect its headquarters with all of its restaurants to provide detailed operational information in real time; after spending $170 million on consultants and initial implementation planning, McDonald’s realized that the project was too much to handle and terminated it</a:t>
            </a:r>
          </a:p>
          <a:p>
            <a:endParaRPr lang="en-US" altLang="en-US" dirty="0"/>
          </a:p>
        </p:txBody>
      </p:sp>
      <p:sp>
        <p:nvSpPr>
          <p:cNvPr id="43013" name="Slide Number Placeholder 4">
            <a:extLst>
              <a:ext uri="{FF2B5EF4-FFF2-40B4-BE49-F238E27FC236}">
                <a16:creationId xmlns:a16="http://schemas.microsoft.com/office/drawing/2014/main" id="{BBFD1581-7730-4748-8959-0DDC5E639319}"/>
              </a:ext>
            </a:extLst>
          </p:cNvPr>
          <p:cNvSpPr>
            <a:spLocks noGrp="1"/>
          </p:cNvSpPr>
          <p:nvPr>
            <p:ph type="sldNum" sz="quarter" idx="12"/>
          </p:nvPr>
        </p:nvSpPr>
        <p:spPr bwMode="auto">
          <a:xfrm>
            <a:off x="3028950" y="6356350"/>
            <a:ext cx="30861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fld id="{AB349D21-15DB-A046-B307-856D38343062}" type="slidenum">
              <a:rPr lang="en-US" altLang="en-US" sz="1400">
                <a:solidFill>
                  <a:srgbClr val="FFFFFF"/>
                </a:solidFill>
                <a:latin typeface="Arial" panose="020B0604020202020204" pitchFamily="34" charset="0"/>
              </a:rPr>
              <a:pPr algn="ctr"/>
              <a:t>24</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38914445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Footer Placeholder 4">
            <a:extLst>
              <a:ext uri="{FF2B5EF4-FFF2-40B4-BE49-F238E27FC236}">
                <a16:creationId xmlns:a16="http://schemas.microsoft.com/office/drawing/2014/main" id="{C465EC5B-A649-6148-A211-2A382195DFD6}"/>
              </a:ext>
            </a:extLst>
          </p:cNvPr>
          <p:cNvSpPr>
            <a:spLocks noGrp="1"/>
          </p:cNvSpPr>
          <p:nvPr>
            <p:ph type="ftr" sz="quarter" idx="11"/>
          </p:nvPr>
        </p:nvSpPr>
        <p:spPr bwMode="auto">
          <a:xfrm>
            <a:off x="628650" y="6356350"/>
            <a:ext cx="2057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l"/>
            <a:r>
              <a:rPr lang="en-US" altLang="en-US" sz="1200">
                <a:solidFill>
                  <a:schemeClr val="tx2"/>
                </a:solidFill>
              </a:rPr>
              <a:t>Project Scope Management</a:t>
            </a:r>
          </a:p>
        </p:txBody>
      </p:sp>
      <p:sp>
        <p:nvSpPr>
          <p:cNvPr id="39939" name="Title 1">
            <a:extLst>
              <a:ext uri="{FF2B5EF4-FFF2-40B4-BE49-F238E27FC236}">
                <a16:creationId xmlns:a16="http://schemas.microsoft.com/office/drawing/2014/main" id="{59B1B6DB-D792-1549-B484-436275C6ACE5}"/>
              </a:ext>
            </a:extLst>
          </p:cNvPr>
          <p:cNvSpPr>
            <a:spLocks noGrp="1"/>
          </p:cNvSpPr>
          <p:nvPr>
            <p:ph type="title"/>
          </p:nvPr>
        </p:nvSpPr>
        <p:spPr>
          <a:xfrm>
            <a:off x="0" y="0"/>
            <a:ext cx="9144000" cy="990600"/>
          </a:xfrm>
        </p:spPr>
        <p:txBody>
          <a:bodyPr/>
          <a:lstStyle/>
          <a:p>
            <a:pPr>
              <a:defRPr/>
            </a:pPr>
            <a:r>
              <a:rPr lang="en-US" altLang="en-US" sz="3600"/>
              <a:t>Best Practices for Avoiding Scope Problems</a:t>
            </a:r>
          </a:p>
        </p:txBody>
      </p:sp>
      <p:sp>
        <p:nvSpPr>
          <p:cNvPr id="44036" name="Content Placeholder 2">
            <a:extLst>
              <a:ext uri="{FF2B5EF4-FFF2-40B4-BE49-F238E27FC236}">
                <a16:creationId xmlns:a16="http://schemas.microsoft.com/office/drawing/2014/main" id="{AFC178B2-D5B5-784D-8E23-3FC59AFA9FE2}"/>
              </a:ext>
            </a:extLst>
          </p:cNvPr>
          <p:cNvSpPr>
            <a:spLocks noGrp="1"/>
          </p:cNvSpPr>
          <p:nvPr>
            <p:ph sz="quarter" idx="1"/>
          </p:nvPr>
        </p:nvSpPr>
        <p:spPr>
          <a:xfrm>
            <a:off x="228600" y="990600"/>
            <a:ext cx="8763000" cy="4953000"/>
          </a:xfrm>
        </p:spPr>
        <p:txBody>
          <a:bodyPr/>
          <a:lstStyle/>
          <a:p>
            <a:pPr>
              <a:buFont typeface="Wingdings 2" pitchFamily="2" charset="2"/>
              <a:buNone/>
            </a:pPr>
            <a:r>
              <a:rPr lang="en-US" altLang="en-US" sz="2600"/>
              <a:t>1</a:t>
            </a:r>
            <a:r>
              <a:rPr lang="en-US" altLang="en-US" sz="2400"/>
              <a:t>. Keep the scope realistic: Don’t make projects so large that they can’t be completed; break large projects down into a series of smaller ones</a:t>
            </a:r>
          </a:p>
          <a:p>
            <a:pPr>
              <a:buFont typeface="Wingdings 2" pitchFamily="2" charset="2"/>
              <a:buNone/>
            </a:pPr>
            <a:r>
              <a:rPr lang="en-US" altLang="en-US" sz="2400"/>
              <a:t>2. Involve users in project scope management: Assign key users to the project team and give them ownership of requirements definition and scope verification</a:t>
            </a:r>
          </a:p>
          <a:p>
            <a:pPr>
              <a:buFont typeface="Wingdings 2" pitchFamily="2" charset="2"/>
              <a:buNone/>
            </a:pPr>
            <a:r>
              <a:rPr lang="en-US" altLang="en-US" sz="2400"/>
              <a:t>3. Use off-the-shelf hardware and software whenever possible: Many IT people enjoy using the latest and greatest technology, but business needs, not technology trends, must take priority</a:t>
            </a:r>
          </a:p>
          <a:p>
            <a:pPr>
              <a:buFont typeface="Wingdings 2" pitchFamily="2" charset="2"/>
              <a:buNone/>
            </a:pPr>
            <a:r>
              <a:rPr lang="en-US" altLang="en-US" sz="2400"/>
              <a:t>4. Follow good project management processes: As described in this chapter and others, there are well-defined processes for managing project scope and others aspects of projects</a:t>
            </a:r>
          </a:p>
          <a:p>
            <a:endParaRPr lang="en-US" altLang="en-US" sz="2600"/>
          </a:p>
        </p:txBody>
      </p:sp>
      <p:sp>
        <p:nvSpPr>
          <p:cNvPr id="44037" name="Slide Number Placeholder 4">
            <a:extLst>
              <a:ext uri="{FF2B5EF4-FFF2-40B4-BE49-F238E27FC236}">
                <a16:creationId xmlns:a16="http://schemas.microsoft.com/office/drawing/2014/main" id="{9F15BFE9-D8F1-C741-9CDB-F7D4D7CD9FD9}"/>
              </a:ext>
            </a:extLst>
          </p:cNvPr>
          <p:cNvSpPr>
            <a:spLocks noGrp="1"/>
          </p:cNvSpPr>
          <p:nvPr>
            <p:ph type="sldNum" sz="quarter" idx="12"/>
          </p:nvPr>
        </p:nvSpPr>
        <p:spPr bwMode="auto">
          <a:xfrm>
            <a:off x="3028950" y="6356350"/>
            <a:ext cx="30861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fld id="{EF6EF6A4-E3D2-704A-9860-0D8DD044DC93}" type="slidenum">
              <a:rPr lang="en-US" altLang="en-US" sz="1400">
                <a:solidFill>
                  <a:srgbClr val="FFFFFF"/>
                </a:solidFill>
                <a:latin typeface="Arial" panose="020B0604020202020204" pitchFamily="34" charset="0"/>
              </a:rPr>
              <a:pPr algn="ctr"/>
              <a:t>25</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6431397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Footer Placeholder 4">
            <a:extLst>
              <a:ext uri="{FF2B5EF4-FFF2-40B4-BE49-F238E27FC236}">
                <a16:creationId xmlns:a16="http://schemas.microsoft.com/office/drawing/2014/main" id="{9EB1734B-9EAF-F344-866C-80E295C7BAC7}"/>
              </a:ext>
            </a:extLst>
          </p:cNvPr>
          <p:cNvSpPr>
            <a:spLocks noGrp="1"/>
          </p:cNvSpPr>
          <p:nvPr>
            <p:ph type="ftr" sz="quarter" idx="11"/>
          </p:nvPr>
        </p:nvSpPr>
        <p:spPr bwMode="auto">
          <a:xfrm>
            <a:off x="628650" y="6356350"/>
            <a:ext cx="2057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l"/>
            <a:r>
              <a:rPr lang="en-US" altLang="en-US" sz="1200">
                <a:solidFill>
                  <a:schemeClr val="tx2"/>
                </a:solidFill>
              </a:rPr>
              <a:t>Project Scope Management</a:t>
            </a:r>
          </a:p>
        </p:txBody>
      </p:sp>
      <p:sp>
        <p:nvSpPr>
          <p:cNvPr id="44035" name="Rectangle 2">
            <a:extLst>
              <a:ext uri="{FF2B5EF4-FFF2-40B4-BE49-F238E27FC236}">
                <a16:creationId xmlns:a16="http://schemas.microsoft.com/office/drawing/2014/main" id="{788C4D2A-8216-AF4A-B82F-7A6BF7B90209}"/>
              </a:ext>
            </a:extLst>
          </p:cNvPr>
          <p:cNvSpPr>
            <a:spLocks noGrp="1" noChangeArrowheads="1"/>
          </p:cNvSpPr>
          <p:nvPr>
            <p:ph type="title"/>
          </p:nvPr>
        </p:nvSpPr>
        <p:spPr>
          <a:xfrm>
            <a:off x="304800" y="39687"/>
            <a:ext cx="8305800" cy="1143000"/>
          </a:xfrm>
        </p:spPr>
        <p:txBody>
          <a:bodyPr/>
          <a:lstStyle/>
          <a:p>
            <a:pPr>
              <a:defRPr/>
            </a:pPr>
            <a:r>
              <a:rPr lang="en-US" altLang="en-US" dirty="0"/>
              <a:t>Using Software to Assist in </a:t>
            </a:r>
            <a:br>
              <a:rPr lang="en-US" altLang="en-US" dirty="0"/>
            </a:br>
            <a:r>
              <a:rPr lang="en-US" altLang="en-US" dirty="0"/>
              <a:t>Project Scope Management</a:t>
            </a:r>
          </a:p>
        </p:txBody>
      </p:sp>
      <p:sp>
        <p:nvSpPr>
          <p:cNvPr id="45060" name="Rectangle 3">
            <a:extLst>
              <a:ext uri="{FF2B5EF4-FFF2-40B4-BE49-F238E27FC236}">
                <a16:creationId xmlns:a16="http://schemas.microsoft.com/office/drawing/2014/main" id="{D24FCF75-C8F6-674A-B0A9-951F0ED271A5}"/>
              </a:ext>
            </a:extLst>
          </p:cNvPr>
          <p:cNvSpPr>
            <a:spLocks noGrp="1"/>
          </p:cNvSpPr>
          <p:nvPr>
            <p:ph type="body" idx="1"/>
          </p:nvPr>
        </p:nvSpPr>
        <p:spPr>
          <a:xfrm>
            <a:off x="304800" y="1182687"/>
            <a:ext cx="8610600" cy="4799013"/>
          </a:xfrm>
        </p:spPr>
        <p:txBody>
          <a:bodyPr/>
          <a:lstStyle/>
          <a:p>
            <a:r>
              <a:rPr lang="en-US" altLang="en-US" sz="2400" dirty="0"/>
              <a:t>Word-processing software helps create several scope-related documents</a:t>
            </a:r>
          </a:p>
          <a:p>
            <a:r>
              <a:rPr lang="en-US" altLang="en-US" sz="2400" dirty="0"/>
              <a:t>Spreadsheets help to perform financial calculations and weighed scoring models, and develop charts and graphs</a:t>
            </a:r>
          </a:p>
          <a:p>
            <a:r>
              <a:rPr lang="en-US" altLang="en-US" sz="2400" dirty="0"/>
              <a:t>Communication software like e-mail and the Web help clarify and communicate scope information</a:t>
            </a:r>
          </a:p>
          <a:p>
            <a:r>
              <a:rPr lang="en-US" altLang="en-US" sz="2400" dirty="0"/>
              <a:t>Project management software helps in creating a WBS, the basis for tasks on a Gantt chart</a:t>
            </a:r>
          </a:p>
          <a:p>
            <a:r>
              <a:rPr lang="en-US" altLang="en-US" sz="2400" dirty="0"/>
              <a:t>Specialized software is available to assist in project scope management</a:t>
            </a:r>
          </a:p>
        </p:txBody>
      </p:sp>
      <p:sp>
        <p:nvSpPr>
          <p:cNvPr id="45061" name="Slide Number Placeholder 7">
            <a:extLst>
              <a:ext uri="{FF2B5EF4-FFF2-40B4-BE49-F238E27FC236}">
                <a16:creationId xmlns:a16="http://schemas.microsoft.com/office/drawing/2014/main" id="{BD579D72-3FB4-B446-A5BD-42BBD253F9AF}"/>
              </a:ext>
            </a:extLst>
          </p:cNvPr>
          <p:cNvSpPr>
            <a:spLocks noGrp="1"/>
          </p:cNvSpPr>
          <p:nvPr>
            <p:ph type="sldNum" sz="quarter" idx="12"/>
          </p:nvPr>
        </p:nvSpPr>
        <p:spPr bwMode="auto">
          <a:xfrm>
            <a:off x="3028950" y="6356350"/>
            <a:ext cx="30861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fld id="{8D4C5E46-AEAA-4649-BD59-F9D1F4454060}" type="slidenum">
              <a:rPr lang="en-US" altLang="en-US" sz="1400">
                <a:solidFill>
                  <a:srgbClr val="FFFFFF"/>
                </a:solidFill>
                <a:latin typeface="Arial" panose="020B0604020202020204" pitchFamily="34" charset="0"/>
              </a:rPr>
              <a:pPr algn="ctr"/>
              <a:t>26</a:t>
            </a:fld>
            <a:endParaRPr lang="en-US" altLang="en-US" sz="1400">
              <a:solidFill>
                <a:srgbClr val="FFFFFF"/>
              </a:solidFill>
              <a:latin typeface="Arial" panose="020B0604020202020204" pitchFamily="34" charset="0"/>
            </a:endParaRPr>
          </a:p>
        </p:txBody>
      </p:sp>
    </p:spTree>
    <p:extLst>
      <p:ext uri="{BB962C8B-B14F-4D97-AF65-F5344CB8AC3E}">
        <p14:creationId xmlns:p14="http://schemas.microsoft.com/office/powerpoint/2010/main" val="33271673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5BFE7-88C6-F74D-8774-0C80B8E36A63}"/>
              </a:ext>
            </a:extLst>
          </p:cNvPr>
          <p:cNvSpPr>
            <a:spLocks noGrp="1"/>
          </p:cNvSpPr>
          <p:nvPr>
            <p:ph type="title"/>
          </p:nvPr>
        </p:nvSpPr>
        <p:spPr>
          <a:xfrm>
            <a:off x="539552" y="0"/>
            <a:ext cx="7886700" cy="1047750"/>
          </a:xfrm>
        </p:spPr>
        <p:txBody>
          <a:bodyPr/>
          <a:lstStyle/>
          <a:p>
            <a:pPr eaLnBrk="1" hangingPunct="1">
              <a:defRPr/>
            </a:pPr>
            <a:r>
              <a:rPr lang="en-GB" b="1" dirty="0">
                <a:cs typeface="+mj-cs"/>
              </a:rPr>
              <a:t>References</a:t>
            </a:r>
          </a:p>
        </p:txBody>
      </p:sp>
      <p:sp>
        <p:nvSpPr>
          <p:cNvPr id="46083" name="Content Placeholder 2">
            <a:extLst>
              <a:ext uri="{FF2B5EF4-FFF2-40B4-BE49-F238E27FC236}">
                <a16:creationId xmlns:a16="http://schemas.microsoft.com/office/drawing/2014/main" id="{665DEE39-D606-E94D-BF81-860BE44BED45}"/>
              </a:ext>
            </a:extLst>
          </p:cNvPr>
          <p:cNvSpPr>
            <a:spLocks noGrp="1"/>
          </p:cNvSpPr>
          <p:nvPr>
            <p:ph idx="1"/>
          </p:nvPr>
        </p:nvSpPr>
        <p:spPr>
          <a:xfrm>
            <a:off x="690846" y="908720"/>
            <a:ext cx="7886700" cy="4608512"/>
          </a:xfrm>
        </p:spPr>
        <p:txBody>
          <a:bodyPr/>
          <a:lstStyle/>
          <a:p>
            <a:pPr eaLnBrk="1" hangingPunct="1"/>
            <a:r>
              <a:rPr lang="en-GB" altLang="en-US" sz="2400" dirty="0">
                <a:latin typeface="Times New Roman" panose="02020603050405020304" pitchFamily="18" charset="0"/>
                <a:hlinkClick r:id="rId3"/>
              </a:rPr>
              <a:t>Monnappa</a:t>
            </a:r>
            <a:r>
              <a:rPr lang="en-GB" altLang="en-US" sz="2400" dirty="0">
                <a:latin typeface="Times New Roman" panose="02020603050405020304" pitchFamily="18" charset="0"/>
              </a:rPr>
              <a:t>, A.,</a:t>
            </a:r>
            <a:r>
              <a:rPr lang="en-GB" altLang="en-US" sz="2400" b="1" dirty="0"/>
              <a:t> </a:t>
            </a:r>
            <a:r>
              <a:rPr lang="en-GB" altLang="en-US" sz="2400" dirty="0">
                <a:latin typeface="Times New Roman" panose="02020603050405020304" pitchFamily="18" charset="0"/>
              </a:rPr>
              <a:t>Project Scope Management: What It is and Why It’s Important </a:t>
            </a:r>
            <a:r>
              <a:rPr lang="en-GB" altLang="en-US" sz="2400" dirty="0"/>
              <a:t>[Online] Available at: </a:t>
            </a:r>
            <a:r>
              <a:rPr lang="en-GB" altLang="en-US" sz="2400" u="sng" dirty="0">
                <a:latin typeface="Times New Roman" panose="02020603050405020304" pitchFamily="18" charset="0"/>
                <a:hlinkClick r:id="rId4"/>
              </a:rPr>
              <a:t>https://www.simplilearn.com/project-scope-management-importance-rar89-article</a:t>
            </a:r>
            <a:r>
              <a:rPr lang="en-GB" altLang="en-US" sz="2400" u="sng" dirty="0">
                <a:latin typeface="Times New Roman" panose="02020603050405020304" pitchFamily="18" charset="0"/>
              </a:rPr>
              <a:t> </a:t>
            </a:r>
            <a:r>
              <a:rPr lang="en-GB" altLang="en-US" sz="2400" dirty="0"/>
              <a:t> [Accessed 05 March 2018].</a:t>
            </a:r>
          </a:p>
          <a:p>
            <a:pPr eaLnBrk="1" hangingPunct="1"/>
            <a:r>
              <a:rPr lang="en-GB" altLang="en-US" sz="2400" dirty="0"/>
              <a:t>Schwalbe K., 2011,  Managing Information Technology Projects  6</a:t>
            </a:r>
            <a:r>
              <a:rPr lang="en-GB" altLang="en-US" sz="2400" baseline="30000" dirty="0"/>
              <a:t>th</a:t>
            </a:r>
            <a:r>
              <a:rPr lang="en-GB" altLang="en-US" sz="2400" dirty="0"/>
              <a:t> Edition, Course Technology, Cengage Learning, USA</a:t>
            </a:r>
          </a:p>
          <a:p>
            <a:pPr eaLnBrk="1" hangingPunct="1"/>
            <a:r>
              <a:rPr lang="en-GB" altLang="en-US" sz="2400" dirty="0"/>
              <a:t>https://</a:t>
            </a:r>
            <a:r>
              <a:rPr lang="en-GB" altLang="en-US" sz="2400" dirty="0" err="1"/>
              <a:t>www.researchgate.net</a:t>
            </a:r>
            <a:r>
              <a:rPr lang="en-GB" altLang="en-US" sz="2400" dirty="0"/>
              <a:t>/figure/1-WBS-of-this-project_fig15_321095075</a:t>
            </a:r>
          </a:p>
          <a:p>
            <a:pPr eaLnBrk="1" hangingPunct="1"/>
            <a:r>
              <a:rPr lang="en-GB" altLang="en-US" sz="2400" dirty="0"/>
              <a:t>Refer to this link for </a:t>
            </a:r>
            <a:r>
              <a:rPr lang="en-GB" altLang="en-US" sz="2400" dirty="0" err="1"/>
              <a:t>Mindmapping</a:t>
            </a:r>
            <a:r>
              <a:rPr lang="en-GB" altLang="en-US" sz="2400" dirty="0"/>
              <a:t>: </a:t>
            </a:r>
            <a:r>
              <a:rPr lang="en-US" altLang="en-US" sz="2400" dirty="0">
                <a:hlinkClick r:id="rId5"/>
              </a:rPr>
              <a:t>http://www.youtube.com/watch?v=MlabrWv25qQ</a:t>
            </a:r>
            <a:endParaRPr lang="en-US" altLang="en-US" sz="2400"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extLst>
      <p:ext uri="{BB962C8B-B14F-4D97-AF65-F5344CB8AC3E}">
        <p14:creationId xmlns:p14="http://schemas.microsoft.com/office/powerpoint/2010/main" val="663196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807</TotalTime>
  <Words>1863</Words>
  <Application>Microsoft Macintosh PowerPoint</Application>
  <PresentationFormat>On-screen Show (4:3)</PresentationFormat>
  <Paragraphs>181</Paragraphs>
  <Slides>27</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Myriad Pro</vt:lpstr>
      <vt:lpstr>Proxima Nova Soft</vt:lpstr>
      <vt:lpstr>Times New Roman</vt:lpstr>
      <vt:lpstr>Verdana</vt:lpstr>
      <vt:lpstr>Wingdings 2</vt:lpstr>
      <vt:lpstr>20140311PresentationUWTSDTemplate</vt:lpstr>
      <vt:lpstr>PowerPoint Presentation</vt:lpstr>
      <vt:lpstr>Objective</vt:lpstr>
      <vt:lpstr>What is Project Scope Management?</vt:lpstr>
      <vt:lpstr>Processes of Project Scope Management: planning, controlling, and closing. </vt:lpstr>
      <vt:lpstr>Project Scope Management Processes</vt:lpstr>
      <vt:lpstr>What Went Right?</vt:lpstr>
      <vt:lpstr>What Went Right?</vt:lpstr>
      <vt:lpstr>Media Snapshot</vt:lpstr>
      <vt:lpstr>Work Breakdown Structure (WBS)</vt:lpstr>
      <vt:lpstr> Work Breakdown Structure (WBS)</vt:lpstr>
      <vt:lpstr>Partial WBS Organized by Product Areas </vt:lpstr>
      <vt:lpstr>Partial WBS Organized by Project Phase</vt:lpstr>
      <vt:lpstr>Partial Intranet WBS in Tabular Form</vt:lpstr>
      <vt:lpstr>Intranet WBS and Gantt Chart in Microsoft Project</vt:lpstr>
      <vt:lpstr>Intranet Gantt Chart Organized by Project Management Process Groups</vt:lpstr>
      <vt:lpstr>Approaches to Developing WBSs</vt:lpstr>
      <vt:lpstr>Mind Mapping</vt:lpstr>
      <vt:lpstr>Mind Mapping</vt:lpstr>
      <vt:lpstr>Mind Mapping</vt:lpstr>
      <vt:lpstr>Sample Mind-Mapping Approach for Creating a WBS</vt:lpstr>
      <vt:lpstr>Resulting WBS in Chart Form</vt:lpstr>
      <vt:lpstr>The WBS Example for Research</vt:lpstr>
      <vt:lpstr>Scope Verification</vt:lpstr>
      <vt:lpstr>What Went Wrong?</vt:lpstr>
      <vt:lpstr>Best Practices for Avoiding Scope Problems</vt:lpstr>
      <vt:lpstr>Using Software to Assist in  Project Scope Management</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46</cp:revision>
  <cp:lastPrinted>2018-07-09T15:27:01Z</cp:lastPrinted>
  <dcterms:created xsi:type="dcterms:W3CDTF">2002-10-07T19:43:58Z</dcterms:created>
  <dcterms:modified xsi:type="dcterms:W3CDTF">2022-11-08T07:07:22Z</dcterms:modified>
</cp:coreProperties>
</file>