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ppt/comments/comment1.xml" ContentType="application/vnd.openxmlformats-officedocument.presentationml.comments+xml"/>
  <Override PartName="/ppt/notesSlides/notesSlide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notesSlides/notesSlide7.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94" r:id="rId3"/>
    <p:sldId id="301" r:id="rId4"/>
    <p:sldId id="297" r:id="rId5"/>
    <p:sldId id="277" r:id="rId6"/>
    <p:sldId id="278" r:id="rId7"/>
    <p:sldId id="286" r:id="rId8"/>
    <p:sldId id="283" r:id="rId9"/>
    <p:sldId id="280" r:id="rId10"/>
    <p:sldId id="300" r:id="rId11"/>
    <p:sldId id="295" r:id="rId12"/>
    <p:sldId id="285" r:id="rId13"/>
    <p:sldId id="29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5A29D3E-63FE-4F5C-9222-D37BBBB090D3}">
          <p14:sldIdLst>
            <p14:sldId id="256"/>
            <p14:sldId id="294"/>
            <p14:sldId id="301"/>
            <p14:sldId id="297"/>
            <p14:sldId id="277"/>
            <p14:sldId id="278"/>
            <p14:sldId id="286"/>
            <p14:sldId id="283"/>
            <p14:sldId id="280"/>
            <p14:sldId id="300"/>
            <p14:sldId id="295"/>
            <p14:sldId id="285"/>
            <p14:sldId id="298"/>
          </p14:sldIdLst>
        </p14:section>
        <p14:section name="Back up slides" id="{822E716B-8B25-4F41-8AF0-13E0939DE265}">
          <p14:sldIdLst/>
        </p14:section>
      </p14:sectionLst>
    </p:ext>
    <p:ext uri="{EFAFB233-063F-42B5-8137-9DF3F51BA10A}">
      <p15:sldGuideLst xmlns:p15="http://schemas.microsoft.com/office/powerpoint/2012/main">
        <p15:guide id="1" orient="horz" pos="2112" userDrawn="1">
          <p15:clr>
            <a:srgbClr val="A4A3A4"/>
          </p15:clr>
        </p15:guide>
        <p15:guide id="2" pos="3864"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ina seetaram" initials="ts" lastIdx="3" clrIdx="0">
    <p:extLst>
      <p:ext uri="{19B8F6BF-5375-455C-9EA6-DF929625EA0E}">
        <p15:presenceInfo xmlns:p15="http://schemas.microsoft.com/office/powerpoint/2012/main" userId="b322827abfe604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B1AA"/>
    <a:srgbClr val="FF3399"/>
    <a:srgbClr val="808080"/>
    <a:srgbClr val="EB87ED"/>
    <a:srgbClr val="98CDD4"/>
    <a:srgbClr val="E1E0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06" autoAdjust="0"/>
    <p:restoredTop sz="70130" autoAdjust="0"/>
  </p:normalViewPr>
  <p:slideViewPr>
    <p:cSldViewPr snapToGrid="0" showGuides="1">
      <p:cViewPr varScale="1">
        <p:scale>
          <a:sx n="50" d="100"/>
          <a:sy n="50" d="100"/>
        </p:scale>
        <p:origin x="1410" y="54"/>
      </p:cViewPr>
      <p:guideLst>
        <p:guide orient="horz" pos="2112"/>
        <p:guide pos="386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2735546440745111"/>
          <c:y val="7.5291192767570722E-2"/>
          <c:w val="0.60441628588437746"/>
          <c:h val="0.69737066200058329"/>
        </c:manualLayout>
      </c:layout>
      <c:barChart>
        <c:barDir val="bar"/>
        <c:grouping val="clustered"/>
        <c:varyColors val="0"/>
        <c:ser>
          <c:idx val="0"/>
          <c:order val="0"/>
          <c:tx>
            <c:strRef>
              <c:f>Sheet1!$B$1</c:f>
              <c:strCache>
                <c:ptCount val="1"/>
                <c:pt idx="0">
                  <c:v>Participants</c:v>
                </c:pt>
              </c:strCache>
            </c:strRef>
          </c:tx>
          <c:spPr>
            <a:solidFill>
              <a:schemeClr val="accent1">
                <a:alpha val="85000"/>
              </a:schemeClr>
            </a:solidFill>
            <a:ln w="9525" cap="flat" cmpd="sng" algn="ctr">
              <a:solidFill>
                <a:schemeClr val="lt1">
                  <a:alpha val="50000"/>
                </a:schemeClr>
              </a:solidFill>
              <a:round/>
            </a:ln>
            <a:effectLst/>
          </c:spPr>
          <c:invertIfNegative val="0"/>
          <c:dPt>
            <c:idx val="0"/>
            <c:invertIfNegative val="0"/>
            <c:bubble3D val="0"/>
            <c:extLst>
              <c:ext xmlns:c16="http://schemas.microsoft.com/office/drawing/2014/chart" uri="{C3380CC4-5D6E-409C-BE32-E72D297353CC}">
                <c16:uniqueId val="{00000001-F825-4890-955C-B6381F96338D}"/>
              </c:ext>
            </c:extLst>
          </c:dPt>
          <c:dPt>
            <c:idx val="1"/>
            <c:invertIfNegative val="0"/>
            <c:bubble3D val="0"/>
            <c:extLst>
              <c:ext xmlns:c16="http://schemas.microsoft.com/office/drawing/2014/chart" uri="{C3380CC4-5D6E-409C-BE32-E72D297353CC}">
                <c16:uniqueId val="{00000002-F825-4890-955C-B6381F96338D}"/>
              </c:ext>
            </c:extLst>
          </c:dPt>
          <c:dPt>
            <c:idx val="2"/>
            <c:invertIfNegative val="0"/>
            <c:bubble3D val="0"/>
            <c:extLst>
              <c:ext xmlns:c16="http://schemas.microsoft.com/office/drawing/2014/chart" uri="{C3380CC4-5D6E-409C-BE32-E72D297353CC}">
                <c16:uniqueId val="{00000003-F825-4890-955C-B6381F96338D}"/>
              </c:ext>
            </c:extLst>
          </c:dPt>
          <c:dPt>
            <c:idx val="3"/>
            <c:invertIfNegative val="0"/>
            <c:bubble3D val="0"/>
            <c:extLst>
              <c:ext xmlns:c16="http://schemas.microsoft.com/office/drawing/2014/chart" uri="{C3380CC4-5D6E-409C-BE32-E72D297353CC}">
                <c16:uniqueId val="{00000004-F825-4890-955C-B6381F96338D}"/>
              </c:ext>
            </c:extLst>
          </c:dPt>
          <c:dPt>
            <c:idx val="4"/>
            <c:invertIfNegative val="0"/>
            <c:bubble3D val="0"/>
            <c:extLst>
              <c:ext xmlns:c16="http://schemas.microsoft.com/office/drawing/2014/chart" uri="{C3380CC4-5D6E-409C-BE32-E72D297353CC}">
                <c16:uniqueId val="{00000005-F825-4890-955C-B6381F96338D}"/>
              </c:ext>
            </c:extLst>
          </c:dPt>
          <c:dPt>
            <c:idx val="5"/>
            <c:invertIfNegative val="0"/>
            <c:bubble3D val="0"/>
            <c:spPr>
              <a:solidFill>
                <a:srgbClr val="25B1AA"/>
              </a:solidFill>
              <a:ln w="9525" cap="flat" cmpd="sng" algn="ctr">
                <a:solidFill>
                  <a:schemeClr val="lt1">
                    <a:alpha val="50000"/>
                  </a:schemeClr>
                </a:solidFill>
                <a:round/>
              </a:ln>
              <a:effectLst/>
            </c:spPr>
            <c:extLst>
              <c:ext xmlns:c16="http://schemas.microsoft.com/office/drawing/2014/chart" uri="{C3380CC4-5D6E-409C-BE32-E72D297353CC}">
                <c16:uniqueId val="{00000006-F825-4890-955C-B6381F96338D}"/>
              </c:ext>
            </c:extLst>
          </c:dPt>
          <c:dPt>
            <c:idx val="6"/>
            <c:invertIfNegative val="0"/>
            <c:bubble3D val="0"/>
            <c:spPr>
              <a:solidFill>
                <a:schemeClr val="accent6">
                  <a:lumMod val="60000"/>
                  <a:lumOff val="40000"/>
                </a:schemeClr>
              </a:solidFill>
              <a:ln w="9525" cap="flat" cmpd="sng" algn="ctr">
                <a:solidFill>
                  <a:schemeClr val="lt1">
                    <a:alpha val="50000"/>
                  </a:schemeClr>
                </a:solidFill>
                <a:round/>
              </a:ln>
              <a:effectLst/>
            </c:spPr>
            <c:extLst>
              <c:ext xmlns:c16="http://schemas.microsoft.com/office/drawing/2014/chart" uri="{C3380CC4-5D6E-409C-BE32-E72D297353CC}">
                <c16:uniqueId val="{00000007-F825-4890-955C-B6381F96338D}"/>
              </c:ext>
            </c:extLst>
          </c:dPt>
          <c:dPt>
            <c:idx val="7"/>
            <c:invertIfNegative val="0"/>
            <c:bubble3D val="0"/>
            <c:spPr>
              <a:solidFill>
                <a:schemeClr val="accent6">
                  <a:lumMod val="60000"/>
                  <a:lumOff val="40000"/>
                </a:schemeClr>
              </a:solidFill>
              <a:ln w="9525" cap="flat" cmpd="sng" algn="ctr">
                <a:solidFill>
                  <a:schemeClr val="lt1">
                    <a:alpha val="50000"/>
                  </a:schemeClr>
                </a:solidFill>
                <a:round/>
              </a:ln>
              <a:effectLst/>
            </c:spPr>
            <c:extLst>
              <c:ext xmlns:c16="http://schemas.microsoft.com/office/drawing/2014/chart" uri="{C3380CC4-5D6E-409C-BE32-E72D297353CC}">
                <c16:uniqueId val="{00000008-F825-4890-955C-B6381F96338D}"/>
              </c:ext>
            </c:extLst>
          </c:dPt>
          <c:dPt>
            <c:idx val="8"/>
            <c:invertIfNegative val="0"/>
            <c:bubble3D val="0"/>
            <c:spPr>
              <a:solidFill>
                <a:schemeClr val="accent6">
                  <a:lumMod val="60000"/>
                  <a:lumOff val="40000"/>
                </a:schemeClr>
              </a:solidFill>
              <a:ln w="9525" cap="flat" cmpd="sng" algn="ctr">
                <a:solidFill>
                  <a:schemeClr val="lt1">
                    <a:alpha val="50000"/>
                  </a:schemeClr>
                </a:solidFill>
                <a:round/>
              </a:ln>
              <a:effectLst/>
            </c:spPr>
            <c:extLst>
              <c:ext xmlns:c16="http://schemas.microsoft.com/office/drawing/2014/chart" uri="{C3380CC4-5D6E-409C-BE32-E72D297353CC}">
                <c16:uniqueId val="{00000009-F825-4890-955C-B6381F96338D}"/>
              </c:ext>
            </c:extLst>
          </c:dPt>
          <c:dPt>
            <c:idx val="9"/>
            <c:invertIfNegative val="0"/>
            <c:bubble3D val="0"/>
            <c:spPr>
              <a:solidFill>
                <a:schemeClr val="accent6">
                  <a:lumMod val="60000"/>
                  <a:lumOff val="40000"/>
                </a:schemeClr>
              </a:solidFill>
              <a:ln w="9525" cap="flat" cmpd="sng" algn="ctr">
                <a:solidFill>
                  <a:schemeClr val="lt1">
                    <a:alpha val="50000"/>
                  </a:schemeClr>
                </a:solidFill>
                <a:round/>
              </a:ln>
              <a:effectLst/>
            </c:spPr>
            <c:extLst>
              <c:ext xmlns:c16="http://schemas.microsoft.com/office/drawing/2014/chart" uri="{C3380CC4-5D6E-409C-BE32-E72D297353CC}">
                <c16:uniqueId val="{0000000A-F825-4890-955C-B6381F96338D}"/>
              </c:ext>
            </c:extLst>
          </c:dPt>
          <c:dLbls>
            <c:dLbl>
              <c:idx val="0"/>
              <c:tx>
                <c:rich>
                  <a:bodyPr/>
                  <a:lstStyle/>
                  <a:p>
                    <a:fld id="{344A509C-0E12-4B5D-9195-34E2B19EEE02}" type="CATEGORYNAME">
                      <a:rPr lang="en-US"/>
                      <a:pPr/>
                      <a:t>[CATEGORY NAME]</a:t>
                    </a:fld>
                    <a:r>
                      <a:rPr lang="en-US" baseline="0" dirty="0"/>
                      <a:t>, </a:t>
                    </a:r>
                    <a:fld id="{7E281D34-0AF8-4F8B-8915-E39F892D6167}" type="VALUE">
                      <a:rPr lang="en-US" baseline="0"/>
                      <a:pPr/>
                      <a:t>[VALUE]</a:t>
                    </a:fld>
                    <a:r>
                      <a:rPr lang="en-US" baseline="0" dirty="0"/>
                      <a:t>, </a:t>
                    </a:r>
                  </a:p>
                </c:rich>
              </c:tx>
              <c:dLblPos val="in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F825-4890-955C-B6381F96338D}"/>
                </c:ext>
              </c:extLst>
            </c:dLbl>
            <c:dLbl>
              <c:idx val="1"/>
              <c:tx>
                <c:rich>
                  <a:bodyPr/>
                  <a:lstStyle/>
                  <a:p>
                    <a:fld id="{7F2D8BCE-3921-4F85-8B08-3C5807324FD2}" type="CATEGORYNAME">
                      <a:rPr lang="en-US"/>
                      <a:pPr/>
                      <a:t>[CATEGORY NAME]</a:t>
                    </a:fld>
                    <a:r>
                      <a:rPr lang="en-US"/>
                      <a:t>, </a:t>
                    </a:r>
                    <a:fld id="{348BF1D8-9BDA-476F-ADA6-540B89EF6B0E}" type="VALUE">
                      <a:rPr lang="en-US"/>
                      <a:pPr/>
                      <a:t>[VALUE]</a:t>
                    </a:fld>
                    <a:endParaRPr lang="en-US"/>
                  </a:p>
                </c:rich>
              </c:tx>
              <c:dLblPos val="in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F825-4890-955C-B6381F96338D}"/>
                </c:ext>
              </c:extLst>
            </c:dLbl>
            <c:dLbl>
              <c:idx val="2"/>
              <c:layout>
                <c:manualLayout>
                  <c:x val="-0.15127083333333333"/>
                  <c:y val="-2.5925925925925925E-2"/>
                </c:manualLayout>
              </c:layout>
              <c:tx>
                <c:rich>
                  <a:bodyPr/>
                  <a:lstStyle/>
                  <a:p>
                    <a:endParaRPr lang="en-US"/>
                  </a:p>
                  <a:p>
                    <a:endParaRPr lang="en-US"/>
                  </a:p>
                  <a:p>
                    <a:fld id="{67063F03-2BEC-4AFC-AEDC-B2E6663D4B47}" type="CATEGORYNAME">
                      <a:rPr lang="en-US" smtClean="0"/>
                      <a:pPr/>
                      <a:t>[CATEGORY NAME]</a:t>
                    </a:fld>
                    <a:r>
                      <a:rPr lang="en-US" baseline="0" dirty="0"/>
                      <a:t>, </a:t>
                    </a:r>
                    <a:fld id="{2BA0E581-3145-48AC-A60C-E3FE8452FD41}" type="VALUE">
                      <a:rPr lang="en-US" baseline="0"/>
                      <a:pPr/>
                      <a:t>[VALUE]</a:t>
                    </a:fld>
                    <a:endParaRPr lang="en-US" baseline="0" dirty="0"/>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F825-4890-955C-B6381F96338D}"/>
                </c:ext>
              </c:extLst>
            </c:dLbl>
            <c:dLbl>
              <c:idx val="3"/>
              <c:layout>
                <c:manualLayout>
                  <c:x val="-0.12477083333333341"/>
                  <c:y val="-2.7777777777777776E-2"/>
                </c:manualLayout>
              </c:layout>
              <c:tx>
                <c:rich>
                  <a:bodyPr/>
                  <a:lstStyle/>
                  <a:p>
                    <a:endParaRPr lang="en-US"/>
                  </a:p>
                  <a:p>
                    <a:endParaRPr lang="en-US"/>
                  </a:p>
                  <a:p>
                    <a:fld id="{F035F6A3-7B02-4EFB-A4FC-21FB49648DFD}" type="CATEGORYNAME">
                      <a:rPr lang="en-US" smtClean="0"/>
                      <a:pPr/>
                      <a:t>[CATEGORY NAME]</a:t>
                    </a:fld>
                    <a:r>
                      <a:rPr lang="en-US" baseline="0" dirty="0"/>
                      <a:t>, </a:t>
                    </a:r>
                    <a:fld id="{F6637914-0583-40C6-8531-6A80EBE69267}" type="VALUE">
                      <a:rPr lang="en-US" baseline="0"/>
                      <a:pPr/>
                      <a:t>[VALUE]</a:t>
                    </a:fld>
                    <a:endParaRPr lang="en-US" baseline="0" dirty="0"/>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F825-4890-955C-B6381F96338D}"/>
                </c:ext>
              </c:extLst>
            </c:dLbl>
            <c:dLbl>
              <c:idx val="4"/>
              <c:layout>
                <c:manualLayout>
                  <c:x val="-0.15927083333333333"/>
                  <c:y val="-3.1481481481481548E-2"/>
                </c:manualLayout>
              </c:layout>
              <c:tx>
                <c:rich>
                  <a:bodyPr/>
                  <a:lstStyle/>
                  <a:p>
                    <a:endParaRPr lang="en-US" dirty="0"/>
                  </a:p>
                  <a:p>
                    <a:endParaRPr lang="en-US" dirty="0"/>
                  </a:p>
                  <a:p>
                    <a:fld id="{FCAF1964-172C-4E32-B5CB-67A086BAF020}" type="CATEGORYNAME">
                      <a:rPr lang="en-US" smtClean="0"/>
                      <a:pPr/>
                      <a:t>[CATEGORY NAME]</a:t>
                    </a:fld>
                    <a:r>
                      <a:rPr lang="en-US" baseline="0" dirty="0"/>
                      <a:t>, </a:t>
                    </a:r>
                    <a:fld id="{411935EA-D0F1-4532-9305-3F2A2E9A7C98}" type="VALUE">
                      <a:rPr lang="en-US" baseline="0"/>
                      <a:pPr/>
                      <a:t>[VALUE]</a:t>
                    </a:fld>
                    <a:endParaRPr lang="en-US" baseline="0" dirty="0"/>
                  </a:p>
                </c:rich>
              </c:tx>
              <c:dLblPos val="outEnd"/>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F825-4890-955C-B6381F96338D}"/>
                </c:ext>
              </c:extLst>
            </c:dLbl>
            <c:spPr>
              <a:noFill/>
              <a:ln>
                <a:noFill/>
              </a:ln>
              <a:effectLst/>
            </c:spPr>
            <c:txPr>
              <a:bodyPr rot="0" spcFirstLastPara="1" vertOverflow="ellipsis" vert="horz" wrap="square" anchor="ctr" anchorCtr="1"/>
              <a:lstStyle/>
              <a:p>
                <a:pPr>
                  <a:defRPr sz="1400" b="1" i="0" u="none" strike="noStrike" kern="1200" baseline="0">
                    <a:solidFill>
                      <a:schemeClr val="lt1"/>
                    </a:solidFill>
                    <a:latin typeface="+mn-lt"/>
                    <a:ea typeface="+mn-ea"/>
                    <a:cs typeface="+mn-cs"/>
                  </a:defRPr>
                </a:pPr>
                <a:endParaRPr lang="en-US"/>
              </a:p>
            </c:txPr>
            <c:dLblPos val="inEnd"/>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Sheet1!$A$2:$A$11</c:f>
              <c:strCache>
                <c:ptCount val="10"/>
                <c:pt idx="0">
                  <c:v>yoga</c:v>
                </c:pt>
                <c:pt idx="1">
                  <c:v>Aqua fit</c:v>
                </c:pt>
                <c:pt idx="2">
                  <c:v>Sunset meditation</c:v>
                </c:pt>
                <c:pt idx="3">
                  <c:v>Meditation</c:v>
                </c:pt>
                <c:pt idx="4">
                  <c:v>Sound healing therapy</c:v>
                </c:pt>
                <c:pt idx="5">
                  <c:v>Burning sorrows</c:v>
                </c:pt>
                <c:pt idx="6">
                  <c:v>Power Nap</c:v>
                </c:pt>
                <c:pt idx="7">
                  <c:v>Punching fears</c:v>
                </c:pt>
                <c:pt idx="8">
                  <c:v>Happiness boosters</c:v>
                </c:pt>
                <c:pt idx="9">
                  <c:v>Happiness Library</c:v>
                </c:pt>
              </c:strCache>
            </c:strRef>
          </c:cat>
          <c:val>
            <c:numRef>
              <c:f>Sheet1!$B$2:$B$11</c:f>
              <c:numCache>
                <c:formatCode>General</c:formatCode>
                <c:ptCount val="10"/>
                <c:pt idx="0">
                  <c:v>61</c:v>
                </c:pt>
                <c:pt idx="1">
                  <c:v>36</c:v>
                </c:pt>
                <c:pt idx="2">
                  <c:v>69</c:v>
                </c:pt>
                <c:pt idx="3">
                  <c:v>94</c:v>
                </c:pt>
                <c:pt idx="4">
                  <c:v>91</c:v>
                </c:pt>
                <c:pt idx="5">
                  <c:v>100</c:v>
                </c:pt>
                <c:pt idx="6">
                  <c:v>92</c:v>
                </c:pt>
                <c:pt idx="7">
                  <c:v>55</c:v>
                </c:pt>
                <c:pt idx="8">
                  <c:v>74</c:v>
                </c:pt>
                <c:pt idx="9">
                  <c:v>92</c:v>
                </c:pt>
              </c:numCache>
            </c:numRef>
          </c:val>
          <c:extLst>
            <c:ext xmlns:c16="http://schemas.microsoft.com/office/drawing/2014/chart" uri="{C3380CC4-5D6E-409C-BE32-E72D297353CC}">
              <c16:uniqueId val="{00000000-F825-4890-955C-B6381F96338D}"/>
            </c:ext>
          </c:extLst>
        </c:ser>
        <c:dLbls>
          <c:dLblPos val="inEnd"/>
          <c:showLegendKey val="0"/>
          <c:showVal val="1"/>
          <c:showCatName val="0"/>
          <c:showSerName val="0"/>
          <c:showPercent val="0"/>
          <c:showBubbleSize val="0"/>
        </c:dLbls>
        <c:gapWidth val="65"/>
        <c:axId val="279247016"/>
        <c:axId val="279248984"/>
      </c:barChart>
      <c:valAx>
        <c:axId val="279248984"/>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dirty="0"/>
                  <a:t>                            115 Respondents Responded from 120 targeted</a:t>
                </a:r>
              </a:p>
            </c:rich>
          </c:tx>
          <c:layout>
            <c:manualLayout>
              <c:xMode val="edge"/>
              <c:yMode val="edge"/>
              <c:x val="0.23386376312335957"/>
              <c:y val="0.84610104986876644"/>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dk1">
                    <a:lumMod val="75000"/>
                    <a:lumOff val="25000"/>
                  </a:schemeClr>
                </a:solidFill>
                <a:latin typeface="+mn-lt"/>
                <a:ea typeface="+mn-ea"/>
                <a:cs typeface="+mn-cs"/>
              </a:defRPr>
            </a:pPr>
            <a:endParaRPr lang="en-US"/>
          </a:p>
        </c:txPr>
        <c:crossAx val="279247016"/>
        <c:crosses val="autoZero"/>
        <c:crossBetween val="between"/>
      </c:valAx>
      <c:catAx>
        <c:axId val="279247016"/>
        <c:scaling>
          <c:orientation val="minMax"/>
        </c:scaling>
        <c:delete val="1"/>
        <c:axPos val="l"/>
        <c:numFmt formatCode="General" sourceLinked="1"/>
        <c:majorTickMark val="none"/>
        <c:minorTickMark val="none"/>
        <c:tickLblPos val="nextTo"/>
        <c:crossAx val="279248984"/>
        <c:crosses val="autoZero"/>
        <c:auto val="1"/>
        <c:lblAlgn val="ctr"/>
        <c:lblOffset val="100"/>
        <c:noMultiLvlLbl val="0"/>
      </c:cat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sz="1800"/>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115 Guest survey analysis </a:t>
            </a:r>
          </a:p>
        </c:rich>
      </c:tx>
      <c:layout>
        <c:manualLayout>
          <c:xMode val="edge"/>
          <c:yMode val="edge"/>
          <c:x val="0.4026761452785646"/>
          <c:y val="5.1851859412636252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3.2044221797814375E-2"/>
          <c:y val="0.15769556105213781"/>
          <c:w val="0.90832004593175852"/>
          <c:h val="0.66181039104846762"/>
        </c:manualLayout>
      </c:layout>
      <c:bar3DChart>
        <c:barDir val="col"/>
        <c:grouping val="standard"/>
        <c:varyColors val="0"/>
        <c:ser>
          <c:idx val="0"/>
          <c:order val="0"/>
          <c:tx>
            <c:v>bbbbb</c:v>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dLbls>
            <c:dLbl>
              <c:idx val="0"/>
              <c:layout>
                <c:manualLayout>
                  <c:x val="6.8384835750229722E-3"/>
                  <c:y val="1.3527779750332421E-2"/>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4-8D15-4652-9F54-E7C35C6841BB}"/>
                </c:ext>
              </c:extLst>
            </c:dLbl>
            <c:dLbl>
              <c:idx val="1"/>
              <c:layout>
                <c:manualLayout>
                  <c:x val="-7.6298590907856552E-17"/>
                  <c:y val="0"/>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0-AF36-4C6A-AE29-8F1327FD1A82}"/>
                </c:ext>
              </c:extLst>
            </c:dLbl>
            <c:dLbl>
              <c:idx val="2"/>
              <c:tx>
                <c:rich>
                  <a:bodyPr/>
                  <a:lstStyle/>
                  <a:p>
                    <a:r>
                      <a:rPr lang="en-US" dirty="0"/>
                      <a:t>3</a:t>
                    </a:r>
                  </a:p>
                </c:rich>
              </c:tx>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0-A004-4FD4-B1B3-33557BBBD83F}"/>
                </c:ext>
              </c:extLst>
            </c:dLbl>
            <c:dLbl>
              <c:idx val="3"/>
              <c:layout>
                <c:manualLayout>
                  <c:x val="5.958404389606025E-4"/>
                  <c:y val="-4.9906685609023855E-3"/>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0-7DBF-4130-87DF-F25562872EFA}"/>
                </c:ext>
              </c:extLst>
            </c:dLbl>
            <c:dLbl>
              <c:idx val="4"/>
              <c:layout>
                <c:manualLayout>
                  <c:x val="0"/>
                  <c:y val="0"/>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5-8D15-4652-9F54-E7C35C6841BB}"/>
                </c:ext>
              </c:extLst>
            </c:dLbl>
            <c:dLbl>
              <c:idx val="5"/>
              <c:layout>
                <c:manualLayout>
                  <c:x val="-1.525971818157131E-16"/>
                  <c:y val="-6.7900460077019443E-17"/>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1-AF36-4C6A-AE29-8F1327FD1A82}"/>
                </c:ext>
              </c:extLst>
            </c:dLbl>
            <c:dLbl>
              <c:idx val="6"/>
              <c:layout>
                <c:manualLayout>
                  <c:x val="-1.525971818157131E-16"/>
                  <c:y val="-6.7900460077019443E-17"/>
                </c:manualLayout>
              </c:layout>
              <c:showLegendKey val="0"/>
              <c:showVal val="1"/>
              <c:showCatName val="0"/>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B-8D15-4652-9F54-E7C35C6841BB}"/>
                </c:ext>
              </c:extLst>
            </c:dLbl>
            <c:spPr>
              <a:solidFill>
                <a:schemeClr val="dk1">
                  <a:lumMod val="65000"/>
                  <a:lumOff val="35000"/>
                  <a:alpha val="75000"/>
                </a:schemeClr>
              </a:solidFill>
              <a:ln>
                <a:noFill/>
              </a:ln>
              <a:effectLst/>
            </c:spPr>
            <c:txPr>
              <a:bodyPr rot="0" spcFirstLastPara="1" vertOverflow="clip" horzOverflow="clip"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showLegendKey val="0"/>
            <c:showVal val="1"/>
            <c:showCatName val="0"/>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a:noFill/>
                  <a:ln>
                    <a:noFill/>
                  </a:ln>
                </c15:spPr>
                <c15:showLeaderLines val="1"/>
                <c15:leaderLines>
                  <c:spPr>
                    <a:ln w="9525">
                      <a:solidFill>
                        <a:schemeClr val="dk1">
                          <a:lumMod val="50000"/>
                          <a:lumOff val="50000"/>
                        </a:schemeClr>
                      </a:solidFill>
                    </a:ln>
                    <a:effectLst/>
                  </c:spPr>
                </c15:leaderLines>
              </c:ext>
            </c:extLst>
          </c:dLbls>
          <c:cat>
            <c:strRef>
              <c:f>Sheet1!$A$2:$A$12</c:f>
              <c:strCache>
                <c:ptCount val="7"/>
                <c:pt idx="0">
                  <c:v>              Gender</c:v>
                </c:pt>
                <c:pt idx="2">
                  <c:v>   Did you hear about the happiness concept before</c:v>
                </c:pt>
                <c:pt idx="4">
                  <c:v>How do you perceive the visibilty of our wellness services</c:v>
                </c:pt>
                <c:pt idx="6">
                  <c:v> Did you experience the happiness services</c:v>
                </c:pt>
              </c:strCache>
            </c:strRef>
          </c:cat>
          <c:val>
            <c:numRef>
              <c:f>Sheet1!$B$2:$B$12</c:f>
              <c:numCache>
                <c:formatCode>General</c:formatCode>
                <c:ptCount val="9"/>
                <c:pt idx="2">
                  <c:v>5</c:v>
                </c:pt>
                <c:pt idx="3">
                  <c:v>110</c:v>
                </c:pt>
                <c:pt idx="6">
                  <c:v>55</c:v>
                </c:pt>
                <c:pt idx="7">
                  <c:v>15</c:v>
                </c:pt>
                <c:pt idx="8">
                  <c:v>45</c:v>
                </c:pt>
              </c:numCache>
            </c:numRef>
          </c:val>
          <c:extLst>
            <c:ext xmlns:c16="http://schemas.microsoft.com/office/drawing/2014/chart" uri="{C3380CC4-5D6E-409C-BE32-E72D297353CC}">
              <c16:uniqueId val="{00000000-33DE-453B-8A03-B51AB1A9407F}"/>
            </c:ext>
          </c:extLst>
        </c:ser>
        <c:ser>
          <c:idx val="1"/>
          <c:order val="1"/>
          <c:tx>
            <c:strRef>
              <c:f>Sheet1!$C$1</c:f>
              <c:strCache>
                <c:ptCount val="1"/>
                <c:pt idx="0">
                  <c:v>partcipants gender</c:v>
                </c:pt>
              </c:strCache>
            </c:strRef>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dLbls>
            <c:dLbl>
              <c:idx val="0"/>
              <c:layout>
                <c:manualLayout>
                  <c:x val="9.1361845632349489E-2"/>
                  <c:y val="-0.16571087280706806"/>
                </c:manualLayout>
              </c:layout>
              <c:tx>
                <c:rich>
                  <a:bodyPr rot="0" spcFirstLastPara="1" vertOverflow="ellipsis" vert="horz" wrap="square" lIns="38100" tIns="19050" rIns="38100" bIns="19050" anchor="ctr" anchorCtr="1">
                    <a:spAutoFit/>
                  </a:bodyPr>
                  <a:lstStyle/>
                  <a:p>
                    <a:pPr marL="0" indent="0">
                      <a:buNone/>
                      <a:defRPr sz="1197" b="0" i="0" u="none" strike="noStrike" kern="1200" baseline="0">
                        <a:solidFill>
                          <a:schemeClr val="dk1">
                            <a:lumMod val="75000"/>
                            <a:lumOff val="25000"/>
                          </a:schemeClr>
                        </a:solidFill>
                        <a:latin typeface="+mn-lt"/>
                        <a:ea typeface="+mn-ea"/>
                        <a:cs typeface="+mn-cs"/>
                      </a:defRPr>
                    </a:pPr>
                    <a:r>
                      <a:rPr lang="en-US" sz="1400" dirty="0"/>
                      <a:t>Female</a:t>
                    </a:r>
                    <a:r>
                      <a:rPr lang="en-US" sz="1400" baseline="0" dirty="0"/>
                      <a:t> participants</a:t>
                    </a:r>
                  </a:p>
                  <a:p>
                    <a:pPr marL="0" indent="0">
                      <a:buNone/>
                      <a:defRPr/>
                    </a:pPr>
                    <a:r>
                      <a:rPr lang="en-US" sz="1400" baseline="0" dirty="0"/>
                      <a:t>88 </a:t>
                    </a:r>
                  </a:p>
                </c:rich>
              </c:tx>
              <c:spPr>
                <a:noFill/>
                <a:ln>
                  <a:noFill/>
                </a:ln>
                <a:effectLst/>
              </c:spPr>
              <c:txPr>
                <a:bodyPr rot="0" spcFirstLastPara="1" vertOverflow="ellipsis" vert="horz" wrap="square" lIns="38100" tIns="19050" rIns="38100" bIns="19050" anchor="ctr" anchorCtr="1">
                  <a:spAutoFit/>
                </a:bodyPr>
                <a:lstStyle/>
                <a:p>
                  <a:pPr marL="0" indent="0">
                    <a:buNone/>
                    <a:defRPr sz="1197"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F36-4C6A-AE29-8F1327FD1A82}"/>
                </c:ext>
              </c:extLst>
            </c:dLbl>
            <c:dLbl>
              <c:idx val="1"/>
              <c:layout>
                <c:manualLayout>
                  <c:x val="-6.7629077734361193E-2"/>
                  <c:y val="0.15370372611602889"/>
                </c:manualLayout>
              </c:layout>
              <c:tx>
                <c:rich>
                  <a:bodyPr/>
                  <a:lstStyle/>
                  <a:p>
                    <a:r>
                      <a:rPr lang="en-US" dirty="0"/>
                      <a:t>27</a:t>
                    </a:r>
                  </a:p>
                </c:rich>
              </c:tx>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C5C0-4C10-B313-F4A73E81F77C}"/>
                </c:ext>
              </c:extLst>
            </c:dLbl>
            <c:dLbl>
              <c:idx val="3"/>
              <c:tx>
                <c:rich>
                  <a:bodyPr/>
                  <a:lstStyle/>
                  <a:p>
                    <a:fld id="{A0FB6CBB-3D8D-4904-A97B-C660EA0F6EAD}" type="CATEGORYNAME">
                      <a:rPr lang="en-US" baseline="0" smtClean="0"/>
                      <a:pPr/>
                      <a:t>[CATEGORY NAME]</a:t>
                    </a:fld>
                    <a:fld id="{A5AAE47F-7B74-4887-A4B9-AAD82FB65593}" type="VALUE">
                      <a:rPr lang="en-US" baseline="0" smtClean="0"/>
                      <a:pPr/>
                      <a:t>[VALUE]</a:t>
                    </a:fld>
                    <a:endParaRPr lang="en-US"/>
                  </a:p>
                </c:rich>
              </c:tx>
              <c:showLegendKey val="0"/>
              <c:showVal val="1"/>
              <c:showCatName val="1"/>
              <c:showSerName val="1"/>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7DBF-4130-87DF-F25562872EFA}"/>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Sheet1!$A$2:$A$12</c:f>
              <c:strCache>
                <c:ptCount val="7"/>
                <c:pt idx="0">
                  <c:v>              Gender</c:v>
                </c:pt>
                <c:pt idx="2">
                  <c:v>   Did you hear about the happiness concept before</c:v>
                </c:pt>
                <c:pt idx="4">
                  <c:v>How do you perceive the visibilty of our wellness services</c:v>
                </c:pt>
                <c:pt idx="6">
                  <c:v> Did you experience the happiness services</c:v>
                </c:pt>
              </c:strCache>
            </c:strRef>
          </c:cat>
          <c:val>
            <c:numRef>
              <c:f>Sheet1!$C$2:$C$12</c:f>
              <c:numCache>
                <c:formatCode>General</c:formatCode>
                <c:ptCount val="9"/>
                <c:pt idx="0">
                  <c:v>27</c:v>
                </c:pt>
                <c:pt idx="1">
                  <c:v>88</c:v>
                </c:pt>
                <c:pt idx="4">
                  <c:v>15</c:v>
                </c:pt>
                <c:pt idx="5">
                  <c:v>82</c:v>
                </c:pt>
              </c:numCache>
            </c:numRef>
          </c:val>
          <c:extLst>
            <c:ext xmlns:c16="http://schemas.microsoft.com/office/drawing/2014/chart" uri="{C3380CC4-5D6E-409C-BE32-E72D297353CC}">
              <c16:uniqueId val="{00000001-33DE-453B-8A03-B51AB1A9407F}"/>
            </c:ext>
          </c:extLst>
        </c:ser>
        <c:dLbls>
          <c:showLegendKey val="0"/>
          <c:showVal val="1"/>
          <c:showCatName val="0"/>
          <c:showSerName val="0"/>
          <c:showPercent val="0"/>
          <c:showBubbleSize val="0"/>
        </c:dLbls>
        <c:gapWidth val="65"/>
        <c:shape val="box"/>
        <c:axId val="586763472"/>
        <c:axId val="586760848"/>
        <c:axId val="376479856"/>
      </c:bar3DChart>
      <c:catAx>
        <c:axId val="586763472"/>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0" spcFirstLastPara="1" vertOverflow="ellipsis" wrap="square" anchor="t" anchorCtr="0"/>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586760848"/>
        <c:crosses val="autoZero"/>
        <c:auto val="0"/>
        <c:lblAlgn val="ctr"/>
        <c:lblOffset val="100"/>
        <c:noMultiLvlLbl val="0"/>
      </c:catAx>
      <c:valAx>
        <c:axId val="586760848"/>
        <c:scaling>
          <c:orientation val="minMax"/>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sz="1800" dirty="0"/>
                  <a:t>Numbers</a:t>
                </a:r>
                <a:r>
                  <a:rPr lang="en-US" sz="1800" baseline="0" dirty="0"/>
                  <a:t> </a:t>
                </a:r>
                <a:r>
                  <a:rPr lang="en-US" sz="1800" dirty="0"/>
                  <a:t>of participants</a:t>
                </a:r>
              </a:p>
            </c:rich>
          </c:tx>
          <c:layout>
            <c:manualLayout>
              <c:xMode val="edge"/>
              <c:yMode val="edge"/>
              <c:x val="4.1104306239538174E-2"/>
              <c:y val="0.26187230415169205"/>
            </c:manualLayout>
          </c:layout>
          <c:overlay val="0"/>
          <c:spPr>
            <a:noFill/>
            <a:ln>
              <a:noFill/>
            </a:ln>
            <a:effectLst/>
          </c:spPr>
          <c:txPr>
            <a:bodyPr rot="-540000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crossAx val="586763472"/>
        <c:crosses val="autoZero"/>
        <c:crossBetween val="between"/>
      </c:valAx>
      <c:serAx>
        <c:axId val="376479856"/>
        <c:scaling>
          <c:orientation val="minMax"/>
        </c:scaling>
        <c:delete val="1"/>
        <c:axPos val="b"/>
        <c:title>
          <c:tx>
            <c:rich>
              <a:bodyPr rot="0" spcFirstLastPara="1" vertOverflow="ellipsis" vert="horz" wrap="square" anchor="ctr" anchorCtr="1"/>
              <a:lstStyle/>
              <a:p>
                <a:pPr lvl="1" algn="ctr" rtl="0">
                  <a:defRPr sz="1800" b="1" i="0" u="none" strike="noStrike" kern="1200" baseline="0">
                    <a:solidFill>
                      <a:prstClr val="black">
                        <a:lumMod val="75000"/>
                        <a:lumOff val="25000"/>
                      </a:prstClr>
                    </a:solidFill>
                    <a:latin typeface="+mn-lt"/>
                    <a:ea typeface="+mn-ea"/>
                    <a:cs typeface="+mn-cs"/>
                  </a:defRPr>
                </a:pPr>
                <a:r>
                  <a:rPr lang="en-US" sz="1800" dirty="0"/>
                  <a:t>Questions </a:t>
                </a:r>
              </a:p>
              <a:p>
                <a:pPr lvl="1" algn="ctr" rtl="0">
                  <a:defRPr sz="1800">
                    <a:solidFill>
                      <a:prstClr val="black">
                        <a:lumMod val="75000"/>
                        <a:lumOff val="25000"/>
                      </a:prstClr>
                    </a:solidFill>
                  </a:defRPr>
                </a:pPr>
                <a:r>
                  <a:rPr lang="en-US" sz="1800" dirty="0"/>
                  <a:t>asked to participants</a:t>
                </a:r>
              </a:p>
            </c:rich>
          </c:tx>
          <c:layout>
            <c:manualLayout>
              <c:xMode val="edge"/>
              <c:yMode val="edge"/>
              <c:x val="0.38656264705535376"/>
              <c:y val="0.84604299300714392"/>
            </c:manualLayout>
          </c:layout>
          <c:overlay val="0"/>
          <c:spPr>
            <a:noFill/>
            <a:ln>
              <a:noFill/>
            </a:ln>
            <a:effectLst/>
          </c:spPr>
          <c:txPr>
            <a:bodyPr rot="0" spcFirstLastPara="1" vertOverflow="ellipsis" vert="horz" wrap="square" anchor="ctr" anchorCtr="1"/>
            <a:lstStyle/>
            <a:p>
              <a:pPr lvl="1" algn="ctr" rtl="0">
                <a:defRPr sz="1800" b="1" i="0" u="none" strike="noStrike" kern="1200" baseline="0">
                  <a:solidFill>
                    <a:prstClr val="black">
                      <a:lumMod val="75000"/>
                      <a:lumOff val="25000"/>
                    </a:prstClr>
                  </a:solidFill>
                  <a:latin typeface="+mn-lt"/>
                  <a:ea typeface="+mn-ea"/>
                  <a:cs typeface="+mn-cs"/>
                </a:defRPr>
              </a:pPr>
              <a:endParaRPr lang="en-US"/>
            </a:p>
          </c:txPr>
        </c:title>
        <c:majorTickMark val="none"/>
        <c:minorTickMark val="none"/>
        <c:tickLblPos val="nextTo"/>
        <c:crossAx val="586760848"/>
        <c:crosses val="autoZero"/>
      </c:ser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userShapes r:id="rId4"/>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Analysis of Team members one-to-one interview to determine the happiness concept instructor </a:t>
            </a:r>
          </a:p>
        </c:rich>
      </c:tx>
      <c:layout>
        <c:manualLayout>
          <c:xMode val="edge"/>
          <c:yMode val="edge"/>
          <c:x val="0.17257291666666666"/>
          <c:y val="2.774297293209901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6.7804297900262468E-3"/>
          <c:y val="0.14882589353881628"/>
          <c:w val="0.96166830708661422"/>
          <c:h val="0.73473794047625818"/>
        </c:manualLayout>
      </c:layout>
      <c:barChart>
        <c:barDir val="col"/>
        <c:grouping val="clustered"/>
        <c:varyColors val="0"/>
        <c:ser>
          <c:idx val="0"/>
          <c:order val="0"/>
          <c:tx>
            <c:strRef>
              <c:f>Sheet1!$B$1</c:f>
              <c:strCache>
                <c:ptCount val="1"/>
                <c:pt idx="0">
                  <c:v>Which activity do you practice regularly</c:v>
                </c:pt>
              </c:strCache>
            </c:strRef>
          </c:tx>
          <c:spPr>
            <a:solidFill>
              <a:schemeClr val="accent1">
                <a:alpha val="85000"/>
              </a:schemeClr>
            </a:solidFill>
            <a:ln w="9525" cap="flat" cmpd="sng" algn="ctr">
              <a:solidFill>
                <a:schemeClr val="lt1">
                  <a:alpha val="50000"/>
                </a:schemeClr>
              </a:solidFill>
              <a:round/>
            </a:ln>
            <a:effectLst/>
          </c:spPr>
          <c:invertIfNegative val="0"/>
          <c:dPt>
            <c:idx val="0"/>
            <c:invertIfNegative val="0"/>
            <c:bubble3D val="0"/>
            <c:extLst>
              <c:ext xmlns:c16="http://schemas.microsoft.com/office/drawing/2014/chart" uri="{C3380CC4-5D6E-409C-BE32-E72D297353CC}">
                <c16:uniqueId val="{00000000-98AA-4F66-88A5-0DA51CE95054}"/>
              </c:ext>
            </c:extLst>
          </c:dPt>
          <c:dPt>
            <c:idx val="1"/>
            <c:invertIfNegative val="0"/>
            <c:bubble3D val="0"/>
            <c:extLst>
              <c:ext xmlns:c16="http://schemas.microsoft.com/office/drawing/2014/chart" uri="{C3380CC4-5D6E-409C-BE32-E72D297353CC}">
                <c16:uniqueId val="{00000006-99CB-4F33-8916-5FB15BCA0401}"/>
              </c:ext>
            </c:extLst>
          </c:dPt>
          <c:dPt>
            <c:idx val="2"/>
            <c:invertIfNegative val="0"/>
            <c:bubble3D val="0"/>
            <c:extLst>
              <c:ext xmlns:c16="http://schemas.microsoft.com/office/drawing/2014/chart" uri="{C3380CC4-5D6E-409C-BE32-E72D297353CC}">
                <c16:uniqueId val="{0000000C-C182-438A-98AC-13F4F4AE137B}"/>
              </c:ext>
            </c:extLst>
          </c:dPt>
          <c:dPt>
            <c:idx val="3"/>
            <c:invertIfNegative val="0"/>
            <c:bubble3D val="0"/>
            <c:extLst>
              <c:ext xmlns:c16="http://schemas.microsoft.com/office/drawing/2014/chart" uri="{C3380CC4-5D6E-409C-BE32-E72D297353CC}">
                <c16:uniqueId val="{00000008-AC12-4F71-A1E4-EAA5109F6E63}"/>
              </c:ext>
            </c:extLst>
          </c:dPt>
          <c:dPt>
            <c:idx val="4"/>
            <c:invertIfNegative val="0"/>
            <c:bubble3D val="0"/>
            <c:extLst>
              <c:ext xmlns:c16="http://schemas.microsoft.com/office/drawing/2014/chart" uri="{C3380CC4-5D6E-409C-BE32-E72D297353CC}">
                <c16:uniqueId val="{0000000E-C182-438A-98AC-13F4F4AE137B}"/>
              </c:ext>
            </c:extLst>
          </c:dPt>
          <c:dPt>
            <c:idx val="5"/>
            <c:invertIfNegative val="0"/>
            <c:bubble3D val="0"/>
            <c:extLst>
              <c:ext xmlns:c16="http://schemas.microsoft.com/office/drawing/2014/chart" uri="{C3380CC4-5D6E-409C-BE32-E72D297353CC}">
                <c16:uniqueId val="{0000000D-C182-438A-98AC-13F4F4AE137B}"/>
              </c:ext>
            </c:extLst>
          </c:dPt>
          <c:dPt>
            <c:idx val="7"/>
            <c:invertIfNegative val="0"/>
            <c:bubble3D val="0"/>
            <c:extLst>
              <c:ext xmlns:c16="http://schemas.microsoft.com/office/drawing/2014/chart" uri="{C3380CC4-5D6E-409C-BE32-E72D297353CC}">
                <c16:uniqueId val="{00000005-99CB-4F33-8916-5FB15BCA0401}"/>
              </c:ext>
            </c:extLst>
          </c:dPt>
          <c:dPt>
            <c:idx val="8"/>
            <c:invertIfNegative val="0"/>
            <c:bubble3D val="0"/>
            <c:extLst>
              <c:ext xmlns:c16="http://schemas.microsoft.com/office/drawing/2014/chart" uri="{C3380CC4-5D6E-409C-BE32-E72D297353CC}">
                <c16:uniqueId val="{00000006-98AA-4F66-88A5-0DA51CE95054}"/>
              </c:ext>
            </c:extLst>
          </c:dPt>
          <c:dPt>
            <c:idx val="9"/>
            <c:invertIfNegative val="0"/>
            <c:bubble3D val="0"/>
            <c:extLst>
              <c:ext xmlns:c16="http://schemas.microsoft.com/office/drawing/2014/chart" uri="{C3380CC4-5D6E-409C-BE32-E72D297353CC}">
                <c16:uniqueId val="{00000007-AC12-4F71-A1E4-EAA5109F6E63}"/>
              </c:ext>
            </c:extLst>
          </c:dPt>
          <c:dPt>
            <c:idx val="12"/>
            <c:invertIfNegative val="0"/>
            <c:bubble3D val="0"/>
            <c:extLst>
              <c:ext xmlns:c16="http://schemas.microsoft.com/office/drawing/2014/chart" uri="{C3380CC4-5D6E-409C-BE32-E72D297353CC}">
                <c16:uniqueId val="{00000009-AC12-4F71-A1E4-EAA5109F6E63}"/>
              </c:ext>
            </c:extLst>
          </c:dPt>
          <c:dPt>
            <c:idx val="13"/>
            <c:invertIfNegative val="0"/>
            <c:bubble3D val="0"/>
            <c:extLst>
              <c:ext xmlns:c16="http://schemas.microsoft.com/office/drawing/2014/chart" uri="{C3380CC4-5D6E-409C-BE32-E72D297353CC}">
                <c16:uniqueId val="{00000004-98AA-4F66-88A5-0DA51CE95054}"/>
              </c:ext>
            </c:extLst>
          </c:dPt>
          <c:dPt>
            <c:idx val="14"/>
            <c:invertIfNegative val="0"/>
            <c:bubble3D val="0"/>
            <c:extLst>
              <c:ext xmlns:c16="http://schemas.microsoft.com/office/drawing/2014/chart" uri="{C3380CC4-5D6E-409C-BE32-E72D297353CC}">
                <c16:uniqueId val="{0000000F-C182-438A-98AC-13F4F4AE137B}"/>
              </c:ext>
            </c:extLst>
          </c:dPt>
          <c:dPt>
            <c:idx val="15"/>
            <c:invertIfNegative val="0"/>
            <c:bubble3D val="0"/>
            <c:extLst>
              <c:ext xmlns:c16="http://schemas.microsoft.com/office/drawing/2014/chart" uri="{C3380CC4-5D6E-409C-BE32-E72D297353CC}">
                <c16:uniqueId val="{00000010-C182-438A-98AC-13F4F4AE137B}"/>
              </c:ext>
            </c:extLst>
          </c:dPt>
          <c:dPt>
            <c:idx val="16"/>
            <c:invertIfNegative val="0"/>
            <c:bubble3D val="0"/>
            <c:extLst>
              <c:ext xmlns:c16="http://schemas.microsoft.com/office/drawing/2014/chart" uri="{C3380CC4-5D6E-409C-BE32-E72D297353CC}">
                <c16:uniqueId val="{00000003-99CB-4F33-8916-5FB15BCA0401}"/>
              </c:ext>
            </c:extLst>
          </c:dPt>
          <c:dLbls>
            <c:dLbl>
              <c:idx val="0"/>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98AA-4F66-88A5-0DA51CE95054}"/>
                </c:ext>
              </c:extLst>
            </c:dLbl>
            <c:dLbl>
              <c:idx val="8"/>
              <c:tx>
                <c:rich>
                  <a:bodyPr/>
                  <a:lstStyle/>
                  <a:p>
                    <a:fld id="{0203B932-D604-44E5-A1EE-D7ADAECC65E6}" type="XVALUE">
                      <a:rPr lang="en-US" sz="1200" smtClean="0"/>
                      <a:pPr/>
                      <a:t>[X VALUE]</a:t>
                    </a:fld>
                    <a:r>
                      <a:rPr lang="en-US" sz="1200" dirty="0"/>
                      <a:t> 6</a:t>
                    </a:r>
                  </a:p>
                </c:rich>
              </c:tx>
              <c:dLblPos val="inEnd"/>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6-98AA-4F66-88A5-0DA51CE95054}"/>
                </c:ext>
              </c:extLst>
            </c:dLbl>
            <c:dLbl>
              <c:idx val="9"/>
              <c:tx>
                <c:rich>
                  <a:bodyPr/>
                  <a:lstStyle/>
                  <a:p>
                    <a:r>
                      <a:rPr lang="en-US"/>
                      <a:t>Instructor</a:t>
                    </a:r>
                    <a:r>
                      <a:rPr lang="en-US" baseline="0"/>
                      <a:t> for mindfulness therapies, </a:t>
                    </a:r>
                    <a:fld id="{B76735D8-679D-4EE8-A47B-DA24F190BCDE}" type="VALUE">
                      <a:rPr lang="en-US" baseline="0" smtClean="0"/>
                      <a:pPr/>
                      <a:t>[VALUE]</a:t>
                    </a:fld>
                    <a:endParaRPr lang="en-US" baseline="0"/>
                  </a:p>
                </c:rich>
              </c:tx>
              <c:dLblPos val="inEnd"/>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7-AC12-4F71-A1E4-EAA5109F6E63}"/>
                </c:ext>
              </c:extLst>
            </c:dLbl>
            <c:dLbl>
              <c:idx val="12"/>
              <c:tx>
                <c:rich>
                  <a:bodyPr/>
                  <a:lstStyle/>
                  <a:p>
                    <a:fld id="{354C3458-2F3F-41D9-88CD-9363989818A4}" type="XVALUE">
                      <a:rPr lang="en-US" smtClean="0"/>
                      <a:pPr/>
                      <a:t>[X VALUE]</a:t>
                    </a:fld>
                    <a:r>
                      <a:rPr lang="en-US" dirty="0"/>
                      <a:t> 8</a:t>
                    </a:r>
                  </a:p>
                </c:rich>
              </c:tx>
              <c:dLblPos val="inEnd"/>
              <c:showLegendKey val="0"/>
              <c:showVal val="1"/>
              <c:showCatName val="1"/>
              <c:showSerName val="0"/>
              <c:showPercent val="0"/>
              <c:showBubbleSize val="0"/>
              <c:separator>, </c:separator>
              <c:extLst>
                <c:ext xmlns:c15="http://schemas.microsoft.com/office/drawing/2012/chart" uri="{CE6537A1-D6FC-4f65-9D91-7224C49458BB}">
                  <c15:dlblFieldTable/>
                  <c15:showDataLabelsRange val="0"/>
                </c:ext>
                <c:ext xmlns:c16="http://schemas.microsoft.com/office/drawing/2014/chart" uri="{C3380CC4-5D6E-409C-BE32-E72D297353CC}">
                  <c16:uniqueId val="{00000009-AC12-4F71-A1E4-EAA5109F6E63}"/>
                </c:ext>
              </c:extLst>
            </c:dLbl>
            <c:spPr>
              <a:solidFill>
                <a:schemeClr val="dk1">
                  <a:lumMod val="65000"/>
                  <a:lumOff val="35000"/>
                  <a:alpha val="75000"/>
                </a:schemeClr>
              </a:solidFill>
              <a:ln>
                <a:noFill/>
              </a:ln>
              <a:effectLst/>
            </c:spPr>
            <c:txPr>
              <a:bodyPr rot="0" spcFirstLastPara="1" vertOverflow="clip" horzOverflow="clip"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1"/>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a:noFill/>
                  <a:ln>
                    <a:noFill/>
                  </a:ln>
                </c15:spPr>
                <c15:showLeaderLines val="1"/>
                <c15:leaderLines>
                  <c:spPr>
                    <a:ln w="9525">
                      <a:solidFill>
                        <a:schemeClr val="dk1">
                          <a:lumMod val="50000"/>
                          <a:lumOff val="50000"/>
                        </a:schemeClr>
                      </a:solidFill>
                    </a:ln>
                    <a:effectLst/>
                  </c:spPr>
                </c15:leaderLines>
              </c:ext>
            </c:extLst>
          </c:dLbls>
          <c:cat>
            <c:strRef>
              <c:f>Sheet1!$A$3:$A$19</c:f>
              <c:strCache>
                <c:ptCount val="17"/>
                <c:pt idx="0">
                  <c:v>Dancing</c:v>
                </c:pt>
                <c:pt idx="1">
                  <c:v>Yoga</c:v>
                </c:pt>
                <c:pt idx="2">
                  <c:v>Aqua gym</c:v>
                </c:pt>
                <c:pt idx="3">
                  <c:v>Meditation</c:v>
                </c:pt>
                <c:pt idx="4">
                  <c:v>Zumba</c:v>
                </c:pt>
                <c:pt idx="5">
                  <c:v>Flute</c:v>
                </c:pt>
                <c:pt idx="7">
                  <c:v>Yoga Instructor</c:v>
                </c:pt>
                <c:pt idx="8">
                  <c:v>Meditation Instructor</c:v>
                </c:pt>
                <c:pt idx="9">
                  <c:v>Mindfulness Therapies</c:v>
                </c:pt>
                <c:pt idx="10">
                  <c:v>Receptionist</c:v>
                </c:pt>
                <c:pt idx="12">
                  <c:v>Learnings</c:v>
                </c:pt>
                <c:pt idx="13">
                  <c:v>Team work</c:v>
                </c:pt>
                <c:pt idx="14">
                  <c:v>Increment</c:v>
                </c:pt>
                <c:pt idx="15">
                  <c:v>Self -imporvement</c:v>
                </c:pt>
                <c:pt idx="16">
                  <c:v>Carreer Growth</c:v>
                </c:pt>
              </c:strCache>
            </c:strRef>
          </c:cat>
          <c:val>
            <c:numRef>
              <c:f>Sheet1!$B$3:$B$19</c:f>
              <c:numCache>
                <c:formatCode>General</c:formatCode>
                <c:ptCount val="17"/>
                <c:pt idx="0">
                  <c:v>10</c:v>
                </c:pt>
                <c:pt idx="1">
                  <c:v>7</c:v>
                </c:pt>
                <c:pt idx="2">
                  <c:v>3</c:v>
                </c:pt>
                <c:pt idx="3">
                  <c:v>6</c:v>
                </c:pt>
                <c:pt idx="4">
                  <c:v>5</c:v>
                </c:pt>
                <c:pt idx="5">
                  <c:v>0</c:v>
                </c:pt>
                <c:pt idx="7">
                  <c:v>7</c:v>
                </c:pt>
                <c:pt idx="8">
                  <c:v>6</c:v>
                </c:pt>
                <c:pt idx="9">
                  <c:v>9</c:v>
                </c:pt>
                <c:pt idx="10">
                  <c:v>3</c:v>
                </c:pt>
                <c:pt idx="12">
                  <c:v>8</c:v>
                </c:pt>
                <c:pt idx="13">
                  <c:v>6</c:v>
                </c:pt>
                <c:pt idx="14">
                  <c:v>6</c:v>
                </c:pt>
                <c:pt idx="15">
                  <c:v>8</c:v>
                </c:pt>
                <c:pt idx="16">
                  <c:v>10</c:v>
                </c:pt>
              </c:numCache>
            </c:numRef>
          </c:val>
          <c:extLst>
            <c:ext xmlns:c16="http://schemas.microsoft.com/office/drawing/2014/chart" uri="{C3380CC4-5D6E-409C-BE32-E72D297353CC}">
              <c16:uniqueId val="{00000000-99CB-4F33-8916-5FB15BCA0401}"/>
            </c:ext>
          </c:extLst>
        </c:ser>
        <c:dLbls>
          <c:dLblPos val="inEnd"/>
          <c:showLegendKey val="0"/>
          <c:showVal val="1"/>
          <c:showCatName val="0"/>
          <c:showSerName val="0"/>
          <c:showPercent val="0"/>
          <c:showBubbleSize val="0"/>
        </c:dLbls>
        <c:gapWidth val="65"/>
        <c:axId val="444503424"/>
        <c:axId val="444500472"/>
      </c:barChart>
      <c:catAx>
        <c:axId val="444503424"/>
        <c:scaling>
          <c:orientation val="minMax"/>
        </c:scaling>
        <c:delete val="0"/>
        <c:axPos val="b"/>
        <c:numFmt formatCode="General" sourceLinked="1"/>
        <c:majorTickMark val="none"/>
        <c:minorTickMark val="none"/>
        <c:tickLblPos val="none"/>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444500472"/>
        <c:crosses val="autoZero"/>
        <c:auto val="0"/>
        <c:lblAlgn val="ctr"/>
        <c:lblOffset val="100"/>
        <c:tickMarkSkip val="1"/>
        <c:noMultiLvlLbl val="1"/>
      </c:catAx>
      <c:valAx>
        <c:axId val="444500472"/>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title>
          <c:tx>
            <c:rich>
              <a:bodyPr rot="0" spcFirstLastPara="1" vertOverflow="ellipsis" wrap="square" anchor="ctr" anchorCtr="1"/>
              <a:lstStyle/>
              <a:p>
                <a:pPr>
                  <a:defRPr sz="1197" b="1" i="0" u="none" strike="noStrike" kern="1200" baseline="0">
                    <a:solidFill>
                      <a:schemeClr val="dk1">
                        <a:lumMod val="75000"/>
                        <a:lumOff val="25000"/>
                      </a:schemeClr>
                    </a:solidFill>
                    <a:latin typeface="+mn-lt"/>
                    <a:ea typeface="+mn-ea"/>
                    <a:cs typeface="+mn-cs"/>
                  </a:defRPr>
                </a:pPr>
                <a:r>
                  <a:rPr lang="en-US"/>
                  <a:t>10  Dancing </a:t>
                </a:r>
              </a:p>
            </c:rich>
          </c:tx>
          <c:layout>
            <c:manualLayout>
              <c:xMode val="edge"/>
              <c:yMode val="edge"/>
              <c:x val="0"/>
              <c:y val="0.23333002069923078"/>
            </c:manualLayout>
          </c:layout>
          <c:overlay val="0"/>
          <c:spPr>
            <a:noFill/>
            <a:ln>
              <a:noFill/>
            </a:ln>
            <a:effectLst/>
          </c:spPr>
          <c:txPr>
            <a:bodyPr rot="0" spcFirstLastPara="1" vertOverflow="ellipsis" wrap="square" anchor="ctr" anchorCtr="1"/>
            <a:lstStyle/>
            <a:p>
              <a:pPr>
                <a:defRPr sz="1197" b="1" i="0" u="none" strike="noStrike" kern="1200" baseline="0">
                  <a:solidFill>
                    <a:schemeClr val="dk1">
                      <a:lumMod val="75000"/>
                      <a:lumOff val="25000"/>
                    </a:schemeClr>
                  </a:solidFill>
                  <a:latin typeface="+mn-lt"/>
                  <a:ea typeface="+mn-ea"/>
                  <a:cs typeface="+mn-cs"/>
                </a:defRPr>
              </a:pPr>
              <a:endParaRPr lang="en-US"/>
            </a:p>
          </c:txPr>
        </c:title>
        <c:numFmt formatCode="General" sourceLinked="1"/>
        <c:majorTickMark val="none"/>
        <c:minorTickMark val="none"/>
        <c:tickLblPos val="nextTo"/>
        <c:crossAx val="44450342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userShapes r:id="rId4"/>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2128" b="1" i="0" u="none" strike="noStrike" kern="1200" baseline="0">
                <a:solidFill>
                  <a:schemeClr val="tx1">
                    <a:lumMod val="65000"/>
                    <a:lumOff val="35000"/>
                  </a:schemeClr>
                </a:solidFill>
                <a:latin typeface="+mn-lt"/>
                <a:ea typeface="+mn-ea"/>
                <a:cs typeface="+mn-cs"/>
              </a:defRPr>
            </a:pPr>
            <a:r>
              <a:rPr lang="en-US" dirty="0"/>
              <a:t>Open question:</a:t>
            </a:r>
            <a:r>
              <a:rPr lang="en-US" baseline="0" dirty="0"/>
              <a:t> </a:t>
            </a:r>
            <a:r>
              <a:rPr lang="en-US" dirty="0"/>
              <a:t>Spa team one-to-one interview </a:t>
            </a:r>
          </a:p>
          <a:p>
            <a:pPr algn="ctr">
              <a:defRPr/>
            </a:pPr>
            <a:r>
              <a:rPr lang="en-US" dirty="0"/>
              <a:t>What is your career objective?</a:t>
            </a:r>
          </a:p>
        </c:rich>
      </c:tx>
      <c:layout>
        <c:manualLayout>
          <c:xMode val="edge"/>
          <c:yMode val="edge"/>
          <c:x val="0.31549042109632874"/>
          <c:y val="1.8946164733471202E-2"/>
        </c:manualLayout>
      </c:layout>
      <c:overlay val="0"/>
      <c:spPr>
        <a:noFill/>
        <a:ln>
          <a:noFill/>
        </a:ln>
        <a:effectLst/>
      </c:spPr>
      <c:txPr>
        <a:bodyPr rot="0" spcFirstLastPara="1" vertOverflow="ellipsis" vert="horz" wrap="square" anchor="ctr" anchorCtr="1"/>
        <a:lstStyle/>
        <a:p>
          <a:pPr algn="ctr">
            <a:defRPr sz="2128" b="1" i="0" u="none" strike="noStrike" kern="120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6461422655465228E-2"/>
          <c:y val="0.15000643341480174"/>
          <c:w val="0.80805467011051935"/>
          <c:h val="0.73278819682831042"/>
        </c:manualLayout>
      </c:layout>
      <c:bubbleChart>
        <c:varyColors val="0"/>
        <c:ser>
          <c:idx val="0"/>
          <c:order val="0"/>
          <c:tx>
            <c:strRef>
              <c:f>Sheet1!$B$1</c:f>
              <c:strCache>
                <c:ptCount val="1"/>
                <c:pt idx="0">
                  <c:v>carreer objective</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Pt>
            <c:idx val="0"/>
            <c:invertIfNegative val="0"/>
            <c:bubble3D val="1"/>
            <c:extLst>
              <c:ext xmlns:c16="http://schemas.microsoft.com/office/drawing/2014/chart" uri="{C3380CC4-5D6E-409C-BE32-E72D297353CC}">
                <c16:uniqueId val="{00000002-4E6A-40A3-9AD7-40C078A75DAA}"/>
              </c:ext>
            </c:extLst>
          </c:dPt>
          <c:dPt>
            <c:idx val="2"/>
            <c:invertIfNegative val="0"/>
            <c:bubble3D val="1"/>
            <c:extLst>
              <c:ext xmlns:c16="http://schemas.microsoft.com/office/drawing/2014/chart" uri="{C3380CC4-5D6E-409C-BE32-E72D297353CC}">
                <c16:uniqueId val="{00000003-4E6A-40A3-9AD7-40C078A75DAA}"/>
              </c:ext>
            </c:extLst>
          </c:dPt>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lumMod val="75000"/>
                        <a:lumOff val="25000"/>
                      </a:schemeClr>
                    </a:solidFill>
                    <a:latin typeface="+mn-lt"/>
                    <a:ea typeface="+mn-ea"/>
                    <a:cs typeface="+mn-cs"/>
                  </a:defRPr>
                </a:pPr>
                <a:endParaRPr lang="en-US"/>
              </a:p>
            </c:txPr>
            <c:dLblPos val="r"/>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strRef>
              <c:f>Sheet1!$A$2:$A$5</c:f>
              <c:strCache>
                <c:ptCount val="3"/>
                <c:pt idx="0">
                  <c:v>Spa Manager</c:v>
                </c:pt>
                <c:pt idx="1">
                  <c:v>Own Spa</c:v>
                </c:pt>
                <c:pt idx="2">
                  <c:v>Spa supervisor/consultant</c:v>
                </c:pt>
              </c:strCache>
            </c:strRef>
          </c:xVal>
          <c:yVal>
            <c:numRef>
              <c:f>Sheet1!$B$2:$B$5</c:f>
              <c:numCache>
                <c:formatCode>General</c:formatCode>
                <c:ptCount val="4"/>
                <c:pt idx="0">
                  <c:v>6</c:v>
                </c:pt>
                <c:pt idx="1">
                  <c:v>2</c:v>
                </c:pt>
                <c:pt idx="2">
                  <c:v>2</c:v>
                </c:pt>
              </c:numCache>
            </c:numRef>
          </c:yVal>
          <c:bubbleSize>
            <c:numLit>
              <c:formatCode>General</c:formatCode>
              <c:ptCount val="4"/>
              <c:pt idx="0">
                <c:v>1</c:v>
              </c:pt>
              <c:pt idx="1">
                <c:v>1</c:v>
              </c:pt>
              <c:pt idx="2">
                <c:v>1</c:v>
              </c:pt>
              <c:pt idx="3">
                <c:v>1</c:v>
              </c:pt>
            </c:numLit>
          </c:bubbleSize>
          <c:bubble3D val="1"/>
          <c:extLst>
            <c:ext xmlns:c16="http://schemas.microsoft.com/office/drawing/2014/chart" uri="{C3380CC4-5D6E-409C-BE32-E72D297353CC}">
              <c16:uniqueId val="{00000000-4E6A-40A3-9AD7-40C078A75DAA}"/>
            </c:ext>
          </c:extLst>
        </c:ser>
        <c:dLbls>
          <c:dLblPos val="r"/>
          <c:showLegendKey val="0"/>
          <c:showVal val="1"/>
          <c:showCatName val="1"/>
          <c:showSerName val="0"/>
          <c:showPercent val="0"/>
          <c:showBubbleSize val="0"/>
        </c:dLbls>
        <c:bubbleScale val="100"/>
        <c:showNegBubbles val="0"/>
        <c:axId val="447634368"/>
        <c:axId val="447634040"/>
      </c:bubbleChart>
      <c:valAx>
        <c:axId val="44763436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r>
                  <a:rPr lang="en-US" dirty="0"/>
                  <a:t>10 Participants responses</a:t>
                </a:r>
              </a:p>
            </c:rich>
          </c:tx>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7634040"/>
        <c:crosses val="autoZero"/>
        <c:crossBetween val="midCat"/>
      </c:valAx>
      <c:valAx>
        <c:axId val="4476340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r>
                  <a:rPr lang="en-US" dirty="0"/>
                  <a:t>10 participants </a:t>
                </a:r>
              </a:p>
            </c:rich>
          </c:tx>
          <c:overlay val="0"/>
          <c:spPr>
            <a:noFill/>
            <a:ln>
              <a:noFill/>
            </a:ln>
            <a:effectLst/>
          </c:spPr>
          <c:txPr>
            <a:bodyPr rot="-54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7634368"/>
        <c:crosses val="autoZero"/>
        <c:crossBetween val="midCat"/>
      </c:valAx>
      <c:spPr>
        <a:noFill/>
        <a:ln>
          <a:noFill/>
        </a:ln>
        <a:effectLst/>
      </c:spPr>
    </c:plotArea>
    <c:legend>
      <c:legendPos val="b"/>
      <c:layout>
        <c:manualLayout>
          <c:xMode val="edge"/>
          <c:yMode val="edge"/>
          <c:x val="0.53525406532974651"/>
          <c:y val="0.92942721324786848"/>
          <c:w val="0.12419230406927316"/>
          <c:h val="4.1904587460097509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343">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19-04-03T13:41:03.994" idx="1">
    <p:pos x="7680" y="0"/>
    <p:text/>
    <p:extLst>
      <p:ext uri="{C676402C-5697-4E1C-873F-D02D1690AC5C}">
        <p15:threadingInfo xmlns:p15="http://schemas.microsoft.com/office/powerpoint/2012/main" timeZoneBias="-240"/>
      </p:ext>
    </p:extLst>
  </p:cm>
  <p:cm authorId="1" dt="2019-04-03T13:43:49.300" idx="2">
    <p:pos x="7776" y="96"/>
    <p:text/>
    <p:extLst>
      <p:ext uri="{C676402C-5697-4E1C-873F-D02D1690AC5C}">
        <p15:threadingInfo xmlns:p15="http://schemas.microsoft.com/office/powerpoint/2012/main" timeZoneBias="-24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072CAC-B67D-4DB5-BF79-0E025B501B3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D852FED-A905-430C-9577-34F4DC82F8E9}">
      <dgm:prSet custT="1"/>
      <dgm:spPr/>
      <dgm:t>
        <a:bodyPr/>
        <a:lstStyle/>
        <a:p>
          <a:pPr>
            <a:lnSpc>
              <a:spcPct val="100000"/>
            </a:lnSpc>
          </a:pPr>
          <a:endParaRPr lang="en-US" sz="2000" dirty="0"/>
        </a:p>
      </dgm:t>
    </dgm:pt>
    <dgm:pt modelId="{7BE8CFD5-A533-4D6C-9A47-6E013D965164}" type="parTrans" cxnId="{96A86559-9374-4CFA-AF25-F058F635855D}">
      <dgm:prSet/>
      <dgm:spPr/>
      <dgm:t>
        <a:bodyPr/>
        <a:lstStyle/>
        <a:p>
          <a:endParaRPr lang="en-US" sz="2000"/>
        </a:p>
      </dgm:t>
    </dgm:pt>
    <dgm:pt modelId="{8A888C5D-03BF-45D8-8905-7FA7E7964888}" type="sibTrans" cxnId="{96A86559-9374-4CFA-AF25-F058F635855D}">
      <dgm:prSet phldrT="01"/>
      <dgm:spPr/>
      <dgm:t>
        <a:bodyPr/>
        <a:lstStyle/>
        <a:p>
          <a:pPr>
            <a:lnSpc>
              <a:spcPct val="100000"/>
            </a:lnSpc>
          </a:pPr>
          <a:endParaRPr lang="en-US" sz="2000"/>
        </a:p>
      </dgm:t>
    </dgm:pt>
    <dgm:pt modelId="{A59C3958-C7CE-4D7D-A744-85EB3F96A3AA}">
      <dgm:prSet custT="1"/>
      <dgm:spPr/>
      <dgm:t>
        <a:bodyPr/>
        <a:lstStyle/>
        <a:p>
          <a:pPr>
            <a:lnSpc>
              <a:spcPct val="100000"/>
            </a:lnSpc>
          </a:pPr>
          <a:r>
            <a:rPr lang="en-US" sz="2000" b="1" dirty="0">
              <a:solidFill>
                <a:schemeClr val="bg2">
                  <a:lumMod val="10000"/>
                </a:schemeClr>
              </a:solidFill>
            </a:rPr>
            <a:t>One to one interview: </a:t>
          </a:r>
        </a:p>
        <a:p>
          <a:pPr>
            <a:lnSpc>
              <a:spcPct val="100000"/>
            </a:lnSpc>
          </a:pPr>
          <a:r>
            <a:rPr lang="en-US" sz="2000" dirty="0">
              <a:solidFill>
                <a:schemeClr val="bg2">
                  <a:lumMod val="10000"/>
                </a:schemeClr>
              </a:solidFill>
            </a:rPr>
            <a:t>To be able to seek for more expertise and empowering hidden talents of each team member</a:t>
          </a:r>
          <a:endParaRPr lang="en-US" sz="2000" dirty="0"/>
        </a:p>
      </dgm:t>
    </dgm:pt>
    <dgm:pt modelId="{B7BD4C34-E5BE-4137-B038-D355CD69AEC1}" type="parTrans" cxnId="{C80A0185-23A8-47F8-9306-370606E7991E}">
      <dgm:prSet/>
      <dgm:spPr/>
      <dgm:t>
        <a:bodyPr/>
        <a:lstStyle/>
        <a:p>
          <a:endParaRPr lang="en-US" sz="2000"/>
        </a:p>
      </dgm:t>
    </dgm:pt>
    <dgm:pt modelId="{113A5347-497F-4F25-882E-2FA157C6E418}" type="sibTrans" cxnId="{C80A0185-23A8-47F8-9306-370606E7991E}">
      <dgm:prSet phldrT="03"/>
      <dgm:spPr/>
      <dgm:t>
        <a:bodyPr/>
        <a:lstStyle/>
        <a:p>
          <a:endParaRPr lang="en-US" sz="2000"/>
        </a:p>
      </dgm:t>
    </dgm:pt>
    <dgm:pt modelId="{FF9C1CE1-CDB6-47C1-858C-77951F7CC533}">
      <dgm:prSet custT="1"/>
      <dgm:spPr/>
      <dgm:t>
        <a:bodyPr/>
        <a:lstStyle/>
        <a:p>
          <a:pPr>
            <a:lnSpc>
              <a:spcPct val="100000"/>
            </a:lnSpc>
          </a:pPr>
          <a:r>
            <a:rPr lang="en-US" sz="2000" b="1" dirty="0">
              <a:solidFill>
                <a:schemeClr val="bg2">
                  <a:lumMod val="10000"/>
                </a:schemeClr>
              </a:solidFill>
            </a:rPr>
            <a:t>Online benchmarking</a:t>
          </a:r>
          <a:r>
            <a:rPr lang="en-US" sz="2000" dirty="0">
              <a:solidFill>
                <a:schemeClr val="bg2">
                  <a:lumMod val="10000"/>
                </a:schemeClr>
              </a:solidFill>
            </a:rPr>
            <a:t>:</a:t>
          </a:r>
        </a:p>
        <a:p>
          <a:pPr>
            <a:lnSpc>
              <a:spcPct val="100000"/>
            </a:lnSpc>
          </a:pPr>
          <a:r>
            <a:rPr lang="en-US" sz="2000" dirty="0">
              <a:solidFill>
                <a:schemeClr val="bg2">
                  <a:lumMod val="10000"/>
                </a:schemeClr>
              </a:solidFill>
            </a:rPr>
            <a:t>To understand and evaluate the current position of wellness services prior to implementation of the happiness concept</a:t>
          </a:r>
          <a:endParaRPr lang="en-US" sz="2000" dirty="0"/>
        </a:p>
      </dgm:t>
    </dgm:pt>
    <dgm:pt modelId="{7F74CB7C-A741-482F-900E-578DBA7B2FED}" type="sibTrans" cxnId="{DD890CF7-EB12-4E35-8AF2-E356098559D3}">
      <dgm:prSet phldrT="02"/>
      <dgm:spPr/>
      <dgm:t>
        <a:bodyPr/>
        <a:lstStyle/>
        <a:p>
          <a:endParaRPr lang="en-US" sz="2000"/>
        </a:p>
      </dgm:t>
    </dgm:pt>
    <dgm:pt modelId="{51E1DEDD-2097-4D1E-A6F0-B67173E0BAB6}" type="parTrans" cxnId="{DD890CF7-EB12-4E35-8AF2-E356098559D3}">
      <dgm:prSet/>
      <dgm:spPr/>
      <dgm:t>
        <a:bodyPr/>
        <a:lstStyle/>
        <a:p>
          <a:endParaRPr lang="en-US" sz="2000"/>
        </a:p>
      </dgm:t>
    </dgm:pt>
    <dgm:pt modelId="{C5FE3D68-1E69-4E3B-95AF-54DEC72F1841}" type="pres">
      <dgm:prSet presAssocID="{E3072CAC-B67D-4DB5-BF79-0E025B501B35}" presName="root" presStyleCnt="0">
        <dgm:presLayoutVars>
          <dgm:dir/>
          <dgm:resizeHandles val="exact"/>
        </dgm:presLayoutVars>
      </dgm:prSet>
      <dgm:spPr/>
    </dgm:pt>
    <dgm:pt modelId="{D4813EBE-5664-4E79-9118-5010F192333F}" type="pres">
      <dgm:prSet presAssocID="{6D852FED-A905-430C-9577-34F4DC82F8E9}" presName="compNode" presStyleCnt="0"/>
      <dgm:spPr/>
    </dgm:pt>
    <dgm:pt modelId="{6EC0D7A3-57E6-4E08-9644-AA4628676002}" type="pres">
      <dgm:prSet presAssocID="{6D852FED-A905-430C-9577-34F4DC82F8E9}" presName="bgRect" presStyleLbl="bgShp" presStyleIdx="0" presStyleCnt="3" custScaleY="100000" custLinFactNeighborY="-3232"/>
      <dgm:spPr/>
    </dgm:pt>
    <dgm:pt modelId="{E81823DC-CBDF-4BA2-999D-9094945184D8}" type="pres">
      <dgm:prSet presAssocID="{6D852FED-A905-430C-9577-34F4DC82F8E9}" presName="iconRect" presStyleLbl="node1" presStyleIdx="0" presStyleCnt="3" custScaleX="100000" custScaleY="106888" custLinFactNeighborX="-2280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609A553A-52D5-4F10-9A01-086C5AAC5E6E}" type="pres">
      <dgm:prSet presAssocID="{6D852FED-A905-430C-9577-34F4DC82F8E9}" presName="spaceRect" presStyleCnt="0"/>
      <dgm:spPr/>
    </dgm:pt>
    <dgm:pt modelId="{C929C654-1BF5-4903-8A7C-3C5F34057B09}" type="pres">
      <dgm:prSet presAssocID="{6D852FED-A905-430C-9577-34F4DC82F8E9}" presName="parTx" presStyleLbl="revTx" presStyleIdx="0" presStyleCnt="3" custScaleX="100000" custScaleY="100098" custLinFactNeighborX="-10430" custLinFactNeighborY="-173">
        <dgm:presLayoutVars>
          <dgm:chMax val="0"/>
          <dgm:chPref val="0"/>
        </dgm:presLayoutVars>
      </dgm:prSet>
      <dgm:spPr/>
    </dgm:pt>
    <dgm:pt modelId="{94532B6F-3961-4EFF-91AB-29B979FCFC34}" type="pres">
      <dgm:prSet presAssocID="{8A888C5D-03BF-45D8-8905-7FA7E7964888}" presName="sibTrans" presStyleCnt="0"/>
      <dgm:spPr/>
    </dgm:pt>
    <dgm:pt modelId="{BE24725E-D833-40D6-A882-021525210999}" type="pres">
      <dgm:prSet presAssocID="{FF9C1CE1-CDB6-47C1-858C-77951F7CC533}" presName="compNode" presStyleCnt="0"/>
      <dgm:spPr/>
    </dgm:pt>
    <dgm:pt modelId="{75A1146A-8CC5-4F23-A562-D5F8F58083EA}" type="pres">
      <dgm:prSet presAssocID="{FF9C1CE1-CDB6-47C1-858C-77951F7CC533}" presName="bgRect" presStyleLbl="bgShp" presStyleIdx="1" presStyleCnt="3"/>
      <dgm:spPr/>
    </dgm:pt>
    <dgm:pt modelId="{DF6FAA1D-F1C4-46CE-ACD5-E106A0944FB6}" type="pres">
      <dgm:prSet presAssocID="{FF9C1CE1-CDB6-47C1-858C-77951F7CC5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el Face with Solid Fill"/>
        </a:ext>
      </dgm:extLst>
    </dgm:pt>
    <dgm:pt modelId="{8966D467-A2C9-48F7-9FEF-6CCC479EE95A}" type="pres">
      <dgm:prSet presAssocID="{FF9C1CE1-CDB6-47C1-858C-77951F7CC533}" presName="spaceRect" presStyleCnt="0"/>
      <dgm:spPr/>
    </dgm:pt>
    <dgm:pt modelId="{24D3D2DD-6C22-4CB6-84BC-F2D48B6D0C50}" type="pres">
      <dgm:prSet presAssocID="{FF9C1CE1-CDB6-47C1-858C-77951F7CC533}" presName="parTx" presStyleLbl="revTx" presStyleIdx="1" presStyleCnt="3" custScaleY="88563" custLinFactNeighborX="-8571" custLinFactNeighborY="4913">
        <dgm:presLayoutVars>
          <dgm:chMax val="0"/>
          <dgm:chPref val="0"/>
        </dgm:presLayoutVars>
      </dgm:prSet>
      <dgm:spPr/>
    </dgm:pt>
    <dgm:pt modelId="{ACA2C676-A510-4FF4-89DF-577FD2B894DD}" type="pres">
      <dgm:prSet presAssocID="{7F74CB7C-A741-482F-900E-578DBA7B2FED}" presName="sibTrans" presStyleCnt="0"/>
      <dgm:spPr/>
    </dgm:pt>
    <dgm:pt modelId="{DD3EF850-6F11-4460-A67A-A5C0D956CD49}" type="pres">
      <dgm:prSet presAssocID="{A59C3958-C7CE-4D7D-A744-85EB3F96A3AA}" presName="compNode" presStyleCnt="0"/>
      <dgm:spPr/>
    </dgm:pt>
    <dgm:pt modelId="{B41BC47A-FCEC-493B-89FF-C92728600569}" type="pres">
      <dgm:prSet presAssocID="{A59C3958-C7CE-4D7D-A744-85EB3F96A3AA}" presName="bgRect" presStyleLbl="bgShp" presStyleIdx="2" presStyleCnt="3"/>
      <dgm:spPr/>
    </dgm:pt>
    <dgm:pt modelId="{627BDB04-7B4C-4647-8AF0-0A809E878B72}" type="pres">
      <dgm:prSet presAssocID="{A59C3958-C7CE-4D7D-A744-85EB3F96A3A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n Love Face with Solid Fill"/>
        </a:ext>
      </dgm:extLst>
    </dgm:pt>
    <dgm:pt modelId="{7D4C7E84-9EAF-462E-B211-2F682F7317D9}" type="pres">
      <dgm:prSet presAssocID="{A59C3958-C7CE-4D7D-A744-85EB3F96A3AA}" presName="spaceRect" presStyleCnt="0"/>
      <dgm:spPr/>
    </dgm:pt>
    <dgm:pt modelId="{EA3FCA44-5FDF-421B-8905-04913FF16498}" type="pres">
      <dgm:prSet presAssocID="{A59C3958-C7CE-4D7D-A744-85EB3F96A3AA}" presName="parTx" presStyleLbl="revTx" presStyleIdx="2" presStyleCnt="3" custLinFactNeighborX="-4755" custLinFactNeighborY="17087">
        <dgm:presLayoutVars>
          <dgm:chMax val="0"/>
          <dgm:chPref val="0"/>
        </dgm:presLayoutVars>
      </dgm:prSet>
      <dgm:spPr/>
    </dgm:pt>
  </dgm:ptLst>
  <dgm:cxnLst>
    <dgm:cxn modelId="{C8D46814-21B5-48CC-AC7B-AD1FCBCA64AA}" type="presOf" srcId="{FF9C1CE1-CDB6-47C1-858C-77951F7CC533}" destId="{24D3D2DD-6C22-4CB6-84BC-F2D48B6D0C50}" srcOrd="0" destOrd="0" presId="urn:microsoft.com/office/officeart/2018/2/layout/IconVerticalSolidList"/>
    <dgm:cxn modelId="{1E92E257-1DAE-46C5-9D9A-C860FBED9307}" type="presOf" srcId="{A59C3958-C7CE-4D7D-A744-85EB3F96A3AA}" destId="{EA3FCA44-5FDF-421B-8905-04913FF16498}" srcOrd="0" destOrd="0" presId="urn:microsoft.com/office/officeart/2018/2/layout/IconVerticalSolidList"/>
    <dgm:cxn modelId="{96A86559-9374-4CFA-AF25-F058F635855D}" srcId="{E3072CAC-B67D-4DB5-BF79-0E025B501B35}" destId="{6D852FED-A905-430C-9577-34F4DC82F8E9}" srcOrd="0" destOrd="0" parTransId="{7BE8CFD5-A533-4D6C-9A47-6E013D965164}" sibTransId="{8A888C5D-03BF-45D8-8905-7FA7E7964888}"/>
    <dgm:cxn modelId="{C80A0185-23A8-47F8-9306-370606E7991E}" srcId="{E3072CAC-B67D-4DB5-BF79-0E025B501B35}" destId="{A59C3958-C7CE-4D7D-A744-85EB3F96A3AA}" srcOrd="2" destOrd="0" parTransId="{B7BD4C34-E5BE-4137-B038-D355CD69AEC1}" sibTransId="{113A5347-497F-4F25-882E-2FA157C6E418}"/>
    <dgm:cxn modelId="{C5A5CCD3-6F71-43A3-8C30-65BC7EA0F7FA}" type="presOf" srcId="{6D852FED-A905-430C-9577-34F4DC82F8E9}" destId="{C929C654-1BF5-4903-8A7C-3C5F34057B09}" srcOrd="0" destOrd="0" presId="urn:microsoft.com/office/officeart/2018/2/layout/IconVerticalSolidList"/>
    <dgm:cxn modelId="{369A26E6-E5CA-49F6-B2AE-8AB732698FCA}" type="presOf" srcId="{E3072CAC-B67D-4DB5-BF79-0E025B501B35}" destId="{C5FE3D68-1E69-4E3B-95AF-54DEC72F1841}" srcOrd="0" destOrd="0" presId="urn:microsoft.com/office/officeart/2018/2/layout/IconVerticalSolidList"/>
    <dgm:cxn modelId="{DD890CF7-EB12-4E35-8AF2-E356098559D3}" srcId="{E3072CAC-B67D-4DB5-BF79-0E025B501B35}" destId="{FF9C1CE1-CDB6-47C1-858C-77951F7CC533}" srcOrd="1" destOrd="0" parTransId="{51E1DEDD-2097-4D1E-A6F0-B67173E0BAB6}" sibTransId="{7F74CB7C-A741-482F-900E-578DBA7B2FED}"/>
    <dgm:cxn modelId="{E247007F-8357-4F12-982F-C924A4AB7E24}" type="presParOf" srcId="{C5FE3D68-1E69-4E3B-95AF-54DEC72F1841}" destId="{D4813EBE-5664-4E79-9118-5010F192333F}" srcOrd="0" destOrd="0" presId="urn:microsoft.com/office/officeart/2018/2/layout/IconVerticalSolidList"/>
    <dgm:cxn modelId="{A6BF5E5C-AADA-451D-9DE3-F35FFE704152}" type="presParOf" srcId="{D4813EBE-5664-4E79-9118-5010F192333F}" destId="{6EC0D7A3-57E6-4E08-9644-AA4628676002}" srcOrd="0" destOrd="0" presId="urn:microsoft.com/office/officeart/2018/2/layout/IconVerticalSolidList"/>
    <dgm:cxn modelId="{8B2F930B-345C-4B6C-A719-610A3A0F611F}" type="presParOf" srcId="{D4813EBE-5664-4E79-9118-5010F192333F}" destId="{E81823DC-CBDF-4BA2-999D-9094945184D8}" srcOrd="1" destOrd="0" presId="urn:microsoft.com/office/officeart/2018/2/layout/IconVerticalSolidList"/>
    <dgm:cxn modelId="{94CD0A91-EA78-4876-98AC-CA412F94031B}" type="presParOf" srcId="{D4813EBE-5664-4E79-9118-5010F192333F}" destId="{609A553A-52D5-4F10-9A01-086C5AAC5E6E}" srcOrd="2" destOrd="0" presId="urn:microsoft.com/office/officeart/2018/2/layout/IconVerticalSolidList"/>
    <dgm:cxn modelId="{C4874B26-B349-4436-9B86-A3BC7485422C}" type="presParOf" srcId="{D4813EBE-5664-4E79-9118-5010F192333F}" destId="{C929C654-1BF5-4903-8A7C-3C5F34057B09}" srcOrd="3" destOrd="0" presId="urn:microsoft.com/office/officeart/2018/2/layout/IconVerticalSolidList"/>
    <dgm:cxn modelId="{3FCF1F4B-0833-41B3-B9D6-04748817D2AA}" type="presParOf" srcId="{C5FE3D68-1E69-4E3B-95AF-54DEC72F1841}" destId="{94532B6F-3961-4EFF-91AB-29B979FCFC34}" srcOrd="1" destOrd="0" presId="urn:microsoft.com/office/officeart/2018/2/layout/IconVerticalSolidList"/>
    <dgm:cxn modelId="{05DD6291-C300-463B-AFE3-04639216B8DE}" type="presParOf" srcId="{C5FE3D68-1E69-4E3B-95AF-54DEC72F1841}" destId="{BE24725E-D833-40D6-A882-021525210999}" srcOrd="2" destOrd="0" presId="urn:microsoft.com/office/officeart/2018/2/layout/IconVerticalSolidList"/>
    <dgm:cxn modelId="{5B6F4FD3-65AB-46AB-8017-59D60561A5C6}" type="presParOf" srcId="{BE24725E-D833-40D6-A882-021525210999}" destId="{75A1146A-8CC5-4F23-A562-D5F8F58083EA}" srcOrd="0" destOrd="0" presId="urn:microsoft.com/office/officeart/2018/2/layout/IconVerticalSolidList"/>
    <dgm:cxn modelId="{2B2E617B-321C-4257-B8F7-54B3ABBADB37}" type="presParOf" srcId="{BE24725E-D833-40D6-A882-021525210999}" destId="{DF6FAA1D-F1C4-46CE-ACD5-E106A0944FB6}" srcOrd="1" destOrd="0" presId="urn:microsoft.com/office/officeart/2018/2/layout/IconVerticalSolidList"/>
    <dgm:cxn modelId="{0542A360-DB55-4CDD-BCA0-5D1201E05AB3}" type="presParOf" srcId="{BE24725E-D833-40D6-A882-021525210999}" destId="{8966D467-A2C9-48F7-9FEF-6CCC479EE95A}" srcOrd="2" destOrd="0" presId="urn:microsoft.com/office/officeart/2018/2/layout/IconVerticalSolidList"/>
    <dgm:cxn modelId="{6D9E374E-4435-4E9E-B563-D31384D3154D}" type="presParOf" srcId="{BE24725E-D833-40D6-A882-021525210999}" destId="{24D3D2DD-6C22-4CB6-84BC-F2D48B6D0C50}" srcOrd="3" destOrd="0" presId="urn:microsoft.com/office/officeart/2018/2/layout/IconVerticalSolidList"/>
    <dgm:cxn modelId="{10E19E5C-F545-4D43-95D8-7A97C082AB63}" type="presParOf" srcId="{C5FE3D68-1E69-4E3B-95AF-54DEC72F1841}" destId="{ACA2C676-A510-4FF4-89DF-577FD2B894DD}" srcOrd="3" destOrd="0" presId="urn:microsoft.com/office/officeart/2018/2/layout/IconVerticalSolidList"/>
    <dgm:cxn modelId="{2F9C46ED-F8A9-4DE6-9375-E5B4D3EC8F3C}" type="presParOf" srcId="{C5FE3D68-1E69-4E3B-95AF-54DEC72F1841}" destId="{DD3EF850-6F11-4460-A67A-A5C0D956CD49}" srcOrd="4" destOrd="0" presId="urn:microsoft.com/office/officeart/2018/2/layout/IconVerticalSolidList"/>
    <dgm:cxn modelId="{8CAA21B5-B5B5-4BD1-8C1F-BB19E3D22B5D}" type="presParOf" srcId="{DD3EF850-6F11-4460-A67A-A5C0D956CD49}" destId="{B41BC47A-FCEC-493B-89FF-C92728600569}" srcOrd="0" destOrd="0" presId="urn:microsoft.com/office/officeart/2018/2/layout/IconVerticalSolidList"/>
    <dgm:cxn modelId="{DF4A18C3-8060-4C3B-857E-EB140B745087}" type="presParOf" srcId="{DD3EF850-6F11-4460-A67A-A5C0D956CD49}" destId="{627BDB04-7B4C-4647-8AF0-0A809E878B72}" srcOrd="1" destOrd="0" presId="urn:microsoft.com/office/officeart/2018/2/layout/IconVerticalSolidList"/>
    <dgm:cxn modelId="{C5D5C35C-D07B-4F26-80F4-7FEC7F264C90}" type="presParOf" srcId="{DD3EF850-6F11-4460-A67A-A5C0D956CD49}" destId="{7D4C7E84-9EAF-462E-B211-2F682F7317D9}" srcOrd="2" destOrd="0" presId="urn:microsoft.com/office/officeart/2018/2/layout/IconVerticalSolidList"/>
    <dgm:cxn modelId="{1A8A0034-618D-4A10-8619-A1BFF50A0F59}" type="presParOf" srcId="{DD3EF850-6F11-4460-A67A-A5C0D956CD49}" destId="{EA3FCA44-5FDF-421B-8905-04913FF1649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A2E2D5-B87A-4383-8E2D-FDC4A8EDBC2A}"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8CA44325-50CB-4AAE-B5C4-E8FA9357F165}">
      <dgm:prSet custT="1"/>
      <dgm:spPr/>
      <dgm:t>
        <a:bodyPr/>
        <a:lstStyle/>
        <a:p>
          <a:pPr>
            <a:lnSpc>
              <a:spcPct val="100000"/>
            </a:lnSpc>
          </a:pPr>
          <a:r>
            <a:rPr lang="en-US" sz="1400" dirty="0"/>
            <a:t>Burning sorrows has been amongst the highest which shows guest interest</a:t>
          </a:r>
        </a:p>
      </dgm:t>
    </dgm:pt>
    <dgm:pt modelId="{BA79F8CC-046F-4B84-B517-AC351CEFA308}" type="parTrans" cxnId="{88C110A7-ACD5-492E-AA45-7BC686C8ED5C}">
      <dgm:prSet/>
      <dgm:spPr/>
      <dgm:t>
        <a:bodyPr/>
        <a:lstStyle/>
        <a:p>
          <a:endParaRPr lang="en-US"/>
        </a:p>
      </dgm:t>
    </dgm:pt>
    <dgm:pt modelId="{97928F6F-9904-4488-9448-0D2661492F0F}" type="sibTrans" cxnId="{88C110A7-ACD5-492E-AA45-7BC686C8ED5C}">
      <dgm:prSet/>
      <dgm:spPr/>
      <dgm:t>
        <a:bodyPr/>
        <a:lstStyle/>
        <a:p>
          <a:endParaRPr lang="en-US"/>
        </a:p>
      </dgm:t>
    </dgm:pt>
    <dgm:pt modelId="{95C1049D-F03D-482B-89D3-DB940FBEE66D}">
      <dgm:prSet custT="1"/>
      <dgm:spPr/>
      <dgm:t>
        <a:bodyPr/>
        <a:lstStyle/>
        <a:p>
          <a:pPr>
            <a:lnSpc>
              <a:spcPct val="100000"/>
            </a:lnSpc>
          </a:pPr>
          <a:r>
            <a:rPr lang="en-US" sz="1400" dirty="0"/>
            <a:t>Guests have</a:t>
          </a:r>
          <a:r>
            <a:rPr lang="en-US" sz="1400" baseline="0" dirty="0"/>
            <a:t> responded positively to almost all the happiness therapies through the survey</a:t>
          </a:r>
          <a:endParaRPr lang="en-US" sz="1400" dirty="0"/>
        </a:p>
      </dgm:t>
    </dgm:pt>
    <dgm:pt modelId="{33925D16-2942-4851-9733-8B57F7643313}" type="parTrans" cxnId="{000ED97D-0F5D-4559-ABA8-EF10CB00E51A}">
      <dgm:prSet/>
      <dgm:spPr/>
      <dgm:t>
        <a:bodyPr/>
        <a:lstStyle/>
        <a:p>
          <a:endParaRPr lang="en-US"/>
        </a:p>
      </dgm:t>
    </dgm:pt>
    <dgm:pt modelId="{F77FDBD8-7249-40CC-A9B0-E7CA485E2A38}" type="sibTrans" cxnId="{000ED97D-0F5D-4559-ABA8-EF10CB00E51A}">
      <dgm:prSet/>
      <dgm:spPr/>
      <dgm:t>
        <a:bodyPr/>
        <a:lstStyle/>
        <a:p>
          <a:endParaRPr lang="en-US"/>
        </a:p>
      </dgm:t>
    </dgm:pt>
    <dgm:pt modelId="{A1D05702-B38E-4164-9CAA-B38AB75461A2}">
      <dgm:prSet custT="1"/>
      <dgm:spPr/>
      <dgm:t>
        <a:bodyPr/>
        <a:lstStyle/>
        <a:p>
          <a:pPr>
            <a:lnSpc>
              <a:spcPct val="100000"/>
            </a:lnSpc>
          </a:pPr>
          <a:r>
            <a:rPr lang="en-US" sz="1400" dirty="0"/>
            <a:t>The</a:t>
          </a:r>
          <a:r>
            <a:rPr lang="en-US" sz="1400" baseline="0" dirty="0"/>
            <a:t> determination and interest of the team members is positive   </a:t>
          </a:r>
          <a:endParaRPr lang="en-US" sz="1400" dirty="0"/>
        </a:p>
      </dgm:t>
    </dgm:pt>
    <dgm:pt modelId="{F7299384-2821-4C63-B75C-FCEF0D0BFA74}" type="parTrans" cxnId="{044574E2-8D04-4C95-B9C0-CEBC5E7CEC04}">
      <dgm:prSet/>
      <dgm:spPr/>
      <dgm:t>
        <a:bodyPr/>
        <a:lstStyle/>
        <a:p>
          <a:endParaRPr lang="en-US"/>
        </a:p>
      </dgm:t>
    </dgm:pt>
    <dgm:pt modelId="{0803497C-52A6-4338-8C46-2AEBC85EA97E}" type="sibTrans" cxnId="{044574E2-8D04-4C95-B9C0-CEBC5E7CEC04}">
      <dgm:prSet/>
      <dgm:spPr/>
      <dgm:t>
        <a:bodyPr/>
        <a:lstStyle/>
        <a:p>
          <a:endParaRPr lang="en-US"/>
        </a:p>
      </dgm:t>
    </dgm:pt>
    <dgm:pt modelId="{7B278614-7061-4FF8-A4EA-5C7E8231CB94}">
      <dgm:prSet custT="1"/>
      <dgm:spPr/>
      <dgm:t>
        <a:bodyPr/>
        <a:lstStyle/>
        <a:p>
          <a:pPr>
            <a:lnSpc>
              <a:spcPct val="100000"/>
            </a:lnSpc>
          </a:pPr>
          <a:r>
            <a:rPr lang="en-US" sz="1400" dirty="0"/>
            <a:t>The concept is unique and  innovative</a:t>
          </a:r>
        </a:p>
      </dgm:t>
    </dgm:pt>
    <dgm:pt modelId="{677E342F-6F89-4882-A95A-1E462FE32528}" type="parTrans" cxnId="{9A54B70D-A5A9-4772-8D9C-A3866B6CD235}">
      <dgm:prSet/>
      <dgm:spPr/>
      <dgm:t>
        <a:bodyPr/>
        <a:lstStyle/>
        <a:p>
          <a:endParaRPr lang="en-US"/>
        </a:p>
      </dgm:t>
    </dgm:pt>
    <dgm:pt modelId="{7B717D4A-FC6A-4F83-9B02-1636EF9A0840}" type="sibTrans" cxnId="{9A54B70D-A5A9-4772-8D9C-A3866B6CD235}">
      <dgm:prSet/>
      <dgm:spPr/>
      <dgm:t>
        <a:bodyPr/>
        <a:lstStyle/>
        <a:p>
          <a:endParaRPr lang="en-US"/>
        </a:p>
      </dgm:t>
    </dgm:pt>
    <dgm:pt modelId="{D7229166-A314-4F82-81CD-24A78F497D5B}">
      <dgm:prSet custT="1"/>
      <dgm:spPr/>
      <dgm:t>
        <a:bodyPr/>
        <a:lstStyle/>
        <a:p>
          <a:pPr>
            <a:lnSpc>
              <a:spcPct val="100000"/>
            </a:lnSpc>
          </a:pPr>
          <a:r>
            <a:rPr lang="en-US" sz="1400" dirty="0"/>
            <a:t>The wellness summit speaks out for the future needs of happiness</a:t>
          </a:r>
        </a:p>
      </dgm:t>
    </dgm:pt>
    <dgm:pt modelId="{5C2093F4-FC01-4230-9454-22B770FE1D49}" type="parTrans" cxnId="{B3084897-C609-4ACD-A7C5-F15586281EDA}">
      <dgm:prSet/>
      <dgm:spPr/>
      <dgm:t>
        <a:bodyPr/>
        <a:lstStyle/>
        <a:p>
          <a:endParaRPr lang="en-US"/>
        </a:p>
      </dgm:t>
    </dgm:pt>
    <dgm:pt modelId="{632C36B3-0973-4955-A0C2-185A2920D8EE}" type="sibTrans" cxnId="{B3084897-C609-4ACD-A7C5-F15586281EDA}">
      <dgm:prSet/>
      <dgm:spPr/>
      <dgm:t>
        <a:bodyPr/>
        <a:lstStyle/>
        <a:p>
          <a:endParaRPr lang="en-US"/>
        </a:p>
      </dgm:t>
    </dgm:pt>
    <dgm:pt modelId="{0449899C-A7FA-4BBF-9C6C-69076F86044B}">
      <dgm:prSet custT="1"/>
      <dgm:spPr/>
      <dgm:t>
        <a:bodyPr/>
        <a:lstStyle/>
        <a:p>
          <a:pPr>
            <a:lnSpc>
              <a:spcPct val="100000"/>
            </a:lnSpc>
          </a:pPr>
          <a:r>
            <a:rPr lang="en-US" sz="1400" dirty="0"/>
            <a:t>Physical therapies can be thoroughly determine as the less preferred activities</a:t>
          </a:r>
        </a:p>
      </dgm:t>
    </dgm:pt>
    <dgm:pt modelId="{2B912CDC-AADC-4FD9-BC90-3A0041E5856F}" type="parTrans" cxnId="{77C6DD3F-A19D-4AD1-9C3D-B16EFFFBBC1B}">
      <dgm:prSet/>
      <dgm:spPr/>
      <dgm:t>
        <a:bodyPr/>
        <a:lstStyle/>
        <a:p>
          <a:endParaRPr lang="en-US"/>
        </a:p>
      </dgm:t>
    </dgm:pt>
    <dgm:pt modelId="{B405E154-3F75-45F7-A43D-2C207B07A788}" type="sibTrans" cxnId="{77C6DD3F-A19D-4AD1-9C3D-B16EFFFBBC1B}">
      <dgm:prSet/>
      <dgm:spPr/>
      <dgm:t>
        <a:bodyPr/>
        <a:lstStyle/>
        <a:p>
          <a:endParaRPr lang="en-US"/>
        </a:p>
      </dgm:t>
    </dgm:pt>
    <dgm:pt modelId="{A79AE578-A92A-46C7-BA99-DBC510431429}" type="pres">
      <dgm:prSet presAssocID="{A9A2E2D5-B87A-4383-8E2D-FDC4A8EDBC2A}" presName="root" presStyleCnt="0">
        <dgm:presLayoutVars>
          <dgm:dir/>
          <dgm:resizeHandles val="exact"/>
        </dgm:presLayoutVars>
      </dgm:prSet>
      <dgm:spPr/>
    </dgm:pt>
    <dgm:pt modelId="{64AA21ED-CF7D-4C84-930B-18669B75C99F}" type="pres">
      <dgm:prSet presAssocID="{8CA44325-50CB-4AAE-B5C4-E8FA9357F165}" presName="compNode" presStyleCnt="0"/>
      <dgm:spPr/>
    </dgm:pt>
    <dgm:pt modelId="{200992E9-13D4-4959-9CAE-12ED2BD42DEC}" type="pres">
      <dgm:prSet presAssocID="{8CA44325-50CB-4AAE-B5C4-E8FA9357F16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nfire"/>
        </a:ext>
      </dgm:extLst>
    </dgm:pt>
    <dgm:pt modelId="{9AE54086-AE8D-4A77-BDEE-839804447EC0}" type="pres">
      <dgm:prSet presAssocID="{8CA44325-50CB-4AAE-B5C4-E8FA9357F165}" presName="spaceRect" presStyleCnt="0"/>
      <dgm:spPr/>
    </dgm:pt>
    <dgm:pt modelId="{BDDF39F8-393A-41E8-8157-41A310C63059}" type="pres">
      <dgm:prSet presAssocID="{8CA44325-50CB-4AAE-B5C4-E8FA9357F165}" presName="textRect" presStyleLbl="revTx" presStyleIdx="0" presStyleCnt="6" custScaleX="98511" custScaleY="118909">
        <dgm:presLayoutVars>
          <dgm:chMax val="1"/>
          <dgm:chPref val="1"/>
        </dgm:presLayoutVars>
      </dgm:prSet>
      <dgm:spPr/>
    </dgm:pt>
    <dgm:pt modelId="{E2D58303-A35F-47CF-9DF3-05F48B486BAA}" type="pres">
      <dgm:prSet presAssocID="{97928F6F-9904-4488-9448-0D2661492F0F}" presName="sibTrans" presStyleCnt="0"/>
      <dgm:spPr/>
    </dgm:pt>
    <dgm:pt modelId="{5AD2C559-06EB-4039-89B8-A2114E3D4516}" type="pres">
      <dgm:prSet presAssocID="{95C1049D-F03D-482B-89D3-DB940FBEE66D}" presName="compNode" presStyleCnt="0"/>
      <dgm:spPr/>
    </dgm:pt>
    <dgm:pt modelId="{127532F2-65F4-4A89-822D-48FE51C5A542}" type="pres">
      <dgm:prSet presAssocID="{95C1049D-F03D-482B-89D3-DB940FBEE6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7EFD0B21-BFED-4C7F-BDF8-801A0EBC6193}" type="pres">
      <dgm:prSet presAssocID="{95C1049D-F03D-482B-89D3-DB940FBEE66D}" presName="spaceRect" presStyleCnt="0"/>
      <dgm:spPr/>
    </dgm:pt>
    <dgm:pt modelId="{8D16A373-83E2-49B3-8FB8-1D4725535F49}" type="pres">
      <dgm:prSet presAssocID="{95C1049D-F03D-482B-89D3-DB940FBEE66D}" presName="textRect" presStyleLbl="revTx" presStyleIdx="1" presStyleCnt="6" custLinFactNeighborX="-1485" custLinFactNeighborY="-8009">
        <dgm:presLayoutVars>
          <dgm:chMax val="1"/>
          <dgm:chPref val="1"/>
        </dgm:presLayoutVars>
      </dgm:prSet>
      <dgm:spPr/>
    </dgm:pt>
    <dgm:pt modelId="{11A3FF08-2B93-4FAD-8290-051AFB8EC78B}" type="pres">
      <dgm:prSet presAssocID="{F77FDBD8-7249-40CC-A9B0-E7CA485E2A38}" presName="sibTrans" presStyleCnt="0"/>
      <dgm:spPr/>
    </dgm:pt>
    <dgm:pt modelId="{C4012BBF-5AEC-4528-90B2-DC30AFD47929}" type="pres">
      <dgm:prSet presAssocID="{A1D05702-B38E-4164-9CAA-B38AB75461A2}" presName="compNode" presStyleCnt="0"/>
      <dgm:spPr/>
    </dgm:pt>
    <dgm:pt modelId="{67850ACB-D74B-451F-AFA6-BEFC18C6B5EC}" type="pres">
      <dgm:prSet presAssocID="{A1D05702-B38E-4164-9CAA-B38AB75461A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0F7F559F-0611-48A0-88A6-056CE1D4464B}" type="pres">
      <dgm:prSet presAssocID="{A1D05702-B38E-4164-9CAA-B38AB75461A2}" presName="spaceRect" presStyleCnt="0"/>
      <dgm:spPr/>
    </dgm:pt>
    <dgm:pt modelId="{91B9697D-32C0-4F75-8E62-CB316C0DF386}" type="pres">
      <dgm:prSet presAssocID="{A1D05702-B38E-4164-9CAA-B38AB75461A2}" presName="textRect" presStyleLbl="revTx" presStyleIdx="2" presStyleCnt="6" custLinFactNeighborX="953" custLinFactNeighborY="-9973">
        <dgm:presLayoutVars>
          <dgm:chMax val="1"/>
          <dgm:chPref val="1"/>
        </dgm:presLayoutVars>
      </dgm:prSet>
      <dgm:spPr/>
    </dgm:pt>
    <dgm:pt modelId="{21365F91-B55B-4DEB-AC8E-5072FCF51C52}" type="pres">
      <dgm:prSet presAssocID="{0803497C-52A6-4338-8C46-2AEBC85EA97E}" presName="sibTrans" presStyleCnt="0"/>
      <dgm:spPr/>
    </dgm:pt>
    <dgm:pt modelId="{64BC14EB-0106-4F67-9A24-F59BA1AB5743}" type="pres">
      <dgm:prSet presAssocID="{7B278614-7061-4FF8-A4EA-5C7E8231CB94}" presName="compNode" presStyleCnt="0"/>
      <dgm:spPr/>
    </dgm:pt>
    <dgm:pt modelId="{40B6F9CC-6EA1-436B-9002-C6F3DFCC13A6}" type="pres">
      <dgm:prSet presAssocID="{7B278614-7061-4FF8-A4EA-5C7E8231CB9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B5D9F0C2-120C-47A6-8FAC-673ADBFF83EC}" type="pres">
      <dgm:prSet presAssocID="{7B278614-7061-4FF8-A4EA-5C7E8231CB94}" presName="spaceRect" presStyleCnt="0"/>
      <dgm:spPr/>
    </dgm:pt>
    <dgm:pt modelId="{261CB8B1-D20B-434D-97E5-7F36A8DE3740}" type="pres">
      <dgm:prSet presAssocID="{7B278614-7061-4FF8-A4EA-5C7E8231CB94}" presName="textRect" presStyleLbl="revTx" presStyleIdx="3" presStyleCnt="6">
        <dgm:presLayoutVars>
          <dgm:chMax val="1"/>
          <dgm:chPref val="1"/>
        </dgm:presLayoutVars>
      </dgm:prSet>
      <dgm:spPr/>
    </dgm:pt>
    <dgm:pt modelId="{33658712-298E-4332-8638-86D5124963D9}" type="pres">
      <dgm:prSet presAssocID="{7B717D4A-FC6A-4F83-9B02-1636EF9A0840}" presName="sibTrans" presStyleCnt="0"/>
      <dgm:spPr/>
    </dgm:pt>
    <dgm:pt modelId="{FB7E75AE-4F59-4943-929A-F17DEED96A89}" type="pres">
      <dgm:prSet presAssocID="{D7229166-A314-4F82-81CD-24A78F497D5B}" presName="compNode" presStyleCnt="0"/>
      <dgm:spPr/>
    </dgm:pt>
    <dgm:pt modelId="{FA520756-274A-49F1-8FC7-957720A2DFC0}" type="pres">
      <dgm:prSet presAssocID="{D7229166-A314-4F82-81CD-24A78F497D5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676CC9F1-5714-46B6-B436-FAD4C81131CD}" type="pres">
      <dgm:prSet presAssocID="{D7229166-A314-4F82-81CD-24A78F497D5B}" presName="spaceRect" presStyleCnt="0"/>
      <dgm:spPr/>
    </dgm:pt>
    <dgm:pt modelId="{1EE5501F-BF04-4134-A469-2A6E830347D3}" type="pres">
      <dgm:prSet presAssocID="{D7229166-A314-4F82-81CD-24A78F497D5B}" presName="textRect" presStyleLbl="revTx" presStyleIdx="4" presStyleCnt="6">
        <dgm:presLayoutVars>
          <dgm:chMax val="1"/>
          <dgm:chPref val="1"/>
        </dgm:presLayoutVars>
      </dgm:prSet>
      <dgm:spPr/>
    </dgm:pt>
    <dgm:pt modelId="{EB47793D-C718-4D3F-88B3-7E1C3C242FB2}" type="pres">
      <dgm:prSet presAssocID="{632C36B3-0973-4955-A0C2-185A2920D8EE}" presName="sibTrans" presStyleCnt="0"/>
      <dgm:spPr/>
    </dgm:pt>
    <dgm:pt modelId="{6A81442D-AFB7-4837-808F-2C06C08286EC}" type="pres">
      <dgm:prSet presAssocID="{0449899C-A7FA-4BBF-9C6C-69076F86044B}" presName="compNode" presStyleCnt="0"/>
      <dgm:spPr/>
    </dgm:pt>
    <dgm:pt modelId="{06F9F2D6-8452-499B-915C-003F9098654D}" type="pres">
      <dgm:prSet presAssocID="{0449899C-A7FA-4BBF-9C6C-69076F86044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Books"/>
        </a:ext>
      </dgm:extLst>
    </dgm:pt>
    <dgm:pt modelId="{0A790B5D-2D8B-4F9B-A749-FF4AF883F17F}" type="pres">
      <dgm:prSet presAssocID="{0449899C-A7FA-4BBF-9C6C-69076F86044B}" presName="spaceRect" presStyleCnt="0"/>
      <dgm:spPr/>
    </dgm:pt>
    <dgm:pt modelId="{F09ADF8E-C4A2-49A5-8F66-87B5DBCF5A2B}" type="pres">
      <dgm:prSet presAssocID="{0449899C-A7FA-4BBF-9C6C-69076F86044B}" presName="textRect" presStyleLbl="revTx" presStyleIdx="5" presStyleCnt="6">
        <dgm:presLayoutVars>
          <dgm:chMax val="1"/>
          <dgm:chPref val="1"/>
        </dgm:presLayoutVars>
      </dgm:prSet>
      <dgm:spPr/>
    </dgm:pt>
  </dgm:ptLst>
  <dgm:cxnLst>
    <dgm:cxn modelId="{9A54B70D-A5A9-4772-8D9C-A3866B6CD235}" srcId="{A9A2E2D5-B87A-4383-8E2D-FDC4A8EDBC2A}" destId="{7B278614-7061-4FF8-A4EA-5C7E8231CB94}" srcOrd="3" destOrd="0" parTransId="{677E342F-6F89-4882-A95A-1E462FE32528}" sibTransId="{7B717D4A-FC6A-4F83-9B02-1636EF9A0840}"/>
    <dgm:cxn modelId="{52718034-795E-494F-B742-123FF4F2C158}" type="presOf" srcId="{95C1049D-F03D-482B-89D3-DB940FBEE66D}" destId="{8D16A373-83E2-49B3-8FB8-1D4725535F49}" srcOrd="0" destOrd="0" presId="urn:microsoft.com/office/officeart/2018/2/layout/IconLabelList"/>
    <dgm:cxn modelId="{77C6DD3F-A19D-4AD1-9C3D-B16EFFFBBC1B}" srcId="{A9A2E2D5-B87A-4383-8E2D-FDC4A8EDBC2A}" destId="{0449899C-A7FA-4BBF-9C6C-69076F86044B}" srcOrd="5" destOrd="0" parTransId="{2B912CDC-AADC-4FD9-BC90-3A0041E5856F}" sibTransId="{B405E154-3F75-45F7-A43D-2C207B07A788}"/>
    <dgm:cxn modelId="{EB663E42-1211-489C-B132-C5CD003F5D90}" type="presOf" srcId="{A9A2E2D5-B87A-4383-8E2D-FDC4A8EDBC2A}" destId="{A79AE578-A92A-46C7-BA99-DBC510431429}" srcOrd="0" destOrd="0" presId="urn:microsoft.com/office/officeart/2018/2/layout/IconLabelList"/>
    <dgm:cxn modelId="{000ED97D-0F5D-4559-ABA8-EF10CB00E51A}" srcId="{A9A2E2D5-B87A-4383-8E2D-FDC4A8EDBC2A}" destId="{95C1049D-F03D-482B-89D3-DB940FBEE66D}" srcOrd="1" destOrd="0" parTransId="{33925D16-2942-4851-9733-8B57F7643313}" sibTransId="{F77FDBD8-7249-40CC-A9B0-E7CA485E2A38}"/>
    <dgm:cxn modelId="{B3084897-C609-4ACD-A7C5-F15586281EDA}" srcId="{A9A2E2D5-B87A-4383-8E2D-FDC4A8EDBC2A}" destId="{D7229166-A314-4F82-81CD-24A78F497D5B}" srcOrd="4" destOrd="0" parTransId="{5C2093F4-FC01-4230-9454-22B770FE1D49}" sibTransId="{632C36B3-0973-4955-A0C2-185A2920D8EE}"/>
    <dgm:cxn modelId="{88C110A7-ACD5-492E-AA45-7BC686C8ED5C}" srcId="{A9A2E2D5-B87A-4383-8E2D-FDC4A8EDBC2A}" destId="{8CA44325-50CB-4AAE-B5C4-E8FA9357F165}" srcOrd="0" destOrd="0" parTransId="{BA79F8CC-046F-4B84-B517-AC351CEFA308}" sibTransId="{97928F6F-9904-4488-9448-0D2661492F0F}"/>
    <dgm:cxn modelId="{E63AE3B5-B316-4B40-A7EF-9A1051219E5F}" type="presOf" srcId="{A1D05702-B38E-4164-9CAA-B38AB75461A2}" destId="{91B9697D-32C0-4F75-8E62-CB316C0DF386}" srcOrd="0" destOrd="0" presId="urn:microsoft.com/office/officeart/2018/2/layout/IconLabelList"/>
    <dgm:cxn modelId="{15E319C3-2194-4901-95C4-8CE9E41A8DA2}" type="presOf" srcId="{8CA44325-50CB-4AAE-B5C4-E8FA9357F165}" destId="{BDDF39F8-393A-41E8-8157-41A310C63059}" srcOrd="0" destOrd="0" presId="urn:microsoft.com/office/officeart/2018/2/layout/IconLabelList"/>
    <dgm:cxn modelId="{268554C8-E527-4EDF-8633-AD6E2D090D3F}" type="presOf" srcId="{7B278614-7061-4FF8-A4EA-5C7E8231CB94}" destId="{261CB8B1-D20B-434D-97E5-7F36A8DE3740}" srcOrd="0" destOrd="0" presId="urn:microsoft.com/office/officeart/2018/2/layout/IconLabelList"/>
    <dgm:cxn modelId="{797F77DA-603C-43C3-ACCC-2BA704922BCA}" type="presOf" srcId="{D7229166-A314-4F82-81CD-24A78F497D5B}" destId="{1EE5501F-BF04-4134-A469-2A6E830347D3}" srcOrd="0" destOrd="0" presId="urn:microsoft.com/office/officeart/2018/2/layout/IconLabelList"/>
    <dgm:cxn modelId="{42EE3EDC-7374-4D40-BA4E-CA030D18201A}" type="presOf" srcId="{0449899C-A7FA-4BBF-9C6C-69076F86044B}" destId="{F09ADF8E-C4A2-49A5-8F66-87B5DBCF5A2B}" srcOrd="0" destOrd="0" presId="urn:microsoft.com/office/officeart/2018/2/layout/IconLabelList"/>
    <dgm:cxn modelId="{044574E2-8D04-4C95-B9C0-CEBC5E7CEC04}" srcId="{A9A2E2D5-B87A-4383-8E2D-FDC4A8EDBC2A}" destId="{A1D05702-B38E-4164-9CAA-B38AB75461A2}" srcOrd="2" destOrd="0" parTransId="{F7299384-2821-4C63-B75C-FCEF0D0BFA74}" sibTransId="{0803497C-52A6-4338-8C46-2AEBC85EA97E}"/>
    <dgm:cxn modelId="{F3C94735-C502-471D-94EE-D691A6FD41A4}" type="presParOf" srcId="{A79AE578-A92A-46C7-BA99-DBC510431429}" destId="{64AA21ED-CF7D-4C84-930B-18669B75C99F}" srcOrd="0" destOrd="0" presId="urn:microsoft.com/office/officeart/2018/2/layout/IconLabelList"/>
    <dgm:cxn modelId="{3118569A-A057-4161-8B71-EA0D628EA9C9}" type="presParOf" srcId="{64AA21ED-CF7D-4C84-930B-18669B75C99F}" destId="{200992E9-13D4-4959-9CAE-12ED2BD42DEC}" srcOrd="0" destOrd="0" presId="urn:microsoft.com/office/officeart/2018/2/layout/IconLabelList"/>
    <dgm:cxn modelId="{F4BBABE5-D205-4599-9DF8-4BFF46C2A9DF}" type="presParOf" srcId="{64AA21ED-CF7D-4C84-930B-18669B75C99F}" destId="{9AE54086-AE8D-4A77-BDEE-839804447EC0}" srcOrd="1" destOrd="0" presId="urn:microsoft.com/office/officeart/2018/2/layout/IconLabelList"/>
    <dgm:cxn modelId="{8D521C19-B6C9-4E75-B4EB-FCA8D49E787F}" type="presParOf" srcId="{64AA21ED-CF7D-4C84-930B-18669B75C99F}" destId="{BDDF39F8-393A-41E8-8157-41A310C63059}" srcOrd="2" destOrd="0" presId="urn:microsoft.com/office/officeart/2018/2/layout/IconLabelList"/>
    <dgm:cxn modelId="{DC0809DD-D77E-4D5A-9FE4-FA510C5CFB82}" type="presParOf" srcId="{A79AE578-A92A-46C7-BA99-DBC510431429}" destId="{E2D58303-A35F-47CF-9DF3-05F48B486BAA}" srcOrd="1" destOrd="0" presId="urn:microsoft.com/office/officeart/2018/2/layout/IconLabelList"/>
    <dgm:cxn modelId="{2FD2E6B6-607D-451A-9812-0B9B2DF9D32E}" type="presParOf" srcId="{A79AE578-A92A-46C7-BA99-DBC510431429}" destId="{5AD2C559-06EB-4039-89B8-A2114E3D4516}" srcOrd="2" destOrd="0" presId="urn:microsoft.com/office/officeart/2018/2/layout/IconLabelList"/>
    <dgm:cxn modelId="{CD5ED884-0A14-41D4-BC67-66CF316B2A0B}" type="presParOf" srcId="{5AD2C559-06EB-4039-89B8-A2114E3D4516}" destId="{127532F2-65F4-4A89-822D-48FE51C5A542}" srcOrd="0" destOrd="0" presId="urn:microsoft.com/office/officeart/2018/2/layout/IconLabelList"/>
    <dgm:cxn modelId="{8DD09980-B124-4059-BEF4-AFB9A8CDF608}" type="presParOf" srcId="{5AD2C559-06EB-4039-89B8-A2114E3D4516}" destId="{7EFD0B21-BFED-4C7F-BDF8-801A0EBC6193}" srcOrd="1" destOrd="0" presId="urn:microsoft.com/office/officeart/2018/2/layout/IconLabelList"/>
    <dgm:cxn modelId="{A4917F0D-DA5A-4E0B-8F91-D7AA27A22608}" type="presParOf" srcId="{5AD2C559-06EB-4039-89B8-A2114E3D4516}" destId="{8D16A373-83E2-49B3-8FB8-1D4725535F49}" srcOrd="2" destOrd="0" presId="urn:microsoft.com/office/officeart/2018/2/layout/IconLabelList"/>
    <dgm:cxn modelId="{3E9BB694-39CD-4AC2-BF79-0276624C6750}" type="presParOf" srcId="{A79AE578-A92A-46C7-BA99-DBC510431429}" destId="{11A3FF08-2B93-4FAD-8290-051AFB8EC78B}" srcOrd="3" destOrd="0" presId="urn:microsoft.com/office/officeart/2018/2/layout/IconLabelList"/>
    <dgm:cxn modelId="{D6E8B5E9-CF18-4C26-A6A3-3387CFAF7262}" type="presParOf" srcId="{A79AE578-A92A-46C7-BA99-DBC510431429}" destId="{C4012BBF-5AEC-4528-90B2-DC30AFD47929}" srcOrd="4" destOrd="0" presId="urn:microsoft.com/office/officeart/2018/2/layout/IconLabelList"/>
    <dgm:cxn modelId="{250ED9BA-F324-4B8D-B814-8520CC6B0225}" type="presParOf" srcId="{C4012BBF-5AEC-4528-90B2-DC30AFD47929}" destId="{67850ACB-D74B-451F-AFA6-BEFC18C6B5EC}" srcOrd="0" destOrd="0" presId="urn:microsoft.com/office/officeart/2018/2/layout/IconLabelList"/>
    <dgm:cxn modelId="{FF60752E-3ADC-48FD-B84C-6BFACE4E98DD}" type="presParOf" srcId="{C4012BBF-5AEC-4528-90B2-DC30AFD47929}" destId="{0F7F559F-0611-48A0-88A6-056CE1D4464B}" srcOrd="1" destOrd="0" presId="urn:microsoft.com/office/officeart/2018/2/layout/IconLabelList"/>
    <dgm:cxn modelId="{8B61A6D0-EEDE-4990-8D8C-910EE538DB01}" type="presParOf" srcId="{C4012BBF-5AEC-4528-90B2-DC30AFD47929}" destId="{91B9697D-32C0-4F75-8E62-CB316C0DF386}" srcOrd="2" destOrd="0" presId="urn:microsoft.com/office/officeart/2018/2/layout/IconLabelList"/>
    <dgm:cxn modelId="{D62FF4D1-3798-486B-90A0-F1A9D7CE3FA2}" type="presParOf" srcId="{A79AE578-A92A-46C7-BA99-DBC510431429}" destId="{21365F91-B55B-4DEB-AC8E-5072FCF51C52}" srcOrd="5" destOrd="0" presId="urn:microsoft.com/office/officeart/2018/2/layout/IconLabelList"/>
    <dgm:cxn modelId="{A0A76C11-A677-4437-92D1-B19CD1C89048}" type="presParOf" srcId="{A79AE578-A92A-46C7-BA99-DBC510431429}" destId="{64BC14EB-0106-4F67-9A24-F59BA1AB5743}" srcOrd="6" destOrd="0" presId="urn:microsoft.com/office/officeart/2018/2/layout/IconLabelList"/>
    <dgm:cxn modelId="{85426CB2-1846-482F-B8D5-B040A70CFB8B}" type="presParOf" srcId="{64BC14EB-0106-4F67-9A24-F59BA1AB5743}" destId="{40B6F9CC-6EA1-436B-9002-C6F3DFCC13A6}" srcOrd="0" destOrd="0" presId="urn:microsoft.com/office/officeart/2018/2/layout/IconLabelList"/>
    <dgm:cxn modelId="{DEC415EF-3FA9-41D7-8ED4-A5DE48F835A5}" type="presParOf" srcId="{64BC14EB-0106-4F67-9A24-F59BA1AB5743}" destId="{B5D9F0C2-120C-47A6-8FAC-673ADBFF83EC}" srcOrd="1" destOrd="0" presId="urn:microsoft.com/office/officeart/2018/2/layout/IconLabelList"/>
    <dgm:cxn modelId="{A7413C8D-9403-48E2-B2F4-39209D4109D0}" type="presParOf" srcId="{64BC14EB-0106-4F67-9A24-F59BA1AB5743}" destId="{261CB8B1-D20B-434D-97E5-7F36A8DE3740}" srcOrd="2" destOrd="0" presId="urn:microsoft.com/office/officeart/2018/2/layout/IconLabelList"/>
    <dgm:cxn modelId="{22B5642D-E314-4B88-82F0-37D89C766787}" type="presParOf" srcId="{A79AE578-A92A-46C7-BA99-DBC510431429}" destId="{33658712-298E-4332-8638-86D5124963D9}" srcOrd="7" destOrd="0" presId="urn:microsoft.com/office/officeart/2018/2/layout/IconLabelList"/>
    <dgm:cxn modelId="{E05A2B2E-4602-416B-A935-3C7732CE737C}" type="presParOf" srcId="{A79AE578-A92A-46C7-BA99-DBC510431429}" destId="{FB7E75AE-4F59-4943-929A-F17DEED96A89}" srcOrd="8" destOrd="0" presId="urn:microsoft.com/office/officeart/2018/2/layout/IconLabelList"/>
    <dgm:cxn modelId="{A66AF216-9521-4578-A229-7465CA602293}" type="presParOf" srcId="{FB7E75AE-4F59-4943-929A-F17DEED96A89}" destId="{FA520756-274A-49F1-8FC7-957720A2DFC0}" srcOrd="0" destOrd="0" presId="urn:microsoft.com/office/officeart/2018/2/layout/IconLabelList"/>
    <dgm:cxn modelId="{F55ECFE3-F98A-4628-B014-AA1BF289A27E}" type="presParOf" srcId="{FB7E75AE-4F59-4943-929A-F17DEED96A89}" destId="{676CC9F1-5714-46B6-B436-FAD4C81131CD}" srcOrd="1" destOrd="0" presId="urn:microsoft.com/office/officeart/2018/2/layout/IconLabelList"/>
    <dgm:cxn modelId="{ACA53CDF-E8DA-4D14-9FF2-DAC89CBBBBB8}" type="presParOf" srcId="{FB7E75AE-4F59-4943-929A-F17DEED96A89}" destId="{1EE5501F-BF04-4134-A469-2A6E830347D3}" srcOrd="2" destOrd="0" presId="urn:microsoft.com/office/officeart/2018/2/layout/IconLabelList"/>
    <dgm:cxn modelId="{9F9B4C4A-3C81-48D1-B467-82FD829AA770}" type="presParOf" srcId="{A79AE578-A92A-46C7-BA99-DBC510431429}" destId="{EB47793D-C718-4D3F-88B3-7E1C3C242FB2}" srcOrd="9" destOrd="0" presId="urn:microsoft.com/office/officeart/2018/2/layout/IconLabelList"/>
    <dgm:cxn modelId="{6CB96D2B-1AE8-4B38-A75F-91C81A2578D0}" type="presParOf" srcId="{A79AE578-A92A-46C7-BA99-DBC510431429}" destId="{6A81442D-AFB7-4837-808F-2C06C08286EC}" srcOrd="10" destOrd="0" presId="urn:microsoft.com/office/officeart/2018/2/layout/IconLabelList"/>
    <dgm:cxn modelId="{279C11E4-EE1E-44CC-A9F1-BAAEFB9AE054}" type="presParOf" srcId="{6A81442D-AFB7-4837-808F-2C06C08286EC}" destId="{06F9F2D6-8452-499B-915C-003F9098654D}" srcOrd="0" destOrd="0" presId="urn:microsoft.com/office/officeart/2018/2/layout/IconLabelList"/>
    <dgm:cxn modelId="{00D9770A-85A3-466D-B524-20A644DE3A3F}" type="presParOf" srcId="{6A81442D-AFB7-4837-808F-2C06C08286EC}" destId="{0A790B5D-2D8B-4F9B-A749-FF4AF883F17F}" srcOrd="1" destOrd="0" presId="urn:microsoft.com/office/officeart/2018/2/layout/IconLabelList"/>
    <dgm:cxn modelId="{B9DBA080-EEDA-43C1-8027-70F886E2524E}" type="presParOf" srcId="{6A81442D-AFB7-4837-808F-2C06C08286EC}" destId="{F09ADF8E-C4A2-49A5-8F66-87B5DBCF5A2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3644C7-ECB6-451B-B7F3-2ECD357E062C}"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12B161CF-E17C-4E85-B1FD-5C48AB977FAF}">
      <dgm:prSet custT="1"/>
      <dgm:spPr/>
      <dgm:t>
        <a:bodyPr/>
        <a:lstStyle/>
        <a:p>
          <a:pPr algn="ctr"/>
          <a:r>
            <a:rPr lang="en-US" sz="1600" dirty="0"/>
            <a:t> </a:t>
          </a:r>
          <a:r>
            <a:rPr lang="en-US" sz="1800" dirty="0"/>
            <a:t>To lay more emphasis towards male gender and their wellbeing</a:t>
          </a:r>
        </a:p>
      </dgm:t>
    </dgm:pt>
    <dgm:pt modelId="{FACEB034-AB02-4A26-8D9A-0A66AFE8C86A}" type="parTrans" cxnId="{EE88E798-BFF6-47E2-85A8-AF4B496EE7E2}">
      <dgm:prSet/>
      <dgm:spPr/>
      <dgm:t>
        <a:bodyPr/>
        <a:lstStyle/>
        <a:p>
          <a:endParaRPr lang="en-US"/>
        </a:p>
      </dgm:t>
    </dgm:pt>
    <dgm:pt modelId="{B607209C-D630-4A54-BD97-74ADF71FFE1E}" type="sibTrans" cxnId="{EE88E798-BFF6-47E2-85A8-AF4B496EE7E2}">
      <dgm:prSet custT="1"/>
      <dgm:spPr/>
      <dgm:t>
        <a:bodyPr/>
        <a:lstStyle/>
        <a:p>
          <a:endParaRPr lang="en-US" sz="2800"/>
        </a:p>
      </dgm:t>
    </dgm:pt>
    <dgm:pt modelId="{CAAAF764-A18D-4313-87DD-5B65046D32A2}">
      <dgm:prSet custT="1"/>
      <dgm:spPr/>
      <dgm:t>
        <a:bodyPr/>
        <a:lstStyle/>
        <a:p>
          <a:pPr algn="ctr"/>
          <a:r>
            <a:rPr lang="en-US" sz="1800" dirty="0"/>
            <a:t>Broad the knowledge of the team members for the wellness growing trends happening globally</a:t>
          </a:r>
        </a:p>
      </dgm:t>
    </dgm:pt>
    <dgm:pt modelId="{DEE3E12B-4910-479D-81D5-D63FD0EDE944}" type="parTrans" cxnId="{7B4840C1-B8DF-40D1-A03B-9276489AA795}">
      <dgm:prSet/>
      <dgm:spPr/>
      <dgm:t>
        <a:bodyPr/>
        <a:lstStyle/>
        <a:p>
          <a:endParaRPr lang="en-US"/>
        </a:p>
      </dgm:t>
    </dgm:pt>
    <dgm:pt modelId="{C0ECC943-2302-41F0-AE40-AA51265C3CD1}" type="sibTrans" cxnId="{7B4840C1-B8DF-40D1-A03B-9276489AA795}">
      <dgm:prSet custT="1"/>
      <dgm:spPr/>
      <dgm:t>
        <a:bodyPr/>
        <a:lstStyle/>
        <a:p>
          <a:endParaRPr lang="en-US" sz="2800"/>
        </a:p>
      </dgm:t>
    </dgm:pt>
    <dgm:pt modelId="{2C1C5B73-BF4A-4B43-ABE6-0527996311CC}">
      <dgm:prSet custT="1"/>
      <dgm:spPr/>
      <dgm:t>
        <a:bodyPr/>
        <a:lstStyle/>
        <a:p>
          <a:pPr algn="ctr"/>
          <a:r>
            <a:rPr lang="en-US" sz="1800" dirty="0"/>
            <a:t>Integrated wellness services at different time of the day – both morning and afternoon </a:t>
          </a:r>
        </a:p>
      </dgm:t>
    </dgm:pt>
    <dgm:pt modelId="{D14F7542-2872-49EB-B88A-58B4BCD9BC6B}" type="parTrans" cxnId="{66634EDB-B677-4D31-904D-024CB172C7EE}">
      <dgm:prSet/>
      <dgm:spPr/>
      <dgm:t>
        <a:bodyPr/>
        <a:lstStyle/>
        <a:p>
          <a:endParaRPr lang="en-US"/>
        </a:p>
      </dgm:t>
    </dgm:pt>
    <dgm:pt modelId="{C9FEB977-0B43-446E-BBC2-3CEBAB80FCFB}" type="sibTrans" cxnId="{66634EDB-B677-4D31-904D-024CB172C7EE}">
      <dgm:prSet/>
      <dgm:spPr/>
      <dgm:t>
        <a:bodyPr/>
        <a:lstStyle/>
        <a:p>
          <a:endParaRPr lang="en-US"/>
        </a:p>
      </dgm:t>
    </dgm:pt>
    <dgm:pt modelId="{ADBB288B-62D4-4E85-B853-D5BD8BA3AEBE}">
      <dgm:prSet custT="1"/>
      <dgm:spPr/>
      <dgm:t>
        <a:bodyPr/>
        <a:lstStyle/>
        <a:p>
          <a:pPr algn="ctr"/>
          <a:r>
            <a:rPr lang="en-US" sz="1800" dirty="0"/>
            <a:t>Integration of happiness concept </a:t>
          </a:r>
        </a:p>
      </dgm:t>
    </dgm:pt>
    <dgm:pt modelId="{3FB2B521-A50D-48D0-9E75-D594E666CBDA}" type="parTrans" cxnId="{F395ACC1-D19F-44CE-8151-5A0654A5A2C8}">
      <dgm:prSet/>
      <dgm:spPr/>
      <dgm:t>
        <a:bodyPr/>
        <a:lstStyle/>
        <a:p>
          <a:endParaRPr lang="en-US"/>
        </a:p>
      </dgm:t>
    </dgm:pt>
    <dgm:pt modelId="{59AFB3B4-7D2C-4C37-882B-B78572C94631}" type="sibTrans" cxnId="{F395ACC1-D19F-44CE-8151-5A0654A5A2C8}">
      <dgm:prSet custT="1"/>
      <dgm:spPr/>
      <dgm:t>
        <a:bodyPr/>
        <a:lstStyle/>
        <a:p>
          <a:endParaRPr lang="en-US" sz="2800"/>
        </a:p>
      </dgm:t>
    </dgm:pt>
    <dgm:pt modelId="{91DDC1EA-F34C-4EF1-97CA-FED55E43D6AA}" type="pres">
      <dgm:prSet presAssocID="{9C3644C7-ECB6-451B-B7F3-2ECD357E062C}" presName="outerComposite" presStyleCnt="0">
        <dgm:presLayoutVars>
          <dgm:chMax val="5"/>
          <dgm:dir/>
          <dgm:resizeHandles val="exact"/>
        </dgm:presLayoutVars>
      </dgm:prSet>
      <dgm:spPr/>
    </dgm:pt>
    <dgm:pt modelId="{AE7C0397-1B57-43BA-897E-9138B68DDC91}" type="pres">
      <dgm:prSet presAssocID="{9C3644C7-ECB6-451B-B7F3-2ECD357E062C}" presName="dummyMaxCanvas" presStyleCnt="0">
        <dgm:presLayoutVars/>
      </dgm:prSet>
      <dgm:spPr/>
    </dgm:pt>
    <dgm:pt modelId="{3116AB1F-7BDC-40D3-93AA-A92CBEF33C8A}" type="pres">
      <dgm:prSet presAssocID="{9C3644C7-ECB6-451B-B7F3-2ECD357E062C}" presName="FourNodes_1" presStyleLbl="node1" presStyleIdx="0" presStyleCnt="4">
        <dgm:presLayoutVars>
          <dgm:bulletEnabled val="1"/>
        </dgm:presLayoutVars>
      </dgm:prSet>
      <dgm:spPr/>
    </dgm:pt>
    <dgm:pt modelId="{D19A9FBD-042E-4732-B1B2-CE228458F1F4}" type="pres">
      <dgm:prSet presAssocID="{9C3644C7-ECB6-451B-B7F3-2ECD357E062C}" presName="FourNodes_2" presStyleLbl="node1" presStyleIdx="1" presStyleCnt="4">
        <dgm:presLayoutVars>
          <dgm:bulletEnabled val="1"/>
        </dgm:presLayoutVars>
      </dgm:prSet>
      <dgm:spPr/>
    </dgm:pt>
    <dgm:pt modelId="{79D4D434-7D21-4BAA-9B6D-7EEFB79689F5}" type="pres">
      <dgm:prSet presAssocID="{9C3644C7-ECB6-451B-B7F3-2ECD357E062C}" presName="FourNodes_3" presStyleLbl="node1" presStyleIdx="2" presStyleCnt="4">
        <dgm:presLayoutVars>
          <dgm:bulletEnabled val="1"/>
        </dgm:presLayoutVars>
      </dgm:prSet>
      <dgm:spPr/>
    </dgm:pt>
    <dgm:pt modelId="{2C4BC9A5-8BE7-465C-8001-BA1709239D28}" type="pres">
      <dgm:prSet presAssocID="{9C3644C7-ECB6-451B-B7F3-2ECD357E062C}" presName="FourNodes_4" presStyleLbl="node1" presStyleIdx="3" presStyleCnt="4">
        <dgm:presLayoutVars>
          <dgm:bulletEnabled val="1"/>
        </dgm:presLayoutVars>
      </dgm:prSet>
      <dgm:spPr/>
    </dgm:pt>
    <dgm:pt modelId="{E9907C5E-56AD-453D-8110-9728DE602205}" type="pres">
      <dgm:prSet presAssocID="{9C3644C7-ECB6-451B-B7F3-2ECD357E062C}" presName="FourConn_1-2" presStyleLbl="fgAccFollowNode1" presStyleIdx="0" presStyleCnt="3">
        <dgm:presLayoutVars>
          <dgm:bulletEnabled val="1"/>
        </dgm:presLayoutVars>
      </dgm:prSet>
      <dgm:spPr/>
    </dgm:pt>
    <dgm:pt modelId="{9C6E254D-AB62-44AC-B9A8-B5C577E0D1E8}" type="pres">
      <dgm:prSet presAssocID="{9C3644C7-ECB6-451B-B7F3-2ECD357E062C}" presName="FourConn_2-3" presStyleLbl="fgAccFollowNode1" presStyleIdx="1" presStyleCnt="3">
        <dgm:presLayoutVars>
          <dgm:bulletEnabled val="1"/>
        </dgm:presLayoutVars>
      </dgm:prSet>
      <dgm:spPr/>
    </dgm:pt>
    <dgm:pt modelId="{A244639B-1063-4860-B248-8CECE0522B4B}" type="pres">
      <dgm:prSet presAssocID="{9C3644C7-ECB6-451B-B7F3-2ECD357E062C}" presName="FourConn_3-4" presStyleLbl="fgAccFollowNode1" presStyleIdx="2" presStyleCnt="3">
        <dgm:presLayoutVars>
          <dgm:bulletEnabled val="1"/>
        </dgm:presLayoutVars>
      </dgm:prSet>
      <dgm:spPr/>
    </dgm:pt>
    <dgm:pt modelId="{E5CB89BE-D54C-4500-93D1-934764B68D67}" type="pres">
      <dgm:prSet presAssocID="{9C3644C7-ECB6-451B-B7F3-2ECD357E062C}" presName="FourNodes_1_text" presStyleLbl="node1" presStyleIdx="3" presStyleCnt="4">
        <dgm:presLayoutVars>
          <dgm:bulletEnabled val="1"/>
        </dgm:presLayoutVars>
      </dgm:prSet>
      <dgm:spPr/>
    </dgm:pt>
    <dgm:pt modelId="{C5316E2E-79E9-4551-A051-98034F7E36F5}" type="pres">
      <dgm:prSet presAssocID="{9C3644C7-ECB6-451B-B7F3-2ECD357E062C}" presName="FourNodes_2_text" presStyleLbl="node1" presStyleIdx="3" presStyleCnt="4">
        <dgm:presLayoutVars>
          <dgm:bulletEnabled val="1"/>
        </dgm:presLayoutVars>
      </dgm:prSet>
      <dgm:spPr/>
    </dgm:pt>
    <dgm:pt modelId="{3229A537-E537-4DFC-86F2-A602C90E1DAB}" type="pres">
      <dgm:prSet presAssocID="{9C3644C7-ECB6-451B-B7F3-2ECD357E062C}" presName="FourNodes_3_text" presStyleLbl="node1" presStyleIdx="3" presStyleCnt="4">
        <dgm:presLayoutVars>
          <dgm:bulletEnabled val="1"/>
        </dgm:presLayoutVars>
      </dgm:prSet>
      <dgm:spPr/>
    </dgm:pt>
    <dgm:pt modelId="{076B112C-9BB1-4ABD-A92F-E422F8998D4C}" type="pres">
      <dgm:prSet presAssocID="{9C3644C7-ECB6-451B-B7F3-2ECD357E062C}" presName="FourNodes_4_text" presStyleLbl="node1" presStyleIdx="3" presStyleCnt="4">
        <dgm:presLayoutVars>
          <dgm:bulletEnabled val="1"/>
        </dgm:presLayoutVars>
      </dgm:prSet>
      <dgm:spPr/>
    </dgm:pt>
  </dgm:ptLst>
  <dgm:cxnLst>
    <dgm:cxn modelId="{1D2DF021-7364-4AC0-B8CD-249CA3BA774C}" type="presOf" srcId="{12B161CF-E17C-4E85-B1FD-5C48AB977FAF}" destId="{3116AB1F-7BDC-40D3-93AA-A92CBEF33C8A}" srcOrd="0" destOrd="0" presId="urn:microsoft.com/office/officeart/2005/8/layout/vProcess5"/>
    <dgm:cxn modelId="{4D29935A-460C-4B8B-99CD-D7F1F4778FA1}" type="presOf" srcId="{ADBB288B-62D4-4E85-B853-D5BD8BA3AEBE}" destId="{D19A9FBD-042E-4732-B1B2-CE228458F1F4}" srcOrd="0" destOrd="0" presId="urn:microsoft.com/office/officeart/2005/8/layout/vProcess5"/>
    <dgm:cxn modelId="{90A17B81-DE83-43DF-B188-FDAE78D49CED}" type="presOf" srcId="{C0ECC943-2302-41F0-AE40-AA51265C3CD1}" destId="{A244639B-1063-4860-B248-8CECE0522B4B}" srcOrd="0" destOrd="0" presId="urn:microsoft.com/office/officeart/2005/8/layout/vProcess5"/>
    <dgm:cxn modelId="{EE88E798-BFF6-47E2-85A8-AF4B496EE7E2}" srcId="{9C3644C7-ECB6-451B-B7F3-2ECD357E062C}" destId="{12B161CF-E17C-4E85-B1FD-5C48AB977FAF}" srcOrd="0" destOrd="0" parTransId="{FACEB034-AB02-4A26-8D9A-0A66AFE8C86A}" sibTransId="{B607209C-D630-4A54-BD97-74ADF71FFE1E}"/>
    <dgm:cxn modelId="{76F7159A-E32F-4CF0-AD5D-B0B827D6ED82}" type="presOf" srcId="{ADBB288B-62D4-4E85-B853-D5BD8BA3AEBE}" destId="{C5316E2E-79E9-4551-A051-98034F7E36F5}" srcOrd="1" destOrd="0" presId="urn:microsoft.com/office/officeart/2005/8/layout/vProcess5"/>
    <dgm:cxn modelId="{D0EAD89F-5501-4A96-AF6C-097FA59AD86F}" type="presOf" srcId="{59AFB3B4-7D2C-4C37-882B-B78572C94631}" destId="{9C6E254D-AB62-44AC-B9A8-B5C577E0D1E8}" srcOrd="0" destOrd="0" presId="urn:microsoft.com/office/officeart/2005/8/layout/vProcess5"/>
    <dgm:cxn modelId="{8C37BAB7-7A44-4B63-8F5A-FD3E41F775A2}" type="presOf" srcId="{CAAAF764-A18D-4313-87DD-5B65046D32A2}" destId="{3229A537-E537-4DFC-86F2-A602C90E1DAB}" srcOrd="1" destOrd="0" presId="urn:microsoft.com/office/officeart/2005/8/layout/vProcess5"/>
    <dgm:cxn modelId="{7B4840C1-B8DF-40D1-A03B-9276489AA795}" srcId="{9C3644C7-ECB6-451B-B7F3-2ECD357E062C}" destId="{CAAAF764-A18D-4313-87DD-5B65046D32A2}" srcOrd="2" destOrd="0" parTransId="{DEE3E12B-4910-479D-81D5-D63FD0EDE944}" sibTransId="{C0ECC943-2302-41F0-AE40-AA51265C3CD1}"/>
    <dgm:cxn modelId="{F395ACC1-D19F-44CE-8151-5A0654A5A2C8}" srcId="{9C3644C7-ECB6-451B-B7F3-2ECD357E062C}" destId="{ADBB288B-62D4-4E85-B853-D5BD8BA3AEBE}" srcOrd="1" destOrd="0" parTransId="{3FB2B521-A50D-48D0-9E75-D594E666CBDA}" sibTransId="{59AFB3B4-7D2C-4C37-882B-B78572C94631}"/>
    <dgm:cxn modelId="{80F09BC2-26CC-47D6-95A8-D60E13AE9FA7}" type="presOf" srcId="{2C1C5B73-BF4A-4B43-ABE6-0527996311CC}" destId="{076B112C-9BB1-4ABD-A92F-E422F8998D4C}" srcOrd="1" destOrd="0" presId="urn:microsoft.com/office/officeart/2005/8/layout/vProcess5"/>
    <dgm:cxn modelId="{5805F3CA-BB9F-4084-80CC-79367534D919}" type="presOf" srcId="{2C1C5B73-BF4A-4B43-ABE6-0527996311CC}" destId="{2C4BC9A5-8BE7-465C-8001-BA1709239D28}" srcOrd="0" destOrd="0" presId="urn:microsoft.com/office/officeart/2005/8/layout/vProcess5"/>
    <dgm:cxn modelId="{D4D232D0-3A6A-4753-8791-AF658985B59D}" type="presOf" srcId="{CAAAF764-A18D-4313-87DD-5B65046D32A2}" destId="{79D4D434-7D21-4BAA-9B6D-7EEFB79689F5}" srcOrd="0" destOrd="0" presId="urn:microsoft.com/office/officeart/2005/8/layout/vProcess5"/>
    <dgm:cxn modelId="{66634EDB-B677-4D31-904D-024CB172C7EE}" srcId="{9C3644C7-ECB6-451B-B7F3-2ECD357E062C}" destId="{2C1C5B73-BF4A-4B43-ABE6-0527996311CC}" srcOrd="3" destOrd="0" parTransId="{D14F7542-2872-49EB-B88A-58B4BCD9BC6B}" sibTransId="{C9FEB977-0B43-446E-BBC2-3CEBAB80FCFB}"/>
    <dgm:cxn modelId="{B05542DC-CC10-48A0-8E43-66E4B4D02BF0}" type="presOf" srcId="{B607209C-D630-4A54-BD97-74ADF71FFE1E}" destId="{E9907C5E-56AD-453D-8110-9728DE602205}" srcOrd="0" destOrd="0" presId="urn:microsoft.com/office/officeart/2005/8/layout/vProcess5"/>
    <dgm:cxn modelId="{5B11BFE6-F860-4945-82BA-5E4F8A1202CB}" type="presOf" srcId="{12B161CF-E17C-4E85-B1FD-5C48AB977FAF}" destId="{E5CB89BE-D54C-4500-93D1-934764B68D67}" srcOrd="1" destOrd="0" presId="urn:microsoft.com/office/officeart/2005/8/layout/vProcess5"/>
    <dgm:cxn modelId="{B88AC0FE-4A08-4E9B-ACB3-F20E06A975E5}" type="presOf" srcId="{9C3644C7-ECB6-451B-B7F3-2ECD357E062C}" destId="{91DDC1EA-F34C-4EF1-97CA-FED55E43D6AA}" srcOrd="0" destOrd="0" presId="urn:microsoft.com/office/officeart/2005/8/layout/vProcess5"/>
    <dgm:cxn modelId="{38C563D4-B3BD-4360-A67D-9B3C7F770651}" type="presParOf" srcId="{91DDC1EA-F34C-4EF1-97CA-FED55E43D6AA}" destId="{AE7C0397-1B57-43BA-897E-9138B68DDC91}" srcOrd="0" destOrd="0" presId="urn:microsoft.com/office/officeart/2005/8/layout/vProcess5"/>
    <dgm:cxn modelId="{38BF8AD3-4E69-4806-9D53-60945F9880B4}" type="presParOf" srcId="{91DDC1EA-F34C-4EF1-97CA-FED55E43D6AA}" destId="{3116AB1F-7BDC-40D3-93AA-A92CBEF33C8A}" srcOrd="1" destOrd="0" presId="urn:microsoft.com/office/officeart/2005/8/layout/vProcess5"/>
    <dgm:cxn modelId="{C345A586-2EE6-49AC-95DC-7127EA9CED80}" type="presParOf" srcId="{91DDC1EA-F34C-4EF1-97CA-FED55E43D6AA}" destId="{D19A9FBD-042E-4732-B1B2-CE228458F1F4}" srcOrd="2" destOrd="0" presId="urn:microsoft.com/office/officeart/2005/8/layout/vProcess5"/>
    <dgm:cxn modelId="{B5503022-F7CC-468D-8971-360D79FD6E55}" type="presParOf" srcId="{91DDC1EA-F34C-4EF1-97CA-FED55E43D6AA}" destId="{79D4D434-7D21-4BAA-9B6D-7EEFB79689F5}" srcOrd="3" destOrd="0" presId="urn:microsoft.com/office/officeart/2005/8/layout/vProcess5"/>
    <dgm:cxn modelId="{D50979D0-6603-4B81-AD81-6C3F1E04C01B}" type="presParOf" srcId="{91DDC1EA-F34C-4EF1-97CA-FED55E43D6AA}" destId="{2C4BC9A5-8BE7-465C-8001-BA1709239D28}" srcOrd="4" destOrd="0" presId="urn:microsoft.com/office/officeart/2005/8/layout/vProcess5"/>
    <dgm:cxn modelId="{94242BB6-14C9-490F-8960-26CC561BD196}" type="presParOf" srcId="{91DDC1EA-F34C-4EF1-97CA-FED55E43D6AA}" destId="{E9907C5E-56AD-453D-8110-9728DE602205}" srcOrd="5" destOrd="0" presId="urn:microsoft.com/office/officeart/2005/8/layout/vProcess5"/>
    <dgm:cxn modelId="{C12F7892-644E-435B-971D-51EF7F381FCE}" type="presParOf" srcId="{91DDC1EA-F34C-4EF1-97CA-FED55E43D6AA}" destId="{9C6E254D-AB62-44AC-B9A8-B5C577E0D1E8}" srcOrd="6" destOrd="0" presId="urn:microsoft.com/office/officeart/2005/8/layout/vProcess5"/>
    <dgm:cxn modelId="{B5015B8A-566F-45F5-AE36-D1BFF9CF149D}" type="presParOf" srcId="{91DDC1EA-F34C-4EF1-97CA-FED55E43D6AA}" destId="{A244639B-1063-4860-B248-8CECE0522B4B}" srcOrd="7" destOrd="0" presId="urn:microsoft.com/office/officeart/2005/8/layout/vProcess5"/>
    <dgm:cxn modelId="{536EDD20-C92C-42DC-B6AC-612BE2C39B57}" type="presParOf" srcId="{91DDC1EA-F34C-4EF1-97CA-FED55E43D6AA}" destId="{E5CB89BE-D54C-4500-93D1-934764B68D67}" srcOrd="8" destOrd="0" presId="urn:microsoft.com/office/officeart/2005/8/layout/vProcess5"/>
    <dgm:cxn modelId="{7781AF1F-C465-4E76-BD6C-0640F2FD927C}" type="presParOf" srcId="{91DDC1EA-F34C-4EF1-97CA-FED55E43D6AA}" destId="{C5316E2E-79E9-4551-A051-98034F7E36F5}" srcOrd="9" destOrd="0" presId="urn:microsoft.com/office/officeart/2005/8/layout/vProcess5"/>
    <dgm:cxn modelId="{342C8676-F842-4BE2-A292-5BF31D8AAF07}" type="presParOf" srcId="{91DDC1EA-F34C-4EF1-97CA-FED55E43D6AA}" destId="{3229A537-E537-4DFC-86F2-A602C90E1DAB}" srcOrd="10" destOrd="0" presId="urn:microsoft.com/office/officeart/2005/8/layout/vProcess5"/>
    <dgm:cxn modelId="{87412A4D-C495-409E-8C1B-1538DF2DF864}" type="presParOf" srcId="{91DDC1EA-F34C-4EF1-97CA-FED55E43D6AA}" destId="{076B112C-9BB1-4ABD-A92F-E422F8998D4C}"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0D7A3-57E6-4E08-9644-AA4628676002}">
      <dsp:nvSpPr>
        <dsp:cNvPr id="0" name=""/>
        <dsp:cNvSpPr/>
      </dsp:nvSpPr>
      <dsp:spPr>
        <a:xfrm>
          <a:off x="0" y="0"/>
          <a:ext cx="7602367" cy="18043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1823DC-CBDF-4BA2-999D-9094945184D8}">
      <dsp:nvSpPr>
        <dsp:cNvPr id="0" name=""/>
        <dsp:cNvSpPr/>
      </dsp:nvSpPr>
      <dsp:spPr>
        <a:xfrm>
          <a:off x="319504" y="375980"/>
          <a:ext cx="992403" cy="10607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29C654-1BF5-4903-8A7C-3C5F34057B09}">
      <dsp:nvSpPr>
        <dsp:cNvPr id="0" name=""/>
        <dsp:cNvSpPr/>
      </dsp:nvSpPr>
      <dsp:spPr>
        <a:xfrm>
          <a:off x="1517306" y="1300"/>
          <a:ext cx="5433756" cy="1296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063" tIns="137063" rIns="137063" bIns="137063" numCol="1" spcCol="1270" anchor="ctr" anchorCtr="0">
          <a:noAutofit/>
        </a:bodyPr>
        <a:lstStyle/>
        <a:p>
          <a:pPr marL="0" lvl="0" indent="0" algn="l" defTabSz="889000">
            <a:lnSpc>
              <a:spcPct val="100000"/>
            </a:lnSpc>
            <a:spcBef>
              <a:spcPct val="0"/>
            </a:spcBef>
            <a:spcAft>
              <a:spcPct val="35000"/>
            </a:spcAft>
            <a:buNone/>
          </a:pPr>
          <a:endParaRPr lang="en-US" sz="2000" kern="1200" dirty="0"/>
        </a:p>
      </dsp:txBody>
      <dsp:txXfrm>
        <a:off x="1517306" y="1300"/>
        <a:ext cx="5433756" cy="1296348"/>
      </dsp:txXfrm>
    </dsp:sp>
    <dsp:sp modelId="{75A1146A-8CC5-4F23-A562-D5F8F58083EA}">
      <dsp:nvSpPr>
        <dsp:cNvPr id="0" name=""/>
        <dsp:cNvSpPr/>
      </dsp:nvSpPr>
      <dsp:spPr>
        <a:xfrm>
          <a:off x="0" y="2259638"/>
          <a:ext cx="7602367" cy="18043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FAA1D-F1C4-46CE-ACD5-E106A0944FB6}">
      <dsp:nvSpPr>
        <dsp:cNvPr id="0" name=""/>
        <dsp:cNvSpPr/>
      </dsp:nvSpPr>
      <dsp:spPr>
        <a:xfrm>
          <a:off x="545821" y="2665621"/>
          <a:ext cx="992403" cy="992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D3D2DD-6C22-4CB6-84BC-F2D48B6D0C50}">
      <dsp:nvSpPr>
        <dsp:cNvPr id="0" name=""/>
        <dsp:cNvSpPr/>
      </dsp:nvSpPr>
      <dsp:spPr>
        <a:xfrm>
          <a:off x="1618320" y="2397324"/>
          <a:ext cx="5433756" cy="114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063" tIns="137063" rIns="137063" bIns="137063" numCol="1" spcCol="1270" anchor="ctr" anchorCtr="0">
          <a:noAutofit/>
        </a:bodyPr>
        <a:lstStyle/>
        <a:p>
          <a:pPr marL="0" lvl="0" indent="0" algn="l" defTabSz="889000">
            <a:lnSpc>
              <a:spcPct val="100000"/>
            </a:lnSpc>
            <a:spcBef>
              <a:spcPct val="0"/>
            </a:spcBef>
            <a:spcAft>
              <a:spcPct val="35000"/>
            </a:spcAft>
            <a:buNone/>
          </a:pPr>
          <a:r>
            <a:rPr lang="en-US" sz="2000" b="1" kern="1200" dirty="0">
              <a:solidFill>
                <a:schemeClr val="bg2">
                  <a:lumMod val="10000"/>
                </a:schemeClr>
              </a:solidFill>
            </a:rPr>
            <a:t>Online benchmarking</a:t>
          </a:r>
          <a:r>
            <a:rPr lang="en-US" sz="2000" kern="1200" dirty="0">
              <a:solidFill>
                <a:schemeClr val="bg2">
                  <a:lumMod val="10000"/>
                </a:schemeClr>
              </a:solidFill>
            </a:rPr>
            <a:t>:</a:t>
          </a:r>
        </a:p>
        <a:p>
          <a:pPr marL="0" lvl="0" indent="0" algn="l" defTabSz="889000">
            <a:lnSpc>
              <a:spcPct val="100000"/>
            </a:lnSpc>
            <a:spcBef>
              <a:spcPct val="0"/>
            </a:spcBef>
            <a:spcAft>
              <a:spcPct val="35000"/>
            </a:spcAft>
            <a:buNone/>
          </a:pPr>
          <a:r>
            <a:rPr lang="en-US" sz="2000" kern="1200" dirty="0">
              <a:solidFill>
                <a:schemeClr val="bg2">
                  <a:lumMod val="10000"/>
                </a:schemeClr>
              </a:solidFill>
            </a:rPr>
            <a:t>To understand and evaluate the current position of wellness services prior to implementation of the happiness concept</a:t>
          </a:r>
          <a:endParaRPr lang="en-US" sz="2000" kern="1200" dirty="0"/>
        </a:p>
      </dsp:txBody>
      <dsp:txXfrm>
        <a:off x="1618320" y="2397324"/>
        <a:ext cx="5433756" cy="1146960"/>
      </dsp:txXfrm>
    </dsp:sp>
    <dsp:sp modelId="{B41BC47A-FCEC-493B-89FF-C92728600569}">
      <dsp:nvSpPr>
        <dsp:cNvPr id="0" name=""/>
        <dsp:cNvSpPr/>
      </dsp:nvSpPr>
      <dsp:spPr>
        <a:xfrm>
          <a:off x="0" y="4515100"/>
          <a:ext cx="7602367" cy="18043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7BDB04-7B4C-4647-8AF0-0A809E878B72}">
      <dsp:nvSpPr>
        <dsp:cNvPr id="0" name=""/>
        <dsp:cNvSpPr/>
      </dsp:nvSpPr>
      <dsp:spPr>
        <a:xfrm>
          <a:off x="545821" y="4921084"/>
          <a:ext cx="992403" cy="992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3FCA44-5FDF-421B-8905-04913FF16498}">
      <dsp:nvSpPr>
        <dsp:cNvPr id="0" name=""/>
        <dsp:cNvSpPr/>
      </dsp:nvSpPr>
      <dsp:spPr>
        <a:xfrm>
          <a:off x="1825672" y="4736390"/>
          <a:ext cx="5433756" cy="129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063" tIns="137063" rIns="137063" bIns="137063" numCol="1" spcCol="1270" anchor="ctr" anchorCtr="0">
          <a:noAutofit/>
        </a:bodyPr>
        <a:lstStyle/>
        <a:p>
          <a:pPr marL="0" lvl="0" indent="0" algn="l" defTabSz="889000">
            <a:lnSpc>
              <a:spcPct val="100000"/>
            </a:lnSpc>
            <a:spcBef>
              <a:spcPct val="0"/>
            </a:spcBef>
            <a:spcAft>
              <a:spcPct val="35000"/>
            </a:spcAft>
            <a:buNone/>
          </a:pPr>
          <a:r>
            <a:rPr lang="en-US" sz="2000" b="1" kern="1200" dirty="0">
              <a:solidFill>
                <a:schemeClr val="bg2">
                  <a:lumMod val="10000"/>
                </a:schemeClr>
              </a:solidFill>
            </a:rPr>
            <a:t>One to one interview: </a:t>
          </a:r>
        </a:p>
        <a:p>
          <a:pPr marL="0" lvl="0" indent="0" algn="l" defTabSz="889000">
            <a:lnSpc>
              <a:spcPct val="100000"/>
            </a:lnSpc>
            <a:spcBef>
              <a:spcPct val="0"/>
            </a:spcBef>
            <a:spcAft>
              <a:spcPct val="35000"/>
            </a:spcAft>
            <a:buNone/>
          </a:pPr>
          <a:r>
            <a:rPr lang="en-US" sz="2000" kern="1200" dirty="0">
              <a:solidFill>
                <a:schemeClr val="bg2">
                  <a:lumMod val="10000"/>
                </a:schemeClr>
              </a:solidFill>
            </a:rPr>
            <a:t>To be able to seek for more expertise and empowering hidden talents of each team member</a:t>
          </a:r>
          <a:endParaRPr lang="en-US" sz="2000" kern="1200" dirty="0"/>
        </a:p>
      </dsp:txBody>
      <dsp:txXfrm>
        <a:off x="1825672" y="4736390"/>
        <a:ext cx="5433756" cy="1295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992E9-13D4-4959-9CAE-12ED2BD42DEC}">
      <dsp:nvSpPr>
        <dsp:cNvPr id="0" name=""/>
        <dsp:cNvSpPr/>
      </dsp:nvSpPr>
      <dsp:spPr>
        <a:xfrm>
          <a:off x="411153" y="638513"/>
          <a:ext cx="667617" cy="667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DF39F8-393A-41E8-8157-41A310C63059}">
      <dsp:nvSpPr>
        <dsp:cNvPr id="0" name=""/>
        <dsp:cNvSpPr/>
      </dsp:nvSpPr>
      <dsp:spPr>
        <a:xfrm>
          <a:off x="14046" y="1483220"/>
          <a:ext cx="1439741" cy="860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Burning sorrows has been amongst the highest which shows guest interest</a:t>
          </a:r>
        </a:p>
      </dsp:txBody>
      <dsp:txXfrm>
        <a:off x="14046" y="1483220"/>
        <a:ext cx="1439741" cy="860011"/>
      </dsp:txXfrm>
    </dsp:sp>
    <dsp:sp modelId="{127532F2-65F4-4A89-822D-48FE51C5A542}">
      <dsp:nvSpPr>
        <dsp:cNvPr id="0" name=""/>
        <dsp:cNvSpPr/>
      </dsp:nvSpPr>
      <dsp:spPr>
        <a:xfrm>
          <a:off x="2154376" y="672703"/>
          <a:ext cx="667617" cy="667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16A373-83E2-49B3-8FB8-1D4725535F49}">
      <dsp:nvSpPr>
        <dsp:cNvPr id="0" name=""/>
        <dsp:cNvSpPr/>
      </dsp:nvSpPr>
      <dsp:spPr>
        <a:xfrm>
          <a:off x="1724356" y="1527864"/>
          <a:ext cx="1483593" cy="723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Guests have</a:t>
          </a:r>
          <a:r>
            <a:rPr lang="en-US" sz="1400" kern="1200" baseline="0" dirty="0"/>
            <a:t> responded positively to almost all the happiness therapies through the survey</a:t>
          </a:r>
          <a:endParaRPr lang="en-US" sz="1400" kern="1200" dirty="0"/>
        </a:p>
      </dsp:txBody>
      <dsp:txXfrm>
        <a:off x="1724356" y="1527864"/>
        <a:ext cx="1483593" cy="723251"/>
      </dsp:txXfrm>
    </dsp:sp>
    <dsp:sp modelId="{67850ACB-D74B-451F-AFA6-BEFC18C6B5EC}">
      <dsp:nvSpPr>
        <dsp:cNvPr id="0" name=""/>
        <dsp:cNvSpPr/>
      </dsp:nvSpPr>
      <dsp:spPr>
        <a:xfrm>
          <a:off x="3897599" y="672703"/>
          <a:ext cx="667617" cy="6676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B9697D-32C0-4F75-8E62-CB316C0DF386}">
      <dsp:nvSpPr>
        <dsp:cNvPr id="0" name=""/>
        <dsp:cNvSpPr/>
      </dsp:nvSpPr>
      <dsp:spPr>
        <a:xfrm>
          <a:off x="3503749" y="1513660"/>
          <a:ext cx="1483593" cy="723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The</a:t>
          </a:r>
          <a:r>
            <a:rPr lang="en-US" sz="1400" kern="1200" baseline="0" dirty="0"/>
            <a:t> determination and interest of the team members is positive   </a:t>
          </a:r>
          <a:endParaRPr lang="en-US" sz="1400" kern="1200" dirty="0"/>
        </a:p>
      </dsp:txBody>
      <dsp:txXfrm>
        <a:off x="3503749" y="1513660"/>
        <a:ext cx="1483593" cy="723251"/>
      </dsp:txXfrm>
    </dsp:sp>
    <dsp:sp modelId="{40B6F9CC-6EA1-436B-9002-C6F3DFCC13A6}">
      <dsp:nvSpPr>
        <dsp:cNvPr id="0" name=""/>
        <dsp:cNvSpPr/>
      </dsp:nvSpPr>
      <dsp:spPr>
        <a:xfrm>
          <a:off x="5640821" y="672703"/>
          <a:ext cx="667617" cy="6676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1CB8B1-D20B-434D-97E5-7F36A8DE3740}">
      <dsp:nvSpPr>
        <dsp:cNvPr id="0" name=""/>
        <dsp:cNvSpPr/>
      </dsp:nvSpPr>
      <dsp:spPr>
        <a:xfrm>
          <a:off x="5232833" y="1585790"/>
          <a:ext cx="1483593" cy="723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The concept is unique and  innovative</a:t>
          </a:r>
        </a:p>
      </dsp:txBody>
      <dsp:txXfrm>
        <a:off x="5232833" y="1585790"/>
        <a:ext cx="1483593" cy="723251"/>
      </dsp:txXfrm>
    </dsp:sp>
    <dsp:sp modelId="{FA520756-274A-49F1-8FC7-957720A2DFC0}">
      <dsp:nvSpPr>
        <dsp:cNvPr id="0" name=""/>
        <dsp:cNvSpPr/>
      </dsp:nvSpPr>
      <dsp:spPr>
        <a:xfrm>
          <a:off x="7384044" y="672703"/>
          <a:ext cx="667617" cy="6676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5501F-BF04-4134-A469-2A6E830347D3}">
      <dsp:nvSpPr>
        <dsp:cNvPr id="0" name=""/>
        <dsp:cNvSpPr/>
      </dsp:nvSpPr>
      <dsp:spPr>
        <a:xfrm>
          <a:off x="6976056" y="1585790"/>
          <a:ext cx="1483593" cy="723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The wellness summit speaks out for the future needs of happiness</a:t>
          </a:r>
        </a:p>
      </dsp:txBody>
      <dsp:txXfrm>
        <a:off x="6976056" y="1585790"/>
        <a:ext cx="1483593" cy="723251"/>
      </dsp:txXfrm>
    </dsp:sp>
    <dsp:sp modelId="{06F9F2D6-8452-499B-915C-003F9098654D}">
      <dsp:nvSpPr>
        <dsp:cNvPr id="0" name=""/>
        <dsp:cNvSpPr/>
      </dsp:nvSpPr>
      <dsp:spPr>
        <a:xfrm>
          <a:off x="9127267" y="672703"/>
          <a:ext cx="667617" cy="6676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ADF8E-C4A2-49A5-8F66-87B5DBCF5A2B}">
      <dsp:nvSpPr>
        <dsp:cNvPr id="0" name=""/>
        <dsp:cNvSpPr/>
      </dsp:nvSpPr>
      <dsp:spPr>
        <a:xfrm>
          <a:off x="8719278" y="1585790"/>
          <a:ext cx="1483593" cy="723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Physical therapies can be thoroughly determine as the less preferred activities</a:t>
          </a:r>
        </a:p>
      </dsp:txBody>
      <dsp:txXfrm>
        <a:off x="8719278" y="1585790"/>
        <a:ext cx="1483593" cy="7232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6AB1F-7BDC-40D3-93AA-A92CBEF33C8A}">
      <dsp:nvSpPr>
        <dsp:cNvPr id="0" name=""/>
        <dsp:cNvSpPr/>
      </dsp:nvSpPr>
      <dsp:spPr>
        <a:xfrm>
          <a:off x="0" y="0"/>
          <a:ext cx="5375707" cy="88833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 </a:t>
          </a:r>
          <a:r>
            <a:rPr lang="en-US" sz="1800" kern="1200" dirty="0"/>
            <a:t>To lay more emphasis towards male gender and their wellbeing</a:t>
          </a:r>
        </a:p>
      </dsp:txBody>
      <dsp:txXfrm>
        <a:off x="26018" y="26018"/>
        <a:ext cx="4342065" cy="836294"/>
      </dsp:txXfrm>
    </dsp:sp>
    <dsp:sp modelId="{D19A9FBD-042E-4732-B1B2-CE228458F1F4}">
      <dsp:nvSpPr>
        <dsp:cNvPr id="0" name=""/>
        <dsp:cNvSpPr/>
      </dsp:nvSpPr>
      <dsp:spPr>
        <a:xfrm>
          <a:off x="450215" y="1049845"/>
          <a:ext cx="5375707" cy="888330"/>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Integration of happiness concept </a:t>
          </a:r>
        </a:p>
      </dsp:txBody>
      <dsp:txXfrm>
        <a:off x="476233" y="1075863"/>
        <a:ext cx="4296040" cy="836294"/>
      </dsp:txXfrm>
    </dsp:sp>
    <dsp:sp modelId="{79D4D434-7D21-4BAA-9B6D-7EEFB79689F5}">
      <dsp:nvSpPr>
        <dsp:cNvPr id="0" name=""/>
        <dsp:cNvSpPr/>
      </dsp:nvSpPr>
      <dsp:spPr>
        <a:xfrm>
          <a:off x="893711" y="2099690"/>
          <a:ext cx="5375707" cy="888330"/>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Broad the knowledge of the team members for the wellness growing trends happening globally</a:t>
          </a:r>
        </a:p>
      </dsp:txBody>
      <dsp:txXfrm>
        <a:off x="919729" y="2125708"/>
        <a:ext cx="4302760" cy="836294"/>
      </dsp:txXfrm>
    </dsp:sp>
    <dsp:sp modelId="{2C4BC9A5-8BE7-465C-8001-BA1709239D28}">
      <dsp:nvSpPr>
        <dsp:cNvPr id="0" name=""/>
        <dsp:cNvSpPr/>
      </dsp:nvSpPr>
      <dsp:spPr>
        <a:xfrm>
          <a:off x="1343926" y="3149535"/>
          <a:ext cx="5375707" cy="88833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Integrated wellness services at different time of the day – both morning and afternoon </a:t>
          </a:r>
        </a:p>
      </dsp:txBody>
      <dsp:txXfrm>
        <a:off x="1369944" y="3175553"/>
        <a:ext cx="4296040" cy="836294"/>
      </dsp:txXfrm>
    </dsp:sp>
    <dsp:sp modelId="{E9907C5E-56AD-453D-8110-9728DE602205}">
      <dsp:nvSpPr>
        <dsp:cNvPr id="0" name=""/>
        <dsp:cNvSpPr/>
      </dsp:nvSpPr>
      <dsp:spPr>
        <a:xfrm>
          <a:off x="4798292" y="680380"/>
          <a:ext cx="577414" cy="57741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28210" y="680380"/>
        <a:ext cx="317578" cy="434504"/>
      </dsp:txXfrm>
    </dsp:sp>
    <dsp:sp modelId="{9C6E254D-AB62-44AC-B9A8-B5C577E0D1E8}">
      <dsp:nvSpPr>
        <dsp:cNvPr id="0" name=""/>
        <dsp:cNvSpPr/>
      </dsp:nvSpPr>
      <dsp:spPr>
        <a:xfrm>
          <a:off x="5248507" y="1730225"/>
          <a:ext cx="577414" cy="577414"/>
        </a:xfrm>
        <a:prstGeom prst="downArrow">
          <a:avLst>
            <a:gd name="adj1" fmla="val 55000"/>
            <a:gd name="adj2" fmla="val 45000"/>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378425" y="1730225"/>
        <a:ext cx="317578" cy="434504"/>
      </dsp:txXfrm>
    </dsp:sp>
    <dsp:sp modelId="{A244639B-1063-4860-B248-8CECE0522B4B}">
      <dsp:nvSpPr>
        <dsp:cNvPr id="0" name=""/>
        <dsp:cNvSpPr/>
      </dsp:nvSpPr>
      <dsp:spPr>
        <a:xfrm>
          <a:off x="5692003" y="2780070"/>
          <a:ext cx="577414" cy="577414"/>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21921" y="2780070"/>
        <a:ext cx="317578" cy="4345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rawings/drawing1.xml><?xml version="1.0" encoding="utf-8"?>
<c:userShapes xmlns:c="http://schemas.openxmlformats.org/drawingml/2006/chart">
  <cdr:relSizeAnchor xmlns:cdr="http://schemas.openxmlformats.org/drawingml/2006/chartDrawing">
    <cdr:from>
      <cdr:x>0.30515</cdr:x>
      <cdr:y>0.09792</cdr:y>
    </cdr:from>
    <cdr:to>
      <cdr:x>0.30515</cdr:x>
      <cdr:y>0.3972</cdr:y>
    </cdr:to>
    <cdr:cxnSp macro="">
      <cdr:nvCxnSpPr>
        <cdr:cNvPr id="3" name="Straight Arrow Connector 2">
          <a:extLst xmlns:a="http://schemas.openxmlformats.org/drawingml/2006/main">
            <a:ext uri="{FF2B5EF4-FFF2-40B4-BE49-F238E27FC236}">
              <a16:creationId xmlns:a16="http://schemas.microsoft.com/office/drawing/2014/main" id="{B735B2B8-453F-4D95-9538-BD0AC472ECCD}"/>
            </a:ext>
          </a:extLst>
        </cdr:cNvPr>
        <cdr:cNvCxnSpPr/>
      </cdr:nvCxnSpPr>
      <cdr:spPr>
        <a:xfrm xmlns:a="http://schemas.openxmlformats.org/drawingml/2006/main">
          <a:off x="3675697" y="671513"/>
          <a:ext cx="0" cy="2052460"/>
        </a:xfrm>
        <a:prstGeom xmlns:a="http://schemas.openxmlformats.org/drawingml/2006/main" prst="straightConnector1">
          <a:avLst/>
        </a:prstGeom>
        <a:ln xmlns:a="http://schemas.openxmlformats.org/drawingml/2006/main">
          <a:solidFill>
            <a:schemeClr val="accent6">
              <a:lumMod val="60000"/>
              <a:lumOff val="40000"/>
            </a:schemeClr>
          </a:solidFill>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0.30396</cdr:x>
      <cdr:y>0.43125</cdr:y>
    </cdr:from>
    <cdr:to>
      <cdr:x>0.30396</cdr:x>
      <cdr:y>0.75125</cdr:y>
    </cdr:to>
    <cdr:cxnSp macro="">
      <cdr:nvCxnSpPr>
        <cdr:cNvPr id="10" name="Straight Arrow Connector 9">
          <a:extLst xmlns:a="http://schemas.openxmlformats.org/drawingml/2006/main">
            <a:ext uri="{FF2B5EF4-FFF2-40B4-BE49-F238E27FC236}">
              <a16:creationId xmlns:a16="http://schemas.microsoft.com/office/drawing/2014/main" id="{7AF9223F-E564-4F28-A833-B0460EC85E46}"/>
            </a:ext>
          </a:extLst>
        </cdr:cNvPr>
        <cdr:cNvCxnSpPr/>
      </cdr:nvCxnSpPr>
      <cdr:spPr>
        <a:xfrm xmlns:a="http://schemas.openxmlformats.org/drawingml/2006/main">
          <a:off x="3661410" y="2957513"/>
          <a:ext cx="0" cy="2194560"/>
        </a:xfrm>
        <a:prstGeom xmlns:a="http://schemas.openxmlformats.org/drawingml/2006/main" prst="straightConnector1">
          <a:avLst/>
        </a:prstGeom>
        <a:ln xmlns:a="http://schemas.openxmlformats.org/drawingml/2006/main">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dr:relSizeAnchor xmlns:cdr="http://schemas.openxmlformats.org/drawingml/2006/chartDrawing">
    <cdr:from>
      <cdr:x>0.18196</cdr:x>
      <cdr:y>0.14202</cdr:y>
    </cdr:from>
    <cdr:to>
      <cdr:x>0.2955</cdr:x>
      <cdr:y>0.23786</cdr:y>
    </cdr:to>
    <cdr:sp macro="" textlink="">
      <cdr:nvSpPr>
        <cdr:cNvPr id="6" name="TextBox 5">
          <a:extLst xmlns:a="http://schemas.openxmlformats.org/drawingml/2006/main">
            <a:ext uri="{FF2B5EF4-FFF2-40B4-BE49-F238E27FC236}">
              <a16:creationId xmlns:a16="http://schemas.microsoft.com/office/drawing/2014/main" id="{D32E4F24-3F4F-4B89-8E0D-F98B01BF7501}"/>
            </a:ext>
          </a:extLst>
        </cdr:cNvPr>
        <cdr:cNvSpPr txBox="1"/>
      </cdr:nvSpPr>
      <cdr:spPr>
        <a:xfrm xmlns:a="http://schemas.openxmlformats.org/drawingml/2006/main">
          <a:off x="2218456" y="973991"/>
          <a:ext cx="1384280" cy="65722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solidFill>
                <a:schemeClr val="bg2">
                  <a:lumMod val="25000"/>
                </a:schemeClr>
              </a:solidFill>
            </a:rPr>
            <a:t>Happiness therapies</a:t>
          </a:r>
        </a:p>
      </cdr:txBody>
    </cdr:sp>
  </cdr:relSizeAnchor>
  <cdr:relSizeAnchor xmlns:cdr="http://schemas.openxmlformats.org/drawingml/2006/chartDrawing">
    <cdr:from>
      <cdr:x>0.11563</cdr:x>
      <cdr:y>0.47646</cdr:y>
    </cdr:from>
    <cdr:to>
      <cdr:x>0.17661</cdr:x>
      <cdr:y>0.58489</cdr:y>
    </cdr:to>
    <cdr:pic>
      <cdr:nvPicPr>
        <cdr:cNvPr id="8" name="Graphic 7" descr="Smiling face with no fill">
          <a:extLst xmlns:a="http://schemas.openxmlformats.org/drawingml/2006/main">
            <a:ext uri="{FF2B5EF4-FFF2-40B4-BE49-F238E27FC236}">
              <a16:creationId xmlns:a16="http://schemas.microsoft.com/office/drawing/2014/main" id="{DA3BF102-EB17-4AC1-932B-F3DFF0356E2C}"/>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xmlns:a="http://schemas.openxmlformats.org/drawingml/2006/main">
          <a:fillRect/>
        </a:stretch>
      </cdr:blipFill>
      <cdr:spPr>
        <a:xfrm xmlns:a="http://schemas.openxmlformats.org/drawingml/2006/main">
          <a:off x="1409700" y="3267562"/>
          <a:ext cx="743529" cy="743615"/>
        </a:xfrm>
        <a:prstGeom xmlns:a="http://schemas.openxmlformats.org/drawingml/2006/main" prst="rect">
          <a:avLst/>
        </a:prstGeom>
      </cdr:spPr>
    </cdr:pic>
  </cdr:relSizeAnchor>
  <cdr:relSizeAnchor xmlns:cdr="http://schemas.openxmlformats.org/drawingml/2006/chartDrawing">
    <cdr:from>
      <cdr:x>0.18043</cdr:x>
      <cdr:y>0.48134</cdr:y>
    </cdr:from>
    <cdr:to>
      <cdr:x>0.30476</cdr:x>
      <cdr:y>0.58891</cdr:y>
    </cdr:to>
    <cdr:sp macro="" textlink="">
      <cdr:nvSpPr>
        <cdr:cNvPr id="9" name="TextBox 8">
          <a:extLst xmlns:a="http://schemas.openxmlformats.org/drawingml/2006/main">
            <a:ext uri="{FF2B5EF4-FFF2-40B4-BE49-F238E27FC236}">
              <a16:creationId xmlns:a16="http://schemas.microsoft.com/office/drawing/2014/main" id="{C96E2AF8-4F94-40E9-BD1E-662B26CF2F7A}"/>
            </a:ext>
          </a:extLst>
        </cdr:cNvPr>
        <cdr:cNvSpPr txBox="1"/>
      </cdr:nvSpPr>
      <cdr:spPr>
        <a:xfrm xmlns:a="http://schemas.openxmlformats.org/drawingml/2006/main">
          <a:off x="2199803" y="3301030"/>
          <a:ext cx="1515831" cy="73771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solidFill>
                <a:schemeClr val="bg2">
                  <a:lumMod val="25000"/>
                </a:schemeClr>
              </a:solidFill>
            </a:rPr>
            <a:t>Wellness therapies</a:t>
          </a:r>
        </a:p>
      </cdr:txBody>
    </cdr:sp>
  </cdr:relSizeAnchor>
  <cdr:relSizeAnchor xmlns:cdr="http://schemas.openxmlformats.org/drawingml/2006/chartDrawing">
    <cdr:from>
      <cdr:x>0.09453</cdr:x>
      <cdr:y>0.12305</cdr:y>
    </cdr:from>
    <cdr:to>
      <cdr:x>0.17531</cdr:x>
      <cdr:y>0.26667</cdr:y>
    </cdr:to>
    <cdr:pic>
      <cdr:nvPicPr>
        <cdr:cNvPr id="4" name="Graphic 3" descr="Heart">
          <a:extLst xmlns:a="http://schemas.openxmlformats.org/drawingml/2006/main">
            <a:ext uri="{FF2B5EF4-FFF2-40B4-BE49-F238E27FC236}">
              <a16:creationId xmlns:a16="http://schemas.microsoft.com/office/drawing/2014/main" id="{18D5A358-82A6-4F4D-8980-24D5E5A10D39}"/>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xmlns:a="http://schemas.openxmlformats.org/drawingml/2006/main">
          <a:fillRect/>
        </a:stretch>
      </cdr:blipFill>
      <cdr:spPr>
        <a:xfrm xmlns:a="http://schemas.openxmlformats.org/drawingml/2006/main">
          <a:off x="1152524" y="843896"/>
          <a:ext cx="984904" cy="984904"/>
        </a:xfrm>
        <a:prstGeom xmlns:a="http://schemas.openxmlformats.org/drawingml/2006/main" prst="rect">
          <a:avLst/>
        </a:prstGeom>
      </cdr:spPr>
    </cdr:pic>
  </cdr:relSizeAnchor>
  <cdr:relSizeAnchor xmlns:cdr="http://schemas.openxmlformats.org/drawingml/2006/chartDrawing">
    <cdr:from>
      <cdr:x>0.01875</cdr:x>
      <cdr:y>0.29375</cdr:y>
    </cdr:from>
    <cdr:to>
      <cdr:x>0.22813</cdr:x>
      <cdr:y>0.48889</cdr:y>
    </cdr:to>
    <cdr:sp macro="" textlink="">
      <cdr:nvSpPr>
        <cdr:cNvPr id="2" name="TextBox 1">
          <a:extLst xmlns:a="http://schemas.openxmlformats.org/drawingml/2006/main">
            <a:ext uri="{FF2B5EF4-FFF2-40B4-BE49-F238E27FC236}">
              <a16:creationId xmlns:a16="http://schemas.microsoft.com/office/drawing/2014/main" id="{72EC4F9A-18A9-455D-9A2E-8075CCA89DA1}"/>
            </a:ext>
          </a:extLst>
        </cdr:cNvPr>
        <cdr:cNvSpPr txBox="1"/>
      </cdr:nvSpPr>
      <cdr:spPr>
        <a:xfrm xmlns:a="http://schemas.openxmlformats.org/drawingml/2006/main">
          <a:off x="228600" y="2014550"/>
          <a:ext cx="2552700" cy="13382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600" dirty="0"/>
            <a:t>The highest participants :</a:t>
          </a:r>
        </a:p>
        <a:p xmlns:a="http://schemas.openxmlformats.org/drawingml/2006/main">
          <a:r>
            <a:rPr lang="en-US" sz="1600" dirty="0"/>
            <a:t> A happiness therapy and the only therapy which happens during the late afternoon</a:t>
          </a:r>
        </a:p>
      </cdr:txBody>
    </cdr:sp>
  </cdr:relSizeAnchor>
</c:userShapes>
</file>

<file path=ppt/drawings/drawing2.xml><?xml version="1.0" encoding="utf-8"?>
<c:userShapes xmlns:c="http://schemas.openxmlformats.org/drawingml/2006/chart">
  <cdr:relSizeAnchor xmlns:cdr="http://schemas.openxmlformats.org/drawingml/2006/chartDrawing">
    <cdr:from>
      <cdr:x>0.10191</cdr:x>
      <cdr:y>0.48889</cdr:y>
    </cdr:from>
    <cdr:to>
      <cdr:x>0.23199</cdr:x>
      <cdr:y>0.56806</cdr:y>
    </cdr:to>
    <cdr:sp macro="" textlink="">
      <cdr:nvSpPr>
        <cdr:cNvPr id="2" name="Oval 1">
          <a:extLst xmlns:a="http://schemas.openxmlformats.org/drawingml/2006/main">
            <a:ext uri="{FF2B5EF4-FFF2-40B4-BE49-F238E27FC236}">
              <a16:creationId xmlns:a16="http://schemas.microsoft.com/office/drawing/2014/main" id="{EFD1FB0E-F96D-40A4-8542-CCB39A73DA3C}"/>
            </a:ext>
          </a:extLst>
        </cdr:cNvPr>
        <cdr:cNvSpPr/>
      </cdr:nvSpPr>
      <cdr:spPr>
        <a:xfrm xmlns:a="http://schemas.openxmlformats.org/drawingml/2006/main">
          <a:off x="1243995" y="3352800"/>
          <a:ext cx="1587794" cy="542948"/>
        </a:xfrm>
        <a:prstGeom xmlns:a="http://schemas.openxmlformats.org/drawingml/2006/main" prst="ellipse">
          <a:avLst/>
        </a:prstGeom>
        <a:noFill xmlns:a="http://schemas.openxmlformats.org/drawingml/2006/main"/>
        <a:ln xmlns:a="http://schemas.openxmlformats.org/drawingml/2006/main">
          <a:solidFill>
            <a:srgbClr val="92D05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dirty="0"/>
        </a:p>
      </cdr:txBody>
    </cdr:sp>
  </cdr:relSizeAnchor>
  <cdr:relSizeAnchor xmlns:cdr="http://schemas.openxmlformats.org/drawingml/2006/chartDrawing">
    <cdr:from>
      <cdr:x>0.25775</cdr:x>
      <cdr:y>0.59525</cdr:y>
    </cdr:from>
    <cdr:to>
      <cdr:x>0.33392</cdr:x>
      <cdr:y>0.64942</cdr:y>
    </cdr:to>
    <cdr:sp macro="" textlink="">
      <cdr:nvSpPr>
        <cdr:cNvPr id="3" name="Oval 2">
          <a:extLst xmlns:a="http://schemas.openxmlformats.org/drawingml/2006/main">
            <a:ext uri="{FF2B5EF4-FFF2-40B4-BE49-F238E27FC236}">
              <a16:creationId xmlns:a16="http://schemas.microsoft.com/office/drawing/2014/main" id="{A51831AB-C08B-46B5-90CF-6F84C338DD93}"/>
            </a:ext>
          </a:extLst>
        </cdr:cNvPr>
        <cdr:cNvSpPr/>
      </cdr:nvSpPr>
      <cdr:spPr>
        <a:xfrm xmlns:a="http://schemas.openxmlformats.org/drawingml/2006/main">
          <a:off x="3146121" y="4082228"/>
          <a:ext cx="929753" cy="371497"/>
        </a:xfrm>
        <a:prstGeom xmlns:a="http://schemas.openxmlformats.org/drawingml/2006/main" prst="ellipse">
          <a:avLst/>
        </a:prstGeom>
        <a:noFill xmlns:a="http://schemas.openxmlformats.org/drawingml/2006/main"/>
        <a:ln xmlns:a="http://schemas.openxmlformats.org/drawingml/2006/main">
          <a:solidFill>
            <a:srgbClr val="92D05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US" dirty="0"/>
        </a:p>
      </cdr:txBody>
    </cdr:sp>
  </cdr:relSizeAnchor>
  <cdr:relSizeAnchor xmlns:cdr="http://schemas.openxmlformats.org/drawingml/2006/chartDrawing">
    <cdr:from>
      <cdr:x>0.65623</cdr:x>
      <cdr:y>0.41111</cdr:y>
    </cdr:from>
    <cdr:to>
      <cdr:x>0.69485</cdr:x>
      <cdr:y>0.46528</cdr:y>
    </cdr:to>
    <cdr:sp macro="" textlink="">
      <cdr:nvSpPr>
        <cdr:cNvPr id="4" name="TextBox 3">
          <a:extLst xmlns:a="http://schemas.openxmlformats.org/drawingml/2006/main">
            <a:ext uri="{FF2B5EF4-FFF2-40B4-BE49-F238E27FC236}">
              <a16:creationId xmlns:a16="http://schemas.microsoft.com/office/drawing/2014/main" id="{315EFEED-A350-4034-9F32-72291791B063}"/>
            </a:ext>
          </a:extLst>
        </cdr:cNvPr>
        <cdr:cNvSpPr txBox="1"/>
      </cdr:nvSpPr>
      <cdr:spPr>
        <a:xfrm xmlns:a="http://schemas.openxmlformats.org/drawingml/2006/main">
          <a:off x="8010164" y="2819392"/>
          <a:ext cx="471407" cy="37149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400" dirty="0">
              <a:solidFill>
                <a:schemeClr val="tx1"/>
              </a:solidFill>
            </a:rPr>
            <a:t>Yes</a:t>
          </a:r>
        </a:p>
      </cdr:txBody>
    </cdr:sp>
  </cdr:relSizeAnchor>
  <cdr:relSizeAnchor xmlns:cdr="http://schemas.openxmlformats.org/drawingml/2006/chartDrawing">
    <cdr:from>
      <cdr:x>0.75092</cdr:x>
      <cdr:y>0.52626</cdr:y>
    </cdr:from>
    <cdr:to>
      <cdr:x>0.78612</cdr:x>
      <cdr:y>0.56168</cdr:y>
    </cdr:to>
    <cdr:sp macro="" textlink="">
      <cdr:nvSpPr>
        <cdr:cNvPr id="6" name="TextBox 5">
          <a:extLst xmlns:a="http://schemas.openxmlformats.org/drawingml/2006/main">
            <a:ext uri="{FF2B5EF4-FFF2-40B4-BE49-F238E27FC236}">
              <a16:creationId xmlns:a16="http://schemas.microsoft.com/office/drawing/2014/main" id="{A77CC489-944B-4863-9187-EDF6BA0D058F}"/>
            </a:ext>
          </a:extLst>
        </cdr:cNvPr>
        <cdr:cNvSpPr txBox="1"/>
      </cdr:nvSpPr>
      <cdr:spPr>
        <a:xfrm xmlns:a="http://schemas.openxmlformats.org/drawingml/2006/main">
          <a:off x="9165982" y="3609109"/>
          <a:ext cx="429662" cy="24291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400" dirty="0">
              <a:solidFill>
                <a:schemeClr val="tx1"/>
              </a:solidFill>
            </a:rPr>
            <a:t>No</a:t>
          </a:r>
        </a:p>
      </cdr:txBody>
    </cdr:sp>
  </cdr:relSizeAnchor>
  <cdr:relSizeAnchor xmlns:cdr="http://schemas.openxmlformats.org/drawingml/2006/chartDrawing">
    <cdr:from>
      <cdr:x>0.8256</cdr:x>
      <cdr:y>0.4459</cdr:y>
    </cdr:from>
    <cdr:to>
      <cdr:x>0.89232</cdr:x>
      <cdr:y>0.47715</cdr:y>
    </cdr:to>
    <cdr:sp macro="" textlink="">
      <cdr:nvSpPr>
        <cdr:cNvPr id="7" name="TextBox 6">
          <a:extLst xmlns:a="http://schemas.openxmlformats.org/drawingml/2006/main">
            <a:ext uri="{FF2B5EF4-FFF2-40B4-BE49-F238E27FC236}">
              <a16:creationId xmlns:a16="http://schemas.microsoft.com/office/drawing/2014/main" id="{C0393D79-B9C8-4A73-9982-5FBC3CB7D35D}"/>
            </a:ext>
          </a:extLst>
        </cdr:cNvPr>
        <cdr:cNvSpPr txBox="1"/>
      </cdr:nvSpPr>
      <cdr:spPr>
        <a:xfrm xmlns:a="http://schemas.openxmlformats.org/drawingml/2006/main">
          <a:off x="10077491" y="3057996"/>
          <a:ext cx="814403" cy="214313"/>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400" dirty="0">
              <a:solidFill>
                <a:schemeClr val="tx1"/>
              </a:solidFill>
            </a:rPr>
            <a:t>Partially</a:t>
          </a:r>
        </a:p>
      </cdr:txBody>
    </cdr:sp>
  </cdr:relSizeAnchor>
  <cdr:relSizeAnchor xmlns:cdr="http://schemas.openxmlformats.org/drawingml/2006/chartDrawing">
    <cdr:from>
      <cdr:x>0.52282</cdr:x>
      <cdr:y>0.35656</cdr:y>
    </cdr:from>
    <cdr:to>
      <cdr:x>0.62817</cdr:x>
      <cdr:y>0.43573</cdr:y>
    </cdr:to>
    <cdr:sp macro="" textlink="">
      <cdr:nvSpPr>
        <cdr:cNvPr id="8" name="TextBox 7">
          <a:extLst xmlns:a="http://schemas.openxmlformats.org/drawingml/2006/main">
            <a:ext uri="{FF2B5EF4-FFF2-40B4-BE49-F238E27FC236}">
              <a16:creationId xmlns:a16="http://schemas.microsoft.com/office/drawing/2014/main" id="{9D80D40E-5B2A-4CBA-B95C-C506BBC3C8E2}"/>
            </a:ext>
          </a:extLst>
        </cdr:cNvPr>
        <cdr:cNvSpPr txBox="1"/>
      </cdr:nvSpPr>
      <cdr:spPr>
        <a:xfrm xmlns:a="http://schemas.openxmlformats.org/drawingml/2006/main">
          <a:off x="6381718" y="2445296"/>
          <a:ext cx="1285933" cy="54294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400" dirty="0">
              <a:solidFill>
                <a:schemeClr val="tx1"/>
              </a:solidFill>
            </a:rPr>
            <a:t>Visible enough</a:t>
          </a:r>
        </a:p>
      </cdr:txBody>
    </cdr:sp>
  </cdr:relSizeAnchor>
  <cdr:relSizeAnchor xmlns:cdr="http://schemas.openxmlformats.org/drawingml/2006/chartDrawing">
    <cdr:from>
      <cdr:x>0.45914</cdr:x>
      <cdr:y>0.5</cdr:y>
    </cdr:from>
    <cdr:to>
      <cdr:x>0.55882</cdr:x>
      <cdr:y>0.59271</cdr:y>
    </cdr:to>
    <cdr:sp macro="" textlink="">
      <cdr:nvSpPr>
        <cdr:cNvPr id="9" name="TextBox 8">
          <a:extLst xmlns:a="http://schemas.openxmlformats.org/drawingml/2006/main">
            <a:ext uri="{FF2B5EF4-FFF2-40B4-BE49-F238E27FC236}">
              <a16:creationId xmlns:a16="http://schemas.microsoft.com/office/drawing/2014/main" id="{399A5875-AFCE-4794-812C-99D84113CBBA}"/>
            </a:ext>
          </a:extLst>
        </cdr:cNvPr>
        <cdr:cNvSpPr txBox="1"/>
      </cdr:nvSpPr>
      <cdr:spPr>
        <a:xfrm xmlns:a="http://schemas.openxmlformats.org/drawingml/2006/main">
          <a:off x="5604359" y="3428999"/>
          <a:ext cx="1216723" cy="63580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400" dirty="0"/>
            <a:t>Not visible enough</a:t>
          </a:r>
        </a:p>
      </cdr:txBody>
    </cdr:sp>
  </cdr:relSizeAnchor>
  <cdr:relSizeAnchor xmlns:cdr="http://schemas.openxmlformats.org/drawingml/2006/chartDrawing">
    <cdr:from>
      <cdr:x>0.28135</cdr:x>
      <cdr:y>0.56111</cdr:y>
    </cdr:from>
    <cdr:to>
      <cdr:x>0.32465</cdr:x>
      <cdr:y>0.59902</cdr:y>
    </cdr:to>
    <cdr:sp macro="" textlink="">
      <cdr:nvSpPr>
        <cdr:cNvPr id="10" name="TextBox 9">
          <a:extLst xmlns:a="http://schemas.openxmlformats.org/drawingml/2006/main">
            <a:ext uri="{FF2B5EF4-FFF2-40B4-BE49-F238E27FC236}">
              <a16:creationId xmlns:a16="http://schemas.microsoft.com/office/drawing/2014/main" id="{9AB4BE18-3C22-428B-97ED-4DA471DCCD3D}"/>
            </a:ext>
          </a:extLst>
        </cdr:cNvPr>
        <cdr:cNvSpPr txBox="1"/>
      </cdr:nvSpPr>
      <cdr:spPr>
        <a:xfrm xmlns:a="http://schemas.openxmlformats.org/drawingml/2006/main">
          <a:off x="3434252" y="3848092"/>
          <a:ext cx="528532" cy="259987"/>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dirty="0"/>
            <a:t>Yes</a:t>
          </a:r>
        </a:p>
      </cdr:txBody>
    </cdr:sp>
  </cdr:relSizeAnchor>
  <cdr:relSizeAnchor xmlns:cdr="http://schemas.openxmlformats.org/drawingml/2006/chartDrawing">
    <cdr:from>
      <cdr:x>0.38056</cdr:x>
      <cdr:y>0.25909</cdr:y>
    </cdr:from>
    <cdr:to>
      <cdr:x>0.45547</cdr:x>
      <cdr:y>0.30701</cdr:y>
    </cdr:to>
    <cdr:sp macro="" textlink="">
      <cdr:nvSpPr>
        <cdr:cNvPr id="11" name="TextBox 10">
          <a:extLst xmlns:a="http://schemas.openxmlformats.org/drawingml/2006/main">
            <a:ext uri="{FF2B5EF4-FFF2-40B4-BE49-F238E27FC236}">
              <a16:creationId xmlns:a16="http://schemas.microsoft.com/office/drawing/2014/main" id="{82DDA429-8099-4329-A5A1-0D2869A3133D}"/>
            </a:ext>
          </a:extLst>
        </cdr:cNvPr>
        <cdr:cNvSpPr txBox="1"/>
      </cdr:nvSpPr>
      <cdr:spPr>
        <a:xfrm xmlns:a="http://schemas.openxmlformats.org/drawingml/2006/main">
          <a:off x="4645185" y="1776838"/>
          <a:ext cx="914373" cy="32863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400" dirty="0"/>
            <a:t>No</a:t>
          </a:r>
        </a:p>
      </cdr:txBody>
    </cdr:sp>
  </cdr:relSizeAnchor>
  <cdr:relSizeAnchor xmlns:cdr="http://schemas.openxmlformats.org/drawingml/2006/chartDrawing">
    <cdr:from>
      <cdr:x>0.15144</cdr:x>
      <cdr:y>0.5</cdr:y>
    </cdr:from>
    <cdr:to>
      <cdr:x>0.22636</cdr:x>
      <cdr:y>0.54445</cdr:y>
    </cdr:to>
    <cdr:sp macro="" textlink="">
      <cdr:nvSpPr>
        <cdr:cNvPr id="5" name="TextBox 4">
          <a:extLst xmlns:a="http://schemas.openxmlformats.org/drawingml/2006/main">
            <a:ext uri="{FF2B5EF4-FFF2-40B4-BE49-F238E27FC236}">
              <a16:creationId xmlns:a16="http://schemas.microsoft.com/office/drawing/2014/main" id="{7574D5B0-701E-42B6-917D-7A700444B8AB}"/>
            </a:ext>
          </a:extLst>
        </cdr:cNvPr>
        <cdr:cNvSpPr txBox="1"/>
      </cdr:nvSpPr>
      <cdr:spPr>
        <a:xfrm xmlns:a="http://schemas.openxmlformats.org/drawingml/2006/main">
          <a:off x="1848472" y="3428999"/>
          <a:ext cx="914495" cy="30483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100" dirty="0"/>
            <a:t>Male</a:t>
          </a:r>
        </a:p>
      </cdr:txBody>
    </cdr:sp>
  </cdr:relSizeAnchor>
</c:userShapes>
</file>

<file path=ppt/drawings/drawing3.xml><?xml version="1.0" encoding="utf-8"?>
<c:userShapes xmlns:c="http://schemas.openxmlformats.org/drawingml/2006/chart">
  <cdr:relSizeAnchor xmlns:cdr="http://schemas.openxmlformats.org/drawingml/2006/chartDrawing">
    <cdr:from>
      <cdr:x>0.79923</cdr:x>
      <cdr:y>0.16879</cdr:y>
    </cdr:from>
    <cdr:to>
      <cdr:x>0.9918</cdr:x>
      <cdr:y>0.23287</cdr:y>
    </cdr:to>
    <cdr:sp macro="" textlink="">
      <cdr:nvSpPr>
        <cdr:cNvPr id="2" name="TextBox 1">
          <a:extLst xmlns:a="http://schemas.openxmlformats.org/drawingml/2006/main">
            <a:ext uri="{FF2B5EF4-FFF2-40B4-BE49-F238E27FC236}">
              <a16:creationId xmlns:a16="http://schemas.microsoft.com/office/drawing/2014/main" id="{2BB27D0A-C2DE-4747-AB26-2BDA74B7C519}"/>
            </a:ext>
          </a:extLst>
        </cdr:cNvPr>
        <cdr:cNvSpPr txBox="1"/>
      </cdr:nvSpPr>
      <cdr:spPr>
        <a:xfrm xmlns:a="http://schemas.openxmlformats.org/drawingml/2006/main">
          <a:off x="9744174" y="1155145"/>
          <a:ext cx="2347813" cy="43854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600" b="1" dirty="0">
              <a:solidFill>
                <a:schemeClr val="accent6">
                  <a:lumMod val="75000"/>
                </a:schemeClr>
              </a:solidFill>
            </a:rPr>
            <a:t>Career objectives?</a:t>
          </a:r>
        </a:p>
      </cdr:txBody>
    </cdr:sp>
  </cdr:relSizeAnchor>
  <cdr:relSizeAnchor xmlns:cdr="http://schemas.openxmlformats.org/drawingml/2006/chartDrawing">
    <cdr:from>
      <cdr:x>0.01367</cdr:x>
      <cdr:y>0.1567</cdr:y>
    </cdr:from>
    <cdr:to>
      <cdr:x>0.32891</cdr:x>
      <cdr:y>0.23333</cdr:y>
    </cdr:to>
    <cdr:sp macro="" textlink="">
      <cdr:nvSpPr>
        <cdr:cNvPr id="4" name="TextBox 3">
          <a:extLst xmlns:a="http://schemas.openxmlformats.org/drawingml/2006/main">
            <a:ext uri="{FF2B5EF4-FFF2-40B4-BE49-F238E27FC236}">
              <a16:creationId xmlns:a16="http://schemas.microsoft.com/office/drawing/2014/main" id="{8D165E60-246C-4A25-B1BF-3760C6394804}"/>
            </a:ext>
          </a:extLst>
        </cdr:cNvPr>
        <cdr:cNvSpPr txBox="1"/>
      </cdr:nvSpPr>
      <cdr:spPr>
        <a:xfrm xmlns:a="http://schemas.openxmlformats.org/drawingml/2006/main">
          <a:off x="166718" y="1074626"/>
          <a:ext cx="3843407" cy="52552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600" b="1" dirty="0">
              <a:solidFill>
                <a:schemeClr val="accent6">
                  <a:lumMod val="75000"/>
                </a:schemeClr>
              </a:solidFill>
            </a:rPr>
            <a:t>Which activities do you practice regularly</a:t>
          </a:r>
        </a:p>
      </cdr:txBody>
    </cdr:sp>
  </cdr:relSizeAnchor>
  <cdr:relSizeAnchor xmlns:cdr="http://schemas.openxmlformats.org/drawingml/2006/chartDrawing">
    <cdr:from>
      <cdr:x>0.37427</cdr:x>
      <cdr:y>0.16006</cdr:y>
    </cdr:from>
    <cdr:to>
      <cdr:x>0.65962</cdr:x>
      <cdr:y>0.27206</cdr:y>
    </cdr:to>
    <cdr:sp macro="" textlink="">
      <cdr:nvSpPr>
        <cdr:cNvPr id="5" name="TextBox 4">
          <a:extLst xmlns:a="http://schemas.openxmlformats.org/drawingml/2006/main">
            <a:ext uri="{FF2B5EF4-FFF2-40B4-BE49-F238E27FC236}">
              <a16:creationId xmlns:a16="http://schemas.microsoft.com/office/drawing/2014/main" id="{F7AE44F6-5C12-4BB4-9F46-7326EC312E0A}"/>
            </a:ext>
          </a:extLst>
        </cdr:cNvPr>
        <cdr:cNvSpPr txBox="1"/>
      </cdr:nvSpPr>
      <cdr:spPr>
        <a:xfrm xmlns:a="http://schemas.openxmlformats.org/drawingml/2006/main">
          <a:off x="4563093" y="1127445"/>
          <a:ext cx="3478987" cy="78889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US" sz="1600" b="1" dirty="0">
              <a:solidFill>
                <a:schemeClr val="accent6">
                  <a:lumMod val="75000"/>
                </a:schemeClr>
              </a:solidFill>
            </a:rPr>
            <a:t>Will you be interested in the mentioned job opportunities?</a:t>
          </a:r>
        </a:p>
      </cdr:txBody>
    </cdr:sp>
  </cdr:relSizeAnchor>
  <cdr:relSizeAnchor xmlns:cdr="http://schemas.openxmlformats.org/drawingml/2006/chartDrawing">
    <cdr:from>
      <cdr:x>0.39493</cdr:x>
      <cdr:y>0.13536</cdr:y>
    </cdr:from>
    <cdr:to>
      <cdr:x>0.64224</cdr:x>
      <cdr:y>0.26024</cdr:y>
    </cdr:to>
    <cdr:sp macro="" textlink="">
      <cdr:nvSpPr>
        <cdr:cNvPr id="3" name="TextBox 2">
          <a:extLst xmlns:a="http://schemas.openxmlformats.org/drawingml/2006/main">
            <a:ext uri="{FF2B5EF4-FFF2-40B4-BE49-F238E27FC236}">
              <a16:creationId xmlns:a16="http://schemas.microsoft.com/office/drawing/2014/main" id="{EC551ACD-400A-4C78-B65B-197A499C7491}"/>
            </a:ext>
          </a:extLst>
        </cdr:cNvPr>
        <cdr:cNvSpPr txBox="1"/>
      </cdr:nvSpPr>
      <cdr:spPr>
        <a:xfrm xmlns:a="http://schemas.openxmlformats.org/drawingml/2006/main">
          <a:off x="4814995" y="953411"/>
          <a:ext cx="3015203" cy="879622"/>
        </a:xfrm>
        <a:prstGeom xmlns:a="http://schemas.openxmlformats.org/drawingml/2006/main" prst="rect">
          <a:avLst/>
        </a:prstGeom>
        <a:ln xmlns:a="http://schemas.openxmlformats.org/drawingml/2006/main">
          <a:solidFill>
            <a:srgbClr val="00B0F0"/>
          </a:solidFill>
        </a:ln>
      </cdr:spPr>
      <cdr:txBody>
        <a:bodyPr xmlns:a="http://schemas.openxmlformats.org/drawingml/2006/main" vertOverflow="clip" wrap="square" rtlCol="0"/>
        <a:lstStyle xmlns:a="http://schemas.openxmlformats.org/drawingml/2006/main"/>
        <a:p xmlns:a="http://schemas.openxmlformats.org/drawingml/2006/main">
          <a:endParaRPr lang="en-US" sz="1100"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6F04F5-88E6-4AA0-A8E6-E65B75A08CBE}" type="datetimeFigureOut">
              <a:rPr lang="en-US" smtClean="0"/>
              <a:t>4/30/2019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CD5F2-7F9C-43B6-AD01-E5ECE5DCA8C0}" type="slidenum">
              <a:rPr lang="en-US" smtClean="0"/>
              <a:t>‹#›</a:t>
            </a:fld>
            <a:endParaRPr lang="en-US"/>
          </a:p>
        </p:txBody>
      </p:sp>
    </p:spTree>
    <p:extLst>
      <p:ext uri="{BB962C8B-B14F-4D97-AF65-F5344CB8AC3E}">
        <p14:creationId xmlns:p14="http://schemas.microsoft.com/office/powerpoint/2010/main" val="1890106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1</a:t>
            </a:fld>
            <a:endParaRPr lang="en-US"/>
          </a:p>
        </p:txBody>
      </p:sp>
    </p:spTree>
    <p:extLst>
      <p:ext uri="{BB962C8B-B14F-4D97-AF65-F5344CB8AC3E}">
        <p14:creationId xmlns:p14="http://schemas.microsoft.com/office/powerpoint/2010/main" val="1990850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2</a:t>
            </a:fld>
            <a:endParaRPr lang="en-US"/>
          </a:p>
        </p:txBody>
      </p:sp>
    </p:spTree>
    <p:extLst>
      <p:ext uri="{BB962C8B-B14F-4D97-AF65-F5344CB8AC3E}">
        <p14:creationId xmlns:p14="http://schemas.microsoft.com/office/powerpoint/2010/main" val="2026412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4</a:t>
            </a:fld>
            <a:endParaRPr lang="en-US"/>
          </a:p>
        </p:txBody>
      </p:sp>
    </p:spTree>
    <p:extLst>
      <p:ext uri="{BB962C8B-B14F-4D97-AF65-F5344CB8AC3E}">
        <p14:creationId xmlns:p14="http://schemas.microsoft.com/office/powerpoint/2010/main" val="3488325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5</a:t>
            </a:fld>
            <a:endParaRPr lang="en-US"/>
          </a:p>
        </p:txBody>
      </p:sp>
    </p:spTree>
    <p:extLst>
      <p:ext uri="{BB962C8B-B14F-4D97-AF65-F5344CB8AC3E}">
        <p14:creationId xmlns:p14="http://schemas.microsoft.com/office/powerpoint/2010/main" val="2982754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6</a:t>
            </a:fld>
            <a:endParaRPr lang="en-US"/>
          </a:p>
        </p:txBody>
      </p:sp>
    </p:spTree>
    <p:extLst>
      <p:ext uri="{BB962C8B-B14F-4D97-AF65-F5344CB8AC3E}">
        <p14:creationId xmlns:p14="http://schemas.microsoft.com/office/powerpoint/2010/main" val="2290366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7</a:t>
            </a:fld>
            <a:endParaRPr lang="en-US"/>
          </a:p>
        </p:txBody>
      </p:sp>
    </p:spTree>
    <p:extLst>
      <p:ext uri="{BB962C8B-B14F-4D97-AF65-F5344CB8AC3E}">
        <p14:creationId xmlns:p14="http://schemas.microsoft.com/office/powerpoint/2010/main" val="3936531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8</a:t>
            </a:fld>
            <a:endParaRPr lang="en-US"/>
          </a:p>
        </p:txBody>
      </p:sp>
    </p:spTree>
    <p:extLst>
      <p:ext uri="{BB962C8B-B14F-4D97-AF65-F5344CB8AC3E}">
        <p14:creationId xmlns:p14="http://schemas.microsoft.com/office/powerpoint/2010/main" val="3219483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1" dirty="0"/>
          </a:p>
        </p:txBody>
      </p:sp>
      <p:sp>
        <p:nvSpPr>
          <p:cNvPr id="4" name="Slide Number Placeholder 3"/>
          <p:cNvSpPr>
            <a:spLocks noGrp="1"/>
          </p:cNvSpPr>
          <p:nvPr>
            <p:ph type="sldNum" sz="quarter" idx="5"/>
          </p:nvPr>
        </p:nvSpPr>
        <p:spPr/>
        <p:txBody>
          <a:bodyPr/>
          <a:lstStyle/>
          <a:p>
            <a:fld id="{3CCCD5F2-7F9C-43B6-AD01-E5ECE5DCA8C0}" type="slidenum">
              <a:rPr lang="en-US" smtClean="0"/>
              <a:t>9</a:t>
            </a:fld>
            <a:endParaRPr lang="en-US"/>
          </a:p>
        </p:txBody>
      </p:sp>
    </p:spTree>
    <p:extLst>
      <p:ext uri="{BB962C8B-B14F-4D97-AF65-F5344CB8AC3E}">
        <p14:creationId xmlns:p14="http://schemas.microsoft.com/office/powerpoint/2010/main" val="4200238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CCD5F2-7F9C-43B6-AD01-E5ECE5DCA8C0}" type="slidenum">
              <a:rPr lang="en-US" smtClean="0"/>
              <a:t>10</a:t>
            </a:fld>
            <a:endParaRPr lang="en-US"/>
          </a:p>
        </p:txBody>
      </p:sp>
    </p:spTree>
    <p:extLst>
      <p:ext uri="{BB962C8B-B14F-4D97-AF65-F5344CB8AC3E}">
        <p14:creationId xmlns:p14="http://schemas.microsoft.com/office/powerpoint/2010/main" val="3658027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11</a:t>
            </a:fld>
            <a:endParaRPr lang="en-US"/>
          </a:p>
        </p:txBody>
      </p:sp>
    </p:spTree>
    <p:extLst>
      <p:ext uri="{BB962C8B-B14F-4D97-AF65-F5344CB8AC3E}">
        <p14:creationId xmlns:p14="http://schemas.microsoft.com/office/powerpoint/2010/main" val="3146259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12</a:t>
            </a:fld>
            <a:endParaRPr lang="en-US"/>
          </a:p>
        </p:txBody>
      </p:sp>
    </p:spTree>
    <p:extLst>
      <p:ext uri="{BB962C8B-B14F-4D97-AF65-F5344CB8AC3E}">
        <p14:creationId xmlns:p14="http://schemas.microsoft.com/office/powerpoint/2010/main" val="3888690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CCD5F2-7F9C-43B6-AD01-E5ECE5DCA8C0}" type="slidenum">
              <a:rPr lang="en-US" smtClean="0"/>
              <a:t>13</a:t>
            </a:fld>
            <a:endParaRPr lang="en-US"/>
          </a:p>
        </p:txBody>
      </p:sp>
    </p:spTree>
    <p:extLst>
      <p:ext uri="{BB962C8B-B14F-4D97-AF65-F5344CB8AC3E}">
        <p14:creationId xmlns:p14="http://schemas.microsoft.com/office/powerpoint/2010/main" val="3937064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FFEBA-0473-47E5-99A3-4BF10C06BC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0BE661D-C5D4-40E4-A535-0A8F78D07F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1544C28-35C7-47B2-B722-D880C3841FA3}"/>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5" name="Footer Placeholder 4">
            <a:extLst>
              <a:ext uri="{FF2B5EF4-FFF2-40B4-BE49-F238E27FC236}">
                <a16:creationId xmlns:a16="http://schemas.microsoft.com/office/drawing/2014/main" id="{A1D1E104-856C-41EE-8BE8-627D7DA27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90316-641B-40FC-A75E-0BF5ACD6AF61}"/>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987221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1249E-9BDB-449B-A503-5978859CF8F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1C51966-D988-463A-A2A7-30E79DB20FA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EFEDB0-4FD3-4F82-A34F-A9B962ACC92C}"/>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5" name="Footer Placeholder 4">
            <a:extLst>
              <a:ext uri="{FF2B5EF4-FFF2-40B4-BE49-F238E27FC236}">
                <a16:creationId xmlns:a16="http://schemas.microsoft.com/office/drawing/2014/main" id="{D3CD097A-C8D7-449C-8911-596CFB6FE1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3F3A24-73F0-43DA-959B-9F029C806227}"/>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903767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C2E94-0082-4872-B566-77769D25BD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D0A7D0-18EE-435E-ABAC-C3C608ED4D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D3090BF-BB8E-4D3C-BAD8-E1FDAB5F1B8D}"/>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5" name="Footer Placeholder 4">
            <a:extLst>
              <a:ext uri="{FF2B5EF4-FFF2-40B4-BE49-F238E27FC236}">
                <a16:creationId xmlns:a16="http://schemas.microsoft.com/office/drawing/2014/main" id="{6F11355D-A83C-483A-A704-437509C208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F4578F-264D-475D-A122-A87EA340A384}"/>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2665081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F826A-D50C-47ED-AD77-DC60A6915C2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B98D05-57FC-414A-9FDB-043A2B3251E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39F6647-CA54-4512-8030-6E4C525D4C3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2EBF3EA-2910-4C63-B7E2-5CAD6B0E202E}"/>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6" name="Footer Placeholder 5">
            <a:extLst>
              <a:ext uri="{FF2B5EF4-FFF2-40B4-BE49-F238E27FC236}">
                <a16:creationId xmlns:a16="http://schemas.microsoft.com/office/drawing/2014/main" id="{7C456505-CDC3-4BE6-8A99-63EAC990FF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524436-ECD4-4A59-A8FE-A523E3E7C5C5}"/>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2177960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154C8-46BA-4A8F-85A5-642F7CA5D14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10FC29A-8DC2-47D8-9FFC-F994B26854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9F8D2A-FEAE-4B8C-9E15-961621B5207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CABA207-6EF0-4128-A630-9A821D3E79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232DD2C-323F-4D16-B604-F77979525D0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34B1CB-D1F0-4EC8-BF1A-089AD64C9838}"/>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8" name="Footer Placeholder 7">
            <a:extLst>
              <a:ext uri="{FF2B5EF4-FFF2-40B4-BE49-F238E27FC236}">
                <a16:creationId xmlns:a16="http://schemas.microsoft.com/office/drawing/2014/main" id="{47A09E42-E85F-49A7-8F5C-610D0291DA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E950B2-A770-4B5C-BF8E-78B3C75B0574}"/>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3991029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D0344-4C05-4ED4-9CF5-53F25E617A4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565BD9C-7052-4B33-87CB-E5E2239D3FA8}"/>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4" name="Footer Placeholder 3">
            <a:extLst>
              <a:ext uri="{FF2B5EF4-FFF2-40B4-BE49-F238E27FC236}">
                <a16:creationId xmlns:a16="http://schemas.microsoft.com/office/drawing/2014/main" id="{40931B30-DC43-4705-9628-8939E42D70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B5FFE32-F0C6-46FB-BF91-D9E8E3ED3929}"/>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1636081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EFB21-A6D8-49A3-994E-68B2F1F30D62}"/>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3" name="Footer Placeholder 2">
            <a:extLst>
              <a:ext uri="{FF2B5EF4-FFF2-40B4-BE49-F238E27FC236}">
                <a16:creationId xmlns:a16="http://schemas.microsoft.com/office/drawing/2014/main" id="{BBB0A550-5502-477E-ABAF-328FE261C2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5AF0E07-D07C-4D7D-A80A-99E7BD7696D6}"/>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3887899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04EFE-6D4B-493F-8931-B715AD1443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DA01BE-54FA-4803-AB0A-21B41EE437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36C1264-F1A8-493E-B00C-54D04687B6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C1E6AB-4DB5-497F-94DD-F613C4EF7282}"/>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6" name="Footer Placeholder 5">
            <a:extLst>
              <a:ext uri="{FF2B5EF4-FFF2-40B4-BE49-F238E27FC236}">
                <a16:creationId xmlns:a16="http://schemas.microsoft.com/office/drawing/2014/main" id="{0DA07BC0-DF1E-4EBB-8A08-7A5A6889FC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7383F1-B9D2-40C9-B33A-4C3622F4AA0D}"/>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1079662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92ADE-8878-4716-BBD8-A204E15625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755150B-1670-44F0-B6E4-3CA0F3588A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7AEF66-3F16-4D46-8AE1-2CEC94624C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F1ACDE-04FA-437E-989A-79EDE8162EC8}"/>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6" name="Footer Placeholder 5">
            <a:extLst>
              <a:ext uri="{FF2B5EF4-FFF2-40B4-BE49-F238E27FC236}">
                <a16:creationId xmlns:a16="http://schemas.microsoft.com/office/drawing/2014/main" id="{D1783C69-3308-4134-88B2-577ED59234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CFFAA9-03D3-4EB9-846B-B252CA34033D}"/>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2894602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4F27C-9C34-47D6-A4F6-281BA854FD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27D474-4AD2-475A-BF4A-B81715F94B9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114FEF-BFF4-44C6-A64D-92CC764958EF}"/>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5" name="Footer Placeholder 4">
            <a:extLst>
              <a:ext uri="{FF2B5EF4-FFF2-40B4-BE49-F238E27FC236}">
                <a16:creationId xmlns:a16="http://schemas.microsoft.com/office/drawing/2014/main" id="{E328365B-48A7-4913-A504-D849D0331A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7949FC-A6DD-4BCC-857B-4696AB7FDECD}"/>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1766824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6CE815-1537-44ED-8A6F-7197F35349E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4E00B95-4803-42A4-8DC3-863DAFCE54D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2C37DB-D0E1-4790-9991-C389EFB41F9C}"/>
              </a:ext>
            </a:extLst>
          </p:cNvPr>
          <p:cNvSpPr>
            <a:spLocks noGrp="1"/>
          </p:cNvSpPr>
          <p:nvPr>
            <p:ph type="dt" sz="half" idx="10"/>
          </p:nvPr>
        </p:nvSpPr>
        <p:spPr/>
        <p:txBody>
          <a:bodyPr/>
          <a:lstStyle/>
          <a:p>
            <a:fld id="{0C8393DA-F2BB-4261-8B5C-A873E3A1909B}" type="datetimeFigureOut">
              <a:rPr lang="en-US" smtClean="0"/>
              <a:t>4/30/2019</a:t>
            </a:fld>
            <a:endParaRPr lang="en-US"/>
          </a:p>
        </p:txBody>
      </p:sp>
      <p:sp>
        <p:nvSpPr>
          <p:cNvPr id="5" name="Footer Placeholder 4">
            <a:extLst>
              <a:ext uri="{FF2B5EF4-FFF2-40B4-BE49-F238E27FC236}">
                <a16:creationId xmlns:a16="http://schemas.microsoft.com/office/drawing/2014/main" id="{84A09EF1-2598-494E-8AC3-B2838B970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86EEBA-5226-43D5-A9AA-6842AEF1BF62}"/>
              </a:ext>
            </a:extLst>
          </p:cNvPr>
          <p:cNvSpPr>
            <a:spLocks noGrp="1"/>
          </p:cNvSpPr>
          <p:nvPr>
            <p:ph type="sldNum" sz="quarter" idx="12"/>
          </p:nvPr>
        </p:nvSpPr>
        <p:spPr/>
        <p:txBody>
          <a:bodyPr/>
          <a:lstStyle/>
          <a:p>
            <a:fld id="{8DE46C57-FFEA-4C2E-AC33-2152DA345FDC}" type="slidenum">
              <a:rPr lang="en-US" smtClean="0"/>
              <a:t>‹#›</a:t>
            </a:fld>
            <a:endParaRPr lang="en-US"/>
          </a:p>
        </p:txBody>
      </p:sp>
    </p:spTree>
    <p:extLst>
      <p:ext uri="{BB962C8B-B14F-4D97-AF65-F5344CB8AC3E}">
        <p14:creationId xmlns:p14="http://schemas.microsoft.com/office/powerpoint/2010/main" val="2053466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36401F-B8AE-4A22-AFD4-C78E168E47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6F126C6-BB7A-4489-A262-5A8D87424E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10C60A-8A0A-4029-B52E-D16B37EBD7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8393DA-F2BB-4261-8B5C-A873E3A1909B}" type="datetimeFigureOut">
              <a:rPr lang="en-US" smtClean="0"/>
              <a:t>4/30/2019</a:t>
            </a:fld>
            <a:endParaRPr lang="en-US"/>
          </a:p>
        </p:txBody>
      </p:sp>
      <p:sp>
        <p:nvSpPr>
          <p:cNvPr id="5" name="Footer Placeholder 4">
            <a:extLst>
              <a:ext uri="{FF2B5EF4-FFF2-40B4-BE49-F238E27FC236}">
                <a16:creationId xmlns:a16="http://schemas.microsoft.com/office/drawing/2014/main" id="{67C4E4FF-75E3-4660-98CA-21ECF6DB56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951C92-EEF9-414E-9ABB-4E2A4DA546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E46C57-FFEA-4C2E-AC33-2152DA345FDC}" type="slidenum">
              <a:rPr lang="en-US" smtClean="0"/>
              <a:t>‹#›</a:t>
            </a:fld>
            <a:endParaRPr lang="en-US"/>
          </a:p>
        </p:txBody>
      </p:sp>
    </p:spTree>
    <p:extLst>
      <p:ext uri="{BB962C8B-B14F-4D97-AF65-F5344CB8AC3E}">
        <p14:creationId xmlns:p14="http://schemas.microsoft.com/office/powerpoint/2010/main" val="2538803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3.pn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36.svg"/><Relationship Id="rId4" Type="http://schemas.openxmlformats.org/officeDocument/2006/relationships/diagramData" Target="../diagrams/data2.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7.pn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4.xml"/><Relationship Id="rId7" Type="http://schemas.openxmlformats.org/officeDocument/2006/relationships/image" Target="../media/image42.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2.png"/><Relationship Id="rId5" Type="http://schemas.openxmlformats.org/officeDocument/2006/relationships/image" Target="../media/image41.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wall, sport&#10;&#10;Description automatically generated">
            <a:extLst>
              <a:ext uri="{FF2B5EF4-FFF2-40B4-BE49-F238E27FC236}">
                <a16:creationId xmlns:a16="http://schemas.microsoft.com/office/drawing/2014/main" id="{569B8364-C600-4E61-A9D6-C88EBF0CB426}"/>
              </a:ext>
            </a:extLst>
          </p:cNvPr>
          <p:cNvPicPr>
            <a:picLocks noChangeAspect="1"/>
          </p:cNvPicPr>
          <p:nvPr/>
        </p:nvPicPr>
        <p:blipFill rotWithShape="1">
          <a:blip r:embed="rId5">
            <a:extLst>
              <a:ext uri="{28A0092B-C50C-407E-A947-70E740481C1C}">
                <a14:useLocalDpi xmlns:a14="http://schemas.microsoft.com/office/drawing/2010/main" val="0"/>
              </a:ext>
            </a:extLst>
          </a:blip>
          <a:srcRect r="1334"/>
          <a:stretch/>
        </p:blipFill>
        <p:spPr>
          <a:xfrm>
            <a:off x="20" y="10"/>
            <a:ext cx="12191980" cy="6857990"/>
          </a:xfrm>
          <a:prstGeom prst="rect">
            <a:avLst/>
          </a:prstGeom>
        </p:spPr>
      </p:pic>
      <p:sp>
        <p:nvSpPr>
          <p:cNvPr id="3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40004D7-091D-428C-9881-EE22D4EBA952}"/>
              </a:ext>
            </a:extLst>
          </p:cNvPr>
          <p:cNvSpPr>
            <a:spLocks noGrp="1"/>
          </p:cNvSpPr>
          <p:nvPr>
            <p:ph type="ctrTitle"/>
          </p:nvPr>
        </p:nvSpPr>
        <p:spPr>
          <a:xfrm>
            <a:off x="8022021" y="3231931"/>
            <a:ext cx="3852041" cy="1482935"/>
          </a:xfrm>
        </p:spPr>
        <p:txBody>
          <a:bodyPr>
            <a:normAutofit/>
          </a:bodyPr>
          <a:lstStyle/>
          <a:p>
            <a:br>
              <a:rPr lang="en-US" sz="3700" b="1" dirty="0"/>
            </a:br>
            <a:r>
              <a:rPr lang="en-US" sz="2400" dirty="0">
                <a:solidFill>
                  <a:srgbClr val="00B050"/>
                </a:solidFill>
              </a:rPr>
              <a:t>Happiness Concept</a:t>
            </a:r>
            <a:br>
              <a:rPr lang="en-US" sz="3700" b="1" dirty="0">
                <a:solidFill>
                  <a:srgbClr val="00B050"/>
                </a:solidFill>
              </a:rPr>
            </a:br>
            <a:r>
              <a:rPr lang="en-US" sz="1600" dirty="0">
                <a:solidFill>
                  <a:srgbClr val="00B050"/>
                </a:solidFill>
              </a:rPr>
              <a:t>Redefining wellness services aligned to the happiness concept</a:t>
            </a:r>
          </a:p>
        </p:txBody>
      </p:sp>
      <p:sp>
        <p:nvSpPr>
          <p:cNvPr id="3" name="Subtitle 2">
            <a:extLst>
              <a:ext uri="{FF2B5EF4-FFF2-40B4-BE49-F238E27FC236}">
                <a16:creationId xmlns:a16="http://schemas.microsoft.com/office/drawing/2014/main" id="{576C36BF-5996-4B92-83EF-9F9D628543D4}"/>
              </a:ext>
            </a:extLst>
          </p:cNvPr>
          <p:cNvSpPr>
            <a:spLocks noGrp="1"/>
          </p:cNvSpPr>
          <p:nvPr>
            <p:ph type="subTitle" idx="1"/>
          </p:nvPr>
        </p:nvSpPr>
        <p:spPr>
          <a:xfrm>
            <a:off x="7782910" y="5242675"/>
            <a:ext cx="4330262" cy="683284"/>
          </a:xfrm>
        </p:spPr>
        <p:txBody>
          <a:bodyPr>
            <a:normAutofit/>
          </a:bodyPr>
          <a:lstStyle/>
          <a:p>
            <a:r>
              <a:rPr lang="en-US" sz="1600" dirty="0">
                <a:solidFill>
                  <a:srgbClr val="25B1AA"/>
                </a:solidFill>
              </a:rPr>
              <a:t>Student ID number: 1715718</a:t>
            </a:r>
          </a:p>
          <a:p>
            <a:r>
              <a:rPr lang="en-US" sz="1600" dirty="0">
                <a:solidFill>
                  <a:srgbClr val="25B1AA"/>
                </a:solidFill>
              </a:rPr>
              <a:t>Student Name: Amlabye Seetaram</a:t>
            </a:r>
          </a:p>
          <a:p>
            <a:endParaRPr lang="en-US" sz="1600" dirty="0"/>
          </a:p>
        </p:txBody>
      </p:sp>
      <p:cxnSp>
        <p:nvCxnSpPr>
          <p:cNvPr id="30" name="Straight Connector 29">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pic>
        <p:nvPicPr>
          <p:cNvPr id="5" name="happy1">
            <a:hlinkClick r:id="" action="ppaction://media"/>
            <a:extLst>
              <a:ext uri="{FF2B5EF4-FFF2-40B4-BE49-F238E27FC236}">
                <a16:creationId xmlns:a16="http://schemas.microsoft.com/office/drawing/2014/main" id="{98DFC7F7-2C48-4946-9B42-AE0BD3AF3B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47163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7" name="Rectangle 81">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3">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 name="Content Placeholder 15" descr="Smiling face with no fill">
            <a:extLst>
              <a:ext uri="{FF2B5EF4-FFF2-40B4-BE49-F238E27FC236}">
                <a16:creationId xmlns:a16="http://schemas.microsoft.com/office/drawing/2014/main" id="{07549110-234E-4E67-9BF8-1D644A60E92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37410" y="1597982"/>
            <a:ext cx="724840" cy="714170"/>
          </a:xfrm>
          <a:prstGeom prst="rect">
            <a:avLst/>
          </a:prstGeom>
        </p:spPr>
      </p:pic>
      <p:sp>
        <p:nvSpPr>
          <p:cNvPr id="86" name="Rectangle 85">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Heart">
            <a:extLst>
              <a:ext uri="{FF2B5EF4-FFF2-40B4-BE49-F238E27FC236}">
                <a16:creationId xmlns:a16="http://schemas.microsoft.com/office/drawing/2014/main" id="{9953B7E7-8B1F-4CD2-A74E-7687569AC6E8}"/>
              </a:ext>
            </a:extLst>
          </p:cNvPr>
          <p:cNvPicPr>
            <a:picLocks noChangeAspect="1"/>
          </p:cNvPicPr>
          <p:nvPr/>
        </p:nvPicPr>
        <p:blipFill>
          <a:blip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571052" y="1446447"/>
            <a:ext cx="921993" cy="921993"/>
          </a:xfrm>
          <a:prstGeom prst="rect">
            <a:avLst/>
          </a:prstGeom>
        </p:spPr>
      </p:pic>
      <p:sp>
        <p:nvSpPr>
          <p:cNvPr id="88" name="Rectangle 87">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D03E721D-46CA-46D5-A559-0B30FBDA2498}"/>
              </a:ext>
            </a:extLst>
          </p:cNvPr>
          <p:cNvSpPr txBox="1"/>
          <p:nvPr/>
        </p:nvSpPr>
        <p:spPr>
          <a:xfrm>
            <a:off x="4975794" y="1043497"/>
            <a:ext cx="3034503" cy="400110"/>
          </a:xfrm>
          <a:prstGeom prst="rect">
            <a:avLst/>
          </a:prstGeom>
          <a:noFill/>
        </p:spPr>
        <p:txBody>
          <a:bodyPr wrap="square" rtlCol="0">
            <a:spAutoFit/>
          </a:bodyPr>
          <a:lstStyle/>
          <a:p>
            <a:r>
              <a:rPr lang="en-US" sz="2000" dirty="0">
                <a:solidFill>
                  <a:srgbClr val="92D050"/>
                </a:solidFill>
              </a:rPr>
              <a:t>Happiness concept</a:t>
            </a:r>
          </a:p>
        </p:txBody>
      </p:sp>
      <p:pic>
        <p:nvPicPr>
          <p:cNvPr id="26" name="Graphic 25" descr="Scales of justice">
            <a:extLst>
              <a:ext uri="{FF2B5EF4-FFF2-40B4-BE49-F238E27FC236}">
                <a16:creationId xmlns:a16="http://schemas.microsoft.com/office/drawing/2014/main" id="{178DE84D-DFF3-484A-BC2B-E6037C75762D}"/>
              </a:ext>
            </a:extLst>
          </p:cNvPr>
          <p:cNvPicPr>
            <a:picLocks noChangeAspect="1"/>
          </p:cNvPicPr>
          <p:nvPr/>
        </p:nvPicPr>
        <p:blipFill>
          <a:blip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913537" y="1260180"/>
            <a:ext cx="1005875" cy="1005875"/>
          </a:xfrm>
          <a:prstGeom prst="rect">
            <a:avLst/>
          </a:prstGeom>
        </p:spPr>
      </p:pic>
      <p:sp>
        <p:nvSpPr>
          <p:cNvPr id="28" name="TextBox 27">
            <a:extLst>
              <a:ext uri="{FF2B5EF4-FFF2-40B4-BE49-F238E27FC236}">
                <a16:creationId xmlns:a16="http://schemas.microsoft.com/office/drawing/2014/main" id="{1CBD83B4-E48D-4102-A367-CD3CD40A2282}"/>
              </a:ext>
            </a:extLst>
          </p:cNvPr>
          <p:cNvSpPr txBox="1"/>
          <p:nvPr/>
        </p:nvSpPr>
        <p:spPr>
          <a:xfrm>
            <a:off x="8059799" y="2575277"/>
            <a:ext cx="3448644" cy="2923877"/>
          </a:xfrm>
          <a:prstGeom prst="rect">
            <a:avLst/>
          </a:prstGeom>
          <a:noFill/>
        </p:spPr>
        <p:txBody>
          <a:bodyPr wrap="square" rtlCol="0">
            <a:spAutoFit/>
          </a:bodyPr>
          <a:lstStyle/>
          <a:p>
            <a:r>
              <a:rPr lang="en-US" sz="2000" b="1" dirty="0">
                <a:solidFill>
                  <a:schemeClr val="bg2">
                    <a:lumMod val="25000"/>
                  </a:schemeClr>
                </a:solidFill>
              </a:rPr>
              <a:t>Purpose and objective:</a:t>
            </a:r>
          </a:p>
          <a:p>
            <a:r>
              <a:rPr lang="en-US" sz="2000" b="1" dirty="0">
                <a:solidFill>
                  <a:schemeClr val="bg2">
                    <a:lumMod val="25000"/>
                  </a:schemeClr>
                </a:solidFill>
              </a:rPr>
              <a:t> </a:t>
            </a:r>
          </a:p>
          <a:p>
            <a:pPr marL="285750" indent="-285750">
              <a:buFont typeface="Arial" panose="020B0604020202020204" pitchFamily="34" charset="0"/>
              <a:buChar char="•"/>
            </a:pPr>
            <a:r>
              <a:rPr lang="en-US" dirty="0">
                <a:solidFill>
                  <a:schemeClr val="tx1">
                    <a:lumMod val="95000"/>
                    <a:lumOff val="5000"/>
                  </a:schemeClr>
                </a:solidFill>
              </a:rPr>
              <a:t>It has been perceived through various researches that individuals are more conscious about their wellbeing</a:t>
            </a:r>
          </a:p>
          <a:p>
            <a:pPr marL="285750" indent="-285750">
              <a:buFont typeface="Arial" panose="020B0604020202020204" pitchFamily="34" charset="0"/>
              <a:buChar char="•"/>
            </a:pPr>
            <a:endParaRPr lang="en-US" dirty="0">
              <a:solidFill>
                <a:schemeClr val="tx1">
                  <a:lumMod val="95000"/>
                  <a:lumOff val="5000"/>
                </a:schemeClr>
              </a:solidFill>
            </a:endParaRPr>
          </a:p>
          <a:p>
            <a:pPr marL="342900" indent="-342900">
              <a:buFont typeface="Arial" panose="020B0604020202020204" pitchFamily="34" charset="0"/>
              <a:buChar char="•"/>
            </a:pPr>
            <a:r>
              <a:rPr lang="en-US" dirty="0">
                <a:solidFill>
                  <a:schemeClr val="tx1">
                    <a:lumMod val="95000"/>
                    <a:lumOff val="5000"/>
                  </a:schemeClr>
                </a:solidFill>
              </a:rPr>
              <a:t>The purpose of this project is to redefine wellness with a clever integration of happiness</a:t>
            </a:r>
          </a:p>
        </p:txBody>
      </p:sp>
      <p:sp>
        <p:nvSpPr>
          <p:cNvPr id="29" name="TextBox 28">
            <a:extLst>
              <a:ext uri="{FF2B5EF4-FFF2-40B4-BE49-F238E27FC236}">
                <a16:creationId xmlns:a16="http://schemas.microsoft.com/office/drawing/2014/main" id="{50D2BF2F-769E-44E2-8964-57FEC87569C2}"/>
              </a:ext>
            </a:extLst>
          </p:cNvPr>
          <p:cNvSpPr txBox="1"/>
          <p:nvPr/>
        </p:nvSpPr>
        <p:spPr>
          <a:xfrm>
            <a:off x="8717887" y="927958"/>
            <a:ext cx="2403050" cy="400110"/>
          </a:xfrm>
          <a:prstGeom prst="rect">
            <a:avLst/>
          </a:prstGeom>
          <a:noFill/>
        </p:spPr>
        <p:txBody>
          <a:bodyPr wrap="square" rtlCol="0">
            <a:spAutoFit/>
          </a:bodyPr>
          <a:lstStyle/>
          <a:p>
            <a:r>
              <a:rPr lang="en-US" sz="2000" dirty="0">
                <a:solidFill>
                  <a:srgbClr val="FF3399"/>
                </a:solidFill>
              </a:rPr>
              <a:t>Tamassa resort</a:t>
            </a:r>
          </a:p>
        </p:txBody>
      </p:sp>
      <p:sp>
        <p:nvSpPr>
          <p:cNvPr id="31" name="TextBox 30">
            <a:extLst>
              <a:ext uri="{FF2B5EF4-FFF2-40B4-BE49-F238E27FC236}">
                <a16:creationId xmlns:a16="http://schemas.microsoft.com/office/drawing/2014/main" id="{44E63C39-865F-4CE9-AB18-AD50CC071F2F}"/>
              </a:ext>
            </a:extLst>
          </p:cNvPr>
          <p:cNvSpPr txBox="1"/>
          <p:nvPr/>
        </p:nvSpPr>
        <p:spPr>
          <a:xfrm>
            <a:off x="782536" y="1028902"/>
            <a:ext cx="3358544" cy="923330"/>
          </a:xfrm>
          <a:prstGeom prst="rect">
            <a:avLst/>
          </a:prstGeom>
          <a:noFill/>
        </p:spPr>
        <p:txBody>
          <a:bodyPr wrap="square" rtlCol="0">
            <a:spAutoFit/>
          </a:bodyPr>
          <a:lstStyle/>
          <a:p>
            <a:pPr algn="ctr"/>
            <a:r>
              <a:rPr lang="en-US" sz="2000" b="1" dirty="0">
                <a:solidFill>
                  <a:srgbClr val="25B1AA"/>
                </a:solidFill>
              </a:rPr>
              <a:t>Introduction</a:t>
            </a:r>
          </a:p>
          <a:p>
            <a:pPr algn="ctr"/>
            <a:endParaRPr lang="en-US" dirty="0">
              <a:solidFill>
                <a:schemeClr val="tx1">
                  <a:lumMod val="95000"/>
                  <a:lumOff val="5000"/>
                </a:schemeClr>
              </a:solidFill>
            </a:endParaRPr>
          </a:p>
          <a:p>
            <a:pPr algn="ctr"/>
            <a:endParaRPr lang="en-US" sz="1600" dirty="0">
              <a:solidFill>
                <a:schemeClr val="tx1">
                  <a:lumMod val="95000"/>
                  <a:lumOff val="5000"/>
                </a:schemeClr>
              </a:solidFill>
            </a:endParaRPr>
          </a:p>
        </p:txBody>
      </p:sp>
      <p:sp>
        <p:nvSpPr>
          <p:cNvPr id="33" name="TextBox 32">
            <a:extLst>
              <a:ext uri="{FF2B5EF4-FFF2-40B4-BE49-F238E27FC236}">
                <a16:creationId xmlns:a16="http://schemas.microsoft.com/office/drawing/2014/main" id="{1FB3DDB2-9919-4969-86FA-1C37099272B7}"/>
              </a:ext>
            </a:extLst>
          </p:cNvPr>
          <p:cNvSpPr txBox="1"/>
          <p:nvPr/>
        </p:nvSpPr>
        <p:spPr>
          <a:xfrm>
            <a:off x="4616848" y="2675182"/>
            <a:ext cx="3034503" cy="3416320"/>
          </a:xfrm>
          <a:prstGeom prst="rect">
            <a:avLst/>
          </a:prstGeom>
          <a:noFill/>
        </p:spPr>
        <p:txBody>
          <a:bodyPr wrap="square" rtlCol="0">
            <a:spAutoFit/>
          </a:bodyPr>
          <a:lstStyle/>
          <a:p>
            <a:r>
              <a:rPr lang="en-US" b="1" dirty="0">
                <a:solidFill>
                  <a:schemeClr val="bg2">
                    <a:lumMod val="25000"/>
                  </a:schemeClr>
                </a:solidFill>
                <a:ea typeface="Times New Roman" panose="02020603050405020304" pitchFamily="18" charset="0"/>
              </a:rPr>
              <a:t>Aims:</a:t>
            </a:r>
          </a:p>
          <a:p>
            <a:pPr marL="342900" indent="-342900">
              <a:buFont typeface="Arial" panose="020B0604020202020204" pitchFamily="34" charset="0"/>
              <a:buChar char="•"/>
            </a:pPr>
            <a:r>
              <a:rPr lang="en-US" dirty="0">
                <a:solidFill>
                  <a:schemeClr val="tx1">
                    <a:lumMod val="95000"/>
                    <a:lumOff val="5000"/>
                  </a:schemeClr>
                </a:solidFill>
                <a:ea typeface="Times New Roman" panose="02020603050405020304" pitchFamily="18" charset="0"/>
              </a:rPr>
              <a:t>To stay on top of the competition </a:t>
            </a:r>
          </a:p>
          <a:p>
            <a:pPr marL="342900" indent="-342900">
              <a:buFont typeface="Arial" panose="020B0604020202020204" pitchFamily="34" charset="0"/>
              <a:buChar char="•"/>
            </a:pPr>
            <a:r>
              <a:rPr lang="en-US" dirty="0">
                <a:solidFill>
                  <a:schemeClr val="tx1">
                    <a:lumMod val="95000"/>
                    <a:lumOff val="5000"/>
                  </a:schemeClr>
                </a:solidFill>
                <a:ea typeface="Times New Roman" panose="02020603050405020304" pitchFamily="18" charset="0"/>
              </a:rPr>
              <a:t>Improvement and new opportunities for Team members</a:t>
            </a:r>
          </a:p>
          <a:p>
            <a:pPr marL="342900" indent="-342900">
              <a:buFont typeface="Arial" panose="020B0604020202020204" pitchFamily="34" charset="0"/>
              <a:buChar char="•"/>
            </a:pPr>
            <a:r>
              <a:rPr lang="en-US" dirty="0">
                <a:solidFill>
                  <a:schemeClr val="tx1">
                    <a:lumMod val="95000"/>
                    <a:lumOff val="5000"/>
                  </a:schemeClr>
                </a:solidFill>
                <a:ea typeface="Times New Roman" panose="02020603050405020304" pitchFamily="18" charset="0"/>
              </a:rPr>
              <a:t>More social connection while spending meaningful time together</a:t>
            </a:r>
          </a:p>
          <a:p>
            <a:pPr marL="342900" indent="-342900">
              <a:buFont typeface="Arial" panose="020B0604020202020204" pitchFamily="34" charset="0"/>
              <a:buChar char="•"/>
            </a:pPr>
            <a:r>
              <a:rPr lang="en-US" dirty="0">
                <a:solidFill>
                  <a:schemeClr val="tx1">
                    <a:lumMod val="95000"/>
                    <a:lumOff val="5000"/>
                  </a:schemeClr>
                </a:solidFill>
                <a:ea typeface="Times New Roman" panose="02020603050405020304" pitchFamily="18" charset="0"/>
              </a:rPr>
              <a:t>It blends in the concept of Tamassa </a:t>
            </a:r>
          </a:p>
          <a:p>
            <a:pPr marL="342900" indent="-342900">
              <a:buFont typeface="Arial" panose="020B0604020202020204" pitchFamily="34" charset="0"/>
              <a:buChar char="•"/>
            </a:pPr>
            <a:endParaRPr lang="en-US" dirty="0">
              <a:solidFill>
                <a:schemeClr val="tx1">
                  <a:lumMod val="95000"/>
                  <a:lumOff val="5000"/>
                </a:schemeClr>
              </a:solidFill>
              <a:ea typeface="Times New Roman" panose="02020603050405020304" pitchFamily="18" charset="0"/>
            </a:endParaRPr>
          </a:p>
        </p:txBody>
      </p:sp>
      <p:sp>
        <p:nvSpPr>
          <p:cNvPr id="17" name="TextBox 16">
            <a:extLst>
              <a:ext uri="{FF2B5EF4-FFF2-40B4-BE49-F238E27FC236}">
                <a16:creationId xmlns:a16="http://schemas.microsoft.com/office/drawing/2014/main" id="{3AE1AFC9-9AFD-432F-AAD6-A2ECA1C0582D}"/>
              </a:ext>
            </a:extLst>
          </p:cNvPr>
          <p:cNvSpPr txBox="1"/>
          <p:nvPr/>
        </p:nvSpPr>
        <p:spPr>
          <a:xfrm>
            <a:off x="785534" y="2595698"/>
            <a:ext cx="3417433" cy="2092881"/>
          </a:xfrm>
          <a:prstGeom prst="rect">
            <a:avLst/>
          </a:prstGeom>
          <a:noFill/>
        </p:spPr>
        <p:txBody>
          <a:bodyPr wrap="square" rtlCol="0">
            <a:spAutoFit/>
          </a:bodyPr>
          <a:lstStyle/>
          <a:p>
            <a:pPr algn="ctr"/>
            <a:endParaRPr lang="en-US" sz="2000" b="1" dirty="0">
              <a:solidFill>
                <a:schemeClr val="bg2">
                  <a:lumMod val="25000"/>
                </a:schemeClr>
              </a:solidFill>
              <a:ea typeface="Times New Roman" panose="02020603050405020304" pitchFamily="18" charset="0"/>
            </a:endParaRPr>
          </a:p>
          <a:p>
            <a:pPr algn="ctr"/>
            <a:r>
              <a:rPr lang="en-US" dirty="0">
                <a:solidFill>
                  <a:schemeClr val="tx1">
                    <a:lumMod val="95000"/>
                    <a:lumOff val="5000"/>
                  </a:schemeClr>
                </a:solidFill>
                <a:ea typeface="Times New Roman" panose="02020603050405020304" pitchFamily="18" charset="0"/>
              </a:rPr>
              <a:t>The project </a:t>
            </a:r>
            <a:r>
              <a:rPr lang="en-US" dirty="0" err="1">
                <a:solidFill>
                  <a:schemeClr val="tx1">
                    <a:lumMod val="95000"/>
                    <a:lumOff val="5000"/>
                  </a:schemeClr>
                </a:solidFill>
                <a:ea typeface="Times New Roman" panose="02020603050405020304" pitchFamily="18" charset="0"/>
              </a:rPr>
              <a:t>emphasises</a:t>
            </a:r>
            <a:r>
              <a:rPr lang="en-US" dirty="0">
                <a:solidFill>
                  <a:schemeClr val="tx1">
                    <a:lumMod val="95000"/>
                    <a:lumOff val="5000"/>
                  </a:schemeClr>
                </a:solidFill>
                <a:ea typeface="Times New Roman" panose="02020603050405020304" pitchFamily="18" charset="0"/>
              </a:rPr>
              <a:t> on individuals’ emotional wellbeing to reconnect with their inner self</a:t>
            </a:r>
          </a:p>
          <a:p>
            <a:pPr algn="ctr"/>
            <a:r>
              <a:rPr lang="en-US" dirty="0">
                <a:solidFill>
                  <a:schemeClr val="tx1">
                    <a:lumMod val="95000"/>
                    <a:lumOff val="5000"/>
                  </a:schemeClr>
                </a:solidFill>
                <a:ea typeface="Times New Roman" panose="02020603050405020304" pitchFamily="18" charset="0"/>
              </a:rPr>
              <a:t> which has to do with</a:t>
            </a:r>
          </a:p>
          <a:p>
            <a:pPr algn="ctr"/>
            <a:r>
              <a:rPr lang="en-US" dirty="0">
                <a:solidFill>
                  <a:schemeClr val="tx1">
                    <a:lumMod val="95000"/>
                    <a:lumOff val="5000"/>
                  </a:schemeClr>
                </a:solidFill>
                <a:ea typeface="Times New Roman" panose="02020603050405020304" pitchFamily="18" charset="0"/>
              </a:rPr>
              <a:t> good feelings and positive emotions</a:t>
            </a:r>
            <a:r>
              <a:rPr lang="en-US" sz="2000" dirty="0">
                <a:solidFill>
                  <a:schemeClr val="bg2">
                    <a:lumMod val="25000"/>
                  </a:schemeClr>
                </a:solidFill>
                <a:ea typeface="Times New Roman" panose="02020603050405020304" pitchFamily="18" charset="0"/>
              </a:rPr>
              <a:t>.</a:t>
            </a:r>
          </a:p>
        </p:txBody>
      </p:sp>
    </p:spTree>
    <p:extLst>
      <p:ext uri="{BB962C8B-B14F-4D97-AF65-F5344CB8AC3E}">
        <p14:creationId xmlns:p14="http://schemas.microsoft.com/office/powerpoint/2010/main" val="1629246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fade">
                                      <p:cBhvr>
                                        <p:cTn id="14" dur="1000"/>
                                        <p:tgtEl>
                                          <p:spTgt spid="33"/>
                                        </p:tgtEl>
                                      </p:cBhvr>
                                    </p:animEffect>
                                    <p:anim calcmode="lin" valueType="num">
                                      <p:cBhvr>
                                        <p:cTn id="15" dur="1000" fill="hold"/>
                                        <p:tgtEl>
                                          <p:spTgt spid="33"/>
                                        </p:tgtEl>
                                        <p:attrNameLst>
                                          <p:attrName>ppt_x</p:attrName>
                                        </p:attrNameLst>
                                      </p:cBhvr>
                                      <p:tavLst>
                                        <p:tav tm="0">
                                          <p:val>
                                            <p:strVal val="#ppt_x"/>
                                          </p:val>
                                        </p:tav>
                                        <p:tav tm="100000">
                                          <p:val>
                                            <p:strVal val="#ppt_x"/>
                                          </p:val>
                                        </p:tav>
                                      </p:tavLst>
                                    </p:anim>
                                    <p:anim calcmode="lin" valueType="num">
                                      <p:cBhvr>
                                        <p:cTn id="1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fade">
                                      <p:cBhvr>
                                        <p:cTn id="21" dur="1000"/>
                                        <p:tgtEl>
                                          <p:spTgt spid="28"/>
                                        </p:tgtEl>
                                      </p:cBhvr>
                                    </p:animEffect>
                                    <p:anim calcmode="lin" valueType="num">
                                      <p:cBhvr>
                                        <p:cTn id="22" dur="1000" fill="hold"/>
                                        <p:tgtEl>
                                          <p:spTgt spid="28"/>
                                        </p:tgtEl>
                                        <p:attrNameLst>
                                          <p:attrName>ppt_x</p:attrName>
                                        </p:attrNameLst>
                                      </p:cBhvr>
                                      <p:tavLst>
                                        <p:tav tm="0">
                                          <p:val>
                                            <p:strVal val="#ppt_x"/>
                                          </p:val>
                                        </p:tav>
                                        <p:tav tm="100000">
                                          <p:val>
                                            <p:strVal val="#ppt_x"/>
                                          </p:val>
                                        </p:tav>
                                      </p:tavLst>
                                    </p:anim>
                                    <p:anim calcmode="lin" valueType="num">
                                      <p:cBhvr>
                                        <p:cTn id="23"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3" grpId="0"/>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8687" y="2578237"/>
            <a:ext cx="10515600" cy="1325563"/>
          </a:xfrm>
        </p:spPr>
        <p:txBody>
          <a:bodyPr/>
          <a:lstStyle/>
          <a:p>
            <a:pPr algn="ctr"/>
            <a:r>
              <a:rPr lang="en-US" dirty="0">
                <a:latin typeface="Arial" panose="020B0604020202020204" pitchFamily="34" charset="0"/>
                <a:cs typeface="Arial" panose="020B0604020202020204" pitchFamily="34" charset="0"/>
              </a:rPr>
              <a:t>Methodology and Findings</a:t>
            </a:r>
          </a:p>
        </p:txBody>
      </p:sp>
    </p:spTree>
    <p:extLst>
      <p:ext uri="{BB962C8B-B14F-4D97-AF65-F5344CB8AC3E}">
        <p14:creationId xmlns:p14="http://schemas.microsoft.com/office/powerpoint/2010/main" val="1713253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tree&#10;&#10;Description automatically generated">
            <a:extLst>
              <a:ext uri="{FF2B5EF4-FFF2-40B4-BE49-F238E27FC236}">
                <a16:creationId xmlns:a16="http://schemas.microsoft.com/office/drawing/2014/main" id="{A18D1DC9-FFA7-4409-9811-1E8F3C3180B9}"/>
              </a:ext>
            </a:extLst>
          </p:cNvPr>
          <p:cNvPicPr>
            <a:picLocks noChangeAspect="1"/>
          </p:cNvPicPr>
          <p:nvPr/>
        </p:nvPicPr>
        <p:blipFill rotWithShape="1">
          <a:blip r:embed="rId3">
            <a:extLst>
              <a:ext uri="{28A0092B-C50C-407E-A947-70E740481C1C}">
                <a14:useLocalDpi xmlns:a14="http://schemas.microsoft.com/office/drawing/2010/main" val="0"/>
              </a:ext>
            </a:extLst>
          </a:blip>
          <a:srcRect l="21957" r="24959"/>
          <a:stretch/>
        </p:blipFill>
        <p:spPr>
          <a:xfrm>
            <a:off x="5721536" y="1"/>
            <a:ext cx="6470464" cy="6856412"/>
          </a:xfrm>
          <a:custGeom>
            <a:avLst/>
            <a:gdLst>
              <a:gd name="connsiteX0" fmla="*/ 0 w 6470464"/>
              <a:gd name="connsiteY0" fmla="*/ 0 h 6856412"/>
              <a:gd name="connsiteX1" fmla="*/ 6470464 w 6470464"/>
              <a:gd name="connsiteY1" fmla="*/ 0 h 6856412"/>
              <a:gd name="connsiteX2" fmla="*/ 6470464 w 6470464"/>
              <a:gd name="connsiteY2" fmla="*/ 6856412 h 6856412"/>
              <a:gd name="connsiteX3" fmla="*/ 753 w 6470464"/>
              <a:gd name="connsiteY3" fmla="*/ 6856412 h 6856412"/>
              <a:gd name="connsiteX4" fmla="*/ 83736 w 6470464"/>
              <a:gd name="connsiteY4" fmla="*/ 6682434 h 6856412"/>
              <a:gd name="connsiteX5" fmla="*/ 777103 w 6470464"/>
              <a:gd name="connsiteY5" fmla="*/ 3428997 h 6856412"/>
              <a:gd name="connsiteX6" fmla="*/ 83736 w 6470464"/>
              <a:gd name="connsiteY6" fmla="*/ 175558 h 685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0464" h="6856412">
                <a:moveTo>
                  <a:pt x="0" y="0"/>
                </a:moveTo>
                <a:lnTo>
                  <a:pt x="6470464" y="0"/>
                </a:lnTo>
                <a:lnTo>
                  <a:pt x="6470464" y="6856412"/>
                </a:lnTo>
                <a:lnTo>
                  <a:pt x="753" y="6856412"/>
                </a:lnTo>
                <a:lnTo>
                  <a:pt x="83736" y="6682434"/>
                </a:lnTo>
                <a:cubicBezTo>
                  <a:pt x="534353" y="5654674"/>
                  <a:pt x="777103" y="4561946"/>
                  <a:pt x="777103" y="3428997"/>
                </a:cubicBezTo>
                <a:cubicBezTo>
                  <a:pt x="777103" y="2296047"/>
                  <a:pt x="534353" y="1203318"/>
                  <a:pt x="83736" y="175558"/>
                </a:cubicBezTo>
                <a:close/>
              </a:path>
            </a:pathLst>
          </a:custGeom>
        </p:spPr>
      </p:pic>
      <p:graphicFrame>
        <p:nvGraphicFramePr>
          <p:cNvPr id="23" name="Content Placeholder 2">
            <a:extLst>
              <a:ext uri="{FF2B5EF4-FFF2-40B4-BE49-F238E27FC236}">
                <a16:creationId xmlns:a16="http://schemas.microsoft.com/office/drawing/2014/main" id="{60E101E6-9112-47F9-8FCF-EB3EA2E4EFD4}"/>
              </a:ext>
            </a:extLst>
          </p:cNvPr>
          <p:cNvGraphicFramePr>
            <a:graphicFrameLocks noGrp="1"/>
          </p:cNvGraphicFramePr>
          <p:nvPr>
            <p:ph idx="1"/>
            <p:extLst>
              <p:ext uri="{D42A27DB-BD31-4B8C-83A1-F6EECF244321}">
                <p14:modId xmlns:p14="http://schemas.microsoft.com/office/powerpoint/2010/main" val="42010169"/>
              </p:ext>
            </p:extLst>
          </p:nvPr>
        </p:nvGraphicFramePr>
        <p:xfrm>
          <a:off x="179761" y="533400"/>
          <a:ext cx="7602367" cy="6323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AF492926-7D7E-4D67-90A1-F9FFA46EE74C}"/>
              </a:ext>
            </a:extLst>
          </p:cNvPr>
          <p:cNvSpPr txBox="1"/>
          <p:nvPr/>
        </p:nvSpPr>
        <p:spPr>
          <a:xfrm>
            <a:off x="1790700" y="533400"/>
            <a:ext cx="5295900" cy="1754326"/>
          </a:xfrm>
          <a:prstGeom prst="rect">
            <a:avLst/>
          </a:prstGeom>
          <a:noFill/>
        </p:spPr>
        <p:txBody>
          <a:bodyPr wrap="square" rtlCol="0">
            <a:spAutoFit/>
          </a:bodyPr>
          <a:lstStyle/>
          <a:p>
            <a:pPr lvl="0"/>
            <a:endParaRPr lang="en-US" b="1" dirty="0">
              <a:solidFill>
                <a:schemeClr val="bg2">
                  <a:lumMod val="10000"/>
                </a:schemeClr>
              </a:solidFill>
            </a:endParaRPr>
          </a:p>
          <a:p>
            <a:pPr lvl="0"/>
            <a:r>
              <a:rPr lang="en-US" b="1" dirty="0">
                <a:solidFill>
                  <a:schemeClr val="bg2">
                    <a:lumMod val="10000"/>
                  </a:schemeClr>
                </a:solidFill>
              </a:rPr>
              <a:t>Guest survey:</a:t>
            </a:r>
          </a:p>
          <a:p>
            <a:pPr marL="285750" lvl="0" indent="-285750">
              <a:buFont typeface="Arial" panose="020B0604020202020204" pitchFamily="34" charset="0"/>
              <a:buChar char="•"/>
            </a:pPr>
            <a:r>
              <a:rPr lang="en-US" dirty="0">
                <a:solidFill>
                  <a:schemeClr val="bg2">
                    <a:lumMod val="10000"/>
                  </a:schemeClr>
                </a:solidFill>
              </a:rPr>
              <a:t>120 questionnaires were distributed to in house guests</a:t>
            </a:r>
          </a:p>
          <a:p>
            <a:pPr marL="285750" lvl="0" indent="-285750">
              <a:buFont typeface="Arial" panose="020B0604020202020204" pitchFamily="34" charset="0"/>
              <a:buChar char="•"/>
            </a:pPr>
            <a:r>
              <a:rPr lang="en-US" dirty="0">
                <a:solidFill>
                  <a:schemeClr val="bg2">
                    <a:lumMod val="10000"/>
                  </a:schemeClr>
                </a:solidFill>
              </a:rPr>
              <a:t>A  voluntary and confidential survey</a:t>
            </a:r>
          </a:p>
          <a:p>
            <a:pPr marL="285750" lvl="0" indent="-285750">
              <a:buFont typeface="Arial" panose="020B0604020202020204" pitchFamily="34" charset="0"/>
              <a:buChar char="•"/>
            </a:pPr>
            <a:r>
              <a:rPr lang="en-US" dirty="0">
                <a:solidFill>
                  <a:schemeClr val="bg2">
                    <a:lumMod val="10000"/>
                  </a:schemeClr>
                </a:solidFill>
              </a:rPr>
              <a:t>Under the ethical guidelines </a:t>
            </a:r>
          </a:p>
        </p:txBody>
      </p:sp>
    </p:spTree>
    <p:extLst>
      <p:ext uri="{BB962C8B-B14F-4D97-AF65-F5344CB8AC3E}">
        <p14:creationId xmlns:p14="http://schemas.microsoft.com/office/powerpoint/2010/main" val="418978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D236F-D241-44A2-90E7-26A1E2441702}"/>
              </a:ext>
            </a:extLst>
          </p:cNvPr>
          <p:cNvSpPr>
            <a:spLocks noGrp="1"/>
          </p:cNvSpPr>
          <p:nvPr>
            <p:ph type="title"/>
          </p:nvPr>
        </p:nvSpPr>
        <p:spPr>
          <a:xfrm>
            <a:off x="1152524" y="5600701"/>
            <a:ext cx="10515600" cy="657225"/>
          </a:xfrm>
        </p:spPr>
        <p:txBody>
          <a:bodyPr>
            <a:normAutofit/>
          </a:bodyPr>
          <a:lstStyle/>
          <a:p>
            <a:pPr algn="ctr"/>
            <a:r>
              <a:rPr lang="en-US" sz="1800" dirty="0"/>
              <a:t>Survey  Analysis and comparison for wellness and happiness therapies for 115 participants</a:t>
            </a:r>
          </a:p>
        </p:txBody>
      </p:sp>
      <p:graphicFrame>
        <p:nvGraphicFramePr>
          <p:cNvPr id="22" name="Content Placeholder 21">
            <a:extLst>
              <a:ext uri="{FF2B5EF4-FFF2-40B4-BE49-F238E27FC236}">
                <a16:creationId xmlns:a16="http://schemas.microsoft.com/office/drawing/2014/main" id="{4B345D53-FCD2-4AD8-B21A-A84218DBB3D7}"/>
              </a:ext>
            </a:extLst>
          </p:cNvPr>
          <p:cNvGraphicFramePr>
            <a:graphicFrameLocks noGrp="1"/>
          </p:cNvGraphicFramePr>
          <p:nvPr>
            <p:ph idx="1"/>
            <p:extLst>
              <p:ext uri="{D42A27DB-BD31-4B8C-83A1-F6EECF244321}">
                <p14:modId xmlns:p14="http://schemas.microsoft.com/office/powerpoint/2010/main" val="918496065"/>
              </p:ext>
            </p:extLst>
          </p:nvPr>
        </p:nvGraphicFramePr>
        <p:xfrm>
          <a:off x="0" y="0"/>
          <a:ext cx="12192000" cy="6858000"/>
        </p:xfrm>
        <a:graphic>
          <a:graphicData uri="http://schemas.openxmlformats.org/drawingml/2006/chart">
            <c:chart xmlns:c="http://schemas.openxmlformats.org/drawingml/2006/chart" xmlns:r="http://schemas.openxmlformats.org/officeDocument/2006/relationships" r:id="rId3"/>
          </a:graphicData>
        </a:graphic>
      </p:graphicFrame>
      <p:cxnSp>
        <p:nvCxnSpPr>
          <p:cNvPr id="4" name="Straight Arrow Connector 3">
            <a:extLst>
              <a:ext uri="{FF2B5EF4-FFF2-40B4-BE49-F238E27FC236}">
                <a16:creationId xmlns:a16="http://schemas.microsoft.com/office/drawing/2014/main" id="{757F8E22-82AF-40E9-9BC8-200A4C0A28AA}"/>
              </a:ext>
            </a:extLst>
          </p:cNvPr>
          <p:cNvCxnSpPr>
            <a:cxnSpLocks/>
          </p:cNvCxnSpPr>
          <p:nvPr/>
        </p:nvCxnSpPr>
        <p:spPr>
          <a:xfrm flipH="1">
            <a:off x="6410324" y="4598504"/>
            <a:ext cx="3486150" cy="4479"/>
          </a:xfrm>
          <a:prstGeom prst="straightConnector1">
            <a:avLst/>
          </a:prstGeom>
          <a:ln w="317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DAE7E616-ED90-40E9-85B3-B3FBDDC3BC67}"/>
              </a:ext>
            </a:extLst>
          </p:cNvPr>
          <p:cNvCxnSpPr>
            <a:cxnSpLocks/>
          </p:cNvCxnSpPr>
          <p:nvPr/>
        </p:nvCxnSpPr>
        <p:spPr>
          <a:xfrm>
            <a:off x="2781300" y="2678567"/>
            <a:ext cx="1752245" cy="0"/>
          </a:xfrm>
          <a:prstGeom prst="straightConnector1">
            <a:avLst/>
          </a:prstGeom>
          <a:ln w="412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D8843C4-2435-4FEA-BA15-8931CBFA2EA7}"/>
              </a:ext>
            </a:extLst>
          </p:cNvPr>
          <p:cNvSpPr txBox="1"/>
          <p:nvPr/>
        </p:nvSpPr>
        <p:spPr>
          <a:xfrm>
            <a:off x="628648" y="6257926"/>
            <a:ext cx="10894115" cy="400110"/>
          </a:xfrm>
          <a:prstGeom prst="rect">
            <a:avLst/>
          </a:prstGeom>
          <a:noFill/>
        </p:spPr>
        <p:txBody>
          <a:bodyPr wrap="square" rtlCol="0">
            <a:spAutoFit/>
          </a:bodyPr>
          <a:lstStyle/>
          <a:p>
            <a:r>
              <a:rPr lang="en-US" sz="2000" dirty="0">
                <a:solidFill>
                  <a:schemeClr val="bg2">
                    <a:lumMod val="10000"/>
                  </a:schemeClr>
                </a:solidFill>
                <a:latin typeface="Arial" panose="020B0604020202020204" pitchFamily="34" charset="0"/>
                <a:cs typeface="Arial" panose="020B0604020202020204" pitchFamily="34" charset="0"/>
              </a:rPr>
              <a:t>This chart shows guest preferences with regards to different wellness and happiness therapies</a:t>
            </a:r>
          </a:p>
        </p:txBody>
      </p:sp>
      <p:sp>
        <p:nvSpPr>
          <p:cNvPr id="5" name="TextBox 4">
            <a:extLst>
              <a:ext uri="{FF2B5EF4-FFF2-40B4-BE49-F238E27FC236}">
                <a16:creationId xmlns:a16="http://schemas.microsoft.com/office/drawing/2014/main" id="{4FF327D4-9E3B-43C7-B6DF-98911D424FF8}"/>
              </a:ext>
            </a:extLst>
          </p:cNvPr>
          <p:cNvSpPr txBox="1"/>
          <p:nvPr/>
        </p:nvSpPr>
        <p:spPr>
          <a:xfrm>
            <a:off x="9972674" y="4399086"/>
            <a:ext cx="2143126" cy="646331"/>
          </a:xfrm>
          <a:prstGeom prst="rect">
            <a:avLst/>
          </a:prstGeom>
          <a:noFill/>
        </p:spPr>
        <p:txBody>
          <a:bodyPr wrap="square" rtlCol="0">
            <a:spAutoFit/>
          </a:bodyPr>
          <a:lstStyle/>
          <a:p>
            <a:r>
              <a:rPr lang="en-US" dirty="0"/>
              <a:t>Least respondents:  A paying activity</a:t>
            </a:r>
          </a:p>
        </p:txBody>
      </p:sp>
    </p:spTree>
    <p:extLst>
      <p:ext uri="{BB962C8B-B14F-4D97-AF65-F5344CB8AC3E}">
        <p14:creationId xmlns:p14="http://schemas.microsoft.com/office/powerpoint/2010/main" val="76046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11">
            <a:extLst>
              <a:ext uri="{FF2B5EF4-FFF2-40B4-BE49-F238E27FC236}">
                <a16:creationId xmlns:a16="http://schemas.microsoft.com/office/drawing/2014/main" id="{245CC69B-61FD-43A0-9EBF-356A41DD6144}"/>
              </a:ext>
            </a:extLst>
          </p:cNvPr>
          <p:cNvGraphicFramePr>
            <a:graphicFrameLocks noGrp="1"/>
          </p:cNvGraphicFramePr>
          <p:nvPr>
            <p:ph idx="1"/>
            <p:extLst>
              <p:ext uri="{D42A27DB-BD31-4B8C-83A1-F6EECF244321}">
                <p14:modId xmlns:p14="http://schemas.microsoft.com/office/powerpoint/2010/main" val="182197612"/>
              </p:ext>
            </p:extLst>
          </p:nvPr>
        </p:nvGraphicFramePr>
        <p:xfrm>
          <a:off x="-14288" y="0"/>
          <a:ext cx="12206288" cy="68579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028451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84FF7CAF-76BE-4B3A-9303-A67EB2C95DD8}"/>
              </a:ext>
            </a:extLst>
          </p:cNvPr>
          <p:cNvGraphicFramePr>
            <a:graphicFrameLocks noGrp="1"/>
          </p:cNvGraphicFramePr>
          <p:nvPr>
            <p:ph idx="1"/>
            <p:extLst>
              <p:ext uri="{D42A27DB-BD31-4B8C-83A1-F6EECF244321}">
                <p14:modId xmlns:p14="http://schemas.microsoft.com/office/powerpoint/2010/main" val="2064769722"/>
              </p:ext>
            </p:extLst>
          </p:nvPr>
        </p:nvGraphicFramePr>
        <p:xfrm>
          <a:off x="0" y="0"/>
          <a:ext cx="12192000" cy="704374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29607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7EFE564A-6C4B-4C97-B797-69322DE92F23}"/>
              </a:ext>
            </a:extLst>
          </p:cNvPr>
          <p:cNvGraphicFramePr>
            <a:graphicFrameLocks noGrp="1"/>
          </p:cNvGraphicFramePr>
          <p:nvPr>
            <p:ph idx="1"/>
            <p:extLst>
              <p:ext uri="{D42A27DB-BD31-4B8C-83A1-F6EECF244321}">
                <p14:modId xmlns:p14="http://schemas.microsoft.com/office/powerpoint/2010/main" val="3781855981"/>
              </p:ext>
            </p:extLst>
          </p:nvPr>
        </p:nvGraphicFramePr>
        <p:xfrm>
          <a:off x="-97174" y="0"/>
          <a:ext cx="12098673" cy="6857999"/>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1">
            <a:extLst>
              <a:ext uri="{FF2B5EF4-FFF2-40B4-BE49-F238E27FC236}">
                <a16:creationId xmlns:a16="http://schemas.microsoft.com/office/drawing/2014/main" id="{278BE8A0-83C9-407D-9276-9B1233FC8CA7}"/>
              </a:ext>
            </a:extLst>
          </p:cNvPr>
          <p:cNvSpPr txBox="1"/>
          <p:nvPr/>
        </p:nvSpPr>
        <p:spPr>
          <a:xfrm>
            <a:off x="5950832" y="2714625"/>
            <a:ext cx="1873956" cy="1552574"/>
          </a:xfrm>
          <a:prstGeom prst="rect">
            <a:avLst/>
          </a:prstGeom>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endParaRPr lang="en-US" sz="1100" dirty="0"/>
          </a:p>
        </p:txBody>
      </p:sp>
      <p:sp>
        <p:nvSpPr>
          <p:cNvPr id="3" name="TextBox 2">
            <a:extLst>
              <a:ext uri="{FF2B5EF4-FFF2-40B4-BE49-F238E27FC236}">
                <a16:creationId xmlns:a16="http://schemas.microsoft.com/office/drawing/2014/main" id="{0FC342BC-43C5-43DE-B45D-7D6CD43E7D2C}"/>
              </a:ext>
            </a:extLst>
          </p:cNvPr>
          <p:cNvSpPr txBox="1"/>
          <p:nvPr/>
        </p:nvSpPr>
        <p:spPr>
          <a:xfrm>
            <a:off x="7353300" y="1321475"/>
            <a:ext cx="4038600" cy="1569660"/>
          </a:xfrm>
          <a:prstGeom prst="rect">
            <a:avLst/>
          </a:prstGeom>
          <a:noFill/>
        </p:spPr>
        <p:txBody>
          <a:bodyPr wrap="square" rtlCol="0">
            <a:spAutoFit/>
          </a:bodyPr>
          <a:lstStyle/>
          <a:p>
            <a:pPr lvl="0"/>
            <a:r>
              <a:rPr lang="en-US" sz="1600" dirty="0">
                <a:solidFill>
                  <a:schemeClr val="bg2">
                    <a:lumMod val="25000"/>
                  </a:schemeClr>
                </a:solidFill>
              </a:rPr>
              <a:t>It seemed to the researcher that they have not enough understanding of the wider growth opportunity in this field where wellness Manager, spa consultants amongst the others (ref global wellness institute) can also be amongst a future choice for a career objective</a:t>
            </a:r>
          </a:p>
        </p:txBody>
      </p:sp>
      <p:sp>
        <p:nvSpPr>
          <p:cNvPr id="4" name="TextBox 3">
            <a:extLst>
              <a:ext uri="{FF2B5EF4-FFF2-40B4-BE49-F238E27FC236}">
                <a16:creationId xmlns:a16="http://schemas.microsoft.com/office/drawing/2014/main" id="{345C12C6-79AD-45E6-AA0B-D932D392FD1A}"/>
              </a:ext>
            </a:extLst>
          </p:cNvPr>
          <p:cNvSpPr txBox="1"/>
          <p:nvPr/>
        </p:nvSpPr>
        <p:spPr>
          <a:xfrm>
            <a:off x="1276350" y="3924300"/>
            <a:ext cx="3676650" cy="707886"/>
          </a:xfrm>
          <a:prstGeom prst="rect">
            <a:avLst/>
          </a:prstGeom>
          <a:noFill/>
        </p:spPr>
        <p:txBody>
          <a:bodyPr wrap="square" rtlCol="0">
            <a:spAutoFit/>
          </a:bodyPr>
          <a:lstStyle/>
          <a:p>
            <a:r>
              <a:rPr lang="en-US" sz="2000" dirty="0"/>
              <a:t>What about wellness hence Happiness?</a:t>
            </a:r>
          </a:p>
        </p:txBody>
      </p:sp>
    </p:spTree>
    <p:extLst>
      <p:ext uri="{BB962C8B-B14F-4D97-AF65-F5344CB8AC3E}">
        <p14:creationId xmlns:p14="http://schemas.microsoft.com/office/powerpoint/2010/main" val="3731008862"/>
      </p:ext>
    </p:extLst>
  </p:cSld>
  <p:clrMapOvr>
    <a:masterClrMapping/>
  </p:clrMapOvr>
  <mc:AlternateContent xmlns:mc="http://schemas.openxmlformats.org/markup-compatibility/2006" xmlns:p14="http://schemas.microsoft.com/office/powerpoint/2010/main">
    <mc:Choice Requires="p14">
      <p:transition spd="slow" p14:dur="175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FE56ED-2E69-4A36-9D84-012793080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3D198FD0-1BD7-4ECF-85E8-6470CD70B1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7" name="Freeform 5">
              <a:extLst>
                <a:ext uri="{FF2B5EF4-FFF2-40B4-BE49-F238E27FC236}">
                  <a16:creationId xmlns:a16="http://schemas.microsoft.com/office/drawing/2014/main" id="{D55B25E5-4508-4D3E-93CE-9F6742A9E4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6">
              <a:extLst>
                <a:ext uri="{FF2B5EF4-FFF2-40B4-BE49-F238E27FC236}">
                  <a16:creationId xmlns:a16="http://schemas.microsoft.com/office/drawing/2014/main" id="{6BC3495C-875E-46AB-B061-AFBAA3C76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7">
              <a:extLst>
                <a:ext uri="{FF2B5EF4-FFF2-40B4-BE49-F238E27FC236}">
                  <a16:creationId xmlns:a16="http://schemas.microsoft.com/office/drawing/2014/main" id="{1D9DC0CA-F542-4AB8-8B96-981BD4EE6F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8">
              <a:extLst>
                <a:ext uri="{FF2B5EF4-FFF2-40B4-BE49-F238E27FC236}">
                  <a16:creationId xmlns:a16="http://schemas.microsoft.com/office/drawing/2014/main" id="{04EC4001-1297-47A2-BF31-455C73C63B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Freeform 9">
              <a:extLst>
                <a:ext uri="{FF2B5EF4-FFF2-40B4-BE49-F238E27FC236}">
                  <a16:creationId xmlns:a16="http://schemas.microsoft.com/office/drawing/2014/main" id="{CCD15987-07D7-42F7-9BCA-D629EB791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10">
              <a:extLst>
                <a:ext uri="{FF2B5EF4-FFF2-40B4-BE49-F238E27FC236}">
                  <a16:creationId xmlns:a16="http://schemas.microsoft.com/office/drawing/2014/main" id="{6C1BC42B-C08D-44B1-9F83-C0D5463A31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11">
              <a:extLst>
                <a:ext uri="{FF2B5EF4-FFF2-40B4-BE49-F238E27FC236}">
                  <a16:creationId xmlns:a16="http://schemas.microsoft.com/office/drawing/2014/main" id="{64F50152-DB03-48BF-8E7E-E2936FF07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12">
              <a:extLst>
                <a:ext uri="{FF2B5EF4-FFF2-40B4-BE49-F238E27FC236}">
                  <a16:creationId xmlns:a16="http://schemas.microsoft.com/office/drawing/2014/main" id="{4A22F9D9-E6C3-441B-8E38-015964687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13">
              <a:extLst>
                <a:ext uri="{FF2B5EF4-FFF2-40B4-BE49-F238E27FC236}">
                  <a16:creationId xmlns:a16="http://schemas.microsoft.com/office/drawing/2014/main" id="{11587510-4D08-40BE-85AD-05995DDBD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14">
              <a:extLst>
                <a:ext uri="{FF2B5EF4-FFF2-40B4-BE49-F238E27FC236}">
                  <a16:creationId xmlns:a16="http://schemas.microsoft.com/office/drawing/2014/main" id="{4654B444-E2F5-4136-AA1A-6F1D96C6BE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15">
              <a:extLst>
                <a:ext uri="{FF2B5EF4-FFF2-40B4-BE49-F238E27FC236}">
                  <a16:creationId xmlns:a16="http://schemas.microsoft.com/office/drawing/2014/main" id="{BDCD7FFA-F6E6-4421-9F7B-8AD41C810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16">
              <a:extLst>
                <a:ext uri="{FF2B5EF4-FFF2-40B4-BE49-F238E27FC236}">
                  <a16:creationId xmlns:a16="http://schemas.microsoft.com/office/drawing/2014/main" id="{F53E73C5-192B-4F84-874E-595321DA48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17">
              <a:extLst>
                <a:ext uri="{FF2B5EF4-FFF2-40B4-BE49-F238E27FC236}">
                  <a16:creationId xmlns:a16="http://schemas.microsoft.com/office/drawing/2014/main" id="{8A014610-7A55-4FE2-A944-B31FE3FB41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18">
              <a:extLst>
                <a:ext uri="{FF2B5EF4-FFF2-40B4-BE49-F238E27FC236}">
                  <a16:creationId xmlns:a16="http://schemas.microsoft.com/office/drawing/2014/main" id="{ACCA2ED5-8A6E-4199-B67F-682C56FFD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19">
              <a:extLst>
                <a:ext uri="{FF2B5EF4-FFF2-40B4-BE49-F238E27FC236}">
                  <a16:creationId xmlns:a16="http://schemas.microsoft.com/office/drawing/2014/main" id="{B25C2597-D627-465B-BC42-96FFF81C0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20">
              <a:extLst>
                <a:ext uri="{FF2B5EF4-FFF2-40B4-BE49-F238E27FC236}">
                  <a16:creationId xmlns:a16="http://schemas.microsoft.com/office/drawing/2014/main" id="{480F64BB-9CA6-44F2-8D38-115F518164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21">
              <a:extLst>
                <a:ext uri="{FF2B5EF4-FFF2-40B4-BE49-F238E27FC236}">
                  <a16:creationId xmlns:a16="http://schemas.microsoft.com/office/drawing/2014/main" id="{81E535BB-61F7-4960-AF82-C95A2865D2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22">
              <a:extLst>
                <a:ext uri="{FF2B5EF4-FFF2-40B4-BE49-F238E27FC236}">
                  <a16:creationId xmlns:a16="http://schemas.microsoft.com/office/drawing/2014/main" id="{3666117B-3182-4C1B-BE8D-354F9FC78B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23">
              <a:extLst>
                <a:ext uri="{FF2B5EF4-FFF2-40B4-BE49-F238E27FC236}">
                  <a16:creationId xmlns:a16="http://schemas.microsoft.com/office/drawing/2014/main" id="{573F0983-2FEB-4593-9F46-6C9B5E5D72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24">
              <a:extLst>
                <a:ext uri="{FF2B5EF4-FFF2-40B4-BE49-F238E27FC236}">
                  <a16:creationId xmlns:a16="http://schemas.microsoft.com/office/drawing/2014/main" id="{F6EE385D-E60A-467B-9214-8CB2CB740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25">
              <a:extLst>
                <a:ext uri="{FF2B5EF4-FFF2-40B4-BE49-F238E27FC236}">
                  <a16:creationId xmlns:a16="http://schemas.microsoft.com/office/drawing/2014/main" id="{D9D7343B-3C80-457E-8479-B19CC9D04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pic>
        <p:nvPicPr>
          <p:cNvPr id="15" name="Content Placeholder 3">
            <a:extLst>
              <a:ext uri="{FF2B5EF4-FFF2-40B4-BE49-F238E27FC236}">
                <a16:creationId xmlns:a16="http://schemas.microsoft.com/office/drawing/2014/main" id="{1774214D-848C-4181-B747-A022C07863BA}"/>
              </a:ext>
            </a:extLst>
          </p:cNvPr>
          <p:cNvPicPr>
            <a:picLocks noChangeAspect="1"/>
          </p:cNvPicPr>
          <p:nvPr/>
        </p:nvPicPr>
        <p:blipFill rotWithShape="1">
          <a:blip r:embed="rId3">
            <a:extLst>
              <a:ext uri="{28A0092B-C50C-407E-A947-70E740481C1C}">
                <a14:useLocalDpi xmlns:a14="http://schemas.microsoft.com/office/drawing/2010/main" val="0"/>
              </a:ext>
            </a:extLst>
          </a:blip>
          <a:srcRect l="24837" r="20274" b="-1"/>
          <a:stretch/>
        </p:blipFill>
        <p:spPr>
          <a:xfrm>
            <a:off x="20" y="-1"/>
            <a:ext cx="6095997" cy="6858000"/>
          </a:xfrm>
          <a:prstGeom prst="rect">
            <a:avLst/>
          </a:prstGeom>
          <a:ln w="9525">
            <a:solidFill>
              <a:schemeClr val="tx1">
                <a:alpha val="20000"/>
              </a:schemeClr>
            </a:solidFill>
          </a:ln>
        </p:spPr>
      </p:pic>
      <p:grpSp>
        <p:nvGrpSpPr>
          <p:cNvPr id="39" name="Group 38">
            <a:extLst>
              <a:ext uri="{FF2B5EF4-FFF2-40B4-BE49-F238E27FC236}">
                <a16:creationId xmlns:a16="http://schemas.microsoft.com/office/drawing/2014/main" id="{598354C0-2B99-401D-8E35-1CBAFB82D6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871" y="1699589"/>
            <a:ext cx="3674476" cy="3470421"/>
            <a:chOff x="697883" y="1816768"/>
            <a:chExt cx="3674476" cy="3470421"/>
          </a:xfrm>
        </p:grpSpPr>
        <p:sp>
          <p:nvSpPr>
            <p:cNvPr id="40" name="Rectangle 39">
              <a:extLst>
                <a:ext uri="{FF2B5EF4-FFF2-40B4-BE49-F238E27FC236}">
                  <a16:creationId xmlns:a16="http://schemas.microsoft.com/office/drawing/2014/main" id="{E79374B2-0E98-44BC-B52A-BA4FA266B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Isosceles Triangle 22">
              <a:extLst>
                <a:ext uri="{FF2B5EF4-FFF2-40B4-BE49-F238E27FC236}">
                  <a16:creationId xmlns:a16="http://schemas.microsoft.com/office/drawing/2014/main" id="{ADE65DD8-0423-44C1-B54E-B1F24F54E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7E49E2AE-1B7E-4023-9411-E5BC27634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5136EB91-8216-4496-9D9D-F30BC25E430D}"/>
              </a:ext>
            </a:extLst>
          </p:cNvPr>
          <p:cNvSpPr>
            <a:spLocks noGrp="1"/>
          </p:cNvSpPr>
          <p:nvPr>
            <p:ph type="title"/>
          </p:nvPr>
        </p:nvSpPr>
        <p:spPr>
          <a:xfrm>
            <a:off x="1282620" y="2358391"/>
            <a:ext cx="3498979" cy="2453676"/>
          </a:xfrm>
        </p:spPr>
        <p:txBody>
          <a:bodyPr>
            <a:normAutofit/>
          </a:bodyPr>
          <a:lstStyle/>
          <a:p>
            <a:pPr algn="ctr"/>
            <a:r>
              <a:rPr lang="en-US" sz="1600" dirty="0">
                <a:solidFill>
                  <a:srgbClr val="FFFFFF"/>
                </a:solidFill>
              </a:rPr>
              <a:t>Benchmarking</a:t>
            </a:r>
            <a:br>
              <a:rPr lang="en-US" sz="1600" dirty="0">
                <a:solidFill>
                  <a:srgbClr val="FFFFFF"/>
                </a:solidFill>
              </a:rPr>
            </a:br>
            <a:br>
              <a:rPr lang="en-US" sz="1600" dirty="0">
                <a:solidFill>
                  <a:srgbClr val="FFFFFF"/>
                </a:solidFill>
              </a:rPr>
            </a:br>
            <a:r>
              <a:rPr lang="en-US" sz="1600" dirty="0">
                <a:solidFill>
                  <a:srgbClr val="FFFFFF"/>
                </a:solidFill>
              </a:rPr>
              <a:t>Online research </a:t>
            </a:r>
            <a:br>
              <a:rPr lang="en-US" sz="1600" dirty="0">
                <a:solidFill>
                  <a:srgbClr val="FFFFFF"/>
                </a:solidFill>
              </a:rPr>
            </a:br>
            <a:br>
              <a:rPr lang="en-US" sz="1600" dirty="0">
                <a:solidFill>
                  <a:srgbClr val="FFFFFF"/>
                </a:solidFill>
              </a:rPr>
            </a:br>
            <a:r>
              <a:rPr lang="en-US" sz="1600" dirty="0">
                <a:solidFill>
                  <a:srgbClr val="FFFFFF"/>
                </a:solidFill>
              </a:rPr>
              <a:t> </a:t>
            </a:r>
            <a:br>
              <a:rPr lang="en-US" sz="1600" dirty="0">
                <a:solidFill>
                  <a:srgbClr val="FFFFFF"/>
                </a:solidFill>
              </a:rPr>
            </a:br>
            <a:endParaRPr lang="en-US" sz="1600" dirty="0">
              <a:solidFill>
                <a:srgbClr val="FFFFFF"/>
              </a:solidFill>
            </a:endParaRPr>
          </a:p>
        </p:txBody>
      </p:sp>
      <p:sp>
        <p:nvSpPr>
          <p:cNvPr id="38" name="Content Placeholder 8">
            <a:extLst>
              <a:ext uri="{FF2B5EF4-FFF2-40B4-BE49-F238E27FC236}">
                <a16:creationId xmlns:a16="http://schemas.microsoft.com/office/drawing/2014/main" id="{A435FD3A-CEE0-4641-AADD-1C4B727E3D91}"/>
              </a:ext>
            </a:extLst>
          </p:cNvPr>
          <p:cNvSpPr>
            <a:spLocks noGrp="1"/>
          </p:cNvSpPr>
          <p:nvPr>
            <p:ph idx="1"/>
          </p:nvPr>
        </p:nvSpPr>
        <p:spPr>
          <a:xfrm>
            <a:off x="6771383" y="299871"/>
            <a:ext cx="4715772" cy="5716754"/>
          </a:xfrm>
        </p:spPr>
        <p:txBody>
          <a:bodyPr anchor="ctr">
            <a:normAutofit/>
          </a:bodyPr>
          <a:lstStyle/>
          <a:p>
            <a:pPr marL="0" indent="0" algn="ctr">
              <a:buNone/>
            </a:pPr>
            <a:endParaRPr lang="en-US" sz="1600" b="1" dirty="0"/>
          </a:p>
          <a:p>
            <a:pPr marL="0" indent="0" algn="ctr">
              <a:buNone/>
            </a:pPr>
            <a:r>
              <a:rPr lang="en-US" sz="1800" dirty="0"/>
              <a:t>No implementation of Happiness Concept found across Mauritius!!</a:t>
            </a:r>
            <a:endParaRPr lang="en-US" sz="1800" b="1" dirty="0"/>
          </a:p>
          <a:p>
            <a:pPr marL="0" indent="0" algn="ctr">
              <a:buNone/>
            </a:pPr>
            <a:endParaRPr lang="en-US" sz="1800" b="1" dirty="0"/>
          </a:p>
          <a:p>
            <a:pPr marL="0" indent="0" algn="ctr">
              <a:buNone/>
            </a:pPr>
            <a:r>
              <a:rPr lang="en-US" sz="1800" b="1" dirty="0"/>
              <a:t>The Global wellness summit 2018 </a:t>
            </a:r>
          </a:p>
          <a:p>
            <a:pPr marL="0" indent="0" algn="ctr">
              <a:buNone/>
            </a:pPr>
            <a:r>
              <a:rPr lang="en-US" sz="1800" dirty="0"/>
              <a:t>Illustrates through measurable data  “the happiness meets wellness” which corelates with the happiness concept</a:t>
            </a:r>
          </a:p>
          <a:p>
            <a:pPr marL="0" indent="0" algn="ctr">
              <a:buNone/>
            </a:pPr>
            <a:endParaRPr lang="en-US" sz="1800" dirty="0"/>
          </a:p>
          <a:p>
            <a:pPr marL="0" indent="0" algn="ctr">
              <a:buNone/>
            </a:pPr>
            <a:endParaRPr lang="en-US" sz="1800" dirty="0"/>
          </a:p>
          <a:p>
            <a:pPr marL="0" indent="0" algn="ctr">
              <a:buNone/>
            </a:pPr>
            <a:r>
              <a:rPr lang="en-US" sz="1800" b="1" dirty="0"/>
              <a:t>World Happiness Summit</a:t>
            </a:r>
          </a:p>
          <a:p>
            <a:pPr marL="0" indent="0" algn="ctr">
              <a:buNone/>
            </a:pPr>
            <a:r>
              <a:rPr lang="en-US" sz="1800" dirty="0"/>
              <a:t>Bhutan Happiness Index, which lays emphasis on individual’s happiness by</a:t>
            </a:r>
            <a:r>
              <a:rPr lang="en-US" sz="1800" b="1" dirty="0"/>
              <a:t> </a:t>
            </a:r>
            <a:r>
              <a:rPr lang="en-US" sz="1800" dirty="0"/>
              <a:t>measuring the GNH (Gross national happiness) rather than GNP (Gross national product) </a:t>
            </a:r>
          </a:p>
        </p:txBody>
      </p:sp>
      <p:pic>
        <p:nvPicPr>
          <p:cNvPr id="4" name="Graphic 3" descr="Smiling face with no fill">
            <a:extLst>
              <a:ext uri="{FF2B5EF4-FFF2-40B4-BE49-F238E27FC236}">
                <a16:creationId xmlns:a16="http://schemas.microsoft.com/office/drawing/2014/main" id="{664932A3-D902-4952-9725-CEE084AD81C9}"/>
              </a:ext>
            </a:extLst>
          </p:cNvPr>
          <p:cNvPicPr>
            <a:picLocks noChangeAspect="1"/>
          </p:cNvPicPr>
          <p:nvPr/>
        </p:nvPicPr>
        <p:blipFill>
          <a:blip r:embed="rId4" cstate="hq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34100" y="1023877"/>
            <a:ext cx="674692" cy="675712"/>
          </a:xfrm>
          <a:prstGeom prst="rect">
            <a:avLst/>
          </a:prstGeom>
        </p:spPr>
      </p:pic>
    </p:spTree>
    <p:extLst>
      <p:ext uri="{BB962C8B-B14F-4D97-AF65-F5344CB8AC3E}">
        <p14:creationId xmlns:p14="http://schemas.microsoft.com/office/powerpoint/2010/main" val="1745628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1498-CBB5-4DD0-AB0F-2F3A21056578}"/>
              </a:ext>
            </a:extLst>
          </p:cNvPr>
          <p:cNvSpPr>
            <a:spLocks noGrp="1"/>
          </p:cNvSpPr>
          <p:nvPr>
            <p:ph type="title"/>
          </p:nvPr>
        </p:nvSpPr>
        <p:spPr>
          <a:xfrm>
            <a:off x="176212" y="2931319"/>
            <a:ext cx="3290887" cy="2452687"/>
          </a:xfrm>
        </p:spPr>
        <p:txBody>
          <a:bodyPr anchor="ctr">
            <a:normAutofit/>
          </a:bodyPr>
          <a:lstStyle/>
          <a:p>
            <a:r>
              <a:rPr lang="en-US" sz="2400" dirty="0"/>
              <a:t>Conclusion</a:t>
            </a:r>
          </a:p>
        </p:txBody>
      </p:sp>
      <p:pic>
        <p:nvPicPr>
          <p:cNvPr id="4" name="Content Placeholder 3" descr="A sunset over a body of water&#10;&#10;Description automatically generated">
            <a:extLst>
              <a:ext uri="{FF2B5EF4-FFF2-40B4-BE49-F238E27FC236}">
                <a16:creationId xmlns:a16="http://schemas.microsoft.com/office/drawing/2014/main" id="{22FAAFA0-C9EB-4D4C-B21E-8158B06DEFE0}"/>
              </a:ext>
            </a:extLst>
          </p:cNvPr>
          <p:cNvPicPr>
            <a:picLocks noGrp="1" noChangeAspect="1"/>
          </p:cNvPicPr>
          <p:nvPr>
            <p:ph idx="1"/>
          </p:nvPr>
        </p:nvPicPr>
        <p:blipFill rotWithShape="1">
          <a:blip r:embed="rId3"/>
          <a:srcRect t="30737" b="14915"/>
          <a:stretch/>
        </p:blipFill>
        <p:spPr>
          <a:xfrm>
            <a:off x="20" y="0"/>
            <a:ext cx="12191980" cy="3710603"/>
          </a:xfrm>
          <a:custGeom>
            <a:avLst/>
            <a:gdLst>
              <a:gd name="connsiteX0" fmla="*/ 0 w 12192000"/>
              <a:gd name="connsiteY0" fmla="*/ 0 h 3692092"/>
              <a:gd name="connsiteX1" fmla="*/ 12192000 w 12192000"/>
              <a:gd name="connsiteY1" fmla="*/ 0 h 3692092"/>
              <a:gd name="connsiteX2" fmla="*/ 12192000 w 12192000"/>
              <a:gd name="connsiteY2" fmla="*/ 3504824 h 3692092"/>
              <a:gd name="connsiteX3" fmla="*/ 12024691 w 12192000"/>
              <a:gd name="connsiteY3" fmla="*/ 3517794 h 3692092"/>
              <a:gd name="connsiteX4" fmla="*/ 160485 w 12192000"/>
              <a:gd name="connsiteY4" fmla="*/ 3663863 h 3692092"/>
              <a:gd name="connsiteX5" fmla="*/ 0 w 12192000"/>
              <a:gd name="connsiteY5" fmla="*/ 3692092 h 369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5" name="Content Placeholder 2">
            <a:extLst>
              <a:ext uri="{FF2B5EF4-FFF2-40B4-BE49-F238E27FC236}">
                <a16:creationId xmlns:a16="http://schemas.microsoft.com/office/drawing/2014/main" id="{A0A468EC-A620-4B76-AC5E-3DFE1209ED05}"/>
              </a:ext>
            </a:extLst>
          </p:cNvPr>
          <p:cNvGraphicFramePr>
            <a:graphicFrameLocks/>
          </p:cNvGraphicFramePr>
          <p:nvPr>
            <p:extLst>
              <p:ext uri="{D42A27DB-BD31-4B8C-83A1-F6EECF244321}">
                <p14:modId xmlns:p14="http://schemas.microsoft.com/office/powerpoint/2010/main" val="2202352952"/>
              </p:ext>
            </p:extLst>
          </p:nvPr>
        </p:nvGraphicFramePr>
        <p:xfrm>
          <a:off x="1809751" y="3710602"/>
          <a:ext cx="10206038" cy="2981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Graphic 6" descr="Heart">
            <a:extLst>
              <a:ext uri="{FF2B5EF4-FFF2-40B4-BE49-F238E27FC236}">
                <a16:creationId xmlns:a16="http://schemas.microsoft.com/office/drawing/2014/main" id="{7F1FAABD-E92F-4EBA-930E-0BC71F2FF54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579165" y="1177125"/>
            <a:ext cx="1306996" cy="1306996"/>
          </a:xfrm>
          <a:prstGeom prst="rect">
            <a:avLst/>
          </a:prstGeom>
        </p:spPr>
      </p:pic>
      <p:sp>
        <p:nvSpPr>
          <p:cNvPr id="8" name="TextBox 7">
            <a:extLst>
              <a:ext uri="{FF2B5EF4-FFF2-40B4-BE49-F238E27FC236}">
                <a16:creationId xmlns:a16="http://schemas.microsoft.com/office/drawing/2014/main" id="{882F7E58-8ADD-4355-A8EE-6E779A27F550}"/>
              </a:ext>
            </a:extLst>
          </p:cNvPr>
          <p:cNvSpPr txBox="1"/>
          <p:nvPr/>
        </p:nvSpPr>
        <p:spPr>
          <a:xfrm flipH="1">
            <a:off x="4158004" y="296175"/>
            <a:ext cx="3952192" cy="584775"/>
          </a:xfrm>
          <a:prstGeom prst="rect">
            <a:avLst/>
          </a:prstGeom>
          <a:noFill/>
        </p:spPr>
        <p:txBody>
          <a:bodyPr wrap="square" rtlCol="0">
            <a:spAutoFit/>
          </a:bodyPr>
          <a:lstStyle/>
          <a:p>
            <a:pPr algn="ctr"/>
            <a:r>
              <a:rPr lang="en-US" sz="3200" dirty="0">
                <a:solidFill>
                  <a:srgbClr val="92D050"/>
                </a:solidFill>
              </a:rPr>
              <a:t>Happiness concept</a:t>
            </a:r>
          </a:p>
        </p:txBody>
      </p:sp>
    </p:spTree>
    <p:extLst>
      <p:ext uri="{BB962C8B-B14F-4D97-AF65-F5344CB8AC3E}">
        <p14:creationId xmlns:p14="http://schemas.microsoft.com/office/powerpoint/2010/main" val="90689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853C-089A-40E5-B394-7EDDEE2D4579}"/>
              </a:ext>
            </a:extLst>
          </p:cNvPr>
          <p:cNvSpPr>
            <a:spLocks noGrp="1"/>
          </p:cNvSpPr>
          <p:nvPr>
            <p:ph type="title"/>
          </p:nvPr>
        </p:nvSpPr>
        <p:spPr>
          <a:xfrm>
            <a:off x="4965430" y="629268"/>
            <a:ext cx="6586491" cy="1286160"/>
          </a:xfrm>
        </p:spPr>
        <p:txBody>
          <a:bodyPr anchor="b">
            <a:normAutofit/>
          </a:bodyPr>
          <a:lstStyle/>
          <a:p>
            <a:r>
              <a:rPr lang="en-US"/>
              <a:t>Recommendations</a:t>
            </a:r>
          </a:p>
        </p:txBody>
      </p:sp>
      <p:pic>
        <p:nvPicPr>
          <p:cNvPr id="4" name="Picture 3">
            <a:extLst>
              <a:ext uri="{FF2B5EF4-FFF2-40B4-BE49-F238E27FC236}">
                <a16:creationId xmlns:a16="http://schemas.microsoft.com/office/drawing/2014/main" id="{68F87C42-993F-41BE-8467-A95D4B8ACC17}"/>
              </a:ext>
            </a:extLst>
          </p:cNvPr>
          <p:cNvPicPr>
            <a:picLocks noChangeAspect="1"/>
          </p:cNvPicPr>
          <p:nvPr/>
        </p:nvPicPr>
        <p:blipFill rotWithShape="1">
          <a:blip r:embed="rId3"/>
          <a:srcRect l="1658" r="14113"/>
          <a:stretch/>
        </p:blipFill>
        <p:spPr>
          <a:xfrm>
            <a:off x="20" y="10"/>
            <a:ext cx="4635571" cy="6857990"/>
          </a:xfrm>
          <a:prstGeom prst="rect">
            <a:avLst/>
          </a:prstGeom>
          <a:effectLst/>
        </p:spPr>
      </p:pic>
      <p:cxnSp>
        <p:nvCxnSpPr>
          <p:cNvPr id="92" name="Straight Connector 9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D246D"/>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59CD19B-025A-414B-9710-A88B17172C6C}"/>
              </a:ext>
            </a:extLst>
          </p:cNvPr>
          <p:cNvGraphicFramePr>
            <a:graphicFrameLocks noGrp="1"/>
          </p:cNvGraphicFramePr>
          <p:nvPr>
            <p:ph idx="1"/>
            <p:extLst>
              <p:ext uri="{D42A27DB-BD31-4B8C-83A1-F6EECF244321}">
                <p14:modId xmlns:p14="http://schemas.microsoft.com/office/powerpoint/2010/main" val="1416929649"/>
              </p:ext>
            </p:extLst>
          </p:nvPr>
        </p:nvGraphicFramePr>
        <p:xfrm>
          <a:off x="5080934" y="2290745"/>
          <a:ext cx="6719634" cy="4037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1751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76875E4-AA5E-421D-AC85-C815B2CE7464}"/>
              </a:ext>
            </a:extLst>
          </p:cNvPr>
          <p:cNvSpPr>
            <a:spLocks noGrp="1"/>
          </p:cNvSpPr>
          <p:nvPr>
            <p:ph type="title"/>
          </p:nvPr>
        </p:nvSpPr>
        <p:spPr>
          <a:xfrm>
            <a:off x="6486524" y="629266"/>
            <a:ext cx="5053203" cy="1676603"/>
          </a:xfrm>
        </p:spPr>
        <p:txBody>
          <a:bodyPr vert="horz" lIns="91440" tIns="45720" rIns="91440" bIns="45720" rtlCol="0">
            <a:normAutofit/>
          </a:bodyPr>
          <a:lstStyle/>
          <a:p>
            <a:r>
              <a:rPr lang="en-US"/>
              <a:t>My learning outcomes</a:t>
            </a:r>
            <a:endParaRPr lang="en-US" i="1" kern="1200" dirty="0">
              <a:latin typeface="+mj-lt"/>
              <a:ea typeface="+mj-ea"/>
              <a:cs typeface="+mj-cs"/>
            </a:endParaRPr>
          </a:p>
        </p:txBody>
      </p:sp>
      <p:sp>
        <p:nvSpPr>
          <p:cNvPr id="123" name="Rectangle 122">
            <a:extLst>
              <a:ext uri="{FF2B5EF4-FFF2-40B4-BE49-F238E27FC236}">
                <a16:creationId xmlns:a16="http://schemas.microsoft.com/office/drawing/2014/main" id="{9F620FD9-5A17-4A65-B166-3E0EE820E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B492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ounded Rectangle 9">
            <a:extLst>
              <a:ext uri="{FF2B5EF4-FFF2-40B4-BE49-F238E27FC236}">
                <a16:creationId xmlns:a16="http://schemas.microsoft.com/office/drawing/2014/main" id="{84F02FAD-10F5-4D80-993C-B851BF049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close up of a person&#10;&#10;Description automatically generated">
            <a:extLst>
              <a:ext uri="{FF2B5EF4-FFF2-40B4-BE49-F238E27FC236}">
                <a16:creationId xmlns:a16="http://schemas.microsoft.com/office/drawing/2014/main" id="{81E6FB6E-0AB8-4D21-BB73-857BB2AFBC86}"/>
              </a:ext>
            </a:extLst>
          </p:cNvPr>
          <p:cNvPicPr>
            <a:picLocks noChangeAspect="1"/>
          </p:cNvPicPr>
          <p:nvPr/>
        </p:nvPicPr>
        <p:blipFill rotWithShape="1">
          <a:blip r:embed="rId3">
            <a:extLst>
              <a:ext uri="{28A0092B-C50C-407E-A947-70E740481C1C}">
                <a14:useLocalDpi xmlns:a14="http://schemas.microsoft.com/office/drawing/2010/main" val="0"/>
              </a:ext>
            </a:extLst>
          </a:blip>
          <a:srcRect l="19459" r="2" b="2"/>
          <a:stretch/>
        </p:blipFill>
        <p:spPr>
          <a:xfrm>
            <a:off x="652273" y="597378"/>
            <a:ext cx="2382734" cy="2018248"/>
          </a:xfrm>
          <a:prstGeom prst="rect">
            <a:avLst/>
          </a:prstGeom>
        </p:spPr>
      </p:pic>
      <p:pic>
        <p:nvPicPr>
          <p:cNvPr id="27" name="Picture 26">
            <a:extLst>
              <a:ext uri="{FF2B5EF4-FFF2-40B4-BE49-F238E27FC236}">
                <a16:creationId xmlns:a16="http://schemas.microsoft.com/office/drawing/2014/main" id="{E39A3E5B-D26B-4A66-8898-1F8C353CC649}"/>
              </a:ext>
            </a:extLst>
          </p:cNvPr>
          <p:cNvPicPr>
            <a:picLocks noChangeAspect="1"/>
          </p:cNvPicPr>
          <p:nvPr/>
        </p:nvPicPr>
        <p:blipFill rotWithShape="1">
          <a:blip r:embed="rId4"/>
          <a:srcRect t="9139" r="-4" b="16605"/>
          <a:stretch/>
        </p:blipFill>
        <p:spPr>
          <a:xfrm>
            <a:off x="3135793" y="629266"/>
            <a:ext cx="2336320" cy="2012053"/>
          </a:xfrm>
          <a:prstGeom prst="rect">
            <a:avLst/>
          </a:prstGeom>
        </p:spPr>
      </p:pic>
      <p:pic>
        <p:nvPicPr>
          <p:cNvPr id="51" name="Picture 50" descr="A sunset in the background&#10;&#10;Description automatically generated">
            <a:extLst>
              <a:ext uri="{FF2B5EF4-FFF2-40B4-BE49-F238E27FC236}">
                <a16:creationId xmlns:a16="http://schemas.microsoft.com/office/drawing/2014/main" id="{015EE740-15D8-4AF9-84D7-D01E4B129DA6}"/>
              </a:ext>
            </a:extLst>
          </p:cNvPr>
          <p:cNvPicPr>
            <a:picLocks noChangeAspect="1"/>
          </p:cNvPicPr>
          <p:nvPr/>
        </p:nvPicPr>
        <p:blipFill rotWithShape="1">
          <a:blip r:embed="rId5"/>
          <a:srcRect l="6155" r="4" b="4"/>
          <a:stretch/>
        </p:blipFill>
        <p:spPr>
          <a:xfrm>
            <a:off x="804672" y="2795222"/>
            <a:ext cx="4511508" cy="3112797"/>
          </a:xfrm>
          <a:prstGeom prst="rect">
            <a:avLst/>
          </a:prstGeom>
          <a:effectLst/>
        </p:spPr>
      </p:pic>
      <p:sp>
        <p:nvSpPr>
          <p:cNvPr id="14" name="Content Placeholder 13">
            <a:extLst>
              <a:ext uri="{FF2B5EF4-FFF2-40B4-BE49-F238E27FC236}">
                <a16:creationId xmlns:a16="http://schemas.microsoft.com/office/drawing/2014/main" id="{776557A1-EF6F-4635-8266-01B0F0A4F5F5}"/>
              </a:ext>
            </a:extLst>
          </p:cNvPr>
          <p:cNvSpPr>
            <a:spLocks noGrp="1"/>
          </p:cNvSpPr>
          <p:nvPr>
            <p:ph idx="1"/>
          </p:nvPr>
        </p:nvSpPr>
        <p:spPr>
          <a:xfrm>
            <a:off x="6416041" y="2305869"/>
            <a:ext cx="5053203" cy="2832919"/>
          </a:xfrm>
        </p:spPr>
        <p:txBody>
          <a:bodyPr vert="horz" lIns="91440" tIns="45720" rIns="91440" bIns="45720" rtlCol="0">
            <a:normAutofit lnSpcReduction="10000"/>
          </a:bodyPr>
          <a:lstStyle/>
          <a:p>
            <a:pPr marL="342900" lvl="0">
              <a:spcAft>
                <a:spcPts val="600"/>
              </a:spcAft>
              <a:buClr>
                <a:srgbClr val="B4925B"/>
              </a:buClr>
              <a:defRPr/>
            </a:pPr>
            <a:endParaRPr lang="en-US" sz="1600" dirty="0"/>
          </a:p>
          <a:p>
            <a:pPr marL="342900" lvl="0">
              <a:spcAft>
                <a:spcPts val="600"/>
              </a:spcAft>
              <a:buClr>
                <a:srgbClr val="B4925B"/>
              </a:buClr>
              <a:defRPr/>
            </a:pPr>
            <a:endParaRPr lang="en-US" sz="1600" dirty="0"/>
          </a:p>
          <a:p>
            <a:pPr marL="342900" lvl="0">
              <a:spcAft>
                <a:spcPts val="600"/>
              </a:spcAft>
              <a:buClr>
                <a:srgbClr val="B4925B"/>
              </a:buClr>
              <a:defRPr/>
            </a:pPr>
            <a:r>
              <a:rPr lang="en-US" sz="1600" dirty="0"/>
              <a:t>A new discovery for both Wellness and Happiness growing trends</a:t>
            </a:r>
          </a:p>
          <a:p>
            <a:pPr marL="342900" indent="-285750">
              <a:spcAft>
                <a:spcPts val="600"/>
              </a:spcAft>
              <a:buClr>
                <a:srgbClr val="B4925B"/>
              </a:buClr>
              <a:defRPr/>
            </a:pPr>
            <a:r>
              <a:rPr lang="en-US" sz="1600" dirty="0"/>
              <a:t> Leading a new project with more engagement</a:t>
            </a:r>
          </a:p>
          <a:p>
            <a:pPr marL="400050" lvl="0" indent="-285750">
              <a:spcAft>
                <a:spcPts val="600"/>
              </a:spcAft>
              <a:buClr>
                <a:srgbClr val="B4925B"/>
              </a:buClr>
              <a:defRPr/>
            </a:pPr>
            <a:r>
              <a:rPr lang="en-US" sz="1600" dirty="0"/>
              <a:t>Self improvement through increase of knowledge on global scale.</a:t>
            </a:r>
          </a:p>
          <a:p>
            <a:pPr marL="342900" lvl="0">
              <a:spcAft>
                <a:spcPts val="600"/>
              </a:spcAft>
              <a:buClr>
                <a:srgbClr val="B4925B"/>
              </a:buClr>
              <a:defRPr/>
            </a:pPr>
            <a:r>
              <a:rPr lang="en-US" sz="1600" dirty="0"/>
              <a:t>Self satisfaction as an individual </a:t>
            </a:r>
          </a:p>
          <a:p>
            <a:pPr lvl="0">
              <a:spcAft>
                <a:spcPts val="600"/>
              </a:spcAft>
              <a:buClr>
                <a:srgbClr val="B4925B"/>
              </a:buClr>
              <a:defRPr/>
            </a:pPr>
            <a:endParaRPr lang="en-US" sz="1600" dirty="0"/>
          </a:p>
          <a:p>
            <a:pPr lvl="0">
              <a:spcAft>
                <a:spcPts val="600"/>
              </a:spcAft>
              <a:buClr>
                <a:srgbClr val="B4925B"/>
              </a:buClr>
              <a:defRPr/>
            </a:pPr>
            <a:endParaRPr lang="en-US" sz="1600" dirty="0"/>
          </a:p>
          <a:p>
            <a:pPr marL="342900" lvl="0">
              <a:spcAft>
                <a:spcPts val="600"/>
              </a:spcAft>
              <a:buClr>
                <a:srgbClr val="B4925B"/>
              </a:buClr>
              <a:defRPr/>
            </a:pPr>
            <a:endParaRPr lang="en-US" sz="1600" dirty="0"/>
          </a:p>
        </p:txBody>
      </p:sp>
    </p:spTree>
    <p:extLst>
      <p:ext uri="{BB962C8B-B14F-4D97-AF65-F5344CB8AC3E}">
        <p14:creationId xmlns:p14="http://schemas.microsoft.com/office/powerpoint/2010/main" val="96055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1000"/>
                                        <p:tgtEl>
                                          <p:spTgt spid="51"/>
                                        </p:tgtEl>
                                      </p:cBhvr>
                                    </p:animEffect>
                                    <p:anim calcmode="lin" valueType="num">
                                      <p:cBhvr>
                                        <p:cTn id="8" dur="1000" fill="hold"/>
                                        <p:tgtEl>
                                          <p:spTgt spid="51"/>
                                        </p:tgtEl>
                                        <p:attrNameLst>
                                          <p:attrName>ppt_x</p:attrName>
                                        </p:attrNameLst>
                                      </p:cBhvr>
                                      <p:tavLst>
                                        <p:tav tm="0">
                                          <p:val>
                                            <p:strVal val="#ppt_x"/>
                                          </p:val>
                                        </p:tav>
                                        <p:tav tm="100000">
                                          <p:val>
                                            <p:strVal val="#ppt_x"/>
                                          </p:val>
                                        </p:tav>
                                      </p:tavLst>
                                    </p:anim>
                                    <p:anim calcmode="lin" valueType="num">
                                      <p:cBhvr>
                                        <p:cTn id="9"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0331C2B-7A65-481F-B03D-86B32EACCB50}"/>
              </a:ext>
            </a:extLst>
          </p:cNvPr>
          <p:cNvPicPr>
            <a:picLocks noGrp="1" noChangeAspect="1"/>
          </p:cNvPicPr>
          <p:nvPr>
            <p:ph sz="half" idx="1"/>
          </p:nvPr>
        </p:nvPicPr>
        <p:blipFill>
          <a:blip r:embed="rId5"/>
          <a:stretch>
            <a:fillRect/>
          </a:stretch>
        </p:blipFill>
        <p:spPr>
          <a:xfrm>
            <a:off x="644371" y="714603"/>
            <a:ext cx="3821354" cy="5433219"/>
          </a:xfrm>
          <a:prstGeom prst="rect">
            <a:avLst/>
          </a:prstGeom>
        </p:spPr>
      </p:pic>
      <p:pic>
        <p:nvPicPr>
          <p:cNvPr id="4" name="happy">
            <a:hlinkClick r:id="" action="ppaction://media"/>
            <a:extLst>
              <a:ext uri="{FF2B5EF4-FFF2-40B4-BE49-F238E27FC236}">
                <a16:creationId xmlns:a16="http://schemas.microsoft.com/office/drawing/2014/main" id="{5470DD7D-A7AA-4162-9103-8413BC9DD6C3}"/>
              </a:ext>
            </a:extLst>
          </p:cNvPr>
          <p:cNvPicPr>
            <a:picLocks noChangeAspect="1"/>
          </p:cNvPicPr>
          <p:nvPr>
            <a:audioFile r:link="rId2"/>
            <p:extLst>
              <p:ext uri="{DAA4B4D4-6D71-4841-9C94-3DE7FCFB9230}">
                <p14:media xmlns:p14="http://schemas.microsoft.com/office/powerpoint/2010/main" r:embed="rId1">
                  <p14:fade out="500"/>
                </p14:media>
              </p:ext>
            </p:extLst>
          </p:nvPr>
        </p:nvPicPr>
        <p:blipFill>
          <a:blip r:embed="rId6"/>
          <a:stretch>
            <a:fillRect/>
          </a:stretch>
        </p:blipFill>
        <p:spPr>
          <a:xfrm>
            <a:off x="5791200" y="3124200"/>
            <a:ext cx="609600" cy="609600"/>
          </a:xfrm>
          <a:prstGeom prst="rect">
            <a:avLst/>
          </a:prstGeom>
        </p:spPr>
      </p:pic>
      <p:pic>
        <p:nvPicPr>
          <p:cNvPr id="8" name="Picture 7">
            <a:extLst>
              <a:ext uri="{FF2B5EF4-FFF2-40B4-BE49-F238E27FC236}">
                <a16:creationId xmlns:a16="http://schemas.microsoft.com/office/drawing/2014/main" id="{A928993C-2052-49B3-B9D2-EA1DE0E2444D}"/>
              </a:ext>
            </a:extLst>
          </p:cNvPr>
          <p:cNvPicPr>
            <a:picLocks noChangeAspect="1"/>
          </p:cNvPicPr>
          <p:nvPr/>
        </p:nvPicPr>
        <p:blipFill>
          <a:blip r:embed="rId7"/>
          <a:stretch>
            <a:fillRect/>
          </a:stretch>
        </p:blipFill>
        <p:spPr>
          <a:xfrm>
            <a:off x="4590691" y="295046"/>
            <a:ext cx="7290272" cy="5795626"/>
          </a:xfrm>
          <a:prstGeom prst="rect">
            <a:avLst/>
          </a:prstGeom>
        </p:spPr>
      </p:pic>
      <p:pic>
        <p:nvPicPr>
          <p:cNvPr id="3" name="Picture 2">
            <a:extLst>
              <a:ext uri="{FF2B5EF4-FFF2-40B4-BE49-F238E27FC236}">
                <a16:creationId xmlns:a16="http://schemas.microsoft.com/office/drawing/2014/main" id="{4DE41388-8752-404E-ADB7-DB580A8F147C}"/>
              </a:ext>
            </a:extLst>
          </p:cNvPr>
          <p:cNvPicPr>
            <a:picLocks noChangeAspect="1"/>
          </p:cNvPicPr>
          <p:nvPr/>
        </p:nvPicPr>
        <p:blipFill>
          <a:blip r:embed="rId8"/>
          <a:stretch>
            <a:fillRect/>
          </a:stretch>
        </p:blipFill>
        <p:spPr>
          <a:xfrm>
            <a:off x="7213468" y="2563293"/>
            <a:ext cx="1786283" cy="1731414"/>
          </a:xfrm>
          <a:prstGeom prst="rect">
            <a:avLst/>
          </a:prstGeom>
        </p:spPr>
      </p:pic>
    </p:spTree>
    <p:extLst>
      <p:ext uri="{BB962C8B-B14F-4D97-AF65-F5344CB8AC3E}">
        <p14:creationId xmlns:p14="http://schemas.microsoft.com/office/powerpoint/2010/main" val="2980491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2" repeatCount="indefinite"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813</TotalTime>
  <Words>607</Words>
  <Application>Microsoft Office PowerPoint</Application>
  <PresentationFormat>Widescreen</PresentationFormat>
  <Paragraphs>123</Paragraphs>
  <Slides>13</Slides>
  <Notes>12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 Happiness Concept Redefining wellness services aligned to the happiness concept</vt:lpstr>
      <vt:lpstr>PowerPoint Presentation</vt:lpstr>
      <vt:lpstr>Methodology and Findings</vt:lpstr>
      <vt:lpstr>PowerPoint Presentation</vt:lpstr>
      <vt:lpstr>Survey  Analysis and comparison for wellness and happiness therapies for 115 participants</vt:lpstr>
      <vt:lpstr>PowerPoint Presentation</vt:lpstr>
      <vt:lpstr>PowerPoint Presentation</vt:lpstr>
      <vt:lpstr>PowerPoint Presentation</vt:lpstr>
      <vt:lpstr>Benchmarking  Online research     </vt:lpstr>
      <vt:lpstr>Conclusion</vt:lpstr>
      <vt:lpstr>Recommendations</vt:lpstr>
      <vt:lpstr>My 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Happiness Concept Redefining wellness services aligned to the happiness concept</dc:title>
  <dc:creator>tina seetaram</dc:creator>
  <cp:lastModifiedBy>tina seetaram</cp:lastModifiedBy>
  <cp:revision>56</cp:revision>
  <dcterms:created xsi:type="dcterms:W3CDTF">2019-04-11T02:00:34Z</dcterms:created>
  <dcterms:modified xsi:type="dcterms:W3CDTF">2019-04-30T08:22:30Z</dcterms:modified>
</cp:coreProperties>
</file>