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3"/>
  </p:notesMasterIdLst>
  <p:sldIdLst>
    <p:sldId id="256" r:id="rId2"/>
    <p:sldId id="258" r:id="rId3"/>
    <p:sldId id="257" r:id="rId4"/>
    <p:sldId id="408" r:id="rId5"/>
    <p:sldId id="377" r:id="rId6"/>
    <p:sldId id="259" r:id="rId7"/>
    <p:sldId id="413" r:id="rId8"/>
    <p:sldId id="423" r:id="rId9"/>
    <p:sldId id="412" r:id="rId10"/>
    <p:sldId id="404" r:id="rId11"/>
    <p:sldId id="348" r:id="rId12"/>
    <p:sldId id="347" r:id="rId13"/>
    <p:sldId id="415" r:id="rId14"/>
    <p:sldId id="346" r:id="rId15"/>
    <p:sldId id="422" r:id="rId16"/>
    <p:sldId id="343" r:id="rId17"/>
    <p:sldId id="416" r:id="rId18"/>
    <p:sldId id="417" r:id="rId19"/>
    <p:sldId id="418" r:id="rId20"/>
    <p:sldId id="421" r:id="rId21"/>
    <p:sldId id="40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4" autoAdjust="0"/>
    <p:restoredTop sz="94660"/>
  </p:normalViewPr>
  <p:slideViewPr>
    <p:cSldViewPr snapToGrid="0">
      <p:cViewPr varScale="1">
        <p:scale>
          <a:sx n="94" d="100"/>
          <a:sy n="94" d="100"/>
        </p:scale>
        <p:origin x="102"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ata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32">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BB65FD6-2C77-41CB-A2DC-4A2E5F568E29}" type="doc">
      <dgm:prSet loTypeId="urn:microsoft.com/office/officeart/2018/2/layout/IconCircleList" loCatId="icon" qsTypeId="urn:microsoft.com/office/officeart/2005/8/quickstyle/simple1#1" qsCatId="simple" csTypeId="urn:microsoft.com/office/officeart/2005/8/colors/accent1_2#1" csCatId="accent1" phldr="1"/>
      <dgm:spPr/>
      <dgm:t>
        <a:bodyPr/>
        <a:lstStyle/>
        <a:p>
          <a:endParaRPr lang="en-US"/>
        </a:p>
      </dgm:t>
    </dgm:pt>
    <dgm:pt modelId="{0DDF50F4-3D89-4F49-86FB-D21DB040E848}">
      <dgm:prSet/>
      <dgm:spPr/>
      <dgm:t>
        <a:bodyPr/>
        <a:lstStyle/>
        <a:p>
          <a:pPr>
            <a:lnSpc>
              <a:spcPct val="100000"/>
            </a:lnSpc>
          </a:pPr>
          <a:r>
            <a:rPr lang="en-GB"/>
            <a:t>Problem-solving skills</a:t>
          </a:r>
          <a:endParaRPr lang="en-US"/>
        </a:p>
      </dgm:t>
    </dgm:pt>
    <dgm:pt modelId="{5949F5A5-DCEA-4331-ADDD-AD946AE61A1D}" type="parTrans" cxnId="{1AE52679-9D16-4512-91F3-C7ABAA0BCD83}">
      <dgm:prSet/>
      <dgm:spPr/>
      <dgm:t>
        <a:bodyPr/>
        <a:lstStyle/>
        <a:p>
          <a:endParaRPr lang="en-US"/>
        </a:p>
      </dgm:t>
    </dgm:pt>
    <dgm:pt modelId="{390AA802-2B74-4CD9-A636-ADE598F93CF7}" type="sibTrans" cxnId="{1AE52679-9D16-4512-91F3-C7ABAA0BCD83}">
      <dgm:prSet/>
      <dgm:spPr/>
      <dgm:t>
        <a:bodyPr/>
        <a:lstStyle/>
        <a:p>
          <a:pPr>
            <a:lnSpc>
              <a:spcPct val="100000"/>
            </a:lnSpc>
          </a:pPr>
          <a:endParaRPr lang="en-US"/>
        </a:p>
      </dgm:t>
    </dgm:pt>
    <dgm:pt modelId="{C500562C-3633-4D00-BCE1-09C1ED3E5607}">
      <dgm:prSet/>
      <dgm:spPr/>
      <dgm:t>
        <a:bodyPr/>
        <a:lstStyle/>
        <a:p>
          <a:pPr>
            <a:lnSpc>
              <a:spcPct val="100000"/>
            </a:lnSpc>
          </a:pPr>
          <a:r>
            <a:rPr lang="en-GB"/>
            <a:t>Problem-solving techniques</a:t>
          </a:r>
          <a:endParaRPr lang="en-US"/>
        </a:p>
      </dgm:t>
    </dgm:pt>
    <dgm:pt modelId="{61D80D45-FA94-4497-8D96-FBCD8142B737}" type="parTrans" cxnId="{CE6827E3-6CBE-465C-A869-0CAD528DAF81}">
      <dgm:prSet/>
      <dgm:spPr/>
      <dgm:t>
        <a:bodyPr/>
        <a:lstStyle/>
        <a:p>
          <a:endParaRPr lang="en-US"/>
        </a:p>
      </dgm:t>
    </dgm:pt>
    <dgm:pt modelId="{4F8B30EE-D573-4089-AE2E-12A38E1E6F40}" type="sibTrans" cxnId="{CE6827E3-6CBE-465C-A869-0CAD528DAF81}">
      <dgm:prSet/>
      <dgm:spPr/>
      <dgm:t>
        <a:bodyPr/>
        <a:lstStyle/>
        <a:p>
          <a:endParaRPr lang="en-US"/>
        </a:p>
      </dgm:t>
    </dgm:pt>
    <dgm:pt modelId="{F5635DA3-D192-4E59-A6CC-8ABBCAFCB59A}" type="pres">
      <dgm:prSet presAssocID="{8BB65FD6-2C77-41CB-A2DC-4A2E5F568E29}" presName="root" presStyleCnt="0">
        <dgm:presLayoutVars>
          <dgm:dir/>
          <dgm:resizeHandles val="exact"/>
        </dgm:presLayoutVars>
      </dgm:prSet>
      <dgm:spPr/>
    </dgm:pt>
    <dgm:pt modelId="{8CC3A139-B159-44B5-B8A9-73AF1B3F2091}" type="pres">
      <dgm:prSet presAssocID="{8BB65FD6-2C77-41CB-A2DC-4A2E5F568E29}" presName="container" presStyleCnt="0">
        <dgm:presLayoutVars>
          <dgm:dir/>
          <dgm:resizeHandles val="exact"/>
        </dgm:presLayoutVars>
      </dgm:prSet>
      <dgm:spPr/>
    </dgm:pt>
    <dgm:pt modelId="{872C02F7-227A-4DAF-B674-63E35EED6840}" type="pres">
      <dgm:prSet presAssocID="{0DDF50F4-3D89-4F49-86FB-D21DB040E848}" presName="compNode" presStyleCnt="0"/>
      <dgm:spPr/>
    </dgm:pt>
    <dgm:pt modelId="{A3347F58-44A3-4CE8-8745-BE39B32E642E}" type="pres">
      <dgm:prSet presAssocID="{0DDF50F4-3D89-4F49-86FB-D21DB040E848}" presName="iconBgRect" presStyleLbl="bgShp" presStyleIdx="0" presStyleCnt="2"/>
      <dgm:spPr/>
    </dgm:pt>
    <dgm:pt modelId="{6EC043CE-1171-4CF5-8FCA-28562F4FB207}" type="pres">
      <dgm:prSet presAssocID="{0DDF50F4-3D89-4F49-86FB-D21DB040E84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pt>
    <dgm:pt modelId="{F65E0ADF-1A93-4B55-8D0B-855130A25EC2}" type="pres">
      <dgm:prSet presAssocID="{0DDF50F4-3D89-4F49-86FB-D21DB040E848}" presName="spaceRect" presStyleCnt="0"/>
      <dgm:spPr/>
    </dgm:pt>
    <dgm:pt modelId="{68872557-1586-4D09-A33F-B138BA2A0272}" type="pres">
      <dgm:prSet presAssocID="{0DDF50F4-3D89-4F49-86FB-D21DB040E848}" presName="textRect" presStyleLbl="revTx" presStyleIdx="0" presStyleCnt="2">
        <dgm:presLayoutVars>
          <dgm:chMax val="1"/>
          <dgm:chPref val="1"/>
        </dgm:presLayoutVars>
      </dgm:prSet>
      <dgm:spPr/>
    </dgm:pt>
    <dgm:pt modelId="{88B97B9B-22F5-4BDB-BF2D-DF3FCEFAEF4F}" type="pres">
      <dgm:prSet presAssocID="{390AA802-2B74-4CD9-A636-ADE598F93CF7}" presName="sibTrans" presStyleLbl="sibTrans2D1" presStyleIdx="0" presStyleCnt="0"/>
      <dgm:spPr/>
    </dgm:pt>
    <dgm:pt modelId="{566878C5-253B-4AB3-AB40-E01BA9AD403E}" type="pres">
      <dgm:prSet presAssocID="{C500562C-3633-4D00-BCE1-09C1ED3E5607}" presName="compNode" presStyleCnt="0"/>
      <dgm:spPr/>
    </dgm:pt>
    <dgm:pt modelId="{5A2B47DE-03D9-4148-A796-9542BF3EB95A}" type="pres">
      <dgm:prSet presAssocID="{C500562C-3633-4D00-BCE1-09C1ED3E5607}" presName="iconBgRect" presStyleLbl="bgShp" presStyleIdx="1" presStyleCnt="2"/>
      <dgm:spPr/>
    </dgm:pt>
    <dgm:pt modelId="{A080E1B4-59CB-47A5-9EA1-2B45973EA496}" type="pres">
      <dgm:prSet presAssocID="{C500562C-3633-4D00-BCE1-09C1ED3E5607}"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585BB710-AE3B-460B-8741-151B2E5F10C9}" type="pres">
      <dgm:prSet presAssocID="{C500562C-3633-4D00-BCE1-09C1ED3E5607}" presName="spaceRect" presStyleCnt="0"/>
      <dgm:spPr/>
    </dgm:pt>
    <dgm:pt modelId="{B04F7B58-DA73-487B-AD34-C6E22394954F}" type="pres">
      <dgm:prSet presAssocID="{C500562C-3633-4D00-BCE1-09C1ED3E5607}" presName="textRect" presStyleLbl="revTx" presStyleIdx="1" presStyleCnt="2">
        <dgm:presLayoutVars>
          <dgm:chMax val="1"/>
          <dgm:chPref val="1"/>
        </dgm:presLayoutVars>
      </dgm:prSet>
      <dgm:spPr/>
    </dgm:pt>
  </dgm:ptLst>
  <dgm:cxnLst>
    <dgm:cxn modelId="{B45B7E04-E25F-4582-852C-EAE879A27F69}" type="presOf" srcId="{390AA802-2B74-4CD9-A636-ADE598F93CF7}" destId="{88B97B9B-22F5-4BDB-BF2D-DF3FCEFAEF4F}" srcOrd="0" destOrd="0" presId="urn:microsoft.com/office/officeart/2018/2/layout/IconCircleList"/>
    <dgm:cxn modelId="{44E60837-9802-4141-827D-C0AD0ADADEAA}" type="presOf" srcId="{0DDF50F4-3D89-4F49-86FB-D21DB040E848}" destId="{68872557-1586-4D09-A33F-B138BA2A0272}" srcOrd="0" destOrd="0" presId="urn:microsoft.com/office/officeart/2018/2/layout/IconCircleList"/>
    <dgm:cxn modelId="{1AE52679-9D16-4512-91F3-C7ABAA0BCD83}" srcId="{8BB65FD6-2C77-41CB-A2DC-4A2E5F568E29}" destId="{0DDF50F4-3D89-4F49-86FB-D21DB040E848}" srcOrd="0" destOrd="0" parTransId="{5949F5A5-DCEA-4331-ADDD-AD946AE61A1D}" sibTransId="{390AA802-2B74-4CD9-A636-ADE598F93CF7}"/>
    <dgm:cxn modelId="{AEA45284-BF03-4093-9DD1-6B1F85373030}" type="presOf" srcId="{8BB65FD6-2C77-41CB-A2DC-4A2E5F568E29}" destId="{F5635DA3-D192-4E59-A6CC-8ABBCAFCB59A}" srcOrd="0" destOrd="0" presId="urn:microsoft.com/office/officeart/2018/2/layout/IconCircleList"/>
    <dgm:cxn modelId="{36D038BC-2C37-4694-855A-74E44CE83038}" type="presOf" srcId="{C500562C-3633-4D00-BCE1-09C1ED3E5607}" destId="{B04F7B58-DA73-487B-AD34-C6E22394954F}" srcOrd="0" destOrd="0" presId="urn:microsoft.com/office/officeart/2018/2/layout/IconCircleList"/>
    <dgm:cxn modelId="{CE6827E3-6CBE-465C-A869-0CAD528DAF81}" srcId="{8BB65FD6-2C77-41CB-A2DC-4A2E5F568E29}" destId="{C500562C-3633-4D00-BCE1-09C1ED3E5607}" srcOrd="1" destOrd="0" parTransId="{61D80D45-FA94-4497-8D96-FBCD8142B737}" sibTransId="{4F8B30EE-D573-4089-AE2E-12A38E1E6F40}"/>
    <dgm:cxn modelId="{045E65A8-8CA7-473F-901F-64236608C3B9}" type="presParOf" srcId="{F5635DA3-D192-4E59-A6CC-8ABBCAFCB59A}" destId="{8CC3A139-B159-44B5-B8A9-73AF1B3F2091}" srcOrd="0" destOrd="0" presId="urn:microsoft.com/office/officeart/2018/2/layout/IconCircleList"/>
    <dgm:cxn modelId="{722DA231-247A-4613-A68B-E3BD7E6087A5}" type="presParOf" srcId="{8CC3A139-B159-44B5-B8A9-73AF1B3F2091}" destId="{872C02F7-227A-4DAF-B674-63E35EED6840}" srcOrd="0" destOrd="0" presId="urn:microsoft.com/office/officeart/2018/2/layout/IconCircleList"/>
    <dgm:cxn modelId="{A681EE20-4B64-4A74-B1DB-012BB6D7C58F}" type="presParOf" srcId="{872C02F7-227A-4DAF-B674-63E35EED6840}" destId="{A3347F58-44A3-4CE8-8745-BE39B32E642E}" srcOrd="0" destOrd="0" presId="urn:microsoft.com/office/officeart/2018/2/layout/IconCircleList"/>
    <dgm:cxn modelId="{AD66FDD6-17AE-4488-AB4D-6EDB7598E509}" type="presParOf" srcId="{872C02F7-227A-4DAF-B674-63E35EED6840}" destId="{6EC043CE-1171-4CF5-8FCA-28562F4FB207}" srcOrd="1" destOrd="0" presId="urn:microsoft.com/office/officeart/2018/2/layout/IconCircleList"/>
    <dgm:cxn modelId="{E810C931-FE2A-45EF-AD1E-21961F1CEA23}" type="presParOf" srcId="{872C02F7-227A-4DAF-B674-63E35EED6840}" destId="{F65E0ADF-1A93-4B55-8D0B-855130A25EC2}" srcOrd="2" destOrd="0" presId="urn:microsoft.com/office/officeart/2018/2/layout/IconCircleList"/>
    <dgm:cxn modelId="{AEE2A707-E918-4BFE-88D4-EB1F6AE9FF89}" type="presParOf" srcId="{872C02F7-227A-4DAF-B674-63E35EED6840}" destId="{68872557-1586-4D09-A33F-B138BA2A0272}" srcOrd="3" destOrd="0" presId="urn:microsoft.com/office/officeart/2018/2/layout/IconCircleList"/>
    <dgm:cxn modelId="{E435DB38-742F-4C65-9018-2BF4680F476E}" type="presParOf" srcId="{8CC3A139-B159-44B5-B8A9-73AF1B3F2091}" destId="{88B97B9B-22F5-4BDB-BF2D-DF3FCEFAEF4F}" srcOrd="1" destOrd="0" presId="urn:microsoft.com/office/officeart/2018/2/layout/IconCircleList"/>
    <dgm:cxn modelId="{00F7D8A1-A179-458B-B986-100C42A495C0}" type="presParOf" srcId="{8CC3A139-B159-44B5-B8A9-73AF1B3F2091}" destId="{566878C5-253B-4AB3-AB40-E01BA9AD403E}" srcOrd="2" destOrd="0" presId="urn:microsoft.com/office/officeart/2018/2/layout/IconCircleList"/>
    <dgm:cxn modelId="{D14E3C0A-80B0-4228-99F3-7D94EBE65B1C}" type="presParOf" srcId="{566878C5-253B-4AB3-AB40-E01BA9AD403E}" destId="{5A2B47DE-03D9-4148-A796-9542BF3EB95A}" srcOrd="0" destOrd="0" presId="urn:microsoft.com/office/officeart/2018/2/layout/IconCircleList"/>
    <dgm:cxn modelId="{3DB8C184-57FA-4A61-A9C1-30B34A68BF9C}" type="presParOf" srcId="{566878C5-253B-4AB3-AB40-E01BA9AD403E}" destId="{A080E1B4-59CB-47A5-9EA1-2B45973EA496}" srcOrd="1" destOrd="0" presId="urn:microsoft.com/office/officeart/2018/2/layout/IconCircleList"/>
    <dgm:cxn modelId="{85F4F334-5733-45DC-9490-57234F92D7B1}" type="presParOf" srcId="{566878C5-253B-4AB3-AB40-E01BA9AD403E}" destId="{585BB710-AE3B-460B-8741-151B2E5F10C9}" srcOrd="2" destOrd="0" presId="urn:microsoft.com/office/officeart/2018/2/layout/IconCircleList"/>
    <dgm:cxn modelId="{CCD93F94-D8C0-4FFE-A56A-14C004F5BF60}" type="presParOf" srcId="{566878C5-253B-4AB3-AB40-E01BA9AD403E}" destId="{B04F7B58-DA73-487B-AD34-C6E22394954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BEF001-BA69-463C-B5FE-2751876CF327}" type="doc">
      <dgm:prSet loTypeId="urn:microsoft.com/office/officeart/2018/2/layout/IconVerticalSolidList" loCatId="icon" qsTypeId="urn:microsoft.com/office/officeart/2005/8/quickstyle/simple1#2" qsCatId="simple" csTypeId="urn:microsoft.com/office/officeart/2005/8/colors/accent1_2#2" csCatId="accent1" phldr="1"/>
      <dgm:spPr/>
      <dgm:t>
        <a:bodyPr/>
        <a:lstStyle/>
        <a:p>
          <a:endParaRPr lang="en-US"/>
        </a:p>
      </dgm:t>
    </dgm:pt>
    <dgm:pt modelId="{0C1236B2-6AC1-4B3F-BDEF-78A9C07BFAA7}">
      <dgm:prSet custT="1"/>
      <dgm:spPr/>
      <dgm:t>
        <a:bodyPr/>
        <a:lstStyle/>
        <a:p>
          <a:pPr>
            <a:lnSpc>
              <a:spcPct val="100000"/>
            </a:lnSpc>
          </a:pPr>
          <a:r>
            <a:rPr lang="en-GB" sz="2000" dirty="0"/>
            <a:t>“</a:t>
          </a:r>
          <a:r>
            <a:rPr lang="en-GB" sz="2800" dirty="0"/>
            <a:t>Being mindful of self, either within or after experience, as if a mirror in which the practitioner can view and focus self within the context of a particular experience” (Johns, 2013,p.2). </a:t>
          </a:r>
          <a:endParaRPr lang="en-US" sz="2000" dirty="0"/>
        </a:p>
      </dgm:t>
    </dgm:pt>
    <dgm:pt modelId="{A356D052-CEBC-4268-A938-1EB935AA1CB2}" type="parTrans" cxnId="{C55AC031-9AFB-44B8-BCE2-8709FA91C52C}">
      <dgm:prSet/>
      <dgm:spPr/>
      <dgm:t>
        <a:bodyPr/>
        <a:lstStyle/>
        <a:p>
          <a:endParaRPr lang="en-US"/>
        </a:p>
      </dgm:t>
    </dgm:pt>
    <dgm:pt modelId="{A9C16CB6-0F54-4141-B116-2E43166CC12C}" type="sibTrans" cxnId="{C55AC031-9AFB-44B8-BCE2-8709FA91C52C}">
      <dgm:prSet/>
      <dgm:spPr/>
      <dgm:t>
        <a:bodyPr/>
        <a:lstStyle/>
        <a:p>
          <a:endParaRPr lang="en-US"/>
        </a:p>
      </dgm:t>
    </dgm:pt>
    <dgm:pt modelId="{3F3A21B6-516C-46E8-8744-460DF2A33AD1}">
      <dgm:prSet custT="1"/>
      <dgm:spPr/>
      <dgm:t>
        <a:bodyPr/>
        <a:lstStyle/>
        <a:p>
          <a:pPr>
            <a:lnSpc>
              <a:spcPct val="100000"/>
            </a:lnSpc>
          </a:pPr>
          <a:r>
            <a:rPr lang="en-GB" sz="2800" dirty="0"/>
            <a:t>Reflection is a type of thinking that deeply examines to gain a better understanding (Cottrell, 2015)</a:t>
          </a:r>
          <a:endParaRPr lang="en-US" sz="2800" dirty="0"/>
        </a:p>
      </dgm:t>
    </dgm:pt>
    <dgm:pt modelId="{FC7EF580-6233-4F17-9BA7-088B308E909D}" type="parTrans" cxnId="{82362EBB-50D5-40C8-9975-28FDE196A224}">
      <dgm:prSet/>
      <dgm:spPr/>
      <dgm:t>
        <a:bodyPr/>
        <a:lstStyle/>
        <a:p>
          <a:endParaRPr lang="en-US"/>
        </a:p>
      </dgm:t>
    </dgm:pt>
    <dgm:pt modelId="{EA127CCF-A774-46FF-BB65-73E6B086F386}" type="sibTrans" cxnId="{82362EBB-50D5-40C8-9975-28FDE196A224}">
      <dgm:prSet/>
      <dgm:spPr/>
      <dgm:t>
        <a:bodyPr/>
        <a:lstStyle/>
        <a:p>
          <a:endParaRPr lang="en-US"/>
        </a:p>
      </dgm:t>
    </dgm:pt>
    <dgm:pt modelId="{2B352E71-976A-4CFF-A0F8-6805CA77E3CC}" type="pres">
      <dgm:prSet presAssocID="{EABEF001-BA69-463C-B5FE-2751876CF327}" presName="root" presStyleCnt="0">
        <dgm:presLayoutVars>
          <dgm:dir/>
          <dgm:resizeHandles val="exact"/>
        </dgm:presLayoutVars>
      </dgm:prSet>
      <dgm:spPr/>
    </dgm:pt>
    <dgm:pt modelId="{B8210FDA-1D56-46CB-A971-DF29ECEB04C1}" type="pres">
      <dgm:prSet presAssocID="{0C1236B2-6AC1-4B3F-BDEF-78A9C07BFAA7}" presName="compNode" presStyleCnt="0"/>
      <dgm:spPr/>
    </dgm:pt>
    <dgm:pt modelId="{B6799397-ED0F-4B5F-A7A8-0BE2A2CDA06D}" type="pres">
      <dgm:prSet presAssocID="{0C1236B2-6AC1-4B3F-BDEF-78A9C07BFAA7}" presName="bgRect" presStyleLbl="bgShp" presStyleIdx="0" presStyleCnt="2"/>
      <dgm:spPr/>
    </dgm:pt>
    <dgm:pt modelId="{B19D1900-098F-47D9-8A2A-B61CF3D153A8}" type="pres">
      <dgm:prSet presAssocID="{0C1236B2-6AC1-4B3F-BDEF-78A9C07BFAA7}"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pt>
    <dgm:pt modelId="{A8F9A5DA-6DE5-476D-B38F-A81C5CBB429F}" type="pres">
      <dgm:prSet presAssocID="{0C1236B2-6AC1-4B3F-BDEF-78A9C07BFAA7}" presName="spaceRect" presStyleCnt="0"/>
      <dgm:spPr/>
    </dgm:pt>
    <dgm:pt modelId="{6E8678BC-6355-4AF8-936A-223D8AFBBFB8}" type="pres">
      <dgm:prSet presAssocID="{0C1236B2-6AC1-4B3F-BDEF-78A9C07BFAA7}" presName="parTx" presStyleLbl="revTx" presStyleIdx="0" presStyleCnt="2">
        <dgm:presLayoutVars>
          <dgm:chMax val="0"/>
          <dgm:chPref val="0"/>
        </dgm:presLayoutVars>
      </dgm:prSet>
      <dgm:spPr/>
    </dgm:pt>
    <dgm:pt modelId="{7CE2F878-2044-4D50-9793-71ACF36B6273}" type="pres">
      <dgm:prSet presAssocID="{A9C16CB6-0F54-4141-B116-2E43166CC12C}" presName="sibTrans" presStyleCnt="0"/>
      <dgm:spPr/>
    </dgm:pt>
    <dgm:pt modelId="{73A4E8BA-6675-413F-8BE8-1F2DCEB8335B}" type="pres">
      <dgm:prSet presAssocID="{3F3A21B6-516C-46E8-8744-460DF2A33AD1}" presName="compNode" presStyleCnt="0"/>
      <dgm:spPr/>
    </dgm:pt>
    <dgm:pt modelId="{7D0C663D-0C29-4401-974C-CBA0929F216E}" type="pres">
      <dgm:prSet presAssocID="{3F3A21B6-516C-46E8-8744-460DF2A33AD1}" presName="bgRect" presStyleLbl="bgShp" presStyleIdx="1" presStyleCnt="2"/>
      <dgm:spPr/>
    </dgm:pt>
    <dgm:pt modelId="{6C19B7CD-9085-41D7-8A17-BF060852B320}" type="pres">
      <dgm:prSet presAssocID="{3F3A21B6-516C-46E8-8744-460DF2A33AD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E8543247-B87E-48A0-BFA7-F0A7B03FA8CD}" type="pres">
      <dgm:prSet presAssocID="{3F3A21B6-516C-46E8-8744-460DF2A33AD1}" presName="spaceRect" presStyleCnt="0"/>
      <dgm:spPr/>
    </dgm:pt>
    <dgm:pt modelId="{C35728CF-01F0-4A04-A3AC-D76B4C37F158}" type="pres">
      <dgm:prSet presAssocID="{3F3A21B6-516C-46E8-8744-460DF2A33AD1}" presName="parTx" presStyleLbl="revTx" presStyleIdx="1" presStyleCnt="2">
        <dgm:presLayoutVars>
          <dgm:chMax val="0"/>
          <dgm:chPref val="0"/>
        </dgm:presLayoutVars>
      </dgm:prSet>
      <dgm:spPr/>
    </dgm:pt>
  </dgm:ptLst>
  <dgm:cxnLst>
    <dgm:cxn modelId="{BB4B242B-A34B-48D5-97B3-DA7525BB97BE}" type="presOf" srcId="{0C1236B2-6AC1-4B3F-BDEF-78A9C07BFAA7}" destId="{6E8678BC-6355-4AF8-936A-223D8AFBBFB8}" srcOrd="0" destOrd="0" presId="urn:microsoft.com/office/officeart/2018/2/layout/IconVerticalSolidList"/>
    <dgm:cxn modelId="{C55AC031-9AFB-44B8-BCE2-8709FA91C52C}" srcId="{EABEF001-BA69-463C-B5FE-2751876CF327}" destId="{0C1236B2-6AC1-4B3F-BDEF-78A9C07BFAA7}" srcOrd="0" destOrd="0" parTransId="{A356D052-CEBC-4268-A938-1EB935AA1CB2}" sibTransId="{A9C16CB6-0F54-4141-B116-2E43166CC12C}"/>
    <dgm:cxn modelId="{DBB888B2-29D4-4736-A8A2-9F92CF239E66}" type="presOf" srcId="{EABEF001-BA69-463C-B5FE-2751876CF327}" destId="{2B352E71-976A-4CFF-A0F8-6805CA77E3CC}" srcOrd="0" destOrd="0" presId="urn:microsoft.com/office/officeart/2018/2/layout/IconVerticalSolidList"/>
    <dgm:cxn modelId="{82362EBB-50D5-40C8-9975-28FDE196A224}" srcId="{EABEF001-BA69-463C-B5FE-2751876CF327}" destId="{3F3A21B6-516C-46E8-8744-460DF2A33AD1}" srcOrd="1" destOrd="0" parTransId="{FC7EF580-6233-4F17-9BA7-088B308E909D}" sibTransId="{EA127CCF-A774-46FF-BB65-73E6B086F386}"/>
    <dgm:cxn modelId="{705B28FB-CB1F-46DD-B416-1C3EBDDF7FDC}" type="presOf" srcId="{3F3A21B6-516C-46E8-8744-460DF2A33AD1}" destId="{C35728CF-01F0-4A04-A3AC-D76B4C37F158}" srcOrd="0" destOrd="0" presId="urn:microsoft.com/office/officeart/2018/2/layout/IconVerticalSolidList"/>
    <dgm:cxn modelId="{2FED440B-2E4C-47EC-8424-44314D5B7EAF}" type="presParOf" srcId="{2B352E71-976A-4CFF-A0F8-6805CA77E3CC}" destId="{B8210FDA-1D56-46CB-A971-DF29ECEB04C1}" srcOrd="0" destOrd="0" presId="urn:microsoft.com/office/officeart/2018/2/layout/IconVerticalSolidList"/>
    <dgm:cxn modelId="{1F1C5E8B-0C62-4C03-9E4A-29A0F960E868}" type="presParOf" srcId="{B8210FDA-1D56-46CB-A971-DF29ECEB04C1}" destId="{B6799397-ED0F-4B5F-A7A8-0BE2A2CDA06D}" srcOrd="0" destOrd="0" presId="urn:microsoft.com/office/officeart/2018/2/layout/IconVerticalSolidList"/>
    <dgm:cxn modelId="{ED6272D1-444E-4911-95FA-7EDE5301B79E}" type="presParOf" srcId="{B8210FDA-1D56-46CB-A971-DF29ECEB04C1}" destId="{B19D1900-098F-47D9-8A2A-B61CF3D153A8}" srcOrd="1" destOrd="0" presId="urn:microsoft.com/office/officeart/2018/2/layout/IconVerticalSolidList"/>
    <dgm:cxn modelId="{DC3A0A95-9E19-4A13-873B-94503D9D44D5}" type="presParOf" srcId="{B8210FDA-1D56-46CB-A971-DF29ECEB04C1}" destId="{A8F9A5DA-6DE5-476D-B38F-A81C5CBB429F}" srcOrd="2" destOrd="0" presId="urn:microsoft.com/office/officeart/2018/2/layout/IconVerticalSolidList"/>
    <dgm:cxn modelId="{17CE2445-A5F8-429C-B735-A3D87D9EBF2C}" type="presParOf" srcId="{B8210FDA-1D56-46CB-A971-DF29ECEB04C1}" destId="{6E8678BC-6355-4AF8-936A-223D8AFBBFB8}" srcOrd="3" destOrd="0" presId="urn:microsoft.com/office/officeart/2018/2/layout/IconVerticalSolidList"/>
    <dgm:cxn modelId="{2AB49A5D-1026-495F-A96A-6590723912B2}" type="presParOf" srcId="{2B352E71-976A-4CFF-A0F8-6805CA77E3CC}" destId="{7CE2F878-2044-4D50-9793-71ACF36B6273}" srcOrd="1" destOrd="0" presId="urn:microsoft.com/office/officeart/2018/2/layout/IconVerticalSolidList"/>
    <dgm:cxn modelId="{CB457A82-E2E1-4C10-AD17-4A22E7FD3717}" type="presParOf" srcId="{2B352E71-976A-4CFF-A0F8-6805CA77E3CC}" destId="{73A4E8BA-6675-413F-8BE8-1F2DCEB8335B}" srcOrd="2" destOrd="0" presId="urn:microsoft.com/office/officeart/2018/2/layout/IconVerticalSolidList"/>
    <dgm:cxn modelId="{8739F79C-1971-4EFD-A8EC-176BA95DC008}" type="presParOf" srcId="{73A4E8BA-6675-413F-8BE8-1F2DCEB8335B}" destId="{7D0C663D-0C29-4401-974C-CBA0929F216E}" srcOrd="0" destOrd="0" presId="urn:microsoft.com/office/officeart/2018/2/layout/IconVerticalSolidList"/>
    <dgm:cxn modelId="{227B403E-6CE7-4EEC-984F-092BECB4D8FB}" type="presParOf" srcId="{73A4E8BA-6675-413F-8BE8-1F2DCEB8335B}" destId="{6C19B7CD-9085-41D7-8A17-BF060852B320}" srcOrd="1" destOrd="0" presId="urn:microsoft.com/office/officeart/2018/2/layout/IconVerticalSolidList"/>
    <dgm:cxn modelId="{FF959E68-A51B-4DCD-86D3-C931281A933B}" type="presParOf" srcId="{73A4E8BA-6675-413F-8BE8-1F2DCEB8335B}" destId="{E8543247-B87E-48A0-BFA7-F0A7B03FA8CD}" srcOrd="2" destOrd="0" presId="urn:microsoft.com/office/officeart/2018/2/layout/IconVerticalSolidList"/>
    <dgm:cxn modelId="{D15871AE-1C9D-4E4E-A900-389AABBC9BB2}" type="presParOf" srcId="{73A4E8BA-6675-413F-8BE8-1F2DCEB8335B}" destId="{C35728CF-01F0-4A04-A3AC-D76B4C37F1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17547C-BF74-45CD-998B-57F1643AE260}" type="doc">
      <dgm:prSet loTypeId="urn:microsoft.com/office/officeart/2005/8/layout/vList2#1" loCatId="list" qsTypeId="urn:microsoft.com/office/officeart/2005/8/quickstyle/simple1#3" qsCatId="simple" csTypeId="urn:microsoft.com/office/officeart/2005/8/colors/colorful5#1" csCatId="colorful"/>
      <dgm:spPr/>
      <dgm:t>
        <a:bodyPr/>
        <a:lstStyle/>
        <a:p>
          <a:endParaRPr lang="en-US"/>
        </a:p>
      </dgm:t>
    </dgm:pt>
    <dgm:pt modelId="{E176C010-72A6-4086-9A6B-22A95DFA67C9}">
      <dgm:prSet/>
      <dgm:spPr/>
      <dgm:t>
        <a:bodyPr/>
        <a:lstStyle/>
        <a:p>
          <a:r>
            <a:rPr lang="en-GB" dirty="0"/>
            <a:t>Think back to your last assignment. what was the experience like for you? What went well, what challenges did you face, and what might you do differently next time?</a:t>
          </a:r>
          <a:endParaRPr lang="en-US" dirty="0"/>
        </a:p>
      </dgm:t>
    </dgm:pt>
    <dgm:pt modelId="{D35A6634-B873-42E2-ADAD-83F2BD43C5A3}" type="parTrans" cxnId="{D078010D-4B23-4AFC-8D56-F49E51D403CB}">
      <dgm:prSet/>
      <dgm:spPr/>
      <dgm:t>
        <a:bodyPr/>
        <a:lstStyle/>
        <a:p>
          <a:endParaRPr lang="en-US"/>
        </a:p>
      </dgm:t>
    </dgm:pt>
    <dgm:pt modelId="{D5F3143E-5742-45A8-9FD1-A552357BAF99}" type="sibTrans" cxnId="{D078010D-4B23-4AFC-8D56-F49E51D403CB}">
      <dgm:prSet/>
      <dgm:spPr/>
      <dgm:t>
        <a:bodyPr/>
        <a:lstStyle/>
        <a:p>
          <a:endParaRPr lang="en-US"/>
        </a:p>
      </dgm:t>
    </dgm:pt>
    <dgm:pt modelId="{5186BA3A-FAC5-4129-A1A7-0DF5D7CDFA20}">
      <dgm:prSet/>
      <dgm:spPr/>
      <dgm:t>
        <a:bodyPr/>
        <a:lstStyle/>
        <a:p>
          <a:r>
            <a:rPr lang="en-GB"/>
            <a:t>Using the ERA model, please reflect.</a:t>
          </a:r>
          <a:endParaRPr lang="en-US"/>
        </a:p>
      </dgm:t>
    </dgm:pt>
    <dgm:pt modelId="{77A18365-2489-4A3B-98FF-D49C847C6580}" type="parTrans" cxnId="{18D46161-3DCB-456D-A6FD-2EE23D74B244}">
      <dgm:prSet/>
      <dgm:spPr/>
      <dgm:t>
        <a:bodyPr/>
        <a:lstStyle/>
        <a:p>
          <a:endParaRPr lang="en-US"/>
        </a:p>
      </dgm:t>
    </dgm:pt>
    <dgm:pt modelId="{53B9A615-AA8A-4B89-9A63-41AB9EA2E61F}" type="sibTrans" cxnId="{18D46161-3DCB-456D-A6FD-2EE23D74B244}">
      <dgm:prSet/>
      <dgm:spPr/>
      <dgm:t>
        <a:bodyPr/>
        <a:lstStyle/>
        <a:p>
          <a:endParaRPr lang="en-US"/>
        </a:p>
      </dgm:t>
    </dgm:pt>
    <dgm:pt modelId="{2F207D61-0951-412F-9C2C-9E6B3C334083}" type="pres">
      <dgm:prSet presAssocID="{2817547C-BF74-45CD-998B-57F1643AE260}" presName="linear" presStyleCnt="0">
        <dgm:presLayoutVars>
          <dgm:animLvl val="lvl"/>
          <dgm:resizeHandles val="exact"/>
        </dgm:presLayoutVars>
      </dgm:prSet>
      <dgm:spPr/>
    </dgm:pt>
    <dgm:pt modelId="{9B50FF88-0D72-4ACC-A198-3C6B447AE44C}" type="pres">
      <dgm:prSet presAssocID="{E176C010-72A6-4086-9A6B-22A95DFA67C9}" presName="parentText" presStyleLbl="node1" presStyleIdx="0" presStyleCnt="2">
        <dgm:presLayoutVars>
          <dgm:chMax val="0"/>
          <dgm:bulletEnabled val="1"/>
        </dgm:presLayoutVars>
      </dgm:prSet>
      <dgm:spPr/>
    </dgm:pt>
    <dgm:pt modelId="{8E385293-2C24-40CA-AC13-3ADAF8587F7B}" type="pres">
      <dgm:prSet presAssocID="{D5F3143E-5742-45A8-9FD1-A552357BAF99}" presName="spacer" presStyleCnt="0"/>
      <dgm:spPr/>
    </dgm:pt>
    <dgm:pt modelId="{01C49081-6F5E-4DA7-BFEB-ADCD2F277C77}" type="pres">
      <dgm:prSet presAssocID="{5186BA3A-FAC5-4129-A1A7-0DF5D7CDFA20}" presName="parentText" presStyleLbl="node1" presStyleIdx="1" presStyleCnt="2">
        <dgm:presLayoutVars>
          <dgm:chMax val="0"/>
          <dgm:bulletEnabled val="1"/>
        </dgm:presLayoutVars>
      </dgm:prSet>
      <dgm:spPr/>
    </dgm:pt>
  </dgm:ptLst>
  <dgm:cxnLst>
    <dgm:cxn modelId="{D078010D-4B23-4AFC-8D56-F49E51D403CB}" srcId="{2817547C-BF74-45CD-998B-57F1643AE260}" destId="{E176C010-72A6-4086-9A6B-22A95DFA67C9}" srcOrd="0" destOrd="0" parTransId="{D35A6634-B873-42E2-ADAD-83F2BD43C5A3}" sibTransId="{D5F3143E-5742-45A8-9FD1-A552357BAF99}"/>
    <dgm:cxn modelId="{18D46161-3DCB-456D-A6FD-2EE23D74B244}" srcId="{2817547C-BF74-45CD-998B-57F1643AE260}" destId="{5186BA3A-FAC5-4129-A1A7-0DF5D7CDFA20}" srcOrd="1" destOrd="0" parTransId="{77A18365-2489-4A3B-98FF-D49C847C6580}" sibTransId="{53B9A615-AA8A-4B89-9A63-41AB9EA2E61F}"/>
    <dgm:cxn modelId="{3AAC916B-059C-4A5D-9401-4D88052461F6}" type="presOf" srcId="{5186BA3A-FAC5-4129-A1A7-0DF5D7CDFA20}" destId="{01C49081-6F5E-4DA7-BFEB-ADCD2F277C77}" srcOrd="0" destOrd="0" presId="urn:microsoft.com/office/officeart/2005/8/layout/vList2#1"/>
    <dgm:cxn modelId="{26291675-BBCA-4072-B75F-1EAA9989F86B}" type="presOf" srcId="{E176C010-72A6-4086-9A6B-22A95DFA67C9}" destId="{9B50FF88-0D72-4ACC-A198-3C6B447AE44C}" srcOrd="0" destOrd="0" presId="urn:microsoft.com/office/officeart/2005/8/layout/vList2#1"/>
    <dgm:cxn modelId="{D57ED1FA-4CE7-4D2F-B9F7-61EBACF6E277}" type="presOf" srcId="{2817547C-BF74-45CD-998B-57F1643AE260}" destId="{2F207D61-0951-412F-9C2C-9E6B3C334083}" srcOrd="0" destOrd="0" presId="urn:microsoft.com/office/officeart/2005/8/layout/vList2#1"/>
    <dgm:cxn modelId="{4B727501-1935-49EE-9789-31DEA50CDF7F}" type="presParOf" srcId="{2F207D61-0951-412F-9C2C-9E6B3C334083}" destId="{9B50FF88-0D72-4ACC-A198-3C6B447AE44C}" srcOrd="0" destOrd="0" presId="urn:microsoft.com/office/officeart/2005/8/layout/vList2#1"/>
    <dgm:cxn modelId="{9F0771A2-5394-4587-91E5-242D883C7390}" type="presParOf" srcId="{2F207D61-0951-412F-9C2C-9E6B3C334083}" destId="{8E385293-2C24-40CA-AC13-3ADAF8587F7B}" srcOrd="1" destOrd="0" presId="urn:microsoft.com/office/officeart/2005/8/layout/vList2#1"/>
    <dgm:cxn modelId="{A65492EB-B586-46A8-A904-83BFF33254E5}" type="presParOf" srcId="{2F207D61-0951-412F-9C2C-9E6B3C334083}" destId="{01C49081-6F5E-4DA7-BFEB-ADCD2F277C77}" srcOrd="2" destOrd="0" presId="urn:microsoft.com/office/officeart/2005/8/layout/v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04E368-03D6-4060-9B63-96D7028947F7}" type="doc">
      <dgm:prSet loTypeId="urn:microsoft.com/office/officeart/2018/2/layout/IconVerticalSolidList" loCatId="icon" qsTypeId="urn:microsoft.com/office/officeart/2005/8/quickstyle/simple1#4" qsCatId="simple" csTypeId="urn:microsoft.com/office/officeart/2018/5/colors/Iconchunking_neutralbg_colorful1#32" csCatId="colorful" phldr="1"/>
      <dgm:spPr/>
      <dgm:t>
        <a:bodyPr/>
        <a:lstStyle/>
        <a:p>
          <a:endParaRPr lang="en-US"/>
        </a:p>
      </dgm:t>
    </dgm:pt>
    <dgm:pt modelId="{4E44E237-1639-4E84-A990-168E1F03CFCC}">
      <dgm:prSet/>
      <dgm:spPr/>
      <dgm:t>
        <a:bodyPr/>
        <a:lstStyle/>
        <a:p>
          <a:r>
            <a:rPr lang="en-GB"/>
            <a:t>Have you identified a long-term problem? </a:t>
          </a:r>
          <a:endParaRPr lang="en-US"/>
        </a:p>
      </dgm:t>
    </dgm:pt>
    <dgm:pt modelId="{776610FC-5299-4A76-B463-276493E8206D}" type="parTrans" cxnId="{4F1D66FD-9645-4172-AB79-E0760FE9048C}">
      <dgm:prSet/>
      <dgm:spPr/>
      <dgm:t>
        <a:bodyPr/>
        <a:lstStyle/>
        <a:p>
          <a:endParaRPr lang="en-US"/>
        </a:p>
      </dgm:t>
    </dgm:pt>
    <dgm:pt modelId="{56AF7717-CD3E-4B3D-88C6-496BDAB9BCA7}" type="sibTrans" cxnId="{4F1D66FD-9645-4172-AB79-E0760FE9048C}">
      <dgm:prSet/>
      <dgm:spPr/>
      <dgm:t>
        <a:bodyPr/>
        <a:lstStyle/>
        <a:p>
          <a:endParaRPr lang="en-US"/>
        </a:p>
      </dgm:t>
    </dgm:pt>
    <dgm:pt modelId="{5171F90D-5563-495E-9AE7-879859D443CE}">
      <dgm:prSet/>
      <dgm:spPr/>
      <dgm:t>
        <a:bodyPr/>
        <a:lstStyle/>
        <a:p>
          <a:r>
            <a:rPr lang="en-GB"/>
            <a:t>Discuss this with your lecturer?</a:t>
          </a:r>
          <a:endParaRPr lang="en-US"/>
        </a:p>
      </dgm:t>
    </dgm:pt>
    <dgm:pt modelId="{C05A5A8C-C9E9-4169-BB48-6FD29050040C}" type="parTrans" cxnId="{653CD85B-135C-418E-8B48-AAAE0AF0D05D}">
      <dgm:prSet/>
      <dgm:spPr/>
      <dgm:t>
        <a:bodyPr/>
        <a:lstStyle/>
        <a:p>
          <a:endParaRPr lang="en-US"/>
        </a:p>
      </dgm:t>
    </dgm:pt>
    <dgm:pt modelId="{75A12E0C-4831-4BD7-BCDE-071671B03075}" type="sibTrans" cxnId="{653CD85B-135C-418E-8B48-AAAE0AF0D05D}">
      <dgm:prSet/>
      <dgm:spPr/>
      <dgm:t>
        <a:bodyPr/>
        <a:lstStyle/>
        <a:p>
          <a:endParaRPr lang="en-US"/>
        </a:p>
      </dgm:t>
    </dgm:pt>
    <dgm:pt modelId="{91D4671A-AB20-44D9-A5C3-EB3C9CEB5B42}">
      <dgm:prSet/>
      <dgm:spPr/>
      <dgm:t>
        <a:bodyPr/>
        <a:lstStyle/>
        <a:p>
          <a:r>
            <a:rPr lang="en-GB"/>
            <a:t>Have you started your slides? </a:t>
          </a:r>
          <a:endParaRPr lang="en-US"/>
        </a:p>
      </dgm:t>
    </dgm:pt>
    <dgm:pt modelId="{016A63B8-2D7A-4D55-B701-D531AB6CFBCF}" type="parTrans" cxnId="{C8A3CE46-FD42-4C76-B4D5-34BED26A954E}">
      <dgm:prSet/>
      <dgm:spPr/>
      <dgm:t>
        <a:bodyPr/>
        <a:lstStyle/>
        <a:p>
          <a:endParaRPr lang="en-US"/>
        </a:p>
      </dgm:t>
    </dgm:pt>
    <dgm:pt modelId="{5DDE017B-B0EC-4F73-8510-917EE14DE829}" type="sibTrans" cxnId="{C8A3CE46-FD42-4C76-B4D5-34BED26A954E}">
      <dgm:prSet/>
      <dgm:spPr/>
      <dgm:t>
        <a:bodyPr/>
        <a:lstStyle/>
        <a:p>
          <a:endParaRPr lang="en-US"/>
        </a:p>
      </dgm:t>
    </dgm:pt>
    <dgm:pt modelId="{9AEA83C7-E939-4DB2-87E5-B847AE06CC18}" type="pres">
      <dgm:prSet presAssocID="{B804E368-03D6-4060-9B63-96D7028947F7}" presName="root" presStyleCnt="0">
        <dgm:presLayoutVars>
          <dgm:dir/>
          <dgm:resizeHandles val="exact"/>
        </dgm:presLayoutVars>
      </dgm:prSet>
      <dgm:spPr/>
    </dgm:pt>
    <dgm:pt modelId="{B6CC62A5-06BD-4CCF-A8AC-060A8B224221}" type="pres">
      <dgm:prSet presAssocID="{4E44E237-1639-4E84-A990-168E1F03CFCC}" presName="compNode" presStyleCnt="0"/>
      <dgm:spPr/>
    </dgm:pt>
    <dgm:pt modelId="{740A9D3B-E585-401A-AD4F-35434307E815}" type="pres">
      <dgm:prSet presAssocID="{4E44E237-1639-4E84-A990-168E1F03CFCC}" presName="bgRect" presStyleLbl="bgShp" presStyleIdx="0" presStyleCnt="3"/>
      <dgm:spPr/>
    </dgm:pt>
    <dgm:pt modelId="{1B43747E-550F-4F5E-A983-6EA9AB2E7717}" type="pres">
      <dgm:prSet presAssocID="{4E44E237-1639-4E84-A990-168E1F03CFC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pt>
    <dgm:pt modelId="{F0969B7A-73DF-450B-B2E4-E30D44FC04A7}" type="pres">
      <dgm:prSet presAssocID="{4E44E237-1639-4E84-A990-168E1F03CFCC}" presName="spaceRect" presStyleCnt="0"/>
      <dgm:spPr/>
    </dgm:pt>
    <dgm:pt modelId="{0B0AAEC8-7A15-4ADA-9358-02E964ED6527}" type="pres">
      <dgm:prSet presAssocID="{4E44E237-1639-4E84-A990-168E1F03CFCC}" presName="parTx" presStyleLbl="revTx" presStyleIdx="0" presStyleCnt="3">
        <dgm:presLayoutVars>
          <dgm:chMax val="0"/>
          <dgm:chPref val="0"/>
        </dgm:presLayoutVars>
      </dgm:prSet>
      <dgm:spPr/>
    </dgm:pt>
    <dgm:pt modelId="{7620FE05-0CF2-4D50-9E02-B9B9D1FE70D0}" type="pres">
      <dgm:prSet presAssocID="{56AF7717-CD3E-4B3D-88C6-496BDAB9BCA7}" presName="sibTrans" presStyleCnt="0"/>
      <dgm:spPr/>
    </dgm:pt>
    <dgm:pt modelId="{5AAADE82-830B-4BC0-99F3-B3AE4FE87859}" type="pres">
      <dgm:prSet presAssocID="{5171F90D-5563-495E-9AE7-879859D443CE}" presName="compNode" presStyleCnt="0"/>
      <dgm:spPr/>
    </dgm:pt>
    <dgm:pt modelId="{63F0017A-E3D1-4D53-B549-45F69E9CF0D7}" type="pres">
      <dgm:prSet presAssocID="{5171F90D-5563-495E-9AE7-879859D443CE}" presName="bgRect" presStyleLbl="bgShp" presStyleIdx="1" presStyleCnt="3"/>
      <dgm:spPr/>
    </dgm:pt>
    <dgm:pt modelId="{84E23151-D4A7-45CF-99A6-A164EF70B51A}" type="pres">
      <dgm:prSet presAssocID="{5171F90D-5563-495E-9AE7-879859D443C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A7C69CC5-FA5C-4BC5-93A7-E3D3627919C5}" type="pres">
      <dgm:prSet presAssocID="{5171F90D-5563-495E-9AE7-879859D443CE}" presName="spaceRect" presStyleCnt="0"/>
      <dgm:spPr/>
    </dgm:pt>
    <dgm:pt modelId="{90C31FAA-5E0B-49F2-A8B2-D49763855AFC}" type="pres">
      <dgm:prSet presAssocID="{5171F90D-5563-495E-9AE7-879859D443CE}" presName="parTx" presStyleLbl="revTx" presStyleIdx="1" presStyleCnt="3">
        <dgm:presLayoutVars>
          <dgm:chMax val="0"/>
          <dgm:chPref val="0"/>
        </dgm:presLayoutVars>
      </dgm:prSet>
      <dgm:spPr/>
    </dgm:pt>
    <dgm:pt modelId="{6227B963-0B4D-4DB3-A179-E0B6CDC26C81}" type="pres">
      <dgm:prSet presAssocID="{75A12E0C-4831-4BD7-BCDE-071671B03075}" presName="sibTrans" presStyleCnt="0"/>
      <dgm:spPr/>
    </dgm:pt>
    <dgm:pt modelId="{A0CEB379-F9DF-4C36-9CA7-EEEBC5D4523C}" type="pres">
      <dgm:prSet presAssocID="{91D4671A-AB20-44D9-A5C3-EB3C9CEB5B42}" presName="compNode" presStyleCnt="0"/>
      <dgm:spPr/>
    </dgm:pt>
    <dgm:pt modelId="{F416C43D-D6BE-425E-9613-E1CC87FCFC3B}" type="pres">
      <dgm:prSet presAssocID="{91D4671A-AB20-44D9-A5C3-EB3C9CEB5B42}" presName="bgRect" presStyleLbl="bgShp" presStyleIdx="2" presStyleCnt="3"/>
      <dgm:spPr/>
    </dgm:pt>
    <dgm:pt modelId="{117D68E9-9AEC-4B9A-B25B-F4F367DF2DBD}" type="pres">
      <dgm:prSet presAssocID="{91D4671A-AB20-44D9-A5C3-EB3C9CEB5B4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pt>
    <dgm:pt modelId="{2BAB52DA-F83B-4A00-B2F6-1E1567F4C675}" type="pres">
      <dgm:prSet presAssocID="{91D4671A-AB20-44D9-A5C3-EB3C9CEB5B42}" presName="spaceRect" presStyleCnt="0"/>
      <dgm:spPr/>
    </dgm:pt>
    <dgm:pt modelId="{817C2CB8-C12A-40BF-A583-45684A31DB08}" type="pres">
      <dgm:prSet presAssocID="{91D4671A-AB20-44D9-A5C3-EB3C9CEB5B42}" presName="parTx" presStyleLbl="revTx" presStyleIdx="2" presStyleCnt="3">
        <dgm:presLayoutVars>
          <dgm:chMax val="0"/>
          <dgm:chPref val="0"/>
        </dgm:presLayoutVars>
      </dgm:prSet>
      <dgm:spPr/>
    </dgm:pt>
  </dgm:ptLst>
  <dgm:cxnLst>
    <dgm:cxn modelId="{653CD85B-135C-418E-8B48-AAAE0AF0D05D}" srcId="{B804E368-03D6-4060-9B63-96D7028947F7}" destId="{5171F90D-5563-495E-9AE7-879859D443CE}" srcOrd="1" destOrd="0" parTransId="{C05A5A8C-C9E9-4169-BB48-6FD29050040C}" sibTransId="{75A12E0C-4831-4BD7-BCDE-071671B03075}"/>
    <dgm:cxn modelId="{C8A3CE46-FD42-4C76-B4D5-34BED26A954E}" srcId="{B804E368-03D6-4060-9B63-96D7028947F7}" destId="{91D4671A-AB20-44D9-A5C3-EB3C9CEB5B42}" srcOrd="2" destOrd="0" parTransId="{016A63B8-2D7A-4D55-B701-D531AB6CFBCF}" sibTransId="{5DDE017B-B0EC-4F73-8510-917EE14DE829}"/>
    <dgm:cxn modelId="{03662771-E32E-48A2-A47C-D5ABF77F3E3B}" type="presOf" srcId="{91D4671A-AB20-44D9-A5C3-EB3C9CEB5B42}" destId="{817C2CB8-C12A-40BF-A583-45684A31DB08}" srcOrd="0" destOrd="0" presId="urn:microsoft.com/office/officeart/2018/2/layout/IconVerticalSolidList"/>
    <dgm:cxn modelId="{23FF71C6-DBC5-4C7C-9939-FB270591F050}" type="presOf" srcId="{4E44E237-1639-4E84-A990-168E1F03CFCC}" destId="{0B0AAEC8-7A15-4ADA-9358-02E964ED6527}" srcOrd="0" destOrd="0" presId="urn:microsoft.com/office/officeart/2018/2/layout/IconVerticalSolidList"/>
    <dgm:cxn modelId="{05DBFAE7-51B8-4C06-984F-9A4BF262D9D7}" type="presOf" srcId="{5171F90D-5563-495E-9AE7-879859D443CE}" destId="{90C31FAA-5E0B-49F2-A8B2-D49763855AFC}" srcOrd="0" destOrd="0" presId="urn:microsoft.com/office/officeart/2018/2/layout/IconVerticalSolidList"/>
    <dgm:cxn modelId="{AB2036F6-E598-41EA-8DFB-0FB2FF5067B0}" type="presOf" srcId="{B804E368-03D6-4060-9B63-96D7028947F7}" destId="{9AEA83C7-E939-4DB2-87E5-B847AE06CC18}" srcOrd="0" destOrd="0" presId="urn:microsoft.com/office/officeart/2018/2/layout/IconVerticalSolidList"/>
    <dgm:cxn modelId="{4F1D66FD-9645-4172-AB79-E0760FE9048C}" srcId="{B804E368-03D6-4060-9B63-96D7028947F7}" destId="{4E44E237-1639-4E84-A990-168E1F03CFCC}" srcOrd="0" destOrd="0" parTransId="{776610FC-5299-4A76-B463-276493E8206D}" sibTransId="{56AF7717-CD3E-4B3D-88C6-496BDAB9BCA7}"/>
    <dgm:cxn modelId="{DDD088B8-918C-448D-9193-C528008D985A}" type="presParOf" srcId="{9AEA83C7-E939-4DB2-87E5-B847AE06CC18}" destId="{B6CC62A5-06BD-4CCF-A8AC-060A8B224221}" srcOrd="0" destOrd="0" presId="urn:microsoft.com/office/officeart/2018/2/layout/IconVerticalSolidList"/>
    <dgm:cxn modelId="{BB03A2CB-BE11-43D8-AFCD-28843460D742}" type="presParOf" srcId="{B6CC62A5-06BD-4CCF-A8AC-060A8B224221}" destId="{740A9D3B-E585-401A-AD4F-35434307E815}" srcOrd="0" destOrd="0" presId="urn:microsoft.com/office/officeart/2018/2/layout/IconVerticalSolidList"/>
    <dgm:cxn modelId="{9EDD8E49-36E8-4018-9FE9-83325A792E39}" type="presParOf" srcId="{B6CC62A5-06BD-4CCF-A8AC-060A8B224221}" destId="{1B43747E-550F-4F5E-A983-6EA9AB2E7717}" srcOrd="1" destOrd="0" presId="urn:microsoft.com/office/officeart/2018/2/layout/IconVerticalSolidList"/>
    <dgm:cxn modelId="{2078F4C3-C02B-4B28-AD1A-3C55E516FB39}" type="presParOf" srcId="{B6CC62A5-06BD-4CCF-A8AC-060A8B224221}" destId="{F0969B7A-73DF-450B-B2E4-E30D44FC04A7}" srcOrd="2" destOrd="0" presId="urn:microsoft.com/office/officeart/2018/2/layout/IconVerticalSolidList"/>
    <dgm:cxn modelId="{391C47B8-B1CF-4EFE-BD1F-98CCC60F88C5}" type="presParOf" srcId="{B6CC62A5-06BD-4CCF-A8AC-060A8B224221}" destId="{0B0AAEC8-7A15-4ADA-9358-02E964ED6527}" srcOrd="3" destOrd="0" presId="urn:microsoft.com/office/officeart/2018/2/layout/IconVerticalSolidList"/>
    <dgm:cxn modelId="{62761BA4-D28B-4EF9-A7EA-0E10A3D7AA1C}" type="presParOf" srcId="{9AEA83C7-E939-4DB2-87E5-B847AE06CC18}" destId="{7620FE05-0CF2-4D50-9E02-B9B9D1FE70D0}" srcOrd="1" destOrd="0" presId="urn:microsoft.com/office/officeart/2018/2/layout/IconVerticalSolidList"/>
    <dgm:cxn modelId="{17DC62BB-8913-4766-89C0-5CCCCA552A54}" type="presParOf" srcId="{9AEA83C7-E939-4DB2-87E5-B847AE06CC18}" destId="{5AAADE82-830B-4BC0-99F3-B3AE4FE87859}" srcOrd="2" destOrd="0" presId="urn:microsoft.com/office/officeart/2018/2/layout/IconVerticalSolidList"/>
    <dgm:cxn modelId="{24962504-FF81-4327-873B-78DEE0910177}" type="presParOf" srcId="{5AAADE82-830B-4BC0-99F3-B3AE4FE87859}" destId="{63F0017A-E3D1-4D53-B549-45F69E9CF0D7}" srcOrd="0" destOrd="0" presId="urn:microsoft.com/office/officeart/2018/2/layout/IconVerticalSolidList"/>
    <dgm:cxn modelId="{65CA265D-CB67-4037-9E24-CA6F203BF247}" type="presParOf" srcId="{5AAADE82-830B-4BC0-99F3-B3AE4FE87859}" destId="{84E23151-D4A7-45CF-99A6-A164EF70B51A}" srcOrd="1" destOrd="0" presId="urn:microsoft.com/office/officeart/2018/2/layout/IconVerticalSolidList"/>
    <dgm:cxn modelId="{3FAC4C08-D8B0-4BA8-BEDD-C9CEB50481CD}" type="presParOf" srcId="{5AAADE82-830B-4BC0-99F3-B3AE4FE87859}" destId="{A7C69CC5-FA5C-4BC5-93A7-E3D3627919C5}" srcOrd="2" destOrd="0" presId="urn:microsoft.com/office/officeart/2018/2/layout/IconVerticalSolidList"/>
    <dgm:cxn modelId="{C3860811-64B7-469B-BCD8-99089C7FB64F}" type="presParOf" srcId="{5AAADE82-830B-4BC0-99F3-B3AE4FE87859}" destId="{90C31FAA-5E0B-49F2-A8B2-D49763855AFC}" srcOrd="3" destOrd="0" presId="urn:microsoft.com/office/officeart/2018/2/layout/IconVerticalSolidList"/>
    <dgm:cxn modelId="{28EBD47E-0123-4B16-8EDB-6E79AD0B38F1}" type="presParOf" srcId="{9AEA83C7-E939-4DB2-87E5-B847AE06CC18}" destId="{6227B963-0B4D-4DB3-A179-E0B6CDC26C81}" srcOrd="3" destOrd="0" presId="urn:microsoft.com/office/officeart/2018/2/layout/IconVerticalSolidList"/>
    <dgm:cxn modelId="{93479B21-E585-4537-97A5-79D7AF3F9602}" type="presParOf" srcId="{9AEA83C7-E939-4DB2-87E5-B847AE06CC18}" destId="{A0CEB379-F9DF-4C36-9CA7-EEEBC5D4523C}" srcOrd="4" destOrd="0" presId="urn:microsoft.com/office/officeart/2018/2/layout/IconVerticalSolidList"/>
    <dgm:cxn modelId="{8EB89309-4CC1-4C1F-B1CF-2D9E917FAA88}" type="presParOf" srcId="{A0CEB379-F9DF-4C36-9CA7-EEEBC5D4523C}" destId="{F416C43D-D6BE-425E-9613-E1CC87FCFC3B}" srcOrd="0" destOrd="0" presId="urn:microsoft.com/office/officeart/2018/2/layout/IconVerticalSolidList"/>
    <dgm:cxn modelId="{93FFAED0-D9C0-49D7-BA20-DC01D540A9CE}" type="presParOf" srcId="{A0CEB379-F9DF-4C36-9CA7-EEEBC5D4523C}" destId="{117D68E9-9AEC-4B9A-B25B-F4F367DF2DBD}" srcOrd="1" destOrd="0" presId="urn:microsoft.com/office/officeart/2018/2/layout/IconVerticalSolidList"/>
    <dgm:cxn modelId="{1611B9E1-5C5F-427E-B123-BCF23508164A}" type="presParOf" srcId="{A0CEB379-F9DF-4C36-9CA7-EEEBC5D4523C}" destId="{2BAB52DA-F83B-4A00-B2F6-1E1567F4C675}" srcOrd="2" destOrd="0" presId="urn:microsoft.com/office/officeart/2018/2/layout/IconVerticalSolidList"/>
    <dgm:cxn modelId="{DD27E576-2E38-4F33-890F-A92915904A73}" type="presParOf" srcId="{A0CEB379-F9DF-4C36-9CA7-EEEBC5D4523C}" destId="{817C2CB8-C12A-40BF-A583-45684A31DB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347F58-44A3-4CE8-8745-BE39B32E642E}">
      <dsp:nvSpPr>
        <dsp:cNvPr id="0" name=""/>
        <dsp:cNvSpPr/>
      </dsp:nvSpPr>
      <dsp:spPr bwMode="white">
        <a:xfrm>
          <a:off x="464408" y="551"/>
          <a:ext cx="1596203" cy="1596203"/>
        </a:xfrm>
        <a:prstGeom prst="ellipse">
          <a:avLst/>
        </a:prstGeom>
        <a:solidFill>
          <a:schemeClr val="accent1">
            <a:tint val="40000"/>
            <a:hueOff val="0"/>
            <a:satOff val="0"/>
            <a:lumOff val="0"/>
            <a:alphaOff val="0"/>
          </a:schemeClr>
        </a:solidFill>
        <a:ln>
          <a:noFill/>
        </a:ln>
        <a:effectLst/>
      </dsp:spPr>
      <dsp:style>
        <a:lnRef idx="0">
          <a:schemeClr val="accent1"/>
        </a:lnRef>
        <a:fillRef idx="1">
          <a:schemeClr val="accent1">
            <a:tint val="40000"/>
          </a:schemeClr>
        </a:fillRef>
        <a:effectRef idx="0">
          <a:scrgbClr r="0" g="0" b="0"/>
        </a:effectRef>
        <a:fontRef idx="minor"/>
      </dsp:style>
    </dsp:sp>
    <dsp:sp modelId="{6EC043CE-1171-4CF5-8FCA-28562F4FB207}">
      <dsp:nvSpPr>
        <dsp:cNvPr id="0" name=""/>
        <dsp:cNvSpPr/>
      </dsp:nvSpPr>
      <dsp:spPr bwMode="white">
        <a:xfrm>
          <a:off x="799610" y="335753"/>
          <a:ext cx="925798" cy="925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sp>
    <dsp:sp modelId="{68872557-1586-4D09-A33F-B138BA2A0272}">
      <dsp:nvSpPr>
        <dsp:cNvPr id="0" name=""/>
        <dsp:cNvSpPr/>
      </dsp:nvSpPr>
      <dsp:spPr bwMode="white">
        <a:xfrm>
          <a:off x="2402655" y="551"/>
          <a:ext cx="3762480" cy="1596203"/>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0" tIns="0" rIns="0" bIns="0" numCol="1" spcCol="1270" anchor="ctr" anchorCtr="0">
          <a:noAutofit/>
        </a:bodyPr>
        <a:lstStyle/>
        <a:p>
          <a:pPr marL="0" lvl="0" indent="0" algn="l" defTabSz="1600200">
            <a:lnSpc>
              <a:spcPct val="100000"/>
            </a:lnSpc>
            <a:spcBef>
              <a:spcPct val="0"/>
            </a:spcBef>
            <a:spcAft>
              <a:spcPct val="35000"/>
            </a:spcAft>
            <a:buNone/>
          </a:pPr>
          <a:r>
            <a:rPr lang="en-GB" sz="3600" kern="1200">
              <a:solidFill>
                <a:schemeClr val="tx1"/>
              </a:solidFill>
            </a:rPr>
            <a:t>Problem-solving skills</a:t>
          </a:r>
          <a:endParaRPr lang="en-US" sz="3600" kern="1200">
            <a:solidFill>
              <a:schemeClr val="tx1"/>
            </a:solidFill>
          </a:endParaRPr>
        </a:p>
      </dsp:txBody>
      <dsp:txXfrm>
        <a:off x="2402655" y="551"/>
        <a:ext cx="3762480" cy="1596203"/>
      </dsp:txXfrm>
    </dsp:sp>
    <dsp:sp modelId="{5A2B47DE-03D9-4148-A796-9542BF3EB95A}">
      <dsp:nvSpPr>
        <dsp:cNvPr id="0" name=""/>
        <dsp:cNvSpPr/>
      </dsp:nvSpPr>
      <dsp:spPr bwMode="white">
        <a:xfrm>
          <a:off x="464408" y="2143142"/>
          <a:ext cx="1596203" cy="1596203"/>
        </a:xfrm>
        <a:prstGeom prst="ellipse">
          <a:avLst/>
        </a:prstGeom>
        <a:solidFill>
          <a:schemeClr val="accent1">
            <a:tint val="40000"/>
            <a:hueOff val="0"/>
            <a:satOff val="0"/>
            <a:lumOff val="0"/>
            <a:alphaOff val="0"/>
          </a:schemeClr>
        </a:solidFill>
        <a:ln>
          <a:noFill/>
        </a:ln>
        <a:effectLst/>
      </dsp:spPr>
      <dsp:style>
        <a:lnRef idx="0">
          <a:schemeClr val="accent1"/>
        </a:lnRef>
        <a:fillRef idx="1">
          <a:schemeClr val="accent1">
            <a:tint val="40000"/>
          </a:schemeClr>
        </a:fillRef>
        <a:effectRef idx="0">
          <a:scrgbClr r="0" g="0" b="0"/>
        </a:effectRef>
        <a:fontRef idx="minor"/>
      </dsp:style>
    </dsp:sp>
    <dsp:sp modelId="{A080E1B4-59CB-47A5-9EA1-2B45973EA496}">
      <dsp:nvSpPr>
        <dsp:cNvPr id="0" name=""/>
        <dsp:cNvSpPr/>
      </dsp:nvSpPr>
      <dsp:spPr bwMode="white">
        <a:xfrm>
          <a:off x="799610" y="2478345"/>
          <a:ext cx="925798" cy="925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sp>
    <dsp:sp modelId="{B04F7B58-DA73-487B-AD34-C6E22394954F}">
      <dsp:nvSpPr>
        <dsp:cNvPr id="0" name=""/>
        <dsp:cNvSpPr/>
      </dsp:nvSpPr>
      <dsp:spPr bwMode="white">
        <a:xfrm>
          <a:off x="2402655" y="2143142"/>
          <a:ext cx="3762480" cy="1596203"/>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0" tIns="0" rIns="0" bIns="0" numCol="1" spcCol="1270" anchor="ctr" anchorCtr="0">
          <a:noAutofit/>
        </a:bodyPr>
        <a:lstStyle/>
        <a:p>
          <a:pPr marL="0" lvl="0" indent="0" algn="l" defTabSz="1600200">
            <a:lnSpc>
              <a:spcPct val="100000"/>
            </a:lnSpc>
            <a:spcBef>
              <a:spcPct val="0"/>
            </a:spcBef>
            <a:spcAft>
              <a:spcPct val="35000"/>
            </a:spcAft>
            <a:buNone/>
          </a:pPr>
          <a:r>
            <a:rPr lang="en-GB" sz="3600" kern="1200">
              <a:solidFill>
                <a:schemeClr val="tx1"/>
              </a:solidFill>
            </a:rPr>
            <a:t>Problem-solving techniques</a:t>
          </a:r>
          <a:endParaRPr lang="en-US" sz="3600" kern="1200">
            <a:solidFill>
              <a:schemeClr val="tx1"/>
            </a:solidFill>
          </a:endParaRPr>
        </a:p>
      </dsp:txBody>
      <dsp:txXfrm>
        <a:off x="2402655" y="2143142"/>
        <a:ext cx="3762480" cy="15962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799397-ED0F-4B5F-A7A8-0BE2A2CDA06D}">
      <dsp:nvSpPr>
        <dsp:cNvPr id="0" name=""/>
        <dsp:cNvSpPr/>
      </dsp:nvSpPr>
      <dsp:spPr>
        <a:xfrm>
          <a:off x="0" y="730"/>
          <a:ext cx="10691265" cy="17523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9D1900-098F-47D9-8A2A-B61CF3D153A8}">
      <dsp:nvSpPr>
        <dsp:cNvPr id="0" name=""/>
        <dsp:cNvSpPr/>
      </dsp:nvSpPr>
      <dsp:spPr>
        <a:xfrm>
          <a:off x="530098" y="395018"/>
          <a:ext cx="963815" cy="963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678BC-6355-4AF8-936A-223D8AFBBFB8}">
      <dsp:nvSpPr>
        <dsp:cNvPr id="0" name=""/>
        <dsp:cNvSpPr/>
      </dsp:nvSpPr>
      <dsp:spPr bwMode="white">
        <a:xfrm>
          <a:off x="2024012" y="730"/>
          <a:ext cx="8474037" cy="17523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461" tIns="185461" rIns="185461" bIns="185461" numCol="1" spcCol="1270" anchor="ctr" anchorCtr="0">
          <a:noAutofit/>
        </a:bodyPr>
        <a:lstStyle/>
        <a:p>
          <a:pPr marL="0" lvl="0" indent="0" algn="l" defTabSz="889000">
            <a:lnSpc>
              <a:spcPct val="100000"/>
            </a:lnSpc>
            <a:spcBef>
              <a:spcPct val="0"/>
            </a:spcBef>
            <a:spcAft>
              <a:spcPct val="35000"/>
            </a:spcAft>
            <a:buNone/>
          </a:pPr>
          <a:r>
            <a:rPr lang="en-GB" sz="2000" kern="1200" dirty="0"/>
            <a:t>“</a:t>
          </a:r>
          <a:r>
            <a:rPr lang="en-GB" sz="2800" kern="1200" dirty="0"/>
            <a:t>Being mindful of self, either within or after experience, as if a mirror in which the practitioner can view and focus self within the context of a particular experience” (Johns, 2013,p.2). </a:t>
          </a:r>
          <a:endParaRPr lang="en-US" sz="2000" kern="1200" dirty="0"/>
        </a:p>
      </dsp:txBody>
      <dsp:txXfrm>
        <a:off x="2024012" y="730"/>
        <a:ext cx="8474037" cy="1752391"/>
      </dsp:txXfrm>
    </dsp:sp>
    <dsp:sp modelId="{7D0C663D-0C29-4401-974C-CBA0929F216E}">
      <dsp:nvSpPr>
        <dsp:cNvPr id="0" name=""/>
        <dsp:cNvSpPr/>
      </dsp:nvSpPr>
      <dsp:spPr>
        <a:xfrm>
          <a:off x="0" y="1986774"/>
          <a:ext cx="10691265" cy="17523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19B7CD-9085-41D7-8A17-BF060852B320}">
      <dsp:nvSpPr>
        <dsp:cNvPr id="0" name=""/>
        <dsp:cNvSpPr/>
      </dsp:nvSpPr>
      <dsp:spPr>
        <a:xfrm>
          <a:off x="530098" y="2381062"/>
          <a:ext cx="963815" cy="963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5728CF-01F0-4A04-A3AC-D76B4C37F158}">
      <dsp:nvSpPr>
        <dsp:cNvPr id="0" name=""/>
        <dsp:cNvSpPr/>
      </dsp:nvSpPr>
      <dsp:spPr bwMode="white">
        <a:xfrm>
          <a:off x="2024012" y="1986774"/>
          <a:ext cx="8474037" cy="17523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461" tIns="185461" rIns="185461" bIns="185461" numCol="1" spcCol="1270" anchor="ctr" anchorCtr="0">
          <a:noAutofit/>
        </a:bodyPr>
        <a:lstStyle/>
        <a:p>
          <a:pPr marL="0" lvl="0" indent="0" algn="l" defTabSz="1244600">
            <a:lnSpc>
              <a:spcPct val="100000"/>
            </a:lnSpc>
            <a:spcBef>
              <a:spcPct val="0"/>
            </a:spcBef>
            <a:spcAft>
              <a:spcPct val="35000"/>
            </a:spcAft>
            <a:buNone/>
          </a:pPr>
          <a:r>
            <a:rPr lang="en-GB" sz="2800" kern="1200" dirty="0"/>
            <a:t>Reflection is a type of thinking that deeply examines to gain a better understanding (Cottrell, 2015)</a:t>
          </a:r>
          <a:endParaRPr lang="en-US" sz="2800" kern="1200" dirty="0"/>
        </a:p>
      </dsp:txBody>
      <dsp:txXfrm>
        <a:off x="2024012" y="1986774"/>
        <a:ext cx="8474037" cy="17523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0FF88-0D72-4ACC-A198-3C6B447AE44C}">
      <dsp:nvSpPr>
        <dsp:cNvPr id="0" name=""/>
        <dsp:cNvSpPr/>
      </dsp:nvSpPr>
      <dsp:spPr bwMode="white">
        <a:xfrm>
          <a:off x="0" y="348005"/>
          <a:ext cx="6581776" cy="19767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hemeClr val="lt1"/>
        </a:lnRef>
        <a:fillRef idx="1">
          <a:schemeClr val="accent5">
            <a:hueOff val="0"/>
            <a:satOff val="0"/>
            <a:lumOff val="0"/>
            <a:alpha val="100000"/>
          </a:schemeClr>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600200">
            <a:lnSpc>
              <a:spcPct val="90000"/>
            </a:lnSpc>
            <a:spcBef>
              <a:spcPct val="0"/>
            </a:spcBef>
            <a:spcAft>
              <a:spcPct val="35000"/>
            </a:spcAft>
            <a:buNone/>
          </a:pPr>
          <a:r>
            <a:rPr lang="en-GB" sz="3600" kern="1200" dirty="0"/>
            <a:t>Think back to your last assignment. what was the experience like for you? What went well, what challenges did you face, and what might you do differently next time?</a:t>
          </a:r>
          <a:endParaRPr lang="en-US" sz="3600" kern="1200" dirty="0"/>
        </a:p>
      </dsp:txBody>
      <dsp:txXfrm>
        <a:off x="0" y="348005"/>
        <a:ext cx="6581776" cy="1976755"/>
      </dsp:txXfrm>
    </dsp:sp>
    <dsp:sp modelId="{01C49081-6F5E-4DA7-BFEB-ADCD2F277C77}">
      <dsp:nvSpPr>
        <dsp:cNvPr id="0" name=""/>
        <dsp:cNvSpPr/>
      </dsp:nvSpPr>
      <dsp:spPr bwMode="white">
        <a:xfrm>
          <a:off x="0" y="2399640"/>
          <a:ext cx="6581776" cy="1976755"/>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hemeClr val="lt1"/>
        </a:lnRef>
        <a:fillRef idx="1">
          <a:schemeClr val="accent5">
            <a:hueOff val="19020000"/>
            <a:satOff val="-26666"/>
            <a:lumOff val="-2744"/>
            <a:alpha val="100000"/>
          </a:schemeClr>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600200">
            <a:lnSpc>
              <a:spcPct val="90000"/>
            </a:lnSpc>
            <a:spcBef>
              <a:spcPct val="0"/>
            </a:spcBef>
            <a:spcAft>
              <a:spcPct val="35000"/>
            </a:spcAft>
            <a:buNone/>
          </a:pPr>
          <a:r>
            <a:rPr lang="en-GB" sz="3600" kern="1200"/>
            <a:t>Using the ERA model, please reflect.</a:t>
          </a:r>
          <a:endParaRPr lang="en-US" sz="3600" kern="1200"/>
        </a:p>
      </dsp:txBody>
      <dsp:txXfrm>
        <a:off x="0" y="2399640"/>
        <a:ext cx="6581776" cy="19767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A9D3B-E585-401A-AD4F-35434307E815}">
      <dsp:nvSpPr>
        <dsp:cNvPr id="0" name=""/>
        <dsp:cNvSpPr/>
      </dsp:nvSpPr>
      <dsp:spPr bwMode="white">
        <a:xfrm>
          <a:off x="0" y="0"/>
          <a:ext cx="6171948" cy="1571171"/>
        </a:xfrm>
        <a:prstGeom prst="roundRect">
          <a:avLst>
            <a:gd name="adj" fmla="val 10000"/>
          </a:avLst>
        </a:prstGeom>
        <a:solidFill>
          <a:schemeClr val="bg1">
            <a:lumMod val="95000"/>
            <a:hueOff val="0"/>
            <a:satOff val="0"/>
            <a:lumOff val="0"/>
            <a:alphaOff val="0"/>
          </a:schemeClr>
        </a:solidFill>
        <a:ln>
          <a:noFill/>
        </a:ln>
        <a:effectLst/>
      </dsp:spPr>
      <dsp:style>
        <a:lnRef idx="0">
          <a:schemeClr val="dk1"/>
        </a:lnRef>
        <a:fillRef idx="1">
          <a:schemeClr val="bg1">
            <a:lumMod val="95000"/>
          </a:schemeClr>
        </a:fillRef>
        <a:effectRef idx="0">
          <a:scrgbClr r="0" g="0" b="0"/>
        </a:effectRef>
        <a:fontRef idx="minor"/>
      </dsp:style>
    </dsp:sp>
    <dsp:sp modelId="{1B43747E-550F-4F5E-A983-6EA9AB2E7717}">
      <dsp:nvSpPr>
        <dsp:cNvPr id="0" name=""/>
        <dsp:cNvSpPr/>
      </dsp:nvSpPr>
      <dsp:spPr bwMode="white">
        <a:xfrm>
          <a:off x="475279" y="353514"/>
          <a:ext cx="864144" cy="8641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hemeClr val="lt1">
            <a:alpha val="0"/>
          </a:schemeClr>
        </a:lnRef>
        <a:fillRef idx="1">
          <a:schemeClr val="accent2"/>
        </a:fillRef>
        <a:effectRef idx="0">
          <a:scrgbClr r="0" g="0" b="0"/>
        </a:effectRef>
        <a:fontRef idx="minor">
          <a:schemeClr val="lt1"/>
        </a:fontRef>
      </dsp:style>
    </dsp:sp>
    <dsp:sp modelId="{0B0AAEC8-7A15-4ADA-9358-02E964ED6527}">
      <dsp:nvSpPr>
        <dsp:cNvPr id="0" name=""/>
        <dsp:cNvSpPr/>
      </dsp:nvSpPr>
      <dsp:spPr bwMode="white">
        <a:xfrm>
          <a:off x="1814703" y="0"/>
          <a:ext cx="4357245" cy="1571171"/>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166282" tIns="166282" rIns="166282" bIns="166282" numCol="1" spcCol="1270" anchor="ctr" anchorCtr="0">
          <a:noAutofit/>
        </a:bodyPr>
        <a:lstStyle/>
        <a:p>
          <a:pPr marL="0" lvl="0" indent="0" algn="l" defTabSz="1600200">
            <a:lnSpc>
              <a:spcPct val="90000"/>
            </a:lnSpc>
            <a:spcBef>
              <a:spcPct val="0"/>
            </a:spcBef>
            <a:spcAft>
              <a:spcPct val="35000"/>
            </a:spcAft>
            <a:buNone/>
          </a:pPr>
          <a:r>
            <a:rPr lang="en-GB" sz="3600" kern="1200">
              <a:solidFill>
                <a:schemeClr val="tx1"/>
              </a:solidFill>
            </a:rPr>
            <a:t>Have you identified a long-term problem? </a:t>
          </a:r>
          <a:endParaRPr lang="en-US" sz="3600" kern="1200">
            <a:solidFill>
              <a:schemeClr val="tx1"/>
            </a:solidFill>
          </a:endParaRPr>
        </a:p>
      </dsp:txBody>
      <dsp:txXfrm>
        <a:off x="1814703" y="0"/>
        <a:ext cx="4357245" cy="1571171"/>
      </dsp:txXfrm>
    </dsp:sp>
    <dsp:sp modelId="{63F0017A-E3D1-4D53-B549-45F69E9CF0D7}">
      <dsp:nvSpPr>
        <dsp:cNvPr id="0" name=""/>
        <dsp:cNvSpPr/>
      </dsp:nvSpPr>
      <dsp:spPr bwMode="white">
        <a:xfrm>
          <a:off x="0" y="1963964"/>
          <a:ext cx="6171948" cy="1571171"/>
        </a:xfrm>
        <a:prstGeom prst="roundRect">
          <a:avLst>
            <a:gd name="adj" fmla="val 10000"/>
          </a:avLst>
        </a:prstGeom>
        <a:solidFill>
          <a:schemeClr val="bg1">
            <a:lumMod val="95000"/>
            <a:hueOff val="0"/>
            <a:satOff val="0"/>
            <a:lumOff val="0"/>
            <a:alphaOff val="0"/>
          </a:schemeClr>
        </a:solidFill>
        <a:ln>
          <a:noFill/>
        </a:ln>
        <a:effectLst/>
      </dsp:spPr>
      <dsp:style>
        <a:lnRef idx="0">
          <a:schemeClr val="dk1"/>
        </a:lnRef>
        <a:fillRef idx="1">
          <a:schemeClr val="bg1">
            <a:lumMod val="95000"/>
          </a:schemeClr>
        </a:fillRef>
        <a:effectRef idx="0">
          <a:scrgbClr r="0" g="0" b="0"/>
        </a:effectRef>
        <a:fontRef idx="minor"/>
      </dsp:style>
    </dsp:sp>
    <dsp:sp modelId="{84E23151-D4A7-45CF-99A6-A164EF70B51A}">
      <dsp:nvSpPr>
        <dsp:cNvPr id="0" name=""/>
        <dsp:cNvSpPr/>
      </dsp:nvSpPr>
      <dsp:spPr bwMode="white">
        <a:xfrm>
          <a:off x="475279" y="2317478"/>
          <a:ext cx="864144" cy="8641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hemeClr val="lt1">
            <a:alpha val="0"/>
          </a:schemeClr>
        </a:lnRef>
        <a:fillRef idx="1">
          <a:schemeClr val="accent3"/>
        </a:fillRef>
        <a:effectRef idx="0">
          <a:scrgbClr r="0" g="0" b="0"/>
        </a:effectRef>
        <a:fontRef idx="minor">
          <a:schemeClr val="lt1"/>
        </a:fontRef>
      </dsp:style>
    </dsp:sp>
    <dsp:sp modelId="{90C31FAA-5E0B-49F2-A8B2-D49763855AFC}">
      <dsp:nvSpPr>
        <dsp:cNvPr id="0" name=""/>
        <dsp:cNvSpPr/>
      </dsp:nvSpPr>
      <dsp:spPr bwMode="white">
        <a:xfrm>
          <a:off x="1814703" y="1963964"/>
          <a:ext cx="4357245" cy="1571171"/>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166282" tIns="166282" rIns="166282" bIns="166282" numCol="1" spcCol="1270" anchor="ctr" anchorCtr="0">
          <a:noAutofit/>
        </a:bodyPr>
        <a:lstStyle/>
        <a:p>
          <a:pPr marL="0" lvl="0" indent="0" algn="l" defTabSz="1600200">
            <a:lnSpc>
              <a:spcPct val="90000"/>
            </a:lnSpc>
            <a:spcBef>
              <a:spcPct val="0"/>
            </a:spcBef>
            <a:spcAft>
              <a:spcPct val="35000"/>
            </a:spcAft>
            <a:buNone/>
          </a:pPr>
          <a:r>
            <a:rPr lang="en-GB" sz="3600" kern="1200">
              <a:solidFill>
                <a:schemeClr val="tx1"/>
              </a:solidFill>
            </a:rPr>
            <a:t>Discuss this with your lecturer?</a:t>
          </a:r>
          <a:endParaRPr lang="en-US" sz="3600" kern="1200">
            <a:solidFill>
              <a:schemeClr val="tx1"/>
            </a:solidFill>
          </a:endParaRPr>
        </a:p>
      </dsp:txBody>
      <dsp:txXfrm>
        <a:off x="1814703" y="1963964"/>
        <a:ext cx="4357245" cy="1571171"/>
      </dsp:txXfrm>
    </dsp:sp>
    <dsp:sp modelId="{F416C43D-D6BE-425E-9613-E1CC87FCFC3B}">
      <dsp:nvSpPr>
        <dsp:cNvPr id="0" name=""/>
        <dsp:cNvSpPr/>
      </dsp:nvSpPr>
      <dsp:spPr bwMode="white">
        <a:xfrm>
          <a:off x="0" y="3927929"/>
          <a:ext cx="6171948" cy="1571171"/>
        </a:xfrm>
        <a:prstGeom prst="roundRect">
          <a:avLst>
            <a:gd name="adj" fmla="val 10000"/>
          </a:avLst>
        </a:prstGeom>
        <a:solidFill>
          <a:schemeClr val="bg1">
            <a:lumMod val="95000"/>
            <a:hueOff val="0"/>
            <a:satOff val="0"/>
            <a:lumOff val="0"/>
            <a:alphaOff val="0"/>
          </a:schemeClr>
        </a:solidFill>
        <a:ln>
          <a:noFill/>
        </a:ln>
        <a:effectLst/>
      </dsp:spPr>
      <dsp:style>
        <a:lnRef idx="0">
          <a:schemeClr val="dk1"/>
        </a:lnRef>
        <a:fillRef idx="1">
          <a:schemeClr val="bg1">
            <a:lumMod val="95000"/>
          </a:schemeClr>
        </a:fillRef>
        <a:effectRef idx="0">
          <a:scrgbClr r="0" g="0" b="0"/>
        </a:effectRef>
        <a:fontRef idx="minor"/>
      </dsp:style>
    </dsp:sp>
    <dsp:sp modelId="{117D68E9-9AEC-4B9A-B25B-F4F367DF2DBD}">
      <dsp:nvSpPr>
        <dsp:cNvPr id="0" name=""/>
        <dsp:cNvSpPr/>
      </dsp:nvSpPr>
      <dsp:spPr bwMode="white">
        <a:xfrm>
          <a:off x="475279" y="4281442"/>
          <a:ext cx="864144" cy="8641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hemeClr val="lt1">
            <a:alpha val="0"/>
          </a:schemeClr>
        </a:lnRef>
        <a:fillRef idx="1">
          <a:schemeClr val="accent4"/>
        </a:fillRef>
        <a:effectRef idx="0">
          <a:scrgbClr r="0" g="0" b="0"/>
        </a:effectRef>
        <a:fontRef idx="minor">
          <a:schemeClr val="lt1"/>
        </a:fontRef>
      </dsp:style>
    </dsp:sp>
    <dsp:sp modelId="{817C2CB8-C12A-40BF-A583-45684A31DB08}">
      <dsp:nvSpPr>
        <dsp:cNvPr id="0" name=""/>
        <dsp:cNvSpPr/>
      </dsp:nvSpPr>
      <dsp:spPr bwMode="white">
        <a:xfrm>
          <a:off x="1814703" y="3927929"/>
          <a:ext cx="4357245" cy="1571171"/>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166282" tIns="166282" rIns="166282" bIns="166282" numCol="1" spcCol="1270" anchor="ctr" anchorCtr="0">
          <a:noAutofit/>
        </a:bodyPr>
        <a:lstStyle/>
        <a:p>
          <a:pPr marL="0" lvl="0" indent="0" algn="l" defTabSz="1600200">
            <a:lnSpc>
              <a:spcPct val="90000"/>
            </a:lnSpc>
            <a:spcBef>
              <a:spcPct val="0"/>
            </a:spcBef>
            <a:spcAft>
              <a:spcPct val="35000"/>
            </a:spcAft>
            <a:buNone/>
          </a:pPr>
          <a:r>
            <a:rPr lang="en-GB" sz="3600" kern="1200">
              <a:solidFill>
                <a:schemeClr val="tx1"/>
              </a:solidFill>
            </a:rPr>
            <a:t>Have you started your slides? </a:t>
          </a:r>
          <a:endParaRPr lang="en-US" sz="3600" kern="1200">
            <a:solidFill>
              <a:schemeClr val="tx1"/>
            </a:solidFill>
          </a:endParaRPr>
        </a:p>
      </dsp:txBody>
      <dsp:txXfrm>
        <a:off x="1814703" y="3927929"/>
        <a:ext cx="4357245" cy="157117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09FBAF-5671-4689-BF9F-9FDCD86B2A88}"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A4AFCA-6513-4389-940E-F7DFA2285E95}"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owtsd-my.sharepoint.com/:v:/g/personal/r_stewart_uwtsd_ac_uk/Eekp20c-1q1JpQhUIPKmbBEByuqNmKaNNvkR6cXtcoyqXA?e=cpuQD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reflection.ed.ac.uk/reflectors-toolkit/reflecting-on-experience/gibbs-reflective-cycl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Lecturers, please note, it is important that students actively engage with this. Your encouragement can make a significant difference. Evidence shows that students who complete the full course experience notably positive outcomes.</a:t>
            </a:r>
          </a:p>
        </p:txBody>
      </p:sp>
      <p:sp>
        <p:nvSpPr>
          <p:cNvPr id="4" name="Slide Number Placeholder 3"/>
          <p:cNvSpPr>
            <a:spLocks noGrp="1"/>
          </p:cNvSpPr>
          <p:nvPr>
            <p:ph type="sldNum" sz="quarter" idx="5"/>
          </p:nvPr>
        </p:nvSpPr>
        <p:spPr/>
        <p:txBody>
          <a:bodyPr/>
          <a:lstStyle/>
          <a:p>
            <a:fld id="{B8A4AFCA-6513-4389-940E-F7DFA2285E95}" type="slidenum">
              <a:rPr lang="en-GB" smtClean="0"/>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Guest Speaker - Neale Haddon-20230126_162327-Meeting Recording.mp4</a:t>
            </a:r>
            <a:r>
              <a:rPr lang="en-GB"/>
              <a:t> </a:t>
            </a:r>
          </a:p>
        </p:txBody>
      </p:sp>
      <p:sp>
        <p:nvSpPr>
          <p:cNvPr id="4" name="Slide Number Placeholder 3"/>
          <p:cNvSpPr>
            <a:spLocks noGrp="1"/>
          </p:cNvSpPr>
          <p:nvPr>
            <p:ph type="sldNum" sz="quarter" idx="5"/>
          </p:nvPr>
        </p:nvSpPr>
        <p:spPr/>
        <p:txBody>
          <a:bodyPr/>
          <a:lstStyle/>
          <a:p>
            <a:fld id="{83A431A8-FCA0-4CBE-ABAB-A78DBAEF8320}" type="slidenum">
              <a:rPr lang="en-GB" smtClean="0"/>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should promote this to students </a:t>
            </a:r>
          </a:p>
        </p:txBody>
      </p:sp>
      <p:sp>
        <p:nvSpPr>
          <p:cNvPr id="4" name="Slide Number Placeholder 3"/>
          <p:cNvSpPr>
            <a:spLocks noGrp="1"/>
          </p:cNvSpPr>
          <p:nvPr>
            <p:ph type="sldNum" sz="quarter" idx="5"/>
          </p:nvPr>
        </p:nvSpPr>
        <p:spPr/>
        <p:txBody>
          <a:bodyPr/>
          <a:lstStyle/>
          <a:p>
            <a:fld id="{B8A4AFCA-6513-4389-940E-F7DFA2285E95}" type="slidenum">
              <a:rPr lang="en-GB" smtClean="0"/>
              <a:t>8</a:t>
            </a:fld>
            <a:endParaRPr lang="en-GB"/>
          </a:p>
        </p:txBody>
      </p:sp>
    </p:spTree>
    <p:extLst>
      <p:ext uri="{BB962C8B-B14F-4D97-AF65-F5344CB8AC3E}">
        <p14:creationId xmlns:p14="http://schemas.microsoft.com/office/powerpoint/2010/main" val="3722959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has hyperlink to video </a:t>
            </a:r>
            <a:r>
              <a:rPr lang="en-GB" dirty="0">
                <a:hlinkClick r:id="rId3"/>
              </a:rPr>
              <a:t>https://www.youtube.com/watch?v=QoI67VeE3ds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these three models will be explored in turn and then the Gibbs Reflective cycle will be introduced. </a:t>
            </a:r>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Experience – This can be anything that has happened recently that you feel has some significance. It could also be somethings from the past that has come to your attention more recently. </a:t>
            </a:r>
          </a:p>
          <a:p>
            <a:endParaRPr lang="en-GB" dirty="0"/>
          </a:p>
          <a:p>
            <a:r>
              <a:rPr lang="en-GB" dirty="0"/>
              <a:t>Reflection – this takes place afterwards and the reflective processes are how we learn from the experience. Reflection can also involve thinking about how we might respond in the future, and as we progress it can also happen during an experience. </a:t>
            </a:r>
          </a:p>
          <a:p>
            <a:endParaRPr lang="en-GB" dirty="0"/>
          </a:p>
          <a:p>
            <a:r>
              <a:rPr lang="en-GB" dirty="0"/>
              <a:t>Action – this follows the learning and is concerned with the action we than take after the experience, as our new perspectives then feed into the next experience. </a:t>
            </a:r>
          </a:p>
          <a:p>
            <a:endParaRPr lang="en-GB" dirty="0"/>
          </a:p>
          <a:p>
            <a:r>
              <a:rPr lang="en-GB" dirty="0" err="1"/>
              <a:t>Bassot</a:t>
            </a:r>
            <a:r>
              <a:rPr lang="en-GB" dirty="0"/>
              <a:t> (2020, p30)  </a:t>
            </a: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A4AFCA-6513-4389-940E-F7DFA2285E95}" type="slidenum">
              <a:rPr lang="en-GB" smtClean="0"/>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Step 1 encourages you to write a description of an event that has happened in your professional practice. </a:t>
            </a:r>
          </a:p>
          <a:p>
            <a:endParaRPr lang="en-GB" dirty="0"/>
          </a:p>
          <a:p>
            <a:r>
              <a:rPr lang="en-GB" dirty="0"/>
              <a:t>So what? Step 2 involves carrying out an analysis of the event by reflecting on selected aspects of it. </a:t>
            </a:r>
          </a:p>
          <a:p>
            <a:endParaRPr lang="en-GB" dirty="0"/>
          </a:p>
          <a:p>
            <a:r>
              <a:rPr lang="en-GB" dirty="0"/>
              <a:t>Now what? Step 3 asks you to devise a number of proposed actions following the experience and in the light of what you have learned. </a:t>
            </a:r>
          </a:p>
          <a:p>
            <a:endParaRPr lang="en-GB" dirty="0"/>
          </a:p>
          <a:p>
            <a:r>
              <a:rPr lang="en-GB" dirty="0"/>
              <a:t>The ERA and Driscoll models are simple and easy to use, but can lack depth for more complex experiences. </a:t>
            </a:r>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Gibbs 1988– “It is from the feelings and thoughts emerging from this reflection that generalisations or concepts can be generated. And it is generalisations or concepts that allow new situations to be tackled effectively.”</a:t>
            </a:r>
          </a:p>
          <a:p>
            <a:r>
              <a:rPr lang="en-GB" dirty="0"/>
              <a:t>A good example is available here: </a:t>
            </a:r>
            <a:r>
              <a:rPr lang="en-GB" dirty="0">
                <a:hlinkClick r:id="rId3"/>
              </a:rPr>
              <a:t>Gibbs' Reflective Cycle | Reflection Toolkit</a:t>
            </a:r>
            <a:endParaRPr lang="en-GB" dirty="0"/>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A4AFCA-6513-4389-940E-F7DFA2285E95}" type="slidenum">
              <a:rPr lang="en-GB" smtClean="0"/>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9/29/2026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9/29/2026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9/29/2026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9/29/2026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9/29/2026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9/29/2026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9/29/2026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9/29/2026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9/29/2026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9/29/2026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9/29/2026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9/29/2026</a:t>
            </a:fld>
            <a:endParaRPr lang="en-US"/>
          </a:p>
        </p:txBody>
      </p:sp>
      <p:sp>
        <p:nvSpPr>
          <p:cNvPr id="5" name="Footer Placeholder 4"/>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uowtsd-my.sharepoint.com/:v:/g/personal/r_stewart_uwtsd_ac_uk/Eekp20c-1q1JpQhUIPKmbBEByuqNmKaNNvkR6cXtcoyqXA?e=cpuQD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871758"/>
            <a:ext cx="5227171" cy="3871143"/>
          </a:xfrm>
        </p:spPr>
        <p:txBody>
          <a:bodyPr>
            <a:normAutofit/>
          </a:bodyPr>
          <a:lstStyle/>
          <a:p>
            <a:r>
              <a:rPr lang="en-GB" sz="5400" dirty="0"/>
              <a:t>Session 4: Reflection </a:t>
            </a:r>
            <a:endParaRPr lang="en-GB" dirty="0"/>
          </a:p>
        </p:txBody>
      </p:sp>
      <p:sp>
        <p:nvSpPr>
          <p:cNvPr id="3" name="Subtitle 2"/>
          <p:cNvSpPr>
            <a:spLocks noGrp="1"/>
          </p:cNvSpPr>
          <p:nvPr>
            <p:ph type="subTitle" idx="1"/>
          </p:nvPr>
        </p:nvSpPr>
        <p:spPr>
          <a:xfrm>
            <a:off x="721688" y="4785543"/>
            <a:ext cx="4857857" cy="1005657"/>
          </a:xfrm>
        </p:spPr>
        <p:txBody>
          <a:bodyPr>
            <a:normAutofit fontScale="92500"/>
          </a:bodyPr>
          <a:lstStyle/>
          <a:p>
            <a:r>
              <a:rPr lang="en-GB" sz="2400" dirty="0"/>
              <a:t>LCHS 4009 Professional development within health &amp; social care</a:t>
            </a:r>
          </a:p>
        </p:txBody>
      </p:sp>
      <p:cxnSp>
        <p:nvCxnSpPr>
          <p:cNvPr id="11" name="Straight Connector 10"/>
          <p:cNvCxnSpPr>
            <a:cxnSpLocks noGrp="1" noRot="1" noChangeAspect="1" noMove="1" noResize="1" noEditPoints="1" noAdjustHandles="1" noChangeArrowheads="1" noChangeShapeType="1"/>
          </p:cNvCxnSpPr>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a:cxnSpLocks noGrp="1" noRot="1" noChangeAspect="1" noMove="1" noResize="1" noEditPoints="1" noAdjustHandles="1" noChangeArrowheads="1" noChangeShapeType="1"/>
          </p:cNvCxnSpPr>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Neon 3D circle art"/>
          <p:cNvPicPr>
            <a:picLocks noChangeAspect="1"/>
          </p:cNvPicPr>
          <p:nvPr/>
        </p:nvPicPr>
        <p:blipFill>
          <a:blip r:embed="rId2"/>
          <a:srcRect l="21622" r="19192"/>
          <a:stretch>
            <a:fillRect/>
          </a:stretch>
        </p:blipFill>
        <p:spPr>
          <a:xfrm>
            <a:off x="6515100" y="10"/>
            <a:ext cx="5676900" cy="685799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270" y="962531"/>
            <a:ext cx="7445661" cy="1146939"/>
          </a:xfrm>
        </p:spPr>
        <p:txBody>
          <a:bodyPr vert="horz" lIns="91440" tIns="45720" rIns="91440" bIns="45720" rtlCol="0" anchor="t">
            <a:normAutofit/>
          </a:bodyPr>
          <a:lstStyle/>
          <a:p>
            <a:r>
              <a:rPr lang="en-US" sz="5000" dirty="0"/>
              <a:t>We are recording now</a:t>
            </a:r>
          </a:p>
        </p:txBody>
      </p:sp>
      <p:pic>
        <p:nvPicPr>
          <p:cNvPr id="5" name="Picture 6" descr="Recording Icon Video Recording Camera Filming Movie Production Instant  Download Digital File Clip Art Vector Design Svg, Png, Jpg, Eps, Pdf - Etsy  UK"/>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34996" y="1666639"/>
            <a:ext cx="6318825" cy="473302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0" y="5948155"/>
            <a:ext cx="12191695" cy="90698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66968" y="914400"/>
            <a:ext cx="6627924" cy="1307592"/>
          </a:xfrm>
        </p:spPr>
        <p:txBody>
          <a:bodyPr>
            <a:normAutofit/>
          </a:bodyPr>
          <a:lstStyle/>
          <a:p>
            <a:r>
              <a:rPr lang="en-GB" dirty="0"/>
              <a:t>Recap</a:t>
            </a:r>
          </a:p>
        </p:txBody>
      </p:sp>
      <p:pic>
        <p:nvPicPr>
          <p:cNvPr id="5" name="Picture 4" descr="People working on ideas"/>
          <p:cNvPicPr>
            <a:picLocks noChangeAspect="1"/>
          </p:cNvPicPr>
          <p:nvPr/>
        </p:nvPicPr>
        <p:blipFill>
          <a:blip r:embed="rId2"/>
          <a:srcRect l="25980" r="33952"/>
          <a:stretch>
            <a:fillRect/>
          </a:stretch>
        </p:blipFill>
        <p:spPr>
          <a:xfrm>
            <a:off x="20" y="-17929"/>
            <a:ext cx="4206220" cy="6875929"/>
          </a:xfrm>
          <a:prstGeom prst="rect">
            <a:avLst/>
          </a:prstGeom>
        </p:spPr>
      </p:pic>
      <p:cxnSp>
        <p:nvCxnSpPr>
          <p:cNvPr id="11" name="Straight Connector 10"/>
          <p:cNvCxnSpPr>
            <a:cxnSpLocks noGrp="1" noRot="1" noChangeAspect="1" noMove="1" noResize="1" noEditPoints="1" noAdjustHandles="1" noChangeArrowheads="1" noChangeShapeType="1"/>
          </p:cNvCxnSpPr>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p:cNvGraphicFramePr>
            <a:graphicFrameLocks noGrp="1"/>
          </p:cNvGraphicFramePr>
          <p:nvPr>
            <p:ph idx="1"/>
          </p:nvPr>
        </p:nvGraphicFramePr>
        <p:xfrm>
          <a:off x="4866968" y="2221992"/>
          <a:ext cx="6627924"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3" name="Straight Connector 12"/>
          <p:cNvCxnSpPr>
            <a:cxnSpLocks noGrp="1" noRot="1" noChangeAspect="1" noMove="1" noResize="1" noEditPoints="1" noAdjustHandles="1" noChangeArrowheads="1" noChangeShapeType="1"/>
          </p:cNvCxnSpPr>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4088" y="555712"/>
            <a:ext cx="4218435" cy="2390687"/>
          </a:xfrm>
        </p:spPr>
        <p:txBody>
          <a:bodyPr>
            <a:normAutofit/>
          </a:bodyPr>
          <a:lstStyle/>
          <a:p>
            <a:pPr>
              <a:lnSpc>
                <a:spcPct val="90000"/>
              </a:lnSpc>
            </a:pPr>
            <a:r>
              <a:rPr lang="en-GB" dirty="0">
                <a:sym typeface="+mn-ea"/>
              </a:rPr>
              <a:t>Discuss your Academic &amp; InfoSkills  Homework</a:t>
            </a:r>
            <a:endParaRPr lang="en-GB" dirty="0"/>
          </a:p>
        </p:txBody>
      </p:sp>
      <p:pic>
        <p:nvPicPr>
          <p:cNvPr id="7" name="Graphic 6" descr="Books"/>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p:cNvCxnSpPr>
            <a:cxnSpLocks noGrp="1" noRot="1" noChangeAspect="1" noMove="1" noResize="1" noEditPoints="1" noAdjustHandles="1" noChangeArrowheads="1" noChangeShapeType="1"/>
          </p:cNvCxnSpPr>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576418" y="555712"/>
            <a:ext cx="5916168" cy="5614416"/>
          </a:xfrm>
        </p:spPr>
        <p:txBody>
          <a:bodyPr>
            <a:normAutofit lnSpcReduction="10000"/>
          </a:bodyPr>
          <a:lstStyle/>
          <a:p>
            <a:pPr marL="0" indent="0">
              <a:buNone/>
            </a:pPr>
            <a:endParaRPr lang="en-GB" dirty="0">
              <a:sym typeface="+mn-ea"/>
            </a:endParaRPr>
          </a:p>
          <a:p>
            <a:pPr>
              <a:buFont typeface="Arial" panose="020B0604020202020204" pitchFamily="34" charset="0"/>
              <a:buChar char="•"/>
            </a:pPr>
            <a:r>
              <a:rPr lang="en-GB" altLang="en-US" sz="2800" dirty="0">
                <a:sym typeface="+mn-ea"/>
              </a:rPr>
              <a:t>Each student should take time to discuss their completed Info Skills Unit 2 homework with their lecturer.</a:t>
            </a:r>
            <a:endParaRPr lang="en-GB" altLang="en-US" sz="2800" dirty="0"/>
          </a:p>
          <a:p>
            <a:r>
              <a:rPr lang="en-GB" altLang="en-US" sz="2800" dirty="0">
                <a:sym typeface="+mn-ea"/>
              </a:rPr>
              <a:t>What was your experience completing it?</a:t>
            </a:r>
            <a:endParaRPr lang="en-GB" altLang="en-US" sz="2800" dirty="0"/>
          </a:p>
          <a:p>
            <a:pPr>
              <a:buFont typeface="Arial" panose="020B0604020202020204" pitchFamily="34" charset="0"/>
              <a:buChar char="•"/>
            </a:pPr>
            <a:r>
              <a:rPr lang="en-GB" altLang="en-US" sz="2800" dirty="0">
                <a:sym typeface="+mn-ea"/>
              </a:rPr>
              <a:t>Are there any challenges you faced?</a:t>
            </a:r>
            <a:endParaRPr lang="en-GB" altLang="en-US" sz="2800" dirty="0"/>
          </a:p>
          <a:p>
            <a:pPr>
              <a:buFont typeface="Arial" panose="020B0604020202020204" pitchFamily="34" charset="0"/>
              <a:buChar char="•"/>
            </a:pPr>
            <a:r>
              <a:rPr lang="en-GB" altLang="en-US" sz="2800" dirty="0">
                <a:sym typeface="+mn-ea"/>
              </a:rPr>
              <a:t>How did you overcome them?</a:t>
            </a:r>
            <a:endParaRPr lang="en-GB" altLang="en-US" sz="2800" dirty="0"/>
          </a:p>
          <a:p>
            <a:pPr>
              <a:buFont typeface="Arial" panose="020B0604020202020204" pitchFamily="34" charset="0"/>
              <a:buChar char="•"/>
            </a:pPr>
            <a:r>
              <a:rPr lang="en-GB" altLang="en-US" sz="2800" dirty="0">
                <a:sym typeface="+mn-ea"/>
              </a:rPr>
              <a:t>Is/there any aspect you found very exciting?</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Guest Speaker – Neale Haddon CBT</a:t>
            </a:r>
          </a:p>
        </p:txBody>
      </p:sp>
      <p:pic>
        <p:nvPicPr>
          <p:cNvPr id="5" name="Content Placeholder 4">
            <a:hlinkClick r:id="rId3"/>
          </p:cNvPr>
          <p:cNvPicPr>
            <a:picLocks noGrp="1" noChangeAspect="1"/>
          </p:cNvPicPr>
          <p:nvPr>
            <p:ph idx="1"/>
          </p:nvPr>
        </p:nvPicPr>
        <p:blipFill>
          <a:blip r:embed="rId4"/>
          <a:stretch>
            <a:fillRect/>
          </a:stretch>
        </p:blipFill>
        <p:spPr>
          <a:xfrm>
            <a:off x="3888596" y="1600201"/>
            <a:ext cx="4414809" cy="391636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4088" y="914400"/>
            <a:ext cx="6001512" cy="1307592"/>
          </a:xfrm>
        </p:spPr>
        <p:txBody>
          <a:bodyPr>
            <a:normAutofit/>
          </a:bodyPr>
          <a:lstStyle/>
          <a:p>
            <a:r>
              <a:rPr lang="en-GB" dirty="0"/>
              <a:t>Activity- 1-20 minutes</a:t>
            </a:r>
          </a:p>
        </p:txBody>
      </p:sp>
      <p:cxnSp>
        <p:nvCxnSpPr>
          <p:cNvPr id="12" name="Straight Connector 11"/>
          <p:cNvCxnSpPr>
            <a:cxnSpLocks noGrp="1" noRot="1" noChangeAspect="1" noMove="1" noResize="1" noEditPoints="1" noAdjustHandles="1" noChangeArrowheads="1" noChangeShapeType="1"/>
          </p:cNvCxnSpPr>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1" y="2231136"/>
            <a:ext cx="7075170" cy="3369564"/>
          </a:xfrm>
        </p:spPr>
        <p:txBody>
          <a:bodyPr>
            <a:normAutofit/>
          </a:bodyPr>
          <a:lstStyle/>
          <a:p>
            <a:r>
              <a:rPr lang="en-GB" sz="3200" dirty="0"/>
              <a:t>Think of a time/event/incident in your life when you had to stop and really think about something you did, maybe it went really well, or maybe something felt uncomfortable or challenging</a:t>
            </a:r>
            <a:r>
              <a:rPr lang="en-GB" dirty="0"/>
              <a:t>.</a:t>
            </a:r>
          </a:p>
        </p:txBody>
      </p:sp>
      <p:graphicFrame>
        <p:nvGraphicFramePr>
          <p:cNvPr id="5" name="Table 4"/>
          <p:cNvGraphicFramePr>
            <a:graphicFrameLocks noGrp="1"/>
          </p:cNvGraphicFramePr>
          <p:nvPr/>
        </p:nvGraphicFramePr>
        <p:xfrm>
          <a:off x="7848805" y="2221993"/>
          <a:ext cx="3627814" cy="2347445"/>
        </p:xfrm>
        <a:graphic>
          <a:graphicData uri="http://schemas.openxmlformats.org/drawingml/2006/table">
            <a:tbl>
              <a:tblPr firstRow="1" bandRow="1">
                <a:tableStyleId>{5C22544A-7EE6-4342-B048-85BDC9FD1C3A}</a:tableStyleId>
              </a:tblPr>
              <a:tblGrid>
                <a:gridCol w="1227086">
                  <a:extLst>
                    <a:ext uri="{9D8B030D-6E8A-4147-A177-3AD203B41FA5}">
                      <a16:colId xmlns:a16="http://schemas.microsoft.com/office/drawing/2014/main" val="20000"/>
                    </a:ext>
                  </a:extLst>
                </a:gridCol>
                <a:gridCol w="1173642">
                  <a:extLst>
                    <a:ext uri="{9D8B030D-6E8A-4147-A177-3AD203B41FA5}">
                      <a16:colId xmlns:a16="http://schemas.microsoft.com/office/drawing/2014/main" val="20001"/>
                    </a:ext>
                  </a:extLst>
                </a:gridCol>
                <a:gridCol w="1227086">
                  <a:extLst>
                    <a:ext uri="{9D8B030D-6E8A-4147-A177-3AD203B41FA5}">
                      <a16:colId xmlns:a16="http://schemas.microsoft.com/office/drawing/2014/main" val="20002"/>
                    </a:ext>
                  </a:extLst>
                </a:gridCol>
              </a:tblGrid>
              <a:tr h="1218631">
                <a:tc>
                  <a:txBody>
                    <a:bodyPr/>
                    <a:lstStyle/>
                    <a:p>
                      <a:r>
                        <a:rPr lang="en-GB" sz="1800"/>
                        <a:t>What happened?</a:t>
                      </a:r>
                    </a:p>
                  </a:txBody>
                  <a:tcPr marL="89142" marR="89142" marT="44571" marB="44571"/>
                </a:tc>
                <a:tc>
                  <a:txBody>
                    <a:bodyPr/>
                    <a:lstStyle/>
                    <a:p>
                      <a:r>
                        <a:rPr lang="en-GB" sz="1800" dirty="0"/>
                        <a:t>What went well?</a:t>
                      </a:r>
                    </a:p>
                  </a:txBody>
                  <a:tcPr marL="89142" marR="89142" marT="44571" marB="44571"/>
                </a:tc>
                <a:tc>
                  <a:txBody>
                    <a:bodyPr/>
                    <a:lstStyle/>
                    <a:p>
                      <a:r>
                        <a:rPr lang="en-GB" sz="1800"/>
                        <a:t>What could be better? </a:t>
                      </a:r>
                    </a:p>
                  </a:txBody>
                  <a:tcPr marL="89142" marR="89142" marT="44571" marB="44571"/>
                </a:tc>
                <a:extLst>
                  <a:ext uri="{0D108BD9-81ED-4DB2-BD59-A6C34878D82A}">
                    <a16:rowId xmlns:a16="http://schemas.microsoft.com/office/drawing/2014/main" val="10000"/>
                  </a:ext>
                </a:extLst>
              </a:tr>
              <a:tr h="1128814">
                <a:tc>
                  <a:txBody>
                    <a:bodyPr/>
                    <a:lstStyle/>
                    <a:p>
                      <a:endParaRPr lang="en-GB" sz="1800"/>
                    </a:p>
                  </a:txBody>
                  <a:tcPr marL="89142" marR="89142" marT="44571" marB="44571"/>
                </a:tc>
                <a:tc>
                  <a:txBody>
                    <a:bodyPr/>
                    <a:lstStyle/>
                    <a:p>
                      <a:endParaRPr lang="en-GB" sz="1800" dirty="0"/>
                    </a:p>
                  </a:txBody>
                  <a:tcPr marL="89142" marR="89142" marT="44571" marB="44571"/>
                </a:tc>
                <a:tc>
                  <a:txBody>
                    <a:bodyPr/>
                    <a:lstStyle/>
                    <a:p>
                      <a:endParaRPr lang="en-GB" sz="1800" dirty="0"/>
                    </a:p>
                  </a:txBody>
                  <a:tcPr marL="89142" marR="89142" marT="44571" marB="44571"/>
                </a:tc>
                <a:extLst>
                  <a:ext uri="{0D108BD9-81ED-4DB2-BD59-A6C34878D82A}">
                    <a16:rowId xmlns:a16="http://schemas.microsoft.com/office/drawing/2014/main" val="10001"/>
                  </a:ext>
                </a:extLst>
              </a:tr>
            </a:tbl>
          </a:graphicData>
        </a:graphic>
      </p:graphicFrame>
      <p:sp>
        <p:nvSpPr>
          <p:cNvPr id="7" name="Speech Bubble: Oval 6"/>
          <p:cNvSpPr/>
          <p:nvPr/>
        </p:nvSpPr>
        <p:spPr>
          <a:xfrm>
            <a:off x="9144000" y="1017270"/>
            <a:ext cx="1920240" cy="994410"/>
          </a:xfrm>
          <a:prstGeom prst="wedgeEllipseCallou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Make some notes</a:t>
            </a:r>
          </a:p>
        </p:txBody>
      </p:sp>
      <p:sp>
        <p:nvSpPr>
          <p:cNvPr id="8" name="TextBox 7"/>
          <p:cNvSpPr txBox="1"/>
          <p:nvPr/>
        </p:nvSpPr>
        <p:spPr>
          <a:xfrm>
            <a:off x="3714750" y="5943600"/>
            <a:ext cx="5715000" cy="461665"/>
          </a:xfrm>
          <a:prstGeom prst="rect">
            <a:avLst/>
          </a:prstGeom>
          <a:solidFill>
            <a:schemeClr val="accent1"/>
          </a:solidFill>
        </p:spPr>
        <p:txBody>
          <a:bodyPr wrap="square" rtlCol="0">
            <a:spAutoFit/>
          </a:bodyPr>
          <a:lstStyle/>
          <a:p>
            <a:r>
              <a:rPr lang="en-GB" sz="2400" b="1" dirty="0"/>
              <a:t>Who would like to share their answers?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Reflection</a:t>
            </a:r>
          </a:p>
        </p:txBody>
      </p:sp>
      <p:graphicFrame>
        <p:nvGraphicFramePr>
          <p:cNvPr id="5" name="Content Placeholder 2"/>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B6C10-8E99-F419-2FF3-493E7B1CB575}"/>
              </a:ext>
            </a:extLst>
          </p:cNvPr>
          <p:cNvSpPr>
            <a:spLocks noGrp="1"/>
          </p:cNvSpPr>
          <p:nvPr>
            <p:ph type="title"/>
          </p:nvPr>
        </p:nvSpPr>
        <p:spPr>
          <a:xfrm>
            <a:off x="1666241" y="924560"/>
            <a:ext cx="8422639" cy="1239520"/>
          </a:xfrm>
        </p:spPr>
        <p:txBody>
          <a:bodyPr/>
          <a:lstStyle/>
          <a:p>
            <a:endParaRPr lang="en-GB" dirty="0"/>
          </a:p>
        </p:txBody>
      </p:sp>
      <p:pic>
        <p:nvPicPr>
          <p:cNvPr id="6" name="Content Placeholder 5">
            <a:extLst>
              <a:ext uri="{FF2B5EF4-FFF2-40B4-BE49-F238E27FC236}">
                <a16:creationId xmlns:a16="http://schemas.microsoft.com/office/drawing/2014/main" id="{8E67792E-FC04-3424-2859-3E57DCA9E304}"/>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35242" t="11204" r="35848" b="6486"/>
          <a:stretch>
            <a:fillRect/>
          </a:stretch>
        </p:blipFill>
        <p:spPr>
          <a:xfrm>
            <a:off x="1483359" y="214018"/>
            <a:ext cx="8605521" cy="6075022"/>
          </a:xfrm>
          <a:prstGeom prst="rect">
            <a:avLst/>
          </a:prstGeom>
        </p:spPr>
      </p:pic>
    </p:spTree>
    <p:extLst>
      <p:ext uri="{BB962C8B-B14F-4D97-AF65-F5344CB8AC3E}">
        <p14:creationId xmlns:p14="http://schemas.microsoft.com/office/powerpoint/2010/main" val="4041813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96186" y="909637"/>
            <a:ext cx="4800600" cy="1307592"/>
          </a:xfrm>
        </p:spPr>
        <p:txBody>
          <a:bodyPr>
            <a:normAutofit/>
          </a:bodyPr>
          <a:lstStyle/>
          <a:p>
            <a:pPr>
              <a:lnSpc>
                <a:spcPct val="90000"/>
              </a:lnSpc>
            </a:pPr>
            <a:r>
              <a:rPr lang="en-GB" dirty="0"/>
              <a:t>Why is it important in HSC?</a:t>
            </a:r>
            <a:endParaRPr lang="en-GB"/>
          </a:p>
        </p:txBody>
      </p:sp>
      <p:pic>
        <p:nvPicPr>
          <p:cNvPr id="5" name="Picture 4" descr="Colorful carved figures of humans"/>
          <p:cNvPicPr>
            <a:picLocks noChangeAspect="1"/>
          </p:cNvPicPr>
          <p:nvPr/>
        </p:nvPicPr>
        <p:blipFill>
          <a:blip r:embed="rId2"/>
          <a:srcRect l="18719" r="18486" b="-1"/>
          <a:stretch>
            <a:fillRect/>
          </a:stretch>
        </p:blipFill>
        <p:spPr>
          <a:xfrm>
            <a:off x="20" y="10"/>
            <a:ext cx="6044164" cy="6857990"/>
          </a:xfrm>
          <a:prstGeom prst="rect">
            <a:avLst/>
          </a:prstGeom>
        </p:spPr>
      </p:pic>
      <p:cxnSp>
        <p:nvCxnSpPr>
          <p:cNvPr id="11" name="Straight Connector 10"/>
          <p:cNvCxnSpPr>
            <a:cxnSpLocks noGrp="1" noRot="1" noChangeAspect="1" noMove="1" noResize="1" noEditPoints="1" noAdjustHandles="1" noChangeArrowheads="1" noChangeShapeType="1"/>
          </p:cNvCxnSpPr>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a:cxnSpLocks noGrp="1" noRot="1" noChangeAspect="1" noMove="1" noResize="1" noEditPoints="1" noAdjustHandles="1" noChangeArrowheads="1" noChangeShapeType="1"/>
          </p:cNvCxnSpPr>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idx="1"/>
          </p:nvPr>
        </p:nvSpPr>
        <p:spPr>
          <a:xfrm>
            <a:off x="6366510" y="2217229"/>
            <a:ext cx="5025390" cy="3744659"/>
          </a:xfrm>
        </p:spPr>
        <p:txBody>
          <a:bodyPr/>
          <a:lstStyle/>
          <a:p>
            <a:r>
              <a:rPr lang="en-GB" dirty="0"/>
              <a:t>Support individual professionals’ growth and teamwork.</a:t>
            </a:r>
          </a:p>
          <a:p>
            <a:r>
              <a:rPr lang="en-GB" dirty="0"/>
              <a:t>Foster improvements in practice and services.</a:t>
            </a:r>
          </a:p>
          <a:p>
            <a:r>
              <a:rPr lang="en-GB" dirty="0"/>
              <a:t> Assure the public that health and care professionals are continuously learning and seeking to improve.</a:t>
            </a:r>
          </a:p>
          <a:p>
            <a:pPr marL="0" indent="0">
              <a:buNone/>
            </a:pPr>
            <a:r>
              <a:rPr lang="en-GB" dirty="0"/>
              <a:t>(Johns, 2013)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reflective thinking?</a:t>
            </a:r>
          </a:p>
        </p:txBody>
      </p:sp>
      <p:sp>
        <p:nvSpPr>
          <p:cNvPr id="3" name="Content Placeholder 2"/>
          <p:cNvSpPr>
            <a:spLocks noGrp="1"/>
          </p:cNvSpPr>
          <p:nvPr>
            <p:ph idx="1"/>
          </p:nvPr>
        </p:nvSpPr>
        <p:spPr/>
        <p:txBody>
          <a:bodyPr/>
          <a:lstStyle/>
          <a:p>
            <a:pPr marL="0" indent="0">
              <a:buNone/>
            </a:pPr>
            <a:r>
              <a:rPr lang="en-GB" dirty="0"/>
              <a:t>Let us watch this video together. </a:t>
            </a:r>
          </a:p>
          <a:p>
            <a:pPr marL="0" indent="0">
              <a:buNone/>
            </a:pPr>
            <a:endParaRPr lang="en-GB" dirty="0"/>
          </a:p>
          <a:p>
            <a:pPr marL="0" indent="0">
              <a:buNone/>
            </a:pPr>
            <a:endParaRPr lang="en-GB" dirty="0"/>
          </a:p>
        </p:txBody>
      </p:sp>
      <p:pic>
        <p:nvPicPr>
          <p:cNvPr id="5" name="Picture 4">
            <a:hlinkClick r:id="rId3"/>
          </p:cNvPr>
          <p:cNvPicPr>
            <a:picLocks noChangeAspect="1"/>
          </p:cNvPicPr>
          <p:nvPr/>
        </p:nvPicPr>
        <p:blipFill>
          <a:blip r:embed="rId4"/>
          <a:stretch>
            <a:fillRect/>
          </a:stretch>
        </p:blipFill>
        <p:spPr>
          <a:xfrm>
            <a:off x="2495600" y="2270388"/>
            <a:ext cx="6660232" cy="342940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reflection</a:t>
            </a:r>
          </a:p>
        </p:txBody>
      </p:sp>
      <p:sp>
        <p:nvSpPr>
          <p:cNvPr id="3" name="Content Placeholder 2"/>
          <p:cNvSpPr>
            <a:spLocks noGrp="1"/>
          </p:cNvSpPr>
          <p:nvPr>
            <p:ph idx="1"/>
          </p:nvPr>
        </p:nvSpPr>
        <p:spPr>
          <a:xfrm>
            <a:off x="1981200" y="1600201"/>
            <a:ext cx="8229600" cy="894625"/>
          </a:xfrm>
        </p:spPr>
        <p:txBody>
          <a:bodyPr>
            <a:normAutofit fontScale="92500" lnSpcReduction="10000"/>
          </a:bodyPr>
          <a:lstStyle/>
          <a:p>
            <a:pPr marL="0" indent="0">
              <a:buNone/>
            </a:pPr>
            <a:r>
              <a:rPr lang="en-GB" sz="2800" dirty="0"/>
              <a:t>Bassot (2020) outlines three key models of reflection that can support effective reflective practice</a:t>
            </a:r>
          </a:p>
          <a:p>
            <a:pPr marL="0" indent="0">
              <a:buNone/>
            </a:pPr>
            <a:endParaRPr lang="en-GB" dirty="0"/>
          </a:p>
        </p:txBody>
      </p:sp>
      <p:sp>
        <p:nvSpPr>
          <p:cNvPr id="7" name="Freeform: Shape 6"/>
          <p:cNvSpPr/>
          <p:nvPr/>
        </p:nvSpPr>
        <p:spPr>
          <a:xfrm>
            <a:off x="7126426" y="1698365"/>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defTabSz="1600200">
              <a:lnSpc>
                <a:spcPct val="90000"/>
              </a:lnSpc>
              <a:spcBef>
                <a:spcPct val="0"/>
              </a:spcBef>
              <a:spcAft>
                <a:spcPct val="35000"/>
              </a:spcAft>
            </a:pPr>
            <a:endParaRPr lang="en-GB" sz="3600"/>
          </a:p>
        </p:txBody>
      </p:sp>
      <p:sp>
        <p:nvSpPr>
          <p:cNvPr id="8" name="Freeform: Shape 7"/>
          <p:cNvSpPr/>
          <p:nvPr/>
        </p:nvSpPr>
        <p:spPr>
          <a:xfrm>
            <a:off x="2149743" y="2743202"/>
            <a:ext cx="2136378"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algn="ctr" defTabSz="1600200">
              <a:lnSpc>
                <a:spcPct val="90000"/>
              </a:lnSpc>
              <a:spcBef>
                <a:spcPct val="0"/>
              </a:spcBef>
              <a:spcAft>
                <a:spcPct val="35000"/>
              </a:spcAft>
            </a:pPr>
            <a:r>
              <a:rPr lang="en-GB" sz="3200" dirty="0"/>
              <a:t>ERA Model</a:t>
            </a:r>
          </a:p>
        </p:txBody>
      </p:sp>
      <p:sp>
        <p:nvSpPr>
          <p:cNvPr id="9" name="Freeform: Shape 8"/>
          <p:cNvSpPr/>
          <p:nvPr/>
        </p:nvSpPr>
        <p:spPr>
          <a:xfrm>
            <a:off x="7754222" y="2738979"/>
            <a:ext cx="2286991" cy="2187235"/>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5680" tIns="326199" rIns="295681" bIns="326198" numCol="1" spcCol="1270" anchor="ctr" anchorCtr="0">
            <a:noAutofit/>
          </a:bodyPr>
          <a:lstStyle/>
          <a:p>
            <a:pPr algn="ctr" defTabSz="1066800">
              <a:lnSpc>
                <a:spcPct val="90000"/>
              </a:lnSpc>
              <a:spcBef>
                <a:spcPct val="0"/>
              </a:spcBef>
              <a:spcAft>
                <a:spcPct val="35000"/>
              </a:spcAft>
            </a:pPr>
            <a:r>
              <a:rPr lang="en-GB" sz="2800" dirty="0"/>
              <a:t>Gibbs Reflective Cycle</a:t>
            </a:r>
          </a:p>
        </p:txBody>
      </p:sp>
      <p:sp>
        <p:nvSpPr>
          <p:cNvPr id="10" name="Freeform: Shape 9"/>
          <p:cNvSpPr/>
          <p:nvPr/>
        </p:nvSpPr>
        <p:spPr>
          <a:xfrm>
            <a:off x="3384352" y="2977058"/>
            <a:ext cx="1626989" cy="903882"/>
          </a:xfrm>
          <a:custGeom>
            <a:avLst/>
            <a:gdLst>
              <a:gd name="connsiteX0" fmla="*/ 0 w 1626989"/>
              <a:gd name="connsiteY0" fmla="*/ 0 h 903882"/>
              <a:gd name="connsiteX1" fmla="*/ 1626989 w 1626989"/>
              <a:gd name="connsiteY1" fmla="*/ 0 h 903882"/>
              <a:gd name="connsiteX2" fmla="*/ 1626989 w 1626989"/>
              <a:gd name="connsiteY2" fmla="*/ 903882 h 903882"/>
              <a:gd name="connsiteX3" fmla="*/ 0 w 1626989"/>
              <a:gd name="connsiteY3" fmla="*/ 903882 h 903882"/>
              <a:gd name="connsiteX4" fmla="*/ 0 w 1626989"/>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6989" h="903882">
                <a:moveTo>
                  <a:pt x="0" y="0"/>
                </a:moveTo>
                <a:lnTo>
                  <a:pt x="1626989" y="0"/>
                </a:lnTo>
                <a:lnTo>
                  <a:pt x="1626989"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algn="r" defTabSz="1600200">
              <a:lnSpc>
                <a:spcPct val="90000"/>
              </a:lnSpc>
              <a:spcBef>
                <a:spcPct val="0"/>
              </a:spcBef>
              <a:spcAft>
                <a:spcPct val="35000"/>
              </a:spcAft>
            </a:pPr>
            <a:endParaRPr lang="en-GB" sz="3600"/>
          </a:p>
        </p:txBody>
      </p:sp>
      <p:sp>
        <p:nvSpPr>
          <p:cNvPr id="13" name="Freeform: Shape 12"/>
          <p:cNvSpPr/>
          <p:nvPr/>
        </p:nvSpPr>
        <p:spPr>
          <a:xfrm>
            <a:off x="7126426" y="4255751"/>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defTabSz="1600200">
              <a:lnSpc>
                <a:spcPct val="90000"/>
              </a:lnSpc>
              <a:spcBef>
                <a:spcPct val="0"/>
              </a:spcBef>
              <a:spcAft>
                <a:spcPct val="35000"/>
              </a:spcAft>
            </a:pPr>
            <a:endParaRPr lang="en-GB" sz="3600"/>
          </a:p>
        </p:txBody>
      </p:sp>
      <p:sp>
        <p:nvSpPr>
          <p:cNvPr id="14" name="Freeform: Shape 13"/>
          <p:cNvSpPr/>
          <p:nvPr/>
        </p:nvSpPr>
        <p:spPr>
          <a:xfrm>
            <a:off x="4880195" y="2728246"/>
            <a:ext cx="2415419"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algn="ctr" defTabSz="1600200">
              <a:lnSpc>
                <a:spcPct val="90000"/>
              </a:lnSpc>
              <a:spcBef>
                <a:spcPct val="0"/>
              </a:spcBef>
              <a:spcAft>
                <a:spcPct val="35000"/>
              </a:spcAft>
            </a:pPr>
            <a:r>
              <a:rPr lang="en-GB" sz="3200" dirty="0"/>
              <a:t>Driscoll’s ‘What?’ Model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p:cNvSpPr/>
          <p:nvPr/>
        </p:nvSpPr>
        <p:spPr>
          <a:xfrm>
            <a:off x="1962562" y="887405"/>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algn="ctr" defTabSz="1600200">
              <a:lnSpc>
                <a:spcPct val="90000"/>
              </a:lnSpc>
              <a:spcBef>
                <a:spcPct val="0"/>
              </a:spcBef>
              <a:spcAft>
                <a:spcPct val="35000"/>
              </a:spcAft>
            </a:pPr>
            <a:r>
              <a:rPr lang="en-GB" sz="3200" dirty="0"/>
              <a:t>ERA Model</a:t>
            </a:r>
          </a:p>
        </p:txBody>
      </p:sp>
      <p:sp>
        <p:nvSpPr>
          <p:cNvPr id="7" name="TextBox 6"/>
          <p:cNvSpPr txBox="1"/>
          <p:nvPr/>
        </p:nvSpPr>
        <p:spPr>
          <a:xfrm>
            <a:off x="4631431" y="887405"/>
            <a:ext cx="4685898" cy="1015663"/>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Jasper developed this reflective model.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ERA stands for : </a:t>
            </a:r>
          </a:p>
        </p:txBody>
      </p:sp>
      <p:sp>
        <p:nvSpPr>
          <p:cNvPr id="8" name="Rectangle 7"/>
          <p:cNvSpPr/>
          <p:nvPr/>
        </p:nvSpPr>
        <p:spPr>
          <a:xfrm>
            <a:off x="5159896" y="2516125"/>
            <a:ext cx="280831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Experience</a:t>
            </a:r>
            <a:r>
              <a:rPr lang="en-GB" dirty="0"/>
              <a:t> </a:t>
            </a:r>
          </a:p>
        </p:txBody>
      </p:sp>
      <p:sp>
        <p:nvSpPr>
          <p:cNvPr id="9" name="Rectangle 8"/>
          <p:cNvSpPr/>
          <p:nvPr/>
        </p:nvSpPr>
        <p:spPr>
          <a:xfrm>
            <a:off x="7464153" y="4341875"/>
            <a:ext cx="2808313"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Reflection</a:t>
            </a:r>
            <a:endParaRPr lang="en-GB" dirty="0"/>
          </a:p>
        </p:txBody>
      </p:sp>
      <p:sp>
        <p:nvSpPr>
          <p:cNvPr id="10" name="Rectangle 9"/>
          <p:cNvSpPr/>
          <p:nvPr/>
        </p:nvSpPr>
        <p:spPr>
          <a:xfrm>
            <a:off x="3264588" y="4341875"/>
            <a:ext cx="239936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Action</a:t>
            </a:r>
            <a:r>
              <a:rPr lang="en-GB" dirty="0"/>
              <a:t> </a:t>
            </a:r>
          </a:p>
        </p:txBody>
      </p:sp>
      <p:cxnSp>
        <p:nvCxnSpPr>
          <p:cNvPr id="12" name="Straight Arrow Connector 11"/>
          <p:cNvCxnSpPr/>
          <p:nvPr/>
        </p:nvCxnSpPr>
        <p:spPr>
          <a:xfrm>
            <a:off x="8124856" y="3452230"/>
            <a:ext cx="743452" cy="76885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p:cNvCxnSpPr/>
          <p:nvPr/>
        </p:nvCxnSpPr>
        <p:spPr>
          <a:xfrm flipV="1">
            <a:off x="4236675" y="3377607"/>
            <a:ext cx="792087" cy="70207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H="1">
            <a:off x="5915980" y="4809927"/>
            <a:ext cx="1296144"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2" name="TextBox 1"/>
          <p:cNvSpPr txBox="1"/>
          <p:nvPr/>
        </p:nvSpPr>
        <p:spPr>
          <a:xfrm>
            <a:off x="5159896" y="5646420"/>
            <a:ext cx="2052228" cy="369332"/>
          </a:xfrm>
          <a:prstGeom prst="rect">
            <a:avLst/>
          </a:prstGeom>
          <a:noFill/>
        </p:spPr>
        <p:txBody>
          <a:bodyPr wrap="square" rtlCol="0">
            <a:spAutoFit/>
          </a:bodyPr>
          <a:lstStyle/>
          <a:p>
            <a:r>
              <a:rPr lang="en-GB" dirty="0"/>
              <a:t>(Bassot, 2020)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33424" y="130772"/>
            <a:ext cx="5155932" cy="1186255"/>
          </a:xfrm>
        </p:spPr>
        <p:txBody>
          <a:bodyPr>
            <a:normAutofit fontScale="90000"/>
          </a:bodyPr>
          <a:lstStyle/>
          <a:p>
            <a:r>
              <a:rPr lang="en-GB" dirty="0"/>
              <a:t>Activity-2 – 20 minutes </a:t>
            </a:r>
          </a:p>
        </p:txBody>
      </p:sp>
      <p:cxnSp>
        <p:nvCxnSpPr>
          <p:cNvPr id="11" name="Straight Connector 10"/>
          <p:cNvCxnSpPr>
            <a:cxnSpLocks noGrp="1" noRot="1" noChangeAspect="1" noMove="1" noResize="1" noEditPoints="1" noAdjustHandles="1" noChangeArrowheads="1" noChangeShapeType="1"/>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a:cxnSpLocks noGrp="1" noRot="1" noChangeAspect="1" noMove="1" noResize="1" noEditPoints="1" noAdjustHandles="1" noChangeArrowheads="1" noChangeShapeType="1"/>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p:cNvGraphicFramePr>
            <a:graphicFrameLocks noGrp="1"/>
          </p:cNvGraphicFramePr>
          <p:nvPr>
            <p:ph idx="1"/>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1"/>
          <p:cNvSpPr txBox="1">
            <a:spLocks noChangeArrowheads="1"/>
          </p:cNvSpPr>
          <p:nvPr/>
        </p:nvSpPr>
        <p:spPr bwMode="auto">
          <a:xfrm>
            <a:off x="691265" y="982378"/>
            <a:ext cx="3564764"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sp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0" fontAlgn="base" hangingPunct="0">
              <a:lnSpc>
                <a:spcPct val="100000"/>
              </a:lnSpc>
              <a:spcBef>
                <a:spcPct val="0"/>
              </a:spcBef>
              <a:spcAft>
                <a:spcPct val="0"/>
              </a:spcAft>
              <a:buFont typeface="Arial" panose="020B0604020202020204" pitchFamily="34" charset="0"/>
              <a:buNone/>
            </a:pPr>
            <a:r>
              <a:rPr lang="en-US" altLang="en-US" sz="1800" b="1" dirty="0">
                <a:latin typeface="Arial" panose="020B0604020202020204" pitchFamily="34" charset="0"/>
              </a:rPr>
              <a:t>Experience</a:t>
            </a:r>
            <a:r>
              <a:rPr lang="en-US" altLang="en-US" sz="1800" dirty="0">
                <a:latin typeface="Arial" panose="020B0604020202020204" pitchFamily="34" charset="0"/>
              </a:rPr>
              <a:t> </a:t>
            </a:r>
          </a:p>
          <a:p>
            <a:pPr eaLnBrk="0" fontAlgn="base" hangingPunct="0">
              <a:lnSpc>
                <a:spcPct val="100000"/>
              </a:lnSpc>
              <a:spcBef>
                <a:spcPct val="0"/>
              </a:spcBef>
              <a:spcAft>
                <a:spcPct val="0"/>
              </a:spcAft>
            </a:pPr>
            <a:r>
              <a:rPr lang="en-US" altLang="en-US" sz="1800" dirty="0">
                <a:latin typeface="Arial" panose="020B0604020202020204" pitchFamily="34" charset="0"/>
              </a:rPr>
              <a:t>What was the task?</a:t>
            </a:r>
          </a:p>
          <a:p>
            <a:pPr eaLnBrk="0" fontAlgn="base" hangingPunct="0">
              <a:lnSpc>
                <a:spcPct val="100000"/>
              </a:lnSpc>
              <a:spcBef>
                <a:spcPct val="0"/>
              </a:spcBef>
              <a:spcAft>
                <a:spcPct val="0"/>
              </a:spcAft>
            </a:pPr>
            <a:r>
              <a:rPr lang="en-US" altLang="en-US" sz="1800" dirty="0">
                <a:latin typeface="Arial" panose="020B0604020202020204" pitchFamily="34" charset="0"/>
              </a:rPr>
              <a:t>How did you approach it?</a:t>
            </a:r>
          </a:p>
          <a:p>
            <a:pPr eaLnBrk="0" fontAlgn="base" hangingPunct="0">
              <a:lnSpc>
                <a:spcPct val="100000"/>
              </a:lnSpc>
              <a:spcBef>
                <a:spcPct val="0"/>
              </a:spcBef>
              <a:spcAft>
                <a:spcPct val="0"/>
              </a:spcAft>
            </a:pPr>
            <a:r>
              <a:rPr lang="en-US" altLang="en-US" sz="1800" dirty="0">
                <a:latin typeface="Arial" panose="020B0604020202020204" pitchFamily="34" charset="0"/>
              </a:rPr>
              <a:t>What was the outcome?</a:t>
            </a:r>
          </a:p>
        </p:txBody>
      </p:sp>
      <p:sp>
        <p:nvSpPr>
          <p:cNvPr id="6" name="TextBox 5"/>
          <p:cNvSpPr txBox="1"/>
          <p:nvPr/>
        </p:nvSpPr>
        <p:spPr>
          <a:xfrm>
            <a:off x="691265" y="2422331"/>
            <a:ext cx="4038393" cy="1754326"/>
          </a:xfrm>
          <a:prstGeom prst="rect">
            <a:avLst/>
          </a:prstGeom>
          <a:noFill/>
        </p:spPr>
        <p:txBody>
          <a:bodyPr wrap="square" rtlCol="0">
            <a:spAutoFit/>
          </a:bodyPr>
          <a:lstStyle/>
          <a:p>
            <a:pPr eaLnBrk="0" fontAlgn="base" hangingPunct="0">
              <a:spcBef>
                <a:spcPct val="0"/>
              </a:spcBef>
              <a:spcAft>
                <a:spcPct val="0"/>
              </a:spcAft>
            </a:pPr>
            <a:r>
              <a:rPr lang="en-US" altLang="en-US" b="1" dirty="0">
                <a:solidFill>
                  <a:prstClr val="black"/>
                </a:solidFill>
                <a:latin typeface="Arial" panose="020B0604020202020204" pitchFamily="34" charset="0"/>
              </a:rPr>
              <a:t>Reflection</a:t>
            </a:r>
          </a:p>
          <a:p>
            <a:pPr marL="285750" indent="-285750" eaLnBrk="0" fontAlgn="base" hangingPunct="0">
              <a:spcBef>
                <a:spcPct val="0"/>
              </a:spcBef>
              <a:spcAft>
                <a:spcPct val="0"/>
              </a:spcAft>
              <a:buFont typeface="Arial" panose="020B0604020202020204" pitchFamily="34" charset="0"/>
              <a:buChar char="•"/>
            </a:pPr>
            <a:r>
              <a:rPr lang="en-US" altLang="en-US" dirty="0">
                <a:solidFill>
                  <a:prstClr val="black"/>
                </a:solidFill>
                <a:latin typeface="Arial" panose="020B0604020202020204" pitchFamily="34" charset="0"/>
              </a:rPr>
              <a:t>What went well?</a:t>
            </a:r>
          </a:p>
          <a:p>
            <a:pPr marL="285750" indent="-285750" eaLnBrk="0" fontAlgn="base" hangingPunct="0">
              <a:spcBef>
                <a:spcPct val="0"/>
              </a:spcBef>
              <a:spcAft>
                <a:spcPct val="0"/>
              </a:spcAft>
              <a:buFont typeface="Arial" panose="020B0604020202020204" pitchFamily="34" charset="0"/>
              <a:buChar char="•"/>
            </a:pPr>
            <a:r>
              <a:rPr lang="en-US" altLang="en-US" dirty="0">
                <a:solidFill>
                  <a:prstClr val="black"/>
                </a:solidFill>
                <a:latin typeface="Arial" panose="020B0604020202020204" pitchFamily="34" charset="0"/>
              </a:rPr>
              <a:t>What was challenging or unexpected?</a:t>
            </a:r>
          </a:p>
          <a:p>
            <a:pPr marL="285750" indent="-285750" eaLnBrk="0" fontAlgn="base" hangingPunct="0">
              <a:spcBef>
                <a:spcPct val="0"/>
              </a:spcBef>
              <a:spcAft>
                <a:spcPct val="0"/>
              </a:spcAft>
              <a:buFont typeface="Arial" panose="020B0604020202020204" pitchFamily="34" charset="0"/>
              <a:buChar char="•"/>
            </a:pPr>
            <a:r>
              <a:rPr lang="en-US" altLang="en-US" dirty="0">
                <a:solidFill>
                  <a:prstClr val="black"/>
                </a:solidFill>
                <a:latin typeface="Arial" panose="020B0604020202020204" pitchFamily="34" charset="0"/>
              </a:rPr>
              <a:t>What did you learn about your approach, skills, or habits?</a:t>
            </a:r>
            <a:endParaRPr lang="en-GB" dirty="0">
              <a:solidFill>
                <a:prstClr val="black"/>
              </a:solidFill>
              <a:latin typeface="Aptos" panose="02110004020202020204"/>
            </a:endParaRPr>
          </a:p>
        </p:txBody>
      </p:sp>
      <p:sp>
        <p:nvSpPr>
          <p:cNvPr id="7" name="TextBox 6"/>
          <p:cNvSpPr txBox="1"/>
          <p:nvPr/>
        </p:nvSpPr>
        <p:spPr>
          <a:xfrm>
            <a:off x="691265" y="4284399"/>
            <a:ext cx="4364864" cy="1477328"/>
          </a:xfrm>
          <a:prstGeom prst="rect">
            <a:avLst/>
          </a:prstGeom>
          <a:noFill/>
        </p:spPr>
        <p:txBody>
          <a:bodyPr wrap="square" rtlCol="0">
            <a:spAutoFit/>
          </a:bodyPr>
          <a:lstStyle/>
          <a:p>
            <a:r>
              <a:rPr lang="en-GB" b="1" dirty="0">
                <a:solidFill>
                  <a:prstClr val="black"/>
                </a:solidFill>
                <a:latin typeface="Arial" panose="020B0604020202020204" pitchFamily="34" charset="0"/>
                <a:cs typeface="Arial" panose="020B0604020202020204" pitchFamily="34" charset="0"/>
              </a:rPr>
              <a:t>Action</a:t>
            </a:r>
          </a:p>
          <a:p>
            <a:pPr marL="285750" indent="-285750">
              <a:buFont typeface="Arial" panose="020B0604020202020204" pitchFamily="34" charset="0"/>
              <a:buChar char="•"/>
            </a:pPr>
            <a:r>
              <a:rPr lang="en-GB" dirty="0">
                <a:solidFill>
                  <a:prstClr val="black"/>
                </a:solidFill>
                <a:latin typeface="Arial" panose="020B0604020202020204" pitchFamily="34" charset="0"/>
                <a:cs typeface="Arial" panose="020B0604020202020204" pitchFamily="34" charset="0"/>
              </a:rPr>
              <a:t>Is there something you would change?</a:t>
            </a:r>
          </a:p>
          <a:p>
            <a:pPr marL="285750" indent="-285750">
              <a:buFont typeface="Arial" panose="020B0604020202020204" pitchFamily="34" charset="0"/>
              <a:buChar char="•"/>
            </a:pPr>
            <a:r>
              <a:rPr lang="en-GB" dirty="0">
                <a:solidFill>
                  <a:prstClr val="black"/>
                </a:solidFill>
                <a:latin typeface="Arial" panose="020B0604020202020204" pitchFamily="34" charset="0"/>
                <a:cs typeface="Arial" panose="020B0604020202020204" pitchFamily="34" charset="0"/>
              </a:rPr>
              <a:t>What strategies or support might help you next time?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p:cNvSpPr/>
          <p:nvPr/>
        </p:nvSpPr>
        <p:spPr>
          <a:xfrm>
            <a:off x="7896201" y="548681"/>
            <a:ext cx="2190039" cy="2219431"/>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algn="ctr" defTabSz="1600200">
              <a:lnSpc>
                <a:spcPct val="90000"/>
              </a:lnSpc>
              <a:spcBef>
                <a:spcPct val="0"/>
              </a:spcBef>
              <a:spcAft>
                <a:spcPct val="35000"/>
              </a:spcAft>
            </a:pPr>
            <a:r>
              <a:rPr lang="en-GB" sz="3200" dirty="0"/>
              <a:t>Driscoll’s ‘What?’ Model</a:t>
            </a:r>
          </a:p>
        </p:txBody>
      </p:sp>
      <p:sp>
        <p:nvSpPr>
          <p:cNvPr id="5" name="TextBox 4"/>
          <p:cNvSpPr txBox="1"/>
          <p:nvPr/>
        </p:nvSpPr>
        <p:spPr>
          <a:xfrm>
            <a:off x="1598723" y="1182330"/>
            <a:ext cx="4984057"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Driscoll outlines three steps to this model. </a:t>
            </a:r>
          </a:p>
        </p:txBody>
      </p:sp>
      <p:sp>
        <p:nvSpPr>
          <p:cNvPr id="8" name="Arrow: Right 7"/>
          <p:cNvSpPr/>
          <p:nvPr/>
        </p:nvSpPr>
        <p:spPr>
          <a:xfrm>
            <a:off x="2520751" y="1397000"/>
            <a:ext cx="5181600" cy="4064000"/>
          </a:xfrm>
          <a:prstGeom prst="rightArrow">
            <a:avLst/>
          </a:prstGeom>
        </p:spPr>
        <p:style>
          <a:lnRef idx="0">
            <a:schemeClr val="dk1">
              <a:hueOff val="0"/>
              <a:satOff val="0"/>
              <a:lumOff val="0"/>
              <a:alphaOff val="0"/>
            </a:schemeClr>
          </a:lnRef>
          <a:fillRef idx="1">
            <a:schemeClr val="accent5">
              <a:tint val="40000"/>
              <a:hueOff val="0"/>
              <a:satOff val="0"/>
              <a:lumOff val="0"/>
              <a:alphaOff val="0"/>
            </a:schemeClr>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p:cNvSpPr/>
          <p:nvPr/>
        </p:nvSpPr>
        <p:spPr>
          <a:xfrm>
            <a:off x="20635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46995" tIns="246995" rIns="246995" bIns="246995" numCol="1" spcCol="1270" anchor="ctr" anchorCtr="0">
            <a:noAutofit/>
          </a:bodyPr>
          <a:lstStyle/>
          <a:p>
            <a:pPr algn="ctr" defTabSz="1955800">
              <a:lnSpc>
                <a:spcPct val="90000"/>
              </a:lnSpc>
              <a:spcBef>
                <a:spcPct val="0"/>
              </a:spcBef>
              <a:spcAft>
                <a:spcPct val="35000"/>
              </a:spcAft>
            </a:pPr>
            <a:r>
              <a:rPr lang="en-GB" sz="3600" dirty="0"/>
              <a:t>What?</a:t>
            </a:r>
          </a:p>
        </p:txBody>
      </p:sp>
      <p:sp>
        <p:nvSpPr>
          <p:cNvPr id="10" name="Freeform: Shape 9"/>
          <p:cNvSpPr/>
          <p:nvPr/>
        </p:nvSpPr>
        <p:spPr>
          <a:xfrm>
            <a:off x="41971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246995" tIns="246995" rIns="246995" bIns="246995" numCol="1" spcCol="1270" anchor="ctr" anchorCtr="0">
            <a:noAutofit/>
          </a:bodyPr>
          <a:lstStyle/>
          <a:p>
            <a:pPr algn="ctr" defTabSz="1955800">
              <a:lnSpc>
                <a:spcPct val="90000"/>
              </a:lnSpc>
              <a:spcBef>
                <a:spcPct val="0"/>
              </a:spcBef>
              <a:spcAft>
                <a:spcPct val="35000"/>
              </a:spcAft>
            </a:pPr>
            <a:r>
              <a:rPr lang="en-GB" sz="3600" dirty="0"/>
              <a:t>So what?</a:t>
            </a:r>
          </a:p>
        </p:txBody>
      </p:sp>
      <p:sp>
        <p:nvSpPr>
          <p:cNvPr id="11" name="Freeform: Shape 10"/>
          <p:cNvSpPr/>
          <p:nvPr/>
        </p:nvSpPr>
        <p:spPr>
          <a:xfrm>
            <a:off x="63307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6995" tIns="246995" rIns="246995" bIns="246995" numCol="1" spcCol="1270" anchor="ctr" anchorCtr="0">
            <a:noAutofit/>
          </a:bodyPr>
          <a:lstStyle/>
          <a:p>
            <a:pPr algn="ctr" defTabSz="1955800">
              <a:lnSpc>
                <a:spcPct val="90000"/>
              </a:lnSpc>
              <a:spcBef>
                <a:spcPct val="0"/>
              </a:spcBef>
              <a:spcAft>
                <a:spcPct val="35000"/>
              </a:spcAft>
            </a:pPr>
            <a:r>
              <a:rPr lang="en-GB" sz="3600" dirty="0"/>
              <a:t>Now what?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9" grpId="0" animBg="1"/>
      <p:bldP spid="10"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 – 20 minutes</a:t>
            </a:r>
          </a:p>
        </p:txBody>
      </p:sp>
      <p:sp>
        <p:nvSpPr>
          <p:cNvPr id="3" name="Content Placeholder 2"/>
          <p:cNvSpPr>
            <a:spLocks noGrp="1"/>
          </p:cNvSpPr>
          <p:nvPr>
            <p:ph idx="1"/>
          </p:nvPr>
        </p:nvSpPr>
        <p:spPr/>
        <p:txBody>
          <a:bodyPr>
            <a:normAutofit/>
          </a:bodyPr>
          <a:lstStyle/>
          <a:p>
            <a:r>
              <a:rPr lang="en-GB" sz="2400" dirty="0"/>
              <a:t>You are a support worker. You are helping Sam, a resident with dementia, during lunchtime. He becomes distressed and starts shouting when asked to sit. You panic and leave the room to find help. Later, you feel unsure if you handled it the right way.</a:t>
            </a:r>
          </a:p>
          <a:p>
            <a:r>
              <a:rPr lang="en-GB" sz="2400" dirty="0"/>
              <a:t>See yourself in the above situation. After the incident if you are asked to write a reflection, how will you complete it. </a:t>
            </a:r>
          </a:p>
        </p:txBody>
      </p:sp>
      <p:sp>
        <p:nvSpPr>
          <p:cNvPr id="4" name="Speech Bubble: Oval 3"/>
          <p:cNvSpPr/>
          <p:nvPr/>
        </p:nvSpPr>
        <p:spPr>
          <a:xfrm>
            <a:off x="7204710" y="1085850"/>
            <a:ext cx="2602230" cy="800100"/>
          </a:xfrm>
          <a:prstGeom prst="wedgeEllipseCallou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Use Driscoll’s model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0367" y="44241"/>
            <a:ext cx="10691265" cy="1307592"/>
          </a:xfrm>
        </p:spPr>
        <p:txBody>
          <a:bodyPr/>
          <a:lstStyle/>
          <a:p>
            <a:r>
              <a:rPr lang="en-GB" dirty="0"/>
              <a:t>The Gibb’s reflective cycle</a:t>
            </a:r>
          </a:p>
        </p:txBody>
      </p:sp>
      <p:sp>
        <p:nvSpPr>
          <p:cNvPr id="17" name="Freeform 16"/>
          <p:cNvSpPr/>
          <p:nvPr/>
        </p:nvSpPr>
        <p:spPr>
          <a:xfrm>
            <a:off x="5378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algn="ctr" defTabSz="622300">
              <a:lnSpc>
                <a:spcPct val="90000"/>
              </a:lnSpc>
              <a:spcBef>
                <a:spcPct val="0"/>
              </a:spcBef>
              <a:spcAft>
                <a:spcPct val="35000"/>
              </a:spcAft>
            </a:pPr>
            <a:r>
              <a:rPr lang="en-US" dirty="0"/>
              <a:t>Description</a:t>
            </a:r>
            <a:endParaRPr lang="en-US" sz="1400" dirty="0"/>
          </a:p>
        </p:txBody>
      </p:sp>
      <p:sp>
        <p:nvSpPr>
          <p:cNvPr id="18" name="Freeform 17"/>
          <p:cNvSpPr/>
          <p:nvPr/>
        </p:nvSpPr>
        <p:spPr>
          <a:xfrm rot="1800000">
            <a:off x="6807810" y="2128457"/>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algn="ctr" defTabSz="933450">
              <a:lnSpc>
                <a:spcPct val="90000"/>
              </a:lnSpc>
              <a:spcBef>
                <a:spcPct val="0"/>
              </a:spcBef>
              <a:spcAft>
                <a:spcPct val="35000"/>
              </a:spcAft>
            </a:pPr>
            <a:endParaRPr lang="en-US" sz="2100"/>
          </a:p>
        </p:txBody>
      </p:sp>
      <p:sp>
        <p:nvSpPr>
          <p:cNvPr id="19" name="Freeform 18"/>
          <p:cNvSpPr/>
          <p:nvPr/>
        </p:nvSpPr>
        <p:spPr>
          <a:xfrm>
            <a:off x="6987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0"/>
              <a:lumOff val="-543"/>
              <a:alphaOff val="0"/>
            </a:schemeClr>
          </a:fillRef>
          <a:effectRef idx="0">
            <a:schemeClr val="accent3">
              <a:hueOff val="2250053"/>
              <a:satOff val="-3370"/>
              <a:lumOff val="-543"/>
              <a:alphaOff val="0"/>
            </a:schemeClr>
          </a:effectRef>
          <a:fontRef idx="minor">
            <a:schemeClr val="lt1"/>
          </a:fontRef>
        </p:style>
        <p:txBody>
          <a:bodyPr spcFirstLastPara="0" vert="horz" wrap="square" lIns="223448" tIns="223448" rIns="223448" bIns="223448" numCol="1" spcCol="1270" anchor="ctr" anchorCtr="0">
            <a:noAutofit/>
          </a:bodyPr>
          <a:lstStyle/>
          <a:p>
            <a:pPr algn="ctr" defTabSz="800100">
              <a:lnSpc>
                <a:spcPct val="90000"/>
              </a:lnSpc>
              <a:spcBef>
                <a:spcPct val="0"/>
              </a:spcBef>
              <a:spcAft>
                <a:spcPct val="35000"/>
              </a:spcAft>
            </a:pPr>
            <a:r>
              <a:rPr lang="en-US" dirty="0"/>
              <a:t>Feelings</a:t>
            </a:r>
            <a:endParaRPr lang="en-US" sz="1400" dirty="0"/>
          </a:p>
        </p:txBody>
      </p:sp>
      <p:sp>
        <p:nvSpPr>
          <p:cNvPr id="20" name="Freeform 19"/>
          <p:cNvSpPr/>
          <p:nvPr/>
        </p:nvSpPr>
        <p:spPr>
          <a:xfrm rot="5400000">
            <a:off x="7438737" y="3223358"/>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0"/>
              <a:lumOff val="-543"/>
              <a:alphaOff val="0"/>
            </a:schemeClr>
          </a:fillRef>
          <a:effectRef idx="0">
            <a:schemeClr val="accent3">
              <a:hueOff val="2250053"/>
              <a:satOff val="-3370"/>
              <a:lumOff val="-543"/>
              <a:alphaOff val="0"/>
            </a:schemeClr>
          </a:effectRef>
          <a:fontRef idx="minor">
            <a:schemeClr val="lt1"/>
          </a:fontRef>
        </p:style>
        <p:txBody>
          <a:bodyPr spcFirstLastPara="0" vert="horz" wrap="square" lIns="1" tIns="92454" rIns="36984" bIns="92456" numCol="1" spcCol="1270" anchor="ctr" anchorCtr="0">
            <a:noAutofit/>
          </a:bodyPr>
          <a:lstStyle/>
          <a:p>
            <a:pPr algn="ctr" defTabSz="933450">
              <a:lnSpc>
                <a:spcPct val="90000"/>
              </a:lnSpc>
              <a:spcBef>
                <a:spcPct val="0"/>
              </a:spcBef>
              <a:spcAft>
                <a:spcPct val="35000"/>
              </a:spcAft>
            </a:pPr>
            <a:endParaRPr lang="en-US" sz="2100"/>
          </a:p>
        </p:txBody>
      </p:sp>
      <p:sp>
        <p:nvSpPr>
          <p:cNvPr id="21" name="Freeform 20"/>
          <p:cNvSpPr/>
          <p:nvPr/>
        </p:nvSpPr>
        <p:spPr>
          <a:xfrm>
            <a:off x="6815530"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46"/>
              <a:lumOff val="-1092"/>
              <a:alphaOff val="0"/>
            </a:schemeClr>
          </a:fillRef>
          <a:effectRef idx="0">
            <a:schemeClr val="accent3">
              <a:hueOff val="4500106"/>
              <a:satOff val="-6746"/>
              <a:lumOff val="-1092"/>
              <a:alphaOff val="0"/>
            </a:schemeClr>
          </a:effectRef>
          <a:fontRef idx="minor">
            <a:schemeClr val="lt1"/>
          </a:fontRef>
        </p:style>
        <p:txBody>
          <a:bodyPr spcFirstLastPara="0" vert="horz" wrap="square" lIns="218368" tIns="218368" rIns="218368" bIns="218368" numCol="1" spcCol="1270" anchor="ctr" anchorCtr="0">
            <a:noAutofit/>
          </a:bodyPr>
          <a:lstStyle/>
          <a:p>
            <a:pPr algn="ctr" defTabSz="622300">
              <a:lnSpc>
                <a:spcPct val="90000"/>
              </a:lnSpc>
              <a:spcBef>
                <a:spcPct val="0"/>
              </a:spcBef>
              <a:spcAft>
                <a:spcPct val="35000"/>
              </a:spcAft>
            </a:pPr>
            <a:r>
              <a:rPr lang="en-US" dirty="0"/>
              <a:t>Evaluation</a:t>
            </a:r>
            <a:endParaRPr lang="en-US" sz="1400" dirty="0"/>
          </a:p>
        </p:txBody>
      </p:sp>
      <p:sp>
        <p:nvSpPr>
          <p:cNvPr id="22" name="Freeform 21"/>
          <p:cNvSpPr/>
          <p:nvPr/>
        </p:nvSpPr>
        <p:spPr>
          <a:xfrm rot="19800000">
            <a:off x="6772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46"/>
              <a:lumOff val="-1092"/>
              <a:alphaOff val="0"/>
            </a:schemeClr>
          </a:fillRef>
          <a:effectRef idx="0">
            <a:schemeClr val="accent3">
              <a:hueOff val="4500106"/>
              <a:satOff val="-6746"/>
              <a:lumOff val="-1092"/>
              <a:alphaOff val="0"/>
            </a:schemeClr>
          </a:effectRef>
          <a:fontRef idx="minor">
            <a:schemeClr val="lt1"/>
          </a:fontRef>
        </p:style>
        <p:txBody>
          <a:bodyPr spcFirstLastPara="0" vert="horz" wrap="square" lIns="36984" tIns="92455" rIns="0" bIns="92455" numCol="1" spcCol="1270" anchor="ctr" anchorCtr="0">
            <a:noAutofit/>
          </a:bodyPr>
          <a:lstStyle/>
          <a:p>
            <a:pPr algn="ctr" defTabSz="933450">
              <a:lnSpc>
                <a:spcPct val="90000"/>
              </a:lnSpc>
              <a:spcBef>
                <a:spcPct val="0"/>
              </a:spcBef>
              <a:spcAft>
                <a:spcPct val="35000"/>
              </a:spcAft>
            </a:pPr>
            <a:endParaRPr lang="en-US" sz="2100"/>
          </a:p>
        </p:txBody>
      </p:sp>
      <p:sp>
        <p:nvSpPr>
          <p:cNvPr id="23" name="Freeform 22"/>
          <p:cNvSpPr/>
          <p:nvPr/>
        </p:nvSpPr>
        <p:spPr>
          <a:xfrm>
            <a:off x="5477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2"/>
              <a:lumOff val="-1641"/>
              <a:alphaOff val="0"/>
            </a:schemeClr>
          </a:fillRef>
          <a:effectRef idx="0">
            <a:schemeClr val="accent3">
              <a:hueOff val="6750158"/>
              <a:satOff val="-10122"/>
              <a:lumOff val="-1641"/>
              <a:alphaOff val="0"/>
            </a:schemeClr>
          </a:effectRef>
          <a:fontRef idx="minor">
            <a:schemeClr val="lt1"/>
          </a:fontRef>
        </p:style>
        <p:txBody>
          <a:bodyPr spcFirstLastPara="0" vert="horz" wrap="square" lIns="223448" tIns="223448" rIns="223448" bIns="223448" numCol="1" spcCol="1270" anchor="ctr" anchorCtr="0">
            <a:noAutofit/>
          </a:bodyPr>
          <a:lstStyle/>
          <a:p>
            <a:pPr algn="ctr" defTabSz="800100">
              <a:lnSpc>
                <a:spcPct val="90000"/>
              </a:lnSpc>
              <a:spcBef>
                <a:spcPct val="0"/>
              </a:spcBef>
              <a:spcAft>
                <a:spcPct val="35000"/>
              </a:spcAft>
            </a:pPr>
            <a:r>
              <a:rPr lang="en-US" dirty="0"/>
              <a:t>Analysis</a:t>
            </a:r>
            <a:endParaRPr lang="en-US" sz="1400" dirty="0"/>
          </a:p>
        </p:txBody>
      </p:sp>
      <p:sp>
        <p:nvSpPr>
          <p:cNvPr id="24" name="Freeform 23"/>
          <p:cNvSpPr/>
          <p:nvPr/>
        </p:nvSpPr>
        <p:spPr>
          <a:xfrm rot="1800000">
            <a:off x="5434693"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2"/>
              <a:lumOff val="-1641"/>
              <a:alphaOff val="0"/>
            </a:schemeClr>
          </a:fillRef>
          <a:effectRef idx="0">
            <a:schemeClr val="accent3">
              <a:hueOff val="6750158"/>
              <a:satOff val="-10122"/>
              <a:lumOff val="-1641"/>
              <a:alphaOff val="0"/>
            </a:schemeClr>
          </a:effectRef>
          <a:fontRef idx="minor">
            <a:schemeClr val="lt1"/>
          </a:fontRef>
        </p:style>
        <p:txBody>
          <a:bodyPr spcFirstLastPara="0" vert="horz" wrap="square" lIns="36984" tIns="92455" rIns="1" bIns="92455" numCol="1" spcCol="1270" anchor="ctr" anchorCtr="0">
            <a:noAutofit/>
          </a:bodyPr>
          <a:lstStyle/>
          <a:p>
            <a:pPr algn="ctr" defTabSz="933450">
              <a:lnSpc>
                <a:spcPct val="90000"/>
              </a:lnSpc>
              <a:spcBef>
                <a:spcPct val="0"/>
              </a:spcBef>
              <a:spcAft>
                <a:spcPct val="35000"/>
              </a:spcAft>
            </a:pPr>
            <a:endParaRPr lang="en-US" sz="2100"/>
          </a:p>
        </p:txBody>
      </p:sp>
      <p:sp>
        <p:nvSpPr>
          <p:cNvPr id="25" name="Freeform 24"/>
          <p:cNvSpPr/>
          <p:nvPr/>
        </p:nvSpPr>
        <p:spPr>
          <a:xfrm>
            <a:off x="3985298" y="3685474"/>
            <a:ext cx="1670907"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498"/>
              <a:lumOff val="-2190"/>
              <a:alphaOff val="0"/>
            </a:schemeClr>
          </a:fillRef>
          <a:effectRef idx="0">
            <a:schemeClr val="accent3">
              <a:hueOff val="9000211"/>
              <a:satOff val="-13498"/>
              <a:lumOff val="-2190"/>
              <a:alphaOff val="0"/>
            </a:schemeClr>
          </a:effectRef>
          <a:fontRef idx="minor">
            <a:schemeClr val="lt1"/>
          </a:fontRef>
        </p:style>
        <p:txBody>
          <a:bodyPr spcFirstLastPara="0" vert="horz" wrap="square" lIns="225988" tIns="225988" rIns="225988" bIns="225988" numCol="1" spcCol="1270" anchor="ctr" anchorCtr="0">
            <a:noAutofit/>
          </a:bodyPr>
          <a:lstStyle/>
          <a:p>
            <a:pPr algn="ctr" defTabSz="889000">
              <a:lnSpc>
                <a:spcPct val="90000"/>
              </a:lnSpc>
              <a:spcBef>
                <a:spcPct val="0"/>
              </a:spcBef>
              <a:spcAft>
                <a:spcPct val="35000"/>
              </a:spcAft>
            </a:pPr>
            <a:r>
              <a:rPr lang="en-US" dirty="0"/>
              <a:t>Conclusion</a:t>
            </a:r>
            <a:endParaRPr lang="en-US" sz="1200" dirty="0"/>
          </a:p>
        </p:txBody>
      </p:sp>
      <p:sp>
        <p:nvSpPr>
          <p:cNvPr id="26" name="Freeform 25"/>
          <p:cNvSpPr/>
          <p:nvPr/>
        </p:nvSpPr>
        <p:spPr>
          <a:xfrm rot="16200000">
            <a:off x="4763649" y="3228601"/>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498"/>
              <a:lumOff val="-2190"/>
              <a:alphaOff val="0"/>
            </a:schemeClr>
          </a:fillRef>
          <a:effectRef idx="0">
            <a:schemeClr val="accent3">
              <a:hueOff val="9000211"/>
              <a:satOff val="-13498"/>
              <a:lumOff val="-2190"/>
              <a:alphaOff val="0"/>
            </a:schemeClr>
          </a:effectRef>
          <a:fontRef idx="minor">
            <a:schemeClr val="lt1"/>
          </a:fontRef>
        </p:style>
        <p:txBody>
          <a:bodyPr spcFirstLastPara="0" vert="horz" wrap="square" lIns="-1" tIns="92455" rIns="36986" bIns="92455" numCol="1" spcCol="1270" anchor="ctr" anchorCtr="0">
            <a:noAutofit/>
          </a:bodyPr>
          <a:lstStyle/>
          <a:p>
            <a:pPr algn="ctr" defTabSz="933450">
              <a:lnSpc>
                <a:spcPct val="90000"/>
              </a:lnSpc>
              <a:spcBef>
                <a:spcPct val="0"/>
              </a:spcBef>
              <a:spcAft>
                <a:spcPct val="35000"/>
              </a:spcAft>
            </a:pPr>
            <a:endParaRPr lang="en-US" sz="2100"/>
          </a:p>
        </p:txBody>
      </p:sp>
      <p:sp>
        <p:nvSpPr>
          <p:cNvPr id="27" name="Freeform 26"/>
          <p:cNvSpPr/>
          <p:nvPr/>
        </p:nvSpPr>
        <p:spPr>
          <a:xfrm>
            <a:off x="3985298"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74"/>
              <a:lumOff val="-2739"/>
              <a:alphaOff val="0"/>
            </a:schemeClr>
          </a:fillRef>
          <a:effectRef idx="0">
            <a:schemeClr val="accent3">
              <a:hueOff val="11250264"/>
              <a:satOff val="-16874"/>
              <a:lumOff val="-2739"/>
              <a:alphaOff val="0"/>
            </a:schemeClr>
          </a:effectRef>
          <a:fontRef idx="minor">
            <a:schemeClr val="lt1"/>
          </a:fontRef>
        </p:style>
        <p:txBody>
          <a:bodyPr spcFirstLastPara="0" vert="horz" wrap="square" lIns="218368" tIns="218368" rIns="218368" bIns="218368" numCol="1" spcCol="1270" anchor="ctr" anchorCtr="0">
            <a:noAutofit/>
          </a:bodyPr>
          <a:lstStyle/>
          <a:p>
            <a:pPr algn="ctr" defTabSz="622300">
              <a:lnSpc>
                <a:spcPct val="90000"/>
              </a:lnSpc>
              <a:spcBef>
                <a:spcPct val="0"/>
              </a:spcBef>
              <a:spcAft>
                <a:spcPct val="35000"/>
              </a:spcAft>
            </a:pPr>
            <a:r>
              <a:rPr lang="en-US" sz="2000" dirty="0"/>
              <a:t>Action Plan</a:t>
            </a:r>
          </a:p>
        </p:txBody>
      </p:sp>
      <p:sp>
        <p:nvSpPr>
          <p:cNvPr id="28" name="Freeform 27"/>
          <p:cNvSpPr/>
          <p:nvPr/>
        </p:nvSpPr>
        <p:spPr>
          <a:xfrm rot="19800000">
            <a:off x="5430151" y="2068944"/>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74"/>
              <a:lumOff val="-2739"/>
              <a:alphaOff val="0"/>
            </a:schemeClr>
          </a:fillRef>
          <a:effectRef idx="0">
            <a:schemeClr val="accent3">
              <a:hueOff val="11250264"/>
              <a:satOff val="-16874"/>
              <a:lumOff val="-2739"/>
              <a:alphaOff val="0"/>
            </a:schemeClr>
          </a:effectRef>
          <a:fontRef idx="minor">
            <a:schemeClr val="lt1"/>
          </a:fontRef>
        </p:style>
        <p:txBody>
          <a:bodyPr spcFirstLastPara="0" vert="horz" wrap="square" lIns="0" tIns="92454" rIns="36984" bIns="92455" numCol="1" spcCol="1270" anchor="ctr" anchorCtr="0">
            <a:noAutofit/>
          </a:bodyPr>
          <a:lstStyle/>
          <a:p>
            <a:pPr algn="ctr" defTabSz="933450">
              <a:lnSpc>
                <a:spcPct val="90000"/>
              </a:lnSpc>
              <a:spcBef>
                <a:spcPct val="0"/>
              </a:spcBef>
              <a:spcAft>
                <a:spcPct val="35000"/>
              </a:spcAft>
            </a:pPr>
            <a:endParaRPr lang="en-US" sz="2100"/>
          </a:p>
        </p:txBody>
      </p:sp>
      <p:sp>
        <p:nvSpPr>
          <p:cNvPr id="9" name="Rectangular Callout 8"/>
          <p:cNvSpPr/>
          <p:nvPr/>
        </p:nvSpPr>
        <p:spPr>
          <a:xfrm>
            <a:off x="8760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8400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8400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1765176" y="4653137"/>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1765176" y="3264253"/>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1765176" y="1844824"/>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p:cNvSpPr>
            <a:spLocks noGrp="1"/>
          </p:cNvSpPr>
          <p:nvPr>
            <p:ph type="title"/>
          </p:nvPr>
        </p:nvSpPr>
        <p:spPr>
          <a:xfrm>
            <a:off x="954823" y="2109493"/>
            <a:ext cx="4265763" cy="1441776"/>
          </a:xfrm>
        </p:spPr>
        <p:txBody>
          <a:bodyPr anchor="t">
            <a:normAutofit/>
          </a:bodyPr>
          <a:lstStyle/>
          <a:p>
            <a:r>
              <a:rPr lang="en-GB" dirty="0"/>
              <a:t>Activity-3- 30 minutes </a:t>
            </a:r>
          </a:p>
        </p:txBody>
      </p:sp>
      <p:sp>
        <p:nvSpPr>
          <p:cNvPr id="3" name="Content Placeholder 2"/>
          <p:cNvSpPr>
            <a:spLocks noGrp="1"/>
          </p:cNvSpPr>
          <p:nvPr>
            <p:ph idx="1"/>
          </p:nvPr>
        </p:nvSpPr>
        <p:spPr>
          <a:xfrm>
            <a:off x="5871353" y="1107681"/>
            <a:ext cx="5269831" cy="3445399"/>
          </a:xfrm>
        </p:spPr>
        <p:txBody>
          <a:bodyPr>
            <a:normAutofit/>
          </a:bodyPr>
          <a:lstStyle/>
          <a:p>
            <a:pPr marL="0" indent="0">
              <a:buNone/>
            </a:pPr>
            <a:r>
              <a:rPr lang="en-GB" sz="3600" dirty="0"/>
              <a:t>Reflect on your group discussion experience in the LCHS4008 module or any of your module using Gibbs’ reflective cycle. </a:t>
            </a:r>
          </a:p>
        </p:txBody>
      </p:sp>
      <p:cxnSp>
        <p:nvCxnSpPr>
          <p:cNvPr id="10" name="Straight Connector 9"/>
          <p:cNvCxnSpPr>
            <a:cxnSpLocks noGrp="1" noRot="1" noChangeAspect="1" noMove="1" noResize="1" noEditPoints="1" noAdjustHandles="1" noChangeArrowheads="1" noChangeShapeType="1"/>
          </p:cNvCxnSpPr>
          <p:nvPr/>
        </p:nvCxnSpPr>
        <p:spPr>
          <a:xfrm>
            <a:off x="1050816" y="37643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4088" y="555712"/>
            <a:ext cx="4218435" cy="2390687"/>
          </a:xfrm>
        </p:spPr>
        <p:txBody>
          <a:bodyPr>
            <a:normAutofit/>
          </a:bodyPr>
          <a:lstStyle/>
          <a:p>
            <a:r>
              <a:rPr lang="en-GB" dirty="0"/>
              <a:t>Some useful prompts for your activity</a:t>
            </a:r>
          </a:p>
        </p:txBody>
      </p:sp>
      <p:pic>
        <p:nvPicPr>
          <p:cNvPr id="7" name="Graphic 6" descr="Thought bubble"/>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5383" y="3210560"/>
            <a:ext cx="2959568" cy="2959568"/>
          </a:xfrm>
          <a:prstGeom prst="rect">
            <a:avLst/>
          </a:prstGeom>
        </p:spPr>
      </p:pic>
      <p:cxnSp>
        <p:nvCxnSpPr>
          <p:cNvPr id="12" name="Straight Connector 11"/>
          <p:cNvCxnSpPr>
            <a:cxnSpLocks noGrp="1" noRot="1" noChangeAspect="1" noMove="1" noResize="1" noEditPoints="1" noAdjustHandles="1" noChangeArrowheads="1" noChangeShapeType="1"/>
          </p:cNvCxnSpPr>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450733" y="555712"/>
            <a:ext cx="6037179" cy="5614416"/>
          </a:xfrm>
        </p:spPr>
        <p:txBody>
          <a:bodyPr>
            <a:normAutofit fontScale="92500" lnSpcReduction="10000"/>
          </a:bodyPr>
          <a:lstStyle/>
          <a:p>
            <a:r>
              <a:rPr lang="en-GB" sz="2400" b="1" dirty="0"/>
              <a:t>Description – What happened?</a:t>
            </a:r>
          </a:p>
          <a:p>
            <a:pPr lvl="1"/>
            <a:r>
              <a:rPr lang="en-GB" sz="2000" dirty="0"/>
              <a:t>Briefly outline the event or experience.</a:t>
            </a:r>
          </a:p>
          <a:p>
            <a:r>
              <a:rPr lang="en-GB" sz="2400" b="1" dirty="0"/>
              <a:t>Feelings – What were your thoughts and emotions?</a:t>
            </a:r>
          </a:p>
          <a:p>
            <a:pPr lvl="1"/>
            <a:r>
              <a:rPr lang="en-GB" sz="2000" dirty="0"/>
              <a:t>During and after the experience.</a:t>
            </a:r>
          </a:p>
          <a:p>
            <a:r>
              <a:rPr lang="en-GB" sz="2400" b="1" dirty="0"/>
              <a:t>Evaluation – What went well and what didn’t?</a:t>
            </a:r>
          </a:p>
          <a:p>
            <a:pPr lvl="1"/>
            <a:r>
              <a:rPr lang="en-GB" sz="2000" dirty="0"/>
              <a:t>What was positive/negative about the situation?</a:t>
            </a:r>
          </a:p>
          <a:p>
            <a:r>
              <a:rPr lang="en-GB" sz="2400" b="1" dirty="0"/>
              <a:t>Analysis – Why did things happen that way?</a:t>
            </a:r>
          </a:p>
          <a:p>
            <a:pPr lvl="1"/>
            <a:r>
              <a:rPr lang="en-GB" sz="2000" dirty="0"/>
              <a:t>What factors influenced the outcome?</a:t>
            </a:r>
          </a:p>
          <a:p>
            <a:r>
              <a:rPr lang="en-GB" sz="2400" b="1" dirty="0"/>
              <a:t>Conclusion – What have you learned?</a:t>
            </a:r>
          </a:p>
          <a:p>
            <a:pPr lvl="1"/>
            <a:r>
              <a:rPr lang="en-GB" sz="2000" dirty="0"/>
              <a:t>What would you do the same or differently?</a:t>
            </a:r>
          </a:p>
          <a:p>
            <a:r>
              <a:rPr lang="en-GB" sz="2400" b="1" dirty="0"/>
              <a:t>Action Plan – What will you do next time?</a:t>
            </a:r>
          </a:p>
          <a:p>
            <a:pPr lvl="1"/>
            <a:r>
              <a:rPr lang="en-GB" sz="2000" dirty="0"/>
              <a:t>How will you apply what you’ve learned?</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p:cNvCxnSpPr>
            <a:cxnSpLocks noGrp="1" noRot="1" noChangeAspect="1" noMove="1" noResize="1" noEditPoints="1" noAdjustHandles="1" noChangeArrowheads="1" noChangeShapeType="1"/>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cxnSpLocks noGrp="1" noRot="1" noChangeAspect="1" noMove="1" noResize="1" noEditPoints="1" noAdjustHandles="1" noChangeArrowheads="1" noChangeShapeType="1"/>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3400" y="871758"/>
            <a:ext cx="5227171" cy="3871143"/>
          </a:xfrm>
        </p:spPr>
        <p:txBody>
          <a:bodyPr vert="horz" lIns="91440" tIns="45720" rIns="91440" bIns="45720" rtlCol="0" anchor="t">
            <a:normAutofit/>
          </a:bodyPr>
          <a:lstStyle/>
          <a:p>
            <a:r>
              <a:rPr lang="en-US" sz="5400" dirty="0"/>
              <a:t>Assessment 2 – portfolio introduction</a:t>
            </a:r>
          </a:p>
        </p:txBody>
      </p:sp>
      <p:cxnSp>
        <p:nvCxnSpPr>
          <p:cNvPr id="28" name="Straight Connector 27"/>
          <p:cNvCxnSpPr>
            <a:cxnSpLocks noGrp="1" noRot="1" noChangeAspect="1" noMove="1" noResize="1" noEditPoints="1" noAdjustHandles="1" noChangeArrowheads="1" noChangeShapeType="1"/>
          </p:cNvCxnSpPr>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cxnSpLocks noGrp="1" noRot="1" noChangeAspect="1" noMove="1" noResize="1" noEditPoints="1" noAdjustHandles="1" noChangeArrowheads="1" noChangeShapeType="1"/>
          </p:cNvCxnSpPr>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Pen placed on top of a signature line"/>
          <p:cNvPicPr>
            <a:picLocks noChangeAspect="1"/>
          </p:cNvPicPr>
          <p:nvPr/>
        </p:nvPicPr>
        <p:blipFill>
          <a:blip r:embed="rId2"/>
          <a:srcRect l="8258" r="36487" b="-1"/>
          <a:stretch>
            <a:fillRect/>
          </a:stretch>
        </p:blipFill>
        <p:spPr>
          <a:xfrm>
            <a:off x="6515100" y="10"/>
            <a:ext cx="5676900" cy="68579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4088" y="914400"/>
            <a:ext cx="3914776" cy="3977269"/>
          </a:xfrm>
        </p:spPr>
        <p:txBody>
          <a:bodyPr>
            <a:normAutofit/>
          </a:bodyPr>
          <a:lstStyle/>
          <a:p>
            <a:r>
              <a:rPr lang="en-GB" dirty="0"/>
              <a:t>Assessment component 1- discussion</a:t>
            </a:r>
          </a:p>
        </p:txBody>
      </p:sp>
      <p:cxnSp>
        <p:nvCxnSpPr>
          <p:cNvPr id="11" name="Straight Connector 10"/>
          <p:cNvCxnSpPr>
            <a:cxnSpLocks noGrp="1" noRot="1" noChangeAspect="1" noMove="1" noResize="1" noEditPoints="1" noAdjustHandles="1" noChangeArrowheads="1" noChangeShapeType="1"/>
          </p:cNvCxnSpPr>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p:cNvGraphicFramePr>
            <a:graphicFrameLocks noGrp="1"/>
          </p:cNvGraphicFramePr>
          <p:nvPr>
            <p:ph idx="1"/>
          </p:nvPr>
        </p:nvGraphicFramePr>
        <p:xfrm>
          <a:off x="531520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hought Bubble: Cloud 3"/>
          <p:cNvSpPr/>
          <p:nvPr/>
        </p:nvSpPr>
        <p:spPr>
          <a:xfrm>
            <a:off x="491490" y="3326130"/>
            <a:ext cx="4023360" cy="2617470"/>
          </a:xfrm>
          <a:prstGeom prst="cloudCallou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FFC000"/>
                </a:solidFill>
              </a:rPr>
              <a:t>Use the rest of the time to work on your component 1 presentation slides</a:t>
            </a:r>
          </a:p>
        </p:txBody>
      </p:sp>
      <p:sp>
        <p:nvSpPr>
          <p:cNvPr id="6" name="Rectangles 5"/>
          <p:cNvSpPr/>
          <p:nvPr/>
        </p:nvSpPr>
        <p:spPr>
          <a:xfrm>
            <a:off x="6874510" y="819150"/>
            <a:ext cx="4612640" cy="1380490"/>
          </a:xfrm>
          <a:prstGeom prst="rect">
            <a:avLst/>
          </a:prstGeom>
          <a:solidFill>
            <a:srgbClr val="F2F2F2"/>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a:solidFill>
                  <a:schemeClr val="tx1"/>
                </a:solidFill>
              </a:rPr>
              <a:t>Have you chosen your key skill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Bassot, B. (2020) </a:t>
            </a:r>
            <a:r>
              <a:rPr lang="en-GB" i="1" dirty="0"/>
              <a:t>The reflective journal</a:t>
            </a:r>
            <a:r>
              <a:rPr lang="en-GB" dirty="0"/>
              <a:t>. 3rd edition. London: Red Globe Press.</a:t>
            </a:r>
          </a:p>
          <a:p>
            <a:r>
              <a:rPr lang="en-GB" dirty="0"/>
              <a:t>Cottrell, S. (2015) </a:t>
            </a:r>
            <a:r>
              <a:rPr lang="en-GB" i="1" dirty="0"/>
              <a:t>Skills for success : personal development and employability</a:t>
            </a:r>
            <a:r>
              <a:rPr lang="en-GB" dirty="0"/>
              <a:t>. 3rd ed. </a:t>
            </a:r>
            <a:r>
              <a:rPr lang="en-GB"/>
              <a:t>Basingstoke: Palgrave Macmillan.</a:t>
            </a:r>
            <a:endParaRPr lang="en-GB" dirty="0"/>
          </a:p>
          <a:p>
            <a:r>
              <a:rPr lang="en-GB" dirty="0"/>
              <a:t>Johns, C. (2013) </a:t>
            </a:r>
            <a:r>
              <a:rPr lang="en-GB" i="1" dirty="0"/>
              <a:t>Becoming a reflective practitioner</a:t>
            </a:r>
            <a:r>
              <a:rPr lang="en-GB" dirty="0"/>
              <a:t>. 4th ed. Chichester, West Sussex: John Wiley &amp; Sons.</a:t>
            </a:r>
          </a:p>
          <a:p>
            <a:endParaRPr lang="en-GB" dirty="0"/>
          </a:p>
        </p:txBody>
      </p:sp>
    </p:spTree>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1223</Words>
  <Application>Microsoft Office PowerPoint</Application>
  <PresentationFormat>Widescreen</PresentationFormat>
  <Paragraphs>142</Paragraphs>
  <Slides>21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Arial</vt:lpstr>
      <vt:lpstr>Bierstadt</vt:lpstr>
      <vt:lpstr>Calisto MT</vt:lpstr>
      <vt:lpstr>Univers Condensed</vt:lpstr>
      <vt:lpstr>ChronicleVTI</vt:lpstr>
      <vt:lpstr>Session 4: Reflection </vt:lpstr>
      <vt:lpstr>We are recording now</vt:lpstr>
      <vt:lpstr>Recap</vt:lpstr>
      <vt:lpstr>Discuss your Academic &amp; InfoSkills  Homework</vt:lpstr>
      <vt:lpstr>Guest Speaker – Neale Haddon CBT</vt:lpstr>
      <vt:lpstr>Activity- 1-20 minutes</vt:lpstr>
      <vt:lpstr>Reflection</vt:lpstr>
      <vt:lpstr>PowerPoint Presentation</vt:lpstr>
      <vt:lpstr>Why is it important in HSC?</vt:lpstr>
      <vt:lpstr>What is reflective thinking?</vt:lpstr>
      <vt:lpstr>Models of reflection</vt:lpstr>
      <vt:lpstr>PowerPoint Presentation</vt:lpstr>
      <vt:lpstr>Activity-2 – 20 minutes </vt:lpstr>
      <vt:lpstr>PowerPoint Presentation</vt:lpstr>
      <vt:lpstr>Activity- 2 – 20 minutes</vt:lpstr>
      <vt:lpstr>The Gibb’s reflective cycle</vt:lpstr>
      <vt:lpstr>Activity-3- 30 minutes </vt:lpstr>
      <vt:lpstr>Some useful prompts for your activity</vt:lpstr>
      <vt:lpstr>Assessment 2 – portfolio introduction</vt:lpstr>
      <vt:lpstr>Assessment component 1- discussion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Besty Jose</dc:creator>
  <cp:lastModifiedBy>Olu Adegbite</cp:lastModifiedBy>
  <cp:revision>10</cp:revision>
  <dcterms:created xsi:type="dcterms:W3CDTF">2025-05-30T13:13:00Z</dcterms:created>
  <dcterms:modified xsi:type="dcterms:W3CDTF">2026-09-29T19:37:31Z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7D6E8E7FBF134D3EA18A5F9B4EA95DC9_13</vt:lpwstr>
  </property>
  <property fmtid="{D5CDD505-2E9C-101B-9397-08002B2CF9AE}" pid="3" name="KSOProductBuildVer">
    <vt:lpwstr>1033-12.1.0.26880</vt:lpwstr>
  </property>
</Properties>
</file>