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98" r:id="rId3"/>
    <p:sldId id="283" r:id="rId4"/>
    <p:sldId id="285" r:id="rId5"/>
    <p:sldId id="286" r:id="rId6"/>
    <p:sldId id="287" r:id="rId7"/>
    <p:sldId id="288" r:id="rId8"/>
    <p:sldId id="290" r:id="rId9"/>
    <p:sldId id="289" r:id="rId10"/>
    <p:sldId id="300" r:id="rId11"/>
    <p:sldId id="291" r:id="rId12"/>
    <p:sldId id="292" r:id="rId13"/>
    <p:sldId id="293" r:id="rId14"/>
    <p:sldId id="294" r:id="rId15"/>
    <p:sldId id="295" r:id="rId16"/>
    <p:sldId id="296" r:id="rId17"/>
    <p:sldId id="297" r:id="rId18"/>
    <p:sldId id="258" r:id="rId19"/>
    <p:sldId id="262" r:id="rId20"/>
    <p:sldId id="263" r:id="rId21"/>
    <p:sldId id="264" r:id="rId22"/>
    <p:sldId id="299"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strategicmanagementinsight.com/topics/competitive-advantage.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a:solidFill>
                  <a:schemeClr val="accent2"/>
                </a:solidFill>
              </a:rPr>
              <a:t>Week </a:t>
            </a:r>
            <a:r>
              <a:rPr lang="en-GB" altLang="en-US" dirty="0">
                <a:solidFill>
                  <a:schemeClr val="accent2"/>
                </a:solidFill>
              </a:rPr>
              <a:t>5</a:t>
            </a:r>
          </a:p>
          <a:p>
            <a:pPr eaLnBrk="1" hangingPunct="1"/>
            <a:r>
              <a:rPr lang="en-GB" altLang="en-US" dirty="0">
                <a:solidFill>
                  <a:schemeClr val="accent2"/>
                </a:solidFill>
              </a:rPr>
              <a:t>Directional Development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77FD-E3E9-49B6-8DBA-9FDC886715F8}"/>
              </a:ext>
            </a:extLst>
          </p:cNvPr>
          <p:cNvSpPr>
            <a:spLocks noGrp="1"/>
          </p:cNvSpPr>
          <p:nvPr>
            <p:ph type="title"/>
          </p:nvPr>
        </p:nvSpPr>
        <p:spPr/>
        <p:txBody>
          <a:bodyPr/>
          <a:lstStyle/>
          <a:p>
            <a:r>
              <a:rPr lang="en-GB" sz="3200" dirty="0"/>
              <a:t>Directional Development Strategy</a:t>
            </a:r>
          </a:p>
        </p:txBody>
      </p:sp>
      <p:sp>
        <p:nvSpPr>
          <p:cNvPr id="3" name="Content Placeholder 2">
            <a:extLst>
              <a:ext uri="{FF2B5EF4-FFF2-40B4-BE49-F238E27FC236}">
                <a16:creationId xmlns:a16="http://schemas.microsoft.com/office/drawing/2014/main" id="{BD310694-8410-4962-926F-15BC01A4B1C1}"/>
              </a:ext>
            </a:extLst>
          </p:cNvPr>
          <p:cNvSpPr>
            <a:spLocks noGrp="1"/>
          </p:cNvSpPr>
          <p:nvPr>
            <p:ph idx="1"/>
          </p:nvPr>
        </p:nvSpPr>
        <p:spPr/>
        <p:txBody>
          <a:bodyPr/>
          <a:lstStyle/>
          <a:p>
            <a:r>
              <a:rPr lang="en-GB" sz="2400" dirty="0"/>
              <a:t>Directional strategy is the game plan a company decides on and implements to grow business, increase profits, and accomplish goals and objectives. Small businesses to large corporations can create their own types of directional strategies that work for the focus and scope of each individual business.</a:t>
            </a:r>
          </a:p>
        </p:txBody>
      </p:sp>
      <p:sp>
        <p:nvSpPr>
          <p:cNvPr id="4" name="Date Placeholder 3">
            <a:extLst>
              <a:ext uri="{FF2B5EF4-FFF2-40B4-BE49-F238E27FC236}">
                <a16:creationId xmlns:a16="http://schemas.microsoft.com/office/drawing/2014/main" id="{E8481D7B-66BD-4E4C-B083-5C7C182062ED}"/>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1C1E98AA-91CA-47BD-ABB3-626203A0B6A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28985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r>
              <a:rPr lang="en-GB" sz="1800" b="1" dirty="0"/>
              <a:t> </a:t>
            </a: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26D70-A9FB-4BC0-B87F-2AE9608287D9}"/>
              </a:ext>
            </a:extLst>
          </p:cNvPr>
          <p:cNvSpPr>
            <a:spLocks noGrp="1"/>
          </p:cNvSpPr>
          <p:nvPr>
            <p:ph type="title"/>
          </p:nvPr>
        </p:nvSpPr>
        <p:spPr/>
        <p:txBody>
          <a:bodyPr/>
          <a:lstStyle/>
          <a:p>
            <a:r>
              <a:rPr lang="en-GB" dirty="0"/>
              <a:t>Ansoff Matrix Coca-Cola</a:t>
            </a:r>
          </a:p>
        </p:txBody>
      </p:sp>
      <p:pic>
        <p:nvPicPr>
          <p:cNvPr id="7" name="Content Placeholder 6" descr="Logo, company name&#10;&#10;Description automatically generated">
            <a:extLst>
              <a:ext uri="{FF2B5EF4-FFF2-40B4-BE49-F238E27FC236}">
                <a16:creationId xmlns:a16="http://schemas.microsoft.com/office/drawing/2014/main" id="{6E38F2B5-B782-4DB0-87AC-ADBED374575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6864" y="1700747"/>
            <a:ext cx="6430272" cy="3715268"/>
          </a:xfrm>
        </p:spPr>
      </p:pic>
      <p:sp>
        <p:nvSpPr>
          <p:cNvPr id="4" name="Date Placeholder 3">
            <a:extLst>
              <a:ext uri="{FF2B5EF4-FFF2-40B4-BE49-F238E27FC236}">
                <a16:creationId xmlns:a16="http://schemas.microsoft.com/office/drawing/2014/main" id="{05E7B948-352B-4EAD-B118-8DAA62711D17}"/>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60E35FF1-A93E-4259-ACCE-07835037F70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017935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FACD-03BB-4DEB-A83D-9D98C1A3D541}"/>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82BC68C1-69AC-4AEE-B11F-0F6B06F3DD3A}"/>
              </a:ext>
            </a:extLst>
          </p:cNvPr>
          <p:cNvSpPr>
            <a:spLocks noGrp="1"/>
          </p:cNvSpPr>
          <p:nvPr>
            <p:ph idx="1"/>
          </p:nvPr>
        </p:nvSpPr>
        <p:spPr/>
        <p:txBody>
          <a:bodyPr/>
          <a:lstStyle/>
          <a:p>
            <a:r>
              <a:rPr lang="en-GB" sz="2400" dirty="0"/>
              <a:t>BCG matrix is a framework created by Boston Consulting Group to evaluate the strategic position of the business brand portfolio and its potential. It classifies business portfolio into four categories based on industry attractiveness (growth rate of that industry) and </a:t>
            </a:r>
            <a:r>
              <a:rPr lang="en-GB" sz="2400" dirty="0">
                <a:hlinkClick r:id="rId2">
                  <a:extLst>
                    <a:ext uri="{A12FA001-AC4F-418D-AE19-62706E023703}">
                      <ahyp:hlinkClr xmlns:ahyp="http://schemas.microsoft.com/office/drawing/2018/hyperlinkcolor" val="tx"/>
                    </a:ext>
                  </a:extLst>
                </a:hlinkClick>
              </a:rPr>
              <a:t>competitive position</a:t>
            </a:r>
            <a:r>
              <a:rPr lang="en-GB" sz="2400" dirty="0"/>
              <a:t> (relative market share).</a:t>
            </a:r>
          </a:p>
        </p:txBody>
      </p:sp>
      <p:sp>
        <p:nvSpPr>
          <p:cNvPr id="4" name="Date Placeholder 3">
            <a:extLst>
              <a:ext uri="{FF2B5EF4-FFF2-40B4-BE49-F238E27FC236}">
                <a16:creationId xmlns:a16="http://schemas.microsoft.com/office/drawing/2014/main" id="{7B598894-D4C4-48CB-A2FA-9D1D62437173}"/>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D3D66AD1-6331-43D1-9968-6B30C57FE05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089902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D767-9C06-4B1D-9BB2-004C3D40A676}"/>
              </a:ext>
            </a:extLst>
          </p:cNvPr>
          <p:cNvSpPr>
            <a:spLocks noGrp="1"/>
          </p:cNvSpPr>
          <p:nvPr>
            <p:ph type="title"/>
          </p:nvPr>
        </p:nvSpPr>
        <p:spPr/>
        <p:txBody>
          <a:bodyPr/>
          <a:lstStyle/>
          <a:p>
            <a:r>
              <a:rPr lang="en-GB" dirty="0"/>
              <a:t>Diagram: The BCG Matrix</a:t>
            </a:r>
          </a:p>
        </p:txBody>
      </p:sp>
      <p:sp>
        <p:nvSpPr>
          <p:cNvPr id="4" name="Date Placeholder 3">
            <a:extLst>
              <a:ext uri="{FF2B5EF4-FFF2-40B4-BE49-F238E27FC236}">
                <a16:creationId xmlns:a16="http://schemas.microsoft.com/office/drawing/2014/main" id="{CAD91271-155E-4F2D-BAAB-8A28FDFD2209}"/>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58A74504-931D-4848-8BA0-3A4F3CB5F310}"/>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026" name="Picture 2" descr="BCG matrix is divided into 4 cells: stars, question marks, dogs and cash cows.">
            <a:extLst>
              <a:ext uri="{FF2B5EF4-FFF2-40B4-BE49-F238E27FC236}">
                <a16:creationId xmlns:a16="http://schemas.microsoft.com/office/drawing/2014/main" id="{8BAABDAD-E2A9-4C52-873F-0A0C910D7F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47334" y="1600200"/>
            <a:ext cx="5849331"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021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E9719-D430-4D87-92BC-67DAC27AE985}"/>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2AF798C9-9D82-42CB-9536-95EE0DDE0E63}"/>
              </a:ext>
            </a:extLst>
          </p:cNvPr>
          <p:cNvSpPr>
            <a:spLocks noGrp="1"/>
          </p:cNvSpPr>
          <p:nvPr>
            <p:ph idx="1"/>
          </p:nvPr>
        </p:nvSpPr>
        <p:spPr/>
        <p:txBody>
          <a:bodyPr/>
          <a:lstStyle/>
          <a:p>
            <a:r>
              <a:rPr lang="en-GB" sz="2800" dirty="0"/>
              <a:t>On the vertical axis, the market growth rate provides a measure of the market’s attractiveness. </a:t>
            </a:r>
          </a:p>
          <a:p>
            <a:r>
              <a:rPr lang="en-GB" sz="2800" dirty="0"/>
              <a:t>On the horizontal axis, relative market share serves as a measure of the company’s strength in the market. By dividing the BCG matrix into four fields, four types of SBU can be distinguished</a:t>
            </a:r>
            <a:r>
              <a:rPr lang="en-GB" dirty="0"/>
              <a:t>.</a:t>
            </a:r>
          </a:p>
        </p:txBody>
      </p:sp>
      <p:sp>
        <p:nvSpPr>
          <p:cNvPr id="4" name="Date Placeholder 3">
            <a:extLst>
              <a:ext uri="{FF2B5EF4-FFF2-40B4-BE49-F238E27FC236}">
                <a16:creationId xmlns:a16="http://schemas.microsoft.com/office/drawing/2014/main" id="{FCA6F7EE-4032-40B9-A7BF-5B2F92E836EC}"/>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584E0926-2057-4B8E-A867-A950142B46E1}"/>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816163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81E5-139E-4E18-9AB6-56EEBD78C06C}"/>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C8175F5-53B8-46FB-915A-86A1FAC6B3C0}"/>
              </a:ext>
            </a:extLst>
          </p:cNvPr>
          <p:cNvSpPr>
            <a:spLocks noGrp="1"/>
          </p:cNvSpPr>
          <p:nvPr>
            <p:ph idx="1"/>
          </p:nvPr>
        </p:nvSpPr>
        <p:spPr/>
        <p:txBody>
          <a:bodyPr/>
          <a:lstStyle/>
          <a:p>
            <a:pPr marL="0" indent="0">
              <a:buNone/>
            </a:pPr>
            <a:r>
              <a:rPr lang="en-GB" b="1" dirty="0"/>
              <a:t>Stars</a:t>
            </a:r>
          </a:p>
          <a:p>
            <a:r>
              <a:rPr lang="en-GB" sz="2400" dirty="0"/>
              <a:t>Stars are high-growth, high-share businesses or products. They often need heavy investment to finance their rapid growth. Eventually, their growth will slow down, and they will turn into cash cows. Stars have the following characteristics:</a:t>
            </a:r>
          </a:p>
          <a:p>
            <a:r>
              <a:rPr lang="en-GB" sz="2400" dirty="0"/>
              <a:t>High market share in a promising market</a:t>
            </a:r>
          </a:p>
          <a:p>
            <a:r>
              <a:rPr lang="en-GB" sz="2400" dirty="0"/>
              <a:t>To turn a star into a future cash cow, heavy investment is needed to fight competition and expand market share.</a:t>
            </a:r>
          </a:p>
          <a:p>
            <a:endParaRPr lang="en-GB" dirty="0"/>
          </a:p>
        </p:txBody>
      </p:sp>
      <p:sp>
        <p:nvSpPr>
          <p:cNvPr id="4" name="Date Placeholder 3">
            <a:extLst>
              <a:ext uri="{FF2B5EF4-FFF2-40B4-BE49-F238E27FC236}">
                <a16:creationId xmlns:a16="http://schemas.microsoft.com/office/drawing/2014/main" id="{D6BDB8FA-0C08-4145-8ED0-698F061C6C1D}"/>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15656A73-90ED-4E3E-BEBE-056502D5F73A}"/>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93557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EF219-5E89-4F24-BB35-741D807A5E03}"/>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70B623A-6FD8-47CD-9FBD-A081D7740EB6}"/>
              </a:ext>
            </a:extLst>
          </p:cNvPr>
          <p:cNvSpPr>
            <a:spLocks noGrp="1"/>
          </p:cNvSpPr>
          <p:nvPr>
            <p:ph idx="1"/>
          </p:nvPr>
        </p:nvSpPr>
        <p:spPr/>
        <p:txBody>
          <a:bodyPr/>
          <a:lstStyle/>
          <a:p>
            <a:pPr marL="0" indent="0">
              <a:buNone/>
            </a:pPr>
            <a:r>
              <a:rPr lang="en-GB" sz="1800" b="1" dirty="0"/>
              <a:t>Cash Cows</a:t>
            </a:r>
          </a:p>
          <a:p>
            <a:r>
              <a:rPr lang="en-GB" sz="1800" dirty="0"/>
              <a:t>Cash cows are low-growth, high-share businesses or products. These established and successful SBUs need less investment to maintain their market share. As a result, they produce cash that the company uses to pay its bills and to support other SBUs that need investment. As we have learned, question marks and stars require heavy investment, which usually comes from the profitable cash cows. Cash cows have the following characteristics:</a:t>
            </a:r>
          </a:p>
          <a:p>
            <a:r>
              <a:rPr lang="en-GB" sz="1800" dirty="0"/>
              <a:t>High market share in a slowly growing or mature market</a:t>
            </a:r>
          </a:p>
          <a:p>
            <a:r>
              <a:rPr lang="en-GB" sz="1800" dirty="0"/>
              <a:t>Create the highest cash flow</a:t>
            </a:r>
          </a:p>
          <a:p>
            <a:r>
              <a:rPr lang="en-GB" sz="1800" dirty="0"/>
              <a:t>No further investment should be undertaken due to limited or non-existent growth potential</a:t>
            </a:r>
          </a:p>
          <a:p>
            <a:r>
              <a:rPr lang="en-GB" sz="1800" dirty="0"/>
              <a:t>The company should try to “milk” the cash cows as long as possible.</a:t>
            </a:r>
          </a:p>
          <a:p>
            <a:endParaRPr lang="en-GB" dirty="0"/>
          </a:p>
        </p:txBody>
      </p:sp>
      <p:sp>
        <p:nvSpPr>
          <p:cNvPr id="4" name="Date Placeholder 3">
            <a:extLst>
              <a:ext uri="{FF2B5EF4-FFF2-40B4-BE49-F238E27FC236}">
                <a16:creationId xmlns:a16="http://schemas.microsoft.com/office/drawing/2014/main" id="{7C2F36D6-6B30-437D-AF2B-468ED275BD9D}"/>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7FC90A0F-56FC-4EF5-B8F2-489B5DA6C91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78580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6E59-1091-41D1-A5BD-F0FA1273A8AD}"/>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165D8D62-789D-48AA-B04E-423C3E9B04CE}"/>
              </a:ext>
            </a:extLst>
          </p:cNvPr>
          <p:cNvSpPr>
            <a:spLocks noGrp="1"/>
          </p:cNvSpPr>
          <p:nvPr>
            <p:ph idx="1"/>
          </p:nvPr>
        </p:nvSpPr>
        <p:spPr/>
        <p:txBody>
          <a:bodyPr/>
          <a:lstStyle/>
          <a:p>
            <a:pPr marL="0" indent="0">
              <a:buNone/>
            </a:pPr>
            <a:r>
              <a:rPr lang="en-GB" sz="1800" b="1" dirty="0"/>
              <a:t>Question Marks</a:t>
            </a:r>
          </a:p>
          <a:p>
            <a:r>
              <a:rPr lang="en-GB" sz="1800" dirty="0"/>
              <a:t>Question marks are low-share business units in high-growth markets. They require cash to hold their share, let alone increase it. The company needs to think hard about question marks – which ones should be built into stars, and which ones should be phased out? Question marks have the following characteristics:</a:t>
            </a:r>
          </a:p>
          <a:p>
            <a:r>
              <a:rPr lang="en-GB" sz="1800" dirty="0"/>
              <a:t>Low relative market share in a relatively young but promising market (growing)</a:t>
            </a:r>
          </a:p>
          <a:p>
            <a:r>
              <a:rPr lang="en-GB" sz="1800" dirty="0"/>
              <a:t>Potential of becoming stars if the market share can be increased</a:t>
            </a:r>
          </a:p>
          <a:p>
            <a:r>
              <a:rPr lang="en-GB" sz="1800" dirty="0"/>
              <a:t>If necessary market share is not reached, question marks are likely to turn into dogs as soon as the market gets more mature</a:t>
            </a:r>
          </a:p>
          <a:p>
            <a:r>
              <a:rPr lang="en-GB" sz="1800" dirty="0"/>
              <a:t>Careful analysis is needed to determine whether to invest or not.</a:t>
            </a:r>
          </a:p>
          <a:p>
            <a:endParaRPr lang="en-GB" dirty="0"/>
          </a:p>
        </p:txBody>
      </p:sp>
      <p:sp>
        <p:nvSpPr>
          <p:cNvPr id="4" name="Date Placeholder 3">
            <a:extLst>
              <a:ext uri="{FF2B5EF4-FFF2-40B4-BE49-F238E27FC236}">
                <a16:creationId xmlns:a16="http://schemas.microsoft.com/office/drawing/2014/main" id="{DFB63BD8-61F5-4B02-878C-1AC7ABBB7868}"/>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705C7395-71E5-45A2-87C5-FB72F0A1D1D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97923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B4C2B-EB13-4F72-B731-4142A409F834}"/>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A783B9C1-D5EE-48D6-8879-0FF3E9BD9B37}"/>
              </a:ext>
            </a:extLst>
          </p:cNvPr>
          <p:cNvSpPr>
            <a:spLocks noGrp="1"/>
          </p:cNvSpPr>
          <p:nvPr>
            <p:ph idx="1"/>
          </p:nvPr>
        </p:nvSpPr>
        <p:spPr/>
        <p:txBody>
          <a:bodyPr/>
          <a:lstStyle/>
          <a:p>
            <a:pPr marL="0" indent="0">
              <a:buNone/>
            </a:pPr>
            <a:r>
              <a:rPr lang="en-GB" sz="2000" b="1" dirty="0"/>
              <a:t>Dogs</a:t>
            </a:r>
          </a:p>
          <a:p>
            <a:r>
              <a:rPr lang="en-GB" sz="2000" dirty="0"/>
              <a:t>Dogs are low-growth, low-share businesses and products. They may generate enough cash to maintain themselves, but do not promise to be large sources of cash flow. Dogs have the following characteristics:</a:t>
            </a:r>
          </a:p>
          <a:p>
            <a:r>
              <a:rPr lang="en-GB" sz="2000" dirty="0"/>
              <a:t>Low relative market share in a slowly growing or declining market</a:t>
            </a:r>
          </a:p>
          <a:p>
            <a:r>
              <a:rPr lang="en-GB" sz="2000" dirty="0"/>
              <a:t>Products do mostly not generate large profit and may usually just break even</a:t>
            </a:r>
          </a:p>
          <a:p>
            <a:r>
              <a:rPr lang="en-GB" sz="2000" dirty="0"/>
              <a:t>The company should divest dogs, as these products have a negative effect on the overall profitability of the company. Instead of carrying dogs along, the company should better focus on products or SBUs with greater potential.</a:t>
            </a:r>
          </a:p>
          <a:p>
            <a:endParaRPr lang="en-GB" dirty="0"/>
          </a:p>
        </p:txBody>
      </p:sp>
      <p:sp>
        <p:nvSpPr>
          <p:cNvPr id="4" name="Date Placeholder 3">
            <a:extLst>
              <a:ext uri="{FF2B5EF4-FFF2-40B4-BE49-F238E27FC236}">
                <a16:creationId xmlns:a16="http://schemas.microsoft.com/office/drawing/2014/main" id="{33657B08-FCC0-471A-ACC2-1E02C830D8DC}"/>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F8291D59-9545-4EA0-A094-01F2C654CE65}"/>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95636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Porters Generic Strategy Model</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065" y="1268761"/>
            <a:ext cx="7548327" cy="4249254"/>
          </a:xfrm>
        </p:spPr>
      </p:pic>
    </p:spTree>
    <p:extLst>
      <p:ext uri="{BB962C8B-B14F-4D97-AF65-F5344CB8AC3E}">
        <p14:creationId xmlns:p14="http://schemas.microsoft.com/office/powerpoint/2010/main" val="54609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Cost Leadership</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Following this strategy means that the company aims to produce in large quantities, at the lowest cost possible and sell at lower prices.  </a:t>
            </a:r>
          </a:p>
          <a:p>
            <a:r>
              <a:rPr lang="en-GB" dirty="0"/>
              <a:t>By doing this they can capitalise on economies of scale and defeat any competitor who has not got equal production capacity, or who can keep prices to a minimum</a:t>
            </a:r>
          </a:p>
          <a:p>
            <a:endParaRPr lang="en-GB" dirty="0"/>
          </a:p>
        </p:txBody>
      </p:sp>
    </p:spTree>
    <p:extLst>
      <p:ext uri="{BB962C8B-B14F-4D97-AF65-F5344CB8AC3E}">
        <p14:creationId xmlns:p14="http://schemas.microsoft.com/office/powerpoint/2010/main" val="379319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Differentiation</a:t>
            </a:r>
            <a:br>
              <a:rPr lang="en-GB" dirty="0"/>
            </a:br>
            <a:endParaRPr lang="en-GB" dirty="0"/>
          </a:p>
        </p:txBody>
      </p:sp>
      <p:sp>
        <p:nvSpPr>
          <p:cNvPr id="3" name="Content Placeholder 2"/>
          <p:cNvSpPr>
            <a:spLocks noGrp="1"/>
          </p:cNvSpPr>
          <p:nvPr>
            <p:ph idx="1"/>
          </p:nvPr>
        </p:nvSpPr>
        <p:spPr/>
        <p:txBody>
          <a:bodyPr/>
          <a:lstStyle/>
          <a:p>
            <a:r>
              <a:rPr lang="en-GB" dirty="0"/>
              <a:t>This strategy involves offering some unique selling (service) proposition (USP) that the competition do not have.</a:t>
            </a:r>
          </a:p>
          <a:p>
            <a:endParaRPr lang="en-GB" dirty="0"/>
          </a:p>
        </p:txBody>
      </p:sp>
    </p:spTree>
    <p:extLst>
      <p:ext uri="{BB962C8B-B14F-4D97-AF65-F5344CB8AC3E}">
        <p14:creationId xmlns:p14="http://schemas.microsoft.com/office/powerpoint/2010/main" val="268568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Focus</a:t>
            </a:r>
            <a:br>
              <a:rPr lang="en-GB" dirty="0"/>
            </a:br>
            <a:endParaRPr lang="en-GB" dirty="0"/>
          </a:p>
        </p:txBody>
      </p:sp>
      <p:sp>
        <p:nvSpPr>
          <p:cNvPr id="3" name="Content Placeholder 2"/>
          <p:cNvSpPr>
            <a:spLocks noGrp="1"/>
          </p:cNvSpPr>
          <p:nvPr>
            <p:ph idx="1"/>
          </p:nvPr>
        </p:nvSpPr>
        <p:spPr/>
        <p:txBody>
          <a:bodyPr/>
          <a:lstStyle/>
          <a:p>
            <a:r>
              <a:rPr lang="en-GB" dirty="0"/>
              <a:t>The company aims at very select market sectors and will be charging higher prices or lower prices. </a:t>
            </a:r>
          </a:p>
          <a:p>
            <a:endParaRPr lang="en-GB" dirty="0"/>
          </a:p>
        </p:txBody>
      </p:sp>
    </p:spTree>
    <p:extLst>
      <p:ext uri="{BB962C8B-B14F-4D97-AF65-F5344CB8AC3E}">
        <p14:creationId xmlns:p14="http://schemas.microsoft.com/office/powerpoint/2010/main" val="29657223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F1C36-D01E-413E-9B7C-756A65C14DCB}"/>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6C9446DB-67CD-4343-90ED-B345FC9030FE}"/>
              </a:ext>
            </a:extLst>
          </p:cNvPr>
          <p:cNvSpPr>
            <a:spLocks noGrp="1"/>
          </p:cNvSpPr>
          <p:nvPr>
            <p:ph idx="1"/>
          </p:nvPr>
        </p:nvSpPr>
        <p:spPr/>
        <p:txBody>
          <a:bodyPr/>
          <a:lstStyle/>
          <a:p>
            <a:r>
              <a:rPr lang="en-GB" dirty="0"/>
              <a:t>Pick a company and apply each of the four strategies from the Ansoff Matrix to help increase growth/profits, </a:t>
            </a:r>
            <a:r>
              <a:rPr lang="en-GB"/>
              <a:t>achieve objectives.</a:t>
            </a:r>
            <a:endParaRPr lang="en-GB" dirty="0"/>
          </a:p>
        </p:txBody>
      </p:sp>
      <p:sp>
        <p:nvSpPr>
          <p:cNvPr id="4" name="Date Placeholder 3">
            <a:extLst>
              <a:ext uri="{FF2B5EF4-FFF2-40B4-BE49-F238E27FC236}">
                <a16:creationId xmlns:a16="http://schemas.microsoft.com/office/drawing/2014/main" id="{229879FC-5552-4058-B3BF-1F194F4C1135}"/>
              </a:ext>
            </a:extLst>
          </p:cNvPr>
          <p:cNvSpPr>
            <a:spLocks noGrp="1"/>
          </p:cNvSpPr>
          <p:nvPr>
            <p:ph type="dt" sz="half" idx="10"/>
          </p:nvPr>
        </p:nvSpPr>
        <p:spPr/>
        <p:txBody>
          <a:bodyPr/>
          <a:lstStyle/>
          <a:p>
            <a:pPr>
              <a:defRPr/>
            </a:pPr>
            <a:fld id="{2303D31F-598B-47EE-BA37-93F097A3D676}" type="datetime1">
              <a:rPr lang="en-GB" altLang="en-US" smtClean="0"/>
              <a:pPr>
                <a:defRPr/>
              </a:pPr>
              <a:t>15/07/2021</a:t>
            </a:fld>
            <a:endParaRPr lang="en-GB" altLang="en-US"/>
          </a:p>
        </p:txBody>
      </p:sp>
      <p:sp>
        <p:nvSpPr>
          <p:cNvPr id="5" name="Slide Number Placeholder 4">
            <a:extLst>
              <a:ext uri="{FF2B5EF4-FFF2-40B4-BE49-F238E27FC236}">
                <a16:creationId xmlns:a16="http://schemas.microsoft.com/office/drawing/2014/main" id="{B083B9C3-E7C2-45A5-A14A-F32D4FDF02B5}"/>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7192513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2593</TotalTime>
  <Words>1061</Words>
  <Application>Microsoft Office PowerPoint</Application>
  <PresentationFormat>On-screen Show (4:3)</PresentationFormat>
  <Paragraphs>109</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Myriad Pro</vt:lpstr>
      <vt:lpstr>Verdana</vt:lpstr>
      <vt:lpstr>20140311PresentationUWTSDTemplate</vt:lpstr>
      <vt:lpstr>PowerPoint Presentation</vt:lpstr>
      <vt:lpstr>Directional Development Strategy</vt:lpstr>
      <vt:lpstr>The Ansoff Matrix</vt:lpstr>
      <vt:lpstr>Market Penetration</vt:lpstr>
      <vt:lpstr>Product Development</vt:lpstr>
      <vt:lpstr> Market Development</vt:lpstr>
      <vt:lpstr>Diversification</vt:lpstr>
      <vt:lpstr>Different Types of Diversification</vt:lpstr>
      <vt:lpstr>Vertical Integration</vt:lpstr>
      <vt:lpstr>Ansoff Matrix Coca-Cola</vt:lpstr>
      <vt:lpstr>The BCG Matrix</vt:lpstr>
      <vt:lpstr>Diagram: The BCG Matrix</vt:lpstr>
      <vt:lpstr>The BCG Matrix</vt:lpstr>
      <vt:lpstr>The BCG Matrix</vt:lpstr>
      <vt:lpstr>The BCG Matrix</vt:lpstr>
      <vt:lpstr>The BCG Matrix</vt:lpstr>
      <vt:lpstr>The BCG Matrix</vt:lpstr>
      <vt:lpstr>Porters Generic Strategy Model</vt:lpstr>
      <vt:lpstr> Cost Leadership </vt:lpstr>
      <vt:lpstr> Differentiation </vt:lpstr>
      <vt:lpstr> Focus </vt:lpstr>
      <vt:lpstr>Exercise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158</cp:revision>
  <cp:lastPrinted>2018-07-09T15:27:01Z</cp:lastPrinted>
  <dcterms:created xsi:type="dcterms:W3CDTF">2002-10-07T19:43:58Z</dcterms:created>
  <dcterms:modified xsi:type="dcterms:W3CDTF">2021-07-15T16:24:39Z</dcterms:modified>
</cp:coreProperties>
</file>