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1"/>
  </p:sldMasterIdLst>
  <p:sldIdLst>
    <p:sldId id="256" r:id="rId2"/>
    <p:sldId id="257" r:id="rId3"/>
    <p:sldId id="258" r:id="rId4"/>
    <p:sldId id="260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1" d="100"/>
          <a:sy n="51" d="100"/>
        </p:scale>
        <p:origin x="163" y="2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BE20F64-FED8-4F7E-9965-A8A8FC8A80E4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7D38B734-7899-4EBF-A949-0D9D0B85E163}">
      <dgm:prSet/>
      <dgm:spPr/>
      <dgm:t>
        <a:bodyPr/>
        <a:lstStyle/>
        <a:p>
          <a:r>
            <a:rPr lang="en-GB" dirty="0"/>
            <a:t>Procrastination</a:t>
          </a:r>
          <a:endParaRPr lang="en-US" dirty="0"/>
        </a:p>
      </dgm:t>
    </dgm:pt>
    <dgm:pt modelId="{034A6F89-33C8-48D0-A43E-ACE5479D9FDE}" type="parTrans" cxnId="{CB760DDF-1588-4B9D-9FF2-17551074011F}">
      <dgm:prSet/>
      <dgm:spPr/>
      <dgm:t>
        <a:bodyPr/>
        <a:lstStyle/>
        <a:p>
          <a:endParaRPr lang="en-US"/>
        </a:p>
      </dgm:t>
    </dgm:pt>
    <dgm:pt modelId="{BCA36F8E-0F32-494E-9005-3DE9A3C1FE3C}" type="sibTrans" cxnId="{CB760DDF-1588-4B9D-9FF2-17551074011F}">
      <dgm:prSet/>
      <dgm:spPr/>
      <dgm:t>
        <a:bodyPr/>
        <a:lstStyle/>
        <a:p>
          <a:endParaRPr lang="en-US"/>
        </a:p>
      </dgm:t>
    </dgm:pt>
    <dgm:pt modelId="{120AC73A-E42E-4577-951B-F4AE10A7BA0C}">
      <dgm:prSet/>
      <dgm:spPr/>
      <dgm:t>
        <a:bodyPr/>
        <a:lstStyle/>
        <a:p>
          <a:r>
            <a:rPr lang="en-GB" dirty="0"/>
            <a:t>Imposter syndrome/anxiety</a:t>
          </a:r>
          <a:endParaRPr lang="en-US" dirty="0"/>
        </a:p>
      </dgm:t>
    </dgm:pt>
    <dgm:pt modelId="{92E1462D-57B9-4295-B2D4-D3A450B29C56}" type="parTrans" cxnId="{F2633FFF-517C-46AA-890F-5C01E56B5A95}">
      <dgm:prSet/>
      <dgm:spPr/>
      <dgm:t>
        <a:bodyPr/>
        <a:lstStyle/>
        <a:p>
          <a:endParaRPr lang="en-US"/>
        </a:p>
      </dgm:t>
    </dgm:pt>
    <dgm:pt modelId="{2985F534-D58D-4B1B-BE6B-63DF22CF27EB}" type="sibTrans" cxnId="{F2633FFF-517C-46AA-890F-5C01E56B5A95}">
      <dgm:prSet/>
      <dgm:spPr/>
      <dgm:t>
        <a:bodyPr/>
        <a:lstStyle/>
        <a:p>
          <a:endParaRPr lang="en-US"/>
        </a:p>
      </dgm:t>
    </dgm:pt>
    <dgm:pt modelId="{E3F0942E-7234-4D60-8879-20042A5B3993}">
      <dgm:prSet/>
      <dgm:spPr/>
      <dgm:t>
        <a:bodyPr/>
        <a:lstStyle/>
        <a:p>
          <a:r>
            <a:rPr lang="en-GB"/>
            <a:t>ADHD</a:t>
          </a:r>
          <a:endParaRPr lang="en-US"/>
        </a:p>
      </dgm:t>
    </dgm:pt>
    <dgm:pt modelId="{329ED5AF-25CC-4C84-BBAF-9C3672BF1113}" type="parTrans" cxnId="{6206C04D-4E9C-4680-BA55-5A0281EEE4A2}">
      <dgm:prSet/>
      <dgm:spPr/>
      <dgm:t>
        <a:bodyPr/>
        <a:lstStyle/>
        <a:p>
          <a:endParaRPr lang="en-US"/>
        </a:p>
      </dgm:t>
    </dgm:pt>
    <dgm:pt modelId="{5A32FE44-CAC9-471B-A97D-0140D4762A33}" type="sibTrans" cxnId="{6206C04D-4E9C-4680-BA55-5A0281EEE4A2}">
      <dgm:prSet/>
      <dgm:spPr/>
      <dgm:t>
        <a:bodyPr/>
        <a:lstStyle/>
        <a:p>
          <a:endParaRPr lang="en-US"/>
        </a:p>
      </dgm:t>
    </dgm:pt>
    <dgm:pt modelId="{704A9C3F-5ED9-46CE-A230-2A281104D318}" type="pres">
      <dgm:prSet presAssocID="{5BE20F64-FED8-4F7E-9965-A8A8FC8A80E4}" presName="linear" presStyleCnt="0">
        <dgm:presLayoutVars>
          <dgm:animLvl val="lvl"/>
          <dgm:resizeHandles val="exact"/>
        </dgm:presLayoutVars>
      </dgm:prSet>
      <dgm:spPr/>
    </dgm:pt>
    <dgm:pt modelId="{2FA1A7D5-2634-4A33-A3B2-108206583BEF}" type="pres">
      <dgm:prSet presAssocID="{7D38B734-7899-4EBF-A949-0D9D0B85E163}" presName="parentText" presStyleLbl="node1" presStyleIdx="0" presStyleCnt="3" custLinFactNeighborX="136" custLinFactNeighborY="-47088">
        <dgm:presLayoutVars>
          <dgm:chMax val="0"/>
          <dgm:bulletEnabled val="1"/>
        </dgm:presLayoutVars>
      </dgm:prSet>
      <dgm:spPr/>
    </dgm:pt>
    <dgm:pt modelId="{7701FCA8-8DDE-48E6-8CF1-0220B9BD4D28}" type="pres">
      <dgm:prSet presAssocID="{BCA36F8E-0F32-494E-9005-3DE9A3C1FE3C}" presName="spacer" presStyleCnt="0"/>
      <dgm:spPr/>
    </dgm:pt>
    <dgm:pt modelId="{DFB6C253-EEBF-4820-A8E5-97129E09C202}" type="pres">
      <dgm:prSet presAssocID="{120AC73A-E42E-4577-951B-F4AE10A7BA0C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25F31E19-7137-4109-AB90-06FAF789C00F}" type="pres">
      <dgm:prSet presAssocID="{2985F534-D58D-4B1B-BE6B-63DF22CF27EB}" presName="spacer" presStyleCnt="0"/>
      <dgm:spPr/>
    </dgm:pt>
    <dgm:pt modelId="{050A458D-2AED-4C35-BC33-DA70D7BC08A5}" type="pres">
      <dgm:prSet presAssocID="{E3F0942E-7234-4D60-8879-20042A5B3993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B9795607-E6BF-4AF5-B03F-F072B667B2CD}" type="presOf" srcId="{120AC73A-E42E-4577-951B-F4AE10A7BA0C}" destId="{DFB6C253-EEBF-4820-A8E5-97129E09C202}" srcOrd="0" destOrd="0" presId="urn:microsoft.com/office/officeart/2005/8/layout/vList2"/>
    <dgm:cxn modelId="{C3DFC325-1913-4B1F-A965-0C798447D9B4}" type="presOf" srcId="{E3F0942E-7234-4D60-8879-20042A5B3993}" destId="{050A458D-2AED-4C35-BC33-DA70D7BC08A5}" srcOrd="0" destOrd="0" presId="urn:microsoft.com/office/officeart/2005/8/layout/vList2"/>
    <dgm:cxn modelId="{6206C04D-4E9C-4680-BA55-5A0281EEE4A2}" srcId="{5BE20F64-FED8-4F7E-9965-A8A8FC8A80E4}" destId="{E3F0942E-7234-4D60-8879-20042A5B3993}" srcOrd="2" destOrd="0" parTransId="{329ED5AF-25CC-4C84-BBAF-9C3672BF1113}" sibTransId="{5A32FE44-CAC9-471B-A97D-0140D4762A33}"/>
    <dgm:cxn modelId="{F47054A5-E816-4468-9B7C-52675CCFDBA1}" type="presOf" srcId="{7D38B734-7899-4EBF-A949-0D9D0B85E163}" destId="{2FA1A7D5-2634-4A33-A3B2-108206583BEF}" srcOrd="0" destOrd="0" presId="urn:microsoft.com/office/officeart/2005/8/layout/vList2"/>
    <dgm:cxn modelId="{572637BD-414C-48F3-9241-4794EEB8E50D}" type="presOf" srcId="{5BE20F64-FED8-4F7E-9965-A8A8FC8A80E4}" destId="{704A9C3F-5ED9-46CE-A230-2A281104D318}" srcOrd="0" destOrd="0" presId="urn:microsoft.com/office/officeart/2005/8/layout/vList2"/>
    <dgm:cxn modelId="{CB760DDF-1588-4B9D-9FF2-17551074011F}" srcId="{5BE20F64-FED8-4F7E-9965-A8A8FC8A80E4}" destId="{7D38B734-7899-4EBF-A949-0D9D0B85E163}" srcOrd="0" destOrd="0" parTransId="{034A6F89-33C8-48D0-A43E-ACE5479D9FDE}" sibTransId="{BCA36F8E-0F32-494E-9005-3DE9A3C1FE3C}"/>
    <dgm:cxn modelId="{F2633FFF-517C-46AA-890F-5C01E56B5A95}" srcId="{5BE20F64-FED8-4F7E-9965-A8A8FC8A80E4}" destId="{120AC73A-E42E-4577-951B-F4AE10A7BA0C}" srcOrd="1" destOrd="0" parTransId="{92E1462D-57B9-4295-B2D4-D3A450B29C56}" sibTransId="{2985F534-D58D-4B1B-BE6B-63DF22CF27EB}"/>
    <dgm:cxn modelId="{2F995923-7047-45DB-B66E-371791DCB277}" type="presParOf" srcId="{704A9C3F-5ED9-46CE-A230-2A281104D318}" destId="{2FA1A7D5-2634-4A33-A3B2-108206583BEF}" srcOrd="0" destOrd="0" presId="urn:microsoft.com/office/officeart/2005/8/layout/vList2"/>
    <dgm:cxn modelId="{321B1508-0CA9-4B57-9994-2DD3E08401D8}" type="presParOf" srcId="{704A9C3F-5ED9-46CE-A230-2A281104D318}" destId="{7701FCA8-8DDE-48E6-8CF1-0220B9BD4D28}" srcOrd="1" destOrd="0" presId="urn:microsoft.com/office/officeart/2005/8/layout/vList2"/>
    <dgm:cxn modelId="{77617196-B438-4F1C-9077-71697A5F0418}" type="presParOf" srcId="{704A9C3F-5ED9-46CE-A230-2A281104D318}" destId="{DFB6C253-EEBF-4820-A8E5-97129E09C202}" srcOrd="2" destOrd="0" presId="urn:microsoft.com/office/officeart/2005/8/layout/vList2"/>
    <dgm:cxn modelId="{76B33E6F-326B-48D2-BE65-1C5B9D5453A3}" type="presParOf" srcId="{704A9C3F-5ED9-46CE-A230-2A281104D318}" destId="{25F31E19-7137-4109-AB90-06FAF789C00F}" srcOrd="3" destOrd="0" presId="urn:microsoft.com/office/officeart/2005/8/layout/vList2"/>
    <dgm:cxn modelId="{0C277E6B-5BA8-4942-9BA7-950B0B544A08}" type="presParOf" srcId="{704A9C3F-5ED9-46CE-A230-2A281104D318}" destId="{050A458D-2AED-4C35-BC33-DA70D7BC08A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A1A7D5-2634-4A33-A3B2-108206583BEF}">
      <dsp:nvSpPr>
        <dsp:cNvPr id="0" name=""/>
        <dsp:cNvSpPr/>
      </dsp:nvSpPr>
      <dsp:spPr>
        <a:xfrm>
          <a:off x="0" y="0"/>
          <a:ext cx="6240668" cy="171682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marL="0" lvl="0" indent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300" kern="1200" dirty="0"/>
            <a:t>Procrastination</a:t>
          </a:r>
          <a:endParaRPr lang="en-US" sz="4300" kern="1200" dirty="0"/>
        </a:p>
      </dsp:txBody>
      <dsp:txXfrm>
        <a:off x="83809" y="83809"/>
        <a:ext cx="6073050" cy="1549210"/>
      </dsp:txXfrm>
    </dsp:sp>
    <dsp:sp modelId="{DFB6C253-EEBF-4820-A8E5-97129E09C202}">
      <dsp:nvSpPr>
        <dsp:cNvPr id="0" name=""/>
        <dsp:cNvSpPr/>
      </dsp:nvSpPr>
      <dsp:spPr>
        <a:xfrm>
          <a:off x="0" y="1884785"/>
          <a:ext cx="6240668" cy="1716828"/>
        </a:xfrm>
        <a:prstGeom prst="roundRect">
          <a:avLst/>
        </a:prstGeom>
        <a:solidFill>
          <a:schemeClr val="accent2">
            <a:hueOff val="738980"/>
            <a:satOff val="-12121"/>
            <a:lumOff val="-196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marL="0" lvl="0" indent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300" kern="1200" dirty="0"/>
            <a:t>Imposter syndrome/anxiety</a:t>
          </a:r>
          <a:endParaRPr lang="en-US" sz="4300" kern="1200" dirty="0"/>
        </a:p>
      </dsp:txBody>
      <dsp:txXfrm>
        <a:off x="83809" y="1968594"/>
        <a:ext cx="6073050" cy="1549210"/>
      </dsp:txXfrm>
    </dsp:sp>
    <dsp:sp modelId="{050A458D-2AED-4C35-BC33-DA70D7BC08A5}">
      <dsp:nvSpPr>
        <dsp:cNvPr id="0" name=""/>
        <dsp:cNvSpPr/>
      </dsp:nvSpPr>
      <dsp:spPr>
        <a:xfrm>
          <a:off x="0" y="3725454"/>
          <a:ext cx="6240668" cy="1716828"/>
        </a:xfrm>
        <a:prstGeom prst="roundRect">
          <a:avLst/>
        </a:prstGeom>
        <a:solidFill>
          <a:schemeClr val="accent2">
            <a:hueOff val="1477959"/>
            <a:satOff val="-24242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marL="0" lvl="0" indent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300" kern="1200"/>
            <a:t>ADHD</a:t>
          </a:r>
          <a:endParaRPr lang="en-US" sz="4300" kern="1200"/>
        </a:p>
      </dsp:txBody>
      <dsp:txXfrm>
        <a:off x="83809" y="3809263"/>
        <a:ext cx="6073050" cy="154921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BC7A07-96C3-42AF-943D-953C86C3DA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463557"/>
            <a:ext cx="9144000" cy="2387600"/>
          </a:xfrm>
        </p:spPr>
        <p:txBody>
          <a:bodyPr anchor="b">
            <a:normAutofit/>
          </a:bodyPr>
          <a:lstStyle>
            <a:lvl1pPr algn="ctr">
              <a:lnSpc>
                <a:spcPct val="90000"/>
              </a:lnSpc>
              <a:defRPr sz="5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EE38DF-F503-4E79-B1B0-16489708A1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943232"/>
            <a:ext cx="9144000" cy="1655762"/>
          </a:xfrm>
        </p:spPr>
        <p:txBody>
          <a:bodyPr>
            <a:normAutofit/>
          </a:bodyPr>
          <a:lstStyle>
            <a:lvl1pPr marL="0" indent="0" algn="ctr">
              <a:lnSpc>
                <a:spcPts val="3200"/>
              </a:lnSpc>
              <a:buNone/>
              <a:defRPr sz="24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1D965B-87A4-4F43-BE02-800BCCDF42E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0624" y="6217920"/>
            <a:ext cx="2743200" cy="640080"/>
          </a:xfrm>
        </p:spPr>
        <p:txBody>
          <a:bodyPr anchor="ctr" anchorCtr="0"/>
          <a:lstStyle/>
          <a:p>
            <a:fld id="{403CB87E-4591-47A1-9046-CF63F17215EF}" type="datetime2">
              <a:rPr lang="en-US" smtClean="0"/>
              <a:t>Thursday, December 22, 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9ED35B-CBF1-40D9-BAA7-CF9E1E22B8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67328" y="6217920"/>
            <a:ext cx="7196328" cy="640080"/>
          </a:xfrm>
        </p:spPr>
        <p:txBody>
          <a:bodyPr anchor="ctr" anchorCtr="0"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26653A-450D-4BDE-8718-99F2D93142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03152" y="0"/>
            <a:ext cx="685800" cy="685800"/>
          </a:xfrm>
        </p:spPr>
        <p:txBody>
          <a:bodyPr/>
          <a:lstStyle>
            <a:lvl1pPr algn="ctr">
              <a:defRPr/>
            </a:lvl1pPr>
          </a:lstStyle>
          <a:p>
            <a:fld id="{3A4F6043-7A67-491B-98BC-F933DED722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0770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914413-82C1-4EBC-8C6B-BC5F842D13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365125"/>
            <a:ext cx="10543032" cy="1325563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defRPr sz="5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8F029A-192E-4A44-ACC7-6C5212C777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625" y="1825625"/>
            <a:ext cx="10543031" cy="4206383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1A7D4-E57E-4789-896B-B2A051BF94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0624" y="6217920"/>
            <a:ext cx="2743200" cy="64008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33DE70B-B772-416E-A790-995760B1742E}" type="datetime2">
              <a:rPr lang="en-US" smtClean="0"/>
              <a:t>Thursday, December 22, 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7B63EE-3B35-4F8A-BDA3-E778BFE14C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339EF2-7937-4C30-A883-7F7BD02802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fld id="{3A4F6043-7A67-491B-98BC-F933DED7226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92200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CAF4BC-D1E9-40F0-A26B-9EA9B6B697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1081941"/>
            <a:ext cx="10543032" cy="2852737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7974A6-FAB9-47DA-8F1A-701DFC8DF3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0624" y="3961666"/>
            <a:ext cx="10543032" cy="1500187"/>
          </a:xfrm>
        </p:spPr>
        <p:txBody>
          <a:bodyPr>
            <a:noAutofit/>
          </a:bodyPr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64E2B4-314C-4D4F-8938-E437A2EF5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60CDE-A6F1-4138-AF12-ED09E8E5FB6B}" type="datetime2">
              <a:rPr lang="en-US" smtClean="0"/>
              <a:t>Thursday, December 22,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442F23-6986-4A36-97F0-13F305A2DE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4BA1B9-2423-42BD-A553-DC5703F624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8021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264F76-994F-4AB5-B17B-46C0C2FA5A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365125"/>
            <a:ext cx="10543032" cy="1325563"/>
          </a:xfrm>
        </p:spPr>
        <p:txBody>
          <a:bodyPr>
            <a:normAutofit/>
          </a:bodyPr>
          <a:lstStyle>
            <a:lvl1pPr>
              <a:defRPr sz="5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A69B3B-A540-4556-98C8-1F49704A79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20624" y="1825625"/>
            <a:ext cx="5599176" cy="4206382"/>
          </a:xfrm>
        </p:spPr>
        <p:txBody>
          <a:bodyPr/>
          <a:lstStyle>
            <a:lvl1pPr marL="457200" indent="-457200">
              <a:buFont typeface="Wingdings 2" panose="05020102010507070707" pitchFamily="18" charset="2"/>
              <a:buChar char="¬"/>
              <a:defRPr/>
            </a:lvl1pPr>
            <a:lvl2pPr marL="800100" indent="-342900">
              <a:buFont typeface="Wingdings 2" panose="05020102010507070707" pitchFamily="18" charset="2"/>
              <a:buChar char="¬"/>
              <a:defRPr/>
            </a:lvl2pPr>
            <a:lvl3pPr marL="1257300" indent="-342900">
              <a:buFont typeface="Wingdings 2" panose="05020102010507070707" pitchFamily="18" charset="2"/>
              <a:buChar char="¬"/>
              <a:defRPr/>
            </a:lvl3pPr>
            <a:lvl4pPr marL="1657350" indent="-285750">
              <a:buFont typeface="Wingdings 2" panose="05020102010507070707" pitchFamily="18" charset="2"/>
              <a:buChar char="¬"/>
              <a:defRPr/>
            </a:lvl4pPr>
            <a:lvl5pPr marL="2114550" indent="-285750">
              <a:buFont typeface="Wingdings 2" panose="05020102010507070707" pitchFamily="18" charset="2"/>
              <a:buChar char="¬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C72438-7C63-48F2-9D6F-2461BFD6D5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4791456" cy="4206382"/>
          </a:xfrm>
        </p:spPr>
        <p:txBody>
          <a:bodyPr/>
          <a:lstStyle>
            <a:lvl1pPr marL="228600" indent="-228600">
              <a:buFont typeface="Wingdings 2" panose="05020102010507070707" pitchFamily="18" charset="2"/>
              <a:buChar char="¬"/>
              <a:defRPr/>
            </a:lvl1pPr>
            <a:lvl2pPr marL="685800" indent="-228600">
              <a:buFont typeface="Wingdings 2" panose="05020102010507070707" pitchFamily="18" charset="2"/>
              <a:buChar char="¬"/>
              <a:defRPr/>
            </a:lvl2pPr>
            <a:lvl3pPr marL="1143000" indent="-228600">
              <a:buFont typeface="Wingdings 2" panose="05020102010507070707" pitchFamily="18" charset="2"/>
              <a:buChar char="¬"/>
              <a:defRPr/>
            </a:lvl3pPr>
            <a:lvl4pPr marL="1600200" indent="-228600">
              <a:buFont typeface="Wingdings 2" panose="05020102010507070707" pitchFamily="18" charset="2"/>
              <a:buChar char="¬"/>
              <a:defRPr/>
            </a:lvl4pPr>
            <a:lvl5pPr marL="2057400" indent="-228600">
              <a:buFont typeface="Wingdings 2" panose="05020102010507070707" pitchFamily="18" charset="2"/>
              <a:buChar char="¬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FA1B49-6AAA-4DA7-970F-B75899F1AB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5F8B1-DB7B-4D28-A97D-40FB2DD1EF78}" type="datetime2">
              <a:rPr lang="en-US" smtClean="0"/>
              <a:t>Thursday, December 22, 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E3649A-B9A2-4737-B47E-758DC14068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0C1407-C705-451C-878E-8175DCCD50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29126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2F9955-0460-4A20-8FC6-3005955600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365125"/>
            <a:ext cx="10543032" cy="1325563"/>
          </a:xfrm>
        </p:spPr>
        <p:txBody>
          <a:bodyPr>
            <a:normAutofit/>
          </a:bodyPr>
          <a:lstStyle>
            <a:lvl1pPr>
              <a:defRPr sz="5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95DDA7-4AAD-4EBE-880C-200E5F10A6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0624" y="1681163"/>
            <a:ext cx="5549697" cy="823912"/>
          </a:xfrm>
        </p:spPr>
        <p:txBody>
          <a:bodyPr anchor="b">
            <a:normAutofit/>
          </a:bodyPr>
          <a:lstStyle>
            <a:lvl1pPr marL="0" indent="0">
              <a:buNone/>
              <a:defRPr sz="3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9717496-E470-4CF6-884C-F07390A468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20624" y="2505075"/>
            <a:ext cx="5549697" cy="3526932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8C438EA-D381-4F22-A911-ECDD6D04FB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970321" y="1681163"/>
            <a:ext cx="4993335" cy="823912"/>
          </a:xfrm>
        </p:spPr>
        <p:txBody>
          <a:bodyPr anchor="b">
            <a:normAutofit/>
          </a:bodyPr>
          <a:lstStyle>
            <a:lvl1pPr marL="0" indent="0">
              <a:buNone/>
              <a:defRPr sz="3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3F255FA-A04D-49F2-8DB4-3CC082D0DBC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970321" y="2505075"/>
            <a:ext cx="4993335" cy="3526932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A6298F3-0AEC-4811-99A4-B78AE3A70B1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0624" y="6217920"/>
            <a:ext cx="2743200" cy="640080"/>
          </a:xfrm>
        </p:spPr>
        <p:txBody>
          <a:bodyPr/>
          <a:lstStyle/>
          <a:p>
            <a:fld id="{14039161-23B8-4738-9069-73EBE8884FDD}" type="datetime2">
              <a:rPr lang="en-US" smtClean="0"/>
              <a:t>Thursday, December 22, 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A7690B4-8A9A-4717-8B0B-2C92129265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28F00A-44BE-4E0A-B1CE-1FC489654F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2179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91F235-FBFF-453E-B90A-5758ED47C7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938306"/>
            <a:ext cx="10543032" cy="1325563"/>
          </a:xfrm>
        </p:spPr>
        <p:txBody>
          <a:bodyPr>
            <a:normAutofit/>
          </a:bodyPr>
          <a:lstStyle>
            <a:lvl1pPr>
              <a:defRPr sz="5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443A871-5A76-4349-99F0-C46C773804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94D44-7693-499F-AC6C-11696134FE3F}" type="datetime2">
              <a:rPr lang="en-US" smtClean="0"/>
              <a:t>Thursday, December 22, 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472E803-8BD9-40A2-8389-C19DA1148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05414ED-B772-4B84-813E-E34C9A97C0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7119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E562BDD-CBFF-4046-A6B2-A9ECCB7EA1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AF2AE-472C-4EF3-ABB2-24BAA9AE3CF7}" type="datetime2">
              <a:rPr lang="en-US" smtClean="0"/>
              <a:t>Thursday, December 22, 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90B5F6-6C28-4A86-AFD0-D7F93D461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910D5C-1634-451B-8D99-4D47EB3A11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99630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712261-8522-4437-B612-7C7100D18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457200"/>
            <a:ext cx="10543032" cy="1600200"/>
          </a:xfrm>
        </p:spPr>
        <p:txBody>
          <a:bodyPr anchor="b">
            <a:noAutofit/>
          </a:bodyPr>
          <a:lstStyle>
            <a:lvl1pPr>
              <a:defRPr sz="5200">
                <a:latin typeface="Dante (Headings)2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BAA0AF-3F50-42BD-84B4-E70C3D004F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2199340"/>
            <a:ext cx="5780468" cy="3661710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9C702B-2C4D-4590-8BEE-31940145C7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20624" y="2199340"/>
            <a:ext cx="4489180" cy="3669647"/>
          </a:xfrm>
        </p:spPr>
        <p:txBody>
          <a:bodyPr>
            <a:normAutofit/>
          </a:bodyPr>
          <a:lstStyle>
            <a:lvl1pPr marL="0" indent="0">
              <a:buNone/>
              <a:defRPr sz="2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94813E-250B-4422-AE46-5E1AB964A41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0624" y="6217920"/>
            <a:ext cx="2743200" cy="640080"/>
          </a:xfrm>
        </p:spPr>
        <p:txBody>
          <a:bodyPr/>
          <a:lstStyle/>
          <a:p>
            <a:fld id="{EAEA162C-A7C1-4263-9453-1BAFF8C39559}" type="datetime2">
              <a:rPr lang="en-US" smtClean="0"/>
              <a:t>Thursday, December 22, 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CB5B81-E9CC-45F3-8EF1-35D2C8FF15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DA7E97-5A73-4602-9582-6CDACB918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65975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95334B-3019-4CA1-B658-7790019224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457200"/>
            <a:ext cx="4489180" cy="160020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FD3CC12-FD6B-41A3-BF67-D600CC4383A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DB2BD5-DC18-460B-BFCC-5B2447D2B0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20624" y="2199340"/>
            <a:ext cx="4489180" cy="3669647"/>
          </a:xfrm>
        </p:spPr>
        <p:txBody>
          <a:bodyPr>
            <a:normAutofit/>
          </a:bodyPr>
          <a:lstStyle>
            <a:lvl1pPr marL="0" indent="0">
              <a:buNone/>
              <a:defRPr sz="2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AF6305-9768-4792-866C-91238D45695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0624" y="6217920"/>
            <a:ext cx="2743200" cy="640080"/>
          </a:xfrm>
        </p:spPr>
        <p:txBody>
          <a:bodyPr/>
          <a:lstStyle/>
          <a:p>
            <a:fld id="{64DF6793-3458-4587-8168-65F0C37A92D2}" type="datetime2">
              <a:rPr lang="en-US" smtClean="0"/>
              <a:t>Thursday, December 22, 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DBF050-0FF1-499F-936E-FAAE50DC3D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902C2E-1542-46B4-85B1-7A4B3F772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85410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7D930A-6467-4C46-BA13-A0F5EC12FF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5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841977A-7872-4BE8-8C5C-D2099BEDBB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CB8191-8A0C-4077-9A2D-0255BF81A9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17F0E-8070-4DFE-A821-9A699EDBAD7E}" type="datetime2">
              <a:rPr lang="en-US" smtClean="0"/>
              <a:t>Thursday, December 22,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441B40-57AC-45F3-9AAC-DC2BEBB121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6D65F4-29FA-451A-878F-768E426A7E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5101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D76A9FC-D582-4FC8-B641-9F77B4DD15B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3A1683-12F6-4BA6-AD1A-F98C609514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1141D6-1E1A-4A54-A9B4-57F86865FC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D34AE-C7BF-46E5-A968-01C6641F6476}" type="datetime2">
              <a:rPr lang="en-US" smtClean="0"/>
              <a:t>Thursday, December 22,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7541D6-4702-4421-AEB2-D6CA3AADBA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3C9F43-CD60-4C38-94C9-0E6D3B722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5228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586836B-C327-49CB-ADF2-2E730C4A91BF}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8310F61-136C-42B3-981B-FDE3DD0A8135}"/>
              </a:ext>
            </a:extLst>
          </p:cNvPr>
          <p:cNvSpPr/>
          <p:nvPr/>
        </p:nvSpPr>
        <p:spPr>
          <a:xfrm>
            <a:off x="1478322" y="709375"/>
            <a:ext cx="10713675" cy="5419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92AF870-601F-4570-A8A9-1003F8939C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365125"/>
            <a:ext cx="1054303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CCCECD-B6E7-4C40-8A84-65FD5A3F0A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0624" y="1825625"/>
            <a:ext cx="10543032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3EFA4D-0E39-4E26-B43C-5D1084B3BAE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20624" y="6217920"/>
            <a:ext cx="2743200" cy="6400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E8352ED3-3C46-4C9A-9738-67B2D875E7E2}" type="datetime2">
              <a:rPr lang="en-US" smtClean="0"/>
              <a:pPr/>
              <a:t>Thursday, December 22, 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8851EA-2F2C-4012-8B96-51179BDD11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767328" y="6217920"/>
            <a:ext cx="7196328" cy="6400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BB8ACB-7A60-4D76-A149-0C57A30E016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03152" y="0"/>
            <a:ext cx="685800" cy="685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fld id="{3A4F6043-7A67-491B-98BC-F933DED7226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62350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Wingdings 2" panose="05020102010507070707" pitchFamily="18" charset="2"/>
        <a:buChar char="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accent2"/>
        </a:buClr>
        <a:buFont typeface="Wingdings 2" panose="05020102010507070707" pitchFamily="18" charset="2"/>
        <a:buChar char="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accent2"/>
        </a:buClr>
        <a:buFont typeface="Wingdings 2" panose="05020102010507070707" pitchFamily="18" charset="2"/>
        <a:buChar char="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accent2"/>
        </a:buClr>
        <a:buFont typeface="Wingdings 2" panose="05020102010507070707" pitchFamily="18" charset="2"/>
        <a:buChar char="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accent2"/>
        </a:buClr>
        <a:buFont typeface="Wingdings 2" panose="05020102010507070707" pitchFamily="18" charset="2"/>
        <a:buChar char=""/>
        <a:defRPr sz="11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.xml"/><Relationship Id="rId13" Type="http://schemas.openxmlformats.org/officeDocument/2006/relationships/image" Target="../media/image2.png"/><Relationship Id="rId3" Type="http://schemas.microsoft.com/office/2007/relationships/media" Target="../media/media3.m4a"/><Relationship Id="rId7" Type="http://schemas.openxmlformats.org/officeDocument/2006/relationships/slideLayout" Target="../slideLayouts/slideLayout2.xml"/><Relationship Id="rId12" Type="http://schemas.microsoft.com/office/2007/relationships/diagramDrawing" Target="../diagrams/drawing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audio" Target="../media/media4.m4a"/><Relationship Id="rId11" Type="http://schemas.openxmlformats.org/officeDocument/2006/relationships/diagramColors" Target="../diagrams/colors1.xml"/><Relationship Id="rId5" Type="http://schemas.microsoft.com/office/2007/relationships/media" Target="../media/media4.m4a"/><Relationship Id="rId10" Type="http://schemas.openxmlformats.org/officeDocument/2006/relationships/diagramQuickStyle" Target="../diagrams/quickStyle1.xml"/><Relationship Id="rId4" Type="http://schemas.openxmlformats.org/officeDocument/2006/relationships/audio" Target="../media/media3.m4a"/><Relationship Id="rId9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hbr.org/2016/07/how-to-beat-procrastination" TargetMode="External"/><Relationship Id="rId2" Type="http://schemas.openxmlformats.org/officeDocument/2006/relationships/hyperlink" Target="https://www.prnewswire.com/news-releases/eighty-seven-percent-of-high-school-and-college-students-are-self-proclaimed-procrastinators-260750441.html#:~:text=Distraction%20is%20the%20most%20common%20reason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healthline.com/health/fitness/adhd-and-exercise" TargetMode="External"/><Relationship Id="rId5" Type="http://schemas.openxmlformats.org/officeDocument/2006/relationships/hyperlink" Target="https://www.nhs.uk/conditions/attention-deficit-hyperactivity-disorder-adhd/symptoms/" TargetMode="External"/><Relationship Id="rId4" Type="http://schemas.openxmlformats.org/officeDocument/2006/relationships/hyperlink" Target="https://www.verywellmind.com/imposter-syndrome-and-social-anxiety-disorder-4156469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5955B3A-C08D-43E6-ABEF-A4F616FB68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719694A-8B4E-4127-9C08-9B8F39B6F2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2D36E6B-D7EF-409B-B48D-1628C06EE1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6276" y="685800"/>
            <a:ext cx="10744200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3C388CB-446F-2232-59C9-264B1D5191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2899" y="3854831"/>
            <a:ext cx="5278995" cy="2156581"/>
          </a:xfrm>
        </p:spPr>
        <p:txBody>
          <a:bodyPr anchor="t">
            <a:normAutofit/>
          </a:bodyPr>
          <a:lstStyle/>
          <a:p>
            <a:pPr algn="l"/>
            <a:r>
              <a:rPr lang="en-GB" sz="4800" dirty="0"/>
              <a:t>First semester e-portfolio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9ED0811-B1A0-B8C0-C27C-A8EF182A50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56182" y="3854830"/>
            <a:ext cx="4700133" cy="2156579"/>
          </a:xfrm>
        </p:spPr>
        <p:txBody>
          <a:bodyPr anchor="t">
            <a:normAutofit/>
          </a:bodyPr>
          <a:lstStyle/>
          <a:p>
            <a:pPr algn="l"/>
            <a:endParaRPr lang="en-GB" sz="2200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16D2053-BB10-4615-A38D-86EEC0D863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422144" cy="3599020"/>
          </a:xfrm>
          <a:prstGeom prst="rect">
            <a:avLst/>
          </a:prstGeom>
          <a:solidFill>
            <a:srgbClr val="DD8E79">
              <a:alpha val="25000"/>
            </a:srgb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0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CB4A7E2-A138-8F42-835B-326B8884DE3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30704" r="-1" b="36821"/>
          <a:stretch/>
        </p:blipFill>
        <p:spPr>
          <a:xfrm>
            <a:off x="422145" y="10"/>
            <a:ext cx="11082529" cy="3599011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CF2CC60F-C99A-48C5-856F-3C79856E9E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496184" y="5610"/>
            <a:ext cx="0" cy="6858000"/>
          </a:xfrm>
          <a:prstGeom prst="line">
            <a:avLst/>
          </a:prstGeom>
          <a:ln w="9525" cap="rnd">
            <a:solidFill>
              <a:srgbClr val="DD8E7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D8A2ED1C-4B10-41E7-9BF6-7447B99B98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" y="6172200"/>
            <a:ext cx="12192000" cy="0"/>
          </a:xfrm>
          <a:prstGeom prst="line">
            <a:avLst/>
          </a:prstGeom>
          <a:ln w="9525" cap="rnd">
            <a:solidFill>
              <a:srgbClr val="DD8E7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Recording (12)">
            <a:hlinkClick r:id="" action="ppaction://media"/>
            <a:extLst>
              <a:ext uri="{FF2B5EF4-FFF2-40B4-BE49-F238E27FC236}">
                <a16:creationId xmlns:a16="http://schemas.microsoft.com/office/drawing/2014/main" id="{3B7090FF-659B-26FA-1878-611E4E37F1F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088839" y="489939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367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60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99D947B-1B59-4322-8CF2-73E8134199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Background Gray Rectangle">
            <a:extLst>
              <a:ext uri="{FF2B5EF4-FFF2-40B4-BE49-F238E27FC236}">
                <a16:creationId xmlns:a16="http://schemas.microsoft.com/office/drawing/2014/main" id="{D803427E-36C0-4811-BE64-ACF653F6AA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3" name="White Rectangle">
            <a:extLst>
              <a:ext uri="{FF2B5EF4-FFF2-40B4-BE49-F238E27FC236}">
                <a16:creationId xmlns:a16="http://schemas.microsoft.com/office/drawing/2014/main" id="{D9231370-89C4-4981-8C91-A3F3D1146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6276" y="685800"/>
            <a:ext cx="10744200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5DDA019-A1F2-1399-0D08-8B6FBF1773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2145" y="940910"/>
            <a:ext cx="4471588" cy="4976179"/>
          </a:xfrm>
        </p:spPr>
        <p:txBody>
          <a:bodyPr>
            <a:normAutofit/>
          </a:bodyPr>
          <a:lstStyle/>
          <a:p>
            <a:r>
              <a:rPr lang="en-GB" dirty="0"/>
              <a:t>3 issues I am facing </a:t>
            </a:r>
          </a:p>
        </p:txBody>
      </p:sp>
      <p:cxnSp>
        <p:nvCxnSpPr>
          <p:cNvPr id="15" name="Vertical Connector">
            <a:extLst>
              <a:ext uri="{FF2B5EF4-FFF2-40B4-BE49-F238E27FC236}">
                <a16:creationId xmlns:a16="http://schemas.microsoft.com/office/drawing/2014/main" id="{474D4826-9FF4-4E17-AB42-146B76BD32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496184" y="5610"/>
            <a:ext cx="0" cy="6858000"/>
          </a:xfrm>
          <a:prstGeom prst="line">
            <a:avLst/>
          </a:prstGeom>
          <a:ln w="9525" cap="rnd">
            <a:solidFill>
              <a:srgbClr val="DD8E7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Horizontal Connector 2">
            <a:extLst>
              <a:ext uri="{FF2B5EF4-FFF2-40B4-BE49-F238E27FC236}">
                <a16:creationId xmlns:a16="http://schemas.microsoft.com/office/drawing/2014/main" id="{C5873965-CEB2-46E1-951E-037689B078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" y="6172200"/>
            <a:ext cx="12192000" cy="0"/>
          </a:xfrm>
          <a:prstGeom prst="line">
            <a:avLst/>
          </a:prstGeom>
          <a:ln w="9525" cap="rnd">
            <a:solidFill>
              <a:srgbClr val="DD8E7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2503A91-44C1-A381-95E7-72F9CBEE151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73410080"/>
              </p:ext>
            </p:extLst>
          </p:nvPr>
        </p:nvGraphicFramePr>
        <p:xfrm>
          <a:off x="5247020" y="699997"/>
          <a:ext cx="6240669" cy="5486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4" name="ADHD">
            <a:hlinkClick r:id="" action="ppaction://media"/>
            <a:extLst>
              <a:ext uri="{FF2B5EF4-FFF2-40B4-BE49-F238E27FC236}">
                <a16:creationId xmlns:a16="http://schemas.microsoft.com/office/drawing/2014/main" id="{4DB12EE4-AFF5-3317-26F9-A238D03DB26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0556687" y="5039467"/>
            <a:ext cx="487363" cy="487363"/>
          </a:xfrm>
          <a:prstGeom prst="rect">
            <a:avLst/>
          </a:prstGeom>
        </p:spPr>
      </p:pic>
      <p:pic>
        <p:nvPicPr>
          <p:cNvPr id="6" name="imposter syndrome">
            <a:hlinkClick r:id="" action="ppaction://media"/>
            <a:extLst>
              <a:ext uri="{FF2B5EF4-FFF2-40B4-BE49-F238E27FC236}">
                <a16:creationId xmlns:a16="http://schemas.microsoft.com/office/drawing/2014/main" id="{CC1F2BF8-DFB0-63A5-2372-0F7A38B34DC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0556687" y="3218649"/>
            <a:ext cx="487363" cy="487363"/>
          </a:xfrm>
          <a:prstGeom prst="rect">
            <a:avLst/>
          </a:prstGeom>
        </p:spPr>
      </p:pic>
      <p:pic>
        <p:nvPicPr>
          <p:cNvPr id="7" name="procrastination">
            <a:hlinkClick r:id="" action="ppaction://media"/>
            <a:extLst>
              <a:ext uri="{FF2B5EF4-FFF2-40B4-BE49-F238E27FC236}">
                <a16:creationId xmlns:a16="http://schemas.microsoft.com/office/drawing/2014/main" id="{57854D55-3AAC-9E59-36FE-EF2F82B33A50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0496755" y="139783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881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005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7785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6158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DAA9D7C9-0452-4338-840E-1F41073B57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33" name="Rectangle 1032">
            <a:extLst>
              <a:ext uri="{FF2B5EF4-FFF2-40B4-BE49-F238E27FC236}">
                <a16:creationId xmlns:a16="http://schemas.microsoft.com/office/drawing/2014/main" id="{82D28149-A976-4FDF-A0AD-7E066FF7D7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35" name="Rectangle 1034">
            <a:extLst>
              <a:ext uri="{FF2B5EF4-FFF2-40B4-BE49-F238E27FC236}">
                <a16:creationId xmlns:a16="http://schemas.microsoft.com/office/drawing/2014/main" id="{D80536FF-D2DD-47A6-BB60-E22DD2FEFE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6276" y="685800"/>
            <a:ext cx="10744200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5EF2567-126C-1A9C-E2CD-C9DCC225DC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6276" y="569626"/>
            <a:ext cx="5828376" cy="1027116"/>
          </a:xfrm>
        </p:spPr>
        <p:txBody>
          <a:bodyPr anchor="b">
            <a:normAutofit/>
          </a:bodyPr>
          <a:lstStyle/>
          <a:p>
            <a:r>
              <a:rPr lang="en-GB" sz="4800" dirty="0">
                <a:solidFill>
                  <a:schemeClr val="accent6">
                    <a:lumMod val="50000"/>
                  </a:schemeClr>
                </a:solidFill>
              </a:rPr>
              <a:t>My key interest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84BAEF-3A86-93B6-3FA1-AC40654FE9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83348" y="1712916"/>
            <a:ext cx="5828376" cy="3095445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b="1" dirty="0">
                <a:solidFill>
                  <a:schemeClr val="accent6">
                    <a:lumMod val="50000"/>
                  </a:schemeClr>
                </a:solidFill>
              </a:rPr>
              <a:t>The outdoors and my trip to Snowdon. </a:t>
            </a:r>
          </a:p>
          <a:p>
            <a:endParaRPr lang="en-GB" sz="1800" dirty="0">
              <a:solidFill>
                <a:schemeClr val="tx1"/>
              </a:solidFill>
            </a:endParaRPr>
          </a:p>
          <a:p>
            <a:endParaRPr lang="en-GB" sz="1800" dirty="0">
              <a:solidFill>
                <a:schemeClr val="tx1"/>
              </a:solidFill>
            </a:endParaRPr>
          </a:p>
        </p:txBody>
      </p:sp>
      <p:sp>
        <p:nvSpPr>
          <p:cNvPr id="1037" name="Rectangle 1036">
            <a:extLst>
              <a:ext uri="{FF2B5EF4-FFF2-40B4-BE49-F238E27FC236}">
                <a16:creationId xmlns:a16="http://schemas.microsoft.com/office/drawing/2014/main" id="{FA392873-A54A-4077-810F-3AFC8F442E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11496183" y="685801"/>
            <a:ext cx="702496" cy="5486400"/>
          </a:xfrm>
          <a:prstGeom prst="rect">
            <a:avLst/>
          </a:prstGeom>
          <a:solidFill>
            <a:srgbClr val="DD8E79">
              <a:alpha val="25000"/>
            </a:srgb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0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1AB5FD89-1A63-CF6A-754E-DB1B3AB318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95" r="20360" b="-1"/>
          <a:stretch/>
        </p:blipFill>
        <p:spPr bwMode="auto">
          <a:xfrm>
            <a:off x="7148796" y="685800"/>
            <a:ext cx="435588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39" name="Straight Connector 1038">
            <a:extLst>
              <a:ext uri="{FF2B5EF4-FFF2-40B4-BE49-F238E27FC236}">
                <a16:creationId xmlns:a16="http://schemas.microsoft.com/office/drawing/2014/main" id="{217CAC88-B0CB-4E8A-916D-9CB9052598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496184" y="5610"/>
            <a:ext cx="0" cy="6858000"/>
          </a:xfrm>
          <a:prstGeom prst="line">
            <a:avLst/>
          </a:prstGeom>
          <a:ln w="9525" cap="rnd">
            <a:solidFill>
              <a:srgbClr val="DD8E7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1" name="Straight Connector 1040">
            <a:extLst>
              <a:ext uri="{FF2B5EF4-FFF2-40B4-BE49-F238E27FC236}">
                <a16:creationId xmlns:a16="http://schemas.microsoft.com/office/drawing/2014/main" id="{002C2666-64A2-43AB-B2DB-267B04A074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" y="6172200"/>
            <a:ext cx="12192000" cy="0"/>
          </a:xfrm>
          <a:prstGeom prst="line">
            <a:avLst/>
          </a:prstGeom>
          <a:ln w="9525" cap="rnd">
            <a:solidFill>
              <a:srgbClr val="DD8E7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Recording (13)">
            <a:hlinkClick r:id="" action="ppaction://media"/>
            <a:extLst>
              <a:ext uri="{FF2B5EF4-FFF2-40B4-BE49-F238E27FC236}">
                <a16:creationId xmlns:a16="http://schemas.microsoft.com/office/drawing/2014/main" id="{1D335515-FE1B-8EF6-B34D-C49D394E97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038496" y="3078106"/>
            <a:ext cx="1806397" cy="1806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282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54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90FF24-6691-61CE-4CAB-129E266A7C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99051" y="-262404"/>
            <a:ext cx="9144000" cy="2387600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Conclusion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F6A414-6F95-DB87-EC27-A10839BF77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99051" y="2125196"/>
            <a:ext cx="9144000" cy="1655762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62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6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62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This first semester has been a challenge as well as an enjoyable learning experience. I have learnt a lot of new things about myself. I have discovered new strengths as well as new weaknesses, made new friendships and kindled my love for the outdoors. The issues I have spoken about in this power point I am going to look at as not something to fear but as something to grow upon. If I get the help I need and learn from my mistakes I should be able to have a much smoother transition into second semester. This personal reflective account has been personally difficult for me to write as it tackles some issues that I’ve been actively ignoring for a long time. However, it has opened my eyes to the things that needed to be addressed. I look forward to experiencing the rest of the year with a new perspective on life and myself.</a:t>
            </a:r>
            <a:endParaRPr lang="en-GB" sz="6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87086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384EEDD-1156-A6F2-A8D4-AFCC94B7D8B3}"/>
              </a:ext>
            </a:extLst>
          </p:cNvPr>
          <p:cNvSpPr txBox="1"/>
          <p:nvPr/>
        </p:nvSpPr>
        <p:spPr>
          <a:xfrm>
            <a:off x="1949708" y="657224"/>
            <a:ext cx="9349273" cy="68162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 list </a:t>
            </a:r>
          </a:p>
          <a:p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Procrastination</a:t>
            </a: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Study Mode (2014), </a:t>
            </a:r>
            <a:r>
              <a:rPr lang="en-GB" sz="16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Eighty-seven percent of high school and college students are self-proclaimed procrastinators. </a:t>
            </a:r>
            <a:r>
              <a:rPr lang="en-GB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Available: </a:t>
            </a:r>
            <a:r>
              <a:rPr lang="en-GB" sz="1600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Eighty-seven percent of high school and college students are self-proclaimed procrastinators (prnewswire.com)</a:t>
            </a:r>
            <a:r>
              <a:rPr lang="en-GB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(Accessed: 21</a:t>
            </a:r>
            <a:r>
              <a:rPr lang="en-GB" sz="1600" baseline="30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</a:t>
            </a:r>
            <a:r>
              <a:rPr lang="en-GB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December 2022).</a:t>
            </a:r>
            <a:endParaRPr lang="en-GB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Webb C (2016), </a:t>
            </a:r>
            <a:r>
              <a:rPr lang="en-GB" sz="16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How to beat procrastination. </a:t>
            </a:r>
            <a:r>
              <a:rPr lang="en-GB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Available: </a:t>
            </a:r>
            <a:r>
              <a:rPr lang="en-GB" sz="1600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How to Beat Procrastination (hbr.org)</a:t>
            </a:r>
            <a:r>
              <a:rPr lang="en-GB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(Accessed: 21</a:t>
            </a:r>
            <a:r>
              <a:rPr lang="en-GB" sz="1600" baseline="30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</a:t>
            </a:r>
            <a:r>
              <a:rPr lang="en-GB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December 2022).</a:t>
            </a: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Imposter syndrome</a:t>
            </a:r>
            <a:endParaRPr lang="en-GB" sz="20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Cuncic</a:t>
            </a:r>
            <a:r>
              <a:rPr lang="en-GB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 (2022), </a:t>
            </a:r>
            <a:r>
              <a:rPr lang="en-GB" sz="16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What is imposter syndrome? </a:t>
            </a:r>
            <a:r>
              <a:rPr lang="en-GB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Available: </a:t>
            </a:r>
            <a:r>
              <a:rPr lang="en-GB" sz="1600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Imposter Syndrome: Symptoms, Causes, and Coping (verywellmind.com)</a:t>
            </a:r>
            <a:r>
              <a:rPr lang="en-GB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(Accessed: December 2002).</a:t>
            </a: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ADHD</a:t>
            </a:r>
            <a:endParaRPr lang="en-GB" sz="20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Nhs</a:t>
            </a:r>
            <a:r>
              <a:rPr lang="en-GB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(2021), </a:t>
            </a:r>
            <a:r>
              <a:rPr lang="en-GB" sz="16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Symptoms of attention deficit hyperactivity disorder (ADHD). </a:t>
            </a:r>
            <a:r>
              <a:rPr lang="en-GB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Available: </a:t>
            </a:r>
            <a:r>
              <a:rPr lang="en-GB" sz="1600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Attention deficit hyperactivity disorder (ADHD) - Symptoms - NHS (www.nhs.uk)</a:t>
            </a:r>
            <a:r>
              <a:rPr lang="en-GB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(Accessed 22</a:t>
            </a:r>
            <a:r>
              <a:rPr lang="en-GB" sz="1600" baseline="30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nd</a:t>
            </a:r>
            <a:r>
              <a:rPr lang="en-GB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December 2022).</a:t>
            </a:r>
            <a:endParaRPr lang="en-GB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Rosello</a:t>
            </a:r>
            <a:r>
              <a:rPr lang="en-GB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 et al (2020), </a:t>
            </a:r>
            <a:r>
              <a:rPr lang="en-GB" sz="1600" i="1" spc="-1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Empirical examination of executive functioning, ADHD associated </a:t>
            </a:r>
            <a:r>
              <a:rPr lang="en-GB" sz="1600" i="1" spc="-1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behaviors</a:t>
            </a:r>
            <a:r>
              <a:rPr lang="en-GB" sz="1600" i="1" spc="-1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and functional impairments in adults with persistent ADHD, remittent ADHD, and without ADHD.</a:t>
            </a:r>
            <a:r>
              <a:rPr lang="en-GB" sz="16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University of Valencia, Valencia, Spain</a:t>
            </a:r>
            <a:r>
              <a:rPr lang="en-GB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6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Preiato</a:t>
            </a:r>
            <a:r>
              <a:rPr lang="en-GB" sz="16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 (2021), </a:t>
            </a:r>
            <a:r>
              <a:rPr lang="en-GB" sz="1600" i="1" dirty="0">
                <a:solidFill>
                  <a:srgbClr val="231F2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Exploring the Link Between ADHD and Exercise. </a:t>
            </a:r>
            <a:r>
              <a:rPr lang="en-GB" sz="1600" dirty="0">
                <a:solidFill>
                  <a:srgbClr val="231F2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Available: </a:t>
            </a:r>
            <a:r>
              <a:rPr lang="en-GB" sz="1600" u="sng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6"/>
              </a:rPr>
              <a:t>ADHD and Exercise: What You Need to Know (healthline.com)</a:t>
            </a:r>
            <a:r>
              <a:rPr lang="en-GB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(Accessed 22</a:t>
            </a:r>
            <a:r>
              <a:rPr lang="en-GB" sz="16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nd</a:t>
            </a:r>
            <a:r>
              <a:rPr lang="en-GB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December 2022).</a:t>
            </a: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131327748"/>
      </p:ext>
    </p:extLst>
  </p:cSld>
  <p:clrMapOvr>
    <a:masterClrMapping/>
  </p:clrMapOvr>
</p:sld>
</file>

<file path=ppt/theme/theme1.xml><?xml version="1.0" encoding="utf-8"?>
<a:theme xmlns:a="http://schemas.openxmlformats.org/drawingml/2006/main" name="OffsetVTI">
  <a:themeElements>
    <a:clrScheme name="AnalogousFromLightSeedRightStep">
      <a:dk1>
        <a:srgbClr val="000000"/>
      </a:dk1>
      <a:lt1>
        <a:srgbClr val="FFFFFF"/>
      </a:lt1>
      <a:dk2>
        <a:srgbClr val="36371F"/>
      </a:dk2>
      <a:lt2>
        <a:srgbClr val="E2E7E8"/>
      </a:lt2>
      <a:accent1>
        <a:srgbClr val="DD8E79"/>
      </a:accent1>
      <a:accent2>
        <a:srgbClr val="C99C4F"/>
      </a:accent2>
      <a:accent3>
        <a:srgbClr val="A3A65E"/>
      </a:accent3>
      <a:accent4>
        <a:srgbClr val="84B150"/>
      </a:accent4>
      <a:accent5>
        <a:srgbClr val="63B658"/>
      </a:accent5>
      <a:accent6>
        <a:srgbClr val="52B570"/>
      </a:accent6>
      <a:hlink>
        <a:srgbClr val="5C8B98"/>
      </a:hlink>
      <a:folHlink>
        <a:srgbClr val="7F7F7F"/>
      </a:folHlink>
    </a:clrScheme>
    <a:fontScheme name="Dante">
      <a:majorFont>
        <a:latin typeface="Univers Light"/>
        <a:ea typeface=""/>
        <a:cs typeface=""/>
      </a:majorFont>
      <a:minorFont>
        <a:latin typeface="Univer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setVTI" id="{17A3166B-76FF-4669-8F6D-D4251AE158D8}" vid="{4532814A-B5F8-4CFD-BC69-A007D492DA4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</TotalTime>
  <Words>414</Words>
  <Application>Microsoft Office PowerPoint</Application>
  <PresentationFormat>Widescreen</PresentationFormat>
  <Paragraphs>20</Paragraphs>
  <Slides>5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4" baseType="lpstr">
      <vt:lpstr>Arial</vt:lpstr>
      <vt:lpstr>Calibri</vt:lpstr>
      <vt:lpstr>Dante (Headings)2</vt:lpstr>
      <vt:lpstr>Helvetica Neue Medium</vt:lpstr>
      <vt:lpstr>Times New Roman</vt:lpstr>
      <vt:lpstr>Univers</vt:lpstr>
      <vt:lpstr>Univers Light</vt:lpstr>
      <vt:lpstr>Wingdings 2</vt:lpstr>
      <vt:lpstr>OffsetVTI</vt:lpstr>
      <vt:lpstr>First semester e-portfolio </vt:lpstr>
      <vt:lpstr>3 issues I am facing </vt:lpstr>
      <vt:lpstr>My key interest </vt:lpstr>
      <vt:lpstr>Conclusion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First semester e-portfolio</dc:title>
  <dc:creator>Rowan</dc:creator>
  <cp:lastModifiedBy>Rowan</cp:lastModifiedBy>
  <cp:revision>1</cp:revision>
  <dcterms:created xsi:type="dcterms:W3CDTF">2022-12-22T22:11:40Z</dcterms:created>
  <dcterms:modified xsi:type="dcterms:W3CDTF">2022-12-23T01:12:28Z</dcterms:modified>
</cp:coreProperties>
</file>