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57" r:id="rId3"/>
    <p:sldId id="258" r:id="rId4"/>
    <p:sldId id="259" r:id="rId5"/>
    <p:sldId id="262" r:id="rId6"/>
    <p:sldId id="260" r:id="rId7"/>
    <p:sldId id="261" r:id="rId8"/>
    <p:sldId id="264"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444"/>
  </p:normalViewPr>
  <p:slideViewPr>
    <p:cSldViewPr snapToGrid="0" snapToObjects="1">
      <p:cViewPr varScale="1">
        <p:scale>
          <a:sx n="120" d="100"/>
          <a:sy n="120" d="100"/>
        </p:scale>
        <p:origin x="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3A98EE3D-8CD1-4C3F-BD1C-C98C9596463C}" type="slidenum">
              <a:rPr lang="en-US" smtClean="0"/>
              <a:pPr/>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93875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72257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98635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36782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6/19/20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641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6/19/20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663860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68812DA-F765-4142-A6A3-A8ED7235E082}" type="datetime1">
              <a:rPr lang="en-US" smtClean="0"/>
              <a:t>6/19/20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69495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6/19/20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57394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6/19/20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24766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03986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6/19/20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2868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073ED0CC-082F-4160-86E5-0D6041F12778}" type="datetime1">
              <a:rPr lang="en-US" smtClean="0"/>
              <a:t>6/19/20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3A98EE3D-8CD1-4C3F-BD1C-C98C9596463C}" type="slidenum">
              <a:rPr lang="en-US" smtClean="0"/>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6022633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gif"/><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tiff"/><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arriott.co.uk/hotels/travel/delap-jw-marriott-hotel-new-delhi-aerocity/"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42A509-8B2A-4CF1-8775-F4B317E53F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1" y="363081"/>
            <a:ext cx="12192001" cy="6857990"/>
          </a:xfrm>
          <a:prstGeom prst="rect">
            <a:avLst/>
          </a:prstGeom>
        </p:spPr>
      </p:pic>
      <p:sp>
        <p:nvSpPr>
          <p:cNvPr id="2" name="Title 1">
            <a:extLst>
              <a:ext uri="{FF2B5EF4-FFF2-40B4-BE49-F238E27FC236}">
                <a16:creationId xmlns:a16="http://schemas.microsoft.com/office/drawing/2014/main" id="{9D4BEBF6-5DCA-BD4C-A310-064EBBBD571C}"/>
              </a:ext>
            </a:extLst>
          </p:cNvPr>
          <p:cNvSpPr>
            <a:spLocks noGrp="1"/>
          </p:cNvSpPr>
          <p:nvPr>
            <p:ph type="ctrTitle"/>
          </p:nvPr>
        </p:nvSpPr>
        <p:spPr>
          <a:xfrm>
            <a:off x="7389962" y="1673524"/>
            <a:ext cx="3485073" cy="2420504"/>
          </a:xfrm>
        </p:spPr>
        <p:txBody>
          <a:bodyPr>
            <a:normAutofit/>
          </a:bodyPr>
          <a:lstStyle/>
          <a:p>
            <a:pPr algn="l"/>
            <a:br>
              <a:rPr lang="en-US" sz="4000" dirty="0"/>
            </a:br>
            <a:endParaRPr lang="en-US" sz="4000" dirty="0"/>
          </a:p>
        </p:txBody>
      </p:sp>
      <p:sp>
        <p:nvSpPr>
          <p:cNvPr id="3" name="Subtitle 2">
            <a:extLst>
              <a:ext uri="{FF2B5EF4-FFF2-40B4-BE49-F238E27FC236}">
                <a16:creationId xmlns:a16="http://schemas.microsoft.com/office/drawing/2014/main" id="{42D7A20A-20AC-3242-858E-F90ABBBB38C4}"/>
              </a:ext>
            </a:extLst>
          </p:cNvPr>
          <p:cNvSpPr>
            <a:spLocks noGrp="1"/>
          </p:cNvSpPr>
          <p:nvPr>
            <p:ph type="subTitle" idx="1"/>
          </p:nvPr>
        </p:nvSpPr>
        <p:spPr>
          <a:xfrm>
            <a:off x="2295475" y="4157932"/>
            <a:ext cx="6837023" cy="1026544"/>
          </a:xfrm>
        </p:spPr>
        <p:txBody>
          <a:bodyPr>
            <a:noAutofit/>
          </a:bodyPr>
          <a:lstStyle/>
          <a:p>
            <a:pPr algn="l"/>
            <a:r>
              <a:rPr lang="en-US" sz="3600" dirty="0"/>
              <a:t>Name: Aftab Hanif Shaikh</a:t>
            </a:r>
          </a:p>
          <a:p>
            <a:pPr algn="l"/>
            <a:r>
              <a:rPr lang="en-US" sz="3600" dirty="0"/>
              <a:t>Student number: 1816314</a:t>
            </a:r>
          </a:p>
          <a:p>
            <a:pPr algn="l"/>
            <a:r>
              <a:rPr lang="en-US" sz="3600" dirty="0" err="1"/>
              <a:t>Assignmnet</a:t>
            </a:r>
            <a:r>
              <a:rPr lang="en-US" sz="3600" dirty="0"/>
              <a:t> title: International hotel</a:t>
            </a:r>
          </a:p>
          <a:p>
            <a:pPr algn="l"/>
            <a:r>
              <a:rPr lang="en-US" sz="3600" dirty="0"/>
              <a:t>Module: M5X01921</a:t>
            </a:r>
          </a:p>
          <a:p>
            <a:pPr algn="l"/>
            <a:r>
              <a:rPr lang="en-US" sz="3600" dirty="0"/>
              <a:t>Lecturer name: </a:t>
            </a:r>
            <a:r>
              <a:rPr lang="en-US" sz="3600" dirty="0" err="1"/>
              <a:t>Jaaz</a:t>
            </a:r>
            <a:r>
              <a:rPr lang="en-US" sz="3600" dirty="0"/>
              <a:t> </a:t>
            </a:r>
          </a:p>
        </p:txBody>
      </p:sp>
    </p:spTree>
    <p:extLst>
      <p:ext uri="{BB962C8B-B14F-4D97-AF65-F5344CB8AC3E}">
        <p14:creationId xmlns:p14="http://schemas.microsoft.com/office/powerpoint/2010/main" val="1073220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3DBBA26C-89C3-411F-9753-606A413F89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1" name="Picture 20">
            <a:extLst>
              <a:ext uri="{FF2B5EF4-FFF2-40B4-BE49-F238E27FC236}">
                <a16:creationId xmlns:a16="http://schemas.microsoft.com/office/drawing/2014/main" id="{EEAD2215-6311-4D1C-B6B5-F57CB6BFCB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3" name="Rectangle 22">
            <a:extLst>
              <a:ext uri="{FF2B5EF4-FFF2-40B4-BE49-F238E27FC236}">
                <a16:creationId xmlns:a16="http://schemas.microsoft.com/office/drawing/2014/main" id="{7BA5DE79-30D1-4A10-8DB9-0A6E523A97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ABD0D63-D23F-4AE7-8270-4185EF9C1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72168E9E-94E9-4BE3-B88C-C8A4681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12107AC1-AA0D-4097-B03D-FD3C632AB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TextBox 30">
            <a:extLst>
              <a:ext uri="{FF2B5EF4-FFF2-40B4-BE49-F238E27FC236}">
                <a16:creationId xmlns:a16="http://schemas.microsoft.com/office/drawing/2014/main" id="{7C8D231A-EC46-4736-B00F-76D3070822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33" name="Rectangle 32">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7" name="Freeform: Shape 36">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38">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41" name="Rectangle 40">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Freeform: Shape 42">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4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E276C2-524E-DC46-8132-AA183A82626D}"/>
              </a:ext>
            </a:extLst>
          </p:cNvPr>
          <p:cNvSpPr>
            <a:spLocks noGrp="1"/>
          </p:cNvSpPr>
          <p:nvPr>
            <p:ph type="title"/>
          </p:nvPr>
        </p:nvSpPr>
        <p:spPr>
          <a:xfrm>
            <a:off x="1841104" y="134110"/>
            <a:ext cx="8598635" cy="5709607"/>
          </a:xfrm>
        </p:spPr>
        <p:txBody>
          <a:bodyPr vert="horz" lIns="91440" tIns="45720" rIns="91440" bIns="45720" rtlCol="0" anchor="t">
            <a:normAutofit fontScale="90000"/>
          </a:bodyPr>
          <a:lstStyle/>
          <a:p>
            <a:pPr algn="ctr">
              <a:lnSpc>
                <a:spcPct val="150000"/>
              </a:lnSpc>
            </a:pPr>
            <a:r>
              <a:rPr lang="en-US" sz="4000">
                <a:latin typeface="Apple Chancery" panose="03020702040506060504" pitchFamily="66" charset="-79"/>
                <a:cs typeface="Apple Chancery" panose="03020702040506060504" pitchFamily="66" charset="-79"/>
              </a:rPr>
              <a:t>Hotel JW Marriott’s in India New Delhi</a:t>
            </a:r>
            <a:br>
              <a:rPr lang="en-US" sz="4000">
                <a:latin typeface="Apple Chancery" panose="03020702040506060504" pitchFamily="66" charset="-79"/>
                <a:cs typeface="Apple Chancery" panose="03020702040506060504" pitchFamily="66" charset="-79"/>
              </a:rPr>
            </a:br>
            <a:r>
              <a:rPr lang="en-US" sz="4000">
                <a:latin typeface="Apple Chancery" panose="03020702040506060504" pitchFamily="66" charset="-79"/>
                <a:cs typeface="Apple Chancery" panose="03020702040506060504" pitchFamily="66" charset="-79"/>
              </a:rPr>
              <a:t>HOTEL Marriott’s in new Delhi India </a:t>
            </a:r>
            <a:br>
              <a:rPr lang="en-US" sz="4000">
                <a:latin typeface="Apple Chancery" panose="03020702040506060504" pitchFamily="66" charset="-79"/>
                <a:cs typeface="Apple Chancery" panose="03020702040506060504" pitchFamily="66" charset="-79"/>
              </a:rPr>
            </a:br>
            <a:br>
              <a:rPr lang="en-US" sz="2000"/>
            </a:br>
            <a:br>
              <a:rPr lang="en-US" sz="2000"/>
            </a:br>
            <a:br>
              <a:rPr lang="en-US" sz="2000"/>
            </a:br>
            <a:br>
              <a:rPr lang="en-US" sz="2000"/>
            </a:br>
            <a:br>
              <a:rPr lang="en-US" sz="2000"/>
            </a:br>
            <a:br>
              <a:rPr lang="en-US" sz="2000"/>
            </a:br>
            <a:br>
              <a:rPr lang="en-US" sz="8000"/>
            </a:br>
            <a:endParaRPr lang="en-US" sz="8000" dirty="0"/>
          </a:p>
        </p:txBody>
      </p:sp>
      <p:sp>
        <p:nvSpPr>
          <p:cNvPr id="4" name="TextBox 3">
            <a:extLst>
              <a:ext uri="{FF2B5EF4-FFF2-40B4-BE49-F238E27FC236}">
                <a16:creationId xmlns:a16="http://schemas.microsoft.com/office/drawing/2014/main" id="{FFF8513B-96F5-C648-82EF-95DEF65F61D3}"/>
              </a:ext>
            </a:extLst>
          </p:cNvPr>
          <p:cNvSpPr txBox="1"/>
          <p:nvPr/>
        </p:nvSpPr>
        <p:spPr>
          <a:xfrm>
            <a:off x="479954" y="2105201"/>
            <a:ext cx="5364624" cy="4401205"/>
          </a:xfrm>
          <a:prstGeom prst="rect">
            <a:avLst/>
          </a:prstGeom>
          <a:noFill/>
        </p:spPr>
        <p:txBody>
          <a:bodyPr wrap="square" rtlCol="0">
            <a:spAutoFit/>
          </a:bodyPr>
          <a:lstStyle/>
          <a:p>
            <a:pPr marL="285750" indent="-285750">
              <a:buFont typeface="Arial" panose="020B0604020202020204" pitchFamily="34" charset="0"/>
              <a:buChar char="•"/>
            </a:pPr>
            <a:r>
              <a:rPr lang="en-US" sz="2800"/>
              <a:t>Hotel Marriott is a 5-star hotel that offers luxurious rooms and suites for guests to enjoy and relax</a:t>
            </a:r>
          </a:p>
          <a:p>
            <a:pPr marL="285750" indent="-285750">
              <a:buFont typeface="Arial" panose="020B0604020202020204" pitchFamily="34" charset="0"/>
              <a:buChar char="•"/>
            </a:pPr>
            <a:endParaRPr lang="en-US" sz="2800"/>
          </a:p>
          <a:p>
            <a:pPr marL="285750" indent="-285750">
              <a:buFont typeface="Arial" panose="020B0604020202020204" pitchFamily="34" charset="0"/>
              <a:buChar char="•"/>
            </a:pPr>
            <a:r>
              <a:rPr lang="en-US" sz="2800"/>
              <a:t>One of the biggest hotels in India that also provide remarkable restaurants and bars, spa, outdoor heated pool and modern fitness center.</a:t>
            </a:r>
            <a:endParaRPr lang="en-US" sz="2800" dirty="0"/>
          </a:p>
        </p:txBody>
      </p:sp>
      <p:pic>
        <p:nvPicPr>
          <p:cNvPr id="13" name="Picture 12">
            <a:extLst>
              <a:ext uri="{FF2B5EF4-FFF2-40B4-BE49-F238E27FC236}">
                <a16:creationId xmlns:a16="http://schemas.microsoft.com/office/drawing/2014/main" id="{6E8053E6-E4E6-0648-8ECF-E0819B4423A3}"/>
              </a:ext>
            </a:extLst>
          </p:cNvPr>
          <p:cNvPicPr>
            <a:picLocks noChangeAspect="1"/>
          </p:cNvPicPr>
          <p:nvPr/>
        </p:nvPicPr>
        <p:blipFill rotWithShape="1">
          <a:blip r:embed="rId5"/>
          <a:srcRect r="21085"/>
          <a:stretch/>
        </p:blipFill>
        <p:spPr>
          <a:xfrm>
            <a:off x="5890067" y="2370574"/>
            <a:ext cx="5822104" cy="3324225"/>
          </a:xfrm>
          <a:prstGeom prst="rect">
            <a:avLst/>
          </a:prstGeom>
        </p:spPr>
      </p:pic>
    </p:spTree>
    <p:extLst>
      <p:ext uri="{BB962C8B-B14F-4D97-AF65-F5344CB8AC3E}">
        <p14:creationId xmlns:p14="http://schemas.microsoft.com/office/powerpoint/2010/main" val="3055546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8913E0B6-D4B0-F14B-91FD-51A56E339474}"/>
              </a:ext>
            </a:extLst>
          </p:cNvPr>
          <p:cNvSpPr>
            <a:spLocks noGrp="1"/>
          </p:cNvSpPr>
          <p:nvPr>
            <p:ph type="title"/>
          </p:nvPr>
        </p:nvSpPr>
        <p:spPr>
          <a:xfrm>
            <a:off x="1118244" y="-322772"/>
            <a:ext cx="7958331" cy="1308063"/>
          </a:xfrm>
        </p:spPr>
        <p:txBody>
          <a:bodyPr anchor="b">
            <a:normAutofit/>
          </a:bodyPr>
          <a:lstStyle/>
          <a:p>
            <a:pPr algn="l"/>
            <a:r>
              <a:rPr lang="en-US" sz="4400" dirty="0">
                <a:solidFill>
                  <a:srgbClr val="1F2D29"/>
                </a:solidFill>
              </a:rPr>
              <a:t>Location </a:t>
            </a:r>
          </a:p>
        </p:txBody>
      </p:sp>
      <p:sp>
        <p:nvSpPr>
          <p:cNvPr id="4" name="Rectangle 3">
            <a:extLst>
              <a:ext uri="{FF2B5EF4-FFF2-40B4-BE49-F238E27FC236}">
                <a16:creationId xmlns:a16="http://schemas.microsoft.com/office/drawing/2014/main" id="{F62DC3DD-4D63-5744-9199-8681391EEB59}"/>
              </a:ext>
            </a:extLst>
          </p:cNvPr>
          <p:cNvSpPr/>
          <p:nvPr/>
        </p:nvSpPr>
        <p:spPr>
          <a:xfrm>
            <a:off x="964174" y="1169895"/>
            <a:ext cx="5131826" cy="5940088"/>
          </a:xfrm>
          <a:prstGeom prst="rect">
            <a:avLst/>
          </a:prstGeom>
        </p:spPr>
        <p:txBody>
          <a:bodyPr wrap="square">
            <a:spAutoFit/>
          </a:bodyPr>
          <a:lstStyle/>
          <a:p>
            <a:pPr marL="285750" indent="-285750">
              <a:buFont typeface="Arial" panose="020B0604020202020204" pitchFamily="34" charset="0"/>
              <a:buChar char="•"/>
            </a:pPr>
            <a:r>
              <a:rPr lang="en-US" sz="2800" dirty="0"/>
              <a:t>The hotel has an ideal location as it is right outside the U.S. embassy which makes it easy for hotel guests.</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It is also near the Ambience mall which is good for guests as they can shop, dine and see a movie if they wish so they are always occupied.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pic>
        <p:nvPicPr>
          <p:cNvPr id="11" name="Picture 10">
            <a:extLst>
              <a:ext uri="{FF2B5EF4-FFF2-40B4-BE49-F238E27FC236}">
                <a16:creationId xmlns:a16="http://schemas.microsoft.com/office/drawing/2014/main" id="{9A7804AC-2363-B944-9E7A-56B99E7DDDB8}"/>
              </a:ext>
            </a:extLst>
          </p:cNvPr>
          <p:cNvPicPr>
            <a:picLocks noChangeAspect="1"/>
          </p:cNvPicPr>
          <p:nvPr/>
        </p:nvPicPr>
        <p:blipFill>
          <a:blip r:embed="rId3"/>
          <a:stretch>
            <a:fillRect/>
          </a:stretch>
        </p:blipFill>
        <p:spPr>
          <a:xfrm>
            <a:off x="6264275" y="1861496"/>
            <a:ext cx="5131826" cy="3414997"/>
          </a:xfrm>
          <a:prstGeom prst="rect">
            <a:avLst/>
          </a:prstGeom>
        </p:spPr>
      </p:pic>
    </p:spTree>
    <p:extLst>
      <p:ext uri="{BB962C8B-B14F-4D97-AF65-F5344CB8AC3E}">
        <p14:creationId xmlns:p14="http://schemas.microsoft.com/office/powerpoint/2010/main" val="242314996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CDA72E2B-7FDB-2E40-BE75-072CA64AC393}"/>
              </a:ext>
            </a:extLst>
          </p:cNvPr>
          <p:cNvSpPr>
            <a:spLocks noGrp="1"/>
          </p:cNvSpPr>
          <p:nvPr>
            <p:ph type="title"/>
          </p:nvPr>
        </p:nvSpPr>
        <p:spPr>
          <a:xfrm>
            <a:off x="964174" y="20129"/>
            <a:ext cx="7958331" cy="1308063"/>
          </a:xfrm>
        </p:spPr>
        <p:txBody>
          <a:bodyPr anchor="b">
            <a:normAutofit/>
          </a:bodyPr>
          <a:lstStyle/>
          <a:p>
            <a:pPr algn="l"/>
            <a:r>
              <a:rPr lang="en-US" sz="4400" dirty="0">
                <a:solidFill>
                  <a:srgbClr val="1F2D29"/>
                </a:solidFill>
              </a:rPr>
              <a:t>Recruitment process</a:t>
            </a:r>
            <a:br>
              <a:rPr lang="en-US" sz="4400" dirty="0">
                <a:solidFill>
                  <a:srgbClr val="1F2D29"/>
                </a:solidFill>
              </a:rPr>
            </a:br>
            <a:endParaRPr lang="en-US" sz="4400" dirty="0">
              <a:solidFill>
                <a:srgbClr val="1F2D29"/>
              </a:solidFill>
            </a:endParaRPr>
          </a:p>
        </p:txBody>
      </p:sp>
      <p:sp>
        <p:nvSpPr>
          <p:cNvPr id="3" name="Content Placeholder 2">
            <a:extLst>
              <a:ext uri="{FF2B5EF4-FFF2-40B4-BE49-F238E27FC236}">
                <a16:creationId xmlns:a16="http://schemas.microsoft.com/office/drawing/2014/main" id="{2FEA820A-9B12-074D-BC18-9281A0866C2E}"/>
              </a:ext>
            </a:extLst>
          </p:cNvPr>
          <p:cNvSpPr>
            <a:spLocks noGrp="1"/>
          </p:cNvSpPr>
          <p:nvPr>
            <p:ph idx="1"/>
          </p:nvPr>
        </p:nvSpPr>
        <p:spPr>
          <a:xfrm>
            <a:off x="1110342" y="1665514"/>
            <a:ext cx="10711543" cy="4849586"/>
          </a:xfrm>
        </p:spPr>
        <p:txBody>
          <a:bodyPr anchor="t">
            <a:normAutofit/>
          </a:bodyPr>
          <a:lstStyle/>
          <a:p>
            <a:r>
              <a:rPr lang="en-US" sz="3200" dirty="0"/>
              <a:t>Finding difficulties because lack of job advertisement examples Hotel Marriott’s not deal with any agencies to recruit staff.</a:t>
            </a:r>
          </a:p>
          <a:p>
            <a:r>
              <a:rPr lang="en-US" sz="3200" dirty="0"/>
              <a:t>They only have carrier section on hotel websites.</a:t>
            </a:r>
          </a:p>
          <a:p>
            <a:endParaRPr lang="en-US" dirty="0"/>
          </a:p>
          <a:p>
            <a:endParaRPr lang="en-US" dirty="0"/>
          </a:p>
          <a:p>
            <a:endParaRPr lang="en-US" dirty="0"/>
          </a:p>
        </p:txBody>
      </p:sp>
    </p:spTree>
    <p:extLst>
      <p:ext uri="{BB962C8B-B14F-4D97-AF65-F5344CB8AC3E}">
        <p14:creationId xmlns:p14="http://schemas.microsoft.com/office/powerpoint/2010/main" val="26352618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4D1CCA2A-253C-FD49-B6A1-6B64B292902D}"/>
              </a:ext>
            </a:extLst>
          </p:cNvPr>
          <p:cNvSpPr>
            <a:spLocks noGrp="1"/>
          </p:cNvSpPr>
          <p:nvPr>
            <p:ph type="title"/>
          </p:nvPr>
        </p:nvSpPr>
        <p:spPr>
          <a:xfrm>
            <a:off x="1272106" y="295826"/>
            <a:ext cx="7958331" cy="1308063"/>
          </a:xfrm>
        </p:spPr>
        <p:txBody>
          <a:bodyPr anchor="b">
            <a:normAutofit/>
          </a:bodyPr>
          <a:lstStyle/>
          <a:p>
            <a:pPr algn="l"/>
            <a:r>
              <a:rPr lang="en-US" sz="4400" dirty="0">
                <a:solidFill>
                  <a:srgbClr val="1F2D29"/>
                </a:solidFill>
              </a:rPr>
              <a:t>Solutions for the Recruitment process</a:t>
            </a:r>
          </a:p>
        </p:txBody>
      </p:sp>
      <p:sp>
        <p:nvSpPr>
          <p:cNvPr id="3" name="Content Placeholder 2">
            <a:extLst>
              <a:ext uri="{FF2B5EF4-FFF2-40B4-BE49-F238E27FC236}">
                <a16:creationId xmlns:a16="http://schemas.microsoft.com/office/drawing/2014/main" id="{DF7FCCCC-3FCA-A94A-A6EA-32CDF447858C}"/>
              </a:ext>
            </a:extLst>
          </p:cNvPr>
          <p:cNvSpPr>
            <a:spLocks noGrp="1"/>
          </p:cNvSpPr>
          <p:nvPr>
            <p:ph idx="1"/>
          </p:nvPr>
        </p:nvSpPr>
        <p:spPr>
          <a:xfrm>
            <a:off x="1272106" y="1899715"/>
            <a:ext cx="10795847" cy="4184997"/>
          </a:xfrm>
        </p:spPr>
        <p:txBody>
          <a:bodyPr anchor="t">
            <a:normAutofit/>
          </a:bodyPr>
          <a:lstStyle/>
          <a:p>
            <a:r>
              <a:rPr lang="en-US" sz="2400" dirty="0">
                <a:solidFill>
                  <a:srgbClr val="1F2D29"/>
                </a:solidFill>
              </a:rPr>
              <a:t>To solve the issue with a lack of job advertisement, Hotel Marriott can consider using different social media platforms to advertise open job positions as it will reach a wider audience. </a:t>
            </a:r>
          </a:p>
          <a:p>
            <a:r>
              <a:rPr lang="en-US" sz="2400" dirty="0">
                <a:solidFill>
                  <a:srgbClr val="1F2D29"/>
                </a:solidFill>
              </a:rPr>
              <a:t>When it comes to they’re website they can also include other sections like facilities they provide so that its easier for the customers to see.</a:t>
            </a:r>
          </a:p>
          <a:p>
            <a:endParaRPr lang="en-US" sz="1600" dirty="0">
              <a:solidFill>
                <a:srgbClr val="1F2D29"/>
              </a:solidFill>
            </a:endParaRPr>
          </a:p>
        </p:txBody>
      </p:sp>
    </p:spTree>
    <p:extLst>
      <p:ext uri="{BB962C8B-B14F-4D97-AF65-F5344CB8AC3E}">
        <p14:creationId xmlns:p14="http://schemas.microsoft.com/office/powerpoint/2010/main" val="2046389303"/>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8FF22AA2-8C2D-994F-9D88-C7C89B3F332B}"/>
              </a:ext>
            </a:extLst>
          </p:cNvPr>
          <p:cNvSpPr>
            <a:spLocks noGrp="1"/>
          </p:cNvSpPr>
          <p:nvPr>
            <p:ph type="title"/>
          </p:nvPr>
        </p:nvSpPr>
        <p:spPr>
          <a:xfrm>
            <a:off x="1118244" y="-349852"/>
            <a:ext cx="7958331" cy="1308063"/>
          </a:xfrm>
        </p:spPr>
        <p:txBody>
          <a:bodyPr anchor="b">
            <a:normAutofit/>
          </a:bodyPr>
          <a:lstStyle/>
          <a:p>
            <a:pPr algn="l"/>
            <a:r>
              <a:rPr lang="en-US" sz="4400" dirty="0">
                <a:solidFill>
                  <a:srgbClr val="1F2D29"/>
                </a:solidFill>
              </a:rPr>
              <a:t>Culture and Diversity</a:t>
            </a:r>
          </a:p>
        </p:txBody>
      </p:sp>
      <p:sp>
        <p:nvSpPr>
          <p:cNvPr id="3" name="Content Placeholder 2">
            <a:extLst>
              <a:ext uri="{FF2B5EF4-FFF2-40B4-BE49-F238E27FC236}">
                <a16:creationId xmlns:a16="http://schemas.microsoft.com/office/drawing/2014/main" id="{D0AE15FB-B555-1B44-9F22-11922192CE5B}"/>
              </a:ext>
            </a:extLst>
          </p:cNvPr>
          <p:cNvSpPr>
            <a:spLocks noGrp="1"/>
          </p:cNvSpPr>
          <p:nvPr>
            <p:ph idx="1"/>
          </p:nvPr>
        </p:nvSpPr>
        <p:spPr>
          <a:xfrm>
            <a:off x="1118244" y="985292"/>
            <a:ext cx="10834270" cy="5742079"/>
          </a:xfrm>
        </p:spPr>
        <p:txBody>
          <a:bodyPr anchor="t">
            <a:normAutofit/>
          </a:bodyPr>
          <a:lstStyle/>
          <a:p>
            <a:r>
              <a:rPr lang="en-US" sz="3200" dirty="0">
                <a:solidFill>
                  <a:srgbClr val="1F2D29"/>
                </a:solidFill>
              </a:rPr>
              <a:t>Due to the cultural gaps there are opportunities for miscommunication and misunderstanding which can lead to customer needs being enhanced</a:t>
            </a:r>
          </a:p>
          <a:p>
            <a:r>
              <a:rPr lang="en-US" sz="3200" dirty="0">
                <a:solidFill>
                  <a:srgbClr val="1F2D29"/>
                </a:solidFill>
              </a:rPr>
              <a:t>Commitment and loyalty: Employees are loyal to their cultural background</a:t>
            </a:r>
          </a:p>
        </p:txBody>
      </p:sp>
    </p:spTree>
    <p:extLst>
      <p:ext uri="{BB962C8B-B14F-4D97-AF65-F5344CB8AC3E}">
        <p14:creationId xmlns:p14="http://schemas.microsoft.com/office/powerpoint/2010/main" val="1146818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ED19B9DB-5EE8-DD46-92D2-7139E62C3FAA}"/>
              </a:ext>
            </a:extLst>
          </p:cNvPr>
          <p:cNvSpPr>
            <a:spLocks noGrp="1"/>
          </p:cNvSpPr>
          <p:nvPr>
            <p:ph type="title"/>
          </p:nvPr>
        </p:nvSpPr>
        <p:spPr>
          <a:xfrm>
            <a:off x="964174" y="124151"/>
            <a:ext cx="10640588" cy="1076543"/>
          </a:xfrm>
        </p:spPr>
        <p:txBody>
          <a:bodyPr anchor="b">
            <a:normAutofit/>
          </a:bodyPr>
          <a:lstStyle/>
          <a:p>
            <a:pPr algn="l"/>
            <a:r>
              <a:rPr lang="en-US" sz="4400" dirty="0">
                <a:solidFill>
                  <a:srgbClr val="1F2D29"/>
                </a:solidFill>
              </a:rPr>
              <a:t>Solutions for culture and diversity</a:t>
            </a:r>
          </a:p>
        </p:txBody>
      </p:sp>
      <p:sp>
        <p:nvSpPr>
          <p:cNvPr id="3" name="Content Placeholder 2">
            <a:extLst>
              <a:ext uri="{FF2B5EF4-FFF2-40B4-BE49-F238E27FC236}">
                <a16:creationId xmlns:a16="http://schemas.microsoft.com/office/drawing/2014/main" id="{49B59F2B-9E9C-D549-ABB3-2686CA949882}"/>
              </a:ext>
            </a:extLst>
          </p:cNvPr>
          <p:cNvSpPr>
            <a:spLocks noGrp="1"/>
          </p:cNvSpPr>
          <p:nvPr>
            <p:ph idx="1"/>
          </p:nvPr>
        </p:nvSpPr>
        <p:spPr>
          <a:xfrm>
            <a:off x="964174" y="1693340"/>
            <a:ext cx="7621606" cy="3443107"/>
          </a:xfrm>
        </p:spPr>
        <p:txBody>
          <a:bodyPr anchor="t">
            <a:normAutofit/>
          </a:bodyPr>
          <a:lstStyle/>
          <a:p>
            <a:pPr marL="0" indent="0">
              <a:buNone/>
            </a:pPr>
            <a:r>
              <a:rPr lang="en-US" sz="2400" b="1" dirty="0">
                <a:solidFill>
                  <a:srgbClr val="1F2D29"/>
                </a:solidFill>
              </a:rPr>
              <a:t>Make an effective cultural diversity management plan as a part of their cooperative strategy</a:t>
            </a:r>
          </a:p>
          <a:p>
            <a:pPr marL="0" indent="0">
              <a:buNone/>
            </a:pPr>
            <a:r>
              <a:rPr lang="en-GB" sz="2400" b="1" dirty="0"/>
              <a:t>Individual attitudes and </a:t>
            </a:r>
            <a:r>
              <a:rPr lang="en-GB" sz="2400" b="1" dirty="0" err="1"/>
              <a:t>behaviors</a:t>
            </a:r>
            <a:r>
              <a:rPr lang="en-GB" sz="2400" b="1" dirty="0"/>
              <a:t> are really crucial to understand </a:t>
            </a:r>
          </a:p>
          <a:p>
            <a:pPr marL="0" indent="0">
              <a:buNone/>
            </a:pPr>
            <a:endParaRPr lang="en-US" sz="2400" b="1" dirty="0">
              <a:solidFill>
                <a:srgbClr val="1F2D29"/>
              </a:solidFill>
            </a:endParaRPr>
          </a:p>
        </p:txBody>
      </p:sp>
    </p:spTree>
    <p:extLst>
      <p:ext uri="{BB962C8B-B14F-4D97-AF65-F5344CB8AC3E}">
        <p14:creationId xmlns:p14="http://schemas.microsoft.com/office/powerpoint/2010/main" val="366184375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F2AC7787-60E4-714A-BB27-DD85D15FF3A6}"/>
              </a:ext>
            </a:extLst>
          </p:cNvPr>
          <p:cNvSpPr>
            <a:spLocks noGrp="1"/>
          </p:cNvSpPr>
          <p:nvPr>
            <p:ph type="title"/>
          </p:nvPr>
        </p:nvSpPr>
        <p:spPr>
          <a:xfrm>
            <a:off x="964174" y="-71692"/>
            <a:ext cx="9263853" cy="1056983"/>
          </a:xfrm>
        </p:spPr>
        <p:txBody>
          <a:bodyPr anchor="b">
            <a:normAutofit/>
          </a:bodyPr>
          <a:lstStyle/>
          <a:p>
            <a:pPr algn="l"/>
            <a:r>
              <a:rPr lang="en-US" sz="4400" dirty="0">
                <a:solidFill>
                  <a:srgbClr val="1F2D29"/>
                </a:solidFill>
              </a:rPr>
              <a:t>Conclusion </a:t>
            </a:r>
          </a:p>
        </p:txBody>
      </p:sp>
      <p:sp>
        <p:nvSpPr>
          <p:cNvPr id="3" name="Content Placeholder 2">
            <a:extLst>
              <a:ext uri="{FF2B5EF4-FFF2-40B4-BE49-F238E27FC236}">
                <a16:creationId xmlns:a16="http://schemas.microsoft.com/office/drawing/2014/main" id="{E26A91CC-6709-E04B-8BA6-62D02DBFF0B8}"/>
              </a:ext>
            </a:extLst>
          </p:cNvPr>
          <p:cNvSpPr>
            <a:spLocks noGrp="1"/>
          </p:cNvSpPr>
          <p:nvPr>
            <p:ph idx="1"/>
          </p:nvPr>
        </p:nvSpPr>
        <p:spPr>
          <a:xfrm>
            <a:off x="964174" y="1657951"/>
            <a:ext cx="10775108" cy="5099420"/>
          </a:xfrm>
        </p:spPr>
        <p:txBody>
          <a:bodyPr anchor="t">
            <a:normAutofit/>
          </a:bodyPr>
          <a:lstStyle/>
          <a:p>
            <a:r>
              <a:rPr lang="en-US" sz="2800" dirty="0">
                <a:solidFill>
                  <a:srgbClr val="1F2D29"/>
                </a:solidFill>
              </a:rPr>
              <a:t>These issues with the recruitment process and the culture and diversity should be improved in order to help Hotel Marriott become even better and therefore sustain competitive advantage over other hotels.</a:t>
            </a:r>
          </a:p>
        </p:txBody>
      </p:sp>
    </p:spTree>
    <p:extLst>
      <p:ext uri="{BB962C8B-B14F-4D97-AF65-F5344CB8AC3E}">
        <p14:creationId xmlns:p14="http://schemas.microsoft.com/office/powerpoint/2010/main" val="40458122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E05A49DE-8191-7A41-B0DF-D288109B4CD1}"/>
              </a:ext>
            </a:extLst>
          </p:cNvPr>
          <p:cNvSpPr>
            <a:spLocks noGrp="1"/>
          </p:cNvSpPr>
          <p:nvPr>
            <p:ph type="title"/>
          </p:nvPr>
        </p:nvSpPr>
        <p:spPr>
          <a:xfrm>
            <a:off x="964174" y="-322772"/>
            <a:ext cx="7958331" cy="1308063"/>
          </a:xfrm>
        </p:spPr>
        <p:txBody>
          <a:bodyPr anchor="b">
            <a:normAutofit/>
          </a:bodyPr>
          <a:lstStyle/>
          <a:p>
            <a:pPr algn="l"/>
            <a:r>
              <a:rPr lang="en-US" sz="4400" dirty="0">
                <a:solidFill>
                  <a:srgbClr val="1F2D29"/>
                </a:solidFill>
              </a:rPr>
              <a:t>Referencing </a:t>
            </a:r>
          </a:p>
        </p:txBody>
      </p:sp>
      <p:sp>
        <p:nvSpPr>
          <p:cNvPr id="3" name="Content Placeholder 2">
            <a:extLst>
              <a:ext uri="{FF2B5EF4-FFF2-40B4-BE49-F238E27FC236}">
                <a16:creationId xmlns:a16="http://schemas.microsoft.com/office/drawing/2014/main" id="{748357D3-7C53-E04E-860C-7B7098529819}"/>
              </a:ext>
            </a:extLst>
          </p:cNvPr>
          <p:cNvSpPr>
            <a:spLocks noGrp="1"/>
          </p:cNvSpPr>
          <p:nvPr>
            <p:ph idx="1"/>
          </p:nvPr>
        </p:nvSpPr>
        <p:spPr>
          <a:xfrm>
            <a:off x="1300899" y="1657951"/>
            <a:ext cx="10290466" cy="3443107"/>
          </a:xfrm>
        </p:spPr>
        <p:txBody>
          <a:bodyPr anchor="t">
            <a:normAutofit/>
          </a:bodyPr>
          <a:lstStyle/>
          <a:p>
            <a:r>
              <a:rPr lang="en-US" sz="2800" dirty="0">
                <a:solidFill>
                  <a:srgbClr val="1F2D29"/>
                </a:solidFill>
              </a:rPr>
              <a:t>Marriott </a:t>
            </a:r>
            <a:r>
              <a:rPr lang="en-US" sz="2800" dirty="0">
                <a:solidFill>
                  <a:srgbClr val="1F2D29"/>
                </a:solidFill>
                <a:hlinkClick r:id="rId3"/>
              </a:rPr>
              <a:t>https://www.marriott.co.uk/hotels/travel/delap-jw-marriott-hotel-new-delhi-aerocity/</a:t>
            </a:r>
            <a:endParaRPr lang="en-US" sz="2800" dirty="0">
              <a:solidFill>
                <a:srgbClr val="1F2D29"/>
              </a:solidFill>
            </a:endParaRPr>
          </a:p>
          <a:p>
            <a:endParaRPr lang="en-US" sz="2800" dirty="0">
              <a:solidFill>
                <a:srgbClr val="1F2D29"/>
              </a:solidFill>
            </a:endParaRPr>
          </a:p>
          <a:p>
            <a:endParaRPr lang="en-US" sz="2800" dirty="0">
              <a:solidFill>
                <a:srgbClr val="1F2D29"/>
              </a:solidFill>
            </a:endParaRPr>
          </a:p>
        </p:txBody>
      </p:sp>
    </p:spTree>
    <p:extLst>
      <p:ext uri="{BB962C8B-B14F-4D97-AF65-F5344CB8AC3E}">
        <p14:creationId xmlns:p14="http://schemas.microsoft.com/office/powerpoint/2010/main" val="353353584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70108" y="985292"/>
            <a:ext cx="1345319" cy="1345319"/>
          </a:xfrm>
          <a:prstGeom prst="ellipse">
            <a:avLst/>
          </a:prstGeom>
          <a:solidFill>
            <a:schemeClr val="accent1">
              <a:lumMod val="40000"/>
              <a:lumOff val="6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E60B620B-3E81-4075-BC12-D4FB3E299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133" y="0"/>
            <a:ext cx="12189867" cy="6858000"/>
          </a:xfrm>
          <a:prstGeom prst="rect">
            <a:avLst/>
          </a:prstGeom>
        </p:spPr>
      </p:pic>
      <p:sp>
        <p:nvSpPr>
          <p:cNvPr id="2" name="Title 1">
            <a:extLst>
              <a:ext uri="{FF2B5EF4-FFF2-40B4-BE49-F238E27FC236}">
                <a16:creationId xmlns:a16="http://schemas.microsoft.com/office/drawing/2014/main" id="{253E574B-CEDB-C749-B7DD-F596C27DB170}"/>
              </a:ext>
            </a:extLst>
          </p:cNvPr>
          <p:cNvSpPr>
            <a:spLocks noGrp="1"/>
          </p:cNvSpPr>
          <p:nvPr>
            <p:ph type="title"/>
          </p:nvPr>
        </p:nvSpPr>
        <p:spPr>
          <a:xfrm>
            <a:off x="2611808" y="1022548"/>
            <a:ext cx="7958331" cy="1308063"/>
          </a:xfrm>
        </p:spPr>
        <p:txBody>
          <a:bodyPr anchor="b">
            <a:normAutofit/>
          </a:bodyPr>
          <a:lstStyle/>
          <a:p>
            <a:pPr algn="l"/>
            <a:endParaRPr lang="en-US" sz="4400">
              <a:solidFill>
                <a:srgbClr val="1F2D29"/>
              </a:solidFill>
            </a:endParaRPr>
          </a:p>
        </p:txBody>
      </p:sp>
      <p:sp>
        <p:nvSpPr>
          <p:cNvPr id="3" name="Content Placeholder 2">
            <a:extLst>
              <a:ext uri="{FF2B5EF4-FFF2-40B4-BE49-F238E27FC236}">
                <a16:creationId xmlns:a16="http://schemas.microsoft.com/office/drawing/2014/main" id="{30864FF6-5B2F-6046-B16D-9B88303A929D}"/>
              </a:ext>
            </a:extLst>
          </p:cNvPr>
          <p:cNvSpPr>
            <a:spLocks noGrp="1"/>
          </p:cNvSpPr>
          <p:nvPr>
            <p:ph idx="1"/>
          </p:nvPr>
        </p:nvSpPr>
        <p:spPr>
          <a:xfrm>
            <a:off x="2302933" y="2641604"/>
            <a:ext cx="7621606" cy="3443107"/>
          </a:xfrm>
        </p:spPr>
        <p:txBody>
          <a:bodyPr anchor="t">
            <a:normAutofit/>
          </a:bodyPr>
          <a:lstStyle/>
          <a:p>
            <a:endParaRPr lang="en-US" sz="1600">
              <a:solidFill>
                <a:srgbClr val="1F2D29"/>
              </a:solidFill>
            </a:endParaRPr>
          </a:p>
        </p:txBody>
      </p:sp>
    </p:spTree>
    <p:extLst>
      <p:ext uri="{BB962C8B-B14F-4D97-AF65-F5344CB8AC3E}">
        <p14:creationId xmlns:p14="http://schemas.microsoft.com/office/powerpoint/2010/main" val="2372844212"/>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otalTime>80</TotalTime>
  <Words>353</Words>
  <Application>Microsoft Macintosh PowerPoint</Application>
  <PresentationFormat>Widescreen</PresentationFormat>
  <Paragraphs>34</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Apple Chancery</vt:lpstr>
      <vt:lpstr>Arial</vt:lpstr>
      <vt:lpstr>MS Shell Dlg 2</vt:lpstr>
      <vt:lpstr>Wingdings</vt:lpstr>
      <vt:lpstr>Wingdings 3</vt:lpstr>
      <vt:lpstr>Madison</vt:lpstr>
      <vt:lpstr> </vt:lpstr>
      <vt:lpstr>Hotel JW Marriott’s in India New Delhi HOTEL Marriott’s in new Delhi India         </vt:lpstr>
      <vt:lpstr>Location </vt:lpstr>
      <vt:lpstr>Recruitment process </vt:lpstr>
      <vt:lpstr>Solutions for the Recruitment process</vt:lpstr>
      <vt:lpstr>Culture and Diversity</vt:lpstr>
      <vt:lpstr>Solutions for culture and diversity</vt:lpstr>
      <vt:lpstr>Conclusion </vt:lpstr>
      <vt:lpstr>Referencing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Aftab Shaikh (1816314)</dc:creator>
  <cp:lastModifiedBy>Nishat Ussen</cp:lastModifiedBy>
  <cp:revision>8</cp:revision>
  <dcterms:created xsi:type="dcterms:W3CDTF">2020-06-19T12:20:19Z</dcterms:created>
  <dcterms:modified xsi:type="dcterms:W3CDTF">2020-06-19T13:58:27Z</dcterms:modified>
</cp:coreProperties>
</file>