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3" r:id="rId8"/>
    <p:sldId id="266" r:id="rId9"/>
    <p:sldId id="264" r:id="rId10"/>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Cambria" panose="02040503050406030204" pitchFamily="18" charset="0"/>
      <p:regular r:id="rId16"/>
      <p:bold r:id="rId17"/>
      <p:italic r:id="rId18"/>
      <p:boldItalic r:id="rId19"/>
    </p:embeddedFont>
    <p:embeddedFont>
      <p:font typeface="Montserrat" pitchFamily="2" charset="77"/>
      <p:regular r:id="rId20"/>
      <p:bold r:id="rId21"/>
      <p:italic r:id="rId22"/>
      <p:boldItalic r:id="rId23"/>
    </p:embeddedFont>
    <p:embeddedFont>
      <p:font typeface="Montserrat Bold" pitchFamily="2" charset="77"/>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895" autoAdjust="0"/>
    <p:restoredTop sz="78146" autoAdjust="0"/>
  </p:normalViewPr>
  <p:slideViewPr>
    <p:cSldViewPr>
      <p:cViewPr varScale="1">
        <p:scale>
          <a:sx n="61" d="100"/>
          <a:sy n="61" d="100"/>
        </p:scale>
        <p:origin x="1758" y="8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9B412-E9FC-4132-A9B6-A154032CD17B}"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63CFBF-2F29-41F6-A445-A448E2F232BE}" type="slidenum">
              <a:rPr lang="en-GB" smtClean="0"/>
              <a:t>‹#›</a:t>
            </a:fld>
            <a:endParaRPr lang="en-GB"/>
          </a:p>
        </p:txBody>
      </p:sp>
    </p:spTree>
    <p:extLst>
      <p:ext uri="{BB962C8B-B14F-4D97-AF65-F5344CB8AC3E}">
        <p14:creationId xmlns:p14="http://schemas.microsoft.com/office/powerpoint/2010/main" val="2010860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Business Information Management helps organisations to transform data into knowledge. This presentation will discuss various information systems, their effectiveness, ethical issues, and analyse business practical cases.</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3</a:t>
            </a:fld>
            <a:endParaRPr lang="en-GB"/>
          </a:p>
        </p:txBody>
      </p:sp>
    </p:spTree>
    <p:extLst>
      <p:ext uri="{BB962C8B-B14F-4D97-AF65-F5344CB8AC3E}">
        <p14:creationId xmlns:p14="http://schemas.microsoft.com/office/powerpoint/2010/main" val="2306183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Organised collections of people, processes, data, software, and hardware that aid business operations and decision-making constitute information systems. Technically, they receive, process, store, and disseminate information. In business, they are useful in assisting organisations to attain strategic goals and enhance performance. These systems enhance performance in that they promote automation of routine operations, low cost, and minimal human errors. They are also beneficial to the managers in the decision-making process because they facilitate available and dependable timely information to the managers. Examples in common are Transaction Processing Systems (TPS), which handle the day-to-day transactions; Management Information Systems (MIS), which create reports to managers; and Customer Relationship Management (CRM) systems, which enhance interactions and satisfaction between the customers and the management. All these systems put in place play a great role in organisational success.</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4</a:t>
            </a:fld>
            <a:endParaRPr lang="en-GB"/>
          </a:p>
        </p:txBody>
      </p:sp>
    </p:spTree>
    <p:extLst>
      <p:ext uri="{BB962C8B-B14F-4D97-AF65-F5344CB8AC3E}">
        <p14:creationId xmlns:p14="http://schemas.microsoft.com/office/powerpoint/2010/main" val="2189093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Transaction Processing Systems (TPS) are reserved to record and process daily business experiences, which include sales, payments and inventory updates (</a:t>
            </a:r>
            <a:r>
              <a:rPr lang="en-GB" sz="1400" kern="1200" dirty="0" err="1">
                <a:solidFill>
                  <a:schemeClr val="tx1"/>
                </a:solidFill>
                <a:effectLst/>
                <a:latin typeface="Times New Roman" panose="02020603050405020304" pitchFamily="18" charset="0"/>
                <a:ea typeface="+mn-ea"/>
                <a:cs typeface="Times New Roman" panose="02020603050405020304" pitchFamily="18" charset="0"/>
              </a:rPr>
              <a:t>Wahsheh</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4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400" kern="1200" dirty="0">
                <a:solidFill>
                  <a:schemeClr val="tx1"/>
                </a:solidFill>
                <a:effectLst/>
                <a:latin typeface="Times New Roman" panose="02020603050405020304" pitchFamily="18" charset="0"/>
                <a:ea typeface="+mn-ea"/>
                <a:cs typeface="Times New Roman" panose="02020603050405020304" pitchFamily="18" charset="0"/>
              </a:rPr>
              <a:t> 2023). They are mostly advantageous due to their high processing speed, accuracy, and performance. Nevertheless, TPS is mainly oriented to the routine transactions and carries very little weight in the strategic decision-making. MPS gathers and analyses the data created on TPS to generate reports that can help the managers plan, observe and control the business processes. MIS enhances the quality of decisions and coordination within organisations. However, MIS can only be of good use to the extent that the data that has been keyed into the system is accurate. Customer Relationship Management (CRM) systems are aimed at customer information, communication and service activities management. They also enable organisations to enhance customer satisfaction, loyalty, and identify sales opportunities. Nevertheless, the deployment of CRM can be rather expensive and can lead to the appearance of the additional issue of privacy of the customer data. All in all, TPS promotes efficiency in operations, MIS promotes managerial decision making, and CRM promotes customer relations. All these systems are relevant to organisational performance, but each system possesses its own strengths and weaknesses.</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5</a:t>
            </a:fld>
            <a:endParaRPr lang="en-GB"/>
          </a:p>
        </p:txBody>
      </p:sp>
    </p:spTree>
    <p:extLst>
      <p:ext uri="{BB962C8B-B14F-4D97-AF65-F5344CB8AC3E}">
        <p14:creationId xmlns:p14="http://schemas.microsoft.com/office/powerpoint/2010/main" val="735021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With the growing use of information systems in organisations, the issue of ethics has become a major issue. Privacy and security of data are necessary since companies amass huge amounts of customer and workforce data. Data breach, unauthorised access and cyberattacks can damage organisational reputation and faith in the stakeholders. Artificial Intelligence (AI) can be used to improve the decision-making process as it can rapidly analyse large amounts of data. Nevertheless, AI systems can give discriminatory results in case they are trained on incomplete or discriminatory data. Furthermore, automation of decisions may lack transparency, and it may be hard to determine how findings are reached. Monitoring technologies on employees can assist organisations in gauging performance and safeguarding company assets. However, the idea of over-observation might be seen as intrusive, and this may influence the morale and trust of the employees negatively. Areas that should be used to reduce these risks include effective cybersecurity controls, effective policy on data regulation, routine audits, and ensuring that their data protection regulation policies are fulfilled. This should be properly tested regularly and checked on fairness and transparency, and at the same time, in terms of employee monitoring, should be in proportion and communicated openly. </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6</a:t>
            </a:fld>
            <a:endParaRPr lang="en-GB"/>
          </a:p>
        </p:txBody>
      </p:sp>
    </p:spTree>
    <p:extLst>
      <p:ext uri="{BB962C8B-B14F-4D97-AF65-F5344CB8AC3E}">
        <p14:creationId xmlns:p14="http://schemas.microsoft.com/office/powerpoint/2010/main" val="1198492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Transaction Processing Systems (TPS) are systems which Tesco utilises to process millions of daily transactions both in-store and online. One of the critical issues was the ability to handle a huge amount of sales and inventory data on a real-time basis. TPS was used to enhance the management of stock, efficient operation and customer service. Nonetheless, the aggregation of customer buying information was associated with the privacy issue, and thus, the need to take some robust data protection measures. The Management Information Systems (MIS) assists Rolls-Royce in tracking operational performance and aiding in the strategic decision-making process, especially by utilising aerospace data through its aerospace operations. The issue was to transform big volumes of operational data into management information. MIS enhanced decision-making, efficiency and maintenance planning. Ethical issues are related to data security and how the information employed in decision-making is accurate. Customer Relationship Management (CRM) systems have been used by British Airways to handle customer relations and to improve the travel experience. The system facilitates personalised services, marketing, and management of the loyalty programs. Nevertheless, there have been issues with the company associated with data privacy and the security of customers. </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7</a:t>
            </a:fld>
            <a:endParaRPr lang="en-GB"/>
          </a:p>
        </p:txBody>
      </p:sp>
    </p:spTree>
    <p:extLst>
      <p:ext uri="{BB962C8B-B14F-4D97-AF65-F5344CB8AC3E}">
        <p14:creationId xmlns:p14="http://schemas.microsoft.com/office/powerpoint/2010/main" val="3431465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tx1"/>
                </a:solidFill>
                <a:effectLst/>
                <a:latin typeface="Times New Roman" panose="02020603050405020304" pitchFamily="18" charset="0"/>
                <a:ea typeface="+mn-ea"/>
                <a:cs typeface="Times New Roman" panose="02020603050405020304" pitchFamily="18" charset="0"/>
              </a:rPr>
              <a:t>TPS, MIS, and CRM have distinct strengths to assist operational, management, and customer-oriented operations. In the responsible use of such systems by organisations, organisations can be in a position to increase competitiveness, performance, and achieve sustainable growth without compromising sustainability, ethical practices and trustworthiness among the stakeholders.</a:t>
            </a:r>
            <a:endParaRPr lang="en-US" sz="14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D63CFBF-2F29-41F6-A445-A448E2F232BE}" type="slidenum">
              <a:rPr lang="en-GB" smtClean="0"/>
              <a:t>8</a:t>
            </a:fld>
            <a:endParaRPr lang="en-GB"/>
          </a:p>
        </p:txBody>
      </p:sp>
    </p:spTree>
    <p:extLst>
      <p:ext uri="{BB962C8B-B14F-4D97-AF65-F5344CB8AC3E}">
        <p14:creationId xmlns:p14="http://schemas.microsoft.com/office/powerpoint/2010/main" val="1866390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109/CSET58993.2023.10346773" TargetMode="External"/><Relationship Id="rId3" Type="http://schemas.openxmlformats.org/officeDocument/2006/relationships/hyperlink" Target="https://doi.org/10.62306/59pwq909" TargetMode="External"/><Relationship Id="rId7" Type="http://schemas.openxmlformats.org/officeDocument/2006/relationships/hyperlink" Target="https://papers.ssrn.com/sol3/papers.cfm?abstract_id=5190427" TargetMode="External"/><Relationship Id="rId2" Type="http://schemas.openxmlformats.org/officeDocument/2006/relationships/hyperlink" Target="https://doi.org/10.1108/IJOA-01-2021-2598" TargetMode="External"/><Relationship Id="rId1" Type="http://schemas.openxmlformats.org/officeDocument/2006/relationships/slideLayout" Target="../slideLayouts/slideLayout7.xml"/><Relationship Id="rId6" Type="http://schemas.openxmlformats.org/officeDocument/2006/relationships/hyperlink" Target="https://books.google.com/books?id=1bzmEAAAQBAJ" TargetMode="External"/><Relationship Id="rId5" Type="http://schemas.openxmlformats.org/officeDocument/2006/relationships/hyperlink" Target="https://papers.ssrn.com/sol3/papers.cfm?abstract_id=4664792" TargetMode="External"/><Relationship Id="rId4" Type="http://schemas.openxmlformats.org/officeDocument/2006/relationships/hyperlink" Target="https://fuljoms.org/index.php/fuljoms/article/view/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3" name="Group 3"/>
          <p:cNvGrpSpPr/>
          <p:nvPr/>
        </p:nvGrpSpPr>
        <p:grpSpPr>
          <a:xfrm>
            <a:off x="6097502" y="5590237"/>
            <a:ext cx="14099416" cy="1409941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45DA0"/>
            </a:solidFill>
          </p:spPr>
          <p:txBody>
            <a:bodyPr/>
            <a:lstStyle/>
            <a:p>
              <a:endParaRPr lang="en-US"/>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813956" y="2388388"/>
            <a:ext cx="11063844" cy="4924425"/>
          </a:xfrm>
          <a:prstGeom prst="rect">
            <a:avLst/>
          </a:prstGeom>
        </p:spPr>
        <p:txBody>
          <a:bodyPr wrap="square" lIns="0" tIns="0" rIns="0" bIns="0" rtlCol="0" anchor="t">
            <a:spAutoFit/>
          </a:bodyPr>
          <a:lstStyle/>
          <a:p>
            <a:pPr>
              <a:lnSpc>
                <a:spcPts val="12819"/>
              </a:lnSpc>
              <a:spcBef>
                <a:spcPct val="0"/>
              </a:spcBef>
            </a:pPr>
            <a:r>
              <a:rPr lang="en-US" sz="9156" b="1" dirty="0">
                <a:solidFill>
                  <a:srgbClr val="051D40"/>
                </a:solidFill>
                <a:latin typeface="Times New Roman" panose="02020603050405020304" pitchFamily="18" charset="0"/>
                <a:ea typeface="Montserrat"/>
                <a:cs typeface="Times New Roman" panose="02020603050405020304" pitchFamily="18" charset="0"/>
                <a:sym typeface="Montserrat"/>
              </a:rPr>
              <a:t>Managing Business Information</a:t>
            </a:r>
            <a:br>
              <a:rPr lang="en-US" sz="9156" b="1" dirty="0">
                <a:solidFill>
                  <a:srgbClr val="051D40"/>
                </a:solidFill>
                <a:latin typeface="Times New Roman" panose="02020603050405020304" pitchFamily="18" charset="0"/>
                <a:ea typeface="Montserrat"/>
                <a:cs typeface="Times New Roman" panose="02020603050405020304" pitchFamily="18" charset="0"/>
                <a:sym typeface="Montserrat"/>
              </a:rPr>
            </a:br>
            <a:r>
              <a:rPr lang="nl-NL" sz="3200" b="1" dirty="0">
                <a:solidFill>
                  <a:srgbClr val="051D40"/>
                </a:solidFill>
                <a:latin typeface="Times New Roman" panose="02020603050405020304" pitchFamily="18" charset="0"/>
                <a:ea typeface="Montserrat"/>
                <a:cs typeface="Times New Roman" panose="02020603050405020304" pitchFamily="18" charset="0"/>
                <a:sym typeface="Montserrat"/>
              </a:rPr>
              <a:t>Student name:  Halima Hussein       Student ID: 2409649</a:t>
            </a:r>
            <a:endParaRPr lang="en-US" sz="3200" b="1" dirty="0">
              <a:solidFill>
                <a:srgbClr val="051D40"/>
              </a:solidFill>
              <a:latin typeface="Times New Roman" panose="02020603050405020304" pitchFamily="18" charset="0"/>
              <a:ea typeface="Montserrat"/>
              <a:cs typeface="Times New Roman" panose="02020603050405020304" pitchFamily="18" charset="0"/>
              <a:sym typeface="Montserrat"/>
            </a:endParaRPr>
          </a:p>
        </p:txBody>
      </p:sp>
      <p:grpSp>
        <p:nvGrpSpPr>
          <p:cNvPr id="7" name="Group 7"/>
          <p:cNvGrpSpPr/>
          <p:nvPr/>
        </p:nvGrpSpPr>
        <p:grpSpPr>
          <a:xfrm>
            <a:off x="16420234" y="-1717598"/>
            <a:ext cx="3735531" cy="373553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747857" y="-643475"/>
            <a:ext cx="1286950" cy="12869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45DA0"/>
            </a:solidFill>
          </p:spPr>
          <p:txBody>
            <a:bodyPr/>
            <a:lstStyle/>
            <a:p>
              <a:endParaRPr lang="en-US"/>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929195" y="8389571"/>
            <a:ext cx="3735531" cy="373553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14517814" y="-315404"/>
            <a:ext cx="3964281" cy="10917809"/>
            <a:chOff x="0" y="0"/>
            <a:chExt cx="1044090" cy="2875472"/>
          </a:xfrm>
        </p:grpSpPr>
        <p:sp>
          <p:nvSpPr>
            <p:cNvPr id="3" name="Freeform 3"/>
            <p:cNvSpPr/>
            <p:nvPr/>
          </p:nvSpPr>
          <p:spPr>
            <a:xfrm>
              <a:off x="0" y="0"/>
              <a:ext cx="1044090" cy="2875472"/>
            </a:xfrm>
            <a:custGeom>
              <a:avLst/>
              <a:gdLst/>
              <a:ahLst/>
              <a:cxnLst/>
              <a:rect l="l" t="t" r="r" b="b"/>
              <a:pathLst>
                <a:path w="1044090" h="2875472">
                  <a:moveTo>
                    <a:pt x="0" y="0"/>
                  </a:moveTo>
                  <a:lnTo>
                    <a:pt x="1044090" y="0"/>
                  </a:lnTo>
                  <a:lnTo>
                    <a:pt x="1044090" y="2875472"/>
                  </a:lnTo>
                  <a:lnTo>
                    <a:pt x="0" y="2875472"/>
                  </a:lnTo>
                  <a:close/>
                </a:path>
              </a:pathLst>
            </a:custGeom>
            <a:solidFill>
              <a:srgbClr val="145DA0"/>
            </a:solidFill>
            <a:ln cap="sq">
              <a:noFill/>
              <a:prstDash val="solid"/>
              <a:miter/>
            </a:ln>
          </p:spPr>
          <p:txBody>
            <a:bodyPr/>
            <a:lstStyle/>
            <a:p>
              <a:endParaRPr lang="en-US"/>
            </a:p>
          </p:txBody>
        </p:sp>
        <p:sp>
          <p:nvSpPr>
            <p:cNvPr id="4" name="TextBox 4"/>
            <p:cNvSpPr txBox="1"/>
            <p:nvPr/>
          </p:nvSpPr>
          <p:spPr>
            <a:xfrm>
              <a:off x="0" y="-38100"/>
              <a:ext cx="1044090" cy="2913572"/>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TextBox 5"/>
          <p:cNvSpPr txBox="1"/>
          <p:nvPr/>
        </p:nvSpPr>
        <p:spPr>
          <a:xfrm>
            <a:off x="4426058" y="1755868"/>
            <a:ext cx="6760246" cy="1252338"/>
          </a:xfrm>
          <a:prstGeom prst="rect">
            <a:avLst/>
          </a:prstGeom>
        </p:spPr>
        <p:txBody>
          <a:bodyPr lIns="0" tIns="0" rIns="0" bIns="0" rtlCol="0" anchor="t">
            <a:spAutoFit/>
          </a:bodyPr>
          <a:lstStyle/>
          <a:p>
            <a:pPr algn="l">
              <a:lnSpc>
                <a:spcPts val="10248"/>
              </a:lnSpc>
              <a:spcBef>
                <a:spcPct val="0"/>
              </a:spcBef>
            </a:pPr>
            <a:r>
              <a:rPr lang="en-US" sz="7320" b="1" dirty="0">
                <a:solidFill>
                  <a:srgbClr val="051D40"/>
                </a:solidFill>
                <a:latin typeface="Montserrat Bold"/>
                <a:ea typeface="Montserrat Bold"/>
                <a:cs typeface="Montserrat Bold"/>
                <a:sym typeface="Montserrat Bold"/>
              </a:rPr>
              <a:t>AGENDA</a:t>
            </a:r>
          </a:p>
        </p:txBody>
      </p:sp>
      <p:grpSp>
        <p:nvGrpSpPr>
          <p:cNvPr id="6" name="Group 6"/>
          <p:cNvGrpSpPr/>
          <p:nvPr/>
        </p:nvGrpSpPr>
        <p:grpSpPr>
          <a:xfrm>
            <a:off x="-1867766" y="-1614217"/>
            <a:ext cx="3735531" cy="373553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rot="5400000">
            <a:off x="2912435" y="3472452"/>
            <a:ext cx="510937" cy="453341"/>
          </a:xfrm>
          <a:custGeom>
            <a:avLst/>
            <a:gdLst/>
            <a:ahLst/>
            <a:cxnLst/>
            <a:rect l="l" t="t" r="r" b="b"/>
            <a:pathLst>
              <a:path w="510937" h="453341">
                <a:moveTo>
                  <a:pt x="0" y="0"/>
                </a:moveTo>
                <a:lnTo>
                  <a:pt x="510937" y="0"/>
                </a:lnTo>
                <a:lnTo>
                  <a:pt x="510937" y="453341"/>
                </a:lnTo>
                <a:lnTo>
                  <a:pt x="0" y="45334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1" name="TextBox 11"/>
          <p:cNvSpPr txBox="1"/>
          <p:nvPr/>
        </p:nvSpPr>
        <p:spPr>
          <a:xfrm>
            <a:off x="3663160" y="3397227"/>
            <a:ext cx="3773019" cy="480901"/>
          </a:xfrm>
          <a:prstGeom prst="rect">
            <a:avLst/>
          </a:prstGeom>
        </p:spPr>
        <p:txBody>
          <a:bodyPr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Introduction</a:t>
            </a:r>
          </a:p>
        </p:txBody>
      </p:sp>
      <p:sp>
        <p:nvSpPr>
          <p:cNvPr id="13" name="Freeform 13"/>
          <p:cNvSpPr/>
          <p:nvPr/>
        </p:nvSpPr>
        <p:spPr>
          <a:xfrm rot="5400000">
            <a:off x="2912435" y="4097959"/>
            <a:ext cx="510937" cy="453341"/>
          </a:xfrm>
          <a:custGeom>
            <a:avLst/>
            <a:gdLst/>
            <a:ahLst/>
            <a:cxnLst/>
            <a:rect l="l" t="t" r="r" b="b"/>
            <a:pathLst>
              <a:path w="510937" h="453341">
                <a:moveTo>
                  <a:pt x="0" y="0"/>
                </a:moveTo>
                <a:lnTo>
                  <a:pt x="510937" y="0"/>
                </a:lnTo>
                <a:lnTo>
                  <a:pt x="510937" y="453341"/>
                </a:lnTo>
                <a:lnTo>
                  <a:pt x="0" y="45334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4" name="TextBox 14"/>
          <p:cNvSpPr txBox="1"/>
          <p:nvPr/>
        </p:nvSpPr>
        <p:spPr>
          <a:xfrm>
            <a:off x="3663160" y="4022734"/>
            <a:ext cx="6760246" cy="487185"/>
          </a:xfrm>
          <a:prstGeom prst="rect">
            <a:avLst/>
          </a:prstGeom>
        </p:spPr>
        <p:txBody>
          <a:bodyPr wrap="square"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Introduction to Information Systems</a:t>
            </a:r>
          </a:p>
        </p:txBody>
      </p:sp>
      <p:sp>
        <p:nvSpPr>
          <p:cNvPr id="16" name="Freeform 16"/>
          <p:cNvSpPr/>
          <p:nvPr/>
        </p:nvSpPr>
        <p:spPr>
          <a:xfrm rot="5400000">
            <a:off x="2912435" y="4723196"/>
            <a:ext cx="510937" cy="453341"/>
          </a:xfrm>
          <a:custGeom>
            <a:avLst/>
            <a:gdLst/>
            <a:ahLst/>
            <a:cxnLst/>
            <a:rect l="l" t="t" r="r" b="b"/>
            <a:pathLst>
              <a:path w="510937" h="453341">
                <a:moveTo>
                  <a:pt x="0" y="0"/>
                </a:moveTo>
                <a:lnTo>
                  <a:pt x="510937" y="0"/>
                </a:lnTo>
                <a:lnTo>
                  <a:pt x="510937" y="453341"/>
                </a:lnTo>
                <a:lnTo>
                  <a:pt x="0" y="45334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7" name="TextBox 17"/>
          <p:cNvSpPr txBox="1"/>
          <p:nvPr/>
        </p:nvSpPr>
        <p:spPr>
          <a:xfrm>
            <a:off x="3663160" y="4647971"/>
            <a:ext cx="8833640" cy="487185"/>
          </a:xfrm>
          <a:prstGeom prst="rect">
            <a:avLst/>
          </a:prstGeom>
        </p:spPr>
        <p:txBody>
          <a:bodyPr wrap="square"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Analysis and Comparison of Information Systems</a:t>
            </a:r>
          </a:p>
        </p:txBody>
      </p:sp>
      <p:sp>
        <p:nvSpPr>
          <p:cNvPr id="19" name="Freeform 19"/>
          <p:cNvSpPr/>
          <p:nvPr/>
        </p:nvSpPr>
        <p:spPr>
          <a:xfrm rot="5400000">
            <a:off x="2912435" y="5348703"/>
            <a:ext cx="510937" cy="453341"/>
          </a:xfrm>
          <a:custGeom>
            <a:avLst/>
            <a:gdLst/>
            <a:ahLst/>
            <a:cxnLst/>
            <a:rect l="l" t="t" r="r" b="b"/>
            <a:pathLst>
              <a:path w="510937" h="453341">
                <a:moveTo>
                  <a:pt x="0" y="0"/>
                </a:moveTo>
                <a:lnTo>
                  <a:pt x="510937" y="0"/>
                </a:lnTo>
                <a:lnTo>
                  <a:pt x="510937" y="453340"/>
                </a:lnTo>
                <a:lnTo>
                  <a:pt x="0" y="4533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0" name="TextBox 20"/>
          <p:cNvSpPr txBox="1"/>
          <p:nvPr/>
        </p:nvSpPr>
        <p:spPr>
          <a:xfrm>
            <a:off x="3663160" y="5273478"/>
            <a:ext cx="8833640" cy="480901"/>
          </a:xfrm>
          <a:prstGeom prst="rect">
            <a:avLst/>
          </a:prstGeom>
        </p:spPr>
        <p:txBody>
          <a:bodyPr wrap="square"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Ethical Considerations in Information Systems</a:t>
            </a:r>
          </a:p>
        </p:txBody>
      </p:sp>
      <p:sp>
        <p:nvSpPr>
          <p:cNvPr id="22" name="Freeform 22"/>
          <p:cNvSpPr/>
          <p:nvPr/>
        </p:nvSpPr>
        <p:spPr>
          <a:xfrm rot="5400000">
            <a:off x="2912435" y="5973940"/>
            <a:ext cx="510937" cy="453341"/>
          </a:xfrm>
          <a:custGeom>
            <a:avLst/>
            <a:gdLst/>
            <a:ahLst/>
            <a:cxnLst/>
            <a:rect l="l" t="t" r="r" b="b"/>
            <a:pathLst>
              <a:path w="510937" h="453341">
                <a:moveTo>
                  <a:pt x="0" y="0"/>
                </a:moveTo>
                <a:lnTo>
                  <a:pt x="510937" y="0"/>
                </a:lnTo>
                <a:lnTo>
                  <a:pt x="510937" y="453341"/>
                </a:lnTo>
                <a:lnTo>
                  <a:pt x="0" y="45334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3" name="TextBox 23"/>
          <p:cNvSpPr txBox="1"/>
          <p:nvPr/>
        </p:nvSpPr>
        <p:spPr>
          <a:xfrm>
            <a:off x="3663160" y="5898715"/>
            <a:ext cx="4579735" cy="487185"/>
          </a:xfrm>
          <a:prstGeom prst="rect">
            <a:avLst/>
          </a:prstGeom>
        </p:spPr>
        <p:txBody>
          <a:bodyPr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Real-World Case Studies</a:t>
            </a:r>
          </a:p>
        </p:txBody>
      </p:sp>
      <p:sp>
        <p:nvSpPr>
          <p:cNvPr id="25" name="Freeform 25"/>
          <p:cNvSpPr/>
          <p:nvPr/>
        </p:nvSpPr>
        <p:spPr>
          <a:xfrm rot="5400000">
            <a:off x="2912435" y="6599447"/>
            <a:ext cx="510937" cy="453341"/>
          </a:xfrm>
          <a:custGeom>
            <a:avLst/>
            <a:gdLst/>
            <a:ahLst/>
            <a:cxnLst/>
            <a:rect l="l" t="t" r="r" b="b"/>
            <a:pathLst>
              <a:path w="510937" h="453341">
                <a:moveTo>
                  <a:pt x="0" y="0"/>
                </a:moveTo>
                <a:lnTo>
                  <a:pt x="510937" y="0"/>
                </a:lnTo>
                <a:lnTo>
                  <a:pt x="510937" y="453340"/>
                </a:lnTo>
                <a:lnTo>
                  <a:pt x="0" y="4533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6" name="TextBox 26"/>
          <p:cNvSpPr txBox="1"/>
          <p:nvPr/>
        </p:nvSpPr>
        <p:spPr>
          <a:xfrm>
            <a:off x="3663160" y="6524221"/>
            <a:ext cx="4397771" cy="487185"/>
          </a:xfrm>
          <a:prstGeom prst="rect">
            <a:avLst/>
          </a:prstGeom>
        </p:spPr>
        <p:txBody>
          <a:bodyPr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Conclusion</a:t>
            </a:r>
          </a:p>
        </p:txBody>
      </p:sp>
      <p:sp>
        <p:nvSpPr>
          <p:cNvPr id="28" name="Freeform 28"/>
          <p:cNvSpPr/>
          <p:nvPr/>
        </p:nvSpPr>
        <p:spPr>
          <a:xfrm rot="5400000">
            <a:off x="2912435" y="7224684"/>
            <a:ext cx="510937" cy="453341"/>
          </a:xfrm>
          <a:custGeom>
            <a:avLst/>
            <a:gdLst/>
            <a:ahLst/>
            <a:cxnLst/>
            <a:rect l="l" t="t" r="r" b="b"/>
            <a:pathLst>
              <a:path w="510937" h="453341">
                <a:moveTo>
                  <a:pt x="0" y="0"/>
                </a:moveTo>
                <a:lnTo>
                  <a:pt x="510937" y="0"/>
                </a:lnTo>
                <a:lnTo>
                  <a:pt x="510937" y="453340"/>
                </a:lnTo>
                <a:lnTo>
                  <a:pt x="0" y="4533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9" name="TextBox 29"/>
          <p:cNvSpPr txBox="1"/>
          <p:nvPr/>
        </p:nvSpPr>
        <p:spPr>
          <a:xfrm>
            <a:off x="3663160" y="7149458"/>
            <a:ext cx="4579735" cy="499624"/>
          </a:xfrm>
          <a:prstGeom prst="rect">
            <a:avLst/>
          </a:prstGeom>
        </p:spPr>
        <p:txBody>
          <a:bodyPr lIns="0" tIns="0" rIns="0" bIns="0" rtlCol="0" anchor="t">
            <a:spAutoFit/>
          </a:bodyPr>
          <a:lstStyle/>
          <a:p>
            <a:pPr algn="l">
              <a:lnSpc>
                <a:spcPts val="3995"/>
              </a:lnSpc>
              <a:spcBef>
                <a:spcPct val="0"/>
              </a:spcBef>
            </a:pPr>
            <a:r>
              <a:rPr lang="en-US" sz="3200" b="1" spc="-57" dirty="0">
                <a:solidFill>
                  <a:srgbClr val="051D40"/>
                </a:solidFill>
                <a:latin typeface="Times New Roman" panose="02020603050405020304" pitchFamily="18" charset="0"/>
                <a:ea typeface="Poppins"/>
                <a:cs typeface="Times New Roman" panose="02020603050405020304" pitchFamily="18" charset="0"/>
                <a:sym typeface="Poppins"/>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3" name="Group 3"/>
          <p:cNvGrpSpPr/>
          <p:nvPr/>
        </p:nvGrpSpPr>
        <p:grpSpPr>
          <a:xfrm>
            <a:off x="-188217" y="9258300"/>
            <a:ext cx="18476217" cy="1028700"/>
            <a:chOff x="0" y="0"/>
            <a:chExt cx="4866164" cy="270933"/>
          </a:xfrm>
        </p:grpSpPr>
        <p:sp>
          <p:nvSpPr>
            <p:cNvPr id="4" name="Freeform 4"/>
            <p:cNvSpPr/>
            <p:nvPr/>
          </p:nvSpPr>
          <p:spPr>
            <a:xfrm>
              <a:off x="0" y="0"/>
              <a:ext cx="4866164" cy="270933"/>
            </a:xfrm>
            <a:custGeom>
              <a:avLst/>
              <a:gdLst/>
              <a:ahLst/>
              <a:cxnLst/>
              <a:rect l="l" t="t" r="r" b="b"/>
              <a:pathLst>
                <a:path w="4866164" h="270933">
                  <a:moveTo>
                    <a:pt x="0" y="0"/>
                  </a:moveTo>
                  <a:lnTo>
                    <a:pt x="4866164" y="0"/>
                  </a:lnTo>
                  <a:lnTo>
                    <a:pt x="4866164" y="270933"/>
                  </a:lnTo>
                  <a:lnTo>
                    <a:pt x="0" y="270933"/>
                  </a:lnTo>
                  <a:close/>
                </a:path>
              </a:pathLst>
            </a:custGeom>
            <a:solidFill>
              <a:srgbClr val="5B98BA"/>
            </a:solidFill>
            <a:ln cap="sq">
              <a:noFill/>
              <a:prstDash val="solid"/>
              <a:miter/>
            </a:ln>
          </p:spPr>
          <p:txBody>
            <a:bodyPr/>
            <a:lstStyle/>
            <a:p>
              <a:endParaRPr lang="en-US"/>
            </a:p>
          </p:txBody>
        </p:sp>
        <p:sp>
          <p:nvSpPr>
            <p:cNvPr id="5" name="TextBox 5"/>
            <p:cNvSpPr txBox="1"/>
            <p:nvPr/>
          </p:nvSpPr>
          <p:spPr>
            <a:xfrm>
              <a:off x="0" y="-38100"/>
              <a:ext cx="4866164" cy="309033"/>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 name="Group 6"/>
          <p:cNvGrpSpPr/>
          <p:nvPr/>
        </p:nvGrpSpPr>
        <p:grpSpPr>
          <a:xfrm>
            <a:off x="685801" y="2400300"/>
            <a:ext cx="7696199" cy="5486400"/>
            <a:chOff x="0" y="0"/>
            <a:chExt cx="3042735" cy="1344760"/>
          </a:xfrm>
        </p:grpSpPr>
        <p:sp>
          <p:nvSpPr>
            <p:cNvPr id="7" name="Freeform 7"/>
            <p:cNvSpPr/>
            <p:nvPr/>
          </p:nvSpPr>
          <p:spPr>
            <a:xfrm>
              <a:off x="0" y="0"/>
              <a:ext cx="3042735" cy="1344760"/>
            </a:xfrm>
            <a:custGeom>
              <a:avLst/>
              <a:gdLst/>
              <a:ahLst/>
              <a:cxnLst/>
              <a:rect l="l" t="t" r="r" b="b"/>
              <a:pathLst>
                <a:path w="3042735" h="1344760">
                  <a:moveTo>
                    <a:pt x="0" y="0"/>
                  </a:moveTo>
                  <a:lnTo>
                    <a:pt x="3042735" y="0"/>
                  </a:lnTo>
                  <a:lnTo>
                    <a:pt x="3042735" y="1344760"/>
                  </a:lnTo>
                  <a:lnTo>
                    <a:pt x="0" y="1344760"/>
                  </a:lnTo>
                  <a:close/>
                </a:path>
              </a:pathLst>
            </a:custGeom>
            <a:solidFill>
              <a:srgbClr val="145DA0"/>
            </a:solidFill>
            <a:ln cap="sq">
              <a:noFill/>
              <a:prstDash val="solid"/>
              <a:miter/>
            </a:ln>
          </p:spPr>
          <p:txBody>
            <a:bodyPr/>
            <a:lstStyle/>
            <a:p>
              <a:endParaRPr lang="en-US"/>
            </a:p>
          </p:txBody>
        </p:sp>
        <p:sp>
          <p:nvSpPr>
            <p:cNvPr id="8" name="TextBox 8"/>
            <p:cNvSpPr txBox="1"/>
            <p:nvPr/>
          </p:nvSpPr>
          <p:spPr>
            <a:xfrm>
              <a:off x="0" y="-38100"/>
              <a:ext cx="3042735" cy="138286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9" name="TextBox 9"/>
          <p:cNvSpPr txBox="1"/>
          <p:nvPr/>
        </p:nvSpPr>
        <p:spPr>
          <a:xfrm>
            <a:off x="6286500" y="758248"/>
            <a:ext cx="6172200" cy="920958"/>
          </a:xfrm>
          <a:prstGeom prst="rect">
            <a:avLst/>
          </a:prstGeom>
        </p:spPr>
        <p:txBody>
          <a:bodyPr wrap="square" lIns="0" tIns="0" rIns="0" bIns="0" rtlCol="0" anchor="t">
            <a:spAutoFit/>
          </a:bodyPr>
          <a:lstStyle/>
          <a:p>
            <a:pPr marL="0" lvl="0" indent="0" algn="ctr">
              <a:lnSpc>
                <a:spcPts val="8195"/>
              </a:lnSpc>
              <a:spcBef>
                <a:spcPct val="0"/>
              </a:spcBef>
            </a:pPr>
            <a:r>
              <a:rPr lang="en-US" sz="4000" b="1" dirty="0">
                <a:solidFill>
                  <a:schemeClr val="tx2"/>
                </a:solidFill>
                <a:latin typeface="Times New Roman" panose="02020603050405020304" pitchFamily="18" charset="0"/>
                <a:ea typeface="Montserrat Bold"/>
                <a:cs typeface="Times New Roman" panose="02020603050405020304" pitchFamily="18" charset="0"/>
                <a:sym typeface="Montserrat Bold"/>
              </a:rPr>
              <a:t>Introduction</a:t>
            </a:r>
          </a:p>
        </p:txBody>
      </p:sp>
      <p:sp>
        <p:nvSpPr>
          <p:cNvPr id="12" name="TextBox 11">
            <a:extLst>
              <a:ext uri="{FF2B5EF4-FFF2-40B4-BE49-F238E27FC236}">
                <a16:creationId xmlns:a16="http://schemas.microsoft.com/office/drawing/2014/main" id="{1F687C9A-7FA6-8472-C817-99D09A01091B}"/>
              </a:ext>
            </a:extLst>
          </p:cNvPr>
          <p:cNvSpPr txBox="1"/>
          <p:nvPr/>
        </p:nvSpPr>
        <p:spPr>
          <a:xfrm>
            <a:off x="1295400" y="3162300"/>
            <a:ext cx="6569566" cy="3268652"/>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Managing Business Information refers to the gathering, processing, storing and utilisation of data to help in business objectives (</a:t>
            </a:r>
            <a:r>
              <a:rPr lang="en-GB" sz="2000" dirty="0" err="1">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Altarawneh</a:t>
            </a: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 and </a:t>
            </a:r>
            <a:r>
              <a:rPr lang="en-GB" sz="2000" dirty="0" err="1">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Tarawneh</a:t>
            </a: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 2023).</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The information systems enhance efficiency, decision-making, and competitiveness.</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This presentation will examine information systems, ethical concerns, and applications in the real world.</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p:txBody>
      </p:sp>
      <p:pic>
        <p:nvPicPr>
          <p:cNvPr id="13" name="Picture 12" descr="Information Management Best Practices | Smartsheet">
            <a:extLst>
              <a:ext uri="{FF2B5EF4-FFF2-40B4-BE49-F238E27FC236}">
                <a16:creationId xmlns:a16="http://schemas.microsoft.com/office/drawing/2014/main" id="{F98608D8-A3DE-3F48-BBE8-191374C1513E}"/>
              </a:ext>
            </a:extLst>
          </p:cNvPr>
          <p:cNvPicPr>
            <a:picLocks noChangeAspect="1"/>
          </p:cNvPicPr>
          <p:nvPr/>
        </p:nvPicPr>
        <p:blipFill rotWithShape="1">
          <a:blip r:embed="rId3">
            <a:extLst>
              <a:ext uri="{28A0092B-C50C-407E-A947-70E740481C1C}">
                <a14:useLocalDpi xmlns:a14="http://schemas.microsoft.com/office/drawing/2010/main" val="0"/>
              </a:ext>
            </a:extLst>
          </a:blip>
          <a:srcRect t="19053"/>
          <a:stretch>
            <a:fillRect/>
          </a:stretch>
        </p:blipFill>
        <p:spPr bwMode="auto">
          <a:xfrm>
            <a:off x="9372600" y="2807045"/>
            <a:ext cx="8052907" cy="4586983"/>
          </a:xfrm>
          <a:prstGeom prst="rect">
            <a:avLst/>
          </a:prstGeom>
          <a:ln w="88900" cap="sq" cmpd="thickThin">
            <a:solidFill>
              <a:srgbClr val="002060"/>
            </a:solidFill>
            <a:prstDash val="solid"/>
            <a:miter lim="800000"/>
          </a:ln>
          <a:effectLst>
            <a:innerShdw blurRad="76200">
              <a:srgbClr val="000000"/>
            </a:innerShdw>
          </a:effectLst>
          <a:extLst>
            <a:ext uri="{53640926-AAD7-44D8-BBD7-CCE9431645EC}">
              <a14:shadowObscured xmlns:a14="http://schemas.microsoft.com/office/drawing/2010/main"/>
            </a:ext>
          </a:extLst>
        </p:spPr>
      </p:pic>
      <p:grpSp>
        <p:nvGrpSpPr>
          <p:cNvPr id="14" name="Group 13">
            <a:extLst>
              <a:ext uri="{FF2B5EF4-FFF2-40B4-BE49-F238E27FC236}">
                <a16:creationId xmlns:a16="http://schemas.microsoft.com/office/drawing/2014/main" id="{33EB8C27-E995-3989-B7C7-96412F3D941C}"/>
              </a:ext>
            </a:extLst>
          </p:cNvPr>
          <p:cNvGrpSpPr/>
          <p:nvPr/>
        </p:nvGrpSpPr>
        <p:grpSpPr>
          <a:xfrm rot="20594185">
            <a:off x="16230600" y="9111398"/>
            <a:ext cx="3735531" cy="3735531"/>
            <a:chOff x="0" y="0"/>
            <a:chExt cx="812800" cy="812800"/>
          </a:xfrm>
        </p:grpSpPr>
        <p:sp>
          <p:nvSpPr>
            <p:cNvPr id="15" name="Freeform 14">
              <a:extLst>
                <a:ext uri="{FF2B5EF4-FFF2-40B4-BE49-F238E27FC236}">
                  <a16:creationId xmlns:a16="http://schemas.microsoft.com/office/drawing/2014/main" id="{33C9E169-A91D-9EC2-2A55-538C8E63D80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16" name="TextBox 15">
              <a:extLst>
                <a:ext uri="{FF2B5EF4-FFF2-40B4-BE49-F238E27FC236}">
                  <a16:creationId xmlns:a16="http://schemas.microsoft.com/office/drawing/2014/main" id="{2CBDA80C-A5F1-EEFF-0C9F-7FA6ED3FD887}"/>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6">
            <a:extLst>
              <a:ext uri="{FF2B5EF4-FFF2-40B4-BE49-F238E27FC236}">
                <a16:creationId xmlns:a16="http://schemas.microsoft.com/office/drawing/2014/main" id="{BE93E4A5-8D1A-8950-5F2B-1FFFFB85C217}"/>
              </a:ext>
            </a:extLst>
          </p:cNvPr>
          <p:cNvGrpSpPr/>
          <p:nvPr/>
        </p:nvGrpSpPr>
        <p:grpSpPr>
          <a:xfrm>
            <a:off x="-1181965" y="-2821996"/>
            <a:ext cx="3735531" cy="3735531"/>
            <a:chOff x="0" y="0"/>
            <a:chExt cx="812800" cy="812800"/>
          </a:xfrm>
        </p:grpSpPr>
        <p:sp>
          <p:nvSpPr>
            <p:cNvPr id="18" name="Freeform 14">
              <a:extLst>
                <a:ext uri="{FF2B5EF4-FFF2-40B4-BE49-F238E27FC236}">
                  <a16:creationId xmlns:a16="http://schemas.microsoft.com/office/drawing/2014/main" id="{6B11D22A-BC56-9860-889A-1B455D7ADC8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19" name="TextBox 18">
              <a:extLst>
                <a:ext uri="{FF2B5EF4-FFF2-40B4-BE49-F238E27FC236}">
                  <a16:creationId xmlns:a16="http://schemas.microsoft.com/office/drawing/2014/main" id="{192AA0C4-799A-D4FE-8A0A-FC0DD0EE3715}"/>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2516354" y="-3012893"/>
            <a:ext cx="4693046" cy="469304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145DA0"/>
              </a:solidFill>
              <a:prstDash val="solid"/>
              <a:miter/>
            </a:ln>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239603" y="1122782"/>
            <a:ext cx="7019697" cy="10556306"/>
            <a:chOff x="0" y="0"/>
            <a:chExt cx="660400" cy="993118"/>
          </a:xfrm>
        </p:grpSpPr>
        <p:sp>
          <p:nvSpPr>
            <p:cNvPr id="6" name="Freeform 6"/>
            <p:cNvSpPr/>
            <p:nvPr/>
          </p:nvSpPr>
          <p:spPr>
            <a:xfrm>
              <a:off x="0" y="0"/>
              <a:ext cx="660400" cy="993118"/>
            </a:xfrm>
            <a:custGeom>
              <a:avLst/>
              <a:gdLst/>
              <a:ahLst/>
              <a:cxnLst/>
              <a:rect l="l" t="t" r="r" b="b"/>
              <a:pathLst>
                <a:path w="660400" h="993118">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32507"/>
                  </a:cubicBezTo>
                  <a:lnTo>
                    <a:pt x="660400" y="993118"/>
                  </a:lnTo>
                  <a:lnTo>
                    <a:pt x="0" y="993118"/>
                  </a:lnTo>
                  <a:lnTo>
                    <a:pt x="0" y="332998"/>
                  </a:lnTo>
                  <a:cubicBezTo>
                    <a:pt x="1782" y="185660"/>
                    <a:pt x="93019" y="64045"/>
                    <a:pt x="220252" y="19070"/>
                  </a:cubicBezTo>
                  <a:close/>
                </a:path>
              </a:pathLst>
            </a:custGeom>
            <a:solidFill>
              <a:srgbClr val="145DA0"/>
            </a:solidFill>
          </p:spPr>
          <p:txBody>
            <a:bodyPr/>
            <a:lstStyle/>
            <a:p>
              <a:endParaRPr lang="en-US"/>
            </a:p>
          </p:txBody>
        </p:sp>
        <p:sp>
          <p:nvSpPr>
            <p:cNvPr id="7" name="TextBox 7"/>
            <p:cNvSpPr txBox="1"/>
            <p:nvPr/>
          </p:nvSpPr>
          <p:spPr>
            <a:xfrm>
              <a:off x="0" y="88900"/>
              <a:ext cx="660400" cy="904218"/>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9">
            <a:extLst>
              <a:ext uri="{FF2B5EF4-FFF2-40B4-BE49-F238E27FC236}">
                <a16:creationId xmlns:a16="http://schemas.microsoft.com/office/drawing/2014/main" id="{87816546-AF2E-F923-A231-629CBD867D39}"/>
              </a:ext>
            </a:extLst>
          </p:cNvPr>
          <p:cNvSpPr txBox="1"/>
          <p:nvPr/>
        </p:nvSpPr>
        <p:spPr>
          <a:xfrm>
            <a:off x="1028700" y="2088713"/>
            <a:ext cx="9045028" cy="920958"/>
          </a:xfrm>
          <a:prstGeom prst="rect">
            <a:avLst/>
          </a:prstGeom>
        </p:spPr>
        <p:txBody>
          <a:bodyPr wrap="square" lIns="0" tIns="0" rIns="0" bIns="0" rtlCol="0" anchor="t">
            <a:spAutoFit/>
          </a:bodyPr>
          <a:lstStyle/>
          <a:p>
            <a:pPr marL="0" lvl="0" indent="0" algn="ctr">
              <a:lnSpc>
                <a:spcPts val="8195"/>
              </a:lnSpc>
              <a:spcBef>
                <a:spcPct val="0"/>
              </a:spcBef>
            </a:pPr>
            <a:r>
              <a:rPr lang="en-US" sz="4000" b="1" dirty="0">
                <a:solidFill>
                  <a:schemeClr val="tx2"/>
                </a:solidFill>
                <a:latin typeface="Times New Roman" panose="02020603050405020304" pitchFamily="18" charset="0"/>
                <a:ea typeface="Montserrat Bold"/>
                <a:cs typeface="Times New Roman" panose="02020603050405020304" pitchFamily="18" charset="0"/>
                <a:sym typeface="Montserrat Bold"/>
              </a:rPr>
              <a:t>Introduction to  Information System</a:t>
            </a:r>
          </a:p>
        </p:txBody>
      </p:sp>
      <p:pic>
        <p:nvPicPr>
          <p:cNvPr id="16" name="Picture 15" descr="What is Information Management? - Therefore">
            <a:extLst>
              <a:ext uri="{FF2B5EF4-FFF2-40B4-BE49-F238E27FC236}">
                <a16:creationId xmlns:a16="http://schemas.microsoft.com/office/drawing/2014/main" id="{C0D3C8AB-1145-69E3-1947-455D40039E31}"/>
              </a:ext>
            </a:extLst>
          </p:cNvPr>
          <p:cNvPicPr>
            <a:picLocks noChangeAspect="1"/>
          </p:cNvPicPr>
          <p:nvPr/>
        </p:nvPicPr>
        <p:blipFill rotWithShape="1">
          <a:blip r:embed="rId3">
            <a:extLst>
              <a:ext uri="{28A0092B-C50C-407E-A947-70E740481C1C}">
                <a14:useLocalDpi xmlns:a14="http://schemas.microsoft.com/office/drawing/2010/main" val="0"/>
              </a:ext>
            </a:extLst>
          </a:blip>
          <a:srcRect l="19551" t="16819" r="18270" b="20231"/>
          <a:stretch>
            <a:fillRect/>
          </a:stretch>
        </p:blipFill>
        <p:spPr bwMode="auto">
          <a:xfrm>
            <a:off x="10715401" y="3324723"/>
            <a:ext cx="6068099" cy="43436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sp>
        <p:nvSpPr>
          <p:cNvPr id="18" name="TextBox 17">
            <a:extLst>
              <a:ext uri="{FF2B5EF4-FFF2-40B4-BE49-F238E27FC236}">
                <a16:creationId xmlns:a16="http://schemas.microsoft.com/office/drawing/2014/main" id="{97A590C7-C1EF-DA27-48DA-74A3BBC14483}"/>
              </a:ext>
            </a:extLst>
          </p:cNvPr>
          <p:cNvSpPr txBox="1"/>
          <p:nvPr/>
        </p:nvSpPr>
        <p:spPr>
          <a:xfrm>
            <a:off x="609600" y="3506851"/>
            <a:ext cx="8829674" cy="4191981"/>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Information systems combine people, technology and data to aid the operations of a business and the goals of an organisation.</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Information systems enhance efficiency as businesses automate their operations, which decreases operational errors.</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Information systems offer relevant and current information that can be used to make effective managerial decisions (</a:t>
            </a:r>
            <a:r>
              <a:rPr lang="en-GB" sz="2000" dirty="0" err="1">
                <a:effectLst/>
                <a:latin typeface="Times New Roman" panose="02020603050405020304" pitchFamily="18" charset="0"/>
                <a:ea typeface="Cambria" panose="02040503050406030204" pitchFamily="18" charset="0"/>
                <a:cs typeface="Times New Roman" panose="02020603050405020304" pitchFamily="18" charset="0"/>
              </a:rPr>
              <a:t>Pearlson</a:t>
            </a: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 Saunders, and Galletta, 2024).</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Operational, managerial and customer-oriented operations are supported by the different systems such as TPS, MIS and CRM (</a:t>
            </a:r>
            <a:r>
              <a:rPr lang="en-GB" sz="2000" dirty="0" err="1">
                <a:effectLst/>
                <a:latin typeface="Times New Roman" panose="02020603050405020304" pitchFamily="18" charset="0"/>
                <a:ea typeface="Cambria" panose="02040503050406030204" pitchFamily="18" charset="0"/>
                <a:cs typeface="Times New Roman" panose="02020603050405020304" pitchFamily="18" charset="0"/>
              </a:rPr>
              <a:t>Olorunnisola</a:t>
            </a: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2000" dirty="0" err="1">
                <a:effectLst/>
                <a:latin typeface="Times New Roman" panose="02020603050405020304" pitchFamily="18" charset="0"/>
                <a:ea typeface="Cambria" panose="02040503050406030204" pitchFamily="18" charset="0"/>
                <a:cs typeface="Times New Roman" panose="02020603050405020304" pitchFamily="18" charset="0"/>
              </a:rPr>
              <a:t>Alase</a:t>
            </a: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 and Ajao, 2026).</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12651481" y="0"/>
            <a:ext cx="5636519" cy="10287000"/>
            <a:chOff x="0" y="0"/>
            <a:chExt cx="1322448" cy="2709333"/>
          </a:xfrm>
        </p:grpSpPr>
        <p:sp>
          <p:nvSpPr>
            <p:cNvPr id="3" name="Freeform 3"/>
            <p:cNvSpPr/>
            <p:nvPr/>
          </p:nvSpPr>
          <p:spPr>
            <a:xfrm>
              <a:off x="0" y="0"/>
              <a:ext cx="1322448" cy="2709333"/>
            </a:xfrm>
            <a:custGeom>
              <a:avLst/>
              <a:gdLst/>
              <a:ahLst/>
              <a:cxnLst/>
              <a:rect l="l" t="t" r="r" b="b"/>
              <a:pathLst>
                <a:path w="1322448" h="2709333">
                  <a:moveTo>
                    <a:pt x="0" y="0"/>
                  </a:moveTo>
                  <a:lnTo>
                    <a:pt x="1322448" y="0"/>
                  </a:lnTo>
                  <a:lnTo>
                    <a:pt x="1322448" y="2709333"/>
                  </a:lnTo>
                  <a:lnTo>
                    <a:pt x="0" y="2709333"/>
                  </a:lnTo>
                  <a:close/>
                </a:path>
              </a:pathLst>
            </a:custGeom>
            <a:solidFill>
              <a:srgbClr val="051D40"/>
            </a:solidFill>
          </p:spPr>
          <p:txBody>
            <a:bodyPr/>
            <a:lstStyle/>
            <a:p>
              <a:endParaRPr lang="en-US"/>
            </a:p>
          </p:txBody>
        </p:sp>
        <p:sp>
          <p:nvSpPr>
            <p:cNvPr id="4" name="TextBox 4"/>
            <p:cNvSpPr txBox="1"/>
            <p:nvPr/>
          </p:nvSpPr>
          <p:spPr>
            <a:xfrm>
              <a:off x="0" y="-38100"/>
              <a:ext cx="1322448" cy="274743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595820" y="-1782102"/>
            <a:ext cx="3564204" cy="356420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051D40">
                  <a:alpha val="15686"/>
                </a:srgbClr>
              </a:solidFill>
              <a:prstDash val="solid"/>
              <a:miter/>
            </a:ln>
          </p:spPr>
          <p:txBody>
            <a:bodyPr/>
            <a:lstStyle/>
            <a:p>
              <a:endParaRPr lang="en-US"/>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4700679" y="7074186"/>
            <a:ext cx="5946973" cy="594697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FFFFFF">
                  <a:alpha val="15686"/>
                </a:srgbClr>
              </a:solidFill>
              <a:prstDash val="solid"/>
              <a:miter/>
            </a:ln>
          </p:spPr>
          <p:txBody>
            <a:bodyPr/>
            <a:lstStyle/>
            <a:p>
              <a:endParaRPr lang="en-US"/>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711361" y="3491557"/>
            <a:ext cx="7720795" cy="6525635"/>
            <a:chOff x="0" y="0"/>
            <a:chExt cx="2999100" cy="868800"/>
          </a:xfrm>
        </p:grpSpPr>
        <p:sp>
          <p:nvSpPr>
            <p:cNvPr id="17" name="Freeform 17"/>
            <p:cNvSpPr/>
            <p:nvPr/>
          </p:nvSpPr>
          <p:spPr>
            <a:xfrm>
              <a:off x="0" y="0"/>
              <a:ext cx="2999100" cy="868800"/>
            </a:xfrm>
            <a:custGeom>
              <a:avLst/>
              <a:gdLst/>
              <a:ahLst/>
              <a:cxnLst/>
              <a:rect l="l" t="t" r="r" b="b"/>
              <a:pathLst>
                <a:path w="2999100" h="868800">
                  <a:moveTo>
                    <a:pt x="9518" y="0"/>
                  </a:moveTo>
                  <a:lnTo>
                    <a:pt x="2989581" y="0"/>
                  </a:lnTo>
                  <a:cubicBezTo>
                    <a:pt x="2992106" y="0"/>
                    <a:pt x="2994527" y="1003"/>
                    <a:pt x="2996312" y="2788"/>
                  </a:cubicBezTo>
                  <a:cubicBezTo>
                    <a:pt x="2998097" y="4573"/>
                    <a:pt x="2999100" y="6994"/>
                    <a:pt x="2999100" y="9518"/>
                  </a:cubicBezTo>
                  <a:lnTo>
                    <a:pt x="2999100" y="859282"/>
                  </a:lnTo>
                  <a:cubicBezTo>
                    <a:pt x="2999100" y="861806"/>
                    <a:pt x="2998097" y="864227"/>
                    <a:pt x="2996312" y="866012"/>
                  </a:cubicBezTo>
                  <a:cubicBezTo>
                    <a:pt x="2994527" y="867797"/>
                    <a:pt x="2992106" y="868800"/>
                    <a:pt x="2989581" y="868800"/>
                  </a:cubicBezTo>
                  <a:lnTo>
                    <a:pt x="9518" y="868800"/>
                  </a:lnTo>
                  <a:cubicBezTo>
                    <a:pt x="4261" y="868800"/>
                    <a:pt x="0" y="864538"/>
                    <a:pt x="0" y="859282"/>
                  </a:cubicBezTo>
                  <a:lnTo>
                    <a:pt x="0" y="9518"/>
                  </a:lnTo>
                  <a:cubicBezTo>
                    <a:pt x="0" y="6994"/>
                    <a:pt x="1003" y="4573"/>
                    <a:pt x="2788" y="2788"/>
                  </a:cubicBezTo>
                  <a:cubicBezTo>
                    <a:pt x="4573" y="1003"/>
                    <a:pt x="6994" y="0"/>
                    <a:pt x="9518" y="0"/>
                  </a:cubicBezTo>
                  <a:close/>
                </a:path>
              </a:pathLst>
            </a:custGeom>
            <a:solidFill>
              <a:srgbClr val="00569E"/>
            </a:solidFill>
          </p:spPr>
          <p:txBody>
            <a:bodyPr/>
            <a:lstStyle/>
            <a:p>
              <a:endParaRPr lang="en-US"/>
            </a:p>
          </p:txBody>
        </p:sp>
        <p:sp>
          <p:nvSpPr>
            <p:cNvPr id="18" name="TextBox 18"/>
            <p:cNvSpPr txBox="1"/>
            <p:nvPr/>
          </p:nvSpPr>
          <p:spPr>
            <a:xfrm>
              <a:off x="0" y="-38100"/>
              <a:ext cx="2999100" cy="906900"/>
            </a:xfrm>
            <a:prstGeom prst="rect">
              <a:avLst/>
            </a:prstGeom>
          </p:spPr>
          <p:txBody>
            <a:bodyPr lIns="50800" tIns="50800" rIns="50800" bIns="50800" rtlCol="0" anchor="ctr"/>
            <a:lstStyle/>
            <a:p>
              <a:pPr algn="ctr">
                <a:lnSpc>
                  <a:spcPts val="2659"/>
                </a:lnSpc>
              </a:pPr>
              <a:endParaRPr/>
            </a:p>
          </p:txBody>
        </p:sp>
      </p:grpSp>
      <p:sp>
        <p:nvSpPr>
          <p:cNvPr id="31" name="TextBox 9">
            <a:extLst>
              <a:ext uri="{FF2B5EF4-FFF2-40B4-BE49-F238E27FC236}">
                <a16:creationId xmlns:a16="http://schemas.microsoft.com/office/drawing/2014/main" id="{22A7C2AF-FB43-9389-ADB5-37320D9190BB}"/>
              </a:ext>
            </a:extLst>
          </p:cNvPr>
          <p:cNvSpPr txBox="1"/>
          <p:nvPr/>
        </p:nvSpPr>
        <p:spPr>
          <a:xfrm>
            <a:off x="624435" y="833542"/>
            <a:ext cx="10545402" cy="1972528"/>
          </a:xfrm>
          <a:prstGeom prst="rect">
            <a:avLst/>
          </a:prstGeom>
        </p:spPr>
        <p:txBody>
          <a:bodyPr wrap="square" lIns="0" tIns="0" rIns="0" bIns="0" rtlCol="0" anchor="t">
            <a:spAutoFit/>
          </a:bodyPr>
          <a:lstStyle/>
          <a:p>
            <a:pPr marL="0" lvl="0" indent="0" algn="ctr">
              <a:lnSpc>
                <a:spcPts val="8195"/>
              </a:lnSpc>
              <a:spcBef>
                <a:spcPct val="0"/>
              </a:spcBef>
            </a:pPr>
            <a:r>
              <a:rPr lang="en-US" sz="4000" b="1" dirty="0">
                <a:solidFill>
                  <a:schemeClr val="tx2"/>
                </a:solidFill>
                <a:latin typeface="Times New Roman" panose="02020603050405020304" pitchFamily="18" charset="0"/>
                <a:ea typeface="Montserrat Bold"/>
                <a:cs typeface="Times New Roman" panose="02020603050405020304" pitchFamily="18" charset="0"/>
                <a:sym typeface="Montserrat Bold"/>
              </a:rPr>
              <a:t>Analysis and Comparison of Information System</a:t>
            </a:r>
          </a:p>
        </p:txBody>
      </p:sp>
      <p:pic>
        <p:nvPicPr>
          <p:cNvPr id="32" name="Picture 31" descr="Transaction Processing System">
            <a:extLst>
              <a:ext uri="{FF2B5EF4-FFF2-40B4-BE49-F238E27FC236}">
                <a16:creationId xmlns:a16="http://schemas.microsoft.com/office/drawing/2014/main" id="{E5DA912D-2758-4509-4ECE-FD0EADFCA3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91919" y="2806070"/>
            <a:ext cx="8116140" cy="5538031"/>
          </a:xfrm>
          <a:prstGeom prst="rect">
            <a:avLst/>
          </a:prstGeom>
          <a:ln w="88900" cap="sq" cmpd="thickThin">
            <a:solidFill>
              <a:srgbClr val="002060"/>
            </a:solidFill>
            <a:prstDash val="solid"/>
            <a:miter lim="800000"/>
          </a:ln>
          <a:effectLst>
            <a:innerShdw blurRad="76200">
              <a:srgbClr val="000000"/>
            </a:innerShdw>
          </a:effectLst>
        </p:spPr>
      </p:pic>
      <p:sp>
        <p:nvSpPr>
          <p:cNvPr id="34" name="TextBox 33">
            <a:extLst>
              <a:ext uri="{FF2B5EF4-FFF2-40B4-BE49-F238E27FC236}">
                <a16:creationId xmlns:a16="http://schemas.microsoft.com/office/drawing/2014/main" id="{83DF3125-059C-ABB6-0090-08B9FCE47980}"/>
              </a:ext>
            </a:extLst>
          </p:cNvPr>
          <p:cNvSpPr txBox="1"/>
          <p:nvPr/>
        </p:nvSpPr>
        <p:spPr>
          <a:xfrm>
            <a:off x="749461" y="3904150"/>
            <a:ext cx="7328014" cy="5576976"/>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Transaction Processing Systems (TPS) Transaction Processing Systems (TPS) routine business transactions and the accuracy of operations.</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Management Information Systems (MIS) convert data found in operations into reports used to aid the managerial decision-making process. </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The Customer Relationship Management (CRM) systems assist organisations in engaging in customer interactions as well as enhancing customer satisfaction (Osakwe, Mutelo, and </a:t>
            </a:r>
            <a:r>
              <a:rPr lang="en-GB" sz="2000" dirty="0" err="1">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Obijiofor</a:t>
            </a: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 2023).</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While TPS deals with operational efficiency, MIS aids management control, and CRM improves customer relationships.</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45DA0"/>
        </a:solidFill>
        <a:effectLst/>
      </p:bgPr>
    </p:bg>
    <p:spTree>
      <p:nvGrpSpPr>
        <p:cNvPr id="1" name=""/>
        <p:cNvGrpSpPr/>
        <p:nvPr/>
      </p:nvGrpSpPr>
      <p:grpSpPr>
        <a:xfrm>
          <a:off x="0" y="0"/>
          <a:ext cx="0" cy="0"/>
          <a:chOff x="0" y="0"/>
          <a:chExt cx="0" cy="0"/>
        </a:xfrm>
      </p:grpSpPr>
      <p:sp>
        <p:nvSpPr>
          <p:cNvPr id="2" name="Freeform 2"/>
          <p:cNvSpPr/>
          <p:nvPr/>
        </p:nvSpPr>
        <p:spPr>
          <a:xfrm>
            <a:off x="522733" y="7815203"/>
            <a:ext cx="8957815" cy="1153755"/>
          </a:xfrm>
          <a:custGeom>
            <a:avLst/>
            <a:gdLst/>
            <a:ahLst/>
            <a:cxnLst/>
            <a:rect l="l" t="t" r="r" b="b"/>
            <a:pathLst>
              <a:path w="5841799" h="1153755">
                <a:moveTo>
                  <a:pt x="0" y="0"/>
                </a:moveTo>
                <a:lnTo>
                  <a:pt x="5841799" y="0"/>
                </a:lnTo>
                <a:lnTo>
                  <a:pt x="5841799" y="1153755"/>
                </a:lnTo>
                <a:lnTo>
                  <a:pt x="0" y="1153755"/>
                </a:lnTo>
                <a:lnTo>
                  <a:pt x="0" y="0"/>
                </a:lnTo>
                <a:close/>
              </a:path>
            </a:pathLst>
          </a:custGeom>
          <a:blipFill>
            <a:blip r:embed="rId3"/>
            <a:stretch>
              <a:fillRect/>
            </a:stretch>
          </a:blipFill>
        </p:spPr>
        <p:txBody>
          <a:bodyPr/>
          <a:lstStyle/>
          <a:p>
            <a:endParaRPr lang="en-GB" dirty="0"/>
          </a:p>
        </p:txBody>
      </p:sp>
      <p:grpSp>
        <p:nvGrpSpPr>
          <p:cNvPr id="11" name="Group 11"/>
          <p:cNvGrpSpPr/>
          <p:nvPr/>
        </p:nvGrpSpPr>
        <p:grpSpPr>
          <a:xfrm>
            <a:off x="643385" y="2330194"/>
            <a:ext cx="8533272" cy="5561468"/>
            <a:chOff x="0" y="0"/>
            <a:chExt cx="1554321" cy="1369365"/>
          </a:xfrm>
        </p:grpSpPr>
        <p:sp>
          <p:nvSpPr>
            <p:cNvPr id="12" name="Freeform 12"/>
            <p:cNvSpPr/>
            <p:nvPr/>
          </p:nvSpPr>
          <p:spPr>
            <a:xfrm>
              <a:off x="0" y="0"/>
              <a:ext cx="1554321" cy="1369365"/>
            </a:xfrm>
            <a:custGeom>
              <a:avLst/>
              <a:gdLst/>
              <a:ahLst/>
              <a:cxnLst/>
              <a:rect l="l" t="t" r="r" b="b"/>
              <a:pathLst>
                <a:path w="1554321" h="1369365">
                  <a:moveTo>
                    <a:pt x="58312" y="0"/>
                  </a:moveTo>
                  <a:lnTo>
                    <a:pt x="1496009" y="0"/>
                  </a:lnTo>
                  <a:cubicBezTo>
                    <a:pt x="1511474" y="0"/>
                    <a:pt x="1526306" y="6144"/>
                    <a:pt x="1537241" y="17079"/>
                  </a:cubicBezTo>
                  <a:cubicBezTo>
                    <a:pt x="1548177" y="28015"/>
                    <a:pt x="1554321" y="42846"/>
                    <a:pt x="1554321" y="58312"/>
                  </a:cubicBezTo>
                  <a:lnTo>
                    <a:pt x="1554321" y="1311054"/>
                  </a:lnTo>
                  <a:cubicBezTo>
                    <a:pt x="1554321" y="1326519"/>
                    <a:pt x="1548177" y="1341351"/>
                    <a:pt x="1537241" y="1352286"/>
                  </a:cubicBezTo>
                  <a:cubicBezTo>
                    <a:pt x="1526306" y="1363222"/>
                    <a:pt x="1511474" y="1369365"/>
                    <a:pt x="1496009" y="1369365"/>
                  </a:cubicBezTo>
                  <a:lnTo>
                    <a:pt x="58312" y="1369365"/>
                  </a:lnTo>
                  <a:cubicBezTo>
                    <a:pt x="42846" y="1369365"/>
                    <a:pt x="28015" y="1363222"/>
                    <a:pt x="17079" y="1352286"/>
                  </a:cubicBezTo>
                  <a:cubicBezTo>
                    <a:pt x="6144" y="1341351"/>
                    <a:pt x="0" y="1326519"/>
                    <a:pt x="0" y="1311054"/>
                  </a:cubicBezTo>
                  <a:lnTo>
                    <a:pt x="0" y="58312"/>
                  </a:lnTo>
                  <a:cubicBezTo>
                    <a:pt x="0" y="42846"/>
                    <a:pt x="6144" y="28015"/>
                    <a:pt x="17079" y="17079"/>
                  </a:cubicBezTo>
                  <a:cubicBezTo>
                    <a:pt x="28015" y="6144"/>
                    <a:pt x="42846" y="0"/>
                    <a:pt x="58312" y="0"/>
                  </a:cubicBezTo>
                  <a:close/>
                </a:path>
              </a:pathLst>
            </a:custGeom>
            <a:solidFill>
              <a:srgbClr val="FDFDFD"/>
            </a:solidFill>
          </p:spPr>
          <p:txBody>
            <a:bodyPr/>
            <a:lstStyle/>
            <a:p>
              <a:endParaRPr lang="en-US"/>
            </a:p>
          </p:txBody>
        </p:sp>
        <p:sp>
          <p:nvSpPr>
            <p:cNvPr id="13" name="TextBox 13"/>
            <p:cNvSpPr txBox="1"/>
            <p:nvPr/>
          </p:nvSpPr>
          <p:spPr>
            <a:xfrm>
              <a:off x="0" y="-38100"/>
              <a:ext cx="1554321" cy="1407465"/>
            </a:xfrm>
            <a:prstGeom prst="rect">
              <a:avLst/>
            </a:prstGeom>
          </p:spPr>
          <p:txBody>
            <a:bodyPr lIns="50800" tIns="50800" rIns="50800" bIns="50800" rtlCol="0" anchor="ctr"/>
            <a:lstStyle/>
            <a:p>
              <a:pPr algn="ctr">
                <a:lnSpc>
                  <a:spcPts val="2659"/>
                </a:lnSpc>
              </a:pPr>
              <a:endParaRPr/>
            </a:p>
            <a:p>
              <a:pPr algn="ctr">
                <a:lnSpc>
                  <a:spcPts val="2659"/>
                </a:lnSpc>
              </a:pPr>
              <a:endParaRPr/>
            </a:p>
          </p:txBody>
        </p:sp>
      </p:grpSp>
      <p:grpSp>
        <p:nvGrpSpPr>
          <p:cNvPr id="14" name="Group 14"/>
          <p:cNvGrpSpPr/>
          <p:nvPr/>
        </p:nvGrpSpPr>
        <p:grpSpPr>
          <a:xfrm>
            <a:off x="-2123887" y="-2346523"/>
            <a:ext cx="4693046" cy="4693046"/>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FFFFFF">
                  <a:alpha val="15686"/>
                </a:srgbClr>
              </a:solidFill>
              <a:prstDash val="solid"/>
              <a:miter/>
            </a:ln>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5573718" y="7940477"/>
            <a:ext cx="4693046" cy="469304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FFFFFF">
                  <a:alpha val="15686"/>
                </a:srgbClr>
              </a:solidFill>
              <a:prstDash val="solid"/>
              <a:miter/>
            </a:ln>
          </p:spPr>
          <p:txBody>
            <a:bodyPr/>
            <a:lstStyle/>
            <a:p>
              <a:endParaRPr lang="en-US"/>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5753573" y="882854"/>
            <a:ext cx="7453950" cy="812723"/>
          </a:xfrm>
          <a:prstGeom prst="rect">
            <a:avLst/>
          </a:prstGeom>
        </p:spPr>
        <p:txBody>
          <a:bodyPr lIns="0" tIns="0" rIns="0" bIns="0" rtlCol="0" anchor="t">
            <a:spAutoFit/>
          </a:bodyPr>
          <a:lstStyle/>
          <a:p>
            <a:pPr marL="0" lvl="0" indent="0" algn="ctr">
              <a:lnSpc>
                <a:spcPts val="7151"/>
              </a:lnSpc>
              <a:spcBef>
                <a:spcPct val="0"/>
              </a:spcBef>
            </a:pPr>
            <a:r>
              <a:rPr lang="en-US" sz="4000" b="1" dirty="0">
                <a:solidFill>
                  <a:srgbClr val="FDFDFD"/>
                </a:solidFill>
                <a:latin typeface="Times New Roman" panose="02020603050405020304" pitchFamily="18" charset="0"/>
                <a:ea typeface="Montserrat Bold"/>
                <a:cs typeface="Times New Roman" panose="02020603050405020304" pitchFamily="18" charset="0"/>
                <a:sym typeface="Montserrat Bold"/>
              </a:rPr>
              <a:t>Concept In Business</a:t>
            </a:r>
          </a:p>
        </p:txBody>
      </p:sp>
      <p:sp>
        <p:nvSpPr>
          <p:cNvPr id="34" name="TextBox 33">
            <a:extLst>
              <a:ext uri="{FF2B5EF4-FFF2-40B4-BE49-F238E27FC236}">
                <a16:creationId xmlns:a16="http://schemas.microsoft.com/office/drawing/2014/main" id="{C751045D-B796-1FCB-935D-2AEB746589F1}"/>
              </a:ext>
            </a:extLst>
          </p:cNvPr>
          <p:cNvSpPr txBox="1"/>
          <p:nvPr/>
        </p:nvSpPr>
        <p:spPr>
          <a:xfrm>
            <a:off x="1290521" y="2566510"/>
            <a:ext cx="7239000" cy="5115311"/>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The information systems should be able to guard against unauthorised access and misuse of the personal and organisational data (Al-</a:t>
            </a:r>
            <a:r>
              <a:rPr lang="en-GB" sz="2000" dirty="0" err="1">
                <a:effectLst/>
                <a:latin typeface="Times New Roman" panose="02020603050405020304" pitchFamily="18" charset="0"/>
                <a:ea typeface="Cambria" panose="02040503050406030204" pitchFamily="18" charset="0"/>
                <a:cs typeface="Times New Roman" panose="02020603050405020304" pitchFamily="18" charset="0"/>
              </a:rPr>
              <a:t>Harrasi</a:t>
            </a: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 Shaikh, and Al-Badi, 2023).</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AI-based decisions are capable of enhancing efficiency but lead to bias and less transparency.</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Employee monitoring systems- this can boost productivity, but can also pose privacy and trust issues (Saxena, 2025).</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Strong governance, transparency and adherence to regulations help in mitigating the effects of ethical risks.</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Accountable behaviour on information systems will encourage fairness, responsibility, and trust between stakeholders.</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pic>
        <p:nvPicPr>
          <p:cNvPr id="35" name="Picture 34">
            <a:extLst>
              <a:ext uri="{FF2B5EF4-FFF2-40B4-BE49-F238E27FC236}">
                <a16:creationId xmlns:a16="http://schemas.microsoft.com/office/drawing/2014/main" id="{0D27B4A6-E4A4-CEF1-76A4-F86E338AADE7}"/>
              </a:ext>
            </a:extLst>
          </p:cNvPr>
          <p:cNvPicPr>
            <a:picLocks noChangeAspect="1"/>
          </p:cNvPicPr>
          <p:nvPr/>
        </p:nvPicPr>
        <p:blipFill rotWithShape="1">
          <a:blip r:embed="rId4">
            <a:extLst>
              <a:ext uri="{28A0092B-C50C-407E-A947-70E740481C1C}">
                <a14:useLocalDpi xmlns:a14="http://schemas.microsoft.com/office/drawing/2010/main" val="0"/>
              </a:ext>
            </a:extLst>
          </a:blip>
          <a:srcRect t="12400" b="18000"/>
          <a:stretch>
            <a:fillRect/>
          </a:stretch>
        </p:blipFill>
        <p:spPr bwMode="auto">
          <a:xfrm>
            <a:off x="9908720" y="2991726"/>
            <a:ext cx="7639410" cy="5716205"/>
          </a:xfrm>
          <a:prstGeom prst="rect">
            <a:avLst/>
          </a:prstGeom>
          <a:ln w="88900" cap="sq" cmpd="thickThin">
            <a:solidFill>
              <a:srgbClr val="002060"/>
            </a:solidFill>
            <a:prstDash val="solid"/>
            <a:miter lim="800000"/>
          </a:ln>
          <a:effectLst>
            <a:innerShdw blurRad="76200">
              <a:srgbClr val="000000"/>
            </a:innerShdw>
          </a:effectLst>
          <a:extLst>
            <a:ext uri="{53640926-AAD7-44D8-BBD7-CCE9431645EC}">
              <a14:shadowObscured xmlns:a14="http://schemas.microsoft.com/office/drawing/2010/main"/>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6656283" y="-2445901"/>
            <a:ext cx="15178802" cy="15178802"/>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145DA0"/>
              </a:solidFill>
              <a:prstDash val="solid"/>
              <a:miter/>
            </a:ln>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007842" y="-1797460"/>
            <a:ext cx="13881919" cy="13881919"/>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45DA0"/>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631597" y="777398"/>
            <a:ext cx="5791200" cy="755015"/>
          </a:xfrm>
          <a:prstGeom prst="rect">
            <a:avLst/>
          </a:prstGeom>
        </p:spPr>
        <p:txBody>
          <a:bodyPr wrap="square" lIns="0" tIns="0" rIns="0" bIns="0" rtlCol="0" anchor="t">
            <a:spAutoFit/>
          </a:bodyPr>
          <a:lstStyle/>
          <a:p>
            <a:pPr marL="0" lvl="0" indent="0" algn="l">
              <a:lnSpc>
                <a:spcPts val="6553"/>
              </a:lnSpc>
              <a:spcBef>
                <a:spcPct val="0"/>
              </a:spcBef>
            </a:pPr>
            <a:r>
              <a:rPr lang="en-US" sz="4000" b="1" dirty="0">
                <a:solidFill>
                  <a:srgbClr val="FDFDFD"/>
                </a:solidFill>
                <a:latin typeface="Times New Roman" panose="02020603050405020304" pitchFamily="18" charset="0"/>
                <a:ea typeface="Montserrat Bold"/>
                <a:cs typeface="Times New Roman" panose="02020603050405020304" pitchFamily="18" charset="0"/>
                <a:sym typeface="Montserrat Bold"/>
              </a:rPr>
              <a:t>Real-World Case Studies</a:t>
            </a:r>
          </a:p>
        </p:txBody>
      </p:sp>
      <p:sp>
        <p:nvSpPr>
          <p:cNvPr id="10" name="Freeform 10"/>
          <p:cNvSpPr/>
          <p:nvPr/>
        </p:nvSpPr>
        <p:spPr>
          <a:xfrm>
            <a:off x="8186790" y="872919"/>
            <a:ext cx="1424256" cy="1424256"/>
          </a:xfrm>
          <a:custGeom>
            <a:avLst/>
            <a:gdLst/>
            <a:ahLst/>
            <a:cxnLst/>
            <a:rect l="l" t="t" r="r" b="b"/>
            <a:pathLst>
              <a:path w="1424256" h="1424256">
                <a:moveTo>
                  <a:pt x="0" y="0"/>
                </a:moveTo>
                <a:lnTo>
                  <a:pt x="1424255" y="0"/>
                </a:lnTo>
                <a:lnTo>
                  <a:pt x="1424255" y="1424256"/>
                </a:lnTo>
                <a:lnTo>
                  <a:pt x="0" y="1424256"/>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12" name="TextBox 12"/>
          <p:cNvSpPr txBox="1"/>
          <p:nvPr/>
        </p:nvSpPr>
        <p:spPr>
          <a:xfrm>
            <a:off x="8360185" y="1239018"/>
            <a:ext cx="1134140" cy="801632"/>
          </a:xfrm>
          <a:prstGeom prst="rect">
            <a:avLst/>
          </a:prstGeom>
        </p:spPr>
        <p:txBody>
          <a:bodyPr lIns="0" tIns="0" rIns="0" bIns="0" rtlCol="0" anchor="t">
            <a:spAutoFit/>
          </a:bodyPr>
          <a:lstStyle/>
          <a:p>
            <a:pPr marL="0" lvl="0" indent="0" algn="ctr">
              <a:lnSpc>
                <a:spcPts val="6697"/>
              </a:lnSpc>
              <a:spcBef>
                <a:spcPct val="0"/>
              </a:spcBef>
            </a:pPr>
            <a:r>
              <a:rPr lang="en-US" sz="4784" dirty="0">
                <a:solidFill>
                  <a:srgbClr val="FDFDFD"/>
                </a:solidFill>
                <a:latin typeface="Montserrat"/>
                <a:ea typeface="Montserrat"/>
                <a:cs typeface="Montserrat"/>
                <a:sym typeface="Montserrat"/>
              </a:rPr>
              <a:t>01</a:t>
            </a:r>
          </a:p>
        </p:txBody>
      </p:sp>
      <p:sp>
        <p:nvSpPr>
          <p:cNvPr id="13" name="Freeform 13"/>
          <p:cNvSpPr/>
          <p:nvPr/>
        </p:nvSpPr>
        <p:spPr>
          <a:xfrm>
            <a:off x="8683067" y="2604572"/>
            <a:ext cx="1424256" cy="1424256"/>
          </a:xfrm>
          <a:custGeom>
            <a:avLst/>
            <a:gdLst/>
            <a:ahLst/>
            <a:cxnLst/>
            <a:rect l="l" t="t" r="r" b="b"/>
            <a:pathLst>
              <a:path w="1424256" h="1424256">
                <a:moveTo>
                  <a:pt x="0" y="0"/>
                </a:moveTo>
                <a:lnTo>
                  <a:pt x="1424256" y="0"/>
                </a:lnTo>
                <a:lnTo>
                  <a:pt x="1424256" y="1424256"/>
                </a:lnTo>
                <a:lnTo>
                  <a:pt x="0" y="1424256"/>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15" name="TextBox 15"/>
          <p:cNvSpPr txBox="1"/>
          <p:nvPr/>
        </p:nvSpPr>
        <p:spPr>
          <a:xfrm>
            <a:off x="8828125" y="2915884"/>
            <a:ext cx="1134140" cy="801632"/>
          </a:xfrm>
          <a:prstGeom prst="rect">
            <a:avLst/>
          </a:prstGeom>
        </p:spPr>
        <p:txBody>
          <a:bodyPr lIns="0" tIns="0" rIns="0" bIns="0" rtlCol="0" anchor="t">
            <a:spAutoFit/>
          </a:bodyPr>
          <a:lstStyle/>
          <a:p>
            <a:pPr marL="0" lvl="0" indent="0" algn="ctr">
              <a:lnSpc>
                <a:spcPts val="6697"/>
              </a:lnSpc>
              <a:spcBef>
                <a:spcPct val="0"/>
              </a:spcBef>
            </a:pPr>
            <a:r>
              <a:rPr lang="en-US" sz="4784" dirty="0">
                <a:solidFill>
                  <a:srgbClr val="FDFDFD"/>
                </a:solidFill>
                <a:latin typeface="Montserrat"/>
                <a:ea typeface="Montserrat"/>
                <a:cs typeface="Montserrat"/>
                <a:sym typeface="Montserrat"/>
              </a:rPr>
              <a:t>02</a:t>
            </a:r>
          </a:p>
        </p:txBody>
      </p:sp>
      <p:sp>
        <p:nvSpPr>
          <p:cNvPr id="16" name="Freeform 16"/>
          <p:cNvSpPr/>
          <p:nvPr/>
        </p:nvSpPr>
        <p:spPr>
          <a:xfrm>
            <a:off x="8998942" y="4336225"/>
            <a:ext cx="1424256" cy="1424256"/>
          </a:xfrm>
          <a:custGeom>
            <a:avLst/>
            <a:gdLst/>
            <a:ahLst/>
            <a:cxnLst/>
            <a:rect l="l" t="t" r="r" b="b"/>
            <a:pathLst>
              <a:path w="1424256" h="1424256">
                <a:moveTo>
                  <a:pt x="0" y="0"/>
                </a:moveTo>
                <a:lnTo>
                  <a:pt x="1424256" y="0"/>
                </a:lnTo>
                <a:lnTo>
                  <a:pt x="1424256" y="1424256"/>
                </a:lnTo>
                <a:lnTo>
                  <a:pt x="0" y="1424256"/>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18" name="TextBox 18"/>
          <p:cNvSpPr txBox="1"/>
          <p:nvPr/>
        </p:nvSpPr>
        <p:spPr>
          <a:xfrm>
            <a:off x="9132797" y="4678181"/>
            <a:ext cx="1134140" cy="801632"/>
          </a:xfrm>
          <a:prstGeom prst="rect">
            <a:avLst/>
          </a:prstGeom>
        </p:spPr>
        <p:txBody>
          <a:bodyPr lIns="0" tIns="0" rIns="0" bIns="0" rtlCol="0" anchor="t">
            <a:spAutoFit/>
          </a:bodyPr>
          <a:lstStyle/>
          <a:p>
            <a:pPr marL="0" lvl="0" indent="0" algn="ctr">
              <a:lnSpc>
                <a:spcPts val="6697"/>
              </a:lnSpc>
              <a:spcBef>
                <a:spcPct val="0"/>
              </a:spcBef>
            </a:pPr>
            <a:r>
              <a:rPr lang="en-US" sz="4784" dirty="0">
                <a:solidFill>
                  <a:srgbClr val="FDFDFD"/>
                </a:solidFill>
                <a:latin typeface="Montserrat"/>
                <a:ea typeface="Montserrat"/>
                <a:cs typeface="Montserrat"/>
                <a:sym typeface="Montserrat"/>
              </a:rPr>
              <a:t>03</a:t>
            </a:r>
          </a:p>
        </p:txBody>
      </p:sp>
      <p:sp>
        <p:nvSpPr>
          <p:cNvPr id="19" name="Freeform 19"/>
          <p:cNvSpPr/>
          <p:nvPr/>
        </p:nvSpPr>
        <p:spPr>
          <a:xfrm>
            <a:off x="8937143" y="6067878"/>
            <a:ext cx="1424256" cy="1424256"/>
          </a:xfrm>
          <a:custGeom>
            <a:avLst/>
            <a:gdLst/>
            <a:ahLst/>
            <a:cxnLst/>
            <a:rect l="l" t="t" r="r" b="b"/>
            <a:pathLst>
              <a:path w="1424256" h="1424256">
                <a:moveTo>
                  <a:pt x="0" y="0"/>
                </a:moveTo>
                <a:lnTo>
                  <a:pt x="1424255" y="0"/>
                </a:lnTo>
                <a:lnTo>
                  <a:pt x="1424255" y="1424256"/>
                </a:lnTo>
                <a:lnTo>
                  <a:pt x="0" y="1424256"/>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21" name="TextBox 21"/>
          <p:cNvSpPr txBox="1"/>
          <p:nvPr/>
        </p:nvSpPr>
        <p:spPr>
          <a:xfrm>
            <a:off x="9082201" y="6379190"/>
            <a:ext cx="1134140" cy="801632"/>
          </a:xfrm>
          <a:prstGeom prst="rect">
            <a:avLst/>
          </a:prstGeom>
        </p:spPr>
        <p:txBody>
          <a:bodyPr lIns="0" tIns="0" rIns="0" bIns="0" rtlCol="0" anchor="t">
            <a:spAutoFit/>
          </a:bodyPr>
          <a:lstStyle/>
          <a:p>
            <a:pPr marL="0" lvl="0" indent="0" algn="ctr">
              <a:lnSpc>
                <a:spcPts val="6697"/>
              </a:lnSpc>
              <a:spcBef>
                <a:spcPct val="0"/>
              </a:spcBef>
            </a:pPr>
            <a:r>
              <a:rPr lang="en-US" sz="4784" dirty="0">
                <a:solidFill>
                  <a:srgbClr val="FDFDFD"/>
                </a:solidFill>
                <a:latin typeface="Montserrat"/>
                <a:ea typeface="Montserrat"/>
                <a:cs typeface="Montserrat"/>
                <a:sym typeface="Montserrat"/>
              </a:rPr>
              <a:t>04</a:t>
            </a:r>
          </a:p>
        </p:txBody>
      </p:sp>
      <p:grpSp>
        <p:nvGrpSpPr>
          <p:cNvPr id="22" name="Group 22"/>
          <p:cNvGrpSpPr/>
          <p:nvPr/>
        </p:nvGrpSpPr>
        <p:grpSpPr>
          <a:xfrm>
            <a:off x="7905455" y="2656032"/>
            <a:ext cx="373607" cy="37360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FDFD"/>
            </a:solidFill>
            <a:ln w="38100" cap="sq">
              <a:solidFill>
                <a:srgbClr val="00569E"/>
              </a:solidFill>
              <a:prstDash val="solid"/>
              <a:miter/>
            </a:ln>
          </p:spPr>
          <p:txBody>
            <a:bodyPr/>
            <a:lstStyle/>
            <a:p>
              <a:endParaRPr lang="en-US"/>
            </a:p>
          </p:txBody>
        </p:sp>
        <p:sp>
          <p:nvSpPr>
            <p:cNvPr id="24" name="TextBox 24"/>
            <p:cNvSpPr txBox="1"/>
            <p:nvPr/>
          </p:nvSpPr>
          <p:spPr>
            <a:xfrm>
              <a:off x="76200" y="28575"/>
              <a:ext cx="660400" cy="708025"/>
            </a:xfrm>
            <a:prstGeom prst="rect">
              <a:avLst/>
            </a:prstGeom>
          </p:spPr>
          <p:txBody>
            <a:bodyPr lIns="0" tIns="0" rIns="0" bIns="0" rtlCol="0" anchor="ctr"/>
            <a:lstStyle/>
            <a:p>
              <a:pPr algn="ctr">
                <a:lnSpc>
                  <a:spcPts val="3640"/>
                </a:lnSpc>
              </a:pPr>
              <a:endParaRPr/>
            </a:p>
          </p:txBody>
        </p:sp>
      </p:grpSp>
      <p:grpSp>
        <p:nvGrpSpPr>
          <p:cNvPr id="25" name="Group 25"/>
          <p:cNvGrpSpPr/>
          <p:nvPr/>
        </p:nvGrpSpPr>
        <p:grpSpPr>
          <a:xfrm>
            <a:off x="8315313" y="4180490"/>
            <a:ext cx="373607" cy="373607"/>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FDFD"/>
            </a:solidFill>
            <a:ln w="38100" cap="sq">
              <a:solidFill>
                <a:srgbClr val="00569E"/>
              </a:solidFill>
              <a:prstDash val="solid"/>
              <a:miter/>
            </a:ln>
          </p:spPr>
          <p:txBody>
            <a:bodyPr/>
            <a:lstStyle/>
            <a:p>
              <a:endParaRPr lang="en-US"/>
            </a:p>
          </p:txBody>
        </p:sp>
        <p:sp>
          <p:nvSpPr>
            <p:cNvPr id="27" name="TextBox 27"/>
            <p:cNvSpPr txBox="1"/>
            <p:nvPr/>
          </p:nvSpPr>
          <p:spPr>
            <a:xfrm>
              <a:off x="76200" y="28575"/>
              <a:ext cx="660400" cy="708025"/>
            </a:xfrm>
            <a:prstGeom prst="rect">
              <a:avLst/>
            </a:prstGeom>
          </p:spPr>
          <p:txBody>
            <a:bodyPr lIns="0" tIns="0" rIns="0" bIns="0" rtlCol="0" anchor="ctr"/>
            <a:lstStyle/>
            <a:p>
              <a:pPr algn="ctr">
                <a:lnSpc>
                  <a:spcPts val="3640"/>
                </a:lnSpc>
              </a:pPr>
              <a:endParaRPr/>
            </a:p>
          </p:txBody>
        </p:sp>
      </p:grpSp>
      <p:grpSp>
        <p:nvGrpSpPr>
          <p:cNvPr id="28" name="Group 28"/>
          <p:cNvGrpSpPr/>
          <p:nvPr/>
        </p:nvGrpSpPr>
        <p:grpSpPr>
          <a:xfrm>
            <a:off x="7944228" y="7402839"/>
            <a:ext cx="373607" cy="373607"/>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FDFD"/>
            </a:solidFill>
            <a:ln w="38100" cap="sq">
              <a:solidFill>
                <a:srgbClr val="00569E"/>
              </a:solidFill>
              <a:prstDash val="solid"/>
              <a:miter/>
            </a:ln>
          </p:spPr>
          <p:txBody>
            <a:bodyPr/>
            <a:lstStyle/>
            <a:p>
              <a:endParaRPr lang="en-US"/>
            </a:p>
          </p:txBody>
        </p:sp>
        <p:sp>
          <p:nvSpPr>
            <p:cNvPr id="30" name="TextBox 30"/>
            <p:cNvSpPr txBox="1"/>
            <p:nvPr/>
          </p:nvSpPr>
          <p:spPr>
            <a:xfrm>
              <a:off x="76200" y="28575"/>
              <a:ext cx="660400" cy="708025"/>
            </a:xfrm>
            <a:prstGeom prst="rect">
              <a:avLst/>
            </a:prstGeom>
          </p:spPr>
          <p:txBody>
            <a:bodyPr lIns="0" tIns="0" rIns="0" bIns="0" rtlCol="0" anchor="ctr"/>
            <a:lstStyle/>
            <a:p>
              <a:pPr algn="ctr">
                <a:lnSpc>
                  <a:spcPts val="3640"/>
                </a:lnSpc>
              </a:pPr>
              <a:endParaRPr/>
            </a:p>
          </p:txBody>
        </p:sp>
      </p:grpSp>
      <p:grpSp>
        <p:nvGrpSpPr>
          <p:cNvPr id="31" name="Group 31"/>
          <p:cNvGrpSpPr/>
          <p:nvPr/>
        </p:nvGrpSpPr>
        <p:grpSpPr>
          <a:xfrm>
            <a:off x="8309460" y="5760481"/>
            <a:ext cx="373607" cy="373607"/>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FDFD"/>
            </a:solidFill>
            <a:ln w="38100" cap="sq">
              <a:solidFill>
                <a:srgbClr val="00569E"/>
              </a:solidFill>
              <a:prstDash val="solid"/>
              <a:miter/>
            </a:ln>
          </p:spPr>
          <p:txBody>
            <a:bodyPr/>
            <a:lstStyle/>
            <a:p>
              <a:endParaRPr lang="en-US"/>
            </a:p>
          </p:txBody>
        </p:sp>
        <p:sp>
          <p:nvSpPr>
            <p:cNvPr id="33" name="TextBox 33"/>
            <p:cNvSpPr txBox="1"/>
            <p:nvPr/>
          </p:nvSpPr>
          <p:spPr>
            <a:xfrm>
              <a:off x="76200" y="28575"/>
              <a:ext cx="660400" cy="708025"/>
            </a:xfrm>
            <a:prstGeom prst="rect">
              <a:avLst/>
            </a:prstGeom>
          </p:spPr>
          <p:txBody>
            <a:bodyPr lIns="0" tIns="0" rIns="0" bIns="0" rtlCol="0" anchor="ctr"/>
            <a:lstStyle/>
            <a:p>
              <a:pPr algn="ctr">
                <a:lnSpc>
                  <a:spcPts val="3640"/>
                </a:lnSpc>
              </a:pPr>
              <a:endParaRPr/>
            </a:p>
          </p:txBody>
        </p:sp>
      </p:grpSp>
      <p:pic>
        <p:nvPicPr>
          <p:cNvPr id="35" name="Picture 34" descr="What is a Customer relationship management (CRM) platform? | Staff Gateway">
            <a:extLst>
              <a:ext uri="{FF2B5EF4-FFF2-40B4-BE49-F238E27FC236}">
                <a16:creationId xmlns:a16="http://schemas.microsoft.com/office/drawing/2014/main" id="{1F0268E6-3AE2-48DF-8EFB-3CF41355473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4994" y="2314604"/>
            <a:ext cx="6204406" cy="620440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6" name="Freeform 19">
            <a:extLst>
              <a:ext uri="{FF2B5EF4-FFF2-40B4-BE49-F238E27FC236}">
                <a16:creationId xmlns:a16="http://schemas.microsoft.com/office/drawing/2014/main" id="{762B1E80-663C-A91B-4D40-29AD0926BB82}"/>
              </a:ext>
            </a:extLst>
          </p:cNvPr>
          <p:cNvSpPr/>
          <p:nvPr/>
        </p:nvSpPr>
        <p:spPr>
          <a:xfrm>
            <a:off x="8584963" y="7806882"/>
            <a:ext cx="1424256" cy="1424256"/>
          </a:xfrm>
          <a:custGeom>
            <a:avLst/>
            <a:gdLst/>
            <a:ahLst/>
            <a:cxnLst/>
            <a:rect l="l" t="t" r="r" b="b"/>
            <a:pathLst>
              <a:path w="1424256" h="1424256">
                <a:moveTo>
                  <a:pt x="0" y="0"/>
                </a:moveTo>
                <a:lnTo>
                  <a:pt x="1424255" y="0"/>
                </a:lnTo>
                <a:lnTo>
                  <a:pt x="1424255" y="1424256"/>
                </a:lnTo>
                <a:lnTo>
                  <a:pt x="0" y="1424256"/>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37" name="TextBox 21">
            <a:extLst>
              <a:ext uri="{FF2B5EF4-FFF2-40B4-BE49-F238E27FC236}">
                <a16:creationId xmlns:a16="http://schemas.microsoft.com/office/drawing/2014/main" id="{9AAFC11D-00EB-2C4B-D1AA-4A56F06C2804}"/>
              </a:ext>
            </a:extLst>
          </p:cNvPr>
          <p:cNvSpPr txBox="1"/>
          <p:nvPr/>
        </p:nvSpPr>
        <p:spPr>
          <a:xfrm>
            <a:off x="8730021" y="8118194"/>
            <a:ext cx="1134140" cy="801632"/>
          </a:xfrm>
          <a:prstGeom prst="rect">
            <a:avLst/>
          </a:prstGeom>
        </p:spPr>
        <p:txBody>
          <a:bodyPr lIns="0" tIns="0" rIns="0" bIns="0" rtlCol="0" anchor="t">
            <a:spAutoFit/>
          </a:bodyPr>
          <a:lstStyle/>
          <a:p>
            <a:pPr marL="0" lvl="0" indent="0" algn="ctr">
              <a:lnSpc>
                <a:spcPts val="6697"/>
              </a:lnSpc>
              <a:spcBef>
                <a:spcPct val="0"/>
              </a:spcBef>
            </a:pPr>
            <a:r>
              <a:rPr lang="en-US" sz="4784" dirty="0">
                <a:solidFill>
                  <a:srgbClr val="FDFDFD"/>
                </a:solidFill>
                <a:latin typeface="Montserrat"/>
                <a:ea typeface="Montserrat"/>
                <a:cs typeface="Montserrat"/>
                <a:sym typeface="Montserrat"/>
              </a:rPr>
              <a:t>05</a:t>
            </a:r>
          </a:p>
        </p:txBody>
      </p:sp>
      <p:sp>
        <p:nvSpPr>
          <p:cNvPr id="39" name="TextBox 38">
            <a:extLst>
              <a:ext uri="{FF2B5EF4-FFF2-40B4-BE49-F238E27FC236}">
                <a16:creationId xmlns:a16="http://schemas.microsoft.com/office/drawing/2014/main" id="{735741BE-A5B7-A306-2F31-1C576F88CDF0}"/>
              </a:ext>
            </a:extLst>
          </p:cNvPr>
          <p:cNvSpPr txBox="1"/>
          <p:nvPr/>
        </p:nvSpPr>
        <p:spPr>
          <a:xfrm>
            <a:off x="9784441" y="885303"/>
            <a:ext cx="7749933" cy="960328"/>
          </a:xfrm>
          <a:prstGeom prst="rect">
            <a:avLst/>
          </a:prstGeom>
          <a:noFill/>
        </p:spPr>
        <p:txBody>
          <a:bodyPr wrap="square">
            <a:spAutoFit/>
          </a:bodyPr>
          <a:lstStyle/>
          <a:p>
            <a:pPr marR="0" lvl="0" algn="just">
              <a:lnSpc>
                <a:spcPct val="150000"/>
              </a:lnSpc>
              <a:spcAft>
                <a:spcPts val="800"/>
              </a:spcAft>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Tesco has been utilising the Transaction Processing Systems (TPS) to coordinate the sales, inventory and supply chain activities.</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ECC1743C-80E5-2D93-45C7-5DC50CC6E2DD}"/>
              </a:ext>
            </a:extLst>
          </p:cNvPr>
          <p:cNvSpPr txBox="1"/>
          <p:nvPr/>
        </p:nvSpPr>
        <p:spPr>
          <a:xfrm>
            <a:off x="10216341" y="2700117"/>
            <a:ext cx="7802002" cy="1421992"/>
          </a:xfrm>
          <a:prstGeom prst="rect">
            <a:avLst/>
          </a:prstGeom>
          <a:noFill/>
        </p:spPr>
        <p:txBody>
          <a:bodyPr wrap="square">
            <a:spAutoFit/>
          </a:bodyPr>
          <a:lstStyle/>
          <a:p>
            <a:pPr marR="0" lvl="0" algn="just">
              <a:lnSpc>
                <a:spcPct val="150000"/>
              </a:lnSpc>
              <a:spcAft>
                <a:spcPts val="800"/>
              </a:spcAft>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Rolls-Royce is a firm that employs Management Information Systems (MIS) to analyse operational data and economic decision-making (Diao, 2026).</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id="{828B15E7-0F45-C3A8-8DFC-63F7A5212A12}"/>
              </a:ext>
            </a:extLst>
          </p:cNvPr>
          <p:cNvSpPr txBox="1"/>
          <p:nvPr/>
        </p:nvSpPr>
        <p:spPr>
          <a:xfrm>
            <a:off x="10557053" y="4336225"/>
            <a:ext cx="7554780" cy="1421992"/>
          </a:xfrm>
          <a:prstGeom prst="rect">
            <a:avLst/>
          </a:prstGeom>
          <a:noFill/>
        </p:spPr>
        <p:txBody>
          <a:bodyPr wrap="square">
            <a:spAutoFit/>
          </a:bodyPr>
          <a:lstStyle/>
          <a:p>
            <a:pPr marR="0" lvl="0" algn="just">
              <a:lnSpc>
                <a:spcPct val="150000"/>
              </a:lnSpc>
              <a:spcAft>
                <a:spcPts val="800"/>
              </a:spcAft>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British Airways has Customer Relationship Management (CRM) systems, which are assistive in personalisation of customer services and loyalty (Umar, </a:t>
            </a:r>
            <a:r>
              <a:rPr lang="en-GB" sz="2000" dirty="0" err="1">
                <a:effectLst/>
                <a:latin typeface="Times New Roman" panose="02020603050405020304" pitchFamily="18" charset="0"/>
                <a:ea typeface="Cambria" panose="02040503050406030204" pitchFamily="18" charset="0"/>
                <a:cs typeface="Times New Roman" panose="02020603050405020304" pitchFamily="18" charset="0"/>
              </a:rPr>
              <a:t>Mafas</a:t>
            </a: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 and Rana, 2023).</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
        <p:nvSpPr>
          <p:cNvPr id="45" name="TextBox 44">
            <a:extLst>
              <a:ext uri="{FF2B5EF4-FFF2-40B4-BE49-F238E27FC236}">
                <a16:creationId xmlns:a16="http://schemas.microsoft.com/office/drawing/2014/main" id="{7957B8C5-C85B-E3C6-98B2-62BF3D692DB5}"/>
              </a:ext>
            </a:extLst>
          </p:cNvPr>
          <p:cNvSpPr txBox="1"/>
          <p:nvPr/>
        </p:nvSpPr>
        <p:spPr>
          <a:xfrm>
            <a:off x="10487407" y="6429976"/>
            <a:ext cx="7624426" cy="960328"/>
          </a:xfrm>
          <a:prstGeom prst="rect">
            <a:avLst/>
          </a:prstGeom>
          <a:noFill/>
        </p:spPr>
        <p:txBody>
          <a:bodyPr wrap="square">
            <a:spAutoFit/>
          </a:bodyPr>
          <a:lstStyle/>
          <a:p>
            <a:pPr marR="0" lvl="0" algn="just">
              <a:lnSpc>
                <a:spcPct val="150000"/>
              </a:lnSpc>
              <a:spcAft>
                <a:spcPts val="800"/>
              </a:spcAft>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These organisations have realised operational improvements and yet have encountered ethical and data-related issues.</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
        <p:nvSpPr>
          <p:cNvPr id="47" name="TextBox 46">
            <a:extLst>
              <a:ext uri="{FF2B5EF4-FFF2-40B4-BE49-F238E27FC236}">
                <a16:creationId xmlns:a16="http://schemas.microsoft.com/office/drawing/2014/main" id="{70DC4411-F167-575D-BC6E-8F66EC85B615}"/>
              </a:ext>
            </a:extLst>
          </p:cNvPr>
          <p:cNvSpPr txBox="1"/>
          <p:nvPr/>
        </p:nvSpPr>
        <p:spPr>
          <a:xfrm>
            <a:off x="10291708" y="8082224"/>
            <a:ext cx="7820125" cy="960328"/>
          </a:xfrm>
          <a:prstGeom prst="rect">
            <a:avLst/>
          </a:prstGeom>
          <a:noFill/>
        </p:spPr>
        <p:txBody>
          <a:bodyPr wrap="square">
            <a:spAutoFit/>
          </a:bodyPr>
          <a:lstStyle/>
          <a:p>
            <a:pPr marR="0" lvl="0" algn="just">
              <a:lnSpc>
                <a:spcPct val="150000"/>
              </a:lnSpc>
              <a:spcAft>
                <a:spcPts val="800"/>
              </a:spcAft>
            </a:pPr>
            <a:r>
              <a:rPr lang="en-GB" sz="2000" dirty="0">
                <a:effectLst/>
                <a:latin typeface="Times New Roman" panose="02020603050405020304" pitchFamily="18" charset="0"/>
                <a:ea typeface="Cambria" panose="02040503050406030204" pitchFamily="18" charset="0"/>
                <a:cs typeface="Times New Roman" panose="02020603050405020304" pitchFamily="18" charset="0"/>
              </a:rPr>
              <a:t>Proper management of the system has not only improved the performance of the business but also offered immense lessons to be learned later.</a:t>
            </a:r>
            <a:endParaRPr lang="en-US" sz="20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1013460" y="1416802"/>
            <a:ext cx="7523780" cy="6581409"/>
            <a:chOff x="0" y="0"/>
            <a:chExt cx="2106826" cy="2113092"/>
          </a:xfrm>
        </p:grpSpPr>
        <p:sp>
          <p:nvSpPr>
            <p:cNvPr id="3" name="Freeform 3"/>
            <p:cNvSpPr/>
            <p:nvPr/>
          </p:nvSpPr>
          <p:spPr>
            <a:xfrm>
              <a:off x="0" y="0"/>
              <a:ext cx="2106826" cy="2113092"/>
            </a:xfrm>
            <a:custGeom>
              <a:avLst/>
              <a:gdLst/>
              <a:ahLst/>
              <a:cxnLst/>
              <a:rect l="l" t="t" r="r" b="b"/>
              <a:pathLst>
                <a:path w="2106826" h="2113092">
                  <a:moveTo>
                    <a:pt x="0" y="0"/>
                  </a:moveTo>
                  <a:lnTo>
                    <a:pt x="2106826" y="0"/>
                  </a:lnTo>
                  <a:lnTo>
                    <a:pt x="2106826" y="2113092"/>
                  </a:lnTo>
                  <a:lnTo>
                    <a:pt x="0" y="2113092"/>
                  </a:lnTo>
                  <a:close/>
                </a:path>
              </a:pathLst>
            </a:custGeom>
            <a:solidFill>
              <a:srgbClr val="145DA0">
                <a:alpha val="95686"/>
              </a:srgbClr>
            </a:solidFill>
            <a:ln cap="sq">
              <a:noFill/>
              <a:prstDash val="solid"/>
              <a:miter/>
            </a:ln>
          </p:spPr>
          <p:txBody>
            <a:bodyPr/>
            <a:lstStyle/>
            <a:p>
              <a:endParaRPr lang="en-US"/>
            </a:p>
          </p:txBody>
        </p:sp>
        <p:sp>
          <p:nvSpPr>
            <p:cNvPr id="4" name="TextBox 4"/>
            <p:cNvSpPr txBox="1"/>
            <p:nvPr/>
          </p:nvSpPr>
          <p:spPr>
            <a:xfrm>
              <a:off x="0" y="-38100"/>
              <a:ext cx="2106826" cy="2151192"/>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TextBox 5"/>
          <p:cNvSpPr txBox="1"/>
          <p:nvPr/>
        </p:nvSpPr>
        <p:spPr>
          <a:xfrm>
            <a:off x="2200266" y="1673977"/>
            <a:ext cx="5191133" cy="880049"/>
          </a:xfrm>
          <a:prstGeom prst="rect">
            <a:avLst/>
          </a:prstGeom>
        </p:spPr>
        <p:txBody>
          <a:bodyPr wrap="square" lIns="0" tIns="0" rIns="0" bIns="0" rtlCol="0" anchor="t">
            <a:spAutoFit/>
          </a:bodyPr>
          <a:lstStyle/>
          <a:p>
            <a:pPr marL="0" lvl="0" indent="0" algn="ctr">
              <a:lnSpc>
                <a:spcPts val="7902"/>
              </a:lnSpc>
              <a:spcBef>
                <a:spcPct val="0"/>
              </a:spcBef>
            </a:pPr>
            <a:r>
              <a:rPr lang="en-US" sz="4000" b="1" dirty="0">
                <a:solidFill>
                  <a:srgbClr val="FDFDFD"/>
                </a:solidFill>
                <a:latin typeface="Times New Roman" panose="02020603050405020304" pitchFamily="18" charset="0"/>
                <a:ea typeface="Montserrat Bold"/>
                <a:cs typeface="Times New Roman" panose="02020603050405020304" pitchFamily="18" charset="0"/>
                <a:sym typeface="Montserrat Bold"/>
              </a:rPr>
              <a:t>Conclusion</a:t>
            </a:r>
            <a:endParaRPr lang="en-US" sz="4000" b="1" u="none" strike="noStrike" dirty="0">
              <a:solidFill>
                <a:srgbClr val="FDFDFD"/>
              </a:solidFill>
              <a:latin typeface="Times New Roman" panose="02020603050405020304" pitchFamily="18" charset="0"/>
              <a:ea typeface="Montserrat Bold"/>
              <a:cs typeface="Times New Roman" panose="02020603050405020304" pitchFamily="18" charset="0"/>
              <a:sym typeface="Montserrat Bold"/>
            </a:endParaRPr>
          </a:p>
        </p:txBody>
      </p:sp>
      <p:grpSp>
        <p:nvGrpSpPr>
          <p:cNvPr id="16" name="Group 16"/>
          <p:cNvGrpSpPr/>
          <p:nvPr/>
        </p:nvGrpSpPr>
        <p:grpSpPr>
          <a:xfrm>
            <a:off x="1028700" y="7998210"/>
            <a:ext cx="7048500" cy="579723"/>
            <a:chOff x="0" y="0"/>
            <a:chExt cx="2106826" cy="120127"/>
          </a:xfrm>
        </p:grpSpPr>
        <p:sp>
          <p:nvSpPr>
            <p:cNvPr id="17" name="Freeform 17"/>
            <p:cNvSpPr/>
            <p:nvPr/>
          </p:nvSpPr>
          <p:spPr>
            <a:xfrm>
              <a:off x="0" y="0"/>
              <a:ext cx="2106826" cy="120127"/>
            </a:xfrm>
            <a:custGeom>
              <a:avLst/>
              <a:gdLst/>
              <a:ahLst/>
              <a:cxnLst/>
              <a:rect l="l" t="t" r="r" b="b"/>
              <a:pathLst>
                <a:path w="2106826" h="120127">
                  <a:moveTo>
                    <a:pt x="0" y="0"/>
                  </a:moveTo>
                  <a:lnTo>
                    <a:pt x="2106826" y="0"/>
                  </a:lnTo>
                  <a:lnTo>
                    <a:pt x="2106826" y="120127"/>
                  </a:lnTo>
                  <a:lnTo>
                    <a:pt x="0" y="120127"/>
                  </a:lnTo>
                  <a:close/>
                </a:path>
              </a:pathLst>
            </a:custGeom>
            <a:solidFill>
              <a:srgbClr val="145DA0">
                <a:alpha val="48627"/>
              </a:srgbClr>
            </a:solidFill>
            <a:ln cap="sq">
              <a:noFill/>
              <a:prstDash val="solid"/>
              <a:miter/>
            </a:ln>
          </p:spPr>
          <p:txBody>
            <a:bodyPr/>
            <a:lstStyle/>
            <a:p>
              <a:endParaRPr lang="en-US"/>
            </a:p>
          </p:txBody>
        </p:sp>
        <p:sp>
          <p:nvSpPr>
            <p:cNvPr id="18" name="TextBox 18"/>
            <p:cNvSpPr txBox="1"/>
            <p:nvPr/>
          </p:nvSpPr>
          <p:spPr>
            <a:xfrm>
              <a:off x="0" y="-38100"/>
              <a:ext cx="2106826" cy="158227"/>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9" name="Group 19"/>
          <p:cNvGrpSpPr/>
          <p:nvPr/>
        </p:nvGrpSpPr>
        <p:grpSpPr>
          <a:xfrm>
            <a:off x="15238003" y="8290589"/>
            <a:ext cx="7523780" cy="7523780"/>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45DA0">
                <a:alpha val="95686"/>
              </a:srgbClr>
            </a:solidFill>
            <a:ln cap="sq">
              <a:noFill/>
              <a:prstDash val="solid"/>
              <a:miter/>
            </a:ln>
          </p:spPr>
          <p:txBody>
            <a:bodyPr/>
            <a:lstStyle/>
            <a:p>
              <a:endParaRPr lang="en-US"/>
            </a:p>
          </p:txBody>
        </p:sp>
        <p:sp>
          <p:nvSpPr>
            <p:cNvPr id="21" name="TextBox 21"/>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22" name="Group 22"/>
          <p:cNvGrpSpPr/>
          <p:nvPr/>
        </p:nvGrpSpPr>
        <p:grpSpPr>
          <a:xfrm>
            <a:off x="-3724222" y="-4507687"/>
            <a:ext cx="5924489" cy="5924489"/>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45DA0">
                <a:alpha val="95686"/>
              </a:srgbClr>
            </a:solidFill>
            <a:ln cap="sq">
              <a:noFill/>
              <a:prstDash val="solid"/>
              <a:miter/>
            </a:ln>
          </p:spPr>
          <p:txBody>
            <a:bodyPr/>
            <a:lstStyle/>
            <a:p>
              <a:endParaRPr lang="en-US"/>
            </a:p>
          </p:txBody>
        </p:sp>
        <p:sp>
          <p:nvSpPr>
            <p:cNvPr id="24" name="TextBox 2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a:p>
          </p:txBody>
        </p:sp>
      </p:grpSp>
      <p:pic>
        <p:nvPicPr>
          <p:cNvPr id="25" name="Picture 24" descr="Information Systems In Organisations | Eternal Sunshine of the IS Mind">
            <a:extLst>
              <a:ext uri="{FF2B5EF4-FFF2-40B4-BE49-F238E27FC236}">
                <a16:creationId xmlns:a16="http://schemas.microsoft.com/office/drawing/2014/main" id="{5BBB76FC-FAD6-AD57-6D14-7AA3C2738E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4000" y="1859280"/>
            <a:ext cx="8653690" cy="5718334"/>
          </a:xfrm>
          <a:prstGeom prst="rect">
            <a:avLst/>
          </a:prstGeom>
          <a:noFill/>
          <a:ln>
            <a:noFill/>
          </a:ln>
        </p:spPr>
      </p:pic>
      <p:sp>
        <p:nvSpPr>
          <p:cNvPr id="27" name="TextBox 26">
            <a:extLst>
              <a:ext uri="{FF2B5EF4-FFF2-40B4-BE49-F238E27FC236}">
                <a16:creationId xmlns:a16="http://schemas.microsoft.com/office/drawing/2014/main" id="{05EEDD9E-CC46-FBC5-6FFF-C4C62A622340}"/>
              </a:ext>
            </a:extLst>
          </p:cNvPr>
          <p:cNvSpPr txBox="1"/>
          <p:nvPr/>
        </p:nvSpPr>
        <p:spPr>
          <a:xfrm>
            <a:off x="2017141" y="2975541"/>
            <a:ext cx="5516417" cy="2806987"/>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The role of information systems is crucial in enhancing the efficiency, decision-making and performance of an organisation.</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rPr>
              <a:t>Choosing the right type of systems and controlling ethical risks is very important in business success.</a:t>
            </a:r>
            <a:endParaRPr lang="en-US" sz="2000" dirty="0">
              <a:solidFill>
                <a:schemeClr val="bg1"/>
              </a:solidFill>
              <a:effectLst/>
              <a:latin typeface="Times New Roman" panose="02020603050405020304" pitchFamily="18" charset="0"/>
              <a:ea typeface="Cambria" panose="020405030504060302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247242" y="242294"/>
            <a:ext cx="17793515" cy="9802411"/>
            <a:chOff x="0" y="0"/>
            <a:chExt cx="4982580" cy="2744893"/>
          </a:xfrm>
        </p:grpSpPr>
        <p:sp>
          <p:nvSpPr>
            <p:cNvPr id="3" name="Freeform 3"/>
            <p:cNvSpPr/>
            <p:nvPr/>
          </p:nvSpPr>
          <p:spPr>
            <a:xfrm>
              <a:off x="0" y="0"/>
              <a:ext cx="4982580" cy="2744893"/>
            </a:xfrm>
            <a:custGeom>
              <a:avLst/>
              <a:gdLst/>
              <a:ahLst/>
              <a:cxnLst/>
              <a:rect l="l" t="t" r="r" b="b"/>
              <a:pathLst>
                <a:path w="4982580" h="2744893">
                  <a:moveTo>
                    <a:pt x="0" y="0"/>
                  </a:moveTo>
                  <a:lnTo>
                    <a:pt x="4982580" y="0"/>
                  </a:lnTo>
                  <a:lnTo>
                    <a:pt x="4982580" y="2744893"/>
                  </a:lnTo>
                  <a:lnTo>
                    <a:pt x="0" y="2744893"/>
                  </a:lnTo>
                  <a:close/>
                </a:path>
              </a:pathLst>
            </a:custGeom>
            <a:ln w="228600" cap="sq">
              <a:solidFill>
                <a:srgbClr val="145DA0"/>
              </a:solidFill>
              <a:prstDash val="solid"/>
              <a:miter/>
            </a:ln>
          </p:spPr>
          <p:txBody>
            <a:bodyPr/>
            <a:lstStyle/>
            <a:p>
              <a:endParaRPr lang="en-US"/>
            </a:p>
          </p:txBody>
        </p:sp>
        <p:sp>
          <p:nvSpPr>
            <p:cNvPr id="4" name="TextBox 4"/>
            <p:cNvSpPr txBox="1"/>
            <p:nvPr/>
          </p:nvSpPr>
          <p:spPr>
            <a:xfrm>
              <a:off x="0" y="-38100"/>
              <a:ext cx="4982580" cy="2782993"/>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3" name="TextBox 23"/>
          <p:cNvSpPr txBox="1"/>
          <p:nvPr/>
        </p:nvSpPr>
        <p:spPr>
          <a:xfrm>
            <a:off x="5562600" y="759220"/>
            <a:ext cx="7884841" cy="741229"/>
          </a:xfrm>
          <a:prstGeom prst="rect">
            <a:avLst/>
          </a:prstGeom>
        </p:spPr>
        <p:txBody>
          <a:bodyPr lIns="0" tIns="0" rIns="0" bIns="0" rtlCol="0" anchor="t">
            <a:spAutoFit/>
          </a:bodyPr>
          <a:lstStyle/>
          <a:p>
            <a:pPr marL="0" lvl="0" indent="0" algn="ctr">
              <a:lnSpc>
                <a:spcPts val="6300"/>
              </a:lnSpc>
              <a:spcBef>
                <a:spcPct val="0"/>
              </a:spcBef>
            </a:pPr>
            <a:r>
              <a:rPr lang="en-US" sz="4000" b="1" dirty="0">
                <a:solidFill>
                  <a:srgbClr val="051D40"/>
                </a:solidFill>
                <a:latin typeface="Times New Roman" panose="02020603050405020304" pitchFamily="18" charset="0"/>
                <a:ea typeface="Montserrat Bold"/>
                <a:cs typeface="Times New Roman" panose="02020603050405020304" pitchFamily="18" charset="0"/>
                <a:sym typeface="Montserrat Bold"/>
              </a:rPr>
              <a:t>References</a:t>
            </a:r>
          </a:p>
        </p:txBody>
      </p:sp>
      <p:sp>
        <p:nvSpPr>
          <p:cNvPr id="40" name="TextBox 39">
            <a:extLst>
              <a:ext uri="{FF2B5EF4-FFF2-40B4-BE49-F238E27FC236}">
                <a16:creationId xmlns:a16="http://schemas.microsoft.com/office/drawing/2014/main" id="{8EB7CE6C-E4F9-95F6-5FF1-7C89AD0FF521}"/>
              </a:ext>
            </a:extLst>
          </p:cNvPr>
          <p:cNvSpPr txBox="1"/>
          <p:nvPr/>
        </p:nvSpPr>
        <p:spPr>
          <a:xfrm>
            <a:off x="3581400" y="1866900"/>
            <a:ext cx="11887200" cy="7337714"/>
          </a:xfrm>
          <a:prstGeom prst="rect">
            <a:avLst/>
          </a:prstGeom>
          <a:noFill/>
        </p:spPr>
        <p:txBody>
          <a:bodyPr wrap="square">
            <a:spAutoFit/>
          </a:bodyPr>
          <a:lstStyle/>
          <a:p>
            <a:pPr marL="0" marR="0" algn="just">
              <a:lnSpc>
                <a:spcPct val="150000"/>
              </a:lnSpc>
              <a:spcAft>
                <a:spcPts val="800"/>
              </a:spcAft>
              <a:buNone/>
            </a:pP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Al-</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Harrasi</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A., Shaikh, A.K. and Al-Badi, A.</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(2023) Towards protecting organisations’ data by preventing data theft by malicious insiders.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International Journal of Organizational Analysis</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31</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(3), pp.875-888.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2"/>
              </a:rPr>
              <a:t>https://doi.org/10.1108/IJOA-01-2021-2598</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Altarawneh</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H. and </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Tarawneh</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M.M.</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(2023) Business intelligence and information system management: a conceptual view.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Journal of System and Management Sciences</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13</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(2), pp.31-44. 10.33168/JSMS.2023.0203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Diao, L.</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(2026) Enterprise Management Information Systems and Their Improvement.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Digital Science</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3"/>
              </a:rPr>
              <a:t>https://doi.org/10.62306/59pwq909</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Olorunnisola</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G.G., </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Alase</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P.O. and Ajao, K.O.</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(2026) EFFECTS OF TRANSACTION PROCESSING AND DECISION SUPPORT SYSTEMS ON SME'S PERFORMANCE IN SELECTED SMALL AND MEDIUM-SCALE ENTERPRISES IN EKITI STATE, NIGERIA. </a:t>
            </a:r>
            <a:r>
              <a:rPr lang="en-GB" sz="1400" i="1" dirty="0" err="1">
                <a:effectLst/>
                <a:latin typeface="Times New Roman" panose="02020603050405020304" pitchFamily="18" charset="0"/>
                <a:ea typeface="Cambria" panose="02040503050406030204" pitchFamily="18" charset="0"/>
                <a:cs typeface="Times New Roman" panose="02020603050405020304" pitchFamily="18" charset="0"/>
              </a:rPr>
              <a:t>FULafia</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 Journal of Management Sciences</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1</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(2), pp.155-171.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4"/>
              </a:rPr>
              <a:t>https://fuljoms.org/index.php/fuljoms/article/view/31</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Osakwe, J., Mutelo, S. and </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Obijiofor</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N.</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(2023) December. Integrating Customer Relationship Management and Business Intelligence to Enhance Customer Satisfaction and Organisational Performance. A Literature Review. In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Proceedings of the International Conference on Information Systems and Emerging Technologies (ICISET)</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5"/>
              </a:rPr>
              <a:t>https://papers.ssrn.com/sol3/papers.cfm?abstract_id=4664792</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Pearlson</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K.E., Saunders, C.S. and Galletta, D.F.</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(2024)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Managing and using information systems: A strategic approach</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John Wiley &amp; Sons.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6"/>
              </a:rPr>
              <a:t>https://books.google.com/books?id=1bzmEAAAQBAJ</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Saxena, D.R.</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(2025) Leveraging IoT technologies to Enhance Employee Productivity and well-being in HRM: Ethical and Privacy considerations.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Available at SSRN 5190427</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7"/>
              </a:rPr>
              <a:t>https://papers.ssrn.com/sol3/papers.cfm?abstract_id=5190427</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Umar, U.S., </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Mafas</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R. and Rana, M.E.</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(2023) December. Predictive analysis of customer booking completion with British airways: harnessing data mining techniques. In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2023 IEEE 21st Student Conference on Research and Development (</a:t>
            </a:r>
            <a:r>
              <a:rPr lang="en-GB" sz="1400" i="1" dirty="0" err="1">
                <a:effectLst/>
                <a:latin typeface="Times New Roman" panose="02020603050405020304" pitchFamily="18" charset="0"/>
                <a:ea typeface="Cambria" panose="02040503050406030204" pitchFamily="18" charset="0"/>
                <a:cs typeface="Times New Roman" panose="02020603050405020304" pitchFamily="18" charset="0"/>
              </a:rPr>
              <a:t>SCOReD</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(pp. 591-599). IEEE. 10.1109/SCOReD60679.2023.10563801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a:p>
            <a:pPr marL="0" marR="0" algn="just">
              <a:lnSpc>
                <a:spcPct val="150000"/>
              </a:lnSpc>
              <a:spcAft>
                <a:spcPts val="800"/>
              </a:spcAft>
              <a:buNone/>
            </a:pP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Wahsheh</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F.R., Marie, Z., Farea, M.M., Al-</a:t>
            </a:r>
            <a:r>
              <a:rPr lang="en-GB" sz="1400" u="sng" dirty="0" err="1">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Haithami</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rPr>
              <a:t>, W.A., Mohamad, F.S. and Bisht, N.</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(2023) October. Operational Level System: Transaction Processing System and Decision Making. In </a:t>
            </a:r>
            <a:r>
              <a:rPr lang="en-GB" sz="1400" i="1" dirty="0">
                <a:effectLst/>
                <a:latin typeface="Times New Roman" panose="02020603050405020304" pitchFamily="18" charset="0"/>
                <a:ea typeface="Cambria" panose="02040503050406030204" pitchFamily="18" charset="0"/>
                <a:cs typeface="Times New Roman" panose="02020603050405020304" pitchFamily="18" charset="0"/>
              </a:rPr>
              <a:t>2023 International Conference on Computer Science and Emerging Technologies (CSET)</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(pp. 1-7). IEEE. </a:t>
            </a:r>
            <a:r>
              <a:rPr lang="en-GB" sz="1400" u="sng" dirty="0">
                <a:solidFill>
                  <a:srgbClr val="0000FF"/>
                </a:solidFill>
                <a:effectLst/>
                <a:latin typeface="Times New Roman" panose="02020603050405020304" pitchFamily="18" charset="0"/>
                <a:ea typeface="Cambria" panose="02040503050406030204" pitchFamily="18" charset="0"/>
                <a:cs typeface="Times New Roman" panose="02020603050405020304" pitchFamily="18" charset="0"/>
                <a:hlinkClick r:id="rId8"/>
              </a:rPr>
              <a:t>10.1109/CSET58993.2023.10346773</a:t>
            </a:r>
            <a:r>
              <a:rPr lang="en-GB" sz="1400" dirty="0">
                <a:effectLst/>
                <a:latin typeface="Times New Roman" panose="02020603050405020304" pitchFamily="18" charset="0"/>
                <a:ea typeface="Cambria" panose="02040503050406030204" pitchFamily="18" charset="0"/>
                <a:cs typeface="Times New Roman" panose="02020603050405020304" pitchFamily="18" charset="0"/>
              </a:rPr>
              <a:t> </a:t>
            </a:r>
            <a:endParaRPr lang="en-US" sz="1400" dirty="0">
              <a:effectLst/>
              <a:latin typeface="Times New Roman" panose="02020603050405020304" pitchFamily="18" charset="0"/>
              <a:ea typeface="Cambria" panose="020405030504060302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1496</Words>
  <Application>Microsoft Office PowerPoint</Application>
  <PresentationFormat>Custom</PresentationFormat>
  <Paragraphs>65</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Halima Hussein (2409649)</cp:lastModifiedBy>
  <cp:revision>1</cp:revision>
  <dcterms:created xsi:type="dcterms:W3CDTF">2006-08-16T00:00:00Z</dcterms:created>
  <dcterms:modified xsi:type="dcterms:W3CDTF">2026-07-08T21:40:24Z</dcterms:modified>
  <dc:identifier>DAHNpHcvspE</dc:identifier>
</cp:coreProperties>
</file>