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352" r:id="rId3"/>
    <p:sldId id="345" r:id="rId4"/>
    <p:sldId id="346" r:id="rId5"/>
    <p:sldId id="347" r:id="rId6"/>
    <p:sldId id="351" r:id="rId7"/>
    <p:sldId id="264" r:id="rId8"/>
    <p:sldId id="349" r:id="rId9"/>
    <p:sldId id="350" r:id="rId10"/>
    <p:sldId id="34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353E34-4C59-40C7-BA9D-38ACE1E6BE36}" type="datetimeFigureOut">
              <a:rPr lang="en-GB" smtClean="0"/>
              <a:t>20/01/2021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258043-4163-4163-AE44-3E3E71204DE6}" type="slidenum">
              <a:rPr lang="en-GB" smtClean="0"/>
              <a:t>‹#›</a:t>
            </a:fld>
            <a:endParaRPr lang="en-GB"/>
          </a:p>
        </p:txBody>
      </p:sp>
    </p:spTree>
    <p:extLst>
      <p:ext uri="{BB962C8B-B14F-4D97-AF65-F5344CB8AC3E}">
        <p14:creationId xmlns:p14="http://schemas.microsoft.com/office/powerpoint/2010/main" val="484275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B3333F-92A5-4875-91F6-A13FFFC82665}" type="slidenum">
              <a:rPr lang="en-GB" smtClean="0"/>
              <a:t>3</a:t>
            </a:fld>
            <a:endParaRPr lang="en-GB"/>
          </a:p>
        </p:txBody>
      </p:sp>
    </p:spTree>
    <p:extLst>
      <p:ext uri="{BB962C8B-B14F-4D97-AF65-F5344CB8AC3E}">
        <p14:creationId xmlns:p14="http://schemas.microsoft.com/office/powerpoint/2010/main" val="4389033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F2DA433-3EF8-4E35-B45D-E31048CD1D80}" type="datetimeFigureOut">
              <a:rPr lang="en-GB" smtClean="0"/>
              <a:t>20/01/2021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2780953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2DA433-3EF8-4E35-B45D-E31048CD1D80}" type="datetimeFigureOut">
              <a:rPr lang="en-GB" smtClean="0"/>
              <a:t>20/01/2021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931008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2DA433-3EF8-4E35-B45D-E31048CD1D80}" type="datetimeFigureOut">
              <a:rPr lang="en-GB" smtClean="0"/>
              <a:t>20/01/2021</a:t>
            </a:fld>
            <a:endParaRPr lang="en-GB"/>
          </a:p>
        </p:txBody>
      </p:sp>
      <p:sp>
        <p:nvSpPr>
          <p:cNvPr id="6" name="Slide Number Placeholder 5"/>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2982473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F2DA433-3EF8-4E35-B45D-E31048CD1D80}" type="datetimeFigureOut">
              <a:rPr lang="en-GB" smtClean="0"/>
              <a:t>20/01/2021</a:t>
            </a:fld>
            <a:endParaRPr lang="en-GB"/>
          </a:p>
        </p:txBody>
      </p:sp>
      <p:sp>
        <p:nvSpPr>
          <p:cNvPr id="7" name="Slide Number Placeholder 6"/>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2054365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F2DA433-3EF8-4E35-B45D-E31048CD1D80}" type="datetimeFigureOut">
              <a:rPr lang="en-GB" smtClean="0"/>
              <a:t>20/01/2021</a:t>
            </a:fld>
            <a:endParaRPr lang="en-GB"/>
          </a:p>
        </p:txBody>
      </p:sp>
      <p:sp>
        <p:nvSpPr>
          <p:cNvPr id="9" name="Slide Number Placeholder 8"/>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3603583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F2DA433-3EF8-4E35-B45D-E31048CD1D80}" type="datetimeFigureOut">
              <a:rPr lang="en-GB" smtClean="0"/>
              <a:t>20/01/2021</a:t>
            </a:fld>
            <a:endParaRPr lang="en-GB"/>
          </a:p>
        </p:txBody>
      </p:sp>
      <p:sp>
        <p:nvSpPr>
          <p:cNvPr id="5" name="Slide Number Placeholder 4"/>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917131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2DA433-3EF8-4E35-B45D-E31048CD1D80}" type="datetimeFigureOut">
              <a:rPr lang="en-GB" smtClean="0"/>
              <a:t>20/01/2021</a:t>
            </a:fld>
            <a:endParaRPr lang="en-GB"/>
          </a:p>
        </p:txBody>
      </p:sp>
      <p:sp>
        <p:nvSpPr>
          <p:cNvPr id="4" name="Slide Number Placeholder 3"/>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1733484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2DA433-3EF8-4E35-B45D-E31048CD1D80}" type="datetimeFigureOut">
              <a:rPr lang="en-GB" smtClean="0"/>
              <a:t>20/01/2021</a:t>
            </a:fld>
            <a:endParaRPr lang="en-GB"/>
          </a:p>
        </p:txBody>
      </p:sp>
      <p:sp>
        <p:nvSpPr>
          <p:cNvPr id="7" name="Slide Number Placeholder 6"/>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2250479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2DA433-3EF8-4E35-B45D-E31048CD1D80}" type="datetimeFigureOut">
              <a:rPr lang="en-GB" smtClean="0"/>
              <a:t>20/01/2021</a:t>
            </a:fld>
            <a:endParaRPr lang="en-GB"/>
          </a:p>
        </p:txBody>
      </p:sp>
      <p:sp>
        <p:nvSpPr>
          <p:cNvPr id="7" name="Slide Number Placeholder 6"/>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4128885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2DA433-3EF8-4E35-B45D-E31048CD1D80}" type="datetimeFigureOut">
              <a:rPr lang="en-GB" smtClean="0"/>
              <a:t>20/01/2021</a:t>
            </a:fld>
            <a:endParaRPr lang="en-GB"/>
          </a:p>
        </p:txBody>
      </p:sp>
      <p:sp>
        <p:nvSpPr>
          <p:cNvPr id="6" name="Slide Number Placeholder 5"/>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2901221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F2DA433-3EF8-4E35-B45D-E31048CD1D80}" type="datetimeFigureOut">
              <a:rPr lang="en-GB" smtClean="0"/>
              <a:t>20/01/2021</a:t>
            </a:fld>
            <a:endParaRPr lang="en-GB"/>
          </a:p>
        </p:txBody>
      </p:sp>
      <p:sp>
        <p:nvSpPr>
          <p:cNvPr id="6" name="Slide Number Placeholder 5"/>
          <p:cNvSpPr>
            <a:spLocks noGrp="1"/>
          </p:cNvSpPr>
          <p:nvPr>
            <p:ph type="sldNum" sz="quarter" idx="12"/>
          </p:nvPr>
        </p:nvSpPr>
        <p:spPr/>
        <p:txBody>
          <a:bodyPr/>
          <a:lstStyle/>
          <a:p>
            <a:fld id="{BEDB9D8E-5171-4C71-9ACC-4BBCCE7DEC04}" type="slidenum">
              <a:rPr lang="en-GB" smtClean="0"/>
              <a:t>‹#›</a:t>
            </a:fld>
            <a:endParaRPr lang="en-GB"/>
          </a:p>
        </p:txBody>
      </p:sp>
    </p:spTree>
    <p:extLst>
      <p:ext uri="{BB962C8B-B14F-4D97-AF65-F5344CB8AC3E}">
        <p14:creationId xmlns:p14="http://schemas.microsoft.com/office/powerpoint/2010/main" val="2049567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F2DA433-3EF8-4E35-B45D-E31048CD1D80}" type="datetimeFigureOut">
              <a:rPr lang="en-GB" smtClean="0"/>
              <a:t>20/01/2021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EDB9D8E-5171-4C71-9ACC-4BBCCE7DEC04}" type="slidenum">
              <a:rPr lang="en-GB" smtClean="0"/>
              <a:t>‹#›</a:t>
            </a:fld>
            <a:endParaRPr lang="en-GB"/>
          </a:p>
        </p:txBody>
      </p:sp>
    </p:spTree>
    <p:extLst>
      <p:ext uri="{BB962C8B-B14F-4D97-AF65-F5344CB8AC3E}">
        <p14:creationId xmlns:p14="http://schemas.microsoft.com/office/powerpoint/2010/main" val="2064848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8F05E-663E-4CB0-9E2F-16EB88922168}"/>
              </a:ext>
            </a:extLst>
          </p:cNvPr>
          <p:cNvSpPr>
            <a:spLocks noGrp="1"/>
          </p:cNvSpPr>
          <p:nvPr>
            <p:ph type="ctrTitle"/>
          </p:nvPr>
        </p:nvSpPr>
        <p:spPr/>
        <p:txBody>
          <a:bodyPr/>
          <a:lstStyle/>
          <a:p>
            <a:r>
              <a:rPr lang="en-GB" b="1" dirty="0"/>
              <a:t>Assignment Preparation – Part One (Presentation)</a:t>
            </a:r>
          </a:p>
        </p:txBody>
      </p:sp>
      <p:sp>
        <p:nvSpPr>
          <p:cNvPr id="3" name="Subtitle 2">
            <a:extLst>
              <a:ext uri="{FF2B5EF4-FFF2-40B4-BE49-F238E27FC236}">
                <a16:creationId xmlns:a16="http://schemas.microsoft.com/office/drawing/2014/main" id="{B6BFC1FB-61E5-418F-8D21-5783403C590E}"/>
              </a:ext>
            </a:extLst>
          </p:cNvPr>
          <p:cNvSpPr>
            <a:spLocks noGrp="1"/>
          </p:cNvSpPr>
          <p:nvPr>
            <p:ph type="subTitle" idx="1"/>
          </p:nvPr>
        </p:nvSpPr>
        <p:spPr/>
        <p:txBody>
          <a:bodyPr/>
          <a:lstStyle/>
          <a:p>
            <a:r>
              <a:rPr lang="en-GB" dirty="0"/>
              <a:t>January 2021</a:t>
            </a:r>
          </a:p>
        </p:txBody>
      </p:sp>
    </p:spTree>
    <p:extLst>
      <p:ext uri="{BB962C8B-B14F-4D97-AF65-F5344CB8AC3E}">
        <p14:creationId xmlns:p14="http://schemas.microsoft.com/office/powerpoint/2010/main" val="86004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D34E6-39B7-4608-B35D-D03A29F12B7D}"/>
              </a:ext>
            </a:extLst>
          </p:cNvPr>
          <p:cNvSpPr>
            <a:spLocks noGrp="1"/>
          </p:cNvSpPr>
          <p:nvPr>
            <p:ph type="title"/>
          </p:nvPr>
        </p:nvSpPr>
        <p:spPr/>
        <p:txBody>
          <a:bodyPr/>
          <a:lstStyle/>
          <a:p>
            <a:r>
              <a:rPr lang="en-GB" b="1" dirty="0"/>
              <a:t>Presentations</a:t>
            </a:r>
          </a:p>
        </p:txBody>
      </p:sp>
      <p:sp>
        <p:nvSpPr>
          <p:cNvPr id="3" name="Content Placeholder 2">
            <a:extLst>
              <a:ext uri="{FF2B5EF4-FFF2-40B4-BE49-F238E27FC236}">
                <a16:creationId xmlns:a16="http://schemas.microsoft.com/office/drawing/2014/main" id="{B1EDDCDD-0A75-43F0-A044-DB9D0CE8B19C}"/>
              </a:ext>
            </a:extLst>
          </p:cNvPr>
          <p:cNvSpPr>
            <a:spLocks noGrp="1"/>
          </p:cNvSpPr>
          <p:nvPr>
            <p:ph idx="1"/>
          </p:nvPr>
        </p:nvSpPr>
        <p:spPr/>
        <p:txBody>
          <a:bodyPr/>
          <a:lstStyle/>
          <a:p>
            <a:r>
              <a:rPr lang="en-GB" dirty="0"/>
              <a:t>What have you learnt from doing previous presentations?</a:t>
            </a:r>
          </a:p>
          <a:p>
            <a:r>
              <a:rPr lang="en-GB" dirty="0"/>
              <a:t>Think about your presentation style, flow, preparation.</a:t>
            </a:r>
          </a:p>
          <a:p>
            <a:r>
              <a:rPr lang="en-GB" dirty="0"/>
              <a:t>How does a video presentation differ from an in-person presentation?</a:t>
            </a:r>
          </a:p>
          <a:p>
            <a:r>
              <a:rPr lang="en-GB" dirty="0"/>
              <a:t>What preparation do you need to do? (learn editing skills?)</a:t>
            </a:r>
          </a:p>
        </p:txBody>
      </p:sp>
    </p:spTree>
    <p:extLst>
      <p:ext uri="{BB962C8B-B14F-4D97-AF65-F5344CB8AC3E}">
        <p14:creationId xmlns:p14="http://schemas.microsoft.com/office/powerpoint/2010/main" val="1754921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5B07-DE05-4CA3-87A6-1B1B9F5047FC}"/>
              </a:ext>
            </a:extLst>
          </p:cNvPr>
          <p:cNvSpPr>
            <a:spLocks noGrp="1"/>
          </p:cNvSpPr>
          <p:nvPr>
            <p:ph type="title"/>
          </p:nvPr>
        </p:nvSpPr>
        <p:spPr>
          <a:xfrm>
            <a:off x="276837" y="274638"/>
            <a:ext cx="11635530" cy="1143000"/>
          </a:xfrm>
        </p:spPr>
        <p:txBody>
          <a:bodyPr>
            <a:normAutofit/>
          </a:bodyPr>
          <a:lstStyle/>
          <a:p>
            <a:r>
              <a:rPr lang="en-GB" sz="3200" b="1" dirty="0"/>
              <a:t>Assignment Part 1 - Learning Points from Previous Cohorts</a:t>
            </a:r>
          </a:p>
        </p:txBody>
      </p:sp>
      <p:sp>
        <p:nvSpPr>
          <p:cNvPr id="3" name="Content Placeholder 2">
            <a:extLst>
              <a:ext uri="{FF2B5EF4-FFF2-40B4-BE49-F238E27FC236}">
                <a16:creationId xmlns:a16="http://schemas.microsoft.com/office/drawing/2014/main" id="{37A7C50E-64AF-4EBF-A102-827EED00292D}"/>
              </a:ext>
            </a:extLst>
          </p:cNvPr>
          <p:cNvSpPr>
            <a:spLocks noGrp="1"/>
          </p:cNvSpPr>
          <p:nvPr>
            <p:ph idx="1"/>
          </p:nvPr>
        </p:nvSpPr>
        <p:spPr/>
        <p:txBody>
          <a:bodyPr>
            <a:normAutofit fontScale="92500" lnSpcReduction="20000"/>
          </a:bodyPr>
          <a:lstStyle/>
          <a:p>
            <a:r>
              <a:rPr lang="en-GB" dirty="0"/>
              <a:t>Practise so that your presentation flows</a:t>
            </a:r>
          </a:p>
          <a:p>
            <a:r>
              <a:rPr lang="en-GB" dirty="0"/>
              <a:t>Know your subject area – study enough so that you understand the concepts</a:t>
            </a:r>
          </a:p>
          <a:p>
            <a:r>
              <a:rPr lang="en-GB" dirty="0"/>
              <a:t>Underpin your points with credible sources – use what’s on Moodle, the library catalogue, Google Scholar, reliable websites</a:t>
            </a:r>
          </a:p>
          <a:p>
            <a:r>
              <a:rPr lang="en-GB" dirty="0"/>
              <a:t>Include examples of how to apply the models to your organisation, with underpinning </a:t>
            </a:r>
          </a:p>
          <a:p>
            <a:r>
              <a:rPr lang="en-GB" dirty="0"/>
              <a:t>Demonstrate critical analysis – don’t just describe!</a:t>
            </a:r>
          </a:p>
          <a:p>
            <a:endParaRPr lang="en-GB" dirty="0"/>
          </a:p>
        </p:txBody>
      </p:sp>
    </p:spTree>
    <p:extLst>
      <p:ext uri="{BB962C8B-B14F-4D97-AF65-F5344CB8AC3E}">
        <p14:creationId xmlns:p14="http://schemas.microsoft.com/office/powerpoint/2010/main" val="1998274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E6CC1-25B6-417D-A856-C193C9E12F66}"/>
              </a:ext>
            </a:extLst>
          </p:cNvPr>
          <p:cNvSpPr>
            <a:spLocks noGrp="1"/>
          </p:cNvSpPr>
          <p:nvPr>
            <p:ph type="title"/>
          </p:nvPr>
        </p:nvSpPr>
        <p:spPr>
          <a:xfrm>
            <a:off x="609600" y="167780"/>
            <a:ext cx="10972800" cy="796954"/>
          </a:xfrm>
        </p:spPr>
        <p:txBody>
          <a:bodyPr/>
          <a:lstStyle/>
          <a:p>
            <a:r>
              <a:rPr lang="en-GB" b="1" dirty="0"/>
              <a:t>Part One – Video Presentation</a:t>
            </a:r>
          </a:p>
        </p:txBody>
      </p:sp>
      <p:sp>
        <p:nvSpPr>
          <p:cNvPr id="3" name="Content Placeholder 2">
            <a:extLst>
              <a:ext uri="{FF2B5EF4-FFF2-40B4-BE49-F238E27FC236}">
                <a16:creationId xmlns:a16="http://schemas.microsoft.com/office/drawing/2014/main" id="{4F554B98-FEFC-4F87-BFA8-673E8E38A688}"/>
              </a:ext>
            </a:extLst>
          </p:cNvPr>
          <p:cNvSpPr>
            <a:spLocks noGrp="1"/>
          </p:cNvSpPr>
          <p:nvPr>
            <p:ph idx="1"/>
          </p:nvPr>
        </p:nvSpPr>
        <p:spPr>
          <a:xfrm>
            <a:off x="609600" y="1149292"/>
            <a:ext cx="10972800" cy="4529019"/>
          </a:xfrm>
        </p:spPr>
        <p:txBody>
          <a:bodyPr>
            <a:normAutofit/>
          </a:bodyPr>
          <a:lstStyle/>
          <a:p>
            <a:pPr marL="342900" lvl="0" indent="-342900">
              <a:lnSpc>
                <a:spcPct val="115000"/>
              </a:lnSpc>
              <a:spcAft>
                <a:spcPts val="1000"/>
              </a:spcAft>
              <a:buFont typeface="+mj-lt"/>
              <a:buAutoNum type="alphaLcPeriod"/>
            </a:pPr>
            <a:r>
              <a:rPr lang="en-US" sz="1800" dirty="0">
                <a:effectLst/>
                <a:ea typeface="Times New Roman" panose="02020603050405020304" pitchFamily="18" charset="0"/>
              </a:rPr>
              <a:t>Choose one </a:t>
            </a:r>
            <a:r>
              <a:rPr lang="en-US" sz="1800" dirty="0" err="1">
                <a:effectLst/>
                <a:ea typeface="Times New Roman" panose="02020603050405020304" pitchFamily="18" charset="0"/>
              </a:rPr>
              <a:t>organisation</a:t>
            </a:r>
            <a:r>
              <a:rPr lang="en-US" sz="1800" dirty="0">
                <a:effectLst/>
                <a:ea typeface="Times New Roman" panose="02020603050405020304" pitchFamily="18" charset="0"/>
              </a:rPr>
              <a:t> as the basis of your presentation. </a:t>
            </a:r>
            <a:endParaRPr lang="en-GB" sz="1800" dirty="0">
              <a:effectLst/>
              <a:ea typeface="Times New Roman" panose="02020603050405020304" pitchFamily="18" charset="0"/>
            </a:endParaRPr>
          </a:p>
          <a:p>
            <a:pPr marL="342900" lvl="0" indent="-342900">
              <a:lnSpc>
                <a:spcPct val="115000"/>
              </a:lnSpc>
              <a:spcAft>
                <a:spcPts val="1000"/>
              </a:spcAft>
              <a:buFont typeface="+mj-lt"/>
              <a:buAutoNum type="alphaLcPeriod"/>
            </a:pPr>
            <a:r>
              <a:rPr lang="en-US" sz="1800" dirty="0">
                <a:effectLst/>
                <a:ea typeface="Times New Roman" panose="02020603050405020304" pitchFamily="18" charset="0"/>
              </a:rPr>
              <a:t>Prepare a 5 minute video presentation for the senior management team on the topic of culture change. During your presentation you should describe and recommend tools that can be used to </a:t>
            </a:r>
            <a:r>
              <a:rPr lang="en-US" sz="1800" dirty="0" err="1">
                <a:effectLst/>
                <a:ea typeface="Times New Roman" panose="02020603050405020304" pitchFamily="18" charset="0"/>
              </a:rPr>
              <a:t>analyse</a:t>
            </a:r>
            <a:r>
              <a:rPr lang="en-US" sz="1800" dirty="0">
                <a:effectLst/>
                <a:ea typeface="Times New Roman" panose="02020603050405020304" pitchFamily="18" charset="0"/>
              </a:rPr>
              <a:t> the external environment and current culture of your </a:t>
            </a:r>
            <a:r>
              <a:rPr lang="en-US" sz="1800" dirty="0" err="1">
                <a:effectLst/>
                <a:ea typeface="Times New Roman" panose="02020603050405020304" pitchFamily="18" charset="0"/>
              </a:rPr>
              <a:t>organisation</a:t>
            </a:r>
            <a:r>
              <a:rPr lang="en-US" sz="1800" dirty="0">
                <a:effectLst/>
                <a:ea typeface="Times New Roman" panose="02020603050405020304" pitchFamily="18" charset="0"/>
              </a:rPr>
              <a:t>. You should give examples of how the tools can be applied and make recommendations regarding the most appropriate tools for the </a:t>
            </a:r>
            <a:r>
              <a:rPr lang="en-US" sz="1800" dirty="0" err="1">
                <a:effectLst/>
                <a:ea typeface="Times New Roman" panose="02020603050405020304" pitchFamily="18" charset="0"/>
              </a:rPr>
              <a:t>organisation</a:t>
            </a:r>
            <a:r>
              <a:rPr lang="en-US" sz="1800" dirty="0">
                <a:effectLst/>
                <a:ea typeface="Times New Roman" panose="02020603050405020304" pitchFamily="18" charset="0"/>
              </a:rPr>
              <a:t> to use. </a:t>
            </a:r>
            <a:endParaRPr lang="en-GB" sz="1800" dirty="0">
              <a:effectLst/>
              <a:ea typeface="Times New Roman" panose="02020603050405020304" pitchFamily="18" charset="0"/>
            </a:endParaRPr>
          </a:p>
          <a:p>
            <a:pPr marL="342900" lvl="0" indent="-342900">
              <a:lnSpc>
                <a:spcPct val="115000"/>
              </a:lnSpc>
              <a:spcAft>
                <a:spcPts val="1000"/>
              </a:spcAft>
              <a:buFont typeface="+mj-lt"/>
              <a:buAutoNum type="alphaLcPeriod"/>
            </a:pPr>
            <a:r>
              <a:rPr lang="en-US" sz="1800" dirty="0">
                <a:effectLst/>
                <a:ea typeface="Times New Roman" panose="02020603050405020304" pitchFamily="18" charset="0"/>
              </a:rPr>
              <a:t>You should be visible in the video at some point, but have the option of embedding the video in other media, or inserting additional information/diagrams if you wish. </a:t>
            </a:r>
            <a:endParaRPr lang="en-GB" sz="1800" dirty="0">
              <a:effectLst/>
              <a:ea typeface="Times New Roman" panose="02020603050405020304" pitchFamily="18" charset="0"/>
            </a:endParaRPr>
          </a:p>
          <a:p>
            <a:pPr marL="342900" lvl="0" indent="-342900">
              <a:lnSpc>
                <a:spcPct val="115000"/>
              </a:lnSpc>
              <a:spcAft>
                <a:spcPts val="1000"/>
              </a:spcAft>
              <a:buFont typeface="+mj-lt"/>
              <a:buAutoNum type="alphaLcPeriod"/>
            </a:pPr>
            <a:r>
              <a:rPr lang="en-US" sz="1800" dirty="0">
                <a:effectLst/>
                <a:ea typeface="Times New Roman" panose="02020603050405020304" pitchFamily="18" charset="0"/>
              </a:rPr>
              <a:t>Your presentation must be academic in nature and include references to credible sources. Please upload a word document that contains your reference list </a:t>
            </a:r>
            <a:r>
              <a:rPr lang="en-US" sz="1800" u="sng" dirty="0">
                <a:effectLst/>
                <a:ea typeface="Times New Roman" panose="02020603050405020304" pitchFamily="18" charset="0"/>
              </a:rPr>
              <a:t>plus a link to your video</a:t>
            </a:r>
            <a:r>
              <a:rPr lang="en-US" sz="1800" dirty="0">
                <a:effectLst/>
                <a:ea typeface="Times New Roman" panose="02020603050405020304" pitchFamily="18" charset="0"/>
              </a:rPr>
              <a:t>, to Turnitin by 3pm on 5</a:t>
            </a:r>
            <a:r>
              <a:rPr lang="en-US" sz="1800" baseline="30000" dirty="0">
                <a:effectLst/>
                <a:ea typeface="Times New Roman" panose="02020603050405020304" pitchFamily="18" charset="0"/>
              </a:rPr>
              <a:t>th</a:t>
            </a:r>
            <a:r>
              <a:rPr lang="en-US" sz="1800" dirty="0">
                <a:effectLst/>
                <a:ea typeface="Times New Roman" panose="02020603050405020304" pitchFamily="18" charset="0"/>
              </a:rPr>
              <a:t> March 2021. </a:t>
            </a:r>
            <a:endParaRPr lang="en-GB" sz="1800" dirty="0">
              <a:effectLst/>
              <a:ea typeface="Times New Roman" panose="02020603050405020304" pitchFamily="18" charset="0"/>
            </a:endParaRPr>
          </a:p>
          <a:p>
            <a:pPr marL="514350" indent="-514350">
              <a:buAutoNum type="alphaLcPeriod"/>
            </a:pPr>
            <a:endParaRPr lang="en-GB" dirty="0"/>
          </a:p>
        </p:txBody>
      </p:sp>
    </p:spTree>
    <p:extLst>
      <p:ext uri="{BB962C8B-B14F-4D97-AF65-F5344CB8AC3E}">
        <p14:creationId xmlns:p14="http://schemas.microsoft.com/office/powerpoint/2010/main" val="133502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363AE-ADF8-476E-B9DE-4C646570FFA6}"/>
              </a:ext>
            </a:extLst>
          </p:cNvPr>
          <p:cNvSpPr>
            <a:spLocks noGrp="1"/>
          </p:cNvSpPr>
          <p:nvPr>
            <p:ph type="title"/>
          </p:nvPr>
        </p:nvSpPr>
        <p:spPr>
          <a:xfrm>
            <a:off x="609600" y="135467"/>
            <a:ext cx="10972800" cy="677333"/>
          </a:xfrm>
        </p:spPr>
        <p:txBody>
          <a:bodyPr>
            <a:normAutofit fontScale="90000"/>
          </a:bodyPr>
          <a:lstStyle/>
          <a:p>
            <a:r>
              <a:rPr lang="en-GB" b="1" dirty="0"/>
              <a:t>Possible Structure</a:t>
            </a:r>
          </a:p>
        </p:txBody>
      </p:sp>
      <p:sp>
        <p:nvSpPr>
          <p:cNvPr id="3" name="Content Placeholder 2">
            <a:extLst>
              <a:ext uri="{FF2B5EF4-FFF2-40B4-BE49-F238E27FC236}">
                <a16:creationId xmlns:a16="http://schemas.microsoft.com/office/drawing/2014/main" id="{9169E4B3-9285-49C8-97D5-86FD83913C71}"/>
              </a:ext>
            </a:extLst>
          </p:cNvPr>
          <p:cNvSpPr>
            <a:spLocks noGrp="1"/>
          </p:cNvSpPr>
          <p:nvPr>
            <p:ph idx="1"/>
          </p:nvPr>
        </p:nvSpPr>
        <p:spPr>
          <a:xfrm>
            <a:off x="609600" y="948267"/>
            <a:ext cx="10972800" cy="4568966"/>
          </a:xfrm>
        </p:spPr>
        <p:txBody>
          <a:bodyPr>
            <a:normAutofit fontScale="77500" lnSpcReduction="20000"/>
          </a:bodyPr>
          <a:lstStyle/>
          <a:p>
            <a:r>
              <a:rPr lang="en-GB" dirty="0"/>
              <a:t>Choose an appropriate title. </a:t>
            </a:r>
          </a:p>
          <a:p>
            <a:r>
              <a:rPr lang="en-GB" dirty="0"/>
              <a:t>Introduction – say what the purpose of the presentation is – to recommend appropriate ways of analysing the culture and external context of the organisation in order to determine future strategy and plan for culture change. </a:t>
            </a:r>
          </a:p>
          <a:p>
            <a:r>
              <a:rPr lang="en-GB" dirty="0"/>
              <a:t>Define ‘organisational culture’, ‘external context’.</a:t>
            </a:r>
          </a:p>
          <a:p>
            <a:r>
              <a:rPr lang="en-GB" dirty="0"/>
              <a:t>Mention different models to analyse culture, but then recommend one – e.g. cultural web. State why it is the best tool to use and then give examples of how it can be applied to your organisation. </a:t>
            </a:r>
          </a:p>
          <a:p>
            <a:r>
              <a:rPr lang="en-GB" dirty="0"/>
              <a:t>Mention different models to analyse the context of organisations and then recommend one – </a:t>
            </a:r>
            <a:r>
              <a:rPr lang="en-GB" dirty="0" err="1"/>
              <a:t>e.g</a:t>
            </a:r>
            <a:r>
              <a:rPr lang="en-GB" dirty="0"/>
              <a:t> PESTLE. State why it is the best tool to use and give examples of how it can be applied.</a:t>
            </a:r>
          </a:p>
          <a:p>
            <a:r>
              <a:rPr lang="en-GB" dirty="0"/>
              <a:t>Conclusion – summarise what you have said.</a:t>
            </a:r>
          </a:p>
        </p:txBody>
      </p:sp>
    </p:spTree>
    <p:extLst>
      <p:ext uri="{BB962C8B-B14F-4D97-AF65-F5344CB8AC3E}">
        <p14:creationId xmlns:p14="http://schemas.microsoft.com/office/powerpoint/2010/main" val="3538781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184FD-40F2-4B0B-9395-6F6F818D187F}"/>
              </a:ext>
            </a:extLst>
          </p:cNvPr>
          <p:cNvSpPr>
            <a:spLocks noGrp="1"/>
          </p:cNvSpPr>
          <p:nvPr>
            <p:ph type="title"/>
          </p:nvPr>
        </p:nvSpPr>
        <p:spPr/>
        <p:txBody>
          <a:bodyPr/>
          <a:lstStyle/>
          <a:p>
            <a:r>
              <a:rPr lang="en-GB" b="1" dirty="0"/>
              <a:t>Organisational Examples</a:t>
            </a:r>
          </a:p>
        </p:txBody>
      </p:sp>
      <p:sp>
        <p:nvSpPr>
          <p:cNvPr id="3" name="Content Placeholder 2">
            <a:extLst>
              <a:ext uri="{FF2B5EF4-FFF2-40B4-BE49-F238E27FC236}">
                <a16:creationId xmlns:a16="http://schemas.microsoft.com/office/drawing/2014/main" id="{74F3B27C-5D8E-48D9-8BCA-0E6664EAF613}"/>
              </a:ext>
            </a:extLst>
          </p:cNvPr>
          <p:cNvSpPr>
            <a:spLocks noGrp="1"/>
          </p:cNvSpPr>
          <p:nvPr>
            <p:ph idx="1"/>
          </p:nvPr>
        </p:nvSpPr>
        <p:spPr/>
        <p:txBody>
          <a:bodyPr>
            <a:normAutofit lnSpcReduction="10000"/>
          </a:bodyPr>
          <a:lstStyle/>
          <a:p>
            <a:pPr marL="0" indent="0">
              <a:buNone/>
            </a:pPr>
            <a:r>
              <a:rPr lang="en-GB" dirty="0"/>
              <a:t>If you choose the cultural web to focus on, you should describe the different parts and then give examples under some of them – e.g. say what the organisational structure is in your organisation and how this affects culture. If your organisation has a tall hierarchy you might say that this results in a lot of formality, where the decision-making process is lengthy and bureaucratic. </a:t>
            </a:r>
            <a:r>
              <a:rPr lang="en-GB" u="sng" dirty="0"/>
              <a:t>Any points you make need to be underpinned by a credible source</a:t>
            </a:r>
            <a:r>
              <a:rPr lang="en-GB" dirty="0"/>
              <a:t>. </a:t>
            </a:r>
          </a:p>
        </p:txBody>
      </p:sp>
    </p:spTree>
    <p:extLst>
      <p:ext uri="{BB962C8B-B14F-4D97-AF65-F5344CB8AC3E}">
        <p14:creationId xmlns:p14="http://schemas.microsoft.com/office/powerpoint/2010/main" val="1551799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76A3-3EF7-4256-9FA5-BD3941F7253B}"/>
              </a:ext>
            </a:extLst>
          </p:cNvPr>
          <p:cNvSpPr>
            <a:spLocks noGrp="1"/>
          </p:cNvSpPr>
          <p:nvPr>
            <p:ph type="title"/>
          </p:nvPr>
        </p:nvSpPr>
        <p:spPr/>
        <p:txBody>
          <a:bodyPr/>
          <a:lstStyle/>
          <a:p>
            <a:r>
              <a:rPr lang="en-GB" b="1" dirty="0"/>
              <a:t>Sources</a:t>
            </a:r>
          </a:p>
        </p:txBody>
      </p:sp>
      <p:sp>
        <p:nvSpPr>
          <p:cNvPr id="3" name="Content Placeholder 2">
            <a:extLst>
              <a:ext uri="{FF2B5EF4-FFF2-40B4-BE49-F238E27FC236}">
                <a16:creationId xmlns:a16="http://schemas.microsoft.com/office/drawing/2014/main" id="{08C13922-1243-45B4-BC20-DF3BDE2B99B2}"/>
              </a:ext>
            </a:extLst>
          </p:cNvPr>
          <p:cNvSpPr>
            <a:spLocks noGrp="1"/>
          </p:cNvSpPr>
          <p:nvPr>
            <p:ph idx="1"/>
          </p:nvPr>
        </p:nvSpPr>
        <p:spPr/>
        <p:txBody>
          <a:bodyPr>
            <a:normAutofit lnSpcReduction="10000"/>
          </a:bodyPr>
          <a:lstStyle/>
          <a:p>
            <a:r>
              <a:rPr lang="en-GB" dirty="0"/>
              <a:t>Use the sources on Moodle, plus ones you find.</a:t>
            </a:r>
          </a:p>
          <a:p>
            <a:r>
              <a:rPr lang="en-GB" dirty="0"/>
              <a:t>Good – articles from the library catalogue on-line or from Google Scholar; industry magazines such as People Management; Newspapers such as The Guardian; Blogs/Linked In articles by experts; BBC news; reputable websites such as ACAS, CIPD, Managers.org.</a:t>
            </a:r>
          </a:p>
          <a:p>
            <a:r>
              <a:rPr lang="en-GB" dirty="0"/>
              <a:t>Not Good – commercial websites, essay help websites, anonymous sources. </a:t>
            </a:r>
          </a:p>
        </p:txBody>
      </p:sp>
    </p:spTree>
    <p:extLst>
      <p:ext uri="{BB962C8B-B14F-4D97-AF65-F5344CB8AC3E}">
        <p14:creationId xmlns:p14="http://schemas.microsoft.com/office/powerpoint/2010/main" val="2792801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F79E3-AABE-4824-AA69-876F61B6D318}"/>
              </a:ext>
            </a:extLst>
          </p:cNvPr>
          <p:cNvSpPr>
            <a:spLocks noGrp="1"/>
          </p:cNvSpPr>
          <p:nvPr>
            <p:ph type="title"/>
          </p:nvPr>
        </p:nvSpPr>
        <p:spPr/>
        <p:txBody>
          <a:bodyPr/>
          <a:lstStyle/>
          <a:p>
            <a:r>
              <a:rPr lang="en-GB" b="1" dirty="0"/>
              <a:t>Assignment Guidance</a:t>
            </a:r>
          </a:p>
        </p:txBody>
      </p:sp>
      <p:sp>
        <p:nvSpPr>
          <p:cNvPr id="3" name="Content Placeholder 2">
            <a:extLst>
              <a:ext uri="{FF2B5EF4-FFF2-40B4-BE49-F238E27FC236}">
                <a16:creationId xmlns:a16="http://schemas.microsoft.com/office/drawing/2014/main" id="{96C46005-B2EC-46CF-972D-B3F892BE071C}"/>
              </a:ext>
            </a:extLst>
          </p:cNvPr>
          <p:cNvSpPr>
            <a:spLocks noGrp="1"/>
          </p:cNvSpPr>
          <p:nvPr>
            <p:ph idx="1"/>
          </p:nvPr>
        </p:nvSpPr>
        <p:spPr>
          <a:xfrm>
            <a:off x="609600" y="1600201"/>
            <a:ext cx="10972800" cy="3920066"/>
          </a:xfrm>
        </p:spPr>
        <p:txBody>
          <a:bodyPr>
            <a:normAutofit fontScale="77500" lnSpcReduction="20000"/>
          </a:bodyPr>
          <a:lstStyle/>
          <a:p>
            <a:r>
              <a:rPr lang="en-GB" dirty="0"/>
              <a:t>Use at least 10 references to underpin your work</a:t>
            </a:r>
          </a:p>
          <a:p>
            <a:r>
              <a:rPr lang="en-GB" dirty="0"/>
              <a:t>You should provide appropriate definitions and should demonstrate your knowledge of environmental and cultural analysis tools and models such as PESTLE, SWOT and the Cultural Web. You should demonstrate your knowledge of how culture affects organisational efficiency. </a:t>
            </a:r>
          </a:p>
          <a:p>
            <a:r>
              <a:rPr lang="en-GB" dirty="0"/>
              <a:t>Your should demonstrate your ability to analyse the culture and context of an organisation. Analysis will also be shown by stating which tools are the most appropriate for your organisation.</a:t>
            </a:r>
          </a:p>
          <a:p>
            <a:r>
              <a:rPr lang="en-GB" dirty="0"/>
              <a:t>You should effectively apply the models to your organisation – this will be demonstrated via your examples. </a:t>
            </a:r>
          </a:p>
        </p:txBody>
      </p:sp>
    </p:spTree>
    <p:extLst>
      <p:ext uri="{BB962C8B-B14F-4D97-AF65-F5344CB8AC3E}">
        <p14:creationId xmlns:p14="http://schemas.microsoft.com/office/powerpoint/2010/main" val="1392198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7F88C-6D42-4056-A391-79B98BFB6B92}"/>
              </a:ext>
            </a:extLst>
          </p:cNvPr>
          <p:cNvSpPr>
            <a:spLocks noGrp="1"/>
          </p:cNvSpPr>
          <p:nvPr>
            <p:ph type="title"/>
          </p:nvPr>
        </p:nvSpPr>
        <p:spPr>
          <a:xfrm>
            <a:off x="609600" y="101600"/>
            <a:ext cx="10972800" cy="745067"/>
          </a:xfrm>
        </p:spPr>
        <p:txBody>
          <a:bodyPr>
            <a:normAutofit fontScale="90000"/>
          </a:bodyPr>
          <a:lstStyle/>
          <a:p>
            <a:r>
              <a:rPr lang="en-GB" b="1" dirty="0"/>
              <a:t>Guidance for Transferable Skills</a:t>
            </a:r>
          </a:p>
        </p:txBody>
      </p:sp>
      <p:sp>
        <p:nvSpPr>
          <p:cNvPr id="3" name="Content Placeholder 2">
            <a:extLst>
              <a:ext uri="{FF2B5EF4-FFF2-40B4-BE49-F238E27FC236}">
                <a16:creationId xmlns:a16="http://schemas.microsoft.com/office/drawing/2014/main" id="{64EAB9D2-6ADE-4654-A8A7-9CB3ACF29CA9}"/>
              </a:ext>
            </a:extLst>
          </p:cNvPr>
          <p:cNvSpPr>
            <a:spLocks noGrp="1"/>
          </p:cNvSpPr>
          <p:nvPr>
            <p:ph idx="1"/>
          </p:nvPr>
        </p:nvSpPr>
        <p:spPr>
          <a:xfrm>
            <a:off x="609600" y="1083733"/>
            <a:ext cx="10972800" cy="4515556"/>
          </a:xfrm>
        </p:spPr>
        <p:txBody>
          <a:bodyPr>
            <a:noAutofit/>
          </a:bodyPr>
          <a:lstStyle/>
          <a:p>
            <a:pPr marL="342900" lvl="0" indent="-342900" algn="just">
              <a:buFont typeface="Symbol" panose="05050102010706020507" pitchFamily="18" charset="2"/>
              <a:buChar char=""/>
            </a:pPr>
            <a:r>
              <a:rPr lang="en-GB" sz="2400" dirty="0">
                <a:effectLst/>
                <a:latin typeface="+mj-lt"/>
                <a:ea typeface="Times New Roman" panose="02020603050405020304" pitchFamily="18" charset="0"/>
              </a:rPr>
              <a:t>Recorded in English in an appropriate business/academic style using a media of your choice. </a:t>
            </a:r>
          </a:p>
          <a:p>
            <a:pPr marL="342900" lvl="0" indent="-342900" algn="just">
              <a:buFont typeface="Symbol" panose="05050102010706020507" pitchFamily="18" charset="2"/>
              <a:buChar char=""/>
            </a:pPr>
            <a:r>
              <a:rPr lang="en-GB" sz="2400" dirty="0">
                <a:effectLst/>
                <a:latin typeface="+mj-lt"/>
                <a:ea typeface="Times New Roman" panose="02020603050405020304" pitchFamily="18" charset="0"/>
              </a:rPr>
              <a:t>Focus only on the tasks set in the assignment.</a:t>
            </a:r>
          </a:p>
          <a:p>
            <a:pPr marL="342900" lvl="0" indent="-342900" algn="just">
              <a:buFont typeface="Symbol" panose="05050102010706020507" pitchFamily="18" charset="2"/>
              <a:buChar char=""/>
            </a:pPr>
            <a:r>
              <a:rPr lang="en-GB" sz="2400" dirty="0">
                <a:effectLst/>
                <a:latin typeface="+mj-lt"/>
                <a:ea typeface="Times New Roman" panose="02020603050405020304" pitchFamily="18" charset="0"/>
              </a:rPr>
              <a:t>Length: no more than 5 minutes.</a:t>
            </a:r>
          </a:p>
          <a:p>
            <a:pPr marL="342900" lvl="0" indent="-342900" algn="just">
              <a:buFont typeface="Symbol" panose="05050102010706020507" pitchFamily="18" charset="2"/>
              <a:buChar char=""/>
            </a:pPr>
            <a:r>
              <a:rPr lang="en-GB" sz="2400" dirty="0">
                <a:effectLst/>
                <a:latin typeface="+mj-lt"/>
                <a:ea typeface="Times New Roman" panose="02020603050405020304" pitchFamily="18" charset="0"/>
              </a:rPr>
              <a:t>The video presentation can be recorded using any media of your choice.  You should be visible in at least some of the video recording. </a:t>
            </a:r>
          </a:p>
          <a:p>
            <a:pPr marL="342900" lvl="0" indent="-342900" algn="just">
              <a:buFont typeface="Symbol" panose="05050102010706020507" pitchFamily="18" charset="2"/>
              <a:buChar char=""/>
            </a:pPr>
            <a:r>
              <a:rPr lang="en-GB" sz="2400" dirty="0">
                <a:effectLst/>
                <a:latin typeface="+mj-lt"/>
                <a:ea typeface="Times New Roman" panose="02020603050405020304" pitchFamily="18" charset="0"/>
              </a:rPr>
              <a:t>A word document containing a link to your video and a list of references using Harvard convention should be submitted to Turnitin. </a:t>
            </a:r>
            <a:endParaRPr lang="en-GB" sz="2400" dirty="0">
              <a:latin typeface="+mj-lt"/>
              <a:ea typeface="Times New Roman" panose="02020603050405020304" pitchFamily="18" charset="0"/>
            </a:endParaRPr>
          </a:p>
          <a:p>
            <a:pPr marL="0" lvl="0" indent="0" algn="just">
              <a:buNone/>
            </a:pPr>
            <a:endParaRPr lang="en-GB" sz="2400" dirty="0">
              <a:latin typeface="+mj-lt"/>
              <a:ea typeface="Times New Roman" panose="02020603050405020304" pitchFamily="18" charset="0"/>
            </a:endParaRPr>
          </a:p>
          <a:p>
            <a:pPr marL="0" lvl="0" indent="0" algn="just">
              <a:buNone/>
            </a:pPr>
            <a:r>
              <a:rPr lang="en-GB" sz="2400" dirty="0">
                <a:effectLst/>
                <a:latin typeface="+mj-lt"/>
                <a:ea typeface="Times New Roman" panose="02020603050405020304" pitchFamily="18" charset="0"/>
              </a:rPr>
              <a:t>You should demonstrate appropriate presentation skills such as looking at the camera, clear and logical verbal communication, and adhering to timescales. </a:t>
            </a:r>
          </a:p>
        </p:txBody>
      </p:sp>
    </p:spTree>
    <p:extLst>
      <p:ext uri="{BB962C8B-B14F-4D97-AF65-F5344CB8AC3E}">
        <p14:creationId xmlns:p14="http://schemas.microsoft.com/office/powerpoint/2010/main" val="3227541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7E5BA-8127-46FB-8BB4-3B09F0551DF7}"/>
              </a:ext>
            </a:extLst>
          </p:cNvPr>
          <p:cNvSpPr>
            <a:spLocks noGrp="1"/>
          </p:cNvSpPr>
          <p:nvPr>
            <p:ph type="title"/>
          </p:nvPr>
        </p:nvSpPr>
        <p:spPr>
          <a:xfrm>
            <a:off x="609600" y="169334"/>
            <a:ext cx="10972800" cy="575734"/>
          </a:xfrm>
        </p:spPr>
        <p:txBody>
          <a:bodyPr>
            <a:normAutofit fontScale="90000"/>
          </a:bodyPr>
          <a:lstStyle/>
          <a:p>
            <a:r>
              <a:rPr lang="en-GB" b="1" dirty="0"/>
              <a:t>Tips</a:t>
            </a:r>
          </a:p>
        </p:txBody>
      </p:sp>
      <p:sp>
        <p:nvSpPr>
          <p:cNvPr id="3" name="Content Placeholder 2">
            <a:extLst>
              <a:ext uri="{FF2B5EF4-FFF2-40B4-BE49-F238E27FC236}">
                <a16:creationId xmlns:a16="http://schemas.microsoft.com/office/drawing/2014/main" id="{300D961A-4B69-4DD7-BED6-B92030C252DC}"/>
              </a:ext>
            </a:extLst>
          </p:cNvPr>
          <p:cNvSpPr>
            <a:spLocks noGrp="1"/>
          </p:cNvSpPr>
          <p:nvPr>
            <p:ph idx="1"/>
          </p:nvPr>
        </p:nvSpPr>
        <p:spPr>
          <a:xfrm>
            <a:off x="609600" y="922867"/>
            <a:ext cx="10972800" cy="4450643"/>
          </a:xfrm>
        </p:spPr>
        <p:txBody>
          <a:bodyPr>
            <a:normAutofit fontScale="77500" lnSpcReduction="20000"/>
          </a:bodyPr>
          <a:lstStyle/>
          <a:p>
            <a:r>
              <a:rPr lang="en-GB" dirty="0"/>
              <a:t>Use an academic style – e.g. say, ‘According to Mullins, organisational culture can be described as  . . .’</a:t>
            </a:r>
          </a:p>
          <a:p>
            <a:r>
              <a:rPr lang="en-GB" dirty="0"/>
              <a:t>In other words, you need to refer to literature in your presentation.</a:t>
            </a:r>
          </a:p>
          <a:p>
            <a:r>
              <a:rPr lang="en-GB" dirty="0"/>
              <a:t>Submit your full reference list plus video link to Turnitin. </a:t>
            </a:r>
          </a:p>
          <a:p>
            <a:r>
              <a:rPr lang="en-GB" dirty="0"/>
              <a:t>Make sure that your video looks professional and is appropriate for an audience of managers (dress appropriately, make sure your background is plain/not distracting)</a:t>
            </a:r>
          </a:p>
          <a:p>
            <a:r>
              <a:rPr lang="en-GB" dirty="0"/>
              <a:t>Look at the camera and try to speak naturally (i.e. try not to read your notes). </a:t>
            </a:r>
          </a:p>
          <a:p>
            <a:r>
              <a:rPr lang="en-GB" dirty="0"/>
              <a:t>If you are technically minded, include </a:t>
            </a:r>
            <a:r>
              <a:rPr lang="en-GB" dirty="0" err="1"/>
              <a:t>Powerpoint</a:t>
            </a:r>
            <a:r>
              <a:rPr lang="en-GB" dirty="0"/>
              <a:t> slides/images in your video that you talk over, but don’t worry if this is not possible. A simple phone video recording of you speaking to the camera will be fine. </a:t>
            </a:r>
          </a:p>
        </p:txBody>
      </p:sp>
    </p:spTree>
    <p:extLst>
      <p:ext uri="{BB962C8B-B14F-4D97-AF65-F5344CB8AC3E}">
        <p14:creationId xmlns:p14="http://schemas.microsoft.com/office/powerpoint/2010/main" val="4173937846"/>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72</TotalTime>
  <Words>941</Words>
  <Application>Microsoft Office PowerPoint</Application>
  <PresentationFormat>Widescreen</PresentationFormat>
  <Paragraphs>52</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Myriad Pro</vt:lpstr>
      <vt:lpstr>Symbol</vt:lpstr>
      <vt:lpstr>ThemeUWTSD</vt:lpstr>
      <vt:lpstr>Assignment Preparation – Part One (Presentation)</vt:lpstr>
      <vt:lpstr>Presentations</vt:lpstr>
      <vt:lpstr>Assignment Part 1 - Learning Points from Previous Cohorts</vt:lpstr>
      <vt:lpstr>Part One – Video Presentation</vt:lpstr>
      <vt:lpstr>Possible Structure</vt:lpstr>
      <vt:lpstr>Organisational Examples</vt:lpstr>
      <vt:lpstr>Sources</vt:lpstr>
      <vt:lpstr>Assignment Guidance</vt:lpstr>
      <vt:lpstr>Guidance for Transferable Skills</vt:lpstr>
      <vt:lpstr>Tips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Preparation – Part One (Presentation)</dc:title>
  <dc:creator>Julie Thomas</dc:creator>
  <cp:lastModifiedBy>Julie Thomas</cp:lastModifiedBy>
  <cp:revision>6</cp:revision>
  <dcterms:created xsi:type="dcterms:W3CDTF">2021-01-20T12:27:16Z</dcterms:created>
  <dcterms:modified xsi:type="dcterms:W3CDTF">2021-01-20T13:40:08Z</dcterms:modified>
</cp:coreProperties>
</file>