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314" r:id="rId3"/>
    <p:sldId id="416" r:id="rId4"/>
    <p:sldId id="417" r:id="rId5"/>
    <p:sldId id="395" r:id="rId6"/>
    <p:sldId id="429" r:id="rId7"/>
    <p:sldId id="391" r:id="rId8"/>
    <p:sldId id="396" r:id="rId9"/>
    <p:sldId id="419" r:id="rId10"/>
    <p:sldId id="420" r:id="rId11"/>
    <p:sldId id="421" r:id="rId12"/>
    <p:sldId id="422" r:id="rId13"/>
    <p:sldId id="400" r:id="rId14"/>
    <p:sldId id="423" r:id="rId15"/>
    <p:sldId id="398" r:id="rId16"/>
    <p:sldId id="399" r:id="rId17"/>
    <p:sldId id="404" r:id="rId18"/>
    <p:sldId id="424" r:id="rId19"/>
    <p:sldId id="425" r:id="rId20"/>
    <p:sldId id="426" r:id="rId21"/>
    <p:sldId id="405" r:id="rId22"/>
    <p:sldId id="428" r:id="rId23"/>
    <p:sldId id="427" r:id="rId24"/>
    <p:sldId id="406" r:id="rId25"/>
    <p:sldId id="387" r:id="rId26"/>
    <p:sldId id="430" r:id="rId27"/>
    <p:sldId id="37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02" autoAdjust="0"/>
    <p:restoredTop sz="94660"/>
  </p:normalViewPr>
  <p:slideViewPr>
    <p:cSldViewPr snapToGrid="0">
      <p:cViewPr varScale="1">
        <p:scale>
          <a:sx n="98" d="100"/>
          <a:sy n="98" d="100"/>
        </p:scale>
        <p:origin x="96"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A04193-9E25-472F-A5E3-D02CF03F58D5}" type="doc">
      <dgm:prSet loTypeId="urn:microsoft.com/office/officeart/2016/7/layout/VerticalSolidActionList" loCatId="List" qsTypeId="urn:microsoft.com/office/officeart/2005/8/quickstyle/simple4" qsCatId="simple" csTypeId="urn:microsoft.com/office/officeart/2005/8/colors/colorful5" csCatId="colorful"/>
      <dgm:spPr/>
      <dgm:t>
        <a:bodyPr/>
        <a:lstStyle/>
        <a:p>
          <a:endParaRPr lang="en-US"/>
        </a:p>
      </dgm:t>
    </dgm:pt>
    <dgm:pt modelId="{78651F50-4307-4330-AC53-3A9AB5A76567}" type="pres">
      <dgm:prSet presAssocID="{85A04193-9E25-472F-A5E3-D02CF03F58D5}" presName="Name0" presStyleCnt="0">
        <dgm:presLayoutVars>
          <dgm:dir/>
          <dgm:animLvl val="lvl"/>
          <dgm:resizeHandles val="exact"/>
        </dgm:presLayoutVars>
      </dgm:prSet>
      <dgm:spPr/>
    </dgm:pt>
  </dgm:ptLst>
  <dgm:cxnLst>
    <dgm:cxn modelId="{B39F0BB0-2DDA-495D-9A26-12C335056EC4}" type="presOf" srcId="{85A04193-9E25-472F-A5E3-D02CF03F58D5}" destId="{78651F50-4307-4330-AC53-3A9AB5A76567}" srcOrd="0"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A04193-9E25-472F-A5E3-D02CF03F58D5}" type="doc">
      <dgm:prSet loTypeId="urn:microsoft.com/office/officeart/2016/7/layout/VerticalSolidActionList" loCatId="List" qsTypeId="urn:microsoft.com/office/officeart/2005/8/quickstyle/simple4" qsCatId="simple" csTypeId="urn:microsoft.com/office/officeart/2005/8/colors/colorful5" csCatId="colorful"/>
      <dgm:spPr/>
      <dgm:t>
        <a:bodyPr/>
        <a:lstStyle/>
        <a:p>
          <a:endParaRPr lang="en-US"/>
        </a:p>
      </dgm:t>
    </dgm:pt>
    <dgm:pt modelId="{78651F50-4307-4330-AC53-3A9AB5A76567}" type="pres">
      <dgm:prSet presAssocID="{85A04193-9E25-472F-A5E3-D02CF03F58D5}" presName="Name0" presStyleCnt="0">
        <dgm:presLayoutVars>
          <dgm:dir/>
          <dgm:animLvl val="lvl"/>
          <dgm:resizeHandles val="exact"/>
        </dgm:presLayoutVars>
      </dgm:prSet>
      <dgm:spPr/>
    </dgm:pt>
  </dgm:ptLst>
  <dgm:cxnLst>
    <dgm:cxn modelId="{8580B627-F9A8-4CF9-882D-7523625D430A}" type="presOf" srcId="{85A04193-9E25-472F-A5E3-D02CF03F58D5}" destId="{78651F50-4307-4330-AC53-3A9AB5A76567}" srcOrd="0"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A04193-9E25-472F-A5E3-D02CF03F58D5}" type="doc">
      <dgm:prSet loTypeId="urn:microsoft.com/office/officeart/2016/7/layout/VerticalSolidActionList" loCatId="List" qsTypeId="urn:microsoft.com/office/officeart/2005/8/quickstyle/simple4" qsCatId="simple" csTypeId="urn:microsoft.com/office/officeart/2005/8/colors/colorful5" csCatId="colorful"/>
      <dgm:spPr/>
      <dgm:t>
        <a:bodyPr/>
        <a:lstStyle/>
        <a:p>
          <a:endParaRPr lang="en-US"/>
        </a:p>
      </dgm:t>
    </dgm:pt>
    <dgm:pt modelId="{78651F50-4307-4330-AC53-3A9AB5A76567}" type="pres">
      <dgm:prSet presAssocID="{85A04193-9E25-472F-A5E3-D02CF03F58D5}" presName="Name0" presStyleCnt="0">
        <dgm:presLayoutVars>
          <dgm:dir/>
          <dgm:animLvl val="lvl"/>
          <dgm:resizeHandles val="exact"/>
        </dgm:presLayoutVars>
      </dgm:prSet>
      <dgm:spPr/>
    </dgm:pt>
  </dgm:ptLst>
  <dgm:cxnLst>
    <dgm:cxn modelId="{8580B627-F9A8-4CF9-882D-7523625D430A}" type="presOf" srcId="{85A04193-9E25-472F-A5E3-D02CF03F58D5}" destId="{78651F50-4307-4330-AC53-3A9AB5A76567}" srcOrd="0"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51E2BE-189D-417C-AE09-37A0E7C1443D}" type="datetimeFigureOut">
              <a:rPr lang="en-GB" smtClean="0"/>
              <a:t>05/12/2023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8C456-481E-45C7-8653-3E52B4066F1F}" type="slidenum">
              <a:rPr lang="en-GB" smtClean="0"/>
              <a:t>‹#›</a:t>
            </a:fld>
            <a:endParaRPr lang="en-GB"/>
          </a:p>
        </p:txBody>
      </p:sp>
    </p:spTree>
    <p:extLst>
      <p:ext uri="{BB962C8B-B14F-4D97-AF65-F5344CB8AC3E}">
        <p14:creationId xmlns:p14="http://schemas.microsoft.com/office/powerpoint/2010/main" val="2701568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904F0-D950-9A02-E93D-8E2C0C18CF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BCD010-DB41-12E9-D8BB-3386049AD3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1FE7E6-9D00-67E3-DAE4-E2E6753CFABF}"/>
              </a:ext>
            </a:extLst>
          </p:cNvPr>
          <p:cNvSpPr>
            <a:spLocks noGrp="1"/>
          </p:cNvSpPr>
          <p:nvPr>
            <p:ph type="dt" sz="half" idx="10"/>
          </p:nvPr>
        </p:nvSpPr>
        <p:spPr/>
        <p:txBody>
          <a:bodyPr/>
          <a:lstStyle/>
          <a:p>
            <a:fld id="{4BAC347D-3EA7-48FD-8CBB-1DE3E43F7D73}" type="datetimeFigureOut">
              <a:rPr lang="en-GB" smtClean="0"/>
              <a:t>05/12/2023</a:t>
            </a:fld>
            <a:endParaRPr lang="en-GB"/>
          </a:p>
        </p:txBody>
      </p:sp>
      <p:sp>
        <p:nvSpPr>
          <p:cNvPr id="5" name="Footer Placeholder 4">
            <a:extLst>
              <a:ext uri="{FF2B5EF4-FFF2-40B4-BE49-F238E27FC236}">
                <a16:creationId xmlns:a16="http://schemas.microsoft.com/office/drawing/2014/main" id="{7D52B62B-9661-6D41-765E-20CD63819F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75822-77AE-7EB1-4BBD-980AFBD45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7571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97EAF-617E-A22A-30B7-AD2C6D0D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68B982-B0DE-3CEB-816D-E758BD2482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3B0C9C-5FCB-446E-0F85-541EB7400163}"/>
              </a:ext>
            </a:extLst>
          </p:cNvPr>
          <p:cNvSpPr>
            <a:spLocks noGrp="1"/>
          </p:cNvSpPr>
          <p:nvPr>
            <p:ph type="dt" sz="half" idx="10"/>
          </p:nvPr>
        </p:nvSpPr>
        <p:spPr/>
        <p:txBody>
          <a:bodyPr/>
          <a:lstStyle/>
          <a:p>
            <a:fld id="{4BAC347D-3EA7-48FD-8CBB-1DE3E43F7D73}" type="datetimeFigureOut">
              <a:rPr lang="en-GB" smtClean="0"/>
              <a:t>05/12/2023</a:t>
            </a:fld>
            <a:endParaRPr lang="en-GB"/>
          </a:p>
        </p:txBody>
      </p:sp>
      <p:sp>
        <p:nvSpPr>
          <p:cNvPr id="5" name="Footer Placeholder 4">
            <a:extLst>
              <a:ext uri="{FF2B5EF4-FFF2-40B4-BE49-F238E27FC236}">
                <a16:creationId xmlns:a16="http://schemas.microsoft.com/office/drawing/2014/main" id="{B61290CE-B08D-8CFF-68CE-7BB879FA2B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C1A2AB-B380-EF49-E891-5FBAEF7EADD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451962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509CE-1856-FE4B-2FD4-956F596D78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DAB8AE-40BB-E3E9-D445-464F3860E4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727604-252A-F1EA-0A0F-B573EAF6D974}"/>
              </a:ext>
            </a:extLst>
          </p:cNvPr>
          <p:cNvSpPr>
            <a:spLocks noGrp="1"/>
          </p:cNvSpPr>
          <p:nvPr>
            <p:ph type="dt" sz="half" idx="10"/>
          </p:nvPr>
        </p:nvSpPr>
        <p:spPr/>
        <p:txBody>
          <a:bodyPr/>
          <a:lstStyle/>
          <a:p>
            <a:fld id="{4BAC347D-3EA7-48FD-8CBB-1DE3E43F7D73}" type="datetimeFigureOut">
              <a:rPr lang="en-GB" smtClean="0"/>
              <a:t>05/12/2023</a:t>
            </a:fld>
            <a:endParaRPr lang="en-GB"/>
          </a:p>
        </p:txBody>
      </p:sp>
      <p:sp>
        <p:nvSpPr>
          <p:cNvPr id="5" name="Footer Placeholder 4">
            <a:extLst>
              <a:ext uri="{FF2B5EF4-FFF2-40B4-BE49-F238E27FC236}">
                <a16:creationId xmlns:a16="http://schemas.microsoft.com/office/drawing/2014/main" id="{C4D2A553-E4AB-E425-FB7C-71A45968C7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6A280D-9EF8-1495-F35A-BCFA2777FC7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471885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590E2-DE2B-727E-6813-74A41541B2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7F6EC9-8880-4915-B487-560BC68EDF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BF777E-CA71-BD12-EE91-EA1FCBDAC8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E63E9A-9A6A-2547-2356-C03391FD2DFC}"/>
              </a:ext>
            </a:extLst>
          </p:cNvPr>
          <p:cNvSpPr>
            <a:spLocks noGrp="1"/>
          </p:cNvSpPr>
          <p:nvPr>
            <p:ph type="dt" sz="half" idx="10"/>
          </p:nvPr>
        </p:nvSpPr>
        <p:spPr/>
        <p:txBody>
          <a:bodyPr/>
          <a:lstStyle/>
          <a:p>
            <a:fld id="{4BAC347D-3EA7-48FD-8CBB-1DE3E43F7D73}" type="datetimeFigureOut">
              <a:rPr lang="en-GB" smtClean="0"/>
              <a:t>05/12/2023</a:t>
            </a:fld>
            <a:endParaRPr lang="en-GB"/>
          </a:p>
        </p:txBody>
      </p:sp>
      <p:sp>
        <p:nvSpPr>
          <p:cNvPr id="6" name="Footer Placeholder 5">
            <a:extLst>
              <a:ext uri="{FF2B5EF4-FFF2-40B4-BE49-F238E27FC236}">
                <a16:creationId xmlns:a16="http://schemas.microsoft.com/office/drawing/2014/main" id="{3BE57CE0-B61A-7EDD-89BD-2E3680085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A5DB2D-4CED-4372-23D1-66935E776DEB}"/>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322519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7439D-F900-E65D-DD4B-F338241302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800228-CA94-654A-ED2A-1961D23FFE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4D7E31-AE3A-8AFA-A3F2-02BA922411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B698EE-01E7-BE10-24FE-AC4D290D15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7A4920-CF06-C77B-56DE-8347F37E93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47AFAD-A33D-A6F0-220D-69CEAAA4C1D8}"/>
              </a:ext>
            </a:extLst>
          </p:cNvPr>
          <p:cNvSpPr>
            <a:spLocks noGrp="1"/>
          </p:cNvSpPr>
          <p:nvPr>
            <p:ph type="dt" sz="half" idx="10"/>
          </p:nvPr>
        </p:nvSpPr>
        <p:spPr/>
        <p:txBody>
          <a:bodyPr/>
          <a:lstStyle/>
          <a:p>
            <a:fld id="{4BAC347D-3EA7-48FD-8CBB-1DE3E43F7D73}" type="datetimeFigureOut">
              <a:rPr lang="en-GB" smtClean="0"/>
              <a:t>05/12/2023</a:t>
            </a:fld>
            <a:endParaRPr lang="en-GB"/>
          </a:p>
        </p:txBody>
      </p:sp>
      <p:sp>
        <p:nvSpPr>
          <p:cNvPr id="8" name="Footer Placeholder 7">
            <a:extLst>
              <a:ext uri="{FF2B5EF4-FFF2-40B4-BE49-F238E27FC236}">
                <a16:creationId xmlns:a16="http://schemas.microsoft.com/office/drawing/2014/main" id="{187BFA63-7D2B-1BF5-97EC-B52461D8E1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4B67E4-4A2F-B30B-F6ED-704BA13466E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336453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3A03-5C61-14F0-4097-F7AA28D1CD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0C55ED-14D1-D660-700B-E6CA75CAF639}"/>
              </a:ext>
            </a:extLst>
          </p:cNvPr>
          <p:cNvSpPr>
            <a:spLocks noGrp="1"/>
          </p:cNvSpPr>
          <p:nvPr>
            <p:ph type="dt" sz="half" idx="10"/>
          </p:nvPr>
        </p:nvSpPr>
        <p:spPr/>
        <p:txBody>
          <a:bodyPr/>
          <a:lstStyle/>
          <a:p>
            <a:fld id="{4BAC347D-3EA7-48FD-8CBB-1DE3E43F7D73}" type="datetimeFigureOut">
              <a:rPr lang="en-GB" smtClean="0"/>
              <a:t>05/12/2023</a:t>
            </a:fld>
            <a:endParaRPr lang="en-GB"/>
          </a:p>
        </p:txBody>
      </p:sp>
      <p:sp>
        <p:nvSpPr>
          <p:cNvPr id="4" name="Footer Placeholder 3">
            <a:extLst>
              <a:ext uri="{FF2B5EF4-FFF2-40B4-BE49-F238E27FC236}">
                <a16:creationId xmlns:a16="http://schemas.microsoft.com/office/drawing/2014/main" id="{8F20D5B7-33AA-DFFD-5875-A3B38CE962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6DB6F5-9834-2D16-844B-4C8D494B5A77}"/>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064465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98771B-A570-E5F9-D6F1-C0A048E9B411}"/>
              </a:ext>
            </a:extLst>
          </p:cNvPr>
          <p:cNvSpPr>
            <a:spLocks noGrp="1"/>
          </p:cNvSpPr>
          <p:nvPr>
            <p:ph type="dt" sz="half" idx="10"/>
          </p:nvPr>
        </p:nvSpPr>
        <p:spPr/>
        <p:txBody>
          <a:bodyPr/>
          <a:lstStyle/>
          <a:p>
            <a:fld id="{4BAC347D-3EA7-48FD-8CBB-1DE3E43F7D73}" type="datetimeFigureOut">
              <a:rPr lang="en-GB" smtClean="0"/>
              <a:t>05/12/2023</a:t>
            </a:fld>
            <a:endParaRPr lang="en-GB"/>
          </a:p>
        </p:txBody>
      </p:sp>
      <p:sp>
        <p:nvSpPr>
          <p:cNvPr id="3" name="Footer Placeholder 2">
            <a:extLst>
              <a:ext uri="{FF2B5EF4-FFF2-40B4-BE49-F238E27FC236}">
                <a16:creationId xmlns:a16="http://schemas.microsoft.com/office/drawing/2014/main" id="{3CC06A7B-3AA2-DCDA-181F-E0A0D382E4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8A567D-B4D1-547F-CA54-D71E4967F00D}"/>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960959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1DC8A-5BC9-0AD6-41E2-B3F9EA8C7F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FA7FDF-0B29-1D1E-BFCD-F8042102B0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B63C53-01D7-DABB-876F-8CB2E6EBBE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BA1DE6-35B6-2634-B0C1-3758978A36D1}"/>
              </a:ext>
            </a:extLst>
          </p:cNvPr>
          <p:cNvSpPr>
            <a:spLocks noGrp="1"/>
          </p:cNvSpPr>
          <p:nvPr>
            <p:ph type="dt" sz="half" idx="10"/>
          </p:nvPr>
        </p:nvSpPr>
        <p:spPr/>
        <p:txBody>
          <a:bodyPr/>
          <a:lstStyle/>
          <a:p>
            <a:fld id="{4BAC347D-3EA7-48FD-8CBB-1DE3E43F7D73}" type="datetimeFigureOut">
              <a:rPr lang="en-GB" smtClean="0"/>
              <a:t>05/12/2023</a:t>
            </a:fld>
            <a:endParaRPr lang="en-GB"/>
          </a:p>
        </p:txBody>
      </p:sp>
      <p:sp>
        <p:nvSpPr>
          <p:cNvPr id="6" name="Footer Placeholder 5">
            <a:extLst>
              <a:ext uri="{FF2B5EF4-FFF2-40B4-BE49-F238E27FC236}">
                <a16:creationId xmlns:a16="http://schemas.microsoft.com/office/drawing/2014/main" id="{8300301B-B471-4498-A39A-801F87E21B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CC3497-9E6F-F639-64F5-C5F0E16BF9B4}"/>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536316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77F74-4860-CC30-C159-576761C0A7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BEB209-3F99-890C-4484-3ECB773DD9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EA1318-7FAD-7F76-63D3-FC3F17E2A8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27C810-1D63-BFF3-EFCD-3D5ECF5AF9AE}"/>
              </a:ext>
            </a:extLst>
          </p:cNvPr>
          <p:cNvSpPr>
            <a:spLocks noGrp="1"/>
          </p:cNvSpPr>
          <p:nvPr>
            <p:ph type="dt" sz="half" idx="10"/>
          </p:nvPr>
        </p:nvSpPr>
        <p:spPr/>
        <p:txBody>
          <a:bodyPr/>
          <a:lstStyle/>
          <a:p>
            <a:fld id="{4BAC347D-3EA7-48FD-8CBB-1DE3E43F7D73}" type="datetimeFigureOut">
              <a:rPr lang="en-GB" smtClean="0"/>
              <a:t>05/12/2023</a:t>
            </a:fld>
            <a:endParaRPr lang="en-GB"/>
          </a:p>
        </p:txBody>
      </p:sp>
      <p:sp>
        <p:nvSpPr>
          <p:cNvPr id="6" name="Footer Placeholder 5">
            <a:extLst>
              <a:ext uri="{FF2B5EF4-FFF2-40B4-BE49-F238E27FC236}">
                <a16:creationId xmlns:a16="http://schemas.microsoft.com/office/drawing/2014/main" id="{AA163D8C-349C-FA83-2ECE-94940C49A9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984CE-9512-B8C1-4C9D-EA08A21880D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76455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BB5DC-BBA7-E1CF-F2BA-08CCB611A4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C5C720-6C86-F475-BB72-2817C195E6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E5B3E6-8AD9-07B7-F2B3-2F0A38E22F29}"/>
              </a:ext>
            </a:extLst>
          </p:cNvPr>
          <p:cNvSpPr>
            <a:spLocks noGrp="1"/>
          </p:cNvSpPr>
          <p:nvPr>
            <p:ph type="dt" sz="half" idx="10"/>
          </p:nvPr>
        </p:nvSpPr>
        <p:spPr/>
        <p:txBody>
          <a:bodyPr/>
          <a:lstStyle/>
          <a:p>
            <a:fld id="{4BAC347D-3EA7-48FD-8CBB-1DE3E43F7D73}" type="datetimeFigureOut">
              <a:rPr lang="en-GB" smtClean="0"/>
              <a:t>05/12/2023</a:t>
            </a:fld>
            <a:endParaRPr lang="en-GB"/>
          </a:p>
        </p:txBody>
      </p:sp>
      <p:sp>
        <p:nvSpPr>
          <p:cNvPr id="5" name="Footer Placeholder 4">
            <a:extLst>
              <a:ext uri="{FF2B5EF4-FFF2-40B4-BE49-F238E27FC236}">
                <a16:creationId xmlns:a16="http://schemas.microsoft.com/office/drawing/2014/main" id="{7326EF4D-ED1E-9242-1922-FEAB5539BF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10BFC-36F4-8231-F3BA-D24C7F12270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15252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0B0CAC-A3A6-070B-3ACF-1311E18221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366D51-4602-7C3D-95E5-4543A043BF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FC0FF4-B3ED-E782-9484-3C109EA90DC2}"/>
              </a:ext>
            </a:extLst>
          </p:cNvPr>
          <p:cNvSpPr>
            <a:spLocks noGrp="1"/>
          </p:cNvSpPr>
          <p:nvPr>
            <p:ph type="dt" sz="half" idx="10"/>
          </p:nvPr>
        </p:nvSpPr>
        <p:spPr/>
        <p:txBody>
          <a:bodyPr/>
          <a:lstStyle/>
          <a:p>
            <a:fld id="{4BAC347D-3EA7-48FD-8CBB-1DE3E43F7D73}" type="datetimeFigureOut">
              <a:rPr lang="en-GB" smtClean="0"/>
              <a:t>05/12/2023</a:t>
            </a:fld>
            <a:endParaRPr lang="en-GB"/>
          </a:p>
        </p:txBody>
      </p:sp>
      <p:sp>
        <p:nvSpPr>
          <p:cNvPr id="5" name="Footer Placeholder 4">
            <a:extLst>
              <a:ext uri="{FF2B5EF4-FFF2-40B4-BE49-F238E27FC236}">
                <a16:creationId xmlns:a16="http://schemas.microsoft.com/office/drawing/2014/main" id="{93FA0947-4E76-13AE-8523-6391BA6B44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466659-77F7-CE45-76EF-425AE8374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6993593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10986630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2" pos="7104">
          <p15:clr>
            <a:srgbClr val="FBAE40"/>
          </p15:clr>
        </p15:guide>
        <p15:guide id="3" pos="4344">
          <p15:clr>
            <a:srgbClr val="FBAE40"/>
          </p15:clr>
        </p15:guide>
        <p15:guide id="4" pos="4560">
          <p15:clr>
            <a:srgbClr val="FBAE40"/>
          </p15:clr>
        </p15:guide>
        <p15:guide id="8" orient="horz" pos="1848">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823D93-9050-9E1B-5D3E-9C6A91C357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F73620-924C-F6C4-2592-93C979DC8E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0A2BD6-3259-0172-E5EE-775CA65B68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AC347D-3EA7-48FD-8CBB-1DE3E43F7D73}" type="datetimeFigureOut">
              <a:rPr lang="en-GB" smtClean="0"/>
              <a:t>05/12/2023</a:t>
            </a:fld>
            <a:endParaRPr lang="en-GB"/>
          </a:p>
        </p:txBody>
      </p:sp>
      <p:sp>
        <p:nvSpPr>
          <p:cNvPr id="5" name="Footer Placeholder 4">
            <a:extLst>
              <a:ext uri="{FF2B5EF4-FFF2-40B4-BE49-F238E27FC236}">
                <a16:creationId xmlns:a16="http://schemas.microsoft.com/office/drawing/2014/main" id="{4771A30E-37C4-AE7B-CD33-26AC224980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A1D8AF-C1D8-7ACE-035B-CC32F82F91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68910B-04D3-44D4-98D5-A6E4344328E8}" type="slidenum">
              <a:rPr lang="en-GB" smtClean="0"/>
              <a:t>‹#›</a:t>
            </a:fld>
            <a:endParaRPr lang="en-GB"/>
          </a:p>
        </p:txBody>
      </p:sp>
    </p:spTree>
    <p:extLst>
      <p:ext uri="{BB962C8B-B14F-4D97-AF65-F5344CB8AC3E}">
        <p14:creationId xmlns:p14="http://schemas.microsoft.com/office/powerpoint/2010/main" val="2184269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uA1rc2uME0o?feature=oembed"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youtu.be/1WR9XKa7f78"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6.gif"/><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youtu.be/yWbJx7-Kl8U"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CSd-3KZKyyk?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pmNMd8R2dXM?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commisceo-global.com/resources/quizzes" TargetMode="External"/><Relationship Id="rId2" Type="http://schemas.openxmlformats.org/officeDocument/2006/relationships/hyperlink" Target="http://crossculturalbiz.com/business-culture-awareness-quiz/"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commisceo-global.com/resources/management-guides" TargetMode="External"/><Relationship Id="rId2" Type="http://schemas.openxmlformats.org/officeDocument/2006/relationships/hyperlink" Target="https://www.commisceo-global.com/resources/country-guide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Picture 50">
            <a:extLst>
              <a:ext uri="{FF2B5EF4-FFF2-40B4-BE49-F238E27FC236}">
                <a16:creationId xmlns:a16="http://schemas.microsoft.com/office/drawing/2014/main" id="{F1FC2047-E230-DF9B-5667-CD9FA260FA8E}"/>
              </a:ext>
            </a:extLst>
          </p:cNvPr>
          <p:cNvPicPr>
            <a:picLocks noChangeAspect="1"/>
          </p:cNvPicPr>
          <p:nvPr/>
        </p:nvPicPr>
        <p:blipFill rotWithShape="1">
          <a:blip r:embed="rId2"/>
          <a:srcRect t="25000"/>
          <a:stretch/>
        </p:blipFill>
        <p:spPr>
          <a:xfrm>
            <a:off x="20" y="10"/>
            <a:ext cx="12191981" cy="6857990"/>
          </a:xfrm>
          <a:prstGeom prst="rect">
            <a:avLst/>
          </a:prstGeom>
        </p:spPr>
      </p:pic>
      <p:sp>
        <p:nvSpPr>
          <p:cNvPr id="57" name="Rectangle 5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249D11-6254-B170-9726-BE5F95AA18BF}"/>
              </a:ext>
            </a:extLst>
          </p:cNvPr>
          <p:cNvSpPr>
            <a:spLocks noGrp="1"/>
          </p:cNvSpPr>
          <p:nvPr>
            <p:ph type="ctrTitle"/>
          </p:nvPr>
        </p:nvSpPr>
        <p:spPr>
          <a:xfrm>
            <a:off x="404553" y="3091928"/>
            <a:ext cx="9078562" cy="2387600"/>
          </a:xfrm>
        </p:spPr>
        <p:txBody>
          <a:bodyPr>
            <a:normAutofit/>
          </a:bodyPr>
          <a:lstStyle/>
          <a:p>
            <a:pPr algn="l"/>
            <a:r>
              <a:rPr lang="en-GB" sz="5100" dirty="0">
                <a:solidFill>
                  <a:schemeClr val="bg1"/>
                </a:solidFill>
              </a:rPr>
              <a:t>Lecture 8</a:t>
            </a:r>
            <a:br>
              <a:rPr lang="en-GB" sz="5100" dirty="0">
                <a:solidFill>
                  <a:schemeClr val="bg1"/>
                </a:solidFill>
              </a:rPr>
            </a:br>
            <a:br>
              <a:rPr lang="en-GB" sz="5100" dirty="0">
                <a:solidFill>
                  <a:schemeClr val="bg1"/>
                </a:solidFill>
              </a:rPr>
            </a:br>
            <a:r>
              <a:rPr lang="en-GB" sz="5100">
                <a:solidFill>
                  <a:schemeClr val="bg1"/>
                </a:solidFill>
              </a:rPr>
              <a:t>Country Profiles</a:t>
            </a:r>
            <a:endParaRPr lang="en-GB" sz="5100" dirty="0">
              <a:solidFill>
                <a:schemeClr val="bg1"/>
              </a:solidFill>
            </a:endParaRPr>
          </a:p>
        </p:txBody>
      </p:sp>
      <p:sp>
        <p:nvSpPr>
          <p:cNvPr id="59" name="Rectangle: Rounded Corners 58">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3CC8C34-0AF6-A90A-DC39-EAE01C2C5195}"/>
              </a:ext>
            </a:extLst>
          </p:cNvPr>
          <p:cNvSpPr>
            <a:spLocks noGrp="1"/>
          </p:cNvSpPr>
          <p:nvPr>
            <p:ph type="subTitle" idx="1"/>
          </p:nvPr>
        </p:nvSpPr>
        <p:spPr>
          <a:xfrm>
            <a:off x="404553" y="5624945"/>
            <a:ext cx="9078562" cy="592975"/>
          </a:xfrm>
        </p:spPr>
        <p:txBody>
          <a:bodyPr anchor="ctr">
            <a:normAutofit/>
          </a:bodyPr>
          <a:lstStyle/>
          <a:p>
            <a:pPr algn="l"/>
            <a:r>
              <a:rPr lang="en-GB">
                <a:solidFill>
                  <a:schemeClr val="bg1"/>
                </a:solidFill>
              </a:rPr>
              <a:t>BMBM6021</a:t>
            </a:r>
            <a:endParaRPr lang="en-GB" dirty="0">
              <a:solidFill>
                <a:schemeClr val="bg1"/>
              </a:solidFill>
            </a:endParaRPr>
          </a:p>
        </p:txBody>
      </p:sp>
    </p:spTree>
    <p:extLst>
      <p:ext uri="{BB962C8B-B14F-4D97-AF65-F5344CB8AC3E}">
        <p14:creationId xmlns:p14="http://schemas.microsoft.com/office/powerpoint/2010/main" val="157608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9" y="1683757"/>
            <a:ext cx="2970638" cy="1642248"/>
          </a:xfrm>
        </p:spPr>
        <p:txBody>
          <a:bodyPr anchor="b">
            <a:normAutofit/>
          </a:bodyPr>
          <a:lstStyle/>
          <a:p>
            <a:r>
              <a:rPr lang="en-GB" sz="4800" b="1" dirty="0">
                <a:solidFill>
                  <a:schemeClr val="bg1"/>
                </a:solidFill>
              </a:rPr>
              <a:t>This week, we will:</a:t>
            </a:r>
          </a:p>
        </p:txBody>
      </p:sp>
      <p:graphicFrame>
        <p:nvGraphicFramePr>
          <p:cNvPr id="5" name="Content Placeholder 2">
            <a:extLst>
              <a:ext uri="{FF2B5EF4-FFF2-40B4-BE49-F238E27FC236}">
                <a16:creationId xmlns:a16="http://schemas.microsoft.com/office/drawing/2014/main" id="{4900FF22-9893-D8F8-BD77-DDE40F7A057D}"/>
              </a:ext>
            </a:extLst>
          </p:cNvPr>
          <p:cNvGraphicFramePr>
            <a:graphicFrameLocks noGrp="1"/>
          </p:cNvGraphicFramePr>
          <p:nvPr>
            <p:ph idx="1"/>
            <p:extLst>
              <p:ext uri="{D42A27DB-BD31-4B8C-83A1-F6EECF244321}">
                <p14:modId xmlns:p14="http://schemas.microsoft.com/office/powerpoint/2010/main" val="203432261"/>
              </p:ext>
            </p:extLst>
          </p:nvPr>
        </p:nvGraphicFramePr>
        <p:xfrm flipH="1">
          <a:off x="11867744" y="6527260"/>
          <a:ext cx="45719" cy="97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6DAB9DA-C20B-86FB-FC4B-518976787EA8}"/>
              </a:ext>
            </a:extLst>
          </p:cNvPr>
          <p:cNvSpPr txBox="1"/>
          <p:nvPr/>
        </p:nvSpPr>
        <p:spPr>
          <a:xfrm>
            <a:off x="4487452" y="984738"/>
            <a:ext cx="6981459" cy="4585871"/>
          </a:xfrm>
          <a:prstGeom prst="rect">
            <a:avLst/>
          </a:prstGeom>
          <a:noFill/>
        </p:spPr>
        <p:txBody>
          <a:bodyPr wrap="square">
            <a:spAutoFit/>
          </a:bodyPr>
          <a:lstStyle/>
          <a:p>
            <a:pPr marL="457200" indent="-457200">
              <a:buFont typeface="Arial" panose="020B0604020202020204" pitchFamily="34" charset="0"/>
              <a:buChar char="•"/>
            </a:pPr>
            <a:r>
              <a:rPr lang="en-GB" sz="3200" dirty="0"/>
              <a:t>Continue to explore the differences of doing business in different countries.</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The focus is on Africa, and South America.</a:t>
            </a:r>
          </a:p>
          <a:p>
            <a:endParaRPr lang="en-GB" sz="3200" dirty="0"/>
          </a:p>
          <a:p>
            <a:pPr marL="457200" indent="-457200">
              <a:buFont typeface="Arial" panose="020B0604020202020204" pitchFamily="34" charset="0"/>
              <a:buChar char="•"/>
            </a:pPr>
            <a:r>
              <a:rPr lang="en-GB" sz="3200" dirty="0"/>
              <a:t>Explore the importance of English as an international business language</a:t>
            </a:r>
          </a:p>
          <a:p>
            <a:pPr marL="457200" indent="-457200">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3168918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D42B9-418E-2E10-8E08-E45B9B4732F2}"/>
              </a:ext>
            </a:extLst>
          </p:cNvPr>
          <p:cNvSpPr>
            <a:spLocks noGrp="1"/>
          </p:cNvSpPr>
          <p:nvPr>
            <p:ph type="title"/>
          </p:nvPr>
        </p:nvSpPr>
        <p:spPr>
          <a:xfrm>
            <a:off x="838200" y="5269831"/>
            <a:ext cx="10515600" cy="1323473"/>
          </a:xfrm>
        </p:spPr>
        <p:txBody>
          <a:bodyPr>
            <a:normAutofit/>
          </a:bodyPr>
          <a:lstStyle/>
          <a:p>
            <a:r>
              <a:rPr lang="en-US" sz="4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South America</a:t>
            </a:r>
            <a:br>
              <a:rPr lang="en-US" sz="4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br>
            <a:endParaRPr lang="en-GB" dirty="0"/>
          </a:p>
        </p:txBody>
      </p:sp>
      <p:sp>
        <p:nvSpPr>
          <p:cNvPr id="3" name="Content Placeholder 2">
            <a:extLst>
              <a:ext uri="{FF2B5EF4-FFF2-40B4-BE49-F238E27FC236}">
                <a16:creationId xmlns:a16="http://schemas.microsoft.com/office/drawing/2014/main" id="{458264AC-689C-E4F6-F254-3E2409CE414B}"/>
              </a:ext>
            </a:extLst>
          </p:cNvPr>
          <p:cNvSpPr>
            <a:spLocks noGrp="1"/>
          </p:cNvSpPr>
          <p:nvPr>
            <p:ph idx="1"/>
          </p:nvPr>
        </p:nvSpPr>
        <p:spPr>
          <a:xfrm>
            <a:off x="838200" y="1825625"/>
            <a:ext cx="10515600" cy="3028763"/>
          </a:xfrm>
        </p:spPr>
        <p:txBody>
          <a:bodyPr/>
          <a:lstStyle/>
          <a:p>
            <a:pPr marL="0" indent="0">
              <a:buNone/>
            </a:pPr>
            <a:endParaRPr lang="en-GB" dirty="0"/>
          </a:p>
        </p:txBody>
      </p:sp>
      <p:sp>
        <p:nvSpPr>
          <p:cNvPr id="6" name="TextBox 5">
            <a:extLst>
              <a:ext uri="{FF2B5EF4-FFF2-40B4-BE49-F238E27FC236}">
                <a16:creationId xmlns:a16="http://schemas.microsoft.com/office/drawing/2014/main" id="{B62E5427-5987-D765-0E35-0A1DCD31A6F0}"/>
              </a:ext>
            </a:extLst>
          </p:cNvPr>
          <p:cNvSpPr txBox="1"/>
          <p:nvPr/>
        </p:nvSpPr>
        <p:spPr>
          <a:xfrm>
            <a:off x="0" y="0"/>
            <a:ext cx="12088906" cy="4854387"/>
          </a:xfrm>
          <a:prstGeom prst="rect">
            <a:avLst/>
          </a:prstGeom>
          <a:noFill/>
        </p:spPr>
        <p:txBody>
          <a:bodyPr wrap="square" rtlCol="0">
            <a:prstTxWarp prst="textWave1">
              <a:avLst/>
            </a:prstTxWarp>
            <a:spAutoFit/>
          </a:bodyPr>
          <a:lstStyle/>
          <a:p>
            <a:r>
              <a:rPr lang="en-GB" dirty="0">
                <a:blipFill>
                  <a:blip r:embed="rId2"/>
                  <a:stretch>
                    <a:fillRect/>
                  </a:stretch>
                </a:blipFill>
              </a:rPr>
              <a:t>-----------------</a:t>
            </a:r>
          </a:p>
        </p:txBody>
      </p:sp>
      <p:sp>
        <p:nvSpPr>
          <p:cNvPr id="8" name="Rectangle 7">
            <a:extLst>
              <a:ext uri="{FF2B5EF4-FFF2-40B4-BE49-F238E27FC236}">
                <a16:creationId xmlns:a16="http://schemas.microsoft.com/office/drawing/2014/main" id="{04A69F9A-40F8-6C73-54D4-258F5B30E562}"/>
              </a:ext>
            </a:extLst>
          </p:cNvPr>
          <p:cNvSpPr/>
          <p:nvPr/>
        </p:nvSpPr>
        <p:spPr>
          <a:xfrm>
            <a:off x="6003638" y="2967335"/>
            <a:ext cx="184730" cy="923330"/>
          </a:xfrm>
          <a:prstGeom prst="rect">
            <a:avLst/>
          </a:prstGeom>
          <a:noFill/>
        </p:spPr>
        <p:txBody>
          <a:bodyPr wrap="none" lIns="91440" tIns="45720" rIns="91440" bIns="45720">
            <a:spAutoFit/>
          </a:bodyPr>
          <a:lstStyle/>
          <a:p>
            <a:pPr algn="ct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3090554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9" y="1683757"/>
            <a:ext cx="2970638" cy="1642248"/>
          </a:xfrm>
        </p:spPr>
        <p:txBody>
          <a:bodyPr anchor="b">
            <a:normAutofit/>
          </a:bodyPr>
          <a:lstStyle/>
          <a:p>
            <a:r>
              <a:rPr lang="en-GB" sz="4800" b="1" dirty="0">
                <a:solidFill>
                  <a:schemeClr val="bg1"/>
                </a:solidFill>
              </a:rPr>
              <a:t>SOUTH AMERICA</a:t>
            </a:r>
          </a:p>
        </p:txBody>
      </p:sp>
      <p:graphicFrame>
        <p:nvGraphicFramePr>
          <p:cNvPr id="5" name="Content Placeholder 2">
            <a:extLst>
              <a:ext uri="{FF2B5EF4-FFF2-40B4-BE49-F238E27FC236}">
                <a16:creationId xmlns:a16="http://schemas.microsoft.com/office/drawing/2014/main" id="{4900FF22-9893-D8F8-BD77-DDE40F7A057D}"/>
              </a:ext>
            </a:extLst>
          </p:cNvPr>
          <p:cNvGraphicFramePr>
            <a:graphicFrameLocks noGrp="1"/>
          </p:cNvGraphicFramePr>
          <p:nvPr>
            <p:ph idx="1"/>
            <p:extLst>
              <p:ext uri="{D42A27DB-BD31-4B8C-83A1-F6EECF244321}">
                <p14:modId xmlns:p14="http://schemas.microsoft.com/office/powerpoint/2010/main" val="2823446651"/>
              </p:ext>
            </p:extLst>
          </p:nvPr>
        </p:nvGraphicFramePr>
        <p:xfrm flipH="1">
          <a:off x="11867744" y="6527260"/>
          <a:ext cx="45719" cy="97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F15DD8AB-AA16-0D9D-0408-36FFD35121B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905052" y="-10139"/>
            <a:ext cx="6344818" cy="6868133"/>
          </a:xfrm>
          <a:prstGeom prst="rect">
            <a:avLst/>
          </a:prstGeom>
          <a:effectLst>
            <a:softEdge rad="63500"/>
          </a:effectLst>
        </p:spPr>
      </p:pic>
    </p:spTree>
    <p:extLst>
      <p:ext uri="{BB962C8B-B14F-4D97-AF65-F5344CB8AC3E}">
        <p14:creationId xmlns:p14="http://schemas.microsoft.com/office/powerpoint/2010/main" val="722079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Doing Business with Latin America</a:t>
            </a:r>
          </a:p>
        </p:txBody>
      </p:sp>
      <p:sp>
        <p:nvSpPr>
          <p:cNvPr id="3" name="Content Placeholder 2"/>
          <p:cNvSpPr>
            <a:spLocks noGrp="1"/>
          </p:cNvSpPr>
          <p:nvPr>
            <p:ph idx="1"/>
          </p:nvPr>
        </p:nvSpPr>
        <p:spPr>
          <a:xfrm>
            <a:off x="542611" y="1999622"/>
            <a:ext cx="11193864" cy="4371033"/>
          </a:xfrm>
        </p:spPr>
        <p:txBody>
          <a:bodyPr anchor="ctr">
            <a:normAutofit fontScale="77500" lnSpcReduction="20000"/>
          </a:bodyPr>
          <a:lstStyle/>
          <a:p>
            <a:pPr marL="0" lvl="0" indent="0">
              <a:buNone/>
            </a:pPr>
            <a:endParaRPr lang="en-GB" sz="2600" b="1" dirty="0"/>
          </a:p>
          <a:p>
            <a:r>
              <a:rPr lang="en-GB" sz="3400" dirty="0"/>
              <a:t>Big variety of cultures but have in common </a:t>
            </a:r>
          </a:p>
          <a:p>
            <a:pPr marL="857250" lvl="1" indent="-457200"/>
            <a:r>
              <a:rPr lang="en-GB" sz="3400" dirty="0"/>
              <a:t>the influence of the Catholic church, </a:t>
            </a:r>
          </a:p>
          <a:p>
            <a:pPr marL="857250" lvl="1" indent="-457200"/>
            <a:r>
              <a:rPr lang="en-GB" sz="3400" dirty="0"/>
              <a:t>the value of the family, well defined  roles for males and females</a:t>
            </a:r>
          </a:p>
          <a:p>
            <a:pPr marL="857250" lvl="1" indent="-457200"/>
            <a:r>
              <a:rPr lang="en-GB" sz="3400" dirty="0"/>
              <a:t>Spanish is the main language (Portuguese in Brazil).</a:t>
            </a:r>
          </a:p>
          <a:p>
            <a:r>
              <a:rPr lang="en-GB" sz="3400" dirty="0"/>
              <a:t>Many resources but many problems such as poverty, corrupt governments, revolutions that ended in bloodshed and social unrest. </a:t>
            </a:r>
          </a:p>
          <a:p>
            <a:r>
              <a:rPr lang="en-GB" sz="3400" dirty="0"/>
              <a:t>Unequal distribution of wealth and power in the hands of about 3% of the population(educated Upper Classes). </a:t>
            </a:r>
          </a:p>
          <a:p>
            <a:r>
              <a:rPr lang="en-GB" sz="3400" dirty="0"/>
              <a:t>Some countries are more stable than others e.g. Argentina is relatively stable.</a:t>
            </a:r>
          </a:p>
          <a:p>
            <a:r>
              <a:rPr lang="en-GB" sz="3400" dirty="0"/>
              <a:t>High illiteracy rates amongst most of the population although decreasing.- impact on business</a:t>
            </a:r>
          </a:p>
          <a:p>
            <a:endParaRPr lang="en-GB" sz="3200" dirty="0"/>
          </a:p>
        </p:txBody>
      </p:sp>
    </p:spTree>
    <p:extLst>
      <p:ext uri="{BB962C8B-B14F-4D97-AF65-F5344CB8AC3E}">
        <p14:creationId xmlns:p14="http://schemas.microsoft.com/office/powerpoint/2010/main" val="3088147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BEB70-F4DE-B7BA-16F3-8C7BD840E88A}"/>
              </a:ext>
            </a:extLst>
          </p:cNvPr>
          <p:cNvSpPr>
            <a:spLocks noGrp="1"/>
          </p:cNvSpPr>
          <p:nvPr>
            <p:ph type="title"/>
          </p:nvPr>
        </p:nvSpPr>
        <p:spPr/>
        <p:txBody>
          <a:bodyPr/>
          <a:lstStyle/>
          <a:p>
            <a:endParaRPr lang="en-GB"/>
          </a:p>
        </p:txBody>
      </p:sp>
      <p:pic>
        <p:nvPicPr>
          <p:cNvPr id="4" name="Online Media 3" title="Latin American Business Etiquette: Unlocking the Secrets">
            <a:hlinkClick r:id="" action="ppaction://media"/>
            <a:extLst>
              <a:ext uri="{FF2B5EF4-FFF2-40B4-BE49-F238E27FC236}">
                <a16:creationId xmlns:a16="http://schemas.microsoft.com/office/drawing/2014/main" id="{22DD4220-0CED-8882-3CDE-D55125D59E08}"/>
              </a:ext>
            </a:extLst>
          </p:cNvPr>
          <p:cNvPicPr>
            <a:picLocks noGrp="1" noRot="1" noChangeAspect="1"/>
          </p:cNvPicPr>
          <p:nvPr>
            <p:ph idx="1"/>
            <a:videoFile r:link="rId1"/>
          </p:nvPr>
        </p:nvPicPr>
        <p:blipFill>
          <a:blip r:embed="rId3"/>
          <a:stretch>
            <a:fillRect/>
          </a:stretch>
        </p:blipFill>
        <p:spPr>
          <a:xfrm>
            <a:off x="0" y="0"/>
            <a:ext cx="12105355" cy="6839988"/>
          </a:xfrm>
          <a:prstGeom prst="rect">
            <a:avLst/>
          </a:prstGeom>
        </p:spPr>
      </p:pic>
    </p:spTree>
    <p:extLst>
      <p:ext uri="{BB962C8B-B14F-4D97-AF65-F5344CB8AC3E}">
        <p14:creationId xmlns:p14="http://schemas.microsoft.com/office/powerpoint/2010/main" val="1348746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Mexico</a:t>
            </a:r>
          </a:p>
        </p:txBody>
      </p:sp>
      <p:sp>
        <p:nvSpPr>
          <p:cNvPr id="3" name="Content Placeholder 2"/>
          <p:cNvSpPr>
            <a:spLocks noGrp="1"/>
          </p:cNvSpPr>
          <p:nvPr>
            <p:ph idx="1"/>
          </p:nvPr>
        </p:nvSpPr>
        <p:spPr>
          <a:xfrm>
            <a:off x="542611" y="1999622"/>
            <a:ext cx="11193864" cy="4371033"/>
          </a:xfrm>
        </p:spPr>
        <p:txBody>
          <a:bodyPr anchor="ctr">
            <a:normAutofit fontScale="92500" lnSpcReduction="20000"/>
          </a:bodyPr>
          <a:lstStyle/>
          <a:p>
            <a:pPr lvl="0"/>
            <a:r>
              <a:rPr lang="en-GB" sz="3200" dirty="0"/>
              <a:t>MEXICO is the biggest Spanish speaking country. </a:t>
            </a:r>
          </a:p>
          <a:p>
            <a:pPr lvl="0"/>
            <a:r>
              <a:rPr lang="en-GB" sz="3200" dirty="0"/>
              <a:t>Military no important role, unlike many other countries in LA  Frequent devaluations of the peso (money)</a:t>
            </a:r>
          </a:p>
          <a:p>
            <a:pPr lvl="0"/>
            <a:r>
              <a:rPr lang="en-GB" sz="3200" dirty="0"/>
              <a:t>Corruption and drugs are major problems</a:t>
            </a:r>
          </a:p>
          <a:p>
            <a:pPr lvl="0"/>
            <a:r>
              <a:rPr lang="en-GB" sz="3200" dirty="0"/>
              <a:t>Mexico respects religion (Catholic), the family, personal relationships are valued and respect for individual dignity.</a:t>
            </a:r>
          </a:p>
          <a:p>
            <a:pPr lvl="0"/>
            <a:r>
              <a:rPr lang="en-GB" sz="3200" dirty="0"/>
              <a:t>When doing business do not talk business at the beginning – gaining trust and confidence in the opposite side is essential.  Mexicans do business with people not with the companies</a:t>
            </a:r>
          </a:p>
          <a:p>
            <a:pPr lvl="0"/>
            <a:r>
              <a:rPr lang="en-GB" sz="3200" dirty="0"/>
              <a:t> Government has considerable influence in private business and this can cause a delay to finishing a transaction</a:t>
            </a:r>
          </a:p>
        </p:txBody>
      </p:sp>
    </p:spTree>
    <p:extLst>
      <p:ext uri="{BB962C8B-B14F-4D97-AF65-F5344CB8AC3E}">
        <p14:creationId xmlns:p14="http://schemas.microsoft.com/office/powerpoint/2010/main" val="812410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Mexico</a:t>
            </a:r>
          </a:p>
        </p:txBody>
      </p:sp>
      <p:sp>
        <p:nvSpPr>
          <p:cNvPr id="3" name="Content Placeholder 2"/>
          <p:cNvSpPr>
            <a:spLocks noGrp="1"/>
          </p:cNvSpPr>
          <p:nvPr>
            <p:ph idx="1"/>
          </p:nvPr>
        </p:nvSpPr>
        <p:spPr>
          <a:xfrm>
            <a:off x="542611" y="1999622"/>
            <a:ext cx="11193864" cy="4371033"/>
          </a:xfrm>
        </p:spPr>
        <p:txBody>
          <a:bodyPr anchor="ctr">
            <a:normAutofit fontScale="92500" lnSpcReduction="10000"/>
          </a:bodyPr>
          <a:lstStyle/>
          <a:p>
            <a:pPr>
              <a:spcAft>
                <a:spcPts val="600"/>
              </a:spcAft>
            </a:pPr>
            <a:r>
              <a:rPr lang="en-GB" sz="3200" dirty="0"/>
              <a:t>Mexican protocol is dependent on honesty, dignity, courtesy, diplomacy, tact, social as well as technical competence important.</a:t>
            </a:r>
          </a:p>
          <a:p>
            <a:pPr>
              <a:spcAft>
                <a:spcPts val="600"/>
              </a:spcAft>
            </a:pPr>
            <a:r>
              <a:rPr lang="en-GB" sz="3200" dirty="0"/>
              <a:t>Mexicans are high context communicators (Hall) – use hand movement, physical contact, and emotional expressions when communicating.</a:t>
            </a:r>
          </a:p>
          <a:p>
            <a:pPr>
              <a:spcAft>
                <a:spcPts val="600"/>
              </a:spcAft>
            </a:pPr>
            <a:r>
              <a:rPr lang="en-GB" sz="3200" dirty="0"/>
              <a:t>Schedules are not allowed to interfere with  their dealings with family or friends thus Mexicans may often be late for meetings.</a:t>
            </a:r>
          </a:p>
          <a:p>
            <a:pPr>
              <a:spcAft>
                <a:spcPts val="600"/>
              </a:spcAft>
            </a:pPr>
            <a:r>
              <a:rPr lang="en-GB" sz="3200" dirty="0"/>
              <a:t>Mexicans admire USA and large numbers try to live in the US. However they also distrust North Americans</a:t>
            </a:r>
          </a:p>
          <a:p>
            <a:endParaRPr lang="en-GB" sz="3200" dirty="0"/>
          </a:p>
        </p:txBody>
      </p:sp>
    </p:spTree>
    <p:extLst>
      <p:ext uri="{BB962C8B-B14F-4D97-AF65-F5344CB8AC3E}">
        <p14:creationId xmlns:p14="http://schemas.microsoft.com/office/powerpoint/2010/main" val="2128254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CENTRAL AND SOUTH AMERICA</a:t>
            </a:r>
          </a:p>
        </p:txBody>
      </p:sp>
      <p:sp>
        <p:nvSpPr>
          <p:cNvPr id="3" name="Content Placeholder 2"/>
          <p:cNvSpPr>
            <a:spLocks noGrp="1"/>
          </p:cNvSpPr>
          <p:nvPr>
            <p:ph idx="1"/>
          </p:nvPr>
        </p:nvSpPr>
        <p:spPr>
          <a:xfrm>
            <a:off x="542611" y="1999622"/>
            <a:ext cx="11193864" cy="4371033"/>
          </a:xfrm>
        </p:spPr>
        <p:txBody>
          <a:bodyPr anchor="ctr">
            <a:normAutofit fontScale="92500" lnSpcReduction="20000"/>
          </a:bodyPr>
          <a:lstStyle/>
          <a:p>
            <a:pPr marL="0" indent="0">
              <a:lnSpc>
                <a:spcPct val="80000"/>
              </a:lnSpc>
              <a:buNone/>
            </a:pPr>
            <a:r>
              <a:rPr lang="en-GB" sz="3200" dirty="0"/>
              <a:t>CENTRAL AMERICA</a:t>
            </a:r>
          </a:p>
          <a:p>
            <a:pPr>
              <a:lnSpc>
                <a:spcPct val="80000"/>
              </a:lnSpc>
            </a:pPr>
            <a:r>
              <a:rPr lang="en-GB" sz="3200" dirty="0"/>
              <a:t>Much social unrest</a:t>
            </a:r>
          </a:p>
          <a:p>
            <a:pPr>
              <a:lnSpc>
                <a:spcPct val="80000"/>
              </a:lnSpc>
            </a:pPr>
            <a:r>
              <a:rPr lang="en-GB" sz="3200" dirty="0"/>
              <a:t>Many of the countries are poor and have a history of being run by dictators e.g. Guatemala</a:t>
            </a:r>
          </a:p>
          <a:p>
            <a:pPr>
              <a:lnSpc>
                <a:spcPct val="80000"/>
              </a:lnSpc>
            </a:pPr>
            <a:r>
              <a:rPr lang="en-GB" sz="3200" dirty="0"/>
              <a:t>Costa Rica is one of most stable/prosperous.</a:t>
            </a:r>
          </a:p>
          <a:p>
            <a:pPr>
              <a:lnSpc>
                <a:spcPct val="80000"/>
              </a:lnSpc>
            </a:pPr>
            <a:r>
              <a:rPr lang="en-GB" sz="3200" dirty="0"/>
              <a:t>Puerto Rico/ Panama – strong American control</a:t>
            </a:r>
          </a:p>
          <a:p>
            <a:pPr marL="0" indent="0">
              <a:lnSpc>
                <a:spcPct val="80000"/>
              </a:lnSpc>
              <a:buNone/>
            </a:pPr>
            <a:endParaRPr lang="en-GB" sz="3200" dirty="0"/>
          </a:p>
          <a:p>
            <a:pPr marL="0" indent="0">
              <a:lnSpc>
                <a:spcPct val="80000"/>
              </a:lnSpc>
              <a:buNone/>
            </a:pPr>
            <a:r>
              <a:rPr lang="en-GB" sz="3200" dirty="0"/>
              <a:t>SOUTH AMERICA</a:t>
            </a:r>
          </a:p>
          <a:p>
            <a:pPr>
              <a:lnSpc>
                <a:spcPct val="80000"/>
              </a:lnSpc>
            </a:pPr>
            <a:r>
              <a:rPr lang="en-GB" sz="3200" dirty="0"/>
              <a:t>12 countries.</a:t>
            </a:r>
          </a:p>
          <a:p>
            <a:pPr>
              <a:lnSpc>
                <a:spcPct val="80000"/>
              </a:lnSpc>
            </a:pPr>
            <a:r>
              <a:rPr lang="en-GB" sz="3200" dirty="0"/>
              <a:t>USA economic influence is big but also China has been investing 100s of millions of dollars in this part of the world</a:t>
            </a:r>
            <a:r>
              <a:rPr lang="en-GB" sz="4000" b="1" dirty="0"/>
              <a:t>.</a:t>
            </a:r>
            <a:endParaRPr lang="en-GB" sz="4000" dirty="0"/>
          </a:p>
          <a:p>
            <a:endParaRPr lang="en-GB" sz="3200" dirty="0"/>
          </a:p>
        </p:txBody>
      </p:sp>
    </p:spTree>
    <p:extLst>
      <p:ext uri="{BB962C8B-B14F-4D97-AF65-F5344CB8AC3E}">
        <p14:creationId xmlns:p14="http://schemas.microsoft.com/office/powerpoint/2010/main" val="2288397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BRAZIL</a:t>
            </a:r>
          </a:p>
        </p:txBody>
      </p:sp>
      <p:sp>
        <p:nvSpPr>
          <p:cNvPr id="3" name="Content Placeholder 2"/>
          <p:cNvSpPr>
            <a:spLocks noGrp="1"/>
          </p:cNvSpPr>
          <p:nvPr>
            <p:ph idx="1"/>
          </p:nvPr>
        </p:nvSpPr>
        <p:spPr>
          <a:xfrm>
            <a:off x="542611" y="1999622"/>
            <a:ext cx="11193864" cy="4371033"/>
          </a:xfrm>
        </p:spPr>
        <p:txBody>
          <a:bodyPr anchor="ctr">
            <a:normAutofit fontScale="92500" lnSpcReduction="10000"/>
          </a:bodyPr>
          <a:lstStyle/>
          <a:p>
            <a:pPr>
              <a:lnSpc>
                <a:spcPct val="70000"/>
              </a:lnSpc>
              <a:spcAft>
                <a:spcPts val="1200"/>
              </a:spcAft>
            </a:pPr>
            <a:r>
              <a:rPr lang="en-GB" sz="3200" dirty="0"/>
              <a:t>Kissing is common when meeting.</a:t>
            </a:r>
          </a:p>
          <a:p>
            <a:pPr>
              <a:lnSpc>
                <a:spcPct val="70000"/>
              </a:lnSpc>
              <a:spcAft>
                <a:spcPts val="1200"/>
              </a:spcAft>
            </a:pPr>
            <a:r>
              <a:rPr lang="en-GB" sz="3200" dirty="0"/>
              <a:t>Hugging and touching are very common in Brazil</a:t>
            </a:r>
          </a:p>
          <a:p>
            <a:pPr>
              <a:lnSpc>
                <a:spcPct val="70000"/>
              </a:lnSpc>
              <a:spcAft>
                <a:spcPts val="1200"/>
              </a:spcAft>
            </a:pPr>
            <a:r>
              <a:rPr lang="en-GB" sz="3200" dirty="0"/>
              <a:t>Brazilians are less formal than other Latin Americans </a:t>
            </a:r>
          </a:p>
          <a:p>
            <a:pPr>
              <a:lnSpc>
                <a:spcPct val="70000"/>
              </a:lnSpc>
              <a:spcAft>
                <a:spcPts val="1200"/>
              </a:spcAft>
            </a:pPr>
            <a:r>
              <a:rPr lang="en-GB" sz="3200" dirty="0"/>
              <a:t>Great mix of European, indigenous and African cultures and languages </a:t>
            </a:r>
          </a:p>
          <a:p>
            <a:pPr>
              <a:lnSpc>
                <a:spcPct val="70000"/>
              </a:lnSpc>
              <a:spcAft>
                <a:spcPts val="1200"/>
              </a:spcAft>
            </a:pPr>
            <a:r>
              <a:rPr lang="en-GB" sz="3200" dirty="0"/>
              <a:t>People are very welcoming and hospitable, courteous and friendly.</a:t>
            </a:r>
          </a:p>
          <a:p>
            <a:pPr>
              <a:lnSpc>
                <a:spcPct val="70000"/>
              </a:lnSpc>
              <a:spcAft>
                <a:spcPts val="1200"/>
              </a:spcAft>
            </a:pPr>
            <a:r>
              <a:rPr lang="en-GB" sz="3200" dirty="0"/>
              <a:t>Brazilians tend to entertain in restaurants rather than at home.</a:t>
            </a:r>
          </a:p>
          <a:p>
            <a:pPr>
              <a:lnSpc>
                <a:spcPct val="70000"/>
              </a:lnSpc>
              <a:spcAft>
                <a:spcPts val="1200"/>
              </a:spcAft>
            </a:pPr>
            <a:r>
              <a:rPr lang="en-GB" sz="3200" dirty="0"/>
              <a:t>Brazilians are generous and value relationships </a:t>
            </a:r>
          </a:p>
          <a:p>
            <a:endParaRPr lang="en-GB" sz="3200" dirty="0"/>
          </a:p>
        </p:txBody>
      </p:sp>
    </p:spTree>
    <p:extLst>
      <p:ext uri="{BB962C8B-B14F-4D97-AF65-F5344CB8AC3E}">
        <p14:creationId xmlns:p14="http://schemas.microsoft.com/office/powerpoint/2010/main" val="117693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BRAZIL</a:t>
            </a:r>
          </a:p>
        </p:txBody>
      </p:sp>
      <p:sp>
        <p:nvSpPr>
          <p:cNvPr id="3" name="Content Placeholder 2"/>
          <p:cNvSpPr>
            <a:spLocks noGrp="1"/>
          </p:cNvSpPr>
          <p:nvPr>
            <p:ph idx="1"/>
          </p:nvPr>
        </p:nvSpPr>
        <p:spPr>
          <a:xfrm>
            <a:off x="542611" y="1999622"/>
            <a:ext cx="11193864" cy="4371033"/>
          </a:xfrm>
        </p:spPr>
        <p:txBody>
          <a:bodyPr anchor="ctr">
            <a:normAutofit fontScale="85000" lnSpcReduction="20000"/>
          </a:bodyPr>
          <a:lstStyle/>
          <a:p>
            <a:pPr>
              <a:lnSpc>
                <a:spcPct val="70000"/>
              </a:lnSpc>
              <a:spcAft>
                <a:spcPts val="1200"/>
              </a:spcAft>
            </a:pPr>
            <a:r>
              <a:rPr lang="en-GB" sz="3200" dirty="0"/>
              <a:t>Gifts given in business meetings especially perfume, chocolate, wine, etc from your country of origin.</a:t>
            </a:r>
          </a:p>
          <a:p>
            <a:pPr>
              <a:lnSpc>
                <a:spcPct val="70000"/>
              </a:lnSpc>
              <a:spcAft>
                <a:spcPts val="1200"/>
              </a:spcAft>
            </a:pPr>
            <a:r>
              <a:rPr lang="en-GB" sz="3200" dirty="0"/>
              <a:t>Idea of time is flexible- most meetings start 5-20 minutes late</a:t>
            </a:r>
          </a:p>
          <a:p>
            <a:pPr>
              <a:lnSpc>
                <a:spcPct val="80000"/>
              </a:lnSpc>
              <a:spcAft>
                <a:spcPts val="1200"/>
              </a:spcAft>
            </a:pPr>
            <a:r>
              <a:rPr lang="en-GB" sz="3200" dirty="0"/>
              <a:t>Brazilians prefer to discuss family and build up a relationship before getting down to business proper.</a:t>
            </a:r>
          </a:p>
          <a:p>
            <a:pPr>
              <a:lnSpc>
                <a:spcPct val="80000"/>
              </a:lnSpc>
              <a:spcAft>
                <a:spcPts val="1200"/>
              </a:spcAft>
            </a:pPr>
            <a:r>
              <a:rPr lang="en-GB" sz="3200" dirty="0"/>
              <a:t>Brazilians can be indirect in expressing feelings so one needs to be aware that there may be an underlying message in a communication not in the words.</a:t>
            </a:r>
          </a:p>
          <a:p>
            <a:pPr>
              <a:lnSpc>
                <a:spcPct val="80000"/>
              </a:lnSpc>
              <a:spcAft>
                <a:spcPts val="1200"/>
              </a:spcAft>
            </a:pPr>
            <a:r>
              <a:rPr lang="en-GB" sz="3200" dirty="0"/>
              <a:t>An inferior speaking to a superior will often look down to show respect.</a:t>
            </a:r>
          </a:p>
          <a:p>
            <a:pPr>
              <a:lnSpc>
                <a:spcPct val="80000"/>
              </a:lnSpc>
              <a:spcAft>
                <a:spcPts val="1200"/>
              </a:spcAft>
            </a:pPr>
            <a:r>
              <a:rPr lang="en-GB" sz="3200" dirty="0"/>
              <a:t>Brazilians use their hands to talk.</a:t>
            </a:r>
          </a:p>
          <a:p>
            <a:pPr>
              <a:lnSpc>
                <a:spcPct val="80000"/>
              </a:lnSpc>
              <a:spcAft>
                <a:spcPts val="1200"/>
              </a:spcAft>
            </a:pPr>
            <a:r>
              <a:rPr lang="en-GB" sz="3200" dirty="0"/>
              <a:t>People believe in being flexible and accommodating . </a:t>
            </a:r>
          </a:p>
        </p:txBody>
      </p:sp>
    </p:spTree>
    <p:extLst>
      <p:ext uri="{BB962C8B-B14F-4D97-AF65-F5344CB8AC3E}">
        <p14:creationId xmlns:p14="http://schemas.microsoft.com/office/powerpoint/2010/main" val="29516680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GENERAL THEMES IN SOUTH AMERICA</a:t>
            </a:r>
          </a:p>
        </p:txBody>
      </p:sp>
      <p:sp>
        <p:nvSpPr>
          <p:cNvPr id="3" name="Content Placeholder 2"/>
          <p:cNvSpPr>
            <a:spLocks noGrp="1"/>
          </p:cNvSpPr>
          <p:nvPr>
            <p:ph idx="1"/>
          </p:nvPr>
        </p:nvSpPr>
        <p:spPr>
          <a:xfrm>
            <a:off x="542611" y="1999622"/>
            <a:ext cx="11193864" cy="4371033"/>
          </a:xfrm>
        </p:spPr>
        <p:txBody>
          <a:bodyPr anchor="ctr">
            <a:normAutofit fontScale="85000" lnSpcReduction="10000"/>
          </a:bodyPr>
          <a:lstStyle/>
          <a:p>
            <a:r>
              <a:rPr lang="en-GB" sz="3200" dirty="0"/>
              <a:t>Hand shakes are common but also hugs.</a:t>
            </a:r>
          </a:p>
          <a:p>
            <a:r>
              <a:rPr lang="en-GB" sz="3200" dirty="0"/>
              <a:t>Before talking business talk about family, health, weather, local football team.</a:t>
            </a:r>
          </a:p>
          <a:p>
            <a:r>
              <a:rPr lang="en-GB" sz="3200" dirty="0"/>
              <a:t>Express gratitude for any courtesy</a:t>
            </a:r>
          </a:p>
          <a:p>
            <a:r>
              <a:rPr lang="en-GB" sz="3200" dirty="0"/>
              <a:t>Although they are not punctual they will probably expect non Latin Americans to be punctual.</a:t>
            </a:r>
          </a:p>
          <a:p>
            <a:r>
              <a:rPr lang="en-GB" sz="3200" dirty="0"/>
              <a:t>Dinner is often as late as 9.oopm...it is polite to arrive half an hour late!</a:t>
            </a:r>
          </a:p>
          <a:p>
            <a:r>
              <a:rPr lang="en-GB" sz="3200" dirty="0"/>
              <a:t>Privacy is important in Latin America as is security so people might often have bodyguards and elaborate security around offices and homes.</a:t>
            </a:r>
          </a:p>
          <a:p>
            <a:r>
              <a:rPr lang="en-GB" sz="3200" dirty="0">
                <a:hlinkClick r:id="rId2"/>
              </a:rPr>
              <a:t>Business Challenges and Opportunities in Latin America</a:t>
            </a:r>
            <a:endParaRPr lang="en-GB" sz="3200" dirty="0"/>
          </a:p>
        </p:txBody>
      </p:sp>
    </p:spTree>
    <p:extLst>
      <p:ext uri="{BB962C8B-B14F-4D97-AF65-F5344CB8AC3E}">
        <p14:creationId xmlns:p14="http://schemas.microsoft.com/office/powerpoint/2010/main" val="4254132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D42B9-418E-2E10-8E08-E45B9B4732F2}"/>
              </a:ext>
            </a:extLst>
          </p:cNvPr>
          <p:cNvSpPr>
            <a:spLocks noGrp="1"/>
          </p:cNvSpPr>
          <p:nvPr>
            <p:ph type="title"/>
          </p:nvPr>
        </p:nvSpPr>
        <p:spPr>
          <a:xfrm>
            <a:off x="838200" y="5269831"/>
            <a:ext cx="10515600" cy="1323473"/>
          </a:xfrm>
        </p:spPr>
        <p:txBody>
          <a:bodyPr>
            <a:normAutofit fontScale="90000"/>
          </a:bodyPr>
          <a:lstStyle/>
          <a:p>
            <a:r>
              <a:rPr lang="en-US" sz="8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Africa</a:t>
            </a:r>
            <a:br>
              <a:rPr lang="en-US" sz="4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br>
            <a:endParaRPr lang="en-GB" dirty="0"/>
          </a:p>
        </p:txBody>
      </p:sp>
      <p:sp>
        <p:nvSpPr>
          <p:cNvPr id="3" name="Content Placeholder 2">
            <a:extLst>
              <a:ext uri="{FF2B5EF4-FFF2-40B4-BE49-F238E27FC236}">
                <a16:creationId xmlns:a16="http://schemas.microsoft.com/office/drawing/2014/main" id="{458264AC-689C-E4F6-F254-3E2409CE414B}"/>
              </a:ext>
            </a:extLst>
          </p:cNvPr>
          <p:cNvSpPr>
            <a:spLocks noGrp="1"/>
          </p:cNvSpPr>
          <p:nvPr>
            <p:ph idx="1"/>
          </p:nvPr>
        </p:nvSpPr>
        <p:spPr>
          <a:xfrm>
            <a:off x="838200" y="1825625"/>
            <a:ext cx="10515600" cy="3028763"/>
          </a:xfrm>
        </p:spPr>
        <p:txBody>
          <a:bodyPr/>
          <a:lstStyle/>
          <a:p>
            <a:pPr marL="0" indent="0">
              <a:buNone/>
            </a:pPr>
            <a:endParaRPr lang="en-GB" dirty="0"/>
          </a:p>
        </p:txBody>
      </p:sp>
      <p:sp>
        <p:nvSpPr>
          <p:cNvPr id="6" name="TextBox 5">
            <a:extLst>
              <a:ext uri="{FF2B5EF4-FFF2-40B4-BE49-F238E27FC236}">
                <a16:creationId xmlns:a16="http://schemas.microsoft.com/office/drawing/2014/main" id="{B62E5427-5987-D765-0E35-0A1DCD31A6F0}"/>
              </a:ext>
            </a:extLst>
          </p:cNvPr>
          <p:cNvSpPr txBox="1"/>
          <p:nvPr/>
        </p:nvSpPr>
        <p:spPr>
          <a:xfrm>
            <a:off x="0" y="0"/>
            <a:ext cx="12088906" cy="4854387"/>
          </a:xfrm>
          <a:prstGeom prst="rect">
            <a:avLst/>
          </a:prstGeom>
          <a:noFill/>
        </p:spPr>
        <p:txBody>
          <a:bodyPr wrap="square" rtlCol="0">
            <a:prstTxWarp prst="textWave1">
              <a:avLst/>
            </a:prstTxWarp>
            <a:spAutoFit/>
          </a:bodyPr>
          <a:lstStyle/>
          <a:p>
            <a:r>
              <a:rPr lang="en-GB" dirty="0">
                <a:blipFill>
                  <a:blip r:embed="rId2"/>
                  <a:stretch>
                    <a:fillRect/>
                  </a:stretch>
                </a:blipFill>
              </a:rPr>
              <a:t>---------------</a:t>
            </a:r>
          </a:p>
        </p:txBody>
      </p:sp>
      <p:sp>
        <p:nvSpPr>
          <p:cNvPr id="8" name="Rectangle 7">
            <a:extLst>
              <a:ext uri="{FF2B5EF4-FFF2-40B4-BE49-F238E27FC236}">
                <a16:creationId xmlns:a16="http://schemas.microsoft.com/office/drawing/2014/main" id="{04A69F9A-40F8-6C73-54D4-258F5B30E562}"/>
              </a:ext>
            </a:extLst>
          </p:cNvPr>
          <p:cNvSpPr/>
          <p:nvPr/>
        </p:nvSpPr>
        <p:spPr>
          <a:xfrm>
            <a:off x="6003638" y="2967335"/>
            <a:ext cx="184730" cy="923330"/>
          </a:xfrm>
          <a:prstGeom prst="rect">
            <a:avLst/>
          </a:prstGeom>
          <a:noFill/>
        </p:spPr>
        <p:txBody>
          <a:bodyPr wrap="none" lIns="91440" tIns="45720" rIns="91440" bIns="45720">
            <a:spAutoFit/>
          </a:bodyPr>
          <a:lstStyle/>
          <a:p>
            <a:pPr algn="ct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3190400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9" y="1683757"/>
            <a:ext cx="2970638" cy="1642248"/>
          </a:xfrm>
        </p:spPr>
        <p:txBody>
          <a:bodyPr anchor="b">
            <a:normAutofit/>
          </a:bodyPr>
          <a:lstStyle/>
          <a:p>
            <a:r>
              <a:rPr lang="en-GB" sz="4800" b="1" dirty="0">
                <a:solidFill>
                  <a:schemeClr val="bg1"/>
                </a:solidFill>
              </a:rPr>
              <a:t>SOUTH AMERICA</a:t>
            </a:r>
          </a:p>
        </p:txBody>
      </p:sp>
      <p:graphicFrame>
        <p:nvGraphicFramePr>
          <p:cNvPr id="5" name="Content Placeholder 2">
            <a:extLst>
              <a:ext uri="{FF2B5EF4-FFF2-40B4-BE49-F238E27FC236}">
                <a16:creationId xmlns:a16="http://schemas.microsoft.com/office/drawing/2014/main" id="{4900FF22-9893-D8F8-BD77-DDE40F7A057D}"/>
              </a:ext>
            </a:extLst>
          </p:cNvPr>
          <p:cNvGraphicFramePr>
            <a:graphicFrameLocks noGrp="1"/>
          </p:cNvGraphicFramePr>
          <p:nvPr>
            <p:ph idx="1"/>
          </p:nvPr>
        </p:nvGraphicFramePr>
        <p:xfrm flipH="1">
          <a:off x="11867744" y="6527260"/>
          <a:ext cx="45719" cy="97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2C013AA9-8481-DE8C-DA5F-B9550B50736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905052" y="14916"/>
            <a:ext cx="6497383" cy="6828160"/>
          </a:xfrm>
          <a:prstGeom prst="rect">
            <a:avLst/>
          </a:prstGeom>
        </p:spPr>
      </p:pic>
    </p:spTree>
    <p:extLst>
      <p:ext uri="{BB962C8B-B14F-4D97-AF65-F5344CB8AC3E}">
        <p14:creationId xmlns:p14="http://schemas.microsoft.com/office/powerpoint/2010/main" val="2649720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Doing Business With Africa</a:t>
            </a:r>
          </a:p>
        </p:txBody>
      </p:sp>
      <p:sp>
        <p:nvSpPr>
          <p:cNvPr id="3" name="Content Placeholder 2"/>
          <p:cNvSpPr>
            <a:spLocks noGrp="1"/>
          </p:cNvSpPr>
          <p:nvPr>
            <p:ph idx="1"/>
          </p:nvPr>
        </p:nvSpPr>
        <p:spPr>
          <a:xfrm>
            <a:off x="542611" y="1999622"/>
            <a:ext cx="11193864" cy="4371033"/>
          </a:xfrm>
        </p:spPr>
        <p:txBody>
          <a:bodyPr anchor="ctr">
            <a:normAutofit fontScale="77500" lnSpcReduction="20000"/>
          </a:bodyPr>
          <a:lstStyle/>
          <a:p>
            <a:r>
              <a:rPr lang="en-GB" sz="3200" dirty="0"/>
              <a:t>Mix of cultures and local languages – conquered by Portuguese, British, French, Belgians and Germans . 53 countries in all. 19 have democratic governments</a:t>
            </a:r>
          </a:p>
          <a:p>
            <a:r>
              <a:rPr lang="en-GB" sz="3200" dirty="0"/>
              <a:t>32 out of 38  of world’s worse debtors/impoverished countries  are African.</a:t>
            </a:r>
          </a:p>
          <a:p>
            <a:r>
              <a:rPr lang="en-GB" sz="3200" dirty="0"/>
              <a:t>Great natural beauty and resources – under-developed.</a:t>
            </a:r>
          </a:p>
          <a:p>
            <a:r>
              <a:rPr lang="en-GB" sz="3200" dirty="0"/>
              <a:t>Great diversity(many tribes, languages, customs religions etc) but there is a distinct African brotherhood and humour.</a:t>
            </a:r>
          </a:p>
          <a:p>
            <a:pPr marL="0" indent="0">
              <a:buNone/>
            </a:pPr>
            <a:r>
              <a:rPr lang="en-GB" sz="3200" dirty="0"/>
              <a:t> </a:t>
            </a:r>
          </a:p>
          <a:p>
            <a:pPr marL="0" indent="0">
              <a:buNone/>
            </a:pPr>
            <a:r>
              <a:rPr lang="en-GB" sz="3200" dirty="0"/>
              <a:t>According to  Moran, Harris &amp; Moran {2007):</a:t>
            </a:r>
          </a:p>
          <a:p>
            <a:pPr marL="0" indent="0">
              <a:buNone/>
            </a:pPr>
            <a:r>
              <a:rPr lang="en-GB" sz="3200" i="1" dirty="0"/>
              <a:t>..most of the people are generous and traditional, eager to learn and hardworking. But in the past 40 years, their natural buoyancy and flexibility have been dampened by widespread famine, epidemics, exploitation and unrest</a:t>
            </a:r>
            <a:endParaRPr lang="en-GB" sz="3200" dirty="0"/>
          </a:p>
          <a:p>
            <a:pPr marL="0" indent="0">
              <a:buNone/>
            </a:pPr>
            <a:r>
              <a:rPr lang="en-GB" sz="3200" dirty="0"/>
              <a:t>(Moran, Harris &amp; Moran, 2007, p.607)</a:t>
            </a:r>
          </a:p>
          <a:p>
            <a:endParaRPr lang="en-GB" sz="3200" dirty="0"/>
          </a:p>
        </p:txBody>
      </p:sp>
    </p:spTree>
    <p:extLst>
      <p:ext uri="{BB962C8B-B14F-4D97-AF65-F5344CB8AC3E}">
        <p14:creationId xmlns:p14="http://schemas.microsoft.com/office/powerpoint/2010/main" val="19582006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Africa</a:t>
            </a:r>
          </a:p>
        </p:txBody>
      </p:sp>
      <p:sp>
        <p:nvSpPr>
          <p:cNvPr id="3" name="Content Placeholder 2"/>
          <p:cNvSpPr>
            <a:spLocks noGrp="1"/>
          </p:cNvSpPr>
          <p:nvPr>
            <p:ph idx="1"/>
          </p:nvPr>
        </p:nvSpPr>
        <p:spPr>
          <a:xfrm>
            <a:off x="542611" y="1999622"/>
            <a:ext cx="11193864" cy="4371033"/>
          </a:xfrm>
        </p:spPr>
        <p:txBody>
          <a:bodyPr anchor="ctr">
            <a:normAutofit fontScale="92500" lnSpcReduction="10000"/>
          </a:bodyPr>
          <a:lstStyle/>
          <a:p>
            <a:r>
              <a:rPr lang="en-GB" sz="3200" dirty="0"/>
              <a:t>Western media tend to paint a bleak picture of Africa – mass famine/poverty , AIDS, widespread drought ...but the reality for most Africans is more positive.</a:t>
            </a:r>
          </a:p>
          <a:p>
            <a:r>
              <a:rPr lang="en-GB" sz="3200" dirty="0"/>
              <a:t>European languages used are French, English, Portuguese and Dutch and these languages tend to unify countries divided by 2,000 languages in all and strong tribal loyalty</a:t>
            </a:r>
          </a:p>
          <a:p>
            <a:r>
              <a:rPr lang="en-GB" sz="3200" dirty="0"/>
              <a:t>Many countries have strong heads of state who abuse their power</a:t>
            </a:r>
          </a:p>
          <a:p>
            <a:r>
              <a:rPr lang="en-GB" sz="3200" dirty="0"/>
              <a:t>Colonial </a:t>
            </a:r>
            <a:r>
              <a:rPr lang="en-GB" sz="2800" dirty="0"/>
              <a:t>legacy means borders for states create conflict as multiple ethnic groups are present in many nations, often groups that were historically not friendly.</a:t>
            </a:r>
          </a:p>
        </p:txBody>
      </p:sp>
    </p:spTree>
    <p:extLst>
      <p:ext uri="{BB962C8B-B14F-4D97-AF65-F5344CB8AC3E}">
        <p14:creationId xmlns:p14="http://schemas.microsoft.com/office/powerpoint/2010/main" val="2909225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Important Features of African Life - Family</a:t>
            </a:r>
          </a:p>
        </p:txBody>
      </p:sp>
      <p:sp>
        <p:nvSpPr>
          <p:cNvPr id="3" name="Content Placeholder 2"/>
          <p:cNvSpPr>
            <a:spLocks noGrp="1"/>
          </p:cNvSpPr>
          <p:nvPr>
            <p:ph idx="1"/>
          </p:nvPr>
        </p:nvSpPr>
        <p:spPr>
          <a:xfrm>
            <a:off x="542611" y="1999622"/>
            <a:ext cx="11193864" cy="4371033"/>
          </a:xfrm>
        </p:spPr>
        <p:txBody>
          <a:bodyPr anchor="ctr">
            <a:normAutofit fontScale="92500" lnSpcReduction="20000"/>
          </a:bodyPr>
          <a:lstStyle/>
          <a:p>
            <a:pPr marL="0" indent="0">
              <a:buNone/>
            </a:pPr>
            <a:endParaRPr lang="en-GB" sz="3200" dirty="0"/>
          </a:p>
          <a:p>
            <a:r>
              <a:rPr lang="en-GB" sz="3200" dirty="0"/>
              <a:t>Very important to Africans – nuclear family and extended family.</a:t>
            </a:r>
          </a:p>
          <a:p>
            <a:r>
              <a:rPr lang="en-GB" sz="3200" dirty="0"/>
              <a:t>The tribe is the ultimate community and is the equivalent of a nation (many tribes are divided by national borders and many nations have numerous tribes – recipe for conflict. Wars have all been fought on behalf of tribes, not counties)</a:t>
            </a:r>
          </a:p>
          <a:p>
            <a:r>
              <a:rPr lang="en-GB" sz="3200" dirty="0"/>
              <a:t>Traditionally, Africans centre lives around their villages for cultivation and food gathering. Villages are ruled by ‘elders’ who are judges, mediators, trade masters and leaders.</a:t>
            </a:r>
          </a:p>
          <a:p>
            <a:r>
              <a:rPr lang="en-GB" sz="3200" dirty="0"/>
              <a:t>Tribes are divided into kinship lines including blood relations (most special) , friendships...African emphasis is on kinship</a:t>
            </a:r>
          </a:p>
          <a:p>
            <a:endParaRPr lang="en-GB" sz="3200" dirty="0"/>
          </a:p>
          <a:p>
            <a:endParaRPr lang="en-GB" sz="3200" dirty="0"/>
          </a:p>
        </p:txBody>
      </p:sp>
    </p:spTree>
    <p:extLst>
      <p:ext uri="{BB962C8B-B14F-4D97-AF65-F5344CB8AC3E}">
        <p14:creationId xmlns:p14="http://schemas.microsoft.com/office/powerpoint/2010/main" val="3329941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fontScale="90000"/>
          </a:bodyPr>
          <a:lstStyle/>
          <a:p>
            <a:r>
              <a:rPr lang="en-GB" sz="4000" b="1" dirty="0">
                <a:solidFill>
                  <a:srgbClr val="FFFFFF"/>
                </a:solidFill>
                <a:latin typeface="+mn-lt"/>
              </a:rPr>
              <a:t>Important Features of African Life – Trust &amp; Friendship</a:t>
            </a:r>
          </a:p>
        </p:txBody>
      </p:sp>
      <p:sp>
        <p:nvSpPr>
          <p:cNvPr id="3" name="Content Placeholder 2"/>
          <p:cNvSpPr>
            <a:spLocks noGrp="1"/>
          </p:cNvSpPr>
          <p:nvPr>
            <p:ph idx="1"/>
          </p:nvPr>
        </p:nvSpPr>
        <p:spPr>
          <a:xfrm>
            <a:off x="542611" y="1999622"/>
            <a:ext cx="11193864" cy="4371033"/>
          </a:xfrm>
        </p:spPr>
        <p:txBody>
          <a:bodyPr anchor="ctr">
            <a:normAutofit fontScale="85000" lnSpcReduction="10000"/>
          </a:bodyPr>
          <a:lstStyle/>
          <a:p>
            <a:pPr marL="0" indent="0">
              <a:buNone/>
            </a:pPr>
            <a:endParaRPr lang="en-GB" sz="3200" dirty="0"/>
          </a:p>
          <a:p>
            <a:r>
              <a:rPr lang="en-GB" sz="3200" dirty="0"/>
              <a:t>After family , friendship is the most important. Before doing business you need to make friends and get on . Africans expect the friendship to continue after doing business and African businessmen discuss politics , sport...and sometimes business! </a:t>
            </a:r>
          </a:p>
          <a:p>
            <a:r>
              <a:rPr lang="en-GB" sz="3200" dirty="0"/>
              <a:t>Africans are friendly and warm and sincere.</a:t>
            </a:r>
          </a:p>
          <a:p>
            <a:r>
              <a:rPr lang="en-GB" sz="3200" dirty="0"/>
              <a:t>When Africans smile it means they like you. Lack of smiles shows distrust.</a:t>
            </a:r>
          </a:p>
          <a:p>
            <a:r>
              <a:rPr lang="en-GB" sz="3200" dirty="0"/>
              <a:t>Formal invitations are not common. Once a friend you can pop in when you want!</a:t>
            </a:r>
          </a:p>
          <a:p>
            <a:r>
              <a:rPr lang="en-GB" sz="3200" dirty="0"/>
              <a:t>People discuss all sorts of events often for a long time before a business meeting starts proper.</a:t>
            </a:r>
          </a:p>
          <a:p>
            <a:endParaRPr lang="en-GB" sz="3200" dirty="0"/>
          </a:p>
          <a:p>
            <a:endParaRPr lang="en-GB" sz="3200" dirty="0"/>
          </a:p>
        </p:txBody>
      </p:sp>
    </p:spTree>
    <p:extLst>
      <p:ext uri="{BB962C8B-B14F-4D97-AF65-F5344CB8AC3E}">
        <p14:creationId xmlns:p14="http://schemas.microsoft.com/office/powerpoint/2010/main" val="106343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Important Features of African Life – Time</a:t>
            </a:r>
          </a:p>
        </p:txBody>
      </p:sp>
      <p:sp>
        <p:nvSpPr>
          <p:cNvPr id="3" name="Content Placeholder 2"/>
          <p:cNvSpPr>
            <a:spLocks noGrp="1"/>
          </p:cNvSpPr>
          <p:nvPr>
            <p:ph idx="1"/>
          </p:nvPr>
        </p:nvSpPr>
        <p:spPr>
          <a:xfrm>
            <a:off x="542611" y="1999622"/>
            <a:ext cx="11193864" cy="4371033"/>
          </a:xfrm>
        </p:spPr>
        <p:txBody>
          <a:bodyPr anchor="ctr">
            <a:normAutofit fontScale="92500" lnSpcReduction="20000"/>
          </a:bodyPr>
          <a:lstStyle/>
          <a:p>
            <a:pPr marL="0" indent="0">
              <a:buNone/>
            </a:pPr>
            <a:endParaRPr lang="en-GB" sz="3200" dirty="0"/>
          </a:p>
          <a:p>
            <a:r>
              <a:rPr lang="en-GB" sz="3200" dirty="0"/>
              <a:t>Time is flexible – people come first ,then time.</a:t>
            </a:r>
          </a:p>
          <a:p>
            <a:r>
              <a:rPr lang="en-GB" sz="3200" dirty="0"/>
              <a:t>Anyone in a hurry is viewed with suspicion and mistrust. What cannot be done today can be done tomorrow. </a:t>
            </a:r>
          </a:p>
          <a:p>
            <a:r>
              <a:rPr lang="en-GB" sz="3200" dirty="0"/>
              <a:t>People often arrive several hours late for a meeting...”African time” (Westerners interpret this as laziness, untrustworthiness, lack of seriousness and interest in the business.)</a:t>
            </a:r>
          </a:p>
          <a:p>
            <a:r>
              <a:rPr lang="en-GB" sz="3200" dirty="0"/>
              <a:t>However Africans are changing in their attitudes to time and certainly try to be prompt when meeting foreigners.</a:t>
            </a:r>
          </a:p>
          <a:p>
            <a:r>
              <a:rPr lang="en-GB" sz="3200" dirty="0"/>
              <a:t>CORRUPTION is traditionally a part of life and even people who have been outside Africa for education often fall into these practices.</a:t>
            </a:r>
          </a:p>
          <a:p>
            <a:endParaRPr lang="en-GB" sz="3200" dirty="0"/>
          </a:p>
          <a:p>
            <a:endParaRPr lang="en-GB" sz="3200" dirty="0"/>
          </a:p>
        </p:txBody>
      </p:sp>
    </p:spTree>
    <p:extLst>
      <p:ext uri="{BB962C8B-B14F-4D97-AF65-F5344CB8AC3E}">
        <p14:creationId xmlns:p14="http://schemas.microsoft.com/office/powerpoint/2010/main" val="23703744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fontScale="90000"/>
          </a:bodyPr>
          <a:lstStyle/>
          <a:p>
            <a:r>
              <a:rPr lang="en-GB" sz="4000" b="1" dirty="0">
                <a:solidFill>
                  <a:srgbClr val="FFFFFF"/>
                </a:solidFill>
                <a:latin typeface="+mn-lt"/>
              </a:rPr>
              <a:t>Important Features of African Life – Respect For Elders</a:t>
            </a:r>
          </a:p>
        </p:txBody>
      </p:sp>
      <p:sp>
        <p:nvSpPr>
          <p:cNvPr id="3" name="Content Placeholder 2"/>
          <p:cNvSpPr>
            <a:spLocks noGrp="1"/>
          </p:cNvSpPr>
          <p:nvPr>
            <p:ph idx="1"/>
          </p:nvPr>
        </p:nvSpPr>
        <p:spPr>
          <a:xfrm>
            <a:off x="542611" y="1999622"/>
            <a:ext cx="11193864" cy="4371033"/>
          </a:xfrm>
        </p:spPr>
        <p:txBody>
          <a:bodyPr anchor="ctr">
            <a:normAutofit fontScale="92500" lnSpcReduction="20000"/>
          </a:bodyPr>
          <a:lstStyle/>
          <a:p>
            <a:pPr marL="0" indent="0">
              <a:buNone/>
            </a:pPr>
            <a:endParaRPr lang="en-GB" sz="3200" dirty="0"/>
          </a:p>
          <a:p>
            <a:r>
              <a:rPr lang="en-GB" sz="3200" dirty="0"/>
              <a:t>Belief in Africa the older one is the better one becomes Age is an asset ( in West it is often a burden!)</a:t>
            </a:r>
          </a:p>
          <a:p>
            <a:r>
              <a:rPr lang="en-GB" sz="3200" dirty="0"/>
              <a:t> The older one is the more respect one gets.</a:t>
            </a:r>
          </a:p>
          <a:p>
            <a:r>
              <a:rPr lang="en-GB" sz="3200" dirty="0"/>
              <a:t>If an older African is doing business with a much younger non African the African will show him little respect unless sincerity, respect and empathy are shown towards the older person.</a:t>
            </a:r>
          </a:p>
          <a:p>
            <a:r>
              <a:rPr lang="en-GB" sz="3200" dirty="0"/>
              <a:t>Respect for elders is the key to harmony in villages and tribes.</a:t>
            </a:r>
          </a:p>
          <a:p>
            <a:r>
              <a:rPr lang="en-GB" sz="3200" dirty="0"/>
              <a:t>Africans would not normally oppose the opinion of their elders. Young may even be expected not to have opinions.</a:t>
            </a:r>
          </a:p>
          <a:p>
            <a:endParaRPr lang="en-GB" sz="3200" dirty="0"/>
          </a:p>
          <a:p>
            <a:endParaRPr lang="en-GB" sz="3200" dirty="0"/>
          </a:p>
        </p:txBody>
      </p:sp>
    </p:spTree>
    <p:extLst>
      <p:ext uri="{BB962C8B-B14F-4D97-AF65-F5344CB8AC3E}">
        <p14:creationId xmlns:p14="http://schemas.microsoft.com/office/powerpoint/2010/main" val="40123888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Advice on Doing Business in Africa</a:t>
            </a:r>
          </a:p>
        </p:txBody>
      </p:sp>
      <p:sp>
        <p:nvSpPr>
          <p:cNvPr id="3" name="Content Placeholder 2"/>
          <p:cNvSpPr>
            <a:spLocks noGrp="1"/>
          </p:cNvSpPr>
          <p:nvPr>
            <p:ph idx="1"/>
          </p:nvPr>
        </p:nvSpPr>
        <p:spPr>
          <a:xfrm>
            <a:off x="542611" y="1999622"/>
            <a:ext cx="11193864" cy="4371033"/>
          </a:xfrm>
        </p:spPr>
        <p:txBody>
          <a:bodyPr anchor="ctr">
            <a:normAutofit fontScale="92500" lnSpcReduction="10000"/>
          </a:bodyPr>
          <a:lstStyle/>
          <a:p>
            <a:r>
              <a:rPr lang="en-GB" sz="3200" dirty="0"/>
              <a:t>Be formal and respectful</a:t>
            </a:r>
          </a:p>
          <a:p>
            <a:r>
              <a:rPr lang="en-GB" sz="3200" dirty="0"/>
              <a:t>Be trustworthy – deliver what promised when doing business</a:t>
            </a:r>
          </a:p>
          <a:p>
            <a:r>
              <a:rPr lang="en-GB" sz="3200" dirty="0"/>
              <a:t>Relax &amp; slow down</a:t>
            </a:r>
          </a:p>
          <a:p>
            <a:r>
              <a:rPr lang="en-GB" sz="3200" dirty="0"/>
              <a:t>Don’t be too sensitive to criticism and advice</a:t>
            </a:r>
          </a:p>
          <a:p>
            <a:r>
              <a:rPr lang="en-GB" sz="3200" dirty="0"/>
              <a:t>Be patient</a:t>
            </a:r>
          </a:p>
          <a:p>
            <a:r>
              <a:rPr lang="en-GB" sz="3200" dirty="0"/>
              <a:t>Don’t try to copy African customs too much</a:t>
            </a:r>
          </a:p>
          <a:p>
            <a:r>
              <a:rPr lang="en-GB" sz="3200" dirty="0"/>
              <a:t>There is a great variety within Africa in terms of business culture and South Africa particularly tends to have a more western approach to business.   </a:t>
            </a:r>
            <a:r>
              <a:rPr lang="en-GB" sz="3200" dirty="0">
                <a:hlinkClick r:id="rId2"/>
              </a:rPr>
              <a:t>Doing Business in Africa</a:t>
            </a:r>
            <a:endParaRPr lang="en-GB" sz="3200" dirty="0"/>
          </a:p>
        </p:txBody>
      </p:sp>
    </p:spTree>
    <p:extLst>
      <p:ext uri="{BB962C8B-B14F-4D97-AF65-F5344CB8AC3E}">
        <p14:creationId xmlns:p14="http://schemas.microsoft.com/office/powerpoint/2010/main" val="3577989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EB5C6-EA0C-F581-105C-A4B0A707952D}"/>
              </a:ext>
            </a:extLst>
          </p:cNvPr>
          <p:cNvSpPr>
            <a:spLocks noGrp="1"/>
          </p:cNvSpPr>
          <p:nvPr>
            <p:ph type="title"/>
          </p:nvPr>
        </p:nvSpPr>
        <p:spPr/>
        <p:txBody>
          <a:bodyPr/>
          <a:lstStyle/>
          <a:p>
            <a:endParaRPr lang="en-GB"/>
          </a:p>
        </p:txBody>
      </p:sp>
      <p:pic>
        <p:nvPicPr>
          <p:cNvPr id="4" name="Online Media 3" title="South African Business Culture | From A Business Professor">
            <a:hlinkClick r:id="" action="ppaction://media"/>
            <a:extLst>
              <a:ext uri="{FF2B5EF4-FFF2-40B4-BE49-F238E27FC236}">
                <a16:creationId xmlns:a16="http://schemas.microsoft.com/office/drawing/2014/main" id="{04BBFB84-7258-DE1D-7C83-5D62A0927E39}"/>
              </a:ext>
            </a:extLst>
          </p:cNvPr>
          <p:cNvPicPr>
            <a:picLocks noGrp="1" noRot="1" noChangeAspect="1"/>
          </p:cNvPicPr>
          <p:nvPr>
            <p:ph idx="1"/>
            <a:videoFile r:link="rId1"/>
          </p:nvPr>
        </p:nvPicPr>
        <p:blipFill>
          <a:blip r:embed="rId3"/>
          <a:stretch>
            <a:fillRect/>
          </a:stretch>
        </p:blipFill>
        <p:spPr>
          <a:xfrm>
            <a:off x="0" y="-12536"/>
            <a:ext cx="12164118" cy="6873191"/>
          </a:xfrm>
          <a:prstGeom prst="rect">
            <a:avLst/>
          </a:prstGeom>
        </p:spPr>
      </p:pic>
    </p:spTree>
    <p:extLst>
      <p:ext uri="{BB962C8B-B14F-4D97-AF65-F5344CB8AC3E}">
        <p14:creationId xmlns:p14="http://schemas.microsoft.com/office/powerpoint/2010/main" val="1325162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99FD0-ED69-6AAD-A350-EAD611CE1BB9}"/>
              </a:ext>
            </a:extLst>
          </p:cNvPr>
          <p:cNvSpPr>
            <a:spLocks noGrp="1"/>
          </p:cNvSpPr>
          <p:nvPr>
            <p:ph type="title"/>
          </p:nvPr>
        </p:nvSpPr>
        <p:spPr/>
        <p:txBody>
          <a:bodyPr/>
          <a:lstStyle/>
          <a:p>
            <a:endParaRPr lang="en-GB"/>
          </a:p>
        </p:txBody>
      </p:sp>
      <p:pic>
        <p:nvPicPr>
          <p:cNvPr id="4" name="Online Media 3" title="Business Communication In South Africa">
            <a:hlinkClick r:id="" action="ppaction://media"/>
            <a:extLst>
              <a:ext uri="{FF2B5EF4-FFF2-40B4-BE49-F238E27FC236}">
                <a16:creationId xmlns:a16="http://schemas.microsoft.com/office/drawing/2014/main" id="{B2D6C566-4733-38DB-8189-B4BA2F64CB5D}"/>
              </a:ext>
            </a:extLst>
          </p:cNvPr>
          <p:cNvPicPr>
            <a:picLocks noGrp="1" noRot="1" noChangeAspect="1"/>
          </p:cNvPicPr>
          <p:nvPr>
            <p:ph idx="1"/>
            <a:videoFile r:link="rId1"/>
          </p:nvPr>
        </p:nvPicPr>
        <p:blipFill>
          <a:blip r:embed="rId3"/>
          <a:stretch>
            <a:fillRect/>
          </a:stretch>
        </p:blipFill>
        <p:spPr>
          <a:xfrm>
            <a:off x="0" y="-43809"/>
            <a:ext cx="12207272" cy="6897575"/>
          </a:xfrm>
          <a:prstGeom prst="rect">
            <a:avLst/>
          </a:prstGeom>
        </p:spPr>
      </p:pic>
    </p:spTree>
    <p:extLst>
      <p:ext uri="{BB962C8B-B14F-4D97-AF65-F5344CB8AC3E}">
        <p14:creationId xmlns:p14="http://schemas.microsoft.com/office/powerpoint/2010/main" val="2340908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Summary</a:t>
            </a:r>
          </a:p>
        </p:txBody>
      </p:sp>
      <p:sp>
        <p:nvSpPr>
          <p:cNvPr id="3" name="Content Placeholder 2"/>
          <p:cNvSpPr>
            <a:spLocks noGrp="1"/>
          </p:cNvSpPr>
          <p:nvPr>
            <p:ph idx="1"/>
          </p:nvPr>
        </p:nvSpPr>
        <p:spPr>
          <a:xfrm>
            <a:off x="542611" y="1999622"/>
            <a:ext cx="11193864" cy="4371033"/>
          </a:xfrm>
        </p:spPr>
        <p:txBody>
          <a:bodyPr anchor="ctr">
            <a:normAutofit fontScale="70000" lnSpcReduction="20000"/>
          </a:bodyPr>
          <a:lstStyle/>
          <a:p>
            <a:r>
              <a:rPr lang="en-GB" sz="4000" dirty="0"/>
              <a:t>Both Latin America and Africa encompass a large number of countries each.</a:t>
            </a:r>
          </a:p>
          <a:p>
            <a:r>
              <a:rPr lang="en-GB" sz="4000" dirty="0"/>
              <a:t>There are similarities between the countries but there are also many differences – research into specific countries is essential for successful business in these areas</a:t>
            </a:r>
          </a:p>
          <a:p>
            <a:r>
              <a:rPr lang="en-GB" sz="4000" dirty="0"/>
              <a:t>All countries are high context environments where building relationships are important</a:t>
            </a:r>
          </a:p>
          <a:p>
            <a:r>
              <a:rPr lang="en-GB" sz="4000" dirty="0"/>
              <a:t>Many (but not all) countries in both regions suffer from unstable/authoritarian political conditions and the trust in government tends to be low</a:t>
            </a:r>
          </a:p>
          <a:p>
            <a:r>
              <a:rPr lang="en-GB" sz="4000" dirty="0"/>
              <a:t>Both continents are resources rich with young populations which provides attractive business prospects</a:t>
            </a:r>
          </a:p>
        </p:txBody>
      </p:sp>
    </p:spTree>
    <p:extLst>
      <p:ext uri="{BB962C8B-B14F-4D97-AF65-F5344CB8AC3E}">
        <p14:creationId xmlns:p14="http://schemas.microsoft.com/office/powerpoint/2010/main" val="28035010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Exercise – How Culturally Aware Are You?</a:t>
            </a:r>
          </a:p>
        </p:txBody>
      </p:sp>
      <p:sp>
        <p:nvSpPr>
          <p:cNvPr id="3" name="Content Placeholder 2"/>
          <p:cNvSpPr>
            <a:spLocks noGrp="1"/>
          </p:cNvSpPr>
          <p:nvPr>
            <p:ph idx="1"/>
          </p:nvPr>
        </p:nvSpPr>
        <p:spPr>
          <a:xfrm>
            <a:off x="542611" y="1999622"/>
            <a:ext cx="11193864" cy="4371033"/>
          </a:xfrm>
        </p:spPr>
        <p:txBody>
          <a:bodyPr anchor="ctr">
            <a:normAutofit/>
          </a:bodyPr>
          <a:lstStyle/>
          <a:p>
            <a:pPr marL="0" indent="0">
              <a:buNone/>
            </a:pPr>
            <a:r>
              <a:rPr lang="en-GB" sz="2400" dirty="0">
                <a:hlinkClick r:id="rId2"/>
              </a:rPr>
              <a:t>Click on the links below and choose a few cross cultural quizzes to complete</a:t>
            </a:r>
          </a:p>
          <a:p>
            <a:pPr marL="0" indent="0">
              <a:buNone/>
            </a:pPr>
            <a:endParaRPr lang="en-GB" sz="2400" dirty="0">
              <a:hlinkClick r:id="rId2"/>
            </a:endParaRPr>
          </a:p>
          <a:p>
            <a:r>
              <a:rPr lang="en-GB" dirty="0">
                <a:hlinkClick r:id="rId2"/>
              </a:rPr>
              <a:t>http://crossculturalbiz.com/business-culture-awareness-quiz/</a:t>
            </a:r>
            <a:endParaRPr lang="en-GB" dirty="0"/>
          </a:p>
          <a:p>
            <a:endParaRPr lang="en-GB" sz="4000" dirty="0"/>
          </a:p>
          <a:p>
            <a:r>
              <a:rPr lang="en-GB" sz="2800" dirty="0">
                <a:hlinkClick r:id="rId3"/>
              </a:rPr>
              <a:t>Cross Cultural Awareness Quizzes &amp; Assessments (commisceo-global.com)</a:t>
            </a:r>
            <a:endParaRPr lang="en-GB" sz="4000" dirty="0"/>
          </a:p>
          <a:p>
            <a:endParaRPr lang="en-GB" sz="4000" dirty="0"/>
          </a:p>
          <a:p>
            <a:endParaRPr lang="en-GB" sz="3200" dirty="0"/>
          </a:p>
        </p:txBody>
      </p:sp>
    </p:spTree>
    <p:extLst>
      <p:ext uri="{BB962C8B-B14F-4D97-AF65-F5344CB8AC3E}">
        <p14:creationId xmlns:p14="http://schemas.microsoft.com/office/powerpoint/2010/main" val="34541928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Assignment 2 -</a:t>
            </a:r>
          </a:p>
        </p:txBody>
      </p:sp>
      <p:sp>
        <p:nvSpPr>
          <p:cNvPr id="3" name="Content Placeholder 2"/>
          <p:cNvSpPr>
            <a:spLocks noGrp="1"/>
          </p:cNvSpPr>
          <p:nvPr>
            <p:ph idx="1"/>
          </p:nvPr>
        </p:nvSpPr>
        <p:spPr>
          <a:xfrm>
            <a:off x="155643" y="1999622"/>
            <a:ext cx="11580832" cy="4371033"/>
          </a:xfrm>
        </p:spPr>
        <p:txBody>
          <a:bodyPr anchor="ctr">
            <a:normAutofit/>
          </a:bodyPr>
          <a:lstStyle/>
          <a:p>
            <a:r>
              <a:rPr lang="en-GB" sz="3200" dirty="0"/>
              <a:t>By next week you should have selected a country for assignment 2. </a:t>
            </a:r>
          </a:p>
          <a:p>
            <a:endParaRPr lang="en-GB" sz="1000" dirty="0"/>
          </a:p>
          <a:p>
            <a:r>
              <a:rPr lang="en-GB" sz="3200" dirty="0"/>
              <a:t>Please do not choose your home country.</a:t>
            </a:r>
          </a:p>
          <a:p>
            <a:endParaRPr lang="en-GB" sz="1000" dirty="0"/>
          </a:p>
          <a:p>
            <a:r>
              <a:rPr lang="en-GB" sz="3200" dirty="0"/>
              <a:t>Please choose a different country from assignment 1</a:t>
            </a:r>
          </a:p>
          <a:p>
            <a:endParaRPr lang="en-GB" sz="1000" dirty="0"/>
          </a:p>
          <a:p>
            <a:r>
              <a:rPr lang="en-GB" sz="3200" dirty="0"/>
              <a:t>Use the following links to research country profiles </a:t>
            </a:r>
          </a:p>
          <a:p>
            <a:pPr lvl="1"/>
            <a:r>
              <a:rPr lang="en-GB" sz="2000" dirty="0">
                <a:hlinkClick r:id="rId2"/>
              </a:rPr>
              <a:t>Guides to Culture, Customs and Etiquette for 80+ Countries (commisceo-global.com)</a:t>
            </a:r>
            <a:endParaRPr lang="en-GB" sz="2000" dirty="0"/>
          </a:p>
          <a:p>
            <a:pPr lvl="1"/>
            <a:r>
              <a:rPr lang="en-GB" sz="2000" dirty="0">
                <a:hlinkClick r:id="rId3"/>
              </a:rPr>
              <a:t>Cross-Cultural Management Guides for Expats (commisceo-global.com)</a:t>
            </a:r>
            <a:endParaRPr lang="en-GB" sz="2000" dirty="0"/>
          </a:p>
          <a:p>
            <a:endParaRPr lang="en-GB" sz="3200" dirty="0"/>
          </a:p>
        </p:txBody>
      </p:sp>
    </p:spTree>
    <p:extLst>
      <p:ext uri="{BB962C8B-B14F-4D97-AF65-F5344CB8AC3E}">
        <p14:creationId xmlns:p14="http://schemas.microsoft.com/office/powerpoint/2010/main" val="26056023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862BE641-75C4-4E46-8941-FF881DEBFFC0}"/>
              </a:ext>
            </a:extLst>
          </p:cNvPr>
          <p:cNvSpPr>
            <a:spLocks noGrp="1"/>
          </p:cNvSpPr>
          <p:nvPr>
            <p:ph type="title"/>
          </p:nvPr>
        </p:nvSpPr>
        <p:spPr>
          <a:xfrm>
            <a:off x="1069788" y="2654490"/>
            <a:ext cx="4567686" cy="3220382"/>
          </a:xfrm>
        </p:spPr>
        <p:txBody>
          <a:bodyPr vert="horz" lIns="91440" tIns="45720" rIns="91440" bIns="45720" rtlCol="0" anchor="t">
            <a:normAutofit/>
          </a:bodyPr>
          <a:lstStyle/>
          <a:p>
            <a:pPr algn="r"/>
            <a:r>
              <a:rPr lang="en-US" sz="4800">
                <a:solidFill>
                  <a:srgbClr val="FFFFFF"/>
                </a:solidFill>
              </a:rPr>
              <a:t>Any Questions?</a:t>
            </a:r>
          </a:p>
        </p:txBody>
      </p:sp>
      <p:pic>
        <p:nvPicPr>
          <p:cNvPr id="5" name="Picture Placeholder 4" descr="Quizzical burrowing owl looking forward">
            <a:extLst>
              <a:ext uri="{FF2B5EF4-FFF2-40B4-BE49-F238E27FC236}">
                <a16:creationId xmlns:a16="http://schemas.microsoft.com/office/drawing/2014/main" id="{DA2DF4EC-645E-4BA6-8628-BDC3F018980A}"/>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l="681" r="38730" b="1"/>
          <a:stretch/>
        </p:blipFill>
        <p:spPr>
          <a:xfrm>
            <a:off x="6553199" y="457200"/>
            <a:ext cx="5181602" cy="5943600"/>
          </a:xfrm>
          <a:prstGeom prst="rect">
            <a:avLst/>
          </a:prstGeom>
        </p:spPr>
      </p:pic>
    </p:spTree>
    <p:extLst>
      <p:ext uri="{BB962C8B-B14F-4D97-AF65-F5344CB8AC3E}">
        <p14:creationId xmlns:p14="http://schemas.microsoft.com/office/powerpoint/2010/main" val="41420404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0</TotalTime>
  <Words>1656</Words>
  <Application>Microsoft Office PowerPoint</Application>
  <PresentationFormat>Widescreen</PresentationFormat>
  <Paragraphs>142</Paragraphs>
  <Slides>27</Slides>
  <Notes>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Wingdings</vt:lpstr>
      <vt:lpstr>Office Theme</vt:lpstr>
      <vt:lpstr>Lecture 8  Country Profiles</vt:lpstr>
      <vt:lpstr>This week, we will:</vt:lpstr>
      <vt:lpstr>South America </vt:lpstr>
      <vt:lpstr>SOUTH AMERICA</vt:lpstr>
      <vt:lpstr>Doing Business with Latin America</vt:lpstr>
      <vt:lpstr>PowerPoint Presentation</vt:lpstr>
      <vt:lpstr>Mexico</vt:lpstr>
      <vt:lpstr>Mexico</vt:lpstr>
      <vt:lpstr>CENTRAL AND SOUTH AMERICA</vt:lpstr>
      <vt:lpstr>BRAZIL</vt:lpstr>
      <vt:lpstr>BRAZIL</vt:lpstr>
      <vt:lpstr>GENERAL THEMES IN SOUTH AMERICA</vt:lpstr>
      <vt:lpstr>Africa </vt:lpstr>
      <vt:lpstr>SOUTH AMERICA</vt:lpstr>
      <vt:lpstr>Doing Business With Africa</vt:lpstr>
      <vt:lpstr>Africa</vt:lpstr>
      <vt:lpstr>Important Features of African Life - Family</vt:lpstr>
      <vt:lpstr>Important Features of African Life – Trust &amp; Friendship</vt:lpstr>
      <vt:lpstr>Important Features of African Life – Time</vt:lpstr>
      <vt:lpstr>Important Features of African Life – Respect For Elders</vt:lpstr>
      <vt:lpstr>Advice on Doing Business in Africa</vt:lpstr>
      <vt:lpstr>PowerPoint Presentation</vt:lpstr>
      <vt:lpstr>PowerPoint Presentation</vt:lpstr>
      <vt:lpstr>Summary</vt:lpstr>
      <vt:lpstr>Exercise – How Culturally Aware Are You?</vt:lpstr>
      <vt:lpstr>Assignment 2 -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dc:title>
  <dc:creator>Lisa Knight</dc:creator>
  <cp:lastModifiedBy>Gwyneth Jones</cp:lastModifiedBy>
  <cp:revision>81</cp:revision>
  <dcterms:created xsi:type="dcterms:W3CDTF">2022-10-03T13:55:11Z</dcterms:created>
  <dcterms:modified xsi:type="dcterms:W3CDTF">2023-12-05T21:06:45Z</dcterms:modified>
</cp:coreProperties>
</file>