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40" r:id="rId4"/>
  </p:sldMasterIdLst>
  <p:notesMasterIdLst>
    <p:notesMasterId r:id="rId17"/>
  </p:notesMasterIdLst>
  <p:handoutMasterIdLst>
    <p:handoutMasterId r:id="rId18"/>
  </p:handoutMasterIdLst>
  <p:sldIdLst>
    <p:sldId id="264" r:id="rId5"/>
    <p:sldId id="265" r:id="rId6"/>
    <p:sldId id="266" r:id="rId7"/>
    <p:sldId id="267" r:id="rId8"/>
    <p:sldId id="268" r:id="rId9"/>
    <p:sldId id="269" r:id="rId10"/>
    <p:sldId id="270" r:id="rId11"/>
    <p:sldId id="271" r:id="rId12"/>
    <p:sldId id="272" r:id="rId13"/>
    <p:sldId id="273" r:id="rId14"/>
    <p:sldId id="274" r:id="rId15"/>
    <p:sldId id="27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FFFFF"/>
    <a:srgbClr val="969696"/>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1" autoAdjust="0"/>
    <p:restoredTop sz="82975" autoAdjust="0"/>
  </p:normalViewPr>
  <p:slideViewPr>
    <p:cSldViewPr snapToGrid="0">
      <p:cViewPr varScale="1">
        <p:scale>
          <a:sx n="68" d="100"/>
          <a:sy n="68" d="100"/>
        </p:scale>
        <p:origin x="1171" y="67"/>
      </p:cViewPr>
      <p:guideLst>
        <p:guide orient="horz" pos="2160"/>
        <p:guide pos="3840"/>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60" d="100"/>
          <a:sy n="60" d="100"/>
        </p:scale>
        <p:origin x="1642"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D5339C-519D-4230-BF0C-1BF09A2FE2D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3982FE9-1227-454F-8FBE-5D49EEFEFD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F93CD36-562E-4EEA-8B96-DB5FE3AB0DC1}" type="datetimeFigureOut">
              <a:rPr lang="en-US" smtClean="0"/>
              <a:pPr/>
              <a:t>11/9/2022</a:t>
            </a:fld>
            <a:endParaRPr lang="en-US" dirty="0"/>
          </a:p>
        </p:txBody>
      </p:sp>
      <p:sp>
        <p:nvSpPr>
          <p:cNvPr id="4" name="Footer Placeholder 3">
            <a:extLst>
              <a:ext uri="{FF2B5EF4-FFF2-40B4-BE49-F238E27FC236}">
                <a16:creationId xmlns:a16="http://schemas.microsoft.com/office/drawing/2014/main" id="{C2C515AC-387D-4DC2-8066-2F960E1511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CA55534-4B86-498E-A9D9-C98A3290DCE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D9C5148-8ED6-434E-BA59-EF48324382B2}" type="slidenum">
              <a:rPr lang="en-US" smtClean="0"/>
              <a:pPr/>
              <a:t>‹#›</a:t>
            </a:fld>
            <a:endParaRPr lang="en-US" dirty="0"/>
          </a:p>
        </p:txBody>
      </p:sp>
    </p:spTree>
    <p:extLst>
      <p:ext uri="{BB962C8B-B14F-4D97-AF65-F5344CB8AC3E}">
        <p14:creationId xmlns:p14="http://schemas.microsoft.com/office/powerpoint/2010/main" val="263899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0FA4AB-31E7-4D1C-A552-BCF9442B3075}" type="datetimeFigureOut">
              <a:rPr lang="en-US" smtClean="0"/>
              <a:pPr/>
              <a:t>11/9/2022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D33291-C0D9-4415-AEC4-F67D377A5ADC}" type="slidenum">
              <a:rPr lang="en-US" smtClean="0"/>
              <a:pPr/>
              <a:t>‹#›</a:t>
            </a:fld>
            <a:endParaRPr lang="en-US" dirty="0"/>
          </a:p>
        </p:txBody>
      </p:sp>
    </p:spTree>
    <p:extLst>
      <p:ext uri="{BB962C8B-B14F-4D97-AF65-F5344CB8AC3E}">
        <p14:creationId xmlns:p14="http://schemas.microsoft.com/office/powerpoint/2010/main" val="429030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ritannica.com/topic/Amazoncom"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ebayinc.com/compan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“Introduction”</a:t>
            </a:r>
          </a:p>
          <a:p>
            <a:r>
              <a:rPr lang="en-IN" sz="1200" kern="1200" dirty="0">
                <a:solidFill>
                  <a:schemeClr val="tx1"/>
                </a:solidFill>
                <a:latin typeface="+mn-lt"/>
                <a:ea typeface="+mn-ea"/>
                <a:cs typeface="+mn-cs"/>
              </a:rPr>
              <a:t>The presentation is based on the Knowledge Management System and its impact on the success of organisations. The presentation has selected Amazon and eBay as the organisation and will explain the KM system used by the brands. The presentation will provide an overview of the companies and their Knowledge management system. It will identify several issues both of the companies have to face related to KMS. Finally, the presentation will provide suggestions to prevent the issues regarding KM systems faced by the organisations.</a:t>
            </a:r>
          </a:p>
          <a:p>
            <a:endParaRPr lang="en-IN" dirty="0"/>
          </a:p>
        </p:txBody>
      </p:sp>
      <p:sp>
        <p:nvSpPr>
          <p:cNvPr id="4" name="Slide Number Placeholder 3"/>
          <p:cNvSpPr>
            <a:spLocks noGrp="1"/>
          </p:cNvSpPr>
          <p:nvPr>
            <p:ph type="sldNum" sz="quarter" idx="10"/>
          </p:nvPr>
        </p:nvSpPr>
        <p:spPr/>
        <p:txBody>
          <a:bodyPr/>
          <a:lstStyle/>
          <a:p>
            <a:fld id="{CED33291-C0D9-4415-AEC4-F67D377A5ADC}" type="slidenum">
              <a:rPr lang="en-US" smtClean="0"/>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“Knowledge Management System and its impact on success of a brand”</a:t>
            </a:r>
          </a:p>
          <a:p>
            <a:r>
              <a:rPr lang="en-IN" sz="1200" kern="1200" dirty="0">
                <a:solidFill>
                  <a:schemeClr val="tx1"/>
                </a:solidFill>
                <a:latin typeface="+mn-lt"/>
                <a:ea typeface="+mn-ea"/>
                <a:cs typeface="+mn-cs"/>
              </a:rPr>
              <a:t>Knowledge</a:t>
            </a:r>
            <a:r>
              <a:rPr lang="en-IN" sz="1200" b="1" kern="1200" dirty="0">
                <a:solidFill>
                  <a:schemeClr val="tx1"/>
                </a:solidFill>
                <a:latin typeface="+mn-lt"/>
                <a:ea typeface="+mn-ea"/>
                <a:cs typeface="+mn-cs"/>
              </a:rPr>
              <a:t> </a:t>
            </a:r>
            <a:r>
              <a:rPr lang="en-IN" sz="1200" kern="1200" dirty="0">
                <a:solidFill>
                  <a:schemeClr val="tx1"/>
                </a:solidFill>
                <a:latin typeface="+mn-lt"/>
                <a:ea typeface="+mn-ea"/>
                <a:cs typeface="+mn-cs"/>
              </a:rPr>
              <a:t>management system refers to the set of content management software that is used to measure the knowledge contribution of any organisation (</a:t>
            </a:r>
            <a:r>
              <a:rPr lang="en-IN" sz="1200" kern="1200" dirty="0" err="1">
                <a:solidFill>
                  <a:schemeClr val="tx1"/>
                </a:solidFill>
                <a:latin typeface="+mn-lt"/>
                <a:ea typeface="+mn-ea"/>
                <a:cs typeface="+mn-cs"/>
              </a:rPr>
              <a:t>Abualoush</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2018). Knowledge management system acquires specialised software based on the talent management of workers within an organisation. Knowledge management system consists of a wider range of IT systems and software that collects and retrieves knowledge for ensuring better collaboration, understanding and alignment of various processes to achieve the objectives of an organisation and gain competitive advantages over competitors (Di </a:t>
            </a:r>
            <a:r>
              <a:rPr lang="en-IN" sz="1200" kern="1200" dirty="0" err="1">
                <a:solidFill>
                  <a:schemeClr val="tx1"/>
                </a:solidFill>
                <a:latin typeface="+mn-lt"/>
                <a:ea typeface="+mn-ea"/>
                <a:cs typeface="+mn-cs"/>
              </a:rPr>
              <a:t>Vaio</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2021). In the competitive corporate world it is essential to gain expertise in effective knowledge management that will assure high growth and profitability of the brand. Efficiency in Knowledge management systems helps organisations to collect, store and share valuable information with the help of digital software and technology. KMS helps users to record and access valuable information more conveniently. Knowledge Management system consists of content, optimisation, instruction and insight that assure effective decision making regarding Artificial intelligence within a brand.   </a:t>
            </a:r>
          </a:p>
          <a:p>
            <a:endParaRPr lang="en-IN" dirty="0"/>
          </a:p>
        </p:txBody>
      </p:sp>
      <p:sp>
        <p:nvSpPr>
          <p:cNvPr id="4" name="Slide Number Placeholder 3"/>
          <p:cNvSpPr>
            <a:spLocks noGrp="1"/>
          </p:cNvSpPr>
          <p:nvPr>
            <p:ph type="sldNum" sz="quarter" idx="10"/>
          </p:nvPr>
        </p:nvSpPr>
        <p:spPr/>
        <p:txBody>
          <a:bodyPr/>
          <a:lstStyle/>
          <a:p>
            <a:fld id="{CED33291-C0D9-4415-AEC4-F67D377A5ADC}" type="slidenum">
              <a:rPr lang="en-US" smtClean="0"/>
              <a:pPr/>
              <a:t>3</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“Brand Overview of Amazon and eBay”</a:t>
            </a:r>
          </a:p>
          <a:p>
            <a:r>
              <a:rPr lang="en-IN" sz="1200" kern="1200" dirty="0">
                <a:solidFill>
                  <a:schemeClr val="tx1"/>
                </a:solidFill>
                <a:latin typeface="+mn-lt"/>
                <a:ea typeface="+mn-ea"/>
                <a:cs typeface="+mn-cs"/>
              </a:rPr>
              <a:t>Amazon</a:t>
            </a:r>
            <a:r>
              <a:rPr lang="en-IN" sz="1200" b="1" kern="1200" dirty="0">
                <a:solidFill>
                  <a:schemeClr val="tx1"/>
                </a:solidFill>
                <a:latin typeface="+mn-lt"/>
                <a:ea typeface="+mn-ea"/>
                <a:cs typeface="+mn-cs"/>
              </a:rPr>
              <a:t> </a:t>
            </a:r>
            <a:r>
              <a:rPr lang="en-IN" sz="1200" kern="1200" dirty="0">
                <a:solidFill>
                  <a:schemeClr val="tx1"/>
                </a:solidFill>
                <a:latin typeface="+mn-lt"/>
                <a:ea typeface="+mn-ea"/>
                <a:cs typeface="+mn-cs"/>
              </a:rPr>
              <a:t>and</a:t>
            </a:r>
            <a:r>
              <a:rPr lang="en-IN" sz="1200" b="1" kern="1200" dirty="0">
                <a:solidFill>
                  <a:schemeClr val="tx1"/>
                </a:solidFill>
                <a:latin typeface="+mn-lt"/>
                <a:ea typeface="+mn-ea"/>
                <a:cs typeface="+mn-cs"/>
              </a:rPr>
              <a:t> </a:t>
            </a:r>
            <a:r>
              <a:rPr lang="en-IN" sz="1200" kern="1200" dirty="0">
                <a:solidFill>
                  <a:schemeClr val="tx1"/>
                </a:solidFill>
                <a:latin typeface="+mn-lt"/>
                <a:ea typeface="+mn-ea"/>
                <a:cs typeface="+mn-cs"/>
              </a:rPr>
              <a:t>eBay</a:t>
            </a:r>
            <a:r>
              <a:rPr lang="en-IN" sz="1200" b="1" kern="1200" dirty="0">
                <a:solidFill>
                  <a:schemeClr val="tx1"/>
                </a:solidFill>
                <a:latin typeface="+mn-lt"/>
                <a:ea typeface="+mn-ea"/>
                <a:cs typeface="+mn-cs"/>
              </a:rPr>
              <a:t> </a:t>
            </a:r>
            <a:r>
              <a:rPr lang="en-IN" sz="1200" kern="1200" dirty="0">
                <a:solidFill>
                  <a:schemeClr val="tx1"/>
                </a:solidFill>
                <a:latin typeface="+mn-lt"/>
                <a:ea typeface="+mn-ea"/>
                <a:cs typeface="+mn-cs"/>
              </a:rPr>
              <a:t>are</a:t>
            </a:r>
            <a:r>
              <a:rPr lang="en-IN" sz="1200" b="1" kern="1200" dirty="0">
                <a:solidFill>
                  <a:schemeClr val="tx1"/>
                </a:solidFill>
                <a:latin typeface="+mn-lt"/>
                <a:ea typeface="+mn-ea"/>
                <a:cs typeface="+mn-cs"/>
              </a:rPr>
              <a:t> </a:t>
            </a:r>
            <a:r>
              <a:rPr lang="en-IN" sz="1200" kern="1200" dirty="0">
                <a:solidFill>
                  <a:schemeClr val="tx1"/>
                </a:solidFill>
                <a:latin typeface="+mn-lt"/>
                <a:ea typeface="+mn-ea"/>
                <a:cs typeface="+mn-cs"/>
              </a:rPr>
              <a:t>popular organisations that operate under the ecommerce sector. Amazon offers digital streamline and web services to customers and third party manufacturers. It is the world's most populated digital service providing brand. It also offers a digital service network to other SMEs organisations worldwide that helps them to sell their products and use AI technology to gain better organisational efficiency.  The brand uses Automation Intelligence for managing and controlling Knowledge throughout the organisation (Britannica, 2022). eBay is a top competitor of Amazon that provides B2B and B2C services to worldwide customers. It is a seller oriented platform that provides opportunities to sellers of different parts of the world to sell their products and earn profit (</a:t>
            </a:r>
            <a:r>
              <a:rPr lang="en-IN" sz="1200" kern="1200" dirty="0" err="1">
                <a:solidFill>
                  <a:schemeClr val="tx1"/>
                </a:solidFill>
                <a:latin typeface="+mn-lt"/>
                <a:ea typeface="+mn-ea"/>
                <a:cs typeface="+mn-cs"/>
              </a:rPr>
              <a:t>Ebayinc</a:t>
            </a:r>
            <a:r>
              <a:rPr lang="en-IN" sz="1200" kern="1200" dirty="0">
                <a:solidFill>
                  <a:schemeClr val="tx1"/>
                </a:solidFill>
                <a:latin typeface="+mn-lt"/>
                <a:ea typeface="+mn-ea"/>
                <a:cs typeface="+mn-cs"/>
              </a:rPr>
              <a:t>, 2022). The brand uses artificial intelligence to connect with a wider network of buyers and sellers worldwide and give opportunity to people to buy or sell products more securely and conveniently. </a:t>
            </a:r>
          </a:p>
          <a:p>
            <a:endParaRPr lang="en-IN" dirty="0"/>
          </a:p>
        </p:txBody>
      </p:sp>
      <p:sp>
        <p:nvSpPr>
          <p:cNvPr id="4" name="Slide Number Placeholder 3"/>
          <p:cNvSpPr>
            <a:spLocks noGrp="1"/>
          </p:cNvSpPr>
          <p:nvPr>
            <p:ph type="sldNum" sz="quarter" idx="10"/>
          </p:nvPr>
        </p:nvSpPr>
        <p:spPr/>
        <p:txBody>
          <a:bodyPr/>
          <a:lstStyle/>
          <a:p>
            <a:fld id="{CED33291-C0D9-4415-AEC4-F67D377A5ADC}" type="slidenum">
              <a:rPr lang="en-US" smtClean="0"/>
              <a:pPr/>
              <a:t>4</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“Knowledge Management System of Amazon”</a:t>
            </a:r>
          </a:p>
          <a:p>
            <a:r>
              <a:rPr lang="en-IN" sz="1200" kern="1200" dirty="0">
                <a:solidFill>
                  <a:schemeClr val="tx1"/>
                </a:solidFill>
                <a:latin typeface="+mn-lt"/>
                <a:ea typeface="+mn-ea"/>
                <a:cs typeface="+mn-cs"/>
              </a:rPr>
              <a:t>Amazon</a:t>
            </a:r>
            <a:r>
              <a:rPr lang="en-IN" sz="1200" b="1" kern="1200" dirty="0">
                <a:solidFill>
                  <a:schemeClr val="tx1"/>
                </a:solidFill>
                <a:latin typeface="+mn-lt"/>
                <a:ea typeface="+mn-ea"/>
                <a:cs typeface="+mn-cs"/>
              </a:rPr>
              <a:t> </a:t>
            </a:r>
            <a:r>
              <a:rPr lang="en-IN" sz="1200" kern="1200" dirty="0">
                <a:solidFill>
                  <a:schemeClr val="tx1"/>
                </a:solidFill>
                <a:latin typeface="+mn-lt"/>
                <a:ea typeface="+mn-ea"/>
                <a:cs typeface="+mn-cs"/>
              </a:rPr>
              <a:t>uses</a:t>
            </a:r>
            <a:r>
              <a:rPr lang="en-IN" sz="1200" b="1" kern="1200" dirty="0">
                <a:solidFill>
                  <a:schemeClr val="tx1"/>
                </a:solidFill>
                <a:latin typeface="+mn-lt"/>
                <a:ea typeface="+mn-ea"/>
                <a:cs typeface="+mn-cs"/>
              </a:rPr>
              <a:t> </a:t>
            </a:r>
            <a:r>
              <a:rPr lang="en-IN" sz="1200" kern="1200" dirty="0">
                <a:solidFill>
                  <a:schemeClr val="tx1"/>
                </a:solidFill>
                <a:latin typeface="+mn-lt"/>
                <a:ea typeface="+mn-ea"/>
                <a:cs typeface="+mn-cs"/>
              </a:rPr>
              <a:t>automation technology and software to deliver more convenient and cost effective digital streaming services to clients. The KM system used by Amazon includes several principles such as </a:t>
            </a:r>
            <a:r>
              <a:rPr lang="en-IN" sz="1200" b="1" i="1" kern="1200" dirty="0">
                <a:solidFill>
                  <a:schemeClr val="tx1"/>
                </a:solidFill>
                <a:latin typeface="+mn-lt"/>
                <a:ea typeface="+mn-ea"/>
                <a:cs typeface="+mn-cs"/>
              </a:rPr>
              <a:t>"One portal, one Interface"</a:t>
            </a:r>
            <a:r>
              <a:rPr lang="en-IN" sz="1200" kern="1200" dirty="0">
                <a:solidFill>
                  <a:schemeClr val="tx1"/>
                </a:solidFill>
                <a:latin typeface="+mn-lt"/>
                <a:ea typeface="+mn-ea"/>
                <a:cs typeface="+mn-cs"/>
              </a:rPr>
              <a:t> that helps customers to get various services in one place that saves both time and effort and increases the brand value of the company (</a:t>
            </a:r>
            <a:r>
              <a:rPr lang="en-IN" sz="1200" kern="1200" dirty="0" err="1">
                <a:solidFill>
                  <a:schemeClr val="tx1"/>
                </a:solidFill>
                <a:latin typeface="+mn-lt"/>
                <a:ea typeface="+mn-ea"/>
                <a:cs typeface="+mn-cs"/>
              </a:rPr>
              <a:t>Alves</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et al</a:t>
            </a:r>
            <a:r>
              <a:rPr lang="en-IN" sz="1200" kern="1200" dirty="0">
                <a:solidFill>
                  <a:schemeClr val="tx1"/>
                </a:solidFill>
                <a:latin typeface="+mn-lt"/>
                <a:ea typeface="+mn-ea"/>
                <a:cs typeface="+mn-cs"/>
              </a:rPr>
              <a:t>., 2019). KMS used by Amazon has specialised in content management that helps to include detailed information about any products so people can easily make purchase decisions. KMS used by Amazon helps the brand to provide a clear set of actions for various activities customers may have to accomplish for pre or post purchase of products. </a:t>
            </a:r>
          </a:p>
          <a:p>
            <a:endParaRPr lang="en-IN" dirty="0"/>
          </a:p>
        </p:txBody>
      </p:sp>
      <p:sp>
        <p:nvSpPr>
          <p:cNvPr id="4" name="Slide Number Placeholder 3"/>
          <p:cNvSpPr>
            <a:spLocks noGrp="1"/>
          </p:cNvSpPr>
          <p:nvPr>
            <p:ph type="sldNum" sz="quarter" idx="10"/>
          </p:nvPr>
        </p:nvSpPr>
        <p:spPr/>
        <p:txBody>
          <a:bodyPr/>
          <a:lstStyle/>
          <a:p>
            <a:fld id="{CED33291-C0D9-4415-AEC4-F67D377A5ADC}" type="slidenum">
              <a:rPr lang="en-US" smtClean="0"/>
              <a:pPr/>
              <a:t>5</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“Knowledge Management System of eBay”</a:t>
            </a:r>
          </a:p>
          <a:p>
            <a:r>
              <a:rPr lang="en-IN" sz="1200" kern="1200" dirty="0">
                <a:solidFill>
                  <a:schemeClr val="tx1"/>
                </a:solidFill>
                <a:latin typeface="+mn-lt"/>
                <a:ea typeface="+mn-ea"/>
                <a:cs typeface="+mn-cs"/>
              </a:rPr>
              <a:t>eBay</a:t>
            </a:r>
            <a:r>
              <a:rPr lang="en-IN" sz="1200" b="1" kern="1200" dirty="0">
                <a:solidFill>
                  <a:schemeClr val="tx1"/>
                </a:solidFill>
                <a:latin typeface="+mn-lt"/>
                <a:ea typeface="+mn-ea"/>
                <a:cs typeface="+mn-cs"/>
              </a:rPr>
              <a:t> </a:t>
            </a:r>
            <a:r>
              <a:rPr lang="en-IN" sz="1200" kern="1200" dirty="0">
                <a:solidFill>
                  <a:schemeClr val="tx1"/>
                </a:solidFill>
                <a:latin typeface="+mn-lt"/>
                <a:ea typeface="+mn-ea"/>
                <a:cs typeface="+mn-cs"/>
              </a:rPr>
              <a:t>uses customer and data insights for assuring developed AI technology and gaining expertise in algorithms. The brand uses artificial intelligence for better classification of products and image processing (</a:t>
            </a:r>
            <a:r>
              <a:rPr lang="en-IN" sz="1200" kern="1200" dirty="0" err="1">
                <a:solidFill>
                  <a:schemeClr val="tx1"/>
                </a:solidFill>
                <a:latin typeface="+mn-lt"/>
                <a:ea typeface="+mn-ea"/>
                <a:cs typeface="+mn-cs"/>
              </a:rPr>
              <a:t>Ebayinc</a:t>
            </a:r>
            <a:r>
              <a:rPr lang="en-IN" sz="1200" kern="1200" dirty="0">
                <a:solidFill>
                  <a:schemeClr val="tx1"/>
                </a:solidFill>
                <a:latin typeface="+mn-lt"/>
                <a:ea typeface="+mn-ea"/>
                <a:cs typeface="+mn-cs"/>
              </a:rPr>
              <a:t>, 2022). Implications of AI in KMS help the brand to offer more customised features to customers that helps them to search a variety of products (Greenstein-</a:t>
            </a:r>
            <a:r>
              <a:rPr lang="en-IN" sz="1200" kern="1200" dirty="0" err="1">
                <a:solidFill>
                  <a:schemeClr val="tx1"/>
                </a:solidFill>
                <a:latin typeface="+mn-lt"/>
                <a:ea typeface="+mn-ea"/>
                <a:cs typeface="+mn-cs"/>
              </a:rPr>
              <a:t>Messica</a:t>
            </a:r>
            <a:r>
              <a:rPr lang="en-IN" sz="1200" kern="1200" dirty="0">
                <a:solidFill>
                  <a:schemeClr val="tx1"/>
                </a:solidFill>
                <a:latin typeface="+mn-lt"/>
                <a:ea typeface="+mn-ea"/>
                <a:cs typeface="+mn-cs"/>
              </a:rPr>
              <a:t> and </a:t>
            </a:r>
            <a:r>
              <a:rPr lang="en-IN" sz="1200" kern="1200" dirty="0" err="1">
                <a:solidFill>
                  <a:schemeClr val="tx1"/>
                </a:solidFill>
                <a:latin typeface="+mn-lt"/>
                <a:ea typeface="+mn-ea"/>
                <a:cs typeface="+mn-cs"/>
              </a:rPr>
              <a:t>Rokach</a:t>
            </a:r>
            <a:r>
              <a:rPr lang="en-IN" sz="1200" kern="1200" dirty="0">
                <a:solidFill>
                  <a:schemeClr val="tx1"/>
                </a:solidFill>
                <a:latin typeface="+mn-lt"/>
                <a:ea typeface="+mn-ea"/>
                <a:cs typeface="+mn-cs"/>
              </a:rPr>
              <a:t>, 2018). The brand makes listings of products on their website by using machine learning technology. </a:t>
            </a:r>
          </a:p>
          <a:p>
            <a:endParaRPr lang="en-IN" dirty="0"/>
          </a:p>
        </p:txBody>
      </p:sp>
      <p:sp>
        <p:nvSpPr>
          <p:cNvPr id="4" name="Slide Number Placeholder 3"/>
          <p:cNvSpPr>
            <a:spLocks noGrp="1"/>
          </p:cNvSpPr>
          <p:nvPr>
            <p:ph type="sldNum" sz="quarter" idx="10"/>
          </p:nvPr>
        </p:nvSpPr>
        <p:spPr/>
        <p:txBody>
          <a:bodyPr/>
          <a:lstStyle/>
          <a:p>
            <a:fld id="{CED33291-C0D9-4415-AEC4-F67D377A5ADC}" type="slidenum">
              <a:rPr lang="en-US" smtClean="0"/>
              <a:pPr/>
              <a:t>6</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“Issues of Knowledge management system”</a:t>
            </a:r>
          </a:p>
          <a:p>
            <a:r>
              <a:rPr lang="en-IN" sz="1200" kern="1200" dirty="0">
                <a:solidFill>
                  <a:schemeClr val="tx1"/>
                </a:solidFill>
                <a:latin typeface="+mn-lt"/>
                <a:ea typeface="+mn-ea"/>
                <a:cs typeface="+mn-cs"/>
              </a:rPr>
              <a:t>There is no doubt that KMS offers unlimited opportunities and benefits to organisations for modifying their products or service range. But there are several issues that organisations have to face while using KMS that may affect the performance and success of an organisation over competitors. Amazon and eBay operate under the ecommerce sector that requires efficiency and productivity in Knowledge Management to gain compatibility over others. Amazon faces problems due to lack of time management, which affects the focus of workers to complete the work before the deadline. It gives huge challenges to the brand to offer convenient customer services at any time and any locations. The brands face problems to maintain adequate resources that may impact on the productivity of the brands (Sprinkle and </a:t>
            </a:r>
            <a:r>
              <a:rPr lang="en-IN" sz="1200" kern="1200" dirty="0" err="1">
                <a:solidFill>
                  <a:schemeClr val="tx1"/>
                </a:solidFill>
                <a:latin typeface="+mn-lt"/>
                <a:ea typeface="+mn-ea"/>
                <a:cs typeface="+mn-cs"/>
              </a:rPr>
              <a:t>Urick</a:t>
            </a:r>
            <a:r>
              <a:rPr lang="en-IN" sz="1200" kern="1200" dirty="0">
                <a:solidFill>
                  <a:schemeClr val="tx1"/>
                </a:solidFill>
                <a:latin typeface="+mn-lt"/>
                <a:ea typeface="+mn-ea"/>
                <a:cs typeface="+mn-cs"/>
              </a:rPr>
              <a:t>, 2018). To manage and control KMS companies have to hire expert candidates who can handle the complicated system and software’s to assure efficiency and accuracy. Both of the brands have to make huge investments to adopt KMS infrastructure and software and provide training to workers. The most common problem in Knowledge Management is lack of data safety that may affect data transformation mistakes and hacking of confidential information. </a:t>
            </a:r>
          </a:p>
          <a:p>
            <a:endParaRPr lang="en-IN" dirty="0"/>
          </a:p>
        </p:txBody>
      </p:sp>
      <p:sp>
        <p:nvSpPr>
          <p:cNvPr id="4" name="Slide Number Placeholder 3"/>
          <p:cNvSpPr>
            <a:spLocks noGrp="1"/>
          </p:cNvSpPr>
          <p:nvPr>
            <p:ph type="sldNum" sz="quarter" idx="10"/>
          </p:nvPr>
        </p:nvSpPr>
        <p:spPr/>
        <p:txBody>
          <a:bodyPr/>
          <a:lstStyle/>
          <a:p>
            <a:fld id="{CED33291-C0D9-4415-AEC4-F67D377A5ADC}" type="slidenum">
              <a:rPr lang="en-US" smtClean="0"/>
              <a:pPr/>
              <a:t>7</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“Recommendations to prevent the Knowledge Management issues”  </a:t>
            </a:r>
          </a:p>
          <a:p>
            <a:r>
              <a:rPr lang="en-IN" sz="1200" kern="1200" dirty="0">
                <a:solidFill>
                  <a:schemeClr val="tx1"/>
                </a:solidFill>
                <a:latin typeface="+mn-lt"/>
                <a:ea typeface="+mn-ea"/>
                <a:cs typeface="+mn-cs"/>
              </a:rPr>
              <a:t>It is essential to adopt effective strategies and procedures that will help to tackle the issues related with KMS and avoid the problems in future. By preventing the drawbacks of KMS organisation will perform better and gain more productivity. Amazon and eBay should make efficient use of AI tools and technology to assure better management and operation. Both of the organisations have to be concerned to maintain proper allocation and utilisation of resources that will prevent the problem of managing adequate resources. The organisations should employ virus protection systems to protect confidential data and information of clients ( </a:t>
            </a:r>
            <a:r>
              <a:rPr lang="en-IN" sz="1200" kern="1200" dirty="0" err="1">
                <a:solidFill>
                  <a:schemeClr val="tx1"/>
                </a:solidFill>
                <a:latin typeface="+mn-lt"/>
                <a:ea typeface="+mn-ea"/>
                <a:cs typeface="+mn-cs"/>
              </a:rPr>
              <a:t>Senadzo</a:t>
            </a:r>
            <a:r>
              <a:rPr lang="en-IN" sz="1200" kern="1200" dirty="0">
                <a:solidFill>
                  <a:schemeClr val="tx1"/>
                </a:solidFill>
                <a:latin typeface="+mn-lt"/>
                <a:ea typeface="+mn-ea"/>
                <a:cs typeface="+mn-cs"/>
              </a:rPr>
              <a:t>, 2019). </a:t>
            </a:r>
          </a:p>
          <a:p>
            <a:endParaRPr lang="en-IN" dirty="0"/>
          </a:p>
        </p:txBody>
      </p:sp>
      <p:sp>
        <p:nvSpPr>
          <p:cNvPr id="4" name="Slide Number Placeholder 3"/>
          <p:cNvSpPr>
            <a:spLocks noGrp="1"/>
          </p:cNvSpPr>
          <p:nvPr>
            <p:ph type="sldNum" sz="quarter" idx="10"/>
          </p:nvPr>
        </p:nvSpPr>
        <p:spPr/>
        <p:txBody>
          <a:bodyPr/>
          <a:lstStyle/>
          <a:p>
            <a:fld id="{CED33291-C0D9-4415-AEC4-F67D377A5ADC}" type="slidenum">
              <a:rPr lang="en-US" smtClean="0"/>
              <a:pPr/>
              <a:t>8</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a:solidFill>
                  <a:schemeClr val="tx1"/>
                </a:solidFill>
                <a:latin typeface="+mn-lt"/>
                <a:ea typeface="+mn-ea"/>
                <a:cs typeface="+mn-cs"/>
              </a:rPr>
              <a:t>“Conclusion”</a:t>
            </a:r>
          </a:p>
          <a:p>
            <a:r>
              <a:rPr lang="en-IN" sz="1200" kern="1200" dirty="0">
                <a:solidFill>
                  <a:schemeClr val="tx1"/>
                </a:solidFill>
                <a:latin typeface="+mn-lt"/>
                <a:ea typeface="+mn-ea"/>
                <a:cs typeface="+mn-cs"/>
              </a:rPr>
              <a:t>The presentation explained the Knowledge Management system and its impact in an organisation. It has evaluated the knowledge management system of Amazon and eBay and the contribution of KMS for assuring success of the companies. The presentation has highlighted several issues both of the organisations have to face and provide suggestions how to prevent the issues for better performance. </a:t>
            </a:r>
          </a:p>
          <a:p>
            <a:endParaRPr lang="en-IN" dirty="0"/>
          </a:p>
        </p:txBody>
      </p:sp>
      <p:sp>
        <p:nvSpPr>
          <p:cNvPr id="4" name="Slide Number Placeholder 3"/>
          <p:cNvSpPr>
            <a:spLocks noGrp="1"/>
          </p:cNvSpPr>
          <p:nvPr>
            <p:ph type="sldNum" sz="quarter" idx="10"/>
          </p:nvPr>
        </p:nvSpPr>
        <p:spPr/>
        <p:txBody>
          <a:bodyPr/>
          <a:lstStyle/>
          <a:p>
            <a:fld id="{CED33291-C0D9-4415-AEC4-F67D377A5ADC}" type="slidenum">
              <a:rPr lang="en-US" smtClean="0"/>
              <a:pPr/>
              <a:t>9</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IN" sz="1200" kern="1200" dirty="0" err="1">
                <a:solidFill>
                  <a:schemeClr val="tx1"/>
                </a:solidFill>
                <a:latin typeface="+mn-lt"/>
                <a:ea typeface="+mn-ea"/>
                <a:cs typeface="+mn-cs"/>
              </a:rPr>
              <a:t>Abualoush</a:t>
            </a:r>
            <a:r>
              <a:rPr lang="en-IN" sz="1200" kern="1200" dirty="0">
                <a:solidFill>
                  <a:schemeClr val="tx1"/>
                </a:solidFill>
                <a:latin typeface="+mn-lt"/>
                <a:ea typeface="+mn-ea"/>
                <a:cs typeface="+mn-cs"/>
              </a:rPr>
              <a:t>, S., </a:t>
            </a:r>
            <a:r>
              <a:rPr lang="en-IN" sz="1200" kern="1200" dirty="0" err="1">
                <a:solidFill>
                  <a:schemeClr val="tx1"/>
                </a:solidFill>
                <a:latin typeface="+mn-lt"/>
                <a:ea typeface="+mn-ea"/>
                <a:cs typeface="+mn-cs"/>
              </a:rPr>
              <a:t>Bataineh</a:t>
            </a:r>
            <a:r>
              <a:rPr lang="en-IN" sz="1200" kern="1200" dirty="0">
                <a:solidFill>
                  <a:schemeClr val="tx1"/>
                </a:solidFill>
                <a:latin typeface="+mn-lt"/>
                <a:ea typeface="+mn-ea"/>
                <a:cs typeface="+mn-cs"/>
              </a:rPr>
              <a:t>, K. and </a:t>
            </a:r>
            <a:r>
              <a:rPr lang="en-IN" sz="1200" kern="1200" dirty="0" err="1">
                <a:solidFill>
                  <a:schemeClr val="tx1"/>
                </a:solidFill>
                <a:latin typeface="+mn-lt"/>
                <a:ea typeface="+mn-ea"/>
                <a:cs typeface="+mn-cs"/>
              </a:rPr>
              <a:t>Alrowwad</a:t>
            </a:r>
            <a:r>
              <a:rPr lang="en-IN" sz="1200" kern="1200" dirty="0">
                <a:solidFill>
                  <a:schemeClr val="tx1"/>
                </a:solidFill>
                <a:latin typeface="+mn-lt"/>
                <a:ea typeface="+mn-ea"/>
                <a:cs typeface="+mn-cs"/>
              </a:rPr>
              <a:t>, A.A., 2018. The role of knowledge management process and intellectual capital as intermediary variables between knowledge management infrastructure and organization performance. Interdisciplinary Journal of Information, Knowledge, and Management, 13, p.279.</a:t>
            </a:r>
          </a:p>
          <a:p>
            <a:r>
              <a:rPr lang="en-IN" sz="1200" kern="1200" dirty="0" err="1">
                <a:solidFill>
                  <a:schemeClr val="tx1"/>
                </a:solidFill>
                <a:latin typeface="+mn-lt"/>
                <a:ea typeface="+mn-ea"/>
                <a:cs typeface="+mn-cs"/>
              </a:rPr>
              <a:t>Alves</a:t>
            </a:r>
            <a:r>
              <a:rPr lang="en-IN" sz="1200" kern="1200" dirty="0">
                <a:solidFill>
                  <a:schemeClr val="tx1"/>
                </a:solidFill>
                <a:latin typeface="+mn-lt"/>
                <a:ea typeface="+mn-ea"/>
                <a:cs typeface="+mn-cs"/>
              </a:rPr>
              <a:t>, H.P., </a:t>
            </a:r>
            <a:r>
              <a:rPr lang="en-IN" sz="1200" kern="1200" dirty="0" err="1">
                <a:solidFill>
                  <a:schemeClr val="tx1"/>
                </a:solidFill>
                <a:latin typeface="+mn-lt"/>
                <a:ea typeface="+mn-ea"/>
                <a:cs typeface="+mn-cs"/>
              </a:rPr>
              <a:t>Pimenta</a:t>
            </a:r>
            <a:r>
              <a:rPr lang="en-IN" sz="1200" kern="1200" dirty="0">
                <a:solidFill>
                  <a:schemeClr val="tx1"/>
                </a:solidFill>
                <a:latin typeface="+mn-lt"/>
                <a:ea typeface="+mn-ea"/>
                <a:cs typeface="+mn-cs"/>
              </a:rPr>
              <a:t>, N.L., </a:t>
            </a:r>
            <a:r>
              <a:rPr lang="en-IN" sz="1200" kern="1200" dirty="0" err="1">
                <a:solidFill>
                  <a:schemeClr val="tx1"/>
                </a:solidFill>
                <a:latin typeface="+mn-lt"/>
                <a:ea typeface="+mn-ea"/>
                <a:cs typeface="+mn-cs"/>
              </a:rPr>
              <a:t>Hanada</a:t>
            </a:r>
            <a:r>
              <a:rPr lang="en-IN" sz="1200" kern="1200" dirty="0">
                <a:solidFill>
                  <a:schemeClr val="tx1"/>
                </a:solidFill>
                <a:latin typeface="+mn-lt"/>
                <a:ea typeface="+mn-ea"/>
                <a:cs typeface="+mn-cs"/>
              </a:rPr>
              <a:t>, R.E., Lima, A.A., Mustafa, E.V. and Santos, E.M.R., 2019. Networks of collaboration and management in of </a:t>
            </a:r>
            <a:r>
              <a:rPr lang="en-IN" sz="1200" kern="1200" dirty="0" err="1">
                <a:solidFill>
                  <a:schemeClr val="tx1"/>
                </a:solidFill>
                <a:latin typeface="+mn-lt"/>
                <a:ea typeface="+mn-ea"/>
                <a:cs typeface="+mn-cs"/>
              </a:rPr>
              <a:t>phytocosmetrics</a:t>
            </a:r>
            <a:r>
              <a:rPr lang="en-IN" sz="1200" kern="1200" dirty="0">
                <a:solidFill>
                  <a:schemeClr val="tx1"/>
                </a:solidFill>
                <a:latin typeface="+mn-lt"/>
                <a:ea typeface="+mn-ea"/>
                <a:cs typeface="+mn-cs"/>
              </a:rPr>
              <a:t> companies in the Amazon. Intl. J. Adv. Eng. Res. Sci., 6, p.454.</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Britannica.com, 2022.  Amazon.com [Online]. Available at: </a:t>
            </a:r>
            <a:r>
              <a:rPr lang="en-IN" sz="1200" kern="1200" dirty="0">
                <a:solidFill>
                  <a:schemeClr val="tx1"/>
                </a:solidFill>
                <a:latin typeface="+mn-lt"/>
                <a:ea typeface="+mn-ea"/>
                <a:cs typeface="+mn-cs"/>
                <a:hlinkClick r:id="rId3"/>
              </a:rPr>
              <a:t>https://www.britannica.com/topic/Amazoncom</a:t>
            </a:r>
            <a:r>
              <a:rPr lang="en-IN" sz="1200" kern="1200" dirty="0">
                <a:solidFill>
                  <a:schemeClr val="tx1"/>
                </a:solidFill>
                <a:latin typeface="+mn-lt"/>
                <a:ea typeface="+mn-ea"/>
                <a:cs typeface="+mn-cs"/>
              </a:rPr>
              <a:t>  [Accessed on: 30th October, 2022].</a:t>
            </a:r>
          </a:p>
          <a:p>
            <a:r>
              <a:rPr lang="en-IN" sz="1200" kern="1200" dirty="0">
                <a:solidFill>
                  <a:schemeClr val="tx1"/>
                </a:solidFill>
                <a:latin typeface="+mn-lt"/>
                <a:ea typeface="+mn-ea"/>
                <a:cs typeface="+mn-cs"/>
              </a:rPr>
              <a:t>Di </a:t>
            </a:r>
            <a:r>
              <a:rPr lang="en-IN" sz="1200" kern="1200" dirty="0" err="1">
                <a:solidFill>
                  <a:schemeClr val="tx1"/>
                </a:solidFill>
                <a:latin typeface="+mn-lt"/>
                <a:ea typeface="+mn-ea"/>
                <a:cs typeface="+mn-cs"/>
              </a:rPr>
              <a:t>Vaio</a:t>
            </a:r>
            <a:r>
              <a:rPr lang="en-IN" sz="1200" kern="1200" dirty="0">
                <a:solidFill>
                  <a:schemeClr val="tx1"/>
                </a:solidFill>
                <a:latin typeface="+mn-lt"/>
                <a:ea typeface="+mn-ea"/>
                <a:cs typeface="+mn-cs"/>
              </a:rPr>
              <a:t>, A., </a:t>
            </a:r>
            <a:r>
              <a:rPr lang="en-IN" sz="1200" kern="1200" dirty="0" err="1">
                <a:solidFill>
                  <a:schemeClr val="tx1"/>
                </a:solidFill>
                <a:latin typeface="+mn-lt"/>
                <a:ea typeface="+mn-ea"/>
                <a:cs typeface="+mn-cs"/>
              </a:rPr>
              <a:t>Palladino</a:t>
            </a:r>
            <a:r>
              <a:rPr lang="en-IN" sz="1200" kern="1200" dirty="0">
                <a:solidFill>
                  <a:schemeClr val="tx1"/>
                </a:solidFill>
                <a:latin typeface="+mn-lt"/>
                <a:ea typeface="+mn-ea"/>
                <a:cs typeface="+mn-cs"/>
              </a:rPr>
              <a:t>, R., </a:t>
            </a:r>
            <a:r>
              <a:rPr lang="en-IN" sz="1200" kern="1200" dirty="0" err="1">
                <a:solidFill>
                  <a:schemeClr val="tx1"/>
                </a:solidFill>
                <a:latin typeface="+mn-lt"/>
                <a:ea typeface="+mn-ea"/>
                <a:cs typeface="+mn-cs"/>
              </a:rPr>
              <a:t>Pezzi</a:t>
            </a:r>
            <a:r>
              <a:rPr lang="en-IN" sz="1200" kern="1200" dirty="0">
                <a:solidFill>
                  <a:schemeClr val="tx1"/>
                </a:solidFill>
                <a:latin typeface="+mn-lt"/>
                <a:ea typeface="+mn-ea"/>
                <a:cs typeface="+mn-cs"/>
              </a:rPr>
              <a:t>, A. and Kalisz, D.E., 2021. The role of digital innovation in knowledge management systems: A systematic literature review. Journal of business research, 123, pp.220-231.</a:t>
            </a:r>
          </a:p>
          <a:p>
            <a:r>
              <a:rPr lang="en-IN" sz="1200" kern="1200" dirty="0">
                <a:solidFill>
                  <a:schemeClr val="tx1"/>
                </a:solidFill>
                <a:latin typeface="+mn-lt"/>
                <a:ea typeface="+mn-ea"/>
                <a:cs typeface="+mn-cs"/>
              </a:rPr>
              <a:t>Ebayinc.com, 2022. Our Company [Online]. Amazon.com [Online]. Available at: </a:t>
            </a:r>
            <a:r>
              <a:rPr lang="en-IN" sz="1200" kern="1200" dirty="0">
                <a:solidFill>
                  <a:schemeClr val="tx1"/>
                </a:solidFill>
                <a:latin typeface="+mn-lt"/>
                <a:ea typeface="+mn-ea"/>
                <a:cs typeface="+mn-cs"/>
                <a:hlinkClick r:id="rId4"/>
              </a:rPr>
              <a:t>https://www.ebayinc.com/company/</a:t>
            </a:r>
            <a:r>
              <a:rPr lang="en-IN" sz="1200" kern="1200" dirty="0">
                <a:solidFill>
                  <a:schemeClr val="tx1"/>
                </a:solidFill>
                <a:latin typeface="+mn-lt"/>
                <a:ea typeface="+mn-ea"/>
                <a:cs typeface="+mn-cs"/>
              </a:rPr>
              <a:t>  [Accessed on: 30th October, 2022].</a:t>
            </a:r>
          </a:p>
          <a:p>
            <a:r>
              <a:rPr lang="en-IN" sz="1200" kern="1200" dirty="0">
                <a:solidFill>
                  <a:schemeClr val="tx1"/>
                </a:solidFill>
                <a:latin typeface="+mn-lt"/>
                <a:ea typeface="+mn-ea"/>
                <a:cs typeface="+mn-cs"/>
              </a:rPr>
              <a:t>Greenstein-</a:t>
            </a:r>
            <a:r>
              <a:rPr lang="en-IN" sz="1200" kern="1200" dirty="0" err="1">
                <a:solidFill>
                  <a:schemeClr val="tx1"/>
                </a:solidFill>
                <a:latin typeface="+mn-lt"/>
                <a:ea typeface="+mn-ea"/>
                <a:cs typeface="+mn-cs"/>
              </a:rPr>
              <a:t>Messica</a:t>
            </a:r>
            <a:r>
              <a:rPr lang="en-IN" sz="1200" kern="1200" dirty="0">
                <a:solidFill>
                  <a:schemeClr val="tx1"/>
                </a:solidFill>
                <a:latin typeface="+mn-lt"/>
                <a:ea typeface="+mn-ea"/>
                <a:cs typeface="+mn-cs"/>
              </a:rPr>
              <a:t>, A. and </a:t>
            </a:r>
            <a:r>
              <a:rPr lang="en-IN" sz="1200" kern="1200" dirty="0" err="1">
                <a:solidFill>
                  <a:schemeClr val="tx1"/>
                </a:solidFill>
                <a:latin typeface="+mn-lt"/>
                <a:ea typeface="+mn-ea"/>
                <a:cs typeface="+mn-cs"/>
              </a:rPr>
              <a:t>Rokach</a:t>
            </a:r>
            <a:r>
              <a:rPr lang="en-IN" sz="1200" kern="1200" dirty="0">
                <a:solidFill>
                  <a:schemeClr val="tx1"/>
                </a:solidFill>
                <a:latin typeface="+mn-lt"/>
                <a:ea typeface="+mn-ea"/>
                <a:cs typeface="+mn-cs"/>
              </a:rPr>
              <a:t>, L., 2018. Personal price aware multi-seller recommender system: Evidence from eBay. Knowledge-Based Systems, 150, pp.14-26.</a:t>
            </a:r>
          </a:p>
          <a:p>
            <a:r>
              <a:rPr lang="en-IN" sz="1200" kern="1200" dirty="0" err="1">
                <a:solidFill>
                  <a:schemeClr val="tx1"/>
                </a:solidFill>
                <a:latin typeface="+mn-lt"/>
                <a:ea typeface="+mn-ea"/>
                <a:cs typeface="+mn-cs"/>
              </a:rPr>
              <a:t>Senadzo</a:t>
            </a:r>
            <a:r>
              <a:rPr lang="en-IN" sz="1200" kern="1200" dirty="0">
                <a:solidFill>
                  <a:schemeClr val="tx1"/>
                </a:solidFill>
                <a:latin typeface="+mn-lt"/>
                <a:ea typeface="+mn-ea"/>
                <a:cs typeface="+mn-cs"/>
              </a:rPr>
              <a:t>, P.K., 2019. How E-Security and E-Trust impact on E-Service quality in Online Shopping: a case of eBay United Kingdom. Journal of Research in Marketing, 10 (2), pp.772-784.</a:t>
            </a:r>
          </a:p>
          <a:p>
            <a:r>
              <a:rPr lang="en-IN" sz="1200" kern="1200" dirty="0">
                <a:solidFill>
                  <a:schemeClr val="tx1"/>
                </a:solidFill>
                <a:latin typeface="+mn-lt"/>
                <a:ea typeface="+mn-ea"/>
                <a:cs typeface="+mn-cs"/>
              </a:rPr>
              <a:t>Sprinkle, T.A. and </a:t>
            </a:r>
            <a:r>
              <a:rPr lang="en-IN" sz="1200" kern="1200" dirty="0" err="1">
                <a:solidFill>
                  <a:schemeClr val="tx1"/>
                </a:solidFill>
                <a:latin typeface="+mn-lt"/>
                <a:ea typeface="+mn-ea"/>
                <a:cs typeface="+mn-cs"/>
              </a:rPr>
              <a:t>Urick</a:t>
            </a:r>
            <a:r>
              <a:rPr lang="en-IN" sz="1200" kern="1200" dirty="0">
                <a:solidFill>
                  <a:schemeClr val="tx1"/>
                </a:solidFill>
                <a:latin typeface="+mn-lt"/>
                <a:ea typeface="+mn-ea"/>
                <a:cs typeface="+mn-cs"/>
              </a:rPr>
              <a:t>, M.J., 2018. Three generational issues in organizational learning: Knowledge management, perspectives on training and “low-stakes” development. The Learning Organization.</a:t>
            </a:r>
          </a:p>
          <a:p>
            <a:endParaRPr lang="en-IN" dirty="0"/>
          </a:p>
        </p:txBody>
      </p:sp>
      <p:sp>
        <p:nvSpPr>
          <p:cNvPr id="4" name="Slide Number Placeholder 3"/>
          <p:cNvSpPr>
            <a:spLocks noGrp="1"/>
          </p:cNvSpPr>
          <p:nvPr>
            <p:ph type="sldNum" sz="quarter" idx="10"/>
          </p:nvPr>
        </p:nvSpPr>
        <p:spPr/>
        <p:txBody>
          <a:bodyPr/>
          <a:lstStyle/>
          <a:p>
            <a:fld id="{CED33291-C0D9-4415-AEC4-F67D377A5ADC}" type="slidenum">
              <a:rPr lang="en-US" smtClean="0"/>
              <a:pPr/>
              <a:t>10</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661507-A533-4F2E-B984-305D4E4F5CE4}" type="datetime1">
              <a:rPr lang="en-US" smtClean="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1FBB71-6DE2-4937-8AEC-8B1AE0DB59CF}" type="datetime1">
              <a:rPr lang="en-US" smtClean="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3ADD7-A3CC-46CA-B4EE-B20DC19C65C4}" type="datetime1">
              <a:rPr lang="en-US" smtClean="0"/>
              <a:pPr/>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C6B7653-8290-49FD-9716-A2C1CB6DA8FD}" type="datetime1">
              <a:rPr lang="en-US" smtClean="0"/>
              <a:pPr/>
              <a:t>11/9/2022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65FF2AA5-9729-4046-B4EA-C2E953FA8206}" type="datetime1">
              <a:rPr lang="en-US" smtClean="0"/>
              <a:pPr/>
              <a:t>11/9/2022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E207096B-8B9A-4F98-8A4A-7B031A299951}" type="datetime1">
              <a:rPr lang="en-US" smtClean="0"/>
              <a:pPr/>
              <a:t>11/9/2022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8858B70-756A-47BE-81CE-FA952E7560EC}" type="datetime1">
              <a:rPr lang="en-US" smtClean="0"/>
              <a:pPr/>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10D19E4-4707-4D4C-84BE-F88B0E767A80}" type="datetime1">
              <a:rPr lang="en-US" smtClean="0"/>
              <a:pPr/>
              <a:t>11/9/2022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2B5A93A0-19E1-47AC-8700-509B6BECB2CF}" type="datetime1">
              <a:rPr lang="en-US" smtClean="0"/>
              <a:pPr/>
              <a:t>11/9/2022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34DDD7-3FE8-4583-81CB-632D5267A8B4}" type="datetime1">
              <a:rPr lang="en-US" smtClean="0"/>
              <a:pPr/>
              <a:t>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A22273-1190-47FC-BA5A-981185797AF1}" type="datetime1">
              <a:rPr lang="en-US" smtClean="0"/>
              <a:pPr/>
              <a:t>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13CA45DD-0F6B-4F7F-AE06-73BBDCC76E66}" type="datetime1">
              <a:rPr lang="en-US" smtClean="0"/>
              <a:pPr/>
              <a:t>11/9/2022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ritannica.com/topic/Amazon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ebayinc.com/company/"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FDD9264-A478-4B82-A891-2BEA8BF9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02A32A9-E857-46CE-8AA3-D318B7D6463D}"/>
              </a:ext>
              <a:ext uri="{C183D7F6-B498-43B3-948B-1728B52AA6E4}">
                <adec:decorative xmlns:adec="http://schemas.microsoft.com/office/drawing/2017/decorative" val="1"/>
              </a:ext>
            </a:extLst>
          </p:cNvPr>
          <p:cNvPicPr>
            <a:picLocks noChangeAspect="1"/>
          </p:cNvPicPr>
          <p:nvPr/>
        </p:nvPicPr>
        <p:blipFill rotWithShape="1">
          <a:blip r:embed="rId2"/>
          <a:srcRect t="2926" r="9092" b="20447"/>
          <a:stretch/>
        </p:blipFill>
        <p:spPr>
          <a:xfrm>
            <a:off x="20" y="-1"/>
            <a:ext cx="12188932" cy="6858000"/>
          </a:xfrm>
          <a:prstGeom prst="rect">
            <a:avLst/>
          </a:prstGeom>
        </p:spPr>
      </p:pic>
      <p:sp>
        <p:nvSpPr>
          <p:cNvPr id="23" name="Rectangle 22">
            <a:extLst>
              <a:ext uri="{FF2B5EF4-FFF2-40B4-BE49-F238E27FC236}">
                <a16:creationId xmlns:a16="http://schemas.microsoft.com/office/drawing/2014/main" id="{2BF879CD-ED15-450F-B829-699C694D2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itle 7"/>
          <p:cNvSpPr>
            <a:spLocks noGrp="1"/>
          </p:cNvSpPr>
          <p:nvPr>
            <p:ph type="ctrTitle"/>
          </p:nvPr>
        </p:nvSpPr>
        <p:spPr>
          <a:xfrm>
            <a:off x="220718" y="804044"/>
            <a:ext cx="11477296" cy="1702677"/>
          </a:xfrm>
        </p:spPr>
        <p:txBody>
          <a:bodyPr>
            <a:noAutofit/>
          </a:bodyPr>
          <a:lstStyle/>
          <a:p>
            <a:pPr algn="ctr"/>
            <a:r>
              <a:rPr lang="en-IN" sz="3600" b="1" dirty="0">
                <a:solidFill>
                  <a:srgbClr val="FFFFCC"/>
                </a:solidFill>
                <a:latin typeface="Times New Roman" pitchFamily="18" charset="0"/>
                <a:cs typeface="Times New Roman" pitchFamily="18" charset="0"/>
              </a:rPr>
              <a:t>Knowledge and Information Management Report in selected organisations </a:t>
            </a:r>
            <a:br>
              <a:rPr lang="en-IN" sz="3600" b="1" dirty="0">
                <a:solidFill>
                  <a:srgbClr val="FFFFCC"/>
                </a:solidFill>
                <a:latin typeface="Times New Roman" pitchFamily="18" charset="0"/>
                <a:cs typeface="Times New Roman" pitchFamily="18" charset="0"/>
              </a:rPr>
            </a:br>
            <a:br>
              <a:rPr lang="en-IN" sz="3200" b="1" dirty="0">
                <a:solidFill>
                  <a:srgbClr val="FFFF00"/>
                </a:solidFill>
                <a:latin typeface="Times New Roman" pitchFamily="18" charset="0"/>
                <a:cs typeface="Times New Roman" pitchFamily="18" charset="0"/>
              </a:rPr>
            </a:br>
            <a:r>
              <a:rPr lang="en-IN" sz="2400" b="1" dirty="0">
                <a:solidFill>
                  <a:schemeClr val="bg1"/>
                </a:solidFill>
                <a:latin typeface="Times New Roman" pitchFamily="18" charset="0"/>
                <a:cs typeface="Times New Roman" pitchFamily="18" charset="0"/>
              </a:rPr>
              <a:t>Individual Academic Presentation</a:t>
            </a:r>
          </a:p>
        </p:txBody>
      </p:sp>
      <p:sp>
        <p:nvSpPr>
          <p:cNvPr id="10" name="Rectangle 9"/>
          <p:cNvSpPr/>
          <p:nvPr/>
        </p:nvSpPr>
        <p:spPr>
          <a:xfrm>
            <a:off x="5943600" y="3452670"/>
            <a:ext cx="5833241" cy="192339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b="1" dirty="0">
                <a:solidFill>
                  <a:schemeClr val="tx1"/>
                </a:solidFill>
                <a:latin typeface="Times New Roman" pitchFamily="18" charset="0"/>
                <a:cs typeface="Times New Roman" pitchFamily="18" charset="0"/>
              </a:rPr>
              <a:t>BA (</a:t>
            </a:r>
            <a:r>
              <a:rPr lang="en-IN" b="1" dirty="0" err="1">
                <a:solidFill>
                  <a:schemeClr val="tx1"/>
                </a:solidFill>
                <a:latin typeface="Times New Roman" pitchFamily="18" charset="0"/>
                <a:cs typeface="Times New Roman" pitchFamily="18" charset="0"/>
              </a:rPr>
              <a:t>Hons</a:t>
            </a:r>
            <a:r>
              <a:rPr lang="en-IN" b="1" dirty="0">
                <a:solidFill>
                  <a:schemeClr val="tx1"/>
                </a:solidFill>
                <a:latin typeface="Times New Roman" pitchFamily="18" charset="0"/>
                <a:cs typeface="Times New Roman" pitchFamily="18" charset="0"/>
              </a:rPr>
              <a:t>) Leadership and Management Skills for the Workplace</a:t>
            </a:r>
          </a:p>
          <a:p>
            <a:pPr algn="ctr"/>
            <a:r>
              <a:rPr lang="en-IN" b="1" dirty="0">
                <a:solidFill>
                  <a:schemeClr val="tx1"/>
                </a:solidFill>
                <a:latin typeface="Times New Roman" pitchFamily="18" charset="0"/>
                <a:cs typeface="Times New Roman" pitchFamily="18" charset="0"/>
              </a:rPr>
              <a:t>Knowledge and Information Management Skills for the Workplace</a:t>
            </a:r>
          </a:p>
          <a:p>
            <a:pPr algn="ctr"/>
            <a:r>
              <a:rPr lang="en-IN" b="1" dirty="0">
                <a:solidFill>
                  <a:schemeClr val="tx1"/>
                </a:solidFill>
                <a:latin typeface="Times New Roman" pitchFamily="18" charset="0"/>
                <a:cs typeface="Times New Roman" pitchFamily="18" charset="0"/>
              </a:rPr>
              <a:t>Student Name: Daniel G. Rosales</a:t>
            </a:r>
            <a:endParaRPr lang="en-IN" dirty="0">
              <a:solidFill>
                <a:schemeClr val="tx1"/>
              </a:solidFill>
              <a:latin typeface="Times New Roman" pitchFamily="18" charset="0"/>
              <a:cs typeface="Times New Roman" pitchFamily="18" charset="0"/>
            </a:endParaRPr>
          </a:p>
          <a:p>
            <a:pPr algn="ctr"/>
            <a:r>
              <a:rPr lang="en-IN" b="1" dirty="0">
                <a:solidFill>
                  <a:schemeClr val="tx1"/>
                </a:solidFill>
                <a:latin typeface="Times New Roman" pitchFamily="18" charset="0"/>
                <a:cs typeface="Times New Roman" pitchFamily="18" charset="0"/>
              </a:rPr>
              <a:t>Student ID: 1913306</a:t>
            </a:r>
            <a:endParaRPr lang="en-IN" dirty="0">
              <a:solidFill>
                <a:schemeClr val="tx1"/>
              </a:solidFill>
              <a:latin typeface="Times New Roman" pitchFamily="18" charset="0"/>
              <a:cs typeface="Times New Roman" pitchFamily="18" charset="0"/>
            </a:endParaRPr>
          </a:p>
          <a:p>
            <a:pPr algn="ctr"/>
            <a:r>
              <a:rPr lang="en-IN" b="1" dirty="0">
                <a:solidFill>
                  <a:schemeClr val="tx1"/>
                </a:solidFill>
                <a:latin typeface="Times New Roman" pitchFamily="18" charset="0"/>
                <a:cs typeface="Times New Roman" pitchFamily="18" charset="0"/>
              </a:rPr>
              <a:t>Lecturer’s Name: Dr </a:t>
            </a:r>
            <a:r>
              <a:rPr lang="en-IN" b="1" dirty="0" err="1">
                <a:solidFill>
                  <a:schemeClr val="tx1"/>
                </a:solidFill>
                <a:latin typeface="Times New Roman" pitchFamily="18" charset="0"/>
                <a:cs typeface="Times New Roman" pitchFamily="18" charset="0"/>
              </a:rPr>
              <a:t>Oluwaseun</a:t>
            </a:r>
            <a:endParaRPr lang="en-IN"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3550316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solidFill>
                  <a:schemeClr val="tx1"/>
                </a:solidFill>
                <a:latin typeface="Times New Roman" pitchFamily="18" charset="0"/>
                <a:cs typeface="Times New Roman" pitchFamily="18" charset="0"/>
              </a:rPr>
              <a:t>Introduction</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3601254" y="753749"/>
            <a:ext cx="4218443" cy="5284444"/>
          </a:xfrm>
          <a:ln>
            <a:solidFill>
              <a:schemeClr val="tx1"/>
            </a:solidFill>
          </a:ln>
        </p:spPr>
        <p:txBody>
          <a:bodyPr>
            <a:normAutofit/>
          </a:bodyPr>
          <a:lstStyle/>
          <a:p>
            <a:pPr algn="just"/>
            <a:r>
              <a:rPr lang="en-US" sz="2300" dirty="0">
                <a:latin typeface="Times New Roman" pitchFamily="18" charset="0"/>
                <a:cs typeface="Times New Roman" pitchFamily="18" charset="0"/>
              </a:rPr>
              <a:t>The following presentation is based Knowledge Management System in different organizational context.  </a:t>
            </a:r>
          </a:p>
          <a:p>
            <a:pPr algn="just"/>
            <a:r>
              <a:rPr lang="en-US" sz="2300" dirty="0">
                <a:latin typeface="Times New Roman" pitchFamily="18" charset="0"/>
                <a:cs typeface="Times New Roman" pitchFamily="18" charset="0"/>
              </a:rPr>
              <a:t>It has chosen Amazon and eBay as the organizations and will evaluate KMS of the organizations</a:t>
            </a:r>
          </a:p>
          <a:p>
            <a:pPr algn="just"/>
            <a:r>
              <a:rPr lang="en-US" sz="2300" dirty="0">
                <a:latin typeface="Times New Roman" pitchFamily="18" charset="0"/>
                <a:cs typeface="Times New Roman" pitchFamily="18" charset="0"/>
              </a:rPr>
              <a:t>The presentation will identify several issues regarding with Knowledge Management System and supportive recommendation to prevent the issues.  </a:t>
            </a:r>
            <a:endParaRPr lang="en-IN" sz="2300" dirty="0">
              <a:latin typeface="Times New Roman" pitchFamily="18" charset="0"/>
              <a:cs typeface="Times New Roman" pitchFamily="18" charset="0"/>
            </a:endParaRPr>
          </a:p>
        </p:txBody>
      </p:sp>
      <p:pic>
        <p:nvPicPr>
          <p:cNvPr id="1027" name="Picture 3" descr="C:\Users\Acer\Desktop\33800-what-is-knowledge-management.png"/>
          <p:cNvPicPr>
            <a:picLocks noChangeAspect="1" noChangeArrowheads="1"/>
          </p:cNvPicPr>
          <p:nvPr/>
        </p:nvPicPr>
        <p:blipFill>
          <a:blip r:embed="rId3"/>
          <a:srcRect/>
          <a:stretch>
            <a:fillRect/>
          </a:stretch>
        </p:blipFill>
        <p:spPr bwMode="auto">
          <a:xfrm>
            <a:off x="7930056" y="1261241"/>
            <a:ext cx="3799489" cy="41305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a:solidFill>
                  <a:schemeClr val="tx1"/>
                </a:solidFill>
                <a:latin typeface="Times New Roman" pitchFamily="18" charset="0"/>
                <a:cs typeface="Times New Roman" pitchFamily="18" charset="0"/>
              </a:rPr>
              <a:t>Knowledge Management System and its impact on success of a brand</a:t>
            </a:r>
            <a:endParaRPr lang="en-IN" sz="2800" dirty="0">
              <a:latin typeface="Times New Roman" pitchFamily="18" charset="0"/>
              <a:cs typeface="Times New Roman" pitchFamily="18" charset="0"/>
            </a:endParaRPr>
          </a:p>
        </p:txBody>
      </p:sp>
      <p:sp>
        <p:nvSpPr>
          <p:cNvPr id="3" name="Content Placeholder 2"/>
          <p:cNvSpPr>
            <a:spLocks noGrp="1"/>
          </p:cNvSpPr>
          <p:nvPr>
            <p:ph idx="1"/>
          </p:nvPr>
        </p:nvSpPr>
        <p:spPr>
          <a:xfrm>
            <a:off x="3499946" y="756745"/>
            <a:ext cx="3846785" cy="5281447"/>
          </a:xfrm>
          <a:ln>
            <a:solidFill>
              <a:schemeClr val="tx1"/>
            </a:solidFill>
          </a:ln>
        </p:spPr>
        <p:txBody>
          <a:bodyPr>
            <a:normAutofit/>
          </a:bodyPr>
          <a:lstStyle/>
          <a:p>
            <a:pPr algn="just"/>
            <a:r>
              <a:rPr lang="en-IN" sz="2300">
                <a:solidFill>
                  <a:schemeClr val="tx1"/>
                </a:solidFill>
                <a:latin typeface="Times New Roman" pitchFamily="18" charset="0"/>
                <a:cs typeface="Times New Roman" pitchFamily="18" charset="0"/>
              </a:rPr>
              <a:t>Knowledge</a:t>
            </a:r>
            <a:r>
              <a:rPr lang="en-IN" sz="2300" b="1">
                <a:solidFill>
                  <a:schemeClr val="tx1"/>
                </a:solidFill>
                <a:latin typeface="Times New Roman" pitchFamily="18" charset="0"/>
                <a:cs typeface="Times New Roman" pitchFamily="18" charset="0"/>
              </a:rPr>
              <a:t> </a:t>
            </a:r>
            <a:r>
              <a:rPr lang="en-IN" sz="2300">
                <a:solidFill>
                  <a:schemeClr val="tx1"/>
                </a:solidFill>
                <a:latin typeface="Times New Roman" pitchFamily="18" charset="0"/>
                <a:cs typeface="Times New Roman" pitchFamily="18" charset="0"/>
              </a:rPr>
              <a:t>Management </a:t>
            </a:r>
            <a:r>
              <a:rPr lang="en-IN" sz="2300" dirty="0">
                <a:solidFill>
                  <a:schemeClr val="tx1"/>
                </a:solidFill>
                <a:latin typeface="Times New Roman" pitchFamily="18" charset="0"/>
                <a:cs typeface="Times New Roman" pitchFamily="18" charset="0"/>
              </a:rPr>
              <a:t>System refers to the set of content management software that is used to measure the knowledge contribution of any organisation .</a:t>
            </a:r>
          </a:p>
          <a:p>
            <a:pPr algn="just">
              <a:buNone/>
            </a:pPr>
            <a:endParaRPr lang="en-IN" sz="2300" dirty="0">
              <a:solidFill>
                <a:schemeClr val="tx1"/>
              </a:solidFill>
              <a:latin typeface="Times New Roman" pitchFamily="18" charset="0"/>
              <a:cs typeface="Times New Roman" pitchFamily="18" charset="0"/>
            </a:endParaRPr>
          </a:p>
          <a:p>
            <a:pPr algn="just"/>
            <a:r>
              <a:rPr lang="en-IN" sz="2300" dirty="0">
                <a:solidFill>
                  <a:schemeClr val="tx1"/>
                </a:solidFill>
                <a:latin typeface="Times New Roman" pitchFamily="18" charset="0"/>
                <a:cs typeface="Times New Roman" pitchFamily="18" charset="0"/>
              </a:rPr>
              <a:t>knowledge Management System consists of content, optimisation, instruction and insight that assure effective decision making regarding Artificial intelligence within a brand.  </a:t>
            </a:r>
            <a:endParaRPr lang="en-IN" dirty="0">
              <a:solidFill>
                <a:schemeClr val="tx1"/>
              </a:solidFill>
            </a:endParaRPr>
          </a:p>
        </p:txBody>
      </p:sp>
      <p:pic>
        <p:nvPicPr>
          <p:cNvPr id="2050" name="Picture 2" descr="C:\Users\Acer\Desktop\KPSOL-glossary-one-1 (1).jpg"/>
          <p:cNvPicPr>
            <a:picLocks noChangeAspect="1" noChangeArrowheads="1"/>
          </p:cNvPicPr>
          <p:nvPr/>
        </p:nvPicPr>
        <p:blipFill>
          <a:blip r:embed="rId3"/>
          <a:srcRect/>
          <a:stretch>
            <a:fillRect/>
          </a:stretch>
        </p:blipFill>
        <p:spPr bwMode="auto">
          <a:xfrm>
            <a:off x="7520152" y="890760"/>
            <a:ext cx="4146331" cy="4879426"/>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000" b="1" dirty="0">
                <a:solidFill>
                  <a:schemeClr val="tx1"/>
                </a:solidFill>
                <a:latin typeface="Times New Roman" pitchFamily="18" charset="0"/>
                <a:cs typeface="Times New Roman" pitchFamily="18" charset="0"/>
              </a:rPr>
              <a:t>Brand Overview of </a:t>
            </a:r>
            <a:r>
              <a:rPr lang="en-IN" sz="3000" b="1" dirty="0">
                <a:solidFill>
                  <a:srgbClr val="FFFFCC"/>
                </a:solidFill>
                <a:latin typeface="Times New Roman" pitchFamily="18" charset="0"/>
                <a:cs typeface="Times New Roman" pitchFamily="18" charset="0"/>
              </a:rPr>
              <a:t>Amazon</a:t>
            </a:r>
            <a:r>
              <a:rPr lang="en-IN" sz="3000" b="1" dirty="0">
                <a:solidFill>
                  <a:schemeClr val="tx1"/>
                </a:solidFill>
                <a:latin typeface="Times New Roman" pitchFamily="18" charset="0"/>
                <a:cs typeface="Times New Roman" pitchFamily="18" charset="0"/>
              </a:rPr>
              <a:t> and </a:t>
            </a:r>
            <a:r>
              <a:rPr lang="en-IN" sz="3000" b="1" dirty="0">
                <a:solidFill>
                  <a:srgbClr val="FFFFCC"/>
                </a:solidFill>
                <a:latin typeface="Times New Roman" pitchFamily="18" charset="0"/>
                <a:cs typeface="Times New Roman" pitchFamily="18" charset="0"/>
              </a:rPr>
              <a:t>eBay</a:t>
            </a:r>
            <a:endParaRPr lang="en-IN" sz="3000" dirty="0">
              <a:solidFill>
                <a:srgbClr val="FFFFCC"/>
              </a:solidFill>
              <a:latin typeface="Times New Roman" pitchFamily="18" charset="0"/>
              <a:cs typeface="Times New Roman" pitchFamily="18" charset="0"/>
            </a:endParaRPr>
          </a:p>
        </p:txBody>
      </p:sp>
      <p:sp>
        <p:nvSpPr>
          <p:cNvPr id="3" name="Content Placeholder 2"/>
          <p:cNvSpPr>
            <a:spLocks noGrp="1"/>
          </p:cNvSpPr>
          <p:nvPr>
            <p:ph idx="1"/>
          </p:nvPr>
        </p:nvSpPr>
        <p:spPr>
          <a:xfrm>
            <a:off x="3531476" y="740979"/>
            <a:ext cx="3704897" cy="5328744"/>
          </a:xfrm>
          <a:ln>
            <a:solidFill>
              <a:schemeClr val="tx1"/>
            </a:solidFill>
          </a:ln>
        </p:spPr>
        <p:txBody>
          <a:bodyPr>
            <a:normAutofit/>
          </a:bodyPr>
          <a:lstStyle/>
          <a:p>
            <a:r>
              <a:rPr lang="en-US" sz="2400" dirty="0">
                <a:solidFill>
                  <a:schemeClr val="tx1"/>
                </a:solidFill>
                <a:latin typeface="Times New Roman" pitchFamily="18" charset="0"/>
                <a:cs typeface="Times New Roman" pitchFamily="18" charset="0"/>
              </a:rPr>
              <a:t>Popular  e-commerce organizations</a:t>
            </a:r>
          </a:p>
          <a:p>
            <a:r>
              <a:rPr lang="en-US" sz="2400" dirty="0">
                <a:solidFill>
                  <a:schemeClr val="tx1"/>
                </a:solidFill>
                <a:latin typeface="Times New Roman" pitchFamily="18" charset="0"/>
                <a:cs typeface="Times New Roman" pitchFamily="18" charset="0"/>
              </a:rPr>
              <a:t>Amazon offers digital streamline and data storage services  </a:t>
            </a:r>
          </a:p>
          <a:p>
            <a:r>
              <a:rPr lang="en-US" sz="2400" dirty="0">
                <a:solidFill>
                  <a:schemeClr val="tx1"/>
                </a:solidFill>
                <a:latin typeface="Times New Roman" pitchFamily="18" charset="0"/>
                <a:cs typeface="Times New Roman" pitchFamily="18" charset="0"/>
              </a:rPr>
              <a:t>eBay offers B2B and B2C services to people throughout the world</a:t>
            </a:r>
            <a:endParaRPr lang="en-IN" sz="2400" dirty="0">
              <a:solidFill>
                <a:schemeClr val="tx1"/>
              </a:solidFill>
              <a:latin typeface="Times New Roman" pitchFamily="18" charset="0"/>
              <a:cs typeface="Times New Roman" pitchFamily="18" charset="0"/>
            </a:endParaRPr>
          </a:p>
        </p:txBody>
      </p:sp>
      <p:pic>
        <p:nvPicPr>
          <p:cNvPr id="3074" name="Picture 2" descr="C:\Users\Acer\Desktop\605b58421a4629423797e884_ebay-vs-amazon.jpg"/>
          <p:cNvPicPr>
            <a:picLocks noChangeAspect="1" noChangeArrowheads="1"/>
          </p:cNvPicPr>
          <p:nvPr/>
        </p:nvPicPr>
        <p:blipFill>
          <a:blip r:embed="rId3"/>
          <a:srcRect/>
          <a:stretch>
            <a:fillRect/>
          </a:stretch>
        </p:blipFill>
        <p:spPr bwMode="auto">
          <a:xfrm>
            <a:off x="7504388" y="845757"/>
            <a:ext cx="3957145" cy="512937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solidFill>
                  <a:schemeClr val="tx1"/>
                </a:solidFill>
                <a:latin typeface="Times New Roman" pitchFamily="18" charset="0"/>
                <a:cs typeface="Times New Roman" pitchFamily="18" charset="0"/>
              </a:rPr>
              <a:t>Knowledge Management System of Amazon</a:t>
            </a:r>
            <a:endParaRPr lang="en-IN" sz="3200" dirty="0">
              <a:latin typeface="Times New Roman" pitchFamily="18" charset="0"/>
              <a:cs typeface="Times New Roman" pitchFamily="18" charset="0"/>
            </a:endParaRPr>
          </a:p>
        </p:txBody>
      </p:sp>
      <p:sp>
        <p:nvSpPr>
          <p:cNvPr id="3" name="Content Placeholder 2"/>
          <p:cNvSpPr>
            <a:spLocks noGrp="1"/>
          </p:cNvSpPr>
          <p:nvPr>
            <p:ph idx="1"/>
          </p:nvPr>
        </p:nvSpPr>
        <p:spPr>
          <a:xfrm>
            <a:off x="3617012" y="772509"/>
            <a:ext cx="3981967" cy="5234153"/>
          </a:xfrm>
          <a:ln>
            <a:solidFill>
              <a:schemeClr val="tx1"/>
            </a:solidFill>
          </a:ln>
        </p:spPr>
        <p:txBody>
          <a:bodyPr>
            <a:normAutofit/>
          </a:bodyPr>
          <a:lstStyle/>
          <a:p>
            <a:r>
              <a:rPr lang="en-US" sz="3200" dirty="0">
                <a:solidFill>
                  <a:schemeClr val="tx1"/>
                </a:solidFill>
                <a:latin typeface="Times New Roman" pitchFamily="18" charset="0"/>
                <a:cs typeface="Times New Roman" pitchFamily="18" charset="0"/>
              </a:rPr>
              <a:t>Automation Intelligence</a:t>
            </a:r>
          </a:p>
          <a:p>
            <a:r>
              <a:rPr lang="en-US" sz="3200" dirty="0">
                <a:solidFill>
                  <a:schemeClr val="tx1"/>
                </a:solidFill>
                <a:latin typeface="Times New Roman" pitchFamily="18" charset="0"/>
                <a:cs typeface="Times New Roman" pitchFamily="18" charset="0"/>
              </a:rPr>
              <a:t>One Portal, One Interfaces</a:t>
            </a:r>
          </a:p>
          <a:p>
            <a:r>
              <a:rPr lang="en-US" sz="3200" dirty="0">
                <a:solidFill>
                  <a:schemeClr val="tx1"/>
                </a:solidFill>
                <a:latin typeface="Times New Roman" pitchFamily="18" charset="0"/>
                <a:cs typeface="Times New Roman" pitchFamily="18" charset="0"/>
              </a:rPr>
              <a:t>Efficiency in Content Management</a:t>
            </a:r>
            <a:endParaRPr lang="en-IN" sz="3200" dirty="0">
              <a:solidFill>
                <a:schemeClr val="tx1"/>
              </a:solidFill>
              <a:latin typeface="Times New Roman" pitchFamily="18" charset="0"/>
              <a:cs typeface="Times New Roman" pitchFamily="18" charset="0"/>
            </a:endParaRPr>
          </a:p>
        </p:txBody>
      </p:sp>
      <p:pic>
        <p:nvPicPr>
          <p:cNvPr id="4098" name="Picture 2" descr="C:\Users\Acer\Desktop\knowledge_exchange.jpg"/>
          <p:cNvPicPr>
            <a:picLocks noChangeAspect="1" noChangeArrowheads="1"/>
          </p:cNvPicPr>
          <p:nvPr/>
        </p:nvPicPr>
        <p:blipFill>
          <a:blip r:embed="rId3"/>
          <a:srcRect/>
          <a:stretch>
            <a:fillRect/>
          </a:stretch>
        </p:blipFill>
        <p:spPr bwMode="auto">
          <a:xfrm>
            <a:off x="7725103" y="751052"/>
            <a:ext cx="3972911" cy="5239845"/>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solidFill>
                  <a:schemeClr val="tx1"/>
                </a:solidFill>
                <a:latin typeface="Times New Roman" pitchFamily="18" charset="0"/>
                <a:cs typeface="Times New Roman" pitchFamily="18" charset="0"/>
              </a:rPr>
              <a:t>Knowledge Management System of eBay</a:t>
            </a:r>
            <a:endParaRPr lang="en-IN" sz="3200" dirty="0">
              <a:latin typeface="Times New Roman" pitchFamily="18" charset="0"/>
              <a:cs typeface="Times New Roman" pitchFamily="18" charset="0"/>
            </a:endParaRPr>
          </a:p>
        </p:txBody>
      </p:sp>
      <p:sp>
        <p:nvSpPr>
          <p:cNvPr id="3" name="Content Placeholder 2"/>
          <p:cNvSpPr>
            <a:spLocks noGrp="1"/>
          </p:cNvSpPr>
          <p:nvPr>
            <p:ph idx="1"/>
          </p:nvPr>
        </p:nvSpPr>
        <p:spPr>
          <a:xfrm>
            <a:off x="3689131" y="756745"/>
            <a:ext cx="3689131" cy="5312979"/>
          </a:xfrm>
          <a:ln>
            <a:solidFill>
              <a:schemeClr val="tx1"/>
            </a:solidFill>
          </a:ln>
        </p:spPr>
        <p:txBody>
          <a:bodyPr>
            <a:normAutofit/>
          </a:bodyPr>
          <a:lstStyle/>
          <a:p>
            <a:r>
              <a:rPr lang="en-US" sz="3600" dirty="0">
                <a:solidFill>
                  <a:schemeClr val="tx1"/>
                </a:solidFill>
                <a:latin typeface="Times New Roman" pitchFamily="18" charset="0"/>
                <a:cs typeface="Times New Roman" pitchFamily="18" charset="0"/>
              </a:rPr>
              <a:t>AI Technology </a:t>
            </a:r>
          </a:p>
          <a:p>
            <a:r>
              <a:rPr lang="en-US" sz="3600" dirty="0">
                <a:solidFill>
                  <a:schemeClr val="tx1"/>
                </a:solidFill>
                <a:latin typeface="Times New Roman" pitchFamily="18" charset="0"/>
                <a:cs typeface="Times New Roman" pitchFamily="18" charset="0"/>
              </a:rPr>
              <a:t>Expertise in Algorithms</a:t>
            </a:r>
          </a:p>
          <a:p>
            <a:r>
              <a:rPr lang="en-US" sz="3600" dirty="0">
                <a:solidFill>
                  <a:schemeClr val="tx1"/>
                </a:solidFill>
                <a:latin typeface="Times New Roman" pitchFamily="18" charset="0"/>
                <a:cs typeface="Times New Roman" pitchFamily="18" charset="0"/>
              </a:rPr>
              <a:t>Machine learning</a:t>
            </a:r>
            <a:endParaRPr lang="en-IN" sz="3600" dirty="0">
              <a:solidFill>
                <a:schemeClr val="tx1"/>
              </a:solidFill>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3"/>
          <a:srcRect/>
          <a:stretch>
            <a:fillRect/>
          </a:stretch>
        </p:blipFill>
        <p:spPr bwMode="auto">
          <a:xfrm>
            <a:off x="7461781" y="740980"/>
            <a:ext cx="4283530" cy="5281448"/>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000" b="1" dirty="0">
                <a:solidFill>
                  <a:schemeClr val="tx1"/>
                </a:solidFill>
                <a:latin typeface="Times New Roman" pitchFamily="18" charset="0"/>
                <a:cs typeface="Times New Roman" pitchFamily="18" charset="0"/>
              </a:rPr>
              <a:t>Issues of Knowledge management system</a:t>
            </a:r>
            <a:endParaRPr lang="en-IN" sz="3000" dirty="0">
              <a:latin typeface="Times New Roman" pitchFamily="18" charset="0"/>
              <a:cs typeface="Times New Roman" pitchFamily="18" charset="0"/>
            </a:endParaRPr>
          </a:p>
        </p:txBody>
      </p:sp>
      <p:sp>
        <p:nvSpPr>
          <p:cNvPr id="3" name="Content Placeholder 2"/>
          <p:cNvSpPr>
            <a:spLocks noGrp="1"/>
          </p:cNvSpPr>
          <p:nvPr>
            <p:ph idx="1"/>
          </p:nvPr>
        </p:nvSpPr>
        <p:spPr>
          <a:xfrm>
            <a:off x="3626069" y="804041"/>
            <a:ext cx="4272455" cy="5180707"/>
          </a:xfrm>
          <a:ln>
            <a:solidFill>
              <a:schemeClr val="tx1"/>
            </a:solidFill>
          </a:ln>
        </p:spPr>
        <p:txBody>
          <a:bodyPr>
            <a:normAutofit/>
          </a:bodyPr>
          <a:lstStyle/>
          <a:p>
            <a:r>
              <a:rPr lang="en-US" sz="2800" dirty="0">
                <a:solidFill>
                  <a:schemeClr val="tx1"/>
                </a:solidFill>
                <a:latin typeface="Times New Roman" pitchFamily="18" charset="0"/>
                <a:cs typeface="Times New Roman" pitchFamily="18" charset="0"/>
              </a:rPr>
              <a:t>Complex techniques and procedures</a:t>
            </a:r>
          </a:p>
          <a:p>
            <a:r>
              <a:rPr lang="en-US" sz="2800" dirty="0">
                <a:solidFill>
                  <a:schemeClr val="tx1"/>
                </a:solidFill>
                <a:latin typeface="Times New Roman" pitchFamily="18" charset="0"/>
                <a:cs typeface="Times New Roman" pitchFamily="18" charset="0"/>
              </a:rPr>
              <a:t>Lack of Expertise of workers</a:t>
            </a:r>
          </a:p>
          <a:p>
            <a:r>
              <a:rPr lang="en-US" sz="2800" dirty="0">
                <a:solidFill>
                  <a:schemeClr val="tx1"/>
                </a:solidFill>
                <a:latin typeface="Times New Roman" pitchFamily="18" charset="0"/>
                <a:cs typeface="Times New Roman" pitchFamily="18" charset="0"/>
              </a:rPr>
              <a:t>Lack of efficiency for proper utilization resources</a:t>
            </a:r>
          </a:p>
          <a:p>
            <a:r>
              <a:rPr lang="en-US" sz="2800" dirty="0">
                <a:solidFill>
                  <a:schemeClr val="tx1"/>
                </a:solidFill>
                <a:latin typeface="Times New Roman" pitchFamily="18" charset="0"/>
                <a:cs typeface="Times New Roman" pitchFamily="18" charset="0"/>
              </a:rPr>
              <a:t>Lack of data safety and security</a:t>
            </a:r>
            <a:endParaRPr lang="en-IN" sz="2800" dirty="0">
              <a:solidFill>
                <a:schemeClr val="tx1"/>
              </a:solidFill>
              <a:latin typeface="Times New Roman" pitchFamily="18" charset="0"/>
              <a:cs typeface="Times New Roman" pitchFamily="18" charset="0"/>
            </a:endParaRPr>
          </a:p>
        </p:txBody>
      </p:sp>
      <p:pic>
        <p:nvPicPr>
          <p:cNvPr id="6146" name="Picture 2" descr="C:\Users\Acer\Desktop\Challanges-of-KM-implementation-in-electronic-government_Q320.jpg"/>
          <p:cNvPicPr>
            <a:picLocks noChangeAspect="1" noChangeArrowheads="1"/>
          </p:cNvPicPr>
          <p:nvPr/>
        </p:nvPicPr>
        <p:blipFill>
          <a:blip r:embed="rId3"/>
          <a:srcRect/>
          <a:stretch>
            <a:fillRect/>
          </a:stretch>
        </p:blipFill>
        <p:spPr bwMode="auto">
          <a:xfrm>
            <a:off x="7993117" y="819808"/>
            <a:ext cx="3720663" cy="50922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419" y="1123837"/>
            <a:ext cx="3074276" cy="4601183"/>
          </a:xfrm>
        </p:spPr>
        <p:txBody>
          <a:bodyPr>
            <a:normAutofit/>
          </a:bodyPr>
          <a:lstStyle/>
          <a:p>
            <a:r>
              <a:rPr lang="en-IN" sz="3000" b="1" dirty="0">
                <a:solidFill>
                  <a:schemeClr val="tx1"/>
                </a:solidFill>
                <a:latin typeface="Times New Roman" pitchFamily="18" charset="0"/>
                <a:cs typeface="Times New Roman" pitchFamily="18" charset="0"/>
              </a:rPr>
              <a:t>Recommendations </a:t>
            </a:r>
            <a:endParaRPr lang="en-IN" sz="3000" dirty="0">
              <a:latin typeface="Times New Roman" pitchFamily="18" charset="0"/>
              <a:cs typeface="Times New Roman" pitchFamily="18" charset="0"/>
            </a:endParaRPr>
          </a:p>
        </p:txBody>
      </p:sp>
      <p:sp>
        <p:nvSpPr>
          <p:cNvPr id="3" name="Content Placeholder 2"/>
          <p:cNvSpPr>
            <a:spLocks noGrp="1"/>
          </p:cNvSpPr>
          <p:nvPr>
            <p:ph idx="1"/>
          </p:nvPr>
        </p:nvSpPr>
        <p:spPr>
          <a:xfrm>
            <a:off x="3547236" y="804041"/>
            <a:ext cx="3941379" cy="5180707"/>
          </a:xfrm>
          <a:ln>
            <a:solidFill>
              <a:schemeClr val="tx1"/>
            </a:solidFill>
          </a:ln>
        </p:spPr>
        <p:txBody>
          <a:bodyPr>
            <a:normAutofit/>
          </a:bodyPr>
          <a:lstStyle/>
          <a:p>
            <a:r>
              <a:rPr lang="en-US" sz="3000" dirty="0">
                <a:solidFill>
                  <a:schemeClr val="tx1"/>
                </a:solidFill>
                <a:latin typeface="Times New Roman" pitchFamily="18" charset="0"/>
                <a:cs typeface="Times New Roman" pitchFamily="18" charset="0"/>
              </a:rPr>
              <a:t>Ensure effective use of AI tools and technology</a:t>
            </a:r>
          </a:p>
          <a:p>
            <a:r>
              <a:rPr lang="en-US" sz="3000" dirty="0">
                <a:solidFill>
                  <a:schemeClr val="tx1"/>
                </a:solidFill>
                <a:latin typeface="Times New Roman" pitchFamily="18" charset="0"/>
                <a:cs typeface="Times New Roman" pitchFamily="18" charset="0"/>
              </a:rPr>
              <a:t>Proper allocation  and utilization of resources</a:t>
            </a:r>
          </a:p>
          <a:p>
            <a:r>
              <a:rPr lang="en-US" sz="3000" dirty="0">
                <a:solidFill>
                  <a:schemeClr val="tx1"/>
                </a:solidFill>
                <a:latin typeface="Times New Roman" pitchFamily="18" charset="0"/>
                <a:cs typeface="Times New Roman" pitchFamily="18" charset="0"/>
              </a:rPr>
              <a:t>  Adopt virus protection  system</a:t>
            </a:r>
            <a:endParaRPr lang="en-IN" sz="3000" dirty="0">
              <a:solidFill>
                <a:schemeClr val="tx1"/>
              </a:solidFill>
              <a:latin typeface="Times New Roman" pitchFamily="18" charset="0"/>
              <a:cs typeface="Times New Roman" pitchFamily="18" charset="0"/>
            </a:endParaRPr>
          </a:p>
        </p:txBody>
      </p:sp>
      <p:pic>
        <p:nvPicPr>
          <p:cNvPr id="7170" name="Picture 2" descr="C:\Users\Acer\Desktop\images (4).jpg"/>
          <p:cNvPicPr>
            <a:picLocks noChangeAspect="1" noChangeArrowheads="1"/>
          </p:cNvPicPr>
          <p:nvPr/>
        </p:nvPicPr>
        <p:blipFill>
          <a:blip r:embed="rId3"/>
          <a:srcRect/>
          <a:stretch>
            <a:fillRect/>
          </a:stretch>
        </p:blipFill>
        <p:spPr bwMode="auto">
          <a:xfrm>
            <a:off x="7609818" y="832780"/>
            <a:ext cx="4096530" cy="51423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solidFill>
                  <a:schemeClr val="tx1"/>
                </a:solidFill>
                <a:latin typeface="Times New Roman" pitchFamily="18" charset="0"/>
                <a:cs typeface="Times New Roman" pitchFamily="18" charset="0"/>
              </a:rPr>
              <a:t>Conclusion</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3531474" y="772511"/>
            <a:ext cx="3957147" cy="5281449"/>
          </a:xfrm>
          <a:ln>
            <a:solidFill>
              <a:schemeClr val="tx1"/>
            </a:solidFill>
          </a:ln>
        </p:spPr>
        <p:txBody>
          <a:bodyPr>
            <a:normAutofit/>
          </a:bodyPr>
          <a:lstStyle/>
          <a:p>
            <a:pPr algn="just"/>
            <a:r>
              <a:rPr lang="en-US" sz="2400" dirty="0">
                <a:latin typeface="Times New Roman" pitchFamily="18" charset="0"/>
                <a:cs typeface="Times New Roman" pitchFamily="18" charset="0"/>
              </a:rPr>
              <a:t>The presentations has evaluated Knowledge management system and its importance. </a:t>
            </a:r>
          </a:p>
          <a:p>
            <a:pPr algn="just"/>
            <a:r>
              <a:rPr lang="en-US" sz="2400" dirty="0">
                <a:latin typeface="Times New Roman" pitchFamily="18" charset="0"/>
                <a:cs typeface="Times New Roman" pitchFamily="18" charset="0"/>
              </a:rPr>
              <a:t> It has explained several issues faced by Amazon and eBay regarding KMS.</a:t>
            </a:r>
          </a:p>
          <a:p>
            <a:pPr algn="just"/>
            <a:r>
              <a:rPr lang="en-US" sz="2400" dirty="0">
                <a:latin typeface="Times New Roman" pitchFamily="18" charset="0"/>
                <a:cs typeface="Times New Roman" pitchFamily="18" charset="0"/>
              </a:rPr>
              <a:t>It has also provided recommendations to prevent the issues.</a:t>
            </a:r>
            <a:endParaRPr lang="en-IN" sz="2400" dirty="0">
              <a:latin typeface="Times New Roman" pitchFamily="18" charset="0"/>
              <a:cs typeface="Times New Roman" pitchFamily="18" charset="0"/>
            </a:endParaRPr>
          </a:p>
        </p:txBody>
      </p:sp>
      <p:pic>
        <p:nvPicPr>
          <p:cNvPr id="8194" name="Picture 2" descr="C:\Users\Acer\Desktop\How-to-begin-building-the-KMS.png"/>
          <p:cNvPicPr>
            <a:picLocks noChangeAspect="1" noChangeArrowheads="1"/>
          </p:cNvPicPr>
          <p:nvPr/>
        </p:nvPicPr>
        <p:blipFill>
          <a:blip r:embed="rId3"/>
          <a:srcRect/>
          <a:stretch>
            <a:fillRect/>
          </a:stretch>
        </p:blipFill>
        <p:spPr bwMode="auto">
          <a:xfrm>
            <a:off x="7567450" y="804040"/>
            <a:ext cx="4130564" cy="52341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References</a:t>
            </a:r>
            <a:endParaRPr lang="en-IN" b="1" dirty="0">
              <a:latin typeface="Times New Roman" pitchFamily="18" charset="0"/>
              <a:cs typeface="Times New Roman" pitchFamily="18" charset="0"/>
            </a:endParaRPr>
          </a:p>
        </p:txBody>
      </p:sp>
      <p:sp>
        <p:nvSpPr>
          <p:cNvPr id="3" name="Content Placeholder 2"/>
          <p:cNvSpPr>
            <a:spLocks noGrp="1"/>
          </p:cNvSpPr>
          <p:nvPr>
            <p:ph idx="1"/>
          </p:nvPr>
        </p:nvSpPr>
        <p:spPr>
          <a:ln>
            <a:solidFill>
              <a:schemeClr val="tx1"/>
            </a:solidFill>
          </a:ln>
        </p:spPr>
        <p:txBody>
          <a:bodyPr>
            <a:normAutofit fontScale="77500" lnSpcReduction="20000"/>
          </a:bodyPr>
          <a:lstStyle/>
          <a:p>
            <a:pPr algn="just"/>
            <a:r>
              <a:rPr lang="en-IN" dirty="0" err="1">
                <a:solidFill>
                  <a:schemeClr val="tx1"/>
                </a:solidFill>
              </a:rPr>
              <a:t>Abualoush</a:t>
            </a:r>
            <a:r>
              <a:rPr lang="en-IN" dirty="0">
                <a:solidFill>
                  <a:schemeClr val="tx1"/>
                </a:solidFill>
              </a:rPr>
              <a:t>, S., </a:t>
            </a:r>
            <a:r>
              <a:rPr lang="en-IN" dirty="0" err="1">
                <a:solidFill>
                  <a:schemeClr val="tx1"/>
                </a:solidFill>
              </a:rPr>
              <a:t>Bataineh</a:t>
            </a:r>
            <a:r>
              <a:rPr lang="en-IN" dirty="0">
                <a:solidFill>
                  <a:schemeClr val="tx1"/>
                </a:solidFill>
              </a:rPr>
              <a:t>, K. and </a:t>
            </a:r>
            <a:r>
              <a:rPr lang="en-IN" dirty="0" err="1">
                <a:solidFill>
                  <a:schemeClr val="tx1"/>
                </a:solidFill>
              </a:rPr>
              <a:t>Alrowwad</a:t>
            </a:r>
            <a:r>
              <a:rPr lang="en-IN" dirty="0">
                <a:solidFill>
                  <a:schemeClr val="tx1"/>
                </a:solidFill>
              </a:rPr>
              <a:t>, A.A., 2018. The role of knowledge management process and intellectual capital as intermediary variables between knowledge management infrastructure and organization performance. Interdisciplinary Journal of Information, Knowledge, and Management, 13, p.279.</a:t>
            </a:r>
          </a:p>
          <a:p>
            <a:pPr algn="just"/>
            <a:r>
              <a:rPr lang="en-IN" dirty="0" err="1">
                <a:solidFill>
                  <a:schemeClr val="tx1"/>
                </a:solidFill>
              </a:rPr>
              <a:t>Alves</a:t>
            </a:r>
            <a:r>
              <a:rPr lang="en-IN" dirty="0">
                <a:solidFill>
                  <a:schemeClr val="tx1"/>
                </a:solidFill>
              </a:rPr>
              <a:t>, H.P., </a:t>
            </a:r>
            <a:r>
              <a:rPr lang="en-IN" dirty="0" err="1">
                <a:solidFill>
                  <a:schemeClr val="tx1"/>
                </a:solidFill>
              </a:rPr>
              <a:t>Pimenta</a:t>
            </a:r>
            <a:r>
              <a:rPr lang="en-IN" dirty="0">
                <a:solidFill>
                  <a:schemeClr val="tx1"/>
                </a:solidFill>
              </a:rPr>
              <a:t>, N.L., </a:t>
            </a:r>
            <a:r>
              <a:rPr lang="en-IN" dirty="0" err="1">
                <a:solidFill>
                  <a:schemeClr val="tx1"/>
                </a:solidFill>
              </a:rPr>
              <a:t>Hanada</a:t>
            </a:r>
            <a:r>
              <a:rPr lang="en-IN" dirty="0">
                <a:solidFill>
                  <a:schemeClr val="tx1"/>
                </a:solidFill>
              </a:rPr>
              <a:t>, R.E., Lima, A.A., Mustafa, E.V. and Santos, E.M.R., 2019. Networks of collaboration and management in of </a:t>
            </a:r>
            <a:r>
              <a:rPr lang="en-IN" dirty="0" err="1">
                <a:solidFill>
                  <a:schemeClr val="tx1"/>
                </a:solidFill>
              </a:rPr>
              <a:t>phytocosmetrics</a:t>
            </a:r>
            <a:r>
              <a:rPr lang="en-IN" dirty="0">
                <a:solidFill>
                  <a:schemeClr val="tx1"/>
                </a:solidFill>
              </a:rPr>
              <a:t> companies in the Amazon. Intl. J. Adv. Eng. Res. Sci., 6, p.454.</a:t>
            </a:r>
          </a:p>
          <a:p>
            <a:pPr marL="0" indent="0" algn="just">
              <a:lnSpc>
                <a:spcPct val="100000"/>
              </a:lnSpc>
              <a:spcBef>
                <a:spcPts val="0"/>
              </a:spcBef>
              <a:buClrTx/>
              <a:defRPr/>
            </a:pPr>
            <a:r>
              <a:rPr lang="en-IN" dirty="0">
                <a:solidFill>
                  <a:schemeClr val="tx1"/>
                </a:solidFill>
              </a:rPr>
              <a:t>  Britannica.com, 2022.  Amazon.com [Online]. Available at:                            </a:t>
            </a:r>
            <a:r>
              <a:rPr lang="en-IN" dirty="0">
                <a:solidFill>
                  <a:schemeClr val="tx1"/>
                </a:solidFill>
                <a:hlinkClick r:id="rId3"/>
              </a:rPr>
              <a:t>https://www.britannica.com/topic/Amazoncom</a:t>
            </a:r>
            <a:r>
              <a:rPr lang="en-IN" dirty="0">
                <a:solidFill>
                  <a:schemeClr val="tx1"/>
                </a:solidFill>
              </a:rPr>
              <a:t>  [Accessed on: 30th October, 2022].</a:t>
            </a:r>
          </a:p>
          <a:p>
            <a:pPr algn="just"/>
            <a:r>
              <a:rPr lang="en-IN" dirty="0">
                <a:solidFill>
                  <a:schemeClr val="tx1"/>
                </a:solidFill>
              </a:rPr>
              <a:t>Di </a:t>
            </a:r>
            <a:r>
              <a:rPr lang="en-IN" dirty="0" err="1">
                <a:solidFill>
                  <a:schemeClr val="tx1"/>
                </a:solidFill>
              </a:rPr>
              <a:t>Vaio</a:t>
            </a:r>
            <a:r>
              <a:rPr lang="en-IN" dirty="0">
                <a:solidFill>
                  <a:schemeClr val="tx1"/>
                </a:solidFill>
              </a:rPr>
              <a:t>, A., </a:t>
            </a:r>
            <a:r>
              <a:rPr lang="en-IN" dirty="0" err="1">
                <a:solidFill>
                  <a:schemeClr val="tx1"/>
                </a:solidFill>
              </a:rPr>
              <a:t>Palladino</a:t>
            </a:r>
            <a:r>
              <a:rPr lang="en-IN" dirty="0">
                <a:solidFill>
                  <a:schemeClr val="tx1"/>
                </a:solidFill>
              </a:rPr>
              <a:t>, R., </a:t>
            </a:r>
            <a:r>
              <a:rPr lang="en-IN" dirty="0" err="1">
                <a:solidFill>
                  <a:schemeClr val="tx1"/>
                </a:solidFill>
              </a:rPr>
              <a:t>Pezzi</a:t>
            </a:r>
            <a:r>
              <a:rPr lang="en-IN" dirty="0">
                <a:solidFill>
                  <a:schemeClr val="tx1"/>
                </a:solidFill>
              </a:rPr>
              <a:t>, A. and Kalisz, D.E., 2021. The role of digital innovation in knowledge management systems: A systematic literature review. Journal of business research, 123, pp.220-231.</a:t>
            </a:r>
          </a:p>
          <a:p>
            <a:pPr algn="just"/>
            <a:r>
              <a:rPr lang="en-IN" dirty="0">
                <a:solidFill>
                  <a:schemeClr val="tx1"/>
                </a:solidFill>
              </a:rPr>
              <a:t>Ebayinc.com, 2022. Our Company [Online]. Amazon.com [Online]. Available at: </a:t>
            </a:r>
            <a:r>
              <a:rPr lang="en-IN" dirty="0">
                <a:solidFill>
                  <a:schemeClr val="tx1"/>
                </a:solidFill>
                <a:hlinkClick r:id="rId4"/>
              </a:rPr>
              <a:t>https://www.ebayinc.com/company/</a:t>
            </a:r>
            <a:r>
              <a:rPr lang="en-IN" dirty="0">
                <a:solidFill>
                  <a:schemeClr val="tx1"/>
                </a:solidFill>
              </a:rPr>
              <a:t>  [Accessed on: 30th October, 2022].</a:t>
            </a:r>
          </a:p>
          <a:p>
            <a:pPr algn="just"/>
            <a:r>
              <a:rPr lang="en-IN" dirty="0">
                <a:solidFill>
                  <a:schemeClr val="tx1"/>
                </a:solidFill>
              </a:rPr>
              <a:t>Greenstein-</a:t>
            </a:r>
            <a:r>
              <a:rPr lang="en-IN" dirty="0" err="1">
                <a:solidFill>
                  <a:schemeClr val="tx1"/>
                </a:solidFill>
              </a:rPr>
              <a:t>Messica</a:t>
            </a:r>
            <a:r>
              <a:rPr lang="en-IN" dirty="0">
                <a:solidFill>
                  <a:schemeClr val="tx1"/>
                </a:solidFill>
              </a:rPr>
              <a:t>, A. and </a:t>
            </a:r>
            <a:r>
              <a:rPr lang="en-IN" dirty="0" err="1">
                <a:solidFill>
                  <a:schemeClr val="tx1"/>
                </a:solidFill>
              </a:rPr>
              <a:t>Rokach</a:t>
            </a:r>
            <a:r>
              <a:rPr lang="en-IN" dirty="0">
                <a:solidFill>
                  <a:schemeClr val="tx1"/>
                </a:solidFill>
              </a:rPr>
              <a:t>, L., 2018. Personal price aware multi-seller recommender system: Evidence from eBay. Knowledge-Based Systems, 150, pp.14-26.</a:t>
            </a:r>
          </a:p>
          <a:p>
            <a:pPr algn="just"/>
            <a:r>
              <a:rPr lang="en-IN" dirty="0" err="1">
                <a:solidFill>
                  <a:schemeClr val="tx1"/>
                </a:solidFill>
              </a:rPr>
              <a:t>Senadzo</a:t>
            </a:r>
            <a:r>
              <a:rPr lang="en-IN" dirty="0">
                <a:solidFill>
                  <a:schemeClr val="tx1"/>
                </a:solidFill>
              </a:rPr>
              <a:t>, P.K., 2019. How E-Security and E-Trust impact on E-Service quality in Online Shopping: a case of eBay United Kingdom. Journal of Research in Marketing, 10 (2), pp.772-784.</a:t>
            </a:r>
          </a:p>
          <a:p>
            <a:pPr algn="just"/>
            <a:r>
              <a:rPr lang="en-IN" dirty="0">
                <a:solidFill>
                  <a:schemeClr val="tx1"/>
                </a:solidFill>
              </a:rPr>
              <a:t>Sprinkle, T.A. and </a:t>
            </a:r>
            <a:r>
              <a:rPr lang="en-IN" dirty="0" err="1">
                <a:solidFill>
                  <a:schemeClr val="tx1"/>
                </a:solidFill>
              </a:rPr>
              <a:t>Urick</a:t>
            </a:r>
            <a:r>
              <a:rPr lang="en-IN" dirty="0">
                <a:solidFill>
                  <a:schemeClr val="tx1"/>
                </a:solidFill>
              </a:rPr>
              <a:t>, M.J., 2018. Three generational issues in organizational learning: Knowledge management, perspectives on training and “low-stakes” development. The Learning Organization.</a:t>
            </a: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Users\Acer\Desktop\istockphoto-1220534948-612x612.jpg"/>
          <p:cNvPicPr>
            <a:picLocks noChangeAspect="1" noChangeArrowheads="1"/>
          </p:cNvPicPr>
          <p:nvPr/>
        </p:nvPicPr>
        <p:blipFill>
          <a:blip r:embed="rId2"/>
          <a:srcRect/>
          <a:stretch>
            <a:fillRect/>
          </a:stretch>
        </p:blipFill>
        <p:spPr bwMode="auto">
          <a:xfrm>
            <a:off x="3712882" y="787794"/>
            <a:ext cx="7181090" cy="5266165"/>
          </a:xfrm>
          <a:prstGeom prst="rect">
            <a:avLst/>
          </a:prstGeom>
          <a:noFill/>
        </p:spPr>
      </p:pic>
      <p:sp>
        <p:nvSpPr>
          <p:cNvPr id="2" name="Title 1"/>
          <p:cNvSpPr>
            <a:spLocks noGrp="1"/>
          </p:cNvSpPr>
          <p:nvPr>
            <p:ph type="title"/>
          </p:nvPr>
        </p:nvSpPr>
        <p:spPr/>
        <p:txBody>
          <a:bodyPr/>
          <a:lstStyle/>
          <a:p>
            <a:pPr algn="ctr"/>
            <a:r>
              <a:rPr lang="en-US" b="1" dirty="0">
                <a:latin typeface="Times New Roman" pitchFamily="18" charset="0"/>
                <a:cs typeface="Times New Roman" pitchFamily="18" charset="0"/>
              </a:rPr>
              <a:t>Q &amp;A</a:t>
            </a:r>
            <a:endParaRPr lang="en-IN" b="1" dirty="0">
              <a:latin typeface="Times New Roman" pitchFamily="18" charset="0"/>
              <a:cs typeface="Times New Roman" pitchFamily="18" charset="0"/>
            </a:endParaRPr>
          </a:p>
        </p:txBody>
      </p:sp>
      <p:sp>
        <p:nvSpPr>
          <p:cNvPr id="3" name="Content Placeholder 2"/>
          <p:cNvSpPr>
            <a:spLocks noGrp="1"/>
          </p:cNvSpPr>
          <p:nvPr>
            <p:ph idx="1"/>
          </p:nvPr>
        </p:nvSpPr>
        <p:spPr>
          <a:xfrm>
            <a:off x="3695842" y="756749"/>
            <a:ext cx="7182360" cy="5322596"/>
          </a:xfrm>
          <a:ln>
            <a:solidFill>
              <a:schemeClr val="tx1"/>
            </a:solidFill>
          </a:ln>
        </p:spPr>
        <p:txBody>
          <a:bodyPr>
            <a:noAutofit/>
          </a:bodyPr>
          <a:lstStyle/>
          <a:p>
            <a:r>
              <a:rPr lang="en-US" sz="2200" b="1" dirty="0">
                <a:solidFill>
                  <a:schemeClr val="tx1"/>
                </a:solidFill>
                <a:latin typeface="Times New Roman" pitchFamily="18" charset="0"/>
                <a:cs typeface="Times New Roman" pitchFamily="18" charset="0"/>
              </a:rPr>
              <a:t>Does  Amazon follows effective KM system?</a:t>
            </a:r>
          </a:p>
          <a:p>
            <a:r>
              <a:rPr lang="en-US" sz="2200" dirty="0">
                <a:solidFill>
                  <a:schemeClr val="tx1"/>
                </a:solidFill>
                <a:latin typeface="Times New Roman" pitchFamily="18" charset="0"/>
                <a:cs typeface="Times New Roman" pitchFamily="18" charset="0"/>
              </a:rPr>
              <a:t>Yes, Amazon follows Automation  intelligence that has significant role in enhancing the efficiency of the brand. </a:t>
            </a:r>
          </a:p>
          <a:p>
            <a:endParaRPr lang="en-US" sz="2200" dirty="0">
              <a:solidFill>
                <a:schemeClr val="tx1"/>
              </a:solidFill>
              <a:latin typeface="Times New Roman" pitchFamily="18" charset="0"/>
              <a:cs typeface="Times New Roman" pitchFamily="18" charset="0"/>
            </a:endParaRPr>
          </a:p>
          <a:p>
            <a:r>
              <a:rPr lang="en-US" sz="2200" b="1" dirty="0">
                <a:solidFill>
                  <a:schemeClr val="tx1"/>
                </a:solidFill>
                <a:latin typeface="Times New Roman" pitchFamily="18" charset="0"/>
                <a:cs typeface="Times New Roman" pitchFamily="18" charset="0"/>
              </a:rPr>
              <a:t>What technology eBay  uses for maintain effective KM system?</a:t>
            </a:r>
          </a:p>
          <a:p>
            <a:r>
              <a:rPr lang="en-US" sz="2200" dirty="0">
                <a:solidFill>
                  <a:schemeClr val="tx1"/>
                </a:solidFill>
                <a:latin typeface="Times New Roman" pitchFamily="18" charset="0"/>
                <a:cs typeface="Times New Roman" pitchFamily="18" charset="0"/>
              </a:rPr>
              <a:t>eBay uses Artificial Intelligence that helps the brand to keep store and utilize data and information efficiently.</a:t>
            </a:r>
          </a:p>
          <a:p>
            <a:endParaRPr lang="en-US" sz="2200" dirty="0">
              <a:solidFill>
                <a:schemeClr val="tx1"/>
              </a:solidFill>
              <a:latin typeface="Times New Roman" pitchFamily="18" charset="0"/>
              <a:cs typeface="Times New Roman" pitchFamily="18" charset="0"/>
            </a:endParaRPr>
          </a:p>
          <a:p>
            <a:r>
              <a:rPr lang="en-US" sz="2200" b="1" dirty="0">
                <a:solidFill>
                  <a:schemeClr val="tx1"/>
                </a:solidFill>
                <a:latin typeface="Times New Roman" pitchFamily="18" charset="0"/>
                <a:cs typeface="Times New Roman" pitchFamily="18" charset="0"/>
              </a:rPr>
              <a:t>How to tackle the risks of KM system?</a:t>
            </a:r>
          </a:p>
          <a:p>
            <a:r>
              <a:rPr lang="en-US" sz="2200" dirty="0">
                <a:solidFill>
                  <a:schemeClr val="tx1"/>
                </a:solidFill>
                <a:latin typeface="Times New Roman" pitchFamily="18" charset="0"/>
                <a:cs typeface="Times New Roman" pitchFamily="18" charset="0"/>
              </a:rPr>
              <a:t>The issues of KM system should be reduced by implementing effective AI tools and several virus protection systems to prevent the risks of data theft, offer effective training to workers.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806262" y="1907626"/>
            <a:ext cx="6227379" cy="1323439"/>
          </a:xfrm>
          <a:prstGeom prst="rect">
            <a:avLst/>
          </a:prstGeom>
          <a:noFill/>
        </p:spPr>
        <p:txBody>
          <a:bodyPr wrap="square" lIns="91440" tIns="45720" rIns="91440" bIns="45720">
            <a:spAutoFit/>
          </a:bodyPr>
          <a:lstStyle/>
          <a:p>
            <a:pPr algn="ctr"/>
            <a:r>
              <a:rPr lang="en-US" sz="8000" b="1" cap="all" dirty="0">
                <a:ln w="9000" cmpd="sng">
                  <a:solidFill>
                    <a:schemeClr val="accent4">
                      <a:shade val="50000"/>
                      <a:satMod val="120000"/>
                    </a:schemeClr>
                  </a:solidFill>
                  <a:prstDash val="solid"/>
                </a:ln>
                <a:solidFill>
                  <a:srgbClr val="00B0F0"/>
                </a:solidFill>
                <a:effectLst>
                  <a:reflection blurRad="12700" stA="28000" endPos="45000" dist="1000" dir="5400000" sy="-100000" algn="bl" rotWithShape="0"/>
                </a:effectLst>
              </a:rPr>
              <a:t>THANK YOU</a:t>
            </a:r>
          </a:p>
        </p:txBody>
      </p:sp>
    </p:spTree>
  </p:cSld>
  <p:clrMapOvr>
    <a:masterClrMapping/>
  </p:clrMapOvr>
</p:sld>
</file>

<file path=ppt/theme/theme1.xml><?xml version="1.0" encoding="utf-8"?>
<a:theme xmlns:a="http://schemas.openxmlformats.org/drawingml/2006/main" name="tf00804820_win32">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0BD8AF61-0EFE-4B67-AC63-165AA360F9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EA0254-3646-4633-AE89-92733C2D6975}">
  <ds:schemaRefs>
    <ds:schemaRef ds:uri="http://schemas.microsoft.com/sharepoint/v3/contenttype/forms"/>
  </ds:schemaRefs>
</ds:datastoreItem>
</file>

<file path=customXml/itemProps3.xml><?xml version="1.0" encoding="utf-8"?>
<ds:datastoreItem xmlns:ds="http://schemas.openxmlformats.org/officeDocument/2006/customXml" ds:itemID="{D5A9C098-A058-4A59-AA77-E2402053F60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tf00804820_win32</Template>
  <TotalTime>0</TotalTime>
  <Words>2187</Words>
  <Application>Microsoft Office PowerPoint</Application>
  <PresentationFormat>Widescreen</PresentationFormat>
  <Paragraphs>91</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Corbel</vt:lpstr>
      <vt:lpstr>Times New Roman</vt:lpstr>
      <vt:lpstr>Wingdings 2</vt:lpstr>
      <vt:lpstr>tf00804820_win32</vt:lpstr>
      <vt:lpstr>Knowledge and Information Management Report in selected organisations   Individual Academic Presentation</vt:lpstr>
      <vt:lpstr>Introduction</vt:lpstr>
      <vt:lpstr>Knowledge Management System and its impact on success of a brand</vt:lpstr>
      <vt:lpstr>Brand Overview of Amazon and eBay</vt:lpstr>
      <vt:lpstr>Knowledge Management System of Amazon</vt:lpstr>
      <vt:lpstr>Knowledge Management System of eBay</vt:lpstr>
      <vt:lpstr>Issues of Knowledge management system</vt:lpstr>
      <vt:lpstr>Recommendations </vt:lpstr>
      <vt:lpstr>Conclusion</vt:lpstr>
      <vt:lpstr>References</vt:lpstr>
      <vt:lpstr>Q &amp;A</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2022-10-30T18:38:39Z</dcterms:created>
  <dcterms:modified xsi:type="dcterms:W3CDTF">2022-11-09T19:06:04Z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