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50" r:id="rId1"/>
  </p:sldMasterIdLst>
  <p:notesMasterIdLst>
    <p:notesMasterId r:id="rId72"/>
  </p:notesMasterIdLst>
  <p:sldIdLst>
    <p:sldId id="296" r:id="rId2"/>
    <p:sldId id="297" r:id="rId3"/>
    <p:sldId id="298" r:id="rId4"/>
    <p:sldId id="299" r:id="rId5"/>
    <p:sldId id="300" r:id="rId6"/>
    <p:sldId id="301" r:id="rId7"/>
    <p:sldId id="302" r:id="rId8"/>
    <p:sldId id="303" r:id="rId9"/>
    <p:sldId id="306" r:id="rId10"/>
    <p:sldId id="305" r:id="rId11"/>
    <p:sldId id="304" r:id="rId12"/>
    <p:sldId id="310" r:id="rId13"/>
    <p:sldId id="311" r:id="rId14"/>
    <p:sldId id="307" r:id="rId15"/>
    <p:sldId id="309" r:id="rId16"/>
    <p:sldId id="308" r:id="rId17"/>
    <p:sldId id="313" r:id="rId18"/>
    <p:sldId id="314" r:id="rId19"/>
    <p:sldId id="312" r:id="rId20"/>
    <p:sldId id="315" r:id="rId21"/>
    <p:sldId id="316" r:id="rId22"/>
    <p:sldId id="317" r:id="rId23"/>
    <p:sldId id="318" r:id="rId24"/>
    <p:sldId id="319" r:id="rId25"/>
    <p:sldId id="320" r:id="rId26"/>
    <p:sldId id="322" r:id="rId27"/>
    <p:sldId id="323" r:id="rId28"/>
    <p:sldId id="324" r:id="rId29"/>
    <p:sldId id="327" r:id="rId30"/>
    <p:sldId id="325" r:id="rId31"/>
    <p:sldId id="326" r:id="rId32"/>
    <p:sldId id="328" r:id="rId33"/>
    <p:sldId id="258" r:id="rId34"/>
    <p:sldId id="259" r:id="rId35"/>
    <p:sldId id="260" r:id="rId36"/>
    <p:sldId id="261" r:id="rId37"/>
    <p:sldId id="262" r:id="rId38"/>
    <p:sldId id="263" r:id="rId39"/>
    <p:sldId id="264" r:id="rId40"/>
    <p:sldId id="265" r:id="rId41"/>
    <p:sldId id="266" r:id="rId42"/>
    <p:sldId id="267" r:id="rId43"/>
    <p:sldId id="268" r:id="rId44"/>
    <p:sldId id="269" r:id="rId45"/>
    <p:sldId id="270" r:id="rId46"/>
    <p:sldId id="271" r:id="rId47"/>
    <p:sldId id="272" r:id="rId48"/>
    <p:sldId id="273" r:id="rId49"/>
    <p:sldId id="274" r:id="rId50"/>
    <p:sldId id="275" r:id="rId51"/>
    <p:sldId id="276" r:id="rId52"/>
    <p:sldId id="277" r:id="rId53"/>
    <p:sldId id="278" r:id="rId54"/>
    <p:sldId id="279" r:id="rId55"/>
    <p:sldId id="280" r:id="rId56"/>
    <p:sldId id="281" r:id="rId57"/>
    <p:sldId id="282" r:id="rId58"/>
    <p:sldId id="283" r:id="rId59"/>
    <p:sldId id="284" r:id="rId60"/>
    <p:sldId id="285" r:id="rId61"/>
    <p:sldId id="286" r:id="rId62"/>
    <p:sldId id="287" r:id="rId63"/>
    <p:sldId id="288" r:id="rId64"/>
    <p:sldId id="289" r:id="rId65"/>
    <p:sldId id="290" r:id="rId66"/>
    <p:sldId id="291" r:id="rId67"/>
    <p:sldId id="292" r:id="rId68"/>
    <p:sldId id="293" r:id="rId69"/>
    <p:sldId id="294" r:id="rId70"/>
    <p:sldId id="295" r:id="rId71"/>
  </p:sldIdLst>
  <p:sldSz cx="9144000" cy="6858000" type="screen4x3"/>
  <p:notesSz cx="6858000" cy="9144000"/>
  <p:embeddedFontLst>
    <p:embeddedFont>
      <p:font typeface="Corbel" panose="020B0503020204020204" pitchFamily="34" charset="0"/>
      <p:regular r:id="rId73"/>
      <p:bold r:id="rId74"/>
      <p:italic r:id="rId75"/>
      <p:boldItalic r:id="rId76"/>
    </p:embeddedFont>
    <p:embeddedFont>
      <p:font typeface="宋体" panose="02010600030101010101" pitchFamily="2" charset="-122"/>
      <p:regular r:id="rId77"/>
    </p:embeddedFont>
    <p:embeddedFont>
      <p:font typeface="GB Pinyinok-D" panose="020B0604020202020204" charset="-122"/>
      <p:regular r:id="rId78"/>
    </p:embeddedFont>
    <p:embeddedFont>
      <p:font typeface="华文细黑" panose="020B0604020202020204" charset="-122"/>
      <p:regular r:id="rId79"/>
    </p:embeddedFont>
    <p:embeddedFont>
      <p:font typeface="Calibri" panose="020F0502020204030204" pitchFamily="34" charset="0"/>
      <p:regular r:id="rId80"/>
      <p:bold r:id="rId81"/>
      <p:italic r:id="rId82"/>
      <p:boldItalic r:id="rId83"/>
    </p:embeddedFont>
    <p:embeddedFont>
      <p:font typeface="华文楷体" panose="020B0604020202020204" charset="-122"/>
      <p:regular r:id="rId84"/>
    </p:embeddedFont>
    <p:embeddedFont>
      <p:font typeface="Helvetica" panose="020B0604020202020204" pitchFamily="34" charset="0"/>
      <p:regular r:id="rId85"/>
      <p:bold r:id="rId86"/>
      <p:italic r:id="rId87"/>
      <p:boldItalic r:id="rId88"/>
    </p:embeddedFont>
    <p:embeddedFont>
      <p:font typeface="ZWAdobeF" pitchFamily="2" charset="0"/>
      <p:regular r:id="rId89"/>
    </p:embeddedFont>
    <p:embeddedFont>
      <p:font typeface="黑体" panose="020B0604020202020204" charset="-122"/>
      <p:regular r:id="rId90"/>
    </p:embeddedFont>
    <p:embeddedFont>
      <p:font typeface="Ebrima" panose="02000000000000000000" pitchFamily="2" charset="0"/>
      <p:regular r:id="rId91"/>
      <p:bold r:id="rId92"/>
    </p:embeddedFont>
  </p:embeddedFont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CFD7E7"/>
          </a:solidFill>
        </a:fill>
      </a:tcStyle>
    </a:wholeTbl>
    <a:band2H>
      <a:tcTxStyle/>
      <a:tcStyle>
        <a:tcBdr/>
        <a:fill>
          <a:solidFill>
            <a:srgbClr val="E8ECF4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4F81BD"/>
          </a:solidFill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381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4F81BD"/>
          </a:solidFill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381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4F81BD"/>
          </a:solidFill>
        </a:fill>
      </a:tcStyle>
    </a:firstRow>
  </a:tblStyle>
  <a:tblStyle styleId="{C7B018BB-80A7-4F77-B60F-C8B233D01FF8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FFFFFF"/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FFFFFF"/>
          </a:solidFill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381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FFFFFF"/>
          </a:solidFill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381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FFFFFF"/>
          </a:solidFill>
        </a:fill>
      </a:tcStyle>
    </a:firstRow>
  </a:tblStyle>
  <a:tblStyle styleId="{EEE7283C-3CF3-47DC-8721-378D4A62B228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E3CECE"/>
          </a:solidFill>
        </a:fill>
      </a:tcStyle>
    </a:wholeTbl>
    <a:band2H>
      <a:tcTxStyle/>
      <a:tcStyle>
        <a:tcBdr/>
        <a:fill>
          <a:solidFill>
            <a:srgbClr val="F1E8E8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AE4846"/>
          </a:solidFill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381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AE4846"/>
          </a:solidFill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381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AE4846"/>
          </a:solidFill>
        </a:fill>
      </a:tcStyle>
    </a:firstRow>
  </a:tblStyle>
  <a:tblStyle styleId="{CF821DB8-F4EB-4A41-A1BA-3FCAFE7338EE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4F81BD"/>
          </a:solidFill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bevel/>
            </a:ln>
          </a:top>
          <a:bottom>
            <a:ln w="254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bevel/>
            </a:ln>
          </a:top>
          <a:bottom>
            <a:ln w="254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4F81BD"/>
          </a:solidFill>
        </a:fill>
      </a:tcStyle>
    </a:firstRow>
  </a:tblStyle>
  <a:tblStyle styleId="{33BA23B1-9221-436E-865A-0063620EA4FD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CACACA"/>
          </a:solidFill>
        </a:fill>
      </a:tcStyle>
    </a:wholeTbl>
    <a:band2H>
      <a:tcTxStyle/>
      <a:tcStyle>
        <a:tcBdr/>
        <a:fill>
          <a:solidFill>
            <a:srgbClr val="E6E6E6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/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381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/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381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/>
        </a:fill>
      </a:tcStyle>
    </a:firstRow>
  </a:tblStyle>
  <a:tblStyle styleId="{2708684C-4D16-4618-839F-0558EEFCDFE6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bevel/>
            </a:ln>
          </a:left>
          <a:right>
            <a:ln w="12700" cap="flat">
              <a:solidFill>
                <a:srgbClr val="000000"/>
              </a:solidFill>
              <a:prstDash val="solid"/>
              <a:bevel/>
            </a:ln>
          </a:right>
          <a:top>
            <a:ln w="12700" cap="flat">
              <a:solidFill>
                <a:srgbClr val="000000"/>
              </a:solidFill>
              <a:prstDash val="solid"/>
              <a:bevel/>
            </a:ln>
          </a:top>
          <a:bottom>
            <a:ln w="127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solidFill>
                <a:srgbClr val="000000"/>
              </a:solidFill>
              <a:prstDash val="solid"/>
              <a:bevel/>
            </a:ln>
          </a:insideH>
          <a:insideV>
            <a:ln w="12700" cap="flat">
              <a:solidFill>
                <a:srgbClr val="000000"/>
              </a:solidFill>
              <a:prstDash val="solid"/>
              <a:bevel/>
            </a:ln>
          </a:insideV>
        </a:tcBdr>
        <a:fill>
          <a:solidFill>
            <a:srgbClr val="000000">
              <a:alpha val="20000"/>
            </a:srgbClr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bevel/>
            </a:ln>
          </a:left>
          <a:right>
            <a:ln w="12700" cap="flat">
              <a:solidFill>
                <a:srgbClr val="000000"/>
              </a:solidFill>
              <a:prstDash val="solid"/>
              <a:bevel/>
            </a:ln>
          </a:right>
          <a:top>
            <a:ln w="12700" cap="flat">
              <a:solidFill>
                <a:srgbClr val="000000"/>
              </a:solidFill>
              <a:prstDash val="solid"/>
              <a:bevel/>
            </a:ln>
          </a:top>
          <a:bottom>
            <a:ln w="127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solidFill>
                <a:srgbClr val="000000"/>
              </a:solidFill>
              <a:prstDash val="solid"/>
              <a:bevel/>
            </a:ln>
          </a:insideH>
          <a:insideV>
            <a:ln w="12700" cap="flat">
              <a:solidFill>
                <a:srgbClr val="000000"/>
              </a:solidFill>
              <a:prstDash val="solid"/>
              <a:bevel/>
            </a:ln>
          </a:insideV>
        </a:tcBdr>
        <a:fill>
          <a:solidFill>
            <a:srgbClr val="000000">
              <a:alpha val="20000"/>
            </a:srgbClr>
          </a:solidFill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bevel/>
            </a:ln>
          </a:left>
          <a:right>
            <a:ln w="12700" cap="flat">
              <a:solidFill>
                <a:srgbClr val="000000"/>
              </a:solidFill>
              <a:prstDash val="solid"/>
              <a:bevel/>
            </a:ln>
          </a:right>
          <a:top>
            <a:ln w="50800" cap="flat">
              <a:solidFill>
                <a:srgbClr val="000000"/>
              </a:solidFill>
              <a:prstDash val="solid"/>
              <a:bevel/>
            </a:ln>
          </a:top>
          <a:bottom>
            <a:ln w="127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solidFill>
                <a:srgbClr val="000000"/>
              </a:solidFill>
              <a:prstDash val="solid"/>
              <a:bevel/>
            </a:ln>
          </a:insideH>
          <a:insideV>
            <a:ln w="12700" cap="flat">
              <a:solidFill>
                <a:srgbClr val="000000"/>
              </a:solidFill>
              <a:prstDash val="solid"/>
              <a:bevel/>
            </a:ln>
          </a:insideV>
        </a:tcBdr>
        <a:fill>
          <a:noFill/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bevel/>
            </a:ln>
          </a:left>
          <a:right>
            <a:ln w="12700" cap="flat">
              <a:solidFill>
                <a:srgbClr val="000000"/>
              </a:solidFill>
              <a:prstDash val="solid"/>
              <a:bevel/>
            </a:ln>
          </a:right>
          <a:top>
            <a:ln w="12700" cap="flat">
              <a:solidFill>
                <a:srgbClr val="000000"/>
              </a:solidFill>
              <a:prstDash val="solid"/>
              <a:bevel/>
            </a:ln>
          </a:top>
          <a:bottom>
            <a:ln w="254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solidFill>
                <a:srgbClr val="000000"/>
              </a:solidFill>
              <a:prstDash val="solid"/>
              <a:bevel/>
            </a:ln>
          </a:insideH>
          <a:insideV>
            <a:ln w="12700" cap="flat">
              <a:solidFill>
                <a:srgbClr val="000000"/>
              </a:solidFill>
              <a:prstDash val="solid"/>
              <a:bevel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1674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76" Type="http://schemas.openxmlformats.org/officeDocument/2006/relationships/font" Target="fonts/font4.fntdata"/><Relationship Id="rId84" Type="http://schemas.openxmlformats.org/officeDocument/2006/relationships/font" Target="fonts/font12.fntdata"/><Relationship Id="rId89" Type="http://schemas.openxmlformats.org/officeDocument/2006/relationships/font" Target="fonts/font17.fntdata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font" Target="fonts/font20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font" Target="fonts/font2.fntdata"/><Relationship Id="rId79" Type="http://schemas.openxmlformats.org/officeDocument/2006/relationships/font" Target="fonts/font7.fntdata"/><Relationship Id="rId87" Type="http://schemas.openxmlformats.org/officeDocument/2006/relationships/font" Target="fonts/font15.fntdata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82" Type="http://schemas.openxmlformats.org/officeDocument/2006/relationships/font" Target="fonts/font10.fntdata"/><Relationship Id="rId90" Type="http://schemas.openxmlformats.org/officeDocument/2006/relationships/font" Target="fonts/font18.fntdata"/><Relationship Id="rId95" Type="http://schemas.openxmlformats.org/officeDocument/2006/relationships/theme" Target="theme/theme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font" Target="fonts/font5.fntdata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notesMaster" Target="notesMasters/notesMaster1.xml"/><Relationship Id="rId80" Type="http://schemas.openxmlformats.org/officeDocument/2006/relationships/font" Target="fonts/font8.fntdata"/><Relationship Id="rId85" Type="http://schemas.openxmlformats.org/officeDocument/2006/relationships/font" Target="fonts/font13.fntdata"/><Relationship Id="rId93" Type="http://schemas.openxmlformats.org/officeDocument/2006/relationships/presProps" Target="pres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font" Target="fonts/font3.fntdata"/><Relationship Id="rId83" Type="http://schemas.openxmlformats.org/officeDocument/2006/relationships/font" Target="fonts/font11.fntdata"/><Relationship Id="rId88" Type="http://schemas.openxmlformats.org/officeDocument/2006/relationships/font" Target="fonts/font16.fntdata"/><Relationship Id="rId91" Type="http://schemas.openxmlformats.org/officeDocument/2006/relationships/font" Target="fonts/font19.fntdata"/><Relationship Id="rId9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font" Target="fonts/font1.fntdata"/><Relationship Id="rId78" Type="http://schemas.openxmlformats.org/officeDocument/2006/relationships/font" Target="fonts/font6.fntdata"/><Relationship Id="rId81" Type="http://schemas.openxmlformats.org/officeDocument/2006/relationships/font" Target="fonts/font9.fntdata"/><Relationship Id="rId86" Type="http://schemas.openxmlformats.org/officeDocument/2006/relationships/font" Target="fonts/font14.fntdata"/><Relationship Id="rId9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hape 5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  <p:sp>
        <p:nvSpPr>
          <p:cNvPr id="6" name="Shape 6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1pPr>
    <a:lvl2pPr indent="2286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2pPr>
    <a:lvl3pPr indent="4572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3pPr>
    <a:lvl4pPr indent="6858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4pPr>
    <a:lvl5pPr indent="9144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5pPr>
    <a:lvl6pPr indent="11430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6pPr>
    <a:lvl7pPr indent="13716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7pPr>
    <a:lvl8pPr indent="16002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8pPr>
    <a:lvl9pPr indent="18288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4"/>
          <p:cNvGrpSpPr/>
          <p:nvPr/>
        </p:nvGrpSpPr>
        <p:grpSpPr>
          <a:xfrm>
            <a:off x="203200" y="0"/>
            <a:ext cx="3778250" cy="6858001"/>
            <a:chOff x="203200" y="0"/>
            <a:chExt cx="3778250" cy="6858001"/>
          </a:xfrm>
        </p:grpSpPr>
        <p:sp>
          <p:nvSpPr>
            <p:cNvPr id="14" name="Freeform 6"/>
            <p:cNvSpPr/>
            <p:nvPr/>
          </p:nvSpPr>
          <p:spPr bwMode="auto">
            <a:xfrm>
              <a:off x="641350" y="0"/>
              <a:ext cx="1365250" cy="3971925"/>
            </a:xfrm>
            <a:custGeom>
              <a:avLst/>
              <a:gdLst/>
              <a:ahLst/>
              <a:cxnLst/>
              <a:rect l="0" t="0" r="r" b="b"/>
              <a:pathLst>
                <a:path w="860" h="2502">
                  <a:moveTo>
                    <a:pt x="0" y="2445"/>
                  </a:moveTo>
                  <a:lnTo>
                    <a:pt x="228" y="2502"/>
                  </a:lnTo>
                  <a:lnTo>
                    <a:pt x="860" y="0"/>
                  </a:lnTo>
                  <a:lnTo>
                    <a:pt x="620" y="0"/>
                  </a:lnTo>
                  <a:lnTo>
                    <a:pt x="0" y="2445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5" name="Freeform 7"/>
            <p:cNvSpPr/>
            <p:nvPr/>
          </p:nvSpPr>
          <p:spPr bwMode="auto">
            <a:xfrm>
              <a:off x="203200" y="0"/>
              <a:ext cx="1336675" cy="3862388"/>
            </a:xfrm>
            <a:custGeom>
              <a:avLst/>
              <a:gdLst/>
              <a:ahLst/>
              <a:cxnLst/>
              <a:rect l="0" t="0" r="r" b="b"/>
              <a:pathLst>
                <a:path w="842" h="2433">
                  <a:moveTo>
                    <a:pt x="842" y="0"/>
                  </a:moveTo>
                  <a:lnTo>
                    <a:pt x="602" y="0"/>
                  </a:lnTo>
                  <a:lnTo>
                    <a:pt x="0" y="2376"/>
                  </a:lnTo>
                  <a:lnTo>
                    <a:pt x="228" y="2433"/>
                  </a:lnTo>
                  <a:lnTo>
                    <a:pt x="842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6" name="Freeform 8"/>
            <p:cNvSpPr/>
            <p:nvPr/>
          </p:nvSpPr>
          <p:spPr bwMode="auto">
            <a:xfrm>
              <a:off x="207963" y="3776663"/>
              <a:ext cx="1936750" cy="3081338"/>
            </a:xfrm>
            <a:custGeom>
              <a:avLst/>
              <a:gdLst/>
              <a:ahLst/>
              <a:cxnLst/>
              <a:rect l="0" t="0" r="r" b="b"/>
              <a:pathLst>
                <a:path w="1220" h="1941">
                  <a:moveTo>
                    <a:pt x="0" y="0"/>
                  </a:moveTo>
                  <a:lnTo>
                    <a:pt x="1166" y="1941"/>
                  </a:lnTo>
                  <a:lnTo>
                    <a:pt x="1220" y="19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0" name="Freeform 9"/>
            <p:cNvSpPr/>
            <p:nvPr/>
          </p:nvSpPr>
          <p:spPr bwMode="auto">
            <a:xfrm>
              <a:off x="646113" y="3886200"/>
              <a:ext cx="2373313" cy="2971800"/>
            </a:xfrm>
            <a:custGeom>
              <a:avLst/>
              <a:gdLst/>
              <a:ahLst/>
              <a:cxnLst/>
              <a:rect l="0" t="0" r="r" b="b"/>
              <a:pathLst>
                <a:path w="1495" h="1872">
                  <a:moveTo>
                    <a:pt x="1495" y="1872"/>
                  </a:moveTo>
                  <a:lnTo>
                    <a:pt x="0" y="0"/>
                  </a:lnTo>
                  <a:lnTo>
                    <a:pt x="1442" y="1872"/>
                  </a:lnTo>
                  <a:lnTo>
                    <a:pt x="1495" y="1872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1" name="Freeform 10"/>
            <p:cNvSpPr/>
            <p:nvPr/>
          </p:nvSpPr>
          <p:spPr bwMode="auto">
            <a:xfrm>
              <a:off x="641350" y="3881438"/>
              <a:ext cx="3340100" cy="2976563"/>
            </a:xfrm>
            <a:custGeom>
              <a:avLst/>
              <a:gdLst/>
              <a:ahLst/>
              <a:cxnLst/>
              <a:rect l="0" t="0" r="r" b="b"/>
              <a:pathLst>
                <a:path w="2104" h="1875">
                  <a:moveTo>
                    <a:pt x="0" y="0"/>
                  </a:moveTo>
                  <a:lnTo>
                    <a:pt x="3" y="3"/>
                  </a:lnTo>
                  <a:lnTo>
                    <a:pt x="1498" y="1875"/>
                  </a:lnTo>
                  <a:lnTo>
                    <a:pt x="2104" y="1875"/>
                  </a:lnTo>
                  <a:lnTo>
                    <a:pt x="228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2" name="Freeform 11"/>
            <p:cNvSpPr/>
            <p:nvPr/>
          </p:nvSpPr>
          <p:spPr bwMode="auto">
            <a:xfrm>
              <a:off x="203200" y="3771900"/>
              <a:ext cx="2660650" cy="3086100"/>
            </a:xfrm>
            <a:custGeom>
              <a:avLst/>
              <a:gdLst/>
              <a:ahLst/>
              <a:cxnLst/>
              <a:rect l="0" t="0" r="r" b="b"/>
              <a:pathLst>
                <a:path w="1676" h="1944">
                  <a:moveTo>
                    <a:pt x="1676" y="1944"/>
                  </a:moveTo>
                  <a:lnTo>
                    <a:pt x="264" y="111"/>
                  </a:lnTo>
                  <a:lnTo>
                    <a:pt x="225" y="60"/>
                  </a:lnTo>
                  <a:lnTo>
                    <a:pt x="228" y="60"/>
                  </a:lnTo>
                  <a:lnTo>
                    <a:pt x="264" y="111"/>
                  </a:lnTo>
                  <a:lnTo>
                    <a:pt x="234" y="69"/>
                  </a:lnTo>
                  <a:lnTo>
                    <a:pt x="228" y="57"/>
                  </a:lnTo>
                  <a:lnTo>
                    <a:pt x="222" y="54"/>
                  </a:lnTo>
                  <a:lnTo>
                    <a:pt x="0" y="0"/>
                  </a:lnTo>
                  <a:lnTo>
                    <a:pt x="3" y="3"/>
                  </a:lnTo>
                  <a:lnTo>
                    <a:pt x="1223" y="1944"/>
                  </a:lnTo>
                  <a:lnTo>
                    <a:pt x="1676" y="1944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39673" y="914401"/>
            <a:ext cx="6947127" cy="3488266"/>
          </a:xfrm>
        </p:spPr>
        <p:txBody>
          <a:bodyPr anchor="b">
            <a:normAutofit/>
          </a:bodyPr>
          <a:lstStyle>
            <a:lvl1pPr algn="r">
              <a:defRPr sz="5400">
                <a:effectLst/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924238" y="4402666"/>
            <a:ext cx="5762563" cy="1364531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25773" y="6117336"/>
            <a:ext cx="857473" cy="3651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11/14/2019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623733" y="6117336"/>
            <a:ext cx="3609438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75320" y="6117336"/>
            <a:ext cx="411480" cy="365125"/>
          </a:xfrm>
        </p:spPr>
        <p:txBody>
          <a:bodyPr/>
          <a:lstStyle/>
          <a:p>
            <a:pPr lvl="0"/>
            <a:fld id="{86CB4B4D-7CA3-9044-876B-883B54F8677D}" type="slidenum">
              <a:rPr lang="en-US" smtClean="0"/>
              <a:pPr lvl="0"/>
              <a:t>‹#›</a:t>
            </a:fld>
            <a:endParaRPr lang="en-US"/>
          </a:p>
        </p:txBody>
      </p:sp>
      <p:sp>
        <p:nvSpPr>
          <p:cNvPr id="23" name="Freeform 12"/>
          <p:cNvSpPr/>
          <p:nvPr/>
        </p:nvSpPr>
        <p:spPr bwMode="auto">
          <a:xfrm>
            <a:off x="203200" y="3771900"/>
            <a:ext cx="361950" cy="90488"/>
          </a:xfrm>
          <a:custGeom>
            <a:avLst/>
            <a:gdLst/>
            <a:ahLst/>
            <a:cxnLst/>
            <a:rect l="0" t="0" r="r" b="b"/>
            <a:pathLst>
              <a:path w="228" h="57">
                <a:moveTo>
                  <a:pt x="228" y="57"/>
                </a:moveTo>
                <a:lnTo>
                  <a:pt x="0" y="0"/>
                </a:lnTo>
                <a:lnTo>
                  <a:pt x="222" y="54"/>
                </a:lnTo>
                <a:lnTo>
                  <a:pt x="228" y="57"/>
                </a:lnTo>
                <a:close/>
              </a:path>
            </a:pathLst>
          </a:custGeom>
          <a:solidFill>
            <a:srgbClr val="29ABE2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  <p:sp>
        <p:nvSpPr>
          <p:cNvPr id="24" name="Freeform 13"/>
          <p:cNvSpPr/>
          <p:nvPr/>
        </p:nvSpPr>
        <p:spPr bwMode="auto">
          <a:xfrm>
            <a:off x="560388" y="3867150"/>
            <a:ext cx="61913" cy="80963"/>
          </a:xfrm>
          <a:custGeom>
            <a:avLst/>
            <a:gdLst/>
            <a:ahLst/>
            <a:cxnLst/>
            <a:rect l="0" t="0" r="r" b="b"/>
            <a:pathLst>
              <a:path w="39" h="51">
                <a:moveTo>
                  <a:pt x="0" y="0"/>
                </a:moveTo>
                <a:lnTo>
                  <a:pt x="39" y="51"/>
                </a:lnTo>
                <a:lnTo>
                  <a:pt x="3" y="0"/>
                </a:lnTo>
                <a:lnTo>
                  <a:pt x="0" y="0"/>
                </a:lnTo>
                <a:close/>
              </a:path>
            </a:pathLst>
          </a:custGeom>
          <a:solidFill>
            <a:srgbClr val="29ABE2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</p:spTree>
    <p:extLst>
      <p:ext uri="{BB962C8B-B14F-4D97-AF65-F5344CB8AC3E}">
        <p14:creationId xmlns:p14="http://schemas.microsoft.com/office/powerpoint/2010/main" val="41627018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457201"/>
            <a:ext cx="7704667" cy="19812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2667000"/>
            <a:ext cx="7704667" cy="3332816"/>
          </a:xfrm>
        </p:spPr>
        <p:txBody>
          <a:bodyPr anchor="ctr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44329" y="6108173"/>
            <a:ext cx="857473" cy="3651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11/14/2019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72647" y="6108173"/>
            <a:ext cx="5314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58967" y="6108173"/>
            <a:ext cx="427833" cy="365125"/>
          </a:xfrm>
        </p:spPr>
        <p:txBody>
          <a:bodyPr/>
          <a:lstStyle/>
          <a:p>
            <a:pPr lvl="0"/>
            <a:fld id="{86CB4B4D-7CA3-9044-876B-883B54F8677D}" type="slidenum">
              <a:rPr lang="en-US" smtClean="0"/>
              <a:pPr lvl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02113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6995" y="2666998"/>
            <a:ext cx="6699805" cy="2360071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86998" y="5027070"/>
            <a:ext cx="6699802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73317" y="6116070"/>
            <a:ext cx="413483" cy="365125"/>
          </a:xfrm>
        </p:spPr>
        <p:txBody>
          <a:bodyPr/>
          <a:lstStyle/>
          <a:p>
            <a:pPr lvl="0"/>
            <a:fld id="{86CB4B4D-7CA3-9044-876B-883B54F8677D}" type="slidenum">
              <a:rPr lang="en-US" smtClean="0"/>
              <a:pPr lvl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77272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685801"/>
            <a:ext cx="7704667" cy="1752599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82133" y="2667000"/>
            <a:ext cx="3739896" cy="336867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46904" y="2667000"/>
            <a:ext cx="3739896" cy="334682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6CB4B4D-7CA3-9044-876B-883B54F8677D}" type="slidenum">
              <a:rPr lang="en-US" smtClean="0"/>
              <a:pPr lvl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14297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29481" y="2658533"/>
            <a:ext cx="345629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13523" y="3335336"/>
            <a:ext cx="3672248" cy="2665259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61710" y="2667000"/>
            <a:ext cx="3467806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957266" y="3335336"/>
            <a:ext cx="3672248" cy="2665259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11/14/2019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6CB4B4D-7CA3-9044-876B-883B54F8677D}" type="slidenum">
              <a:rPr lang="en-US" smtClean="0"/>
              <a:pPr lvl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52891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11/14/2019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6CB4B4D-7CA3-9044-876B-883B54F8677D}" type="slidenum">
              <a:rPr lang="en-US" smtClean="0"/>
              <a:pPr lvl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0595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11/14/2019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6CB4B4D-7CA3-9044-876B-883B54F8677D}" type="slidenum">
              <a:rPr lang="en-US" smtClean="0"/>
              <a:pPr lvl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90804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4" y="1600200"/>
            <a:ext cx="2662534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47553" y="685800"/>
            <a:ext cx="4681962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3524" y="2971800"/>
            <a:ext cx="2662534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6CB4B4D-7CA3-9044-876B-883B54F8677D}" type="slidenum">
              <a:rPr lang="en-US" smtClean="0"/>
              <a:pPr lvl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3744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2332" y="1752599"/>
            <a:ext cx="4070679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97495" y="914400"/>
            <a:ext cx="2461371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CN" altLang="en-US"/>
              <a:t>单击图标添加图片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2332" y="3124199"/>
            <a:ext cx="4070679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6CB4B4D-7CA3-9044-876B-883B54F8677D}" type="slidenum">
              <a:rPr lang="en-US" smtClean="0"/>
              <a:pPr lvl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16864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带描述的全景图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3" y="4732865"/>
            <a:ext cx="751599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789975" y="932112"/>
            <a:ext cx="6171065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CN" altLang="en-US"/>
              <a:t>单击图标添加图片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3523" y="5299603"/>
            <a:ext cx="751599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6CB4B4D-7CA3-9044-876B-883B54F8677D}" type="slidenum">
              <a:rPr lang="en-US" smtClean="0"/>
              <a:pPr lvl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71298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标题和描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4" y="685800"/>
            <a:ext cx="751599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343400"/>
            <a:ext cx="7515992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6CB4B4D-7CA3-9044-876B-883B54F8677D}" type="slidenum">
              <a:rPr lang="en-US" smtClean="0"/>
              <a:pPr lvl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590481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带描述的引言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969421" y="863023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72197" y="2819399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6741" y="685801"/>
            <a:ext cx="6974115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598235" y="3428999"/>
            <a:ext cx="6631128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3" y="4343400"/>
            <a:ext cx="751599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6CB4B4D-7CA3-9044-876B-883B54F8677D}" type="slidenum">
              <a:rPr lang="en-US" smtClean="0"/>
              <a:pPr lvl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747836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5" y="3308581"/>
            <a:ext cx="751598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777381"/>
            <a:ext cx="751599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6CB4B4D-7CA3-9044-876B-883B54F8677D}" type="slidenum">
              <a:rPr lang="en-US" smtClean="0"/>
              <a:pPr lvl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73957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言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969421" y="863023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72197" y="2819399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6741" y="685801"/>
            <a:ext cx="6974115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13525" y="3886200"/>
            <a:ext cx="751599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zh-CN" altLang="en-US"/>
              <a:t>单击此处编辑母版文本样式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775200"/>
            <a:ext cx="751599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6CB4B4D-7CA3-9044-876B-883B54F8677D}" type="slidenum">
              <a:rPr lang="en-US" smtClean="0"/>
              <a:pPr lvl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49921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真或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5" y="685801"/>
            <a:ext cx="7515991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13524" y="3505200"/>
            <a:ext cx="7515992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zh-CN" altLang="en-US"/>
              <a:t>单击此处编辑母版文本样式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343400"/>
            <a:ext cx="7515992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6CB4B4D-7CA3-9044-876B-883B54F8677D}" type="slidenum">
              <a:rPr lang="en-US" smtClean="0"/>
              <a:pPr lvl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807411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6CB4B4D-7CA3-9044-876B-883B54F8677D}" type="slidenum">
              <a:rPr lang="en-US" smtClean="0"/>
              <a:pPr lvl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649098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01393" y="685800"/>
            <a:ext cx="1328123" cy="5105400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3524" y="685800"/>
            <a:ext cx="6016373" cy="5105400"/>
          </a:xfrm>
        </p:spPr>
        <p:txBody>
          <a:bodyPr vert="eaVert" anchor="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6CB4B4D-7CA3-9044-876B-883B54F8677D}" type="slidenum">
              <a:rPr lang="en-US" smtClean="0"/>
              <a:pPr lvl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149878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Defau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hape 4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 lvl="0"/>
            <a:fld id="{86CB4B4D-7CA3-9044-876B-883B54F8677D}" type="slidenum">
              <a:rPr/>
              <a:pPr lvl="0"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691128238"/>
      </p:ext>
    </p:extLst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>
            <a:off x="0" y="0"/>
            <a:ext cx="2132013" cy="6858001"/>
            <a:chOff x="0" y="0"/>
            <a:chExt cx="2132013" cy="6858001"/>
          </a:xfrm>
        </p:grpSpPr>
        <p:sp>
          <p:nvSpPr>
            <p:cNvPr id="15" name="Freeform 6"/>
            <p:cNvSpPr/>
            <p:nvPr/>
          </p:nvSpPr>
          <p:spPr bwMode="auto">
            <a:xfrm>
              <a:off x="0" y="0"/>
              <a:ext cx="1073150" cy="5291138"/>
            </a:xfrm>
            <a:custGeom>
              <a:avLst/>
              <a:gdLst/>
              <a:ahLst/>
              <a:cxnLst/>
              <a:rect l="0" t="0" r="r" b="b"/>
              <a:pathLst>
                <a:path w="676" h="3333">
                  <a:moveTo>
                    <a:pt x="0" y="3132"/>
                  </a:moveTo>
                  <a:lnTo>
                    <a:pt x="0" y="3312"/>
                  </a:lnTo>
                  <a:lnTo>
                    <a:pt x="126" y="3333"/>
                  </a:lnTo>
                  <a:lnTo>
                    <a:pt x="676" y="0"/>
                  </a:lnTo>
                  <a:lnTo>
                    <a:pt x="514" y="0"/>
                  </a:lnTo>
                  <a:lnTo>
                    <a:pt x="0" y="3132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6" name="Freeform 7"/>
            <p:cNvSpPr/>
            <p:nvPr/>
          </p:nvSpPr>
          <p:spPr bwMode="auto">
            <a:xfrm>
              <a:off x="0" y="0"/>
              <a:ext cx="758825" cy="4624388"/>
            </a:xfrm>
            <a:custGeom>
              <a:avLst/>
              <a:gdLst/>
              <a:ahLst/>
              <a:cxnLst/>
              <a:rect l="0" t="0" r="r" b="b"/>
              <a:pathLst>
                <a:path w="478" h="2913">
                  <a:moveTo>
                    <a:pt x="478" y="0"/>
                  </a:moveTo>
                  <a:lnTo>
                    <a:pt x="318" y="0"/>
                  </a:lnTo>
                  <a:lnTo>
                    <a:pt x="0" y="1938"/>
                  </a:lnTo>
                  <a:lnTo>
                    <a:pt x="0" y="2913"/>
                  </a:lnTo>
                  <a:lnTo>
                    <a:pt x="478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7" name="Freeform 8"/>
            <p:cNvSpPr/>
            <p:nvPr/>
          </p:nvSpPr>
          <p:spPr bwMode="auto">
            <a:xfrm>
              <a:off x="0" y="5662613"/>
              <a:ext cx="906463" cy="1195388"/>
            </a:xfrm>
            <a:custGeom>
              <a:avLst/>
              <a:gdLst/>
              <a:ahLst/>
              <a:cxnLst/>
              <a:rect l="0" t="0" r="r" b="b"/>
              <a:pathLst>
                <a:path w="571" h="753">
                  <a:moveTo>
                    <a:pt x="0" y="0"/>
                  </a:moveTo>
                  <a:lnTo>
                    <a:pt x="0" y="12"/>
                  </a:lnTo>
                  <a:lnTo>
                    <a:pt x="538" y="753"/>
                  </a:lnTo>
                  <a:lnTo>
                    <a:pt x="571" y="75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8" name="Freeform 9"/>
            <p:cNvSpPr/>
            <p:nvPr/>
          </p:nvSpPr>
          <p:spPr bwMode="auto">
            <a:xfrm>
              <a:off x="0" y="5295900"/>
              <a:ext cx="1487488" cy="1562100"/>
            </a:xfrm>
            <a:custGeom>
              <a:avLst/>
              <a:gdLst/>
              <a:ahLst/>
              <a:cxnLst/>
              <a:rect l="0" t="0" r="r" b="b"/>
              <a:pathLst>
                <a:path w="937" h="984">
                  <a:moveTo>
                    <a:pt x="0" y="0"/>
                  </a:moveTo>
                  <a:lnTo>
                    <a:pt x="0" y="3"/>
                  </a:lnTo>
                  <a:lnTo>
                    <a:pt x="901" y="984"/>
                  </a:lnTo>
                  <a:lnTo>
                    <a:pt x="937" y="98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9" name="Freeform 10"/>
            <p:cNvSpPr/>
            <p:nvPr/>
          </p:nvSpPr>
          <p:spPr bwMode="auto">
            <a:xfrm>
              <a:off x="0" y="5257800"/>
              <a:ext cx="2132013" cy="1600200"/>
            </a:xfrm>
            <a:custGeom>
              <a:avLst/>
              <a:gdLst/>
              <a:ahLst/>
              <a:cxnLst/>
              <a:rect l="0" t="0" r="r" b="b"/>
              <a:pathLst>
                <a:path w="1343" h="1008">
                  <a:moveTo>
                    <a:pt x="0" y="24"/>
                  </a:moveTo>
                  <a:lnTo>
                    <a:pt x="937" y="1008"/>
                  </a:lnTo>
                  <a:lnTo>
                    <a:pt x="1343" y="1008"/>
                  </a:lnTo>
                  <a:lnTo>
                    <a:pt x="126" y="21"/>
                  </a:lnTo>
                  <a:lnTo>
                    <a:pt x="0" y="0"/>
                  </a:lnTo>
                  <a:lnTo>
                    <a:pt x="0" y="24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0" name="Freeform 11"/>
            <p:cNvSpPr/>
            <p:nvPr/>
          </p:nvSpPr>
          <p:spPr bwMode="auto">
            <a:xfrm>
              <a:off x="0" y="5357813"/>
              <a:ext cx="1377950" cy="1500188"/>
            </a:xfrm>
            <a:custGeom>
              <a:avLst/>
              <a:gdLst/>
              <a:ahLst/>
              <a:cxnLst/>
              <a:rect l="0" t="0" r="r" b="b"/>
              <a:pathLst>
                <a:path w="868" h="945">
                  <a:moveTo>
                    <a:pt x="0" y="192"/>
                  </a:moveTo>
                  <a:lnTo>
                    <a:pt x="571" y="945"/>
                  </a:lnTo>
                  <a:lnTo>
                    <a:pt x="868" y="945"/>
                  </a:lnTo>
                  <a:lnTo>
                    <a:pt x="0" y="0"/>
                  </a:lnTo>
                  <a:lnTo>
                    <a:pt x="0" y="192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82133" y="457201"/>
            <a:ext cx="7704667" cy="198120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82134" y="2667000"/>
            <a:ext cx="7704666" cy="335699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358679" y="6116070"/>
            <a:ext cx="8574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11/14/2019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86997" y="6116070"/>
            <a:ext cx="5314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73317" y="6116070"/>
            <a:ext cx="41348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pPr lvl="0"/>
            <a:fld id="{86CB4B4D-7CA3-9044-876B-883B54F8677D}" type="slidenum">
              <a:rPr lang="en-US" smtClean="0"/>
              <a:pPr lvl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30482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  <p:sldLayoutId id="2147483652" r:id="rId2"/>
    <p:sldLayoutId id="2147483653" r:id="rId3"/>
    <p:sldLayoutId id="2147483654" r:id="rId4"/>
    <p:sldLayoutId id="2147483655" r:id="rId5"/>
    <p:sldLayoutId id="2147483656" r:id="rId6"/>
    <p:sldLayoutId id="2147483657" r:id="rId7"/>
    <p:sldLayoutId id="2147483658" r:id="rId8"/>
    <p:sldLayoutId id="2147483659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5" r:id="rId15"/>
    <p:sldLayoutId id="2147483666" r:id="rId16"/>
    <p:sldLayoutId id="2147483667" r:id="rId17"/>
    <p:sldLayoutId id="2147483668" r:id="rId18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Relationship Id="rId9" Type="http://schemas.openxmlformats.org/officeDocument/2006/relationships/image" Target="../media/image11.jpeg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8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3" Type="http://schemas.openxmlformats.org/officeDocument/2006/relationships/image" Target="../media/image15.jpeg"/><Relationship Id="rId7" Type="http://schemas.openxmlformats.org/officeDocument/2006/relationships/image" Target="../media/image19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8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8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8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8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Shape 67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语言点</a:t>
            </a:r>
          </a:p>
        </p:txBody>
      </p:sp>
      <p:grpSp>
        <p:nvGrpSpPr>
          <p:cNvPr id="70" name="Group 70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68" name="Shape 68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69" name="Shape 69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71" name="Shape 71"/>
          <p:cNvSpPr/>
          <p:nvPr/>
        </p:nvSpPr>
        <p:spPr>
          <a:xfrm>
            <a:off x="3179165" y="1733073"/>
            <a:ext cx="2544370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 algn="ctr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A</a:t>
            </a:r>
            <a:r>
              <a:rPr sz="2400">
                <a:solidFill>
                  <a:srgbClr val="4F81BD"/>
                </a:solidFill>
                <a:latin typeface="华文细黑"/>
                <a:ea typeface="华文细黑"/>
                <a:cs typeface="华文细黑"/>
                <a:sym typeface="华文细黑"/>
              </a:rPr>
              <a:t>跟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B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一样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sz="2400">
                <a:solidFill>
                  <a:srgbClr val="4F81BD"/>
                </a:solidFill>
                <a:latin typeface="华文细黑"/>
                <a:ea typeface="华文细黑"/>
                <a:cs typeface="华文细黑"/>
                <a:sym typeface="华文细黑"/>
              </a:rPr>
              <a:t>(+</a:t>
            </a:r>
            <a:r>
              <a:rPr sz="2400">
                <a:solidFill>
                  <a:srgbClr val="558ED5"/>
                </a:solidFill>
                <a:latin typeface="华文细黑"/>
                <a:ea typeface="华文细黑"/>
                <a:cs typeface="华文细黑"/>
                <a:sym typeface="华文细黑"/>
              </a:rPr>
              <a:t>adj. )</a:t>
            </a:r>
          </a:p>
        </p:txBody>
      </p:sp>
      <p:sp>
        <p:nvSpPr>
          <p:cNvPr id="72" name="Shape 72"/>
          <p:cNvSpPr/>
          <p:nvPr/>
        </p:nvSpPr>
        <p:spPr>
          <a:xfrm>
            <a:off x="2000250" y="3546752"/>
            <a:ext cx="2154436" cy="36933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lang="zh-CN" altLang="en-US" sz="2400" dirty="0">
                <a:latin typeface="华文细黑"/>
                <a:ea typeface="华文细黑"/>
                <a:cs typeface="华文细黑"/>
                <a:sym typeface="华文细黑"/>
              </a:rPr>
              <a:t>她</a:t>
            </a:r>
            <a:r>
              <a:rPr sz="2400" dirty="0" smtClean="0">
                <a:solidFill>
                  <a:srgbClr val="4F81BD"/>
                </a:solidFill>
                <a:latin typeface="华文细黑"/>
                <a:ea typeface="华文细黑"/>
                <a:cs typeface="华文细黑"/>
                <a:sym typeface="华文细黑"/>
              </a:rPr>
              <a:t>跟</a:t>
            </a:r>
            <a:r>
              <a:rPr lang="zh-CN" altLang="en-US" sz="2400" dirty="0">
                <a:latin typeface="华文细黑"/>
                <a:ea typeface="华文细黑"/>
                <a:cs typeface="华文细黑"/>
                <a:sym typeface="华文细黑"/>
              </a:rPr>
              <a:t>我</a:t>
            </a:r>
            <a:r>
              <a:rPr sz="2400" dirty="0" err="1" smtClean="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一样</a:t>
            </a:r>
            <a:r>
              <a:rPr sz="2400" dirty="0" err="1" smtClean="0">
                <a:solidFill>
                  <a:srgbClr val="4F81BD"/>
                </a:solidFill>
                <a:latin typeface="华文细黑"/>
                <a:ea typeface="华文细黑"/>
                <a:cs typeface="华文细黑"/>
                <a:sym typeface="华文细黑"/>
              </a:rPr>
              <a:t>高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73" name="Shape 73"/>
          <p:cNvSpPr/>
          <p:nvPr/>
        </p:nvSpPr>
        <p:spPr>
          <a:xfrm>
            <a:off x="2000250" y="2747486"/>
            <a:ext cx="4371340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这辆车的颜色</a:t>
            </a:r>
            <a:r>
              <a:rPr sz="2400" dirty="0" err="1">
                <a:solidFill>
                  <a:srgbClr val="4F81BD"/>
                </a:solidFill>
                <a:latin typeface="华文细黑"/>
                <a:ea typeface="华文细黑"/>
                <a:cs typeface="华文细黑"/>
                <a:sym typeface="华文细黑"/>
              </a:rPr>
              <a:t>跟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那辆车不</a:t>
            </a:r>
            <a:r>
              <a:rPr sz="2400" dirty="0" err="1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一样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74" name="Shape 74"/>
          <p:cNvSpPr/>
          <p:nvPr/>
        </p:nvSpPr>
        <p:spPr>
          <a:xfrm>
            <a:off x="2000250" y="4357211"/>
            <a:ext cx="4371340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她的汉语说得</a:t>
            </a:r>
            <a:r>
              <a:rPr sz="2400">
                <a:solidFill>
                  <a:srgbClr val="4F81BD"/>
                </a:solidFill>
                <a:latin typeface="华文细黑"/>
                <a:ea typeface="华文细黑"/>
                <a:cs typeface="华文细黑"/>
                <a:sym typeface="华文细黑"/>
              </a:rPr>
              <a:t>跟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中国人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一样</a:t>
            </a:r>
            <a:r>
              <a:rPr sz="2400">
                <a:solidFill>
                  <a:srgbClr val="4F81BD"/>
                </a:solidFill>
                <a:latin typeface="华文细黑"/>
                <a:ea typeface="华文细黑"/>
                <a:cs typeface="华文细黑"/>
                <a:sym typeface="华文细黑"/>
              </a:rPr>
              <a:t>好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3726221051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Shape 68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语言点</a:t>
            </a:r>
          </a:p>
        </p:txBody>
      </p:sp>
      <p:grpSp>
        <p:nvGrpSpPr>
          <p:cNvPr id="2" name="Group 71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69" name="Shape 69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70" name="Shape 70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72" name="Shape 72"/>
          <p:cNvSpPr/>
          <p:nvPr/>
        </p:nvSpPr>
        <p:spPr>
          <a:xfrm>
            <a:off x="3177825" y="1733073"/>
            <a:ext cx="2281937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 algn="ctr"/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越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+</a:t>
            </a:r>
            <a:r>
              <a:rPr sz="2400">
                <a:solidFill>
                  <a:srgbClr val="4F81BD"/>
                </a:solidFill>
                <a:latin typeface="华文细黑"/>
                <a:ea typeface="华文细黑"/>
                <a:cs typeface="华文细黑"/>
                <a:sym typeface="华文细黑"/>
              </a:rPr>
              <a:t>V. +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越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+</a:t>
            </a:r>
            <a:r>
              <a:rPr sz="2400">
                <a:solidFill>
                  <a:srgbClr val="558ED5"/>
                </a:solidFill>
                <a:latin typeface="华文细黑"/>
                <a:ea typeface="华文细黑"/>
                <a:cs typeface="华文细黑"/>
                <a:sym typeface="华文细黑"/>
              </a:rPr>
              <a:t>adj. </a:t>
            </a:r>
          </a:p>
        </p:txBody>
      </p:sp>
      <p:sp>
        <p:nvSpPr>
          <p:cNvPr id="73" name="Shape 73"/>
          <p:cNvSpPr/>
          <p:nvPr/>
        </p:nvSpPr>
        <p:spPr>
          <a:xfrm>
            <a:off x="2143125" y="2604611"/>
            <a:ext cx="4447540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越</a:t>
            </a:r>
            <a:r>
              <a:rPr sz="2400">
                <a:solidFill>
                  <a:srgbClr val="4F81BD"/>
                </a:solidFill>
                <a:latin typeface="华文细黑"/>
                <a:ea typeface="华文细黑"/>
                <a:cs typeface="华文细黑"/>
                <a:sym typeface="华文细黑"/>
              </a:rPr>
              <a:t>跳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越</a:t>
            </a:r>
            <a:r>
              <a:rPr sz="2400">
                <a:solidFill>
                  <a:srgbClr val="4F81BD"/>
                </a:solidFill>
                <a:latin typeface="华文细黑"/>
                <a:ea typeface="华文细黑"/>
                <a:cs typeface="华文细黑"/>
                <a:sym typeface="华文细黑"/>
              </a:rPr>
              <a:t>高 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  越</a:t>
            </a:r>
            <a:r>
              <a:rPr sz="2400">
                <a:solidFill>
                  <a:srgbClr val="4F81BD"/>
                </a:solidFill>
                <a:latin typeface="华文细黑"/>
                <a:ea typeface="华文细黑"/>
                <a:cs typeface="华文细黑"/>
                <a:sym typeface="华文细黑"/>
              </a:rPr>
              <a:t>飞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越</a:t>
            </a:r>
            <a:r>
              <a:rPr sz="2400">
                <a:solidFill>
                  <a:srgbClr val="4F81BD"/>
                </a:solidFill>
                <a:latin typeface="华文细黑"/>
                <a:ea typeface="华文细黑"/>
                <a:cs typeface="华文细黑"/>
                <a:sym typeface="华文细黑"/>
              </a:rPr>
              <a:t>远 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    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越</a:t>
            </a:r>
            <a:r>
              <a:rPr sz="2400">
                <a:solidFill>
                  <a:srgbClr val="4F81BD"/>
                </a:solidFill>
                <a:latin typeface="华文细黑"/>
                <a:ea typeface="华文细黑"/>
                <a:cs typeface="华文细黑"/>
                <a:sym typeface="华文细黑"/>
              </a:rPr>
              <a:t>走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越</a:t>
            </a:r>
            <a:r>
              <a:rPr sz="2400">
                <a:solidFill>
                  <a:srgbClr val="4F81BD"/>
                </a:solidFill>
                <a:latin typeface="华文细黑"/>
                <a:ea typeface="华文细黑"/>
                <a:cs typeface="华文细黑"/>
                <a:sym typeface="华文细黑"/>
              </a:rPr>
              <a:t>累</a:t>
            </a:r>
          </a:p>
        </p:txBody>
      </p:sp>
      <p:sp>
        <p:nvSpPr>
          <p:cNvPr id="74" name="Shape 74"/>
          <p:cNvSpPr/>
          <p:nvPr/>
        </p:nvSpPr>
        <p:spPr>
          <a:xfrm>
            <a:off x="2071687" y="3461861"/>
            <a:ext cx="46761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你总是吃甜的食物，会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越</a:t>
            </a:r>
            <a:r>
              <a:rPr sz="2400">
                <a:solidFill>
                  <a:srgbClr val="4F81BD"/>
                </a:solidFill>
                <a:latin typeface="华文细黑"/>
                <a:ea typeface="华文细黑"/>
                <a:cs typeface="华文细黑"/>
                <a:sym typeface="华文细黑"/>
              </a:rPr>
              <a:t>吃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越</a:t>
            </a:r>
            <a:r>
              <a:rPr sz="2400">
                <a:solidFill>
                  <a:srgbClr val="4F81BD"/>
                </a:solidFill>
                <a:latin typeface="华文细黑"/>
                <a:ea typeface="华文细黑"/>
                <a:cs typeface="华文细黑"/>
                <a:sym typeface="华文细黑"/>
              </a:rPr>
              <a:t>胖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1342658701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Shape 50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语言点</a:t>
            </a:r>
          </a:p>
        </p:txBody>
      </p:sp>
      <p:grpSp>
        <p:nvGrpSpPr>
          <p:cNvPr id="2" name="Group 53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51" name="Shape 51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52" name="Shape 52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54" name="Shape 54"/>
          <p:cNvSpPr/>
          <p:nvPr/>
        </p:nvSpPr>
        <p:spPr>
          <a:xfrm>
            <a:off x="-1" y="1454467"/>
            <a:ext cx="9144002" cy="447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/>
          <a:p>
            <a:pPr lvl="0" algn="ctr"/>
            <a:r>
              <a:rPr sz="2400"/>
              <a:t>VA. +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得</a:t>
            </a:r>
            <a:r>
              <a:rPr sz="2400"/>
              <a:t>+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越</a:t>
            </a:r>
            <a:r>
              <a:rPr sz="2400"/>
              <a:t>+</a:t>
            </a:r>
            <a:r>
              <a:rPr sz="2400">
                <a:solidFill>
                  <a:srgbClr val="558ED5"/>
                </a:solidFill>
              </a:rPr>
              <a:t>adj</a:t>
            </a:r>
            <a:r>
              <a:rPr sz="2400"/>
              <a:t>. 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，</a:t>
            </a:r>
            <a:r>
              <a:rPr sz="2400"/>
              <a:t>VB+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得</a:t>
            </a:r>
            <a:r>
              <a:rPr sz="2400"/>
              <a:t>+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越</a:t>
            </a:r>
            <a:r>
              <a:rPr sz="2400"/>
              <a:t>+</a:t>
            </a:r>
            <a:r>
              <a:rPr sz="2400">
                <a:solidFill>
                  <a:srgbClr val="4F81BD"/>
                </a:solidFill>
              </a:rPr>
              <a:t>adj. </a:t>
            </a:r>
          </a:p>
        </p:txBody>
      </p:sp>
      <p:sp>
        <p:nvSpPr>
          <p:cNvPr id="55" name="Shape 55"/>
          <p:cNvSpPr/>
          <p:nvPr/>
        </p:nvSpPr>
        <p:spPr>
          <a:xfrm>
            <a:off x="2357437" y="2984817"/>
            <a:ext cx="2786063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吃得越多，长得越胖。</a:t>
            </a:r>
          </a:p>
        </p:txBody>
      </p:sp>
      <p:sp>
        <p:nvSpPr>
          <p:cNvPr id="56" name="Shape 56"/>
          <p:cNvSpPr/>
          <p:nvPr/>
        </p:nvSpPr>
        <p:spPr>
          <a:xfrm>
            <a:off x="2339752" y="3984942"/>
            <a:ext cx="4714875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/>
              <a:t>他让我多休息，休息得越多，好得越快</a:t>
            </a:r>
            <a:r>
              <a:rPr sz="2000" dirty="0"/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219267472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Shape 58"/>
          <p:cNvSpPr/>
          <p:nvPr/>
        </p:nvSpPr>
        <p:spPr>
          <a:xfrm>
            <a:off x="2541587" y="862012"/>
            <a:ext cx="2390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选择恰当的词语填空</a:t>
            </a:r>
          </a:p>
        </p:txBody>
      </p:sp>
      <p:grpSp>
        <p:nvGrpSpPr>
          <p:cNvPr id="2" name="Group 63"/>
          <p:cNvGrpSpPr/>
          <p:nvPr/>
        </p:nvGrpSpPr>
        <p:grpSpPr>
          <a:xfrm>
            <a:off x="470022" y="305519"/>
            <a:ext cx="8359654" cy="919241"/>
            <a:chOff x="0" y="0"/>
            <a:chExt cx="8359652" cy="919239"/>
          </a:xfrm>
        </p:grpSpPr>
        <p:grpSp>
          <p:nvGrpSpPr>
            <p:cNvPr id="3" name="Group 61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59" name="Shape 59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60" name="Shape 60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  <p:sp>
          <p:nvSpPr>
            <p:cNvPr id="62" name="Shape 62"/>
            <p:cNvSpPr/>
            <p:nvPr/>
          </p:nvSpPr>
          <p:spPr>
            <a:xfrm>
              <a:off x="574552" y="286618"/>
              <a:ext cx="778510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64" name="Shape 64"/>
          <p:cNvSpPr/>
          <p:nvPr/>
        </p:nvSpPr>
        <p:spPr>
          <a:xfrm>
            <a:off x="723900" y="2571750"/>
            <a:ext cx="4784725" cy="307777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1.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你想不想去</a:t>
            </a:r>
            <a:r>
              <a:rPr sz="2000" u="sng" dirty="0">
                <a:latin typeface="华文细黑"/>
                <a:ea typeface="华文细黑"/>
                <a:cs typeface="华文细黑"/>
                <a:sym typeface="华文细黑"/>
              </a:rPr>
              <a:t>        </a:t>
            </a:r>
            <a:r>
              <a:rPr lang="zh-CN" altLang="en-US" sz="2000" u="sng" dirty="0" smtClean="0">
                <a:latin typeface="华文细黑"/>
                <a:ea typeface="华文细黑"/>
                <a:cs typeface="华文细黑"/>
                <a:sym typeface="华文细黑"/>
              </a:rPr>
              <a:t>体育</a:t>
            </a:r>
            <a:r>
              <a:rPr sz="2000" dirty="0" err="1" smtClean="0">
                <a:latin typeface="华文细黑"/>
                <a:ea typeface="华文细黑"/>
                <a:cs typeface="华文细黑"/>
                <a:sym typeface="华文细黑"/>
              </a:rPr>
              <a:t>比赛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？</a:t>
            </a:r>
          </a:p>
        </p:txBody>
      </p:sp>
      <p:sp>
        <p:nvSpPr>
          <p:cNvPr id="65" name="Shape 65"/>
          <p:cNvSpPr/>
          <p:nvPr/>
        </p:nvSpPr>
        <p:spPr>
          <a:xfrm>
            <a:off x="7059612" y="1946275"/>
            <a:ext cx="358141" cy="345440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solidFill>
                  <a:srgbClr val="FFFFFF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000">
                <a:solidFill>
                  <a:srgbClr val="FFFFFF"/>
                </a:solidFill>
              </a:rPr>
              <a:t>刚</a:t>
            </a:r>
          </a:p>
        </p:txBody>
      </p:sp>
      <p:sp>
        <p:nvSpPr>
          <p:cNvPr id="66" name="Shape 66"/>
          <p:cNvSpPr/>
          <p:nvPr/>
        </p:nvSpPr>
        <p:spPr>
          <a:xfrm>
            <a:off x="7856537" y="1951037"/>
            <a:ext cx="612141" cy="345441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solidFill>
                  <a:srgbClr val="FFFFFF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000">
                <a:solidFill>
                  <a:srgbClr val="FFFFFF"/>
                </a:solidFill>
              </a:rPr>
              <a:t>刚才</a:t>
            </a:r>
          </a:p>
        </p:txBody>
      </p:sp>
      <p:sp>
        <p:nvSpPr>
          <p:cNvPr id="67" name="Shape 67"/>
          <p:cNvSpPr/>
          <p:nvPr/>
        </p:nvSpPr>
        <p:spPr>
          <a:xfrm>
            <a:off x="720725" y="3297043"/>
            <a:ext cx="5110163" cy="307777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2.少玩儿一会儿电子游戏吧，别</a:t>
            </a:r>
            <a:r>
              <a:rPr sz="2000" u="sng" dirty="0">
                <a:latin typeface="华文细黑"/>
                <a:ea typeface="华文细黑"/>
                <a:cs typeface="华文细黑"/>
                <a:sym typeface="华文细黑"/>
              </a:rPr>
              <a:t>        </a:t>
            </a:r>
            <a:r>
              <a:rPr sz="2000" dirty="0" err="1" smtClean="0">
                <a:latin typeface="华文细黑"/>
                <a:ea typeface="华文细黑"/>
                <a:cs typeface="华文细黑"/>
                <a:sym typeface="华文细黑"/>
              </a:rPr>
              <a:t>学习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68" name="Shape 68"/>
          <p:cNvSpPr/>
          <p:nvPr/>
        </p:nvSpPr>
        <p:spPr>
          <a:xfrm>
            <a:off x="714375" y="4071937"/>
            <a:ext cx="8429625" cy="347981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3. 你应该多休息，休息得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多，好得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快。</a:t>
            </a:r>
          </a:p>
        </p:txBody>
      </p:sp>
      <p:sp>
        <p:nvSpPr>
          <p:cNvPr id="69" name="Shape 69"/>
          <p:cNvSpPr/>
          <p:nvPr/>
        </p:nvSpPr>
        <p:spPr>
          <a:xfrm>
            <a:off x="-1" y="1628775"/>
            <a:ext cx="9144002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 algn="ctr">
              <a:spcBef>
                <a:spcPts val="1200"/>
              </a:spcBef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华文楷体" pitchFamily="2" charset="-122"/>
                <a:ea typeface="华文楷体" pitchFamily="2" charset="-122"/>
              </a:rPr>
              <a:t>影响</a:t>
            </a:r>
            <a:r>
              <a:rPr sz="2000" dirty="0">
                <a:latin typeface="华文楷体" pitchFamily="2" charset="-122"/>
                <a:ea typeface="华文楷体" pitchFamily="2" charset="-122"/>
              </a:rPr>
              <a:t>   </a:t>
            </a:r>
            <a:r>
              <a:rPr sz="2000" dirty="0" err="1">
                <a:latin typeface="华文楷体" pitchFamily="2" charset="-122"/>
                <a:ea typeface="华文楷体" pitchFamily="2" charset="-122"/>
              </a:rPr>
              <a:t>参加</a:t>
            </a:r>
            <a:r>
              <a:rPr sz="2000" dirty="0">
                <a:latin typeface="华文楷体" pitchFamily="2" charset="-122"/>
                <a:ea typeface="华文楷体" pitchFamily="2" charset="-122"/>
              </a:rPr>
              <a:t>   越</a:t>
            </a:r>
          </a:p>
        </p:txBody>
      </p:sp>
    </p:spTree>
    <p:extLst>
      <p:ext uri="{BB962C8B-B14F-4D97-AF65-F5344CB8AC3E}">
        <p14:creationId xmlns:p14="http://schemas.microsoft.com/office/powerpoint/2010/main" val="2593445466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Shape 62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语言点</a:t>
            </a:r>
          </a:p>
        </p:txBody>
      </p:sp>
      <p:grpSp>
        <p:nvGrpSpPr>
          <p:cNvPr id="65" name="Group 65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63" name="Shape 63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64" name="Shape 64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66" name="Shape 66"/>
          <p:cNvSpPr/>
          <p:nvPr/>
        </p:nvSpPr>
        <p:spPr>
          <a:xfrm>
            <a:off x="1559041" y="1684972"/>
            <a:ext cx="6541855" cy="49244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 algn="ctr"/>
            <a:r>
              <a:rPr sz="3200" b="1" dirty="0" err="1">
                <a:latin typeface="华文细黑"/>
                <a:ea typeface="华文细黑"/>
                <a:cs typeface="华文细黑"/>
                <a:sym typeface="华文细黑"/>
              </a:rPr>
              <a:t>A</a:t>
            </a:r>
            <a:r>
              <a:rPr sz="3200" b="1" dirty="0" err="1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比</a:t>
            </a:r>
            <a:r>
              <a:rPr sz="3200" b="1" dirty="0" err="1">
                <a:latin typeface="华文细黑"/>
                <a:ea typeface="华文细黑"/>
                <a:cs typeface="华文细黑"/>
                <a:sym typeface="华文细黑"/>
              </a:rPr>
              <a:t>B</a:t>
            </a:r>
            <a:r>
              <a:rPr sz="3200" b="1" dirty="0" err="1">
                <a:solidFill>
                  <a:srgbClr val="4F81BD"/>
                </a:solidFill>
                <a:latin typeface="华文细黑"/>
                <a:ea typeface="华文细黑"/>
                <a:cs typeface="华文细黑"/>
                <a:sym typeface="华文细黑"/>
              </a:rPr>
              <a:t>+</a:t>
            </a:r>
            <a:r>
              <a:rPr sz="3200" b="1" dirty="0" err="1">
                <a:solidFill>
                  <a:srgbClr val="558ED5"/>
                </a:solidFill>
                <a:latin typeface="华文细黑"/>
                <a:ea typeface="华文细黑"/>
                <a:cs typeface="华文细黑"/>
                <a:sym typeface="华文细黑"/>
              </a:rPr>
              <a:t>adj</a:t>
            </a:r>
            <a:r>
              <a:rPr sz="3200" b="1" dirty="0">
                <a:solidFill>
                  <a:srgbClr val="558ED5"/>
                </a:solidFill>
                <a:latin typeface="华文细黑"/>
                <a:ea typeface="华文细黑"/>
                <a:cs typeface="华文细黑"/>
                <a:sym typeface="华文细黑"/>
              </a:rPr>
              <a:t>. +</a:t>
            </a:r>
            <a:r>
              <a:rPr sz="3200" b="1" dirty="0" err="1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一点儿</a:t>
            </a:r>
            <a:r>
              <a:rPr sz="3200" b="1" dirty="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/</a:t>
            </a:r>
            <a:r>
              <a:rPr sz="3200" b="1" dirty="0" err="1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一些</a:t>
            </a:r>
            <a:r>
              <a:rPr sz="3200" b="1" dirty="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/</a:t>
            </a:r>
            <a:r>
              <a:rPr sz="3200" b="1" dirty="0" err="1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得多</a:t>
            </a:r>
            <a:r>
              <a:rPr sz="3200" b="1" dirty="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/</a:t>
            </a:r>
            <a:r>
              <a:rPr sz="3200" b="1" dirty="0" err="1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多了</a:t>
            </a:r>
            <a:endParaRPr sz="3200" b="1" dirty="0">
              <a:solidFill>
                <a:srgbClr val="FF0000"/>
              </a:solidFill>
              <a:latin typeface="华文细黑"/>
              <a:ea typeface="华文细黑"/>
              <a:cs typeface="华文细黑"/>
              <a:sym typeface="华文细黑"/>
            </a:endParaRPr>
          </a:p>
        </p:txBody>
      </p:sp>
      <p:sp>
        <p:nvSpPr>
          <p:cNvPr id="67" name="Shape 67"/>
          <p:cNvSpPr/>
          <p:nvPr/>
        </p:nvSpPr>
        <p:spPr>
          <a:xfrm>
            <a:off x="2000250" y="3546752"/>
            <a:ext cx="3693319" cy="36933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 dirty="0" err="1" smtClean="0">
                <a:latin typeface="华文细黑"/>
                <a:ea typeface="华文细黑"/>
                <a:cs typeface="华文细黑"/>
                <a:sym typeface="华文细黑"/>
              </a:rPr>
              <a:t>我今天</a:t>
            </a:r>
            <a:r>
              <a:rPr sz="2400" dirty="0" err="1" smtClean="0">
                <a:solidFill>
                  <a:schemeClr val="accent6">
                    <a:lumMod val="50000"/>
                  </a:schemeClr>
                </a:solidFill>
                <a:latin typeface="华文细黑"/>
                <a:ea typeface="华文细黑"/>
                <a:cs typeface="华文细黑"/>
                <a:sym typeface="华文细黑"/>
              </a:rPr>
              <a:t>起</a:t>
            </a:r>
            <a:r>
              <a:rPr sz="2400" dirty="0" err="1" smtClean="0">
                <a:latin typeface="华文细黑"/>
                <a:ea typeface="华文细黑"/>
                <a:cs typeface="华文细黑"/>
                <a:sym typeface="华文细黑"/>
              </a:rPr>
              <a:t>得</a:t>
            </a:r>
            <a:r>
              <a:rPr sz="2400" dirty="0" err="1" smtClean="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比</a:t>
            </a:r>
            <a:r>
              <a:rPr sz="2400" dirty="0" err="1" smtClean="0">
                <a:latin typeface="华文细黑"/>
                <a:ea typeface="华文细黑"/>
                <a:cs typeface="华文细黑"/>
                <a:sym typeface="华文细黑"/>
              </a:rPr>
              <a:t>昨天</a:t>
            </a:r>
            <a:r>
              <a:rPr sz="2400" dirty="0" err="1" smtClean="0">
                <a:solidFill>
                  <a:srgbClr val="4F81BD"/>
                </a:solidFill>
                <a:latin typeface="华文细黑"/>
                <a:ea typeface="华文细黑"/>
                <a:cs typeface="华文细黑"/>
                <a:sym typeface="华文细黑"/>
              </a:rPr>
              <a:t>晚</a:t>
            </a:r>
            <a:r>
              <a:rPr sz="2400" dirty="0" err="1" smtClean="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一些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68" name="Shape 68"/>
          <p:cNvSpPr/>
          <p:nvPr/>
        </p:nvSpPr>
        <p:spPr>
          <a:xfrm>
            <a:off x="2000250" y="2747486"/>
            <a:ext cx="3152140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大山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比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大卫</a:t>
            </a:r>
            <a:r>
              <a:rPr sz="2400">
                <a:solidFill>
                  <a:srgbClr val="4F81BD"/>
                </a:solidFill>
                <a:latin typeface="华文细黑"/>
                <a:ea typeface="华文细黑"/>
                <a:cs typeface="华文细黑"/>
                <a:sym typeface="华文细黑"/>
              </a:rPr>
              <a:t>矮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一点儿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69" name="Shape 69"/>
          <p:cNvSpPr/>
          <p:nvPr/>
        </p:nvSpPr>
        <p:spPr>
          <a:xfrm>
            <a:off x="2000250" y="4357211"/>
            <a:ext cx="3761740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今天的作业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比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昨天</a:t>
            </a:r>
            <a:r>
              <a:rPr sz="2400">
                <a:solidFill>
                  <a:srgbClr val="4F81BD"/>
                </a:solidFill>
                <a:latin typeface="华文细黑"/>
                <a:ea typeface="华文细黑"/>
                <a:cs typeface="华文细黑"/>
                <a:sym typeface="华文细黑"/>
              </a:rPr>
              <a:t>多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得多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70" name="Shape 70"/>
          <p:cNvSpPr/>
          <p:nvPr/>
        </p:nvSpPr>
        <p:spPr>
          <a:xfrm>
            <a:off x="2000250" y="5071586"/>
            <a:ext cx="2847340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数学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比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历史</a:t>
            </a:r>
            <a:r>
              <a:rPr sz="2400">
                <a:solidFill>
                  <a:srgbClr val="4F81BD"/>
                </a:solidFill>
                <a:latin typeface="华文细黑"/>
                <a:ea typeface="华文细黑"/>
                <a:cs typeface="华文细黑"/>
                <a:sym typeface="华文细黑"/>
              </a:rPr>
              <a:t>难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多了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3817800135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Shape 72"/>
          <p:cNvSpPr/>
          <p:nvPr/>
        </p:nvSpPr>
        <p:spPr>
          <a:xfrm>
            <a:off x="2541587" y="862012"/>
            <a:ext cx="2390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选择恰当的词语填空</a:t>
            </a:r>
          </a:p>
        </p:txBody>
      </p:sp>
      <p:grpSp>
        <p:nvGrpSpPr>
          <p:cNvPr id="77" name="Group 77"/>
          <p:cNvGrpSpPr/>
          <p:nvPr/>
        </p:nvGrpSpPr>
        <p:grpSpPr>
          <a:xfrm>
            <a:off x="470022" y="305519"/>
            <a:ext cx="8359654" cy="919241"/>
            <a:chOff x="0" y="0"/>
            <a:chExt cx="8359652" cy="919239"/>
          </a:xfrm>
        </p:grpSpPr>
        <p:grpSp>
          <p:nvGrpSpPr>
            <p:cNvPr id="75" name="Group 75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73" name="Shape 73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74" name="Shape 74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  <p:sp>
          <p:nvSpPr>
            <p:cNvPr id="76" name="Shape 76"/>
            <p:cNvSpPr/>
            <p:nvPr/>
          </p:nvSpPr>
          <p:spPr>
            <a:xfrm>
              <a:off x="574552" y="286618"/>
              <a:ext cx="778510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78" name="Shape 78"/>
          <p:cNvSpPr/>
          <p:nvPr/>
        </p:nvSpPr>
        <p:spPr>
          <a:xfrm>
            <a:off x="2555875" y="1700212"/>
            <a:ext cx="2849496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华文楷体" pitchFamily="2" charset="-122"/>
                <a:ea typeface="华文楷体" pitchFamily="2" charset="-122"/>
              </a:rPr>
              <a:t>体育</a:t>
            </a:r>
            <a:r>
              <a:rPr sz="2000" dirty="0">
                <a:latin typeface="华文楷体" pitchFamily="2" charset="-122"/>
                <a:ea typeface="华文楷体" pitchFamily="2" charset="-122"/>
              </a:rPr>
              <a:t>    </a:t>
            </a:r>
            <a:r>
              <a:rPr sz="2000" dirty="0" err="1">
                <a:latin typeface="华文楷体" pitchFamily="2" charset="-122"/>
                <a:ea typeface="华文楷体" pitchFamily="2" charset="-122"/>
              </a:rPr>
              <a:t>数学</a:t>
            </a:r>
            <a:r>
              <a:rPr sz="2000" dirty="0">
                <a:latin typeface="华文楷体" pitchFamily="2" charset="-122"/>
                <a:ea typeface="华文楷体" pitchFamily="2" charset="-122"/>
              </a:rPr>
              <a:t>      矮     </a:t>
            </a:r>
            <a:r>
              <a:rPr sz="2000" dirty="0" err="1">
                <a:latin typeface="华文楷体" pitchFamily="2" charset="-122"/>
                <a:ea typeface="华文楷体" pitchFamily="2" charset="-122"/>
              </a:rPr>
              <a:t>个子</a:t>
            </a:r>
            <a:endParaRPr sz="2000" dirty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79" name="Shape 79"/>
          <p:cNvSpPr/>
          <p:nvPr/>
        </p:nvSpPr>
        <p:spPr>
          <a:xfrm>
            <a:off x="1835150" y="2708275"/>
            <a:ext cx="3299714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1.   她的＿＿比我高一点儿。</a:t>
            </a:r>
          </a:p>
        </p:txBody>
      </p:sp>
      <p:sp>
        <p:nvSpPr>
          <p:cNvPr id="80" name="Shape 80"/>
          <p:cNvSpPr/>
          <p:nvPr/>
        </p:nvSpPr>
        <p:spPr>
          <a:xfrm>
            <a:off x="1835150" y="3573462"/>
            <a:ext cx="4569714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marL="457200" lvl="0" indent="-45720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2.   我不喜欢＿＿课，跑跑跳跳多累啊。</a:t>
            </a:r>
          </a:p>
        </p:txBody>
      </p:sp>
      <p:sp>
        <p:nvSpPr>
          <p:cNvPr id="81" name="Shape 81"/>
          <p:cNvSpPr/>
          <p:nvPr/>
        </p:nvSpPr>
        <p:spPr>
          <a:xfrm>
            <a:off x="1819275" y="4508500"/>
            <a:ext cx="4895850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marL="342900" lvl="0" indent="-34290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3. 我的房子比你的房子＿＿一些。</a:t>
            </a:r>
          </a:p>
        </p:txBody>
      </p:sp>
      <p:sp>
        <p:nvSpPr>
          <p:cNvPr id="82" name="Shape 82"/>
          <p:cNvSpPr/>
          <p:nvPr/>
        </p:nvSpPr>
        <p:spPr>
          <a:xfrm>
            <a:off x="1785937" y="5243512"/>
            <a:ext cx="3234217" cy="13234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4.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我的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＿＿</a:t>
            </a:r>
            <a:r>
              <a:rPr sz="2000" dirty="0" err="1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考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得不太好</a:t>
            </a:r>
            <a:r>
              <a:rPr sz="2000" dirty="0" smtClean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  <a:endParaRPr lang="en-US" sz="2000" dirty="0" smtClean="0">
              <a:latin typeface="华文细黑"/>
              <a:ea typeface="华文细黑"/>
              <a:cs typeface="华文细黑"/>
              <a:sym typeface="华文细黑"/>
            </a:endParaRPr>
          </a:p>
          <a:p>
            <a:pPr lvl="0"/>
            <a:r>
              <a:rPr lang="en-US" sz="2000" dirty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lang="en-US" sz="2000" dirty="0" smtClean="0">
                <a:latin typeface="华文细黑"/>
                <a:ea typeface="华文细黑"/>
                <a:cs typeface="华文细黑"/>
                <a:sym typeface="华文细黑"/>
              </a:rPr>
              <a:t>                    </a:t>
            </a:r>
            <a:r>
              <a:rPr lang="zh-CN" altLang="en-US" sz="2000" dirty="0" smtClean="0">
                <a:solidFill>
                  <a:schemeClr val="accent6">
                    <a:lumMod val="50000"/>
                  </a:schemeClr>
                </a:solidFill>
                <a:latin typeface="华文细黑"/>
                <a:ea typeface="华文细黑"/>
                <a:cs typeface="华文细黑"/>
                <a:sym typeface="华文细黑"/>
              </a:rPr>
              <a:t>吃</a:t>
            </a:r>
            <a:r>
              <a:rPr lang="zh-CN" altLang="en-US" sz="2000" dirty="0" smtClean="0">
                <a:latin typeface="华文细黑"/>
                <a:ea typeface="华文细黑"/>
                <a:cs typeface="华文细黑"/>
                <a:sym typeface="华文细黑"/>
              </a:rPr>
              <a:t>得越来越多。</a:t>
            </a:r>
            <a:endParaRPr lang="en-US" altLang="zh-CN" sz="2000" dirty="0" smtClean="0">
              <a:latin typeface="华文细黑"/>
              <a:ea typeface="华文细黑"/>
              <a:cs typeface="华文细黑"/>
              <a:sym typeface="华文细黑"/>
            </a:endParaRPr>
          </a:p>
          <a:p>
            <a:pPr lvl="0"/>
            <a:r>
              <a:rPr lang="en-US" sz="2000" dirty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lang="en-US" sz="2000" dirty="0" smtClean="0">
                <a:latin typeface="华文细黑"/>
                <a:ea typeface="华文细黑"/>
                <a:cs typeface="华文细黑"/>
                <a:sym typeface="华文细黑"/>
              </a:rPr>
              <a:t>                    </a:t>
            </a:r>
            <a:r>
              <a:rPr lang="zh-CN" altLang="en-US" sz="2000" dirty="0" smtClean="0">
                <a:solidFill>
                  <a:schemeClr val="accent6">
                    <a:lumMod val="50000"/>
                  </a:schemeClr>
                </a:solidFill>
                <a:latin typeface="华文细黑"/>
                <a:ea typeface="华文细黑"/>
                <a:cs typeface="华文细黑"/>
                <a:sym typeface="华文细黑"/>
              </a:rPr>
              <a:t>唱</a:t>
            </a:r>
            <a:r>
              <a:rPr lang="zh-CN" altLang="en-US" sz="2000" dirty="0" smtClean="0">
                <a:latin typeface="华文细黑"/>
                <a:ea typeface="华文细黑"/>
                <a:cs typeface="华文细黑"/>
                <a:sym typeface="华文细黑"/>
              </a:rPr>
              <a:t>得好。</a:t>
            </a:r>
            <a:endParaRPr lang="en-US" altLang="zh-CN" sz="2000" dirty="0" smtClean="0">
              <a:latin typeface="华文细黑"/>
              <a:ea typeface="华文细黑"/>
              <a:cs typeface="华文细黑"/>
              <a:sym typeface="华文细黑"/>
            </a:endParaRPr>
          </a:p>
          <a:p>
            <a:pPr lvl="0"/>
            <a:r>
              <a:rPr lang="en-US" sz="2000" dirty="0">
                <a:solidFill>
                  <a:schemeClr val="accent6">
                    <a:lumMod val="50000"/>
                  </a:schemeClr>
                </a:solidFill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lang="en-US" sz="2000" dirty="0" smtClean="0">
                <a:solidFill>
                  <a:schemeClr val="accent6">
                    <a:lumMod val="50000"/>
                  </a:schemeClr>
                </a:solidFill>
                <a:latin typeface="华文细黑"/>
                <a:ea typeface="华文细黑"/>
                <a:cs typeface="华文细黑"/>
                <a:sym typeface="华文细黑"/>
              </a:rPr>
              <a:t>                    </a:t>
            </a:r>
            <a:r>
              <a:rPr lang="zh-CN" altLang="en-US" sz="2000" dirty="0" smtClean="0">
                <a:solidFill>
                  <a:schemeClr val="accent6">
                    <a:lumMod val="50000"/>
                  </a:schemeClr>
                </a:solidFill>
                <a:latin typeface="华文细黑"/>
                <a:ea typeface="华文细黑"/>
                <a:cs typeface="华文细黑"/>
                <a:sym typeface="华文细黑"/>
              </a:rPr>
              <a:t>跳</a:t>
            </a:r>
            <a:r>
              <a:rPr lang="zh-CN" altLang="en-US" sz="2000" dirty="0" smtClean="0">
                <a:latin typeface="华文细黑"/>
                <a:ea typeface="华文细黑"/>
                <a:cs typeface="华文细黑"/>
                <a:sym typeface="华文细黑"/>
              </a:rPr>
              <a:t>得高</a:t>
            </a:r>
            <a:r>
              <a:rPr lang="en-US" altLang="zh-CN" sz="2000" dirty="0" smtClean="0">
                <a:latin typeface="华文细黑"/>
                <a:ea typeface="华文细黑"/>
                <a:cs typeface="华文细黑"/>
                <a:sym typeface="华文细黑"/>
              </a:rPr>
              <a:t>/</a:t>
            </a:r>
            <a:r>
              <a:rPr lang="zh-CN" altLang="en-US" sz="2000" dirty="0" smtClean="0">
                <a:latin typeface="华文细黑"/>
                <a:ea typeface="华文细黑"/>
                <a:cs typeface="华文细黑"/>
                <a:sym typeface="华文细黑"/>
              </a:rPr>
              <a:t>远。</a:t>
            </a:r>
            <a:endParaRPr sz="2000" dirty="0">
              <a:latin typeface="华文细黑"/>
              <a:ea typeface="华文细黑"/>
              <a:cs typeface="华文细黑"/>
              <a:sym typeface="华文细黑"/>
            </a:endParaRPr>
          </a:p>
        </p:txBody>
      </p:sp>
    </p:spTree>
    <p:extLst>
      <p:ext uri="{BB962C8B-B14F-4D97-AF65-F5344CB8AC3E}">
        <p14:creationId xmlns:p14="http://schemas.microsoft.com/office/powerpoint/2010/main" val="3965557164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Shape 68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语言点</a:t>
            </a:r>
          </a:p>
        </p:txBody>
      </p:sp>
      <p:grpSp>
        <p:nvGrpSpPr>
          <p:cNvPr id="2" name="Group 71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69" name="Shape 69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70" name="Shape 70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72" name="Shape 72"/>
          <p:cNvSpPr/>
          <p:nvPr/>
        </p:nvSpPr>
        <p:spPr>
          <a:xfrm>
            <a:off x="3181673" y="1733073"/>
            <a:ext cx="2969566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 algn="ctr"/>
            <a:r>
              <a:rPr sz="2400" dirty="0" err="1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一两</a:t>
            </a:r>
            <a:r>
              <a:rPr sz="2400" dirty="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/</a:t>
            </a:r>
            <a:r>
              <a:rPr sz="2400" dirty="0" err="1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两三</a:t>
            </a:r>
            <a:r>
              <a:rPr sz="2400" dirty="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/</a:t>
            </a:r>
            <a:r>
              <a:rPr sz="2400" dirty="0" err="1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三四</a:t>
            </a:r>
            <a:r>
              <a:rPr sz="2400" dirty="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……</a:t>
            </a:r>
            <a:r>
              <a:rPr sz="2400" dirty="0">
                <a:solidFill>
                  <a:srgbClr val="558ED5"/>
                </a:solidFill>
                <a:latin typeface="华文细黑"/>
                <a:ea typeface="华文细黑"/>
                <a:cs typeface="华文细黑"/>
                <a:sym typeface="华文细黑"/>
              </a:rPr>
              <a:t>. </a:t>
            </a:r>
          </a:p>
        </p:txBody>
      </p:sp>
      <p:sp>
        <p:nvSpPr>
          <p:cNvPr id="75" name="Shape 75"/>
          <p:cNvSpPr/>
          <p:nvPr/>
        </p:nvSpPr>
        <p:spPr>
          <a:xfrm>
            <a:off x="2000250" y="4186000"/>
            <a:ext cx="4924425" cy="73866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你都喝了</a:t>
            </a:r>
            <a:r>
              <a:rPr sz="2400" dirty="0" err="1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三四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杯咖啡了，别再喝了</a:t>
            </a:r>
            <a:r>
              <a:rPr sz="2400" dirty="0" smtClean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  <a:endParaRPr lang="en-US" sz="2400" dirty="0" smtClean="0">
              <a:latin typeface="华文细黑"/>
              <a:ea typeface="华文细黑"/>
              <a:cs typeface="华文细黑"/>
              <a:sym typeface="华文细黑"/>
            </a:endParaRPr>
          </a:p>
          <a:p>
            <a:pPr lvl="0"/>
            <a:endParaRPr sz="2400" dirty="0">
              <a:latin typeface="华文细黑"/>
              <a:ea typeface="华文细黑"/>
              <a:cs typeface="华文细黑"/>
              <a:sym typeface="华文细黑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000250" y="5003539"/>
            <a:ext cx="487714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 smtClean="0">
                <a:latin typeface="ZWAdobeF" pitchFamily="2" charset="0"/>
                <a:cs typeface="ZWAdobeF" pitchFamily="2" charset="0"/>
              </a:rPr>
              <a:t>四五                      个、杯</a:t>
            </a:r>
            <a:r>
              <a:rPr lang="en-US" altLang="zh-CN" dirty="0" smtClean="0">
                <a:latin typeface="ZWAdobeF" pitchFamily="2" charset="0"/>
                <a:cs typeface="ZWAdobeF" pitchFamily="2" charset="0"/>
              </a:rPr>
              <a:t>/</a:t>
            </a:r>
            <a:r>
              <a:rPr lang="zh-CN" altLang="en-US" dirty="0">
                <a:latin typeface="ZWAdobeF" pitchFamily="2" charset="0"/>
                <a:cs typeface="ZWAdobeF" pitchFamily="2" charset="0"/>
              </a:rPr>
              <a:t> </a:t>
            </a:r>
            <a:r>
              <a:rPr lang="zh-CN" altLang="en-US" dirty="0" smtClean="0">
                <a:latin typeface="ZWAdobeF" pitchFamily="2" charset="0"/>
                <a:cs typeface="ZWAdobeF" pitchFamily="2" charset="0"/>
              </a:rPr>
              <a:t> </a:t>
            </a:r>
            <a:endParaRPr lang="en-US" altLang="zh-CN" dirty="0" smtClean="0">
              <a:latin typeface="ZWAdobeF" pitchFamily="2" charset="0"/>
              <a:cs typeface="ZWAdobeF" pitchFamily="2" charset="0"/>
            </a:endParaRPr>
          </a:p>
          <a:p>
            <a:r>
              <a:rPr lang="zh-CN" altLang="en-US" dirty="0">
                <a:latin typeface="ZWAdobeF" pitchFamily="2" charset="0"/>
                <a:cs typeface="ZWAdobeF" pitchFamily="2" charset="0"/>
              </a:rPr>
              <a:t>五</a:t>
            </a:r>
            <a:r>
              <a:rPr lang="zh-CN" altLang="en-US" dirty="0" smtClean="0">
                <a:latin typeface="ZWAdobeF" pitchFamily="2" charset="0"/>
                <a:cs typeface="ZWAdobeF" pitchFamily="2" charset="0"/>
              </a:rPr>
              <a:t>六</a:t>
            </a:r>
            <a:endParaRPr lang="en-US" altLang="zh-CN" dirty="0" smtClean="0">
              <a:latin typeface="ZWAdobeF" pitchFamily="2" charset="0"/>
              <a:cs typeface="ZWAdobeF" pitchFamily="2" charset="0"/>
            </a:endParaRPr>
          </a:p>
          <a:p>
            <a:r>
              <a:rPr lang="zh-CN" altLang="en-US" dirty="0">
                <a:latin typeface="ZWAdobeF" pitchFamily="2" charset="0"/>
                <a:cs typeface="ZWAdobeF" pitchFamily="2" charset="0"/>
              </a:rPr>
              <a:t>六</a:t>
            </a:r>
            <a:r>
              <a:rPr lang="zh-CN" altLang="en-US" dirty="0" smtClean="0">
                <a:latin typeface="ZWAdobeF" pitchFamily="2" charset="0"/>
                <a:cs typeface="ZWAdobeF" pitchFamily="2" charset="0"/>
              </a:rPr>
              <a:t>七</a:t>
            </a:r>
            <a:endParaRPr lang="en-US" altLang="zh-CN" dirty="0" smtClean="0">
              <a:latin typeface="ZWAdobeF" pitchFamily="2" charset="0"/>
              <a:cs typeface="ZWAdobeF" pitchFamily="2" charset="0"/>
            </a:endParaRPr>
          </a:p>
          <a:p>
            <a:r>
              <a:rPr lang="zh-CN" altLang="en-US" dirty="0">
                <a:latin typeface="ZWAdobeF" pitchFamily="2" charset="0"/>
                <a:cs typeface="ZWAdobeF" pitchFamily="2" charset="0"/>
              </a:rPr>
              <a:t>七</a:t>
            </a:r>
            <a:r>
              <a:rPr lang="zh-CN" altLang="en-US" dirty="0" smtClean="0">
                <a:latin typeface="ZWAdobeF" pitchFamily="2" charset="0"/>
                <a:cs typeface="ZWAdobeF" pitchFamily="2" charset="0"/>
              </a:rPr>
              <a:t>八</a:t>
            </a:r>
            <a:endParaRPr lang="en-US" altLang="zh-CN" dirty="0" smtClean="0">
              <a:latin typeface="ZWAdobeF" pitchFamily="2" charset="0"/>
              <a:cs typeface="ZWAdobeF" pitchFamily="2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2480896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187624" y="2348880"/>
            <a:ext cx="75608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 eat 3-4 apples everyday</a:t>
            </a:r>
            <a:r>
              <a:rPr lang="en-US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2942631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187624" y="2348880"/>
            <a:ext cx="75608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5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我每天吃三四个苹果</a:t>
            </a:r>
            <a:r>
              <a:rPr lang="zh-CN" altLang="en-US" dirty="0"/>
              <a:t>。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725741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187624" y="2348880"/>
            <a:ext cx="756084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It’s a seven or eight </a:t>
            </a:r>
            <a:r>
              <a:rPr lang="en-US" sz="5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mins</a:t>
            </a:r>
            <a:r>
              <a:rPr lang="en-US" sz="5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of walk from my home to the company</a:t>
            </a:r>
            <a:r>
              <a:rPr lang="en-US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6717893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187624" y="2348880"/>
            <a:ext cx="756084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5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从我家到公司大约要走七八分钟。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033423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187624" y="2348880"/>
            <a:ext cx="756084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This trouser costs me 2-3 hundreds yuan</a:t>
            </a:r>
            <a:r>
              <a:rPr lang="en-US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8800229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187624" y="2348880"/>
            <a:ext cx="756084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5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我买这条裤子花了</a:t>
            </a:r>
            <a:r>
              <a:rPr lang="en-US" altLang="zh-CN" sz="5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2-3</a:t>
            </a:r>
            <a:r>
              <a:rPr lang="zh-CN" altLang="en-US" sz="5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百元。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7287469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Shape 77"/>
          <p:cNvSpPr/>
          <p:nvPr/>
        </p:nvSpPr>
        <p:spPr>
          <a:xfrm>
            <a:off x="2541587" y="862012"/>
            <a:ext cx="1628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配对完成句子</a:t>
            </a:r>
          </a:p>
        </p:txBody>
      </p:sp>
      <p:grpSp>
        <p:nvGrpSpPr>
          <p:cNvPr id="2" name="Group 82"/>
          <p:cNvGrpSpPr/>
          <p:nvPr/>
        </p:nvGrpSpPr>
        <p:grpSpPr>
          <a:xfrm>
            <a:off x="470022" y="305519"/>
            <a:ext cx="8359654" cy="919241"/>
            <a:chOff x="0" y="0"/>
            <a:chExt cx="8359652" cy="919239"/>
          </a:xfrm>
        </p:grpSpPr>
        <p:grpSp>
          <p:nvGrpSpPr>
            <p:cNvPr id="3" name="Group 80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78" name="Shape 78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79" name="Shape 79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  <p:sp>
          <p:nvSpPr>
            <p:cNvPr id="81" name="Shape 81"/>
            <p:cNvSpPr/>
            <p:nvPr/>
          </p:nvSpPr>
          <p:spPr>
            <a:xfrm>
              <a:off x="574552" y="286618"/>
              <a:ext cx="778510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83" name="Shape 83"/>
          <p:cNvSpPr/>
          <p:nvPr/>
        </p:nvSpPr>
        <p:spPr>
          <a:xfrm>
            <a:off x="2411412" y="1773237"/>
            <a:ext cx="4284663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spcBef>
                <a:spcPts val="1200"/>
              </a:spcBef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华文楷体" pitchFamily="2" charset="-122"/>
                <a:ea typeface="华文楷体" pitchFamily="2" charset="-122"/>
              </a:rPr>
              <a:t>方便</a:t>
            </a:r>
            <a:r>
              <a:rPr sz="2000" dirty="0">
                <a:latin typeface="华文楷体" pitchFamily="2" charset="-122"/>
                <a:ea typeface="华文楷体" pitchFamily="2" charset="-122"/>
              </a:rPr>
              <a:t>    </a:t>
            </a:r>
            <a:r>
              <a:rPr sz="2000" dirty="0" err="1">
                <a:latin typeface="华文楷体" pitchFamily="2" charset="-122"/>
                <a:ea typeface="华文楷体" pitchFamily="2" charset="-122"/>
              </a:rPr>
              <a:t>自行车</a:t>
            </a:r>
            <a:r>
              <a:rPr sz="2000" dirty="0">
                <a:latin typeface="华文楷体" pitchFamily="2" charset="-122"/>
                <a:ea typeface="华文楷体" pitchFamily="2" charset="-122"/>
              </a:rPr>
              <a:t>      换       </a:t>
            </a:r>
            <a:r>
              <a:rPr sz="2000" dirty="0" err="1">
                <a:latin typeface="华文楷体" pitchFamily="2" charset="-122"/>
                <a:ea typeface="华文楷体" pitchFamily="2" charset="-122"/>
              </a:rPr>
              <a:t>八九</a:t>
            </a:r>
            <a:r>
              <a:rPr sz="2000" dirty="0">
                <a:latin typeface="华文楷体" pitchFamily="2" charset="-122"/>
                <a:ea typeface="华文楷体" pitchFamily="2" charset="-122"/>
              </a:rPr>
              <a:t>    旧</a:t>
            </a:r>
          </a:p>
        </p:txBody>
      </p:sp>
      <p:sp>
        <p:nvSpPr>
          <p:cNvPr id="84" name="Shape 84"/>
          <p:cNvSpPr/>
          <p:nvPr/>
        </p:nvSpPr>
        <p:spPr>
          <a:xfrm>
            <a:off x="1908175" y="2781300"/>
            <a:ext cx="4887214" cy="34798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1. 这本书已经有点＿＿了，我想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一本。</a:t>
            </a:r>
          </a:p>
        </p:txBody>
      </p:sp>
      <p:sp>
        <p:nvSpPr>
          <p:cNvPr id="85" name="Shape 85"/>
          <p:cNvSpPr/>
          <p:nvPr/>
        </p:nvSpPr>
        <p:spPr>
          <a:xfrm>
            <a:off x="1908175" y="3571875"/>
            <a:ext cx="4950714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2. 你哪天比较＿＿？我们见个面聊聊天儿。</a:t>
            </a:r>
          </a:p>
        </p:txBody>
      </p:sp>
      <p:sp>
        <p:nvSpPr>
          <p:cNvPr id="86" name="Shape 86"/>
          <p:cNvSpPr/>
          <p:nvPr/>
        </p:nvSpPr>
        <p:spPr>
          <a:xfrm>
            <a:off x="1908175" y="4365625"/>
            <a:ext cx="3236214" cy="34798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3.  我每天早上骑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上学。</a:t>
            </a:r>
          </a:p>
        </p:txBody>
      </p:sp>
      <p:sp>
        <p:nvSpPr>
          <p:cNvPr id="87" name="Shape 87"/>
          <p:cNvSpPr/>
          <p:nvPr/>
        </p:nvSpPr>
        <p:spPr>
          <a:xfrm>
            <a:off x="1916112" y="5006975"/>
            <a:ext cx="4633215" cy="34798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4. 我昨天晚上很累，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 点就睡觉了。</a:t>
            </a:r>
          </a:p>
        </p:txBody>
      </p:sp>
    </p:spTree>
    <p:extLst>
      <p:ext uri="{BB962C8B-B14F-4D97-AF65-F5344CB8AC3E}">
        <p14:creationId xmlns:p14="http://schemas.microsoft.com/office/powerpoint/2010/main" val="386860863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Shape 68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语言点</a:t>
            </a:r>
          </a:p>
        </p:txBody>
      </p:sp>
      <p:grpSp>
        <p:nvGrpSpPr>
          <p:cNvPr id="2" name="Group 71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69" name="Shape 69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70" name="Shape 70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72" name="Shape 72"/>
          <p:cNvSpPr/>
          <p:nvPr/>
        </p:nvSpPr>
        <p:spPr>
          <a:xfrm>
            <a:off x="-1" y="1454467"/>
            <a:ext cx="9144002" cy="447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 algn="ctr"/>
            <a:r>
              <a:rPr sz="2400"/>
              <a:t>A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没有</a:t>
            </a:r>
            <a:r>
              <a:rPr sz="2400"/>
              <a:t>B</a:t>
            </a:r>
            <a:r>
              <a:rPr sz="2400">
                <a:solidFill>
                  <a:srgbClr val="4F81BD"/>
                </a:solidFill>
                <a:latin typeface="华文细黑"/>
                <a:ea typeface="华文细黑"/>
                <a:cs typeface="华文细黑"/>
                <a:sym typeface="华文细黑"/>
              </a:rPr>
              <a:t>（这么</a:t>
            </a:r>
            <a:r>
              <a:rPr sz="2400">
                <a:solidFill>
                  <a:srgbClr val="4F81BD"/>
                </a:solidFill>
              </a:rPr>
              <a:t>/</a:t>
            </a:r>
            <a:r>
              <a:rPr sz="2400">
                <a:solidFill>
                  <a:srgbClr val="4F81BD"/>
                </a:solidFill>
                <a:latin typeface="华文细黑"/>
                <a:ea typeface="华文细黑"/>
                <a:cs typeface="华文细黑"/>
                <a:sym typeface="华文细黑"/>
              </a:rPr>
              <a:t>那么）</a:t>
            </a:r>
            <a:r>
              <a:rPr sz="2400"/>
              <a:t>+</a:t>
            </a:r>
            <a:r>
              <a:rPr sz="2400">
                <a:solidFill>
                  <a:srgbClr val="4F81BD"/>
                </a:solidFill>
              </a:rPr>
              <a:t>Adj.   </a:t>
            </a:r>
          </a:p>
        </p:txBody>
      </p:sp>
      <p:sp>
        <p:nvSpPr>
          <p:cNvPr id="73" name="Shape 73"/>
          <p:cNvSpPr/>
          <p:nvPr/>
        </p:nvSpPr>
        <p:spPr>
          <a:xfrm>
            <a:off x="2279766" y="3361854"/>
            <a:ext cx="2786063" cy="30777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/>
            <a:r>
              <a:rPr sz="2000" dirty="0" err="1" smtClean="0">
                <a:latin typeface="华文细黑"/>
                <a:ea typeface="华文细黑"/>
                <a:cs typeface="华文细黑"/>
                <a:sym typeface="华文细黑"/>
              </a:rPr>
              <a:t>咖啡</a:t>
            </a:r>
            <a:r>
              <a:rPr sz="2000" dirty="0" err="1" smtClean="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没有</a:t>
            </a:r>
            <a:r>
              <a:rPr lang="zh-CN" altLang="en-US" sz="2000" dirty="0" smtClean="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奶</a:t>
            </a:r>
            <a:r>
              <a:rPr sz="2000" dirty="0" err="1" smtClean="0">
                <a:latin typeface="华文细黑"/>
                <a:ea typeface="华文细黑"/>
                <a:cs typeface="华文细黑"/>
                <a:sym typeface="华文细黑"/>
              </a:rPr>
              <a:t>茶</a:t>
            </a:r>
            <a:r>
              <a:rPr sz="2000" dirty="0" err="1" smtClean="0">
                <a:solidFill>
                  <a:srgbClr val="4F81BD"/>
                </a:solidFill>
                <a:latin typeface="华文细黑"/>
                <a:ea typeface="华文细黑"/>
                <a:cs typeface="华文细黑"/>
                <a:sym typeface="华文细黑"/>
              </a:rPr>
              <a:t>好喝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74" name="Shape 74"/>
          <p:cNvSpPr/>
          <p:nvPr/>
        </p:nvSpPr>
        <p:spPr>
          <a:xfrm>
            <a:off x="2286000" y="3984942"/>
            <a:ext cx="4714875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这个电影</a:t>
            </a:r>
            <a:r>
              <a:rPr sz="20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没有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那个电影</a:t>
            </a:r>
            <a:r>
              <a:rPr sz="2000">
                <a:solidFill>
                  <a:srgbClr val="4F81BD"/>
                </a:solidFill>
                <a:latin typeface="华文细黑"/>
                <a:ea typeface="华文细黑"/>
                <a:cs typeface="华文细黑"/>
                <a:sym typeface="华文细黑"/>
              </a:rPr>
              <a:t>那么有意思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75" name="Shape 75"/>
          <p:cNvSpPr/>
          <p:nvPr/>
        </p:nvSpPr>
        <p:spPr>
          <a:xfrm>
            <a:off x="2357437" y="3217961"/>
            <a:ext cx="2786063" cy="30777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/>
            <a:endParaRPr sz="2000" dirty="0">
              <a:latin typeface="华文细黑"/>
              <a:ea typeface="华文细黑"/>
              <a:cs typeface="华文细黑"/>
              <a:sym typeface="华文细黑"/>
            </a:endParaRPr>
          </a:p>
        </p:txBody>
      </p:sp>
      <p:sp>
        <p:nvSpPr>
          <p:cNvPr id="10" name="Shape 73"/>
          <p:cNvSpPr/>
          <p:nvPr/>
        </p:nvSpPr>
        <p:spPr>
          <a:xfrm>
            <a:off x="2321718" y="2507657"/>
            <a:ext cx="4482530" cy="43088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square" lIns="0" tIns="0" rIns="0" bIns="0" anchor="ctr">
            <a:spAutoFit/>
          </a:bodyPr>
          <a:lstStyle/>
          <a:p>
            <a:pPr lvl="0"/>
            <a:r>
              <a:rPr lang="en-US" sz="2800" dirty="0" err="1" smtClean="0">
                <a:latin typeface="Times New Roman" panose="02020603050405020304" pitchFamily="18" charset="0"/>
                <a:ea typeface="华文细黑"/>
                <a:cs typeface="Times New Roman" panose="02020603050405020304" pitchFamily="18" charset="0"/>
                <a:sym typeface="华文细黑"/>
              </a:rPr>
              <a:t>C</a:t>
            </a:r>
            <a:r>
              <a:rPr lang="en-US" altLang="zh-CN" sz="2800" dirty="0" err="1" smtClean="0">
                <a:latin typeface="Times New Roman" panose="02020603050405020304" pitchFamily="18" charset="0"/>
                <a:ea typeface="华文细黑"/>
                <a:cs typeface="Times New Roman" panose="02020603050405020304" pitchFamily="18" charset="0"/>
                <a:sym typeface="华文细黑"/>
              </a:rPr>
              <a:t>offe</a:t>
            </a:r>
            <a:r>
              <a:rPr lang="en-US" altLang="zh-CN" sz="2800" dirty="0" smtClean="0">
                <a:latin typeface="Times New Roman" panose="02020603050405020304" pitchFamily="18" charset="0"/>
                <a:ea typeface="华文细黑"/>
                <a:cs typeface="Times New Roman" panose="02020603050405020304" pitchFamily="18" charset="0"/>
                <a:sym typeface="华文细黑"/>
              </a:rPr>
              <a:t> is not as good as </a:t>
            </a:r>
            <a:r>
              <a:rPr lang="en-US" altLang="zh-CN" sz="2800" dirty="0" err="1" smtClean="0">
                <a:latin typeface="Times New Roman" panose="02020603050405020304" pitchFamily="18" charset="0"/>
                <a:ea typeface="华文细黑"/>
                <a:cs typeface="Times New Roman" panose="02020603050405020304" pitchFamily="18" charset="0"/>
                <a:sym typeface="华文细黑"/>
              </a:rPr>
              <a:t>milktea</a:t>
            </a:r>
            <a:r>
              <a:rPr lang="en-US" altLang="zh-CN" sz="2800" dirty="0" smtClean="0">
                <a:latin typeface="Times New Roman" panose="02020603050405020304" pitchFamily="18" charset="0"/>
                <a:ea typeface="华文细黑"/>
                <a:cs typeface="Times New Roman" panose="02020603050405020304" pitchFamily="18" charset="0"/>
                <a:sym typeface="华文细黑"/>
              </a:rPr>
              <a:t>.</a:t>
            </a:r>
            <a:endParaRPr sz="2800" dirty="0">
              <a:latin typeface="Times New Roman" panose="02020603050405020304" pitchFamily="18" charset="0"/>
              <a:ea typeface="华文细黑"/>
              <a:cs typeface="Times New Roman" panose="02020603050405020304" pitchFamily="18" charset="0"/>
              <a:sym typeface="华文细黑"/>
            </a:endParaRPr>
          </a:p>
        </p:txBody>
      </p:sp>
    </p:spTree>
    <p:extLst>
      <p:ext uri="{BB962C8B-B14F-4D97-AF65-F5344CB8AC3E}">
        <p14:creationId xmlns:p14="http://schemas.microsoft.com/office/powerpoint/2010/main" val="86996744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Shape 77"/>
          <p:cNvSpPr/>
          <p:nvPr/>
        </p:nvSpPr>
        <p:spPr>
          <a:xfrm>
            <a:off x="2541587" y="862012"/>
            <a:ext cx="2390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选择恰当的词语填空</a:t>
            </a:r>
          </a:p>
        </p:txBody>
      </p:sp>
      <p:grpSp>
        <p:nvGrpSpPr>
          <p:cNvPr id="2" name="Group 82"/>
          <p:cNvGrpSpPr/>
          <p:nvPr/>
        </p:nvGrpSpPr>
        <p:grpSpPr>
          <a:xfrm>
            <a:off x="470022" y="305519"/>
            <a:ext cx="8359654" cy="919241"/>
            <a:chOff x="0" y="0"/>
            <a:chExt cx="8359652" cy="919239"/>
          </a:xfrm>
        </p:grpSpPr>
        <p:grpSp>
          <p:nvGrpSpPr>
            <p:cNvPr id="3" name="Group 80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78" name="Shape 78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79" name="Shape 79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  <p:sp>
          <p:nvSpPr>
            <p:cNvPr id="81" name="Shape 81"/>
            <p:cNvSpPr/>
            <p:nvPr/>
          </p:nvSpPr>
          <p:spPr>
            <a:xfrm>
              <a:off x="574552" y="286618"/>
              <a:ext cx="778510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83" name="Shape 83"/>
          <p:cNvSpPr/>
          <p:nvPr/>
        </p:nvSpPr>
        <p:spPr>
          <a:xfrm>
            <a:off x="723900" y="2571750"/>
            <a:ext cx="4784725" cy="307777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1.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这个</a:t>
            </a:r>
            <a:r>
              <a:rPr sz="2000" u="sng" dirty="0">
                <a:latin typeface="华文细黑"/>
                <a:ea typeface="华文细黑"/>
                <a:cs typeface="华文细黑"/>
                <a:sym typeface="华文细黑"/>
              </a:rPr>
              <a:t>      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的天气怎么样</a:t>
            </a:r>
            <a:r>
              <a:rPr sz="2000" dirty="0" smtClean="0">
                <a:latin typeface="华文细黑"/>
                <a:ea typeface="华文细黑"/>
                <a:cs typeface="华文细黑"/>
                <a:sym typeface="华文细黑"/>
              </a:rPr>
              <a:t>？</a:t>
            </a:r>
            <a:r>
              <a:rPr lang="zh-CN" altLang="en-US" sz="2000" dirty="0" smtClean="0">
                <a:latin typeface="华文细黑"/>
                <a:ea typeface="华文细黑"/>
                <a:cs typeface="华文细黑"/>
                <a:sym typeface="华文细黑"/>
              </a:rPr>
              <a:t>（</a:t>
            </a:r>
            <a:r>
              <a:rPr lang="en-US" altLang="zh-CN" sz="2000" dirty="0" smtClean="0">
                <a:latin typeface="华文细黑"/>
                <a:ea typeface="华文细黑"/>
                <a:cs typeface="华文细黑"/>
                <a:sym typeface="华文细黑"/>
              </a:rPr>
              <a:t>this place</a:t>
            </a:r>
            <a:r>
              <a:rPr lang="zh-CN" altLang="en-US" sz="2000" dirty="0" smtClean="0">
                <a:latin typeface="华文细黑"/>
                <a:ea typeface="华文细黑"/>
                <a:cs typeface="华文细黑"/>
                <a:sym typeface="华文细黑"/>
              </a:rPr>
              <a:t>）</a:t>
            </a:r>
            <a:endParaRPr sz="2000" dirty="0">
              <a:latin typeface="华文细黑"/>
              <a:ea typeface="华文细黑"/>
              <a:cs typeface="华文细黑"/>
              <a:sym typeface="华文细黑"/>
            </a:endParaRPr>
          </a:p>
        </p:txBody>
      </p:sp>
      <p:sp>
        <p:nvSpPr>
          <p:cNvPr id="84" name="Shape 84"/>
          <p:cNvSpPr/>
          <p:nvPr/>
        </p:nvSpPr>
        <p:spPr>
          <a:xfrm>
            <a:off x="7059612" y="1946275"/>
            <a:ext cx="358141" cy="345440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solidFill>
                  <a:srgbClr val="FFFFFF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000">
                <a:solidFill>
                  <a:srgbClr val="FFFFFF"/>
                </a:solidFill>
              </a:rPr>
              <a:t>刚</a:t>
            </a:r>
          </a:p>
        </p:txBody>
      </p:sp>
      <p:sp>
        <p:nvSpPr>
          <p:cNvPr id="85" name="Shape 85"/>
          <p:cNvSpPr/>
          <p:nvPr/>
        </p:nvSpPr>
        <p:spPr>
          <a:xfrm>
            <a:off x="7856537" y="1951037"/>
            <a:ext cx="612141" cy="345441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solidFill>
                  <a:srgbClr val="FFFFFF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000">
                <a:solidFill>
                  <a:srgbClr val="FFFFFF"/>
                </a:solidFill>
              </a:rPr>
              <a:t>刚才</a:t>
            </a:r>
          </a:p>
        </p:txBody>
      </p:sp>
      <p:sp>
        <p:nvSpPr>
          <p:cNvPr id="86" name="Shape 86"/>
          <p:cNvSpPr/>
          <p:nvPr/>
        </p:nvSpPr>
        <p:spPr>
          <a:xfrm>
            <a:off x="720725" y="3233737"/>
            <a:ext cx="5110163" cy="347981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2.请问，这里</a:t>
            </a:r>
            <a:r>
              <a:rPr sz="2000" u="sng" dirty="0">
                <a:latin typeface="华文细黑"/>
                <a:ea typeface="华文细黑"/>
                <a:cs typeface="华文细黑"/>
                <a:sym typeface="华文细黑"/>
              </a:rPr>
              <a:t>      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有超市吗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？</a:t>
            </a:r>
          </a:p>
        </p:txBody>
      </p:sp>
      <p:sp>
        <p:nvSpPr>
          <p:cNvPr id="87" name="Shape 87"/>
          <p:cNvSpPr/>
          <p:nvPr/>
        </p:nvSpPr>
        <p:spPr>
          <a:xfrm>
            <a:off x="714375" y="4071937"/>
            <a:ext cx="8429625" cy="347981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3. 我喜欢住这儿，主要是觉得这儿很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88" name="Shape 88"/>
          <p:cNvSpPr/>
          <p:nvPr/>
        </p:nvSpPr>
        <p:spPr>
          <a:xfrm>
            <a:off x="-1" y="1628775"/>
            <a:ext cx="9144002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 algn="ctr">
              <a:spcBef>
                <a:spcPts val="1200"/>
              </a:spcBef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华文楷体" pitchFamily="2" charset="-122"/>
                <a:ea typeface="华文楷体" pitchFamily="2" charset="-122"/>
              </a:rPr>
              <a:t>安静</a:t>
            </a:r>
            <a:r>
              <a:rPr sz="2000" dirty="0">
                <a:latin typeface="华文楷体" pitchFamily="2" charset="-122"/>
                <a:ea typeface="华文楷体" pitchFamily="2" charset="-122"/>
              </a:rPr>
              <a:t>     </a:t>
            </a:r>
            <a:r>
              <a:rPr sz="2000" dirty="0" err="1">
                <a:latin typeface="华文楷体" pitchFamily="2" charset="-122"/>
                <a:ea typeface="华文楷体" pitchFamily="2" charset="-122"/>
              </a:rPr>
              <a:t>附近</a:t>
            </a:r>
            <a:r>
              <a:rPr sz="2000" dirty="0">
                <a:latin typeface="华文楷体" pitchFamily="2" charset="-122"/>
                <a:ea typeface="华文楷体" pitchFamily="2" charset="-122"/>
              </a:rPr>
              <a:t>      </a:t>
            </a:r>
            <a:r>
              <a:rPr sz="2000" dirty="0" err="1">
                <a:latin typeface="华文楷体" pitchFamily="2" charset="-122"/>
                <a:ea typeface="华文楷体" pitchFamily="2" charset="-122"/>
              </a:rPr>
              <a:t>地方</a:t>
            </a:r>
            <a:r>
              <a:rPr sz="2000" dirty="0">
                <a:latin typeface="华文楷体" pitchFamily="2" charset="-122"/>
                <a:ea typeface="华文楷体" pitchFamily="2" charset="-122"/>
              </a:rPr>
              <a:t>    </a:t>
            </a:r>
            <a:r>
              <a:rPr sz="2000" dirty="0" err="1">
                <a:latin typeface="华文楷体" pitchFamily="2" charset="-122"/>
                <a:ea typeface="华文楷体" pitchFamily="2" charset="-122"/>
              </a:rPr>
              <a:t>没有</a:t>
            </a:r>
            <a:endParaRPr sz="2000" dirty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89" name="Shape 89"/>
          <p:cNvSpPr/>
          <p:nvPr/>
        </p:nvSpPr>
        <p:spPr>
          <a:xfrm>
            <a:off x="714375" y="4814887"/>
            <a:ext cx="8429625" cy="347981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4. 我觉得今天这里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昨天热闹。</a:t>
            </a:r>
          </a:p>
        </p:txBody>
      </p:sp>
    </p:spTree>
    <p:extLst>
      <p:ext uri="{BB962C8B-B14F-4D97-AF65-F5344CB8AC3E}">
        <p14:creationId xmlns:p14="http://schemas.microsoft.com/office/powerpoint/2010/main" val="2459387051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43608" y="1196752"/>
            <a:ext cx="604867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Wash clothes</a:t>
            </a:r>
          </a:p>
          <a:p>
            <a:r>
              <a:rPr lang="en-US" sz="3600" dirty="0" smtClean="0"/>
              <a:t>Do homework</a:t>
            </a:r>
          </a:p>
          <a:p>
            <a:r>
              <a:rPr lang="en-US" sz="3600" dirty="0" smtClean="0"/>
              <a:t>Return book</a:t>
            </a:r>
          </a:p>
          <a:p>
            <a:r>
              <a:rPr lang="en-US" sz="3600" dirty="0" smtClean="0"/>
              <a:t>Turn off the light / TV / AC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88705431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43608" y="1196752"/>
            <a:ext cx="604867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600" dirty="0" smtClean="0"/>
              <a:t>洗衣服</a:t>
            </a:r>
            <a:endParaRPr lang="en-US" altLang="zh-CN" sz="3600" dirty="0" smtClean="0"/>
          </a:p>
          <a:p>
            <a:r>
              <a:rPr lang="zh-CN" altLang="en-US" sz="3600" dirty="0"/>
              <a:t>写作</a:t>
            </a:r>
            <a:r>
              <a:rPr lang="zh-CN" altLang="en-US" sz="3600" dirty="0" smtClean="0"/>
              <a:t>业</a:t>
            </a:r>
            <a:endParaRPr lang="en-US" altLang="zh-CN" sz="3600" dirty="0" smtClean="0"/>
          </a:p>
          <a:p>
            <a:r>
              <a:rPr lang="zh-CN" altLang="en-US" sz="3600" dirty="0"/>
              <a:t>还</a:t>
            </a:r>
            <a:r>
              <a:rPr lang="zh-CN" altLang="en-US" sz="3600" dirty="0" smtClean="0"/>
              <a:t>书</a:t>
            </a:r>
            <a:endParaRPr lang="en-US" altLang="zh-CN" sz="3600" dirty="0" smtClean="0"/>
          </a:p>
          <a:p>
            <a:r>
              <a:rPr lang="zh-CN" altLang="en-US" sz="3600" dirty="0" smtClean="0"/>
              <a:t>关灯</a:t>
            </a:r>
            <a:r>
              <a:rPr lang="en-US" altLang="zh-CN" sz="3600" dirty="0" smtClean="0"/>
              <a:t>/ </a:t>
            </a:r>
            <a:r>
              <a:rPr lang="zh-CN" altLang="en-US" sz="3600" dirty="0" smtClean="0"/>
              <a:t>电视</a:t>
            </a:r>
            <a:r>
              <a:rPr lang="en-US" altLang="zh-CN" sz="3600" dirty="0" smtClean="0"/>
              <a:t>/ </a:t>
            </a:r>
            <a:r>
              <a:rPr lang="zh-CN" altLang="en-US" sz="3600" dirty="0" smtClean="0"/>
              <a:t>空调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795916715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标题 1"/>
          <p:cNvSpPr txBox="1">
            <a:spLocks/>
          </p:cNvSpPr>
          <p:nvPr/>
        </p:nvSpPr>
        <p:spPr>
          <a:xfrm>
            <a:off x="1071563" y="487363"/>
            <a:ext cx="8072437" cy="798512"/>
          </a:xfrm>
          <a:prstGeom prst="rect">
            <a:avLst/>
          </a:prstGeo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zh-CN" altLang="en-US" sz="4000" dirty="0">
                <a:solidFill>
                  <a:schemeClr val="bg1">
                    <a:lumMod val="65000"/>
                  </a:schemeClr>
                </a:solidFill>
                <a:latin typeface="黑体" pitchFamily="2" charset="-122"/>
                <a:ea typeface="黑体" pitchFamily="2" charset="-122"/>
              </a:rPr>
              <a:t>语言点</a:t>
            </a:r>
          </a:p>
        </p:txBody>
      </p:sp>
      <p:sp>
        <p:nvSpPr>
          <p:cNvPr id="6147" name="Litebulb"/>
          <p:cNvSpPr>
            <a:spLocks noEditPoints="1" noChangeArrowheads="1"/>
          </p:cNvSpPr>
          <p:nvPr/>
        </p:nvSpPr>
        <p:spPr bwMode="auto">
          <a:xfrm>
            <a:off x="285750" y="227013"/>
            <a:ext cx="609600" cy="915987"/>
          </a:xfrm>
          <a:custGeom>
            <a:avLst/>
            <a:gdLst>
              <a:gd name="T0" fmla="*/ 2147483647 w 21600"/>
              <a:gd name="T1" fmla="*/ 0 h 21600"/>
              <a:gd name="T2" fmla="*/ 2147483647 w 21600"/>
              <a:gd name="T3" fmla="*/ 2147483647 h 21600"/>
              <a:gd name="T4" fmla="*/ 0 w 21600"/>
              <a:gd name="T5" fmla="*/ 2147483647 h 21600"/>
              <a:gd name="T6" fmla="*/ 2147483647 w 21600"/>
              <a:gd name="T7" fmla="*/ 2147483647 h 21600"/>
              <a:gd name="T8" fmla="*/ 0 60000 65536"/>
              <a:gd name="T9" fmla="*/ 0 60000 65536"/>
              <a:gd name="T10" fmla="*/ 0 60000 65536"/>
              <a:gd name="T11" fmla="*/ 0 60000 65536"/>
              <a:gd name="T12" fmla="*/ 3556 w 21600"/>
              <a:gd name="T13" fmla="*/ 2188 h 21600"/>
              <a:gd name="T14" fmla="*/ 18277 w 21600"/>
              <a:gd name="T15" fmla="*/ 928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 extrusionOk="0">
                <a:moveTo>
                  <a:pt x="10825" y="21723"/>
                </a:moveTo>
                <a:lnTo>
                  <a:pt x="11215" y="21723"/>
                </a:lnTo>
                <a:lnTo>
                  <a:pt x="11552" y="21688"/>
                </a:lnTo>
                <a:lnTo>
                  <a:pt x="11916" y="21617"/>
                </a:lnTo>
                <a:lnTo>
                  <a:pt x="12253" y="21547"/>
                </a:lnTo>
                <a:lnTo>
                  <a:pt x="12617" y="21441"/>
                </a:lnTo>
                <a:lnTo>
                  <a:pt x="12902" y="21317"/>
                </a:lnTo>
                <a:lnTo>
                  <a:pt x="13162" y="21176"/>
                </a:lnTo>
                <a:lnTo>
                  <a:pt x="13396" y="21000"/>
                </a:lnTo>
                <a:lnTo>
                  <a:pt x="13655" y="20841"/>
                </a:lnTo>
                <a:lnTo>
                  <a:pt x="13863" y="20629"/>
                </a:lnTo>
                <a:lnTo>
                  <a:pt x="14045" y="20435"/>
                </a:lnTo>
                <a:lnTo>
                  <a:pt x="14200" y="20223"/>
                </a:lnTo>
                <a:lnTo>
                  <a:pt x="14356" y="19994"/>
                </a:lnTo>
                <a:lnTo>
                  <a:pt x="14460" y="19747"/>
                </a:lnTo>
                <a:lnTo>
                  <a:pt x="14512" y="19482"/>
                </a:lnTo>
                <a:lnTo>
                  <a:pt x="14512" y="19235"/>
                </a:lnTo>
                <a:lnTo>
                  <a:pt x="14512" y="19147"/>
                </a:lnTo>
                <a:lnTo>
                  <a:pt x="14512" y="18900"/>
                </a:lnTo>
                <a:lnTo>
                  <a:pt x="14512" y="18529"/>
                </a:lnTo>
                <a:lnTo>
                  <a:pt x="14512" y="18052"/>
                </a:lnTo>
                <a:lnTo>
                  <a:pt x="14512" y="17505"/>
                </a:lnTo>
                <a:lnTo>
                  <a:pt x="14512" y="16976"/>
                </a:lnTo>
                <a:lnTo>
                  <a:pt x="14512" y="16464"/>
                </a:lnTo>
                <a:lnTo>
                  <a:pt x="14512" y="15952"/>
                </a:lnTo>
                <a:lnTo>
                  <a:pt x="14512" y="15758"/>
                </a:lnTo>
                <a:lnTo>
                  <a:pt x="14616" y="15547"/>
                </a:lnTo>
                <a:lnTo>
                  <a:pt x="14694" y="15352"/>
                </a:lnTo>
                <a:lnTo>
                  <a:pt x="14798" y="15141"/>
                </a:lnTo>
                <a:lnTo>
                  <a:pt x="15161" y="14735"/>
                </a:lnTo>
                <a:lnTo>
                  <a:pt x="15602" y="14329"/>
                </a:lnTo>
                <a:lnTo>
                  <a:pt x="16745" y="13552"/>
                </a:lnTo>
                <a:lnTo>
                  <a:pt x="18043" y="12670"/>
                </a:lnTo>
                <a:lnTo>
                  <a:pt x="18744" y="12194"/>
                </a:lnTo>
                <a:lnTo>
                  <a:pt x="19341" y="11647"/>
                </a:lnTo>
                <a:lnTo>
                  <a:pt x="19938" y="11099"/>
                </a:lnTo>
                <a:lnTo>
                  <a:pt x="20483" y="10464"/>
                </a:lnTo>
                <a:lnTo>
                  <a:pt x="20743" y="10164"/>
                </a:lnTo>
                <a:lnTo>
                  <a:pt x="20950" y="9794"/>
                </a:lnTo>
                <a:lnTo>
                  <a:pt x="21132" y="9441"/>
                </a:lnTo>
                <a:lnTo>
                  <a:pt x="21288" y="9035"/>
                </a:lnTo>
                <a:lnTo>
                  <a:pt x="21444" y="8664"/>
                </a:lnTo>
                <a:lnTo>
                  <a:pt x="21548" y="8223"/>
                </a:lnTo>
                <a:lnTo>
                  <a:pt x="21600" y="7782"/>
                </a:lnTo>
                <a:lnTo>
                  <a:pt x="21600" y="7341"/>
                </a:lnTo>
                <a:lnTo>
                  <a:pt x="21600" y="6935"/>
                </a:lnTo>
                <a:lnTo>
                  <a:pt x="21548" y="6564"/>
                </a:lnTo>
                <a:lnTo>
                  <a:pt x="21496" y="6229"/>
                </a:lnTo>
                <a:lnTo>
                  <a:pt x="21392" y="5858"/>
                </a:lnTo>
                <a:lnTo>
                  <a:pt x="21288" y="5523"/>
                </a:lnTo>
                <a:lnTo>
                  <a:pt x="21132" y="5135"/>
                </a:lnTo>
                <a:lnTo>
                  <a:pt x="20950" y="4800"/>
                </a:lnTo>
                <a:lnTo>
                  <a:pt x="20743" y="4464"/>
                </a:lnTo>
                <a:lnTo>
                  <a:pt x="20535" y="4164"/>
                </a:lnTo>
                <a:lnTo>
                  <a:pt x="20301" y="3847"/>
                </a:lnTo>
                <a:lnTo>
                  <a:pt x="20042" y="3547"/>
                </a:lnTo>
                <a:lnTo>
                  <a:pt x="19782" y="3247"/>
                </a:lnTo>
                <a:lnTo>
                  <a:pt x="19133" y="2664"/>
                </a:lnTo>
                <a:lnTo>
                  <a:pt x="18458" y="2152"/>
                </a:lnTo>
                <a:lnTo>
                  <a:pt x="17705" y="1694"/>
                </a:lnTo>
                <a:lnTo>
                  <a:pt x="16849" y="1252"/>
                </a:lnTo>
                <a:lnTo>
                  <a:pt x="16407" y="1076"/>
                </a:lnTo>
                <a:lnTo>
                  <a:pt x="15940" y="900"/>
                </a:lnTo>
                <a:lnTo>
                  <a:pt x="15499" y="741"/>
                </a:lnTo>
                <a:lnTo>
                  <a:pt x="15057" y="600"/>
                </a:lnTo>
                <a:lnTo>
                  <a:pt x="14564" y="458"/>
                </a:lnTo>
                <a:lnTo>
                  <a:pt x="14045" y="335"/>
                </a:lnTo>
                <a:lnTo>
                  <a:pt x="13500" y="229"/>
                </a:lnTo>
                <a:lnTo>
                  <a:pt x="13006" y="158"/>
                </a:lnTo>
                <a:lnTo>
                  <a:pt x="12461" y="88"/>
                </a:lnTo>
                <a:lnTo>
                  <a:pt x="11968" y="52"/>
                </a:lnTo>
                <a:lnTo>
                  <a:pt x="11423" y="17"/>
                </a:lnTo>
                <a:lnTo>
                  <a:pt x="10825" y="17"/>
                </a:lnTo>
                <a:lnTo>
                  <a:pt x="10254" y="17"/>
                </a:lnTo>
                <a:lnTo>
                  <a:pt x="9709" y="52"/>
                </a:lnTo>
                <a:lnTo>
                  <a:pt x="9216" y="88"/>
                </a:lnTo>
                <a:lnTo>
                  <a:pt x="8671" y="158"/>
                </a:lnTo>
                <a:lnTo>
                  <a:pt x="8177" y="229"/>
                </a:lnTo>
                <a:lnTo>
                  <a:pt x="7632" y="335"/>
                </a:lnTo>
                <a:lnTo>
                  <a:pt x="7113" y="458"/>
                </a:lnTo>
                <a:lnTo>
                  <a:pt x="6620" y="600"/>
                </a:lnTo>
                <a:lnTo>
                  <a:pt x="6178" y="741"/>
                </a:lnTo>
                <a:lnTo>
                  <a:pt x="5737" y="900"/>
                </a:lnTo>
                <a:lnTo>
                  <a:pt x="5270" y="1076"/>
                </a:lnTo>
                <a:lnTo>
                  <a:pt x="4828" y="1252"/>
                </a:lnTo>
                <a:lnTo>
                  <a:pt x="3972" y="1694"/>
                </a:lnTo>
                <a:lnTo>
                  <a:pt x="3219" y="2152"/>
                </a:lnTo>
                <a:lnTo>
                  <a:pt x="2544" y="2664"/>
                </a:lnTo>
                <a:lnTo>
                  <a:pt x="1895" y="3247"/>
                </a:lnTo>
                <a:lnTo>
                  <a:pt x="1635" y="3547"/>
                </a:lnTo>
                <a:lnTo>
                  <a:pt x="1375" y="3847"/>
                </a:lnTo>
                <a:lnTo>
                  <a:pt x="1142" y="4164"/>
                </a:lnTo>
                <a:lnTo>
                  <a:pt x="934" y="4464"/>
                </a:lnTo>
                <a:lnTo>
                  <a:pt x="726" y="4800"/>
                </a:lnTo>
                <a:lnTo>
                  <a:pt x="545" y="5135"/>
                </a:lnTo>
                <a:lnTo>
                  <a:pt x="389" y="5523"/>
                </a:lnTo>
                <a:lnTo>
                  <a:pt x="285" y="5858"/>
                </a:lnTo>
                <a:lnTo>
                  <a:pt x="181" y="6229"/>
                </a:lnTo>
                <a:lnTo>
                  <a:pt x="129" y="6564"/>
                </a:lnTo>
                <a:lnTo>
                  <a:pt x="77" y="6935"/>
                </a:lnTo>
                <a:lnTo>
                  <a:pt x="77" y="7341"/>
                </a:lnTo>
                <a:lnTo>
                  <a:pt x="77" y="7782"/>
                </a:lnTo>
                <a:lnTo>
                  <a:pt x="129" y="8223"/>
                </a:lnTo>
                <a:lnTo>
                  <a:pt x="233" y="8664"/>
                </a:lnTo>
                <a:lnTo>
                  <a:pt x="389" y="9035"/>
                </a:lnTo>
                <a:lnTo>
                  <a:pt x="545" y="9441"/>
                </a:lnTo>
                <a:lnTo>
                  <a:pt x="726" y="9794"/>
                </a:lnTo>
                <a:lnTo>
                  <a:pt x="934" y="10164"/>
                </a:lnTo>
                <a:lnTo>
                  <a:pt x="1194" y="10464"/>
                </a:lnTo>
                <a:lnTo>
                  <a:pt x="1739" y="11099"/>
                </a:lnTo>
                <a:lnTo>
                  <a:pt x="2336" y="11647"/>
                </a:lnTo>
                <a:lnTo>
                  <a:pt x="2933" y="12194"/>
                </a:lnTo>
                <a:lnTo>
                  <a:pt x="3634" y="12670"/>
                </a:lnTo>
                <a:lnTo>
                  <a:pt x="4932" y="13552"/>
                </a:lnTo>
                <a:lnTo>
                  <a:pt x="6075" y="14329"/>
                </a:lnTo>
                <a:lnTo>
                  <a:pt x="6516" y="14735"/>
                </a:lnTo>
                <a:lnTo>
                  <a:pt x="6879" y="15141"/>
                </a:lnTo>
                <a:lnTo>
                  <a:pt x="6983" y="15352"/>
                </a:lnTo>
                <a:lnTo>
                  <a:pt x="7061" y="15547"/>
                </a:lnTo>
                <a:lnTo>
                  <a:pt x="7165" y="15758"/>
                </a:lnTo>
                <a:lnTo>
                  <a:pt x="7165" y="15952"/>
                </a:lnTo>
                <a:lnTo>
                  <a:pt x="7165" y="16464"/>
                </a:lnTo>
                <a:lnTo>
                  <a:pt x="7165" y="16976"/>
                </a:lnTo>
                <a:lnTo>
                  <a:pt x="7165" y="17505"/>
                </a:lnTo>
                <a:lnTo>
                  <a:pt x="7165" y="18052"/>
                </a:lnTo>
                <a:lnTo>
                  <a:pt x="7165" y="18529"/>
                </a:lnTo>
                <a:lnTo>
                  <a:pt x="7165" y="18900"/>
                </a:lnTo>
                <a:lnTo>
                  <a:pt x="7165" y="19147"/>
                </a:lnTo>
                <a:lnTo>
                  <a:pt x="7165" y="19235"/>
                </a:lnTo>
                <a:lnTo>
                  <a:pt x="7165" y="19482"/>
                </a:lnTo>
                <a:lnTo>
                  <a:pt x="7217" y="19747"/>
                </a:lnTo>
                <a:lnTo>
                  <a:pt x="7321" y="19994"/>
                </a:lnTo>
                <a:lnTo>
                  <a:pt x="7476" y="20223"/>
                </a:lnTo>
                <a:lnTo>
                  <a:pt x="7632" y="20435"/>
                </a:lnTo>
                <a:lnTo>
                  <a:pt x="7814" y="20629"/>
                </a:lnTo>
                <a:lnTo>
                  <a:pt x="8022" y="20841"/>
                </a:lnTo>
                <a:lnTo>
                  <a:pt x="8281" y="21000"/>
                </a:lnTo>
                <a:lnTo>
                  <a:pt x="8515" y="21176"/>
                </a:lnTo>
                <a:lnTo>
                  <a:pt x="8775" y="21317"/>
                </a:lnTo>
                <a:lnTo>
                  <a:pt x="9060" y="21441"/>
                </a:lnTo>
                <a:lnTo>
                  <a:pt x="9424" y="21547"/>
                </a:lnTo>
                <a:lnTo>
                  <a:pt x="9761" y="21617"/>
                </a:lnTo>
                <a:lnTo>
                  <a:pt x="10125" y="21688"/>
                </a:lnTo>
                <a:lnTo>
                  <a:pt x="10462" y="21723"/>
                </a:lnTo>
                <a:lnTo>
                  <a:pt x="10825" y="21723"/>
                </a:lnTo>
                <a:close/>
              </a:path>
              <a:path w="21600" h="21600" extrusionOk="0">
                <a:moveTo>
                  <a:pt x="9242" y="14417"/>
                </a:moveTo>
                <a:lnTo>
                  <a:pt x="8541" y="12035"/>
                </a:lnTo>
                <a:lnTo>
                  <a:pt x="7295" y="10129"/>
                </a:lnTo>
                <a:lnTo>
                  <a:pt x="6905" y="9652"/>
                </a:lnTo>
                <a:lnTo>
                  <a:pt x="8541" y="10182"/>
                </a:lnTo>
                <a:lnTo>
                  <a:pt x="9787" y="9547"/>
                </a:lnTo>
                <a:lnTo>
                  <a:pt x="11189" y="10129"/>
                </a:lnTo>
                <a:lnTo>
                  <a:pt x="12279" y="9547"/>
                </a:lnTo>
                <a:lnTo>
                  <a:pt x="13370" y="10076"/>
                </a:lnTo>
                <a:lnTo>
                  <a:pt x="14850" y="9652"/>
                </a:lnTo>
                <a:lnTo>
                  <a:pt x="12902" y="12247"/>
                </a:lnTo>
                <a:lnTo>
                  <a:pt x="12357" y="14417"/>
                </a:lnTo>
                <a:moveTo>
                  <a:pt x="7191" y="15952"/>
                </a:moveTo>
                <a:lnTo>
                  <a:pt x="14512" y="15952"/>
                </a:lnTo>
                <a:lnTo>
                  <a:pt x="14512" y="17064"/>
                </a:lnTo>
                <a:lnTo>
                  <a:pt x="7191" y="17047"/>
                </a:lnTo>
                <a:lnTo>
                  <a:pt x="7191" y="18123"/>
                </a:lnTo>
                <a:lnTo>
                  <a:pt x="14512" y="18158"/>
                </a:lnTo>
                <a:lnTo>
                  <a:pt x="14538" y="19182"/>
                </a:lnTo>
                <a:lnTo>
                  <a:pt x="7217" y="19182"/>
                </a:lnTo>
              </a:path>
            </a:pathLst>
          </a:custGeom>
          <a:solidFill>
            <a:srgbClr val="FFFFCC"/>
          </a:solidFill>
          <a:ln w="57150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6148" name="Rectangle 1"/>
          <p:cNvSpPr>
            <a:spLocks noChangeArrowheads="1"/>
          </p:cNvSpPr>
          <p:nvPr/>
        </p:nvSpPr>
        <p:spPr bwMode="auto">
          <a:xfrm>
            <a:off x="1928813" y="1700213"/>
            <a:ext cx="50006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altLang="zh-CN" sz="2400">
                <a:latin typeface="华文细黑" pitchFamily="2" charset="-122"/>
                <a:ea typeface="华文细黑" pitchFamily="2" charset="-122"/>
              </a:rPr>
              <a:t>A</a:t>
            </a:r>
            <a:r>
              <a:rPr lang="zh-CN" altLang="en-US" sz="240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把</a:t>
            </a:r>
            <a:r>
              <a:rPr lang="en-US" altLang="zh-CN" sz="240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(prep.)</a:t>
            </a:r>
            <a:r>
              <a:rPr lang="en-US" altLang="zh-CN" sz="2400">
                <a:latin typeface="华文细黑" pitchFamily="2" charset="-122"/>
                <a:ea typeface="华文细黑" pitchFamily="2" charset="-122"/>
              </a:rPr>
              <a:t>B+</a:t>
            </a:r>
            <a:r>
              <a:rPr lang="en-US" altLang="zh-CN" sz="2400">
                <a:solidFill>
                  <a:srgbClr val="0070C0"/>
                </a:solidFill>
                <a:latin typeface="华文细黑" pitchFamily="2" charset="-122"/>
                <a:ea typeface="华文细黑" pitchFamily="2" charset="-122"/>
              </a:rPr>
              <a:t>V</a:t>
            </a:r>
            <a:r>
              <a:rPr lang="en-US" altLang="zh-CN" sz="2400">
                <a:latin typeface="华文细黑" pitchFamily="2" charset="-122"/>
                <a:ea typeface="华文细黑" pitchFamily="2" charset="-122"/>
              </a:rPr>
              <a:t>+……</a:t>
            </a:r>
            <a:r>
              <a:rPr lang="en-US" altLang="zh-CN" sz="240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 </a:t>
            </a:r>
            <a:endParaRPr lang="zh-CN" altLang="en-US" sz="2400">
              <a:solidFill>
                <a:schemeClr val="hlink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6150" name="Rectangle 1"/>
          <p:cNvSpPr>
            <a:spLocks noChangeArrowheads="1"/>
          </p:cNvSpPr>
          <p:nvPr/>
        </p:nvSpPr>
        <p:spPr bwMode="auto">
          <a:xfrm>
            <a:off x="2605832" y="3357563"/>
            <a:ext cx="32623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zh-CN" altLang="en-US" sz="2400">
                <a:latin typeface="华文细黑" pitchFamily="2" charset="-122"/>
                <a:ea typeface="华文细黑" pitchFamily="2" charset="-122"/>
              </a:rPr>
              <a:t>帮我</a:t>
            </a:r>
            <a:r>
              <a:rPr lang="zh-CN" altLang="en-US" sz="240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把</a:t>
            </a:r>
            <a:r>
              <a:rPr lang="zh-CN" altLang="en-US" sz="2400">
                <a:latin typeface="华文细黑" pitchFamily="2" charset="-122"/>
                <a:ea typeface="华文细黑" pitchFamily="2" charset="-122"/>
              </a:rPr>
              <a:t>这本词典</a:t>
            </a:r>
            <a:r>
              <a:rPr lang="zh-CN" altLang="en-US" sz="2400">
                <a:solidFill>
                  <a:srgbClr val="0070C0"/>
                </a:solidFill>
                <a:latin typeface="华文细黑" pitchFamily="2" charset="-122"/>
                <a:ea typeface="华文细黑" pitchFamily="2" charset="-122"/>
              </a:rPr>
              <a:t>还</a:t>
            </a:r>
            <a:r>
              <a:rPr lang="zh-CN" altLang="en-US" sz="2400">
                <a:latin typeface="华文细黑" pitchFamily="2" charset="-122"/>
                <a:ea typeface="华文细黑" pitchFamily="2" charset="-122"/>
              </a:rPr>
              <a:t>了。</a:t>
            </a:r>
          </a:p>
        </p:txBody>
      </p:sp>
      <p:sp>
        <p:nvSpPr>
          <p:cNvPr id="6151" name="Rectangle 1"/>
          <p:cNvSpPr>
            <a:spLocks noChangeArrowheads="1"/>
          </p:cNvSpPr>
          <p:nvPr/>
        </p:nvSpPr>
        <p:spPr bwMode="auto">
          <a:xfrm>
            <a:off x="2605832" y="4143375"/>
            <a:ext cx="23383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zh-CN" altLang="en-US" sz="2400">
                <a:latin typeface="华文细黑" pitchFamily="2" charset="-122"/>
                <a:ea typeface="华文细黑" pitchFamily="2" charset="-122"/>
              </a:rPr>
              <a:t>你</a:t>
            </a:r>
            <a:r>
              <a:rPr lang="zh-CN" altLang="en-US" sz="240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把</a:t>
            </a:r>
            <a:r>
              <a:rPr lang="zh-CN" altLang="en-US" sz="2400">
                <a:latin typeface="华文细黑" pitchFamily="2" charset="-122"/>
                <a:ea typeface="华文细黑" pitchFamily="2" charset="-122"/>
              </a:rPr>
              <a:t>灯</a:t>
            </a:r>
            <a:r>
              <a:rPr lang="zh-CN" altLang="en-US" sz="2400">
                <a:solidFill>
                  <a:srgbClr val="0070C0"/>
                </a:solidFill>
                <a:latin typeface="华文细黑" pitchFamily="2" charset="-122"/>
                <a:ea typeface="华文细黑" pitchFamily="2" charset="-122"/>
              </a:rPr>
              <a:t>关</a:t>
            </a:r>
            <a:r>
              <a:rPr lang="zh-CN" altLang="en-US" sz="2400">
                <a:latin typeface="华文细黑" pitchFamily="2" charset="-122"/>
                <a:ea typeface="华文细黑" pitchFamily="2" charset="-122"/>
              </a:rPr>
              <a:t>了吧。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2123728" y="5229200"/>
            <a:ext cx="45365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 smtClean="0"/>
              <a:t>关</a:t>
            </a:r>
            <a:r>
              <a:rPr lang="en-US" altLang="zh-CN" sz="3200" dirty="0"/>
              <a:t>v</a:t>
            </a:r>
            <a:r>
              <a:rPr lang="zh-CN" altLang="en-US" sz="3200" dirty="0" smtClean="0"/>
              <a:t>灯</a:t>
            </a:r>
            <a:r>
              <a:rPr lang="en-US" altLang="zh-CN" sz="3200" dirty="0" smtClean="0"/>
              <a:t>n-</a:t>
            </a:r>
            <a:r>
              <a:rPr lang="zh-CN" altLang="en-US" sz="3200" dirty="0" smtClean="0"/>
              <a:t>把灯</a:t>
            </a:r>
            <a:r>
              <a:rPr lang="en-US" altLang="zh-CN" sz="3200" dirty="0" smtClean="0"/>
              <a:t>n</a:t>
            </a:r>
            <a:r>
              <a:rPr lang="zh-CN" altLang="en-US" sz="3200" dirty="0" smtClean="0"/>
              <a:t>关</a:t>
            </a:r>
            <a:r>
              <a:rPr lang="en-US" altLang="zh-CN" sz="3200" dirty="0" smtClean="0"/>
              <a:t>v</a:t>
            </a:r>
            <a:r>
              <a:rPr lang="zh-CN" altLang="en-US" sz="3200" dirty="0" smtClean="0"/>
              <a:t>了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235744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标题 1"/>
          <p:cNvSpPr txBox="1">
            <a:spLocks/>
          </p:cNvSpPr>
          <p:nvPr/>
        </p:nvSpPr>
        <p:spPr>
          <a:xfrm>
            <a:off x="1071563" y="487363"/>
            <a:ext cx="8072437" cy="798512"/>
          </a:xfrm>
          <a:prstGeom prst="rect">
            <a:avLst/>
          </a:prstGeo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zh-CN" altLang="en-US" sz="4000" dirty="0">
                <a:solidFill>
                  <a:schemeClr val="bg1">
                    <a:lumMod val="65000"/>
                  </a:schemeClr>
                </a:solidFill>
                <a:latin typeface="黑体" pitchFamily="2" charset="-122"/>
                <a:ea typeface="黑体" pitchFamily="2" charset="-122"/>
              </a:rPr>
              <a:t>语言点</a:t>
            </a:r>
          </a:p>
        </p:txBody>
      </p:sp>
      <p:sp>
        <p:nvSpPr>
          <p:cNvPr id="7171" name="Litebulb"/>
          <p:cNvSpPr>
            <a:spLocks noEditPoints="1" noChangeArrowheads="1"/>
          </p:cNvSpPr>
          <p:nvPr/>
        </p:nvSpPr>
        <p:spPr bwMode="auto">
          <a:xfrm>
            <a:off x="285750" y="227013"/>
            <a:ext cx="609600" cy="915987"/>
          </a:xfrm>
          <a:custGeom>
            <a:avLst/>
            <a:gdLst>
              <a:gd name="T0" fmla="*/ 2147483647 w 21600"/>
              <a:gd name="T1" fmla="*/ 0 h 21600"/>
              <a:gd name="T2" fmla="*/ 2147483647 w 21600"/>
              <a:gd name="T3" fmla="*/ 2147483647 h 21600"/>
              <a:gd name="T4" fmla="*/ 0 w 21600"/>
              <a:gd name="T5" fmla="*/ 2147483647 h 21600"/>
              <a:gd name="T6" fmla="*/ 2147483647 w 21600"/>
              <a:gd name="T7" fmla="*/ 2147483647 h 21600"/>
              <a:gd name="T8" fmla="*/ 0 60000 65536"/>
              <a:gd name="T9" fmla="*/ 0 60000 65536"/>
              <a:gd name="T10" fmla="*/ 0 60000 65536"/>
              <a:gd name="T11" fmla="*/ 0 60000 65536"/>
              <a:gd name="T12" fmla="*/ 3556 w 21600"/>
              <a:gd name="T13" fmla="*/ 2188 h 21600"/>
              <a:gd name="T14" fmla="*/ 18277 w 21600"/>
              <a:gd name="T15" fmla="*/ 928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 extrusionOk="0">
                <a:moveTo>
                  <a:pt x="10825" y="21723"/>
                </a:moveTo>
                <a:lnTo>
                  <a:pt x="11215" y="21723"/>
                </a:lnTo>
                <a:lnTo>
                  <a:pt x="11552" y="21688"/>
                </a:lnTo>
                <a:lnTo>
                  <a:pt x="11916" y="21617"/>
                </a:lnTo>
                <a:lnTo>
                  <a:pt x="12253" y="21547"/>
                </a:lnTo>
                <a:lnTo>
                  <a:pt x="12617" y="21441"/>
                </a:lnTo>
                <a:lnTo>
                  <a:pt x="12902" y="21317"/>
                </a:lnTo>
                <a:lnTo>
                  <a:pt x="13162" y="21176"/>
                </a:lnTo>
                <a:lnTo>
                  <a:pt x="13396" y="21000"/>
                </a:lnTo>
                <a:lnTo>
                  <a:pt x="13655" y="20841"/>
                </a:lnTo>
                <a:lnTo>
                  <a:pt x="13863" y="20629"/>
                </a:lnTo>
                <a:lnTo>
                  <a:pt x="14045" y="20435"/>
                </a:lnTo>
                <a:lnTo>
                  <a:pt x="14200" y="20223"/>
                </a:lnTo>
                <a:lnTo>
                  <a:pt x="14356" y="19994"/>
                </a:lnTo>
                <a:lnTo>
                  <a:pt x="14460" y="19747"/>
                </a:lnTo>
                <a:lnTo>
                  <a:pt x="14512" y="19482"/>
                </a:lnTo>
                <a:lnTo>
                  <a:pt x="14512" y="19235"/>
                </a:lnTo>
                <a:lnTo>
                  <a:pt x="14512" y="19147"/>
                </a:lnTo>
                <a:lnTo>
                  <a:pt x="14512" y="18900"/>
                </a:lnTo>
                <a:lnTo>
                  <a:pt x="14512" y="18529"/>
                </a:lnTo>
                <a:lnTo>
                  <a:pt x="14512" y="18052"/>
                </a:lnTo>
                <a:lnTo>
                  <a:pt x="14512" y="17505"/>
                </a:lnTo>
                <a:lnTo>
                  <a:pt x="14512" y="16976"/>
                </a:lnTo>
                <a:lnTo>
                  <a:pt x="14512" y="16464"/>
                </a:lnTo>
                <a:lnTo>
                  <a:pt x="14512" y="15952"/>
                </a:lnTo>
                <a:lnTo>
                  <a:pt x="14512" y="15758"/>
                </a:lnTo>
                <a:lnTo>
                  <a:pt x="14616" y="15547"/>
                </a:lnTo>
                <a:lnTo>
                  <a:pt x="14694" y="15352"/>
                </a:lnTo>
                <a:lnTo>
                  <a:pt x="14798" y="15141"/>
                </a:lnTo>
                <a:lnTo>
                  <a:pt x="15161" y="14735"/>
                </a:lnTo>
                <a:lnTo>
                  <a:pt x="15602" y="14329"/>
                </a:lnTo>
                <a:lnTo>
                  <a:pt x="16745" y="13552"/>
                </a:lnTo>
                <a:lnTo>
                  <a:pt x="18043" y="12670"/>
                </a:lnTo>
                <a:lnTo>
                  <a:pt x="18744" y="12194"/>
                </a:lnTo>
                <a:lnTo>
                  <a:pt x="19341" y="11647"/>
                </a:lnTo>
                <a:lnTo>
                  <a:pt x="19938" y="11099"/>
                </a:lnTo>
                <a:lnTo>
                  <a:pt x="20483" y="10464"/>
                </a:lnTo>
                <a:lnTo>
                  <a:pt x="20743" y="10164"/>
                </a:lnTo>
                <a:lnTo>
                  <a:pt x="20950" y="9794"/>
                </a:lnTo>
                <a:lnTo>
                  <a:pt x="21132" y="9441"/>
                </a:lnTo>
                <a:lnTo>
                  <a:pt x="21288" y="9035"/>
                </a:lnTo>
                <a:lnTo>
                  <a:pt x="21444" y="8664"/>
                </a:lnTo>
                <a:lnTo>
                  <a:pt x="21548" y="8223"/>
                </a:lnTo>
                <a:lnTo>
                  <a:pt x="21600" y="7782"/>
                </a:lnTo>
                <a:lnTo>
                  <a:pt x="21600" y="7341"/>
                </a:lnTo>
                <a:lnTo>
                  <a:pt x="21600" y="6935"/>
                </a:lnTo>
                <a:lnTo>
                  <a:pt x="21548" y="6564"/>
                </a:lnTo>
                <a:lnTo>
                  <a:pt x="21496" y="6229"/>
                </a:lnTo>
                <a:lnTo>
                  <a:pt x="21392" y="5858"/>
                </a:lnTo>
                <a:lnTo>
                  <a:pt x="21288" y="5523"/>
                </a:lnTo>
                <a:lnTo>
                  <a:pt x="21132" y="5135"/>
                </a:lnTo>
                <a:lnTo>
                  <a:pt x="20950" y="4800"/>
                </a:lnTo>
                <a:lnTo>
                  <a:pt x="20743" y="4464"/>
                </a:lnTo>
                <a:lnTo>
                  <a:pt x="20535" y="4164"/>
                </a:lnTo>
                <a:lnTo>
                  <a:pt x="20301" y="3847"/>
                </a:lnTo>
                <a:lnTo>
                  <a:pt x="20042" y="3547"/>
                </a:lnTo>
                <a:lnTo>
                  <a:pt x="19782" y="3247"/>
                </a:lnTo>
                <a:lnTo>
                  <a:pt x="19133" y="2664"/>
                </a:lnTo>
                <a:lnTo>
                  <a:pt x="18458" y="2152"/>
                </a:lnTo>
                <a:lnTo>
                  <a:pt x="17705" y="1694"/>
                </a:lnTo>
                <a:lnTo>
                  <a:pt x="16849" y="1252"/>
                </a:lnTo>
                <a:lnTo>
                  <a:pt x="16407" y="1076"/>
                </a:lnTo>
                <a:lnTo>
                  <a:pt x="15940" y="900"/>
                </a:lnTo>
                <a:lnTo>
                  <a:pt x="15499" y="741"/>
                </a:lnTo>
                <a:lnTo>
                  <a:pt x="15057" y="600"/>
                </a:lnTo>
                <a:lnTo>
                  <a:pt x="14564" y="458"/>
                </a:lnTo>
                <a:lnTo>
                  <a:pt x="14045" y="335"/>
                </a:lnTo>
                <a:lnTo>
                  <a:pt x="13500" y="229"/>
                </a:lnTo>
                <a:lnTo>
                  <a:pt x="13006" y="158"/>
                </a:lnTo>
                <a:lnTo>
                  <a:pt x="12461" y="88"/>
                </a:lnTo>
                <a:lnTo>
                  <a:pt x="11968" y="52"/>
                </a:lnTo>
                <a:lnTo>
                  <a:pt x="11423" y="17"/>
                </a:lnTo>
                <a:lnTo>
                  <a:pt x="10825" y="17"/>
                </a:lnTo>
                <a:lnTo>
                  <a:pt x="10254" y="17"/>
                </a:lnTo>
                <a:lnTo>
                  <a:pt x="9709" y="52"/>
                </a:lnTo>
                <a:lnTo>
                  <a:pt x="9216" y="88"/>
                </a:lnTo>
                <a:lnTo>
                  <a:pt x="8671" y="158"/>
                </a:lnTo>
                <a:lnTo>
                  <a:pt x="8177" y="229"/>
                </a:lnTo>
                <a:lnTo>
                  <a:pt x="7632" y="335"/>
                </a:lnTo>
                <a:lnTo>
                  <a:pt x="7113" y="458"/>
                </a:lnTo>
                <a:lnTo>
                  <a:pt x="6620" y="600"/>
                </a:lnTo>
                <a:lnTo>
                  <a:pt x="6178" y="741"/>
                </a:lnTo>
                <a:lnTo>
                  <a:pt x="5737" y="900"/>
                </a:lnTo>
                <a:lnTo>
                  <a:pt x="5270" y="1076"/>
                </a:lnTo>
                <a:lnTo>
                  <a:pt x="4828" y="1252"/>
                </a:lnTo>
                <a:lnTo>
                  <a:pt x="3972" y="1694"/>
                </a:lnTo>
                <a:lnTo>
                  <a:pt x="3219" y="2152"/>
                </a:lnTo>
                <a:lnTo>
                  <a:pt x="2544" y="2664"/>
                </a:lnTo>
                <a:lnTo>
                  <a:pt x="1895" y="3247"/>
                </a:lnTo>
                <a:lnTo>
                  <a:pt x="1635" y="3547"/>
                </a:lnTo>
                <a:lnTo>
                  <a:pt x="1375" y="3847"/>
                </a:lnTo>
                <a:lnTo>
                  <a:pt x="1142" y="4164"/>
                </a:lnTo>
                <a:lnTo>
                  <a:pt x="934" y="4464"/>
                </a:lnTo>
                <a:lnTo>
                  <a:pt x="726" y="4800"/>
                </a:lnTo>
                <a:lnTo>
                  <a:pt x="545" y="5135"/>
                </a:lnTo>
                <a:lnTo>
                  <a:pt x="389" y="5523"/>
                </a:lnTo>
                <a:lnTo>
                  <a:pt x="285" y="5858"/>
                </a:lnTo>
                <a:lnTo>
                  <a:pt x="181" y="6229"/>
                </a:lnTo>
                <a:lnTo>
                  <a:pt x="129" y="6564"/>
                </a:lnTo>
                <a:lnTo>
                  <a:pt x="77" y="6935"/>
                </a:lnTo>
                <a:lnTo>
                  <a:pt x="77" y="7341"/>
                </a:lnTo>
                <a:lnTo>
                  <a:pt x="77" y="7782"/>
                </a:lnTo>
                <a:lnTo>
                  <a:pt x="129" y="8223"/>
                </a:lnTo>
                <a:lnTo>
                  <a:pt x="233" y="8664"/>
                </a:lnTo>
                <a:lnTo>
                  <a:pt x="389" y="9035"/>
                </a:lnTo>
                <a:lnTo>
                  <a:pt x="545" y="9441"/>
                </a:lnTo>
                <a:lnTo>
                  <a:pt x="726" y="9794"/>
                </a:lnTo>
                <a:lnTo>
                  <a:pt x="934" y="10164"/>
                </a:lnTo>
                <a:lnTo>
                  <a:pt x="1194" y="10464"/>
                </a:lnTo>
                <a:lnTo>
                  <a:pt x="1739" y="11099"/>
                </a:lnTo>
                <a:lnTo>
                  <a:pt x="2336" y="11647"/>
                </a:lnTo>
                <a:lnTo>
                  <a:pt x="2933" y="12194"/>
                </a:lnTo>
                <a:lnTo>
                  <a:pt x="3634" y="12670"/>
                </a:lnTo>
                <a:lnTo>
                  <a:pt x="4932" y="13552"/>
                </a:lnTo>
                <a:lnTo>
                  <a:pt x="6075" y="14329"/>
                </a:lnTo>
                <a:lnTo>
                  <a:pt x="6516" y="14735"/>
                </a:lnTo>
                <a:lnTo>
                  <a:pt x="6879" y="15141"/>
                </a:lnTo>
                <a:lnTo>
                  <a:pt x="6983" y="15352"/>
                </a:lnTo>
                <a:lnTo>
                  <a:pt x="7061" y="15547"/>
                </a:lnTo>
                <a:lnTo>
                  <a:pt x="7165" y="15758"/>
                </a:lnTo>
                <a:lnTo>
                  <a:pt x="7165" y="15952"/>
                </a:lnTo>
                <a:lnTo>
                  <a:pt x="7165" y="16464"/>
                </a:lnTo>
                <a:lnTo>
                  <a:pt x="7165" y="16976"/>
                </a:lnTo>
                <a:lnTo>
                  <a:pt x="7165" y="17505"/>
                </a:lnTo>
                <a:lnTo>
                  <a:pt x="7165" y="18052"/>
                </a:lnTo>
                <a:lnTo>
                  <a:pt x="7165" y="18529"/>
                </a:lnTo>
                <a:lnTo>
                  <a:pt x="7165" y="18900"/>
                </a:lnTo>
                <a:lnTo>
                  <a:pt x="7165" y="19147"/>
                </a:lnTo>
                <a:lnTo>
                  <a:pt x="7165" y="19235"/>
                </a:lnTo>
                <a:lnTo>
                  <a:pt x="7165" y="19482"/>
                </a:lnTo>
                <a:lnTo>
                  <a:pt x="7217" y="19747"/>
                </a:lnTo>
                <a:lnTo>
                  <a:pt x="7321" y="19994"/>
                </a:lnTo>
                <a:lnTo>
                  <a:pt x="7476" y="20223"/>
                </a:lnTo>
                <a:lnTo>
                  <a:pt x="7632" y="20435"/>
                </a:lnTo>
                <a:lnTo>
                  <a:pt x="7814" y="20629"/>
                </a:lnTo>
                <a:lnTo>
                  <a:pt x="8022" y="20841"/>
                </a:lnTo>
                <a:lnTo>
                  <a:pt x="8281" y="21000"/>
                </a:lnTo>
                <a:lnTo>
                  <a:pt x="8515" y="21176"/>
                </a:lnTo>
                <a:lnTo>
                  <a:pt x="8775" y="21317"/>
                </a:lnTo>
                <a:lnTo>
                  <a:pt x="9060" y="21441"/>
                </a:lnTo>
                <a:lnTo>
                  <a:pt x="9424" y="21547"/>
                </a:lnTo>
                <a:lnTo>
                  <a:pt x="9761" y="21617"/>
                </a:lnTo>
                <a:lnTo>
                  <a:pt x="10125" y="21688"/>
                </a:lnTo>
                <a:lnTo>
                  <a:pt x="10462" y="21723"/>
                </a:lnTo>
                <a:lnTo>
                  <a:pt x="10825" y="21723"/>
                </a:lnTo>
                <a:close/>
              </a:path>
              <a:path w="21600" h="21600" extrusionOk="0">
                <a:moveTo>
                  <a:pt x="9242" y="14417"/>
                </a:moveTo>
                <a:lnTo>
                  <a:pt x="8541" y="12035"/>
                </a:lnTo>
                <a:lnTo>
                  <a:pt x="7295" y="10129"/>
                </a:lnTo>
                <a:lnTo>
                  <a:pt x="6905" y="9652"/>
                </a:lnTo>
                <a:lnTo>
                  <a:pt x="8541" y="10182"/>
                </a:lnTo>
                <a:lnTo>
                  <a:pt x="9787" y="9547"/>
                </a:lnTo>
                <a:lnTo>
                  <a:pt x="11189" y="10129"/>
                </a:lnTo>
                <a:lnTo>
                  <a:pt x="12279" y="9547"/>
                </a:lnTo>
                <a:lnTo>
                  <a:pt x="13370" y="10076"/>
                </a:lnTo>
                <a:lnTo>
                  <a:pt x="14850" y="9652"/>
                </a:lnTo>
                <a:lnTo>
                  <a:pt x="12902" y="12247"/>
                </a:lnTo>
                <a:lnTo>
                  <a:pt x="12357" y="14417"/>
                </a:lnTo>
                <a:moveTo>
                  <a:pt x="7191" y="15952"/>
                </a:moveTo>
                <a:lnTo>
                  <a:pt x="14512" y="15952"/>
                </a:lnTo>
                <a:lnTo>
                  <a:pt x="14512" y="17064"/>
                </a:lnTo>
                <a:lnTo>
                  <a:pt x="7191" y="17047"/>
                </a:lnTo>
                <a:lnTo>
                  <a:pt x="7191" y="18123"/>
                </a:lnTo>
                <a:lnTo>
                  <a:pt x="14512" y="18158"/>
                </a:lnTo>
                <a:lnTo>
                  <a:pt x="14538" y="19182"/>
                </a:lnTo>
                <a:lnTo>
                  <a:pt x="7217" y="19182"/>
                </a:lnTo>
              </a:path>
            </a:pathLst>
          </a:custGeom>
          <a:solidFill>
            <a:srgbClr val="FFFFCC"/>
          </a:solidFill>
          <a:ln w="57150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7172" name="Rectangle 1"/>
          <p:cNvSpPr>
            <a:spLocks noChangeArrowheads="1"/>
          </p:cNvSpPr>
          <p:nvPr/>
        </p:nvSpPr>
        <p:spPr bwMode="auto">
          <a:xfrm>
            <a:off x="672550" y="1592387"/>
            <a:ext cx="8471450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anchor="ctr">
            <a:spAutoFit/>
          </a:bodyPr>
          <a:lstStyle/>
          <a:p>
            <a:pPr algn="ctr"/>
            <a:r>
              <a:rPr lang="en-US" altLang="zh-CN" sz="2400" dirty="0">
                <a:latin typeface="华文细黑" pitchFamily="2" charset="-122"/>
                <a:ea typeface="华文细黑" pitchFamily="2" charset="-122"/>
              </a:rPr>
              <a:t>A+</a:t>
            </a:r>
            <a:r>
              <a:rPr lang="zh-CN" altLang="en-US" sz="2400" dirty="0">
                <a:solidFill>
                  <a:schemeClr val="accent1"/>
                </a:solidFill>
                <a:latin typeface="华文细黑" pitchFamily="2" charset="-122"/>
                <a:ea typeface="华文细黑" pitchFamily="2" charset="-122"/>
              </a:rPr>
              <a:t>没（</a:t>
            </a:r>
            <a:r>
              <a:rPr lang="en-US" altLang="zh-CN" sz="2400" dirty="0">
                <a:solidFill>
                  <a:schemeClr val="accent1"/>
                </a:solidFill>
                <a:latin typeface="Times New Roman" panose="02020603050405020304" pitchFamily="18" charset="0"/>
                <a:ea typeface="华文细黑" pitchFamily="2" charset="-122"/>
                <a:cs typeface="Times New Roman" panose="02020603050405020304" pitchFamily="18" charset="0"/>
              </a:rPr>
              <a:t>haven’t</a:t>
            </a:r>
            <a:r>
              <a:rPr lang="zh-CN" altLang="en-US" sz="2400" dirty="0">
                <a:solidFill>
                  <a:schemeClr val="accent1"/>
                </a:solidFill>
                <a:latin typeface="华文细黑" pitchFamily="2" charset="-122"/>
                <a:ea typeface="华文细黑" pitchFamily="2" charset="-122"/>
              </a:rPr>
              <a:t>）</a:t>
            </a:r>
            <a:r>
              <a:rPr lang="en-US" altLang="zh-CN" sz="2400" dirty="0">
                <a:solidFill>
                  <a:schemeClr val="accent1"/>
                </a:solidFill>
                <a:latin typeface="华文细黑" pitchFamily="2" charset="-122"/>
                <a:ea typeface="华文细黑" pitchFamily="2" charset="-122"/>
              </a:rPr>
              <a:t>/</a:t>
            </a:r>
            <a:r>
              <a:rPr lang="zh-CN" altLang="en-US" sz="2400" dirty="0">
                <a:solidFill>
                  <a:schemeClr val="accent1"/>
                </a:solidFill>
                <a:latin typeface="华文细黑" pitchFamily="2" charset="-122"/>
                <a:ea typeface="华文细黑" pitchFamily="2" charset="-122"/>
              </a:rPr>
              <a:t>别</a:t>
            </a:r>
            <a:r>
              <a:rPr lang="en-US" altLang="zh-CN" sz="2400" dirty="0">
                <a:solidFill>
                  <a:schemeClr val="accent1"/>
                </a:solidFill>
                <a:latin typeface="华文细黑" pitchFamily="2" charset="-122"/>
                <a:ea typeface="华文细黑" pitchFamily="2" charset="-122"/>
              </a:rPr>
              <a:t>(</a:t>
            </a:r>
            <a:r>
              <a:rPr lang="en-US" altLang="zh-CN" sz="2400" dirty="0">
                <a:solidFill>
                  <a:schemeClr val="accent1"/>
                </a:solidFill>
                <a:latin typeface="Times New Roman" panose="02020603050405020304" pitchFamily="18" charset="0"/>
                <a:ea typeface="华文细黑" pitchFamily="2" charset="-122"/>
                <a:cs typeface="Times New Roman" panose="02020603050405020304" pitchFamily="18" charset="0"/>
              </a:rPr>
              <a:t>don’t</a:t>
            </a:r>
            <a:r>
              <a:rPr lang="en-US" altLang="zh-CN" sz="2400" dirty="0">
                <a:solidFill>
                  <a:schemeClr val="accent1"/>
                </a:solidFill>
                <a:latin typeface="华文细黑" pitchFamily="2" charset="-122"/>
                <a:ea typeface="华文细黑" pitchFamily="2" charset="-122"/>
              </a:rPr>
              <a:t>)/</a:t>
            </a:r>
            <a:r>
              <a:rPr lang="zh-CN" altLang="en-US" sz="2400" dirty="0">
                <a:solidFill>
                  <a:schemeClr val="accent1"/>
                </a:solidFill>
                <a:latin typeface="华文细黑" pitchFamily="2" charset="-122"/>
                <a:ea typeface="华文细黑" pitchFamily="2" charset="-122"/>
              </a:rPr>
              <a:t>可以</a:t>
            </a:r>
            <a:r>
              <a:rPr lang="en-US" altLang="zh-CN" sz="2400" dirty="0">
                <a:solidFill>
                  <a:schemeClr val="accent1"/>
                </a:solidFill>
                <a:latin typeface="华文细黑" pitchFamily="2" charset="-122"/>
                <a:ea typeface="华文细黑" pitchFamily="2" charset="-122"/>
              </a:rPr>
              <a:t>(</a:t>
            </a:r>
            <a:r>
              <a:rPr lang="en-US" altLang="zh-CN" sz="2400" dirty="0">
                <a:solidFill>
                  <a:schemeClr val="accent1"/>
                </a:solidFill>
                <a:latin typeface="Times New Roman" panose="02020603050405020304" pitchFamily="18" charset="0"/>
                <a:ea typeface="华文细黑" pitchFamily="2" charset="-122"/>
                <a:cs typeface="Times New Roman" panose="02020603050405020304" pitchFamily="18" charset="0"/>
              </a:rPr>
              <a:t>can/could you please</a:t>
            </a:r>
            <a:r>
              <a:rPr lang="en-US" altLang="zh-CN" sz="2400" dirty="0">
                <a:solidFill>
                  <a:schemeClr val="accent1"/>
                </a:solidFill>
                <a:latin typeface="华文细黑" pitchFamily="2" charset="-122"/>
                <a:ea typeface="华文细黑" pitchFamily="2" charset="-122"/>
              </a:rPr>
              <a:t>)/</a:t>
            </a:r>
            <a:r>
              <a:rPr lang="zh-CN" altLang="en-US" sz="2400" dirty="0">
                <a:solidFill>
                  <a:schemeClr val="accent1"/>
                </a:solidFill>
                <a:latin typeface="华文细黑" pitchFamily="2" charset="-122"/>
                <a:ea typeface="华文细黑" pitchFamily="2" charset="-122"/>
              </a:rPr>
              <a:t>不能</a:t>
            </a:r>
            <a:r>
              <a:rPr lang="en-US" altLang="zh-CN" sz="2400" dirty="0">
                <a:solidFill>
                  <a:schemeClr val="accent1"/>
                </a:solidFill>
                <a:latin typeface="华文细黑" pitchFamily="2" charset="-122"/>
                <a:ea typeface="华文细黑" pitchFamily="2" charset="-122"/>
              </a:rPr>
              <a:t>(</a:t>
            </a:r>
            <a:r>
              <a:rPr lang="en-US" altLang="zh-CN" sz="2400" dirty="0">
                <a:solidFill>
                  <a:schemeClr val="accent1"/>
                </a:solidFill>
                <a:latin typeface="Times New Roman" panose="02020603050405020304" pitchFamily="18" charset="0"/>
                <a:ea typeface="华文细黑" pitchFamily="2" charset="-122"/>
                <a:cs typeface="Times New Roman" panose="02020603050405020304" pitchFamily="18" charset="0"/>
              </a:rPr>
              <a:t>can’t)</a:t>
            </a:r>
            <a:r>
              <a:rPr lang="en-US" altLang="zh-CN" sz="2400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dirty="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把</a:t>
            </a:r>
            <a:r>
              <a:rPr lang="en-US" altLang="zh-CN" sz="2400" dirty="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+</a:t>
            </a:r>
            <a:r>
              <a:rPr lang="en-US" altLang="zh-CN" sz="2400" dirty="0">
                <a:latin typeface="华文细黑" pitchFamily="2" charset="-122"/>
                <a:ea typeface="华文细黑" pitchFamily="2" charset="-122"/>
              </a:rPr>
              <a:t>B+</a:t>
            </a:r>
            <a:r>
              <a:rPr lang="en-US" altLang="zh-CN" sz="2400" dirty="0">
                <a:solidFill>
                  <a:srgbClr val="0070C0"/>
                </a:solidFill>
                <a:latin typeface="华文细黑" pitchFamily="2" charset="-122"/>
                <a:ea typeface="华文细黑" pitchFamily="2" charset="-122"/>
              </a:rPr>
              <a:t>V</a:t>
            </a:r>
            <a:r>
              <a:rPr lang="en-US" altLang="zh-CN" sz="2400" dirty="0">
                <a:latin typeface="华文细黑" pitchFamily="2" charset="-122"/>
                <a:ea typeface="华文细黑" pitchFamily="2" charset="-122"/>
              </a:rPr>
              <a:t>+……</a:t>
            </a:r>
            <a:r>
              <a:rPr lang="en-US" altLang="zh-CN" sz="2400" dirty="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 </a:t>
            </a:r>
            <a:endParaRPr lang="zh-CN" altLang="en-US" sz="2400" dirty="0">
              <a:solidFill>
                <a:schemeClr val="hlink"/>
              </a:solidFill>
              <a:latin typeface="华文细黑" pitchFamily="2" charset="-122"/>
              <a:ea typeface="华文细黑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093279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2987824" y="3789040"/>
            <a:ext cx="23383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zh-CN" altLang="en-US" sz="2400" dirty="0">
                <a:latin typeface="Calibri" pitchFamily="34" charset="0"/>
                <a:ea typeface="华文细黑" pitchFamily="2" charset="-122"/>
              </a:rPr>
              <a:t>你</a:t>
            </a:r>
            <a:r>
              <a:rPr lang="zh-CN" altLang="en-US" sz="2400" dirty="0">
                <a:solidFill>
                  <a:schemeClr val="accent1"/>
                </a:solidFill>
                <a:latin typeface="Calibri" pitchFamily="34" charset="0"/>
                <a:ea typeface="华文细黑" pitchFamily="2" charset="-122"/>
              </a:rPr>
              <a:t>没</a:t>
            </a:r>
            <a:r>
              <a:rPr lang="zh-CN" altLang="en-US" sz="2400" dirty="0">
                <a:solidFill>
                  <a:srgbClr val="FF0000"/>
                </a:solidFill>
                <a:latin typeface="Calibri" pitchFamily="34" charset="0"/>
                <a:ea typeface="华文细黑" pitchFamily="2" charset="-122"/>
              </a:rPr>
              <a:t>把</a:t>
            </a:r>
            <a:r>
              <a:rPr lang="zh-CN" altLang="en-US" sz="2400" dirty="0">
                <a:latin typeface="Calibri" pitchFamily="34" charset="0"/>
                <a:ea typeface="华文细黑" pitchFamily="2" charset="-122"/>
              </a:rPr>
              <a:t>书</a:t>
            </a:r>
            <a:r>
              <a:rPr lang="zh-CN" altLang="en-US" sz="2400" dirty="0">
                <a:solidFill>
                  <a:schemeClr val="accent1"/>
                </a:solidFill>
                <a:latin typeface="Calibri" pitchFamily="34" charset="0"/>
                <a:ea typeface="华文细黑" pitchFamily="2" charset="-122"/>
              </a:rPr>
              <a:t>给</a:t>
            </a:r>
            <a:r>
              <a:rPr lang="zh-CN" altLang="en-US" sz="2400" dirty="0">
                <a:latin typeface="Calibri" pitchFamily="34" charset="0"/>
                <a:ea typeface="华文细黑" pitchFamily="2" charset="-122"/>
              </a:rPr>
              <a:t>我。</a:t>
            </a:r>
            <a:endParaRPr lang="en-US" altLang="zh-CN" sz="2400" dirty="0">
              <a:latin typeface="Calibri" pitchFamily="34" charset="0"/>
              <a:ea typeface="华文细黑" pitchFamily="2" charset="-122"/>
            </a:endParaRPr>
          </a:p>
        </p:txBody>
      </p:sp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2857500" y="2714774"/>
            <a:ext cx="3941592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en-US" altLang="zh-CN" sz="2400" dirty="0" smtClean="0">
                <a:latin typeface="Calibri" pitchFamily="34" charset="0"/>
                <a:ea typeface="华文细黑" pitchFamily="2" charset="-122"/>
              </a:rPr>
              <a:t>You haven’t give me the book.</a:t>
            </a:r>
            <a:endParaRPr lang="en-US" altLang="zh-CN" sz="2400" dirty="0">
              <a:latin typeface="Calibri" pitchFamily="34" charset="0"/>
              <a:ea typeface="华文细黑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704544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ChangeArrowheads="1"/>
          </p:cNvSpPr>
          <p:nvPr/>
        </p:nvSpPr>
        <p:spPr bwMode="auto">
          <a:xfrm>
            <a:off x="2987824" y="3501008"/>
            <a:ext cx="26463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zh-CN" altLang="en-US" sz="2400" dirty="0">
                <a:latin typeface="Calibri" pitchFamily="34" charset="0"/>
                <a:ea typeface="华文细黑" pitchFamily="2" charset="-122"/>
              </a:rPr>
              <a:t>你</a:t>
            </a:r>
            <a:r>
              <a:rPr lang="zh-CN" altLang="en-US" sz="2400" dirty="0">
                <a:solidFill>
                  <a:schemeClr val="accent1"/>
                </a:solidFill>
                <a:latin typeface="Calibri" pitchFamily="34" charset="0"/>
                <a:ea typeface="华文细黑" pitchFamily="2" charset="-122"/>
              </a:rPr>
              <a:t>别</a:t>
            </a:r>
            <a:r>
              <a:rPr lang="zh-CN" altLang="en-US" sz="2400" dirty="0">
                <a:solidFill>
                  <a:srgbClr val="FF0000"/>
                </a:solidFill>
                <a:latin typeface="Calibri" pitchFamily="34" charset="0"/>
                <a:ea typeface="华文细黑" pitchFamily="2" charset="-122"/>
              </a:rPr>
              <a:t>把</a:t>
            </a:r>
            <a:r>
              <a:rPr lang="zh-CN" altLang="en-US" sz="2400" dirty="0">
                <a:latin typeface="Calibri" pitchFamily="34" charset="0"/>
                <a:ea typeface="华文细黑" pitchFamily="2" charset="-122"/>
              </a:rPr>
              <a:t>手机</a:t>
            </a:r>
            <a:r>
              <a:rPr lang="zh-CN" altLang="en-US" sz="2400" dirty="0">
                <a:solidFill>
                  <a:schemeClr val="accent1"/>
                </a:solidFill>
                <a:latin typeface="Calibri" pitchFamily="34" charset="0"/>
                <a:ea typeface="华文细黑" pitchFamily="2" charset="-122"/>
              </a:rPr>
              <a:t>忘</a:t>
            </a:r>
            <a:r>
              <a:rPr lang="zh-CN" altLang="en-US" sz="2400" dirty="0">
                <a:latin typeface="Calibri" pitchFamily="34" charset="0"/>
                <a:ea typeface="华文细黑" pitchFamily="2" charset="-122"/>
              </a:rPr>
              <a:t>了。</a:t>
            </a:r>
            <a:endParaRPr lang="en-US" altLang="zh-CN" sz="2400" dirty="0">
              <a:latin typeface="Calibri" pitchFamily="34" charset="0"/>
              <a:ea typeface="华文细黑" pitchFamily="2" charset="-122"/>
            </a:endParaRPr>
          </a:p>
        </p:txBody>
      </p:sp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2978251" y="2493045"/>
            <a:ext cx="4208203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en-US" altLang="zh-CN" sz="2400" dirty="0" smtClean="0">
                <a:latin typeface="Calibri" pitchFamily="34" charset="0"/>
                <a:ea typeface="华文细黑" pitchFamily="2" charset="-122"/>
              </a:rPr>
              <a:t>Don’t forget to take your phone.</a:t>
            </a:r>
            <a:endParaRPr lang="en-US" altLang="zh-CN" sz="2400" dirty="0">
              <a:latin typeface="Calibri" pitchFamily="34" charset="0"/>
              <a:ea typeface="华文细黑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837976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ChangeArrowheads="1"/>
          </p:cNvSpPr>
          <p:nvPr/>
        </p:nvSpPr>
        <p:spPr bwMode="auto">
          <a:xfrm>
            <a:off x="2857500" y="4214813"/>
            <a:ext cx="32623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zh-CN" altLang="en-US" sz="2400" dirty="0">
                <a:latin typeface="Calibri" pitchFamily="34" charset="0"/>
                <a:ea typeface="华文细黑" pitchFamily="2" charset="-122"/>
              </a:rPr>
              <a:t>你</a:t>
            </a:r>
            <a:r>
              <a:rPr lang="zh-CN" altLang="en-US" sz="2400" dirty="0">
                <a:solidFill>
                  <a:schemeClr val="accent1"/>
                </a:solidFill>
                <a:latin typeface="Calibri" pitchFamily="34" charset="0"/>
                <a:ea typeface="华文细黑" pitchFamily="2" charset="-122"/>
              </a:rPr>
              <a:t>可以</a:t>
            </a:r>
            <a:r>
              <a:rPr lang="zh-CN" altLang="en-US" sz="2400" dirty="0">
                <a:solidFill>
                  <a:srgbClr val="FF0000"/>
                </a:solidFill>
                <a:latin typeface="Calibri" pitchFamily="34" charset="0"/>
                <a:ea typeface="华文细黑" pitchFamily="2" charset="-122"/>
              </a:rPr>
              <a:t>把</a:t>
            </a:r>
            <a:r>
              <a:rPr lang="zh-CN" altLang="en-US" sz="2400" dirty="0">
                <a:latin typeface="Calibri" pitchFamily="34" charset="0"/>
                <a:ea typeface="华文细黑" pitchFamily="2" charset="-122"/>
              </a:rPr>
              <a:t>空调</a:t>
            </a:r>
            <a:r>
              <a:rPr lang="zh-CN" altLang="en-US" sz="2400" dirty="0">
                <a:solidFill>
                  <a:schemeClr val="accent1"/>
                </a:solidFill>
                <a:latin typeface="Calibri" pitchFamily="34" charset="0"/>
                <a:ea typeface="华文细黑" pitchFamily="2" charset="-122"/>
              </a:rPr>
              <a:t>关</a:t>
            </a:r>
            <a:r>
              <a:rPr lang="zh-CN" altLang="en-US" sz="2400" dirty="0">
                <a:latin typeface="Calibri" pitchFamily="34" charset="0"/>
                <a:ea typeface="华文细黑" pitchFamily="2" charset="-122"/>
              </a:rPr>
              <a:t>了吗？</a:t>
            </a:r>
            <a:endParaRPr lang="en-US" altLang="zh-CN" sz="2400" dirty="0">
              <a:latin typeface="Calibri" pitchFamily="34" charset="0"/>
              <a:ea typeface="华文细黑" pitchFamily="2" charset="-122"/>
            </a:endParaRPr>
          </a:p>
        </p:txBody>
      </p:sp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2854161" y="2637060"/>
            <a:ext cx="4367671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en-US" altLang="zh-CN" sz="2400" dirty="0" smtClean="0">
                <a:latin typeface="Calibri" pitchFamily="34" charset="0"/>
                <a:ea typeface="华文细黑" pitchFamily="2" charset="-122"/>
              </a:rPr>
              <a:t>Could you please turn off the AC?</a:t>
            </a:r>
            <a:endParaRPr lang="en-US" altLang="zh-CN" sz="2400" dirty="0">
              <a:latin typeface="Calibri" pitchFamily="34" charset="0"/>
              <a:ea typeface="华文细黑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1003557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ChangeArrowheads="1"/>
          </p:cNvSpPr>
          <p:nvPr/>
        </p:nvSpPr>
        <p:spPr bwMode="auto">
          <a:xfrm>
            <a:off x="2841798" y="4983261"/>
            <a:ext cx="29543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zh-CN" altLang="en-US" sz="2400" dirty="0">
                <a:latin typeface="Calibri" pitchFamily="34" charset="0"/>
                <a:ea typeface="华文细黑" pitchFamily="2" charset="-122"/>
              </a:rPr>
              <a:t>我</a:t>
            </a:r>
            <a:r>
              <a:rPr lang="zh-CN" altLang="en-US" sz="2400" dirty="0">
                <a:solidFill>
                  <a:schemeClr val="accent1"/>
                </a:solidFill>
                <a:latin typeface="Calibri" pitchFamily="34" charset="0"/>
                <a:ea typeface="华文细黑" pitchFamily="2" charset="-122"/>
              </a:rPr>
              <a:t>不能</a:t>
            </a:r>
            <a:r>
              <a:rPr lang="zh-CN" altLang="en-US" sz="2400" dirty="0">
                <a:solidFill>
                  <a:srgbClr val="FF0000"/>
                </a:solidFill>
                <a:latin typeface="Calibri" pitchFamily="34" charset="0"/>
                <a:ea typeface="华文细黑" pitchFamily="2" charset="-122"/>
              </a:rPr>
              <a:t>把</a:t>
            </a:r>
            <a:r>
              <a:rPr lang="zh-CN" altLang="en-US" sz="2400" dirty="0">
                <a:latin typeface="Calibri" pitchFamily="34" charset="0"/>
                <a:ea typeface="华文细黑" pitchFamily="2" charset="-122"/>
              </a:rPr>
              <a:t>电脑</a:t>
            </a:r>
            <a:r>
              <a:rPr lang="zh-CN" altLang="en-US" sz="2400" dirty="0">
                <a:solidFill>
                  <a:schemeClr val="accent1"/>
                </a:solidFill>
                <a:latin typeface="Calibri" pitchFamily="34" charset="0"/>
                <a:ea typeface="华文细黑" pitchFamily="2" charset="-122"/>
              </a:rPr>
              <a:t>给</a:t>
            </a:r>
            <a:r>
              <a:rPr lang="zh-CN" altLang="en-US" sz="2400" dirty="0">
                <a:latin typeface="Calibri" pitchFamily="34" charset="0"/>
                <a:ea typeface="华文细黑" pitchFamily="2" charset="-122"/>
              </a:rPr>
              <a:t>你。</a:t>
            </a:r>
            <a:endParaRPr lang="en-US" altLang="zh-CN" sz="2400" dirty="0">
              <a:latin typeface="Calibri" pitchFamily="34" charset="0"/>
              <a:ea typeface="华文细黑" pitchFamily="2" charset="-122"/>
            </a:endParaRPr>
          </a:p>
        </p:txBody>
      </p:sp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2771800" y="3429000"/>
            <a:ext cx="4653069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en-US" altLang="zh-CN" sz="2400" dirty="0" smtClean="0">
                <a:latin typeface="Calibri" pitchFamily="34" charset="0"/>
                <a:ea typeface="华文细黑" pitchFamily="2" charset="-122"/>
              </a:rPr>
              <a:t>Sorry, I can’t </a:t>
            </a:r>
            <a:r>
              <a:rPr lang="en-US" altLang="zh-CN" sz="2400" dirty="0" smtClean="0">
                <a:latin typeface="Calibri" pitchFamily="34" charset="0"/>
                <a:ea typeface="华文细黑" pitchFamily="2" charset="-122"/>
              </a:rPr>
              <a:t>give you the computer.</a:t>
            </a:r>
            <a:endParaRPr lang="en-US" altLang="zh-CN" sz="2400" dirty="0">
              <a:latin typeface="Calibri" pitchFamily="34" charset="0"/>
              <a:ea typeface="华文细黑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051640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8"/>
          <p:cNvSpPr>
            <a:spLocks noChangeArrowheads="1"/>
          </p:cNvSpPr>
          <p:nvPr/>
        </p:nvSpPr>
        <p:spPr bwMode="auto">
          <a:xfrm>
            <a:off x="2541588" y="862013"/>
            <a:ext cx="24701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选择恰当的词语填空</a:t>
            </a:r>
            <a:endParaRPr lang="en-US" altLang="zh-CN" sz="2000">
              <a:latin typeface="华文细黑" pitchFamily="2" charset="-122"/>
              <a:ea typeface="华文细黑" pitchFamily="2" charset="-122"/>
            </a:endParaRPr>
          </a:p>
        </p:txBody>
      </p:sp>
      <p:grpSp>
        <p:nvGrpSpPr>
          <p:cNvPr id="8195" name="Group 9"/>
          <p:cNvGrpSpPr>
            <a:grpSpLocks/>
          </p:cNvGrpSpPr>
          <p:nvPr/>
        </p:nvGrpSpPr>
        <p:grpSpPr bwMode="auto">
          <a:xfrm>
            <a:off x="323850" y="304800"/>
            <a:ext cx="8505825" cy="1085850"/>
            <a:chOff x="323528" y="404664"/>
            <a:chExt cx="8506790" cy="1086541"/>
          </a:xfrm>
        </p:grpSpPr>
        <p:sp>
          <p:nvSpPr>
            <p:cNvPr id="8201" name="TextBox 10"/>
            <p:cNvSpPr txBox="1">
              <a:spLocks noChangeArrowheads="1"/>
            </p:cNvSpPr>
            <p:nvPr/>
          </p:nvSpPr>
          <p:spPr bwMode="auto">
            <a:xfrm>
              <a:off x="323528" y="404664"/>
              <a:ext cx="648072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endParaRPr lang="zh-CN" altLang="en-US">
                <a:latin typeface="Calibri" pitchFamily="34" charset="0"/>
              </a:endParaRPr>
            </a:p>
          </p:txBody>
        </p:sp>
        <p:sp>
          <p:nvSpPr>
            <p:cNvPr id="8202" name="Litebulb"/>
            <p:cNvSpPr>
              <a:spLocks noEditPoints="1" noChangeArrowheads="1"/>
            </p:cNvSpPr>
            <p:nvPr/>
          </p:nvSpPr>
          <p:spPr bwMode="auto">
            <a:xfrm>
              <a:off x="467544" y="404664"/>
              <a:ext cx="609593" cy="915333"/>
            </a:xfrm>
            <a:custGeom>
              <a:avLst/>
              <a:gdLst>
                <a:gd name="T0" fmla="*/ 2147483647 w 21600"/>
                <a:gd name="T1" fmla="*/ 0 h 21600"/>
                <a:gd name="T2" fmla="*/ 2147483647 w 21600"/>
                <a:gd name="T3" fmla="*/ 2147483647 h 21600"/>
                <a:gd name="T4" fmla="*/ 0 w 21600"/>
                <a:gd name="T5" fmla="*/ 2147483647 h 21600"/>
                <a:gd name="T6" fmla="*/ 2147483647 w 21600"/>
                <a:gd name="T7" fmla="*/ 2147483647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3556 w 21600"/>
                <a:gd name="T13" fmla="*/ 2188 h 21600"/>
                <a:gd name="T14" fmla="*/ 18277 w 21600"/>
                <a:gd name="T15" fmla="*/ 928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 extrusionOk="0">
                  <a:moveTo>
                    <a:pt x="10825" y="21723"/>
                  </a:moveTo>
                  <a:lnTo>
                    <a:pt x="11215" y="21723"/>
                  </a:lnTo>
                  <a:lnTo>
                    <a:pt x="11552" y="21688"/>
                  </a:lnTo>
                  <a:lnTo>
                    <a:pt x="11916" y="21617"/>
                  </a:lnTo>
                  <a:lnTo>
                    <a:pt x="12253" y="21547"/>
                  </a:lnTo>
                  <a:lnTo>
                    <a:pt x="12617" y="21441"/>
                  </a:lnTo>
                  <a:lnTo>
                    <a:pt x="12902" y="21317"/>
                  </a:lnTo>
                  <a:lnTo>
                    <a:pt x="13162" y="21176"/>
                  </a:lnTo>
                  <a:lnTo>
                    <a:pt x="13396" y="21000"/>
                  </a:lnTo>
                  <a:lnTo>
                    <a:pt x="13655" y="20841"/>
                  </a:lnTo>
                  <a:lnTo>
                    <a:pt x="13863" y="20629"/>
                  </a:lnTo>
                  <a:lnTo>
                    <a:pt x="14045" y="20435"/>
                  </a:lnTo>
                  <a:lnTo>
                    <a:pt x="14200" y="20223"/>
                  </a:lnTo>
                  <a:lnTo>
                    <a:pt x="14356" y="19994"/>
                  </a:lnTo>
                  <a:lnTo>
                    <a:pt x="14460" y="19747"/>
                  </a:lnTo>
                  <a:lnTo>
                    <a:pt x="14512" y="19482"/>
                  </a:lnTo>
                  <a:lnTo>
                    <a:pt x="14512" y="19235"/>
                  </a:lnTo>
                  <a:lnTo>
                    <a:pt x="14512" y="19147"/>
                  </a:lnTo>
                  <a:lnTo>
                    <a:pt x="14512" y="18900"/>
                  </a:lnTo>
                  <a:lnTo>
                    <a:pt x="14512" y="18529"/>
                  </a:lnTo>
                  <a:lnTo>
                    <a:pt x="14512" y="18052"/>
                  </a:lnTo>
                  <a:lnTo>
                    <a:pt x="14512" y="17505"/>
                  </a:lnTo>
                  <a:lnTo>
                    <a:pt x="14512" y="16976"/>
                  </a:lnTo>
                  <a:lnTo>
                    <a:pt x="14512" y="16464"/>
                  </a:lnTo>
                  <a:lnTo>
                    <a:pt x="14512" y="15952"/>
                  </a:lnTo>
                  <a:lnTo>
                    <a:pt x="14512" y="15758"/>
                  </a:lnTo>
                  <a:lnTo>
                    <a:pt x="14616" y="15547"/>
                  </a:lnTo>
                  <a:lnTo>
                    <a:pt x="14694" y="15352"/>
                  </a:lnTo>
                  <a:lnTo>
                    <a:pt x="14798" y="15141"/>
                  </a:lnTo>
                  <a:lnTo>
                    <a:pt x="15161" y="14735"/>
                  </a:lnTo>
                  <a:lnTo>
                    <a:pt x="15602" y="14329"/>
                  </a:lnTo>
                  <a:lnTo>
                    <a:pt x="16745" y="13552"/>
                  </a:lnTo>
                  <a:lnTo>
                    <a:pt x="18043" y="12670"/>
                  </a:lnTo>
                  <a:lnTo>
                    <a:pt x="18744" y="12194"/>
                  </a:lnTo>
                  <a:lnTo>
                    <a:pt x="19341" y="11647"/>
                  </a:lnTo>
                  <a:lnTo>
                    <a:pt x="19938" y="11099"/>
                  </a:lnTo>
                  <a:lnTo>
                    <a:pt x="20483" y="10464"/>
                  </a:lnTo>
                  <a:lnTo>
                    <a:pt x="20743" y="10164"/>
                  </a:lnTo>
                  <a:lnTo>
                    <a:pt x="20950" y="9794"/>
                  </a:lnTo>
                  <a:lnTo>
                    <a:pt x="21132" y="9441"/>
                  </a:lnTo>
                  <a:lnTo>
                    <a:pt x="21288" y="9035"/>
                  </a:lnTo>
                  <a:lnTo>
                    <a:pt x="21444" y="8664"/>
                  </a:lnTo>
                  <a:lnTo>
                    <a:pt x="21548" y="8223"/>
                  </a:lnTo>
                  <a:lnTo>
                    <a:pt x="21600" y="7782"/>
                  </a:lnTo>
                  <a:lnTo>
                    <a:pt x="21600" y="7341"/>
                  </a:lnTo>
                  <a:lnTo>
                    <a:pt x="21600" y="6935"/>
                  </a:lnTo>
                  <a:lnTo>
                    <a:pt x="21548" y="6564"/>
                  </a:lnTo>
                  <a:lnTo>
                    <a:pt x="21496" y="6229"/>
                  </a:lnTo>
                  <a:lnTo>
                    <a:pt x="21392" y="5858"/>
                  </a:lnTo>
                  <a:lnTo>
                    <a:pt x="21288" y="5523"/>
                  </a:lnTo>
                  <a:lnTo>
                    <a:pt x="21132" y="5135"/>
                  </a:lnTo>
                  <a:lnTo>
                    <a:pt x="20950" y="4800"/>
                  </a:lnTo>
                  <a:lnTo>
                    <a:pt x="20743" y="4464"/>
                  </a:lnTo>
                  <a:lnTo>
                    <a:pt x="20535" y="4164"/>
                  </a:lnTo>
                  <a:lnTo>
                    <a:pt x="20301" y="3847"/>
                  </a:lnTo>
                  <a:lnTo>
                    <a:pt x="20042" y="3547"/>
                  </a:lnTo>
                  <a:lnTo>
                    <a:pt x="19782" y="3247"/>
                  </a:lnTo>
                  <a:lnTo>
                    <a:pt x="19133" y="2664"/>
                  </a:lnTo>
                  <a:lnTo>
                    <a:pt x="18458" y="2152"/>
                  </a:lnTo>
                  <a:lnTo>
                    <a:pt x="17705" y="1694"/>
                  </a:lnTo>
                  <a:lnTo>
                    <a:pt x="16849" y="1252"/>
                  </a:lnTo>
                  <a:lnTo>
                    <a:pt x="16407" y="1076"/>
                  </a:lnTo>
                  <a:lnTo>
                    <a:pt x="15940" y="900"/>
                  </a:lnTo>
                  <a:lnTo>
                    <a:pt x="15499" y="741"/>
                  </a:lnTo>
                  <a:lnTo>
                    <a:pt x="15057" y="600"/>
                  </a:lnTo>
                  <a:lnTo>
                    <a:pt x="14564" y="458"/>
                  </a:lnTo>
                  <a:lnTo>
                    <a:pt x="14045" y="335"/>
                  </a:lnTo>
                  <a:lnTo>
                    <a:pt x="13500" y="229"/>
                  </a:lnTo>
                  <a:lnTo>
                    <a:pt x="13006" y="158"/>
                  </a:lnTo>
                  <a:lnTo>
                    <a:pt x="12461" y="88"/>
                  </a:lnTo>
                  <a:lnTo>
                    <a:pt x="11968" y="52"/>
                  </a:lnTo>
                  <a:lnTo>
                    <a:pt x="11423" y="17"/>
                  </a:lnTo>
                  <a:lnTo>
                    <a:pt x="10825" y="17"/>
                  </a:lnTo>
                  <a:lnTo>
                    <a:pt x="10254" y="17"/>
                  </a:lnTo>
                  <a:lnTo>
                    <a:pt x="9709" y="52"/>
                  </a:lnTo>
                  <a:lnTo>
                    <a:pt x="9216" y="88"/>
                  </a:lnTo>
                  <a:lnTo>
                    <a:pt x="8671" y="158"/>
                  </a:lnTo>
                  <a:lnTo>
                    <a:pt x="8177" y="229"/>
                  </a:lnTo>
                  <a:lnTo>
                    <a:pt x="7632" y="335"/>
                  </a:lnTo>
                  <a:lnTo>
                    <a:pt x="7113" y="458"/>
                  </a:lnTo>
                  <a:lnTo>
                    <a:pt x="6620" y="600"/>
                  </a:lnTo>
                  <a:lnTo>
                    <a:pt x="6178" y="741"/>
                  </a:lnTo>
                  <a:lnTo>
                    <a:pt x="5737" y="900"/>
                  </a:lnTo>
                  <a:lnTo>
                    <a:pt x="5270" y="1076"/>
                  </a:lnTo>
                  <a:lnTo>
                    <a:pt x="4828" y="1252"/>
                  </a:lnTo>
                  <a:lnTo>
                    <a:pt x="3972" y="1694"/>
                  </a:lnTo>
                  <a:lnTo>
                    <a:pt x="3219" y="2152"/>
                  </a:lnTo>
                  <a:lnTo>
                    <a:pt x="2544" y="2664"/>
                  </a:lnTo>
                  <a:lnTo>
                    <a:pt x="1895" y="3247"/>
                  </a:lnTo>
                  <a:lnTo>
                    <a:pt x="1635" y="3547"/>
                  </a:lnTo>
                  <a:lnTo>
                    <a:pt x="1375" y="3847"/>
                  </a:lnTo>
                  <a:lnTo>
                    <a:pt x="1142" y="4164"/>
                  </a:lnTo>
                  <a:lnTo>
                    <a:pt x="934" y="4464"/>
                  </a:lnTo>
                  <a:lnTo>
                    <a:pt x="726" y="4800"/>
                  </a:lnTo>
                  <a:lnTo>
                    <a:pt x="545" y="5135"/>
                  </a:lnTo>
                  <a:lnTo>
                    <a:pt x="389" y="5523"/>
                  </a:lnTo>
                  <a:lnTo>
                    <a:pt x="285" y="5858"/>
                  </a:lnTo>
                  <a:lnTo>
                    <a:pt x="181" y="6229"/>
                  </a:lnTo>
                  <a:lnTo>
                    <a:pt x="129" y="6564"/>
                  </a:lnTo>
                  <a:lnTo>
                    <a:pt x="77" y="6935"/>
                  </a:lnTo>
                  <a:lnTo>
                    <a:pt x="77" y="7341"/>
                  </a:lnTo>
                  <a:lnTo>
                    <a:pt x="77" y="7782"/>
                  </a:lnTo>
                  <a:lnTo>
                    <a:pt x="129" y="8223"/>
                  </a:lnTo>
                  <a:lnTo>
                    <a:pt x="233" y="8664"/>
                  </a:lnTo>
                  <a:lnTo>
                    <a:pt x="389" y="9035"/>
                  </a:lnTo>
                  <a:lnTo>
                    <a:pt x="545" y="9441"/>
                  </a:lnTo>
                  <a:lnTo>
                    <a:pt x="726" y="9794"/>
                  </a:lnTo>
                  <a:lnTo>
                    <a:pt x="934" y="10164"/>
                  </a:lnTo>
                  <a:lnTo>
                    <a:pt x="1194" y="10464"/>
                  </a:lnTo>
                  <a:lnTo>
                    <a:pt x="1739" y="11099"/>
                  </a:lnTo>
                  <a:lnTo>
                    <a:pt x="2336" y="11647"/>
                  </a:lnTo>
                  <a:lnTo>
                    <a:pt x="2933" y="12194"/>
                  </a:lnTo>
                  <a:lnTo>
                    <a:pt x="3634" y="12670"/>
                  </a:lnTo>
                  <a:lnTo>
                    <a:pt x="4932" y="13552"/>
                  </a:lnTo>
                  <a:lnTo>
                    <a:pt x="6075" y="14329"/>
                  </a:lnTo>
                  <a:lnTo>
                    <a:pt x="6516" y="14735"/>
                  </a:lnTo>
                  <a:lnTo>
                    <a:pt x="6879" y="15141"/>
                  </a:lnTo>
                  <a:lnTo>
                    <a:pt x="6983" y="15352"/>
                  </a:lnTo>
                  <a:lnTo>
                    <a:pt x="7061" y="15547"/>
                  </a:lnTo>
                  <a:lnTo>
                    <a:pt x="7165" y="15758"/>
                  </a:lnTo>
                  <a:lnTo>
                    <a:pt x="7165" y="15952"/>
                  </a:lnTo>
                  <a:lnTo>
                    <a:pt x="7165" y="16464"/>
                  </a:lnTo>
                  <a:lnTo>
                    <a:pt x="7165" y="16976"/>
                  </a:lnTo>
                  <a:lnTo>
                    <a:pt x="7165" y="17505"/>
                  </a:lnTo>
                  <a:lnTo>
                    <a:pt x="7165" y="18052"/>
                  </a:lnTo>
                  <a:lnTo>
                    <a:pt x="7165" y="18529"/>
                  </a:lnTo>
                  <a:lnTo>
                    <a:pt x="7165" y="18900"/>
                  </a:lnTo>
                  <a:lnTo>
                    <a:pt x="7165" y="19147"/>
                  </a:lnTo>
                  <a:lnTo>
                    <a:pt x="7165" y="19235"/>
                  </a:lnTo>
                  <a:lnTo>
                    <a:pt x="7165" y="19482"/>
                  </a:lnTo>
                  <a:lnTo>
                    <a:pt x="7217" y="19747"/>
                  </a:lnTo>
                  <a:lnTo>
                    <a:pt x="7321" y="19994"/>
                  </a:lnTo>
                  <a:lnTo>
                    <a:pt x="7476" y="20223"/>
                  </a:lnTo>
                  <a:lnTo>
                    <a:pt x="7632" y="20435"/>
                  </a:lnTo>
                  <a:lnTo>
                    <a:pt x="7814" y="20629"/>
                  </a:lnTo>
                  <a:lnTo>
                    <a:pt x="8022" y="20841"/>
                  </a:lnTo>
                  <a:lnTo>
                    <a:pt x="8281" y="21000"/>
                  </a:lnTo>
                  <a:lnTo>
                    <a:pt x="8515" y="21176"/>
                  </a:lnTo>
                  <a:lnTo>
                    <a:pt x="8775" y="21317"/>
                  </a:lnTo>
                  <a:lnTo>
                    <a:pt x="9060" y="21441"/>
                  </a:lnTo>
                  <a:lnTo>
                    <a:pt x="9424" y="21547"/>
                  </a:lnTo>
                  <a:lnTo>
                    <a:pt x="9761" y="21617"/>
                  </a:lnTo>
                  <a:lnTo>
                    <a:pt x="10125" y="21688"/>
                  </a:lnTo>
                  <a:lnTo>
                    <a:pt x="10462" y="21723"/>
                  </a:lnTo>
                  <a:lnTo>
                    <a:pt x="10825" y="21723"/>
                  </a:lnTo>
                  <a:close/>
                </a:path>
                <a:path w="21600" h="21600" extrusionOk="0">
                  <a:moveTo>
                    <a:pt x="9242" y="14417"/>
                  </a:moveTo>
                  <a:lnTo>
                    <a:pt x="8541" y="12035"/>
                  </a:lnTo>
                  <a:lnTo>
                    <a:pt x="7295" y="10129"/>
                  </a:lnTo>
                  <a:lnTo>
                    <a:pt x="6905" y="9652"/>
                  </a:lnTo>
                  <a:lnTo>
                    <a:pt x="8541" y="10182"/>
                  </a:lnTo>
                  <a:lnTo>
                    <a:pt x="9787" y="9547"/>
                  </a:lnTo>
                  <a:lnTo>
                    <a:pt x="11189" y="10129"/>
                  </a:lnTo>
                  <a:lnTo>
                    <a:pt x="12279" y="9547"/>
                  </a:lnTo>
                  <a:lnTo>
                    <a:pt x="13370" y="10076"/>
                  </a:lnTo>
                  <a:lnTo>
                    <a:pt x="14850" y="9652"/>
                  </a:lnTo>
                  <a:lnTo>
                    <a:pt x="12902" y="12247"/>
                  </a:lnTo>
                  <a:lnTo>
                    <a:pt x="12357" y="14417"/>
                  </a:lnTo>
                  <a:moveTo>
                    <a:pt x="7191" y="15952"/>
                  </a:moveTo>
                  <a:lnTo>
                    <a:pt x="14512" y="15952"/>
                  </a:lnTo>
                  <a:lnTo>
                    <a:pt x="14512" y="17064"/>
                  </a:lnTo>
                  <a:lnTo>
                    <a:pt x="7191" y="17047"/>
                  </a:lnTo>
                  <a:lnTo>
                    <a:pt x="7191" y="18123"/>
                  </a:lnTo>
                  <a:lnTo>
                    <a:pt x="14512" y="18158"/>
                  </a:lnTo>
                  <a:lnTo>
                    <a:pt x="14538" y="19182"/>
                  </a:lnTo>
                  <a:lnTo>
                    <a:pt x="7217" y="19182"/>
                  </a:lnTo>
                </a:path>
              </a:pathLst>
            </a:custGeom>
            <a:solidFill>
              <a:srgbClr val="FFFFCC"/>
            </a:solidFill>
            <a:ln w="5715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16" name="标题 1"/>
            <p:cNvSpPr txBox="1">
              <a:spLocks/>
            </p:cNvSpPr>
            <p:nvPr/>
          </p:nvSpPr>
          <p:spPr>
            <a:xfrm>
              <a:off x="1044335" y="692185"/>
              <a:ext cx="7785983" cy="799020"/>
            </a:xfrm>
            <a:prstGeom prst="rect">
              <a:avLst/>
            </a:prstGeom>
          </p:spPr>
          <p:txBody>
            <a:bodyPr/>
            <a:lstStyle/>
            <a:p>
              <a:pPr fontAlgn="auto">
                <a:spcAft>
                  <a:spcPts val="0"/>
                </a:spcAft>
                <a:defRPr/>
              </a:pPr>
              <a:r>
                <a:rPr lang="zh-CN" altLang="en-US" sz="4000" dirty="0">
                  <a:solidFill>
                    <a:schemeClr val="bg1">
                      <a:lumMod val="65000"/>
                    </a:schemeClr>
                  </a:solidFill>
                  <a:latin typeface="黑体" pitchFamily="2" charset="-122"/>
                  <a:ea typeface="黑体" pitchFamily="2" charset="-122"/>
                  <a:cs typeface="+mj-cs"/>
                </a:rPr>
                <a:t>练习</a:t>
              </a:r>
            </a:p>
          </p:txBody>
        </p:sp>
      </p:grpSp>
      <p:sp>
        <p:nvSpPr>
          <p:cNvPr id="8196" name="Rectangle 8"/>
          <p:cNvSpPr>
            <a:spLocks noChangeArrowheads="1"/>
          </p:cNvSpPr>
          <p:nvPr/>
        </p:nvSpPr>
        <p:spPr bwMode="auto">
          <a:xfrm>
            <a:off x="2555875" y="1700213"/>
            <a:ext cx="390366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000" dirty="0">
                <a:latin typeface="华文楷体" pitchFamily="2" charset="-122"/>
                <a:ea typeface="华文楷体" pitchFamily="2" charset="-122"/>
              </a:rPr>
              <a:t>把              没             不能       可以</a:t>
            </a:r>
            <a:endParaRPr lang="en-US" altLang="zh-CN" sz="2000" dirty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8197" name="Rectangle 8"/>
          <p:cNvSpPr>
            <a:spLocks noChangeArrowheads="1"/>
          </p:cNvSpPr>
          <p:nvPr/>
        </p:nvSpPr>
        <p:spPr bwMode="auto">
          <a:xfrm>
            <a:off x="1835150" y="2708275"/>
            <a:ext cx="51435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000" dirty="0">
                <a:latin typeface="华文细黑" pitchFamily="2" charset="-122"/>
                <a:ea typeface="华文细黑" pitchFamily="2" charset="-122"/>
              </a:rPr>
              <a:t>1.  </a:t>
            </a:r>
            <a:r>
              <a:rPr lang="zh-CN" altLang="en-US" sz="2000" dirty="0">
                <a:latin typeface="华文细黑" pitchFamily="2" charset="-122"/>
                <a:ea typeface="华文细黑" pitchFamily="2" charset="-122"/>
              </a:rPr>
              <a:t>我还没看完，所以</a:t>
            </a:r>
            <a:r>
              <a:rPr lang="zh-CN" altLang="zh-CN" sz="2000" dirty="0">
                <a:latin typeface="华文细黑" pitchFamily="2" charset="-122"/>
                <a:ea typeface="华文细黑" pitchFamily="2" charset="-122"/>
              </a:rPr>
              <a:t>＿＿</a:t>
            </a:r>
            <a:r>
              <a:rPr lang="zh-CN" altLang="en-US" sz="2000" dirty="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把</a:t>
            </a:r>
            <a:r>
              <a:rPr lang="zh-CN" altLang="en-US" sz="2000" dirty="0">
                <a:latin typeface="华文细黑" pitchFamily="2" charset="-122"/>
                <a:ea typeface="华文细黑" pitchFamily="2" charset="-122"/>
              </a:rPr>
              <a:t>这本书借给你。</a:t>
            </a:r>
            <a:endParaRPr lang="en-US" altLang="zh-CN" sz="2000" dirty="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8198" name="Rectangle 8"/>
          <p:cNvSpPr>
            <a:spLocks noChangeArrowheads="1"/>
          </p:cNvSpPr>
          <p:nvPr/>
        </p:nvSpPr>
        <p:spPr bwMode="auto">
          <a:xfrm>
            <a:off x="1835150" y="3573463"/>
            <a:ext cx="309086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000" dirty="0">
                <a:latin typeface="华文细黑" pitchFamily="2" charset="-122"/>
                <a:ea typeface="华文细黑" pitchFamily="2" charset="-122"/>
              </a:rPr>
              <a:t>2.  </a:t>
            </a:r>
            <a:r>
              <a:rPr lang="zh-CN" altLang="en-US" sz="2000" dirty="0">
                <a:latin typeface="华文细黑" pitchFamily="2" charset="-122"/>
                <a:ea typeface="华文细黑" pitchFamily="2" charset="-122"/>
              </a:rPr>
              <a:t>请</a:t>
            </a:r>
            <a:r>
              <a:rPr lang="zh-CN" altLang="zh-CN" sz="2000" dirty="0">
                <a:latin typeface="华文细黑" pitchFamily="2" charset="-122"/>
                <a:ea typeface="华文细黑" pitchFamily="2" charset="-122"/>
              </a:rPr>
              <a:t>＿＿</a:t>
            </a:r>
            <a:r>
              <a:rPr lang="zh-CN" altLang="en-US" sz="2000" dirty="0">
                <a:latin typeface="华文细黑" pitchFamily="2" charset="-122"/>
                <a:ea typeface="华文细黑" pitchFamily="2" charset="-122"/>
              </a:rPr>
              <a:t>我的书包给我。</a:t>
            </a:r>
            <a:endParaRPr lang="en-US" altLang="zh-CN" sz="2000" dirty="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8199" name="Rectangle 8"/>
          <p:cNvSpPr>
            <a:spLocks noChangeArrowheads="1"/>
          </p:cNvSpPr>
          <p:nvPr/>
        </p:nvSpPr>
        <p:spPr bwMode="auto">
          <a:xfrm>
            <a:off x="1819275" y="4508500"/>
            <a:ext cx="283368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342900" indent="-342900"/>
            <a:r>
              <a:rPr lang="en-US" altLang="zh-CN" sz="2000" dirty="0">
                <a:latin typeface="华文细黑" pitchFamily="2" charset="-122"/>
                <a:ea typeface="华文细黑" pitchFamily="2" charset="-122"/>
              </a:rPr>
              <a:t>3.  </a:t>
            </a:r>
            <a:r>
              <a:rPr lang="zh-CN" altLang="en-US" sz="2000" dirty="0">
                <a:latin typeface="华文细黑" pitchFamily="2" charset="-122"/>
                <a:ea typeface="华文细黑" pitchFamily="2" charset="-122"/>
              </a:rPr>
              <a:t>你</a:t>
            </a:r>
            <a:r>
              <a:rPr lang="zh-CN" altLang="zh-CN" sz="2000" dirty="0">
                <a:latin typeface="华文细黑" pitchFamily="2" charset="-122"/>
                <a:ea typeface="华文细黑" pitchFamily="2" charset="-122"/>
              </a:rPr>
              <a:t>＿＿</a:t>
            </a:r>
            <a:r>
              <a:rPr lang="zh-CN" altLang="en-US" sz="2000" dirty="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把</a:t>
            </a:r>
            <a:r>
              <a:rPr lang="zh-CN" altLang="en-US" sz="2000" dirty="0">
                <a:latin typeface="华文细黑" pitchFamily="2" charset="-122"/>
                <a:ea typeface="华文细黑" pitchFamily="2" charset="-122"/>
              </a:rPr>
              <a:t>门关了吗？</a:t>
            </a:r>
            <a:endParaRPr lang="en-US" altLang="zh-CN" sz="2000" dirty="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8200" name="Rectangle 8"/>
          <p:cNvSpPr>
            <a:spLocks noChangeArrowheads="1"/>
          </p:cNvSpPr>
          <p:nvPr/>
        </p:nvSpPr>
        <p:spPr bwMode="auto">
          <a:xfrm>
            <a:off x="1809750" y="5243513"/>
            <a:ext cx="36036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342900" indent="-342900"/>
            <a:r>
              <a:rPr lang="en-US" altLang="zh-CN" sz="2000" dirty="0">
                <a:latin typeface="华文细黑" pitchFamily="2" charset="-122"/>
                <a:ea typeface="华文细黑" pitchFamily="2" charset="-122"/>
              </a:rPr>
              <a:t>4.  </a:t>
            </a:r>
            <a:r>
              <a:rPr lang="zh-CN" altLang="en-US" sz="2000" dirty="0">
                <a:latin typeface="华文细黑" pitchFamily="2" charset="-122"/>
                <a:ea typeface="华文细黑" pitchFamily="2" charset="-122"/>
              </a:rPr>
              <a:t>她</a:t>
            </a:r>
            <a:r>
              <a:rPr lang="zh-CN" altLang="zh-CN" sz="2000" dirty="0">
                <a:latin typeface="华文细黑" pitchFamily="2" charset="-122"/>
                <a:ea typeface="华文细黑" pitchFamily="2" charset="-122"/>
              </a:rPr>
              <a:t>＿＿</a:t>
            </a:r>
            <a:r>
              <a:rPr lang="zh-CN" altLang="en-US" sz="2000" dirty="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把</a:t>
            </a:r>
            <a:r>
              <a:rPr lang="zh-CN" altLang="en-US" sz="2000" dirty="0">
                <a:latin typeface="华文细黑" pitchFamily="2" charset="-122"/>
                <a:ea typeface="华文细黑" pitchFamily="2" charset="-122"/>
              </a:rPr>
              <a:t>药吃完就睡觉了。</a:t>
            </a:r>
            <a:endParaRPr lang="en-US" altLang="zh-CN" sz="2000" dirty="0">
              <a:latin typeface="华文细黑" pitchFamily="2" charset="-122"/>
              <a:ea typeface="华文细黑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188310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标题 1"/>
          <p:cNvSpPr txBox="1">
            <a:spLocks/>
          </p:cNvSpPr>
          <p:nvPr/>
        </p:nvSpPr>
        <p:spPr>
          <a:xfrm>
            <a:off x="1071563" y="487363"/>
            <a:ext cx="8072437" cy="798512"/>
          </a:xfrm>
          <a:prstGeom prst="rect">
            <a:avLst/>
          </a:prstGeo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zh-CN" altLang="en-US" sz="4000" dirty="0">
                <a:solidFill>
                  <a:schemeClr val="bg1">
                    <a:lumMod val="65000"/>
                  </a:schemeClr>
                </a:solidFill>
                <a:latin typeface="黑体" pitchFamily="2" charset="-122"/>
                <a:ea typeface="黑体" pitchFamily="2" charset="-122"/>
              </a:rPr>
              <a:t>语言点</a:t>
            </a:r>
          </a:p>
        </p:txBody>
      </p:sp>
      <p:sp>
        <p:nvSpPr>
          <p:cNvPr id="6147" name="Litebulb"/>
          <p:cNvSpPr>
            <a:spLocks noEditPoints="1" noChangeArrowheads="1"/>
          </p:cNvSpPr>
          <p:nvPr/>
        </p:nvSpPr>
        <p:spPr bwMode="auto">
          <a:xfrm>
            <a:off x="285750" y="227013"/>
            <a:ext cx="609600" cy="915987"/>
          </a:xfrm>
          <a:custGeom>
            <a:avLst/>
            <a:gdLst>
              <a:gd name="T0" fmla="*/ 242768935 w 21600"/>
              <a:gd name="T1" fmla="*/ 0 h 21600"/>
              <a:gd name="T2" fmla="*/ 485536967 w 21600"/>
              <a:gd name="T3" fmla="*/ 593044543 h 21600"/>
              <a:gd name="T4" fmla="*/ 0 w 21600"/>
              <a:gd name="T5" fmla="*/ 593044543 h 21600"/>
              <a:gd name="T6" fmla="*/ 242768935 w 21600"/>
              <a:gd name="T7" fmla="*/ 1646076218 h 21600"/>
              <a:gd name="T8" fmla="*/ 0 60000 65536"/>
              <a:gd name="T9" fmla="*/ 0 60000 65536"/>
              <a:gd name="T10" fmla="*/ 0 60000 65536"/>
              <a:gd name="T11" fmla="*/ 0 60000 65536"/>
              <a:gd name="T12" fmla="*/ 3556 w 21600"/>
              <a:gd name="T13" fmla="*/ 2188 h 21600"/>
              <a:gd name="T14" fmla="*/ 18277 w 21600"/>
              <a:gd name="T15" fmla="*/ 928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 extrusionOk="0">
                <a:moveTo>
                  <a:pt x="10825" y="21723"/>
                </a:moveTo>
                <a:lnTo>
                  <a:pt x="11215" y="21723"/>
                </a:lnTo>
                <a:lnTo>
                  <a:pt x="11552" y="21688"/>
                </a:lnTo>
                <a:lnTo>
                  <a:pt x="11916" y="21617"/>
                </a:lnTo>
                <a:lnTo>
                  <a:pt x="12253" y="21547"/>
                </a:lnTo>
                <a:lnTo>
                  <a:pt x="12617" y="21441"/>
                </a:lnTo>
                <a:lnTo>
                  <a:pt x="12902" y="21317"/>
                </a:lnTo>
                <a:lnTo>
                  <a:pt x="13162" y="21176"/>
                </a:lnTo>
                <a:lnTo>
                  <a:pt x="13396" y="21000"/>
                </a:lnTo>
                <a:lnTo>
                  <a:pt x="13655" y="20841"/>
                </a:lnTo>
                <a:lnTo>
                  <a:pt x="13863" y="20629"/>
                </a:lnTo>
                <a:lnTo>
                  <a:pt x="14045" y="20435"/>
                </a:lnTo>
                <a:lnTo>
                  <a:pt x="14200" y="20223"/>
                </a:lnTo>
                <a:lnTo>
                  <a:pt x="14356" y="19994"/>
                </a:lnTo>
                <a:lnTo>
                  <a:pt x="14460" y="19747"/>
                </a:lnTo>
                <a:lnTo>
                  <a:pt x="14512" y="19482"/>
                </a:lnTo>
                <a:lnTo>
                  <a:pt x="14512" y="19235"/>
                </a:lnTo>
                <a:lnTo>
                  <a:pt x="14512" y="19147"/>
                </a:lnTo>
                <a:lnTo>
                  <a:pt x="14512" y="18900"/>
                </a:lnTo>
                <a:lnTo>
                  <a:pt x="14512" y="18529"/>
                </a:lnTo>
                <a:lnTo>
                  <a:pt x="14512" y="18052"/>
                </a:lnTo>
                <a:lnTo>
                  <a:pt x="14512" y="17505"/>
                </a:lnTo>
                <a:lnTo>
                  <a:pt x="14512" y="16976"/>
                </a:lnTo>
                <a:lnTo>
                  <a:pt x="14512" y="16464"/>
                </a:lnTo>
                <a:lnTo>
                  <a:pt x="14512" y="15952"/>
                </a:lnTo>
                <a:lnTo>
                  <a:pt x="14512" y="15758"/>
                </a:lnTo>
                <a:lnTo>
                  <a:pt x="14616" y="15547"/>
                </a:lnTo>
                <a:lnTo>
                  <a:pt x="14694" y="15352"/>
                </a:lnTo>
                <a:lnTo>
                  <a:pt x="14798" y="15141"/>
                </a:lnTo>
                <a:lnTo>
                  <a:pt x="15161" y="14735"/>
                </a:lnTo>
                <a:lnTo>
                  <a:pt x="15602" y="14329"/>
                </a:lnTo>
                <a:lnTo>
                  <a:pt x="16745" y="13552"/>
                </a:lnTo>
                <a:lnTo>
                  <a:pt x="18043" y="12670"/>
                </a:lnTo>
                <a:lnTo>
                  <a:pt x="18744" y="12194"/>
                </a:lnTo>
                <a:lnTo>
                  <a:pt x="19341" y="11647"/>
                </a:lnTo>
                <a:lnTo>
                  <a:pt x="19938" y="11099"/>
                </a:lnTo>
                <a:lnTo>
                  <a:pt x="20483" y="10464"/>
                </a:lnTo>
                <a:lnTo>
                  <a:pt x="20743" y="10164"/>
                </a:lnTo>
                <a:lnTo>
                  <a:pt x="20950" y="9794"/>
                </a:lnTo>
                <a:lnTo>
                  <a:pt x="21132" y="9441"/>
                </a:lnTo>
                <a:lnTo>
                  <a:pt x="21288" y="9035"/>
                </a:lnTo>
                <a:lnTo>
                  <a:pt x="21444" y="8664"/>
                </a:lnTo>
                <a:lnTo>
                  <a:pt x="21548" y="8223"/>
                </a:lnTo>
                <a:lnTo>
                  <a:pt x="21600" y="7782"/>
                </a:lnTo>
                <a:lnTo>
                  <a:pt x="21600" y="7341"/>
                </a:lnTo>
                <a:lnTo>
                  <a:pt x="21600" y="6935"/>
                </a:lnTo>
                <a:lnTo>
                  <a:pt x="21548" y="6564"/>
                </a:lnTo>
                <a:lnTo>
                  <a:pt x="21496" y="6229"/>
                </a:lnTo>
                <a:lnTo>
                  <a:pt x="21392" y="5858"/>
                </a:lnTo>
                <a:lnTo>
                  <a:pt x="21288" y="5523"/>
                </a:lnTo>
                <a:lnTo>
                  <a:pt x="21132" y="5135"/>
                </a:lnTo>
                <a:lnTo>
                  <a:pt x="20950" y="4800"/>
                </a:lnTo>
                <a:lnTo>
                  <a:pt x="20743" y="4464"/>
                </a:lnTo>
                <a:lnTo>
                  <a:pt x="20535" y="4164"/>
                </a:lnTo>
                <a:lnTo>
                  <a:pt x="20301" y="3847"/>
                </a:lnTo>
                <a:lnTo>
                  <a:pt x="20042" y="3547"/>
                </a:lnTo>
                <a:lnTo>
                  <a:pt x="19782" y="3247"/>
                </a:lnTo>
                <a:lnTo>
                  <a:pt x="19133" y="2664"/>
                </a:lnTo>
                <a:lnTo>
                  <a:pt x="18458" y="2152"/>
                </a:lnTo>
                <a:lnTo>
                  <a:pt x="17705" y="1694"/>
                </a:lnTo>
                <a:lnTo>
                  <a:pt x="16849" y="1252"/>
                </a:lnTo>
                <a:lnTo>
                  <a:pt x="16407" y="1076"/>
                </a:lnTo>
                <a:lnTo>
                  <a:pt x="15940" y="900"/>
                </a:lnTo>
                <a:lnTo>
                  <a:pt x="15499" y="741"/>
                </a:lnTo>
                <a:lnTo>
                  <a:pt x="15057" y="600"/>
                </a:lnTo>
                <a:lnTo>
                  <a:pt x="14564" y="458"/>
                </a:lnTo>
                <a:lnTo>
                  <a:pt x="14045" y="335"/>
                </a:lnTo>
                <a:lnTo>
                  <a:pt x="13500" y="229"/>
                </a:lnTo>
                <a:lnTo>
                  <a:pt x="13006" y="158"/>
                </a:lnTo>
                <a:lnTo>
                  <a:pt x="12461" y="88"/>
                </a:lnTo>
                <a:lnTo>
                  <a:pt x="11968" y="52"/>
                </a:lnTo>
                <a:lnTo>
                  <a:pt x="11423" y="17"/>
                </a:lnTo>
                <a:lnTo>
                  <a:pt x="10825" y="17"/>
                </a:lnTo>
                <a:lnTo>
                  <a:pt x="10254" y="17"/>
                </a:lnTo>
                <a:lnTo>
                  <a:pt x="9709" y="52"/>
                </a:lnTo>
                <a:lnTo>
                  <a:pt x="9216" y="88"/>
                </a:lnTo>
                <a:lnTo>
                  <a:pt x="8671" y="158"/>
                </a:lnTo>
                <a:lnTo>
                  <a:pt x="8177" y="229"/>
                </a:lnTo>
                <a:lnTo>
                  <a:pt x="7632" y="335"/>
                </a:lnTo>
                <a:lnTo>
                  <a:pt x="7113" y="458"/>
                </a:lnTo>
                <a:lnTo>
                  <a:pt x="6620" y="600"/>
                </a:lnTo>
                <a:lnTo>
                  <a:pt x="6178" y="741"/>
                </a:lnTo>
                <a:lnTo>
                  <a:pt x="5737" y="900"/>
                </a:lnTo>
                <a:lnTo>
                  <a:pt x="5270" y="1076"/>
                </a:lnTo>
                <a:lnTo>
                  <a:pt x="4828" y="1252"/>
                </a:lnTo>
                <a:lnTo>
                  <a:pt x="3972" y="1694"/>
                </a:lnTo>
                <a:lnTo>
                  <a:pt x="3219" y="2152"/>
                </a:lnTo>
                <a:lnTo>
                  <a:pt x="2544" y="2664"/>
                </a:lnTo>
                <a:lnTo>
                  <a:pt x="1895" y="3247"/>
                </a:lnTo>
                <a:lnTo>
                  <a:pt x="1635" y="3547"/>
                </a:lnTo>
                <a:lnTo>
                  <a:pt x="1375" y="3847"/>
                </a:lnTo>
                <a:lnTo>
                  <a:pt x="1142" y="4164"/>
                </a:lnTo>
                <a:lnTo>
                  <a:pt x="934" y="4464"/>
                </a:lnTo>
                <a:lnTo>
                  <a:pt x="726" y="4800"/>
                </a:lnTo>
                <a:lnTo>
                  <a:pt x="545" y="5135"/>
                </a:lnTo>
                <a:lnTo>
                  <a:pt x="389" y="5523"/>
                </a:lnTo>
                <a:lnTo>
                  <a:pt x="285" y="5858"/>
                </a:lnTo>
                <a:lnTo>
                  <a:pt x="181" y="6229"/>
                </a:lnTo>
                <a:lnTo>
                  <a:pt x="129" y="6564"/>
                </a:lnTo>
                <a:lnTo>
                  <a:pt x="77" y="6935"/>
                </a:lnTo>
                <a:lnTo>
                  <a:pt x="77" y="7341"/>
                </a:lnTo>
                <a:lnTo>
                  <a:pt x="77" y="7782"/>
                </a:lnTo>
                <a:lnTo>
                  <a:pt x="129" y="8223"/>
                </a:lnTo>
                <a:lnTo>
                  <a:pt x="233" y="8664"/>
                </a:lnTo>
                <a:lnTo>
                  <a:pt x="389" y="9035"/>
                </a:lnTo>
                <a:lnTo>
                  <a:pt x="545" y="9441"/>
                </a:lnTo>
                <a:lnTo>
                  <a:pt x="726" y="9794"/>
                </a:lnTo>
                <a:lnTo>
                  <a:pt x="934" y="10164"/>
                </a:lnTo>
                <a:lnTo>
                  <a:pt x="1194" y="10464"/>
                </a:lnTo>
                <a:lnTo>
                  <a:pt x="1739" y="11099"/>
                </a:lnTo>
                <a:lnTo>
                  <a:pt x="2336" y="11647"/>
                </a:lnTo>
                <a:lnTo>
                  <a:pt x="2933" y="12194"/>
                </a:lnTo>
                <a:lnTo>
                  <a:pt x="3634" y="12670"/>
                </a:lnTo>
                <a:lnTo>
                  <a:pt x="4932" y="13552"/>
                </a:lnTo>
                <a:lnTo>
                  <a:pt x="6075" y="14329"/>
                </a:lnTo>
                <a:lnTo>
                  <a:pt x="6516" y="14735"/>
                </a:lnTo>
                <a:lnTo>
                  <a:pt x="6879" y="15141"/>
                </a:lnTo>
                <a:lnTo>
                  <a:pt x="6983" y="15352"/>
                </a:lnTo>
                <a:lnTo>
                  <a:pt x="7061" y="15547"/>
                </a:lnTo>
                <a:lnTo>
                  <a:pt x="7165" y="15758"/>
                </a:lnTo>
                <a:lnTo>
                  <a:pt x="7165" y="15952"/>
                </a:lnTo>
                <a:lnTo>
                  <a:pt x="7165" y="16464"/>
                </a:lnTo>
                <a:lnTo>
                  <a:pt x="7165" y="16976"/>
                </a:lnTo>
                <a:lnTo>
                  <a:pt x="7165" y="17505"/>
                </a:lnTo>
                <a:lnTo>
                  <a:pt x="7165" y="18052"/>
                </a:lnTo>
                <a:lnTo>
                  <a:pt x="7165" y="18529"/>
                </a:lnTo>
                <a:lnTo>
                  <a:pt x="7165" y="18900"/>
                </a:lnTo>
                <a:lnTo>
                  <a:pt x="7165" y="19147"/>
                </a:lnTo>
                <a:lnTo>
                  <a:pt x="7165" y="19235"/>
                </a:lnTo>
                <a:lnTo>
                  <a:pt x="7165" y="19482"/>
                </a:lnTo>
                <a:lnTo>
                  <a:pt x="7217" y="19747"/>
                </a:lnTo>
                <a:lnTo>
                  <a:pt x="7321" y="19994"/>
                </a:lnTo>
                <a:lnTo>
                  <a:pt x="7476" y="20223"/>
                </a:lnTo>
                <a:lnTo>
                  <a:pt x="7632" y="20435"/>
                </a:lnTo>
                <a:lnTo>
                  <a:pt x="7814" y="20629"/>
                </a:lnTo>
                <a:lnTo>
                  <a:pt x="8022" y="20841"/>
                </a:lnTo>
                <a:lnTo>
                  <a:pt x="8281" y="21000"/>
                </a:lnTo>
                <a:lnTo>
                  <a:pt x="8515" y="21176"/>
                </a:lnTo>
                <a:lnTo>
                  <a:pt x="8775" y="21317"/>
                </a:lnTo>
                <a:lnTo>
                  <a:pt x="9060" y="21441"/>
                </a:lnTo>
                <a:lnTo>
                  <a:pt x="9424" y="21547"/>
                </a:lnTo>
                <a:lnTo>
                  <a:pt x="9761" y="21617"/>
                </a:lnTo>
                <a:lnTo>
                  <a:pt x="10125" y="21688"/>
                </a:lnTo>
                <a:lnTo>
                  <a:pt x="10462" y="21723"/>
                </a:lnTo>
                <a:lnTo>
                  <a:pt x="10825" y="21723"/>
                </a:lnTo>
                <a:close/>
              </a:path>
              <a:path w="21600" h="21600" extrusionOk="0">
                <a:moveTo>
                  <a:pt x="9242" y="14417"/>
                </a:moveTo>
                <a:lnTo>
                  <a:pt x="8541" y="12035"/>
                </a:lnTo>
                <a:lnTo>
                  <a:pt x="7295" y="10129"/>
                </a:lnTo>
                <a:lnTo>
                  <a:pt x="6905" y="9652"/>
                </a:lnTo>
                <a:lnTo>
                  <a:pt x="8541" y="10182"/>
                </a:lnTo>
                <a:lnTo>
                  <a:pt x="9787" y="9547"/>
                </a:lnTo>
                <a:lnTo>
                  <a:pt x="11189" y="10129"/>
                </a:lnTo>
                <a:lnTo>
                  <a:pt x="12279" y="9547"/>
                </a:lnTo>
                <a:lnTo>
                  <a:pt x="13370" y="10076"/>
                </a:lnTo>
                <a:lnTo>
                  <a:pt x="14850" y="9652"/>
                </a:lnTo>
                <a:lnTo>
                  <a:pt x="12902" y="12247"/>
                </a:lnTo>
                <a:lnTo>
                  <a:pt x="12357" y="14417"/>
                </a:lnTo>
                <a:moveTo>
                  <a:pt x="7191" y="15952"/>
                </a:moveTo>
                <a:lnTo>
                  <a:pt x="14512" y="15952"/>
                </a:lnTo>
                <a:lnTo>
                  <a:pt x="14512" y="17064"/>
                </a:lnTo>
                <a:lnTo>
                  <a:pt x="7191" y="17047"/>
                </a:lnTo>
                <a:lnTo>
                  <a:pt x="7191" y="18123"/>
                </a:lnTo>
                <a:lnTo>
                  <a:pt x="14512" y="18158"/>
                </a:lnTo>
                <a:lnTo>
                  <a:pt x="14538" y="19182"/>
                </a:lnTo>
                <a:lnTo>
                  <a:pt x="7217" y="19182"/>
                </a:lnTo>
              </a:path>
            </a:pathLst>
          </a:custGeom>
          <a:solidFill>
            <a:srgbClr val="FFFFCC"/>
          </a:solidFill>
          <a:ln w="57150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6148" name="Rectangle 1"/>
          <p:cNvSpPr>
            <a:spLocks noChangeArrowheads="1"/>
          </p:cNvSpPr>
          <p:nvPr/>
        </p:nvSpPr>
        <p:spPr bwMode="auto">
          <a:xfrm>
            <a:off x="1811039" y="1857375"/>
            <a:ext cx="59293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342900" indent="-342900" algn="ctr"/>
            <a:r>
              <a:rPr lang="zh-CN" altLang="en-US" sz="2400">
                <a:solidFill>
                  <a:schemeClr val="accent1"/>
                </a:solidFill>
                <a:latin typeface="华文细黑" pitchFamily="2" charset="-122"/>
                <a:ea typeface="华文细黑" pitchFamily="2" charset="-122"/>
              </a:rPr>
              <a:t>数字</a:t>
            </a:r>
            <a:r>
              <a:rPr lang="en-US" altLang="zh-CN" sz="240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左右</a:t>
            </a:r>
            <a:endParaRPr lang="en-US" altLang="zh-CN" sz="2400">
              <a:solidFill>
                <a:srgbClr val="FF0000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6149" name="Rectangle 1"/>
          <p:cNvSpPr>
            <a:spLocks noChangeArrowheads="1"/>
          </p:cNvSpPr>
          <p:nvPr/>
        </p:nvSpPr>
        <p:spPr bwMode="auto">
          <a:xfrm>
            <a:off x="3074689" y="2636838"/>
            <a:ext cx="326231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zh-CN" altLang="en-US" sz="2000">
                <a:latin typeface="Calibri" pitchFamily="34" charset="0"/>
                <a:ea typeface="华文细黑" pitchFamily="2" charset="-122"/>
                <a:cs typeface="宋体" pitchFamily="2" charset="-122"/>
              </a:rPr>
              <a:t>周末我一般</a:t>
            </a:r>
            <a:r>
              <a:rPr lang="zh-CN" altLang="en-US" sz="2000">
                <a:solidFill>
                  <a:schemeClr val="accent1"/>
                </a:solidFill>
                <a:latin typeface="Calibri" pitchFamily="34" charset="0"/>
                <a:ea typeface="华文细黑" pitchFamily="2" charset="-122"/>
                <a:cs typeface="宋体" pitchFamily="2" charset="-122"/>
              </a:rPr>
              <a:t>十点</a:t>
            </a:r>
            <a:r>
              <a:rPr lang="zh-CN" altLang="en-US" sz="2000">
                <a:solidFill>
                  <a:srgbClr val="FF0000"/>
                </a:solidFill>
                <a:latin typeface="Calibri" pitchFamily="34" charset="0"/>
                <a:ea typeface="华文细黑" pitchFamily="2" charset="-122"/>
                <a:cs typeface="宋体" pitchFamily="2" charset="-122"/>
              </a:rPr>
              <a:t>左右</a:t>
            </a:r>
            <a:r>
              <a:rPr lang="zh-CN" altLang="en-US" sz="2000">
                <a:latin typeface="Calibri" pitchFamily="34" charset="0"/>
                <a:ea typeface="华文细黑" pitchFamily="2" charset="-122"/>
                <a:cs typeface="宋体" pitchFamily="2" charset="-122"/>
              </a:rPr>
              <a:t>起床。</a:t>
            </a:r>
            <a:endParaRPr lang="en-US" altLang="zh-CN" sz="2000">
              <a:latin typeface="Calibri" pitchFamily="34" charset="0"/>
              <a:ea typeface="华文细黑" pitchFamily="2" charset="-122"/>
              <a:cs typeface="宋体" pitchFamily="2" charset="-122"/>
            </a:endParaRPr>
          </a:p>
        </p:txBody>
      </p:sp>
      <p:sp>
        <p:nvSpPr>
          <p:cNvPr id="6150" name="Rectangle 1"/>
          <p:cNvSpPr>
            <a:spLocks noChangeArrowheads="1"/>
          </p:cNvSpPr>
          <p:nvPr/>
        </p:nvSpPr>
        <p:spPr bwMode="auto">
          <a:xfrm>
            <a:off x="3055639" y="4184650"/>
            <a:ext cx="351948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zh-CN" altLang="en-US" sz="2000">
                <a:latin typeface="Calibri" pitchFamily="34" charset="0"/>
                <a:ea typeface="华文细黑" pitchFamily="2" charset="-122"/>
                <a:cs typeface="宋体" pitchFamily="2" charset="-122"/>
              </a:rPr>
              <a:t>王经理</a:t>
            </a:r>
            <a:r>
              <a:rPr lang="zh-CN" altLang="en-US" sz="2000">
                <a:solidFill>
                  <a:schemeClr val="accent1"/>
                </a:solidFill>
                <a:latin typeface="Calibri" pitchFamily="34" charset="0"/>
                <a:ea typeface="华文细黑" pitchFamily="2" charset="-122"/>
                <a:cs typeface="宋体" pitchFamily="2" charset="-122"/>
              </a:rPr>
              <a:t>两点</a:t>
            </a:r>
            <a:r>
              <a:rPr lang="zh-CN" altLang="en-US" sz="2000">
                <a:solidFill>
                  <a:srgbClr val="FF0000"/>
                </a:solidFill>
                <a:latin typeface="Calibri" pitchFamily="34" charset="0"/>
                <a:ea typeface="华文细黑" pitchFamily="2" charset="-122"/>
                <a:cs typeface="宋体" pitchFamily="2" charset="-122"/>
              </a:rPr>
              <a:t>左右</a:t>
            </a:r>
            <a:r>
              <a:rPr lang="zh-CN" altLang="en-US" sz="2000">
                <a:latin typeface="Calibri" pitchFamily="34" charset="0"/>
                <a:ea typeface="华文细黑" pitchFamily="2" charset="-122"/>
                <a:cs typeface="宋体" pitchFamily="2" charset="-122"/>
              </a:rPr>
              <a:t>来了个电话。</a:t>
            </a:r>
            <a:endParaRPr lang="en-US" altLang="zh-CN" sz="2000">
              <a:latin typeface="Calibri" pitchFamily="34" charset="0"/>
              <a:ea typeface="华文细黑" pitchFamily="2" charset="-122"/>
              <a:cs typeface="宋体" pitchFamily="2" charset="-122"/>
            </a:endParaRPr>
          </a:p>
        </p:txBody>
      </p:sp>
      <p:sp>
        <p:nvSpPr>
          <p:cNvPr id="6151" name="Rectangle 1"/>
          <p:cNvSpPr>
            <a:spLocks noChangeArrowheads="1"/>
          </p:cNvSpPr>
          <p:nvPr/>
        </p:nvSpPr>
        <p:spPr bwMode="auto">
          <a:xfrm>
            <a:off x="3058814" y="3392488"/>
            <a:ext cx="30067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zh-CN" altLang="en-US" sz="2000" dirty="0">
                <a:ea typeface="华文细黑" pitchFamily="2" charset="-122"/>
              </a:rPr>
              <a:t>我们公司有</a:t>
            </a:r>
            <a:r>
              <a:rPr lang="zh-CN" altLang="en-US" sz="2000" dirty="0">
                <a:solidFill>
                  <a:schemeClr val="accent1"/>
                </a:solidFill>
                <a:ea typeface="华文细黑" pitchFamily="2" charset="-122"/>
              </a:rPr>
              <a:t>五百人</a:t>
            </a:r>
            <a:r>
              <a:rPr lang="zh-CN" altLang="en-US" sz="2000" dirty="0">
                <a:solidFill>
                  <a:srgbClr val="FF0000"/>
                </a:solidFill>
                <a:ea typeface="华文细黑" pitchFamily="2" charset="-122"/>
              </a:rPr>
              <a:t>左右</a:t>
            </a:r>
            <a:r>
              <a:rPr lang="zh-CN" altLang="zh-CN" sz="2000" dirty="0">
                <a:ea typeface="华文细黑" pitchFamily="2" charset="-122"/>
              </a:rPr>
              <a:t>。</a:t>
            </a:r>
            <a:endParaRPr lang="en-US" altLang="zh-CN" sz="2000" dirty="0">
              <a:ea typeface="华文细黑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970598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8"/>
          <p:cNvSpPr>
            <a:spLocks noChangeArrowheads="1"/>
          </p:cNvSpPr>
          <p:nvPr/>
        </p:nvSpPr>
        <p:spPr bwMode="auto">
          <a:xfrm>
            <a:off x="2541588" y="862013"/>
            <a:ext cx="17081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配对完成句子</a:t>
            </a:r>
            <a:endParaRPr lang="en-US" altLang="zh-CN" sz="2000">
              <a:latin typeface="华文细黑" pitchFamily="2" charset="-122"/>
              <a:ea typeface="华文细黑" pitchFamily="2" charset="-122"/>
            </a:endParaRPr>
          </a:p>
        </p:txBody>
      </p:sp>
      <p:grpSp>
        <p:nvGrpSpPr>
          <p:cNvPr id="2" name="Group 9"/>
          <p:cNvGrpSpPr>
            <a:grpSpLocks/>
          </p:cNvGrpSpPr>
          <p:nvPr/>
        </p:nvGrpSpPr>
        <p:grpSpPr bwMode="auto">
          <a:xfrm>
            <a:off x="323850" y="304800"/>
            <a:ext cx="8505825" cy="1085850"/>
            <a:chOff x="323528" y="404664"/>
            <a:chExt cx="8506790" cy="1086541"/>
          </a:xfrm>
        </p:grpSpPr>
        <p:sp>
          <p:nvSpPr>
            <p:cNvPr id="7176" name="TextBox 10"/>
            <p:cNvSpPr txBox="1">
              <a:spLocks noChangeArrowheads="1"/>
            </p:cNvSpPr>
            <p:nvPr/>
          </p:nvSpPr>
          <p:spPr bwMode="auto">
            <a:xfrm>
              <a:off x="323528" y="404664"/>
              <a:ext cx="648072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endParaRPr lang="zh-CN" altLang="en-US">
                <a:latin typeface="Calibri" pitchFamily="34" charset="0"/>
              </a:endParaRPr>
            </a:p>
          </p:txBody>
        </p:sp>
        <p:sp>
          <p:nvSpPr>
            <p:cNvPr id="7177" name="Litebulb"/>
            <p:cNvSpPr>
              <a:spLocks noEditPoints="1" noChangeArrowheads="1"/>
            </p:cNvSpPr>
            <p:nvPr/>
          </p:nvSpPr>
          <p:spPr bwMode="auto">
            <a:xfrm>
              <a:off x="467544" y="404664"/>
              <a:ext cx="609593" cy="915333"/>
            </a:xfrm>
            <a:custGeom>
              <a:avLst/>
              <a:gdLst>
                <a:gd name="T0" fmla="*/ 242763213 w 21600"/>
                <a:gd name="T1" fmla="*/ 0 h 21600"/>
                <a:gd name="T2" fmla="*/ 485525974 w 21600"/>
                <a:gd name="T3" fmla="*/ 592198032 h 21600"/>
                <a:gd name="T4" fmla="*/ 0 w 21600"/>
                <a:gd name="T5" fmla="*/ 592198032 h 21600"/>
                <a:gd name="T6" fmla="*/ 242763213 w 21600"/>
                <a:gd name="T7" fmla="*/ 1643726608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3556 w 21600"/>
                <a:gd name="T13" fmla="*/ 2188 h 21600"/>
                <a:gd name="T14" fmla="*/ 18277 w 21600"/>
                <a:gd name="T15" fmla="*/ 928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 extrusionOk="0">
                  <a:moveTo>
                    <a:pt x="10825" y="21723"/>
                  </a:moveTo>
                  <a:lnTo>
                    <a:pt x="11215" y="21723"/>
                  </a:lnTo>
                  <a:lnTo>
                    <a:pt x="11552" y="21688"/>
                  </a:lnTo>
                  <a:lnTo>
                    <a:pt x="11916" y="21617"/>
                  </a:lnTo>
                  <a:lnTo>
                    <a:pt x="12253" y="21547"/>
                  </a:lnTo>
                  <a:lnTo>
                    <a:pt x="12617" y="21441"/>
                  </a:lnTo>
                  <a:lnTo>
                    <a:pt x="12902" y="21317"/>
                  </a:lnTo>
                  <a:lnTo>
                    <a:pt x="13162" y="21176"/>
                  </a:lnTo>
                  <a:lnTo>
                    <a:pt x="13396" y="21000"/>
                  </a:lnTo>
                  <a:lnTo>
                    <a:pt x="13655" y="20841"/>
                  </a:lnTo>
                  <a:lnTo>
                    <a:pt x="13863" y="20629"/>
                  </a:lnTo>
                  <a:lnTo>
                    <a:pt x="14045" y="20435"/>
                  </a:lnTo>
                  <a:lnTo>
                    <a:pt x="14200" y="20223"/>
                  </a:lnTo>
                  <a:lnTo>
                    <a:pt x="14356" y="19994"/>
                  </a:lnTo>
                  <a:lnTo>
                    <a:pt x="14460" y="19747"/>
                  </a:lnTo>
                  <a:lnTo>
                    <a:pt x="14512" y="19482"/>
                  </a:lnTo>
                  <a:lnTo>
                    <a:pt x="14512" y="19235"/>
                  </a:lnTo>
                  <a:lnTo>
                    <a:pt x="14512" y="19147"/>
                  </a:lnTo>
                  <a:lnTo>
                    <a:pt x="14512" y="18900"/>
                  </a:lnTo>
                  <a:lnTo>
                    <a:pt x="14512" y="18529"/>
                  </a:lnTo>
                  <a:lnTo>
                    <a:pt x="14512" y="18052"/>
                  </a:lnTo>
                  <a:lnTo>
                    <a:pt x="14512" y="17505"/>
                  </a:lnTo>
                  <a:lnTo>
                    <a:pt x="14512" y="16976"/>
                  </a:lnTo>
                  <a:lnTo>
                    <a:pt x="14512" y="16464"/>
                  </a:lnTo>
                  <a:lnTo>
                    <a:pt x="14512" y="15952"/>
                  </a:lnTo>
                  <a:lnTo>
                    <a:pt x="14512" y="15758"/>
                  </a:lnTo>
                  <a:lnTo>
                    <a:pt x="14616" y="15547"/>
                  </a:lnTo>
                  <a:lnTo>
                    <a:pt x="14694" y="15352"/>
                  </a:lnTo>
                  <a:lnTo>
                    <a:pt x="14798" y="15141"/>
                  </a:lnTo>
                  <a:lnTo>
                    <a:pt x="15161" y="14735"/>
                  </a:lnTo>
                  <a:lnTo>
                    <a:pt x="15602" y="14329"/>
                  </a:lnTo>
                  <a:lnTo>
                    <a:pt x="16745" y="13552"/>
                  </a:lnTo>
                  <a:lnTo>
                    <a:pt x="18043" y="12670"/>
                  </a:lnTo>
                  <a:lnTo>
                    <a:pt x="18744" y="12194"/>
                  </a:lnTo>
                  <a:lnTo>
                    <a:pt x="19341" y="11647"/>
                  </a:lnTo>
                  <a:lnTo>
                    <a:pt x="19938" y="11099"/>
                  </a:lnTo>
                  <a:lnTo>
                    <a:pt x="20483" y="10464"/>
                  </a:lnTo>
                  <a:lnTo>
                    <a:pt x="20743" y="10164"/>
                  </a:lnTo>
                  <a:lnTo>
                    <a:pt x="20950" y="9794"/>
                  </a:lnTo>
                  <a:lnTo>
                    <a:pt x="21132" y="9441"/>
                  </a:lnTo>
                  <a:lnTo>
                    <a:pt x="21288" y="9035"/>
                  </a:lnTo>
                  <a:lnTo>
                    <a:pt x="21444" y="8664"/>
                  </a:lnTo>
                  <a:lnTo>
                    <a:pt x="21548" y="8223"/>
                  </a:lnTo>
                  <a:lnTo>
                    <a:pt x="21600" y="7782"/>
                  </a:lnTo>
                  <a:lnTo>
                    <a:pt x="21600" y="7341"/>
                  </a:lnTo>
                  <a:lnTo>
                    <a:pt x="21600" y="6935"/>
                  </a:lnTo>
                  <a:lnTo>
                    <a:pt x="21548" y="6564"/>
                  </a:lnTo>
                  <a:lnTo>
                    <a:pt x="21496" y="6229"/>
                  </a:lnTo>
                  <a:lnTo>
                    <a:pt x="21392" y="5858"/>
                  </a:lnTo>
                  <a:lnTo>
                    <a:pt x="21288" y="5523"/>
                  </a:lnTo>
                  <a:lnTo>
                    <a:pt x="21132" y="5135"/>
                  </a:lnTo>
                  <a:lnTo>
                    <a:pt x="20950" y="4800"/>
                  </a:lnTo>
                  <a:lnTo>
                    <a:pt x="20743" y="4464"/>
                  </a:lnTo>
                  <a:lnTo>
                    <a:pt x="20535" y="4164"/>
                  </a:lnTo>
                  <a:lnTo>
                    <a:pt x="20301" y="3847"/>
                  </a:lnTo>
                  <a:lnTo>
                    <a:pt x="20042" y="3547"/>
                  </a:lnTo>
                  <a:lnTo>
                    <a:pt x="19782" y="3247"/>
                  </a:lnTo>
                  <a:lnTo>
                    <a:pt x="19133" y="2664"/>
                  </a:lnTo>
                  <a:lnTo>
                    <a:pt x="18458" y="2152"/>
                  </a:lnTo>
                  <a:lnTo>
                    <a:pt x="17705" y="1694"/>
                  </a:lnTo>
                  <a:lnTo>
                    <a:pt x="16849" y="1252"/>
                  </a:lnTo>
                  <a:lnTo>
                    <a:pt x="16407" y="1076"/>
                  </a:lnTo>
                  <a:lnTo>
                    <a:pt x="15940" y="900"/>
                  </a:lnTo>
                  <a:lnTo>
                    <a:pt x="15499" y="741"/>
                  </a:lnTo>
                  <a:lnTo>
                    <a:pt x="15057" y="600"/>
                  </a:lnTo>
                  <a:lnTo>
                    <a:pt x="14564" y="458"/>
                  </a:lnTo>
                  <a:lnTo>
                    <a:pt x="14045" y="335"/>
                  </a:lnTo>
                  <a:lnTo>
                    <a:pt x="13500" y="229"/>
                  </a:lnTo>
                  <a:lnTo>
                    <a:pt x="13006" y="158"/>
                  </a:lnTo>
                  <a:lnTo>
                    <a:pt x="12461" y="88"/>
                  </a:lnTo>
                  <a:lnTo>
                    <a:pt x="11968" y="52"/>
                  </a:lnTo>
                  <a:lnTo>
                    <a:pt x="11423" y="17"/>
                  </a:lnTo>
                  <a:lnTo>
                    <a:pt x="10825" y="17"/>
                  </a:lnTo>
                  <a:lnTo>
                    <a:pt x="10254" y="17"/>
                  </a:lnTo>
                  <a:lnTo>
                    <a:pt x="9709" y="52"/>
                  </a:lnTo>
                  <a:lnTo>
                    <a:pt x="9216" y="88"/>
                  </a:lnTo>
                  <a:lnTo>
                    <a:pt x="8671" y="158"/>
                  </a:lnTo>
                  <a:lnTo>
                    <a:pt x="8177" y="229"/>
                  </a:lnTo>
                  <a:lnTo>
                    <a:pt x="7632" y="335"/>
                  </a:lnTo>
                  <a:lnTo>
                    <a:pt x="7113" y="458"/>
                  </a:lnTo>
                  <a:lnTo>
                    <a:pt x="6620" y="600"/>
                  </a:lnTo>
                  <a:lnTo>
                    <a:pt x="6178" y="741"/>
                  </a:lnTo>
                  <a:lnTo>
                    <a:pt x="5737" y="900"/>
                  </a:lnTo>
                  <a:lnTo>
                    <a:pt x="5270" y="1076"/>
                  </a:lnTo>
                  <a:lnTo>
                    <a:pt x="4828" y="1252"/>
                  </a:lnTo>
                  <a:lnTo>
                    <a:pt x="3972" y="1694"/>
                  </a:lnTo>
                  <a:lnTo>
                    <a:pt x="3219" y="2152"/>
                  </a:lnTo>
                  <a:lnTo>
                    <a:pt x="2544" y="2664"/>
                  </a:lnTo>
                  <a:lnTo>
                    <a:pt x="1895" y="3247"/>
                  </a:lnTo>
                  <a:lnTo>
                    <a:pt x="1635" y="3547"/>
                  </a:lnTo>
                  <a:lnTo>
                    <a:pt x="1375" y="3847"/>
                  </a:lnTo>
                  <a:lnTo>
                    <a:pt x="1142" y="4164"/>
                  </a:lnTo>
                  <a:lnTo>
                    <a:pt x="934" y="4464"/>
                  </a:lnTo>
                  <a:lnTo>
                    <a:pt x="726" y="4800"/>
                  </a:lnTo>
                  <a:lnTo>
                    <a:pt x="545" y="5135"/>
                  </a:lnTo>
                  <a:lnTo>
                    <a:pt x="389" y="5523"/>
                  </a:lnTo>
                  <a:lnTo>
                    <a:pt x="285" y="5858"/>
                  </a:lnTo>
                  <a:lnTo>
                    <a:pt x="181" y="6229"/>
                  </a:lnTo>
                  <a:lnTo>
                    <a:pt x="129" y="6564"/>
                  </a:lnTo>
                  <a:lnTo>
                    <a:pt x="77" y="6935"/>
                  </a:lnTo>
                  <a:lnTo>
                    <a:pt x="77" y="7341"/>
                  </a:lnTo>
                  <a:lnTo>
                    <a:pt x="77" y="7782"/>
                  </a:lnTo>
                  <a:lnTo>
                    <a:pt x="129" y="8223"/>
                  </a:lnTo>
                  <a:lnTo>
                    <a:pt x="233" y="8664"/>
                  </a:lnTo>
                  <a:lnTo>
                    <a:pt x="389" y="9035"/>
                  </a:lnTo>
                  <a:lnTo>
                    <a:pt x="545" y="9441"/>
                  </a:lnTo>
                  <a:lnTo>
                    <a:pt x="726" y="9794"/>
                  </a:lnTo>
                  <a:lnTo>
                    <a:pt x="934" y="10164"/>
                  </a:lnTo>
                  <a:lnTo>
                    <a:pt x="1194" y="10464"/>
                  </a:lnTo>
                  <a:lnTo>
                    <a:pt x="1739" y="11099"/>
                  </a:lnTo>
                  <a:lnTo>
                    <a:pt x="2336" y="11647"/>
                  </a:lnTo>
                  <a:lnTo>
                    <a:pt x="2933" y="12194"/>
                  </a:lnTo>
                  <a:lnTo>
                    <a:pt x="3634" y="12670"/>
                  </a:lnTo>
                  <a:lnTo>
                    <a:pt x="4932" y="13552"/>
                  </a:lnTo>
                  <a:lnTo>
                    <a:pt x="6075" y="14329"/>
                  </a:lnTo>
                  <a:lnTo>
                    <a:pt x="6516" y="14735"/>
                  </a:lnTo>
                  <a:lnTo>
                    <a:pt x="6879" y="15141"/>
                  </a:lnTo>
                  <a:lnTo>
                    <a:pt x="6983" y="15352"/>
                  </a:lnTo>
                  <a:lnTo>
                    <a:pt x="7061" y="15547"/>
                  </a:lnTo>
                  <a:lnTo>
                    <a:pt x="7165" y="15758"/>
                  </a:lnTo>
                  <a:lnTo>
                    <a:pt x="7165" y="15952"/>
                  </a:lnTo>
                  <a:lnTo>
                    <a:pt x="7165" y="16464"/>
                  </a:lnTo>
                  <a:lnTo>
                    <a:pt x="7165" y="16976"/>
                  </a:lnTo>
                  <a:lnTo>
                    <a:pt x="7165" y="17505"/>
                  </a:lnTo>
                  <a:lnTo>
                    <a:pt x="7165" y="18052"/>
                  </a:lnTo>
                  <a:lnTo>
                    <a:pt x="7165" y="18529"/>
                  </a:lnTo>
                  <a:lnTo>
                    <a:pt x="7165" y="18900"/>
                  </a:lnTo>
                  <a:lnTo>
                    <a:pt x="7165" y="19147"/>
                  </a:lnTo>
                  <a:lnTo>
                    <a:pt x="7165" y="19235"/>
                  </a:lnTo>
                  <a:lnTo>
                    <a:pt x="7165" y="19482"/>
                  </a:lnTo>
                  <a:lnTo>
                    <a:pt x="7217" y="19747"/>
                  </a:lnTo>
                  <a:lnTo>
                    <a:pt x="7321" y="19994"/>
                  </a:lnTo>
                  <a:lnTo>
                    <a:pt x="7476" y="20223"/>
                  </a:lnTo>
                  <a:lnTo>
                    <a:pt x="7632" y="20435"/>
                  </a:lnTo>
                  <a:lnTo>
                    <a:pt x="7814" y="20629"/>
                  </a:lnTo>
                  <a:lnTo>
                    <a:pt x="8022" y="20841"/>
                  </a:lnTo>
                  <a:lnTo>
                    <a:pt x="8281" y="21000"/>
                  </a:lnTo>
                  <a:lnTo>
                    <a:pt x="8515" y="21176"/>
                  </a:lnTo>
                  <a:lnTo>
                    <a:pt x="8775" y="21317"/>
                  </a:lnTo>
                  <a:lnTo>
                    <a:pt x="9060" y="21441"/>
                  </a:lnTo>
                  <a:lnTo>
                    <a:pt x="9424" y="21547"/>
                  </a:lnTo>
                  <a:lnTo>
                    <a:pt x="9761" y="21617"/>
                  </a:lnTo>
                  <a:lnTo>
                    <a:pt x="10125" y="21688"/>
                  </a:lnTo>
                  <a:lnTo>
                    <a:pt x="10462" y="21723"/>
                  </a:lnTo>
                  <a:lnTo>
                    <a:pt x="10825" y="21723"/>
                  </a:lnTo>
                  <a:close/>
                </a:path>
                <a:path w="21600" h="21600" extrusionOk="0">
                  <a:moveTo>
                    <a:pt x="9242" y="14417"/>
                  </a:moveTo>
                  <a:lnTo>
                    <a:pt x="8541" y="12035"/>
                  </a:lnTo>
                  <a:lnTo>
                    <a:pt x="7295" y="10129"/>
                  </a:lnTo>
                  <a:lnTo>
                    <a:pt x="6905" y="9652"/>
                  </a:lnTo>
                  <a:lnTo>
                    <a:pt x="8541" y="10182"/>
                  </a:lnTo>
                  <a:lnTo>
                    <a:pt x="9787" y="9547"/>
                  </a:lnTo>
                  <a:lnTo>
                    <a:pt x="11189" y="10129"/>
                  </a:lnTo>
                  <a:lnTo>
                    <a:pt x="12279" y="9547"/>
                  </a:lnTo>
                  <a:lnTo>
                    <a:pt x="13370" y="10076"/>
                  </a:lnTo>
                  <a:lnTo>
                    <a:pt x="14850" y="9652"/>
                  </a:lnTo>
                  <a:lnTo>
                    <a:pt x="12902" y="12247"/>
                  </a:lnTo>
                  <a:lnTo>
                    <a:pt x="12357" y="14417"/>
                  </a:lnTo>
                  <a:moveTo>
                    <a:pt x="7191" y="15952"/>
                  </a:moveTo>
                  <a:lnTo>
                    <a:pt x="14512" y="15952"/>
                  </a:lnTo>
                  <a:lnTo>
                    <a:pt x="14512" y="17064"/>
                  </a:lnTo>
                  <a:lnTo>
                    <a:pt x="7191" y="17047"/>
                  </a:lnTo>
                  <a:lnTo>
                    <a:pt x="7191" y="18123"/>
                  </a:lnTo>
                  <a:lnTo>
                    <a:pt x="14512" y="18158"/>
                  </a:lnTo>
                  <a:lnTo>
                    <a:pt x="14538" y="19182"/>
                  </a:lnTo>
                  <a:lnTo>
                    <a:pt x="7217" y="19182"/>
                  </a:lnTo>
                </a:path>
              </a:pathLst>
            </a:custGeom>
            <a:solidFill>
              <a:srgbClr val="FFFFCC"/>
            </a:solidFill>
            <a:ln w="5715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16" name="标题 1"/>
            <p:cNvSpPr txBox="1">
              <a:spLocks/>
            </p:cNvSpPr>
            <p:nvPr/>
          </p:nvSpPr>
          <p:spPr>
            <a:xfrm>
              <a:off x="1044335" y="692185"/>
              <a:ext cx="7785983" cy="799020"/>
            </a:xfrm>
            <a:prstGeom prst="rect">
              <a:avLst/>
            </a:prstGeom>
          </p:spPr>
          <p:txBody>
            <a:bodyPr/>
            <a:lstStyle/>
            <a:p>
              <a:pPr fontAlgn="auto">
                <a:spcAft>
                  <a:spcPts val="0"/>
                </a:spcAft>
                <a:defRPr/>
              </a:pPr>
              <a:r>
                <a:rPr lang="zh-CN" altLang="en-US" sz="4000" dirty="0">
                  <a:solidFill>
                    <a:schemeClr val="bg1">
                      <a:lumMod val="65000"/>
                    </a:schemeClr>
                  </a:solidFill>
                  <a:latin typeface="黑体" pitchFamily="2" charset="-122"/>
                  <a:ea typeface="黑体" pitchFamily="2" charset="-122"/>
                  <a:cs typeface="+mj-cs"/>
                </a:rPr>
                <a:t>练习</a:t>
              </a:r>
            </a:p>
          </p:txBody>
        </p:sp>
      </p:grpSp>
      <p:sp>
        <p:nvSpPr>
          <p:cNvPr id="7172" name="Text Box 27"/>
          <p:cNvSpPr txBox="1">
            <a:spLocks noChangeArrowheads="1"/>
          </p:cNvSpPr>
          <p:nvPr/>
        </p:nvSpPr>
        <p:spPr bwMode="auto">
          <a:xfrm>
            <a:off x="2411413" y="1773238"/>
            <a:ext cx="428466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zh-CN" altLang="en-US" sz="2000" dirty="0">
                <a:latin typeface="华文楷体" pitchFamily="2" charset="-122"/>
                <a:ea typeface="华文楷体" pitchFamily="2" charset="-122"/>
              </a:rPr>
              <a:t>左右  关  结束  会议</a:t>
            </a:r>
          </a:p>
        </p:txBody>
      </p:sp>
      <p:sp>
        <p:nvSpPr>
          <p:cNvPr id="7173" name="Rectangle 8"/>
          <p:cNvSpPr>
            <a:spLocks noChangeArrowheads="1"/>
          </p:cNvSpPr>
          <p:nvPr/>
        </p:nvSpPr>
        <p:spPr bwMode="auto">
          <a:xfrm>
            <a:off x="1908175" y="2781300"/>
            <a:ext cx="539908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000">
                <a:latin typeface="华文细黑" pitchFamily="2" charset="-122"/>
                <a:ea typeface="华文细黑" pitchFamily="2" charset="-122"/>
              </a:rPr>
              <a:t>1.  </a:t>
            </a:r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音乐会</a:t>
            </a:r>
            <a:r>
              <a:rPr lang="zh-CN" altLang="zh-CN" sz="2000">
                <a:latin typeface="华文细黑" pitchFamily="2" charset="-122"/>
                <a:ea typeface="华文细黑" pitchFamily="2" charset="-122"/>
              </a:rPr>
              <a:t>＿＿</a:t>
            </a:r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之后，我们一起去饭馆吃饭把。</a:t>
            </a:r>
            <a:endParaRPr lang="en-US" altLang="zh-CN" sz="200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7174" name="Rectangle 8"/>
          <p:cNvSpPr>
            <a:spLocks noChangeArrowheads="1"/>
          </p:cNvSpPr>
          <p:nvPr/>
        </p:nvSpPr>
        <p:spPr bwMode="auto">
          <a:xfrm>
            <a:off x="1908175" y="3573463"/>
            <a:ext cx="39211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000">
                <a:latin typeface="华文细黑" pitchFamily="2" charset="-122"/>
                <a:ea typeface="华文细黑" pitchFamily="2" charset="-122"/>
              </a:rPr>
              <a:t>2.A：</a:t>
            </a:r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今天的</a:t>
            </a:r>
            <a:r>
              <a:rPr lang="zh-CN" altLang="zh-CN" sz="2000">
                <a:latin typeface="华文细黑" pitchFamily="2" charset="-122"/>
                <a:ea typeface="华文细黑" pitchFamily="2" charset="-122"/>
              </a:rPr>
              <a:t>＿＿</a:t>
            </a:r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是几点开始的？</a:t>
            </a:r>
            <a:endParaRPr lang="en-US" altLang="zh-CN" sz="2000">
              <a:latin typeface="华文细黑" pitchFamily="2" charset="-122"/>
              <a:ea typeface="华文细黑" pitchFamily="2" charset="-122"/>
            </a:endParaRPr>
          </a:p>
          <a:p>
            <a:r>
              <a:rPr lang="en-US" altLang="zh-CN" sz="2000">
                <a:latin typeface="华文细黑" pitchFamily="2" charset="-122"/>
                <a:ea typeface="华文细黑" pitchFamily="2" charset="-122"/>
              </a:rPr>
              <a:t>    B：</a:t>
            </a:r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下午两点</a:t>
            </a:r>
            <a:r>
              <a:rPr lang="zh-CN" altLang="zh-CN" sz="2000">
                <a:latin typeface="华文细黑" pitchFamily="2" charset="-122"/>
                <a:ea typeface="华文细黑" pitchFamily="2" charset="-122"/>
              </a:rPr>
              <a:t>＿＿</a:t>
            </a:r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。</a:t>
            </a:r>
            <a:endParaRPr lang="en-US" altLang="zh-CN" sz="200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7175" name="Rectangle 8"/>
          <p:cNvSpPr>
            <a:spLocks noChangeArrowheads="1"/>
          </p:cNvSpPr>
          <p:nvPr/>
        </p:nvSpPr>
        <p:spPr bwMode="auto">
          <a:xfrm>
            <a:off x="1908175" y="4469110"/>
            <a:ext cx="36036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000" dirty="0">
                <a:latin typeface="华文细黑" pitchFamily="2" charset="-122"/>
                <a:ea typeface="华文细黑" pitchFamily="2" charset="-122"/>
              </a:rPr>
              <a:t>3.  </a:t>
            </a:r>
            <a:r>
              <a:rPr lang="zh-CN" altLang="en-US" sz="2000" dirty="0">
                <a:latin typeface="华文细黑" pitchFamily="2" charset="-122"/>
                <a:ea typeface="华文细黑" pitchFamily="2" charset="-122"/>
              </a:rPr>
              <a:t>太冷了，把空调</a:t>
            </a:r>
            <a:r>
              <a:rPr lang="zh-CN" altLang="zh-CN" sz="2000" dirty="0">
                <a:latin typeface="华文细黑" pitchFamily="2" charset="-122"/>
                <a:ea typeface="华文细黑" pitchFamily="2" charset="-122"/>
              </a:rPr>
              <a:t>＿＿</a:t>
            </a:r>
            <a:r>
              <a:rPr lang="zh-CN" altLang="en-US" sz="2000" dirty="0">
                <a:latin typeface="华文细黑" pitchFamily="2" charset="-122"/>
                <a:ea typeface="华文细黑" pitchFamily="2" charset="-122"/>
              </a:rPr>
              <a:t>了吧。</a:t>
            </a:r>
            <a:endParaRPr lang="en-US" altLang="zh-CN" sz="2000" dirty="0">
              <a:latin typeface="华文细黑" pitchFamily="2" charset="-122"/>
              <a:ea typeface="华文细黑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114922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标题 1"/>
          <p:cNvSpPr txBox="1">
            <a:spLocks/>
          </p:cNvSpPr>
          <p:nvPr/>
        </p:nvSpPr>
        <p:spPr>
          <a:xfrm>
            <a:off x="1071563" y="487363"/>
            <a:ext cx="8072437" cy="798512"/>
          </a:xfrm>
          <a:prstGeom prst="rect">
            <a:avLst/>
          </a:prstGeo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zh-CN" altLang="en-US" sz="4000" dirty="0">
                <a:solidFill>
                  <a:schemeClr val="bg1">
                    <a:lumMod val="65000"/>
                  </a:schemeClr>
                </a:solidFill>
                <a:latin typeface="黑体" pitchFamily="2" charset="-122"/>
                <a:ea typeface="黑体" pitchFamily="2" charset="-122"/>
              </a:rPr>
              <a:t>语言点</a:t>
            </a:r>
          </a:p>
        </p:txBody>
      </p:sp>
      <p:sp>
        <p:nvSpPr>
          <p:cNvPr id="6147" name="Litebulb"/>
          <p:cNvSpPr>
            <a:spLocks noEditPoints="1" noChangeArrowheads="1"/>
          </p:cNvSpPr>
          <p:nvPr/>
        </p:nvSpPr>
        <p:spPr bwMode="auto">
          <a:xfrm>
            <a:off x="285750" y="227013"/>
            <a:ext cx="609600" cy="915987"/>
          </a:xfrm>
          <a:custGeom>
            <a:avLst/>
            <a:gdLst>
              <a:gd name="T0" fmla="*/ 8602049 w 21600"/>
              <a:gd name="T1" fmla="*/ 0 h 21600"/>
              <a:gd name="T2" fmla="*/ 17204070 w 21600"/>
              <a:gd name="T3" fmla="*/ 13984662 h 21600"/>
              <a:gd name="T4" fmla="*/ 0 w 21600"/>
              <a:gd name="T5" fmla="*/ 13984662 h 21600"/>
              <a:gd name="T6" fmla="*/ 8602049 w 21600"/>
              <a:gd name="T7" fmla="*/ 38816345 h 21600"/>
              <a:gd name="T8" fmla="*/ 0 60000 65536"/>
              <a:gd name="T9" fmla="*/ 0 60000 65536"/>
              <a:gd name="T10" fmla="*/ 0 60000 65536"/>
              <a:gd name="T11" fmla="*/ 0 60000 65536"/>
              <a:gd name="T12" fmla="*/ 3556 w 21600"/>
              <a:gd name="T13" fmla="*/ 2188 h 21600"/>
              <a:gd name="T14" fmla="*/ 18277 w 21600"/>
              <a:gd name="T15" fmla="*/ 928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 extrusionOk="0">
                <a:moveTo>
                  <a:pt x="10825" y="21723"/>
                </a:moveTo>
                <a:lnTo>
                  <a:pt x="11215" y="21723"/>
                </a:lnTo>
                <a:lnTo>
                  <a:pt x="11552" y="21688"/>
                </a:lnTo>
                <a:lnTo>
                  <a:pt x="11916" y="21617"/>
                </a:lnTo>
                <a:lnTo>
                  <a:pt x="12253" y="21547"/>
                </a:lnTo>
                <a:lnTo>
                  <a:pt x="12617" y="21441"/>
                </a:lnTo>
                <a:lnTo>
                  <a:pt x="12902" y="21317"/>
                </a:lnTo>
                <a:lnTo>
                  <a:pt x="13162" y="21176"/>
                </a:lnTo>
                <a:lnTo>
                  <a:pt x="13396" y="21000"/>
                </a:lnTo>
                <a:lnTo>
                  <a:pt x="13655" y="20841"/>
                </a:lnTo>
                <a:lnTo>
                  <a:pt x="13863" y="20629"/>
                </a:lnTo>
                <a:lnTo>
                  <a:pt x="14045" y="20435"/>
                </a:lnTo>
                <a:lnTo>
                  <a:pt x="14200" y="20223"/>
                </a:lnTo>
                <a:lnTo>
                  <a:pt x="14356" y="19994"/>
                </a:lnTo>
                <a:lnTo>
                  <a:pt x="14460" y="19747"/>
                </a:lnTo>
                <a:lnTo>
                  <a:pt x="14512" y="19482"/>
                </a:lnTo>
                <a:lnTo>
                  <a:pt x="14512" y="19235"/>
                </a:lnTo>
                <a:lnTo>
                  <a:pt x="14512" y="19147"/>
                </a:lnTo>
                <a:lnTo>
                  <a:pt x="14512" y="18900"/>
                </a:lnTo>
                <a:lnTo>
                  <a:pt x="14512" y="18529"/>
                </a:lnTo>
                <a:lnTo>
                  <a:pt x="14512" y="18052"/>
                </a:lnTo>
                <a:lnTo>
                  <a:pt x="14512" y="17505"/>
                </a:lnTo>
                <a:lnTo>
                  <a:pt x="14512" y="16976"/>
                </a:lnTo>
                <a:lnTo>
                  <a:pt x="14512" y="16464"/>
                </a:lnTo>
                <a:lnTo>
                  <a:pt x="14512" y="15952"/>
                </a:lnTo>
                <a:lnTo>
                  <a:pt x="14512" y="15758"/>
                </a:lnTo>
                <a:lnTo>
                  <a:pt x="14616" y="15547"/>
                </a:lnTo>
                <a:lnTo>
                  <a:pt x="14694" y="15352"/>
                </a:lnTo>
                <a:lnTo>
                  <a:pt x="14798" y="15141"/>
                </a:lnTo>
                <a:lnTo>
                  <a:pt x="15161" y="14735"/>
                </a:lnTo>
                <a:lnTo>
                  <a:pt x="15602" y="14329"/>
                </a:lnTo>
                <a:lnTo>
                  <a:pt x="16745" y="13552"/>
                </a:lnTo>
                <a:lnTo>
                  <a:pt x="18043" y="12670"/>
                </a:lnTo>
                <a:lnTo>
                  <a:pt x="18744" y="12194"/>
                </a:lnTo>
                <a:lnTo>
                  <a:pt x="19341" y="11647"/>
                </a:lnTo>
                <a:lnTo>
                  <a:pt x="19938" y="11099"/>
                </a:lnTo>
                <a:lnTo>
                  <a:pt x="20483" y="10464"/>
                </a:lnTo>
                <a:lnTo>
                  <a:pt x="20743" y="10164"/>
                </a:lnTo>
                <a:lnTo>
                  <a:pt x="20950" y="9794"/>
                </a:lnTo>
                <a:lnTo>
                  <a:pt x="21132" y="9441"/>
                </a:lnTo>
                <a:lnTo>
                  <a:pt x="21288" y="9035"/>
                </a:lnTo>
                <a:lnTo>
                  <a:pt x="21444" y="8664"/>
                </a:lnTo>
                <a:lnTo>
                  <a:pt x="21548" y="8223"/>
                </a:lnTo>
                <a:lnTo>
                  <a:pt x="21600" y="7782"/>
                </a:lnTo>
                <a:lnTo>
                  <a:pt x="21600" y="7341"/>
                </a:lnTo>
                <a:lnTo>
                  <a:pt x="21600" y="6935"/>
                </a:lnTo>
                <a:lnTo>
                  <a:pt x="21548" y="6564"/>
                </a:lnTo>
                <a:lnTo>
                  <a:pt x="21496" y="6229"/>
                </a:lnTo>
                <a:lnTo>
                  <a:pt x="21392" y="5858"/>
                </a:lnTo>
                <a:lnTo>
                  <a:pt x="21288" y="5523"/>
                </a:lnTo>
                <a:lnTo>
                  <a:pt x="21132" y="5135"/>
                </a:lnTo>
                <a:lnTo>
                  <a:pt x="20950" y="4800"/>
                </a:lnTo>
                <a:lnTo>
                  <a:pt x="20743" y="4464"/>
                </a:lnTo>
                <a:lnTo>
                  <a:pt x="20535" y="4164"/>
                </a:lnTo>
                <a:lnTo>
                  <a:pt x="20301" y="3847"/>
                </a:lnTo>
                <a:lnTo>
                  <a:pt x="20042" y="3547"/>
                </a:lnTo>
                <a:lnTo>
                  <a:pt x="19782" y="3247"/>
                </a:lnTo>
                <a:lnTo>
                  <a:pt x="19133" y="2664"/>
                </a:lnTo>
                <a:lnTo>
                  <a:pt x="18458" y="2152"/>
                </a:lnTo>
                <a:lnTo>
                  <a:pt x="17705" y="1694"/>
                </a:lnTo>
                <a:lnTo>
                  <a:pt x="16849" y="1252"/>
                </a:lnTo>
                <a:lnTo>
                  <a:pt x="16407" y="1076"/>
                </a:lnTo>
                <a:lnTo>
                  <a:pt x="15940" y="900"/>
                </a:lnTo>
                <a:lnTo>
                  <a:pt x="15499" y="741"/>
                </a:lnTo>
                <a:lnTo>
                  <a:pt x="15057" y="600"/>
                </a:lnTo>
                <a:lnTo>
                  <a:pt x="14564" y="458"/>
                </a:lnTo>
                <a:lnTo>
                  <a:pt x="14045" y="335"/>
                </a:lnTo>
                <a:lnTo>
                  <a:pt x="13500" y="229"/>
                </a:lnTo>
                <a:lnTo>
                  <a:pt x="13006" y="158"/>
                </a:lnTo>
                <a:lnTo>
                  <a:pt x="12461" y="88"/>
                </a:lnTo>
                <a:lnTo>
                  <a:pt x="11968" y="52"/>
                </a:lnTo>
                <a:lnTo>
                  <a:pt x="11423" y="17"/>
                </a:lnTo>
                <a:lnTo>
                  <a:pt x="10825" y="17"/>
                </a:lnTo>
                <a:lnTo>
                  <a:pt x="10254" y="17"/>
                </a:lnTo>
                <a:lnTo>
                  <a:pt x="9709" y="52"/>
                </a:lnTo>
                <a:lnTo>
                  <a:pt x="9216" y="88"/>
                </a:lnTo>
                <a:lnTo>
                  <a:pt x="8671" y="158"/>
                </a:lnTo>
                <a:lnTo>
                  <a:pt x="8177" y="229"/>
                </a:lnTo>
                <a:lnTo>
                  <a:pt x="7632" y="335"/>
                </a:lnTo>
                <a:lnTo>
                  <a:pt x="7113" y="458"/>
                </a:lnTo>
                <a:lnTo>
                  <a:pt x="6620" y="600"/>
                </a:lnTo>
                <a:lnTo>
                  <a:pt x="6178" y="741"/>
                </a:lnTo>
                <a:lnTo>
                  <a:pt x="5737" y="900"/>
                </a:lnTo>
                <a:lnTo>
                  <a:pt x="5270" y="1076"/>
                </a:lnTo>
                <a:lnTo>
                  <a:pt x="4828" y="1252"/>
                </a:lnTo>
                <a:lnTo>
                  <a:pt x="3972" y="1694"/>
                </a:lnTo>
                <a:lnTo>
                  <a:pt x="3219" y="2152"/>
                </a:lnTo>
                <a:lnTo>
                  <a:pt x="2544" y="2664"/>
                </a:lnTo>
                <a:lnTo>
                  <a:pt x="1895" y="3247"/>
                </a:lnTo>
                <a:lnTo>
                  <a:pt x="1635" y="3547"/>
                </a:lnTo>
                <a:lnTo>
                  <a:pt x="1375" y="3847"/>
                </a:lnTo>
                <a:lnTo>
                  <a:pt x="1142" y="4164"/>
                </a:lnTo>
                <a:lnTo>
                  <a:pt x="934" y="4464"/>
                </a:lnTo>
                <a:lnTo>
                  <a:pt x="726" y="4800"/>
                </a:lnTo>
                <a:lnTo>
                  <a:pt x="545" y="5135"/>
                </a:lnTo>
                <a:lnTo>
                  <a:pt x="389" y="5523"/>
                </a:lnTo>
                <a:lnTo>
                  <a:pt x="285" y="5858"/>
                </a:lnTo>
                <a:lnTo>
                  <a:pt x="181" y="6229"/>
                </a:lnTo>
                <a:lnTo>
                  <a:pt x="129" y="6564"/>
                </a:lnTo>
                <a:lnTo>
                  <a:pt x="77" y="6935"/>
                </a:lnTo>
                <a:lnTo>
                  <a:pt x="77" y="7341"/>
                </a:lnTo>
                <a:lnTo>
                  <a:pt x="77" y="7782"/>
                </a:lnTo>
                <a:lnTo>
                  <a:pt x="129" y="8223"/>
                </a:lnTo>
                <a:lnTo>
                  <a:pt x="233" y="8664"/>
                </a:lnTo>
                <a:lnTo>
                  <a:pt x="389" y="9035"/>
                </a:lnTo>
                <a:lnTo>
                  <a:pt x="545" y="9441"/>
                </a:lnTo>
                <a:lnTo>
                  <a:pt x="726" y="9794"/>
                </a:lnTo>
                <a:lnTo>
                  <a:pt x="934" y="10164"/>
                </a:lnTo>
                <a:lnTo>
                  <a:pt x="1194" y="10464"/>
                </a:lnTo>
                <a:lnTo>
                  <a:pt x="1739" y="11099"/>
                </a:lnTo>
                <a:lnTo>
                  <a:pt x="2336" y="11647"/>
                </a:lnTo>
                <a:lnTo>
                  <a:pt x="2933" y="12194"/>
                </a:lnTo>
                <a:lnTo>
                  <a:pt x="3634" y="12670"/>
                </a:lnTo>
                <a:lnTo>
                  <a:pt x="4932" y="13552"/>
                </a:lnTo>
                <a:lnTo>
                  <a:pt x="6075" y="14329"/>
                </a:lnTo>
                <a:lnTo>
                  <a:pt x="6516" y="14735"/>
                </a:lnTo>
                <a:lnTo>
                  <a:pt x="6879" y="15141"/>
                </a:lnTo>
                <a:lnTo>
                  <a:pt x="6983" y="15352"/>
                </a:lnTo>
                <a:lnTo>
                  <a:pt x="7061" y="15547"/>
                </a:lnTo>
                <a:lnTo>
                  <a:pt x="7165" y="15758"/>
                </a:lnTo>
                <a:lnTo>
                  <a:pt x="7165" y="15952"/>
                </a:lnTo>
                <a:lnTo>
                  <a:pt x="7165" y="16464"/>
                </a:lnTo>
                <a:lnTo>
                  <a:pt x="7165" y="16976"/>
                </a:lnTo>
                <a:lnTo>
                  <a:pt x="7165" y="17505"/>
                </a:lnTo>
                <a:lnTo>
                  <a:pt x="7165" y="18052"/>
                </a:lnTo>
                <a:lnTo>
                  <a:pt x="7165" y="18529"/>
                </a:lnTo>
                <a:lnTo>
                  <a:pt x="7165" y="18900"/>
                </a:lnTo>
                <a:lnTo>
                  <a:pt x="7165" y="19147"/>
                </a:lnTo>
                <a:lnTo>
                  <a:pt x="7165" y="19235"/>
                </a:lnTo>
                <a:lnTo>
                  <a:pt x="7165" y="19482"/>
                </a:lnTo>
                <a:lnTo>
                  <a:pt x="7217" y="19747"/>
                </a:lnTo>
                <a:lnTo>
                  <a:pt x="7321" y="19994"/>
                </a:lnTo>
                <a:lnTo>
                  <a:pt x="7476" y="20223"/>
                </a:lnTo>
                <a:lnTo>
                  <a:pt x="7632" y="20435"/>
                </a:lnTo>
                <a:lnTo>
                  <a:pt x="7814" y="20629"/>
                </a:lnTo>
                <a:lnTo>
                  <a:pt x="8022" y="20841"/>
                </a:lnTo>
                <a:lnTo>
                  <a:pt x="8281" y="21000"/>
                </a:lnTo>
                <a:lnTo>
                  <a:pt x="8515" y="21176"/>
                </a:lnTo>
                <a:lnTo>
                  <a:pt x="8775" y="21317"/>
                </a:lnTo>
                <a:lnTo>
                  <a:pt x="9060" y="21441"/>
                </a:lnTo>
                <a:lnTo>
                  <a:pt x="9424" y="21547"/>
                </a:lnTo>
                <a:lnTo>
                  <a:pt x="9761" y="21617"/>
                </a:lnTo>
                <a:lnTo>
                  <a:pt x="10125" y="21688"/>
                </a:lnTo>
                <a:lnTo>
                  <a:pt x="10462" y="21723"/>
                </a:lnTo>
                <a:lnTo>
                  <a:pt x="10825" y="21723"/>
                </a:lnTo>
                <a:close/>
              </a:path>
              <a:path w="21600" h="21600" extrusionOk="0">
                <a:moveTo>
                  <a:pt x="9242" y="14417"/>
                </a:moveTo>
                <a:lnTo>
                  <a:pt x="8541" y="12035"/>
                </a:lnTo>
                <a:lnTo>
                  <a:pt x="7295" y="10129"/>
                </a:lnTo>
                <a:lnTo>
                  <a:pt x="6905" y="9652"/>
                </a:lnTo>
                <a:lnTo>
                  <a:pt x="8541" y="10182"/>
                </a:lnTo>
                <a:lnTo>
                  <a:pt x="9787" y="9547"/>
                </a:lnTo>
                <a:lnTo>
                  <a:pt x="11189" y="10129"/>
                </a:lnTo>
                <a:lnTo>
                  <a:pt x="12279" y="9547"/>
                </a:lnTo>
                <a:lnTo>
                  <a:pt x="13370" y="10076"/>
                </a:lnTo>
                <a:lnTo>
                  <a:pt x="14850" y="9652"/>
                </a:lnTo>
                <a:lnTo>
                  <a:pt x="12902" y="12247"/>
                </a:lnTo>
                <a:lnTo>
                  <a:pt x="12357" y="14417"/>
                </a:lnTo>
                <a:moveTo>
                  <a:pt x="7191" y="15952"/>
                </a:moveTo>
                <a:lnTo>
                  <a:pt x="14512" y="15952"/>
                </a:lnTo>
                <a:lnTo>
                  <a:pt x="14512" y="17064"/>
                </a:lnTo>
                <a:lnTo>
                  <a:pt x="7191" y="17047"/>
                </a:lnTo>
                <a:lnTo>
                  <a:pt x="7191" y="18123"/>
                </a:lnTo>
                <a:lnTo>
                  <a:pt x="14512" y="18158"/>
                </a:lnTo>
                <a:lnTo>
                  <a:pt x="14538" y="19182"/>
                </a:lnTo>
                <a:lnTo>
                  <a:pt x="7217" y="19182"/>
                </a:lnTo>
              </a:path>
            </a:pathLst>
          </a:custGeom>
          <a:solidFill>
            <a:srgbClr val="FFFFCC"/>
          </a:solidFill>
          <a:ln w="57150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6148" name="Rectangle 1"/>
          <p:cNvSpPr>
            <a:spLocks noChangeArrowheads="1"/>
          </p:cNvSpPr>
          <p:nvPr/>
        </p:nvSpPr>
        <p:spPr bwMode="auto">
          <a:xfrm>
            <a:off x="0" y="1449388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zh-CN" altLang="en-US" sz="2400" dirty="0">
                <a:solidFill>
                  <a:srgbClr val="FF0000"/>
                </a:solidFill>
                <a:latin typeface="Calibri" pitchFamily="34" charset="0"/>
                <a:ea typeface="华文细黑" pitchFamily="2" charset="-122"/>
                <a:cs typeface="宋体" pitchFamily="2" charset="-122"/>
              </a:rPr>
              <a:t>还差</a:t>
            </a:r>
            <a:r>
              <a:rPr lang="en-US" altLang="zh-CN" sz="2400" dirty="0">
                <a:latin typeface="Calibri" pitchFamily="34" charset="0"/>
                <a:ea typeface="华文细黑" pitchFamily="2" charset="-122"/>
                <a:cs typeface="宋体" pitchFamily="2" charset="-122"/>
              </a:rPr>
              <a:t>=</a:t>
            </a:r>
            <a:r>
              <a:rPr lang="zh-CN" altLang="en-US" sz="2400" dirty="0">
                <a:solidFill>
                  <a:schemeClr val="accent1"/>
                </a:solidFill>
                <a:latin typeface="Calibri" pitchFamily="34" charset="0"/>
                <a:ea typeface="华文细黑" pitchFamily="2" charset="-122"/>
                <a:cs typeface="宋体" pitchFamily="2" charset="-122"/>
              </a:rPr>
              <a:t>少</a:t>
            </a:r>
          </a:p>
        </p:txBody>
      </p:sp>
      <p:sp>
        <p:nvSpPr>
          <p:cNvPr id="6149" name="Rectangle 1"/>
          <p:cNvSpPr>
            <a:spLocks noChangeArrowheads="1"/>
          </p:cNvSpPr>
          <p:nvPr/>
        </p:nvSpPr>
        <p:spPr bwMode="auto">
          <a:xfrm>
            <a:off x="2411760" y="2276475"/>
            <a:ext cx="444341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zh-CN" altLang="en-US" sz="2000">
                <a:latin typeface="华文细黑" pitchFamily="2" charset="-122"/>
                <a:ea typeface="华文细黑" pitchFamily="2" charset="-122"/>
                <a:cs typeface="宋体" pitchFamily="2" charset="-122"/>
              </a:rPr>
              <a:t>这里还</a:t>
            </a:r>
            <a:r>
              <a:rPr lang="zh-CN" altLang="en-US" sz="200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  <a:cs typeface="宋体" pitchFamily="2" charset="-122"/>
              </a:rPr>
              <a:t>差</a:t>
            </a:r>
            <a:r>
              <a:rPr lang="en-US" altLang="zh-CN" sz="2000">
                <a:solidFill>
                  <a:schemeClr val="accent1"/>
                </a:solidFill>
                <a:latin typeface="华文细黑" pitchFamily="2" charset="-122"/>
                <a:ea typeface="华文细黑" pitchFamily="2" charset="-122"/>
                <a:cs typeface="宋体" pitchFamily="2" charset="-122"/>
              </a:rPr>
              <a:t>/</a:t>
            </a:r>
            <a:r>
              <a:rPr lang="zh-CN" altLang="en-US" sz="2000">
                <a:solidFill>
                  <a:schemeClr val="accent1"/>
                </a:solidFill>
                <a:latin typeface="华文细黑" pitchFamily="2" charset="-122"/>
                <a:ea typeface="华文细黑" pitchFamily="2" charset="-122"/>
                <a:cs typeface="宋体" pitchFamily="2" charset="-122"/>
              </a:rPr>
              <a:t>少</a:t>
            </a:r>
            <a:r>
              <a:rPr lang="zh-CN" altLang="en-US" sz="2000">
                <a:latin typeface="华文细黑" pitchFamily="2" charset="-122"/>
                <a:ea typeface="华文细黑" pitchFamily="2" charset="-122"/>
                <a:cs typeface="宋体" pitchFamily="2" charset="-122"/>
              </a:rPr>
              <a:t>一双筷子，你去拿一下。</a:t>
            </a:r>
            <a:endParaRPr lang="en-US" altLang="zh-CN" sz="2000">
              <a:latin typeface="华文细黑" pitchFamily="2" charset="-122"/>
              <a:ea typeface="华文细黑" pitchFamily="2" charset="-122"/>
              <a:cs typeface="宋体" pitchFamily="2" charset="-122"/>
            </a:endParaRPr>
          </a:p>
        </p:txBody>
      </p:sp>
      <p:sp>
        <p:nvSpPr>
          <p:cNvPr id="6150" name="Rectangle 1"/>
          <p:cNvSpPr>
            <a:spLocks noChangeArrowheads="1"/>
          </p:cNvSpPr>
          <p:nvPr/>
        </p:nvSpPr>
        <p:spPr bwMode="auto">
          <a:xfrm>
            <a:off x="2426047" y="3143250"/>
            <a:ext cx="338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zh-CN" altLang="en-US" sz="2000" dirty="0">
                <a:latin typeface="Calibri" pitchFamily="34" charset="0"/>
                <a:ea typeface="华文细黑" pitchFamily="2" charset="-122"/>
                <a:cs typeface="宋体" pitchFamily="2" charset="-122"/>
              </a:rPr>
              <a:t>还</a:t>
            </a:r>
            <a:r>
              <a:rPr lang="zh-CN" altLang="en-US" sz="2000" dirty="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  <a:cs typeface="宋体" pitchFamily="2" charset="-122"/>
              </a:rPr>
              <a:t>差</a:t>
            </a:r>
            <a:r>
              <a:rPr lang="en-US" altLang="zh-CN" sz="2000" dirty="0">
                <a:solidFill>
                  <a:schemeClr val="accent1"/>
                </a:solidFill>
                <a:latin typeface="华文细黑" pitchFamily="2" charset="-122"/>
                <a:ea typeface="华文细黑" pitchFamily="2" charset="-122"/>
                <a:cs typeface="宋体" pitchFamily="2" charset="-122"/>
              </a:rPr>
              <a:t>/</a:t>
            </a:r>
            <a:r>
              <a:rPr lang="zh-CN" altLang="en-US" sz="2000" dirty="0">
                <a:solidFill>
                  <a:schemeClr val="accent1"/>
                </a:solidFill>
                <a:latin typeface="华文细黑" pitchFamily="2" charset="-122"/>
                <a:ea typeface="华文细黑" pitchFamily="2" charset="-122"/>
                <a:cs typeface="宋体" pitchFamily="2" charset="-122"/>
              </a:rPr>
              <a:t>少</a:t>
            </a:r>
            <a:r>
              <a:rPr lang="zh-CN" altLang="en-US" sz="2000" dirty="0">
                <a:latin typeface="Calibri" pitchFamily="34" charset="0"/>
                <a:ea typeface="华文细黑" pitchFamily="2" charset="-122"/>
                <a:cs typeface="宋体" pitchFamily="2" charset="-122"/>
              </a:rPr>
              <a:t>一个人就可以出发了。</a:t>
            </a:r>
            <a:endParaRPr lang="en-US" altLang="zh-CN" sz="2000" dirty="0">
              <a:latin typeface="Calibri" pitchFamily="34" charset="0"/>
              <a:ea typeface="华文细黑" pitchFamily="2" charset="-122"/>
              <a:cs typeface="宋体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014185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Measure word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8032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标题 1"/>
          <p:cNvSpPr txBox="1">
            <a:spLocks/>
          </p:cNvSpPr>
          <p:nvPr/>
        </p:nvSpPr>
        <p:spPr>
          <a:xfrm>
            <a:off x="1071563" y="487363"/>
            <a:ext cx="8072437" cy="798512"/>
          </a:xfrm>
          <a:prstGeom prst="rect">
            <a:avLst/>
          </a:prstGeo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zh-CN" altLang="en-US" sz="4000" dirty="0">
                <a:solidFill>
                  <a:schemeClr val="bg1">
                    <a:lumMod val="65000"/>
                  </a:schemeClr>
                </a:solidFill>
                <a:latin typeface="黑体" pitchFamily="2" charset="-122"/>
                <a:ea typeface="黑体" pitchFamily="2" charset="-122"/>
              </a:rPr>
              <a:t>语言点</a:t>
            </a:r>
          </a:p>
        </p:txBody>
      </p:sp>
      <p:sp>
        <p:nvSpPr>
          <p:cNvPr id="7171" name="Litebulb"/>
          <p:cNvSpPr>
            <a:spLocks noEditPoints="1" noChangeArrowheads="1"/>
          </p:cNvSpPr>
          <p:nvPr/>
        </p:nvSpPr>
        <p:spPr bwMode="auto">
          <a:xfrm>
            <a:off x="285750" y="227013"/>
            <a:ext cx="609600" cy="915987"/>
          </a:xfrm>
          <a:custGeom>
            <a:avLst/>
            <a:gdLst>
              <a:gd name="T0" fmla="*/ 8602049 w 21600"/>
              <a:gd name="T1" fmla="*/ 0 h 21600"/>
              <a:gd name="T2" fmla="*/ 17204070 w 21600"/>
              <a:gd name="T3" fmla="*/ 13984662 h 21600"/>
              <a:gd name="T4" fmla="*/ 0 w 21600"/>
              <a:gd name="T5" fmla="*/ 13984662 h 21600"/>
              <a:gd name="T6" fmla="*/ 8602049 w 21600"/>
              <a:gd name="T7" fmla="*/ 38816345 h 21600"/>
              <a:gd name="T8" fmla="*/ 0 60000 65536"/>
              <a:gd name="T9" fmla="*/ 0 60000 65536"/>
              <a:gd name="T10" fmla="*/ 0 60000 65536"/>
              <a:gd name="T11" fmla="*/ 0 60000 65536"/>
              <a:gd name="T12" fmla="*/ 3556 w 21600"/>
              <a:gd name="T13" fmla="*/ 2188 h 21600"/>
              <a:gd name="T14" fmla="*/ 18277 w 21600"/>
              <a:gd name="T15" fmla="*/ 928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 extrusionOk="0">
                <a:moveTo>
                  <a:pt x="10825" y="21723"/>
                </a:moveTo>
                <a:lnTo>
                  <a:pt x="11215" y="21723"/>
                </a:lnTo>
                <a:lnTo>
                  <a:pt x="11552" y="21688"/>
                </a:lnTo>
                <a:lnTo>
                  <a:pt x="11916" y="21617"/>
                </a:lnTo>
                <a:lnTo>
                  <a:pt x="12253" y="21547"/>
                </a:lnTo>
                <a:lnTo>
                  <a:pt x="12617" y="21441"/>
                </a:lnTo>
                <a:lnTo>
                  <a:pt x="12902" y="21317"/>
                </a:lnTo>
                <a:lnTo>
                  <a:pt x="13162" y="21176"/>
                </a:lnTo>
                <a:lnTo>
                  <a:pt x="13396" y="21000"/>
                </a:lnTo>
                <a:lnTo>
                  <a:pt x="13655" y="20841"/>
                </a:lnTo>
                <a:lnTo>
                  <a:pt x="13863" y="20629"/>
                </a:lnTo>
                <a:lnTo>
                  <a:pt x="14045" y="20435"/>
                </a:lnTo>
                <a:lnTo>
                  <a:pt x="14200" y="20223"/>
                </a:lnTo>
                <a:lnTo>
                  <a:pt x="14356" y="19994"/>
                </a:lnTo>
                <a:lnTo>
                  <a:pt x="14460" y="19747"/>
                </a:lnTo>
                <a:lnTo>
                  <a:pt x="14512" y="19482"/>
                </a:lnTo>
                <a:lnTo>
                  <a:pt x="14512" y="19235"/>
                </a:lnTo>
                <a:lnTo>
                  <a:pt x="14512" y="19147"/>
                </a:lnTo>
                <a:lnTo>
                  <a:pt x="14512" y="18900"/>
                </a:lnTo>
                <a:lnTo>
                  <a:pt x="14512" y="18529"/>
                </a:lnTo>
                <a:lnTo>
                  <a:pt x="14512" y="18052"/>
                </a:lnTo>
                <a:lnTo>
                  <a:pt x="14512" y="17505"/>
                </a:lnTo>
                <a:lnTo>
                  <a:pt x="14512" y="16976"/>
                </a:lnTo>
                <a:lnTo>
                  <a:pt x="14512" y="16464"/>
                </a:lnTo>
                <a:lnTo>
                  <a:pt x="14512" y="15952"/>
                </a:lnTo>
                <a:lnTo>
                  <a:pt x="14512" y="15758"/>
                </a:lnTo>
                <a:lnTo>
                  <a:pt x="14616" y="15547"/>
                </a:lnTo>
                <a:lnTo>
                  <a:pt x="14694" y="15352"/>
                </a:lnTo>
                <a:lnTo>
                  <a:pt x="14798" y="15141"/>
                </a:lnTo>
                <a:lnTo>
                  <a:pt x="15161" y="14735"/>
                </a:lnTo>
                <a:lnTo>
                  <a:pt x="15602" y="14329"/>
                </a:lnTo>
                <a:lnTo>
                  <a:pt x="16745" y="13552"/>
                </a:lnTo>
                <a:lnTo>
                  <a:pt x="18043" y="12670"/>
                </a:lnTo>
                <a:lnTo>
                  <a:pt x="18744" y="12194"/>
                </a:lnTo>
                <a:lnTo>
                  <a:pt x="19341" y="11647"/>
                </a:lnTo>
                <a:lnTo>
                  <a:pt x="19938" y="11099"/>
                </a:lnTo>
                <a:lnTo>
                  <a:pt x="20483" y="10464"/>
                </a:lnTo>
                <a:lnTo>
                  <a:pt x="20743" y="10164"/>
                </a:lnTo>
                <a:lnTo>
                  <a:pt x="20950" y="9794"/>
                </a:lnTo>
                <a:lnTo>
                  <a:pt x="21132" y="9441"/>
                </a:lnTo>
                <a:lnTo>
                  <a:pt x="21288" y="9035"/>
                </a:lnTo>
                <a:lnTo>
                  <a:pt x="21444" y="8664"/>
                </a:lnTo>
                <a:lnTo>
                  <a:pt x="21548" y="8223"/>
                </a:lnTo>
                <a:lnTo>
                  <a:pt x="21600" y="7782"/>
                </a:lnTo>
                <a:lnTo>
                  <a:pt x="21600" y="7341"/>
                </a:lnTo>
                <a:lnTo>
                  <a:pt x="21600" y="6935"/>
                </a:lnTo>
                <a:lnTo>
                  <a:pt x="21548" y="6564"/>
                </a:lnTo>
                <a:lnTo>
                  <a:pt x="21496" y="6229"/>
                </a:lnTo>
                <a:lnTo>
                  <a:pt x="21392" y="5858"/>
                </a:lnTo>
                <a:lnTo>
                  <a:pt x="21288" y="5523"/>
                </a:lnTo>
                <a:lnTo>
                  <a:pt x="21132" y="5135"/>
                </a:lnTo>
                <a:lnTo>
                  <a:pt x="20950" y="4800"/>
                </a:lnTo>
                <a:lnTo>
                  <a:pt x="20743" y="4464"/>
                </a:lnTo>
                <a:lnTo>
                  <a:pt x="20535" y="4164"/>
                </a:lnTo>
                <a:lnTo>
                  <a:pt x="20301" y="3847"/>
                </a:lnTo>
                <a:lnTo>
                  <a:pt x="20042" y="3547"/>
                </a:lnTo>
                <a:lnTo>
                  <a:pt x="19782" y="3247"/>
                </a:lnTo>
                <a:lnTo>
                  <a:pt x="19133" y="2664"/>
                </a:lnTo>
                <a:lnTo>
                  <a:pt x="18458" y="2152"/>
                </a:lnTo>
                <a:lnTo>
                  <a:pt x="17705" y="1694"/>
                </a:lnTo>
                <a:lnTo>
                  <a:pt x="16849" y="1252"/>
                </a:lnTo>
                <a:lnTo>
                  <a:pt x="16407" y="1076"/>
                </a:lnTo>
                <a:lnTo>
                  <a:pt x="15940" y="900"/>
                </a:lnTo>
                <a:lnTo>
                  <a:pt x="15499" y="741"/>
                </a:lnTo>
                <a:lnTo>
                  <a:pt x="15057" y="600"/>
                </a:lnTo>
                <a:lnTo>
                  <a:pt x="14564" y="458"/>
                </a:lnTo>
                <a:lnTo>
                  <a:pt x="14045" y="335"/>
                </a:lnTo>
                <a:lnTo>
                  <a:pt x="13500" y="229"/>
                </a:lnTo>
                <a:lnTo>
                  <a:pt x="13006" y="158"/>
                </a:lnTo>
                <a:lnTo>
                  <a:pt x="12461" y="88"/>
                </a:lnTo>
                <a:lnTo>
                  <a:pt x="11968" y="52"/>
                </a:lnTo>
                <a:lnTo>
                  <a:pt x="11423" y="17"/>
                </a:lnTo>
                <a:lnTo>
                  <a:pt x="10825" y="17"/>
                </a:lnTo>
                <a:lnTo>
                  <a:pt x="10254" y="17"/>
                </a:lnTo>
                <a:lnTo>
                  <a:pt x="9709" y="52"/>
                </a:lnTo>
                <a:lnTo>
                  <a:pt x="9216" y="88"/>
                </a:lnTo>
                <a:lnTo>
                  <a:pt x="8671" y="158"/>
                </a:lnTo>
                <a:lnTo>
                  <a:pt x="8177" y="229"/>
                </a:lnTo>
                <a:lnTo>
                  <a:pt x="7632" y="335"/>
                </a:lnTo>
                <a:lnTo>
                  <a:pt x="7113" y="458"/>
                </a:lnTo>
                <a:lnTo>
                  <a:pt x="6620" y="600"/>
                </a:lnTo>
                <a:lnTo>
                  <a:pt x="6178" y="741"/>
                </a:lnTo>
                <a:lnTo>
                  <a:pt x="5737" y="900"/>
                </a:lnTo>
                <a:lnTo>
                  <a:pt x="5270" y="1076"/>
                </a:lnTo>
                <a:lnTo>
                  <a:pt x="4828" y="1252"/>
                </a:lnTo>
                <a:lnTo>
                  <a:pt x="3972" y="1694"/>
                </a:lnTo>
                <a:lnTo>
                  <a:pt x="3219" y="2152"/>
                </a:lnTo>
                <a:lnTo>
                  <a:pt x="2544" y="2664"/>
                </a:lnTo>
                <a:lnTo>
                  <a:pt x="1895" y="3247"/>
                </a:lnTo>
                <a:lnTo>
                  <a:pt x="1635" y="3547"/>
                </a:lnTo>
                <a:lnTo>
                  <a:pt x="1375" y="3847"/>
                </a:lnTo>
                <a:lnTo>
                  <a:pt x="1142" y="4164"/>
                </a:lnTo>
                <a:lnTo>
                  <a:pt x="934" y="4464"/>
                </a:lnTo>
                <a:lnTo>
                  <a:pt x="726" y="4800"/>
                </a:lnTo>
                <a:lnTo>
                  <a:pt x="545" y="5135"/>
                </a:lnTo>
                <a:lnTo>
                  <a:pt x="389" y="5523"/>
                </a:lnTo>
                <a:lnTo>
                  <a:pt x="285" y="5858"/>
                </a:lnTo>
                <a:lnTo>
                  <a:pt x="181" y="6229"/>
                </a:lnTo>
                <a:lnTo>
                  <a:pt x="129" y="6564"/>
                </a:lnTo>
                <a:lnTo>
                  <a:pt x="77" y="6935"/>
                </a:lnTo>
                <a:lnTo>
                  <a:pt x="77" y="7341"/>
                </a:lnTo>
                <a:lnTo>
                  <a:pt x="77" y="7782"/>
                </a:lnTo>
                <a:lnTo>
                  <a:pt x="129" y="8223"/>
                </a:lnTo>
                <a:lnTo>
                  <a:pt x="233" y="8664"/>
                </a:lnTo>
                <a:lnTo>
                  <a:pt x="389" y="9035"/>
                </a:lnTo>
                <a:lnTo>
                  <a:pt x="545" y="9441"/>
                </a:lnTo>
                <a:lnTo>
                  <a:pt x="726" y="9794"/>
                </a:lnTo>
                <a:lnTo>
                  <a:pt x="934" y="10164"/>
                </a:lnTo>
                <a:lnTo>
                  <a:pt x="1194" y="10464"/>
                </a:lnTo>
                <a:lnTo>
                  <a:pt x="1739" y="11099"/>
                </a:lnTo>
                <a:lnTo>
                  <a:pt x="2336" y="11647"/>
                </a:lnTo>
                <a:lnTo>
                  <a:pt x="2933" y="12194"/>
                </a:lnTo>
                <a:lnTo>
                  <a:pt x="3634" y="12670"/>
                </a:lnTo>
                <a:lnTo>
                  <a:pt x="4932" y="13552"/>
                </a:lnTo>
                <a:lnTo>
                  <a:pt x="6075" y="14329"/>
                </a:lnTo>
                <a:lnTo>
                  <a:pt x="6516" y="14735"/>
                </a:lnTo>
                <a:lnTo>
                  <a:pt x="6879" y="15141"/>
                </a:lnTo>
                <a:lnTo>
                  <a:pt x="6983" y="15352"/>
                </a:lnTo>
                <a:lnTo>
                  <a:pt x="7061" y="15547"/>
                </a:lnTo>
                <a:lnTo>
                  <a:pt x="7165" y="15758"/>
                </a:lnTo>
                <a:lnTo>
                  <a:pt x="7165" y="15952"/>
                </a:lnTo>
                <a:lnTo>
                  <a:pt x="7165" y="16464"/>
                </a:lnTo>
                <a:lnTo>
                  <a:pt x="7165" y="16976"/>
                </a:lnTo>
                <a:lnTo>
                  <a:pt x="7165" y="17505"/>
                </a:lnTo>
                <a:lnTo>
                  <a:pt x="7165" y="18052"/>
                </a:lnTo>
                <a:lnTo>
                  <a:pt x="7165" y="18529"/>
                </a:lnTo>
                <a:lnTo>
                  <a:pt x="7165" y="18900"/>
                </a:lnTo>
                <a:lnTo>
                  <a:pt x="7165" y="19147"/>
                </a:lnTo>
                <a:lnTo>
                  <a:pt x="7165" y="19235"/>
                </a:lnTo>
                <a:lnTo>
                  <a:pt x="7165" y="19482"/>
                </a:lnTo>
                <a:lnTo>
                  <a:pt x="7217" y="19747"/>
                </a:lnTo>
                <a:lnTo>
                  <a:pt x="7321" y="19994"/>
                </a:lnTo>
                <a:lnTo>
                  <a:pt x="7476" y="20223"/>
                </a:lnTo>
                <a:lnTo>
                  <a:pt x="7632" y="20435"/>
                </a:lnTo>
                <a:lnTo>
                  <a:pt x="7814" y="20629"/>
                </a:lnTo>
                <a:lnTo>
                  <a:pt x="8022" y="20841"/>
                </a:lnTo>
                <a:lnTo>
                  <a:pt x="8281" y="21000"/>
                </a:lnTo>
                <a:lnTo>
                  <a:pt x="8515" y="21176"/>
                </a:lnTo>
                <a:lnTo>
                  <a:pt x="8775" y="21317"/>
                </a:lnTo>
                <a:lnTo>
                  <a:pt x="9060" y="21441"/>
                </a:lnTo>
                <a:lnTo>
                  <a:pt x="9424" y="21547"/>
                </a:lnTo>
                <a:lnTo>
                  <a:pt x="9761" y="21617"/>
                </a:lnTo>
                <a:lnTo>
                  <a:pt x="10125" y="21688"/>
                </a:lnTo>
                <a:lnTo>
                  <a:pt x="10462" y="21723"/>
                </a:lnTo>
                <a:lnTo>
                  <a:pt x="10825" y="21723"/>
                </a:lnTo>
                <a:close/>
              </a:path>
              <a:path w="21600" h="21600" extrusionOk="0">
                <a:moveTo>
                  <a:pt x="9242" y="14417"/>
                </a:moveTo>
                <a:lnTo>
                  <a:pt x="8541" y="12035"/>
                </a:lnTo>
                <a:lnTo>
                  <a:pt x="7295" y="10129"/>
                </a:lnTo>
                <a:lnTo>
                  <a:pt x="6905" y="9652"/>
                </a:lnTo>
                <a:lnTo>
                  <a:pt x="8541" y="10182"/>
                </a:lnTo>
                <a:lnTo>
                  <a:pt x="9787" y="9547"/>
                </a:lnTo>
                <a:lnTo>
                  <a:pt x="11189" y="10129"/>
                </a:lnTo>
                <a:lnTo>
                  <a:pt x="12279" y="9547"/>
                </a:lnTo>
                <a:lnTo>
                  <a:pt x="13370" y="10076"/>
                </a:lnTo>
                <a:lnTo>
                  <a:pt x="14850" y="9652"/>
                </a:lnTo>
                <a:lnTo>
                  <a:pt x="12902" y="12247"/>
                </a:lnTo>
                <a:lnTo>
                  <a:pt x="12357" y="14417"/>
                </a:lnTo>
                <a:moveTo>
                  <a:pt x="7191" y="15952"/>
                </a:moveTo>
                <a:lnTo>
                  <a:pt x="14512" y="15952"/>
                </a:lnTo>
                <a:lnTo>
                  <a:pt x="14512" y="17064"/>
                </a:lnTo>
                <a:lnTo>
                  <a:pt x="7191" y="17047"/>
                </a:lnTo>
                <a:lnTo>
                  <a:pt x="7191" y="18123"/>
                </a:lnTo>
                <a:lnTo>
                  <a:pt x="14512" y="18158"/>
                </a:lnTo>
                <a:lnTo>
                  <a:pt x="14538" y="19182"/>
                </a:lnTo>
                <a:lnTo>
                  <a:pt x="7217" y="19182"/>
                </a:lnTo>
              </a:path>
            </a:pathLst>
          </a:custGeom>
          <a:solidFill>
            <a:srgbClr val="FFFFCC"/>
          </a:solidFill>
          <a:ln w="57150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7172" name="Rectangle 1"/>
          <p:cNvSpPr>
            <a:spLocks noChangeArrowheads="1"/>
          </p:cNvSpPr>
          <p:nvPr/>
        </p:nvSpPr>
        <p:spPr bwMode="auto">
          <a:xfrm>
            <a:off x="-214313" y="1500188"/>
            <a:ext cx="8001001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zh-CN" altLang="en-US" sz="2400">
                <a:solidFill>
                  <a:srgbClr val="FF0000"/>
                </a:solidFill>
                <a:latin typeface="Calibri" pitchFamily="34" charset="0"/>
                <a:ea typeface="华文细黑" pitchFamily="2" charset="-122"/>
                <a:cs typeface="宋体" pitchFamily="2" charset="-122"/>
              </a:rPr>
              <a:t>双</a:t>
            </a:r>
          </a:p>
        </p:txBody>
      </p:sp>
      <p:sp>
        <p:nvSpPr>
          <p:cNvPr id="7173" name="Rectangle 1"/>
          <p:cNvSpPr>
            <a:spLocks noChangeArrowheads="1"/>
          </p:cNvSpPr>
          <p:nvPr/>
        </p:nvSpPr>
        <p:spPr bwMode="auto">
          <a:xfrm>
            <a:off x="714375" y="2276475"/>
            <a:ext cx="444341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zh-CN" altLang="en-US" sz="2000">
                <a:latin typeface="华文细黑" pitchFamily="2" charset="-122"/>
                <a:ea typeface="华文细黑" pitchFamily="2" charset="-122"/>
                <a:cs typeface="宋体" pitchFamily="2" charset="-122"/>
              </a:rPr>
              <a:t>一</a:t>
            </a:r>
            <a:r>
              <a:rPr lang="zh-CN" altLang="en-US" sz="200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  <a:cs typeface="宋体" pitchFamily="2" charset="-122"/>
              </a:rPr>
              <a:t>双</a:t>
            </a:r>
            <a:r>
              <a:rPr lang="zh-CN" altLang="en-US" sz="2000">
                <a:latin typeface="华文细黑" pitchFamily="2" charset="-122"/>
                <a:ea typeface="华文细黑" pitchFamily="2" charset="-122"/>
                <a:cs typeface="宋体" pitchFamily="2" charset="-122"/>
              </a:rPr>
              <a:t>袜子</a:t>
            </a:r>
            <a:endParaRPr lang="en-US" altLang="zh-CN" sz="2000">
              <a:latin typeface="华文细黑" pitchFamily="2" charset="-122"/>
              <a:ea typeface="华文细黑" pitchFamily="2" charset="-122"/>
              <a:cs typeface="宋体" pitchFamily="2" charset="-122"/>
            </a:endParaRPr>
          </a:p>
        </p:txBody>
      </p:sp>
      <p:sp>
        <p:nvSpPr>
          <p:cNvPr id="7174" name="Rectangle 1"/>
          <p:cNvSpPr>
            <a:spLocks noChangeArrowheads="1"/>
          </p:cNvSpPr>
          <p:nvPr/>
        </p:nvSpPr>
        <p:spPr bwMode="auto">
          <a:xfrm>
            <a:off x="2300288" y="2243138"/>
            <a:ext cx="444341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zh-CN" altLang="en-US" sz="2000">
                <a:latin typeface="华文细黑" pitchFamily="2" charset="-122"/>
                <a:ea typeface="华文细黑" pitchFamily="2" charset="-122"/>
                <a:cs typeface="宋体" pitchFamily="2" charset="-122"/>
              </a:rPr>
              <a:t>一</a:t>
            </a:r>
            <a:r>
              <a:rPr lang="zh-CN" altLang="en-US" sz="200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  <a:cs typeface="宋体" pitchFamily="2" charset="-122"/>
              </a:rPr>
              <a:t>双</a:t>
            </a:r>
            <a:r>
              <a:rPr lang="zh-CN" altLang="en-US" sz="2000">
                <a:latin typeface="华文细黑" pitchFamily="2" charset="-122"/>
                <a:ea typeface="华文细黑" pitchFamily="2" charset="-122"/>
                <a:cs typeface="宋体" pitchFamily="2" charset="-122"/>
              </a:rPr>
              <a:t>手</a:t>
            </a:r>
            <a:endParaRPr lang="en-US" altLang="zh-CN" sz="2000">
              <a:latin typeface="华文细黑" pitchFamily="2" charset="-122"/>
              <a:ea typeface="华文细黑" pitchFamily="2" charset="-122"/>
              <a:cs typeface="宋体" pitchFamily="2" charset="-122"/>
            </a:endParaRPr>
          </a:p>
        </p:txBody>
      </p:sp>
      <p:sp>
        <p:nvSpPr>
          <p:cNvPr id="7175" name="Rectangle 1"/>
          <p:cNvSpPr>
            <a:spLocks noChangeArrowheads="1"/>
          </p:cNvSpPr>
          <p:nvPr/>
        </p:nvSpPr>
        <p:spPr bwMode="auto">
          <a:xfrm>
            <a:off x="3914775" y="2243138"/>
            <a:ext cx="444341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zh-CN" altLang="en-US" sz="2000">
                <a:latin typeface="华文细黑" pitchFamily="2" charset="-122"/>
                <a:ea typeface="华文细黑" pitchFamily="2" charset="-122"/>
                <a:cs typeface="宋体" pitchFamily="2" charset="-122"/>
              </a:rPr>
              <a:t>两</a:t>
            </a:r>
            <a:r>
              <a:rPr lang="zh-CN" altLang="en-US" sz="200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  <a:cs typeface="宋体" pitchFamily="2" charset="-122"/>
              </a:rPr>
              <a:t>双</a:t>
            </a:r>
            <a:r>
              <a:rPr lang="zh-CN" altLang="en-US" sz="2000">
                <a:latin typeface="华文细黑" pitchFamily="2" charset="-122"/>
                <a:ea typeface="华文细黑" pitchFamily="2" charset="-122"/>
                <a:cs typeface="宋体" pitchFamily="2" charset="-122"/>
              </a:rPr>
              <a:t>筷子</a:t>
            </a:r>
            <a:endParaRPr lang="en-US" altLang="zh-CN" sz="2000">
              <a:latin typeface="华文细黑" pitchFamily="2" charset="-122"/>
              <a:ea typeface="华文细黑" pitchFamily="2" charset="-122"/>
              <a:cs typeface="宋体" pitchFamily="2" charset="-122"/>
            </a:endParaRPr>
          </a:p>
        </p:txBody>
      </p:sp>
      <p:sp>
        <p:nvSpPr>
          <p:cNvPr id="7176" name="Rectangle 1"/>
          <p:cNvSpPr>
            <a:spLocks noChangeArrowheads="1"/>
          </p:cNvSpPr>
          <p:nvPr/>
        </p:nvSpPr>
        <p:spPr bwMode="auto">
          <a:xfrm>
            <a:off x="5414963" y="2214563"/>
            <a:ext cx="444341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zh-CN" altLang="en-US" sz="2000">
                <a:latin typeface="华文细黑" pitchFamily="2" charset="-122"/>
                <a:ea typeface="华文细黑" pitchFamily="2" charset="-122"/>
                <a:cs typeface="宋体" pitchFamily="2" charset="-122"/>
              </a:rPr>
              <a:t>三</a:t>
            </a:r>
            <a:r>
              <a:rPr lang="zh-CN" altLang="en-US" sz="200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  <a:cs typeface="宋体" pitchFamily="2" charset="-122"/>
              </a:rPr>
              <a:t>双</a:t>
            </a:r>
            <a:r>
              <a:rPr lang="zh-CN" altLang="en-US" sz="2000">
                <a:latin typeface="华文细黑" pitchFamily="2" charset="-122"/>
                <a:ea typeface="华文细黑" pitchFamily="2" charset="-122"/>
                <a:cs typeface="宋体" pitchFamily="2" charset="-122"/>
              </a:rPr>
              <a:t>鞋子</a:t>
            </a:r>
            <a:endParaRPr lang="en-US" altLang="zh-CN" sz="2000">
              <a:latin typeface="华文细黑" pitchFamily="2" charset="-122"/>
              <a:ea typeface="华文细黑" pitchFamily="2" charset="-122"/>
              <a:cs typeface="宋体" pitchFamily="2" charset="-122"/>
            </a:endParaRPr>
          </a:p>
        </p:txBody>
      </p:sp>
      <p:sp>
        <p:nvSpPr>
          <p:cNvPr id="7177" name="Rectangle 1"/>
          <p:cNvSpPr>
            <a:spLocks noChangeArrowheads="1"/>
          </p:cNvSpPr>
          <p:nvPr/>
        </p:nvSpPr>
        <p:spPr bwMode="auto">
          <a:xfrm>
            <a:off x="-214313" y="3214688"/>
            <a:ext cx="8001001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zh-CN" altLang="en-US" sz="2400">
                <a:solidFill>
                  <a:srgbClr val="FF0000"/>
                </a:solidFill>
                <a:latin typeface="Calibri" pitchFamily="34" charset="0"/>
                <a:ea typeface="华文细黑" pitchFamily="2" charset="-122"/>
                <a:cs typeface="宋体" pitchFamily="2" charset="-122"/>
              </a:rPr>
              <a:t>口</a:t>
            </a:r>
          </a:p>
        </p:txBody>
      </p:sp>
      <p:sp>
        <p:nvSpPr>
          <p:cNvPr id="7178" name="Rectangle 1"/>
          <p:cNvSpPr>
            <a:spLocks noChangeArrowheads="1"/>
          </p:cNvSpPr>
          <p:nvPr/>
        </p:nvSpPr>
        <p:spPr bwMode="auto">
          <a:xfrm>
            <a:off x="1700213" y="4000500"/>
            <a:ext cx="444341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zh-CN" altLang="en-US" sz="2000">
                <a:latin typeface="华文细黑" pitchFamily="2" charset="-122"/>
                <a:ea typeface="华文细黑" pitchFamily="2" charset="-122"/>
                <a:cs typeface="宋体" pitchFamily="2" charset="-122"/>
              </a:rPr>
              <a:t>我现在不饿，一</a:t>
            </a:r>
            <a:r>
              <a:rPr lang="zh-CN" altLang="en-US" sz="200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  <a:cs typeface="宋体" pitchFamily="2" charset="-122"/>
              </a:rPr>
              <a:t>口</a:t>
            </a:r>
            <a:r>
              <a:rPr lang="zh-CN" altLang="en-US" sz="2000">
                <a:latin typeface="华文细黑" pitchFamily="2" charset="-122"/>
                <a:ea typeface="华文细黑" pitchFamily="2" charset="-122"/>
                <a:cs typeface="宋体" pitchFamily="2" charset="-122"/>
              </a:rPr>
              <a:t>饭都吃不下。</a:t>
            </a:r>
            <a:endParaRPr lang="en-US" altLang="zh-CN" sz="2000">
              <a:latin typeface="华文细黑" pitchFamily="2" charset="-122"/>
              <a:ea typeface="华文细黑" pitchFamily="2" charset="-122"/>
              <a:cs typeface="宋体" pitchFamily="2" charset="-122"/>
            </a:endParaRPr>
          </a:p>
        </p:txBody>
      </p:sp>
      <p:sp>
        <p:nvSpPr>
          <p:cNvPr id="7179" name="Rectangle 1"/>
          <p:cNvSpPr>
            <a:spLocks noChangeArrowheads="1"/>
          </p:cNvSpPr>
          <p:nvPr/>
        </p:nvSpPr>
        <p:spPr bwMode="auto">
          <a:xfrm>
            <a:off x="1714500" y="4714875"/>
            <a:ext cx="444341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zh-CN" altLang="en-US" sz="2000">
                <a:latin typeface="华文细黑" pitchFamily="2" charset="-122"/>
                <a:ea typeface="华文细黑" pitchFamily="2" charset="-122"/>
                <a:cs typeface="宋体" pitchFamily="2" charset="-122"/>
              </a:rPr>
              <a:t>她会说一</a:t>
            </a:r>
            <a:r>
              <a:rPr lang="zh-CN" altLang="en-US" sz="200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  <a:cs typeface="宋体" pitchFamily="2" charset="-122"/>
              </a:rPr>
              <a:t>口</a:t>
            </a:r>
            <a:r>
              <a:rPr lang="zh-CN" altLang="en-US" sz="2000">
                <a:latin typeface="华文细黑" pitchFamily="2" charset="-122"/>
                <a:ea typeface="华文细黑" pitchFamily="2" charset="-122"/>
                <a:cs typeface="宋体" pitchFamily="2" charset="-122"/>
              </a:rPr>
              <a:t>流利的汉语。</a:t>
            </a:r>
            <a:endParaRPr lang="en-US" altLang="zh-CN" sz="2000">
              <a:latin typeface="华文细黑" pitchFamily="2" charset="-122"/>
              <a:ea typeface="华文细黑" pitchFamily="2" charset="-122"/>
              <a:cs typeface="宋体" pitchFamily="2" charset="-122"/>
            </a:endParaRPr>
          </a:p>
        </p:txBody>
      </p:sp>
      <p:sp>
        <p:nvSpPr>
          <p:cNvPr id="7180" name="Rectangle 1"/>
          <p:cNvSpPr>
            <a:spLocks noChangeArrowheads="1"/>
          </p:cNvSpPr>
          <p:nvPr/>
        </p:nvSpPr>
        <p:spPr bwMode="auto">
          <a:xfrm>
            <a:off x="1714500" y="5429250"/>
            <a:ext cx="444341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zh-CN" altLang="en-US" sz="2000">
                <a:latin typeface="华文细黑" pitchFamily="2" charset="-122"/>
                <a:ea typeface="华文细黑" pitchFamily="2" charset="-122"/>
                <a:cs typeface="宋体" pitchFamily="2" charset="-122"/>
              </a:rPr>
              <a:t>我家一共有三</a:t>
            </a:r>
            <a:r>
              <a:rPr lang="zh-CN" altLang="en-US" sz="200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  <a:cs typeface="宋体" pitchFamily="2" charset="-122"/>
              </a:rPr>
              <a:t>口</a:t>
            </a:r>
            <a:r>
              <a:rPr lang="zh-CN" altLang="en-US" sz="2000">
                <a:latin typeface="华文细黑" pitchFamily="2" charset="-122"/>
                <a:ea typeface="华文细黑" pitchFamily="2" charset="-122"/>
                <a:cs typeface="宋体" pitchFamily="2" charset="-122"/>
              </a:rPr>
              <a:t>人。</a:t>
            </a:r>
            <a:endParaRPr lang="en-US" altLang="zh-CN" sz="2000">
              <a:latin typeface="华文细黑" pitchFamily="2" charset="-122"/>
              <a:ea typeface="华文细黑" pitchFamily="2" charset="-122"/>
              <a:cs typeface="宋体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740310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8"/>
          <p:cNvSpPr>
            <a:spLocks noChangeArrowheads="1"/>
          </p:cNvSpPr>
          <p:nvPr/>
        </p:nvSpPr>
        <p:spPr bwMode="auto">
          <a:xfrm>
            <a:off x="2541588" y="862013"/>
            <a:ext cx="24701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选择恰当的词语填空</a:t>
            </a:r>
            <a:endParaRPr lang="en-US" altLang="zh-CN" sz="2000">
              <a:latin typeface="华文细黑" pitchFamily="2" charset="-122"/>
              <a:ea typeface="华文细黑" pitchFamily="2" charset="-122"/>
            </a:endParaRPr>
          </a:p>
        </p:txBody>
      </p:sp>
      <p:grpSp>
        <p:nvGrpSpPr>
          <p:cNvPr id="2" name="Group 9"/>
          <p:cNvGrpSpPr>
            <a:grpSpLocks/>
          </p:cNvGrpSpPr>
          <p:nvPr/>
        </p:nvGrpSpPr>
        <p:grpSpPr bwMode="auto">
          <a:xfrm>
            <a:off x="323850" y="304800"/>
            <a:ext cx="8505825" cy="1085850"/>
            <a:chOff x="323528" y="404664"/>
            <a:chExt cx="8506790" cy="1086541"/>
          </a:xfrm>
        </p:grpSpPr>
        <p:sp>
          <p:nvSpPr>
            <p:cNvPr id="8203" name="TextBox 10"/>
            <p:cNvSpPr txBox="1">
              <a:spLocks noChangeArrowheads="1"/>
            </p:cNvSpPr>
            <p:nvPr/>
          </p:nvSpPr>
          <p:spPr bwMode="auto">
            <a:xfrm>
              <a:off x="323528" y="404664"/>
              <a:ext cx="648072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endParaRPr lang="zh-CN" altLang="en-US">
                <a:latin typeface="Calibri" pitchFamily="34" charset="0"/>
              </a:endParaRPr>
            </a:p>
          </p:txBody>
        </p:sp>
        <p:sp>
          <p:nvSpPr>
            <p:cNvPr id="8204" name="Litebulb"/>
            <p:cNvSpPr>
              <a:spLocks noEditPoints="1" noChangeArrowheads="1"/>
            </p:cNvSpPr>
            <p:nvPr/>
          </p:nvSpPr>
          <p:spPr bwMode="auto">
            <a:xfrm>
              <a:off x="467544" y="404664"/>
              <a:ext cx="609593" cy="915333"/>
            </a:xfrm>
            <a:custGeom>
              <a:avLst/>
              <a:gdLst>
                <a:gd name="T0" fmla="*/ 8601950 w 21600"/>
                <a:gd name="T1" fmla="*/ 0 h 21600"/>
                <a:gd name="T2" fmla="*/ 17203872 w 21600"/>
                <a:gd name="T3" fmla="*/ 13974677 h 21600"/>
                <a:gd name="T4" fmla="*/ 0 w 21600"/>
                <a:gd name="T5" fmla="*/ 13974677 h 21600"/>
                <a:gd name="T6" fmla="*/ 8601950 w 21600"/>
                <a:gd name="T7" fmla="*/ 38788631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3556 w 21600"/>
                <a:gd name="T13" fmla="*/ 2188 h 21600"/>
                <a:gd name="T14" fmla="*/ 18277 w 21600"/>
                <a:gd name="T15" fmla="*/ 928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 extrusionOk="0">
                  <a:moveTo>
                    <a:pt x="10825" y="21723"/>
                  </a:moveTo>
                  <a:lnTo>
                    <a:pt x="11215" y="21723"/>
                  </a:lnTo>
                  <a:lnTo>
                    <a:pt x="11552" y="21688"/>
                  </a:lnTo>
                  <a:lnTo>
                    <a:pt x="11916" y="21617"/>
                  </a:lnTo>
                  <a:lnTo>
                    <a:pt x="12253" y="21547"/>
                  </a:lnTo>
                  <a:lnTo>
                    <a:pt x="12617" y="21441"/>
                  </a:lnTo>
                  <a:lnTo>
                    <a:pt x="12902" y="21317"/>
                  </a:lnTo>
                  <a:lnTo>
                    <a:pt x="13162" y="21176"/>
                  </a:lnTo>
                  <a:lnTo>
                    <a:pt x="13396" y="21000"/>
                  </a:lnTo>
                  <a:lnTo>
                    <a:pt x="13655" y="20841"/>
                  </a:lnTo>
                  <a:lnTo>
                    <a:pt x="13863" y="20629"/>
                  </a:lnTo>
                  <a:lnTo>
                    <a:pt x="14045" y="20435"/>
                  </a:lnTo>
                  <a:lnTo>
                    <a:pt x="14200" y="20223"/>
                  </a:lnTo>
                  <a:lnTo>
                    <a:pt x="14356" y="19994"/>
                  </a:lnTo>
                  <a:lnTo>
                    <a:pt x="14460" y="19747"/>
                  </a:lnTo>
                  <a:lnTo>
                    <a:pt x="14512" y="19482"/>
                  </a:lnTo>
                  <a:lnTo>
                    <a:pt x="14512" y="19235"/>
                  </a:lnTo>
                  <a:lnTo>
                    <a:pt x="14512" y="19147"/>
                  </a:lnTo>
                  <a:lnTo>
                    <a:pt x="14512" y="18900"/>
                  </a:lnTo>
                  <a:lnTo>
                    <a:pt x="14512" y="18529"/>
                  </a:lnTo>
                  <a:lnTo>
                    <a:pt x="14512" y="18052"/>
                  </a:lnTo>
                  <a:lnTo>
                    <a:pt x="14512" y="17505"/>
                  </a:lnTo>
                  <a:lnTo>
                    <a:pt x="14512" y="16976"/>
                  </a:lnTo>
                  <a:lnTo>
                    <a:pt x="14512" y="16464"/>
                  </a:lnTo>
                  <a:lnTo>
                    <a:pt x="14512" y="15952"/>
                  </a:lnTo>
                  <a:lnTo>
                    <a:pt x="14512" y="15758"/>
                  </a:lnTo>
                  <a:lnTo>
                    <a:pt x="14616" y="15547"/>
                  </a:lnTo>
                  <a:lnTo>
                    <a:pt x="14694" y="15352"/>
                  </a:lnTo>
                  <a:lnTo>
                    <a:pt x="14798" y="15141"/>
                  </a:lnTo>
                  <a:lnTo>
                    <a:pt x="15161" y="14735"/>
                  </a:lnTo>
                  <a:lnTo>
                    <a:pt x="15602" y="14329"/>
                  </a:lnTo>
                  <a:lnTo>
                    <a:pt x="16745" y="13552"/>
                  </a:lnTo>
                  <a:lnTo>
                    <a:pt x="18043" y="12670"/>
                  </a:lnTo>
                  <a:lnTo>
                    <a:pt x="18744" y="12194"/>
                  </a:lnTo>
                  <a:lnTo>
                    <a:pt x="19341" y="11647"/>
                  </a:lnTo>
                  <a:lnTo>
                    <a:pt x="19938" y="11099"/>
                  </a:lnTo>
                  <a:lnTo>
                    <a:pt x="20483" y="10464"/>
                  </a:lnTo>
                  <a:lnTo>
                    <a:pt x="20743" y="10164"/>
                  </a:lnTo>
                  <a:lnTo>
                    <a:pt x="20950" y="9794"/>
                  </a:lnTo>
                  <a:lnTo>
                    <a:pt x="21132" y="9441"/>
                  </a:lnTo>
                  <a:lnTo>
                    <a:pt x="21288" y="9035"/>
                  </a:lnTo>
                  <a:lnTo>
                    <a:pt x="21444" y="8664"/>
                  </a:lnTo>
                  <a:lnTo>
                    <a:pt x="21548" y="8223"/>
                  </a:lnTo>
                  <a:lnTo>
                    <a:pt x="21600" y="7782"/>
                  </a:lnTo>
                  <a:lnTo>
                    <a:pt x="21600" y="7341"/>
                  </a:lnTo>
                  <a:lnTo>
                    <a:pt x="21600" y="6935"/>
                  </a:lnTo>
                  <a:lnTo>
                    <a:pt x="21548" y="6564"/>
                  </a:lnTo>
                  <a:lnTo>
                    <a:pt x="21496" y="6229"/>
                  </a:lnTo>
                  <a:lnTo>
                    <a:pt x="21392" y="5858"/>
                  </a:lnTo>
                  <a:lnTo>
                    <a:pt x="21288" y="5523"/>
                  </a:lnTo>
                  <a:lnTo>
                    <a:pt x="21132" y="5135"/>
                  </a:lnTo>
                  <a:lnTo>
                    <a:pt x="20950" y="4800"/>
                  </a:lnTo>
                  <a:lnTo>
                    <a:pt x="20743" y="4464"/>
                  </a:lnTo>
                  <a:lnTo>
                    <a:pt x="20535" y="4164"/>
                  </a:lnTo>
                  <a:lnTo>
                    <a:pt x="20301" y="3847"/>
                  </a:lnTo>
                  <a:lnTo>
                    <a:pt x="20042" y="3547"/>
                  </a:lnTo>
                  <a:lnTo>
                    <a:pt x="19782" y="3247"/>
                  </a:lnTo>
                  <a:lnTo>
                    <a:pt x="19133" y="2664"/>
                  </a:lnTo>
                  <a:lnTo>
                    <a:pt x="18458" y="2152"/>
                  </a:lnTo>
                  <a:lnTo>
                    <a:pt x="17705" y="1694"/>
                  </a:lnTo>
                  <a:lnTo>
                    <a:pt x="16849" y="1252"/>
                  </a:lnTo>
                  <a:lnTo>
                    <a:pt x="16407" y="1076"/>
                  </a:lnTo>
                  <a:lnTo>
                    <a:pt x="15940" y="900"/>
                  </a:lnTo>
                  <a:lnTo>
                    <a:pt x="15499" y="741"/>
                  </a:lnTo>
                  <a:lnTo>
                    <a:pt x="15057" y="600"/>
                  </a:lnTo>
                  <a:lnTo>
                    <a:pt x="14564" y="458"/>
                  </a:lnTo>
                  <a:lnTo>
                    <a:pt x="14045" y="335"/>
                  </a:lnTo>
                  <a:lnTo>
                    <a:pt x="13500" y="229"/>
                  </a:lnTo>
                  <a:lnTo>
                    <a:pt x="13006" y="158"/>
                  </a:lnTo>
                  <a:lnTo>
                    <a:pt x="12461" y="88"/>
                  </a:lnTo>
                  <a:lnTo>
                    <a:pt x="11968" y="52"/>
                  </a:lnTo>
                  <a:lnTo>
                    <a:pt x="11423" y="17"/>
                  </a:lnTo>
                  <a:lnTo>
                    <a:pt x="10825" y="17"/>
                  </a:lnTo>
                  <a:lnTo>
                    <a:pt x="10254" y="17"/>
                  </a:lnTo>
                  <a:lnTo>
                    <a:pt x="9709" y="52"/>
                  </a:lnTo>
                  <a:lnTo>
                    <a:pt x="9216" y="88"/>
                  </a:lnTo>
                  <a:lnTo>
                    <a:pt x="8671" y="158"/>
                  </a:lnTo>
                  <a:lnTo>
                    <a:pt x="8177" y="229"/>
                  </a:lnTo>
                  <a:lnTo>
                    <a:pt x="7632" y="335"/>
                  </a:lnTo>
                  <a:lnTo>
                    <a:pt x="7113" y="458"/>
                  </a:lnTo>
                  <a:lnTo>
                    <a:pt x="6620" y="600"/>
                  </a:lnTo>
                  <a:lnTo>
                    <a:pt x="6178" y="741"/>
                  </a:lnTo>
                  <a:lnTo>
                    <a:pt x="5737" y="900"/>
                  </a:lnTo>
                  <a:lnTo>
                    <a:pt x="5270" y="1076"/>
                  </a:lnTo>
                  <a:lnTo>
                    <a:pt x="4828" y="1252"/>
                  </a:lnTo>
                  <a:lnTo>
                    <a:pt x="3972" y="1694"/>
                  </a:lnTo>
                  <a:lnTo>
                    <a:pt x="3219" y="2152"/>
                  </a:lnTo>
                  <a:lnTo>
                    <a:pt x="2544" y="2664"/>
                  </a:lnTo>
                  <a:lnTo>
                    <a:pt x="1895" y="3247"/>
                  </a:lnTo>
                  <a:lnTo>
                    <a:pt x="1635" y="3547"/>
                  </a:lnTo>
                  <a:lnTo>
                    <a:pt x="1375" y="3847"/>
                  </a:lnTo>
                  <a:lnTo>
                    <a:pt x="1142" y="4164"/>
                  </a:lnTo>
                  <a:lnTo>
                    <a:pt x="934" y="4464"/>
                  </a:lnTo>
                  <a:lnTo>
                    <a:pt x="726" y="4800"/>
                  </a:lnTo>
                  <a:lnTo>
                    <a:pt x="545" y="5135"/>
                  </a:lnTo>
                  <a:lnTo>
                    <a:pt x="389" y="5523"/>
                  </a:lnTo>
                  <a:lnTo>
                    <a:pt x="285" y="5858"/>
                  </a:lnTo>
                  <a:lnTo>
                    <a:pt x="181" y="6229"/>
                  </a:lnTo>
                  <a:lnTo>
                    <a:pt x="129" y="6564"/>
                  </a:lnTo>
                  <a:lnTo>
                    <a:pt x="77" y="6935"/>
                  </a:lnTo>
                  <a:lnTo>
                    <a:pt x="77" y="7341"/>
                  </a:lnTo>
                  <a:lnTo>
                    <a:pt x="77" y="7782"/>
                  </a:lnTo>
                  <a:lnTo>
                    <a:pt x="129" y="8223"/>
                  </a:lnTo>
                  <a:lnTo>
                    <a:pt x="233" y="8664"/>
                  </a:lnTo>
                  <a:lnTo>
                    <a:pt x="389" y="9035"/>
                  </a:lnTo>
                  <a:lnTo>
                    <a:pt x="545" y="9441"/>
                  </a:lnTo>
                  <a:lnTo>
                    <a:pt x="726" y="9794"/>
                  </a:lnTo>
                  <a:lnTo>
                    <a:pt x="934" y="10164"/>
                  </a:lnTo>
                  <a:lnTo>
                    <a:pt x="1194" y="10464"/>
                  </a:lnTo>
                  <a:lnTo>
                    <a:pt x="1739" y="11099"/>
                  </a:lnTo>
                  <a:lnTo>
                    <a:pt x="2336" y="11647"/>
                  </a:lnTo>
                  <a:lnTo>
                    <a:pt x="2933" y="12194"/>
                  </a:lnTo>
                  <a:lnTo>
                    <a:pt x="3634" y="12670"/>
                  </a:lnTo>
                  <a:lnTo>
                    <a:pt x="4932" y="13552"/>
                  </a:lnTo>
                  <a:lnTo>
                    <a:pt x="6075" y="14329"/>
                  </a:lnTo>
                  <a:lnTo>
                    <a:pt x="6516" y="14735"/>
                  </a:lnTo>
                  <a:lnTo>
                    <a:pt x="6879" y="15141"/>
                  </a:lnTo>
                  <a:lnTo>
                    <a:pt x="6983" y="15352"/>
                  </a:lnTo>
                  <a:lnTo>
                    <a:pt x="7061" y="15547"/>
                  </a:lnTo>
                  <a:lnTo>
                    <a:pt x="7165" y="15758"/>
                  </a:lnTo>
                  <a:lnTo>
                    <a:pt x="7165" y="15952"/>
                  </a:lnTo>
                  <a:lnTo>
                    <a:pt x="7165" y="16464"/>
                  </a:lnTo>
                  <a:lnTo>
                    <a:pt x="7165" y="16976"/>
                  </a:lnTo>
                  <a:lnTo>
                    <a:pt x="7165" y="17505"/>
                  </a:lnTo>
                  <a:lnTo>
                    <a:pt x="7165" y="18052"/>
                  </a:lnTo>
                  <a:lnTo>
                    <a:pt x="7165" y="18529"/>
                  </a:lnTo>
                  <a:lnTo>
                    <a:pt x="7165" y="18900"/>
                  </a:lnTo>
                  <a:lnTo>
                    <a:pt x="7165" y="19147"/>
                  </a:lnTo>
                  <a:lnTo>
                    <a:pt x="7165" y="19235"/>
                  </a:lnTo>
                  <a:lnTo>
                    <a:pt x="7165" y="19482"/>
                  </a:lnTo>
                  <a:lnTo>
                    <a:pt x="7217" y="19747"/>
                  </a:lnTo>
                  <a:lnTo>
                    <a:pt x="7321" y="19994"/>
                  </a:lnTo>
                  <a:lnTo>
                    <a:pt x="7476" y="20223"/>
                  </a:lnTo>
                  <a:lnTo>
                    <a:pt x="7632" y="20435"/>
                  </a:lnTo>
                  <a:lnTo>
                    <a:pt x="7814" y="20629"/>
                  </a:lnTo>
                  <a:lnTo>
                    <a:pt x="8022" y="20841"/>
                  </a:lnTo>
                  <a:lnTo>
                    <a:pt x="8281" y="21000"/>
                  </a:lnTo>
                  <a:lnTo>
                    <a:pt x="8515" y="21176"/>
                  </a:lnTo>
                  <a:lnTo>
                    <a:pt x="8775" y="21317"/>
                  </a:lnTo>
                  <a:lnTo>
                    <a:pt x="9060" y="21441"/>
                  </a:lnTo>
                  <a:lnTo>
                    <a:pt x="9424" y="21547"/>
                  </a:lnTo>
                  <a:lnTo>
                    <a:pt x="9761" y="21617"/>
                  </a:lnTo>
                  <a:lnTo>
                    <a:pt x="10125" y="21688"/>
                  </a:lnTo>
                  <a:lnTo>
                    <a:pt x="10462" y="21723"/>
                  </a:lnTo>
                  <a:lnTo>
                    <a:pt x="10825" y="21723"/>
                  </a:lnTo>
                  <a:close/>
                </a:path>
                <a:path w="21600" h="21600" extrusionOk="0">
                  <a:moveTo>
                    <a:pt x="9242" y="14417"/>
                  </a:moveTo>
                  <a:lnTo>
                    <a:pt x="8541" y="12035"/>
                  </a:lnTo>
                  <a:lnTo>
                    <a:pt x="7295" y="10129"/>
                  </a:lnTo>
                  <a:lnTo>
                    <a:pt x="6905" y="9652"/>
                  </a:lnTo>
                  <a:lnTo>
                    <a:pt x="8541" y="10182"/>
                  </a:lnTo>
                  <a:lnTo>
                    <a:pt x="9787" y="9547"/>
                  </a:lnTo>
                  <a:lnTo>
                    <a:pt x="11189" y="10129"/>
                  </a:lnTo>
                  <a:lnTo>
                    <a:pt x="12279" y="9547"/>
                  </a:lnTo>
                  <a:lnTo>
                    <a:pt x="13370" y="10076"/>
                  </a:lnTo>
                  <a:lnTo>
                    <a:pt x="14850" y="9652"/>
                  </a:lnTo>
                  <a:lnTo>
                    <a:pt x="12902" y="12247"/>
                  </a:lnTo>
                  <a:lnTo>
                    <a:pt x="12357" y="14417"/>
                  </a:lnTo>
                  <a:moveTo>
                    <a:pt x="7191" y="15952"/>
                  </a:moveTo>
                  <a:lnTo>
                    <a:pt x="14512" y="15952"/>
                  </a:lnTo>
                  <a:lnTo>
                    <a:pt x="14512" y="17064"/>
                  </a:lnTo>
                  <a:lnTo>
                    <a:pt x="7191" y="17047"/>
                  </a:lnTo>
                  <a:lnTo>
                    <a:pt x="7191" y="18123"/>
                  </a:lnTo>
                  <a:lnTo>
                    <a:pt x="14512" y="18158"/>
                  </a:lnTo>
                  <a:lnTo>
                    <a:pt x="14538" y="19182"/>
                  </a:lnTo>
                  <a:lnTo>
                    <a:pt x="7217" y="19182"/>
                  </a:lnTo>
                </a:path>
              </a:pathLst>
            </a:custGeom>
            <a:solidFill>
              <a:srgbClr val="FFFFCC"/>
            </a:solidFill>
            <a:ln w="5715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16" name="标题 1"/>
            <p:cNvSpPr txBox="1">
              <a:spLocks/>
            </p:cNvSpPr>
            <p:nvPr/>
          </p:nvSpPr>
          <p:spPr>
            <a:xfrm>
              <a:off x="1044335" y="692185"/>
              <a:ext cx="7785983" cy="799020"/>
            </a:xfrm>
            <a:prstGeom prst="rect">
              <a:avLst/>
            </a:prstGeom>
          </p:spPr>
          <p:txBody>
            <a:bodyPr/>
            <a:lstStyle/>
            <a:p>
              <a:pPr fontAlgn="auto">
                <a:spcAft>
                  <a:spcPts val="0"/>
                </a:spcAft>
                <a:defRPr/>
              </a:pPr>
              <a:r>
                <a:rPr lang="zh-CN" altLang="en-US" sz="4000" dirty="0">
                  <a:solidFill>
                    <a:schemeClr val="bg1">
                      <a:lumMod val="65000"/>
                    </a:schemeClr>
                  </a:solidFill>
                  <a:latin typeface="黑体" pitchFamily="2" charset="-122"/>
                  <a:ea typeface="黑体" pitchFamily="2" charset="-122"/>
                  <a:cs typeface="+mj-cs"/>
                </a:rPr>
                <a:t>练习</a:t>
              </a:r>
            </a:p>
          </p:txBody>
        </p:sp>
      </p:grpSp>
      <p:sp>
        <p:nvSpPr>
          <p:cNvPr id="32" name="TextBox 31"/>
          <p:cNvSpPr txBox="1"/>
          <p:nvPr/>
        </p:nvSpPr>
        <p:spPr>
          <a:xfrm>
            <a:off x="723900" y="2603500"/>
            <a:ext cx="4784725" cy="400050"/>
          </a:xfrm>
          <a:prstGeom prst="rect">
            <a:avLst/>
          </a:prstGeom>
          <a:noFill/>
          <a:ln>
            <a:noFill/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en-US" altLang="zh-CN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1. 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这种咖啡特别好喝，快来喝一</a:t>
            </a:r>
            <a:r>
              <a:rPr lang="zh-CN" altLang="en-US" sz="2000" u="sng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         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吧。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7059613" y="1946275"/>
            <a:ext cx="441325" cy="400050"/>
          </a:xfrm>
          <a:prstGeom prst="rect">
            <a:avLst/>
          </a:prstGeom>
          <a:noFill/>
          <a:ln>
            <a:noFill/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zh-CN" altLang="en-US" sz="2000" dirty="0">
                <a:solidFill>
                  <a:schemeClr val="bg1"/>
                </a:solidFill>
                <a:latin typeface="华文细黑"/>
                <a:ea typeface="华文细黑"/>
                <a:cs typeface="华文细黑"/>
              </a:rPr>
              <a:t>刚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7856538" y="1951038"/>
            <a:ext cx="696912" cy="400050"/>
          </a:xfrm>
          <a:prstGeom prst="rect">
            <a:avLst/>
          </a:prstGeom>
          <a:noFill/>
          <a:ln>
            <a:noFill/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zh-CN" altLang="en-US" sz="2000" dirty="0">
                <a:solidFill>
                  <a:schemeClr val="bg1"/>
                </a:solidFill>
                <a:latin typeface="华文细黑"/>
                <a:ea typeface="华文细黑"/>
                <a:cs typeface="华文细黑"/>
              </a:rPr>
              <a:t>刚才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720725" y="3233738"/>
            <a:ext cx="5110163" cy="396875"/>
          </a:xfrm>
          <a:prstGeom prst="rect">
            <a:avLst/>
          </a:prstGeom>
          <a:noFill/>
          <a:ln>
            <a:noFill/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zh-CN" altLang="zh-CN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2</a:t>
            </a:r>
            <a:r>
              <a:rPr lang="en-US" altLang="zh-CN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. 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桌子上有一个</a:t>
            </a:r>
            <a:r>
              <a:rPr lang="zh-CN" altLang="en-US" sz="2000" u="sng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         </a:t>
            </a:r>
            <a:r>
              <a:rPr lang="zh-CN" altLang="en-US" sz="2000" dirty="0"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</a:rPr>
              <a:t>，是谁的？</a:t>
            </a:r>
            <a:endParaRPr lang="zh-CN" altLang="en-US" dirty="0">
              <a:solidFill>
                <a:schemeClr val="tx1"/>
              </a:solidFill>
              <a:latin typeface="Arial" charset="0"/>
            </a:endParaRPr>
          </a:p>
        </p:txBody>
      </p:sp>
      <p:sp>
        <p:nvSpPr>
          <p:cNvPr id="36" name="TextBox 35"/>
          <p:cNvSpPr txBox="1"/>
          <p:nvPr/>
        </p:nvSpPr>
        <p:spPr>
          <a:xfrm>
            <a:off x="720725" y="3862388"/>
            <a:ext cx="5365750" cy="396875"/>
          </a:xfrm>
          <a:prstGeom prst="rect">
            <a:avLst/>
          </a:prstGeom>
          <a:noFill/>
          <a:ln>
            <a:noFill/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zh-CN" altLang="zh-CN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3</a:t>
            </a:r>
            <a:r>
              <a:rPr lang="en-US" altLang="zh-CN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. 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我只有二十三块钱，还</a:t>
            </a:r>
            <a:r>
              <a:rPr lang="zh-CN" altLang="en-US" sz="2000" u="sng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         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五块钱。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727075" y="4500563"/>
            <a:ext cx="6559550" cy="400050"/>
          </a:xfrm>
          <a:prstGeom prst="rect">
            <a:avLst/>
          </a:prstGeom>
          <a:noFill/>
          <a:ln>
            <a:noFill/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zh-CN" altLang="zh-CN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4</a:t>
            </a:r>
            <a:r>
              <a:rPr lang="en-US" altLang="zh-CN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. 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拿两</a:t>
            </a:r>
            <a:r>
              <a:rPr lang="en-US" altLang="zh-CN" sz="2000" u="sng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         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筷子就可以离，今天你爸爸不回来吃饭。</a:t>
            </a:r>
          </a:p>
        </p:txBody>
      </p:sp>
      <p:sp>
        <p:nvSpPr>
          <p:cNvPr id="8202" name="Text Box 46"/>
          <p:cNvSpPr txBox="1">
            <a:spLocks noChangeArrowheads="1"/>
          </p:cNvSpPr>
          <p:nvPr/>
        </p:nvSpPr>
        <p:spPr bwMode="auto">
          <a:xfrm>
            <a:off x="0" y="1628775"/>
            <a:ext cx="91440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zh-CN" altLang="en-US" sz="2000" dirty="0">
                <a:latin typeface="华文楷体" pitchFamily="2" charset="-122"/>
                <a:ea typeface="华文楷体" pitchFamily="2" charset="-122"/>
              </a:rPr>
              <a:t>瓶子    口     双      差  </a:t>
            </a:r>
          </a:p>
        </p:txBody>
      </p:sp>
    </p:spTree>
    <p:extLst>
      <p:ext uri="{BB962C8B-B14F-4D97-AF65-F5344CB8AC3E}">
        <p14:creationId xmlns:p14="http://schemas.microsoft.com/office/powerpoint/2010/main" val="1206831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Get used to do</a:t>
            </a:r>
            <a:br>
              <a:rPr lang="en-US" dirty="0" smtClean="0"/>
            </a:br>
            <a:r>
              <a:rPr lang="zh-CN" altLang="en-US" dirty="0"/>
              <a:t>习惯</a:t>
            </a:r>
            <a:r>
              <a:rPr lang="en-US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I am getting used to living in the UK.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6077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hape 21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 algn="l"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词汇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22" name="Shape 22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23" name="Shape 23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25" name="Shape 25"/>
          <p:cNvSpPr/>
          <p:nvPr/>
        </p:nvSpPr>
        <p:spPr>
          <a:xfrm>
            <a:off x="5022850" y="1778000"/>
            <a:ext cx="832357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 algn="l"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n. sun</a:t>
            </a:r>
          </a:p>
        </p:txBody>
      </p:sp>
      <p:sp>
        <p:nvSpPr>
          <p:cNvPr id="26" name="Shape 26"/>
          <p:cNvSpPr/>
          <p:nvPr/>
        </p:nvSpPr>
        <p:spPr>
          <a:xfrm>
            <a:off x="1049337" y="1785937"/>
            <a:ext cx="1008063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 algn="l"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太阳</a:t>
            </a:r>
          </a:p>
        </p:txBody>
      </p:sp>
      <p:sp>
        <p:nvSpPr>
          <p:cNvPr id="27" name="Shape 27"/>
          <p:cNvSpPr/>
          <p:nvPr/>
        </p:nvSpPr>
        <p:spPr>
          <a:xfrm>
            <a:off x="5038725" y="2527300"/>
            <a:ext cx="967641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 algn="l">
              <a:defRPr sz="1800"/>
            </a:pPr>
            <a:r>
              <a:rPr sz="2400">
                <a:latin typeface="Times New Roman"/>
                <a:ea typeface="Times New Roman"/>
                <a:cs typeface="Times New Roman"/>
                <a:sym typeface="Times New Roman"/>
              </a:rPr>
              <a:t>n. west</a:t>
            </a:r>
          </a:p>
        </p:txBody>
      </p:sp>
      <p:sp>
        <p:nvSpPr>
          <p:cNvPr id="28" name="Shape 28"/>
          <p:cNvSpPr/>
          <p:nvPr/>
        </p:nvSpPr>
        <p:spPr>
          <a:xfrm>
            <a:off x="1049337" y="2540000"/>
            <a:ext cx="627063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 algn="l"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西</a:t>
            </a:r>
          </a:p>
        </p:txBody>
      </p:sp>
      <p:sp>
        <p:nvSpPr>
          <p:cNvPr id="29" name="Shape 29"/>
          <p:cNvSpPr/>
          <p:nvPr/>
        </p:nvSpPr>
        <p:spPr>
          <a:xfrm>
            <a:off x="5038725" y="3276600"/>
            <a:ext cx="1083132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 algn="l">
              <a:defRPr sz="1800"/>
            </a:pPr>
            <a:r>
              <a:rPr sz="2400">
                <a:latin typeface="Times New Roman"/>
                <a:ea typeface="Times New Roman"/>
                <a:cs typeface="Times New Roman"/>
                <a:sym typeface="Times New Roman"/>
              </a:rPr>
              <a:t>v. angry</a:t>
            </a:r>
          </a:p>
        </p:txBody>
      </p:sp>
      <p:sp>
        <p:nvSpPr>
          <p:cNvPr id="30" name="Shape 30"/>
          <p:cNvSpPr/>
          <p:nvPr/>
        </p:nvSpPr>
        <p:spPr>
          <a:xfrm>
            <a:off x="1049337" y="3284537"/>
            <a:ext cx="930276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 algn="l"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生气</a:t>
            </a:r>
          </a:p>
        </p:txBody>
      </p:sp>
      <p:sp>
        <p:nvSpPr>
          <p:cNvPr id="31" name="Shape 31"/>
          <p:cNvSpPr/>
          <p:nvPr/>
        </p:nvSpPr>
        <p:spPr>
          <a:xfrm>
            <a:off x="2519362" y="1789112"/>
            <a:ext cx="1900238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 algn="l" defTabSz="457200">
              <a:defRPr sz="240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4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</a:rPr>
              <a:t>tàiyáng</a:t>
            </a:r>
            <a:endParaRPr sz="24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32" name="Shape 32"/>
          <p:cNvSpPr/>
          <p:nvPr/>
        </p:nvSpPr>
        <p:spPr>
          <a:xfrm>
            <a:off x="2514600" y="2532062"/>
            <a:ext cx="1900238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 algn="l" defTabSz="457200">
              <a:defRPr sz="240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4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</a:rPr>
              <a:t>xī</a:t>
            </a:r>
            <a:endParaRPr sz="24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33" name="Shape 33"/>
          <p:cNvSpPr/>
          <p:nvPr/>
        </p:nvSpPr>
        <p:spPr>
          <a:xfrm>
            <a:off x="2514600" y="3276600"/>
            <a:ext cx="1900238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 algn="l" defTabSz="457200">
              <a:defRPr sz="240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4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</a:rPr>
              <a:t>shēngqì</a:t>
            </a:r>
            <a:endParaRPr sz="24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2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3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1" animBg="1" advAuto="0"/>
      <p:bldP spid="27" grpId="2" animBg="1" advAuto="0"/>
      <p:bldP spid="29" grpId="3" animBg="1" advAuto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Shape 35"/>
          <p:cNvSpPr/>
          <p:nvPr/>
        </p:nvSpPr>
        <p:spPr>
          <a:xfrm>
            <a:off x="990600" y="487362"/>
            <a:ext cx="778668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 algn="l"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练习</a:t>
            </a:r>
          </a:p>
        </p:txBody>
      </p:sp>
      <p:grpSp>
        <p:nvGrpSpPr>
          <p:cNvPr id="38" name="Group 38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36" name="Shape 36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37" name="Shape 37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39" name="Shape 39"/>
          <p:cNvSpPr/>
          <p:nvPr/>
        </p:nvSpPr>
        <p:spPr>
          <a:xfrm>
            <a:off x="1001712" y="1360487"/>
            <a:ext cx="4904741" cy="32588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 algn="l">
              <a:defRPr sz="1800"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/>
            <a:r>
              <a:t>将下列词语的汉字、拼音、英文解释正确连接：</a:t>
            </a:r>
          </a:p>
        </p:txBody>
      </p:sp>
      <p:sp>
        <p:nvSpPr>
          <p:cNvPr id="40" name="Shape 40"/>
          <p:cNvSpPr/>
          <p:nvPr/>
        </p:nvSpPr>
        <p:spPr>
          <a:xfrm>
            <a:off x="5044293" y="3903976"/>
            <a:ext cx="710988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 algn="l">
              <a:defRPr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n. sun</a:t>
            </a:r>
          </a:p>
        </p:txBody>
      </p:sp>
      <p:sp>
        <p:nvSpPr>
          <p:cNvPr id="41" name="Shape 41"/>
          <p:cNvSpPr/>
          <p:nvPr/>
        </p:nvSpPr>
        <p:spPr>
          <a:xfrm>
            <a:off x="1049337" y="2408237"/>
            <a:ext cx="1008063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 algn="l">
              <a:defRPr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太阳</a:t>
            </a:r>
          </a:p>
        </p:txBody>
      </p:sp>
      <p:sp>
        <p:nvSpPr>
          <p:cNvPr id="42" name="Shape 42"/>
          <p:cNvSpPr/>
          <p:nvPr/>
        </p:nvSpPr>
        <p:spPr>
          <a:xfrm>
            <a:off x="5038725" y="3162300"/>
            <a:ext cx="823724" cy="372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 algn="l">
              <a:defRPr sz="1800"/>
            </a:pPr>
            <a:r>
              <a:rPr sz="2000">
                <a:latin typeface="Times New Roman"/>
                <a:ea typeface="Times New Roman"/>
                <a:cs typeface="Times New Roman"/>
                <a:sym typeface="Times New Roman"/>
              </a:rPr>
              <a:t>n. west</a:t>
            </a:r>
          </a:p>
        </p:txBody>
      </p:sp>
      <p:sp>
        <p:nvSpPr>
          <p:cNvPr id="43" name="Shape 43"/>
          <p:cNvSpPr/>
          <p:nvPr/>
        </p:nvSpPr>
        <p:spPr>
          <a:xfrm>
            <a:off x="1049337" y="3904931"/>
            <a:ext cx="627063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 algn="l">
              <a:defRPr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西</a:t>
            </a:r>
          </a:p>
        </p:txBody>
      </p:sp>
      <p:sp>
        <p:nvSpPr>
          <p:cNvPr id="44" name="Shape 44"/>
          <p:cNvSpPr/>
          <p:nvPr/>
        </p:nvSpPr>
        <p:spPr>
          <a:xfrm>
            <a:off x="5041403" y="2407282"/>
            <a:ext cx="919968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 algn="l">
              <a:defRPr sz="1800"/>
            </a:pPr>
            <a:r>
              <a:rPr sz="2000">
                <a:latin typeface="Times New Roman"/>
                <a:ea typeface="Times New Roman"/>
                <a:cs typeface="Times New Roman"/>
                <a:sym typeface="Times New Roman"/>
              </a:rPr>
              <a:t>v. angry</a:t>
            </a:r>
          </a:p>
        </p:txBody>
      </p:sp>
      <p:sp>
        <p:nvSpPr>
          <p:cNvPr id="45" name="Shape 45"/>
          <p:cNvSpPr/>
          <p:nvPr/>
        </p:nvSpPr>
        <p:spPr>
          <a:xfrm>
            <a:off x="1050131" y="3163254"/>
            <a:ext cx="930276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 algn="l">
              <a:defRPr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生气</a:t>
            </a:r>
          </a:p>
        </p:txBody>
      </p:sp>
      <p:sp>
        <p:nvSpPr>
          <p:cNvPr id="46" name="Shape 46"/>
          <p:cNvSpPr/>
          <p:nvPr/>
        </p:nvSpPr>
        <p:spPr>
          <a:xfrm>
            <a:off x="2516663" y="3163254"/>
            <a:ext cx="1900238" cy="30777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 algn="l" defTabSz="457200">
              <a:defRPr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0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</a:rPr>
              <a:t>tàiyáng</a:t>
            </a:r>
            <a:endParaRPr sz="20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47" name="Shape 47"/>
          <p:cNvSpPr/>
          <p:nvPr/>
        </p:nvSpPr>
        <p:spPr>
          <a:xfrm>
            <a:off x="2514600" y="2414909"/>
            <a:ext cx="1900238" cy="30777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 algn="l" defTabSz="457200">
              <a:defRPr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0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</a:rPr>
              <a:t>xī</a:t>
            </a:r>
            <a:endParaRPr sz="20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48" name="Shape 48"/>
          <p:cNvSpPr/>
          <p:nvPr/>
        </p:nvSpPr>
        <p:spPr>
          <a:xfrm>
            <a:off x="2514600" y="3898900"/>
            <a:ext cx="1900238" cy="30777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 algn="l" defTabSz="457200">
              <a:defRPr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0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  <a:cs typeface="Ebrima" pitchFamily="2" charset="0"/>
              </a:rPr>
              <a:t>shēngqì</a:t>
            </a:r>
            <a:endParaRPr sz="20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  <a:cs typeface="Ebrima" pitchFamily="2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Shape 50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 algn="l"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语言点</a:t>
            </a:r>
          </a:p>
        </p:txBody>
      </p:sp>
      <p:grpSp>
        <p:nvGrpSpPr>
          <p:cNvPr id="53" name="Group 53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51" name="Shape 51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52" name="Shape 52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54" name="Shape 54"/>
          <p:cNvSpPr/>
          <p:nvPr/>
        </p:nvSpPr>
        <p:spPr>
          <a:xfrm>
            <a:off x="4003675" y="1417954"/>
            <a:ext cx="459740" cy="447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>
            <a:lvl1pPr algn="l">
              <a:defRPr sz="28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800">
                <a:solidFill>
                  <a:srgbClr val="FF0000"/>
                </a:solidFill>
              </a:rPr>
              <a:t>就</a:t>
            </a:r>
          </a:p>
        </p:txBody>
      </p:sp>
      <p:sp>
        <p:nvSpPr>
          <p:cNvPr id="55" name="Shape 55"/>
          <p:cNvSpPr/>
          <p:nvPr/>
        </p:nvSpPr>
        <p:spPr>
          <a:xfrm>
            <a:off x="2705100" y="2648267"/>
            <a:ext cx="3456940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 algn="l">
              <a:defRPr sz="1800"/>
            </a:pP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坐飞机一个小时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就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到了。</a:t>
            </a:r>
          </a:p>
        </p:txBody>
      </p:sp>
      <p:sp>
        <p:nvSpPr>
          <p:cNvPr id="56" name="Shape 56"/>
          <p:cNvSpPr/>
          <p:nvPr/>
        </p:nvSpPr>
        <p:spPr>
          <a:xfrm>
            <a:off x="2700337" y="3327717"/>
            <a:ext cx="37617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 algn="l">
              <a:defRPr sz="1800"/>
            </a:pP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我很容易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就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找到了他的家。</a:t>
            </a:r>
          </a:p>
        </p:txBody>
      </p:sp>
      <p:sp>
        <p:nvSpPr>
          <p:cNvPr id="57" name="Shape 57"/>
          <p:cNvSpPr/>
          <p:nvPr/>
        </p:nvSpPr>
        <p:spPr>
          <a:xfrm>
            <a:off x="2700337" y="3968863"/>
            <a:ext cx="37617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 algn="l">
              <a:defRPr sz="1800"/>
            </a:pP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你怎么这么早</a:t>
            </a:r>
            <a:r>
              <a:rPr sz="2400" dirty="0" err="1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就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要睡觉了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？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2123728" y="4869160"/>
            <a:ext cx="56886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Indicates speaker’s opinion. Something happened early / went on fast or smoothly.</a:t>
            </a:r>
            <a:endParaRPr lang="en-GB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Shape 59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 algn="l"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语言点</a:t>
            </a:r>
          </a:p>
        </p:txBody>
      </p:sp>
      <p:grpSp>
        <p:nvGrpSpPr>
          <p:cNvPr id="62" name="Group 62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60" name="Shape 60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61" name="Shape 61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63" name="Shape 63"/>
          <p:cNvSpPr/>
          <p:nvPr/>
        </p:nvSpPr>
        <p:spPr>
          <a:xfrm>
            <a:off x="2670175" y="2641917"/>
            <a:ext cx="3456940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 algn="l">
              <a:defRPr sz="1800"/>
            </a:pP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坐火车八个小时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才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能到。</a:t>
            </a:r>
          </a:p>
        </p:txBody>
      </p:sp>
      <p:sp>
        <p:nvSpPr>
          <p:cNvPr id="64" name="Shape 64"/>
          <p:cNvSpPr/>
          <p:nvPr/>
        </p:nvSpPr>
        <p:spPr>
          <a:xfrm>
            <a:off x="2662237" y="3243579"/>
            <a:ext cx="37617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 algn="l">
              <a:defRPr sz="1800"/>
            </a:pP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弟弟三个小时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才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做完作业。</a:t>
            </a:r>
          </a:p>
        </p:txBody>
      </p:sp>
      <p:sp>
        <p:nvSpPr>
          <p:cNvPr id="65" name="Shape 65"/>
          <p:cNvSpPr/>
          <p:nvPr/>
        </p:nvSpPr>
        <p:spPr>
          <a:xfrm>
            <a:off x="2662237" y="3891279"/>
            <a:ext cx="3794659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 algn="l">
              <a:defRPr sz="1800"/>
            </a:pP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以前都要12点以后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才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睡觉。</a:t>
            </a:r>
          </a:p>
        </p:txBody>
      </p:sp>
      <p:sp>
        <p:nvSpPr>
          <p:cNvPr id="66" name="Shape 66"/>
          <p:cNvSpPr/>
          <p:nvPr/>
        </p:nvSpPr>
        <p:spPr>
          <a:xfrm>
            <a:off x="3965575" y="1417954"/>
            <a:ext cx="459740" cy="447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>
            <a:lvl1pPr algn="l">
              <a:defRPr sz="28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800">
                <a:solidFill>
                  <a:srgbClr val="FF0000"/>
                </a:solidFill>
              </a:rPr>
              <a:t>才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123728" y="4869160"/>
            <a:ext cx="56886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Indicates speaker’s opinion. Something happened really late/ went on slowly or unsatisfactorily.</a:t>
            </a:r>
            <a:endParaRPr lang="en-GB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Shape 68"/>
          <p:cNvSpPr/>
          <p:nvPr/>
        </p:nvSpPr>
        <p:spPr>
          <a:xfrm>
            <a:off x="2541587" y="862012"/>
            <a:ext cx="3660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 algn="l">
              <a:defRPr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请选择四个回答中最正确的两个</a:t>
            </a:r>
          </a:p>
        </p:txBody>
      </p:sp>
      <p:grpSp>
        <p:nvGrpSpPr>
          <p:cNvPr id="73" name="Group 73"/>
          <p:cNvGrpSpPr/>
          <p:nvPr/>
        </p:nvGrpSpPr>
        <p:grpSpPr>
          <a:xfrm>
            <a:off x="470022" y="305519"/>
            <a:ext cx="1884440" cy="919241"/>
            <a:chOff x="0" y="0"/>
            <a:chExt cx="1884438" cy="919239"/>
          </a:xfrm>
        </p:grpSpPr>
        <p:grpSp>
          <p:nvGrpSpPr>
            <p:cNvPr id="71" name="Group 71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69" name="Shape 69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70" name="Shape 70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sp>
          <p:nvSpPr>
            <p:cNvPr id="72" name="Shape 72"/>
            <p:cNvSpPr/>
            <p:nvPr/>
          </p:nvSpPr>
          <p:spPr>
            <a:xfrm>
              <a:off x="574552" y="286618"/>
              <a:ext cx="1309887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 algn="l"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74" name="Shape 74"/>
          <p:cNvSpPr/>
          <p:nvPr/>
        </p:nvSpPr>
        <p:spPr>
          <a:xfrm>
            <a:off x="1876170" y="1653539"/>
            <a:ext cx="3283459" cy="6019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 algn="l">
              <a:defRPr sz="1800"/>
            </a:pP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A: 你昨天几点下班回家的？</a:t>
            </a:r>
          </a:p>
          <a:p>
            <a:pPr lvl="0" algn="l">
              <a:defRPr sz="1800"/>
            </a:pP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B: 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                     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75" name="Shape 75"/>
          <p:cNvSpPr/>
          <p:nvPr/>
        </p:nvSpPr>
        <p:spPr>
          <a:xfrm>
            <a:off x="1878583" y="2275839"/>
            <a:ext cx="3329433" cy="1107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 algn="l">
              <a:defRPr sz="1800"/>
            </a:pP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A: 我昨天4点就下班回家了</a:t>
            </a:r>
          </a:p>
          <a:p>
            <a:pPr lvl="0" algn="l">
              <a:defRPr sz="1800"/>
            </a:pP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B: 我昨天4点才下班回家</a:t>
            </a:r>
          </a:p>
          <a:p>
            <a:pPr lvl="0" algn="l">
              <a:defRPr sz="1800"/>
            </a:pP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C: 我昨天10点就下班回家了</a:t>
            </a:r>
          </a:p>
          <a:p>
            <a:pPr lvl="0" algn="l">
              <a:defRPr sz="1800"/>
            </a:pP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D: 我昨天10点才下班回家</a:t>
            </a:r>
          </a:p>
        </p:txBody>
      </p:sp>
      <p:sp>
        <p:nvSpPr>
          <p:cNvPr id="76" name="Shape 76"/>
          <p:cNvSpPr/>
          <p:nvPr/>
        </p:nvSpPr>
        <p:spPr>
          <a:xfrm>
            <a:off x="1876170" y="3850639"/>
            <a:ext cx="4045459" cy="6019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 algn="l">
              <a:defRPr sz="1800"/>
            </a:pP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A: 昨天的作业你多长时间写完的？</a:t>
            </a:r>
          </a:p>
          <a:p>
            <a:pPr lvl="0" algn="l">
              <a:defRPr sz="1800"/>
            </a:pP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B: 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                                 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77" name="Shape 77"/>
          <p:cNvSpPr/>
          <p:nvPr/>
        </p:nvSpPr>
        <p:spPr>
          <a:xfrm>
            <a:off x="1879600" y="4536439"/>
            <a:ext cx="3188716" cy="1361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 algn="l">
              <a:defRPr sz="1800"/>
            </a:pP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A: 我用了5分钟就写完了</a:t>
            </a:r>
          </a:p>
          <a:p>
            <a:pPr lvl="0" algn="l">
              <a:defRPr sz="1800"/>
            </a:pP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B: 我用了5分钟才写完</a:t>
            </a:r>
          </a:p>
          <a:p>
            <a:pPr lvl="0" algn="l">
              <a:defRPr sz="1800"/>
            </a:pP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C: 我用了5个小时就写完了</a:t>
            </a:r>
          </a:p>
          <a:p>
            <a:pPr lvl="0" algn="l">
              <a:defRPr sz="1800"/>
            </a:pP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D: 我用了5个小时才写完</a:t>
            </a:r>
          </a:p>
        </p:txBody>
      </p:sp>
      <p:sp>
        <p:nvSpPr>
          <p:cNvPr id="78" name="Shape 78"/>
          <p:cNvSpPr/>
          <p:nvPr/>
        </p:nvSpPr>
        <p:spPr>
          <a:xfrm>
            <a:off x="1373938" y="1653539"/>
            <a:ext cx="330608" cy="3835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>
              <a:defRPr sz="1800"/>
            </a:pPr>
            <a:r>
              <a:rPr sz="2000"/>
              <a:t>1.</a:t>
            </a:r>
          </a:p>
        </p:txBody>
      </p:sp>
      <p:sp>
        <p:nvSpPr>
          <p:cNvPr id="79" name="Shape 79"/>
          <p:cNvSpPr/>
          <p:nvPr/>
        </p:nvSpPr>
        <p:spPr>
          <a:xfrm>
            <a:off x="1373938" y="3850639"/>
            <a:ext cx="330608" cy="3835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>
              <a:defRPr sz="1800"/>
            </a:pPr>
            <a:r>
              <a:rPr sz="2000"/>
              <a:t>2.</a:t>
            </a:r>
          </a:p>
        </p:txBody>
      </p:sp>
      <p:pic>
        <p:nvPicPr>
          <p:cNvPr id="80" name="image8.jpg" descr="下班.jpeg"/>
          <p:cNvPicPr/>
          <p:nvPr/>
        </p:nvPicPr>
        <p:blipFill>
          <a:blip r:embed="rId2" cstate="print"/>
          <a:srcRect b="23555"/>
          <a:stretch>
            <a:fillRect/>
          </a:stretch>
        </p:blipFill>
        <p:spPr>
          <a:xfrm>
            <a:off x="6156176" y="1412776"/>
            <a:ext cx="2270820" cy="2520280"/>
          </a:xfrm>
          <a:prstGeom prst="rect">
            <a:avLst/>
          </a:prstGeom>
          <a:ln w="12700">
            <a:miter lim="400000"/>
          </a:ln>
        </p:spPr>
      </p:pic>
      <p:pic>
        <p:nvPicPr>
          <p:cNvPr id="81" name="2008115163459961_2.jpg"/>
          <p:cNvPicPr/>
          <p:nvPr/>
        </p:nvPicPr>
        <p:blipFill>
          <a:blip r:embed="rId3" cstate="print"/>
          <a:srcRect t="11249" b="8539"/>
          <a:stretch>
            <a:fillRect/>
          </a:stretch>
        </p:blipFill>
        <p:spPr>
          <a:xfrm>
            <a:off x="6196574" y="4149080"/>
            <a:ext cx="2273301" cy="244827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7" name="Group 87"/>
          <p:cNvGrpSpPr/>
          <p:nvPr/>
        </p:nvGrpSpPr>
        <p:grpSpPr>
          <a:xfrm>
            <a:off x="287923" y="227733"/>
            <a:ext cx="8698915" cy="920848"/>
            <a:chOff x="0" y="0"/>
            <a:chExt cx="8698914" cy="920847"/>
          </a:xfrm>
        </p:grpSpPr>
        <p:sp>
          <p:nvSpPr>
            <p:cNvPr id="83" name="Shape 83"/>
            <p:cNvSpPr/>
            <p:nvPr/>
          </p:nvSpPr>
          <p:spPr>
            <a:xfrm>
              <a:off x="626477" y="307253"/>
              <a:ext cx="8072438" cy="59690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 algn="l"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课文</a:t>
              </a:r>
            </a:p>
          </p:txBody>
        </p:sp>
        <p:grpSp>
          <p:nvGrpSpPr>
            <p:cNvPr id="86" name="Group 86"/>
            <p:cNvGrpSpPr/>
            <p:nvPr/>
          </p:nvGrpSpPr>
          <p:grpSpPr>
            <a:xfrm>
              <a:off x="0" y="0"/>
              <a:ext cx="607419" cy="920848"/>
              <a:chOff x="0" y="0"/>
              <a:chExt cx="607418" cy="920847"/>
            </a:xfrm>
          </p:grpSpPr>
          <p:sp>
            <p:nvSpPr>
              <p:cNvPr id="84" name="Shape 84"/>
              <p:cNvSpPr/>
              <p:nvPr/>
            </p:nvSpPr>
            <p:spPr>
              <a:xfrm>
                <a:off x="0" y="0"/>
                <a:ext cx="607419" cy="920848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85" name="Shape 85"/>
              <p:cNvSpPr/>
              <p:nvPr/>
            </p:nvSpPr>
            <p:spPr>
              <a:xfrm>
                <a:off x="192698" y="404297"/>
                <a:ext cx="224224" cy="408752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</p:grpSp>
      <p:sp>
        <p:nvSpPr>
          <p:cNvPr id="88" name="Shape 88"/>
          <p:cNvSpPr/>
          <p:nvPr/>
        </p:nvSpPr>
        <p:spPr>
          <a:xfrm>
            <a:off x="3048000" y="1392554"/>
            <a:ext cx="561340" cy="320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>
            <a:lvl1pPr algn="l">
              <a:defRPr sz="18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/>
            <a:r>
              <a:t>在家</a:t>
            </a:r>
          </a:p>
        </p:txBody>
      </p:sp>
      <p:sp>
        <p:nvSpPr>
          <p:cNvPr id="89" name="Shape 89"/>
          <p:cNvSpPr/>
          <p:nvPr/>
        </p:nvSpPr>
        <p:spPr>
          <a:xfrm>
            <a:off x="838200" y="2038350"/>
            <a:ext cx="3542665" cy="3295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 algn="l">
              <a:defRPr sz="18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/>
            <a:r>
              <a:t>小丽：今天太阳从西边出来了吗？</a:t>
            </a:r>
          </a:p>
        </p:txBody>
      </p:sp>
      <p:sp>
        <p:nvSpPr>
          <p:cNvPr id="90" name="Shape 90"/>
          <p:cNvSpPr/>
          <p:nvPr/>
        </p:nvSpPr>
        <p:spPr>
          <a:xfrm>
            <a:off x="850900" y="2647950"/>
            <a:ext cx="1713865" cy="329565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 algn="l">
              <a:defRPr sz="18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/>
            <a:r>
              <a:t>小刚：怎么了？</a:t>
            </a:r>
          </a:p>
        </p:txBody>
      </p:sp>
      <p:sp>
        <p:nvSpPr>
          <p:cNvPr id="91" name="Shape 91"/>
          <p:cNvSpPr/>
          <p:nvPr/>
        </p:nvSpPr>
        <p:spPr>
          <a:xfrm>
            <a:off x="850899" y="3284537"/>
            <a:ext cx="6310555" cy="329566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 algn="l">
              <a:defRPr sz="18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/>
            <a:r>
              <a:rPr dirty="0"/>
              <a:t>小丽：你怎么这么早就要睡觉了？以前都要12点以后才睡觉。</a:t>
            </a:r>
          </a:p>
        </p:txBody>
      </p:sp>
      <p:sp>
        <p:nvSpPr>
          <p:cNvPr id="92" name="Shape 92"/>
          <p:cNvSpPr/>
          <p:nvPr/>
        </p:nvSpPr>
        <p:spPr>
          <a:xfrm>
            <a:off x="850899" y="3894137"/>
            <a:ext cx="3212111" cy="329566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 algn="l">
              <a:defRPr sz="18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/>
            <a:r>
              <a:t>小刚：我明天8点就要到公司。</a:t>
            </a:r>
          </a:p>
        </p:txBody>
      </p:sp>
      <p:sp>
        <p:nvSpPr>
          <p:cNvPr id="93" name="Shape 93"/>
          <p:cNvSpPr/>
          <p:nvPr/>
        </p:nvSpPr>
        <p:spPr>
          <a:xfrm>
            <a:off x="850900" y="4508500"/>
            <a:ext cx="1713865" cy="3295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 algn="l">
              <a:defRPr sz="18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/>
            <a:r>
              <a:t>小丽：有事吗？</a:t>
            </a:r>
          </a:p>
        </p:txBody>
      </p:sp>
      <p:sp>
        <p:nvSpPr>
          <p:cNvPr id="94" name="Shape 94"/>
          <p:cNvSpPr/>
          <p:nvPr/>
        </p:nvSpPr>
        <p:spPr>
          <a:xfrm>
            <a:off x="849312" y="5118100"/>
            <a:ext cx="6412510" cy="329565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 algn="l">
              <a:defRPr sz="18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/>
            <a:r>
              <a:t>小刚：经理生气了，他告诉我，明天8点不到，以后就别来了。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Shape 96"/>
          <p:cNvSpPr/>
          <p:nvPr/>
        </p:nvSpPr>
        <p:spPr>
          <a:xfrm>
            <a:off x="2541587" y="971550"/>
            <a:ext cx="2390141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 algn="l">
              <a:defRPr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根据课文判断对错：</a:t>
            </a:r>
          </a:p>
        </p:txBody>
      </p:sp>
      <p:grpSp>
        <p:nvGrpSpPr>
          <p:cNvPr id="101" name="Group 101"/>
          <p:cNvGrpSpPr/>
          <p:nvPr/>
        </p:nvGrpSpPr>
        <p:grpSpPr>
          <a:xfrm>
            <a:off x="470022" y="405532"/>
            <a:ext cx="2004742" cy="919241"/>
            <a:chOff x="0" y="0"/>
            <a:chExt cx="2004741" cy="919239"/>
          </a:xfrm>
        </p:grpSpPr>
        <p:grpSp>
          <p:nvGrpSpPr>
            <p:cNvPr id="99" name="Group 99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97" name="Shape 97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98" name="Shape 98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sp>
          <p:nvSpPr>
            <p:cNvPr id="100" name="Shape 100"/>
            <p:cNvSpPr/>
            <p:nvPr/>
          </p:nvSpPr>
          <p:spPr>
            <a:xfrm>
              <a:off x="574552" y="286617"/>
              <a:ext cx="1430190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 algn="l"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102" name="Shape 102"/>
          <p:cNvSpPr/>
          <p:nvPr/>
        </p:nvSpPr>
        <p:spPr>
          <a:xfrm>
            <a:off x="1676400" y="2105025"/>
            <a:ext cx="3152140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 algn="l">
              <a:defRPr sz="1800"/>
            </a:pP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今天太阳是从西边出来的。</a:t>
            </a:r>
          </a:p>
        </p:txBody>
      </p:sp>
      <p:sp>
        <p:nvSpPr>
          <p:cNvPr id="103" name="Shape 103"/>
          <p:cNvSpPr/>
          <p:nvPr/>
        </p:nvSpPr>
        <p:spPr>
          <a:xfrm>
            <a:off x="1143000" y="2103437"/>
            <a:ext cx="457200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 algn="l">
              <a:defRPr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1.</a:t>
            </a:r>
          </a:p>
        </p:txBody>
      </p:sp>
      <p:sp>
        <p:nvSpPr>
          <p:cNvPr id="104" name="Shape 104"/>
          <p:cNvSpPr/>
          <p:nvPr/>
        </p:nvSpPr>
        <p:spPr>
          <a:xfrm>
            <a:off x="1143000" y="2898775"/>
            <a:ext cx="457200" cy="345440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 algn="l">
              <a:defRPr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2.</a:t>
            </a:r>
          </a:p>
        </p:txBody>
      </p:sp>
      <p:sp>
        <p:nvSpPr>
          <p:cNvPr id="105" name="Shape 105"/>
          <p:cNvSpPr/>
          <p:nvPr/>
        </p:nvSpPr>
        <p:spPr>
          <a:xfrm>
            <a:off x="1676400" y="2897187"/>
            <a:ext cx="2644140" cy="345441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 algn="l">
              <a:defRPr sz="1800"/>
            </a:pP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以前小刚睡觉都很晚。</a:t>
            </a:r>
          </a:p>
        </p:txBody>
      </p:sp>
      <p:sp>
        <p:nvSpPr>
          <p:cNvPr id="106" name="Shape 106"/>
          <p:cNvSpPr/>
          <p:nvPr/>
        </p:nvSpPr>
        <p:spPr>
          <a:xfrm>
            <a:off x="1143000" y="3686175"/>
            <a:ext cx="457200" cy="345440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 algn="l">
              <a:defRPr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3.</a:t>
            </a:r>
          </a:p>
        </p:txBody>
      </p:sp>
      <p:sp>
        <p:nvSpPr>
          <p:cNvPr id="107" name="Shape 107"/>
          <p:cNvSpPr/>
          <p:nvPr/>
        </p:nvSpPr>
        <p:spPr>
          <a:xfrm>
            <a:off x="1676400" y="3684587"/>
            <a:ext cx="2530856" cy="345441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 algn="l">
              <a:defRPr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小刚每天8点到公司。</a:t>
            </a:r>
          </a:p>
        </p:txBody>
      </p:sp>
      <p:sp>
        <p:nvSpPr>
          <p:cNvPr id="108" name="Shape 108"/>
          <p:cNvSpPr/>
          <p:nvPr/>
        </p:nvSpPr>
        <p:spPr>
          <a:xfrm>
            <a:off x="1143000" y="4475162"/>
            <a:ext cx="457200" cy="345441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 algn="l">
              <a:defRPr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4.</a:t>
            </a:r>
          </a:p>
        </p:txBody>
      </p:sp>
      <p:sp>
        <p:nvSpPr>
          <p:cNvPr id="109" name="Shape 109"/>
          <p:cNvSpPr/>
          <p:nvPr/>
        </p:nvSpPr>
        <p:spPr>
          <a:xfrm>
            <a:off x="1676399" y="4471987"/>
            <a:ext cx="3546857" cy="345441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 algn="l">
              <a:defRPr sz="1800"/>
            </a:pP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明天早上8点经理找小刚有事。</a:t>
            </a:r>
          </a:p>
        </p:txBody>
      </p:sp>
      <p:sp>
        <p:nvSpPr>
          <p:cNvPr id="110" name="Shape 110"/>
          <p:cNvSpPr/>
          <p:nvPr/>
        </p:nvSpPr>
        <p:spPr>
          <a:xfrm>
            <a:off x="1143000" y="5262562"/>
            <a:ext cx="457200" cy="345441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 algn="l">
              <a:defRPr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5.</a:t>
            </a:r>
          </a:p>
        </p:txBody>
      </p:sp>
      <p:sp>
        <p:nvSpPr>
          <p:cNvPr id="111" name="Shape 111"/>
          <p:cNvSpPr/>
          <p:nvPr/>
        </p:nvSpPr>
        <p:spPr>
          <a:xfrm>
            <a:off x="1676400" y="5259387"/>
            <a:ext cx="2390140" cy="345441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 algn="l">
              <a:defRPr sz="1800"/>
            </a:pP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经理对小刚生气了。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hape 8"/>
          <p:cNvSpPr>
            <a:spLocks noGrp="1"/>
          </p:cNvSpPr>
          <p:nvPr>
            <p:ph type="title" idx="4294967295"/>
          </p:nvPr>
        </p:nvSpPr>
        <p:spPr>
          <a:xfrm>
            <a:off x="0" y="2916238"/>
            <a:ext cx="9144000" cy="79851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normAutofit fontScale="90000"/>
          </a:bodyPr>
          <a:lstStyle>
            <a:lvl1pPr defTabSz="813816">
              <a:defRPr sz="4272"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/>
            </a:pPr>
            <a:r>
              <a:rPr sz="4272"/>
              <a:t>第十二课  把重要的东西放在我这儿吧</a:t>
            </a:r>
          </a:p>
        </p:txBody>
      </p:sp>
      <p:sp>
        <p:nvSpPr>
          <p:cNvPr id="9" name="Shape 9"/>
          <p:cNvSpPr/>
          <p:nvPr/>
        </p:nvSpPr>
        <p:spPr>
          <a:xfrm>
            <a:off x="-1" y="1111567"/>
            <a:ext cx="9144002" cy="12534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/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STANDARD COURSE </a:t>
            </a:r>
          </a:p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HSK 3</a:t>
            </a:r>
          </a:p>
        </p:txBody>
      </p:sp>
      <p:sp>
        <p:nvSpPr>
          <p:cNvPr id="10" name="Shape 10"/>
          <p:cNvSpPr/>
          <p:nvPr/>
        </p:nvSpPr>
        <p:spPr>
          <a:xfrm>
            <a:off x="-1" y="4521200"/>
            <a:ext cx="9144002" cy="5613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lvl="0" algn="ctr"/>
            <a:r>
              <a:rPr sz="3200">
                <a:solidFill>
                  <a:srgbClr val="A6A6A6"/>
                </a:solidFill>
              </a:rPr>
              <a:t>Part 2  </a:t>
            </a:r>
            <a:r>
              <a:rPr sz="32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rPr>
              <a:t>课文</a:t>
            </a:r>
            <a:r>
              <a:rPr sz="3200">
                <a:solidFill>
                  <a:srgbClr val="A6A6A6"/>
                </a:solidFill>
              </a:rPr>
              <a:t> 2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jbh0912042127477928822aee2bb1_meitu_9.jpg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55650" y="1982787"/>
            <a:ext cx="1905000" cy="12700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3" name="jbh091204212720884d79e23ba081_meitu_8.jpg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812504" y="1982787"/>
            <a:ext cx="1905001" cy="12700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4" name="jbh09120421272243b9dc6b94fcad_meitu_7.jp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869358" y="1982787"/>
            <a:ext cx="1905001" cy="12700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5" name="jbh0912042127256eaec1bf51079c_meitu_6.jpg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6927304" y="3632358"/>
            <a:ext cx="1905001" cy="12700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6" name="jbh09120421275d33242137300198_meitu_5.jpg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755650" y="3632358"/>
            <a:ext cx="1905000" cy="12700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7" name="jbh0912042127fbcad4064783c773_meitu_4.jpg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6926212" y="1982787"/>
            <a:ext cx="1905001" cy="12700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8" name="jbh0912042127bf44ad9a040b871d_meitu_3.jpg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4869358" y="3632358"/>
            <a:ext cx="1905001" cy="12700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9" name="jbh0912042127a71bfcc35923c2b0_meitu_1.jpg"/>
          <p:cNvPicPr/>
          <p:nvPr/>
        </p:nvPicPr>
        <p:blipFill>
          <a:blip r:embed="rId9" cstate="print"/>
          <a:stretch>
            <a:fillRect/>
          </a:stretch>
        </p:blipFill>
        <p:spPr>
          <a:xfrm>
            <a:off x="2811412" y="3632358"/>
            <a:ext cx="1905001" cy="1270001"/>
          </a:xfrm>
          <a:prstGeom prst="rect">
            <a:avLst/>
          </a:prstGeom>
          <a:ln w="12700">
            <a:miter lim="400000"/>
          </a:ln>
        </p:spPr>
      </p:pic>
      <p:sp>
        <p:nvSpPr>
          <p:cNvPr id="20" name="Shape 20"/>
          <p:cNvSpPr/>
          <p:nvPr/>
        </p:nvSpPr>
        <p:spPr>
          <a:xfrm>
            <a:off x="-3200400" y="-2133600"/>
            <a:ext cx="8072438" cy="596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热身</a:t>
            </a:r>
          </a:p>
        </p:txBody>
      </p:sp>
      <p:grpSp>
        <p:nvGrpSpPr>
          <p:cNvPr id="2" name="Group 23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21" name="Shape 21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22" name="Shape 22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24" name="Shape 24"/>
          <p:cNvSpPr/>
          <p:nvPr/>
        </p:nvSpPr>
        <p:spPr>
          <a:xfrm>
            <a:off x="-1" y="1371600"/>
            <a:ext cx="9144002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 algn="ctr"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根据图片选择方位名称</a:t>
            </a:r>
          </a:p>
        </p:txBody>
      </p:sp>
      <p:sp>
        <p:nvSpPr>
          <p:cNvPr id="25" name="Shape 25"/>
          <p:cNvSpPr/>
          <p:nvPr/>
        </p:nvSpPr>
        <p:spPr>
          <a:xfrm>
            <a:off x="1071562" y="487362"/>
            <a:ext cx="8072438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 algn="l">
              <a:defRPr sz="1800">
                <a:solidFill>
                  <a:srgbClr val="000000"/>
                </a:solidFill>
              </a:defRPr>
            </a:pPr>
            <a:r>
              <a:rPr sz="4000" dirty="0" err="1">
                <a:solidFill>
                  <a:srgbClr val="A6A6A6"/>
                </a:solidFill>
              </a:rPr>
              <a:t>热身</a:t>
            </a:r>
            <a:endParaRPr sz="4000" dirty="0">
              <a:solidFill>
                <a:srgbClr val="A6A6A6"/>
              </a:solidFill>
            </a:endParaRPr>
          </a:p>
        </p:txBody>
      </p:sp>
      <p:sp>
        <p:nvSpPr>
          <p:cNvPr id="26" name="Shape 26"/>
          <p:cNvSpPr/>
          <p:nvPr/>
        </p:nvSpPr>
        <p:spPr>
          <a:xfrm>
            <a:off x="2959608" y="5388173"/>
            <a:ext cx="1372171" cy="61555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 algn="ctr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 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qiánmiàn</a:t>
            </a:r>
            <a:endParaRPr sz="2000" dirty="0"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 algn="ctr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2.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前面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</a:p>
        </p:txBody>
      </p:sp>
      <p:sp>
        <p:nvSpPr>
          <p:cNvPr id="27" name="Shape 27"/>
          <p:cNvSpPr/>
          <p:nvPr/>
        </p:nvSpPr>
        <p:spPr>
          <a:xfrm>
            <a:off x="894582" y="5388173"/>
            <a:ext cx="979435" cy="61555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 algn="ctr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shàng</a:t>
            </a:r>
            <a:endParaRPr sz="2000" dirty="0"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 algn="ctr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1. 上 </a:t>
            </a:r>
          </a:p>
        </p:txBody>
      </p:sp>
      <p:sp>
        <p:nvSpPr>
          <p:cNvPr id="28" name="Shape 28"/>
          <p:cNvSpPr/>
          <p:nvPr/>
        </p:nvSpPr>
        <p:spPr>
          <a:xfrm>
            <a:off x="7230552" y="5333727"/>
            <a:ext cx="597921" cy="61555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 algn="ctr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lǐ</a:t>
            </a:r>
            <a:endParaRPr sz="2000" dirty="0"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 algn="ctr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4. 里 </a:t>
            </a:r>
          </a:p>
        </p:txBody>
      </p:sp>
      <p:sp>
        <p:nvSpPr>
          <p:cNvPr id="29" name="Shape 29"/>
          <p:cNvSpPr/>
          <p:nvPr/>
        </p:nvSpPr>
        <p:spPr>
          <a:xfrm>
            <a:off x="4580731" y="5309264"/>
            <a:ext cx="2087563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lvl="0" algn="ctr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 </a:t>
            </a:r>
            <a:r>
              <a:rPr sz="2000"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lang="en-US"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xià</a:t>
            </a:r>
            <a:endParaRPr lang="en-US" sz="2000" dirty="0"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 algn="ctr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3.   下</a:t>
            </a:r>
          </a:p>
        </p:txBody>
      </p:sp>
      <p:sp>
        <p:nvSpPr>
          <p:cNvPr id="30" name="Shape 30"/>
          <p:cNvSpPr/>
          <p:nvPr/>
        </p:nvSpPr>
        <p:spPr>
          <a:xfrm>
            <a:off x="600075" y="1889624"/>
            <a:ext cx="250280" cy="35814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A</a:t>
            </a:r>
          </a:p>
        </p:txBody>
      </p:sp>
      <p:sp>
        <p:nvSpPr>
          <p:cNvPr id="31" name="Shape 31"/>
          <p:cNvSpPr/>
          <p:nvPr/>
        </p:nvSpPr>
        <p:spPr>
          <a:xfrm>
            <a:off x="2733923" y="1893887"/>
            <a:ext cx="360363" cy="358141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B</a:t>
            </a:r>
          </a:p>
        </p:txBody>
      </p:sp>
      <p:sp>
        <p:nvSpPr>
          <p:cNvPr id="32" name="Shape 32"/>
          <p:cNvSpPr/>
          <p:nvPr/>
        </p:nvSpPr>
        <p:spPr>
          <a:xfrm>
            <a:off x="6819304" y="1889624"/>
            <a:ext cx="250280" cy="35814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D</a:t>
            </a:r>
          </a:p>
        </p:txBody>
      </p:sp>
      <p:sp>
        <p:nvSpPr>
          <p:cNvPr id="33" name="Shape 33"/>
          <p:cNvSpPr/>
          <p:nvPr/>
        </p:nvSpPr>
        <p:spPr>
          <a:xfrm>
            <a:off x="4793555" y="1893887"/>
            <a:ext cx="250280" cy="358141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C</a:t>
            </a:r>
          </a:p>
        </p:txBody>
      </p:sp>
      <p:sp>
        <p:nvSpPr>
          <p:cNvPr id="34" name="Shape 34"/>
          <p:cNvSpPr/>
          <p:nvPr/>
        </p:nvSpPr>
        <p:spPr>
          <a:xfrm>
            <a:off x="596944" y="3570858"/>
            <a:ext cx="226589" cy="3581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t>E</a:t>
            </a:r>
          </a:p>
        </p:txBody>
      </p:sp>
      <p:sp>
        <p:nvSpPr>
          <p:cNvPr id="35" name="Shape 35"/>
          <p:cNvSpPr/>
          <p:nvPr/>
        </p:nvSpPr>
        <p:spPr>
          <a:xfrm>
            <a:off x="2732467" y="3571494"/>
            <a:ext cx="224133" cy="3581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t>F</a:t>
            </a:r>
          </a:p>
        </p:txBody>
      </p:sp>
      <p:sp>
        <p:nvSpPr>
          <p:cNvPr id="36" name="Shape 36"/>
          <p:cNvSpPr/>
          <p:nvPr/>
        </p:nvSpPr>
        <p:spPr>
          <a:xfrm>
            <a:off x="4781932" y="3568858"/>
            <a:ext cx="258736" cy="3581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t>G</a:t>
            </a:r>
          </a:p>
        </p:txBody>
      </p:sp>
      <p:sp>
        <p:nvSpPr>
          <p:cNvPr id="37" name="Shape 37"/>
          <p:cNvSpPr/>
          <p:nvPr/>
        </p:nvSpPr>
        <p:spPr>
          <a:xfrm>
            <a:off x="6815199" y="3570858"/>
            <a:ext cx="253713" cy="3581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t>H</a:t>
            </a:r>
          </a:p>
        </p:txBody>
      </p:sp>
      <p:sp>
        <p:nvSpPr>
          <p:cNvPr id="38" name="Shape 38"/>
          <p:cNvSpPr/>
          <p:nvPr/>
        </p:nvSpPr>
        <p:spPr>
          <a:xfrm>
            <a:off x="755576" y="6079490"/>
            <a:ext cx="1390763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 algn="ctr" defTabSz="457200"/>
            <a:r>
              <a:rPr sz="2000" dirty="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rPr>
              <a:t>       </a:t>
            </a:r>
            <a:r>
              <a:rPr sz="20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zuǒbian</a:t>
            </a:r>
            <a:endParaRPr sz="20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 algn="ctr"/>
            <a:r>
              <a:rPr sz="2000" dirty="0">
                <a:latin typeface="华文细黑" pitchFamily="2" charset="-122"/>
                <a:ea typeface="华文细黑" pitchFamily="2" charset="-122"/>
              </a:rPr>
              <a:t>5</a:t>
            </a:r>
            <a:r>
              <a:rPr sz="2000" dirty="0"/>
              <a:t>. </a:t>
            </a:r>
            <a:r>
              <a:rPr sz="2000" dirty="0" err="1"/>
              <a:t>左边</a:t>
            </a:r>
            <a:endParaRPr sz="2000" dirty="0"/>
          </a:p>
        </p:txBody>
      </p:sp>
      <p:sp>
        <p:nvSpPr>
          <p:cNvPr id="39" name="Shape 39"/>
          <p:cNvSpPr/>
          <p:nvPr/>
        </p:nvSpPr>
        <p:spPr>
          <a:xfrm>
            <a:off x="3131840" y="6089269"/>
            <a:ext cx="722312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 algn="ctr" defTabSz="457200"/>
            <a:r>
              <a:rPr sz="2000" dirty="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lang="en-US" sz="2000" dirty="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rPr>
              <a:t>  </a:t>
            </a:r>
            <a:r>
              <a:rPr sz="2000" dirty="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sz="20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wài</a:t>
            </a:r>
            <a:endParaRPr sz="20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 algn="ctr"/>
            <a:r>
              <a:rPr sz="2000" dirty="0">
                <a:latin typeface="华文细黑" pitchFamily="2" charset="-122"/>
                <a:ea typeface="华文细黑" pitchFamily="2" charset="-122"/>
              </a:rPr>
              <a:t>6</a:t>
            </a:r>
            <a:r>
              <a:rPr sz="2000" dirty="0"/>
              <a:t>. 外</a:t>
            </a:r>
          </a:p>
        </p:txBody>
      </p:sp>
      <p:sp>
        <p:nvSpPr>
          <p:cNvPr id="40" name="Shape 40"/>
          <p:cNvSpPr/>
          <p:nvPr/>
        </p:nvSpPr>
        <p:spPr>
          <a:xfrm>
            <a:off x="5017365" y="6079490"/>
            <a:ext cx="1337864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 algn="ctr" defTabSz="457200"/>
            <a:r>
              <a:rPr sz="2000" dirty="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rPr>
              <a:t>      </a:t>
            </a:r>
            <a:r>
              <a:rPr sz="20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yòubian</a:t>
            </a:r>
            <a:endParaRPr sz="20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 algn="ctr"/>
            <a:r>
              <a:rPr sz="2000" dirty="0">
                <a:latin typeface="华文细黑" pitchFamily="2" charset="-122"/>
                <a:ea typeface="华文细黑" pitchFamily="2" charset="-122"/>
              </a:rPr>
              <a:t>7</a:t>
            </a:r>
            <a:r>
              <a:rPr sz="2000" dirty="0"/>
              <a:t>. </a:t>
            </a:r>
            <a:r>
              <a:rPr sz="2000" dirty="0" err="1"/>
              <a:t>右边</a:t>
            </a:r>
            <a:endParaRPr sz="2000" dirty="0"/>
          </a:p>
        </p:txBody>
      </p:sp>
      <p:sp>
        <p:nvSpPr>
          <p:cNvPr id="41" name="Shape 41"/>
          <p:cNvSpPr/>
          <p:nvPr/>
        </p:nvSpPr>
        <p:spPr>
          <a:xfrm>
            <a:off x="6876256" y="6082941"/>
            <a:ext cx="1469311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 algn="ctr" defTabSz="457200"/>
            <a:r>
              <a:rPr sz="2000" dirty="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rPr>
              <a:t>       </a:t>
            </a:r>
            <a:r>
              <a:rPr sz="20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hòumiàn</a:t>
            </a:r>
            <a:endParaRPr sz="20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 algn="ctr"/>
            <a:r>
              <a:rPr sz="2000" dirty="0">
                <a:latin typeface="华文细黑" pitchFamily="2" charset="-122"/>
                <a:ea typeface="华文细黑" pitchFamily="2" charset="-122"/>
              </a:rPr>
              <a:t>8. </a:t>
            </a:r>
            <a:r>
              <a:rPr sz="2000" dirty="0" err="1"/>
              <a:t>后面</a:t>
            </a:r>
            <a:endParaRPr sz="2000" dirty="0"/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2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6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4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 advAuto="0"/>
      <p:bldP spid="27" grpId="0" animBg="1" advAuto="0"/>
      <p:bldP spid="28" grpId="0" animBg="1" advAuto="0"/>
      <p:bldP spid="29" grpId="0" animBg="1" advAuto="0"/>
      <p:bldP spid="38" grpId="0" animBg="1" advAuto="0"/>
      <p:bldP spid="39" grpId="0" animBg="1" advAuto="0"/>
      <p:bldP spid="40" grpId="0" animBg="1" advAuto="0"/>
      <p:bldP spid="41" grpId="0" animBg="1" advAuto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Shape 43"/>
          <p:cNvSpPr/>
          <p:nvPr/>
        </p:nvSpPr>
        <p:spPr>
          <a:xfrm>
            <a:off x="1071562" y="487362"/>
            <a:ext cx="8072438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 algn="l">
              <a:defRPr sz="1800">
                <a:solidFill>
                  <a:srgbClr val="000000"/>
                </a:solidFill>
              </a:defRPr>
            </a:pPr>
            <a:r>
              <a:rPr sz="4000" dirty="0" err="1">
                <a:solidFill>
                  <a:srgbClr val="A6A6A6"/>
                </a:solidFill>
              </a:rPr>
              <a:t>词汇</a:t>
            </a:r>
            <a:endParaRPr sz="4000" dirty="0">
              <a:solidFill>
                <a:srgbClr val="A6A6A6"/>
              </a:solidFill>
            </a:endParaRPr>
          </a:p>
        </p:txBody>
      </p:sp>
      <p:grpSp>
        <p:nvGrpSpPr>
          <p:cNvPr id="2" name="Group 46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44" name="Shape 44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45" name="Shape 45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47" name="Shape 47"/>
          <p:cNvSpPr/>
          <p:nvPr/>
        </p:nvSpPr>
        <p:spPr>
          <a:xfrm>
            <a:off x="5022850" y="1773237"/>
            <a:ext cx="2491046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n. luggage, suitcase</a:t>
            </a:r>
          </a:p>
        </p:txBody>
      </p:sp>
      <p:sp>
        <p:nvSpPr>
          <p:cNvPr id="48" name="Shape 48"/>
          <p:cNvSpPr/>
          <p:nvPr/>
        </p:nvSpPr>
        <p:spPr>
          <a:xfrm>
            <a:off x="1049337" y="1844675"/>
            <a:ext cx="1018541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行李箱</a:t>
            </a:r>
          </a:p>
        </p:txBody>
      </p:sp>
      <p:sp>
        <p:nvSpPr>
          <p:cNvPr id="49" name="Shape 49"/>
          <p:cNvSpPr/>
          <p:nvPr/>
        </p:nvSpPr>
        <p:spPr>
          <a:xfrm>
            <a:off x="5038725" y="2670175"/>
            <a:ext cx="1255326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>
                <a:latin typeface="Times New Roman"/>
                <a:ea typeface="Times New Roman"/>
                <a:cs typeface="Times New Roman"/>
                <a:sym typeface="Times New Roman"/>
              </a:rPr>
              <a:t>pron. self</a:t>
            </a:r>
          </a:p>
        </p:txBody>
      </p:sp>
      <p:sp>
        <p:nvSpPr>
          <p:cNvPr id="50" name="Shape 50"/>
          <p:cNvSpPr/>
          <p:nvPr/>
        </p:nvSpPr>
        <p:spPr>
          <a:xfrm>
            <a:off x="1049337" y="2682875"/>
            <a:ext cx="713741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自己</a:t>
            </a:r>
          </a:p>
        </p:txBody>
      </p:sp>
      <p:sp>
        <p:nvSpPr>
          <p:cNvPr id="51" name="Shape 51"/>
          <p:cNvSpPr/>
          <p:nvPr/>
        </p:nvSpPr>
        <p:spPr>
          <a:xfrm>
            <a:off x="5038725" y="3513137"/>
            <a:ext cx="1543011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n. bag, sack</a:t>
            </a:r>
          </a:p>
        </p:txBody>
      </p:sp>
      <p:sp>
        <p:nvSpPr>
          <p:cNvPr id="52" name="Shape 52"/>
          <p:cNvSpPr/>
          <p:nvPr/>
        </p:nvSpPr>
        <p:spPr>
          <a:xfrm>
            <a:off x="1049337" y="3521075"/>
            <a:ext cx="408941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包</a:t>
            </a:r>
          </a:p>
        </p:txBody>
      </p:sp>
      <p:sp>
        <p:nvSpPr>
          <p:cNvPr id="53" name="Shape 53"/>
          <p:cNvSpPr/>
          <p:nvPr/>
        </p:nvSpPr>
        <p:spPr>
          <a:xfrm>
            <a:off x="2519362" y="1847850"/>
            <a:ext cx="1504577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 defTabSz="457200"/>
            <a:r>
              <a:rPr sz="24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xínɡlixiāng</a:t>
            </a:r>
            <a:endParaRPr sz="24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</p:txBody>
      </p:sp>
      <p:sp>
        <p:nvSpPr>
          <p:cNvPr id="54" name="Shape 54"/>
          <p:cNvSpPr/>
          <p:nvPr/>
        </p:nvSpPr>
        <p:spPr>
          <a:xfrm>
            <a:off x="2514600" y="2674937"/>
            <a:ext cx="497891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 defTabSz="457200">
              <a:defRPr sz="240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4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</a:rPr>
              <a:t>zìjǐ</a:t>
            </a:r>
            <a:endParaRPr sz="24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5" name="Shape 55"/>
          <p:cNvSpPr/>
          <p:nvPr/>
        </p:nvSpPr>
        <p:spPr>
          <a:xfrm>
            <a:off x="2514600" y="3513137"/>
            <a:ext cx="581247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 defTabSz="457200"/>
            <a:r>
              <a:rPr sz="24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bāo</a:t>
            </a:r>
            <a:endParaRPr sz="24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" grpId="0" animBg="1" advAuto="0"/>
      <p:bldP spid="49" grpId="0" animBg="1" advAuto="0"/>
      <p:bldP spid="51" grpId="0" animBg="1" advAuto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Shape 57"/>
          <p:cNvSpPr/>
          <p:nvPr/>
        </p:nvSpPr>
        <p:spPr>
          <a:xfrm>
            <a:off x="990600" y="487362"/>
            <a:ext cx="7786688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 algn="l">
              <a:defRPr sz="1800">
                <a:solidFill>
                  <a:srgbClr val="000000"/>
                </a:solidFill>
              </a:defRPr>
            </a:pPr>
            <a:r>
              <a:rPr sz="4000" dirty="0" err="1">
                <a:solidFill>
                  <a:srgbClr val="A6A6A6"/>
                </a:solidFill>
              </a:rPr>
              <a:t>练习</a:t>
            </a:r>
            <a:endParaRPr sz="4000" dirty="0">
              <a:solidFill>
                <a:srgbClr val="A6A6A6"/>
              </a:solidFill>
            </a:endParaRPr>
          </a:p>
        </p:txBody>
      </p:sp>
      <p:grpSp>
        <p:nvGrpSpPr>
          <p:cNvPr id="2" name="Group 60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58" name="Shape 58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59" name="Shape 59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61" name="Shape 61"/>
          <p:cNvSpPr/>
          <p:nvPr/>
        </p:nvSpPr>
        <p:spPr>
          <a:xfrm>
            <a:off x="1001712" y="1360487"/>
            <a:ext cx="5438141" cy="35052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/>
            </a:pPr>
            <a:r>
              <a:rPr sz="2000"/>
              <a:t>将下列词语的汉字、拼音、英文解释正确连接：</a:t>
            </a:r>
          </a:p>
        </p:txBody>
      </p:sp>
      <p:sp>
        <p:nvSpPr>
          <p:cNvPr id="62" name="Shape 62"/>
          <p:cNvSpPr/>
          <p:nvPr/>
        </p:nvSpPr>
        <p:spPr>
          <a:xfrm>
            <a:off x="4984750" y="4042726"/>
            <a:ext cx="2093228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n. luggage, suitcase</a:t>
            </a:r>
          </a:p>
        </p:txBody>
      </p:sp>
      <p:sp>
        <p:nvSpPr>
          <p:cNvPr id="63" name="Shape 63"/>
          <p:cNvSpPr/>
          <p:nvPr/>
        </p:nvSpPr>
        <p:spPr>
          <a:xfrm>
            <a:off x="1112837" y="2365375"/>
            <a:ext cx="866141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行李箱</a:t>
            </a:r>
          </a:p>
        </p:txBody>
      </p:sp>
      <p:sp>
        <p:nvSpPr>
          <p:cNvPr id="64" name="Shape 64"/>
          <p:cNvSpPr/>
          <p:nvPr/>
        </p:nvSpPr>
        <p:spPr>
          <a:xfrm>
            <a:off x="4975225" y="3203575"/>
            <a:ext cx="1063462" cy="372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Times New Roman"/>
                <a:ea typeface="Times New Roman"/>
                <a:cs typeface="Times New Roman"/>
                <a:sym typeface="Times New Roman"/>
              </a:rPr>
              <a:t>pron. self</a:t>
            </a:r>
          </a:p>
        </p:txBody>
      </p:sp>
      <p:sp>
        <p:nvSpPr>
          <p:cNvPr id="65" name="Shape 65"/>
          <p:cNvSpPr/>
          <p:nvPr/>
        </p:nvSpPr>
        <p:spPr>
          <a:xfrm>
            <a:off x="1112837" y="4034792"/>
            <a:ext cx="612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自己</a:t>
            </a:r>
          </a:p>
        </p:txBody>
      </p:sp>
      <p:sp>
        <p:nvSpPr>
          <p:cNvPr id="66" name="Shape 66"/>
          <p:cNvSpPr/>
          <p:nvPr/>
        </p:nvSpPr>
        <p:spPr>
          <a:xfrm>
            <a:off x="4982356" y="2362200"/>
            <a:ext cx="1303199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n. bag, sack</a:t>
            </a:r>
          </a:p>
        </p:txBody>
      </p:sp>
      <p:sp>
        <p:nvSpPr>
          <p:cNvPr id="67" name="Shape 67"/>
          <p:cNvSpPr/>
          <p:nvPr/>
        </p:nvSpPr>
        <p:spPr>
          <a:xfrm>
            <a:off x="1112837" y="3201193"/>
            <a:ext cx="358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包</a:t>
            </a:r>
          </a:p>
        </p:txBody>
      </p:sp>
      <p:sp>
        <p:nvSpPr>
          <p:cNvPr id="68" name="Shape 68"/>
          <p:cNvSpPr/>
          <p:nvPr/>
        </p:nvSpPr>
        <p:spPr>
          <a:xfrm>
            <a:off x="2594324" y="3206433"/>
            <a:ext cx="1523663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lvl="0" defTabSz="457200"/>
            <a:r>
              <a:rPr sz="20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xínɡlixiāng</a:t>
            </a:r>
            <a:endParaRPr sz="20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</p:txBody>
      </p:sp>
      <p:sp>
        <p:nvSpPr>
          <p:cNvPr id="69" name="Shape 69"/>
          <p:cNvSpPr/>
          <p:nvPr/>
        </p:nvSpPr>
        <p:spPr>
          <a:xfrm>
            <a:off x="2590926" y="2362200"/>
            <a:ext cx="428962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 defTabSz="457200">
              <a:defRPr sz="200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0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</a:rPr>
              <a:t>zìjǐ</a:t>
            </a:r>
            <a:endParaRPr sz="20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70" name="Shape 70"/>
          <p:cNvSpPr/>
          <p:nvPr/>
        </p:nvSpPr>
        <p:spPr>
          <a:xfrm>
            <a:off x="2590800" y="4033837"/>
            <a:ext cx="499494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 defTabSz="457200"/>
            <a:r>
              <a:rPr sz="20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bāo</a:t>
            </a:r>
            <a:endParaRPr sz="20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Shape 72"/>
          <p:cNvSpPr/>
          <p:nvPr/>
        </p:nvSpPr>
        <p:spPr>
          <a:xfrm>
            <a:off x="1071562" y="487362"/>
            <a:ext cx="8072438" cy="61555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 algn="l">
              <a:defRPr sz="1800">
                <a:solidFill>
                  <a:srgbClr val="000000"/>
                </a:solidFill>
              </a:defRPr>
            </a:pPr>
            <a:r>
              <a:rPr sz="4000" dirty="0" err="1">
                <a:solidFill>
                  <a:srgbClr val="A6A6A6"/>
                </a:solidFill>
              </a:rPr>
              <a:t>语言点</a:t>
            </a:r>
            <a:endParaRPr sz="4000" dirty="0">
              <a:solidFill>
                <a:srgbClr val="A6A6A6"/>
              </a:solidFill>
            </a:endParaRPr>
          </a:p>
        </p:txBody>
      </p:sp>
      <p:grpSp>
        <p:nvGrpSpPr>
          <p:cNvPr id="2" name="Group 75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73" name="Shape 73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74" name="Shape 74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76" name="Shape 76"/>
          <p:cNvSpPr/>
          <p:nvPr/>
        </p:nvSpPr>
        <p:spPr>
          <a:xfrm>
            <a:off x="-1" y="1556067"/>
            <a:ext cx="9144002" cy="447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sz="28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800">
                <a:solidFill>
                  <a:srgbClr val="FF0000"/>
                </a:solidFill>
              </a:rPr>
              <a:t>A把B＋V＋在/到＋location</a:t>
            </a:r>
          </a:p>
        </p:txBody>
      </p:sp>
      <p:sp>
        <p:nvSpPr>
          <p:cNvPr id="77" name="Shape 77"/>
          <p:cNvSpPr/>
          <p:nvPr/>
        </p:nvSpPr>
        <p:spPr>
          <a:xfrm>
            <a:off x="2286000" y="2552890"/>
            <a:ext cx="3456940" cy="43459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>
                <a:solidFill>
                  <a:srgbClr val="E33FF5"/>
                </a:solidFill>
                <a:latin typeface="华文细黑"/>
                <a:ea typeface="华文细黑"/>
                <a:cs typeface="华文细黑"/>
                <a:sym typeface="华文细黑"/>
              </a:rPr>
              <a:t>我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把</a:t>
            </a:r>
            <a:r>
              <a:rPr sz="2400">
                <a:solidFill>
                  <a:srgbClr val="E33FF5"/>
                </a:solidFill>
                <a:latin typeface="华文细黑"/>
                <a:ea typeface="华文细黑"/>
                <a:cs typeface="华文细黑"/>
                <a:sym typeface="华文细黑"/>
              </a:rPr>
              <a:t>照片</a:t>
            </a:r>
            <a:r>
              <a:rPr sz="2400">
                <a:solidFill>
                  <a:srgbClr val="00F900"/>
                </a:solidFill>
                <a:latin typeface="华文细黑"/>
                <a:ea typeface="华文细黑"/>
                <a:cs typeface="华文细黑"/>
                <a:sym typeface="华文细黑"/>
              </a:rPr>
              <a:t>放</a:t>
            </a:r>
            <a:r>
              <a:rPr sz="24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在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你</a:t>
            </a:r>
            <a:r>
              <a:rPr sz="2400" u="sng">
                <a:latin typeface="华文细黑"/>
                <a:ea typeface="华文细黑"/>
                <a:cs typeface="华文细黑"/>
                <a:sym typeface="华文细黑"/>
              </a:rPr>
              <a:t>包里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了。</a:t>
            </a:r>
          </a:p>
        </p:txBody>
      </p:sp>
      <p:sp>
        <p:nvSpPr>
          <p:cNvPr id="78" name="Shape 78"/>
          <p:cNvSpPr/>
          <p:nvPr/>
        </p:nvSpPr>
        <p:spPr>
          <a:xfrm>
            <a:off x="2286000" y="3902265"/>
            <a:ext cx="4371340" cy="43459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>
                <a:solidFill>
                  <a:srgbClr val="E33FF5"/>
                </a:solidFill>
                <a:latin typeface="华文细黑"/>
                <a:ea typeface="华文细黑"/>
                <a:cs typeface="华文细黑"/>
                <a:sym typeface="华文细黑"/>
              </a:rPr>
              <a:t>我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帮你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把</a:t>
            </a:r>
            <a:r>
              <a:rPr sz="2400">
                <a:solidFill>
                  <a:srgbClr val="E33FF5"/>
                </a:solidFill>
                <a:latin typeface="华文细黑"/>
                <a:ea typeface="华文细黑"/>
                <a:cs typeface="华文细黑"/>
                <a:sym typeface="华文细黑"/>
              </a:rPr>
              <a:t>衣服</a:t>
            </a:r>
            <a:r>
              <a:rPr sz="2400">
                <a:solidFill>
                  <a:srgbClr val="00F900"/>
                </a:solidFill>
                <a:latin typeface="华文细黑"/>
                <a:ea typeface="华文细黑"/>
                <a:cs typeface="华文细黑"/>
                <a:sym typeface="华文细黑"/>
              </a:rPr>
              <a:t>放</a:t>
            </a:r>
            <a:r>
              <a:rPr sz="24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到</a:t>
            </a:r>
            <a:r>
              <a:rPr sz="2400" u="sng">
                <a:latin typeface="华文细黑"/>
                <a:ea typeface="华文细黑"/>
                <a:cs typeface="华文细黑"/>
                <a:sym typeface="华文细黑"/>
              </a:rPr>
              <a:t>行李箱里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吧。</a:t>
            </a:r>
          </a:p>
        </p:txBody>
      </p:sp>
      <p:sp>
        <p:nvSpPr>
          <p:cNvPr id="79" name="Shape 79"/>
          <p:cNvSpPr/>
          <p:nvPr/>
        </p:nvSpPr>
        <p:spPr>
          <a:xfrm>
            <a:off x="2268537" y="3227577"/>
            <a:ext cx="3491866" cy="43459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/>
          <a:p>
            <a:pPr lvl="0"/>
            <a:r>
              <a:rPr sz="2400">
                <a:solidFill>
                  <a:srgbClr val="E33FF5"/>
                </a:solidFill>
                <a:latin typeface="华文细黑"/>
                <a:ea typeface="华文细黑"/>
                <a:cs typeface="华文细黑"/>
                <a:sym typeface="华文细黑"/>
              </a:rPr>
              <a:t>我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没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把</a:t>
            </a:r>
            <a:r>
              <a:rPr sz="2400">
                <a:solidFill>
                  <a:srgbClr val="E33FF5"/>
                </a:solidFill>
                <a:latin typeface="华文细黑"/>
                <a:ea typeface="华文细黑"/>
                <a:cs typeface="华文细黑"/>
                <a:sym typeface="华文细黑"/>
              </a:rPr>
              <a:t>裤子</a:t>
            </a:r>
            <a:r>
              <a:rPr sz="2400">
                <a:solidFill>
                  <a:srgbClr val="00F900"/>
                </a:solidFill>
                <a:latin typeface="华文细黑"/>
                <a:ea typeface="华文细黑"/>
                <a:cs typeface="华文细黑"/>
                <a:sym typeface="华文细黑"/>
              </a:rPr>
              <a:t>放</a:t>
            </a:r>
            <a:r>
              <a:rPr sz="24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到</a:t>
            </a:r>
            <a:r>
              <a:rPr sz="2400" u="sng">
                <a:latin typeface="华文细黑"/>
                <a:ea typeface="华文细黑"/>
                <a:cs typeface="华文细黑"/>
                <a:sym typeface="华文细黑"/>
              </a:rPr>
              <a:t>椅子上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Shape 81"/>
          <p:cNvSpPr/>
          <p:nvPr/>
        </p:nvSpPr>
        <p:spPr>
          <a:xfrm>
            <a:off x="1071562" y="487362"/>
            <a:ext cx="8072438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 algn="l">
              <a:defRPr sz="1800">
                <a:solidFill>
                  <a:srgbClr val="000000"/>
                </a:solidFill>
              </a:defRPr>
            </a:pPr>
            <a:r>
              <a:rPr sz="4000" dirty="0" err="1">
                <a:solidFill>
                  <a:srgbClr val="A6A6A6"/>
                </a:solidFill>
              </a:rPr>
              <a:t>语言点</a:t>
            </a:r>
            <a:endParaRPr sz="4000" dirty="0">
              <a:solidFill>
                <a:srgbClr val="A6A6A6"/>
              </a:solidFill>
            </a:endParaRPr>
          </a:p>
        </p:txBody>
      </p:sp>
      <p:grpSp>
        <p:nvGrpSpPr>
          <p:cNvPr id="2" name="Group 84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82" name="Shape 82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83" name="Shape 83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85" name="Shape 85"/>
          <p:cNvSpPr/>
          <p:nvPr/>
        </p:nvSpPr>
        <p:spPr>
          <a:xfrm>
            <a:off x="-1" y="1556067"/>
            <a:ext cx="9144002" cy="447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sz="28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800">
                <a:solidFill>
                  <a:srgbClr val="FF0000"/>
                </a:solidFill>
              </a:rPr>
              <a:t>A把B＋V＋给＋sb.</a:t>
            </a:r>
          </a:p>
        </p:txBody>
      </p:sp>
      <p:sp>
        <p:nvSpPr>
          <p:cNvPr id="86" name="Shape 86"/>
          <p:cNvSpPr/>
          <p:nvPr/>
        </p:nvSpPr>
        <p:spPr>
          <a:xfrm>
            <a:off x="2679700" y="2552890"/>
            <a:ext cx="3152140" cy="43459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>
                <a:solidFill>
                  <a:srgbClr val="E33FF5"/>
                </a:solidFill>
                <a:latin typeface="华文细黑"/>
                <a:ea typeface="华文细黑"/>
                <a:cs typeface="华文细黑"/>
                <a:sym typeface="华文细黑"/>
              </a:rPr>
              <a:t>我朋友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把</a:t>
            </a:r>
            <a:r>
              <a:rPr sz="2400">
                <a:solidFill>
                  <a:srgbClr val="E33FF5"/>
                </a:solidFill>
                <a:latin typeface="华文细黑"/>
                <a:ea typeface="华文细黑"/>
                <a:cs typeface="华文细黑"/>
                <a:sym typeface="华文细黑"/>
              </a:rPr>
              <a:t>书</a:t>
            </a:r>
            <a:r>
              <a:rPr sz="2400">
                <a:solidFill>
                  <a:srgbClr val="00F900"/>
                </a:solidFill>
                <a:latin typeface="华文细黑"/>
                <a:ea typeface="华文细黑"/>
                <a:cs typeface="华文细黑"/>
                <a:sym typeface="华文细黑"/>
              </a:rPr>
              <a:t>借</a:t>
            </a:r>
            <a:r>
              <a:rPr sz="24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给</a:t>
            </a:r>
            <a:r>
              <a:rPr sz="2400" u="sng">
                <a:latin typeface="华文细黑"/>
                <a:ea typeface="华文细黑"/>
                <a:cs typeface="华文细黑"/>
                <a:sym typeface="华文细黑"/>
              </a:rPr>
              <a:t>我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了。</a:t>
            </a:r>
          </a:p>
        </p:txBody>
      </p:sp>
      <p:sp>
        <p:nvSpPr>
          <p:cNvPr id="87" name="Shape 87"/>
          <p:cNvSpPr/>
          <p:nvPr/>
        </p:nvSpPr>
        <p:spPr>
          <a:xfrm>
            <a:off x="2679700" y="3902265"/>
            <a:ext cx="3761740" cy="43459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>
                <a:solidFill>
                  <a:srgbClr val="E33FF5"/>
                </a:solidFill>
                <a:latin typeface="华文细黑"/>
                <a:ea typeface="华文细黑"/>
                <a:cs typeface="华文细黑"/>
                <a:sym typeface="华文细黑"/>
              </a:rPr>
              <a:t>你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帮我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把</a:t>
            </a:r>
            <a:r>
              <a:rPr sz="2400">
                <a:solidFill>
                  <a:srgbClr val="E33FF5"/>
                </a:solidFill>
                <a:latin typeface="华文细黑"/>
                <a:ea typeface="华文细黑"/>
                <a:cs typeface="华文细黑"/>
                <a:sym typeface="华文细黑"/>
              </a:rPr>
              <a:t>这本书</a:t>
            </a:r>
            <a:r>
              <a:rPr sz="2400">
                <a:solidFill>
                  <a:srgbClr val="00F900"/>
                </a:solidFill>
                <a:latin typeface="华文细黑"/>
                <a:ea typeface="华文细黑"/>
                <a:cs typeface="华文细黑"/>
                <a:sym typeface="华文细黑"/>
              </a:rPr>
              <a:t>带</a:t>
            </a:r>
            <a:r>
              <a:rPr sz="24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给</a:t>
            </a:r>
            <a:r>
              <a:rPr sz="2400" u="sng">
                <a:latin typeface="华文细黑"/>
                <a:ea typeface="华文细黑"/>
                <a:cs typeface="华文细黑"/>
                <a:sym typeface="华文细黑"/>
              </a:rPr>
              <a:t>小刚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88" name="Shape 88"/>
          <p:cNvSpPr/>
          <p:nvPr/>
        </p:nvSpPr>
        <p:spPr>
          <a:xfrm>
            <a:off x="2662237" y="3227577"/>
            <a:ext cx="3491866" cy="43459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/>
          <a:p>
            <a:pPr lvl="0"/>
            <a:r>
              <a:rPr sz="2400">
                <a:solidFill>
                  <a:srgbClr val="E33FF5"/>
                </a:solidFill>
                <a:latin typeface="华文细黑"/>
                <a:ea typeface="华文细黑"/>
                <a:cs typeface="华文细黑"/>
                <a:sym typeface="华文细黑"/>
              </a:rPr>
              <a:t>弟弟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没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把</a:t>
            </a:r>
            <a:r>
              <a:rPr sz="2400">
                <a:solidFill>
                  <a:srgbClr val="E33FF5"/>
                </a:solidFill>
                <a:latin typeface="华文细黑"/>
                <a:ea typeface="华文细黑"/>
                <a:cs typeface="华文细黑"/>
                <a:sym typeface="华文细黑"/>
              </a:rPr>
              <a:t>钱</a:t>
            </a:r>
            <a:r>
              <a:rPr sz="2400">
                <a:solidFill>
                  <a:srgbClr val="00F900"/>
                </a:solidFill>
                <a:latin typeface="华文细黑"/>
                <a:ea typeface="华文细黑"/>
                <a:cs typeface="华文细黑"/>
                <a:sym typeface="华文细黑"/>
              </a:rPr>
              <a:t>还</a:t>
            </a:r>
            <a:r>
              <a:rPr sz="24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给</a:t>
            </a:r>
            <a:r>
              <a:rPr sz="2400" u="sng">
                <a:latin typeface="华文细黑"/>
                <a:ea typeface="华文细黑"/>
                <a:cs typeface="华文细黑"/>
                <a:sym typeface="华文细黑"/>
              </a:rPr>
              <a:t>哥哥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Shape 90"/>
          <p:cNvSpPr/>
          <p:nvPr/>
        </p:nvSpPr>
        <p:spPr>
          <a:xfrm>
            <a:off x="2541587" y="862012"/>
            <a:ext cx="1120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连词成句</a:t>
            </a:r>
          </a:p>
        </p:txBody>
      </p:sp>
      <p:grpSp>
        <p:nvGrpSpPr>
          <p:cNvPr id="2" name="Group 95"/>
          <p:cNvGrpSpPr/>
          <p:nvPr/>
        </p:nvGrpSpPr>
        <p:grpSpPr>
          <a:xfrm>
            <a:off x="470022" y="305519"/>
            <a:ext cx="1913163" cy="919241"/>
            <a:chOff x="0" y="0"/>
            <a:chExt cx="1913162" cy="919239"/>
          </a:xfrm>
        </p:grpSpPr>
        <p:grpSp>
          <p:nvGrpSpPr>
            <p:cNvPr id="3" name="Group 93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91" name="Shape 91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92" name="Shape 92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sp>
          <p:nvSpPr>
            <p:cNvPr id="94" name="Shape 94"/>
            <p:cNvSpPr/>
            <p:nvPr/>
          </p:nvSpPr>
          <p:spPr>
            <a:xfrm>
              <a:off x="574552" y="286618"/>
              <a:ext cx="133861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96" name="Shape 96"/>
          <p:cNvSpPr/>
          <p:nvPr/>
        </p:nvSpPr>
        <p:spPr>
          <a:xfrm>
            <a:off x="1692275" y="2019300"/>
            <a:ext cx="4549140" cy="345440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 marL="381000" indent="-381000">
              <a:buClr>
                <a:srgbClr val="000000"/>
              </a:buClr>
              <a:buSzPct val="100000"/>
              <a:buFont typeface="华文细黑"/>
              <a:buAutoNum type="arabicPeriod"/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把      放      桌子上      了      书      在  </a:t>
            </a:r>
          </a:p>
        </p:txBody>
      </p:sp>
      <p:sp>
        <p:nvSpPr>
          <p:cNvPr id="97" name="Shape 97"/>
          <p:cNvSpPr/>
          <p:nvPr/>
        </p:nvSpPr>
        <p:spPr>
          <a:xfrm>
            <a:off x="1724025" y="3359150"/>
            <a:ext cx="3807714" cy="345440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2.  到       送      把      火车站      我</a:t>
            </a:r>
          </a:p>
        </p:txBody>
      </p:sp>
      <p:sp>
        <p:nvSpPr>
          <p:cNvPr id="98" name="Shape 98"/>
          <p:cNvSpPr/>
          <p:nvPr/>
        </p:nvSpPr>
        <p:spPr>
          <a:xfrm>
            <a:off x="1724025" y="4578350"/>
            <a:ext cx="4887214" cy="345440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 marL="342900" indent="-342900"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3.  这些吃的      想      把      给      带      小丽</a:t>
            </a:r>
          </a:p>
        </p:txBody>
      </p:sp>
      <p:sp>
        <p:nvSpPr>
          <p:cNvPr id="99" name="Shape 99"/>
          <p:cNvSpPr/>
          <p:nvPr/>
        </p:nvSpPr>
        <p:spPr>
          <a:xfrm>
            <a:off x="1647953" y="2389758"/>
            <a:ext cx="5077715" cy="3479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1. 我</a:t>
            </a:r>
            <a:r>
              <a:rPr sz="2000" u="sng" dirty="0">
                <a:latin typeface="华文细黑"/>
                <a:ea typeface="华文细黑"/>
                <a:cs typeface="华文细黑"/>
                <a:sym typeface="华文细黑"/>
              </a:rPr>
              <a:t>                                                                  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100" name="Shape 100"/>
          <p:cNvSpPr/>
          <p:nvPr/>
        </p:nvSpPr>
        <p:spPr>
          <a:xfrm>
            <a:off x="1619672" y="3686428"/>
            <a:ext cx="5585715" cy="3479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2.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司机</a:t>
            </a:r>
            <a:r>
              <a:rPr sz="2000" u="sng" dirty="0">
                <a:latin typeface="华文细黑"/>
                <a:ea typeface="华文细黑"/>
                <a:cs typeface="华文细黑"/>
                <a:sym typeface="华文细黑"/>
              </a:rPr>
              <a:t>                                                                    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。</a:t>
            </a:r>
          </a:p>
        </p:txBody>
      </p:sp>
      <p:sp>
        <p:nvSpPr>
          <p:cNvPr id="101" name="Shape 101"/>
          <p:cNvSpPr/>
          <p:nvPr/>
        </p:nvSpPr>
        <p:spPr>
          <a:xfrm>
            <a:off x="1691680" y="4957698"/>
            <a:ext cx="5649215" cy="3479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3. 我 </a:t>
            </a:r>
            <a:r>
              <a:rPr sz="2000" u="sng" dirty="0">
                <a:latin typeface="华文细黑"/>
                <a:ea typeface="华文细黑"/>
                <a:cs typeface="华文细黑"/>
                <a:sym typeface="华文细黑"/>
              </a:rPr>
              <a:t>                                                                          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Shape 103"/>
          <p:cNvSpPr/>
          <p:nvPr/>
        </p:nvSpPr>
        <p:spPr>
          <a:xfrm>
            <a:off x="1071562" y="487362"/>
            <a:ext cx="8072438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 algn="l">
              <a:defRPr sz="1800">
                <a:solidFill>
                  <a:srgbClr val="000000"/>
                </a:solidFill>
              </a:defRPr>
            </a:pPr>
            <a:r>
              <a:rPr sz="4000" dirty="0" err="1">
                <a:solidFill>
                  <a:srgbClr val="A6A6A6"/>
                </a:solidFill>
              </a:rPr>
              <a:t>语言点</a:t>
            </a:r>
            <a:endParaRPr sz="4000" dirty="0">
              <a:solidFill>
                <a:srgbClr val="A6A6A6"/>
              </a:solidFill>
            </a:endParaRPr>
          </a:p>
        </p:txBody>
      </p:sp>
      <p:grpSp>
        <p:nvGrpSpPr>
          <p:cNvPr id="2" name="Group 106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104" name="Shape 104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105" name="Shape 105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107" name="Shape 107"/>
          <p:cNvSpPr/>
          <p:nvPr/>
        </p:nvSpPr>
        <p:spPr>
          <a:xfrm>
            <a:off x="1092746" y="1905090"/>
            <a:ext cx="2831555" cy="447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sz="28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800">
                <a:solidFill>
                  <a:srgbClr val="0433FF"/>
                </a:solidFill>
              </a:rPr>
              <a:t>行李箱</a:t>
            </a:r>
          </a:p>
        </p:txBody>
      </p:sp>
      <p:pic>
        <p:nvPicPr>
          <p:cNvPr id="108" name="行李箱.jpg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13346" y="2728459"/>
            <a:ext cx="3581401" cy="2844801"/>
          </a:xfrm>
          <a:prstGeom prst="rect">
            <a:avLst/>
          </a:prstGeom>
          <a:ln w="12700">
            <a:miter lim="400000"/>
          </a:ln>
        </p:spPr>
      </p:pic>
      <p:sp>
        <p:nvSpPr>
          <p:cNvPr id="109" name="Shape 109"/>
          <p:cNvSpPr/>
          <p:nvPr/>
        </p:nvSpPr>
        <p:spPr>
          <a:xfrm>
            <a:off x="6259829" y="1905091"/>
            <a:ext cx="815341" cy="447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8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800">
                <a:solidFill>
                  <a:srgbClr val="0433FF"/>
                </a:solidFill>
              </a:rPr>
              <a:t>行李</a:t>
            </a:r>
          </a:p>
        </p:txBody>
      </p:sp>
      <p:pic>
        <p:nvPicPr>
          <p:cNvPr id="110" name="2007518153350976_2_meitu_10.jpg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975076" y="2727317"/>
            <a:ext cx="3576241" cy="284708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Shape 112"/>
          <p:cNvSpPr/>
          <p:nvPr/>
        </p:nvSpPr>
        <p:spPr>
          <a:xfrm>
            <a:off x="2541587" y="862012"/>
            <a:ext cx="2390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选择恰当的词语填空</a:t>
            </a:r>
          </a:p>
        </p:txBody>
      </p:sp>
      <p:grpSp>
        <p:nvGrpSpPr>
          <p:cNvPr id="2" name="Group 117"/>
          <p:cNvGrpSpPr/>
          <p:nvPr/>
        </p:nvGrpSpPr>
        <p:grpSpPr>
          <a:xfrm>
            <a:off x="470022" y="305519"/>
            <a:ext cx="1913163" cy="919241"/>
            <a:chOff x="0" y="0"/>
            <a:chExt cx="1913162" cy="919239"/>
          </a:xfrm>
        </p:grpSpPr>
        <p:grpSp>
          <p:nvGrpSpPr>
            <p:cNvPr id="3" name="Group 115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113" name="Shape 113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14" name="Shape 114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sp>
          <p:nvSpPr>
            <p:cNvPr id="116" name="Shape 116"/>
            <p:cNvSpPr/>
            <p:nvPr/>
          </p:nvSpPr>
          <p:spPr>
            <a:xfrm>
              <a:off x="574552" y="286618"/>
              <a:ext cx="133861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square" lIns="0" tIns="0" rIns="0" bIns="0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118" name="Shape 118"/>
          <p:cNvSpPr/>
          <p:nvPr/>
        </p:nvSpPr>
        <p:spPr>
          <a:xfrm>
            <a:off x="1546225" y="2986055"/>
            <a:ext cx="4638294" cy="600203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2.  A: 你怎么了？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     B: 今天我又迟到了，老师都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了。</a:t>
            </a:r>
          </a:p>
        </p:txBody>
      </p:sp>
      <p:sp>
        <p:nvSpPr>
          <p:cNvPr id="119" name="Shape 119"/>
          <p:cNvSpPr/>
          <p:nvPr/>
        </p:nvSpPr>
        <p:spPr>
          <a:xfrm>
            <a:off x="1545589" y="4506294"/>
            <a:ext cx="4320795" cy="600203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marL="342900" lvl="0" indent="-34290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4. A: 我出国一个星期，你怎么办？</a:t>
            </a:r>
          </a:p>
          <a:p>
            <a:pPr marL="342900" lvl="0" indent="-34290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    B: 不用担心，我可以照顾好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120" name="Shape 120"/>
          <p:cNvSpPr/>
          <p:nvPr/>
        </p:nvSpPr>
        <p:spPr>
          <a:xfrm>
            <a:off x="1548130" y="3745286"/>
            <a:ext cx="5590795" cy="6019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3. A: 我的衣服太多了 ！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    B: 你把衣服放在我的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里吧，我的箱子大。</a:t>
            </a:r>
          </a:p>
        </p:txBody>
      </p:sp>
      <p:sp>
        <p:nvSpPr>
          <p:cNvPr id="121" name="Shape 121"/>
          <p:cNvSpPr/>
          <p:nvPr/>
        </p:nvSpPr>
        <p:spPr>
          <a:xfrm>
            <a:off x="2703829" y="1635664"/>
            <a:ext cx="4196018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>
                <a:latin typeface="华文楷体" pitchFamily="2" charset="-122"/>
                <a:ea typeface="华文楷体" pitchFamily="2" charset="-122"/>
              </a:rPr>
              <a:t>包      </a:t>
            </a:r>
            <a:r>
              <a:rPr sz="2000" dirty="0" err="1">
                <a:latin typeface="华文楷体" pitchFamily="2" charset="-122"/>
                <a:ea typeface="华文楷体" pitchFamily="2" charset="-122"/>
              </a:rPr>
              <a:t>生气</a:t>
            </a:r>
            <a:r>
              <a:rPr sz="2000" dirty="0">
                <a:latin typeface="华文楷体" pitchFamily="2" charset="-122"/>
                <a:ea typeface="华文楷体" pitchFamily="2" charset="-122"/>
              </a:rPr>
              <a:t>      </a:t>
            </a:r>
            <a:r>
              <a:rPr sz="2000" dirty="0" err="1">
                <a:latin typeface="华文楷体" pitchFamily="2" charset="-122"/>
                <a:ea typeface="华文楷体" pitchFamily="2" charset="-122"/>
              </a:rPr>
              <a:t>自己</a:t>
            </a:r>
            <a:r>
              <a:rPr sz="2000" dirty="0">
                <a:latin typeface="华文楷体" pitchFamily="2" charset="-122"/>
                <a:ea typeface="华文楷体" pitchFamily="2" charset="-122"/>
              </a:rPr>
              <a:t>      </a:t>
            </a:r>
            <a:r>
              <a:rPr sz="2000" dirty="0" err="1">
                <a:latin typeface="华文楷体" pitchFamily="2" charset="-122"/>
                <a:ea typeface="华文楷体" pitchFamily="2" charset="-122"/>
              </a:rPr>
              <a:t>行李箱</a:t>
            </a:r>
            <a:r>
              <a:rPr sz="2000" dirty="0">
                <a:latin typeface="华文楷体" pitchFamily="2" charset="-122"/>
                <a:ea typeface="华文楷体" pitchFamily="2" charset="-122"/>
              </a:rPr>
              <a:t>      </a:t>
            </a:r>
            <a:r>
              <a:rPr sz="2000" dirty="0" err="1">
                <a:latin typeface="华文楷体" pitchFamily="2" charset="-122"/>
                <a:ea typeface="华文楷体" pitchFamily="2" charset="-122"/>
              </a:rPr>
              <a:t>行李</a:t>
            </a:r>
            <a:endParaRPr sz="2000" dirty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22" name="Shape 122"/>
          <p:cNvSpPr/>
          <p:nvPr/>
        </p:nvSpPr>
        <p:spPr>
          <a:xfrm>
            <a:off x="1548130" y="2487199"/>
            <a:ext cx="4315715" cy="3479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1. 请问，这个小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能带上飞机吗？</a:t>
            </a:r>
          </a:p>
        </p:txBody>
      </p:sp>
      <p:sp>
        <p:nvSpPr>
          <p:cNvPr id="123" name="Shape 123"/>
          <p:cNvSpPr/>
          <p:nvPr/>
        </p:nvSpPr>
        <p:spPr>
          <a:xfrm>
            <a:off x="1555114" y="5265524"/>
            <a:ext cx="4823715" cy="3479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5. 这次出差，准备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准备了很长时间。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29"/>
          <p:cNvGrpSpPr/>
          <p:nvPr/>
        </p:nvGrpSpPr>
        <p:grpSpPr>
          <a:xfrm>
            <a:off x="287923" y="227733"/>
            <a:ext cx="8698916" cy="1015137"/>
            <a:chOff x="0" y="0"/>
            <a:chExt cx="8698915" cy="1015136"/>
          </a:xfrm>
        </p:grpSpPr>
        <p:sp>
          <p:nvSpPr>
            <p:cNvPr id="125" name="Shape 125"/>
            <p:cNvSpPr/>
            <p:nvPr/>
          </p:nvSpPr>
          <p:spPr>
            <a:xfrm>
              <a:off x="626477" y="307253"/>
              <a:ext cx="8072438" cy="707883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 algn="l">
                <a:defRPr sz="1800">
                  <a:solidFill>
                    <a:srgbClr val="000000"/>
                  </a:solidFill>
                </a:defRPr>
              </a:pPr>
              <a:r>
                <a:rPr sz="4000" dirty="0" err="1">
                  <a:solidFill>
                    <a:srgbClr val="A6A6A6"/>
                  </a:solidFill>
                </a:rPr>
                <a:t>课文</a:t>
              </a:r>
              <a:endParaRPr sz="4000" dirty="0">
                <a:solidFill>
                  <a:srgbClr val="A6A6A6"/>
                </a:solidFill>
              </a:endParaRPr>
            </a:p>
          </p:txBody>
        </p:sp>
        <p:grpSp>
          <p:nvGrpSpPr>
            <p:cNvPr id="3" name="Group 128"/>
            <p:cNvGrpSpPr/>
            <p:nvPr/>
          </p:nvGrpSpPr>
          <p:grpSpPr>
            <a:xfrm>
              <a:off x="0" y="0"/>
              <a:ext cx="607419" cy="920848"/>
              <a:chOff x="0" y="0"/>
              <a:chExt cx="607418" cy="920847"/>
            </a:xfrm>
          </p:grpSpPr>
          <p:sp>
            <p:nvSpPr>
              <p:cNvPr id="126" name="Shape 126"/>
              <p:cNvSpPr/>
              <p:nvPr/>
            </p:nvSpPr>
            <p:spPr>
              <a:xfrm>
                <a:off x="0" y="0"/>
                <a:ext cx="607419" cy="920848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27" name="Shape 127"/>
              <p:cNvSpPr/>
              <p:nvPr/>
            </p:nvSpPr>
            <p:spPr>
              <a:xfrm>
                <a:off x="192698" y="404297"/>
                <a:ext cx="224224" cy="408752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</p:grpSp>
      <p:sp>
        <p:nvSpPr>
          <p:cNvPr id="130" name="Shape 130"/>
          <p:cNvSpPr/>
          <p:nvPr/>
        </p:nvSpPr>
        <p:spPr>
          <a:xfrm>
            <a:off x="-1" y="1475104"/>
            <a:ext cx="9144002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在家</a:t>
            </a:r>
          </a:p>
        </p:txBody>
      </p:sp>
      <p:sp>
        <p:nvSpPr>
          <p:cNvPr id="131" name="Shape 131"/>
          <p:cNvSpPr/>
          <p:nvPr/>
        </p:nvSpPr>
        <p:spPr>
          <a:xfrm>
            <a:off x="958850" y="2259012"/>
            <a:ext cx="5396865" cy="354966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t>小刚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：我要跟周经理去外地办事，明天的飞机。</a:t>
            </a:r>
          </a:p>
        </p:txBody>
      </p:sp>
      <p:sp>
        <p:nvSpPr>
          <p:cNvPr id="132" name="Shape 132"/>
          <p:cNvSpPr/>
          <p:nvPr/>
        </p:nvSpPr>
        <p:spPr>
          <a:xfrm>
            <a:off x="960437" y="2835275"/>
            <a:ext cx="6412866" cy="354965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t>小丽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：那我帮你把衣服放到行李箱里吧。什么时候回来？</a:t>
            </a:r>
          </a:p>
        </p:txBody>
      </p:sp>
      <p:sp>
        <p:nvSpPr>
          <p:cNvPr id="133" name="Shape 133"/>
          <p:cNvSpPr/>
          <p:nvPr/>
        </p:nvSpPr>
        <p:spPr>
          <a:xfrm>
            <a:off x="960437" y="3402012"/>
            <a:ext cx="2856866" cy="354966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t>小刚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：一个星期就回来。</a:t>
            </a:r>
          </a:p>
        </p:txBody>
      </p:sp>
      <p:sp>
        <p:nvSpPr>
          <p:cNvPr id="134" name="Shape 134"/>
          <p:cNvSpPr/>
          <p:nvPr/>
        </p:nvSpPr>
        <p:spPr>
          <a:xfrm>
            <a:off x="960437" y="3978275"/>
            <a:ext cx="3795911" cy="307777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dirty="0" err="1"/>
              <a:t>小丽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：啊？一个星期以后</a:t>
            </a:r>
            <a:r>
              <a:rPr sz="2000" dirty="0" err="1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才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回来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？</a:t>
            </a:r>
          </a:p>
        </p:txBody>
      </p:sp>
      <p:sp>
        <p:nvSpPr>
          <p:cNvPr id="135" name="Shape 135"/>
          <p:cNvSpPr/>
          <p:nvPr/>
        </p:nvSpPr>
        <p:spPr>
          <a:xfrm>
            <a:off x="960437" y="4533900"/>
            <a:ext cx="7428866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t>小刚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：你要自己照顾好自己，我已经给你准备好吃的和好喝的了。</a:t>
            </a:r>
          </a:p>
        </p:txBody>
      </p:sp>
      <p:sp>
        <p:nvSpPr>
          <p:cNvPr id="136" name="Shape 136"/>
          <p:cNvSpPr/>
          <p:nvPr/>
        </p:nvSpPr>
        <p:spPr>
          <a:xfrm>
            <a:off x="958850" y="5110162"/>
            <a:ext cx="5650865" cy="354966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t>小丽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：好吧。我已经把我的照片放在你的包里了。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Shape 138"/>
          <p:cNvSpPr/>
          <p:nvPr/>
        </p:nvSpPr>
        <p:spPr>
          <a:xfrm>
            <a:off x="2541587" y="971550"/>
            <a:ext cx="2161541" cy="4089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/>
            <a:r>
              <a:t>根据课文判断对错：</a:t>
            </a:r>
          </a:p>
        </p:txBody>
      </p:sp>
      <p:grpSp>
        <p:nvGrpSpPr>
          <p:cNvPr id="2" name="Group 143"/>
          <p:cNvGrpSpPr/>
          <p:nvPr/>
        </p:nvGrpSpPr>
        <p:grpSpPr>
          <a:xfrm>
            <a:off x="470022" y="405532"/>
            <a:ext cx="8359655" cy="919242"/>
            <a:chOff x="0" y="0"/>
            <a:chExt cx="8359653" cy="919240"/>
          </a:xfrm>
        </p:grpSpPr>
        <p:grpSp>
          <p:nvGrpSpPr>
            <p:cNvPr id="3" name="Group 141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139" name="Shape 139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 algn="ctr">
                  <a:defRPr sz="2000"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40" name="Shape 140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 algn="ctr">
                  <a:defRPr sz="2000"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sp>
          <p:nvSpPr>
            <p:cNvPr id="142" name="Shape 142"/>
            <p:cNvSpPr/>
            <p:nvPr/>
          </p:nvSpPr>
          <p:spPr>
            <a:xfrm>
              <a:off x="574552" y="286617"/>
              <a:ext cx="7785101" cy="61555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square" lIns="0" tIns="0" rIns="0" bIns="0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 algn="l">
                <a:defRPr sz="1800">
                  <a:solidFill>
                    <a:srgbClr val="000000"/>
                  </a:solidFill>
                </a:defRPr>
              </a:pPr>
              <a:r>
                <a:rPr sz="4000" dirty="0" err="1">
                  <a:solidFill>
                    <a:srgbClr val="A6A6A6"/>
                  </a:solidFill>
                </a:rPr>
                <a:t>练习</a:t>
              </a:r>
              <a:endParaRPr sz="4000" dirty="0">
                <a:solidFill>
                  <a:srgbClr val="A6A6A6"/>
                </a:solidFill>
              </a:endParaRPr>
            </a:p>
          </p:txBody>
        </p:sp>
      </p:grpSp>
      <p:sp>
        <p:nvSpPr>
          <p:cNvPr id="144" name="Shape 144"/>
          <p:cNvSpPr/>
          <p:nvPr/>
        </p:nvSpPr>
        <p:spPr>
          <a:xfrm>
            <a:off x="1676400" y="2105025"/>
            <a:ext cx="3533140" cy="32588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t>小刚和周经理明天要去外面出差</a:t>
            </a:r>
            <a:r>
              <a:rPr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145" name="Shape 145"/>
          <p:cNvSpPr/>
          <p:nvPr/>
        </p:nvSpPr>
        <p:spPr>
          <a:xfrm>
            <a:off x="1143000" y="2103437"/>
            <a:ext cx="457200" cy="320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lvl1pPr>
              <a:defRPr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/>
            <a:r>
              <a:t>1.</a:t>
            </a:r>
          </a:p>
        </p:txBody>
      </p:sp>
      <p:sp>
        <p:nvSpPr>
          <p:cNvPr id="146" name="Shape 146"/>
          <p:cNvSpPr/>
          <p:nvPr/>
        </p:nvSpPr>
        <p:spPr>
          <a:xfrm>
            <a:off x="1143000" y="2898775"/>
            <a:ext cx="457200" cy="320040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lvl1pPr>
              <a:defRPr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/>
            <a:r>
              <a:t>2.</a:t>
            </a:r>
          </a:p>
        </p:txBody>
      </p:sp>
      <p:sp>
        <p:nvSpPr>
          <p:cNvPr id="147" name="Shape 147"/>
          <p:cNvSpPr/>
          <p:nvPr/>
        </p:nvSpPr>
        <p:spPr>
          <a:xfrm>
            <a:off x="1676400" y="2897187"/>
            <a:ext cx="2390140" cy="325883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t>小丽帮小刚准备行李</a:t>
            </a:r>
            <a:r>
              <a:rPr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148" name="Shape 148"/>
          <p:cNvSpPr/>
          <p:nvPr/>
        </p:nvSpPr>
        <p:spPr>
          <a:xfrm>
            <a:off x="1143000" y="3686175"/>
            <a:ext cx="457200" cy="320040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lvl1pPr>
              <a:defRPr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/>
            <a:r>
              <a:t>3.</a:t>
            </a:r>
          </a:p>
        </p:txBody>
      </p:sp>
      <p:sp>
        <p:nvSpPr>
          <p:cNvPr id="149" name="Shape 149"/>
          <p:cNvSpPr/>
          <p:nvPr/>
        </p:nvSpPr>
        <p:spPr>
          <a:xfrm>
            <a:off x="1676400" y="3684587"/>
            <a:ext cx="3304540" cy="325883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t>小丽觉得小刚出差的时间很长。</a:t>
            </a:r>
          </a:p>
        </p:txBody>
      </p:sp>
      <p:sp>
        <p:nvSpPr>
          <p:cNvPr id="150" name="Shape 150"/>
          <p:cNvSpPr/>
          <p:nvPr/>
        </p:nvSpPr>
        <p:spPr>
          <a:xfrm>
            <a:off x="1143000" y="4475162"/>
            <a:ext cx="457200" cy="320041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lvl1pPr>
              <a:defRPr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/>
            <a:r>
              <a:t>4.</a:t>
            </a:r>
          </a:p>
        </p:txBody>
      </p:sp>
      <p:sp>
        <p:nvSpPr>
          <p:cNvPr id="151" name="Shape 151"/>
          <p:cNvSpPr/>
          <p:nvPr/>
        </p:nvSpPr>
        <p:spPr>
          <a:xfrm>
            <a:off x="1676400" y="4471987"/>
            <a:ext cx="5819140" cy="325883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t>小刚不想照顾小丽，所以他告诉小丽要自己照顾好自己</a:t>
            </a:r>
            <a:r>
              <a:rPr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152" name="Shape 152"/>
          <p:cNvSpPr/>
          <p:nvPr/>
        </p:nvSpPr>
        <p:spPr>
          <a:xfrm>
            <a:off x="1143000" y="5262562"/>
            <a:ext cx="457200" cy="320041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lvl1pPr>
              <a:defRPr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/>
            <a:r>
              <a:t>5.</a:t>
            </a:r>
          </a:p>
        </p:txBody>
      </p:sp>
      <p:sp>
        <p:nvSpPr>
          <p:cNvPr id="153" name="Shape 153"/>
          <p:cNvSpPr/>
          <p:nvPr/>
        </p:nvSpPr>
        <p:spPr>
          <a:xfrm>
            <a:off x="1676400" y="5259387"/>
            <a:ext cx="4218940" cy="325883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t>小丽在小刚的行李箱里放了自己的照片</a:t>
            </a:r>
            <a:r>
              <a:rPr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hape 8"/>
          <p:cNvSpPr>
            <a:spLocks noGrp="1"/>
          </p:cNvSpPr>
          <p:nvPr>
            <p:ph type="title" idx="4294967295"/>
          </p:nvPr>
        </p:nvSpPr>
        <p:spPr>
          <a:xfrm>
            <a:off x="0" y="2916238"/>
            <a:ext cx="9144000" cy="79851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normAutofit fontScale="90000"/>
          </a:bodyPr>
          <a:lstStyle>
            <a:lvl1pPr defTabSz="813816">
              <a:defRPr sz="4272"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/>
            </a:pPr>
            <a:r>
              <a:rPr sz="4272"/>
              <a:t>第十二课  把重要的东西放在我这儿吧</a:t>
            </a:r>
          </a:p>
        </p:txBody>
      </p:sp>
      <p:sp>
        <p:nvSpPr>
          <p:cNvPr id="9" name="Shape 9"/>
          <p:cNvSpPr/>
          <p:nvPr/>
        </p:nvSpPr>
        <p:spPr>
          <a:xfrm>
            <a:off x="-1" y="1111567"/>
            <a:ext cx="9144002" cy="12534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STANDARD COURSE </a:t>
            </a:r>
          </a:p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HSK 3</a:t>
            </a:r>
          </a:p>
        </p:txBody>
      </p:sp>
      <p:sp>
        <p:nvSpPr>
          <p:cNvPr id="10" name="Shape 10"/>
          <p:cNvSpPr/>
          <p:nvPr/>
        </p:nvSpPr>
        <p:spPr>
          <a:xfrm>
            <a:off x="-1" y="4521200"/>
            <a:ext cx="9144002" cy="5613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 algn="ctr"/>
            <a:r>
              <a:rPr sz="3200">
                <a:solidFill>
                  <a:srgbClr val="A6A6A6"/>
                </a:solidFill>
              </a:rPr>
              <a:t>Part 3  </a:t>
            </a:r>
            <a:r>
              <a:rPr sz="32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rPr>
              <a:t>课文</a:t>
            </a:r>
            <a:r>
              <a:rPr sz="3200">
                <a:solidFill>
                  <a:srgbClr val="A6A6A6"/>
                </a:solidFill>
              </a:rPr>
              <a:t> 3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2" name="Table 12"/>
          <p:cNvGraphicFramePr/>
          <p:nvPr/>
        </p:nvGraphicFramePr>
        <p:xfrm>
          <a:off x="1512813" y="2410324"/>
          <a:ext cx="6118373" cy="2834640"/>
        </p:xfrm>
        <a:graphic>
          <a:graphicData uri="http://schemas.openxmlformats.org/drawingml/2006/table">
            <a:tbl>
              <a:tblPr>
                <a:tableStyleId>{4C3C2611-4C71-4FC5-86AE-919BDF0F9419}</a:tableStyleId>
              </a:tblPr>
              <a:tblGrid>
                <a:gridCol w="34417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7667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95287">
                <a:tc>
                  <a:txBody>
                    <a:bodyPr/>
                    <a:lstStyle/>
                    <a:p>
                      <a:pPr lvl="0" algn="ctr">
                        <a:defRPr sz="1800" b="0" i="0"/>
                      </a:pPr>
                      <a:r>
                        <a:rPr sz="2000" dirty="0" err="1">
                          <a:solidFill>
                            <a:srgbClr val="FFFFFF"/>
                          </a:solidFill>
                          <a:latin typeface="华文细黑"/>
                          <a:ea typeface="华文细黑"/>
                          <a:cs typeface="华文细黑"/>
                          <a:sym typeface="华文细黑"/>
                        </a:rPr>
                        <a:t>东西</a:t>
                      </a:r>
                      <a:endParaRPr sz="2000" dirty="0">
                        <a:solidFill>
                          <a:srgbClr val="FFFFFF"/>
                        </a:solidFill>
                        <a:latin typeface="华文细黑"/>
                        <a:ea typeface="华文细黑"/>
                        <a:cs typeface="华文细黑"/>
                        <a:sym typeface="华文细黑"/>
                      </a:endParaRPr>
                    </a:p>
                  </a:txBody>
                  <a:tcPr marL="45720" marR="45720" horzOverflow="overflow">
                    <a:lnL w="12700">
                      <a:solidFill>
                        <a:srgbClr val="FFFFFF"/>
                      </a:solidFill>
                      <a:round/>
                    </a:lnL>
                    <a:lnR w="12700">
                      <a:solidFill>
                        <a:srgbClr val="FFFFFF"/>
                      </a:solidFill>
                      <a:round/>
                    </a:lnR>
                    <a:lnT w="12700">
                      <a:solidFill>
                        <a:srgbClr val="FFFFFF"/>
                      </a:solidFill>
                      <a:round/>
                    </a:lnT>
                    <a:lnB w="38100">
                      <a:solidFill>
                        <a:srgbClr val="FFFFFF"/>
                      </a:solidFill>
                      <a:round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defRPr sz="1800" b="0" i="0"/>
                      </a:pPr>
                      <a:r>
                        <a:rPr sz="2000">
                          <a:solidFill>
                            <a:srgbClr val="FFFFFF"/>
                          </a:solidFill>
                          <a:latin typeface="华文细黑"/>
                          <a:ea typeface="华文细黑"/>
                          <a:cs typeface="华文细黑"/>
                          <a:sym typeface="华文细黑"/>
                        </a:rPr>
                        <a:t>放在哪儿</a:t>
                      </a:r>
                    </a:p>
                  </a:txBody>
                  <a:tcPr marL="45720" marR="45720" horzOverflow="overflow">
                    <a:lnL w="12700">
                      <a:solidFill>
                        <a:srgbClr val="FFFFFF"/>
                      </a:solidFill>
                      <a:round/>
                    </a:lnL>
                    <a:lnR w="12700">
                      <a:solidFill>
                        <a:srgbClr val="FFFFFF"/>
                      </a:solidFill>
                      <a:round/>
                    </a:lnR>
                    <a:lnT w="12700">
                      <a:solidFill>
                        <a:srgbClr val="FFFFFF"/>
                      </a:solidFill>
                      <a:round/>
                    </a:lnT>
                    <a:lnB w="38100">
                      <a:solidFill>
                        <a:srgbClr val="FFFFFF"/>
                      </a:solidFill>
                      <a:round/>
                    </a:lnB>
                    <a:solidFill>
                      <a:srgbClr val="4F81B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95287">
                <a:tc>
                  <a:txBody>
                    <a:bodyPr/>
                    <a:lstStyle/>
                    <a:p>
                      <a:pPr lvl="0" algn="l">
                        <a:defRPr sz="1800" b="0" i="0"/>
                      </a:pPr>
                      <a:r>
                        <a:rPr sz="2000" dirty="0" err="1"/>
                        <a:t>铅笔</a:t>
                      </a:r>
                      <a:r>
                        <a:rPr sz="2000" dirty="0"/>
                        <a:t> </a:t>
                      </a:r>
                      <a:r>
                        <a:rPr sz="2000" dirty="0" err="1">
                          <a:latin typeface="GB Pinyinok-D" pitchFamily="2" charset="-122"/>
                          <a:ea typeface="GB Pinyinok-D" pitchFamily="2" charset="-122"/>
                        </a:rPr>
                        <a:t>qiānbǐ</a:t>
                      </a:r>
                      <a:r>
                        <a:rPr sz="2000" dirty="0">
                          <a:latin typeface="华文细黑"/>
                          <a:ea typeface="华文细黑"/>
                          <a:cs typeface="华文细黑"/>
                          <a:sym typeface="华文细黑"/>
                        </a:rPr>
                        <a:t> </a:t>
                      </a:r>
                    </a:p>
                  </a:txBody>
                  <a:tcPr marL="45720" marR="45720" horzOverflow="overflow">
                    <a:lnL w="12700">
                      <a:solidFill>
                        <a:srgbClr val="FFFFFF"/>
                      </a:solidFill>
                      <a:round/>
                    </a:lnL>
                    <a:lnR w="12700">
                      <a:solidFill>
                        <a:srgbClr val="FFFFFF"/>
                      </a:solidFill>
                      <a:round/>
                    </a:lnR>
                    <a:lnT w="38100">
                      <a:solidFill>
                        <a:srgbClr val="FFFFFF"/>
                      </a:solidFill>
                      <a:round/>
                    </a:lnT>
                    <a:lnB w="38100">
                      <a:solidFill>
                        <a:srgbClr val="FFFFFF"/>
                      </a:solidFill>
                      <a:round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>
                        <a:defRPr sz="1800" b="0" i="0"/>
                      </a:pPr>
                      <a:r>
                        <a:rPr sz="2000" dirty="0" err="1"/>
                        <a:t>桌子上</a:t>
                      </a:r>
                      <a:r>
                        <a:rPr sz="2000" dirty="0">
                          <a:latin typeface="华文细黑"/>
                          <a:ea typeface="华文细黑"/>
                          <a:cs typeface="华文细黑"/>
                          <a:sym typeface="华文细黑"/>
                        </a:rPr>
                        <a:t> </a:t>
                      </a:r>
                      <a:r>
                        <a:rPr sz="2000" b="0" i="0" dirty="0" err="1">
                          <a:solidFill>
                            <a:srgbClr val="000000"/>
                          </a:solidFill>
                          <a:latin typeface="GB Pinyinok-D" pitchFamily="2" charset="-122"/>
                          <a:ea typeface="GB Pinyinok-D" pitchFamily="2" charset="-122"/>
                          <a:cs typeface="Calibri"/>
                          <a:sym typeface="华文细黑"/>
                        </a:rPr>
                        <a:t>zhuōzi</a:t>
                      </a:r>
                      <a:r>
                        <a:rPr sz="2000" b="0" i="0" dirty="0">
                          <a:solidFill>
                            <a:srgbClr val="000000"/>
                          </a:solidFill>
                          <a:latin typeface="GB Pinyinok-D" pitchFamily="2" charset="-122"/>
                          <a:ea typeface="GB Pinyinok-D" pitchFamily="2" charset="-122"/>
                          <a:cs typeface="Calibri"/>
                          <a:sym typeface="华文细黑"/>
                        </a:rPr>
                        <a:t> </a:t>
                      </a:r>
                      <a:r>
                        <a:rPr sz="2000" b="0" i="0" dirty="0" err="1">
                          <a:solidFill>
                            <a:srgbClr val="000000"/>
                          </a:solidFill>
                          <a:latin typeface="GB Pinyinok-D" pitchFamily="2" charset="-122"/>
                          <a:ea typeface="GB Pinyinok-D" pitchFamily="2" charset="-122"/>
                          <a:cs typeface="Calibri"/>
                          <a:sym typeface="华文细黑"/>
                        </a:rPr>
                        <a:t>shang</a:t>
                      </a:r>
                      <a:endParaRPr sz="2000" b="0" i="0" dirty="0">
                        <a:solidFill>
                          <a:srgbClr val="000000"/>
                        </a:solidFill>
                        <a:latin typeface="GB Pinyinok-D" pitchFamily="2" charset="-122"/>
                        <a:ea typeface="GB Pinyinok-D" pitchFamily="2" charset="-122"/>
                        <a:cs typeface="Calibri"/>
                        <a:sym typeface="华文细黑"/>
                      </a:endParaRPr>
                    </a:p>
                  </a:txBody>
                  <a:tcPr marL="45720" marR="45720" horzOverflow="overflow">
                    <a:lnL w="12700">
                      <a:solidFill>
                        <a:srgbClr val="FFFFFF"/>
                      </a:solidFill>
                      <a:round/>
                    </a:lnL>
                    <a:lnR w="12700">
                      <a:solidFill>
                        <a:srgbClr val="FFFFFF"/>
                      </a:solidFill>
                      <a:round/>
                    </a:lnR>
                    <a:lnT w="38100">
                      <a:solidFill>
                        <a:srgbClr val="FFFFFF"/>
                      </a:solidFill>
                      <a:round/>
                    </a:lnT>
                    <a:lnB w="38100">
                      <a:solidFill>
                        <a:srgbClr val="FFFFFF"/>
                      </a:solidFill>
                      <a:round/>
                    </a:lnB>
                    <a:solidFill>
                      <a:srgbClr val="4F81B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95287">
                <a:tc>
                  <a:txBody>
                    <a:bodyPr/>
                    <a:lstStyle/>
                    <a:p>
                      <a:pPr lvl="0" algn="l">
                        <a:defRPr sz="1800" b="0" i="0"/>
                      </a:pPr>
                      <a:r>
                        <a:rPr sz="2000" dirty="0" err="1"/>
                        <a:t>衣服</a:t>
                      </a:r>
                      <a:r>
                        <a:rPr sz="2000" dirty="0">
                          <a:latin typeface="华文细黑"/>
                          <a:ea typeface="华文细黑"/>
                          <a:cs typeface="华文细黑"/>
                          <a:sym typeface="华文细黑"/>
                        </a:rPr>
                        <a:t>  </a:t>
                      </a:r>
                      <a:r>
                        <a:rPr sz="2000" b="0" i="0" dirty="0" err="1">
                          <a:solidFill>
                            <a:srgbClr val="000000"/>
                          </a:solidFill>
                          <a:latin typeface="GB Pinyinok-D" pitchFamily="2" charset="-122"/>
                          <a:ea typeface="GB Pinyinok-D" pitchFamily="2" charset="-122"/>
                          <a:cs typeface="Calibri"/>
                          <a:sym typeface="华文细黑"/>
                        </a:rPr>
                        <a:t>yīfu</a:t>
                      </a:r>
                      <a:endParaRPr sz="2000" b="0" i="0" dirty="0">
                        <a:solidFill>
                          <a:srgbClr val="000000"/>
                        </a:solidFill>
                        <a:latin typeface="GB Pinyinok-D" pitchFamily="2" charset="-122"/>
                        <a:ea typeface="GB Pinyinok-D" pitchFamily="2" charset="-122"/>
                        <a:cs typeface="Calibri"/>
                        <a:sym typeface="华文细黑"/>
                      </a:endParaRPr>
                    </a:p>
                  </a:txBody>
                  <a:tcPr marL="45720" marR="45720" horzOverflow="overflow">
                    <a:lnL w="12700">
                      <a:solidFill>
                        <a:srgbClr val="FFFFFF"/>
                      </a:solidFill>
                      <a:round/>
                    </a:lnL>
                    <a:lnR w="12700">
                      <a:solidFill>
                        <a:srgbClr val="FFFFFF"/>
                      </a:solidFill>
                      <a:round/>
                    </a:lnR>
                    <a:lnT w="38100">
                      <a:solidFill>
                        <a:srgbClr val="FFFFFF"/>
                      </a:solidFill>
                      <a:round/>
                    </a:lnT>
                    <a:lnB w="38100">
                      <a:solidFill>
                        <a:srgbClr val="FFFFFF"/>
                      </a:solidFill>
                      <a:round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>
                        <a:defRPr sz="1800" b="0" i="0"/>
                      </a:pPr>
                      <a:endParaRPr/>
                    </a:p>
                  </a:txBody>
                  <a:tcPr marL="45720" marR="45720" horzOverflow="overflow">
                    <a:lnL w="12700">
                      <a:solidFill>
                        <a:srgbClr val="FFFFFF"/>
                      </a:solidFill>
                      <a:round/>
                    </a:lnL>
                    <a:lnR w="12700">
                      <a:solidFill>
                        <a:srgbClr val="FFFFFF"/>
                      </a:solidFill>
                      <a:round/>
                    </a:lnR>
                    <a:lnT w="38100">
                      <a:solidFill>
                        <a:srgbClr val="FFFFFF"/>
                      </a:solidFill>
                      <a:round/>
                    </a:lnT>
                    <a:lnB w="38100">
                      <a:solidFill>
                        <a:srgbClr val="FFFFFF"/>
                      </a:solidFill>
                      <a:round/>
                    </a:lnB>
                    <a:solidFill>
                      <a:srgbClr val="4F81B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95287">
                <a:tc>
                  <a:txBody>
                    <a:bodyPr/>
                    <a:lstStyle/>
                    <a:p>
                      <a:pPr lvl="0" algn="l">
                        <a:defRPr sz="1800" b="0" i="0"/>
                      </a:pPr>
                      <a:r>
                        <a:rPr sz="2000" dirty="0" err="1"/>
                        <a:t>照片</a:t>
                      </a:r>
                      <a:r>
                        <a:rPr sz="2000" b="0" i="0" dirty="0">
                          <a:solidFill>
                            <a:srgbClr val="000000"/>
                          </a:solidFill>
                          <a:latin typeface="GB Pinyinok-D" pitchFamily="2" charset="-122"/>
                          <a:ea typeface="GB Pinyinok-D" pitchFamily="2" charset="-122"/>
                          <a:cs typeface="Calibri"/>
                          <a:sym typeface="华文细黑"/>
                        </a:rPr>
                        <a:t> </a:t>
                      </a:r>
                      <a:r>
                        <a:rPr sz="2000" b="0" i="0" dirty="0" err="1">
                          <a:solidFill>
                            <a:srgbClr val="000000"/>
                          </a:solidFill>
                          <a:latin typeface="GB Pinyinok-D" pitchFamily="2" charset="-122"/>
                          <a:ea typeface="GB Pinyinok-D" pitchFamily="2" charset="-122"/>
                          <a:cs typeface="Calibri"/>
                          <a:sym typeface="华文细黑"/>
                        </a:rPr>
                        <a:t>zhàopiàn</a:t>
                      </a:r>
                      <a:endParaRPr sz="2000" b="0" i="0" dirty="0">
                        <a:solidFill>
                          <a:srgbClr val="000000"/>
                        </a:solidFill>
                        <a:latin typeface="GB Pinyinok-D" pitchFamily="2" charset="-122"/>
                        <a:ea typeface="GB Pinyinok-D" pitchFamily="2" charset="-122"/>
                        <a:cs typeface="Calibri"/>
                        <a:sym typeface="华文细黑"/>
                      </a:endParaRPr>
                    </a:p>
                  </a:txBody>
                  <a:tcPr marL="45720" marR="45720" horzOverflow="overflow">
                    <a:lnL w="12700">
                      <a:solidFill>
                        <a:srgbClr val="FFFFFF"/>
                      </a:solidFill>
                      <a:round/>
                    </a:lnL>
                    <a:lnR w="12700">
                      <a:solidFill>
                        <a:srgbClr val="FFFFFF"/>
                      </a:solidFill>
                      <a:round/>
                    </a:lnR>
                    <a:lnT w="38100">
                      <a:solidFill>
                        <a:srgbClr val="FFFFFF"/>
                      </a:solidFill>
                      <a:round/>
                    </a:lnT>
                    <a:lnB w="12700">
                      <a:solidFill>
                        <a:srgbClr val="FFFFFF"/>
                      </a:solidFill>
                      <a:round/>
                    </a:lnB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>
                        <a:defRPr sz="1800" b="0" i="0"/>
                      </a:pPr>
                      <a:endParaRPr/>
                    </a:p>
                  </a:txBody>
                  <a:tcPr marL="45720" marR="45720" horzOverflow="overflow">
                    <a:lnL w="12700">
                      <a:solidFill>
                        <a:srgbClr val="FFFFFF"/>
                      </a:solidFill>
                      <a:round/>
                    </a:lnL>
                    <a:lnR w="12700">
                      <a:solidFill>
                        <a:srgbClr val="FFFFFF"/>
                      </a:solidFill>
                      <a:round/>
                    </a:lnR>
                    <a:lnT w="38100">
                      <a:solidFill>
                        <a:srgbClr val="FFFFFF"/>
                      </a:solidFill>
                      <a:round/>
                    </a:lnT>
                    <a:lnB w="12700">
                      <a:solidFill>
                        <a:srgbClr val="FFFFFF"/>
                      </a:solidFill>
                      <a:round/>
                    </a:lnB>
                    <a:solidFill>
                      <a:srgbClr val="D0D8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95287">
                <a:tc>
                  <a:txBody>
                    <a:bodyPr/>
                    <a:lstStyle/>
                    <a:p>
                      <a:pPr lvl="0" algn="l">
                        <a:defRPr sz="1800" b="0" i="0"/>
                      </a:pPr>
                      <a:r>
                        <a:rPr sz="2000" dirty="0" err="1"/>
                        <a:t>钱包</a:t>
                      </a:r>
                      <a:r>
                        <a:rPr sz="2000" b="0" i="0" dirty="0">
                          <a:solidFill>
                            <a:srgbClr val="000000"/>
                          </a:solidFill>
                          <a:latin typeface="GB Pinyinok-D" pitchFamily="2" charset="-122"/>
                          <a:ea typeface="GB Pinyinok-D" pitchFamily="2" charset="-122"/>
                          <a:cs typeface="Calibri"/>
                          <a:sym typeface="华文细黑"/>
                        </a:rPr>
                        <a:t> </a:t>
                      </a:r>
                      <a:r>
                        <a:rPr sz="2000" b="0" i="0" dirty="0" err="1">
                          <a:solidFill>
                            <a:srgbClr val="000000"/>
                          </a:solidFill>
                          <a:latin typeface="GB Pinyinok-D" pitchFamily="2" charset="-122"/>
                          <a:ea typeface="GB Pinyinok-D" pitchFamily="2" charset="-122"/>
                          <a:cs typeface="Calibri"/>
                          <a:sym typeface="华文细黑"/>
                        </a:rPr>
                        <a:t>qiánbāo</a:t>
                      </a:r>
                      <a:endParaRPr sz="2000" b="0" i="0" dirty="0">
                        <a:solidFill>
                          <a:srgbClr val="000000"/>
                        </a:solidFill>
                        <a:latin typeface="GB Pinyinok-D" pitchFamily="2" charset="-122"/>
                        <a:ea typeface="GB Pinyinok-D" pitchFamily="2" charset="-122"/>
                        <a:cs typeface="Calibri"/>
                        <a:sym typeface="华文细黑"/>
                      </a:endParaRPr>
                    </a:p>
                  </a:txBody>
                  <a:tcPr marL="45720" marR="45720" horzOverflow="overflow">
                    <a:lnL w="12700">
                      <a:solidFill>
                        <a:srgbClr val="FFFFFF"/>
                      </a:solidFill>
                      <a:round/>
                    </a:lnL>
                    <a:lnR w="12700">
                      <a:solidFill>
                        <a:srgbClr val="FFFFFF"/>
                      </a:solidFill>
                      <a:round/>
                    </a:lnR>
                    <a:lnT w="12700">
                      <a:solidFill>
                        <a:srgbClr val="FFFFFF"/>
                      </a:solidFill>
                      <a:round/>
                    </a:lnT>
                    <a:lnB w="12700">
                      <a:solidFill>
                        <a:srgbClr val="FFFFFF"/>
                      </a:solidFill>
                      <a:round/>
                    </a:lnB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>
                        <a:defRPr sz="1800" b="0" i="0"/>
                      </a:pPr>
                      <a:endParaRPr dirty="0"/>
                    </a:p>
                  </a:txBody>
                  <a:tcPr marL="45720" marR="45720" horzOverflow="overflow">
                    <a:lnL w="12700">
                      <a:solidFill>
                        <a:srgbClr val="FFFFFF"/>
                      </a:solidFill>
                      <a:round/>
                    </a:lnL>
                    <a:lnR w="12700">
                      <a:solidFill>
                        <a:srgbClr val="FFFFFF"/>
                      </a:solidFill>
                      <a:round/>
                    </a:lnR>
                    <a:lnT w="12700">
                      <a:solidFill>
                        <a:srgbClr val="FFFFFF"/>
                      </a:solidFill>
                      <a:round/>
                    </a:lnT>
                    <a:lnB w="12700">
                      <a:solidFill>
                        <a:srgbClr val="FFFFFF"/>
                      </a:solidFill>
                      <a:round/>
                    </a:lnB>
                    <a:solidFill>
                      <a:srgbClr val="E9ED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95287">
                <a:tc>
                  <a:txBody>
                    <a:bodyPr/>
                    <a:lstStyle/>
                    <a:p>
                      <a:pPr lvl="0" algn="l">
                        <a:defRPr sz="1800" b="0" i="0"/>
                      </a:pPr>
                      <a:r>
                        <a:rPr sz="2000" dirty="0" err="1"/>
                        <a:t>护照</a:t>
                      </a:r>
                      <a:r>
                        <a:rPr sz="2000" dirty="0">
                          <a:latin typeface="华文细黑"/>
                          <a:ea typeface="华文细黑"/>
                          <a:cs typeface="华文细黑"/>
                          <a:sym typeface="华文细黑"/>
                        </a:rPr>
                        <a:t> </a:t>
                      </a:r>
                      <a:r>
                        <a:rPr sz="2000" b="0" i="0" dirty="0" err="1">
                          <a:solidFill>
                            <a:srgbClr val="000000"/>
                          </a:solidFill>
                          <a:latin typeface="GB Pinyinok-D" pitchFamily="2" charset="-122"/>
                          <a:ea typeface="GB Pinyinok-D" pitchFamily="2" charset="-122"/>
                          <a:cs typeface="Calibri"/>
                          <a:sym typeface="华文细黑"/>
                        </a:rPr>
                        <a:t>hùzhào</a:t>
                      </a:r>
                      <a:endParaRPr sz="2000" b="0" i="0" dirty="0">
                        <a:solidFill>
                          <a:srgbClr val="000000"/>
                        </a:solidFill>
                        <a:latin typeface="GB Pinyinok-D" pitchFamily="2" charset="-122"/>
                        <a:ea typeface="GB Pinyinok-D" pitchFamily="2" charset="-122"/>
                        <a:cs typeface="Calibri"/>
                        <a:sym typeface="华文细黑"/>
                      </a:endParaRPr>
                    </a:p>
                  </a:txBody>
                  <a:tcPr marL="45720" marR="45720" horzOverflow="overflow">
                    <a:lnL w="12700">
                      <a:solidFill>
                        <a:srgbClr val="FFFFFF"/>
                      </a:solidFill>
                      <a:round/>
                    </a:lnL>
                    <a:lnR w="12700">
                      <a:solidFill>
                        <a:srgbClr val="FFFFFF"/>
                      </a:solidFill>
                      <a:round/>
                    </a:lnR>
                    <a:lnT w="12700">
                      <a:solidFill>
                        <a:srgbClr val="FFFFFF"/>
                      </a:solidFill>
                      <a:round/>
                    </a:lnT>
                    <a:lnB w="12700">
                      <a:solidFill>
                        <a:srgbClr val="FFFFFF"/>
                      </a:solidFill>
                      <a:round/>
                    </a:lnB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>
                        <a:defRPr sz="1800" b="0" i="0"/>
                      </a:pPr>
                      <a:endParaRPr dirty="0"/>
                    </a:p>
                  </a:txBody>
                  <a:tcPr marL="45720" marR="45720" horzOverflow="overflow">
                    <a:lnL w="12700">
                      <a:solidFill>
                        <a:srgbClr val="FFFFFF"/>
                      </a:solidFill>
                      <a:round/>
                    </a:lnL>
                    <a:lnR w="12700">
                      <a:solidFill>
                        <a:srgbClr val="FFFFFF"/>
                      </a:solidFill>
                      <a:round/>
                    </a:lnR>
                    <a:lnT w="12700">
                      <a:solidFill>
                        <a:srgbClr val="FFFFFF"/>
                      </a:solidFill>
                      <a:round/>
                    </a:lnT>
                    <a:lnB w="12700">
                      <a:solidFill>
                        <a:srgbClr val="FFFFFF"/>
                      </a:solidFill>
                      <a:round/>
                    </a:lnB>
                    <a:solidFill>
                      <a:srgbClr val="D0D8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lvl="0" algn="l">
                        <a:defRPr sz="1800" b="0" i="0"/>
                      </a:pPr>
                      <a:r>
                        <a:rPr sz="2000" dirty="0" err="1"/>
                        <a:t>笔记本电脑</a:t>
                      </a:r>
                      <a:r>
                        <a:rPr sz="2000" dirty="0">
                          <a:latin typeface="华文细黑"/>
                          <a:ea typeface="华文细黑"/>
                          <a:cs typeface="华文细黑"/>
                          <a:sym typeface="华文细黑"/>
                        </a:rPr>
                        <a:t> </a:t>
                      </a:r>
                      <a:r>
                        <a:rPr sz="2000" b="0" i="0" dirty="0" err="1">
                          <a:solidFill>
                            <a:srgbClr val="000000"/>
                          </a:solidFill>
                          <a:latin typeface="GB Pinyinok-D" pitchFamily="2" charset="-122"/>
                          <a:ea typeface="GB Pinyinok-D" pitchFamily="2" charset="-122"/>
                          <a:cs typeface="Calibri"/>
                          <a:sym typeface="华文细黑"/>
                        </a:rPr>
                        <a:t>bǐjìběn</a:t>
                      </a:r>
                      <a:r>
                        <a:rPr sz="2000" b="0" i="0" dirty="0">
                          <a:solidFill>
                            <a:srgbClr val="000000"/>
                          </a:solidFill>
                          <a:latin typeface="GB Pinyinok-D" pitchFamily="2" charset="-122"/>
                          <a:ea typeface="GB Pinyinok-D" pitchFamily="2" charset="-122"/>
                          <a:cs typeface="Calibri"/>
                          <a:sym typeface="华文细黑"/>
                        </a:rPr>
                        <a:t> </a:t>
                      </a:r>
                      <a:r>
                        <a:rPr sz="2000" b="0" i="0" dirty="0" err="1">
                          <a:solidFill>
                            <a:srgbClr val="000000"/>
                          </a:solidFill>
                          <a:latin typeface="GB Pinyinok-D" pitchFamily="2" charset="-122"/>
                          <a:ea typeface="GB Pinyinok-D" pitchFamily="2" charset="-122"/>
                          <a:cs typeface="Calibri"/>
                          <a:sym typeface="华文细黑"/>
                        </a:rPr>
                        <a:t>diànnǎo</a:t>
                      </a:r>
                      <a:endParaRPr sz="2000" b="0" i="0" dirty="0">
                        <a:solidFill>
                          <a:srgbClr val="000000"/>
                        </a:solidFill>
                        <a:latin typeface="GB Pinyinok-D" pitchFamily="2" charset="-122"/>
                        <a:ea typeface="GB Pinyinok-D" pitchFamily="2" charset="-122"/>
                        <a:cs typeface="Calibri"/>
                        <a:sym typeface="华文细黑"/>
                      </a:endParaRPr>
                    </a:p>
                  </a:txBody>
                  <a:tcPr marL="45720" marR="45720" horzOverflow="overflow">
                    <a:lnL w="12700">
                      <a:solidFill>
                        <a:srgbClr val="FFFFFF"/>
                      </a:solidFill>
                      <a:round/>
                    </a:lnL>
                    <a:lnR w="12700">
                      <a:solidFill>
                        <a:srgbClr val="FFFFFF"/>
                      </a:solidFill>
                      <a:round/>
                    </a:lnR>
                    <a:lnT w="12700">
                      <a:solidFill>
                        <a:srgbClr val="FFFFFF"/>
                      </a:solidFill>
                      <a:round/>
                    </a:lnT>
                    <a:lnB w="12700">
                      <a:solidFill>
                        <a:srgbClr val="FFFFFF"/>
                      </a:solidFill>
                      <a:round/>
                    </a:lnB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>
                        <a:defRPr sz="1800" b="0" i="0"/>
                      </a:pPr>
                      <a:endParaRPr dirty="0"/>
                    </a:p>
                  </a:txBody>
                  <a:tcPr marL="45720" marR="45720" horzOverflow="overflow">
                    <a:lnL w="12700">
                      <a:solidFill>
                        <a:srgbClr val="FFFFFF"/>
                      </a:solidFill>
                      <a:round/>
                    </a:lnL>
                    <a:lnR w="12700">
                      <a:solidFill>
                        <a:srgbClr val="FFFFFF"/>
                      </a:solidFill>
                      <a:round/>
                    </a:lnR>
                    <a:lnT w="12700">
                      <a:solidFill>
                        <a:srgbClr val="FFFFFF"/>
                      </a:solidFill>
                      <a:round/>
                    </a:lnT>
                    <a:lnB w="12700">
                      <a:solidFill>
                        <a:srgbClr val="FFFFFF"/>
                      </a:solidFill>
                      <a:round/>
                    </a:lnB>
                    <a:solidFill>
                      <a:srgbClr val="E9ED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13" name="Shape 13"/>
          <p:cNvSpPr/>
          <p:nvPr/>
        </p:nvSpPr>
        <p:spPr>
          <a:xfrm>
            <a:off x="-3200400" y="-2133600"/>
            <a:ext cx="8072438" cy="596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热身</a:t>
            </a:r>
          </a:p>
        </p:txBody>
      </p:sp>
      <p:grpSp>
        <p:nvGrpSpPr>
          <p:cNvPr id="2" name="Group 16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14" name="Shape 14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15" name="Shape 15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17" name="Shape 17"/>
          <p:cNvSpPr/>
          <p:nvPr/>
        </p:nvSpPr>
        <p:spPr>
          <a:xfrm>
            <a:off x="-1" y="1581150"/>
            <a:ext cx="9144002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 algn="ctr"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下边这些东西，你会放在什么地方？</a:t>
            </a:r>
          </a:p>
        </p:txBody>
      </p:sp>
      <p:sp>
        <p:nvSpPr>
          <p:cNvPr id="18" name="Shape 18"/>
          <p:cNvSpPr/>
          <p:nvPr/>
        </p:nvSpPr>
        <p:spPr>
          <a:xfrm>
            <a:off x="1071562" y="487362"/>
            <a:ext cx="8072438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 algn="l">
              <a:defRPr sz="1800">
                <a:solidFill>
                  <a:srgbClr val="000000"/>
                </a:solidFill>
              </a:defRPr>
            </a:pPr>
            <a:r>
              <a:rPr sz="4000" dirty="0" err="1">
                <a:solidFill>
                  <a:srgbClr val="A6A6A6"/>
                </a:solidFill>
              </a:rPr>
              <a:t>热身</a:t>
            </a:r>
            <a:endParaRPr sz="4000" dirty="0">
              <a:solidFill>
                <a:srgbClr val="A6A6A6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Shape 20"/>
          <p:cNvSpPr/>
          <p:nvPr/>
        </p:nvSpPr>
        <p:spPr>
          <a:xfrm>
            <a:off x="1071562" y="487362"/>
            <a:ext cx="8072438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 algn="l">
              <a:defRPr sz="1800">
                <a:solidFill>
                  <a:srgbClr val="000000"/>
                </a:solidFill>
              </a:defRPr>
            </a:pPr>
            <a:r>
              <a:rPr sz="4000" dirty="0" err="1">
                <a:solidFill>
                  <a:srgbClr val="A6A6A6"/>
                </a:solidFill>
              </a:rPr>
              <a:t>词汇</a:t>
            </a:r>
            <a:endParaRPr sz="4000" dirty="0">
              <a:solidFill>
                <a:srgbClr val="A6A6A6"/>
              </a:solidFill>
            </a:endParaRPr>
          </a:p>
        </p:txBody>
      </p:sp>
      <p:grpSp>
        <p:nvGrpSpPr>
          <p:cNvPr id="2" name="Group 23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21" name="Shape 21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22" name="Shape 22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24" name="Shape 24"/>
          <p:cNvSpPr/>
          <p:nvPr/>
        </p:nvSpPr>
        <p:spPr>
          <a:xfrm>
            <a:off x="5022850" y="1892300"/>
            <a:ext cx="1811199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>
                <a:latin typeface="Times New Roman"/>
                <a:ea typeface="Times New Roman"/>
                <a:cs typeface="Times New Roman"/>
                <a:sym typeface="Times New Roman"/>
              </a:rPr>
              <a:t>v. to discover </a:t>
            </a:r>
          </a:p>
        </p:txBody>
      </p:sp>
      <p:sp>
        <p:nvSpPr>
          <p:cNvPr id="25" name="Shape 25"/>
          <p:cNvSpPr/>
          <p:nvPr/>
        </p:nvSpPr>
        <p:spPr>
          <a:xfrm>
            <a:off x="1049337" y="1900237"/>
            <a:ext cx="7137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发现</a:t>
            </a:r>
          </a:p>
        </p:txBody>
      </p:sp>
      <p:sp>
        <p:nvSpPr>
          <p:cNvPr id="26" name="Shape 26"/>
          <p:cNvSpPr/>
          <p:nvPr/>
        </p:nvSpPr>
        <p:spPr>
          <a:xfrm>
            <a:off x="5038725" y="2649537"/>
            <a:ext cx="1424841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>
                <a:latin typeface="Times New Roman"/>
                <a:ea typeface="Times New Roman"/>
                <a:cs typeface="Times New Roman"/>
                <a:sym typeface="Times New Roman"/>
              </a:rPr>
              <a:t>n. passport</a:t>
            </a:r>
          </a:p>
        </p:txBody>
      </p:sp>
      <p:sp>
        <p:nvSpPr>
          <p:cNvPr id="27" name="Shape 27"/>
          <p:cNvSpPr/>
          <p:nvPr/>
        </p:nvSpPr>
        <p:spPr>
          <a:xfrm>
            <a:off x="1049337" y="2662237"/>
            <a:ext cx="7137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护照</a:t>
            </a:r>
          </a:p>
        </p:txBody>
      </p:sp>
      <p:sp>
        <p:nvSpPr>
          <p:cNvPr id="28" name="Shape 28"/>
          <p:cNvSpPr/>
          <p:nvPr/>
        </p:nvSpPr>
        <p:spPr>
          <a:xfrm>
            <a:off x="5038725" y="3416300"/>
            <a:ext cx="3565287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v. (of an aircraft) to take off </a:t>
            </a:r>
          </a:p>
        </p:txBody>
      </p:sp>
      <p:sp>
        <p:nvSpPr>
          <p:cNvPr id="29" name="Shape 29"/>
          <p:cNvSpPr/>
          <p:nvPr/>
        </p:nvSpPr>
        <p:spPr>
          <a:xfrm>
            <a:off x="1049337" y="3424237"/>
            <a:ext cx="7137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起飞</a:t>
            </a:r>
          </a:p>
        </p:txBody>
      </p:sp>
      <p:sp>
        <p:nvSpPr>
          <p:cNvPr id="30" name="Shape 30"/>
          <p:cNvSpPr/>
          <p:nvPr/>
        </p:nvSpPr>
        <p:spPr>
          <a:xfrm>
            <a:off x="5038725" y="4178300"/>
            <a:ext cx="1212910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>
                <a:latin typeface="Times New Roman"/>
                <a:ea typeface="Times New Roman"/>
                <a:cs typeface="Times New Roman"/>
                <a:sym typeface="Times New Roman"/>
              </a:rPr>
              <a:t>n. driver </a:t>
            </a:r>
          </a:p>
        </p:txBody>
      </p:sp>
      <p:sp>
        <p:nvSpPr>
          <p:cNvPr id="31" name="Shape 31"/>
          <p:cNvSpPr/>
          <p:nvPr/>
        </p:nvSpPr>
        <p:spPr>
          <a:xfrm>
            <a:off x="1049337" y="4186237"/>
            <a:ext cx="7137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司机</a:t>
            </a:r>
          </a:p>
        </p:txBody>
      </p:sp>
      <p:sp>
        <p:nvSpPr>
          <p:cNvPr id="32" name="Shape 32"/>
          <p:cNvSpPr/>
          <p:nvPr/>
        </p:nvSpPr>
        <p:spPr>
          <a:xfrm>
            <a:off x="2519362" y="1903412"/>
            <a:ext cx="882612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 defTabSz="457200">
              <a:defRPr sz="240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4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</a:rPr>
              <a:t>fāxiàn</a:t>
            </a:r>
            <a:endParaRPr sz="24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33" name="Shape 33"/>
          <p:cNvSpPr/>
          <p:nvPr/>
        </p:nvSpPr>
        <p:spPr>
          <a:xfrm>
            <a:off x="2514600" y="2654300"/>
            <a:ext cx="1031691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hùzhào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34" name="Shape 34"/>
          <p:cNvSpPr/>
          <p:nvPr/>
        </p:nvSpPr>
        <p:spPr>
          <a:xfrm>
            <a:off x="2514600" y="3416300"/>
            <a:ext cx="685442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 defTabSz="457200">
              <a:defRPr sz="240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4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</a:rPr>
              <a:t>qǐfēi</a:t>
            </a:r>
            <a:endParaRPr sz="24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35" name="Shape 35"/>
          <p:cNvSpPr/>
          <p:nvPr/>
        </p:nvSpPr>
        <p:spPr>
          <a:xfrm>
            <a:off x="2514600" y="4178300"/>
            <a:ext cx="512318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 defTabSz="457200">
              <a:defRPr sz="240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4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</a:rPr>
              <a:t>sījī</a:t>
            </a:r>
            <a:endParaRPr sz="24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1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 advAuto="0"/>
      <p:bldP spid="26" grpId="0" animBg="1" advAuto="0"/>
      <p:bldP spid="28" grpId="0" animBg="1" advAuto="0"/>
      <p:bldP spid="30" grpId="0" animBg="1" advAuto="0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Shape 37"/>
          <p:cNvSpPr/>
          <p:nvPr/>
        </p:nvSpPr>
        <p:spPr>
          <a:xfrm>
            <a:off x="990600" y="487362"/>
            <a:ext cx="7786688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 algn="l">
              <a:defRPr sz="1800">
                <a:solidFill>
                  <a:srgbClr val="000000"/>
                </a:solidFill>
              </a:defRPr>
            </a:pPr>
            <a:r>
              <a:rPr sz="4000" dirty="0" err="1">
                <a:solidFill>
                  <a:srgbClr val="A6A6A6"/>
                </a:solidFill>
              </a:rPr>
              <a:t>练习</a:t>
            </a:r>
            <a:endParaRPr sz="4000" dirty="0">
              <a:solidFill>
                <a:srgbClr val="A6A6A6"/>
              </a:solidFill>
            </a:endParaRPr>
          </a:p>
        </p:txBody>
      </p:sp>
      <p:grpSp>
        <p:nvGrpSpPr>
          <p:cNvPr id="2" name="Group 40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38" name="Shape 38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39" name="Shape 39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41" name="Shape 41"/>
          <p:cNvSpPr/>
          <p:nvPr/>
        </p:nvSpPr>
        <p:spPr>
          <a:xfrm>
            <a:off x="1001712" y="1360487"/>
            <a:ext cx="5438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将下列词语的汉字、拼音、英文解释正确连接：</a:t>
            </a:r>
          </a:p>
        </p:txBody>
      </p:sp>
      <p:sp>
        <p:nvSpPr>
          <p:cNvPr id="42" name="Shape 42"/>
          <p:cNvSpPr/>
          <p:nvPr/>
        </p:nvSpPr>
        <p:spPr>
          <a:xfrm>
            <a:off x="5022850" y="2273300"/>
            <a:ext cx="1526689" cy="372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Times New Roman"/>
                <a:ea typeface="Times New Roman"/>
                <a:cs typeface="Times New Roman"/>
                <a:sym typeface="Times New Roman"/>
              </a:rPr>
              <a:t>v. to discover </a:t>
            </a:r>
          </a:p>
        </p:txBody>
      </p:sp>
      <p:sp>
        <p:nvSpPr>
          <p:cNvPr id="43" name="Shape 43"/>
          <p:cNvSpPr/>
          <p:nvPr/>
        </p:nvSpPr>
        <p:spPr>
          <a:xfrm>
            <a:off x="1062037" y="3026410"/>
            <a:ext cx="612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发现</a:t>
            </a:r>
          </a:p>
        </p:txBody>
      </p:sp>
      <p:sp>
        <p:nvSpPr>
          <p:cNvPr id="44" name="Shape 44"/>
          <p:cNvSpPr/>
          <p:nvPr/>
        </p:nvSpPr>
        <p:spPr>
          <a:xfrm>
            <a:off x="5026025" y="4673914"/>
            <a:ext cx="1204724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Times New Roman"/>
                <a:ea typeface="Times New Roman"/>
                <a:cs typeface="Times New Roman"/>
                <a:sym typeface="Times New Roman"/>
              </a:rPr>
              <a:t>n. passport</a:t>
            </a:r>
          </a:p>
        </p:txBody>
      </p:sp>
      <p:sp>
        <p:nvSpPr>
          <p:cNvPr id="45" name="Shape 45"/>
          <p:cNvSpPr/>
          <p:nvPr/>
        </p:nvSpPr>
        <p:spPr>
          <a:xfrm>
            <a:off x="1062037" y="2286954"/>
            <a:ext cx="612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护照</a:t>
            </a:r>
          </a:p>
        </p:txBody>
      </p:sp>
      <p:sp>
        <p:nvSpPr>
          <p:cNvPr id="46" name="Shape 46"/>
          <p:cNvSpPr/>
          <p:nvPr/>
        </p:nvSpPr>
        <p:spPr>
          <a:xfrm>
            <a:off x="5026025" y="3797300"/>
            <a:ext cx="2988430" cy="372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v. (of an aircraft) to take off </a:t>
            </a:r>
          </a:p>
        </p:txBody>
      </p:sp>
      <p:sp>
        <p:nvSpPr>
          <p:cNvPr id="47" name="Shape 47"/>
          <p:cNvSpPr/>
          <p:nvPr/>
        </p:nvSpPr>
        <p:spPr>
          <a:xfrm>
            <a:off x="1062037" y="4559300"/>
            <a:ext cx="612141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起飞</a:t>
            </a:r>
          </a:p>
        </p:txBody>
      </p:sp>
      <p:sp>
        <p:nvSpPr>
          <p:cNvPr id="48" name="Shape 48"/>
          <p:cNvSpPr/>
          <p:nvPr/>
        </p:nvSpPr>
        <p:spPr>
          <a:xfrm>
            <a:off x="5026025" y="3136897"/>
            <a:ext cx="1028115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Times New Roman"/>
                <a:ea typeface="Times New Roman"/>
                <a:cs typeface="Times New Roman"/>
                <a:sym typeface="Times New Roman"/>
              </a:rPr>
              <a:t>n. driver </a:t>
            </a:r>
          </a:p>
        </p:txBody>
      </p:sp>
      <p:sp>
        <p:nvSpPr>
          <p:cNvPr id="49" name="Shape 49"/>
          <p:cNvSpPr/>
          <p:nvPr/>
        </p:nvSpPr>
        <p:spPr>
          <a:xfrm>
            <a:off x="1062037" y="3808573"/>
            <a:ext cx="612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司机</a:t>
            </a:r>
          </a:p>
        </p:txBody>
      </p:sp>
      <p:sp>
        <p:nvSpPr>
          <p:cNvPr id="50" name="Shape 50"/>
          <p:cNvSpPr/>
          <p:nvPr/>
        </p:nvSpPr>
        <p:spPr>
          <a:xfrm>
            <a:off x="2529967" y="4687569"/>
            <a:ext cx="751166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 defTabSz="457200">
              <a:defRPr sz="200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0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</a:rPr>
              <a:t>fāxiàn</a:t>
            </a:r>
            <a:endParaRPr sz="20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1" name="Shape 51"/>
          <p:cNvSpPr/>
          <p:nvPr/>
        </p:nvSpPr>
        <p:spPr>
          <a:xfrm>
            <a:off x="2527300" y="3035300"/>
            <a:ext cx="874596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hùzhào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2" name="Shape 52"/>
          <p:cNvSpPr/>
          <p:nvPr/>
        </p:nvSpPr>
        <p:spPr>
          <a:xfrm>
            <a:off x="2527300" y="3797300"/>
            <a:ext cx="584453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 defTabSz="457200">
              <a:defRPr sz="200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0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</a:rPr>
              <a:t>qǐfēi</a:t>
            </a:r>
            <a:endParaRPr sz="20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3" name="Shape 53"/>
          <p:cNvSpPr/>
          <p:nvPr/>
        </p:nvSpPr>
        <p:spPr>
          <a:xfrm>
            <a:off x="2527300" y="2273300"/>
            <a:ext cx="440183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 defTabSz="457200">
              <a:defRPr sz="200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0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</a:rPr>
              <a:t>sījī</a:t>
            </a:r>
            <a:endParaRPr sz="20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Shape 55"/>
          <p:cNvSpPr/>
          <p:nvPr/>
        </p:nvSpPr>
        <p:spPr>
          <a:xfrm>
            <a:off x="1071562" y="487362"/>
            <a:ext cx="8072438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 algn="l">
              <a:defRPr sz="1800">
                <a:solidFill>
                  <a:srgbClr val="000000"/>
                </a:solidFill>
              </a:defRPr>
            </a:pPr>
            <a:r>
              <a:rPr sz="4000" dirty="0" err="1">
                <a:solidFill>
                  <a:srgbClr val="A6A6A6"/>
                </a:solidFill>
              </a:rPr>
              <a:t>语言点</a:t>
            </a:r>
            <a:endParaRPr sz="4000" dirty="0">
              <a:solidFill>
                <a:srgbClr val="A6A6A6"/>
              </a:solidFill>
            </a:endParaRPr>
          </a:p>
        </p:txBody>
      </p:sp>
      <p:grpSp>
        <p:nvGrpSpPr>
          <p:cNvPr id="2" name="Group 58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56" name="Shape 56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57" name="Shape 57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59" name="Shape 59"/>
          <p:cNvSpPr/>
          <p:nvPr/>
        </p:nvSpPr>
        <p:spPr>
          <a:xfrm>
            <a:off x="-1" y="1744979"/>
            <a:ext cx="9144002" cy="447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 algn="ctr"/>
            <a:r>
              <a:rPr sz="28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忘＝</a:t>
            </a:r>
            <a:r>
              <a:rPr sz="28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忘记</a:t>
            </a:r>
          </a:p>
        </p:txBody>
      </p:sp>
      <p:sp>
        <p:nvSpPr>
          <p:cNvPr id="60" name="Shape 60"/>
          <p:cNvSpPr/>
          <p:nvPr/>
        </p:nvSpPr>
        <p:spPr>
          <a:xfrm>
            <a:off x="433387" y="2494279"/>
            <a:ext cx="6476654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 algn="ctr"/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来机场的路上我才发现</a:t>
            </a:r>
            <a:r>
              <a:rPr sz="2400" dirty="0" err="1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忘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／</a:t>
            </a:r>
            <a:r>
              <a:rPr sz="2400" dirty="0" err="1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忘记</a:t>
            </a:r>
            <a:r>
              <a:rPr sz="2400" dirty="0" err="1">
                <a:solidFill>
                  <a:srgbClr val="00F900"/>
                </a:solidFill>
                <a:latin typeface="华文细黑"/>
                <a:ea typeface="华文细黑"/>
                <a:cs typeface="华文细黑"/>
                <a:sym typeface="华文细黑"/>
              </a:rPr>
              <a:t>带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护照了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61" name="Shape 61"/>
          <p:cNvSpPr/>
          <p:nvPr/>
        </p:nvSpPr>
        <p:spPr>
          <a:xfrm>
            <a:off x="471834" y="3086417"/>
            <a:ext cx="8072439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 algn="ctr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司机把我送到机场的时候，我才发现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忘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／</a:t>
            </a:r>
            <a:r>
              <a:rPr sz="24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忘记</a:t>
            </a:r>
            <a:r>
              <a:rPr sz="2400">
                <a:solidFill>
                  <a:srgbClr val="00F900"/>
                </a:solidFill>
                <a:latin typeface="华文细黑"/>
                <a:ea typeface="华文细黑"/>
                <a:cs typeface="华文细黑"/>
                <a:sym typeface="华文细黑"/>
              </a:rPr>
              <a:t>带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钱包了。</a:t>
            </a:r>
          </a:p>
        </p:txBody>
      </p:sp>
      <p:sp>
        <p:nvSpPr>
          <p:cNvPr id="62" name="Shape 62"/>
          <p:cNvSpPr/>
          <p:nvPr/>
        </p:nvSpPr>
        <p:spPr>
          <a:xfrm>
            <a:off x="722630" y="3799458"/>
            <a:ext cx="28473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我</a:t>
            </a:r>
            <a:r>
              <a:rPr sz="24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忘记</a:t>
            </a:r>
            <a:r>
              <a:rPr sz="2400">
                <a:solidFill>
                  <a:srgbClr val="00F900"/>
                </a:solidFill>
                <a:latin typeface="华文细黑"/>
                <a:ea typeface="华文细黑"/>
                <a:cs typeface="华文细黑"/>
                <a:sym typeface="华文细黑"/>
              </a:rPr>
              <a:t>她的名字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了。</a:t>
            </a:r>
          </a:p>
        </p:txBody>
      </p:sp>
      <p:sp>
        <p:nvSpPr>
          <p:cNvPr id="63" name="Shape 63"/>
          <p:cNvSpPr/>
          <p:nvPr/>
        </p:nvSpPr>
        <p:spPr>
          <a:xfrm>
            <a:off x="709930" y="4512500"/>
            <a:ext cx="25425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/>
              <a:t>我</a:t>
            </a:r>
            <a:r>
              <a:rPr sz="2400">
                <a:solidFill>
                  <a:srgbClr val="FF2600"/>
                </a:solidFill>
              </a:rPr>
              <a:t>忘</a:t>
            </a:r>
            <a:r>
              <a:rPr sz="2400">
                <a:solidFill>
                  <a:srgbClr val="00F900"/>
                </a:solidFill>
              </a:rPr>
              <a:t>她的名字</a:t>
            </a:r>
            <a:r>
              <a:rPr sz="2400"/>
              <a:t>了。</a:t>
            </a:r>
          </a:p>
        </p:txBody>
      </p:sp>
      <p:sp>
        <p:nvSpPr>
          <p:cNvPr id="64" name="Shape 64"/>
          <p:cNvSpPr/>
          <p:nvPr/>
        </p:nvSpPr>
        <p:spPr>
          <a:xfrm>
            <a:off x="393700" y="4520119"/>
            <a:ext cx="3505200" cy="381002"/>
          </a:xfrm>
          <a:prstGeom prst="line">
            <a:avLst/>
          </a:prstGeom>
          <a:ln w="25400">
            <a:solidFill>
              <a:srgbClr val="C6D9F1"/>
            </a:solidFill>
          </a:ln>
          <a:effectLst>
            <a:outerShdw blurRad="38100" dist="20000" dir="5400000" rotWithShape="0">
              <a:srgbClr val="FFFFFF">
                <a:alpha val="38000"/>
              </a:srgbClr>
            </a:outerShdw>
          </a:effectLst>
        </p:spPr>
        <p:txBody>
          <a:bodyPr lIns="0" tIns="0" rIns="0" bIns="0"/>
          <a:lstStyle/>
          <a:p>
            <a:pPr lvl="0" defTabSz="457200">
              <a:defRPr sz="1200">
                <a:latin typeface="+mj-lt"/>
                <a:ea typeface="+mj-ea"/>
                <a:cs typeface="+mj-cs"/>
                <a:sym typeface="Helvetica"/>
              </a:defRPr>
            </a:pPr>
            <a:endParaRPr/>
          </a:p>
        </p:txBody>
      </p:sp>
      <p:sp>
        <p:nvSpPr>
          <p:cNvPr id="65" name="Shape 65"/>
          <p:cNvSpPr/>
          <p:nvPr/>
        </p:nvSpPr>
        <p:spPr>
          <a:xfrm flipV="1">
            <a:off x="393700" y="4520120"/>
            <a:ext cx="3505201" cy="381001"/>
          </a:xfrm>
          <a:prstGeom prst="line">
            <a:avLst/>
          </a:prstGeom>
          <a:ln w="25400">
            <a:solidFill>
              <a:srgbClr val="C6D9F1"/>
            </a:solidFill>
          </a:ln>
          <a:effectLst>
            <a:outerShdw blurRad="38100" dist="20000" dir="5400000" rotWithShape="0">
              <a:srgbClr val="FFFFFF">
                <a:alpha val="38000"/>
              </a:srgbClr>
            </a:outerShdw>
          </a:effectLst>
        </p:spPr>
        <p:txBody>
          <a:bodyPr lIns="0" tIns="0" rIns="0" bIns="0"/>
          <a:lstStyle/>
          <a:p>
            <a:pPr lvl="0" defTabSz="457200">
              <a:defRPr sz="1200">
                <a:latin typeface="+mj-lt"/>
                <a:ea typeface="+mj-ea"/>
                <a:cs typeface="+mj-cs"/>
                <a:sym typeface="Helvetica"/>
              </a:defRPr>
            </a:pPr>
            <a:endParaRPr/>
          </a:p>
        </p:txBody>
      </p:sp>
      <p:sp>
        <p:nvSpPr>
          <p:cNvPr id="66" name="Shape 66"/>
          <p:cNvSpPr/>
          <p:nvPr/>
        </p:nvSpPr>
        <p:spPr>
          <a:xfrm>
            <a:off x="4100829" y="3799458"/>
            <a:ext cx="34569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我</a:t>
            </a:r>
            <a:r>
              <a:rPr sz="24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忘记</a:t>
            </a:r>
            <a:r>
              <a:rPr sz="2400">
                <a:solidFill>
                  <a:srgbClr val="00F900"/>
                </a:solidFill>
                <a:latin typeface="华文细黑"/>
                <a:ea typeface="华文细黑"/>
                <a:cs typeface="华文细黑"/>
                <a:sym typeface="华文细黑"/>
              </a:rPr>
              <a:t>怎么去小丽家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了。</a:t>
            </a:r>
          </a:p>
        </p:txBody>
      </p:sp>
      <p:sp>
        <p:nvSpPr>
          <p:cNvPr id="67" name="Shape 67"/>
          <p:cNvSpPr/>
          <p:nvPr/>
        </p:nvSpPr>
        <p:spPr>
          <a:xfrm>
            <a:off x="4100829" y="4474400"/>
            <a:ext cx="31521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我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忘</a:t>
            </a:r>
            <a:r>
              <a:rPr sz="2400">
                <a:solidFill>
                  <a:srgbClr val="00F900"/>
                </a:solidFill>
                <a:latin typeface="华文细黑"/>
                <a:ea typeface="华文细黑"/>
                <a:cs typeface="华文细黑"/>
                <a:sym typeface="华文细黑"/>
              </a:rPr>
              <a:t>怎么去小丽家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了。</a:t>
            </a:r>
          </a:p>
        </p:txBody>
      </p:sp>
      <p:sp>
        <p:nvSpPr>
          <p:cNvPr id="68" name="Shape 68"/>
          <p:cNvSpPr/>
          <p:nvPr/>
        </p:nvSpPr>
        <p:spPr>
          <a:xfrm>
            <a:off x="3975100" y="4510584"/>
            <a:ext cx="3505201" cy="381002"/>
          </a:xfrm>
          <a:prstGeom prst="line">
            <a:avLst/>
          </a:prstGeom>
          <a:ln w="25400">
            <a:solidFill>
              <a:srgbClr val="C6D9F1"/>
            </a:solidFill>
          </a:ln>
          <a:effectLst>
            <a:outerShdw blurRad="38100" dist="20000" dir="5400000" rotWithShape="0">
              <a:srgbClr val="FFFFFF">
                <a:alpha val="38000"/>
              </a:srgbClr>
            </a:outerShdw>
          </a:effectLst>
        </p:spPr>
        <p:txBody>
          <a:bodyPr lIns="0" tIns="0" rIns="0" bIns="0"/>
          <a:lstStyle/>
          <a:p>
            <a:pPr lvl="0" defTabSz="457200">
              <a:defRPr sz="1200">
                <a:latin typeface="+mj-lt"/>
                <a:ea typeface="+mj-ea"/>
                <a:cs typeface="+mj-cs"/>
                <a:sym typeface="Helvetica"/>
              </a:defRPr>
            </a:pPr>
            <a:endParaRPr/>
          </a:p>
        </p:txBody>
      </p:sp>
      <p:sp>
        <p:nvSpPr>
          <p:cNvPr id="69" name="Shape 69"/>
          <p:cNvSpPr/>
          <p:nvPr/>
        </p:nvSpPr>
        <p:spPr>
          <a:xfrm flipV="1">
            <a:off x="3975100" y="4510584"/>
            <a:ext cx="3505201" cy="381001"/>
          </a:xfrm>
          <a:prstGeom prst="line">
            <a:avLst/>
          </a:prstGeom>
          <a:ln w="25400">
            <a:solidFill>
              <a:srgbClr val="C6D9F1"/>
            </a:solidFill>
          </a:ln>
          <a:effectLst>
            <a:outerShdw blurRad="38100" dist="20000" dir="5400000" rotWithShape="0">
              <a:srgbClr val="FFFFFF">
                <a:alpha val="38000"/>
              </a:srgbClr>
            </a:outerShdw>
          </a:effectLst>
        </p:spPr>
        <p:txBody>
          <a:bodyPr lIns="0" tIns="0" rIns="0" bIns="0"/>
          <a:lstStyle/>
          <a:p>
            <a:pPr lvl="0" defTabSz="457200">
              <a:defRPr sz="1200">
                <a:latin typeface="+mj-lt"/>
                <a:ea typeface="+mj-ea"/>
                <a:cs typeface="+mj-cs"/>
                <a:sym typeface="Helvetica"/>
              </a:defRPr>
            </a:pPr>
            <a:endParaRPr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Shape 71"/>
          <p:cNvSpPr/>
          <p:nvPr/>
        </p:nvSpPr>
        <p:spPr>
          <a:xfrm>
            <a:off x="2541587" y="862012"/>
            <a:ext cx="1120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选词填空</a:t>
            </a:r>
          </a:p>
        </p:txBody>
      </p:sp>
      <p:grpSp>
        <p:nvGrpSpPr>
          <p:cNvPr id="2" name="Group 76"/>
          <p:cNvGrpSpPr/>
          <p:nvPr/>
        </p:nvGrpSpPr>
        <p:grpSpPr>
          <a:xfrm>
            <a:off x="470022" y="305519"/>
            <a:ext cx="1994870" cy="919241"/>
            <a:chOff x="0" y="0"/>
            <a:chExt cx="1994868" cy="919239"/>
          </a:xfrm>
        </p:grpSpPr>
        <p:grpSp>
          <p:nvGrpSpPr>
            <p:cNvPr id="3" name="Group 74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72" name="Shape 72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73" name="Shape 73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  <p:sp>
          <p:nvSpPr>
            <p:cNvPr id="75" name="Shape 75"/>
            <p:cNvSpPr/>
            <p:nvPr/>
          </p:nvSpPr>
          <p:spPr>
            <a:xfrm>
              <a:off x="573825" y="287128"/>
              <a:ext cx="1421044" cy="59690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77" name="Shape 77"/>
          <p:cNvSpPr/>
          <p:nvPr/>
        </p:nvSpPr>
        <p:spPr>
          <a:xfrm>
            <a:off x="1063625" y="2486025"/>
            <a:ext cx="4823714" cy="347980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1. 你看，就是那位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找到了我的手机。</a:t>
            </a:r>
          </a:p>
        </p:txBody>
      </p:sp>
      <p:sp>
        <p:nvSpPr>
          <p:cNvPr id="78" name="Shape 78"/>
          <p:cNvSpPr/>
          <p:nvPr/>
        </p:nvSpPr>
        <p:spPr>
          <a:xfrm>
            <a:off x="1095374" y="3103562"/>
            <a:ext cx="3807715" cy="347981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2. 桌子上有一本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，是谁的？</a:t>
            </a:r>
          </a:p>
        </p:txBody>
      </p:sp>
      <p:sp>
        <p:nvSpPr>
          <p:cNvPr id="79" name="Shape 79"/>
          <p:cNvSpPr/>
          <p:nvPr/>
        </p:nvSpPr>
        <p:spPr>
          <a:xfrm>
            <a:off x="1095375" y="3751262"/>
            <a:ext cx="5082794" cy="601981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3. A: 我现在能去一下洗手间吗？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    B: 对不起，飞机就要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了，请您坐好。</a:t>
            </a:r>
          </a:p>
        </p:txBody>
      </p:sp>
      <p:sp>
        <p:nvSpPr>
          <p:cNvPr id="80" name="Shape 80"/>
          <p:cNvSpPr/>
          <p:nvPr/>
        </p:nvSpPr>
        <p:spPr>
          <a:xfrm>
            <a:off x="-1" y="1628775"/>
            <a:ext cx="9144002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 algn="ctr">
              <a:spcBef>
                <a:spcPts val="1200"/>
              </a:spcBef>
            </a:pPr>
            <a:r>
              <a:rPr sz="2000" dirty="0" err="1">
                <a:latin typeface="华文楷体" pitchFamily="2" charset="-122"/>
                <a:ea typeface="华文楷体" pitchFamily="2" charset="-122"/>
                <a:cs typeface="华文细黑"/>
                <a:sym typeface="华文细黑"/>
              </a:rPr>
              <a:t>司机</a:t>
            </a:r>
            <a:r>
              <a:rPr sz="2000" dirty="0">
                <a:latin typeface="华文楷体" pitchFamily="2" charset="-122"/>
                <a:ea typeface="华文楷体" pitchFamily="2" charset="-122"/>
                <a:cs typeface="华文细黑"/>
                <a:sym typeface="华文细黑"/>
              </a:rPr>
              <a:t>      </a:t>
            </a:r>
            <a:r>
              <a:rPr sz="2000" dirty="0" err="1">
                <a:latin typeface="华文楷体" pitchFamily="2" charset="-122"/>
                <a:ea typeface="华文楷体" pitchFamily="2" charset="-122"/>
                <a:cs typeface="华文细黑"/>
                <a:sym typeface="华文细黑"/>
              </a:rPr>
              <a:t>护照</a:t>
            </a:r>
            <a:r>
              <a:rPr sz="2000" dirty="0">
                <a:latin typeface="华文楷体" pitchFamily="2" charset="-122"/>
                <a:ea typeface="华文楷体" pitchFamily="2" charset="-122"/>
                <a:cs typeface="华文细黑"/>
                <a:sym typeface="华文细黑"/>
              </a:rPr>
              <a:t>     </a:t>
            </a:r>
            <a:r>
              <a:rPr sz="2000" dirty="0" err="1">
                <a:latin typeface="华文楷体" pitchFamily="2" charset="-122"/>
                <a:ea typeface="华文楷体" pitchFamily="2" charset="-122"/>
                <a:cs typeface="华文细黑"/>
                <a:sym typeface="华文细黑"/>
              </a:rPr>
              <a:t>发现</a:t>
            </a:r>
            <a:r>
              <a:rPr sz="2000" dirty="0">
                <a:latin typeface="华文楷体" pitchFamily="2" charset="-122"/>
                <a:ea typeface="华文楷体" pitchFamily="2" charset="-122"/>
                <a:cs typeface="华文细黑"/>
                <a:sym typeface="华文细黑"/>
              </a:rPr>
              <a:t>      </a:t>
            </a:r>
            <a:r>
              <a:rPr sz="2000" dirty="0" err="1">
                <a:latin typeface="华文楷体" pitchFamily="2" charset="-122"/>
                <a:ea typeface="华文楷体" pitchFamily="2" charset="-122"/>
                <a:cs typeface="华文细黑"/>
                <a:sym typeface="华文细黑"/>
              </a:rPr>
              <a:t>起飞</a:t>
            </a:r>
            <a:r>
              <a:rPr sz="2000" dirty="0">
                <a:latin typeface="华文楷体" pitchFamily="2" charset="-122"/>
                <a:ea typeface="华文楷体" pitchFamily="2" charset="-122"/>
                <a:cs typeface="华文细黑"/>
                <a:sym typeface="华文细黑"/>
              </a:rPr>
              <a:t>      </a:t>
            </a:r>
            <a:r>
              <a:rPr sz="2000" dirty="0" err="1">
                <a:latin typeface="华文楷体" pitchFamily="2" charset="-122"/>
                <a:ea typeface="华文楷体" pitchFamily="2" charset="-122"/>
                <a:cs typeface="华文细黑"/>
                <a:sym typeface="华文细黑"/>
              </a:rPr>
              <a:t>忘记</a:t>
            </a:r>
            <a:r>
              <a:rPr sz="2000" dirty="0">
                <a:latin typeface="华文楷体" pitchFamily="2" charset="-122"/>
                <a:ea typeface="华文楷体" pitchFamily="2" charset="-122"/>
                <a:cs typeface="华文细黑"/>
                <a:sym typeface="华文细黑"/>
              </a:rPr>
              <a:t>     </a:t>
            </a:r>
          </a:p>
        </p:txBody>
      </p:sp>
      <p:sp>
        <p:nvSpPr>
          <p:cNvPr id="81" name="Shape 81"/>
          <p:cNvSpPr/>
          <p:nvPr/>
        </p:nvSpPr>
        <p:spPr>
          <a:xfrm>
            <a:off x="1095375" y="4398962"/>
            <a:ext cx="5463032" cy="601981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4. A: 我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公司楼下那家店的蛋糕特别好吃。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    B: 是吗？今天我也去买一块。</a:t>
            </a:r>
          </a:p>
        </p:txBody>
      </p:sp>
      <p:sp>
        <p:nvSpPr>
          <p:cNvPr id="82" name="Shape 82"/>
          <p:cNvSpPr/>
          <p:nvPr/>
        </p:nvSpPr>
        <p:spPr>
          <a:xfrm>
            <a:off x="1095374" y="5048250"/>
            <a:ext cx="4569715" cy="347980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5. 今天是下雨天，但是我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带伞了。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88"/>
          <p:cNvGrpSpPr/>
          <p:nvPr/>
        </p:nvGrpSpPr>
        <p:grpSpPr>
          <a:xfrm>
            <a:off x="287923" y="227733"/>
            <a:ext cx="8698916" cy="1015841"/>
            <a:chOff x="0" y="0"/>
            <a:chExt cx="8698915" cy="1015840"/>
          </a:xfrm>
        </p:grpSpPr>
        <p:sp>
          <p:nvSpPr>
            <p:cNvPr id="84" name="Shape 84"/>
            <p:cNvSpPr/>
            <p:nvPr/>
          </p:nvSpPr>
          <p:spPr>
            <a:xfrm>
              <a:off x="626505" y="307957"/>
              <a:ext cx="8072410" cy="707883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 algn="l">
                <a:defRPr sz="1800">
                  <a:solidFill>
                    <a:srgbClr val="000000"/>
                  </a:solidFill>
                </a:defRPr>
              </a:pPr>
              <a:r>
                <a:rPr sz="4000" dirty="0" err="1">
                  <a:solidFill>
                    <a:srgbClr val="A6A6A6"/>
                  </a:solidFill>
                </a:rPr>
                <a:t>课文</a:t>
              </a:r>
              <a:endParaRPr sz="4000" dirty="0">
                <a:solidFill>
                  <a:srgbClr val="A6A6A6"/>
                </a:solidFill>
              </a:endParaRPr>
            </a:p>
          </p:txBody>
        </p:sp>
        <p:grpSp>
          <p:nvGrpSpPr>
            <p:cNvPr id="3" name="Group 87"/>
            <p:cNvGrpSpPr/>
            <p:nvPr/>
          </p:nvGrpSpPr>
          <p:grpSpPr>
            <a:xfrm>
              <a:off x="0" y="0"/>
              <a:ext cx="607419" cy="920848"/>
              <a:chOff x="0" y="0"/>
              <a:chExt cx="607418" cy="920847"/>
            </a:xfrm>
          </p:grpSpPr>
          <p:sp>
            <p:nvSpPr>
              <p:cNvPr id="85" name="Shape 85"/>
              <p:cNvSpPr/>
              <p:nvPr/>
            </p:nvSpPr>
            <p:spPr>
              <a:xfrm>
                <a:off x="0" y="0"/>
                <a:ext cx="607419" cy="920848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86" name="Shape 86"/>
              <p:cNvSpPr/>
              <p:nvPr/>
            </p:nvSpPr>
            <p:spPr>
              <a:xfrm>
                <a:off x="192698" y="404297"/>
                <a:ext cx="224224" cy="408752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</p:grpSp>
      <p:sp>
        <p:nvSpPr>
          <p:cNvPr id="89" name="Shape 89"/>
          <p:cNvSpPr/>
          <p:nvPr/>
        </p:nvSpPr>
        <p:spPr>
          <a:xfrm>
            <a:off x="-1" y="1322704"/>
            <a:ext cx="9144002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在机场</a:t>
            </a:r>
          </a:p>
        </p:txBody>
      </p:sp>
      <p:sp>
        <p:nvSpPr>
          <p:cNvPr id="90" name="Shape 90"/>
          <p:cNvSpPr/>
          <p:nvPr/>
        </p:nvSpPr>
        <p:spPr>
          <a:xfrm>
            <a:off x="838200" y="2287587"/>
            <a:ext cx="2348865" cy="354966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t>周明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：你怎么才来？</a:t>
            </a:r>
          </a:p>
        </p:txBody>
      </p:sp>
      <p:sp>
        <p:nvSpPr>
          <p:cNvPr id="91" name="Shape 91"/>
          <p:cNvSpPr/>
          <p:nvPr/>
        </p:nvSpPr>
        <p:spPr>
          <a:xfrm>
            <a:off x="850900" y="2846387"/>
            <a:ext cx="6971665" cy="354966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小刚：对不起，周经理，来机场的路上我才发现忘带护照了。</a:t>
            </a:r>
          </a:p>
        </p:txBody>
      </p:sp>
      <p:sp>
        <p:nvSpPr>
          <p:cNvPr id="92" name="Shape 92"/>
          <p:cNvSpPr/>
          <p:nvPr/>
        </p:nvSpPr>
        <p:spPr>
          <a:xfrm>
            <a:off x="850900" y="3382962"/>
            <a:ext cx="3872865" cy="354966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t>周明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：快点吧，飞机就要起飞了。</a:t>
            </a:r>
          </a:p>
        </p:txBody>
      </p:sp>
      <p:sp>
        <p:nvSpPr>
          <p:cNvPr id="93" name="Shape 93"/>
          <p:cNvSpPr/>
          <p:nvPr/>
        </p:nvSpPr>
        <p:spPr>
          <a:xfrm>
            <a:off x="850900" y="3959225"/>
            <a:ext cx="7987665" cy="354965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小刚：您有钱吗？司机把我送到机场的时候，我才发现忘记带钱包了。</a:t>
            </a:r>
          </a:p>
        </p:txBody>
      </p:sp>
      <p:sp>
        <p:nvSpPr>
          <p:cNvPr id="94" name="Shape 94"/>
          <p:cNvSpPr/>
          <p:nvPr/>
        </p:nvSpPr>
        <p:spPr>
          <a:xfrm>
            <a:off x="850900" y="4535487"/>
            <a:ext cx="5396865" cy="354966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t>周明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：我看你还是把重要的东西放在我这儿吧。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Shape 96"/>
          <p:cNvSpPr/>
          <p:nvPr/>
        </p:nvSpPr>
        <p:spPr>
          <a:xfrm>
            <a:off x="2541587" y="862012"/>
            <a:ext cx="2136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根据课文判断对错</a:t>
            </a:r>
          </a:p>
        </p:txBody>
      </p:sp>
      <p:grpSp>
        <p:nvGrpSpPr>
          <p:cNvPr id="2" name="Group 101"/>
          <p:cNvGrpSpPr/>
          <p:nvPr/>
        </p:nvGrpSpPr>
        <p:grpSpPr>
          <a:xfrm>
            <a:off x="470022" y="305519"/>
            <a:ext cx="1911427" cy="919241"/>
            <a:chOff x="0" y="0"/>
            <a:chExt cx="1911425" cy="919239"/>
          </a:xfrm>
        </p:grpSpPr>
        <p:grpSp>
          <p:nvGrpSpPr>
            <p:cNvPr id="3" name="Group 99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97" name="Shape 97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98" name="Shape 98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  <p:sp>
          <p:nvSpPr>
            <p:cNvPr id="100" name="Shape 100"/>
            <p:cNvSpPr/>
            <p:nvPr/>
          </p:nvSpPr>
          <p:spPr>
            <a:xfrm>
              <a:off x="573825" y="287128"/>
              <a:ext cx="1337601" cy="59690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102" name="Shape 102"/>
          <p:cNvSpPr/>
          <p:nvPr/>
        </p:nvSpPr>
        <p:spPr>
          <a:xfrm>
            <a:off x="1573530" y="2034158"/>
            <a:ext cx="3934715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1. 小刚现在有护照，但是没有钱。</a:t>
            </a:r>
          </a:p>
        </p:txBody>
      </p:sp>
      <p:sp>
        <p:nvSpPr>
          <p:cNvPr id="103" name="Shape 103"/>
          <p:cNvSpPr/>
          <p:nvPr/>
        </p:nvSpPr>
        <p:spPr>
          <a:xfrm>
            <a:off x="1573530" y="3302000"/>
            <a:ext cx="2918715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3. 小刚坐飞机来机场的。</a:t>
            </a:r>
          </a:p>
        </p:txBody>
      </p:sp>
      <p:sp>
        <p:nvSpPr>
          <p:cNvPr id="104" name="Shape 104"/>
          <p:cNvSpPr/>
          <p:nvPr/>
        </p:nvSpPr>
        <p:spPr>
          <a:xfrm>
            <a:off x="1573530" y="3937000"/>
            <a:ext cx="2156715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4. 周经理不高兴。</a:t>
            </a:r>
          </a:p>
        </p:txBody>
      </p:sp>
      <p:sp>
        <p:nvSpPr>
          <p:cNvPr id="105" name="Shape 105"/>
          <p:cNvSpPr/>
          <p:nvPr/>
        </p:nvSpPr>
        <p:spPr>
          <a:xfrm>
            <a:off x="1573530" y="4572000"/>
            <a:ext cx="5712715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5. 周经理觉得不应该把重要的东西放在小刚那儿。</a:t>
            </a:r>
          </a:p>
        </p:txBody>
      </p:sp>
      <p:sp>
        <p:nvSpPr>
          <p:cNvPr id="106" name="Shape 106"/>
          <p:cNvSpPr/>
          <p:nvPr/>
        </p:nvSpPr>
        <p:spPr>
          <a:xfrm>
            <a:off x="1573530" y="2668110"/>
            <a:ext cx="4950715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2. 小刚在来机场的路上就发现忘带护照里。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Shape 14"/>
          <p:cNvSpPr>
            <a:spLocks noGrp="1"/>
          </p:cNvSpPr>
          <p:nvPr>
            <p:ph type="title" idx="4294967295"/>
          </p:nvPr>
        </p:nvSpPr>
        <p:spPr>
          <a:xfrm>
            <a:off x="0" y="2916238"/>
            <a:ext cx="9144000" cy="798512"/>
          </a:xfrm>
          <a:prstGeom prst="rect">
            <a:avLst/>
          </a:prstGeom>
        </p:spPr>
        <p:txBody>
          <a:bodyPr anchor="t">
            <a:normAutofit/>
          </a:bodyPr>
          <a:lstStyle>
            <a:lvl1pPr defTabSz="813816">
              <a:defRPr sz="4272"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/>
            </a:pPr>
            <a:r>
              <a:rPr sz="4000" dirty="0" err="1"/>
              <a:t>第十二课</a:t>
            </a:r>
            <a:r>
              <a:rPr sz="4000" dirty="0"/>
              <a:t>  </a:t>
            </a:r>
            <a:r>
              <a:rPr sz="4000" dirty="0" err="1"/>
              <a:t>把重要的东西放在我这儿吧</a:t>
            </a:r>
            <a:endParaRPr sz="4000" dirty="0"/>
          </a:p>
        </p:txBody>
      </p:sp>
      <p:sp>
        <p:nvSpPr>
          <p:cNvPr id="15" name="Shape 15"/>
          <p:cNvSpPr/>
          <p:nvPr/>
        </p:nvSpPr>
        <p:spPr>
          <a:xfrm>
            <a:off x="-1" y="1111567"/>
            <a:ext cx="9144002" cy="12534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STANDARD COURSE </a:t>
            </a:r>
          </a:p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HSK 3</a:t>
            </a:r>
          </a:p>
        </p:txBody>
      </p:sp>
      <p:sp>
        <p:nvSpPr>
          <p:cNvPr id="16" name="Shape 16"/>
          <p:cNvSpPr/>
          <p:nvPr/>
        </p:nvSpPr>
        <p:spPr>
          <a:xfrm>
            <a:off x="-1" y="4521200"/>
            <a:ext cx="9144002" cy="5613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 algn="ctr"/>
            <a:r>
              <a:rPr sz="3200">
                <a:solidFill>
                  <a:srgbClr val="A6A6A6"/>
                </a:solidFill>
              </a:rPr>
              <a:t>Part 4  </a:t>
            </a:r>
            <a:r>
              <a:rPr sz="32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rPr>
              <a:t>课文</a:t>
            </a:r>
            <a:r>
              <a:rPr sz="3200">
                <a:solidFill>
                  <a:srgbClr val="A6A6A6"/>
                </a:solidFill>
              </a:rPr>
              <a:t> 4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240411-130512214R980.jpg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85825" y="3501390"/>
            <a:ext cx="2235200" cy="14351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9" name="1206 qiantuku FF81503.jpg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5831681" y="3429000"/>
            <a:ext cx="2235201" cy="1435100"/>
          </a:xfrm>
          <a:prstGeom prst="rect">
            <a:avLst/>
          </a:prstGeom>
          <a:ln w="12700">
            <a:miter lim="400000"/>
          </a:ln>
        </p:spPr>
      </p:pic>
      <p:pic>
        <p:nvPicPr>
          <p:cNvPr id="20" name="1205  microfotos_143155_1033168_2 12.jp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162114" y="3384550"/>
            <a:ext cx="2235201" cy="1435100"/>
          </a:xfrm>
          <a:prstGeom prst="rect">
            <a:avLst/>
          </a:prstGeom>
          <a:ln w="12700">
            <a:miter lim="400000"/>
          </a:ln>
        </p:spPr>
      </p:pic>
      <p:pic>
        <p:nvPicPr>
          <p:cNvPr id="21" name="1203 microfotos_2648417 25.jpg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5831681" y="1766570"/>
            <a:ext cx="2235201" cy="1435101"/>
          </a:xfrm>
          <a:prstGeom prst="rect">
            <a:avLst/>
          </a:prstGeom>
          <a:ln w="12700">
            <a:miter lim="400000"/>
          </a:ln>
        </p:spPr>
      </p:pic>
      <p:pic>
        <p:nvPicPr>
          <p:cNvPr id="22" name="1202 microfotos_143155_1821551_2 12.jpg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3275012" y="1766570"/>
            <a:ext cx="2235201" cy="1435101"/>
          </a:xfrm>
          <a:prstGeom prst="rect">
            <a:avLst/>
          </a:prstGeom>
          <a:ln w="12700">
            <a:miter lim="400000"/>
          </a:ln>
        </p:spPr>
      </p:pic>
      <p:pic>
        <p:nvPicPr>
          <p:cNvPr id="23" name="1201 microfotos_3144286 25.jpg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885825" y="1766570"/>
            <a:ext cx="2235200" cy="1435101"/>
          </a:xfrm>
          <a:prstGeom prst="rect">
            <a:avLst/>
          </a:prstGeom>
          <a:ln w="12700">
            <a:miter lim="400000"/>
          </a:ln>
        </p:spPr>
      </p:pic>
      <p:sp>
        <p:nvSpPr>
          <p:cNvPr id="24" name="Shape 24"/>
          <p:cNvSpPr/>
          <p:nvPr/>
        </p:nvSpPr>
        <p:spPr>
          <a:xfrm>
            <a:off x="1071562" y="487362"/>
            <a:ext cx="8072438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 algn="l">
              <a:defRPr sz="1800">
                <a:solidFill>
                  <a:srgbClr val="000000"/>
                </a:solidFill>
              </a:defRPr>
            </a:pPr>
            <a:r>
              <a:rPr sz="4000" dirty="0" err="1">
                <a:solidFill>
                  <a:srgbClr val="A6A6A6"/>
                </a:solidFill>
              </a:rPr>
              <a:t>热身</a:t>
            </a:r>
            <a:endParaRPr sz="4000" dirty="0">
              <a:solidFill>
                <a:srgbClr val="A6A6A6"/>
              </a:solidFill>
            </a:endParaRPr>
          </a:p>
        </p:txBody>
      </p:sp>
      <p:grpSp>
        <p:nvGrpSpPr>
          <p:cNvPr id="2" name="Group 27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25" name="Shape 25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26" name="Shape 26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28" name="Shape 28"/>
          <p:cNvSpPr/>
          <p:nvPr/>
        </p:nvSpPr>
        <p:spPr>
          <a:xfrm>
            <a:off x="2819400" y="1143000"/>
            <a:ext cx="4371340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给下边的词语选择对应的图片：</a:t>
            </a:r>
          </a:p>
        </p:txBody>
      </p:sp>
      <p:sp>
        <p:nvSpPr>
          <p:cNvPr id="29" name="Shape 29"/>
          <p:cNvSpPr/>
          <p:nvPr/>
        </p:nvSpPr>
        <p:spPr>
          <a:xfrm>
            <a:off x="887412" y="1752600"/>
            <a:ext cx="371476" cy="35814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A</a:t>
            </a:r>
          </a:p>
        </p:txBody>
      </p:sp>
      <p:sp>
        <p:nvSpPr>
          <p:cNvPr id="30" name="Shape 30"/>
          <p:cNvSpPr/>
          <p:nvPr/>
        </p:nvSpPr>
        <p:spPr>
          <a:xfrm>
            <a:off x="5795962" y="3429000"/>
            <a:ext cx="360363" cy="35814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F</a:t>
            </a:r>
          </a:p>
        </p:txBody>
      </p:sp>
      <p:sp>
        <p:nvSpPr>
          <p:cNvPr id="31" name="Shape 31"/>
          <p:cNvSpPr/>
          <p:nvPr/>
        </p:nvSpPr>
        <p:spPr>
          <a:xfrm>
            <a:off x="3276600" y="1752600"/>
            <a:ext cx="358775" cy="35814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B</a:t>
            </a:r>
          </a:p>
        </p:txBody>
      </p:sp>
      <p:sp>
        <p:nvSpPr>
          <p:cNvPr id="32" name="Shape 32"/>
          <p:cNvSpPr/>
          <p:nvPr/>
        </p:nvSpPr>
        <p:spPr>
          <a:xfrm>
            <a:off x="5797550" y="1752600"/>
            <a:ext cx="352425" cy="35814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C</a:t>
            </a:r>
          </a:p>
        </p:txBody>
      </p:sp>
      <p:sp>
        <p:nvSpPr>
          <p:cNvPr id="33" name="Shape 33"/>
          <p:cNvSpPr/>
          <p:nvPr/>
        </p:nvSpPr>
        <p:spPr>
          <a:xfrm>
            <a:off x="862012" y="3419475"/>
            <a:ext cx="360363" cy="35814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D</a:t>
            </a:r>
          </a:p>
        </p:txBody>
      </p:sp>
      <p:sp>
        <p:nvSpPr>
          <p:cNvPr id="34" name="Shape 34"/>
          <p:cNvSpPr/>
          <p:nvPr/>
        </p:nvSpPr>
        <p:spPr>
          <a:xfrm>
            <a:off x="3276600" y="3429000"/>
            <a:ext cx="358775" cy="35814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E</a:t>
            </a:r>
          </a:p>
        </p:txBody>
      </p:sp>
      <p:sp>
        <p:nvSpPr>
          <p:cNvPr id="35" name="Shape 35"/>
          <p:cNvSpPr/>
          <p:nvPr/>
        </p:nvSpPr>
        <p:spPr>
          <a:xfrm>
            <a:off x="3500437" y="5734050"/>
            <a:ext cx="1257301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    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sījī</a:t>
            </a:r>
            <a:endParaRPr sz="2000" dirty="0"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5.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司机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</a:p>
        </p:txBody>
      </p:sp>
      <p:sp>
        <p:nvSpPr>
          <p:cNvPr id="36" name="Shape 36"/>
          <p:cNvSpPr/>
          <p:nvPr/>
        </p:nvSpPr>
        <p:spPr>
          <a:xfrm>
            <a:off x="5980112" y="5002529"/>
            <a:ext cx="2376488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     </a:t>
            </a:r>
            <a:r>
              <a:rPr sz="2000"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xínglixiāng</a:t>
            </a:r>
            <a:r>
              <a:rPr sz="2000"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3. 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行李箱</a:t>
            </a:r>
            <a:endParaRPr sz="2000" dirty="0">
              <a:latin typeface="华文细黑"/>
              <a:ea typeface="华文细黑"/>
              <a:cs typeface="华文细黑"/>
              <a:sym typeface="华文细黑"/>
            </a:endParaRPr>
          </a:p>
        </p:txBody>
      </p:sp>
      <p:sp>
        <p:nvSpPr>
          <p:cNvPr id="37" name="Shape 37"/>
          <p:cNvSpPr/>
          <p:nvPr/>
        </p:nvSpPr>
        <p:spPr>
          <a:xfrm>
            <a:off x="5905500" y="5626100"/>
            <a:ext cx="2087563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lang="en-US" sz="2000" dirty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bāo</a:t>
            </a:r>
            <a:endParaRPr sz="2000" dirty="0"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 6.   </a:t>
            </a:r>
            <a:r>
              <a:rPr lang="en-US" sz="2000" dirty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包 </a:t>
            </a:r>
          </a:p>
        </p:txBody>
      </p:sp>
      <p:sp>
        <p:nvSpPr>
          <p:cNvPr id="38" name="Shape 38"/>
          <p:cNvSpPr/>
          <p:nvPr/>
        </p:nvSpPr>
        <p:spPr>
          <a:xfrm>
            <a:off x="1209675" y="5734050"/>
            <a:ext cx="1943100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tàiyáng</a:t>
            </a:r>
            <a:endParaRPr sz="2000" dirty="0"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4.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太阳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</a:p>
        </p:txBody>
      </p:sp>
      <p:sp>
        <p:nvSpPr>
          <p:cNvPr id="39" name="Shape 39"/>
          <p:cNvSpPr/>
          <p:nvPr/>
        </p:nvSpPr>
        <p:spPr>
          <a:xfrm>
            <a:off x="1255712" y="5035550"/>
            <a:ext cx="1295401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</a:t>
            </a:r>
            <a:r>
              <a:rPr lang="en-US" sz="2000" dirty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hùzhào</a:t>
            </a:r>
            <a:endParaRPr sz="2000" dirty="0"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1.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护照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</a:p>
        </p:txBody>
      </p:sp>
      <p:sp>
        <p:nvSpPr>
          <p:cNvPr id="40" name="Shape 40"/>
          <p:cNvSpPr/>
          <p:nvPr/>
        </p:nvSpPr>
        <p:spPr>
          <a:xfrm>
            <a:off x="3708400" y="5002529"/>
            <a:ext cx="1368425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</a:t>
            </a:r>
            <a:r>
              <a:rPr sz="2000"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hēibǎn</a:t>
            </a:r>
            <a:endParaRPr lang="en-US" sz="2000" dirty="0"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2.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黑板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</a:p>
        </p:txBody>
      </p:sp>
      <p:pic>
        <p:nvPicPr>
          <p:cNvPr id="41" name="202microfotos_1715145 25.jpg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-2162175" y="-3305175"/>
            <a:ext cx="1468438" cy="146843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2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6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 animBg="1" advAuto="0"/>
      <p:bldP spid="36" grpId="0" animBg="1" advAuto="0"/>
      <p:bldP spid="37" grpId="0" animBg="1" advAuto="0"/>
      <p:bldP spid="38" grpId="0" animBg="1" advAuto="0"/>
      <p:bldP spid="39" grpId="0" animBg="1" advAuto="0"/>
      <p:bldP spid="40" grpId="0" animBg="1" advAuto="0"/>
    </p:bld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Shape 43"/>
          <p:cNvSpPr/>
          <p:nvPr/>
        </p:nvSpPr>
        <p:spPr>
          <a:xfrm>
            <a:off x="1071562" y="487362"/>
            <a:ext cx="8072438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 algn="l">
              <a:defRPr sz="1800">
                <a:solidFill>
                  <a:srgbClr val="000000"/>
                </a:solidFill>
              </a:defRPr>
            </a:pPr>
            <a:r>
              <a:rPr sz="4000" dirty="0" err="1">
                <a:solidFill>
                  <a:srgbClr val="A6A6A6"/>
                </a:solidFill>
              </a:rPr>
              <a:t>词汇</a:t>
            </a:r>
            <a:endParaRPr sz="4000" dirty="0">
              <a:solidFill>
                <a:srgbClr val="A6A6A6"/>
              </a:solidFill>
            </a:endParaRPr>
          </a:p>
        </p:txBody>
      </p:sp>
      <p:grpSp>
        <p:nvGrpSpPr>
          <p:cNvPr id="2" name="Group 46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44" name="Shape 44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45" name="Shape 45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47" name="Shape 47"/>
          <p:cNvSpPr/>
          <p:nvPr/>
        </p:nvSpPr>
        <p:spPr>
          <a:xfrm>
            <a:off x="5022850" y="1935162"/>
            <a:ext cx="1421567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>
                <a:latin typeface="Times New Roman"/>
                <a:ea typeface="Times New Roman"/>
                <a:cs typeface="Times New Roman"/>
                <a:sym typeface="Times New Roman"/>
              </a:rPr>
              <a:t>v. to teach </a:t>
            </a:r>
          </a:p>
        </p:txBody>
      </p:sp>
      <p:sp>
        <p:nvSpPr>
          <p:cNvPr id="48" name="Shape 48"/>
          <p:cNvSpPr/>
          <p:nvPr/>
        </p:nvSpPr>
        <p:spPr>
          <a:xfrm>
            <a:off x="1049337" y="1930400"/>
            <a:ext cx="408941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教</a:t>
            </a:r>
          </a:p>
        </p:txBody>
      </p:sp>
      <p:sp>
        <p:nvSpPr>
          <p:cNvPr id="49" name="Shape 49"/>
          <p:cNvSpPr/>
          <p:nvPr/>
        </p:nvSpPr>
        <p:spPr>
          <a:xfrm>
            <a:off x="5026025" y="2659062"/>
            <a:ext cx="2917439" cy="7642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>
                <a:latin typeface="Times New Roman"/>
                <a:ea typeface="Times New Roman"/>
                <a:cs typeface="Times New Roman"/>
                <a:sym typeface="Times New Roman"/>
              </a:rPr>
              <a:t>v./n. to draw, to paint; </a:t>
            </a:r>
          </a:p>
          <a:p>
            <a:pPr lvl="0"/>
            <a:r>
              <a:rPr sz="2400">
                <a:latin typeface="Times New Roman"/>
                <a:ea typeface="Times New Roman"/>
                <a:cs typeface="Times New Roman"/>
                <a:sym typeface="Times New Roman"/>
              </a:rPr>
              <a:t>       drawing, painting</a:t>
            </a:r>
          </a:p>
        </p:txBody>
      </p:sp>
      <p:sp>
        <p:nvSpPr>
          <p:cNvPr id="50" name="Shape 50"/>
          <p:cNvSpPr/>
          <p:nvPr/>
        </p:nvSpPr>
        <p:spPr>
          <a:xfrm>
            <a:off x="1049337" y="2659062"/>
            <a:ext cx="4089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画</a:t>
            </a:r>
          </a:p>
        </p:txBody>
      </p:sp>
      <p:sp>
        <p:nvSpPr>
          <p:cNvPr id="51" name="Shape 51"/>
          <p:cNvSpPr/>
          <p:nvPr/>
        </p:nvSpPr>
        <p:spPr>
          <a:xfrm>
            <a:off x="5026025" y="3395662"/>
            <a:ext cx="1277799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>
                <a:latin typeface="Times New Roman"/>
                <a:ea typeface="Times New Roman"/>
                <a:cs typeface="Times New Roman"/>
                <a:sym typeface="Times New Roman"/>
              </a:rPr>
              <a:t>v. to need</a:t>
            </a:r>
          </a:p>
        </p:txBody>
      </p:sp>
      <p:sp>
        <p:nvSpPr>
          <p:cNvPr id="52" name="Shape 52"/>
          <p:cNvSpPr/>
          <p:nvPr/>
        </p:nvSpPr>
        <p:spPr>
          <a:xfrm>
            <a:off x="1049337" y="3390900"/>
            <a:ext cx="713741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需要</a:t>
            </a:r>
          </a:p>
        </p:txBody>
      </p:sp>
      <p:sp>
        <p:nvSpPr>
          <p:cNvPr id="53" name="Shape 53"/>
          <p:cNvSpPr/>
          <p:nvPr/>
        </p:nvSpPr>
        <p:spPr>
          <a:xfrm>
            <a:off x="2519362" y="1935162"/>
            <a:ext cx="560408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jiāo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4" name="Shape 54"/>
          <p:cNvSpPr/>
          <p:nvPr/>
        </p:nvSpPr>
        <p:spPr>
          <a:xfrm>
            <a:off x="2514600" y="2651125"/>
            <a:ext cx="571629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huà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5" name="Shape 55"/>
          <p:cNvSpPr/>
          <p:nvPr/>
        </p:nvSpPr>
        <p:spPr>
          <a:xfrm>
            <a:off x="2513012" y="3387725"/>
            <a:ext cx="868184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xūyào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6" name="Shape 56"/>
          <p:cNvSpPr/>
          <p:nvPr/>
        </p:nvSpPr>
        <p:spPr>
          <a:xfrm>
            <a:off x="5026025" y="4132262"/>
            <a:ext cx="1762979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400">
                <a:latin typeface="Times New Roman"/>
                <a:ea typeface="Times New Roman"/>
                <a:cs typeface="Times New Roman"/>
                <a:sym typeface="Times New Roman"/>
              </a:rPr>
              <a:t>n. blackboard</a:t>
            </a:r>
          </a:p>
        </p:txBody>
      </p:sp>
      <p:sp>
        <p:nvSpPr>
          <p:cNvPr id="57" name="Shape 57"/>
          <p:cNvSpPr/>
          <p:nvPr/>
        </p:nvSpPr>
        <p:spPr>
          <a:xfrm>
            <a:off x="1049337" y="4127500"/>
            <a:ext cx="713741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黑板</a:t>
            </a:r>
          </a:p>
        </p:txBody>
      </p:sp>
      <p:sp>
        <p:nvSpPr>
          <p:cNvPr id="58" name="Shape 58"/>
          <p:cNvSpPr/>
          <p:nvPr/>
        </p:nvSpPr>
        <p:spPr>
          <a:xfrm>
            <a:off x="2513012" y="4124325"/>
            <a:ext cx="878446" cy="36933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hēibǎn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1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" grpId="0" animBg="1" advAuto="0"/>
      <p:bldP spid="49" grpId="0" animBg="1" advAuto="0"/>
      <p:bldP spid="51" grpId="0" animBg="1" advAuto="0"/>
      <p:bldP spid="56" grpId="0" animBg="1" advAuto="0"/>
    </p:bld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Shape 60"/>
          <p:cNvSpPr/>
          <p:nvPr/>
        </p:nvSpPr>
        <p:spPr>
          <a:xfrm>
            <a:off x="990600" y="487362"/>
            <a:ext cx="7786688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 algn="l">
              <a:defRPr sz="1800">
                <a:solidFill>
                  <a:srgbClr val="000000"/>
                </a:solidFill>
              </a:defRPr>
            </a:pPr>
            <a:r>
              <a:rPr sz="4000" dirty="0" err="1">
                <a:solidFill>
                  <a:srgbClr val="A6A6A6"/>
                </a:solidFill>
              </a:rPr>
              <a:t>练习</a:t>
            </a:r>
            <a:endParaRPr sz="4000" dirty="0">
              <a:solidFill>
                <a:srgbClr val="A6A6A6"/>
              </a:solidFill>
            </a:endParaRPr>
          </a:p>
        </p:txBody>
      </p:sp>
      <p:grpSp>
        <p:nvGrpSpPr>
          <p:cNvPr id="2" name="Group 63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61" name="Shape 61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62" name="Shape 62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64" name="Shape 64"/>
          <p:cNvSpPr/>
          <p:nvPr/>
        </p:nvSpPr>
        <p:spPr>
          <a:xfrm>
            <a:off x="1001712" y="1360487"/>
            <a:ext cx="5438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将下列词语的汉字、拼音、英文解释正确连接：</a:t>
            </a:r>
          </a:p>
        </p:txBody>
      </p:sp>
      <p:sp>
        <p:nvSpPr>
          <p:cNvPr id="65" name="Shape 65"/>
          <p:cNvSpPr/>
          <p:nvPr/>
        </p:nvSpPr>
        <p:spPr>
          <a:xfrm>
            <a:off x="5022850" y="2112962"/>
            <a:ext cx="1201996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Times New Roman"/>
                <a:ea typeface="Times New Roman"/>
                <a:cs typeface="Times New Roman"/>
                <a:sym typeface="Times New Roman"/>
              </a:rPr>
              <a:t>v. to teach </a:t>
            </a:r>
          </a:p>
        </p:txBody>
      </p:sp>
      <p:sp>
        <p:nvSpPr>
          <p:cNvPr id="66" name="Shape 66"/>
          <p:cNvSpPr/>
          <p:nvPr/>
        </p:nvSpPr>
        <p:spPr>
          <a:xfrm>
            <a:off x="1049337" y="4327525"/>
            <a:ext cx="358141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教</a:t>
            </a:r>
          </a:p>
        </p:txBody>
      </p:sp>
      <p:sp>
        <p:nvSpPr>
          <p:cNvPr id="67" name="Shape 67"/>
          <p:cNvSpPr/>
          <p:nvPr/>
        </p:nvSpPr>
        <p:spPr>
          <a:xfrm>
            <a:off x="5026025" y="4332609"/>
            <a:ext cx="2448556" cy="6648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Times New Roman"/>
                <a:ea typeface="Times New Roman"/>
                <a:cs typeface="Times New Roman"/>
                <a:sym typeface="Times New Roman"/>
              </a:rPr>
              <a:t>v./n. to draw, to paint; </a:t>
            </a:r>
          </a:p>
          <a:p>
            <a:pPr lvl="0"/>
            <a:r>
              <a:rPr sz="2000">
                <a:latin typeface="Times New Roman"/>
                <a:ea typeface="Times New Roman"/>
                <a:cs typeface="Times New Roman"/>
                <a:sym typeface="Times New Roman"/>
              </a:rPr>
              <a:t>       drawing, painting</a:t>
            </a:r>
          </a:p>
        </p:txBody>
      </p:sp>
      <p:sp>
        <p:nvSpPr>
          <p:cNvPr id="68" name="Shape 68"/>
          <p:cNvSpPr/>
          <p:nvPr/>
        </p:nvSpPr>
        <p:spPr>
          <a:xfrm>
            <a:off x="1049337" y="2824162"/>
            <a:ext cx="358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画</a:t>
            </a:r>
          </a:p>
        </p:txBody>
      </p:sp>
      <p:sp>
        <p:nvSpPr>
          <p:cNvPr id="69" name="Shape 69"/>
          <p:cNvSpPr/>
          <p:nvPr/>
        </p:nvSpPr>
        <p:spPr>
          <a:xfrm>
            <a:off x="5026025" y="3573462"/>
            <a:ext cx="1082189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Times New Roman"/>
                <a:ea typeface="Times New Roman"/>
                <a:cs typeface="Times New Roman"/>
                <a:sym typeface="Times New Roman"/>
              </a:rPr>
              <a:t>v. to need</a:t>
            </a:r>
          </a:p>
        </p:txBody>
      </p:sp>
      <p:sp>
        <p:nvSpPr>
          <p:cNvPr id="70" name="Shape 70"/>
          <p:cNvSpPr/>
          <p:nvPr/>
        </p:nvSpPr>
        <p:spPr>
          <a:xfrm>
            <a:off x="1049337" y="3568700"/>
            <a:ext cx="612141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需要</a:t>
            </a:r>
          </a:p>
        </p:txBody>
      </p:sp>
      <p:sp>
        <p:nvSpPr>
          <p:cNvPr id="71" name="Shape 71"/>
          <p:cNvSpPr/>
          <p:nvPr/>
        </p:nvSpPr>
        <p:spPr>
          <a:xfrm>
            <a:off x="2519362" y="2112962"/>
            <a:ext cx="389530" cy="30777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jiāo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72" name="Shape 72"/>
          <p:cNvSpPr/>
          <p:nvPr/>
        </p:nvSpPr>
        <p:spPr>
          <a:xfrm>
            <a:off x="2511742" y="3574417"/>
            <a:ext cx="399148" cy="30777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huà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73" name="Shape 73"/>
          <p:cNvSpPr/>
          <p:nvPr/>
        </p:nvSpPr>
        <p:spPr>
          <a:xfrm>
            <a:off x="2516695" y="2824162"/>
            <a:ext cx="646011" cy="30777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xūyào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74" name="Shape 74"/>
          <p:cNvSpPr/>
          <p:nvPr/>
        </p:nvSpPr>
        <p:spPr>
          <a:xfrm>
            <a:off x="5026025" y="2823207"/>
            <a:ext cx="1486506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Times New Roman"/>
                <a:ea typeface="Times New Roman"/>
                <a:cs typeface="Times New Roman"/>
                <a:sym typeface="Times New Roman"/>
              </a:rPr>
              <a:t>n. blackboard</a:t>
            </a:r>
          </a:p>
        </p:txBody>
      </p:sp>
      <p:sp>
        <p:nvSpPr>
          <p:cNvPr id="75" name="Shape 75"/>
          <p:cNvSpPr/>
          <p:nvPr/>
        </p:nvSpPr>
        <p:spPr>
          <a:xfrm>
            <a:off x="1049337" y="2105025"/>
            <a:ext cx="612141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黑板</a:t>
            </a:r>
          </a:p>
        </p:txBody>
      </p:sp>
      <p:sp>
        <p:nvSpPr>
          <p:cNvPr id="76" name="Shape 76"/>
          <p:cNvSpPr/>
          <p:nvPr/>
        </p:nvSpPr>
        <p:spPr>
          <a:xfrm>
            <a:off x="2513012" y="4327525"/>
            <a:ext cx="729367" cy="30777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hēibǎn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Shape 78"/>
          <p:cNvSpPr/>
          <p:nvPr/>
        </p:nvSpPr>
        <p:spPr>
          <a:xfrm>
            <a:off x="1071562" y="487362"/>
            <a:ext cx="8072438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 algn="l">
              <a:defRPr sz="1800">
                <a:solidFill>
                  <a:srgbClr val="000000"/>
                </a:solidFill>
              </a:defRPr>
            </a:pPr>
            <a:r>
              <a:rPr sz="4000" dirty="0" err="1">
                <a:solidFill>
                  <a:srgbClr val="A6A6A6"/>
                </a:solidFill>
              </a:rPr>
              <a:t>语言点</a:t>
            </a:r>
            <a:endParaRPr sz="4000" dirty="0">
              <a:solidFill>
                <a:srgbClr val="A6A6A6"/>
              </a:solidFill>
            </a:endParaRPr>
          </a:p>
        </p:txBody>
      </p:sp>
      <p:grpSp>
        <p:nvGrpSpPr>
          <p:cNvPr id="2" name="Group 81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79" name="Shape 79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80" name="Shape 80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82" name="Shape 82"/>
          <p:cNvSpPr/>
          <p:nvPr/>
        </p:nvSpPr>
        <p:spPr>
          <a:xfrm>
            <a:off x="-1" y="1454467"/>
            <a:ext cx="9144002" cy="447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sz="28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800">
                <a:solidFill>
                  <a:srgbClr val="0433FF"/>
                </a:solidFill>
              </a:rPr>
              <a:t>画(v./n.)</a:t>
            </a:r>
          </a:p>
        </p:txBody>
      </p:sp>
      <p:pic>
        <p:nvPicPr>
          <p:cNvPr id="83" name="u=2363530817,2305006665&amp;fm=21&amp;gp=0.jpg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637344" y="2271259"/>
            <a:ext cx="3759201" cy="2501901"/>
          </a:xfrm>
          <a:prstGeom prst="rect">
            <a:avLst/>
          </a:prstGeom>
          <a:ln w="12700">
            <a:miter lim="400000"/>
          </a:ln>
        </p:spPr>
      </p:pic>
      <p:pic>
        <p:nvPicPr>
          <p:cNvPr id="84" name="u=949975332,494509661&amp;fm=21&amp;gp=0.jpg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524916" y="2271711"/>
            <a:ext cx="3763776" cy="250160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Shape 86"/>
          <p:cNvSpPr/>
          <p:nvPr/>
        </p:nvSpPr>
        <p:spPr>
          <a:xfrm>
            <a:off x="2541587" y="862012"/>
            <a:ext cx="2644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选择相同意思的“画”</a:t>
            </a:r>
          </a:p>
        </p:txBody>
      </p:sp>
      <p:grpSp>
        <p:nvGrpSpPr>
          <p:cNvPr id="2" name="Group 91"/>
          <p:cNvGrpSpPr/>
          <p:nvPr/>
        </p:nvGrpSpPr>
        <p:grpSpPr>
          <a:xfrm>
            <a:off x="470022" y="305519"/>
            <a:ext cx="1936827" cy="919241"/>
            <a:chOff x="0" y="0"/>
            <a:chExt cx="1936825" cy="919239"/>
          </a:xfrm>
        </p:grpSpPr>
        <p:grpSp>
          <p:nvGrpSpPr>
            <p:cNvPr id="3" name="Group 89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87" name="Shape 87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88" name="Shape 88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sp>
          <p:nvSpPr>
            <p:cNvPr id="90" name="Shape 90"/>
            <p:cNvSpPr/>
            <p:nvPr/>
          </p:nvSpPr>
          <p:spPr>
            <a:xfrm>
              <a:off x="574552" y="286618"/>
              <a:ext cx="1362274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92" name="Shape 92"/>
          <p:cNvSpPr/>
          <p:nvPr/>
        </p:nvSpPr>
        <p:spPr>
          <a:xfrm>
            <a:off x="1263650" y="2137092"/>
            <a:ext cx="6705600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小刚给我(A)画了一张去他家的地图。</a:t>
            </a:r>
          </a:p>
        </p:txBody>
      </p:sp>
      <p:sp>
        <p:nvSpPr>
          <p:cNvPr id="93" name="Shape 93"/>
          <p:cNvSpPr/>
          <p:nvPr/>
        </p:nvSpPr>
        <p:spPr>
          <a:xfrm>
            <a:off x="1238250" y="3076892"/>
            <a:ext cx="6934200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我把她送我的(D)画放在了桌上。</a:t>
            </a:r>
          </a:p>
        </p:txBody>
      </p:sp>
      <p:sp>
        <p:nvSpPr>
          <p:cNvPr id="94" name="Shape 94"/>
          <p:cNvSpPr/>
          <p:nvPr/>
        </p:nvSpPr>
        <p:spPr>
          <a:xfrm>
            <a:off x="1289050" y="4009072"/>
            <a:ext cx="6781800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她从小就喜欢(B)画(C)画。</a:t>
            </a:r>
          </a:p>
        </p:txBody>
      </p:sp>
      <p:sp>
        <p:nvSpPr>
          <p:cNvPr id="95" name="Shape 95"/>
          <p:cNvSpPr/>
          <p:nvPr/>
        </p:nvSpPr>
        <p:spPr>
          <a:xfrm>
            <a:off x="1157765" y="5007765"/>
            <a:ext cx="886715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画 v.：</a:t>
            </a:r>
          </a:p>
        </p:txBody>
      </p:sp>
      <p:sp>
        <p:nvSpPr>
          <p:cNvPr id="96" name="Shape 96"/>
          <p:cNvSpPr/>
          <p:nvPr/>
        </p:nvSpPr>
        <p:spPr>
          <a:xfrm>
            <a:off x="1157765" y="5577458"/>
            <a:ext cx="717297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画 n.: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02"/>
          <p:cNvGrpSpPr/>
          <p:nvPr/>
        </p:nvGrpSpPr>
        <p:grpSpPr>
          <a:xfrm>
            <a:off x="287923" y="227733"/>
            <a:ext cx="8698916" cy="1015841"/>
            <a:chOff x="0" y="0"/>
            <a:chExt cx="8698915" cy="1015840"/>
          </a:xfrm>
        </p:grpSpPr>
        <p:sp>
          <p:nvSpPr>
            <p:cNvPr id="98" name="Shape 98"/>
            <p:cNvSpPr/>
            <p:nvPr/>
          </p:nvSpPr>
          <p:spPr>
            <a:xfrm>
              <a:off x="626505" y="307957"/>
              <a:ext cx="8072410" cy="707883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 algn="l">
                <a:defRPr sz="1800">
                  <a:solidFill>
                    <a:srgbClr val="000000"/>
                  </a:solidFill>
                </a:defRPr>
              </a:pPr>
              <a:r>
                <a:rPr sz="4000" dirty="0" err="1">
                  <a:solidFill>
                    <a:srgbClr val="A6A6A6"/>
                  </a:solidFill>
                </a:rPr>
                <a:t>课文</a:t>
              </a:r>
              <a:endParaRPr sz="4000" dirty="0">
                <a:solidFill>
                  <a:srgbClr val="A6A6A6"/>
                </a:solidFill>
              </a:endParaRPr>
            </a:p>
          </p:txBody>
        </p:sp>
        <p:grpSp>
          <p:nvGrpSpPr>
            <p:cNvPr id="3" name="Group 101"/>
            <p:cNvGrpSpPr/>
            <p:nvPr/>
          </p:nvGrpSpPr>
          <p:grpSpPr>
            <a:xfrm>
              <a:off x="0" y="0"/>
              <a:ext cx="607419" cy="920848"/>
              <a:chOff x="0" y="0"/>
              <a:chExt cx="607418" cy="920847"/>
            </a:xfrm>
          </p:grpSpPr>
          <p:sp>
            <p:nvSpPr>
              <p:cNvPr id="99" name="Shape 99"/>
              <p:cNvSpPr/>
              <p:nvPr/>
            </p:nvSpPr>
            <p:spPr>
              <a:xfrm>
                <a:off x="0" y="0"/>
                <a:ext cx="607419" cy="920848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00" name="Shape 100"/>
              <p:cNvSpPr/>
              <p:nvPr/>
            </p:nvSpPr>
            <p:spPr>
              <a:xfrm>
                <a:off x="192698" y="404297"/>
                <a:ext cx="224224" cy="408752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</p:grpSp>
      <p:sp>
        <p:nvSpPr>
          <p:cNvPr id="103" name="Shape 103"/>
          <p:cNvSpPr/>
          <p:nvPr/>
        </p:nvSpPr>
        <p:spPr>
          <a:xfrm>
            <a:off x="-1" y="1322704"/>
            <a:ext cx="9144002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听课文补全课文</a:t>
            </a:r>
          </a:p>
        </p:txBody>
      </p:sp>
      <p:sp>
        <p:nvSpPr>
          <p:cNvPr id="104" name="Shape 104"/>
          <p:cNvSpPr/>
          <p:nvPr/>
        </p:nvSpPr>
        <p:spPr>
          <a:xfrm>
            <a:off x="1192530" y="2427858"/>
            <a:ext cx="7279641" cy="11176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  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我是一个中学老师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，</a:t>
            </a:r>
            <a:r>
              <a:rPr sz="2000" u="sng" dirty="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  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学生</a:t>
            </a:r>
            <a:r>
              <a:rPr sz="2000" u="sng" dirty="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  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画儿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每次下课前，我都会</a:t>
            </a:r>
            <a:r>
              <a:rPr sz="2000" u="sng" dirty="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    </a:t>
            </a:r>
            <a:endParaRPr sz="2000" u="sng" dirty="0">
              <a:latin typeface="华文细黑"/>
              <a:ea typeface="华文细黑"/>
              <a:cs typeface="华文细黑"/>
              <a:sym typeface="华文细黑"/>
            </a:endParaRPr>
          </a:p>
          <a:p>
            <a:pPr lvl="0"/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下次学生</a:t>
            </a:r>
            <a:r>
              <a:rPr sz="2000" u="sng" dirty="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     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带的东西写</a:t>
            </a:r>
            <a:r>
              <a:rPr sz="2000" u="sng" dirty="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   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黑板上，但是每次上课时，总会有学</a:t>
            </a:r>
            <a:endParaRPr sz="2000" dirty="0">
              <a:latin typeface="华文细黑"/>
              <a:ea typeface="华文细黑"/>
              <a:cs typeface="华文细黑"/>
              <a:sym typeface="华文细黑"/>
            </a:endParaRPr>
          </a:p>
          <a:p>
            <a:pPr lvl="0"/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生忘了</a:t>
            </a:r>
            <a:r>
              <a:rPr sz="2000" u="sng" dirty="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  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铅笔，所以我有点儿</a:t>
            </a:r>
            <a:r>
              <a:rPr sz="2000" u="sng" dirty="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        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，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不是因为他们没带铅笔，是</a:t>
            </a:r>
            <a:endParaRPr sz="2000" dirty="0">
              <a:latin typeface="华文细黑"/>
              <a:ea typeface="华文细黑"/>
              <a:cs typeface="华文细黑"/>
              <a:sym typeface="华文细黑"/>
            </a:endParaRPr>
          </a:p>
          <a:p>
            <a:pPr lvl="0"/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因为他们没有好的学习</a:t>
            </a:r>
            <a:r>
              <a:rPr sz="2000" u="sng" dirty="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         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10"/>
          <p:cNvGrpSpPr/>
          <p:nvPr/>
        </p:nvGrpSpPr>
        <p:grpSpPr>
          <a:xfrm>
            <a:off x="287923" y="227733"/>
            <a:ext cx="8698916" cy="923510"/>
            <a:chOff x="0" y="0"/>
            <a:chExt cx="8698915" cy="923509"/>
          </a:xfrm>
        </p:grpSpPr>
        <p:sp>
          <p:nvSpPr>
            <p:cNvPr id="106" name="Shape 106"/>
            <p:cNvSpPr/>
            <p:nvPr/>
          </p:nvSpPr>
          <p:spPr>
            <a:xfrm>
              <a:off x="626505" y="307957"/>
              <a:ext cx="8072410" cy="61555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0" tIns="0" rIns="0" bIns="0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 algn="l">
                <a:defRPr sz="1800">
                  <a:solidFill>
                    <a:srgbClr val="000000"/>
                  </a:solidFill>
                </a:defRPr>
              </a:pPr>
              <a:r>
                <a:rPr sz="4000" dirty="0" err="1">
                  <a:solidFill>
                    <a:srgbClr val="A6A6A6"/>
                  </a:solidFill>
                </a:rPr>
                <a:t>课文</a:t>
              </a:r>
              <a:endParaRPr sz="4000" dirty="0">
                <a:solidFill>
                  <a:srgbClr val="A6A6A6"/>
                </a:solidFill>
              </a:endParaRPr>
            </a:p>
          </p:txBody>
        </p:sp>
        <p:grpSp>
          <p:nvGrpSpPr>
            <p:cNvPr id="3" name="Group 109"/>
            <p:cNvGrpSpPr/>
            <p:nvPr/>
          </p:nvGrpSpPr>
          <p:grpSpPr>
            <a:xfrm>
              <a:off x="0" y="0"/>
              <a:ext cx="607419" cy="920848"/>
              <a:chOff x="0" y="0"/>
              <a:chExt cx="607418" cy="920847"/>
            </a:xfrm>
          </p:grpSpPr>
          <p:sp>
            <p:nvSpPr>
              <p:cNvPr id="107" name="Shape 107"/>
              <p:cNvSpPr/>
              <p:nvPr/>
            </p:nvSpPr>
            <p:spPr>
              <a:xfrm>
                <a:off x="0" y="0"/>
                <a:ext cx="607419" cy="920848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08" name="Shape 108"/>
              <p:cNvSpPr/>
              <p:nvPr/>
            </p:nvSpPr>
            <p:spPr>
              <a:xfrm>
                <a:off x="192698" y="404297"/>
                <a:ext cx="224224" cy="408752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</p:grpSp>
      <p:sp>
        <p:nvSpPr>
          <p:cNvPr id="111" name="Shape 111"/>
          <p:cNvSpPr/>
          <p:nvPr/>
        </p:nvSpPr>
        <p:spPr>
          <a:xfrm>
            <a:off x="951230" y="2161158"/>
            <a:ext cx="7279641" cy="1107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        我是一个中学老师，</a:t>
            </a:r>
            <a:r>
              <a:rPr sz="20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教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学生</a:t>
            </a:r>
            <a:r>
              <a:rPr sz="20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画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画儿。每次下课前，我都会</a:t>
            </a:r>
            <a:r>
              <a:rPr sz="20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把</a:t>
            </a:r>
            <a:endParaRPr sz="2000">
              <a:latin typeface="华文细黑"/>
              <a:ea typeface="华文细黑"/>
              <a:cs typeface="华文细黑"/>
              <a:sym typeface="华文细黑"/>
            </a:endParaRP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下次学生</a:t>
            </a:r>
            <a:r>
              <a:rPr sz="20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需要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带的东西写</a:t>
            </a:r>
            <a:r>
              <a:rPr sz="20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在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黑板上，但是每次上课时，总会有学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生忘了</a:t>
            </a:r>
            <a:r>
              <a:rPr sz="20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拿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铅笔，所以我有点儿</a:t>
            </a:r>
            <a:r>
              <a:rPr sz="20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生气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，不是因为他们没带铅笔，是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因为他们没有好的学习</a:t>
            </a:r>
            <a:r>
              <a:rPr sz="20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习惯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Shape 113"/>
          <p:cNvSpPr/>
          <p:nvPr/>
        </p:nvSpPr>
        <p:spPr>
          <a:xfrm>
            <a:off x="2541587" y="862012"/>
            <a:ext cx="4237011" cy="3606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用本课新学的语言点和词语描绘图片</a:t>
            </a:r>
            <a:r>
              <a:t> </a:t>
            </a:r>
          </a:p>
        </p:txBody>
      </p:sp>
      <p:grpSp>
        <p:nvGrpSpPr>
          <p:cNvPr id="2" name="Group 118"/>
          <p:cNvGrpSpPr/>
          <p:nvPr/>
        </p:nvGrpSpPr>
        <p:grpSpPr>
          <a:xfrm>
            <a:off x="470022" y="305519"/>
            <a:ext cx="8359655" cy="919242"/>
            <a:chOff x="0" y="0"/>
            <a:chExt cx="8359653" cy="919240"/>
          </a:xfrm>
        </p:grpSpPr>
        <p:grpSp>
          <p:nvGrpSpPr>
            <p:cNvPr id="3" name="Group 116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114" name="Shape 114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15" name="Shape 115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sp>
          <p:nvSpPr>
            <p:cNvPr id="117" name="Shape 117"/>
            <p:cNvSpPr/>
            <p:nvPr/>
          </p:nvSpPr>
          <p:spPr>
            <a:xfrm>
              <a:off x="574552" y="286618"/>
              <a:ext cx="7785101" cy="61555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0" tIns="0" rIns="0" bIns="0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 algn="l">
                <a:defRPr sz="1800">
                  <a:solidFill>
                    <a:srgbClr val="000000"/>
                  </a:solidFill>
                </a:defRPr>
              </a:pPr>
              <a:r>
                <a:rPr sz="4000" dirty="0" err="1">
                  <a:solidFill>
                    <a:srgbClr val="A6A6A6"/>
                  </a:solidFill>
                </a:rPr>
                <a:t>练习</a:t>
              </a:r>
              <a:endParaRPr sz="4000" dirty="0">
                <a:solidFill>
                  <a:srgbClr val="A6A6A6"/>
                </a:solidFill>
              </a:endParaRPr>
            </a:p>
          </p:txBody>
        </p:sp>
      </p:grpSp>
      <p:sp>
        <p:nvSpPr>
          <p:cNvPr id="119" name="Shape 119"/>
          <p:cNvSpPr/>
          <p:nvPr/>
        </p:nvSpPr>
        <p:spPr>
          <a:xfrm>
            <a:off x="1471612" y="2878137"/>
            <a:ext cx="5275962" cy="112204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A：你怎么不上飞机？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B：我来机场的路上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发现忘了带护照了。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A：那怎么办？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B：我让妈妈把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带 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我了。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</a:t>
            </a:r>
          </a:p>
        </p:txBody>
      </p:sp>
      <p:sp>
        <p:nvSpPr>
          <p:cNvPr id="120" name="Shape 120"/>
          <p:cNvSpPr/>
          <p:nvPr/>
        </p:nvSpPr>
        <p:spPr>
          <a:xfrm>
            <a:off x="2271712" y="1989137"/>
            <a:ext cx="256480" cy="307777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>
                <a:latin typeface="华文楷体" pitchFamily="2" charset="-122"/>
                <a:ea typeface="华文楷体" pitchFamily="2" charset="-122"/>
              </a:rPr>
              <a:t>给</a:t>
            </a:r>
          </a:p>
        </p:txBody>
      </p:sp>
      <p:sp>
        <p:nvSpPr>
          <p:cNvPr id="121" name="Shape 121"/>
          <p:cNvSpPr/>
          <p:nvPr/>
        </p:nvSpPr>
        <p:spPr>
          <a:xfrm>
            <a:off x="3279775" y="1989137"/>
            <a:ext cx="384721" cy="307777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/>
              <a:t> </a:t>
            </a:r>
            <a:r>
              <a:rPr sz="2000" dirty="0">
                <a:latin typeface="华文楷体" pitchFamily="2" charset="-122"/>
                <a:ea typeface="华文楷体" pitchFamily="2" charset="-122"/>
              </a:rPr>
              <a:t> 才</a:t>
            </a:r>
          </a:p>
        </p:txBody>
      </p:sp>
      <p:sp>
        <p:nvSpPr>
          <p:cNvPr id="122" name="Shape 122"/>
          <p:cNvSpPr/>
          <p:nvPr/>
        </p:nvSpPr>
        <p:spPr>
          <a:xfrm>
            <a:off x="4475162" y="1989137"/>
            <a:ext cx="512961" cy="307777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华文楷体" pitchFamily="2" charset="-122"/>
                <a:ea typeface="华文楷体" pitchFamily="2" charset="-122"/>
              </a:rPr>
              <a:t>护照</a:t>
            </a:r>
            <a:endParaRPr sz="2000" dirty="0">
              <a:latin typeface="华文楷体" pitchFamily="2" charset="-122"/>
              <a:ea typeface="华文楷体" pitchFamily="2" charset="-122"/>
            </a:endParaRPr>
          </a:p>
        </p:txBody>
      </p:sp>
      <p:pic>
        <p:nvPicPr>
          <p:cNvPr id="123" name="1207 qiantuku -Delayed-Flight-Again-10422611.jpg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527403" y="2594610"/>
            <a:ext cx="2540001" cy="168910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Shape 125"/>
          <p:cNvSpPr/>
          <p:nvPr/>
        </p:nvSpPr>
        <p:spPr>
          <a:xfrm>
            <a:off x="2541587" y="862012"/>
            <a:ext cx="4237011" cy="3606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用本课新学的语言点和词语描绘图片</a:t>
            </a:r>
            <a:r>
              <a:t> </a:t>
            </a:r>
          </a:p>
        </p:txBody>
      </p:sp>
      <p:grpSp>
        <p:nvGrpSpPr>
          <p:cNvPr id="2" name="Group 130"/>
          <p:cNvGrpSpPr/>
          <p:nvPr/>
        </p:nvGrpSpPr>
        <p:grpSpPr>
          <a:xfrm>
            <a:off x="470022" y="305519"/>
            <a:ext cx="8359655" cy="919242"/>
            <a:chOff x="0" y="0"/>
            <a:chExt cx="8359653" cy="919240"/>
          </a:xfrm>
        </p:grpSpPr>
        <p:grpSp>
          <p:nvGrpSpPr>
            <p:cNvPr id="3" name="Group 128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126" name="Shape 126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27" name="Shape 127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sp>
          <p:nvSpPr>
            <p:cNvPr id="129" name="Shape 129"/>
            <p:cNvSpPr/>
            <p:nvPr/>
          </p:nvSpPr>
          <p:spPr>
            <a:xfrm>
              <a:off x="574552" y="286618"/>
              <a:ext cx="7785101" cy="61555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0" tIns="0" rIns="0" bIns="0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 algn="l">
                <a:defRPr sz="1800">
                  <a:solidFill>
                    <a:srgbClr val="000000"/>
                  </a:solidFill>
                </a:defRPr>
              </a:pPr>
              <a:r>
                <a:rPr sz="4000" dirty="0" err="1">
                  <a:solidFill>
                    <a:srgbClr val="A6A6A6"/>
                  </a:solidFill>
                </a:rPr>
                <a:t>练习</a:t>
              </a:r>
              <a:endParaRPr sz="4000" dirty="0">
                <a:solidFill>
                  <a:srgbClr val="A6A6A6"/>
                </a:solidFill>
              </a:endParaRPr>
            </a:p>
          </p:txBody>
        </p:sp>
      </p:grpSp>
      <p:sp>
        <p:nvSpPr>
          <p:cNvPr id="131" name="Shape 131"/>
          <p:cNvSpPr/>
          <p:nvPr/>
        </p:nvSpPr>
        <p:spPr>
          <a:xfrm>
            <a:off x="1852612" y="2852737"/>
            <a:ext cx="4132962" cy="112204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A：9点半了，你怎么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来？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B：起晚了，还等了半天公共汽车。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A：你的车呢？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B：我把车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在家里了。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</a:t>
            </a:r>
          </a:p>
        </p:txBody>
      </p:sp>
      <p:sp>
        <p:nvSpPr>
          <p:cNvPr id="132" name="Shape 132"/>
          <p:cNvSpPr/>
          <p:nvPr/>
        </p:nvSpPr>
        <p:spPr>
          <a:xfrm>
            <a:off x="2627312" y="1989137"/>
            <a:ext cx="256480" cy="307777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>
                <a:latin typeface="华文楷体" pitchFamily="2" charset="-122"/>
                <a:ea typeface="华文楷体" pitchFamily="2" charset="-122"/>
              </a:rPr>
              <a:t>停</a:t>
            </a:r>
          </a:p>
        </p:txBody>
      </p:sp>
      <p:sp>
        <p:nvSpPr>
          <p:cNvPr id="133" name="Shape 133"/>
          <p:cNvSpPr/>
          <p:nvPr/>
        </p:nvSpPr>
        <p:spPr>
          <a:xfrm>
            <a:off x="3863975" y="1989137"/>
            <a:ext cx="256480" cy="307777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>
                <a:latin typeface="华文楷体" pitchFamily="2" charset="-122"/>
                <a:ea typeface="华文楷体" pitchFamily="2" charset="-122"/>
              </a:rPr>
              <a:t>才</a:t>
            </a:r>
          </a:p>
        </p:txBody>
      </p:sp>
      <p:pic>
        <p:nvPicPr>
          <p:cNvPr id="134" name="1208 qiantuku -The-boss-discipline-you-fot-be-56070977.jpg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007924" y="2569210"/>
            <a:ext cx="2540001" cy="186790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Shape 136"/>
          <p:cNvSpPr/>
          <p:nvPr/>
        </p:nvSpPr>
        <p:spPr>
          <a:xfrm>
            <a:off x="2541587" y="862012"/>
            <a:ext cx="4237011" cy="3606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用本课新学的语言点和词语描绘图片</a:t>
            </a:r>
            <a:r>
              <a:t> </a:t>
            </a:r>
          </a:p>
        </p:txBody>
      </p:sp>
      <p:grpSp>
        <p:nvGrpSpPr>
          <p:cNvPr id="2" name="Group 141"/>
          <p:cNvGrpSpPr/>
          <p:nvPr/>
        </p:nvGrpSpPr>
        <p:grpSpPr>
          <a:xfrm>
            <a:off x="470022" y="305519"/>
            <a:ext cx="8359655" cy="919242"/>
            <a:chOff x="0" y="0"/>
            <a:chExt cx="8359653" cy="919240"/>
          </a:xfrm>
        </p:grpSpPr>
        <p:grpSp>
          <p:nvGrpSpPr>
            <p:cNvPr id="3" name="Group 139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137" name="Shape 137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38" name="Shape 138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sp>
          <p:nvSpPr>
            <p:cNvPr id="140" name="Shape 140"/>
            <p:cNvSpPr/>
            <p:nvPr/>
          </p:nvSpPr>
          <p:spPr>
            <a:xfrm>
              <a:off x="574552" y="286618"/>
              <a:ext cx="7785101" cy="61555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0" tIns="0" rIns="0" bIns="0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 algn="l">
                <a:defRPr sz="1800">
                  <a:solidFill>
                    <a:srgbClr val="000000"/>
                  </a:solidFill>
                </a:defRPr>
              </a:pPr>
              <a:r>
                <a:rPr sz="4000" dirty="0" err="1">
                  <a:solidFill>
                    <a:srgbClr val="A6A6A6"/>
                  </a:solidFill>
                </a:rPr>
                <a:t>练习</a:t>
              </a:r>
              <a:endParaRPr sz="4000" dirty="0">
                <a:solidFill>
                  <a:srgbClr val="A6A6A6"/>
                </a:solidFill>
              </a:endParaRPr>
            </a:p>
          </p:txBody>
        </p:sp>
      </p:grpSp>
      <p:sp>
        <p:nvSpPr>
          <p:cNvPr id="142" name="Shape 142"/>
          <p:cNvSpPr/>
          <p:nvPr/>
        </p:nvSpPr>
        <p:spPr>
          <a:xfrm>
            <a:off x="1852612" y="2852737"/>
            <a:ext cx="4704462" cy="112204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A：你带我们去游泳吧。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B：行，你是刚学会游泳吗？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A：不是，我两年前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学会游泳了。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B：好，我一会儿就把你们 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游泳馆。</a:t>
            </a:r>
          </a:p>
        </p:txBody>
      </p:sp>
      <p:sp>
        <p:nvSpPr>
          <p:cNvPr id="143" name="Shape 143"/>
          <p:cNvSpPr/>
          <p:nvPr/>
        </p:nvSpPr>
        <p:spPr>
          <a:xfrm>
            <a:off x="3203575" y="1989137"/>
            <a:ext cx="512961" cy="307777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华文楷体" pitchFamily="2" charset="-122"/>
                <a:ea typeface="华文楷体" pitchFamily="2" charset="-122"/>
              </a:rPr>
              <a:t>送到</a:t>
            </a:r>
            <a:endParaRPr sz="2000" dirty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44" name="Shape 144"/>
          <p:cNvSpPr/>
          <p:nvPr/>
        </p:nvSpPr>
        <p:spPr>
          <a:xfrm>
            <a:off x="4284662" y="1989137"/>
            <a:ext cx="256480" cy="307777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>
                <a:latin typeface="华文楷体" pitchFamily="2" charset="-122"/>
                <a:ea typeface="华文楷体" pitchFamily="2" charset="-122"/>
              </a:rPr>
              <a:t>就</a:t>
            </a:r>
          </a:p>
        </p:txBody>
      </p:sp>
      <p:pic>
        <p:nvPicPr>
          <p:cNvPr id="145" name="1209 qiantuku-Woman-With-Two-Children-Sittin-4133567.jpg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461125" y="2569210"/>
            <a:ext cx="2540000" cy="168910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Shape 147"/>
          <p:cNvSpPr/>
          <p:nvPr/>
        </p:nvSpPr>
        <p:spPr>
          <a:xfrm>
            <a:off x="2541587" y="862012"/>
            <a:ext cx="4237011" cy="3606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用本课新学的语言点和词语描绘图片</a:t>
            </a:r>
            <a:r>
              <a:t> </a:t>
            </a:r>
          </a:p>
        </p:txBody>
      </p:sp>
      <p:grpSp>
        <p:nvGrpSpPr>
          <p:cNvPr id="2" name="Group 152"/>
          <p:cNvGrpSpPr/>
          <p:nvPr/>
        </p:nvGrpSpPr>
        <p:grpSpPr>
          <a:xfrm>
            <a:off x="470022" y="305519"/>
            <a:ext cx="8359655" cy="919242"/>
            <a:chOff x="0" y="0"/>
            <a:chExt cx="8359653" cy="919240"/>
          </a:xfrm>
        </p:grpSpPr>
        <p:grpSp>
          <p:nvGrpSpPr>
            <p:cNvPr id="3" name="Group 150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148" name="Shape 148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49" name="Shape 149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sp>
          <p:nvSpPr>
            <p:cNvPr id="151" name="Shape 151"/>
            <p:cNvSpPr/>
            <p:nvPr/>
          </p:nvSpPr>
          <p:spPr>
            <a:xfrm>
              <a:off x="574552" y="286618"/>
              <a:ext cx="7785101" cy="61555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0" tIns="0" rIns="0" bIns="0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 algn="l">
                <a:defRPr sz="1800">
                  <a:solidFill>
                    <a:srgbClr val="000000"/>
                  </a:solidFill>
                </a:defRPr>
              </a:pPr>
              <a:r>
                <a:rPr sz="4000" dirty="0" err="1">
                  <a:solidFill>
                    <a:srgbClr val="A6A6A6"/>
                  </a:solidFill>
                </a:rPr>
                <a:t>练习</a:t>
              </a:r>
              <a:endParaRPr sz="4000" dirty="0">
                <a:solidFill>
                  <a:srgbClr val="A6A6A6"/>
                </a:solidFill>
              </a:endParaRPr>
            </a:p>
          </p:txBody>
        </p:sp>
      </p:grpSp>
      <p:sp>
        <p:nvSpPr>
          <p:cNvPr id="153" name="Shape 153"/>
          <p:cNvSpPr/>
          <p:nvPr/>
        </p:nvSpPr>
        <p:spPr>
          <a:xfrm>
            <a:off x="1370012" y="2852737"/>
            <a:ext cx="5221987" cy="112204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A：起床吧，已经8点了。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B：再让我睡会儿吧，昨晚很晚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回来的。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A：那我先起来了。我的眼镜呢？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B：昨天晚上我把它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电脑上了。</a:t>
            </a:r>
          </a:p>
        </p:txBody>
      </p:sp>
      <p:sp>
        <p:nvSpPr>
          <p:cNvPr id="154" name="Shape 154"/>
          <p:cNvSpPr/>
          <p:nvPr/>
        </p:nvSpPr>
        <p:spPr>
          <a:xfrm>
            <a:off x="3203575" y="1989137"/>
            <a:ext cx="512961" cy="307777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华文楷体" pitchFamily="2" charset="-122"/>
                <a:ea typeface="华文楷体" pitchFamily="2" charset="-122"/>
              </a:rPr>
              <a:t>放在</a:t>
            </a:r>
            <a:endParaRPr sz="2000" dirty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55" name="Shape 155"/>
          <p:cNvSpPr/>
          <p:nvPr/>
        </p:nvSpPr>
        <p:spPr>
          <a:xfrm>
            <a:off x="4284662" y="1989137"/>
            <a:ext cx="256480" cy="307777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>
                <a:latin typeface="华文楷体" pitchFamily="2" charset="-122"/>
                <a:ea typeface="华文楷体" pitchFamily="2" charset="-122"/>
              </a:rPr>
              <a:t>才</a:t>
            </a:r>
          </a:p>
        </p:txBody>
      </p:sp>
      <p:pic>
        <p:nvPicPr>
          <p:cNvPr id="156" name="1210 qiantuku-Glasses-and-keyboard-32001056.jpg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506120" y="2531110"/>
            <a:ext cx="2540001" cy="168910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视差">
  <a:themeElements>
    <a:clrScheme name="视差">
      <a:dk1>
        <a:sysClr val="windowText" lastClr="000000"/>
      </a:dk1>
      <a:lt1>
        <a:sysClr val="window" lastClr="FFFFFF"/>
      </a:lt1>
      <a:dk2>
        <a:srgbClr val="212121"/>
      </a:dk2>
      <a:lt2>
        <a:srgbClr val="EBEBEB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视差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视差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Default">
  <a:themeElements>
    <a:clrScheme name="Default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F81BD"/>
      </a:accent1>
      <a:accent2>
        <a:srgbClr val="C0504D"/>
      </a:accent2>
      <a:accent3>
        <a:srgbClr val="8F8F8F"/>
      </a:accent3>
      <a:accent4>
        <a:srgbClr val="707070"/>
      </a:accent4>
      <a:accent5>
        <a:srgbClr val="B2C0D9"/>
      </a:accent5>
      <a:accent6>
        <a:srgbClr val="AE4846"/>
      </a:accent6>
      <a:hlink>
        <a:srgbClr val="0000FF"/>
      </a:hlink>
      <a:folHlink>
        <a:srgbClr val="FF00FF"/>
      </a:folHlink>
    </a:clrScheme>
    <a:fontScheme name="Default">
      <a:majorFont>
        <a:latin typeface="Helvetica"/>
        <a:ea typeface="Helvetica"/>
        <a:cs typeface="Helvetica"/>
      </a:majorFont>
      <a:minorFont>
        <a:latin typeface="Helvetica Neue"/>
        <a:ea typeface="Helvetica Neue"/>
        <a:cs typeface="Helvetica Neue"/>
      </a:minorFont>
    </a:fontScheme>
    <a:fmtScheme name="Defaul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rgbClr val="4F81BD"/>
          </a:solidFill>
          <a:prstDash val="solid"/>
          <a:bevel/>
        </a:ln>
        <a:effectLst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ctr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20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Calibri"/>
            <a:ea typeface="Calibri"/>
            <a:cs typeface="Calibri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4F81BD"/>
          </a:solidFill>
          <a:prstDash val="solid"/>
          <a:bevel/>
        </a:ln>
        <a:effectLst>
          <a:outerShdw blurRad="38100" dist="20000" dir="5400000" rotWithShape="0">
            <a:srgbClr val="000000">
              <a:alpha val="38000"/>
            </a:srgbClr>
          </a:outerShdw>
        </a:effectLst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ctr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20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Calibri"/>
            <a:ea typeface="Calibri"/>
            <a:cs typeface="Calibri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视差</Template>
  <TotalTime>78</TotalTime>
  <Words>1975</Words>
  <Application>Microsoft Office PowerPoint</Application>
  <PresentationFormat>On-screen Show (4:3)</PresentationFormat>
  <Paragraphs>493</Paragraphs>
  <Slides>70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70</vt:i4>
      </vt:variant>
    </vt:vector>
  </HeadingPairs>
  <TitlesOfParts>
    <vt:vector size="84" baseType="lpstr">
      <vt:lpstr>Times New Roman</vt:lpstr>
      <vt:lpstr>Corbel</vt:lpstr>
      <vt:lpstr>Arial</vt:lpstr>
      <vt:lpstr>宋体</vt:lpstr>
      <vt:lpstr>GB Pinyinok-D</vt:lpstr>
      <vt:lpstr>华文细黑</vt:lpstr>
      <vt:lpstr>Calibri</vt:lpstr>
      <vt:lpstr>华文楷体</vt:lpstr>
      <vt:lpstr>Helvetica</vt:lpstr>
      <vt:lpstr>ZWAdobeF</vt:lpstr>
      <vt:lpstr>黑体</vt:lpstr>
      <vt:lpstr>Ebrima</vt:lpstr>
      <vt:lpstr>Helvetica Neue</vt:lpstr>
      <vt:lpstr>视差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Measure word</vt:lpstr>
      <vt:lpstr>PowerPoint Presentation</vt:lpstr>
      <vt:lpstr>PowerPoint Presentation</vt:lpstr>
      <vt:lpstr>Get used to do 习惯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第十二课  把重要的东西放在我这儿吧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第十二课  把重要的东西放在我这儿吧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第十二课  把重要的东西放在我这儿吧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第十二课  把重要的东西放在我这儿吧</dc:title>
  <dc:creator>888</dc:creator>
  <cp:lastModifiedBy>Yue Luan</cp:lastModifiedBy>
  <cp:revision>18</cp:revision>
  <dcterms:modified xsi:type="dcterms:W3CDTF">2019-11-14T17:47:33Z</dcterms:modified>
</cp:coreProperties>
</file>