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0" r:id="rId5"/>
  </p:sldMasterIdLst>
  <p:notesMasterIdLst>
    <p:notesMasterId r:id="rId36"/>
  </p:notesMasterIdLst>
  <p:sldIdLst>
    <p:sldId id="266" r:id="rId6"/>
    <p:sldId id="308" r:id="rId7"/>
    <p:sldId id="257" r:id="rId8"/>
    <p:sldId id="273" r:id="rId9"/>
    <p:sldId id="259" r:id="rId10"/>
    <p:sldId id="274" r:id="rId11"/>
    <p:sldId id="322" r:id="rId12"/>
    <p:sldId id="312" r:id="rId13"/>
    <p:sldId id="323" r:id="rId14"/>
    <p:sldId id="290" r:id="rId15"/>
    <p:sldId id="364" r:id="rId16"/>
    <p:sldId id="286" r:id="rId17"/>
    <p:sldId id="326" r:id="rId18"/>
    <p:sldId id="327" r:id="rId19"/>
    <p:sldId id="313" r:id="rId20"/>
    <p:sldId id="328" r:id="rId21"/>
    <p:sldId id="314" r:id="rId22"/>
    <p:sldId id="268" r:id="rId23"/>
    <p:sldId id="287" r:id="rId24"/>
    <p:sldId id="329" r:id="rId25"/>
    <p:sldId id="341" r:id="rId26"/>
    <p:sldId id="347" r:id="rId27"/>
    <p:sldId id="349" r:id="rId28"/>
    <p:sldId id="281" r:id="rId29"/>
    <p:sldId id="277" r:id="rId30"/>
    <p:sldId id="278" r:id="rId31"/>
    <p:sldId id="365" r:id="rId32"/>
    <p:sldId id="366" r:id="rId33"/>
    <p:sldId id="367" r:id="rId34"/>
    <p:sldId id="36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19" autoAdjust="0"/>
  </p:normalViewPr>
  <p:slideViewPr>
    <p:cSldViewPr snapToGrid="0">
      <p:cViewPr varScale="1">
        <p:scale>
          <a:sx n="118" d="100"/>
          <a:sy n="118" d="100"/>
        </p:scale>
        <p:origin x="3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s>
</file>

<file path=ppt/diagrams/_rels/data1.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image" Target="../media/image4.svg"/></Relationships>
</file>

<file path=ppt/diagrams/_rels/drawing1.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A66772-F185-4D58-B8BB-E9370D7A7A2B}" type="doc">
      <dgm:prSet loTypeId="urn:microsoft.com/office/officeart/2018/5/layout/IconLeafLabelList" loCatId="icon" qsTypeId="urn:microsoft.com/office/officeart/2005/8/quickstyle/simple1#46" qsCatId="simple" csTypeId="urn:microsoft.com/office/officeart/2018/5/colors/Iconchunking_neutralicon_colorful1" csCatId="colorful" phldr="1"/>
      <dgm:spPr/>
      <dgm:t>
        <a:bodyPr/>
        <a:lstStyle/>
        <a:p>
          <a:endParaRPr lang="en-US"/>
        </a:p>
      </dgm:t>
    </dgm:pt>
    <dgm:pt modelId="{49225C73-1633-42F1-AB3B-7CB183E5F8B8}">
      <dgm:prSet/>
      <dgm:spPr/>
      <dgm:t>
        <a:bodyPr/>
        <a:lstStyle/>
        <a:p>
          <a:pPr>
            <a:lnSpc>
              <a:spcPct val="100000"/>
            </a:lnSpc>
            <a:defRPr cap="all"/>
          </a:pPr>
          <a:r>
            <a:rPr lang="en-US" dirty="0"/>
            <a:t>Look at the role of management accounting.</a:t>
          </a:r>
        </a:p>
      </dgm:t>
    </dgm:pt>
    <dgm:pt modelId="{1A0E2090-1D4F-438A-8766-B6030CE01ADD}" type="parTrans" cxnId="{A9154303-8225-4248-91DC-1B0156A35F07}">
      <dgm:prSet/>
      <dgm:spPr/>
      <dgm:t>
        <a:bodyPr/>
        <a:lstStyle/>
        <a:p>
          <a:endParaRPr lang="en-US"/>
        </a:p>
      </dgm:t>
    </dgm:pt>
    <dgm:pt modelId="{9646853A-8964-4519-A5B1-0B7D18B2983D}" type="sibTrans" cxnId="{A9154303-8225-4248-91DC-1B0156A35F07}">
      <dgm:prSet/>
      <dgm:spPr/>
      <dgm:t>
        <a:bodyPr/>
        <a:lstStyle/>
        <a:p>
          <a:endParaRPr lang="en-US"/>
        </a:p>
      </dgm:t>
    </dgm:pt>
    <dgm:pt modelId="{1C383F32-22E8-4F62-A3E0-BDC3D5F48992}">
      <dgm:prSet/>
      <dgm:spPr/>
      <dgm:t>
        <a:bodyPr/>
        <a:lstStyle/>
        <a:p>
          <a:pPr>
            <a:lnSpc>
              <a:spcPct val="100000"/>
            </a:lnSpc>
            <a:defRPr cap="all"/>
          </a:pPr>
          <a:r>
            <a:rPr lang="en-US" dirty="0"/>
            <a:t>Discuss the importance of budgeting.</a:t>
          </a:r>
        </a:p>
      </dgm:t>
    </dgm:pt>
    <dgm:pt modelId="{A7920A2F-3244-4159-AF04-6A1D38B7B317}" type="parTrans" cxnId="{C4CCE57E-E871-46D6-BAD5-880252C95D22}">
      <dgm:prSet/>
      <dgm:spPr/>
      <dgm:t>
        <a:bodyPr/>
        <a:lstStyle/>
        <a:p>
          <a:endParaRPr lang="en-US"/>
        </a:p>
      </dgm:t>
    </dgm:pt>
    <dgm:pt modelId="{8500F72A-2C6D-4FDF-9C1D-CA691380EB0B}" type="sibTrans" cxnId="{C4CCE57E-E871-46D6-BAD5-880252C95D22}">
      <dgm:prSet/>
      <dgm:spPr/>
      <dgm:t>
        <a:bodyPr/>
        <a:lstStyle/>
        <a:p>
          <a:endParaRPr lang="en-US"/>
        </a:p>
      </dgm:t>
    </dgm:pt>
    <dgm:pt modelId="{B6056BFB-47D7-4C5F-BA11-2CB63C56A52D}" type="pres">
      <dgm:prSet presAssocID="{01A66772-F185-4D58-B8BB-E9370D7A7A2B}" presName="root" presStyleCnt="0">
        <dgm:presLayoutVars>
          <dgm:dir/>
          <dgm:resizeHandles val="exact"/>
        </dgm:presLayoutVars>
      </dgm:prSet>
      <dgm:spPr/>
    </dgm:pt>
    <dgm:pt modelId="{2F278BF9-E1B2-4A1C-B065-C19A7B904219}" type="pres">
      <dgm:prSet presAssocID="{49225C73-1633-42F1-AB3B-7CB183E5F8B8}" presName="compNode" presStyleCnt="0"/>
      <dgm:spPr/>
    </dgm:pt>
    <dgm:pt modelId="{543C18BC-1989-44B2-9862-C670C61D3452}" type="pres">
      <dgm:prSet presAssocID="{49225C73-1633-42F1-AB3B-7CB183E5F8B8}" presName="iconBgRect" presStyleLbl="bgShp" presStyleIdx="0" presStyleCnt="2"/>
      <dgm:spPr>
        <a:prstGeom prst="ellipse">
          <a:avLst/>
        </a:prstGeom>
      </dgm:spPr>
    </dgm:pt>
    <dgm:pt modelId="{E94F35BC-9C76-400A-BBCA-0032259E2E5A}" type="pres">
      <dgm:prSet presAssocID="{49225C73-1633-42F1-AB3B-7CB183E5F8B8}"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a:noFill/>
        </a:ln>
      </dgm:spPr>
      <dgm:extLst>
        <a:ext uri="{E40237B7-FDA0-4F09-8148-C483321AD2D9}">
          <dgm14:cNvPr xmlns:dgm14="http://schemas.microsoft.com/office/drawing/2010/diagram" id="0" name="" descr="Bullseye"/>
        </a:ext>
      </dgm:extLst>
    </dgm:pt>
    <dgm:pt modelId="{503A6D04-9ADD-43CC-9847-497CD48F2D11}" type="pres">
      <dgm:prSet presAssocID="{49225C73-1633-42F1-AB3B-7CB183E5F8B8}" presName="spaceRect" presStyleCnt="0"/>
      <dgm:spPr/>
    </dgm:pt>
    <dgm:pt modelId="{20363298-B2A6-463D-A7BE-F9F67404E389}" type="pres">
      <dgm:prSet presAssocID="{49225C73-1633-42F1-AB3B-7CB183E5F8B8}" presName="textRect" presStyleLbl="revTx" presStyleIdx="0" presStyleCnt="2">
        <dgm:presLayoutVars>
          <dgm:chMax val="1"/>
          <dgm:chPref val="1"/>
        </dgm:presLayoutVars>
      </dgm:prSet>
      <dgm:spPr/>
    </dgm:pt>
    <dgm:pt modelId="{A47947BB-708D-4F7E-B072-3C2E42B34B24}" type="pres">
      <dgm:prSet presAssocID="{9646853A-8964-4519-A5B1-0B7D18B2983D}" presName="sibTrans" presStyleCnt="0"/>
      <dgm:spPr/>
    </dgm:pt>
    <dgm:pt modelId="{BDCD0AC9-D564-4025-AD8A-36664A6CBE31}" type="pres">
      <dgm:prSet presAssocID="{1C383F32-22E8-4F62-A3E0-BDC3D5F48992}" presName="compNode" presStyleCnt="0"/>
      <dgm:spPr/>
    </dgm:pt>
    <dgm:pt modelId="{5BDDFF18-9AEC-4E5E-B9AA-33D86F01A63E}" type="pres">
      <dgm:prSet presAssocID="{1C383F32-22E8-4F62-A3E0-BDC3D5F48992}" presName="iconBgRect" presStyleLbl="bgShp" presStyleIdx="1" presStyleCnt="2"/>
      <dgm:spPr>
        <a:prstGeom prst="ellipse">
          <a:avLst/>
        </a:prstGeom>
      </dgm:spPr>
    </dgm:pt>
    <dgm:pt modelId="{F09AEBFF-D2D3-4FFF-AD65-C3CEAEEB10F2}" type="pres">
      <dgm:prSet presAssocID="{1C383F32-22E8-4F62-A3E0-BDC3D5F48992}"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Stopwatch"/>
        </a:ext>
      </dgm:extLst>
    </dgm:pt>
    <dgm:pt modelId="{F2EBFBCF-0520-415A-A886-3C4F90D208EF}" type="pres">
      <dgm:prSet presAssocID="{1C383F32-22E8-4F62-A3E0-BDC3D5F48992}" presName="spaceRect" presStyleCnt="0"/>
      <dgm:spPr/>
    </dgm:pt>
    <dgm:pt modelId="{AB9CAFAA-6939-48A6-A89B-19D1A94B9EA1}" type="pres">
      <dgm:prSet presAssocID="{1C383F32-22E8-4F62-A3E0-BDC3D5F48992}" presName="textRect" presStyleLbl="revTx" presStyleIdx="1" presStyleCnt="2">
        <dgm:presLayoutVars>
          <dgm:chMax val="1"/>
          <dgm:chPref val="1"/>
        </dgm:presLayoutVars>
      </dgm:prSet>
      <dgm:spPr/>
    </dgm:pt>
  </dgm:ptLst>
  <dgm:cxnLst>
    <dgm:cxn modelId="{A9154303-8225-4248-91DC-1B0156A35F07}" srcId="{01A66772-F185-4D58-B8BB-E9370D7A7A2B}" destId="{49225C73-1633-42F1-AB3B-7CB183E5F8B8}" srcOrd="0" destOrd="0" parTransId="{1A0E2090-1D4F-438A-8766-B6030CE01ADD}" sibTransId="{9646853A-8964-4519-A5B1-0B7D18B2983D}"/>
    <dgm:cxn modelId="{BA953D32-2DFF-47FE-AF26-C6B9E63D38DF}" type="presOf" srcId="{49225C73-1633-42F1-AB3B-7CB183E5F8B8}" destId="{20363298-B2A6-463D-A7BE-F9F67404E389}" srcOrd="0" destOrd="0" presId="urn:microsoft.com/office/officeart/2018/5/layout/IconLeafLabelList"/>
    <dgm:cxn modelId="{EC450542-0ED9-4BD6-9E85-5709B80794C5}" type="presOf" srcId="{01A66772-F185-4D58-B8BB-E9370D7A7A2B}" destId="{B6056BFB-47D7-4C5F-BA11-2CB63C56A52D}" srcOrd="0" destOrd="0" presId="urn:microsoft.com/office/officeart/2018/5/layout/IconLeafLabelList"/>
    <dgm:cxn modelId="{C4CCE57E-E871-46D6-BAD5-880252C95D22}" srcId="{01A66772-F185-4D58-B8BB-E9370D7A7A2B}" destId="{1C383F32-22E8-4F62-A3E0-BDC3D5F48992}" srcOrd="1" destOrd="0" parTransId="{A7920A2F-3244-4159-AF04-6A1D38B7B317}" sibTransId="{8500F72A-2C6D-4FDF-9C1D-CA691380EB0B}"/>
    <dgm:cxn modelId="{D55FAE9C-CF3C-44F3-9D1E-DE6DF574E6D9}" type="presOf" srcId="{1C383F32-22E8-4F62-A3E0-BDC3D5F48992}" destId="{AB9CAFAA-6939-48A6-A89B-19D1A94B9EA1}" srcOrd="0" destOrd="0" presId="urn:microsoft.com/office/officeart/2018/5/layout/IconLeafLabelList"/>
    <dgm:cxn modelId="{B0B5B21A-5ADD-4500-9A67-9B26AF543EBA}" type="presParOf" srcId="{B6056BFB-47D7-4C5F-BA11-2CB63C56A52D}" destId="{2F278BF9-E1B2-4A1C-B065-C19A7B904219}" srcOrd="0" destOrd="0" presId="urn:microsoft.com/office/officeart/2018/5/layout/IconLeafLabelList"/>
    <dgm:cxn modelId="{11FEAF2C-54F7-4E9C-A1D6-5FA0BF7F3665}" type="presParOf" srcId="{2F278BF9-E1B2-4A1C-B065-C19A7B904219}" destId="{543C18BC-1989-44B2-9862-C670C61D3452}" srcOrd="0" destOrd="0" presId="urn:microsoft.com/office/officeart/2018/5/layout/IconLeafLabelList"/>
    <dgm:cxn modelId="{92C17ECB-A80D-4A0E-95CF-40A53D32275F}" type="presParOf" srcId="{2F278BF9-E1B2-4A1C-B065-C19A7B904219}" destId="{E94F35BC-9C76-400A-BBCA-0032259E2E5A}" srcOrd="1" destOrd="0" presId="urn:microsoft.com/office/officeart/2018/5/layout/IconLeafLabelList"/>
    <dgm:cxn modelId="{54E5AE33-4BE6-44E7-871B-1103A0BA7A56}" type="presParOf" srcId="{2F278BF9-E1B2-4A1C-B065-C19A7B904219}" destId="{503A6D04-9ADD-43CC-9847-497CD48F2D11}" srcOrd="2" destOrd="0" presId="urn:microsoft.com/office/officeart/2018/5/layout/IconLeafLabelList"/>
    <dgm:cxn modelId="{3575FCA0-4FCE-460A-8D84-2C767D311A20}" type="presParOf" srcId="{2F278BF9-E1B2-4A1C-B065-C19A7B904219}" destId="{20363298-B2A6-463D-A7BE-F9F67404E389}" srcOrd="3" destOrd="0" presId="urn:microsoft.com/office/officeart/2018/5/layout/IconLeafLabelList"/>
    <dgm:cxn modelId="{4FD22448-C17B-4C43-BAB3-A0B7AA9BCE0D}" type="presParOf" srcId="{B6056BFB-47D7-4C5F-BA11-2CB63C56A52D}" destId="{A47947BB-708D-4F7E-B072-3C2E42B34B24}" srcOrd="1" destOrd="0" presId="urn:microsoft.com/office/officeart/2018/5/layout/IconLeafLabelList"/>
    <dgm:cxn modelId="{75E30F4F-0E76-457B-9D4F-CDE27C2F7F77}" type="presParOf" srcId="{B6056BFB-47D7-4C5F-BA11-2CB63C56A52D}" destId="{BDCD0AC9-D564-4025-AD8A-36664A6CBE31}" srcOrd="2" destOrd="0" presId="urn:microsoft.com/office/officeart/2018/5/layout/IconLeafLabelList"/>
    <dgm:cxn modelId="{C6A367E7-6A7C-42CB-94E4-8EA78AEF87BF}" type="presParOf" srcId="{BDCD0AC9-D564-4025-AD8A-36664A6CBE31}" destId="{5BDDFF18-9AEC-4E5E-B9AA-33D86F01A63E}" srcOrd="0" destOrd="0" presId="urn:microsoft.com/office/officeart/2018/5/layout/IconLeafLabelList"/>
    <dgm:cxn modelId="{B180CBEB-FA9F-4E52-8CA3-A65CB80BB91B}" type="presParOf" srcId="{BDCD0AC9-D564-4025-AD8A-36664A6CBE31}" destId="{F09AEBFF-D2D3-4FFF-AD65-C3CEAEEB10F2}" srcOrd="1" destOrd="0" presId="urn:microsoft.com/office/officeart/2018/5/layout/IconLeafLabelList"/>
    <dgm:cxn modelId="{170B020E-1E19-4EB4-A72C-4FCF01A7DD7E}" type="presParOf" srcId="{BDCD0AC9-D564-4025-AD8A-36664A6CBE31}" destId="{F2EBFBCF-0520-415A-A886-3C4F90D208EF}" srcOrd="2" destOrd="0" presId="urn:microsoft.com/office/officeart/2018/5/layout/IconLeafLabelList"/>
    <dgm:cxn modelId="{CADD8F7D-722C-42A0-AF21-39A3559F8D7B}" type="presParOf" srcId="{BDCD0AC9-D564-4025-AD8A-36664A6CBE31}" destId="{AB9CAFAA-6939-48A6-A89B-19D1A94B9EA1}"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3C18BC-1989-44B2-9862-C670C61D3452}">
      <dsp:nvSpPr>
        <dsp:cNvPr id="0" name=""/>
        <dsp:cNvSpPr/>
      </dsp:nvSpPr>
      <dsp:spPr>
        <a:xfrm>
          <a:off x="1816199" y="93039"/>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4F35BC-9C76-400A-BBCA-0032259E2E5A}">
      <dsp:nvSpPr>
        <dsp:cNvPr id="0" name=""/>
        <dsp:cNvSpPr/>
      </dsp:nvSpPr>
      <dsp:spPr>
        <a:xfrm>
          <a:off x="2284199" y="561039"/>
          <a:ext cx="1260000" cy="126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0363298-B2A6-463D-A7BE-F9F67404E389}">
      <dsp:nvSpPr>
        <dsp:cNvPr id="0" name=""/>
        <dsp:cNvSpPr/>
      </dsp:nvSpPr>
      <dsp:spPr>
        <a:xfrm>
          <a:off x="1114199" y="2973040"/>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US" sz="2300" kern="1200" dirty="0"/>
            <a:t>Look at the role of management accounting.</a:t>
          </a:r>
        </a:p>
      </dsp:txBody>
      <dsp:txXfrm>
        <a:off x="1114199" y="2973040"/>
        <a:ext cx="3600000" cy="720000"/>
      </dsp:txXfrm>
    </dsp:sp>
    <dsp:sp modelId="{5BDDFF18-9AEC-4E5E-B9AA-33D86F01A63E}">
      <dsp:nvSpPr>
        <dsp:cNvPr id="0" name=""/>
        <dsp:cNvSpPr/>
      </dsp:nvSpPr>
      <dsp:spPr>
        <a:xfrm>
          <a:off x="6046199" y="93039"/>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9AEBFF-D2D3-4FFF-AD65-C3CEAEEB10F2}">
      <dsp:nvSpPr>
        <dsp:cNvPr id="0" name=""/>
        <dsp:cNvSpPr/>
      </dsp:nvSpPr>
      <dsp:spPr>
        <a:xfrm>
          <a:off x="6514199" y="561039"/>
          <a:ext cx="1260000" cy="126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B9CAFAA-6939-48A6-A89B-19D1A94B9EA1}">
      <dsp:nvSpPr>
        <dsp:cNvPr id="0" name=""/>
        <dsp:cNvSpPr/>
      </dsp:nvSpPr>
      <dsp:spPr>
        <a:xfrm>
          <a:off x="5344199" y="2973040"/>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US" sz="2300" kern="1200" dirty="0"/>
            <a:t>Discuss the importance of budgeting.</a:t>
          </a:r>
        </a:p>
      </dsp:txBody>
      <dsp:txXfrm>
        <a:off x="5344199" y="2973040"/>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4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10FC31-2AB3-4CBE-838E-55564FAE8ABD}" type="datetimeFigureOut">
              <a:rPr lang="en-GB" smtClean="0"/>
              <a:t>09/10/2026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54DE15-9253-4A15-8DA8-88B59CCBF0E0}" type="slidenum">
              <a:rPr lang="en-GB" smtClean="0"/>
              <a:t>‹#›</a:t>
            </a:fld>
            <a:endParaRPr lang="en-GB"/>
          </a:p>
        </p:txBody>
      </p:sp>
    </p:spTree>
    <p:extLst>
      <p:ext uri="{BB962C8B-B14F-4D97-AF65-F5344CB8AC3E}">
        <p14:creationId xmlns:p14="http://schemas.microsoft.com/office/powerpoint/2010/main" val="11826120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08DF96E7-471A-4324-8E2C-5CC796155A3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fontAlgn="base">
              <a:spcBef>
                <a:spcPct val="0"/>
              </a:spcBef>
              <a:spcAft>
                <a:spcPct val="0"/>
              </a:spcAft>
            </a:pPr>
            <a:fld id="{97230DEA-965A-4900-84CC-C8AE3EDFB7BB}" type="slidenum">
              <a:rPr lang="en-US" altLang="en-US" smtClean="0">
                <a:latin typeface="Arial" panose="020B0604020202020204" pitchFamily="34" charset="0"/>
              </a:rPr>
              <a:pPr fontAlgn="base">
                <a:spcBef>
                  <a:spcPct val="0"/>
                </a:spcBef>
                <a:spcAft>
                  <a:spcPct val="0"/>
                </a:spcAft>
              </a:pPr>
              <a:t>4</a:t>
            </a:fld>
            <a:endParaRPr lang="en-US" altLang="en-US">
              <a:latin typeface="Arial" panose="020B0604020202020204" pitchFamily="34" charset="0"/>
            </a:endParaRPr>
          </a:p>
        </p:txBody>
      </p:sp>
      <p:sp>
        <p:nvSpPr>
          <p:cNvPr id="48131" name="Rectangle 2">
            <a:extLst>
              <a:ext uri="{FF2B5EF4-FFF2-40B4-BE49-F238E27FC236}">
                <a16:creationId xmlns:a16="http://schemas.microsoft.com/office/drawing/2014/main" id="{E167452D-ABD9-41C8-B903-81BBDA760A9A}"/>
              </a:ext>
            </a:extLst>
          </p:cNvPr>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2" name="Rectangle 3">
            <a:extLst>
              <a:ext uri="{FF2B5EF4-FFF2-40B4-BE49-F238E27FC236}">
                <a16:creationId xmlns:a16="http://schemas.microsoft.com/office/drawing/2014/main" id="{79B7B3C8-8072-4483-9871-6078B9DD6FC6}"/>
              </a:ext>
            </a:extLst>
          </p:cNvPr>
          <p:cNvSpPr>
            <a:spLocks noGrp="1" noChangeArrowheads="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762000" eaLnBrk="1" hangingPunct="1">
              <a:spcBef>
                <a:spcPct val="0"/>
              </a:spcBef>
            </a:pPr>
            <a:br>
              <a:rPr lang="en-US" altLang="en-US" dirty="0">
                <a:solidFill>
                  <a:srgbClr val="000000"/>
                </a:solidFill>
                <a:latin typeface="Arial" panose="020B0604020202020204" pitchFamily="34" charset="0"/>
                <a:ea typeface="ＭＳ Ｐゴシック" panose="020B0600070205080204" pitchFamily="34" charset="-128"/>
              </a:rPr>
            </a:br>
            <a:endParaRPr lang="en-US" altLang="en-US" dirty="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BC80CC2E-5823-4877-BD60-F2640C49B41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fontAlgn="base">
              <a:spcBef>
                <a:spcPct val="0"/>
              </a:spcBef>
              <a:spcAft>
                <a:spcPct val="0"/>
              </a:spcAft>
            </a:pPr>
            <a:fld id="{C8E91DFE-B642-4B2B-B969-E9FE297F320B}" type="slidenum">
              <a:rPr lang="en-US" altLang="en-US" smtClean="0">
                <a:latin typeface="Arial" panose="020B0604020202020204" pitchFamily="34" charset="0"/>
              </a:rPr>
              <a:pPr fontAlgn="base">
                <a:spcBef>
                  <a:spcPct val="0"/>
                </a:spcBef>
                <a:spcAft>
                  <a:spcPct val="0"/>
                </a:spcAft>
              </a:pPr>
              <a:t>6</a:t>
            </a:fld>
            <a:endParaRPr lang="en-US" altLang="en-US">
              <a:latin typeface="Arial" panose="020B0604020202020204" pitchFamily="34" charset="0"/>
            </a:endParaRPr>
          </a:p>
        </p:txBody>
      </p:sp>
      <p:sp>
        <p:nvSpPr>
          <p:cNvPr id="50179" name="Rectangle 2">
            <a:extLst>
              <a:ext uri="{FF2B5EF4-FFF2-40B4-BE49-F238E27FC236}">
                <a16:creationId xmlns:a16="http://schemas.microsoft.com/office/drawing/2014/main" id="{DE0CF5A9-BF18-44EF-8B39-ED8698252A3F}"/>
              </a:ext>
            </a:extLst>
          </p:cNvPr>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a:extLst>
              <a:ext uri="{FF2B5EF4-FFF2-40B4-BE49-F238E27FC236}">
                <a16:creationId xmlns:a16="http://schemas.microsoft.com/office/drawing/2014/main" id="{919C3B4C-891A-45B2-A2DF-3B13E1415136}"/>
              </a:ext>
            </a:extLst>
          </p:cNvPr>
          <p:cNvSpPr>
            <a:spLocks noGrp="1" noChangeArrowheads="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762000" eaLnBrk="1" hangingPunct="1">
              <a:spcBef>
                <a:spcPct val="0"/>
              </a:spcBef>
            </a:pPr>
            <a:endParaRPr lang="en-US" altLang="en-US" dirty="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766A1452-7820-422F-BDC4-86D79607A88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fontAlgn="base">
              <a:spcBef>
                <a:spcPct val="0"/>
              </a:spcBef>
              <a:spcAft>
                <a:spcPct val="0"/>
              </a:spcAft>
            </a:pPr>
            <a:fld id="{ED9322FC-9E7D-44CC-9FAB-3BBFB0F37864}" type="slidenum">
              <a:rPr lang="en-US" altLang="en-US" smtClean="0">
                <a:latin typeface="Arial" panose="020B0604020202020204" pitchFamily="34" charset="0"/>
              </a:rPr>
              <a:pPr fontAlgn="base">
                <a:spcBef>
                  <a:spcPct val="0"/>
                </a:spcBef>
                <a:spcAft>
                  <a:spcPct val="0"/>
                </a:spcAft>
              </a:pPr>
              <a:t>7</a:t>
            </a:fld>
            <a:endParaRPr lang="en-US" altLang="en-US">
              <a:latin typeface="Arial" panose="020B0604020202020204" pitchFamily="34" charset="0"/>
            </a:endParaRPr>
          </a:p>
        </p:txBody>
      </p:sp>
      <p:sp>
        <p:nvSpPr>
          <p:cNvPr id="46083" name="Rectangle 2">
            <a:extLst>
              <a:ext uri="{FF2B5EF4-FFF2-40B4-BE49-F238E27FC236}">
                <a16:creationId xmlns:a16="http://schemas.microsoft.com/office/drawing/2014/main" id="{3A85FC24-5CF0-4E80-BB18-4F2613D9C632}"/>
              </a:ext>
            </a:extLst>
          </p:cNvPr>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4" name="Rectangle 3">
            <a:extLst>
              <a:ext uri="{FF2B5EF4-FFF2-40B4-BE49-F238E27FC236}">
                <a16:creationId xmlns:a16="http://schemas.microsoft.com/office/drawing/2014/main" id="{1FCCD2C2-73CD-46F3-9C6B-49D0AD8A385C}"/>
              </a:ext>
            </a:extLst>
          </p:cNvPr>
          <p:cNvSpPr>
            <a:spLocks noGrp="1" noChangeArrowheads="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762000" eaLnBrk="1" hangingPunct="1">
              <a:spcBef>
                <a:spcPct val="0"/>
              </a:spcBef>
            </a:pPr>
            <a:endParaRPr lang="en-US" altLang="en-US" dirty="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8A2C668E-35EC-44C7-BF69-ECEB578B69A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fontAlgn="base">
              <a:spcBef>
                <a:spcPct val="0"/>
              </a:spcBef>
              <a:spcAft>
                <a:spcPct val="0"/>
              </a:spcAft>
            </a:pPr>
            <a:fld id="{5939C6A6-2522-4317-9468-5C65D9719F1A}" type="slidenum">
              <a:rPr lang="en-US" altLang="en-US" smtClean="0">
                <a:latin typeface="Arial" panose="020B0604020202020204" pitchFamily="34" charset="0"/>
              </a:rPr>
              <a:pPr fontAlgn="base">
                <a:spcBef>
                  <a:spcPct val="0"/>
                </a:spcBef>
                <a:spcAft>
                  <a:spcPct val="0"/>
                </a:spcAft>
              </a:pPr>
              <a:t>9</a:t>
            </a:fld>
            <a:endParaRPr lang="en-US" altLang="en-US">
              <a:latin typeface="Arial" panose="020B0604020202020204" pitchFamily="34" charset="0"/>
            </a:endParaRPr>
          </a:p>
        </p:txBody>
      </p:sp>
      <p:sp>
        <p:nvSpPr>
          <p:cNvPr id="52227" name="Rectangle 2">
            <a:extLst>
              <a:ext uri="{FF2B5EF4-FFF2-40B4-BE49-F238E27FC236}">
                <a16:creationId xmlns:a16="http://schemas.microsoft.com/office/drawing/2014/main" id="{F0C9FCF7-2765-449A-BFA9-1057946BB78D}"/>
              </a:ext>
            </a:extLst>
          </p:cNvPr>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a:extLst>
              <a:ext uri="{FF2B5EF4-FFF2-40B4-BE49-F238E27FC236}">
                <a16:creationId xmlns:a16="http://schemas.microsoft.com/office/drawing/2014/main" id="{39BD7591-149E-4B5E-B5F0-1D8CA190AAEB}"/>
              </a:ext>
            </a:extLst>
          </p:cNvPr>
          <p:cNvSpPr>
            <a:spLocks noGrp="1" noChangeArrowheads="1"/>
          </p:cNvSpPr>
          <p:nvPr>
            <p:ph type="body" idx="1"/>
          </p:nvPr>
        </p:nvSpPr>
        <p:spPr bwMode="auto">
          <a:xfrm>
            <a:off x="912813" y="4343400"/>
            <a:ext cx="5032375"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762000" eaLnBrk="1" hangingPunct="1">
              <a:spcBef>
                <a:spcPct val="0"/>
              </a:spcBef>
            </a:pPr>
            <a:endParaRPr lang="en-US" altLang="en-US" dirty="0">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2A96E53D-E9DB-46FF-9218-4E1F4077179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0C402AF2-9E1A-4E86-AF98-F6A12E8D375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ea typeface="ＭＳ Ｐゴシック" panose="020B0600070205080204" pitchFamily="34" charset="-128"/>
            </a:endParaRPr>
          </a:p>
        </p:txBody>
      </p:sp>
      <p:sp>
        <p:nvSpPr>
          <p:cNvPr id="34820" name="Slide Number Placeholder 3">
            <a:extLst>
              <a:ext uri="{FF2B5EF4-FFF2-40B4-BE49-F238E27FC236}">
                <a16:creationId xmlns:a16="http://schemas.microsoft.com/office/drawing/2014/main" id="{A82936D1-8184-400B-BA78-609E7A5453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6F8A6CC-6F32-4C1F-AE29-273D54F26057}"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F86FF5-55C6-FD8D-7A47-EE32E0D80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F08278-1CD7-2BCE-BA13-9D24379E4E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212F9E-213F-96CE-76E4-D52D6C9BB9E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7338637-CB8A-B40B-248C-35093043502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E83128-5489-41F3-BB10-77E829701D4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58520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E83128-5489-41F3-BB10-77E829701D4F}" type="slidenum">
              <a:rPr lang="en-GB" smtClean="0"/>
              <a:t>12</a:t>
            </a:fld>
            <a:endParaRPr lang="en-GB"/>
          </a:p>
        </p:txBody>
      </p:sp>
    </p:spTree>
    <p:extLst>
      <p:ext uri="{BB962C8B-B14F-4D97-AF65-F5344CB8AC3E}">
        <p14:creationId xmlns:p14="http://schemas.microsoft.com/office/powerpoint/2010/main" val="2736946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52CCCC-4C1A-46F0-83AA-D3236AF9E3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21816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7850" indent="-577850" defTabSz="762000">
              <a:lnSpc>
                <a:spcPct val="90000"/>
              </a:lnSpc>
              <a:buNone/>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52CCCC-4C1A-46F0-83AA-D3236AF9E34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4550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54DE15-9253-4A15-8DA8-88B59CCBF0E0}" type="slidenum">
              <a:rPr lang="en-GB" smtClean="0"/>
              <a:t>15</a:t>
            </a:fld>
            <a:endParaRPr lang="en-GB"/>
          </a:p>
        </p:txBody>
      </p:sp>
    </p:spTree>
    <p:extLst>
      <p:ext uri="{BB962C8B-B14F-4D97-AF65-F5344CB8AC3E}">
        <p14:creationId xmlns:p14="http://schemas.microsoft.com/office/powerpoint/2010/main" val="2396133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4BDD6D57-7015-484E-9C95-7CE0F108D2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C67655EF-BB20-44CD-8F6A-669C4451297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22532" name="Slide Number Placeholder 3">
            <a:extLst>
              <a:ext uri="{FF2B5EF4-FFF2-40B4-BE49-F238E27FC236}">
                <a16:creationId xmlns:a16="http://schemas.microsoft.com/office/drawing/2014/main" id="{80C38D33-F154-4303-9CD9-6F974740445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64D22ABF-FD91-4134-8ED4-75CF5357C3F6}" type="slidenum">
              <a:rPr lang="en-GB" altLang="en-US" smtClean="0">
                <a:latin typeface="Calibri" panose="020F0502020204030204" pitchFamily="34" charset="0"/>
              </a:rPr>
              <a:pPr fontAlgn="base">
                <a:spcBef>
                  <a:spcPct val="0"/>
                </a:spcBef>
                <a:spcAft>
                  <a:spcPct val="0"/>
                </a:spcAft>
              </a:pPr>
              <a:t>16</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54DE15-9253-4A15-8DA8-88B59CCBF0E0}" type="slidenum">
              <a:rPr lang="en-GB" smtClean="0"/>
              <a:t>17</a:t>
            </a:fld>
            <a:endParaRPr lang="en-GB"/>
          </a:p>
        </p:txBody>
      </p:sp>
    </p:spTree>
    <p:extLst>
      <p:ext uri="{BB962C8B-B14F-4D97-AF65-F5344CB8AC3E}">
        <p14:creationId xmlns:p14="http://schemas.microsoft.com/office/powerpoint/2010/main" val="2240810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54DE15-9253-4A15-8DA8-88B59CCBF0E0}" type="slidenum">
              <a:rPr lang="en-GB" smtClean="0"/>
              <a:t>19</a:t>
            </a:fld>
            <a:endParaRPr lang="en-GB"/>
          </a:p>
        </p:txBody>
      </p:sp>
    </p:spTree>
    <p:extLst>
      <p:ext uri="{BB962C8B-B14F-4D97-AF65-F5344CB8AC3E}">
        <p14:creationId xmlns:p14="http://schemas.microsoft.com/office/powerpoint/2010/main" val="1438697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B1272F4A-7ACC-4336-BFA8-AE9EE2FA5FF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CBC0F3BD-29C8-4BE3-80A8-48F2EB93737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30724" name="Slide Number Placeholder 3">
            <a:extLst>
              <a:ext uri="{FF2B5EF4-FFF2-40B4-BE49-F238E27FC236}">
                <a16:creationId xmlns:a16="http://schemas.microsoft.com/office/drawing/2014/main" id="{AFE49183-96A5-4EBF-8A3B-979D6F1E1E7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E80AD8FE-E96C-4AE2-9C65-D21383C9F201}" type="slidenum">
              <a:rPr lang="en-GB" altLang="en-US" smtClean="0">
                <a:latin typeface="Calibri" panose="020F0502020204030204" pitchFamily="34" charset="0"/>
              </a:rPr>
              <a:pPr fontAlgn="base">
                <a:spcBef>
                  <a:spcPct val="0"/>
                </a:spcBef>
                <a:spcAft>
                  <a:spcPct val="0"/>
                </a:spcAft>
              </a:pPr>
              <a:t>20</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3BF898-2D8A-422A-A5C0-03A5AAF06916}" type="slidenum">
              <a:rPr lang="en-US"/>
              <a:pPr/>
              <a:t>21</a:t>
            </a:fld>
            <a:endParaRPr lang="en-US"/>
          </a:p>
        </p:txBody>
      </p:sp>
      <p:sp>
        <p:nvSpPr>
          <p:cNvPr id="124930" name="Rectangle 2"/>
          <p:cNvSpPr>
            <a:spLocks noGrp="1" noRot="1" noChangeAspect="1" noChangeArrowheads="1" noTextEdit="1"/>
          </p:cNvSpPr>
          <p:nvPr>
            <p:ph type="sldImg"/>
          </p:nvPr>
        </p:nvSpPr>
        <p:spPr>
          <a:xfrm>
            <a:off x="393700" y="692150"/>
            <a:ext cx="6072188" cy="3416300"/>
          </a:xfrm>
          <a:ln/>
        </p:spPr>
      </p:sp>
      <p:sp>
        <p:nvSpPr>
          <p:cNvPr id="124931" name="Rectangle 3"/>
          <p:cNvSpPr>
            <a:spLocks noGrp="1" noChangeArrowheads="1"/>
          </p:cNvSpPr>
          <p:nvPr>
            <p:ph type="body" idx="1"/>
          </p:nvPr>
        </p:nvSpPr>
        <p:spPr>
          <a:xfrm>
            <a:off x="912813" y="4343400"/>
            <a:ext cx="5032375" cy="4114800"/>
          </a:xfrm>
        </p:spPr>
        <p:txBody>
          <a:bodyPr/>
          <a:lstStyle/>
          <a:p>
            <a:pPr defTabSz="762000"/>
            <a:endParaRPr lang="en-GB" dirty="0"/>
          </a:p>
        </p:txBody>
      </p:sp>
    </p:spTree>
    <p:extLst>
      <p:ext uri="{BB962C8B-B14F-4D97-AF65-F5344CB8AC3E}">
        <p14:creationId xmlns:p14="http://schemas.microsoft.com/office/powerpoint/2010/main" val="753307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9C0E7B3D-788C-406D-9A11-06DF8F91874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EBB4831F-6316-44FC-AA49-BE2FA765B09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32772" name="Slide Number Placeholder 3">
            <a:extLst>
              <a:ext uri="{FF2B5EF4-FFF2-40B4-BE49-F238E27FC236}">
                <a16:creationId xmlns:a16="http://schemas.microsoft.com/office/drawing/2014/main" id="{B0C835D5-D95F-4680-95D4-4CA7E723BB2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50DDB252-54C2-4A3B-9B8E-07F566A0F308}" type="slidenum">
              <a:rPr lang="en-GB" altLang="en-US" smtClean="0">
                <a:latin typeface="Calibri" panose="020F0502020204030204" pitchFamily="34" charset="0"/>
              </a:rPr>
              <a:pPr fontAlgn="base">
                <a:spcBef>
                  <a:spcPct val="0"/>
                </a:spcBef>
                <a:spcAft>
                  <a:spcPct val="0"/>
                </a:spcAft>
              </a:pPr>
              <a:t>23</a:t>
            </a:fld>
            <a:endParaRPr lang="en-GB"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5866F78-75A7-4052-9D54-CD1C315F394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A6D684A7-904C-4A4E-9317-B86379AAE3FC}"/>
              </a:ext>
            </a:extLst>
          </p:cNvPr>
          <p:cNvSpPr>
            <a:spLocks noGrp="1"/>
          </p:cNvSpPr>
          <p:nvPr>
            <p:ph type="body" idx="1"/>
          </p:nvPr>
        </p:nvSpPr>
        <p:spPr/>
        <p:txBody>
          <a:bodyPr/>
          <a:lstStyle/>
          <a:p>
            <a:pPr eaLnBrk="1" fontAlgn="auto" hangingPunct="1">
              <a:spcBef>
                <a:spcPts val="0"/>
              </a:spcBef>
              <a:spcAft>
                <a:spcPts val="0"/>
              </a:spcAft>
              <a:defRPr/>
            </a:pPr>
            <a:endParaRPr lang="en-GB" dirty="0"/>
          </a:p>
        </p:txBody>
      </p:sp>
      <p:sp>
        <p:nvSpPr>
          <p:cNvPr id="34820" name="Slide Number Placeholder 3">
            <a:extLst>
              <a:ext uri="{FF2B5EF4-FFF2-40B4-BE49-F238E27FC236}">
                <a16:creationId xmlns:a16="http://schemas.microsoft.com/office/drawing/2014/main" id="{EBBEC950-8B27-4927-A9D6-2E6E471E5C9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eaLnBrk="0" fontAlgn="base" hangingPunct="0">
              <a:spcBef>
                <a:spcPct val="0"/>
              </a:spcBef>
              <a:spcAft>
                <a:spcPct val="0"/>
              </a:spcAft>
              <a:defRPr>
                <a:solidFill>
                  <a:schemeClr val="tx1"/>
                </a:solidFill>
                <a:latin typeface="Century Gothic" panose="020B0502020202020204" pitchFamily="34" charset="0"/>
              </a:defRPr>
            </a:lvl6pPr>
            <a:lvl7pPr marL="2971800" indent="-228600" defTabSz="457200" eaLnBrk="0" fontAlgn="base" hangingPunct="0">
              <a:spcBef>
                <a:spcPct val="0"/>
              </a:spcBef>
              <a:spcAft>
                <a:spcPct val="0"/>
              </a:spcAft>
              <a:defRPr>
                <a:solidFill>
                  <a:schemeClr val="tx1"/>
                </a:solidFill>
                <a:latin typeface="Century Gothic" panose="020B0502020202020204" pitchFamily="34" charset="0"/>
              </a:defRPr>
            </a:lvl7pPr>
            <a:lvl8pPr marL="3429000" indent="-228600" defTabSz="457200" eaLnBrk="0" fontAlgn="base" hangingPunct="0">
              <a:spcBef>
                <a:spcPct val="0"/>
              </a:spcBef>
              <a:spcAft>
                <a:spcPct val="0"/>
              </a:spcAft>
              <a:defRPr>
                <a:solidFill>
                  <a:schemeClr val="tx1"/>
                </a:solidFill>
                <a:latin typeface="Century Gothic" panose="020B0502020202020204" pitchFamily="34" charset="0"/>
              </a:defRPr>
            </a:lvl8pPr>
            <a:lvl9pPr marL="3886200" indent="-228600" defTabSz="457200" eaLnBrk="0" fontAlgn="base" hangingPunct="0">
              <a:spcBef>
                <a:spcPct val="0"/>
              </a:spcBef>
              <a:spcAft>
                <a:spcPct val="0"/>
              </a:spcAft>
              <a:defRPr>
                <a:solidFill>
                  <a:schemeClr val="tx1"/>
                </a:solidFill>
                <a:latin typeface="Century Gothic" panose="020B0502020202020204" pitchFamily="34" charset="0"/>
              </a:defRPr>
            </a:lvl9pPr>
          </a:lstStyle>
          <a:p>
            <a:pPr fontAlgn="base">
              <a:spcBef>
                <a:spcPct val="0"/>
              </a:spcBef>
              <a:spcAft>
                <a:spcPct val="0"/>
              </a:spcAft>
            </a:pPr>
            <a:fld id="{9465DE29-6F94-40F4-8FAD-DC2C00AFADD9}" type="slidenum">
              <a:rPr lang="en-GB" altLang="en-US" smtClean="0">
                <a:latin typeface="Calibri" panose="020F0502020204030204" pitchFamily="34" charset="0"/>
              </a:rPr>
              <a:pPr fontAlgn="base">
                <a:spcBef>
                  <a:spcPct val="0"/>
                </a:spcBef>
                <a:spcAft>
                  <a:spcPct val="0"/>
                </a:spcAft>
              </a:pPr>
              <a:t>24</a:t>
            </a:fld>
            <a:endParaRPr lang="en-GB"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54DE15-9253-4A15-8DA8-88B59CCBF0E0}" type="slidenum">
              <a:rPr lang="en-GB" smtClean="0"/>
              <a:t>25</a:t>
            </a:fld>
            <a:endParaRPr lang="en-GB"/>
          </a:p>
        </p:txBody>
      </p:sp>
    </p:spTree>
    <p:extLst>
      <p:ext uri="{BB962C8B-B14F-4D97-AF65-F5344CB8AC3E}">
        <p14:creationId xmlns:p14="http://schemas.microsoft.com/office/powerpoint/2010/main" val="4054079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10/9/2026</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10/9/2026</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10/9/2026</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10/9/2026</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10/9/2026</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10/9/2026</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10/9/2026</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10/9/2026</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10/9/2026</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75025"/>
            <a:ext cx="9576263"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50848" y="1385316"/>
            <a:ext cx="9290304"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059680" y="1267730"/>
            <a:ext cx="207264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181600" y="1267731"/>
            <a:ext cx="18288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7"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Subtitle 2"/>
          <p:cNvSpPr>
            <a:spLocks noGrp="1"/>
          </p:cNvSpPr>
          <p:nvPr>
            <p:ph type="subTitle" idx="1"/>
          </p:nvPr>
        </p:nvSpPr>
        <p:spPr>
          <a:xfrm>
            <a:off x="1562100" y="4682062"/>
            <a:ext cx="9070848" cy="502920"/>
          </a:xfrm>
        </p:spPr>
        <p:txBody>
          <a:bodyPr>
            <a:normAutofit/>
          </a:bodyPr>
          <a:lstStyle>
            <a:lvl1pPr marL="0" indent="0" algn="ctr">
              <a:spcBef>
                <a:spcPts val="0"/>
              </a:spcBef>
              <a:buNone/>
              <a:defRPr sz="1400" spc="80" baseline="0">
                <a:solidFill>
                  <a:schemeClr val="tx1"/>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GB"/>
              <a:t>Click to edit Master subtitle style</a:t>
            </a:r>
            <a:endParaRPr lang="en-US" dirty="0"/>
          </a:p>
        </p:txBody>
      </p:sp>
      <p:sp>
        <p:nvSpPr>
          <p:cNvPr id="20" name="Date Placeholder 19"/>
          <p:cNvSpPr>
            <a:spLocks noGrp="1"/>
          </p:cNvSpPr>
          <p:nvPr>
            <p:ph type="dt" sz="half" idx="10"/>
          </p:nvPr>
        </p:nvSpPr>
        <p:spPr>
          <a:xfrm>
            <a:off x="5242560" y="1327188"/>
            <a:ext cx="1706880" cy="457200"/>
          </a:xfrm>
        </p:spPr>
        <p:txBody>
          <a:bodyPr/>
          <a:lstStyle>
            <a:lvl1pPr algn="ctr">
              <a:defRPr sz="1100" spc="0" baseline="0">
                <a:solidFill>
                  <a:schemeClr val="tx1"/>
                </a:solidFill>
                <a:latin typeface="+mn-lt"/>
              </a:defRPr>
            </a:lvl1pPr>
          </a:lstStyle>
          <a:p>
            <a:fld id="{4D5B0A29-D743-4619-8EDD-C30BA1BC8BE3}" type="datetimeFigureOut">
              <a:rPr lang="en-GB" smtClean="0"/>
              <a:pPr/>
              <a:t>09/10/2026</a:t>
            </a:fld>
            <a:endParaRPr lang="en-GB"/>
          </a:p>
        </p:txBody>
      </p:sp>
      <p:sp>
        <p:nvSpPr>
          <p:cNvPr id="21" name="Footer Placeholder 20"/>
          <p:cNvSpPr>
            <a:spLocks noGrp="1"/>
          </p:cNvSpPr>
          <p:nvPr>
            <p:ph type="ftr" sz="quarter" idx="11"/>
          </p:nvPr>
        </p:nvSpPr>
        <p:spPr>
          <a:xfrm>
            <a:off x="1473249" y="5211060"/>
            <a:ext cx="5905500" cy="228600"/>
          </a:xfrm>
        </p:spPr>
        <p:txBody>
          <a:bodyPr/>
          <a:lstStyle>
            <a:lvl1pPr algn="l">
              <a:defRPr sz="900">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21" y="5212080"/>
            <a:ext cx="2111881" cy="228600"/>
          </a:xfrm>
        </p:spPr>
        <p:txBody>
          <a:bodyPr/>
          <a:lstStyle>
            <a:lvl1pPr>
              <a:defRPr>
                <a:solidFill>
                  <a:schemeClr val="tx1">
                    <a:lumMod val="75000"/>
                    <a:lumOff val="25000"/>
                  </a:schemeClr>
                </a:solidFill>
              </a:defRPr>
            </a:lvl1pPr>
          </a:lstStyle>
          <a:p>
            <a:fld id="{A7B478A4-D20D-46D7-B9EC-7F45588C29E7}" type="slidenum">
              <a:rPr lang="en-GB" smtClean="0"/>
              <a:pPr/>
              <a:t>‹#›</a:t>
            </a:fld>
            <a:endParaRPr lang="en-GB"/>
          </a:p>
        </p:txBody>
      </p:sp>
    </p:spTree>
    <p:extLst>
      <p:ext uri="{BB962C8B-B14F-4D97-AF65-F5344CB8AC3E}">
        <p14:creationId xmlns:p14="http://schemas.microsoft.com/office/powerpoint/2010/main" val="145208356"/>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D5B0A29-D743-4619-8EDD-C30BA1BC8BE3}" type="datetimeFigureOut">
              <a:rPr lang="en-GB" smtClean="0"/>
              <a:pPr/>
              <a:t>09/10/2026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B478A4-D20D-46D7-B9EC-7F45588C29E7}" type="slidenum">
              <a:rPr lang="en-GB" smtClean="0"/>
              <a:pPr/>
              <a:t>‹#›</a:t>
            </a:fld>
            <a:endParaRPr lang="en-GB"/>
          </a:p>
        </p:txBody>
      </p:sp>
    </p:spTree>
    <p:extLst>
      <p:ext uri="{BB962C8B-B14F-4D97-AF65-F5344CB8AC3E}">
        <p14:creationId xmlns:p14="http://schemas.microsoft.com/office/powerpoint/2010/main" val="2077189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75025"/>
            <a:ext cx="9576263"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50848" y="1385316"/>
            <a:ext cx="9290304"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059680" y="1267730"/>
            <a:ext cx="207264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181600" y="1267731"/>
            <a:ext cx="18288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GB"/>
              <a:t>Click to edit Master title style</a:t>
            </a:r>
            <a:endParaRPr lang="en-US" dirty="0"/>
          </a:p>
        </p:txBody>
      </p:sp>
      <p:sp>
        <p:nvSpPr>
          <p:cNvPr id="3" name="Text Placeholder 2"/>
          <p:cNvSpPr>
            <a:spLocks noGrp="1"/>
          </p:cNvSpPr>
          <p:nvPr>
            <p:ph type="body" idx="1"/>
          </p:nvPr>
        </p:nvSpPr>
        <p:spPr>
          <a:xfrm>
            <a:off x="1563624" y="4682062"/>
            <a:ext cx="9070848"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5242560" y="1325880"/>
            <a:ext cx="1706880" cy="457200"/>
          </a:xfrm>
        </p:spPr>
        <p:txBody>
          <a:bodyPr/>
          <a:lstStyle>
            <a:lvl1pPr algn="ctr">
              <a:defRPr lang="en-US" sz="1100" kern="1200" spc="0" baseline="0">
                <a:solidFill>
                  <a:schemeClr val="tx1"/>
                </a:solidFill>
                <a:latin typeface="+mn-lt"/>
                <a:ea typeface="+mn-ea"/>
                <a:cs typeface="+mn-cs"/>
              </a:defRPr>
            </a:lvl1pPr>
          </a:lstStyle>
          <a:p>
            <a:fld id="{4D5B0A29-D743-4619-8EDD-C30BA1BC8BE3}" type="datetimeFigureOut">
              <a:rPr lang="en-GB" smtClean="0"/>
              <a:pPr/>
              <a:t>09/10/2026</a:t>
            </a:fld>
            <a:endParaRPr lang="en-GB"/>
          </a:p>
        </p:txBody>
      </p:sp>
      <p:sp>
        <p:nvSpPr>
          <p:cNvPr id="5" name="Footer Placeholder 4"/>
          <p:cNvSpPr>
            <a:spLocks noGrp="1"/>
          </p:cNvSpPr>
          <p:nvPr>
            <p:ph type="ftr" sz="quarter" idx="11"/>
          </p:nvPr>
        </p:nvSpPr>
        <p:spPr>
          <a:xfrm>
            <a:off x="1472905"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A7B478A4-D20D-46D7-B9EC-7F45588C29E7}" type="slidenum">
              <a:rPr lang="en-GB" smtClean="0"/>
              <a:pPr/>
              <a:t>‹#›</a:t>
            </a:fld>
            <a:endParaRPr lang="en-GB"/>
          </a:p>
        </p:txBody>
      </p:sp>
    </p:spTree>
    <p:extLst>
      <p:ext uri="{BB962C8B-B14F-4D97-AF65-F5344CB8AC3E}">
        <p14:creationId xmlns:p14="http://schemas.microsoft.com/office/powerpoint/2010/main" val="1520083398"/>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975360" y="2103120"/>
            <a:ext cx="48768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9840" y="2103120"/>
            <a:ext cx="48768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D5B0A29-D743-4619-8EDD-C30BA1BC8BE3}" type="datetimeFigureOut">
              <a:rPr lang="en-GB" smtClean="0"/>
              <a:pPr/>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7B478A4-D20D-46D7-B9EC-7F45588C29E7}" type="slidenum">
              <a:rPr lang="en-GB" smtClean="0"/>
              <a:pPr/>
              <a:t>‹#›</a:t>
            </a:fld>
            <a:endParaRPr lang="en-GB"/>
          </a:p>
        </p:txBody>
      </p:sp>
    </p:spTree>
    <p:extLst>
      <p:ext uri="{BB962C8B-B14F-4D97-AF65-F5344CB8AC3E}">
        <p14:creationId xmlns:p14="http://schemas.microsoft.com/office/powerpoint/2010/main" val="4033988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975360" y="2074334"/>
            <a:ext cx="48768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975360" y="2755898"/>
            <a:ext cx="48768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39840" y="2074334"/>
            <a:ext cx="48768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39840" y="2756581"/>
            <a:ext cx="48768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D5B0A29-D743-4619-8EDD-C30BA1BC8BE3}" type="datetimeFigureOut">
              <a:rPr lang="en-GB" smtClean="0"/>
              <a:pPr/>
              <a:t>09/10/2026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7B478A4-D20D-46D7-B9EC-7F45588C29E7}" type="slidenum">
              <a:rPr lang="en-GB" smtClean="0"/>
              <a:pPr/>
              <a:t>‹#›</a:t>
            </a:fld>
            <a:endParaRPr lang="en-GB"/>
          </a:p>
        </p:txBody>
      </p:sp>
    </p:spTree>
    <p:extLst>
      <p:ext uri="{BB962C8B-B14F-4D97-AF65-F5344CB8AC3E}">
        <p14:creationId xmlns:p14="http://schemas.microsoft.com/office/powerpoint/2010/main" val="26169592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D5B0A29-D743-4619-8EDD-C30BA1BC8BE3}" type="datetimeFigureOut">
              <a:rPr lang="en-GB" smtClean="0"/>
              <a:pPr/>
              <a:t>09/10/2026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7B478A4-D20D-46D7-B9EC-7F45588C29E7}" type="slidenum">
              <a:rPr lang="en-GB" smtClean="0"/>
              <a:pPr/>
              <a:t>‹#›</a:t>
            </a:fld>
            <a:endParaRPr lang="en-GB"/>
          </a:p>
        </p:txBody>
      </p:sp>
    </p:spTree>
    <p:extLst>
      <p:ext uri="{BB962C8B-B14F-4D97-AF65-F5344CB8AC3E}">
        <p14:creationId xmlns:p14="http://schemas.microsoft.com/office/powerpoint/2010/main" val="24444339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5B0A29-D743-4619-8EDD-C30BA1BC8BE3}" type="datetimeFigureOut">
              <a:rPr lang="en-GB" smtClean="0"/>
              <a:pPr/>
              <a:t>09/10/2026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7B478A4-D20D-46D7-B9EC-7F45588C29E7}" type="slidenum">
              <a:rPr lang="en-GB" smtClean="0"/>
              <a:pPr/>
              <a:t>‹#›</a:t>
            </a:fld>
            <a:endParaRPr lang="en-GB"/>
          </a:p>
        </p:txBody>
      </p:sp>
    </p:spTree>
    <p:extLst>
      <p:ext uri="{BB962C8B-B14F-4D97-AF65-F5344CB8AC3E}">
        <p14:creationId xmlns:p14="http://schemas.microsoft.com/office/powerpoint/2010/main" val="29605387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173736"/>
            <a:ext cx="8531352"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7" y="173736"/>
            <a:ext cx="292608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1" y="607392"/>
            <a:ext cx="2430780"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GB"/>
              <a:t>Click to edit Master title style</a:t>
            </a:r>
            <a:endParaRPr lang="en-US" dirty="0"/>
          </a:p>
        </p:txBody>
      </p:sp>
      <p:sp>
        <p:nvSpPr>
          <p:cNvPr id="3" name="Content Placeholder 2"/>
          <p:cNvSpPr>
            <a:spLocks noGrp="1"/>
          </p:cNvSpPr>
          <p:nvPr>
            <p:ph idx="1"/>
          </p:nvPr>
        </p:nvSpPr>
        <p:spPr>
          <a:xfrm>
            <a:off x="891968" y="907143"/>
            <a:ext cx="7238475"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296401" y="2286000"/>
            <a:ext cx="2430780"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4D5B0A29-D743-4619-8EDD-C30BA1BC8BE3}" type="datetimeFigureOut">
              <a:rPr lang="en-GB" smtClean="0"/>
              <a:pPr/>
              <a:t>09/10/2026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310086"/>
            <a:ext cx="1463040" cy="274320"/>
          </a:xfrm>
        </p:spPr>
        <p:txBody>
          <a:bodyPr/>
          <a:lstStyle>
            <a:lvl1pPr>
              <a:defRPr>
                <a:solidFill>
                  <a:srgbClr val="FFFFFF"/>
                </a:solidFill>
              </a:defRPr>
            </a:lvl1pPr>
          </a:lstStyle>
          <a:p>
            <a:fld id="{A7B478A4-D20D-46D7-B9EC-7F45588C29E7}" type="slidenum">
              <a:rPr lang="en-GB" smtClean="0"/>
              <a:pPr/>
              <a:t>‹#›</a:t>
            </a:fld>
            <a:endParaRPr lang="en-GB"/>
          </a:p>
        </p:txBody>
      </p:sp>
      <p:sp>
        <p:nvSpPr>
          <p:cNvPr id="12" name="Rectangle 11"/>
          <p:cNvSpPr/>
          <p:nvPr/>
        </p:nvSpPr>
        <p:spPr>
          <a:xfrm>
            <a:off x="9157547" y="274320"/>
            <a:ext cx="265176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120791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7" y="173736"/>
            <a:ext cx="292608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400" b="0">
                <a:solidFill>
                  <a:srgbClr val="FFFFFF"/>
                </a:solidFill>
                <a:latin typeface="+mj-lt"/>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228599" y="173736"/>
            <a:ext cx="8531352" cy="6510528"/>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4D5B0A29-D743-4619-8EDD-C30BA1BC8BE3}" type="datetimeFigureOut">
              <a:rPr lang="en-GB" smtClean="0"/>
              <a:pPr/>
              <a:t>09/10/2026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309360"/>
            <a:ext cx="1463040" cy="274320"/>
          </a:xfrm>
        </p:spPr>
        <p:txBody>
          <a:bodyPr/>
          <a:lstStyle>
            <a:lvl1pPr>
              <a:defRPr>
                <a:solidFill>
                  <a:srgbClr val="FFFFFF"/>
                </a:solidFill>
              </a:defRPr>
            </a:lvl1pPr>
          </a:lstStyle>
          <a:p>
            <a:fld id="{A7B478A4-D20D-46D7-B9EC-7F45588C29E7}" type="slidenum">
              <a:rPr lang="en-GB" smtClean="0"/>
              <a:pPr/>
              <a:t>‹#›</a:t>
            </a:fld>
            <a:endParaRPr lang="en-GB"/>
          </a:p>
        </p:txBody>
      </p:sp>
      <p:sp>
        <p:nvSpPr>
          <p:cNvPr id="11" name="Rectangle 10"/>
          <p:cNvSpPr/>
          <p:nvPr/>
        </p:nvSpPr>
        <p:spPr>
          <a:xfrm>
            <a:off x="9157547" y="274320"/>
            <a:ext cx="265176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2316713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D5B0A29-D743-4619-8EDD-C30BA1BC8BE3}" type="datetimeFigureOut">
              <a:rPr lang="en-GB" smtClean="0"/>
              <a:pPr/>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478A4-D20D-46D7-B9EC-7F45588C29E7}" type="slidenum">
              <a:rPr lang="en-GB" smtClean="0"/>
              <a:pPr/>
              <a:t>‹#›</a:t>
            </a:fld>
            <a:endParaRPr lang="en-GB"/>
          </a:p>
        </p:txBody>
      </p:sp>
    </p:spTree>
    <p:extLst>
      <p:ext uri="{BB962C8B-B14F-4D97-AF65-F5344CB8AC3E}">
        <p14:creationId xmlns:p14="http://schemas.microsoft.com/office/powerpoint/2010/main" val="22997396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D5B0A29-D743-4619-8EDD-C30BA1BC8BE3}" type="datetimeFigureOut">
              <a:rPr lang="en-GB" smtClean="0"/>
              <a:pPr/>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7B478A4-D20D-46D7-B9EC-7F45588C29E7}" type="slidenum">
              <a:rPr lang="en-GB" smtClean="0"/>
              <a:pPr/>
              <a:t>‹#›</a:t>
            </a:fld>
            <a:endParaRPr lang="en-GB"/>
          </a:p>
        </p:txBody>
      </p:sp>
    </p:spTree>
    <p:extLst>
      <p:ext uri="{BB962C8B-B14F-4D97-AF65-F5344CB8AC3E}">
        <p14:creationId xmlns:p14="http://schemas.microsoft.com/office/powerpoint/2010/main" val="812820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10/9/2026</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173736"/>
            <a:ext cx="11722608" cy="6510528"/>
          </a:xfrm>
          <a:prstGeom prst="rect">
            <a:avLst/>
          </a:prstGeom>
          <a:solidFill>
            <a:schemeClr val="bg2"/>
          </a:solidFill>
          <a:ln w="6350" cap="flat" cmpd="sng" algn="ctr">
            <a:noFill/>
            <a:prstDash val="solid"/>
          </a:ln>
          <a:effectLst>
            <a:softEdge rad="0"/>
          </a:effectLst>
        </p:spPr>
        <p:txBody>
          <a:bodyPr/>
          <a:lstStyle/>
          <a:p>
            <a:endParaRPr lang="en-GB"/>
          </a:p>
        </p:txBody>
      </p:sp>
      <p:sp>
        <p:nvSpPr>
          <p:cNvPr id="2" name="Title Placeholder 1"/>
          <p:cNvSpPr>
            <a:spLocks noGrp="1"/>
          </p:cNvSpPr>
          <p:nvPr>
            <p:ph type="title"/>
          </p:nvPr>
        </p:nvSpPr>
        <p:spPr>
          <a:xfrm>
            <a:off x="975360" y="642594"/>
            <a:ext cx="10241280" cy="13716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75360" y="2103120"/>
            <a:ext cx="10241280" cy="393192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313024" y="6309360"/>
            <a:ext cx="27432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4D5B0A29-D743-4619-8EDD-C30BA1BC8BE3}" type="datetimeFigureOut">
              <a:rPr lang="en-GB" smtClean="0"/>
              <a:pPr/>
              <a:t>09/10/2026</a:t>
            </a:fld>
            <a:endParaRPr lang="en-GB"/>
          </a:p>
        </p:txBody>
      </p:sp>
      <p:sp>
        <p:nvSpPr>
          <p:cNvPr id="5" name="Footer Placeholder 4"/>
          <p:cNvSpPr>
            <a:spLocks noGrp="1"/>
          </p:cNvSpPr>
          <p:nvPr>
            <p:ph type="ftr" sz="quarter" idx="3"/>
          </p:nvPr>
        </p:nvSpPr>
        <p:spPr>
          <a:xfrm>
            <a:off x="3462528" y="6309360"/>
            <a:ext cx="5266944"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31176" y="6309360"/>
            <a:ext cx="146304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A7B478A4-D20D-46D7-B9EC-7F45588C29E7}" type="slidenum">
              <a:rPr lang="en-GB" smtClean="0"/>
              <a:pPr/>
              <a:t>‹#›</a:t>
            </a:fld>
            <a:endParaRPr lang="en-GB"/>
          </a:p>
        </p:txBody>
      </p:sp>
    </p:spTree>
    <p:extLst>
      <p:ext uri="{BB962C8B-B14F-4D97-AF65-F5344CB8AC3E}">
        <p14:creationId xmlns:p14="http://schemas.microsoft.com/office/powerpoint/2010/main" val="1727383225"/>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fontScale="85000" lnSpcReduction="10000"/>
          </a:bodyPr>
          <a:lstStyle/>
          <a:p>
            <a:r>
              <a:rPr lang="en-US" dirty="0">
                <a:latin typeface="Arial" panose="020B0604020202020204" pitchFamily="34" charset="0"/>
                <a:cs typeface="Arial" panose="020B0604020202020204" pitchFamily="34" charset="0"/>
              </a:rPr>
              <a:t>Finance management </a:t>
            </a:r>
          </a:p>
          <a:p>
            <a:r>
              <a:rPr lang="en-US" dirty="0">
                <a:latin typeface="Arial" panose="020B0604020202020204" pitchFamily="34" charset="0"/>
                <a:cs typeface="Arial" panose="020B0604020202020204" pitchFamily="34" charset="0"/>
              </a:rPr>
              <a:t>Financial management and cost accounting – </a:t>
            </a:r>
            <a:r>
              <a:rPr lang="en-US">
                <a:latin typeface="Arial" panose="020B0604020202020204" pitchFamily="34" charset="0"/>
                <a:cs typeface="Arial" panose="020B0604020202020204" pitchFamily="34" charset="0"/>
              </a:rPr>
              <a:t>Part 2</a:t>
            </a:r>
            <a:endParaRPr lang="en-US"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Today’s Lecture will…..</a:t>
            </a:r>
          </a:p>
        </p:txBody>
      </p:sp>
      <p:graphicFrame>
        <p:nvGraphicFramePr>
          <p:cNvPr id="4" name="Content Placeholder 2" descr="SmartArt graphic">
            <a:extLst>
              <a:ext uri="{FF2B5EF4-FFF2-40B4-BE49-F238E27FC236}">
                <a16:creationId xmlns:a16="http://schemas.microsoft.com/office/drawing/2014/main" id="{59F5A1AC-D08D-42AE-B94A-1CAFB517D846}"/>
              </a:ext>
            </a:extLst>
          </p:cNvPr>
          <p:cNvGraphicFramePr>
            <a:graphicFrameLocks noGrp="1"/>
          </p:cNvGraphicFramePr>
          <p:nvPr>
            <p:ph idx="1"/>
            <p:extLst>
              <p:ext uri="{D42A27DB-BD31-4B8C-83A1-F6EECF244321}">
                <p14:modId xmlns:p14="http://schemas.microsoft.com/office/powerpoint/2010/main" val="3579706100"/>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522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098" name="Rectangle 2">
            <a:extLst>
              <a:ext uri="{FF2B5EF4-FFF2-40B4-BE49-F238E27FC236}">
                <a16:creationId xmlns:a16="http://schemas.microsoft.com/office/drawing/2014/main" id="{F8CD7839-A052-42D9-91C3-D6A862D9335C}"/>
              </a:ext>
            </a:extLst>
          </p:cNvPr>
          <p:cNvSpPr>
            <a:spLocks noGrp="1" noChangeArrowheads="1"/>
          </p:cNvSpPr>
          <p:nvPr>
            <p:ph type="title"/>
          </p:nvPr>
        </p:nvSpPr>
        <p:spPr>
          <a:xfrm>
            <a:off x="643467" y="516835"/>
            <a:ext cx="3448259" cy="1666501"/>
          </a:xfrm>
        </p:spPr>
        <p:txBody>
          <a:bodyPr>
            <a:normAutofit/>
          </a:bodyPr>
          <a:lstStyle/>
          <a:p>
            <a:pPr eaLnBrk="1" hangingPunct="1"/>
            <a:r>
              <a:rPr lang="en-GB" altLang="en-US" sz="4000">
                <a:solidFill>
                  <a:srgbClr val="FFFFFF"/>
                </a:solidFill>
              </a:rPr>
              <a:t>Types of costs</a:t>
            </a:r>
          </a:p>
        </p:txBody>
      </p:sp>
      <p:cxnSp>
        <p:nvCxnSpPr>
          <p:cNvPr id="75" name="Straight Connector 74">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99" name="Rectangle 3">
            <a:extLst>
              <a:ext uri="{FF2B5EF4-FFF2-40B4-BE49-F238E27FC236}">
                <a16:creationId xmlns:a16="http://schemas.microsoft.com/office/drawing/2014/main" id="{82A1C220-D1B0-4E8F-A49B-155273C3C582}"/>
              </a:ext>
            </a:extLst>
          </p:cNvPr>
          <p:cNvSpPr>
            <a:spLocks noGrp="1" noChangeArrowheads="1"/>
          </p:cNvSpPr>
          <p:nvPr>
            <p:ph type="body" idx="1"/>
          </p:nvPr>
        </p:nvSpPr>
        <p:spPr>
          <a:xfrm>
            <a:off x="643467" y="2546224"/>
            <a:ext cx="3448259" cy="3342747"/>
          </a:xfrm>
        </p:spPr>
        <p:txBody>
          <a:bodyPr>
            <a:normAutofit lnSpcReduction="10000"/>
          </a:bodyPr>
          <a:lstStyle/>
          <a:p>
            <a:pPr eaLnBrk="1" hangingPunct="1"/>
            <a:r>
              <a:rPr lang="en-GB" altLang="en-US" sz="1800" dirty="0">
                <a:solidFill>
                  <a:srgbClr val="FFFFFF"/>
                </a:solidFill>
                <a:latin typeface="Arial" panose="020B0604020202020204" pitchFamily="34" charset="0"/>
                <a:cs typeface="Arial" panose="020B0604020202020204" pitchFamily="34" charset="0"/>
              </a:rPr>
              <a:t>Costs represent the resources that have to be sacrificed to achieve a business objective.  Costs may be broadly classified as:</a:t>
            </a:r>
          </a:p>
          <a:p>
            <a:pPr eaLnBrk="1" hangingPunct="1"/>
            <a:r>
              <a:rPr lang="en-GB" altLang="en-US" sz="1800" dirty="0">
                <a:solidFill>
                  <a:srgbClr val="FFFFFF"/>
                </a:solidFill>
                <a:latin typeface="Arial" panose="020B0604020202020204" pitchFamily="34" charset="0"/>
                <a:cs typeface="Arial" panose="020B0604020202020204" pitchFamily="34" charset="0"/>
              </a:rPr>
              <a:t>Those that stay fixed when changes occur to the volume of activity</a:t>
            </a:r>
          </a:p>
          <a:p>
            <a:pPr eaLnBrk="1" hangingPunct="1"/>
            <a:r>
              <a:rPr lang="en-GB" altLang="en-US" sz="1800" dirty="0">
                <a:solidFill>
                  <a:srgbClr val="FFFFFF"/>
                </a:solidFill>
                <a:latin typeface="Arial" panose="020B0604020202020204" pitchFamily="34" charset="0"/>
                <a:cs typeface="Arial" panose="020B0604020202020204" pitchFamily="34" charset="0"/>
              </a:rPr>
              <a:t>Those that vary according to the volume of activity</a:t>
            </a:r>
          </a:p>
          <a:p>
            <a:pPr eaLnBrk="1" hangingPunct="1">
              <a:buFont typeface="Symbol" panose="05050102010706020507" pitchFamily="18" charset="2"/>
              <a:buChar char=""/>
            </a:pPr>
            <a:endParaRPr lang="en-GB" altLang="en-US" sz="1800" dirty="0">
              <a:solidFill>
                <a:srgbClr val="FFFFFF"/>
              </a:solidFill>
            </a:endParaRPr>
          </a:p>
        </p:txBody>
      </p:sp>
      <p:pic>
        <p:nvPicPr>
          <p:cNvPr id="4101" name="Picture 4100" descr="Desk with productivity items">
            <a:extLst>
              <a:ext uri="{FF2B5EF4-FFF2-40B4-BE49-F238E27FC236}">
                <a16:creationId xmlns:a16="http://schemas.microsoft.com/office/drawing/2014/main" id="{FB3C4357-081C-7CFF-269A-89F5B2846202}"/>
              </a:ext>
            </a:extLst>
          </p:cNvPr>
          <p:cNvPicPr>
            <a:picLocks noChangeAspect="1"/>
          </p:cNvPicPr>
          <p:nvPr/>
        </p:nvPicPr>
        <p:blipFill rotWithShape="1">
          <a:blip r:embed="rId2"/>
          <a:srcRect l="20941" r="5692" b="-1"/>
          <a:stretch/>
        </p:blipFill>
        <p:spPr>
          <a:xfrm>
            <a:off x="4654296" y="10"/>
            <a:ext cx="7537703" cy="6857990"/>
          </a:xfrm>
          <a:prstGeom prst="rect">
            <a:avLst/>
          </a:prstGeom>
        </p:spPr>
      </p:pic>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4BB580E8-246E-4623-B25A-283E69BD0CC3}"/>
              </a:ext>
            </a:extLst>
          </p:cNvPr>
          <p:cNvSpPr>
            <a:spLocks noGrp="1" noChangeArrowheads="1"/>
          </p:cNvSpPr>
          <p:nvPr>
            <p:ph type="title"/>
          </p:nvPr>
        </p:nvSpPr>
        <p:spPr>
          <a:xfrm>
            <a:off x="2292096" y="211138"/>
            <a:ext cx="7247192" cy="1643062"/>
          </a:xfrm>
        </p:spPr>
        <p:txBody>
          <a:bodyPr/>
          <a:lstStyle/>
          <a:p>
            <a:pPr marL="577850" indent="-577850" defTabSz="762000">
              <a:defRPr/>
            </a:pPr>
            <a:r>
              <a:rPr lang="en-US" altLang="en-US" sz="2800" dirty="0">
                <a:latin typeface="Arial" panose="020B0604020202020204" pitchFamily="34" charset="0"/>
              </a:rPr>
              <a:t>Fixed Cost</a:t>
            </a:r>
            <a:endParaRPr lang="en-GB" altLang="en-US" sz="2400" dirty="0">
              <a:solidFill>
                <a:srgbClr val="000000"/>
              </a:solidFill>
              <a:latin typeface="Arial" panose="020B0604020202020204" pitchFamily="34" charset="0"/>
            </a:endParaRPr>
          </a:p>
        </p:txBody>
      </p:sp>
      <p:sp>
        <p:nvSpPr>
          <p:cNvPr id="47107" name="Rectangle 3">
            <a:extLst>
              <a:ext uri="{FF2B5EF4-FFF2-40B4-BE49-F238E27FC236}">
                <a16:creationId xmlns:a16="http://schemas.microsoft.com/office/drawing/2014/main" id="{18B5A962-B837-405F-933A-E77DF46A9DF4}"/>
              </a:ext>
            </a:extLst>
          </p:cNvPr>
          <p:cNvSpPr>
            <a:spLocks noGrp="1" noChangeArrowheads="1"/>
          </p:cNvSpPr>
          <p:nvPr>
            <p:ph idx="1"/>
          </p:nvPr>
        </p:nvSpPr>
        <p:spPr/>
        <p:txBody>
          <a:bodyPr/>
          <a:lstStyle/>
          <a:p>
            <a:pPr marL="577850" indent="-577850" defTabSz="762000">
              <a:buNone/>
            </a:pPr>
            <a:r>
              <a:rPr lang="en-US" altLang="en-US">
                <a:latin typeface="Arial" panose="020B0604020202020204" pitchFamily="34" charset="0"/>
              </a:rPr>
              <a:t>     </a:t>
            </a:r>
          </a:p>
        </p:txBody>
      </p:sp>
      <p:sp>
        <p:nvSpPr>
          <p:cNvPr id="47108" name="Line 4">
            <a:extLst>
              <a:ext uri="{FF2B5EF4-FFF2-40B4-BE49-F238E27FC236}">
                <a16:creationId xmlns:a16="http://schemas.microsoft.com/office/drawing/2014/main" id="{DCE1F0FF-6CE3-40BD-AEBA-5FC99202AAD1}"/>
              </a:ext>
            </a:extLst>
          </p:cNvPr>
          <p:cNvSpPr>
            <a:spLocks noChangeShapeType="1"/>
          </p:cNvSpPr>
          <p:nvPr/>
        </p:nvSpPr>
        <p:spPr bwMode="auto">
          <a:xfrm flipV="1">
            <a:off x="2971800" y="2743200"/>
            <a:ext cx="0" cy="27432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7109" name="Line 5">
            <a:extLst>
              <a:ext uri="{FF2B5EF4-FFF2-40B4-BE49-F238E27FC236}">
                <a16:creationId xmlns:a16="http://schemas.microsoft.com/office/drawing/2014/main" id="{E52A6CB9-9034-4AF3-8F3E-5A6FA96F61FC}"/>
              </a:ext>
            </a:extLst>
          </p:cNvPr>
          <p:cNvSpPr>
            <a:spLocks noChangeShapeType="1"/>
          </p:cNvSpPr>
          <p:nvPr/>
        </p:nvSpPr>
        <p:spPr bwMode="auto">
          <a:xfrm>
            <a:off x="2971800" y="5486400"/>
            <a:ext cx="30480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7110" name="Line 6">
            <a:extLst>
              <a:ext uri="{FF2B5EF4-FFF2-40B4-BE49-F238E27FC236}">
                <a16:creationId xmlns:a16="http://schemas.microsoft.com/office/drawing/2014/main" id="{36D443E0-1778-449E-87AE-2C80AB23D442}"/>
              </a:ext>
            </a:extLst>
          </p:cNvPr>
          <p:cNvSpPr>
            <a:spLocks noChangeShapeType="1"/>
          </p:cNvSpPr>
          <p:nvPr/>
        </p:nvSpPr>
        <p:spPr bwMode="auto">
          <a:xfrm>
            <a:off x="6858000" y="5486400"/>
            <a:ext cx="30480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7111" name="Line 7">
            <a:extLst>
              <a:ext uri="{FF2B5EF4-FFF2-40B4-BE49-F238E27FC236}">
                <a16:creationId xmlns:a16="http://schemas.microsoft.com/office/drawing/2014/main" id="{3CEB6FBD-97A3-4E53-AA37-F55BB3E8DA2B}"/>
              </a:ext>
            </a:extLst>
          </p:cNvPr>
          <p:cNvSpPr>
            <a:spLocks noChangeShapeType="1"/>
          </p:cNvSpPr>
          <p:nvPr/>
        </p:nvSpPr>
        <p:spPr bwMode="auto">
          <a:xfrm flipV="1">
            <a:off x="6858000" y="2743200"/>
            <a:ext cx="0" cy="27432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7112" name="Line 8">
            <a:extLst>
              <a:ext uri="{FF2B5EF4-FFF2-40B4-BE49-F238E27FC236}">
                <a16:creationId xmlns:a16="http://schemas.microsoft.com/office/drawing/2014/main" id="{710657FE-4991-4CB6-862A-51D4A7CFB21D}"/>
              </a:ext>
            </a:extLst>
          </p:cNvPr>
          <p:cNvSpPr>
            <a:spLocks noChangeShapeType="1"/>
          </p:cNvSpPr>
          <p:nvPr/>
        </p:nvSpPr>
        <p:spPr bwMode="auto">
          <a:xfrm flipV="1">
            <a:off x="2971800" y="5486400"/>
            <a:ext cx="2895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7113" name="Text Box 9">
            <a:extLst>
              <a:ext uri="{FF2B5EF4-FFF2-40B4-BE49-F238E27FC236}">
                <a16:creationId xmlns:a16="http://schemas.microsoft.com/office/drawing/2014/main" id="{55051414-C67E-4CCB-911C-AD963D50D70B}"/>
              </a:ext>
            </a:extLst>
          </p:cNvPr>
          <p:cNvSpPr txBox="1">
            <a:spLocks noChangeArrowheads="1"/>
          </p:cNvSpPr>
          <p:nvPr/>
        </p:nvSpPr>
        <p:spPr bwMode="auto">
          <a:xfrm>
            <a:off x="5638800" y="5562600"/>
            <a:ext cx="1219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Activity</a:t>
            </a:r>
          </a:p>
        </p:txBody>
      </p:sp>
      <p:sp>
        <p:nvSpPr>
          <p:cNvPr id="47114" name="Text Box 10">
            <a:extLst>
              <a:ext uri="{FF2B5EF4-FFF2-40B4-BE49-F238E27FC236}">
                <a16:creationId xmlns:a16="http://schemas.microsoft.com/office/drawing/2014/main" id="{E142F2C3-7D7C-44AF-8472-A7E72D15A099}"/>
              </a:ext>
            </a:extLst>
          </p:cNvPr>
          <p:cNvSpPr txBox="1">
            <a:spLocks noChangeArrowheads="1"/>
          </p:cNvSpPr>
          <p:nvPr/>
        </p:nvSpPr>
        <p:spPr bwMode="auto">
          <a:xfrm>
            <a:off x="9144000" y="5562600"/>
            <a:ext cx="1219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Activity</a:t>
            </a:r>
          </a:p>
        </p:txBody>
      </p:sp>
      <p:sp>
        <p:nvSpPr>
          <p:cNvPr id="47115" name="Text Box 11">
            <a:extLst>
              <a:ext uri="{FF2B5EF4-FFF2-40B4-BE49-F238E27FC236}">
                <a16:creationId xmlns:a16="http://schemas.microsoft.com/office/drawing/2014/main" id="{4056CAB2-EBAC-4CD7-92D7-27DDB30AB92A}"/>
              </a:ext>
            </a:extLst>
          </p:cNvPr>
          <p:cNvSpPr txBox="1">
            <a:spLocks noChangeArrowheads="1"/>
          </p:cNvSpPr>
          <p:nvPr/>
        </p:nvSpPr>
        <p:spPr bwMode="auto">
          <a:xfrm>
            <a:off x="1905000" y="2971800"/>
            <a:ext cx="8382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algn="ct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Total Cost (£)</a:t>
            </a:r>
          </a:p>
        </p:txBody>
      </p:sp>
      <p:sp>
        <p:nvSpPr>
          <p:cNvPr id="47116" name="Text Box 12">
            <a:extLst>
              <a:ext uri="{FF2B5EF4-FFF2-40B4-BE49-F238E27FC236}">
                <a16:creationId xmlns:a16="http://schemas.microsoft.com/office/drawing/2014/main" id="{3685A5EF-B799-44DE-A62A-814375121190}"/>
              </a:ext>
            </a:extLst>
          </p:cNvPr>
          <p:cNvSpPr txBox="1">
            <a:spLocks noChangeArrowheads="1"/>
          </p:cNvSpPr>
          <p:nvPr/>
        </p:nvSpPr>
        <p:spPr bwMode="auto">
          <a:xfrm>
            <a:off x="5943600" y="3048000"/>
            <a:ext cx="8382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algn="ct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Unit Cost (£)</a:t>
            </a:r>
          </a:p>
        </p:txBody>
      </p:sp>
      <p:sp>
        <p:nvSpPr>
          <p:cNvPr id="47117" name="Line 13">
            <a:extLst>
              <a:ext uri="{FF2B5EF4-FFF2-40B4-BE49-F238E27FC236}">
                <a16:creationId xmlns:a16="http://schemas.microsoft.com/office/drawing/2014/main" id="{B7988E6D-465A-4D21-9C2F-BAB1A0815EFE}"/>
              </a:ext>
            </a:extLst>
          </p:cNvPr>
          <p:cNvSpPr>
            <a:spLocks noChangeShapeType="1"/>
          </p:cNvSpPr>
          <p:nvPr/>
        </p:nvSpPr>
        <p:spPr bwMode="auto">
          <a:xfrm>
            <a:off x="2971800" y="4267200"/>
            <a:ext cx="26670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7118" name="Freeform 14">
            <a:extLst>
              <a:ext uri="{FF2B5EF4-FFF2-40B4-BE49-F238E27FC236}">
                <a16:creationId xmlns:a16="http://schemas.microsoft.com/office/drawing/2014/main" id="{D4014F65-EF79-4095-9DEB-F0FB4C302EDD}"/>
              </a:ext>
            </a:extLst>
          </p:cNvPr>
          <p:cNvSpPr>
            <a:spLocks/>
          </p:cNvSpPr>
          <p:nvPr/>
        </p:nvSpPr>
        <p:spPr bwMode="auto">
          <a:xfrm>
            <a:off x="7086600" y="2971800"/>
            <a:ext cx="2781300" cy="2006600"/>
          </a:xfrm>
          <a:custGeom>
            <a:avLst/>
            <a:gdLst>
              <a:gd name="T0" fmla="*/ 0 w 1752"/>
              <a:gd name="T1" fmla="*/ 0 h 1264"/>
              <a:gd name="T2" fmla="*/ 2147483646 w 1752"/>
              <a:gd name="T3" fmla="*/ 2147483646 h 1264"/>
              <a:gd name="T4" fmla="*/ 2147483646 w 1752"/>
              <a:gd name="T5" fmla="*/ 2147483646 h 1264"/>
              <a:gd name="T6" fmla="*/ 2147483646 w 1752"/>
              <a:gd name="T7" fmla="*/ 2147483646 h 1264"/>
              <a:gd name="T8" fmla="*/ 2147483646 w 1752"/>
              <a:gd name="T9" fmla="*/ 2147483646 h 1264"/>
              <a:gd name="T10" fmla="*/ 2147483646 w 1752"/>
              <a:gd name="T11" fmla="*/ 2147483646 h 1264"/>
              <a:gd name="T12" fmla="*/ 0 60000 65536"/>
              <a:gd name="T13" fmla="*/ 0 60000 65536"/>
              <a:gd name="T14" fmla="*/ 0 60000 65536"/>
              <a:gd name="T15" fmla="*/ 0 60000 65536"/>
              <a:gd name="T16" fmla="*/ 0 60000 65536"/>
              <a:gd name="T17" fmla="*/ 0 60000 65536"/>
              <a:gd name="T18" fmla="*/ 0 w 1752"/>
              <a:gd name="T19" fmla="*/ 0 h 1264"/>
              <a:gd name="T20" fmla="*/ 1752 w 1752"/>
              <a:gd name="T21" fmla="*/ 1264 h 1264"/>
            </a:gdLst>
            <a:ahLst/>
            <a:cxnLst>
              <a:cxn ang="T12">
                <a:pos x="T0" y="T1"/>
              </a:cxn>
              <a:cxn ang="T13">
                <a:pos x="T2" y="T3"/>
              </a:cxn>
              <a:cxn ang="T14">
                <a:pos x="T4" y="T5"/>
              </a:cxn>
              <a:cxn ang="T15">
                <a:pos x="T6" y="T7"/>
              </a:cxn>
              <a:cxn ang="T16">
                <a:pos x="T8" y="T9"/>
              </a:cxn>
              <a:cxn ang="T17">
                <a:pos x="T10" y="T11"/>
              </a:cxn>
            </a:cxnLst>
            <a:rect l="T18" t="T19" r="T20" b="T21"/>
            <a:pathLst>
              <a:path w="1752" h="1264">
                <a:moveTo>
                  <a:pt x="0" y="0"/>
                </a:moveTo>
                <a:cubicBezTo>
                  <a:pt x="16" y="168"/>
                  <a:pt x="32" y="336"/>
                  <a:pt x="96" y="480"/>
                </a:cubicBezTo>
                <a:cubicBezTo>
                  <a:pt x="160" y="624"/>
                  <a:pt x="256" y="752"/>
                  <a:pt x="384" y="864"/>
                </a:cubicBezTo>
                <a:cubicBezTo>
                  <a:pt x="512" y="976"/>
                  <a:pt x="656" y="1088"/>
                  <a:pt x="864" y="1152"/>
                </a:cubicBezTo>
                <a:cubicBezTo>
                  <a:pt x="1072" y="1216"/>
                  <a:pt x="1512" y="1232"/>
                  <a:pt x="1632" y="1248"/>
                </a:cubicBezTo>
                <a:cubicBezTo>
                  <a:pt x="1752" y="1264"/>
                  <a:pt x="1668" y="1256"/>
                  <a:pt x="1584" y="1248"/>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0488" tIns="44450" rIns="90488" bIns="44450"/>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49" name="Rectangle 71">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a:extLst>
              <a:ext uri="{FF2B5EF4-FFF2-40B4-BE49-F238E27FC236}">
                <a16:creationId xmlns:a16="http://schemas.microsoft.com/office/drawing/2014/main" id="{D9FC5F6A-7B7A-4E01-8AFF-00CCFB00F7F1}"/>
              </a:ext>
            </a:extLst>
          </p:cNvPr>
          <p:cNvSpPr>
            <a:spLocks noGrp="1" noChangeArrowheads="1"/>
          </p:cNvSpPr>
          <p:nvPr>
            <p:ph type="title"/>
          </p:nvPr>
        </p:nvSpPr>
        <p:spPr>
          <a:xfrm>
            <a:off x="643468" y="643467"/>
            <a:ext cx="3073550" cy="5126203"/>
          </a:xfrm>
        </p:spPr>
        <p:txBody>
          <a:bodyPr anchor="ctr">
            <a:normAutofit/>
          </a:bodyPr>
          <a:lstStyle/>
          <a:p>
            <a:pPr algn="r" eaLnBrk="1" hangingPunct="1"/>
            <a:r>
              <a:rPr lang="en-GB" altLang="en-US"/>
              <a:t>Question</a:t>
            </a:r>
          </a:p>
        </p:txBody>
      </p:sp>
      <p:cxnSp>
        <p:nvCxnSpPr>
          <p:cNvPr id="6150" name="Straight Connector 73">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2" y="1778497"/>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6147" name="Rectangle 3">
            <a:extLst>
              <a:ext uri="{FF2B5EF4-FFF2-40B4-BE49-F238E27FC236}">
                <a16:creationId xmlns:a16="http://schemas.microsoft.com/office/drawing/2014/main" id="{F603E6B8-8E58-4FE7-9B3D-B00EB9E194D4}"/>
              </a:ext>
            </a:extLst>
          </p:cNvPr>
          <p:cNvSpPr>
            <a:spLocks noGrp="1" noChangeArrowheads="1"/>
          </p:cNvSpPr>
          <p:nvPr>
            <p:ph type="body" idx="1"/>
          </p:nvPr>
        </p:nvSpPr>
        <p:spPr>
          <a:xfrm>
            <a:off x="4363786" y="621697"/>
            <a:ext cx="6791894" cy="5147973"/>
          </a:xfrm>
        </p:spPr>
        <p:txBody>
          <a:bodyPr anchor="ctr">
            <a:normAutofit/>
          </a:bodyPr>
          <a:lstStyle/>
          <a:p>
            <a:pPr eaLnBrk="1" hangingPunct="1"/>
            <a:r>
              <a:rPr lang="en-GB" altLang="en-US" dirty="0">
                <a:latin typeface="Arial" panose="020B0604020202020204" pitchFamily="34" charset="0"/>
                <a:cs typeface="Arial" panose="020B0604020202020204" pitchFamily="34" charset="0"/>
              </a:rPr>
              <a:t>Think of an Engineering workshop.  What are the fixed costs?</a:t>
            </a:r>
          </a:p>
        </p:txBody>
      </p:sp>
      <p:sp>
        <p:nvSpPr>
          <p:cNvPr id="6151" name="Rectangle 75">
            <a:extLst>
              <a:ext uri="{FF2B5EF4-FFF2-40B4-BE49-F238E27FC236}">
                <a16:creationId xmlns:a16="http://schemas.microsoft.com/office/drawing/2014/main" id="{14552793-7DFF-4EC7-AC69-D34A75D018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6146"/>
                                        </p:tgtEl>
                                        <p:attrNameLst>
                                          <p:attrName>style.visibility</p:attrName>
                                        </p:attrNameLst>
                                      </p:cBhvr>
                                      <p:to>
                                        <p:strVal val="visible"/>
                                      </p:to>
                                    </p:set>
                                    <p:animEffect transition="in" filter="fade">
                                      <p:cBhvr>
                                        <p:cTn id="7" dur="7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841446F4-818C-4350-AE2D-6970342304EB}"/>
              </a:ext>
            </a:extLst>
          </p:cNvPr>
          <p:cNvSpPr>
            <a:spLocks noGrp="1" noChangeArrowheads="1"/>
          </p:cNvSpPr>
          <p:nvPr>
            <p:ph type="title"/>
          </p:nvPr>
        </p:nvSpPr>
        <p:spPr>
          <a:xfrm>
            <a:off x="2495600" y="569913"/>
            <a:ext cx="8172400" cy="1487487"/>
          </a:xfrm>
        </p:spPr>
        <p:txBody>
          <a:bodyPr/>
          <a:lstStyle/>
          <a:p>
            <a:pPr marL="577850" indent="-577850" defTabSz="762000">
              <a:defRPr/>
            </a:pPr>
            <a:r>
              <a:rPr lang="en-US" altLang="en-US" sz="2800" dirty="0">
                <a:latin typeface="Arial" panose="020B0604020202020204" pitchFamily="34" charset="0"/>
              </a:rPr>
              <a:t>Stepped Cost</a:t>
            </a:r>
            <a:br>
              <a:rPr lang="en-US" altLang="en-US" sz="2800" dirty="0">
                <a:latin typeface="Arial" panose="020B0604020202020204" pitchFamily="34" charset="0"/>
              </a:rPr>
            </a:br>
            <a:r>
              <a:rPr lang="en-US" altLang="en-US" dirty="0">
                <a:solidFill>
                  <a:srgbClr val="000000"/>
                </a:solidFill>
                <a:latin typeface="Arial" panose="020B0604020202020204" pitchFamily="34" charset="0"/>
              </a:rPr>
              <a:t>	</a:t>
            </a:r>
            <a:endParaRPr lang="en-GB" altLang="en-US" sz="2800" dirty="0">
              <a:solidFill>
                <a:srgbClr val="000000"/>
              </a:solidFill>
              <a:latin typeface="Arial" panose="020B0604020202020204" pitchFamily="34" charset="0"/>
            </a:endParaRPr>
          </a:p>
        </p:txBody>
      </p:sp>
      <p:sp>
        <p:nvSpPr>
          <p:cNvPr id="49155" name="Rectangle 3">
            <a:extLst>
              <a:ext uri="{FF2B5EF4-FFF2-40B4-BE49-F238E27FC236}">
                <a16:creationId xmlns:a16="http://schemas.microsoft.com/office/drawing/2014/main" id="{23873967-504B-4C21-B8D5-5731A5AE541A}"/>
              </a:ext>
            </a:extLst>
          </p:cNvPr>
          <p:cNvSpPr>
            <a:spLocks noGrp="1" noChangeArrowheads="1"/>
          </p:cNvSpPr>
          <p:nvPr>
            <p:ph idx="1"/>
          </p:nvPr>
        </p:nvSpPr>
        <p:spPr>
          <a:xfrm>
            <a:off x="1066800" y="1344509"/>
            <a:ext cx="10058400" cy="3760891"/>
          </a:xfrm>
        </p:spPr>
        <p:txBody>
          <a:bodyPr/>
          <a:lstStyle/>
          <a:p>
            <a:pPr marL="577850" indent="-577850" defTabSz="762000">
              <a:buNone/>
            </a:pPr>
            <a:r>
              <a:rPr lang="en-US" altLang="en-US" dirty="0">
                <a:latin typeface="Arial" panose="020B0604020202020204" pitchFamily="34" charset="0"/>
              </a:rPr>
              <a:t>     </a:t>
            </a:r>
          </a:p>
        </p:txBody>
      </p:sp>
      <p:sp>
        <p:nvSpPr>
          <p:cNvPr id="49156" name="Line 4">
            <a:extLst>
              <a:ext uri="{FF2B5EF4-FFF2-40B4-BE49-F238E27FC236}">
                <a16:creationId xmlns:a16="http://schemas.microsoft.com/office/drawing/2014/main" id="{C955A656-1646-4B18-85DF-66B0DBB380F9}"/>
              </a:ext>
            </a:extLst>
          </p:cNvPr>
          <p:cNvSpPr>
            <a:spLocks noChangeShapeType="1"/>
          </p:cNvSpPr>
          <p:nvPr/>
        </p:nvSpPr>
        <p:spPr bwMode="auto">
          <a:xfrm>
            <a:off x="4648200" y="5715000"/>
            <a:ext cx="30480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57" name="Line 5">
            <a:extLst>
              <a:ext uri="{FF2B5EF4-FFF2-40B4-BE49-F238E27FC236}">
                <a16:creationId xmlns:a16="http://schemas.microsoft.com/office/drawing/2014/main" id="{46E951BC-54C2-4612-88A0-4989734ACE36}"/>
              </a:ext>
            </a:extLst>
          </p:cNvPr>
          <p:cNvSpPr>
            <a:spLocks noChangeShapeType="1"/>
          </p:cNvSpPr>
          <p:nvPr/>
        </p:nvSpPr>
        <p:spPr bwMode="auto">
          <a:xfrm flipV="1">
            <a:off x="4648200" y="2971800"/>
            <a:ext cx="0" cy="27432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58" name="Text Box 6">
            <a:extLst>
              <a:ext uri="{FF2B5EF4-FFF2-40B4-BE49-F238E27FC236}">
                <a16:creationId xmlns:a16="http://schemas.microsoft.com/office/drawing/2014/main" id="{1A0DEDE0-F7E5-4C58-8DDB-770235EA9627}"/>
              </a:ext>
            </a:extLst>
          </p:cNvPr>
          <p:cNvSpPr txBox="1">
            <a:spLocks noChangeArrowheads="1"/>
          </p:cNvSpPr>
          <p:nvPr/>
        </p:nvSpPr>
        <p:spPr bwMode="auto">
          <a:xfrm>
            <a:off x="7162800" y="5867400"/>
            <a:ext cx="1219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Activity</a:t>
            </a:r>
          </a:p>
        </p:txBody>
      </p:sp>
      <p:sp>
        <p:nvSpPr>
          <p:cNvPr id="49159" name="Text Box 7">
            <a:extLst>
              <a:ext uri="{FF2B5EF4-FFF2-40B4-BE49-F238E27FC236}">
                <a16:creationId xmlns:a16="http://schemas.microsoft.com/office/drawing/2014/main" id="{57402DFB-C506-472E-BBBE-C30C3168C9F0}"/>
              </a:ext>
            </a:extLst>
          </p:cNvPr>
          <p:cNvSpPr txBox="1">
            <a:spLocks noChangeArrowheads="1"/>
          </p:cNvSpPr>
          <p:nvPr/>
        </p:nvSpPr>
        <p:spPr bwMode="auto">
          <a:xfrm>
            <a:off x="3657600" y="3124200"/>
            <a:ext cx="8382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algn="ct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Total Cost (£)</a:t>
            </a:r>
          </a:p>
        </p:txBody>
      </p:sp>
      <p:sp>
        <p:nvSpPr>
          <p:cNvPr id="49160" name="Line 8">
            <a:extLst>
              <a:ext uri="{FF2B5EF4-FFF2-40B4-BE49-F238E27FC236}">
                <a16:creationId xmlns:a16="http://schemas.microsoft.com/office/drawing/2014/main" id="{27706E18-1E6A-48DB-BEB3-E5A8B42CE93C}"/>
              </a:ext>
            </a:extLst>
          </p:cNvPr>
          <p:cNvSpPr>
            <a:spLocks noChangeShapeType="1"/>
          </p:cNvSpPr>
          <p:nvPr/>
        </p:nvSpPr>
        <p:spPr bwMode="auto">
          <a:xfrm>
            <a:off x="4648200" y="5105400"/>
            <a:ext cx="5334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61" name="Line 9">
            <a:extLst>
              <a:ext uri="{FF2B5EF4-FFF2-40B4-BE49-F238E27FC236}">
                <a16:creationId xmlns:a16="http://schemas.microsoft.com/office/drawing/2014/main" id="{FE12D6F5-0A95-43A8-AFB0-5BF6AF71E22E}"/>
              </a:ext>
            </a:extLst>
          </p:cNvPr>
          <p:cNvSpPr>
            <a:spLocks noChangeShapeType="1"/>
          </p:cNvSpPr>
          <p:nvPr/>
        </p:nvSpPr>
        <p:spPr bwMode="auto">
          <a:xfrm>
            <a:off x="5181600" y="4648200"/>
            <a:ext cx="5334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62" name="Line 10">
            <a:extLst>
              <a:ext uri="{FF2B5EF4-FFF2-40B4-BE49-F238E27FC236}">
                <a16:creationId xmlns:a16="http://schemas.microsoft.com/office/drawing/2014/main" id="{6DC93276-74D4-4ACC-A797-18DE8E4207AA}"/>
              </a:ext>
            </a:extLst>
          </p:cNvPr>
          <p:cNvSpPr>
            <a:spLocks noChangeShapeType="1"/>
          </p:cNvSpPr>
          <p:nvPr/>
        </p:nvSpPr>
        <p:spPr bwMode="auto">
          <a:xfrm>
            <a:off x="5715000" y="4191000"/>
            <a:ext cx="5334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63" name="Line 11">
            <a:extLst>
              <a:ext uri="{FF2B5EF4-FFF2-40B4-BE49-F238E27FC236}">
                <a16:creationId xmlns:a16="http://schemas.microsoft.com/office/drawing/2014/main" id="{CA456EC7-1530-4583-BE80-0604AB97530C}"/>
              </a:ext>
            </a:extLst>
          </p:cNvPr>
          <p:cNvSpPr>
            <a:spLocks noChangeShapeType="1"/>
          </p:cNvSpPr>
          <p:nvPr/>
        </p:nvSpPr>
        <p:spPr bwMode="auto">
          <a:xfrm>
            <a:off x="6248400" y="3733800"/>
            <a:ext cx="5334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64" name="Line 12">
            <a:extLst>
              <a:ext uri="{FF2B5EF4-FFF2-40B4-BE49-F238E27FC236}">
                <a16:creationId xmlns:a16="http://schemas.microsoft.com/office/drawing/2014/main" id="{DAE6CA1D-1252-4526-8B92-E39C6EF57420}"/>
              </a:ext>
            </a:extLst>
          </p:cNvPr>
          <p:cNvSpPr>
            <a:spLocks noChangeShapeType="1"/>
          </p:cNvSpPr>
          <p:nvPr/>
        </p:nvSpPr>
        <p:spPr bwMode="auto">
          <a:xfrm flipV="1">
            <a:off x="5181600" y="4648200"/>
            <a:ext cx="0" cy="4572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65" name="Line 13">
            <a:extLst>
              <a:ext uri="{FF2B5EF4-FFF2-40B4-BE49-F238E27FC236}">
                <a16:creationId xmlns:a16="http://schemas.microsoft.com/office/drawing/2014/main" id="{3423299C-A684-4FCA-A009-1B4E2981385C}"/>
              </a:ext>
            </a:extLst>
          </p:cNvPr>
          <p:cNvSpPr>
            <a:spLocks noChangeShapeType="1"/>
          </p:cNvSpPr>
          <p:nvPr/>
        </p:nvSpPr>
        <p:spPr bwMode="auto">
          <a:xfrm flipV="1">
            <a:off x="5715000" y="4191000"/>
            <a:ext cx="0" cy="4572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66" name="Line 14">
            <a:extLst>
              <a:ext uri="{FF2B5EF4-FFF2-40B4-BE49-F238E27FC236}">
                <a16:creationId xmlns:a16="http://schemas.microsoft.com/office/drawing/2014/main" id="{621E5A81-0349-47E1-A753-214E3B87BEC2}"/>
              </a:ext>
            </a:extLst>
          </p:cNvPr>
          <p:cNvSpPr>
            <a:spLocks noChangeShapeType="1"/>
          </p:cNvSpPr>
          <p:nvPr/>
        </p:nvSpPr>
        <p:spPr bwMode="auto">
          <a:xfrm flipV="1">
            <a:off x="6248400" y="3733800"/>
            <a:ext cx="0" cy="4572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9167" name="TextBox 14">
            <a:extLst>
              <a:ext uri="{FF2B5EF4-FFF2-40B4-BE49-F238E27FC236}">
                <a16:creationId xmlns:a16="http://schemas.microsoft.com/office/drawing/2014/main" id="{3C2BEDAD-B987-47B9-B975-A1DBB1B93846}"/>
              </a:ext>
            </a:extLst>
          </p:cNvPr>
          <p:cNvSpPr txBox="1">
            <a:spLocks noChangeArrowheads="1"/>
          </p:cNvSpPr>
          <p:nvPr/>
        </p:nvSpPr>
        <p:spPr bwMode="auto">
          <a:xfrm>
            <a:off x="4737100" y="2063028"/>
            <a:ext cx="7301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4572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4572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4572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4572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eaLnBrk="1" hangingPunct="1">
              <a:lnSpc>
                <a:spcPct val="100000"/>
              </a:lnSpc>
              <a:spcBef>
                <a:spcPct val="0"/>
              </a:spcBef>
              <a:buClrTx/>
              <a:buSzTx/>
              <a:buFontTx/>
              <a:buChar char="-"/>
            </a:pPr>
            <a:r>
              <a:rPr lang="en-GB" altLang="en-US" sz="1800" dirty="0">
                <a:latin typeface="Arial" panose="020B0604020202020204" pitchFamily="34" charset="0"/>
                <a:ea typeface="ＭＳ Ｐゴシック" panose="020B0600070205080204" pitchFamily="34" charset="-128"/>
              </a:rPr>
              <a:t>One machine if production below 1000 units but two machines above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3517DF2C-D28C-4426-8ED4-3DE36BEECE74}"/>
              </a:ext>
            </a:extLst>
          </p:cNvPr>
          <p:cNvSpPr>
            <a:spLocks noGrp="1" noChangeArrowheads="1"/>
          </p:cNvSpPr>
          <p:nvPr>
            <p:ph type="title"/>
          </p:nvPr>
        </p:nvSpPr>
        <p:spPr>
          <a:xfrm>
            <a:off x="2401888" y="569913"/>
            <a:ext cx="8266112" cy="1054100"/>
          </a:xfrm>
        </p:spPr>
        <p:txBody>
          <a:bodyPr/>
          <a:lstStyle/>
          <a:p>
            <a:pPr marL="577850" indent="-577850" defTabSz="762000">
              <a:defRPr/>
            </a:pPr>
            <a:r>
              <a:rPr lang="en-US" altLang="en-US" sz="2800" dirty="0">
                <a:latin typeface="Arial" panose="020B0604020202020204" pitchFamily="34" charset="0"/>
              </a:rPr>
              <a:t>Variable Cost</a:t>
            </a:r>
            <a:br>
              <a:rPr lang="en-US" altLang="en-US" sz="2800" dirty="0">
                <a:latin typeface="Arial" panose="020B0604020202020204" pitchFamily="34" charset="0"/>
              </a:rPr>
            </a:br>
            <a:r>
              <a:rPr lang="en-US" altLang="en-US" sz="2800" dirty="0">
                <a:latin typeface="Arial" panose="020B0604020202020204" pitchFamily="34" charset="0"/>
              </a:rPr>
              <a:t>	</a:t>
            </a:r>
            <a:endParaRPr lang="en-GB" altLang="en-US" sz="2800" dirty="0">
              <a:latin typeface="Arial" panose="020B0604020202020204" pitchFamily="34" charset="0"/>
            </a:endParaRPr>
          </a:p>
        </p:txBody>
      </p:sp>
      <p:sp>
        <p:nvSpPr>
          <p:cNvPr id="45059" name="Rectangle 3">
            <a:extLst>
              <a:ext uri="{FF2B5EF4-FFF2-40B4-BE49-F238E27FC236}">
                <a16:creationId xmlns:a16="http://schemas.microsoft.com/office/drawing/2014/main" id="{CC43BC8A-3B01-4E03-9E87-8BAFD40B2520}"/>
              </a:ext>
            </a:extLst>
          </p:cNvPr>
          <p:cNvSpPr>
            <a:spLocks noGrp="1" noChangeArrowheads="1"/>
          </p:cNvSpPr>
          <p:nvPr>
            <p:ph idx="1"/>
          </p:nvPr>
        </p:nvSpPr>
        <p:spPr>
          <a:xfrm>
            <a:off x="1703388" y="2247900"/>
            <a:ext cx="8266112" cy="4421188"/>
          </a:xfrm>
        </p:spPr>
        <p:txBody>
          <a:bodyPr/>
          <a:lstStyle/>
          <a:p>
            <a:pPr marL="577850" indent="-577850" defTabSz="762000">
              <a:buNone/>
            </a:pPr>
            <a:r>
              <a:rPr lang="en-US" altLang="en-US">
                <a:latin typeface="Arial" panose="020B0604020202020204" pitchFamily="34" charset="0"/>
              </a:rPr>
              <a:t>     </a:t>
            </a:r>
          </a:p>
          <a:p>
            <a:pPr marL="577850" indent="-577850" defTabSz="762000">
              <a:buNone/>
            </a:pPr>
            <a:endParaRPr lang="en-US" altLang="en-US">
              <a:latin typeface="Arial" panose="020B0604020202020204" pitchFamily="34" charset="0"/>
            </a:endParaRPr>
          </a:p>
        </p:txBody>
      </p:sp>
      <p:sp>
        <p:nvSpPr>
          <p:cNvPr id="45060" name="Line 4">
            <a:extLst>
              <a:ext uri="{FF2B5EF4-FFF2-40B4-BE49-F238E27FC236}">
                <a16:creationId xmlns:a16="http://schemas.microsoft.com/office/drawing/2014/main" id="{8C0B2FA4-0070-4CDC-9D84-81FFB52BCC65}"/>
              </a:ext>
            </a:extLst>
          </p:cNvPr>
          <p:cNvSpPr>
            <a:spLocks noChangeShapeType="1"/>
          </p:cNvSpPr>
          <p:nvPr/>
        </p:nvSpPr>
        <p:spPr bwMode="auto">
          <a:xfrm flipV="1">
            <a:off x="2971800" y="2743200"/>
            <a:ext cx="0" cy="27432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5061" name="Line 5">
            <a:extLst>
              <a:ext uri="{FF2B5EF4-FFF2-40B4-BE49-F238E27FC236}">
                <a16:creationId xmlns:a16="http://schemas.microsoft.com/office/drawing/2014/main" id="{B200E310-64FD-4628-ABBE-8822D98B9AE8}"/>
              </a:ext>
            </a:extLst>
          </p:cNvPr>
          <p:cNvSpPr>
            <a:spLocks noChangeShapeType="1"/>
          </p:cNvSpPr>
          <p:nvPr/>
        </p:nvSpPr>
        <p:spPr bwMode="auto">
          <a:xfrm>
            <a:off x="2971800" y="5486400"/>
            <a:ext cx="30480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5062" name="Line 6">
            <a:extLst>
              <a:ext uri="{FF2B5EF4-FFF2-40B4-BE49-F238E27FC236}">
                <a16:creationId xmlns:a16="http://schemas.microsoft.com/office/drawing/2014/main" id="{619BA3AF-BBEE-48CD-818E-2AF9C50B8599}"/>
              </a:ext>
            </a:extLst>
          </p:cNvPr>
          <p:cNvSpPr>
            <a:spLocks noChangeShapeType="1"/>
          </p:cNvSpPr>
          <p:nvPr/>
        </p:nvSpPr>
        <p:spPr bwMode="auto">
          <a:xfrm>
            <a:off x="6858000" y="5486400"/>
            <a:ext cx="30480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5063" name="Line 7">
            <a:extLst>
              <a:ext uri="{FF2B5EF4-FFF2-40B4-BE49-F238E27FC236}">
                <a16:creationId xmlns:a16="http://schemas.microsoft.com/office/drawing/2014/main" id="{AE4474B2-CBEC-404A-917F-3B45398006D4}"/>
              </a:ext>
            </a:extLst>
          </p:cNvPr>
          <p:cNvSpPr>
            <a:spLocks noChangeShapeType="1"/>
          </p:cNvSpPr>
          <p:nvPr/>
        </p:nvSpPr>
        <p:spPr bwMode="auto">
          <a:xfrm flipV="1">
            <a:off x="6858000" y="2743200"/>
            <a:ext cx="0" cy="27432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5064" name="Line 8">
            <a:extLst>
              <a:ext uri="{FF2B5EF4-FFF2-40B4-BE49-F238E27FC236}">
                <a16:creationId xmlns:a16="http://schemas.microsoft.com/office/drawing/2014/main" id="{2D27D9BA-109A-4D1D-BA2B-C7F19DCA083B}"/>
              </a:ext>
            </a:extLst>
          </p:cNvPr>
          <p:cNvSpPr>
            <a:spLocks noChangeShapeType="1"/>
          </p:cNvSpPr>
          <p:nvPr/>
        </p:nvSpPr>
        <p:spPr bwMode="auto">
          <a:xfrm flipV="1">
            <a:off x="2971800" y="3276600"/>
            <a:ext cx="2362200" cy="22098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5065" name="Line 9">
            <a:extLst>
              <a:ext uri="{FF2B5EF4-FFF2-40B4-BE49-F238E27FC236}">
                <a16:creationId xmlns:a16="http://schemas.microsoft.com/office/drawing/2014/main" id="{8C59B2D1-DDB2-411E-B3E8-6A0C7B1D664D}"/>
              </a:ext>
            </a:extLst>
          </p:cNvPr>
          <p:cNvSpPr>
            <a:spLocks noChangeShapeType="1"/>
          </p:cNvSpPr>
          <p:nvPr/>
        </p:nvSpPr>
        <p:spPr bwMode="auto">
          <a:xfrm>
            <a:off x="6858000" y="4267200"/>
            <a:ext cx="26670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45066" name="Text Box 10">
            <a:extLst>
              <a:ext uri="{FF2B5EF4-FFF2-40B4-BE49-F238E27FC236}">
                <a16:creationId xmlns:a16="http://schemas.microsoft.com/office/drawing/2014/main" id="{60CC87A1-4CFE-4F7A-90B8-321DDA743627}"/>
              </a:ext>
            </a:extLst>
          </p:cNvPr>
          <p:cNvSpPr txBox="1">
            <a:spLocks noChangeArrowheads="1"/>
          </p:cNvSpPr>
          <p:nvPr/>
        </p:nvSpPr>
        <p:spPr bwMode="auto">
          <a:xfrm>
            <a:off x="5638800" y="5562600"/>
            <a:ext cx="1219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Activity</a:t>
            </a:r>
          </a:p>
        </p:txBody>
      </p:sp>
      <p:sp>
        <p:nvSpPr>
          <p:cNvPr id="45067" name="Text Box 11">
            <a:extLst>
              <a:ext uri="{FF2B5EF4-FFF2-40B4-BE49-F238E27FC236}">
                <a16:creationId xmlns:a16="http://schemas.microsoft.com/office/drawing/2014/main" id="{BE334CC3-8641-4C0E-A314-406C3D7B8F51}"/>
              </a:ext>
            </a:extLst>
          </p:cNvPr>
          <p:cNvSpPr txBox="1">
            <a:spLocks noChangeArrowheads="1"/>
          </p:cNvSpPr>
          <p:nvPr/>
        </p:nvSpPr>
        <p:spPr bwMode="auto">
          <a:xfrm>
            <a:off x="9144000" y="5562600"/>
            <a:ext cx="1219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Activity</a:t>
            </a:r>
          </a:p>
        </p:txBody>
      </p:sp>
      <p:sp>
        <p:nvSpPr>
          <p:cNvPr id="45068" name="Text Box 12">
            <a:extLst>
              <a:ext uri="{FF2B5EF4-FFF2-40B4-BE49-F238E27FC236}">
                <a16:creationId xmlns:a16="http://schemas.microsoft.com/office/drawing/2014/main" id="{B25AB2A5-2F34-401D-959B-B93171026B06}"/>
              </a:ext>
            </a:extLst>
          </p:cNvPr>
          <p:cNvSpPr txBox="1">
            <a:spLocks noChangeArrowheads="1"/>
          </p:cNvSpPr>
          <p:nvPr/>
        </p:nvSpPr>
        <p:spPr bwMode="auto">
          <a:xfrm>
            <a:off x="1905000" y="2971800"/>
            <a:ext cx="8382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algn="ct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Total Cost (£)</a:t>
            </a:r>
          </a:p>
        </p:txBody>
      </p:sp>
      <p:sp>
        <p:nvSpPr>
          <p:cNvPr id="45069" name="Text Box 13">
            <a:extLst>
              <a:ext uri="{FF2B5EF4-FFF2-40B4-BE49-F238E27FC236}">
                <a16:creationId xmlns:a16="http://schemas.microsoft.com/office/drawing/2014/main" id="{85CED57F-E134-4DBC-8651-94318F328F83}"/>
              </a:ext>
            </a:extLst>
          </p:cNvPr>
          <p:cNvSpPr txBox="1">
            <a:spLocks noChangeArrowheads="1"/>
          </p:cNvSpPr>
          <p:nvPr/>
        </p:nvSpPr>
        <p:spPr bwMode="auto">
          <a:xfrm>
            <a:off x="5943600" y="3048000"/>
            <a:ext cx="8382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algn="ct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Unit Cost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5845D42E-282F-4BE6-B88F-821F2127284D}"/>
              </a:ext>
            </a:extLst>
          </p:cNvPr>
          <p:cNvSpPr>
            <a:spLocks noGrp="1" noChangeArrowheads="1"/>
          </p:cNvSpPr>
          <p:nvPr>
            <p:ph type="title"/>
          </p:nvPr>
        </p:nvSpPr>
        <p:spPr/>
        <p:txBody>
          <a:bodyPr/>
          <a:lstStyle/>
          <a:p>
            <a:pPr eaLnBrk="1" hangingPunct="1"/>
            <a:r>
              <a:rPr lang="en-GB" altLang="en-US"/>
              <a:t>Question</a:t>
            </a:r>
          </a:p>
        </p:txBody>
      </p:sp>
      <p:sp>
        <p:nvSpPr>
          <p:cNvPr id="7171" name="Rectangle 3">
            <a:extLst>
              <a:ext uri="{FF2B5EF4-FFF2-40B4-BE49-F238E27FC236}">
                <a16:creationId xmlns:a16="http://schemas.microsoft.com/office/drawing/2014/main" id="{5B55B1C7-29D9-48F0-B4B8-4D10A789D37F}"/>
              </a:ext>
            </a:extLst>
          </p:cNvPr>
          <p:cNvSpPr>
            <a:spLocks noGrp="1" noChangeArrowheads="1"/>
          </p:cNvSpPr>
          <p:nvPr>
            <p:ph type="body" idx="1"/>
          </p:nvPr>
        </p:nvSpPr>
        <p:spPr/>
        <p:txBody>
          <a:bodyPr/>
          <a:lstStyle/>
          <a:p>
            <a:pPr eaLnBrk="1" hangingPunct="1"/>
            <a:r>
              <a:rPr lang="en-GB" altLang="en-US" b="1"/>
              <a:t>Can you think of some examples of variable costs in an engineering workshop?</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B72A76E-566B-40CC-B40E-A7496078DD2E}"/>
              </a:ext>
            </a:extLst>
          </p:cNvPr>
          <p:cNvSpPr>
            <a:spLocks noGrp="1" noChangeArrowheads="1"/>
          </p:cNvSpPr>
          <p:nvPr>
            <p:ph type="title"/>
          </p:nvPr>
        </p:nvSpPr>
        <p:spPr>
          <a:xfrm>
            <a:off x="2292096" y="569913"/>
            <a:ext cx="8375904" cy="1054100"/>
          </a:xfrm>
        </p:spPr>
        <p:txBody>
          <a:bodyPr/>
          <a:lstStyle/>
          <a:p>
            <a:pPr marL="577850" indent="-577850" defTabSz="762000">
              <a:defRPr/>
            </a:pPr>
            <a:r>
              <a:rPr lang="en-US" altLang="en-US" sz="2800" dirty="0">
                <a:latin typeface="Arial" panose="020B0604020202020204" pitchFamily="34" charset="0"/>
              </a:rPr>
              <a:t>Semi Variable	</a:t>
            </a:r>
            <a:endParaRPr lang="en-GB" altLang="en-US" sz="1800" dirty="0">
              <a:solidFill>
                <a:srgbClr val="000000"/>
              </a:solidFill>
              <a:latin typeface="Arial" panose="020B0604020202020204" pitchFamily="34" charset="0"/>
            </a:endParaRPr>
          </a:p>
        </p:txBody>
      </p:sp>
      <p:sp>
        <p:nvSpPr>
          <p:cNvPr id="51203" name="Rectangle 3">
            <a:extLst>
              <a:ext uri="{FF2B5EF4-FFF2-40B4-BE49-F238E27FC236}">
                <a16:creationId xmlns:a16="http://schemas.microsoft.com/office/drawing/2014/main" id="{815F78AE-309B-4C00-A140-381818A567BB}"/>
              </a:ext>
            </a:extLst>
          </p:cNvPr>
          <p:cNvSpPr>
            <a:spLocks noGrp="1" noChangeArrowheads="1"/>
          </p:cNvSpPr>
          <p:nvPr>
            <p:ph idx="1"/>
          </p:nvPr>
        </p:nvSpPr>
        <p:spPr/>
        <p:txBody>
          <a:bodyPr/>
          <a:lstStyle/>
          <a:p>
            <a:pPr marL="577850" indent="-577850" defTabSz="762000">
              <a:buNone/>
            </a:pPr>
            <a:r>
              <a:rPr lang="en-US" altLang="en-US">
                <a:latin typeface="Arial" panose="020B0604020202020204" pitchFamily="34" charset="0"/>
              </a:rPr>
              <a:t>.</a:t>
            </a:r>
          </a:p>
        </p:txBody>
      </p:sp>
      <p:sp>
        <p:nvSpPr>
          <p:cNvPr id="51204" name="Line 4">
            <a:extLst>
              <a:ext uri="{FF2B5EF4-FFF2-40B4-BE49-F238E27FC236}">
                <a16:creationId xmlns:a16="http://schemas.microsoft.com/office/drawing/2014/main" id="{9BA7BF49-54EF-402E-933C-5408B01D93D1}"/>
              </a:ext>
            </a:extLst>
          </p:cNvPr>
          <p:cNvSpPr>
            <a:spLocks noChangeShapeType="1"/>
          </p:cNvSpPr>
          <p:nvPr/>
        </p:nvSpPr>
        <p:spPr bwMode="auto">
          <a:xfrm>
            <a:off x="4648200" y="5715000"/>
            <a:ext cx="3048000"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51205" name="Line 5">
            <a:extLst>
              <a:ext uri="{FF2B5EF4-FFF2-40B4-BE49-F238E27FC236}">
                <a16:creationId xmlns:a16="http://schemas.microsoft.com/office/drawing/2014/main" id="{472B231D-88F4-4820-BEE8-2E58D2E853EA}"/>
              </a:ext>
            </a:extLst>
          </p:cNvPr>
          <p:cNvSpPr>
            <a:spLocks noChangeShapeType="1"/>
          </p:cNvSpPr>
          <p:nvPr/>
        </p:nvSpPr>
        <p:spPr bwMode="auto">
          <a:xfrm flipV="1">
            <a:off x="4648200" y="2971800"/>
            <a:ext cx="0" cy="274320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51206" name="Text Box 6">
            <a:extLst>
              <a:ext uri="{FF2B5EF4-FFF2-40B4-BE49-F238E27FC236}">
                <a16:creationId xmlns:a16="http://schemas.microsoft.com/office/drawing/2014/main" id="{157A7C96-EF51-4EAA-B4EF-FFDB6751F029}"/>
              </a:ext>
            </a:extLst>
          </p:cNvPr>
          <p:cNvSpPr txBox="1">
            <a:spLocks noChangeArrowheads="1"/>
          </p:cNvSpPr>
          <p:nvPr/>
        </p:nvSpPr>
        <p:spPr bwMode="auto">
          <a:xfrm>
            <a:off x="7162800" y="5867400"/>
            <a:ext cx="12192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Activity</a:t>
            </a:r>
          </a:p>
        </p:txBody>
      </p:sp>
      <p:sp>
        <p:nvSpPr>
          <p:cNvPr id="51207" name="Text Box 7">
            <a:extLst>
              <a:ext uri="{FF2B5EF4-FFF2-40B4-BE49-F238E27FC236}">
                <a16:creationId xmlns:a16="http://schemas.microsoft.com/office/drawing/2014/main" id="{BB138106-D4A8-47C1-BB1B-68DCBEBD4773}"/>
              </a:ext>
            </a:extLst>
          </p:cNvPr>
          <p:cNvSpPr txBox="1">
            <a:spLocks noChangeArrowheads="1"/>
          </p:cNvSpPr>
          <p:nvPr/>
        </p:nvSpPr>
        <p:spPr bwMode="auto">
          <a:xfrm>
            <a:off x="3657600" y="3124200"/>
            <a:ext cx="8382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algn="ct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Total Cost (£)</a:t>
            </a:r>
          </a:p>
        </p:txBody>
      </p:sp>
      <p:sp>
        <p:nvSpPr>
          <p:cNvPr id="51208" name="Line 8">
            <a:extLst>
              <a:ext uri="{FF2B5EF4-FFF2-40B4-BE49-F238E27FC236}">
                <a16:creationId xmlns:a16="http://schemas.microsoft.com/office/drawing/2014/main" id="{BDCC4E87-6B54-4C5F-8C86-E1A67C7D91F5}"/>
              </a:ext>
            </a:extLst>
          </p:cNvPr>
          <p:cNvSpPr>
            <a:spLocks noChangeShapeType="1"/>
          </p:cNvSpPr>
          <p:nvPr/>
        </p:nvSpPr>
        <p:spPr bwMode="auto">
          <a:xfrm flipV="1">
            <a:off x="4648200" y="3810000"/>
            <a:ext cx="2819400" cy="9906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51209" name="Line 9">
            <a:extLst>
              <a:ext uri="{FF2B5EF4-FFF2-40B4-BE49-F238E27FC236}">
                <a16:creationId xmlns:a16="http://schemas.microsoft.com/office/drawing/2014/main" id="{4BC36E36-C0D6-4C7C-83C2-9CAE57EF6CA2}"/>
              </a:ext>
            </a:extLst>
          </p:cNvPr>
          <p:cNvSpPr>
            <a:spLocks noChangeShapeType="1"/>
          </p:cNvSpPr>
          <p:nvPr/>
        </p:nvSpPr>
        <p:spPr bwMode="auto">
          <a:xfrm flipV="1">
            <a:off x="4648200" y="4800600"/>
            <a:ext cx="28194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lIns="90488" tIns="44450" rIns="90488" bIns="44450"/>
          <a:lstStyle/>
          <a:p>
            <a:endParaRPr lang="en-GB"/>
          </a:p>
        </p:txBody>
      </p:sp>
      <p:sp>
        <p:nvSpPr>
          <p:cNvPr id="51210" name="Text Box 10">
            <a:extLst>
              <a:ext uri="{FF2B5EF4-FFF2-40B4-BE49-F238E27FC236}">
                <a16:creationId xmlns:a16="http://schemas.microsoft.com/office/drawing/2014/main" id="{51913C69-5812-4137-9979-2F2F054591B3}"/>
              </a:ext>
            </a:extLst>
          </p:cNvPr>
          <p:cNvSpPr txBox="1">
            <a:spLocks noChangeArrowheads="1"/>
          </p:cNvSpPr>
          <p:nvPr/>
        </p:nvSpPr>
        <p:spPr bwMode="auto">
          <a:xfrm>
            <a:off x="7162800" y="4114800"/>
            <a:ext cx="8382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algn="ct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Variable Cost</a:t>
            </a:r>
          </a:p>
        </p:txBody>
      </p:sp>
      <p:sp>
        <p:nvSpPr>
          <p:cNvPr id="51211" name="Text Box 11">
            <a:extLst>
              <a:ext uri="{FF2B5EF4-FFF2-40B4-BE49-F238E27FC236}">
                <a16:creationId xmlns:a16="http://schemas.microsoft.com/office/drawing/2014/main" id="{57D7A928-34AA-4810-9672-058B72174F6E}"/>
              </a:ext>
            </a:extLst>
          </p:cNvPr>
          <p:cNvSpPr txBox="1">
            <a:spLocks noChangeArrowheads="1"/>
          </p:cNvSpPr>
          <p:nvPr/>
        </p:nvSpPr>
        <p:spPr bwMode="auto">
          <a:xfrm>
            <a:off x="6553200" y="4876800"/>
            <a:ext cx="83820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defTabSz="762000">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defTabSz="7620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defTabSz="7620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defTabSz="7620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7620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algn="ctr" eaLnBrk="1" hangingPunct="1">
              <a:lnSpc>
                <a:spcPct val="100000"/>
              </a:lnSpc>
              <a:spcBef>
                <a:spcPct val="50000"/>
              </a:spcBef>
              <a:buClrTx/>
              <a:buSzTx/>
              <a:buFontTx/>
              <a:buNone/>
            </a:pPr>
            <a:r>
              <a:rPr lang="en-GB" altLang="en-US" sz="1400">
                <a:latin typeface="Arial" panose="020B0604020202020204" pitchFamily="34" charset="0"/>
                <a:ea typeface="ＭＳ Ｐゴシック" panose="020B0600070205080204" pitchFamily="34" charset="-128"/>
              </a:rPr>
              <a:t>Fixed Cost</a:t>
            </a:r>
          </a:p>
        </p:txBody>
      </p:sp>
      <p:sp>
        <p:nvSpPr>
          <p:cNvPr id="51212" name="TextBox 11">
            <a:extLst>
              <a:ext uri="{FF2B5EF4-FFF2-40B4-BE49-F238E27FC236}">
                <a16:creationId xmlns:a16="http://schemas.microsoft.com/office/drawing/2014/main" id="{64B82039-9274-472B-B148-E8BE962DBA2F}"/>
              </a:ext>
            </a:extLst>
          </p:cNvPr>
          <p:cNvSpPr txBox="1">
            <a:spLocks noChangeArrowheads="1"/>
          </p:cNvSpPr>
          <p:nvPr/>
        </p:nvSpPr>
        <p:spPr bwMode="auto">
          <a:xfrm>
            <a:off x="5693605" y="2277269"/>
            <a:ext cx="52657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accent1"/>
              </a:buClr>
              <a:buSzPct val="100000"/>
              <a:buFont typeface="Arial" panose="020B0604020202020204" pitchFamily="34" charset="0"/>
              <a:buChar char="•"/>
              <a:defRPr sz="2000">
                <a:solidFill>
                  <a:schemeClr val="tx1"/>
                </a:solidFill>
                <a:latin typeface="Gill Sans MT" panose="020B0502020104020203" pitchFamily="34" charset="0"/>
              </a:defRPr>
            </a:lvl1pPr>
            <a:lvl2pPr marL="742950" indent="-28575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2pPr>
            <a:lvl3pPr marL="1143000" indent="-228600">
              <a:lnSpc>
                <a:spcPct val="120000"/>
              </a:lnSpc>
              <a:spcBef>
                <a:spcPts val="500"/>
              </a:spcBef>
              <a:buClr>
                <a:schemeClr val="accent1"/>
              </a:buClr>
              <a:buSzPct val="100000"/>
              <a:buFont typeface="Arial" panose="020B0604020202020204" pitchFamily="34" charset="0"/>
              <a:buChar char="•"/>
              <a:defRPr sz="1600">
                <a:solidFill>
                  <a:schemeClr val="tx1"/>
                </a:solidFill>
                <a:latin typeface="Gill Sans MT" panose="020B0502020104020203" pitchFamily="34" charset="0"/>
              </a:defRPr>
            </a:lvl3pPr>
            <a:lvl4pPr marL="1600200" indent="-228600">
              <a:lnSpc>
                <a:spcPct val="120000"/>
              </a:lnSpc>
              <a:spcBef>
                <a:spcPts val="500"/>
              </a:spcBef>
              <a:buClr>
                <a:schemeClr val="accent1"/>
              </a:buClr>
              <a:buSzPct val="100000"/>
              <a:buFont typeface="Arial" panose="020B0604020202020204" pitchFamily="34" charset="0"/>
              <a:buChar char="•"/>
              <a:defRPr sz="1400">
                <a:solidFill>
                  <a:schemeClr val="tx1"/>
                </a:solidFill>
                <a:latin typeface="Gill Sans MT" panose="020B0502020104020203" pitchFamily="34" charset="0"/>
              </a:defRPr>
            </a:lvl4pPr>
            <a:lvl5pPr marL="2057400" indent="-228600">
              <a:lnSpc>
                <a:spcPct val="120000"/>
              </a:lnSpc>
              <a:spcBef>
                <a:spcPts val="500"/>
              </a:spcBef>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5pPr>
            <a:lvl6pPr marL="2514600" indent="-228600" defTabSz="4572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6pPr>
            <a:lvl7pPr marL="2971800" indent="-228600" defTabSz="4572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7pPr>
            <a:lvl8pPr marL="3429000" indent="-228600" defTabSz="4572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8pPr>
            <a:lvl9pPr marL="3886200" indent="-228600" defTabSz="457200" fontAlgn="base">
              <a:lnSpc>
                <a:spcPct val="120000"/>
              </a:lnSpc>
              <a:spcBef>
                <a:spcPts val="500"/>
              </a:spcBef>
              <a:spcAft>
                <a:spcPct val="0"/>
              </a:spcAft>
              <a:buClr>
                <a:schemeClr val="accent1"/>
              </a:buClr>
              <a:buSzPct val="100000"/>
              <a:buFont typeface="Arial" panose="020B0604020202020204" pitchFamily="34" charset="0"/>
              <a:buChar char="•"/>
              <a:defRPr sz="1200">
                <a:solidFill>
                  <a:schemeClr val="tx1"/>
                </a:solidFill>
                <a:latin typeface="Gill Sans MT" panose="020B0502020104020203" pitchFamily="34" charset="0"/>
              </a:defRPr>
            </a:lvl9pPr>
          </a:lstStyle>
          <a:p>
            <a:pPr eaLnBrk="1" hangingPunct="1">
              <a:lnSpc>
                <a:spcPct val="100000"/>
              </a:lnSpc>
              <a:spcBef>
                <a:spcPct val="0"/>
              </a:spcBef>
              <a:buClrTx/>
              <a:buSzTx/>
              <a:buFontTx/>
              <a:buNone/>
            </a:pPr>
            <a:r>
              <a:rPr lang="en-GB" altLang="en-US" sz="1800" dirty="0">
                <a:latin typeface="Arial" panose="020B0604020202020204" pitchFamily="34" charset="0"/>
                <a:ea typeface="ＭＳ Ｐゴシック" panose="020B0600070205080204" pitchFamily="34" charset="-128"/>
              </a:rPr>
              <a:t>- Electricity (standing charge plus charge per unit)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4818" name="Title 2">
            <a:extLst>
              <a:ext uri="{FF2B5EF4-FFF2-40B4-BE49-F238E27FC236}">
                <a16:creationId xmlns:a16="http://schemas.microsoft.com/office/drawing/2014/main" id="{B71B7748-EEB0-4E62-9E41-E1163C33C2D7}"/>
              </a:ext>
            </a:extLst>
          </p:cNvPr>
          <p:cNvSpPr>
            <a:spLocks noGrp="1"/>
          </p:cNvSpPr>
          <p:nvPr>
            <p:ph type="title"/>
          </p:nvPr>
        </p:nvSpPr>
        <p:spPr>
          <a:xfrm>
            <a:off x="1097280" y="516835"/>
            <a:ext cx="5977937" cy="1666501"/>
          </a:xfrm>
        </p:spPr>
        <p:txBody>
          <a:bodyPr>
            <a:normAutofit/>
          </a:bodyPr>
          <a:lstStyle/>
          <a:p>
            <a:pPr>
              <a:defRPr/>
            </a:pPr>
            <a:r>
              <a:rPr lang="en-US" altLang="en-US" sz="4000" b="1">
                <a:solidFill>
                  <a:srgbClr val="FFFFFF"/>
                </a:solidFill>
              </a:rPr>
              <a:t>Direct vs. Indirect</a:t>
            </a:r>
            <a:endParaRPr lang="en-US" altLang="en-US" sz="4000">
              <a:solidFill>
                <a:srgbClr val="FFFFFF"/>
              </a:solidFill>
            </a:endParaRPr>
          </a:p>
        </p:txBody>
      </p:sp>
      <p:cxnSp>
        <p:nvCxnSpPr>
          <p:cNvPr id="74" name="Straight Connector 73">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5896" y="2353592"/>
            <a:ext cx="53035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Content Placeholder 1">
            <a:extLst>
              <a:ext uri="{FF2B5EF4-FFF2-40B4-BE49-F238E27FC236}">
                <a16:creationId xmlns:a16="http://schemas.microsoft.com/office/drawing/2014/main" id="{69C2DB7F-5B7E-4F33-8891-C149F3E7160C}"/>
              </a:ext>
            </a:extLst>
          </p:cNvPr>
          <p:cNvSpPr>
            <a:spLocks noGrp="1"/>
          </p:cNvSpPr>
          <p:nvPr>
            <p:ph idx="1"/>
          </p:nvPr>
        </p:nvSpPr>
        <p:spPr>
          <a:xfrm>
            <a:off x="445062" y="2546224"/>
            <a:ext cx="6630155" cy="3935496"/>
          </a:xfrm>
        </p:spPr>
        <p:txBody>
          <a:bodyPr rtlCol="0">
            <a:normAutofit fontScale="92500" lnSpcReduction="20000"/>
          </a:bodyPr>
          <a:lstStyle/>
          <a:p>
            <a:pPr marL="0" indent="0">
              <a:spcAft>
                <a:spcPts val="0"/>
              </a:spcAft>
              <a:buNone/>
              <a:defRPr/>
            </a:pPr>
            <a:r>
              <a:rPr lang="en-US" sz="2600" b="1" dirty="0">
                <a:solidFill>
                  <a:srgbClr val="FFFFFF"/>
                </a:solidFill>
                <a:latin typeface="Arial" panose="020B0604020202020204" pitchFamily="34" charset="0"/>
                <a:cs typeface="Arial" panose="020B0604020202020204" pitchFamily="34" charset="0"/>
              </a:rPr>
              <a:t>Direct costs</a:t>
            </a:r>
          </a:p>
          <a:p>
            <a:pPr marL="0" indent="0">
              <a:spcAft>
                <a:spcPts val="0"/>
              </a:spcAft>
              <a:buNone/>
              <a:defRPr/>
            </a:pPr>
            <a:r>
              <a:rPr lang="en-US" sz="1800" dirty="0">
                <a:solidFill>
                  <a:srgbClr val="FFFFFF"/>
                </a:solidFill>
                <a:latin typeface="Arial" panose="020B0604020202020204" pitchFamily="34" charset="0"/>
                <a:cs typeface="Arial" panose="020B0604020202020204" pitchFamily="34" charset="0"/>
              </a:rPr>
              <a:t>These are costs that can be economically traced, identified and matched to the product being produced or service provided</a:t>
            </a:r>
          </a:p>
          <a:p>
            <a:pPr marL="365760" indent="-365760">
              <a:spcAft>
                <a:spcPts val="0"/>
              </a:spcAft>
              <a:defRPr/>
            </a:pPr>
            <a:endParaRPr lang="en-US" sz="1800" dirty="0">
              <a:solidFill>
                <a:srgbClr val="FFFFFF"/>
              </a:solidFill>
              <a:latin typeface="Arial" panose="020B0604020202020204" pitchFamily="34" charset="0"/>
              <a:cs typeface="Arial" panose="020B0604020202020204" pitchFamily="34" charset="0"/>
            </a:endParaRPr>
          </a:p>
          <a:p>
            <a:pPr marL="0" indent="0">
              <a:lnSpc>
                <a:spcPct val="100000"/>
              </a:lnSpc>
              <a:spcAft>
                <a:spcPts val="0"/>
              </a:spcAft>
              <a:buNone/>
              <a:defRPr/>
            </a:pPr>
            <a:r>
              <a:rPr lang="en-US" sz="2600" b="1" dirty="0">
                <a:solidFill>
                  <a:srgbClr val="FFFFFF"/>
                </a:solidFill>
                <a:latin typeface="Arial" panose="020B0604020202020204" pitchFamily="34" charset="0"/>
                <a:cs typeface="Arial" panose="020B0604020202020204" pitchFamily="34" charset="0"/>
              </a:rPr>
              <a:t>Indirect Costs</a:t>
            </a:r>
            <a:endParaRPr lang="en-US" sz="2600" dirty="0">
              <a:solidFill>
                <a:srgbClr val="FFFFFF"/>
              </a:solidFill>
              <a:latin typeface="Arial" panose="020B0604020202020204" pitchFamily="34" charset="0"/>
              <a:cs typeface="Arial" panose="020B0604020202020204" pitchFamily="34" charset="0"/>
            </a:endParaRPr>
          </a:p>
          <a:p>
            <a:pPr marL="0" indent="0">
              <a:lnSpc>
                <a:spcPct val="100000"/>
              </a:lnSpc>
              <a:spcAft>
                <a:spcPts val="0"/>
              </a:spcAft>
              <a:buNone/>
              <a:defRPr/>
            </a:pPr>
            <a:r>
              <a:rPr lang="en-US" sz="1800" dirty="0">
                <a:solidFill>
                  <a:srgbClr val="FFFFFF"/>
                </a:solidFill>
                <a:latin typeface="Arial" panose="020B0604020202020204" pitchFamily="34" charset="0"/>
                <a:cs typeface="Arial" panose="020B0604020202020204" pitchFamily="34" charset="0"/>
              </a:rPr>
              <a:t>These are also referred to as overheads; the term overhead itself has assumed a negative connotation in some circles. </a:t>
            </a:r>
          </a:p>
          <a:p>
            <a:pPr marL="0" indent="0">
              <a:lnSpc>
                <a:spcPct val="100000"/>
              </a:lnSpc>
              <a:spcAft>
                <a:spcPts val="0"/>
              </a:spcAft>
              <a:buNone/>
              <a:defRPr/>
            </a:pPr>
            <a:r>
              <a:rPr lang="en-US" sz="1800" dirty="0">
                <a:solidFill>
                  <a:srgbClr val="FFFFFF"/>
                </a:solidFill>
                <a:latin typeface="Arial" panose="020B0604020202020204" pitchFamily="34" charset="0"/>
                <a:cs typeface="Arial" panose="020B0604020202020204" pitchFamily="34" charset="0"/>
              </a:rPr>
              <a:t>Indirect costs can be thought of those costs which are incurred to support to an </a:t>
            </a:r>
            <a:r>
              <a:rPr lang="en-US" sz="1800" dirty="0" err="1">
                <a:solidFill>
                  <a:srgbClr val="FFFFFF"/>
                </a:solidFill>
                <a:latin typeface="Arial" panose="020B0604020202020204" pitchFamily="34" charset="0"/>
                <a:cs typeface="Arial" panose="020B0604020202020204" pitchFamily="34" charset="0"/>
              </a:rPr>
              <a:t>organisations’</a:t>
            </a:r>
            <a:r>
              <a:rPr lang="en-US" sz="1800" dirty="0">
                <a:solidFill>
                  <a:srgbClr val="FFFFFF"/>
                </a:solidFill>
                <a:latin typeface="Arial" panose="020B0604020202020204" pitchFamily="34" charset="0"/>
                <a:cs typeface="Arial" panose="020B0604020202020204" pitchFamily="34" charset="0"/>
              </a:rPr>
              <a:t> main activities</a:t>
            </a:r>
          </a:p>
          <a:p>
            <a:pPr marL="0" indent="0">
              <a:lnSpc>
                <a:spcPct val="100000"/>
              </a:lnSpc>
              <a:spcAft>
                <a:spcPts val="0"/>
              </a:spcAft>
              <a:buNone/>
              <a:defRPr/>
            </a:pPr>
            <a:r>
              <a:rPr lang="en-US" sz="1800" dirty="0">
                <a:solidFill>
                  <a:srgbClr val="FFFFFF"/>
                </a:solidFill>
                <a:latin typeface="Arial" panose="020B0604020202020204" pitchFamily="34" charset="0"/>
                <a:cs typeface="Arial" panose="020B0604020202020204" pitchFamily="34" charset="0"/>
              </a:rPr>
              <a:t>By breaking down costs in this way, it becomes possible to identify the cause of costs within an </a:t>
            </a:r>
            <a:r>
              <a:rPr lang="en-US" sz="1800" dirty="0" err="1">
                <a:solidFill>
                  <a:srgbClr val="FFFFFF"/>
                </a:solidFill>
                <a:latin typeface="Arial" panose="020B0604020202020204" pitchFamily="34" charset="0"/>
                <a:cs typeface="Arial" panose="020B0604020202020204" pitchFamily="34" charset="0"/>
              </a:rPr>
              <a:t>organisation</a:t>
            </a:r>
            <a:r>
              <a:rPr lang="en-US" sz="1800" dirty="0">
                <a:solidFill>
                  <a:srgbClr val="FFFFFF"/>
                </a:solidFill>
                <a:latin typeface="Arial" panose="020B0604020202020204" pitchFamily="34" charset="0"/>
                <a:cs typeface="Arial" panose="020B0604020202020204" pitchFamily="34" charset="0"/>
              </a:rPr>
              <a:t>. From this it becomes possible to develop cost control and cost reduction strategies.</a:t>
            </a:r>
          </a:p>
          <a:p>
            <a:pPr marL="365760" indent="-365760">
              <a:spcAft>
                <a:spcPts val="0"/>
              </a:spcAft>
              <a:defRPr/>
            </a:pPr>
            <a:endParaRPr lang="en-US" sz="1800" dirty="0">
              <a:solidFill>
                <a:srgbClr val="FFFFFF"/>
              </a:solidFill>
            </a:endParaRPr>
          </a:p>
        </p:txBody>
      </p:sp>
      <p:pic>
        <p:nvPicPr>
          <p:cNvPr id="34820" name="Picture 34819" descr="Cardboard boxes on conveyor belt">
            <a:extLst>
              <a:ext uri="{FF2B5EF4-FFF2-40B4-BE49-F238E27FC236}">
                <a16:creationId xmlns:a16="http://schemas.microsoft.com/office/drawing/2014/main" id="{C9BCAE63-A67B-410E-85A8-3B92127F36C4}"/>
              </a:ext>
            </a:extLst>
          </p:cNvPr>
          <p:cNvPicPr>
            <a:picLocks noChangeAspect="1"/>
          </p:cNvPicPr>
          <p:nvPr/>
        </p:nvPicPr>
        <p:blipFill rotWithShape="1">
          <a:blip r:embed="rId3"/>
          <a:srcRect l="32784" r="22636" b="-1"/>
          <a:stretch/>
        </p:blipFill>
        <p:spPr>
          <a:xfrm>
            <a:off x="7611902" y="10"/>
            <a:ext cx="4580097" cy="6857990"/>
          </a:xfrm>
          <a:prstGeom prst="rect">
            <a:avLst/>
          </a:prstGeom>
        </p:spPr>
      </p:pic>
    </p:spTree>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FA98704-A067-94CF-0A32-161D1430BAAC}"/>
            </a:ext>
          </a:extLst>
        </p:cNvPr>
        <p:cNvGrpSpPr/>
        <p:nvPr/>
      </p:nvGrpSpPr>
      <p:grpSpPr>
        <a:xfrm>
          <a:off x="0" y="0"/>
          <a:ext cx="0" cy="0"/>
          <a:chOff x="0" y="0"/>
          <a:chExt cx="0" cy="0"/>
        </a:xfrm>
      </p:grpSpPr>
      <p:sp>
        <p:nvSpPr>
          <p:cNvPr id="38924" name="Rectangle 38923">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6866" name="Title 2">
            <a:extLst>
              <a:ext uri="{FF2B5EF4-FFF2-40B4-BE49-F238E27FC236}">
                <a16:creationId xmlns:a16="http://schemas.microsoft.com/office/drawing/2014/main" id="{FA200B04-C66A-702A-DE07-66BC76DFEE68}"/>
              </a:ext>
            </a:extLst>
          </p:cNvPr>
          <p:cNvSpPr>
            <a:spLocks noGrp="1"/>
          </p:cNvSpPr>
          <p:nvPr>
            <p:ph type="title"/>
          </p:nvPr>
        </p:nvSpPr>
        <p:spPr>
          <a:xfrm>
            <a:off x="643467" y="516835"/>
            <a:ext cx="3448259" cy="1666501"/>
          </a:xfrm>
        </p:spPr>
        <p:txBody>
          <a:bodyPr>
            <a:normAutofit/>
          </a:bodyPr>
          <a:lstStyle/>
          <a:p>
            <a:pPr>
              <a:defRPr/>
            </a:pPr>
            <a:r>
              <a:rPr lang="en-US" altLang="en-US" sz="4000" b="1">
                <a:solidFill>
                  <a:srgbClr val="FFFFFF"/>
                </a:solidFill>
                <a:latin typeface="Arial" panose="020B0604020202020204" pitchFamily="34" charset="0"/>
              </a:rPr>
              <a:t>Indirect Costs</a:t>
            </a:r>
            <a:endParaRPr lang="en-US" altLang="en-US" sz="4000">
              <a:solidFill>
                <a:srgbClr val="FFFFFF"/>
              </a:solidFill>
            </a:endParaRPr>
          </a:p>
        </p:txBody>
      </p:sp>
      <p:cxnSp>
        <p:nvCxnSpPr>
          <p:cNvPr id="38926" name="Straight Connector 38925">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915" name="Content Placeholder 1">
            <a:extLst>
              <a:ext uri="{FF2B5EF4-FFF2-40B4-BE49-F238E27FC236}">
                <a16:creationId xmlns:a16="http://schemas.microsoft.com/office/drawing/2014/main" id="{B6F90ADB-316A-2671-BBE7-7D878FCB4D70}"/>
              </a:ext>
            </a:extLst>
          </p:cNvPr>
          <p:cNvSpPr>
            <a:spLocks noGrp="1" noChangeArrowheads="1"/>
          </p:cNvSpPr>
          <p:nvPr>
            <p:ph idx="1"/>
          </p:nvPr>
        </p:nvSpPr>
        <p:spPr>
          <a:xfrm>
            <a:off x="643467" y="2546224"/>
            <a:ext cx="3448259" cy="3342747"/>
          </a:xfrm>
        </p:spPr>
        <p:txBody>
          <a:bodyPr>
            <a:normAutofit/>
          </a:bodyPr>
          <a:lstStyle/>
          <a:p>
            <a:pPr>
              <a:buFont typeface="Wingdings" panose="05000000000000000000" pitchFamily="2" charset="2"/>
              <a:buNone/>
            </a:pPr>
            <a:r>
              <a:rPr lang="en-US" altLang="en-US" sz="1700" dirty="0">
                <a:solidFill>
                  <a:srgbClr val="FFFFFF"/>
                </a:solidFill>
                <a:latin typeface="Arial" panose="020B0604020202020204" pitchFamily="34" charset="0"/>
              </a:rPr>
              <a:t>	Three types of direct cost:</a:t>
            </a:r>
          </a:p>
          <a:p>
            <a:pPr>
              <a:buFont typeface="Wingdings" panose="05000000000000000000" pitchFamily="2" charset="2"/>
              <a:buNone/>
            </a:pPr>
            <a:r>
              <a:rPr lang="en-US" altLang="en-US" sz="1700" dirty="0">
                <a:solidFill>
                  <a:srgbClr val="FFFFFF"/>
                </a:solidFill>
                <a:latin typeface="Arial" panose="020B0604020202020204" pitchFamily="34" charset="0"/>
              </a:rPr>
              <a:t>			</a:t>
            </a:r>
          </a:p>
          <a:p>
            <a:pPr>
              <a:buFont typeface="Wingdings" panose="05000000000000000000" pitchFamily="2" charset="2"/>
              <a:buNone/>
            </a:pPr>
            <a:r>
              <a:rPr lang="en-US" altLang="en-US" sz="1700" dirty="0">
                <a:solidFill>
                  <a:srgbClr val="FFFFFF"/>
                </a:solidFill>
                <a:latin typeface="Arial" panose="020B0604020202020204" pitchFamily="34" charset="0"/>
              </a:rPr>
              <a:t>			Direct Materials</a:t>
            </a:r>
          </a:p>
          <a:p>
            <a:pPr>
              <a:buFont typeface="Wingdings" panose="05000000000000000000" pitchFamily="2" charset="2"/>
              <a:buNone/>
            </a:pPr>
            <a:r>
              <a:rPr lang="en-US" altLang="en-US" sz="1700" dirty="0">
                <a:solidFill>
                  <a:srgbClr val="FFFFFF"/>
                </a:solidFill>
                <a:latin typeface="Arial" panose="020B0604020202020204" pitchFamily="34" charset="0"/>
              </a:rPr>
              <a:t>			</a:t>
            </a:r>
          </a:p>
          <a:p>
            <a:pPr>
              <a:buFont typeface="Wingdings" panose="05000000000000000000" pitchFamily="2" charset="2"/>
              <a:buNone/>
            </a:pPr>
            <a:r>
              <a:rPr lang="en-US" altLang="en-US" sz="1700" dirty="0">
                <a:solidFill>
                  <a:srgbClr val="FFFFFF"/>
                </a:solidFill>
                <a:latin typeface="Arial" panose="020B0604020202020204" pitchFamily="34" charset="0"/>
              </a:rPr>
              <a:t>			Direct </a:t>
            </a:r>
            <a:r>
              <a:rPr lang="en-US" altLang="en-US" sz="1700" dirty="0" err="1">
                <a:solidFill>
                  <a:srgbClr val="FFFFFF"/>
                </a:solidFill>
                <a:latin typeface="Arial" panose="020B0604020202020204" pitchFamily="34" charset="0"/>
              </a:rPr>
              <a:t>Labour</a:t>
            </a:r>
            <a:endParaRPr lang="en-US" altLang="en-US" sz="1700" dirty="0">
              <a:solidFill>
                <a:srgbClr val="FFFFFF"/>
              </a:solidFill>
              <a:latin typeface="Arial" panose="020B0604020202020204" pitchFamily="34" charset="0"/>
            </a:endParaRPr>
          </a:p>
          <a:p>
            <a:pPr>
              <a:buFont typeface="Wingdings" panose="05000000000000000000" pitchFamily="2" charset="2"/>
              <a:buNone/>
            </a:pPr>
            <a:r>
              <a:rPr lang="en-US" altLang="en-US" sz="1700" dirty="0">
                <a:solidFill>
                  <a:srgbClr val="FFFFFF"/>
                </a:solidFill>
                <a:latin typeface="Arial" panose="020B0604020202020204" pitchFamily="34" charset="0"/>
              </a:rPr>
              <a:t>			</a:t>
            </a:r>
          </a:p>
          <a:p>
            <a:pPr>
              <a:buFont typeface="Wingdings" panose="05000000000000000000" pitchFamily="2" charset="2"/>
              <a:buNone/>
            </a:pPr>
            <a:r>
              <a:rPr lang="en-US" altLang="en-US" sz="1700" dirty="0">
                <a:solidFill>
                  <a:srgbClr val="FFFFFF"/>
                </a:solidFill>
                <a:latin typeface="Arial" panose="020B0604020202020204" pitchFamily="34" charset="0"/>
              </a:rPr>
              <a:t>			Direct Expenses</a:t>
            </a:r>
          </a:p>
          <a:p>
            <a:endParaRPr lang="en-US" altLang="en-US" sz="1700" dirty="0">
              <a:solidFill>
                <a:srgbClr val="FFFFFF"/>
              </a:solidFill>
            </a:endParaRPr>
          </a:p>
        </p:txBody>
      </p:sp>
      <p:pic>
        <p:nvPicPr>
          <p:cNvPr id="38920" name="Picture 38919" descr="Stones balancing on a wood">
            <a:extLst>
              <a:ext uri="{FF2B5EF4-FFF2-40B4-BE49-F238E27FC236}">
                <a16:creationId xmlns:a16="http://schemas.microsoft.com/office/drawing/2014/main" id="{3521DB1C-3743-AEEB-260D-986E44E90884}"/>
              </a:ext>
            </a:extLst>
          </p:cNvPr>
          <p:cNvPicPr>
            <a:picLocks noChangeAspect="1"/>
          </p:cNvPicPr>
          <p:nvPr/>
        </p:nvPicPr>
        <p:blipFill>
          <a:blip r:embed="rId3"/>
          <a:srcRect l="26118" r="7659" b="-1"/>
          <a:stretch>
            <a:fillRect/>
          </a:stretch>
        </p:blipFill>
        <p:spPr>
          <a:xfrm>
            <a:off x="4654296" y="10"/>
            <a:ext cx="7537703" cy="6857990"/>
          </a:xfrm>
          <a:prstGeom prst="rect">
            <a:avLst/>
          </a:prstGeom>
        </p:spPr>
      </p:pic>
    </p:spTree>
    <p:extLst>
      <p:ext uri="{BB962C8B-B14F-4D97-AF65-F5344CB8AC3E}">
        <p14:creationId xmlns:p14="http://schemas.microsoft.com/office/powerpoint/2010/main" val="2799188028"/>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917" name="Rectangle 135">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38918" name="Rectangle 137">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6866" name="Title 2">
            <a:extLst>
              <a:ext uri="{FF2B5EF4-FFF2-40B4-BE49-F238E27FC236}">
                <a16:creationId xmlns:a16="http://schemas.microsoft.com/office/drawing/2014/main" id="{6A709756-B472-4730-844D-C015C0845A0D}"/>
              </a:ext>
            </a:extLst>
          </p:cNvPr>
          <p:cNvSpPr>
            <a:spLocks noGrp="1"/>
          </p:cNvSpPr>
          <p:nvPr>
            <p:ph type="title"/>
          </p:nvPr>
        </p:nvSpPr>
        <p:spPr>
          <a:xfrm>
            <a:off x="492369" y="605896"/>
            <a:ext cx="3642309" cy="5646208"/>
          </a:xfrm>
        </p:spPr>
        <p:txBody>
          <a:bodyPr anchor="ctr">
            <a:normAutofit/>
          </a:bodyPr>
          <a:lstStyle/>
          <a:p>
            <a:pPr>
              <a:defRPr/>
            </a:pPr>
            <a:r>
              <a:rPr lang="en-US" altLang="en-US" sz="4400" b="1">
                <a:solidFill>
                  <a:srgbClr val="FFFFFF"/>
                </a:solidFill>
                <a:latin typeface="Arial" panose="020B0604020202020204" pitchFamily="34" charset="0"/>
              </a:rPr>
              <a:t>Indirect Costs</a:t>
            </a:r>
            <a:endParaRPr lang="en-US" altLang="en-US" sz="4400">
              <a:solidFill>
                <a:srgbClr val="FFFFFF"/>
              </a:solidFill>
            </a:endParaRPr>
          </a:p>
        </p:txBody>
      </p:sp>
      <p:sp>
        <p:nvSpPr>
          <p:cNvPr id="38915" name="Content Placeholder 1">
            <a:extLst>
              <a:ext uri="{FF2B5EF4-FFF2-40B4-BE49-F238E27FC236}">
                <a16:creationId xmlns:a16="http://schemas.microsoft.com/office/drawing/2014/main" id="{F5839215-D9CB-4597-8343-5745DF844AE9}"/>
              </a:ext>
            </a:extLst>
          </p:cNvPr>
          <p:cNvSpPr>
            <a:spLocks noGrp="1" noChangeArrowheads="1"/>
          </p:cNvSpPr>
          <p:nvPr>
            <p:ph idx="1"/>
          </p:nvPr>
        </p:nvSpPr>
        <p:spPr>
          <a:xfrm>
            <a:off x="5231958" y="605896"/>
            <a:ext cx="5923721" cy="5646208"/>
          </a:xfrm>
        </p:spPr>
        <p:txBody>
          <a:bodyPr anchor="ctr">
            <a:normAutofit/>
          </a:bodyPr>
          <a:lstStyle/>
          <a:p>
            <a:pPr>
              <a:buFont typeface="Wingdings" panose="05000000000000000000" pitchFamily="2" charset="2"/>
              <a:buNone/>
            </a:pPr>
            <a:r>
              <a:rPr lang="en-US" altLang="en-US" sz="2400" dirty="0">
                <a:latin typeface="Arial" panose="020B0604020202020204" pitchFamily="34" charset="0"/>
              </a:rPr>
              <a:t>	Three types of indirect cost:</a:t>
            </a:r>
          </a:p>
          <a:p>
            <a:pPr>
              <a:buFont typeface="Wingdings" panose="05000000000000000000" pitchFamily="2" charset="2"/>
              <a:buNone/>
            </a:pPr>
            <a:r>
              <a:rPr lang="en-US" altLang="en-US" sz="2400" dirty="0">
                <a:latin typeface="Arial" panose="020B0604020202020204" pitchFamily="34" charset="0"/>
              </a:rPr>
              <a:t>			</a:t>
            </a:r>
          </a:p>
          <a:p>
            <a:pPr>
              <a:buFont typeface="Wingdings" panose="05000000000000000000" pitchFamily="2" charset="2"/>
              <a:buNone/>
            </a:pPr>
            <a:r>
              <a:rPr lang="en-US" altLang="en-US" sz="2400" dirty="0">
                <a:latin typeface="Arial" panose="020B0604020202020204" pitchFamily="34" charset="0"/>
              </a:rPr>
              <a:t>			Indirect Materials</a:t>
            </a:r>
          </a:p>
          <a:p>
            <a:pPr>
              <a:buFont typeface="Wingdings" panose="05000000000000000000" pitchFamily="2" charset="2"/>
              <a:buNone/>
            </a:pPr>
            <a:r>
              <a:rPr lang="en-US" altLang="en-US" sz="2400" dirty="0">
                <a:latin typeface="Arial" panose="020B0604020202020204" pitchFamily="34" charset="0"/>
              </a:rPr>
              <a:t>			</a:t>
            </a:r>
          </a:p>
          <a:p>
            <a:pPr>
              <a:buFont typeface="Wingdings" panose="05000000000000000000" pitchFamily="2" charset="2"/>
              <a:buNone/>
            </a:pPr>
            <a:r>
              <a:rPr lang="en-US" altLang="en-US" sz="2400" dirty="0">
                <a:latin typeface="Arial" panose="020B0604020202020204" pitchFamily="34" charset="0"/>
              </a:rPr>
              <a:t>			Indirect </a:t>
            </a:r>
            <a:r>
              <a:rPr lang="en-US" altLang="en-US" sz="2400" dirty="0" err="1">
                <a:latin typeface="Arial" panose="020B0604020202020204" pitchFamily="34" charset="0"/>
              </a:rPr>
              <a:t>Labour</a:t>
            </a:r>
            <a:endParaRPr lang="en-US" altLang="en-US" sz="2400" dirty="0">
              <a:latin typeface="Arial" panose="020B0604020202020204" pitchFamily="34" charset="0"/>
            </a:endParaRPr>
          </a:p>
          <a:p>
            <a:pPr>
              <a:buFont typeface="Wingdings" panose="05000000000000000000" pitchFamily="2" charset="2"/>
              <a:buNone/>
            </a:pPr>
            <a:r>
              <a:rPr lang="en-US" altLang="en-US" sz="2400" dirty="0">
                <a:latin typeface="Arial" panose="020B0604020202020204" pitchFamily="34" charset="0"/>
              </a:rPr>
              <a:t>			</a:t>
            </a:r>
          </a:p>
          <a:p>
            <a:pPr>
              <a:buFont typeface="Wingdings" panose="05000000000000000000" pitchFamily="2" charset="2"/>
              <a:buNone/>
            </a:pPr>
            <a:r>
              <a:rPr lang="en-US" altLang="en-US" sz="2400" dirty="0">
                <a:latin typeface="Arial" panose="020B0604020202020204" pitchFamily="34" charset="0"/>
              </a:rPr>
              <a:t>			Indirect Expenses</a:t>
            </a:r>
          </a:p>
          <a:p>
            <a:endParaRPr lang="en-US" alt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D969AE6F-2CD9-4418-898D-11B172D22872}"/>
              </a:ext>
            </a:extLst>
          </p:cNvPr>
          <p:cNvSpPr>
            <a:spLocks noGrp="1"/>
          </p:cNvSpPr>
          <p:nvPr>
            <p:ph type="title"/>
          </p:nvPr>
        </p:nvSpPr>
        <p:spPr>
          <a:xfrm>
            <a:off x="643467" y="516835"/>
            <a:ext cx="3448259" cy="1666501"/>
          </a:xfrm>
        </p:spPr>
        <p:txBody>
          <a:bodyPr>
            <a:normAutofit/>
          </a:bodyPr>
          <a:lstStyle/>
          <a:p>
            <a:r>
              <a:rPr lang="en-GB" sz="4000">
                <a:solidFill>
                  <a:srgbClr val="FFFFFF"/>
                </a:solidFill>
              </a:rPr>
              <a:t>What is labour?</a:t>
            </a:r>
          </a:p>
        </p:txBody>
      </p:sp>
      <p:cxnSp>
        <p:nvCxnSpPr>
          <p:cNvPr id="73" name="Straight Connector 72">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8E1193C-755B-4568-B605-C241BC9197A5}"/>
              </a:ext>
            </a:extLst>
          </p:cNvPr>
          <p:cNvSpPr>
            <a:spLocks noGrp="1"/>
          </p:cNvSpPr>
          <p:nvPr>
            <p:ph idx="1"/>
          </p:nvPr>
        </p:nvSpPr>
        <p:spPr>
          <a:xfrm>
            <a:off x="276045" y="2546224"/>
            <a:ext cx="3985404" cy="4044356"/>
          </a:xfrm>
        </p:spPr>
        <p:txBody>
          <a:bodyPr>
            <a:normAutofit fontScale="85000" lnSpcReduction="10000"/>
          </a:bodyPr>
          <a:lstStyle/>
          <a:p>
            <a:r>
              <a:rPr lang="en-GB" sz="1800" dirty="0">
                <a:solidFill>
                  <a:srgbClr val="FFFFFF"/>
                </a:solidFill>
                <a:latin typeface="Arial" panose="020B0604020202020204" pitchFamily="34" charset="0"/>
                <a:cs typeface="Arial" panose="020B0604020202020204" pitchFamily="34" charset="0"/>
              </a:rPr>
              <a:t>Different roles in an organisation:</a:t>
            </a:r>
          </a:p>
          <a:p>
            <a:r>
              <a:rPr lang="en-GB" sz="1800" dirty="0">
                <a:solidFill>
                  <a:srgbClr val="FFFFFF"/>
                </a:solidFill>
                <a:latin typeface="Arial" panose="020B0604020202020204" pitchFamily="34" charset="0"/>
                <a:cs typeface="Arial" panose="020B0604020202020204" pitchFamily="34" charset="0"/>
              </a:rPr>
              <a:t>ADMIN</a:t>
            </a:r>
          </a:p>
          <a:p>
            <a:r>
              <a:rPr lang="en-GB" sz="1800" dirty="0">
                <a:solidFill>
                  <a:srgbClr val="FFFFFF"/>
                </a:solidFill>
                <a:latin typeface="Arial" panose="020B0604020202020204" pitchFamily="34" charset="0"/>
                <a:cs typeface="Arial" panose="020B0604020202020204" pitchFamily="34" charset="0"/>
              </a:rPr>
              <a:t>SALES</a:t>
            </a:r>
          </a:p>
          <a:p>
            <a:r>
              <a:rPr lang="en-GB" sz="1800" dirty="0">
                <a:solidFill>
                  <a:srgbClr val="FFFFFF"/>
                </a:solidFill>
                <a:latin typeface="Arial" panose="020B0604020202020204" pitchFamily="34" charset="0"/>
                <a:cs typeface="Arial" panose="020B0604020202020204" pitchFamily="34" charset="0"/>
              </a:rPr>
              <a:t>MARKETING</a:t>
            </a:r>
          </a:p>
          <a:p>
            <a:r>
              <a:rPr lang="en-GB" sz="1800" dirty="0">
                <a:solidFill>
                  <a:srgbClr val="FFFFFF"/>
                </a:solidFill>
                <a:latin typeface="Arial" panose="020B0604020202020204" pitchFamily="34" charset="0"/>
                <a:cs typeface="Arial" panose="020B0604020202020204" pitchFamily="34" charset="0"/>
              </a:rPr>
              <a:t>MANAGEMENT</a:t>
            </a:r>
          </a:p>
          <a:p>
            <a:r>
              <a:rPr lang="en-GB" sz="1800" dirty="0">
                <a:solidFill>
                  <a:srgbClr val="FFFFFF"/>
                </a:solidFill>
                <a:latin typeface="Arial" panose="020B0604020202020204" pitchFamily="34" charset="0"/>
                <a:cs typeface="Arial" panose="020B0604020202020204" pitchFamily="34" charset="0"/>
              </a:rPr>
              <a:t>ENGINEERS</a:t>
            </a:r>
          </a:p>
          <a:p>
            <a:r>
              <a:rPr lang="en-GB" sz="1800" dirty="0">
                <a:solidFill>
                  <a:srgbClr val="FFFFFF"/>
                </a:solidFill>
                <a:latin typeface="Arial" panose="020B0604020202020204" pitchFamily="34" charset="0"/>
                <a:cs typeface="Arial" panose="020B0604020202020204" pitchFamily="34" charset="0"/>
              </a:rPr>
              <a:t>SUPERVISOR</a:t>
            </a:r>
          </a:p>
          <a:p>
            <a:r>
              <a:rPr lang="en-GB" sz="1800" dirty="0">
                <a:solidFill>
                  <a:srgbClr val="FFFFFF"/>
                </a:solidFill>
                <a:latin typeface="Arial" panose="020B0604020202020204" pitchFamily="34" charset="0"/>
                <a:cs typeface="Arial" panose="020B0604020202020204" pitchFamily="34" charset="0"/>
              </a:rPr>
              <a:t>ACCOUNTANT</a:t>
            </a:r>
          </a:p>
          <a:p>
            <a:r>
              <a:rPr lang="en-GB" sz="1800" dirty="0">
                <a:solidFill>
                  <a:srgbClr val="FFFFFF"/>
                </a:solidFill>
                <a:latin typeface="Arial" panose="020B0604020202020204" pitchFamily="34" charset="0"/>
                <a:cs typeface="Arial" panose="020B0604020202020204" pitchFamily="34" charset="0"/>
              </a:rPr>
              <a:t>CARPENTERS</a:t>
            </a:r>
          </a:p>
          <a:p>
            <a:r>
              <a:rPr lang="en-GB" sz="1800" dirty="0">
                <a:solidFill>
                  <a:srgbClr val="FFFFFF"/>
                </a:solidFill>
                <a:latin typeface="Arial" panose="020B0604020202020204" pitchFamily="34" charset="0"/>
                <a:cs typeface="Arial" panose="020B0604020202020204" pitchFamily="34" charset="0"/>
              </a:rPr>
              <a:t>BRICKLAYERS/MASONS</a:t>
            </a:r>
          </a:p>
          <a:p>
            <a:endParaRPr lang="en-GB" sz="1800" dirty="0">
              <a:solidFill>
                <a:srgbClr val="FFFFFF"/>
              </a:solidFill>
            </a:endParaRPr>
          </a:p>
          <a:p>
            <a:endParaRPr lang="en-GB" sz="1800" dirty="0">
              <a:solidFill>
                <a:srgbClr val="FFFFFF"/>
              </a:solidFill>
            </a:endParaRPr>
          </a:p>
        </p:txBody>
      </p:sp>
      <p:pic>
        <p:nvPicPr>
          <p:cNvPr id="1026" name="Picture 2" descr="What types of jobs and employers are there in business? ">
            <a:extLst>
              <a:ext uri="{FF2B5EF4-FFF2-40B4-BE49-F238E27FC236}">
                <a16:creationId xmlns:a16="http://schemas.microsoft.com/office/drawing/2014/main" id="{AF0FF105-D283-43B7-9209-237BE4EFE3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680" r="28928"/>
          <a:stretch/>
        </p:blipFill>
        <p:spPr bwMode="auto">
          <a:xfrm>
            <a:off x="4654296" y="10"/>
            <a:ext cx="7537703"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958453"/>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643467" y="516835"/>
            <a:ext cx="3448259" cy="1666501"/>
          </a:xfrm>
        </p:spPr>
        <p:txBody>
          <a:bodyPr>
            <a:normAutofit/>
          </a:bodyPr>
          <a:lstStyle/>
          <a:p>
            <a:r>
              <a:rPr lang="en-US" sz="4000" b="1" u="sng">
                <a:solidFill>
                  <a:srgbClr val="FFFFFF"/>
                </a:solidFill>
              </a:rPr>
              <a:t>Classification of Labour</a:t>
            </a:r>
            <a:endParaRPr lang="en-GB" sz="4000">
              <a:solidFill>
                <a:srgbClr val="FFFFFF"/>
              </a:solidFill>
            </a:endParaRPr>
          </a:p>
        </p:txBody>
      </p:sp>
      <p:cxnSp>
        <p:nvCxnSpPr>
          <p:cNvPr id="26" name="Straight Connector 25">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281158" y="2498490"/>
            <a:ext cx="4049302" cy="4044355"/>
          </a:xfrm>
        </p:spPr>
        <p:txBody>
          <a:bodyPr>
            <a:normAutofit lnSpcReduction="10000"/>
          </a:bodyPr>
          <a:lstStyle/>
          <a:p>
            <a:pPr marL="577850" indent="-577850" defTabSz="762000">
              <a:lnSpc>
                <a:spcPct val="100000"/>
              </a:lnSpc>
              <a:buNone/>
            </a:pPr>
            <a:r>
              <a:rPr lang="en-US" sz="1600" dirty="0">
                <a:solidFill>
                  <a:srgbClr val="FFFFFF"/>
                </a:solidFill>
              </a:rPr>
              <a:t>        </a:t>
            </a:r>
            <a:r>
              <a:rPr lang="en-US" sz="1600" dirty="0">
                <a:solidFill>
                  <a:srgbClr val="FFFFFF"/>
                </a:solidFill>
                <a:latin typeface="Arial" panose="020B0604020202020204" pitchFamily="34" charset="0"/>
                <a:cs typeface="Arial" panose="020B0604020202020204" pitchFamily="34" charset="0"/>
              </a:rPr>
              <a:t>The main concern for the cost accountant is whether to classify </a:t>
            </a:r>
            <a:r>
              <a:rPr lang="en-US" sz="1600" dirty="0" err="1">
                <a:solidFill>
                  <a:srgbClr val="FFFFFF"/>
                </a:solidFill>
                <a:latin typeface="Arial" panose="020B0604020202020204" pitchFamily="34" charset="0"/>
                <a:cs typeface="Arial" panose="020B0604020202020204" pitchFamily="34" charset="0"/>
              </a:rPr>
              <a:t>labour</a:t>
            </a:r>
            <a:r>
              <a:rPr lang="en-US" sz="1600" dirty="0">
                <a:solidFill>
                  <a:srgbClr val="FFFFFF"/>
                </a:solidFill>
                <a:latin typeface="Arial" panose="020B0604020202020204" pitchFamily="34" charset="0"/>
                <a:cs typeface="Arial" panose="020B0604020202020204" pitchFamily="34" charset="0"/>
              </a:rPr>
              <a:t> costs as direct or indirect.</a:t>
            </a:r>
          </a:p>
          <a:p>
            <a:pPr marL="577850" indent="-577850" defTabSz="762000">
              <a:lnSpc>
                <a:spcPct val="100000"/>
              </a:lnSpc>
              <a:buNone/>
            </a:pPr>
            <a:r>
              <a:rPr lang="en-US" sz="1600" dirty="0">
                <a:solidFill>
                  <a:srgbClr val="FFFFFF"/>
                </a:solidFill>
                <a:latin typeface="Arial" panose="020B0604020202020204" pitchFamily="34" charset="0"/>
                <a:cs typeface="Arial" panose="020B0604020202020204" pitchFamily="34" charset="0"/>
              </a:rPr>
              <a:t>	</a:t>
            </a:r>
          </a:p>
          <a:p>
            <a:pPr marL="577850" indent="-577850" defTabSz="762000">
              <a:lnSpc>
                <a:spcPct val="100000"/>
              </a:lnSpc>
              <a:buNone/>
            </a:pPr>
            <a:r>
              <a:rPr lang="en-US" sz="1600" b="1" dirty="0">
                <a:solidFill>
                  <a:srgbClr val="FFFFFF"/>
                </a:solidFill>
                <a:latin typeface="Arial" panose="020B0604020202020204" pitchFamily="34" charset="0"/>
                <a:cs typeface="Arial" panose="020B0604020202020204" pitchFamily="34" charset="0"/>
              </a:rPr>
              <a:t>Direct </a:t>
            </a:r>
            <a:r>
              <a:rPr lang="en-US" sz="1600" b="1" dirty="0" err="1">
                <a:solidFill>
                  <a:srgbClr val="FFFFFF"/>
                </a:solidFill>
                <a:latin typeface="Arial" panose="020B0604020202020204" pitchFamily="34" charset="0"/>
                <a:cs typeface="Arial" panose="020B0604020202020204" pitchFamily="34" charset="0"/>
              </a:rPr>
              <a:t>Labour</a:t>
            </a:r>
            <a:endParaRPr lang="en-US" sz="1600" b="1" dirty="0">
              <a:solidFill>
                <a:srgbClr val="FFFFFF"/>
              </a:solidFill>
              <a:latin typeface="Arial" panose="020B0604020202020204" pitchFamily="34" charset="0"/>
              <a:cs typeface="Arial" panose="020B0604020202020204" pitchFamily="34" charset="0"/>
            </a:endParaRPr>
          </a:p>
          <a:p>
            <a:pPr marL="577850" indent="-577850" defTabSz="762000">
              <a:lnSpc>
                <a:spcPct val="100000"/>
              </a:lnSpc>
              <a:buNone/>
            </a:pPr>
            <a:r>
              <a:rPr lang="en-US" sz="1600" dirty="0">
                <a:solidFill>
                  <a:srgbClr val="FFFFFF"/>
                </a:solidFill>
                <a:latin typeface="Arial" panose="020B0604020202020204" pitchFamily="34" charset="0"/>
                <a:cs typeface="Arial" panose="020B0604020202020204" pitchFamily="34" charset="0"/>
              </a:rPr>
              <a:t>	Hours spent directly on making a product are charged directly to that product.</a:t>
            </a:r>
          </a:p>
          <a:p>
            <a:pPr marL="577850" indent="-577850" defTabSz="762000">
              <a:lnSpc>
                <a:spcPct val="100000"/>
              </a:lnSpc>
              <a:buNone/>
            </a:pPr>
            <a:r>
              <a:rPr lang="en-US" sz="1600" b="1" dirty="0">
                <a:solidFill>
                  <a:srgbClr val="FFFFFF"/>
                </a:solidFill>
                <a:latin typeface="Arial" panose="020B0604020202020204" pitchFamily="34" charset="0"/>
                <a:cs typeface="Arial" panose="020B0604020202020204" pitchFamily="34" charset="0"/>
              </a:rPr>
              <a:t>Indirect </a:t>
            </a:r>
            <a:r>
              <a:rPr lang="en-US" sz="1600" b="1" dirty="0" err="1">
                <a:solidFill>
                  <a:srgbClr val="FFFFFF"/>
                </a:solidFill>
                <a:latin typeface="Arial" panose="020B0604020202020204" pitchFamily="34" charset="0"/>
                <a:cs typeface="Arial" panose="020B0604020202020204" pitchFamily="34" charset="0"/>
              </a:rPr>
              <a:t>Labour</a:t>
            </a:r>
            <a:endParaRPr lang="en-US" sz="1600" b="1" dirty="0">
              <a:solidFill>
                <a:srgbClr val="FFFFFF"/>
              </a:solidFill>
              <a:latin typeface="Arial" panose="020B0604020202020204" pitchFamily="34" charset="0"/>
              <a:cs typeface="Arial" panose="020B0604020202020204" pitchFamily="34" charset="0"/>
            </a:endParaRPr>
          </a:p>
          <a:p>
            <a:pPr marL="577850" indent="-577850" defTabSz="762000">
              <a:lnSpc>
                <a:spcPct val="100000"/>
              </a:lnSpc>
              <a:buNone/>
            </a:pPr>
            <a:r>
              <a:rPr lang="en-US" sz="1600" dirty="0">
                <a:solidFill>
                  <a:srgbClr val="FFFFFF"/>
                </a:solidFill>
                <a:latin typeface="Arial" panose="020B0604020202020204" pitchFamily="34" charset="0"/>
                <a:cs typeface="Arial" panose="020B0604020202020204" pitchFamily="34" charset="0"/>
              </a:rPr>
              <a:t>          Hours spent on activities not directly making a product – </a:t>
            </a:r>
            <a:r>
              <a:rPr lang="en-US" sz="1600" dirty="0" err="1">
                <a:solidFill>
                  <a:srgbClr val="FFFFFF"/>
                </a:solidFill>
                <a:latin typeface="Arial" panose="020B0604020202020204" pitchFamily="34" charset="0"/>
                <a:cs typeface="Arial" panose="020B0604020202020204" pitchFamily="34" charset="0"/>
              </a:rPr>
              <a:t>e,g</a:t>
            </a:r>
            <a:r>
              <a:rPr lang="en-US" sz="1600" dirty="0">
                <a:solidFill>
                  <a:srgbClr val="FFFFFF"/>
                </a:solidFill>
                <a:latin typeface="Arial" panose="020B0604020202020204" pitchFamily="34" charset="0"/>
                <a:cs typeface="Arial" panose="020B0604020202020204" pitchFamily="34" charset="0"/>
              </a:rPr>
              <a:t> production supervisors, administrative and sales salaries. </a:t>
            </a:r>
          </a:p>
          <a:p>
            <a:pPr marL="577850" indent="-577850" defTabSz="762000">
              <a:lnSpc>
                <a:spcPct val="100000"/>
              </a:lnSpc>
              <a:buNone/>
            </a:pPr>
            <a:endParaRPr lang="en-US" sz="1100" dirty="0">
              <a:solidFill>
                <a:srgbClr val="FFFFFF"/>
              </a:solidFill>
            </a:endParaRPr>
          </a:p>
        </p:txBody>
      </p:sp>
      <p:pic>
        <p:nvPicPr>
          <p:cNvPr id="4" name="Picture 3">
            <a:extLst>
              <a:ext uri="{FF2B5EF4-FFF2-40B4-BE49-F238E27FC236}">
                <a16:creationId xmlns:a16="http://schemas.microsoft.com/office/drawing/2014/main" id="{8A363F91-C5F5-4AD3-99C9-BD1E746DBC49}"/>
              </a:ext>
            </a:extLst>
          </p:cNvPr>
          <p:cNvPicPr>
            <a:picLocks noChangeAspect="1"/>
          </p:cNvPicPr>
          <p:nvPr/>
        </p:nvPicPr>
        <p:blipFill rotWithShape="1">
          <a:blip r:embed="rId3"/>
          <a:srcRect l="15761" r="23238"/>
          <a:stretch/>
        </p:blipFill>
        <p:spPr>
          <a:xfrm>
            <a:off x="4654296" y="10"/>
            <a:ext cx="7537703" cy="6857990"/>
          </a:xfrm>
          <a:prstGeom prst="rect">
            <a:avLst/>
          </a:prstGeom>
        </p:spPr>
      </p:pic>
    </p:spTree>
    <p:extLst>
      <p:ext uri="{BB962C8B-B14F-4D97-AF65-F5344CB8AC3E}">
        <p14:creationId xmlns:p14="http://schemas.microsoft.com/office/powerpoint/2010/main" val="3655832095"/>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a:extLst>
              <a:ext uri="{FF2B5EF4-FFF2-40B4-BE49-F238E27FC236}">
                <a16:creationId xmlns:a16="http://schemas.microsoft.com/office/drawing/2014/main" id="{E3CAF1C9-72DF-4DCB-94B6-F277E25B2E70}"/>
              </a:ext>
            </a:extLst>
          </p:cNvPr>
          <p:cNvSpPr>
            <a:spLocks noGrp="1" noChangeArrowheads="1"/>
          </p:cNvSpPr>
          <p:nvPr>
            <p:ph type="title"/>
          </p:nvPr>
        </p:nvSpPr>
        <p:spPr>
          <a:xfrm>
            <a:off x="643468" y="643467"/>
            <a:ext cx="3073550" cy="5126203"/>
          </a:xfrm>
        </p:spPr>
        <p:txBody>
          <a:bodyPr anchor="ctr">
            <a:normAutofit/>
          </a:bodyPr>
          <a:lstStyle/>
          <a:p>
            <a:pPr algn="r" eaLnBrk="1" hangingPunct="1"/>
            <a:r>
              <a:rPr lang="en-GB" altLang="en-US" dirty="0"/>
              <a:t>Break-Even Analysis</a:t>
            </a:r>
          </a:p>
        </p:txBody>
      </p:sp>
      <p:cxnSp>
        <p:nvCxnSpPr>
          <p:cNvPr id="138" name="Straight Connector 137">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2" y="1778497"/>
            <a:ext cx="0" cy="3200400"/>
          </a:xfrm>
          <a:prstGeom prst="line">
            <a:avLst/>
          </a:prstGeom>
          <a:ln w="19050">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9219" name="Rectangle 3">
            <a:extLst>
              <a:ext uri="{FF2B5EF4-FFF2-40B4-BE49-F238E27FC236}">
                <a16:creationId xmlns:a16="http://schemas.microsoft.com/office/drawing/2014/main" id="{9C91E7D6-D689-41EA-B267-AD9715C1599D}"/>
              </a:ext>
            </a:extLst>
          </p:cNvPr>
          <p:cNvSpPr>
            <a:spLocks noGrp="1" noChangeArrowheads="1"/>
          </p:cNvSpPr>
          <p:nvPr>
            <p:ph type="body" idx="1"/>
          </p:nvPr>
        </p:nvSpPr>
        <p:spPr>
          <a:xfrm>
            <a:off x="4363786" y="621697"/>
            <a:ext cx="6791894" cy="5147973"/>
          </a:xfrm>
        </p:spPr>
        <p:txBody>
          <a:bodyPr anchor="ctr">
            <a:normAutofit/>
          </a:bodyPr>
          <a:lstStyle/>
          <a:p>
            <a:pPr eaLnBrk="1" hangingPunct="1">
              <a:buFontTx/>
              <a:buNone/>
            </a:pPr>
            <a:r>
              <a:rPr lang="en-GB" altLang="en-US" dirty="0"/>
              <a:t>	</a:t>
            </a:r>
            <a:r>
              <a:rPr lang="en-GB" altLang="en-US" dirty="0">
                <a:latin typeface="Arial" panose="020B0604020202020204" pitchFamily="34" charset="0"/>
                <a:cs typeface="Arial" panose="020B0604020202020204" pitchFamily="34" charset="0"/>
              </a:rPr>
              <a:t>Businesses like to know how much they need to produce or sell to </a:t>
            </a:r>
            <a:r>
              <a:rPr lang="en-GB" altLang="en-US" b="1" dirty="0">
                <a:latin typeface="Arial" panose="020B0604020202020204" pitchFamily="34" charset="0"/>
                <a:cs typeface="Arial" panose="020B0604020202020204" pitchFamily="34" charset="0"/>
              </a:rPr>
              <a:t>Break Even</a:t>
            </a:r>
            <a:r>
              <a:rPr lang="en-GB" altLang="en-US" dirty="0">
                <a:latin typeface="Arial" panose="020B0604020202020204" pitchFamily="34" charset="0"/>
                <a:cs typeface="Arial" panose="020B0604020202020204" pitchFamily="34" charset="0"/>
              </a:rPr>
              <a:t>.  </a:t>
            </a:r>
          </a:p>
          <a:p>
            <a:pPr eaLnBrk="1" hangingPunct="1">
              <a:buFontTx/>
              <a:buNone/>
            </a:pPr>
            <a:r>
              <a:rPr lang="en-GB" altLang="en-US" dirty="0">
                <a:latin typeface="Arial" panose="020B0604020202020204" pitchFamily="34" charset="0"/>
                <a:cs typeface="Arial" panose="020B0604020202020204" pitchFamily="34" charset="0"/>
              </a:rPr>
              <a:t> If a business has information about </a:t>
            </a:r>
            <a:r>
              <a:rPr lang="en-GB" altLang="en-US" u="sng" dirty="0">
                <a:latin typeface="Arial" panose="020B0604020202020204" pitchFamily="34" charset="0"/>
                <a:cs typeface="Arial" panose="020B0604020202020204" pitchFamily="34" charset="0"/>
              </a:rPr>
              <a:t>fixed costs</a:t>
            </a:r>
            <a:r>
              <a:rPr lang="en-GB" altLang="en-US" dirty="0">
                <a:latin typeface="Arial" panose="020B0604020202020204" pitchFamily="34" charset="0"/>
                <a:cs typeface="Arial" panose="020B0604020202020204" pitchFamily="34" charset="0"/>
              </a:rPr>
              <a:t> and </a:t>
            </a:r>
            <a:r>
              <a:rPr lang="en-GB" altLang="en-US" u="sng" dirty="0">
                <a:latin typeface="Arial" panose="020B0604020202020204" pitchFamily="34" charset="0"/>
                <a:cs typeface="Arial" panose="020B0604020202020204" pitchFamily="34" charset="0"/>
              </a:rPr>
              <a:t>variable costs</a:t>
            </a:r>
            <a:r>
              <a:rPr lang="en-GB" altLang="en-US" dirty="0">
                <a:latin typeface="Arial" panose="020B0604020202020204" pitchFamily="34" charset="0"/>
                <a:cs typeface="Arial" panose="020B0604020202020204" pitchFamily="34" charset="0"/>
              </a:rPr>
              <a:t> and knows what price it is going to charge, it can calculate how many units it needs to sell to cover all of its costs.  </a:t>
            </a:r>
          </a:p>
          <a:p>
            <a:pPr eaLnBrk="1" hangingPunct="1">
              <a:buFontTx/>
              <a:buNone/>
            </a:pPr>
            <a:r>
              <a:rPr lang="en-GB" altLang="en-US" dirty="0">
                <a:latin typeface="Arial" panose="020B0604020202020204" pitchFamily="34" charset="0"/>
                <a:cs typeface="Arial" panose="020B0604020202020204" pitchFamily="34" charset="0"/>
              </a:rPr>
              <a:t> The level of sales where </a:t>
            </a:r>
            <a:r>
              <a:rPr lang="en-GB" altLang="en-US" u="sng" dirty="0">
                <a:latin typeface="Arial" panose="020B0604020202020204" pitchFamily="34" charset="0"/>
                <a:cs typeface="Arial" panose="020B0604020202020204" pitchFamily="34" charset="0"/>
              </a:rPr>
              <a:t>total costs</a:t>
            </a:r>
            <a:r>
              <a:rPr lang="en-GB" altLang="en-US" dirty="0">
                <a:latin typeface="Arial" panose="020B0604020202020204" pitchFamily="34" charset="0"/>
                <a:cs typeface="Arial" panose="020B0604020202020204" pitchFamily="34" charset="0"/>
              </a:rPr>
              <a:t> are exactly the same as </a:t>
            </a:r>
            <a:r>
              <a:rPr lang="en-GB" altLang="en-US" u="sng" dirty="0">
                <a:latin typeface="Arial" panose="020B0604020202020204" pitchFamily="34" charset="0"/>
                <a:cs typeface="Arial" panose="020B0604020202020204" pitchFamily="34" charset="0"/>
              </a:rPr>
              <a:t>total revenue</a:t>
            </a:r>
            <a:r>
              <a:rPr lang="en-GB" altLang="en-US" dirty="0">
                <a:latin typeface="Arial" panose="020B0604020202020204" pitchFamily="34" charset="0"/>
                <a:cs typeface="Arial" panose="020B0604020202020204" pitchFamily="34" charset="0"/>
              </a:rPr>
              <a:t> is called </a:t>
            </a:r>
            <a:r>
              <a:rPr lang="en-GB" altLang="en-US" b="1" dirty="0">
                <a:latin typeface="Arial" panose="020B0604020202020204" pitchFamily="34" charset="0"/>
                <a:cs typeface="Arial" panose="020B0604020202020204" pitchFamily="34" charset="0"/>
              </a:rPr>
              <a:t>BREAK-EVEN POINT.</a:t>
            </a:r>
            <a:endParaRPr lang="en-GB" altLang="en-US" dirty="0">
              <a:latin typeface="Arial" panose="020B0604020202020204" pitchFamily="34" charset="0"/>
              <a:cs typeface="Arial" panose="020B0604020202020204" pitchFamily="34" charset="0"/>
            </a:endParaRPr>
          </a:p>
        </p:txBody>
      </p:sp>
      <p:sp>
        <p:nvSpPr>
          <p:cNvPr id="140" name="Rectangle 139">
            <a:extLst>
              <a:ext uri="{FF2B5EF4-FFF2-40B4-BE49-F238E27FC236}">
                <a16:creationId xmlns:a16="http://schemas.microsoft.com/office/drawing/2014/main" id="{14552793-7DFF-4EC7-AC69-D34A75D018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FF3A15-8977-4C3B-AAF8-56EF0617C582}"/>
              </a:ext>
            </a:extLst>
          </p:cNvPr>
          <p:cNvSpPr>
            <a:spLocks noGrp="1"/>
          </p:cNvSpPr>
          <p:nvPr>
            <p:ph type="title"/>
          </p:nvPr>
        </p:nvSpPr>
        <p:spPr>
          <a:xfrm>
            <a:off x="1036320" y="286603"/>
            <a:ext cx="10058400" cy="1450757"/>
          </a:xfrm>
        </p:spPr>
        <p:txBody>
          <a:bodyPr rtlCol="0">
            <a:normAutofit/>
          </a:bodyPr>
          <a:lstStyle/>
          <a:p>
            <a:pPr>
              <a:defRPr/>
            </a:pPr>
            <a:r>
              <a:rPr lang="en-GB" altLang="en-US" dirty="0">
                <a:effectLst>
                  <a:outerShdw blurRad="38100" dist="38100" dir="2700000" algn="tl">
                    <a:srgbClr val="C0C0C0"/>
                  </a:outerShdw>
                </a:effectLst>
              </a:rPr>
              <a:t>Limitations of Break-Even</a:t>
            </a:r>
          </a:p>
        </p:txBody>
      </p:sp>
      <p:cxnSp>
        <p:nvCxnSpPr>
          <p:cNvPr id="12" name="Straight Connector 11">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Graphic 6" descr="Store">
            <a:extLst>
              <a:ext uri="{FF2B5EF4-FFF2-40B4-BE49-F238E27FC236}">
                <a16:creationId xmlns:a16="http://schemas.microsoft.com/office/drawing/2014/main" id="{A409E28E-2553-81EA-271B-FEA65E7E270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509" y="2472903"/>
            <a:ext cx="3031484" cy="3031484"/>
          </a:xfrm>
          <a:prstGeom prst="rect">
            <a:avLst/>
          </a:prstGeom>
        </p:spPr>
      </p:pic>
      <p:sp>
        <p:nvSpPr>
          <p:cNvPr id="3" name="Content Placeholder 2">
            <a:extLst>
              <a:ext uri="{FF2B5EF4-FFF2-40B4-BE49-F238E27FC236}">
                <a16:creationId xmlns:a16="http://schemas.microsoft.com/office/drawing/2014/main" id="{9074758D-535E-4D05-ADF2-E8479F253FA6}"/>
              </a:ext>
            </a:extLst>
          </p:cNvPr>
          <p:cNvSpPr>
            <a:spLocks noGrp="1"/>
          </p:cNvSpPr>
          <p:nvPr>
            <p:ph idx="1"/>
          </p:nvPr>
        </p:nvSpPr>
        <p:spPr>
          <a:xfrm>
            <a:off x="4706460" y="2108201"/>
            <a:ext cx="6388260" cy="3760891"/>
          </a:xfrm>
        </p:spPr>
        <p:txBody>
          <a:bodyPr rtlCol="0">
            <a:normAutofit/>
          </a:bodyPr>
          <a:lstStyle/>
          <a:p>
            <a:pPr marL="82296" indent="0">
              <a:lnSpc>
                <a:spcPct val="100000"/>
              </a:lnSpc>
              <a:spcAft>
                <a:spcPts val="0"/>
              </a:spcAft>
              <a:buClr>
                <a:schemeClr val="tx1">
                  <a:lumMod val="85000"/>
                  <a:lumOff val="15000"/>
                </a:schemeClr>
              </a:buClr>
              <a:buNone/>
              <a:defRPr/>
            </a:pPr>
            <a:r>
              <a:rPr lang="en-GB" sz="1600" dirty="0">
                <a:latin typeface="Arial" panose="020B0604020202020204" pitchFamily="34" charset="0"/>
                <a:cs typeface="Arial" panose="020B0604020202020204" pitchFamily="34" charset="0"/>
              </a:rPr>
              <a:t>Most businesses sell more than one product</a:t>
            </a:r>
          </a:p>
          <a:p>
            <a:pPr marL="82296" indent="0">
              <a:lnSpc>
                <a:spcPct val="100000"/>
              </a:lnSpc>
              <a:spcAft>
                <a:spcPts val="0"/>
              </a:spcAft>
              <a:buClr>
                <a:schemeClr val="tx1">
                  <a:lumMod val="85000"/>
                  <a:lumOff val="15000"/>
                </a:schemeClr>
              </a:buClr>
              <a:buNone/>
              <a:defRPr/>
            </a:pPr>
            <a:endParaRPr lang="en-GB" sz="1600" dirty="0">
              <a:latin typeface="Arial" panose="020B0604020202020204" pitchFamily="34" charset="0"/>
              <a:cs typeface="Arial" panose="020B0604020202020204" pitchFamily="34" charset="0"/>
            </a:endParaRPr>
          </a:p>
          <a:p>
            <a:pPr marL="82296" indent="0">
              <a:lnSpc>
                <a:spcPct val="100000"/>
              </a:lnSpc>
              <a:spcAft>
                <a:spcPts val="0"/>
              </a:spcAft>
              <a:buClr>
                <a:schemeClr val="tx1">
                  <a:lumMod val="85000"/>
                  <a:lumOff val="15000"/>
                </a:schemeClr>
              </a:buClr>
              <a:buNone/>
              <a:defRPr/>
            </a:pPr>
            <a:r>
              <a:rPr lang="en-GB" sz="1600" dirty="0">
                <a:latin typeface="Arial" panose="020B0604020202020204" pitchFamily="34" charset="0"/>
                <a:cs typeface="Arial" panose="020B0604020202020204" pitchFamily="34" charset="0"/>
              </a:rPr>
              <a:t>Sales are unlikely to be the same as output e.g. stock, waste</a:t>
            </a:r>
          </a:p>
          <a:p>
            <a:pPr marL="82296" indent="0">
              <a:lnSpc>
                <a:spcPct val="100000"/>
              </a:lnSpc>
              <a:spcAft>
                <a:spcPts val="0"/>
              </a:spcAft>
              <a:buClr>
                <a:schemeClr val="tx1">
                  <a:lumMod val="85000"/>
                  <a:lumOff val="15000"/>
                </a:schemeClr>
              </a:buClr>
              <a:buNone/>
              <a:defRPr/>
            </a:pPr>
            <a:endParaRPr lang="en-GB" sz="1600" dirty="0">
              <a:latin typeface="Arial" panose="020B0604020202020204" pitchFamily="34" charset="0"/>
              <a:cs typeface="Arial" panose="020B0604020202020204" pitchFamily="34" charset="0"/>
            </a:endParaRPr>
          </a:p>
          <a:p>
            <a:pPr marL="82296" indent="0">
              <a:lnSpc>
                <a:spcPct val="100000"/>
              </a:lnSpc>
              <a:spcAft>
                <a:spcPts val="0"/>
              </a:spcAft>
              <a:buClr>
                <a:schemeClr val="tx1">
                  <a:lumMod val="85000"/>
                  <a:lumOff val="15000"/>
                </a:schemeClr>
              </a:buClr>
              <a:buNone/>
              <a:defRPr/>
            </a:pPr>
            <a:r>
              <a:rPr lang="en-GB" sz="1600" dirty="0">
                <a:latin typeface="Arial" panose="020B0604020202020204" pitchFamily="34" charset="0"/>
                <a:cs typeface="Arial" panose="020B0604020202020204" pitchFamily="34" charset="0"/>
              </a:rPr>
              <a:t>Products are not sold at the same price at different levels of output e.g. discounts</a:t>
            </a:r>
          </a:p>
          <a:p>
            <a:pPr marL="82296" indent="0" eaLnBrk="1" fontAlgn="auto" hangingPunct="1">
              <a:lnSpc>
                <a:spcPct val="100000"/>
              </a:lnSpc>
              <a:spcAft>
                <a:spcPts val="0"/>
              </a:spcAft>
              <a:buClr>
                <a:schemeClr val="tx1">
                  <a:lumMod val="85000"/>
                  <a:lumOff val="15000"/>
                </a:schemeClr>
              </a:buClr>
              <a:buFont typeface="Garamond" panose="02020404030301010803" pitchFamily="18" charset="0"/>
              <a:buNone/>
              <a:defRPr/>
            </a:pPr>
            <a:endParaRPr lang="en-GB" sz="1600" dirty="0">
              <a:latin typeface="Arial" panose="020B0604020202020204" pitchFamily="34" charset="0"/>
              <a:cs typeface="Arial" panose="020B0604020202020204" pitchFamily="34" charset="0"/>
            </a:endParaRPr>
          </a:p>
          <a:p>
            <a:pPr marL="82296" indent="0" eaLnBrk="1" fontAlgn="auto" hangingPunct="1">
              <a:lnSpc>
                <a:spcPct val="100000"/>
              </a:lnSpc>
              <a:spcAft>
                <a:spcPts val="0"/>
              </a:spcAft>
              <a:buClr>
                <a:schemeClr val="tx1">
                  <a:lumMod val="85000"/>
                  <a:lumOff val="15000"/>
                </a:schemeClr>
              </a:buClr>
              <a:buFont typeface="Garamond" panose="02020404030301010803" pitchFamily="18" charset="0"/>
              <a:buNone/>
              <a:defRPr/>
            </a:pPr>
            <a:r>
              <a:rPr lang="en-GB" sz="1600" dirty="0">
                <a:latin typeface="Arial" panose="020B0604020202020204" pitchFamily="34" charset="0"/>
                <a:cs typeface="Arial" panose="020B0604020202020204" pitchFamily="34" charset="0"/>
              </a:rPr>
              <a:t>Variable costs do not always stay the same</a:t>
            </a:r>
          </a:p>
          <a:p>
            <a:pPr marL="365760" indent="-283464" eaLnBrk="1" fontAlgn="auto" hangingPunct="1">
              <a:lnSpc>
                <a:spcPct val="100000"/>
              </a:lnSpc>
              <a:spcAft>
                <a:spcPts val="0"/>
              </a:spcAft>
              <a:buClr>
                <a:schemeClr val="tx1">
                  <a:lumMod val="85000"/>
                  <a:lumOff val="15000"/>
                </a:schemeClr>
              </a:buClr>
              <a:buFont typeface="Wingdings 2"/>
              <a:buChar char=""/>
              <a:defRPr/>
            </a:pPr>
            <a:endParaRPr lang="en-GB" sz="1600" dirty="0">
              <a:latin typeface="Arial" panose="020B0604020202020204" pitchFamily="34" charset="0"/>
              <a:cs typeface="Arial" panose="020B0604020202020204" pitchFamily="34" charset="0"/>
            </a:endParaRPr>
          </a:p>
          <a:p>
            <a:pPr marL="82296" indent="0" eaLnBrk="1" fontAlgn="auto" hangingPunct="1">
              <a:lnSpc>
                <a:spcPct val="100000"/>
              </a:lnSpc>
              <a:spcAft>
                <a:spcPts val="0"/>
              </a:spcAft>
              <a:buClr>
                <a:schemeClr val="tx1">
                  <a:lumMod val="85000"/>
                  <a:lumOff val="15000"/>
                </a:schemeClr>
              </a:buClr>
              <a:buFont typeface="Garamond" panose="02020404030301010803" pitchFamily="18" charset="0"/>
              <a:buNone/>
              <a:defRPr/>
            </a:pPr>
            <a:r>
              <a:rPr lang="en-GB" sz="1600" dirty="0">
                <a:latin typeface="Arial" panose="020B0604020202020204" pitchFamily="34" charset="0"/>
                <a:cs typeface="Arial" panose="020B0604020202020204" pitchFamily="34" charset="0"/>
              </a:rPr>
              <a:t>It is a planning aid rather than a decision making tool</a:t>
            </a:r>
          </a:p>
          <a:p>
            <a:pPr marL="82296" indent="0">
              <a:lnSpc>
                <a:spcPct val="100000"/>
              </a:lnSpc>
              <a:spcAft>
                <a:spcPts val="0"/>
              </a:spcAft>
              <a:buClr>
                <a:schemeClr val="tx1">
                  <a:lumMod val="85000"/>
                  <a:lumOff val="15000"/>
                </a:schemeClr>
              </a:buClr>
              <a:buNone/>
              <a:defRPr/>
            </a:pPr>
            <a:endParaRPr lang="en-GB" sz="1600"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tint val="90000"/>
            <a:shade val="97000"/>
            <a:satMod val="130000"/>
          </a:schemeClr>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F5FE1B2C-7BC1-4AE2-9A50-2A4A70A9D6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4" name="Rectangle 73">
            <a:extLst>
              <a:ext uri="{FF2B5EF4-FFF2-40B4-BE49-F238E27FC236}">
                <a16:creationId xmlns:a16="http://schemas.microsoft.com/office/drawing/2014/main" id="{97E8244A-2C81-4C0E-A929-3EC8EFF35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58724" y="457200"/>
            <a:ext cx="11274552" cy="59436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B8D927FB-822F-4BB9-98C0-A87C0FBA68C7}"/>
              </a:ext>
            </a:extLst>
          </p:cNvPr>
          <p:cNvSpPr>
            <a:spLocks noGrp="1" noChangeArrowheads="1"/>
          </p:cNvSpPr>
          <p:nvPr>
            <p:ph type="title"/>
          </p:nvPr>
        </p:nvSpPr>
        <p:spPr>
          <a:xfrm>
            <a:off x="858749" y="963997"/>
            <a:ext cx="3787457" cy="4938361"/>
          </a:xfrm>
        </p:spPr>
        <p:txBody>
          <a:bodyPr anchor="ctr">
            <a:normAutofit/>
          </a:bodyPr>
          <a:lstStyle/>
          <a:p>
            <a:pPr algn="r" eaLnBrk="1" hangingPunct="1"/>
            <a:r>
              <a:rPr lang="en-GB" altLang="en-US"/>
              <a:t>Limitations of Break-Even Analysis</a:t>
            </a:r>
          </a:p>
        </p:txBody>
      </p:sp>
      <p:cxnSp>
        <p:nvCxnSpPr>
          <p:cNvPr id="76" name="Straight Connector 75">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1974"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267" name="Rectangle 3">
            <a:extLst>
              <a:ext uri="{FF2B5EF4-FFF2-40B4-BE49-F238E27FC236}">
                <a16:creationId xmlns:a16="http://schemas.microsoft.com/office/drawing/2014/main" id="{2C97D65C-AB24-4C27-86A3-55710ADFA4C5}"/>
              </a:ext>
            </a:extLst>
          </p:cNvPr>
          <p:cNvSpPr>
            <a:spLocks noGrp="1" noChangeArrowheads="1"/>
          </p:cNvSpPr>
          <p:nvPr>
            <p:ph type="body" idx="1"/>
          </p:nvPr>
        </p:nvSpPr>
        <p:spPr>
          <a:xfrm>
            <a:off x="5301798" y="963507"/>
            <a:ext cx="5968181" cy="4938851"/>
          </a:xfrm>
        </p:spPr>
        <p:txBody>
          <a:bodyPr anchor="ctr">
            <a:normAutofit/>
          </a:bodyPr>
          <a:lstStyle/>
          <a:p>
            <a:pPr eaLnBrk="1" hangingPunct="1"/>
            <a:r>
              <a:rPr lang="en-GB" altLang="en-US" dirty="0">
                <a:latin typeface="Arial" panose="020B0604020202020204" pitchFamily="34" charset="0"/>
                <a:cs typeface="Arial" panose="020B0604020202020204" pitchFamily="34" charset="0"/>
              </a:rPr>
              <a:t>It assumes that all output is sold and no stocks are held.  Many businesses hold stocks of finished goods to cope with changes in demand.  There are also times when firms cannot sell what they produce and choose to stockpile their output to avoid laying staff off.</a:t>
            </a:r>
          </a:p>
          <a:p>
            <a:pPr eaLnBrk="1" hangingPunct="1"/>
            <a:r>
              <a:rPr lang="en-GB" altLang="en-US" dirty="0">
                <a:latin typeface="Arial" panose="020B0604020202020204" pitchFamily="34" charset="0"/>
                <a:cs typeface="Arial" panose="020B0604020202020204" pitchFamily="34" charset="0"/>
              </a:rPr>
              <a:t>The break-even chart is drawn for a given set of conditions.  It cannot cope with a sudden increase in wages and prices or changes in technology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BD636978-D85A-476B-B6DE-F7CC9EA0056C}"/>
              </a:ext>
            </a:extLst>
          </p:cNvPr>
          <p:cNvSpPr>
            <a:spLocks noGrp="1" noChangeArrowheads="1"/>
          </p:cNvSpPr>
          <p:nvPr>
            <p:ph type="title"/>
          </p:nvPr>
        </p:nvSpPr>
        <p:spPr/>
        <p:txBody>
          <a:bodyPr/>
          <a:lstStyle/>
          <a:p>
            <a:pPr eaLnBrk="1" hangingPunct="1"/>
            <a:r>
              <a:rPr lang="en-GB" altLang="en-US"/>
              <a:t>Break-Even Chart</a:t>
            </a:r>
          </a:p>
        </p:txBody>
      </p:sp>
      <p:sp>
        <p:nvSpPr>
          <p:cNvPr id="14339" name="Rectangle 3">
            <a:extLst>
              <a:ext uri="{FF2B5EF4-FFF2-40B4-BE49-F238E27FC236}">
                <a16:creationId xmlns:a16="http://schemas.microsoft.com/office/drawing/2014/main" id="{FFA210C2-0518-4D5B-BCD9-AEF58B7BE308}"/>
              </a:ext>
            </a:extLst>
          </p:cNvPr>
          <p:cNvSpPr>
            <a:spLocks noGrp="1" noChangeArrowheads="1"/>
          </p:cNvSpPr>
          <p:nvPr>
            <p:ph type="body" idx="1"/>
          </p:nvPr>
        </p:nvSpPr>
        <p:spPr>
          <a:xfrm>
            <a:off x="1981200" y="1600201"/>
            <a:ext cx="8229600" cy="4924425"/>
          </a:xfrm>
        </p:spPr>
        <p:txBody>
          <a:bodyPr/>
          <a:lstStyle/>
          <a:p>
            <a:pPr eaLnBrk="1" hangingPunct="1">
              <a:buFontTx/>
              <a:buNone/>
            </a:pPr>
            <a:r>
              <a:rPr lang="en-US" altLang="en-US" dirty="0"/>
              <a:t> </a:t>
            </a:r>
          </a:p>
        </p:txBody>
      </p:sp>
      <p:sp>
        <p:nvSpPr>
          <p:cNvPr id="14340" name="Line 4">
            <a:extLst>
              <a:ext uri="{FF2B5EF4-FFF2-40B4-BE49-F238E27FC236}">
                <a16:creationId xmlns:a16="http://schemas.microsoft.com/office/drawing/2014/main" id="{7D4AB86E-5A75-4DE0-8F6E-E57EB8CC5660}"/>
              </a:ext>
            </a:extLst>
          </p:cNvPr>
          <p:cNvSpPr>
            <a:spLocks noChangeShapeType="1"/>
          </p:cNvSpPr>
          <p:nvPr/>
        </p:nvSpPr>
        <p:spPr bwMode="auto">
          <a:xfrm flipV="1">
            <a:off x="3432175" y="1916113"/>
            <a:ext cx="0" cy="396081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41" name="Line 5">
            <a:extLst>
              <a:ext uri="{FF2B5EF4-FFF2-40B4-BE49-F238E27FC236}">
                <a16:creationId xmlns:a16="http://schemas.microsoft.com/office/drawing/2014/main" id="{FA3F0587-0263-4080-B9BE-51DF26F3FA55}"/>
              </a:ext>
            </a:extLst>
          </p:cNvPr>
          <p:cNvSpPr>
            <a:spLocks noChangeShapeType="1"/>
          </p:cNvSpPr>
          <p:nvPr/>
        </p:nvSpPr>
        <p:spPr bwMode="auto">
          <a:xfrm>
            <a:off x="3432176" y="5876925"/>
            <a:ext cx="518477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42" name="Line 6">
            <a:extLst>
              <a:ext uri="{FF2B5EF4-FFF2-40B4-BE49-F238E27FC236}">
                <a16:creationId xmlns:a16="http://schemas.microsoft.com/office/drawing/2014/main" id="{C730ED14-05E0-4C67-BCC6-B76FEF78D7A6}"/>
              </a:ext>
            </a:extLst>
          </p:cNvPr>
          <p:cNvSpPr>
            <a:spLocks noChangeShapeType="1"/>
          </p:cNvSpPr>
          <p:nvPr/>
        </p:nvSpPr>
        <p:spPr bwMode="auto">
          <a:xfrm>
            <a:off x="3432175" y="4868863"/>
            <a:ext cx="51117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43" name="Line 7">
            <a:extLst>
              <a:ext uri="{FF2B5EF4-FFF2-40B4-BE49-F238E27FC236}">
                <a16:creationId xmlns:a16="http://schemas.microsoft.com/office/drawing/2014/main" id="{AB6CFE82-C93A-4F1C-B1A2-AA9D9732FE8A}"/>
              </a:ext>
            </a:extLst>
          </p:cNvPr>
          <p:cNvSpPr>
            <a:spLocks noChangeShapeType="1"/>
          </p:cNvSpPr>
          <p:nvPr/>
        </p:nvSpPr>
        <p:spPr bwMode="auto">
          <a:xfrm flipV="1">
            <a:off x="3432176" y="2205039"/>
            <a:ext cx="5184775" cy="26638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44" name="Line 8">
            <a:extLst>
              <a:ext uri="{FF2B5EF4-FFF2-40B4-BE49-F238E27FC236}">
                <a16:creationId xmlns:a16="http://schemas.microsoft.com/office/drawing/2014/main" id="{98C9A17C-8BAC-43AF-9637-D6B3598D803C}"/>
              </a:ext>
            </a:extLst>
          </p:cNvPr>
          <p:cNvSpPr>
            <a:spLocks noChangeShapeType="1"/>
          </p:cNvSpPr>
          <p:nvPr/>
        </p:nvSpPr>
        <p:spPr bwMode="auto">
          <a:xfrm flipV="1">
            <a:off x="3432176" y="1916113"/>
            <a:ext cx="4392613" cy="396081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45" name="Line 9">
            <a:extLst>
              <a:ext uri="{FF2B5EF4-FFF2-40B4-BE49-F238E27FC236}">
                <a16:creationId xmlns:a16="http://schemas.microsoft.com/office/drawing/2014/main" id="{0D26AE49-05B8-4C47-A9F0-5CED1E82297C}"/>
              </a:ext>
            </a:extLst>
          </p:cNvPr>
          <p:cNvSpPr>
            <a:spLocks noChangeShapeType="1"/>
          </p:cNvSpPr>
          <p:nvPr/>
        </p:nvSpPr>
        <p:spPr bwMode="auto">
          <a:xfrm>
            <a:off x="6024563" y="3573463"/>
            <a:ext cx="0" cy="230346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46" name="Text Box 10">
            <a:extLst>
              <a:ext uri="{FF2B5EF4-FFF2-40B4-BE49-F238E27FC236}">
                <a16:creationId xmlns:a16="http://schemas.microsoft.com/office/drawing/2014/main" id="{BB25C5A8-C3B8-4C44-9518-8E6CE932D083}"/>
              </a:ext>
            </a:extLst>
          </p:cNvPr>
          <p:cNvSpPr txBox="1">
            <a:spLocks noChangeArrowheads="1"/>
          </p:cNvSpPr>
          <p:nvPr/>
        </p:nvSpPr>
        <p:spPr bwMode="auto">
          <a:xfrm>
            <a:off x="2116138" y="3592513"/>
            <a:ext cx="996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Cost (£)</a:t>
            </a:r>
          </a:p>
        </p:txBody>
      </p:sp>
      <p:sp>
        <p:nvSpPr>
          <p:cNvPr id="14347" name="Text Box 11">
            <a:extLst>
              <a:ext uri="{FF2B5EF4-FFF2-40B4-BE49-F238E27FC236}">
                <a16:creationId xmlns:a16="http://schemas.microsoft.com/office/drawing/2014/main" id="{E7C89E05-4EF1-4E46-A5E5-5C390DB35242}"/>
              </a:ext>
            </a:extLst>
          </p:cNvPr>
          <p:cNvSpPr txBox="1">
            <a:spLocks noChangeArrowheads="1"/>
          </p:cNvSpPr>
          <p:nvPr/>
        </p:nvSpPr>
        <p:spPr bwMode="auto">
          <a:xfrm>
            <a:off x="4924425" y="5969001"/>
            <a:ext cx="1657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Output in units</a:t>
            </a:r>
          </a:p>
        </p:txBody>
      </p:sp>
      <p:sp>
        <p:nvSpPr>
          <p:cNvPr id="14348" name="Text Box 12">
            <a:extLst>
              <a:ext uri="{FF2B5EF4-FFF2-40B4-BE49-F238E27FC236}">
                <a16:creationId xmlns:a16="http://schemas.microsoft.com/office/drawing/2014/main" id="{260299AF-BA84-48FC-901B-964FF144D00D}"/>
              </a:ext>
            </a:extLst>
          </p:cNvPr>
          <p:cNvSpPr txBox="1">
            <a:spLocks noChangeArrowheads="1"/>
          </p:cNvSpPr>
          <p:nvPr/>
        </p:nvSpPr>
        <p:spPr bwMode="auto">
          <a:xfrm>
            <a:off x="8740775" y="4600576"/>
            <a:ext cx="1339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Fixed costs</a:t>
            </a:r>
          </a:p>
        </p:txBody>
      </p:sp>
      <p:sp>
        <p:nvSpPr>
          <p:cNvPr id="14349" name="Text Box 13">
            <a:extLst>
              <a:ext uri="{FF2B5EF4-FFF2-40B4-BE49-F238E27FC236}">
                <a16:creationId xmlns:a16="http://schemas.microsoft.com/office/drawing/2014/main" id="{140ED8D0-C266-40EA-AE56-3639957E04B8}"/>
              </a:ext>
            </a:extLst>
          </p:cNvPr>
          <p:cNvSpPr txBox="1">
            <a:spLocks noChangeArrowheads="1"/>
          </p:cNvSpPr>
          <p:nvPr/>
        </p:nvSpPr>
        <p:spPr bwMode="auto">
          <a:xfrm>
            <a:off x="8740775" y="2008188"/>
            <a:ext cx="1619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Variable costs</a:t>
            </a:r>
          </a:p>
        </p:txBody>
      </p:sp>
      <p:sp>
        <p:nvSpPr>
          <p:cNvPr id="14350" name="Text Box 14">
            <a:extLst>
              <a:ext uri="{FF2B5EF4-FFF2-40B4-BE49-F238E27FC236}">
                <a16:creationId xmlns:a16="http://schemas.microsoft.com/office/drawing/2014/main" id="{69E1AF29-1B16-4B8B-A1B9-320A0E9FB9F1}"/>
              </a:ext>
            </a:extLst>
          </p:cNvPr>
          <p:cNvSpPr txBox="1">
            <a:spLocks noChangeArrowheads="1"/>
          </p:cNvSpPr>
          <p:nvPr/>
        </p:nvSpPr>
        <p:spPr bwMode="auto">
          <a:xfrm>
            <a:off x="7804150" y="1647826"/>
            <a:ext cx="1644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Sales revenue</a:t>
            </a:r>
          </a:p>
        </p:txBody>
      </p:sp>
      <p:sp>
        <p:nvSpPr>
          <p:cNvPr id="14351" name="Line 15">
            <a:extLst>
              <a:ext uri="{FF2B5EF4-FFF2-40B4-BE49-F238E27FC236}">
                <a16:creationId xmlns:a16="http://schemas.microsoft.com/office/drawing/2014/main" id="{E20A82CE-CEE9-43E5-8662-CAF1DD1000D1}"/>
              </a:ext>
            </a:extLst>
          </p:cNvPr>
          <p:cNvSpPr>
            <a:spLocks noChangeShapeType="1"/>
          </p:cNvSpPr>
          <p:nvPr/>
        </p:nvSpPr>
        <p:spPr bwMode="auto">
          <a:xfrm flipH="1">
            <a:off x="6096000" y="3573463"/>
            <a:ext cx="12954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52" name="Text Box 16">
            <a:extLst>
              <a:ext uri="{FF2B5EF4-FFF2-40B4-BE49-F238E27FC236}">
                <a16:creationId xmlns:a16="http://schemas.microsoft.com/office/drawing/2014/main" id="{7CB270B7-C9AA-400C-81F2-B77E8BFEB151}"/>
              </a:ext>
            </a:extLst>
          </p:cNvPr>
          <p:cNvSpPr txBox="1">
            <a:spLocks noChangeArrowheads="1"/>
          </p:cNvSpPr>
          <p:nvPr/>
        </p:nvSpPr>
        <p:spPr bwMode="auto">
          <a:xfrm>
            <a:off x="7516813" y="3376613"/>
            <a:ext cx="1962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Break-Even Point</a:t>
            </a:r>
          </a:p>
        </p:txBody>
      </p:sp>
      <p:sp>
        <p:nvSpPr>
          <p:cNvPr id="14353" name="Line 18">
            <a:extLst>
              <a:ext uri="{FF2B5EF4-FFF2-40B4-BE49-F238E27FC236}">
                <a16:creationId xmlns:a16="http://schemas.microsoft.com/office/drawing/2014/main" id="{3AD42E08-860B-48F4-A846-EE1AA8764BCA}"/>
              </a:ext>
            </a:extLst>
          </p:cNvPr>
          <p:cNvSpPr>
            <a:spLocks noChangeShapeType="1"/>
          </p:cNvSpPr>
          <p:nvPr/>
        </p:nvSpPr>
        <p:spPr bwMode="auto">
          <a:xfrm>
            <a:off x="6096001" y="2133600"/>
            <a:ext cx="1655763" cy="2159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54" name="Line 19">
            <a:extLst>
              <a:ext uri="{FF2B5EF4-FFF2-40B4-BE49-F238E27FC236}">
                <a16:creationId xmlns:a16="http://schemas.microsoft.com/office/drawing/2014/main" id="{09732E25-5770-4048-AF0C-4249215E2689}"/>
              </a:ext>
            </a:extLst>
          </p:cNvPr>
          <p:cNvSpPr>
            <a:spLocks noChangeShapeType="1"/>
          </p:cNvSpPr>
          <p:nvPr/>
        </p:nvSpPr>
        <p:spPr bwMode="auto">
          <a:xfrm>
            <a:off x="4367214" y="3644901"/>
            <a:ext cx="288925" cy="9366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4355" name="Text Box 20">
            <a:extLst>
              <a:ext uri="{FF2B5EF4-FFF2-40B4-BE49-F238E27FC236}">
                <a16:creationId xmlns:a16="http://schemas.microsoft.com/office/drawing/2014/main" id="{30E04F17-6258-41AA-B380-FCBAB24EEA38}"/>
              </a:ext>
            </a:extLst>
          </p:cNvPr>
          <p:cNvSpPr txBox="1">
            <a:spLocks noChangeArrowheads="1"/>
          </p:cNvSpPr>
          <p:nvPr/>
        </p:nvSpPr>
        <p:spPr bwMode="auto">
          <a:xfrm>
            <a:off x="3843338" y="3160713"/>
            <a:ext cx="6667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Loss</a:t>
            </a:r>
          </a:p>
        </p:txBody>
      </p:sp>
      <p:sp>
        <p:nvSpPr>
          <p:cNvPr id="14356" name="Text Box 21">
            <a:extLst>
              <a:ext uri="{FF2B5EF4-FFF2-40B4-BE49-F238E27FC236}">
                <a16:creationId xmlns:a16="http://schemas.microsoft.com/office/drawing/2014/main" id="{31829384-44D9-4686-98FE-E396003E3385}"/>
              </a:ext>
            </a:extLst>
          </p:cNvPr>
          <p:cNvSpPr txBox="1">
            <a:spLocks noChangeArrowheads="1"/>
          </p:cNvSpPr>
          <p:nvPr/>
        </p:nvSpPr>
        <p:spPr bwMode="auto">
          <a:xfrm>
            <a:off x="5233988" y="1916113"/>
            <a:ext cx="717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a:t>Profit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13BCCAE5-A35B-4B66-A4A7-E23C34A403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0" name="Rectangle 1026">
            <a:extLst>
              <a:ext uri="{FF2B5EF4-FFF2-40B4-BE49-F238E27FC236}">
                <a16:creationId xmlns:a16="http://schemas.microsoft.com/office/drawing/2014/main" id="{20640625-E710-4044-AA46-A1DCCBA77AC6}"/>
              </a:ext>
            </a:extLst>
          </p:cNvPr>
          <p:cNvSpPr>
            <a:spLocks noGrp="1" noChangeArrowheads="1"/>
          </p:cNvSpPr>
          <p:nvPr>
            <p:ph type="title"/>
          </p:nvPr>
        </p:nvSpPr>
        <p:spPr>
          <a:xfrm>
            <a:off x="1036320" y="286603"/>
            <a:ext cx="10058400" cy="1450757"/>
          </a:xfrm>
        </p:spPr>
        <p:txBody>
          <a:bodyPr>
            <a:normAutofit/>
          </a:bodyPr>
          <a:lstStyle/>
          <a:p>
            <a:pPr eaLnBrk="1" hangingPunct="1"/>
            <a:r>
              <a:rPr lang="en-GB" altLang="en-US" dirty="0"/>
              <a:t>Margin of Safety</a:t>
            </a:r>
          </a:p>
        </p:txBody>
      </p:sp>
      <p:cxnSp>
        <p:nvCxnSpPr>
          <p:cNvPr id="76" name="Straight Connector 75">
            <a:extLst>
              <a:ext uri="{FF2B5EF4-FFF2-40B4-BE49-F238E27FC236}">
                <a16:creationId xmlns:a16="http://schemas.microsoft.com/office/drawing/2014/main" id="{6987BDFB-DE64-4B56-B44F-45FAE19FA9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06573" y="1895846"/>
            <a:ext cx="978408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1" name="Graphic 70" descr="Error">
            <a:extLst>
              <a:ext uri="{FF2B5EF4-FFF2-40B4-BE49-F238E27FC236}">
                <a16:creationId xmlns:a16="http://schemas.microsoft.com/office/drawing/2014/main" id="{913CC6E1-AAAA-7C94-AC37-6DD52FAA7AB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1509" y="2472903"/>
            <a:ext cx="3031484" cy="3031484"/>
          </a:xfrm>
          <a:prstGeom prst="rect">
            <a:avLst/>
          </a:prstGeom>
        </p:spPr>
      </p:pic>
      <p:sp>
        <p:nvSpPr>
          <p:cNvPr id="17411" name="Rectangle 1027">
            <a:extLst>
              <a:ext uri="{FF2B5EF4-FFF2-40B4-BE49-F238E27FC236}">
                <a16:creationId xmlns:a16="http://schemas.microsoft.com/office/drawing/2014/main" id="{D6F8E8DC-3FB9-4AEF-8DED-59262887786B}"/>
              </a:ext>
            </a:extLst>
          </p:cNvPr>
          <p:cNvSpPr>
            <a:spLocks noGrp="1" noChangeArrowheads="1"/>
          </p:cNvSpPr>
          <p:nvPr>
            <p:ph type="body" idx="1"/>
          </p:nvPr>
        </p:nvSpPr>
        <p:spPr>
          <a:xfrm>
            <a:off x="4706460" y="2108201"/>
            <a:ext cx="6388260" cy="3760891"/>
          </a:xfrm>
        </p:spPr>
        <p:txBody>
          <a:bodyPr>
            <a:normAutofit/>
          </a:bodyPr>
          <a:lstStyle/>
          <a:p>
            <a:pPr eaLnBrk="1" hangingPunct="1">
              <a:lnSpc>
                <a:spcPct val="90000"/>
              </a:lnSpc>
            </a:pPr>
            <a:r>
              <a:rPr lang="en-GB" altLang="en-US" dirty="0">
                <a:latin typeface="Arial" panose="020B0604020202020204" pitchFamily="34" charset="0"/>
                <a:cs typeface="Arial" panose="020B0604020202020204" pitchFamily="34" charset="0"/>
              </a:rPr>
              <a:t>If a business is producing a level of output above the break-even point then it might be useful to know by how much sales could fall before a loss is made.  This is called the </a:t>
            </a:r>
            <a:r>
              <a:rPr lang="en-GB" altLang="en-US" b="1" dirty="0">
                <a:latin typeface="Arial" panose="020B0604020202020204" pitchFamily="34" charset="0"/>
                <a:cs typeface="Arial" panose="020B0604020202020204" pitchFamily="34" charset="0"/>
              </a:rPr>
              <a:t>Margin of Safety</a:t>
            </a:r>
            <a:r>
              <a:rPr lang="en-GB" altLang="en-US" dirty="0">
                <a:latin typeface="Arial" panose="020B0604020202020204" pitchFamily="34" charset="0"/>
                <a:cs typeface="Arial" panose="020B0604020202020204" pitchFamily="34" charset="0"/>
              </a:rPr>
              <a:t>.   Margin of safety can be calculated using the following equation.</a:t>
            </a:r>
          </a:p>
          <a:p>
            <a:pPr eaLnBrk="1" hangingPunct="1">
              <a:lnSpc>
                <a:spcPct val="90000"/>
              </a:lnSpc>
              <a:buFontTx/>
              <a:buNone/>
            </a:pPr>
            <a:r>
              <a:rPr lang="en-GB" altLang="en-US" dirty="0">
                <a:latin typeface="Arial" panose="020B0604020202020204" pitchFamily="34" charset="0"/>
                <a:cs typeface="Arial" panose="020B0604020202020204" pitchFamily="34" charset="0"/>
              </a:rPr>
              <a:t>	</a:t>
            </a:r>
            <a:r>
              <a:rPr lang="en-GB" altLang="en-US" b="1" dirty="0">
                <a:latin typeface="Arial" panose="020B0604020202020204" pitchFamily="34" charset="0"/>
                <a:cs typeface="Arial" panose="020B0604020202020204" pitchFamily="34" charset="0"/>
              </a:rPr>
              <a:t>Current output – Output to break- even</a:t>
            </a:r>
          </a:p>
          <a:p>
            <a:pPr marL="0" indent="0" eaLnBrk="1" fontAlgn="auto" hangingPunct="1">
              <a:lnSpc>
                <a:spcPct val="90000"/>
              </a:lnSpc>
              <a:spcAft>
                <a:spcPts val="0"/>
              </a:spcAft>
              <a:buClr>
                <a:schemeClr val="tx1">
                  <a:lumMod val="85000"/>
                  <a:lumOff val="15000"/>
                </a:schemeClr>
              </a:buClr>
              <a:buFont typeface="Garamond" panose="02020404030301010803" pitchFamily="18" charset="0"/>
              <a:buNone/>
              <a:defRPr/>
            </a:pPr>
            <a:r>
              <a:rPr lang="en-GB" altLang="en-US" dirty="0">
                <a:latin typeface="Arial" panose="020B0604020202020204" pitchFamily="34" charset="0"/>
                <a:cs typeface="Arial" panose="020B0604020202020204" pitchFamily="34" charset="0"/>
              </a:rPr>
              <a:t> Margin of safety can be expressed as:-</a:t>
            </a:r>
          </a:p>
          <a:p>
            <a:pPr marL="182880" indent="-182880" eaLnBrk="1" fontAlgn="auto" hangingPunct="1">
              <a:lnSpc>
                <a:spcPct val="90000"/>
              </a:lnSpc>
              <a:spcAft>
                <a:spcPts val="0"/>
              </a:spcAft>
              <a:buClr>
                <a:schemeClr val="tx1">
                  <a:lumMod val="85000"/>
                  <a:lumOff val="15000"/>
                </a:schemeClr>
              </a:buClr>
              <a:defRPr/>
            </a:pPr>
            <a:endParaRPr lang="en-GB" altLang="en-US" dirty="0">
              <a:latin typeface="Arial" panose="020B0604020202020204" pitchFamily="34" charset="0"/>
              <a:cs typeface="Arial" panose="020B0604020202020204" pitchFamily="34" charset="0"/>
            </a:endParaRPr>
          </a:p>
          <a:p>
            <a:pPr lvl="1" indent="-182880" eaLnBrk="1" fontAlgn="auto" hangingPunct="1">
              <a:lnSpc>
                <a:spcPct val="90000"/>
              </a:lnSpc>
              <a:spcAft>
                <a:spcPts val="0"/>
              </a:spcAft>
              <a:buClr>
                <a:schemeClr val="tx1">
                  <a:lumMod val="85000"/>
                  <a:lumOff val="15000"/>
                </a:schemeClr>
              </a:buClr>
              <a:defRPr/>
            </a:pPr>
            <a:r>
              <a:rPr lang="en-GB" altLang="en-US" sz="2000" dirty="0">
                <a:latin typeface="Arial" panose="020B0604020202020204" pitchFamily="34" charset="0"/>
                <a:cs typeface="Arial" panose="020B0604020202020204" pitchFamily="34" charset="0"/>
              </a:rPr>
              <a:t>A number of units</a:t>
            </a:r>
          </a:p>
          <a:p>
            <a:pPr lvl="1" indent="-182880" eaLnBrk="1" fontAlgn="auto" hangingPunct="1">
              <a:lnSpc>
                <a:spcPct val="90000"/>
              </a:lnSpc>
              <a:spcAft>
                <a:spcPts val="0"/>
              </a:spcAft>
              <a:buClr>
                <a:schemeClr val="tx1">
                  <a:lumMod val="85000"/>
                  <a:lumOff val="15000"/>
                </a:schemeClr>
              </a:buClr>
              <a:defRPr/>
            </a:pPr>
            <a:r>
              <a:rPr lang="en-GB" altLang="en-US" sz="2000" dirty="0">
                <a:latin typeface="Arial" panose="020B0604020202020204" pitchFamily="34" charset="0"/>
                <a:cs typeface="Arial" panose="020B0604020202020204" pitchFamily="34" charset="0"/>
              </a:rPr>
              <a:t>A sales revenue amount</a:t>
            </a:r>
          </a:p>
          <a:p>
            <a:pPr lvl="1" indent="-182880" eaLnBrk="1" fontAlgn="auto" hangingPunct="1">
              <a:lnSpc>
                <a:spcPct val="90000"/>
              </a:lnSpc>
              <a:spcAft>
                <a:spcPts val="0"/>
              </a:spcAft>
              <a:buClr>
                <a:schemeClr val="tx1">
                  <a:lumMod val="85000"/>
                  <a:lumOff val="15000"/>
                </a:schemeClr>
              </a:buClr>
              <a:defRPr/>
            </a:pPr>
            <a:r>
              <a:rPr lang="en-GB" altLang="en-US" sz="2000" dirty="0">
                <a:latin typeface="Arial" panose="020B0604020202020204" pitchFamily="34" charset="0"/>
                <a:cs typeface="Arial" panose="020B0604020202020204" pitchFamily="34" charset="0"/>
              </a:rPr>
              <a:t>A percentage </a:t>
            </a:r>
            <a:endParaRPr lang="en-GB" sz="2000" dirty="0">
              <a:latin typeface="Arial" panose="020B0604020202020204" pitchFamily="34" charset="0"/>
              <a:cs typeface="Arial" panose="020B0604020202020204" pitchFamily="34" charset="0"/>
            </a:endParaRPr>
          </a:p>
          <a:p>
            <a:pPr eaLnBrk="1" hangingPunct="1">
              <a:lnSpc>
                <a:spcPct val="90000"/>
              </a:lnSpc>
              <a:buFontTx/>
              <a:buNone/>
            </a:pPr>
            <a:endParaRPr lang="en-GB" altLang="en-US" sz="1700" dirty="0">
              <a:latin typeface="Arial" panose="020B0604020202020204" pitchFamily="34" charset="0"/>
              <a:cs typeface="Arial" panose="020B0604020202020204" pitchFamily="34" charset="0"/>
            </a:endParaRPr>
          </a:p>
        </p:txBody>
      </p:sp>
      <p:sp>
        <p:nvSpPr>
          <p:cNvPr id="78" name="Rectangle 77">
            <a:extLst>
              <a:ext uri="{FF2B5EF4-FFF2-40B4-BE49-F238E27FC236}">
                <a16:creationId xmlns:a16="http://schemas.microsoft.com/office/drawing/2014/main" id="{0B2EDFE5-9478-4774-9D3D-FEC7DC708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CE79F-B0DE-48ED-A922-52AA85670CD4}"/>
              </a:ext>
            </a:extLst>
          </p:cNvPr>
          <p:cNvSpPr>
            <a:spLocks noGrp="1"/>
          </p:cNvSpPr>
          <p:nvPr>
            <p:ph type="title"/>
          </p:nvPr>
        </p:nvSpPr>
        <p:spPr/>
        <p:txBody>
          <a:bodyPr rtlCol="0">
            <a:noAutofit/>
          </a:bodyPr>
          <a:lstStyle/>
          <a:p>
            <a:pPr>
              <a:defRPr/>
            </a:pPr>
            <a:r>
              <a:rPr lang="en-GB" altLang="en-US">
                <a:solidFill>
                  <a:schemeClr val="tx1">
                    <a:lumMod val="85000"/>
                    <a:lumOff val="15000"/>
                  </a:schemeClr>
                </a:solidFill>
                <a:effectLst>
                  <a:outerShdw blurRad="38100" dist="38100" dir="2700000" algn="tl">
                    <a:srgbClr val="C0C0C0"/>
                  </a:outerShdw>
                </a:effectLst>
              </a:rPr>
              <a:t>Margin of Safety </a:t>
            </a:r>
          </a:p>
        </p:txBody>
      </p:sp>
      <p:sp>
        <p:nvSpPr>
          <p:cNvPr id="23554" name="Content Placeholder 2">
            <a:extLst>
              <a:ext uri="{FF2B5EF4-FFF2-40B4-BE49-F238E27FC236}">
                <a16:creationId xmlns:a16="http://schemas.microsoft.com/office/drawing/2014/main" id="{133BFAE9-F00B-489D-9EB4-D24386FD8609}"/>
              </a:ext>
            </a:extLst>
          </p:cNvPr>
          <p:cNvSpPr>
            <a:spLocks noGrp="1"/>
          </p:cNvSpPr>
          <p:nvPr>
            <p:ph idx="1"/>
          </p:nvPr>
        </p:nvSpPr>
        <p:spPr/>
        <p:txBody>
          <a:bodyPr rtlCol="0">
            <a:normAutofit/>
          </a:bodyPr>
          <a:lstStyle/>
          <a:p>
            <a:pPr marL="0" indent="0">
              <a:spcAft>
                <a:spcPts val="0"/>
              </a:spcAft>
              <a:buClr>
                <a:schemeClr val="tx1">
                  <a:lumMod val="85000"/>
                  <a:lumOff val="15000"/>
                </a:schemeClr>
              </a:buClr>
              <a:buNone/>
              <a:defRPr/>
            </a:pPr>
            <a:r>
              <a:rPr lang="en-GB" altLang="en-US" dirty="0">
                <a:latin typeface="Arial" panose="020B0604020202020204" pitchFamily="34" charset="0"/>
                <a:cs typeface="Arial" panose="020B0604020202020204" pitchFamily="34" charset="0"/>
              </a:rPr>
              <a:t>This calculation is especially important in times of recession as it expresses to management the amount of the ‘cushion’ where current production/sales gives beyond the break-even point</a:t>
            </a:r>
          </a:p>
          <a:p>
            <a:pPr marL="0" indent="0">
              <a:spcAft>
                <a:spcPts val="0"/>
              </a:spcAft>
              <a:buClr>
                <a:schemeClr val="tx1">
                  <a:lumMod val="85000"/>
                  <a:lumOff val="15000"/>
                </a:schemeClr>
              </a:buClr>
              <a:buNone/>
              <a:defRPr/>
            </a:pPr>
            <a:endParaRPr lang="en-GB" altLang="en-US" dirty="0">
              <a:latin typeface="Arial" panose="020B0604020202020204" pitchFamily="34" charset="0"/>
              <a:cs typeface="Arial" panose="020B0604020202020204" pitchFamily="34" charset="0"/>
            </a:endParaRPr>
          </a:p>
          <a:p>
            <a:pPr marL="0" indent="0">
              <a:spcAft>
                <a:spcPts val="0"/>
              </a:spcAft>
              <a:buClr>
                <a:schemeClr val="tx1">
                  <a:lumMod val="85000"/>
                  <a:lumOff val="15000"/>
                </a:schemeClr>
              </a:buClr>
              <a:buNone/>
              <a:defRPr/>
            </a:pPr>
            <a:r>
              <a:rPr lang="en-GB" dirty="0">
                <a:solidFill>
                  <a:schemeClr val="tx1">
                    <a:lumMod val="85000"/>
                    <a:lumOff val="15000"/>
                  </a:schemeClr>
                </a:solidFill>
                <a:latin typeface="Arial" panose="020B0604020202020204" pitchFamily="34" charset="0"/>
                <a:cs typeface="Arial" panose="020B0604020202020204" pitchFamily="34" charset="0"/>
              </a:rPr>
              <a:t>Where there is a comparison to be made between two or more products, each with different margins of safety, the product with the highest margin of safety is looked on favourably</a:t>
            </a:r>
          </a:p>
          <a:p>
            <a:pPr marL="0" indent="0">
              <a:spcAft>
                <a:spcPts val="0"/>
              </a:spcAft>
              <a:buClr>
                <a:schemeClr val="tx1">
                  <a:lumMod val="85000"/>
                  <a:lumOff val="15000"/>
                </a:schemeClr>
              </a:buClr>
              <a:buNone/>
              <a:defRPr/>
            </a:pPr>
            <a:endParaRPr lang="en-GB" alt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906" name="Rectangle 2"/>
          <p:cNvSpPr>
            <a:spLocks noGrp="1" noChangeArrowheads="1"/>
          </p:cNvSpPr>
          <p:nvPr>
            <p:ph type="title"/>
          </p:nvPr>
        </p:nvSpPr>
        <p:spPr>
          <a:xfrm>
            <a:off x="5172074" y="286603"/>
            <a:ext cx="5983605" cy="1450757"/>
          </a:xfrm>
        </p:spPr>
        <p:txBody>
          <a:bodyPr>
            <a:normAutofit/>
          </a:bodyPr>
          <a:lstStyle/>
          <a:p>
            <a:r>
              <a:rPr lang="en-GB"/>
              <a:t>Contribution </a:t>
            </a:r>
          </a:p>
        </p:txBody>
      </p:sp>
      <p:pic>
        <p:nvPicPr>
          <p:cNvPr id="123909" name="Picture 123908" descr="White calculator">
            <a:extLst>
              <a:ext uri="{FF2B5EF4-FFF2-40B4-BE49-F238E27FC236}">
                <a16:creationId xmlns:a16="http://schemas.microsoft.com/office/drawing/2014/main" id="{77BAA15B-E85F-36BD-FE81-3F076EA57843}"/>
              </a:ext>
            </a:extLst>
          </p:cNvPr>
          <p:cNvPicPr>
            <a:picLocks noChangeAspect="1"/>
          </p:cNvPicPr>
          <p:nvPr/>
        </p:nvPicPr>
        <p:blipFill rotWithShape="1">
          <a:blip r:embed="rId3"/>
          <a:srcRect l="7402" r="44835"/>
          <a:stretch/>
        </p:blipFill>
        <p:spPr>
          <a:xfrm>
            <a:off x="20" y="10"/>
            <a:ext cx="4580077" cy="6400784"/>
          </a:xfrm>
          <a:prstGeom prst="rect">
            <a:avLst/>
          </a:prstGeom>
        </p:spPr>
      </p:pic>
      <p:cxnSp>
        <p:nvCxnSpPr>
          <p:cNvPr id="75" name="!!Straight Connector">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3907" name="Rectangle 3"/>
          <p:cNvSpPr>
            <a:spLocks noGrp="1" noChangeArrowheads="1"/>
          </p:cNvSpPr>
          <p:nvPr>
            <p:ph idx="1"/>
          </p:nvPr>
        </p:nvSpPr>
        <p:spPr>
          <a:xfrm>
            <a:off x="5172074" y="2108201"/>
            <a:ext cx="5983606" cy="3760891"/>
          </a:xfrm>
        </p:spPr>
        <p:txBody>
          <a:bodyPr>
            <a:normAutofit fontScale="25000" lnSpcReduction="20000"/>
          </a:bodyPr>
          <a:lstStyle/>
          <a:p>
            <a:pPr marL="577850" indent="-577850" defTabSz="762000">
              <a:lnSpc>
                <a:spcPct val="100000"/>
              </a:lnSpc>
              <a:buNone/>
            </a:pPr>
            <a:r>
              <a:rPr lang="en-US" sz="1100" dirty="0"/>
              <a:t>      </a:t>
            </a:r>
            <a:endParaRPr lang="en-US" sz="8000" b="1" dirty="0">
              <a:latin typeface="Arial" panose="020B0604020202020204" pitchFamily="34" charset="0"/>
              <a:cs typeface="Arial" panose="020B0604020202020204" pitchFamily="34" charset="0"/>
            </a:endParaRPr>
          </a:p>
          <a:p>
            <a:pPr marL="577850" indent="-577850" defTabSz="762000">
              <a:lnSpc>
                <a:spcPct val="100000"/>
              </a:lnSpc>
            </a:pPr>
            <a:r>
              <a:rPr lang="en-US" sz="8000" dirty="0">
                <a:latin typeface="Arial" panose="020B0604020202020204" pitchFamily="34" charset="0"/>
                <a:cs typeface="Arial" panose="020B0604020202020204" pitchFamily="34" charset="0"/>
              </a:rPr>
              <a:t>The calculation of contribution is:-</a:t>
            </a:r>
          </a:p>
          <a:p>
            <a:pPr marL="577850" indent="-577850" defTabSz="762000">
              <a:lnSpc>
                <a:spcPct val="100000"/>
              </a:lnSpc>
              <a:buNone/>
            </a:pPr>
            <a:endParaRPr lang="en-US" sz="8000" b="1" u="sng" dirty="0">
              <a:latin typeface="Arial" panose="020B0604020202020204" pitchFamily="34" charset="0"/>
              <a:cs typeface="Arial" panose="020B0604020202020204" pitchFamily="34" charset="0"/>
            </a:endParaRPr>
          </a:p>
          <a:p>
            <a:pPr marL="577850" indent="-577850" defTabSz="762000">
              <a:lnSpc>
                <a:spcPct val="100000"/>
              </a:lnSpc>
              <a:buNone/>
            </a:pPr>
            <a:r>
              <a:rPr lang="en-US" sz="8000" b="1" dirty="0">
                <a:latin typeface="Arial" panose="020B0604020202020204" pitchFamily="34" charset="0"/>
                <a:cs typeface="Arial" panose="020B0604020202020204" pitchFamily="34" charset="0"/>
              </a:rPr>
              <a:t>Selling price – variable costs = contribution </a:t>
            </a:r>
          </a:p>
          <a:p>
            <a:pPr marL="577850" indent="-577850" defTabSz="762000">
              <a:lnSpc>
                <a:spcPct val="100000"/>
              </a:lnSpc>
              <a:buNone/>
            </a:pPr>
            <a:r>
              <a:rPr lang="en-US" sz="8000" b="1" u="sng" dirty="0">
                <a:latin typeface="Arial" panose="020B0604020202020204" pitchFamily="34" charset="0"/>
                <a:cs typeface="Arial" panose="020B0604020202020204" pitchFamily="34" charset="0"/>
              </a:rPr>
              <a:t> </a:t>
            </a:r>
          </a:p>
          <a:p>
            <a:pPr eaLnBrk="1" hangingPunct="1"/>
            <a:r>
              <a:rPr lang="en-GB" altLang="en-US" sz="8000" dirty="0">
                <a:latin typeface="Arial" panose="020B0604020202020204" pitchFamily="34" charset="0"/>
                <a:cs typeface="Arial" panose="020B0604020202020204" pitchFamily="34" charset="0"/>
              </a:rPr>
              <a:t>The bottom part of the break-even formula (sales revenue per unit – variable costs per unit) is known as the ‘contribution’ per unit</a:t>
            </a:r>
            <a:endParaRPr lang="en-GB" altLang="en-US" sz="8000" b="1" dirty="0">
              <a:latin typeface="Arial" panose="020B0604020202020204" pitchFamily="34" charset="0"/>
              <a:cs typeface="Arial" panose="020B0604020202020204" pitchFamily="34" charset="0"/>
            </a:endParaRPr>
          </a:p>
          <a:p>
            <a:pPr eaLnBrk="1" hangingPunct="1"/>
            <a:r>
              <a:rPr lang="en-GB" altLang="en-US" sz="8000" b="1" dirty="0">
                <a:latin typeface="Arial" panose="020B0604020202020204" pitchFamily="34" charset="0"/>
                <a:cs typeface="Arial" panose="020B0604020202020204" pitchFamily="34" charset="0"/>
              </a:rPr>
              <a:t>Sales – variable costs = Contribution</a:t>
            </a:r>
          </a:p>
          <a:p>
            <a:pPr eaLnBrk="1" hangingPunct="1"/>
            <a:r>
              <a:rPr lang="en-GB" altLang="en-US" sz="8000" b="1" dirty="0">
                <a:latin typeface="Arial" panose="020B0604020202020204" pitchFamily="34" charset="0"/>
                <a:cs typeface="Arial" panose="020B0604020202020204" pitchFamily="34" charset="0"/>
              </a:rPr>
              <a:t>Contribution – fixed costs = Profit</a:t>
            </a:r>
          </a:p>
          <a:p>
            <a:pPr marL="577850" indent="-577850" defTabSz="762000">
              <a:lnSpc>
                <a:spcPct val="100000"/>
              </a:lnSpc>
              <a:buNone/>
            </a:pPr>
            <a:endParaRPr lang="en-US" sz="8000" b="1" dirty="0">
              <a:latin typeface="Arial" panose="020B0604020202020204" pitchFamily="34" charset="0"/>
              <a:cs typeface="Arial" panose="020B0604020202020204" pitchFamily="34" charset="0"/>
            </a:endParaRPr>
          </a:p>
          <a:p>
            <a:pPr marL="0" indent="0" defTabSz="762000">
              <a:lnSpc>
                <a:spcPct val="100000"/>
              </a:lnSpc>
              <a:buNone/>
            </a:pPr>
            <a:endParaRPr lang="en-US" sz="1100" b="1" dirty="0"/>
          </a:p>
          <a:p>
            <a:pPr marL="0" indent="0" defTabSz="762000">
              <a:lnSpc>
                <a:spcPct val="100000"/>
              </a:lnSpc>
              <a:buNone/>
            </a:pPr>
            <a:r>
              <a:rPr lang="en-US" sz="1100" dirty="0"/>
              <a:t> </a:t>
            </a:r>
          </a:p>
          <a:p>
            <a:pPr marL="0" indent="0" defTabSz="762000">
              <a:lnSpc>
                <a:spcPct val="100000"/>
              </a:lnSpc>
              <a:buNone/>
            </a:pPr>
            <a:endParaRPr lang="en-US" sz="1100" dirty="0"/>
          </a:p>
          <a:p>
            <a:pPr marL="577850" indent="-577850" defTabSz="762000">
              <a:lnSpc>
                <a:spcPct val="100000"/>
              </a:lnSpc>
              <a:buNone/>
            </a:pPr>
            <a:r>
              <a:rPr lang="en-US" sz="1100" dirty="0"/>
              <a:t>		</a:t>
            </a:r>
          </a:p>
        </p:txBody>
      </p:sp>
      <p:sp>
        <p:nvSpPr>
          <p:cNvPr id="77" name="Rectangle 76">
            <a:extLst>
              <a:ext uri="{FF2B5EF4-FFF2-40B4-BE49-F238E27FC236}">
                <a16:creationId xmlns:a16="http://schemas.microsoft.com/office/drawing/2014/main" id="{C1B60310-C5C3-46A0-A452-2A0B008434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BD7A9026-87C9-4F44-9EC3-75AA7E6FB8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9D4A564-D451-4CDB-971B-95F3B044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7" y="0"/>
            <a:ext cx="8168743"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7CB884E-F589-488F-ADF5-77FF20080A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43" y="643464"/>
            <a:ext cx="6909336" cy="5571072"/>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useBgFill="1">
        <p:nvSpPr>
          <p:cNvPr id="29" name="Rectangle 28">
            <a:extLst>
              <a:ext uri="{FF2B5EF4-FFF2-40B4-BE49-F238E27FC236}">
                <a16:creationId xmlns:a16="http://schemas.microsoft.com/office/drawing/2014/main" id="{11603A8D-1B1C-4538-9FE9-374B8FD555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071" y="809244"/>
            <a:ext cx="6583680" cy="5239512"/>
          </a:xfrm>
          <a:prstGeom prst="rect">
            <a:avLst/>
          </a:prstGeom>
          <a:ln w="6350" cap="sq" cmpd="sng" algn="ctr">
            <a:solidFill>
              <a:schemeClr val="tx1">
                <a:lumMod val="50000"/>
                <a:lumOff val="50000"/>
              </a:schemeClr>
            </a:solidFill>
            <a:prstDash val="solid"/>
            <a:miter lim="800000"/>
          </a:ln>
          <a:effectLst/>
        </p:spPr>
        <p:txBody>
          <a:bodyPr/>
          <a:lstStyle/>
          <a:p>
            <a:endParaRPr lang="en-GB"/>
          </a:p>
        </p:txBody>
      </p:sp>
      <p:sp>
        <p:nvSpPr>
          <p:cNvPr id="31" name="Rectangle 30">
            <a:extLst>
              <a:ext uri="{FF2B5EF4-FFF2-40B4-BE49-F238E27FC236}">
                <a16:creationId xmlns:a16="http://schemas.microsoft.com/office/drawing/2014/main" id="{69BE86D1-7317-478F-819B-8779B075C2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66876" y="0"/>
            <a:ext cx="4025029" cy="6858000"/>
          </a:xfrm>
          <a:prstGeom prst="rect">
            <a:avLst/>
          </a:prstGeom>
          <a:blipFill dpi="0" rotWithShape="1">
            <a:blip r:embed="rId2">
              <a:alphaModFix amt="6000"/>
              <a:duotone>
                <a:schemeClr val="bg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8660189" y="643464"/>
            <a:ext cx="2888344" cy="5571071"/>
          </a:xfrm>
        </p:spPr>
        <p:txBody>
          <a:bodyPr rtlCol="0">
            <a:normAutofit/>
          </a:bodyPr>
          <a:lstStyle/>
          <a:p>
            <a:pPr>
              <a:defRPr/>
            </a:pPr>
            <a:r>
              <a:rPr lang="en-GB" altLang="en-US" sz="3400">
                <a:solidFill>
                  <a:schemeClr val="bg1"/>
                </a:solidFill>
                <a:effectLst>
                  <a:outerShdw blurRad="38100" dist="38100" dir="2700000" algn="tl">
                    <a:srgbClr val="C0C0C0"/>
                  </a:outerShdw>
                </a:effectLst>
              </a:rPr>
              <a:t>Contribution</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65354617"/>
              </p:ext>
            </p:extLst>
          </p:nvPr>
        </p:nvGraphicFramePr>
        <p:xfrm>
          <a:off x="1286615" y="1711319"/>
          <a:ext cx="5668310" cy="3435363"/>
        </p:xfrm>
        <a:graphic>
          <a:graphicData uri="http://schemas.openxmlformats.org/drawingml/2006/table">
            <a:tbl>
              <a:tblPr firstRow="1" bandRow="1">
                <a:noFill/>
                <a:tableStyleId>{85BE263C-DBD7-4A20-BB59-AAB30ACAA65A}</a:tableStyleId>
              </a:tblPr>
              <a:tblGrid>
                <a:gridCol w="3866553">
                  <a:extLst>
                    <a:ext uri="{9D8B030D-6E8A-4147-A177-3AD203B41FA5}">
                      <a16:colId xmlns:a16="http://schemas.microsoft.com/office/drawing/2014/main" val="20000"/>
                    </a:ext>
                  </a:extLst>
                </a:gridCol>
                <a:gridCol w="1801757">
                  <a:extLst>
                    <a:ext uri="{9D8B030D-6E8A-4147-A177-3AD203B41FA5}">
                      <a16:colId xmlns:a16="http://schemas.microsoft.com/office/drawing/2014/main" val="20001"/>
                    </a:ext>
                  </a:extLst>
                </a:gridCol>
              </a:tblGrid>
              <a:tr h="710381">
                <a:tc>
                  <a:txBody>
                    <a:bodyPr/>
                    <a:lstStyle/>
                    <a:p>
                      <a:r>
                        <a:rPr lang="en-GB" sz="2800" b="0" cap="none" spc="0">
                          <a:solidFill>
                            <a:schemeClr val="tx1"/>
                          </a:solidFill>
                        </a:rPr>
                        <a:t>Sales Revenue</a:t>
                      </a:r>
                    </a:p>
                  </a:txBody>
                  <a:tcPr marL="197908" marR="197908" marT="126478" marB="126478">
                    <a:lnL w="12700" cmpd="sng">
                      <a:noFill/>
                    </a:lnL>
                    <a:lnR w="12700" cmpd="sng">
                      <a:noFill/>
                    </a:lnR>
                    <a:lnT w="28575" cap="flat" cmpd="sng" algn="ctr">
                      <a:solidFill>
                        <a:schemeClr val="tx1"/>
                      </a:solidFill>
                      <a:prstDash val="solid"/>
                    </a:lnT>
                    <a:lnB w="38100" cmpd="sng">
                      <a:noFill/>
                    </a:lnB>
                    <a:noFill/>
                  </a:tcPr>
                </a:tc>
                <a:tc>
                  <a:txBody>
                    <a:bodyPr/>
                    <a:lstStyle/>
                    <a:p>
                      <a:pPr algn="ctr"/>
                      <a:r>
                        <a:rPr lang="en-GB" sz="2800" b="0" cap="none" spc="0">
                          <a:solidFill>
                            <a:schemeClr val="tx1"/>
                          </a:solidFill>
                        </a:rPr>
                        <a:t>X</a:t>
                      </a:r>
                    </a:p>
                  </a:txBody>
                  <a:tcPr marL="197908" marR="197908" marT="126478" marB="126478">
                    <a:lnL w="12700" cmpd="sng">
                      <a:noFill/>
                    </a:lnL>
                    <a:lnR w="12700" cmpd="sng">
                      <a:noFill/>
                    </a:lnR>
                    <a:lnT w="28575" cap="flat" cmpd="sng" algn="ctr">
                      <a:solidFill>
                        <a:schemeClr val="tx1"/>
                      </a:solidFill>
                      <a:prstDash val="solid"/>
                    </a:lnT>
                    <a:lnB w="38100" cmpd="sng">
                      <a:noFill/>
                    </a:lnB>
                    <a:noFill/>
                  </a:tcPr>
                </a:tc>
                <a:extLst>
                  <a:ext uri="{0D108BD9-81ED-4DB2-BD59-A6C34878D82A}">
                    <a16:rowId xmlns:a16="http://schemas.microsoft.com/office/drawing/2014/main" val="10000"/>
                  </a:ext>
                </a:extLst>
              </a:tr>
              <a:tr h="710381">
                <a:tc>
                  <a:txBody>
                    <a:bodyPr/>
                    <a:lstStyle/>
                    <a:p>
                      <a:r>
                        <a:rPr lang="en-GB" sz="2800" cap="none" spc="0">
                          <a:solidFill>
                            <a:schemeClr val="tx1"/>
                          </a:solidFill>
                        </a:rPr>
                        <a:t>Less Variable Costs </a:t>
                      </a:r>
                    </a:p>
                  </a:txBody>
                  <a:tcPr marL="197908" marR="197908" marT="126478" marB="126478">
                    <a:lnL w="28575" cap="flat" cmpd="sng" algn="ctr">
                      <a:noFill/>
                      <a:prstDash val="solid"/>
                    </a:lnL>
                    <a:lnR w="12700" cmpd="sng">
                      <a:noFill/>
                      <a:prstDash val="solid"/>
                    </a:lnR>
                    <a:lnT w="38100" cmpd="sng">
                      <a:noFill/>
                    </a:lnT>
                    <a:lnB w="12700" cap="flat" cmpd="sng" algn="ctr">
                      <a:noFill/>
                      <a:prstDash val="solid"/>
                    </a:lnB>
                    <a:noFill/>
                  </a:tcPr>
                </a:tc>
                <a:tc>
                  <a:txBody>
                    <a:bodyPr/>
                    <a:lstStyle/>
                    <a:p>
                      <a:pPr algn="ctr"/>
                      <a:r>
                        <a:rPr lang="en-GB" sz="2800" cap="none" spc="0">
                          <a:solidFill>
                            <a:schemeClr val="tx1"/>
                          </a:solidFill>
                        </a:rPr>
                        <a:t>(XX)</a:t>
                      </a:r>
                    </a:p>
                  </a:txBody>
                  <a:tcPr marL="197908" marR="197908" marT="126478" marB="126478">
                    <a:lnL w="12700" cmpd="sng">
                      <a:noFill/>
                      <a:prstDash val="solid"/>
                    </a:lnL>
                    <a:lnR w="28575" cap="flat" cmpd="sng" algn="ctr">
                      <a:noFill/>
                      <a:prstDash val="solid"/>
                    </a:lnR>
                    <a:lnT w="38100" cmpd="sng">
                      <a:noFill/>
                    </a:lnT>
                    <a:lnB w="12700" cap="flat" cmpd="sng" algn="ctr">
                      <a:noFill/>
                      <a:prstDash val="solid"/>
                    </a:lnB>
                    <a:noFill/>
                  </a:tcPr>
                </a:tc>
                <a:extLst>
                  <a:ext uri="{0D108BD9-81ED-4DB2-BD59-A6C34878D82A}">
                    <a16:rowId xmlns:a16="http://schemas.microsoft.com/office/drawing/2014/main" val="10001"/>
                  </a:ext>
                </a:extLst>
              </a:tr>
              <a:tr h="652110">
                <a:tc>
                  <a:txBody>
                    <a:bodyPr/>
                    <a:lstStyle/>
                    <a:p>
                      <a:r>
                        <a:rPr lang="en-GB" sz="2400" cap="none" spc="0">
                          <a:solidFill>
                            <a:schemeClr val="tx1"/>
                          </a:solidFill>
                        </a:rPr>
                        <a:t>Equals contribution </a:t>
                      </a:r>
                    </a:p>
                  </a:txBody>
                  <a:tcPr marL="197908" marR="197908" marT="126478" marB="126478">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a:r>
                        <a:rPr lang="en-GB" sz="2400" cap="none" spc="0">
                          <a:solidFill>
                            <a:schemeClr val="tx1"/>
                          </a:solidFill>
                        </a:rPr>
                        <a:t>XXX</a:t>
                      </a:r>
                    </a:p>
                  </a:txBody>
                  <a:tcPr marL="197908" marR="197908" marT="126478" marB="126478">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0002"/>
                  </a:ext>
                </a:extLst>
              </a:tr>
              <a:tr h="710381">
                <a:tc>
                  <a:txBody>
                    <a:bodyPr/>
                    <a:lstStyle/>
                    <a:p>
                      <a:r>
                        <a:rPr lang="en-GB" sz="2800" cap="none" spc="0">
                          <a:solidFill>
                            <a:schemeClr val="tx1"/>
                          </a:solidFill>
                        </a:rPr>
                        <a:t>Less Fixed Costs</a:t>
                      </a:r>
                    </a:p>
                  </a:txBody>
                  <a:tcPr marL="197908" marR="197908" marT="126478" marB="126478">
                    <a:lnL w="28575" cap="flat" cmpd="sng" algn="ctr">
                      <a:noFill/>
                      <a:prstDash val="solid"/>
                    </a:lnL>
                    <a:lnR w="12700" cmpd="sng">
                      <a:noFill/>
                      <a:prstDash val="solid"/>
                    </a:lnR>
                    <a:lnT w="12700" cmpd="sng">
                      <a:noFill/>
                      <a:prstDash val="solid"/>
                    </a:lnT>
                    <a:lnB w="12700" cap="flat" cmpd="sng" algn="ctr">
                      <a:noFill/>
                      <a:prstDash val="solid"/>
                    </a:lnB>
                    <a:noFill/>
                  </a:tcPr>
                </a:tc>
                <a:tc>
                  <a:txBody>
                    <a:bodyPr/>
                    <a:lstStyle/>
                    <a:p>
                      <a:pPr algn="ctr"/>
                      <a:r>
                        <a:rPr lang="en-GB" sz="2800" cap="none" spc="0">
                          <a:solidFill>
                            <a:schemeClr val="tx1"/>
                          </a:solidFill>
                        </a:rPr>
                        <a:t>(XXXX)</a:t>
                      </a:r>
                    </a:p>
                  </a:txBody>
                  <a:tcPr marL="197908" marR="197908" marT="126478" marB="126478">
                    <a:lnL w="12700" cmpd="sng">
                      <a:noFill/>
                      <a:prstDash val="solid"/>
                    </a:lnL>
                    <a:lnR w="28575" cap="flat" cmpd="sng" algn="ctr">
                      <a:noFill/>
                      <a:prstDash val="solid"/>
                    </a:lnR>
                    <a:lnT w="12700" cmpd="sng">
                      <a:noFill/>
                      <a:prstDash val="solid"/>
                    </a:lnT>
                    <a:lnB w="12700" cap="flat" cmpd="sng" algn="ctr">
                      <a:noFill/>
                      <a:prstDash val="solid"/>
                    </a:lnB>
                    <a:noFill/>
                  </a:tcPr>
                </a:tc>
                <a:extLst>
                  <a:ext uri="{0D108BD9-81ED-4DB2-BD59-A6C34878D82A}">
                    <a16:rowId xmlns:a16="http://schemas.microsoft.com/office/drawing/2014/main" val="10003"/>
                  </a:ext>
                </a:extLst>
              </a:tr>
              <a:tr h="652110">
                <a:tc>
                  <a:txBody>
                    <a:bodyPr/>
                    <a:lstStyle/>
                    <a:p>
                      <a:r>
                        <a:rPr lang="en-GB" sz="2400" cap="none" spc="0">
                          <a:solidFill>
                            <a:schemeClr val="tx1"/>
                          </a:solidFill>
                        </a:rPr>
                        <a:t>Equals Profit</a:t>
                      </a:r>
                    </a:p>
                  </a:txBody>
                  <a:tcPr marL="197908" marR="197908" marT="126478" marB="126478">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tc>
                  <a:txBody>
                    <a:bodyPr/>
                    <a:lstStyle/>
                    <a:p>
                      <a:pPr algn="ctr"/>
                      <a:r>
                        <a:rPr lang="en-GB" sz="2400" cap="none" spc="0">
                          <a:solidFill>
                            <a:schemeClr val="tx1"/>
                          </a:solidFill>
                        </a:rPr>
                        <a:t>XXXXX</a:t>
                      </a:r>
                    </a:p>
                  </a:txBody>
                  <a:tcPr marL="197908" marR="197908" marT="126478" marB="126478">
                    <a:lnL w="12700" cmpd="sng">
                      <a:noFill/>
                      <a:prstDash val="solid"/>
                    </a:lnL>
                    <a:lnR w="12700" cmpd="sng">
                      <a:noFill/>
                      <a:prstDash val="solid"/>
                    </a:lnR>
                    <a:lnT w="12700" cap="flat" cmpd="sng" algn="ctr">
                      <a:noFill/>
                      <a:prstDash val="solid"/>
                    </a:lnT>
                    <a:lnB w="12700" cmpd="sng">
                      <a:noFill/>
                      <a:prstDash val="solid"/>
                    </a:lnB>
                    <a:solidFill>
                      <a:schemeClr val="bg1">
                        <a:lumMod val="95000"/>
                      </a:schemeClr>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865663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A009E310-C7C2-4F23-B466-4417C8ED3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37" name="Rectangle 136">
            <a:extLst>
              <a:ext uri="{FF2B5EF4-FFF2-40B4-BE49-F238E27FC236}">
                <a16:creationId xmlns:a16="http://schemas.microsoft.com/office/drawing/2014/main" id="{51A4F4A1-146B-4D29-852A-F609966797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3">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39" name="Rectangle 138">
            <a:extLst>
              <a:ext uri="{FF2B5EF4-FFF2-40B4-BE49-F238E27FC236}">
                <a16:creationId xmlns:a16="http://schemas.microsoft.com/office/drawing/2014/main" id="{A4C31FF5-F97E-4082-BFC5-A880DB9F3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1150" y="457200"/>
            <a:ext cx="8533646" cy="5943603"/>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141" name="Rectangle 140">
            <a:extLst>
              <a:ext uri="{FF2B5EF4-FFF2-40B4-BE49-F238E27FC236}">
                <a16:creationId xmlns:a16="http://schemas.microsoft.com/office/drawing/2014/main" id="{6015B4CE-42DE-4E9B-B800-B5B8142E6F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2467" y="621793"/>
            <a:ext cx="8198780" cy="5614416"/>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41F83AB7-7CAA-4E91-9104-808B443E3DEB}"/>
              </a:ext>
            </a:extLst>
          </p:cNvPr>
          <p:cNvSpPr>
            <a:spLocks noGrp="1"/>
          </p:cNvSpPr>
          <p:nvPr>
            <p:ph type="title"/>
          </p:nvPr>
        </p:nvSpPr>
        <p:spPr>
          <a:xfrm>
            <a:off x="3844616" y="881210"/>
            <a:ext cx="7417925" cy="1517035"/>
          </a:xfrm>
        </p:spPr>
        <p:txBody>
          <a:bodyPr rtlCol="0">
            <a:normAutofit/>
          </a:bodyPr>
          <a:lstStyle/>
          <a:p>
            <a:pPr>
              <a:defRPr/>
            </a:pPr>
            <a:r>
              <a:rPr lang="en-GB" altLang="en-US">
                <a:solidFill>
                  <a:schemeClr val="tx1">
                    <a:lumMod val="75000"/>
                    <a:lumOff val="25000"/>
                  </a:schemeClr>
                </a:solidFill>
                <a:effectLst>
                  <a:outerShdw blurRad="38100" dist="38100" dir="2700000" algn="tl">
                    <a:srgbClr val="C0C0C0"/>
                  </a:outerShdw>
                </a:effectLst>
              </a:rPr>
              <a:t>Break-Even: Target Profit</a:t>
            </a:r>
          </a:p>
        </p:txBody>
      </p:sp>
      <p:sp>
        <p:nvSpPr>
          <p:cNvPr id="25602" name="Content Placeholder 2">
            <a:extLst>
              <a:ext uri="{FF2B5EF4-FFF2-40B4-BE49-F238E27FC236}">
                <a16:creationId xmlns:a16="http://schemas.microsoft.com/office/drawing/2014/main" id="{F48D7BA7-005C-47E1-8CC7-BB94387BD3A3}"/>
              </a:ext>
            </a:extLst>
          </p:cNvPr>
          <p:cNvSpPr>
            <a:spLocks noGrp="1"/>
          </p:cNvSpPr>
          <p:nvPr>
            <p:ph idx="1"/>
          </p:nvPr>
        </p:nvSpPr>
        <p:spPr>
          <a:xfrm>
            <a:off x="3844616" y="2626840"/>
            <a:ext cx="7245103" cy="3131777"/>
          </a:xfrm>
        </p:spPr>
        <p:txBody>
          <a:bodyPr rtlCol="0">
            <a:normAutofit/>
          </a:bodyPr>
          <a:lstStyle/>
          <a:p>
            <a:pPr marL="0" indent="0">
              <a:buNone/>
              <a:defRPr/>
            </a:pPr>
            <a:r>
              <a:rPr lang="en-GB" altLang="en-US" dirty="0">
                <a:solidFill>
                  <a:schemeClr val="tx1">
                    <a:lumMod val="75000"/>
                    <a:lumOff val="25000"/>
                  </a:schemeClr>
                </a:solidFill>
              </a:rPr>
              <a:t>A further analysis of break-even is to calculate the output that needs to be sold in order to give a certain amount of profit – the target profit</a:t>
            </a:r>
          </a:p>
          <a:p>
            <a:pPr>
              <a:defRPr/>
            </a:pPr>
            <a:endParaRPr lang="en-GB" altLang="en-US" dirty="0">
              <a:solidFill>
                <a:schemeClr val="tx1">
                  <a:lumMod val="75000"/>
                  <a:lumOff val="25000"/>
                </a:schemeClr>
              </a:solidFill>
            </a:endParaRPr>
          </a:p>
          <a:p>
            <a:pPr marL="0" indent="0">
              <a:buNone/>
              <a:defRPr/>
            </a:pPr>
            <a:r>
              <a:rPr lang="en-GB" altLang="en-US" dirty="0">
                <a:solidFill>
                  <a:schemeClr val="tx1">
                    <a:lumMod val="75000"/>
                    <a:lumOff val="25000"/>
                  </a:schemeClr>
                </a:solidFill>
              </a:rPr>
              <a:t>This is calculated as follows:</a:t>
            </a:r>
          </a:p>
          <a:p>
            <a:pPr>
              <a:defRPr/>
            </a:pPr>
            <a:endParaRPr lang="en-GB" altLang="en-US" dirty="0">
              <a:solidFill>
                <a:schemeClr val="tx1">
                  <a:lumMod val="75000"/>
                  <a:lumOff val="25000"/>
                </a:schemeClr>
              </a:solidFill>
            </a:endParaRPr>
          </a:p>
          <a:p>
            <a:pPr marL="0" indent="0">
              <a:spcBef>
                <a:spcPts val="0"/>
              </a:spcBef>
              <a:defRPr/>
            </a:pPr>
            <a:r>
              <a:rPr lang="en-GB" b="1" u="sng" dirty="0">
                <a:solidFill>
                  <a:schemeClr val="tx1">
                    <a:lumMod val="75000"/>
                    <a:lumOff val="25000"/>
                  </a:schemeClr>
                </a:solidFill>
                <a:latin typeface="Gill Sans MT" panose="020B0502020104020203" pitchFamily="34" charset="0"/>
                <a:ea typeface="MS PGothic" panose="020B0600070205080204" pitchFamily="34" charset="-128"/>
                <a:cs typeface="Arial" panose="020B0604020202020204" pitchFamily="34" charset="0"/>
              </a:rPr>
              <a:t>Fixed Costs (£) + Target Profit (£)</a:t>
            </a:r>
            <a:endParaRPr lang="en-GB" u="sng" dirty="0">
              <a:solidFill>
                <a:schemeClr val="tx1">
                  <a:lumMod val="75000"/>
                  <a:lumOff val="25000"/>
                </a:schemeClr>
              </a:solidFill>
              <a:latin typeface="Arial" panose="020B0604020202020204" pitchFamily="34" charset="0"/>
            </a:endParaRPr>
          </a:p>
          <a:p>
            <a:pPr marL="0" indent="0">
              <a:spcBef>
                <a:spcPts val="0"/>
              </a:spcBef>
              <a:defRPr/>
            </a:pPr>
            <a:r>
              <a:rPr lang="en-GB" dirty="0">
                <a:solidFill>
                  <a:schemeClr val="tx1">
                    <a:lumMod val="75000"/>
                    <a:lumOff val="25000"/>
                  </a:schemeClr>
                </a:solidFill>
                <a:latin typeface="Gill Sans MT" panose="020B0502020104020203" pitchFamily="34" charset="0"/>
                <a:ea typeface="MS PGothic" panose="020B0600070205080204" pitchFamily="34" charset="-128"/>
                <a:cs typeface="Arial" panose="020B0604020202020204" pitchFamily="34" charset="0"/>
              </a:rPr>
              <a:t>Contribution per unit (£)</a:t>
            </a:r>
            <a:endParaRPr lang="en-GB" dirty="0">
              <a:solidFill>
                <a:schemeClr val="tx1">
                  <a:lumMod val="75000"/>
                  <a:lumOff val="25000"/>
                </a:schemeClr>
              </a:solidFill>
              <a:latin typeface="Arial" panose="020B0604020202020204" pitchFamily="34" charset="0"/>
            </a:endParaRPr>
          </a:p>
          <a:p>
            <a:pPr marL="0" indent="0">
              <a:spcBef>
                <a:spcPts val="0"/>
              </a:spcBef>
              <a:defRPr/>
            </a:pPr>
            <a:r>
              <a:rPr lang="en-GB" dirty="0">
                <a:solidFill>
                  <a:schemeClr val="tx1">
                    <a:lumMod val="75000"/>
                    <a:lumOff val="25000"/>
                  </a:schemeClr>
                </a:solidFill>
                <a:latin typeface="Gill Sans MT" panose="020B0502020104020203" pitchFamily="34" charset="0"/>
                <a:ea typeface="MS PGothic" panose="020B0600070205080204" pitchFamily="34" charset="-128"/>
                <a:cs typeface="Arial" panose="020B0604020202020204" pitchFamily="34" charset="0"/>
              </a:rPr>
              <a:t>= Number of units of output </a:t>
            </a:r>
            <a:endParaRPr lang="en-GB" dirty="0">
              <a:solidFill>
                <a:schemeClr val="tx1">
                  <a:lumMod val="75000"/>
                  <a:lumOff val="25000"/>
                </a:schemeClr>
              </a:solidFill>
              <a:latin typeface="Arial" panose="020B0604020202020204" pitchFamily="34" charset="0"/>
            </a:endParaRPr>
          </a:p>
          <a:p>
            <a:pPr>
              <a:defRPr/>
            </a:pPr>
            <a:endParaRPr lang="en-GB" altLang="en-US" dirty="0">
              <a:solidFill>
                <a:schemeClr val="tx1">
                  <a:lumMod val="75000"/>
                  <a:lumOff val="25000"/>
                </a:schemeClr>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3E25BDA2-3F4D-4B38-90E7-989465ECD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3" name="Rectangle 72">
            <a:extLst>
              <a:ext uri="{FF2B5EF4-FFF2-40B4-BE49-F238E27FC236}">
                <a16:creationId xmlns:a16="http://schemas.microsoft.com/office/drawing/2014/main" id="{F65EEA05-AD42-442F-B6C6-CB9FC28942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3">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5" name="Rectangle 74">
            <a:extLst>
              <a:ext uri="{FF2B5EF4-FFF2-40B4-BE49-F238E27FC236}">
                <a16:creationId xmlns:a16="http://schemas.microsoft.com/office/drawing/2014/main" id="{BC96869A-A70D-42F7-876F-605CB1718F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108" y="610955"/>
            <a:ext cx="10927784" cy="56360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77" name="Rectangle 76">
            <a:extLst>
              <a:ext uri="{FF2B5EF4-FFF2-40B4-BE49-F238E27FC236}">
                <a16:creationId xmlns:a16="http://schemas.microsoft.com/office/drawing/2014/main" id="{6CD407CC-EF5C-486F-9A14-7F681F986D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052" y="777240"/>
            <a:ext cx="10597896" cy="5303520"/>
          </a:xfrm>
          <a:prstGeom prst="rect">
            <a:avLst/>
          </a:prstGeom>
          <a:solidFill>
            <a:schemeClr val="bg1"/>
          </a:solid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6F42A44D-BC27-40CF-8DD2-591A5BD9409D}"/>
              </a:ext>
            </a:extLst>
          </p:cNvPr>
          <p:cNvSpPr>
            <a:spLocks noGrp="1"/>
          </p:cNvSpPr>
          <p:nvPr>
            <p:ph type="title"/>
          </p:nvPr>
        </p:nvSpPr>
        <p:spPr>
          <a:xfrm>
            <a:off x="7532835" y="1420706"/>
            <a:ext cx="3466540" cy="4016587"/>
          </a:xfrm>
        </p:spPr>
        <p:txBody>
          <a:bodyPr rtlCol="0">
            <a:normAutofit/>
          </a:bodyPr>
          <a:lstStyle/>
          <a:p>
            <a:pPr>
              <a:defRPr/>
            </a:pPr>
            <a:r>
              <a:rPr lang="en-GB" altLang="en-US" sz="3600">
                <a:effectLst>
                  <a:outerShdw blurRad="38100" dist="38100" dir="2700000" algn="tl">
                    <a:srgbClr val="C0C0C0"/>
                  </a:outerShdw>
                </a:effectLst>
              </a:rPr>
              <a:t>Contribution to Sales Ratio</a:t>
            </a:r>
          </a:p>
        </p:txBody>
      </p:sp>
      <p:sp>
        <p:nvSpPr>
          <p:cNvPr id="27650" name="Content Placeholder 2">
            <a:extLst>
              <a:ext uri="{FF2B5EF4-FFF2-40B4-BE49-F238E27FC236}">
                <a16:creationId xmlns:a16="http://schemas.microsoft.com/office/drawing/2014/main" id="{B9C3FE8E-020E-488F-B6FC-603B08A7FC85}"/>
              </a:ext>
            </a:extLst>
          </p:cNvPr>
          <p:cNvSpPr>
            <a:spLocks noGrp="1"/>
          </p:cNvSpPr>
          <p:nvPr>
            <p:ph idx="1"/>
          </p:nvPr>
        </p:nvSpPr>
        <p:spPr>
          <a:xfrm>
            <a:off x="1440519" y="1420706"/>
            <a:ext cx="5514758" cy="4016587"/>
          </a:xfrm>
        </p:spPr>
        <p:txBody>
          <a:bodyPr rtlCol="0" anchor="ctr">
            <a:normAutofit/>
          </a:bodyPr>
          <a:lstStyle/>
          <a:p>
            <a:pPr marL="0" indent="0">
              <a:buNone/>
              <a:defRPr/>
            </a:pPr>
            <a:r>
              <a:rPr lang="en-GB" altLang="en-US" dirty="0">
                <a:solidFill>
                  <a:schemeClr val="tx1">
                    <a:lumMod val="75000"/>
                    <a:lumOff val="25000"/>
                  </a:schemeClr>
                </a:solidFill>
              </a:rPr>
              <a:t>This ratio expresses the amount of contribution in relation to the amount of the selling price:</a:t>
            </a:r>
          </a:p>
          <a:p>
            <a:pPr>
              <a:defRPr/>
            </a:pPr>
            <a:endParaRPr lang="en-GB" altLang="en-US" dirty="0">
              <a:solidFill>
                <a:schemeClr val="tx1">
                  <a:lumMod val="75000"/>
                  <a:lumOff val="25000"/>
                </a:schemeClr>
              </a:solidFill>
            </a:endParaRPr>
          </a:p>
          <a:p>
            <a:pPr marL="0" indent="0">
              <a:spcBef>
                <a:spcPts val="0"/>
              </a:spcBef>
              <a:buNone/>
              <a:defRPr/>
            </a:pPr>
            <a:r>
              <a:rPr lang="en-GB" u="sng" dirty="0">
                <a:solidFill>
                  <a:schemeClr val="tx1">
                    <a:lumMod val="75000"/>
                    <a:lumOff val="25000"/>
                  </a:schemeClr>
                </a:solidFill>
                <a:latin typeface="Gill Sans MT" panose="020B0502020104020203" pitchFamily="34" charset="0"/>
                <a:ea typeface="MS PGothic" panose="020B0600070205080204" pitchFamily="34" charset="-128"/>
                <a:cs typeface="Arial" panose="020B0604020202020204" pitchFamily="34" charset="0"/>
              </a:rPr>
              <a:t>Contribution (£)</a:t>
            </a:r>
            <a:endParaRPr lang="en-GB" u="sng" dirty="0">
              <a:solidFill>
                <a:schemeClr val="tx1">
                  <a:lumMod val="75000"/>
                  <a:lumOff val="25000"/>
                </a:schemeClr>
              </a:solidFill>
              <a:latin typeface="Arial" panose="020B0604020202020204" pitchFamily="34" charset="0"/>
            </a:endParaRPr>
          </a:p>
          <a:p>
            <a:pPr marL="0" indent="0">
              <a:spcBef>
                <a:spcPts val="0"/>
              </a:spcBef>
              <a:buNone/>
              <a:defRPr/>
            </a:pPr>
            <a:r>
              <a:rPr lang="en-GB" dirty="0">
                <a:solidFill>
                  <a:schemeClr val="tx1">
                    <a:lumMod val="75000"/>
                    <a:lumOff val="25000"/>
                  </a:schemeClr>
                </a:solidFill>
                <a:latin typeface="Gill Sans MT" panose="020B0502020104020203" pitchFamily="34" charset="0"/>
                <a:ea typeface="MS PGothic" panose="020B0600070205080204" pitchFamily="34" charset="-128"/>
                <a:cs typeface="Arial" panose="020B0604020202020204" pitchFamily="34" charset="0"/>
              </a:rPr>
              <a:t>Selling Price (£)</a:t>
            </a:r>
            <a:endParaRPr lang="en-GB" dirty="0">
              <a:solidFill>
                <a:schemeClr val="tx1">
                  <a:lumMod val="75000"/>
                  <a:lumOff val="25000"/>
                </a:schemeClr>
              </a:solidFill>
              <a:latin typeface="Arial" panose="020B0604020202020204" pitchFamily="34" charset="0"/>
            </a:endParaRPr>
          </a:p>
          <a:p>
            <a:pPr marL="0" indent="0">
              <a:spcBef>
                <a:spcPts val="0"/>
              </a:spcBef>
              <a:buNone/>
              <a:defRPr/>
            </a:pPr>
            <a:r>
              <a:rPr lang="en-GB" dirty="0">
                <a:solidFill>
                  <a:schemeClr val="tx1">
                    <a:lumMod val="75000"/>
                    <a:lumOff val="25000"/>
                  </a:schemeClr>
                </a:solidFill>
                <a:latin typeface="Gill Sans MT" panose="020B0502020104020203" pitchFamily="34" charset="0"/>
                <a:ea typeface="MS PGothic" panose="020B0600070205080204" pitchFamily="34" charset="-128"/>
                <a:cs typeface="Arial" panose="020B0604020202020204" pitchFamily="34" charset="0"/>
              </a:rPr>
              <a:t>= Contribution to sales ratio</a:t>
            </a:r>
            <a:endParaRPr lang="en-GB" dirty="0">
              <a:solidFill>
                <a:schemeClr val="tx1">
                  <a:lumMod val="75000"/>
                  <a:lumOff val="25000"/>
                </a:schemeClr>
              </a:solidFill>
              <a:latin typeface="Arial" panose="020B0604020202020204" pitchFamily="34" charset="0"/>
            </a:endParaRPr>
          </a:p>
          <a:p>
            <a:pPr>
              <a:defRPr/>
            </a:pPr>
            <a:endParaRPr lang="en-GB" altLang="en-US" dirty="0">
              <a:solidFill>
                <a:schemeClr val="tx1">
                  <a:lumMod val="75000"/>
                  <a:lumOff val="25000"/>
                </a:schemeClr>
              </a:solidFill>
            </a:endParaRPr>
          </a:p>
        </p:txBody>
      </p:sp>
      <p:cxnSp>
        <p:nvCxnSpPr>
          <p:cNvPr id="79" name="Straight Connector 78">
            <a:extLst>
              <a:ext uri="{FF2B5EF4-FFF2-40B4-BE49-F238E27FC236}">
                <a16:creationId xmlns:a16="http://schemas.microsoft.com/office/drawing/2014/main" id="{0DD76B5F-5BAA-48C6-9065-9AEF15D30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05731" y="2057401"/>
            <a:ext cx="0" cy="2743200"/>
          </a:xfrm>
          <a:prstGeom prst="line">
            <a:avLst/>
          </a:prstGeom>
          <a:ln w="158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1CD06972-23BD-4D2E-AE85-9943995B69C4}"/>
              </a:ext>
            </a:extLst>
          </p:cNvPr>
          <p:cNvSpPr>
            <a:spLocks noGrp="1" noChangeArrowheads="1"/>
          </p:cNvSpPr>
          <p:nvPr>
            <p:ph type="title"/>
          </p:nvPr>
        </p:nvSpPr>
        <p:spPr>
          <a:xfrm>
            <a:off x="1981200" y="274639"/>
            <a:ext cx="8229600" cy="777875"/>
          </a:xfrm>
        </p:spPr>
        <p:txBody>
          <a:bodyPr/>
          <a:lstStyle/>
          <a:p>
            <a:pPr eaLnBrk="1" hangingPunct="1"/>
            <a:r>
              <a:rPr lang="en-GB" altLang="en-US" dirty="0"/>
              <a:t>Contribution</a:t>
            </a:r>
          </a:p>
        </p:txBody>
      </p:sp>
      <p:sp>
        <p:nvSpPr>
          <p:cNvPr id="24579" name="Rectangle 3">
            <a:extLst>
              <a:ext uri="{FF2B5EF4-FFF2-40B4-BE49-F238E27FC236}">
                <a16:creationId xmlns:a16="http://schemas.microsoft.com/office/drawing/2014/main" id="{910D3FFA-2BAE-4029-937B-D466EB421B5D}"/>
              </a:ext>
            </a:extLst>
          </p:cNvPr>
          <p:cNvSpPr>
            <a:spLocks noGrp="1" noChangeArrowheads="1"/>
          </p:cNvSpPr>
          <p:nvPr>
            <p:ph type="body" idx="1"/>
          </p:nvPr>
        </p:nvSpPr>
        <p:spPr>
          <a:xfrm>
            <a:off x="823528" y="1931031"/>
            <a:ext cx="10745620" cy="4195132"/>
          </a:xfrm>
        </p:spPr>
        <p:txBody>
          <a:bodyPr>
            <a:normAutofit/>
          </a:bodyPr>
          <a:lstStyle/>
          <a:p>
            <a:pPr eaLnBrk="1" hangingPunct="1">
              <a:lnSpc>
                <a:spcPct val="90000"/>
              </a:lnSpc>
            </a:pPr>
            <a:r>
              <a:rPr lang="en-GB" altLang="en-US" dirty="0" err="1">
                <a:latin typeface="Arial" panose="020B0604020202020204" pitchFamily="34" charset="0"/>
                <a:cs typeface="Arial" panose="020B0604020202020204" pitchFamily="34" charset="0"/>
              </a:rPr>
              <a:t>Imet</a:t>
            </a:r>
            <a:r>
              <a:rPr lang="en-GB" altLang="en-US" dirty="0">
                <a:latin typeface="Arial" panose="020B0604020202020204" pitchFamily="34" charset="0"/>
                <a:cs typeface="Arial" panose="020B0604020202020204" pitchFamily="34" charset="0"/>
              </a:rPr>
              <a:t> ltd manufacturers three products, A, B and C, of which the first two have been making acceptable profits, but C has been losing money for some time and the directors are considering whether to drop it.  The most recent results for last month are as follows:</a:t>
            </a:r>
          </a:p>
          <a:p>
            <a:pPr eaLnBrk="1" hangingPunct="1">
              <a:lnSpc>
                <a:spcPct val="90000"/>
              </a:lnSpc>
            </a:pPr>
            <a:endParaRPr lang="en-GB" altLang="en-US" sz="2400" dirty="0">
              <a:latin typeface="Arial" panose="020B0604020202020204" pitchFamily="34" charset="0"/>
              <a:cs typeface="Arial" panose="020B0604020202020204" pitchFamily="34" charset="0"/>
            </a:endParaRPr>
          </a:p>
          <a:p>
            <a:pPr eaLnBrk="1" hangingPunct="1">
              <a:lnSpc>
                <a:spcPct val="90000"/>
              </a:lnSpc>
              <a:buFontTx/>
              <a:buNone/>
            </a:pPr>
            <a:r>
              <a:rPr lang="en-GB" altLang="en-US" sz="2400" dirty="0">
                <a:latin typeface="Arial" panose="020B0604020202020204" pitchFamily="34" charset="0"/>
                <a:cs typeface="Arial" panose="020B0604020202020204" pitchFamily="34" charset="0"/>
              </a:rPr>
              <a:t>Product		A		B		C		Total</a:t>
            </a:r>
          </a:p>
          <a:p>
            <a:pPr eaLnBrk="1" hangingPunct="1">
              <a:lnSpc>
                <a:spcPct val="90000"/>
              </a:lnSpc>
              <a:buFontTx/>
              <a:buNone/>
            </a:pPr>
            <a:r>
              <a:rPr lang="en-GB" altLang="en-US" sz="2400" dirty="0">
                <a:latin typeface="Arial" panose="020B0604020202020204" pitchFamily="34" charset="0"/>
                <a:cs typeface="Arial" panose="020B0604020202020204" pitchFamily="34" charset="0"/>
              </a:rPr>
              <a:t>		        		£000		£000		£000	           £000</a:t>
            </a:r>
          </a:p>
          <a:p>
            <a:pPr eaLnBrk="1" hangingPunct="1">
              <a:lnSpc>
                <a:spcPct val="90000"/>
              </a:lnSpc>
              <a:buFontTx/>
              <a:buNone/>
            </a:pPr>
            <a:r>
              <a:rPr lang="en-GB" altLang="en-US" sz="2400" dirty="0">
                <a:latin typeface="Arial" panose="020B0604020202020204" pitchFamily="34" charset="0"/>
                <a:cs typeface="Arial" panose="020B0604020202020204" pitchFamily="34" charset="0"/>
              </a:rPr>
              <a:t>Sales Income	60		  120		    90		    270</a:t>
            </a:r>
          </a:p>
          <a:p>
            <a:pPr eaLnBrk="1" hangingPunct="1">
              <a:lnSpc>
                <a:spcPct val="90000"/>
              </a:lnSpc>
              <a:buFontTx/>
              <a:buNone/>
            </a:pPr>
            <a:r>
              <a:rPr lang="en-GB" altLang="en-US" sz="2400" dirty="0">
                <a:latin typeface="Arial" panose="020B0604020202020204" pitchFamily="34" charset="0"/>
                <a:cs typeface="Arial" panose="020B0604020202020204" pitchFamily="34" charset="0"/>
              </a:rPr>
              <a:t>Total costs		42		    99		    93		    234</a:t>
            </a:r>
          </a:p>
          <a:p>
            <a:pPr eaLnBrk="1" hangingPunct="1">
              <a:lnSpc>
                <a:spcPct val="90000"/>
              </a:lnSpc>
              <a:buFontTx/>
              <a:buNone/>
            </a:pPr>
            <a:r>
              <a:rPr lang="en-GB" altLang="en-US" sz="2400" b="1" dirty="0">
                <a:latin typeface="Arial" panose="020B0604020202020204" pitchFamily="34" charset="0"/>
                <a:cs typeface="Arial" panose="020B0604020202020204" pitchFamily="34" charset="0"/>
              </a:rPr>
              <a:t>Profit or loss	18 		    21		     (3)	                 36</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4A944BD2-A151-4244-8412-B48C6BA6ED3A}"/>
              </a:ext>
            </a:extLst>
          </p:cNvPr>
          <p:cNvSpPr>
            <a:spLocks noGrp="1" noChangeArrowheads="1"/>
          </p:cNvSpPr>
          <p:nvPr>
            <p:ph type="title"/>
          </p:nvPr>
        </p:nvSpPr>
        <p:spPr/>
        <p:txBody>
          <a:bodyPr/>
          <a:lstStyle/>
          <a:p>
            <a:pPr eaLnBrk="1" hangingPunct="1"/>
            <a:r>
              <a:rPr lang="en-GB" altLang="en-US"/>
              <a:t>Contribution</a:t>
            </a:r>
          </a:p>
        </p:txBody>
      </p:sp>
      <p:sp>
        <p:nvSpPr>
          <p:cNvPr id="25603" name="Rectangle 3">
            <a:extLst>
              <a:ext uri="{FF2B5EF4-FFF2-40B4-BE49-F238E27FC236}">
                <a16:creationId xmlns:a16="http://schemas.microsoft.com/office/drawing/2014/main" id="{61A488DF-34EB-498C-8E4A-06944419BFD9}"/>
              </a:ext>
            </a:extLst>
          </p:cNvPr>
          <p:cNvSpPr>
            <a:spLocks noGrp="1" noChangeArrowheads="1"/>
          </p:cNvSpPr>
          <p:nvPr>
            <p:ph type="body" idx="1"/>
          </p:nvPr>
        </p:nvSpPr>
        <p:spPr/>
        <p:txBody>
          <a:bodyPr/>
          <a:lstStyle/>
          <a:p>
            <a:pPr eaLnBrk="1" hangingPunct="1">
              <a:buFontTx/>
              <a:buNone/>
            </a:pPr>
            <a:r>
              <a:rPr lang="en-GB" altLang="en-US" dirty="0"/>
              <a:t>	</a:t>
            </a:r>
            <a:r>
              <a:rPr lang="en-GB" altLang="en-US" dirty="0">
                <a:latin typeface="Arial" panose="020B0604020202020204" pitchFamily="34" charset="0"/>
                <a:cs typeface="Arial" panose="020B0604020202020204" pitchFamily="34" charset="0"/>
              </a:rPr>
              <a:t>Question</a:t>
            </a:r>
          </a:p>
          <a:p>
            <a:pPr eaLnBrk="1" hangingPunct="1">
              <a:buFontTx/>
              <a:buNone/>
            </a:pPr>
            <a:endParaRPr lang="en-GB" altLang="en-US" dirty="0">
              <a:latin typeface="Arial" panose="020B0604020202020204" pitchFamily="34" charset="0"/>
              <a:cs typeface="Arial" panose="020B0604020202020204" pitchFamily="34" charset="0"/>
            </a:endParaRPr>
          </a:p>
          <a:p>
            <a:pPr eaLnBrk="1" hangingPunct="1">
              <a:buFontTx/>
              <a:buNone/>
            </a:pPr>
            <a:r>
              <a:rPr lang="en-GB" altLang="en-US" dirty="0">
                <a:latin typeface="Arial" panose="020B0604020202020204" pitchFamily="34" charset="0"/>
                <a:cs typeface="Arial" panose="020B0604020202020204" pitchFamily="34" charset="0"/>
              </a:rPr>
              <a:t>	Should the directors drop product C or not?</a:t>
            </a:r>
          </a:p>
          <a:p>
            <a:pPr eaLnBrk="1" hangingPunct="1">
              <a:buFontTx/>
              <a:buNone/>
            </a:pPr>
            <a:endParaRPr lang="en-GB" altLang="en-US" dirty="0">
              <a:latin typeface="Arial" panose="020B0604020202020204" pitchFamily="34" charset="0"/>
              <a:cs typeface="Arial" panose="020B0604020202020204" pitchFamily="34" charset="0"/>
            </a:endParaRPr>
          </a:p>
          <a:p>
            <a:pPr eaLnBrk="1" hangingPunct="1">
              <a:buFontTx/>
              <a:buNone/>
            </a:pPr>
            <a:r>
              <a:rPr lang="en-GB" altLang="en-US" dirty="0">
                <a:latin typeface="Arial" panose="020B0604020202020204" pitchFamily="34" charset="0"/>
                <a:cs typeface="Arial" panose="020B0604020202020204" pitchFamily="34" charset="0"/>
              </a:rPr>
              <a:t>	Further information to consider:  On investigation by the accountant it is determined that fixed costs for the company are £54,000</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8C2B8-A91C-AB36-7409-A661C33A9284}"/>
              </a:ext>
            </a:extLst>
          </p:cNvPr>
          <p:cNvSpPr>
            <a:spLocks noGrp="1"/>
          </p:cNvSpPr>
          <p:nvPr>
            <p:ph type="title"/>
          </p:nvPr>
        </p:nvSpPr>
        <p:spPr/>
        <p:txBody>
          <a:bodyPr/>
          <a:lstStyle/>
          <a:p>
            <a:r>
              <a:rPr lang="en-GB" dirty="0"/>
              <a:t>Question 2</a:t>
            </a:r>
          </a:p>
        </p:txBody>
      </p:sp>
      <p:sp>
        <p:nvSpPr>
          <p:cNvPr id="3" name="Content Placeholder 2">
            <a:extLst>
              <a:ext uri="{FF2B5EF4-FFF2-40B4-BE49-F238E27FC236}">
                <a16:creationId xmlns:a16="http://schemas.microsoft.com/office/drawing/2014/main" id="{E7566EC9-AD84-099E-4A9B-E6EAF355D034}"/>
              </a:ext>
            </a:extLst>
          </p:cNvPr>
          <p:cNvSpPr>
            <a:spLocks noGrp="1"/>
          </p:cNvSpPr>
          <p:nvPr>
            <p:ph idx="1"/>
          </p:nvPr>
        </p:nvSpPr>
        <p:spPr/>
        <p:txBody>
          <a:bodyPr>
            <a:normAutofit fontScale="77500" lnSpcReduction="20000"/>
          </a:bodyPr>
          <a:lstStyle/>
          <a:p>
            <a:pPr lvl="0"/>
            <a:r>
              <a:rPr lang="en-GB" dirty="0" err="1">
                <a:latin typeface="Arial" panose="020B0604020202020204" pitchFamily="34" charset="0"/>
                <a:cs typeface="Arial" panose="020B0604020202020204" pitchFamily="34" charset="0"/>
              </a:rPr>
              <a:t>Hanns.G</a:t>
            </a:r>
            <a:r>
              <a:rPr lang="en-GB" dirty="0">
                <a:latin typeface="Arial" panose="020B0604020202020204" pitchFamily="34" charset="0"/>
                <a:cs typeface="Arial" panose="020B0604020202020204" pitchFamily="34" charset="0"/>
              </a:rPr>
              <a:t> manufactures  three products X, Y and Z of which products X and Z are making a profit, but Y has been losing money for some time and management are considering whether to drop it.  </a:t>
            </a:r>
          </a:p>
          <a:p>
            <a:pPr lvl="0"/>
            <a:r>
              <a:rPr lang="en-GB" dirty="0">
                <a:latin typeface="Arial" panose="020B0604020202020204" pitchFamily="34" charset="0"/>
                <a:cs typeface="Arial" panose="020B0604020202020204" pitchFamily="34" charset="0"/>
              </a:rPr>
              <a:t> </a:t>
            </a:r>
          </a:p>
          <a:p>
            <a:pPr lvl="0"/>
            <a:r>
              <a:rPr lang="en-GB" dirty="0">
                <a:latin typeface="Arial" panose="020B0604020202020204" pitchFamily="34" charset="0"/>
                <a:cs typeface="Arial" panose="020B0604020202020204" pitchFamily="34" charset="0"/>
              </a:rPr>
              <a:t>The most recent results for the last month are as follows:</a:t>
            </a:r>
          </a:p>
          <a:p>
            <a:pPr lvl="0"/>
            <a:r>
              <a:rPr lang="en-GB" dirty="0">
                <a:latin typeface="Arial" panose="020B0604020202020204" pitchFamily="34" charset="0"/>
                <a:cs typeface="Arial" panose="020B0604020202020204" pitchFamily="34" charset="0"/>
              </a:rPr>
              <a:t> </a:t>
            </a:r>
          </a:p>
          <a:p>
            <a:pPr lvl="0"/>
            <a:r>
              <a:rPr lang="es-ES" dirty="0" err="1">
                <a:latin typeface="Arial" panose="020B0604020202020204" pitchFamily="34" charset="0"/>
                <a:cs typeface="Arial" panose="020B0604020202020204" pitchFamily="34" charset="0"/>
              </a:rPr>
              <a:t>Product</a:t>
            </a:r>
            <a:r>
              <a:rPr lang="es-ES" dirty="0">
                <a:latin typeface="Arial" panose="020B0604020202020204" pitchFamily="34" charset="0"/>
                <a:cs typeface="Arial" panose="020B0604020202020204" pitchFamily="34" charset="0"/>
              </a:rPr>
              <a:t>			X		Y		Z		Total</a:t>
            </a:r>
            <a:endParaRPr lang="en-GB" dirty="0">
              <a:latin typeface="Arial" panose="020B0604020202020204" pitchFamily="34" charset="0"/>
              <a:cs typeface="Arial" panose="020B0604020202020204" pitchFamily="34" charset="0"/>
            </a:endParaRPr>
          </a:p>
          <a:p>
            <a:pPr lvl="0"/>
            <a:r>
              <a:rPr lang="es-ES"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£000		£000		£000	            	£000</a:t>
            </a:r>
          </a:p>
          <a:p>
            <a:pPr lvl="0"/>
            <a:r>
              <a:rPr lang="en-GB" dirty="0">
                <a:latin typeface="Arial" panose="020B0604020202020204" pitchFamily="34" charset="0"/>
                <a:cs typeface="Arial" panose="020B0604020202020204" pitchFamily="34" charset="0"/>
              </a:rPr>
              <a:t>Sales Income		70		  95		   130		    295</a:t>
            </a:r>
          </a:p>
          <a:p>
            <a:pPr lvl="0"/>
            <a:r>
              <a:rPr lang="en-GB" dirty="0">
                <a:latin typeface="Arial" panose="020B0604020202020204" pitchFamily="34" charset="0"/>
                <a:cs typeface="Arial" panose="020B0604020202020204" pitchFamily="34" charset="0"/>
              </a:rPr>
              <a:t>Total costs		</a:t>
            </a:r>
            <a:r>
              <a:rPr lang="en-GB" u="sng" dirty="0">
                <a:latin typeface="Arial" panose="020B0604020202020204" pitchFamily="34" charset="0"/>
                <a:cs typeface="Arial" panose="020B0604020202020204" pitchFamily="34" charset="0"/>
              </a:rPr>
              <a:t>48</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98</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    97</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    243</a:t>
            </a:r>
            <a:endParaRPr lang="en-GB" dirty="0">
              <a:latin typeface="Arial" panose="020B0604020202020204" pitchFamily="34" charset="0"/>
              <a:cs typeface="Arial" panose="020B0604020202020204" pitchFamily="34" charset="0"/>
            </a:endParaRPr>
          </a:p>
          <a:p>
            <a:pPr lvl="0"/>
            <a:r>
              <a:rPr lang="en-GB" b="1" dirty="0">
                <a:latin typeface="Arial" panose="020B0604020202020204" pitchFamily="34" charset="0"/>
                <a:cs typeface="Arial" panose="020B0604020202020204" pitchFamily="34" charset="0"/>
              </a:rPr>
              <a:t>Profit or loss		22		  (3)		     33	                 52</a:t>
            </a:r>
            <a:endParaRPr lang="en-GB"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421587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EDB90-BFA7-7B4A-290D-A39E1D9BC3E1}"/>
              </a:ext>
            </a:extLst>
          </p:cNvPr>
          <p:cNvSpPr>
            <a:spLocks noGrp="1"/>
          </p:cNvSpPr>
          <p:nvPr>
            <p:ph type="title"/>
          </p:nvPr>
        </p:nvSpPr>
        <p:spPr/>
        <p:txBody>
          <a:bodyPr/>
          <a:lstStyle/>
          <a:p>
            <a:r>
              <a:rPr lang="en-GB" dirty="0"/>
              <a:t>Question</a:t>
            </a:r>
          </a:p>
        </p:txBody>
      </p:sp>
      <p:sp>
        <p:nvSpPr>
          <p:cNvPr id="3" name="Content Placeholder 2">
            <a:extLst>
              <a:ext uri="{FF2B5EF4-FFF2-40B4-BE49-F238E27FC236}">
                <a16:creationId xmlns:a16="http://schemas.microsoft.com/office/drawing/2014/main" id="{A4019932-9EFE-5A9F-66E6-0D485550F892}"/>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Should the directors drop product Y or not?  Give reasons for your decision.</a:t>
            </a:r>
          </a:p>
          <a:p>
            <a:pPr marL="0" indent="0">
              <a:buNone/>
            </a:pPr>
            <a:r>
              <a:rPr lang="en-GB" dirty="0">
                <a:latin typeface="Arial" panose="020B0604020202020204" pitchFamily="34" charset="0"/>
                <a:cs typeface="Arial" panose="020B0604020202020204" pitchFamily="34" charset="0"/>
              </a:rPr>
              <a:t>Further information to consider:  On investigation by the accountant, it is determined that fixed costs for the company are £62,000</a:t>
            </a:r>
          </a:p>
          <a:p>
            <a:pPr marL="0" indent="0">
              <a:buNone/>
            </a:pPr>
            <a:r>
              <a:rPr lang="en-GB" dirty="0">
                <a:latin typeface="Arial" panose="020B0604020202020204" pitchFamily="34" charset="0"/>
                <a:cs typeface="Arial" panose="020B0604020202020204" pitchFamily="34" charset="0"/>
              </a:rPr>
              <a:t>Variable Costs for each unit are as follows:  												Product X	£35</a:t>
            </a:r>
          </a:p>
          <a:p>
            <a:r>
              <a:rPr lang="en-GB" dirty="0">
                <a:latin typeface="Arial" panose="020B0604020202020204" pitchFamily="34" charset="0"/>
                <a:cs typeface="Arial" panose="020B0604020202020204" pitchFamily="34" charset="0"/>
              </a:rPr>
              <a:t>	 					Product Y	£86</a:t>
            </a:r>
          </a:p>
          <a:p>
            <a:r>
              <a:rPr lang="en-GB" dirty="0">
                <a:latin typeface="Arial" panose="020B0604020202020204" pitchFamily="34" charset="0"/>
                <a:cs typeface="Arial" panose="020B0604020202020204" pitchFamily="34" charset="0"/>
              </a:rPr>
              <a:t>						Product Z	£80</a:t>
            </a:r>
          </a:p>
          <a:p>
            <a:endParaRPr lang="en-GB" dirty="0"/>
          </a:p>
        </p:txBody>
      </p:sp>
    </p:spTree>
    <p:extLst>
      <p:ext uri="{BB962C8B-B14F-4D97-AF65-F5344CB8AC3E}">
        <p14:creationId xmlns:p14="http://schemas.microsoft.com/office/powerpoint/2010/main" val="1976251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6EB45-45F7-0B48-12B8-1AC750976F3E}"/>
              </a:ext>
            </a:extLst>
          </p:cNvPr>
          <p:cNvSpPr>
            <a:spLocks noGrp="1"/>
          </p:cNvSpPr>
          <p:nvPr>
            <p:ph type="title"/>
          </p:nvPr>
        </p:nvSpPr>
        <p:spPr/>
        <p:txBody>
          <a:bodyPr/>
          <a:lstStyle/>
          <a:p>
            <a:r>
              <a:rPr lang="fr-FR" dirty="0"/>
              <a:t>Question 2 Solution</a:t>
            </a:r>
            <a:endParaRPr lang="en-GB" dirty="0"/>
          </a:p>
        </p:txBody>
      </p:sp>
      <p:sp>
        <p:nvSpPr>
          <p:cNvPr id="3" name="Content Placeholder 2">
            <a:extLst>
              <a:ext uri="{FF2B5EF4-FFF2-40B4-BE49-F238E27FC236}">
                <a16:creationId xmlns:a16="http://schemas.microsoft.com/office/drawing/2014/main" id="{630C9A9B-7A76-367C-5002-7F5B59C863F8}"/>
              </a:ext>
            </a:extLst>
          </p:cNvPr>
          <p:cNvSpPr>
            <a:spLocks noGrp="1"/>
          </p:cNvSpPr>
          <p:nvPr>
            <p:ph idx="1"/>
          </p:nvPr>
        </p:nvSpPr>
        <p:spPr/>
        <p:txBody>
          <a:bodyPr>
            <a:normAutofit/>
          </a:bodyPr>
          <a:lstStyle/>
          <a:p>
            <a:r>
              <a:rPr lang="es-ES" b="1" dirty="0" err="1">
                <a:latin typeface="Arial" panose="020B0604020202020204" pitchFamily="34" charset="0"/>
                <a:cs typeface="Arial" panose="020B0604020202020204" pitchFamily="34" charset="0"/>
              </a:rPr>
              <a:t>Product</a:t>
            </a:r>
            <a:r>
              <a:rPr lang="es-ES" b="1" dirty="0">
                <a:latin typeface="Arial" panose="020B0604020202020204" pitchFamily="34" charset="0"/>
                <a:cs typeface="Arial" panose="020B0604020202020204" pitchFamily="34" charset="0"/>
              </a:rPr>
              <a:t>		X		Y		Z	 	Total</a:t>
            </a:r>
            <a:endParaRPr lang="en-GB" dirty="0">
              <a:latin typeface="Arial" panose="020B0604020202020204" pitchFamily="34" charset="0"/>
              <a:cs typeface="Arial" panose="020B0604020202020204" pitchFamily="34" charset="0"/>
            </a:endParaRPr>
          </a:p>
          <a:p>
            <a:r>
              <a:rPr lang="es-ES" b="1" dirty="0">
                <a:latin typeface="Arial" panose="020B0604020202020204" pitchFamily="34" charset="0"/>
                <a:cs typeface="Arial" panose="020B0604020202020204" pitchFamily="34" charset="0"/>
              </a:rPr>
              <a:t>			£000	  	 £000	    	 £000	  	£000</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Sales			70	       	95		130	    	295</a:t>
            </a:r>
          </a:p>
          <a:p>
            <a:r>
              <a:rPr lang="en-GB" dirty="0">
                <a:latin typeface="Arial" panose="020B0604020202020204" pitchFamily="34" charset="0"/>
                <a:cs typeface="Arial" panose="020B0604020202020204" pitchFamily="34" charset="0"/>
              </a:rPr>
              <a:t>Less V/C		</a:t>
            </a:r>
            <a:r>
              <a:rPr lang="en-GB" u="sng" dirty="0">
                <a:latin typeface="Arial" panose="020B0604020202020204" pitchFamily="34" charset="0"/>
                <a:cs typeface="Arial" panose="020B0604020202020204" pitchFamily="34" charset="0"/>
              </a:rPr>
              <a:t>35</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86</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80</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201</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Contribution		35		9		 50 	      	  94		</a:t>
            </a:r>
          </a:p>
          <a:p>
            <a:r>
              <a:rPr lang="en-GB" dirty="0">
                <a:latin typeface="Arial" panose="020B0604020202020204" pitchFamily="34" charset="0"/>
                <a:cs typeface="Arial" panose="020B0604020202020204" pitchFamily="34" charset="0"/>
              </a:rPr>
              <a:t>Less F/C							   	  </a:t>
            </a:r>
            <a:r>
              <a:rPr lang="en-GB" u="sng" dirty="0">
                <a:latin typeface="Arial" panose="020B0604020202020204" pitchFamily="34" charset="0"/>
                <a:cs typeface="Arial" panose="020B0604020202020204" pitchFamily="34" charset="0"/>
              </a:rPr>
              <a:t>62</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Profit							      	     	  32</a:t>
            </a:r>
          </a:p>
          <a:p>
            <a:endParaRPr lang="en-GB" dirty="0"/>
          </a:p>
        </p:txBody>
      </p:sp>
    </p:spTree>
    <p:extLst>
      <p:ext uri="{BB962C8B-B14F-4D97-AF65-F5344CB8AC3E}">
        <p14:creationId xmlns:p14="http://schemas.microsoft.com/office/powerpoint/2010/main" val="826318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56FE6-FB99-D542-64F2-ABE6EA64D21F}"/>
              </a:ext>
            </a:extLst>
          </p:cNvPr>
          <p:cNvSpPr>
            <a:spLocks noGrp="1"/>
          </p:cNvSpPr>
          <p:nvPr>
            <p:ph type="title"/>
          </p:nvPr>
        </p:nvSpPr>
        <p:spPr/>
        <p:txBody>
          <a:bodyPr/>
          <a:lstStyle/>
          <a:p>
            <a:r>
              <a:rPr lang="en-GB" dirty="0"/>
              <a:t>Contribution without Product Y</a:t>
            </a:r>
          </a:p>
        </p:txBody>
      </p:sp>
      <p:sp>
        <p:nvSpPr>
          <p:cNvPr id="3" name="Content Placeholder 2">
            <a:extLst>
              <a:ext uri="{FF2B5EF4-FFF2-40B4-BE49-F238E27FC236}">
                <a16:creationId xmlns:a16="http://schemas.microsoft.com/office/drawing/2014/main" id="{EAA07712-33E7-9683-F693-F68BC885C63E}"/>
              </a:ext>
            </a:extLst>
          </p:cNvPr>
          <p:cNvSpPr>
            <a:spLocks noGrp="1"/>
          </p:cNvSpPr>
          <p:nvPr>
            <p:ph idx="1"/>
          </p:nvPr>
        </p:nvSpPr>
        <p:spPr/>
        <p:txBody>
          <a:bodyPr>
            <a:normAutofit fontScale="92500" lnSpcReduction="10000"/>
          </a:bodyPr>
          <a:lstStyle/>
          <a:p>
            <a:r>
              <a:rPr lang="en-GB" dirty="0">
                <a:latin typeface="Arial" panose="020B0604020202020204" pitchFamily="34" charset="0"/>
                <a:cs typeface="Arial" panose="020B0604020202020204" pitchFamily="34" charset="0"/>
              </a:rPr>
              <a:t>Product			X		Z		Total</a:t>
            </a:r>
          </a:p>
          <a:p>
            <a:r>
              <a:rPr lang="en-GB" dirty="0">
                <a:latin typeface="Arial" panose="020B0604020202020204" pitchFamily="34" charset="0"/>
                <a:cs typeface="Arial" panose="020B0604020202020204" pitchFamily="34" charset="0"/>
              </a:rPr>
              <a:t>			    	£000	     	£000	     	 £000</a:t>
            </a:r>
          </a:p>
          <a:p>
            <a:r>
              <a:rPr lang="en-GB" dirty="0">
                <a:latin typeface="Arial" panose="020B0604020202020204" pitchFamily="34" charset="0"/>
                <a:cs typeface="Arial" panose="020B0604020202020204" pitchFamily="34" charset="0"/>
              </a:rPr>
              <a:t>Sales				70	       	130		   200</a:t>
            </a:r>
          </a:p>
          <a:p>
            <a:r>
              <a:rPr lang="en-GB" dirty="0">
                <a:latin typeface="Arial" panose="020B0604020202020204" pitchFamily="34" charset="0"/>
                <a:cs typeface="Arial" panose="020B0604020202020204" pitchFamily="34" charset="0"/>
              </a:rPr>
              <a:t>Less V/C			</a:t>
            </a:r>
            <a:r>
              <a:rPr lang="en-GB" u="sng" dirty="0">
                <a:latin typeface="Arial" panose="020B0604020202020204" pitchFamily="34" charset="0"/>
                <a:cs typeface="Arial" panose="020B0604020202020204" pitchFamily="34" charset="0"/>
              </a:rPr>
              <a:t>35</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80</a:t>
            </a:r>
            <a:r>
              <a:rPr lang="en-GB" dirty="0">
                <a:latin typeface="Arial" panose="020B0604020202020204" pitchFamily="34" charset="0"/>
                <a:cs typeface="Arial" panose="020B0604020202020204" pitchFamily="34" charset="0"/>
              </a:rPr>
              <a:t>		   </a:t>
            </a:r>
            <a:r>
              <a:rPr lang="en-GB" u="sng" dirty="0">
                <a:latin typeface="Arial" panose="020B0604020202020204" pitchFamily="34" charset="0"/>
                <a:cs typeface="Arial" panose="020B0604020202020204" pitchFamily="34" charset="0"/>
              </a:rPr>
              <a:t>115</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Contribution			35		 50		     85		</a:t>
            </a:r>
          </a:p>
          <a:p>
            <a:r>
              <a:rPr lang="en-GB" dirty="0">
                <a:latin typeface="Arial" panose="020B0604020202020204" pitchFamily="34" charset="0"/>
                <a:cs typeface="Arial" panose="020B0604020202020204" pitchFamily="34" charset="0"/>
              </a:rPr>
              <a:t>Less F/C							     </a:t>
            </a:r>
            <a:r>
              <a:rPr lang="en-GB" u="sng" dirty="0">
                <a:latin typeface="Arial" panose="020B0604020202020204" pitchFamily="34" charset="0"/>
                <a:cs typeface="Arial" panose="020B0604020202020204" pitchFamily="34" charset="0"/>
              </a:rPr>
              <a:t>62</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Profit						      	                   23</a:t>
            </a:r>
          </a:p>
          <a:p>
            <a:r>
              <a:rPr lang="en-GB" dirty="0">
                <a:latin typeface="Arial" panose="020B0604020202020204" pitchFamily="34" charset="0"/>
                <a:cs typeface="Arial" panose="020B0604020202020204" pitchFamily="34" charset="0"/>
              </a:rPr>
              <a:t> </a:t>
            </a:r>
          </a:p>
          <a:p>
            <a:endParaRPr lang="en-GB" dirty="0"/>
          </a:p>
        </p:txBody>
      </p:sp>
    </p:spTree>
    <p:extLst>
      <p:ext uri="{BB962C8B-B14F-4D97-AF65-F5344CB8AC3E}">
        <p14:creationId xmlns:p14="http://schemas.microsoft.com/office/powerpoint/2010/main" val="786118625"/>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F006B4-A9E1-4F39-85C8-FB836F9193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{976120E3-1BCB-4457-9AF7-003E1E96A680}tf11437505_win32</Template>
  <TotalTime>0</TotalTime>
  <Words>1621</Words>
  <Application>Microsoft Office PowerPoint</Application>
  <PresentationFormat>Widescreen</PresentationFormat>
  <Paragraphs>223</Paragraphs>
  <Slides>30</Slides>
  <Notes>18</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30</vt:i4>
      </vt:variant>
    </vt:vector>
  </HeadingPairs>
  <TitlesOfParts>
    <vt:vector size="43" baseType="lpstr">
      <vt:lpstr>ＭＳ Ｐゴシック</vt:lpstr>
      <vt:lpstr>Arial</vt:lpstr>
      <vt:lpstr>Calibri</vt:lpstr>
      <vt:lpstr>Century Gothic</vt:lpstr>
      <vt:lpstr>Garamond</vt:lpstr>
      <vt:lpstr>Georgia Pro Cond Light</vt:lpstr>
      <vt:lpstr>Gill Sans MT</vt:lpstr>
      <vt:lpstr>Speak Pro</vt:lpstr>
      <vt:lpstr>Symbol</vt:lpstr>
      <vt:lpstr>Wingdings</vt:lpstr>
      <vt:lpstr>Wingdings 2</vt:lpstr>
      <vt:lpstr>RetrospectVTI</vt:lpstr>
      <vt:lpstr>Savon</vt:lpstr>
      <vt:lpstr>PowerPoint Presentation</vt:lpstr>
      <vt:lpstr>Today’s Lecture will…..</vt:lpstr>
      <vt:lpstr>Types of costs</vt:lpstr>
      <vt:lpstr>Fixed Cost</vt:lpstr>
      <vt:lpstr>Question</vt:lpstr>
      <vt:lpstr>Stepped Cost  </vt:lpstr>
      <vt:lpstr>Variable Cost  </vt:lpstr>
      <vt:lpstr>Question</vt:lpstr>
      <vt:lpstr>Semi Variable </vt:lpstr>
      <vt:lpstr>Direct vs. Indirect</vt:lpstr>
      <vt:lpstr>Indirect Costs</vt:lpstr>
      <vt:lpstr>Indirect Costs</vt:lpstr>
      <vt:lpstr>What is labour?</vt:lpstr>
      <vt:lpstr>Classification of Labour</vt:lpstr>
      <vt:lpstr>Break-Even Analysis</vt:lpstr>
      <vt:lpstr>Limitations of Break-Even</vt:lpstr>
      <vt:lpstr>Limitations of Break-Even Analysis</vt:lpstr>
      <vt:lpstr>Break-Even Chart</vt:lpstr>
      <vt:lpstr>Margin of Safety</vt:lpstr>
      <vt:lpstr>Margin of Safety </vt:lpstr>
      <vt:lpstr>Contribution </vt:lpstr>
      <vt:lpstr>Contribution</vt:lpstr>
      <vt:lpstr>Break-Even: Target Profit</vt:lpstr>
      <vt:lpstr>Contribution to Sales Ratio</vt:lpstr>
      <vt:lpstr>Contribution</vt:lpstr>
      <vt:lpstr>Contribution</vt:lpstr>
      <vt:lpstr>Question 2</vt:lpstr>
      <vt:lpstr>Question</vt:lpstr>
      <vt:lpstr>Question 2 Solution</vt:lpstr>
      <vt:lpstr>Contribution without Product 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Marie Pitson</dc:creator>
  <cp:lastModifiedBy>Marie Pitson</cp:lastModifiedBy>
  <cp:revision>7</cp:revision>
  <dcterms:created xsi:type="dcterms:W3CDTF">2021-12-13T12:42:04Z</dcterms:created>
  <dcterms:modified xsi:type="dcterms:W3CDTF">2026-10-09T08:26:03Z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