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66" r:id="rId5"/>
    <p:sldId id="259" r:id="rId6"/>
    <p:sldId id="260" r:id="rId7"/>
    <p:sldId id="261" r:id="rId8"/>
    <p:sldId id="262" r:id="rId9"/>
    <p:sldId id="263" r:id="rId10"/>
    <p:sldId id="264" r:id="rId11"/>
    <p:sldId id="265" r:id="rId12"/>
  </p:sldIdLst>
  <p:sldSz cx="18288000" cy="10287000"/>
  <p:notesSz cx="6858000" cy="9144000"/>
  <p:embeddedFontLst>
    <p:embeddedFont>
      <p:font typeface="Anton" pitchFamily="2" charset="0"/>
      <p:regular r:id="rId14"/>
    </p:embeddedFont>
    <p:embeddedFont>
      <p:font typeface="Arial Narrow" panose="020B0606020202030204" pitchFamily="34" charset="0"/>
      <p:regular r:id="rId15"/>
      <p:bold r:id="rId16"/>
      <p:italic r:id="rId17"/>
      <p:boldItalic r:id="rId18"/>
    </p:embeddedFont>
    <p:embeddedFont>
      <p:font typeface="Gagalin" panose="020B0604020202020204" charset="0"/>
      <p:regular r:id="rId19"/>
    </p:embeddedFont>
    <p:embeddedFont>
      <p:font typeface="Montserrat" panose="00000500000000000000" pitchFamily="2" charset="0"/>
      <p:regular r:id="rId20"/>
    </p:embeddedFont>
    <p:embeddedFont>
      <p:font typeface="Montserrat Ultra-Bold" panose="020B0604020202020204" charset="0"/>
      <p:regular r:id="rId21"/>
    </p:embeddedFont>
    <p:embeddedFont>
      <p:font typeface="Open Sans 1" panose="020B0604020202020204" charset="0"/>
      <p:regular r:id="rId22"/>
    </p:embeddedFont>
    <p:embeddedFont>
      <p:font typeface="Work Sans" pitchFamily="2" charset="0"/>
      <p:regular r:id="rId23"/>
    </p:embeddedFont>
    <p:embeddedFont>
      <p:font typeface="Work Sans Bold"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0" autoAdjust="0"/>
    <p:restoredTop sz="94609" autoAdjust="0"/>
  </p:normalViewPr>
  <p:slideViewPr>
    <p:cSldViewPr>
      <p:cViewPr varScale="1">
        <p:scale>
          <a:sx n="50" d="100"/>
          <a:sy n="50" d="100"/>
        </p:scale>
        <p:origin x="94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5F1961-85ED-467F-BCB3-CABFEF19EB83}"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en-GB"/>
        </a:p>
      </dgm:t>
    </dgm:pt>
    <dgm:pt modelId="{F5BBF517-CAA6-462E-8388-61AE560D818A}">
      <dgm:prSet phldrT="[Text]" phldr="0" custT="1"/>
      <dgm:spPr/>
      <dgm:t>
        <a:bodyPr/>
        <a:lstStyle/>
        <a:p>
          <a:r>
            <a:rPr lang="en-GB" sz="3600" dirty="0"/>
            <a:t>     </a:t>
          </a:r>
          <a:r>
            <a:rPr lang="en-GB" sz="5400" b="1" dirty="0"/>
            <a:t>Management team and their background</a:t>
          </a:r>
        </a:p>
      </dgm:t>
    </dgm:pt>
    <dgm:pt modelId="{0C91AE6B-5411-4A30-A7BD-D6C9EABB8929}" type="parTrans" cxnId="{93270CA5-1C1D-44BC-BDE2-1413D08B7021}">
      <dgm:prSet/>
      <dgm:spPr/>
      <dgm:t>
        <a:bodyPr/>
        <a:lstStyle/>
        <a:p>
          <a:endParaRPr lang="en-GB"/>
        </a:p>
      </dgm:t>
    </dgm:pt>
    <dgm:pt modelId="{2AE5FB15-FDCE-4D64-9450-286C2BDEBB7E}" type="sibTrans" cxnId="{93270CA5-1C1D-44BC-BDE2-1413D08B7021}">
      <dgm:prSet/>
      <dgm:spPr/>
      <dgm:t>
        <a:bodyPr/>
        <a:lstStyle/>
        <a:p>
          <a:endParaRPr lang="en-GB"/>
        </a:p>
      </dgm:t>
    </dgm:pt>
    <dgm:pt modelId="{F0B4F667-105B-42F7-967B-BF5D34A3978D}">
      <dgm:prSet phldrT="[Text]" phldr="0"/>
      <dgm:spPr/>
      <dgm:t>
        <a:bodyPr/>
        <a:lstStyle/>
        <a:p>
          <a:endParaRPr lang="en-GB" dirty="0"/>
        </a:p>
      </dgm:t>
    </dgm:pt>
    <dgm:pt modelId="{A0A66AA7-4991-42C9-8764-2FCCCF888FEA}" type="parTrans" cxnId="{50B7953D-2E41-48B7-A6EC-2CCA7C72A9C9}">
      <dgm:prSet/>
      <dgm:spPr/>
      <dgm:t>
        <a:bodyPr/>
        <a:lstStyle/>
        <a:p>
          <a:endParaRPr lang="en-GB"/>
        </a:p>
      </dgm:t>
    </dgm:pt>
    <dgm:pt modelId="{2F84FF6C-22B4-48FB-A3A9-C814D12F4A12}" type="sibTrans" cxnId="{50B7953D-2E41-48B7-A6EC-2CCA7C72A9C9}">
      <dgm:prSet/>
      <dgm:spPr/>
      <dgm:t>
        <a:bodyPr/>
        <a:lstStyle/>
        <a:p>
          <a:endParaRPr lang="en-GB"/>
        </a:p>
      </dgm:t>
    </dgm:pt>
    <dgm:pt modelId="{181A9000-AC1F-48BB-82C2-C8185B181CDA}">
      <dgm:prSet phldrT="[Text]" phldr="0"/>
      <dgm:spPr>
        <a:solidFill>
          <a:schemeClr val="accent1">
            <a:lumMod val="20000"/>
            <a:lumOff val="80000"/>
          </a:schemeClr>
        </a:solidFill>
      </dgm:spPr>
      <dgm:t>
        <a:bodyPr/>
        <a:lstStyle/>
        <a:p>
          <a:r>
            <a:rPr lang="en-GB" b="1" dirty="0"/>
            <a:t>Operations Manager</a:t>
          </a:r>
          <a:r>
            <a:rPr lang="en-GB" dirty="0"/>
            <a:t>: Handles scheduling, administration, memberships.</a:t>
          </a:r>
        </a:p>
      </dgm:t>
    </dgm:pt>
    <dgm:pt modelId="{83D4A177-4EAF-4A06-87AA-EC2B51DD7460}" type="parTrans" cxnId="{4BC4B5D5-6B3F-4188-9D89-953161B11B13}">
      <dgm:prSet/>
      <dgm:spPr/>
      <dgm:t>
        <a:bodyPr/>
        <a:lstStyle/>
        <a:p>
          <a:endParaRPr lang="en-GB"/>
        </a:p>
      </dgm:t>
    </dgm:pt>
    <dgm:pt modelId="{C95F0BBF-A115-4557-9127-0980185FF314}" type="sibTrans" cxnId="{4BC4B5D5-6B3F-4188-9D89-953161B11B13}">
      <dgm:prSet/>
      <dgm:spPr/>
      <dgm:t>
        <a:bodyPr/>
        <a:lstStyle/>
        <a:p>
          <a:endParaRPr lang="en-GB"/>
        </a:p>
      </dgm:t>
    </dgm:pt>
    <dgm:pt modelId="{B32B31DE-5E24-448D-AA2C-0577780F2D4F}">
      <dgm:prSet phldrT="[Text]" phldr="0"/>
      <dgm:spPr/>
      <dgm:t>
        <a:bodyPr/>
        <a:lstStyle/>
        <a:p>
          <a:r>
            <a:rPr lang="en-GB" b="1" dirty="0"/>
            <a:t>Marketing Manager</a:t>
          </a:r>
          <a:r>
            <a:rPr lang="en-GB" dirty="0"/>
            <a:t>: Manages social media, promotions, partnership. </a:t>
          </a:r>
        </a:p>
      </dgm:t>
    </dgm:pt>
    <dgm:pt modelId="{16390126-D568-4B5C-B40E-C15CD32ECE04}" type="parTrans" cxnId="{903CF5A4-8D7F-43FB-964C-1206BDCC6E9B}">
      <dgm:prSet/>
      <dgm:spPr/>
      <dgm:t>
        <a:bodyPr/>
        <a:lstStyle/>
        <a:p>
          <a:endParaRPr lang="en-GB"/>
        </a:p>
      </dgm:t>
    </dgm:pt>
    <dgm:pt modelId="{053DB571-8846-4D9B-B8B2-40109EB99A8D}" type="sibTrans" cxnId="{903CF5A4-8D7F-43FB-964C-1206BDCC6E9B}">
      <dgm:prSet/>
      <dgm:spPr/>
      <dgm:t>
        <a:bodyPr/>
        <a:lstStyle/>
        <a:p>
          <a:endParaRPr lang="en-GB"/>
        </a:p>
      </dgm:t>
    </dgm:pt>
    <dgm:pt modelId="{EB5DFBBA-A9B8-4C0F-B18D-C809D7020BCC}">
      <dgm:prSet phldrT="[Text]" phldr="0"/>
      <dgm:spPr>
        <a:solidFill>
          <a:schemeClr val="accent1">
            <a:lumMod val="20000"/>
            <a:lumOff val="80000"/>
          </a:schemeClr>
        </a:solidFill>
      </dgm:spPr>
      <dgm:t>
        <a:bodyPr/>
        <a:lstStyle/>
        <a:p>
          <a:r>
            <a:rPr lang="en-GB" b="1" dirty="0"/>
            <a:t>Head Coach</a:t>
          </a:r>
          <a:r>
            <a:rPr lang="en-GB" dirty="0"/>
            <a:t>: Background in competitive wrestling , coaching certifications.</a:t>
          </a:r>
        </a:p>
      </dgm:t>
    </dgm:pt>
    <dgm:pt modelId="{778B0613-6B99-4B49-8857-70CBF1E238B3}" type="parTrans" cxnId="{79406F91-C3C8-4CF8-9067-9830F7972ACD}">
      <dgm:prSet/>
      <dgm:spPr/>
      <dgm:t>
        <a:bodyPr/>
        <a:lstStyle/>
        <a:p>
          <a:endParaRPr lang="en-GB"/>
        </a:p>
      </dgm:t>
    </dgm:pt>
    <dgm:pt modelId="{A7BDDBF4-F2F4-4684-8936-F447E74E18A4}" type="sibTrans" cxnId="{79406F91-C3C8-4CF8-9067-9830F7972ACD}">
      <dgm:prSet/>
      <dgm:spPr/>
      <dgm:t>
        <a:bodyPr/>
        <a:lstStyle/>
        <a:p>
          <a:endParaRPr lang="en-GB"/>
        </a:p>
      </dgm:t>
    </dgm:pt>
    <dgm:pt modelId="{C6CA6DD8-EDE1-4B15-87AD-9729763A9B55}">
      <dgm:prSet phldrT="[Text]" phldr="0"/>
      <dgm:spPr>
        <a:solidFill>
          <a:schemeClr val="accent1">
            <a:lumMod val="20000"/>
            <a:lumOff val="80000"/>
          </a:schemeClr>
        </a:solidFill>
      </dgm:spPr>
      <dgm:t>
        <a:bodyPr/>
        <a:lstStyle/>
        <a:p>
          <a:r>
            <a:rPr lang="en-GB" b="1" dirty="0"/>
            <a:t>Fitness Director</a:t>
          </a:r>
          <a:r>
            <a:rPr lang="en-GB" dirty="0"/>
            <a:t>: Certified personal trainer with experience in athletic conditioning.</a:t>
          </a:r>
        </a:p>
      </dgm:t>
    </dgm:pt>
    <dgm:pt modelId="{FCF0E0A5-D79D-4668-8118-02BA9B172FF4}" type="sibTrans" cxnId="{AE96C7AB-507D-4C93-8B65-69D16F098A26}">
      <dgm:prSet/>
      <dgm:spPr/>
      <dgm:t>
        <a:bodyPr/>
        <a:lstStyle/>
        <a:p>
          <a:endParaRPr lang="en-GB"/>
        </a:p>
      </dgm:t>
    </dgm:pt>
    <dgm:pt modelId="{0F38A7C5-DBDE-4344-BF74-246515626F72}" type="parTrans" cxnId="{AE96C7AB-507D-4C93-8B65-69D16F098A26}">
      <dgm:prSet/>
      <dgm:spPr/>
      <dgm:t>
        <a:bodyPr/>
        <a:lstStyle/>
        <a:p>
          <a:endParaRPr lang="en-GB"/>
        </a:p>
      </dgm:t>
    </dgm:pt>
    <dgm:pt modelId="{BF5CEEBF-E7FC-41E4-93A3-3AF4649CD552}" type="pres">
      <dgm:prSet presAssocID="{D65F1961-85ED-467F-BCB3-CABFEF19EB83}" presName="Name0" presStyleCnt="0">
        <dgm:presLayoutVars>
          <dgm:chMax/>
          <dgm:chPref/>
          <dgm:dir/>
        </dgm:presLayoutVars>
      </dgm:prSet>
      <dgm:spPr/>
    </dgm:pt>
    <dgm:pt modelId="{373AF6E5-3FF2-4508-A014-EAC6A4B40FE0}" type="pres">
      <dgm:prSet presAssocID="{F5BBF517-CAA6-462E-8388-61AE560D818A}" presName="parenttextcomposite" presStyleCnt="0"/>
      <dgm:spPr/>
    </dgm:pt>
    <dgm:pt modelId="{199CED4F-02F3-477B-985C-3DC9B633E75A}" type="pres">
      <dgm:prSet presAssocID="{F5BBF517-CAA6-462E-8388-61AE560D818A}" presName="parenttext" presStyleLbl="revTx" presStyleIdx="0" presStyleCnt="3" custScaleX="128708" custLinFactNeighborX="3922" custLinFactNeighborY="-85010">
        <dgm:presLayoutVars>
          <dgm:chMax/>
          <dgm:chPref val="2"/>
          <dgm:bulletEnabled val="1"/>
        </dgm:presLayoutVars>
      </dgm:prSet>
      <dgm:spPr/>
    </dgm:pt>
    <dgm:pt modelId="{A485FB9A-A63C-47DA-ABBA-BA5C57E98EFA}" type="pres">
      <dgm:prSet presAssocID="{F5BBF517-CAA6-462E-8388-61AE560D818A}" presName="composite" presStyleCnt="0"/>
      <dgm:spPr/>
    </dgm:pt>
    <dgm:pt modelId="{BEB382E0-F45A-4A72-9390-30A535E571AF}" type="pres">
      <dgm:prSet presAssocID="{F5BBF517-CAA6-462E-8388-61AE560D818A}" presName="chevron1" presStyleLbl="alignNode1" presStyleIdx="0" presStyleCnt="21"/>
      <dgm:spPr/>
    </dgm:pt>
    <dgm:pt modelId="{D217A0DE-E175-4816-97DA-29ED1FDF021D}" type="pres">
      <dgm:prSet presAssocID="{F5BBF517-CAA6-462E-8388-61AE560D818A}" presName="chevron2" presStyleLbl="alignNode1" presStyleIdx="1" presStyleCnt="21"/>
      <dgm:spPr/>
    </dgm:pt>
    <dgm:pt modelId="{528304C3-0F17-43D8-AAF7-546C7C763321}" type="pres">
      <dgm:prSet presAssocID="{F5BBF517-CAA6-462E-8388-61AE560D818A}" presName="chevron3" presStyleLbl="alignNode1" presStyleIdx="2" presStyleCnt="21"/>
      <dgm:spPr/>
    </dgm:pt>
    <dgm:pt modelId="{2109887A-202F-45E2-9500-F1F486470CAC}" type="pres">
      <dgm:prSet presAssocID="{F5BBF517-CAA6-462E-8388-61AE560D818A}" presName="chevron4" presStyleLbl="alignNode1" presStyleIdx="3" presStyleCnt="21"/>
      <dgm:spPr/>
    </dgm:pt>
    <dgm:pt modelId="{2FC00203-D7FB-49F8-B4D5-9614ACA73878}" type="pres">
      <dgm:prSet presAssocID="{F5BBF517-CAA6-462E-8388-61AE560D818A}" presName="chevron5" presStyleLbl="alignNode1" presStyleIdx="4" presStyleCnt="21"/>
      <dgm:spPr/>
    </dgm:pt>
    <dgm:pt modelId="{AC4EF4CA-D2A0-41D8-8C70-C967A1CC2BFB}" type="pres">
      <dgm:prSet presAssocID="{F5BBF517-CAA6-462E-8388-61AE560D818A}" presName="chevron6" presStyleLbl="alignNode1" presStyleIdx="5" presStyleCnt="21"/>
      <dgm:spPr/>
    </dgm:pt>
    <dgm:pt modelId="{9A2030E1-146D-4610-8B05-93ED0ECA3B93}" type="pres">
      <dgm:prSet presAssocID="{F5BBF517-CAA6-462E-8388-61AE560D818A}" presName="chevron7" presStyleLbl="alignNode1" presStyleIdx="6" presStyleCnt="21"/>
      <dgm:spPr/>
    </dgm:pt>
    <dgm:pt modelId="{555C83F6-44A0-42DB-830A-AE8E7A92C97B}" type="pres">
      <dgm:prSet presAssocID="{F5BBF517-CAA6-462E-8388-61AE560D818A}" presName="childtext" presStyleLbl="solidFgAcc1" presStyleIdx="0" presStyleCnt="3">
        <dgm:presLayoutVars>
          <dgm:chMax/>
          <dgm:chPref val="0"/>
          <dgm:bulletEnabled val="1"/>
        </dgm:presLayoutVars>
      </dgm:prSet>
      <dgm:spPr/>
    </dgm:pt>
    <dgm:pt modelId="{57F9CBB7-D78C-4517-8DE4-59071590B10E}" type="pres">
      <dgm:prSet presAssocID="{2AE5FB15-FDCE-4D64-9450-286C2BDEBB7E}" presName="sibTrans" presStyleCnt="0"/>
      <dgm:spPr/>
    </dgm:pt>
    <dgm:pt modelId="{962EC5AE-D986-4630-B93C-558F23C9C543}" type="pres">
      <dgm:prSet presAssocID="{F0B4F667-105B-42F7-967B-BF5D34A3978D}" presName="parenttextcomposite" presStyleCnt="0"/>
      <dgm:spPr/>
    </dgm:pt>
    <dgm:pt modelId="{4CE88DEE-ED2C-4435-8EA5-BB93ED822388}" type="pres">
      <dgm:prSet presAssocID="{F0B4F667-105B-42F7-967B-BF5D34A3978D}" presName="parenttext" presStyleLbl="revTx" presStyleIdx="1" presStyleCnt="3">
        <dgm:presLayoutVars>
          <dgm:chMax/>
          <dgm:chPref val="2"/>
          <dgm:bulletEnabled val="1"/>
        </dgm:presLayoutVars>
      </dgm:prSet>
      <dgm:spPr/>
    </dgm:pt>
    <dgm:pt modelId="{3258A4A0-7561-4C9B-BAE0-600C18130343}" type="pres">
      <dgm:prSet presAssocID="{F0B4F667-105B-42F7-967B-BF5D34A3978D}" presName="composite" presStyleCnt="0"/>
      <dgm:spPr/>
    </dgm:pt>
    <dgm:pt modelId="{D83C23DD-A985-4462-B1EA-49CB7F94D5C2}" type="pres">
      <dgm:prSet presAssocID="{F0B4F667-105B-42F7-967B-BF5D34A3978D}" presName="chevron1" presStyleLbl="alignNode1" presStyleIdx="7" presStyleCnt="21"/>
      <dgm:spPr/>
    </dgm:pt>
    <dgm:pt modelId="{4B9E8EBA-2CD9-4076-8980-0078C03AC00A}" type="pres">
      <dgm:prSet presAssocID="{F0B4F667-105B-42F7-967B-BF5D34A3978D}" presName="chevron2" presStyleLbl="alignNode1" presStyleIdx="8" presStyleCnt="21"/>
      <dgm:spPr/>
    </dgm:pt>
    <dgm:pt modelId="{1432DE2E-23F5-4136-BB53-FD21B943463E}" type="pres">
      <dgm:prSet presAssocID="{F0B4F667-105B-42F7-967B-BF5D34A3978D}" presName="chevron3" presStyleLbl="alignNode1" presStyleIdx="9" presStyleCnt="21"/>
      <dgm:spPr/>
    </dgm:pt>
    <dgm:pt modelId="{53404528-AAE5-4F0E-856A-1A649A445BED}" type="pres">
      <dgm:prSet presAssocID="{F0B4F667-105B-42F7-967B-BF5D34A3978D}" presName="chevron4" presStyleLbl="alignNode1" presStyleIdx="10" presStyleCnt="21"/>
      <dgm:spPr/>
    </dgm:pt>
    <dgm:pt modelId="{611F1A45-799C-424C-9AAF-55E5DF7D8F3C}" type="pres">
      <dgm:prSet presAssocID="{F0B4F667-105B-42F7-967B-BF5D34A3978D}" presName="chevron5" presStyleLbl="alignNode1" presStyleIdx="11" presStyleCnt="21"/>
      <dgm:spPr/>
    </dgm:pt>
    <dgm:pt modelId="{5B2C2863-F479-4E77-B778-C002D39899E8}" type="pres">
      <dgm:prSet presAssocID="{F0B4F667-105B-42F7-967B-BF5D34A3978D}" presName="chevron6" presStyleLbl="alignNode1" presStyleIdx="12" presStyleCnt="21"/>
      <dgm:spPr/>
    </dgm:pt>
    <dgm:pt modelId="{F03EFB54-71CE-4764-8B4A-C338E23291B6}" type="pres">
      <dgm:prSet presAssocID="{F0B4F667-105B-42F7-967B-BF5D34A3978D}" presName="chevron7" presStyleLbl="alignNode1" presStyleIdx="13" presStyleCnt="21"/>
      <dgm:spPr/>
    </dgm:pt>
    <dgm:pt modelId="{97D9B519-DA90-4620-9272-7DBA040E020C}" type="pres">
      <dgm:prSet presAssocID="{F0B4F667-105B-42F7-967B-BF5D34A3978D}" presName="childtext" presStyleLbl="solidFgAcc1" presStyleIdx="1" presStyleCnt="3">
        <dgm:presLayoutVars>
          <dgm:chMax/>
          <dgm:chPref val="0"/>
          <dgm:bulletEnabled val="1"/>
        </dgm:presLayoutVars>
      </dgm:prSet>
      <dgm:spPr/>
    </dgm:pt>
    <dgm:pt modelId="{06DE29A2-56F5-4072-B0C2-AD7BC6D98F80}" type="pres">
      <dgm:prSet presAssocID="{2F84FF6C-22B4-48FB-A3A9-C814D12F4A12}" presName="sibTrans" presStyleCnt="0"/>
      <dgm:spPr/>
    </dgm:pt>
    <dgm:pt modelId="{4E5F2547-0A45-4EBB-BB8B-7738BE880979}" type="pres">
      <dgm:prSet presAssocID="{B32B31DE-5E24-448D-AA2C-0577780F2D4F}" presName="parenttextcomposite" presStyleCnt="0"/>
      <dgm:spPr/>
    </dgm:pt>
    <dgm:pt modelId="{4A7EE03E-249B-44BB-881F-E9506361FB63}" type="pres">
      <dgm:prSet presAssocID="{B32B31DE-5E24-448D-AA2C-0577780F2D4F}" presName="parenttext" presStyleLbl="revTx" presStyleIdx="2" presStyleCnt="3" custScaleX="91039" custScaleY="130310">
        <dgm:presLayoutVars>
          <dgm:chMax/>
          <dgm:chPref val="2"/>
          <dgm:bulletEnabled val="1"/>
        </dgm:presLayoutVars>
      </dgm:prSet>
      <dgm:spPr/>
    </dgm:pt>
    <dgm:pt modelId="{B9CF1411-592E-4C82-BE9D-A50BD60D24BD}" type="pres">
      <dgm:prSet presAssocID="{B32B31DE-5E24-448D-AA2C-0577780F2D4F}" presName="composite" presStyleCnt="0"/>
      <dgm:spPr/>
    </dgm:pt>
    <dgm:pt modelId="{09652D11-EF4A-4DAC-8280-8848CE44345B}" type="pres">
      <dgm:prSet presAssocID="{B32B31DE-5E24-448D-AA2C-0577780F2D4F}" presName="chevron1" presStyleLbl="alignNode1" presStyleIdx="14" presStyleCnt="21"/>
      <dgm:spPr/>
    </dgm:pt>
    <dgm:pt modelId="{BC4322D2-B71F-463F-8895-BD776C5BB540}" type="pres">
      <dgm:prSet presAssocID="{B32B31DE-5E24-448D-AA2C-0577780F2D4F}" presName="chevron2" presStyleLbl="alignNode1" presStyleIdx="15" presStyleCnt="21"/>
      <dgm:spPr/>
    </dgm:pt>
    <dgm:pt modelId="{ACD4FA4C-2086-47A5-96AD-6E80ADBDFF2E}" type="pres">
      <dgm:prSet presAssocID="{B32B31DE-5E24-448D-AA2C-0577780F2D4F}" presName="chevron3" presStyleLbl="alignNode1" presStyleIdx="16" presStyleCnt="21"/>
      <dgm:spPr/>
    </dgm:pt>
    <dgm:pt modelId="{161332E6-B811-4F66-AC05-218E86F24458}" type="pres">
      <dgm:prSet presAssocID="{B32B31DE-5E24-448D-AA2C-0577780F2D4F}" presName="chevron4" presStyleLbl="alignNode1" presStyleIdx="17" presStyleCnt="21"/>
      <dgm:spPr/>
    </dgm:pt>
    <dgm:pt modelId="{7FE4FD20-E6C2-4A72-9B3A-278C5E793A54}" type="pres">
      <dgm:prSet presAssocID="{B32B31DE-5E24-448D-AA2C-0577780F2D4F}" presName="chevron5" presStyleLbl="alignNode1" presStyleIdx="18" presStyleCnt="21"/>
      <dgm:spPr/>
    </dgm:pt>
    <dgm:pt modelId="{5D20B3EA-C410-46E6-8A57-F228FB1265D4}" type="pres">
      <dgm:prSet presAssocID="{B32B31DE-5E24-448D-AA2C-0577780F2D4F}" presName="chevron6" presStyleLbl="alignNode1" presStyleIdx="19" presStyleCnt="21"/>
      <dgm:spPr/>
    </dgm:pt>
    <dgm:pt modelId="{5DB5C015-EBF3-4E0A-8F6D-1874C6AAA7CC}" type="pres">
      <dgm:prSet presAssocID="{B32B31DE-5E24-448D-AA2C-0577780F2D4F}" presName="chevron7" presStyleLbl="alignNode1" presStyleIdx="20" presStyleCnt="21"/>
      <dgm:spPr/>
    </dgm:pt>
    <dgm:pt modelId="{2D9A6699-5B0C-499A-BA40-38385702A26E}" type="pres">
      <dgm:prSet presAssocID="{B32B31DE-5E24-448D-AA2C-0577780F2D4F}" presName="childtext" presStyleLbl="solidFgAcc1" presStyleIdx="2" presStyleCnt="3">
        <dgm:presLayoutVars>
          <dgm:chMax/>
          <dgm:chPref val="0"/>
          <dgm:bulletEnabled val="1"/>
        </dgm:presLayoutVars>
      </dgm:prSet>
      <dgm:spPr/>
    </dgm:pt>
  </dgm:ptLst>
  <dgm:cxnLst>
    <dgm:cxn modelId="{50B7953D-2E41-48B7-A6EC-2CCA7C72A9C9}" srcId="{D65F1961-85ED-467F-BCB3-CABFEF19EB83}" destId="{F0B4F667-105B-42F7-967B-BF5D34A3978D}" srcOrd="1" destOrd="0" parTransId="{A0A66AA7-4991-42C9-8764-2FCCCF888FEA}" sibTransId="{2F84FF6C-22B4-48FB-A3A9-C814D12F4A12}"/>
    <dgm:cxn modelId="{C6E70B44-B113-48B4-A0F5-E67907EA2444}" type="presOf" srcId="{C6CA6DD8-EDE1-4B15-87AD-9729763A9B55}" destId="{555C83F6-44A0-42DB-830A-AE8E7A92C97B}" srcOrd="0" destOrd="0" presId="urn:microsoft.com/office/officeart/2008/layout/VerticalAccentList"/>
    <dgm:cxn modelId="{7247D94D-E2AE-41F6-824E-9BE39E543D3C}" type="presOf" srcId="{B32B31DE-5E24-448D-AA2C-0577780F2D4F}" destId="{4A7EE03E-249B-44BB-881F-E9506361FB63}" srcOrd="0" destOrd="0" presId="urn:microsoft.com/office/officeart/2008/layout/VerticalAccentList"/>
    <dgm:cxn modelId="{61787F80-CF30-4943-A8AB-184AA5BC6AD2}" type="presOf" srcId="{D65F1961-85ED-467F-BCB3-CABFEF19EB83}" destId="{BF5CEEBF-E7FC-41E4-93A3-3AF4649CD552}" srcOrd="0" destOrd="0" presId="urn:microsoft.com/office/officeart/2008/layout/VerticalAccentList"/>
    <dgm:cxn modelId="{79406F91-C3C8-4CF8-9067-9830F7972ACD}" srcId="{B32B31DE-5E24-448D-AA2C-0577780F2D4F}" destId="{EB5DFBBA-A9B8-4C0F-B18D-C809D7020BCC}" srcOrd="0" destOrd="0" parTransId="{778B0613-6B99-4B49-8857-70CBF1E238B3}" sibTransId="{A7BDDBF4-F2F4-4684-8936-F447E74E18A4}"/>
    <dgm:cxn modelId="{903CF5A4-8D7F-43FB-964C-1206BDCC6E9B}" srcId="{D65F1961-85ED-467F-BCB3-CABFEF19EB83}" destId="{B32B31DE-5E24-448D-AA2C-0577780F2D4F}" srcOrd="2" destOrd="0" parTransId="{16390126-D568-4B5C-B40E-C15CD32ECE04}" sibTransId="{053DB571-8846-4D9B-B8B2-40109EB99A8D}"/>
    <dgm:cxn modelId="{93270CA5-1C1D-44BC-BDE2-1413D08B7021}" srcId="{D65F1961-85ED-467F-BCB3-CABFEF19EB83}" destId="{F5BBF517-CAA6-462E-8388-61AE560D818A}" srcOrd="0" destOrd="0" parTransId="{0C91AE6B-5411-4A30-A7BD-D6C9EABB8929}" sibTransId="{2AE5FB15-FDCE-4D64-9450-286C2BDEBB7E}"/>
    <dgm:cxn modelId="{AE96C7AB-507D-4C93-8B65-69D16F098A26}" srcId="{F5BBF517-CAA6-462E-8388-61AE560D818A}" destId="{C6CA6DD8-EDE1-4B15-87AD-9729763A9B55}" srcOrd="0" destOrd="0" parTransId="{0F38A7C5-DBDE-4344-BF74-246515626F72}" sibTransId="{FCF0E0A5-D79D-4668-8118-02BA9B172FF4}"/>
    <dgm:cxn modelId="{4BC4B5D5-6B3F-4188-9D89-953161B11B13}" srcId="{F0B4F667-105B-42F7-967B-BF5D34A3978D}" destId="{181A9000-AC1F-48BB-82C2-C8185B181CDA}" srcOrd="0" destOrd="0" parTransId="{83D4A177-4EAF-4A06-87AA-EC2B51DD7460}" sibTransId="{C95F0BBF-A115-4557-9127-0980185FF314}"/>
    <dgm:cxn modelId="{F0F0E8D8-BD53-40B3-98DB-1BA0766EB519}" type="presOf" srcId="{181A9000-AC1F-48BB-82C2-C8185B181CDA}" destId="{97D9B519-DA90-4620-9272-7DBA040E020C}" srcOrd="0" destOrd="0" presId="urn:microsoft.com/office/officeart/2008/layout/VerticalAccentList"/>
    <dgm:cxn modelId="{D24327EB-657B-4432-A699-BB2A48069434}" type="presOf" srcId="{EB5DFBBA-A9B8-4C0F-B18D-C809D7020BCC}" destId="{2D9A6699-5B0C-499A-BA40-38385702A26E}" srcOrd="0" destOrd="0" presId="urn:microsoft.com/office/officeart/2008/layout/VerticalAccentList"/>
    <dgm:cxn modelId="{316341F0-8731-476D-8195-AAA9A48338B5}" type="presOf" srcId="{F5BBF517-CAA6-462E-8388-61AE560D818A}" destId="{199CED4F-02F3-477B-985C-3DC9B633E75A}" srcOrd="0" destOrd="0" presId="urn:microsoft.com/office/officeart/2008/layout/VerticalAccentList"/>
    <dgm:cxn modelId="{B30D34FF-545B-4B1A-8BF9-0D3FDC3B4EEA}" type="presOf" srcId="{F0B4F667-105B-42F7-967B-BF5D34A3978D}" destId="{4CE88DEE-ED2C-4435-8EA5-BB93ED822388}" srcOrd="0" destOrd="0" presId="urn:microsoft.com/office/officeart/2008/layout/VerticalAccentList"/>
    <dgm:cxn modelId="{D8AA18FB-5CEC-4B00-B560-C9CC02032711}" type="presParOf" srcId="{BF5CEEBF-E7FC-41E4-93A3-3AF4649CD552}" destId="{373AF6E5-3FF2-4508-A014-EAC6A4B40FE0}" srcOrd="0" destOrd="0" presId="urn:microsoft.com/office/officeart/2008/layout/VerticalAccentList"/>
    <dgm:cxn modelId="{CD015938-EA5E-4BBE-AC9B-6C7E20884C2F}" type="presParOf" srcId="{373AF6E5-3FF2-4508-A014-EAC6A4B40FE0}" destId="{199CED4F-02F3-477B-985C-3DC9B633E75A}" srcOrd="0" destOrd="0" presId="urn:microsoft.com/office/officeart/2008/layout/VerticalAccentList"/>
    <dgm:cxn modelId="{E323E16C-0F0E-41E4-B02B-851E1BD38200}" type="presParOf" srcId="{BF5CEEBF-E7FC-41E4-93A3-3AF4649CD552}" destId="{A485FB9A-A63C-47DA-ABBA-BA5C57E98EFA}" srcOrd="1" destOrd="0" presId="urn:microsoft.com/office/officeart/2008/layout/VerticalAccentList"/>
    <dgm:cxn modelId="{C456467B-6D86-4F34-876A-7BF510B24E47}" type="presParOf" srcId="{A485FB9A-A63C-47DA-ABBA-BA5C57E98EFA}" destId="{BEB382E0-F45A-4A72-9390-30A535E571AF}" srcOrd="0" destOrd="0" presId="urn:microsoft.com/office/officeart/2008/layout/VerticalAccentList"/>
    <dgm:cxn modelId="{3299EC23-73AC-460C-BFE1-891C6B1AF20C}" type="presParOf" srcId="{A485FB9A-A63C-47DA-ABBA-BA5C57E98EFA}" destId="{D217A0DE-E175-4816-97DA-29ED1FDF021D}" srcOrd="1" destOrd="0" presId="urn:microsoft.com/office/officeart/2008/layout/VerticalAccentList"/>
    <dgm:cxn modelId="{0D0B6F95-0590-4BED-B2D3-D7A1D9963735}" type="presParOf" srcId="{A485FB9A-A63C-47DA-ABBA-BA5C57E98EFA}" destId="{528304C3-0F17-43D8-AAF7-546C7C763321}" srcOrd="2" destOrd="0" presId="urn:microsoft.com/office/officeart/2008/layout/VerticalAccentList"/>
    <dgm:cxn modelId="{42B2873B-768D-4F72-B520-E6CB8A20C7CC}" type="presParOf" srcId="{A485FB9A-A63C-47DA-ABBA-BA5C57E98EFA}" destId="{2109887A-202F-45E2-9500-F1F486470CAC}" srcOrd="3" destOrd="0" presId="urn:microsoft.com/office/officeart/2008/layout/VerticalAccentList"/>
    <dgm:cxn modelId="{4FFFB45D-2123-4A10-96A7-0DBD5F38EBD4}" type="presParOf" srcId="{A485FB9A-A63C-47DA-ABBA-BA5C57E98EFA}" destId="{2FC00203-D7FB-49F8-B4D5-9614ACA73878}" srcOrd="4" destOrd="0" presId="urn:microsoft.com/office/officeart/2008/layout/VerticalAccentList"/>
    <dgm:cxn modelId="{BBCE53F0-9A34-429A-B6CD-DDC851F3DCAF}" type="presParOf" srcId="{A485FB9A-A63C-47DA-ABBA-BA5C57E98EFA}" destId="{AC4EF4CA-D2A0-41D8-8C70-C967A1CC2BFB}" srcOrd="5" destOrd="0" presId="urn:microsoft.com/office/officeart/2008/layout/VerticalAccentList"/>
    <dgm:cxn modelId="{3332EFD1-865D-4462-B580-8C8A5F8712DF}" type="presParOf" srcId="{A485FB9A-A63C-47DA-ABBA-BA5C57E98EFA}" destId="{9A2030E1-146D-4610-8B05-93ED0ECA3B93}" srcOrd="6" destOrd="0" presId="urn:microsoft.com/office/officeart/2008/layout/VerticalAccentList"/>
    <dgm:cxn modelId="{A45B3BA0-2287-4B91-BF80-173FCE4913A1}" type="presParOf" srcId="{A485FB9A-A63C-47DA-ABBA-BA5C57E98EFA}" destId="{555C83F6-44A0-42DB-830A-AE8E7A92C97B}" srcOrd="7" destOrd="0" presId="urn:microsoft.com/office/officeart/2008/layout/VerticalAccentList"/>
    <dgm:cxn modelId="{22927DAF-812B-4EBD-96E8-15C35ECC010A}" type="presParOf" srcId="{BF5CEEBF-E7FC-41E4-93A3-3AF4649CD552}" destId="{57F9CBB7-D78C-4517-8DE4-59071590B10E}" srcOrd="2" destOrd="0" presId="urn:microsoft.com/office/officeart/2008/layout/VerticalAccentList"/>
    <dgm:cxn modelId="{474E3663-EB0E-4700-95E0-5527081F9D33}" type="presParOf" srcId="{BF5CEEBF-E7FC-41E4-93A3-3AF4649CD552}" destId="{962EC5AE-D986-4630-B93C-558F23C9C543}" srcOrd="3" destOrd="0" presId="urn:microsoft.com/office/officeart/2008/layout/VerticalAccentList"/>
    <dgm:cxn modelId="{164D59DC-0DB7-46EE-95B4-D9B8871576F7}" type="presParOf" srcId="{962EC5AE-D986-4630-B93C-558F23C9C543}" destId="{4CE88DEE-ED2C-4435-8EA5-BB93ED822388}" srcOrd="0" destOrd="0" presId="urn:microsoft.com/office/officeart/2008/layout/VerticalAccentList"/>
    <dgm:cxn modelId="{5088A50E-3D85-45E7-B33F-55958B90C87D}" type="presParOf" srcId="{BF5CEEBF-E7FC-41E4-93A3-3AF4649CD552}" destId="{3258A4A0-7561-4C9B-BAE0-600C18130343}" srcOrd="4" destOrd="0" presId="urn:microsoft.com/office/officeart/2008/layout/VerticalAccentList"/>
    <dgm:cxn modelId="{E5088409-396D-464D-BB45-2E86E1F9509E}" type="presParOf" srcId="{3258A4A0-7561-4C9B-BAE0-600C18130343}" destId="{D83C23DD-A985-4462-B1EA-49CB7F94D5C2}" srcOrd="0" destOrd="0" presId="urn:microsoft.com/office/officeart/2008/layout/VerticalAccentList"/>
    <dgm:cxn modelId="{C0CBB923-36F7-4A23-8DAE-54264C1B5252}" type="presParOf" srcId="{3258A4A0-7561-4C9B-BAE0-600C18130343}" destId="{4B9E8EBA-2CD9-4076-8980-0078C03AC00A}" srcOrd="1" destOrd="0" presId="urn:microsoft.com/office/officeart/2008/layout/VerticalAccentList"/>
    <dgm:cxn modelId="{E2CE9ABF-5538-475D-B098-4E8A443B2646}" type="presParOf" srcId="{3258A4A0-7561-4C9B-BAE0-600C18130343}" destId="{1432DE2E-23F5-4136-BB53-FD21B943463E}" srcOrd="2" destOrd="0" presId="urn:microsoft.com/office/officeart/2008/layout/VerticalAccentList"/>
    <dgm:cxn modelId="{4B21DEC9-0793-4939-9753-29E1E873D47C}" type="presParOf" srcId="{3258A4A0-7561-4C9B-BAE0-600C18130343}" destId="{53404528-AAE5-4F0E-856A-1A649A445BED}" srcOrd="3" destOrd="0" presId="urn:microsoft.com/office/officeart/2008/layout/VerticalAccentList"/>
    <dgm:cxn modelId="{5D99E87D-D7AA-4EEE-B583-AC2B9123EE9D}" type="presParOf" srcId="{3258A4A0-7561-4C9B-BAE0-600C18130343}" destId="{611F1A45-799C-424C-9AAF-55E5DF7D8F3C}" srcOrd="4" destOrd="0" presId="urn:microsoft.com/office/officeart/2008/layout/VerticalAccentList"/>
    <dgm:cxn modelId="{17815B5D-4280-49F0-836C-8C67E9E353B4}" type="presParOf" srcId="{3258A4A0-7561-4C9B-BAE0-600C18130343}" destId="{5B2C2863-F479-4E77-B778-C002D39899E8}" srcOrd="5" destOrd="0" presId="urn:microsoft.com/office/officeart/2008/layout/VerticalAccentList"/>
    <dgm:cxn modelId="{40C60820-944D-4FA1-96B5-9D7B40750975}" type="presParOf" srcId="{3258A4A0-7561-4C9B-BAE0-600C18130343}" destId="{F03EFB54-71CE-4764-8B4A-C338E23291B6}" srcOrd="6" destOrd="0" presId="urn:microsoft.com/office/officeart/2008/layout/VerticalAccentList"/>
    <dgm:cxn modelId="{857C34B1-16AA-4B91-B5BB-3EE758560C0D}" type="presParOf" srcId="{3258A4A0-7561-4C9B-BAE0-600C18130343}" destId="{97D9B519-DA90-4620-9272-7DBA040E020C}" srcOrd="7" destOrd="0" presId="urn:microsoft.com/office/officeart/2008/layout/VerticalAccentList"/>
    <dgm:cxn modelId="{BB318D94-1119-4A52-B0CE-FB4E77F586E9}" type="presParOf" srcId="{BF5CEEBF-E7FC-41E4-93A3-3AF4649CD552}" destId="{06DE29A2-56F5-4072-B0C2-AD7BC6D98F80}" srcOrd="5" destOrd="0" presId="urn:microsoft.com/office/officeart/2008/layout/VerticalAccentList"/>
    <dgm:cxn modelId="{2BDC0467-78B2-4915-AD37-5FA4328DB01C}" type="presParOf" srcId="{BF5CEEBF-E7FC-41E4-93A3-3AF4649CD552}" destId="{4E5F2547-0A45-4EBB-BB8B-7738BE880979}" srcOrd="6" destOrd="0" presId="urn:microsoft.com/office/officeart/2008/layout/VerticalAccentList"/>
    <dgm:cxn modelId="{3E48F7AE-ECA0-4701-876C-1C3E4575CC4E}" type="presParOf" srcId="{4E5F2547-0A45-4EBB-BB8B-7738BE880979}" destId="{4A7EE03E-249B-44BB-881F-E9506361FB63}" srcOrd="0" destOrd="0" presId="urn:microsoft.com/office/officeart/2008/layout/VerticalAccentList"/>
    <dgm:cxn modelId="{848B3574-77FF-443A-BFE2-4D276785C743}" type="presParOf" srcId="{BF5CEEBF-E7FC-41E4-93A3-3AF4649CD552}" destId="{B9CF1411-592E-4C82-BE9D-A50BD60D24BD}" srcOrd="7" destOrd="0" presId="urn:microsoft.com/office/officeart/2008/layout/VerticalAccentList"/>
    <dgm:cxn modelId="{12BD70A8-CB14-43AB-9761-A4611486D7C5}" type="presParOf" srcId="{B9CF1411-592E-4C82-BE9D-A50BD60D24BD}" destId="{09652D11-EF4A-4DAC-8280-8848CE44345B}" srcOrd="0" destOrd="0" presId="urn:microsoft.com/office/officeart/2008/layout/VerticalAccentList"/>
    <dgm:cxn modelId="{FD43D1C3-1267-44A1-BBB0-DAB232FD6B84}" type="presParOf" srcId="{B9CF1411-592E-4C82-BE9D-A50BD60D24BD}" destId="{BC4322D2-B71F-463F-8895-BD776C5BB540}" srcOrd="1" destOrd="0" presId="urn:microsoft.com/office/officeart/2008/layout/VerticalAccentList"/>
    <dgm:cxn modelId="{608C04AA-5317-42DB-A710-6C847EFCBE0B}" type="presParOf" srcId="{B9CF1411-592E-4C82-BE9D-A50BD60D24BD}" destId="{ACD4FA4C-2086-47A5-96AD-6E80ADBDFF2E}" srcOrd="2" destOrd="0" presId="urn:microsoft.com/office/officeart/2008/layout/VerticalAccentList"/>
    <dgm:cxn modelId="{6F193AE3-F9B8-4B77-8969-955699F1255E}" type="presParOf" srcId="{B9CF1411-592E-4C82-BE9D-A50BD60D24BD}" destId="{161332E6-B811-4F66-AC05-218E86F24458}" srcOrd="3" destOrd="0" presId="urn:microsoft.com/office/officeart/2008/layout/VerticalAccentList"/>
    <dgm:cxn modelId="{ECE78F9E-2AB1-4859-8924-634A21EB51DE}" type="presParOf" srcId="{B9CF1411-592E-4C82-BE9D-A50BD60D24BD}" destId="{7FE4FD20-E6C2-4A72-9B3A-278C5E793A54}" srcOrd="4" destOrd="0" presId="urn:microsoft.com/office/officeart/2008/layout/VerticalAccentList"/>
    <dgm:cxn modelId="{2F56C87E-4420-4866-8240-1DDCA0D263FB}" type="presParOf" srcId="{B9CF1411-592E-4C82-BE9D-A50BD60D24BD}" destId="{5D20B3EA-C410-46E6-8A57-F228FB1265D4}" srcOrd="5" destOrd="0" presId="urn:microsoft.com/office/officeart/2008/layout/VerticalAccentList"/>
    <dgm:cxn modelId="{5F891084-C2F5-44A9-9634-D4F5CDBBF898}" type="presParOf" srcId="{B9CF1411-592E-4C82-BE9D-A50BD60D24BD}" destId="{5DB5C015-EBF3-4E0A-8F6D-1874C6AAA7CC}" srcOrd="6" destOrd="0" presId="urn:microsoft.com/office/officeart/2008/layout/VerticalAccentList"/>
    <dgm:cxn modelId="{9D80EC53-8CF8-4CCE-81BD-96B9D869AC83}" type="presParOf" srcId="{B9CF1411-592E-4C82-BE9D-A50BD60D24BD}" destId="{2D9A6699-5B0C-499A-BA40-38385702A26E}" srcOrd="7" destOrd="0" presId="urn:microsoft.com/office/officeart/2008/layout/Vertical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CED4F-02F3-477B-985C-3DC9B633E75A}">
      <dsp:nvSpPr>
        <dsp:cNvPr id="0" name=""/>
        <dsp:cNvSpPr/>
      </dsp:nvSpPr>
      <dsp:spPr>
        <a:xfrm>
          <a:off x="747594" y="0"/>
          <a:ext cx="12739805" cy="89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b" anchorCtr="0">
          <a:noAutofit/>
        </a:bodyPr>
        <a:lstStyle/>
        <a:p>
          <a:pPr marL="0" lvl="0" indent="0" algn="l" defTabSz="1600200">
            <a:lnSpc>
              <a:spcPct val="90000"/>
            </a:lnSpc>
            <a:spcBef>
              <a:spcPct val="0"/>
            </a:spcBef>
            <a:spcAft>
              <a:spcPct val="35000"/>
            </a:spcAft>
            <a:buNone/>
          </a:pPr>
          <a:r>
            <a:rPr lang="en-GB" sz="3600" kern="1200" dirty="0"/>
            <a:t>     </a:t>
          </a:r>
          <a:r>
            <a:rPr lang="en-GB" sz="5400" b="1" kern="1200" dirty="0"/>
            <a:t>Management team and their background</a:t>
          </a:r>
        </a:p>
      </dsp:txBody>
      <dsp:txXfrm>
        <a:off x="747594" y="0"/>
        <a:ext cx="12739805" cy="899838"/>
      </dsp:txXfrm>
    </dsp:sp>
    <dsp:sp modelId="{BEB382E0-F45A-4A72-9390-30A535E571AF}">
      <dsp:nvSpPr>
        <dsp:cNvPr id="0" name=""/>
        <dsp:cNvSpPr/>
      </dsp:nvSpPr>
      <dsp:spPr>
        <a:xfrm>
          <a:off x="373797" y="902791"/>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17A0DE-E175-4816-97DA-29ED1FDF021D}">
      <dsp:nvSpPr>
        <dsp:cNvPr id="0" name=""/>
        <dsp:cNvSpPr/>
      </dsp:nvSpPr>
      <dsp:spPr>
        <a:xfrm>
          <a:off x="1765047" y="902791"/>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8304C3-0F17-43D8-AAF7-546C7C763321}">
      <dsp:nvSpPr>
        <dsp:cNvPr id="0" name=""/>
        <dsp:cNvSpPr/>
      </dsp:nvSpPr>
      <dsp:spPr>
        <a:xfrm>
          <a:off x="3157397" y="902791"/>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09887A-202F-45E2-9500-F1F486470CAC}">
      <dsp:nvSpPr>
        <dsp:cNvPr id="0" name=""/>
        <dsp:cNvSpPr/>
      </dsp:nvSpPr>
      <dsp:spPr>
        <a:xfrm>
          <a:off x="4548647" y="902791"/>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C00203-D7FB-49F8-B4D5-9614ACA73878}">
      <dsp:nvSpPr>
        <dsp:cNvPr id="0" name=""/>
        <dsp:cNvSpPr/>
      </dsp:nvSpPr>
      <dsp:spPr>
        <a:xfrm>
          <a:off x="5940998" y="902791"/>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4EF4CA-D2A0-41D8-8C70-C967A1CC2BFB}">
      <dsp:nvSpPr>
        <dsp:cNvPr id="0" name=""/>
        <dsp:cNvSpPr/>
      </dsp:nvSpPr>
      <dsp:spPr>
        <a:xfrm>
          <a:off x="7332248" y="902791"/>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2030E1-146D-4610-8B05-93ED0ECA3B93}">
      <dsp:nvSpPr>
        <dsp:cNvPr id="0" name=""/>
        <dsp:cNvSpPr/>
      </dsp:nvSpPr>
      <dsp:spPr>
        <a:xfrm>
          <a:off x="8724598" y="902791"/>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5C83F6-44A0-42DB-830A-AE8E7A92C97B}">
      <dsp:nvSpPr>
        <dsp:cNvPr id="0" name=""/>
        <dsp:cNvSpPr/>
      </dsp:nvSpPr>
      <dsp:spPr>
        <a:xfrm>
          <a:off x="373797" y="1086091"/>
          <a:ext cx="10026900" cy="1466403"/>
        </a:xfrm>
        <a:prstGeom prst="rect">
          <a:avLst/>
        </a:prstGeom>
        <a:solidFill>
          <a:schemeClr val="accent1">
            <a:lumMod val="20000"/>
            <a:lumOff val="8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l" defTabSz="1466850">
            <a:lnSpc>
              <a:spcPct val="90000"/>
            </a:lnSpc>
            <a:spcBef>
              <a:spcPct val="0"/>
            </a:spcBef>
            <a:spcAft>
              <a:spcPct val="35000"/>
            </a:spcAft>
            <a:buNone/>
          </a:pPr>
          <a:r>
            <a:rPr lang="en-GB" sz="3300" b="1" kern="1200" dirty="0"/>
            <a:t>Fitness Director</a:t>
          </a:r>
          <a:r>
            <a:rPr lang="en-GB" sz="3300" kern="1200" dirty="0"/>
            <a:t>: Certified personal trainer with experience in athletic conditioning.</a:t>
          </a:r>
        </a:p>
      </dsp:txBody>
      <dsp:txXfrm>
        <a:off x="373797" y="1086091"/>
        <a:ext cx="10026900" cy="1466403"/>
      </dsp:txXfrm>
    </dsp:sp>
    <dsp:sp modelId="{4CE88DEE-ED2C-4435-8EA5-BB93ED822388}">
      <dsp:nvSpPr>
        <dsp:cNvPr id="0" name=""/>
        <dsp:cNvSpPr/>
      </dsp:nvSpPr>
      <dsp:spPr>
        <a:xfrm>
          <a:off x="373797" y="2878708"/>
          <a:ext cx="9898223" cy="89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b" anchorCtr="0">
          <a:noAutofit/>
        </a:bodyPr>
        <a:lstStyle/>
        <a:p>
          <a:pPr marL="0" lvl="0" indent="0" algn="l" defTabSz="1466850">
            <a:lnSpc>
              <a:spcPct val="90000"/>
            </a:lnSpc>
            <a:spcBef>
              <a:spcPct val="0"/>
            </a:spcBef>
            <a:spcAft>
              <a:spcPct val="35000"/>
            </a:spcAft>
            <a:buNone/>
          </a:pPr>
          <a:endParaRPr lang="en-GB" sz="3300" kern="1200" dirty="0"/>
        </a:p>
      </dsp:txBody>
      <dsp:txXfrm>
        <a:off x="373797" y="2878708"/>
        <a:ext cx="9898223" cy="899838"/>
      </dsp:txXfrm>
    </dsp:sp>
    <dsp:sp modelId="{D83C23DD-A985-4462-B1EA-49CB7F94D5C2}">
      <dsp:nvSpPr>
        <dsp:cNvPr id="0" name=""/>
        <dsp:cNvSpPr/>
      </dsp:nvSpPr>
      <dsp:spPr>
        <a:xfrm>
          <a:off x="373797" y="3778546"/>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9E8EBA-2CD9-4076-8980-0078C03AC00A}">
      <dsp:nvSpPr>
        <dsp:cNvPr id="0" name=""/>
        <dsp:cNvSpPr/>
      </dsp:nvSpPr>
      <dsp:spPr>
        <a:xfrm>
          <a:off x="1765047" y="3778546"/>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32DE2E-23F5-4136-BB53-FD21B943463E}">
      <dsp:nvSpPr>
        <dsp:cNvPr id="0" name=""/>
        <dsp:cNvSpPr/>
      </dsp:nvSpPr>
      <dsp:spPr>
        <a:xfrm>
          <a:off x="3157397" y="3778546"/>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404528-AAE5-4F0E-856A-1A649A445BED}">
      <dsp:nvSpPr>
        <dsp:cNvPr id="0" name=""/>
        <dsp:cNvSpPr/>
      </dsp:nvSpPr>
      <dsp:spPr>
        <a:xfrm>
          <a:off x="4548647" y="3778546"/>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1F1A45-799C-424C-9AAF-55E5DF7D8F3C}">
      <dsp:nvSpPr>
        <dsp:cNvPr id="0" name=""/>
        <dsp:cNvSpPr/>
      </dsp:nvSpPr>
      <dsp:spPr>
        <a:xfrm>
          <a:off x="5940998" y="3778546"/>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2C2863-F479-4E77-B778-C002D39899E8}">
      <dsp:nvSpPr>
        <dsp:cNvPr id="0" name=""/>
        <dsp:cNvSpPr/>
      </dsp:nvSpPr>
      <dsp:spPr>
        <a:xfrm>
          <a:off x="7332248" y="3778546"/>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3EFB54-71CE-4764-8B4A-C338E23291B6}">
      <dsp:nvSpPr>
        <dsp:cNvPr id="0" name=""/>
        <dsp:cNvSpPr/>
      </dsp:nvSpPr>
      <dsp:spPr>
        <a:xfrm>
          <a:off x="8724598" y="3778546"/>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D9B519-DA90-4620-9272-7DBA040E020C}">
      <dsp:nvSpPr>
        <dsp:cNvPr id="0" name=""/>
        <dsp:cNvSpPr/>
      </dsp:nvSpPr>
      <dsp:spPr>
        <a:xfrm>
          <a:off x="373797" y="3961846"/>
          <a:ext cx="10026900" cy="1466403"/>
        </a:xfrm>
        <a:prstGeom prst="rect">
          <a:avLst/>
        </a:prstGeom>
        <a:solidFill>
          <a:schemeClr val="accent1">
            <a:lumMod val="20000"/>
            <a:lumOff val="8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l" defTabSz="1466850">
            <a:lnSpc>
              <a:spcPct val="90000"/>
            </a:lnSpc>
            <a:spcBef>
              <a:spcPct val="0"/>
            </a:spcBef>
            <a:spcAft>
              <a:spcPct val="35000"/>
            </a:spcAft>
            <a:buNone/>
          </a:pPr>
          <a:r>
            <a:rPr lang="en-GB" sz="3300" b="1" kern="1200" dirty="0"/>
            <a:t>Operations Manager</a:t>
          </a:r>
          <a:r>
            <a:rPr lang="en-GB" sz="3300" kern="1200" dirty="0"/>
            <a:t>: Handles scheduling, administration, memberships.</a:t>
          </a:r>
        </a:p>
      </dsp:txBody>
      <dsp:txXfrm>
        <a:off x="373797" y="3961846"/>
        <a:ext cx="10026900" cy="1466403"/>
      </dsp:txXfrm>
    </dsp:sp>
    <dsp:sp modelId="{4A7EE03E-249B-44BB-881F-E9506361FB63}">
      <dsp:nvSpPr>
        <dsp:cNvPr id="0" name=""/>
        <dsp:cNvSpPr/>
      </dsp:nvSpPr>
      <dsp:spPr>
        <a:xfrm>
          <a:off x="373797" y="5754463"/>
          <a:ext cx="9011243" cy="1172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b" anchorCtr="0">
          <a:noAutofit/>
        </a:bodyPr>
        <a:lstStyle/>
        <a:p>
          <a:pPr marL="0" lvl="0" indent="0" algn="l" defTabSz="1466850">
            <a:lnSpc>
              <a:spcPct val="90000"/>
            </a:lnSpc>
            <a:spcBef>
              <a:spcPct val="0"/>
            </a:spcBef>
            <a:spcAft>
              <a:spcPct val="35000"/>
            </a:spcAft>
            <a:buNone/>
          </a:pPr>
          <a:r>
            <a:rPr lang="en-GB" sz="3300" b="1" kern="1200" dirty="0"/>
            <a:t>Marketing Manager</a:t>
          </a:r>
          <a:r>
            <a:rPr lang="en-GB" sz="3300" kern="1200" dirty="0"/>
            <a:t>: Manages social media, promotions, partnership. </a:t>
          </a:r>
        </a:p>
      </dsp:txBody>
      <dsp:txXfrm>
        <a:off x="373797" y="5754463"/>
        <a:ext cx="9011243" cy="1172579"/>
      </dsp:txXfrm>
    </dsp:sp>
    <dsp:sp modelId="{09652D11-EF4A-4DAC-8280-8848CE44345B}">
      <dsp:nvSpPr>
        <dsp:cNvPr id="0" name=""/>
        <dsp:cNvSpPr/>
      </dsp:nvSpPr>
      <dsp:spPr>
        <a:xfrm>
          <a:off x="373797" y="6927042"/>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4322D2-B71F-463F-8895-BD776C5BB540}">
      <dsp:nvSpPr>
        <dsp:cNvPr id="0" name=""/>
        <dsp:cNvSpPr/>
      </dsp:nvSpPr>
      <dsp:spPr>
        <a:xfrm>
          <a:off x="1765047" y="6927042"/>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D4FA4C-2086-47A5-96AD-6E80ADBDFF2E}">
      <dsp:nvSpPr>
        <dsp:cNvPr id="0" name=""/>
        <dsp:cNvSpPr/>
      </dsp:nvSpPr>
      <dsp:spPr>
        <a:xfrm>
          <a:off x="3157397" y="6927042"/>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332E6-B811-4F66-AC05-218E86F24458}">
      <dsp:nvSpPr>
        <dsp:cNvPr id="0" name=""/>
        <dsp:cNvSpPr/>
      </dsp:nvSpPr>
      <dsp:spPr>
        <a:xfrm>
          <a:off x="4548647" y="6927042"/>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E4FD20-E6C2-4A72-9B3A-278C5E793A54}">
      <dsp:nvSpPr>
        <dsp:cNvPr id="0" name=""/>
        <dsp:cNvSpPr/>
      </dsp:nvSpPr>
      <dsp:spPr>
        <a:xfrm>
          <a:off x="5940998" y="6927042"/>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20B3EA-C410-46E6-8A57-F228FB1265D4}">
      <dsp:nvSpPr>
        <dsp:cNvPr id="0" name=""/>
        <dsp:cNvSpPr/>
      </dsp:nvSpPr>
      <dsp:spPr>
        <a:xfrm>
          <a:off x="7332248" y="6927042"/>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B5C015-EBF3-4E0A-8F6D-1874C6AAA7CC}">
      <dsp:nvSpPr>
        <dsp:cNvPr id="0" name=""/>
        <dsp:cNvSpPr/>
      </dsp:nvSpPr>
      <dsp:spPr>
        <a:xfrm>
          <a:off x="8724598" y="6927042"/>
          <a:ext cx="2316184" cy="1833004"/>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9A6699-5B0C-499A-BA40-38385702A26E}">
      <dsp:nvSpPr>
        <dsp:cNvPr id="0" name=""/>
        <dsp:cNvSpPr/>
      </dsp:nvSpPr>
      <dsp:spPr>
        <a:xfrm>
          <a:off x="373797" y="7110343"/>
          <a:ext cx="10026900" cy="1466403"/>
        </a:xfrm>
        <a:prstGeom prst="rect">
          <a:avLst/>
        </a:prstGeom>
        <a:solidFill>
          <a:schemeClr val="accent1">
            <a:lumMod val="20000"/>
            <a:lumOff val="8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l" defTabSz="1466850">
            <a:lnSpc>
              <a:spcPct val="90000"/>
            </a:lnSpc>
            <a:spcBef>
              <a:spcPct val="0"/>
            </a:spcBef>
            <a:spcAft>
              <a:spcPct val="35000"/>
            </a:spcAft>
            <a:buNone/>
          </a:pPr>
          <a:r>
            <a:rPr lang="en-GB" sz="3300" b="1" kern="1200" dirty="0"/>
            <a:t>Head Coach</a:t>
          </a:r>
          <a:r>
            <a:rPr lang="en-GB" sz="3300" kern="1200" dirty="0"/>
            <a:t>: Background in competitive wrestling , coaching certifications.</a:t>
          </a:r>
        </a:p>
      </dsp:txBody>
      <dsp:txXfrm>
        <a:off x="373797" y="7110343"/>
        <a:ext cx="10026900" cy="1466403"/>
      </dsp:txXfrm>
    </dsp:sp>
  </dsp:spTree>
</dsp:drawing>
</file>

<file path=ppt/diagrams/layout1.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u-RU"/>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A0CE0D-7CAA-4B6A-A847-360106C4032C}" type="datetimeFigureOut">
              <a:rPr lang="ru-RU" smtClean="0"/>
              <a:pPr/>
              <a:t>07.12.2025</a:t>
            </a:fld>
            <a:endParaRPr lang="ru-RU"/>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ru-RU"/>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u-RU"/>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530350-1DB6-4E4F-B148-D5F918B7D2A0}" type="slidenum">
              <a:rPr lang="ru-RU" smtClean="0"/>
              <a:pPr/>
              <a:t>‹#›</a:t>
            </a:fld>
            <a:endParaRPr lang="ru-RU"/>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530350-1DB6-4E4F-B148-D5F918B7D2A0}" type="slidenum">
              <a:rPr lang="ru-RU" smtClean="0"/>
              <a:pPr/>
              <a:t>3</a:t>
            </a:fld>
            <a:endParaRPr lang="ru-RU"/>
          </a:p>
        </p:txBody>
      </p:sp>
    </p:spTree>
    <p:extLst>
      <p:ext uri="{BB962C8B-B14F-4D97-AF65-F5344CB8AC3E}">
        <p14:creationId xmlns:p14="http://schemas.microsoft.com/office/powerpoint/2010/main" val="1064251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 Id="rId9" Type="http://schemas.openxmlformats.org/officeDocument/2006/relationships/image" Target="../media/image24.sv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 Id="rId9" Type="http://schemas.openxmlformats.org/officeDocument/2006/relationships/image" Target="../media/image24.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319870" y="0"/>
            <a:ext cx="2968130" cy="1624376"/>
          </a:xfrm>
          <a:custGeom>
            <a:avLst/>
            <a:gdLst/>
            <a:ahLst/>
            <a:cxnLst/>
            <a:rect l="l" t="t" r="r" b="b"/>
            <a:pathLst>
              <a:path w="2968130" h="1624376">
                <a:moveTo>
                  <a:pt x="0" y="0"/>
                </a:moveTo>
                <a:lnTo>
                  <a:pt x="2968130" y="0"/>
                </a:lnTo>
                <a:lnTo>
                  <a:pt x="2968130" y="1624376"/>
                </a:lnTo>
                <a:lnTo>
                  <a:pt x="0" y="1624376"/>
                </a:lnTo>
                <a:lnTo>
                  <a:pt x="0" y="0"/>
                </a:lnTo>
                <a:close/>
              </a:path>
            </a:pathLst>
          </a:custGeom>
          <a:blipFill>
            <a:blip r:embed="rId2" cstate="print">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6322148" y="812188"/>
            <a:ext cx="5643704" cy="1908727"/>
          </a:xfrm>
          <a:custGeom>
            <a:avLst/>
            <a:gdLst/>
            <a:ahLst/>
            <a:cxnLst/>
            <a:rect l="l" t="t" r="r" b="b"/>
            <a:pathLst>
              <a:path w="5643704" h="1908727">
                <a:moveTo>
                  <a:pt x="0" y="0"/>
                </a:moveTo>
                <a:lnTo>
                  <a:pt x="5643704" y="0"/>
                </a:lnTo>
                <a:lnTo>
                  <a:pt x="5643704" y="1908727"/>
                </a:lnTo>
                <a:lnTo>
                  <a:pt x="0" y="1908727"/>
                </a:lnTo>
                <a:lnTo>
                  <a:pt x="0" y="0"/>
                </a:lnTo>
                <a:close/>
              </a:path>
            </a:pathLst>
          </a:custGeom>
          <a:blipFill>
            <a:blip r:embed="rId4" cstate="print"/>
            <a:stretch>
              <a:fillRect/>
            </a:stretch>
          </a:blipFill>
        </p:spPr>
        <p:txBody>
          <a:bodyPr/>
          <a:lstStyle/>
          <a:p>
            <a:endParaRPr lang="en-GB"/>
          </a:p>
        </p:txBody>
      </p:sp>
      <p:sp>
        <p:nvSpPr>
          <p:cNvPr id="4" name="TextBox 4"/>
          <p:cNvSpPr txBox="1"/>
          <p:nvPr/>
        </p:nvSpPr>
        <p:spPr>
          <a:xfrm>
            <a:off x="2325687" y="4205328"/>
            <a:ext cx="13636626" cy="1056010"/>
          </a:xfrm>
          <a:prstGeom prst="rect">
            <a:avLst/>
          </a:prstGeom>
        </p:spPr>
        <p:txBody>
          <a:bodyPr lIns="0" tIns="0" rIns="0" bIns="0" rtlCol="0" anchor="t">
            <a:spAutoFit/>
          </a:bodyPr>
          <a:lstStyle/>
          <a:p>
            <a:pPr algn="l">
              <a:lnSpc>
                <a:spcPts val="8140"/>
              </a:lnSpc>
            </a:pPr>
            <a:r>
              <a:rPr lang="en-US" sz="7400">
                <a:solidFill>
                  <a:srgbClr val="2C2C2C"/>
                </a:solidFill>
                <a:latin typeface="Gagalin"/>
                <a:ea typeface="Gagalin"/>
                <a:cs typeface="Gagalin"/>
                <a:sym typeface="Gagalin"/>
              </a:rPr>
              <a:t>Wrestling and fitness Academy </a:t>
            </a:r>
          </a:p>
        </p:txBody>
      </p:sp>
      <p:sp>
        <p:nvSpPr>
          <p:cNvPr id="10" name="TextBox 9">
            <a:extLst>
              <a:ext uri="{FF2B5EF4-FFF2-40B4-BE49-F238E27FC236}">
                <a16:creationId xmlns:a16="http://schemas.microsoft.com/office/drawing/2014/main" id="{ECB58DF2-F647-656B-1681-6084A6FF6B5C}"/>
              </a:ext>
            </a:extLst>
          </p:cNvPr>
          <p:cNvSpPr txBox="1"/>
          <p:nvPr/>
        </p:nvSpPr>
        <p:spPr>
          <a:xfrm>
            <a:off x="1861732" y="6057900"/>
            <a:ext cx="10134600" cy="3170099"/>
          </a:xfrm>
          <a:prstGeom prst="rect">
            <a:avLst/>
          </a:prstGeom>
          <a:noFill/>
        </p:spPr>
        <p:txBody>
          <a:bodyPr wrap="square">
            <a:spAutoFit/>
          </a:bodyPr>
          <a:lstStyle/>
          <a:p>
            <a:pPr marL="0" indent="0">
              <a:buNone/>
            </a:pPr>
            <a:r>
              <a:rPr lang="en-GB" sz="4000" dirty="0"/>
              <a:t>Name: Khushbakht Mirzoev</a:t>
            </a:r>
          </a:p>
          <a:p>
            <a:pPr marL="0" indent="0">
              <a:buNone/>
            </a:pPr>
            <a:r>
              <a:rPr lang="en-GB" sz="4000" dirty="0"/>
              <a:t>Student ID: 2417183</a:t>
            </a:r>
          </a:p>
          <a:p>
            <a:pPr marL="0" indent="0">
              <a:buNone/>
            </a:pPr>
            <a:r>
              <a:rPr lang="en-GB" sz="4000" dirty="0"/>
              <a:t>Module code: LCLM4006</a:t>
            </a:r>
          </a:p>
          <a:p>
            <a:pPr marL="0" indent="0">
              <a:buNone/>
            </a:pPr>
            <a:r>
              <a:rPr lang="en-GB" sz="4000" dirty="0"/>
              <a:t>Module title: Enterprise &amp; Entrepreneurship </a:t>
            </a:r>
          </a:p>
          <a:p>
            <a:pPr marL="0" indent="0">
              <a:buNone/>
            </a:pPr>
            <a:r>
              <a:rPr lang="en-GB" sz="4000" dirty="0"/>
              <a:t>Lecturer’s name: Tomas  Adayemi </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575543" y="-1757320"/>
            <a:ext cx="5422189" cy="12424084"/>
            <a:chOff x="0" y="0"/>
            <a:chExt cx="812800" cy="1862402"/>
          </a:xfrm>
        </p:grpSpPr>
        <p:sp>
          <p:nvSpPr>
            <p:cNvPr id="3" name="Freeform 3"/>
            <p:cNvSpPr/>
            <p:nvPr/>
          </p:nvSpPr>
          <p:spPr>
            <a:xfrm>
              <a:off x="0" y="0"/>
              <a:ext cx="812800" cy="1862402"/>
            </a:xfrm>
            <a:custGeom>
              <a:avLst/>
              <a:gdLst/>
              <a:ahLst/>
              <a:cxnLst/>
              <a:rect l="l" t="t" r="r" b="b"/>
              <a:pathLst>
                <a:path w="812800" h="1862402">
                  <a:moveTo>
                    <a:pt x="406400" y="0"/>
                  </a:moveTo>
                  <a:lnTo>
                    <a:pt x="812800" y="1862402"/>
                  </a:lnTo>
                  <a:lnTo>
                    <a:pt x="0" y="1862402"/>
                  </a:lnTo>
                  <a:lnTo>
                    <a:pt x="406400" y="0"/>
                  </a:lnTo>
                  <a:close/>
                </a:path>
              </a:pathLst>
            </a:custGeom>
            <a:solidFill>
              <a:srgbClr val="D8FB00">
                <a:alpha val="8627"/>
              </a:srgbClr>
            </a:solidFill>
          </p:spPr>
          <p:txBody>
            <a:bodyPr/>
            <a:lstStyle/>
            <a:p>
              <a:endParaRPr lang="en-GB"/>
            </a:p>
          </p:txBody>
        </p:sp>
        <p:sp>
          <p:nvSpPr>
            <p:cNvPr id="4" name="TextBox 4"/>
            <p:cNvSpPr txBox="1"/>
            <p:nvPr/>
          </p:nvSpPr>
          <p:spPr>
            <a:xfrm>
              <a:off x="127000" y="817062"/>
              <a:ext cx="558800" cy="912312"/>
            </a:xfrm>
            <a:prstGeom prst="rect">
              <a:avLst/>
            </a:prstGeom>
          </p:spPr>
          <p:txBody>
            <a:bodyPr lIns="50800" tIns="50800" rIns="50800" bIns="50800" rtlCol="0" anchor="ctr"/>
            <a:lstStyle/>
            <a:p>
              <a:pPr algn="ctr">
                <a:lnSpc>
                  <a:spcPts val="2520"/>
                </a:lnSpc>
              </a:pPr>
              <a:endParaRPr/>
            </a:p>
          </p:txBody>
        </p:sp>
      </p:grpSp>
      <p:sp>
        <p:nvSpPr>
          <p:cNvPr id="5" name="TextBox 5"/>
          <p:cNvSpPr txBox="1"/>
          <p:nvPr/>
        </p:nvSpPr>
        <p:spPr>
          <a:xfrm>
            <a:off x="7969939" y="7621482"/>
            <a:ext cx="2894456" cy="482219"/>
          </a:xfrm>
          <a:prstGeom prst="rect">
            <a:avLst/>
          </a:prstGeom>
        </p:spPr>
        <p:txBody>
          <a:bodyPr lIns="0" tIns="0" rIns="0" bIns="0" rtlCol="0" anchor="t">
            <a:spAutoFit/>
          </a:bodyPr>
          <a:lstStyle/>
          <a:p>
            <a:pPr algn="ctr">
              <a:lnSpc>
                <a:spcPts val="3870"/>
              </a:lnSpc>
              <a:spcBef>
                <a:spcPct val="0"/>
              </a:spcBef>
            </a:pPr>
            <a:r>
              <a:rPr lang="en-US" sz="2764">
                <a:solidFill>
                  <a:srgbClr val="FFFFFF"/>
                </a:solidFill>
                <a:latin typeface="Work Sans"/>
                <a:ea typeface="Work Sans"/>
                <a:cs typeface="Work Sans"/>
                <a:sym typeface="Work Sans"/>
              </a:rPr>
              <a:t>Get Started</a:t>
            </a:r>
          </a:p>
        </p:txBody>
      </p:sp>
      <p:sp>
        <p:nvSpPr>
          <p:cNvPr id="6" name="TextBox 6"/>
          <p:cNvSpPr txBox="1"/>
          <p:nvPr/>
        </p:nvSpPr>
        <p:spPr>
          <a:xfrm>
            <a:off x="9219615" y="441324"/>
            <a:ext cx="7257184" cy="1076962"/>
          </a:xfrm>
          <a:prstGeom prst="rect">
            <a:avLst/>
          </a:prstGeom>
        </p:spPr>
        <p:txBody>
          <a:bodyPr lIns="0" tIns="0" rIns="0" bIns="0" rtlCol="0" anchor="t">
            <a:spAutoFit/>
          </a:bodyPr>
          <a:lstStyle/>
          <a:p>
            <a:pPr algn="ctr">
              <a:lnSpc>
                <a:spcPts val="8889"/>
              </a:lnSpc>
              <a:spcBef>
                <a:spcPct val="0"/>
              </a:spcBef>
            </a:pPr>
            <a:r>
              <a:rPr lang="en-US" sz="6349">
                <a:solidFill>
                  <a:srgbClr val="000000"/>
                </a:solidFill>
                <a:latin typeface="Anton"/>
                <a:ea typeface="Anton"/>
                <a:cs typeface="Anton"/>
                <a:sym typeface="Anton"/>
              </a:rPr>
              <a:t>Introduction</a:t>
            </a:r>
          </a:p>
        </p:txBody>
      </p:sp>
      <p:sp>
        <p:nvSpPr>
          <p:cNvPr id="7" name="TextBox 7"/>
          <p:cNvSpPr txBox="1"/>
          <p:nvPr/>
        </p:nvSpPr>
        <p:spPr>
          <a:xfrm>
            <a:off x="7465277" y="1577657"/>
            <a:ext cx="10204199" cy="7055485"/>
          </a:xfrm>
          <a:prstGeom prst="rect">
            <a:avLst/>
          </a:prstGeom>
        </p:spPr>
        <p:txBody>
          <a:bodyPr lIns="0" tIns="0" rIns="0" bIns="0" rtlCol="0" anchor="t">
            <a:spAutoFit/>
          </a:bodyPr>
          <a:lstStyle/>
          <a:p>
            <a:pPr algn="l">
              <a:lnSpc>
                <a:spcPts val="4339"/>
              </a:lnSpc>
              <a:spcBef>
                <a:spcPct val="0"/>
              </a:spcBef>
            </a:pPr>
            <a:r>
              <a:rPr lang="en-US" sz="3099">
                <a:solidFill>
                  <a:srgbClr val="000000"/>
                </a:solidFill>
                <a:latin typeface="Work Sans"/>
                <a:ea typeface="Work Sans"/>
                <a:cs typeface="Work Sans"/>
                <a:sym typeface="Work Sans"/>
              </a:rPr>
              <a:t>My name is Khushbakht Mirzoev, and I am pleased to present to your attention this business plan for a Wrestling and Fitness Academy.</a:t>
            </a:r>
          </a:p>
          <a:p>
            <a:pPr algn="l">
              <a:lnSpc>
                <a:spcPts val="4339"/>
              </a:lnSpc>
              <a:spcBef>
                <a:spcPct val="0"/>
              </a:spcBef>
            </a:pPr>
            <a:endParaRPr/>
          </a:p>
          <a:p>
            <a:pPr algn="l">
              <a:lnSpc>
                <a:spcPts val="4339"/>
              </a:lnSpc>
              <a:spcBef>
                <a:spcPct val="0"/>
              </a:spcBef>
            </a:pPr>
            <a:r>
              <a:rPr lang="en-US" sz="3099">
                <a:solidFill>
                  <a:srgbClr val="000000"/>
                </a:solidFill>
                <a:latin typeface="Work Sans"/>
                <a:ea typeface="Work Sans"/>
                <a:cs typeface="Work Sans"/>
                <a:sym typeface="Work Sans"/>
              </a:rPr>
              <a:t>As someone who has been actively involved in sports for many years, I am motivated to create a place where people can train, improve their skills, and pursue a healthy lifestyle. </a:t>
            </a:r>
          </a:p>
          <a:p>
            <a:pPr algn="l">
              <a:lnSpc>
                <a:spcPts val="4339"/>
              </a:lnSpc>
              <a:spcBef>
                <a:spcPct val="0"/>
              </a:spcBef>
            </a:pPr>
            <a:endParaRPr/>
          </a:p>
          <a:p>
            <a:pPr algn="l">
              <a:lnSpc>
                <a:spcPts val="4339"/>
              </a:lnSpc>
              <a:spcBef>
                <a:spcPct val="0"/>
              </a:spcBef>
            </a:pPr>
            <a:r>
              <a:rPr lang="en-US" sz="3099">
                <a:solidFill>
                  <a:srgbClr val="000000"/>
                </a:solidFill>
                <a:latin typeface="Work Sans"/>
                <a:ea typeface="Work Sans"/>
                <a:cs typeface="Work Sans"/>
                <a:sym typeface="Work Sans"/>
              </a:rPr>
              <a:t>This academy aims to combine professional wrestling training with modern fitness programs, offering opportunities for growth, discipline, and personal development</a:t>
            </a:r>
          </a:p>
        </p:txBody>
      </p:sp>
      <p:grpSp>
        <p:nvGrpSpPr>
          <p:cNvPr id="8" name="Group 8"/>
          <p:cNvGrpSpPr/>
          <p:nvPr/>
        </p:nvGrpSpPr>
        <p:grpSpPr>
          <a:xfrm>
            <a:off x="-2972492" y="-288524"/>
            <a:ext cx="10942431" cy="4526753"/>
            <a:chOff x="0" y="0"/>
            <a:chExt cx="1390456" cy="575215"/>
          </a:xfrm>
        </p:grpSpPr>
        <p:sp>
          <p:nvSpPr>
            <p:cNvPr id="9" name="Freeform 9"/>
            <p:cNvSpPr/>
            <p:nvPr/>
          </p:nvSpPr>
          <p:spPr>
            <a:xfrm>
              <a:off x="0" y="0"/>
              <a:ext cx="1390456" cy="575215"/>
            </a:xfrm>
            <a:custGeom>
              <a:avLst/>
              <a:gdLst/>
              <a:ahLst/>
              <a:cxnLst/>
              <a:rect l="l" t="t" r="r" b="b"/>
              <a:pathLst>
                <a:path w="1390456" h="575215">
                  <a:moveTo>
                    <a:pt x="203200" y="0"/>
                  </a:moveTo>
                  <a:lnTo>
                    <a:pt x="1390456" y="0"/>
                  </a:lnTo>
                  <a:lnTo>
                    <a:pt x="1187256" y="575215"/>
                  </a:lnTo>
                  <a:lnTo>
                    <a:pt x="0" y="575215"/>
                  </a:lnTo>
                  <a:lnTo>
                    <a:pt x="203200" y="0"/>
                  </a:lnTo>
                  <a:close/>
                </a:path>
              </a:pathLst>
            </a:custGeom>
            <a:blipFill>
              <a:blip r:embed="rId2" cstate="print"/>
              <a:stretch>
                <a:fillRect t="-933" b="-60117"/>
              </a:stretch>
            </a:blipFill>
          </p:spPr>
          <p:txBody>
            <a:bodyPr/>
            <a:lstStyle/>
            <a:p>
              <a:endParaRPr lang="en-GB"/>
            </a:p>
          </p:txBody>
        </p:sp>
      </p:grpSp>
      <p:grpSp>
        <p:nvGrpSpPr>
          <p:cNvPr id="10" name="Group 10"/>
          <p:cNvGrpSpPr/>
          <p:nvPr/>
        </p:nvGrpSpPr>
        <p:grpSpPr>
          <a:xfrm>
            <a:off x="-2867589" y="4454722"/>
            <a:ext cx="8991862" cy="4896727"/>
            <a:chOff x="0" y="0"/>
            <a:chExt cx="1011369" cy="550765"/>
          </a:xfrm>
        </p:grpSpPr>
        <p:sp>
          <p:nvSpPr>
            <p:cNvPr id="11" name="Freeform 11"/>
            <p:cNvSpPr/>
            <p:nvPr/>
          </p:nvSpPr>
          <p:spPr>
            <a:xfrm>
              <a:off x="0" y="0"/>
              <a:ext cx="1011369" cy="550765"/>
            </a:xfrm>
            <a:custGeom>
              <a:avLst/>
              <a:gdLst/>
              <a:ahLst/>
              <a:cxnLst/>
              <a:rect l="l" t="t" r="r" b="b"/>
              <a:pathLst>
                <a:path w="1011369" h="550765">
                  <a:moveTo>
                    <a:pt x="203200" y="0"/>
                  </a:moveTo>
                  <a:lnTo>
                    <a:pt x="1011369" y="0"/>
                  </a:lnTo>
                  <a:lnTo>
                    <a:pt x="808169" y="550765"/>
                  </a:lnTo>
                  <a:lnTo>
                    <a:pt x="0" y="550765"/>
                  </a:lnTo>
                  <a:lnTo>
                    <a:pt x="203200" y="0"/>
                  </a:lnTo>
                  <a:close/>
                </a:path>
              </a:pathLst>
            </a:custGeom>
            <a:solidFill>
              <a:srgbClr val="000000">
                <a:alpha val="0"/>
              </a:srgbClr>
            </a:solidFill>
            <a:ln w="12700">
              <a:solidFill>
                <a:srgbClr val="000000"/>
              </a:solidFill>
            </a:ln>
          </p:spPr>
          <p:txBody>
            <a:bodyPr/>
            <a:lstStyle/>
            <a:p>
              <a:endParaRPr lang="en-GB"/>
            </a:p>
          </p:txBody>
        </p:sp>
      </p:grpSp>
      <p:grpSp>
        <p:nvGrpSpPr>
          <p:cNvPr id="12" name="Group 12"/>
          <p:cNvGrpSpPr/>
          <p:nvPr/>
        </p:nvGrpSpPr>
        <p:grpSpPr>
          <a:xfrm>
            <a:off x="-1961468" y="4238229"/>
            <a:ext cx="8333884" cy="4720788"/>
            <a:chOff x="0" y="0"/>
            <a:chExt cx="942954" cy="534143"/>
          </a:xfrm>
        </p:grpSpPr>
        <p:sp>
          <p:nvSpPr>
            <p:cNvPr id="13" name="Freeform 13"/>
            <p:cNvSpPr/>
            <p:nvPr/>
          </p:nvSpPr>
          <p:spPr>
            <a:xfrm>
              <a:off x="0" y="0"/>
              <a:ext cx="942954" cy="534143"/>
            </a:xfrm>
            <a:custGeom>
              <a:avLst/>
              <a:gdLst/>
              <a:ahLst/>
              <a:cxnLst/>
              <a:rect l="l" t="t" r="r" b="b"/>
              <a:pathLst>
                <a:path w="942954" h="534143">
                  <a:moveTo>
                    <a:pt x="203200" y="0"/>
                  </a:moveTo>
                  <a:lnTo>
                    <a:pt x="942954" y="0"/>
                  </a:lnTo>
                  <a:lnTo>
                    <a:pt x="739754" y="534143"/>
                  </a:lnTo>
                  <a:lnTo>
                    <a:pt x="0" y="534143"/>
                  </a:lnTo>
                  <a:lnTo>
                    <a:pt x="203200" y="0"/>
                  </a:lnTo>
                  <a:close/>
                </a:path>
              </a:pathLst>
            </a:custGeom>
            <a:blipFill>
              <a:blip r:embed="rId3" cstate="print"/>
              <a:stretch>
                <a:fillRect l="-31063" r="-31063" b="-90809"/>
              </a:stretch>
            </a:blipFill>
          </p:spPr>
          <p:txBody>
            <a:bodyPr/>
            <a:lstStyle/>
            <a:p>
              <a:endParaRPr lang="en-GB"/>
            </a:p>
          </p:txBody>
        </p:sp>
      </p:grpSp>
      <p:grpSp>
        <p:nvGrpSpPr>
          <p:cNvPr id="14" name="Group 14"/>
          <p:cNvGrpSpPr/>
          <p:nvPr/>
        </p:nvGrpSpPr>
        <p:grpSpPr>
          <a:xfrm>
            <a:off x="0" y="9772650"/>
            <a:ext cx="18288000" cy="1028700"/>
            <a:chOff x="0" y="0"/>
            <a:chExt cx="4816593" cy="270933"/>
          </a:xfrm>
        </p:grpSpPr>
        <p:sp>
          <p:nvSpPr>
            <p:cNvPr id="15" name="Freeform 15"/>
            <p:cNvSpPr/>
            <p:nvPr/>
          </p:nvSpPr>
          <p:spPr>
            <a:xfrm>
              <a:off x="0" y="0"/>
              <a:ext cx="4816592" cy="270933"/>
            </a:xfrm>
            <a:custGeom>
              <a:avLst/>
              <a:gdLst/>
              <a:ahLst/>
              <a:cxnLst/>
              <a:rect l="l" t="t" r="r" b="b"/>
              <a:pathLst>
                <a:path w="4816592" h="270933">
                  <a:moveTo>
                    <a:pt x="0" y="0"/>
                  </a:moveTo>
                  <a:lnTo>
                    <a:pt x="4816592" y="0"/>
                  </a:lnTo>
                  <a:lnTo>
                    <a:pt x="4816592" y="270933"/>
                  </a:lnTo>
                  <a:lnTo>
                    <a:pt x="0" y="270933"/>
                  </a:lnTo>
                  <a:close/>
                </a:path>
              </a:pathLst>
            </a:custGeom>
            <a:solidFill>
              <a:srgbClr val="D8FB00"/>
            </a:solidFill>
          </p:spPr>
          <p:txBody>
            <a:bodyPr/>
            <a:lstStyle/>
            <a:p>
              <a:endParaRPr lang="en-GB"/>
            </a:p>
          </p:txBody>
        </p:sp>
        <p:sp>
          <p:nvSpPr>
            <p:cNvPr id="16" name="TextBox 16"/>
            <p:cNvSpPr txBox="1"/>
            <p:nvPr/>
          </p:nvSpPr>
          <p:spPr>
            <a:xfrm>
              <a:off x="0" y="-47625"/>
              <a:ext cx="4816593" cy="318558"/>
            </a:xfrm>
            <a:prstGeom prst="rect">
              <a:avLst/>
            </a:prstGeom>
          </p:spPr>
          <p:txBody>
            <a:bodyPr lIns="50800" tIns="50800" rIns="50800" bIns="50800" rtlCol="0" anchor="ctr"/>
            <a:lstStyle/>
            <a:p>
              <a:pPr algn="ctr">
                <a:lnSpc>
                  <a:spcPts val="2520"/>
                </a:lnSpc>
              </a:pPr>
              <a:endParaRPr/>
            </a:p>
          </p:txBody>
        </p:sp>
      </p:gr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8308602">
            <a:off x="8593500" y="-1157285"/>
            <a:ext cx="11275601" cy="15567984"/>
            <a:chOff x="0" y="0"/>
            <a:chExt cx="1690241" cy="2333681"/>
          </a:xfrm>
        </p:grpSpPr>
        <p:sp>
          <p:nvSpPr>
            <p:cNvPr id="3" name="Freeform 3"/>
            <p:cNvSpPr/>
            <p:nvPr/>
          </p:nvSpPr>
          <p:spPr>
            <a:xfrm>
              <a:off x="0" y="0"/>
              <a:ext cx="1690241" cy="2333681"/>
            </a:xfrm>
            <a:custGeom>
              <a:avLst/>
              <a:gdLst/>
              <a:ahLst/>
              <a:cxnLst/>
              <a:rect l="l" t="t" r="r" b="b"/>
              <a:pathLst>
                <a:path w="1690241" h="2333681">
                  <a:moveTo>
                    <a:pt x="845121" y="0"/>
                  </a:moveTo>
                  <a:lnTo>
                    <a:pt x="1690241" y="2333681"/>
                  </a:lnTo>
                  <a:lnTo>
                    <a:pt x="0" y="2333681"/>
                  </a:lnTo>
                  <a:lnTo>
                    <a:pt x="845121" y="0"/>
                  </a:lnTo>
                  <a:close/>
                </a:path>
              </a:pathLst>
            </a:custGeom>
            <a:solidFill>
              <a:srgbClr val="D8FB00">
                <a:alpha val="8627"/>
              </a:srgbClr>
            </a:solidFill>
          </p:spPr>
          <p:txBody>
            <a:bodyPr/>
            <a:lstStyle/>
            <a:p>
              <a:endParaRPr lang="en-GB"/>
            </a:p>
          </p:txBody>
        </p:sp>
        <p:sp>
          <p:nvSpPr>
            <p:cNvPr id="4" name="TextBox 4"/>
            <p:cNvSpPr txBox="1"/>
            <p:nvPr/>
          </p:nvSpPr>
          <p:spPr>
            <a:xfrm>
              <a:off x="264100" y="1035870"/>
              <a:ext cx="1162041" cy="1131120"/>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11194396" y="0"/>
            <a:ext cx="9004663" cy="9258300"/>
            <a:chOff x="0" y="0"/>
            <a:chExt cx="1046293" cy="1075765"/>
          </a:xfrm>
        </p:grpSpPr>
        <p:sp>
          <p:nvSpPr>
            <p:cNvPr id="6" name="Freeform 6"/>
            <p:cNvSpPr/>
            <p:nvPr/>
          </p:nvSpPr>
          <p:spPr>
            <a:xfrm>
              <a:off x="0" y="0"/>
              <a:ext cx="1046293" cy="1075765"/>
            </a:xfrm>
            <a:custGeom>
              <a:avLst/>
              <a:gdLst/>
              <a:ahLst/>
              <a:cxnLst/>
              <a:rect l="l" t="t" r="r" b="b"/>
              <a:pathLst>
                <a:path w="1046293" h="1075765">
                  <a:moveTo>
                    <a:pt x="203200" y="0"/>
                  </a:moveTo>
                  <a:lnTo>
                    <a:pt x="1046293" y="0"/>
                  </a:lnTo>
                  <a:lnTo>
                    <a:pt x="843093" y="1075765"/>
                  </a:lnTo>
                  <a:lnTo>
                    <a:pt x="0" y="1075765"/>
                  </a:lnTo>
                  <a:lnTo>
                    <a:pt x="203200" y="0"/>
                  </a:lnTo>
                  <a:close/>
                </a:path>
              </a:pathLst>
            </a:custGeom>
            <a:blipFill>
              <a:blip r:embed="rId3" cstate="print"/>
              <a:stretch>
                <a:fillRect l="-17371" r="-36949"/>
              </a:stretch>
            </a:blipFill>
          </p:spPr>
          <p:txBody>
            <a:bodyPr/>
            <a:lstStyle/>
            <a:p>
              <a:endParaRPr lang="en-GB"/>
            </a:p>
          </p:txBody>
        </p:sp>
      </p:grpSp>
      <p:sp>
        <p:nvSpPr>
          <p:cNvPr id="7" name="TextBox 7"/>
          <p:cNvSpPr txBox="1"/>
          <p:nvPr/>
        </p:nvSpPr>
        <p:spPr>
          <a:xfrm>
            <a:off x="773400" y="2006600"/>
            <a:ext cx="7383645" cy="2734311"/>
          </a:xfrm>
          <a:prstGeom prst="rect">
            <a:avLst/>
          </a:prstGeom>
        </p:spPr>
        <p:txBody>
          <a:bodyPr lIns="0" tIns="0" rIns="0" bIns="0" rtlCol="0" anchor="t">
            <a:spAutoFit/>
          </a:bodyPr>
          <a:lstStyle/>
          <a:p>
            <a:pPr algn="l">
              <a:lnSpc>
                <a:spcPts val="3639"/>
              </a:lnSpc>
            </a:pPr>
            <a:r>
              <a:rPr lang="en-US" sz="2599">
                <a:solidFill>
                  <a:srgbClr val="000000"/>
                </a:solidFill>
                <a:latin typeface="Open Sans 1"/>
                <a:ea typeface="Open Sans 1"/>
                <a:cs typeface="Open Sans 1"/>
                <a:sym typeface="Open Sans 1"/>
              </a:rPr>
              <a:t>The Wrestling and Fitness Academy will operate as a Limited Company (Ltd).</a:t>
            </a:r>
          </a:p>
          <a:p>
            <a:pPr algn="l">
              <a:lnSpc>
                <a:spcPts val="3639"/>
              </a:lnSpc>
            </a:pPr>
            <a:endParaRPr/>
          </a:p>
          <a:p>
            <a:pPr algn="l">
              <a:lnSpc>
                <a:spcPts val="3639"/>
              </a:lnSpc>
              <a:spcBef>
                <a:spcPct val="0"/>
              </a:spcBef>
            </a:pPr>
            <a:r>
              <a:rPr lang="en-US" sz="2599">
                <a:solidFill>
                  <a:srgbClr val="000000"/>
                </a:solidFill>
                <a:latin typeface="Open Sans 1"/>
                <a:ea typeface="Open Sans 1"/>
                <a:cs typeface="Open Sans 1"/>
                <a:sym typeface="Open Sans 1"/>
              </a:rPr>
              <a:t>This structure provides limited liability, ensuring that my personal assets remain protected if the business faces financial or legal challenges. </a:t>
            </a:r>
          </a:p>
        </p:txBody>
      </p:sp>
      <p:sp>
        <p:nvSpPr>
          <p:cNvPr id="8" name="TextBox 8"/>
          <p:cNvSpPr txBox="1"/>
          <p:nvPr/>
        </p:nvSpPr>
        <p:spPr>
          <a:xfrm>
            <a:off x="773400" y="5162550"/>
            <a:ext cx="7383645" cy="3191511"/>
          </a:xfrm>
          <a:prstGeom prst="rect">
            <a:avLst/>
          </a:prstGeom>
        </p:spPr>
        <p:txBody>
          <a:bodyPr lIns="0" tIns="0" rIns="0" bIns="0" rtlCol="0" anchor="t">
            <a:spAutoFit/>
          </a:bodyPr>
          <a:lstStyle/>
          <a:p>
            <a:pPr algn="l">
              <a:lnSpc>
                <a:spcPts val="3639"/>
              </a:lnSpc>
              <a:spcBef>
                <a:spcPct val="0"/>
              </a:spcBef>
            </a:pPr>
            <a:r>
              <a:rPr lang="en-US" sz="2599">
                <a:solidFill>
                  <a:srgbClr val="000000"/>
                </a:solidFill>
                <a:latin typeface="Open Sans 1"/>
                <a:ea typeface="Open Sans 1"/>
                <a:cs typeface="Open Sans 1"/>
                <a:sym typeface="Open Sans 1"/>
              </a:rPr>
              <a:t>Ltd also supports the long-term goals of the academy. It strengthens the professional image of the business and makes it easier to attract partners, qualified coaches, and future investors. This structure allowes the academy to expand its services and facilities as demand increases.</a:t>
            </a:r>
          </a:p>
        </p:txBody>
      </p:sp>
      <p:grpSp>
        <p:nvGrpSpPr>
          <p:cNvPr id="9" name="Group 9"/>
          <p:cNvGrpSpPr/>
          <p:nvPr/>
        </p:nvGrpSpPr>
        <p:grpSpPr>
          <a:xfrm>
            <a:off x="10039263" y="299056"/>
            <a:ext cx="9082298" cy="3047394"/>
            <a:chOff x="0" y="0"/>
            <a:chExt cx="2128494" cy="714176"/>
          </a:xfrm>
        </p:grpSpPr>
        <p:sp>
          <p:nvSpPr>
            <p:cNvPr id="10" name="Freeform 10"/>
            <p:cNvSpPr/>
            <p:nvPr/>
          </p:nvSpPr>
          <p:spPr>
            <a:xfrm>
              <a:off x="0" y="0"/>
              <a:ext cx="2128494" cy="714176"/>
            </a:xfrm>
            <a:custGeom>
              <a:avLst/>
              <a:gdLst/>
              <a:ahLst/>
              <a:cxnLst/>
              <a:rect l="l" t="t" r="r" b="b"/>
              <a:pathLst>
                <a:path w="2128494" h="714176">
                  <a:moveTo>
                    <a:pt x="203200" y="0"/>
                  </a:moveTo>
                  <a:lnTo>
                    <a:pt x="2128494" y="0"/>
                  </a:lnTo>
                  <a:lnTo>
                    <a:pt x="1925294" y="714176"/>
                  </a:lnTo>
                  <a:lnTo>
                    <a:pt x="0" y="714176"/>
                  </a:lnTo>
                  <a:lnTo>
                    <a:pt x="203200" y="0"/>
                  </a:lnTo>
                  <a:close/>
                </a:path>
              </a:pathLst>
            </a:custGeom>
            <a:solidFill>
              <a:srgbClr val="D8FB00"/>
            </a:solidFill>
          </p:spPr>
          <p:txBody>
            <a:bodyPr/>
            <a:lstStyle/>
            <a:p>
              <a:endParaRPr lang="en-GB"/>
            </a:p>
          </p:txBody>
        </p:sp>
        <p:sp>
          <p:nvSpPr>
            <p:cNvPr id="11" name="TextBox 11"/>
            <p:cNvSpPr txBox="1"/>
            <p:nvPr/>
          </p:nvSpPr>
          <p:spPr>
            <a:xfrm>
              <a:off x="101600" y="-142875"/>
              <a:ext cx="1925294" cy="857051"/>
            </a:xfrm>
            <a:prstGeom prst="rect">
              <a:avLst/>
            </a:prstGeom>
          </p:spPr>
          <p:txBody>
            <a:bodyPr lIns="50800" tIns="50800" rIns="50800" bIns="50800" rtlCol="0" anchor="ctr"/>
            <a:lstStyle/>
            <a:p>
              <a:pPr algn="ctr">
                <a:lnSpc>
                  <a:spcPts val="10499"/>
                </a:lnSpc>
              </a:pPr>
              <a:r>
                <a:rPr lang="en-US" sz="7499">
                  <a:solidFill>
                    <a:srgbClr val="000000"/>
                  </a:solidFill>
                  <a:latin typeface="Anton"/>
                  <a:ea typeface="Anton"/>
                  <a:cs typeface="Anton"/>
                  <a:sym typeface="Anton"/>
                </a:rPr>
                <a:t>Legal Format </a:t>
              </a:r>
            </a:p>
          </p:txBody>
        </p:sp>
      </p:gr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697F7D4-EFEE-9149-C395-A3EC7FD7B67F}"/>
              </a:ext>
            </a:extLst>
          </p:cNvPr>
          <p:cNvGraphicFramePr/>
          <p:nvPr>
            <p:extLst>
              <p:ext uri="{D42A27DB-BD31-4B8C-83A1-F6EECF244321}">
                <p14:modId xmlns:p14="http://schemas.microsoft.com/office/powerpoint/2010/main" val="553675356"/>
              </p:ext>
            </p:extLst>
          </p:nvPr>
        </p:nvGraphicFramePr>
        <p:xfrm>
          <a:off x="1371600" y="952500"/>
          <a:ext cx="13487400" cy="876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70527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TextBox 2"/>
          <p:cNvSpPr txBox="1"/>
          <p:nvPr/>
        </p:nvSpPr>
        <p:spPr>
          <a:xfrm>
            <a:off x="4963309" y="417464"/>
            <a:ext cx="8361382" cy="1658724"/>
          </a:xfrm>
          <a:prstGeom prst="rect">
            <a:avLst/>
          </a:prstGeom>
        </p:spPr>
        <p:txBody>
          <a:bodyPr lIns="0" tIns="0" rIns="0" bIns="0" rtlCol="0" anchor="t">
            <a:spAutoFit/>
          </a:bodyPr>
          <a:lstStyle/>
          <a:p>
            <a:pPr marL="0" lvl="0" indent="0" algn="ctr">
              <a:lnSpc>
                <a:spcPts val="6376"/>
              </a:lnSpc>
              <a:spcBef>
                <a:spcPct val="0"/>
              </a:spcBef>
            </a:pPr>
            <a:r>
              <a:rPr lang="en-US" sz="7776" spc="77" dirty="0">
                <a:solidFill>
                  <a:srgbClr val="2A2B39"/>
                </a:solidFill>
                <a:latin typeface="Arial Narrow" pitchFamily="34" charset="0"/>
                <a:ea typeface="Ballpoint"/>
                <a:cs typeface="Ballpoint"/>
                <a:sym typeface="Ballpoint"/>
              </a:rPr>
              <a:t>ORGANIZATIONAL CHART</a:t>
            </a:r>
          </a:p>
        </p:txBody>
      </p:sp>
      <p:grpSp>
        <p:nvGrpSpPr>
          <p:cNvPr id="3" name="Group 3"/>
          <p:cNvGrpSpPr/>
          <p:nvPr/>
        </p:nvGrpSpPr>
        <p:grpSpPr>
          <a:xfrm>
            <a:off x="2363733" y="3435271"/>
            <a:ext cx="13560533" cy="1573336"/>
            <a:chOff x="0" y="0"/>
            <a:chExt cx="18080711" cy="2097781"/>
          </a:xfrm>
        </p:grpSpPr>
        <p:sp>
          <p:nvSpPr>
            <p:cNvPr id="4" name="AutoShape 4"/>
            <p:cNvSpPr/>
            <p:nvPr/>
          </p:nvSpPr>
          <p:spPr>
            <a:xfrm>
              <a:off x="28551" y="2097781"/>
              <a:ext cx="18023610" cy="0"/>
            </a:xfrm>
            <a:prstGeom prst="line">
              <a:avLst/>
            </a:prstGeom>
            <a:ln w="57101" cap="flat">
              <a:solidFill>
                <a:srgbClr val="2A2B39"/>
              </a:solidFill>
              <a:prstDash val="solid"/>
              <a:headEnd type="arrow" w="med" len="sm"/>
              <a:tailEnd type="arrow" w="med" len="sm"/>
            </a:ln>
          </p:spPr>
          <p:txBody>
            <a:bodyPr/>
            <a:lstStyle/>
            <a:p>
              <a:endParaRPr lang="en-GB"/>
            </a:p>
          </p:txBody>
        </p:sp>
        <p:sp>
          <p:nvSpPr>
            <p:cNvPr id="5" name="AutoShape 5"/>
            <p:cNvSpPr/>
            <p:nvPr/>
          </p:nvSpPr>
          <p:spPr>
            <a:xfrm flipV="1">
              <a:off x="4542108" y="1125458"/>
              <a:ext cx="0" cy="972323"/>
            </a:xfrm>
            <a:prstGeom prst="line">
              <a:avLst/>
            </a:prstGeom>
            <a:ln w="57101" cap="flat">
              <a:solidFill>
                <a:srgbClr val="2A2B39"/>
              </a:solidFill>
              <a:prstDash val="solid"/>
              <a:headEnd type="arrow" w="med" len="sm"/>
              <a:tailEnd type="none" w="sm" len="sm"/>
            </a:ln>
          </p:spPr>
          <p:txBody>
            <a:bodyPr/>
            <a:lstStyle/>
            <a:p>
              <a:endParaRPr lang="en-GB"/>
            </a:p>
          </p:txBody>
        </p:sp>
        <p:sp>
          <p:nvSpPr>
            <p:cNvPr id="6" name="AutoShape 6"/>
            <p:cNvSpPr/>
            <p:nvPr/>
          </p:nvSpPr>
          <p:spPr>
            <a:xfrm flipV="1">
              <a:off x="13369006" y="1125458"/>
              <a:ext cx="0" cy="972323"/>
            </a:xfrm>
            <a:prstGeom prst="line">
              <a:avLst/>
            </a:prstGeom>
            <a:ln w="57101" cap="flat">
              <a:solidFill>
                <a:srgbClr val="2A2B39"/>
              </a:solidFill>
              <a:prstDash val="solid"/>
              <a:headEnd type="arrow" w="med" len="sm"/>
              <a:tailEnd type="none" w="sm" len="sm"/>
            </a:ln>
          </p:spPr>
          <p:txBody>
            <a:bodyPr/>
            <a:lstStyle/>
            <a:p>
              <a:endParaRPr lang="en-GB"/>
            </a:p>
          </p:txBody>
        </p:sp>
        <p:sp>
          <p:nvSpPr>
            <p:cNvPr id="7" name="AutoShape 7"/>
            <p:cNvSpPr/>
            <p:nvPr/>
          </p:nvSpPr>
          <p:spPr>
            <a:xfrm flipV="1">
              <a:off x="9040356" y="0"/>
              <a:ext cx="0" cy="2079717"/>
            </a:xfrm>
            <a:prstGeom prst="line">
              <a:avLst/>
            </a:prstGeom>
            <a:ln w="57101" cap="flat">
              <a:solidFill>
                <a:srgbClr val="2A2B39"/>
              </a:solidFill>
              <a:prstDash val="solid"/>
              <a:headEnd type="arrow" w="med" len="sm"/>
              <a:tailEnd type="none" w="sm" len="sm"/>
            </a:ln>
          </p:spPr>
          <p:txBody>
            <a:bodyPr/>
            <a:lstStyle/>
            <a:p>
              <a:endParaRPr lang="en-GB"/>
            </a:p>
          </p:txBody>
        </p:sp>
      </p:grpSp>
      <p:grpSp>
        <p:nvGrpSpPr>
          <p:cNvPr id="8" name="Group 8"/>
          <p:cNvGrpSpPr/>
          <p:nvPr/>
        </p:nvGrpSpPr>
        <p:grpSpPr>
          <a:xfrm>
            <a:off x="5867400" y="2247900"/>
            <a:ext cx="6514270" cy="1978334"/>
            <a:chOff x="0" y="0"/>
            <a:chExt cx="4483026" cy="1361461"/>
          </a:xfrm>
        </p:grpSpPr>
        <p:sp>
          <p:nvSpPr>
            <p:cNvPr id="9" name="Freeform 9"/>
            <p:cNvSpPr/>
            <p:nvPr/>
          </p:nvSpPr>
          <p:spPr>
            <a:xfrm>
              <a:off x="40049" y="45156"/>
              <a:ext cx="4442977" cy="1315599"/>
            </a:xfrm>
            <a:custGeom>
              <a:avLst/>
              <a:gdLst/>
              <a:ahLst/>
              <a:cxnLst/>
              <a:rect l="l" t="t" r="r" b="b"/>
              <a:pathLst>
                <a:path w="4442977" h="1315599">
                  <a:moveTo>
                    <a:pt x="591" y="1285824"/>
                  </a:moveTo>
                  <a:cubicBezTo>
                    <a:pt x="-1949" y="1294714"/>
                    <a:pt x="3131" y="1301064"/>
                    <a:pt x="26927" y="1302335"/>
                  </a:cubicBezTo>
                  <a:cubicBezTo>
                    <a:pt x="54468" y="1303604"/>
                    <a:pt x="78567" y="1303604"/>
                    <a:pt x="106108" y="1303604"/>
                  </a:cubicBezTo>
                  <a:cubicBezTo>
                    <a:pt x="216274" y="1304874"/>
                    <a:pt x="326440" y="1304874"/>
                    <a:pt x="440048" y="1306145"/>
                  </a:cubicBezTo>
                  <a:cubicBezTo>
                    <a:pt x="502016" y="1307414"/>
                    <a:pt x="563984" y="1308685"/>
                    <a:pt x="622510" y="1309954"/>
                  </a:cubicBezTo>
                  <a:cubicBezTo>
                    <a:pt x="725790" y="1311224"/>
                    <a:pt x="825628" y="1311224"/>
                    <a:pt x="928908" y="1312495"/>
                  </a:cubicBezTo>
                  <a:cubicBezTo>
                    <a:pt x="970221" y="1312495"/>
                    <a:pt x="1008090" y="1312495"/>
                    <a:pt x="1049402" y="1311224"/>
                  </a:cubicBezTo>
                  <a:cubicBezTo>
                    <a:pt x="1066616" y="1311224"/>
                    <a:pt x="1087272" y="1309954"/>
                    <a:pt x="1104485" y="1309954"/>
                  </a:cubicBezTo>
                  <a:cubicBezTo>
                    <a:pt x="1173339" y="1311224"/>
                    <a:pt x="2550410" y="1302335"/>
                    <a:pt x="2619264" y="1303604"/>
                  </a:cubicBezTo>
                  <a:cubicBezTo>
                    <a:pt x="2715659" y="1304874"/>
                    <a:pt x="2980745" y="1304874"/>
                    <a:pt x="3077140" y="1304874"/>
                  </a:cubicBezTo>
                  <a:cubicBezTo>
                    <a:pt x="3115010" y="1304874"/>
                    <a:pt x="3149436" y="1303604"/>
                    <a:pt x="3187306" y="1303604"/>
                  </a:cubicBezTo>
                  <a:lnTo>
                    <a:pt x="3373210" y="1307414"/>
                  </a:lnTo>
                  <a:cubicBezTo>
                    <a:pt x="3507475" y="1309954"/>
                    <a:pt x="3638297" y="1307414"/>
                    <a:pt x="3772561" y="1311224"/>
                  </a:cubicBezTo>
                  <a:cubicBezTo>
                    <a:pt x="3996335" y="1316304"/>
                    <a:pt x="4223552" y="1309954"/>
                    <a:pt x="4379477" y="1315035"/>
                  </a:cubicBezTo>
                  <a:cubicBezTo>
                    <a:pt x="4399797" y="1316304"/>
                    <a:pt x="4420116" y="1315035"/>
                    <a:pt x="4442977" y="1315035"/>
                  </a:cubicBezTo>
                  <a:lnTo>
                    <a:pt x="4442977" y="1255345"/>
                  </a:lnTo>
                  <a:cubicBezTo>
                    <a:pt x="4441707" y="1199179"/>
                    <a:pt x="4440436" y="1152688"/>
                    <a:pt x="4440436" y="1103292"/>
                  </a:cubicBezTo>
                  <a:cubicBezTo>
                    <a:pt x="4440436" y="1046147"/>
                    <a:pt x="4444247" y="988034"/>
                    <a:pt x="4437897" y="930889"/>
                  </a:cubicBezTo>
                  <a:cubicBezTo>
                    <a:pt x="4430277" y="893115"/>
                    <a:pt x="4418847" y="148296"/>
                    <a:pt x="4418847" y="110523"/>
                  </a:cubicBezTo>
                  <a:cubicBezTo>
                    <a:pt x="4416307" y="84372"/>
                    <a:pt x="4415036" y="57252"/>
                    <a:pt x="4412497" y="31101"/>
                  </a:cubicBezTo>
                  <a:cubicBezTo>
                    <a:pt x="4412497" y="23353"/>
                    <a:pt x="4411227" y="15604"/>
                    <a:pt x="4409957" y="5644"/>
                  </a:cubicBezTo>
                  <a:cubicBezTo>
                    <a:pt x="4399797" y="3104"/>
                    <a:pt x="4390907" y="1834"/>
                    <a:pt x="4380747" y="564"/>
                  </a:cubicBezTo>
                  <a:cubicBezTo>
                    <a:pt x="4373127" y="-706"/>
                    <a:pt x="4365507" y="564"/>
                    <a:pt x="4359157" y="564"/>
                  </a:cubicBezTo>
                  <a:lnTo>
                    <a:pt x="9713" y="5644"/>
                  </a:lnTo>
                  <a:lnTo>
                    <a:pt x="591" y="1285824"/>
                  </a:lnTo>
                  <a:close/>
                </a:path>
              </a:pathLst>
            </a:custGeom>
            <a:solidFill>
              <a:srgbClr val="AABCEE"/>
            </a:solidFill>
          </p:spPr>
          <p:txBody>
            <a:bodyPr/>
            <a:lstStyle/>
            <a:p>
              <a:endParaRPr lang="en-GB"/>
            </a:p>
          </p:txBody>
        </p:sp>
        <p:sp>
          <p:nvSpPr>
            <p:cNvPr id="10" name="Freeform 10"/>
            <p:cNvSpPr/>
            <p:nvPr/>
          </p:nvSpPr>
          <p:spPr>
            <a:xfrm>
              <a:off x="11430" y="16510"/>
              <a:ext cx="4422066" cy="1306851"/>
            </a:xfrm>
            <a:custGeom>
              <a:avLst/>
              <a:gdLst/>
              <a:ahLst/>
              <a:cxnLst/>
              <a:rect l="l" t="t" r="r" b="b"/>
              <a:pathLst>
                <a:path w="4422066" h="1306851">
                  <a:moveTo>
                    <a:pt x="4422066" y="1306851"/>
                  </a:moveTo>
                  <a:lnTo>
                    <a:pt x="0" y="1299231"/>
                  </a:lnTo>
                  <a:lnTo>
                    <a:pt x="0" y="464603"/>
                  </a:lnTo>
                  <a:lnTo>
                    <a:pt x="7620" y="20320"/>
                  </a:lnTo>
                  <a:lnTo>
                    <a:pt x="2217548" y="0"/>
                  </a:lnTo>
                  <a:lnTo>
                    <a:pt x="4400476" y="8890"/>
                  </a:lnTo>
                  <a:close/>
                </a:path>
              </a:pathLst>
            </a:custGeom>
            <a:solidFill>
              <a:srgbClr val="F8F8F8"/>
            </a:solidFill>
          </p:spPr>
          <p:txBody>
            <a:bodyPr/>
            <a:lstStyle/>
            <a:p>
              <a:endParaRPr lang="en-GB"/>
            </a:p>
          </p:txBody>
        </p:sp>
        <p:sp>
          <p:nvSpPr>
            <p:cNvPr id="11" name="Freeform 11"/>
            <p:cNvSpPr/>
            <p:nvPr/>
          </p:nvSpPr>
          <p:spPr>
            <a:xfrm>
              <a:off x="-215" y="0"/>
              <a:ext cx="4446410" cy="1332815"/>
            </a:xfrm>
            <a:custGeom>
              <a:avLst/>
              <a:gdLst/>
              <a:ahLst/>
              <a:cxnLst/>
              <a:rect l="l" t="t" r="r" b="b"/>
              <a:pathLst>
                <a:path w="4446410" h="1332815">
                  <a:moveTo>
                    <a:pt x="4413391" y="21590"/>
                  </a:moveTo>
                  <a:cubicBezTo>
                    <a:pt x="4414661" y="34290"/>
                    <a:pt x="4414661" y="44450"/>
                    <a:pt x="4415930" y="53981"/>
                  </a:cubicBezTo>
                  <a:cubicBezTo>
                    <a:pt x="4418471" y="80132"/>
                    <a:pt x="4419741" y="107251"/>
                    <a:pt x="4422280" y="133402"/>
                  </a:cubicBezTo>
                  <a:cubicBezTo>
                    <a:pt x="4422280" y="171176"/>
                    <a:pt x="4434980" y="915995"/>
                    <a:pt x="4441330" y="953768"/>
                  </a:cubicBezTo>
                  <a:cubicBezTo>
                    <a:pt x="4447680" y="1010913"/>
                    <a:pt x="4443871" y="1069026"/>
                    <a:pt x="4443871" y="1126171"/>
                  </a:cubicBezTo>
                  <a:cubicBezTo>
                    <a:pt x="4443871" y="1176536"/>
                    <a:pt x="4445141" y="1223027"/>
                    <a:pt x="4446411" y="1272560"/>
                  </a:cubicBezTo>
                  <a:lnTo>
                    <a:pt x="4446411" y="1332251"/>
                  </a:lnTo>
                  <a:cubicBezTo>
                    <a:pt x="4423550" y="1332251"/>
                    <a:pt x="4403230" y="1333520"/>
                    <a:pt x="4382911" y="1332251"/>
                  </a:cubicBezTo>
                  <a:cubicBezTo>
                    <a:pt x="4163978" y="1327170"/>
                    <a:pt x="3936762" y="1333520"/>
                    <a:pt x="3712988" y="1328441"/>
                  </a:cubicBezTo>
                  <a:cubicBezTo>
                    <a:pt x="3578723" y="1324630"/>
                    <a:pt x="3447901" y="1327170"/>
                    <a:pt x="3313637" y="1324630"/>
                  </a:cubicBezTo>
                  <a:lnTo>
                    <a:pt x="3127732" y="1320820"/>
                  </a:lnTo>
                  <a:cubicBezTo>
                    <a:pt x="3089863" y="1320820"/>
                    <a:pt x="3055436" y="1322091"/>
                    <a:pt x="3017566" y="1322091"/>
                  </a:cubicBezTo>
                  <a:cubicBezTo>
                    <a:pt x="2921171" y="1320820"/>
                    <a:pt x="2656085" y="1322091"/>
                    <a:pt x="2559690" y="1320820"/>
                  </a:cubicBezTo>
                  <a:cubicBezTo>
                    <a:pt x="2490836" y="1319551"/>
                    <a:pt x="1113765" y="1328441"/>
                    <a:pt x="1044911" y="1327170"/>
                  </a:cubicBezTo>
                  <a:cubicBezTo>
                    <a:pt x="1027698" y="1327170"/>
                    <a:pt x="1007042" y="1328441"/>
                    <a:pt x="989828" y="1328441"/>
                  </a:cubicBezTo>
                  <a:cubicBezTo>
                    <a:pt x="948516" y="1328441"/>
                    <a:pt x="910647" y="1329710"/>
                    <a:pt x="869335" y="1329710"/>
                  </a:cubicBezTo>
                  <a:cubicBezTo>
                    <a:pt x="766054" y="1329710"/>
                    <a:pt x="666217" y="1328441"/>
                    <a:pt x="562936" y="1327170"/>
                  </a:cubicBezTo>
                  <a:cubicBezTo>
                    <a:pt x="500968" y="1325901"/>
                    <a:pt x="439000" y="1324630"/>
                    <a:pt x="380474" y="1323360"/>
                  </a:cubicBezTo>
                  <a:cubicBezTo>
                    <a:pt x="270309" y="1322091"/>
                    <a:pt x="160143" y="1320820"/>
                    <a:pt x="46534" y="1320820"/>
                  </a:cubicBezTo>
                  <a:cubicBezTo>
                    <a:pt x="34505" y="1320820"/>
                    <a:pt x="25615" y="1320820"/>
                    <a:pt x="15455" y="1319551"/>
                  </a:cubicBezTo>
                  <a:cubicBezTo>
                    <a:pt x="6565" y="1318280"/>
                    <a:pt x="1485" y="1311930"/>
                    <a:pt x="4025" y="1303041"/>
                  </a:cubicBezTo>
                  <a:cubicBezTo>
                    <a:pt x="12915" y="1271454"/>
                    <a:pt x="9105" y="1247241"/>
                    <a:pt x="7835" y="1222058"/>
                  </a:cubicBezTo>
                  <a:cubicBezTo>
                    <a:pt x="6565" y="1170725"/>
                    <a:pt x="2755" y="1120360"/>
                    <a:pt x="4025" y="1069026"/>
                  </a:cubicBezTo>
                  <a:cubicBezTo>
                    <a:pt x="1485" y="1005102"/>
                    <a:pt x="-3595" y="213792"/>
                    <a:pt x="4025" y="148899"/>
                  </a:cubicBezTo>
                  <a:cubicBezTo>
                    <a:pt x="5295" y="136308"/>
                    <a:pt x="4025" y="122748"/>
                    <a:pt x="5295" y="110157"/>
                  </a:cubicBezTo>
                  <a:cubicBezTo>
                    <a:pt x="6565" y="89817"/>
                    <a:pt x="9105" y="67540"/>
                    <a:pt x="10375" y="44450"/>
                  </a:cubicBezTo>
                  <a:cubicBezTo>
                    <a:pt x="10375" y="41910"/>
                    <a:pt x="11645" y="39370"/>
                    <a:pt x="12915" y="38100"/>
                  </a:cubicBezTo>
                  <a:cubicBezTo>
                    <a:pt x="34505" y="35560"/>
                    <a:pt x="74076" y="30480"/>
                    <a:pt x="129159" y="29210"/>
                  </a:cubicBezTo>
                  <a:cubicBezTo>
                    <a:pt x="222111" y="25400"/>
                    <a:pt x="315063" y="22860"/>
                    <a:pt x="411458" y="20320"/>
                  </a:cubicBezTo>
                  <a:cubicBezTo>
                    <a:pt x="476869" y="17780"/>
                    <a:pt x="542280" y="16510"/>
                    <a:pt x="604248" y="13970"/>
                  </a:cubicBezTo>
                  <a:cubicBezTo>
                    <a:pt x="666217" y="11430"/>
                    <a:pt x="731628" y="8890"/>
                    <a:pt x="793596" y="8890"/>
                  </a:cubicBezTo>
                  <a:cubicBezTo>
                    <a:pt x="862449" y="7620"/>
                    <a:pt x="931303" y="10160"/>
                    <a:pt x="1000157" y="8890"/>
                  </a:cubicBezTo>
                  <a:cubicBezTo>
                    <a:pt x="1086224" y="8890"/>
                    <a:pt x="2645757" y="6350"/>
                    <a:pt x="2731824" y="5080"/>
                  </a:cubicBezTo>
                  <a:cubicBezTo>
                    <a:pt x="2814448" y="3810"/>
                    <a:pt x="2897073" y="2540"/>
                    <a:pt x="2983140" y="2540"/>
                  </a:cubicBezTo>
                  <a:cubicBezTo>
                    <a:pt x="3124289" y="1270"/>
                    <a:pt x="3261997" y="0"/>
                    <a:pt x="3403146" y="0"/>
                  </a:cubicBezTo>
                  <a:cubicBezTo>
                    <a:pt x="3461672" y="0"/>
                    <a:pt x="3523640" y="2540"/>
                    <a:pt x="3582166" y="2540"/>
                  </a:cubicBezTo>
                  <a:cubicBezTo>
                    <a:pt x="3743972" y="3810"/>
                    <a:pt x="3909220" y="5080"/>
                    <a:pt x="4071026" y="7620"/>
                  </a:cubicBezTo>
                  <a:cubicBezTo>
                    <a:pt x="4157093" y="8890"/>
                    <a:pt x="4243160" y="12700"/>
                    <a:pt x="4329227" y="16510"/>
                  </a:cubicBezTo>
                  <a:lnTo>
                    <a:pt x="4382911" y="16510"/>
                  </a:lnTo>
                  <a:cubicBezTo>
                    <a:pt x="4394341" y="17780"/>
                    <a:pt x="4403230" y="20320"/>
                    <a:pt x="4413391" y="21590"/>
                  </a:cubicBezTo>
                  <a:close/>
                  <a:moveTo>
                    <a:pt x="4423550" y="1315741"/>
                  </a:moveTo>
                  <a:cubicBezTo>
                    <a:pt x="4424821" y="1299230"/>
                    <a:pt x="4426091" y="1286530"/>
                    <a:pt x="4426091" y="1273830"/>
                  </a:cubicBezTo>
                  <a:cubicBezTo>
                    <a:pt x="4424821" y="1218184"/>
                    <a:pt x="4423550" y="1166850"/>
                    <a:pt x="4423550" y="1111643"/>
                  </a:cubicBezTo>
                  <a:cubicBezTo>
                    <a:pt x="4423550" y="1086460"/>
                    <a:pt x="4426091" y="1061278"/>
                    <a:pt x="4424821" y="1036096"/>
                  </a:cubicBezTo>
                  <a:cubicBezTo>
                    <a:pt x="4424821" y="1012850"/>
                    <a:pt x="4423550" y="988636"/>
                    <a:pt x="4422280" y="965391"/>
                  </a:cubicBezTo>
                  <a:cubicBezTo>
                    <a:pt x="4417200" y="929555"/>
                    <a:pt x="4405771" y="187641"/>
                    <a:pt x="4405771" y="151805"/>
                  </a:cubicBezTo>
                  <a:cubicBezTo>
                    <a:pt x="4403230" y="121779"/>
                    <a:pt x="4400691" y="90786"/>
                    <a:pt x="4398150" y="60760"/>
                  </a:cubicBezTo>
                  <a:cubicBezTo>
                    <a:pt x="4396880" y="44450"/>
                    <a:pt x="4395611" y="43180"/>
                    <a:pt x="4377425" y="41910"/>
                  </a:cubicBezTo>
                  <a:cubicBezTo>
                    <a:pt x="4367097" y="41910"/>
                    <a:pt x="4360211" y="41910"/>
                    <a:pt x="4349883" y="40640"/>
                  </a:cubicBezTo>
                  <a:cubicBezTo>
                    <a:pt x="4263816" y="36830"/>
                    <a:pt x="4174306" y="31750"/>
                    <a:pt x="4088240" y="30480"/>
                  </a:cubicBezTo>
                  <a:cubicBezTo>
                    <a:pt x="3878236" y="26670"/>
                    <a:pt x="3664790" y="25400"/>
                    <a:pt x="3454787" y="22860"/>
                  </a:cubicBezTo>
                  <a:lnTo>
                    <a:pt x="3206914" y="22860"/>
                  </a:lnTo>
                  <a:cubicBezTo>
                    <a:pt x="3096748" y="22860"/>
                    <a:pt x="2986582" y="22860"/>
                    <a:pt x="2879859" y="24130"/>
                  </a:cubicBezTo>
                  <a:cubicBezTo>
                    <a:pt x="2786907" y="25400"/>
                    <a:pt x="1220488" y="29210"/>
                    <a:pt x="1127536" y="29210"/>
                  </a:cubicBezTo>
                  <a:cubicBezTo>
                    <a:pt x="976058" y="29210"/>
                    <a:pt x="824580" y="26670"/>
                    <a:pt x="673102" y="33020"/>
                  </a:cubicBezTo>
                  <a:cubicBezTo>
                    <a:pt x="593920" y="36830"/>
                    <a:pt x="518181" y="36830"/>
                    <a:pt x="442443" y="38100"/>
                  </a:cubicBezTo>
                  <a:cubicBezTo>
                    <a:pt x="311621" y="41910"/>
                    <a:pt x="180799" y="45720"/>
                    <a:pt x="49977" y="50800"/>
                  </a:cubicBezTo>
                  <a:cubicBezTo>
                    <a:pt x="33235" y="50800"/>
                    <a:pt x="30695" y="53012"/>
                    <a:pt x="29425" y="64635"/>
                  </a:cubicBezTo>
                  <a:cubicBezTo>
                    <a:pt x="28155" y="82069"/>
                    <a:pt x="28155" y="99503"/>
                    <a:pt x="26885" y="116937"/>
                  </a:cubicBezTo>
                  <a:cubicBezTo>
                    <a:pt x="25615" y="145993"/>
                    <a:pt x="23075" y="174081"/>
                    <a:pt x="21805" y="203138"/>
                  </a:cubicBezTo>
                  <a:cubicBezTo>
                    <a:pt x="16725" y="234132"/>
                    <a:pt x="23075" y="991542"/>
                    <a:pt x="25615" y="1022536"/>
                  </a:cubicBezTo>
                  <a:cubicBezTo>
                    <a:pt x="25615" y="1055467"/>
                    <a:pt x="25615" y="1089366"/>
                    <a:pt x="26885" y="1122297"/>
                  </a:cubicBezTo>
                  <a:cubicBezTo>
                    <a:pt x="26885" y="1146511"/>
                    <a:pt x="29425" y="1170725"/>
                    <a:pt x="29425" y="1194939"/>
                  </a:cubicBezTo>
                  <a:cubicBezTo>
                    <a:pt x="29425" y="1221090"/>
                    <a:pt x="29425" y="1247241"/>
                    <a:pt x="28155" y="1273830"/>
                  </a:cubicBezTo>
                  <a:lnTo>
                    <a:pt x="28155" y="1283991"/>
                  </a:lnTo>
                  <a:cubicBezTo>
                    <a:pt x="28155" y="1294151"/>
                    <a:pt x="31965" y="1297961"/>
                    <a:pt x="40855" y="1297961"/>
                  </a:cubicBezTo>
                  <a:cubicBezTo>
                    <a:pt x="80961" y="1297961"/>
                    <a:pt x="129159" y="1299230"/>
                    <a:pt x="173914" y="1299230"/>
                  </a:cubicBezTo>
                  <a:cubicBezTo>
                    <a:pt x="239324" y="1299230"/>
                    <a:pt x="308178" y="1296691"/>
                    <a:pt x="373589" y="1299230"/>
                  </a:cubicBezTo>
                  <a:cubicBezTo>
                    <a:pt x="480312" y="1303041"/>
                    <a:pt x="587035" y="1305580"/>
                    <a:pt x="693758" y="1304311"/>
                  </a:cubicBezTo>
                  <a:cubicBezTo>
                    <a:pt x="762612" y="1303041"/>
                    <a:pt x="828023" y="1305580"/>
                    <a:pt x="896876" y="1305580"/>
                  </a:cubicBezTo>
                  <a:cubicBezTo>
                    <a:pt x="996714" y="1305580"/>
                    <a:pt x="1096552" y="1304311"/>
                    <a:pt x="1196389" y="1305580"/>
                  </a:cubicBezTo>
                  <a:cubicBezTo>
                    <a:pt x="1344424" y="1306851"/>
                    <a:pt x="2969369" y="1296691"/>
                    <a:pt x="3120847" y="1299230"/>
                  </a:cubicBezTo>
                  <a:cubicBezTo>
                    <a:pt x="3186258" y="1300501"/>
                    <a:pt x="3251668" y="1301771"/>
                    <a:pt x="3313637" y="1301771"/>
                  </a:cubicBezTo>
                  <a:cubicBezTo>
                    <a:pt x="3427245" y="1304311"/>
                    <a:pt x="3537411" y="1300501"/>
                    <a:pt x="3651019" y="1304311"/>
                  </a:cubicBezTo>
                  <a:cubicBezTo>
                    <a:pt x="3743972" y="1306851"/>
                    <a:pt x="3836924" y="1306851"/>
                    <a:pt x="3929876" y="1309391"/>
                  </a:cubicBezTo>
                  <a:cubicBezTo>
                    <a:pt x="4067583" y="1313201"/>
                    <a:pt x="4205290" y="1315741"/>
                    <a:pt x="4342998" y="1317011"/>
                  </a:cubicBezTo>
                  <a:cubicBezTo>
                    <a:pt x="4385450" y="1317011"/>
                    <a:pt x="4403230" y="1315741"/>
                    <a:pt x="4423550" y="1315741"/>
                  </a:cubicBezTo>
                  <a:close/>
                </a:path>
              </a:pathLst>
            </a:custGeom>
            <a:solidFill>
              <a:srgbClr val="2A2B39"/>
            </a:solidFill>
          </p:spPr>
          <p:txBody>
            <a:bodyPr/>
            <a:lstStyle/>
            <a:p>
              <a:endParaRPr lang="en-GB"/>
            </a:p>
          </p:txBody>
        </p:sp>
      </p:grpSp>
      <p:sp>
        <p:nvSpPr>
          <p:cNvPr id="12" name="TextBox 12"/>
          <p:cNvSpPr txBox="1"/>
          <p:nvPr/>
        </p:nvSpPr>
        <p:spPr>
          <a:xfrm>
            <a:off x="6203129" y="2254170"/>
            <a:ext cx="5881743" cy="551177"/>
          </a:xfrm>
          <a:prstGeom prst="rect">
            <a:avLst/>
          </a:prstGeom>
        </p:spPr>
        <p:txBody>
          <a:bodyPr lIns="0" tIns="0" rIns="0" bIns="0" rtlCol="0" anchor="t">
            <a:spAutoFit/>
          </a:bodyPr>
          <a:lstStyle/>
          <a:p>
            <a:pPr marL="0" lvl="0" indent="0" algn="ctr">
              <a:lnSpc>
                <a:spcPts val="4724"/>
              </a:lnSpc>
            </a:pPr>
            <a:r>
              <a:rPr lang="en-US" sz="3499" b="1" dirty="0">
                <a:solidFill>
                  <a:srgbClr val="2A2B39"/>
                </a:solidFill>
                <a:latin typeface="Arial Narrow" pitchFamily="34" charset="0"/>
                <a:ea typeface="Aristotelica Pro Bold"/>
                <a:cs typeface="Aristotelica Pro Bold"/>
                <a:sym typeface="Aristotelica Pro Bold"/>
              </a:rPr>
              <a:t>Academy  Director </a:t>
            </a:r>
          </a:p>
        </p:txBody>
      </p:sp>
      <p:grpSp>
        <p:nvGrpSpPr>
          <p:cNvPr id="13" name="Group 13"/>
          <p:cNvGrpSpPr/>
          <p:nvPr/>
        </p:nvGrpSpPr>
        <p:grpSpPr>
          <a:xfrm>
            <a:off x="7709435" y="4983789"/>
            <a:ext cx="2869130" cy="814415"/>
            <a:chOff x="0" y="0"/>
            <a:chExt cx="1657223" cy="470410"/>
          </a:xfrm>
        </p:grpSpPr>
        <p:sp>
          <p:nvSpPr>
            <p:cNvPr id="14" name="Freeform 14"/>
            <p:cNvSpPr/>
            <p:nvPr/>
          </p:nvSpPr>
          <p:spPr>
            <a:xfrm>
              <a:off x="39984" y="45156"/>
              <a:ext cx="1617240" cy="424549"/>
            </a:xfrm>
            <a:custGeom>
              <a:avLst/>
              <a:gdLst/>
              <a:ahLst/>
              <a:cxnLst/>
              <a:rect l="l" t="t" r="r" b="b"/>
              <a:pathLst>
                <a:path w="1617240" h="424549">
                  <a:moveTo>
                    <a:pt x="656" y="394774"/>
                  </a:moveTo>
                  <a:cubicBezTo>
                    <a:pt x="-1884" y="403664"/>
                    <a:pt x="3196" y="410014"/>
                    <a:pt x="11601" y="411284"/>
                  </a:cubicBezTo>
                  <a:cubicBezTo>
                    <a:pt x="21196" y="412554"/>
                    <a:pt x="29591" y="412554"/>
                    <a:pt x="39186" y="412554"/>
                  </a:cubicBezTo>
                  <a:cubicBezTo>
                    <a:pt x="77564" y="413824"/>
                    <a:pt x="115942" y="413824"/>
                    <a:pt x="155520" y="415094"/>
                  </a:cubicBezTo>
                  <a:cubicBezTo>
                    <a:pt x="177108" y="416364"/>
                    <a:pt x="198696" y="417634"/>
                    <a:pt x="219084" y="418904"/>
                  </a:cubicBezTo>
                  <a:cubicBezTo>
                    <a:pt x="255064" y="420174"/>
                    <a:pt x="289844" y="420174"/>
                    <a:pt x="325824" y="421444"/>
                  </a:cubicBezTo>
                  <a:cubicBezTo>
                    <a:pt x="340216" y="421444"/>
                    <a:pt x="353408" y="421444"/>
                    <a:pt x="367800" y="420174"/>
                  </a:cubicBezTo>
                  <a:cubicBezTo>
                    <a:pt x="373797" y="420174"/>
                    <a:pt x="380993" y="418904"/>
                    <a:pt x="386989" y="418904"/>
                  </a:cubicBezTo>
                  <a:cubicBezTo>
                    <a:pt x="410976" y="420174"/>
                    <a:pt x="890705" y="411284"/>
                    <a:pt x="914692" y="412554"/>
                  </a:cubicBezTo>
                  <a:cubicBezTo>
                    <a:pt x="948273" y="413824"/>
                    <a:pt x="1040621" y="413824"/>
                    <a:pt x="1074202" y="413824"/>
                  </a:cubicBezTo>
                  <a:cubicBezTo>
                    <a:pt x="1087394" y="413824"/>
                    <a:pt x="1099387" y="412554"/>
                    <a:pt x="1112580" y="412554"/>
                  </a:cubicBezTo>
                  <a:lnTo>
                    <a:pt x="1177343" y="416364"/>
                  </a:lnTo>
                  <a:cubicBezTo>
                    <a:pt x="1224117" y="418904"/>
                    <a:pt x="1269691" y="416364"/>
                    <a:pt x="1316465" y="420174"/>
                  </a:cubicBezTo>
                  <a:cubicBezTo>
                    <a:pt x="1394421" y="425254"/>
                    <a:pt x="1473576" y="418904"/>
                    <a:pt x="1553739" y="423984"/>
                  </a:cubicBezTo>
                  <a:cubicBezTo>
                    <a:pt x="1574060" y="425254"/>
                    <a:pt x="1594379" y="423984"/>
                    <a:pt x="1617239" y="423984"/>
                  </a:cubicBezTo>
                  <a:lnTo>
                    <a:pt x="1617239" y="364294"/>
                  </a:lnTo>
                  <a:cubicBezTo>
                    <a:pt x="1615969" y="328320"/>
                    <a:pt x="1614699" y="315784"/>
                    <a:pt x="1614699" y="302465"/>
                  </a:cubicBezTo>
                  <a:cubicBezTo>
                    <a:pt x="1614699" y="287056"/>
                    <a:pt x="1618510" y="271386"/>
                    <a:pt x="1612160" y="255977"/>
                  </a:cubicBezTo>
                  <a:cubicBezTo>
                    <a:pt x="1604539" y="245792"/>
                    <a:pt x="1593110" y="44955"/>
                    <a:pt x="1593110" y="34770"/>
                  </a:cubicBezTo>
                  <a:cubicBezTo>
                    <a:pt x="1590569" y="27718"/>
                    <a:pt x="1589299" y="20406"/>
                    <a:pt x="1586760" y="13354"/>
                  </a:cubicBezTo>
                  <a:cubicBezTo>
                    <a:pt x="1586760" y="11265"/>
                    <a:pt x="1585489" y="9176"/>
                    <a:pt x="1584219" y="5644"/>
                  </a:cubicBezTo>
                  <a:cubicBezTo>
                    <a:pt x="1574060" y="3104"/>
                    <a:pt x="1565169" y="1834"/>
                    <a:pt x="1555010" y="564"/>
                  </a:cubicBezTo>
                  <a:cubicBezTo>
                    <a:pt x="1547389" y="-706"/>
                    <a:pt x="1539769" y="564"/>
                    <a:pt x="1533419" y="564"/>
                  </a:cubicBezTo>
                  <a:lnTo>
                    <a:pt x="5605" y="5644"/>
                  </a:lnTo>
                  <a:lnTo>
                    <a:pt x="656" y="394774"/>
                  </a:lnTo>
                  <a:close/>
                </a:path>
              </a:pathLst>
            </a:custGeom>
            <a:solidFill>
              <a:srgbClr val="FFE492"/>
            </a:solidFill>
          </p:spPr>
          <p:txBody>
            <a:bodyPr/>
            <a:lstStyle/>
            <a:p>
              <a:endParaRPr lang="en-GB"/>
            </a:p>
          </p:txBody>
        </p:sp>
        <p:sp>
          <p:nvSpPr>
            <p:cNvPr id="15" name="Freeform 15"/>
            <p:cNvSpPr/>
            <p:nvPr/>
          </p:nvSpPr>
          <p:spPr>
            <a:xfrm>
              <a:off x="11430" y="16510"/>
              <a:ext cx="1596264" cy="415800"/>
            </a:xfrm>
            <a:custGeom>
              <a:avLst/>
              <a:gdLst/>
              <a:ahLst/>
              <a:cxnLst/>
              <a:rect l="l" t="t" r="r" b="b"/>
              <a:pathLst>
                <a:path w="1596264" h="415800">
                  <a:moveTo>
                    <a:pt x="1596264" y="415800"/>
                  </a:moveTo>
                  <a:lnTo>
                    <a:pt x="0" y="408180"/>
                  </a:lnTo>
                  <a:lnTo>
                    <a:pt x="0" y="151167"/>
                  </a:lnTo>
                  <a:lnTo>
                    <a:pt x="7620" y="20320"/>
                  </a:lnTo>
                  <a:lnTo>
                    <a:pt x="793330" y="0"/>
                  </a:lnTo>
                  <a:lnTo>
                    <a:pt x="1574674" y="8890"/>
                  </a:lnTo>
                  <a:close/>
                </a:path>
              </a:pathLst>
            </a:custGeom>
            <a:solidFill>
              <a:srgbClr val="FFE492"/>
            </a:solidFill>
          </p:spPr>
          <p:txBody>
            <a:bodyPr/>
            <a:lstStyle/>
            <a:p>
              <a:endParaRPr lang="en-GB"/>
            </a:p>
          </p:txBody>
        </p:sp>
        <p:sp>
          <p:nvSpPr>
            <p:cNvPr id="16" name="Freeform 16"/>
            <p:cNvSpPr/>
            <p:nvPr/>
          </p:nvSpPr>
          <p:spPr>
            <a:xfrm>
              <a:off x="-215" y="0"/>
              <a:ext cx="1620608" cy="441765"/>
            </a:xfrm>
            <a:custGeom>
              <a:avLst/>
              <a:gdLst/>
              <a:ahLst/>
              <a:cxnLst/>
              <a:rect l="l" t="t" r="r" b="b"/>
              <a:pathLst>
                <a:path w="1620608" h="441765">
                  <a:moveTo>
                    <a:pt x="1587588" y="21590"/>
                  </a:moveTo>
                  <a:cubicBezTo>
                    <a:pt x="1588859" y="34290"/>
                    <a:pt x="1588859" y="44450"/>
                    <a:pt x="1590128" y="52503"/>
                  </a:cubicBezTo>
                  <a:cubicBezTo>
                    <a:pt x="1592668" y="59555"/>
                    <a:pt x="1593938" y="66867"/>
                    <a:pt x="1596478" y="73919"/>
                  </a:cubicBezTo>
                  <a:cubicBezTo>
                    <a:pt x="1596478" y="84104"/>
                    <a:pt x="1609178" y="284941"/>
                    <a:pt x="1615528" y="295126"/>
                  </a:cubicBezTo>
                  <a:cubicBezTo>
                    <a:pt x="1621878" y="310535"/>
                    <a:pt x="1618068" y="326205"/>
                    <a:pt x="1618068" y="341614"/>
                  </a:cubicBezTo>
                  <a:cubicBezTo>
                    <a:pt x="1618068" y="355194"/>
                    <a:pt x="1619338" y="367730"/>
                    <a:pt x="1620609" y="381510"/>
                  </a:cubicBezTo>
                  <a:lnTo>
                    <a:pt x="1620609" y="441200"/>
                  </a:lnTo>
                  <a:cubicBezTo>
                    <a:pt x="1597748" y="441200"/>
                    <a:pt x="1577428" y="442470"/>
                    <a:pt x="1557109" y="441200"/>
                  </a:cubicBezTo>
                  <a:cubicBezTo>
                    <a:pt x="1478995" y="436120"/>
                    <a:pt x="1399840" y="442470"/>
                    <a:pt x="1321884" y="437390"/>
                  </a:cubicBezTo>
                  <a:cubicBezTo>
                    <a:pt x="1275110" y="433580"/>
                    <a:pt x="1229536" y="436120"/>
                    <a:pt x="1182762" y="433580"/>
                  </a:cubicBezTo>
                  <a:lnTo>
                    <a:pt x="1117999" y="429770"/>
                  </a:lnTo>
                  <a:cubicBezTo>
                    <a:pt x="1104806" y="429770"/>
                    <a:pt x="1092813" y="431040"/>
                    <a:pt x="1079620" y="431040"/>
                  </a:cubicBezTo>
                  <a:cubicBezTo>
                    <a:pt x="1046039" y="429770"/>
                    <a:pt x="953691" y="431040"/>
                    <a:pt x="920110" y="429770"/>
                  </a:cubicBezTo>
                  <a:cubicBezTo>
                    <a:pt x="896124" y="428500"/>
                    <a:pt x="416394" y="437390"/>
                    <a:pt x="392408" y="436120"/>
                  </a:cubicBezTo>
                  <a:cubicBezTo>
                    <a:pt x="386411" y="436120"/>
                    <a:pt x="379215" y="437390"/>
                    <a:pt x="373219" y="437390"/>
                  </a:cubicBezTo>
                  <a:cubicBezTo>
                    <a:pt x="358827" y="437390"/>
                    <a:pt x="345634" y="438660"/>
                    <a:pt x="331242" y="438660"/>
                  </a:cubicBezTo>
                  <a:cubicBezTo>
                    <a:pt x="295263" y="438660"/>
                    <a:pt x="260482" y="437390"/>
                    <a:pt x="224503" y="436120"/>
                  </a:cubicBezTo>
                  <a:cubicBezTo>
                    <a:pt x="202915" y="434850"/>
                    <a:pt x="181327" y="433580"/>
                    <a:pt x="160939" y="432310"/>
                  </a:cubicBezTo>
                  <a:cubicBezTo>
                    <a:pt x="122560" y="431040"/>
                    <a:pt x="84182" y="429770"/>
                    <a:pt x="44604" y="429770"/>
                  </a:cubicBezTo>
                  <a:cubicBezTo>
                    <a:pt x="34505" y="429770"/>
                    <a:pt x="25615" y="429770"/>
                    <a:pt x="15455" y="428500"/>
                  </a:cubicBezTo>
                  <a:cubicBezTo>
                    <a:pt x="6565" y="427230"/>
                    <a:pt x="1485" y="420880"/>
                    <a:pt x="4025" y="411990"/>
                  </a:cubicBezTo>
                  <a:cubicBezTo>
                    <a:pt x="12915" y="380789"/>
                    <a:pt x="9105" y="374259"/>
                    <a:pt x="7835" y="367469"/>
                  </a:cubicBezTo>
                  <a:cubicBezTo>
                    <a:pt x="6565" y="353627"/>
                    <a:pt x="2755" y="340047"/>
                    <a:pt x="4025" y="326205"/>
                  </a:cubicBezTo>
                  <a:cubicBezTo>
                    <a:pt x="1485" y="308968"/>
                    <a:pt x="-3595" y="95596"/>
                    <a:pt x="4025" y="78098"/>
                  </a:cubicBezTo>
                  <a:cubicBezTo>
                    <a:pt x="5295" y="74702"/>
                    <a:pt x="4025" y="71046"/>
                    <a:pt x="5295" y="67651"/>
                  </a:cubicBezTo>
                  <a:cubicBezTo>
                    <a:pt x="6565" y="62166"/>
                    <a:pt x="9105" y="56160"/>
                    <a:pt x="10375" y="44450"/>
                  </a:cubicBezTo>
                  <a:cubicBezTo>
                    <a:pt x="10375" y="41910"/>
                    <a:pt x="11645" y="39370"/>
                    <a:pt x="12915" y="38100"/>
                  </a:cubicBezTo>
                  <a:cubicBezTo>
                    <a:pt x="34505" y="35560"/>
                    <a:pt x="54199" y="30480"/>
                    <a:pt x="73388" y="29210"/>
                  </a:cubicBezTo>
                  <a:cubicBezTo>
                    <a:pt x="105770" y="25400"/>
                    <a:pt x="138151" y="22860"/>
                    <a:pt x="171732" y="20320"/>
                  </a:cubicBezTo>
                  <a:cubicBezTo>
                    <a:pt x="194520" y="17780"/>
                    <a:pt x="217307" y="16510"/>
                    <a:pt x="238895" y="13970"/>
                  </a:cubicBezTo>
                  <a:cubicBezTo>
                    <a:pt x="260482" y="11430"/>
                    <a:pt x="283270" y="8890"/>
                    <a:pt x="304857" y="8890"/>
                  </a:cubicBezTo>
                  <a:cubicBezTo>
                    <a:pt x="328844" y="7620"/>
                    <a:pt x="352830" y="10160"/>
                    <a:pt x="376817" y="8890"/>
                  </a:cubicBezTo>
                  <a:cubicBezTo>
                    <a:pt x="406800" y="8890"/>
                    <a:pt x="950093" y="6350"/>
                    <a:pt x="980076" y="5080"/>
                  </a:cubicBezTo>
                  <a:cubicBezTo>
                    <a:pt x="1008860" y="3810"/>
                    <a:pt x="1037644" y="2540"/>
                    <a:pt x="1067627" y="2540"/>
                  </a:cubicBezTo>
                  <a:cubicBezTo>
                    <a:pt x="1116799" y="1270"/>
                    <a:pt x="1164772" y="0"/>
                    <a:pt x="1213945" y="0"/>
                  </a:cubicBezTo>
                  <a:cubicBezTo>
                    <a:pt x="1234333" y="0"/>
                    <a:pt x="1255921" y="2540"/>
                    <a:pt x="1276309" y="2540"/>
                  </a:cubicBezTo>
                  <a:cubicBezTo>
                    <a:pt x="1332677" y="3810"/>
                    <a:pt x="1390245" y="5080"/>
                    <a:pt x="1446613" y="7620"/>
                  </a:cubicBezTo>
                  <a:cubicBezTo>
                    <a:pt x="1476596" y="8890"/>
                    <a:pt x="1506579" y="12700"/>
                    <a:pt x="1536563" y="16510"/>
                  </a:cubicBezTo>
                  <a:lnTo>
                    <a:pt x="1557109" y="16510"/>
                  </a:lnTo>
                  <a:cubicBezTo>
                    <a:pt x="1568538" y="17780"/>
                    <a:pt x="1577428" y="20320"/>
                    <a:pt x="1587588" y="21590"/>
                  </a:cubicBezTo>
                  <a:close/>
                  <a:moveTo>
                    <a:pt x="1597748" y="424690"/>
                  </a:moveTo>
                  <a:cubicBezTo>
                    <a:pt x="1599018" y="408180"/>
                    <a:pt x="1600288" y="395480"/>
                    <a:pt x="1600288" y="382780"/>
                  </a:cubicBezTo>
                  <a:cubicBezTo>
                    <a:pt x="1599018" y="366424"/>
                    <a:pt x="1597748" y="352583"/>
                    <a:pt x="1597748" y="337696"/>
                  </a:cubicBezTo>
                  <a:cubicBezTo>
                    <a:pt x="1597748" y="330906"/>
                    <a:pt x="1600288" y="324116"/>
                    <a:pt x="1599018" y="317325"/>
                  </a:cubicBezTo>
                  <a:cubicBezTo>
                    <a:pt x="1599018" y="311057"/>
                    <a:pt x="1597748" y="304528"/>
                    <a:pt x="1596478" y="298260"/>
                  </a:cubicBezTo>
                  <a:cubicBezTo>
                    <a:pt x="1591398" y="288597"/>
                    <a:pt x="1579968" y="88544"/>
                    <a:pt x="1579968" y="78881"/>
                  </a:cubicBezTo>
                  <a:cubicBezTo>
                    <a:pt x="1577428" y="70785"/>
                    <a:pt x="1574888" y="62428"/>
                    <a:pt x="1572348" y="54332"/>
                  </a:cubicBezTo>
                  <a:cubicBezTo>
                    <a:pt x="1571078" y="44450"/>
                    <a:pt x="1569809" y="43180"/>
                    <a:pt x="1553353" y="41910"/>
                  </a:cubicBezTo>
                  <a:cubicBezTo>
                    <a:pt x="1549755" y="41910"/>
                    <a:pt x="1547356" y="41910"/>
                    <a:pt x="1543758" y="40640"/>
                  </a:cubicBezTo>
                  <a:cubicBezTo>
                    <a:pt x="1513775" y="36830"/>
                    <a:pt x="1482593" y="31750"/>
                    <a:pt x="1452610" y="30480"/>
                  </a:cubicBezTo>
                  <a:cubicBezTo>
                    <a:pt x="1379451" y="26670"/>
                    <a:pt x="1305093" y="25400"/>
                    <a:pt x="1231934" y="22860"/>
                  </a:cubicBezTo>
                  <a:lnTo>
                    <a:pt x="1145583" y="22860"/>
                  </a:lnTo>
                  <a:cubicBezTo>
                    <a:pt x="1107205" y="22860"/>
                    <a:pt x="1068826" y="22860"/>
                    <a:pt x="1031647" y="24130"/>
                  </a:cubicBezTo>
                  <a:cubicBezTo>
                    <a:pt x="999266" y="25400"/>
                    <a:pt x="453573" y="29210"/>
                    <a:pt x="421192" y="29210"/>
                  </a:cubicBezTo>
                  <a:cubicBezTo>
                    <a:pt x="368421" y="29210"/>
                    <a:pt x="315651" y="26670"/>
                    <a:pt x="262881" y="33020"/>
                  </a:cubicBezTo>
                  <a:cubicBezTo>
                    <a:pt x="235297" y="36830"/>
                    <a:pt x="208911" y="36830"/>
                    <a:pt x="182526" y="38100"/>
                  </a:cubicBezTo>
                  <a:cubicBezTo>
                    <a:pt x="136952" y="41910"/>
                    <a:pt x="91378" y="45720"/>
                    <a:pt x="45804" y="50800"/>
                  </a:cubicBezTo>
                  <a:cubicBezTo>
                    <a:pt x="33235" y="50800"/>
                    <a:pt x="30695" y="52242"/>
                    <a:pt x="29425" y="55376"/>
                  </a:cubicBezTo>
                  <a:cubicBezTo>
                    <a:pt x="28155" y="60077"/>
                    <a:pt x="28155" y="64778"/>
                    <a:pt x="26885" y="69479"/>
                  </a:cubicBezTo>
                  <a:cubicBezTo>
                    <a:pt x="25615" y="77314"/>
                    <a:pt x="23075" y="84888"/>
                    <a:pt x="21805" y="92723"/>
                  </a:cubicBezTo>
                  <a:cubicBezTo>
                    <a:pt x="16725" y="101080"/>
                    <a:pt x="23075" y="305312"/>
                    <a:pt x="25615" y="313669"/>
                  </a:cubicBezTo>
                  <a:cubicBezTo>
                    <a:pt x="25615" y="322549"/>
                    <a:pt x="25615" y="331689"/>
                    <a:pt x="26885" y="340569"/>
                  </a:cubicBezTo>
                  <a:cubicBezTo>
                    <a:pt x="26885" y="347098"/>
                    <a:pt x="29425" y="353627"/>
                    <a:pt x="29425" y="360156"/>
                  </a:cubicBezTo>
                  <a:cubicBezTo>
                    <a:pt x="29425" y="367208"/>
                    <a:pt x="29425" y="374259"/>
                    <a:pt x="28155" y="382780"/>
                  </a:cubicBezTo>
                  <a:lnTo>
                    <a:pt x="28155" y="392940"/>
                  </a:lnTo>
                  <a:cubicBezTo>
                    <a:pt x="28155" y="403100"/>
                    <a:pt x="31965" y="406910"/>
                    <a:pt x="40855" y="406910"/>
                  </a:cubicBezTo>
                  <a:cubicBezTo>
                    <a:pt x="56597" y="406910"/>
                    <a:pt x="73388" y="408180"/>
                    <a:pt x="88979" y="408180"/>
                  </a:cubicBezTo>
                  <a:cubicBezTo>
                    <a:pt x="111766" y="408180"/>
                    <a:pt x="135753" y="405640"/>
                    <a:pt x="158540" y="408180"/>
                  </a:cubicBezTo>
                  <a:cubicBezTo>
                    <a:pt x="195719" y="411990"/>
                    <a:pt x="232898" y="414530"/>
                    <a:pt x="270077" y="413260"/>
                  </a:cubicBezTo>
                  <a:cubicBezTo>
                    <a:pt x="294063" y="411990"/>
                    <a:pt x="316851" y="414530"/>
                    <a:pt x="340837" y="414530"/>
                  </a:cubicBezTo>
                  <a:cubicBezTo>
                    <a:pt x="375617" y="414530"/>
                    <a:pt x="410398" y="413260"/>
                    <a:pt x="445178" y="414530"/>
                  </a:cubicBezTo>
                  <a:cubicBezTo>
                    <a:pt x="496749" y="415800"/>
                    <a:pt x="1062830" y="405640"/>
                    <a:pt x="1115600" y="408180"/>
                  </a:cubicBezTo>
                  <a:cubicBezTo>
                    <a:pt x="1138387" y="409450"/>
                    <a:pt x="1161174" y="410720"/>
                    <a:pt x="1182762" y="410720"/>
                  </a:cubicBezTo>
                  <a:cubicBezTo>
                    <a:pt x="1222340" y="413260"/>
                    <a:pt x="1260718" y="409450"/>
                    <a:pt x="1300296" y="413260"/>
                  </a:cubicBezTo>
                  <a:cubicBezTo>
                    <a:pt x="1332677" y="415800"/>
                    <a:pt x="1365059" y="415800"/>
                    <a:pt x="1397441" y="418340"/>
                  </a:cubicBezTo>
                  <a:cubicBezTo>
                    <a:pt x="1445414" y="422150"/>
                    <a:pt x="1493387" y="424690"/>
                    <a:pt x="1541360" y="425960"/>
                  </a:cubicBezTo>
                  <a:cubicBezTo>
                    <a:pt x="1559648" y="425960"/>
                    <a:pt x="1577428" y="424690"/>
                    <a:pt x="1597748" y="424690"/>
                  </a:cubicBezTo>
                  <a:close/>
                </a:path>
              </a:pathLst>
            </a:custGeom>
            <a:solidFill>
              <a:srgbClr val="2A2B39"/>
            </a:solidFill>
          </p:spPr>
          <p:txBody>
            <a:bodyPr/>
            <a:lstStyle/>
            <a:p>
              <a:endParaRPr lang="en-GB"/>
            </a:p>
          </p:txBody>
        </p:sp>
      </p:grpSp>
      <p:sp>
        <p:nvSpPr>
          <p:cNvPr id="17" name="Freeform 17"/>
          <p:cNvSpPr/>
          <p:nvPr/>
        </p:nvSpPr>
        <p:spPr>
          <a:xfrm>
            <a:off x="7817256" y="9562007"/>
            <a:ext cx="2653489" cy="120613"/>
          </a:xfrm>
          <a:custGeom>
            <a:avLst/>
            <a:gdLst/>
            <a:ahLst/>
            <a:cxnLst/>
            <a:rect l="l" t="t" r="r" b="b"/>
            <a:pathLst>
              <a:path w="2653489" h="120613">
                <a:moveTo>
                  <a:pt x="0" y="0"/>
                </a:moveTo>
                <a:lnTo>
                  <a:pt x="2653488" y="0"/>
                </a:lnTo>
                <a:lnTo>
                  <a:pt x="2653488" y="120614"/>
                </a:lnTo>
                <a:lnTo>
                  <a:pt x="0" y="120614"/>
                </a:lnTo>
                <a:lnTo>
                  <a:pt x="0" y="0"/>
                </a:lnTo>
                <a:close/>
              </a:path>
            </a:pathLst>
          </a:custGeom>
          <a:blipFill>
            <a:blip r:embed="rId2" cstate="print">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8" name="TextBox 18"/>
          <p:cNvSpPr txBox="1"/>
          <p:nvPr/>
        </p:nvSpPr>
        <p:spPr>
          <a:xfrm>
            <a:off x="8244843" y="5046707"/>
            <a:ext cx="1837113" cy="564257"/>
          </a:xfrm>
          <a:prstGeom prst="rect">
            <a:avLst/>
          </a:prstGeom>
        </p:spPr>
        <p:txBody>
          <a:bodyPr lIns="0" tIns="0" rIns="0" bIns="0" rtlCol="0" anchor="t">
            <a:spAutoFit/>
          </a:bodyPr>
          <a:lstStyle/>
          <a:p>
            <a:pPr algn="ctr">
              <a:lnSpc>
                <a:spcPts val="2230"/>
              </a:lnSpc>
            </a:pPr>
            <a:r>
              <a:rPr lang="en-US" sz="2400" dirty="0">
                <a:solidFill>
                  <a:srgbClr val="2A2B39"/>
                </a:solidFill>
                <a:latin typeface="Arial Narrow" pitchFamily="34" charset="0"/>
                <a:ea typeface="Ballpoint"/>
                <a:cs typeface="Ballpoint"/>
                <a:sym typeface="Ballpoint"/>
              </a:rPr>
              <a:t>MARKETING</a:t>
            </a:r>
          </a:p>
          <a:p>
            <a:pPr marL="0" lvl="0" indent="0" algn="ctr">
              <a:lnSpc>
                <a:spcPts val="2230"/>
              </a:lnSpc>
              <a:spcBef>
                <a:spcPct val="0"/>
              </a:spcBef>
            </a:pPr>
            <a:r>
              <a:rPr lang="en-US" sz="2400" dirty="0">
                <a:solidFill>
                  <a:srgbClr val="2A2B39"/>
                </a:solidFill>
                <a:latin typeface="Arial Narrow" pitchFamily="34" charset="0"/>
                <a:ea typeface="Ballpoint"/>
                <a:cs typeface="Ballpoint"/>
                <a:sym typeface="Ballpoint"/>
              </a:rPr>
              <a:t>SALES</a:t>
            </a:r>
          </a:p>
        </p:txBody>
      </p:sp>
      <p:sp>
        <p:nvSpPr>
          <p:cNvPr id="19" name="Freeform 19"/>
          <p:cNvSpPr/>
          <p:nvPr/>
        </p:nvSpPr>
        <p:spPr>
          <a:xfrm>
            <a:off x="4377935" y="9562007"/>
            <a:ext cx="2653489" cy="120613"/>
          </a:xfrm>
          <a:custGeom>
            <a:avLst/>
            <a:gdLst/>
            <a:ahLst/>
            <a:cxnLst/>
            <a:rect l="l" t="t" r="r" b="b"/>
            <a:pathLst>
              <a:path w="2653489" h="120613">
                <a:moveTo>
                  <a:pt x="0" y="0"/>
                </a:moveTo>
                <a:lnTo>
                  <a:pt x="2653488" y="0"/>
                </a:lnTo>
                <a:lnTo>
                  <a:pt x="2653488" y="120614"/>
                </a:lnTo>
                <a:lnTo>
                  <a:pt x="0" y="120614"/>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20" name="Group 20"/>
          <p:cNvGrpSpPr/>
          <p:nvPr/>
        </p:nvGrpSpPr>
        <p:grpSpPr>
          <a:xfrm>
            <a:off x="4270114" y="4983789"/>
            <a:ext cx="2869130" cy="814415"/>
            <a:chOff x="0" y="0"/>
            <a:chExt cx="1657223" cy="470410"/>
          </a:xfrm>
        </p:grpSpPr>
        <p:sp>
          <p:nvSpPr>
            <p:cNvPr id="21" name="Freeform 21"/>
            <p:cNvSpPr/>
            <p:nvPr/>
          </p:nvSpPr>
          <p:spPr>
            <a:xfrm>
              <a:off x="39984" y="45156"/>
              <a:ext cx="1617240" cy="424549"/>
            </a:xfrm>
            <a:custGeom>
              <a:avLst/>
              <a:gdLst/>
              <a:ahLst/>
              <a:cxnLst/>
              <a:rect l="l" t="t" r="r" b="b"/>
              <a:pathLst>
                <a:path w="1617240" h="424549">
                  <a:moveTo>
                    <a:pt x="656" y="394774"/>
                  </a:moveTo>
                  <a:cubicBezTo>
                    <a:pt x="-1884" y="403664"/>
                    <a:pt x="3196" y="410014"/>
                    <a:pt x="11601" y="411284"/>
                  </a:cubicBezTo>
                  <a:cubicBezTo>
                    <a:pt x="21196" y="412554"/>
                    <a:pt x="29591" y="412554"/>
                    <a:pt x="39186" y="412554"/>
                  </a:cubicBezTo>
                  <a:cubicBezTo>
                    <a:pt x="77564" y="413824"/>
                    <a:pt x="115942" y="413824"/>
                    <a:pt x="155520" y="415094"/>
                  </a:cubicBezTo>
                  <a:cubicBezTo>
                    <a:pt x="177108" y="416364"/>
                    <a:pt x="198696" y="417634"/>
                    <a:pt x="219084" y="418904"/>
                  </a:cubicBezTo>
                  <a:cubicBezTo>
                    <a:pt x="255064" y="420174"/>
                    <a:pt x="289844" y="420174"/>
                    <a:pt x="325824" y="421444"/>
                  </a:cubicBezTo>
                  <a:cubicBezTo>
                    <a:pt x="340216" y="421444"/>
                    <a:pt x="353408" y="421444"/>
                    <a:pt x="367800" y="420174"/>
                  </a:cubicBezTo>
                  <a:cubicBezTo>
                    <a:pt x="373797" y="420174"/>
                    <a:pt x="380993" y="418904"/>
                    <a:pt x="386989" y="418904"/>
                  </a:cubicBezTo>
                  <a:cubicBezTo>
                    <a:pt x="410976" y="420174"/>
                    <a:pt x="890705" y="411284"/>
                    <a:pt x="914692" y="412554"/>
                  </a:cubicBezTo>
                  <a:cubicBezTo>
                    <a:pt x="948273" y="413824"/>
                    <a:pt x="1040621" y="413824"/>
                    <a:pt x="1074202" y="413824"/>
                  </a:cubicBezTo>
                  <a:cubicBezTo>
                    <a:pt x="1087394" y="413824"/>
                    <a:pt x="1099387" y="412554"/>
                    <a:pt x="1112580" y="412554"/>
                  </a:cubicBezTo>
                  <a:lnTo>
                    <a:pt x="1177343" y="416364"/>
                  </a:lnTo>
                  <a:cubicBezTo>
                    <a:pt x="1224117" y="418904"/>
                    <a:pt x="1269691" y="416364"/>
                    <a:pt x="1316465" y="420174"/>
                  </a:cubicBezTo>
                  <a:cubicBezTo>
                    <a:pt x="1394421" y="425254"/>
                    <a:pt x="1473576" y="418904"/>
                    <a:pt x="1553739" y="423984"/>
                  </a:cubicBezTo>
                  <a:cubicBezTo>
                    <a:pt x="1574060" y="425254"/>
                    <a:pt x="1594379" y="423984"/>
                    <a:pt x="1617239" y="423984"/>
                  </a:cubicBezTo>
                  <a:lnTo>
                    <a:pt x="1617239" y="364294"/>
                  </a:lnTo>
                  <a:cubicBezTo>
                    <a:pt x="1615969" y="328320"/>
                    <a:pt x="1614699" y="315784"/>
                    <a:pt x="1614699" y="302465"/>
                  </a:cubicBezTo>
                  <a:cubicBezTo>
                    <a:pt x="1614699" y="287056"/>
                    <a:pt x="1618510" y="271386"/>
                    <a:pt x="1612160" y="255977"/>
                  </a:cubicBezTo>
                  <a:cubicBezTo>
                    <a:pt x="1604539" y="245792"/>
                    <a:pt x="1593110" y="44955"/>
                    <a:pt x="1593110" y="34770"/>
                  </a:cubicBezTo>
                  <a:cubicBezTo>
                    <a:pt x="1590569" y="27718"/>
                    <a:pt x="1589299" y="20406"/>
                    <a:pt x="1586760" y="13354"/>
                  </a:cubicBezTo>
                  <a:cubicBezTo>
                    <a:pt x="1586760" y="11265"/>
                    <a:pt x="1585489" y="9176"/>
                    <a:pt x="1584219" y="5644"/>
                  </a:cubicBezTo>
                  <a:cubicBezTo>
                    <a:pt x="1574060" y="3104"/>
                    <a:pt x="1565169" y="1834"/>
                    <a:pt x="1555010" y="564"/>
                  </a:cubicBezTo>
                  <a:cubicBezTo>
                    <a:pt x="1547389" y="-706"/>
                    <a:pt x="1539769" y="564"/>
                    <a:pt x="1533419" y="564"/>
                  </a:cubicBezTo>
                  <a:lnTo>
                    <a:pt x="5605" y="5644"/>
                  </a:lnTo>
                  <a:lnTo>
                    <a:pt x="656" y="394774"/>
                  </a:lnTo>
                  <a:close/>
                </a:path>
              </a:pathLst>
            </a:custGeom>
            <a:solidFill>
              <a:srgbClr val="E0F0CB"/>
            </a:solidFill>
          </p:spPr>
          <p:txBody>
            <a:bodyPr/>
            <a:lstStyle/>
            <a:p>
              <a:endParaRPr lang="en-GB"/>
            </a:p>
          </p:txBody>
        </p:sp>
        <p:sp>
          <p:nvSpPr>
            <p:cNvPr id="22" name="Freeform 22"/>
            <p:cNvSpPr/>
            <p:nvPr/>
          </p:nvSpPr>
          <p:spPr>
            <a:xfrm>
              <a:off x="11430" y="16510"/>
              <a:ext cx="1596264" cy="415800"/>
            </a:xfrm>
            <a:custGeom>
              <a:avLst/>
              <a:gdLst/>
              <a:ahLst/>
              <a:cxnLst/>
              <a:rect l="l" t="t" r="r" b="b"/>
              <a:pathLst>
                <a:path w="1596264" h="415800">
                  <a:moveTo>
                    <a:pt x="1596264" y="415800"/>
                  </a:moveTo>
                  <a:lnTo>
                    <a:pt x="0" y="408180"/>
                  </a:lnTo>
                  <a:lnTo>
                    <a:pt x="0" y="151167"/>
                  </a:lnTo>
                  <a:lnTo>
                    <a:pt x="7620" y="20320"/>
                  </a:lnTo>
                  <a:lnTo>
                    <a:pt x="793330" y="0"/>
                  </a:lnTo>
                  <a:lnTo>
                    <a:pt x="1574674" y="8890"/>
                  </a:lnTo>
                  <a:close/>
                </a:path>
              </a:pathLst>
            </a:custGeom>
            <a:solidFill>
              <a:srgbClr val="E0F0CB"/>
            </a:solidFill>
          </p:spPr>
          <p:txBody>
            <a:bodyPr/>
            <a:lstStyle/>
            <a:p>
              <a:endParaRPr lang="en-GB"/>
            </a:p>
          </p:txBody>
        </p:sp>
        <p:sp>
          <p:nvSpPr>
            <p:cNvPr id="23" name="Freeform 23"/>
            <p:cNvSpPr/>
            <p:nvPr/>
          </p:nvSpPr>
          <p:spPr>
            <a:xfrm>
              <a:off x="-215" y="0"/>
              <a:ext cx="1620608" cy="441765"/>
            </a:xfrm>
            <a:custGeom>
              <a:avLst/>
              <a:gdLst/>
              <a:ahLst/>
              <a:cxnLst/>
              <a:rect l="l" t="t" r="r" b="b"/>
              <a:pathLst>
                <a:path w="1620608" h="441765">
                  <a:moveTo>
                    <a:pt x="1587588" y="21590"/>
                  </a:moveTo>
                  <a:cubicBezTo>
                    <a:pt x="1588859" y="34290"/>
                    <a:pt x="1588859" y="44450"/>
                    <a:pt x="1590128" y="52503"/>
                  </a:cubicBezTo>
                  <a:cubicBezTo>
                    <a:pt x="1592668" y="59555"/>
                    <a:pt x="1593938" y="66867"/>
                    <a:pt x="1596478" y="73919"/>
                  </a:cubicBezTo>
                  <a:cubicBezTo>
                    <a:pt x="1596478" y="84104"/>
                    <a:pt x="1609178" y="284941"/>
                    <a:pt x="1615528" y="295126"/>
                  </a:cubicBezTo>
                  <a:cubicBezTo>
                    <a:pt x="1621878" y="310535"/>
                    <a:pt x="1618068" y="326205"/>
                    <a:pt x="1618068" y="341614"/>
                  </a:cubicBezTo>
                  <a:cubicBezTo>
                    <a:pt x="1618068" y="355194"/>
                    <a:pt x="1619338" y="367730"/>
                    <a:pt x="1620609" y="381510"/>
                  </a:cubicBezTo>
                  <a:lnTo>
                    <a:pt x="1620609" y="441200"/>
                  </a:lnTo>
                  <a:cubicBezTo>
                    <a:pt x="1597748" y="441200"/>
                    <a:pt x="1577428" y="442470"/>
                    <a:pt x="1557109" y="441200"/>
                  </a:cubicBezTo>
                  <a:cubicBezTo>
                    <a:pt x="1478995" y="436120"/>
                    <a:pt x="1399840" y="442470"/>
                    <a:pt x="1321884" y="437390"/>
                  </a:cubicBezTo>
                  <a:cubicBezTo>
                    <a:pt x="1275110" y="433580"/>
                    <a:pt x="1229536" y="436120"/>
                    <a:pt x="1182762" y="433580"/>
                  </a:cubicBezTo>
                  <a:lnTo>
                    <a:pt x="1117999" y="429770"/>
                  </a:lnTo>
                  <a:cubicBezTo>
                    <a:pt x="1104806" y="429770"/>
                    <a:pt x="1092813" y="431040"/>
                    <a:pt x="1079620" y="431040"/>
                  </a:cubicBezTo>
                  <a:cubicBezTo>
                    <a:pt x="1046039" y="429770"/>
                    <a:pt x="953691" y="431040"/>
                    <a:pt x="920110" y="429770"/>
                  </a:cubicBezTo>
                  <a:cubicBezTo>
                    <a:pt x="896124" y="428500"/>
                    <a:pt x="416394" y="437390"/>
                    <a:pt x="392408" y="436120"/>
                  </a:cubicBezTo>
                  <a:cubicBezTo>
                    <a:pt x="386411" y="436120"/>
                    <a:pt x="379215" y="437390"/>
                    <a:pt x="373219" y="437390"/>
                  </a:cubicBezTo>
                  <a:cubicBezTo>
                    <a:pt x="358827" y="437390"/>
                    <a:pt x="345634" y="438660"/>
                    <a:pt x="331242" y="438660"/>
                  </a:cubicBezTo>
                  <a:cubicBezTo>
                    <a:pt x="295263" y="438660"/>
                    <a:pt x="260482" y="437390"/>
                    <a:pt x="224503" y="436120"/>
                  </a:cubicBezTo>
                  <a:cubicBezTo>
                    <a:pt x="202915" y="434850"/>
                    <a:pt x="181327" y="433580"/>
                    <a:pt x="160939" y="432310"/>
                  </a:cubicBezTo>
                  <a:cubicBezTo>
                    <a:pt x="122560" y="431040"/>
                    <a:pt x="84182" y="429770"/>
                    <a:pt x="44604" y="429770"/>
                  </a:cubicBezTo>
                  <a:cubicBezTo>
                    <a:pt x="34505" y="429770"/>
                    <a:pt x="25615" y="429770"/>
                    <a:pt x="15455" y="428500"/>
                  </a:cubicBezTo>
                  <a:cubicBezTo>
                    <a:pt x="6565" y="427230"/>
                    <a:pt x="1485" y="420880"/>
                    <a:pt x="4025" y="411990"/>
                  </a:cubicBezTo>
                  <a:cubicBezTo>
                    <a:pt x="12915" y="380789"/>
                    <a:pt x="9105" y="374259"/>
                    <a:pt x="7835" y="367469"/>
                  </a:cubicBezTo>
                  <a:cubicBezTo>
                    <a:pt x="6565" y="353627"/>
                    <a:pt x="2755" y="340047"/>
                    <a:pt x="4025" y="326205"/>
                  </a:cubicBezTo>
                  <a:cubicBezTo>
                    <a:pt x="1485" y="308968"/>
                    <a:pt x="-3595" y="95596"/>
                    <a:pt x="4025" y="78098"/>
                  </a:cubicBezTo>
                  <a:cubicBezTo>
                    <a:pt x="5295" y="74702"/>
                    <a:pt x="4025" y="71046"/>
                    <a:pt x="5295" y="67651"/>
                  </a:cubicBezTo>
                  <a:cubicBezTo>
                    <a:pt x="6565" y="62166"/>
                    <a:pt x="9105" y="56160"/>
                    <a:pt x="10375" y="44450"/>
                  </a:cubicBezTo>
                  <a:cubicBezTo>
                    <a:pt x="10375" y="41910"/>
                    <a:pt x="11645" y="39370"/>
                    <a:pt x="12915" y="38100"/>
                  </a:cubicBezTo>
                  <a:cubicBezTo>
                    <a:pt x="34505" y="35560"/>
                    <a:pt x="54199" y="30480"/>
                    <a:pt x="73388" y="29210"/>
                  </a:cubicBezTo>
                  <a:cubicBezTo>
                    <a:pt x="105770" y="25400"/>
                    <a:pt x="138151" y="22860"/>
                    <a:pt x="171732" y="20320"/>
                  </a:cubicBezTo>
                  <a:cubicBezTo>
                    <a:pt x="194520" y="17780"/>
                    <a:pt x="217307" y="16510"/>
                    <a:pt x="238895" y="13970"/>
                  </a:cubicBezTo>
                  <a:cubicBezTo>
                    <a:pt x="260482" y="11430"/>
                    <a:pt x="283270" y="8890"/>
                    <a:pt x="304857" y="8890"/>
                  </a:cubicBezTo>
                  <a:cubicBezTo>
                    <a:pt x="328844" y="7620"/>
                    <a:pt x="352830" y="10160"/>
                    <a:pt x="376817" y="8890"/>
                  </a:cubicBezTo>
                  <a:cubicBezTo>
                    <a:pt x="406800" y="8890"/>
                    <a:pt x="950093" y="6350"/>
                    <a:pt x="980076" y="5080"/>
                  </a:cubicBezTo>
                  <a:cubicBezTo>
                    <a:pt x="1008860" y="3810"/>
                    <a:pt x="1037644" y="2540"/>
                    <a:pt x="1067627" y="2540"/>
                  </a:cubicBezTo>
                  <a:cubicBezTo>
                    <a:pt x="1116799" y="1270"/>
                    <a:pt x="1164772" y="0"/>
                    <a:pt x="1213945" y="0"/>
                  </a:cubicBezTo>
                  <a:cubicBezTo>
                    <a:pt x="1234333" y="0"/>
                    <a:pt x="1255921" y="2540"/>
                    <a:pt x="1276309" y="2540"/>
                  </a:cubicBezTo>
                  <a:cubicBezTo>
                    <a:pt x="1332677" y="3810"/>
                    <a:pt x="1390245" y="5080"/>
                    <a:pt x="1446613" y="7620"/>
                  </a:cubicBezTo>
                  <a:cubicBezTo>
                    <a:pt x="1476596" y="8890"/>
                    <a:pt x="1506579" y="12700"/>
                    <a:pt x="1536563" y="16510"/>
                  </a:cubicBezTo>
                  <a:lnTo>
                    <a:pt x="1557109" y="16510"/>
                  </a:lnTo>
                  <a:cubicBezTo>
                    <a:pt x="1568538" y="17780"/>
                    <a:pt x="1577428" y="20320"/>
                    <a:pt x="1587588" y="21590"/>
                  </a:cubicBezTo>
                  <a:close/>
                  <a:moveTo>
                    <a:pt x="1597748" y="424690"/>
                  </a:moveTo>
                  <a:cubicBezTo>
                    <a:pt x="1599018" y="408180"/>
                    <a:pt x="1600288" y="395480"/>
                    <a:pt x="1600288" y="382780"/>
                  </a:cubicBezTo>
                  <a:cubicBezTo>
                    <a:pt x="1599018" y="366424"/>
                    <a:pt x="1597748" y="352583"/>
                    <a:pt x="1597748" y="337696"/>
                  </a:cubicBezTo>
                  <a:cubicBezTo>
                    <a:pt x="1597748" y="330906"/>
                    <a:pt x="1600288" y="324116"/>
                    <a:pt x="1599018" y="317325"/>
                  </a:cubicBezTo>
                  <a:cubicBezTo>
                    <a:pt x="1599018" y="311057"/>
                    <a:pt x="1597748" y="304528"/>
                    <a:pt x="1596478" y="298260"/>
                  </a:cubicBezTo>
                  <a:cubicBezTo>
                    <a:pt x="1591398" y="288597"/>
                    <a:pt x="1579968" y="88544"/>
                    <a:pt x="1579968" y="78881"/>
                  </a:cubicBezTo>
                  <a:cubicBezTo>
                    <a:pt x="1577428" y="70785"/>
                    <a:pt x="1574888" y="62428"/>
                    <a:pt x="1572348" y="54332"/>
                  </a:cubicBezTo>
                  <a:cubicBezTo>
                    <a:pt x="1571078" y="44450"/>
                    <a:pt x="1569809" y="43180"/>
                    <a:pt x="1553353" y="41910"/>
                  </a:cubicBezTo>
                  <a:cubicBezTo>
                    <a:pt x="1549755" y="41910"/>
                    <a:pt x="1547356" y="41910"/>
                    <a:pt x="1543758" y="40640"/>
                  </a:cubicBezTo>
                  <a:cubicBezTo>
                    <a:pt x="1513775" y="36830"/>
                    <a:pt x="1482593" y="31750"/>
                    <a:pt x="1452610" y="30480"/>
                  </a:cubicBezTo>
                  <a:cubicBezTo>
                    <a:pt x="1379451" y="26670"/>
                    <a:pt x="1305093" y="25400"/>
                    <a:pt x="1231934" y="22860"/>
                  </a:cubicBezTo>
                  <a:lnTo>
                    <a:pt x="1145583" y="22860"/>
                  </a:lnTo>
                  <a:cubicBezTo>
                    <a:pt x="1107205" y="22860"/>
                    <a:pt x="1068826" y="22860"/>
                    <a:pt x="1031647" y="24130"/>
                  </a:cubicBezTo>
                  <a:cubicBezTo>
                    <a:pt x="999266" y="25400"/>
                    <a:pt x="453573" y="29210"/>
                    <a:pt x="421192" y="29210"/>
                  </a:cubicBezTo>
                  <a:cubicBezTo>
                    <a:pt x="368421" y="29210"/>
                    <a:pt x="315651" y="26670"/>
                    <a:pt x="262881" y="33020"/>
                  </a:cubicBezTo>
                  <a:cubicBezTo>
                    <a:pt x="235297" y="36830"/>
                    <a:pt x="208911" y="36830"/>
                    <a:pt x="182526" y="38100"/>
                  </a:cubicBezTo>
                  <a:cubicBezTo>
                    <a:pt x="136952" y="41910"/>
                    <a:pt x="91378" y="45720"/>
                    <a:pt x="45804" y="50800"/>
                  </a:cubicBezTo>
                  <a:cubicBezTo>
                    <a:pt x="33235" y="50800"/>
                    <a:pt x="30695" y="52242"/>
                    <a:pt x="29425" y="55376"/>
                  </a:cubicBezTo>
                  <a:cubicBezTo>
                    <a:pt x="28155" y="60077"/>
                    <a:pt x="28155" y="64778"/>
                    <a:pt x="26885" y="69479"/>
                  </a:cubicBezTo>
                  <a:cubicBezTo>
                    <a:pt x="25615" y="77314"/>
                    <a:pt x="23075" y="84888"/>
                    <a:pt x="21805" y="92723"/>
                  </a:cubicBezTo>
                  <a:cubicBezTo>
                    <a:pt x="16725" y="101080"/>
                    <a:pt x="23075" y="305312"/>
                    <a:pt x="25615" y="313669"/>
                  </a:cubicBezTo>
                  <a:cubicBezTo>
                    <a:pt x="25615" y="322549"/>
                    <a:pt x="25615" y="331689"/>
                    <a:pt x="26885" y="340569"/>
                  </a:cubicBezTo>
                  <a:cubicBezTo>
                    <a:pt x="26885" y="347098"/>
                    <a:pt x="29425" y="353627"/>
                    <a:pt x="29425" y="360156"/>
                  </a:cubicBezTo>
                  <a:cubicBezTo>
                    <a:pt x="29425" y="367208"/>
                    <a:pt x="29425" y="374259"/>
                    <a:pt x="28155" y="382780"/>
                  </a:cubicBezTo>
                  <a:lnTo>
                    <a:pt x="28155" y="392940"/>
                  </a:lnTo>
                  <a:cubicBezTo>
                    <a:pt x="28155" y="403100"/>
                    <a:pt x="31965" y="406910"/>
                    <a:pt x="40855" y="406910"/>
                  </a:cubicBezTo>
                  <a:cubicBezTo>
                    <a:pt x="56597" y="406910"/>
                    <a:pt x="73388" y="408180"/>
                    <a:pt x="88979" y="408180"/>
                  </a:cubicBezTo>
                  <a:cubicBezTo>
                    <a:pt x="111766" y="408180"/>
                    <a:pt x="135753" y="405640"/>
                    <a:pt x="158540" y="408180"/>
                  </a:cubicBezTo>
                  <a:cubicBezTo>
                    <a:pt x="195719" y="411990"/>
                    <a:pt x="232898" y="414530"/>
                    <a:pt x="270077" y="413260"/>
                  </a:cubicBezTo>
                  <a:cubicBezTo>
                    <a:pt x="294063" y="411990"/>
                    <a:pt x="316851" y="414530"/>
                    <a:pt x="340837" y="414530"/>
                  </a:cubicBezTo>
                  <a:cubicBezTo>
                    <a:pt x="375617" y="414530"/>
                    <a:pt x="410398" y="413260"/>
                    <a:pt x="445178" y="414530"/>
                  </a:cubicBezTo>
                  <a:cubicBezTo>
                    <a:pt x="496749" y="415800"/>
                    <a:pt x="1062830" y="405640"/>
                    <a:pt x="1115600" y="408180"/>
                  </a:cubicBezTo>
                  <a:cubicBezTo>
                    <a:pt x="1138387" y="409450"/>
                    <a:pt x="1161174" y="410720"/>
                    <a:pt x="1182762" y="410720"/>
                  </a:cubicBezTo>
                  <a:cubicBezTo>
                    <a:pt x="1222340" y="413260"/>
                    <a:pt x="1260718" y="409450"/>
                    <a:pt x="1300296" y="413260"/>
                  </a:cubicBezTo>
                  <a:cubicBezTo>
                    <a:pt x="1332677" y="415800"/>
                    <a:pt x="1365059" y="415800"/>
                    <a:pt x="1397441" y="418340"/>
                  </a:cubicBezTo>
                  <a:cubicBezTo>
                    <a:pt x="1445414" y="422150"/>
                    <a:pt x="1493387" y="424690"/>
                    <a:pt x="1541360" y="425960"/>
                  </a:cubicBezTo>
                  <a:cubicBezTo>
                    <a:pt x="1559648" y="425960"/>
                    <a:pt x="1577428" y="424690"/>
                    <a:pt x="1597748" y="424690"/>
                  </a:cubicBezTo>
                  <a:close/>
                </a:path>
              </a:pathLst>
            </a:custGeom>
            <a:solidFill>
              <a:srgbClr val="2A2B39"/>
            </a:solidFill>
          </p:spPr>
          <p:txBody>
            <a:bodyPr/>
            <a:lstStyle/>
            <a:p>
              <a:endParaRPr lang="en-GB"/>
            </a:p>
          </p:txBody>
        </p:sp>
      </p:grpSp>
      <p:sp>
        <p:nvSpPr>
          <p:cNvPr id="24" name="TextBox 24"/>
          <p:cNvSpPr txBox="1"/>
          <p:nvPr/>
        </p:nvSpPr>
        <p:spPr>
          <a:xfrm>
            <a:off x="4518308" y="5056232"/>
            <a:ext cx="2372742" cy="615553"/>
          </a:xfrm>
          <a:prstGeom prst="rect">
            <a:avLst/>
          </a:prstGeom>
        </p:spPr>
        <p:txBody>
          <a:bodyPr lIns="0" tIns="0" rIns="0" bIns="0" rtlCol="0" anchor="t">
            <a:spAutoFit/>
          </a:bodyPr>
          <a:lstStyle/>
          <a:p>
            <a:pPr algn="ctr">
              <a:lnSpc>
                <a:spcPts val="2377"/>
              </a:lnSpc>
            </a:pPr>
            <a:r>
              <a:rPr lang="en-US" sz="2400" dirty="0">
                <a:solidFill>
                  <a:srgbClr val="2A2B39"/>
                </a:solidFill>
                <a:latin typeface="Arial Narrow" pitchFamily="34" charset="0"/>
                <a:ea typeface="Ballpoint"/>
                <a:cs typeface="Ballpoint"/>
                <a:sym typeface="Ballpoint"/>
              </a:rPr>
              <a:t>FRONT DESK</a:t>
            </a:r>
          </a:p>
          <a:p>
            <a:pPr marL="0" lvl="0" indent="0" algn="ctr">
              <a:lnSpc>
                <a:spcPts val="2377"/>
              </a:lnSpc>
              <a:spcBef>
                <a:spcPct val="0"/>
              </a:spcBef>
            </a:pPr>
            <a:r>
              <a:rPr lang="en-US" sz="2400" dirty="0">
                <a:solidFill>
                  <a:srgbClr val="2A2B39"/>
                </a:solidFill>
                <a:latin typeface="Arial Narrow" pitchFamily="34" charset="0"/>
                <a:ea typeface="Ballpoint"/>
                <a:cs typeface="Ballpoint"/>
                <a:sym typeface="Ballpoint"/>
              </a:rPr>
              <a:t>ADMIN</a:t>
            </a:r>
          </a:p>
        </p:txBody>
      </p:sp>
      <p:sp>
        <p:nvSpPr>
          <p:cNvPr id="25" name="Freeform 25"/>
          <p:cNvSpPr/>
          <p:nvPr/>
        </p:nvSpPr>
        <p:spPr>
          <a:xfrm>
            <a:off x="938613" y="9562007"/>
            <a:ext cx="2653489" cy="120613"/>
          </a:xfrm>
          <a:custGeom>
            <a:avLst/>
            <a:gdLst/>
            <a:ahLst/>
            <a:cxnLst/>
            <a:rect l="l" t="t" r="r" b="b"/>
            <a:pathLst>
              <a:path w="2653489" h="120613">
                <a:moveTo>
                  <a:pt x="0" y="0"/>
                </a:moveTo>
                <a:lnTo>
                  <a:pt x="2653489" y="0"/>
                </a:lnTo>
                <a:lnTo>
                  <a:pt x="2653489" y="120614"/>
                </a:lnTo>
                <a:lnTo>
                  <a:pt x="0" y="120614"/>
                </a:lnTo>
                <a:lnTo>
                  <a:pt x="0" y="0"/>
                </a:lnTo>
                <a:close/>
              </a:path>
            </a:pathLst>
          </a:custGeom>
          <a:blipFill>
            <a:blip r:embed="rId6" cstate="print">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26" name="Group 26"/>
          <p:cNvGrpSpPr/>
          <p:nvPr/>
        </p:nvGrpSpPr>
        <p:grpSpPr>
          <a:xfrm>
            <a:off x="830793" y="4983789"/>
            <a:ext cx="2869130" cy="814415"/>
            <a:chOff x="0" y="0"/>
            <a:chExt cx="1657223" cy="470410"/>
          </a:xfrm>
        </p:grpSpPr>
        <p:sp>
          <p:nvSpPr>
            <p:cNvPr id="27" name="Freeform 27"/>
            <p:cNvSpPr/>
            <p:nvPr/>
          </p:nvSpPr>
          <p:spPr>
            <a:xfrm>
              <a:off x="39984" y="45156"/>
              <a:ext cx="1617240" cy="424549"/>
            </a:xfrm>
            <a:custGeom>
              <a:avLst/>
              <a:gdLst/>
              <a:ahLst/>
              <a:cxnLst/>
              <a:rect l="l" t="t" r="r" b="b"/>
              <a:pathLst>
                <a:path w="1617240" h="424549">
                  <a:moveTo>
                    <a:pt x="656" y="394774"/>
                  </a:moveTo>
                  <a:cubicBezTo>
                    <a:pt x="-1884" y="403664"/>
                    <a:pt x="3196" y="410014"/>
                    <a:pt x="11601" y="411284"/>
                  </a:cubicBezTo>
                  <a:cubicBezTo>
                    <a:pt x="21196" y="412554"/>
                    <a:pt x="29591" y="412554"/>
                    <a:pt x="39186" y="412554"/>
                  </a:cubicBezTo>
                  <a:cubicBezTo>
                    <a:pt x="77564" y="413824"/>
                    <a:pt x="115942" y="413824"/>
                    <a:pt x="155520" y="415094"/>
                  </a:cubicBezTo>
                  <a:cubicBezTo>
                    <a:pt x="177108" y="416364"/>
                    <a:pt x="198696" y="417634"/>
                    <a:pt x="219084" y="418904"/>
                  </a:cubicBezTo>
                  <a:cubicBezTo>
                    <a:pt x="255064" y="420174"/>
                    <a:pt x="289844" y="420174"/>
                    <a:pt x="325824" y="421444"/>
                  </a:cubicBezTo>
                  <a:cubicBezTo>
                    <a:pt x="340216" y="421444"/>
                    <a:pt x="353408" y="421444"/>
                    <a:pt x="367800" y="420174"/>
                  </a:cubicBezTo>
                  <a:cubicBezTo>
                    <a:pt x="373797" y="420174"/>
                    <a:pt x="380993" y="418904"/>
                    <a:pt x="386989" y="418904"/>
                  </a:cubicBezTo>
                  <a:cubicBezTo>
                    <a:pt x="410976" y="420174"/>
                    <a:pt x="890705" y="411284"/>
                    <a:pt x="914692" y="412554"/>
                  </a:cubicBezTo>
                  <a:cubicBezTo>
                    <a:pt x="948273" y="413824"/>
                    <a:pt x="1040621" y="413824"/>
                    <a:pt x="1074202" y="413824"/>
                  </a:cubicBezTo>
                  <a:cubicBezTo>
                    <a:pt x="1087394" y="413824"/>
                    <a:pt x="1099387" y="412554"/>
                    <a:pt x="1112580" y="412554"/>
                  </a:cubicBezTo>
                  <a:lnTo>
                    <a:pt x="1177343" y="416364"/>
                  </a:lnTo>
                  <a:cubicBezTo>
                    <a:pt x="1224117" y="418904"/>
                    <a:pt x="1269691" y="416364"/>
                    <a:pt x="1316465" y="420174"/>
                  </a:cubicBezTo>
                  <a:cubicBezTo>
                    <a:pt x="1394421" y="425254"/>
                    <a:pt x="1473576" y="418904"/>
                    <a:pt x="1553739" y="423984"/>
                  </a:cubicBezTo>
                  <a:cubicBezTo>
                    <a:pt x="1574060" y="425254"/>
                    <a:pt x="1594379" y="423984"/>
                    <a:pt x="1617239" y="423984"/>
                  </a:cubicBezTo>
                  <a:lnTo>
                    <a:pt x="1617239" y="364294"/>
                  </a:lnTo>
                  <a:cubicBezTo>
                    <a:pt x="1615969" y="328320"/>
                    <a:pt x="1614699" y="315784"/>
                    <a:pt x="1614699" y="302465"/>
                  </a:cubicBezTo>
                  <a:cubicBezTo>
                    <a:pt x="1614699" y="287056"/>
                    <a:pt x="1618510" y="271386"/>
                    <a:pt x="1612160" y="255977"/>
                  </a:cubicBezTo>
                  <a:cubicBezTo>
                    <a:pt x="1604539" y="245792"/>
                    <a:pt x="1593110" y="44955"/>
                    <a:pt x="1593110" y="34770"/>
                  </a:cubicBezTo>
                  <a:cubicBezTo>
                    <a:pt x="1590569" y="27718"/>
                    <a:pt x="1589299" y="20406"/>
                    <a:pt x="1586760" y="13354"/>
                  </a:cubicBezTo>
                  <a:cubicBezTo>
                    <a:pt x="1586760" y="11265"/>
                    <a:pt x="1585489" y="9176"/>
                    <a:pt x="1584219" y="5644"/>
                  </a:cubicBezTo>
                  <a:cubicBezTo>
                    <a:pt x="1574060" y="3104"/>
                    <a:pt x="1565169" y="1834"/>
                    <a:pt x="1555010" y="564"/>
                  </a:cubicBezTo>
                  <a:cubicBezTo>
                    <a:pt x="1547389" y="-706"/>
                    <a:pt x="1539769" y="564"/>
                    <a:pt x="1533419" y="564"/>
                  </a:cubicBezTo>
                  <a:lnTo>
                    <a:pt x="5605" y="5644"/>
                  </a:lnTo>
                  <a:lnTo>
                    <a:pt x="656" y="394774"/>
                  </a:lnTo>
                  <a:close/>
                </a:path>
              </a:pathLst>
            </a:custGeom>
            <a:solidFill>
              <a:srgbClr val="FED9F0"/>
            </a:solidFill>
          </p:spPr>
          <p:txBody>
            <a:bodyPr/>
            <a:lstStyle/>
            <a:p>
              <a:endParaRPr lang="en-GB"/>
            </a:p>
          </p:txBody>
        </p:sp>
        <p:sp>
          <p:nvSpPr>
            <p:cNvPr id="28" name="Freeform 28"/>
            <p:cNvSpPr/>
            <p:nvPr/>
          </p:nvSpPr>
          <p:spPr>
            <a:xfrm>
              <a:off x="11430" y="16510"/>
              <a:ext cx="1596264" cy="415800"/>
            </a:xfrm>
            <a:custGeom>
              <a:avLst/>
              <a:gdLst/>
              <a:ahLst/>
              <a:cxnLst/>
              <a:rect l="l" t="t" r="r" b="b"/>
              <a:pathLst>
                <a:path w="1596264" h="415800">
                  <a:moveTo>
                    <a:pt x="1596264" y="415800"/>
                  </a:moveTo>
                  <a:lnTo>
                    <a:pt x="0" y="408180"/>
                  </a:lnTo>
                  <a:lnTo>
                    <a:pt x="0" y="151167"/>
                  </a:lnTo>
                  <a:lnTo>
                    <a:pt x="7620" y="20320"/>
                  </a:lnTo>
                  <a:lnTo>
                    <a:pt x="793330" y="0"/>
                  </a:lnTo>
                  <a:lnTo>
                    <a:pt x="1574674" y="8890"/>
                  </a:lnTo>
                  <a:close/>
                </a:path>
              </a:pathLst>
            </a:custGeom>
            <a:solidFill>
              <a:srgbClr val="FED9F0"/>
            </a:solidFill>
          </p:spPr>
          <p:txBody>
            <a:bodyPr/>
            <a:lstStyle/>
            <a:p>
              <a:endParaRPr lang="en-GB"/>
            </a:p>
          </p:txBody>
        </p:sp>
        <p:sp>
          <p:nvSpPr>
            <p:cNvPr id="29" name="Freeform 29"/>
            <p:cNvSpPr/>
            <p:nvPr/>
          </p:nvSpPr>
          <p:spPr>
            <a:xfrm>
              <a:off x="-215" y="0"/>
              <a:ext cx="1620608" cy="441765"/>
            </a:xfrm>
            <a:custGeom>
              <a:avLst/>
              <a:gdLst/>
              <a:ahLst/>
              <a:cxnLst/>
              <a:rect l="l" t="t" r="r" b="b"/>
              <a:pathLst>
                <a:path w="1620608" h="441765">
                  <a:moveTo>
                    <a:pt x="1587588" y="21590"/>
                  </a:moveTo>
                  <a:cubicBezTo>
                    <a:pt x="1588859" y="34290"/>
                    <a:pt x="1588859" y="44450"/>
                    <a:pt x="1590128" y="52503"/>
                  </a:cubicBezTo>
                  <a:cubicBezTo>
                    <a:pt x="1592668" y="59555"/>
                    <a:pt x="1593938" y="66867"/>
                    <a:pt x="1596478" y="73919"/>
                  </a:cubicBezTo>
                  <a:cubicBezTo>
                    <a:pt x="1596478" y="84104"/>
                    <a:pt x="1609178" y="284941"/>
                    <a:pt x="1615528" y="295126"/>
                  </a:cubicBezTo>
                  <a:cubicBezTo>
                    <a:pt x="1621878" y="310535"/>
                    <a:pt x="1618068" y="326205"/>
                    <a:pt x="1618068" y="341614"/>
                  </a:cubicBezTo>
                  <a:cubicBezTo>
                    <a:pt x="1618068" y="355194"/>
                    <a:pt x="1619338" y="367730"/>
                    <a:pt x="1620609" y="381510"/>
                  </a:cubicBezTo>
                  <a:lnTo>
                    <a:pt x="1620609" y="441200"/>
                  </a:lnTo>
                  <a:cubicBezTo>
                    <a:pt x="1597748" y="441200"/>
                    <a:pt x="1577428" y="442470"/>
                    <a:pt x="1557109" y="441200"/>
                  </a:cubicBezTo>
                  <a:cubicBezTo>
                    <a:pt x="1478995" y="436120"/>
                    <a:pt x="1399840" y="442470"/>
                    <a:pt x="1321884" y="437390"/>
                  </a:cubicBezTo>
                  <a:cubicBezTo>
                    <a:pt x="1275110" y="433580"/>
                    <a:pt x="1229536" y="436120"/>
                    <a:pt x="1182762" y="433580"/>
                  </a:cubicBezTo>
                  <a:lnTo>
                    <a:pt x="1117999" y="429770"/>
                  </a:lnTo>
                  <a:cubicBezTo>
                    <a:pt x="1104806" y="429770"/>
                    <a:pt x="1092813" y="431040"/>
                    <a:pt x="1079620" y="431040"/>
                  </a:cubicBezTo>
                  <a:cubicBezTo>
                    <a:pt x="1046039" y="429770"/>
                    <a:pt x="953691" y="431040"/>
                    <a:pt x="920110" y="429770"/>
                  </a:cubicBezTo>
                  <a:cubicBezTo>
                    <a:pt x="896124" y="428500"/>
                    <a:pt x="416394" y="437390"/>
                    <a:pt x="392408" y="436120"/>
                  </a:cubicBezTo>
                  <a:cubicBezTo>
                    <a:pt x="386411" y="436120"/>
                    <a:pt x="379215" y="437390"/>
                    <a:pt x="373219" y="437390"/>
                  </a:cubicBezTo>
                  <a:cubicBezTo>
                    <a:pt x="358827" y="437390"/>
                    <a:pt x="345634" y="438660"/>
                    <a:pt x="331242" y="438660"/>
                  </a:cubicBezTo>
                  <a:cubicBezTo>
                    <a:pt x="295263" y="438660"/>
                    <a:pt x="260482" y="437390"/>
                    <a:pt x="224503" y="436120"/>
                  </a:cubicBezTo>
                  <a:cubicBezTo>
                    <a:pt x="202915" y="434850"/>
                    <a:pt x="181327" y="433580"/>
                    <a:pt x="160939" y="432310"/>
                  </a:cubicBezTo>
                  <a:cubicBezTo>
                    <a:pt x="122560" y="431040"/>
                    <a:pt x="84182" y="429770"/>
                    <a:pt x="44604" y="429770"/>
                  </a:cubicBezTo>
                  <a:cubicBezTo>
                    <a:pt x="34505" y="429770"/>
                    <a:pt x="25615" y="429770"/>
                    <a:pt x="15455" y="428500"/>
                  </a:cubicBezTo>
                  <a:cubicBezTo>
                    <a:pt x="6565" y="427230"/>
                    <a:pt x="1485" y="420880"/>
                    <a:pt x="4025" y="411990"/>
                  </a:cubicBezTo>
                  <a:cubicBezTo>
                    <a:pt x="12915" y="380789"/>
                    <a:pt x="9105" y="374259"/>
                    <a:pt x="7835" y="367469"/>
                  </a:cubicBezTo>
                  <a:cubicBezTo>
                    <a:pt x="6565" y="353627"/>
                    <a:pt x="2755" y="340047"/>
                    <a:pt x="4025" y="326205"/>
                  </a:cubicBezTo>
                  <a:cubicBezTo>
                    <a:pt x="1485" y="308968"/>
                    <a:pt x="-3595" y="95596"/>
                    <a:pt x="4025" y="78098"/>
                  </a:cubicBezTo>
                  <a:cubicBezTo>
                    <a:pt x="5295" y="74702"/>
                    <a:pt x="4025" y="71046"/>
                    <a:pt x="5295" y="67651"/>
                  </a:cubicBezTo>
                  <a:cubicBezTo>
                    <a:pt x="6565" y="62166"/>
                    <a:pt x="9105" y="56160"/>
                    <a:pt x="10375" y="44450"/>
                  </a:cubicBezTo>
                  <a:cubicBezTo>
                    <a:pt x="10375" y="41910"/>
                    <a:pt x="11645" y="39370"/>
                    <a:pt x="12915" y="38100"/>
                  </a:cubicBezTo>
                  <a:cubicBezTo>
                    <a:pt x="34505" y="35560"/>
                    <a:pt x="54199" y="30480"/>
                    <a:pt x="73388" y="29210"/>
                  </a:cubicBezTo>
                  <a:cubicBezTo>
                    <a:pt x="105770" y="25400"/>
                    <a:pt x="138151" y="22860"/>
                    <a:pt x="171732" y="20320"/>
                  </a:cubicBezTo>
                  <a:cubicBezTo>
                    <a:pt x="194520" y="17780"/>
                    <a:pt x="217307" y="16510"/>
                    <a:pt x="238895" y="13970"/>
                  </a:cubicBezTo>
                  <a:cubicBezTo>
                    <a:pt x="260482" y="11430"/>
                    <a:pt x="283270" y="8890"/>
                    <a:pt x="304857" y="8890"/>
                  </a:cubicBezTo>
                  <a:cubicBezTo>
                    <a:pt x="328844" y="7620"/>
                    <a:pt x="352830" y="10160"/>
                    <a:pt x="376817" y="8890"/>
                  </a:cubicBezTo>
                  <a:cubicBezTo>
                    <a:pt x="406800" y="8890"/>
                    <a:pt x="950093" y="6350"/>
                    <a:pt x="980076" y="5080"/>
                  </a:cubicBezTo>
                  <a:cubicBezTo>
                    <a:pt x="1008860" y="3810"/>
                    <a:pt x="1037644" y="2540"/>
                    <a:pt x="1067627" y="2540"/>
                  </a:cubicBezTo>
                  <a:cubicBezTo>
                    <a:pt x="1116799" y="1270"/>
                    <a:pt x="1164772" y="0"/>
                    <a:pt x="1213945" y="0"/>
                  </a:cubicBezTo>
                  <a:cubicBezTo>
                    <a:pt x="1234333" y="0"/>
                    <a:pt x="1255921" y="2540"/>
                    <a:pt x="1276309" y="2540"/>
                  </a:cubicBezTo>
                  <a:cubicBezTo>
                    <a:pt x="1332677" y="3810"/>
                    <a:pt x="1390245" y="5080"/>
                    <a:pt x="1446613" y="7620"/>
                  </a:cubicBezTo>
                  <a:cubicBezTo>
                    <a:pt x="1476596" y="8890"/>
                    <a:pt x="1506579" y="12700"/>
                    <a:pt x="1536563" y="16510"/>
                  </a:cubicBezTo>
                  <a:lnTo>
                    <a:pt x="1557109" y="16510"/>
                  </a:lnTo>
                  <a:cubicBezTo>
                    <a:pt x="1568538" y="17780"/>
                    <a:pt x="1577428" y="20320"/>
                    <a:pt x="1587588" y="21590"/>
                  </a:cubicBezTo>
                  <a:close/>
                  <a:moveTo>
                    <a:pt x="1597748" y="424690"/>
                  </a:moveTo>
                  <a:cubicBezTo>
                    <a:pt x="1599018" y="408180"/>
                    <a:pt x="1600288" y="395480"/>
                    <a:pt x="1600288" y="382780"/>
                  </a:cubicBezTo>
                  <a:cubicBezTo>
                    <a:pt x="1599018" y="366424"/>
                    <a:pt x="1597748" y="352583"/>
                    <a:pt x="1597748" y="337696"/>
                  </a:cubicBezTo>
                  <a:cubicBezTo>
                    <a:pt x="1597748" y="330906"/>
                    <a:pt x="1600288" y="324116"/>
                    <a:pt x="1599018" y="317325"/>
                  </a:cubicBezTo>
                  <a:cubicBezTo>
                    <a:pt x="1599018" y="311057"/>
                    <a:pt x="1597748" y="304528"/>
                    <a:pt x="1596478" y="298260"/>
                  </a:cubicBezTo>
                  <a:cubicBezTo>
                    <a:pt x="1591398" y="288597"/>
                    <a:pt x="1579968" y="88544"/>
                    <a:pt x="1579968" y="78881"/>
                  </a:cubicBezTo>
                  <a:cubicBezTo>
                    <a:pt x="1577428" y="70785"/>
                    <a:pt x="1574888" y="62428"/>
                    <a:pt x="1572348" y="54332"/>
                  </a:cubicBezTo>
                  <a:cubicBezTo>
                    <a:pt x="1571078" y="44450"/>
                    <a:pt x="1569809" y="43180"/>
                    <a:pt x="1553353" y="41910"/>
                  </a:cubicBezTo>
                  <a:cubicBezTo>
                    <a:pt x="1549755" y="41910"/>
                    <a:pt x="1547356" y="41910"/>
                    <a:pt x="1543758" y="40640"/>
                  </a:cubicBezTo>
                  <a:cubicBezTo>
                    <a:pt x="1513775" y="36830"/>
                    <a:pt x="1482593" y="31750"/>
                    <a:pt x="1452610" y="30480"/>
                  </a:cubicBezTo>
                  <a:cubicBezTo>
                    <a:pt x="1379451" y="26670"/>
                    <a:pt x="1305093" y="25400"/>
                    <a:pt x="1231934" y="22860"/>
                  </a:cubicBezTo>
                  <a:lnTo>
                    <a:pt x="1145583" y="22860"/>
                  </a:lnTo>
                  <a:cubicBezTo>
                    <a:pt x="1107205" y="22860"/>
                    <a:pt x="1068826" y="22860"/>
                    <a:pt x="1031647" y="24130"/>
                  </a:cubicBezTo>
                  <a:cubicBezTo>
                    <a:pt x="999266" y="25400"/>
                    <a:pt x="453573" y="29210"/>
                    <a:pt x="421192" y="29210"/>
                  </a:cubicBezTo>
                  <a:cubicBezTo>
                    <a:pt x="368421" y="29210"/>
                    <a:pt x="315651" y="26670"/>
                    <a:pt x="262881" y="33020"/>
                  </a:cubicBezTo>
                  <a:cubicBezTo>
                    <a:pt x="235297" y="36830"/>
                    <a:pt x="208911" y="36830"/>
                    <a:pt x="182526" y="38100"/>
                  </a:cubicBezTo>
                  <a:cubicBezTo>
                    <a:pt x="136952" y="41910"/>
                    <a:pt x="91378" y="45720"/>
                    <a:pt x="45804" y="50800"/>
                  </a:cubicBezTo>
                  <a:cubicBezTo>
                    <a:pt x="33235" y="50800"/>
                    <a:pt x="30695" y="52242"/>
                    <a:pt x="29425" y="55376"/>
                  </a:cubicBezTo>
                  <a:cubicBezTo>
                    <a:pt x="28155" y="60077"/>
                    <a:pt x="28155" y="64778"/>
                    <a:pt x="26885" y="69479"/>
                  </a:cubicBezTo>
                  <a:cubicBezTo>
                    <a:pt x="25615" y="77314"/>
                    <a:pt x="23075" y="84888"/>
                    <a:pt x="21805" y="92723"/>
                  </a:cubicBezTo>
                  <a:cubicBezTo>
                    <a:pt x="16725" y="101080"/>
                    <a:pt x="23075" y="305312"/>
                    <a:pt x="25615" y="313669"/>
                  </a:cubicBezTo>
                  <a:cubicBezTo>
                    <a:pt x="25615" y="322549"/>
                    <a:pt x="25615" y="331689"/>
                    <a:pt x="26885" y="340569"/>
                  </a:cubicBezTo>
                  <a:cubicBezTo>
                    <a:pt x="26885" y="347098"/>
                    <a:pt x="29425" y="353627"/>
                    <a:pt x="29425" y="360156"/>
                  </a:cubicBezTo>
                  <a:cubicBezTo>
                    <a:pt x="29425" y="367208"/>
                    <a:pt x="29425" y="374259"/>
                    <a:pt x="28155" y="382780"/>
                  </a:cubicBezTo>
                  <a:lnTo>
                    <a:pt x="28155" y="392940"/>
                  </a:lnTo>
                  <a:cubicBezTo>
                    <a:pt x="28155" y="403100"/>
                    <a:pt x="31965" y="406910"/>
                    <a:pt x="40855" y="406910"/>
                  </a:cubicBezTo>
                  <a:cubicBezTo>
                    <a:pt x="56597" y="406910"/>
                    <a:pt x="73388" y="408180"/>
                    <a:pt x="88979" y="408180"/>
                  </a:cubicBezTo>
                  <a:cubicBezTo>
                    <a:pt x="111766" y="408180"/>
                    <a:pt x="135753" y="405640"/>
                    <a:pt x="158540" y="408180"/>
                  </a:cubicBezTo>
                  <a:cubicBezTo>
                    <a:pt x="195719" y="411990"/>
                    <a:pt x="232898" y="414530"/>
                    <a:pt x="270077" y="413260"/>
                  </a:cubicBezTo>
                  <a:cubicBezTo>
                    <a:pt x="294063" y="411990"/>
                    <a:pt x="316851" y="414530"/>
                    <a:pt x="340837" y="414530"/>
                  </a:cubicBezTo>
                  <a:cubicBezTo>
                    <a:pt x="375617" y="414530"/>
                    <a:pt x="410398" y="413260"/>
                    <a:pt x="445178" y="414530"/>
                  </a:cubicBezTo>
                  <a:cubicBezTo>
                    <a:pt x="496749" y="415800"/>
                    <a:pt x="1062830" y="405640"/>
                    <a:pt x="1115600" y="408180"/>
                  </a:cubicBezTo>
                  <a:cubicBezTo>
                    <a:pt x="1138387" y="409450"/>
                    <a:pt x="1161174" y="410720"/>
                    <a:pt x="1182762" y="410720"/>
                  </a:cubicBezTo>
                  <a:cubicBezTo>
                    <a:pt x="1222340" y="413260"/>
                    <a:pt x="1260718" y="409450"/>
                    <a:pt x="1300296" y="413260"/>
                  </a:cubicBezTo>
                  <a:cubicBezTo>
                    <a:pt x="1332677" y="415800"/>
                    <a:pt x="1365059" y="415800"/>
                    <a:pt x="1397441" y="418340"/>
                  </a:cubicBezTo>
                  <a:cubicBezTo>
                    <a:pt x="1445414" y="422150"/>
                    <a:pt x="1493387" y="424690"/>
                    <a:pt x="1541360" y="425960"/>
                  </a:cubicBezTo>
                  <a:cubicBezTo>
                    <a:pt x="1559648" y="425960"/>
                    <a:pt x="1577428" y="424690"/>
                    <a:pt x="1597748" y="424690"/>
                  </a:cubicBezTo>
                  <a:close/>
                </a:path>
              </a:pathLst>
            </a:custGeom>
            <a:solidFill>
              <a:srgbClr val="2A2B39"/>
            </a:solidFill>
          </p:spPr>
          <p:txBody>
            <a:bodyPr/>
            <a:lstStyle/>
            <a:p>
              <a:endParaRPr lang="en-GB"/>
            </a:p>
          </p:txBody>
        </p:sp>
      </p:grpSp>
      <p:sp>
        <p:nvSpPr>
          <p:cNvPr id="30" name="TextBox 30"/>
          <p:cNvSpPr txBox="1"/>
          <p:nvPr/>
        </p:nvSpPr>
        <p:spPr>
          <a:xfrm>
            <a:off x="1346801" y="5075309"/>
            <a:ext cx="1837113" cy="589905"/>
          </a:xfrm>
          <a:prstGeom prst="rect">
            <a:avLst/>
          </a:prstGeom>
        </p:spPr>
        <p:txBody>
          <a:bodyPr lIns="0" tIns="0" rIns="0" bIns="0" rtlCol="0" anchor="t">
            <a:spAutoFit/>
          </a:bodyPr>
          <a:lstStyle/>
          <a:p>
            <a:pPr algn="ctr">
              <a:lnSpc>
                <a:spcPts val="2312"/>
              </a:lnSpc>
            </a:pPr>
            <a:r>
              <a:rPr lang="en-US" sz="2400" dirty="0">
                <a:solidFill>
                  <a:srgbClr val="2A2B39"/>
                </a:solidFill>
                <a:latin typeface="Arial Narrow" pitchFamily="34" charset="0"/>
                <a:ea typeface="Ballpoint"/>
                <a:cs typeface="Ballpoint"/>
                <a:sym typeface="Ballpoint"/>
              </a:rPr>
              <a:t>OPERATIONS </a:t>
            </a:r>
          </a:p>
          <a:p>
            <a:pPr marL="0" lvl="0" indent="0" algn="ctr">
              <a:lnSpc>
                <a:spcPts val="2312"/>
              </a:lnSpc>
              <a:spcBef>
                <a:spcPct val="0"/>
              </a:spcBef>
            </a:pPr>
            <a:r>
              <a:rPr lang="en-US" sz="2400" dirty="0">
                <a:solidFill>
                  <a:srgbClr val="2A2B39"/>
                </a:solidFill>
                <a:latin typeface="Arial Narrow" pitchFamily="34" charset="0"/>
                <a:ea typeface="Ballpoint"/>
                <a:cs typeface="Ballpoint"/>
                <a:sym typeface="Ballpoint"/>
              </a:rPr>
              <a:t>MANAGER</a:t>
            </a:r>
          </a:p>
        </p:txBody>
      </p:sp>
      <p:grpSp>
        <p:nvGrpSpPr>
          <p:cNvPr id="31" name="Group 31"/>
          <p:cNvGrpSpPr/>
          <p:nvPr/>
        </p:nvGrpSpPr>
        <p:grpSpPr>
          <a:xfrm>
            <a:off x="14588077" y="4983789"/>
            <a:ext cx="2869130" cy="814415"/>
            <a:chOff x="0" y="0"/>
            <a:chExt cx="1657223" cy="470410"/>
          </a:xfrm>
        </p:grpSpPr>
        <p:sp>
          <p:nvSpPr>
            <p:cNvPr id="32" name="Freeform 32"/>
            <p:cNvSpPr/>
            <p:nvPr/>
          </p:nvSpPr>
          <p:spPr>
            <a:xfrm>
              <a:off x="39984" y="45156"/>
              <a:ext cx="1617240" cy="424549"/>
            </a:xfrm>
            <a:custGeom>
              <a:avLst/>
              <a:gdLst/>
              <a:ahLst/>
              <a:cxnLst/>
              <a:rect l="l" t="t" r="r" b="b"/>
              <a:pathLst>
                <a:path w="1617240" h="424549">
                  <a:moveTo>
                    <a:pt x="656" y="394774"/>
                  </a:moveTo>
                  <a:cubicBezTo>
                    <a:pt x="-1884" y="403664"/>
                    <a:pt x="3196" y="410014"/>
                    <a:pt x="11601" y="411284"/>
                  </a:cubicBezTo>
                  <a:cubicBezTo>
                    <a:pt x="21196" y="412554"/>
                    <a:pt x="29591" y="412554"/>
                    <a:pt x="39186" y="412554"/>
                  </a:cubicBezTo>
                  <a:cubicBezTo>
                    <a:pt x="77564" y="413824"/>
                    <a:pt x="115942" y="413824"/>
                    <a:pt x="155520" y="415094"/>
                  </a:cubicBezTo>
                  <a:cubicBezTo>
                    <a:pt x="177108" y="416364"/>
                    <a:pt x="198696" y="417634"/>
                    <a:pt x="219084" y="418904"/>
                  </a:cubicBezTo>
                  <a:cubicBezTo>
                    <a:pt x="255064" y="420174"/>
                    <a:pt x="289844" y="420174"/>
                    <a:pt x="325824" y="421444"/>
                  </a:cubicBezTo>
                  <a:cubicBezTo>
                    <a:pt x="340216" y="421444"/>
                    <a:pt x="353408" y="421444"/>
                    <a:pt x="367800" y="420174"/>
                  </a:cubicBezTo>
                  <a:cubicBezTo>
                    <a:pt x="373797" y="420174"/>
                    <a:pt x="380993" y="418904"/>
                    <a:pt x="386989" y="418904"/>
                  </a:cubicBezTo>
                  <a:cubicBezTo>
                    <a:pt x="410976" y="420174"/>
                    <a:pt x="890705" y="411284"/>
                    <a:pt x="914692" y="412554"/>
                  </a:cubicBezTo>
                  <a:cubicBezTo>
                    <a:pt x="948273" y="413824"/>
                    <a:pt x="1040621" y="413824"/>
                    <a:pt x="1074202" y="413824"/>
                  </a:cubicBezTo>
                  <a:cubicBezTo>
                    <a:pt x="1087394" y="413824"/>
                    <a:pt x="1099387" y="412554"/>
                    <a:pt x="1112580" y="412554"/>
                  </a:cubicBezTo>
                  <a:lnTo>
                    <a:pt x="1177343" y="416364"/>
                  </a:lnTo>
                  <a:cubicBezTo>
                    <a:pt x="1224117" y="418904"/>
                    <a:pt x="1269691" y="416364"/>
                    <a:pt x="1316465" y="420174"/>
                  </a:cubicBezTo>
                  <a:cubicBezTo>
                    <a:pt x="1394421" y="425254"/>
                    <a:pt x="1473576" y="418904"/>
                    <a:pt x="1553739" y="423984"/>
                  </a:cubicBezTo>
                  <a:cubicBezTo>
                    <a:pt x="1574060" y="425254"/>
                    <a:pt x="1594379" y="423984"/>
                    <a:pt x="1617239" y="423984"/>
                  </a:cubicBezTo>
                  <a:lnTo>
                    <a:pt x="1617239" y="364294"/>
                  </a:lnTo>
                  <a:cubicBezTo>
                    <a:pt x="1615969" y="328320"/>
                    <a:pt x="1614699" y="315784"/>
                    <a:pt x="1614699" y="302465"/>
                  </a:cubicBezTo>
                  <a:cubicBezTo>
                    <a:pt x="1614699" y="287056"/>
                    <a:pt x="1618510" y="271386"/>
                    <a:pt x="1612160" y="255977"/>
                  </a:cubicBezTo>
                  <a:cubicBezTo>
                    <a:pt x="1604539" y="245792"/>
                    <a:pt x="1593110" y="44955"/>
                    <a:pt x="1593110" y="34770"/>
                  </a:cubicBezTo>
                  <a:cubicBezTo>
                    <a:pt x="1590569" y="27718"/>
                    <a:pt x="1589299" y="20406"/>
                    <a:pt x="1586760" y="13354"/>
                  </a:cubicBezTo>
                  <a:cubicBezTo>
                    <a:pt x="1586760" y="11265"/>
                    <a:pt x="1585489" y="9176"/>
                    <a:pt x="1584219" y="5644"/>
                  </a:cubicBezTo>
                  <a:cubicBezTo>
                    <a:pt x="1574060" y="3104"/>
                    <a:pt x="1565169" y="1834"/>
                    <a:pt x="1555010" y="564"/>
                  </a:cubicBezTo>
                  <a:cubicBezTo>
                    <a:pt x="1547389" y="-706"/>
                    <a:pt x="1539769" y="564"/>
                    <a:pt x="1533419" y="564"/>
                  </a:cubicBezTo>
                  <a:lnTo>
                    <a:pt x="5605" y="5644"/>
                  </a:lnTo>
                  <a:lnTo>
                    <a:pt x="656" y="394774"/>
                  </a:lnTo>
                  <a:close/>
                </a:path>
              </a:pathLst>
            </a:custGeom>
            <a:solidFill>
              <a:srgbClr val="E8DEFC"/>
            </a:solidFill>
          </p:spPr>
          <p:txBody>
            <a:bodyPr/>
            <a:lstStyle/>
            <a:p>
              <a:endParaRPr lang="en-GB"/>
            </a:p>
          </p:txBody>
        </p:sp>
        <p:sp>
          <p:nvSpPr>
            <p:cNvPr id="33" name="Freeform 33"/>
            <p:cNvSpPr/>
            <p:nvPr/>
          </p:nvSpPr>
          <p:spPr>
            <a:xfrm>
              <a:off x="11430" y="16510"/>
              <a:ext cx="1596264" cy="415800"/>
            </a:xfrm>
            <a:custGeom>
              <a:avLst/>
              <a:gdLst/>
              <a:ahLst/>
              <a:cxnLst/>
              <a:rect l="l" t="t" r="r" b="b"/>
              <a:pathLst>
                <a:path w="1596264" h="415800">
                  <a:moveTo>
                    <a:pt x="1596264" y="415800"/>
                  </a:moveTo>
                  <a:lnTo>
                    <a:pt x="0" y="408180"/>
                  </a:lnTo>
                  <a:lnTo>
                    <a:pt x="0" y="151167"/>
                  </a:lnTo>
                  <a:lnTo>
                    <a:pt x="7620" y="20320"/>
                  </a:lnTo>
                  <a:lnTo>
                    <a:pt x="793330" y="0"/>
                  </a:lnTo>
                  <a:lnTo>
                    <a:pt x="1574674" y="8890"/>
                  </a:lnTo>
                  <a:close/>
                </a:path>
              </a:pathLst>
            </a:custGeom>
            <a:solidFill>
              <a:srgbClr val="E8DEFC"/>
            </a:solidFill>
          </p:spPr>
          <p:txBody>
            <a:bodyPr/>
            <a:lstStyle/>
            <a:p>
              <a:endParaRPr lang="en-GB"/>
            </a:p>
          </p:txBody>
        </p:sp>
        <p:sp>
          <p:nvSpPr>
            <p:cNvPr id="34" name="Freeform 34"/>
            <p:cNvSpPr/>
            <p:nvPr/>
          </p:nvSpPr>
          <p:spPr>
            <a:xfrm>
              <a:off x="-215" y="0"/>
              <a:ext cx="1620608" cy="441765"/>
            </a:xfrm>
            <a:custGeom>
              <a:avLst/>
              <a:gdLst/>
              <a:ahLst/>
              <a:cxnLst/>
              <a:rect l="l" t="t" r="r" b="b"/>
              <a:pathLst>
                <a:path w="1620608" h="441765">
                  <a:moveTo>
                    <a:pt x="1587588" y="21590"/>
                  </a:moveTo>
                  <a:cubicBezTo>
                    <a:pt x="1588859" y="34290"/>
                    <a:pt x="1588859" y="44450"/>
                    <a:pt x="1590128" y="52503"/>
                  </a:cubicBezTo>
                  <a:cubicBezTo>
                    <a:pt x="1592668" y="59555"/>
                    <a:pt x="1593938" y="66867"/>
                    <a:pt x="1596478" y="73919"/>
                  </a:cubicBezTo>
                  <a:cubicBezTo>
                    <a:pt x="1596478" y="84104"/>
                    <a:pt x="1609178" y="284941"/>
                    <a:pt x="1615528" y="295126"/>
                  </a:cubicBezTo>
                  <a:cubicBezTo>
                    <a:pt x="1621878" y="310535"/>
                    <a:pt x="1618068" y="326205"/>
                    <a:pt x="1618068" y="341614"/>
                  </a:cubicBezTo>
                  <a:cubicBezTo>
                    <a:pt x="1618068" y="355194"/>
                    <a:pt x="1619338" y="367730"/>
                    <a:pt x="1620609" y="381510"/>
                  </a:cubicBezTo>
                  <a:lnTo>
                    <a:pt x="1620609" y="441200"/>
                  </a:lnTo>
                  <a:cubicBezTo>
                    <a:pt x="1597748" y="441200"/>
                    <a:pt x="1577428" y="442470"/>
                    <a:pt x="1557109" y="441200"/>
                  </a:cubicBezTo>
                  <a:cubicBezTo>
                    <a:pt x="1478995" y="436120"/>
                    <a:pt x="1399840" y="442470"/>
                    <a:pt x="1321884" y="437390"/>
                  </a:cubicBezTo>
                  <a:cubicBezTo>
                    <a:pt x="1275110" y="433580"/>
                    <a:pt x="1229536" y="436120"/>
                    <a:pt x="1182762" y="433580"/>
                  </a:cubicBezTo>
                  <a:lnTo>
                    <a:pt x="1117999" y="429770"/>
                  </a:lnTo>
                  <a:cubicBezTo>
                    <a:pt x="1104806" y="429770"/>
                    <a:pt x="1092813" y="431040"/>
                    <a:pt x="1079620" y="431040"/>
                  </a:cubicBezTo>
                  <a:cubicBezTo>
                    <a:pt x="1046039" y="429770"/>
                    <a:pt x="953691" y="431040"/>
                    <a:pt x="920110" y="429770"/>
                  </a:cubicBezTo>
                  <a:cubicBezTo>
                    <a:pt x="896124" y="428500"/>
                    <a:pt x="416394" y="437390"/>
                    <a:pt x="392408" y="436120"/>
                  </a:cubicBezTo>
                  <a:cubicBezTo>
                    <a:pt x="386411" y="436120"/>
                    <a:pt x="379215" y="437390"/>
                    <a:pt x="373219" y="437390"/>
                  </a:cubicBezTo>
                  <a:cubicBezTo>
                    <a:pt x="358827" y="437390"/>
                    <a:pt x="345634" y="438660"/>
                    <a:pt x="331242" y="438660"/>
                  </a:cubicBezTo>
                  <a:cubicBezTo>
                    <a:pt x="295263" y="438660"/>
                    <a:pt x="260482" y="437390"/>
                    <a:pt x="224503" y="436120"/>
                  </a:cubicBezTo>
                  <a:cubicBezTo>
                    <a:pt x="202915" y="434850"/>
                    <a:pt x="181327" y="433580"/>
                    <a:pt x="160939" y="432310"/>
                  </a:cubicBezTo>
                  <a:cubicBezTo>
                    <a:pt x="122560" y="431040"/>
                    <a:pt x="84182" y="429770"/>
                    <a:pt x="44604" y="429770"/>
                  </a:cubicBezTo>
                  <a:cubicBezTo>
                    <a:pt x="34505" y="429770"/>
                    <a:pt x="25615" y="429770"/>
                    <a:pt x="15455" y="428500"/>
                  </a:cubicBezTo>
                  <a:cubicBezTo>
                    <a:pt x="6565" y="427230"/>
                    <a:pt x="1485" y="420880"/>
                    <a:pt x="4025" y="411990"/>
                  </a:cubicBezTo>
                  <a:cubicBezTo>
                    <a:pt x="12915" y="380789"/>
                    <a:pt x="9105" y="374259"/>
                    <a:pt x="7835" y="367469"/>
                  </a:cubicBezTo>
                  <a:cubicBezTo>
                    <a:pt x="6565" y="353627"/>
                    <a:pt x="2755" y="340047"/>
                    <a:pt x="4025" y="326205"/>
                  </a:cubicBezTo>
                  <a:cubicBezTo>
                    <a:pt x="1485" y="308968"/>
                    <a:pt x="-3595" y="95596"/>
                    <a:pt x="4025" y="78098"/>
                  </a:cubicBezTo>
                  <a:cubicBezTo>
                    <a:pt x="5295" y="74702"/>
                    <a:pt x="4025" y="71046"/>
                    <a:pt x="5295" y="67651"/>
                  </a:cubicBezTo>
                  <a:cubicBezTo>
                    <a:pt x="6565" y="62166"/>
                    <a:pt x="9105" y="56160"/>
                    <a:pt x="10375" y="44450"/>
                  </a:cubicBezTo>
                  <a:cubicBezTo>
                    <a:pt x="10375" y="41910"/>
                    <a:pt x="11645" y="39370"/>
                    <a:pt x="12915" y="38100"/>
                  </a:cubicBezTo>
                  <a:cubicBezTo>
                    <a:pt x="34505" y="35560"/>
                    <a:pt x="54199" y="30480"/>
                    <a:pt x="73388" y="29210"/>
                  </a:cubicBezTo>
                  <a:cubicBezTo>
                    <a:pt x="105770" y="25400"/>
                    <a:pt x="138151" y="22860"/>
                    <a:pt x="171732" y="20320"/>
                  </a:cubicBezTo>
                  <a:cubicBezTo>
                    <a:pt x="194520" y="17780"/>
                    <a:pt x="217307" y="16510"/>
                    <a:pt x="238895" y="13970"/>
                  </a:cubicBezTo>
                  <a:cubicBezTo>
                    <a:pt x="260482" y="11430"/>
                    <a:pt x="283270" y="8890"/>
                    <a:pt x="304857" y="8890"/>
                  </a:cubicBezTo>
                  <a:cubicBezTo>
                    <a:pt x="328844" y="7620"/>
                    <a:pt x="352830" y="10160"/>
                    <a:pt x="376817" y="8890"/>
                  </a:cubicBezTo>
                  <a:cubicBezTo>
                    <a:pt x="406800" y="8890"/>
                    <a:pt x="950093" y="6350"/>
                    <a:pt x="980076" y="5080"/>
                  </a:cubicBezTo>
                  <a:cubicBezTo>
                    <a:pt x="1008860" y="3810"/>
                    <a:pt x="1037644" y="2540"/>
                    <a:pt x="1067627" y="2540"/>
                  </a:cubicBezTo>
                  <a:cubicBezTo>
                    <a:pt x="1116799" y="1270"/>
                    <a:pt x="1164772" y="0"/>
                    <a:pt x="1213945" y="0"/>
                  </a:cubicBezTo>
                  <a:cubicBezTo>
                    <a:pt x="1234333" y="0"/>
                    <a:pt x="1255921" y="2540"/>
                    <a:pt x="1276309" y="2540"/>
                  </a:cubicBezTo>
                  <a:cubicBezTo>
                    <a:pt x="1332677" y="3810"/>
                    <a:pt x="1390245" y="5080"/>
                    <a:pt x="1446613" y="7620"/>
                  </a:cubicBezTo>
                  <a:cubicBezTo>
                    <a:pt x="1476596" y="8890"/>
                    <a:pt x="1506579" y="12700"/>
                    <a:pt x="1536563" y="16510"/>
                  </a:cubicBezTo>
                  <a:lnTo>
                    <a:pt x="1557109" y="16510"/>
                  </a:lnTo>
                  <a:cubicBezTo>
                    <a:pt x="1568538" y="17780"/>
                    <a:pt x="1577428" y="20320"/>
                    <a:pt x="1587588" y="21590"/>
                  </a:cubicBezTo>
                  <a:close/>
                  <a:moveTo>
                    <a:pt x="1597748" y="424690"/>
                  </a:moveTo>
                  <a:cubicBezTo>
                    <a:pt x="1599018" y="408180"/>
                    <a:pt x="1600288" y="395480"/>
                    <a:pt x="1600288" y="382780"/>
                  </a:cubicBezTo>
                  <a:cubicBezTo>
                    <a:pt x="1599018" y="366424"/>
                    <a:pt x="1597748" y="352583"/>
                    <a:pt x="1597748" y="337696"/>
                  </a:cubicBezTo>
                  <a:cubicBezTo>
                    <a:pt x="1597748" y="330906"/>
                    <a:pt x="1600288" y="324116"/>
                    <a:pt x="1599018" y="317325"/>
                  </a:cubicBezTo>
                  <a:cubicBezTo>
                    <a:pt x="1599018" y="311057"/>
                    <a:pt x="1597748" y="304528"/>
                    <a:pt x="1596478" y="298260"/>
                  </a:cubicBezTo>
                  <a:cubicBezTo>
                    <a:pt x="1591398" y="288597"/>
                    <a:pt x="1579968" y="88544"/>
                    <a:pt x="1579968" y="78881"/>
                  </a:cubicBezTo>
                  <a:cubicBezTo>
                    <a:pt x="1577428" y="70785"/>
                    <a:pt x="1574888" y="62428"/>
                    <a:pt x="1572348" y="54332"/>
                  </a:cubicBezTo>
                  <a:cubicBezTo>
                    <a:pt x="1571078" y="44450"/>
                    <a:pt x="1569809" y="43180"/>
                    <a:pt x="1553353" y="41910"/>
                  </a:cubicBezTo>
                  <a:cubicBezTo>
                    <a:pt x="1549755" y="41910"/>
                    <a:pt x="1547356" y="41910"/>
                    <a:pt x="1543758" y="40640"/>
                  </a:cubicBezTo>
                  <a:cubicBezTo>
                    <a:pt x="1513775" y="36830"/>
                    <a:pt x="1482593" y="31750"/>
                    <a:pt x="1452610" y="30480"/>
                  </a:cubicBezTo>
                  <a:cubicBezTo>
                    <a:pt x="1379451" y="26670"/>
                    <a:pt x="1305093" y="25400"/>
                    <a:pt x="1231934" y="22860"/>
                  </a:cubicBezTo>
                  <a:lnTo>
                    <a:pt x="1145583" y="22860"/>
                  </a:lnTo>
                  <a:cubicBezTo>
                    <a:pt x="1107205" y="22860"/>
                    <a:pt x="1068826" y="22860"/>
                    <a:pt x="1031647" y="24130"/>
                  </a:cubicBezTo>
                  <a:cubicBezTo>
                    <a:pt x="999266" y="25400"/>
                    <a:pt x="453573" y="29210"/>
                    <a:pt x="421192" y="29210"/>
                  </a:cubicBezTo>
                  <a:cubicBezTo>
                    <a:pt x="368421" y="29210"/>
                    <a:pt x="315651" y="26670"/>
                    <a:pt x="262881" y="33020"/>
                  </a:cubicBezTo>
                  <a:cubicBezTo>
                    <a:pt x="235297" y="36830"/>
                    <a:pt x="208911" y="36830"/>
                    <a:pt x="182526" y="38100"/>
                  </a:cubicBezTo>
                  <a:cubicBezTo>
                    <a:pt x="136952" y="41910"/>
                    <a:pt x="91378" y="45720"/>
                    <a:pt x="45804" y="50800"/>
                  </a:cubicBezTo>
                  <a:cubicBezTo>
                    <a:pt x="33235" y="50800"/>
                    <a:pt x="30695" y="52242"/>
                    <a:pt x="29425" y="55376"/>
                  </a:cubicBezTo>
                  <a:cubicBezTo>
                    <a:pt x="28155" y="60077"/>
                    <a:pt x="28155" y="64778"/>
                    <a:pt x="26885" y="69479"/>
                  </a:cubicBezTo>
                  <a:cubicBezTo>
                    <a:pt x="25615" y="77314"/>
                    <a:pt x="23075" y="84888"/>
                    <a:pt x="21805" y="92723"/>
                  </a:cubicBezTo>
                  <a:cubicBezTo>
                    <a:pt x="16725" y="101080"/>
                    <a:pt x="23075" y="305312"/>
                    <a:pt x="25615" y="313669"/>
                  </a:cubicBezTo>
                  <a:cubicBezTo>
                    <a:pt x="25615" y="322549"/>
                    <a:pt x="25615" y="331689"/>
                    <a:pt x="26885" y="340569"/>
                  </a:cubicBezTo>
                  <a:cubicBezTo>
                    <a:pt x="26885" y="347098"/>
                    <a:pt x="29425" y="353627"/>
                    <a:pt x="29425" y="360156"/>
                  </a:cubicBezTo>
                  <a:cubicBezTo>
                    <a:pt x="29425" y="367208"/>
                    <a:pt x="29425" y="374259"/>
                    <a:pt x="28155" y="382780"/>
                  </a:cubicBezTo>
                  <a:lnTo>
                    <a:pt x="28155" y="392940"/>
                  </a:lnTo>
                  <a:cubicBezTo>
                    <a:pt x="28155" y="403100"/>
                    <a:pt x="31965" y="406910"/>
                    <a:pt x="40855" y="406910"/>
                  </a:cubicBezTo>
                  <a:cubicBezTo>
                    <a:pt x="56597" y="406910"/>
                    <a:pt x="73388" y="408180"/>
                    <a:pt x="88979" y="408180"/>
                  </a:cubicBezTo>
                  <a:cubicBezTo>
                    <a:pt x="111766" y="408180"/>
                    <a:pt x="135753" y="405640"/>
                    <a:pt x="158540" y="408180"/>
                  </a:cubicBezTo>
                  <a:cubicBezTo>
                    <a:pt x="195719" y="411990"/>
                    <a:pt x="232898" y="414530"/>
                    <a:pt x="270077" y="413260"/>
                  </a:cubicBezTo>
                  <a:cubicBezTo>
                    <a:pt x="294063" y="411990"/>
                    <a:pt x="316851" y="414530"/>
                    <a:pt x="340837" y="414530"/>
                  </a:cubicBezTo>
                  <a:cubicBezTo>
                    <a:pt x="375617" y="414530"/>
                    <a:pt x="410398" y="413260"/>
                    <a:pt x="445178" y="414530"/>
                  </a:cubicBezTo>
                  <a:cubicBezTo>
                    <a:pt x="496749" y="415800"/>
                    <a:pt x="1062830" y="405640"/>
                    <a:pt x="1115600" y="408180"/>
                  </a:cubicBezTo>
                  <a:cubicBezTo>
                    <a:pt x="1138387" y="409450"/>
                    <a:pt x="1161174" y="410720"/>
                    <a:pt x="1182762" y="410720"/>
                  </a:cubicBezTo>
                  <a:cubicBezTo>
                    <a:pt x="1222340" y="413260"/>
                    <a:pt x="1260718" y="409450"/>
                    <a:pt x="1300296" y="413260"/>
                  </a:cubicBezTo>
                  <a:cubicBezTo>
                    <a:pt x="1332677" y="415800"/>
                    <a:pt x="1365059" y="415800"/>
                    <a:pt x="1397441" y="418340"/>
                  </a:cubicBezTo>
                  <a:cubicBezTo>
                    <a:pt x="1445414" y="422150"/>
                    <a:pt x="1493387" y="424690"/>
                    <a:pt x="1541360" y="425960"/>
                  </a:cubicBezTo>
                  <a:cubicBezTo>
                    <a:pt x="1559648" y="425960"/>
                    <a:pt x="1577428" y="424690"/>
                    <a:pt x="1597748" y="424690"/>
                  </a:cubicBezTo>
                  <a:close/>
                </a:path>
              </a:pathLst>
            </a:custGeom>
            <a:solidFill>
              <a:srgbClr val="2A2B39"/>
            </a:solidFill>
          </p:spPr>
          <p:txBody>
            <a:bodyPr/>
            <a:lstStyle/>
            <a:p>
              <a:endParaRPr lang="en-GB"/>
            </a:p>
          </p:txBody>
        </p:sp>
      </p:grpSp>
      <p:sp>
        <p:nvSpPr>
          <p:cNvPr id="35" name="Freeform 35"/>
          <p:cNvSpPr/>
          <p:nvPr/>
        </p:nvSpPr>
        <p:spPr>
          <a:xfrm>
            <a:off x="14695898" y="9562007"/>
            <a:ext cx="2653489" cy="120613"/>
          </a:xfrm>
          <a:custGeom>
            <a:avLst/>
            <a:gdLst/>
            <a:ahLst/>
            <a:cxnLst/>
            <a:rect l="l" t="t" r="r" b="b"/>
            <a:pathLst>
              <a:path w="2653489" h="120613">
                <a:moveTo>
                  <a:pt x="0" y="0"/>
                </a:moveTo>
                <a:lnTo>
                  <a:pt x="2653489" y="0"/>
                </a:lnTo>
                <a:lnTo>
                  <a:pt x="2653489" y="120614"/>
                </a:lnTo>
                <a:lnTo>
                  <a:pt x="0" y="120614"/>
                </a:lnTo>
                <a:lnTo>
                  <a:pt x="0" y="0"/>
                </a:lnTo>
                <a:close/>
              </a:path>
            </a:pathLst>
          </a:custGeom>
          <a:blipFill>
            <a:blip r:embed="rId8" cstate="print">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6" name="TextBox 36"/>
          <p:cNvSpPr txBox="1"/>
          <p:nvPr/>
        </p:nvSpPr>
        <p:spPr>
          <a:xfrm>
            <a:off x="14836271" y="5173621"/>
            <a:ext cx="2372742" cy="719428"/>
          </a:xfrm>
          <a:prstGeom prst="rect">
            <a:avLst/>
          </a:prstGeom>
        </p:spPr>
        <p:txBody>
          <a:bodyPr lIns="0" tIns="0" rIns="0" bIns="0" rtlCol="0" anchor="t">
            <a:spAutoFit/>
          </a:bodyPr>
          <a:lstStyle/>
          <a:p>
            <a:pPr marL="0" lvl="0" indent="0" algn="ctr">
              <a:lnSpc>
                <a:spcPts val="2880"/>
              </a:lnSpc>
              <a:spcBef>
                <a:spcPct val="0"/>
              </a:spcBef>
            </a:pPr>
            <a:r>
              <a:rPr lang="en-US" sz="2400" dirty="0">
                <a:solidFill>
                  <a:srgbClr val="2A2B39"/>
                </a:solidFill>
                <a:latin typeface="Arial Narrow" pitchFamily="34" charset="0"/>
                <a:ea typeface="Ballpoint"/>
                <a:cs typeface="Ballpoint"/>
                <a:sym typeface="Ballpoint"/>
              </a:rPr>
              <a:t>FITNESS TRAINERS</a:t>
            </a:r>
          </a:p>
        </p:txBody>
      </p:sp>
      <p:grpSp>
        <p:nvGrpSpPr>
          <p:cNvPr id="37" name="Group 37"/>
          <p:cNvGrpSpPr/>
          <p:nvPr/>
        </p:nvGrpSpPr>
        <p:grpSpPr>
          <a:xfrm>
            <a:off x="11148756" y="4983789"/>
            <a:ext cx="2869130" cy="814415"/>
            <a:chOff x="0" y="0"/>
            <a:chExt cx="1657223" cy="470410"/>
          </a:xfrm>
        </p:grpSpPr>
        <p:sp>
          <p:nvSpPr>
            <p:cNvPr id="38" name="Freeform 38"/>
            <p:cNvSpPr/>
            <p:nvPr/>
          </p:nvSpPr>
          <p:spPr>
            <a:xfrm>
              <a:off x="39984" y="45156"/>
              <a:ext cx="1617240" cy="424549"/>
            </a:xfrm>
            <a:custGeom>
              <a:avLst/>
              <a:gdLst/>
              <a:ahLst/>
              <a:cxnLst/>
              <a:rect l="l" t="t" r="r" b="b"/>
              <a:pathLst>
                <a:path w="1617240" h="424549">
                  <a:moveTo>
                    <a:pt x="656" y="394774"/>
                  </a:moveTo>
                  <a:cubicBezTo>
                    <a:pt x="-1884" y="403664"/>
                    <a:pt x="3196" y="410014"/>
                    <a:pt x="11601" y="411284"/>
                  </a:cubicBezTo>
                  <a:cubicBezTo>
                    <a:pt x="21196" y="412554"/>
                    <a:pt x="29591" y="412554"/>
                    <a:pt x="39186" y="412554"/>
                  </a:cubicBezTo>
                  <a:cubicBezTo>
                    <a:pt x="77564" y="413824"/>
                    <a:pt x="115942" y="413824"/>
                    <a:pt x="155520" y="415094"/>
                  </a:cubicBezTo>
                  <a:cubicBezTo>
                    <a:pt x="177108" y="416364"/>
                    <a:pt x="198696" y="417634"/>
                    <a:pt x="219084" y="418904"/>
                  </a:cubicBezTo>
                  <a:cubicBezTo>
                    <a:pt x="255064" y="420174"/>
                    <a:pt x="289844" y="420174"/>
                    <a:pt x="325824" y="421444"/>
                  </a:cubicBezTo>
                  <a:cubicBezTo>
                    <a:pt x="340216" y="421444"/>
                    <a:pt x="353408" y="421444"/>
                    <a:pt x="367800" y="420174"/>
                  </a:cubicBezTo>
                  <a:cubicBezTo>
                    <a:pt x="373797" y="420174"/>
                    <a:pt x="380993" y="418904"/>
                    <a:pt x="386989" y="418904"/>
                  </a:cubicBezTo>
                  <a:cubicBezTo>
                    <a:pt x="410976" y="420174"/>
                    <a:pt x="890705" y="411284"/>
                    <a:pt x="914692" y="412554"/>
                  </a:cubicBezTo>
                  <a:cubicBezTo>
                    <a:pt x="948273" y="413824"/>
                    <a:pt x="1040621" y="413824"/>
                    <a:pt x="1074202" y="413824"/>
                  </a:cubicBezTo>
                  <a:cubicBezTo>
                    <a:pt x="1087394" y="413824"/>
                    <a:pt x="1099387" y="412554"/>
                    <a:pt x="1112580" y="412554"/>
                  </a:cubicBezTo>
                  <a:lnTo>
                    <a:pt x="1177343" y="416364"/>
                  </a:lnTo>
                  <a:cubicBezTo>
                    <a:pt x="1224117" y="418904"/>
                    <a:pt x="1269691" y="416364"/>
                    <a:pt x="1316465" y="420174"/>
                  </a:cubicBezTo>
                  <a:cubicBezTo>
                    <a:pt x="1394421" y="425254"/>
                    <a:pt x="1473576" y="418904"/>
                    <a:pt x="1553739" y="423984"/>
                  </a:cubicBezTo>
                  <a:cubicBezTo>
                    <a:pt x="1574060" y="425254"/>
                    <a:pt x="1594379" y="423984"/>
                    <a:pt x="1617239" y="423984"/>
                  </a:cubicBezTo>
                  <a:lnTo>
                    <a:pt x="1617239" y="364294"/>
                  </a:lnTo>
                  <a:cubicBezTo>
                    <a:pt x="1615969" y="328320"/>
                    <a:pt x="1614699" y="315784"/>
                    <a:pt x="1614699" y="302465"/>
                  </a:cubicBezTo>
                  <a:cubicBezTo>
                    <a:pt x="1614699" y="287056"/>
                    <a:pt x="1618510" y="271386"/>
                    <a:pt x="1612160" y="255977"/>
                  </a:cubicBezTo>
                  <a:cubicBezTo>
                    <a:pt x="1604539" y="245792"/>
                    <a:pt x="1593110" y="44955"/>
                    <a:pt x="1593110" y="34770"/>
                  </a:cubicBezTo>
                  <a:cubicBezTo>
                    <a:pt x="1590569" y="27718"/>
                    <a:pt x="1589299" y="20406"/>
                    <a:pt x="1586760" y="13354"/>
                  </a:cubicBezTo>
                  <a:cubicBezTo>
                    <a:pt x="1586760" y="11265"/>
                    <a:pt x="1585489" y="9176"/>
                    <a:pt x="1584219" y="5644"/>
                  </a:cubicBezTo>
                  <a:cubicBezTo>
                    <a:pt x="1574060" y="3104"/>
                    <a:pt x="1565169" y="1834"/>
                    <a:pt x="1555010" y="564"/>
                  </a:cubicBezTo>
                  <a:cubicBezTo>
                    <a:pt x="1547389" y="-706"/>
                    <a:pt x="1539769" y="564"/>
                    <a:pt x="1533419" y="564"/>
                  </a:cubicBezTo>
                  <a:lnTo>
                    <a:pt x="5605" y="5644"/>
                  </a:lnTo>
                  <a:lnTo>
                    <a:pt x="656" y="394774"/>
                  </a:lnTo>
                  <a:close/>
                </a:path>
              </a:pathLst>
            </a:custGeom>
            <a:solidFill>
              <a:srgbClr val="C7EBEE"/>
            </a:solidFill>
          </p:spPr>
          <p:txBody>
            <a:bodyPr/>
            <a:lstStyle/>
            <a:p>
              <a:endParaRPr lang="en-GB"/>
            </a:p>
          </p:txBody>
        </p:sp>
        <p:sp>
          <p:nvSpPr>
            <p:cNvPr id="39" name="Freeform 39"/>
            <p:cNvSpPr/>
            <p:nvPr/>
          </p:nvSpPr>
          <p:spPr>
            <a:xfrm>
              <a:off x="11430" y="16510"/>
              <a:ext cx="1596264" cy="415800"/>
            </a:xfrm>
            <a:custGeom>
              <a:avLst/>
              <a:gdLst/>
              <a:ahLst/>
              <a:cxnLst/>
              <a:rect l="l" t="t" r="r" b="b"/>
              <a:pathLst>
                <a:path w="1596264" h="415800">
                  <a:moveTo>
                    <a:pt x="1596264" y="415800"/>
                  </a:moveTo>
                  <a:lnTo>
                    <a:pt x="0" y="408180"/>
                  </a:lnTo>
                  <a:lnTo>
                    <a:pt x="0" y="151167"/>
                  </a:lnTo>
                  <a:lnTo>
                    <a:pt x="7620" y="20320"/>
                  </a:lnTo>
                  <a:lnTo>
                    <a:pt x="793330" y="0"/>
                  </a:lnTo>
                  <a:lnTo>
                    <a:pt x="1574674" y="8890"/>
                  </a:lnTo>
                  <a:close/>
                </a:path>
              </a:pathLst>
            </a:custGeom>
            <a:solidFill>
              <a:srgbClr val="C7EBEE"/>
            </a:solidFill>
          </p:spPr>
          <p:txBody>
            <a:bodyPr/>
            <a:lstStyle/>
            <a:p>
              <a:endParaRPr lang="en-GB"/>
            </a:p>
          </p:txBody>
        </p:sp>
        <p:sp>
          <p:nvSpPr>
            <p:cNvPr id="40" name="Freeform 40"/>
            <p:cNvSpPr/>
            <p:nvPr/>
          </p:nvSpPr>
          <p:spPr>
            <a:xfrm>
              <a:off x="-215" y="0"/>
              <a:ext cx="1620608" cy="441765"/>
            </a:xfrm>
            <a:custGeom>
              <a:avLst/>
              <a:gdLst/>
              <a:ahLst/>
              <a:cxnLst/>
              <a:rect l="l" t="t" r="r" b="b"/>
              <a:pathLst>
                <a:path w="1620608" h="441765">
                  <a:moveTo>
                    <a:pt x="1587588" y="21590"/>
                  </a:moveTo>
                  <a:cubicBezTo>
                    <a:pt x="1588859" y="34290"/>
                    <a:pt x="1588859" y="44450"/>
                    <a:pt x="1590128" y="52503"/>
                  </a:cubicBezTo>
                  <a:cubicBezTo>
                    <a:pt x="1592668" y="59555"/>
                    <a:pt x="1593938" y="66867"/>
                    <a:pt x="1596478" y="73919"/>
                  </a:cubicBezTo>
                  <a:cubicBezTo>
                    <a:pt x="1596478" y="84104"/>
                    <a:pt x="1609178" y="284941"/>
                    <a:pt x="1615528" y="295126"/>
                  </a:cubicBezTo>
                  <a:cubicBezTo>
                    <a:pt x="1621878" y="310535"/>
                    <a:pt x="1618068" y="326205"/>
                    <a:pt x="1618068" y="341614"/>
                  </a:cubicBezTo>
                  <a:cubicBezTo>
                    <a:pt x="1618068" y="355194"/>
                    <a:pt x="1619338" y="367730"/>
                    <a:pt x="1620609" y="381510"/>
                  </a:cubicBezTo>
                  <a:lnTo>
                    <a:pt x="1620609" y="441200"/>
                  </a:lnTo>
                  <a:cubicBezTo>
                    <a:pt x="1597748" y="441200"/>
                    <a:pt x="1577428" y="442470"/>
                    <a:pt x="1557109" y="441200"/>
                  </a:cubicBezTo>
                  <a:cubicBezTo>
                    <a:pt x="1478995" y="436120"/>
                    <a:pt x="1399840" y="442470"/>
                    <a:pt x="1321884" y="437390"/>
                  </a:cubicBezTo>
                  <a:cubicBezTo>
                    <a:pt x="1275110" y="433580"/>
                    <a:pt x="1229536" y="436120"/>
                    <a:pt x="1182762" y="433580"/>
                  </a:cubicBezTo>
                  <a:lnTo>
                    <a:pt x="1117999" y="429770"/>
                  </a:lnTo>
                  <a:cubicBezTo>
                    <a:pt x="1104806" y="429770"/>
                    <a:pt x="1092813" y="431040"/>
                    <a:pt x="1079620" y="431040"/>
                  </a:cubicBezTo>
                  <a:cubicBezTo>
                    <a:pt x="1046039" y="429770"/>
                    <a:pt x="953691" y="431040"/>
                    <a:pt x="920110" y="429770"/>
                  </a:cubicBezTo>
                  <a:cubicBezTo>
                    <a:pt x="896124" y="428500"/>
                    <a:pt x="416394" y="437390"/>
                    <a:pt x="392408" y="436120"/>
                  </a:cubicBezTo>
                  <a:cubicBezTo>
                    <a:pt x="386411" y="436120"/>
                    <a:pt x="379215" y="437390"/>
                    <a:pt x="373219" y="437390"/>
                  </a:cubicBezTo>
                  <a:cubicBezTo>
                    <a:pt x="358827" y="437390"/>
                    <a:pt x="345634" y="438660"/>
                    <a:pt x="331242" y="438660"/>
                  </a:cubicBezTo>
                  <a:cubicBezTo>
                    <a:pt x="295263" y="438660"/>
                    <a:pt x="260482" y="437390"/>
                    <a:pt x="224503" y="436120"/>
                  </a:cubicBezTo>
                  <a:cubicBezTo>
                    <a:pt x="202915" y="434850"/>
                    <a:pt x="181327" y="433580"/>
                    <a:pt x="160939" y="432310"/>
                  </a:cubicBezTo>
                  <a:cubicBezTo>
                    <a:pt x="122560" y="431040"/>
                    <a:pt x="84182" y="429770"/>
                    <a:pt x="44604" y="429770"/>
                  </a:cubicBezTo>
                  <a:cubicBezTo>
                    <a:pt x="34505" y="429770"/>
                    <a:pt x="25615" y="429770"/>
                    <a:pt x="15455" y="428500"/>
                  </a:cubicBezTo>
                  <a:cubicBezTo>
                    <a:pt x="6565" y="427230"/>
                    <a:pt x="1485" y="420880"/>
                    <a:pt x="4025" y="411990"/>
                  </a:cubicBezTo>
                  <a:cubicBezTo>
                    <a:pt x="12915" y="380789"/>
                    <a:pt x="9105" y="374259"/>
                    <a:pt x="7835" y="367469"/>
                  </a:cubicBezTo>
                  <a:cubicBezTo>
                    <a:pt x="6565" y="353627"/>
                    <a:pt x="2755" y="340047"/>
                    <a:pt x="4025" y="326205"/>
                  </a:cubicBezTo>
                  <a:cubicBezTo>
                    <a:pt x="1485" y="308968"/>
                    <a:pt x="-3595" y="95596"/>
                    <a:pt x="4025" y="78098"/>
                  </a:cubicBezTo>
                  <a:cubicBezTo>
                    <a:pt x="5295" y="74702"/>
                    <a:pt x="4025" y="71046"/>
                    <a:pt x="5295" y="67651"/>
                  </a:cubicBezTo>
                  <a:cubicBezTo>
                    <a:pt x="6565" y="62166"/>
                    <a:pt x="9105" y="56160"/>
                    <a:pt x="10375" y="44450"/>
                  </a:cubicBezTo>
                  <a:cubicBezTo>
                    <a:pt x="10375" y="41910"/>
                    <a:pt x="11645" y="39370"/>
                    <a:pt x="12915" y="38100"/>
                  </a:cubicBezTo>
                  <a:cubicBezTo>
                    <a:pt x="34505" y="35560"/>
                    <a:pt x="54199" y="30480"/>
                    <a:pt x="73388" y="29210"/>
                  </a:cubicBezTo>
                  <a:cubicBezTo>
                    <a:pt x="105770" y="25400"/>
                    <a:pt x="138151" y="22860"/>
                    <a:pt x="171732" y="20320"/>
                  </a:cubicBezTo>
                  <a:cubicBezTo>
                    <a:pt x="194520" y="17780"/>
                    <a:pt x="217307" y="16510"/>
                    <a:pt x="238895" y="13970"/>
                  </a:cubicBezTo>
                  <a:cubicBezTo>
                    <a:pt x="260482" y="11430"/>
                    <a:pt x="283270" y="8890"/>
                    <a:pt x="304857" y="8890"/>
                  </a:cubicBezTo>
                  <a:cubicBezTo>
                    <a:pt x="328844" y="7620"/>
                    <a:pt x="352830" y="10160"/>
                    <a:pt x="376817" y="8890"/>
                  </a:cubicBezTo>
                  <a:cubicBezTo>
                    <a:pt x="406800" y="8890"/>
                    <a:pt x="950093" y="6350"/>
                    <a:pt x="980076" y="5080"/>
                  </a:cubicBezTo>
                  <a:cubicBezTo>
                    <a:pt x="1008860" y="3810"/>
                    <a:pt x="1037644" y="2540"/>
                    <a:pt x="1067627" y="2540"/>
                  </a:cubicBezTo>
                  <a:cubicBezTo>
                    <a:pt x="1116799" y="1270"/>
                    <a:pt x="1164772" y="0"/>
                    <a:pt x="1213945" y="0"/>
                  </a:cubicBezTo>
                  <a:cubicBezTo>
                    <a:pt x="1234333" y="0"/>
                    <a:pt x="1255921" y="2540"/>
                    <a:pt x="1276309" y="2540"/>
                  </a:cubicBezTo>
                  <a:cubicBezTo>
                    <a:pt x="1332677" y="3810"/>
                    <a:pt x="1390245" y="5080"/>
                    <a:pt x="1446613" y="7620"/>
                  </a:cubicBezTo>
                  <a:cubicBezTo>
                    <a:pt x="1476596" y="8890"/>
                    <a:pt x="1506579" y="12700"/>
                    <a:pt x="1536563" y="16510"/>
                  </a:cubicBezTo>
                  <a:lnTo>
                    <a:pt x="1557109" y="16510"/>
                  </a:lnTo>
                  <a:cubicBezTo>
                    <a:pt x="1568538" y="17780"/>
                    <a:pt x="1577428" y="20320"/>
                    <a:pt x="1587588" y="21590"/>
                  </a:cubicBezTo>
                  <a:close/>
                  <a:moveTo>
                    <a:pt x="1597748" y="424690"/>
                  </a:moveTo>
                  <a:cubicBezTo>
                    <a:pt x="1599018" y="408180"/>
                    <a:pt x="1600288" y="395480"/>
                    <a:pt x="1600288" y="382780"/>
                  </a:cubicBezTo>
                  <a:cubicBezTo>
                    <a:pt x="1599018" y="366424"/>
                    <a:pt x="1597748" y="352583"/>
                    <a:pt x="1597748" y="337696"/>
                  </a:cubicBezTo>
                  <a:cubicBezTo>
                    <a:pt x="1597748" y="330906"/>
                    <a:pt x="1600288" y="324116"/>
                    <a:pt x="1599018" y="317325"/>
                  </a:cubicBezTo>
                  <a:cubicBezTo>
                    <a:pt x="1599018" y="311057"/>
                    <a:pt x="1597748" y="304528"/>
                    <a:pt x="1596478" y="298260"/>
                  </a:cubicBezTo>
                  <a:cubicBezTo>
                    <a:pt x="1591398" y="288597"/>
                    <a:pt x="1579968" y="88544"/>
                    <a:pt x="1579968" y="78881"/>
                  </a:cubicBezTo>
                  <a:cubicBezTo>
                    <a:pt x="1577428" y="70785"/>
                    <a:pt x="1574888" y="62428"/>
                    <a:pt x="1572348" y="54332"/>
                  </a:cubicBezTo>
                  <a:cubicBezTo>
                    <a:pt x="1571078" y="44450"/>
                    <a:pt x="1569809" y="43180"/>
                    <a:pt x="1553353" y="41910"/>
                  </a:cubicBezTo>
                  <a:cubicBezTo>
                    <a:pt x="1549755" y="41910"/>
                    <a:pt x="1547356" y="41910"/>
                    <a:pt x="1543758" y="40640"/>
                  </a:cubicBezTo>
                  <a:cubicBezTo>
                    <a:pt x="1513775" y="36830"/>
                    <a:pt x="1482593" y="31750"/>
                    <a:pt x="1452610" y="30480"/>
                  </a:cubicBezTo>
                  <a:cubicBezTo>
                    <a:pt x="1379451" y="26670"/>
                    <a:pt x="1305093" y="25400"/>
                    <a:pt x="1231934" y="22860"/>
                  </a:cubicBezTo>
                  <a:lnTo>
                    <a:pt x="1145583" y="22860"/>
                  </a:lnTo>
                  <a:cubicBezTo>
                    <a:pt x="1107205" y="22860"/>
                    <a:pt x="1068826" y="22860"/>
                    <a:pt x="1031647" y="24130"/>
                  </a:cubicBezTo>
                  <a:cubicBezTo>
                    <a:pt x="999266" y="25400"/>
                    <a:pt x="453573" y="29210"/>
                    <a:pt x="421192" y="29210"/>
                  </a:cubicBezTo>
                  <a:cubicBezTo>
                    <a:pt x="368421" y="29210"/>
                    <a:pt x="315651" y="26670"/>
                    <a:pt x="262881" y="33020"/>
                  </a:cubicBezTo>
                  <a:cubicBezTo>
                    <a:pt x="235297" y="36830"/>
                    <a:pt x="208911" y="36830"/>
                    <a:pt x="182526" y="38100"/>
                  </a:cubicBezTo>
                  <a:cubicBezTo>
                    <a:pt x="136952" y="41910"/>
                    <a:pt x="91378" y="45720"/>
                    <a:pt x="45804" y="50800"/>
                  </a:cubicBezTo>
                  <a:cubicBezTo>
                    <a:pt x="33235" y="50800"/>
                    <a:pt x="30695" y="52242"/>
                    <a:pt x="29425" y="55376"/>
                  </a:cubicBezTo>
                  <a:cubicBezTo>
                    <a:pt x="28155" y="60077"/>
                    <a:pt x="28155" y="64778"/>
                    <a:pt x="26885" y="69479"/>
                  </a:cubicBezTo>
                  <a:cubicBezTo>
                    <a:pt x="25615" y="77314"/>
                    <a:pt x="23075" y="84888"/>
                    <a:pt x="21805" y="92723"/>
                  </a:cubicBezTo>
                  <a:cubicBezTo>
                    <a:pt x="16725" y="101080"/>
                    <a:pt x="23075" y="305312"/>
                    <a:pt x="25615" y="313669"/>
                  </a:cubicBezTo>
                  <a:cubicBezTo>
                    <a:pt x="25615" y="322549"/>
                    <a:pt x="25615" y="331689"/>
                    <a:pt x="26885" y="340569"/>
                  </a:cubicBezTo>
                  <a:cubicBezTo>
                    <a:pt x="26885" y="347098"/>
                    <a:pt x="29425" y="353627"/>
                    <a:pt x="29425" y="360156"/>
                  </a:cubicBezTo>
                  <a:cubicBezTo>
                    <a:pt x="29425" y="367208"/>
                    <a:pt x="29425" y="374259"/>
                    <a:pt x="28155" y="382780"/>
                  </a:cubicBezTo>
                  <a:lnTo>
                    <a:pt x="28155" y="392940"/>
                  </a:lnTo>
                  <a:cubicBezTo>
                    <a:pt x="28155" y="403100"/>
                    <a:pt x="31965" y="406910"/>
                    <a:pt x="40855" y="406910"/>
                  </a:cubicBezTo>
                  <a:cubicBezTo>
                    <a:pt x="56597" y="406910"/>
                    <a:pt x="73388" y="408180"/>
                    <a:pt x="88979" y="408180"/>
                  </a:cubicBezTo>
                  <a:cubicBezTo>
                    <a:pt x="111766" y="408180"/>
                    <a:pt x="135753" y="405640"/>
                    <a:pt x="158540" y="408180"/>
                  </a:cubicBezTo>
                  <a:cubicBezTo>
                    <a:pt x="195719" y="411990"/>
                    <a:pt x="232898" y="414530"/>
                    <a:pt x="270077" y="413260"/>
                  </a:cubicBezTo>
                  <a:cubicBezTo>
                    <a:pt x="294063" y="411990"/>
                    <a:pt x="316851" y="414530"/>
                    <a:pt x="340837" y="414530"/>
                  </a:cubicBezTo>
                  <a:cubicBezTo>
                    <a:pt x="375617" y="414530"/>
                    <a:pt x="410398" y="413260"/>
                    <a:pt x="445178" y="414530"/>
                  </a:cubicBezTo>
                  <a:cubicBezTo>
                    <a:pt x="496749" y="415800"/>
                    <a:pt x="1062830" y="405640"/>
                    <a:pt x="1115600" y="408180"/>
                  </a:cubicBezTo>
                  <a:cubicBezTo>
                    <a:pt x="1138387" y="409450"/>
                    <a:pt x="1161174" y="410720"/>
                    <a:pt x="1182762" y="410720"/>
                  </a:cubicBezTo>
                  <a:cubicBezTo>
                    <a:pt x="1222340" y="413260"/>
                    <a:pt x="1260718" y="409450"/>
                    <a:pt x="1300296" y="413260"/>
                  </a:cubicBezTo>
                  <a:cubicBezTo>
                    <a:pt x="1332677" y="415800"/>
                    <a:pt x="1365059" y="415800"/>
                    <a:pt x="1397441" y="418340"/>
                  </a:cubicBezTo>
                  <a:cubicBezTo>
                    <a:pt x="1445414" y="422150"/>
                    <a:pt x="1493387" y="424690"/>
                    <a:pt x="1541360" y="425960"/>
                  </a:cubicBezTo>
                  <a:cubicBezTo>
                    <a:pt x="1559648" y="425960"/>
                    <a:pt x="1577428" y="424690"/>
                    <a:pt x="1597748" y="424690"/>
                  </a:cubicBezTo>
                  <a:close/>
                </a:path>
              </a:pathLst>
            </a:custGeom>
            <a:solidFill>
              <a:srgbClr val="2A2B39"/>
            </a:solidFill>
          </p:spPr>
          <p:txBody>
            <a:bodyPr/>
            <a:lstStyle/>
            <a:p>
              <a:endParaRPr lang="en-GB"/>
            </a:p>
          </p:txBody>
        </p:sp>
      </p:grpSp>
      <p:sp>
        <p:nvSpPr>
          <p:cNvPr id="41" name="Freeform 41"/>
          <p:cNvSpPr/>
          <p:nvPr/>
        </p:nvSpPr>
        <p:spPr>
          <a:xfrm>
            <a:off x="11256577" y="9562007"/>
            <a:ext cx="2653489" cy="120613"/>
          </a:xfrm>
          <a:custGeom>
            <a:avLst/>
            <a:gdLst/>
            <a:ahLst/>
            <a:cxnLst/>
            <a:rect l="l" t="t" r="r" b="b"/>
            <a:pathLst>
              <a:path w="2653489" h="120613">
                <a:moveTo>
                  <a:pt x="0" y="0"/>
                </a:moveTo>
                <a:lnTo>
                  <a:pt x="2653488" y="0"/>
                </a:lnTo>
                <a:lnTo>
                  <a:pt x="2653488" y="120614"/>
                </a:lnTo>
                <a:lnTo>
                  <a:pt x="0" y="120614"/>
                </a:lnTo>
                <a:lnTo>
                  <a:pt x="0" y="0"/>
                </a:lnTo>
                <a:close/>
              </a:path>
            </a:pathLst>
          </a:custGeom>
          <a:blipFill>
            <a:blip r:embed="rId10" cstate="print">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42" name="TextBox 42"/>
          <p:cNvSpPr txBox="1"/>
          <p:nvPr/>
        </p:nvSpPr>
        <p:spPr>
          <a:xfrm>
            <a:off x="11619451" y="5046707"/>
            <a:ext cx="1927741" cy="623056"/>
          </a:xfrm>
          <a:prstGeom prst="rect">
            <a:avLst/>
          </a:prstGeom>
        </p:spPr>
        <p:txBody>
          <a:bodyPr lIns="0" tIns="0" rIns="0" bIns="0" rtlCol="0" anchor="t">
            <a:spAutoFit/>
          </a:bodyPr>
          <a:lstStyle/>
          <a:p>
            <a:pPr marL="0" lvl="0" indent="0" algn="ctr">
              <a:lnSpc>
                <a:spcPts val="2422"/>
              </a:lnSpc>
              <a:spcBef>
                <a:spcPct val="0"/>
              </a:spcBef>
            </a:pPr>
            <a:r>
              <a:rPr lang="en-US" sz="2400" dirty="0">
                <a:solidFill>
                  <a:srgbClr val="2A2B39"/>
                </a:solidFill>
                <a:latin typeface="Arial Narrow" pitchFamily="34" charset="0"/>
                <a:ea typeface="Ballpoint"/>
                <a:cs typeface="Ballpoint"/>
                <a:sym typeface="Ballpoint"/>
              </a:rPr>
              <a:t>WRESTLING COACHES</a:t>
            </a:r>
          </a:p>
        </p:txBody>
      </p:sp>
      <p:grpSp>
        <p:nvGrpSpPr>
          <p:cNvPr id="44" name="Group 44"/>
          <p:cNvGrpSpPr/>
          <p:nvPr/>
        </p:nvGrpSpPr>
        <p:grpSpPr>
          <a:xfrm>
            <a:off x="0" y="7200900"/>
            <a:ext cx="18392235" cy="3086100"/>
            <a:chOff x="0" y="0"/>
            <a:chExt cx="4844045" cy="812800"/>
          </a:xfrm>
        </p:grpSpPr>
        <p:sp>
          <p:nvSpPr>
            <p:cNvPr id="45" name="Freeform 45"/>
            <p:cNvSpPr/>
            <p:nvPr/>
          </p:nvSpPr>
          <p:spPr>
            <a:xfrm>
              <a:off x="0" y="0"/>
              <a:ext cx="4844045" cy="812800"/>
            </a:xfrm>
            <a:custGeom>
              <a:avLst/>
              <a:gdLst/>
              <a:ahLst/>
              <a:cxnLst/>
              <a:rect l="l" t="t" r="r" b="b"/>
              <a:pathLst>
                <a:path w="4844045" h="812800">
                  <a:moveTo>
                    <a:pt x="0" y="0"/>
                  </a:moveTo>
                  <a:lnTo>
                    <a:pt x="4844045" y="0"/>
                  </a:lnTo>
                  <a:lnTo>
                    <a:pt x="4844045" y="812800"/>
                  </a:lnTo>
                  <a:lnTo>
                    <a:pt x="0" y="812800"/>
                  </a:lnTo>
                  <a:close/>
                </a:path>
              </a:pathLst>
            </a:custGeom>
            <a:solidFill>
              <a:srgbClr val="D8FB00"/>
            </a:solidFill>
          </p:spPr>
          <p:txBody>
            <a:bodyPr/>
            <a:lstStyle/>
            <a:p>
              <a:endParaRPr lang="en-GB"/>
            </a:p>
          </p:txBody>
        </p:sp>
        <p:sp>
          <p:nvSpPr>
            <p:cNvPr id="46" name="TextBox 46"/>
            <p:cNvSpPr txBox="1"/>
            <p:nvPr/>
          </p:nvSpPr>
          <p:spPr>
            <a:xfrm>
              <a:off x="0" y="-47625"/>
              <a:ext cx="4844045" cy="860425"/>
            </a:xfrm>
            <a:prstGeom prst="rect">
              <a:avLst/>
            </a:prstGeom>
          </p:spPr>
          <p:txBody>
            <a:bodyPr lIns="50800" tIns="50800" rIns="50800" bIns="50800" rtlCol="0" anchor="ctr"/>
            <a:lstStyle/>
            <a:p>
              <a:pPr algn="ctr">
                <a:lnSpc>
                  <a:spcPts val="2520"/>
                </a:lnSpc>
              </a:pPr>
              <a:endParaRPr/>
            </a:p>
          </p:txBody>
        </p:sp>
      </p:grpSp>
    </p:spTree>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8FF"/>
        </a:solidFill>
        <a:effectLst/>
      </p:bgPr>
    </p:bg>
    <p:spTree>
      <p:nvGrpSpPr>
        <p:cNvPr id="1" name=""/>
        <p:cNvGrpSpPr/>
        <p:nvPr/>
      </p:nvGrpSpPr>
      <p:grpSpPr>
        <a:xfrm>
          <a:off x="0" y="0"/>
          <a:ext cx="0" cy="0"/>
          <a:chOff x="0" y="0"/>
          <a:chExt cx="0" cy="0"/>
        </a:xfrm>
      </p:grpSpPr>
      <p:grpSp>
        <p:nvGrpSpPr>
          <p:cNvPr id="2" name="Group 2"/>
          <p:cNvGrpSpPr/>
          <p:nvPr/>
        </p:nvGrpSpPr>
        <p:grpSpPr>
          <a:xfrm>
            <a:off x="1751452" y="853987"/>
            <a:ext cx="5799638" cy="1614426"/>
            <a:chOff x="0" y="0"/>
            <a:chExt cx="1527477" cy="425199"/>
          </a:xfrm>
        </p:grpSpPr>
        <p:sp>
          <p:nvSpPr>
            <p:cNvPr id="3" name="Freeform 3"/>
            <p:cNvSpPr/>
            <p:nvPr/>
          </p:nvSpPr>
          <p:spPr>
            <a:xfrm>
              <a:off x="0" y="0"/>
              <a:ext cx="1527477" cy="425199"/>
            </a:xfrm>
            <a:custGeom>
              <a:avLst/>
              <a:gdLst/>
              <a:ahLst/>
              <a:cxnLst/>
              <a:rect l="l" t="t" r="r" b="b"/>
              <a:pathLst>
                <a:path w="1527477" h="425199">
                  <a:moveTo>
                    <a:pt x="76089" y="0"/>
                  </a:moveTo>
                  <a:lnTo>
                    <a:pt x="1451388" y="0"/>
                  </a:lnTo>
                  <a:cubicBezTo>
                    <a:pt x="1493411" y="0"/>
                    <a:pt x="1527477" y="34066"/>
                    <a:pt x="1527477" y="76089"/>
                  </a:cubicBezTo>
                  <a:lnTo>
                    <a:pt x="1527477" y="349109"/>
                  </a:lnTo>
                  <a:cubicBezTo>
                    <a:pt x="1527477" y="391132"/>
                    <a:pt x="1493411" y="425199"/>
                    <a:pt x="1451388" y="425199"/>
                  </a:cubicBezTo>
                  <a:lnTo>
                    <a:pt x="76089" y="425199"/>
                  </a:lnTo>
                  <a:cubicBezTo>
                    <a:pt x="34066" y="425199"/>
                    <a:pt x="0" y="391132"/>
                    <a:pt x="0" y="349109"/>
                  </a:cubicBezTo>
                  <a:lnTo>
                    <a:pt x="0" y="76089"/>
                  </a:lnTo>
                  <a:cubicBezTo>
                    <a:pt x="0" y="34066"/>
                    <a:pt x="34066" y="0"/>
                    <a:pt x="76089" y="0"/>
                  </a:cubicBezTo>
                  <a:close/>
                </a:path>
              </a:pathLst>
            </a:custGeom>
            <a:solidFill>
              <a:srgbClr val="FFDA68"/>
            </a:solidFill>
          </p:spPr>
          <p:txBody>
            <a:bodyPr/>
            <a:lstStyle/>
            <a:p>
              <a:endParaRPr lang="en-GB"/>
            </a:p>
          </p:txBody>
        </p:sp>
        <p:sp>
          <p:nvSpPr>
            <p:cNvPr id="4" name="TextBox 4"/>
            <p:cNvSpPr txBox="1"/>
            <p:nvPr/>
          </p:nvSpPr>
          <p:spPr>
            <a:xfrm>
              <a:off x="0" y="-47625"/>
              <a:ext cx="1527477" cy="472824"/>
            </a:xfrm>
            <a:prstGeom prst="rect">
              <a:avLst/>
            </a:prstGeom>
          </p:spPr>
          <p:txBody>
            <a:bodyPr lIns="50800" tIns="50800" rIns="50800" bIns="50800" rtlCol="0" anchor="ctr"/>
            <a:lstStyle/>
            <a:p>
              <a:pPr algn="ctr">
                <a:lnSpc>
                  <a:spcPts val="2399"/>
                </a:lnSpc>
              </a:pPr>
              <a:endParaRPr/>
            </a:p>
          </p:txBody>
        </p:sp>
      </p:grpSp>
      <p:grpSp>
        <p:nvGrpSpPr>
          <p:cNvPr id="5" name="Group 5"/>
          <p:cNvGrpSpPr/>
          <p:nvPr/>
        </p:nvGrpSpPr>
        <p:grpSpPr>
          <a:xfrm>
            <a:off x="6346987" y="1116612"/>
            <a:ext cx="1605216" cy="1059788"/>
            <a:chOff x="0" y="0"/>
            <a:chExt cx="823551" cy="543720"/>
          </a:xfrm>
        </p:grpSpPr>
        <p:sp>
          <p:nvSpPr>
            <p:cNvPr id="6" name="Freeform 6"/>
            <p:cNvSpPr/>
            <p:nvPr/>
          </p:nvSpPr>
          <p:spPr>
            <a:xfrm>
              <a:off x="28878" y="0"/>
              <a:ext cx="775433" cy="543720"/>
            </a:xfrm>
            <a:custGeom>
              <a:avLst/>
              <a:gdLst/>
              <a:ahLst/>
              <a:cxnLst/>
              <a:rect l="l" t="t" r="r" b="b"/>
              <a:pathLst>
                <a:path w="775433" h="543720">
                  <a:moveTo>
                    <a:pt x="28998" y="0"/>
                  </a:moveTo>
                  <a:lnTo>
                    <a:pt x="533597" y="0"/>
                  </a:lnTo>
                  <a:cubicBezTo>
                    <a:pt x="570023" y="0"/>
                    <a:pt x="604314" y="17181"/>
                    <a:pt x="626122" y="46357"/>
                  </a:cubicBezTo>
                  <a:lnTo>
                    <a:pt x="760023" y="225503"/>
                  </a:lnTo>
                  <a:cubicBezTo>
                    <a:pt x="780570" y="252993"/>
                    <a:pt x="780570" y="290728"/>
                    <a:pt x="760023" y="318218"/>
                  </a:cubicBezTo>
                  <a:lnTo>
                    <a:pt x="626122" y="497363"/>
                  </a:lnTo>
                  <a:cubicBezTo>
                    <a:pt x="604314" y="526539"/>
                    <a:pt x="570023" y="543720"/>
                    <a:pt x="533597" y="543720"/>
                  </a:cubicBezTo>
                  <a:lnTo>
                    <a:pt x="28998" y="543720"/>
                  </a:lnTo>
                  <a:cubicBezTo>
                    <a:pt x="18023" y="543720"/>
                    <a:pt x="7989" y="537525"/>
                    <a:pt x="3073" y="527712"/>
                  </a:cubicBezTo>
                  <a:cubicBezTo>
                    <a:pt x="-1844" y="517900"/>
                    <a:pt x="-799" y="506154"/>
                    <a:pt x="5772" y="497363"/>
                  </a:cubicBezTo>
                  <a:lnTo>
                    <a:pt x="139672" y="318218"/>
                  </a:lnTo>
                  <a:cubicBezTo>
                    <a:pt x="160220" y="290728"/>
                    <a:pt x="160220" y="252993"/>
                    <a:pt x="139672" y="225503"/>
                  </a:cubicBezTo>
                  <a:lnTo>
                    <a:pt x="5772" y="46357"/>
                  </a:lnTo>
                  <a:cubicBezTo>
                    <a:pt x="-799" y="37567"/>
                    <a:pt x="-1844" y="25820"/>
                    <a:pt x="3073" y="16008"/>
                  </a:cubicBezTo>
                  <a:cubicBezTo>
                    <a:pt x="7989" y="6196"/>
                    <a:pt x="18023" y="0"/>
                    <a:pt x="28998" y="0"/>
                  </a:cubicBezTo>
                  <a:close/>
                </a:path>
              </a:pathLst>
            </a:custGeom>
            <a:solidFill>
              <a:srgbClr val="9366E4"/>
            </a:solidFill>
          </p:spPr>
          <p:txBody>
            <a:bodyPr/>
            <a:lstStyle/>
            <a:p>
              <a:endParaRPr lang="en-GB"/>
            </a:p>
          </p:txBody>
        </p:sp>
        <p:sp>
          <p:nvSpPr>
            <p:cNvPr id="7" name="TextBox 7"/>
            <p:cNvSpPr txBox="1"/>
            <p:nvPr/>
          </p:nvSpPr>
          <p:spPr>
            <a:xfrm>
              <a:off x="177800" y="-38100"/>
              <a:ext cx="569551" cy="581820"/>
            </a:xfrm>
            <a:prstGeom prst="rect">
              <a:avLst/>
            </a:prstGeom>
          </p:spPr>
          <p:txBody>
            <a:bodyPr lIns="50800" tIns="50800" rIns="50800" bIns="50800" rtlCol="0" anchor="ctr"/>
            <a:lstStyle/>
            <a:p>
              <a:pPr algn="ctr">
                <a:lnSpc>
                  <a:spcPts val="3079"/>
                </a:lnSpc>
              </a:pPr>
              <a:endParaRPr/>
            </a:p>
          </p:txBody>
        </p:sp>
      </p:grpSp>
      <p:grpSp>
        <p:nvGrpSpPr>
          <p:cNvPr id="8" name="Group 8"/>
          <p:cNvGrpSpPr/>
          <p:nvPr/>
        </p:nvGrpSpPr>
        <p:grpSpPr>
          <a:xfrm rot="-10800000">
            <a:off x="11053477" y="839293"/>
            <a:ext cx="5799638" cy="1614426"/>
            <a:chOff x="0" y="0"/>
            <a:chExt cx="1527477" cy="425199"/>
          </a:xfrm>
        </p:grpSpPr>
        <p:sp>
          <p:nvSpPr>
            <p:cNvPr id="9" name="Freeform 9"/>
            <p:cNvSpPr/>
            <p:nvPr/>
          </p:nvSpPr>
          <p:spPr>
            <a:xfrm>
              <a:off x="0" y="0"/>
              <a:ext cx="1527477" cy="425199"/>
            </a:xfrm>
            <a:custGeom>
              <a:avLst/>
              <a:gdLst/>
              <a:ahLst/>
              <a:cxnLst/>
              <a:rect l="l" t="t" r="r" b="b"/>
              <a:pathLst>
                <a:path w="1527477" h="425199">
                  <a:moveTo>
                    <a:pt x="76089" y="0"/>
                  </a:moveTo>
                  <a:lnTo>
                    <a:pt x="1451388" y="0"/>
                  </a:lnTo>
                  <a:cubicBezTo>
                    <a:pt x="1493411" y="0"/>
                    <a:pt x="1527477" y="34066"/>
                    <a:pt x="1527477" y="76089"/>
                  </a:cubicBezTo>
                  <a:lnTo>
                    <a:pt x="1527477" y="349109"/>
                  </a:lnTo>
                  <a:cubicBezTo>
                    <a:pt x="1527477" y="391132"/>
                    <a:pt x="1493411" y="425199"/>
                    <a:pt x="1451388" y="425199"/>
                  </a:cubicBezTo>
                  <a:lnTo>
                    <a:pt x="76089" y="425199"/>
                  </a:lnTo>
                  <a:cubicBezTo>
                    <a:pt x="34066" y="425199"/>
                    <a:pt x="0" y="391132"/>
                    <a:pt x="0" y="349109"/>
                  </a:cubicBezTo>
                  <a:lnTo>
                    <a:pt x="0" y="76089"/>
                  </a:lnTo>
                  <a:cubicBezTo>
                    <a:pt x="0" y="34066"/>
                    <a:pt x="34066" y="0"/>
                    <a:pt x="76089" y="0"/>
                  </a:cubicBezTo>
                  <a:close/>
                </a:path>
              </a:pathLst>
            </a:custGeom>
            <a:solidFill>
              <a:srgbClr val="FFDA68"/>
            </a:solidFill>
          </p:spPr>
          <p:txBody>
            <a:bodyPr/>
            <a:lstStyle/>
            <a:p>
              <a:endParaRPr lang="en-GB"/>
            </a:p>
          </p:txBody>
        </p:sp>
        <p:sp>
          <p:nvSpPr>
            <p:cNvPr id="10" name="TextBox 10"/>
            <p:cNvSpPr txBox="1"/>
            <p:nvPr/>
          </p:nvSpPr>
          <p:spPr>
            <a:xfrm>
              <a:off x="0" y="-47625"/>
              <a:ext cx="1527477" cy="472824"/>
            </a:xfrm>
            <a:prstGeom prst="rect">
              <a:avLst/>
            </a:prstGeom>
          </p:spPr>
          <p:txBody>
            <a:bodyPr lIns="50800" tIns="50800" rIns="50800" bIns="50800" rtlCol="0" anchor="ctr"/>
            <a:lstStyle/>
            <a:p>
              <a:pPr algn="ctr">
                <a:lnSpc>
                  <a:spcPts val="2399"/>
                </a:lnSpc>
              </a:pPr>
              <a:endParaRPr/>
            </a:p>
          </p:txBody>
        </p:sp>
      </p:grpSp>
      <p:grpSp>
        <p:nvGrpSpPr>
          <p:cNvPr id="11" name="Group 11"/>
          <p:cNvGrpSpPr/>
          <p:nvPr/>
        </p:nvGrpSpPr>
        <p:grpSpPr>
          <a:xfrm rot="-10800000">
            <a:off x="10345323" y="1116612"/>
            <a:ext cx="1605216" cy="1059788"/>
            <a:chOff x="0" y="0"/>
            <a:chExt cx="823551" cy="543720"/>
          </a:xfrm>
        </p:grpSpPr>
        <p:sp>
          <p:nvSpPr>
            <p:cNvPr id="12" name="Freeform 12"/>
            <p:cNvSpPr/>
            <p:nvPr/>
          </p:nvSpPr>
          <p:spPr>
            <a:xfrm>
              <a:off x="28878" y="0"/>
              <a:ext cx="775433" cy="543720"/>
            </a:xfrm>
            <a:custGeom>
              <a:avLst/>
              <a:gdLst/>
              <a:ahLst/>
              <a:cxnLst/>
              <a:rect l="l" t="t" r="r" b="b"/>
              <a:pathLst>
                <a:path w="775433" h="543720">
                  <a:moveTo>
                    <a:pt x="28998" y="0"/>
                  </a:moveTo>
                  <a:lnTo>
                    <a:pt x="533597" y="0"/>
                  </a:lnTo>
                  <a:cubicBezTo>
                    <a:pt x="570023" y="0"/>
                    <a:pt x="604314" y="17181"/>
                    <a:pt x="626122" y="46357"/>
                  </a:cubicBezTo>
                  <a:lnTo>
                    <a:pt x="760023" y="225503"/>
                  </a:lnTo>
                  <a:cubicBezTo>
                    <a:pt x="780570" y="252993"/>
                    <a:pt x="780570" y="290728"/>
                    <a:pt x="760023" y="318218"/>
                  </a:cubicBezTo>
                  <a:lnTo>
                    <a:pt x="626122" y="497363"/>
                  </a:lnTo>
                  <a:cubicBezTo>
                    <a:pt x="604314" y="526539"/>
                    <a:pt x="570023" y="543720"/>
                    <a:pt x="533597" y="543720"/>
                  </a:cubicBezTo>
                  <a:lnTo>
                    <a:pt x="28998" y="543720"/>
                  </a:lnTo>
                  <a:cubicBezTo>
                    <a:pt x="18023" y="543720"/>
                    <a:pt x="7989" y="537525"/>
                    <a:pt x="3073" y="527712"/>
                  </a:cubicBezTo>
                  <a:cubicBezTo>
                    <a:pt x="-1844" y="517900"/>
                    <a:pt x="-799" y="506154"/>
                    <a:pt x="5772" y="497363"/>
                  </a:cubicBezTo>
                  <a:lnTo>
                    <a:pt x="139672" y="318218"/>
                  </a:lnTo>
                  <a:cubicBezTo>
                    <a:pt x="160220" y="290728"/>
                    <a:pt x="160220" y="252993"/>
                    <a:pt x="139672" y="225503"/>
                  </a:cubicBezTo>
                  <a:lnTo>
                    <a:pt x="5772" y="46357"/>
                  </a:lnTo>
                  <a:cubicBezTo>
                    <a:pt x="-799" y="37567"/>
                    <a:pt x="-1844" y="25820"/>
                    <a:pt x="3073" y="16008"/>
                  </a:cubicBezTo>
                  <a:cubicBezTo>
                    <a:pt x="7989" y="6196"/>
                    <a:pt x="18023" y="0"/>
                    <a:pt x="28998" y="0"/>
                  </a:cubicBezTo>
                  <a:close/>
                </a:path>
              </a:pathLst>
            </a:custGeom>
            <a:solidFill>
              <a:srgbClr val="DDA707"/>
            </a:solidFill>
          </p:spPr>
          <p:txBody>
            <a:bodyPr/>
            <a:lstStyle/>
            <a:p>
              <a:endParaRPr lang="en-GB"/>
            </a:p>
          </p:txBody>
        </p:sp>
        <p:sp>
          <p:nvSpPr>
            <p:cNvPr id="13" name="TextBox 13"/>
            <p:cNvSpPr txBox="1"/>
            <p:nvPr/>
          </p:nvSpPr>
          <p:spPr>
            <a:xfrm>
              <a:off x="177800" y="-38100"/>
              <a:ext cx="569551" cy="581820"/>
            </a:xfrm>
            <a:prstGeom prst="rect">
              <a:avLst/>
            </a:prstGeom>
          </p:spPr>
          <p:txBody>
            <a:bodyPr lIns="50800" tIns="50800" rIns="50800" bIns="50800" rtlCol="0" anchor="ctr"/>
            <a:lstStyle/>
            <a:p>
              <a:pPr algn="ctr">
                <a:lnSpc>
                  <a:spcPts val="3079"/>
                </a:lnSpc>
              </a:pPr>
              <a:endParaRPr/>
            </a:p>
          </p:txBody>
        </p:sp>
      </p:grpSp>
      <p:grpSp>
        <p:nvGrpSpPr>
          <p:cNvPr id="14" name="Group 14"/>
          <p:cNvGrpSpPr/>
          <p:nvPr/>
        </p:nvGrpSpPr>
        <p:grpSpPr>
          <a:xfrm>
            <a:off x="462290" y="3139971"/>
            <a:ext cx="5799638" cy="1614426"/>
            <a:chOff x="0" y="0"/>
            <a:chExt cx="1527477" cy="425199"/>
          </a:xfrm>
        </p:grpSpPr>
        <p:sp>
          <p:nvSpPr>
            <p:cNvPr id="15" name="Freeform 15"/>
            <p:cNvSpPr/>
            <p:nvPr/>
          </p:nvSpPr>
          <p:spPr>
            <a:xfrm>
              <a:off x="0" y="0"/>
              <a:ext cx="1527477" cy="425199"/>
            </a:xfrm>
            <a:custGeom>
              <a:avLst/>
              <a:gdLst/>
              <a:ahLst/>
              <a:cxnLst/>
              <a:rect l="l" t="t" r="r" b="b"/>
              <a:pathLst>
                <a:path w="1527477" h="425199">
                  <a:moveTo>
                    <a:pt x="76089" y="0"/>
                  </a:moveTo>
                  <a:lnTo>
                    <a:pt x="1451388" y="0"/>
                  </a:lnTo>
                  <a:cubicBezTo>
                    <a:pt x="1493411" y="0"/>
                    <a:pt x="1527477" y="34066"/>
                    <a:pt x="1527477" y="76089"/>
                  </a:cubicBezTo>
                  <a:lnTo>
                    <a:pt x="1527477" y="349109"/>
                  </a:lnTo>
                  <a:cubicBezTo>
                    <a:pt x="1527477" y="391132"/>
                    <a:pt x="1493411" y="425199"/>
                    <a:pt x="1451388" y="425199"/>
                  </a:cubicBezTo>
                  <a:lnTo>
                    <a:pt x="76089" y="425199"/>
                  </a:lnTo>
                  <a:cubicBezTo>
                    <a:pt x="34066" y="425199"/>
                    <a:pt x="0" y="391132"/>
                    <a:pt x="0" y="349109"/>
                  </a:cubicBezTo>
                  <a:lnTo>
                    <a:pt x="0" y="76089"/>
                  </a:lnTo>
                  <a:cubicBezTo>
                    <a:pt x="0" y="34066"/>
                    <a:pt x="34066" y="0"/>
                    <a:pt x="76089" y="0"/>
                  </a:cubicBezTo>
                  <a:close/>
                </a:path>
              </a:pathLst>
            </a:custGeom>
            <a:solidFill>
              <a:srgbClr val="FFDA68"/>
            </a:solidFill>
          </p:spPr>
          <p:txBody>
            <a:bodyPr/>
            <a:lstStyle/>
            <a:p>
              <a:endParaRPr lang="en-GB"/>
            </a:p>
          </p:txBody>
        </p:sp>
        <p:sp>
          <p:nvSpPr>
            <p:cNvPr id="16" name="TextBox 16"/>
            <p:cNvSpPr txBox="1"/>
            <p:nvPr/>
          </p:nvSpPr>
          <p:spPr>
            <a:xfrm>
              <a:off x="0" y="-47625"/>
              <a:ext cx="1527477" cy="472824"/>
            </a:xfrm>
            <a:prstGeom prst="rect">
              <a:avLst/>
            </a:prstGeom>
          </p:spPr>
          <p:txBody>
            <a:bodyPr lIns="50800" tIns="50800" rIns="50800" bIns="50800" rtlCol="0" anchor="ctr"/>
            <a:lstStyle/>
            <a:p>
              <a:pPr algn="ctr">
                <a:lnSpc>
                  <a:spcPts val="2399"/>
                </a:lnSpc>
              </a:pPr>
              <a:endParaRPr/>
            </a:p>
          </p:txBody>
        </p:sp>
      </p:grpSp>
      <p:grpSp>
        <p:nvGrpSpPr>
          <p:cNvPr id="17" name="Group 17"/>
          <p:cNvGrpSpPr/>
          <p:nvPr/>
        </p:nvGrpSpPr>
        <p:grpSpPr>
          <a:xfrm>
            <a:off x="5364867" y="3417290"/>
            <a:ext cx="1605216" cy="1059788"/>
            <a:chOff x="0" y="0"/>
            <a:chExt cx="823551" cy="543720"/>
          </a:xfrm>
        </p:grpSpPr>
        <p:sp>
          <p:nvSpPr>
            <p:cNvPr id="18" name="Freeform 18"/>
            <p:cNvSpPr/>
            <p:nvPr/>
          </p:nvSpPr>
          <p:spPr>
            <a:xfrm>
              <a:off x="28878" y="0"/>
              <a:ext cx="775433" cy="543720"/>
            </a:xfrm>
            <a:custGeom>
              <a:avLst/>
              <a:gdLst/>
              <a:ahLst/>
              <a:cxnLst/>
              <a:rect l="l" t="t" r="r" b="b"/>
              <a:pathLst>
                <a:path w="775433" h="543720">
                  <a:moveTo>
                    <a:pt x="28998" y="0"/>
                  </a:moveTo>
                  <a:lnTo>
                    <a:pt x="533597" y="0"/>
                  </a:lnTo>
                  <a:cubicBezTo>
                    <a:pt x="570023" y="0"/>
                    <a:pt x="604314" y="17181"/>
                    <a:pt x="626122" y="46357"/>
                  </a:cubicBezTo>
                  <a:lnTo>
                    <a:pt x="760023" y="225503"/>
                  </a:lnTo>
                  <a:cubicBezTo>
                    <a:pt x="780570" y="252993"/>
                    <a:pt x="780570" y="290728"/>
                    <a:pt x="760023" y="318218"/>
                  </a:cubicBezTo>
                  <a:lnTo>
                    <a:pt x="626122" y="497363"/>
                  </a:lnTo>
                  <a:cubicBezTo>
                    <a:pt x="604314" y="526539"/>
                    <a:pt x="570023" y="543720"/>
                    <a:pt x="533597" y="543720"/>
                  </a:cubicBezTo>
                  <a:lnTo>
                    <a:pt x="28998" y="543720"/>
                  </a:lnTo>
                  <a:cubicBezTo>
                    <a:pt x="18023" y="543720"/>
                    <a:pt x="7989" y="537525"/>
                    <a:pt x="3073" y="527712"/>
                  </a:cubicBezTo>
                  <a:cubicBezTo>
                    <a:pt x="-1844" y="517900"/>
                    <a:pt x="-799" y="506154"/>
                    <a:pt x="5772" y="497363"/>
                  </a:cubicBezTo>
                  <a:lnTo>
                    <a:pt x="139672" y="318218"/>
                  </a:lnTo>
                  <a:cubicBezTo>
                    <a:pt x="160220" y="290728"/>
                    <a:pt x="160220" y="252993"/>
                    <a:pt x="139672" y="225503"/>
                  </a:cubicBezTo>
                  <a:lnTo>
                    <a:pt x="5772" y="46357"/>
                  </a:lnTo>
                  <a:cubicBezTo>
                    <a:pt x="-799" y="37567"/>
                    <a:pt x="-1844" y="25820"/>
                    <a:pt x="3073" y="16008"/>
                  </a:cubicBezTo>
                  <a:cubicBezTo>
                    <a:pt x="7989" y="6196"/>
                    <a:pt x="18023" y="0"/>
                    <a:pt x="28998" y="0"/>
                  </a:cubicBezTo>
                  <a:close/>
                </a:path>
              </a:pathLst>
            </a:custGeom>
            <a:solidFill>
              <a:srgbClr val="E46671"/>
            </a:solidFill>
          </p:spPr>
          <p:txBody>
            <a:bodyPr/>
            <a:lstStyle/>
            <a:p>
              <a:endParaRPr lang="en-GB"/>
            </a:p>
          </p:txBody>
        </p:sp>
        <p:sp>
          <p:nvSpPr>
            <p:cNvPr id="19" name="TextBox 19"/>
            <p:cNvSpPr txBox="1"/>
            <p:nvPr/>
          </p:nvSpPr>
          <p:spPr>
            <a:xfrm>
              <a:off x="177800" y="-38100"/>
              <a:ext cx="569551" cy="581820"/>
            </a:xfrm>
            <a:prstGeom prst="rect">
              <a:avLst/>
            </a:prstGeom>
          </p:spPr>
          <p:txBody>
            <a:bodyPr lIns="50800" tIns="50800" rIns="50800" bIns="50800" rtlCol="0" anchor="ctr"/>
            <a:lstStyle/>
            <a:p>
              <a:pPr algn="ctr">
                <a:lnSpc>
                  <a:spcPts val="3079"/>
                </a:lnSpc>
              </a:pPr>
              <a:endParaRPr/>
            </a:p>
          </p:txBody>
        </p:sp>
      </p:grpSp>
      <p:grpSp>
        <p:nvGrpSpPr>
          <p:cNvPr id="20" name="Group 20"/>
          <p:cNvGrpSpPr/>
          <p:nvPr/>
        </p:nvGrpSpPr>
        <p:grpSpPr>
          <a:xfrm rot="-10800000">
            <a:off x="12038820" y="3139971"/>
            <a:ext cx="5799638" cy="1614426"/>
            <a:chOff x="0" y="0"/>
            <a:chExt cx="1527477" cy="425199"/>
          </a:xfrm>
        </p:grpSpPr>
        <p:sp>
          <p:nvSpPr>
            <p:cNvPr id="21" name="Freeform 21"/>
            <p:cNvSpPr/>
            <p:nvPr/>
          </p:nvSpPr>
          <p:spPr>
            <a:xfrm>
              <a:off x="0" y="0"/>
              <a:ext cx="1527477" cy="425199"/>
            </a:xfrm>
            <a:custGeom>
              <a:avLst/>
              <a:gdLst/>
              <a:ahLst/>
              <a:cxnLst/>
              <a:rect l="l" t="t" r="r" b="b"/>
              <a:pathLst>
                <a:path w="1527477" h="425199">
                  <a:moveTo>
                    <a:pt x="76089" y="0"/>
                  </a:moveTo>
                  <a:lnTo>
                    <a:pt x="1451388" y="0"/>
                  </a:lnTo>
                  <a:cubicBezTo>
                    <a:pt x="1493411" y="0"/>
                    <a:pt x="1527477" y="34066"/>
                    <a:pt x="1527477" y="76089"/>
                  </a:cubicBezTo>
                  <a:lnTo>
                    <a:pt x="1527477" y="349109"/>
                  </a:lnTo>
                  <a:cubicBezTo>
                    <a:pt x="1527477" y="391132"/>
                    <a:pt x="1493411" y="425199"/>
                    <a:pt x="1451388" y="425199"/>
                  </a:cubicBezTo>
                  <a:lnTo>
                    <a:pt x="76089" y="425199"/>
                  </a:lnTo>
                  <a:cubicBezTo>
                    <a:pt x="34066" y="425199"/>
                    <a:pt x="0" y="391132"/>
                    <a:pt x="0" y="349109"/>
                  </a:cubicBezTo>
                  <a:lnTo>
                    <a:pt x="0" y="76089"/>
                  </a:lnTo>
                  <a:cubicBezTo>
                    <a:pt x="0" y="34066"/>
                    <a:pt x="34066" y="0"/>
                    <a:pt x="76089" y="0"/>
                  </a:cubicBezTo>
                  <a:close/>
                </a:path>
              </a:pathLst>
            </a:custGeom>
            <a:solidFill>
              <a:srgbClr val="FFDA68"/>
            </a:solidFill>
          </p:spPr>
          <p:txBody>
            <a:bodyPr/>
            <a:lstStyle/>
            <a:p>
              <a:endParaRPr lang="en-GB"/>
            </a:p>
          </p:txBody>
        </p:sp>
        <p:sp>
          <p:nvSpPr>
            <p:cNvPr id="22" name="TextBox 22"/>
            <p:cNvSpPr txBox="1"/>
            <p:nvPr/>
          </p:nvSpPr>
          <p:spPr>
            <a:xfrm>
              <a:off x="0" y="-47625"/>
              <a:ext cx="1527477" cy="472824"/>
            </a:xfrm>
            <a:prstGeom prst="rect">
              <a:avLst/>
            </a:prstGeom>
          </p:spPr>
          <p:txBody>
            <a:bodyPr lIns="50800" tIns="50800" rIns="50800" bIns="50800" rtlCol="0" anchor="ctr"/>
            <a:lstStyle/>
            <a:p>
              <a:pPr algn="ctr">
                <a:lnSpc>
                  <a:spcPts val="2399"/>
                </a:lnSpc>
              </a:pPr>
              <a:endParaRPr/>
            </a:p>
          </p:txBody>
        </p:sp>
      </p:grpSp>
      <p:grpSp>
        <p:nvGrpSpPr>
          <p:cNvPr id="23" name="Group 23"/>
          <p:cNvGrpSpPr/>
          <p:nvPr/>
        </p:nvGrpSpPr>
        <p:grpSpPr>
          <a:xfrm rot="-10800000">
            <a:off x="11330665" y="3417290"/>
            <a:ext cx="1605216" cy="1059788"/>
            <a:chOff x="0" y="0"/>
            <a:chExt cx="823551" cy="543720"/>
          </a:xfrm>
        </p:grpSpPr>
        <p:sp>
          <p:nvSpPr>
            <p:cNvPr id="24" name="Freeform 24"/>
            <p:cNvSpPr/>
            <p:nvPr/>
          </p:nvSpPr>
          <p:spPr>
            <a:xfrm>
              <a:off x="28878" y="0"/>
              <a:ext cx="775433" cy="543720"/>
            </a:xfrm>
            <a:custGeom>
              <a:avLst/>
              <a:gdLst/>
              <a:ahLst/>
              <a:cxnLst/>
              <a:rect l="l" t="t" r="r" b="b"/>
              <a:pathLst>
                <a:path w="775433" h="543720">
                  <a:moveTo>
                    <a:pt x="28998" y="0"/>
                  </a:moveTo>
                  <a:lnTo>
                    <a:pt x="533597" y="0"/>
                  </a:lnTo>
                  <a:cubicBezTo>
                    <a:pt x="570023" y="0"/>
                    <a:pt x="604314" y="17181"/>
                    <a:pt x="626122" y="46357"/>
                  </a:cubicBezTo>
                  <a:lnTo>
                    <a:pt x="760023" y="225503"/>
                  </a:lnTo>
                  <a:cubicBezTo>
                    <a:pt x="780570" y="252993"/>
                    <a:pt x="780570" y="290728"/>
                    <a:pt x="760023" y="318218"/>
                  </a:cubicBezTo>
                  <a:lnTo>
                    <a:pt x="626122" y="497363"/>
                  </a:lnTo>
                  <a:cubicBezTo>
                    <a:pt x="604314" y="526539"/>
                    <a:pt x="570023" y="543720"/>
                    <a:pt x="533597" y="543720"/>
                  </a:cubicBezTo>
                  <a:lnTo>
                    <a:pt x="28998" y="543720"/>
                  </a:lnTo>
                  <a:cubicBezTo>
                    <a:pt x="18023" y="543720"/>
                    <a:pt x="7989" y="537525"/>
                    <a:pt x="3073" y="527712"/>
                  </a:cubicBezTo>
                  <a:cubicBezTo>
                    <a:pt x="-1844" y="517900"/>
                    <a:pt x="-799" y="506154"/>
                    <a:pt x="5772" y="497363"/>
                  </a:cubicBezTo>
                  <a:lnTo>
                    <a:pt x="139672" y="318218"/>
                  </a:lnTo>
                  <a:cubicBezTo>
                    <a:pt x="160220" y="290728"/>
                    <a:pt x="160220" y="252993"/>
                    <a:pt x="139672" y="225503"/>
                  </a:cubicBezTo>
                  <a:lnTo>
                    <a:pt x="5772" y="46357"/>
                  </a:lnTo>
                  <a:cubicBezTo>
                    <a:pt x="-799" y="37567"/>
                    <a:pt x="-1844" y="25820"/>
                    <a:pt x="3073" y="16008"/>
                  </a:cubicBezTo>
                  <a:cubicBezTo>
                    <a:pt x="7989" y="6196"/>
                    <a:pt x="18023" y="0"/>
                    <a:pt x="28998" y="0"/>
                  </a:cubicBezTo>
                  <a:close/>
                </a:path>
              </a:pathLst>
            </a:custGeom>
            <a:solidFill>
              <a:srgbClr val="38AEB6"/>
            </a:solidFill>
          </p:spPr>
          <p:txBody>
            <a:bodyPr/>
            <a:lstStyle/>
            <a:p>
              <a:endParaRPr lang="en-GB"/>
            </a:p>
          </p:txBody>
        </p:sp>
        <p:sp>
          <p:nvSpPr>
            <p:cNvPr id="25" name="TextBox 25"/>
            <p:cNvSpPr txBox="1"/>
            <p:nvPr/>
          </p:nvSpPr>
          <p:spPr>
            <a:xfrm>
              <a:off x="177800" y="-38100"/>
              <a:ext cx="569551" cy="581820"/>
            </a:xfrm>
            <a:prstGeom prst="rect">
              <a:avLst/>
            </a:prstGeom>
          </p:spPr>
          <p:txBody>
            <a:bodyPr lIns="50800" tIns="50800" rIns="50800" bIns="50800" rtlCol="0" anchor="ctr"/>
            <a:lstStyle/>
            <a:p>
              <a:pPr algn="ctr">
                <a:lnSpc>
                  <a:spcPts val="3079"/>
                </a:lnSpc>
              </a:pPr>
              <a:endParaRPr/>
            </a:p>
          </p:txBody>
        </p:sp>
      </p:grpSp>
      <p:grpSp>
        <p:nvGrpSpPr>
          <p:cNvPr id="26" name="Group 26"/>
          <p:cNvGrpSpPr/>
          <p:nvPr/>
        </p:nvGrpSpPr>
        <p:grpSpPr>
          <a:xfrm>
            <a:off x="462290" y="5528407"/>
            <a:ext cx="5799638" cy="1526669"/>
            <a:chOff x="0" y="0"/>
            <a:chExt cx="1527477" cy="402086"/>
          </a:xfrm>
        </p:grpSpPr>
        <p:sp>
          <p:nvSpPr>
            <p:cNvPr id="27" name="Freeform 27"/>
            <p:cNvSpPr/>
            <p:nvPr/>
          </p:nvSpPr>
          <p:spPr>
            <a:xfrm>
              <a:off x="0" y="0"/>
              <a:ext cx="1527477" cy="402086"/>
            </a:xfrm>
            <a:custGeom>
              <a:avLst/>
              <a:gdLst/>
              <a:ahLst/>
              <a:cxnLst/>
              <a:rect l="l" t="t" r="r" b="b"/>
              <a:pathLst>
                <a:path w="1527477" h="402086">
                  <a:moveTo>
                    <a:pt x="76089" y="0"/>
                  </a:moveTo>
                  <a:lnTo>
                    <a:pt x="1451388" y="0"/>
                  </a:lnTo>
                  <a:cubicBezTo>
                    <a:pt x="1493411" y="0"/>
                    <a:pt x="1527477" y="34066"/>
                    <a:pt x="1527477" y="76089"/>
                  </a:cubicBezTo>
                  <a:lnTo>
                    <a:pt x="1527477" y="325996"/>
                  </a:lnTo>
                  <a:cubicBezTo>
                    <a:pt x="1527477" y="368019"/>
                    <a:pt x="1493411" y="402086"/>
                    <a:pt x="1451388" y="402086"/>
                  </a:cubicBezTo>
                  <a:lnTo>
                    <a:pt x="76089" y="402086"/>
                  </a:lnTo>
                  <a:cubicBezTo>
                    <a:pt x="34066" y="402086"/>
                    <a:pt x="0" y="368019"/>
                    <a:pt x="0" y="325996"/>
                  </a:cubicBezTo>
                  <a:lnTo>
                    <a:pt x="0" y="76089"/>
                  </a:lnTo>
                  <a:cubicBezTo>
                    <a:pt x="0" y="34066"/>
                    <a:pt x="34066" y="0"/>
                    <a:pt x="76089" y="0"/>
                  </a:cubicBezTo>
                  <a:close/>
                </a:path>
              </a:pathLst>
            </a:custGeom>
            <a:solidFill>
              <a:srgbClr val="FFDA68"/>
            </a:solidFill>
          </p:spPr>
          <p:txBody>
            <a:bodyPr/>
            <a:lstStyle/>
            <a:p>
              <a:endParaRPr lang="en-GB"/>
            </a:p>
          </p:txBody>
        </p:sp>
        <p:sp>
          <p:nvSpPr>
            <p:cNvPr id="28" name="TextBox 28"/>
            <p:cNvSpPr txBox="1"/>
            <p:nvPr/>
          </p:nvSpPr>
          <p:spPr>
            <a:xfrm>
              <a:off x="0" y="-47625"/>
              <a:ext cx="1527477" cy="449711"/>
            </a:xfrm>
            <a:prstGeom prst="rect">
              <a:avLst/>
            </a:prstGeom>
          </p:spPr>
          <p:txBody>
            <a:bodyPr lIns="50800" tIns="50800" rIns="50800" bIns="50800" rtlCol="0" anchor="ctr"/>
            <a:lstStyle/>
            <a:p>
              <a:pPr algn="ctr">
                <a:lnSpc>
                  <a:spcPts val="2399"/>
                </a:lnSpc>
              </a:pPr>
              <a:endParaRPr/>
            </a:p>
          </p:txBody>
        </p:sp>
      </p:grpSp>
      <p:grpSp>
        <p:nvGrpSpPr>
          <p:cNvPr id="29" name="Group 29"/>
          <p:cNvGrpSpPr/>
          <p:nvPr/>
        </p:nvGrpSpPr>
        <p:grpSpPr>
          <a:xfrm>
            <a:off x="5364867" y="5717969"/>
            <a:ext cx="1605216" cy="1059788"/>
            <a:chOff x="0" y="0"/>
            <a:chExt cx="823551" cy="543720"/>
          </a:xfrm>
        </p:grpSpPr>
        <p:sp>
          <p:nvSpPr>
            <p:cNvPr id="30" name="Freeform 30"/>
            <p:cNvSpPr/>
            <p:nvPr/>
          </p:nvSpPr>
          <p:spPr>
            <a:xfrm>
              <a:off x="28878" y="0"/>
              <a:ext cx="775433" cy="543720"/>
            </a:xfrm>
            <a:custGeom>
              <a:avLst/>
              <a:gdLst/>
              <a:ahLst/>
              <a:cxnLst/>
              <a:rect l="l" t="t" r="r" b="b"/>
              <a:pathLst>
                <a:path w="775433" h="543720">
                  <a:moveTo>
                    <a:pt x="28998" y="0"/>
                  </a:moveTo>
                  <a:lnTo>
                    <a:pt x="533597" y="0"/>
                  </a:lnTo>
                  <a:cubicBezTo>
                    <a:pt x="570023" y="0"/>
                    <a:pt x="604314" y="17181"/>
                    <a:pt x="626122" y="46357"/>
                  </a:cubicBezTo>
                  <a:lnTo>
                    <a:pt x="760023" y="225503"/>
                  </a:lnTo>
                  <a:cubicBezTo>
                    <a:pt x="780570" y="252993"/>
                    <a:pt x="780570" y="290728"/>
                    <a:pt x="760023" y="318218"/>
                  </a:cubicBezTo>
                  <a:lnTo>
                    <a:pt x="626122" y="497363"/>
                  </a:lnTo>
                  <a:cubicBezTo>
                    <a:pt x="604314" y="526539"/>
                    <a:pt x="570023" y="543720"/>
                    <a:pt x="533597" y="543720"/>
                  </a:cubicBezTo>
                  <a:lnTo>
                    <a:pt x="28998" y="543720"/>
                  </a:lnTo>
                  <a:cubicBezTo>
                    <a:pt x="18023" y="543720"/>
                    <a:pt x="7989" y="537525"/>
                    <a:pt x="3073" y="527712"/>
                  </a:cubicBezTo>
                  <a:cubicBezTo>
                    <a:pt x="-1844" y="517900"/>
                    <a:pt x="-799" y="506154"/>
                    <a:pt x="5772" y="497363"/>
                  </a:cubicBezTo>
                  <a:lnTo>
                    <a:pt x="139672" y="318218"/>
                  </a:lnTo>
                  <a:cubicBezTo>
                    <a:pt x="160220" y="290728"/>
                    <a:pt x="160220" y="252993"/>
                    <a:pt x="139672" y="225503"/>
                  </a:cubicBezTo>
                  <a:lnTo>
                    <a:pt x="5772" y="46357"/>
                  </a:lnTo>
                  <a:cubicBezTo>
                    <a:pt x="-799" y="37567"/>
                    <a:pt x="-1844" y="25820"/>
                    <a:pt x="3073" y="16008"/>
                  </a:cubicBezTo>
                  <a:cubicBezTo>
                    <a:pt x="7989" y="6196"/>
                    <a:pt x="18023" y="0"/>
                    <a:pt x="28998" y="0"/>
                  </a:cubicBezTo>
                  <a:close/>
                </a:path>
              </a:pathLst>
            </a:custGeom>
            <a:solidFill>
              <a:srgbClr val="38AEB6"/>
            </a:solidFill>
          </p:spPr>
          <p:txBody>
            <a:bodyPr/>
            <a:lstStyle/>
            <a:p>
              <a:endParaRPr lang="en-GB"/>
            </a:p>
          </p:txBody>
        </p:sp>
        <p:sp>
          <p:nvSpPr>
            <p:cNvPr id="31" name="TextBox 31"/>
            <p:cNvSpPr txBox="1"/>
            <p:nvPr/>
          </p:nvSpPr>
          <p:spPr>
            <a:xfrm>
              <a:off x="177800" y="-38100"/>
              <a:ext cx="569551" cy="581820"/>
            </a:xfrm>
            <a:prstGeom prst="rect">
              <a:avLst/>
            </a:prstGeom>
          </p:spPr>
          <p:txBody>
            <a:bodyPr lIns="50800" tIns="50800" rIns="50800" bIns="50800" rtlCol="0" anchor="ctr"/>
            <a:lstStyle/>
            <a:p>
              <a:pPr algn="ctr">
                <a:lnSpc>
                  <a:spcPts val="3079"/>
                </a:lnSpc>
              </a:pPr>
              <a:endParaRPr/>
            </a:p>
          </p:txBody>
        </p:sp>
      </p:grpSp>
      <p:grpSp>
        <p:nvGrpSpPr>
          <p:cNvPr id="32" name="Group 32"/>
          <p:cNvGrpSpPr/>
          <p:nvPr/>
        </p:nvGrpSpPr>
        <p:grpSpPr>
          <a:xfrm rot="-10800000">
            <a:off x="12038820" y="5440650"/>
            <a:ext cx="5799638" cy="1614426"/>
            <a:chOff x="0" y="0"/>
            <a:chExt cx="1527477" cy="425199"/>
          </a:xfrm>
        </p:grpSpPr>
        <p:sp>
          <p:nvSpPr>
            <p:cNvPr id="33" name="Freeform 33"/>
            <p:cNvSpPr/>
            <p:nvPr/>
          </p:nvSpPr>
          <p:spPr>
            <a:xfrm>
              <a:off x="0" y="0"/>
              <a:ext cx="1527477" cy="425199"/>
            </a:xfrm>
            <a:custGeom>
              <a:avLst/>
              <a:gdLst/>
              <a:ahLst/>
              <a:cxnLst/>
              <a:rect l="l" t="t" r="r" b="b"/>
              <a:pathLst>
                <a:path w="1527477" h="425199">
                  <a:moveTo>
                    <a:pt x="76089" y="0"/>
                  </a:moveTo>
                  <a:lnTo>
                    <a:pt x="1451388" y="0"/>
                  </a:lnTo>
                  <a:cubicBezTo>
                    <a:pt x="1493411" y="0"/>
                    <a:pt x="1527477" y="34066"/>
                    <a:pt x="1527477" y="76089"/>
                  </a:cubicBezTo>
                  <a:lnTo>
                    <a:pt x="1527477" y="349109"/>
                  </a:lnTo>
                  <a:cubicBezTo>
                    <a:pt x="1527477" y="391132"/>
                    <a:pt x="1493411" y="425199"/>
                    <a:pt x="1451388" y="425199"/>
                  </a:cubicBezTo>
                  <a:lnTo>
                    <a:pt x="76089" y="425199"/>
                  </a:lnTo>
                  <a:cubicBezTo>
                    <a:pt x="34066" y="425199"/>
                    <a:pt x="0" y="391132"/>
                    <a:pt x="0" y="349109"/>
                  </a:cubicBezTo>
                  <a:lnTo>
                    <a:pt x="0" y="76089"/>
                  </a:lnTo>
                  <a:cubicBezTo>
                    <a:pt x="0" y="34066"/>
                    <a:pt x="34066" y="0"/>
                    <a:pt x="76089" y="0"/>
                  </a:cubicBezTo>
                  <a:close/>
                </a:path>
              </a:pathLst>
            </a:custGeom>
            <a:solidFill>
              <a:srgbClr val="FFDA68"/>
            </a:solidFill>
          </p:spPr>
          <p:txBody>
            <a:bodyPr/>
            <a:lstStyle/>
            <a:p>
              <a:endParaRPr lang="en-GB"/>
            </a:p>
          </p:txBody>
        </p:sp>
        <p:sp>
          <p:nvSpPr>
            <p:cNvPr id="34" name="TextBox 34"/>
            <p:cNvSpPr txBox="1"/>
            <p:nvPr/>
          </p:nvSpPr>
          <p:spPr>
            <a:xfrm>
              <a:off x="0" y="-47625"/>
              <a:ext cx="1527477" cy="472824"/>
            </a:xfrm>
            <a:prstGeom prst="rect">
              <a:avLst/>
            </a:prstGeom>
          </p:spPr>
          <p:txBody>
            <a:bodyPr lIns="50800" tIns="50800" rIns="50800" bIns="50800" rtlCol="0" anchor="ctr"/>
            <a:lstStyle/>
            <a:p>
              <a:pPr algn="ctr">
                <a:lnSpc>
                  <a:spcPts val="2399"/>
                </a:lnSpc>
              </a:pPr>
              <a:endParaRPr/>
            </a:p>
          </p:txBody>
        </p:sp>
      </p:grpSp>
      <p:grpSp>
        <p:nvGrpSpPr>
          <p:cNvPr id="35" name="Group 35"/>
          <p:cNvGrpSpPr/>
          <p:nvPr/>
        </p:nvGrpSpPr>
        <p:grpSpPr>
          <a:xfrm rot="-10800000">
            <a:off x="11330665" y="5717969"/>
            <a:ext cx="1605216" cy="1059788"/>
            <a:chOff x="0" y="0"/>
            <a:chExt cx="823551" cy="543720"/>
          </a:xfrm>
        </p:grpSpPr>
        <p:sp>
          <p:nvSpPr>
            <p:cNvPr id="36" name="Freeform 36"/>
            <p:cNvSpPr/>
            <p:nvPr/>
          </p:nvSpPr>
          <p:spPr>
            <a:xfrm>
              <a:off x="28878" y="0"/>
              <a:ext cx="775433" cy="543720"/>
            </a:xfrm>
            <a:custGeom>
              <a:avLst/>
              <a:gdLst/>
              <a:ahLst/>
              <a:cxnLst/>
              <a:rect l="l" t="t" r="r" b="b"/>
              <a:pathLst>
                <a:path w="775433" h="543720">
                  <a:moveTo>
                    <a:pt x="28998" y="0"/>
                  </a:moveTo>
                  <a:lnTo>
                    <a:pt x="533597" y="0"/>
                  </a:lnTo>
                  <a:cubicBezTo>
                    <a:pt x="570023" y="0"/>
                    <a:pt x="604314" y="17181"/>
                    <a:pt x="626122" y="46357"/>
                  </a:cubicBezTo>
                  <a:lnTo>
                    <a:pt x="760023" y="225503"/>
                  </a:lnTo>
                  <a:cubicBezTo>
                    <a:pt x="780570" y="252993"/>
                    <a:pt x="780570" y="290728"/>
                    <a:pt x="760023" y="318218"/>
                  </a:cubicBezTo>
                  <a:lnTo>
                    <a:pt x="626122" y="497363"/>
                  </a:lnTo>
                  <a:cubicBezTo>
                    <a:pt x="604314" y="526539"/>
                    <a:pt x="570023" y="543720"/>
                    <a:pt x="533597" y="543720"/>
                  </a:cubicBezTo>
                  <a:lnTo>
                    <a:pt x="28998" y="543720"/>
                  </a:lnTo>
                  <a:cubicBezTo>
                    <a:pt x="18023" y="543720"/>
                    <a:pt x="7989" y="537525"/>
                    <a:pt x="3073" y="527712"/>
                  </a:cubicBezTo>
                  <a:cubicBezTo>
                    <a:pt x="-1844" y="517900"/>
                    <a:pt x="-799" y="506154"/>
                    <a:pt x="5772" y="497363"/>
                  </a:cubicBezTo>
                  <a:lnTo>
                    <a:pt x="139672" y="318218"/>
                  </a:lnTo>
                  <a:cubicBezTo>
                    <a:pt x="160220" y="290728"/>
                    <a:pt x="160220" y="252993"/>
                    <a:pt x="139672" y="225503"/>
                  </a:cubicBezTo>
                  <a:lnTo>
                    <a:pt x="5772" y="46357"/>
                  </a:lnTo>
                  <a:cubicBezTo>
                    <a:pt x="-799" y="37567"/>
                    <a:pt x="-1844" y="25820"/>
                    <a:pt x="3073" y="16008"/>
                  </a:cubicBezTo>
                  <a:cubicBezTo>
                    <a:pt x="7989" y="6196"/>
                    <a:pt x="18023" y="0"/>
                    <a:pt x="28998" y="0"/>
                  </a:cubicBezTo>
                  <a:close/>
                </a:path>
              </a:pathLst>
            </a:custGeom>
            <a:solidFill>
              <a:srgbClr val="E46671"/>
            </a:solidFill>
          </p:spPr>
          <p:txBody>
            <a:bodyPr/>
            <a:lstStyle/>
            <a:p>
              <a:endParaRPr lang="en-GB"/>
            </a:p>
          </p:txBody>
        </p:sp>
        <p:sp>
          <p:nvSpPr>
            <p:cNvPr id="37" name="TextBox 37"/>
            <p:cNvSpPr txBox="1"/>
            <p:nvPr/>
          </p:nvSpPr>
          <p:spPr>
            <a:xfrm>
              <a:off x="177800" y="-38100"/>
              <a:ext cx="569551" cy="581820"/>
            </a:xfrm>
            <a:prstGeom prst="rect">
              <a:avLst/>
            </a:prstGeom>
          </p:spPr>
          <p:txBody>
            <a:bodyPr lIns="50800" tIns="50800" rIns="50800" bIns="50800" rtlCol="0" anchor="ctr"/>
            <a:lstStyle/>
            <a:p>
              <a:pPr algn="ctr">
                <a:lnSpc>
                  <a:spcPts val="3079"/>
                </a:lnSpc>
              </a:pPr>
              <a:endParaRPr/>
            </a:p>
          </p:txBody>
        </p:sp>
      </p:grpSp>
      <p:grpSp>
        <p:nvGrpSpPr>
          <p:cNvPr id="38" name="Group 38"/>
          <p:cNvGrpSpPr/>
          <p:nvPr/>
        </p:nvGrpSpPr>
        <p:grpSpPr>
          <a:xfrm>
            <a:off x="7269614" y="3237874"/>
            <a:ext cx="3841146" cy="3841146"/>
            <a:chOff x="0" y="0"/>
            <a:chExt cx="812800" cy="812800"/>
          </a:xfrm>
        </p:grpSpPr>
        <p:sp>
          <p:nvSpPr>
            <p:cNvPr id="39" name="Freeform 3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lnTo>
                    <a:pt x="406400" y="0"/>
                  </a:lnTo>
                  <a:close/>
                </a:path>
              </a:pathLst>
            </a:custGeom>
            <a:solidFill>
              <a:srgbClr val="000000">
                <a:alpha val="0"/>
              </a:srgbClr>
            </a:solidFill>
            <a:ln w="57150" cap="rnd">
              <a:solidFill>
                <a:srgbClr val="8D9193"/>
              </a:solidFill>
              <a:prstDash val="sysDot"/>
              <a:round/>
            </a:ln>
          </p:spPr>
          <p:txBody>
            <a:bodyPr/>
            <a:lstStyle/>
            <a:p>
              <a:endParaRPr lang="en-GB"/>
            </a:p>
          </p:txBody>
        </p:sp>
        <p:sp>
          <p:nvSpPr>
            <p:cNvPr id="40" name="TextBox 40"/>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41" name="Group 41"/>
          <p:cNvGrpSpPr/>
          <p:nvPr/>
        </p:nvGrpSpPr>
        <p:grpSpPr>
          <a:xfrm>
            <a:off x="8234665" y="3213727"/>
            <a:ext cx="381000" cy="381000"/>
            <a:chOff x="0" y="0"/>
            <a:chExt cx="812800" cy="812800"/>
          </a:xfrm>
        </p:grpSpPr>
        <p:sp>
          <p:nvSpPr>
            <p:cNvPr id="42" name="Freeform 4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66E4"/>
            </a:solidFill>
          </p:spPr>
          <p:txBody>
            <a:bodyPr/>
            <a:lstStyle/>
            <a:p>
              <a:endParaRPr lang="en-GB"/>
            </a:p>
          </p:txBody>
        </p:sp>
        <p:sp>
          <p:nvSpPr>
            <p:cNvPr id="43" name="TextBox 43"/>
            <p:cNvSpPr txBox="1"/>
            <p:nvPr/>
          </p:nvSpPr>
          <p:spPr>
            <a:xfrm>
              <a:off x="76200" y="38100"/>
              <a:ext cx="660400" cy="698500"/>
            </a:xfrm>
            <a:prstGeom prst="rect">
              <a:avLst/>
            </a:prstGeom>
          </p:spPr>
          <p:txBody>
            <a:bodyPr lIns="50800" tIns="50800" rIns="50800" bIns="50800" rtlCol="0" anchor="ctr"/>
            <a:lstStyle/>
            <a:p>
              <a:pPr algn="ctr">
                <a:lnSpc>
                  <a:spcPts val="3079"/>
                </a:lnSpc>
              </a:pPr>
              <a:endParaRPr/>
            </a:p>
          </p:txBody>
        </p:sp>
      </p:grpSp>
      <p:grpSp>
        <p:nvGrpSpPr>
          <p:cNvPr id="44" name="Group 44"/>
          <p:cNvGrpSpPr/>
          <p:nvPr/>
        </p:nvGrpSpPr>
        <p:grpSpPr>
          <a:xfrm>
            <a:off x="9782665" y="3213727"/>
            <a:ext cx="381000" cy="381000"/>
            <a:chOff x="0" y="0"/>
            <a:chExt cx="812800" cy="812800"/>
          </a:xfrm>
        </p:grpSpPr>
        <p:sp>
          <p:nvSpPr>
            <p:cNvPr id="45" name="Freeform 4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A707"/>
            </a:solidFill>
          </p:spPr>
          <p:txBody>
            <a:bodyPr/>
            <a:lstStyle/>
            <a:p>
              <a:endParaRPr lang="en-GB"/>
            </a:p>
          </p:txBody>
        </p:sp>
        <p:sp>
          <p:nvSpPr>
            <p:cNvPr id="46" name="TextBox 46"/>
            <p:cNvSpPr txBox="1"/>
            <p:nvPr/>
          </p:nvSpPr>
          <p:spPr>
            <a:xfrm>
              <a:off x="76200" y="38100"/>
              <a:ext cx="660400" cy="698500"/>
            </a:xfrm>
            <a:prstGeom prst="rect">
              <a:avLst/>
            </a:prstGeom>
          </p:spPr>
          <p:txBody>
            <a:bodyPr lIns="50800" tIns="50800" rIns="50800" bIns="50800" rtlCol="0" anchor="ctr"/>
            <a:lstStyle/>
            <a:p>
              <a:pPr algn="ctr">
                <a:lnSpc>
                  <a:spcPts val="3079"/>
                </a:lnSpc>
              </a:pPr>
              <a:endParaRPr/>
            </a:p>
          </p:txBody>
        </p:sp>
      </p:grpSp>
      <p:grpSp>
        <p:nvGrpSpPr>
          <p:cNvPr id="47" name="Group 47"/>
          <p:cNvGrpSpPr/>
          <p:nvPr/>
        </p:nvGrpSpPr>
        <p:grpSpPr>
          <a:xfrm>
            <a:off x="8234665" y="6720848"/>
            <a:ext cx="381000" cy="381000"/>
            <a:chOff x="0" y="0"/>
            <a:chExt cx="812800" cy="812800"/>
          </a:xfrm>
        </p:grpSpPr>
        <p:sp>
          <p:nvSpPr>
            <p:cNvPr id="48" name="Freeform 4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A707"/>
            </a:solidFill>
          </p:spPr>
          <p:txBody>
            <a:bodyPr/>
            <a:lstStyle/>
            <a:p>
              <a:endParaRPr lang="en-GB"/>
            </a:p>
          </p:txBody>
        </p:sp>
        <p:sp>
          <p:nvSpPr>
            <p:cNvPr id="49" name="TextBox 49"/>
            <p:cNvSpPr txBox="1"/>
            <p:nvPr/>
          </p:nvSpPr>
          <p:spPr>
            <a:xfrm>
              <a:off x="76200" y="38100"/>
              <a:ext cx="660400" cy="698500"/>
            </a:xfrm>
            <a:prstGeom prst="rect">
              <a:avLst/>
            </a:prstGeom>
          </p:spPr>
          <p:txBody>
            <a:bodyPr lIns="50800" tIns="50800" rIns="50800" bIns="50800" rtlCol="0" anchor="ctr"/>
            <a:lstStyle/>
            <a:p>
              <a:pPr algn="ctr">
                <a:lnSpc>
                  <a:spcPts val="3079"/>
                </a:lnSpc>
              </a:pPr>
              <a:endParaRPr/>
            </a:p>
          </p:txBody>
        </p:sp>
      </p:grpSp>
      <p:grpSp>
        <p:nvGrpSpPr>
          <p:cNvPr id="50" name="Group 50"/>
          <p:cNvGrpSpPr/>
          <p:nvPr/>
        </p:nvGrpSpPr>
        <p:grpSpPr>
          <a:xfrm>
            <a:off x="7244048" y="5855732"/>
            <a:ext cx="381000" cy="381000"/>
            <a:chOff x="0" y="0"/>
            <a:chExt cx="812800" cy="812800"/>
          </a:xfrm>
        </p:grpSpPr>
        <p:sp>
          <p:nvSpPr>
            <p:cNvPr id="51" name="Freeform 5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8AEB6"/>
            </a:solidFill>
          </p:spPr>
          <p:txBody>
            <a:bodyPr/>
            <a:lstStyle/>
            <a:p>
              <a:endParaRPr lang="en-GB"/>
            </a:p>
          </p:txBody>
        </p:sp>
        <p:sp>
          <p:nvSpPr>
            <p:cNvPr id="52" name="TextBox 52"/>
            <p:cNvSpPr txBox="1"/>
            <p:nvPr/>
          </p:nvSpPr>
          <p:spPr>
            <a:xfrm>
              <a:off x="76200" y="38100"/>
              <a:ext cx="660400" cy="698500"/>
            </a:xfrm>
            <a:prstGeom prst="rect">
              <a:avLst/>
            </a:prstGeom>
          </p:spPr>
          <p:txBody>
            <a:bodyPr lIns="50800" tIns="50800" rIns="50800" bIns="50800" rtlCol="0" anchor="ctr"/>
            <a:lstStyle/>
            <a:p>
              <a:pPr algn="ctr">
                <a:lnSpc>
                  <a:spcPts val="3079"/>
                </a:lnSpc>
              </a:pPr>
              <a:endParaRPr/>
            </a:p>
          </p:txBody>
        </p:sp>
      </p:grpSp>
      <p:grpSp>
        <p:nvGrpSpPr>
          <p:cNvPr id="53" name="Group 53"/>
          <p:cNvGrpSpPr/>
          <p:nvPr/>
        </p:nvGrpSpPr>
        <p:grpSpPr>
          <a:xfrm>
            <a:off x="10610438" y="5855732"/>
            <a:ext cx="381000" cy="381000"/>
            <a:chOff x="0" y="0"/>
            <a:chExt cx="812800" cy="812800"/>
          </a:xfrm>
        </p:grpSpPr>
        <p:sp>
          <p:nvSpPr>
            <p:cNvPr id="54" name="Freeform 5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6671"/>
            </a:solidFill>
          </p:spPr>
          <p:txBody>
            <a:bodyPr/>
            <a:lstStyle/>
            <a:p>
              <a:endParaRPr lang="en-GB"/>
            </a:p>
          </p:txBody>
        </p:sp>
        <p:sp>
          <p:nvSpPr>
            <p:cNvPr id="55" name="TextBox 55"/>
            <p:cNvSpPr txBox="1"/>
            <p:nvPr/>
          </p:nvSpPr>
          <p:spPr>
            <a:xfrm>
              <a:off x="76200" y="38100"/>
              <a:ext cx="660400" cy="698500"/>
            </a:xfrm>
            <a:prstGeom prst="rect">
              <a:avLst/>
            </a:prstGeom>
          </p:spPr>
          <p:txBody>
            <a:bodyPr lIns="50800" tIns="50800" rIns="50800" bIns="50800" rtlCol="0" anchor="ctr"/>
            <a:lstStyle/>
            <a:p>
              <a:pPr algn="ctr">
                <a:lnSpc>
                  <a:spcPts val="3079"/>
                </a:lnSpc>
              </a:pPr>
              <a:endParaRPr/>
            </a:p>
          </p:txBody>
        </p:sp>
      </p:grpSp>
      <p:grpSp>
        <p:nvGrpSpPr>
          <p:cNvPr id="56" name="Group 56"/>
          <p:cNvGrpSpPr/>
          <p:nvPr/>
        </p:nvGrpSpPr>
        <p:grpSpPr>
          <a:xfrm>
            <a:off x="7223427" y="4181252"/>
            <a:ext cx="381000" cy="381000"/>
            <a:chOff x="0" y="0"/>
            <a:chExt cx="812800" cy="812800"/>
          </a:xfrm>
        </p:grpSpPr>
        <p:sp>
          <p:nvSpPr>
            <p:cNvPr id="57" name="Freeform 5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6671"/>
            </a:solidFill>
          </p:spPr>
          <p:txBody>
            <a:bodyPr/>
            <a:lstStyle/>
            <a:p>
              <a:endParaRPr lang="en-GB"/>
            </a:p>
          </p:txBody>
        </p:sp>
        <p:sp>
          <p:nvSpPr>
            <p:cNvPr id="58" name="TextBox 58"/>
            <p:cNvSpPr txBox="1"/>
            <p:nvPr/>
          </p:nvSpPr>
          <p:spPr>
            <a:xfrm>
              <a:off x="76200" y="38100"/>
              <a:ext cx="660400" cy="698500"/>
            </a:xfrm>
            <a:prstGeom prst="rect">
              <a:avLst/>
            </a:prstGeom>
          </p:spPr>
          <p:txBody>
            <a:bodyPr lIns="50800" tIns="50800" rIns="50800" bIns="50800" rtlCol="0" anchor="ctr"/>
            <a:lstStyle/>
            <a:p>
              <a:pPr algn="ctr">
                <a:lnSpc>
                  <a:spcPts val="3079"/>
                </a:lnSpc>
              </a:pPr>
              <a:endParaRPr/>
            </a:p>
          </p:txBody>
        </p:sp>
      </p:grpSp>
      <p:grpSp>
        <p:nvGrpSpPr>
          <p:cNvPr id="59" name="Group 59"/>
          <p:cNvGrpSpPr/>
          <p:nvPr/>
        </p:nvGrpSpPr>
        <p:grpSpPr>
          <a:xfrm>
            <a:off x="10610438" y="4127541"/>
            <a:ext cx="381000" cy="381000"/>
            <a:chOff x="0" y="0"/>
            <a:chExt cx="812800" cy="812800"/>
          </a:xfrm>
        </p:grpSpPr>
        <p:sp>
          <p:nvSpPr>
            <p:cNvPr id="60" name="Freeform 6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8AEB6"/>
            </a:solidFill>
          </p:spPr>
          <p:txBody>
            <a:bodyPr/>
            <a:lstStyle/>
            <a:p>
              <a:endParaRPr lang="en-GB"/>
            </a:p>
          </p:txBody>
        </p:sp>
        <p:sp>
          <p:nvSpPr>
            <p:cNvPr id="61" name="TextBox 61"/>
            <p:cNvSpPr txBox="1"/>
            <p:nvPr/>
          </p:nvSpPr>
          <p:spPr>
            <a:xfrm>
              <a:off x="76200" y="38100"/>
              <a:ext cx="660400" cy="698500"/>
            </a:xfrm>
            <a:prstGeom prst="rect">
              <a:avLst/>
            </a:prstGeom>
          </p:spPr>
          <p:txBody>
            <a:bodyPr lIns="50800" tIns="50800" rIns="50800" bIns="50800" rtlCol="0" anchor="ctr"/>
            <a:lstStyle/>
            <a:p>
              <a:pPr algn="ctr">
                <a:lnSpc>
                  <a:spcPts val="3079"/>
                </a:lnSpc>
              </a:pPr>
              <a:endParaRPr/>
            </a:p>
          </p:txBody>
        </p:sp>
      </p:grpSp>
      <p:grpSp>
        <p:nvGrpSpPr>
          <p:cNvPr id="62" name="Group 62"/>
          <p:cNvGrpSpPr/>
          <p:nvPr/>
        </p:nvGrpSpPr>
        <p:grpSpPr>
          <a:xfrm>
            <a:off x="9709673" y="6720848"/>
            <a:ext cx="381000" cy="381000"/>
            <a:chOff x="0" y="0"/>
            <a:chExt cx="812800" cy="812800"/>
          </a:xfrm>
        </p:grpSpPr>
        <p:sp>
          <p:nvSpPr>
            <p:cNvPr id="63" name="Freeform 6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66E4"/>
            </a:solidFill>
          </p:spPr>
          <p:txBody>
            <a:bodyPr/>
            <a:lstStyle/>
            <a:p>
              <a:endParaRPr lang="en-GB"/>
            </a:p>
          </p:txBody>
        </p:sp>
        <p:sp>
          <p:nvSpPr>
            <p:cNvPr id="64" name="TextBox 64"/>
            <p:cNvSpPr txBox="1"/>
            <p:nvPr/>
          </p:nvSpPr>
          <p:spPr>
            <a:xfrm>
              <a:off x="76200" y="38100"/>
              <a:ext cx="660400" cy="698500"/>
            </a:xfrm>
            <a:prstGeom prst="rect">
              <a:avLst/>
            </a:prstGeom>
          </p:spPr>
          <p:txBody>
            <a:bodyPr lIns="50800" tIns="50800" rIns="50800" bIns="50800" rtlCol="0" anchor="ctr"/>
            <a:lstStyle/>
            <a:p>
              <a:pPr algn="ctr">
                <a:lnSpc>
                  <a:spcPts val="3079"/>
                </a:lnSpc>
              </a:pPr>
              <a:endParaRPr/>
            </a:p>
          </p:txBody>
        </p:sp>
      </p:grpSp>
      <p:sp>
        <p:nvSpPr>
          <p:cNvPr id="65" name="TextBox 65"/>
          <p:cNvSpPr txBox="1"/>
          <p:nvPr/>
        </p:nvSpPr>
        <p:spPr>
          <a:xfrm>
            <a:off x="6630408" y="1268687"/>
            <a:ext cx="924073" cy="671195"/>
          </a:xfrm>
          <a:prstGeom prst="rect">
            <a:avLst/>
          </a:prstGeom>
        </p:spPr>
        <p:txBody>
          <a:bodyPr lIns="0" tIns="0" rIns="0" bIns="0" rtlCol="0" anchor="t">
            <a:spAutoFit/>
          </a:bodyPr>
          <a:lstStyle/>
          <a:p>
            <a:pPr marL="0" lvl="1" indent="0" algn="r">
              <a:lnSpc>
                <a:spcPts val="5529"/>
              </a:lnSpc>
              <a:spcBef>
                <a:spcPct val="0"/>
              </a:spcBef>
            </a:pPr>
            <a:r>
              <a:rPr lang="en-US" sz="3949" b="1" u="none" strike="noStrike" spc="165">
                <a:solidFill>
                  <a:srgbClr val="FFFFFF"/>
                </a:solidFill>
                <a:latin typeface="Montserrat Ultra-Bold"/>
                <a:ea typeface="Montserrat Ultra-Bold"/>
                <a:cs typeface="Montserrat Ultra-Bold"/>
                <a:sym typeface="Montserrat Ultra-Bold"/>
              </a:rPr>
              <a:t>01</a:t>
            </a:r>
          </a:p>
        </p:txBody>
      </p:sp>
      <p:sp>
        <p:nvSpPr>
          <p:cNvPr id="66" name="TextBox 66"/>
          <p:cNvSpPr txBox="1"/>
          <p:nvPr/>
        </p:nvSpPr>
        <p:spPr>
          <a:xfrm>
            <a:off x="2007582" y="986232"/>
            <a:ext cx="4185816" cy="389256"/>
          </a:xfrm>
          <a:prstGeom prst="rect">
            <a:avLst/>
          </a:prstGeom>
        </p:spPr>
        <p:txBody>
          <a:bodyPr lIns="0" tIns="0" rIns="0" bIns="0" rtlCol="0" anchor="t">
            <a:spAutoFit/>
          </a:bodyPr>
          <a:lstStyle/>
          <a:p>
            <a:pPr marL="0" lvl="0" indent="0" algn="l">
              <a:lnSpc>
                <a:spcPts val="3219"/>
              </a:lnSpc>
              <a:spcBef>
                <a:spcPct val="0"/>
              </a:spcBef>
            </a:pPr>
            <a:r>
              <a:rPr lang="en-US" sz="2299" b="1">
                <a:solidFill>
                  <a:srgbClr val="1C1C1A"/>
                </a:solidFill>
                <a:latin typeface="Montserrat Ultra-Bold"/>
                <a:ea typeface="Montserrat Ultra-Bold"/>
                <a:cs typeface="Montserrat Ultra-Bold"/>
                <a:sym typeface="Montserrat Ultra-Bold"/>
              </a:rPr>
              <a:t>POLITICAL</a:t>
            </a:r>
          </a:p>
        </p:txBody>
      </p:sp>
      <p:sp>
        <p:nvSpPr>
          <p:cNvPr id="67" name="TextBox 67"/>
          <p:cNvSpPr txBox="1"/>
          <p:nvPr/>
        </p:nvSpPr>
        <p:spPr>
          <a:xfrm>
            <a:off x="2007582" y="1402733"/>
            <a:ext cx="4185816" cy="762260"/>
          </a:xfrm>
          <a:prstGeom prst="rect">
            <a:avLst/>
          </a:prstGeom>
        </p:spPr>
        <p:txBody>
          <a:bodyPr lIns="0" tIns="0" rIns="0" bIns="0" rtlCol="0" anchor="t">
            <a:spAutoFit/>
          </a:bodyPr>
          <a:lstStyle/>
          <a:p>
            <a:pPr lvl="0">
              <a:lnSpc>
                <a:spcPts val="3149"/>
              </a:lnSpc>
            </a:pPr>
            <a:r>
              <a:rPr lang="en-US" sz="2099" dirty="0">
                <a:solidFill>
                  <a:srgbClr val="1C1C1A"/>
                </a:solidFill>
                <a:latin typeface="Montserrat"/>
                <a:ea typeface="Montserrat"/>
                <a:cs typeface="Montserrat"/>
                <a:sym typeface="Montserrat"/>
              </a:rPr>
              <a:t>Regulations around sports facilities and safety standards</a:t>
            </a:r>
          </a:p>
        </p:txBody>
      </p:sp>
      <p:sp>
        <p:nvSpPr>
          <p:cNvPr id="68" name="TextBox 68"/>
          <p:cNvSpPr txBox="1"/>
          <p:nvPr/>
        </p:nvSpPr>
        <p:spPr>
          <a:xfrm>
            <a:off x="10723994" y="1268687"/>
            <a:ext cx="924073" cy="671195"/>
          </a:xfrm>
          <a:prstGeom prst="rect">
            <a:avLst/>
          </a:prstGeom>
        </p:spPr>
        <p:txBody>
          <a:bodyPr lIns="0" tIns="0" rIns="0" bIns="0" rtlCol="0" anchor="t">
            <a:spAutoFit/>
          </a:bodyPr>
          <a:lstStyle/>
          <a:p>
            <a:pPr marL="0" lvl="1" indent="0" algn="l">
              <a:lnSpc>
                <a:spcPts val="5529"/>
              </a:lnSpc>
            </a:pPr>
            <a:r>
              <a:rPr lang="en-US" sz="3949" b="1" spc="165">
                <a:solidFill>
                  <a:srgbClr val="FFFFFF"/>
                </a:solidFill>
                <a:latin typeface="Montserrat Ultra-Bold"/>
                <a:ea typeface="Montserrat Ultra-Bold"/>
                <a:cs typeface="Montserrat Ultra-Bold"/>
                <a:sym typeface="Montserrat Ultra-Bold"/>
              </a:rPr>
              <a:t>04</a:t>
            </a:r>
          </a:p>
        </p:txBody>
      </p:sp>
      <p:sp>
        <p:nvSpPr>
          <p:cNvPr id="69" name="TextBox 69"/>
          <p:cNvSpPr txBox="1"/>
          <p:nvPr/>
        </p:nvSpPr>
        <p:spPr>
          <a:xfrm>
            <a:off x="12169960" y="986232"/>
            <a:ext cx="4185816" cy="389256"/>
          </a:xfrm>
          <a:prstGeom prst="rect">
            <a:avLst/>
          </a:prstGeom>
        </p:spPr>
        <p:txBody>
          <a:bodyPr lIns="0" tIns="0" rIns="0" bIns="0" rtlCol="0" anchor="t">
            <a:spAutoFit/>
          </a:bodyPr>
          <a:lstStyle/>
          <a:p>
            <a:pPr marL="0" lvl="0" indent="0" algn="l">
              <a:lnSpc>
                <a:spcPts val="3219"/>
              </a:lnSpc>
              <a:spcBef>
                <a:spcPct val="0"/>
              </a:spcBef>
            </a:pPr>
            <a:r>
              <a:rPr lang="en-US" sz="2299" b="1">
                <a:solidFill>
                  <a:srgbClr val="1C1C1A"/>
                </a:solidFill>
                <a:latin typeface="Montserrat Ultra-Bold"/>
                <a:ea typeface="Montserrat Ultra-Bold"/>
                <a:cs typeface="Montserrat Ultra-Bold"/>
                <a:sym typeface="Montserrat Ultra-Bold"/>
              </a:rPr>
              <a:t>TECHNOLOGICAL</a:t>
            </a:r>
          </a:p>
        </p:txBody>
      </p:sp>
      <p:sp>
        <p:nvSpPr>
          <p:cNvPr id="70" name="TextBox 70"/>
          <p:cNvSpPr txBox="1"/>
          <p:nvPr/>
        </p:nvSpPr>
        <p:spPr>
          <a:xfrm>
            <a:off x="12169959" y="1402733"/>
            <a:ext cx="4683155" cy="1159805"/>
          </a:xfrm>
          <a:prstGeom prst="rect">
            <a:avLst/>
          </a:prstGeom>
        </p:spPr>
        <p:txBody>
          <a:bodyPr wrap="square" lIns="0" tIns="0" rIns="0" bIns="0" rtlCol="0" anchor="t">
            <a:spAutoFit/>
          </a:bodyPr>
          <a:lstStyle/>
          <a:p>
            <a:pPr>
              <a:lnSpc>
                <a:spcPts val="3149"/>
              </a:lnSpc>
            </a:pPr>
            <a:r>
              <a:rPr lang="en-US" sz="2099" dirty="0">
                <a:solidFill>
                  <a:srgbClr val="1C1C1A"/>
                </a:solidFill>
                <a:latin typeface="Montserrat"/>
                <a:ea typeface="Montserrat"/>
                <a:cs typeface="Montserrat"/>
                <a:sym typeface="Montserrat"/>
              </a:rPr>
              <a:t>Fitness tracking apps, online class booking, social media marketing.</a:t>
            </a:r>
          </a:p>
          <a:p>
            <a:pPr marL="0" lvl="0" indent="0" algn="l">
              <a:lnSpc>
                <a:spcPts val="3149"/>
              </a:lnSpc>
            </a:pPr>
            <a:endParaRPr lang="en-US" sz="2099" dirty="0">
              <a:solidFill>
                <a:srgbClr val="1C1C1A"/>
              </a:solidFill>
              <a:latin typeface="Montserrat"/>
              <a:ea typeface="Montserrat"/>
              <a:cs typeface="Montserrat"/>
              <a:sym typeface="Montserrat"/>
            </a:endParaRPr>
          </a:p>
        </p:txBody>
      </p:sp>
      <p:sp>
        <p:nvSpPr>
          <p:cNvPr id="71" name="TextBox 71"/>
          <p:cNvSpPr txBox="1"/>
          <p:nvPr/>
        </p:nvSpPr>
        <p:spPr>
          <a:xfrm>
            <a:off x="5648288" y="3569366"/>
            <a:ext cx="924073" cy="671195"/>
          </a:xfrm>
          <a:prstGeom prst="rect">
            <a:avLst/>
          </a:prstGeom>
        </p:spPr>
        <p:txBody>
          <a:bodyPr lIns="0" tIns="0" rIns="0" bIns="0" rtlCol="0" anchor="t">
            <a:spAutoFit/>
          </a:bodyPr>
          <a:lstStyle/>
          <a:p>
            <a:pPr marL="0" lvl="1" indent="0" algn="r">
              <a:lnSpc>
                <a:spcPts val="5529"/>
              </a:lnSpc>
              <a:spcBef>
                <a:spcPct val="0"/>
              </a:spcBef>
            </a:pPr>
            <a:r>
              <a:rPr lang="en-US" sz="3949" b="1" u="none" strike="noStrike" spc="165">
                <a:solidFill>
                  <a:srgbClr val="FFFFFF"/>
                </a:solidFill>
                <a:latin typeface="Montserrat Ultra-Bold"/>
                <a:ea typeface="Montserrat Ultra-Bold"/>
                <a:cs typeface="Montserrat Ultra-Bold"/>
                <a:sym typeface="Montserrat Ultra-Bold"/>
              </a:rPr>
              <a:t>02</a:t>
            </a:r>
          </a:p>
        </p:txBody>
      </p:sp>
      <p:sp>
        <p:nvSpPr>
          <p:cNvPr id="72" name="TextBox 72"/>
          <p:cNvSpPr txBox="1"/>
          <p:nvPr/>
        </p:nvSpPr>
        <p:spPr>
          <a:xfrm>
            <a:off x="1025462" y="3307424"/>
            <a:ext cx="4185816" cy="389256"/>
          </a:xfrm>
          <a:prstGeom prst="rect">
            <a:avLst/>
          </a:prstGeom>
        </p:spPr>
        <p:txBody>
          <a:bodyPr lIns="0" tIns="0" rIns="0" bIns="0" rtlCol="0" anchor="t">
            <a:spAutoFit/>
          </a:bodyPr>
          <a:lstStyle/>
          <a:p>
            <a:pPr marL="0" lvl="0" indent="0" algn="l">
              <a:lnSpc>
                <a:spcPts val="3219"/>
              </a:lnSpc>
              <a:spcBef>
                <a:spcPct val="0"/>
              </a:spcBef>
            </a:pPr>
            <a:r>
              <a:rPr lang="en-US" sz="2299" b="1">
                <a:solidFill>
                  <a:srgbClr val="1C1C1A"/>
                </a:solidFill>
                <a:latin typeface="Montserrat Ultra-Bold"/>
                <a:ea typeface="Montserrat Ultra-Bold"/>
                <a:cs typeface="Montserrat Ultra-Bold"/>
                <a:sym typeface="Montserrat Ultra-Bold"/>
              </a:rPr>
              <a:t>ECONOMIC</a:t>
            </a:r>
          </a:p>
        </p:txBody>
      </p:sp>
      <p:sp>
        <p:nvSpPr>
          <p:cNvPr id="73" name="TextBox 73"/>
          <p:cNvSpPr txBox="1"/>
          <p:nvPr/>
        </p:nvSpPr>
        <p:spPr>
          <a:xfrm>
            <a:off x="1025462" y="3723925"/>
            <a:ext cx="4185816" cy="758191"/>
          </a:xfrm>
          <a:prstGeom prst="rect">
            <a:avLst/>
          </a:prstGeom>
        </p:spPr>
        <p:txBody>
          <a:bodyPr lIns="0" tIns="0" rIns="0" bIns="0" rtlCol="0" anchor="t">
            <a:spAutoFit/>
          </a:bodyPr>
          <a:lstStyle/>
          <a:p>
            <a:pPr marL="0" lvl="0" indent="0" algn="l">
              <a:lnSpc>
                <a:spcPts val="3149"/>
              </a:lnSpc>
            </a:pPr>
            <a:r>
              <a:rPr lang="en-US" sz="2099" dirty="0">
                <a:solidFill>
                  <a:srgbClr val="1C1C1A"/>
                </a:solidFill>
                <a:latin typeface="Montserrat"/>
                <a:ea typeface="Montserrat"/>
                <a:cs typeface="Montserrat"/>
                <a:sym typeface="Montserrat"/>
              </a:rPr>
              <a:t>Rising fitness expenditure, inflation risks..</a:t>
            </a:r>
          </a:p>
        </p:txBody>
      </p:sp>
      <p:sp>
        <p:nvSpPr>
          <p:cNvPr id="74" name="TextBox 74"/>
          <p:cNvSpPr txBox="1"/>
          <p:nvPr/>
        </p:nvSpPr>
        <p:spPr>
          <a:xfrm>
            <a:off x="11709337" y="3569366"/>
            <a:ext cx="924073" cy="671195"/>
          </a:xfrm>
          <a:prstGeom prst="rect">
            <a:avLst/>
          </a:prstGeom>
        </p:spPr>
        <p:txBody>
          <a:bodyPr lIns="0" tIns="0" rIns="0" bIns="0" rtlCol="0" anchor="t">
            <a:spAutoFit/>
          </a:bodyPr>
          <a:lstStyle/>
          <a:p>
            <a:pPr marL="0" lvl="1" indent="0" algn="l">
              <a:lnSpc>
                <a:spcPts val="5529"/>
              </a:lnSpc>
              <a:spcBef>
                <a:spcPct val="0"/>
              </a:spcBef>
            </a:pPr>
            <a:r>
              <a:rPr lang="en-US" sz="3949" b="1" u="none" strike="noStrike" spc="165">
                <a:solidFill>
                  <a:srgbClr val="FFFFFF"/>
                </a:solidFill>
                <a:latin typeface="Montserrat Ultra-Bold"/>
                <a:ea typeface="Montserrat Ultra-Bold"/>
                <a:cs typeface="Montserrat Ultra-Bold"/>
                <a:sym typeface="Montserrat Ultra-Bold"/>
              </a:rPr>
              <a:t>05</a:t>
            </a:r>
          </a:p>
        </p:txBody>
      </p:sp>
      <p:sp>
        <p:nvSpPr>
          <p:cNvPr id="75" name="TextBox 75"/>
          <p:cNvSpPr txBox="1"/>
          <p:nvPr/>
        </p:nvSpPr>
        <p:spPr>
          <a:xfrm>
            <a:off x="13155303" y="3307424"/>
            <a:ext cx="4185816" cy="389256"/>
          </a:xfrm>
          <a:prstGeom prst="rect">
            <a:avLst/>
          </a:prstGeom>
        </p:spPr>
        <p:txBody>
          <a:bodyPr lIns="0" tIns="0" rIns="0" bIns="0" rtlCol="0" anchor="t">
            <a:spAutoFit/>
          </a:bodyPr>
          <a:lstStyle/>
          <a:p>
            <a:pPr marL="0" lvl="0" indent="0" algn="l">
              <a:lnSpc>
                <a:spcPts val="3219"/>
              </a:lnSpc>
              <a:spcBef>
                <a:spcPct val="0"/>
              </a:spcBef>
            </a:pPr>
            <a:r>
              <a:rPr lang="en-US" sz="2299" b="1">
                <a:solidFill>
                  <a:srgbClr val="1C1C1A"/>
                </a:solidFill>
                <a:latin typeface="Montserrat Ultra-Bold"/>
                <a:ea typeface="Montserrat Ultra-Bold"/>
                <a:cs typeface="Montserrat Ultra-Bold"/>
                <a:sym typeface="Montserrat Ultra-Bold"/>
              </a:rPr>
              <a:t>ENVIRONMENTAL</a:t>
            </a:r>
          </a:p>
        </p:txBody>
      </p:sp>
      <p:sp>
        <p:nvSpPr>
          <p:cNvPr id="76" name="TextBox 76"/>
          <p:cNvSpPr txBox="1"/>
          <p:nvPr/>
        </p:nvSpPr>
        <p:spPr>
          <a:xfrm>
            <a:off x="13155302" y="3723925"/>
            <a:ext cx="4683155" cy="762260"/>
          </a:xfrm>
          <a:prstGeom prst="rect">
            <a:avLst/>
          </a:prstGeom>
        </p:spPr>
        <p:txBody>
          <a:bodyPr wrap="square" lIns="0" tIns="0" rIns="0" bIns="0" rtlCol="0" anchor="t">
            <a:spAutoFit/>
          </a:bodyPr>
          <a:lstStyle/>
          <a:p>
            <a:pPr lvl="0">
              <a:lnSpc>
                <a:spcPts val="3149"/>
              </a:lnSpc>
            </a:pPr>
            <a:r>
              <a:rPr lang="en-US" sz="2099" dirty="0">
                <a:solidFill>
                  <a:srgbClr val="1C1C1A"/>
                </a:solidFill>
                <a:latin typeface="Montserrat"/>
                <a:ea typeface="Montserrat"/>
                <a:cs typeface="Montserrat"/>
                <a:sym typeface="Montserrat"/>
              </a:rPr>
              <a:t>Energy costs for facility, need for sustainable cleaning products</a:t>
            </a:r>
          </a:p>
        </p:txBody>
      </p:sp>
      <p:sp>
        <p:nvSpPr>
          <p:cNvPr id="77" name="TextBox 77"/>
          <p:cNvSpPr txBox="1"/>
          <p:nvPr/>
        </p:nvSpPr>
        <p:spPr>
          <a:xfrm>
            <a:off x="5648288" y="5870045"/>
            <a:ext cx="924073" cy="671195"/>
          </a:xfrm>
          <a:prstGeom prst="rect">
            <a:avLst/>
          </a:prstGeom>
        </p:spPr>
        <p:txBody>
          <a:bodyPr lIns="0" tIns="0" rIns="0" bIns="0" rtlCol="0" anchor="t">
            <a:spAutoFit/>
          </a:bodyPr>
          <a:lstStyle/>
          <a:p>
            <a:pPr marL="0" lvl="1" indent="0" algn="r">
              <a:lnSpc>
                <a:spcPts val="5529"/>
              </a:lnSpc>
              <a:spcBef>
                <a:spcPct val="0"/>
              </a:spcBef>
            </a:pPr>
            <a:r>
              <a:rPr lang="en-US" sz="3949" b="1" u="none" strike="noStrike" spc="165">
                <a:solidFill>
                  <a:srgbClr val="FFFFFF"/>
                </a:solidFill>
                <a:latin typeface="Montserrat Ultra-Bold"/>
                <a:ea typeface="Montserrat Ultra-Bold"/>
                <a:cs typeface="Montserrat Ultra-Bold"/>
                <a:sym typeface="Montserrat Ultra-Bold"/>
              </a:rPr>
              <a:t>03</a:t>
            </a:r>
          </a:p>
        </p:txBody>
      </p:sp>
      <p:sp>
        <p:nvSpPr>
          <p:cNvPr id="78" name="TextBox 78"/>
          <p:cNvSpPr txBox="1"/>
          <p:nvPr/>
        </p:nvSpPr>
        <p:spPr>
          <a:xfrm>
            <a:off x="1025462" y="5608103"/>
            <a:ext cx="4185816" cy="389256"/>
          </a:xfrm>
          <a:prstGeom prst="rect">
            <a:avLst/>
          </a:prstGeom>
        </p:spPr>
        <p:txBody>
          <a:bodyPr lIns="0" tIns="0" rIns="0" bIns="0" rtlCol="0" anchor="t">
            <a:spAutoFit/>
          </a:bodyPr>
          <a:lstStyle/>
          <a:p>
            <a:pPr marL="0" lvl="0" indent="0" algn="l">
              <a:lnSpc>
                <a:spcPts val="3219"/>
              </a:lnSpc>
              <a:spcBef>
                <a:spcPct val="0"/>
              </a:spcBef>
            </a:pPr>
            <a:r>
              <a:rPr lang="en-US" sz="2299" b="1">
                <a:solidFill>
                  <a:srgbClr val="1C1C1A"/>
                </a:solidFill>
                <a:latin typeface="Montserrat Ultra-Bold"/>
                <a:ea typeface="Montserrat Ultra-Bold"/>
                <a:cs typeface="Montserrat Ultra-Bold"/>
                <a:sym typeface="Montserrat Ultra-Bold"/>
              </a:rPr>
              <a:t>SOCIAL</a:t>
            </a:r>
          </a:p>
        </p:txBody>
      </p:sp>
      <p:sp>
        <p:nvSpPr>
          <p:cNvPr id="79" name="TextBox 79"/>
          <p:cNvSpPr txBox="1"/>
          <p:nvPr/>
        </p:nvSpPr>
        <p:spPr>
          <a:xfrm>
            <a:off x="1025462" y="6024604"/>
            <a:ext cx="4185816" cy="762260"/>
          </a:xfrm>
          <a:prstGeom prst="rect">
            <a:avLst/>
          </a:prstGeom>
        </p:spPr>
        <p:txBody>
          <a:bodyPr lIns="0" tIns="0" rIns="0" bIns="0" rtlCol="0" anchor="t">
            <a:spAutoFit/>
          </a:bodyPr>
          <a:lstStyle/>
          <a:p>
            <a:pPr marL="0" lvl="0" indent="0" algn="l">
              <a:lnSpc>
                <a:spcPts val="3149"/>
              </a:lnSpc>
            </a:pPr>
            <a:r>
              <a:rPr lang="en-US" sz="2099" dirty="0">
                <a:solidFill>
                  <a:srgbClr val="1C1C1A"/>
                </a:solidFill>
                <a:latin typeface="Montserrat"/>
                <a:ea typeface="Montserrat"/>
                <a:cs typeface="Montserrat"/>
                <a:sym typeface="Montserrat"/>
              </a:rPr>
              <a:t>Increased interest in combat sports, wellness.</a:t>
            </a:r>
          </a:p>
        </p:txBody>
      </p:sp>
      <p:sp>
        <p:nvSpPr>
          <p:cNvPr id="80" name="TextBox 80"/>
          <p:cNvSpPr txBox="1"/>
          <p:nvPr/>
        </p:nvSpPr>
        <p:spPr>
          <a:xfrm>
            <a:off x="11709337" y="5870045"/>
            <a:ext cx="924073" cy="671195"/>
          </a:xfrm>
          <a:prstGeom prst="rect">
            <a:avLst/>
          </a:prstGeom>
        </p:spPr>
        <p:txBody>
          <a:bodyPr lIns="0" tIns="0" rIns="0" bIns="0" rtlCol="0" anchor="t">
            <a:spAutoFit/>
          </a:bodyPr>
          <a:lstStyle/>
          <a:p>
            <a:pPr marL="0" lvl="1" indent="0" algn="l">
              <a:lnSpc>
                <a:spcPts val="5529"/>
              </a:lnSpc>
              <a:spcBef>
                <a:spcPct val="0"/>
              </a:spcBef>
            </a:pPr>
            <a:r>
              <a:rPr lang="en-US" sz="3949" b="1" spc="165">
                <a:solidFill>
                  <a:srgbClr val="FFFFFF"/>
                </a:solidFill>
                <a:latin typeface="Montserrat Ultra-Bold"/>
                <a:ea typeface="Montserrat Ultra-Bold"/>
                <a:cs typeface="Montserrat Ultra-Bold"/>
                <a:sym typeface="Montserrat Ultra-Bold"/>
              </a:rPr>
              <a:t>06</a:t>
            </a:r>
          </a:p>
        </p:txBody>
      </p:sp>
      <p:sp>
        <p:nvSpPr>
          <p:cNvPr id="81" name="TextBox 81"/>
          <p:cNvSpPr txBox="1"/>
          <p:nvPr/>
        </p:nvSpPr>
        <p:spPr>
          <a:xfrm>
            <a:off x="13155303" y="5608103"/>
            <a:ext cx="4185816" cy="389256"/>
          </a:xfrm>
          <a:prstGeom prst="rect">
            <a:avLst/>
          </a:prstGeom>
        </p:spPr>
        <p:txBody>
          <a:bodyPr lIns="0" tIns="0" rIns="0" bIns="0" rtlCol="0" anchor="t">
            <a:spAutoFit/>
          </a:bodyPr>
          <a:lstStyle/>
          <a:p>
            <a:pPr marL="0" lvl="0" indent="0" algn="l">
              <a:lnSpc>
                <a:spcPts val="3219"/>
              </a:lnSpc>
              <a:spcBef>
                <a:spcPct val="0"/>
              </a:spcBef>
            </a:pPr>
            <a:r>
              <a:rPr lang="en-US" sz="2299" b="1">
                <a:solidFill>
                  <a:srgbClr val="1C1C1A"/>
                </a:solidFill>
                <a:latin typeface="Montserrat Ultra-Bold"/>
                <a:ea typeface="Montserrat Ultra-Bold"/>
                <a:cs typeface="Montserrat Ultra-Bold"/>
                <a:sym typeface="Montserrat Ultra-Bold"/>
              </a:rPr>
              <a:t>LEGAL</a:t>
            </a:r>
          </a:p>
        </p:txBody>
      </p:sp>
      <p:sp>
        <p:nvSpPr>
          <p:cNvPr id="82" name="TextBox 82"/>
          <p:cNvSpPr txBox="1"/>
          <p:nvPr/>
        </p:nvSpPr>
        <p:spPr>
          <a:xfrm>
            <a:off x="13155302" y="6024604"/>
            <a:ext cx="4670407" cy="762260"/>
          </a:xfrm>
          <a:prstGeom prst="rect">
            <a:avLst/>
          </a:prstGeom>
        </p:spPr>
        <p:txBody>
          <a:bodyPr wrap="square" lIns="0" tIns="0" rIns="0" bIns="0" rtlCol="0" anchor="t">
            <a:spAutoFit/>
          </a:bodyPr>
          <a:lstStyle/>
          <a:p>
            <a:pPr lvl="0">
              <a:lnSpc>
                <a:spcPts val="3149"/>
              </a:lnSpc>
            </a:pPr>
            <a:r>
              <a:rPr lang="en-US" sz="2099" dirty="0">
                <a:solidFill>
                  <a:srgbClr val="1C1C1A"/>
                </a:solidFill>
                <a:latin typeface="Montserrat"/>
                <a:ea typeface="Montserrat"/>
                <a:cs typeface="Montserrat"/>
                <a:sym typeface="Montserrat"/>
              </a:rPr>
              <a:t>Insurance requirements, liability waivers, employment laws</a:t>
            </a:r>
          </a:p>
        </p:txBody>
      </p:sp>
      <p:sp>
        <p:nvSpPr>
          <p:cNvPr id="83" name="TextBox 83"/>
          <p:cNvSpPr txBox="1"/>
          <p:nvPr/>
        </p:nvSpPr>
        <p:spPr>
          <a:xfrm>
            <a:off x="6630408" y="8170723"/>
            <a:ext cx="924073" cy="671195"/>
          </a:xfrm>
          <a:prstGeom prst="rect">
            <a:avLst/>
          </a:prstGeom>
        </p:spPr>
        <p:txBody>
          <a:bodyPr lIns="0" tIns="0" rIns="0" bIns="0" rtlCol="0" anchor="t">
            <a:spAutoFit/>
          </a:bodyPr>
          <a:lstStyle/>
          <a:p>
            <a:pPr marL="0" lvl="1" indent="0" algn="r">
              <a:lnSpc>
                <a:spcPts val="5529"/>
              </a:lnSpc>
              <a:spcBef>
                <a:spcPct val="0"/>
              </a:spcBef>
            </a:pPr>
            <a:r>
              <a:rPr lang="en-US" sz="3949" b="1" u="none" strike="noStrike" spc="165">
                <a:solidFill>
                  <a:srgbClr val="FFFFFF"/>
                </a:solidFill>
                <a:latin typeface="Montserrat Ultra-Bold"/>
                <a:ea typeface="Montserrat Ultra-Bold"/>
                <a:cs typeface="Montserrat Ultra-Bold"/>
                <a:sym typeface="Montserrat Ultra-Bold"/>
              </a:rPr>
              <a:t>04</a:t>
            </a:r>
          </a:p>
        </p:txBody>
      </p:sp>
      <p:sp>
        <p:nvSpPr>
          <p:cNvPr id="84" name="TextBox 84"/>
          <p:cNvSpPr txBox="1"/>
          <p:nvPr/>
        </p:nvSpPr>
        <p:spPr>
          <a:xfrm>
            <a:off x="6919835" y="4312985"/>
            <a:ext cx="4589348" cy="1513235"/>
          </a:xfrm>
          <a:prstGeom prst="rect">
            <a:avLst/>
          </a:prstGeom>
        </p:spPr>
        <p:txBody>
          <a:bodyPr wrap="square" lIns="0" tIns="0" rIns="0" bIns="0" rtlCol="0" anchor="t">
            <a:spAutoFit/>
          </a:bodyPr>
          <a:lstStyle/>
          <a:p>
            <a:pPr marL="0" lvl="0" indent="0" algn="ctr">
              <a:lnSpc>
                <a:spcPts val="5908"/>
              </a:lnSpc>
            </a:pPr>
            <a:r>
              <a:rPr lang="en-US" sz="5574" b="1" dirty="0">
                <a:solidFill>
                  <a:srgbClr val="1C1C1A"/>
                </a:solidFill>
                <a:latin typeface="Montserrat Ultra-Bold"/>
                <a:ea typeface="Montserrat Ultra-Bold"/>
                <a:cs typeface="Montserrat Ultra-Bold"/>
                <a:sym typeface="Montserrat Ultra-Bold"/>
              </a:rPr>
              <a:t>PESTEL ANALYSIS</a:t>
            </a:r>
          </a:p>
        </p:txBody>
      </p:sp>
    </p:spTree>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rot="-67464">
            <a:off x="8644202" y="932959"/>
            <a:ext cx="8574991" cy="1130287"/>
            <a:chOff x="0" y="0"/>
            <a:chExt cx="6243072" cy="822912"/>
          </a:xfrm>
        </p:grpSpPr>
        <p:sp>
          <p:nvSpPr>
            <p:cNvPr id="3" name="Freeform 3"/>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FFE492"/>
            </a:solidFill>
          </p:spPr>
          <p:txBody>
            <a:bodyPr/>
            <a:lstStyle/>
            <a:p>
              <a:endParaRPr lang="en-GB"/>
            </a:p>
          </p:txBody>
        </p:sp>
        <p:sp>
          <p:nvSpPr>
            <p:cNvPr id="4" name="Freeform 4"/>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FFE492"/>
            </a:solidFill>
          </p:spPr>
          <p:txBody>
            <a:bodyPr/>
            <a:lstStyle/>
            <a:p>
              <a:endParaRPr lang="en-GB"/>
            </a:p>
          </p:txBody>
        </p:sp>
        <p:sp>
          <p:nvSpPr>
            <p:cNvPr id="5" name="Freeform 5"/>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grpSp>
        <p:nvGrpSpPr>
          <p:cNvPr id="6" name="Group 6"/>
          <p:cNvGrpSpPr/>
          <p:nvPr/>
        </p:nvGrpSpPr>
        <p:grpSpPr>
          <a:xfrm rot="81208">
            <a:off x="8710257" y="2495097"/>
            <a:ext cx="8574991" cy="1130287"/>
            <a:chOff x="0" y="0"/>
            <a:chExt cx="6243072" cy="822912"/>
          </a:xfrm>
        </p:grpSpPr>
        <p:sp>
          <p:nvSpPr>
            <p:cNvPr id="7" name="Freeform 7"/>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C7EBEE"/>
            </a:solidFill>
          </p:spPr>
          <p:txBody>
            <a:bodyPr/>
            <a:lstStyle/>
            <a:p>
              <a:endParaRPr lang="en-GB"/>
            </a:p>
          </p:txBody>
        </p:sp>
        <p:sp>
          <p:nvSpPr>
            <p:cNvPr id="8" name="Freeform 8"/>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C7EBEE"/>
            </a:solidFill>
          </p:spPr>
          <p:txBody>
            <a:bodyPr/>
            <a:lstStyle/>
            <a:p>
              <a:endParaRPr lang="en-GB"/>
            </a:p>
          </p:txBody>
        </p:sp>
        <p:sp>
          <p:nvSpPr>
            <p:cNvPr id="9" name="Freeform 9"/>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grpSp>
        <p:nvGrpSpPr>
          <p:cNvPr id="10" name="Group 10"/>
          <p:cNvGrpSpPr/>
          <p:nvPr/>
        </p:nvGrpSpPr>
        <p:grpSpPr>
          <a:xfrm rot="81208">
            <a:off x="8637539" y="3909849"/>
            <a:ext cx="8574991" cy="1130287"/>
            <a:chOff x="0" y="0"/>
            <a:chExt cx="6243072" cy="822912"/>
          </a:xfrm>
        </p:grpSpPr>
        <p:sp>
          <p:nvSpPr>
            <p:cNvPr id="11" name="Freeform 11"/>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E0F0CB"/>
            </a:solidFill>
          </p:spPr>
          <p:txBody>
            <a:bodyPr/>
            <a:lstStyle/>
            <a:p>
              <a:endParaRPr lang="en-GB"/>
            </a:p>
          </p:txBody>
        </p:sp>
        <p:sp>
          <p:nvSpPr>
            <p:cNvPr id="12" name="Freeform 12"/>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E0F0CB"/>
            </a:solidFill>
          </p:spPr>
          <p:txBody>
            <a:bodyPr/>
            <a:lstStyle/>
            <a:p>
              <a:endParaRPr lang="en-GB"/>
            </a:p>
          </p:txBody>
        </p:sp>
        <p:sp>
          <p:nvSpPr>
            <p:cNvPr id="13" name="Freeform 13"/>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grpSp>
        <p:nvGrpSpPr>
          <p:cNvPr id="14" name="Group 14"/>
          <p:cNvGrpSpPr/>
          <p:nvPr/>
        </p:nvGrpSpPr>
        <p:grpSpPr>
          <a:xfrm rot="-75079">
            <a:off x="8590374" y="5563692"/>
            <a:ext cx="8574991" cy="1130287"/>
            <a:chOff x="0" y="0"/>
            <a:chExt cx="6243072" cy="822912"/>
          </a:xfrm>
        </p:grpSpPr>
        <p:sp>
          <p:nvSpPr>
            <p:cNvPr id="15" name="Freeform 15"/>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FED9F0"/>
            </a:solidFill>
          </p:spPr>
          <p:txBody>
            <a:bodyPr/>
            <a:lstStyle/>
            <a:p>
              <a:endParaRPr lang="en-GB"/>
            </a:p>
          </p:txBody>
        </p:sp>
        <p:sp>
          <p:nvSpPr>
            <p:cNvPr id="16" name="Freeform 16"/>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FFE492"/>
            </a:solidFill>
          </p:spPr>
          <p:txBody>
            <a:bodyPr/>
            <a:lstStyle/>
            <a:p>
              <a:endParaRPr lang="en-GB"/>
            </a:p>
          </p:txBody>
        </p:sp>
        <p:sp>
          <p:nvSpPr>
            <p:cNvPr id="17" name="Freeform 17"/>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sp>
        <p:nvSpPr>
          <p:cNvPr id="18" name="Freeform 18"/>
          <p:cNvSpPr/>
          <p:nvPr/>
        </p:nvSpPr>
        <p:spPr>
          <a:xfrm rot="3411539">
            <a:off x="7796309" y="2314769"/>
            <a:ext cx="970656" cy="1383058"/>
          </a:xfrm>
          <a:custGeom>
            <a:avLst/>
            <a:gdLst/>
            <a:ahLst/>
            <a:cxnLst/>
            <a:rect l="l" t="t" r="r" b="b"/>
            <a:pathLst>
              <a:path w="970656" h="1383058">
                <a:moveTo>
                  <a:pt x="0" y="0"/>
                </a:moveTo>
                <a:lnTo>
                  <a:pt x="970656" y="0"/>
                </a:lnTo>
                <a:lnTo>
                  <a:pt x="970656" y="1383058"/>
                </a:lnTo>
                <a:lnTo>
                  <a:pt x="0" y="1383058"/>
                </a:lnTo>
                <a:lnTo>
                  <a:pt x="0" y="0"/>
                </a:lnTo>
                <a:close/>
              </a:path>
            </a:pathLst>
          </a:custGeom>
          <a:blipFill>
            <a:blip r:embed="rId2" cstate="print">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p:cNvSpPr/>
          <p:nvPr/>
        </p:nvSpPr>
        <p:spPr>
          <a:xfrm rot="760923">
            <a:off x="7825942" y="486305"/>
            <a:ext cx="1275714" cy="1531971"/>
          </a:xfrm>
          <a:custGeom>
            <a:avLst/>
            <a:gdLst/>
            <a:ahLst/>
            <a:cxnLst/>
            <a:rect l="l" t="t" r="r" b="b"/>
            <a:pathLst>
              <a:path w="1275714" h="1531971">
                <a:moveTo>
                  <a:pt x="0" y="0"/>
                </a:moveTo>
                <a:lnTo>
                  <a:pt x="1275713" y="0"/>
                </a:lnTo>
                <a:lnTo>
                  <a:pt x="1275713" y="1531970"/>
                </a:lnTo>
                <a:lnTo>
                  <a:pt x="0" y="1531970"/>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p:cNvSpPr/>
          <p:nvPr/>
        </p:nvSpPr>
        <p:spPr>
          <a:xfrm rot="-802055">
            <a:off x="7784930" y="7028083"/>
            <a:ext cx="1340544" cy="1194303"/>
          </a:xfrm>
          <a:custGeom>
            <a:avLst/>
            <a:gdLst/>
            <a:ahLst/>
            <a:cxnLst/>
            <a:rect l="l" t="t" r="r" b="b"/>
            <a:pathLst>
              <a:path w="1340544" h="1194303">
                <a:moveTo>
                  <a:pt x="0" y="0"/>
                </a:moveTo>
                <a:lnTo>
                  <a:pt x="1340544" y="0"/>
                </a:lnTo>
                <a:lnTo>
                  <a:pt x="1340544" y="1194303"/>
                </a:lnTo>
                <a:lnTo>
                  <a:pt x="0" y="1194303"/>
                </a:lnTo>
                <a:lnTo>
                  <a:pt x="0" y="0"/>
                </a:lnTo>
                <a:close/>
              </a:path>
            </a:pathLst>
          </a:custGeom>
          <a:blipFill>
            <a:blip r:embed="rId6" cstate="print">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TextBox 21"/>
          <p:cNvSpPr txBox="1"/>
          <p:nvPr/>
        </p:nvSpPr>
        <p:spPr>
          <a:xfrm rot="-75529">
            <a:off x="12071657" y="1056003"/>
            <a:ext cx="4241966" cy="719971"/>
          </a:xfrm>
          <a:prstGeom prst="rect">
            <a:avLst/>
          </a:prstGeom>
        </p:spPr>
        <p:txBody>
          <a:bodyPr lIns="0" tIns="0" rIns="0" bIns="0" rtlCol="0" anchor="t">
            <a:spAutoFit/>
          </a:bodyPr>
          <a:lstStyle/>
          <a:p>
            <a:pPr marL="0" lvl="0" indent="0" algn="l">
              <a:lnSpc>
                <a:spcPts val="5834"/>
              </a:lnSpc>
            </a:pPr>
            <a:r>
              <a:rPr lang="en-US" sz="4023" u="none" strike="noStrike">
                <a:solidFill>
                  <a:srgbClr val="2A2B39"/>
                </a:solidFill>
                <a:latin typeface="Aristotelica Pro"/>
                <a:ea typeface="Aristotelica Pro"/>
                <a:cs typeface="Aristotelica Pro"/>
                <a:sym typeface="Aristotelica Pro"/>
              </a:rPr>
              <a:t>5000</a:t>
            </a:r>
          </a:p>
        </p:txBody>
      </p:sp>
      <p:sp>
        <p:nvSpPr>
          <p:cNvPr id="22" name="TextBox 22"/>
          <p:cNvSpPr txBox="1"/>
          <p:nvPr/>
        </p:nvSpPr>
        <p:spPr>
          <a:xfrm rot="77979">
            <a:off x="12724915" y="2681099"/>
            <a:ext cx="3828839" cy="743793"/>
          </a:xfrm>
          <a:prstGeom prst="rect">
            <a:avLst/>
          </a:prstGeom>
        </p:spPr>
        <p:txBody>
          <a:bodyPr wrap="square" lIns="0" tIns="0" rIns="0" bIns="0" rtlCol="0" anchor="t">
            <a:spAutoFit/>
          </a:bodyPr>
          <a:lstStyle/>
          <a:p>
            <a:pPr marL="0" lvl="0" indent="0" algn="l">
              <a:lnSpc>
                <a:spcPts val="5834"/>
              </a:lnSpc>
              <a:spcBef>
                <a:spcPct val="0"/>
              </a:spcBef>
            </a:pPr>
            <a:r>
              <a:rPr lang="en-US" sz="4023" dirty="0">
                <a:solidFill>
                  <a:srgbClr val="2A2B39"/>
                </a:solidFill>
                <a:latin typeface="Aristotelica Pro"/>
                <a:ea typeface="Aristotelica Pro"/>
                <a:cs typeface="Aristotelica Pro"/>
                <a:sym typeface="Aristotelica Pro"/>
              </a:rPr>
              <a:t>6000</a:t>
            </a:r>
          </a:p>
        </p:txBody>
      </p:sp>
      <p:sp>
        <p:nvSpPr>
          <p:cNvPr id="23" name="TextBox 23"/>
          <p:cNvSpPr txBox="1"/>
          <p:nvPr/>
        </p:nvSpPr>
        <p:spPr>
          <a:xfrm rot="119234">
            <a:off x="12878359" y="4096189"/>
            <a:ext cx="4536697" cy="769441"/>
          </a:xfrm>
          <a:prstGeom prst="rect">
            <a:avLst/>
          </a:prstGeom>
        </p:spPr>
        <p:txBody>
          <a:bodyPr wrap="square" lIns="0" tIns="0" rIns="0" bIns="0" rtlCol="0" anchor="t">
            <a:spAutoFit/>
          </a:bodyPr>
          <a:lstStyle/>
          <a:p>
            <a:pPr marL="0" lvl="0" indent="0" algn="l">
              <a:lnSpc>
                <a:spcPts val="5979"/>
              </a:lnSpc>
              <a:spcBef>
                <a:spcPct val="0"/>
              </a:spcBef>
            </a:pPr>
            <a:r>
              <a:rPr lang="en-US" sz="4123" dirty="0">
                <a:solidFill>
                  <a:srgbClr val="2A2B39"/>
                </a:solidFill>
                <a:latin typeface="Aristotelica Pro"/>
                <a:ea typeface="Aristotelica Pro"/>
                <a:cs typeface="Aristotelica Pro"/>
                <a:sym typeface="Aristotelica Pro"/>
              </a:rPr>
              <a:t>3000</a:t>
            </a:r>
          </a:p>
        </p:txBody>
      </p:sp>
      <p:sp>
        <p:nvSpPr>
          <p:cNvPr id="24" name="TextBox 24"/>
          <p:cNvSpPr txBox="1"/>
          <p:nvPr/>
        </p:nvSpPr>
        <p:spPr>
          <a:xfrm rot="-32780">
            <a:off x="13183842" y="5698694"/>
            <a:ext cx="4204236" cy="654025"/>
          </a:xfrm>
          <a:prstGeom prst="rect">
            <a:avLst/>
          </a:prstGeom>
        </p:spPr>
        <p:txBody>
          <a:bodyPr wrap="square" lIns="0" tIns="0" rIns="0" bIns="0" rtlCol="0" anchor="t">
            <a:spAutoFit/>
          </a:bodyPr>
          <a:lstStyle/>
          <a:p>
            <a:pPr marL="0" lvl="0" indent="0" algn="l">
              <a:lnSpc>
                <a:spcPts val="5109"/>
              </a:lnSpc>
              <a:spcBef>
                <a:spcPct val="0"/>
              </a:spcBef>
            </a:pPr>
            <a:r>
              <a:rPr lang="en-US" sz="3523" dirty="0">
                <a:solidFill>
                  <a:srgbClr val="2A2B39"/>
                </a:solidFill>
                <a:latin typeface="Aristotelica Pro"/>
                <a:ea typeface="Aristotelica Pro"/>
                <a:cs typeface="Aristotelica Pro"/>
                <a:sym typeface="Aristotelica Pro"/>
              </a:rPr>
              <a:t>25,000</a:t>
            </a:r>
          </a:p>
        </p:txBody>
      </p:sp>
      <p:sp>
        <p:nvSpPr>
          <p:cNvPr id="25" name="TextBox 25"/>
          <p:cNvSpPr txBox="1"/>
          <p:nvPr/>
        </p:nvSpPr>
        <p:spPr>
          <a:xfrm rot="-104536">
            <a:off x="9184589" y="932290"/>
            <a:ext cx="2838798" cy="903132"/>
          </a:xfrm>
          <a:prstGeom prst="rect">
            <a:avLst/>
          </a:prstGeom>
        </p:spPr>
        <p:txBody>
          <a:bodyPr lIns="0" tIns="0" rIns="0" bIns="0" rtlCol="0" anchor="t">
            <a:spAutoFit/>
          </a:bodyPr>
          <a:lstStyle/>
          <a:p>
            <a:pPr marL="0" lvl="0" indent="0" algn="l">
              <a:lnSpc>
                <a:spcPts val="8233"/>
              </a:lnSpc>
              <a:spcBef>
                <a:spcPct val="0"/>
              </a:spcBef>
            </a:pPr>
            <a:r>
              <a:rPr lang="en-US" sz="4000" dirty="0">
                <a:solidFill>
                  <a:srgbClr val="2A2B39"/>
                </a:solidFill>
                <a:latin typeface="Arial Narrow" pitchFamily="34" charset="0"/>
                <a:ea typeface="Ballpoint"/>
                <a:cs typeface="Ballpoint"/>
                <a:sym typeface="Ballpoint"/>
              </a:rPr>
              <a:t>FURNITURE</a:t>
            </a:r>
          </a:p>
        </p:txBody>
      </p:sp>
      <p:sp>
        <p:nvSpPr>
          <p:cNvPr id="26" name="TextBox 26"/>
          <p:cNvSpPr txBox="1"/>
          <p:nvPr/>
        </p:nvSpPr>
        <p:spPr>
          <a:xfrm>
            <a:off x="8915400" y="2424998"/>
            <a:ext cx="3810000" cy="987450"/>
          </a:xfrm>
          <a:prstGeom prst="rect">
            <a:avLst/>
          </a:prstGeom>
        </p:spPr>
        <p:txBody>
          <a:bodyPr wrap="square" lIns="0" tIns="0" rIns="0" bIns="0" rtlCol="0" anchor="t">
            <a:spAutoFit/>
          </a:bodyPr>
          <a:lstStyle/>
          <a:p>
            <a:pPr marL="0" lvl="0" indent="0" algn="l">
              <a:lnSpc>
                <a:spcPts val="7673"/>
              </a:lnSpc>
              <a:spcBef>
                <a:spcPct val="0"/>
              </a:spcBef>
            </a:pPr>
            <a:r>
              <a:rPr lang="en-US" sz="4000" dirty="0">
                <a:solidFill>
                  <a:srgbClr val="2A2B39"/>
                </a:solidFill>
                <a:latin typeface="Ballpoint"/>
                <a:ea typeface="Ballpoint"/>
                <a:cs typeface="Ballpoint"/>
                <a:sym typeface="Ballpoint"/>
              </a:rPr>
              <a:t>ACCESSORIES</a:t>
            </a:r>
          </a:p>
        </p:txBody>
      </p:sp>
      <p:sp>
        <p:nvSpPr>
          <p:cNvPr id="27" name="TextBox 27"/>
          <p:cNvSpPr txBox="1"/>
          <p:nvPr/>
        </p:nvSpPr>
        <p:spPr>
          <a:xfrm rot="116085">
            <a:off x="8926904" y="3986060"/>
            <a:ext cx="3723954" cy="782265"/>
          </a:xfrm>
          <a:prstGeom prst="rect">
            <a:avLst/>
          </a:prstGeom>
        </p:spPr>
        <p:txBody>
          <a:bodyPr wrap="square" lIns="0" tIns="0" rIns="0" bIns="0" rtlCol="0" anchor="t">
            <a:spAutoFit/>
          </a:bodyPr>
          <a:lstStyle/>
          <a:p>
            <a:pPr marL="0" lvl="0" indent="0" algn="l">
              <a:lnSpc>
                <a:spcPts val="6133"/>
              </a:lnSpc>
              <a:spcBef>
                <a:spcPct val="0"/>
              </a:spcBef>
            </a:pPr>
            <a:r>
              <a:rPr lang="en-US" sz="4380" dirty="0">
                <a:solidFill>
                  <a:srgbClr val="2A2B39"/>
                </a:solidFill>
                <a:latin typeface="Ballpoint"/>
                <a:ea typeface="Ballpoint"/>
                <a:cs typeface="Ballpoint"/>
                <a:sym typeface="Ballpoint"/>
              </a:rPr>
              <a:t>TOILETERIES</a:t>
            </a:r>
          </a:p>
        </p:txBody>
      </p:sp>
      <p:sp>
        <p:nvSpPr>
          <p:cNvPr id="28" name="TextBox 28"/>
          <p:cNvSpPr txBox="1"/>
          <p:nvPr/>
        </p:nvSpPr>
        <p:spPr>
          <a:xfrm>
            <a:off x="8915400" y="5685746"/>
            <a:ext cx="4114800" cy="769441"/>
          </a:xfrm>
          <a:prstGeom prst="rect">
            <a:avLst/>
          </a:prstGeom>
        </p:spPr>
        <p:txBody>
          <a:bodyPr wrap="square" lIns="0" tIns="0" rIns="0" bIns="0" rtlCol="0" anchor="t">
            <a:spAutoFit/>
          </a:bodyPr>
          <a:lstStyle/>
          <a:p>
            <a:pPr marL="0" lvl="0" indent="0" algn="l">
              <a:lnSpc>
                <a:spcPts val="5993"/>
              </a:lnSpc>
              <a:spcBef>
                <a:spcPct val="0"/>
              </a:spcBef>
            </a:pPr>
            <a:r>
              <a:rPr lang="en-US" sz="4281" dirty="0">
                <a:solidFill>
                  <a:srgbClr val="2A2B39"/>
                </a:solidFill>
                <a:latin typeface="Ballpoint"/>
                <a:ea typeface="Ballpoint"/>
                <a:cs typeface="Ballpoint"/>
                <a:sym typeface="Ballpoint"/>
              </a:rPr>
              <a:t>RENOVATION</a:t>
            </a:r>
          </a:p>
        </p:txBody>
      </p:sp>
      <p:sp>
        <p:nvSpPr>
          <p:cNvPr id="29" name="Freeform 29"/>
          <p:cNvSpPr/>
          <p:nvPr/>
        </p:nvSpPr>
        <p:spPr>
          <a:xfrm rot="-1837593" flipV="1">
            <a:off x="2443445" y="1684330"/>
            <a:ext cx="2959543" cy="1408303"/>
          </a:xfrm>
          <a:custGeom>
            <a:avLst/>
            <a:gdLst/>
            <a:ahLst/>
            <a:cxnLst/>
            <a:rect l="l" t="t" r="r" b="b"/>
            <a:pathLst>
              <a:path w="2959543" h="1408303">
                <a:moveTo>
                  <a:pt x="0" y="1408303"/>
                </a:moveTo>
                <a:lnTo>
                  <a:pt x="2959543" y="1408303"/>
                </a:lnTo>
                <a:lnTo>
                  <a:pt x="2959543" y="0"/>
                </a:lnTo>
                <a:lnTo>
                  <a:pt x="0" y="0"/>
                </a:lnTo>
                <a:lnTo>
                  <a:pt x="0" y="1408303"/>
                </a:lnTo>
                <a:close/>
              </a:path>
            </a:pathLst>
          </a:custGeom>
          <a:blipFill>
            <a:blip r:embed="rId8" cstate="print">
              <a:extLst>
                <a:ext uri="{96DAC541-7B7A-43D3-8B79-37D633B846F1}">
                  <asvg:svgBlip xmlns:asvg="http://schemas.microsoft.com/office/drawing/2016/SVG/main" r:embed="rId9"/>
                </a:ext>
              </a:extLst>
            </a:blip>
            <a:stretch>
              <a:fillRect l="-5343" t="-58588"/>
            </a:stretch>
          </a:blipFill>
        </p:spPr>
        <p:txBody>
          <a:bodyPr/>
          <a:lstStyle/>
          <a:p>
            <a:endParaRPr lang="en-GB"/>
          </a:p>
        </p:txBody>
      </p:sp>
      <p:sp>
        <p:nvSpPr>
          <p:cNvPr id="30" name="Freeform 30"/>
          <p:cNvSpPr/>
          <p:nvPr/>
        </p:nvSpPr>
        <p:spPr>
          <a:xfrm rot="-8964000" flipH="1" flipV="1">
            <a:off x="2752426" y="6502850"/>
            <a:ext cx="2959419" cy="1408244"/>
          </a:xfrm>
          <a:custGeom>
            <a:avLst/>
            <a:gdLst/>
            <a:ahLst/>
            <a:cxnLst/>
            <a:rect l="l" t="t" r="r" b="b"/>
            <a:pathLst>
              <a:path w="2959419" h="1408244">
                <a:moveTo>
                  <a:pt x="2959419" y="1408244"/>
                </a:moveTo>
                <a:lnTo>
                  <a:pt x="0" y="1408244"/>
                </a:lnTo>
                <a:lnTo>
                  <a:pt x="0" y="0"/>
                </a:lnTo>
                <a:lnTo>
                  <a:pt x="2959419" y="0"/>
                </a:lnTo>
                <a:lnTo>
                  <a:pt x="2959419" y="1408244"/>
                </a:lnTo>
                <a:close/>
              </a:path>
            </a:pathLst>
          </a:custGeom>
          <a:blipFill>
            <a:blip r:embed="rId8" cstate="print">
              <a:extLst>
                <a:ext uri="{96DAC541-7B7A-43D3-8B79-37D633B846F1}">
                  <asvg:svgBlip xmlns:asvg="http://schemas.microsoft.com/office/drawing/2016/SVG/main" r:embed="rId9"/>
                </a:ext>
              </a:extLst>
            </a:blip>
            <a:stretch>
              <a:fillRect l="-5343" t="-58588"/>
            </a:stretch>
          </a:blipFill>
        </p:spPr>
        <p:txBody>
          <a:bodyPr/>
          <a:lstStyle/>
          <a:p>
            <a:endParaRPr lang="en-GB"/>
          </a:p>
        </p:txBody>
      </p:sp>
      <p:sp>
        <p:nvSpPr>
          <p:cNvPr id="31" name="TextBox 31"/>
          <p:cNvSpPr txBox="1"/>
          <p:nvPr/>
        </p:nvSpPr>
        <p:spPr>
          <a:xfrm>
            <a:off x="1028701" y="3623761"/>
            <a:ext cx="5676899" cy="2509148"/>
          </a:xfrm>
          <a:prstGeom prst="rect">
            <a:avLst/>
          </a:prstGeom>
        </p:spPr>
        <p:txBody>
          <a:bodyPr wrap="square" lIns="0" tIns="0" rIns="0" bIns="0" rtlCol="0" anchor="t">
            <a:spAutoFit/>
          </a:bodyPr>
          <a:lstStyle/>
          <a:p>
            <a:pPr marL="0" lvl="0" indent="0" algn="l">
              <a:lnSpc>
                <a:spcPts val="10423"/>
              </a:lnSpc>
            </a:pPr>
            <a:r>
              <a:rPr lang="en-US" sz="6000" dirty="0">
                <a:solidFill>
                  <a:srgbClr val="DDA707"/>
                </a:solidFill>
                <a:latin typeface="Ballpoint"/>
                <a:ea typeface="Ballpoint"/>
                <a:cs typeface="Ballpoint"/>
                <a:sym typeface="Ballpoint"/>
              </a:rPr>
              <a:t>STARTUP COST </a:t>
            </a:r>
          </a:p>
        </p:txBody>
      </p:sp>
      <p:grpSp>
        <p:nvGrpSpPr>
          <p:cNvPr id="32" name="Group 32"/>
          <p:cNvGrpSpPr/>
          <p:nvPr/>
        </p:nvGrpSpPr>
        <p:grpSpPr>
          <a:xfrm rot="81208">
            <a:off x="8710257" y="7298164"/>
            <a:ext cx="8574991" cy="1130287"/>
            <a:chOff x="0" y="0"/>
            <a:chExt cx="6243072" cy="822912"/>
          </a:xfrm>
        </p:grpSpPr>
        <p:sp>
          <p:nvSpPr>
            <p:cNvPr id="33" name="Freeform 33"/>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E0F0CB"/>
            </a:solidFill>
          </p:spPr>
          <p:txBody>
            <a:bodyPr/>
            <a:lstStyle/>
            <a:p>
              <a:endParaRPr lang="en-GB"/>
            </a:p>
          </p:txBody>
        </p:sp>
        <p:sp>
          <p:nvSpPr>
            <p:cNvPr id="34" name="Freeform 34"/>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E0F0CB"/>
            </a:solidFill>
          </p:spPr>
          <p:txBody>
            <a:bodyPr/>
            <a:lstStyle/>
            <a:p>
              <a:endParaRPr lang="en-GB"/>
            </a:p>
          </p:txBody>
        </p:sp>
        <p:sp>
          <p:nvSpPr>
            <p:cNvPr id="35" name="Freeform 35"/>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sp>
        <p:nvSpPr>
          <p:cNvPr id="36" name="TextBox 36"/>
          <p:cNvSpPr txBox="1"/>
          <p:nvPr/>
        </p:nvSpPr>
        <p:spPr>
          <a:xfrm rot="116085">
            <a:off x="9139478" y="7306530"/>
            <a:ext cx="1979743" cy="831698"/>
          </a:xfrm>
          <a:prstGeom prst="rect">
            <a:avLst/>
          </a:prstGeom>
        </p:spPr>
        <p:txBody>
          <a:bodyPr lIns="0" tIns="0" rIns="0" bIns="0" rtlCol="0" anchor="t">
            <a:spAutoFit/>
          </a:bodyPr>
          <a:lstStyle/>
          <a:p>
            <a:pPr marL="0" lvl="0" indent="0" algn="l">
              <a:lnSpc>
                <a:spcPts val="6133"/>
              </a:lnSpc>
              <a:spcBef>
                <a:spcPct val="0"/>
              </a:spcBef>
            </a:pPr>
            <a:r>
              <a:rPr lang="en-US" sz="4380">
                <a:solidFill>
                  <a:srgbClr val="2A2B39"/>
                </a:solidFill>
                <a:latin typeface="Ballpoint"/>
                <a:ea typeface="Ballpoint"/>
                <a:cs typeface="Ballpoint"/>
                <a:sym typeface="Ballpoint"/>
              </a:rPr>
              <a:t>TOTAL</a:t>
            </a:r>
          </a:p>
        </p:txBody>
      </p:sp>
      <p:sp>
        <p:nvSpPr>
          <p:cNvPr id="37" name="TextBox 37"/>
          <p:cNvSpPr txBox="1"/>
          <p:nvPr/>
        </p:nvSpPr>
        <p:spPr>
          <a:xfrm rot="119234">
            <a:off x="11214273" y="7470414"/>
            <a:ext cx="5337372" cy="735846"/>
          </a:xfrm>
          <a:prstGeom prst="rect">
            <a:avLst/>
          </a:prstGeom>
        </p:spPr>
        <p:txBody>
          <a:bodyPr lIns="0" tIns="0" rIns="0" bIns="0" rtlCol="0" anchor="t">
            <a:spAutoFit/>
          </a:bodyPr>
          <a:lstStyle/>
          <a:p>
            <a:pPr marL="0" lvl="0" indent="0" algn="l">
              <a:lnSpc>
                <a:spcPts val="5979"/>
              </a:lnSpc>
              <a:spcBef>
                <a:spcPct val="0"/>
              </a:spcBef>
            </a:pPr>
            <a:r>
              <a:rPr lang="en-US" sz="4123">
                <a:solidFill>
                  <a:srgbClr val="2A2B39"/>
                </a:solidFill>
                <a:latin typeface="Aristotelica Pro"/>
                <a:ea typeface="Aristotelica Pro"/>
                <a:cs typeface="Aristotelica Pro"/>
                <a:sym typeface="Aristotelica Pro"/>
              </a:rPr>
              <a:t>£ 39,000</a:t>
            </a:r>
          </a:p>
        </p:txBody>
      </p:sp>
      <p:sp>
        <p:nvSpPr>
          <p:cNvPr id="38" name="Freeform 38"/>
          <p:cNvSpPr/>
          <p:nvPr/>
        </p:nvSpPr>
        <p:spPr>
          <a:xfrm rot="760923">
            <a:off x="7804751" y="3487931"/>
            <a:ext cx="1275714" cy="1531971"/>
          </a:xfrm>
          <a:custGeom>
            <a:avLst/>
            <a:gdLst/>
            <a:ahLst/>
            <a:cxnLst/>
            <a:rect l="l" t="t" r="r" b="b"/>
            <a:pathLst>
              <a:path w="1275714" h="1531971">
                <a:moveTo>
                  <a:pt x="0" y="0"/>
                </a:moveTo>
                <a:lnTo>
                  <a:pt x="1275714" y="0"/>
                </a:lnTo>
                <a:lnTo>
                  <a:pt x="1275714" y="1531971"/>
                </a:lnTo>
                <a:lnTo>
                  <a:pt x="0" y="1531971"/>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9" name="Freeform 39"/>
          <p:cNvSpPr/>
          <p:nvPr/>
        </p:nvSpPr>
        <p:spPr>
          <a:xfrm rot="3411539">
            <a:off x="7796309" y="5156142"/>
            <a:ext cx="970656" cy="1383058"/>
          </a:xfrm>
          <a:custGeom>
            <a:avLst/>
            <a:gdLst/>
            <a:ahLst/>
            <a:cxnLst/>
            <a:rect l="l" t="t" r="r" b="b"/>
            <a:pathLst>
              <a:path w="970656" h="1383058">
                <a:moveTo>
                  <a:pt x="0" y="0"/>
                </a:moveTo>
                <a:lnTo>
                  <a:pt x="970656" y="0"/>
                </a:lnTo>
                <a:lnTo>
                  <a:pt x="970656" y="1383059"/>
                </a:lnTo>
                <a:lnTo>
                  <a:pt x="0" y="1383059"/>
                </a:lnTo>
                <a:lnTo>
                  <a:pt x="0" y="0"/>
                </a:lnTo>
                <a:close/>
              </a:path>
            </a:pathLst>
          </a:custGeom>
          <a:blipFill>
            <a:blip r:embed="rId2" cstate="print">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rot="-67464">
            <a:off x="8544664" y="960327"/>
            <a:ext cx="8574991" cy="1130287"/>
            <a:chOff x="0" y="0"/>
            <a:chExt cx="6243072" cy="822912"/>
          </a:xfrm>
        </p:grpSpPr>
        <p:sp>
          <p:nvSpPr>
            <p:cNvPr id="3" name="Freeform 3"/>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FFE492"/>
            </a:solidFill>
          </p:spPr>
          <p:txBody>
            <a:bodyPr/>
            <a:lstStyle/>
            <a:p>
              <a:endParaRPr lang="en-GB"/>
            </a:p>
          </p:txBody>
        </p:sp>
        <p:sp>
          <p:nvSpPr>
            <p:cNvPr id="4" name="Freeform 4"/>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FFE492"/>
            </a:solidFill>
          </p:spPr>
          <p:txBody>
            <a:bodyPr/>
            <a:lstStyle/>
            <a:p>
              <a:endParaRPr lang="en-GB"/>
            </a:p>
          </p:txBody>
        </p:sp>
        <p:sp>
          <p:nvSpPr>
            <p:cNvPr id="5" name="Freeform 5"/>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grpSp>
        <p:nvGrpSpPr>
          <p:cNvPr id="6" name="Group 6"/>
          <p:cNvGrpSpPr/>
          <p:nvPr/>
        </p:nvGrpSpPr>
        <p:grpSpPr>
          <a:xfrm rot="81208">
            <a:off x="8851352" y="2501413"/>
            <a:ext cx="8574991" cy="1130287"/>
            <a:chOff x="0" y="0"/>
            <a:chExt cx="6243072" cy="822912"/>
          </a:xfrm>
        </p:grpSpPr>
        <p:sp>
          <p:nvSpPr>
            <p:cNvPr id="7" name="Freeform 7"/>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C7EBEE"/>
            </a:solidFill>
          </p:spPr>
          <p:txBody>
            <a:bodyPr/>
            <a:lstStyle/>
            <a:p>
              <a:endParaRPr lang="en-GB"/>
            </a:p>
          </p:txBody>
        </p:sp>
        <p:sp>
          <p:nvSpPr>
            <p:cNvPr id="8" name="Freeform 8"/>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C7EBEE"/>
            </a:solidFill>
          </p:spPr>
          <p:txBody>
            <a:bodyPr/>
            <a:lstStyle/>
            <a:p>
              <a:endParaRPr lang="en-GB"/>
            </a:p>
          </p:txBody>
        </p:sp>
        <p:sp>
          <p:nvSpPr>
            <p:cNvPr id="9" name="Freeform 9"/>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grpSp>
        <p:nvGrpSpPr>
          <p:cNvPr id="10" name="Group 10"/>
          <p:cNvGrpSpPr/>
          <p:nvPr/>
        </p:nvGrpSpPr>
        <p:grpSpPr>
          <a:xfrm rot="81208">
            <a:off x="8622752" y="3873013"/>
            <a:ext cx="8574991" cy="1130287"/>
            <a:chOff x="0" y="0"/>
            <a:chExt cx="6243072" cy="822912"/>
          </a:xfrm>
        </p:grpSpPr>
        <p:sp>
          <p:nvSpPr>
            <p:cNvPr id="11" name="Freeform 11"/>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E0F0CB"/>
            </a:solidFill>
          </p:spPr>
          <p:txBody>
            <a:bodyPr/>
            <a:lstStyle/>
            <a:p>
              <a:endParaRPr lang="en-GB"/>
            </a:p>
          </p:txBody>
        </p:sp>
        <p:sp>
          <p:nvSpPr>
            <p:cNvPr id="12" name="Freeform 12"/>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E0F0CB"/>
            </a:solidFill>
          </p:spPr>
          <p:txBody>
            <a:bodyPr/>
            <a:lstStyle/>
            <a:p>
              <a:endParaRPr lang="en-GB"/>
            </a:p>
          </p:txBody>
        </p:sp>
        <p:sp>
          <p:nvSpPr>
            <p:cNvPr id="13" name="Freeform 13"/>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grpSp>
        <p:nvGrpSpPr>
          <p:cNvPr id="14" name="Group 14"/>
          <p:cNvGrpSpPr/>
          <p:nvPr/>
        </p:nvGrpSpPr>
        <p:grpSpPr>
          <a:xfrm rot="-75079">
            <a:off x="8545719" y="5541794"/>
            <a:ext cx="8574991" cy="1130287"/>
            <a:chOff x="0" y="0"/>
            <a:chExt cx="6243072" cy="822912"/>
          </a:xfrm>
        </p:grpSpPr>
        <p:sp>
          <p:nvSpPr>
            <p:cNvPr id="15" name="Freeform 15"/>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FED9F0"/>
            </a:solidFill>
          </p:spPr>
          <p:txBody>
            <a:bodyPr/>
            <a:lstStyle/>
            <a:p>
              <a:endParaRPr lang="en-GB"/>
            </a:p>
          </p:txBody>
        </p:sp>
        <p:sp>
          <p:nvSpPr>
            <p:cNvPr id="16" name="Freeform 16"/>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FFE492"/>
            </a:solidFill>
          </p:spPr>
          <p:txBody>
            <a:bodyPr/>
            <a:lstStyle/>
            <a:p>
              <a:endParaRPr lang="en-GB"/>
            </a:p>
          </p:txBody>
        </p:sp>
        <p:sp>
          <p:nvSpPr>
            <p:cNvPr id="17" name="Freeform 17"/>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sp>
        <p:nvSpPr>
          <p:cNvPr id="18" name="Freeform 18"/>
          <p:cNvSpPr/>
          <p:nvPr/>
        </p:nvSpPr>
        <p:spPr>
          <a:xfrm rot="3411539">
            <a:off x="7796309" y="2314769"/>
            <a:ext cx="970656" cy="1383058"/>
          </a:xfrm>
          <a:custGeom>
            <a:avLst/>
            <a:gdLst/>
            <a:ahLst/>
            <a:cxnLst/>
            <a:rect l="l" t="t" r="r" b="b"/>
            <a:pathLst>
              <a:path w="970656" h="1383058">
                <a:moveTo>
                  <a:pt x="0" y="0"/>
                </a:moveTo>
                <a:lnTo>
                  <a:pt x="970656" y="0"/>
                </a:lnTo>
                <a:lnTo>
                  <a:pt x="970656" y="1383058"/>
                </a:lnTo>
                <a:lnTo>
                  <a:pt x="0" y="1383058"/>
                </a:lnTo>
                <a:lnTo>
                  <a:pt x="0" y="0"/>
                </a:lnTo>
                <a:close/>
              </a:path>
            </a:pathLst>
          </a:custGeom>
          <a:blipFill>
            <a:blip r:embed="rId2" cstate="print">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p:cNvSpPr/>
          <p:nvPr/>
        </p:nvSpPr>
        <p:spPr>
          <a:xfrm rot="760923">
            <a:off x="7825942" y="486305"/>
            <a:ext cx="1275714" cy="1531971"/>
          </a:xfrm>
          <a:custGeom>
            <a:avLst/>
            <a:gdLst/>
            <a:ahLst/>
            <a:cxnLst/>
            <a:rect l="l" t="t" r="r" b="b"/>
            <a:pathLst>
              <a:path w="1275714" h="1531971">
                <a:moveTo>
                  <a:pt x="0" y="0"/>
                </a:moveTo>
                <a:lnTo>
                  <a:pt x="1275713" y="0"/>
                </a:lnTo>
                <a:lnTo>
                  <a:pt x="1275713" y="1531970"/>
                </a:lnTo>
                <a:lnTo>
                  <a:pt x="0" y="1531970"/>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p:cNvSpPr/>
          <p:nvPr/>
        </p:nvSpPr>
        <p:spPr>
          <a:xfrm rot="-802055">
            <a:off x="7784930" y="7028083"/>
            <a:ext cx="1340544" cy="1194303"/>
          </a:xfrm>
          <a:custGeom>
            <a:avLst/>
            <a:gdLst/>
            <a:ahLst/>
            <a:cxnLst/>
            <a:rect l="l" t="t" r="r" b="b"/>
            <a:pathLst>
              <a:path w="1340544" h="1194303">
                <a:moveTo>
                  <a:pt x="0" y="0"/>
                </a:moveTo>
                <a:lnTo>
                  <a:pt x="1340544" y="0"/>
                </a:lnTo>
                <a:lnTo>
                  <a:pt x="1340544" y="1194303"/>
                </a:lnTo>
                <a:lnTo>
                  <a:pt x="0" y="1194303"/>
                </a:lnTo>
                <a:lnTo>
                  <a:pt x="0" y="0"/>
                </a:lnTo>
                <a:close/>
              </a:path>
            </a:pathLst>
          </a:custGeom>
          <a:blipFill>
            <a:blip r:embed="rId6" cstate="print">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TextBox 21"/>
          <p:cNvSpPr txBox="1"/>
          <p:nvPr/>
        </p:nvSpPr>
        <p:spPr>
          <a:xfrm rot="-75529">
            <a:off x="12071657" y="1056003"/>
            <a:ext cx="4241966" cy="719971"/>
          </a:xfrm>
          <a:prstGeom prst="rect">
            <a:avLst/>
          </a:prstGeom>
        </p:spPr>
        <p:txBody>
          <a:bodyPr lIns="0" tIns="0" rIns="0" bIns="0" rtlCol="0" anchor="t">
            <a:spAutoFit/>
          </a:bodyPr>
          <a:lstStyle/>
          <a:p>
            <a:pPr marL="0" lvl="0" indent="0" algn="l">
              <a:lnSpc>
                <a:spcPts val="5834"/>
              </a:lnSpc>
            </a:pPr>
            <a:r>
              <a:rPr lang="en-US" sz="4023">
                <a:solidFill>
                  <a:srgbClr val="2A2B39"/>
                </a:solidFill>
                <a:latin typeface="Aristotelica Pro"/>
                <a:ea typeface="Aristotelica Pro"/>
                <a:cs typeface="Aristotelica Pro"/>
                <a:sym typeface="Aristotelica Pro"/>
              </a:rPr>
              <a:t>3</a:t>
            </a:r>
            <a:r>
              <a:rPr lang="en-US" sz="4023" u="none" strike="noStrike">
                <a:solidFill>
                  <a:srgbClr val="2A2B39"/>
                </a:solidFill>
                <a:latin typeface="Aristotelica Pro"/>
                <a:ea typeface="Aristotelica Pro"/>
                <a:cs typeface="Aristotelica Pro"/>
                <a:sym typeface="Aristotelica Pro"/>
              </a:rPr>
              <a:t>000</a:t>
            </a:r>
          </a:p>
        </p:txBody>
      </p:sp>
      <p:sp>
        <p:nvSpPr>
          <p:cNvPr id="22" name="TextBox 22"/>
          <p:cNvSpPr txBox="1"/>
          <p:nvPr/>
        </p:nvSpPr>
        <p:spPr>
          <a:xfrm rot="77979">
            <a:off x="12047307" y="2656198"/>
            <a:ext cx="4479478" cy="719970"/>
          </a:xfrm>
          <a:prstGeom prst="rect">
            <a:avLst/>
          </a:prstGeom>
        </p:spPr>
        <p:txBody>
          <a:bodyPr lIns="0" tIns="0" rIns="0" bIns="0" rtlCol="0" anchor="t">
            <a:spAutoFit/>
          </a:bodyPr>
          <a:lstStyle/>
          <a:p>
            <a:pPr marL="0" lvl="0" indent="0" algn="l">
              <a:lnSpc>
                <a:spcPts val="5834"/>
              </a:lnSpc>
              <a:spcBef>
                <a:spcPct val="0"/>
              </a:spcBef>
            </a:pPr>
            <a:r>
              <a:rPr lang="en-US" sz="4023">
                <a:solidFill>
                  <a:srgbClr val="2A2B39"/>
                </a:solidFill>
                <a:latin typeface="Aristotelica Pro"/>
                <a:ea typeface="Aristotelica Pro"/>
                <a:cs typeface="Aristotelica Pro"/>
                <a:sym typeface="Aristotelica Pro"/>
              </a:rPr>
              <a:t>500</a:t>
            </a:r>
          </a:p>
        </p:txBody>
      </p:sp>
      <p:sp>
        <p:nvSpPr>
          <p:cNvPr id="23" name="TextBox 23"/>
          <p:cNvSpPr txBox="1"/>
          <p:nvPr/>
        </p:nvSpPr>
        <p:spPr>
          <a:xfrm rot="119234">
            <a:off x="12077926" y="4099104"/>
            <a:ext cx="5337372" cy="735846"/>
          </a:xfrm>
          <a:prstGeom prst="rect">
            <a:avLst/>
          </a:prstGeom>
        </p:spPr>
        <p:txBody>
          <a:bodyPr lIns="0" tIns="0" rIns="0" bIns="0" rtlCol="0" anchor="t">
            <a:spAutoFit/>
          </a:bodyPr>
          <a:lstStyle/>
          <a:p>
            <a:pPr marL="0" lvl="0" indent="0" algn="l">
              <a:lnSpc>
                <a:spcPts val="5979"/>
              </a:lnSpc>
              <a:spcBef>
                <a:spcPct val="0"/>
              </a:spcBef>
            </a:pPr>
            <a:r>
              <a:rPr lang="en-US" sz="4123">
                <a:solidFill>
                  <a:srgbClr val="2A2B39"/>
                </a:solidFill>
                <a:latin typeface="Aristotelica Pro"/>
                <a:ea typeface="Aristotelica Pro"/>
                <a:cs typeface="Aristotelica Pro"/>
                <a:sym typeface="Aristotelica Pro"/>
              </a:rPr>
              <a:t>250</a:t>
            </a:r>
          </a:p>
        </p:txBody>
      </p:sp>
      <p:sp>
        <p:nvSpPr>
          <p:cNvPr id="24" name="TextBox 24"/>
          <p:cNvSpPr txBox="1"/>
          <p:nvPr/>
        </p:nvSpPr>
        <p:spPr>
          <a:xfrm rot="-32780">
            <a:off x="12041651" y="5710854"/>
            <a:ext cx="5346453" cy="640595"/>
          </a:xfrm>
          <a:prstGeom prst="rect">
            <a:avLst/>
          </a:prstGeom>
        </p:spPr>
        <p:txBody>
          <a:bodyPr lIns="0" tIns="0" rIns="0" bIns="0" rtlCol="0" anchor="t">
            <a:spAutoFit/>
          </a:bodyPr>
          <a:lstStyle/>
          <a:p>
            <a:pPr marL="0" lvl="0" indent="0" algn="l">
              <a:lnSpc>
                <a:spcPts val="5109"/>
              </a:lnSpc>
              <a:spcBef>
                <a:spcPct val="0"/>
              </a:spcBef>
            </a:pPr>
            <a:r>
              <a:rPr lang="en-US" sz="3523">
                <a:solidFill>
                  <a:srgbClr val="2A2B39"/>
                </a:solidFill>
                <a:latin typeface="Aristotelica Pro"/>
                <a:ea typeface="Aristotelica Pro"/>
                <a:cs typeface="Aristotelica Pro"/>
                <a:sym typeface="Aristotelica Pro"/>
              </a:rPr>
              <a:t>3,600</a:t>
            </a:r>
          </a:p>
        </p:txBody>
      </p:sp>
      <p:sp>
        <p:nvSpPr>
          <p:cNvPr id="25" name="TextBox 25"/>
          <p:cNvSpPr txBox="1"/>
          <p:nvPr/>
        </p:nvSpPr>
        <p:spPr>
          <a:xfrm rot="-104536">
            <a:off x="9184589" y="858072"/>
            <a:ext cx="2838798" cy="1051570"/>
          </a:xfrm>
          <a:prstGeom prst="rect">
            <a:avLst/>
          </a:prstGeom>
        </p:spPr>
        <p:txBody>
          <a:bodyPr lIns="0" tIns="0" rIns="0" bIns="0" rtlCol="0" anchor="t">
            <a:spAutoFit/>
          </a:bodyPr>
          <a:lstStyle/>
          <a:p>
            <a:pPr marL="0" lvl="0" indent="0" algn="l">
              <a:lnSpc>
                <a:spcPts val="8233"/>
              </a:lnSpc>
              <a:spcBef>
                <a:spcPct val="0"/>
              </a:spcBef>
            </a:pPr>
            <a:r>
              <a:rPr lang="en-US" sz="3600" dirty="0">
                <a:solidFill>
                  <a:srgbClr val="2A2B39"/>
                </a:solidFill>
                <a:latin typeface="Arial Narrow" pitchFamily="34" charset="0"/>
                <a:ea typeface="Ballpoint"/>
                <a:cs typeface="Ballpoint"/>
                <a:sym typeface="Ballpoint"/>
              </a:rPr>
              <a:t>RENT</a:t>
            </a:r>
          </a:p>
        </p:txBody>
      </p:sp>
      <p:sp>
        <p:nvSpPr>
          <p:cNvPr id="26" name="TextBox 26"/>
          <p:cNvSpPr txBox="1"/>
          <p:nvPr/>
        </p:nvSpPr>
        <p:spPr>
          <a:xfrm>
            <a:off x="9126003" y="2444048"/>
            <a:ext cx="2803886" cy="818879"/>
          </a:xfrm>
          <a:prstGeom prst="rect">
            <a:avLst/>
          </a:prstGeom>
        </p:spPr>
        <p:txBody>
          <a:bodyPr lIns="0" tIns="0" rIns="0" bIns="0" rtlCol="0" anchor="t">
            <a:spAutoFit/>
          </a:bodyPr>
          <a:lstStyle/>
          <a:p>
            <a:pPr marL="0" lvl="0" indent="0" algn="l">
              <a:lnSpc>
                <a:spcPts val="7253"/>
              </a:lnSpc>
              <a:spcBef>
                <a:spcPct val="0"/>
              </a:spcBef>
            </a:pPr>
            <a:r>
              <a:rPr lang="en-US" sz="3200" b="1" dirty="0">
                <a:solidFill>
                  <a:srgbClr val="2A2B39"/>
                </a:solidFill>
                <a:latin typeface="Arial Narrow" pitchFamily="34" charset="0"/>
                <a:ea typeface="Ballpoint"/>
                <a:cs typeface="Ballpoint"/>
                <a:sym typeface="Ballpoint"/>
              </a:rPr>
              <a:t>BUSINESS</a:t>
            </a:r>
            <a:r>
              <a:rPr lang="en-US" sz="4000" b="1" dirty="0">
                <a:solidFill>
                  <a:srgbClr val="2A2B39"/>
                </a:solidFill>
                <a:latin typeface="Ballpoint"/>
                <a:ea typeface="Ballpoint"/>
                <a:cs typeface="Ballpoint"/>
                <a:sym typeface="Ballpoint"/>
              </a:rPr>
              <a:t> </a:t>
            </a:r>
            <a:r>
              <a:rPr lang="en-US" sz="3200" b="1" dirty="0">
                <a:solidFill>
                  <a:srgbClr val="2A2B39"/>
                </a:solidFill>
                <a:latin typeface="Arial Narrow" pitchFamily="34" charset="0"/>
                <a:ea typeface="Ballpoint"/>
                <a:cs typeface="Ballpoint"/>
                <a:sym typeface="Ballpoint"/>
              </a:rPr>
              <a:t>RATE</a:t>
            </a:r>
          </a:p>
        </p:txBody>
      </p:sp>
      <p:sp>
        <p:nvSpPr>
          <p:cNvPr id="27" name="TextBox 27"/>
          <p:cNvSpPr txBox="1"/>
          <p:nvPr/>
        </p:nvSpPr>
        <p:spPr>
          <a:xfrm rot="116085">
            <a:off x="9246543" y="4000963"/>
            <a:ext cx="1979743" cy="715132"/>
          </a:xfrm>
          <a:prstGeom prst="rect">
            <a:avLst/>
          </a:prstGeom>
        </p:spPr>
        <p:txBody>
          <a:bodyPr lIns="0" tIns="0" rIns="0" bIns="0" rtlCol="0" anchor="t">
            <a:spAutoFit/>
          </a:bodyPr>
          <a:lstStyle/>
          <a:p>
            <a:pPr marL="0" lvl="0" indent="0" algn="l">
              <a:lnSpc>
                <a:spcPts val="6133"/>
              </a:lnSpc>
              <a:spcBef>
                <a:spcPct val="0"/>
              </a:spcBef>
            </a:pPr>
            <a:r>
              <a:rPr lang="en-US" sz="3600" b="1" dirty="0">
                <a:solidFill>
                  <a:srgbClr val="2A2B39"/>
                </a:solidFill>
                <a:latin typeface="Arial Narrow" pitchFamily="34" charset="0"/>
                <a:ea typeface="Ballpoint"/>
                <a:cs typeface="Ballpoint"/>
                <a:sym typeface="Ballpoint"/>
              </a:rPr>
              <a:t>GAS</a:t>
            </a:r>
            <a:r>
              <a:rPr lang="en-US" sz="4400" b="1" dirty="0">
                <a:solidFill>
                  <a:srgbClr val="2A2B39"/>
                </a:solidFill>
                <a:latin typeface="Ballpoint"/>
                <a:ea typeface="Ballpoint"/>
                <a:cs typeface="Ballpoint"/>
                <a:sym typeface="Ballpoint"/>
              </a:rPr>
              <a:t> </a:t>
            </a:r>
            <a:r>
              <a:rPr lang="en-US" sz="3600" b="1" dirty="0">
                <a:solidFill>
                  <a:srgbClr val="2A2B39"/>
                </a:solidFill>
                <a:latin typeface="Arial Narrow" pitchFamily="34" charset="0"/>
                <a:ea typeface="Ballpoint"/>
                <a:cs typeface="Ballpoint"/>
                <a:sym typeface="Ballpoint"/>
              </a:rPr>
              <a:t>BILL</a:t>
            </a:r>
          </a:p>
        </p:txBody>
      </p:sp>
      <p:sp>
        <p:nvSpPr>
          <p:cNvPr id="28" name="TextBox 28"/>
          <p:cNvSpPr txBox="1"/>
          <p:nvPr/>
        </p:nvSpPr>
        <p:spPr>
          <a:xfrm>
            <a:off x="8930254" y="5685746"/>
            <a:ext cx="2956946" cy="718145"/>
          </a:xfrm>
          <a:prstGeom prst="rect">
            <a:avLst/>
          </a:prstGeom>
        </p:spPr>
        <p:txBody>
          <a:bodyPr wrap="square" lIns="0" tIns="0" rIns="0" bIns="0" rtlCol="0" anchor="t">
            <a:spAutoFit/>
          </a:bodyPr>
          <a:lstStyle/>
          <a:p>
            <a:pPr marL="0" lvl="0" indent="0" algn="l">
              <a:lnSpc>
                <a:spcPts val="5573"/>
              </a:lnSpc>
              <a:spcBef>
                <a:spcPct val="0"/>
              </a:spcBef>
            </a:pPr>
            <a:r>
              <a:rPr lang="en-US" sz="2800" b="1" dirty="0">
                <a:solidFill>
                  <a:srgbClr val="2A2B39"/>
                </a:solidFill>
                <a:latin typeface="Arial Narrow" pitchFamily="34" charset="0"/>
                <a:ea typeface="Ballpoint"/>
                <a:cs typeface="Ballpoint"/>
                <a:sym typeface="Ballpoint"/>
              </a:rPr>
              <a:t>TWO</a:t>
            </a:r>
            <a:r>
              <a:rPr lang="en-US" sz="2800" b="1" dirty="0">
                <a:solidFill>
                  <a:srgbClr val="2A2B39"/>
                </a:solidFill>
                <a:latin typeface="Ballpoint"/>
                <a:ea typeface="Ballpoint"/>
                <a:cs typeface="Ballpoint"/>
                <a:sym typeface="Ballpoint"/>
              </a:rPr>
              <a:t> </a:t>
            </a:r>
            <a:r>
              <a:rPr lang="en-US" sz="2800" b="1" dirty="0">
                <a:solidFill>
                  <a:srgbClr val="2A2B39"/>
                </a:solidFill>
                <a:latin typeface="Arial Narrow" pitchFamily="34" charset="0"/>
                <a:ea typeface="Ballpoint"/>
                <a:cs typeface="Ballpoint"/>
                <a:sym typeface="Ballpoint"/>
              </a:rPr>
              <a:t>EMP</a:t>
            </a:r>
            <a:r>
              <a:rPr lang="en-US" sz="2800" b="1" dirty="0">
                <a:solidFill>
                  <a:srgbClr val="2A2B39"/>
                </a:solidFill>
                <a:latin typeface="Ballpoint"/>
                <a:ea typeface="Ballpoint"/>
                <a:cs typeface="Ballpoint"/>
                <a:sym typeface="Ballpoint"/>
              </a:rPr>
              <a:t> </a:t>
            </a:r>
            <a:r>
              <a:rPr lang="en-US" sz="2800" b="1" dirty="0">
                <a:solidFill>
                  <a:srgbClr val="2A2B39"/>
                </a:solidFill>
                <a:latin typeface="Arial Narrow" pitchFamily="34" charset="0"/>
                <a:ea typeface="Ballpoint"/>
                <a:cs typeface="Ballpoint"/>
                <a:sym typeface="Ballpoint"/>
              </a:rPr>
              <a:t>SALARY</a:t>
            </a:r>
          </a:p>
        </p:txBody>
      </p:sp>
      <p:sp>
        <p:nvSpPr>
          <p:cNvPr id="29" name="Freeform 29"/>
          <p:cNvSpPr/>
          <p:nvPr/>
        </p:nvSpPr>
        <p:spPr>
          <a:xfrm rot="-1837593" flipV="1">
            <a:off x="2443445" y="1684330"/>
            <a:ext cx="2959543" cy="1408303"/>
          </a:xfrm>
          <a:custGeom>
            <a:avLst/>
            <a:gdLst/>
            <a:ahLst/>
            <a:cxnLst/>
            <a:rect l="l" t="t" r="r" b="b"/>
            <a:pathLst>
              <a:path w="2959543" h="1408303">
                <a:moveTo>
                  <a:pt x="0" y="1408303"/>
                </a:moveTo>
                <a:lnTo>
                  <a:pt x="2959543" y="1408303"/>
                </a:lnTo>
                <a:lnTo>
                  <a:pt x="2959543" y="0"/>
                </a:lnTo>
                <a:lnTo>
                  <a:pt x="0" y="0"/>
                </a:lnTo>
                <a:lnTo>
                  <a:pt x="0" y="1408303"/>
                </a:lnTo>
                <a:close/>
              </a:path>
            </a:pathLst>
          </a:custGeom>
          <a:blipFill>
            <a:blip r:embed="rId8" cstate="print">
              <a:extLst>
                <a:ext uri="{96DAC541-7B7A-43D3-8B79-37D633B846F1}">
                  <asvg:svgBlip xmlns:asvg="http://schemas.microsoft.com/office/drawing/2016/SVG/main" r:embed="rId9"/>
                </a:ext>
              </a:extLst>
            </a:blip>
            <a:stretch>
              <a:fillRect l="-5343" t="-58588"/>
            </a:stretch>
          </a:blipFill>
        </p:spPr>
        <p:txBody>
          <a:bodyPr/>
          <a:lstStyle/>
          <a:p>
            <a:endParaRPr lang="en-GB"/>
          </a:p>
        </p:txBody>
      </p:sp>
      <p:sp>
        <p:nvSpPr>
          <p:cNvPr id="30" name="Freeform 30"/>
          <p:cNvSpPr/>
          <p:nvPr/>
        </p:nvSpPr>
        <p:spPr>
          <a:xfrm rot="-8964000" flipH="1" flipV="1">
            <a:off x="2590767" y="7094079"/>
            <a:ext cx="2959419" cy="1408244"/>
          </a:xfrm>
          <a:custGeom>
            <a:avLst/>
            <a:gdLst/>
            <a:ahLst/>
            <a:cxnLst/>
            <a:rect l="l" t="t" r="r" b="b"/>
            <a:pathLst>
              <a:path w="2959419" h="1408244">
                <a:moveTo>
                  <a:pt x="2959419" y="1408244"/>
                </a:moveTo>
                <a:lnTo>
                  <a:pt x="0" y="1408244"/>
                </a:lnTo>
                <a:lnTo>
                  <a:pt x="0" y="0"/>
                </a:lnTo>
                <a:lnTo>
                  <a:pt x="2959419" y="0"/>
                </a:lnTo>
                <a:lnTo>
                  <a:pt x="2959419" y="1408244"/>
                </a:lnTo>
                <a:close/>
              </a:path>
            </a:pathLst>
          </a:custGeom>
          <a:blipFill>
            <a:blip r:embed="rId8" cstate="print">
              <a:extLst>
                <a:ext uri="{96DAC541-7B7A-43D3-8B79-37D633B846F1}">
                  <asvg:svgBlip xmlns:asvg="http://schemas.microsoft.com/office/drawing/2016/SVG/main" r:embed="rId9"/>
                </a:ext>
              </a:extLst>
            </a:blip>
            <a:stretch>
              <a:fillRect l="-5343" t="-58588"/>
            </a:stretch>
          </a:blipFill>
        </p:spPr>
        <p:txBody>
          <a:bodyPr/>
          <a:lstStyle/>
          <a:p>
            <a:endParaRPr lang="en-GB"/>
          </a:p>
        </p:txBody>
      </p:sp>
      <p:sp>
        <p:nvSpPr>
          <p:cNvPr id="31" name="TextBox 31"/>
          <p:cNvSpPr txBox="1"/>
          <p:nvPr/>
        </p:nvSpPr>
        <p:spPr>
          <a:xfrm>
            <a:off x="1028700" y="3623761"/>
            <a:ext cx="5298267" cy="3180358"/>
          </a:xfrm>
          <a:prstGeom prst="rect">
            <a:avLst/>
          </a:prstGeom>
        </p:spPr>
        <p:txBody>
          <a:bodyPr lIns="0" tIns="0" rIns="0" bIns="0" rtlCol="0" anchor="t">
            <a:spAutoFit/>
          </a:bodyPr>
          <a:lstStyle/>
          <a:p>
            <a:pPr algn="l">
              <a:lnSpc>
                <a:spcPts val="10423"/>
              </a:lnSpc>
            </a:pPr>
            <a:r>
              <a:rPr lang="en-US" sz="8800" dirty="0">
                <a:solidFill>
                  <a:srgbClr val="FFAA33"/>
                </a:solidFill>
                <a:latin typeface="Arial Narrow" pitchFamily="34" charset="0"/>
                <a:ea typeface="Ballpoint"/>
                <a:cs typeface="Ballpoint"/>
                <a:sym typeface="Ballpoint"/>
              </a:rPr>
              <a:t>FIXED COST</a:t>
            </a:r>
          </a:p>
          <a:p>
            <a:pPr marL="0" lvl="0" indent="0" algn="l">
              <a:lnSpc>
                <a:spcPts val="4043"/>
              </a:lnSpc>
            </a:pPr>
            <a:r>
              <a:rPr lang="en-US" sz="3600" dirty="0">
                <a:solidFill>
                  <a:srgbClr val="FFAA33"/>
                </a:solidFill>
                <a:latin typeface="Arial Narrow" pitchFamily="34" charset="0"/>
                <a:ea typeface="PT Sans"/>
                <a:cs typeface="PT Sans"/>
                <a:sym typeface="PT Sans"/>
              </a:rPr>
              <a:t>PER MONTH</a:t>
            </a:r>
          </a:p>
        </p:txBody>
      </p:sp>
      <p:grpSp>
        <p:nvGrpSpPr>
          <p:cNvPr id="32" name="Group 32"/>
          <p:cNvGrpSpPr/>
          <p:nvPr/>
        </p:nvGrpSpPr>
        <p:grpSpPr>
          <a:xfrm rot="81208">
            <a:off x="8710257" y="7298164"/>
            <a:ext cx="8574991" cy="1130287"/>
            <a:chOff x="0" y="0"/>
            <a:chExt cx="6243072" cy="822912"/>
          </a:xfrm>
        </p:grpSpPr>
        <p:sp>
          <p:nvSpPr>
            <p:cNvPr id="33" name="Freeform 33"/>
            <p:cNvSpPr/>
            <p:nvPr/>
          </p:nvSpPr>
          <p:spPr>
            <a:xfrm>
              <a:off x="40078" y="45156"/>
              <a:ext cx="6202994" cy="777051"/>
            </a:xfrm>
            <a:custGeom>
              <a:avLst/>
              <a:gdLst/>
              <a:ahLst/>
              <a:cxnLst/>
              <a:rect l="l" t="t" r="r" b="b"/>
              <a:pathLst>
                <a:path w="6202994" h="777051">
                  <a:moveTo>
                    <a:pt x="562" y="747276"/>
                  </a:moveTo>
                  <a:cubicBezTo>
                    <a:pt x="-1978" y="756166"/>
                    <a:pt x="3102" y="762516"/>
                    <a:pt x="36483" y="763786"/>
                  </a:cubicBezTo>
                  <a:cubicBezTo>
                    <a:pt x="75203" y="765056"/>
                    <a:pt x="109083" y="765056"/>
                    <a:pt x="147802" y="765056"/>
                  </a:cubicBezTo>
                  <a:cubicBezTo>
                    <a:pt x="302681" y="766326"/>
                    <a:pt x="457559" y="766326"/>
                    <a:pt x="617277" y="767596"/>
                  </a:cubicBezTo>
                  <a:cubicBezTo>
                    <a:pt x="704396" y="768866"/>
                    <a:pt x="791516" y="770136"/>
                    <a:pt x="873795" y="771406"/>
                  </a:cubicBezTo>
                  <a:cubicBezTo>
                    <a:pt x="1018993" y="772676"/>
                    <a:pt x="1159352" y="772676"/>
                    <a:pt x="1304550" y="773946"/>
                  </a:cubicBezTo>
                  <a:cubicBezTo>
                    <a:pt x="1362630" y="773946"/>
                    <a:pt x="1415869" y="773946"/>
                    <a:pt x="1473948" y="772676"/>
                  </a:cubicBezTo>
                  <a:cubicBezTo>
                    <a:pt x="1498148" y="772676"/>
                    <a:pt x="1527188" y="771406"/>
                    <a:pt x="1551388" y="771406"/>
                  </a:cubicBezTo>
                  <a:cubicBezTo>
                    <a:pt x="1648187" y="772676"/>
                    <a:pt x="3584167" y="763786"/>
                    <a:pt x="3680965" y="765056"/>
                  </a:cubicBezTo>
                  <a:cubicBezTo>
                    <a:pt x="3816484" y="766326"/>
                    <a:pt x="4189160" y="766326"/>
                    <a:pt x="4324679" y="766326"/>
                  </a:cubicBezTo>
                  <a:cubicBezTo>
                    <a:pt x="4377918" y="766326"/>
                    <a:pt x="4426318" y="765056"/>
                    <a:pt x="4479557" y="765056"/>
                  </a:cubicBezTo>
                  <a:lnTo>
                    <a:pt x="4740915" y="768866"/>
                  </a:lnTo>
                  <a:cubicBezTo>
                    <a:pt x="4929673" y="771406"/>
                    <a:pt x="5113591" y="768866"/>
                    <a:pt x="5302349" y="772676"/>
                  </a:cubicBezTo>
                  <a:cubicBezTo>
                    <a:pt x="5616945" y="777756"/>
                    <a:pt x="5936382" y="771406"/>
                    <a:pt x="6139494" y="776486"/>
                  </a:cubicBezTo>
                  <a:cubicBezTo>
                    <a:pt x="6159814" y="777756"/>
                    <a:pt x="6180134" y="776486"/>
                    <a:pt x="6202994" y="776486"/>
                  </a:cubicBezTo>
                  <a:lnTo>
                    <a:pt x="6202994" y="716796"/>
                  </a:lnTo>
                  <a:cubicBezTo>
                    <a:pt x="6201724" y="672834"/>
                    <a:pt x="6200454" y="646866"/>
                    <a:pt x="6200454" y="619274"/>
                  </a:cubicBezTo>
                  <a:cubicBezTo>
                    <a:pt x="6200454" y="587354"/>
                    <a:pt x="6204264" y="554894"/>
                    <a:pt x="6197914" y="522974"/>
                  </a:cubicBezTo>
                  <a:cubicBezTo>
                    <a:pt x="6190294" y="501875"/>
                    <a:pt x="6178864" y="85837"/>
                    <a:pt x="6178864" y="64738"/>
                  </a:cubicBezTo>
                  <a:cubicBezTo>
                    <a:pt x="6176324" y="50131"/>
                    <a:pt x="6175054" y="34982"/>
                    <a:pt x="6172514" y="20375"/>
                  </a:cubicBezTo>
                  <a:cubicBezTo>
                    <a:pt x="6172514" y="16047"/>
                    <a:pt x="6171244" y="11719"/>
                    <a:pt x="6169974" y="5644"/>
                  </a:cubicBezTo>
                  <a:cubicBezTo>
                    <a:pt x="6159814" y="3104"/>
                    <a:pt x="6150924" y="1834"/>
                    <a:pt x="6140764" y="564"/>
                  </a:cubicBezTo>
                  <a:cubicBezTo>
                    <a:pt x="6133144" y="-706"/>
                    <a:pt x="6125524" y="564"/>
                    <a:pt x="6119174" y="564"/>
                  </a:cubicBezTo>
                  <a:lnTo>
                    <a:pt x="12284" y="5644"/>
                  </a:lnTo>
                  <a:lnTo>
                    <a:pt x="562" y="747276"/>
                  </a:lnTo>
                  <a:close/>
                </a:path>
              </a:pathLst>
            </a:custGeom>
            <a:solidFill>
              <a:srgbClr val="E0F0CB"/>
            </a:solidFill>
          </p:spPr>
          <p:txBody>
            <a:bodyPr/>
            <a:lstStyle/>
            <a:p>
              <a:endParaRPr lang="en-GB"/>
            </a:p>
          </p:txBody>
        </p:sp>
        <p:sp>
          <p:nvSpPr>
            <p:cNvPr id="34" name="Freeform 34"/>
            <p:cNvSpPr/>
            <p:nvPr/>
          </p:nvSpPr>
          <p:spPr>
            <a:xfrm>
              <a:off x="11430" y="16510"/>
              <a:ext cx="6182112" cy="768302"/>
            </a:xfrm>
            <a:custGeom>
              <a:avLst/>
              <a:gdLst/>
              <a:ahLst/>
              <a:cxnLst/>
              <a:rect l="l" t="t" r="r" b="b"/>
              <a:pathLst>
                <a:path w="6182112" h="768302">
                  <a:moveTo>
                    <a:pt x="6182112" y="768302"/>
                  </a:moveTo>
                  <a:lnTo>
                    <a:pt x="0" y="760682"/>
                  </a:lnTo>
                  <a:lnTo>
                    <a:pt x="0" y="275164"/>
                  </a:lnTo>
                  <a:lnTo>
                    <a:pt x="7620" y="20320"/>
                  </a:lnTo>
                  <a:lnTo>
                    <a:pt x="3104620" y="0"/>
                  </a:lnTo>
                  <a:lnTo>
                    <a:pt x="6160522" y="8890"/>
                  </a:lnTo>
                  <a:close/>
                </a:path>
              </a:pathLst>
            </a:custGeom>
            <a:solidFill>
              <a:srgbClr val="E0F0CB"/>
            </a:solidFill>
          </p:spPr>
          <p:txBody>
            <a:bodyPr/>
            <a:lstStyle/>
            <a:p>
              <a:endParaRPr lang="en-GB"/>
            </a:p>
          </p:txBody>
        </p:sp>
        <p:sp>
          <p:nvSpPr>
            <p:cNvPr id="35" name="Freeform 35"/>
            <p:cNvSpPr/>
            <p:nvPr/>
          </p:nvSpPr>
          <p:spPr>
            <a:xfrm>
              <a:off x="-215" y="0"/>
              <a:ext cx="6206457" cy="794266"/>
            </a:xfrm>
            <a:custGeom>
              <a:avLst/>
              <a:gdLst/>
              <a:ahLst/>
              <a:cxnLst/>
              <a:rect l="l" t="t" r="r" b="b"/>
              <a:pathLst>
                <a:path w="6206457" h="794266">
                  <a:moveTo>
                    <a:pt x="6173437" y="21590"/>
                  </a:moveTo>
                  <a:cubicBezTo>
                    <a:pt x="6174707" y="34290"/>
                    <a:pt x="6174707" y="44450"/>
                    <a:pt x="6175977" y="53088"/>
                  </a:cubicBezTo>
                  <a:cubicBezTo>
                    <a:pt x="6178517" y="67695"/>
                    <a:pt x="6179787" y="82843"/>
                    <a:pt x="6182327" y="97451"/>
                  </a:cubicBezTo>
                  <a:cubicBezTo>
                    <a:pt x="6182327" y="118550"/>
                    <a:pt x="6195027" y="534587"/>
                    <a:pt x="6201377" y="555687"/>
                  </a:cubicBezTo>
                  <a:cubicBezTo>
                    <a:pt x="6207727" y="587606"/>
                    <a:pt x="6203917" y="620067"/>
                    <a:pt x="6203917" y="651987"/>
                  </a:cubicBezTo>
                  <a:cubicBezTo>
                    <a:pt x="6203917" y="680119"/>
                    <a:pt x="6205187" y="706088"/>
                    <a:pt x="6206457" y="734012"/>
                  </a:cubicBezTo>
                  <a:lnTo>
                    <a:pt x="6206457" y="793702"/>
                  </a:lnTo>
                  <a:cubicBezTo>
                    <a:pt x="6183597" y="793702"/>
                    <a:pt x="6163277" y="794972"/>
                    <a:pt x="6142957" y="793702"/>
                  </a:cubicBezTo>
                  <a:cubicBezTo>
                    <a:pt x="5836317" y="788622"/>
                    <a:pt x="5516880" y="794972"/>
                    <a:pt x="5202283" y="789892"/>
                  </a:cubicBezTo>
                  <a:cubicBezTo>
                    <a:pt x="5013525" y="786082"/>
                    <a:pt x="4829607" y="788622"/>
                    <a:pt x="4640849" y="786082"/>
                  </a:cubicBezTo>
                  <a:lnTo>
                    <a:pt x="4379491" y="782272"/>
                  </a:lnTo>
                  <a:cubicBezTo>
                    <a:pt x="4326252" y="782272"/>
                    <a:pt x="4277853" y="783542"/>
                    <a:pt x="4224613" y="783542"/>
                  </a:cubicBezTo>
                  <a:cubicBezTo>
                    <a:pt x="4089094" y="782272"/>
                    <a:pt x="3716418" y="783542"/>
                    <a:pt x="3580900" y="782272"/>
                  </a:cubicBezTo>
                  <a:cubicBezTo>
                    <a:pt x="3484101" y="781002"/>
                    <a:pt x="1548121" y="789892"/>
                    <a:pt x="1451322" y="788622"/>
                  </a:cubicBezTo>
                  <a:cubicBezTo>
                    <a:pt x="1427122" y="788622"/>
                    <a:pt x="1398083" y="789892"/>
                    <a:pt x="1373883" y="789892"/>
                  </a:cubicBezTo>
                  <a:cubicBezTo>
                    <a:pt x="1315803" y="789892"/>
                    <a:pt x="1262564" y="791162"/>
                    <a:pt x="1204485" y="791162"/>
                  </a:cubicBezTo>
                  <a:cubicBezTo>
                    <a:pt x="1059286" y="791162"/>
                    <a:pt x="918928" y="789892"/>
                    <a:pt x="773729" y="788622"/>
                  </a:cubicBezTo>
                  <a:cubicBezTo>
                    <a:pt x="686610" y="787352"/>
                    <a:pt x="599491" y="786082"/>
                    <a:pt x="517212" y="784812"/>
                  </a:cubicBezTo>
                  <a:cubicBezTo>
                    <a:pt x="362333" y="783542"/>
                    <a:pt x="207455" y="782272"/>
                    <a:pt x="47737" y="782272"/>
                  </a:cubicBezTo>
                  <a:cubicBezTo>
                    <a:pt x="34505" y="782272"/>
                    <a:pt x="25615" y="782272"/>
                    <a:pt x="15455" y="781002"/>
                  </a:cubicBezTo>
                  <a:cubicBezTo>
                    <a:pt x="6565" y="779732"/>
                    <a:pt x="1485" y="773382"/>
                    <a:pt x="4025" y="764492"/>
                  </a:cubicBezTo>
                  <a:cubicBezTo>
                    <a:pt x="12915" y="733138"/>
                    <a:pt x="9105" y="719613"/>
                    <a:pt x="7835" y="705547"/>
                  </a:cubicBezTo>
                  <a:cubicBezTo>
                    <a:pt x="6565" y="676873"/>
                    <a:pt x="2755" y="648741"/>
                    <a:pt x="4025" y="620067"/>
                  </a:cubicBezTo>
                  <a:cubicBezTo>
                    <a:pt x="1485" y="584360"/>
                    <a:pt x="-3595" y="142354"/>
                    <a:pt x="4025" y="106107"/>
                  </a:cubicBezTo>
                  <a:cubicBezTo>
                    <a:pt x="5295" y="99074"/>
                    <a:pt x="4025" y="91499"/>
                    <a:pt x="5295" y="84466"/>
                  </a:cubicBezTo>
                  <a:cubicBezTo>
                    <a:pt x="6565" y="73105"/>
                    <a:pt x="9105" y="60662"/>
                    <a:pt x="10375" y="44450"/>
                  </a:cubicBezTo>
                  <a:cubicBezTo>
                    <a:pt x="10375" y="41910"/>
                    <a:pt x="11645" y="39370"/>
                    <a:pt x="12915" y="38100"/>
                  </a:cubicBezTo>
                  <a:cubicBezTo>
                    <a:pt x="34505" y="35560"/>
                    <a:pt x="86456" y="30480"/>
                    <a:pt x="163896" y="29210"/>
                  </a:cubicBezTo>
                  <a:cubicBezTo>
                    <a:pt x="294574" y="25400"/>
                    <a:pt x="425253" y="22860"/>
                    <a:pt x="560771" y="20320"/>
                  </a:cubicBezTo>
                  <a:cubicBezTo>
                    <a:pt x="652730" y="17780"/>
                    <a:pt x="744689" y="16510"/>
                    <a:pt x="831809" y="13970"/>
                  </a:cubicBezTo>
                  <a:cubicBezTo>
                    <a:pt x="918928" y="11430"/>
                    <a:pt x="1010887" y="8890"/>
                    <a:pt x="1098006" y="8890"/>
                  </a:cubicBezTo>
                  <a:cubicBezTo>
                    <a:pt x="1194805" y="7620"/>
                    <a:pt x="1291604" y="10160"/>
                    <a:pt x="1388403" y="8890"/>
                  </a:cubicBezTo>
                  <a:cubicBezTo>
                    <a:pt x="1509402" y="8890"/>
                    <a:pt x="3701899" y="6350"/>
                    <a:pt x="3822898" y="5080"/>
                  </a:cubicBezTo>
                  <a:cubicBezTo>
                    <a:pt x="3939056" y="3810"/>
                    <a:pt x="4055215" y="2540"/>
                    <a:pt x="4176214" y="2540"/>
                  </a:cubicBezTo>
                  <a:cubicBezTo>
                    <a:pt x="4374652" y="1270"/>
                    <a:pt x="4568250" y="0"/>
                    <a:pt x="4766688" y="0"/>
                  </a:cubicBezTo>
                  <a:cubicBezTo>
                    <a:pt x="4848967" y="0"/>
                    <a:pt x="4936086" y="2540"/>
                    <a:pt x="5018365" y="2540"/>
                  </a:cubicBezTo>
                  <a:cubicBezTo>
                    <a:pt x="5245843" y="3810"/>
                    <a:pt x="5478160" y="5080"/>
                    <a:pt x="5705638" y="7620"/>
                  </a:cubicBezTo>
                  <a:cubicBezTo>
                    <a:pt x="5826636" y="8890"/>
                    <a:pt x="5947635" y="12700"/>
                    <a:pt x="6068634" y="16510"/>
                  </a:cubicBezTo>
                  <a:lnTo>
                    <a:pt x="6142957" y="16510"/>
                  </a:lnTo>
                  <a:cubicBezTo>
                    <a:pt x="6154387" y="17780"/>
                    <a:pt x="6163277" y="20320"/>
                    <a:pt x="6173437" y="21590"/>
                  </a:cubicBezTo>
                  <a:close/>
                  <a:moveTo>
                    <a:pt x="6183597" y="777192"/>
                  </a:moveTo>
                  <a:cubicBezTo>
                    <a:pt x="6184867" y="760682"/>
                    <a:pt x="6186137" y="747982"/>
                    <a:pt x="6186137" y="735282"/>
                  </a:cubicBezTo>
                  <a:cubicBezTo>
                    <a:pt x="6184867" y="703383"/>
                    <a:pt x="6183597" y="674709"/>
                    <a:pt x="6183597" y="643872"/>
                  </a:cubicBezTo>
                  <a:cubicBezTo>
                    <a:pt x="6183597" y="629805"/>
                    <a:pt x="6186137" y="615739"/>
                    <a:pt x="6184867" y="601673"/>
                  </a:cubicBezTo>
                  <a:cubicBezTo>
                    <a:pt x="6184867" y="588688"/>
                    <a:pt x="6183597" y="575163"/>
                    <a:pt x="6182327" y="562179"/>
                  </a:cubicBezTo>
                  <a:cubicBezTo>
                    <a:pt x="6177247" y="542162"/>
                    <a:pt x="6165817" y="127747"/>
                    <a:pt x="6165817" y="107730"/>
                  </a:cubicBezTo>
                  <a:cubicBezTo>
                    <a:pt x="6163277" y="90959"/>
                    <a:pt x="6160737" y="73646"/>
                    <a:pt x="6158197" y="56875"/>
                  </a:cubicBezTo>
                  <a:cubicBezTo>
                    <a:pt x="6156927" y="44450"/>
                    <a:pt x="6155657" y="43180"/>
                    <a:pt x="6136394" y="41910"/>
                  </a:cubicBezTo>
                  <a:cubicBezTo>
                    <a:pt x="6121874" y="41910"/>
                    <a:pt x="6112194" y="41910"/>
                    <a:pt x="6097674" y="40640"/>
                  </a:cubicBezTo>
                  <a:cubicBezTo>
                    <a:pt x="5976675" y="36830"/>
                    <a:pt x="5850837" y="31750"/>
                    <a:pt x="5729838" y="30480"/>
                  </a:cubicBezTo>
                  <a:cubicBezTo>
                    <a:pt x="5434601" y="26670"/>
                    <a:pt x="5134524" y="25400"/>
                    <a:pt x="4839287" y="22860"/>
                  </a:cubicBezTo>
                  <a:lnTo>
                    <a:pt x="4490811" y="22860"/>
                  </a:lnTo>
                  <a:cubicBezTo>
                    <a:pt x="4335932" y="22860"/>
                    <a:pt x="4181054" y="22860"/>
                    <a:pt x="4031015" y="24130"/>
                  </a:cubicBezTo>
                  <a:cubicBezTo>
                    <a:pt x="3900337" y="25400"/>
                    <a:pt x="1698159" y="29210"/>
                    <a:pt x="1567481" y="29210"/>
                  </a:cubicBezTo>
                  <a:cubicBezTo>
                    <a:pt x="1354523" y="29210"/>
                    <a:pt x="1141565" y="26670"/>
                    <a:pt x="928608" y="33020"/>
                  </a:cubicBezTo>
                  <a:cubicBezTo>
                    <a:pt x="817289" y="36830"/>
                    <a:pt x="710810" y="36830"/>
                    <a:pt x="604331" y="38100"/>
                  </a:cubicBezTo>
                  <a:cubicBezTo>
                    <a:pt x="420413" y="41910"/>
                    <a:pt x="236495" y="45720"/>
                    <a:pt x="52577" y="50800"/>
                  </a:cubicBezTo>
                  <a:cubicBezTo>
                    <a:pt x="33235" y="50800"/>
                    <a:pt x="30695" y="52547"/>
                    <a:pt x="29425" y="59039"/>
                  </a:cubicBezTo>
                  <a:cubicBezTo>
                    <a:pt x="28155" y="68777"/>
                    <a:pt x="28155" y="78515"/>
                    <a:pt x="26885" y="88253"/>
                  </a:cubicBezTo>
                  <a:cubicBezTo>
                    <a:pt x="25615" y="104484"/>
                    <a:pt x="23075" y="120173"/>
                    <a:pt x="21805" y="136403"/>
                  </a:cubicBezTo>
                  <a:cubicBezTo>
                    <a:pt x="16725" y="153716"/>
                    <a:pt x="23075" y="576786"/>
                    <a:pt x="25615" y="594099"/>
                  </a:cubicBezTo>
                  <a:cubicBezTo>
                    <a:pt x="25615" y="612493"/>
                    <a:pt x="25615" y="631428"/>
                    <a:pt x="26885" y="649823"/>
                  </a:cubicBezTo>
                  <a:cubicBezTo>
                    <a:pt x="26885" y="663348"/>
                    <a:pt x="29425" y="676873"/>
                    <a:pt x="29425" y="690399"/>
                  </a:cubicBezTo>
                  <a:cubicBezTo>
                    <a:pt x="29425" y="705006"/>
                    <a:pt x="29425" y="719613"/>
                    <a:pt x="28155" y="735282"/>
                  </a:cubicBezTo>
                  <a:lnTo>
                    <a:pt x="28155" y="745442"/>
                  </a:lnTo>
                  <a:cubicBezTo>
                    <a:pt x="28155" y="755602"/>
                    <a:pt x="31965" y="759412"/>
                    <a:pt x="40855" y="759412"/>
                  </a:cubicBezTo>
                  <a:cubicBezTo>
                    <a:pt x="96136" y="759412"/>
                    <a:pt x="163896" y="760682"/>
                    <a:pt x="226815" y="760682"/>
                  </a:cubicBezTo>
                  <a:cubicBezTo>
                    <a:pt x="318774" y="760682"/>
                    <a:pt x="415573" y="758142"/>
                    <a:pt x="507532" y="760682"/>
                  </a:cubicBezTo>
                  <a:cubicBezTo>
                    <a:pt x="657570" y="764492"/>
                    <a:pt x="807609" y="767032"/>
                    <a:pt x="957647" y="765762"/>
                  </a:cubicBezTo>
                  <a:cubicBezTo>
                    <a:pt x="1054446" y="764492"/>
                    <a:pt x="1146405" y="767032"/>
                    <a:pt x="1243204" y="767032"/>
                  </a:cubicBezTo>
                  <a:cubicBezTo>
                    <a:pt x="1383563" y="767032"/>
                    <a:pt x="1523921" y="765762"/>
                    <a:pt x="1664280" y="767032"/>
                  </a:cubicBezTo>
                  <a:cubicBezTo>
                    <a:pt x="1872398" y="768302"/>
                    <a:pt x="4156854" y="758142"/>
                    <a:pt x="4369812" y="760682"/>
                  </a:cubicBezTo>
                  <a:cubicBezTo>
                    <a:pt x="4461771" y="761952"/>
                    <a:pt x="4553730" y="763222"/>
                    <a:pt x="4640849" y="763222"/>
                  </a:cubicBezTo>
                  <a:cubicBezTo>
                    <a:pt x="4800567" y="765762"/>
                    <a:pt x="4955446" y="761952"/>
                    <a:pt x="5115164" y="765762"/>
                  </a:cubicBezTo>
                  <a:cubicBezTo>
                    <a:pt x="5245843" y="768302"/>
                    <a:pt x="5376521" y="768302"/>
                    <a:pt x="5507200" y="770842"/>
                  </a:cubicBezTo>
                  <a:cubicBezTo>
                    <a:pt x="5700798" y="774652"/>
                    <a:pt x="5894396" y="777192"/>
                    <a:pt x="6087994" y="778462"/>
                  </a:cubicBezTo>
                  <a:cubicBezTo>
                    <a:pt x="6145497" y="778462"/>
                    <a:pt x="6163277" y="777192"/>
                    <a:pt x="6183597" y="777192"/>
                  </a:cubicBezTo>
                  <a:close/>
                </a:path>
              </a:pathLst>
            </a:custGeom>
            <a:solidFill>
              <a:srgbClr val="2A2B39"/>
            </a:solidFill>
          </p:spPr>
          <p:txBody>
            <a:bodyPr/>
            <a:lstStyle/>
            <a:p>
              <a:endParaRPr lang="en-GB"/>
            </a:p>
          </p:txBody>
        </p:sp>
      </p:grpSp>
      <p:sp>
        <p:nvSpPr>
          <p:cNvPr id="36" name="TextBox 36"/>
          <p:cNvSpPr txBox="1"/>
          <p:nvPr/>
        </p:nvSpPr>
        <p:spPr>
          <a:xfrm rot="116085">
            <a:off x="9139478" y="7331247"/>
            <a:ext cx="1979743" cy="782265"/>
          </a:xfrm>
          <a:prstGeom prst="rect">
            <a:avLst/>
          </a:prstGeom>
        </p:spPr>
        <p:txBody>
          <a:bodyPr lIns="0" tIns="0" rIns="0" bIns="0" rtlCol="0" anchor="t">
            <a:spAutoFit/>
          </a:bodyPr>
          <a:lstStyle/>
          <a:p>
            <a:pPr marL="0" lvl="0" indent="0" algn="l">
              <a:lnSpc>
                <a:spcPts val="6133"/>
              </a:lnSpc>
              <a:spcBef>
                <a:spcPct val="0"/>
              </a:spcBef>
            </a:pPr>
            <a:r>
              <a:rPr lang="en-US" sz="3600" b="1" dirty="0">
                <a:solidFill>
                  <a:srgbClr val="2A2B39"/>
                </a:solidFill>
                <a:latin typeface="Arial Narrow" pitchFamily="34" charset="0"/>
                <a:ea typeface="Ballpoint"/>
                <a:cs typeface="Ballpoint"/>
                <a:sym typeface="Ballpoint"/>
              </a:rPr>
              <a:t>TOTAL</a:t>
            </a:r>
          </a:p>
        </p:txBody>
      </p:sp>
      <p:sp>
        <p:nvSpPr>
          <p:cNvPr id="37" name="TextBox 37"/>
          <p:cNvSpPr txBox="1"/>
          <p:nvPr/>
        </p:nvSpPr>
        <p:spPr>
          <a:xfrm rot="119234">
            <a:off x="11547942" y="7460889"/>
            <a:ext cx="5337372" cy="735846"/>
          </a:xfrm>
          <a:prstGeom prst="rect">
            <a:avLst/>
          </a:prstGeom>
        </p:spPr>
        <p:txBody>
          <a:bodyPr lIns="0" tIns="0" rIns="0" bIns="0" rtlCol="0" anchor="t">
            <a:spAutoFit/>
          </a:bodyPr>
          <a:lstStyle/>
          <a:p>
            <a:pPr marL="0" lvl="0" indent="0" algn="l">
              <a:lnSpc>
                <a:spcPts val="5979"/>
              </a:lnSpc>
              <a:spcBef>
                <a:spcPct val="0"/>
              </a:spcBef>
            </a:pPr>
            <a:r>
              <a:rPr lang="en-US" sz="4123">
                <a:solidFill>
                  <a:srgbClr val="2A2B39"/>
                </a:solidFill>
                <a:latin typeface="Aristotelica Pro"/>
                <a:ea typeface="Aristotelica Pro"/>
                <a:cs typeface="Aristotelica Pro"/>
                <a:sym typeface="Aristotelica Pro"/>
              </a:rPr>
              <a:t> £ 7,400</a:t>
            </a:r>
          </a:p>
        </p:txBody>
      </p:sp>
      <p:sp>
        <p:nvSpPr>
          <p:cNvPr id="38" name="Freeform 38"/>
          <p:cNvSpPr/>
          <p:nvPr/>
        </p:nvSpPr>
        <p:spPr>
          <a:xfrm rot="760923">
            <a:off x="7804751" y="3487931"/>
            <a:ext cx="1275714" cy="1531971"/>
          </a:xfrm>
          <a:custGeom>
            <a:avLst/>
            <a:gdLst/>
            <a:ahLst/>
            <a:cxnLst/>
            <a:rect l="l" t="t" r="r" b="b"/>
            <a:pathLst>
              <a:path w="1275714" h="1531971">
                <a:moveTo>
                  <a:pt x="0" y="0"/>
                </a:moveTo>
                <a:lnTo>
                  <a:pt x="1275714" y="0"/>
                </a:lnTo>
                <a:lnTo>
                  <a:pt x="1275714" y="1531971"/>
                </a:lnTo>
                <a:lnTo>
                  <a:pt x="0" y="1531971"/>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9" name="Freeform 39"/>
          <p:cNvSpPr/>
          <p:nvPr/>
        </p:nvSpPr>
        <p:spPr>
          <a:xfrm rot="3411539">
            <a:off x="7796309" y="5156142"/>
            <a:ext cx="970656" cy="1383058"/>
          </a:xfrm>
          <a:custGeom>
            <a:avLst/>
            <a:gdLst/>
            <a:ahLst/>
            <a:cxnLst/>
            <a:rect l="l" t="t" r="r" b="b"/>
            <a:pathLst>
              <a:path w="970656" h="1383058">
                <a:moveTo>
                  <a:pt x="0" y="0"/>
                </a:moveTo>
                <a:lnTo>
                  <a:pt x="970656" y="0"/>
                </a:lnTo>
                <a:lnTo>
                  <a:pt x="970656" y="1383059"/>
                </a:lnTo>
                <a:lnTo>
                  <a:pt x="0" y="1383059"/>
                </a:lnTo>
                <a:lnTo>
                  <a:pt x="0" y="0"/>
                </a:lnTo>
                <a:close/>
              </a:path>
            </a:pathLst>
          </a:custGeom>
          <a:blipFill>
            <a:blip r:embed="rId2" cstate="print">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5086350" y="942975"/>
            <a:ext cx="6694159" cy="661671"/>
          </a:xfrm>
          <a:prstGeom prst="rect">
            <a:avLst/>
          </a:prstGeom>
        </p:spPr>
        <p:txBody>
          <a:bodyPr lIns="0" tIns="0" rIns="0" bIns="0" rtlCol="0" anchor="t">
            <a:spAutoFit/>
          </a:bodyPr>
          <a:lstStyle/>
          <a:p>
            <a:pPr algn="ctr">
              <a:lnSpc>
                <a:spcPts val="5179"/>
              </a:lnSpc>
              <a:spcBef>
                <a:spcPct val="0"/>
              </a:spcBef>
            </a:pPr>
            <a:r>
              <a:rPr lang="en-US" sz="3699" b="1">
                <a:solidFill>
                  <a:srgbClr val="000000"/>
                </a:solidFill>
                <a:latin typeface="Libra Serif Modern Bold"/>
                <a:ea typeface="Libra Serif Modern Bold"/>
                <a:cs typeface="Libra Serif Modern Bold"/>
                <a:sym typeface="Libra Serif Modern Bold"/>
              </a:rPr>
              <a:t>VARIABLE COSTS </a:t>
            </a:r>
          </a:p>
        </p:txBody>
      </p:sp>
      <p:graphicFrame>
        <p:nvGraphicFramePr>
          <p:cNvPr id="8" name="Table 7"/>
          <p:cNvGraphicFramePr>
            <a:graphicFrameLocks noGrp="1"/>
          </p:cNvGraphicFramePr>
          <p:nvPr/>
        </p:nvGraphicFramePr>
        <p:xfrm>
          <a:off x="2209799" y="1079500"/>
          <a:ext cx="13487404" cy="8559800"/>
        </p:xfrm>
        <a:graphic>
          <a:graphicData uri="http://schemas.openxmlformats.org/drawingml/2006/table">
            <a:tbl>
              <a:tblPr firstRow="1" bandRow="1">
                <a:tableStyleId>{5C22544A-7EE6-4342-B048-85BDC9FD1C3A}</a:tableStyleId>
              </a:tblPr>
              <a:tblGrid>
                <a:gridCol w="1926772">
                  <a:extLst>
                    <a:ext uri="{9D8B030D-6E8A-4147-A177-3AD203B41FA5}">
                      <a16:colId xmlns:a16="http://schemas.microsoft.com/office/drawing/2014/main" val="20000"/>
                    </a:ext>
                  </a:extLst>
                </a:gridCol>
                <a:gridCol w="1926772">
                  <a:extLst>
                    <a:ext uri="{9D8B030D-6E8A-4147-A177-3AD203B41FA5}">
                      <a16:colId xmlns:a16="http://schemas.microsoft.com/office/drawing/2014/main" val="20001"/>
                    </a:ext>
                  </a:extLst>
                </a:gridCol>
                <a:gridCol w="1926772">
                  <a:extLst>
                    <a:ext uri="{9D8B030D-6E8A-4147-A177-3AD203B41FA5}">
                      <a16:colId xmlns:a16="http://schemas.microsoft.com/office/drawing/2014/main" val="20002"/>
                    </a:ext>
                  </a:extLst>
                </a:gridCol>
                <a:gridCol w="1926772">
                  <a:extLst>
                    <a:ext uri="{9D8B030D-6E8A-4147-A177-3AD203B41FA5}">
                      <a16:colId xmlns:a16="http://schemas.microsoft.com/office/drawing/2014/main" val="20003"/>
                    </a:ext>
                  </a:extLst>
                </a:gridCol>
                <a:gridCol w="1926772">
                  <a:extLst>
                    <a:ext uri="{9D8B030D-6E8A-4147-A177-3AD203B41FA5}">
                      <a16:colId xmlns:a16="http://schemas.microsoft.com/office/drawing/2014/main" val="20004"/>
                    </a:ext>
                  </a:extLst>
                </a:gridCol>
                <a:gridCol w="1926772">
                  <a:extLst>
                    <a:ext uri="{9D8B030D-6E8A-4147-A177-3AD203B41FA5}">
                      <a16:colId xmlns:a16="http://schemas.microsoft.com/office/drawing/2014/main" val="20005"/>
                    </a:ext>
                  </a:extLst>
                </a:gridCol>
                <a:gridCol w="1926772">
                  <a:extLst>
                    <a:ext uri="{9D8B030D-6E8A-4147-A177-3AD203B41FA5}">
                      <a16:colId xmlns:a16="http://schemas.microsoft.com/office/drawing/2014/main" val="20006"/>
                    </a:ext>
                  </a:extLst>
                </a:gridCol>
              </a:tblGrid>
              <a:tr h="1711960">
                <a:tc>
                  <a:txBody>
                    <a:bodyPr/>
                    <a:lstStyle/>
                    <a:p>
                      <a:r>
                        <a:rPr lang="en-US" sz="3200" dirty="0"/>
                        <a:t>Variable Costs</a:t>
                      </a:r>
                      <a:endParaRPr lang="ru-RU" sz="3200" dirty="0"/>
                    </a:p>
                  </a:txBody>
                  <a:tcPr/>
                </a:tc>
                <a:tc>
                  <a:txBody>
                    <a:bodyPr/>
                    <a:lstStyle/>
                    <a:p>
                      <a:r>
                        <a:rPr lang="en-US" sz="3200" dirty="0"/>
                        <a:t>Jan</a:t>
                      </a:r>
                      <a:endParaRPr lang="ru-RU" sz="3200" dirty="0"/>
                    </a:p>
                  </a:txBody>
                  <a:tcPr/>
                </a:tc>
                <a:tc>
                  <a:txBody>
                    <a:bodyPr/>
                    <a:lstStyle/>
                    <a:p>
                      <a:r>
                        <a:rPr lang="en-US" sz="3200" dirty="0"/>
                        <a:t>Feb</a:t>
                      </a:r>
                      <a:endParaRPr lang="ru-RU" sz="3200" dirty="0"/>
                    </a:p>
                  </a:txBody>
                  <a:tcPr/>
                </a:tc>
                <a:tc>
                  <a:txBody>
                    <a:bodyPr/>
                    <a:lstStyle/>
                    <a:p>
                      <a:r>
                        <a:rPr lang="en-US" sz="3200" dirty="0"/>
                        <a:t>Mar</a:t>
                      </a:r>
                      <a:endParaRPr lang="ru-RU" sz="3200" dirty="0"/>
                    </a:p>
                  </a:txBody>
                  <a:tcPr/>
                </a:tc>
                <a:tc>
                  <a:txBody>
                    <a:bodyPr/>
                    <a:lstStyle/>
                    <a:p>
                      <a:r>
                        <a:rPr lang="en-US" sz="3200" dirty="0"/>
                        <a:t>Apr</a:t>
                      </a:r>
                      <a:endParaRPr lang="ru-RU" sz="3200" dirty="0"/>
                    </a:p>
                  </a:txBody>
                  <a:tcPr/>
                </a:tc>
                <a:tc>
                  <a:txBody>
                    <a:bodyPr/>
                    <a:lstStyle/>
                    <a:p>
                      <a:r>
                        <a:rPr lang="en-US" sz="3200" dirty="0"/>
                        <a:t>May</a:t>
                      </a:r>
                      <a:endParaRPr lang="ru-RU" sz="3200" dirty="0"/>
                    </a:p>
                  </a:txBody>
                  <a:tcPr/>
                </a:tc>
                <a:tc>
                  <a:txBody>
                    <a:bodyPr/>
                    <a:lstStyle/>
                    <a:p>
                      <a:r>
                        <a:rPr lang="en-US" sz="3200" dirty="0"/>
                        <a:t>June</a:t>
                      </a:r>
                      <a:endParaRPr lang="ru-RU" sz="3200" dirty="0"/>
                    </a:p>
                  </a:txBody>
                  <a:tcPr/>
                </a:tc>
                <a:extLst>
                  <a:ext uri="{0D108BD9-81ED-4DB2-BD59-A6C34878D82A}">
                    <a16:rowId xmlns:a16="http://schemas.microsoft.com/office/drawing/2014/main" val="10000"/>
                  </a:ext>
                </a:extLst>
              </a:tr>
              <a:tr h="1711960">
                <a:tc>
                  <a:txBody>
                    <a:bodyPr/>
                    <a:lstStyle/>
                    <a:p>
                      <a:r>
                        <a:rPr lang="en-US" sz="3200" dirty="0"/>
                        <a:t>Electricity</a:t>
                      </a:r>
                      <a:endParaRPr lang="ru-RU" sz="3200" dirty="0"/>
                    </a:p>
                  </a:txBody>
                  <a:tcPr/>
                </a:tc>
                <a:tc>
                  <a:txBody>
                    <a:bodyPr/>
                    <a:lstStyle/>
                    <a:p>
                      <a:r>
                        <a:rPr lang="en-US" sz="3200" dirty="0"/>
                        <a:t>150</a:t>
                      </a:r>
                      <a:endParaRPr lang="ru-RU" sz="3200" dirty="0"/>
                    </a:p>
                  </a:txBody>
                  <a:tcPr/>
                </a:tc>
                <a:tc>
                  <a:txBody>
                    <a:bodyPr/>
                    <a:lstStyle/>
                    <a:p>
                      <a:r>
                        <a:rPr lang="en-US" sz="3200" dirty="0"/>
                        <a:t>150</a:t>
                      </a:r>
                      <a:endParaRPr lang="ru-RU" sz="3200" dirty="0"/>
                    </a:p>
                  </a:txBody>
                  <a:tcPr/>
                </a:tc>
                <a:tc>
                  <a:txBody>
                    <a:bodyPr/>
                    <a:lstStyle/>
                    <a:p>
                      <a:r>
                        <a:rPr lang="en-US" sz="3200" dirty="0"/>
                        <a:t>170</a:t>
                      </a:r>
                      <a:endParaRPr lang="ru-RU" sz="3200" dirty="0"/>
                    </a:p>
                  </a:txBody>
                  <a:tcPr/>
                </a:tc>
                <a:tc>
                  <a:txBody>
                    <a:bodyPr/>
                    <a:lstStyle/>
                    <a:p>
                      <a:r>
                        <a:rPr lang="en-US" sz="3200" dirty="0"/>
                        <a:t>160</a:t>
                      </a:r>
                      <a:endParaRPr lang="ru-RU" sz="3200" dirty="0"/>
                    </a:p>
                  </a:txBody>
                  <a:tcPr/>
                </a:tc>
                <a:tc>
                  <a:txBody>
                    <a:bodyPr/>
                    <a:lstStyle/>
                    <a:p>
                      <a:r>
                        <a:rPr lang="en-US" sz="3200" dirty="0"/>
                        <a:t>165</a:t>
                      </a:r>
                      <a:endParaRPr lang="ru-RU" sz="3200" dirty="0"/>
                    </a:p>
                  </a:txBody>
                  <a:tcPr/>
                </a:tc>
                <a:tc>
                  <a:txBody>
                    <a:bodyPr/>
                    <a:lstStyle/>
                    <a:p>
                      <a:r>
                        <a:rPr lang="en-US" sz="3200" dirty="0"/>
                        <a:t>180</a:t>
                      </a:r>
                      <a:endParaRPr lang="ru-RU" sz="3200" dirty="0"/>
                    </a:p>
                  </a:txBody>
                  <a:tcPr/>
                </a:tc>
                <a:extLst>
                  <a:ext uri="{0D108BD9-81ED-4DB2-BD59-A6C34878D82A}">
                    <a16:rowId xmlns:a16="http://schemas.microsoft.com/office/drawing/2014/main" val="10001"/>
                  </a:ext>
                </a:extLst>
              </a:tr>
              <a:tr h="1711960">
                <a:tc>
                  <a:txBody>
                    <a:bodyPr/>
                    <a:lstStyle/>
                    <a:p>
                      <a:r>
                        <a:rPr lang="en-US" sz="3200" dirty="0"/>
                        <a:t>Gas bill</a:t>
                      </a:r>
                      <a:endParaRPr lang="ru-RU" sz="3200" dirty="0"/>
                    </a:p>
                  </a:txBody>
                  <a:tcPr/>
                </a:tc>
                <a:tc>
                  <a:txBody>
                    <a:bodyPr/>
                    <a:lstStyle/>
                    <a:p>
                      <a:r>
                        <a:rPr lang="en-US" sz="3200" dirty="0"/>
                        <a:t>200</a:t>
                      </a:r>
                      <a:endParaRPr lang="ru-RU" sz="3200" dirty="0"/>
                    </a:p>
                  </a:txBody>
                  <a:tcPr/>
                </a:tc>
                <a:tc>
                  <a:txBody>
                    <a:bodyPr/>
                    <a:lstStyle/>
                    <a:p>
                      <a:r>
                        <a:rPr lang="en-US" sz="3200" dirty="0"/>
                        <a:t>200</a:t>
                      </a:r>
                      <a:endParaRPr lang="ru-RU" sz="3200" dirty="0"/>
                    </a:p>
                  </a:txBody>
                  <a:tcPr/>
                </a:tc>
                <a:tc>
                  <a:txBody>
                    <a:bodyPr/>
                    <a:lstStyle/>
                    <a:p>
                      <a:r>
                        <a:rPr lang="en-US" sz="3200" dirty="0"/>
                        <a:t>220</a:t>
                      </a:r>
                      <a:endParaRPr lang="ru-RU" sz="3200" dirty="0"/>
                    </a:p>
                  </a:txBody>
                  <a:tcPr/>
                </a:tc>
                <a:tc>
                  <a:txBody>
                    <a:bodyPr/>
                    <a:lstStyle/>
                    <a:p>
                      <a:r>
                        <a:rPr lang="en-US" sz="3200" dirty="0"/>
                        <a:t>210</a:t>
                      </a:r>
                      <a:endParaRPr lang="ru-RU" sz="3200" dirty="0"/>
                    </a:p>
                  </a:txBody>
                  <a:tcPr/>
                </a:tc>
                <a:tc>
                  <a:txBody>
                    <a:bodyPr/>
                    <a:lstStyle/>
                    <a:p>
                      <a:r>
                        <a:rPr lang="en-US" sz="3200" dirty="0"/>
                        <a:t>200</a:t>
                      </a:r>
                      <a:endParaRPr lang="ru-RU" sz="3200" dirty="0"/>
                    </a:p>
                  </a:txBody>
                  <a:tcPr/>
                </a:tc>
                <a:tc>
                  <a:txBody>
                    <a:bodyPr/>
                    <a:lstStyle/>
                    <a:p>
                      <a:r>
                        <a:rPr lang="en-US" sz="3200" dirty="0"/>
                        <a:t>230</a:t>
                      </a:r>
                      <a:endParaRPr lang="ru-RU" sz="3200" dirty="0"/>
                    </a:p>
                  </a:txBody>
                  <a:tcPr/>
                </a:tc>
                <a:extLst>
                  <a:ext uri="{0D108BD9-81ED-4DB2-BD59-A6C34878D82A}">
                    <a16:rowId xmlns:a16="http://schemas.microsoft.com/office/drawing/2014/main" val="10002"/>
                  </a:ext>
                </a:extLst>
              </a:tr>
              <a:tr h="1711960">
                <a:tc>
                  <a:txBody>
                    <a:bodyPr/>
                    <a:lstStyle/>
                    <a:p>
                      <a:r>
                        <a:rPr lang="en-US" sz="3200" dirty="0"/>
                        <a:t>Hourly Paid Emp.</a:t>
                      </a:r>
                      <a:endParaRPr lang="ru-RU" sz="3200" dirty="0"/>
                    </a:p>
                  </a:txBody>
                  <a:tcPr/>
                </a:tc>
                <a:tc>
                  <a:txBody>
                    <a:bodyPr/>
                    <a:lstStyle/>
                    <a:p>
                      <a:r>
                        <a:rPr lang="en-US" sz="3200" dirty="0"/>
                        <a:t>1,800</a:t>
                      </a:r>
                      <a:endParaRPr lang="ru-RU" sz="3200" dirty="0"/>
                    </a:p>
                  </a:txBody>
                  <a:tcPr/>
                </a:tc>
                <a:tc>
                  <a:txBody>
                    <a:bodyPr/>
                    <a:lstStyle/>
                    <a:p>
                      <a:r>
                        <a:rPr lang="en-US" sz="3200" dirty="0"/>
                        <a:t>1,800</a:t>
                      </a:r>
                      <a:endParaRPr lang="ru-RU" sz="3200" dirty="0"/>
                    </a:p>
                  </a:txBody>
                  <a:tcPr/>
                </a:tc>
                <a:tc>
                  <a:txBody>
                    <a:bodyPr/>
                    <a:lstStyle/>
                    <a:p>
                      <a:r>
                        <a:rPr lang="en-US" sz="3200" dirty="0"/>
                        <a:t>1,800</a:t>
                      </a:r>
                      <a:endParaRPr lang="ru-RU" sz="3200" dirty="0"/>
                    </a:p>
                  </a:txBody>
                  <a:tcPr/>
                </a:tc>
                <a:tc>
                  <a:txBody>
                    <a:bodyPr/>
                    <a:lstStyle/>
                    <a:p>
                      <a:r>
                        <a:rPr lang="en-US" sz="3200" dirty="0"/>
                        <a:t>1,800</a:t>
                      </a:r>
                      <a:endParaRPr lang="ru-RU" sz="3200" dirty="0"/>
                    </a:p>
                  </a:txBody>
                  <a:tcPr/>
                </a:tc>
                <a:tc>
                  <a:txBody>
                    <a:bodyPr/>
                    <a:lstStyle/>
                    <a:p>
                      <a:r>
                        <a:rPr lang="en-US" sz="3200" dirty="0"/>
                        <a:t>1,800</a:t>
                      </a:r>
                      <a:endParaRPr lang="ru-RU" sz="3200" dirty="0"/>
                    </a:p>
                  </a:txBody>
                  <a:tcPr/>
                </a:tc>
                <a:tc>
                  <a:txBody>
                    <a:bodyPr/>
                    <a:lstStyle/>
                    <a:p>
                      <a:r>
                        <a:rPr lang="en-US" sz="3200" dirty="0"/>
                        <a:t>1,800</a:t>
                      </a:r>
                      <a:endParaRPr lang="ru-RU" sz="3200" dirty="0"/>
                    </a:p>
                  </a:txBody>
                  <a:tcPr/>
                </a:tc>
                <a:extLst>
                  <a:ext uri="{0D108BD9-81ED-4DB2-BD59-A6C34878D82A}">
                    <a16:rowId xmlns:a16="http://schemas.microsoft.com/office/drawing/2014/main" val="10003"/>
                  </a:ext>
                </a:extLst>
              </a:tr>
              <a:tr h="1711960">
                <a:tc>
                  <a:txBody>
                    <a:bodyPr/>
                    <a:lstStyle/>
                    <a:p>
                      <a:r>
                        <a:rPr lang="en-US" sz="3200" dirty="0"/>
                        <a:t>Total Var.</a:t>
                      </a:r>
                      <a:r>
                        <a:rPr lang="en-US" sz="3200" baseline="0" dirty="0"/>
                        <a:t> Cost</a:t>
                      </a:r>
                      <a:endParaRPr lang="ru-RU" sz="3200" dirty="0"/>
                    </a:p>
                  </a:txBody>
                  <a:tcPr/>
                </a:tc>
                <a:tc>
                  <a:txBody>
                    <a:bodyPr/>
                    <a:lstStyle/>
                    <a:p>
                      <a:r>
                        <a:rPr lang="en-US" sz="3200" dirty="0"/>
                        <a:t>2,150</a:t>
                      </a:r>
                      <a:endParaRPr lang="ru-RU" sz="3200" dirty="0"/>
                    </a:p>
                  </a:txBody>
                  <a:tcPr/>
                </a:tc>
                <a:tc>
                  <a:txBody>
                    <a:bodyPr/>
                    <a:lstStyle/>
                    <a:p>
                      <a:r>
                        <a:rPr lang="en-US" sz="3200" dirty="0"/>
                        <a:t>2,150</a:t>
                      </a:r>
                      <a:endParaRPr lang="ru-RU" sz="3200" dirty="0"/>
                    </a:p>
                  </a:txBody>
                  <a:tcPr/>
                </a:tc>
                <a:tc>
                  <a:txBody>
                    <a:bodyPr/>
                    <a:lstStyle/>
                    <a:p>
                      <a:r>
                        <a:rPr lang="en-US" sz="3200" dirty="0"/>
                        <a:t>2,190</a:t>
                      </a:r>
                      <a:endParaRPr lang="ru-RU" sz="3200" dirty="0"/>
                    </a:p>
                  </a:txBody>
                  <a:tcPr/>
                </a:tc>
                <a:tc>
                  <a:txBody>
                    <a:bodyPr/>
                    <a:lstStyle/>
                    <a:p>
                      <a:r>
                        <a:rPr lang="en-US" sz="3200" dirty="0"/>
                        <a:t>2,170</a:t>
                      </a:r>
                      <a:endParaRPr lang="ru-RU" sz="3200" dirty="0"/>
                    </a:p>
                  </a:txBody>
                  <a:tcPr/>
                </a:tc>
                <a:tc>
                  <a:txBody>
                    <a:bodyPr/>
                    <a:lstStyle/>
                    <a:p>
                      <a:r>
                        <a:rPr lang="en-US" sz="3200" dirty="0"/>
                        <a:t>2,165</a:t>
                      </a:r>
                      <a:endParaRPr lang="ru-RU" sz="3200" dirty="0"/>
                    </a:p>
                  </a:txBody>
                  <a:tcPr/>
                </a:tc>
                <a:tc>
                  <a:txBody>
                    <a:bodyPr/>
                    <a:lstStyle/>
                    <a:p>
                      <a:r>
                        <a:rPr lang="en-US" sz="3200" dirty="0"/>
                        <a:t>2,210</a:t>
                      </a:r>
                      <a:endParaRPr lang="ru-RU" sz="3200" dirty="0"/>
                    </a:p>
                  </a:txBody>
                  <a:tcPr/>
                </a:tc>
                <a:extLst>
                  <a:ext uri="{0D108BD9-81ED-4DB2-BD59-A6C34878D82A}">
                    <a16:rowId xmlns:a16="http://schemas.microsoft.com/office/drawing/2014/main" val="10004"/>
                  </a:ext>
                </a:extLst>
              </a:tr>
            </a:tbl>
          </a:graphicData>
        </a:graphic>
      </p:graphicFrame>
      <p:sp>
        <p:nvSpPr>
          <p:cNvPr id="9" name="Rectangle 8"/>
          <p:cNvSpPr/>
          <p:nvPr/>
        </p:nvSpPr>
        <p:spPr>
          <a:xfrm>
            <a:off x="5715000" y="342900"/>
            <a:ext cx="4876800" cy="584775"/>
          </a:xfrm>
          <a:prstGeom prst="rect">
            <a:avLst/>
          </a:prstGeom>
        </p:spPr>
        <p:txBody>
          <a:bodyPr wrap="square">
            <a:spAutoFit/>
          </a:bodyPr>
          <a:lstStyle/>
          <a:p>
            <a:pPr algn="ctr"/>
            <a:r>
              <a:rPr lang="en-US" sz="3200" b="1" dirty="0">
                <a:solidFill>
                  <a:srgbClr val="000000"/>
                </a:solidFill>
                <a:latin typeface="Work Sans Bold"/>
                <a:sym typeface="Work Sans Bold"/>
              </a:rPr>
              <a:t>VARIABLE</a:t>
            </a:r>
            <a:r>
              <a:rPr lang="en-US" sz="2800" b="1" dirty="0">
                <a:solidFill>
                  <a:srgbClr val="000000"/>
                </a:solidFill>
                <a:latin typeface="Work Sans Bold"/>
                <a:sym typeface="Work Sans Bold"/>
              </a:rPr>
              <a:t> </a:t>
            </a:r>
            <a:r>
              <a:rPr lang="en-US" sz="3200" b="1" dirty="0">
                <a:solidFill>
                  <a:srgbClr val="000000"/>
                </a:solidFill>
                <a:latin typeface="Work Sans Bold"/>
                <a:sym typeface="Work Sans Bold"/>
              </a:rPr>
              <a:t>COSTS</a:t>
            </a:r>
            <a:endParaRPr lang="ru-RU" sz="3200" dirty="0"/>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4906507" y="291188"/>
            <a:ext cx="8771548" cy="523439"/>
          </a:xfrm>
          <a:prstGeom prst="rect">
            <a:avLst/>
          </a:prstGeom>
        </p:spPr>
        <p:txBody>
          <a:bodyPr lIns="0" tIns="0" rIns="0" bIns="0" rtlCol="0" anchor="t">
            <a:spAutoFit/>
          </a:bodyPr>
          <a:lstStyle/>
          <a:p>
            <a:pPr algn="ctr">
              <a:lnSpc>
                <a:spcPts val="4224"/>
              </a:lnSpc>
              <a:spcBef>
                <a:spcPct val="0"/>
              </a:spcBef>
            </a:pPr>
            <a:r>
              <a:rPr lang="en-US" sz="3017" b="1" dirty="0">
                <a:solidFill>
                  <a:srgbClr val="000000"/>
                </a:solidFill>
                <a:latin typeface="Work Sans Bold"/>
                <a:ea typeface="Work Sans Bold"/>
                <a:cs typeface="Work Sans Bold"/>
                <a:sym typeface="Work Sans Bold"/>
              </a:rPr>
              <a:t>TOTAL INVESTMENT NEEDED =  £ 46,065 </a:t>
            </a:r>
          </a:p>
        </p:txBody>
      </p:sp>
      <p:sp>
        <p:nvSpPr>
          <p:cNvPr id="4" name="TextBox 4"/>
          <p:cNvSpPr txBox="1"/>
          <p:nvPr/>
        </p:nvSpPr>
        <p:spPr>
          <a:xfrm>
            <a:off x="761998" y="9207500"/>
            <a:ext cx="14478000" cy="965008"/>
          </a:xfrm>
          <a:prstGeom prst="rect">
            <a:avLst/>
          </a:prstGeom>
        </p:spPr>
        <p:txBody>
          <a:bodyPr wrap="square" lIns="0" tIns="0" rIns="0" bIns="0" rtlCol="0" anchor="t">
            <a:spAutoFit/>
          </a:bodyPr>
          <a:lstStyle/>
          <a:p>
            <a:pPr algn="ctr">
              <a:lnSpc>
                <a:spcPts val="3944"/>
              </a:lnSpc>
              <a:spcBef>
                <a:spcPct val="0"/>
              </a:spcBef>
            </a:pPr>
            <a:r>
              <a:rPr lang="en-US" sz="3200" dirty="0">
                <a:solidFill>
                  <a:schemeClr val="accent2">
                    <a:lumMod val="75000"/>
                  </a:schemeClr>
                </a:solidFill>
                <a:latin typeface="Work Sans"/>
                <a:ea typeface="Work Sans"/>
                <a:cs typeface="Work Sans"/>
                <a:sym typeface="Work Sans"/>
              </a:rPr>
              <a:t>TOTAL INVESTMENT NEEDED =  39000+2550+2550=44,100</a:t>
            </a:r>
            <a:r>
              <a:rPr lang="en-US" sz="2800" dirty="0">
                <a:solidFill>
                  <a:schemeClr val="accent2">
                    <a:lumMod val="75000"/>
                  </a:schemeClr>
                </a:solidFill>
                <a:latin typeface="Work Sans"/>
                <a:ea typeface="Work Sans"/>
                <a:cs typeface="Work Sans"/>
                <a:sym typeface="Work Sans"/>
              </a:rPr>
              <a:t> </a:t>
            </a:r>
          </a:p>
          <a:p>
            <a:pPr algn="ctr">
              <a:lnSpc>
                <a:spcPts val="3944"/>
              </a:lnSpc>
              <a:spcBef>
                <a:spcPct val="0"/>
              </a:spcBef>
            </a:pPr>
            <a:r>
              <a:rPr lang="en-US" sz="2817" dirty="0">
                <a:solidFill>
                  <a:srgbClr val="000000"/>
                </a:solidFill>
                <a:latin typeface="Work Sans"/>
                <a:ea typeface="Work Sans"/>
                <a:cs typeface="Work Sans"/>
                <a:sym typeface="Work Sans"/>
              </a:rPr>
              <a:t> </a:t>
            </a:r>
          </a:p>
        </p:txBody>
      </p:sp>
      <p:graphicFrame>
        <p:nvGraphicFramePr>
          <p:cNvPr id="5" name="Table 4"/>
          <p:cNvGraphicFramePr>
            <a:graphicFrameLocks noGrp="1"/>
          </p:cNvGraphicFramePr>
          <p:nvPr>
            <p:extLst>
              <p:ext uri="{D42A27DB-BD31-4B8C-83A1-F6EECF244321}">
                <p14:modId xmlns:p14="http://schemas.microsoft.com/office/powerpoint/2010/main" val="468812484"/>
              </p:ext>
            </p:extLst>
          </p:nvPr>
        </p:nvGraphicFramePr>
        <p:xfrm>
          <a:off x="2438398" y="1079500"/>
          <a:ext cx="12801600" cy="7721598"/>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1828800">
                  <a:extLst>
                    <a:ext uri="{9D8B030D-6E8A-4147-A177-3AD203B41FA5}">
                      <a16:colId xmlns:a16="http://schemas.microsoft.com/office/drawing/2014/main" val="20003"/>
                    </a:ext>
                  </a:extLst>
                </a:gridCol>
                <a:gridCol w="1828800">
                  <a:extLst>
                    <a:ext uri="{9D8B030D-6E8A-4147-A177-3AD203B41FA5}">
                      <a16:colId xmlns:a16="http://schemas.microsoft.com/office/drawing/2014/main" val="20004"/>
                    </a:ext>
                  </a:extLst>
                </a:gridCol>
                <a:gridCol w="1828800">
                  <a:extLst>
                    <a:ext uri="{9D8B030D-6E8A-4147-A177-3AD203B41FA5}">
                      <a16:colId xmlns:a16="http://schemas.microsoft.com/office/drawing/2014/main" val="20005"/>
                    </a:ext>
                  </a:extLst>
                </a:gridCol>
                <a:gridCol w="1828800">
                  <a:extLst>
                    <a:ext uri="{9D8B030D-6E8A-4147-A177-3AD203B41FA5}">
                      <a16:colId xmlns:a16="http://schemas.microsoft.com/office/drawing/2014/main" val="20006"/>
                    </a:ext>
                  </a:extLst>
                </a:gridCol>
              </a:tblGrid>
              <a:tr h="1286933">
                <a:tc>
                  <a:txBody>
                    <a:bodyPr/>
                    <a:lstStyle/>
                    <a:p>
                      <a:endParaRPr lang="ru-RU" sz="3200" dirty="0"/>
                    </a:p>
                  </a:txBody>
                  <a:tcPr/>
                </a:tc>
                <a:tc>
                  <a:txBody>
                    <a:bodyPr/>
                    <a:lstStyle/>
                    <a:p>
                      <a:r>
                        <a:rPr lang="en-US" sz="3200" dirty="0"/>
                        <a:t>JAN</a:t>
                      </a:r>
                      <a:endParaRPr lang="ru-RU" sz="3200" dirty="0"/>
                    </a:p>
                  </a:txBody>
                  <a:tcPr/>
                </a:tc>
                <a:tc>
                  <a:txBody>
                    <a:bodyPr/>
                    <a:lstStyle/>
                    <a:p>
                      <a:r>
                        <a:rPr lang="en-US" sz="3200" dirty="0"/>
                        <a:t>FEB</a:t>
                      </a:r>
                      <a:endParaRPr lang="ru-RU" sz="3200" dirty="0"/>
                    </a:p>
                  </a:txBody>
                  <a:tcPr/>
                </a:tc>
                <a:tc>
                  <a:txBody>
                    <a:bodyPr/>
                    <a:lstStyle/>
                    <a:p>
                      <a:r>
                        <a:rPr lang="en-US" sz="3200" dirty="0"/>
                        <a:t>MAR</a:t>
                      </a:r>
                      <a:endParaRPr lang="ru-RU" sz="3200" dirty="0"/>
                    </a:p>
                  </a:txBody>
                  <a:tcPr/>
                </a:tc>
                <a:tc>
                  <a:txBody>
                    <a:bodyPr/>
                    <a:lstStyle/>
                    <a:p>
                      <a:r>
                        <a:rPr lang="en-US" sz="3200" dirty="0"/>
                        <a:t>APR</a:t>
                      </a:r>
                      <a:endParaRPr lang="ru-RU" sz="3200" dirty="0"/>
                    </a:p>
                  </a:txBody>
                  <a:tcPr/>
                </a:tc>
                <a:tc>
                  <a:txBody>
                    <a:bodyPr/>
                    <a:lstStyle/>
                    <a:p>
                      <a:r>
                        <a:rPr lang="en-US" sz="3200" dirty="0"/>
                        <a:t>MAY</a:t>
                      </a:r>
                      <a:endParaRPr lang="ru-RU" sz="3200" dirty="0"/>
                    </a:p>
                  </a:txBody>
                  <a:tcPr/>
                </a:tc>
                <a:tc>
                  <a:txBody>
                    <a:bodyPr/>
                    <a:lstStyle/>
                    <a:p>
                      <a:r>
                        <a:rPr lang="en-US" sz="3200" dirty="0"/>
                        <a:t>JUN</a:t>
                      </a:r>
                      <a:endParaRPr lang="ru-RU" sz="3200" dirty="0"/>
                    </a:p>
                  </a:txBody>
                  <a:tcPr/>
                </a:tc>
                <a:extLst>
                  <a:ext uri="{0D108BD9-81ED-4DB2-BD59-A6C34878D82A}">
                    <a16:rowId xmlns:a16="http://schemas.microsoft.com/office/drawing/2014/main" val="10000"/>
                  </a:ext>
                </a:extLst>
              </a:tr>
              <a:tr h="1286933">
                <a:tc>
                  <a:txBody>
                    <a:bodyPr/>
                    <a:lstStyle/>
                    <a:p>
                      <a:r>
                        <a:rPr lang="en-US" sz="3200" dirty="0"/>
                        <a:t>FIXED</a:t>
                      </a:r>
                      <a:endParaRPr lang="ru-RU" sz="3200" dirty="0"/>
                    </a:p>
                  </a:txBody>
                  <a:tcPr/>
                </a:tc>
                <a:tc>
                  <a:txBody>
                    <a:bodyPr/>
                    <a:lstStyle/>
                    <a:p>
                      <a:r>
                        <a:rPr lang="en-US" sz="3200" dirty="0"/>
                        <a:t>7,400</a:t>
                      </a:r>
                      <a:endParaRPr lang="ru-RU" sz="3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dirty="0"/>
                        <a:t>7,400</a:t>
                      </a:r>
                      <a:endParaRPr lang="ru-RU" sz="3200" dirty="0"/>
                    </a:p>
                    <a:p>
                      <a:endParaRPr lang="ru-RU" sz="3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dirty="0"/>
                        <a:t>7,400</a:t>
                      </a:r>
                      <a:endParaRPr lang="ru-RU" sz="3200" dirty="0"/>
                    </a:p>
                    <a:p>
                      <a:endParaRPr lang="ru-RU" sz="3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dirty="0"/>
                        <a:t>7,400</a:t>
                      </a:r>
                      <a:endParaRPr lang="ru-RU" sz="3200" dirty="0"/>
                    </a:p>
                    <a:p>
                      <a:endParaRPr lang="ru-RU" sz="3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dirty="0"/>
                        <a:t>7,400</a:t>
                      </a:r>
                      <a:endParaRPr lang="ru-RU" sz="3200" dirty="0"/>
                    </a:p>
                    <a:p>
                      <a:endParaRPr lang="ru-RU" sz="3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3200" dirty="0"/>
                        <a:t>7,400</a:t>
                      </a:r>
                      <a:endParaRPr lang="ru-RU" sz="3200" dirty="0"/>
                    </a:p>
                    <a:p>
                      <a:endParaRPr lang="ru-RU" sz="3200" dirty="0"/>
                    </a:p>
                  </a:txBody>
                  <a:tcPr/>
                </a:tc>
                <a:extLst>
                  <a:ext uri="{0D108BD9-81ED-4DB2-BD59-A6C34878D82A}">
                    <a16:rowId xmlns:a16="http://schemas.microsoft.com/office/drawing/2014/main" val="10001"/>
                  </a:ext>
                </a:extLst>
              </a:tr>
              <a:tr h="1286933">
                <a:tc>
                  <a:txBody>
                    <a:bodyPr/>
                    <a:lstStyle/>
                    <a:p>
                      <a:r>
                        <a:rPr lang="en-US" sz="3200" dirty="0"/>
                        <a:t>VARIABLE COST</a:t>
                      </a:r>
                      <a:endParaRPr lang="ru-RU" sz="3200" dirty="0"/>
                    </a:p>
                  </a:txBody>
                  <a:tcPr/>
                </a:tc>
                <a:tc>
                  <a:txBody>
                    <a:bodyPr/>
                    <a:lstStyle/>
                    <a:p>
                      <a:r>
                        <a:rPr lang="en-US" sz="3200" dirty="0"/>
                        <a:t>2,150</a:t>
                      </a:r>
                      <a:endParaRPr lang="ru-RU" sz="3200" dirty="0"/>
                    </a:p>
                  </a:txBody>
                  <a:tcPr/>
                </a:tc>
                <a:tc>
                  <a:txBody>
                    <a:bodyPr/>
                    <a:lstStyle/>
                    <a:p>
                      <a:r>
                        <a:rPr lang="en-US" sz="3200" dirty="0"/>
                        <a:t>2,150</a:t>
                      </a:r>
                      <a:endParaRPr lang="ru-RU" sz="3200" dirty="0"/>
                    </a:p>
                  </a:txBody>
                  <a:tcPr/>
                </a:tc>
                <a:tc>
                  <a:txBody>
                    <a:bodyPr/>
                    <a:lstStyle/>
                    <a:p>
                      <a:r>
                        <a:rPr lang="en-US" sz="3200" dirty="0"/>
                        <a:t>2,190</a:t>
                      </a:r>
                      <a:endParaRPr lang="ru-RU" sz="3200" dirty="0"/>
                    </a:p>
                  </a:txBody>
                  <a:tcPr/>
                </a:tc>
                <a:tc>
                  <a:txBody>
                    <a:bodyPr/>
                    <a:lstStyle/>
                    <a:p>
                      <a:r>
                        <a:rPr lang="en-US" sz="3200" dirty="0"/>
                        <a:t>2,170</a:t>
                      </a:r>
                      <a:endParaRPr lang="ru-RU" sz="3200" dirty="0"/>
                    </a:p>
                  </a:txBody>
                  <a:tcPr/>
                </a:tc>
                <a:tc>
                  <a:txBody>
                    <a:bodyPr/>
                    <a:lstStyle/>
                    <a:p>
                      <a:r>
                        <a:rPr lang="en-US" sz="3200" dirty="0"/>
                        <a:t>2,165</a:t>
                      </a:r>
                      <a:endParaRPr lang="ru-RU" sz="3200" dirty="0"/>
                    </a:p>
                  </a:txBody>
                  <a:tcPr/>
                </a:tc>
                <a:tc>
                  <a:txBody>
                    <a:bodyPr/>
                    <a:lstStyle/>
                    <a:p>
                      <a:r>
                        <a:rPr lang="en-US" sz="3200" dirty="0"/>
                        <a:t>2,210</a:t>
                      </a:r>
                      <a:endParaRPr lang="ru-RU" sz="3200" dirty="0"/>
                    </a:p>
                  </a:txBody>
                  <a:tcPr/>
                </a:tc>
                <a:extLst>
                  <a:ext uri="{0D108BD9-81ED-4DB2-BD59-A6C34878D82A}">
                    <a16:rowId xmlns:a16="http://schemas.microsoft.com/office/drawing/2014/main" val="10002"/>
                  </a:ext>
                </a:extLst>
              </a:tr>
              <a:tr h="1286933">
                <a:tc>
                  <a:txBody>
                    <a:bodyPr/>
                    <a:lstStyle/>
                    <a:p>
                      <a:r>
                        <a:rPr lang="en-US" sz="3200" dirty="0"/>
                        <a:t>TOTAL COST</a:t>
                      </a:r>
                      <a:endParaRPr lang="ru-RU" sz="3200" dirty="0"/>
                    </a:p>
                  </a:txBody>
                  <a:tcPr/>
                </a:tc>
                <a:tc>
                  <a:txBody>
                    <a:bodyPr/>
                    <a:lstStyle/>
                    <a:p>
                      <a:r>
                        <a:rPr lang="en-US" sz="3200" dirty="0"/>
                        <a:t>9,550</a:t>
                      </a:r>
                      <a:endParaRPr lang="ru-RU" sz="3200" dirty="0"/>
                    </a:p>
                  </a:txBody>
                  <a:tcPr/>
                </a:tc>
                <a:tc>
                  <a:txBody>
                    <a:bodyPr/>
                    <a:lstStyle/>
                    <a:p>
                      <a:r>
                        <a:rPr lang="en-US" sz="3200" dirty="0"/>
                        <a:t>9,550</a:t>
                      </a:r>
                      <a:endParaRPr lang="ru-RU" sz="3200" dirty="0"/>
                    </a:p>
                  </a:txBody>
                  <a:tcPr/>
                </a:tc>
                <a:tc>
                  <a:txBody>
                    <a:bodyPr/>
                    <a:lstStyle/>
                    <a:p>
                      <a:r>
                        <a:rPr lang="en-US" sz="3200" dirty="0"/>
                        <a:t>9,590</a:t>
                      </a:r>
                      <a:endParaRPr lang="ru-RU" sz="3200" dirty="0"/>
                    </a:p>
                  </a:txBody>
                  <a:tcPr/>
                </a:tc>
                <a:tc>
                  <a:txBody>
                    <a:bodyPr/>
                    <a:lstStyle/>
                    <a:p>
                      <a:r>
                        <a:rPr lang="en-US" sz="3200" dirty="0"/>
                        <a:t>9,570</a:t>
                      </a:r>
                      <a:endParaRPr lang="ru-RU" sz="3200" dirty="0"/>
                    </a:p>
                  </a:txBody>
                  <a:tcPr/>
                </a:tc>
                <a:tc>
                  <a:txBody>
                    <a:bodyPr/>
                    <a:lstStyle/>
                    <a:p>
                      <a:r>
                        <a:rPr lang="en-US" sz="3200" dirty="0"/>
                        <a:t>9,565</a:t>
                      </a:r>
                      <a:endParaRPr lang="ru-RU" sz="3200" dirty="0"/>
                    </a:p>
                  </a:txBody>
                  <a:tcPr/>
                </a:tc>
                <a:tc>
                  <a:txBody>
                    <a:bodyPr/>
                    <a:lstStyle/>
                    <a:p>
                      <a:r>
                        <a:rPr lang="en-US" sz="3200" dirty="0"/>
                        <a:t>9,610</a:t>
                      </a:r>
                      <a:endParaRPr lang="ru-RU" sz="3200" dirty="0"/>
                    </a:p>
                  </a:txBody>
                  <a:tcPr/>
                </a:tc>
                <a:extLst>
                  <a:ext uri="{0D108BD9-81ED-4DB2-BD59-A6C34878D82A}">
                    <a16:rowId xmlns:a16="http://schemas.microsoft.com/office/drawing/2014/main" val="10003"/>
                  </a:ext>
                </a:extLst>
              </a:tr>
              <a:tr h="1286933">
                <a:tc>
                  <a:txBody>
                    <a:bodyPr/>
                    <a:lstStyle/>
                    <a:p>
                      <a:r>
                        <a:rPr lang="en-US" sz="3200" dirty="0"/>
                        <a:t>REVENUE</a:t>
                      </a:r>
                      <a:endParaRPr lang="ru-RU" sz="3200" dirty="0"/>
                    </a:p>
                  </a:txBody>
                  <a:tcPr/>
                </a:tc>
                <a:tc>
                  <a:txBody>
                    <a:bodyPr/>
                    <a:lstStyle/>
                    <a:p>
                      <a:r>
                        <a:rPr lang="en-US" sz="3200" dirty="0"/>
                        <a:t>7,000</a:t>
                      </a:r>
                      <a:endParaRPr lang="ru-RU" sz="3200" dirty="0"/>
                    </a:p>
                  </a:txBody>
                  <a:tcPr/>
                </a:tc>
                <a:tc>
                  <a:txBody>
                    <a:bodyPr/>
                    <a:lstStyle/>
                    <a:p>
                      <a:r>
                        <a:rPr lang="en-US" sz="3200" dirty="0"/>
                        <a:t>7,500</a:t>
                      </a:r>
                      <a:endParaRPr lang="ru-RU" sz="3200" dirty="0"/>
                    </a:p>
                  </a:txBody>
                  <a:tcPr/>
                </a:tc>
                <a:tc>
                  <a:txBody>
                    <a:bodyPr/>
                    <a:lstStyle/>
                    <a:p>
                      <a:r>
                        <a:rPr lang="en-US" sz="3200" dirty="0"/>
                        <a:t>9,800</a:t>
                      </a:r>
                      <a:endParaRPr lang="ru-RU" sz="3200" dirty="0"/>
                    </a:p>
                  </a:txBody>
                  <a:tcPr/>
                </a:tc>
                <a:tc>
                  <a:txBody>
                    <a:bodyPr/>
                    <a:lstStyle/>
                    <a:p>
                      <a:r>
                        <a:rPr lang="en-US" sz="3200" dirty="0"/>
                        <a:t>9,999</a:t>
                      </a:r>
                      <a:endParaRPr lang="ru-RU" sz="3200" dirty="0"/>
                    </a:p>
                  </a:txBody>
                  <a:tcPr/>
                </a:tc>
                <a:tc>
                  <a:txBody>
                    <a:bodyPr/>
                    <a:lstStyle/>
                    <a:p>
                      <a:r>
                        <a:rPr lang="en-US" sz="3200" dirty="0"/>
                        <a:t>10,000</a:t>
                      </a:r>
                      <a:endParaRPr lang="ru-RU" sz="3200" dirty="0"/>
                    </a:p>
                  </a:txBody>
                  <a:tcPr/>
                </a:tc>
                <a:tc>
                  <a:txBody>
                    <a:bodyPr/>
                    <a:lstStyle/>
                    <a:p>
                      <a:r>
                        <a:rPr lang="en-US" sz="3200" dirty="0"/>
                        <a:t>10,700</a:t>
                      </a:r>
                      <a:endParaRPr lang="ru-RU" sz="3200" dirty="0"/>
                    </a:p>
                  </a:txBody>
                  <a:tcPr/>
                </a:tc>
                <a:extLst>
                  <a:ext uri="{0D108BD9-81ED-4DB2-BD59-A6C34878D82A}">
                    <a16:rowId xmlns:a16="http://schemas.microsoft.com/office/drawing/2014/main" val="10004"/>
                  </a:ext>
                </a:extLst>
              </a:tr>
              <a:tr h="1286933">
                <a:tc>
                  <a:txBody>
                    <a:bodyPr/>
                    <a:lstStyle/>
                    <a:p>
                      <a:r>
                        <a:rPr lang="en-US" sz="3200" dirty="0"/>
                        <a:t>PROFIT/LOSS</a:t>
                      </a:r>
                      <a:endParaRPr lang="ru-RU" sz="3200" dirty="0"/>
                    </a:p>
                  </a:txBody>
                  <a:tcPr/>
                </a:tc>
                <a:tc>
                  <a:txBody>
                    <a:bodyPr/>
                    <a:lstStyle/>
                    <a:p>
                      <a:endParaRPr lang="en-US" sz="3200" dirty="0"/>
                    </a:p>
                    <a:p>
                      <a:r>
                        <a:rPr lang="en-US" sz="3200" dirty="0"/>
                        <a:t> -2,550</a:t>
                      </a:r>
                      <a:endParaRPr lang="ru-RU" sz="3200" dirty="0"/>
                    </a:p>
                  </a:txBody>
                  <a:tcPr/>
                </a:tc>
                <a:tc>
                  <a:txBody>
                    <a:bodyPr/>
                    <a:lstStyle/>
                    <a:p>
                      <a:endParaRPr lang="en-US" sz="3200" dirty="0"/>
                    </a:p>
                    <a:p>
                      <a:r>
                        <a:rPr lang="en-US" sz="3200" dirty="0"/>
                        <a:t> -2,550</a:t>
                      </a:r>
                      <a:endParaRPr lang="ru-RU" sz="3200" dirty="0"/>
                    </a:p>
                  </a:txBody>
                  <a:tcPr/>
                </a:tc>
                <a:tc>
                  <a:txBody>
                    <a:bodyPr/>
                    <a:lstStyle/>
                    <a:p>
                      <a:endParaRPr lang="en-US" sz="3200" dirty="0"/>
                    </a:p>
                    <a:p>
                      <a:r>
                        <a:rPr lang="en-US" sz="3200" dirty="0"/>
                        <a:t>210</a:t>
                      </a:r>
                    </a:p>
                  </a:txBody>
                  <a:tcPr/>
                </a:tc>
                <a:tc>
                  <a:txBody>
                    <a:bodyPr/>
                    <a:lstStyle/>
                    <a:p>
                      <a:endParaRPr lang="en-US" sz="3200" dirty="0"/>
                    </a:p>
                    <a:p>
                      <a:r>
                        <a:rPr lang="en-US" sz="3200" dirty="0"/>
                        <a:t>429</a:t>
                      </a:r>
                      <a:endParaRPr lang="ru-RU" sz="3200" dirty="0"/>
                    </a:p>
                  </a:txBody>
                  <a:tcPr/>
                </a:tc>
                <a:tc>
                  <a:txBody>
                    <a:bodyPr/>
                    <a:lstStyle/>
                    <a:p>
                      <a:r>
                        <a:rPr lang="en-US" sz="3200" dirty="0"/>
                        <a:t> </a:t>
                      </a:r>
                    </a:p>
                    <a:p>
                      <a:r>
                        <a:rPr lang="en-US" sz="3200" dirty="0"/>
                        <a:t>435</a:t>
                      </a:r>
                    </a:p>
                  </a:txBody>
                  <a:tcPr/>
                </a:tc>
                <a:tc>
                  <a:txBody>
                    <a:bodyPr/>
                    <a:lstStyle/>
                    <a:p>
                      <a:endParaRPr lang="en-US" sz="3200" dirty="0"/>
                    </a:p>
                    <a:p>
                      <a:r>
                        <a:rPr lang="en-US" sz="3200" dirty="0"/>
                        <a:t>1,090</a:t>
                      </a:r>
                      <a:endParaRPr lang="ru-RU" sz="3200" dirty="0"/>
                    </a:p>
                  </a:txBody>
                  <a:tcPr/>
                </a:tc>
                <a:extLst>
                  <a:ext uri="{0D108BD9-81ED-4DB2-BD59-A6C34878D82A}">
                    <a16:rowId xmlns:a16="http://schemas.microsoft.com/office/drawing/2014/main" val="10005"/>
                  </a:ext>
                </a:extLst>
              </a:tr>
            </a:tbl>
          </a:graphicData>
        </a:graphic>
      </p:graphicFrame>
    </p:spTree>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458984" y="3235027"/>
            <a:ext cx="5829016" cy="7051973"/>
            <a:chOff x="0" y="0"/>
            <a:chExt cx="1535214" cy="1857310"/>
          </a:xfrm>
        </p:grpSpPr>
        <p:sp>
          <p:nvSpPr>
            <p:cNvPr id="3" name="Freeform 3"/>
            <p:cNvSpPr/>
            <p:nvPr/>
          </p:nvSpPr>
          <p:spPr>
            <a:xfrm>
              <a:off x="0" y="0"/>
              <a:ext cx="1535214" cy="1857310"/>
            </a:xfrm>
            <a:custGeom>
              <a:avLst/>
              <a:gdLst/>
              <a:ahLst/>
              <a:cxnLst/>
              <a:rect l="l" t="t" r="r" b="b"/>
              <a:pathLst>
                <a:path w="1535214" h="1857310">
                  <a:moveTo>
                    <a:pt x="0" y="0"/>
                  </a:moveTo>
                  <a:lnTo>
                    <a:pt x="1535214" y="0"/>
                  </a:lnTo>
                  <a:lnTo>
                    <a:pt x="1535214" y="1857310"/>
                  </a:lnTo>
                  <a:lnTo>
                    <a:pt x="0" y="1857310"/>
                  </a:lnTo>
                  <a:close/>
                </a:path>
              </a:pathLst>
            </a:custGeom>
            <a:solidFill>
              <a:srgbClr val="D8FB00"/>
            </a:solidFill>
          </p:spPr>
          <p:txBody>
            <a:bodyPr/>
            <a:lstStyle/>
            <a:p>
              <a:endParaRPr lang="en-GB"/>
            </a:p>
          </p:txBody>
        </p:sp>
        <p:sp>
          <p:nvSpPr>
            <p:cNvPr id="4" name="TextBox 4"/>
            <p:cNvSpPr txBox="1"/>
            <p:nvPr/>
          </p:nvSpPr>
          <p:spPr>
            <a:xfrm>
              <a:off x="0" y="-47625"/>
              <a:ext cx="1535214" cy="1904935"/>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9554453" y="1028700"/>
            <a:ext cx="7704847" cy="8229600"/>
            <a:chOff x="0" y="0"/>
            <a:chExt cx="895262" cy="956235"/>
          </a:xfrm>
        </p:grpSpPr>
        <p:sp>
          <p:nvSpPr>
            <p:cNvPr id="6" name="Freeform 6"/>
            <p:cNvSpPr/>
            <p:nvPr/>
          </p:nvSpPr>
          <p:spPr>
            <a:xfrm>
              <a:off x="0" y="0"/>
              <a:ext cx="895262" cy="956235"/>
            </a:xfrm>
            <a:custGeom>
              <a:avLst/>
              <a:gdLst/>
              <a:ahLst/>
              <a:cxnLst/>
              <a:rect l="l" t="t" r="r" b="b"/>
              <a:pathLst>
                <a:path w="895262" h="956235">
                  <a:moveTo>
                    <a:pt x="203200" y="0"/>
                  </a:moveTo>
                  <a:lnTo>
                    <a:pt x="895262" y="0"/>
                  </a:lnTo>
                  <a:lnTo>
                    <a:pt x="692062" y="956235"/>
                  </a:lnTo>
                  <a:lnTo>
                    <a:pt x="0" y="956235"/>
                  </a:lnTo>
                  <a:lnTo>
                    <a:pt x="203200" y="0"/>
                  </a:lnTo>
                  <a:close/>
                </a:path>
              </a:pathLst>
            </a:custGeom>
            <a:blipFill>
              <a:blip r:embed="rId2" cstate="print"/>
              <a:stretch>
                <a:fillRect l="-17799" r="-42516"/>
              </a:stretch>
            </a:blipFill>
          </p:spPr>
          <p:txBody>
            <a:bodyPr/>
            <a:lstStyle/>
            <a:p>
              <a:endParaRPr lang="en-GB"/>
            </a:p>
          </p:txBody>
        </p:sp>
      </p:grpSp>
      <p:sp>
        <p:nvSpPr>
          <p:cNvPr id="7" name="TextBox 7"/>
          <p:cNvSpPr txBox="1"/>
          <p:nvPr/>
        </p:nvSpPr>
        <p:spPr>
          <a:xfrm>
            <a:off x="1028700" y="3942002"/>
            <a:ext cx="8115300" cy="2397915"/>
          </a:xfrm>
          <a:prstGeom prst="rect">
            <a:avLst/>
          </a:prstGeom>
        </p:spPr>
        <p:txBody>
          <a:bodyPr lIns="0" tIns="0" rIns="0" bIns="0" rtlCol="0" anchor="t">
            <a:spAutoFit/>
          </a:bodyPr>
          <a:lstStyle/>
          <a:p>
            <a:pPr algn="l">
              <a:lnSpc>
                <a:spcPts val="6431"/>
              </a:lnSpc>
            </a:pPr>
            <a:r>
              <a:rPr lang="en-US" sz="4593">
                <a:solidFill>
                  <a:srgbClr val="000000"/>
                </a:solidFill>
                <a:latin typeface="Anton"/>
                <a:ea typeface="Anton"/>
                <a:cs typeface="Anton"/>
                <a:sym typeface="Anton"/>
              </a:rPr>
              <a:t>THANK YOU FOR YOUR ATTENTION</a:t>
            </a:r>
          </a:p>
          <a:p>
            <a:pPr algn="l">
              <a:lnSpc>
                <a:spcPts val="6431"/>
              </a:lnSpc>
            </a:pPr>
            <a:endParaRPr/>
          </a:p>
          <a:p>
            <a:pPr algn="l">
              <a:lnSpc>
                <a:spcPts val="6431"/>
              </a:lnSpc>
              <a:spcBef>
                <a:spcPct val="0"/>
              </a:spcBef>
            </a:pPr>
            <a:r>
              <a:rPr lang="en-US" sz="4593">
                <a:solidFill>
                  <a:srgbClr val="000000"/>
                </a:solidFill>
                <a:latin typeface="Anton"/>
                <a:ea typeface="Anton"/>
                <a:cs typeface="Anton"/>
                <a:sym typeface="Anton"/>
              </a:rPr>
              <a:t>FEEL FREE TO ASK QUESTIONS </a:t>
            </a:r>
          </a:p>
        </p:txBody>
      </p:sp>
    </p:spTree>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484</Words>
  <Application>Microsoft Office PowerPoint</Application>
  <PresentationFormat>Custom</PresentationFormat>
  <Paragraphs>167</Paragraphs>
  <Slides>11</Slides>
  <Notes>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11</vt:i4>
      </vt:variant>
    </vt:vector>
  </HeadingPairs>
  <TitlesOfParts>
    <vt:vector size="25" baseType="lpstr">
      <vt:lpstr>Montserrat Ultra-Bold</vt:lpstr>
      <vt:lpstr>Aristotelica Pro</vt:lpstr>
      <vt:lpstr>Work Sans</vt:lpstr>
      <vt:lpstr>Ballpoint</vt:lpstr>
      <vt:lpstr>Open Sans 1</vt:lpstr>
      <vt:lpstr>Arial Narrow</vt:lpstr>
      <vt:lpstr>Anton</vt:lpstr>
      <vt:lpstr>Work Sans Bold</vt:lpstr>
      <vt:lpstr>Gagalin</vt:lpstr>
      <vt:lpstr>Montserrat</vt:lpstr>
      <vt:lpstr>Arial</vt:lpstr>
      <vt:lpstr>Calibri</vt:lpstr>
      <vt:lpstr>Libra Serif Modern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Presentation </dc:title>
  <cp:lastModifiedBy>Khushbakht Mirzoev (2417183)</cp:lastModifiedBy>
  <cp:revision>7</cp:revision>
  <dcterms:created xsi:type="dcterms:W3CDTF">2006-08-16T00:00:00Z</dcterms:created>
  <dcterms:modified xsi:type="dcterms:W3CDTF">2025-12-07T10:03:11Z</dcterms:modified>
  <dc:identifier>DAG6mQ4q99Y</dc:identifier>
</cp:coreProperties>
</file>