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sldIdLst>
    <p:sldId id="266" r:id="rId5"/>
    <p:sldId id="284" r:id="rId6"/>
    <p:sldId id="285" r:id="rId7"/>
    <p:sldId id="267" r:id="rId8"/>
    <p:sldId id="282" r:id="rId9"/>
    <p:sldId id="268" r:id="rId10"/>
    <p:sldId id="290" r:id="rId11"/>
    <p:sldId id="269" r:id="rId12"/>
    <p:sldId id="270" r:id="rId13"/>
    <p:sldId id="283" r:id="rId14"/>
    <p:sldId id="271" r:id="rId15"/>
    <p:sldId id="272" r:id="rId16"/>
    <p:sldId id="273" r:id="rId17"/>
    <p:sldId id="274" r:id="rId18"/>
    <p:sldId id="275" r:id="rId19"/>
    <p:sldId id="276" r:id="rId20"/>
    <p:sldId id="277" r:id="rId21"/>
    <p:sldId id="278" r:id="rId22"/>
    <p:sldId id="279" r:id="rId23"/>
    <p:sldId id="286" r:id="rId24"/>
    <p:sldId id="287" r:id="rId25"/>
    <p:sldId id="288" r:id="rId26"/>
    <p:sldId id="280" r:id="rId27"/>
    <p:sldId id="291" r:id="rId28"/>
    <p:sldId id="289" r:id="rId2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8" d="100"/>
          <a:sy n="108" d="100"/>
        </p:scale>
        <p:origin x="654"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52893D-3493-4D43-9EE6-D3773520513C}" type="doc">
      <dgm:prSet loTypeId="urn:microsoft.com/office/officeart/2016/7/layout/RepeatingBendingProcessNew" loCatId="process" qsTypeId="urn:microsoft.com/office/officeart/2005/8/quickstyle/simple2" qsCatId="simple" csTypeId="urn:microsoft.com/office/officeart/2005/8/colors/accent0_3" csCatId="mainScheme" phldr="1"/>
      <dgm:spPr/>
      <dgm:t>
        <a:bodyPr/>
        <a:lstStyle/>
        <a:p>
          <a:endParaRPr lang="en-US"/>
        </a:p>
      </dgm:t>
    </dgm:pt>
    <dgm:pt modelId="{6BB2612C-E742-46AA-B876-789311DBF175}">
      <dgm:prSet/>
      <dgm:spPr/>
      <dgm:t>
        <a:bodyPr/>
        <a:lstStyle/>
        <a:p>
          <a:r>
            <a:rPr lang="en-GB" dirty="0"/>
            <a:t>In-text </a:t>
          </a:r>
          <a:r>
            <a:rPr lang="en-GB" dirty="0" err="1"/>
            <a:t>citaton</a:t>
          </a:r>
          <a:r>
            <a:rPr lang="en-GB" dirty="0"/>
            <a:t>: (Author’s surname, year of </a:t>
          </a:r>
          <a:r>
            <a:rPr lang="en-US" dirty="0"/>
            <a:t>publication</a:t>
          </a:r>
          <a:r>
            <a:rPr lang="en-GB" dirty="0"/>
            <a:t>, page number)</a:t>
          </a:r>
          <a:endParaRPr lang="en-US" dirty="0"/>
        </a:p>
      </dgm:t>
    </dgm:pt>
    <dgm:pt modelId="{37EDD4DD-6E97-44D7-86ED-37B038A3196F}" type="parTrans" cxnId="{18F80336-3722-4F2D-953C-19D94A68A2B1}">
      <dgm:prSet/>
      <dgm:spPr/>
      <dgm:t>
        <a:bodyPr/>
        <a:lstStyle/>
        <a:p>
          <a:endParaRPr lang="en-US"/>
        </a:p>
      </dgm:t>
    </dgm:pt>
    <dgm:pt modelId="{A49D336B-DD80-407F-B899-541B9A7178E7}" type="sibTrans" cxnId="{18F80336-3722-4F2D-953C-19D94A68A2B1}">
      <dgm:prSet/>
      <dgm:spPr/>
      <dgm:t>
        <a:bodyPr/>
        <a:lstStyle/>
        <a:p>
          <a:endParaRPr lang="en-US"/>
        </a:p>
      </dgm:t>
    </dgm:pt>
    <dgm:pt modelId="{8456A8B8-1145-4912-9CD8-6C8C13B8DB98}">
      <dgm:prSet/>
      <dgm:spPr/>
      <dgm:t>
        <a:bodyPr/>
        <a:lstStyle/>
        <a:p>
          <a:r>
            <a:rPr lang="en-GB" dirty="0"/>
            <a:t>Smith, 2016, p.5</a:t>
          </a:r>
          <a:endParaRPr lang="en-US" dirty="0"/>
        </a:p>
      </dgm:t>
    </dgm:pt>
    <dgm:pt modelId="{C9A1A6B9-54F6-4B10-8DD1-6EDBF0C3EBD6}" type="parTrans" cxnId="{0556818E-CE29-478E-9726-86CAD7E51216}">
      <dgm:prSet/>
      <dgm:spPr/>
      <dgm:t>
        <a:bodyPr/>
        <a:lstStyle/>
        <a:p>
          <a:endParaRPr lang="en-US"/>
        </a:p>
      </dgm:t>
    </dgm:pt>
    <dgm:pt modelId="{ED310AEA-89FD-475F-81B0-95C12FF8DC68}" type="sibTrans" cxnId="{0556818E-CE29-478E-9726-86CAD7E51216}">
      <dgm:prSet/>
      <dgm:spPr/>
      <dgm:t>
        <a:bodyPr/>
        <a:lstStyle/>
        <a:p>
          <a:endParaRPr lang="en-US"/>
        </a:p>
      </dgm:t>
    </dgm:pt>
    <dgm:pt modelId="{B9C40AFB-C2E2-4D7A-8BDB-42939015374B}" type="pres">
      <dgm:prSet presAssocID="{F552893D-3493-4D43-9EE6-D3773520513C}" presName="Name0" presStyleCnt="0">
        <dgm:presLayoutVars>
          <dgm:dir/>
          <dgm:resizeHandles val="exact"/>
        </dgm:presLayoutVars>
      </dgm:prSet>
      <dgm:spPr/>
    </dgm:pt>
    <dgm:pt modelId="{C97BB719-A069-4D21-85D7-426C7A60CA49}" type="pres">
      <dgm:prSet presAssocID="{6BB2612C-E742-46AA-B876-789311DBF175}" presName="node" presStyleLbl="node1" presStyleIdx="0" presStyleCnt="2">
        <dgm:presLayoutVars>
          <dgm:bulletEnabled val="1"/>
        </dgm:presLayoutVars>
      </dgm:prSet>
      <dgm:spPr/>
    </dgm:pt>
    <dgm:pt modelId="{7399C5ED-68AE-4D3B-B91F-207FBAE78305}" type="pres">
      <dgm:prSet presAssocID="{A49D336B-DD80-407F-B899-541B9A7178E7}" presName="sibTrans" presStyleLbl="sibTrans1D1" presStyleIdx="0" presStyleCnt="1"/>
      <dgm:spPr/>
    </dgm:pt>
    <dgm:pt modelId="{F4E6A0D3-A663-4CE8-9142-C258C1CA47BF}" type="pres">
      <dgm:prSet presAssocID="{A49D336B-DD80-407F-B899-541B9A7178E7}" presName="connectorText" presStyleLbl="sibTrans1D1" presStyleIdx="0" presStyleCnt="1"/>
      <dgm:spPr/>
    </dgm:pt>
    <dgm:pt modelId="{B90D3165-4F97-4C55-95A8-FDAE3084AC76}" type="pres">
      <dgm:prSet presAssocID="{8456A8B8-1145-4912-9CD8-6C8C13B8DB98}" presName="node" presStyleLbl="node1" presStyleIdx="1" presStyleCnt="2">
        <dgm:presLayoutVars>
          <dgm:bulletEnabled val="1"/>
        </dgm:presLayoutVars>
      </dgm:prSet>
      <dgm:spPr/>
    </dgm:pt>
  </dgm:ptLst>
  <dgm:cxnLst>
    <dgm:cxn modelId="{1A1C7716-BB5F-4DCC-99A1-6D1FBFB162D7}" type="presOf" srcId="{F552893D-3493-4D43-9EE6-D3773520513C}" destId="{B9C40AFB-C2E2-4D7A-8BDB-42939015374B}" srcOrd="0" destOrd="0" presId="urn:microsoft.com/office/officeart/2016/7/layout/RepeatingBendingProcessNew"/>
    <dgm:cxn modelId="{18F80336-3722-4F2D-953C-19D94A68A2B1}" srcId="{F552893D-3493-4D43-9EE6-D3773520513C}" destId="{6BB2612C-E742-46AA-B876-789311DBF175}" srcOrd="0" destOrd="0" parTransId="{37EDD4DD-6E97-44D7-86ED-37B038A3196F}" sibTransId="{A49D336B-DD80-407F-B899-541B9A7178E7}"/>
    <dgm:cxn modelId="{7964173C-D540-4A51-B9CE-F42EADE06359}" type="presOf" srcId="{6BB2612C-E742-46AA-B876-789311DBF175}" destId="{C97BB719-A069-4D21-85D7-426C7A60CA49}" srcOrd="0" destOrd="0" presId="urn:microsoft.com/office/officeart/2016/7/layout/RepeatingBendingProcessNew"/>
    <dgm:cxn modelId="{5517C047-27D3-43B6-948D-DDC167185062}" type="presOf" srcId="{A49D336B-DD80-407F-B899-541B9A7178E7}" destId="{F4E6A0D3-A663-4CE8-9142-C258C1CA47BF}" srcOrd="1" destOrd="0" presId="urn:microsoft.com/office/officeart/2016/7/layout/RepeatingBendingProcessNew"/>
    <dgm:cxn modelId="{0556818E-CE29-478E-9726-86CAD7E51216}" srcId="{F552893D-3493-4D43-9EE6-D3773520513C}" destId="{8456A8B8-1145-4912-9CD8-6C8C13B8DB98}" srcOrd="1" destOrd="0" parTransId="{C9A1A6B9-54F6-4B10-8DD1-6EDBF0C3EBD6}" sibTransId="{ED310AEA-89FD-475F-81B0-95C12FF8DC68}"/>
    <dgm:cxn modelId="{547B6B90-FFA3-431D-9C75-0837126414FB}" type="presOf" srcId="{A49D336B-DD80-407F-B899-541B9A7178E7}" destId="{7399C5ED-68AE-4D3B-B91F-207FBAE78305}" srcOrd="0" destOrd="0" presId="urn:microsoft.com/office/officeart/2016/7/layout/RepeatingBendingProcessNew"/>
    <dgm:cxn modelId="{9F63BCD1-A56F-478F-9971-D53A68788A81}" type="presOf" srcId="{8456A8B8-1145-4912-9CD8-6C8C13B8DB98}" destId="{B90D3165-4F97-4C55-95A8-FDAE3084AC76}" srcOrd="0" destOrd="0" presId="urn:microsoft.com/office/officeart/2016/7/layout/RepeatingBendingProcessNew"/>
    <dgm:cxn modelId="{C368F7C8-4A03-4F33-98FA-985A2F9517E1}" type="presParOf" srcId="{B9C40AFB-C2E2-4D7A-8BDB-42939015374B}" destId="{C97BB719-A069-4D21-85D7-426C7A60CA49}" srcOrd="0" destOrd="0" presId="urn:microsoft.com/office/officeart/2016/7/layout/RepeatingBendingProcessNew"/>
    <dgm:cxn modelId="{BAC00A0C-3852-45FE-A71F-9FA3B8544740}" type="presParOf" srcId="{B9C40AFB-C2E2-4D7A-8BDB-42939015374B}" destId="{7399C5ED-68AE-4D3B-B91F-207FBAE78305}" srcOrd="1" destOrd="0" presId="urn:microsoft.com/office/officeart/2016/7/layout/RepeatingBendingProcessNew"/>
    <dgm:cxn modelId="{BDB5690B-1C96-4163-A1AA-D2E8F585A1C7}" type="presParOf" srcId="{7399C5ED-68AE-4D3B-B91F-207FBAE78305}" destId="{F4E6A0D3-A663-4CE8-9142-C258C1CA47BF}" srcOrd="0" destOrd="0" presId="urn:microsoft.com/office/officeart/2016/7/layout/RepeatingBendingProcessNew"/>
    <dgm:cxn modelId="{E445E906-ACB6-41D0-94EC-70D9FD55FFA3}" type="presParOf" srcId="{B9C40AFB-C2E2-4D7A-8BDB-42939015374B}" destId="{B90D3165-4F97-4C55-95A8-FDAE3084AC76}" srcOrd="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99C5ED-68AE-4D3B-B91F-207FBAE78305}">
      <dsp:nvSpPr>
        <dsp:cNvPr id="0" name=""/>
        <dsp:cNvSpPr/>
      </dsp:nvSpPr>
      <dsp:spPr>
        <a:xfrm>
          <a:off x="4385749" y="1603593"/>
          <a:ext cx="978063" cy="91440"/>
        </a:xfrm>
        <a:custGeom>
          <a:avLst/>
          <a:gdLst/>
          <a:ahLst/>
          <a:cxnLst/>
          <a:rect l="0" t="0" r="0" b="0"/>
          <a:pathLst>
            <a:path>
              <a:moveTo>
                <a:pt x="0" y="45720"/>
              </a:moveTo>
              <a:lnTo>
                <a:pt x="978063" y="45720"/>
              </a:lnTo>
            </a:path>
          </a:pathLst>
        </a:custGeom>
        <a:noFill/>
        <a:ln w="9525" cap="flat" cmpd="sng" algn="ctr">
          <a:solidFill>
            <a:schemeClr val="dk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849564" y="1644269"/>
        <a:ext cx="50433" cy="10086"/>
      </dsp:txXfrm>
    </dsp:sp>
    <dsp:sp modelId="{C97BB719-A069-4D21-85D7-426C7A60CA49}">
      <dsp:nvSpPr>
        <dsp:cNvPr id="0" name=""/>
        <dsp:cNvSpPr/>
      </dsp:nvSpPr>
      <dsp:spPr>
        <a:xfrm>
          <a:off x="2054" y="333664"/>
          <a:ext cx="4385495" cy="2631297"/>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4893" tIns="225568" rIns="214893" bIns="225568" numCol="1" spcCol="1270" anchor="ctr" anchorCtr="0">
          <a:noAutofit/>
        </a:bodyPr>
        <a:lstStyle/>
        <a:p>
          <a:pPr marL="0" lvl="0" indent="0" algn="ctr" defTabSz="1733550">
            <a:lnSpc>
              <a:spcPct val="90000"/>
            </a:lnSpc>
            <a:spcBef>
              <a:spcPct val="0"/>
            </a:spcBef>
            <a:spcAft>
              <a:spcPct val="35000"/>
            </a:spcAft>
            <a:buNone/>
          </a:pPr>
          <a:r>
            <a:rPr lang="en-GB" sz="3900" kern="1200" dirty="0"/>
            <a:t>In-text </a:t>
          </a:r>
          <a:r>
            <a:rPr lang="en-GB" sz="3900" kern="1200" dirty="0" err="1"/>
            <a:t>citaton</a:t>
          </a:r>
          <a:r>
            <a:rPr lang="en-GB" sz="3900" kern="1200" dirty="0"/>
            <a:t>: (Author’s surname, year of </a:t>
          </a:r>
          <a:r>
            <a:rPr lang="en-US" sz="3900" kern="1200" dirty="0"/>
            <a:t>publication</a:t>
          </a:r>
          <a:r>
            <a:rPr lang="en-GB" sz="3900" kern="1200" dirty="0"/>
            <a:t>, page number)</a:t>
          </a:r>
          <a:endParaRPr lang="en-US" sz="3900" kern="1200" dirty="0"/>
        </a:p>
      </dsp:txBody>
      <dsp:txXfrm>
        <a:off x="2054" y="333664"/>
        <a:ext cx="4385495" cy="2631297"/>
      </dsp:txXfrm>
    </dsp:sp>
    <dsp:sp modelId="{B90D3165-4F97-4C55-95A8-FDAE3084AC76}">
      <dsp:nvSpPr>
        <dsp:cNvPr id="0" name=""/>
        <dsp:cNvSpPr/>
      </dsp:nvSpPr>
      <dsp:spPr>
        <a:xfrm>
          <a:off x="5396213" y="333664"/>
          <a:ext cx="4385495" cy="2631297"/>
        </a:xfrm>
        <a:prstGeom prst="rect">
          <a:avLst/>
        </a:prstGeom>
        <a:solidFill>
          <a:schemeClr val="dk2">
            <a:hueOff val="0"/>
            <a:satOff val="0"/>
            <a:lumOff val="0"/>
            <a:alphaOff val="0"/>
          </a:schemeClr>
        </a:solidFill>
        <a:ln w="25400" cap="flat" cmpd="sng" algn="ctr">
          <a:solidFill>
            <a:schemeClr val="lt2">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214893" tIns="225568" rIns="214893" bIns="225568" numCol="1" spcCol="1270" anchor="ctr" anchorCtr="0">
          <a:noAutofit/>
        </a:bodyPr>
        <a:lstStyle/>
        <a:p>
          <a:pPr marL="0" lvl="0" indent="0" algn="ctr" defTabSz="1733550">
            <a:lnSpc>
              <a:spcPct val="90000"/>
            </a:lnSpc>
            <a:spcBef>
              <a:spcPct val="0"/>
            </a:spcBef>
            <a:spcAft>
              <a:spcPct val="35000"/>
            </a:spcAft>
            <a:buNone/>
          </a:pPr>
          <a:r>
            <a:rPr lang="en-GB" sz="3900" kern="1200" dirty="0"/>
            <a:t>Smith, 2016, p.5</a:t>
          </a:r>
          <a:endParaRPr lang="en-US" sz="3900" kern="1200" dirty="0"/>
        </a:p>
      </dsp:txBody>
      <dsp:txXfrm>
        <a:off x="5396213" y="333664"/>
        <a:ext cx="4385495" cy="2631297"/>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08E5F9-679A-46C4-8240-EA9F0C97C64C}" type="datetimeFigureOut">
              <a:rPr lang="en-GB" smtClean="0"/>
              <a:t>17/10/2024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37977304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08E5F9-679A-46C4-8240-EA9F0C97C64C}" type="datetimeFigureOut">
              <a:rPr lang="en-GB" smtClean="0"/>
              <a:t>17/10/2024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42497260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5B08E5F9-679A-46C4-8240-EA9F0C97C64C}" type="datetimeFigureOut">
              <a:rPr lang="en-GB" smtClean="0"/>
              <a:t>17/10/2024</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4F22502-85A5-4760-87CA-5C759E0B185E}" type="slidenum">
              <a:rPr lang="en-GB" smtClean="0"/>
              <a:t>‹#›</a:t>
            </a:fld>
            <a:endParaRPr lang="en-GB"/>
          </a:p>
        </p:txBody>
      </p:sp>
    </p:spTree>
    <p:extLst>
      <p:ext uri="{BB962C8B-B14F-4D97-AF65-F5344CB8AC3E}">
        <p14:creationId xmlns:p14="http://schemas.microsoft.com/office/powerpoint/2010/main" val="39852983"/>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08E5F9-679A-46C4-8240-EA9F0C97C64C}" type="datetimeFigureOut">
              <a:rPr lang="en-GB" smtClean="0"/>
              <a:t>17/10/2024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378590142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08E5F9-679A-46C4-8240-EA9F0C97C64C}" type="datetimeFigureOut">
              <a:rPr lang="en-GB" smtClean="0"/>
              <a:t>17/10/2024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1745607010"/>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08E5F9-679A-46C4-8240-EA9F0C97C64C}" type="datetimeFigureOut">
              <a:rPr lang="en-GB" smtClean="0"/>
              <a:t>17/10/2024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32973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08E5F9-679A-46C4-8240-EA9F0C97C64C}" type="datetimeFigureOut">
              <a:rPr lang="en-GB" smtClean="0"/>
              <a:t>17/10/2024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62341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08E5F9-679A-46C4-8240-EA9F0C97C64C}" type="datetimeFigureOut">
              <a:rPr lang="en-GB" smtClean="0"/>
              <a:t>17/10/2024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373386062"/>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B08E5F9-679A-46C4-8240-EA9F0C97C64C}" type="datetimeFigureOut">
              <a:rPr lang="en-GB" smtClean="0"/>
              <a:t>17/10/2024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36141422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08E5F9-679A-46C4-8240-EA9F0C97C64C}" type="datetimeFigureOut">
              <a:rPr lang="en-GB" smtClean="0"/>
              <a:t>17/10/2024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2220713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5B08E5F9-679A-46C4-8240-EA9F0C97C64C}" type="datetimeFigureOut">
              <a:rPr lang="en-GB" smtClean="0"/>
              <a:t>17/10/2024</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84F22502-85A5-4760-87CA-5C759E0B185E}" type="slidenum">
              <a:rPr lang="en-GB" smtClean="0"/>
              <a:t>‹#›</a:t>
            </a:fld>
            <a:endParaRPr lang="en-GB"/>
          </a:p>
        </p:txBody>
      </p:sp>
    </p:spTree>
    <p:extLst>
      <p:ext uri="{BB962C8B-B14F-4D97-AF65-F5344CB8AC3E}">
        <p14:creationId xmlns:p14="http://schemas.microsoft.com/office/powerpoint/2010/main" val="15064751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5B08E5F9-679A-46C4-8240-EA9F0C97C64C}" type="datetimeFigureOut">
              <a:rPr lang="en-GB" smtClean="0"/>
              <a:t>17/10/2024</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84F22502-85A5-4760-87CA-5C759E0B185E}" type="slidenum">
              <a:rPr lang="en-GB" smtClean="0"/>
              <a:t>‹#›</a:t>
            </a:fld>
            <a:endParaRPr lang="en-GB"/>
          </a:p>
        </p:txBody>
      </p:sp>
    </p:spTree>
    <p:extLst>
      <p:ext uri="{BB962C8B-B14F-4D97-AF65-F5344CB8AC3E}">
        <p14:creationId xmlns:p14="http://schemas.microsoft.com/office/powerpoint/2010/main" val="399925205"/>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citethisforme.com/citation-generator/harvard/how-to-reference-website" TargetMode="External"/><Relationship Id="rId2" Type="http://schemas.openxmlformats.org/officeDocument/2006/relationships/hyperlink" Target="https://www.uwtsd.ac.uk/library/using-our-libraries/online-library/referencing-handbooks/" TargetMode="External"/><Relationship Id="rId1" Type="http://schemas.openxmlformats.org/officeDocument/2006/relationships/slideLayout" Target="../slideLayouts/slideLayout2.xml"/><Relationship Id="rId4" Type="http://schemas.openxmlformats.org/officeDocument/2006/relationships/hyperlink" Target="https://www.citethisforme.com/harvard-cite-them-right/source-type" TargetMode="Externa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moodle.uwtsd.ac.uk/course/view.php?id=8925&amp;section=8" TargetMode="External"/><Relationship Id="rId2" Type="http://schemas.openxmlformats.org/officeDocument/2006/relationships/hyperlink" Target="https://moodle.uwtsd.ac.uk/course/view.php?id=8925&amp;section=7"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96F36299-AB34-4381-8268-0EBF2EF55C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7102A590-F9D8-4E57-B069-92109B64F1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4944" y="2398460"/>
            <a:ext cx="8457055" cy="206108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058411" y="2559327"/>
            <a:ext cx="7778913" cy="1739347"/>
          </a:xfrm>
        </p:spPr>
        <p:txBody>
          <a:bodyPr anchor="b">
            <a:normAutofit/>
          </a:bodyPr>
          <a:lstStyle/>
          <a:p>
            <a:pPr algn="l"/>
            <a:r>
              <a:rPr lang="en-GB" sz="5400">
                <a:solidFill>
                  <a:srgbClr val="FFFFFF"/>
                </a:solidFill>
              </a:rPr>
              <a:t>CYFEIRNODI</a:t>
            </a:r>
            <a:br>
              <a:rPr lang="en-GB" sz="5400">
                <a:solidFill>
                  <a:srgbClr val="FFFFFF"/>
                </a:solidFill>
              </a:rPr>
            </a:br>
            <a:r>
              <a:rPr lang="en-GB" sz="5400">
                <a:solidFill>
                  <a:srgbClr val="FFFFFF"/>
                </a:solidFill>
              </a:rPr>
              <a:t>referencing</a:t>
            </a:r>
          </a:p>
        </p:txBody>
      </p:sp>
      <p:sp>
        <p:nvSpPr>
          <p:cNvPr id="11" name="Rectangle 10">
            <a:extLst>
              <a:ext uri="{FF2B5EF4-FFF2-40B4-BE49-F238E27FC236}">
                <a16:creationId xmlns:a16="http://schemas.microsoft.com/office/drawing/2014/main" id="{75496513-37AD-4D15-9914-AB18C9817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398459"/>
            <a:ext cx="316952" cy="2061081"/>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68271"/>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8962E-0D9A-16D1-1270-D5AF4692DC3C}"/>
              </a:ext>
            </a:extLst>
          </p:cNvPr>
          <p:cNvSpPr>
            <a:spLocks noGrp="1"/>
          </p:cNvSpPr>
          <p:nvPr>
            <p:ph type="title"/>
          </p:nvPr>
        </p:nvSpPr>
        <p:spPr/>
        <p:txBody>
          <a:bodyPr/>
          <a:lstStyle/>
          <a:p>
            <a:r>
              <a:rPr lang="en-GB" dirty="0" err="1"/>
              <a:t>Disgwyliadau</a:t>
            </a:r>
            <a:r>
              <a:rPr lang="en-GB" dirty="0"/>
              <a:t> / Expectations</a:t>
            </a:r>
          </a:p>
        </p:txBody>
      </p:sp>
      <p:sp>
        <p:nvSpPr>
          <p:cNvPr id="3" name="Content Placeholder 2">
            <a:extLst>
              <a:ext uri="{FF2B5EF4-FFF2-40B4-BE49-F238E27FC236}">
                <a16:creationId xmlns:a16="http://schemas.microsoft.com/office/drawing/2014/main" id="{E2E8B148-3D3B-97F4-D0C7-D70A83C4A856}"/>
              </a:ext>
            </a:extLst>
          </p:cNvPr>
          <p:cNvSpPr>
            <a:spLocks noGrp="1"/>
          </p:cNvSpPr>
          <p:nvPr>
            <p:ph idx="1"/>
          </p:nvPr>
        </p:nvSpPr>
        <p:spPr/>
        <p:txBody>
          <a:bodyPr/>
          <a:lstStyle/>
          <a:p>
            <a:r>
              <a:rPr lang="cy-GB" sz="1800" b="1" dirty="0">
                <a:effectLst/>
                <a:latin typeface="Arial" panose="020B0604020202020204" pitchFamily="34" charset="0"/>
                <a:ea typeface="Times New Roman" panose="02020603050405020304" pitchFamily="18" charset="0"/>
              </a:rPr>
              <a:t>Sgiliau Ymgysylltu â Llenyddiaeth</a:t>
            </a:r>
            <a:endParaRPr lang="en-GB" sz="1800" dirty="0">
              <a:effectLst/>
              <a:latin typeface="Times New Roman" panose="02020603050405020304" pitchFamily="18" charset="0"/>
              <a:ea typeface="Times New Roman" panose="02020603050405020304" pitchFamily="18" charset="0"/>
            </a:endParaRPr>
          </a:p>
          <a:p>
            <a:pPr marL="0" indent="0">
              <a:buNone/>
            </a:pPr>
            <a:endParaRPr lang="cy-GB" sz="1800" dirty="0">
              <a:effectLst/>
              <a:latin typeface="Arial" panose="020B0604020202020204" pitchFamily="34" charset="0"/>
              <a:ea typeface="Times New Roman" panose="02020603050405020304" pitchFamily="18" charset="0"/>
            </a:endParaRPr>
          </a:p>
          <a:p>
            <a:r>
              <a:rPr lang="cy-GB" sz="1800" dirty="0">
                <a:effectLst/>
                <a:latin typeface="Arial" panose="020B0604020202020204" pitchFamily="34" charset="0"/>
                <a:ea typeface="Times New Roman" panose="02020603050405020304" pitchFamily="18" charset="0"/>
              </a:rPr>
              <a:t>Mae’n rhaid i’ch gwaith gael ei lywio a’i gefnogi gan ddeunydd ysgolheigaidd sy’n </a:t>
            </a:r>
            <a:r>
              <a:rPr lang="cy-GB" sz="1800" i="1" dirty="0">
                <a:effectLst/>
                <a:latin typeface="Arial" panose="020B0604020202020204" pitchFamily="34" charset="0"/>
                <a:ea typeface="Times New Roman" panose="02020603050405020304" pitchFamily="18" charset="0"/>
              </a:rPr>
              <a:t>berthnasol</a:t>
            </a:r>
            <a:r>
              <a:rPr lang="cy-GB" sz="1800" dirty="0">
                <a:effectLst/>
                <a:latin typeface="Arial" panose="020B0604020202020204" pitchFamily="34" charset="0"/>
                <a:ea typeface="Times New Roman" panose="02020603050405020304" pitchFamily="18" charset="0"/>
              </a:rPr>
              <a:t> i’r dasg/tasgau a osodwyd ac sy’n </a:t>
            </a:r>
            <a:r>
              <a:rPr lang="cy-GB" sz="1800" i="1" dirty="0">
                <a:effectLst/>
                <a:latin typeface="Arial" panose="020B0604020202020204" pitchFamily="34" charset="0"/>
                <a:ea typeface="Times New Roman" panose="02020603050405020304" pitchFamily="18" charset="0"/>
              </a:rPr>
              <a:t>canolbwyntio</a:t>
            </a:r>
            <a:r>
              <a:rPr lang="cy-GB" sz="1800" dirty="0">
                <a:effectLst/>
                <a:latin typeface="Arial" panose="020B0604020202020204" pitchFamily="34" charset="0"/>
                <a:ea typeface="Times New Roman" panose="02020603050405020304" pitchFamily="18" charset="0"/>
              </a:rPr>
              <a:t> arni/arnynt.    Dylech ddarparu tystiolaeth i ddangos eich bod wedi cael mynediad at </a:t>
            </a:r>
            <a:r>
              <a:rPr lang="cy-GB" sz="1800" i="1" dirty="0">
                <a:effectLst/>
                <a:latin typeface="Arial" panose="020B0604020202020204" pitchFamily="34" charset="0"/>
                <a:ea typeface="Times New Roman" panose="02020603050405020304" pitchFamily="18" charset="0"/>
              </a:rPr>
              <a:t>ystod</a:t>
            </a:r>
            <a:r>
              <a:rPr lang="cy-GB" sz="1800" dirty="0">
                <a:effectLst/>
                <a:latin typeface="Arial" panose="020B0604020202020204" pitchFamily="34" charset="0"/>
                <a:ea typeface="Times New Roman" panose="02020603050405020304" pitchFamily="18" charset="0"/>
              </a:rPr>
              <a:t> briodol o ffynonellau, a allai fod yn academaidd, yn llywodraethol a diwydiannol; gall y ffynonellau hyn gynnwys erthyglau cyfnodolion academaidd, gwerslyfrau, erthyglau newyddion cyfredol, dogfennau sefydliadol a gwefannau.   Dylech ystyried </a:t>
            </a:r>
            <a:r>
              <a:rPr lang="cy-GB" sz="1800" i="1" dirty="0">
                <a:effectLst/>
                <a:latin typeface="Arial" panose="020B0604020202020204" pitchFamily="34" charset="0"/>
                <a:ea typeface="Times New Roman" panose="02020603050405020304" pitchFamily="18" charset="0"/>
              </a:rPr>
              <a:t>hygrededd</a:t>
            </a:r>
            <a:r>
              <a:rPr lang="cy-GB" sz="1800" dirty="0">
                <a:effectLst/>
                <a:latin typeface="Arial" panose="020B0604020202020204" pitchFamily="34" charset="0"/>
                <a:ea typeface="Times New Roman" panose="02020603050405020304" pitchFamily="18" charset="0"/>
              </a:rPr>
              <a:t> eich ffynonellau; fel arfer mae cyfnodolion academaidd yn ffynonellau credadwy iawn, ond mae’n rhaid ystyried/dethol gwefannau’n ofalus iawn a dylid eu defnyddio’n gynnil.   Dylai unrhyw ffynhonnell a ddefnyddiwch fod yn gyfredol, a’r rhan fwyaf wedi’u cyhoeddi o fewn y pum mlynedd diwethaf, er y gall darnau arloesol/pwysig o waith yn y maes fod yn hŷn.   Rhaid i chi ddarparu </a:t>
            </a:r>
            <a:r>
              <a:rPr lang="cy-GB" sz="1800" i="1" dirty="0">
                <a:effectLst/>
                <a:latin typeface="Arial" panose="020B0604020202020204" pitchFamily="34" charset="0"/>
                <a:ea typeface="Times New Roman" panose="02020603050405020304" pitchFamily="18" charset="0"/>
              </a:rPr>
              <a:t>tystiolaeth</a:t>
            </a:r>
            <a:r>
              <a:rPr lang="cy-GB" sz="1800" dirty="0">
                <a:effectLst/>
                <a:latin typeface="Arial" panose="020B0604020202020204" pitchFamily="34" charset="0"/>
                <a:ea typeface="Times New Roman" panose="02020603050405020304" pitchFamily="18" charset="0"/>
              </a:rPr>
              <a:t> o’ch ymchwil/gwaith darllen eich hun trwy gydol eich gwaith, gan ddefnyddio system gyfeirnodi addas, yn cynnwys cyfeiriadau yn y testun ym mhrif ran eich gwaith a rhestr gyfeiriadau ar ddiwedd eich gwaith</a:t>
            </a:r>
            <a:endParaRPr lang="en-GB" dirty="0"/>
          </a:p>
        </p:txBody>
      </p:sp>
    </p:spTree>
    <p:extLst>
      <p:ext uri="{BB962C8B-B14F-4D97-AF65-F5344CB8AC3E}">
        <p14:creationId xmlns:p14="http://schemas.microsoft.com/office/powerpoint/2010/main" val="39252068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8962E-0D9A-16D1-1270-D5AF4692DC3C}"/>
              </a:ext>
            </a:extLst>
          </p:cNvPr>
          <p:cNvSpPr>
            <a:spLocks noGrp="1"/>
          </p:cNvSpPr>
          <p:nvPr>
            <p:ph type="title"/>
          </p:nvPr>
        </p:nvSpPr>
        <p:spPr/>
        <p:txBody>
          <a:bodyPr/>
          <a:lstStyle/>
          <a:p>
            <a:r>
              <a:rPr lang="en-GB" dirty="0" err="1"/>
              <a:t>Disgwyliadau</a:t>
            </a:r>
            <a:r>
              <a:rPr lang="en-GB" dirty="0"/>
              <a:t> / Expectations</a:t>
            </a:r>
          </a:p>
        </p:txBody>
      </p:sp>
      <p:sp>
        <p:nvSpPr>
          <p:cNvPr id="3" name="Content Placeholder 2">
            <a:extLst>
              <a:ext uri="{FF2B5EF4-FFF2-40B4-BE49-F238E27FC236}">
                <a16:creationId xmlns:a16="http://schemas.microsoft.com/office/drawing/2014/main" id="{E2E8B148-3D3B-97F4-D0C7-D70A83C4A856}"/>
              </a:ext>
            </a:extLst>
          </p:cNvPr>
          <p:cNvSpPr>
            <a:spLocks noGrp="1"/>
          </p:cNvSpPr>
          <p:nvPr>
            <p:ph idx="1"/>
          </p:nvPr>
        </p:nvSpPr>
        <p:spPr/>
        <p:txBody>
          <a:bodyPr/>
          <a:lstStyle/>
          <a:p>
            <a:r>
              <a:rPr lang="en-GB" sz="1800" b="1" dirty="0">
                <a:effectLst/>
                <a:latin typeface="Arial" panose="020B0604020202020204" pitchFamily="34" charset="0"/>
                <a:ea typeface="Times New Roman" panose="02020603050405020304" pitchFamily="18" charset="0"/>
                <a:cs typeface="Arial" panose="020B0604020202020204" pitchFamily="34" charset="0"/>
              </a:rPr>
              <a:t>Engagement with Literature Skills</a:t>
            </a: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sz="1800" dirty="0">
              <a:effectLst/>
              <a:latin typeface="Arial" panose="020B0604020202020204" pitchFamily="34" charset="0"/>
              <a:ea typeface="Times New Roman" panose="02020603050405020304" pitchFamily="18" charset="0"/>
            </a:endParaRPr>
          </a:p>
          <a:p>
            <a:r>
              <a:rPr lang="en-GB" sz="1800" dirty="0">
                <a:effectLst/>
                <a:latin typeface="Arial" panose="020B0604020202020204" pitchFamily="34" charset="0"/>
                <a:ea typeface="Times New Roman" panose="02020603050405020304" pitchFamily="18" charset="0"/>
              </a:rPr>
              <a:t>Your work must be informed and supported by scholarly material that is </a:t>
            </a:r>
            <a:r>
              <a:rPr lang="en-GB" sz="1800" i="1" dirty="0">
                <a:effectLst/>
                <a:latin typeface="Arial" panose="020B0604020202020204" pitchFamily="34" charset="0"/>
                <a:ea typeface="Times New Roman" panose="02020603050405020304" pitchFamily="18" charset="0"/>
              </a:rPr>
              <a:t>relevant</a:t>
            </a:r>
            <a:r>
              <a:rPr lang="en-GB" sz="1800" dirty="0">
                <a:effectLst/>
                <a:latin typeface="Arial" panose="020B0604020202020204" pitchFamily="34" charset="0"/>
                <a:ea typeface="Times New Roman" panose="02020603050405020304" pitchFamily="18" charset="0"/>
              </a:rPr>
              <a:t> to and </a:t>
            </a:r>
            <a:r>
              <a:rPr lang="en-GB" sz="1800" i="1" dirty="0">
                <a:effectLst/>
                <a:latin typeface="Arial" panose="020B0604020202020204" pitchFamily="34" charset="0"/>
                <a:ea typeface="Times New Roman" panose="02020603050405020304" pitchFamily="18" charset="0"/>
              </a:rPr>
              <a:t>focused</a:t>
            </a:r>
            <a:r>
              <a:rPr lang="en-GB" sz="1800" dirty="0">
                <a:effectLst/>
                <a:latin typeface="Arial" panose="020B0604020202020204" pitchFamily="34" charset="0"/>
                <a:ea typeface="Times New Roman" panose="02020603050405020304" pitchFamily="18" charset="0"/>
              </a:rPr>
              <a:t> on the task(s) set.    You should provide evidence that you have accessed an appropriate </a:t>
            </a:r>
            <a:r>
              <a:rPr lang="en-GB" sz="1800" i="1" dirty="0">
                <a:effectLst/>
                <a:latin typeface="Arial" panose="020B0604020202020204" pitchFamily="34" charset="0"/>
                <a:ea typeface="Times New Roman" panose="02020603050405020304" pitchFamily="18" charset="0"/>
              </a:rPr>
              <a:t>range</a:t>
            </a:r>
            <a:r>
              <a:rPr lang="en-GB" sz="1800" dirty="0">
                <a:effectLst/>
                <a:latin typeface="Arial" panose="020B0604020202020204" pitchFamily="34" charset="0"/>
                <a:ea typeface="Times New Roman" panose="02020603050405020304" pitchFamily="18" charset="0"/>
              </a:rPr>
              <a:t> of sources, which may be academic, governmental and industrial; these sources may include academic journal articles, textbooks, current news articles, organisational documents, and websites.  You should consider the </a:t>
            </a:r>
            <a:r>
              <a:rPr lang="en-GB" sz="1800" i="1" dirty="0">
                <a:effectLst/>
                <a:latin typeface="Arial" panose="020B0604020202020204" pitchFamily="34" charset="0"/>
                <a:ea typeface="Times New Roman" panose="02020603050405020304" pitchFamily="18" charset="0"/>
              </a:rPr>
              <a:t>credibility</a:t>
            </a:r>
            <a:r>
              <a:rPr lang="en-GB" sz="1800" dirty="0">
                <a:effectLst/>
                <a:latin typeface="Arial" panose="020B0604020202020204" pitchFamily="34" charset="0"/>
                <a:ea typeface="Times New Roman" panose="02020603050405020304" pitchFamily="18" charset="0"/>
              </a:rPr>
              <a:t> of your sources; academic journals are normally highly credible sources while websites require careful consideration/selection and should be used sparingly.   Any sources you use should be current and up-to-date, mostly published within the last five years or so, though seminal/important works in the field may be older.  You must provide </a:t>
            </a:r>
            <a:r>
              <a:rPr lang="en-GB" sz="1800" i="1" dirty="0">
                <a:effectLst/>
                <a:latin typeface="Arial" panose="020B0604020202020204" pitchFamily="34" charset="0"/>
                <a:ea typeface="Times New Roman" panose="02020603050405020304" pitchFamily="18" charset="0"/>
              </a:rPr>
              <a:t>evidence</a:t>
            </a:r>
            <a:r>
              <a:rPr lang="en-GB" sz="1800" dirty="0">
                <a:effectLst/>
                <a:latin typeface="Arial" panose="020B0604020202020204" pitchFamily="34" charset="0"/>
                <a:ea typeface="Times New Roman" panose="02020603050405020304" pitchFamily="18" charset="0"/>
              </a:rPr>
              <a:t> of your research/own reading throughout your work, using a suitable referencing system, including in-text citations in the main body of your work and a reference list at the end of your work</a:t>
            </a:r>
            <a:endParaRPr lang="en-GB" dirty="0"/>
          </a:p>
        </p:txBody>
      </p:sp>
    </p:spTree>
    <p:extLst>
      <p:ext uri="{BB962C8B-B14F-4D97-AF65-F5344CB8AC3E}">
        <p14:creationId xmlns:p14="http://schemas.microsoft.com/office/powerpoint/2010/main" val="26385298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1325880"/>
            <a:ext cx="3089437" cy="4206240"/>
          </a:xfrm>
        </p:spPr>
        <p:txBody>
          <a:bodyPr>
            <a:normAutofit/>
          </a:bodyPr>
          <a:lstStyle/>
          <a:p>
            <a:pPr algn="r"/>
            <a:r>
              <a:rPr lang="en-GB" sz="3200" b="1" dirty="0">
                <a:solidFill>
                  <a:schemeClr val="tx2"/>
                </a:solidFill>
              </a:rPr>
              <a:t>Beth </a:t>
            </a:r>
            <a:r>
              <a:rPr lang="en-GB" sz="3200" b="1" dirty="0" err="1">
                <a:solidFill>
                  <a:schemeClr val="tx2"/>
                </a:solidFill>
              </a:rPr>
              <a:t>yw</a:t>
            </a:r>
            <a:r>
              <a:rPr lang="en-GB" sz="3200" b="1" dirty="0">
                <a:solidFill>
                  <a:schemeClr val="tx2"/>
                </a:solidFill>
              </a:rPr>
              <a:t> </a:t>
            </a:r>
            <a:r>
              <a:rPr lang="en-GB" sz="3200" b="1" dirty="0" err="1">
                <a:solidFill>
                  <a:schemeClr val="tx2"/>
                </a:solidFill>
              </a:rPr>
              <a:t>cyfeirnodi</a:t>
            </a:r>
            <a:r>
              <a:rPr lang="en-GB" sz="3200" b="1" dirty="0">
                <a:solidFill>
                  <a:schemeClr val="tx2"/>
                </a:solidFill>
              </a:rPr>
              <a:t>? </a:t>
            </a:r>
            <a:br>
              <a:rPr lang="en-GB" sz="3200" dirty="0">
                <a:solidFill>
                  <a:schemeClr val="tx2"/>
                </a:solidFill>
              </a:rPr>
            </a:br>
            <a:br>
              <a:rPr lang="en-GB" sz="3200" dirty="0">
                <a:solidFill>
                  <a:schemeClr val="tx2"/>
                </a:solidFill>
              </a:rPr>
            </a:br>
            <a:r>
              <a:rPr lang="en-GB" sz="3200" dirty="0">
                <a:solidFill>
                  <a:schemeClr val="tx2"/>
                </a:solidFill>
              </a:rPr>
              <a:t>What is referencing? </a:t>
            </a:r>
            <a:br>
              <a:rPr lang="en-GB" sz="3200" dirty="0">
                <a:solidFill>
                  <a:schemeClr val="tx2"/>
                </a:solidFill>
              </a:rPr>
            </a:br>
            <a:br>
              <a:rPr lang="en-GB" sz="3200" dirty="0">
                <a:solidFill>
                  <a:schemeClr val="tx2"/>
                </a:solidFill>
              </a:rPr>
            </a:br>
            <a:endParaRPr lang="en-GB" sz="3200" dirty="0">
              <a:solidFill>
                <a:schemeClr val="tx2"/>
              </a:solidFill>
            </a:endParaRPr>
          </a:p>
        </p:txBody>
      </p:sp>
      <p:sp>
        <p:nvSpPr>
          <p:cNvPr id="10" name="Rectangle 9">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81668" y="1126067"/>
            <a:ext cx="6605331" cy="4605866"/>
          </a:xfrm>
        </p:spPr>
        <p:txBody>
          <a:bodyPr anchor="ctr">
            <a:normAutofit/>
          </a:bodyPr>
          <a:lstStyle/>
          <a:p>
            <a:pPr marL="0" indent="0">
              <a:buNone/>
            </a:pPr>
            <a:endParaRPr lang="en-GB" sz="1800" dirty="0">
              <a:solidFill>
                <a:schemeClr val="tx2"/>
              </a:solidFill>
            </a:endParaRPr>
          </a:p>
          <a:p>
            <a:pPr marL="0" indent="0">
              <a:buNone/>
            </a:pPr>
            <a:r>
              <a:rPr lang="en-GB" sz="1800" b="1" dirty="0" err="1">
                <a:solidFill>
                  <a:schemeClr val="tx2"/>
                </a:solidFill>
              </a:rPr>
              <a:t>Wrth</a:t>
            </a:r>
            <a:r>
              <a:rPr lang="en-GB" sz="1800" b="1" dirty="0">
                <a:solidFill>
                  <a:schemeClr val="tx2"/>
                </a:solidFill>
              </a:rPr>
              <a:t> </a:t>
            </a:r>
            <a:r>
              <a:rPr lang="en-GB" sz="1800" b="1" dirty="0" err="1">
                <a:solidFill>
                  <a:schemeClr val="tx2"/>
                </a:solidFill>
              </a:rPr>
              <a:t>gynhyrchu</a:t>
            </a:r>
            <a:r>
              <a:rPr lang="en-GB" sz="1800" b="1" dirty="0">
                <a:solidFill>
                  <a:schemeClr val="tx2"/>
                </a:solidFill>
              </a:rPr>
              <a:t> </a:t>
            </a:r>
            <a:r>
              <a:rPr lang="en-GB" sz="1800" b="1" dirty="0" err="1">
                <a:solidFill>
                  <a:schemeClr val="tx2"/>
                </a:solidFill>
              </a:rPr>
              <a:t>aseiniad</a:t>
            </a:r>
            <a:r>
              <a:rPr lang="en-GB" sz="1800" b="1" dirty="0">
                <a:solidFill>
                  <a:schemeClr val="tx2"/>
                </a:solidFill>
              </a:rPr>
              <a:t> </a:t>
            </a:r>
            <a:r>
              <a:rPr lang="en-GB" sz="1800" b="1" dirty="0" err="1">
                <a:solidFill>
                  <a:schemeClr val="tx2"/>
                </a:solidFill>
              </a:rPr>
              <a:t>academaidd</a:t>
            </a:r>
            <a:r>
              <a:rPr lang="en-GB" sz="1800" b="1" dirty="0">
                <a:solidFill>
                  <a:schemeClr val="tx2"/>
                </a:solidFill>
              </a:rPr>
              <a:t>, </a:t>
            </a:r>
            <a:r>
              <a:rPr lang="en-GB" sz="1800" b="1" dirty="0" err="1">
                <a:solidFill>
                  <a:schemeClr val="tx2"/>
                </a:solidFill>
              </a:rPr>
              <a:t>bydd</a:t>
            </a:r>
            <a:r>
              <a:rPr lang="en-GB" sz="1800" b="1" dirty="0">
                <a:solidFill>
                  <a:schemeClr val="tx2"/>
                </a:solidFill>
              </a:rPr>
              <a:t> </a:t>
            </a:r>
            <a:r>
              <a:rPr lang="en-GB" sz="1800" b="1" dirty="0" err="1">
                <a:solidFill>
                  <a:schemeClr val="tx2"/>
                </a:solidFill>
              </a:rPr>
              <a:t>disgwyl</a:t>
            </a:r>
            <a:r>
              <a:rPr lang="en-GB" sz="1800" b="1" dirty="0">
                <a:solidFill>
                  <a:schemeClr val="tx2"/>
                </a:solidFill>
              </a:rPr>
              <a:t> </a:t>
            </a:r>
            <a:r>
              <a:rPr lang="en-GB" sz="1800" b="1" dirty="0" err="1">
                <a:solidFill>
                  <a:schemeClr val="tx2"/>
                </a:solidFill>
              </a:rPr>
              <a:t>ichi</a:t>
            </a:r>
            <a:r>
              <a:rPr lang="en-GB" sz="1800" b="1" dirty="0">
                <a:solidFill>
                  <a:schemeClr val="tx2"/>
                </a:solidFill>
              </a:rPr>
              <a:t> </a:t>
            </a:r>
            <a:r>
              <a:rPr lang="en-GB" sz="1800" b="1" dirty="0" err="1">
                <a:solidFill>
                  <a:schemeClr val="tx2"/>
                </a:solidFill>
              </a:rPr>
              <a:t>gydnabod</a:t>
            </a:r>
            <a:r>
              <a:rPr lang="en-GB" sz="1800" b="1" dirty="0">
                <a:solidFill>
                  <a:schemeClr val="tx2"/>
                </a:solidFill>
              </a:rPr>
              <a:t> </a:t>
            </a:r>
            <a:r>
              <a:rPr lang="en-GB" sz="1800" b="1" dirty="0" err="1">
                <a:solidFill>
                  <a:schemeClr val="tx2"/>
                </a:solidFill>
              </a:rPr>
              <a:t>gwaith</a:t>
            </a:r>
            <a:r>
              <a:rPr lang="en-GB" sz="1800" b="1" dirty="0">
                <a:solidFill>
                  <a:schemeClr val="tx2"/>
                </a:solidFill>
              </a:rPr>
              <a:t> </a:t>
            </a:r>
            <a:r>
              <a:rPr lang="en-GB" sz="1800" b="1" dirty="0" err="1">
                <a:solidFill>
                  <a:schemeClr val="tx2"/>
                </a:solidFill>
              </a:rPr>
              <a:t>pobl</a:t>
            </a:r>
            <a:r>
              <a:rPr lang="en-GB" sz="1800" b="1" dirty="0">
                <a:solidFill>
                  <a:schemeClr val="tx2"/>
                </a:solidFill>
              </a:rPr>
              <a:t> </a:t>
            </a:r>
            <a:r>
              <a:rPr lang="en-GB" sz="1800" b="1" dirty="0" err="1">
                <a:solidFill>
                  <a:schemeClr val="tx2"/>
                </a:solidFill>
              </a:rPr>
              <a:t>eraill</a:t>
            </a:r>
            <a:r>
              <a:rPr lang="en-GB" sz="1800" b="1" dirty="0">
                <a:solidFill>
                  <a:schemeClr val="tx2"/>
                </a:solidFill>
              </a:rPr>
              <a:t> </a:t>
            </a:r>
            <a:r>
              <a:rPr lang="en-GB" sz="1800" b="1" dirty="0" err="1">
                <a:solidFill>
                  <a:schemeClr val="tx2"/>
                </a:solidFill>
              </a:rPr>
              <a:t>trwy</a:t>
            </a:r>
            <a:r>
              <a:rPr lang="en-GB" sz="1800" b="1" dirty="0">
                <a:solidFill>
                  <a:schemeClr val="tx2"/>
                </a:solidFill>
              </a:rPr>
              <a:t> </a:t>
            </a:r>
            <a:r>
              <a:rPr lang="en-GB" sz="1800" b="1" dirty="0" err="1">
                <a:solidFill>
                  <a:schemeClr val="tx2"/>
                </a:solidFill>
              </a:rPr>
              <a:t>eu</a:t>
            </a:r>
            <a:r>
              <a:rPr lang="en-GB" sz="1800" b="1" dirty="0">
                <a:solidFill>
                  <a:schemeClr val="tx2"/>
                </a:solidFill>
              </a:rPr>
              <a:t> </a:t>
            </a:r>
            <a:r>
              <a:rPr lang="en-GB" sz="1800" b="1" dirty="0" err="1">
                <a:solidFill>
                  <a:schemeClr val="tx2"/>
                </a:solidFill>
              </a:rPr>
              <a:t>cyfeirio</a:t>
            </a:r>
            <a:r>
              <a:rPr lang="en-GB" sz="1800" b="1" dirty="0">
                <a:solidFill>
                  <a:schemeClr val="tx2"/>
                </a:solidFill>
              </a:rPr>
              <a:t> </a:t>
            </a:r>
            <a:r>
              <a:rPr lang="en-GB" sz="1800" b="1" dirty="0" err="1">
                <a:solidFill>
                  <a:schemeClr val="tx2"/>
                </a:solidFill>
              </a:rPr>
              <a:t>mewn</a:t>
            </a:r>
            <a:r>
              <a:rPr lang="en-GB" sz="1800" b="1" dirty="0">
                <a:solidFill>
                  <a:schemeClr val="tx2"/>
                </a:solidFill>
              </a:rPr>
              <a:t> </a:t>
            </a:r>
            <a:r>
              <a:rPr lang="en-GB" sz="1800" b="1" dirty="0" err="1">
                <a:solidFill>
                  <a:schemeClr val="tx2"/>
                </a:solidFill>
              </a:rPr>
              <a:t>fformat</a:t>
            </a:r>
            <a:r>
              <a:rPr lang="en-GB" sz="1800" b="1" dirty="0">
                <a:solidFill>
                  <a:schemeClr val="tx2"/>
                </a:solidFill>
              </a:rPr>
              <a:t> </a:t>
            </a:r>
            <a:r>
              <a:rPr lang="en-GB" sz="1800" b="1" dirty="0" err="1">
                <a:solidFill>
                  <a:schemeClr val="tx2"/>
                </a:solidFill>
              </a:rPr>
              <a:t>cydnabyddedig</a:t>
            </a:r>
            <a:r>
              <a:rPr lang="en-GB" sz="1800" b="1" dirty="0">
                <a:solidFill>
                  <a:schemeClr val="tx2"/>
                </a:solidFill>
              </a:rPr>
              <a:t> a </a:t>
            </a:r>
            <a:r>
              <a:rPr lang="en-GB" sz="1800" b="1" dirty="0" err="1">
                <a:solidFill>
                  <a:schemeClr val="tx2"/>
                </a:solidFill>
              </a:rPr>
              <a:t>chyson</a:t>
            </a:r>
            <a:r>
              <a:rPr lang="en-GB" sz="1800" b="1" dirty="0">
                <a:solidFill>
                  <a:schemeClr val="tx2"/>
                </a:solidFill>
              </a:rPr>
              <a:t>. </a:t>
            </a:r>
            <a:r>
              <a:rPr lang="en-GB" sz="1800" b="1" dirty="0" err="1">
                <a:solidFill>
                  <a:schemeClr val="tx2"/>
                </a:solidFill>
              </a:rPr>
              <a:t>Bydd</a:t>
            </a:r>
            <a:r>
              <a:rPr lang="en-GB" sz="1800" b="1" dirty="0">
                <a:solidFill>
                  <a:schemeClr val="tx2"/>
                </a:solidFill>
              </a:rPr>
              <a:t> </a:t>
            </a:r>
            <a:r>
              <a:rPr lang="en-GB" sz="1800" b="1" dirty="0" err="1">
                <a:solidFill>
                  <a:schemeClr val="tx2"/>
                </a:solidFill>
              </a:rPr>
              <a:t>angen</a:t>
            </a:r>
            <a:r>
              <a:rPr lang="en-GB" sz="1800" b="1" dirty="0">
                <a:solidFill>
                  <a:schemeClr val="tx2"/>
                </a:solidFill>
              </a:rPr>
              <a:t> </a:t>
            </a:r>
            <a:r>
              <a:rPr lang="en-GB" sz="1800" b="1" dirty="0" err="1">
                <a:solidFill>
                  <a:schemeClr val="tx2"/>
                </a:solidFill>
              </a:rPr>
              <a:t>i</a:t>
            </a:r>
            <a:r>
              <a:rPr lang="en-GB" sz="1800" b="1" dirty="0">
                <a:solidFill>
                  <a:schemeClr val="tx2"/>
                </a:solidFill>
              </a:rPr>
              <a:t> chi </a:t>
            </a:r>
            <a:r>
              <a:rPr lang="en-GB" sz="1800" b="1" dirty="0" err="1">
                <a:solidFill>
                  <a:schemeClr val="tx2"/>
                </a:solidFill>
              </a:rPr>
              <a:t>hefyd</a:t>
            </a:r>
            <a:r>
              <a:rPr lang="en-GB" sz="1800" b="1" dirty="0">
                <a:solidFill>
                  <a:schemeClr val="tx2"/>
                </a:solidFill>
              </a:rPr>
              <a:t> </a:t>
            </a:r>
            <a:r>
              <a:rPr lang="en-GB" sz="1800" b="1" dirty="0" err="1">
                <a:solidFill>
                  <a:schemeClr val="tx2"/>
                </a:solidFill>
              </a:rPr>
              <a:t>ddarparu</a:t>
            </a:r>
            <a:r>
              <a:rPr lang="en-GB" sz="1800" b="1" dirty="0">
                <a:solidFill>
                  <a:schemeClr val="tx2"/>
                </a:solidFill>
              </a:rPr>
              <a:t> </a:t>
            </a:r>
            <a:r>
              <a:rPr lang="en-GB" sz="1800" b="1" dirty="0" err="1">
                <a:solidFill>
                  <a:schemeClr val="tx2"/>
                </a:solidFill>
              </a:rPr>
              <a:t>manylion</a:t>
            </a:r>
            <a:r>
              <a:rPr lang="en-GB" sz="1800" b="1" dirty="0">
                <a:solidFill>
                  <a:schemeClr val="tx2"/>
                </a:solidFill>
              </a:rPr>
              <a:t> </a:t>
            </a:r>
            <a:r>
              <a:rPr lang="en-GB" sz="1800" b="1" dirty="0" err="1">
                <a:solidFill>
                  <a:schemeClr val="tx2"/>
                </a:solidFill>
              </a:rPr>
              <a:t>yr</a:t>
            </a:r>
            <a:r>
              <a:rPr lang="en-GB" sz="1800" b="1" dirty="0">
                <a:solidFill>
                  <a:schemeClr val="tx2"/>
                </a:solidFill>
              </a:rPr>
              <a:t> </a:t>
            </a:r>
            <a:r>
              <a:rPr lang="en-GB" sz="1800" b="1" dirty="0" err="1">
                <a:solidFill>
                  <a:schemeClr val="tx2"/>
                </a:solidFill>
              </a:rPr>
              <a:t>adnoddau</a:t>
            </a:r>
            <a:r>
              <a:rPr lang="en-GB" sz="1800" b="1" dirty="0">
                <a:solidFill>
                  <a:schemeClr val="tx2"/>
                </a:solidFill>
              </a:rPr>
              <a:t> </a:t>
            </a:r>
            <a:r>
              <a:rPr lang="en-GB" sz="1800" b="1" dirty="0" err="1">
                <a:solidFill>
                  <a:schemeClr val="tx2"/>
                </a:solidFill>
              </a:rPr>
              <a:t>rydych</a:t>
            </a:r>
            <a:r>
              <a:rPr lang="en-GB" sz="1800" b="1" dirty="0">
                <a:solidFill>
                  <a:schemeClr val="tx2"/>
                </a:solidFill>
              </a:rPr>
              <a:t> chi </a:t>
            </a:r>
            <a:r>
              <a:rPr lang="en-GB" sz="1800" b="1" dirty="0" err="1">
                <a:solidFill>
                  <a:schemeClr val="tx2"/>
                </a:solidFill>
              </a:rPr>
              <a:t>wedi'u</a:t>
            </a:r>
            <a:r>
              <a:rPr lang="en-GB" sz="1800" b="1" dirty="0">
                <a:solidFill>
                  <a:schemeClr val="tx2"/>
                </a:solidFill>
              </a:rPr>
              <a:t> </a:t>
            </a:r>
            <a:r>
              <a:rPr lang="en-GB" sz="1800" b="1" dirty="0" err="1">
                <a:solidFill>
                  <a:schemeClr val="tx2"/>
                </a:solidFill>
              </a:rPr>
              <a:t>darllen</a:t>
            </a:r>
            <a:r>
              <a:rPr lang="en-GB" sz="1800" b="1" dirty="0">
                <a:solidFill>
                  <a:schemeClr val="tx2"/>
                </a:solidFill>
              </a:rPr>
              <a:t> </a:t>
            </a:r>
            <a:r>
              <a:rPr lang="en-GB" sz="1800" b="1" dirty="0" err="1">
                <a:solidFill>
                  <a:schemeClr val="tx2"/>
                </a:solidFill>
              </a:rPr>
              <a:t>ar</a:t>
            </a:r>
            <a:r>
              <a:rPr lang="en-GB" sz="1800" b="1" dirty="0">
                <a:solidFill>
                  <a:schemeClr val="tx2"/>
                </a:solidFill>
              </a:rPr>
              <a:t> </a:t>
            </a:r>
            <a:r>
              <a:rPr lang="en-GB" sz="1800" b="1" dirty="0" err="1">
                <a:solidFill>
                  <a:schemeClr val="tx2"/>
                </a:solidFill>
              </a:rPr>
              <a:t>gyfer</a:t>
            </a:r>
            <a:r>
              <a:rPr lang="en-GB" sz="1800" b="1" dirty="0">
                <a:solidFill>
                  <a:schemeClr val="tx2"/>
                </a:solidFill>
              </a:rPr>
              <a:t> </a:t>
            </a:r>
            <a:r>
              <a:rPr lang="en-GB" sz="1800" b="1" dirty="0" err="1">
                <a:solidFill>
                  <a:schemeClr val="tx2"/>
                </a:solidFill>
              </a:rPr>
              <a:t>eich</a:t>
            </a:r>
            <a:r>
              <a:rPr lang="en-GB" sz="1800" b="1" dirty="0">
                <a:solidFill>
                  <a:schemeClr val="tx2"/>
                </a:solidFill>
              </a:rPr>
              <a:t> </a:t>
            </a:r>
            <a:r>
              <a:rPr lang="en-GB" sz="1800" b="1" dirty="0" err="1">
                <a:solidFill>
                  <a:schemeClr val="tx2"/>
                </a:solidFill>
              </a:rPr>
              <a:t>aseiniad</a:t>
            </a:r>
            <a:r>
              <a:rPr lang="en-GB" sz="1800" b="1" dirty="0">
                <a:solidFill>
                  <a:schemeClr val="tx2"/>
                </a:solidFill>
              </a:rPr>
              <a:t>. Mae </a:t>
            </a:r>
            <a:r>
              <a:rPr lang="en-GB" sz="1800" b="1" dirty="0" err="1">
                <a:solidFill>
                  <a:schemeClr val="tx2"/>
                </a:solidFill>
              </a:rPr>
              <a:t>yna</a:t>
            </a:r>
            <a:r>
              <a:rPr lang="en-GB" sz="1800" b="1" dirty="0">
                <a:solidFill>
                  <a:schemeClr val="tx2"/>
                </a:solidFill>
              </a:rPr>
              <a:t> </a:t>
            </a:r>
            <a:r>
              <a:rPr lang="en-GB" sz="1800" b="1" dirty="0" err="1">
                <a:solidFill>
                  <a:schemeClr val="tx2"/>
                </a:solidFill>
              </a:rPr>
              <a:t>nifer</a:t>
            </a:r>
            <a:r>
              <a:rPr lang="en-GB" sz="1800" b="1" dirty="0">
                <a:solidFill>
                  <a:schemeClr val="tx2"/>
                </a:solidFill>
              </a:rPr>
              <a:t> o </a:t>
            </a:r>
            <a:r>
              <a:rPr lang="en-GB" sz="1800" b="1" dirty="0" err="1">
                <a:solidFill>
                  <a:schemeClr val="tx2"/>
                </a:solidFill>
              </a:rPr>
              <a:t>resymau</a:t>
            </a:r>
            <a:r>
              <a:rPr lang="en-GB" sz="1800" b="1" dirty="0">
                <a:solidFill>
                  <a:schemeClr val="tx2"/>
                </a:solidFill>
              </a:rPr>
              <a:t> pam </a:t>
            </a:r>
            <a:r>
              <a:rPr lang="en-GB" sz="1800" b="1" dirty="0" err="1">
                <a:solidFill>
                  <a:schemeClr val="tx2"/>
                </a:solidFill>
              </a:rPr>
              <a:t>mae</a:t>
            </a:r>
            <a:r>
              <a:rPr lang="en-GB" sz="1800" b="1" dirty="0">
                <a:solidFill>
                  <a:schemeClr val="tx2"/>
                </a:solidFill>
              </a:rPr>
              <a:t> </a:t>
            </a:r>
            <a:r>
              <a:rPr lang="en-GB" sz="1800" b="1" dirty="0" err="1">
                <a:solidFill>
                  <a:schemeClr val="tx2"/>
                </a:solidFill>
              </a:rPr>
              <a:t>hyn</a:t>
            </a:r>
            <a:r>
              <a:rPr lang="en-GB" sz="1800" b="1" dirty="0">
                <a:solidFill>
                  <a:schemeClr val="tx2"/>
                </a:solidFill>
              </a:rPr>
              <a:t> </a:t>
            </a:r>
            <a:r>
              <a:rPr lang="en-GB" sz="1800" b="1" dirty="0" err="1">
                <a:solidFill>
                  <a:schemeClr val="tx2"/>
                </a:solidFill>
              </a:rPr>
              <a:t>yn</a:t>
            </a:r>
            <a:r>
              <a:rPr lang="en-GB" sz="1800" b="1" dirty="0">
                <a:solidFill>
                  <a:schemeClr val="tx2"/>
                </a:solidFill>
              </a:rPr>
              <a:t> </a:t>
            </a:r>
            <a:r>
              <a:rPr lang="en-GB" sz="1800" b="1" dirty="0" err="1">
                <a:solidFill>
                  <a:schemeClr val="tx2"/>
                </a:solidFill>
              </a:rPr>
              <a:t>angenrheidiol</a:t>
            </a:r>
            <a:r>
              <a:rPr lang="en-GB" sz="1800" b="1" dirty="0">
                <a:solidFill>
                  <a:schemeClr val="tx2"/>
                </a:solidFill>
              </a:rPr>
              <a:t>:</a:t>
            </a:r>
          </a:p>
          <a:p>
            <a:pPr marL="0" indent="0">
              <a:buNone/>
            </a:pPr>
            <a:endParaRPr lang="en-GB" sz="1800" dirty="0">
              <a:solidFill>
                <a:schemeClr val="tx2"/>
              </a:solidFill>
            </a:endParaRPr>
          </a:p>
          <a:p>
            <a:pPr marL="0" indent="0">
              <a:buNone/>
            </a:pPr>
            <a:r>
              <a:rPr lang="en-GB" sz="1800" dirty="0">
                <a:solidFill>
                  <a:schemeClr val="tx2"/>
                </a:solidFill>
              </a:rPr>
              <a:t>When producing an academic assignment, you will be expected to acknowledge other people’s work by referencing them in a recognised and consistent format. You will also need to provide details of the resources you have read for your assignment. There are a number of reasons why this is necessary:</a:t>
            </a:r>
          </a:p>
        </p:txBody>
      </p:sp>
      <p:sp>
        <p:nvSpPr>
          <p:cNvPr id="14" name="Rectangle 13">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08900767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a:p>
        </p:txBody>
      </p:sp>
      <p:sp>
        <p:nvSpPr>
          <p:cNvPr id="5" name="Content Placeholder 4"/>
          <p:cNvSpPr>
            <a:spLocks noGrp="1"/>
          </p:cNvSpPr>
          <p:nvPr>
            <p:ph sz="half" idx="1"/>
          </p:nvPr>
        </p:nvSpPr>
        <p:spPr/>
        <p:txBody>
          <a:bodyPr/>
          <a:lstStyle/>
          <a:p>
            <a:r>
              <a:rPr lang="en-GB" dirty="0" err="1"/>
              <a:t>Arddangos</a:t>
            </a:r>
            <a:r>
              <a:rPr lang="en-GB" dirty="0"/>
              <a:t> </a:t>
            </a:r>
            <a:r>
              <a:rPr lang="en-GB" dirty="0" err="1"/>
              <a:t>ehangder</a:t>
            </a:r>
            <a:r>
              <a:rPr lang="en-GB" dirty="0"/>
              <a:t> </a:t>
            </a:r>
            <a:r>
              <a:rPr lang="en-GB" dirty="0" err="1"/>
              <a:t>yr</a:t>
            </a:r>
            <a:r>
              <a:rPr lang="en-GB" dirty="0"/>
              <a:t> </a:t>
            </a:r>
            <a:r>
              <a:rPr lang="en-GB" dirty="0" err="1"/>
              <a:t>ymchwil</a:t>
            </a:r>
            <a:r>
              <a:rPr lang="en-GB" dirty="0"/>
              <a:t> </a:t>
            </a:r>
            <a:r>
              <a:rPr lang="en-GB" dirty="0" err="1"/>
              <a:t>rydych</a:t>
            </a:r>
            <a:r>
              <a:rPr lang="en-GB" dirty="0"/>
              <a:t> </a:t>
            </a:r>
            <a:r>
              <a:rPr lang="en-GB" dirty="0" err="1"/>
              <a:t>wedi'i</a:t>
            </a:r>
            <a:r>
              <a:rPr lang="en-GB" dirty="0"/>
              <a:t> </a:t>
            </a:r>
            <a:r>
              <a:rPr lang="en-GB" dirty="0" err="1"/>
              <a:t>wneud</a:t>
            </a:r>
            <a:endParaRPr lang="en-GB" dirty="0"/>
          </a:p>
          <a:p>
            <a:r>
              <a:rPr lang="en-GB" dirty="0" err="1"/>
              <a:t>Ychwanegu</a:t>
            </a:r>
            <a:r>
              <a:rPr lang="en-GB" dirty="0"/>
              <a:t> </a:t>
            </a:r>
            <a:r>
              <a:rPr lang="en-GB" dirty="0" err="1"/>
              <a:t>hygrededd</a:t>
            </a:r>
            <a:r>
              <a:rPr lang="en-GB" dirty="0"/>
              <a:t> </a:t>
            </a:r>
            <a:r>
              <a:rPr lang="en-GB" dirty="0" err="1"/>
              <a:t>academaidd</a:t>
            </a:r>
            <a:r>
              <a:rPr lang="en-GB" dirty="0"/>
              <a:t> at </a:t>
            </a:r>
            <a:r>
              <a:rPr lang="en-GB" dirty="0" err="1"/>
              <a:t>eich</a:t>
            </a:r>
            <a:r>
              <a:rPr lang="en-GB" dirty="0"/>
              <a:t> </a:t>
            </a:r>
            <a:r>
              <a:rPr lang="en-GB" dirty="0" err="1"/>
              <a:t>dadleuon</a:t>
            </a:r>
            <a:endParaRPr lang="en-GB" dirty="0"/>
          </a:p>
          <a:p>
            <a:r>
              <a:rPr lang="en-GB" dirty="0" err="1"/>
              <a:t>Galluogi</a:t>
            </a:r>
            <a:r>
              <a:rPr lang="en-GB" dirty="0"/>
              <a:t> </a:t>
            </a:r>
            <a:r>
              <a:rPr lang="en-GB" dirty="0" err="1"/>
              <a:t>darllenwyr</a:t>
            </a:r>
            <a:r>
              <a:rPr lang="en-GB" dirty="0"/>
              <a:t> </a:t>
            </a:r>
            <a:r>
              <a:rPr lang="en-GB" dirty="0" err="1"/>
              <a:t>i</a:t>
            </a:r>
            <a:r>
              <a:rPr lang="en-GB" dirty="0"/>
              <a:t> </a:t>
            </a:r>
            <a:r>
              <a:rPr lang="en-GB" dirty="0" err="1"/>
              <a:t>ddod</a:t>
            </a:r>
            <a:r>
              <a:rPr lang="en-GB" dirty="0"/>
              <a:t> o </a:t>
            </a:r>
            <a:r>
              <a:rPr lang="en-GB" dirty="0" err="1"/>
              <a:t>hyd</a:t>
            </a:r>
            <a:r>
              <a:rPr lang="en-GB" dirty="0"/>
              <a:t> </a:t>
            </a:r>
            <a:r>
              <a:rPr lang="en-GB" dirty="0" err="1"/>
              <a:t>i'r</a:t>
            </a:r>
            <a:r>
              <a:rPr lang="en-GB" dirty="0"/>
              <a:t> </a:t>
            </a:r>
            <a:r>
              <a:rPr lang="en-GB" dirty="0" err="1"/>
              <a:t>ffynonellau</a:t>
            </a:r>
            <a:r>
              <a:rPr lang="en-GB" dirty="0"/>
              <a:t> </a:t>
            </a:r>
            <a:r>
              <a:rPr lang="en-GB" dirty="0" err="1"/>
              <a:t>rydych</a:t>
            </a:r>
            <a:r>
              <a:rPr lang="en-GB" dirty="0"/>
              <a:t> chi </a:t>
            </a:r>
            <a:r>
              <a:rPr lang="en-GB" dirty="0" err="1"/>
              <a:t>wedi'u</a:t>
            </a:r>
            <a:r>
              <a:rPr lang="en-GB" dirty="0"/>
              <a:t> </a:t>
            </a:r>
            <a:r>
              <a:rPr lang="en-GB" dirty="0" err="1"/>
              <a:t>defnyddio</a:t>
            </a:r>
            <a:r>
              <a:rPr lang="en-GB" dirty="0"/>
              <a:t> </a:t>
            </a:r>
            <a:r>
              <a:rPr lang="en-GB" dirty="0" err="1"/>
              <a:t>yn</a:t>
            </a:r>
            <a:r>
              <a:rPr lang="en-GB" dirty="0"/>
              <a:t> </a:t>
            </a:r>
            <a:r>
              <a:rPr lang="en-GB" dirty="0" err="1"/>
              <a:t>eich</a:t>
            </a:r>
            <a:r>
              <a:rPr lang="en-GB" dirty="0"/>
              <a:t> </a:t>
            </a:r>
            <a:r>
              <a:rPr lang="en-GB" dirty="0" err="1"/>
              <a:t>gwaith</a:t>
            </a:r>
            <a:endParaRPr lang="en-GB" dirty="0"/>
          </a:p>
          <a:p>
            <a:r>
              <a:rPr lang="en-GB" dirty="0" err="1"/>
              <a:t>Cydnabod</a:t>
            </a:r>
            <a:r>
              <a:rPr lang="en-GB" dirty="0"/>
              <a:t> </a:t>
            </a:r>
            <a:r>
              <a:rPr lang="en-GB" dirty="0" err="1"/>
              <a:t>syniadau</a:t>
            </a:r>
            <a:r>
              <a:rPr lang="en-GB" dirty="0"/>
              <a:t> a </a:t>
            </a:r>
            <a:r>
              <a:rPr lang="en-GB" dirty="0" err="1"/>
              <a:t>gwaith</a:t>
            </a:r>
            <a:r>
              <a:rPr lang="en-GB" dirty="0"/>
              <a:t> </a:t>
            </a:r>
            <a:r>
              <a:rPr lang="en-GB" dirty="0" err="1"/>
              <a:t>eraill</a:t>
            </a:r>
            <a:endParaRPr lang="en-GB" dirty="0"/>
          </a:p>
          <a:p>
            <a:r>
              <a:rPr lang="en-GB" dirty="0" err="1"/>
              <a:t>Osgoi</a:t>
            </a:r>
            <a:r>
              <a:rPr lang="en-GB" dirty="0"/>
              <a:t> </a:t>
            </a:r>
            <a:r>
              <a:rPr lang="en-GB" dirty="0" err="1"/>
              <a:t>llên-ladrad</a:t>
            </a:r>
            <a:r>
              <a:rPr lang="en-GB" dirty="0"/>
              <a:t> </a:t>
            </a:r>
            <a:r>
              <a:rPr lang="en-GB" dirty="0" err="1"/>
              <a:t>damweiniol</a:t>
            </a:r>
            <a:r>
              <a:rPr lang="en-GB" dirty="0"/>
              <a:t>.</a:t>
            </a:r>
          </a:p>
        </p:txBody>
      </p:sp>
      <p:sp>
        <p:nvSpPr>
          <p:cNvPr id="6" name="Content Placeholder 5"/>
          <p:cNvSpPr>
            <a:spLocks noGrp="1"/>
          </p:cNvSpPr>
          <p:nvPr>
            <p:ph sz="half" idx="2"/>
          </p:nvPr>
        </p:nvSpPr>
        <p:spPr/>
        <p:txBody>
          <a:bodyPr/>
          <a:lstStyle/>
          <a:p>
            <a:pPr lvl="1"/>
            <a:r>
              <a:rPr lang="en-GB" sz="2200" dirty="0">
                <a:solidFill>
                  <a:schemeClr val="tx2"/>
                </a:solidFill>
              </a:rPr>
              <a:t>Demonstrate the breadth of research you have undertaken</a:t>
            </a:r>
          </a:p>
          <a:p>
            <a:pPr lvl="1"/>
            <a:r>
              <a:rPr lang="en-GB" sz="2200" dirty="0">
                <a:solidFill>
                  <a:schemeClr val="tx2"/>
                </a:solidFill>
              </a:rPr>
              <a:t>Add academic credibility to your arguments </a:t>
            </a:r>
          </a:p>
          <a:p>
            <a:pPr lvl="1"/>
            <a:r>
              <a:rPr lang="en-GB" sz="2200" dirty="0">
                <a:solidFill>
                  <a:schemeClr val="tx2"/>
                </a:solidFill>
              </a:rPr>
              <a:t>Enable readers to find the sources you have used in your work </a:t>
            </a:r>
          </a:p>
          <a:p>
            <a:pPr lvl="1"/>
            <a:endParaRPr lang="en-GB" sz="2200" dirty="0">
              <a:solidFill>
                <a:schemeClr val="tx2"/>
              </a:solidFill>
            </a:endParaRPr>
          </a:p>
          <a:p>
            <a:pPr lvl="1"/>
            <a:r>
              <a:rPr lang="en-GB" sz="2200" dirty="0">
                <a:solidFill>
                  <a:schemeClr val="tx2"/>
                </a:solidFill>
              </a:rPr>
              <a:t>Acknowledge the ideas and work of others </a:t>
            </a:r>
          </a:p>
          <a:p>
            <a:pPr lvl="1"/>
            <a:r>
              <a:rPr lang="en-GB" sz="2200" dirty="0">
                <a:solidFill>
                  <a:schemeClr val="tx2"/>
                </a:solidFill>
              </a:rPr>
              <a:t>Avoid accidental plagiarism.</a:t>
            </a:r>
          </a:p>
          <a:p>
            <a:endParaRPr lang="en-GB" dirty="0"/>
          </a:p>
        </p:txBody>
      </p:sp>
    </p:spTree>
    <p:extLst>
      <p:ext uri="{BB962C8B-B14F-4D97-AF65-F5344CB8AC3E}">
        <p14:creationId xmlns:p14="http://schemas.microsoft.com/office/powerpoint/2010/main" val="258343844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2"/>
                </a:solidFill>
              </a:rPr>
              <a:t>CYNGOR CYFEIRNODI </a:t>
            </a:r>
            <a:br>
              <a:rPr lang="en-GB" dirty="0">
                <a:solidFill>
                  <a:schemeClr val="tx2"/>
                </a:solidFill>
              </a:rPr>
            </a:br>
            <a:r>
              <a:rPr lang="en-GB" dirty="0">
                <a:solidFill>
                  <a:schemeClr val="tx2"/>
                </a:solidFill>
              </a:rPr>
              <a:t>Referencing Tips</a:t>
            </a:r>
          </a:p>
        </p:txBody>
      </p:sp>
      <p:sp>
        <p:nvSpPr>
          <p:cNvPr id="3" name="Content Placeholder 2"/>
          <p:cNvSpPr>
            <a:spLocks noGrp="1"/>
          </p:cNvSpPr>
          <p:nvPr>
            <p:ph sz="half" idx="1"/>
          </p:nvPr>
        </p:nvSpPr>
        <p:spPr/>
        <p:txBody>
          <a:bodyPr vert="horz" lIns="91440" tIns="45720" rIns="91440" bIns="45720" rtlCol="0" anchor="t">
            <a:noAutofit/>
          </a:bodyPr>
          <a:lstStyle/>
          <a:p>
            <a:r>
              <a:rPr lang="en-GB" sz="1800" dirty="0" err="1"/>
              <a:t>Gwnewch</a:t>
            </a:r>
            <a:r>
              <a:rPr lang="en-GB" sz="1800" dirty="0"/>
              <a:t> </a:t>
            </a:r>
            <a:r>
              <a:rPr lang="en-GB" sz="1800" dirty="0" err="1"/>
              <a:t>yn</a:t>
            </a:r>
            <a:r>
              <a:rPr lang="en-GB" sz="1800" dirty="0"/>
              <a:t> </a:t>
            </a:r>
            <a:r>
              <a:rPr lang="en-GB" sz="1800" dirty="0" err="1"/>
              <a:t>siŵr</a:t>
            </a:r>
            <a:r>
              <a:rPr lang="en-GB" sz="1800" dirty="0"/>
              <a:t> </a:t>
            </a:r>
            <a:r>
              <a:rPr lang="en-GB" sz="1800" dirty="0" err="1"/>
              <a:t>eich</a:t>
            </a:r>
            <a:r>
              <a:rPr lang="en-GB" sz="1800" dirty="0"/>
              <a:t> bod </a:t>
            </a:r>
            <a:r>
              <a:rPr lang="en-GB" sz="1800" dirty="0" err="1"/>
              <a:t>yn</a:t>
            </a:r>
            <a:r>
              <a:rPr lang="en-GB" sz="1800" dirty="0"/>
              <a:t> </a:t>
            </a:r>
            <a:r>
              <a:rPr lang="en-GB" sz="1800" dirty="0" err="1"/>
              <a:t>gwybod</a:t>
            </a:r>
            <a:r>
              <a:rPr lang="en-GB" sz="1800" dirty="0"/>
              <a:t> pa </a:t>
            </a:r>
            <a:r>
              <a:rPr lang="en-GB" sz="1800" dirty="0" err="1"/>
              <a:t>arddull</a:t>
            </a:r>
            <a:r>
              <a:rPr lang="en-GB" sz="1800" dirty="0"/>
              <a:t> </a:t>
            </a:r>
            <a:r>
              <a:rPr lang="en-GB" sz="1800" dirty="0" err="1"/>
              <a:t>gyfeirnodi</a:t>
            </a:r>
            <a:r>
              <a:rPr lang="en-GB" sz="1800" dirty="0"/>
              <a:t> y </a:t>
            </a:r>
            <a:r>
              <a:rPr lang="en-GB" sz="1800" dirty="0" err="1"/>
              <a:t>mae’ch</a:t>
            </a:r>
            <a:r>
              <a:rPr lang="en-GB" sz="1800" dirty="0"/>
              <a:t> </a:t>
            </a:r>
            <a:r>
              <a:rPr lang="en-GB" sz="1800" dirty="0" err="1"/>
              <a:t>rhaglen</a:t>
            </a:r>
            <a:r>
              <a:rPr lang="en-GB" sz="1800" dirty="0"/>
              <a:t> </a:t>
            </a:r>
            <a:r>
              <a:rPr lang="en-GB" sz="1800" dirty="0" err="1"/>
              <a:t>yn</a:t>
            </a:r>
            <a:r>
              <a:rPr lang="en-GB" sz="1800" dirty="0"/>
              <a:t> </a:t>
            </a:r>
            <a:r>
              <a:rPr lang="en-GB" sz="1800" dirty="0" err="1"/>
              <a:t>ei</a:t>
            </a:r>
            <a:r>
              <a:rPr lang="en-GB" sz="1800" dirty="0"/>
              <a:t> </a:t>
            </a:r>
            <a:r>
              <a:rPr lang="en-GB" sz="1800" dirty="0" err="1"/>
              <a:t>defnyddio</a:t>
            </a:r>
            <a:r>
              <a:rPr lang="en-GB" sz="1800" dirty="0"/>
              <a:t> </a:t>
            </a:r>
            <a:r>
              <a:rPr lang="en-GB" sz="1800" dirty="0" err="1"/>
              <a:t>cyn</a:t>
            </a:r>
            <a:r>
              <a:rPr lang="en-GB" sz="1800" dirty="0"/>
              <a:t> </a:t>
            </a:r>
            <a:r>
              <a:rPr lang="en-GB" sz="1800" dirty="0" err="1"/>
              <a:t>dechrau</a:t>
            </a:r>
            <a:r>
              <a:rPr lang="en-GB" sz="1800" dirty="0"/>
              <a:t>, </a:t>
            </a:r>
            <a:r>
              <a:rPr lang="en-GB" sz="1800" dirty="0" err="1"/>
              <a:t>bydd</a:t>
            </a:r>
            <a:r>
              <a:rPr lang="en-GB" sz="1800" dirty="0"/>
              <a:t> </a:t>
            </a:r>
            <a:r>
              <a:rPr lang="en-GB" sz="1800" dirty="0" err="1"/>
              <a:t>hyn</a:t>
            </a:r>
            <a:r>
              <a:rPr lang="en-GB" sz="1800" dirty="0"/>
              <a:t> </a:t>
            </a:r>
            <a:r>
              <a:rPr lang="en-GB" sz="1800" dirty="0" err="1"/>
              <a:t>yn</a:t>
            </a:r>
            <a:r>
              <a:rPr lang="en-GB" sz="1800" dirty="0"/>
              <a:t> </a:t>
            </a:r>
            <a:r>
              <a:rPr lang="en-GB" sz="1800" dirty="0" err="1"/>
              <a:t>eich</a:t>
            </a:r>
            <a:r>
              <a:rPr lang="en-GB" sz="1800" dirty="0"/>
              <a:t> </a:t>
            </a:r>
            <a:r>
              <a:rPr lang="en-GB" sz="1800" dirty="0" err="1"/>
              <a:t>llawlyfr</a:t>
            </a:r>
            <a:r>
              <a:rPr lang="en-GB" sz="1800" dirty="0"/>
              <a:t> </a:t>
            </a:r>
            <a:r>
              <a:rPr lang="en-GB" sz="1800" dirty="0" err="1"/>
              <a:t>rhaglen</a:t>
            </a:r>
            <a:r>
              <a:rPr lang="en-GB" sz="1800" dirty="0"/>
              <a:t>.</a:t>
            </a:r>
          </a:p>
          <a:p>
            <a:r>
              <a:rPr lang="en-GB" sz="1800" dirty="0" err="1"/>
              <a:t>Cadwch</a:t>
            </a:r>
            <a:r>
              <a:rPr lang="en-GB" sz="1800" dirty="0"/>
              <a:t> </a:t>
            </a:r>
            <a:r>
              <a:rPr lang="en-GB" sz="1800" dirty="0" err="1"/>
              <a:t>gofnod</a:t>
            </a:r>
            <a:r>
              <a:rPr lang="en-GB" sz="1800" dirty="0"/>
              <a:t> </a:t>
            </a:r>
            <a:r>
              <a:rPr lang="en-GB" sz="1800" dirty="0" err="1"/>
              <a:t>o’r</a:t>
            </a:r>
            <a:r>
              <a:rPr lang="en-GB" sz="1800" dirty="0"/>
              <a:t> </a:t>
            </a:r>
            <a:r>
              <a:rPr lang="en-GB" sz="1800" dirty="0" err="1"/>
              <a:t>ffynonellau</a:t>
            </a:r>
            <a:r>
              <a:rPr lang="en-GB" sz="1800" dirty="0"/>
              <a:t> </a:t>
            </a:r>
            <a:r>
              <a:rPr lang="en-GB" sz="1800" dirty="0" err="1"/>
              <a:t>rydych</a:t>
            </a:r>
            <a:r>
              <a:rPr lang="en-GB" sz="1800" dirty="0"/>
              <a:t> </a:t>
            </a:r>
            <a:r>
              <a:rPr lang="en-GB" sz="1800" dirty="0" err="1"/>
              <a:t>yn</a:t>
            </a:r>
            <a:r>
              <a:rPr lang="en-GB" sz="1800" dirty="0"/>
              <a:t> </a:t>
            </a:r>
            <a:r>
              <a:rPr lang="en-GB" sz="1800" dirty="0" err="1"/>
              <a:t>eu</a:t>
            </a:r>
            <a:r>
              <a:rPr lang="en-GB" sz="1800" dirty="0"/>
              <a:t> </a:t>
            </a:r>
            <a:r>
              <a:rPr lang="en-GB" sz="1800" dirty="0" err="1"/>
              <a:t>darllen</a:t>
            </a:r>
            <a:r>
              <a:rPr lang="en-GB" sz="1800" dirty="0"/>
              <a:t> </a:t>
            </a:r>
            <a:r>
              <a:rPr lang="en-GB" sz="1800" dirty="0" err="1"/>
              <a:t>wrth</a:t>
            </a:r>
            <a:r>
              <a:rPr lang="en-GB" sz="1800" dirty="0"/>
              <a:t> </a:t>
            </a:r>
            <a:r>
              <a:rPr lang="en-GB" sz="1800" dirty="0" err="1"/>
              <a:t>fynd</a:t>
            </a:r>
            <a:r>
              <a:rPr lang="en-GB" sz="1800" dirty="0"/>
              <a:t>. </a:t>
            </a:r>
          </a:p>
          <a:p>
            <a:r>
              <a:rPr lang="en-GB" sz="1800" dirty="0" err="1"/>
              <a:t>Byddwch</a:t>
            </a:r>
            <a:r>
              <a:rPr lang="en-GB" sz="1800" dirty="0"/>
              <a:t> </a:t>
            </a:r>
            <a:r>
              <a:rPr lang="en-GB" sz="1800" dirty="0" err="1"/>
              <a:t>yn</a:t>
            </a:r>
            <a:r>
              <a:rPr lang="en-GB" sz="1800" dirty="0"/>
              <a:t> </a:t>
            </a:r>
            <a:r>
              <a:rPr lang="en-GB" sz="1800" dirty="0" err="1"/>
              <a:t>gyson</a:t>
            </a:r>
            <a:r>
              <a:rPr lang="en-GB" sz="1800" dirty="0"/>
              <a:t> </a:t>
            </a:r>
            <a:r>
              <a:rPr lang="en-GB" sz="1800" dirty="0" err="1"/>
              <a:t>yn</a:t>
            </a:r>
            <a:r>
              <a:rPr lang="en-GB" sz="1800" dirty="0"/>
              <a:t> y </a:t>
            </a:r>
            <a:r>
              <a:rPr lang="en-GB" sz="1800" dirty="0" err="1"/>
              <a:t>cofnodion</a:t>
            </a:r>
            <a:r>
              <a:rPr lang="en-GB" sz="1800" dirty="0"/>
              <a:t> a </a:t>
            </a:r>
            <a:r>
              <a:rPr lang="en-GB" sz="1800" dirty="0" err="1"/>
              <a:t>gadwch</a:t>
            </a:r>
            <a:r>
              <a:rPr lang="en-GB" sz="1800" dirty="0"/>
              <a:t> ac </a:t>
            </a:r>
            <a:r>
              <a:rPr lang="en-GB" sz="1800" dirty="0" err="1"/>
              <a:t>yn</a:t>
            </a:r>
            <a:r>
              <a:rPr lang="en-GB" sz="1800" dirty="0"/>
              <a:t> y </a:t>
            </a:r>
            <a:r>
              <a:rPr lang="en-GB" sz="1800" dirty="0" err="1"/>
              <a:t>ffordd</a:t>
            </a:r>
            <a:r>
              <a:rPr lang="en-GB" sz="1800" dirty="0"/>
              <a:t> y </a:t>
            </a:r>
            <a:r>
              <a:rPr lang="en-GB" sz="1800" dirty="0" err="1"/>
              <a:t>byddwch</a:t>
            </a:r>
            <a:r>
              <a:rPr lang="en-GB" sz="1800" dirty="0"/>
              <a:t> </a:t>
            </a:r>
            <a:r>
              <a:rPr lang="en-GB" sz="1800" dirty="0" err="1"/>
              <a:t>yn</a:t>
            </a:r>
            <a:r>
              <a:rPr lang="en-GB" sz="1800" dirty="0"/>
              <a:t> </a:t>
            </a:r>
            <a:r>
              <a:rPr lang="en-GB" sz="1800" dirty="0" err="1"/>
              <a:t>cyfeirnodi</a:t>
            </a:r>
            <a:r>
              <a:rPr lang="en-GB" sz="1800" dirty="0"/>
              <a:t>. </a:t>
            </a:r>
          </a:p>
          <a:p>
            <a:r>
              <a:rPr lang="en-GB" sz="1800" dirty="0" err="1"/>
              <a:t>Neilltuwch</a:t>
            </a:r>
            <a:r>
              <a:rPr lang="en-GB" sz="1800" dirty="0"/>
              <a:t> </a:t>
            </a:r>
            <a:r>
              <a:rPr lang="en-GB" sz="1800" dirty="0" err="1"/>
              <a:t>ddigon</a:t>
            </a:r>
            <a:r>
              <a:rPr lang="en-GB" sz="1800" dirty="0"/>
              <a:t> o </a:t>
            </a:r>
            <a:r>
              <a:rPr lang="en-GB" sz="1800" dirty="0" err="1"/>
              <a:t>amser</a:t>
            </a:r>
            <a:r>
              <a:rPr lang="en-GB" sz="1800" dirty="0"/>
              <a:t> </a:t>
            </a:r>
            <a:r>
              <a:rPr lang="en-GB" sz="1800" dirty="0" err="1"/>
              <a:t>i</a:t>
            </a:r>
            <a:r>
              <a:rPr lang="en-GB" sz="1800" dirty="0"/>
              <a:t> </a:t>
            </a:r>
            <a:r>
              <a:rPr lang="en-GB" sz="1800" dirty="0" err="1"/>
              <a:t>wirio’ch</a:t>
            </a:r>
            <a:r>
              <a:rPr lang="en-GB" sz="1800" dirty="0"/>
              <a:t> </a:t>
            </a:r>
            <a:r>
              <a:rPr lang="en-GB" sz="1800" dirty="0" err="1"/>
              <a:t>cyfeirnodi</a:t>
            </a:r>
            <a:r>
              <a:rPr lang="en-GB" sz="1800" dirty="0"/>
              <a:t> </a:t>
            </a:r>
          </a:p>
          <a:p>
            <a:r>
              <a:rPr lang="en-GB" sz="1800" dirty="0" err="1"/>
              <a:t>Os</a:t>
            </a:r>
            <a:r>
              <a:rPr lang="en-GB" sz="1800" dirty="0"/>
              <a:t> </a:t>
            </a:r>
            <a:r>
              <a:rPr lang="en-GB" sz="1800" dirty="0" err="1"/>
              <a:t>nad</a:t>
            </a:r>
            <a:r>
              <a:rPr lang="en-GB" sz="1800" dirty="0"/>
              <a:t> </a:t>
            </a:r>
            <a:r>
              <a:rPr lang="en-GB" sz="1800" dirty="0" err="1"/>
              <a:t>ydych</a:t>
            </a:r>
            <a:r>
              <a:rPr lang="en-GB" sz="1800" dirty="0"/>
              <a:t> </a:t>
            </a:r>
            <a:r>
              <a:rPr lang="en-GB" sz="1800" dirty="0" err="1"/>
              <a:t>yn</a:t>
            </a:r>
            <a:r>
              <a:rPr lang="en-GB" sz="1800" dirty="0"/>
              <a:t> </a:t>
            </a:r>
            <a:r>
              <a:rPr lang="en-GB" sz="1800" dirty="0" err="1"/>
              <a:t>siŵr</a:t>
            </a:r>
            <a:r>
              <a:rPr lang="en-GB" sz="1800" dirty="0"/>
              <a:t>, </a:t>
            </a:r>
            <a:r>
              <a:rPr lang="en-GB" sz="1800" dirty="0" err="1"/>
              <a:t>rhowch</a:t>
            </a:r>
            <a:r>
              <a:rPr lang="en-GB" sz="1800" dirty="0"/>
              <a:t> </a:t>
            </a:r>
            <a:r>
              <a:rPr lang="en-GB" sz="1800" dirty="0" err="1"/>
              <a:t>eich</a:t>
            </a:r>
            <a:r>
              <a:rPr lang="en-GB" sz="1800" dirty="0"/>
              <a:t> </a:t>
            </a:r>
            <a:r>
              <a:rPr lang="en-GB" sz="1800" dirty="0" err="1"/>
              <a:t>hun</a:t>
            </a:r>
            <a:r>
              <a:rPr lang="en-GB" sz="1800" dirty="0"/>
              <a:t> </a:t>
            </a:r>
            <a:r>
              <a:rPr lang="en-GB" sz="1800" dirty="0" err="1"/>
              <a:t>yn</a:t>
            </a:r>
            <a:r>
              <a:rPr lang="en-GB" sz="1800" dirty="0"/>
              <a:t> </a:t>
            </a:r>
            <a:r>
              <a:rPr lang="en-GB" sz="1800" dirty="0" err="1"/>
              <a:t>lle’r</a:t>
            </a:r>
            <a:r>
              <a:rPr lang="en-GB" sz="1800" dirty="0"/>
              <a:t> </a:t>
            </a:r>
            <a:r>
              <a:rPr lang="en-GB" sz="1800" dirty="0" err="1"/>
              <a:t>darllenydd</a:t>
            </a:r>
            <a:r>
              <a:rPr lang="en-GB" sz="1800" dirty="0"/>
              <a:t> a </a:t>
            </a:r>
            <a:r>
              <a:rPr lang="en-GB" sz="1800" dirty="0" err="1"/>
              <a:t>gofyn</a:t>
            </a:r>
            <a:r>
              <a:rPr lang="en-GB" sz="1800" dirty="0"/>
              <a:t> a </a:t>
            </a:r>
            <a:r>
              <a:rPr lang="en-GB" sz="1800" dirty="0" err="1"/>
              <a:t>allech</a:t>
            </a:r>
            <a:r>
              <a:rPr lang="en-GB" sz="1800" dirty="0"/>
              <a:t> </a:t>
            </a:r>
            <a:r>
              <a:rPr lang="en-GB" sz="1800" dirty="0" err="1"/>
              <a:t>ddod</a:t>
            </a:r>
            <a:r>
              <a:rPr lang="en-GB" sz="1800" dirty="0"/>
              <a:t> o </a:t>
            </a:r>
            <a:r>
              <a:rPr lang="en-GB" sz="1800" dirty="0" err="1"/>
              <a:t>hyd</a:t>
            </a:r>
            <a:r>
              <a:rPr lang="en-GB" sz="1800" dirty="0"/>
              <a:t> </a:t>
            </a:r>
            <a:r>
              <a:rPr lang="en-GB" sz="1800" dirty="0" err="1"/>
              <a:t>i’r</a:t>
            </a:r>
            <a:r>
              <a:rPr lang="en-GB" sz="1800" dirty="0"/>
              <a:t> </a:t>
            </a:r>
            <a:r>
              <a:rPr lang="en-GB" sz="1800" dirty="0" err="1"/>
              <a:t>ffynhonnell</a:t>
            </a:r>
            <a:r>
              <a:rPr lang="en-GB" sz="1800" dirty="0"/>
              <a:t> </a:t>
            </a:r>
            <a:r>
              <a:rPr lang="en-GB" sz="1800" dirty="0" err="1"/>
              <a:t>yn</a:t>
            </a:r>
            <a:r>
              <a:rPr lang="en-GB" sz="1800" dirty="0"/>
              <a:t> </a:t>
            </a:r>
            <a:r>
              <a:rPr lang="en-GB" sz="1800" dirty="0" err="1"/>
              <a:t>hawdd</a:t>
            </a:r>
            <a:r>
              <a:rPr lang="en-GB" sz="1800" dirty="0"/>
              <a:t> </a:t>
            </a:r>
            <a:r>
              <a:rPr lang="en-GB" sz="1800" dirty="0" err="1"/>
              <a:t>o’ch</a:t>
            </a:r>
            <a:r>
              <a:rPr lang="en-GB" sz="1800" dirty="0"/>
              <a:t> </a:t>
            </a:r>
            <a:r>
              <a:rPr lang="en-GB" sz="1800" dirty="0" err="1"/>
              <a:t>cyfeirnodi</a:t>
            </a:r>
            <a:r>
              <a:rPr lang="en-GB" sz="1800" dirty="0"/>
              <a:t> </a:t>
            </a:r>
          </a:p>
          <a:p>
            <a:r>
              <a:rPr lang="en-GB" sz="1800" dirty="0" err="1"/>
              <a:t>Os</a:t>
            </a:r>
            <a:r>
              <a:rPr lang="en-GB" sz="1800" dirty="0"/>
              <a:t> </a:t>
            </a:r>
            <a:r>
              <a:rPr lang="en-GB" sz="1800" dirty="0" err="1"/>
              <a:t>nad</a:t>
            </a:r>
            <a:r>
              <a:rPr lang="en-GB" sz="1800" dirty="0"/>
              <a:t> </a:t>
            </a:r>
            <a:r>
              <a:rPr lang="en-GB" sz="1800" dirty="0" err="1"/>
              <a:t>ydych</a:t>
            </a:r>
            <a:r>
              <a:rPr lang="en-GB" sz="1800" dirty="0"/>
              <a:t> </a:t>
            </a:r>
            <a:r>
              <a:rPr lang="en-GB" sz="1800" dirty="0" err="1"/>
              <a:t>yn</a:t>
            </a:r>
            <a:r>
              <a:rPr lang="en-GB" sz="1800" dirty="0"/>
              <a:t> </a:t>
            </a:r>
            <a:r>
              <a:rPr lang="en-GB" sz="1800" dirty="0" err="1"/>
              <a:t>siŵr</a:t>
            </a:r>
            <a:r>
              <a:rPr lang="en-GB" sz="1800" dirty="0"/>
              <a:t>, </a:t>
            </a:r>
            <a:r>
              <a:rPr lang="en-GB" sz="1800" dirty="0" err="1"/>
              <a:t>ceisiwch</a:t>
            </a:r>
            <a:r>
              <a:rPr lang="en-GB" sz="1800" dirty="0"/>
              <a:t> </a:t>
            </a:r>
            <a:r>
              <a:rPr lang="en-GB" sz="1800" dirty="0" err="1"/>
              <a:t>eglurhad</a:t>
            </a:r>
            <a:r>
              <a:rPr lang="en-GB" sz="1800" dirty="0"/>
              <a:t> </a:t>
            </a:r>
            <a:r>
              <a:rPr lang="en-GB" sz="1800" dirty="0" err="1"/>
              <a:t>neu</a:t>
            </a:r>
            <a:r>
              <a:rPr lang="en-GB" sz="1800" dirty="0"/>
              <a:t> </a:t>
            </a:r>
            <a:r>
              <a:rPr lang="en-GB" sz="1800" dirty="0" err="1"/>
              <a:t>gofynnwch</a:t>
            </a:r>
            <a:r>
              <a:rPr lang="en-GB" sz="1800" dirty="0"/>
              <a:t> am </a:t>
            </a:r>
            <a:r>
              <a:rPr lang="en-GB" sz="1800" dirty="0" err="1"/>
              <a:t>gymorth</a:t>
            </a:r>
            <a:endParaRPr lang="en-GB" sz="1800" dirty="0">
              <a:solidFill>
                <a:schemeClr val="bg1"/>
              </a:solidFill>
            </a:endParaRPr>
          </a:p>
        </p:txBody>
      </p:sp>
      <p:sp>
        <p:nvSpPr>
          <p:cNvPr id="4" name="Content Placeholder 3"/>
          <p:cNvSpPr>
            <a:spLocks noGrp="1"/>
          </p:cNvSpPr>
          <p:nvPr>
            <p:ph sz="half" idx="2"/>
          </p:nvPr>
        </p:nvSpPr>
        <p:spPr/>
        <p:txBody>
          <a:bodyPr>
            <a:normAutofit lnSpcReduction="10000"/>
          </a:bodyPr>
          <a:lstStyle/>
          <a:p>
            <a:r>
              <a:rPr lang="en-GB" sz="1900" dirty="0"/>
              <a:t>Make sure that you know which referencing style your programme uses before you begin</a:t>
            </a:r>
          </a:p>
          <a:p>
            <a:r>
              <a:rPr lang="en-GB" sz="1900" dirty="0"/>
              <a:t>Keep a record of the sources you read as you go along </a:t>
            </a:r>
          </a:p>
          <a:p>
            <a:r>
              <a:rPr lang="en-GB" sz="1900" dirty="0"/>
              <a:t>Be consistent in the records you keep and in the way you reference </a:t>
            </a:r>
          </a:p>
          <a:p>
            <a:r>
              <a:rPr lang="en-GB" sz="1900" dirty="0"/>
              <a:t>Build in enough time to check you referencing </a:t>
            </a:r>
          </a:p>
          <a:p>
            <a:r>
              <a:rPr lang="en-GB" sz="1900" dirty="0"/>
              <a:t>If in doubt, put yourself in the shoes of the reader and ask if you could easily find the source from your referencing </a:t>
            </a:r>
          </a:p>
          <a:p>
            <a:r>
              <a:rPr lang="en-GB" sz="1900" dirty="0"/>
              <a:t>If in doubt, seek clarification or ask for help</a:t>
            </a:r>
          </a:p>
          <a:p>
            <a:endParaRPr lang="en-GB" dirty="0"/>
          </a:p>
        </p:txBody>
      </p:sp>
    </p:spTree>
    <p:extLst>
      <p:ext uri="{BB962C8B-B14F-4D97-AF65-F5344CB8AC3E}">
        <p14:creationId xmlns:p14="http://schemas.microsoft.com/office/powerpoint/2010/main" val="419922676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476B7-A9AE-1670-5962-2AE2D8275289}"/>
              </a:ext>
            </a:extLst>
          </p:cNvPr>
          <p:cNvSpPr>
            <a:spLocks noGrp="1"/>
          </p:cNvSpPr>
          <p:nvPr>
            <p:ph type="title"/>
          </p:nvPr>
        </p:nvSpPr>
        <p:spPr/>
        <p:txBody>
          <a:bodyPr/>
          <a:lstStyle/>
          <a:p>
            <a:r>
              <a:rPr lang="en-GB"/>
              <a:t>Question</a:t>
            </a:r>
            <a:endParaRPr lang="en-GB" dirty="0"/>
          </a:p>
        </p:txBody>
      </p:sp>
      <p:sp>
        <p:nvSpPr>
          <p:cNvPr id="3" name="Content Placeholder 2">
            <a:extLst>
              <a:ext uri="{FF2B5EF4-FFF2-40B4-BE49-F238E27FC236}">
                <a16:creationId xmlns:a16="http://schemas.microsoft.com/office/drawing/2014/main" id="{1499BFC7-72D6-6556-4385-72D385D48B7B}"/>
              </a:ext>
            </a:extLst>
          </p:cNvPr>
          <p:cNvSpPr>
            <a:spLocks noGrp="1"/>
          </p:cNvSpPr>
          <p:nvPr>
            <p:ph sz="half" idx="1"/>
          </p:nvPr>
        </p:nvSpPr>
        <p:spPr/>
        <p:txBody>
          <a:bodyPr/>
          <a:lstStyle/>
          <a:p>
            <a:r>
              <a:rPr lang="en-GB" dirty="0"/>
              <a:t>Pa system </a:t>
            </a:r>
            <a:r>
              <a:rPr lang="en-GB" dirty="0" err="1"/>
              <a:t>gyfeirnodi</a:t>
            </a:r>
            <a:r>
              <a:rPr lang="en-GB" dirty="0"/>
              <a:t> </a:t>
            </a:r>
            <a:r>
              <a:rPr lang="en-GB" dirty="0" err="1"/>
              <a:t>ydym</a:t>
            </a:r>
            <a:r>
              <a:rPr lang="en-GB" dirty="0"/>
              <a:t> ni yn ei </a:t>
            </a:r>
            <a:r>
              <a:rPr lang="en-GB" dirty="0" err="1"/>
              <a:t>ddefnyddio</a:t>
            </a:r>
            <a:r>
              <a:rPr lang="en-GB" dirty="0"/>
              <a:t>?</a:t>
            </a:r>
          </a:p>
          <a:p>
            <a:endParaRPr lang="en-GB" dirty="0"/>
          </a:p>
          <a:p>
            <a:endParaRPr lang="en-GB" dirty="0"/>
          </a:p>
          <a:p>
            <a:r>
              <a:rPr lang="en-GB" dirty="0"/>
              <a:t>Harvard </a:t>
            </a:r>
          </a:p>
          <a:p>
            <a:endParaRPr lang="en-GB" dirty="0"/>
          </a:p>
          <a:p>
            <a:endParaRPr lang="en-GB" dirty="0"/>
          </a:p>
          <a:p>
            <a:endParaRPr lang="en-GB" dirty="0"/>
          </a:p>
        </p:txBody>
      </p:sp>
      <p:sp>
        <p:nvSpPr>
          <p:cNvPr id="4" name="Content Placeholder 3">
            <a:extLst>
              <a:ext uri="{FF2B5EF4-FFF2-40B4-BE49-F238E27FC236}">
                <a16:creationId xmlns:a16="http://schemas.microsoft.com/office/drawing/2014/main" id="{FAD37CBE-4C1F-8C18-B6E0-CC4EC9BD93F7}"/>
              </a:ext>
            </a:extLst>
          </p:cNvPr>
          <p:cNvSpPr>
            <a:spLocks noGrp="1"/>
          </p:cNvSpPr>
          <p:nvPr>
            <p:ph sz="half" idx="2"/>
          </p:nvPr>
        </p:nvSpPr>
        <p:spPr/>
        <p:txBody>
          <a:bodyPr/>
          <a:lstStyle/>
          <a:p>
            <a:r>
              <a:rPr lang="en-GB" dirty="0"/>
              <a:t>Which referencing system do we use at UWTSD?</a:t>
            </a:r>
          </a:p>
          <a:p>
            <a:endParaRPr lang="en-GB" dirty="0"/>
          </a:p>
          <a:p>
            <a:endParaRPr lang="en-GB" dirty="0"/>
          </a:p>
          <a:p>
            <a:r>
              <a:rPr lang="en-GB" dirty="0"/>
              <a:t>Harvard</a:t>
            </a:r>
          </a:p>
          <a:p>
            <a:endParaRPr lang="en-GB" dirty="0"/>
          </a:p>
          <a:p>
            <a:endParaRPr lang="en-GB" dirty="0"/>
          </a:p>
          <a:p>
            <a:endParaRPr lang="en-GB" dirty="0"/>
          </a:p>
        </p:txBody>
      </p:sp>
    </p:spTree>
    <p:extLst>
      <p:ext uri="{BB962C8B-B14F-4D97-AF65-F5344CB8AC3E}">
        <p14:creationId xmlns:p14="http://schemas.microsoft.com/office/powerpoint/2010/main" val="158030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4">
                                            <p:txEl>
                                              <p:pRg st="0" end="0"/>
                                            </p:txEl>
                                          </p:spTgt>
                                        </p:tgtEl>
                                        <p:attrNameLst>
                                          <p:attrName>style.visibility</p:attrName>
                                        </p:attrNameLst>
                                      </p:cBhvr>
                                      <p:to>
                                        <p:strVal val="visible"/>
                                      </p:to>
                                    </p:set>
                                    <p:animEffect transition="in" filter="fade">
                                      <p:cBhvr>
                                        <p:cTn id="13" dur="1000"/>
                                        <p:tgtEl>
                                          <p:spTgt spid="4">
                                            <p:txEl>
                                              <p:pRg st="0" end="0"/>
                                            </p:txEl>
                                          </p:spTgt>
                                        </p:tgtEl>
                                      </p:cBhvr>
                                    </p:animEffect>
                                    <p:anim calcmode="lin" valueType="num">
                                      <p:cBhvr>
                                        <p:cTn id="14"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5"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4">
                                            <p:txEl>
                                              <p:pRg st="3" end="3"/>
                                            </p:txEl>
                                          </p:spTgt>
                                        </p:tgtEl>
                                        <p:attrNameLst>
                                          <p:attrName>style.visibility</p:attrName>
                                        </p:attrNameLst>
                                      </p:cBhvr>
                                      <p:to>
                                        <p:strVal val="visible"/>
                                      </p:to>
                                    </p:set>
                                    <p:animEffect transition="in" filter="fade">
                                      <p:cBhvr>
                                        <p:cTn id="20" dur="1000"/>
                                        <p:tgtEl>
                                          <p:spTgt spid="4">
                                            <p:txEl>
                                              <p:pRg st="3" end="3"/>
                                            </p:txEl>
                                          </p:spTgt>
                                        </p:tgtEl>
                                      </p:cBhvr>
                                    </p:animEffect>
                                    <p:anim calcmode="lin" valueType="num">
                                      <p:cBhvr>
                                        <p:cTn id="21"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8" cy="68580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80" cy="6858000"/>
          </a:xfrm>
          <a:prstGeom prst="rect">
            <a:avLst/>
          </a:prstGeom>
          <a:solidFill>
            <a:schemeClr val="bg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041062" y="774550"/>
            <a:ext cx="2696285" cy="5443369"/>
          </a:xfrm>
        </p:spPr>
        <p:txBody>
          <a:bodyPr>
            <a:normAutofit/>
          </a:bodyPr>
          <a:lstStyle/>
          <a:p>
            <a:br>
              <a:rPr lang="en-GB" sz="2800" dirty="0">
                <a:solidFill>
                  <a:schemeClr val="tx1"/>
                </a:solidFill>
              </a:rPr>
            </a:br>
            <a:r>
              <a:rPr lang="en-GB" sz="2800" dirty="0" err="1">
                <a:solidFill>
                  <a:schemeClr val="tx1"/>
                </a:solidFill>
              </a:rPr>
              <a:t>Cyfeirio</a:t>
            </a:r>
            <a:r>
              <a:rPr lang="en-GB" sz="2800" dirty="0">
                <a:solidFill>
                  <a:schemeClr val="tx1"/>
                </a:solidFill>
              </a:rPr>
              <a:t> Harvard: </a:t>
            </a:r>
            <a:r>
              <a:rPr lang="en-GB" sz="2800" dirty="0" err="1">
                <a:solidFill>
                  <a:schemeClr val="tx1"/>
                </a:solidFill>
              </a:rPr>
              <a:t>Yr</a:t>
            </a:r>
            <a:r>
              <a:rPr lang="en-GB" sz="2800" dirty="0">
                <a:solidFill>
                  <a:schemeClr val="tx1"/>
                </a:solidFill>
              </a:rPr>
              <a:t> </a:t>
            </a:r>
            <a:r>
              <a:rPr lang="en-GB" sz="2800" dirty="0" err="1">
                <a:solidFill>
                  <a:schemeClr val="tx1"/>
                </a:solidFill>
              </a:rPr>
              <a:t>hanfodion</a:t>
            </a:r>
            <a:br>
              <a:rPr lang="en-GB" sz="2800" dirty="0">
                <a:solidFill>
                  <a:schemeClr val="tx1"/>
                </a:solidFill>
              </a:rPr>
            </a:br>
            <a:br>
              <a:rPr lang="en-GB" sz="2800" dirty="0">
                <a:solidFill>
                  <a:schemeClr val="tx1"/>
                </a:solidFill>
              </a:rPr>
            </a:br>
            <a:r>
              <a:rPr lang="en-GB" sz="2800" dirty="0">
                <a:solidFill>
                  <a:schemeClr val="tx1"/>
                </a:solidFill>
              </a:rPr>
              <a:t>Harvard Referencing: The Basics</a:t>
            </a:r>
          </a:p>
        </p:txBody>
      </p:sp>
      <p:sp>
        <p:nvSpPr>
          <p:cNvPr id="12" name="Rectangle 11">
            <a:extLst>
              <a:ext uri="{FF2B5EF4-FFF2-40B4-BE49-F238E27FC236}">
                <a16:creationId xmlns:a16="http://schemas.microsoft.com/office/drawing/2014/main" id="{58946146-9FF7-4B29-97F2-EA1CB3876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19329" cy="6858000"/>
          </a:xfrm>
          <a:prstGeom prst="rect">
            <a:avLst/>
          </a:prstGeom>
          <a:solidFill>
            <a:schemeClr val="bg2">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3" name="Content Placeholder 2"/>
          <p:cNvSpPr>
            <a:spLocks noGrp="1"/>
          </p:cNvSpPr>
          <p:nvPr>
            <p:ph idx="1"/>
          </p:nvPr>
        </p:nvSpPr>
        <p:spPr>
          <a:xfrm>
            <a:off x="4699523" y="774551"/>
            <a:ext cx="6287476" cy="5443369"/>
          </a:xfrm>
        </p:spPr>
        <p:txBody>
          <a:bodyPr anchor="ctr">
            <a:normAutofit fontScale="85000" lnSpcReduction="10000"/>
          </a:bodyPr>
          <a:lstStyle/>
          <a:p>
            <a:r>
              <a:rPr lang="en-GB" sz="2000" b="1" dirty="0"/>
              <a:t>Mae </a:t>
            </a:r>
            <a:r>
              <a:rPr lang="en-GB" sz="2000" b="1" dirty="0" err="1"/>
              <a:t>arddull</a:t>
            </a:r>
            <a:r>
              <a:rPr lang="en-GB" sz="2000" b="1" dirty="0"/>
              <a:t> </a:t>
            </a:r>
            <a:r>
              <a:rPr lang="en-GB" sz="2000" b="1" dirty="0" err="1"/>
              <a:t>gyfeirnodi</a:t>
            </a:r>
            <a:r>
              <a:rPr lang="en-GB" sz="2000" b="1" dirty="0"/>
              <a:t> Harvard </a:t>
            </a:r>
            <a:r>
              <a:rPr lang="en-GB" sz="2000" b="1" dirty="0" err="1"/>
              <a:t>yn</a:t>
            </a:r>
            <a:r>
              <a:rPr lang="en-GB" sz="2000" b="1" dirty="0"/>
              <a:t> </a:t>
            </a:r>
            <a:r>
              <a:rPr lang="en-GB" sz="2000" b="1" dirty="0" err="1"/>
              <a:t>cynnwys</a:t>
            </a:r>
            <a:r>
              <a:rPr lang="en-GB" sz="2000" b="1" dirty="0"/>
              <a:t> y </a:t>
            </a:r>
            <a:r>
              <a:rPr lang="en-GB" sz="2000" b="1" dirty="0" err="1"/>
              <a:t>canlynol</a:t>
            </a:r>
            <a:r>
              <a:rPr lang="en-GB" sz="2000" b="1" dirty="0"/>
              <a:t>: </a:t>
            </a:r>
          </a:p>
          <a:p>
            <a:endParaRPr lang="en-GB" sz="2000" b="1" dirty="0"/>
          </a:p>
          <a:p>
            <a:pPr lvl="1"/>
            <a:r>
              <a:rPr lang="cy-GB" sz="1800" b="1" dirty="0"/>
              <a:t>Cyfeiriadau yn y testun: </a:t>
            </a:r>
            <a:r>
              <a:rPr lang="cy-GB" sz="1800" dirty="0"/>
              <a:t>Defnyddir y rhain wrth gyfeirio at ffynhonnell gwybodaeth o fewn testun eich aseiniad i ddangos o ble y daeth. Maent yn fanylion cryno’r ffynhonnell rydych yn cyfeirio ati ac yn gyffredinol yn cynnwys cyfenw’r awdur / golygydd, blwyddyn cyhoeddi ac, os oes angen, rhifau tudalennau e.e. (Pears a Shields, 2016, tud. 6). Nid oes angen cynnwys cyfenw’r awdur yn y cyfeiriad yn y testun os defnyddir y cyfenw yng nghorff eich gwaith e.e. Yn ôl Pears a Shields (2006, tud.6). Byddai hyn yn ailadrodd diangen. </a:t>
            </a:r>
          </a:p>
          <a:p>
            <a:endParaRPr lang="en-GB" sz="2000" dirty="0"/>
          </a:p>
          <a:p>
            <a:r>
              <a:rPr lang="en-GB" sz="2000" b="1" dirty="0"/>
              <a:t>The Harvard referencing style consists of:</a:t>
            </a:r>
          </a:p>
          <a:p>
            <a:endParaRPr lang="en-GB" sz="2000" dirty="0"/>
          </a:p>
          <a:p>
            <a:pPr lvl="1"/>
            <a:r>
              <a:rPr lang="en-GB" b="1" dirty="0"/>
              <a:t>In-text citations: </a:t>
            </a:r>
            <a:r>
              <a:rPr lang="en-GB" dirty="0"/>
              <a:t>These are used when referring to a source of </a:t>
            </a:r>
            <a:r>
              <a:rPr lang="en-GB" dirty="0" err="1"/>
              <a:t>informayion</a:t>
            </a:r>
            <a:r>
              <a:rPr lang="en-GB" dirty="0"/>
              <a:t> within the text of your assignment to show where it came from. They are abbreviated details of the source you are referring to and generally consist of the author’s / editor’s family name, year of publication and, if required, page numbers e.g. (Pears and Shields, 2016, p. 6). You do not need to include the author’s surname in the in-text citation if it is referred to within the body of your work e.g. According to Pears and Shields (2016, p.6). This would just be unnecessary </a:t>
            </a:r>
            <a:r>
              <a:rPr lang="en-GB" dirty="0" err="1"/>
              <a:t>repetion</a:t>
            </a:r>
            <a:r>
              <a:rPr lang="en-GB" dirty="0"/>
              <a:t>!</a:t>
            </a:r>
          </a:p>
          <a:p>
            <a:pPr lvl="1"/>
            <a:endParaRPr lang="en-GB" dirty="0"/>
          </a:p>
        </p:txBody>
      </p:sp>
    </p:spTree>
    <p:extLst>
      <p:ext uri="{BB962C8B-B14F-4D97-AF65-F5344CB8AC3E}">
        <p14:creationId xmlns:p14="http://schemas.microsoft.com/office/powerpoint/2010/main" val="227464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7F75F-23CC-81C2-3F05-4D35471763E8}"/>
              </a:ext>
            </a:extLst>
          </p:cNvPr>
          <p:cNvSpPr>
            <a:spLocks noGrp="1"/>
          </p:cNvSpPr>
          <p:nvPr>
            <p:ph type="title"/>
          </p:nvPr>
        </p:nvSpPr>
        <p:spPr/>
        <p:txBody>
          <a:bodyPr/>
          <a:lstStyle/>
          <a:p>
            <a:endParaRPr lang="en-GB"/>
          </a:p>
        </p:txBody>
      </p:sp>
      <p:sp>
        <p:nvSpPr>
          <p:cNvPr id="4" name="Text Placeholder 3">
            <a:extLst>
              <a:ext uri="{FF2B5EF4-FFF2-40B4-BE49-F238E27FC236}">
                <a16:creationId xmlns:a16="http://schemas.microsoft.com/office/drawing/2014/main" id="{23E7FE05-3456-4915-B2FD-7E3C90B13921}"/>
              </a:ext>
            </a:extLst>
          </p:cNvPr>
          <p:cNvSpPr>
            <a:spLocks noGrp="1"/>
          </p:cNvSpPr>
          <p:nvPr>
            <p:ph type="body" idx="1"/>
          </p:nvPr>
        </p:nvSpPr>
        <p:spPr/>
        <p:txBody>
          <a:bodyPr/>
          <a:lstStyle/>
          <a:p>
            <a:r>
              <a:rPr lang="en-GB" sz="2400" b="1" dirty="0" err="1"/>
              <a:t>Rhestr</a:t>
            </a:r>
            <a:r>
              <a:rPr lang="en-GB" sz="2400" b="1" dirty="0"/>
              <a:t> </a:t>
            </a:r>
            <a:r>
              <a:rPr lang="en-GB" sz="2400" b="1" dirty="0" err="1"/>
              <a:t>gyfeiriadau</a:t>
            </a:r>
            <a:r>
              <a:rPr lang="en-GB" sz="2400" b="1" dirty="0"/>
              <a:t>:</a:t>
            </a:r>
            <a:endParaRPr lang="en-GB" dirty="0"/>
          </a:p>
        </p:txBody>
      </p:sp>
      <p:sp>
        <p:nvSpPr>
          <p:cNvPr id="3" name="Content Placeholder 2"/>
          <p:cNvSpPr>
            <a:spLocks noGrp="1"/>
          </p:cNvSpPr>
          <p:nvPr>
            <p:ph sz="half" idx="2"/>
          </p:nvPr>
        </p:nvSpPr>
        <p:spPr/>
        <p:txBody>
          <a:bodyPr anchor="ctr">
            <a:noAutofit/>
          </a:bodyPr>
          <a:lstStyle/>
          <a:p>
            <a:pPr marL="228600" lvl="1" indent="0">
              <a:buNone/>
            </a:pPr>
            <a:r>
              <a:rPr lang="en-GB" sz="1900" dirty="0" err="1"/>
              <a:t>Pwrpas</a:t>
            </a:r>
            <a:r>
              <a:rPr lang="en-GB" sz="1900" dirty="0"/>
              <a:t> y </a:t>
            </a:r>
            <a:r>
              <a:rPr lang="en-GB" sz="1900" dirty="0" err="1"/>
              <a:t>cyfeiriad</a:t>
            </a:r>
            <a:r>
              <a:rPr lang="en-GB" sz="1900" dirty="0"/>
              <a:t> yn y </a:t>
            </a:r>
            <a:r>
              <a:rPr lang="en-GB" sz="1900" dirty="0" err="1"/>
              <a:t>testun</a:t>
            </a:r>
            <a:r>
              <a:rPr lang="en-GB" sz="1900" dirty="0"/>
              <a:t> </a:t>
            </a:r>
            <a:r>
              <a:rPr lang="en-GB" sz="1900" dirty="0" err="1"/>
              <a:t>yw’ch</a:t>
            </a:r>
            <a:r>
              <a:rPr lang="en-GB" sz="1900" dirty="0"/>
              <a:t> </a:t>
            </a:r>
            <a:r>
              <a:rPr lang="en-GB" sz="1900" dirty="0" err="1"/>
              <a:t>cyfeirio</a:t>
            </a:r>
            <a:r>
              <a:rPr lang="en-GB" sz="1900" dirty="0"/>
              <a:t> at </a:t>
            </a:r>
            <a:r>
              <a:rPr lang="en-GB" sz="1900" dirty="0" err="1"/>
              <a:t>fanylion</a:t>
            </a:r>
            <a:r>
              <a:rPr lang="en-GB" sz="1900" dirty="0"/>
              <a:t> </a:t>
            </a:r>
            <a:r>
              <a:rPr lang="en-GB" sz="1900" dirty="0" err="1"/>
              <a:t>llawn</a:t>
            </a:r>
            <a:r>
              <a:rPr lang="en-GB" sz="1900" dirty="0"/>
              <a:t> y </a:t>
            </a:r>
            <a:r>
              <a:rPr lang="en-GB" sz="1900" dirty="0" err="1"/>
              <a:t>cyhoeddiad</a:t>
            </a:r>
            <a:r>
              <a:rPr lang="en-GB" sz="1900" dirty="0"/>
              <a:t> mewn </a:t>
            </a:r>
            <a:r>
              <a:rPr lang="en-GB" sz="1900" dirty="0" err="1"/>
              <a:t>rhestr</a:t>
            </a:r>
            <a:r>
              <a:rPr lang="en-GB" sz="1900" dirty="0"/>
              <a:t> </a:t>
            </a:r>
            <a:r>
              <a:rPr lang="en-GB" sz="1900" dirty="0" err="1"/>
              <a:t>gyfeiriadau</a:t>
            </a:r>
            <a:r>
              <a:rPr lang="en-GB" sz="1900" dirty="0"/>
              <a:t> neu </a:t>
            </a:r>
            <a:r>
              <a:rPr lang="en-GB" sz="1900" dirty="0" err="1"/>
              <a:t>lyfryddiaeth</a:t>
            </a:r>
            <a:r>
              <a:rPr lang="en-GB" sz="1900" dirty="0"/>
              <a:t> lawn </a:t>
            </a:r>
            <a:r>
              <a:rPr lang="en-GB" sz="1900" dirty="0" err="1"/>
              <a:t>ar</a:t>
            </a:r>
            <a:r>
              <a:rPr lang="en-GB" sz="1900" dirty="0"/>
              <a:t> </a:t>
            </a:r>
            <a:r>
              <a:rPr lang="en-GB" sz="1900" dirty="0" err="1"/>
              <a:t>ddiwedd</a:t>
            </a:r>
            <a:r>
              <a:rPr lang="en-GB" sz="1900" dirty="0"/>
              <a:t> </a:t>
            </a:r>
            <a:r>
              <a:rPr lang="en-GB" sz="1900" dirty="0" err="1"/>
              <a:t>eich</a:t>
            </a:r>
            <a:r>
              <a:rPr lang="en-GB" sz="1900" dirty="0"/>
              <a:t> </a:t>
            </a:r>
            <a:r>
              <a:rPr lang="en-GB" sz="1900" dirty="0" err="1"/>
              <a:t>gwaith</a:t>
            </a:r>
            <a:r>
              <a:rPr lang="en-GB" sz="1900" dirty="0"/>
              <a:t>. </a:t>
            </a:r>
            <a:r>
              <a:rPr lang="en-GB" sz="1900" dirty="0" err="1"/>
              <a:t>Dylai</a:t>
            </a:r>
            <a:r>
              <a:rPr lang="en-GB" sz="1900" dirty="0"/>
              <a:t> </a:t>
            </a:r>
            <a:r>
              <a:rPr lang="en-GB" sz="1900" dirty="0" err="1"/>
              <a:t>manylion</a:t>
            </a:r>
            <a:r>
              <a:rPr lang="en-GB" sz="1900" dirty="0"/>
              <a:t> </a:t>
            </a:r>
            <a:r>
              <a:rPr lang="en-GB" sz="1900" dirty="0" err="1"/>
              <a:t>cyhoeddi</a:t>
            </a:r>
            <a:r>
              <a:rPr lang="en-GB" sz="1900" dirty="0"/>
              <a:t> </a:t>
            </a:r>
            <a:r>
              <a:rPr lang="en-GB" sz="1900" dirty="0" err="1"/>
              <a:t>llawn</a:t>
            </a:r>
            <a:r>
              <a:rPr lang="en-GB" sz="1900" dirty="0"/>
              <a:t> y </a:t>
            </a:r>
            <a:r>
              <a:rPr lang="en-GB" sz="1900" dirty="0" err="1"/>
              <a:t>cyfeiriad</a:t>
            </a:r>
            <a:r>
              <a:rPr lang="en-GB" sz="1900" dirty="0"/>
              <a:t> </a:t>
            </a:r>
            <a:r>
              <a:rPr lang="en-GB" sz="1900" dirty="0" err="1"/>
              <a:t>fod</a:t>
            </a:r>
            <a:r>
              <a:rPr lang="en-GB" sz="1900" dirty="0"/>
              <a:t> </a:t>
            </a:r>
            <a:r>
              <a:rPr lang="en-GB" sz="1900" dirty="0" err="1"/>
              <a:t>ar</a:t>
            </a:r>
            <a:r>
              <a:rPr lang="en-GB" sz="1900" dirty="0"/>
              <a:t> </a:t>
            </a:r>
            <a:r>
              <a:rPr lang="en-GB" sz="1900" dirty="0" err="1"/>
              <a:t>gael</a:t>
            </a:r>
            <a:r>
              <a:rPr lang="en-GB" sz="1900" dirty="0"/>
              <a:t> </a:t>
            </a:r>
            <a:r>
              <a:rPr lang="en-GB" sz="1900" dirty="0" err="1"/>
              <a:t>yn</a:t>
            </a:r>
            <a:r>
              <a:rPr lang="en-GB" sz="1900" dirty="0"/>
              <a:t> y </a:t>
            </a:r>
            <a:r>
              <a:rPr lang="en-GB" sz="1900" dirty="0" err="1"/>
              <a:t>rhestr</a:t>
            </a:r>
            <a:r>
              <a:rPr lang="en-GB" sz="1900" dirty="0"/>
              <a:t> </a:t>
            </a:r>
            <a:r>
              <a:rPr lang="en-GB" sz="1900" dirty="0" err="1"/>
              <a:t>gyfeiriadau</a:t>
            </a:r>
            <a:r>
              <a:rPr lang="en-GB" sz="1900" dirty="0"/>
              <a:t> </a:t>
            </a:r>
            <a:r>
              <a:rPr lang="en-GB" sz="1900" dirty="0" err="1"/>
              <a:t>ar</a:t>
            </a:r>
            <a:r>
              <a:rPr lang="en-GB" sz="1900" dirty="0"/>
              <a:t> </a:t>
            </a:r>
            <a:r>
              <a:rPr lang="en-GB" sz="1900" dirty="0" err="1"/>
              <a:t>ddiwedd</a:t>
            </a:r>
            <a:r>
              <a:rPr lang="en-GB" sz="1900" dirty="0"/>
              <a:t> </a:t>
            </a:r>
            <a:r>
              <a:rPr lang="en-GB" sz="1900" dirty="0" err="1"/>
              <a:t>eich</a:t>
            </a:r>
            <a:r>
              <a:rPr lang="en-GB" sz="1900" dirty="0"/>
              <a:t> </a:t>
            </a:r>
            <a:r>
              <a:rPr lang="en-GB" sz="1900" dirty="0" err="1"/>
              <a:t>aseiniad</a:t>
            </a:r>
            <a:r>
              <a:rPr lang="en-GB" sz="1900" dirty="0"/>
              <a:t>. Mae </a:t>
            </a:r>
            <a:r>
              <a:rPr lang="en-GB" sz="1900" dirty="0" err="1"/>
              <a:t>hyn</a:t>
            </a:r>
            <a:r>
              <a:rPr lang="en-GB" sz="1900" dirty="0"/>
              <a:t> </a:t>
            </a:r>
            <a:r>
              <a:rPr lang="en-GB" sz="1900" dirty="0" err="1"/>
              <a:t>yn</a:t>
            </a:r>
            <a:r>
              <a:rPr lang="en-GB" sz="1900" dirty="0"/>
              <a:t> </a:t>
            </a:r>
            <a:r>
              <a:rPr lang="en-GB" sz="1900" dirty="0" err="1"/>
              <a:t>cynnwys</a:t>
            </a:r>
            <a:r>
              <a:rPr lang="en-GB" sz="1900" dirty="0"/>
              <a:t> </a:t>
            </a:r>
            <a:r>
              <a:rPr lang="en-GB" sz="1900" dirty="0" err="1"/>
              <a:t>cofnod</a:t>
            </a:r>
            <a:r>
              <a:rPr lang="en-GB" sz="1900" dirty="0"/>
              <a:t> </a:t>
            </a:r>
            <a:r>
              <a:rPr lang="en-GB" sz="1900" dirty="0" err="1"/>
              <a:t>llyfryddiaethol</a:t>
            </a:r>
            <a:r>
              <a:rPr lang="en-GB" sz="1900" dirty="0"/>
              <a:t> </a:t>
            </a:r>
            <a:r>
              <a:rPr lang="en-GB" sz="1900" dirty="0" err="1"/>
              <a:t>llawn</a:t>
            </a:r>
            <a:r>
              <a:rPr lang="en-GB" sz="1900" dirty="0"/>
              <a:t> y </a:t>
            </a:r>
            <a:r>
              <a:rPr lang="en-GB" sz="1900" dirty="0" err="1"/>
              <a:t>ffynonellau</a:t>
            </a:r>
            <a:r>
              <a:rPr lang="en-GB" sz="1900" dirty="0"/>
              <a:t> y </a:t>
            </a:r>
            <a:r>
              <a:rPr lang="en-GB" sz="1900" dirty="0" err="1"/>
              <a:t>cyfeiriwyd</a:t>
            </a:r>
            <a:r>
              <a:rPr lang="en-GB" sz="1900" dirty="0"/>
              <a:t> </a:t>
            </a:r>
            <a:r>
              <a:rPr lang="en-GB" sz="1900" dirty="0" err="1"/>
              <a:t>atynt</a:t>
            </a:r>
            <a:r>
              <a:rPr lang="en-GB" sz="1900" dirty="0"/>
              <a:t> </a:t>
            </a:r>
            <a:r>
              <a:rPr lang="en-GB" sz="1900" dirty="0" err="1"/>
              <a:t>yn</a:t>
            </a:r>
            <a:r>
              <a:rPr lang="en-GB" sz="1900" dirty="0"/>
              <a:t> </a:t>
            </a:r>
            <a:r>
              <a:rPr lang="en-GB" sz="1900" dirty="0" err="1"/>
              <a:t>eich</a:t>
            </a:r>
            <a:r>
              <a:rPr lang="en-GB" sz="1900" dirty="0"/>
              <a:t> </a:t>
            </a:r>
            <a:r>
              <a:rPr lang="en-GB" sz="1900" dirty="0" err="1"/>
              <a:t>testun</a:t>
            </a:r>
            <a:endParaRPr lang="en-GB" sz="1900" dirty="0"/>
          </a:p>
          <a:p>
            <a:pPr lvl="1"/>
            <a:endParaRPr lang="en-GB" sz="1900" dirty="0"/>
          </a:p>
          <a:p>
            <a:pPr lvl="1"/>
            <a:r>
              <a:rPr lang="en-GB" sz="1900" b="1" dirty="0" err="1"/>
              <a:t>E.e.</a:t>
            </a:r>
            <a:r>
              <a:rPr lang="en-GB" sz="1900" b="1" dirty="0"/>
              <a:t> Pears, R. a Shields, G. (2016) Cite them right: the essential referencing guide. 10fed arg. </a:t>
            </a:r>
            <a:r>
              <a:rPr lang="en-GB" sz="1900" b="1" dirty="0" err="1"/>
              <a:t>diw</a:t>
            </a:r>
            <a:r>
              <a:rPr lang="en-GB" sz="1900" b="1" dirty="0"/>
              <a:t>. Basingstoke: Palgrave.</a:t>
            </a:r>
            <a:endParaRPr lang="en-GB" sz="1900" dirty="0"/>
          </a:p>
        </p:txBody>
      </p:sp>
      <p:sp>
        <p:nvSpPr>
          <p:cNvPr id="5" name="Text Placeholder 4">
            <a:extLst>
              <a:ext uri="{FF2B5EF4-FFF2-40B4-BE49-F238E27FC236}">
                <a16:creationId xmlns:a16="http://schemas.microsoft.com/office/drawing/2014/main" id="{AA98A1DC-EE6A-4755-BC2F-27209CDD9A77}"/>
              </a:ext>
            </a:extLst>
          </p:cNvPr>
          <p:cNvSpPr>
            <a:spLocks noGrp="1"/>
          </p:cNvSpPr>
          <p:nvPr>
            <p:ph type="body" sz="quarter" idx="3"/>
          </p:nvPr>
        </p:nvSpPr>
        <p:spPr/>
        <p:txBody>
          <a:bodyPr/>
          <a:lstStyle/>
          <a:p>
            <a:r>
              <a:rPr lang="en-GB" sz="2000" b="1" dirty="0"/>
              <a:t>A </a:t>
            </a:r>
            <a:r>
              <a:rPr lang="en-GB" sz="2000" b="1"/>
              <a:t>reference list:</a:t>
            </a:r>
            <a:endParaRPr lang="en-GB" dirty="0"/>
          </a:p>
        </p:txBody>
      </p:sp>
      <p:sp>
        <p:nvSpPr>
          <p:cNvPr id="6" name="Content Placeholder 5">
            <a:extLst>
              <a:ext uri="{FF2B5EF4-FFF2-40B4-BE49-F238E27FC236}">
                <a16:creationId xmlns:a16="http://schemas.microsoft.com/office/drawing/2014/main" id="{DA0D3AE0-AEC6-21FC-A1AB-425CF718A8E6}"/>
              </a:ext>
            </a:extLst>
          </p:cNvPr>
          <p:cNvSpPr>
            <a:spLocks noGrp="1"/>
          </p:cNvSpPr>
          <p:nvPr>
            <p:ph sz="quarter" idx="4"/>
          </p:nvPr>
        </p:nvSpPr>
        <p:spPr/>
        <p:txBody>
          <a:bodyPr>
            <a:normAutofit fontScale="85000" lnSpcReduction="20000"/>
          </a:bodyPr>
          <a:lstStyle/>
          <a:p>
            <a:pPr marL="228600" lvl="1" indent="0">
              <a:buNone/>
            </a:pPr>
            <a:r>
              <a:rPr lang="en-GB" sz="2400" dirty="0"/>
              <a:t>The purpose of the in-text citation is to refer you to the full details of the publication within a full reference list or bibliography at the end of your work. Full publication details of the citation should be found in the reference list at the end of your assignment. This contains the full bibliographical record of the references cited in your text </a:t>
            </a:r>
          </a:p>
          <a:p>
            <a:pPr marL="530352" lvl="1" indent="0">
              <a:buNone/>
            </a:pPr>
            <a:endParaRPr lang="en-GB" sz="2400" dirty="0"/>
          </a:p>
          <a:p>
            <a:pPr lvl="1"/>
            <a:r>
              <a:rPr lang="en-GB" sz="2400" b="1" dirty="0"/>
              <a:t>e.g. Pears, R. and Shields, G. (2016) . 10th rev. </a:t>
            </a:r>
            <a:r>
              <a:rPr lang="en-GB" sz="2400" b="1" dirty="0" err="1"/>
              <a:t>edn</a:t>
            </a:r>
            <a:r>
              <a:rPr lang="en-GB" sz="2400" b="1" dirty="0"/>
              <a:t>. Basingstoke: Palgrave. It should enable any reader to locate your original source.</a:t>
            </a:r>
            <a:endParaRPr lang="en-GB" dirty="0"/>
          </a:p>
        </p:txBody>
      </p:sp>
    </p:spTree>
    <p:extLst>
      <p:ext uri="{BB962C8B-B14F-4D97-AF65-F5344CB8AC3E}">
        <p14:creationId xmlns:p14="http://schemas.microsoft.com/office/powerpoint/2010/main" val="31330165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A3716-E6D2-189F-E01C-C9A4183B0E10}"/>
              </a:ext>
            </a:extLst>
          </p:cNvPr>
          <p:cNvSpPr>
            <a:spLocks noGrp="1"/>
          </p:cNvSpPr>
          <p:nvPr>
            <p:ph type="title"/>
          </p:nvPr>
        </p:nvSpPr>
        <p:spPr/>
        <p:txBody>
          <a:bodyPr/>
          <a:lstStyle/>
          <a:p>
            <a:r>
              <a:rPr lang="en-GB" dirty="0" err="1"/>
              <a:t>Rhestr</a:t>
            </a:r>
            <a:r>
              <a:rPr lang="en-GB" dirty="0"/>
              <a:t> </a:t>
            </a:r>
            <a:r>
              <a:rPr lang="en-GB" dirty="0" err="1"/>
              <a:t>cyfeiriadau</a:t>
            </a:r>
            <a:r>
              <a:rPr lang="en-GB" dirty="0"/>
              <a:t> / Reference List</a:t>
            </a:r>
          </a:p>
        </p:txBody>
      </p:sp>
      <p:sp>
        <p:nvSpPr>
          <p:cNvPr id="3" name="Content Placeholder 2"/>
          <p:cNvSpPr>
            <a:spLocks noGrp="1"/>
          </p:cNvSpPr>
          <p:nvPr>
            <p:ph sz="half" idx="1"/>
          </p:nvPr>
        </p:nvSpPr>
        <p:spPr/>
        <p:txBody>
          <a:bodyPr anchor="ctr">
            <a:normAutofit fontScale="92500" lnSpcReduction="10000"/>
          </a:bodyPr>
          <a:lstStyle/>
          <a:p>
            <a:pPr marL="587502" indent="-285750"/>
            <a:endParaRPr lang="en-GB" dirty="0"/>
          </a:p>
          <a:p>
            <a:pPr marL="587502" indent="-285750"/>
            <a:endParaRPr lang="en-GB" dirty="0"/>
          </a:p>
          <a:p>
            <a:pPr marL="587502" indent="-285750"/>
            <a:r>
              <a:rPr lang="en-GB" dirty="0" err="1"/>
              <a:t>Trefnir</a:t>
            </a:r>
            <a:r>
              <a:rPr lang="en-GB" dirty="0"/>
              <a:t> </a:t>
            </a:r>
            <a:r>
              <a:rPr lang="en-GB" dirty="0" err="1"/>
              <a:t>rhestr</a:t>
            </a:r>
            <a:r>
              <a:rPr lang="en-GB" dirty="0"/>
              <a:t> </a:t>
            </a:r>
            <a:r>
              <a:rPr lang="en-GB" dirty="0" err="1"/>
              <a:t>gyfeiriadau</a:t>
            </a:r>
            <a:r>
              <a:rPr lang="en-GB" dirty="0"/>
              <a:t> yn </a:t>
            </a:r>
            <a:r>
              <a:rPr lang="en-GB" dirty="0" err="1"/>
              <a:t>nhrefn</a:t>
            </a:r>
            <a:r>
              <a:rPr lang="en-GB" dirty="0"/>
              <a:t> </a:t>
            </a:r>
            <a:r>
              <a:rPr lang="en-GB" dirty="0" err="1"/>
              <a:t>yr</a:t>
            </a:r>
            <a:r>
              <a:rPr lang="en-GB" dirty="0"/>
              <a:t> </a:t>
            </a:r>
            <a:r>
              <a:rPr lang="en-GB" dirty="0" err="1"/>
              <a:t>wyddor</a:t>
            </a:r>
            <a:r>
              <a:rPr lang="en-GB" dirty="0"/>
              <a:t> yn </a:t>
            </a:r>
            <a:r>
              <a:rPr lang="en-GB" dirty="0" err="1"/>
              <a:t>ôl</a:t>
            </a:r>
            <a:r>
              <a:rPr lang="en-GB" dirty="0"/>
              <a:t> </a:t>
            </a:r>
            <a:r>
              <a:rPr lang="en-GB" dirty="0" err="1"/>
              <a:t>cyfenw’r</a:t>
            </a:r>
            <a:r>
              <a:rPr lang="en-GB" dirty="0"/>
              <a:t> </a:t>
            </a:r>
            <a:r>
              <a:rPr lang="en-GB" dirty="0" err="1"/>
              <a:t>awdur</a:t>
            </a:r>
            <a:r>
              <a:rPr lang="en-GB" dirty="0"/>
              <a:t> neu, </a:t>
            </a:r>
            <a:r>
              <a:rPr lang="en-GB" dirty="0" err="1"/>
              <a:t>os</a:t>
            </a:r>
            <a:r>
              <a:rPr lang="en-GB" dirty="0"/>
              <a:t> </a:t>
            </a:r>
            <a:r>
              <a:rPr lang="en-GB" dirty="0" err="1"/>
              <a:t>nad</a:t>
            </a:r>
            <a:r>
              <a:rPr lang="en-GB" dirty="0"/>
              <a:t> oes </a:t>
            </a:r>
            <a:r>
              <a:rPr lang="en-GB" dirty="0" err="1"/>
              <a:t>awdur</a:t>
            </a:r>
            <a:r>
              <a:rPr lang="en-GB" dirty="0"/>
              <a:t>, yn </a:t>
            </a:r>
            <a:r>
              <a:rPr lang="en-GB" dirty="0" err="1"/>
              <a:t>ôl</a:t>
            </a:r>
            <a:r>
              <a:rPr lang="en-GB" dirty="0"/>
              <a:t> y </a:t>
            </a:r>
            <a:r>
              <a:rPr lang="en-GB" dirty="0" err="1"/>
              <a:t>teitl</a:t>
            </a:r>
            <a:r>
              <a:rPr lang="en-GB" dirty="0"/>
              <a:t>. </a:t>
            </a:r>
            <a:r>
              <a:rPr lang="en-GB" dirty="0" err="1"/>
              <a:t>Weithiau</a:t>
            </a:r>
            <a:r>
              <a:rPr lang="en-GB" dirty="0"/>
              <a:t> gall </a:t>
            </a:r>
            <a:r>
              <a:rPr lang="en-GB" dirty="0" err="1"/>
              <a:t>eich</a:t>
            </a:r>
            <a:r>
              <a:rPr lang="en-GB" dirty="0"/>
              <a:t> </a:t>
            </a:r>
            <a:r>
              <a:rPr lang="en-GB" dirty="0" err="1"/>
              <a:t>twtor</a:t>
            </a:r>
            <a:r>
              <a:rPr lang="en-GB" dirty="0"/>
              <a:t> </a:t>
            </a:r>
            <a:r>
              <a:rPr lang="en-GB" dirty="0" err="1"/>
              <a:t>hefyd</a:t>
            </a:r>
            <a:r>
              <a:rPr lang="en-GB" dirty="0"/>
              <a:t> </a:t>
            </a:r>
            <a:r>
              <a:rPr lang="en-GB" dirty="0" err="1"/>
              <a:t>ofyn</a:t>
            </a:r>
            <a:r>
              <a:rPr lang="en-GB" dirty="0"/>
              <a:t> am </a:t>
            </a:r>
            <a:r>
              <a:rPr lang="en-GB" dirty="0" err="1"/>
              <a:t>lyfryddiaeth</a:t>
            </a:r>
            <a:r>
              <a:rPr lang="en-GB" dirty="0"/>
              <a:t>. Mae </a:t>
            </a:r>
            <a:r>
              <a:rPr lang="en-GB" dirty="0" err="1"/>
              <a:t>llyfryddiaeth</a:t>
            </a:r>
            <a:r>
              <a:rPr lang="en-GB" dirty="0"/>
              <a:t> </a:t>
            </a:r>
            <a:r>
              <a:rPr lang="en-GB" dirty="0" err="1"/>
              <a:t>yn</a:t>
            </a:r>
            <a:r>
              <a:rPr lang="en-GB" dirty="0"/>
              <a:t> </a:t>
            </a:r>
            <a:r>
              <a:rPr lang="en-GB" dirty="0" err="1"/>
              <a:t>rhestr</a:t>
            </a:r>
            <a:r>
              <a:rPr lang="en-GB" dirty="0"/>
              <a:t> </a:t>
            </a:r>
            <a:r>
              <a:rPr lang="en-GB" dirty="0" err="1"/>
              <a:t>o’r</a:t>
            </a:r>
            <a:r>
              <a:rPr lang="en-GB" dirty="0"/>
              <a:t> </a:t>
            </a:r>
            <a:r>
              <a:rPr lang="en-GB" dirty="0" err="1"/>
              <a:t>holl</a:t>
            </a:r>
            <a:r>
              <a:rPr lang="en-GB" dirty="0"/>
              <a:t> </a:t>
            </a:r>
            <a:r>
              <a:rPr lang="en-GB" dirty="0" err="1"/>
              <a:t>ffynonellau</a:t>
            </a:r>
            <a:r>
              <a:rPr lang="en-GB" dirty="0"/>
              <a:t> </a:t>
            </a:r>
            <a:r>
              <a:rPr lang="en-GB" dirty="0" err="1"/>
              <a:t>rydych</a:t>
            </a:r>
            <a:r>
              <a:rPr lang="en-GB" dirty="0"/>
              <a:t> </a:t>
            </a:r>
            <a:r>
              <a:rPr lang="en-GB" dirty="0" err="1"/>
              <a:t>wedi’u</a:t>
            </a:r>
            <a:r>
              <a:rPr lang="en-GB" dirty="0"/>
              <a:t> </a:t>
            </a:r>
            <a:r>
              <a:rPr lang="en-GB" dirty="0" err="1"/>
              <a:t>darllen</a:t>
            </a:r>
            <a:r>
              <a:rPr lang="en-GB" dirty="0"/>
              <a:t> </a:t>
            </a:r>
            <a:r>
              <a:rPr lang="en-GB" dirty="0" err="1"/>
              <a:t>ar</a:t>
            </a:r>
            <a:r>
              <a:rPr lang="en-GB" dirty="0"/>
              <a:t> </a:t>
            </a:r>
            <a:r>
              <a:rPr lang="en-GB" dirty="0" err="1"/>
              <a:t>gyfer</a:t>
            </a:r>
            <a:r>
              <a:rPr lang="en-GB" dirty="0"/>
              <a:t> </a:t>
            </a:r>
            <a:r>
              <a:rPr lang="en-GB" dirty="0" err="1"/>
              <a:t>eich</a:t>
            </a:r>
            <a:r>
              <a:rPr lang="en-GB" dirty="0"/>
              <a:t> </a:t>
            </a:r>
            <a:r>
              <a:rPr lang="en-GB" dirty="0" err="1"/>
              <a:t>aseiniad</a:t>
            </a:r>
            <a:r>
              <a:rPr lang="en-GB" dirty="0"/>
              <a:t>, </a:t>
            </a:r>
            <a:r>
              <a:rPr lang="en-GB" dirty="0" err="1"/>
              <a:t>os</a:t>
            </a:r>
            <a:r>
              <a:rPr lang="en-GB" dirty="0"/>
              <a:t> </a:t>
            </a:r>
            <a:r>
              <a:rPr lang="en-GB" dirty="0" err="1"/>
              <a:t>ydych</a:t>
            </a:r>
            <a:r>
              <a:rPr lang="en-GB" dirty="0"/>
              <a:t> </a:t>
            </a:r>
            <a:r>
              <a:rPr lang="en-GB" dirty="0" err="1"/>
              <a:t>wedi</a:t>
            </a:r>
            <a:r>
              <a:rPr lang="en-GB" dirty="0"/>
              <a:t> </a:t>
            </a:r>
            <a:r>
              <a:rPr lang="en-GB" dirty="0" err="1"/>
              <a:t>cyfeirio</a:t>
            </a:r>
            <a:r>
              <a:rPr lang="en-GB" dirty="0"/>
              <a:t> </a:t>
            </a:r>
            <a:r>
              <a:rPr lang="en-GB" dirty="0" err="1"/>
              <a:t>atynt</a:t>
            </a:r>
            <a:r>
              <a:rPr lang="en-GB" dirty="0"/>
              <a:t> </a:t>
            </a:r>
            <a:r>
              <a:rPr lang="en-GB" dirty="0" err="1"/>
              <a:t>yn</a:t>
            </a:r>
            <a:r>
              <a:rPr lang="en-GB" dirty="0"/>
              <a:t> </a:t>
            </a:r>
            <a:r>
              <a:rPr lang="en-GB" dirty="0" err="1"/>
              <a:t>eich</a:t>
            </a:r>
            <a:r>
              <a:rPr lang="en-GB" dirty="0"/>
              <a:t> </a:t>
            </a:r>
            <a:r>
              <a:rPr lang="en-GB" dirty="0" err="1"/>
              <a:t>testun</a:t>
            </a:r>
            <a:r>
              <a:rPr lang="en-GB" dirty="0"/>
              <a:t> </a:t>
            </a:r>
            <a:r>
              <a:rPr lang="en-GB" dirty="0" err="1"/>
              <a:t>neu</a:t>
            </a:r>
            <a:r>
              <a:rPr lang="en-GB" dirty="0"/>
              <a:t> </a:t>
            </a:r>
            <a:r>
              <a:rPr lang="en-GB" dirty="0" err="1"/>
              <a:t>beidio</a:t>
            </a:r>
            <a:r>
              <a:rPr lang="en-GB" dirty="0"/>
              <a:t> ac felly </a:t>
            </a:r>
            <a:r>
              <a:rPr lang="en-GB" dirty="0" err="1"/>
              <a:t>mae'n</a:t>
            </a:r>
            <a:r>
              <a:rPr lang="en-GB" dirty="0"/>
              <a:t> </a:t>
            </a:r>
            <a:r>
              <a:rPr lang="en-GB" dirty="0" err="1"/>
              <a:t>fwy</a:t>
            </a:r>
            <a:r>
              <a:rPr lang="en-GB" dirty="0"/>
              <a:t> </a:t>
            </a:r>
            <a:r>
              <a:rPr lang="en-GB" dirty="0" err="1"/>
              <a:t>cynhwysfawr</a:t>
            </a:r>
            <a:r>
              <a:rPr lang="en-GB" dirty="0"/>
              <a:t> </a:t>
            </a:r>
            <a:r>
              <a:rPr lang="en-GB" dirty="0" err="1"/>
              <a:t>na</a:t>
            </a:r>
            <a:r>
              <a:rPr lang="en-GB" dirty="0"/>
              <a:t> </a:t>
            </a:r>
            <a:r>
              <a:rPr lang="en-GB" dirty="0" err="1"/>
              <a:t>rhestr</a:t>
            </a:r>
            <a:r>
              <a:rPr lang="en-GB" dirty="0"/>
              <a:t> </a:t>
            </a:r>
            <a:r>
              <a:rPr lang="en-GB" dirty="0" err="1"/>
              <a:t>gyfeiriadau</a:t>
            </a:r>
            <a:r>
              <a:rPr lang="en-GB" dirty="0"/>
              <a:t>. </a:t>
            </a:r>
            <a:r>
              <a:rPr lang="en-GB" dirty="0" err="1"/>
              <a:t>Os</a:t>
            </a:r>
            <a:r>
              <a:rPr lang="en-GB" dirty="0"/>
              <a:t> </a:t>
            </a:r>
            <a:r>
              <a:rPr lang="en-GB" dirty="0" err="1"/>
              <a:t>nad</a:t>
            </a:r>
            <a:r>
              <a:rPr lang="en-GB" dirty="0"/>
              <a:t> </a:t>
            </a:r>
            <a:r>
              <a:rPr lang="en-GB" dirty="0" err="1"/>
              <a:t>ydych</a:t>
            </a:r>
            <a:r>
              <a:rPr lang="en-GB" dirty="0"/>
              <a:t> </a:t>
            </a:r>
            <a:r>
              <a:rPr lang="en-GB" dirty="0" err="1"/>
              <a:t>yn</a:t>
            </a:r>
            <a:r>
              <a:rPr lang="en-GB" dirty="0"/>
              <a:t> </a:t>
            </a:r>
            <a:r>
              <a:rPr lang="en-GB" dirty="0" err="1"/>
              <a:t>siŵr</a:t>
            </a:r>
            <a:r>
              <a:rPr lang="en-GB" dirty="0"/>
              <a:t> </a:t>
            </a:r>
            <a:r>
              <a:rPr lang="en-GB" dirty="0" err="1"/>
              <a:t>p’un</a:t>
            </a:r>
            <a:r>
              <a:rPr lang="en-GB" dirty="0"/>
              <a:t> </a:t>
            </a:r>
            <a:r>
              <a:rPr lang="en-GB" dirty="0" err="1"/>
              <a:t>sydd</a:t>
            </a:r>
            <a:r>
              <a:rPr lang="en-GB" dirty="0"/>
              <a:t> </a:t>
            </a:r>
            <a:r>
              <a:rPr lang="en-GB" dirty="0" err="1"/>
              <a:t>ei</a:t>
            </a:r>
            <a:r>
              <a:rPr lang="en-GB" dirty="0"/>
              <a:t> </a:t>
            </a:r>
            <a:r>
              <a:rPr lang="en-GB" dirty="0" err="1"/>
              <a:t>angen</a:t>
            </a:r>
            <a:r>
              <a:rPr lang="en-GB" dirty="0"/>
              <a:t>, </a:t>
            </a:r>
            <a:r>
              <a:rPr lang="en-GB" dirty="0" err="1"/>
              <a:t>gofynnwch</a:t>
            </a:r>
            <a:r>
              <a:rPr lang="en-GB" dirty="0"/>
              <a:t> </a:t>
            </a:r>
            <a:r>
              <a:rPr lang="en-GB" dirty="0" err="1"/>
              <a:t>i’ch</a:t>
            </a:r>
            <a:r>
              <a:rPr lang="en-GB" dirty="0"/>
              <a:t> </a:t>
            </a:r>
            <a:r>
              <a:rPr lang="en-GB" dirty="0" err="1"/>
              <a:t>darlithydd</a:t>
            </a:r>
            <a:r>
              <a:rPr lang="en-GB" dirty="0"/>
              <a:t>. </a:t>
            </a:r>
            <a:endParaRPr lang="en-GB" b="1" dirty="0"/>
          </a:p>
          <a:p>
            <a:pPr lvl="1"/>
            <a:endParaRPr lang="en-GB" sz="1800" dirty="0"/>
          </a:p>
          <a:p>
            <a:pPr lvl="1"/>
            <a:endParaRPr lang="en-GB" sz="1800" dirty="0"/>
          </a:p>
          <a:p>
            <a:pPr lvl="1"/>
            <a:endParaRPr lang="en-GB" sz="1800" dirty="0"/>
          </a:p>
          <a:p>
            <a:endParaRPr lang="en-GB" sz="1800" dirty="0"/>
          </a:p>
        </p:txBody>
      </p:sp>
      <p:sp>
        <p:nvSpPr>
          <p:cNvPr id="4" name="Content Placeholder 3">
            <a:extLst>
              <a:ext uri="{FF2B5EF4-FFF2-40B4-BE49-F238E27FC236}">
                <a16:creationId xmlns:a16="http://schemas.microsoft.com/office/drawing/2014/main" id="{EEAAF435-83EC-1EA9-8520-5E1951F5518D}"/>
              </a:ext>
            </a:extLst>
          </p:cNvPr>
          <p:cNvSpPr>
            <a:spLocks noGrp="1"/>
          </p:cNvSpPr>
          <p:nvPr>
            <p:ph sz="half" idx="2"/>
          </p:nvPr>
        </p:nvSpPr>
        <p:spPr/>
        <p:txBody>
          <a:bodyPr>
            <a:normAutofit fontScale="92500" lnSpcReduction="10000"/>
          </a:bodyPr>
          <a:lstStyle/>
          <a:p>
            <a:r>
              <a:rPr lang="en-GB" sz="2400" dirty="0"/>
              <a:t>A reference list is arranged in alphabetical order by the author’s family name or, if there is no author, by title. A bibliography can also sometimes be requested by your tutor. A bibliography is a list of all the sources you have read for your assignment, whether or not you have cited them in your text and therefore more exhaustive than a reference list. If you’re not sure which is required, ask your lecturer.</a:t>
            </a:r>
            <a:endParaRPr lang="en-GB" dirty="0"/>
          </a:p>
        </p:txBody>
      </p:sp>
    </p:spTree>
    <p:extLst>
      <p:ext uri="{BB962C8B-B14F-4D97-AF65-F5344CB8AC3E}">
        <p14:creationId xmlns:p14="http://schemas.microsoft.com/office/powerpoint/2010/main" val="27010902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2570" y="838646"/>
            <a:ext cx="3709991" cy="5180709"/>
          </a:xfrm>
        </p:spPr>
        <p:txBody>
          <a:bodyPr>
            <a:normAutofit/>
          </a:bodyPr>
          <a:lstStyle/>
          <a:p>
            <a:r>
              <a:rPr lang="en-GB" sz="3600" dirty="0"/>
              <a:t>DYFYNIAD</a:t>
            </a:r>
            <a:br>
              <a:rPr lang="en-GB" sz="3600" dirty="0"/>
            </a:br>
            <a:br>
              <a:rPr lang="en-GB" sz="3600" dirty="0"/>
            </a:br>
            <a:br>
              <a:rPr lang="en-GB" sz="3600" dirty="0"/>
            </a:br>
            <a:br>
              <a:rPr lang="en-GB" sz="3600" dirty="0"/>
            </a:br>
            <a:br>
              <a:rPr lang="en-GB" sz="3600" dirty="0"/>
            </a:br>
            <a:r>
              <a:rPr lang="en-GB" sz="3600" dirty="0"/>
              <a:t>Quotations</a:t>
            </a:r>
          </a:p>
        </p:txBody>
      </p:sp>
      <p:sp useBgFill="1">
        <p:nvSpPr>
          <p:cNvPr id="10" name="Rectangle 9">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2"/>
            <a:ext cx="753770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63671" y="838647"/>
            <a:ext cx="5823328" cy="5180708"/>
          </a:xfrm>
        </p:spPr>
        <p:txBody>
          <a:bodyPr anchor="ctr">
            <a:normAutofit/>
          </a:bodyPr>
          <a:lstStyle/>
          <a:p>
            <a:r>
              <a:rPr lang="en-GB" sz="2000" dirty="0" err="1"/>
              <a:t>Ystyr</a:t>
            </a:r>
            <a:r>
              <a:rPr lang="en-GB" sz="2000" dirty="0"/>
              <a:t> </a:t>
            </a:r>
            <a:r>
              <a:rPr lang="en-GB" sz="2000" dirty="0" err="1"/>
              <a:t>dyfyniad</a:t>
            </a:r>
            <a:r>
              <a:rPr lang="en-GB" sz="2000" dirty="0"/>
              <a:t> </a:t>
            </a:r>
            <a:r>
              <a:rPr lang="en-GB" sz="2000" dirty="0" err="1"/>
              <a:t>yw’ch</a:t>
            </a:r>
            <a:r>
              <a:rPr lang="en-GB" sz="2000" dirty="0"/>
              <a:t> bod </a:t>
            </a:r>
            <a:r>
              <a:rPr lang="en-GB" sz="2000" dirty="0" err="1"/>
              <a:t>yn</a:t>
            </a:r>
            <a:r>
              <a:rPr lang="en-GB" sz="2000" dirty="0"/>
              <a:t> </a:t>
            </a:r>
            <a:r>
              <a:rPr lang="en-GB" sz="2000" dirty="0" err="1"/>
              <a:t>cymryd</a:t>
            </a:r>
            <a:r>
              <a:rPr lang="en-GB" sz="2000" dirty="0"/>
              <a:t> </a:t>
            </a:r>
            <a:r>
              <a:rPr lang="en-GB" sz="2000" dirty="0" err="1"/>
              <a:t>yr</a:t>
            </a:r>
            <a:r>
              <a:rPr lang="en-GB" sz="2000" dirty="0"/>
              <a:t> union </a:t>
            </a:r>
            <a:r>
              <a:rPr lang="en-GB" sz="2000" dirty="0" err="1"/>
              <a:t>eiriau</a:t>
            </a:r>
            <a:r>
              <a:rPr lang="en-GB" sz="2000" dirty="0"/>
              <a:t> a </a:t>
            </a:r>
            <a:r>
              <a:rPr lang="en-GB" sz="2000" dirty="0" err="1"/>
              <a:t>ddefnyddir</a:t>
            </a:r>
            <a:r>
              <a:rPr lang="en-GB" sz="2000" dirty="0"/>
              <a:t> </a:t>
            </a:r>
            <a:r>
              <a:rPr lang="en-GB" sz="2000" dirty="0" err="1"/>
              <a:t>gan</a:t>
            </a:r>
            <a:r>
              <a:rPr lang="en-GB" sz="2000" dirty="0"/>
              <a:t> </a:t>
            </a:r>
            <a:r>
              <a:rPr lang="en-GB" sz="2000" dirty="0" err="1"/>
              <a:t>awdur</a:t>
            </a:r>
            <a:r>
              <a:rPr lang="en-GB" sz="2000" dirty="0"/>
              <a:t> </a:t>
            </a:r>
            <a:r>
              <a:rPr lang="en-GB" sz="2000" dirty="0" err="1"/>
              <a:t>arall</a:t>
            </a:r>
            <a:r>
              <a:rPr lang="en-GB" sz="2000" dirty="0"/>
              <a:t> ac </a:t>
            </a:r>
            <a:r>
              <a:rPr lang="en-GB" sz="2000" dirty="0" err="1"/>
              <a:t>yn</a:t>
            </a:r>
            <a:r>
              <a:rPr lang="en-GB" sz="2000" dirty="0"/>
              <a:t> </a:t>
            </a:r>
            <a:r>
              <a:rPr lang="en-GB" sz="2000" dirty="0" err="1"/>
              <a:t>eu</a:t>
            </a:r>
            <a:r>
              <a:rPr lang="en-GB" sz="2000" dirty="0"/>
              <a:t> </a:t>
            </a:r>
            <a:r>
              <a:rPr lang="en-GB" sz="2000" dirty="0" err="1"/>
              <a:t>gosod</a:t>
            </a:r>
            <a:r>
              <a:rPr lang="en-GB" sz="2000" dirty="0"/>
              <a:t> </a:t>
            </a:r>
            <a:r>
              <a:rPr lang="en-GB" sz="2000" dirty="0" err="1"/>
              <a:t>yn</a:t>
            </a:r>
            <a:r>
              <a:rPr lang="en-GB" sz="2000" dirty="0"/>
              <a:t> </a:t>
            </a:r>
            <a:r>
              <a:rPr lang="en-GB" sz="2000" dirty="0" err="1"/>
              <a:t>eich</a:t>
            </a:r>
            <a:r>
              <a:rPr lang="en-GB" sz="2000" dirty="0"/>
              <a:t> </a:t>
            </a:r>
            <a:r>
              <a:rPr lang="en-GB" sz="2000" dirty="0" err="1"/>
              <a:t>gwaith</a:t>
            </a:r>
            <a:r>
              <a:rPr lang="en-GB" sz="2000" dirty="0"/>
              <a:t>. </a:t>
            </a:r>
          </a:p>
          <a:p>
            <a:r>
              <a:rPr lang="en-GB" sz="2000" dirty="0" err="1"/>
              <a:t>Dylid</a:t>
            </a:r>
            <a:r>
              <a:rPr lang="en-GB" sz="2000" dirty="0"/>
              <a:t> </a:t>
            </a:r>
            <a:r>
              <a:rPr lang="en-GB" sz="2000" dirty="0" err="1"/>
              <a:t>defnyddio</a:t>
            </a:r>
            <a:r>
              <a:rPr lang="en-GB" sz="2000" dirty="0"/>
              <a:t> </a:t>
            </a:r>
            <a:r>
              <a:rPr lang="en-GB" sz="2000" dirty="0" err="1"/>
              <a:t>dyfyniadau</a:t>
            </a:r>
            <a:r>
              <a:rPr lang="en-GB" sz="2000" dirty="0"/>
              <a:t> </a:t>
            </a:r>
            <a:r>
              <a:rPr lang="en-GB" sz="2000" dirty="0" err="1"/>
              <a:t>uniongyrchol</a:t>
            </a:r>
            <a:r>
              <a:rPr lang="en-GB" sz="2000" dirty="0"/>
              <a:t> </a:t>
            </a:r>
            <a:r>
              <a:rPr lang="en-GB" sz="2000" dirty="0" err="1"/>
              <a:t>yn</a:t>
            </a:r>
            <a:r>
              <a:rPr lang="en-GB" sz="2000" dirty="0"/>
              <a:t> </a:t>
            </a:r>
            <a:r>
              <a:rPr lang="en-GB" sz="2000" dirty="0" err="1"/>
              <a:t>gynnil</a:t>
            </a:r>
            <a:r>
              <a:rPr lang="en-GB" sz="2000" dirty="0"/>
              <a:t> ac </a:t>
            </a:r>
            <a:r>
              <a:rPr lang="en-GB" sz="2000" dirty="0" err="1"/>
              <a:t>ond</a:t>
            </a:r>
            <a:r>
              <a:rPr lang="en-GB" sz="2000" dirty="0"/>
              <a:t> </a:t>
            </a:r>
            <a:r>
              <a:rPr lang="en-GB" sz="2000" dirty="0" err="1"/>
              <a:t>pryd</a:t>
            </a:r>
            <a:r>
              <a:rPr lang="en-GB" sz="2000" dirty="0"/>
              <a:t> </a:t>
            </a:r>
            <a:r>
              <a:rPr lang="en-GB" sz="2000" dirty="0" err="1"/>
              <a:t>maent</a:t>
            </a:r>
            <a:r>
              <a:rPr lang="en-GB" sz="2000" dirty="0"/>
              <a:t> </a:t>
            </a:r>
            <a:r>
              <a:rPr lang="en-GB" sz="2000" dirty="0" err="1"/>
              <a:t>yn</a:t>
            </a:r>
            <a:r>
              <a:rPr lang="en-GB" sz="2000" dirty="0"/>
              <a:t> </a:t>
            </a:r>
            <a:r>
              <a:rPr lang="en-GB" sz="2000" dirty="0" err="1"/>
              <a:t>berthnasol</a:t>
            </a:r>
            <a:r>
              <a:rPr lang="en-GB" sz="2000" dirty="0"/>
              <a:t> </a:t>
            </a:r>
            <a:r>
              <a:rPr lang="en-GB" sz="2000" dirty="0" err="1"/>
              <a:t>i’r</a:t>
            </a:r>
            <a:r>
              <a:rPr lang="en-GB" sz="2000" dirty="0"/>
              <a:t> </a:t>
            </a:r>
            <a:r>
              <a:rPr lang="en-GB" sz="2000" dirty="0" err="1"/>
              <a:t>ddadl</a:t>
            </a:r>
            <a:r>
              <a:rPr lang="en-GB" sz="2000" dirty="0"/>
              <a:t> </a:t>
            </a:r>
            <a:r>
              <a:rPr lang="en-GB" sz="2000" dirty="0" err="1"/>
              <a:t>rydych</a:t>
            </a:r>
            <a:r>
              <a:rPr lang="en-GB" sz="2000" dirty="0"/>
              <a:t> </a:t>
            </a:r>
            <a:r>
              <a:rPr lang="en-GB" sz="2000" dirty="0" err="1"/>
              <a:t>yn</a:t>
            </a:r>
            <a:r>
              <a:rPr lang="en-GB" sz="2000" dirty="0"/>
              <a:t> </a:t>
            </a:r>
            <a:r>
              <a:rPr lang="en-GB" sz="2000" dirty="0" err="1"/>
              <a:t>ei</a:t>
            </a:r>
            <a:r>
              <a:rPr lang="en-GB" sz="2000" dirty="0"/>
              <a:t> </a:t>
            </a:r>
            <a:r>
              <a:rPr lang="en-GB" sz="2000" dirty="0" err="1"/>
              <a:t>gwneud</a:t>
            </a:r>
            <a:r>
              <a:rPr lang="en-GB" sz="2000" dirty="0"/>
              <a:t> </a:t>
            </a:r>
            <a:r>
              <a:rPr lang="en-GB" sz="2000" dirty="0" err="1"/>
              <a:t>yn</a:t>
            </a:r>
            <a:r>
              <a:rPr lang="en-GB" sz="2000" dirty="0"/>
              <a:t> </a:t>
            </a:r>
            <a:r>
              <a:rPr lang="en-GB" sz="2000" dirty="0" err="1"/>
              <a:t>eich</a:t>
            </a:r>
            <a:r>
              <a:rPr lang="en-GB" sz="2000" dirty="0"/>
              <a:t> </a:t>
            </a:r>
            <a:r>
              <a:rPr lang="en-GB" sz="2000" dirty="0" err="1"/>
              <a:t>gwaith</a:t>
            </a:r>
            <a:r>
              <a:rPr lang="en-GB" sz="2000" dirty="0"/>
              <a:t>.</a:t>
            </a:r>
            <a:endParaRPr lang="en-GB" sz="2000" dirty="0">
              <a:solidFill>
                <a:schemeClr val="tx2"/>
              </a:solidFill>
            </a:endParaRPr>
          </a:p>
          <a:p>
            <a:endParaRPr lang="en-GB" sz="2000" dirty="0">
              <a:solidFill>
                <a:schemeClr val="tx2"/>
              </a:solidFill>
            </a:endParaRPr>
          </a:p>
          <a:p>
            <a:r>
              <a:rPr lang="en-GB" sz="2000" dirty="0">
                <a:solidFill>
                  <a:schemeClr val="tx2"/>
                </a:solidFill>
              </a:rPr>
              <a:t>A quotation means that you take the exact wording as used by another author and insert it in your work. </a:t>
            </a:r>
          </a:p>
          <a:p>
            <a:r>
              <a:rPr lang="en-GB" sz="2000" dirty="0">
                <a:solidFill>
                  <a:schemeClr val="tx2"/>
                </a:solidFill>
              </a:rPr>
              <a:t>Direct quotations should be used sparingly and only when they are relevant to the argument you are making in your work.</a:t>
            </a:r>
          </a:p>
        </p:txBody>
      </p:sp>
    </p:spTree>
    <p:extLst>
      <p:ext uri="{BB962C8B-B14F-4D97-AF65-F5344CB8AC3E}">
        <p14:creationId xmlns:p14="http://schemas.microsoft.com/office/powerpoint/2010/main" val="3978570628"/>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7">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8" cy="68580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9">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93779" y="774550"/>
            <a:ext cx="3038784" cy="5443369"/>
          </a:xfrm>
        </p:spPr>
        <p:txBody>
          <a:bodyPr>
            <a:normAutofit/>
          </a:bodyPr>
          <a:lstStyle/>
          <a:p>
            <a:r>
              <a:rPr lang="en-GB" sz="3200" dirty="0" err="1">
                <a:solidFill>
                  <a:srgbClr val="FFFFFF"/>
                </a:solidFill>
              </a:rPr>
              <a:t>Sut</a:t>
            </a:r>
            <a:r>
              <a:rPr lang="en-GB" sz="3200" dirty="0">
                <a:solidFill>
                  <a:srgbClr val="FFFFFF"/>
                </a:solidFill>
              </a:rPr>
              <a:t> </a:t>
            </a:r>
            <a:r>
              <a:rPr lang="en-GB" sz="3200" dirty="0" err="1">
                <a:solidFill>
                  <a:srgbClr val="FFFFFF"/>
                </a:solidFill>
              </a:rPr>
              <a:t>dylwn</a:t>
            </a:r>
            <a:r>
              <a:rPr lang="en-GB" sz="3200" dirty="0">
                <a:solidFill>
                  <a:srgbClr val="FFFFFF"/>
                </a:solidFill>
              </a:rPr>
              <a:t> </a:t>
            </a:r>
            <a:r>
              <a:rPr lang="en-GB" sz="3200" dirty="0" err="1">
                <a:solidFill>
                  <a:srgbClr val="FFFFFF"/>
                </a:solidFill>
              </a:rPr>
              <a:t>i</a:t>
            </a:r>
            <a:r>
              <a:rPr lang="en-GB" sz="3200" dirty="0">
                <a:solidFill>
                  <a:srgbClr val="FFFFFF"/>
                </a:solidFill>
              </a:rPr>
              <a:t> </a:t>
            </a:r>
            <a:r>
              <a:rPr lang="en-GB" sz="3200" dirty="0" err="1">
                <a:solidFill>
                  <a:srgbClr val="FFFFFF"/>
                </a:solidFill>
              </a:rPr>
              <a:t>ddyfynnu</a:t>
            </a:r>
            <a:r>
              <a:rPr lang="en-GB" sz="3200" dirty="0">
                <a:solidFill>
                  <a:srgbClr val="FFFFFF"/>
                </a:solidFill>
              </a:rPr>
              <a:t>? </a:t>
            </a:r>
            <a:br>
              <a:rPr lang="en-GB" sz="3200" dirty="0">
                <a:solidFill>
                  <a:srgbClr val="FFFFFF"/>
                </a:solidFill>
              </a:rPr>
            </a:br>
            <a:br>
              <a:rPr lang="en-GB" sz="3200" dirty="0">
                <a:solidFill>
                  <a:srgbClr val="FFFFFF"/>
                </a:solidFill>
              </a:rPr>
            </a:br>
            <a:r>
              <a:rPr lang="en-GB" sz="3200" dirty="0">
                <a:solidFill>
                  <a:srgbClr val="FFFFFF"/>
                </a:solidFill>
              </a:rPr>
              <a:t>How to quote?</a:t>
            </a:r>
          </a:p>
        </p:txBody>
      </p:sp>
      <p:sp>
        <p:nvSpPr>
          <p:cNvPr id="12" name="Rectangle 11">
            <a:extLst>
              <a:ext uri="{FF2B5EF4-FFF2-40B4-BE49-F238E27FC236}">
                <a16:creationId xmlns:a16="http://schemas.microsoft.com/office/drawing/2014/main" id="{58946146-9FF7-4B29-97F2-EA1CB3876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7280" cy="6858000"/>
          </a:xfrm>
          <a:prstGeom prst="rect">
            <a:avLst/>
          </a:prstGeom>
          <a:solidFill>
            <a:schemeClr val="accent1">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3" name="Content Placeholder 2"/>
          <p:cNvSpPr>
            <a:spLocks noGrp="1"/>
          </p:cNvSpPr>
          <p:nvPr>
            <p:ph idx="1"/>
          </p:nvPr>
        </p:nvSpPr>
        <p:spPr>
          <a:xfrm>
            <a:off x="5297761" y="774551"/>
            <a:ext cx="5689238" cy="5443369"/>
          </a:xfrm>
        </p:spPr>
        <p:txBody>
          <a:bodyPr anchor="ctr">
            <a:normAutofit/>
          </a:bodyPr>
          <a:lstStyle/>
          <a:p>
            <a:pPr marL="0" indent="0">
              <a:buNone/>
            </a:pPr>
            <a:r>
              <a:rPr lang="pt-BR" sz="1800" b="1" dirty="0"/>
              <a:t>Dyfyniad hir - mwy na 30 gair neu 2 linell</a:t>
            </a:r>
            <a:endParaRPr lang="en-GB" sz="1800" b="1" dirty="0"/>
          </a:p>
          <a:p>
            <a:pPr lvl="1"/>
            <a:r>
              <a:rPr lang="en-GB" sz="1600" dirty="0" err="1"/>
              <a:t>Fformat</a:t>
            </a:r>
            <a:r>
              <a:rPr lang="en-GB" sz="1600" dirty="0"/>
              <a:t>:</a:t>
            </a:r>
          </a:p>
          <a:p>
            <a:pPr lvl="2"/>
            <a:r>
              <a:rPr lang="en-GB" sz="1600" dirty="0" err="1"/>
              <a:t>crëwch</a:t>
            </a:r>
            <a:r>
              <a:rPr lang="en-GB" sz="1600" dirty="0"/>
              <a:t> </a:t>
            </a:r>
            <a:r>
              <a:rPr lang="en-GB" sz="1600" dirty="0" err="1"/>
              <a:t>baragraff</a:t>
            </a:r>
            <a:r>
              <a:rPr lang="en-GB" sz="1600" dirty="0"/>
              <a:t> </a:t>
            </a:r>
            <a:r>
              <a:rPr lang="en-GB" sz="1600" dirty="0" err="1"/>
              <a:t>ar</a:t>
            </a:r>
            <a:r>
              <a:rPr lang="en-GB" sz="1600" dirty="0"/>
              <a:t> </a:t>
            </a:r>
            <a:r>
              <a:rPr lang="en-GB" sz="1600" dirty="0" err="1"/>
              <a:t>wahân</a:t>
            </a:r>
            <a:endParaRPr lang="en-GB" sz="1600" dirty="0"/>
          </a:p>
          <a:p>
            <a:pPr lvl="2"/>
            <a:r>
              <a:rPr lang="en-GB" sz="1600" dirty="0" err="1"/>
              <a:t>mewnosodwch</a:t>
            </a:r>
            <a:r>
              <a:rPr lang="en-GB" sz="1600" dirty="0"/>
              <a:t> y </a:t>
            </a:r>
            <a:r>
              <a:rPr lang="en-GB" sz="1600" dirty="0" err="1"/>
              <a:t>paragraff</a:t>
            </a:r>
            <a:endParaRPr lang="en-GB" sz="1600" dirty="0"/>
          </a:p>
          <a:p>
            <a:pPr lvl="2"/>
            <a:r>
              <a:rPr lang="en-GB" sz="1600" dirty="0" err="1"/>
              <a:t>nid</a:t>
            </a:r>
            <a:r>
              <a:rPr lang="en-GB" sz="1600" dirty="0"/>
              <a:t> </a:t>
            </a:r>
            <a:r>
              <a:rPr lang="en-GB" sz="1600" dirty="0" err="1"/>
              <a:t>oes</a:t>
            </a:r>
            <a:r>
              <a:rPr lang="en-GB" sz="1600" dirty="0"/>
              <a:t> </a:t>
            </a:r>
            <a:r>
              <a:rPr lang="en-GB" sz="1600" dirty="0" err="1"/>
              <a:t>angen</a:t>
            </a:r>
            <a:r>
              <a:rPr lang="en-GB" sz="1600" dirty="0"/>
              <a:t> </a:t>
            </a:r>
            <a:r>
              <a:rPr lang="en-GB" sz="1600" dirty="0" err="1"/>
              <a:t>dyfynodau</a:t>
            </a:r>
            <a:r>
              <a:rPr lang="en-GB" sz="1600" dirty="0"/>
              <a:t> • </a:t>
            </a:r>
            <a:r>
              <a:rPr lang="en-GB" sz="1600" dirty="0" err="1"/>
              <a:t>nodwch</a:t>
            </a:r>
            <a:r>
              <a:rPr lang="en-GB" sz="1600" dirty="0"/>
              <a:t> y </a:t>
            </a:r>
            <a:r>
              <a:rPr lang="en-GB" sz="1600" dirty="0" err="1"/>
              <a:t>cyfeiriad</a:t>
            </a:r>
            <a:r>
              <a:rPr lang="en-GB" sz="1600" dirty="0"/>
              <a:t> </a:t>
            </a:r>
            <a:r>
              <a:rPr lang="en-GB" sz="1600" dirty="0" err="1"/>
              <a:t>yn</a:t>
            </a:r>
            <a:r>
              <a:rPr lang="en-GB" sz="1600" dirty="0"/>
              <a:t> y </a:t>
            </a:r>
            <a:r>
              <a:rPr lang="en-GB" sz="1600" dirty="0" err="1"/>
              <a:t>testun</a:t>
            </a:r>
            <a:r>
              <a:rPr lang="en-GB" sz="1600" dirty="0"/>
              <a:t> </a:t>
            </a:r>
            <a:r>
              <a:rPr lang="en-GB" sz="1600" dirty="0" err="1"/>
              <a:t>ar</a:t>
            </a:r>
            <a:r>
              <a:rPr lang="en-GB" sz="1600" dirty="0"/>
              <a:t> </a:t>
            </a:r>
            <a:r>
              <a:rPr lang="en-GB" sz="1600" dirty="0" err="1"/>
              <a:t>ei</a:t>
            </a:r>
            <a:r>
              <a:rPr lang="en-GB" sz="1600" dirty="0"/>
              <a:t> </a:t>
            </a:r>
            <a:r>
              <a:rPr lang="en-GB" sz="1600" dirty="0" err="1"/>
              <a:t>ôl</a:t>
            </a:r>
            <a:endParaRPr lang="en-GB" sz="1600" dirty="0"/>
          </a:p>
          <a:p>
            <a:endParaRPr lang="en-GB" sz="1800" dirty="0"/>
          </a:p>
          <a:p>
            <a:pPr marL="0" indent="0">
              <a:buNone/>
            </a:pPr>
            <a:r>
              <a:rPr lang="en-GB" sz="1800" b="1" dirty="0"/>
              <a:t>Long quotation - more than 30 words or 2 lines</a:t>
            </a:r>
          </a:p>
          <a:p>
            <a:endParaRPr lang="en-GB" sz="1800" dirty="0"/>
          </a:p>
          <a:p>
            <a:pPr lvl="1"/>
            <a:r>
              <a:rPr lang="en-GB" sz="1600" dirty="0"/>
              <a:t>Format:</a:t>
            </a:r>
          </a:p>
          <a:p>
            <a:pPr lvl="2"/>
            <a:r>
              <a:rPr lang="en-GB" sz="1600" dirty="0"/>
              <a:t>enter as a separate paragraph</a:t>
            </a:r>
          </a:p>
          <a:p>
            <a:pPr lvl="2"/>
            <a:r>
              <a:rPr lang="en-GB" sz="1600" dirty="0"/>
              <a:t>indent the paragraph</a:t>
            </a:r>
          </a:p>
          <a:p>
            <a:pPr lvl="2"/>
            <a:r>
              <a:rPr lang="en-GB" sz="1600" dirty="0"/>
              <a:t>quotation marks are not required </a:t>
            </a:r>
          </a:p>
          <a:p>
            <a:pPr lvl="2"/>
            <a:r>
              <a:rPr lang="en-GB" sz="1600" dirty="0"/>
              <a:t>follow with the in-text citation </a:t>
            </a:r>
          </a:p>
          <a:p>
            <a:endParaRPr lang="en-GB" sz="1800" dirty="0"/>
          </a:p>
        </p:txBody>
      </p:sp>
    </p:spTree>
    <p:extLst>
      <p:ext uri="{BB962C8B-B14F-4D97-AF65-F5344CB8AC3E}">
        <p14:creationId xmlns:p14="http://schemas.microsoft.com/office/powerpoint/2010/main" val="34792237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5554B9-A7E7-46DA-BF2E-4A097B457FF4}"/>
              </a:ext>
            </a:extLst>
          </p:cNvPr>
          <p:cNvSpPr>
            <a:spLocks noGrp="1"/>
          </p:cNvSpPr>
          <p:nvPr>
            <p:ph type="title"/>
          </p:nvPr>
        </p:nvSpPr>
        <p:spPr>
          <a:xfrm>
            <a:off x="643467" y="1325880"/>
            <a:ext cx="3089437" cy="4206240"/>
          </a:xfrm>
        </p:spPr>
        <p:txBody>
          <a:bodyPr>
            <a:normAutofit/>
          </a:bodyPr>
          <a:lstStyle/>
          <a:p>
            <a:pPr algn="r"/>
            <a:r>
              <a:rPr lang="en-GB" sz="3200" dirty="0">
                <a:solidFill>
                  <a:schemeClr val="tx2"/>
                </a:solidFill>
              </a:rPr>
              <a:t>ESIAMPL:</a:t>
            </a:r>
            <a:br>
              <a:rPr lang="en-GB" sz="3200" dirty="0">
                <a:solidFill>
                  <a:schemeClr val="tx2"/>
                </a:solidFill>
              </a:rPr>
            </a:br>
            <a:br>
              <a:rPr lang="en-GB" sz="3200" dirty="0">
                <a:solidFill>
                  <a:schemeClr val="tx2"/>
                </a:solidFill>
              </a:rPr>
            </a:br>
            <a:br>
              <a:rPr lang="en-GB" sz="3200" dirty="0">
                <a:solidFill>
                  <a:schemeClr val="tx2"/>
                </a:solidFill>
              </a:rPr>
            </a:br>
            <a:r>
              <a:rPr lang="en-GB" sz="3200" dirty="0">
                <a:solidFill>
                  <a:schemeClr val="tx2"/>
                </a:solidFill>
              </a:rPr>
              <a:t>Example: </a:t>
            </a:r>
            <a:endParaRPr lang="en-US" sz="3200" dirty="0">
              <a:solidFill>
                <a:schemeClr val="tx2"/>
              </a:solidFill>
            </a:endParaRPr>
          </a:p>
        </p:txBody>
      </p:sp>
      <p:sp>
        <p:nvSpPr>
          <p:cNvPr id="10" name="Rectangle 9">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81668" y="1126067"/>
            <a:ext cx="6605331" cy="4605866"/>
          </a:xfrm>
        </p:spPr>
        <p:txBody>
          <a:bodyPr vert="horz" lIns="91440" tIns="45720" rIns="91440" bIns="45720" rtlCol="0" anchor="ctr">
            <a:normAutofit/>
          </a:bodyPr>
          <a:lstStyle/>
          <a:p>
            <a:pPr marL="383540" indent="-383540"/>
            <a:endParaRPr lang="en-GB" sz="1800" dirty="0">
              <a:solidFill>
                <a:schemeClr val="tx2"/>
              </a:solidFill>
            </a:endParaRPr>
          </a:p>
          <a:p>
            <a:pPr marL="0" indent="0">
              <a:buNone/>
            </a:pPr>
            <a:r>
              <a:rPr lang="en-GB" sz="1800" dirty="0">
                <a:solidFill>
                  <a:schemeClr val="tx2"/>
                </a:solidFill>
              </a:rPr>
              <a:t>Hardy’s development of plot and character must be seen in the broader context of the loss of faith in late Victorian society. As Dunmore comments: A central tension in Hardy’s fiction is that between fully realized human beings, with all their potential for freedom of choice and action, and the apparently relentless operation of chance, indeed fate, which negates these freedoms. His fiction </a:t>
            </a:r>
            <a:r>
              <a:rPr lang="en-GB" sz="1800" dirty="0" err="1">
                <a:solidFill>
                  <a:schemeClr val="tx2"/>
                </a:solidFill>
              </a:rPr>
              <a:t>undoubt</a:t>
            </a:r>
            <a:r>
              <a:rPr lang="en-GB" sz="1800" dirty="0">
                <a:solidFill>
                  <a:schemeClr val="tx2"/>
                </a:solidFill>
              </a:rPr>
              <a:t>- </a:t>
            </a:r>
            <a:r>
              <a:rPr lang="en-GB" sz="1800" dirty="0" err="1">
                <a:solidFill>
                  <a:schemeClr val="tx2"/>
                </a:solidFill>
              </a:rPr>
              <a:t>edly</a:t>
            </a:r>
            <a:r>
              <a:rPr lang="en-GB" sz="1800" dirty="0">
                <a:solidFill>
                  <a:schemeClr val="tx2"/>
                </a:solidFill>
              </a:rPr>
              <a:t> reflects late Victorian pessimism, an attempt to capture and convey the spirit of individuals before it is swept away by the tides of an indifferent universe (Dunmore, 2017, pp.35-36).</a:t>
            </a:r>
          </a:p>
          <a:p>
            <a:endParaRPr lang="en-GB" sz="1800" dirty="0">
              <a:solidFill>
                <a:schemeClr val="tx2"/>
              </a:solidFill>
            </a:endParaRPr>
          </a:p>
        </p:txBody>
      </p:sp>
      <p:sp>
        <p:nvSpPr>
          <p:cNvPr id="14" name="Rectangle 13">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946608524"/>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
            <a:ext cx="12191998" cy="68580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93779" y="774550"/>
            <a:ext cx="3038784" cy="5443369"/>
          </a:xfrm>
        </p:spPr>
        <p:txBody>
          <a:bodyPr>
            <a:normAutofit/>
          </a:bodyPr>
          <a:lstStyle/>
          <a:p>
            <a:endParaRPr lang="en-GB" sz="3200">
              <a:solidFill>
                <a:srgbClr val="FFFFFF"/>
              </a:solidFill>
            </a:endParaRPr>
          </a:p>
        </p:txBody>
      </p:sp>
      <p:sp>
        <p:nvSpPr>
          <p:cNvPr id="12" name="Rectangle 11">
            <a:extLst>
              <a:ext uri="{FF2B5EF4-FFF2-40B4-BE49-F238E27FC236}">
                <a16:creationId xmlns:a16="http://schemas.microsoft.com/office/drawing/2014/main" id="{58946146-9FF7-4B29-97F2-EA1CB3876E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097280" cy="6858000"/>
          </a:xfrm>
          <a:prstGeom prst="rect">
            <a:avLst/>
          </a:prstGeom>
          <a:solidFill>
            <a:schemeClr val="accent1">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3" name="Content Placeholder 2"/>
          <p:cNvSpPr>
            <a:spLocks noGrp="1"/>
          </p:cNvSpPr>
          <p:nvPr>
            <p:ph idx="1"/>
          </p:nvPr>
        </p:nvSpPr>
        <p:spPr>
          <a:xfrm>
            <a:off x="5297761" y="774551"/>
            <a:ext cx="5689238" cy="5443369"/>
          </a:xfrm>
        </p:spPr>
        <p:txBody>
          <a:bodyPr anchor="ctr">
            <a:normAutofit/>
          </a:bodyPr>
          <a:lstStyle/>
          <a:p>
            <a:pPr marL="0" indent="0">
              <a:buNone/>
            </a:pPr>
            <a:r>
              <a:rPr lang="en-GB" sz="1800" b="1" dirty="0" err="1"/>
              <a:t>Dyfyniad</a:t>
            </a:r>
            <a:r>
              <a:rPr lang="en-GB" sz="1800" b="1" dirty="0"/>
              <a:t> </a:t>
            </a:r>
            <a:r>
              <a:rPr lang="en-GB" sz="1800" b="1" dirty="0" err="1"/>
              <a:t>byr</a:t>
            </a:r>
            <a:r>
              <a:rPr lang="en-GB" sz="1800" b="1" dirty="0"/>
              <a:t> - </a:t>
            </a:r>
            <a:r>
              <a:rPr lang="en-GB" sz="1800" b="1" dirty="0" err="1"/>
              <a:t>hyd</a:t>
            </a:r>
            <a:r>
              <a:rPr lang="en-GB" sz="1800" b="1" dirty="0"/>
              <a:t> at 30 </a:t>
            </a:r>
            <a:r>
              <a:rPr lang="en-GB" sz="1800" b="1" dirty="0" err="1"/>
              <a:t>gair</a:t>
            </a:r>
            <a:r>
              <a:rPr lang="en-GB" sz="1800" b="1" dirty="0"/>
              <a:t> </a:t>
            </a:r>
            <a:r>
              <a:rPr lang="en-GB" sz="1800" b="1" dirty="0" err="1"/>
              <a:t>neu</a:t>
            </a:r>
            <a:r>
              <a:rPr lang="en-GB" sz="1800" b="1" dirty="0"/>
              <a:t> 2 </a:t>
            </a:r>
            <a:r>
              <a:rPr lang="en-GB" sz="1800" b="1" dirty="0" err="1"/>
              <a:t>linell</a:t>
            </a:r>
            <a:endParaRPr lang="en-GB" sz="1800" b="1" dirty="0"/>
          </a:p>
          <a:p>
            <a:r>
              <a:rPr lang="en-GB" sz="1800" dirty="0" err="1"/>
              <a:t>Fformat</a:t>
            </a:r>
            <a:r>
              <a:rPr lang="en-GB" sz="1800" dirty="0"/>
              <a:t>:</a:t>
            </a:r>
          </a:p>
          <a:p>
            <a:pPr lvl="1"/>
            <a:r>
              <a:rPr lang="en-GB" sz="1800" dirty="0" err="1"/>
              <a:t>cynhwyswch</a:t>
            </a:r>
            <a:r>
              <a:rPr lang="en-GB" sz="1800" dirty="0"/>
              <a:t> </a:t>
            </a:r>
            <a:r>
              <a:rPr lang="en-GB" sz="1800" dirty="0" err="1"/>
              <a:t>ef</a:t>
            </a:r>
            <a:r>
              <a:rPr lang="en-GB" sz="1800" dirty="0"/>
              <a:t> </a:t>
            </a:r>
            <a:r>
              <a:rPr lang="en-GB" sz="1800" dirty="0" err="1"/>
              <a:t>yng</a:t>
            </a:r>
            <a:r>
              <a:rPr lang="en-GB" sz="1800" dirty="0"/>
              <a:t> </a:t>
            </a:r>
            <a:r>
              <a:rPr lang="en-GB" sz="1800" dirty="0" err="1"/>
              <a:t>nghorff</a:t>
            </a:r>
            <a:r>
              <a:rPr lang="en-GB" sz="1800" dirty="0"/>
              <a:t> y </a:t>
            </a:r>
            <a:r>
              <a:rPr lang="en-GB" sz="1800" dirty="0" err="1"/>
              <a:t>testun</a:t>
            </a:r>
            <a:r>
              <a:rPr lang="en-GB" sz="1800" dirty="0"/>
              <a:t> </a:t>
            </a:r>
          </a:p>
          <a:p>
            <a:pPr lvl="1"/>
            <a:r>
              <a:rPr lang="en-GB" sz="1800" dirty="0" err="1"/>
              <a:t>amgaewch</a:t>
            </a:r>
            <a:r>
              <a:rPr lang="en-GB" sz="1800" dirty="0"/>
              <a:t> </a:t>
            </a:r>
            <a:r>
              <a:rPr lang="en-GB" sz="1800" dirty="0" err="1"/>
              <a:t>ef</a:t>
            </a:r>
            <a:r>
              <a:rPr lang="en-GB" sz="1800" dirty="0"/>
              <a:t> </a:t>
            </a:r>
            <a:r>
              <a:rPr lang="en-GB" sz="1800" dirty="0" err="1"/>
              <a:t>mewn</a:t>
            </a:r>
            <a:r>
              <a:rPr lang="en-GB" sz="1800" dirty="0"/>
              <a:t> </a:t>
            </a:r>
            <a:r>
              <a:rPr lang="en-GB" sz="1800" dirty="0" err="1"/>
              <a:t>dyfynodau</a:t>
            </a:r>
            <a:r>
              <a:rPr lang="en-GB" sz="1800" dirty="0"/>
              <a:t> </a:t>
            </a:r>
            <a:r>
              <a:rPr lang="en-GB" sz="1800" dirty="0" err="1"/>
              <a:t>dwbl</a:t>
            </a:r>
            <a:r>
              <a:rPr lang="en-GB" sz="1800" dirty="0"/>
              <a:t> “</a:t>
            </a:r>
            <a:r>
              <a:rPr lang="en-GB" sz="1800" dirty="0" err="1"/>
              <a:t>esiampl</a:t>
            </a:r>
            <a:r>
              <a:rPr lang="en-GB" sz="1800" dirty="0"/>
              <a:t>” </a:t>
            </a:r>
          </a:p>
          <a:p>
            <a:pPr lvl="1"/>
            <a:r>
              <a:rPr lang="en-GB" sz="1800" dirty="0" err="1"/>
              <a:t>cyfenw’r</a:t>
            </a:r>
            <a:r>
              <a:rPr lang="en-GB" sz="1800" dirty="0"/>
              <a:t> </a:t>
            </a:r>
            <a:r>
              <a:rPr lang="en-GB" sz="1800" dirty="0" err="1"/>
              <a:t>awdur</a:t>
            </a:r>
            <a:r>
              <a:rPr lang="en-GB" sz="1800" dirty="0"/>
              <a:t>, </a:t>
            </a:r>
            <a:r>
              <a:rPr lang="en-GB" sz="1800" dirty="0" err="1"/>
              <a:t>blwyddyn</a:t>
            </a:r>
            <a:r>
              <a:rPr lang="en-GB" sz="1800" dirty="0"/>
              <a:t> </a:t>
            </a:r>
            <a:r>
              <a:rPr lang="en-GB" sz="1800" dirty="0" err="1"/>
              <a:t>cyhoeddi</a:t>
            </a:r>
            <a:r>
              <a:rPr lang="en-GB" sz="1800" dirty="0"/>
              <a:t> a </a:t>
            </a:r>
            <a:r>
              <a:rPr lang="en-GB" sz="1800" dirty="0" err="1"/>
              <a:t>rhif</a:t>
            </a:r>
            <a:r>
              <a:rPr lang="en-GB" sz="1800" dirty="0"/>
              <a:t> y </a:t>
            </a:r>
            <a:r>
              <a:rPr lang="en-GB" sz="1800" dirty="0" err="1"/>
              <a:t>dudalen</a:t>
            </a:r>
            <a:r>
              <a:rPr lang="en-GB" sz="1800" dirty="0"/>
              <a:t> / URL </a:t>
            </a:r>
            <a:r>
              <a:rPr lang="en-GB" sz="1800" dirty="0" err="1"/>
              <a:t>wedi’u</a:t>
            </a:r>
            <a:r>
              <a:rPr lang="en-GB" sz="1800" dirty="0"/>
              <a:t> </a:t>
            </a:r>
            <a:r>
              <a:rPr lang="en-GB" sz="1800" dirty="0" err="1"/>
              <a:t>hamgáu</a:t>
            </a:r>
            <a:r>
              <a:rPr lang="en-GB" sz="1800" dirty="0"/>
              <a:t> (</a:t>
            </a:r>
            <a:r>
              <a:rPr lang="en-GB" sz="1800" dirty="0" err="1"/>
              <a:t>mewn</a:t>
            </a:r>
            <a:r>
              <a:rPr lang="en-GB" sz="1800" dirty="0"/>
              <a:t> </a:t>
            </a:r>
            <a:r>
              <a:rPr lang="en-GB" sz="1800" dirty="0" err="1"/>
              <a:t>cromfachau</a:t>
            </a:r>
            <a:r>
              <a:rPr lang="en-GB" sz="1800" dirty="0"/>
              <a:t> </a:t>
            </a:r>
            <a:r>
              <a:rPr lang="en-GB" sz="1800" dirty="0" err="1"/>
              <a:t>crwn</a:t>
            </a:r>
            <a:r>
              <a:rPr lang="en-GB" sz="1800" dirty="0"/>
              <a:t>)</a:t>
            </a:r>
          </a:p>
          <a:p>
            <a:pPr marL="0" indent="0">
              <a:buNone/>
            </a:pPr>
            <a:r>
              <a:rPr lang="en-GB" sz="1800" b="1" dirty="0"/>
              <a:t>Short quotation - up to 30 words or 2 lines</a:t>
            </a:r>
          </a:p>
          <a:p>
            <a:r>
              <a:rPr lang="en-GB" sz="1800" dirty="0"/>
              <a:t>Format:</a:t>
            </a:r>
          </a:p>
          <a:p>
            <a:pPr lvl="1"/>
            <a:r>
              <a:rPr lang="en-GB" sz="1800" dirty="0"/>
              <a:t>include in the body of the text</a:t>
            </a:r>
          </a:p>
          <a:p>
            <a:pPr lvl="1"/>
            <a:r>
              <a:rPr lang="en-GB" sz="1800" dirty="0"/>
              <a:t>enclose in double quotation marks; “example”</a:t>
            </a:r>
          </a:p>
          <a:p>
            <a:pPr lvl="1"/>
            <a:r>
              <a:rPr lang="en-GB" sz="1800" dirty="0"/>
              <a:t>follow with the author’s surname, year of publication and page number / URL enclosed (in round brackets)</a:t>
            </a:r>
          </a:p>
        </p:txBody>
      </p:sp>
    </p:spTree>
    <p:extLst>
      <p:ext uri="{BB962C8B-B14F-4D97-AF65-F5344CB8AC3E}">
        <p14:creationId xmlns:p14="http://schemas.microsoft.com/office/powerpoint/2010/main" val="766679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3467" y="1325880"/>
            <a:ext cx="3089437" cy="4206240"/>
          </a:xfrm>
        </p:spPr>
        <p:txBody>
          <a:bodyPr>
            <a:normAutofit/>
          </a:bodyPr>
          <a:lstStyle/>
          <a:p>
            <a:pPr algn="r"/>
            <a:r>
              <a:rPr lang="en-GB" sz="3200" dirty="0" err="1">
                <a:solidFill>
                  <a:schemeClr val="tx2"/>
                </a:solidFill>
              </a:rPr>
              <a:t>Esiampl</a:t>
            </a:r>
            <a:r>
              <a:rPr lang="en-GB" sz="3200" dirty="0">
                <a:solidFill>
                  <a:schemeClr val="tx2"/>
                </a:solidFill>
              </a:rPr>
              <a:t>: </a:t>
            </a:r>
            <a:br>
              <a:rPr lang="en-GB" sz="3200" dirty="0">
                <a:solidFill>
                  <a:schemeClr val="tx2"/>
                </a:solidFill>
              </a:rPr>
            </a:br>
            <a:br>
              <a:rPr lang="en-GB" sz="3200" dirty="0">
                <a:solidFill>
                  <a:schemeClr val="tx2"/>
                </a:solidFill>
              </a:rPr>
            </a:br>
            <a:r>
              <a:rPr lang="en-GB" sz="3200" dirty="0">
                <a:solidFill>
                  <a:schemeClr val="tx2"/>
                </a:solidFill>
              </a:rPr>
              <a:t>Example:</a:t>
            </a:r>
            <a:endParaRPr lang="en-US" sz="3200" dirty="0">
              <a:solidFill>
                <a:schemeClr val="tx2"/>
              </a:solidFill>
            </a:endParaRPr>
          </a:p>
        </p:txBody>
      </p:sp>
      <p:sp>
        <p:nvSpPr>
          <p:cNvPr id="10" name="Rectangle 9">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381668" y="1126067"/>
            <a:ext cx="6605331" cy="4605866"/>
          </a:xfrm>
        </p:spPr>
        <p:txBody>
          <a:bodyPr vert="horz" lIns="91440" tIns="45720" rIns="91440" bIns="45720" rtlCol="0" anchor="ctr">
            <a:normAutofit/>
          </a:bodyPr>
          <a:lstStyle/>
          <a:p>
            <a:r>
              <a:rPr lang="en-GB" sz="1800" dirty="0" err="1"/>
              <a:t>Nid</a:t>
            </a:r>
            <a:r>
              <a:rPr lang="en-GB" sz="1800" dirty="0"/>
              <a:t> </a:t>
            </a:r>
            <a:r>
              <a:rPr lang="en-GB" sz="1800" dirty="0" err="1"/>
              <a:t>mathau</a:t>
            </a:r>
            <a:r>
              <a:rPr lang="en-GB" sz="1800" dirty="0"/>
              <a:t> </a:t>
            </a:r>
            <a:r>
              <a:rPr lang="en-GB" sz="1800" dirty="0" err="1"/>
              <a:t>syml</a:t>
            </a:r>
            <a:r>
              <a:rPr lang="en-GB" sz="1800" dirty="0"/>
              <a:t> </a:t>
            </a:r>
            <a:r>
              <a:rPr lang="en-GB" sz="1800" dirty="0" err="1"/>
              <a:t>mo</a:t>
            </a:r>
            <a:r>
              <a:rPr lang="en-GB" sz="1800" dirty="0"/>
              <a:t> </a:t>
            </a:r>
            <a:r>
              <a:rPr lang="en-GB" sz="1800" dirty="0" err="1"/>
              <a:t>cymeriadau</a:t>
            </a:r>
            <a:r>
              <a:rPr lang="en-GB" sz="1800" dirty="0"/>
              <a:t> Hardy. </a:t>
            </a:r>
            <a:r>
              <a:rPr lang="en-GB" sz="1800" dirty="0" err="1"/>
              <a:t>Maent</a:t>
            </a:r>
            <a:r>
              <a:rPr lang="en-GB" sz="1800" dirty="0"/>
              <a:t> </a:t>
            </a:r>
            <a:r>
              <a:rPr lang="en-GB" sz="1800" dirty="0" err="1"/>
              <a:t>yn</a:t>
            </a:r>
            <a:r>
              <a:rPr lang="en-GB" sz="1800" dirty="0"/>
              <a:t> “fully realized human beings, with all their </a:t>
            </a:r>
            <a:r>
              <a:rPr lang="en-GB" sz="1800" dirty="0" err="1"/>
              <a:t>potental</a:t>
            </a:r>
            <a:r>
              <a:rPr lang="en-GB" sz="1800" dirty="0"/>
              <a:t> for individual freedom of choice and action” (Dunmore, 2017, </a:t>
            </a:r>
            <a:r>
              <a:rPr lang="en-GB" sz="1800" dirty="0" err="1"/>
              <a:t>tud</a:t>
            </a:r>
            <a:r>
              <a:rPr lang="en-GB" sz="1800" dirty="0"/>
              <a:t>. 35).</a:t>
            </a:r>
            <a:endParaRPr lang="en-US" sz="1800" dirty="0">
              <a:solidFill>
                <a:schemeClr val="tx2"/>
              </a:solidFill>
            </a:endParaRPr>
          </a:p>
          <a:p>
            <a:endParaRPr lang="en-GB" sz="1800" dirty="0">
              <a:solidFill>
                <a:schemeClr val="tx2"/>
              </a:solidFill>
            </a:endParaRPr>
          </a:p>
          <a:p>
            <a:r>
              <a:rPr lang="en-GB" sz="1800" dirty="0">
                <a:solidFill>
                  <a:schemeClr val="tx2"/>
                </a:solidFill>
              </a:rPr>
              <a:t>Hardy’s characters are not simple types. They are “fully realized human beings, with all their potential for individual freedom of choice and action” (Dunmore, 2017, p. 35). </a:t>
            </a:r>
          </a:p>
          <a:p>
            <a:endParaRPr lang="en-GB" sz="1800" dirty="0">
              <a:solidFill>
                <a:schemeClr val="tx2"/>
              </a:solidFill>
            </a:endParaRPr>
          </a:p>
        </p:txBody>
      </p:sp>
      <p:sp>
        <p:nvSpPr>
          <p:cNvPr id="14" name="Rectangle 13">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41394517"/>
      </p:ext>
    </p:extLst>
  </p:cSld>
  <p:clrMapOvr>
    <a:overrideClrMapping bg1="lt1" tx1="dk1" bg2="lt2" tx2="dk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7" name="Rectangle 9">
            <a:extLst>
              <a:ext uri="{FF2B5EF4-FFF2-40B4-BE49-F238E27FC236}">
                <a16:creationId xmlns:a16="http://schemas.microsoft.com/office/drawing/2014/main" id="{237B7956-A553-41D5-8F6E-3214FE1AA9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1">
            <a:extLst>
              <a:ext uri="{FF2B5EF4-FFF2-40B4-BE49-F238E27FC236}">
                <a16:creationId xmlns:a16="http://schemas.microsoft.com/office/drawing/2014/main" id="{14C5E7D1-5B1B-43B4-A338-E9D0077BA3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 y="4585560"/>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title"/>
          </p:nvPr>
        </p:nvSpPr>
        <p:spPr>
          <a:xfrm>
            <a:off x="1203325" y="4654139"/>
            <a:ext cx="9784080" cy="1508760"/>
          </a:xfrm>
        </p:spPr>
        <p:txBody>
          <a:bodyPr>
            <a:normAutofit/>
          </a:bodyPr>
          <a:lstStyle/>
          <a:p>
            <a:r>
              <a:rPr lang="en-GB" sz="2800" dirty="0" err="1"/>
              <a:t>Sut</a:t>
            </a:r>
            <a:r>
              <a:rPr lang="en-GB" sz="2800" dirty="0"/>
              <a:t> </a:t>
            </a:r>
            <a:r>
              <a:rPr lang="en-GB" sz="2800" dirty="0" err="1"/>
              <a:t>dylwn</a:t>
            </a:r>
            <a:r>
              <a:rPr lang="en-GB" sz="2800" dirty="0"/>
              <a:t> </a:t>
            </a:r>
            <a:r>
              <a:rPr lang="en-GB" sz="2800" dirty="0" err="1"/>
              <a:t>i</a:t>
            </a:r>
            <a:r>
              <a:rPr lang="en-GB" sz="2800" dirty="0"/>
              <a:t> </a:t>
            </a:r>
            <a:r>
              <a:rPr lang="en-GB" sz="2800" dirty="0" err="1"/>
              <a:t>gyfeirnodi</a:t>
            </a:r>
            <a:r>
              <a:rPr lang="en-GB" sz="2800" dirty="0"/>
              <a:t> </a:t>
            </a:r>
            <a:r>
              <a:rPr lang="en-GB" sz="2800" dirty="0" err="1"/>
              <a:t>mathau</a:t>
            </a:r>
            <a:r>
              <a:rPr lang="en-GB" sz="2800" dirty="0"/>
              <a:t> </a:t>
            </a:r>
            <a:r>
              <a:rPr lang="en-GB" sz="2800" dirty="0" err="1"/>
              <a:t>penodol</a:t>
            </a:r>
            <a:r>
              <a:rPr lang="en-GB" sz="2800" dirty="0"/>
              <a:t> o </a:t>
            </a:r>
            <a:r>
              <a:rPr lang="en-GB" sz="2800" dirty="0" err="1"/>
              <a:t>adnoddau</a:t>
            </a:r>
            <a:r>
              <a:rPr lang="en-GB" sz="2800" dirty="0"/>
              <a:t>?</a:t>
            </a:r>
            <a:br>
              <a:rPr lang="en-GB" sz="2800" dirty="0"/>
            </a:br>
            <a:r>
              <a:rPr lang="en-GB" sz="2800" dirty="0"/>
              <a:t>How do I reference specific types of resources?</a:t>
            </a:r>
          </a:p>
        </p:txBody>
      </p:sp>
      <p:graphicFrame>
        <p:nvGraphicFramePr>
          <p:cNvPr id="5" name="Content Placeholder 2">
            <a:extLst>
              <a:ext uri="{FF2B5EF4-FFF2-40B4-BE49-F238E27FC236}">
                <a16:creationId xmlns:a16="http://schemas.microsoft.com/office/drawing/2014/main" id="{E5D5321A-B0EF-4CC8-B729-2023F7CA7922}"/>
              </a:ext>
            </a:extLst>
          </p:cNvPr>
          <p:cNvGraphicFramePr>
            <a:graphicFrameLocks noGrp="1"/>
          </p:cNvGraphicFramePr>
          <p:nvPr>
            <p:ph idx="1"/>
            <p:extLst>
              <p:ext uri="{D42A27DB-BD31-4B8C-83A1-F6EECF244321}">
                <p14:modId xmlns:p14="http://schemas.microsoft.com/office/powerpoint/2010/main" val="3504659684"/>
              </p:ext>
            </p:extLst>
          </p:nvPr>
        </p:nvGraphicFramePr>
        <p:xfrm>
          <a:off x="1203325" y="643467"/>
          <a:ext cx="9783763" cy="32986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35868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A6D86F0-98E0-4468-9315-41BF7B0F2E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22570" y="838646"/>
            <a:ext cx="3709991" cy="5180709"/>
          </a:xfrm>
        </p:spPr>
        <p:txBody>
          <a:bodyPr>
            <a:normAutofit/>
          </a:bodyPr>
          <a:lstStyle/>
          <a:p>
            <a:r>
              <a:rPr lang="en-GB" sz="3600" dirty="0" err="1"/>
              <a:t>Rhestr</a:t>
            </a:r>
            <a:r>
              <a:rPr lang="en-GB" sz="3600" dirty="0"/>
              <a:t> </a:t>
            </a:r>
            <a:r>
              <a:rPr lang="en-GB" sz="3600" dirty="0" err="1"/>
              <a:t>gyfeiriadau</a:t>
            </a:r>
            <a:r>
              <a:rPr lang="en-GB" sz="3600" dirty="0"/>
              <a:t> / </a:t>
            </a:r>
            <a:r>
              <a:rPr lang="en-GB" sz="3600" dirty="0" err="1"/>
              <a:t>Llyfryddiaeth</a:t>
            </a:r>
            <a:r>
              <a:rPr lang="en-GB" sz="3600" dirty="0"/>
              <a:t>:</a:t>
            </a:r>
            <a:br>
              <a:rPr lang="en-GB" sz="3600" dirty="0"/>
            </a:br>
            <a:br>
              <a:rPr lang="en-GB" sz="3600" dirty="0"/>
            </a:br>
            <a:r>
              <a:rPr lang="en-GB" sz="3600" dirty="0"/>
              <a:t>Reference list / Bibliography:</a:t>
            </a:r>
            <a:br>
              <a:rPr lang="en-GB" sz="3600" dirty="0"/>
            </a:br>
            <a:endParaRPr lang="en-GB" sz="3600" dirty="0"/>
          </a:p>
        </p:txBody>
      </p:sp>
      <p:sp useBgFill="1">
        <p:nvSpPr>
          <p:cNvPr id="10" name="Rectangle 9">
            <a:extLst>
              <a:ext uri="{FF2B5EF4-FFF2-40B4-BE49-F238E27FC236}">
                <a16:creationId xmlns:a16="http://schemas.microsoft.com/office/drawing/2014/main" id="{CE957058-57AD-46A9-BAE9-7145CB3504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5" y="-2"/>
            <a:ext cx="7537703"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163671" y="838647"/>
            <a:ext cx="5823328" cy="5180708"/>
          </a:xfrm>
        </p:spPr>
        <p:txBody>
          <a:bodyPr vert="horz" lIns="91440" tIns="45720" rIns="91440" bIns="45720" rtlCol="0" anchor="ctr">
            <a:normAutofit lnSpcReduction="10000"/>
          </a:bodyPr>
          <a:lstStyle/>
          <a:p>
            <a:pPr lvl="1"/>
            <a:r>
              <a:rPr lang="en-GB" dirty="0" err="1"/>
              <a:t>Cyfenw</a:t>
            </a:r>
            <a:r>
              <a:rPr lang="en-GB" dirty="0"/>
              <a:t> a </a:t>
            </a:r>
            <a:r>
              <a:rPr lang="en-GB" dirty="0" err="1"/>
              <a:t>blaenlythyren</a:t>
            </a:r>
            <a:r>
              <a:rPr lang="en-GB" dirty="0"/>
              <a:t> </a:t>
            </a:r>
            <a:r>
              <a:rPr lang="en-GB" dirty="0" err="1"/>
              <a:t>gyntaf</a:t>
            </a:r>
            <a:r>
              <a:rPr lang="en-GB" dirty="0"/>
              <a:t> </a:t>
            </a:r>
            <a:r>
              <a:rPr lang="en-GB" dirty="0" err="1"/>
              <a:t>yr</a:t>
            </a:r>
            <a:r>
              <a:rPr lang="en-GB" dirty="0"/>
              <a:t> </a:t>
            </a:r>
            <a:r>
              <a:rPr lang="en-GB" dirty="0" err="1"/>
              <a:t>awdur</a:t>
            </a:r>
            <a:r>
              <a:rPr lang="en-GB" dirty="0"/>
              <a:t> </a:t>
            </a:r>
          </a:p>
          <a:p>
            <a:pPr lvl="1"/>
            <a:r>
              <a:rPr lang="en-GB" dirty="0" err="1"/>
              <a:t>Blwyddyn</a:t>
            </a:r>
            <a:r>
              <a:rPr lang="en-GB" dirty="0"/>
              <a:t> </a:t>
            </a:r>
            <a:r>
              <a:rPr lang="en-GB" dirty="0" err="1"/>
              <a:t>cyhoeddi</a:t>
            </a:r>
            <a:r>
              <a:rPr lang="en-GB" dirty="0"/>
              <a:t> </a:t>
            </a:r>
            <a:r>
              <a:rPr lang="en-GB" dirty="0" err="1"/>
              <a:t>mewn</a:t>
            </a:r>
            <a:r>
              <a:rPr lang="en-GB" dirty="0"/>
              <a:t> </a:t>
            </a:r>
            <a:r>
              <a:rPr lang="en-GB" dirty="0" err="1"/>
              <a:t>cromfachau</a:t>
            </a:r>
            <a:r>
              <a:rPr lang="en-GB" dirty="0"/>
              <a:t> </a:t>
            </a:r>
          </a:p>
          <a:p>
            <a:pPr lvl="1"/>
            <a:r>
              <a:rPr lang="en-GB" dirty="0" err="1"/>
              <a:t>Teitl</a:t>
            </a:r>
            <a:r>
              <a:rPr lang="en-GB" dirty="0"/>
              <a:t> </a:t>
            </a:r>
            <a:r>
              <a:rPr lang="en-GB" dirty="0" err="1"/>
              <a:t>mewn</a:t>
            </a:r>
            <a:r>
              <a:rPr lang="en-GB" dirty="0"/>
              <a:t> </a:t>
            </a:r>
            <a:r>
              <a:rPr lang="en-GB" dirty="0" err="1"/>
              <a:t>italig</a:t>
            </a:r>
            <a:r>
              <a:rPr lang="en-GB" dirty="0"/>
              <a:t> </a:t>
            </a:r>
          </a:p>
          <a:p>
            <a:pPr lvl="1"/>
            <a:r>
              <a:rPr lang="en-GB" dirty="0" err="1"/>
              <a:t>Argraffiad</a:t>
            </a:r>
            <a:r>
              <a:rPr lang="en-GB" dirty="0"/>
              <a:t> (</a:t>
            </a:r>
            <a:r>
              <a:rPr lang="en-GB" dirty="0" err="1"/>
              <a:t>os</a:t>
            </a:r>
            <a:r>
              <a:rPr lang="en-GB" dirty="0"/>
              <a:t> </a:t>
            </a:r>
            <a:r>
              <a:rPr lang="en-GB" dirty="0" err="1"/>
              <a:t>ydy’n</a:t>
            </a:r>
            <a:r>
              <a:rPr lang="en-GB" dirty="0"/>
              <a:t> </a:t>
            </a:r>
            <a:r>
              <a:rPr lang="en-GB" dirty="0" err="1"/>
              <a:t>berthnasol</a:t>
            </a:r>
            <a:r>
              <a:rPr lang="en-GB" dirty="0"/>
              <a:t>) </a:t>
            </a:r>
          </a:p>
          <a:p>
            <a:pPr lvl="1"/>
            <a:r>
              <a:rPr lang="en-GB" dirty="0"/>
              <a:t>Man </a:t>
            </a:r>
            <a:r>
              <a:rPr lang="en-GB" dirty="0" err="1"/>
              <a:t>cyhoeddi</a:t>
            </a:r>
            <a:r>
              <a:rPr lang="en-GB" dirty="0"/>
              <a:t>: </a:t>
            </a:r>
            <a:r>
              <a:rPr lang="en-GB" dirty="0" err="1"/>
              <a:t>Cyhoeddwr</a:t>
            </a:r>
            <a:endParaRPr lang="en-GB" dirty="0"/>
          </a:p>
          <a:p>
            <a:pPr lvl="1"/>
            <a:endParaRPr lang="en-GB" dirty="0">
              <a:solidFill>
                <a:schemeClr val="tx2"/>
              </a:solidFill>
            </a:endParaRPr>
          </a:p>
          <a:p>
            <a:pPr lvl="1"/>
            <a:endParaRPr lang="en-GB" dirty="0">
              <a:solidFill>
                <a:schemeClr val="tx2"/>
              </a:solidFill>
            </a:endParaRPr>
          </a:p>
          <a:p>
            <a:pPr lvl="1"/>
            <a:r>
              <a:rPr lang="en-GB" dirty="0">
                <a:solidFill>
                  <a:schemeClr val="tx2"/>
                </a:solidFill>
              </a:rPr>
              <a:t>Author’s surname and first initial </a:t>
            </a:r>
          </a:p>
          <a:p>
            <a:pPr lvl="1"/>
            <a:r>
              <a:rPr lang="en-GB" dirty="0">
                <a:solidFill>
                  <a:schemeClr val="tx2"/>
                </a:solidFill>
              </a:rPr>
              <a:t>Publication year in brackets</a:t>
            </a:r>
          </a:p>
          <a:p>
            <a:pPr lvl="1"/>
            <a:r>
              <a:rPr lang="en-GB" dirty="0">
                <a:solidFill>
                  <a:schemeClr val="tx2"/>
                </a:solidFill>
              </a:rPr>
              <a:t>Title in italics </a:t>
            </a:r>
          </a:p>
          <a:p>
            <a:pPr lvl="1"/>
            <a:r>
              <a:rPr lang="en-GB" dirty="0">
                <a:solidFill>
                  <a:schemeClr val="tx2"/>
                </a:solidFill>
              </a:rPr>
              <a:t>Edition (if relevant)</a:t>
            </a:r>
          </a:p>
          <a:p>
            <a:pPr lvl="1"/>
            <a:r>
              <a:rPr lang="en-GB" dirty="0">
                <a:solidFill>
                  <a:schemeClr val="tx2"/>
                </a:solidFill>
              </a:rPr>
              <a:t>Place of </a:t>
            </a:r>
            <a:r>
              <a:rPr lang="en-GB" dirty="0" err="1">
                <a:solidFill>
                  <a:schemeClr val="tx2"/>
                </a:solidFill>
              </a:rPr>
              <a:t>publicaton</a:t>
            </a:r>
            <a:r>
              <a:rPr lang="en-GB" dirty="0">
                <a:solidFill>
                  <a:schemeClr val="tx2"/>
                </a:solidFill>
              </a:rPr>
              <a:t>: Publisher </a:t>
            </a:r>
          </a:p>
          <a:p>
            <a:pPr marL="530352" lvl="1" indent="0">
              <a:buNone/>
            </a:pPr>
            <a:endParaRPr lang="en-GB" dirty="0">
              <a:solidFill>
                <a:schemeClr val="tx2"/>
              </a:solidFill>
            </a:endParaRPr>
          </a:p>
          <a:p>
            <a:pPr marL="530225" lvl="1" indent="0">
              <a:buNone/>
            </a:pPr>
            <a:r>
              <a:rPr lang="en-GB" dirty="0">
                <a:solidFill>
                  <a:schemeClr val="tx2"/>
                </a:solidFill>
              </a:rPr>
              <a:t>Smith, E. (2016) How to improve your research project. 2nd Ed. Plymouth: Kiln Press</a:t>
            </a:r>
          </a:p>
        </p:txBody>
      </p:sp>
    </p:spTree>
    <p:extLst>
      <p:ext uri="{BB962C8B-B14F-4D97-AF65-F5344CB8AC3E}">
        <p14:creationId xmlns:p14="http://schemas.microsoft.com/office/powerpoint/2010/main" val="3100527623"/>
      </p:ext>
    </p:extLst>
  </p:cSld>
  <p:clrMapOvr>
    <a:overrideClrMapping bg1="lt1" tx1="dk1" bg2="lt2" tx2="dk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01835-89B3-4491-A0BA-A847FA9AE913}"/>
              </a:ext>
            </a:extLst>
          </p:cNvPr>
          <p:cNvSpPr>
            <a:spLocks noGrp="1"/>
          </p:cNvSpPr>
          <p:nvPr>
            <p:ph type="title"/>
          </p:nvPr>
        </p:nvSpPr>
        <p:spPr>
          <a:xfrm>
            <a:off x="643467" y="1325880"/>
            <a:ext cx="3089437" cy="4206240"/>
          </a:xfrm>
        </p:spPr>
        <p:txBody>
          <a:bodyPr>
            <a:normAutofit/>
          </a:bodyPr>
          <a:lstStyle/>
          <a:p>
            <a:pPr algn="r"/>
            <a:r>
              <a:rPr lang="en-US" sz="3200" dirty="0">
                <a:solidFill>
                  <a:schemeClr val="tx2"/>
                </a:solidFill>
              </a:rPr>
              <a:t> </a:t>
            </a:r>
            <a:r>
              <a:rPr lang="en-US" sz="3200" dirty="0" err="1">
                <a:solidFill>
                  <a:schemeClr val="tx2"/>
                </a:solidFill>
              </a:rPr>
              <a:t>Llyfr</a:t>
            </a:r>
            <a:r>
              <a:rPr lang="en-US" sz="3200" dirty="0">
                <a:solidFill>
                  <a:schemeClr val="tx2"/>
                </a:solidFill>
              </a:rPr>
              <a:t> â </a:t>
            </a:r>
            <a:r>
              <a:rPr lang="en-US" sz="3200" dirty="0" err="1">
                <a:solidFill>
                  <a:schemeClr val="tx2"/>
                </a:solidFill>
              </a:rPr>
              <a:t>dau</a:t>
            </a:r>
            <a:r>
              <a:rPr lang="en-US" sz="3200" dirty="0">
                <a:solidFill>
                  <a:schemeClr val="tx2"/>
                </a:solidFill>
              </a:rPr>
              <a:t> </a:t>
            </a:r>
            <a:r>
              <a:rPr lang="en-US" sz="3200" dirty="0" err="1">
                <a:solidFill>
                  <a:schemeClr val="tx2"/>
                </a:solidFill>
              </a:rPr>
              <a:t>neu</a:t>
            </a:r>
            <a:r>
              <a:rPr lang="en-US" sz="3200" dirty="0">
                <a:solidFill>
                  <a:schemeClr val="tx2"/>
                </a:solidFill>
              </a:rPr>
              <a:t> </a:t>
            </a:r>
            <a:r>
              <a:rPr lang="en-US" sz="3200" dirty="0" err="1">
                <a:solidFill>
                  <a:schemeClr val="tx2"/>
                </a:solidFill>
              </a:rPr>
              <a:t>dri</a:t>
            </a:r>
            <a:r>
              <a:rPr lang="en-US" sz="3200" dirty="0">
                <a:solidFill>
                  <a:schemeClr val="tx2"/>
                </a:solidFill>
              </a:rPr>
              <a:t> </a:t>
            </a:r>
            <a:r>
              <a:rPr lang="en-US" sz="3200" dirty="0" err="1">
                <a:solidFill>
                  <a:schemeClr val="tx2"/>
                </a:solidFill>
              </a:rPr>
              <a:t>awdur</a:t>
            </a:r>
            <a:br>
              <a:rPr lang="en-US" sz="3200" dirty="0">
                <a:solidFill>
                  <a:schemeClr val="tx2"/>
                </a:solidFill>
              </a:rPr>
            </a:br>
            <a:br>
              <a:rPr lang="en-US" sz="3200" dirty="0">
                <a:solidFill>
                  <a:schemeClr val="tx2"/>
                </a:solidFill>
              </a:rPr>
            </a:br>
            <a:r>
              <a:rPr lang="en-US" sz="3200" dirty="0">
                <a:solidFill>
                  <a:schemeClr val="tx2"/>
                </a:solidFill>
              </a:rPr>
              <a:t>Book with two or three authors</a:t>
            </a:r>
          </a:p>
        </p:txBody>
      </p:sp>
      <p:sp>
        <p:nvSpPr>
          <p:cNvPr id="10" name="Rectangle 9">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3EABFAC-BEC7-4A94-8299-158B4E023AEC}"/>
              </a:ext>
            </a:extLst>
          </p:cNvPr>
          <p:cNvSpPr>
            <a:spLocks noGrp="1"/>
          </p:cNvSpPr>
          <p:nvPr>
            <p:ph idx="1"/>
          </p:nvPr>
        </p:nvSpPr>
        <p:spPr>
          <a:xfrm>
            <a:off x="4381668" y="1126067"/>
            <a:ext cx="6605331" cy="4605866"/>
          </a:xfrm>
        </p:spPr>
        <p:txBody>
          <a:bodyPr vert="horz" lIns="91440" tIns="45720" rIns="91440" bIns="45720" rtlCol="0" anchor="ctr">
            <a:normAutofit/>
          </a:bodyPr>
          <a:lstStyle/>
          <a:p>
            <a:pPr marL="0" indent="0">
              <a:buNone/>
            </a:pPr>
            <a:r>
              <a:rPr lang="en-US" sz="1800">
                <a:solidFill>
                  <a:schemeClr val="tx2"/>
                </a:solidFill>
              </a:rPr>
              <a:t>(Phillips and Renton, 2012, p. 54)</a:t>
            </a:r>
          </a:p>
        </p:txBody>
      </p:sp>
      <p:sp>
        <p:nvSpPr>
          <p:cNvPr id="14" name="Rectangle 13">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47510635"/>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B972422-B794-4FA8-BCC6-BAF6938A1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F1546E-F174-41BE-845D-688513AB85CA}"/>
              </a:ext>
            </a:extLst>
          </p:cNvPr>
          <p:cNvSpPr>
            <a:spLocks noGrp="1"/>
          </p:cNvSpPr>
          <p:nvPr>
            <p:ph type="title"/>
          </p:nvPr>
        </p:nvSpPr>
        <p:spPr>
          <a:xfrm>
            <a:off x="643467" y="1325880"/>
            <a:ext cx="3089437" cy="4206240"/>
          </a:xfrm>
        </p:spPr>
        <p:txBody>
          <a:bodyPr>
            <a:normAutofit/>
          </a:bodyPr>
          <a:lstStyle/>
          <a:p>
            <a:pPr algn="r"/>
            <a:r>
              <a:rPr lang="en-US" sz="3200" dirty="0" err="1">
                <a:solidFill>
                  <a:schemeClr val="tx2"/>
                </a:solidFill>
              </a:rPr>
              <a:t>Llyfr</a:t>
            </a:r>
            <a:r>
              <a:rPr lang="en-US" sz="3200" dirty="0">
                <a:solidFill>
                  <a:schemeClr val="tx2"/>
                </a:solidFill>
              </a:rPr>
              <a:t> â </a:t>
            </a:r>
            <a:r>
              <a:rPr lang="en-US" sz="3200" dirty="0" err="1">
                <a:solidFill>
                  <a:schemeClr val="tx2"/>
                </a:solidFill>
              </a:rPr>
              <a:t>phedwar</a:t>
            </a:r>
            <a:r>
              <a:rPr lang="en-US" sz="3200" dirty="0">
                <a:solidFill>
                  <a:schemeClr val="tx2"/>
                </a:solidFill>
              </a:rPr>
              <a:t> </a:t>
            </a:r>
            <a:r>
              <a:rPr lang="en-US" sz="3200" dirty="0" err="1">
                <a:solidFill>
                  <a:schemeClr val="tx2"/>
                </a:solidFill>
              </a:rPr>
              <a:t>awdur</a:t>
            </a:r>
            <a:r>
              <a:rPr lang="en-US" sz="3200" dirty="0">
                <a:solidFill>
                  <a:schemeClr val="tx2"/>
                </a:solidFill>
              </a:rPr>
              <a:t> </a:t>
            </a:r>
            <a:r>
              <a:rPr lang="en-US" sz="3200" dirty="0" err="1">
                <a:solidFill>
                  <a:schemeClr val="tx2"/>
                </a:solidFill>
              </a:rPr>
              <a:t>neu</a:t>
            </a:r>
            <a:r>
              <a:rPr lang="en-US" sz="3200" dirty="0">
                <a:solidFill>
                  <a:schemeClr val="tx2"/>
                </a:solidFill>
              </a:rPr>
              <a:t> </a:t>
            </a:r>
            <a:r>
              <a:rPr lang="en-US" sz="3200" dirty="0" err="1">
                <a:solidFill>
                  <a:schemeClr val="tx2"/>
                </a:solidFill>
              </a:rPr>
              <a:t>fwy</a:t>
            </a:r>
            <a:br>
              <a:rPr lang="en-US" sz="3200" dirty="0">
                <a:solidFill>
                  <a:schemeClr val="tx2"/>
                </a:solidFill>
              </a:rPr>
            </a:br>
            <a:br>
              <a:rPr lang="en-US" sz="3200" dirty="0">
                <a:solidFill>
                  <a:schemeClr val="tx2"/>
                </a:solidFill>
              </a:rPr>
            </a:br>
            <a:r>
              <a:rPr lang="en-US" sz="3200" dirty="0">
                <a:solidFill>
                  <a:schemeClr val="tx2"/>
                </a:solidFill>
              </a:rPr>
              <a:t>Book with four or more authors</a:t>
            </a:r>
          </a:p>
        </p:txBody>
      </p:sp>
      <p:sp>
        <p:nvSpPr>
          <p:cNvPr id="10" name="Rectangle 9">
            <a:extLst>
              <a:ext uri="{FF2B5EF4-FFF2-40B4-BE49-F238E27FC236}">
                <a16:creationId xmlns:a16="http://schemas.microsoft.com/office/drawing/2014/main" id="{89DE9E2B-5611-49C8-862E-AD4D43A8AA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5296EC4F-8732-481B-94CB-C98E4EF297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59935" y="1836869"/>
            <a:ext cx="0" cy="3184263"/>
          </a:xfrm>
          <a:prstGeom prst="line">
            <a:avLst/>
          </a:prstGeom>
          <a:ln w="25400">
            <a:solidFill>
              <a:schemeClr val="tx2"/>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AF49BDB-0E57-4CEE-81AA-D3AFF0B74CE2}"/>
              </a:ext>
            </a:extLst>
          </p:cNvPr>
          <p:cNvSpPr>
            <a:spLocks noGrp="1"/>
          </p:cNvSpPr>
          <p:nvPr>
            <p:ph idx="1"/>
          </p:nvPr>
        </p:nvSpPr>
        <p:spPr>
          <a:xfrm>
            <a:off x="4381668" y="1126067"/>
            <a:ext cx="6605331" cy="4605866"/>
          </a:xfrm>
        </p:spPr>
        <p:txBody>
          <a:bodyPr vert="horz" lIns="91440" tIns="45720" rIns="91440" bIns="45720" rtlCol="0" anchor="ctr">
            <a:normAutofit/>
          </a:bodyPr>
          <a:lstStyle/>
          <a:p>
            <a:pPr marL="0" indent="0">
              <a:buNone/>
            </a:pPr>
            <a:r>
              <a:rPr lang="en-US" sz="1800">
                <a:solidFill>
                  <a:schemeClr val="tx2"/>
                </a:solidFill>
              </a:rPr>
              <a:t>(Morton et al. 2014, p. 37)</a:t>
            </a:r>
          </a:p>
        </p:txBody>
      </p:sp>
      <p:sp>
        <p:nvSpPr>
          <p:cNvPr id="14" name="Rectangle 13">
            <a:extLst>
              <a:ext uri="{FF2B5EF4-FFF2-40B4-BE49-F238E27FC236}">
                <a16:creationId xmlns:a16="http://schemas.microsoft.com/office/drawing/2014/main" id="{519C7155-1644-4C60-B0B5-32B1800D60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375400"/>
            <a:ext cx="12195668" cy="482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535415231"/>
      </p:ext>
    </p:extLst>
  </p:cSld>
  <p:clrMapOvr>
    <a:overrideClrMapping bg1="lt1" tx1="dk1" bg2="lt2" tx2="dk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8DE39C-27EC-6DB8-BFFA-E16A378B571A}"/>
              </a:ext>
            </a:extLst>
          </p:cNvPr>
          <p:cNvSpPr>
            <a:spLocks noGrp="1"/>
          </p:cNvSpPr>
          <p:nvPr>
            <p:ph type="title"/>
          </p:nvPr>
        </p:nvSpPr>
        <p:spPr/>
        <p:txBody>
          <a:bodyPr/>
          <a:lstStyle/>
          <a:p>
            <a:r>
              <a:rPr lang="en-GB" dirty="0" err="1"/>
              <a:t>GwefanNau</a:t>
            </a:r>
            <a:r>
              <a:rPr lang="en-GB" dirty="0"/>
              <a:t> / Websites</a:t>
            </a:r>
          </a:p>
        </p:txBody>
      </p:sp>
      <p:sp>
        <p:nvSpPr>
          <p:cNvPr id="3" name="Content Placeholder 2">
            <a:extLst>
              <a:ext uri="{FF2B5EF4-FFF2-40B4-BE49-F238E27FC236}">
                <a16:creationId xmlns:a16="http://schemas.microsoft.com/office/drawing/2014/main" id="{2D30A062-6EBD-9DEB-A413-FFB99A291A6B}"/>
              </a:ext>
            </a:extLst>
          </p:cNvPr>
          <p:cNvSpPr>
            <a:spLocks noGrp="1"/>
          </p:cNvSpPr>
          <p:nvPr>
            <p:ph sz="half" idx="1"/>
          </p:nvPr>
        </p:nvSpPr>
        <p:spPr/>
        <p:txBody>
          <a:bodyPr>
            <a:normAutofit lnSpcReduction="10000"/>
          </a:bodyPr>
          <a:lstStyle/>
          <a:p>
            <a:r>
              <a:rPr lang="en-GB" b="1" i="0" dirty="0" err="1">
                <a:solidFill>
                  <a:srgbClr val="505050"/>
                </a:solidFill>
                <a:effectLst/>
                <a:latin typeface="proxima-nova"/>
              </a:rPr>
              <a:t>Cyferiadau</a:t>
            </a:r>
            <a:r>
              <a:rPr lang="en-GB" b="1" i="0" dirty="0">
                <a:solidFill>
                  <a:srgbClr val="505050"/>
                </a:solidFill>
                <a:effectLst/>
                <a:latin typeface="proxima-nova"/>
              </a:rPr>
              <a:t> yn y </a:t>
            </a:r>
            <a:r>
              <a:rPr lang="en-GB" b="1" i="0" dirty="0" err="1">
                <a:solidFill>
                  <a:srgbClr val="505050"/>
                </a:solidFill>
                <a:effectLst/>
                <a:latin typeface="proxima-nova"/>
              </a:rPr>
              <a:t>testun</a:t>
            </a:r>
            <a:endParaRPr lang="en-GB" b="1" i="0" dirty="0">
              <a:solidFill>
                <a:srgbClr val="505050"/>
              </a:solidFill>
              <a:effectLst/>
              <a:latin typeface="proxima-nova"/>
            </a:endParaRPr>
          </a:p>
          <a:p>
            <a:endParaRPr lang="en-GB" b="1" dirty="0">
              <a:solidFill>
                <a:srgbClr val="505050"/>
              </a:solidFill>
              <a:latin typeface="proxima-nova"/>
            </a:endParaRPr>
          </a:p>
          <a:p>
            <a:r>
              <a:rPr lang="en-GB" dirty="0">
                <a:solidFill>
                  <a:srgbClr val="505050"/>
                </a:solidFill>
                <a:latin typeface="proxima-nova"/>
              </a:rPr>
              <a:t>(</a:t>
            </a:r>
            <a:r>
              <a:rPr lang="en-GB" dirty="0" err="1">
                <a:solidFill>
                  <a:srgbClr val="505050"/>
                </a:solidFill>
                <a:latin typeface="proxima-nova"/>
              </a:rPr>
              <a:t>Cyfenw</a:t>
            </a:r>
            <a:r>
              <a:rPr lang="en-GB" dirty="0">
                <a:solidFill>
                  <a:srgbClr val="505050"/>
                </a:solidFill>
                <a:latin typeface="proxima-nova"/>
              </a:rPr>
              <a:t> </a:t>
            </a:r>
            <a:r>
              <a:rPr lang="en-GB" dirty="0" err="1">
                <a:solidFill>
                  <a:srgbClr val="505050"/>
                </a:solidFill>
                <a:latin typeface="proxima-nova"/>
              </a:rPr>
              <a:t>yr</a:t>
            </a:r>
            <a:r>
              <a:rPr lang="en-GB" dirty="0">
                <a:solidFill>
                  <a:srgbClr val="505050"/>
                </a:solidFill>
                <a:latin typeface="proxima-nova"/>
              </a:rPr>
              <a:t> </a:t>
            </a:r>
            <a:r>
              <a:rPr lang="en-GB" dirty="0" err="1">
                <a:solidFill>
                  <a:srgbClr val="505050"/>
                </a:solidFill>
                <a:latin typeface="proxima-nova"/>
              </a:rPr>
              <a:t>awdur</a:t>
            </a:r>
            <a:r>
              <a:rPr lang="en-GB" dirty="0">
                <a:solidFill>
                  <a:srgbClr val="505050"/>
                </a:solidFill>
                <a:latin typeface="proxima-nova"/>
              </a:rPr>
              <a:t>, </a:t>
            </a:r>
            <a:r>
              <a:rPr lang="en-GB" dirty="0" err="1">
                <a:solidFill>
                  <a:srgbClr val="505050"/>
                </a:solidFill>
                <a:latin typeface="proxima-nova"/>
              </a:rPr>
              <a:t>Blwyddyn</a:t>
            </a:r>
            <a:r>
              <a:rPr lang="en-GB" dirty="0">
                <a:solidFill>
                  <a:srgbClr val="505050"/>
                </a:solidFill>
                <a:latin typeface="proxima-nova"/>
              </a:rPr>
              <a:t> </a:t>
            </a:r>
            <a:r>
              <a:rPr lang="en-GB" dirty="0" err="1">
                <a:solidFill>
                  <a:srgbClr val="505050"/>
                </a:solidFill>
                <a:latin typeface="proxima-nova"/>
              </a:rPr>
              <a:t>Cyhoeddi</a:t>
            </a:r>
            <a:r>
              <a:rPr lang="en-GB" dirty="0">
                <a:solidFill>
                  <a:srgbClr val="505050"/>
                </a:solidFill>
                <a:latin typeface="proxima-nova"/>
              </a:rPr>
              <a:t>)</a:t>
            </a:r>
          </a:p>
          <a:p>
            <a:endParaRPr lang="en-GB" dirty="0">
              <a:solidFill>
                <a:srgbClr val="505050"/>
              </a:solidFill>
              <a:latin typeface="proxima-nova"/>
            </a:endParaRPr>
          </a:p>
          <a:p>
            <a:pPr marL="0" indent="0">
              <a:buNone/>
            </a:pPr>
            <a:r>
              <a:rPr lang="en-GB" b="1" dirty="0">
                <a:solidFill>
                  <a:srgbClr val="505050"/>
                </a:solidFill>
                <a:latin typeface="proxima-nova"/>
              </a:rPr>
              <a:t>Example:</a:t>
            </a:r>
          </a:p>
          <a:p>
            <a:pPr marL="0" indent="0">
              <a:buNone/>
            </a:pPr>
            <a:r>
              <a:rPr lang="en-GB" b="1" dirty="0">
                <a:solidFill>
                  <a:srgbClr val="505050"/>
                </a:solidFill>
                <a:latin typeface="proxima-nova"/>
              </a:rPr>
              <a:t>income statement has several indicators (canaries) that will telegraph early warning signs well before the company starts to lose money or the bank balance starts to drop precariously low. (Tester, 2014)</a:t>
            </a:r>
            <a:endParaRPr lang="en-GB" dirty="0">
              <a:solidFill>
                <a:srgbClr val="505050"/>
              </a:solidFill>
              <a:latin typeface="proxima-nova"/>
            </a:endParaRPr>
          </a:p>
          <a:p>
            <a:endParaRPr lang="en-GB" dirty="0">
              <a:solidFill>
                <a:srgbClr val="505050"/>
              </a:solidFill>
              <a:latin typeface="proxima-nova"/>
            </a:endParaRPr>
          </a:p>
          <a:p>
            <a:endParaRPr lang="en-GB" dirty="0">
              <a:solidFill>
                <a:srgbClr val="505050"/>
              </a:solidFill>
              <a:latin typeface="proxima-nova"/>
            </a:endParaRPr>
          </a:p>
          <a:p>
            <a:endParaRPr lang="en-GB" b="0" i="0" dirty="0">
              <a:solidFill>
                <a:srgbClr val="505050"/>
              </a:solidFill>
              <a:effectLst/>
              <a:latin typeface="proxima-nova"/>
            </a:endParaRPr>
          </a:p>
          <a:p>
            <a:endParaRPr lang="en-GB" b="0" i="0" dirty="0">
              <a:solidFill>
                <a:srgbClr val="505050"/>
              </a:solidFill>
              <a:effectLst/>
              <a:latin typeface="proxima-nova"/>
            </a:endParaRPr>
          </a:p>
          <a:p>
            <a:endParaRPr lang="en-GB" dirty="0"/>
          </a:p>
        </p:txBody>
      </p:sp>
      <p:sp>
        <p:nvSpPr>
          <p:cNvPr id="4" name="Content Placeholder 3">
            <a:extLst>
              <a:ext uri="{FF2B5EF4-FFF2-40B4-BE49-F238E27FC236}">
                <a16:creationId xmlns:a16="http://schemas.microsoft.com/office/drawing/2014/main" id="{E5F98411-42AB-34F1-F122-BF69D1E349E2}"/>
              </a:ext>
            </a:extLst>
          </p:cNvPr>
          <p:cNvSpPr>
            <a:spLocks noGrp="1"/>
          </p:cNvSpPr>
          <p:nvPr>
            <p:ph sz="half" idx="2"/>
          </p:nvPr>
        </p:nvSpPr>
        <p:spPr/>
        <p:txBody>
          <a:bodyPr>
            <a:normAutofit lnSpcReduction="10000"/>
          </a:bodyPr>
          <a:lstStyle/>
          <a:p>
            <a:r>
              <a:rPr lang="en-GB" b="1" i="0" dirty="0">
                <a:solidFill>
                  <a:srgbClr val="505050"/>
                </a:solidFill>
                <a:effectLst/>
                <a:latin typeface="proxima-nova"/>
              </a:rPr>
              <a:t> In-text citation</a:t>
            </a:r>
          </a:p>
          <a:p>
            <a:pPr marL="0" indent="0">
              <a:buNone/>
            </a:pPr>
            <a:endParaRPr lang="en-GB" dirty="0">
              <a:solidFill>
                <a:srgbClr val="505050"/>
              </a:solidFill>
              <a:latin typeface="proxima-nova"/>
            </a:endParaRPr>
          </a:p>
          <a:p>
            <a:pPr marL="0" indent="0">
              <a:buNone/>
            </a:pPr>
            <a:r>
              <a:rPr lang="en-GB" dirty="0">
                <a:solidFill>
                  <a:srgbClr val="505050"/>
                </a:solidFill>
                <a:latin typeface="proxima-nova"/>
              </a:rPr>
              <a:t>(Author Surname, Year Published)</a:t>
            </a:r>
          </a:p>
          <a:p>
            <a:pPr marL="0" indent="0">
              <a:buNone/>
            </a:pPr>
            <a:endParaRPr lang="en-GB" dirty="0">
              <a:solidFill>
                <a:srgbClr val="505050"/>
              </a:solidFill>
              <a:latin typeface="proxima-nova"/>
            </a:endParaRPr>
          </a:p>
          <a:p>
            <a:pPr marL="0" indent="0">
              <a:buNone/>
            </a:pPr>
            <a:r>
              <a:rPr lang="en-GB" b="1" dirty="0">
                <a:solidFill>
                  <a:srgbClr val="505050"/>
                </a:solidFill>
                <a:latin typeface="proxima-nova"/>
              </a:rPr>
              <a:t>Example:</a:t>
            </a:r>
          </a:p>
          <a:p>
            <a:pPr marL="0" indent="0">
              <a:buNone/>
            </a:pPr>
            <a:r>
              <a:rPr lang="en-GB" b="1" dirty="0">
                <a:solidFill>
                  <a:srgbClr val="505050"/>
                </a:solidFill>
                <a:latin typeface="proxima-nova"/>
              </a:rPr>
              <a:t>income statement has several indicators (canaries) that will telegraph early warning signs well before the company starts to lose money or the bank balance starts to drop precariously low. (Tester, 2014)</a:t>
            </a:r>
          </a:p>
          <a:p>
            <a:pPr marL="0" indent="0">
              <a:buNone/>
            </a:pPr>
            <a:endParaRPr lang="en-GB" b="1" dirty="0">
              <a:solidFill>
                <a:srgbClr val="505050"/>
              </a:solidFill>
              <a:latin typeface="proxima-nova"/>
            </a:endParaRPr>
          </a:p>
          <a:p>
            <a:endParaRPr lang="en-GB" dirty="0"/>
          </a:p>
        </p:txBody>
      </p:sp>
    </p:spTree>
    <p:extLst>
      <p:ext uri="{BB962C8B-B14F-4D97-AF65-F5344CB8AC3E}">
        <p14:creationId xmlns:p14="http://schemas.microsoft.com/office/powerpoint/2010/main" val="331766023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C7E35F-6F82-3AAF-501C-38D592C530B8}"/>
              </a:ext>
            </a:extLst>
          </p:cNvPr>
          <p:cNvSpPr>
            <a:spLocks noGrp="1"/>
          </p:cNvSpPr>
          <p:nvPr>
            <p:ph type="title"/>
          </p:nvPr>
        </p:nvSpPr>
        <p:spPr/>
        <p:txBody>
          <a:bodyPr/>
          <a:lstStyle/>
          <a:p>
            <a:r>
              <a:rPr lang="en-GB" dirty="0" err="1"/>
              <a:t>Gwefannau</a:t>
            </a:r>
            <a:r>
              <a:rPr lang="en-GB" dirty="0"/>
              <a:t> / </a:t>
            </a:r>
            <a:r>
              <a:rPr lang="en-GB" dirty="0" err="1"/>
              <a:t>WEbsites</a:t>
            </a:r>
            <a:endParaRPr lang="en-GB" dirty="0"/>
          </a:p>
        </p:txBody>
      </p:sp>
      <p:sp>
        <p:nvSpPr>
          <p:cNvPr id="3" name="Content Placeholder 2">
            <a:extLst>
              <a:ext uri="{FF2B5EF4-FFF2-40B4-BE49-F238E27FC236}">
                <a16:creationId xmlns:a16="http://schemas.microsoft.com/office/drawing/2014/main" id="{26375269-9927-EBCB-AA13-1426C4CD96A1}"/>
              </a:ext>
            </a:extLst>
          </p:cNvPr>
          <p:cNvSpPr>
            <a:spLocks noGrp="1"/>
          </p:cNvSpPr>
          <p:nvPr>
            <p:ph sz="half" idx="1"/>
          </p:nvPr>
        </p:nvSpPr>
        <p:spPr/>
        <p:txBody>
          <a:bodyPr/>
          <a:lstStyle/>
          <a:p>
            <a:r>
              <a:rPr lang="en-GB" dirty="0" err="1"/>
              <a:t>Rhestr</a:t>
            </a:r>
            <a:r>
              <a:rPr lang="en-GB" dirty="0"/>
              <a:t> </a:t>
            </a:r>
            <a:r>
              <a:rPr lang="en-GB" dirty="0" err="1"/>
              <a:t>Ddarllen</a:t>
            </a:r>
            <a:endParaRPr lang="en-GB" dirty="0"/>
          </a:p>
          <a:p>
            <a:endParaRPr lang="en-GB" dirty="0"/>
          </a:p>
          <a:p>
            <a:r>
              <a:rPr lang="en-GB" dirty="0" err="1"/>
              <a:t>Cyfenw</a:t>
            </a:r>
            <a:r>
              <a:rPr lang="en-GB" dirty="0"/>
              <a:t> </a:t>
            </a:r>
            <a:r>
              <a:rPr lang="en-GB" dirty="0" err="1"/>
              <a:t>yr</a:t>
            </a:r>
            <a:r>
              <a:rPr lang="en-GB" dirty="0"/>
              <a:t> </a:t>
            </a:r>
            <a:r>
              <a:rPr lang="en-GB" dirty="0" err="1"/>
              <a:t>awdur</a:t>
            </a:r>
            <a:r>
              <a:rPr lang="en-GB" dirty="0"/>
              <a:t>, </a:t>
            </a:r>
            <a:r>
              <a:rPr lang="en-GB" dirty="0" err="1"/>
              <a:t>Llythern</a:t>
            </a:r>
            <a:r>
              <a:rPr lang="en-GB" dirty="0"/>
              <a:t> </a:t>
            </a:r>
            <a:r>
              <a:rPr lang="en-GB" dirty="0" err="1"/>
              <a:t>gyntaf</a:t>
            </a:r>
            <a:r>
              <a:rPr lang="en-GB" dirty="0"/>
              <a:t> </a:t>
            </a:r>
            <a:r>
              <a:rPr lang="en-GB" dirty="0" err="1"/>
              <a:t>enw</a:t>
            </a:r>
            <a:r>
              <a:rPr lang="en-GB" dirty="0"/>
              <a:t>. (</a:t>
            </a:r>
            <a:r>
              <a:rPr lang="en-GB" dirty="0" err="1"/>
              <a:t>Blwyddyn</a:t>
            </a:r>
            <a:r>
              <a:rPr lang="en-GB" dirty="0"/>
              <a:t> </a:t>
            </a:r>
            <a:r>
              <a:rPr lang="en-GB" dirty="0" err="1"/>
              <a:t>cyhoeddi</a:t>
            </a:r>
            <a:r>
              <a:rPr lang="en-GB" dirty="0"/>
              <a:t>). </a:t>
            </a:r>
            <a:r>
              <a:rPr lang="en-GB" dirty="0" err="1"/>
              <a:t>Teitl</a:t>
            </a:r>
            <a:r>
              <a:rPr lang="en-GB" dirty="0"/>
              <a:t>. [</a:t>
            </a:r>
            <a:r>
              <a:rPr lang="en-GB" dirty="0" err="1"/>
              <a:t>arlein</a:t>
            </a:r>
            <a:r>
              <a:rPr lang="en-GB" dirty="0"/>
              <a:t>] </a:t>
            </a:r>
            <a:r>
              <a:rPr lang="en-GB" dirty="0" err="1"/>
              <a:t>Ar</a:t>
            </a:r>
            <a:r>
              <a:rPr lang="en-GB" dirty="0"/>
              <a:t> </a:t>
            </a:r>
            <a:r>
              <a:rPr lang="en-GB" dirty="0" err="1"/>
              <a:t>gael</a:t>
            </a:r>
            <a:r>
              <a:rPr lang="en-GB" dirty="0"/>
              <a:t> o: http://Website URL [</a:t>
            </a:r>
            <a:r>
              <a:rPr lang="en-GB" dirty="0" err="1"/>
              <a:t>Dyddiad</a:t>
            </a:r>
            <a:r>
              <a:rPr lang="en-GB" dirty="0"/>
              <a:t> </a:t>
            </a:r>
            <a:r>
              <a:rPr lang="en-GB" dirty="0" err="1"/>
              <a:t>cyrchu</a:t>
            </a:r>
            <a:r>
              <a:rPr lang="en-GB" dirty="0"/>
              <a:t>].</a:t>
            </a:r>
          </a:p>
          <a:p>
            <a:endParaRPr lang="en-GB" dirty="0"/>
          </a:p>
        </p:txBody>
      </p:sp>
      <p:sp>
        <p:nvSpPr>
          <p:cNvPr id="4" name="Content Placeholder 3">
            <a:extLst>
              <a:ext uri="{FF2B5EF4-FFF2-40B4-BE49-F238E27FC236}">
                <a16:creationId xmlns:a16="http://schemas.microsoft.com/office/drawing/2014/main" id="{53A40E10-E460-9CD8-F261-B7D1CC7CBD10}"/>
              </a:ext>
            </a:extLst>
          </p:cNvPr>
          <p:cNvSpPr>
            <a:spLocks noGrp="1"/>
          </p:cNvSpPr>
          <p:nvPr>
            <p:ph sz="half" idx="2"/>
          </p:nvPr>
        </p:nvSpPr>
        <p:spPr/>
        <p:txBody>
          <a:bodyPr/>
          <a:lstStyle/>
          <a:p>
            <a:r>
              <a:rPr lang="en-GB" dirty="0"/>
              <a:t>Reference List</a:t>
            </a:r>
          </a:p>
          <a:p>
            <a:endParaRPr lang="en-GB" dirty="0"/>
          </a:p>
          <a:p>
            <a:r>
              <a:rPr lang="en-GB" dirty="0"/>
              <a:t>Author Surname, Author Initial. (Year Published). Title. [online] Available at: http://Website URL [Accessed Date Accessed].</a:t>
            </a:r>
          </a:p>
          <a:p>
            <a:endParaRPr lang="en-GB" dirty="0"/>
          </a:p>
        </p:txBody>
      </p:sp>
    </p:spTree>
    <p:extLst>
      <p:ext uri="{BB962C8B-B14F-4D97-AF65-F5344CB8AC3E}">
        <p14:creationId xmlns:p14="http://schemas.microsoft.com/office/powerpoint/2010/main" val="2637213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descr="Graph on document with pen">
            <a:extLst>
              <a:ext uri="{FF2B5EF4-FFF2-40B4-BE49-F238E27FC236}">
                <a16:creationId xmlns:a16="http://schemas.microsoft.com/office/drawing/2014/main" id="{1076E3D8-CD33-EE22-47E3-5CC7413FE7B5}"/>
              </a:ext>
            </a:extLst>
          </p:cNvPr>
          <p:cNvPicPr>
            <a:picLocks noChangeAspect="1"/>
          </p:cNvPicPr>
          <p:nvPr/>
        </p:nvPicPr>
        <p:blipFill rotWithShape="1">
          <a:blip r:embed="rId2">
            <a:alphaModFix amt="25000"/>
          </a:blip>
          <a:srcRect t="1510" b="14220"/>
          <a:stretch/>
        </p:blipFill>
        <p:spPr>
          <a:xfrm>
            <a:off x="20" y="10"/>
            <a:ext cx="12191980" cy="6857990"/>
          </a:xfrm>
          <a:prstGeom prst="rect">
            <a:avLst/>
          </a:prstGeom>
        </p:spPr>
      </p:pic>
      <p:sp>
        <p:nvSpPr>
          <p:cNvPr id="14" name="Rectangle 13">
            <a:extLst>
              <a:ext uri="{FF2B5EF4-FFF2-40B4-BE49-F238E27FC236}">
                <a16:creationId xmlns:a16="http://schemas.microsoft.com/office/drawing/2014/main" id="{24F3C611-0CF5-45ED-9190-A7A9C19ACA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186048"/>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solidFill>
                <a:srgbClr val="FFFFFF"/>
              </a:solidFill>
            </a:endParaRPr>
          </a:p>
        </p:txBody>
      </p:sp>
      <p:sp>
        <p:nvSpPr>
          <p:cNvPr id="2" name="Title 1">
            <a:extLst>
              <a:ext uri="{FF2B5EF4-FFF2-40B4-BE49-F238E27FC236}">
                <a16:creationId xmlns:a16="http://schemas.microsoft.com/office/drawing/2014/main" id="{956F6F7A-7D60-EEC2-991B-C96E17B98D3E}"/>
              </a:ext>
            </a:extLst>
          </p:cNvPr>
          <p:cNvSpPr>
            <a:spLocks noGrp="1"/>
          </p:cNvSpPr>
          <p:nvPr>
            <p:ph type="title"/>
          </p:nvPr>
        </p:nvSpPr>
        <p:spPr>
          <a:xfrm>
            <a:off x="1202919" y="284176"/>
            <a:ext cx="9784080" cy="1508760"/>
          </a:xfrm>
        </p:spPr>
        <p:txBody>
          <a:bodyPr>
            <a:normAutofit/>
          </a:bodyPr>
          <a:lstStyle/>
          <a:p>
            <a:r>
              <a:rPr lang="en-GB"/>
              <a:t>Enghraifft / Example</a:t>
            </a:r>
            <a:endParaRPr lang="en-GB" dirty="0"/>
          </a:p>
        </p:txBody>
      </p:sp>
      <p:sp>
        <p:nvSpPr>
          <p:cNvPr id="8" name="Content Placeholder 7">
            <a:extLst>
              <a:ext uri="{FF2B5EF4-FFF2-40B4-BE49-F238E27FC236}">
                <a16:creationId xmlns:a16="http://schemas.microsoft.com/office/drawing/2014/main" id="{704C2A62-A46A-5817-5FCB-0F99575494F7}"/>
              </a:ext>
            </a:extLst>
          </p:cNvPr>
          <p:cNvSpPr>
            <a:spLocks noGrp="1"/>
          </p:cNvSpPr>
          <p:nvPr>
            <p:ph idx="1"/>
          </p:nvPr>
        </p:nvSpPr>
        <p:spPr>
          <a:xfrm>
            <a:off x="1202919" y="2011680"/>
            <a:ext cx="9784080" cy="4206240"/>
          </a:xfrm>
        </p:spPr>
        <p:txBody>
          <a:bodyPr>
            <a:normAutofit/>
          </a:bodyPr>
          <a:lstStyle/>
          <a:p>
            <a:r>
              <a:rPr lang="en-GB" dirty="0"/>
              <a:t>Tester, J. (2014). </a:t>
            </a:r>
            <a:r>
              <a:rPr lang="en-GB" dirty="0" err="1"/>
              <a:t>EZproxy</a:t>
            </a:r>
            <a:r>
              <a:rPr lang="en-GB" dirty="0"/>
              <a:t>. [online] Eds.a.ebscohost.com.ezproxy.liv.ac.uk. Available at: http://eds.a.ebscohost.com.ezproxy.liv.ac.uk/eds/detail?sid=fa9392f5-3794-4dd7-a8bc-0f2d5915a373%40sessionmgr4005&amp;vid=4&amp;hid=4110&amp;bdata=JnNpdGU9ZWRzLWxpdmUmc2NvcGU9c2l0ZQ%3d%3d#db=bth&amp;AN=67324416 [Accessed 21 Jun. 2014].</a:t>
            </a:r>
          </a:p>
          <a:p>
            <a:endParaRPr lang="en-GB" dirty="0"/>
          </a:p>
        </p:txBody>
      </p:sp>
    </p:spTree>
    <p:extLst>
      <p:ext uri="{BB962C8B-B14F-4D97-AF65-F5344CB8AC3E}">
        <p14:creationId xmlns:p14="http://schemas.microsoft.com/office/powerpoint/2010/main" val="12000252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6EF2925-7D5E-46C1-9C42-D5C717A6B9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918B99E-4097-4B96-A9A3-600B887273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B8B5230-2B47-446F-969B-667110F51C7C}"/>
              </a:ext>
            </a:extLst>
          </p:cNvPr>
          <p:cNvSpPr>
            <a:spLocks noGrp="1"/>
          </p:cNvSpPr>
          <p:nvPr>
            <p:ph type="title"/>
          </p:nvPr>
        </p:nvSpPr>
        <p:spPr>
          <a:xfrm>
            <a:off x="1202919" y="284176"/>
            <a:ext cx="9784080" cy="1508760"/>
          </a:xfrm>
        </p:spPr>
        <p:txBody>
          <a:bodyPr>
            <a:normAutofit/>
          </a:bodyPr>
          <a:lstStyle/>
          <a:p>
            <a:r>
              <a:rPr lang="en-US" dirty="0"/>
              <a:t>CYMORTH PELLACH:</a:t>
            </a:r>
            <a:br>
              <a:rPr lang="en-US" dirty="0"/>
            </a:br>
            <a:r>
              <a:rPr lang="en-US" dirty="0"/>
              <a:t>Further Guidance:</a:t>
            </a:r>
          </a:p>
        </p:txBody>
      </p:sp>
      <p:sp>
        <p:nvSpPr>
          <p:cNvPr id="3" name="Content Placeholder 2">
            <a:extLst>
              <a:ext uri="{FF2B5EF4-FFF2-40B4-BE49-F238E27FC236}">
                <a16:creationId xmlns:a16="http://schemas.microsoft.com/office/drawing/2014/main" id="{E8303404-762A-42A0-B0FA-B9C4D4745233}"/>
              </a:ext>
            </a:extLst>
          </p:cNvPr>
          <p:cNvSpPr>
            <a:spLocks noGrp="1"/>
          </p:cNvSpPr>
          <p:nvPr>
            <p:ph idx="1"/>
          </p:nvPr>
        </p:nvSpPr>
        <p:spPr>
          <a:xfrm>
            <a:off x="1202919" y="2011680"/>
            <a:ext cx="9784080" cy="4206240"/>
          </a:xfrm>
        </p:spPr>
        <p:txBody>
          <a:bodyPr vert="horz" lIns="91440" tIns="45720" rIns="91440" bIns="45720" rtlCol="0" anchor="t">
            <a:normAutofit/>
          </a:bodyPr>
          <a:lstStyle/>
          <a:p>
            <a:pPr marL="0" indent="0">
              <a:buNone/>
            </a:pPr>
            <a:r>
              <a:rPr lang="en-GB" dirty="0">
                <a:hlinkClick r:id="rId2"/>
              </a:rPr>
              <a:t>Referencing Handbooks | University of Wales Trinity Saint David (uwtsd.ac.uk)</a:t>
            </a:r>
            <a:endParaRPr lang="en-GB" dirty="0"/>
          </a:p>
          <a:p>
            <a:pPr marL="0" indent="0">
              <a:buNone/>
            </a:pPr>
            <a:endParaRPr lang="en-US" dirty="0"/>
          </a:p>
          <a:p>
            <a:pPr marL="0" indent="0">
              <a:buNone/>
            </a:pPr>
            <a:r>
              <a:rPr lang="en-GB" dirty="0">
                <a:hlinkClick r:id="rId3"/>
              </a:rPr>
              <a:t>Guides: How to reference a Website in Harvard style - Cite This For Me</a:t>
            </a:r>
            <a:endParaRPr lang="en-GB" dirty="0"/>
          </a:p>
          <a:p>
            <a:pPr marL="0" indent="0">
              <a:buNone/>
            </a:pPr>
            <a:endParaRPr lang="en-GB" dirty="0"/>
          </a:p>
          <a:p>
            <a:pPr marL="0" indent="0">
              <a:buNone/>
            </a:pPr>
            <a:r>
              <a:rPr lang="en-GB" dirty="0">
                <a:hlinkClick r:id="rId4"/>
              </a:rPr>
              <a:t>HARVARD-CITE-THEM-RIGHT Reference &amp; Citation Generator | Cite This For Me</a:t>
            </a:r>
            <a:endParaRPr lang="en-US" dirty="0"/>
          </a:p>
        </p:txBody>
      </p:sp>
    </p:spTree>
    <p:extLst>
      <p:ext uri="{BB962C8B-B14F-4D97-AF65-F5344CB8AC3E}">
        <p14:creationId xmlns:p14="http://schemas.microsoft.com/office/powerpoint/2010/main" val="1866034289"/>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BFEEC-9994-6D4F-7A79-5A1EC228862E}"/>
              </a:ext>
            </a:extLst>
          </p:cNvPr>
          <p:cNvSpPr>
            <a:spLocks noGrp="1"/>
          </p:cNvSpPr>
          <p:nvPr>
            <p:ph type="title"/>
          </p:nvPr>
        </p:nvSpPr>
        <p:spPr/>
        <p:txBody>
          <a:bodyPr/>
          <a:lstStyle/>
          <a:p>
            <a:r>
              <a:rPr lang="en-GB" dirty="0" err="1"/>
              <a:t>Tasg</a:t>
            </a:r>
            <a:r>
              <a:rPr lang="en-GB" dirty="0"/>
              <a:t> / Task</a:t>
            </a:r>
          </a:p>
        </p:txBody>
      </p:sp>
      <p:sp>
        <p:nvSpPr>
          <p:cNvPr id="3" name="Content Placeholder 2">
            <a:extLst>
              <a:ext uri="{FF2B5EF4-FFF2-40B4-BE49-F238E27FC236}">
                <a16:creationId xmlns:a16="http://schemas.microsoft.com/office/drawing/2014/main" id="{BEAD01E5-B046-B08F-D5B4-AB90A9E781CB}"/>
              </a:ext>
            </a:extLst>
          </p:cNvPr>
          <p:cNvSpPr>
            <a:spLocks noGrp="1"/>
          </p:cNvSpPr>
          <p:nvPr>
            <p:ph idx="1"/>
          </p:nvPr>
        </p:nvSpPr>
        <p:spPr/>
        <p:txBody>
          <a:bodyPr/>
          <a:lstStyle/>
          <a:p>
            <a:r>
              <a:rPr lang="en-GB" dirty="0" err="1"/>
              <a:t>Defnyddio</a:t>
            </a:r>
            <a:r>
              <a:rPr lang="en-GB" dirty="0"/>
              <a:t> </a:t>
            </a:r>
            <a:r>
              <a:rPr lang="en-GB" dirty="0" err="1"/>
              <a:t>gwefan</a:t>
            </a:r>
            <a:r>
              <a:rPr lang="en-GB" dirty="0"/>
              <a:t> y </a:t>
            </a:r>
            <a:r>
              <a:rPr lang="en-GB" dirty="0" err="1"/>
              <a:t>llyfrgell</a:t>
            </a:r>
            <a:r>
              <a:rPr lang="en-GB" dirty="0"/>
              <a:t> </a:t>
            </a:r>
            <a:r>
              <a:rPr lang="en-GB" dirty="0" err="1"/>
              <a:t>i</a:t>
            </a:r>
            <a:r>
              <a:rPr lang="en-GB" dirty="0"/>
              <a:t> ddod o </a:t>
            </a:r>
            <a:r>
              <a:rPr lang="en-GB" dirty="0" err="1"/>
              <a:t>hyd</a:t>
            </a:r>
            <a:r>
              <a:rPr lang="en-GB" dirty="0"/>
              <a:t> </a:t>
            </a:r>
            <a:r>
              <a:rPr lang="en-GB" dirty="0" err="1"/>
              <a:t>i</a:t>
            </a:r>
            <a:r>
              <a:rPr lang="en-GB" dirty="0"/>
              <a:t> </a:t>
            </a:r>
            <a:r>
              <a:rPr lang="en-GB" dirty="0" err="1"/>
              <a:t>lyfr</a:t>
            </a:r>
            <a:r>
              <a:rPr lang="en-GB" dirty="0"/>
              <a:t> Bella Merlin </a:t>
            </a:r>
            <a:r>
              <a:rPr lang="en-GB" dirty="0" err="1"/>
              <a:t>ar</a:t>
            </a:r>
            <a:r>
              <a:rPr lang="en-GB" dirty="0"/>
              <a:t> </a:t>
            </a:r>
            <a:r>
              <a:rPr lang="en-GB" dirty="0" err="1"/>
              <a:t>Actio</a:t>
            </a:r>
            <a:endParaRPr lang="en-GB" dirty="0"/>
          </a:p>
          <a:p>
            <a:r>
              <a:rPr lang="en-GB" dirty="0" err="1"/>
              <a:t>Dod</a:t>
            </a:r>
            <a:r>
              <a:rPr lang="en-GB" dirty="0"/>
              <a:t> o </a:t>
            </a:r>
            <a:r>
              <a:rPr lang="en-GB" dirty="0" err="1"/>
              <a:t>hyd</a:t>
            </a:r>
            <a:r>
              <a:rPr lang="en-GB" dirty="0"/>
              <a:t> i </a:t>
            </a:r>
            <a:r>
              <a:rPr lang="en-GB" dirty="0" err="1"/>
              <a:t>ddyfuniad</a:t>
            </a:r>
            <a:r>
              <a:rPr lang="en-GB" dirty="0"/>
              <a:t> </a:t>
            </a:r>
            <a:r>
              <a:rPr lang="en-GB" dirty="0" err="1"/>
              <a:t>sy’n</a:t>
            </a:r>
            <a:r>
              <a:rPr lang="en-GB" dirty="0"/>
              <a:t> </a:t>
            </a:r>
            <a:r>
              <a:rPr lang="en-GB" dirty="0" err="1"/>
              <a:t>egluro</a:t>
            </a:r>
            <a:r>
              <a:rPr lang="en-GB" dirty="0"/>
              <a:t> </a:t>
            </a:r>
            <a:r>
              <a:rPr lang="en-GB" dirty="0" err="1"/>
              <a:t>beth</a:t>
            </a:r>
            <a:r>
              <a:rPr lang="en-GB" dirty="0"/>
              <a:t> </a:t>
            </a:r>
            <a:r>
              <a:rPr lang="en-GB" dirty="0" err="1"/>
              <a:t>yw</a:t>
            </a:r>
            <a:r>
              <a:rPr lang="en-GB" dirty="0"/>
              <a:t> “psycho-physical”</a:t>
            </a:r>
          </a:p>
          <a:p>
            <a:r>
              <a:rPr lang="en-GB" dirty="0" err="1"/>
              <a:t>Ysgifenu</a:t>
            </a:r>
            <a:r>
              <a:rPr lang="en-GB" dirty="0"/>
              <a:t> </a:t>
            </a:r>
            <a:r>
              <a:rPr lang="en-GB" dirty="0" err="1"/>
              <a:t>paragraff</a:t>
            </a:r>
            <a:r>
              <a:rPr lang="en-GB" dirty="0"/>
              <a:t> </a:t>
            </a:r>
            <a:r>
              <a:rPr lang="en-GB" dirty="0" err="1"/>
              <a:t>byr</a:t>
            </a:r>
            <a:r>
              <a:rPr lang="en-GB" dirty="0"/>
              <a:t> </a:t>
            </a:r>
            <a:r>
              <a:rPr lang="en-GB" dirty="0" err="1"/>
              <a:t>gan</a:t>
            </a:r>
            <a:r>
              <a:rPr lang="en-GB" dirty="0"/>
              <a:t> </a:t>
            </a:r>
            <a:r>
              <a:rPr lang="en-GB" dirty="0" err="1"/>
              <a:t>gynnwys</a:t>
            </a:r>
            <a:r>
              <a:rPr lang="en-GB" dirty="0"/>
              <a:t> y </a:t>
            </a:r>
            <a:r>
              <a:rPr lang="en-GB" dirty="0" err="1"/>
              <a:t>dyfuniad</a:t>
            </a:r>
            <a:r>
              <a:rPr lang="en-GB" dirty="0"/>
              <a:t> </a:t>
            </a:r>
            <a:r>
              <a:rPr lang="en-GB" dirty="0" err="1"/>
              <a:t>yng</a:t>
            </a:r>
            <a:r>
              <a:rPr lang="en-GB" dirty="0"/>
              <a:t> </a:t>
            </a:r>
            <a:r>
              <a:rPr lang="en-GB" dirty="0" err="1"/>
              <a:t>nghanol</a:t>
            </a:r>
            <a:r>
              <a:rPr lang="en-GB" dirty="0"/>
              <a:t> y </a:t>
            </a:r>
            <a:r>
              <a:rPr lang="en-GB" dirty="0" err="1"/>
              <a:t>paragraff</a:t>
            </a:r>
            <a:r>
              <a:rPr lang="en-GB" dirty="0"/>
              <a:t>. </a:t>
            </a:r>
          </a:p>
          <a:p>
            <a:r>
              <a:rPr lang="en-GB" dirty="0" err="1"/>
              <a:t>Cyfeirnodi</a:t>
            </a:r>
            <a:r>
              <a:rPr lang="en-GB" dirty="0"/>
              <a:t> yn </a:t>
            </a:r>
            <a:r>
              <a:rPr lang="en-GB" dirty="0" err="1"/>
              <a:t>gywir</a:t>
            </a:r>
            <a:endParaRPr lang="en-GB" dirty="0"/>
          </a:p>
          <a:p>
            <a:r>
              <a:rPr lang="en-GB" dirty="0"/>
              <a:t>A </a:t>
            </a:r>
            <a:r>
              <a:rPr lang="en-GB" dirty="0" err="1"/>
              <a:t>gosod</a:t>
            </a:r>
            <a:r>
              <a:rPr lang="en-GB" dirty="0"/>
              <a:t> </a:t>
            </a:r>
            <a:r>
              <a:rPr lang="en-GB" dirty="0" err="1"/>
              <a:t>llyfryddiaeth</a:t>
            </a:r>
            <a:endParaRPr lang="en-GB" dirty="0"/>
          </a:p>
          <a:p>
            <a:endParaRPr lang="en-GB" dirty="0"/>
          </a:p>
        </p:txBody>
      </p:sp>
    </p:spTree>
    <p:extLst>
      <p:ext uri="{BB962C8B-B14F-4D97-AF65-F5344CB8AC3E}">
        <p14:creationId xmlns:p14="http://schemas.microsoft.com/office/powerpoint/2010/main" val="282030876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8B87C-151D-D9A4-D478-12F6A73E470E}"/>
              </a:ext>
            </a:extLst>
          </p:cNvPr>
          <p:cNvSpPr>
            <a:spLocks noGrp="1"/>
          </p:cNvSpPr>
          <p:nvPr>
            <p:ph type="title"/>
          </p:nvPr>
        </p:nvSpPr>
        <p:spPr/>
        <p:txBody>
          <a:bodyPr/>
          <a:lstStyle/>
          <a:p>
            <a:r>
              <a:rPr lang="en-GB" dirty="0" err="1"/>
              <a:t>Tasg</a:t>
            </a:r>
            <a:r>
              <a:rPr lang="en-GB" dirty="0"/>
              <a:t> </a:t>
            </a:r>
            <a:r>
              <a:rPr lang="en-GB" dirty="0" err="1"/>
              <a:t>yr</a:t>
            </a:r>
            <a:r>
              <a:rPr lang="en-GB" dirty="0"/>
              <a:t> wythnos / This weeks task	</a:t>
            </a:r>
          </a:p>
        </p:txBody>
      </p:sp>
      <p:sp>
        <p:nvSpPr>
          <p:cNvPr id="3" name="Content Placeholder 2">
            <a:extLst>
              <a:ext uri="{FF2B5EF4-FFF2-40B4-BE49-F238E27FC236}">
                <a16:creationId xmlns:a16="http://schemas.microsoft.com/office/drawing/2014/main" id="{794E1EA2-29E4-FA72-C73B-8D2416C2DB53}"/>
              </a:ext>
            </a:extLst>
          </p:cNvPr>
          <p:cNvSpPr>
            <a:spLocks noGrp="1"/>
          </p:cNvSpPr>
          <p:nvPr>
            <p:ph sz="half" idx="1"/>
          </p:nvPr>
        </p:nvSpPr>
        <p:spPr/>
        <p:txBody>
          <a:bodyPr/>
          <a:lstStyle/>
          <a:p>
            <a:r>
              <a:rPr lang="en-GB" dirty="0" err="1"/>
              <a:t>Cwblhau</a:t>
            </a:r>
            <a:r>
              <a:rPr lang="en-GB" dirty="0"/>
              <a:t> </a:t>
            </a:r>
            <a:r>
              <a:rPr lang="en-GB" dirty="0" err="1"/>
              <a:t>uned</a:t>
            </a:r>
            <a:r>
              <a:rPr lang="en-GB" dirty="0"/>
              <a:t> 1	</a:t>
            </a:r>
          </a:p>
          <a:p>
            <a:endParaRPr lang="en-GB" dirty="0"/>
          </a:p>
          <a:p>
            <a:r>
              <a:rPr lang="en-GB" dirty="0">
                <a:hlinkClick r:id="rId2"/>
              </a:rPr>
              <a:t>Tile: </a:t>
            </a:r>
            <a:r>
              <a:rPr lang="en-GB" dirty="0" err="1">
                <a:hlinkClick r:id="rId2"/>
              </a:rPr>
              <a:t>Uned</a:t>
            </a:r>
            <a:r>
              <a:rPr lang="en-GB" dirty="0">
                <a:hlinkClick r:id="rId2"/>
              </a:rPr>
              <a:t> 1 - Bod yn </a:t>
            </a:r>
            <a:r>
              <a:rPr lang="en-GB" dirty="0" err="1">
                <a:hlinkClick r:id="rId2"/>
              </a:rPr>
              <a:t>ddysgwr</a:t>
            </a:r>
            <a:r>
              <a:rPr lang="en-GB" dirty="0">
                <a:hlinkClick r:id="rId2"/>
              </a:rPr>
              <a:t> </a:t>
            </a:r>
            <a:r>
              <a:rPr lang="en-GB" dirty="0" err="1">
                <a:hlinkClick r:id="rId2"/>
              </a:rPr>
              <a:t>digidol</a:t>
            </a:r>
            <a:r>
              <a:rPr lang="en-GB" dirty="0">
                <a:hlinkClick r:id="rId2"/>
              </a:rPr>
              <a:t> | Learning in the Digital Era (ADPA4001/C) | Home (uwtsd.ac.uk)</a:t>
            </a:r>
            <a:endParaRPr lang="en-GB" dirty="0"/>
          </a:p>
        </p:txBody>
      </p:sp>
      <p:sp>
        <p:nvSpPr>
          <p:cNvPr id="4" name="Content Placeholder 3">
            <a:extLst>
              <a:ext uri="{FF2B5EF4-FFF2-40B4-BE49-F238E27FC236}">
                <a16:creationId xmlns:a16="http://schemas.microsoft.com/office/drawing/2014/main" id="{F377C540-45DA-D552-20B0-B761E64C1C7B}"/>
              </a:ext>
            </a:extLst>
          </p:cNvPr>
          <p:cNvSpPr>
            <a:spLocks noGrp="1"/>
          </p:cNvSpPr>
          <p:nvPr>
            <p:ph sz="half" idx="2"/>
          </p:nvPr>
        </p:nvSpPr>
        <p:spPr/>
        <p:txBody>
          <a:bodyPr/>
          <a:lstStyle/>
          <a:p>
            <a:r>
              <a:rPr lang="en-GB" dirty="0"/>
              <a:t>Complete Unit 1</a:t>
            </a:r>
          </a:p>
          <a:p>
            <a:endParaRPr lang="en-GB" dirty="0"/>
          </a:p>
          <a:p>
            <a:r>
              <a:rPr lang="en-GB" dirty="0">
                <a:hlinkClick r:id="rId3"/>
              </a:rPr>
              <a:t>Tile: Unit 1 - Becoming a digital learner | Learning in the Digital Era (ADPA4001/C) | Home (uwtsd.ac.uk)</a:t>
            </a:r>
            <a:endParaRPr lang="en-GB" dirty="0"/>
          </a:p>
        </p:txBody>
      </p:sp>
    </p:spTree>
    <p:extLst>
      <p:ext uri="{BB962C8B-B14F-4D97-AF65-F5344CB8AC3E}">
        <p14:creationId xmlns:p14="http://schemas.microsoft.com/office/powerpoint/2010/main" val="541165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4030200FBF1E6A4893508484A1F4AB6F" ma:contentTypeVersion="12" ma:contentTypeDescription="Create a new document." ma:contentTypeScope="" ma:versionID="ef401e708be93c84eaf057fb957740c6">
  <xsd:schema xmlns:xsd="http://www.w3.org/2001/XMLSchema" xmlns:xs="http://www.w3.org/2001/XMLSchema" xmlns:p="http://schemas.microsoft.com/office/2006/metadata/properties" xmlns:ns3="1bcbeff4-29a4-41dd-83c7-751b66e9eec2" xmlns:ns4="609d18e0-102b-45be-96a5-c6093d1c4c0a" targetNamespace="http://schemas.microsoft.com/office/2006/metadata/properties" ma:root="true" ma:fieldsID="64ed5f341e401b900715a54f02323972" ns3:_="" ns4:_="">
    <xsd:import namespace="1bcbeff4-29a4-41dd-83c7-751b66e9eec2"/>
    <xsd:import namespace="609d18e0-102b-45be-96a5-c6093d1c4c0a"/>
    <xsd:element name="properties">
      <xsd:complexType>
        <xsd:sequence>
          <xsd:element name="documentManagement">
            <xsd:complexType>
              <xsd:all>
                <xsd:element ref="ns3:SharedWithUsers" minOccurs="0"/>
                <xsd:element ref="ns3:SharedWithDetails" minOccurs="0"/>
                <xsd:element ref="ns3:SharingHintHash" minOccurs="0"/>
                <xsd:element ref="ns3:LastSharedByTime" minOccurs="0"/>
                <xsd:element ref="ns3:LastSharedByUser" minOccurs="0"/>
                <xsd:element ref="ns4:MediaServiceMetadata" minOccurs="0"/>
                <xsd:element ref="ns4:MediaServiceFastMetadata" minOccurs="0"/>
                <xsd:element ref="ns4:MediaServiceDateTaken" minOccurs="0"/>
                <xsd:element ref="ns4:MediaServiceAutoTags" minOccurs="0"/>
                <xsd:element ref="ns4:MediaServiceEventHashCode" minOccurs="0"/>
                <xsd:element ref="ns4:MediaServiceGenerationTime" minOccurs="0"/>
                <xsd:element ref="ns4: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bcbeff4-29a4-41dd-83c7-751b66e9eec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element name="LastSharedByTime" ma:index="11" nillable="true" ma:displayName="Last Shared By Time" ma:internalName="LastSharedByTime" ma:readOnly="true">
      <xsd:simpleType>
        <xsd:restriction base="dms:DateTime"/>
      </xsd:simpleType>
    </xsd:element>
    <xsd:element name="LastSharedByUser" ma:index="12" nillable="true" ma:displayName="Last Shared By User" ma:description="" ma:internalName="LastSharedByUse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609d18e0-102b-45be-96a5-c6093d1c4c0a" elementFormDefault="qualified">
    <xsd:import namespace="http://schemas.microsoft.com/office/2006/documentManagement/types"/>
    <xsd:import namespace="http://schemas.microsoft.com/office/infopath/2007/PartnerControls"/>
    <xsd:element name="MediaServiceMetadata" ma:index="13" nillable="true" ma:displayName="MediaServiceMetadata" ma:description="" ma:hidden="true" ma:internalName="MediaServiceMetadata" ma:readOnly="true">
      <xsd:simpleType>
        <xsd:restriction base="dms:Note"/>
      </xsd:simpleType>
    </xsd:element>
    <xsd:element name="MediaServiceFastMetadata" ma:index="14" nillable="true" ma:displayName="MediaServiceFastMetadata" ma:description="" ma:hidden="true" ma:internalName="MediaServiceFastMetadata" ma:readOnly="true">
      <xsd:simpleType>
        <xsd:restriction base="dms:Note"/>
      </xsd:simpleType>
    </xsd:element>
    <xsd:element name="MediaServiceDateTaken" ma:index="15" nillable="true" ma:displayName="MediaServiceDateTaken" ma:description="" ma:hidden="true" ma:internalName="MediaServiceDateTaken" ma:readOnly="true">
      <xsd:simpleType>
        <xsd:restriction base="dms:Text"/>
      </xsd:simpleType>
    </xsd:element>
    <xsd:element name="MediaServiceAutoTags" ma:index="16" nillable="true" ma:displayName="MediaServiceAutoTags" ma:description="" ma:internalName="MediaServiceAutoTags"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545E0C1-996E-441E-93D3-0A8043062D95}">
  <ds:schemaRefs>
    <ds:schemaRef ds:uri="http://schemas.microsoft.com/sharepoint/v3/contenttype/forms"/>
  </ds:schemaRefs>
</ds:datastoreItem>
</file>

<file path=customXml/itemProps2.xml><?xml version="1.0" encoding="utf-8"?>
<ds:datastoreItem xmlns:ds="http://schemas.openxmlformats.org/officeDocument/2006/customXml" ds:itemID="{6AA56E0F-228A-420D-AF44-906E53995B0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bcbeff4-29a4-41dd-83c7-751b66e9eec2"/>
    <ds:schemaRef ds:uri="609d18e0-102b-45be-96a5-c6093d1c4c0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089170E-E4E0-41A9-B4D3-CEE0F3F3792C}">
  <ds:schemaRefs>
    <ds:schemaRef ds:uri="609d18e0-102b-45be-96a5-c6093d1c4c0a"/>
    <ds:schemaRef ds:uri="http://purl.org/dc/dcmitype/"/>
    <ds:schemaRef ds:uri="http://schemas.microsoft.com/office/2006/documentManagement/types"/>
    <ds:schemaRef ds:uri="http://purl.org/dc/elements/1.1/"/>
    <ds:schemaRef ds:uri="http://schemas.microsoft.com/office/2006/metadata/properties"/>
    <ds:schemaRef ds:uri="http://www.w3.org/XML/1998/namespace"/>
    <ds:schemaRef ds:uri="http://purl.org/dc/terms/"/>
    <ds:schemaRef ds:uri="http://schemas.microsoft.com/office/infopath/2007/PartnerControls"/>
    <ds:schemaRef ds:uri="http://schemas.openxmlformats.org/package/2006/metadata/core-properties"/>
    <ds:schemaRef ds:uri="1bcbeff4-29a4-41dd-83c7-751b66e9eec2"/>
  </ds:schemaRefs>
</ds:datastoreItem>
</file>

<file path=docProps/app.xml><?xml version="1.0" encoding="utf-8"?>
<Properties xmlns="http://schemas.openxmlformats.org/officeDocument/2006/extended-properties" xmlns:vt="http://schemas.openxmlformats.org/officeDocument/2006/docPropsVTypes">
  <Template>TM03090430[[fn=Banded]]</Template>
  <TotalTime>0</TotalTime>
  <Words>2435</Words>
  <Application>Microsoft Office PowerPoint</Application>
  <PresentationFormat>Widescreen</PresentationFormat>
  <Paragraphs>175</Paragraphs>
  <Slides>25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25</vt:i4>
      </vt:variant>
    </vt:vector>
  </HeadingPairs>
  <TitlesOfParts>
    <vt:vector size="31" baseType="lpstr">
      <vt:lpstr>proxima-nova</vt:lpstr>
      <vt:lpstr>Arial</vt:lpstr>
      <vt:lpstr>Corbel</vt:lpstr>
      <vt:lpstr>Times New Roman</vt:lpstr>
      <vt:lpstr>Wingdings</vt:lpstr>
      <vt:lpstr>Banded</vt:lpstr>
      <vt:lpstr>CYFEIRNODI referencing</vt:lpstr>
      <vt:lpstr>Disgwyliadau / Expectations</vt:lpstr>
      <vt:lpstr>Disgwyliadau / Expectations</vt:lpstr>
      <vt:lpstr>Beth yw cyfeirnodi?   What is referencing?   </vt:lpstr>
      <vt:lpstr>PowerPoint Presentation</vt:lpstr>
      <vt:lpstr>CYNGOR CYFEIRNODI  Referencing Tips</vt:lpstr>
      <vt:lpstr>Question</vt:lpstr>
      <vt:lpstr> Cyfeirio Harvard: Yr hanfodion  Harvard Referencing: The Basics</vt:lpstr>
      <vt:lpstr>PowerPoint Presentation</vt:lpstr>
      <vt:lpstr>Rhestr cyfeiriadau / Reference List</vt:lpstr>
      <vt:lpstr>DYFYNIAD     Quotations</vt:lpstr>
      <vt:lpstr>Sut dylwn i ddyfynnu?   How to quote?</vt:lpstr>
      <vt:lpstr>ESIAMPL:   Example: </vt:lpstr>
      <vt:lpstr>PowerPoint Presentation</vt:lpstr>
      <vt:lpstr>Esiampl:   Example:</vt:lpstr>
      <vt:lpstr>Sut dylwn i gyfeirnodi mathau penodol o adnoddau? How do I reference specific types of resources?</vt:lpstr>
      <vt:lpstr>Rhestr gyfeiriadau / Llyfryddiaeth:  Reference list / Bibliography: </vt:lpstr>
      <vt:lpstr> Llyfr â dau neu dri awdur  Book with two or three authors</vt:lpstr>
      <vt:lpstr>Llyfr â phedwar awdur neu fwy  Book with four or more authors</vt:lpstr>
      <vt:lpstr>GwefanNau / Websites</vt:lpstr>
      <vt:lpstr>Gwefannau / WEbsites</vt:lpstr>
      <vt:lpstr>Enghraifft / Example</vt:lpstr>
      <vt:lpstr>CYMORTH PELLACH: Further Guidance:</vt:lpstr>
      <vt:lpstr>Tasg / Task</vt:lpstr>
      <vt:lpstr>Tasg yr wythnos / This weeks task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Ymchwil a CYFEIRNODI RESEARCH AND REFERENCING</dc:title>
  <dc:creator>Eilir Owen-griffiths</dc:creator>
  <cp:lastModifiedBy>Eilir Owen-griffiths</cp:lastModifiedBy>
  <cp:revision>58</cp:revision>
  <dcterms:created xsi:type="dcterms:W3CDTF">2019-10-07T08:14:09Z</dcterms:created>
  <dcterms:modified xsi:type="dcterms:W3CDTF">2024-10-17T11:07:03Z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0x0101004030200FBF1E6A4893508484A1F4AB6F</vt:lpwstr>
  </property>
</Properties>
</file>