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83" r:id="rId2"/>
    <p:sldId id="282" r:id="rId3"/>
    <p:sldId id="284" r:id="rId4"/>
    <p:sldId id="290" r:id="rId5"/>
    <p:sldId id="285" r:id="rId6"/>
    <p:sldId id="287" r:id="rId7"/>
    <p:sldId id="288" r:id="rId8"/>
    <p:sldId id="289" r:id="rId9"/>
    <p:sldId id="292" r:id="rId10"/>
    <p:sldId id="291" r:id="rId11"/>
    <p:sldId id="294" r:id="rId12"/>
    <p:sldId id="295" r:id="rId13"/>
    <p:sldId id="296" r:id="rId14"/>
    <p:sldId id="297" r:id="rId15"/>
    <p:sldId id="298" r:id="rId16"/>
    <p:sldId id="302" r:id="rId17"/>
    <p:sldId id="299" r:id="rId18"/>
    <p:sldId id="300" r:id="rId19"/>
    <p:sldId id="301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81671"/>
  </p:normalViewPr>
  <p:slideViewPr>
    <p:cSldViewPr snapToGrid="0" snapToObjects="1">
      <p:cViewPr varScale="1">
        <p:scale>
          <a:sx n="86" d="100"/>
          <a:sy n="86" d="100"/>
        </p:scale>
        <p:origin x="927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Further discussion of these points with the group – what does each point mean?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8000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FAQs and answers will be placed on Moodle and updated accordingly.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327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Further discussion of these points with the group – what does each point mean?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5715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FAQs and answers will be placed on Moodle and updated accordingly.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912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c9Kd_mUFDM" TargetMode="External"/><Relationship Id="rId2" Type="http://schemas.openxmlformats.org/officeDocument/2006/relationships/hyperlink" Target="https://www.youtube.com/watch?v=GJwcVWszLC4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4103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ECAD4009-C: </a:t>
            </a:r>
            <a:r>
              <a:rPr lang="en-GB" b="1" dirty="0" err="1" smtClean="0"/>
              <a:t>Aseiniad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ECAD4009-C: Assignment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318847"/>
            <a:ext cx="3886200" cy="435133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ydyw</a:t>
            </a:r>
            <a:r>
              <a:rPr lang="en-GB" sz="3600" dirty="0" smtClean="0"/>
              <a:t>?</a:t>
            </a:r>
          </a:p>
          <a:p>
            <a:r>
              <a:rPr lang="en-GB" sz="3600" dirty="0" smtClean="0"/>
              <a:t>Beth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mi </a:t>
            </a:r>
            <a:r>
              <a:rPr lang="en-GB" sz="3600" dirty="0" err="1" smtClean="0"/>
              <a:t>ei</a:t>
            </a:r>
            <a:r>
              <a:rPr lang="en-GB" sz="3600" dirty="0" smtClean="0"/>
              <a:t> </a:t>
            </a:r>
            <a:r>
              <a:rPr lang="en-GB" sz="3600" dirty="0" err="1" smtClean="0"/>
              <a:t>wneud</a:t>
            </a:r>
            <a:r>
              <a:rPr lang="en-GB" sz="3600" dirty="0" smtClean="0"/>
              <a:t>?</a:t>
            </a:r>
          </a:p>
          <a:p>
            <a:r>
              <a:rPr lang="en-GB" sz="3600" dirty="0" smtClean="0"/>
              <a:t>Sut </a:t>
            </a:r>
            <a:r>
              <a:rPr lang="en-GB" sz="3600" dirty="0" err="1" smtClean="0"/>
              <a:t>ydw</a:t>
            </a:r>
            <a:r>
              <a:rPr lang="en-GB" sz="3600" dirty="0" smtClean="0"/>
              <a:t> </a:t>
            </a:r>
            <a:r>
              <a:rPr lang="en-GB" sz="3600" dirty="0" err="1"/>
              <a:t>i</a:t>
            </a:r>
            <a:r>
              <a:rPr lang="en-GB" sz="3600" dirty="0" err="1" smtClean="0"/>
              <a:t>’n</a:t>
            </a:r>
            <a:r>
              <a:rPr lang="en-GB" sz="3600" dirty="0" smtClean="0"/>
              <a:t> </a:t>
            </a:r>
            <a:r>
              <a:rPr lang="en-GB" sz="3600" dirty="0" err="1" smtClean="0"/>
              <a:t>llwyddo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318847"/>
            <a:ext cx="3886200" cy="4351338"/>
          </a:xfrm>
        </p:spPr>
        <p:txBody>
          <a:bodyPr/>
          <a:lstStyle/>
          <a:p>
            <a:r>
              <a:rPr lang="en-GB" sz="3600" dirty="0" smtClean="0"/>
              <a:t>What is it?</a:t>
            </a:r>
            <a:endParaRPr lang="en-GB" sz="3600" dirty="0"/>
          </a:p>
          <a:p>
            <a:r>
              <a:rPr lang="en-GB" sz="3600" dirty="0" smtClean="0"/>
              <a:t>What do I need to do?</a:t>
            </a:r>
            <a:endParaRPr lang="en-GB" sz="3600" dirty="0"/>
          </a:p>
          <a:p>
            <a:r>
              <a:rPr lang="en-GB" sz="3600" dirty="0" smtClean="0"/>
              <a:t>How do I succeed?</a:t>
            </a:r>
            <a:endParaRPr lang="en-GB" sz="36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932" y="182707"/>
            <a:ext cx="1991418" cy="201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160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Beth </a:t>
            </a:r>
            <a:r>
              <a:rPr lang="en-GB" b="1" dirty="0" err="1" smtClean="0"/>
              <a:t>ydyw</a:t>
            </a:r>
            <a:r>
              <a:rPr lang="en-GB" b="1" dirty="0" smtClean="0"/>
              <a:t>?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What is it?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Cydran </a:t>
            </a:r>
            <a:r>
              <a:rPr lang="en-GB" b="1" dirty="0" err="1" smtClean="0"/>
              <a:t>asesu</a:t>
            </a:r>
            <a:r>
              <a:rPr lang="en-GB" b="1" dirty="0" smtClean="0"/>
              <a:t> 1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Poster </a:t>
            </a:r>
            <a:r>
              <a:rPr lang="en-GB" dirty="0" err="1" smtClean="0"/>
              <a:t>digidol</a:t>
            </a:r>
            <a:endParaRPr lang="en-GB" dirty="0" smtClean="0"/>
          </a:p>
          <a:p>
            <a:pPr marL="0" indent="0">
              <a:buNone/>
            </a:pPr>
            <a:endParaRPr lang="en-GB" sz="800" dirty="0" smtClean="0"/>
          </a:p>
          <a:p>
            <a:r>
              <a:rPr lang="en-GB" b="1" dirty="0" smtClean="0"/>
              <a:t>Cydran </a:t>
            </a:r>
            <a:r>
              <a:rPr lang="en-GB" b="1" dirty="0" err="1" smtClean="0"/>
              <a:t>asesu</a:t>
            </a:r>
            <a:r>
              <a:rPr lang="en-GB" b="1" dirty="0" smtClean="0"/>
              <a:t> 2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dirty="0" err="1" smtClean="0"/>
              <a:t>Adroddiad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: 13/02/20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885" y="1825625"/>
            <a:ext cx="4187303" cy="4351338"/>
          </a:xfrm>
        </p:spPr>
        <p:txBody>
          <a:bodyPr/>
          <a:lstStyle/>
          <a:p>
            <a:r>
              <a:rPr lang="en-GB" dirty="0" smtClean="0"/>
              <a:t>Assignment:</a:t>
            </a:r>
            <a:endParaRPr lang="en-GB" dirty="0"/>
          </a:p>
          <a:p>
            <a:r>
              <a:rPr lang="en-GB" b="1" dirty="0" smtClean="0"/>
              <a:t>Assessment part 1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Digital poster</a:t>
            </a:r>
          </a:p>
          <a:p>
            <a:pPr marL="0" indent="0">
              <a:buNone/>
            </a:pPr>
            <a:endParaRPr lang="en-GB" sz="800" dirty="0" smtClean="0"/>
          </a:p>
          <a:p>
            <a:r>
              <a:rPr lang="en-GB" b="1" dirty="0" smtClean="0"/>
              <a:t>Assessment part 2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Reflective report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By: </a:t>
            </a:r>
            <a:r>
              <a:rPr lang="en-GB" dirty="0"/>
              <a:t>13/02/20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05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7319" y="191683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 err="1" smtClean="0"/>
              <a:t>Rhan</a:t>
            </a:r>
            <a:r>
              <a:rPr lang="en-GB" sz="7200" b="1" dirty="0" smtClean="0"/>
              <a:t> 1</a:t>
            </a:r>
            <a:br>
              <a:rPr lang="en-GB" sz="7200" b="1" dirty="0" smtClean="0"/>
            </a:br>
            <a:r>
              <a:rPr lang="en-GB" sz="7200" b="1" dirty="0" smtClean="0"/>
              <a:t>Part 1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187728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Teitl </a:t>
            </a:r>
            <a:r>
              <a:rPr lang="en-GB" b="1" dirty="0" err="1" smtClean="0"/>
              <a:t>yr</a:t>
            </a:r>
            <a:r>
              <a:rPr lang="en-GB" b="1" dirty="0" smtClean="0"/>
              <a:t> </a:t>
            </a:r>
            <a:r>
              <a:rPr lang="en-GB" b="1" dirty="0" err="1" smtClean="0"/>
              <a:t>aseiniad</a:t>
            </a:r>
            <a:r>
              <a:rPr lang="en-GB" b="1" dirty="0" smtClean="0"/>
              <a:t>: </a:t>
            </a:r>
            <a:r>
              <a:rPr lang="en-GB" b="1" dirty="0" err="1" smtClean="0"/>
              <a:t>Rhan</a:t>
            </a:r>
            <a:r>
              <a:rPr lang="en-GB" b="1" dirty="0" smtClean="0"/>
              <a:t> 1</a:t>
            </a:r>
            <a:br>
              <a:rPr lang="en-GB" b="1" dirty="0" smtClean="0"/>
            </a:br>
            <a:r>
              <a:rPr lang="en-GB" b="1" dirty="0" smtClean="0"/>
              <a:t>Assignment title: Part 1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Cydran </a:t>
            </a:r>
            <a:r>
              <a:rPr lang="en-GB" dirty="0" err="1" smtClean="0"/>
              <a:t>Asesu</a:t>
            </a:r>
            <a:r>
              <a:rPr lang="en-GB" dirty="0" smtClean="0"/>
              <a:t> 1 (50%)</a:t>
            </a:r>
            <a:endParaRPr lang="en-GB" dirty="0"/>
          </a:p>
          <a:p>
            <a:pPr fontAlgn="base"/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tystiolaeth o </a:t>
            </a:r>
            <a:r>
              <a:rPr lang="en-GB" dirty="0" err="1"/>
              <a:t>ysgol</a:t>
            </a:r>
            <a:r>
              <a:rPr lang="en-GB" dirty="0"/>
              <a:t> eich </a:t>
            </a:r>
            <a:r>
              <a:rPr lang="en-GB" dirty="0" err="1"/>
              <a:t>lleoliad</a:t>
            </a:r>
            <a:r>
              <a:rPr lang="en-GB" dirty="0"/>
              <a:t>, </a:t>
            </a:r>
            <a:r>
              <a:rPr lang="en-GB" dirty="0" err="1"/>
              <a:t>lluniwch</a:t>
            </a:r>
            <a:r>
              <a:rPr lang="en-GB" dirty="0"/>
              <a:t> </a:t>
            </a:r>
            <a:r>
              <a:rPr lang="en-GB" dirty="0" err="1"/>
              <a:t>boster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dwyn</a:t>
            </a:r>
            <a:r>
              <a:rPr lang="en-GB" dirty="0"/>
              <a:t> y </a:t>
            </a:r>
            <a:r>
              <a:rPr lang="en-GB" dirty="0" err="1"/>
              <a:t>teitl</a:t>
            </a:r>
            <a:r>
              <a:rPr lang="en-GB" dirty="0"/>
              <a:t> ‘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Nhraed</a:t>
            </a:r>
            <a:r>
              <a:rPr lang="en-GB" dirty="0"/>
              <a:t>’. </a:t>
            </a:r>
            <a:r>
              <a:rPr lang="en-GB" dirty="0" err="1"/>
              <a:t>Dylai’r</a:t>
            </a:r>
            <a:r>
              <a:rPr lang="en-GB" dirty="0"/>
              <a:t> poster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berthynas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dysgwr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. 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cyfeiriadau</a:t>
            </a:r>
            <a:r>
              <a:rPr lang="en-GB" dirty="0"/>
              <a:t> at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ddiwylliant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ffydd</a:t>
            </a:r>
            <a:r>
              <a:rPr lang="en-GB" dirty="0"/>
              <a:t> a </a:t>
            </a:r>
            <a:r>
              <a:rPr lang="en-GB" dirty="0" err="1"/>
              <a:t>chyd-destun</a:t>
            </a:r>
            <a:r>
              <a:rPr lang="en-GB" dirty="0"/>
              <a:t> </a:t>
            </a:r>
            <a:r>
              <a:rPr lang="en-GB" dirty="0" err="1"/>
              <a:t>sosio-economaidd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. </a:t>
            </a:r>
            <a:r>
              <a:rPr lang="en-GB" dirty="0" err="1"/>
              <a:t>Dylai’r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damcaniaethau</a:t>
            </a:r>
            <a:r>
              <a:rPr lang="en-GB" dirty="0"/>
              <a:t> ac </a:t>
            </a:r>
            <a:r>
              <a:rPr lang="en-GB" dirty="0" err="1"/>
              <a:t>ymchwil</a:t>
            </a:r>
            <a:r>
              <a:rPr lang="en-GB" dirty="0"/>
              <a:t> ac </a:t>
            </a:r>
            <a:r>
              <a:rPr lang="en-GB" dirty="0" err="1"/>
              <a:t>wedi’i</a:t>
            </a:r>
            <a:r>
              <a:rPr lang="en-GB" dirty="0"/>
              <a:t> anelu at </a:t>
            </a:r>
            <a:r>
              <a:rPr lang="en-GB" dirty="0" err="1"/>
              <a:t>gynulleidfa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.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Assessment Part 1 (50%)</a:t>
            </a:r>
            <a:endParaRPr lang="en-GB" dirty="0"/>
          </a:p>
          <a:p>
            <a:pPr fontAlgn="base"/>
            <a:r>
              <a:rPr lang="en-GB" dirty="0"/>
              <a:t>Using evidence from your placement school, produce a digital poster entitled ‘Start at My Feet’ – the poster should show a clear understanding of the relationship between the learner, school and the community. It should include reference to aspects of culture, language, faith and the socio-economic context of the community. The work should be informed by academic reading, theories and research, and be aimed at a professional teaching audience.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780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49242"/>
            <a:ext cx="7886700" cy="1325563"/>
          </a:xfrm>
        </p:spPr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sydd</a:t>
            </a:r>
            <a:r>
              <a:rPr lang="en-GB" b="1" dirty="0" smtClean="0"/>
              <a:t> </a:t>
            </a:r>
            <a:r>
              <a:rPr lang="en-GB" b="1" dirty="0" err="1" smtClean="0"/>
              <a:t>angen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mi </a:t>
            </a:r>
            <a:r>
              <a:rPr lang="en-GB" b="1" dirty="0" err="1" smtClean="0"/>
              <a:t>ei</a:t>
            </a:r>
            <a:r>
              <a:rPr lang="en-GB" b="1" dirty="0" smtClean="0"/>
              <a:t> </a:t>
            </a:r>
            <a:r>
              <a:rPr lang="en-GB" b="1" dirty="0" err="1" smtClean="0"/>
              <a:t>wneud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do I need to do?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6730" y="1374805"/>
            <a:ext cx="3886200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err="1" smtClean="0"/>
              <a:t>Rhan</a:t>
            </a:r>
            <a:r>
              <a:rPr lang="en-GB" b="1" dirty="0" smtClean="0"/>
              <a:t> 1: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Poster </a:t>
            </a:r>
            <a:r>
              <a:rPr lang="en-GB" dirty="0" err="1" smtClean="0"/>
              <a:t>digidol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Tystiolaeth </a:t>
            </a:r>
            <a:r>
              <a:rPr lang="en-GB" dirty="0"/>
              <a:t>o </a:t>
            </a:r>
            <a:r>
              <a:rPr lang="en-GB" dirty="0" err="1"/>
              <a:t>ysgol</a:t>
            </a:r>
            <a:r>
              <a:rPr lang="en-GB" dirty="0"/>
              <a:t> eich </a:t>
            </a:r>
            <a:r>
              <a:rPr lang="en-GB" dirty="0" err="1" smtClean="0"/>
              <a:t>lleoliad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‘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 smtClean="0"/>
              <a:t>Nhraed</a:t>
            </a:r>
            <a:r>
              <a:rPr lang="en-GB" dirty="0" smtClean="0"/>
              <a:t>.’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</a:t>
            </a:r>
            <a:r>
              <a:rPr lang="en-GB" dirty="0" smtClean="0"/>
              <a:t> berthynas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dysgwr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 smtClean="0"/>
              <a:t>gymuned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Cyd-destun</a:t>
            </a:r>
            <a:r>
              <a:rPr lang="en-GB" dirty="0" smtClean="0"/>
              <a:t> y </a:t>
            </a:r>
            <a:r>
              <a:rPr lang="en-GB" dirty="0" err="1" smtClean="0"/>
              <a:t>gymuned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damcaniaethau</a:t>
            </a:r>
            <a:r>
              <a:rPr lang="en-GB" dirty="0"/>
              <a:t> ac </a:t>
            </a:r>
            <a:r>
              <a:rPr lang="en-GB" dirty="0" err="1" smtClean="0"/>
              <a:t>ymchwil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Anelu </a:t>
            </a:r>
            <a:r>
              <a:rPr lang="en-GB" dirty="0"/>
              <a:t>at </a:t>
            </a:r>
            <a:r>
              <a:rPr lang="en-GB" dirty="0" err="1"/>
              <a:t>gynulleidfa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3797"/>
            <a:ext cx="3886200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Part 1: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Digital poster.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Evidence </a:t>
            </a:r>
            <a:r>
              <a:rPr lang="en-GB" dirty="0"/>
              <a:t>from your placement </a:t>
            </a:r>
            <a:r>
              <a:rPr lang="en-GB" dirty="0" smtClean="0"/>
              <a:t>school.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‘Start at My </a:t>
            </a:r>
            <a:r>
              <a:rPr lang="en-GB" dirty="0" smtClean="0"/>
              <a:t>Feet.’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Relationship </a:t>
            </a:r>
            <a:r>
              <a:rPr lang="en-GB" dirty="0"/>
              <a:t>between the learner, school and the community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Context </a:t>
            </a:r>
            <a:r>
              <a:rPr lang="en-GB" dirty="0"/>
              <a:t>of the </a:t>
            </a:r>
            <a:r>
              <a:rPr lang="en-GB" dirty="0" smtClean="0"/>
              <a:t>community.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Informed </a:t>
            </a:r>
            <a:r>
              <a:rPr lang="en-GB" dirty="0"/>
              <a:t>by academic reading, theories and </a:t>
            </a:r>
            <a:r>
              <a:rPr lang="en-GB" dirty="0" smtClean="0"/>
              <a:t>research.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Aimed </a:t>
            </a:r>
            <a:r>
              <a:rPr lang="en-GB" dirty="0"/>
              <a:t>at a professional teaching </a:t>
            </a:r>
            <a:r>
              <a:rPr lang="en-GB" dirty="0" smtClean="0"/>
              <a:t>audience.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722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creu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mhoster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create my poster?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/>
              <a:t>Alison Rees-Edwards</a:t>
            </a:r>
          </a:p>
          <a:p>
            <a:r>
              <a:rPr lang="en-GB" dirty="0">
                <a:hlinkClick r:id="rId2"/>
              </a:rPr>
              <a:t>https://www.youtube.com/watch?v=GJwcVWszLC4</a:t>
            </a:r>
            <a:endParaRPr lang="en-GB" dirty="0"/>
          </a:p>
          <a:p>
            <a:r>
              <a:rPr lang="en-GB" dirty="0">
                <a:hlinkClick r:id="rId3"/>
              </a:rPr>
              <a:t>https://youtu.be/1c9Kd_mUFDM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 session with Alison Rees-Edwards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www.youtube.com/watch?v=GJwcVWszLC4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youtu.be/1c9Kd_mUFDM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70983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cyflwyno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mhoster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submit my poster?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1,500 o </a:t>
            </a:r>
            <a:r>
              <a:rPr lang="en-GB" sz="2400" dirty="0" err="1" smtClean="0"/>
              <a:t>eiriau</a:t>
            </a:r>
            <a:r>
              <a:rPr lang="en-GB" sz="2400" dirty="0" smtClean="0"/>
              <a:t> (</a:t>
            </a:r>
            <a:r>
              <a:rPr lang="en-GB" sz="2400" dirty="0" err="1" smtClean="0"/>
              <a:t>cyfwerth</a:t>
            </a:r>
            <a:r>
              <a:rPr lang="en-GB" sz="2400" dirty="0" smtClean="0"/>
              <a:t>)</a:t>
            </a:r>
          </a:p>
          <a:p>
            <a:r>
              <a:rPr lang="en-GB" sz="2400" dirty="0" smtClean="0"/>
              <a:t>A3</a:t>
            </a:r>
          </a:p>
          <a:p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ffurf</a:t>
            </a:r>
            <a:r>
              <a:rPr lang="en-GB" sz="2400" dirty="0" smtClean="0"/>
              <a:t> PDF</a:t>
            </a:r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err="1" smtClean="0"/>
              <a:t>Ardal</a:t>
            </a:r>
            <a:r>
              <a:rPr lang="en-GB" sz="2400" dirty="0" smtClean="0"/>
              <a:t> </a:t>
            </a:r>
            <a:r>
              <a:rPr lang="en-GB" sz="2400" dirty="0" err="1" smtClean="0"/>
              <a:t>wedi’i</a:t>
            </a:r>
            <a:r>
              <a:rPr lang="en-GB" sz="2400" dirty="0" smtClean="0"/>
              <a:t> </a:t>
            </a:r>
            <a:r>
              <a:rPr lang="en-GB" sz="2400" dirty="0" err="1" smtClean="0"/>
              <a:t>labeli’n</a:t>
            </a:r>
            <a:r>
              <a:rPr lang="en-GB" sz="2400" dirty="0" smtClean="0"/>
              <a:t> ‘</a:t>
            </a:r>
            <a:r>
              <a:rPr lang="en-GB" sz="2400" dirty="0" err="1" smtClean="0"/>
              <a:t>Rhan</a:t>
            </a:r>
            <a:r>
              <a:rPr lang="en-GB" sz="2400" dirty="0" smtClean="0"/>
              <a:t> 1 Poster’</a:t>
            </a:r>
          </a:p>
          <a:p>
            <a:r>
              <a:rPr lang="en-GB" sz="2400" b="1" dirty="0" err="1" smtClean="0"/>
              <a:t>Erbyn</a:t>
            </a:r>
            <a:r>
              <a:rPr lang="en-GB" sz="2400" b="1" dirty="0" smtClean="0"/>
              <a:t>: 23.59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13/02/20</a:t>
            </a:r>
            <a:endParaRPr lang="en-GB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1,500 words (equivalent)</a:t>
            </a:r>
          </a:p>
          <a:p>
            <a:r>
              <a:rPr lang="en-GB" sz="2400" dirty="0" smtClean="0"/>
              <a:t>A3</a:t>
            </a:r>
          </a:p>
          <a:p>
            <a:r>
              <a:rPr lang="en-GB" sz="2400" dirty="0" smtClean="0"/>
              <a:t>PDF format</a:t>
            </a:r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smtClean="0"/>
              <a:t>Tab is labelled ‘Part 1 Poster’</a:t>
            </a:r>
          </a:p>
          <a:p>
            <a:r>
              <a:rPr lang="en-GB" sz="2400" b="1" dirty="0" smtClean="0"/>
              <a:t>Deadline: 23.59 on 13/02/20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12249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Unrhyw</a:t>
            </a:r>
            <a:r>
              <a:rPr lang="en-GB" b="1" dirty="0" smtClean="0"/>
              <a:t> </a:t>
            </a:r>
            <a:r>
              <a:rPr lang="en-GB" b="1" dirty="0" err="1" smtClean="0"/>
              <a:t>gwestiynau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Any questions?</a:t>
            </a:r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5788" y="1836265"/>
            <a:ext cx="6472424" cy="364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869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7319" y="191683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 err="1" smtClean="0"/>
              <a:t>Rhan</a:t>
            </a:r>
            <a:r>
              <a:rPr lang="en-GB" sz="7200" b="1" dirty="0" smtClean="0"/>
              <a:t> 2</a:t>
            </a:r>
            <a:br>
              <a:rPr lang="en-GB" sz="7200" b="1" dirty="0" smtClean="0"/>
            </a:br>
            <a:r>
              <a:rPr lang="en-GB" sz="7200" b="1" dirty="0" smtClean="0"/>
              <a:t>Part 2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1416084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Teitl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: </a:t>
            </a:r>
            <a:r>
              <a:rPr lang="en-GB" b="1" dirty="0" err="1"/>
              <a:t>Rhan</a:t>
            </a:r>
            <a:r>
              <a:rPr lang="en-GB" b="1" dirty="0"/>
              <a:t> </a:t>
            </a:r>
            <a:r>
              <a:rPr lang="en-GB" b="1" dirty="0" smtClean="0"/>
              <a:t>2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Assignment title: Part </a:t>
            </a:r>
            <a:r>
              <a:rPr lang="en-GB" b="1" dirty="0" smtClean="0"/>
              <a:t>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Cydran </a:t>
            </a:r>
            <a:r>
              <a:rPr lang="en-GB" sz="2400" b="1" dirty="0" err="1"/>
              <a:t>Asesu</a:t>
            </a:r>
            <a:r>
              <a:rPr lang="en-GB" sz="2400" b="1" dirty="0"/>
              <a:t> 1 (50%)</a:t>
            </a:r>
          </a:p>
          <a:p>
            <a:r>
              <a:rPr lang="en-GB" sz="2400" dirty="0" err="1"/>
              <a:t>Ysgrifennwch</a:t>
            </a:r>
            <a:r>
              <a:rPr lang="en-GB" sz="2400" dirty="0"/>
              <a:t> </a:t>
            </a:r>
            <a:r>
              <a:rPr lang="en-GB" sz="2400" dirty="0" err="1"/>
              <a:t>adroddiad</a:t>
            </a:r>
            <a:r>
              <a:rPr lang="en-GB" sz="2400" dirty="0"/>
              <a:t> </a:t>
            </a:r>
            <a:r>
              <a:rPr lang="en-GB" sz="2400" dirty="0" err="1"/>
              <a:t>adfyfyriol</a:t>
            </a:r>
            <a:r>
              <a:rPr lang="en-GB" sz="2400" dirty="0"/>
              <a:t> personol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archwilio</a:t>
            </a:r>
            <a:r>
              <a:rPr lang="en-GB" sz="2400" dirty="0"/>
              <a:t> natur </a:t>
            </a:r>
            <a:r>
              <a:rPr lang="en-GB" sz="2400" dirty="0" err="1"/>
              <a:t>cymunedau</a:t>
            </a:r>
            <a:r>
              <a:rPr lang="en-GB" sz="2400" dirty="0"/>
              <a:t>, </a:t>
            </a:r>
            <a:r>
              <a:rPr lang="en-GB" sz="2400" dirty="0" err="1"/>
              <a:t>teuluoedd</a:t>
            </a:r>
            <a:r>
              <a:rPr lang="en-GB" sz="2400" dirty="0"/>
              <a:t> ac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perthynas</a:t>
            </a:r>
            <a:r>
              <a:rPr lang="en-GB" sz="2400" dirty="0"/>
              <a:t> </a:t>
            </a:r>
            <a:r>
              <a:rPr lang="en-GB" sz="2400" dirty="0" err="1"/>
              <a:t>â’ch</a:t>
            </a:r>
            <a:r>
              <a:rPr lang="en-GB" sz="2400" dirty="0"/>
              <a:t> credoau </a:t>
            </a:r>
            <a:r>
              <a:rPr lang="en-GB" sz="2400" dirty="0" err="1"/>
              <a:t>a’ch</a:t>
            </a:r>
            <a:r>
              <a:rPr lang="en-GB" sz="2400" dirty="0"/>
              <a:t> </a:t>
            </a:r>
            <a:r>
              <a:rPr lang="en-GB" sz="2400" dirty="0" err="1"/>
              <a:t>tybiaethau</a:t>
            </a:r>
            <a:r>
              <a:rPr lang="en-GB" sz="2400" dirty="0"/>
              <a:t> –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gallai’r</a:t>
            </a:r>
            <a:r>
              <a:rPr lang="en-GB" sz="2400" dirty="0"/>
              <a:t> </a:t>
            </a:r>
            <a:r>
              <a:rPr lang="en-GB" sz="2400" dirty="0" err="1"/>
              <a:t>rhain</a:t>
            </a:r>
            <a:r>
              <a:rPr lang="en-GB" sz="2400" dirty="0"/>
              <a:t> </a:t>
            </a:r>
            <a:r>
              <a:rPr lang="en-GB" sz="2400" dirty="0" err="1"/>
              <a:t>lywio</a:t>
            </a:r>
            <a:r>
              <a:rPr lang="en-GB" sz="2400" dirty="0"/>
              <a:t> eich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athro </a:t>
            </a:r>
            <a:r>
              <a:rPr lang="en-GB" sz="2400" dirty="0" err="1"/>
              <a:t>proffesiynol</a:t>
            </a:r>
            <a:r>
              <a:rPr lang="en-GB" sz="2400" dirty="0"/>
              <a:t>.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Assessment Part 1 (50%)</a:t>
            </a:r>
          </a:p>
          <a:p>
            <a:r>
              <a:rPr lang="en-GB" sz="2400" dirty="0"/>
              <a:t>Write a personal reflective account exploring the nature of communities, families and schools in relation to your beliefs and assumptions – how might these inform your development into a professional teacher.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33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49242"/>
            <a:ext cx="7886700" cy="1325563"/>
          </a:xfrm>
        </p:spPr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sydd</a:t>
            </a:r>
            <a:r>
              <a:rPr lang="en-GB" b="1" dirty="0" smtClean="0"/>
              <a:t> </a:t>
            </a:r>
            <a:r>
              <a:rPr lang="en-GB" b="1" dirty="0" err="1" smtClean="0"/>
              <a:t>angen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mi </a:t>
            </a:r>
            <a:r>
              <a:rPr lang="en-GB" b="1" dirty="0" err="1" smtClean="0"/>
              <a:t>ei</a:t>
            </a:r>
            <a:r>
              <a:rPr lang="en-GB" b="1" dirty="0" smtClean="0"/>
              <a:t> </a:t>
            </a:r>
            <a:r>
              <a:rPr lang="en-GB" b="1" dirty="0" err="1" smtClean="0"/>
              <a:t>wneud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do I need to do?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6730" y="1374805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 smtClean="0"/>
              <a:t>Rhan</a:t>
            </a:r>
            <a:r>
              <a:rPr lang="en-GB" b="1" dirty="0" smtClean="0"/>
              <a:t> 2: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Personol.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Adfyfyriol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Adroddiad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Natur </a:t>
            </a:r>
            <a:r>
              <a:rPr lang="en-GB" dirty="0" err="1"/>
              <a:t>cymunedau</a:t>
            </a:r>
            <a:r>
              <a:rPr lang="en-GB" dirty="0"/>
              <a:t>, </a:t>
            </a:r>
            <a:r>
              <a:rPr lang="en-GB" dirty="0" err="1"/>
              <a:t>teuluoedd</a:t>
            </a:r>
            <a:r>
              <a:rPr lang="en-GB" dirty="0"/>
              <a:t> ac </a:t>
            </a:r>
            <a:r>
              <a:rPr lang="en-GB" dirty="0" err="1" smtClean="0"/>
              <a:t>ysgolion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Eich credoau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 smtClean="0"/>
              <a:t>tybiaethau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Eich </a:t>
            </a:r>
            <a:r>
              <a:rPr lang="en-GB" dirty="0" err="1" smtClean="0"/>
              <a:t>datblygiad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Athro </a:t>
            </a:r>
            <a:r>
              <a:rPr lang="en-GB" dirty="0" err="1" smtClean="0"/>
              <a:t>proffesiynol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3797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Part 2: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Personal.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Reflective.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Account.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Nature </a:t>
            </a:r>
            <a:r>
              <a:rPr lang="en-GB" dirty="0"/>
              <a:t>of communities, families and </a:t>
            </a:r>
            <a:r>
              <a:rPr lang="en-GB" dirty="0" smtClean="0"/>
              <a:t>schools.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Your </a:t>
            </a:r>
            <a:r>
              <a:rPr lang="en-GB" dirty="0"/>
              <a:t>beliefs and </a:t>
            </a:r>
            <a:r>
              <a:rPr lang="en-GB" dirty="0" smtClean="0"/>
              <a:t>assumptions.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your </a:t>
            </a:r>
            <a:r>
              <a:rPr lang="en-GB" dirty="0" smtClean="0"/>
              <a:t>development.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Professional teacher.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458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strwythuro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ngwaith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structure my work?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Awgrym</a:t>
            </a:r>
            <a:endParaRPr lang="en-GB" dirty="0" smtClean="0"/>
          </a:p>
          <a:p>
            <a:r>
              <a:rPr lang="en-GB" sz="1800" b="1" dirty="0" err="1" smtClean="0"/>
              <a:t>Cyflwyniad</a:t>
            </a:r>
            <a:r>
              <a:rPr lang="en-GB" sz="1800" b="1" dirty="0" smtClean="0"/>
              <a:t>:</a:t>
            </a:r>
          </a:p>
          <a:p>
            <a:r>
              <a:rPr lang="en-GB" sz="1800" dirty="0" err="1" smtClean="0"/>
              <a:t>Amlinellwch</a:t>
            </a:r>
            <a:r>
              <a:rPr lang="en-GB" sz="1800" dirty="0" smtClean="0"/>
              <a:t> rai (2-3) </a:t>
            </a:r>
            <a:r>
              <a:rPr lang="en-GB" sz="1800" dirty="0" err="1" smtClean="0"/>
              <a:t>o’ch</a:t>
            </a:r>
            <a:r>
              <a:rPr lang="en-GB" sz="1800" dirty="0" smtClean="0"/>
              <a:t> </a:t>
            </a:r>
            <a:r>
              <a:rPr lang="en-GB" sz="1800" dirty="0" err="1" smtClean="0"/>
              <a:t>prif</a:t>
            </a:r>
            <a:r>
              <a:rPr lang="en-GB" sz="1800" dirty="0" smtClean="0"/>
              <a:t> </a:t>
            </a:r>
            <a:r>
              <a:rPr lang="en-GB" sz="1800" dirty="0" err="1" smtClean="0"/>
              <a:t>gredoau</a:t>
            </a:r>
            <a:r>
              <a:rPr lang="en-GB" sz="1800" dirty="0" smtClean="0"/>
              <a:t> a </a:t>
            </a:r>
            <a:r>
              <a:rPr lang="en-GB" sz="1800" dirty="0" err="1" smtClean="0"/>
              <a:t>thybiaethau</a:t>
            </a:r>
            <a:r>
              <a:rPr lang="en-GB" sz="1800" dirty="0" smtClean="0"/>
              <a:t> am </a:t>
            </a:r>
            <a:r>
              <a:rPr lang="en-GB" sz="1800" dirty="0" err="1" smtClean="0"/>
              <a:t>fod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athro </a:t>
            </a:r>
            <a:r>
              <a:rPr lang="en-GB" sz="1800" dirty="0" err="1" smtClean="0"/>
              <a:t>yn</a:t>
            </a:r>
            <a:r>
              <a:rPr lang="en-GB" sz="1800" dirty="0" smtClean="0"/>
              <a:t> y </a:t>
            </a:r>
            <a:r>
              <a:rPr lang="en-GB" sz="1800" dirty="0" err="1" smtClean="0"/>
              <a:t>Cyfnod</a:t>
            </a:r>
            <a:r>
              <a:rPr lang="en-GB" sz="1800" dirty="0" smtClean="0"/>
              <a:t> Sylfaen, ac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beth</a:t>
            </a:r>
            <a:r>
              <a:rPr lang="en-GB" sz="1800" dirty="0" smtClean="0"/>
              <a:t> </a:t>
            </a:r>
            <a:r>
              <a:rPr lang="en-GB" sz="1800" dirty="0" err="1" smtClean="0"/>
              <a:t>mae’r</a:t>
            </a:r>
            <a:r>
              <a:rPr lang="en-GB" sz="1800" dirty="0" smtClean="0"/>
              <a:t> credoau </a:t>
            </a:r>
            <a:r>
              <a:rPr lang="en-GB" sz="1800" dirty="0" err="1" smtClean="0"/>
              <a:t>a’r</a:t>
            </a:r>
            <a:r>
              <a:rPr lang="en-GB" sz="1800" dirty="0" smtClean="0"/>
              <a:t> </a:t>
            </a:r>
            <a:r>
              <a:rPr lang="en-GB" sz="1800" dirty="0" err="1" smtClean="0"/>
              <a:t>tybiaethau</a:t>
            </a:r>
            <a:r>
              <a:rPr lang="en-GB" sz="1800" dirty="0" smtClean="0"/>
              <a:t> </a:t>
            </a:r>
            <a:r>
              <a:rPr lang="en-GB" sz="1800" dirty="0" err="1" smtClean="0"/>
              <a:t>hyn</a:t>
            </a:r>
            <a:r>
              <a:rPr lang="en-GB" sz="1800" dirty="0" smtClean="0"/>
              <a:t> </a:t>
            </a:r>
            <a:r>
              <a:rPr lang="en-GB" sz="1800" dirty="0" err="1" smtClean="0"/>
              <a:t>wedi’u</a:t>
            </a:r>
            <a:r>
              <a:rPr lang="en-GB" sz="1800" dirty="0" smtClean="0"/>
              <a:t> </a:t>
            </a:r>
            <a:r>
              <a:rPr lang="en-GB" sz="1800" dirty="0" err="1" smtClean="0"/>
              <a:t>seilio</a:t>
            </a:r>
            <a:r>
              <a:rPr lang="en-GB" sz="1800" dirty="0" smtClean="0"/>
              <a:t>.</a:t>
            </a:r>
          </a:p>
          <a:p>
            <a:r>
              <a:rPr lang="en-GB" sz="1800" dirty="0" err="1" smtClean="0"/>
              <a:t>Cofiwch</a:t>
            </a:r>
            <a:r>
              <a:rPr lang="en-GB" sz="1800" dirty="0" smtClean="0"/>
              <a:t> </a:t>
            </a:r>
            <a:r>
              <a:rPr lang="en-GB" sz="1800" dirty="0" err="1" smtClean="0"/>
              <a:t>gyfeirio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lenyddiaeth</a:t>
            </a:r>
            <a:r>
              <a:rPr lang="en-GB" sz="1800" dirty="0" smtClean="0"/>
              <a:t> ac </a:t>
            </a:r>
            <a:r>
              <a:rPr lang="en-GB" sz="1800" dirty="0" err="1" smtClean="0"/>
              <a:t>ymchwil</a:t>
            </a:r>
            <a:r>
              <a:rPr lang="en-GB" sz="1800" dirty="0" smtClean="0"/>
              <a:t> am </a:t>
            </a:r>
            <a:r>
              <a:rPr lang="en-GB" sz="1800" dirty="0" err="1" smtClean="0"/>
              <a:t>gredoau</a:t>
            </a:r>
            <a:r>
              <a:rPr lang="en-GB" sz="1800" dirty="0" smtClean="0"/>
              <a:t> a </a:t>
            </a:r>
            <a:r>
              <a:rPr lang="en-GB" sz="1800" dirty="0" err="1" smtClean="0"/>
              <a:t>thybiaethau</a:t>
            </a:r>
            <a:r>
              <a:rPr lang="en-GB" sz="1800" dirty="0" smtClean="0"/>
              <a:t> </a:t>
            </a:r>
            <a:r>
              <a:rPr lang="en-GB" sz="1800" dirty="0" err="1" smtClean="0"/>
              <a:t>athrawon</a:t>
            </a:r>
            <a:r>
              <a:rPr lang="en-GB" sz="1800" dirty="0" smtClean="0"/>
              <a:t>, </a:t>
            </a:r>
            <a:r>
              <a:rPr lang="en-GB" sz="1800" dirty="0" err="1" smtClean="0"/>
              <a:t>sut</a:t>
            </a:r>
            <a:r>
              <a:rPr lang="en-GB" sz="1800" dirty="0" smtClean="0"/>
              <a:t> </a:t>
            </a:r>
            <a:r>
              <a:rPr lang="en-GB" sz="1800" dirty="0" err="1" smtClean="0"/>
              <a:t>cawn</a:t>
            </a:r>
            <a:r>
              <a:rPr lang="en-GB" sz="1800" dirty="0" smtClean="0"/>
              <a:t> </a:t>
            </a:r>
            <a:r>
              <a:rPr lang="en-GB" sz="1800" dirty="0" err="1" smtClean="0"/>
              <a:t>nhw</a:t>
            </a:r>
            <a:r>
              <a:rPr lang="en-GB" sz="1800" dirty="0" smtClean="0"/>
              <a:t> </a:t>
            </a:r>
            <a:r>
              <a:rPr lang="en-GB" sz="1800" dirty="0" err="1" smtClean="0"/>
              <a:t>eu</a:t>
            </a:r>
            <a:r>
              <a:rPr lang="en-GB" sz="1800" dirty="0" smtClean="0"/>
              <a:t> </a:t>
            </a:r>
            <a:r>
              <a:rPr lang="en-GB" sz="1800" dirty="0" err="1" smtClean="0"/>
              <a:t>ffurfio</a:t>
            </a:r>
            <a:r>
              <a:rPr lang="en-GB" sz="1800" dirty="0" smtClean="0"/>
              <a:t>, </a:t>
            </a:r>
            <a:r>
              <a:rPr lang="en-GB" sz="1800" dirty="0" err="1" smtClean="0"/>
              <a:t>a’u</a:t>
            </a:r>
            <a:r>
              <a:rPr lang="en-GB" sz="1800" dirty="0" smtClean="0"/>
              <a:t> </a:t>
            </a:r>
            <a:r>
              <a:rPr lang="en-GB" sz="1800" dirty="0" err="1" smtClean="0"/>
              <a:t>heffaith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yr</a:t>
            </a:r>
            <a:r>
              <a:rPr lang="en-GB" sz="1800" dirty="0" smtClean="0"/>
              <a:t> </a:t>
            </a:r>
            <a:r>
              <a:rPr lang="en-GB" sz="1800" dirty="0" err="1" smtClean="0"/>
              <a:t>ystafell</a:t>
            </a:r>
            <a:r>
              <a:rPr lang="en-GB" sz="1800" dirty="0" smtClean="0"/>
              <a:t> </a:t>
            </a:r>
            <a:r>
              <a:rPr lang="en-GB" sz="1800" dirty="0" err="1" smtClean="0"/>
              <a:t>ddosbarth</a:t>
            </a:r>
            <a:r>
              <a:rPr lang="en-GB" sz="1800" dirty="0" smtClean="0"/>
              <a:t>, </a:t>
            </a:r>
            <a:r>
              <a:rPr lang="en-GB" sz="1800" dirty="0" err="1" smtClean="0"/>
              <a:t>er</a:t>
            </a:r>
            <a:r>
              <a:rPr lang="en-GB" sz="1800" dirty="0" smtClean="0"/>
              <a:t> </a:t>
            </a:r>
            <a:r>
              <a:rPr lang="en-GB" sz="1800" dirty="0" err="1" smtClean="0"/>
              <a:t>mwyn</a:t>
            </a:r>
            <a:r>
              <a:rPr lang="en-GB" sz="1800" dirty="0" smtClean="0"/>
              <a:t> </a:t>
            </a:r>
            <a:r>
              <a:rPr lang="en-GB" sz="1800" dirty="0" err="1" smtClean="0"/>
              <a:t>osgoi</a:t>
            </a:r>
            <a:r>
              <a:rPr lang="en-GB" sz="1800" dirty="0" smtClean="0"/>
              <a:t> </a:t>
            </a:r>
            <a:r>
              <a:rPr lang="en-GB" sz="1800" dirty="0" err="1" smtClean="0"/>
              <a:t>ysgrifennu’n</a:t>
            </a:r>
            <a:r>
              <a:rPr lang="en-GB" sz="1800" dirty="0" smtClean="0"/>
              <a:t> </a:t>
            </a:r>
            <a:r>
              <a:rPr lang="en-GB" sz="1800" dirty="0" err="1" smtClean="0"/>
              <a:t>rhy</a:t>
            </a:r>
            <a:r>
              <a:rPr lang="en-GB" sz="1800" dirty="0" smtClean="0"/>
              <a:t> </a:t>
            </a:r>
            <a:r>
              <a:rPr lang="en-GB" sz="1800" dirty="0" err="1" smtClean="0"/>
              <a:t>ddisgrifiadol</a:t>
            </a:r>
            <a:r>
              <a:rPr lang="en-GB" sz="1800" dirty="0" smtClean="0"/>
              <a:t>.</a:t>
            </a: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Suggestion</a:t>
            </a:r>
          </a:p>
          <a:p>
            <a:r>
              <a:rPr lang="en-GB" sz="1800" b="1" dirty="0" smtClean="0"/>
              <a:t>Introduction: </a:t>
            </a:r>
          </a:p>
          <a:p>
            <a:r>
              <a:rPr lang="en-GB" sz="1800" dirty="0"/>
              <a:t>O</a:t>
            </a:r>
            <a:r>
              <a:rPr lang="en-GB" sz="1800" dirty="0" smtClean="0"/>
              <a:t>utline some (2-3) of your main beliefs and assumptions about being a teacher in the Foundation Phase, and what these beliefs and assumptions are based on.</a:t>
            </a:r>
          </a:p>
          <a:p>
            <a:r>
              <a:rPr lang="en-GB" sz="1800" dirty="0" smtClean="0"/>
              <a:t>Remember to reference literature and research about teachers’ beliefs and assumptions, how they are formed, and their potential impact in the classroom, to avoid writing too descriptively.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70210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Sut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 smtClean="0"/>
              <a:t>i’n</a:t>
            </a:r>
            <a:r>
              <a:rPr lang="en-GB" b="1" dirty="0" smtClean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ngwaith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dirty="0" err="1" smtClean="0"/>
              <a:t>Prif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gorff</a:t>
            </a:r>
            <a:r>
              <a:rPr lang="en-GB" sz="2000" b="1" dirty="0" smtClean="0"/>
              <a:t>:</a:t>
            </a:r>
          </a:p>
          <a:p>
            <a:r>
              <a:rPr lang="en-GB" sz="2000" dirty="0" smtClean="0"/>
              <a:t>Sut </a:t>
            </a:r>
            <a:r>
              <a:rPr lang="en-GB" sz="2000" dirty="0" err="1" smtClean="0"/>
              <a:t>mae’ch</a:t>
            </a:r>
            <a:r>
              <a:rPr lang="en-GB" sz="2000" dirty="0" smtClean="0"/>
              <a:t> </a:t>
            </a:r>
            <a:r>
              <a:rPr lang="en-GB" sz="2000" dirty="0" err="1" smtClean="0"/>
              <a:t>tybiaethau</a:t>
            </a:r>
            <a:r>
              <a:rPr lang="en-GB" sz="2000" dirty="0" smtClean="0"/>
              <a:t> </a:t>
            </a:r>
            <a:r>
              <a:rPr lang="en-GB" sz="2000" dirty="0" err="1" smtClean="0"/>
              <a:t>a’ch</a:t>
            </a:r>
            <a:r>
              <a:rPr lang="en-GB" sz="2000" dirty="0" smtClean="0"/>
              <a:t> credoau </a:t>
            </a:r>
            <a:r>
              <a:rPr lang="en-GB" sz="2000" dirty="0" err="1" smtClean="0"/>
              <a:t>wedi’u</a:t>
            </a:r>
            <a:r>
              <a:rPr lang="en-GB" sz="2000" dirty="0" smtClean="0"/>
              <a:t> </a:t>
            </a:r>
            <a:r>
              <a:rPr lang="en-GB" sz="2000" dirty="0" err="1" smtClean="0"/>
              <a:t>herio</a:t>
            </a:r>
            <a:r>
              <a:rPr lang="en-GB" sz="2000" dirty="0" smtClean="0"/>
              <a:t>, </a:t>
            </a:r>
            <a:r>
              <a:rPr lang="en-GB" sz="2000" dirty="0" err="1" smtClean="0"/>
              <a:t>neu’u</a:t>
            </a:r>
            <a:r>
              <a:rPr lang="en-GB" sz="2000" dirty="0" smtClean="0"/>
              <a:t> </a:t>
            </a:r>
            <a:r>
              <a:rPr lang="en-GB" sz="2000" dirty="0" err="1" smtClean="0"/>
              <a:t>cadarnhau</a:t>
            </a:r>
            <a:r>
              <a:rPr lang="en-GB" sz="2000" dirty="0" smtClean="0"/>
              <a:t>, </a:t>
            </a:r>
            <a:r>
              <a:rPr lang="en-GB" sz="2000" dirty="0" err="1" smtClean="0"/>
              <a:t>gan</a:t>
            </a:r>
            <a:r>
              <a:rPr lang="en-GB" sz="2000" dirty="0" smtClean="0"/>
              <a:t> </a:t>
            </a: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rydych</a:t>
            </a:r>
            <a:r>
              <a:rPr lang="en-GB" sz="2000" dirty="0" smtClean="0"/>
              <a:t> </a:t>
            </a:r>
            <a:r>
              <a:rPr lang="en-GB" sz="2000" dirty="0" err="1" smtClean="0"/>
              <a:t>wedi’i</a:t>
            </a:r>
            <a:r>
              <a:rPr lang="en-GB" sz="2000" dirty="0" smtClean="0"/>
              <a:t> </a:t>
            </a:r>
            <a:r>
              <a:rPr lang="en-GB" sz="2000" dirty="0" err="1" smtClean="0"/>
              <a:t>ddarllen</a:t>
            </a:r>
            <a:r>
              <a:rPr lang="en-GB" sz="2000" dirty="0" smtClean="0"/>
              <a:t>, </a:t>
            </a:r>
            <a:r>
              <a:rPr lang="en-GB" sz="2000" dirty="0" err="1" smtClean="0"/>
              <a:t>wedi’i</a:t>
            </a:r>
            <a:r>
              <a:rPr lang="en-GB" sz="2000" dirty="0" smtClean="0"/>
              <a:t> </a:t>
            </a:r>
            <a:r>
              <a:rPr lang="en-GB" sz="2000" dirty="0" err="1" smtClean="0"/>
              <a:t>ddysgu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y </a:t>
            </a:r>
            <a:r>
              <a:rPr lang="en-GB" sz="2000" dirty="0" err="1" smtClean="0"/>
              <a:t>modiwl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ac </a:t>
            </a:r>
            <a:r>
              <a:rPr lang="en-GB" sz="2000" dirty="0" err="1" smtClean="0"/>
              <a:t>wedi’i</a:t>
            </a:r>
            <a:r>
              <a:rPr lang="en-GB" sz="2000" dirty="0" smtClean="0"/>
              <a:t> </a:t>
            </a:r>
            <a:r>
              <a:rPr lang="en-GB" sz="2000" dirty="0" err="1" smtClean="0"/>
              <a:t>brofi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/>
              <a:t> </a:t>
            </a:r>
            <a:r>
              <a:rPr lang="en-GB" sz="2000" dirty="0" err="1" smtClean="0"/>
              <a:t>ysgol</a:t>
            </a:r>
            <a:r>
              <a:rPr lang="en-GB" sz="2000" dirty="0" smtClean="0"/>
              <a:t> eich </a:t>
            </a:r>
            <a:r>
              <a:rPr lang="en-GB" sz="2000" dirty="0" err="1" smtClean="0"/>
              <a:t>lleoliad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Cofiwch</a:t>
            </a:r>
            <a:r>
              <a:rPr lang="en-GB" sz="2000" dirty="0" smtClean="0"/>
              <a:t> </a:t>
            </a:r>
            <a:r>
              <a:rPr lang="en-GB" sz="2000" dirty="0" err="1" smtClean="0"/>
              <a:t>gysylltu</a:t>
            </a:r>
            <a:r>
              <a:rPr lang="en-GB" sz="2000" dirty="0" smtClean="0"/>
              <a:t> </a:t>
            </a:r>
            <a:r>
              <a:rPr lang="en-GB" sz="2000" dirty="0" err="1" smtClean="0"/>
              <a:t>popeth</a:t>
            </a:r>
            <a:r>
              <a:rPr lang="en-GB" sz="2000" dirty="0" smtClean="0"/>
              <a:t> </a:t>
            </a:r>
            <a:r>
              <a:rPr lang="en-GB" sz="2000" dirty="0" err="1" smtClean="0"/>
              <a:t>rydych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ysgrifennu</a:t>
            </a:r>
            <a:r>
              <a:rPr lang="en-GB" sz="2000" dirty="0" smtClean="0"/>
              <a:t> at </a:t>
            </a:r>
            <a:r>
              <a:rPr lang="en-GB" sz="2000" dirty="0" err="1" smtClean="0"/>
              <a:t>lenyddiaeth</a:t>
            </a:r>
            <a:r>
              <a:rPr lang="en-GB" sz="2000" dirty="0" smtClean="0"/>
              <a:t> – </a:t>
            </a:r>
            <a:r>
              <a:rPr lang="en-GB" sz="2000" dirty="0" err="1" smtClean="0"/>
              <a:t>academiadd</a:t>
            </a:r>
            <a:r>
              <a:rPr lang="en-GB" sz="2000" dirty="0" smtClean="0"/>
              <a:t>, </a:t>
            </a:r>
            <a:r>
              <a:rPr lang="en-GB" sz="2000" dirty="0" err="1" smtClean="0"/>
              <a:t>polisi</a:t>
            </a:r>
            <a:r>
              <a:rPr lang="en-GB" sz="2000" dirty="0" smtClean="0"/>
              <a:t>, </a:t>
            </a:r>
            <a:r>
              <a:rPr lang="en-GB" sz="2000" dirty="0" err="1" smtClean="0"/>
              <a:t>proffesiynol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Main body:</a:t>
            </a:r>
          </a:p>
          <a:p>
            <a:r>
              <a:rPr lang="en-GB" sz="2000" dirty="0" smtClean="0"/>
              <a:t>How have your assumptions and beliefs been challenged, or reinforced, by what you have read, learned on this module and experienced in your placement school?</a:t>
            </a:r>
          </a:p>
          <a:p>
            <a:r>
              <a:rPr lang="en-GB" sz="2000" dirty="0" smtClean="0"/>
              <a:t>Remember to link everything you write to literature – academic, policy and professional.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66303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Sut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 smtClean="0"/>
              <a:t>i’n</a:t>
            </a:r>
            <a:r>
              <a:rPr lang="en-GB" b="1" dirty="0" smtClean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ngwaith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b="1" dirty="0" err="1" smtClean="0"/>
              <a:t>Casgliad</a:t>
            </a:r>
            <a:r>
              <a:rPr lang="en-GB" sz="1800" b="1" dirty="0" smtClean="0"/>
              <a:t>:</a:t>
            </a:r>
          </a:p>
          <a:p>
            <a:r>
              <a:rPr lang="en-GB" sz="1800" dirty="0" err="1" smtClean="0"/>
              <a:t>Dyma</a:t>
            </a:r>
            <a:r>
              <a:rPr lang="en-GB" sz="1800" dirty="0" smtClean="0"/>
              <a:t> le </a:t>
            </a:r>
            <a:r>
              <a:rPr lang="en-GB" sz="1800" dirty="0" err="1" smtClean="0"/>
              <a:t>rydych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edrych</a:t>
            </a:r>
            <a:r>
              <a:rPr lang="en-GB" sz="1800" dirty="0" smtClean="0"/>
              <a:t> </a:t>
            </a:r>
            <a:r>
              <a:rPr lang="en-GB" sz="1800" dirty="0" err="1" smtClean="0"/>
              <a:t>ymlaen</a:t>
            </a:r>
            <a:r>
              <a:rPr lang="en-GB" sz="1800" dirty="0" smtClean="0"/>
              <a:t> – </a:t>
            </a:r>
            <a:r>
              <a:rPr lang="en-GB" sz="1800" dirty="0" err="1" smtClean="0"/>
              <a:t>yr</a:t>
            </a:r>
            <a:r>
              <a:rPr lang="en-GB" sz="1800" dirty="0" smtClean="0"/>
              <a:t> </a:t>
            </a:r>
            <a:r>
              <a:rPr lang="en-GB" sz="1800" dirty="0" err="1" smtClean="0"/>
              <a:t>hwn</a:t>
            </a:r>
            <a:r>
              <a:rPr lang="en-GB" sz="1800" dirty="0" smtClean="0"/>
              <a:t> </a:t>
            </a:r>
            <a:r>
              <a:rPr lang="en-GB" sz="1800" dirty="0" err="1" smtClean="0"/>
              <a:t>rydych</a:t>
            </a:r>
            <a:r>
              <a:rPr lang="en-GB" sz="1800" dirty="0" smtClean="0"/>
              <a:t> </a:t>
            </a:r>
            <a:r>
              <a:rPr lang="en-GB" sz="1800" dirty="0" err="1" smtClean="0"/>
              <a:t>wedi’i</a:t>
            </a:r>
            <a:r>
              <a:rPr lang="en-GB" sz="1800" dirty="0" smtClean="0"/>
              <a:t> </a:t>
            </a:r>
            <a:r>
              <a:rPr lang="en-GB" sz="1800" dirty="0" err="1" smtClean="0"/>
              <a:t>ddysgu</a:t>
            </a:r>
            <a:r>
              <a:rPr lang="en-GB" sz="1800" dirty="0" smtClean="0"/>
              <a:t> </a:t>
            </a:r>
            <a:r>
              <a:rPr lang="en-GB" sz="1800" dirty="0" err="1" smtClean="0"/>
              <a:t>a’i</a:t>
            </a:r>
            <a:r>
              <a:rPr lang="en-GB" sz="1800" dirty="0" smtClean="0"/>
              <a:t> </a:t>
            </a:r>
            <a:r>
              <a:rPr lang="en-GB" sz="1800" dirty="0" err="1" smtClean="0"/>
              <a:t>roi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waith</a:t>
            </a:r>
            <a:r>
              <a:rPr lang="en-GB" sz="1800" dirty="0" smtClean="0"/>
              <a:t>.</a:t>
            </a:r>
          </a:p>
          <a:p>
            <a:r>
              <a:rPr lang="en-GB" sz="1800" dirty="0" err="1" smtClean="0"/>
              <a:t>Efallai</a:t>
            </a:r>
            <a:r>
              <a:rPr lang="en-GB" sz="1800" dirty="0" smtClean="0"/>
              <a:t> </a:t>
            </a:r>
            <a:r>
              <a:rPr lang="en-GB" sz="1800" dirty="0" err="1" smtClean="0"/>
              <a:t>yr</a:t>
            </a:r>
            <a:r>
              <a:rPr lang="en-GB" sz="1800" dirty="0" smtClean="0"/>
              <a:t> </a:t>
            </a:r>
            <a:r>
              <a:rPr lang="en-GB" sz="1800" dirty="0" err="1" smtClean="0"/>
              <a:t>hoffech</a:t>
            </a:r>
            <a:r>
              <a:rPr lang="en-GB" sz="1800" dirty="0" smtClean="0"/>
              <a:t> </a:t>
            </a:r>
            <a:r>
              <a:rPr lang="en-GB" sz="1800" dirty="0" err="1" smtClean="0"/>
              <a:t>wneud</a:t>
            </a:r>
            <a:r>
              <a:rPr lang="en-GB" sz="1800" dirty="0" smtClean="0"/>
              <a:t> </a:t>
            </a:r>
            <a:r>
              <a:rPr lang="en-GB" sz="1800" dirty="0" err="1" smtClean="0"/>
              <a:t>hyn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ffurf</a:t>
            </a:r>
            <a:r>
              <a:rPr lang="en-GB" sz="1800" dirty="0" smtClean="0"/>
              <a:t> 2-3 </a:t>
            </a:r>
            <a:r>
              <a:rPr lang="en-GB" sz="1800" dirty="0" err="1" smtClean="0"/>
              <a:t>tharged</a:t>
            </a:r>
            <a:r>
              <a:rPr lang="en-GB" sz="1800" dirty="0" smtClean="0"/>
              <a:t> </a:t>
            </a:r>
            <a:r>
              <a:rPr lang="en-GB" sz="1800" dirty="0" err="1" smtClean="0"/>
              <a:t>sydd</a:t>
            </a:r>
            <a:r>
              <a:rPr lang="en-GB" sz="1800" dirty="0" smtClean="0"/>
              <a:t> </a:t>
            </a:r>
            <a:r>
              <a:rPr lang="en-GB" sz="1800" dirty="0" err="1" smtClean="0"/>
              <a:t>wedi’u</a:t>
            </a:r>
            <a:r>
              <a:rPr lang="en-GB" sz="1800" dirty="0" smtClean="0"/>
              <a:t> </a:t>
            </a:r>
            <a:r>
              <a:rPr lang="en-GB" sz="1800" dirty="0" err="1" smtClean="0"/>
              <a:t>cysylltu</a:t>
            </a:r>
            <a:r>
              <a:rPr lang="en-GB" sz="1800" dirty="0" smtClean="0"/>
              <a:t> </a:t>
            </a:r>
            <a:r>
              <a:rPr lang="en-GB" sz="1800" dirty="0" err="1" smtClean="0"/>
              <a:t>gyda</a:t>
            </a:r>
            <a:r>
              <a:rPr lang="en-GB" sz="1800" dirty="0" smtClean="0"/>
              <a:t> </a:t>
            </a:r>
            <a:r>
              <a:rPr lang="en-GB" sz="1800" dirty="0" err="1" smtClean="0"/>
              <a:t>Safonau</a:t>
            </a:r>
            <a:r>
              <a:rPr lang="en-GB" sz="1800" dirty="0" smtClean="0"/>
              <a:t> </a:t>
            </a:r>
            <a:r>
              <a:rPr lang="en-GB" sz="1800" dirty="0" err="1" smtClean="0"/>
              <a:t>Proffesiynol</a:t>
            </a:r>
            <a:r>
              <a:rPr lang="en-GB" sz="1800" dirty="0" smtClean="0"/>
              <a:t> </a:t>
            </a:r>
            <a:r>
              <a:rPr lang="en-GB" sz="1800" dirty="0" err="1" smtClean="0"/>
              <a:t>Addysgu</a:t>
            </a:r>
            <a:r>
              <a:rPr lang="en-GB" sz="1800" dirty="0" smtClean="0"/>
              <a:t> ac </a:t>
            </a:r>
            <a:r>
              <a:rPr lang="en-GB" sz="1800" dirty="0" err="1" smtClean="0"/>
              <a:t>Arweinyddiaeth</a:t>
            </a:r>
            <a:r>
              <a:rPr lang="en-GB" sz="1800" dirty="0" smtClean="0"/>
              <a:t> (SAC).</a:t>
            </a:r>
          </a:p>
          <a:p>
            <a:r>
              <a:rPr lang="en-GB" sz="1800" dirty="0" err="1" smtClean="0"/>
              <a:t>Cofiwch</a:t>
            </a:r>
            <a:r>
              <a:rPr lang="en-GB" sz="1800" dirty="0" smtClean="0"/>
              <a:t> </a:t>
            </a:r>
            <a:r>
              <a:rPr lang="en-GB" sz="1800" dirty="0" err="1" smtClean="0"/>
              <a:t>wneud</a:t>
            </a:r>
            <a:r>
              <a:rPr lang="en-GB" sz="1800" dirty="0" smtClean="0"/>
              <a:t> </a:t>
            </a:r>
            <a:r>
              <a:rPr lang="en-GB" sz="1800" dirty="0" err="1" smtClean="0"/>
              <a:t>cysylltiadau</a:t>
            </a:r>
            <a:r>
              <a:rPr lang="en-GB" sz="1800" dirty="0" smtClean="0"/>
              <a:t> at </a:t>
            </a:r>
            <a:r>
              <a:rPr lang="en-GB" sz="1800" dirty="0" err="1" smtClean="0"/>
              <a:t>lenyddiaeth</a:t>
            </a:r>
            <a:r>
              <a:rPr lang="en-GB" sz="1800" dirty="0" smtClean="0"/>
              <a:t> </a:t>
            </a:r>
            <a:r>
              <a:rPr lang="en-GB" sz="1800" dirty="0" err="1" smtClean="0"/>
              <a:t>er</a:t>
            </a:r>
            <a:r>
              <a:rPr lang="en-GB" sz="1800" dirty="0" smtClean="0"/>
              <a:t> </a:t>
            </a:r>
            <a:r>
              <a:rPr lang="en-GB" sz="1800" dirty="0" err="1" smtClean="0"/>
              <a:t>mwyn</a:t>
            </a:r>
            <a:r>
              <a:rPr lang="en-GB" sz="1800" dirty="0" smtClean="0"/>
              <a:t> </a:t>
            </a:r>
            <a:r>
              <a:rPr lang="en-GB" sz="1800" dirty="0" err="1" smtClean="0"/>
              <a:t>cyfiawnhau</a:t>
            </a:r>
            <a:r>
              <a:rPr lang="en-GB" sz="1800" dirty="0" smtClean="0"/>
              <a:t> eich </a:t>
            </a:r>
            <a:r>
              <a:rPr lang="en-GB" sz="1800" dirty="0" err="1" smtClean="0"/>
              <a:t>dewisiadau</a:t>
            </a:r>
            <a:r>
              <a:rPr lang="en-GB" sz="1800" dirty="0" smtClean="0"/>
              <a:t> am </a:t>
            </a:r>
            <a:r>
              <a:rPr lang="en-GB" sz="1800" dirty="0" err="1" smtClean="0"/>
              <a:t>dargedau</a:t>
            </a:r>
            <a:r>
              <a:rPr lang="en-GB" sz="1800" dirty="0" smtClean="0"/>
              <a:t> a </a:t>
            </a:r>
            <a:r>
              <a:rPr lang="en-GB" sz="1800" dirty="0" err="1" smtClean="0"/>
              <a:t>ffyrdd</a:t>
            </a:r>
            <a:r>
              <a:rPr lang="en-GB" sz="1800" dirty="0" smtClean="0"/>
              <a:t> </a:t>
            </a:r>
            <a:r>
              <a:rPr lang="en-GB" sz="1800" dirty="0" err="1" smtClean="0"/>
              <a:t>ymlaen</a:t>
            </a:r>
            <a:r>
              <a:rPr lang="en-GB" sz="1800" dirty="0" smtClean="0"/>
              <a:t>.</a:t>
            </a: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/>
              <a:t>Conclusion:</a:t>
            </a:r>
          </a:p>
          <a:p>
            <a:r>
              <a:rPr lang="en-GB" sz="1800" dirty="0" smtClean="0"/>
              <a:t>This is where you look forward – taking what you have learned and putting it into practice.</a:t>
            </a:r>
          </a:p>
          <a:p>
            <a:r>
              <a:rPr lang="en-GB" sz="1800" dirty="0" smtClean="0"/>
              <a:t>You may wish to do this in the form of 2-3 targets that are linked to the Professional Standards for Teaching and Leadership (QTS).</a:t>
            </a:r>
          </a:p>
          <a:p>
            <a:r>
              <a:rPr lang="en-GB" sz="1800" dirty="0" smtClean="0"/>
              <a:t>Remember to make links to the literature in order to justify your choice of targets and ways forward.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23005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cyflwyno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mhoster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submit my poster?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1,500 o </a:t>
            </a:r>
            <a:r>
              <a:rPr lang="en-GB" sz="2400" dirty="0" err="1" smtClean="0"/>
              <a:t>eiriau</a:t>
            </a:r>
            <a:endParaRPr lang="en-GB" sz="2400" dirty="0" smtClean="0"/>
          </a:p>
          <a:p>
            <a:r>
              <a:rPr lang="en-GB" sz="2400" dirty="0" smtClean="0"/>
              <a:t>Word</a:t>
            </a:r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err="1" smtClean="0"/>
              <a:t>Ardal</a:t>
            </a:r>
            <a:r>
              <a:rPr lang="en-GB" sz="2400" dirty="0" smtClean="0"/>
              <a:t> </a:t>
            </a:r>
            <a:r>
              <a:rPr lang="en-GB" sz="2400" dirty="0" err="1" smtClean="0"/>
              <a:t>wedi’i</a:t>
            </a:r>
            <a:r>
              <a:rPr lang="en-GB" sz="2400" dirty="0" smtClean="0"/>
              <a:t> </a:t>
            </a:r>
            <a:r>
              <a:rPr lang="en-GB" sz="2400" dirty="0" err="1" smtClean="0"/>
              <a:t>labeli’n</a:t>
            </a:r>
            <a:r>
              <a:rPr lang="en-GB" sz="2400" dirty="0" smtClean="0"/>
              <a:t> ‘</a:t>
            </a:r>
            <a:r>
              <a:rPr lang="en-GB" sz="2400" dirty="0" err="1" smtClean="0"/>
              <a:t>Rhan</a:t>
            </a:r>
            <a:r>
              <a:rPr lang="en-GB" sz="2400" dirty="0" smtClean="0"/>
              <a:t> 2 </a:t>
            </a:r>
            <a:r>
              <a:rPr lang="en-GB" sz="2400" dirty="0" err="1" smtClean="0"/>
              <a:t>Traethawd</a:t>
            </a:r>
            <a:r>
              <a:rPr lang="en-GB" sz="2400" dirty="0" smtClean="0"/>
              <a:t>’</a:t>
            </a:r>
          </a:p>
          <a:p>
            <a:r>
              <a:rPr lang="en-GB" sz="2400" b="1" dirty="0" err="1" smtClean="0"/>
              <a:t>Erbyn</a:t>
            </a:r>
            <a:r>
              <a:rPr lang="en-GB" sz="2400" b="1" dirty="0" smtClean="0"/>
              <a:t>: 23.59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13/02/20</a:t>
            </a:r>
            <a:endParaRPr lang="en-GB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1,500 words </a:t>
            </a:r>
          </a:p>
          <a:p>
            <a:r>
              <a:rPr lang="en-GB" sz="2400" dirty="0" smtClean="0"/>
              <a:t>Word</a:t>
            </a:r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smtClean="0"/>
              <a:t>Tab is labelled ‘Part </a:t>
            </a:r>
            <a:r>
              <a:rPr lang="en-GB" sz="2400" dirty="0"/>
              <a:t>2</a:t>
            </a:r>
            <a:r>
              <a:rPr lang="en-GB" sz="2400" dirty="0" smtClean="0"/>
              <a:t> Essay’</a:t>
            </a:r>
          </a:p>
          <a:p>
            <a:r>
              <a:rPr lang="en-GB" sz="2400" b="1" dirty="0" smtClean="0"/>
              <a:t>Deadline: 23.59 on 13/02/20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9562677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Unrhyw</a:t>
            </a:r>
            <a:r>
              <a:rPr lang="en-GB" b="1" dirty="0" smtClean="0"/>
              <a:t> </a:t>
            </a:r>
            <a:r>
              <a:rPr lang="en-GB" b="1" dirty="0" err="1" smtClean="0"/>
              <a:t>gwestiynau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Any questions?</a:t>
            </a:r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5788" y="1836265"/>
            <a:ext cx="6472424" cy="364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289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llwyddo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succeed?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600" dirty="0" err="1" smtClean="0"/>
              <a:t>Sicrhewch</a:t>
            </a:r>
            <a:r>
              <a:rPr lang="en-GB" sz="1600" dirty="0" smtClean="0"/>
              <a:t> </a:t>
            </a:r>
            <a:r>
              <a:rPr lang="en-GB" sz="1600" dirty="0" err="1" smtClean="0"/>
              <a:t>fod</a:t>
            </a:r>
            <a:r>
              <a:rPr lang="en-GB" sz="1600" dirty="0" smtClean="0"/>
              <a:t> </a:t>
            </a:r>
            <a:r>
              <a:rPr lang="en-GB" sz="1600" dirty="0" err="1" smtClean="0"/>
              <a:t>pob</a:t>
            </a:r>
            <a:r>
              <a:rPr lang="en-GB" sz="1600" dirty="0" smtClean="0"/>
              <a:t> </a:t>
            </a:r>
            <a:r>
              <a:rPr lang="en-GB" sz="1600" dirty="0" err="1" smtClean="0"/>
              <a:t>agwedd</a:t>
            </a:r>
            <a:r>
              <a:rPr lang="en-GB" sz="1600" dirty="0" smtClean="0"/>
              <a:t> </a:t>
            </a:r>
            <a:r>
              <a:rPr lang="en-GB" sz="1600" dirty="0" err="1" smtClean="0"/>
              <a:t>o’ch</a:t>
            </a:r>
            <a:r>
              <a:rPr lang="en-GB" sz="1600" dirty="0" smtClean="0"/>
              <a:t> </a:t>
            </a:r>
            <a:r>
              <a:rPr lang="en-GB" sz="1600" dirty="0" err="1" smtClean="0"/>
              <a:t>gwaith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 smtClean="0"/>
              <a:t>eu</a:t>
            </a:r>
            <a:r>
              <a:rPr lang="en-GB" sz="1600" dirty="0" smtClean="0"/>
              <a:t> </a:t>
            </a:r>
            <a:r>
              <a:rPr lang="en-GB" sz="1600" dirty="0" err="1" smtClean="0"/>
              <a:t>seilio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lenyddiaeth</a:t>
            </a:r>
            <a:r>
              <a:rPr lang="en-GB" sz="1600" dirty="0" smtClean="0"/>
              <a:t>, </a:t>
            </a:r>
            <a:r>
              <a:rPr lang="en-GB" sz="1600" dirty="0" err="1" smtClean="0"/>
              <a:t>a’ch</a:t>
            </a:r>
            <a:r>
              <a:rPr lang="en-GB" sz="1600" dirty="0" smtClean="0"/>
              <a:t> bod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cyfeirnodi</a:t>
            </a:r>
            <a:r>
              <a:rPr lang="en-GB" sz="1600" dirty="0" smtClean="0"/>
              <a:t> </a:t>
            </a:r>
            <a:r>
              <a:rPr lang="en-GB" sz="1600" dirty="0" err="1" smtClean="0"/>
              <a:t>gan</a:t>
            </a:r>
            <a:r>
              <a:rPr lang="en-GB" sz="1600" dirty="0" smtClean="0"/>
              <a:t> </a:t>
            </a:r>
            <a:r>
              <a:rPr lang="en-GB" sz="1600" dirty="0" err="1" smtClean="0"/>
              <a:t>ddilyn</a:t>
            </a:r>
            <a:r>
              <a:rPr lang="en-GB" sz="1600" dirty="0" smtClean="0"/>
              <a:t> Harvard.</a:t>
            </a:r>
          </a:p>
          <a:p>
            <a:r>
              <a:rPr lang="en-GB" sz="1600" dirty="0" err="1" smtClean="0"/>
              <a:t>Ymgyfarwyddwch</a:t>
            </a:r>
            <a:r>
              <a:rPr lang="en-GB" sz="1600" dirty="0" smtClean="0"/>
              <a:t> </a:t>
            </a:r>
            <a:r>
              <a:rPr lang="en-GB" sz="1600" dirty="0" err="1" smtClean="0"/>
              <a:t>gydag</a:t>
            </a:r>
            <a:r>
              <a:rPr lang="en-GB" sz="1600" dirty="0" smtClean="0"/>
              <a:t> </a:t>
            </a:r>
            <a:r>
              <a:rPr lang="en-GB" sz="1600" dirty="0" err="1" smtClean="0"/>
              <a:t>amcanion</a:t>
            </a:r>
            <a:r>
              <a:rPr lang="en-GB" sz="1600" dirty="0" smtClean="0"/>
              <a:t> a </a:t>
            </a:r>
            <a:r>
              <a:rPr lang="en-GB" sz="1600" dirty="0" err="1" smtClean="0"/>
              <a:t>deilliannau</a:t>
            </a:r>
            <a:r>
              <a:rPr lang="en-GB" sz="1600" dirty="0" smtClean="0"/>
              <a:t> </a:t>
            </a:r>
            <a:r>
              <a:rPr lang="en-GB" sz="1600" dirty="0" err="1" smtClean="0"/>
              <a:t>dysgu’r</a:t>
            </a:r>
            <a:r>
              <a:rPr lang="en-GB" sz="1600" dirty="0" smtClean="0"/>
              <a:t> </a:t>
            </a:r>
            <a:r>
              <a:rPr lang="en-GB" sz="1600" dirty="0" err="1" smtClean="0"/>
              <a:t>modiwl</a:t>
            </a:r>
            <a:r>
              <a:rPr lang="en-GB" sz="1600" dirty="0" smtClean="0"/>
              <a:t> – </a:t>
            </a:r>
            <a:r>
              <a:rPr lang="en-GB" sz="1600" dirty="0" err="1" smtClean="0"/>
              <a:t>mae’r</a:t>
            </a:r>
            <a:r>
              <a:rPr lang="en-GB" sz="1600" dirty="0" smtClean="0"/>
              <a:t> </a:t>
            </a:r>
            <a:r>
              <a:rPr lang="en-GB" sz="1600" dirty="0" err="1" smtClean="0"/>
              <a:t>rhain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dweud</a:t>
            </a:r>
            <a:r>
              <a:rPr lang="en-GB" sz="1600" dirty="0" smtClean="0"/>
              <a:t> </a:t>
            </a:r>
            <a:r>
              <a:rPr lang="en-GB" sz="1600" dirty="0" err="1" smtClean="0"/>
              <a:t>wrthych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dyleh</a:t>
            </a:r>
            <a:r>
              <a:rPr lang="en-GB" sz="1600" dirty="0" smtClean="0"/>
              <a:t> chi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wybod</a:t>
            </a:r>
            <a:r>
              <a:rPr lang="en-GB" sz="1600" dirty="0" smtClean="0"/>
              <a:t> a </a:t>
            </a:r>
            <a:r>
              <a:rPr lang="en-GB" sz="1600" dirty="0" err="1" smtClean="0"/>
              <a:t>medru’i</a:t>
            </a:r>
            <a:r>
              <a:rPr lang="en-GB" sz="1600" dirty="0" smtClean="0"/>
              <a:t> </a:t>
            </a:r>
            <a:r>
              <a:rPr lang="en-GB" sz="1600" dirty="0" err="1" smtClean="0"/>
              <a:t>wneud</a:t>
            </a:r>
            <a:r>
              <a:rPr lang="en-GB" sz="1600" dirty="0" smtClean="0"/>
              <a:t> </a:t>
            </a:r>
            <a:r>
              <a:rPr lang="en-GB" sz="1600" dirty="0" err="1" smtClean="0"/>
              <a:t>erbyn</a:t>
            </a:r>
            <a:r>
              <a:rPr lang="en-GB" sz="1600" dirty="0" smtClean="0"/>
              <a:t> </a:t>
            </a:r>
            <a:r>
              <a:rPr lang="en-GB" sz="1600" dirty="0" err="1" smtClean="0"/>
              <a:t>diwedd</a:t>
            </a:r>
            <a:r>
              <a:rPr lang="en-GB" sz="1600" dirty="0" smtClean="0"/>
              <a:t> y </a:t>
            </a:r>
            <a:r>
              <a:rPr lang="en-GB" sz="1600" dirty="0" err="1" smtClean="0"/>
              <a:t>modiwl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Edrychwch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fanyleb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aseiniad</a:t>
            </a:r>
            <a:r>
              <a:rPr lang="en-GB" sz="1600" dirty="0" smtClean="0"/>
              <a:t> a </a:t>
            </a:r>
            <a:r>
              <a:rPr lang="en-GB" sz="1600" dirty="0" err="1" smtClean="0"/>
              <a:t>dilynwch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mae’n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ddweud</a:t>
            </a:r>
            <a:r>
              <a:rPr lang="en-GB" sz="1600" dirty="0" smtClean="0"/>
              <a:t> </a:t>
            </a:r>
            <a:r>
              <a:rPr lang="en-GB" sz="1600" dirty="0" err="1" smtClean="0"/>
              <a:t>er</a:t>
            </a:r>
            <a:r>
              <a:rPr lang="en-GB" sz="1600" dirty="0" smtClean="0"/>
              <a:t> </a:t>
            </a:r>
            <a:r>
              <a:rPr lang="en-GB" sz="1600" dirty="0" err="1" smtClean="0"/>
              <a:t>mwyn</a:t>
            </a:r>
            <a:r>
              <a:rPr lang="en-GB" sz="1600" dirty="0" smtClean="0"/>
              <a:t> </a:t>
            </a:r>
            <a:r>
              <a:rPr lang="en-GB" sz="1600" dirty="0" err="1" smtClean="0"/>
              <a:t>gofalu</a:t>
            </a:r>
            <a:r>
              <a:rPr lang="en-GB" sz="1600" dirty="0" smtClean="0"/>
              <a:t> eich bod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cwrdd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holl</a:t>
            </a:r>
            <a:r>
              <a:rPr lang="en-GB" sz="1600" dirty="0" smtClean="0"/>
              <a:t> </a:t>
            </a:r>
            <a:r>
              <a:rPr lang="en-GB" sz="1600" dirty="0" err="1" smtClean="0"/>
              <a:t>ofynion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aseiniad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Darllenwch</a:t>
            </a:r>
            <a:r>
              <a:rPr lang="en-GB" sz="1600" dirty="0" smtClean="0"/>
              <a:t> </a:t>
            </a:r>
            <a:r>
              <a:rPr lang="en-GB" sz="1600" dirty="0" err="1" smtClean="0"/>
              <a:t>feini</a:t>
            </a:r>
            <a:r>
              <a:rPr lang="en-GB" sz="1600" dirty="0" smtClean="0"/>
              <a:t> </a:t>
            </a:r>
            <a:r>
              <a:rPr lang="en-GB" sz="1600" dirty="0" err="1" smtClean="0"/>
              <a:t>prawf</a:t>
            </a:r>
            <a:r>
              <a:rPr lang="en-GB" sz="1600" dirty="0" smtClean="0"/>
              <a:t> </a:t>
            </a:r>
            <a:r>
              <a:rPr lang="en-GB" sz="1600" dirty="0" err="1" smtClean="0"/>
              <a:t>asesu</a:t>
            </a:r>
            <a:r>
              <a:rPr lang="en-GB" sz="1600" dirty="0" smtClean="0"/>
              <a:t> </a:t>
            </a:r>
            <a:r>
              <a:rPr lang="en-GB" sz="1600" dirty="0" err="1" smtClean="0"/>
              <a:t>Lefel</a:t>
            </a:r>
            <a:r>
              <a:rPr lang="en-GB" sz="1600" dirty="0" smtClean="0"/>
              <a:t> 4. Mae </a:t>
            </a:r>
            <a:r>
              <a:rPr lang="en-GB" sz="1600" dirty="0" err="1" smtClean="0"/>
              <a:t>hyn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dweud</a:t>
            </a:r>
            <a:r>
              <a:rPr lang="en-GB" sz="1600" dirty="0" smtClean="0"/>
              <a:t> </a:t>
            </a:r>
            <a:r>
              <a:rPr lang="en-GB" sz="1600" dirty="0" err="1" smtClean="0"/>
              <a:t>wrthych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sy’n</a:t>
            </a:r>
            <a:r>
              <a:rPr lang="en-GB" sz="1600" dirty="0" smtClean="0"/>
              <a:t>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asesu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1600" dirty="0" smtClean="0"/>
              <a:t>Ensure all aspects of your work are informed by literature, and reference the literature you use in your work using Harvard.</a:t>
            </a:r>
          </a:p>
          <a:p>
            <a:r>
              <a:rPr lang="en-GB" sz="1600" dirty="0" smtClean="0"/>
              <a:t>Familiarise yourself with the module aims and learning outcomes – these tell you what you need to be able to know and do by the end of the module.</a:t>
            </a:r>
          </a:p>
          <a:p>
            <a:r>
              <a:rPr lang="en-GB" sz="1600" dirty="0" smtClean="0"/>
              <a:t>Look at the assignment specification and follow what it says to ensure you are meeting all the assignment’s requirements.</a:t>
            </a:r>
          </a:p>
          <a:p>
            <a:r>
              <a:rPr lang="en-GB" sz="1600" dirty="0" smtClean="0"/>
              <a:t>Read through the assessment criteria for Level 4. These will tell you what is being assessed.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59726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7195" y="1955628"/>
            <a:ext cx="7886700" cy="1325563"/>
          </a:xfrm>
        </p:spPr>
        <p:txBody>
          <a:bodyPr/>
          <a:lstStyle/>
          <a:p>
            <a:pPr algn="ctr"/>
            <a:r>
              <a:rPr lang="en-GB" b="1" dirty="0" err="1" smtClean="0"/>
              <a:t>Dechreuwch</a:t>
            </a:r>
            <a:r>
              <a:rPr lang="en-GB" b="1" dirty="0" smtClean="0"/>
              <a:t> </a:t>
            </a:r>
            <a:r>
              <a:rPr lang="en-GB" b="1" dirty="0" err="1" smtClean="0"/>
              <a:t>nawr</a:t>
            </a:r>
            <a:r>
              <a:rPr lang="en-GB" b="1" dirty="0" smtClean="0"/>
              <a:t>!</a:t>
            </a:r>
            <a:br>
              <a:rPr lang="en-GB" b="1" dirty="0" smtClean="0"/>
            </a:br>
            <a:r>
              <a:rPr lang="en-GB" b="1" dirty="0" smtClean="0"/>
              <a:t>Start now!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02996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2449</TotalTime>
  <Words>1217</Words>
  <Application>Microsoft Office PowerPoint</Application>
  <PresentationFormat>On-screen Show (4:3)</PresentationFormat>
  <Paragraphs>156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Office Theme</vt:lpstr>
      <vt:lpstr>PowerPoint Presentation</vt:lpstr>
      <vt:lpstr>ECAD4009-C: Aseiniad ECAD4009-C: Assignment</vt:lpstr>
      <vt:lpstr> Beth ydyw? What is it? </vt:lpstr>
      <vt:lpstr>Rhan 1 Part 1</vt:lpstr>
      <vt:lpstr>Teitl yr aseiniad: Rhan 1 Assignment title: Part 1</vt:lpstr>
      <vt:lpstr>Beth sydd angen i mi ei wneud? What do I need to do?</vt:lpstr>
      <vt:lpstr>Sut ydw i’n creu fy mhoster? How do I create my poster?</vt:lpstr>
      <vt:lpstr>Sut ydw i’n cyflwyno fy mhoster? How do I submit my poster?</vt:lpstr>
      <vt:lpstr>Unrhyw gwestiynau? Any questions?</vt:lpstr>
      <vt:lpstr>Rhan 2 Part 2</vt:lpstr>
      <vt:lpstr>Teitl yr aseiniad: Rhan 2 Assignment title: Part 2</vt:lpstr>
      <vt:lpstr>Beth sydd angen i mi ei wneud? What do I need to do?</vt:lpstr>
      <vt:lpstr>Sut ydw i’n strwythuro fy ngwaith? How do I structure my work?</vt:lpstr>
      <vt:lpstr>Sut ydw i’n strwythuro fy ngwaith? How do I structure my work?</vt:lpstr>
      <vt:lpstr>Sut ydw i’n strwythuro fy ngwaith? How do I structure my work?</vt:lpstr>
      <vt:lpstr>Sut ydw i’n cyflwyno fy mhoster? How do I submit my poster?</vt:lpstr>
      <vt:lpstr>Unrhyw gwestiynau? Any questions?</vt:lpstr>
      <vt:lpstr>Sut ydw i’n llwyddo? How do I succeed?</vt:lpstr>
      <vt:lpstr>Dechreuwch nawr! Start now!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60</cp:revision>
  <dcterms:created xsi:type="dcterms:W3CDTF">2017-02-08T11:33:06Z</dcterms:created>
  <dcterms:modified xsi:type="dcterms:W3CDTF">2020-01-12T11:47:40Z</dcterms:modified>
</cp:coreProperties>
</file>