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wmf" ContentType="image/x-wmf"/>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3.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Layouts/slideLayout3.xml" ContentType="application/vnd.openxmlformats-officedocument.presentationml.slideLayout+xml"/>
  <Default Extension="jpeg" ContentType="image/jpeg"/>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48" r:id="rId1"/>
  </p:sldMasterIdLst>
  <p:notesMasterIdLst>
    <p:notesMasterId r:id="rId29"/>
  </p:notesMasterIdLst>
  <p:handoutMasterIdLst>
    <p:handoutMasterId r:id="rId30"/>
  </p:handoutMasterIdLst>
  <p:sldIdLst>
    <p:sldId id="299" r:id="rId2"/>
    <p:sldId id="281" r:id="rId3"/>
    <p:sldId id="283" r:id="rId4"/>
    <p:sldId id="284" r:id="rId5"/>
    <p:sldId id="285" r:id="rId6"/>
    <p:sldId id="286" r:id="rId7"/>
    <p:sldId id="266" r:id="rId8"/>
    <p:sldId id="275" r:id="rId9"/>
    <p:sldId id="267" r:id="rId10"/>
    <p:sldId id="279" r:id="rId11"/>
    <p:sldId id="280" r:id="rId12"/>
    <p:sldId id="259" r:id="rId13"/>
    <p:sldId id="260" r:id="rId14"/>
    <p:sldId id="261" r:id="rId15"/>
    <p:sldId id="262" r:id="rId16"/>
    <p:sldId id="289" r:id="rId17"/>
    <p:sldId id="258" r:id="rId18"/>
    <p:sldId id="294" r:id="rId19"/>
    <p:sldId id="263" r:id="rId20"/>
    <p:sldId id="297" r:id="rId21"/>
    <p:sldId id="298" r:id="rId22"/>
    <p:sldId id="268" r:id="rId23"/>
    <p:sldId id="293" r:id="rId24"/>
    <p:sldId id="290" r:id="rId25"/>
    <p:sldId id="296" r:id="rId26"/>
    <p:sldId id="301" r:id="rId27"/>
    <p:sldId id="277" r:id="rId28"/>
  </p:sldIdLst>
  <p:sldSz cx="9144000" cy="6858000" type="screen4x3"/>
  <p:notesSz cx="7315200" cy="9601200"/>
  <p:defaultTextStyle>
    <a:defPPr>
      <a:defRPr lang="en-US"/>
    </a:defPPr>
    <a:lvl1pPr algn="l" rtl="0" eaLnBrk="0" fontAlgn="base" hangingPunct="0">
      <a:spcBef>
        <a:spcPct val="0"/>
      </a:spcBef>
      <a:spcAft>
        <a:spcPct val="0"/>
      </a:spcAft>
      <a:defRPr sz="3200" kern="1200">
        <a:solidFill>
          <a:schemeClr val="tx1"/>
        </a:solidFill>
        <a:latin typeface="Times" pitchFamily="18" charset="0"/>
        <a:ea typeface="+mn-ea"/>
        <a:cs typeface="+mn-cs"/>
      </a:defRPr>
    </a:lvl1pPr>
    <a:lvl2pPr marL="457200" algn="l" rtl="0" eaLnBrk="0" fontAlgn="base" hangingPunct="0">
      <a:spcBef>
        <a:spcPct val="0"/>
      </a:spcBef>
      <a:spcAft>
        <a:spcPct val="0"/>
      </a:spcAft>
      <a:defRPr sz="3200" kern="1200">
        <a:solidFill>
          <a:schemeClr val="tx1"/>
        </a:solidFill>
        <a:latin typeface="Times" pitchFamily="18" charset="0"/>
        <a:ea typeface="+mn-ea"/>
        <a:cs typeface="+mn-cs"/>
      </a:defRPr>
    </a:lvl2pPr>
    <a:lvl3pPr marL="914400" algn="l" rtl="0" eaLnBrk="0" fontAlgn="base" hangingPunct="0">
      <a:spcBef>
        <a:spcPct val="0"/>
      </a:spcBef>
      <a:spcAft>
        <a:spcPct val="0"/>
      </a:spcAft>
      <a:defRPr sz="3200" kern="1200">
        <a:solidFill>
          <a:schemeClr val="tx1"/>
        </a:solidFill>
        <a:latin typeface="Times" pitchFamily="18" charset="0"/>
        <a:ea typeface="+mn-ea"/>
        <a:cs typeface="+mn-cs"/>
      </a:defRPr>
    </a:lvl3pPr>
    <a:lvl4pPr marL="1371600" algn="l" rtl="0" eaLnBrk="0" fontAlgn="base" hangingPunct="0">
      <a:spcBef>
        <a:spcPct val="0"/>
      </a:spcBef>
      <a:spcAft>
        <a:spcPct val="0"/>
      </a:spcAft>
      <a:defRPr sz="3200" kern="1200">
        <a:solidFill>
          <a:schemeClr val="tx1"/>
        </a:solidFill>
        <a:latin typeface="Times" pitchFamily="18" charset="0"/>
        <a:ea typeface="+mn-ea"/>
        <a:cs typeface="+mn-cs"/>
      </a:defRPr>
    </a:lvl4pPr>
    <a:lvl5pPr marL="1828800" algn="l" rtl="0" eaLnBrk="0" fontAlgn="base" hangingPunct="0">
      <a:spcBef>
        <a:spcPct val="0"/>
      </a:spcBef>
      <a:spcAft>
        <a:spcPct val="0"/>
      </a:spcAft>
      <a:defRPr sz="3200" kern="1200">
        <a:solidFill>
          <a:schemeClr val="tx1"/>
        </a:solidFill>
        <a:latin typeface="Times" pitchFamily="18" charset="0"/>
        <a:ea typeface="+mn-ea"/>
        <a:cs typeface="+mn-cs"/>
      </a:defRPr>
    </a:lvl5pPr>
    <a:lvl6pPr marL="2286000" algn="l" defTabSz="914400" rtl="0" eaLnBrk="1" latinLnBrk="0" hangingPunct="1">
      <a:defRPr sz="3200" kern="1200">
        <a:solidFill>
          <a:schemeClr val="tx1"/>
        </a:solidFill>
        <a:latin typeface="Times" pitchFamily="18" charset="0"/>
        <a:ea typeface="+mn-ea"/>
        <a:cs typeface="+mn-cs"/>
      </a:defRPr>
    </a:lvl6pPr>
    <a:lvl7pPr marL="2743200" algn="l" defTabSz="914400" rtl="0" eaLnBrk="1" latinLnBrk="0" hangingPunct="1">
      <a:defRPr sz="3200" kern="1200">
        <a:solidFill>
          <a:schemeClr val="tx1"/>
        </a:solidFill>
        <a:latin typeface="Times" pitchFamily="18" charset="0"/>
        <a:ea typeface="+mn-ea"/>
        <a:cs typeface="+mn-cs"/>
      </a:defRPr>
    </a:lvl7pPr>
    <a:lvl8pPr marL="3200400" algn="l" defTabSz="914400" rtl="0" eaLnBrk="1" latinLnBrk="0" hangingPunct="1">
      <a:defRPr sz="3200" kern="1200">
        <a:solidFill>
          <a:schemeClr val="tx1"/>
        </a:solidFill>
        <a:latin typeface="Times" pitchFamily="18" charset="0"/>
        <a:ea typeface="+mn-ea"/>
        <a:cs typeface="+mn-cs"/>
      </a:defRPr>
    </a:lvl8pPr>
    <a:lvl9pPr marL="3657600" algn="l" defTabSz="914400" rtl="0" eaLnBrk="1" latinLnBrk="0" hangingPunct="1">
      <a:defRPr sz="3200" kern="1200">
        <a:solidFill>
          <a:schemeClr val="tx1"/>
        </a:solidFill>
        <a:latin typeface="Times" pitchFamily="18"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autoAdjust="0"/>
    <p:restoredTop sz="94670" autoAdjust="0"/>
  </p:normalViewPr>
  <p:slideViewPr>
    <p:cSldViewPr>
      <p:cViewPr>
        <p:scale>
          <a:sx n="75" d="100"/>
          <a:sy n="75" d="100"/>
        </p:scale>
        <p:origin x="138" y="-7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240"/>
    </p:cViewPr>
  </p:sorterViewPr>
  <p:notesViewPr>
    <p:cSldViewPr>
      <p:cViewPr varScale="1">
        <p:scale>
          <a:sx n="56" d="100"/>
          <a:sy n="56" d="100"/>
        </p:scale>
        <p:origin x="-1854" y="-84"/>
      </p:cViewPr>
      <p:guideLst>
        <p:guide orient="horz" pos="3024"/>
        <p:guide pos="2304"/>
      </p:guideLst>
    </p:cSldViewPr>
  </p:notes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hdr" sz="quarter"/>
          </p:nvPr>
        </p:nvSpPr>
        <p:spPr bwMode="auto">
          <a:xfrm>
            <a:off x="0" y="0"/>
            <a:ext cx="3170238" cy="479425"/>
          </a:xfrm>
          <a:prstGeom prst="rect">
            <a:avLst/>
          </a:prstGeom>
          <a:noFill/>
          <a:ln w="9525">
            <a:noFill/>
            <a:miter lim="800000"/>
            <a:headEnd/>
            <a:tailEnd/>
          </a:ln>
          <a:effectLst/>
        </p:spPr>
        <p:txBody>
          <a:bodyPr vert="horz" wrap="square" lIns="96661" tIns="48331" rIns="96661" bIns="48331" numCol="1" anchor="t" anchorCtr="0" compatLnSpc="1">
            <a:prstTxWarp prst="textNoShape">
              <a:avLst/>
            </a:prstTxWarp>
          </a:bodyPr>
          <a:lstStyle>
            <a:lvl1pPr defTabSz="966788">
              <a:defRPr sz="1300"/>
            </a:lvl1pPr>
          </a:lstStyle>
          <a:p>
            <a:endParaRPr lang="en-GB"/>
          </a:p>
        </p:txBody>
      </p:sp>
      <p:sp>
        <p:nvSpPr>
          <p:cNvPr id="4099" name="Rectangle 3"/>
          <p:cNvSpPr>
            <a:spLocks noGrp="1" noChangeArrowheads="1"/>
          </p:cNvSpPr>
          <p:nvPr>
            <p:ph type="dt" sz="quarter" idx="1"/>
          </p:nvPr>
        </p:nvSpPr>
        <p:spPr bwMode="auto">
          <a:xfrm>
            <a:off x="4144963" y="0"/>
            <a:ext cx="3170237" cy="479425"/>
          </a:xfrm>
          <a:prstGeom prst="rect">
            <a:avLst/>
          </a:prstGeom>
          <a:noFill/>
          <a:ln w="9525">
            <a:noFill/>
            <a:miter lim="800000"/>
            <a:headEnd/>
            <a:tailEnd/>
          </a:ln>
          <a:effectLst/>
        </p:spPr>
        <p:txBody>
          <a:bodyPr vert="horz" wrap="square" lIns="96661" tIns="48331" rIns="96661" bIns="48331" numCol="1" anchor="t" anchorCtr="0" compatLnSpc="1">
            <a:prstTxWarp prst="textNoShape">
              <a:avLst/>
            </a:prstTxWarp>
          </a:bodyPr>
          <a:lstStyle>
            <a:lvl1pPr algn="r" defTabSz="966788">
              <a:defRPr sz="1300"/>
            </a:lvl1pPr>
          </a:lstStyle>
          <a:p>
            <a:endParaRPr lang="en-GB"/>
          </a:p>
        </p:txBody>
      </p:sp>
      <p:sp>
        <p:nvSpPr>
          <p:cNvPr id="4100" name="Rectangle 4"/>
          <p:cNvSpPr>
            <a:spLocks noGrp="1" noChangeArrowheads="1"/>
          </p:cNvSpPr>
          <p:nvPr>
            <p:ph type="ftr" sz="quarter" idx="2"/>
          </p:nvPr>
        </p:nvSpPr>
        <p:spPr bwMode="auto">
          <a:xfrm>
            <a:off x="0" y="9121775"/>
            <a:ext cx="3170238" cy="479425"/>
          </a:xfrm>
          <a:prstGeom prst="rect">
            <a:avLst/>
          </a:prstGeom>
          <a:noFill/>
          <a:ln w="9525">
            <a:noFill/>
            <a:miter lim="800000"/>
            <a:headEnd/>
            <a:tailEnd/>
          </a:ln>
          <a:effectLst/>
        </p:spPr>
        <p:txBody>
          <a:bodyPr vert="horz" wrap="square" lIns="96661" tIns="48331" rIns="96661" bIns="48331" numCol="1" anchor="b" anchorCtr="0" compatLnSpc="1">
            <a:prstTxWarp prst="textNoShape">
              <a:avLst/>
            </a:prstTxWarp>
          </a:bodyPr>
          <a:lstStyle>
            <a:lvl1pPr defTabSz="966788">
              <a:defRPr sz="1300"/>
            </a:lvl1pPr>
          </a:lstStyle>
          <a:p>
            <a:endParaRPr lang="en-GB"/>
          </a:p>
        </p:txBody>
      </p:sp>
      <p:sp>
        <p:nvSpPr>
          <p:cNvPr id="4101" name="Rectangle 5"/>
          <p:cNvSpPr>
            <a:spLocks noGrp="1" noChangeArrowheads="1"/>
          </p:cNvSpPr>
          <p:nvPr>
            <p:ph type="sldNum" sz="quarter" idx="3"/>
          </p:nvPr>
        </p:nvSpPr>
        <p:spPr bwMode="auto">
          <a:xfrm>
            <a:off x="4144963" y="9121775"/>
            <a:ext cx="3170237" cy="479425"/>
          </a:xfrm>
          <a:prstGeom prst="rect">
            <a:avLst/>
          </a:prstGeom>
          <a:noFill/>
          <a:ln w="9525">
            <a:noFill/>
            <a:miter lim="800000"/>
            <a:headEnd/>
            <a:tailEnd/>
          </a:ln>
          <a:effectLst/>
        </p:spPr>
        <p:txBody>
          <a:bodyPr vert="horz" wrap="square" lIns="96661" tIns="48331" rIns="96661" bIns="48331" numCol="1" anchor="b" anchorCtr="0" compatLnSpc="1">
            <a:prstTxWarp prst="textNoShape">
              <a:avLst/>
            </a:prstTxWarp>
          </a:bodyPr>
          <a:lstStyle>
            <a:lvl1pPr algn="r" defTabSz="966788">
              <a:defRPr sz="1300"/>
            </a:lvl1pPr>
          </a:lstStyle>
          <a:p>
            <a:fld id="{1CE539B0-E07B-4261-8595-5B1FEDFA3A71}" type="slidenum">
              <a:rPr lang="en-GB"/>
              <a:pPr/>
              <a:t>‹#›</a:t>
            </a:fld>
            <a:endParaRPr lang="en-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hdr" sz="quarter"/>
          </p:nvPr>
        </p:nvSpPr>
        <p:spPr bwMode="auto">
          <a:xfrm>
            <a:off x="0" y="0"/>
            <a:ext cx="3170238" cy="479425"/>
          </a:xfrm>
          <a:prstGeom prst="rect">
            <a:avLst/>
          </a:prstGeom>
          <a:noFill/>
          <a:ln w="9525">
            <a:noFill/>
            <a:miter lim="800000"/>
            <a:headEnd/>
            <a:tailEnd/>
          </a:ln>
          <a:effectLst/>
        </p:spPr>
        <p:txBody>
          <a:bodyPr vert="horz" wrap="square" lIns="96661" tIns="48331" rIns="96661" bIns="48331" numCol="1" anchor="t" anchorCtr="0" compatLnSpc="1">
            <a:prstTxWarp prst="textNoShape">
              <a:avLst/>
            </a:prstTxWarp>
          </a:bodyPr>
          <a:lstStyle>
            <a:lvl1pPr defTabSz="966788">
              <a:defRPr sz="1300"/>
            </a:lvl1pPr>
          </a:lstStyle>
          <a:p>
            <a:endParaRPr lang="en-GB"/>
          </a:p>
        </p:txBody>
      </p:sp>
      <p:sp>
        <p:nvSpPr>
          <p:cNvPr id="3075" name="Rectangle 3"/>
          <p:cNvSpPr>
            <a:spLocks noGrp="1" noChangeArrowheads="1"/>
          </p:cNvSpPr>
          <p:nvPr>
            <p:ph type="dt" idx="1"/>
          </p:nvPr>
        </p:nvSpPr>
        <p:spPr bwMode="auto">
          <a:xfrm>
            <a:off x="4144963" y="0"/>
            <a:ext cx="3170237" cy="479425"/>
          </a:xfrm>
          <a:prstGeom prst="rect">
            <a:avLst/>
          </a:prstGeom>
          <a:noFill/>
          <a:ln w="9525">
            <a:noFill/>
            <a:miter lim="800000"/>
            <a:headEnd/>
            <a:tailEnd/>
          </a:ln>
          <a:effectLst/>
        </p:spPr>
        <p:txBody>
          <a:bodyPr vert="horz" wrap="square" lIns="96661" tIns="48331" rIns="96661" bIns="48331" numCol="1" anchor="t" anchorCtr="0" compatLnSpc="1">
            <a:prstTxWarp prst="textNoShape">
              <a:avLst/>
            </a:prstTxWarp>
          </a:bodyPr>
          <a:lstStyle>
            <a:lvl1pPr algn="r" defTabSz="966788">
              <a:defRPr sz="1300"/>
            </a:lvl1pPr>
          </a:lstStyle>
          <a:p>
            <a:endParaRPr lang="en-GB"/>
          </a:p>
        </p:txBody>
      </p:sp>
      <p:sp>
        <p:nvSpPr>
          <p:cNvPr id="3076" name="Rectangle 4"/>
          <p:cNvSpPr>
            <a:spLocks noGrp="1" noRot="1" noChangeAspect="1" noChangeArrowheads="1" noTextEdit="1"/>
          </p:cNvSpPr>
          <p:nvPr>
            <p:ph type="sldImg" idx="2"/>
          </p:nvPr>
        </p:nvSpPr>
        <p:spPr bwMode="auto">
          <a:xfrm>
            <a:off x="1257300" y="720725"/>
            <a:ext cx="4800600" cy="3600450"/>
          </a:xfrm>
          <a:prstGeom prst="rect">
            <a:avLst/>
          </a:prstGeom>
          <a:noFill/>
          <a:ln w="9525">
            <a:solidFill>
              <a:srgbClr val="000000"/>
            </a:solidFill>
            <a:miter lim="800000"/>
            <a:headEnd/>
            <a:tailEnd/>
          </a:ln>
          <a:effectLst/>
        </p:spPr>
      </p:sp>
      <p:sp>
        <p:nvSpPr>
          <p:cNvPr id="3077" name="Rectangle 5"/>
          <p:cNvSpPr>
            <a:spLocks noGrp="1" noChangeArrowheads="1"/>
          </p:cNvSpPr>
          <p:nvPr>
            <p:ph type="body" sz="quarter" idx="3"/>
          </p:nvPr>
        </p:nvSpPr>
        <p:spPr bwMode="auto">
          <a:xfrm>
            <a:off x="974725" y="4560888"/>
            <a:ext cx="5365750" cy="4319587"/>
          </a:xfrm>
          <a:prstGeom prst="rect">
            <a:avLst/>
          </a:prstGeom>
          <a:noFill/>
          <a:ln w="9525">
            <a:noFill/>
            <a:miter lim="800000"/>
            <a:headEnd/>
            <a:tailEnd/>
          </a:ln>
          <a:effectLst/>
        </p:spPr>
        <p:txBody>
          <a:bodyPr vert="horz" wrap="square" lIns="96661" tIns="48331" rIns="96661" bIns="48331"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3078" name="Rectangle 6"/>
          <p:cNvSpPr>
            <a:spLocks noGrp="1" noChangeArrowheads="1"/>
          </p:cNvSpPr>
          <p:nvPr>
            <p:ph type="ftr" sz="quarter" idx="4"/>
          </p:nvPr>
        </p:nvSpPr>
        <p:spPr bwMode="auto">
          <a:xfrm>
            <a:off x="0" y="9121775"/>
            <a:ext cx="3170238" cy="479425"/>
          </a:xfrm>
          <a:prstGeom prst="rect">
            <a:avLst/>
          </a:prstGeom>
          <a:noFill/>
          <a:ln w="9525">
            <a:noFill/>
            <a:miter lim="800000"/>
            <a:headEnd/>
            <a:tailEnd/>
          </a:ln>
          <a:effectLst/>
        </p:spPr>
        <p:txBody>
          <a:bodyPr vert="horz" wrap="square" lIns="96661" tIns="48331" rIns="96661" bIns="48331" numCol="1" anchor="b" anchorCtr="0" compatLnSpc="1">
            <a:prstTxWarp prst="textNoShape">
              <a:avLst/>
            </a:prstTxWarp>
          </a:bodyPr>
          <a:lstStyle>
            <a:lvl1pPr defTabSz="966788">
              <a:defRPr sz="1300"/>
            </a:lvl1pPr>
          </a:lstStyle>
          <a:p>
            <a:endParaRPr lang="en-GB"/>
          </a:p>
        </p:txBody>
      </p:sp>
      <p:sp>
        <p:nvSpPr>
          <p:cNvPr id="3079" name="Rectangle 7"/>
          <p:cNvSpPr>
            <a:spLocks noGrp="1" noChangeArrowheads="1"/>
          </p:cNvSpPr>
          <p:nvPr>
            <p:ph type="sldNum" sz="quarter" idx="5"/>
          </p:nvPr>
        </p:nvSpPr>
        <p:spPr bwMode="auto">
          <a:xfrm>
            <a:off x="4144963" y="9121775"/>
            <a:ext cx="3170237" cy="479425"/>
          </a:xfrm>
          <a:prstGeom prst="rect">
            <a:avLst/>
          </a:prstGeom>
          <a:noFill/>
          <a:ln w="9525">
            <a:noFill/>
            <a:miter lim="800000"/>
            <a:headEnd/>
            <a:tailEnd/>
          </a:ln>
          <a:effectLst/>
        </p:spPr>
        <p:txBody>
          <a:bodyPr vert="horz" wrap="square" lIns="96661" tIns="48331" rIns="96661" bIns="48331" numCol="1" anchor="b" anchorCtr="0" compatLnSpc="1">
            <a:prstTxWarp prst="textNoShape">
              <a:avLst/>
            </a:prstTxWarp>
          </a:bodyPr>
          <a:lstStyle>
            <a:lvl1pPr algn="r" defTabSz="966788">
              <a:defRPr sz="1300"/>
            </a:lvl1pPr>
          </a:lstStyle>
          <a:p>
            <a:fld id="{26344BBA-2264-43ED-81EF-A6C7CDA7B84F}" type="slidenum">
              <a:rPr lang="en-GB"/>
              <a:pPr/>
              <a:t>‹#›</a:t>
            </a:fld>
            <a:endParaRPr lang="en-GB"/>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Times" pitchFamily="18" charset="0"/>
        <a:ea typeface="+mn-ea"/>
        <a:cs typeface="+mn-cs"/>
      </a:defRPr>
    </a:lvl1pPr>
    <a:lvl2pPr marL="457200" algn="l" rtl="0" fontAlgn="base">
      <a:spcBef>
        <a:spcPct val="30000"/>
      </a:spcBef>
      <a:spcAft>
        <a:spcPct val="0"/>
      </a:spcAft>
      <a:defRPr sz="1200" kern="1200">
        <a:solidFill>
          <a:schemeClr val="tx1"/>
        </a:solidFill>
        <a:latin typeface="Times" pitchFamily="18" charset="0"/>
        <a:ea typeface="+mn-ea"/>
        <a:cs typeface="+mn-cs"/>
      </a:defRPr>
    </a:lvl2pPr>
    <a:lvl3pPr marL="914400" algn="l" rtl="0" fontAlgn="base">
      <a:spcBef>
        <a:spcPct val="30000"/>
      </a:spcBef>
      <a:spcAft>
        <a:spcPct val="0"/>
      </a:spcAft>
      <a:defRPr sz="1200" kern="1200">
        <a:solidFill>
          <a:schemeClr val="tx1"/>
        </a:solidFill>
        <a:latin typeface="Times" pitchFamily="18" charset="0"/>
        <a:ea typeface="+mn-ea"/>
        <a:cs typeface="+mn-cs"/>
      </a:defRPr>
    </a:lvl3pPr>
    <a:lvl4pPr marL="1371600" algn="l" rtl="0" fontAlgn="base">
      <a:spcBef>
        <a:spcPct val="30000"/>
      </a:spcBef>
      <a:spcAft>
        <a:spcPct val="0"/>
      </a:spcAft>
      <a:defRPr sz="1200" kern="1200">
        <a:solidFill>
          <a:schemeClr val="tx1"/>
        </a:solidFill>
        <a:latin typeface="Times" pitchFamily="18" charset="0"/>
        <a:ea typeface="+mn-ea"/>
        <a:cs typeface="+mn-cs"/>
      </a:defRPr>
    </a:lvl4pPr>
    <a:lvl5pPr marL="1828800" algn="l" rtl="0" fontAlgn="base">
      <a:spcBef>
        <a:spcPct val="30000"/>
      </a:spcBef>
      <a:spcAft>
        <a:spcPct val="0"/>
      </a:spcAft>
      <a:defRPr sz="1200" kern="1200">
        <a:solidFill>
          <a:schemeClr val="tx1"/>
        </a:solidFill>
        <a:latin typeface="Times"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77A8D31-8F1E-4849-BEC8-674CF98AAF09}" type="slidenum">
              <a:rPr lang="en-GB"/>
              <a:pPr/>
              <a:t>1</a:t>
            </a:fld>
            <a:endParaRPr lang="en-GB"/>
          </a:p>
        </p:txBody>
      </p:sp>
      <p:sp>
        <p:nvSpPr>
          <p:cNvPr id="82946" name="Rectangle 2"/>
          <p:cNvSpPr>
            <a:spLocks noGrp="1" noRot="1" noChangeAspect="1" noChangeArrowheads="1" noTextEdit="1"/>
          </p:cNvSpPr>
          <p:nvPr>
            <p:ph type="sldImg"/>
          </p:nvPr>
        </p:nvSpPr>
        <p:spPr>
          <a:ln/>
        </p:spPr>
      </p:sp>
      <p:sp>
        <p:nvSpPr>
          <p:cNvPr id="82947" name="Rectangle 3"/>
          <p:cNvSpPr>
            <a:spLocks noGrp="1" noChangeArrowheads="1"/>
          </p:cNvSpPr>
          <p:nvPr>
            <p:ph type="body" idx="1"/>
          </p:nvPr>
        </p:nvSpPr>
        <p:spPr/>
        <p:txBody>
          <a:bodyPr/>
          <a:lstStyle/>
          <a:p>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85458F8-84F6-42BB-A7F5-D95585AC3D99}" type="slidenum">
              <a:rPr lang="en-GB"/>
              <a:pPr/>
              <a:t>7</a:t>
            </a:fld>
            <a:endParaRPr lang="en-GB"/>
          </a:p>
        </p:txBody>
      </p:sp>
      <p:sp>
        <p:nvSpPr>
          <p:cNvPr id="28674" name="Rectangle 2"/>
          <p:cNvSpPr>
            <a:spLocks noGrp="1" noRot="1" noChangeAspect="1" noChangeArrowheads="1" noTextEdit="1"/>
          </p:cNvSpPr>
          <p:nvPr>
            <p:ph type="sldImg"/>
          </p:nvPr>
        </p:nvSpPr>
        <p:spPr>
          <a:ln/>
        </p:spPr>
      </p:sp>
      <p:sp>
        <p:nvSpPr>
          <p:cNvPr id="28675" name="Rectangle 3"/>
          <p:cNvSpPr>
            <a:spLocks noGrp="1" noChangeArrowheads="1"/>
          </p:cNvSpPr>
          <p:nvPr>
            <p:ph type="body" idx="1"/>
          </p:nvPr>
        </p:nvSpPr>
        <p:spPr/>
        <p:txBody>
          <a:bodyPr/>
          <a:lstStyle/>
          <a:p>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1683047-DBB8-49A5-8053-F96837C12E55}" type="slidenum">
              <a:rPr lang="en-GB"/>
              <a:pPr/>
              <a:t>8</a:t>
            </a:fld>
            <a:endParaRPr lang="en-GB"/>
          </a:p>
        </p:txBody>
      </p:sp>
      <p:sp>
        <p:nvSpPr>
          <p:cNvPr id="49154" name="Rectangle 2"/>
          <p:cNvSpPr>
            <a:spLocks noGrp="1" noRot="1" noChangeAspect="1" noChangeArrowheads="1" noTextEdit="1"/>
          </p:cNvSpPr>
          <p:nvPr>
            <p:ph type="sldImg"/>
          </p:nvPr>
        </p:nvSpPr>
        <p:spPr>
          <a:ln/>
        </p:spPr>
      </p:sp>
      <p:sp>
        <p:nvSpPr>
          <p:cNvPr id="49155" name="Rectangle 3"/>
          <p:cNvSpPr>
            <a:spLocks noGrp="1" noChangeArrowheads="1"/>
          </p:cNvSpPr>
          <p:nvPr>
            <p:ph type="body" idx="1"/>
          </p:nvPr>
        </p:nvSpPr>
        <p:spPr/>
        <p:txBody>
          <a:bodyPr/>
          <a:lstStyle/>
          <a:p>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5F484DD-7F5C-4344-9616-BD6B8E9F84DB}" type="slidenum">
              <a:rPr lang="en-GB"/>
              <a:pPr/>
              <a:t>9</a:t>
            </a:fld>
            <a:endParaRPr lang="en-GB"/>
          </a:p>
        </p:txBody>
      </p:sp>
      <p:sp>
        <p:nvSpPr>
          <p:cNvPr id="30722" name="Rectangle 2"/>
          <p:cNvSpPr>
            <a:spLocks noGrp="1" noRot="1" noChangeAspect="1" noChangeArrowheads="1" noTextEdit="1"/>
          </p:cNvSpPr>
          <p:nvPr>
            <p:ph type="sldImg"/>
          </p:nvPr>
        </p:nvSpPr>
        <p:spPr>
          <a:ln/>
        </p:spPr>
      </p:sp>
      <p:sp>
        <p:nvSpPr>
          <p:cNvPr id="30723" name="Rectangle 3"/>
          <p:cNvSpPr>
            <a:spLocks noGrp="1" noChangeArrowheads="1"/>
          </p:cNvSpPr>
          <p:nvPr>
            <p:ph type="body" idx="1"/>
          </p:nvPr>
        </p:nvSpPr>
        <p:spPr/>
        <p:txBody>
          <a:bodyPr/>
          <a:lstStyle/>
          <a:p>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5E229BD-3976-4CD6-9FB8-B4983DA2A11E}" type="slidenum">
              <a:rPr lang="en-GB"/>
              <a:pPr/>
              <a:t>10</a:t>
            </a:fld>
            <a:endParaRPr lang="en-GB"/>
          </a:p>
        </p:txBody>
      </p:sp>
      <p:sp>
        <p:nvSpPr>
          <p:cNvPr id="58370" name="Rectangle 1026"/>
          <p:cNvSpPr>
            <a:spLocks noGrp="1" noRot="1" noChangeAspect="1" noChangeArrowheads="1" noTextEdit="1"/>
          </p:cNvSpPr>
          <p:nvPr>
            <p:ph type="sldImg"/>
          </p:nvPr>
        </p:nvSpPr>
        <p:spPr>
          <a:ln/>
        </p:spPr>
      </p:sp>
      <p:sp>
        <p:nvSpPr>
          <p:cNvPr id="58371" name="Rectangle 1027"/>
          <p:cNvSpPr>
            <a:spLocks noGrp="1" noChangeArrowheads="1"/>
          </p:cNvSpPr>
          <p:nvPr>
            <p:ph type="body" idx="1"/>
          </p:nvPr>
        </p:nvSpPr>
        <p:spPr/>
        <p:txBody>
          <a:bodyPr/>
          <a:lstStyle/>
          <a:p>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8540FB4-E1AB-4FED-94EA-EB59A1523CD7}" type="slidenum">
              <a:rPr lang="en-GB"/>
              <a:pPr/>
              <a:t>12</a:t>
            </a:fld>
            <a:endParaRPr lang="en-GB"/>
          </a:p>
        </p:txBody>
      </p:sp>
      <p:sp>
        <p:nvSpPr>
          <p:cNvPr id="14338" name="Rectangle 2"/>
          <p:cNvSpPr>
            <a:spLocks noGrp="1" noRot="1" noChangeAspect="1" noChangeArrowheads="1" noTextEdit="1"/>
          </p:cNvSpPr>
          <p:nvPr>
            <p:ph type="sldImg"/>
          </p:nvPr>
        </p:nvSpPr>
        <p:spPr>
          <a:ln/>
        </p:spPr>
      </p:sp>
      <p:sp>
        <p:nvSpPr>
          <p:cNvPr id="14339" name="Rectangle 3"/>
          <p:cNvSpPr>
            <a:spLocks noGrp="1" noChangeArrowheads="1"/>
          </p:cNvSpPr>
          <p:nvPr>
            <p:ph type="body" idx="1"/>
          </p:nvPr>
        </p:nvSpPr>
        <p:spPr/>
        <p:txBody>
          <a:bodyPr/>
          <a:lstStyle/>
          <a:p>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CB0209A-8DB1-420F-8B7B-DF50C60E0A7D}" type="slidenum">
              <a:rPr lang="en-GB"/>
              <a:pPr/>
              <a:t>13</a:t>
            </a:fld>
            <a:endParaRPr lang="en-GB"/>
          </a:p>
        </p:txBody>
      </p:sp>
      <p:sp>
        <p:nvSpPr>
          <p:cNvPr id="17410" name="Rectangle 2"/>
          <p:cNvSpPr>
            <a:spLocks noGrp="1" noRot="1" noChangeAspect="1" noChangeArrowheads="1" noTextEdit="1"/>
          </p:cNvSpPr>
          <p:nvPr>
            <p:ph type="sldImg"/>
          </p:nvPr>
        </p:nvSpPr>
        <p:spPr>
          <a:ln/>
        </p:spPr>
      </p:sp>
      <p:sp>
        <p:nvSpPr>
          <p:cNvPr id="17411" name="Rectangle 3"/>
          <p:cNvSpPr>
            <a:spLocks noGrp="1" noChangeArrowheads="1"/>
          </p:cNvSpPr>
          <p:nvPr>
            <p:ph type="body" idx="1"/>
          </p:nvPr>
        </p:nvSpPr>
        <p:spPr/>
        <p:txBody>
          <a:bodyPr/>
          <a:lstStyle/>
          <a:p>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AC6F146-FAC0-4AF0-A091-6D733E9C3071}" type="slidenum">
              <a:rPr lang="en-GB"/>
              <a:pPr/>
              <a:t>14</a:t>
            </a:fld>
            <a:endParaRPr lang="en-GB"/>
          </a:p>
        </p:txBody>
      </p:sp>
      <p:sp>
        <p:nvSpPr>
          <p:cNvPr id="18434" name="Rectangle 2"/>
          <p:cNvSpPr>
            <a:spLocks noGrp="1" noRot="1" noChangeAspect="1" noChangeArrowheads="1" noTextEdit="1"/>
          </p:cNvSpPr>
          <p:nvPr>
            <p:ph type="sldImg"/>
          </p:nvPr>
        </p:nvSpPr>
        <p:spPr>
          <a:ln/>
        </p:spPr>
      </p:sp>
      <p:sp>
        <p:nvSpPr>
          <p:cNvPr id="18435" name="Rectangle 3"/>
          <p:cNvSpPr>
            <a:spLocks noGrp="1" noChangeArrowheads="1"/>
          </p:cNvSpPr>
          <p:nvPr>
            <p:ph type="body" idx="1"/>
          </p:nvPr>
        </p:nvSpPr>
        <p:spPr/>
        <p:txBody>
          <a:bodyPr/>
          <a:lstStyle/>
          <a:p>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03D20E0-8FB6-400B-AF03-8EC0B622FAD4}" type="slidenum">
              <a:rPr lang="en-GB"/>
              <a:pPr/>
              <a:t>15</a:t>
            </a:fld>
            <a:endParaRPr lang="en-GB"/>
          </a:p>
        </p:txBody>
      </p:sp>
      <p:sp>
        <p:nvSpPr>
          <p:cNvPr id="20482" name="Rectangle 2"/>
          <p:cNvSpPr>
            <a:spLocks noGrp="1" noRot="1" noChangeAspect="1" noChangeArrowheads="1" noTextEdit="1"/>
          </p:cNvSpPr>
          <p:nvPr>
            <p:ph type="sldImg"/>
          </p:nvPr>
        </p:nvSpPr>
        <p:spPr>
          <a:ln/>
        </p:spPr>
      </p:sp>
      <p:sp>
        <p:nvSpPr>
          <p:cNvPr id="20483" name="Rectangle 3"/>
          <p:cNvSpPr>
            <a:spLocks noGrp="1" noChangeArrowheads="1"/>
          </p:cNvSpPr>
          <p:nvPr>
            <p:ph type="body" idx="1"/>
          </p:nvPr>
        </p:nvSpPr>
        <p:spPr/>
        <p:txBody>
          <a:bodyPr/>
          <a:lstStyle/>
          <a:p>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8BE337E-9BA9-4691-9BE0-2EAC136BF406}" type="slidenum">
              <a:rPr lang="en-GB"/>
              <a:pPr/>
              <a:t>17</a:t>
            </a:fld>
            <a:endParaRPr lang="en-GB"/>
          </a:p>
        </p:txBody>
      </p:sp>
      <p:sp>
        <p:nvSpPr>
          <p:cNvPr id="12290" name="Rectangle 2"/>
          <p:cNvSpPr>
            <a:spLocks noGrp="1" noRot="1" noChangeAspect="1" noChangeArrowheads="1" noTextEdit="1"/>
          </p:cNvSpPr>
          <p:nvPr>
            <p:ph type="sldImg"/>
          </p:nvPr>
        </p:nvSpPr>
        <p:spPr>
          <a:ln/>
        </p:spPr>
      </p:sp>
      <p:sp>
        <p:nvSpPr>
          <p:cNvPr id="12291" name="Rectangle 3"/>
          <p:cNvSpPr>
            <a:spLocks noGrp="1" noChangeArrowheads="1"/>
          </p:cNvSpPr>
          <p:nvPr>
            <p:ph type="body" idx="1"/>
          </p:nvPr>
        </p:nvSpPr>
        <p:spPr/>
        <p:txBody>
          <a:bodyPr/>
          <a:lstStyle/>
          <a:p>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709F598-D82D-4887-A221-8D98B4CF60F0}" type="slidenum">
              <a:rPr lang="en-GB"/>
              <a:pPr/>
              <a:t>19</a:t>
            </a:fld>
            <a:endParaRPr lang="en-GB"/>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p:txBody>
          <a:bodyPr/>
          <a:lstStyle/>
          <a:p>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65CB49D-ED34-4D04-B45F-A49A48C9958F}" type="slidenum">
              <a:rPr lang="en-GB"/>
              <a:pPr/>
              <a:t>22</a:t>
            </a:fld>
            <a:endParaRPr lang="en-GB"/>
          </a:p>
        </p:txBody>
      </p:sp>
      <p:sp>
        <p:nvSpPr>
          <p:cNvPr id="32770" name="Rectangle 2"/>
          <p:cNvSpPr>
            <a:spLocks noGrp="1" noRot="1" noChangeAspect="1" noChangeArrowheads="1" noTextEdit="1"/>
          </p:cNvSpPr>
          <p:nvPr>
            <p:ph type="sldImg"/>
          </p:nvPr>
        </p:nvSpPr>
        <p:spPr>
          <a:ln/>
        </p:spPr>
      </p:sp>
      <p:sp>
        <p:nvSpPr>
          <p:cNvPr id="32771" name="Rectangle 3"/>
          <p:cNvSpPr>
            <a:spLocks noGrp="1" noChangeArrowheads="1"/>
          </p:cNvSpPr>
          <p:nvPr>
            <p:ph type="body" idx="1"/>
          </p:nvPr>
        </p:nvSpPr>
        <p:spPr/>
        <p:txBody>
          <a:bodyPr/>
          <a:lstStyle/>
          <a:p>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D128A0D-DF3C-428B-91F5-BBFD04E9A158}" type="slidenum">
              <a:rPr lang="en-GB"/>
              <a:pPr/>
              <a:t>27</a:t>
            </a:fld>
            <a:endParaRPr lang="en-GB"/>
          </a:p>
        </p:txBody>
      </p:sp>
      <p:sp>
        <p:nvSpPr>
          <p:cNvPr id="54274" name="Rectangle 1026"/>
          <p:cNvSpPr>
            <a:spLocks noGrp="1" noRot="1" noChangeAspect="1" noChangeArrowheads="1" noTextEdit="1"/>
          </p:cNvSpPr>
          <p:nvPr>
            <p:ph type="sldImg"/>
          </p:nvPr>
        </p:nvSpPr>
        <p:spPr>
          <a:ln/>
        </p:spPr>
      </p:sp>
      <p:sp>
        <p:nvSpPr>
          <p:cNvPr id="54275" name="Rectangle 1027"/>
          <p:cNvSpPr>
            <a:spLocks noGrp="1" noChangeArrowheads="1"/>
          </p:cNvSpPr>
          <p:nvPr>
            <p:ph type="body" idx="1"/>
          </p:nvPr>
        </p:nvSpPr>
        <p:spPr/>
        <p:txBody>
          <a:bodyPr/>
          <a:lstStyle/>
          <a:p>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92150"/>
            <a:ext cx="1943100" cy="540385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85800" y="692150"/>
            <a:ext cx="5676900" cy="540385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31" name="Picture 7"/>
          <p:cNvPicPr>
            <a:picLocks noChangeAspect="1" noChangeArrowheads="1"/>
          </p:cNvPicPr>
          <p:nvPr userDrawn="1"/>
        </p:nvPicPr>
        <p:blipFill>
          <a:blip r:embed="rId13"/>
          <a:srcRect/>
          <a:stretch>
            <a:fillRect/>
          </a:stretch>
        </p:blipFill>
        <p:spPr bwMode="auto">
          <a:xfrm>
            <a:off x="0" y="0"/>
            <a:ext cx="9144000" cy="6858000"/>
          </a:xfrm>
          <a:prstGeom prst="rect">
            <a:avLst/>
          </a:prstGeom>
          <a:noFill/>
        </p:spPr>
      </p:pic>
      <p:sp>
        <p:nvSpPr>
          <p:cNvPr id="1035" name="Rectangle 11"/>
          <p:cNvSpPr>
            <a:spLocks noChangeArrowheads="1"/>
          </p:cNvSpPr>
          <p:nvPr userDrawn="1"/>
        </p:nvSpPr>
        <p:spPr bwMode="auto">
          <a:xfrm>
            <a:off x="539750" y="1773238"/>
            <a:ext cx="8208963" cy="4319587"/>
          </a:xfrm>
          <a:prstGeom prst="rect">
            <a:avLst/>
          </a:prstGeom>
          <a:noFill/>
          <a:ln w="9525">
            <a:noFill/>
            <a:miter lim="800000"/>
            <a:headEnd/>
            <a:tailEnd/>
          </a:ln>
          <a:effectLst/>
        </p:spPr>
        <p:txBody>
          <a:bodyPr/>
          <a:lstStyle/>
          <a:p>
            <a:pPr marL="342900" indent="-342900" eaLnBrk="1" hangingPunct="1">
              <a:spcBef>
                <a:spcPct val="20000"/>
              </a:spcBef>
              <a:buFontTx/>
              <a:buChar char="•"/>
            </a:pPr>
            <a:endParaRPr lang="en-GB">
              <a:latin typeface="Gill Sans MT" pitchFamily="34" charset="0"/>
            </a:endParaRPr>
          </a:p>
          <a:p>
            <a:pPr marL="342900" indent="-342900" eaLnBrk="1" hangingPunct="1">
              <a:spcBef>
                <a:spcPct val="20000"/>
              </a:spcBef>
              <a:buFontTx/>
              <a:buChar char="•"/>
            </a:pPr>
            <a:endParaRPr lang="en-GB">
              <a:latin typeface="Gill Sans MT" pitchFamily="34" charset="0"/>
            </a:endParaRPr>
          </a:p>
          <a:p>
            <a:pPr marL="342900" indent="-342900" eaLnBrk="1" hangingPunct="1">
              <a:spcBef>
                <a:spcPct val="20000"/>
              </a:spcBef>
              <a:buFontTx/>
              <a:buChar char="•"/>
            </a:pPr>
            <a:endParaRPr lang="en-GB">
              <a:latin typeface="Gill Sans MT" pitchFamily="34" charset="0"/>
            </a:endParaRPr>
          </a:p>
        </p:txBody>
      </p:sp>
      <p:sp>
        <p:nvSpPr>
          <p:cNvPr id="1032" name="Rectangle 8"/>
          <p:cNvSpPr>
            <a:spLocks noGrp="1" noChangeArrowheads="1"/>
          </p:cNvSpPr>
          <p:nvPr>
            <p:ph type="title"/>
          </p:nvPr>
        </p:nvSpPr>
        <p:spPr bwMode="auto">
          <a:xfrm>
            <a:off x="1692275" y="692150"/>
            <a:ext cx="5867400" cy="762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1036" name="Rectangle 12"/>
          <p:cNvSpPr>
            <a:spLocks noGrp="1" noChangeArrowheads="1"/>
          </p:cNvSpPr>
          <p:nvPr>
            <p:ph type="body" idx="1"/>
          </p:nvPr>
        </p:nvSpPr>
        <p:spPr bwMode="auto">
          <a:xfrm>
            <a:off x="685800" y="1981200"/>
            <a:ext cx="7772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fontAlgn="base">
        <a:spcBef>
          <a:spcPct val="0"/>
        </a:spcBef>
        <a:spcAft>
          <a:spcPct val="0"/>
        </a:spcAft>
        <a:defRPr sz="3200" b="1">
          <a:solidFill>
            <a:srgbClr val="000066"/>
          </a:solidFill>
          <a:latin typeface="+mj-lt"/>
          <a:ea typeface="+mj-ea"/>
          <a:cs typeface="+mj-cs"/>
        </a:defRPr>
      </a:lvl1pPr>
      <a:lvl2pPr algn="ctr" rtl="0" fontAlgn="base">
        <a:spcBef>
          <a:spcPct val="0"/>
        </a:spcBef>
        <a:spcAft>
          <a:spcPct val="0"/>
        </a:spcAft>
        <a:defRPr sz="3200" b="1">
          <a:solidFill>
            <a:srgbClr val="000066"/>
          </a:solidFill>
          <a:latin typeface="Gill Sans MT" pitchFamily="34" charset="0"/>
        </a:defRPr>
      </a:lvl2pPr>
      <a:lvl3pPr algn="ctr" rtl="0" fontAlgn="base">
        <a:spcBef>
          <a:spcPct val="0"/>
        </a:spcBef>
        <a:spcAft>
          <a:spcPct val="0"/>
        </a:spcAft>
        <a:defRPr sz="3200" b="1">
          <a:solidFill>
            <a:srgbClr val="000066"/>
          </a:solidFill>
          <a:latin typeface="Gill Sans MT" pitchFamily="34" charset="0"/>
        </a:defRPr>
      </a:lvl3pPr>
      <a:lvl4pPr algn="ctr" rtl="0" fontAlgn="base">
        <a:spcBef>
          <a:spcPct val="0"/>
        </a:spcBef>
        <a:spcAft>
          <a:spcPct val="0"/>
        </a:spcAft>
        <a:defRPr sz="3200" b="1">
          <a:solidFill>
            <a:srgbClr val="000066"/>
          </a:solidFill>
          <a:latin typeface="Gill Sans MT" pitchFamily="34" charset="0"/>
        </a:defRPr>
      </a:lvl4pPr>
      <a:lvl5pPr algn="ctr" rtl="0" fontAlgn="base">
        <a:spcBef>
          <a:spcPct val="0"/>
        </a:spcBef>
        <a:spcAft>
          <a:spcPct val="0"/>
        </a:spcAft>
        <a:defRPr sz="3200" b="1">
          <a:solidFill>
            <a:srgbClr val="000066"/>
          </a:solidFill>
          <a:latin typeface="Gill Sans MT" pitchFamily="34" charset="0"/>
        </a:defRPr>
      </a:lvl5pPr>
      <a:lvl6pPr marL="457200" algn="ctr" rtl="0" fontAlgn="base">
        <a:spcBef>
          <a:spcPct val="0"/>
        </a:spcBef>
        <a:spcAft>
          <a:spcPct val="0"/>
        </a:spcAft>
        <a:defRPr sz="3200" b="1">
          <a:solidFill>
            <a:srgbClr val="000066"/>
          </a:solidFill>
          <a:latin typeface="Gill Sans MT" pitchFamily="34" charset="0"/>
        </a:defRPr>
      </a:lvl6pPr>
      <a:lvl7pPr marL="914400" algn="ctr" rtl="0" fontAlgn="base">
        <a:spcBef>
          <a:spcPct val="0"/>
        </a:spcBef>
        <a:spcAft>
          <a:spcPct val="0"/>
        </a:spcAft>
        <a:defRPr sz="3200" b="1">
          <a:solidFill>
            <a:srgbClr val="000066"/>
          </a:solidFill>
          <a:latin typeface="Gill Sans MT" pitchFamily="34" charset="0"/>
        </a:defRPr>
      </a:lvl7pPr>
      <a:lvl8pPr marL="1371600" algn="ctr" rtl="0" fontAlgn="base">
        <a:spcBef>
          <a:spcPct val="0"/>
        </a:spcBef>
        <a:spcAft>
          <a:spcPct val="0"/>
        </a:spcAft>
        <a:defRPr sz="3200" b="1">
          <a:solidFill>
            <a:srgbClr val="000066"/>
          </a:solidFill>
          <a:latin typeface="Gill Sans MT" pitchFamily="34" charset="0"/>
        </a:defRPr>
      </a:lvl8pPr>
      <a:lvl9pPr marL="1828800" algn="ctr" rtl="0" fontAlgn="base">
        <a:spcBef>
          <a:spcPct val="0"/>
        </a:spcBef>
        <a:spcAft>
          <a:spcPct val="0"/>
        </a:spcAft>
        <a:defRPr sz="3200" b="1">
          <a:solidFill>
            <a:srgbClr val="000066"/>
          </a:solidFill>
          <a:latin typeface="Gill Sans MT" pitchFamily="34" charset="0"/>
        </a:defRPr>
      </a:lvl9pPr>
    </p:titleStyle>
    <p:body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3200">
          <a:solidFill>
            <a:schemeClr val="tx1"/>
          </a:solidFill>
          <a:latin typeface="+mn-lt"/>
        </a:defRPr>
      </a:lvl2pPr>
      <a:lvl3pPr marL="1143000" indent="-228600" algn="l" rtl="0" fontAlgn="base">
        <a:spcBef>
          <a:spcPct val="20000"/>
        </a:spcBef>
        <a:spcAft>
          <a:spcPct val="0"/>
        </a:spcAft>
        <a:buChar char="•"/>
        <a:defRPr sz="3200">
          <a:solidFill>
            <a:schemeClr val="tx1"/>
          </a:solidFill>
          <a:latin typeface="+mn-lt"/>
        </a:defRPr>
      </a:lvl3pPr>
      <a:lvl4pPr marL="1600200" indent="-228600" algn="l" rtl="0" fontAlgn="base">
        <a:spcBef>
          <a:spcPct val="20000"/>
        </a:spcBef>
        <a:spcAft>
          <a:spcPct val="0"/>
        </a:spcAft>
        <a:buChar char="–"/>
        <a:defRPr sz="3200">
          <a:solidFill>
            <a:schemeClr val="tx1"/>
          </a:solidFill>
          <a:latin typeface="+mn-lt"/>
        </a:defRPr>
      </a:lvl4pPr>
      <a:lvl5pPr marL="2057400" indent="-228600" algn="l" rtl="0" fontAlgn="base">
        <a:spcBef>
          <a:spcPct val="20000"/>
        </a:spcBef>
        <a:spcAft>
          <a:spcPct val="0"/>
        </a:spcAft>
        <a:buChar char="»"/>
        <a:defRPr sz="3200">
          <a:solidFill>
            <a:schemeClr val="tx1"/>
          </a:solidFill>
          <a:latin typeface="+mn-lt"/>
        </a:defRPr>
      </a:lvl5pPr>
      <a:lvl6pPr marL="2514600" indent="-228600" algn="l" rtl="0" fontAlgn="base">
        <a:spcBef>
          <a:spcPct val="20000"/>
        </a:spcBef>
        <a:spcAft>
          <a:spcPct val="0"/>
        </a:spcAft>
        <a:buChar char="»"/>
        <a:defRPr sz="3200">
          <a:solidFill>
            <a:schemeClr val="tx1"/>
          </a:solidFill>
          <a:latin typeface="+mn-lt"/>
        </a:defRPr>
      </a:lvl6pPr>
      <a:lvl7pPr marL="2971800" indent="-228600" algn="l" rtl="0" fontAlgn="base">
        <a:spcBef>
          <a:spcPct val="20000"/>
        </a:spcBef>
        <a:spcAft>
          <a:spcPct val="0"/>
        </a:spcAft>
        <a:buChar char="»"/>
        <a:defRPr sz="3200">
          <a:solidFill>
            <a:schemeClr val="tx1"/>
          </a:solidFill>
          <a:latin typeface="+mn-lt"/>
        </a:defRPr>
      </a:lvl7pPr>
      <a:lvl8pPr marL="3429000" indent="-228600" algn="l" rtl="0" fontAlgn="base">
        <a:spcBef>
          <a:spcPct val="20000"/>
        </a:spcBef>
        <a:spcAft>
          <a:spcPct val="0"/>
        </a:spcAft>
        <a:buChar char="»"/>
        <a:defRPr sz="3200">
          <a:solidFill>
            <a:schemeClr val="tx1"/>
          </a:solidFill>
          <a:latin typeface="+mn-lt"/>
        </a:defRPr>
      </a:lvl8pPr>
      <a:lvl9pPr marL="3886200" indent="-228600" algn="l" rtl="0" fontAlgn="base">
        <a:spcBef>
          <a:spcPct val="20000"/>
        </a:spcBef>
        <a:spcAft>
          <a:spcPct val="0"/>
        </a:spcAft>
        <a:buChar char="»"/>
        <a:defRPr sz="32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wmf"/><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wmf"/><Relationship Id="rId2" Type="http://schemas.openxmlformats.org/officeDocument/2006/relationships/image" Target="../media/image8.wm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6.wmf"/><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22" name="Picture 2" descr="Planning Layout"/>
          <p:cNvPicPr>
            <a:picLocks noChangeAspect="1" noChangeArrowheads="1"/>
          </p:cNvPicPr>
          <p:nvPr/>
        </p:nvPicPr>
        <p:blipFill>
          <a:blip r:embed="rId3"/>
          <a:srcRect/>
          <a:stretch>
            <a:fillRect/>
          </a:stretch>
        </p:blipFill>
        <p:spPr bwMode="auto">
          <a:xfrm>
            <a:off x="0" y="0"/>
            <a:ext cx="9144000" cy="6858000"/>
          </a:xfrm>
          <a:prstGeom prst="rect">
            <a:avLst/>
          </a:prstGeom>
          <a:noFill/>
          <a:ln w="9525">
            <a:noFill/>
            <a:miter lim="800000"/>
            <a:headEnd/>
            <a:tailEnd/>
          </a:ln>
        </p:spPr>
      </p:pic>
      <p:sp>
        <p:nvSpPr>
          <p:cNvPr id="81923" name="Text Box 3"/>
          <p:cNvSpPr txBox="1">
            <a:spLocks noChangeArrowheads="1"/>
          </p:cNvSpPr>
          <p:nvPr/>
        </p:nvSpPr>
        <p:spPr bwMode="auto">
          <a:xfrm>
            <a:off x="3922713" y="2205038"/>
            <a:ext cx="5113337" cy="2886075"/>
          </a:xfrm>
          <a:prstGeom prst="rect">
            <a:avLst/>
          </a:prstGeom>
          <a:noFill/>
          <a:ln w="9525">
            <a:noFill/>
            <a:miter lim="800000"/>
            <a:headEnd/>
            <a:tailEnd/>
          </a:ln>
          <a:effectLst/>
        </p:spPr>
        <p:txBody>
          <a:bodyPr>
            <a:spAutoFit/>
          </a:bodyPr>
          <a:lstStyle/>
          <a:p>
            <a:pPr algn="ctr">
              <a:lnSpc>
                <a:spcPct val="90000"/>
              </a:lnSpc>
            </a:pPr>
            <a:r>
              <a:rPr lang="cy-GB" sz="3000" b="1">
                <a:solidFill>
                  <a:schemeClr val="bg1"/>
                </a:solidFill>
                <a:latin typeface="Gill Sans MT" pitchFamily="34" charset="0"/>
              </a:rPr>
              <a:t>“</a:t>
            </a:r>
            <a:r>
              <a:rPr lang="en-GB" b="1">
                <a:solidFill>
                  <a:schemeClr val="bg1"/>
                </a:solidFill>
                <a:latin typeface="Gill Sans MT" pitchFamily="34" charset="0"/>
              </a:rPr>
              <a:t>Water Company Asset Management ”</a:t>
            </a:r>
            <a:endParaRPr lang="en-GB" sz="800" b="1">
              <a:solidFill>
                <a:schemeClr val="bg1"/>
              </a:solidFill>
              <a:latin typeface="Gill Sans MT" pitchFamily="34" charset="0"/>
            </a:endParaRPr>
          </a:p>
          <a:p>
            <a:pPr algn="ctr">
              <a:lnSpc>
                <a:spcPct val="90000"/>
              </a:lnSpc>
            </a:pPr>
            <a:endParaRPr lang="en-GB" sz="800" b="1">
              <a:solidFill>
                <a:schemeClr val="bg1"/>
              </a:solidFill>
              <a:latin typeface="Gill Sans MT" pitchFamily="34" charset="0"/>
            </a:endParaRPr>
          </a:p>
          <a:p>
            <a:pPr algn="ctr">
              <a:lnSpc>
                <a:spcPct val="90000"/>
              </a:lnSpc>
            </a:pPr>
            <a:endParaRPr lang="en-GB" sz="800" b="1">
              <a:solidFill>
                <a:schemeClr val="bg1"/>
              </a:solidFill>
              <a:latin typeface="Gill Sans MT" pitchFamily="34" charset="0"/>
            </a:endParaRPr>
          </a:p>
          <a:p>
            <a:pPr algn="ctr">
              <a:lnSpc>
                <a:spcPct val="90000"/>
              </a:lnSpc>
            </a:pPr>
            <a:r>
              <a:rPr lang="en-GB" sz="2000" b="1">
                <a:solidFill>
                  <a:schemeClr val="bg1"/>
                </a:solidFill>
                <a:latin typeface="Gill Sans MT" pitchFamily="34" charset="0"/>
              </a:rPr>
              <a:t>Approaches to Risk and Innovation’s in Flood Risk Management</a:t>
            </a:r>
            <a:r>
              <a:rPr lang="en-GB"/>
              <a:t> </a:t>
            </a:r>
            <a:endParaRPr lang="cy-GB" sz="3000" b="1">
              <a:solidFill>
                <a:schemeClr val="bg1"/>
              </a:solidFill>
              <a:latin typeface="Gill Sans MT" pitchFamily="34" charset="0"/>
            </a:endParaRPr>
          </a:p>
          <a:p>
            <a:pPr algn="ctr">
              <a:lnSpc>
                <a:spcPct val="90000"/>
              </a:lnSpc>
            </a:pPr>
            <a:endParaRPr lang="cy-GB" sz="800" b="1">
              <a:solidFill>
                <a:schemeClr val="bg1"/>
              </a:solidFill>
              <a:latin typeface="Gill Sans MT" pitchFamily="34" charset="0"/>
            </a:endParaRPr>
          </a:p>
          <a:p>
            <a:pPr algn="ctr">
              <a:lnSpc>
                <a:spcPct val="90000"/>
              </a:lnSpc>
            </a:pPr>
            <a:endParaRPr lang="cy-GB" sz="800" b="1">
              <a:solidFill>
                <a:schemeClr val="bg1"/>
              </a:solidFill>
              <a:latin typeface="Gill Sans MT" pitchFamily="34" charset="0"/>
            </a:endParaRPr>
          </a:p>
          <a:p>
            <a:pPr algn="ctr">
              <a:lnSpc>
                <a:spcPct val="90000"/>
              </a:lnSpc>
            </a:pPr>
            <a:endParaRPr lang="cy-GB" sz="800" b="1">
              <a:solidFill>
                <a:schemeClr val="bg1"/>
              </a:solidFill>
              <a:latin typeface="Gill Sans MT" pitchFamily="34" charset="0"/>
            </a:endParaRPr>
          </a:p>
          <a:p>
            <a:pPr algn="ctr">
              <a:lnSpc>
                <a:spcPct val="90000"/>
              </a:lnSpc>
            </a:pPr>
            <a:r>
              <a:rPr lang="cy-GB" sz="2400" b="1">
                <a:solidFill>
                  <a:schemeClr val="bg1"/>
                </a:solidFill>
                <a:latin typeface="Gill Sans MT" pitchFamily="34" charset="0"/>
              </a:rPr>
              <a:t>Presented by</a:t>
            </a:r>
          </a:p>
          <a:p>
            <a:pPr algn="ctr">
              <a:lnSpc>
                <a:spcPct val="90000"/>
              </a:lnSpc>
            </a:pPr>
            <a:r>
              <a:rPr lang="cy-GB" sz="2400" b="1">
                <a:solidFill>
                  <a:schemeClr val="bg1"/>
                </a:solidFill>
                <a:latin typeface="Gill Sans MT" pitchFamily="34" charset="0"/>
              </a:rPr>
              <a:t>Matt Travis, Operations Director</a:t>
            </a:r>
          </a:p>
        </p:txBody>
      </p:sp>
      <p:sp>
        <p:nvSpPr>
          <p:cNvPr id="81924" name="Rectangle 4"/>
          <p:cNvSpPr>
            <a:spLocks noChangeArrowheads="1"/>
          </p:cNvSpPr>
          <p:nvPr/>
        </p:nvSpPr>
        <p:spPr bwMode="auto">
          <a:xfrm>
            <a:off x="0" y="6308725"/>
            <a:ext cx="8675688" cy="549275"/>
          </a:xfrm>
          <a:prstGeom prst="rect">
            <a:avLst/>
          </a:prstGeom>
          <a:solidFill>
            <a:srgbClr val="151B59"/>
          </a:solidFill>
          <a:ln w="9525">
            <a:noFill/>
            <a:miter lim="800000"/>
            <a:headEnd/>
            <a:tailEnd/>
          </a:ln>
          <a:effectLst/>
        </p:spPr>
        <p:txBody>
          <a:bodyPr wrap="none" anchor="ctr"/>
          <a:lstStyle/>
          <a:p>
            <a:endParaRPr lang="en-GB"/>
          </a:p>
        </p:txBody>
      </p:sp>
      <p:sp>
        <p:nvSpPr>
          <p:cNvPr id="81925" name="Rectangle 5"/>
          <p:cNvSpPr>
            <a:spLocks noChangeArrowheads="1"/>
          </p:cNvSpPr>
          <p:nvPr/>
        </p:nvSpPr>
        <p:spPr bwMode="auto">
          <a:xfrm>
            <a:off x="0" y="0"/>
            <a:ext cx="9144000" cy="381000"/>
          </a:xfrm>
          <a:prstGeom prst="rect">
            <a:avLst/>
          </a:prstGeom>
          <a:solidFill>
            <a:srgbClr val="171E63"/>
          </a:solidFill>
          <a:ln w="9525">
            <a:noFill/>
            <a:miter lim="800000"/>
            <a:headEnd/>
            <a:tailEnd/>
          </a:ln>
          <a:effectLst/>
        </p:spPr>
        <p:txBody>
          <a:bodyPr wrap="none" anchor="ctr"/>
          <a:lstStyle/>
          <a:p>
            <a:endParaRPr lang="en-GB"/>
          </a:p>
        </p:txBody>
      </p:sp>
      <p:sp>
        <p:nvSpPr>
          <p:cNvPr id="81926" name="Text Box 6"/>
          <p:cNvSpPr txBox="1">
            <a:spLocks noChangeArrowheads="1"/>
          </p:cNvSpPr>
          <p:nvPr/>
        </p:nvSpPr>
        <p:spPr bwMode="auto">
          <a:xfrm>
            <a:off x="7315200" y="6400800"/>
            <a:ext cx="1295400" cy="320675"/>
          </a:xfrm>
          <a:prstGeom prst="rect">
            <a:avLst/>
          </a:prstGeom>
          <a:noFill/>
          <a:ln w="9525">
            <a:noFill/>
            <a:miter lim="800000"/>
            <a:headEnd/>
            <a:tailEnd/>
          </a:ln>
          <a:effectLst/>
        </p:spPr>
        <p:txBody>
          <a:bodyPr>
            <a:spAutoFit/>
          </a:bodyPr>
          <a:lstStyle/>
          <a:p>
            <a:pPr>
              <a:spcBef>
                <a:spcPct val="50000"/>
              </a:spcBef>
            </a:pPr>
            <a:r>
              <a:rPr lang="en-GB" sz="1500" b="1">
                <a:solidFill>
                  <a:schemeClr val="bg1"/>
                </a:solidFill>
                <a:latin typeface="Arial" charset="0"/>
              </a:rPr>
              <a:t>RPS Water</a:t>
            </a:r>
          </a:p>
        </p:txBody>
      </p:sp>
    </p:spTree>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ChangeArrowheads="1"/>
          </p:cNvSpPr>
          <p:nvPr>
            <p:ph type="title"/>
          </p:nvPr>
        </p:nvSpPr>
        <p:spPr>
          <a:xfrm>
            <a:off x="1371600" y="533400"/>
            <a:ext cx="7772400" cy="762000"/>
          </a:xfrm>
        </p:spPr>
        <p:txBody>
          <a:bodyPr/>
          <a:lstStyle/>
          <a:p>
            <a:r>
              <a:rPr lang="en-GB"/>
              <a:t>Contents</a:t>
            </a:r>
          </a:p>
        </p:txBody>
      </p:sp>
      <p:sp>
        <p:nvSpPr>
          <p:cNvPr id="60419" name="Rectangle 3"/>
          <p:cNvSpPr>
            <a:spLocks noGrp="1" noChangeArrowheads="1"/>
          </p:cNvSpPr>
          <p:nvPr>
            <p:ph type="body" idx="1"/>
          </p:nvPr>
        </p:nvSpPr>
        <p:spPr>
          <a:xfrm>
            <a:off x="2514600" y="1371600"/>
            <a:ext cx="6096000" cy="4800600"/>
          </a:xfrm>
        </p:spPr>
        <p:txBody>
          <a:bodyPr/>
          <a:lstStyle/>
          <a:p>
            <a:pPr>
              <a:lnSpc>
                <a:spcPct val="90000"/>
              </a:lnSpc>
            </a:pPr>
            <a:r>
              <a:rPr lang="en-GB" sz="2000"/>
              <a:t>Flooding in the UK</a:t>
            </a:r>
          </a:p>
          <a:p>
            <a:pPr>
              <a:lnSpc>
                <a:spcPct val="90000"/>
              </a:lnSpc>
            </a:pPr>
            <a:endParaRPr lang="en-GB" sz="2000"/>
          </a:p>
          <a:p>
            <a:pPr>
              <a:lnSpc>
                <a:spcPct val="90000"/>
              </a:lnSpc>
            </a:pPr>
            <a:r>
              <a:rPr lang="en-GB" sz="2000"/>
              <a:t>Regulation</a:t>
            </a:r>
          </a:p>
          <a:p>
            <a:pPr>
              <a:lnSpc>
                <a:spcPct val="90000"/>
              </a:lnSpc>
            </a:pPr>
            <a:endParaRPr lang="en-GB" sz="2000"/>
          </a:p>
          <a:p>
            <a:pPr>
              <a:lnSpc>
                <a:spcPct val="90000"/>
              </a:lnSpc>
            </a:pPr>
            <a:r>
              <a:rPr lang="en-GB" sz="2000"/>
              <a:t>Understanding the Risk</a:t>
            </a:r>
          </a:p>
          <a:p>
            <a:pPr>
              <a:lnSpc>
                <a:spcPct val="90000"/>
              </a:lnSpc>
            </a:pPr>
            <a:endParaRPr lang="en-GB" sz="2000"/>
          </a:p>
          <a:p>
            <a:pPr>
              <a:lnSpc>
                <a:spcPct val="90000"/>
              </a:lnSpc>
            </a:pPr>
            <a:r>
              <a:rPr lang="en-GB" sz="2000"/>
              <a:t>How Does the Risk Affect Your Operation</a:t>
            </a:r>
          </a:p>
          <a:p>
            <a:pPr>
              <a:lnSpc>
                <a:spcPct val="90000"/>
              </a:lnSpc>
            </a:pPr>
            <a:endParaRPr lang="en-GB" sz="2000"/>
          </a:p>
          <a:p>
            <a:pPr eaLnBrk="0" hangingPunct="0">
              <a:lnSpc>
                <a:spcPct val="90000"/>
              </a:lnSpc>
            </a:pPr>
            <a:r>
              <a:rPr lang="en-GB" sz="2000"/>
              <a:t>Innovation in Flood Risk Management - example project</a:t>
            </a:r>
          </a:p>
          <a:p>
            <a:pPr eaLnBrk="0" hangingPunct="0">
              <a:lnSpc>
                <a:spcPct val="90000"/>
              </a:lnSpc>
            </a:pPr>
            <a:endParaRPr lang="en-GB" sz="2000"/>
          </a:p>
          <a:p>
            <a:pPr eaLnBrk="0" hangingPunct="0">
              <a:lnSpc>
                <a:spcPct val="90000"/>
              </a:lnSpc>
            </a:pPr>
            <a:r>
              <a:rPr lang="en-GB" sz="2000"/>
              <a:t>Mitigation Measures</a:t>
            </a:r>
          </a:p>
          <a:p>
            <a:pPr eaLnBrk="0" hangingPunct="0">
              <a:lnSpc>
                <a:spcPct val="90000"/>
              </a:lnSpc>
            </a:pPr>
            <a:endParaRPr lang="en-GB" sz="2000"/>
          </a:p>
          <a:p>
            <a:pPr eaLnBrk="0" hangingPunct="0">
              <a:lnSpc>
                <a:spcPct val="90000"/>
              </a:lnSpc>
            </a:pPr>
            <a:r>
              <a:rPr lang="en-GB" sz="2000"/>
              <a:t>Risks and Cost Analysis</a:t>
            </a:r>
            <a:endParaRPr lang="en-GB" sz="2800"/>
          </a:p>
        </p:txBody>
      </p:sp>
      <p:pic>
        <p:nvPicPr>
          <p:cNvPr id="60422" name="Picture 6" descr="DCP_1515"/>
          <p:cNvPicPr>
            <a:picLocks noChangeAspect="1" noChangeArrowheads="1"/>
          </p:cNvPicPr>
          <p:nvPr/>
        </p:nvPicPr>
        <p:blipFill>
          <a:blip r:embed="rId2" cstate="print"/>
          <a:srcRect/>
          <a:stretch>
            <a:fillRect/>
          </a:stretch>
        </p:blipFill>
        <p:spPr bwMode="auto">
          <a:xfrm>
            <a:off x="250825" y="2708275"/>
            <a:ext cx="2073275" cy="1562100"/>
          </a:xfrm>
          <a:prstGeom prst="rect">
            <a:avLst/>
          </a:prstGeom>
          <a:noFill/>
          <a:ln w="12700">
            <a:solidFill>
              <a:srgbClr val="000000"/>
            </a:solidFill>
            <a:miter lim="800000"/>
            <a:headEnd/>
            <a:tailEnd/>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050"/>
          <p:cNvSpPr>
            <a:spLocks noGrp="1" noChangeArrowheads="1"/>
          </p:cNvSpPr>
          <p:nvPr>
            <p:ph type="title"/>
          </p:nvPr>
        </p:nvSpPr>
        <p:spPr>
          <a:xfrm>
            <a:off x="1371600" y="533400"/>
            <a:ext cx="7772400" cy="762000"/>
          </a:xfrm>
        </p:spPr>
        <p:txBody>
          <a:bodyPr/>
          <a:lstStyle/>
          <a:p>
            <a:r>
              <a:rPr lang="en-GB"/>
              <a:t>Regulation</a:t>
            </a:r>
          </a:p>
        </p:txBody>
      </p:sp>
      <p:sp>
        <p:nvSpPr>
          <p:cNvPr id="62467" name="Rectangle 2051"/>
          <p:cNvSpPr>
            <a:spLocks noGrp="1" noChangeArrowheads="1"/>
          </p:cNvSpPr>
          <p:nvPr>
            <p:ph type="body" idx="1"/>
          </p:nvPr>
        </p:nvSpPr>
        <p:spPr>
          <a:xfrm>
            <a:off x="2362200" y="1371600"/>
            <a:ext cx="6553200" cy="4572000"/>
          </a:xfrm>
        </p:spPr>
        <p:txBody>
          <a:bodyPr/>
          <a:lstStyle/>
          <a:p>
            <a:pPr>
              <a:lnSpc>
                <a:spcPct val="90000"/>
              </a:lnSpc>
            </a:pPr>
            <a:r>
              <a:rPr lang="en-GB" sz="2000"/>
              <a:t>Flood risk across the UK is regulated by the following bodies;</a:t>
            </a:r>
          </a:p>
          <a:p>
            <a:pPr lvl="1">
              <a:lnSpc>
                <a:spcPct val="90000"/>
              </a:lnSpc>
            </a:pPr>
            <a:r>
              <a:rPr lang="en-GB" sz="2000"/>
              <a:t>Scottish Environmental Protection Agency (SEPA)</a:t>
            </a:r>
          </a:p>
          <a:p>
            <a:pPr lvl="1">
              <a:lnSpc>
                <a:spcPct val="90000"/>
              </a:lnSpc>
            </a:pPr>
            <a:r>
              <a:rPr lang="en-GB" sz="2000"/>
              <a:t>Environment Agency (EA)</a:t>
            </a:r>
          </a:p>
          <a:p>
            <a:pPr lvl="1">
              <a:lnSpc>
                <a:spcPct val="90000"/>
              </a:lnSpc>
            </a:pPr>
            <a:endParaRPr lang="en-GB" sz="2000"/>
          </a:p>
          <a:p>
            <a:pPr>
              <a:lnSpc>
                <a:spcPct val="90000"/>
              </a:lnSpc>
            </a:pPr>
            <a:r>
              <a:rPr lang="en-GB" sz="2000"/>
              <a:t> The core guidance/policy documents are:</a:t>
            </a:r>
          </a:p>
          <a:p>
            <a:pPr lvl="1">
              <a:lnSpc>
                <a:spcPct val="90000"/>
              </a:lnSpc>
            </a:pPr>
            <a:r>
              <a:rPr lang="en-GB" sz="2000"/>
              <a:t>SPP7: Planning and Flooding (Scotland)</a:t>
            </a:r>
          </a:p>
          <a:p>
            <a:pPr lvl="1">
              <a:lnSpc>
                <a:spcPct val="90000"/>
              </a:lnSpc>
            </a:pPr>
            <a:r>
              <a:rPr lang="en-GB" sz="2000"/>
              <a:t>PPS25: Development and Flood Risk (England)</a:t>
            </a:r>
          </a:p>
          <a:p>
            <a:pPr lvl="1">
              <a:lnSpc>
                <a:spcPct val="90000"/>
              </a:lnSpc>
            </a:pPr>
            <a:r>
              <a:rPr lang="en-GB" sz="2000"/>
              <a:t>TAN15: Development and Flood Risk (Wales)</a:t>
            </a:r>
          </a:p>
          <a:p>
            <a:pPr lvl="1">
              <a:lnSpc>
                <a:spcPct val="90000"/>
              </a:lnSpc>
            </a:pPr>
            <a:endParaRPr lang="en-GB" sz="2000"/>
          </a:p>
          <a:p>
            <a:pPr>
              <a:lnSpc>
                <a:spcPct val="90000"/>
              </a:lnSpc>
            </a:pPr>
            <a:r>
              <a:rPr lang="en-GB" sz="2000">
                <a:cs typeface="Arial" charset="0"/>
              </a:rPr>
              <a:t>Within the Government’s English Planning Policy Statement 25 (PPS25) and Welsh Technical Advice Note (TAN15) water company assets are classified as ‘less vulnerable’ or ‘water compatible’. </a:t>
            </a:r>
          </a:p>
          <a:p>
            <a:pPr>
              <a:lnSpc>
                <a:spcPct val="90000"/>
              </a:lnSpc>
            </a:pPr>
            <a:endParaRPr lang="en-GB" sz="2000">
              <a:cs typeface="Arial" charset="0"/>
            </a:endParaRPr>
          </a:p>
          <a:p>
            <a:pPr algn="ctr">
              <a:lnSpc>
                <a:spcPct val="90000"/>
              </a:lnSpc>
              <a:buFontTx/>
              <a:buNone/>
            </a:pPr>
            <a:endParaRPr lang="en-GB" sz="4000"/>
          </a:p>
        </p:txBody>
      </p:sp>
      <p:pic>
        <p:nvPicPr>
          <p:cNvPr id="62468" name="Picture 2052" descr="Picture 010"/>
          <p:cNvPicPr>
            <a:picLocks noChangeAspect="1" noChangeArrowheads="1"/>
          </p:cNvPicPr>
          <p:nvPr/>
        </p:nvPicPr>
        <p:blipFill>
          <a:blip r:embed="rId2"/>
          <a:srcRect/>
          <a:stretch>
            <a:fillRect/>
          </a:stretch>
        </p:blipFill>
        <p:spPr bwMode="auto">
          <a:xfrm>
            <a:off x="179388" y="2708275"/>
            <a:ext cx="2057400" cy="1543050"/>
          </a:xfrm>
          <a:prstGeom prst="rect">
            <a:avLst/>
          </a:prstGeom>
          <a:noFill/>
          <a:ln w="12700">
            <a:solidFill>
              <a:srgbClr val="000000"/>
            </a:solidFill>
            <a:miter lim="800000"/>
            <a:headEnd/>
            <a:tailEnd/>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ChangeArrowheads="1"/>
          </p:cNvSpPr>
          <p:nvPr>
            <p:ph type="title"/>
          </p:nvPr>
        </p:nvSpPr>
        <p:spPr>
          <a:xfrm>
            <a:off x="1371600" y="685800"/>
            <a:ext cx="5334000" cy="762000"/>
          </a:xfrm>
        </p:spPr>
        <p:txBody>
          <a:bodyPr/>
          <a:lstStyle/>
          <a:p>
            <a:r>
              <a:rPr lang="en-GB"/>
              <a:t>Understanding the Risk</a:t>
            </a:r>
          </a:p>
        </p:txBody>
      </p:sp>
      <p:sp>
        <p:nvSpPr>
          <p:cNvPr id="63491" name="Rectangle 3"/>
          <p:cNvSpPr>
            <a:spLocks noGrp="1" noChangeArrowheads="1"/>
          </p:cNvSpPr>
          <p:nvPr>
            <p:ph type="body" idx="1"/>
          </p:nvPr>
        </p:nvSpPr>
        <p:spPr>
          <a:xfrm>
            <a:off x="152400" y="1371600"/>
            <a:ext cx="6477000" cy="4572000"/>
          </a:xfrm>
        </p:spPr>
        <p:txBody>
          <a:bodyPr/>
          <a:lstStyle/>
          <a:p>
            <a:pPr algn="just">
              <a:lnSpc>
                <a:spcPct val="80000"/>
              </a:lnSpc>
              <a:buFontTx/>
              <a:buNone/>
            </a:pPr>
            <a:endParaRPr lang="en-GB" sz="1600" b="1">
              <a:cs typeface="Arial" charset="0"/>
            </a:endParaRPr>
          </a:p>
          <a:p>
            <a:pPr algn="just">
              <a:lnSpc>
                <a:spcPct val="80000"/>
              </a:lnSpc>
              <a:buFontTx/>
              <a:buNone/>
            </a:pPr>
            <a:endParaRPr lang="en-GB" sz="800" b="1">
              <a:cs typeface="Arial" charset="0"/>
            </a:endParaRPr>
          </a:p>
          <a:p>
            <a:pPr algn="just">
              <a:lnSpc>
                <a:spcPct val="80000"/>
              </a:lnSpc>
              <a:buFontTx/>
              <a:buNone/>
            </a:pPr>
            <a:r>
              <a:rPr lang="en-GB" sz="1600" b="1">
                <a:cs typeface="Arial" charset="0"/>
              </a:rPr>
              <a:t>Flooding in 2007;</a:t>
            </a:r>
          </a:p>
          <a:p>
            <a:pPr algn="just">
              <a:lnSpc>
                <a:spcPct val="80000"/>
              </a:lnSpc>
              <a:buFontTx/>
              <a:buNone/>
            </a:pPr>
            <a:endParaRPr lang="en-GB" sz="800" b="1">
              <a:cs typeface="Arial" charset="0"/>
            </a:endParaRPr>
          </a:p>
          <a:p>
            <a:pPr algn="just">
              <a:lnSpc>
                <a:spcPct val="80000"/>
              </a:lnSpc>
              <a:buFontTx/>
              <a:buNone/>
            </a:pPr>
            <a:endParaRPr lang="en-GB" sz="800" b="1">
              <a:cs typeface="Arial" charset="0"/>
            </a:endParaRPr>
          </a:p>
          <a:p>
            <a:pPr lvl="1" algn="just">
              <a:lnSpc>
                <a:spcPct val="80000"/>
              </a:lnSpc>
              <a:buFontTx/>
              <a:buChar char="•"/>
            </a:pPr>
            <a:r>
              <a:rPr lang="en-GB" sz="1600">
                <a:ea typeface="Arial Unicode MS" pitchFamily="34" charset="-128"/>
                <a:cs typeface="Arial Unicode MS" pitchFamily="34" charset="-128"/>
              </a:rPr>
              <a:t>Pumping Station in Hull broke down when it was flooded, as a result, homes and businesses nearby remained flooded for longer.</a:t>
            </a:r>
          </a:p>
          <a:p>
            <a:pPr lvl="1" algn="just">
              <a:lnSpc>
                <a:spcPct val="80000"/>
              </a:lnSpc>
              <a:buFontTx/>
              <a:buNone/>
            </a:pPr>
            <a:endParaRPr lang="en-GB" sz="1600">
              <a:ea typeface="Arial Unicode MS" pitchFamily="34" charset="-128"/>
              <a:cs typeface="Arial Unicode MS" pitchFamily="34" charset="-128"/>
            </a:endParaRPr>
          </a:p>
          <a:p>
            <a:pPr lvl="1" algn="just">
              <a:lnSpc>
                <a:spcPct val="80000"/>
              </a:lnSpc>
              <a:buFontTx/>
              <a:buChar char="•"/>
            </a:pPr>
            <a:r>
              <a:rPr lang="en-GB" sz="1600">
                <a:ea typeface="Arial Unicode MS" pitchFamily="34" charset="-128"/>
                <a:cs typeface="Arial Unicode MS" pitchFamily="34" charset="-128"/>
              </a:rPr>
              <a:t>Walham sub-station, Gloucester - a 1000m flood defence was built to protect the site.</a:t>
            </a:r>
          </a:p>
          <a:p>
            <a:pPr lvl="1" algn="just">
              <a:lnSpc>
                <a:spcPct val="80000"/>
              </a:lnSpc>
              <a:buFontTx/>
              <a:buNone/>
            </a:pPr>
            <a:endParaRPr lang="en-GB" sz="1600">
              <a:solidFill>
                <a:srgbClr val="000000"/>
              </a:solidFill>
              <a:ea typeface="Arial Unicode MS" pitchFamily="34" charset="-128"/>
              <a:cs typeface="Arial Unicode MS" pitchFamily="34" charset="-128"/>
            </a:endParaRPr>
          </a:p>
          <a:p>
            <a:pPr lvl="1" algn="just">
              <a:lnSpc>
                <a:spcPct val="80000"/>
              </a:lnSpc>
              <a:buFontTx/>
              <a:buChar char="•"/>
            </a:pPr>
            <a:r>
              <a:rPr lang="en-GB" sz="1600">
                <a:solidFill>
                  <a:srgbClr val="000000"/>
                </a:solidFill>
                <a:ea typeface="Arial Unicode MS" pitchFamily="34" charset="-128"/>
                <a:cs typeface="Arial Unicode MS" pitchFamily="34" charset="-128"/>
              </a:rPr>
              <a:t>Castle Mead sub-station, Gloucester - power to 42,000 homes was cut whilst temporary defences were put in place. </a:t>
            </a:r>
          </a:p>
          <a:p>
            <a:pPr lvl="1" algn="just">
              <a:lnSpc>
                <a:spcPct val="80000"/>
              </a:lnSpc>
              <a:buFontTx/>
              <a:buNone/>
            </a:pPr>
            <a:endParaRPr lang="en-GB" sz="1600">
              <a:solidFill>
                <a:srgbClr val="000000"/>
              </a:solidFill>
              <a:cs typeface="Arial" charset="0"/>
            </a:endParaRPr>
          </a:p>
          <a:p>
            <a:pPr lvl="1" algn="just">
              <a:lnSpc>
                <a:spcPct val="80000"/>
              </a:lnSpc>
              <a:buFontTx/>
              <a:buChar char="•"/>
            </a:pPr>
            <a:r>
              <a:rPr lang="en-GB" sz="1600">
                <a:solidFill>
                  <a:srgbClr val="000000"/>
                </a:solidFill>
                <a:cs typeface="Arial" charset="0"/>
              </a:rPr>
              <a:t>In Yorkshire alone, 136 sewage treatment works, serving two million people, were flooded during June. </a:t>
            </a:r>
          </a:p>
          <a:p>
            <a:pPr lvl="1" algn="just">
              <a:lnSpc>
                <a:spcPct val="80000"/>
              </a:lnSpc>
              <a:buFontTx/>
              <a:buNone/>
            </a:pPr>
            <a:endParaRPr lang="en-GB" sz="1600">
              <a:ea typeface="Arial Unicode MS" pitchFamily="34" charset="-128"/>
              <a:cs typeface="Arial Unicode MS" pitchFamily="34" charset="-128"/>
            </a:endParaRPr>
          </a:p>
          <a:p>
            <a:pPr lvl="1" algn="just">
              <a:lnSpc>
                <a:spcPct val="80000"/>
              </a:lnSpc>
              <a:buFontTx/>
              <a:buChar char="•"/>
            </a:pPr>
            <a:r>
              <a:rPr lang="en-GB" sz="1600">
                <a:ea typeface="Arial Unicode MS" pitchFamily="34" charset="-128"/>
                <a:cs typeface="Arial Unicode MS" pitchFamily="34" charset="-128"/>
              </a:rPr>
              <a:t>Mythe Water Treatment Works, Tewkesbury was shut down and alternative water supply sources had to be found including bottled water and bowser operation.</a:t>
            </a:r>
            <a:endParaRPr lang="en-GB" sz="1600"/>
          </a:p>
          <a:p>
            <a:pPr>
              <a:lnSpc>
                <a:spcPct val="80000"/>
              </a:lnSpc>
            </a:pPr>
            <a:endParaRPr lang="en-GB" sz="1600"/>
          </a:p>
        </p:txBody>
      </p:sp>
      <p:pic>
        <p:nvPicPr>
          <p:cNvPr id="63492" name="Picture 4" descr="Picture 025"/>
          <p:cNvPicPr>
            <a:picLocks noChangeAspect="1" noChangeArrowheads="1"/>
          </p:cNvPicPr>
          <p:nvPr/>
        </p:nvPicPr>
        <p:blipFill>
          <a:blip r:embed="rId2"/>
          <a:srcRect/>
          <a:stretch>
            <a:fillRect/>
          </a:stretch>
        </p:blipFill>
        <p:spPr bwMode="auto">
          <a:xfrm>
            <a:off x="6781800" y="2590800"/>
            <a:ext cx="2209800" cy="1657350"/>
          </a:xfrm>
          <a:prstGeom prst="rect">
            <a:avLst/>
          </a:prstGeom>
          <a:noFill/>
          <a:ln w="12700">
            <a:solidFill>
              <a:srgbClr val="000000"/>
            </a:solidFill>
            <a:miter lim="800000"/>
            <a:headEnd/>
            <a:tailEnd/>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1026"/>
          <p:cNvSpPr>
            <a:spLocks noGrp="1" noChangeArrowheads="1"/>
          </p:cNvSpPr>
          <p:nvPr>
            <p:ph type="title"/>
          </p:nvPr>
        </p:nvSpPr>
        <p:spPr>
          <a:xfrm>
            <a:off x="1371600" y="457200"/>
            <a:ext cx="7772400" cy="762000"/>
          </a:xfrm>
        </p:spPr>
        <p:txBody>
          <a:bodyPr/>
          <a:lstStyle/>
          <a:p>
            <a:r>
              <a:rPr lang="en-GB"/>
              <a:t>Understanding Risk – Key Points</a:t>
            </a:r>
          </a:p>
        </p:txBody>
      </p:sp>
      <p:sp>
        <p:nvSpPr>
          <p:cNvPr id="66563" name="Rectangle 1027"/>
          <p:cNvSpPr>
            <a:spLocks noGrp="1" noChangeArrowheads="1"/>
          </p:cNvSpPr>
          <p:nvPr>
            <p:ph type="body" idx="1"/>
          </p:nvPr>
        </p:nvSpPr>
        <p:spPr>
          <a:xfrm>
            <a:off x="2667000" y="1600200"/>
            <a:ext cx="6324600" cy="4572000"/>
          </a:xfrm>
        </p:spPr>
        <p:txBody>
          <a:bodyPr/>
          <a:lstStyle/>
          <a:p>
            <a:pPr algn="just"/>
            <a:endParaRPr lang="en-GB" sz="1600">
              <a:latin typeface="Arial" charset="0"/>
              <a:cs typeface="Arial" charset="0"/>
            </a:endParaRPr>
          </a:p>
          <a:p>
            <a:pPr algn="just"/>
            <a:r>
              <a:rPr lang="en-GB" sz="2000">
                <a:cs typeface="Arial" charset="0"/>
              </a:rPr>
              <a:t>These experiences highlight the need to protect service infrastructure from flooding.</a:t>
            </a:r>
          </a:p>
          <a:p>
            <a:pPr algn="just">
              <a:buFontTx/>
              <a:buNone/>
            </a:pPr>
            <a:endParaRPr lang="en-GB" sz="2000">
              <a:cs typeface="Arial" charset="0"/>
            </a:endParaRPr>
          </a:p>
          <a:p>
            <a:pPr algn="just"/>
            <a:endParaRPr lang="en-GB" sz="2000">
              <a:cs typeface="Arial" charset="0"/>
            </a:endParaRPr>
          </a:p>
          <a:p>
            <a:pPr algn="just"/>
            <a:r>
              <a:rPr lang="en-GB" sz="2000">
                <a:cs typeface="Arial" charset="0"/>
              </a:rPr>
              <a:t>Flooding will have an impact on your business and in the long term will cost infrastructure companies money.</a:t>
            </a:r>
          </a:p>
          <a:p>
            <a:pPr algn="just">
              <a:buFontTx/>
              <a:buNone/>
            </a:pPr>
            <a:endParaRPr lang="en-GB" sz="2000">
              <a:cs typeface="Arial" charset="0"/>
            </a:endParaRPr>
          </a:p>
          <a:p>
            <a:pPr algn="just"/>
            <a:endParaRPr lang="en-GB" sz="2000">
              <a:cs typeface="Arial" charset="0"/>
            </a:endParaRPr>
          </a:p>
          <a:p>
            <a:pPr algn="just"/>
            <a:r>
              <a:rPr lang="en-GB" sz="2000">
                <a:cs typeface="Arial" charset="0"/>
              </a:rPr>
              <a:t>Key to any business is understanding the risk which flooding can pose to the operation.</a:t>
            </a:r>
          </a:p>
          <a:p>
            <a:endParaRPr lang="en-GB" sz="2000"/>
          </a:p>
        </p:txBody>
      </p:sp>
      <p:pic>
        <p:nvPicPr>
          <p:cNvPr id="66565" name="Picture 1029" descr="IMG_0949"/>
          <p:cNvPicPr>
            <a:picLocks noChangeAspect="1" noChangeArrowheads="1"/>
          </p:cNvPicPr>
          <p:nvPr/>
        </p:nvPicPr>
        <p:blipFill>
          <a:blip r:embed="rId2" cstate="print"/>
          <a:srcRect/>
          <a:stretch>
            <a:fillRect/>
          </a:stretch>
        </p:blipFill>
        <p:spPr bwMode="auto">
          <a:xfrm>
            <a:off x="323850" y="2492375"/>
            <a:ext cx="2057400" cy="1543050"/>
          </a:xfrm>
          <a:prstGeom prst="rect">
            <a:avLst/>
          </a:prstGeom>
          <a:noFill/>
          <a:ln w="12700">
            <a:solidFill>
              <a:srgbClr val="000000"/>
            </a:solidFill>
            <a:miter lim="800000"/>
            <a:headEnd/>
            <a:tailEnd/>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1026"/>
          <p:cNvSpPr>
            <a:spLocks noGrp="1" noChangeArrowheads="1"/>
          </p:cNvSpPr>
          <p:nvPr>
            <p:ph type="title"/>
          </p:nvPr>
        </p:nvSpPr>
        <p:spPr>
          <a:xfrm>
            <a:off x="1371600" y="533400"/>
            <a:ext cx="6553200" cy="762000"/>
          </a:xfrm>
        </p:spPr>
        <p:txBody>
          <a:bodyPr/>
          <a:lstStyle/>
          <a:p>
            <a:r>
              <a:rPr lang="en-GB"/>
              <a:t>Better Understanding of Risk </a:t>
            </a:r>
          </a:p>
        </p:txBody>
      </p:sp>
      <p:sp>
        <p:nvSpPr>
          <p:cNvPr id="67587" name="Rectangle 1027"/>
          <p:cNvSpPr>
            <a:spLocks noGrp="1" noChangeArrowheads="1"/>
          </p:cNvSpPr>
          <p:nvPr>
            <p:ph type="body" idx="1"/>
          </p:nvPr>
        </p:nvSpPr>
        <p:spPr>
          <a:xfrm>
            <a:off x="152400" y="1447800"/>
            <a:ext cx="6477000" cy="4572000"/>
          </a:xfrm>
        </p:spPr>
        <p:txBody>
          <a:bodyPr/>
          <a:lstStyle/>
          <a:p>
            <a:pPr algn="ctr">
              <a:lnSpc>
                <a:spcPct val="90000"/>
              </a:lnSpc>
              <a:buFontTx/>
              <a:buNone/>
            </a:pPr>
            <a:endParaRPr lang="en-GB" sz="1800">
              <a:cs typeface="Times New Roman" charset="0"/>
            </a:endParaRPr>
          </a:p>
          <a:p>
            <a:pPr algn="ctr">
              <a:lnSpc>
                <a:spcPct val="90000"/>
              </a:lnSpc>
              <a:buFontTx/>
              <a:buNone/>
            </a:pPr>
            <a:r>
              <a:rPr lang="en-GB" sz="1800">
                <a:cs typeface="Times New Roman" charset="0"/>
              </a:rPr>
              <a:t>Before management and mitigation measures can be fully identified and developed a number of studies nee</a:t>
            </a:r>
            <a:r>
              <a:rPr lang="en-GB" sz="1800"/>
              <a:t>d </a:t>
            </a:r>
            <a:r>
              <a:rPr lang="en-GB" sz="1800">
                <a:cs typeface="Arial" charset="0"/>
              </a:rPr>
              <a:t>to be undertaken:</a:t>
            </a:r>
          </a:p>
          <a:p>
            <a:pPr>
              <a:lnSpc>
                <a:spcPct val="90000"/>
              </a:lnSpc>
              <a:buFontTx/>
              <a:buNone/>
            </a:pPr>
            <a:endParaRPr lang="en-GB" sz="1800">
              <a:cs typeface="Arial" charset="0"/>
            </a:endParaRPr>
          </a:p>
          <a:p>
            <a:pPr lvl="1" algn="just">
              <a:lnSpc>
                <a:spcPct val="90000"/>
              </a:lnSpc>
            </a:pPr>
            <a:r>
              <a:rPr lang="en-GB" sz="1800">
                <a:cs typeface="Times New Roman" charset="0"/>
              </a:rPr>
              <a:t>Flood Risk Screening Study;</a:t>
            </a:r>
          </a:p>
          <a:p>
            <a:pPr lvl="1" algn="just">
              <a:lnSpc>
                <a:spcPct val="90000"/>
              </a:lnSpc>
              <a:buFontTx/>
              <a:buNone/>
            </a:pPr>
            <a:endParaRPr lang="en-GB" sz="1000">
              <a:cs typeface="Times New Roman" charset="0"/>
            </a:endParaRPr>
          </a:p>
          <a:p>
            <a:pPr lvl="1" algn="just">
              <a:lnSpc>
                <a:spcPct val="90000"/>
              </a:lnSpc>
            </a:pPr>
            <a:r>
              <a:rPr lang="en-GB" sz="1800">
                <a:cs typeface="Times New Roman" charset="0"/>
              </a:rPr>
              <a:t>Individual Site Assessments e.g. Flood Risk Assessment;</a:t>
            </a:r>
          </a:p>
          <a:p>
            <a:pPr lvl="1" algn="just">
              <a:lnSpc>
                <a:spcPct val="90000"/>
              </a:lnSpc>
              <a:buFontTx/>
              <a:buNone/>
            </a:pPr>
            <a:endParaRPr lang="en-GB" sz="1000">
              <a:cs typeface="Times New Roman" charset="0"/>
            </a:endParaRPr>
          </a:p>
          <a:p>
            <a:pPr lvl="1" algn="just">
              <a:lnSpc>
                <a:spcPct val="90000"/>
              </a:lnSpc>
            </a:pPr>
            <a:r>
              <a:rPr lang="en-GB" sz="1800">
                <a:cs typeface="Times New Roman" charset="0"/>
              </a:rPr>
              <a:t>Flood modelling using computer models such as MIKE21, HEC-RAS;</a:t>
            </a:r>
          </a:p>
          <a:p>
            <a:pPr lvl="1" algn="just">
              <a:lnSpc>
                <a:spcPct val="90000"/>
              </a:lnSpc>
              <a:buFontTx/>
              <a:buNone/>
            </a:pPr>
            <a:endParaRPr lang="en-GB" sz="1000">
              <a:cs typeface="Times New Roman" charset="0"/>
            </a:endParaRPr>
          </a:p>
          <a:p>
            <a:pPr lvl="1" algn="just">
              <a:lnSpc>
                <a:spcPct val="90000"/>
              </a:lnSpc>
            </a:pPr>
            <a:r>
              <a:rPr lang="en-GB" sz="1800">
                <a:cs typeface="Times New Roman" charset="0"/>
              </a:rPr>
              <a:t>Discussion with regulators such as EA, SEPA, IDB’s and water companies;</a:t>
            </a:r>
          </a:p>
          <a:p>
            <a:pPr lvl="1" algn="just">
              <a:lnSpc>
                <a:spcPct val="90000"/>
              </a:lnSpc>
              <a:buFontTx/>
              <a:buNone/>
            </a:pPr>
            <a:endParaRPr lang="en-GB" sz="1000">
              <a:cs typeface="Times New Roman" charset="0"/>
            </a:endParaRPr>
          </a:p>
          <a:p>
            <a:pPr lvl="1" algn="just">
              <a:lnSpc>
                <a:spcPct val="90000"/>
              </a:lnSpc>
            </a:pPr>
            <a:r>
              <a:rPr lang="en-GB" sz="1800">
                <a:cs typeface="Times New Roman" charset="0"/>
              </a:rPr>
              <a:t>Sequential Test and Exception Tests will also need to be undertaken.</a:t>
            </a:r>
            <a:endParaRPr lang="en-GB" sz="3600"/>
          </a:p>
        </p:txBody>
      </p:sp>
      <p:pic>
        <p:nvPicPr>
          <p:cNvPr id="67588" name="Picture 1028" descr="Picture 025"/>
          <p:cNvPicPr>
            <a:picLocks noChangeAspect="1" noChangeArrowheads="1"/>
          </p:cNvPicPr>
          <p:nvPr/>
        </p:nvPicPr>
        <p:blipFill>
          <a:blip r:embed="rId2"/>
          <a:srcRect/>
          <a:stretch>
            <a:fillRect/>
          </a:stretch>
        </p:blipFill>
        <p:spPr bwMode="auto">
          <a:xfrm>
            <a:off x="6781800" y="2590800"/>
            <a:ext cx="2209800" cy="1657350"/>
          </a:xfrm>
          <a:prstGeom prst="rect">
            <a:avLst/>
          </a:prstGeom>
          <a:noFill/>
          <a:ln w="12700">
            <a:solidFill>
              <a:srgbClr val="000000"/>
            </a:solidFill>
            <a:miter lim="800000"/>
            <a:headEnd/>
            <a:tailEnd/>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1676400" y="609600"/>
            <a:ext cx="5867400" cy="908050"/>
          </a:xfrm>
        </p:spPr>
        <p:txBody>
          <a:bodyPr/>
          <a:lstStyle/>
          <a:p>
            <a:r>
              <a:rPr lang="en-GB"/>
              <a:t>Sequential Test</a:t>
            </a:r>
            <a:br>
              <a:rPr lang="en-GB"/>
            </a:br>
            <a:r>
              <a:rPr lang="en-GB"/>
              <a:t>Where are the best sites?</a:t>
            </a:r>
          </a:p>
        </p:txBody>
      </p:sp>
      <p:sp>
        <p:nvSpPr>
          <p:cNvPr id="25736" name="Rectangle 136"/>
          <p:cNvSpPr>
            <a:spLocks noGrp="1" noChangeArrowheads="1"/>
          </p:cNvSpPr>
          <p:nvPr>
            <p:ph type="body" idx="1"/>
          </p:nvPr>
        </p:nvSpPr>
        <p:spPr>
          <a:noFill/>
          <a:ln/>
        </p:spPr>
        <p:txBody>
          <a:bodyPr/>
          <a:lstStyle/>
          <a:p>
            <a:r>
              <a:rPr lang="en-GB" sz="1800">
                <a:cs typeface="Times New Roman" charset="0"/>
              </a:rPr>
              <a:t>The Sequential Test is designed to demonstrate that there are no reasonably available sites in areas with a lower probability of flooding that would be appropriate for this type of development.</a:t>
            </a:r>
          </a:p>
          <a:p>
            <a:endParaRPr lang="en-GB" sz="1800">
              <a:cs typeface="Times New Roman" charset="0"/>
            </a:endParaRPr>
          </a:p>
          <a:p>
            <a:r>
              <a:rPr lang="en-GB" sz="1800">
                <a:cs typeface="Times New Roman" charset="0"/>
              </a:rPr>
              <a:t>It can be applied at all levels and scales of the planning process, both between and within Flood Zones. </a:t>
            </a:r>
          </a:p>
          <a:p>
            <a:endParaRPr lang="en-GB" sz="1800">
              <a:cs typeface="Times New Roman" charset="0"/>
            </a:endParaRPr>
          </a:p>
          <a:p>
            <a:r>
              <a:rPr lang="en-GB" sz="1800">
                <a:cs typeface="Times New Roman" charset="0"/>
              </a:rPr>
              <a:t>All opportunities to locate new developments in reasonably available areas of little or no flood risk should be explored, prior to any decision to locate them in areas of higher risk. </a:t>
            </a:r>
          </a:p>
          <a:p>
            <a:endParaRPr lang="en-GB" sz="1800">
              <a:cs typeface="Times New Roman" charset="0"/>
            </a:endParaRPr>
          </a:p>
          <a:p>
            <a:r>
              <a:rPr lang="en-GB" sz="1800">
                <a:cs typeface="Times New Roman" charset="0"/>
              </a:rPr>
              <a:t>This will help prevent the promotion of sites that are inappropriate on flood risk grounds.</a:t>
            </a:r>
            <a:r>
              <a:rPr lang="en-GB" sz="1800">
                <a:cs typeface="Arial" charset="0"/>
              </a:rPr>
              <a:t> </a:t>
            </a:r>
            <a:endParaRPr lang="en-GB" sz="1800">
              <a:cs typeface="Times New Roman" charset="0"/>
            </a:endParaRPr>
          </a:p>
          <a:p>
            <a:pPr lvl="1" algn="just"/>
            <a:endParaRPr lang="en-GB" sz="1800">
              <a:cs typeface="Times New Roman"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050"/>
          <p:cNvSpPr>
            <a:spLocks noGrp="1" noChangeArrowheads="1"/>
          </p:cNvSpPr>
          <p:nvPr>
            <p:ph type="title"/>
          </p:nvPr>
        </p:nvSpPr>
        <p:spPr>
          <a:xfrm>
            <a:off x="1676400" y="533400"/>
            <a:ext cx="5867400" cy="762000"/>
          </a:xfrm>
        </p:spPr>
        <p:txBody>
          <a:bodyPr/>
          <a:lstStyle/>
          <a:p>
            <a:r>
              <a:rPr lang="en-GB">
                <a:latin typeface="Arial" charset="0"/>
              </a:rPr>
              <a:t>Exception Test</a:t>
            </a:r>
            <a:br>
              <a:rPr lang="en-GB">
                <a:latin typeface="Arial" charset="0"/>
              </a:rPr>
            </a:br>
            <a:r>
              <a:rPr lang="en-GB" sz="1600">
                <a:latin typeface="Arial" charset="0"/>
              </a:rPr>
              <a:t>Lower risk sites in the Network?</a:t>
            </a:r>
            <a:endParaRPr lang="en-GB">
              <a:latin typeface="Arial" charset="0"/>
            </a:endParaRPr>
          </a:p>
        </p:txBody>
      </p:sp>
      <p:sp>
        <p:nvSpPr>
          <p:cNvPr id="48133" name="Rectangle 2053"/>
          <p:cNvSpPr>
            <a:spLocks noGrp="1" noChangeArrowheads="1"/>
          </p:cNvSpPr>
          <p:nvPr>
            <p:ph type="body" idx="1"/>
          </p:nvPr>
        </p:nvSpPr>
        <p:spPr/>
        <p:txBody>
          <a:bodyPr/>
          <a:lstStyle/>
          <a:p>
            <a:pPr>
              <a:lnSpc>
                <a:spcPct val="90000"/>
              </a:lnSpc>
            </a:pPr>
            <a:r>
              <a:rPr lang="en-GB" sz="1600">
                <a:solidFill>
                  <a:srgbClr val="000000"/>
                </a:solidFill>
                <a:cs typeface="Times New Roman" charset="0"/>
              </a:rPr>
              <a:t>PPS25 states “If, following application of the Sequential Test, it is not</a:t>
            </a:r>
            <a:r>
              <a:rPr lang="en-GB" sz="1600">
                <a:solidFill>
                  <a:srgbClr val="000000"/>
                </a:solidFill>
                <a:ea typeface="Arial Unicode MS" pitchFamily="34" charset="-128"/>
                <a:cs typeface="Arial Unicode MS" pitchFamily="34" charset="-128"/>
              </a:rPr>
              <a:t> </a:t>
            </a:r>
            <a:r>
              <a:rPr lang="en-GB" sz="1600">
                <a:solidFill>
                  <a:srgbClr val="000000"/>
                </a:solidFill>
                <a:cs typeface="Times New Roman" charset="0"/>
              </a:rPr>
              <a:t>possible, consistent with wider sustainability objectives, for the development to be located in zones of lower probability of flooding, the Exception Test can then be applied.”</a:t>
            </a:r>
            <a:r>
              <a:rPr lang="en-GB" sz="1600"/>
              <a:t> </a:t>
            </a:r>
          </a:p>
          <a:p>
            <a:pPr>
              <a:lnSpc>
                <a:spcPct val="90000"/>
              </a:lnSpc>
              <a:buFontTx/>
              <a:buNone/>
            </a:pPr>
            <a:endParaRPr lang="en-GB" sz="1600"/>
          </a:p>
          <a:p>
            <a:pPr>
              <a:lnSpc>
                <a:spcPct val="90000"/>
              </a:lnSpc>
            </a:pPr>
            <a:r>
              <a:rPr lang="en-GB" sz="1600"/>
              <a:t>For the Exception Test to be passed:</a:t>
            </a:r>
          </a:p>
          <a:p>
            <a:pPr>
              <a:lnSpc>
                <a:spcPct val="90000"/>
              </a:lnSpc>
            </a:pPr>
            <a:endParaRPr lang="en-GB" sz="1600"/>
          </a:p>
          <a:p>
            <a:pPr>
              <a:lnSpc>
                <a:spcPct val="90000"/>
              </a:lnSpc>
              <a:buFontTx/>
              <a:buNone/>
            </a:pPr>
            <a:r>
              <a:rPr lang="en-GB" sz="1600"/>
              <a:t>	a) It must provide wider sustainability community benefits;</a:t>
            </a:r>
          </a:p>
          <a:p>
            <a:pPr>
              <a:lnSpc>
                <a:spcPct val="90000"/>
              </a:lnSpc>
              <a:buFontTx/>
              <a:buNone/>
            </a:pPr>
            <a:endParaRPr lang="en-GB" sz="1600"/>
          </a:p>
          <a:p>
            <a:pPr>
              <a:lnSpc>
                <a:spcPct val="90000"/>
              </a:lnSpc>
              <a:buFontTx/>
              <a:buNone/>
            </a:pPr>
            <a:r>
              <a:rPr lang="en-GB" sz="1600"/>
              <a:t>	b) The development must be on previously developed land </a:t>
            </a:r>
            <a:r>
              <a:rPr lang="en-GB" sz="1600">
                <a:solidFill>
                  <a:srgbClr val="000000"/>
                </a:solidFill>
                <a:cs typeface="Arial" charset="0"/>
              </a:rPr>
              <a:t>if it is not on previously developed land, there must be no reasonable alternative sites on developable previously-developed land; and</a:t>
            </a:r>
          </a:p>
          <a:p>
            <a:pPr>
              <a:lnSpc>
                <a:spcPct val="90000"/>
              </a:lnSpc>
              <a:buFontTx/>
              <a:buNone/>
            </a:pPr>
            <a:endParaRPr lang="en-GB" sz="1600">
              <a:solidFill>
                <a:srgbClr val="000000"/>
              </a:solidFill>
              <a:cs typeface="Arial" charset="0"/>
            </a:endParaRPr>
          </a:p>
          <a:p>
            <a:pPr>
              <a:lnSpc>
                <a:spcPct val="90000"/>
              </a:lnSpc>
              <a:buFontTx/>
              <a:buNone/>
            </a:pPr>
            <a:r>
              <a:rPr lang="en-GB" sz="1600">
                <a:solidFill>
                  <a:srgbClr val="000000"/>
                </a:solidFill>
                <a:cs typeface="Arial" charset="0"/>
              </a:rPr>
              <a:t>	c) FRA must demonstrate that the development will be safe, without increasing flood risk elsewhere, and, where possible, will 	reduce overall flood risk.</a:t>
            </a:r>
          </a:p>
          <a:p>
            <a:pPr>
              <a:lnSpc>
                <a:spcPct val="90000"/>
              </a:lnSpc>
              <a:buFontTx/>
              <a:buNone/>
            </a:pPr>
            <a:endParaRPr lang="en-GB" sz="160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r>
              <a:rPr lang="en-GB">
                <a:solidFill>
                  <a:srgbClr val="000080"/>
                </a:solidFill>
                <a:latin typeface="Arial" charset="0"/>
                <a:ea typeface="Arial Unicode MS" pitchFamily="34" charset="-128"/>
                <a:cs typeface="Arial Unicode MS" pitchFamily="34" charset="-128"/>
              </a:rPr>
              <a:t>How Does the Risk Affect Your Operation</a:t>
            </a:r>
          </a:p>
        </p:txBody>
      </p:sp>
      <p:sp>
        <p:nvSpPr>
          <p:cNvPr id="29699" name="Rectangle 3"/>
          <p:cNvSpPr>
            <a:spLocks noGrp="1" noChangeArrowheads="1"/>
          </p:cNvSpPr>
          <p:nvPr>
            <p:ph type="body" idx="1"/>
          </p:nvPr>
        </p:nvSpPr>
        <p:spPr>
          <a:xfrm>
            <a:off x="533400" y="1752600"/>
            <a:ext cx="7772400" cy="4114800"/>
          </a:xfrm>
        </p:spPr>
        <p:txBody>
          <a:bodyPr/>
          <a:lstStyle/>
          <a:p>
            <a:pPr algn="just">
              <a:lnSpc>
                <a:spcPct val="90000"/>
              </a:lnSpc>
            </a:pPr>
            <a:r>
              <a:rPr lang="en-GB" sz="2000">
                <a:cs typeface="Arial" charset="0"/>
              </a:rPr>
              <a:t>Identifying and understanding the flood risk.</a:t>
            </a:r>
          </a:p>
          <a:p>
            <a:pPr algn="just">
              <a:lnSpc>
                <a:spcPct val="90000"/>
              </a:lnSpc>
              <a:buFontTx/>
              <a:buNone/>
            </a:pPr>
            <a:endParaRPr lang="en-GB" sz="1000">
              <a:ea typeface="Arial Unicode MS" pitchFamily="34" charset="-128"/>
              <a:cs typeface="Arial Unicode MS" pitchFamily="34" charset="-128"/>
            </a:endParaRPr>
          </a:p>
          <a:p>
            <a:pPr algn="just">
              <a:lnSpc>
                <a:spcPct val="90000"/>
              </a:lnSpc>
            </a:pPr>
            <a:r>
              <a:rPr lang="en-GB" sz="2000">
                <a:cs typeface="Arial" charset="0"/>
              </a:rPr>
              <a:t>A number of mitigation measures can be used to manage and mitigate the flood risk. These include:</a:t>
            </a:r>
          </a:p>
          <a:p>
            <a:pPr algn="just">
              <a:lnSpc>
                <a:spcPct val="90000"/>
              </a:lnSpc>
              <a:buFontTx/>
              <a:buNone/>
            </a:pPr>
            <a:endParaRPr lang="en-GB" sz="800">
              <a:cs typeface="Arial" charset="0"/>
            </a:endParaRPr>
          </a:p>
          <a:p>
            <a:pPr lvl="1" algn="just">
              <a:lnSpc>
                <a:spcPct val="90000"/>
              </a:lnSpc>
            </a:pPr>
            <a:r>
              <a:rPr lang="en-GB" sz="2000">
                <a:cs typeface="Arial" charset="0"/>
              </a:rPr>
              <a:t>Developing in low risk areas;</a:t>
            </a:r>
          </a:p>
          <a:p>
            <a:pPr lvl="1" algn="just">
              <a:lnSpc>
                <a:spcPct val="90000"/>
              </a:lnSpc>
            </a:pPr>
            <a:r>
              <a:rPr lang="en-GB" sz="2000">
                <a:cs typeface="Arial" charset="0"/>
              </a:rPr>
              <a:t>Move operation;</a:t>
            </a:r>
          </a:p>
          <a:p>
            <a:pPr lvl="1" algn="just">
              <a:lnSpc>
                <a:spcPct val="90000"/>
              </a:lnSpc>
            </a:pPr>
            <a:r>
              <a:rPr lang="en-GB" sz="2000">
                <a:cs typeface="Arial" charset="0"/>
              </a:rPr>
              <a:t>Layout and design;</a:t>
            </a:r>
          </a:p>
          <a:p>
            <a:pPr lvl="1" algn="just">
              <a:lnSpc>
                <a:spcPct val="90000"/>
              </a:lnSpc>
            </a:pPr>
            <a:r>
              <a:rPr lang="en-GB" sz="2000">
                <a:cs typeface="Arial" charset="0"/>
              </a:rPr>
              <a:t>Sustainable drainage systems (SUDS);</a:t>
            </a:r>
          </a:p>
          <a:p>
            <a:pPr lvl="1" algn="just">
              <a:lnSpc>
                <a:spcPct val="90000"/>
              </a:lnSpc>
            </a:pPr>
            <a:r>
              <a:rPr lang="en-GB" sz="2000">
                <a:cs typeface="Arial" charset="0"/>
              </a:rPr>
              <a:t>Improve/maintain flood defences;</a:t>
            </a:r>
          </a:p>
          <a:p>
            <a:pPr lvl="1" algn="just">
              <a:lnSpc>
                <a:spcPct val="90000"/>
              </a:lnSpc>
            </a:pPr>
            <a:r>
              <a:rPr lang="en-GB" sz="2000">
                <a:cs typeface="Arial" charset="0"/>
              </a:rPr>
              <a:t>Increase level of site;</a:t>
            </a:r>
          </a:p>
          <a:p>
            <a:pPr lvl="1" algn="just">
              <a:lnSpc>
                <a:spcPct val="90000"/>
              </a:lnSpc>
            </a:pPr>
            <a:r>
              <a:rPr lang="en-GB" sz="2000">
                <a:ea typeface="Arial Unicode MS" pitchFamily="34" charset="-128"/>
                <a:cs typeface="Arial Unicode MS" pitchFamily="34" charset="-128"/>
              </a:rPr>
              <a:t>Develop flood evacuations/flood warning plans;</a:t>
            </a:r>
          </a:p>
          <a:p>
            <a:pPr lvl="1" algn="just">
              <a:lnSpc>
                <a:spcPct val="90000"/>
              </a:lnSpc>
            </a:pPr>
            <a:r>
              <a:rPr lang="en-GB" sz="2000">
                <a:cs typeface="Arial" charset="0"/>
              </a:rPr>
              <a:t>Building design; and</a:t>
            </a:r>
          </a:p>
          <a:p>
            <a:pPr lvl="1" algn="just">
              <a:lnSpc>
                <a:spcPct val="90000"/>
              </a:lnSpc>
            </a:pPr>
            <a:r>
              <a:rPr lang="en-GB" sz="2000">
                <a:cs typeface="Arial" charset="0"/>
              </a:rPr>
              <a:t>Improve access/egress.</a:t>
            </a:r>
            <a:endParaRPr lang="en-GB" sz="2000">
              <a:ea typeface="Arial Unicode MS" pitchFamily="34" charset="-128"/>
              <a:cs typeface="Arial Unicode MS" pitchFamily="34" charset="-128"/>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050"/>
          <p:cNvSpPr>
            <a:spLocks noGrp="1" noChangeArrowheads="1"/>
          </p:cNvSpPr>
          <p:nvPr>
            <p:ph type="title"/>
          </p:nvPr>
        </p:nvSpPr>
        <p:spPr/>
        <p:txBody>
          <a:bodyPr/>
          <a:lstStyle/>
          <a:p>
            <a:r>
              <a:rPr lang="en-GB"/>
              <a:t>Vulnerability to Flooding</a:t>
            </a:r>
          </a:p>
        </p:txBody>
      </p:sp>
      <p:sp>
        <p:nvSpPr>
          <p:cNvPr id="56323" name="Rectangle 2051"/>
          <p:cNvSpPr>
            <a:spLocks noGrp="1" noChangeArrowheads="1"/>
          </p:cNvSpPr>
          <p:nvPr>
            <p:ph type="body" idx="1"/>
          </p:nvPr>
        </p:nvSpPr>
        <p:spPr>
          <a:xfrm>
            <a:off x="4876800" y="1981200"/>
            <a:ext cx="3581400" cy="4114800"/>
          </a:xfrm>
        </p:spPr>
        <p:txBody>
          <a:bodyPr/>
          <a:lstStyle/>
          <a:p>
            <a:pPr>
              <a:lnSpc>
                <a:spcPct val="90000"/>
              </a:lnSpc>
              <a:spcBef>
                <a:spcPct val="0"/>
              </a:spcBef>
              <a:spcAft>
                <a:spcPts val="600"/>
              </a:spcAft>
            </a:pPr>
            <a:r>
              <a:rPr lang="en-GB" sz="1600">
                <a:solidFill>
                  <a:srgbClr val="000000"/>
                </a:solidFill>
                <a:cs typeface="Arial" charset="0"/>
              </a:rPr>
              <a:t>The Environment Agency’s recent ‘Receptors Vulnerable to Flooding’ project found that a significant number of vital facilities could be at risk.</a:t>
            </a:r>
          </a:p>
          <a:p>
            <a:pPr>
              <a:lnSpc>
                <a:spcPct val="90000"/>
              </a:lnSpc>
              <a:spcBef>
                <a:spcPct val="0"/>
              </a:spcBef>
              <a:spcAft>
                <a:spcPts val="600"/>
              </a:spcAft>
            </a:pPr>
            <a:endParaRPr lang="en-GB" sz="1600">
              <a:solidFill>
                <a:srgbClr val="000000"/>
              </a:solidFill>
              <a:cs typeface="Arial" charset="0"/>
            </a:endParaRPr>
          </a:p>
          <a:p>
            <a:pPr>
              <a:lnSpc>
                <a:spcPct val="90000"/>
              </a:lnSpc>
              <a:spcBef>
                <a:spcPct val="0"/>
              </a:spcBef>
              <a:spcAft>
                <a:spcPts val="600"/>
              </a:spcAft>
            </a:pPr>
            <a:r>
              <a:rPr lang="en-GB" sz="1600">
                <a:solidFill>
                  <a:srgbClr val="000000"/>
                </a:solidFill>
                <a:cs typeface="Arial" charset="0"/>
              </a:rPr>
              <a:t>These range from 6% of hospitals, health centres and surgeries</a:t>
            </a:r>
          </a:p>
          <a:p>
            <a:pPr>
              <a:lnSpc>
                <a:spcPct val="90000"/>
              </a:lnSpc>
              <a:spcBef>
                <a:spcPct val="0"/>
              </a:spcBef>
              <a:spcAft>
                <a:spcPts val="600"/>
              </a:spcAft>
            </a:pPr>
            <a:endParaRPr lang="en-GB" sz="1600">
              <a:solidFill>
                <a:srgbClr val="000000"/>
              </a:solidFill>
              <a:cs typeface="Arial" charset="0"/>
            </a:endParaRPr>
          </a:p>
          <a:p>
            <a:pPr algn="ctr">
              <a:lnSpc>
                <a:spcPct val="90000"/>
              </a:lnSpc>
              <a:spcBef>
                <a:spcPct val="0"/>
              </a:spcBef>
              <a:spcAft>
                <a:spcPts val="600"/>
              </a:spcAft>
              <a:buFontTx/>
              <a:buNone/>
            </a:pPr>
            <a:r>
              <a:rPr lang="en-GB" sz="2000" b="1">
                <a:solidFill>
                  <a:srgbClr val="000000"/>
                </a:solidFill>
                <a:latin typeface="Arial" charset="0"/>
                <a:cs typeface="Arial" charset="0"/>
              </a:rPr>
              <a:t> </a:t>
            </a:r>
            <a:r>
              <a:rPr lang="en-GB" sz="2000" b="1">
                <a:solidFill>
                  <a:srgbClr val="000000"/>
                </a:solidFill>
                <a:cs typeface="Arial" charset="0"/>
              </a:rPr>
              <a:t>58% of water and sewage treatment works are at risk of flooding</a:t>
            </a:r>
            <a:endParaRPr lang="en-GB" sz="2400" b="1">
              <a:solidFill>
                <a:srgbClr val="000000"/>
              </a:solidFill>
              <a:cs typeface="Arial" charset="0"/>
            </a:endParaRPr>
          </a:p>
          <a:p>
            <a:pPr>
              <a:lnSpc>
                <a:spcPct val="90000"/>
              </a:lnSpc>
              <a:spcBef>
                <a:spcPct val="0"/>
              </a:spcBef>
              <a:spcAft>
                <a:spcPts val="600"/>
              </a:spcAft>
            </a:pPr>
            <a:endParaRPr lang="en-GB" sz="1400">
              <a:solidFill>
                <a:srgbClr val="000000"/>
              </a:solidFill>
              <a:latin typeface="Arial" charset="0"/>
              <a:cs typeface="Arial" charset="0"/>
            </a:endParaRPr>
          </a:p>
        </p:txBody>
      </p:sp>
      <p:pic>
        <p:nvPicPr>
          <p:cNvPr id="56385" name="Picture 2113"/>
          <p:cNvPicPr>
            <a:picLocks noChangeAspect="1" noChangeArrowheads="1"/>
          </p:cNvPicPr>
          <p:nvPr/>
        </p:nvPicPr>
        <p:blipFill>
          <a:blip r:embed="rId3"/>
          <a:srcRect/>
          <a:stretch>
            <a:fillRect/>
          </a:stretch>
        </p:blipFill>
        <p:spPr bwMode="auto">
          <a:xfrm>
            <a:off x="457200" y="1600200"/>
            <a:ext cx="3581400" cy="4273550"/>
          </a:xfrm>
          <a:prstGeom prst="rect">
            <a:avLst/>
          </a:prstGeom>
          <a:noFill/>
          <a:ln w="9525">
            <a:solidFill>
              <a:schemeClr val="tx1"/>
            </a:solidFill>
            <a:miter lim="800000"/>
            <a:headEnd/>
            <a:tailEnd/>
          </a:ln>
          <a:effec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1026"/>
          <p:cNvSpPr>
            <a:spLocks noGrp="1" noChangeArrowheads="1"/>
          </p:cNvSpPr>
          <p:nvPr>
            <p:ph type="title"/>
          </p:nvPr>
        </p:nvSpPr>
        <p:spPr/>
        <p:txBody>
          <a:bodyPr/>
          <a:lstStyle/>
          <a:p>
            <a:r>
              <a:rPr lang="en-GB"/>
              <a:t>Example – Case Study</a:t>
            </a:r>
          </a:p>
        </p:txBody>
      </p:sp>
      <p:sp>
        <p:nvSpPr>
          <p:cNvPr id="59395" name="Rectangle 1027"/>
          <p:cNvSpPr>
            <a:spLocks noGrp="1" noChangeArrowheads="1"/>
          </p:cNvSpPr>
          <p:nvPr>
            <p:ph type="body" idx="1"/>
          </p:nvPr>
        </p:nvSpPr>
        <p:spPr>
          <a:xfrm>
            <a:off x="228600" y="1981200"/>
            <a:ext cx="8763000" cy="4114800"/>
          </a:xfrm>
        </p:spPr>
        <p:txBody>
          <a:bodyPr/>
          <a:lstStyle/>
          <a:p>
            <a:pPr algn="ctr">
              <a:buFontTx/>
              <a:buNone/>
            </a:pPr>
            <a:r>
              <a:rPr lang="en-GB"/>
              <a:t>Similar study to that for Power Operators;</a:t>
            </a:r>
          </a:p>
          <a:p>
            <a:pPr algn="ctr">
              <a:buFontTx/>
              <a:buNone/>
            </a:pPr>
            <a:r>
              <a:rPr lang="en-GB"/>
              <a:t>Manufacturing Industry / Insurance</a:t>
            </a:r>
          </a:p>
        </p:txBody>
      </p:sp>
      <p:pic>
        <p:nvPicPr>
          <p:cNvPr id="59396" name="Picture 1028"/>
          <p:cNvPicPr>
            <a:picLocks noChangeAspect="1" noChangeArrowheads="1"/>
          </p:cNvPicPr>
          <p:nvPr/>
        </p:nvPicPr>
        <p:blipFill>
          <a:blip r:embed="rId2"/>
          <a:srcRect/>
          <a:stretch>
            <a:fillRect/>
          </a:stretch>
        </p:blipFill>
        <p:spPr bwMode="auto">
          <a:xfrm>
            <a:off x="304800" y="3733800"/>
            <a:ext cx="3028950" cy="2235200"/>
          </a:xfrm>
          <a:prstGeom prst="rect">
            <a:avLst/>
          </a:prstGeom>
          <a:noFill/>
          <a:ln w="9525">
            <a:noFill/>
            <a:miter lim="800000"/>
            <a:headEnd/>
            <a:tailEnd/>
          </a:ln>
          <a:effectLst/>
        </p:spPr>
      </p:pic>
      <p:pic>
        <p:nvPicPr>
          <p:cNvPr id="59397" name="Picture 1029"/>
          <p:cNvPicPr>
            <a:picLocks noChangeAspect="1" noChangeArrowheads="1"/>
          </p:cNvPicPr>
          <p:nvPr/>
        </p:nvPicPr>
        <p:blipFill>
          <a:blip r:embed="rId3"/>
          <a:srcRect/>
          <a:stretch>
            <a:fillRect/>
          </a:stretch>
        </p:blipFill>
        <p:spPr bwMode="auto">
          <a:xfrm>
            <a:off x="5791200" y="3733800"/>
            <a:ext cx="2946400" cy="2187575"/>
          </a:xfrm>
          <a:prstGeom prst="rect">
            <a:avLst/>
          </a:prstGeom>
          <a:noFill/>
          <a:ln w="9525">
            <a:noFill/>
            <a:miter lim="800000"/>
            <a:headEnd/>
            <a:tailEnd/>
          </a:ln>
          <a:effec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r>
              <a:rPr lang="en-GB"/>
              <a:t>Flooding in Water Town</a:t>
            </a:r>
          </a:p>
        </p:txBody>
      </p:sp>
      <p:pic>
        <p:nvPicPr>
          <p:cNvPr id="13317" name="Picture 5" descr="Flood Map_1"/>
          <p:cNvPicPr>
            <a:picLocks noChangeAspect="1" noChangeArrowheads="1"/>
          </p:cNvPicPr>
          <p:nvPr/>
        </p:nvPicPr>
        <p:blipFill>
          <a:blip r:embed="rId3"/>
          <a:srcRect/>
          <a:stretch>
            <a:fillRect/>
          </a:stretch>
        </p:blipFill>
        <p:spPr bwMode="auto">
          <a:xfrm>
            <a:off x="2339975" y="1628775"/>
            <a:ext cx="4525963" cy="4525963"/>
          </a:xfrm>
          <a:prstGeom prst="rect">
            <a:avLst/>
          </a:prstGeom>
          <a:noFill/>
          <a:ln w="9525">
            <a:solidFill>
              <a:schemeClr val="tx1"/>
            </a:solidFill>
            <a:miter lim="800000"/>
            <a:headEnd/>
            <a:tailEnd/>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1371600" y="609600"/>
            <a:ext cx="5867400" cy="762000"/>
          </a:xfrm>
        </p:spPr>
        <p:txBody>
          <a:bodyPr/>
          <a:lstStyle/>
          <a:p>
            <a:r>
              <a:rPr lang="en-GB"/>
              <a:t>Water Company Assets</a:t>
            </a:r>
          </a:p>
        </p:txBody>
      </p:sp>
      <p:sp>
        <p:nvSpPr>
          <p:cNvPr id="15363" name="Rectangle 3"/>
          <p:cNvSpPr>
            <a:spLocks noGrp="1" noChangeArrowheads="1"/>
          </p:cNvSpPr>
          <p:nvPr>
            <p:ph type="body" idx="1"/>
          </p:nvPr>
        </p:nvSpPr>
        <p:spPr>
          <a:xfrm>
            <a:off x="5257800" y="1295400"/>
            <a:ext cx="3657600" cy="4114800"/>
          </a:xfrm>
        </p:spPr>
        <p:txBody>
          <a:bodyPr/>
          <a:lstStyle/>
          <a:p>
            <a:pPr>
              <a:lnSpc>
                <a:spcPct val="90000"/>
              </a:lnSpc>
              <a:buFontTx/>
              <a:buNone/>
            </a:pPr>
            <a:r>
              <a:rPr lang="en-GB" sz="2000"/>
              <a:t>A number of Water</a:t>
            </a:r>
          </a:p>
          <a:p>
            <a:pPr>
              <a:lnSpc>
                <a:spcPct val="90000"/>
              </a:lnSpc>
              <a:buFontTx/>
              <a:buNone/>
            </a:pPr>
            <a:r>
              <a:rPr lang="en-GB" sz="2000"/>
              <a:t>Company Assets are located</a:t>
            </a:r>
          </a:p>
          <a:p>
            <a:pPr>
              <a:lnSpc>
                <a:spcPct val="90000"/>
              </a:lnSpc>
              <a:buFontTx/>
              <a:buNone/>
            </a:pPr>
            <a:r>
              <a:rPr lang="en-GB" sz="2000"/>
              <a:t>within Water Town and are</a:t>
            </a:r>
          </a:p>
          <a:p>
            <a:pPr>
              <a:lnSpc>
                <a:spcPct val="90000"/>
              </a:lnSpc>
              <a:buFontTx/>
              <a:buNone/>
            </a:pPr>
            <a:r>
              <a:rPr lang="en-GB" sz="2000"/>
              <a:t>therefore at a risk of flooding.</a:t>
            </a:r>
          </a:p>
          <a:p>
            <a:pPr>
              <a:lnSpc>
                <a:spcPct val="90000"/>
              </a:lnSpc>
            </a:pPr>
            <a:endParaRPr lang="en-GB" sz="2000"/>
          </a:p>
          <a:p>
            <a:pPr>
              <a:lnSpc>
                <a:spcPct val="90000"/>
              </a:lnSpc>
            </a:pPr>
            <a:r>
              <a:rPr lang="en-GB" sz="2000"/>
              <a:t>Site 1 – Sewage Treatment Works</a:t>
            </a:r>
          </a:p>
          <a:p>
            <a:pPr>
              <a:lnSpc>
                <a:spcPct val="90000"/>
              </a:lnSpc>
            </a:pPr>
            <a:endParaRPr lang="en-GB" sz="2000"/>
          </a:p>
          <a:p>
            <a:pPr>
              <a:lnSpc>
                <a:spcPct val="90000"/>
              </a:lnSpc>
            </a:pPr>
            <a:r>
              <a:rPr lang="en-GB" sz="2000"/>
              <a:t>Site 2 – Water Treatment Works</a:t>
            </a:r>
          </a:p>
          <a:p>
            <a:pPr>
              <a:lnSpc>
                <a:spcPct val="90000"/>
              </a:lnSpc>
            </a:pPr>
            <a:endParaRPr lang="en-GB" sz="2000"/>
          </a:p>
          <a:p>
            <a:pPr>
              <a:lnSpc>
                <a:spcPct val="90000"/>
              </a:lnSpc>
            </a:pPr>
            <a:r>
              <a:rPr lang="en-GB" sz="2000"/>
              <a:t>Site 3 – Pumping Station</a:t>
            </a:r>
          </a:p>
          <a:p>
            <a:pPr>
              <a:lnSpc>
                <a:spcPct val="90000"/>
              </a:lnSpc>
              <a:buFontTx/>
              <a:buNone/>
            </a:pPr>
            <a:endParaRPr lang="en-GB" sz="2000"/>
          </a:p>
        </p:txBody>
      </p:sp>
      <p:pic>
        <p:nvPicPr>
          <p:cNvPr id="15367" name="Picture 7" descr="Flood Map_1"/>
          <p:cNvPicPr>
            <a:picLocks noChangeAspect="1" noChangeArrowheads="1"/>
          </p:cNvPicPr>
          <p:nvPr/>
        </p:nvPicPr>
        <p:blipFill>
          <a:blip r:embed="rId3"/>
          <a:srcRect/>
          <a:stretch>
            <a:fillRect/>
          </a:stretch>
        </p:blipFill>
        <p:spPr bwMode="auto">
          <a:xfrm>
            <a:off x="533400" y="1447800"/>
            <a:ext cx="4525963" cy="4525963"/>
          </a:xfrm>
          <a:prstGeom prst="rect">
            <a:avLst/>
          </a:prstGeom>
          <a:noFill/>
          <a:ln w="9525">
            <a:solidFill>
              <a:schemeClr val="tx1"/>
            </a:solidFill>
            <a:miter lim="800000"/>
            <a:headEnd/>
            <a:tailEnd/>
          </a:ln>
        </p:spPr>
      </p:pic>
      <p:sp>
        <p:nvSpPr>
          <p:cNvPr id="15368" name="Rectangle 8"/>
          <p:cNvSpPr>
            <a:spLocks noChangeArrowheads="1"/>
          </p:cNvSpPr>
          <p:nvPr/>
        </p:nvSpPr>
        <p:spPr bwMode="auto">
          <a:xfrm>
            <a:off x="1752600" y="1905000"/>
            <a:ext cx="533400" cy="381000"/>
          </a:xfrm>
          <a:prstGeom prst="rect">
            <a:avLst/>
          </a:prstGeom>
          <a:noFill/>
          <a:ln w="25400">
            <a:solidFill>
              <a:srgbClr val="FF0000"/>
            </a:solidFill>
            <a:miter lim="800000"/>
            <a:headEnd/>
            <a:tailEnd/>
          </a:ln>
          <a:effectLst/>
        </p:spPr>
        <p:txBody>
          <a:bodyPr wrap="none" anchor="ctr"/>
          <a:lstStyle/>
          <a:p>
            <a:endParaRPr lang="en-GB"/>
          </a:p>
        </p:txBody>
      </p:sp>
      <p:sp>
        <p:nvSpPr>
          <p:cNvPr id="15369" name="Line 9"/>
          <p:cNvSpPr>
            <a:spLocks noChangeShapeType="1"/>
          </p:cNvSpPr>
          <p:nvPr/>
        </p:nvSpPr>
        <p:spPr bwMode="auto">
          <a:xfrm flipH="1" flipV="1">
            <a:off x="2286000" y="2286000"/>
            <a:ext cx="2895600" cy="762000"/>
          </a:xfrm>
          <a:prstGeom prst="line">
            <a:avLst/>
          </a:prstGeom>
          <a:noFill/>
          <a:ln w="25400">
            <a:solidFill>
              <a:schemeClr val="tx1"/>
            </a:solidFill>
            <a:round/>
            <a:headEnd/>
            <a:tailEnd type="triangle" w="med" len="med"/>
          </a:ln>
          <a:effectLst/>
        </p:spPr>
        <p:txBody>
          <a:bodyPr/>
          <a:lstStyle/>
          <a:p>
            <a:endParaRPr lang="en-GB"/>
          </a:p>
        </p:txBody>
      </p:sp>
      <p:sp>
        <p:nvSpPr>
          <p:cNvPr id="15370" name="Rectangle 10"/>
          <p:cNvSpPr>
            <a:spLocks noChangeArrowheads="1"/>
          </p:cNvSpPr>
          <p:nvPr/>
        </p:nvSpPr>
        <p:spPr bwMode="auto">
          <a:xfrm>
            <a:off x="4572000" y="5105400"/>
            <a:ext cx="457200" cy="381000"/>
          </a:xfrm>
          <a:prstGeom prst="rect">
            <a:avLst/>
          </a:prstGeom>
          <a:noFill/>
          <a:ln w="25400">
            <a:solidFill>
              <a:srgbClr val="FF0000"/>
            </a:solidFill>
            <a:miter lim="800000"/>
            <a:headEnd/>
            <a:tailEnd/>
          </a:ln>
          <a:effectLst/>
        </p:spPr>
        <p:txBody>
          <a:bodyPr wrap="none" anchor="ctr"/>
          <a:lstStyle/>
          <a:p>
            <a:endParaRPr lang="en-GB"/>
          </a:p>
        </p:txBody>
      </p:sp>
      <p:sp>
        <p:nvSpPr>
          <p:cNvPr id="15371" name="Line 11"/>
          <p:cNvSpPr>
            <a:spLocks noChangeShapeType="1"/>
          </p:cNvSpPr>
          <p:nvPr/>
        </p:nvSpPr>
        <p:spPr bwMode="auto">
          <a:xfrm flipH="1">
            <a:off x="4876800" y="3733800"/>
            <a:ext cx="304800" cy="1295400"/>
          </a:xfrm>
          <a:prstGeom prst="line">
            <a:avLst/>
          </a:prstGeom>
          <a:noFill/>
          <a:ln w="25400">
            <a:solidFill>
              <a:schemeClr val="tx1"/>
            </a:solidFill>
            <a:round/>
            <a:headEnd/>
            <a:tailEnd type="triangle" w="med" len="med"/>
          </a:ln>
          <a:effectLst/>
        </p:spPr>
        <p:txBody>
          <a:bodyPr/>
          <a:lstStyle/>
          <a:p>
            <a:endParaRPr lang="en-GB"/>
          </a:p>
        </p:txBody>
      </p:sp>
      <p:sp>
        <p:nvSpPr>
          <p:cNvPr id="15372" name="Rectangle 12"/>
          <p:cNvSpPr>
            <a:spLocks noChangeArrowheads="1"/>
          </p:cNvSpPr>
          <p:nvPr/>
        </p:nvSpPr>
        <p:spPr bwMode="auto">
          <a:xfrm>
            <a:off x="3886200" y="2057400"/>
            <a:ext cx="533400" cy="228600"/>
          </a:xfrm>
          <a:prstGeom prst="rect">
            <a:avLst/>
          </a:prstGeom>
          <a:noFill/>
          <a:ln w="25400">
            <a:solidFill>
              <a:srgbClr val="FF0000"/>
            </a:solidFill>
            <a:miter lim="800000"/>
            <a:headEnd/>
            <a:tailEnd/>
          </a:ln>
          <a:effectLst/>
        </p:spPr>
        <p:txBody>
          <a:bodyPr wrap="none" anchor="ctr"/>
          <a:lstStyle/>
          <a:p>
            <a:endParaRPr lang="en-GB"/>
          </a:p>
        </p:txBody>
      </p:sp>
      <p:sp>
        <p:nvSpPr>
          <p:cNvPr id="15373" name="Line 13"/>
          <p:cNvSpPr>
            <a:spLocks noChangeShapeType="1"/>
          </p:cNvSpPr>
          <p:nvPr/>
        </p:nvSpPr>
        <p:spPr bwMode="auto">
          <a:xfrm flipH="1" flipV="1">
            <a:off x="4419600" y="2286000"/>
            <a:ext cx="762000" cy="304800"/>
          </a:xfrm>
          <a:prstGeom prst="line">
            <a:avLst/>
          </a:prstGeom>
          <a:noFill/>
          <a:ln w="25400">
            <a:solidFill>
              <a:schemeClr val="tx1"/>
            </a:solidFill>
            <a:round/>
            <a:headEnd/>
            <a:tailEnd type="triangle" w="med" len="med"/>
          </a:ln>
          <a:effectLst/>
        </p:spPr>
        <p:txBody>
          <a:bodyPr/>
          <a:lstStyle/>
          <a:p>
            <a:endParaRPr lang="en-GB"/>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r>
              <a:rPr lang="en-GB"/>
              <a:t>Two Dimensional Modelling</a:t>
            </a:r>
          </a:p>
        </p:txBody>
      </p:sp>
      <p:sp>
        <p:nvSpPr>
          <p:cNvPr id="16387" name="Rectangle 3"/>
          <p:cNvSpPr>
            <a:spLocks noGrp="1" noChangeArrowheads="1"/>
          </p:cNvSpPr>
          <p:nvPr>
            <p:ph type="body" idx="1"/>
          </p:nvPr>
        </p:nvSpPr>
        <p:spPr>
          <a:xfrm>
            <a:off x="5181600" y="1371600"/>
            <a:ext cx="3505200" cy="4495800"/>
          </a:xfrm>
        </p:spPr>
        <p:txBody>
          <a:bodyPr/>
          <a:lstStyle/>
          <a:p>
            <a:pPr>
              <a:lnSpc>
                <a:spcPct val="90000"/>
              </a:lnSpc>
            </a:pPr>
            <a:r>
              <a:rPr lang="en-GB" sz="1600"/>
              <a:t>To understand flood risk in Water Town a site specific 2D hydraulic model of WaterTown and the major watercourses has been developed using the MIKE21 Flow software.</a:t>
            </a:r>
          </a:p>
          <a:p>
            <a:pPr>
              <a:lnSpc>
                <a:spcPct val="90000"/>
              </a:lnSpc>
            </a:pPr>
            <a:r>
              <a:rPr lang="en-GB" sz="1600"/>
              <a:t>LiDAR data was used to produce a Digital Terrain Model (DTM) of WaterTown.</a:t>
            </a:r>
          </a:p>
          <a:p>
            <a:pPr>
              <a:lnSpc>
                <a:spcPct val="90000"/>
              </a:lnSpc>
            </a:pPr>
            <a:r>
              <a:rPr lang="en-GB" sz="1600"/>
              <a:t>This was used to provide the 2D land surface for use in the hydraulic model.</a:t>
            </a:r>
          </a:p>
          <a:p>
            <a:pPr>
              <a:lnSpc>
                <a:spcPct val="90000"/>
              </a:lnSpc>
            </a:pPr>
            <a:r>
              <a:rPr lang="en-GB" sz="1600"/>
              <a:t>Used the current Environment Agency data for a number of return periods.</a:t>
            </a:r>
          </a:p>
          <a:p>
            <a:pPr>
              <a:lnSpc>
                <a:spcPct val="90000"/>
              </a:lnSpc>
            </a:pPr>
            <a:r>
              <a:rPr lang="en-GB" sz="1600"/>
              <a:t>The predicted effects of climate change on these levels has been considered using the industry standard advice as provided in PPS25.</a:t>
            </a:r>
          </a:p>
          <a:p>
            <a:pPr>
              <a:lnSpc>
                <a:spcPct val="90000"/>
              </a:lnSpc>
            </a:pPr>
            <a:endParaRPr lang="en-GB" sz="1600"/>
          </a:p>
        </p:txBody>
      </p:sp>
      <p:pic>
        <p:nvPicPr>
          <p:cNvPr id="16388" name="Picture 4" descr="200yr_base"/>
          <p:cNvPicPr>
            <a:picLocks noChangeAspect="1" noChangeArrowheads="1"/>
          </p:cNvPicPr>
          <p:nvPr/>
        </p:nvPicPr>
        <p:blipFill>
          <a:blip r:embed="rId3"/>
          <a:srcRect b="4108"/>
          <a:stretch>
            <a:fillRect/>
          </a:stretch>
        </p:blipFill>
        <p:spPr bwMode="auto">
          <a:xfrm>
            <a:off x="381000" y="1600200"/>
            <a:ext cx="4648200" cy="4213225"/>
          </a:xfrm>
          <a:prstGeom prst="rect">
            <a:avLst/>
          </a:prstGeom>
          <a:noFill/>
          <a:ln w="9525">
            <a:solidFill>
              <a:schemeClr val="tx1"/>
            </a:solidFill>
            <a:miter lim="800000"/>
            <a:headEnd/>
            <a:tailEnd/>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1447800" y="692150"/>
            <a:ext cx="6858000" cy="762000"/>
          </a:xfrm>
        </p:spPr>
        <p:txBody>
          <a:bodyPr/>
          <a:lstStyle/>
          <a:p>
            <a:r>
              <a:rPr lang="en-GB"/>
              <a:t>Site 1 – Sewage Treatment Works</a:t>
            </a:r>
          </a:p>
        </p:txBody>
      </p:sp>
      <p:sp>
        <p:nvSpPr>
          <p:cNvPr id="19459" name="Rectangle 3"/>
          <p:cNvSpPr>
            <a:spLocks noGrp="1" noChangeArrowheads="1"/>
          </p:cNvSpPr>
          <p:nvPr>
            <p:ph type="body" idx="1"/>
          </p:nvPr>
        </p:nvSpPr>
        <p:spPr>
          <a:xfrm>
            <a:off x="5508625" y="1268413"/>
            <a:ext cx="3200400" cy="4724400"/>
          </a:xfrm>
        </p:spPr>
        <p:txBody>
          <a:bodyPr/>
          <a:lstStyle/>
          <a:p>
            <a:pPr>
              <a:lnSpc>
                <a:spcPct val="90000"/>
              </a:lnSpc>
              <a:buFontTx/>
              <a:buNone/>
            </a:pPr>
            <a:r>
              <a:rPr lang="en-GB" sz="1400" b="1"/>
              <a:t>Risk</a:t>
            </a:r>
          </a:p>
          <a:p>
            <a:pPr>
              <a:lnSpc>
                <a:spcPct val="90000"/>
              </a:lnSpc>
            </a:pPr>
            <a:r>
              <a:rPr lang="en-GB" sz="1300"/>
              <a:t>Flood Risk – Tidal/Fluvial (Flood Zone 1).</a:t>
            </a:r>
          </a:p>
          <a:p>
            <a:pPr>
              <a:lnSpc>
                <a:spcPct val="90000"/>
              </a:lnSpc>
            </a:pPr>
            <a:r>
              <a:rPr lang="en-GB" sz="1300"/>
              <a:t>Probability of Flooding – Low (&lt;0.1%).</a:t>
            </a:r>
          </a:p>
          <a:p>
            <a:pPr>
              <a:lnSpc>
                <a:spcPct val="90000"/>
              </a:lnSpc>
            </a:pPr>
            <a:r>
              <a:rPr lang="en-GB" sz="1300"/>
              <a:t>Standard of Protection – 1 in 100 year (1%).</a:t>
            </a:r>
          </a:p>
          <a:p>
            <a:pPr>
              <a:lnSpc>
                <a:spcPct val="90000"/>
              </a:lnSpc>
              <a:buFontTx/>
              <a:buNone/>
            </a:pPr>
            <a:endParaRPr lang="en-GB" sz="1300"/>
          </a:p>
          <a:p>
            <a:pPr>
              <a:lnSpc>
                <a:spcPct val="90000"/>
              </a:lnSpc>
              <a:buFontTx/>
              <a:buNone/>
            </a:pPr>
            <a:r>
              <a:rPr lang="en-GB" sz="1400" b="1"/>
              <a:t>Modelling</a:t>
            </a:r>
          </a:p>
          <a:p>
            <a:pPr>
              <a:lnSpc>
                <a:spcPct val="90000"/>
              </a:lnSpc>
            </a:pPr>
            <a:r>
              <a:rPr lang="en-GB" sz="1300"/>
              <a:t>Confirmed that the does not flood up to the 1 in 1000 year (plus climate change) event including a combined tidal and fluvial event.</a:t>
            </a:r>
          </a:p>
          <a:p>
            <a:pPr>
              <a:lnSpc>
                <a:spcPct val="90000"/>
              </a:lnSpc>
            </a:pPr>
            <a:r>
              <a:rPr lang="en-GB" sz="1300"/>
              <a:t>Shallow water depths are &lt;20m to the south.</a:t>
            </a:r>
          </a:p>
          <a:p>
            <a:pPr>
              <a:lnSpc>
                <a:spcPct val="90000"/>
              </a:lnSpc>
              <a:buFontTx/>
              <a:buNone/>
            </a:pPr>
            <a:endParaRPr lang="en-GB" sz="1300"/>
          </a:p>
          <a:p>
            <a:pPr>
              <a:lnSpc>
                <a:spcPct val="90000"/>
              </a:lnSpc>
              <a:buFontTx/>
              <a:buNone/>
            </a:pPr>
            <a:r>
              <a:rPr lang="en-GB" sz="1400" b="1"/>
              <a:t>Recommendation</a:t>
            </a:r>
          </a:p>
          <a:p>
            <a:pPr>
              <a:lnSpc>
                <a:spcPct val="90000"/>
              </a:lnSpc>
            </a:pPr>
            <a:r>
              <a:rPr lang="en-GB" sz="1300"/>
              <a:t>Dry Access/Egress – can be maintained.</a:t>
            </a:r>
          </a:p>
          <a:p>
            <a:pPr>
              <a:lnSpc>
                <a:spcPct val="90000"/>
              </a:lnSpc>
            </a:pPr>
            <a:r>
              <a:rPr lang="en-GB" sz="1300">
                <a:ea typeface="Arial Unicode MS" pitchFamily="34" charset="-128"/>
                <a:cs typeface="Arial Unicode MS" pitchFamily="34" charset="-128"/>
              </a:rPr>
              <a:t>Improve flood defences.</a:t>
            </a:r>
          </a:p>
          <a:p>
            <a:pPr>
              <a:lnSpc>
                <a:spcPct val="90000"/>
              </a:lnSpc>
            </a:pPr>
            <a:r>
              <a:rPr lang="en-GB" sz="1300">
                <a:ea typeface="Arial Unicode MS" pitchFamily="34" charset="-128"/>
                <a:cs typeface="Arial Unicode MS" pitchFamily="34" charset="-128"/>
              </a:rPr>
              <a:t>Develop flood evacuations/flood warning plans.</a:t>
            </a:r>
          </a:p>
          <a:p>
            <a:pPr algn="ctr">
              <a:lnSpc>
                <a:spcPct val="90000"/>
              </a:lnSpc>
              <a:buFontTx/>
              <a:buNone/>
            </a:pPr>
            <a:r>
              <a:rPr lang="en-GB" sz="1400" b="1">
                <a:ea typeface="Arial Unicode MS" pitchFamily="34" charset="-128"/>
                <a:cs typeface="Arial Unicode MS" pitchFamily="34" charset="-128"/>
              </a:rPr>
              <a:t>Risk Level (Low/Med/High)</a:t>
            </a:r>
          </a:p>
          <a:p>
            <a:pPr algn="ctr">
              <a:lnSpc>
                <a:spcPct val="90000"/>
              </a:lnSpc>
              <a:buFontTx/>
              <a:buNone/>
            </a:pPr>
            <a:r>
              <a:rPr lang="en-GB" sz="1300"/>
              <a:t>LOW.</a:t>
            </a:r>
          </a:p>
          <a:p>
            <a:pPr>
              <a:lnSpc>
                <a:spcPct val="90000"/>
              </a:lnSpc>
              <a:buFontTx/>
              <a:buNone/>
            </a:pPr>
            <a:endParaRPr lang="en-GB" sz="1300" b="1">
              <a:ea typeface="Arial Unicode MS" pitchFamily="34" charset="-128"/>
              <a:cs typeface="Arial Unicode MS" pitchFamily="34" charset="-128"/>
            </a:endParaRPr>
          </a:p>
        </p:txBody>
      </p:sp>
      <p:pic>
        <p:nvPicPr>
          <p:cNvPr id="19460" name="Picture 4" descr="Slide_2"/>
          <p:cNvPicPr>
            <a:picLocks noChangeAspect="1" noChangeArrowheads="1"/>
          </p:cNvPicPr>
          <p:nvPr/>
        </p:nvPicPr>
        <p:blipFill>
          <a:blip r:embed="rId3"/>
          <a:srcRect b="29996"/>
          <a:stretch>
            <a:fillRect/>
          </a:stretch>
        </p:blipFill>
        <p:spPr bwMode="auto">
          <a:xfrm>
            <a:off x="457200" y="1981200"/>
            <a:ext cx="4870450" cy="3732213"/>
          </a:xfrm>
          <a:prstGeom prst="rect">
            <a:avLst/>
          </a:prstGeom>
          <a:noFill/>
          <a:ln w="9525">
            <a:solidFill>
              <a:schemeClr val="tx1"/>
            </a:solidFill>
            <a:miter lim="800000"/>
            <a:headEnd/>
            <a:tailEnd/>
          </a:ln>
        </p:spPr>
      </p:pic>
      <p:sp>
        <p:nvSpPr>
          <p:cNvPr id="19461" name="Line 5"/>
          <p:cNvSpPr>
            <a:spLocks noChangeShapeType="1"/>
          </p:cNvSpPr>
          <p:nvPr/>
        </p:nvSpPr>
        <p:spPr bwMode="auto">
          <a:xfrm flipH="1">
            <a:off x="2667000" y="2209800"/>
            <a:ext cx="2819400" cy="533400"/>
          </a:xfrm>
          <a:prstGeom prst="line">
            <a:avLst/>
          </a:prstGeom>
          <a:noFill/>
          <a:ln w="25400">
            <a:solidFill>
              <a:schemeClr val="tx1"/>
            </a:solidFill>
            <a:round/>
            <a:headEnd/>
            <a:tailEnd type="triangle" w="med" len="med"/>
          </a:ln>
          <a:effectLst/>
        </p:spPr>
        <p:txBody>
          <a:bodyPr/>
          <a:lstStyle/>
          <a:p>
            <a:endParaRPr lang="en-GB"/>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a:xfrm>
            <a:off x="1371600" y="692150"/>
            <a:ext cx="7772400" cy="762000"/>
          </a:xfrm>
        </p:spPr>
        <p:txBody>
          <a:bodyPr/>
          <a:lstStyle/>
          <a:p>
            <a:r>
              <a:rPr lang="en-GB"/>
              <a:t>Site 1 – Sewage Treatment Works</a:t>
            </a:r>
          </a:p>
        </p:txBody>
      </p:sp>
      <p:sp>
        <p:nvSpPr>
          <p:cNvPr id="70659" name="Rectangle 3"/>
          <p:cNvSpPr>
            <a:spLocks noGrp="1" noChangeArrowheads="1"/>
          </p:cNvSpPr>
          <p:nvPr>
            <p:ph type="body" idx="1"/>
          </p:nvPr>
        </p:nvSpPr>
        <p:spPr>
          <a:xfrm>
            <a:off x="381000" y="1600200"/>
            <a:ext cx="8382000" cy="4648200"/>
          </a:xfrm>
        </p:spPr>
        <p:txBody>
          <a:bodyPr/>
          <a:lstStyle/>
          <a:p>
            <a:r>
              <a:rPr lang="en-GB" sz="2800"/>
              <a:t>Key Infrastructure – Low Risk</a:t>
            </a:r>
          </a:p>
          <a:p>
            <a:pPr>
              <a:buFontTx/>
              <a:buNone/>
            </a:pPr>
            <a:endParaRPr lang="en-GB" sz="1200"/>
          </a:p>
          <a:p>
            <a:pPr lvl="1"/>
            <a:r>
              <a:rPr lang="en-GB" sz="2400"/>
              <a:t>Serves 500 amount of people</a:t>
            </a:r>
          </a:p>
          <a:p>
            <a:pPr lvl="1">
              <a:buFontTx/>
              <a:buNone/>
            </a:pPr>
            <a:endParaRPr lang="en-GB" sz="1200"/>
          </a:p>
          <a:p>
            <a:pPr lvl="1"/>
            <a:r>
              <a:rPr lang="en-GB" sz="2400"/>
              <a:t>Control systems 100k to replace 3-6 months lead time</a:t>
            </a:r>
          </a:p>
          <a:p>
            <a:pPr lvl="1">
              <a:buFontTx/>
              <a:buNone/>
            </a:pPr>
            <a:endParaRPr lang="en-GB" sz="1200"/>
          </a:p>
          <a:p>
            <a:pPr lvl="1"/>
            <a:r>
              <a:rPr lang="en-GB" sz="2400"/>
              <a:t>Key vulnerable areas; electrics/chemicals</a:t>
            </a:r>
          </a:p>
          <a:p>
            <a:pPr lvl="1">
              <a:buFontTx/>
              <a:buNone/>
            </a:pPr>
            <a:endParaRPr lang="en-GB" sz="1200"/>
          </a:p>
          <a:p>
            <a:pPr lvl="1"/>
            <a:r>
              <a:rPr lang="en-GB" sz="2400"/>
              <a:t>Knock on effects, resource elsewhere?</a:t>
            </a:r>
          </a:p>
          <a:p>
            <a:pPr lvl="1"/>
            <a:r>
              <a:rPr lang="en-GB" sz="2400"/>
              <a:t>Extreme risk to operative's during a flood</a:t>
            </a:r>
          </a:p>
          <a:p>
            <a:pPr lvl="1"/>
            <a:r>
              <a:rPr lang="en-GB" sz="2400"/>
              <a:t>Overall risk level is LOW, can use this asset to re-route</a:t>
            </a:r>
            <a:r>
              <a:rPr lang="en-GB" sz="2800"/>
              <a:t> </a:t>
            </a:r>
            <a:r>
              <a:rPr lang="en-GB" sz="2400"/>
              <a:t>others – strategic planning</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1447800" y="533400"/>
            <a:ext cx="6842125" cy="762000"/>
          </a:xfrm>
        </p:spPr>
        <p:txBody>
          <a:bodyPr/>
          <a:lstStyle/>
          <a:p>
            <a:r>
              <a:rPr lang="en-GB"/>
              <a:t>Site 2 – Water Treatment Works</a:t>
            </a:r>
          </a:p>
        </p:txBody>
      </p:sp>
      <p:sp>
        <p:nvSpPr>
          <p:cNvPr id="10243" name="Rectangle 3"/>
          <p:cNvSpPr>
            <a:spLocks noGrp="1" noChangeArrowheads="1"/>
          </p:cNvSpPr>
          <p:nvPr>
            <p:ph type="body" idx="1"/>
          </p:nvPr>
        </p:nvSpPr>
        <p:spPr>
          <a:xfrm>
            <a:off x="5334000" y="1143000"/>
            <a:ext cx="3810000" cy="4800600"/>
          </a:xfrm>
        </p:spPr>
        <p:txBody>
          <a:bodyPr/>
          <a:lstStyle/>
          <a:p>
            <a:pPr>
              <a:lnSpc>
                <a:spcPct val="80000"/>
              </a:lnSpc>
              <a:buFontTx/>
              <a:buNone/>
            </a:pPr>
            <a:r>
              <a:rPr lang="en-GB" sz="1400" b="1"/>
              <a:t>Risk</a:t>
            </a:r>
          </a:p>
          <a:p>
            <a:pPr>
              <a:lnSpc>
                <a:spcPct val="80000"/>
              </a:lnSpc>
            </a:pPr>
            <a:r>
              <a:rPr lang="en-GB" sz="1400"/>
              <a:t>Flood Risk – Tidal/Fluvial (Flood Zone 2).</a:t>
            </a:r>
          </a:p>
          <a:p>
            <a:pPr>
              <a:lnSpc>
                <a:spcPct val="80000"/>
              </a:lnSpc>
            </a:pPr>
            <a:r>
              <a:rPr lang="en-GB" sz="1400"/>
              <a:t>Probability of Flooding – Medium (0.5%-0.1%).</a:t>
            </a:r>
          </a:p>
          <a:p>
            <a:pPr>
              <a:lnSpc>
                <a:spcPct val="80000"/>
              </a:lnSpc>
            </a:pPr>
            <a:r>
              <a:rPr lang="en-GB" sz="1400"/>
              <a:t>Standard of Protection – 1 in 100 year (1%).</a:t>
            </a:r>
          </a:p>
          <a:p>
            <a:pPr>
              <a:lnSpc>
                <a:spcPct val="80000"/>
              </a:lnSpc>
              <a:buFontTx/>
              <a:buNone/>
            </a:pPr>
            <a:endParaRPr lang="en-GB" sz="800"/>
          </a:p>
          <a:p>
            <a:pPr>
              <a:lnSpc>
                <a:spcPct val="80000"/>
              </a:lnSpc>
              <a:buFontTx/>
              <a:buNone/>
            </a:pPr>
            <a:r>
              <a:rPr lang="en-GB" sz="1400" b="1"/>
              <a:t>Modelling</a:t>
            </a:r>
          </a:p>
          <a:p>
            <a:pPr>
              <a:lnSpc>
                <a:spcPct val="80000"/>
              </a:lnSpc>
            </a:pPr>
            <a:r>
              <a:rPr lang="en-GB" sz="1400"/>
              <a:t>Shows that the site floods during the 1 in 200 year (plus climate change) tidal and combined tidal/fluvial events. </a:t>
            </a:r>
          </a:p>
          <a:p>
            <a:pPr>
              <a:lnSpc>
                <a:spcPct val="80000"/>
              </a:lnSpc>
            </a:pPr>
            <a:r>
              <a:rPr lang="en-GB" sz="1400"/>
              <a:t>Water Depths of up to 3m.</a:t>
            </a:r>
          </a:p>
          <a:p>
            <a:pPr>
              <a:lnSpc>
                <a:spcPct val="80000"/>
              </a:lnSpc>
            </a:pPr>
            <a:r>
              <a:rPr lang="en-GB" sz="1400"/>
              <a:t>Water Velocities of up to 1.14m/s.</a:t>
            </a:r>
          </a:p>
          <a:p>
            <a:pPr>
              <a:lnSpc>
                <a:spcPct val="80000"/>
              </a:lnSpc>
            </a:pPr>
            <a:r>
              <a:rPr lang="en-GB" sz="1400"/>
              <a:t>Hazard to People Factor of 4.27 – Extreme Danger for all </a:t>
            </a:r>
            <a:r>
              <a:rPr lang="en-GB" sz="1400" i="1">
                <a:cs typeface="Arial" charset="0"/>
              </a:rPr>
              <a:t>“Extreme Danger: Flood zone with deep or fast flowing water”</a:t>
            </a:r>
          </a:p>
          <a:p>
            <a:pPr>
              <a:lnSpc>
                <a:spcPct val="80000"/>
              </a:lnSpc>
              <a:buFontTx/>
              <a:buNone/>
            </a:pPr>
            <a:endParaRPr lang="en-GB" sz="800"/>
          </a:p>
          <a:p>
            <a:pPr>
              <a:lnSpc>
                <a:spcPct val="80000"/>
              </a:lnSpc>
              <a:buFontTx/>
              <a:buNone/>
            </a:pPr>
            <a:r>
              <a:rPr lang="en-GB" sz="1400" b="1"/>
              <a:t>Recommendation</a:t>
            </a:r>
          </a:p>
          <a:p>
            <a:pPr>
              <a:lnSpc>
                <a:spcPct val="80000"/>
              </a:lnSpc>
            </a:pPr>
            <a:r>
              <a:rPr lang="en-GB" sz="1400">
                <a:ea typeface="Arial Unicode MS" pitchFamily="34" charset="-128"/>
                <a:cs typeface="Arial Unicode MS" pitchFamily="34" charset="-128"/>
              </a:rPr>
              <a:t>Improve Access/Egress.</a:t>
            </a:r>
          </a:p>
          <a:p>
            <a:pPr>
              <a:lnSpc>
                <a:spcPct val="80000"/>
              </a:lnSpc>
            </a:pPr>
            <a:r>
              <a:rPr lang="en-GB" sz="1400">
                <a:ea typeface="Arial Unicode MS" pitchFamily="34" charset="-128"/>
                <a:cs typeface="Arial Unicode MS" pitchFamily="34" charset="-128"/>
              </a:rPr>
              <a:t>Improve flood defences.</a:t>
            </a:r>
          </a:p>
          <a:p>
            <a:pPr>
              <a:lnSpc>
                <a:spcPct val="80000"/>
              </a:lnSpc>
            </a:pPr>
            <a:r>
              <a:rPr lang="en-GB" sz="1400">
                <a:ea typeface="Arial Unicode MS" pitchFamily="34" charset="-128"/>
                <a:cs typeface="Arial Unicode MS" pitchFamily="34" charset="-128"/>
              </a:rPr>
              <a:t>Ground raising.</a:t>
            </a:r>
          </a:p>
          <a:p>
            <a:pPr>
              <a:lnSpc>
                <a:spcPct val="80000"/>
              </a:lnSpc>
            </a:pPr>
            <a:r>
              <a:rPr lang="en-GB" sz="1400">
                <a:ea typeface="Arial Unicode MS" pitchFamily="34" charset="-128"/>
                <a:cs typeface="Arial Unicode MS" pitchFamily="34" charset="-128"/>
              </a:rPr>
              <a:t>Develop flood evacuations/flood warning plans.</a:t>
            </a:r>
          </a:p>
          <a:p>
            <a:pPr>
              <a:lnSpc>
                <a:spcPct val="80000"/>
              </a:lnSpc>
              <a:buFontTx/>
              <a:buNone/>
            </a:pPr>
            <a:endParaRPr lang="en-GB" sz="800">
              <a:ea typeface="Arial Unicode MS" pitchFamily="34" charset="-128"/>
              <a:cs typeface="Arial Unicode MS" pitchFamily="34" charset="-128"/>
            </a:endParaRPr>
          </a:p>
          <a:p>
            <a:pPr algn="ctr">
              <a:lnSpc>
                <a:spcPct val="80000"/>
              </a:lnSpc>
              <a:buFontTx/>
              <a:buNone/>
            </a:pPr>
            <a:r>
              <a:rPr lang="en-GB" sz="1400" b="1">
                <a:ea typeface="Arial Unicode MS" pitchFamily="34" charset="-128"/>
                <a:cs typeface="Arial Unicode MS" pitchFamily="34" charset="-128"/>
              </a:rPr>
              <a:t>Risk Level (Low/Med/High)</a:t>
            </a:r>
          </a:p>
          <a:p>
            <a:pPr algn="ctr">
              <a:lnSpc>
                <a:spcPct val="80000"/>
              </a:lnSpc>
              <a:buFontTx/>
              <a:buNone/>
            </a:pPr>
            <a:r>
              <a:rPr lang="en-GB" sz="1400"/>
              <a:t>HIGH.</a:t>
            </a:r>
          </a:p>
          <a:p>
            <a:pPr>
              <a:lnSpc>
                <a:spcPct val="80000"/>
              </a:lnSpc>
            </a:pPr>
            <a:endParaRPr lang="en-GB" sz="1400"/>
          </a:p>
        </p:txBody>
      </p:sp>
      <p:pic>
        <p:nvPicPr>
          <p:cNvPr id="10244" name="Picture 4" descr="Slide_1"/>
          <p:cNvPicPr>
            <a:picLocks noChangeAspect="1" noChangeArrowheads="1"/>
          </p:cNvPicPr>
          <p:nvPr/>
        </p:nvPicPr>
        <p:blipFill>
          <a:blip r:embed="rId3"/>
          <a:srcRect b="7460"/>
          <a:stretch>
            <a:fillRect/>
          </a:stretch>
        </p:blipFill>
        <p:spPr bwMode="auto">
          <a:xfrm>
            <a:off x="457200" y="1981200"/>
            <a:ext cx="4876800" cy="3657600"/>
          </a:xfrm>
          <a:prstGeom prst="rect">
            <a:avLst/>
          </a:prstGeom>
          <a:noFill/>
          <a:ln w="9525">
            <a:solidFill>
              <a:schemeClr val="tx1"/>
            </a:solidFill>
            <a:miter lim="800000"/>
            <a:headEnd/>
            <a:tailEnd/>
          </a:ln>
        </p:spPr>
      </p:pic>
      <p:sp>
        <p:nvSpPr>
          <p:cNvPr id="10250" name="Line 10"/>
          <p:cNvSpPr>
            <a:spLocks noChangeShapeType="1"/>
          </p:cNvSpPr>
          <p:nvPr/>
        </p:nvSpPr>
        <p:spPr bwMode="auto">
          <a:xfrm flipH="1">
            <a:off x="2895600" y="2209800"/>
            <a:ext cx="2590800" cy="457200"/>
          </a:xfrm>
          <a:prstGeom prst="line">
            <a:avLst/>
          </a:prstGeom>
          <a:noFill/>
          <a:ln w="25400">
            <a:solidFill>
              <a:schemeClr val="tx1"/>
            </a:solidFill>
            <a:round/>
            <a:headEnd/>
            <a:tailEnd type="triangle" w="med" len="med"/>
          </a:ln>
          <a:effectLst/>
        </p:spPr>
        <p:txBody>
          <a:bodyPr/>
          <a:lstStyle/>
          <a:p>
            <a:endParaRPr lang="en-GB"/>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Grp="1" noChangeArrowheads="1"/>
          </p:cNvSpPr>
          <p:nvPr>
            <p:ph type="title"/>
          </p:nvPr>
        </p:nvSpPr>
        <p:spPr>
          <a:xfrm>
            <a:off x="1676400" y="457200"/>
            <a:ext cx="6842125" cy="762000"/>
          </a:xfrm>
        </p:spPr>
        <p:txBody>
          <a:bodyPr/>
          <a:lstStyle/>
          <a:p>
            <a:r>
              <a:rPr lang="en-GB"/>
              <a:t>Site 2 – Water Treatment Works</a:t>
            </a:r>
          </a:p>
        </p:txBody>
      </p:sp>
      <p:sp>
        <p:nvSpPr>
          <p:cNvPr id="76803" name="Rectangle 3"/>
          <p:cNvSpPr>
            <a:spLocks noGrp="1" noChangeArrowheads="1"/>
          </p:cNvSpPr>
          <p:nvPr>
            <p:ph type="body" idx="1"/>
          </p:nvPr>
        </p:nvSpPr>
        <p:spPr>
          <a:xfrm>
            <a:off x="533400" y="1557338"/>
            <a:ext cx="8305800" cy="4538662"/>
          </a:xfrm>
        </p:spPr>
        <p:txBody>
          <a:bodyPr/>
          <a:lstStyle/>
          <a:p>
            <a:endParaRPr lang="en-GB" sz="2800"/>
          </a:p>
          <a:p>
            <a:r>
              <a:rPr lang="en-GB" sz="2800"/>
              <a:t>Key Infrastructure – High Risk</a:t>
            </a:r>
          </a:p>
          <a:p>
            <a:pPr lvl="1"/>
            <a:endParaRPr lang="en-GB" sz="2800"/>
          </a:p>
          <a:p>
            <a:pPr lvl="1"/>
            <a:r>
              <a:rPr lang="en-GB" sz="2400"/>
              <a:t>Risk of losing Water Supply</a:t>
            </a:r>
          </a:p>
          <a:p>
            <a:pPr lvl="1"/>
            <a:r>
              <a:rPr lang="en-GB" sz="2400"/>
              <a:t>Flood water contaminating equipment (long recovery time)</a:t>
            </a:r>
          </a:p>
          <a:p>
            <a:pPr lvl="1"/>
            <a:r>
              <a:rPr lang="en-GB" sz="2400"/>
              <a:t>Damage to electrics and control equipment</a:t>
            </a:r>
          </a:p>
          <a:p>
            <a:pPr lvl="1"/>
            <a:r>
              <a:rPr lang="en-GB" sz="2400"/>
              <a:t>Cannot use this facility – need to re-route</a:t>
            </a:r>
          </a:p>
          <a:p>
            <a:pPr lvl="1">
              <a:buFontTx/>
              <a:buNone/>
            </a:pPr>
            <a:endParaRPr lang="en-GB" sz="2400"/>
          </a:p>
          <a:p>
            <a:pPr lvl="1"/>
            <a:r>
              <a:rPr lang="en-GB" sz="2400"/>
              <a:t>Contingency required</a:t>
            </a:r>
          </a:p>
          <a:p>
            <a:pPr>
              <a:buFontTx/>
              <a:buNone/>
            </a:pPr>
            <a:endParaRPr lang="en-GB" sz="80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GB"/>
              <a:t>Site 3 – Pumping Station</a:t>
            </a:r>
          </a:p>
        </p:txBody>
      </p:sp>
      <p:sp>
        <p:nvSpPr>
          <p:cNvPr id="21508" name="Rectangle 4"/>
          <p:cNvSpPr>
            <a:spLocks noChangeArrowheads="1"/>
          </p:cNvSpPr>
          <p:nvPr/>
        </p:nvSpPr>
        <p:spPr bwMode="auto">
          <a:xfrm>
            <a:off x="5334000" y="1371600"/>
            <a:ext cx="3810000" cy="4343400"/>
          </a:xfrm>
          <a:prstGeom prst="rect">
            <a:avLst/>
          </a:prstGeom>
          <a:noFill/>
          <a:ln w="9525">
            <a:noFill/>
            <a:miter lim="800000"/>
            <a:headEnd/>
            <a:tailEnd/>
          </a:ln>
          <a:effectLst/>
        </p:spPr>
        <p:txBody>
          <a:bodyPr/>
          <a:lstStyle/>
          <a:p>
            <a:pPr marL="342900" indent="-342900" eaLnBrk="1" hangingPunct="1">
              <a:spcBef>
                <a:spcPct val="20000"/>
              </a:spcBef>
            </a:pPr>
            <a:r>
              <a:rPr lang="en-GB" sz="1300" b="1">
                <a:latin typeface="Gill Sans MT" pitchFamily="34" charset="0"/>
              </a:rPr>
              <a:t>Risk</a:t>
            </a:r>
          </a:p>
          <a:p>
            <a:pPr marL="342900" indent="-342900" eaLnBrk="1" hangingPunct="1">
              <a:spcBef>
                <a:spcPct val="20000"/>
              </a:spcBef>
              <a:buFontTx/>
              <a:buChar char="•"/>
            </a:pPr>
            <a:r>
              <a:rPr lang="en-GB" sz="1300">
                <a:latin typeface="Gill Sans MT" pitchFamily="34" charset="0"/>
              </a:rPr>
              <a:t>Flood Risk – Tidal/Fluvial (Flood Zone 3).</a:t>
            </a:r>
          </a:p>
          <a:p>
            <a:pPr marL="342900" indent="-342900" eaLnBrk="1" hangingPunct="1">
              <a:spcBef>
                <a:spcPct val="20000"/>
              </a:spcBef>
              <a:buFontTx/>
              <a:buChar char="•"/>
            </a:pPr>
            <a:r>
              <a:rPr lang="en-GB" sz="1300">
                <a:latin typeface="Gill Sans MT" pitchFamily="34" charset="0"/>
              </a:rPr>
              <a:t>Probability of Flooding – High (&gt;0.5%).</a:t>
            </a:r>
          </a:p>
          <a:p>
            <a:pPr marL="342900" indent="-342900" eaLnBrk="1" hangingPunct="1">
              <a:spcBef>
                <a:spcPct val="20000"/>
              </a:spcBef>
              <a:buFontTx/>
              <a:buChar char="•"/>
            </a:pPr>
            <a:r>
              <a:rPr lang="en-GB" sz="1300">
                <a:latin typeface="Gill Sans MT" pitchFamily="34" charset="0"/>
              </a:rPr>
              <a:t>Standard of Protection – 1 in 100 year (1%).</a:t>
            </a:r>
          </a:p>
          <a:p>
            <a:pPr marL="342900" indent="-342900" eaLnBrk="1" hangingPunct="1">
              <a:spcBef>
                <a:spcPct val="20000"/>
              </a:spcBef>
            </a:pPr>
            <a:endParaRPr lang="en-GB" sz="800">
              <a:latin typeface="Gill Sans MT" pitchFamily="34" charset="0"/>
            </a:endParaRPr>
          </a:p>
          <a:p>
            <a:pPr marL="342900" indent="-342900" eaLnBrk="1" hangingPunct="1">
              <a:spcBef>
                <a:spcPct val="20000"/>
              </a:spcBef>
            </a:pPr>
            <a:r>
              <a:rPr lang="en-GB" sz="1300" b="1">
                <a:latin typeface="Gill Sans MT" pitchFamily="34" charset="0"/>
              </a:rPr>
              <a:t>Modelling</a:t>
            </a:r>
          </a:p>
          <a:p>
            <a:pPr marL="342900" indent="-342900">
              <a:buFontTx/>
              <a:buChar char="•"/>
            </a:pPr>
            <a:r>
              <a:rPr lang="en-GB" sz="1300">
                <a:latin typeface="Gill Sans MT" pitchFamily="34" charset="0"/>
              </a:rPr>
              <a:t>Shows that the site floods during the 1 in 200 year (plus climate change) tidal and combined tidal/fluvial events. </a:t>
            </a:r>
          </a:p>
          <a:p>
            <a:pPr marL="342900" indent="-342900">
              <a:buFontTx/>
              <a:buChar char="•"/>
            </a:pPr>
            <a:r>
              <a:rPr lang="en-GB" sz="1300">
                <a:latin typeface="Gill Sans MT" pitchFamily="34" charset="0"/>
              </a:rPr>
              <a:t>Water Depths of up to 5m.</a:t>
            </a:r>
          </a:p>
          <a:p>
            <a:pPr marL="342900" indent="-342900" eaLnBrk="1" hangingPunct="1">
              <a:lnSpc>
                <a:spcPct val="90000"/>
              </a:lnSpc>
              <a:spcBef>
                <a:spcPct val="20000"/>
              </a:spcBef>
              <a:buFontTx/>
              <a:buChar char="•"/>
            </a:pPr>
            <a:r>
              <a:rPr lang="en-GB" sz="1300">
                <a:latin typeface="Gill Sans MT" pitchFamily="34" charset="0"/>
              </a:rPr>
              <a:t>Water Velocities of up to 0.7m/s.</a:t>
            </a:r>
          </a:p>
          <a:p>
            <a:pPr marL="342900" indent="-342900" eaLnBrk="1" hangingPunct="1">
              <a:spcBef>
                <a:spcPct val="20000"/>
              </a:spcBef>
              <a:buFontTx/>
              <a:buChar char="•"/>
            </a:pPr>
            <a:r>
              <a:rPr lang="en-GB" sz="1300">
                <a:latin typeface="Gill Sans MT" pitchFamily="34" charset="0"/>
              </a:rPr>
              <a:t>Hazard to People Factor of 6.86 – Extreme Danger for all </a:t>
            </a:r>
            <a:r>
              <a:rPr lang="en-GB" sz="1300" i="1">
                <a:latin typeface="Gill Sans MT" pitchFamily="34" charset="0"/>
                <a:cs typeface="Arial" charset="0"/>
              </a:rPr>
              <a:t>“Extreme Danger: Flood zone with deep or fast flowing water”</a:t>
            </a:r>
          </a:p>
          <a:p>
            <a:pPr marL="342900" indent="-342900" eaLnBrk="1" hangingPunct="1">
              <a:spcBef>
                <a:spcPct val="20000"/>
              </a:spcBef>
            </a:pPr>
            <a:endParaRPr lang="en-GB" sz="800">
              <a:latin typeface="Gill Sans MT" pitchFamily="34" charset="0"/>
            </a:endParaRPr>
          </a:p>
          <a:p>
            <a:pPr marL="342900" indent="-342900" eaLnBrk="1" hangingPunct="1">
              <a:spcBef>
                <a:spcPct val="20000"/>
              </a:spcBef>
            </a:pPr>
            <a:r>
              <a:rPr lang="en-GB" sz="1300" b="1">
                <a:latin typeface="Gill Sans MT" pitchFamily="34" charset="0"/>
              </a:rPr>
              <a:t>Recommendation</a:t>
            </a:r>
          </a:p>
          <a:p>
            <a:pPr marL="342900" indent="-342900" eaLnBrk="1" hangingPunct="1">
              <a:spcBef>
                <a:spcPct val="20000"/>
              </a:spcBef>
              <a:buFontTx/>
              <a:buChar char="•"/>
            </a:pPr>
            <a:r>
              <a:rPr lang="en-GB" sz="1300">
                <a:latin typeface="Gill Sans MT" pitchFamily="34" charset="0"/>
                <a:ea typeface="Arial Unicode MS" pitchFamily="34" charset="-128"/>
                <a:cs typeface="Arial Unicode MS" pitchFamily="34" charset="-128"/>
              </a:rPr>
              <a:t>Improve flood defences.</a:t>
            </a:r>
          </a:p>
          <a:p>
            <a:pPr marL="342900" indent="-342900" eaLnBrk="1" hangingPunct="1">
              <a:spcBef>
                <a:spcPct val="20000"/>
              </a:spcBef>
              <a:buFontTx/>
              <a:buChar char="•"/>
            </a:pPr>
            <a:r>
              <a:rPr lang="en-GB" sz="1300">
                <a:latin typeface="Gill Sans MT" pitchFamily="34" charset="0"/>
                <a:ea typeface="Arial Unicode MS" pitchFamily="34" charset="-128"/>
                <a:cs typeface="Arial Unicode MS" pitchFamily="34" charset="-128"/>
              </a:rPr>
              <a:t>Round raising.</a:t>
            </a:r>
          </a:p>
          <a:p>
            <a:pPr marL="342900" indent="-342900" eaLnBrk="1" hangingPunct="1">
              <a:spcBef>
                <a:spcPct val="20000"/>
              </a:spcBef>
              <a:buFontTx/>
              <a:buChar char="•"/>
            </a:pPr>
            <a:r>
              <a:rPr lang="en-GB" sz="1300">
                <a:latin typeface="Gill Sans MT" pitchFamily="34" charset="0"/>
                <a:ea typeface="Arial Unicode MS" pitchFamily="34" charset="-128"/>
                <a:cs typeface="Arial Unicode MS" pitchFamily="34" charset="-128"/>
              </a:rPr>
              <a:t>Develop flood evacuations/flood warning plans.</a:t>
            </a:r>
          </a:p>
          <a:p>
            <a:pPr marL="342900" indent="-342900" eaLnBrk="1" hangingPunct="1">
              <a:spcBef>
                <a:spcPct val="20000"/>
              </a:spcBef>
            </a:pPr>
            <a:endParaRPr lang="en-GB" sz="800">
              <a:latin typeface="Gill Sans MT" pitchFamily="34" charset="0"/>
              <a:ea typeface="Arial Unicode MS" pitchFamily="34" charset="-128"/>
              <a:cs typeface="Arial Unicode MS" pitchFamily="34" charset="-128"/>
            </a:endParaRPr>
          </a:p>
          <a:p>
            <a:pPr marL="342900" indent="-342900" algn="ctr" eaLnBrk="1" hangingPunct="1">
              <a:spcBef>
                <a:spcPct val="20000"/>
              </a:spcBef>
            </a:pPr>
            <a:r>
              <a:rPr lang="en-GB" sz="1300" b="1">
                <a:latin typeface="Gill Sans MT" pitchFamily="34" charset="0"/>
                <a:ea typeface="Arial Unicode MS" pitchFamily="34" charset="-128"/>
                <a:cs typeface="Arial Unicode MS" pitchFamily="34" charset="-128"/>
              </a:rPr>
              <a:t>Risk Level (Low/Med/High)</a:t>
            </a:r>
          </a:p>
          <a:p>
            <a:pPr marL="342900" indent="-342900" algn="ctr" eaLnBrk="1" hangingPunct="1">
              <a:spcBef>
                <a:spcPct val="20000"/>
              </a:spcBef>
            </a:pPr>
            <a:r>
              <a:rPr lang="en-GB" sz="1300">
                <a:latin typeface="Gill Sans MT" pitchFamily="34" charset="0"/>
              </a:rPr>
              <a:t>HIGH.</a:t>
            </a:r>
          </a:p>
          <a:p>
            <a:pPr marL="342900" indent="-342900" eaLnBrk="1" hangingPunct="1">
              <a:lnSpc>
                <a:spcPct val="90000"/>
              </a:lnSpc>
              <a:spcBef>
                <a:spcPct val="20000"/>
              </a:spcBef>
              <a:buFontTx/>
              <a:buChar char="•"/>
            </a:pPr>
            <a:endParaRPr lang="en-GB" sz="1300">
              <a:latin typeface="Gill Sans MT" pitchFamily="34" charset="0"/>
            </a:endParaRPr>
          </a:p>
        </p:txBody>
      </p:sp>
      <p:pic>
        <p:nvPicPr>
          <p:cNvPr id="21509" name="Picture 5" descr="Slide_2"/>
          <p:cNvPicPr>
            <a:picLocks noChangeAspect="1" noChangeArrowheads="1"/>
          </p:cNvPicPr>
          <p:nvPr/>
        </p:nvPicPr>
        <p:blipFill>
          <a:blip r:embed="rId3"/>
          <a:srcRect b="6729"/>
          <a:stretch>
            <a:fillRect/>
          </a:stretch>
        </p:blipFill>
        <p:spPr bwMode="auto">
          <a:xfrm>
            <a:off x="381000" y="1600200"/>
            <a:ext cx="4876800" cy="4114800"/>
          </a:xfrm>
          <a:prstGeom prst="rect">
            <a:avLst/>
          </a:prstGeom>
          <a:noFill/>
          <a:ln w="9525">
            <a:solidFill>
              <a:schemeClr val="tx1"/>
            </a:solidFill>
            <a:miter lim="800000"/>
            <a:headEnd/>
            <a:tailEnd/>
          </a:ln>
        </p:spPr>
      </p:pic>
      <p:sp>
        <p:nvSpPr>
          <p:cNvPr id="21510" name="Line 6"/>
          <p:cNvSpPr>
            <a:spLocks noChangeShapeType="1"/>
          </p:cNvSpPr>
          <p:nvPr/>
        </p:nvSpPr>
        <p:spPr bwMode="auto">
          <a:xfrm flipH="1">
            <a:off x="2362200" y="1676400"/>
            <a:ext cx="2971800" cy="1524000"/>
          </a:xfrm>
          <a:prstGeom prst="line">
            <a:avLst/>
          </a:prstGeom>
          <a:noFill/>
          <a:ln w="25400">
            <a:solidFill>
              <a:schemeClr val="tx1"/>
            </a:solidFill>
            <a:round/>
            <a:headEnd/>
            <a:tailEnd type="triangle" w="med" len="med"/>
          </a:ln>
          <a:effectLst/>
        </p:spPr>
        <p:txBody>
          <a:bodyPr/>
          <a:lstStyle/>
          <a:p>
            <a:endParaRPr lang="en-GB"/>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5" name="Rectangle 3"/>
          <p:cNvSpPr>
            <a:spLocks noGrp="1" noChangeArrowheads="1"/>
          </p:cNvSpPr>
          <p:nvPr>
            <p:ph type="body" idx="1"/>
          </p:nvPr>
        </p:nvSpPr>
        <p:spPr>
          <a:xfrm>
            <a:off x="533400" y="1447800"/>
            <a:ext cx="8305800" cy="4648200"/>
          </a:xfrm>
        </p:spPr>
        <p:txBody>
          <a:bodyPr/>
          <a:lstStyle/>
          <a:p>
            <a:endParaRPr lang="en-GB" sz="2800"/>
          </a:p>
          <a:p>
            <a:r>
              <a:rPr lang="en-GB" sz="2800"/>
              <a:t>Key Infrastructure – High Risk</a:t>
            </a:r>
          </a:p>
          <a:p>
            <a:pPr lvl="1"/>
            <a:endParaRPr lang="en-GB" sz="2800"/>
          </a:p>
          <a:p>
            <a:pPr lvl="1"/>
            <a:r>
              <a:rPr lang="en-GB" sz="2400"/>
              <a:t>Risk of exacerbating flooding</a:t>
            </a:r>
          </a:p>
          <a:p>
            <a:pPr lvl="1"/>
            <a:r>
              <a:rPr lang="en-GB" sz="2400"/>
              <a:t>5m water depths will knock out equipment</a:t>
            </a:r>
          </a:p>
          <a:p>
            <a:pPr lvl="1"/>
            <a:r>
              <a:rPr lang="en-GB" sz="2400"/>
              <a:t>Danger to personnel on site</a:t>
            </a:r>
          </a:p>
          <a:p>
            <a:pPr lvl="1"/>
            <a:r>
              <a:rPr lang="en-GB" sz="2400"/>
              <a:t>Rapid inundation following a flood event</a:t>
            </a:r>
          </a:p>
          <a:p>
            <a:pPr lvl="1"/>
            <a:endParaRPr lang="en-GB" sz="2400"/>
          </a:p>
          <a:p>
            <a:pPr lvl="1"/>
            <a:r>
              <a:rPr lang="en-GB" sz="2400"/>
              <a:t>Need an alternative route/contingency</a:t>
            </a:r>
          </a:p>
          <a:p>
            <a:endParaRPr lang="en-GB"/>
          </a:p>
        </p:txBody>
      </p:sp>
      <p:sp>
        <p:nvSpPr>
          <p:cNvPr id="79876" name="Rectangle 4"/>
          <p:cNvSpPr>
            <a:spLocks noGrp="1" noChangeArrowheads="1"/>
          </p:cNvSpPr>
          <p:nvPr>
            <p:ph type="title"/>
          </p:nvPr>
        </p:nvSpPr>
        <p:spPr>
          <a:xfrm>
            <a:off x="1676400" y="533400"/>
            <a:ext cx="5867400" cy="762000"/>
          </a:xfrm>
          <a:noFill/>
          <a:ln/>
        </p:spPr>
        <p:txBody>
          <a:bodyPr/>
          <a:lstStyle/>
          <a:p>
            <a:r>
              <a:rPr lang="en-GB"/>
              <a:t>Site 3 – Pumping Station</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2"/>
          <p:cNvSpPr>
            <a:spLocks noGrp="1" noChangeArrowheads="1"/>
          </p:cNvSpPr>
          <p:nvPr>
            <p:ph type="title"/>
          </p:nvPr>
        </p:nvSpPr>
        <p:spPr/>
        <p:txBody>
          <a:bodyPr/>
          <a:lstStyle/>
          <a:p>
            <a:r>
              <a:rPr lang="en-GB"/>
              <a:t>Appreciation of Risk</a:t>
            </a:r>
          </a:p>
        </p:txBody>
      </p:sp>
      <p:sp>
        <p:nvSpPr>
          <p:cNvPr id="80899" name="Rectangle 3"/>
          <p:cNvSpPr>
            <a:spLocks noGrp="1" noChangeArrowheads="1"/>
          </p:cNvSpPr>
          <p:nvPr>
            <p:ph type="body" idx="1"/>
          </p:nvPr>
        </p:nvSpPr>
        <p:spPr>
          <a:xfrm>
            <a:off x="533400" y="1676400"/>
            <a:ext cx="7772400" cy="4114800"/>
          </a:xfrm>
        </p:spPr>
        <p:txBody>
          <a:bodyPr/>
          <a:lstStyle/>
          <a:p>
            <a:r>
              <a:rPr lang="en-GB" sz="2800" b="1"/>
              <a:t>Understanding the risk</a:t>
            </a:r>
          </a:p>
          <a:p>
            <a:pPr>
              <a:buFontTx/>
              <a:buNone/>
            </a:pPr>
            <a:endParaRPr lang="en-GB" sz="800" b="1"/>
          </a:p>
          <a:p>
            <a:pPr lvl="1"/>
            <a:r>
              <a:rPr lang="en-GB" sz="2800"/>
              <a:t>Timing of the flood</a:t>
            </a:r>
          </a:p>
          <a:p>
            <a:pPr lvl="1"/>
            <a:r>
              <a:rPr lang="en-GB" sz="2800"/>
              <a:t>Depth of the flood</a:t>
            </a:r>
          </a:p>
          <a:p>
            <a:pPr lvl="1"/>
            <a:r>
              <a:rPr lang="en-GB" sz="2800"/>
              <a:t>Velocity of the flood</a:t>
            </a:r>
          </a:p>
          <a:p>
            <a:pPr lvl="1"/>
            <a:endParaRPr lang="en-GB" sz="2800"/>
          </a:p>
          <a:p>
            <a:r>
              <a:rPr lang="en-GB"/>
              <a:t>Understand how this effects the infrastructure – associated cost</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a:xfrm>
            <a:off x="1676400" y="685800"/>
            <a:ext cx="5867400" cy="762000"/>
          </a:xfrm>
        </p:spPr>
        <p:txBody>
          <a:bodyPr/>
          <a:lstStyle/>
          <a:p>
            <a:r>
              <a:rPr lang="en-GB">
                <a:latin typeface="Arial" charset="0"/>
              </a:rPr>
              <a:t>Mitigation Measures</a:t>
            </a:r>
            <a:br>
              <a:rPr lang="en-GB">
                <a:latin typeface="Arial" charset="0"/>
              </a:rPr>
            </a:br>
            <a:r>
              <a:rPr lang="en-GB" sz="2400">
                <a:latin typeface="Arial" charset="0"/>
              </a:rPr>
              <a:t>Risk Reduction/Management</a:t>
            </a:r>
          </a:p>
        </p:txBody>
      </p:sp>
      <p:sp>
        <p:nvSpPr>
          <p:cNvPr id="31747" name="Rectangle 3"/>
          <p:cNvSpPr>
            <a:spLocks noGrp="1" noChangeArrowheads="1"/>
          </p:cNvSpPr>
          <p:nvPr>
            <p:ph type="body" idx="1"/>
          </p:nvPr>
        </p:nvSpPr>
        <p:spPr>
          <a:xfrm>
            <a:off x="609600" y="1989138"/>
            <a:ext cx="8077200" cy="4259262"/>
          </a:xfrm>
        </p:spPr>
        <p:txBody>
          <a:bodyPr/>
          <a:lstStyle/>
          <a:p>
            <a:pPr>
              <a:buFontTx/>
              <a:buNone/>
            </a:pPr>
            <a:r>
              <a:rPr lang="en-GB" sz="2000" b="1"/>
              <a:t>KEY STEPS</a:t>
            </a:r>
          </a:p>
          <a:p>
            <a:endParaRPr lang="en-GB" sz="2000" b="1"/>
          </a:p>
          <a:p>
            <a:r>
              <a:rPr lang="en-GB" sz="1800"/>
              <a:t>Develop an Asset Register which identifies all the assets and there vulnerability to flooding with the affects of climate change taken into account.</a:t>
            </a:r>
          </a:p>
          <a:p>
            <a:endParaRPr lang="en-GB" sz="1800"/>
          </a:p>
          <a:p>
            <a:r>
              <a:rPr lang="en-GB" sz="1800"/>
              <a:t>Develop a risk register showing how critical these assets are to the operation</a:t>
            </a:r>
          </a:p>
          <a:p>
            <a:endParaRPr lang="en-GB" sz="1800"/>
          </a:p>
          <a:p>
            <a:r>
              <a:rPr lang="en-GB" sz="1800"/>
              <a:t>Develop a cost register detailing the replacement costs and more critically a time line for replacement</a:t>
            </a:r>
          </a:p>
          <a:p>
            <a:endParaRPr lang="en-GB" sz="180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p:cNvSpPr>
            <a:spLocks noGrp="1" noChangeArrowheads="1"/>
          </p:cNvSpPr>
          <p:nvPr>
            <p:ph type="title"/>
          </p:nvPr>
        </p:nvSpPr>
        <p:spPr>
          <a:xfrm>
            <a:off x="1676400" y="609600"/>
            <a:ext cx="5867400" cy="762000"/>
          </a:xfrm>
        </p:spPr>
        <p:txBody>
          <a:bodyPr/>
          <a:lstStyle/>
          <a:p>
            <a:r>
              <a:rPr lang="en-GB"/>
              <a:t>Cost Benefit Analysis</a:t>
            </a:r>
          </a:p>
        </p:txBody>
      </p:sp>
      <p:sp>
        <p:nvSpPr>
          <p:cNvPr id="74755" name="Rectangle 3"/>
          <p:cNvSpPr>
            <a:spLocks noGrp="1" noChangeArrowheads="1"/>
          </p:cNvSpPr>
          <p:nvPr>
            <p:ph type="body" idx="1"/>
          </p:nvPr>
        </p:nvSpPr>
        <p:spPr>
          <a:xfrm>
            <a:off x="685800" y="1828800"/>
            <a:ext cx="7772400" cy="4114800"/>
          </a:xfrm>
        </p:spPr>
        <p:txBody>
          <a:bodyPr/>
          <a:lstStyle/>
          <a:p>
            <a:pPr marL="533400" indent="-533400">
              <a:lnSpc>
                <a:spcPct val="90000"/>
              </a:lnSpc>
              <a:buFontTx/>
              <a:buNone/>
            </a:pPr>
            <a:r>
              <a:rPr lang="en-GB" sz="2000"/>
              <a:t>Three critical costs</a:t>
            </a:r>
          </a:p>
          <a:p>
            <a:pPr marL="533400" indent="-533400">
              <a:lnSpc>
                <a:spcPct val="90000"/>
              </a:lnSpc>
            </a:pPr>
            <a:endParaRPr lang="en-GB" sz="2000"/>
          </a:p>
          <a:p>
            <a:pPr marL="990600" lvl="1" indent="-533400">
              <a:lnSpc>
                <a:spcPct val="90000"/>
              </a:lnSpc>
              <a:buFontTx/>
              <a:buAutoNum type="arabicPeriod"/>
            </a:pPr>
            <a:r>
              <a:rPr lang="en-GB" sz="2000"/>
              <a:t>The cost or repair or replacement following a flood</a:t>
            </a:r>
          </a:p>
          <a:p>
            <a:pPr marL="990600" lvl="1" indent="-533400">
              <a:lnSpc>
                <a:spcPct val="90000"/>
              </a:lnSpc>
              <a:buFontTx/>
              <a:buAutoNum type="arabicPeriod"/>
            </a:pPr>
            <a:r>
              <a:rPr lang="en-GB" sz="2000"/>
              <a:t>The cost of compensation/loss of supply or operation</a:t>
            </a:r>
          </a:p>
          <a:p>
            <a:pPr marL="990600" lvl="1" indent="-533400">
              <a:lnSpc>
                <a:spcPct val="90000"/>
              </a:lnSpc>
              <a:buFontTx/>
              <a:buAutoNum type="arabicPeriod"/>
            </a:pPr>
            <a:r>
              <a:rPr lang="en-GB" sz="2000"/>
              <a:t>Cost of bad publicity</a:t>
            </a:r>
          </a:p>
          <a:p>
            <a:pPr marL="990600" lvl="1" indent="-533400">
              <a:lnSpc>
                <a:spcPct val="90000"/>
              </a:lnSpc>
            </a:pPr>
            <a:endParaRPr lang="en-GB" sz="2000"/>
          </a:p>
          <a:p>
            <a:pPr marL="533400" indent="-533400">
              <a:lnSpc>
                <a:spcPct val="90000"/>
              </a:lnSpc>
              <a:buFontTx/>
              <a:buNone/>
            </a:pPr>
            <a:r>
              <a:rPr lang="en-GB" sz="2000"/>
              <a:t>Costs</a:t>
            </a:r>
          </a:p>
          <a:p>
            <a:pPr marL="990600" lvl="1" indent="-533400">
              <a:lnSpc>
                <a:spcPct val="90000"/>
              </a:lnSpc>
            </a:pPr>
            <a:r>
              <a:rPr lang="en-GB" sz="2000"/>
              <a:t>People seeking payments against guaranteed standards of service!</a:t>
            </a:r>
          </a:p>
          <a:p>
            <a:pPr marL="990600" lvl="1" indent="-533400">
              <a:lnSpc>
                <a:spcPct val="90000"/>
              </a:lnSpc>
            </a:pPr>
            <a:endParaRPr lang="en-GB" sz="2000"/>
          </a:p>
          <a:p>
            <a:pPr marL="990600" lvl="1" indent="-533400" algn="ctr">
              <a:lnSpc>
                <a:spcPct val="90000"/>
              </a:lnSpc>
              <a:buFontTx/>
              <a:buNone/>
            </a:pPr>
            <a:r>
              <a:rPr lang="en-GB" sz="2800"/>
              <a:t>UU Paid £1.5 million after the Carlisle floods to customers!</a:t>
            </a:r>
          </a:p>
          <a:p>
            <a:pPr marL="533400" indent="-533400">
              <a:lnSpc>
                <a:spcPct val="90000"/>
              </a:lnSpc>
              <a:buFontTx/>
              <a:buNone/>
            </a:pPr>
            <a:endParaRPr lang="en-GB" sz="200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p:txBody>
          <a:bodyPr/>
          <a:lstStyle/>
          <a:p>
            <a:r>
              <a:rPr lang="en-GB"/>
              <a:t>Cost Analysis</a:t>
            </a:r>
          </a:p>
        </p:txBody>
      </p:sp>
      <p:sp>
        <p:nvSpPr>
          <p:cNvPr id="71683" name="Rectangle 3"/>
          <p:cNvSpPr>
            <a:spLocks noGrp="1" noChangeArrowheads="1"/>
          </p:cNvSpPr>
          <p:nvPr>
            <p:ph type="body" idx="1"/>
          </p:nvPr>
        </p:nvSpPr>
        <p:spPr>
          <a:xfrm>
            <a:off x="381000" y="1600200"/>
            <a:ext cx="8458200" cy="4495800"/>
          </a:xfrm>
        </p:spPr>
        <p:txBody>
          <a:bodyPr/>
          <a:lstStyle/>
          <a:p>
            <a:pPr>
              <a:buFontTx/>
              <a:buNone/>
            </a:pPr>
            <a:r>
              <a:rPr lang="en-GB" sz="2400" b="1"/>
              <a:t>Use a simple method initially</a:t>
            </a:r>
          </a:p>
          <a:p>
            <a:endParaRPr lang="en-GB" sz="2400"/>
          </a:p>
          <a:p>
            <a:pPr lvl="1"/>
            <a:r>
              <a:rPr lang="en-GB" sz="2400"/>
              <a:t>Divide the site up into a grid and look at critical process and activities</a:t>
            </a:r>
          </a:p>
          <a:p>
            <a:pPr lvl="1"/>
            <a:r>
              <a:rPr lang="en-GB" sz="2400"/>
              <a:t>Look at sealing/waterproofing rooms</a:t>
            </a:r>
          </a:p>
          <a:p>
            <a:pPr lvl="1"/>
            <a:r>
              <a:rPr lang="en-GB" sz="2400"/>
              <a:t>Can areas operate in isolation</a:t>
            </a:r>
          </a:p>
          <a:p>
            <a:pPr lvl="1"/>
            <a:r>
              <a:rPr lang="en-GB" sz="2400"/>
              <a:t>Put contingency plans in place</a:t>
            </a:r>
          </a:p>
          <a:p>
            <a:pPr lvl="1"/>
            <a:endParaRPr lang="en-GB" sz="2400"/>
          </a:p>
          <a:p>
            <a:pPr lvl="1">
              <a:buFontTx/>
              <a:buNone/>
            </a:pPr>
            <a:endParaRPr lang="en-GB"/>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1" name="Rectangle 3"/>
          <p:cNvSpPr>
            <a:spLocks noGrp="1" noChangeArrowheads="1"/>
          </p:cNvSpPr>
          <p:nvPr>
            <p:ph type="body" idx="1"/>
          </p:nvPr>
        </p:nvSpPr>
        <p:spPr>
          <a:xfrm>
            <a:off x="1219200" y="1916113"/>
            <a:ext cx="7391400" cy="4027487"/>
          </a:xfrm>
        </p:spPr>
        <p:txBody>
          <a:bodyPr/>
          <a:lstStyle/>
          <a:p>
            <a:pPr>
              <a:buFontTx/>
              <a:buNone/>
            </a:pPr>
            <a:r>
              <a:rPr lang="en-GB" sz="1800" b="1"/>
              <a:t>Operation is located within a High risk area;</a:t>
            </a:r>
          </a:p>
          <a:p>
            <a:pPr>
              <a:buFontTx/>
              <a:buNone/>
            </a:pPr>
            <a:endParaRPr lang="en-GB" sz="1800" b="1"/>
          </a:p>
          <a:p>
            <a:pPr lvl="2"/>
            <a:r>
              <a:rPr lang="en-GB" sz="1800">
                <a:cs typeface="Arial" charset="0"/>
              </a:rPr>
              <a:t>Layout and building design;</a:t>
            </a:r>
          </a:p>
          <a:p>
            <a:pPr lvl="2" algn="just"/>
            <a:r>
              <a:rPr lang="en-GB" sz="1800">
                <a:cs typeface="Arial" charset="0"/>
              </a:rPr>
              <a:t>Sustainable drainage systems (SUDS);</a:t>
            </a:r>
          </a:p>
          <a:p>
            <a:pPr lvl="2" algn="just"/>
            <a:r>
              <a:rPr lang="en-GB" sz="1800">
                <a:cs typeface="Arial" charset="0"/>
              </a:rPr>
              <a:t>Improve/maintain flood defences;</a:t>
            </a:r>
          </a:p>
          <a:p>
            <a:pPr lvl="2" algn="just"/>
            <a:r>
              <a:rPr lang="en-GB" sz="1800">
                <a:cs typeface="Arial" charset="0"/>
              </a:rPr>
              <a:t>Increase level of site;</a:t>
            </a:r>
          </a:p>
          <a:p>
            <a:pPr lvl="2" algn="just"/>
            <a:r>
              <a:rPr lang="en-GB" sz="1800">
                <a:ea typeface="Arial Unicode MS" pitchFamily="34" charset="-128"/>
                <a:cs typeface="Arial Unicode MS" pitchFamily="34" charset="-128"/>
              </a:rPr>
              <a:t>Develop flood evacuations/flood warning plans; and</a:t>
            </a:r>
            <a:endParaRPr lang="en-GB" sz="1800">
              <a:cs typeface="Arial" charset="0"/>
            </a:endParaRPr>
          </a:p>
          <a:p>
            <a:pPr lvl="2" algn="just"/>
            <a:r>
              <a:rPr lang="en-GB" sz="1800">
                <a:cs typeface="Arial" charset="0"/>
              </a:rPr>
              <a:t>Improve access/egress.</a:t>
            </a:r>
          </a:p>
          <a:p>
            <a:pPr lvl="2" algn="just"/>
            <a:r>
              <a:rPr lang="en-GB" sz="1800">
                <a:cs typeface="Arial" charset="0"/>
              </a:rPr>
              <a:t>Move equipment above the flood level</a:t>
            </a:r>
          </a:p>
          <a:p>
            <a:pPr lvl="2" algn="just"/>
            <a:r>
              <a:rPr lang="en-GB" sz="1800">
                <a:cs typeface="Arial" charset="0"/>
              </a:rPr>
              <a:t>Seal air grates and pipe access areas</a:t>
            </a:r>
          </a:p>
          <a:p>
            <a:pPr lvl="2" algn="just"/>
            <a:r>
              <a:rPr lang="en-GB" sz="1800">
                <a:cs typeface="Arial" charset="0"/>
              </a:rPr>
              <a:t>Find an alternative distribution route</a:t>
            </a:r>
            <a:endParaRPr lang="en-GB" sz="1800"/>
          </a:p>
          <a:p>
            <a:pPr lvl="2" algn="just"/>
            <a:endParaRPr lang="en-GB" sz="1800">
              <a:cs typeface="Arial" charset="0"/>
            </a:endParaRPr>
          </a:p>
          <a:p>
            <a:endParaRPr lang="en-GB"/>
          </a:p>
        </p:txBody>
      </p:sp>
      <p:sp>
        <p:nvSpPr>
          <p:cNvPr id="78852" name="Rectangle 4"/>
          <p:cNvSpPr>
            <a:spLocks noGrp="1" noChangeArrowheads="1"/>
          </p:cNvSpPr>
          <p:nvPr>
            <p:ph type="title"/>
          </p:nvPr>
        </p:nvSpPr>
        <p:spPr>
          <a:noFill/>
          <a:ln/>
        </p:spPr>
        <p:txBody>
          <a:bodyPr/>
          <a:lstStyle/>
          <a:p>
            <a:r>
              <a:rPr lang="en-GB">
                <a:latin typeface="Arial" charset="0"/>
              </a:rPr>
              <a:t>Mitigation Measures</a:t>
            </a:r>
            <a:br>
              <a:rPr lang="en-GB">
                <a:latin typeface="Arial" charset="0"/>
              </a:rPr>
            </a:br>
            <a:r>
              <a:rPr lang="en-GB" sz="2400">
                <a:latin typeface="Arial" charset="0"/>
              </a:rPr>
              <a:t>Risk Reduction/Management</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2"/>
          <p:cNvSpPr>
            <a:spLocks noGrp="1" noChangeArrowheads="1"/>
          </p:cNvSpPr>
          <p:nvPr>
            <p:ph type="title"/>
          </p:nvPr>
        </p:nvSpPr>
        <p:spPr/>
        <p:txBody>
          <a:bodyPr/>
          <a:lstStyle/>
          <a:p>
            <a:endParaRPr lang="en-GB"/>
          </a:p>
        </p:txBody>
      </p:sp>
      <p:sp>
        <p:nvSpPr>
          <p:cNvPr id="87043" name="Rectangle 3"/>
          <p:cNvSpPr>
            <a:spLocks noGrp="1" noChangeArrowheads="1"/>
          </p:cNvSpPr>
          <p:nvPr>
            <p:ph type="body" idx="1"/>
          </p:nvPr>
        </p:nvSpPr>
        <p:spPr/>
        <p:txBody>
          <a:bodyPr/>
          <a:lstStyle/>
          <a:p>
            <a:endParaRPr lang="en-GB"/>
          </a:p>
        </p:txBody>
      </p:sp>
      <p:pic>
        <p:nvPicPr>
          <p:cNvPr id="87044" name="Picture 4" descr="Powerpoint - Option 4 copy"/>
          <p:cNvPicPr>
            <a:picLocks noChangeAspect="1" noChangeArrowheads="1"/>
          </p:cNvPicPr>
          <p:nvPr/>
        </p:nvPicPr>
        <p:blipFill>
          <a:blip r:embed="rId2" cstate="print"/>
          <a:srcRect l="2597" r="3300"/>
          <a:stretch>
            <a:fillRect/>
          </a:stretch>
        </p:blipFill>
        <p:spPr bwMode="auto">
          <a:xfrm>
            <a:off x="0" y="-14288"/>
            <a:ext cx="9144000" cy="6872288"/>
          </a:xfrm>
          <a:prstGeom prst="rect">
            <a:avLst/>
          </a:prstGeom>
          <a:noFill/>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a:xfrm>
            <a:off x="1600200" y="762000"/>
            <a:ext cx="6842125" cy="762000"/>
          </a:xfrm>
        </p:spPr>
        <p:txBody>
          <a:bodyPr/>
          <a:lstStyle/>
          <a:p>
            <a:r>
              <a:rPr lang="en-GB" sz="2800">
                <a:latin typeface="Arial" charset="0"/>
                <a:ea typeface="Arial Unicode MS" pitchFamily="34" charset="-128"/>
                <a:cs typeface="Arial Unicode MS" pitchFamily="34" charset="-128"/>
              </a:rPr>
              <a:t>Don’t Become the Next </a:t>
            </a:r>
            <a:br>
              <a:rPr lang="en-GB" sz="2800">
                <a:latin typeface="Arial" charset="0"/>
                <a:ea typeface="Arial Unicode MS" pitchFamily="34" charset="-128"/>
                <a:cs typeface="Arial Unicode MS" pitchFamily="34" charset="-128"/>
              </a:rPr>
            </a:br>
            <a:r>
              <a:rPr lang="en-GB" sz="2800">
                <a:latin typeface="Arial" charset="0"/>
                <a:ea typeface="Arial Unicode MS" pitchFamily="34" charset="-128"/>
                <a:cs typeface="Arial Unicode MS" pitchFamily="34" charset="-128"/>
              </a:rPr>
              <a:t>Flooded Water Treatment Works!!</a:t>
            </a:r>
          </a:p>
        </p:txBody>
      </p:sp>
      <p:pic>
        <p:nvPicPr>
          <p:cNvPr id="52228" name="Picture 4"/>
          <p:cNvPicPr>
            <a:picLocks noGrp="1" noChangeAspect="1" noChangeArrowheads="1"/>
          </p:cNvPicPr>
          <p:nvPr>
            <p:ph type="body" idx="1"/>
          </p:nvPr>
        </p:nvPicPr>
        <p:blipFill>
          <a:blip r:embed="rId3"/>
          <a:srcRect/>
          <a:stretch>
            <a:fillRect/>
          </a:stretch>
        </p:blipFill>
        <p:spPr>
          <a:xfrm>
            <a:off x="1752600" y="1752600"/>
            <a:ext cx="6096000" cy="4081463"/>
          </a:xfrm>
          <a:noFill/>
          <a:ln>
            <a:solidFill>
              <a:schemeClr val="tx1"/>
            </a:solidFill>
          </a:ln>
        </p:spPr>
      </p:pic>
    </p:spTree>
  </p:cSld>
  <p:clrMapOvr>
    <a:masterClrMapping/>
  </p:clrMapOvr>
</p:sld>
</file>

<file path=ppt/theme/theme1.xml><?xml version="1.0" encoding="utf-8"?>
<a:theme xmlns:a="http://schemas.openxmlformats.org/drawingml/2006/main" name="Blank Presentation">
  <a:themeElements>
    <a:clrScheme name="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Blank Presentation">
      <a:majorFont>
        <a:latin typeface="Gill Sans MT"/>
        <a:ea typeface=""/>
        <a:cs typeface=""/>
      </a:majorFont>
      <a:minorFont>
        <a:latin typeface="Gill Sans MT"/>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3200" b="0" i="0" u="none" strike="noStrike" cap="none" normalizeH="0" baseline="0" smtClean="0">
            <a:ln>
              <a:noFill/>
            </a:ln>
            <a:solidFill>
              <a:schemeClr val="tx1"/>
            </a:solidFill>
            <a:effectLst/>
            <a:latin typeface="Times" pitchFamily="18"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3200" b="0" i="0" u="none" strike="noStrike" cap="none" normalizeH="0" baseline="0" smtClean="0">
            <a:ln>
              <a:noFill/>
            </a:ln>
            <a:solidFill>
              <a:schemeClr val="tx1"/>
            </a:solidFill>
            <a:effectLst/>
            <a:latin typeface="Times" pitchFamily="18" charset="0"/>
          </a:defRPr>
        </a:defPPr>
      </a:lstStyle>
    </a:lnDef>
  </a:objectDefaults>
  <a:extraClrSchemeLst>
    <a:extraClrScheme>
      <a:clrScheme name="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Blank Presentatio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Blank Presentatio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Blank Presentatio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Blank Presentatio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Blank Presentatio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Blank Presentation 7">
        <a:dk1>
          <a:srgbClr val="5C1F00"/>
        </a:dk1>
        <a:lt1>
          <a:srgbClr val="FFFFFF"/>
        </a:lt1>
        <a:dk2>
          <a:srgbClr val="800000"/>
        </a:dk2>
        <a:lt2>
          <a:srgbClr val="DFD293"/>
        </a:lt2>
        <a:accent1>
          <a:srgbClr val="713E39"/>
        </a:accent1>
        <a:accent2>
          <a:srgbClr val="BE7960"/>
        </a:accent2>
        <a:accent3>
          <a:srgbClr val="C0AAAA"/>
        </a:accent3>
        <a:accent4>
          <a:srgbClr val="DADADA"/>
        </a:accent4>
        <a:accent5>
          <a:srgbClr val="BBAFAE"/>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Blank Presentatio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Blank Presentatio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Blank Presentatio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Blank Presentatio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Blank Presentatio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14961</TotalTime>
  <Words>1545</Words>
  <Application>Microsoft PowerPoint</Application>
  <PresentationFormat>On-screen Show (4:3)</PresentationFormat>
  <Paragraphs>278</Paragraphs>
  <Slides>27</Slides>
  <Notes>13</Notes>
  <HiddenSlides>0</HiddenSlides>
  <MMClips>0</MMClips>
  <ScaleCrop>false</ScaleCrop>
  <HeadingPairs>
    <vt:vector size="4" baseType="variant">
      <vt:variant>
        <vt:lpstr>Theme</vt:lpstr>
      </vt:variant>
      <vt:variant>
        <vt:i4>1</vt:i4>
      </vt:variant>
      <vt:variant>
        <vt:lpstr>Slide Titles</vt:lpstr>
      </vt:variant>
      <vt:variant>
        <vt:i4>27</vt:i4>
      </vt:variant>
    </vt:vector>
  </HeadingPairs>
  <TitlesOfParts>
    <vt:vector size="28" baseType="lpstr">
      <vt:lpstr>Blank Presentation</vt:lpstr>
      <vt:lpstr>Slide 1</vt:lpstr>
      <vt:lpstr>Contents</vt:lpstr>
      <vt:lpstr>Regulation</vt:lpstr>
      <vt:lpstr>Understanding the Risk</vt:lpstr>
      <vt:lpstr>Understanding Risk – Key Points</vt:lpstr>
      <vt:lpstr>Better Understanding of Risk </vt:lpstr>
      <vt:lpstr>Sequential Test Where are the best sites?</vt:lpstr>
      <vt:lpstr>Exception Test Lower risk sites in the Network?</vt:lpstr>
      <vt:lpstr>How Does the Risk Affect Your Operation</vt:lpstr>
      <vt:lpstr>Vulnerability to Flooding</vt:lpstr>
      <vt:lpstr>Example – Case Study</vt:lpstr>
      <vt:lpstr>Flooding in Water Town</vt:lpstr>
      <vt:lpstr>Water Company Assets</vt:lpstr>
      <vt:lpstr>Two Dimensional Modelling</vt:lpstr>
      <vt:lpstr>Site 1 – Sewage Treatment Works</vt:lpstr>
      <vt:lpstr>Site 1 – Sewage Treatment Works</vt:lpstr>
      <vt:lpstr>Site 2 – Water Treatment Works</vt:lpstr>
      <vt:lpstr>Site 2 – Water Treatment Works</vt:lpstr>
      <vt:lpstr>Site 3 – Pumping Station</vt:lpstr>
      <vt:lpstr>Site 3 – Pumping Station</vt:lpstr>
      <vt:lpstr>Appreciation of Risk</vt:lpstr>
      <vt:lpstr>Mitigation Measures Risk Reduction/Management</vt:lpstr>
      <vt:lpstr>Cost Benefit Analysis</vt:lpstr>
      <vt:lpstr>Cost Analysis</vt:lpstr>
      <vt:lpstr>Mitigation Measures Risk Reduction/Management</vt:lpstr>
      <vt:lpstr>Slide 26</vt:lpstr>
      <vt:lpstr>Don’t Become the Next  Flooded Water Treatment Works!!</vt:lpstr>
    </vt:vector>
  </TitlesOfParts>
  <Manager/>
  <Company>Clere Print &amp; Design Ltd</Company>
  <LinksUpToDate>false</LinksUpToDate>
  <SharedDoc>false</SharedDoc>
  <HyperlinkBase/>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Russell Weir</dc:creator>
  <cp:keywords/>
  <dc:description/>
  <cp:lastModifiedBy>Christopher House</cp:lastModifiedBy>
  <cp:revision>129</cp:revision>
  <dcterms:created xsi:type="dcterms:W3CDTF">2006-01-10T11:21:09Z</dcterms:created>
  <dcterms:modified xsi:type="dcterms:W3CDTF">2008-05-14T10:47:16Z</dcterms:modified>
  <cp:category/>
</cp:coreProperties>
</file>