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4038" r:id="rId1"/>
  </p:sldMasterIdLst>
  <p:notesMasterIdLst>
    <p:notesMasterId r:id="rId44"/>
  </p:notesMasterIdLst>
  <p:handoutMasterIdLst>
    <p:handoutMasterId r:id="rId45"/>
  </p:handoutMasterIdLst>
  <p:sldIdLst>
    <p:sldId id="1284" r:id="rId2"/>
    <p:sldId id="1286" r:id="rId3"/>
    <p:sldId id="1287" r:id="rId4"/>
    <p:sldId id="1288" r:id="rId5"/>
    <p:sldId id="1290" r:id="rId6"/>
    <p:sldId id="1291" r:id="rId7"/>
    <p:sldId id="1292" r:id="rId8"/>
    <p:sldId id="1293" r:id="rId9"/>
    <p:sldId id="1294" r:id="rId10"/>
    <p:sldId id="1295" r:id="rId11"/>
    <p:sldId id="1296" r:id="rId12"/>
    <p:sldId id="1297" r:id="rId13"/>
    <p:sldId id="1298" r:id="rId14"/>
    <p:sldId id="1299" r:id="rId15"/>
    <p:sldId id="1300" r:id="rId16"/>
    <p:sldId id="1301" r:id="rId17"/>
    <p:sldId id="1302" r:id="rId18"/>
    <p:sldId id="1303" r:id="rId19"/>
    <p:sldId id="1304" r:id="rId20"/>
    <p:sldId id="1305" r:id="rId21"/>
    <p:sldId id="1306" r:id="rId22"/>
    <p:sldId id="1307" r:id="rId23"/>
    <p:sldId id="1308" r:id="rId24"/>
    <p:sldId id="1309" r:id="rId25"/>
    <p:sldId id="1310" r:id="rId26"/>
    <p:sldId id="1311" r:id="rId27"/>
    <p:sldId id="1312" r:id="rId28"/>
    <p:sldId id="1313" r:id="rId29"/>
    <p:sldId id="1314" r:id="rId30"/>
    <p:sldId id="1315" r:id="rId31"/>
    <p:sldId id="1316" r:id="rId32"/>
    <p:sldId id="1317" r:id="rId33"/>
    <p:sldId id="1318" r:id="rId34"/>
    <p:sldId id="1319" r:id="rId35"/>
    <p:sldId id="1320" r:id="rId36"/>
    <p:sldId id="1321" r:id="rId37"/>
    <p:sldId id="1322" r:id="rId38"/>
    <p:sldId id="1323" r:id="rId39"/>
    <p:sldId id="1324" r:id="rId40"/>
    <p:sldId id="1325" r:id="rId41"/>
    <p:sldId id="1326" r:id="rId42"/>
    <p:sldId id="1327" r:id="rId43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9">
          <p15:clr>
            <a:srgbClr val="A4A3A4"/>
          </p15:clr>
        </p15:guide>
        <p15:guide id="2" pos="18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20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83B7"/>
    <a:srgbClr val="FFFF99"/>
    <a:srgbClr val="FFFF00"/>
    <a:srgbClr val="3E8DC5"/>
    <a:srgbClr val="C0C0C4"/>
    <a:srgbClr val="3E67A4"/>
    <a:srgbClr val="006600"/>
    <a:srgbClr val="678DC5"/>
    <a:srgbClr val="5F5F65"/>
    <a:srgbClr val="7E7E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05" autoAdjust="0"/>
    <p:restoredTop sz="81288" autoAdjust="0"/>
  </p:normalViewPr>
  <p:slideViewPr>
    <p:cSldViewPr snapToGrid="0" showGuides="1">
      <p:cViewPr>
        <p:scale>
          <a:sx n="70" d="100"/>
          <a:sy n="70" d="100"/>
        </p:scale>
        <p:origin x="1840" y="312"/>
      </p:cViewPr>
      <p:guideLst>
        <p:guide orient="horz" pos="4039"/>
        <p:guide pos="18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66" d="100"/>
        <a:sy n="66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-522" y="-72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© 2010,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Presentation_ID.scr</a:t>
            </a:r>
          </a:p>
        </p:txBody>
      </p:sp>
      <p:sp>
        <p:nvSpPr>
          <p:cNvPr id="3085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  <a:defRPr/>
            </a:pPr>
            <a:fld id="{AEAAA42D-7350-4E1A-927F-F0F0D6BE9213}" type="slidenum">
              <a:rPr lang="en-US" sz="800"/>
              <a:pPr algn="r" defTabSz="903288">
                <a:lnSpc>
                  <a:spcPct val="100000"/>
                </a:lnSpc>
                <a:defRPr/>
              </a:pPr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7810644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04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83305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224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© 2006, Cisco Systems, Inc. All rights </a:t>
            </a:r>
            <a:r>
              <a:rPr lang="en-US" sz="800"/>
              <a:t>reserved.</a:t>
            </a:r>
            <a:endParaRPr lang="en-US" sz="800" dirty="0"/>
          </a:p>
        </p:txBody>
      </p:sp>
      <p:sp>
        <p:nvSpPr>
          <p:cNvPr id="183306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/>
            </a:lvl1pPr>
          </a:lstStyle>
          <a:p>
            <a:pPr>
              <a:defRPr/>
            </a:pPr>
            <a:fld id="{48A860EF-3C9C-408F-AA5B-BAB3242BE1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8438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 Body Text Body Text Body Text Body Text Body Text Body Text Body Text Body Text 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9990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indent="0" algn="l" defTabSz="1020763" rtl="0" eaLnBrk="0" fontAlgn="base" hangingPunct="0">
      <a:lnSpc>
        <a:spcPct val="100000"/>
      </a:lnSpc>
      <a:spcBef>
        <a:spcPts val="600"/>
      </a:spcBef>
      <a:spcAft>
        <a:spcPts val="0"/>
      </a:spcAft>
      <a:buSzPct val="100000"/>
      <a:buNone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395288" indent="-120650" algn="l" defTabSz="1020763" rtl="0" eaLnBrk="0" fontAlgn="base" hangingPunct="0">
      <a:lnSpc>
        <a:spcPct val="100000"/>
      </a:lnSpc>
      <a:spcBef>
        <a:spcPts val="600"/>
      </a:spcBef>
      <a:spcAft>
        <a:spcPts val="60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514350" indent="-119063" algn="l" defTabSz="1020763" rtl="0" eaLnBrk="0" fontAlgn="base" hangingPunct="0">
      <a:lnSpc>
        <a:spcPct val="100000"/>
      </a:lnSpc>
      <a:spcBef>
        <a:spcPts val="600"/>
      </a:spcBef>
      <a:spcAft>
        <a:spcPts val="60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457200" indent="-112713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571500" indent="-1158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01836-875C-44A4-B0B6-B661416244F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A348B-7C4F-44B4-8D67-6AE08CB0881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91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01836-875C-44A4-B0B6-B661416244F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A348B-7C4F-44B4-8D67-6AE08CB0881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3189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109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49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379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495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984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223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979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171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312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62706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1900238"/>
            <a:ext cx="7940675" cy="357187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505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01836-875C-44A4-B0B6-B661416244F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A348B-7C4F-44B4-8D67-6AE08CB0881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U:\UWTSD Logo.jpg"/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3077"/>
            <a:ext cx="1572768" cy="6549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84362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  <p:sldLayoutId id="2147484050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907" y="234144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Open Shortest Path First</a:t>
            </a:r>
            <a:br>
              <a:rPr lang="en-US" sz="4000" dirty="0"/>
            </a:br>
            <a:r>
              <a:rPr lang="en-US" sz="4000" dirty="0"/>
              <a:t>Routing Protocols</a:t>
            </a:r>
            <a:br>
              <a:rPr lang="en-US" sz="4000" dirty="0"/>
            </a:br>
            <a:endParaRPr lang="en-GB" sz="4000" dirty="0"/>
          </a:p>
        </p:txBody>
      </p:sp>
      <p:pic>
        <p:nvPicPr>
          <p:cNvPr id="5" name="Picture 4" descr="U:\UWTSD 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296" y="271462"/>
            <a:ext cx="3656233" cy="15344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3157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pic>
        <p:nvPicPr>
          <p:cNvPr id="125031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660" y="1209358"/>
            <a:ext cx="6927850" cy="504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5183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330" name="Rectangle 2"/>
          <p:cNvSpPr>
            <a:spLocks noGrp="1" noChangeArrowheads="1"/>
          </p:cNvSpPr>
          <p:nvPr>
            <p:ph type="title"/>
          </p:nvPr>
        </p:nvSpPr>
        <p:spPr>
          <a:xfrm>
            <a:off x="492125" y="304800"/>
            <a:ext cx="8145463" cy="838200"/>
          </a:xfrm>
        </p:spPr>
        <p:txBody>
          <a:bodyPr/>
          <a:lstStyle/>
          <a:p>
            <a:r>
              <a:rPr lang="en-US"/>
              <a:t>Introduction to OSPF</a:t>
            </a:r>
          </a:p>
        </p:txBody>
      </p:sp>
      <p:sp>
        <p:nvSpPr>
          <p:cNvPr id="125133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184275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Background of OSPF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Began in 1987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1989 OSPFv1 released in RFC 1131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400" dirty="0"/>
              <a:t>		This version was experimental &amp; never deployed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1991 OSPFv2 released in RFC 1247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1998 OSPFv2 </a:t>
            </a:r>
            <a:r>
              <a:rPr lang="en-US" sz="2400" i="1" dirty="0"/>
              <a:t>updated</a:t>
            </a:r>
            <a:r>
              <a:rPr lang="en-US" sz="2400" dirty="0"/>
              <a:t> in RFC 2328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1999 OSPFv3 published in RFC 2740 </a:t>
            </a:r>
          </a:p>
        </p:txBody>
      </p:sp>
      <p:pic>
        <p:nvPicPr>
          <p:cNvPr id="12513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925" y="4161326"/>
            <a:ext cx="5373688" cy="2462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742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2354" name="Rectangle 2"/>
          <p:cNvSpPr>
            <a:spLocks noGrp="1" noChangeArrowheads="1"/>
          </p:cNvSpPr>
          <p:nvPr>
            <p:ph type="title"/>
          </p:nvPr>
        </p:nvSpPr>
        <p:spPr>
          <a:xfrm>
            <a:off x="509588" y="307975"/>
            <a:ext cx="8145462" cy="838200"/>
          </a:xfrm>
        </p:spPr>
        <p:txBody>
          <a:bodyPr/>
          <a:lstStyle/>
          <a:p>
            <a:r>
              <a:rPr lang="en-US"/>
              <a:t>Introduction to OSPF</a:t>
            </a:r>
          </a:p>
        </p:txBody>
      </p:sp>
      <p:sp>
        <p:nvSpPr>
          <p:cNvPr id="1252355" name="Rectangle 3"/>
          <p:cNvSpPr>
            <a:spLocks noGrp="1" noChangeArrowheads="1"/>
          </p:cNvSpPr>
          <p:nvPr>
            <p:ph idx="1"/>
          </p:nvPr>
        </p:nvSpPr>
        <p:spPr>
          <a:xfrm>
            <a:off x="269875" y="1430215"/>
            <a:ext cx="4475163" cy="497693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OSPF Message Encapsulation</a:t>
            </a:r>
          </a:p>
          <a:p>
            <a:r>
              <a:rPr lang="en-US" sz="2000" dirty="0"/>
              <a:t>OSPF packet header </a:t>
            </a:r>
          </a:p>
          <a:p>
            <a:pPr marL="457200" lvl="1" indent="0">
              <a:buNone/>
            </a:pPr>
            <a:r>
              <a:rPr lang="en-US" sz="2000" dirty="0">
                <a:solidFill>
                  <a:srgbClr val="0066FF"/>
                </a:solidFill>
              </a:rPr>
              <a:t>Contains</a:t>
            </a:r>
            <a:r>
              <a:rPr lang="en-US" sz="2000" dirty="0"/>
              <a:t> - Router ID and area ID</a:t>
            </a:r>
            <a:r>
              <a:rPr lang="en-US" sz="2000" dirty="0">
                <a:solidFill>
                  <a:schemeClr val="accent2"/>
                </a:solidFill>
              </a:rPr>
              <a:t> and </a:t>
            </a:r>
            <a:r>
              <a:rPr lang="en-US" sz="2000" dirty="0"/>
              <a:t>Type code for OSPF packet type</a:t>
            </a:r>
          </a:p>
          <a:p>
            <a:pPr marL="457200" lvl="1" indent="0">
              <a:buNone/>
            </a:pPr>
            <a:endParaRPr lang="en-US" sz="2000" dirty="0"/>
          </a:p>
          <a:p>
            <a:r>
              <a:rPr lang="en-US" sz="2000" dirty="0"/>
              <a:t>IP packet header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</a:t>
            </a:r>
            <a:r>
              <a:rPr lang="en-US" sz="2000" dirty="0">
                <a:solidFill>
                  <a:srgbClr val="0066FF"/>
                </a:solidFill>
              </a:rPr>
              <a:t>Contains</a:t>
            </a:r>
            <a:r>
              <a:rPr lang="en-US" sz="2000" dirty="0"/>
              <a:t> - Source IP address, Destination IP address, &amp; Protocol field set to 89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  <a:p>
            <a:r>
              <a:rPr lang="en-US" sz="2000" dirty="0"/>
              <a:t>OSPF packet type</a:t>
            </a:r>
          </a:p>
          <a:p>
            <a:pPr lvl="1"/>
            <a:r>
              <a:rPr lang="en-US" sz="2000" dirty="0"/>
              <a:t>	There exist 5 types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</a:t>
            </a:r>
          </a:p>
        </p:txBody>
      </p:sp>
      <p:pic>
        <p:nvPicPr>
          <p:cNvPr id="12523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525" y="1846263"/>
            <a:ext cx="4064000" cy="379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837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4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OSPF Packet Types</a:t>
            </a:r>
          </a:p>
        </p:txBody>
      </p:sp>
      <p:pic>
        <p:nvPicPr>
          <p:cNvPr id="1254482" name="Picture 82"/>
          <p:cNvPicPr>
            <a:picLocks noGrp="1" noChangeAspect="1" noChangeArrowheads="1"/>
          </p:cNvPicPr>
          <p:nvPr>
            <p:ph type="tbl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9125" y="2328863"/>
            <a:ext cx="7940675" cy="3571875"/>
          </a:xfrm>
        </p:spPr>
      </p:pic>
      <p:sp>
        <p:nvSpPr>
          <p:cNvPr id="1254476" name="Rectangle 76"/>
          <p:cNvSpPr>
            <a:spLocks noChangeArrowheads="1"/>
          </p:cNvSpPr>
          <p:nvPr/>
        </p:nvSpPr>
        <p:spPr bwMode="auto">
          <a:xfrm>
            <a:off x="600075" y="1517650"/>
            <a:ext cx="79406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8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None/>
            </a:pPr>
            <a:r>
              <a:rPr lang="en-US"/>
              <a:t>OSPF Packet Types</a:t>
            </a:r>
          </a:p>
          <a:p>
            <a:pPr marL="236538" indent="-236538" algn="l" defTabSz="814388" eaLnBrk="1" hangingPunct="1">
              <a:lnSpc>
                <a:spcPct val="8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848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645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808" y="3477191"/>
            <a:ext cx="5826880" cy="335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56450" name="Rectangle 2"/>
          <p:cNvSpPr>
            <a:spLocks noGrp="1" noChangeArrowheads="1"/>
          </p:cNvSpPr>
          <p:nvPr>
            <p:ph type="title"/>
          </p:nvPr>
        </p:nvSpPr>
        <p:spPr>
          <a:xfrm>
            <a:off x="412628" y="302358"/>
            <a:ext cx="8145462" cy="636588"/>
          </a:xfrm>
        </p:spPr>
        <p:txBody>
          <a:bodyPr>
            <a:normAutofit/>
          </a:bodyPr>
          <a:lstStyle/>
          <a:p>
            <a:r>
              <a:rPr lang="en-US" dirty="0"/>
              <a:t>Hello Packet</a:t>
            </a:r>
          </a:p>
        </p:txBody>
      </p:sp>
      <p:sp>
        <p:nvSpPr>
          <p:cNvPr id="1256451" name="Rectangle 3"/>
          <p:cNvSpPr>
            <a:spLocks noGrp="1" noChangeArrowheads="1"/>
          </p:cNvSpPr>
          <p:nvPr>
            <p:ph idx="1"/>
          </p:nvPr>
        </p:nvSpPr>
        <p:spPr>
          <a:xfrm>
            <a:off x="451827" y="1161196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/>
              <a:t>Hello Protocol</a:t>
            </a:r>
          </a:p>
          <a:p>
            <a:pPr>
              <a:lnSpc>
                <a:spcPct val="75000"/>
              </a:lnSpc>
            </a:pPr>
            <a:r>
              <a:rPr lang="en-US" sz="2000" dirty="0"/>
              <a:t>OSPF Hello Packet</a:t>
            </a:r>
          </a:p>
          <a:p>
            <a:pPr lvl="1">
              <a:lnSpc>
                <a:spcPct val="80000"/>
              </a:lnSpc>
              <a:buFontTx/>
              <a:buChar char="–"/>
            </a:pPr>
            <a:r>
              <a:rPr lang="en-US" sz="2000" dirty="0"/>
              <a:t>Purpose of Hello Packet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Discover OSPF neighbors &amp; establish adjacencies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Advertise guidelines on which routers must agree to become neighbors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Used by multi-access networks to elect a </a:t>
            </a:r>
            <a:r>
              <a:rPr lang="en-US" sz="2000" b="1" dirty="0">
                <a:solidFill>
                  <a:srgbClr val="0066FF"/>
                </a:solidFill>
              </a:rPr>
              <a:t>d</a:t>
            </a:r>
            <a:r>
              <a:rPr lang="en-US" sz="2000" dirty="0"/>
              <a:t>esignated </a:t>
            </a:r>
            <a:r>
              <a:rPr lang="en-US" sz="2000" b="1" dirty="0">
                <a:solidFill>
                  <a:srgbClr val="0066FF"/>
                </a:solidFill>
              </a:rPr>
              <a:t>r</a:t>
            </a:r>
            <a:r>
              <a:rPr lang="en-US" sz="2000" dirty="0"/>
              <a:t>outer and a </a:t>
            </a:r>
            <a:r>
              <a:rPr lang="en-US" sz="2000" b="1" dirty="0">
                <a:solidFill>
                  <a:srgbClr val="0066FF"/>
                </a:solidFill>
              </a:rPr>
              <a:t>b</a:t>
            </a:r>
            <a:r>
              <a:rPr lang="en-US" sz="2000" dirty="0"/>
              <a:t>ackup </a:t>
            </a:r>
            <a:r>
              <a:rPr lang="en-US" sz="2000" b="1" dirty="0">
                <a:solidFill>
                  <a:srgbClr val="0066FF"/>
                </a:solidFill>
              </a:rPr>
              <a:t>d</a:t>
            </a:r>
            <a:r>
              <a:rPr lang="en-US" sz="2000" dirty="0"/>
              <a:t>esignated </a:t>
            </a:r>
            <a:r>
              <a:rPr lang="en-US" sz="2000" b="1" dirty="0">
                <a:solidFill>
                  <a:srgbClr val="0066FF"/>
                </a:solidFill>
              </a:rPr>
              <a:t>r</a:t>
            </a:r>
            <a:r>
              <a:rPr lang="en-US" sz="2000" dirty="0"/>
              <a:t>outer</a:t>
            </a:r>
          </a:p>
        </p:txBody>
      </p:sp>
    </p:spTree>
    <p:extLst>
      <p:ext uri="{BB962C8B-B14F-4D97-AF65-F5344CB8AC3E}">
        <p14:creationId xmlns:p14="http://schemas.microsoft.com/office/powerpoint/2010/main" val="2600063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74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913" y="1959211"/>
            <a:ext cx="4383087" cy="3221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57474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320675"/>
            <a:ext cx="8145463" cy="83820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CC68"/>
                </a:solidFill>
              </a14:hiddenFill>
            </a:ext>
          </a:extLst>
        </p:spPr>
        <p:txBody>
          <a:bodyPr/>
          <a:lstStyle/>
          <a:p>
            <a:r>
              <a:rPr lang="en-US" dirty="0"/>
              <a:t>Hello Packet</a:t>
            </a:r>
          </a:p>
        </p:txBody>
      </p:sp>
      <p:sp>
        <p:nvSpPr>
          <p:cNvPr id="1257475" name="Rectangle 3"/>
          <p:cNvSpPr>
            <a:spLocks noGrp="1" noChangeArrowheads="1"/>
          </p:cNvSpPr>
          <p:nvPr>
            <p:ph idx="1"/>
          </p:nvPr>
        </p:nvSpPr>
        <p:spPr>
          <a:xfrm>
            <a:off x="285751" y="1230313"/>
            <a:ext cx="4825169" cy="521652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Hello Packets continued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Contents of a Hello Packet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router ID of transmitting router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OSPF Hello Intervals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Usually multicast (224.0.0.5)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Sent every 30 seconds for </a:t>
            </a:r>
            <a:r>
              <a:rPr lang="en-US" sz="2000" dirty="0" err="1"/>
              <a:t>NonBroadcast</a:t>
            </a:r>
            <a:r>
              <a:rPr lang="en-US" sz="2000" dirty="0"/>
              <a:t> Multi Access (NBMA) segments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OSPF Dead Intervals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This is the time that must transpire before the neighbor is considered down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Default time is 4 times the hello interval</a:t>
            </a:r>
          </a:p>
          <a:p>
            <a:pPr lvl="1">
              <a:buFontTx/>
              <a:buChar char="–"/>
            </a:pPr>
            <a:endParaRPr lang="en-US" sz="2000" dirty="0"/>
          </a:p>
          <a:p>
            <a:pPr lvl="1">
              <a:buFontTx/>
              <a:buChar char="–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44720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8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DR and BDR</a:t>
            </a:r>
          </a:p>
        </p:txBody>
      </p:sp>
      <p:sp>
        <p:nvSpPr>
          <p:cNvPr id="1258499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579563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Hello protocol packets contain information that is used in electing</a:t>
            </a:r>
          </a:p>
          <a:p>
            <a:pPr lvl="1"/>
            <a:r>
              <a:rPr lang="en-US" sz="2400" dirty="0"/>
              <a:t>Designated Router (DR)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DR is responsible for updating all other OSPF routers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endParaRPr lang="en-US" sz="2000" dirty="0"/>
          </a:p>
          <a:p>
            <a:pPr lvl="1"/>
            <a:r>
              <a:rPr lang="en-US" sz="2400" dirty="0"/>
              <a:t>Backup Designated Router (BDR)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This router takes over DR’s responsibilities if DR fails</a:t>
            </a:r>
          </a:p>
        </p:txBody>
      </p:sp>
    </p:spTree>
    <p:extLst>
      <p:ext uri="{BB962C8B-B14F-4D97-AF65-F5344CB8AC3E}">
        <p14:creationId xmlns:p14="http://schemas.microsoft.com/office/powerpoint/2010/main" val="2669536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22" name="Rectangle 2"/>
          <p:cNvSpPr>
            <a:spLocks noGrp="1" noChangeArrowheads="1"/>
          </p:cNvSpPr>
          <p:nvPr>
            <p:ph type="title"/>
          </p:nvPr>
        </p:nvSpPr>
        <p:spPr>
          <a:xfrm>
            <a:off x="480036" y="462452"/>
            <a:ext cx="8145462" cy="628650"/>
          </a:xfrm>
        </p:spPr>
        <p:txBody>
          <a:bodyPr>
            <a:normAutofit/>
          </a:bodyPr>
          <a:lstStyle/>
          <a:p>
            <a:r>
              <a:rPr lang="en-US" dirty="0"/>
              <a:t>Link State Update</a:t>
            </a:r>
          </a:p>
        </p:txBody>
      </p:sp>
      <p:sp>
        <p:nvSpPr>
          <p:cNvPr id="1259523" name="Rectangle 3"/>
          <p:cNvSpPr>
            <a:spLocks noGrp="1" noChangeArrowheads="1"/>
          </p:cNvSpPr>
          <p:nvPr>
            <p:ph idx="1"/>
          </p:nvPr>
        </p:nvSpPr>
        <p:spPr>
          <a:xfrm>
            <a:off x="407988" y="1274396"/>
            <a:ext cx="7940675" cy="23368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OSPF Link-state Updates</a:t>
            </a:r>
          </a:p>
          <a:p>
            <a:pPr>
              <a:lnSpc>
                <a:spcPct val="80000"/>
              </a:lnSpc>
            </a:pPr>
            <a:r>
              <a:rPr lang="en-US" sz="2000" dirty="0"/>
              <a:t>Purpose of a Link State Update (LSU)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Used to deliver link state advertisements</a:t>
            </a:r>
          </a:p>
          <a:p>
            <a:pPr>
              <a:lnSpc>
                <a:spcPct val="80000"/>
              </a:lnSpc>
            </a:pPr>
            <a:r>
              <a:rPr lang="en-US" sz="2000" dirty="0"/>
              <a:t>Purpose of a Link State Advertisement (LSA)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Contains information about neighbors &amp; path costs</a:t>
            </a:r>
          </a:p>
        </p:txBody>
      </p:sp>
      <p:pic>
        <p:nvPicPr>
          <p:cNvPr id="12595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356" y="3141784"/>
            <a:ext cx="5437187" cy="3598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125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05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091" y="2147888"/>
            <a:ext cx="4720371" cy="361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60546" name="Rectangle 2"/>
          <p:cNvSpPr>
            <a:spLocks noGrp="1" noChangeArrowheads="1"/>
          </p:cNvSpPr>
          <p:nvPr>
            <p:ph type="title"/>
          </p:nvPr>
        </p:nvSpPr>
        <p:spPr>
          <a:xfrm>
            <a:off x="473075" y="338138"/>
            <a:ext cx="8145463" cy="838200"/>
          </a:xfrm>
        </p:spPr>
        <p:txBody>
          <a:bodyPr/>
          <a:lstStyle/>
          <a:p>
            <a:r>
              <a:rPr lang="en-US" dirty="0"/>
              <a:t>OSPF Algorithm</a:t>
            </a:r>
          </a:p>
        </p:txBody>
      </p:sp>
      <p:sp>
        <p:nvSpPr>
          <p:cNvPr id="1260547" name="Rectangle 3"/>
          <p:cNvSpPr>
            <a:spLocks noGrp="1" noChangeArrowheads="1"/>
          </p:cNvSpPr>
          <p:nvPr>
            <p:ph idx="1"/>
          </p:nvPr>
        </p:nvSpPr>
        <p:spPr>
          <a:xfrm>
            <a:off x="90365" y="1254919"/>
            <a:ext cx="4143375" cy="53990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OSPF Algorithm</a:t>
            </a:r>
          </a:p>
          <a:p>
            <a:r>
              <a:rPr lang="en-US" sz="2000" dirty="0"/>
              <a:t>OSPF routers build &amp; maintain link-state database containing LSA received from other routers</a:t>
            </a:r>
          </a:p>
          <a:p>
            <a:pPr lvl="1">
              <a:buFontTx/>
              <a:buChar char="–"/>
            </a:pPr>
            <a:r>
              <a:rPr lang="en-US" sz="2000" dirty="0"/>
              <a:t>Information found in database is utilized upon execution of  </a:t>
            </a:r>
            <a:r>
              <a:rPr lang="en-US" sz="2000" dirty="0" err="1"/>
              <a:t>Dijkstra</a:t>
            </a:r>
            <a:r>
              <a:rPr lang="en-US" sz="2000" dirty="0"/>
              <a:t> SPF  algorithm</a:t>
            </a:r>
          </a:p>
          <a:p>
            <a:pPr lvl="1">
              <a:buFontTx/>
              <a:buChar char="–"/>
            </a:pPr>
            <a:r>
              <a:rPr lang="en-US" sz="2000" dirty="0"/>
              <a:t>SPF algorithm used to create SPF tree</a:t>
            </a:r>
          </a:p>
          <a:p>
            <a:pPr lvl="1">
              <a:buFontTx/>
              <a:buChar char="–"/>
            </a:pPr>
            <a:r>
              <a:rPr lang="en-US" sz="2000" dirty="0"/>
              <a:t>SPF tree used to populate routing table</a:t>
            </a:r>
          </a:p>
        </p:txBody>
      </p:sp>
    </p:spTree>
    <p:extLst>
      <p:ext uri="{BB962C8B-B14F-4D97-AF65-F5344CB8AC3E}">
        <p14:creationId xmlns:p14="http://schemas.microsoft.com/office/powerpoint/2010/main" val="1169474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5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3550" y="350838"/>
            <a:ext cx="8145463" cy="838200"/>
          </a:xfrm>
        </p:spPr>
        <p:txBody>
          <a:bodyPr/>
          <a:lstStyle/>
          <a:p>
            <a:r>
              <a:rPr lang="en-US" dirty="0"/>
              <a:t>Administrative Distance</a:t>
            </a:r>
          </a:p>
        </p:txBody>
      </p:sp>
      <p:sp>
        <p:nvSpPr>
          <p:cNvPr id="1261571" name="Rectangle 3"/>
          <p:cNvSpPr>
            <a:spLocks noGrp="1" noChangeArrowheads="1"/>
          </p:cNvSpPr>
          <p:nvPr>
            <p:ph idx="1"/>
          </p:nvPr>
        </p:nvSpPr>
        <p:spPr>
          <a:xfrm>
            <a:off x="619125" y="1423988"/>
            <a:ext cx="7940675" cy="140493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Administrative Distance</a:t>
            </a:r>
          </a:p>
          <a:p>
            <a:r>
              <a:rPr lang="en-US" sz="2400" dirty="0"/>
              <a:t>Default Administrative Distance for OSPF is 110</a:t>
            </a:r>
          </a:p>
        </p:txBody>
      </p:sp>
      <p:pic>
        <p:nvPicPr>
          <p:cNvPr id="126157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716" y="2349867"/>
            <a:ext cx="7073900" cy="383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0880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259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975" y="3382207"/>
            <a:ext cx="5666181" cy="293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62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11150"/>
            <a:ext cx="8145462" cy="838200"/>
          </a:xfrm>
        </p:spPr>
        <p:txBody>
          <a:bodyPr/>
          <a:lstStyle/>
          <a:p>
            <a:r>
              <a:rPr lang="en-US" dirty="0"/>
              <a:t>Authentication</a:t>
            </a:r>
          </a:p>
        </p:txBody>
      </p:sp>
      <p:sp>
        <p:nvSpPr>
          <p:cNvPr id="1262595" name="Rectangle 3"/>
          <p:cNvSpPr>
            <a:spLocks noGrp="1" noChangeArrowheads="1"/>
          </p:cNvSpPr>
          <p:nvPr>
            <p:ph idx="1"/>
          </p:nvPr>
        </p:nvSpPr>
        <p:spPr>
          <a:xfrm>
            <a:off x="559045" y="1206500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400" dirty="0"/>
              <a:t>OSPF Authentication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400" dirty="0"/>
              <a:t>Purpose is to encrypt &amp; authenticate routing information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400" dirty="0"/>
              <a:t>This is an interface specific configuration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400" dirty="0"/>
              <a:t>Routers will only accept routing information from other routers that have been configured with the same password or authentication information</a:t>
            </a:r>
          </a:p>
        </p:txBody>
      </p:sp>
    </p:spTree>
    <p:extLst>
      <p:ext uri="{BB962C8B-B14F-4D97-AF65-F5344CB8AC3E}">
        <p14:creationId xmlns:p14="http://schemas.microsoft.com/office/powerpoint/2010/main" val="2207476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36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696" y="3006671"/>
            <a:ext cx="5950944" cy="3527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63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OSPF Configuration</a:t>
            </a:r>
          </a:p>
        </p:txBody>
      </p:sp>
      <p:sp>
        <p:nvSpPr>
          <p:cNvPr id="1263619" name="Rectangle 3"/>
          <p:cNvSpPr>
            <a:spLocks noGrp="1" noChangeArrowheads="1"/>
          </p:cNvSpPr>
          <p:nvPr>
            <p:ph idx="1"/>
          </p:nvPr>
        </p:nvSpPr>
        <p:spPr>
          <a:xfrm>
            <a:off x="568325" y="1255957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Lab Topology</a:t>
            </a:r>
          </a:p>
          <a:p>
            <a:r>
              <a:rPr lang="en-US" sz="2400" dirty="0"/>
              <a:t>Topology used for this chapter </a:t>
            </a:r>
          </a:p>
          <a:p>
            <a:pPr lvl="1"/>
            <a:r>
              <a:rPr lang="en-US" sz="2400" dirty="0" err="1"/>
              <a:t>Discontiguous</a:t>
            </a:r>
            <a:r>
              <a:rPr lang="en-US" sz="2400" dirty="0"/>
              <a:t> IP addressing scheme</a:t>
            </a:r>
          </a:p>
          <a:p>
            <a:pPr lvl="1"/>
            <a:r>
              <a:rPr lang="en-US" sz="2400" dirty="0"/>
              <a:t>Since OSPF is a classless routing protocol the subnet mask is configured in</a:t>
            </a:r>
          </a:p>
        </p:txBody>
      </p:sp>
    </p:spTree>
    <p:extLst>
      <p:ext uri="{BB962C8B-B14F-4D97-AF65-F5344CB8AC3E}">
        <p14:creationId xmlns:p14="http://schemas.microsoft.com/office/powerpoint/2010/main" val="915727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4642" name="Rectangle 2"/>
          <p:cNvSpPr>
            <a:spLocks noGrp="1" noChangeArrowheads="1"/>
          </p:cNvSpPr>
          <p:nvPr>
            <p:ph type="title"/>
          </p:nvPr>
        </p:nvSpPr>
        <p:spPr>
          <a:xfrm>
            <a:off x="554038" y="347663"/>
            <a:ext cx="8145462" cy="838200"/>
          </a:xfrm>
        </p:spPr>
        <p:txBody>
          <a:bodyPr/>
          <a:lstStyle/>
          <a:p>
            <a:r>
              <a:rPr lang="en-US"/>
              <a:t>Basic OSPF Configuration</a:t>
            </a:r>
          </a:p>
        </p:txBody>
      </p:sp>
      <p:sp>
        <p:nvSpPr>
          <p:cNvPr id="1264643" name="Rectangle 3"/>
          <p:cNvSpPr>
            <a:spLocks noGrp="1" noChangeArrowheads="1"/>
          </p:cNvSpPr>
          <p:nvPr>
            <p:ph idx="1"/>
          </p:nvPr>
        </p:nvSpPr>
        <p:spPr>
          <a:xfrm>
            <a:off x="619125" y="1450975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The router </a:t>
            </a:r>
            <a:r>
              <a:rPr lang="en-US" sz="2000" dirty="0" err="1"/>
              <a:t>ospf</a:t>
            </a:r>
            <a:r>
              <a:rPr lang="en-US" sz="2000" dirty="0"/>
              <a:t> command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To enable OSPF on a router use the following command	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R1(</a:t>
            </a:r>
            <a:r>
              <a:rPr lang="en-US" sz="2000" dirty="0" err="1"/>
              <a:t>config</a:t>
            </a:r>
            <a:r>
              <a:rPr lang="en-US" sz="2000" dirty="0"/>
              <a:t>)#</a:t>
            </a:r>
            <a:r>
              <a:rPr lang="en-US" sz="2000" b="1" dirty="0">
                <a:solidFill>
                  <a:schemeClr val="accent2"/>
                </a:solidFill>
              </a:rPr>
              <a:t>router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i="1" dirty="0">
                <a:solidFill>
                  <a:schemeClr val="accent2"/>
                </a:solidFill>
              </a:rPr>
              <a:t>process-id</a:t>
            </a:r>
            <a:r>
              <a:rPr lang="en-US" sz="2000" i="1" dirty="0"/>
              <a:t> 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Process id 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A locally significant number between </a:t>
            </a:r>
            <a:r>
              <a:rPr lang="en-US" sz="2000" b="1" dirty="0"/>
              <a:t>1</a:t>
            </a:r>
            <a:r>
              <a:rPr lang="en-US" sz="2000" dirty="0"/>
              <a:t> and </a:t>
            </a:r>
            <a:r>
              <a:rPr lang="en-US" sz="2000" b="1" dirty="0"/>
              <a:t>65535</a:t>
            </a:r>
          </a:p>
          <a:p>
            <a:pPr lvl="2">
              <a:lnSpc>
                <a:spcPct val="85000"/>
              </a:lnSpc>
            </a:pPr>
            <a:r>
              <a:rPr lang="en-US" sz="2000" dirty="0"/>
              <a:t>this means it does not have to match other OSPF routers</a:t>
            </a:r>
          </a:p>
        </p:txBody>
      </p:sp>
      <p:pic>
        <p:nvPicPr>
          <p:cNvPr id="126464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075" y="3709014"/>
            <a:ext cx="2865438" cy="78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6464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900" y="4529751"/>
            <a:ext cx="2903538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64648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488" y="5293339"/>
            <a:ext cx="2835275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32024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567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363" y="3857503"/>
            <a:ext cx="5821363" cy="2582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65666" name="Rectangle 2"/>
          <p:cNvSpPr>
            <a:spLocks noGrp="1" noChangeArrowheads="1"/>
          </p:cNvSpPr>
          <p:nvPr>
            <p:ph type="title"/>
          </p:nvPr>
        </p:nvSpPr>
        <p:spPr>
          <a:xfrm>
            <a:off x="600075" y="311150"/>
            <a:ext cx="8145463" cy="838200"/>
          </a:xfrm>
        </p:spPr>
        <p:txBody>
          <a:bodyPr/>
          <a:lstStyle/>
          <a:p>
            <a:r>
              <a:rPr lang="en-US"/>
              <a:t>Basic OSPF Configuration</a:t>
            </a:r>
          </a:p>
        </p:txBody>
      </p:sp>
      <p:sp>
        <p:nvSpPr>
          <p:cNvPr id="126566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104900"/>
            <a:ext cx="7940675" cy="5400675"/>
          </a:xfrm>
        </p:spPr>
        <p:txBody>
          <a:bodyPr>
            <a:normAutofit/>
          </a:bodyPr>
          <a:lstStyle/>
          <a:p>
            <a:r>
              <a:rPr lang="en-US" sz="2000" dirty="0"/>
              <a:t>OSPF network command</a:t>
            </a:r>
          </a:p>
          <a:p>
            <a:pPr lvl="1"/>
            <a:r>
              <a:rPr lang="en-US" sz="2000" dirty="0"/>
              <a:t>Requires entering: </a:t>
            </a:r>
            <a:r>
              <a:rPr lang="en-US" sz="2000" b="1" dirty="0"/>
              <a:t>network address</a:t>
            </a:r>
          </a:p>
          <a:p>
            <a:pPr lvl="1"/>
            <a:r>
              <a:rPr lang="en-US" sz="2000" b="1" dirty="0"/>
              <a:t>wildcard mask </a:t>
            </a:r>
            <a:r>
              <a:rPr lang="en-US" sz="2000" dirty="0"/>
              <a:t>- the inverse of the subnet mask</a:t>
            </a:r>
          </a:p>
          <a:p>
            <a:pPr lvl="1"/>
            <a:r>
              <a:rPr lang="en-US" sz="2000" b="1" dirty="0"/>
              <a:t>area-id - </a:t>
            </a:r>
            <a:r>
              <a:rPr lang="en-US" sz="2000" dirty="0"/>
              <a:t>area-id refers to the OSPF area.  	</a:t>
            </a:r>
          </a:p>
          <a:p>
            <a:pPr marL="457200" lvl="1" indent="0">
              <a:buNone/>
            </a:pPr>
            <a:r>
              <a:rPr lang="en-US" sz="2000" dirty="0"/>
              <a:t>OSPF area  is a group of routers that share link state information</a:t>
            </a:r>
          </a:p>
          <a:p>
            <a:pPr lvl="1"/>
            <a:r>
              <a:rPr lang="en-US" sz="2000" dirty="0"/>
              <a:t>Example:  Router(</a:t>
            </a:r>
            <a:r>
              <a:rPr lang="en-US" sz="2000" dirty="0" err="1"/>
              <a:t>config</a:t>
            </a:r>
            <a:r>
              <a:rPr lang="en-US" sz="2000" dirty="0"/>
              <a:t>-router)#</a:t>
            </a:r>
            <a:r>
              <a:rPr lang="en-US" sz="2000" b="1" dirty="0">
                <a:solidFill>
                  <a:schemeClr val="accent2"/>
                </a:solidFill>
              </a:rPr>
              <a:t>network</a:t>
            </a:r>
            <a:r>
              <a:rPr lang="en-US" sz="2000" dirty="0"/>
              <a:t> </a:t>
            </a:r>
            <a:r>
              <a:rPr lang="en-US" sz="2000" dirty="0">
                <a:solidFill>
                  <a:srgbClr val="0000FF"/>
                </a:solidFill>
              </a:rPr>
              <a:t>network-address 	wildcard-mask </a:t>
            </a:r>
            <a:r>
              <a:rPr lang="en-US" sz="2000" b="1" dirty="0"/>
              <a:t>area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0000FF"/>
                </a:solidFill>
              </a:rPr>
              <a:t>area-id</a:t>
            </a:r>
            <a:r>
              <a:rPr lang="en-US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455301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690" name="Rectangle 2"/>
          <p:cNvSpPr>
            <a:spLocks noGrp="1" noChangeArrowheads="1"/>
          </p:cNvSpPr>
          <p:nvPr>
            <p:ph type="title"/>
          </p:nvPr>
        </p:nvSpPr>
        <p:spPr>
          <a:xfrm>
            <a:off x="633413" y="398463"/>
            <a:ext cx="8145462" cy="838200"/>
          </a:xfrm>
        </p:spPr>
        <p:txBody>
          <a:bodyPr/>
          <a:lstStyle/>
          <a:p>
            <a:r>
              <a:rPr lang="en-US" dirty="0"/>
              <a:t>Router ID</a:t>
            </a:r>
          </a:p>
        </p:txBody>
      </p:sp>
      <p:sp>
        <p:nvSpPr>
          <p:cNvPr id="1266691" name="Rectangle 3"/>
          <p:cNvSpPr>
            <a:spLocks noGrp="1" noChangeArrowheads="1"/>
          </p:cNvSpPr>
          <p:nvPr>
            <p:ph idx="1"/>
          </p:nvPr>
        </p:nvSpPr>
        <p:spPr>
          <a:xfrm>
            <a:off x="433388" y="1528763"/>
            <a:ext cx="7940675" cy="3571875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Router ID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This is an IP address used to identify a router</a:t>
            </a:r>
          </a:p>
          <a:p>
            <a:pPr lvl="1">
              <a:lnSpc>
                <a:spcPct val="85000"/>
              </a:lnSpc>
              <a:buFontTx/>
              <a:buChar char="–"/>
            </a:pPr>
            <a:endParaRPr lang="en-US" sz="2000" dirty="0"/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3 criteria for deriving the router ID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Use IP address configured with OSPF </a:t>
            </a:r>
            <a:r>
              <a:rPr lang="en-US" sz="2000" i="1" dirty="0">
                <a:solidFill>
                  <a:schemeClr val="accent2"/>
                </a:solidFill>
              </a:rPr>
              <a:t>router-id </a:t>
            </a:r>
            <a:r>
              <a:rPr lang="en-US" sz="2000" dirty="0"/>
              <a:t>command</a:t>
            </a:r>
          </a:p>
          <a:p>
            <a:pPr lvl="3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None/>
            </a:pPr>
            <a:r>
              <a:rPr lang="en-US" dirty="0"/>
              <a:t>-Takes precedence over loopback and physical interface addresses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If router-id command not used then router chooses highest IP address of any loopback interfaces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If no loopback interfaces are configured then the highest IP address on any active interface is used</a:t>
            </a:r>
          </a:p>
        </p:txBody>
      </p:sp>
    </p:spTree>
    <p:extLst>
      <p:ext uri="{BB962C8B-B14F-4D97-AF65-F5344CB8AC3E}">
        <p14:creationId xmlns:p14="http://schemas.microsoft.com/office/powerpoint/2010/main" val="12738037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771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4" y="3348769"/>
            <a:ext cx="4429125" cy="242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677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3550" y="347663"/>
            <a:ext cx="8145463" cy="838200"/>
          </a:xfrm>
        </p:spPr>
        <p:txBody>
          <a:bodyPr/>
          <a:lstStyle/>
          <a:p>
            <a:r>
              <a:rPr lang="en-US" dirty="0"/>
              <a:t>Router ID</a:t>
            </a:r>
          </a:p>
        </p:txBody>
      </p:sp>
      <p:sp>
        <p:nvSpPr>
          <p:cNvPr id="1267715" name="Rectangle 3"/>
          <p:cNvSpPr>
            <a:spLocks noGrp="1" noChangeArrowheads="1"/>
          </p:cNvSpPr>
          <p:nvPr>
            <p:ph idx="1"/>
          </p:nvPr>
        </p:nvSpPr>
        <p:spPr>
          <a:xfrm>
            <a:off x="331788" y="1346200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OSPF Router ID</a:t>
            </a:r>
          </a:p>
          <a:p>
            <a:pPr>
              <a:lnSpc>
                <a:spcPct val="85000"/>
              </a:lnSpc>
            </a:pPr>
            <a:r>
              <a:rPr lang="en-US" sz="2400" dirty="0"/>
              <a:t>Commands used to verify current router ID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>
                <a:solidFill>
                  <a:schemeClr val="accent2"/>
                </a:solidFill>
              </a:rPr>
              <a:t>Show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protocols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>
                <a:solidFill>
                  <a:schemeClr val="accent2"/>
                </a:solidFill>
              </a:rPr>
              <a:t>Show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</a:t>
            </a:r>
            <a:r>
              <a:rPr lang="en-US" sz="2000" dirty="0" err="1">
                <a:solidFill>
                  <a:schemeClr val="accent2"/>
                </a:solidFill>
              </a:rPr>
              <a:t>ospf</a:t>
            </a:r>
            <a:endParaRPr lang="en-US" sz="2000" dirty="0">
              <a:solidFill>
                <a:schemeClr val="accent2"/>
              </a:solidFill>
            </a:endParaRP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>
                <a:solidFill>
                  <a:schemeClr val="accent2"/>
                </a:solidFill>
              </a:rPr>
              <a:t>Show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</a:t>
            </a:r>
            <a:r>
              <a:rPr lang="en-US" sz="2000" dirty="0" err="1">
                <a:solidFill>
                  <a:schemeClr val="accent2"/>
                </a:solidFill>
              </a:rPr>
              <a:t>ospf</a:t>
            </a:r>
            <a:r>
              <a:rPr lang="en-US" sz="2000" dirty="0">
                <a:solidFill>
                  <a:schemeClr val="accent2"/>
                </a:solidFill>
              </a:rPr>
              <a:t> interface</a:t>
            </a:r>
          </a:p>
        </p:txBody>
      </p:sp>
      <p:pic>
        <p:nvPicPr>
          <p:cNvPr id="126771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34" y="3139220"/>
            <a:ext cx="4257675" cy="284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0761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8738" name="Rectangle 2"/>
          <p:cNvSpPr>
            <a:spLocks noGrp="1" noChangeArrowheads="1"/>
          </p:cNvSpPr>
          <p:nvPr>
            <p:ph type="title"/>
          </p:nvPr>
        </p:nvSpPr>
        <p:spPr>
          <a:xfrm>
            <a:off x="363538" y="347663"/>
            <a:ext cx="8145462" cy="83820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CC68"/>
                </a:solidFill>
              </a14:hiddenFill>
            </a:ext>
          </a:extLst>
        </p:spPr>
        <p:txBody>
          <a:bodyPr/>
          <a:lstStyle/>
          <a:p>
            <a:r>
              <a:rPr lang="en-US" dirty="0"/>
              <a:t>OSPF Router ID</a:t>
            </a:r>
          </a:p>
        </p:txBody>
      </p:sp>
      <p:sp>
        <p:nvSpPr>
          <p:cNvPr id="1268739" name="Rectangle 3"/>
          <p:cNvSpPr>
            <a:spLocks noGrp="1" noChangeArrowheads="1"/>
          </p:cNvSpPr>
          <p:nvPr>
            <p:ph idx="1"/>
          </p:nvPr>
        </p:nvSpPr>
        <p:spPr>
          <a:xfrm>
            <a:off x="293688" y="1244356"/>
            <a:ext cx="8324850" cy="507682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OSPF Router ID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Router ID &amp; Loopback addresses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Highest loopback address will be used as router ID if router-id command isn’t used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Advantage of using loopback address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the loopback interface cannot fail </a:t>
            </a:r>
            <a:r>
              <a:rPr lang="en-US" sz="1600" dirty="0">
                <a:sym typeface="Wingdings" pitchFamily="2" charset="2"/>
              </a:rPr>
              <a:t> OSPF stability</a:t>
            </a:r>
          </a:p>
          <a:p>
            <a:pPr lvl="2">
              <a:lnSpc>
                <a:spcPct val="85000"/>
              </a:lnSpc>
            </a:pPr>
            <a:endParaRPr lang="en-US" sz="1600" dirty="0">
              <a:sym typeface="Wingdings" pitchFamily="2" charset="2"/>
            </a:endParaRPr>
          </a:p>
          <a:p>
            <a:pPr>
              <a:lnSpc>
                <a:spcPct val="85000"/>
              </a:lnSpc>
            </a:pPr>
            <a:r>
              <a:rPr lang="en-US" sz="2000" dirty="0"/>
              <a:t>The OSPF router-id command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Introduced in IOS 12.0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Command syntax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Router(</a:t>
            </a:r>
            <a:r>
              <a:rPr lang="en-US" sz="2000" dirty="0" err="1"/>
              <a:t>config</a:t>
            </a:r>
            <a:r>
              <a:rPr lang="en-US" sz="2000" dirty="0"/>
              <a:t>)#router </a:t>
            </a:r>
            <a:r>
              <a:rPr lang="en-US" sz="2000" dirty="0" err="1"/>
              <a:t>ospf</a:t>
            </a:r>
            <a:r>
              <a:rPr lang="en-US" sz="2000" dirty="0"/>
              <a:t> process-id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Router(</a:t>
            </a:r>
            <a:r>
              <a:rPr lang="en-US" sz="2000" dirty="0" err="1"/>
              <a:t>config</a:t>
            </a:r>
            <a:r>
              <a:rPr lang="en-US" sz="2000" dirty="0"/>
              <a:t>-router)#router-id </a:t>
            </a:r>
            <a:r>
              <a:rPr lang="en-US" sz="2000" dirty="0" err="1"/>
              <a:t>ip</a:t>
            </a:r>
            <a:r>
              <a:rPr lang="en-US" sz="2000" dirty="0"/>
              <a:t>-address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Modifying the Router ID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Use the command</a:t>
            </a:r>
            <a:r>
              <a:rPr lang="en-US" sz="2000" dirty="0">
                <a:solidFill>
                  <a:schemeClr val="accent2"/>
                </a:solidFill>
              </a:rPr>
              <a:t>  </a:t>
            </a:r>
            <a:r>
              <a:rPr lang="en-US" sz="2000" dirty="0" err="1"/>
              <a:t>Router</a:t>
            </a:r>
            <a:r>
              <a:rPr lang="en-US" sz="2000" dirty="0" err="1">
                <a:solidFill>
                  <a:schemeClr val="accent2"/>
                </a:solidFill>
              </a:rPr>
              <a:t>#clear</a:t>
            </a:r>
            <a:r>
              <a:rPr lang="en-US" sz="2000" dirty="0">
                <a:solidFill>
                  <a:schemeClr val="accent2"/>
                </a:solidFill>
              </a:rPr>
              <a:t>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/>
              <a:t> </a:t>
            </a:r>
            <a:r>
              <a:rPr lang="en-US" sz="2000" dirty="0" err="1">
                <a:solidFill>
                  <a:schemeClr val="accent2"/>
                </a:solidFill>
              </a:rPr>
              <a:t>ospf</a:t>
            </a:r>
            <a:r>
              <a:rPr lang="en-US" sz="2000" dirty="0">
                <a:solidFill>
                  <a:schemeClr val="accent2"/>
                </a:solidFill>
              </a:rPr>
              <a:t> process</a:t>
            </a:r>
          </a:p>
        </p:txBody>
      </p:sp>
      <p:pic>
        <p:nvPicPr>
          <p:cNvPr id="126874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5564677"/>
            <a:ext cx="4800600" cy="73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838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62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315913"/>
            <a:ext cx="8145463" cy="838200"/>
          </a:xfrm>
        </p:spPr>
        <p:txBody>
          <a:bodyPr/>
          <a:lstStyle/>
          <a:p>
            <a:pPr>
              <a:lnSpc>
                <a:spcPct val="85000"/>
              </a:lnSpc>
            </a:pPr>
            <a:r>
              <a:rPr lang="en-US" dirty="0"/>
              <a:t>Verifying OSPF</a:t>
            </a:r>
          </a:p>
        </p:txBody>
      </p:sp>
      <p:sp>
        <p:nvSpPr>
          <p:cNvPr id="1269763" name="Rectangle 3"/>
          <p:cNvSpPr>
            <a:spLocks noGrp="1" noChangeArrowheads="1"/>
          </p:cNvSpPr>
          <p:nvPr>
            <p:ph idx="1"/>
          </p:nvPr>
        </p:nvSpPr>
        <p:spPr>
          <a:xfrm>
            <a:off x="363538" y="1143000"/>
            <a:ext cx="7940675" cy="4694238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Use the show </a:t>
            </a:r>
            <a:r>
              <a:rPr lang="en-US" sz="2000" dirty="0" err="1"/>
              <a:t>ip</a:t>
            </a:r>
            <a:r>
              <a:rPr lang="en-US" sz="2000" dirty="0"/>
              <a:t> </a:t>
            </a:r>
            <a:r>
              <a:rPr lang="en-US" sz="2000" dirty="0" err="1"/>
              <a:t>ospf</a:t>
            </a:r>
            <a:r>
              <a:rPr lang="en-US" sz="2000" dirty="0"/>
              <a:t> command to verify &amp; trouble shoot OSPF networks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Command will display the following:</a:t>
            </a:r>
          </a:p>
          <a:p>
            <a:pPr lvl="2">
              <a:lnSpc>
                <a:spcPct val="85000"/>
              </a:lnSpc>
            </a:pPr>
            <a:r>
              <a:rPr lang="en-US" sz="2000" dirty="0"/>
              <a:t>Neighbor adjacency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No adjacency indicated by </a:t>
            </a:r>
          </a:p>
          <a:p>
            <a:pPr lvl="2">
              <a:lnSpc>
                <a:spcPct val="85000"/>
              </a:lnSpc>
            </a:pPr>
            <a:r>
              <a:rPr lang="en-US" sz="2000" dirty="0"/>
              <a:t>Neighboring router’s Router ID is not displayed</a:t>
            </a:r>
          </a:p>
          <a:p>
            <a:pPr lvl="2">
              <a:lnSpc>
                <a:spcPct val="85000"/>
              </a:lnSpc>
            </a:pPr>
            <a:r>
              <a:rPr lang="en-US" sz="2000" dirty="0"/>
              <a:t>A state of </a:t>
            </a:r>
            <a:r>
              <a:rPr lang="en-US" sz="2000" b="1" dirty="0"/>
              <a:t>full</a:t>
            </a:r>
            <a:r>
              <a:rPr lang="en-US" sz="2000" dirty="0"/>
              <a:t> is not displayed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Consequence of no adjacency-</a:t>
            </a:r>
          </a:p>
          <a:p>
            <a:pPr lvl="2">
              <a:lnSpc>
                <a:spcPct val="85000"/>
              </a:lnSpc>
            </a:pPr>
            <a:r>
              <a:rPr lang="en-US" sz="2000" dirty="0"/>
              <a:t>No link state information exchanged</a:t>
            </a:r>
          </a:p>
          <a:p>
            <a:pPr lvl="2">
              <a:lnSpc>
                <a:spcPct val="85000"/>
              </a:lnSpc>
            </a:pPr>
            <a:r>
              <a:rPr lang="en-US" sz="2000" dirty="0"/>
              <a:t>Inaccurate SPF trees &amp; routing tables</a:t>
            </a:r>
          </a:p>
        </p:txBody>
      </p:sp>
      <p:pic>
        <p:nvPicPr>
          <p:cNvPr id="126976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265" y="4390537"/>
            <a:ext cx="7645400" cy="141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2309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1812" name="Rectangle 4"/>
          <p:cNvSpPr>
            <a:spLocks noGrp="1" noChangeArrowheads="1"/>
          </p:cNvSpPr>
          <p:nvPr>
            <p:ph type="title"/>
          </p:nvPr>
        </p:nvSpPr>
        <p:spPr>
          <a:xfrm>
            <a:off x="312738" y="682625"/>
            <a:ext cx="8145462" cy="5270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CC68"/>
                </a:solidFill>
              </a14:hiddenFill>
            </a:ext>
          </a:extLst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dirty="0"/>
              <a:t>Verifying OSPF</a:t>
            </a:r>
          </a:p>
        </p:txBody>
      </p:sp>
      <p:graphicFrame>
        <p:nvGraphicFramePr>
          <p:cNvPr id="1271844" name="Group 3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448262084"/>
              </p:ext>
            </p:extLst>
          </p:nvPr>
        </p:nvGraphicFramePr>
        <p:xfrm>
          <a:off x="655638" y="1789113"/>
          <a:ext cx="7940675" cy="3857087"/>
        </p:xfrm>
        <a:graphic>
          <a:graphicData uri="http://schemas.openxmlformats.org/drawingml/2006/table">
            <a:tbl>
              <a:tblPr/>
              <a:tblGrid>
                <a:gridCol w="39703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703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4050">
                <a:tc>
                  <a:txBody>
                    <a:bodyPr/>
                    <a:lstStyle/>
                    <a:p>
                      <a:pPr marL="0" marR="0" lvl="0" indent="0" algn="ctr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Command</a:t>
                      </a:r>
                    </a:p>
                  </a:txBody>
                  <a:tcPr marL="82124" marR="82124" marT="41061" marB="4106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Description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2175">
                <a:tc>
                  <a:txBody>
                    <a:bodyPr/>
                    <a:lstStyle/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Show ip protocols</a:t>
                      </a:r>
                    </a:p>
                  </a:txBody>
                  <a:tcPr marL="82124" marR="82124" marT="41061" marB="4106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Displays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OSPF process ID,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router ID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networks router is advertising &amp;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administrative distance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3763">
                <a:tc>
                  <a:txBody>
                    <a:bodyPr/>
                    <a:lstStyle/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Show ip ospf</a:t>
                      </a:r>
                    </a:p>
                  </a:txBody>
                  <a:tcPr marL="82124" marR="82124" marT="41061" marB="4106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Displays </a:t>
                      </a: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OSPF process ID, </a:t>
                      </a: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router ID</a:t>
                      </a: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OSPF area information </a:t>
                      </a: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&amp; the last time SPF algorithm calculated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2313">
                <a:tc>
                  <a:txBody>
                    <a:bodyPr/>
                    <a:lstStyle/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Show ip ospf interface</a:t>
                      </a:r>
                    </a:p>
                  </a:txBody>
                  <a:tcPr marL="82296" marR="82296" marT="36576" marB="36576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814388" rtl="0" eaLnBrk="1" fontAlgn="base" latinLnBrk="0" hangingPunct="1">
                        <a:lnSpc>
                          <a:spcPct val="95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>
                          <a:srgbClr val="708CA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Displays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hello interval and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dead interval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271837" name="Rectangle 29"/>
          <p:cNvSpPr>
            <a:spLocks noChangeArrowheads="1"/>
          </p:cNvSpPr>
          <p:nvPr/>
        </p:nvSpPr>
        <p:spPr bwMode="auto">
          <a:xfrm>
            <a:off x="566738" y="1252538"/>
            <a:ext cx="794067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None/>
            </a:pPr>
            <a:r>
              <a:rPr lang="en-US"/>
              <a:t>Verifying OSPF - Additional Commands</a:t>
            </a:r>
          </a:p>
        </p:txBody>
      </p:sp>
    </p:spTree>
    <p:extLst>
      <p:ext uri="{BB962C8B-B14F-4D97-AF65-F5344CB8AC3E}">
        <p14:creationId xmlns:p14="http://schemas.microsoft.com/office/powerpoint/2010/main" val="7470442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3" y="520700"/>
            <a:ext cx="8145462" cy="646113"/>
          </a:xfrm>
        </p:spPr>
        <p:txBody>
          <a:bodyPr>
            <a:normAutofit/>
          </a:bodyPr>
          <a:lstStyle/>
          <a:p>
            <a:r>
              <a:rPr lang="en-US" dirty="0"/>
              <a:t>Routing Table</a:t>
            </a:r>
          </a:p>
        </p:txBody>
      </p:sp>
      <p:sp>
        <p:nvSpPr>
          <p:cNvPr id="1273859" name="Rectangle 3"/>
          <p:cNvSpPr>
            <a:spLocks noGrp="1" noChangeArrowheads="1"/>
          </p:cNvSpPr>
          <p:nvPr>
            <p:ph idx="1"/>
          </p:nvPr>
        </p:nvSpPr>
        <p:spPr>
          <a:xfrm>
            <a:off x="592138" y="1249363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Examining the routing table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Use the show </a:t>
            </a:r>
            <a:r>
              <a:rPr lang="en-US" sz="2000" dirty="0" err="1"/>
              <a:t>ip</a:t>
            </a:r>
            <a:r>
              <a:rPr lang="en-US" sz="2000" dirty="0"/>
              <a:t> route command to display the routing table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An “O’ at the beginning of a route indicates that the router source is OSPF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Note OSPF does not automatically summarize at major network boundaries</a:t>
            </a:r>
          </a:p>
        </p:txBody>
      </p:sp>
      <p:pic>
        <p:nvPicPr>
          <p:cNvPr id="127386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113" y="3402135"/>
            <a:ext cx="5757862" cy="309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6710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OSPF Metric</a:t>
            </a:r>
          </a:p>
        </p:txBody>
      </p:sp>
      <p:sp>
        <p:nvSpPr>
          <p:cNvPr id="1274883" name="Rectangle 3"/>
          <p:cNvSpPr>
            <a:spLocks noGrp="1" noChangeArrowheads="1"/>
          </p:cNvSpPr>
          <p:nvPr>
            <p:ph idx="1"/>
          </p:nvPr>
        </p:nvSpPr>
        <p:spPr>
          <a:xfrm>
            <a:off x="509588" y="1289104"/>
            <a:ext cx="7691437" cy="4881563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OSPF uses </a:t>
            </a:r>
            <a:r>
              <a:rPr lang="en-US" sz="2000" b="1" dirty="0"/>
              <a:t>cost</a:t>
            </a:r>
            <a:r>
              <a:rPr lang="en-US" sz="2000" dirty="0"/>
              <a:t> as the metric for determining the best route</a:t>
            </a:r>
          </a:p>
          <a:p>
            <a:pPr lvl="1">
              <a:lnSpc>
                <a:spcPct val="85000"/>
              </a:lnSpc>
            </a:pPr>
            <a:r>
              <a:rPr lang="en-US" sz="2000" dirty="0"/>
              <a:t>The best route will have the lowest cost</a:t>
            </a:r>
          </a:p>
          <a:p>
            <a:pPr lvl="1">
              <a:lnSpc>
                <a:spcPct val="85000"/>
              </a:lnSpc>
            </a:pPr>
            <a:r>
              <a:rPr lang="en-US" sz="2000" b="1" dirty="0"/>
              <a:t>Cost </a:t>
            </a:r>
            <a:r>
              <a:rPr lang="en-US" sz="2000" dirty="0"/>
              <a:t>is based on bandwidth of an interface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Cost is calculated using the formula 10</a:t>
            </a:r>
            <a:r>
              <a:rPr lang="en-US" sz="2000" baseline="30000" dirty="0"/>
              <a:t>8</a:t>
            </a:r>
            <a:r>
              <a:rPr lang="en-US" sz="2000" dirty="0"/>
              <a:t> / bandwidth</a:t>
            </a:r>
          </a:p>
          <a:p>
            <a:pPr lvl="1"/>
            <a:r>
              <a:rPr lang="en-US" sz="2000" dirty="0"/>
              <a:t>Reference bandwidth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defaults to 100Mbps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can be modified using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b="1" dirty="0">
                <a:solidFill>
                  <a:schemeClr val="accent2"/>
                </a:solidFill>
              </a:rPr>
              <a:t>auto-cost reference-bandwidth </a:t>
            </a:r>
            <a:r>
              <a:rPr lang="en-US" sz="2000" dirty="0"/>
              <a:t>command</a:t>
            </a:r>
          </a:p>
        </p:txBody>
      </p:sp>
      <p:pic>
        <p:nvPicPr>
          <p:cNvPr id="12748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320" y="4052807"/>
            <a:ext cx="5027164" cy="2580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2521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5906" name="Rectangle 2"/>
          <p:cNvSpPr>
            <a:spLocks noGrp="1" noChangeArrowheads="1"/>
          </p:cNvSpPr>
          <p:nvPr>
            <p:ph type="title"/>
          </p:nvPr>
        </p:nvSpPr>
        <p:spPr>
          <a:xfrm>
            <a:off x="473075" y="355600"/>
            <a:ext cx="8145463" cy="838200"/>
          </a:xfrm>
        </p:spPr>
        <p:txBody>
          <a:bodyPr/>
          <a:lstStyle/>
          <a:p>
            <a:r>
              <a:rPr lang="en-US" dirty="0"/>
              <a:t>OSPF Cost</a:t>
            </a:r>
          </a:p>
        </p:txBody>
      </p:sp>
      <p:sp>
        <p:nvSpPr>
          <p:cNvPr id="1275907" name="Rectangle 3"/>
          <p:cNvSpPr>
            <a:spLocks noGrp="1" noChangeArrowheads="1"/>
          </p:cNvSpPr>
          <p:nvPr>
            <p:ph idx="1"/>
          </p:nvPr>
        </p:nvSpPr>
        <p:spPr>
          <a:xfrm>
            <a:off x="632192" y="1311886"/>
            <a:ext cx="7940675" cy="998537"/>
          </a:xfrm>
        </p:spPr>
        <p:txBody>
          <a:bodyPr>
            <a:normAutofit/>
          </a:bodyPr>
          <a:lstStyle/>
          <a:p>
            <a:r>
              <a:rPr lang="en-US" dirty="0"/>
              <a:t>COST of an OSPF route</a:t>
            </a:r>
          </a:p>
          <a:p>
            <a:pPr lvl="1"/>
            <a:r>
              <a:rPr lang="en-US" dirty="0"/>
              <a:t>Is the accumulated value from one router to the next</a:t>
            </a:r>
          </a:p>
        </p:txBody>
      </p:sp>
      <p:pic>
        <p:nvPicPr>
          <p:cNvPr id="127590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901" y="2180492"/>
            <a:ext cx="6329363" cy="3874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5516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930" name="Rectangle 2"/>
          <p:cNvSpPr>
            <a:spLocks noGrp="1" noChangeArrowheads="1"/>
          </p:cNvSpPr>
          <p:nvPr>
            <p:ph type="title"/>
          </p:nvPr>
        </p:nvSpPr>
        <p:spPr>
          <a:xfrm>
            <a:off x="573088" y="303213"/>
            <a:ext cx="8145462" cy="838200"/>
          </a:xfrm>
        </p:spPr>
        <p:txBody>
          <a:bodyPr/>
          <a:lstStyle/>
          <a:p>
            <a:r>
              <a:rPr lang="en-US"/>
              <a:t>OSPF Metric</a:t>
            </a:r>
          </a:p>
        </p:txBody>
      </p:sp>
      <p:sp>
        <p:nvSpPr>
          <p:cNvPr id="1276931" name="Rectangle 3"/>
          <p:cNvSpPr>
            <a:spLocks noGrp="1" noChangeArrowheads="1"/>
          </p:cNvSpPr>
          <p:nvPr>
            <p:ph idx="1"/>
          </p:nvPr>
        </p:nvSpPr>
        <p:spPr>
          <a:xfrm>
            <a:off x="622300" y="1114425"/>
            <a:ext cx="7940675" cy="29860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000" dirty="0"/>
              <a:t>Usually the actual speed of a link </a:t>
            </a:r>
            <a:r>
              <a:rPr lang="en-US" sz="2000" b="1" dirty="0"/>
              <a:t>is different</a:t>
            </a:r>
            <a:r>
              <a:rPr lang="en-US" sz="2000" dirty="0"/>
              <a:t> than the default bandwidth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This makes it imperative that the bandwidth value reflects link’s actual speed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Reason: so routing table has best path information</a:t>
            </a:r>
          </a:p>
          <a:p>
            <a:pPr>
              <a:lnSpc>
                <a:spcPct val="80000"/>
              </a:lnSpc>
            </a:pPr>
            <a:r>
              <a:rPr lang="en-US" sz="2000" dirty="0"/>
              <a:t>The </a:t>
            </a:r>
            <a:r>
              <a:rPr lang="en-US" sz="2000" b="1" dirty="0">
                <a:solidFill>
                  <a:schemeClr val="accent2"/>
                </a:solidFill>
              </a:rPr>
              <a:t>show interface</a:t>
            </a:r>
            <a:r>
              <a:rPr lang="en-US" sz="2000" dirty="0"/>
              <a:t> command will display interface’s bandwidth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Most serial link default to 1.544Mbps</a:t>
            </a:r>
          </a:p>
        </p:txBody>
      </p:sp>
      <p:pic>
        <p:nvPicPr>
          <p:cNvPr id="127693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3614860"/>
            <a:ext cx="4410075" cy="290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83810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85738" y="352425"/>
            <a:ext cx="8145462" cy="838200"/>
          </a:xfrm>
        </p:spPr>
        <p:txBody>
          <a:bodyPr/>
          <a:lstStyle/>
          <a:p>
            <a:r>
              <a:rPr lang="en-US"/>
              <a:t>Basic OSPF Configuration</a:t>
            </a:r>
          </a:p>
        </p:txBody>
      </p:sp>
      <p:sp>
        <p:nvSpPr>
          <p:cNvPr id="127795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77925"/>
            <a:ext cx="8645525" cy="42941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Modifying the Cost of a link</a:t>
            </a:r>
          </a:p>
          <a:p>
            <a:pPr>
              <a:lnSpc>
                <a:spcPct val="80000"/>
              </a:lnSpc>
            </a:pPr>
            <a:r>
              <a:rPr lang="en-US" sz="2000" dirty="0"/>
              <a:t>Both sides of a serial link should be configured with the same bandwidth</a:t>
            </a:r>
          </a:p>
          <a:p>
            <a:pPr lvl="1">
              <a:lnSpc>
                <a:spcPct val="80000"/>
              </a:lnSpc>
              <a:buFontTx/>
              <a:buChar char="–"/>
            </a:pPr>
            <a:r>
              <a:rPr lang="en-US" sz="2000" dirty="0"/>
              <a:t>Commands used to modify bandwidth value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b="1" dirty="0">
                <a:solidFill>
                  <a:schemeClr val="accent2"/>
                </a:solidFill>
              </a:rPr>
              <a:t>Bandwidth</a:t>
            </a:r>
            <a:r>
              <a:rPr lang="en-US" sz="2000" dirty="0"/>
              <a:t> command</a:t>
            </a:r>
          </a:p>
          <a:p>
            <a:pPr lvl="3">
              <a:lnSpc>
                <a:spcPct val="80000"/>
              </a:lnSpc>
              <a:buFontTx/>
              <a:buChar char="–"/>
            </a:pPr>
            <a:r>
              <a:rPr lang="en-US" dirty="0"/>
              <a:t>Example: Router(</a:t>
            </a:r>
            <a:r>
              <a:rPr lang="en-US" dirty="0" err="1"/>
              <a:t>config</a:t>
            </a:r>
            <a:r>
              <a:rPr lang="en-US" dirty="0"/>
              <a:t>-if)#</a:t>
            </a:r>
            <a:r>
              <a:rPr lang="en-US" b="1" dirty="0">
                <a:solidFill>
                  <a:schemeClr val="accent2"/>
                </a:solidFill>
              </a:rPr>
              <a:t>bandwidth </a:t>
            </a:r>
            <a:r>
              <a:rPr lang="en-US" i="1" dirty="0"/>
              <a:t>bandwidth-kbp</a:t>
            </a:r>
            <a:r>
              <a:rPr lang="en-US" dirty="0"/>
              <a:t>s</a:t>
            </a:r>
          </a:p>
          <a:p>
            <a:pPr lvl="3">
              <a:lnSpc>
                <a:spcPct val="80000"/>
              </a:lnSpc>
              <a:buFontTx/>
              <a:buChar char="–"/>
            </a:pPr>
            <a:endParaRPr lang="en-US" dirty="0"/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cost</a:t>
            </a:r>
            <a:r>
              <a:rPr lang="en-US" sz="2000" dirty="0"/>
              <a:t> command – allows you to directly specify interface cost</a:t>
            </a:r>
          </a:p>
          <a:p>
            <a:pPr lvl="3">
              <a:lnSpc>
                <a:spcPct val="80000"/>
              </a:lnSpc>
            </a:pPr>
            <a:r>
              <a:rPr lang="en-US" dirty="0"/>
              <a:t>Example:R1(</a:t>
            </a:r>
            <a:r>
              <a:rPr lang="en-US" dirty="0" err="1"/>
              <a:t>config</a:t>
            </a:r>
            <a:r>
              <a:rPr lang="en-US" dirty="0"/>
              <a:t>)#interface serial 0/0/0</a:t>
            </a:r>
          </a:p>
          <a:p>
            <a:pPr marL="1371600" lvl="3" indent="0">
              <a:lnSpc>
                <a:spcPct val="80000"/>
              </a:lnSpc>
              <a:buNone/>
            </a:pPr>
            <a:r>
              <a:rPr lang="en-US" dirty="0"/>
              <a:t>	          	R1(</a:t>
            </a:r>
            <a:r>
              <a:rPr lang="en-US" dirty="0" err="1"/>
              <a:t>config</a:t>
            </a:r>
            <a:r>
              <a:rPr lang="en-US" dirty="0"/>
              <a:t>-if)#</a:t>
            </a:r>
            <a:r>
              <a:rPr lang="en-US" dirty="0" err="1"/>
              <a:t>ip</a:t>
            </a:r>
            <a:r>
              <a:rPr lang="en-US" dirty="0"/>
              <a:t> </a:t>
            </a:r>
            <a:r>
              <a:rPr lang="en-US" dirty="0" err="1"/>
              <a:t>ospf</a:t>
            </a:r>
            <a:r>
              <a:rPr lang="en-US" dirty="0"/>
              <a:t> cost 1562</a:t>
            </a:r>
          </a:p>
          <a:p>
            <a:pPr marL="1371600" lvl="3" indent="0">
              <a:buNone/>
            </a:pPr>
            <a:r>
              <a:rPr lang="en-US" dirty="0"/>
              <a:t>       </a:t>
            </a:r>
          </a:p>
        </p:txBody>
      </p:sp>
      <p:pic>
        <p:nvPicPr>
          <p:cNvPr id="127795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750" y="4585677"/>
            <a:ext cx="4473575" cy="124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7796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2" y="4514240"/>
            <a:ext cx="4116387" cy="1316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98529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89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3550" y="393700"/>
            <a:ext cx="8145463" cy="838200"/>
          </a:xfrm>
        </p:spPr>
        <p:txBody>
          <a:bodyPr/>
          <a:lstStyle/>
          <a:p>
            <a:r>
              <a:rPr lang="en-US"/>
              <a:t>Basic OSPF Configuration</a:t>
            </a:r>
          </a:p>
        </p:txBody>
      </p:sp>
      <p:sp>
        <p:nvSpPr>
          <p:cNvPr id="1278979" name="Rectangle 3"/>
          <p:cNvSpPr>
            <a:spLocks noGrp="1" noChangeArrowheads="1"/>
          </p:cNvSpPr>
          <p:nvPr>
            <p:ph idx="1"/>
          </p:nvPr>
        </p:nvSpPr>
        <p:spPr>
          <a:xfrm>
            <a:off x="216868" y="1370282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Modifying the Cost of the link</a:t>
            </a:r>
          </a:p>
          <a:p>
            <a:pPr>
              <a:lnSpc>
                <a:spcPct val="85000"/>
              </a:lnSpc>
            </a:pPr>
            <a:r>
              <a:rPr lang="en-US" sz="2400" dirty="0"/>
              <a:t>Difference between bandwidth command &amp; the </a:t>
            </a:r>
            <a:r>
              <a:rPr lang="en-US" sz="2400" dirty="0" err="1"/>
              <a:t>ip</a:t>
            </a:r>
            <a:r>
              <a:rPr lang="en-US" sz="2400" dirty="0"/>
              <a:t> </a:t>
            </a:r>
            <a:r>
              <a:rPr lang="en-US" sz="2400" dirty="0" err="1"/>
              <a:t>ospf</a:t>
            </a:r>
            <a:r>
              <a:rPr lang="en-US" sz="2400" dirty="0"/>
              <a:t> cost command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cost</a:t>
            </a:r>
            <a:r>
              <a:rPr lang="en-US" sz="2000" dirty="0"/>
              <a:t> command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Sets cost to a specific value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b="1" dirty="0">
                <a:solidFill>
                  <a:schemeClr val="accent2"/>
                </a:solidFill>
              </a:rPr>
              <a:t>Bandwidth</a:t>
            </a:r>
            <a:r>
              <a:rPr lang="en-US" sz="2000" dirty="0"/>
              <a:t> command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Link cost is calculated</a:t>
            </a:r>
          </a:p>
          <a:p>
            <a:pPr lvl="2">
              <a:buFontTx/>
              <a:buChar char="•"/>
            </a:pPr>
            <a:endParaRPr lang="en-US" sz="1800" dirty="0"/>
          </a:p>
        </p:txBody>
      </p:sp>
      <p:pic>
        <p:nvPicPr>
          <p:cNvPr id="127898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93" y="2503374"/>
            <a:ext cx="5224519" cy="3672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42870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0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475" y="2818459"/>
            <a:ext cx="5153025" cy="341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80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33375" y="390525"/>
            <a:ext cx="8145463" cy="838200"/>
          </a:xfrm>
        </p:spPr>
        <p:txBody>
          <a:bodyPr>
            <a:normAutofit/>
          </a:bodyPr>
          <a:lstStyle/>
          <a:p>
            <a:r>
              <a:rPr lang="en-US"/>
              <a:t>OSPF and Multiaccess Networks</a:t>
            </a:r>
          </a:p>
        </p:txBody>
      </p:sp>
      <p:sp>
        <p:nvSpPr>
          <p:cNvPr id="1280003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206500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Challenges in </a:t>
            </a:r>
            <a:r>
              <a:rPr lang="en-US" sz="2000" dirty="0" err="1"/>
              <a:t>Multiaccess</a:t>
            </a:r>
            <a:r>
              <a:rPr lang="en-US" sz="2000" dirty="0"/>
              <a:t> Networks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OSPF defines five network types: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Point-to-point 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Broadcast </a:t>
            </a:r>
            <a:r>
              <a:rPr lang="en-US" sz="2000" dirty="0" err="1"/>
              <a:t>Multiaccess</a:t>
            </a:r>
            <a:r>
              <a:rPr lang="en-US" sz="2000" dirty="0"/>
              <a:t> 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 err="1"/>
              <a:t>Nonbroadcast</a:t>
            </a:r>
            <a:r>
              <a:rPr lang="en-US" sz="2000" dirty="0"/>
              <a:t> </a:t>
            </a:r>
            <a:r>
              <a:rPr lang="en-US" sz="2000" dirty="0" err="1"/>
              <a:t>Multiaccess</a:t>
            </a:r>
            <a:r>
              <a:rPr lang="en-US" sz="2000" dirty="0"/>
              <a:t> (NBMA) 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Point-to-multipoint 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Virtual links</a:t>
            </a:r>
          </a:p>
        </p:txBody>
      </p:sp>
    </p:spTree>
    <p:extLst>
      <p:ext uri="{BB962C8B-B14F-4D97-AF65-F5344CB8AC3E}">
        <p14:creationId xmlns:p14="http://schemas.microsoft.com/office/powerpoint/2010/main" val="13734548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627063"/>
            <a:ext cx="8145462" cy="728662"/>
          </a:xfrm>
        </p:spPr>
        <p:txBody>
          <a:bodyPr>
            <a:normAutofit/>
          </a:bodyPr>
          <a:lstStyle/>
          <a:p>
            <a:r>
              <a:rPr lang="en-US"/>
              <a:t>OSPF in Multiaccess Networks</a:t>
            </a:r>
          </a:p>
        </p:txBody>
      </p:sp>
      <p:sp>
        <p:nvSpPr>
          <p:cNvPr id="128102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414463"/>
            <a:ext cx="7940675" cy="3571875"/>
          </a:xfrm>
        </p:spPr>
        <p:txBody>
          <a:bodyPr>
            <a:normAutofit/>
          </a:bodyPr>
          <a:lstStyle/>
          <a:p>
            <a:r>
              <a:rPr lang="en-US" sz="2000" dirty="0"/>
              <a:t>2 challenges presented by </a:t>
            </a:r>
            <a:r>
              <a:rPr lang="en-US" sz="2000" dirty="0" err="1"/>
              <a:t>multiaccess</a:t>
            </a:r>
            <a:r>
              <a:rPr lang="en-US" sz="2000" dirty="0"/>
              <a:t> networks</a:t>
            </a:r>
          </a:p>
          <a:p>
            <a:pPr lvl="1">
              <a:buFontTx/>
              <a:buChar char="–"/>
            </a:pPr>
            <a:r>
              <a:rPr lang="en-US" sz="2000" dirty="0"/>
              <a:t>Multiple adjacencies</a:t>
            </a:r>
          </a:p>
          <a:p>
            <a:pPr lvl="1">
              <a:buFontTx/>
              <a:buChar char="–"/>
            </a:pPr>
            <a:r>
              <a:rPr lang="en-US" sz="2000" dirty="0"/>
              <a:t>Extensive LSA flooding</a:t>
            </a:r>
          </a:p>
        </p:txBody>
      </p:sp>
      <p:pic>
        <p:nvPicPr>
          <p:cNvPr id="128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837" y="2445473"/>
            <a:ext cx="5928102" cy="389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48065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80988" y="387350"/>
            <a:ext cx="8145462" cy="838200"/>
          </a:xfrm>
        </p:spPr>
        <p:txBody>
          <a:bodyPr>
            <a:normAutofit/>
          </a:bodyPr>
          <a:lstStyle/>
          <a:p>
            <a:r>
              <a:rPr lang="en-US" dirty="0"/>
              <a:t>LSA Flooding</a:t>
            </a:r>
          </a:p>
        </p:txBody>
      </p:sp>
      <p:sp>
        <p:nvSpPr>
          <p:cNvPr id="128205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77950"/>
            <a:ext cx="7940675" cy="3836988"/>
          </a:xfrm>
        </p:spPr>
        <p:txBody>
          <a:bodyPr>
            <a:normAutofit/>
          </a:bodyPr>
          <a:lstStyle/>
          <a:p>
            <a:r>
              <a:rPr lang="en-US" sz="2000" dirty="0"/>
              <a:t>Extensive flooding of LSAs</a:t>
            </a:r>
          </a:p>
          <a:p>
            <a:pPr lvl="1"/>
            <a:r>
              <a:rPr lang="en-US" sz="2000" dirty="0"/>
              <a:t>For every LSA sent out there must be an acknowledgement of receipt sent back to transmitting router.</a:t>
            </a:r>
          </a:p>
          <a:p>
            <a:pPr lvl="1"/>
            <a:r>
              <a:rPr lang="en-US" sz="2000" dirty="0"/>
              <a:t>consequence:  lots of bandwidth consumed and chaotic traffic</a:t>
            </a:r>
          </a:p>
        </p:txBody>
      </p:sp>
      <p:pic>
        <p:nvPicPr>
          <p:cNvPr id="128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071" y="2797633"/>
            <a:ext cx="5742122" cy="3750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29644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313227"/>
            <a:ext cx="8145463" cy="838200"/>
          </a:xfrm>
        </p:spPr>
        <p:txBody>
          <a:bodyPr>
            <a:normAutofit/>
          </a:bodyPr>
          <a:lstStyle/>
          <a:p>
            <a:r>
              <a:rPr lang="en-US" dirty="0"/>
              <a:t>Solution to LSA Flooding</a:t>
            </a:r>
          </a:p>
        </p:txBody>
      </p:sp>
      <p:sp>
        <p:nvSpPr>
          <p:cNvPr id="1283075" name="Rectangle 3"/>
          <p:cNvSpPr>
            <a:spLocks noGrp="1" noChangeArrowheads="1"/>
          </p:cNvSpPr>
          <p:nvPr>
            <p:ph idx="1"/>
          </p:nvPr>
        </p:nvSpPr>
        <p:spPr>
          <a:xfrm>
            <a:off x="275614" y="1210408"/>
            <a:ext cx="4730139" cy="5480050"/>
          </a:xfrm>
        </p:spPr>
        <p:txBody>
          <a:bodyPr>
            <a:normAutofit/>
          </a:bodyPr>
          <a:lstStyle/>
          <a:p>
            <a:r>
              <a:rPr lang="en-US" sz="2000" dirty="0"/>
              <a:t>Solution to LSA flooding issue is the use of </a:t>
            </a:r>
          </a:p>
          <a:p>
            <a:pPr lvl="1">
              <a:buFontTx/>
              <a:buChar char="–"/>
            </a:pPr>
            <a:r>
              <a:rPr lang="en-US" sz="2000" dirty="0"/>
              <a:t>Designated router (DR)</a:t>
            </a:r>
          </a:p>
          <a:p>
            <a:pPr lvl="1">
              <a:buFontTx/>
              <a:buChar char="–"/>
            </a:pPr>
            <a:r>
              <a:rPr lang="en-US" sz="2000" dirty="0"/>
              <a:t>Backup designated router (BDR)</a:t>
            </a:r>
          </a:p>
          <a:p>
            <a:r>
              <a:rPr lang="en-US" sz="2000" dirty="0"/>
              <a:t>DR &amp; BDR selection</a:t>
            </a:r>
          </a:p>
          <a:p>
            <a:pPr lvl="1">
              <a:buFontTx/>
              <a:buChar char="–"/>
            </a:pPr>
            <a:r>
              <a:rPr lang="en-US" sz="2000" dirty="0"/>
              <a:t>Routers are elected to send &amp; receive LSA</a:t>
            </a:r>
          </a:p>
          <a:p>
            <a:r>
              <a:rPr lang="en-US" sz="2000" dirty="0"/>
              <a:t>Sending &amp; Receiving LSA</a:t>
            </a:r>
          </a:p>
          <a:p>
            <a:pPr lvl="1">
              <a:buFontTx/>
              <a:buChar char="–"/>
            </a:pPr>
            <a:r>
              <a:rPr lang="en-US" sz="2000" dirty="0" err="1"/>
              <a:t>DRothers</a:t>
            </a:r>
            <a:r>
              <a:rPr lang="en-US" sz="2000" dirty="0"/>
              <a:t> send LSAs via multicast 224.0.0.6 to DR &amp; BDR</a:t>
            </a:r>
          </a:p>
          <a:p>
            <a:pPr lvl="1">
              <a:buFontTx/>
              <a:buChar char="–"/>
            </a:pPr>
            <a:r>
              <a:rPr lang="en-US" sz="2000" dirty="0"/>
              <a:t>DR forward LSA via multicast address 224.0.0.5 to all other routers</a:t>
            </a:r>
          </a:p>
        </p:txBody>
      </p:sp>
      <p:pic>
        <p:nvPicPr>
          <p:cNvPr id="128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983" y="3856282"/>
            <a:ext cx="4214183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8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753" y="1233488"/>
            <a:ext cx="3909647" cy="274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4150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892" y="2230926"/>
            <a:ext cx="5783262" cy="4017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8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DR/BDR Election Process</a:t>
            </a:r>
          </a:p>
        </p:txBody>
      </p:sp>
      <p:sp>
        <p:nvSpPr>
          <p:cNvPr id="1284099" name="Rectangle 3"/>
          <p:cNvSpPr>
            <a:spLocks noGrp="1" noChangeArrowheads="1"/>
          </p:cNvSpPr>
          <p:nvPr>
            <p:ph idx="1"/>
          </p:nvPr>
        </p:nvSpPr>
        <p:spPr>
          <a:xfrm>
            <a:off x="600075" y="1470026"/>
            <a:ext cx="7940675" cy="3348160"/>
          </a:xfrm>
        </p:spPr>
        <p:txBody>
          <a:bodyPr>
            <a:normAutofit/>
          </a:bodyPr>
          <a:lstStyle/>
          <a:p>
            <a:r>
              <a:rPr lang="en-US" sz="2400" dirty="0"/>
              <a:t>DR/BDR elections </a:t>
            </a:r>
            <a:r>
              <a:rPr lang="en-US" sz="2400" b="1" dirty="0"/>
              <a:t>DO NOT</a:t>
            </a:r>
            <a:r>
              <a:rPr lang="en-US" sz="2400" dirty="0"/>
              <a:t> occur in point to point networks</a:t>
            </a:r>
          </a:p>
        </p:txBody>
      </p:sp>
    </p:spTree>
    <p:extLst>
      <p:ext uri="{BB962C8B-B14F-4D97-AF65-F5344CB8AC3E}">
        <p14:creationId xmlns:p14="http://schemas.microsoft.com/office/powerpoint/2010/main" val="33615022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DR/BDR Election Process</a:t>
            </a:r>
          </a:p>
        </p:txBody>
      </p:sp>
      <p:sp>
        <p:nvSpPr>
          <p:cNvPr id="1285123" name="Rectangle 3"/>
          <p:cNvSpPr>
            <a:spLocks noGrp="1" noChangeArrowheads="1"/>
          </p:cNvSpPr>
          <p:nvPr>
            <p:ph idx="1"/>
          </p:nvPr>
        </p:nvSpPr>
        <p:spPr>
          <a:xfrm>
            <a:off x="668093" y="1530961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dirty="0"/>
              <a:t>DR/BDR elections </a:t>
            </a:r>
            <a:r>
              <a:rPr lang="en-US" sz="2400" b="1" dirty="0"/>
              <a:t>will take place on </a:t>
            </a:r>
            <a:r>
              <a:rPr lang="en-US" sz="2400" b="1" dirty="0" err="1"/>
              <a:t>multiaccess</a:t>
            </a:r>
            <a:r>
              <a:rPr lang="en-US" sz="2400" b="1" dirty="0"/>
              <a:t> networks</a:t>
            </a:r>
            <a:r>
              <a:rPr lang="en-US" sz="2400" dirty="0"/>
              <a:t> as shown below</a:t>
            </a:r>
          </a:p>
        </p:txBody>
      </p:sp>
      <p:pic>
        <p:nvPicPr>
          <p:cNvPr id="128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344" y="2447925"/>
            <a:ext cx="5210175" cy="403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6603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615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725" y="1517131"/>
            <a:ext cx="3478213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8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65667" y="343755"/>
            <a:ext cx="6329362" cy="673100"/>
          </a:xfrm>
        </p:spPr>
        <p:txBody>
          <a:bodyPr>
            <a:normAutofit/>
          </a:bodyPr>
          <a:lstStyle/>
          <a:p>
            <a:r>
              <a:rPr lang="en-US" sz="3200" dirty="0"/>
              <a:t>DR/BDR Election Process</a:t>
            </a:r>
          </a:p>
        </p:txBody>
      </p:sp>
      <p:sp>
        <p:nvSpPr>
          <p:cNvPr id="1286147" name="Rectangle 3"/>
          <p:cNvSpPr>
            <a:spLocks noGrp="1" noChangeArrowheads="1"/>
          </p:cNvSpPr>
          <p:nvPr>
            <p:ph idx="1"/>
          </p:nvPr>
        </p:nvSpPr>
        <p:spPr>
          <a:xfrm>
            <a:off x="0" y="1265604"/>
            <a:ext cx="5689600" cy="2570163"/>
          </a:xfrm>
        </p:spPr>
        <p:txBody>
          <a:bodyPr>
            <a:noAutofit/>
          </a:bodyPr>
          <a:lstStyle/>
          <a:p>
            <a:pPr marL="381000" indent="-381000">
              <a:lnSpc>
                <a:spcPct val="85000"/>
              </a:lnSpc>
            </a:pPr>
            <a:r>
              <a:rPr lang="en-US" sz="2000" dirty="0"/>
              <a:t>Criteria for getting elected DR/BDR</a:t>
            </a:r>
          </a:p>
          <a:p>
            <a:pPr marL="917575" lvl="1" indent="-342900">
              <a:lnSpc>
                <a:spcPct val="85000"/>
              </a:lnSpc>
              <a:buFontTx/>
              <a:buAutoNum type="arabicPeriod"/>
            </a:pPr>
            <a:r>
              <a:rPr lang="en-US" sz="2000" b="1" dirty="0"/>
              <a:t>DR:</a:t>
            </a:r>
            <a:r>
              <a:rPr lang="en-US" sz="2000" dirty="0"/>
              <a:t> Router with the </a:t>
            </a:r>
            <a:r>
              <a:rPr lang="en-US" sz="2000" dirty="0">
                <a:solidFill>
                  <a:srgbClr val="0000FF"/>
                </a:solidFill>
              </a:rPr>
              <a:t>highest</a:t>
            </a:r>
            <a:r>
              <a:rPr lang="en-US" sz="2000" dirty="0"/>
              <a:t> OSPF interface </a:t>
            </a:r>
            <a:r>
              <a:rPr lang="en-US" sz="2000" dirty="0">
                <a:solidFill>
                  <a:srgbClr val="0000FF"/>
                </a:solidFill>
              </a:rPr>
              <a:t>priority</a:t>
            </a:r>
            <a:r>
              <a:rPr lang="en-US" sz="2000" dirty="0"/>
              <a:t>.</a:t>
            </a:r>
          </a:p>
          <a:p>
            <a:pPr marL="574675" lvl="1" indent="0">
              <a:lnSpc>
                <a:spcPct val="85000"/>
              </a:lnSpc>
              <a:buNone/>
            </a:pPr>
            <a:r>
              <a:rPr lang="en-US" sz="2000" dirty="0"/>
              <a:t>2. </a:t>
            </a:r>
            <a:r>
              <a:rPr lang="en-US" sz="2000" b="1" dirty="0"/>
              <a:t>BDR</a:t>
            </a:r>
            <a:r>
              <a:rPr lang="en-US" sz="2000" dirty="0"/>
              <a:t>: Router with the </a:t>
            </a:r>
            <a:r>
              <a:rPr lang="en-US" sz="2000" dirty="0">
                <a:solidFill>
                  <a:srgbClr val="0000FF"/>
                </a:solidFill>
              </a:rPr>
              <a:t>second highest</a:t>
            </a:r>
            <a:r>
              <a:rPr lang="en-US" sz="2000" dirty="0"/>
              <a:t> OSPF  interface </a:t>
            </a:r>
            <a:r>
              <a:rPr lang="en-US" sz="2000" dirty="0">
                <a:solidFill>
                  <a:srgbClr val="0000FF"/>
                </a:solidFill>
              </a:rPr>
              <a:t>priority</a:t>
            </a:r>
            <a:r>
              <a:rPr lang="en-US" sz="2000" dirty="0"/>
              <a:t>. </a:t>
            </a:r>
          </a:p>
          <a:p>
            <a:pPr marL="574675" lvl="1" indent="0">
              <a:lnSpc>
                <a:spcPct val="85000"/>
              </a:lnSpc>
              <a:buNone/>
            </a:pPr>
            <a:r>
              <a:rPr lang="en-US" sz="2000" dirty="0"/>
              <a:t>3. </a:t>
            </a:r>
            <a:r>
              <a:rPr lang="en-US" sz="2000" dirty="0">
                <a:solidFill>
                  <a:srgbClr val="0000FF"/>
                </a:solidFill>
              </a:rPr>
              <a:t>If </a:t>
            </a:r>
            <a:r>
              <a:rPr lang="en-US" sz="2000" dirty="0"/>
              <a:t>OSPF interface </a:t>
            </a:r>
            <a:r>
              <a:rPr lang="en-US" sz="2000" dirty="0">
                <a:solidFill>
                  <a:srgbClr val="0000FF"/>
                </a:solidFill>
              </a:rPr>
              <a:t>priorities are equal</a:t>
            </a:r>
            <a:r>
              <a:rPr lang="en-US" sz="2000" dirty="0"/>
              <a:t>, the   </a:t>
            </a:r>
          </a:p>
          <a:p>
            <a:pPr marL="1317625" lvl="2" indent="-342900">
              <a:lnSpc>
                <a:spcPct val="85000"/>
              </a:lnSpc>
            </a:pPr>
            <a:r>
              <a:rPr lang="en-US" sz="1600" dirty="0">
                <a:solidFill>
                  <a:srgbClr val="006600"/>
                </a:solidFill>
              </a:rPr>
              <a:t>highest router ID</a:t>
            </a:r>
            <a:r>
              <a:rPr lang="en-US" sz="1600" dirty="0"/>
              <a:t> is used to break the tie.</a:t>
            </a:r>
          </a:p>
        </p:txBody>
      </p:sp>
      <p:pic>
        <p:nvPicPr>
          <p:cNvPr id="128615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300" y="3540308"/>
            <a:ext cx="4465638" cy="3100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86157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55" y="3494869"/>
            <a:ext cx="4232275" cy="311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42564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Timing of DR/BDR Election</a:t>
            </a:r>
          </a:p>
        </p:txBody>
      </p:sp>
      <p:sp>
        <p:nvSpPr>
          <p:cNvPr id="128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Occurs as soon as 1</a:t>
            </a:r>
            <a:r>
              <a:rPr lang="en-US" sz="2400" baseline="30000" dirty="0"/>
              <a:t>st</a:t>
            </a:r>
            <a:r>
              <a:rPr lang="en-US" sz="2400" dirty="0"/>
              <a:t> router has its interface enabled on </a:t>
            </a:r>
            <a:r>
              <a:rPr lang="en-US" sz="2400" dirty="0" err="1"/>
              <a:t>multiaccess</a:t>
            </a:r>
            <a:r>
              <a:rPr lang="en-US" sz="2400" dirty="0"/>
              <a:t> network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When a DR is elected it remains as the DR until one of the following occurs</a:t>
            </a:r>
          </a:p>
          <a:p>
            <a:pPr lvl="3"/>
            <a:r>
              <a:rPr lang="en-US" sz="2400" dirty="0"/>
              <a:t>The DR fails.</a:t>
            </a:r>
          </a:p>
          <a:p>
            <a:pPr lvl="3"/>
            <a:r>
              <a:rPr lang="en-US" sz="2400" dirty="0"/>
              <a:t>The OSPF process on the DR fails.</a:t>
            </a:r>
          </a:p>
          <a:p>
            <a:pPr lvl="3"/>
            <a:r>
              <a:rPr lang="en-US" sz="2400"/>
              <a:t>The </a:t>
            </a:r>
            <a:r>
              <a:rPr lang="en-US" sz="2400" dirty="0" err="1"/>
              <a:t>multiaccess</a:t>
            </a:r>
            <a:r>
              <a:rPr lang="en-US" sz="2400" dirty="0"/>
              <a:t> interface on the DR fails.</a:t>
            </a:r>
          </a:p>
        </p:txBody>
      </p:sp>
    </p:spTree>
    <p:extLst>
      <p:ext uri="{BB962C8B-B14F-4D97-AF65-F5344CB8AC3E}">
        <p14:creationId xmlns:p14="http://schemas.microsoft.com/office/powerpoint/2010/main" val="1361253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Manipulating the election process</a:t>
            </a:r>
          </a:p>
        </p:txBody>
      </p:sp>
      <p:sp>
        <p:nvSpPr>
          <p:cNvPr id="1288195" name="Rectangle 3"/>
          <p:cNvSpPr>
            <a:spLocks noGrp="1" noChangeArrowheads="1"/>
          </p:cNvSpPr>
          <p:nvPr>
            <p:ph idx="1"/>
          </p:nvPr>
        </p:nvSpPr>
        <p:spPr>
          <a:xfrm>
            <a:off x="646113" y="1663700"/>
            <a:ext cx="7940675" cy="4749800"/>
          </a:xfrm>
        </p:spPr>
        <p:txBody>
          <a:bodyPr>
            <a:normAutofit/>
          </a:bodyPr>
          <a:lstStyle/>
          <a:p>
            <a:r>
              <a:rPr lang="en-US" sz="2400" dirty="0"/>
              <a:t>If you want to influence the election of DR &amp; BDR then do one of the following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Boot up the DR first, followed by the BDR, and then boot all other routers, </a:t>
            </a:r>
          </a:p>
          <a:p>
            <a:pPr marL="914400" lvl="2" indent="0">
              <a:buNone/>
            </a:pPr>
            <a:r>
              <a:rPr lang="en-US" dirty="0"/>
              <a:t>		OR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Shut down the interface on all routers, followed by a </a:t>
            </a:r>
            <a:r>
              <a:rPr lang="en-US" b="1" dirty="0">
                <a:solidFill>
                  <a:schemeClr val="accent2"/>
                </a:solidFill>
              </a:rPr>
              <a:t>no shutdown</a:t>
            </a:r>
            <a:r>
              <a:rPr lang="en-US" dirty="0"/>
              <a:t> on the DR, then the BDR, and then all other routers.</a:t>
            </a:r>
          </a:p>
        </p:txBody>
      </p:sp>
    </p:spTree>
    <p:extLst>
      <p:ext uri="{BB962C8B-B14F-4D97-AF65-F5344CB8AC3E}">
        <p14:creationId xmlns:p14="http://schemas.microsoft.com/office/powerpoint/2010/main" val="15489233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7013" y="344488"/>
            <a:ext cx="8145462" cy="838200"/>
          </a:xfrm>
        </p:spPr>
        <p:txBody>
          <a:bodyPr>
            <a:normAutofit/>
          </a:bodyPr>
          <a:lstStyle/>
          <a:p>
            <a:r>
              <a:rPr lang="en-US" dirty="0"/>
              <a:t>OSPF Interface Priority</a:t>
            </a:r>
          </a:p>
        </p:txBody>
      </p:sp>
      <p:sp>
        <p:nvSpPr>
          <p:cNvPr id="1289219" name="Rectangle 3"/>
          <p:cNvSpPr>
            <a:spLocks noGrp="1" noChangeArrowheads="1"/>
          </p:cNvSpPr>
          <p:nvPr>
            <p:ph idx="1"/>
          </p:nvPr>
        </p:nvSpPr>
        <p:spPr>
          <a:xfrm>
            <a:off x="426794" y="1551476"/>
            <a:ext cx="7940675" cy="2905125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Manipulating the DR/BDR election process continued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/>
              <a:t>Use the </a:t>
            </a:r>
            <a:r>
              <a:rPr lang="en-US" sz="2000" dirty="0" err="1">
                <a:solidFill>
                  <a:schemeClr val="accent2"/>
                </a:solidFill>
              </a:rPr>
              <a:t>ip</a:t>
            </a:r>
            <a:r>
              <a:rPr lang="en-US" sz="2000" dirty="0">
                <a:solidFill>
                  <a:schemeClr val="accent2"/>
                </a:solidFill>
              </a:rPr>
              <a:t> </a:t>
            </a:r>
            <a:r>
              <a:rPr lang="en-US" sz="2000" dirty="0" err="1">
                <a:solidFill>
                  <a:schemeClr val="accent2"/>
                </a:solidFill>
              </a:rPr>
              <a:t>ospf</a:t>
            </a:r>
            <a:r>
              <a:rPr lang="en-US" sz="2000" dirty="0">
                <a:solidFill>
                  <a:schemeClr val="accent2"/>
                </a:solidFill>
              </a:rPr>
              <a:t> priority interface</a:t>
            </a:r>
            <a:r>
              <a:rPr lang="en-US" sz="2000" dirty="0"/>
              <a:t> command.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2000" dirty="0" err="1"/>
              <a:t>Example:Router</a:t>
            </a:r>
            <a:r>
              <a:rPr lang="en-US" sz="2000" dirty="0"/>
              <a:t>(</a:t>
            </a:r>
            <a:r>
              <a:rPr lang="en-US" sz="2000" dirty="0" err="1"/>
              <a:t>config</a:t>
            </a:r>
            <a:r>
              <a:rPr lang="en-US" sz="2000" dirty="0"/>
              <a:t>-if)#</a:t>
            </a: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priority</a:t>
            </a:r>
            <a:r>
              <a:rPr lang="en-US" sz="2000" dirty="0"/>
              <a:t> {</a:t>
            </a:r>
            <a:r>
              <a:rPr lang="en-US" sz="2000" b="1" dirty="0">
                <a:solidFill>
                  <a:schemeClr val="accent2"/>
                </a:solidFill>
              </a:rPr>
              <a:t>0 - 255</a:t>
            </a:r>
            <a:r>
              <a:rPr lang="en-US" sz="2000" dirty="0"/>
              <a:t>}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Priority number range 0 to 255</a:t>
            </a:r>
          </a:p>
          <a:p>
            <a:pPr lvl="3">
              <a:lnSpc>
                <a:spcPct val="85000"/>
              </a:lnSpc>
              <a:buFontTx/>
              <a:buChar char="–"/>
            </a:pPr>
            <a:r>
              <a:rPr lang="en-US" dirty="0"/>
              <a:t>0 means the router cannot become the DR or BDR</a:t>
            </a:r>
          </a:p>
          <a:p>
            <a:pPr lvl="3">
              <a:lnSpc>
                <a:spcPct val="85000"/>
              </a:lnSpc>
              <a:buFontTx/>
              <a:buChar char="–"/>
            </a:pPr>
            <a:r>
              <a:rPr lang="en-US" dirty="0"/>
              <a:t>1 is the default priority value</a:t>
            </a:r>
          </a:p>
          <a:p>
            <a:pPr lvl="3">
              <a:buFontTx/>
              <a:buChar char="–"/>
            </a:pPr>
            <a:endParaRPr lang="en-US" dirty="0"/>
          </a:p>
        </p:txBody>
      </p:sp>
      <p:pic>
        <p:nvPicPr>
          <p:cNvPr id="128922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66" y="3644167"/>
            <a:ext cx="3240088" cy="2265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8922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674" y="4010879"/>
            <a:ext cx="5268913" cy="153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84065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4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682" y="1277815"/>
            <a:ext cx="3930525" cy="2371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9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97023" y="345710"/>
            <a:ext cx="7925654" cy="847725"/>
          </a:xfrm>
        </p:spPr>
        <p:txBody>
          <a:bodyPr>
            <a:normAutofit/>
          </a:bodyPr>
          <a:lstStyle/>
          <a:p>
            <a:r>
              <a:rPr lang="en-US" dirty="0"/>
              <a:t>More OSPF Configuration</a:t>
            </a:r>
          </a:p>
        </p:txBody>
      </p:sp>
      <p:sp>
        <p:nvSpPr>
          <p:cNvPr id="1290243" name="Rectangle 3"/>
          <p:cNvSpPr>
            <a:spLocks noGrp="1" noChangeArrowheads="1"/>
          </p:cNvSpPr>
          <p:nvPr>
            <p:ph idx="1"/>
          </p:nvPr>
        </p:nvSpPr>
        <p:spPr>
          <a:xfrm>
            <a:off x="351693" y="1590674"/>
            <a:ext cx="8371498" cy="459105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r>
              <a:rPr lang="en-US" sz="1800" dirty="0"/>
              <a:t>Redistributing an OSPF Default Route</a:t>
            </a:r>
          </a:p>
          <a:p>
            <a:r>
              <a:rPr lang="en-US" sz="1800" dirty="0"/>
              <a:t>Topology includes a link to ISP</a:t>
            </a:r>
          </a:p>
          <a:p>
            <a:pPr lvl="1">
              <a:buFontTx/>
              <a:buChar char="–"/>
            </a:pPr>
            <a:r>
              <a:rPr lang="en-US" sz="1800" dirty="0"/>
              <a:t>Router connected to ISP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Called an autonomous system </a:t>
            </a:r>
          </a:p>
          <a:p>
            <a:pPr marL="457200" lvl="1" indent="0">
              <a:buClr>
                <a:schemeClr val="accent1"/>
              </a:buClr>
              <a:buNone/>
            </a:pPr>
            <a:r>
              <a:rPr lang="en-US" sz="1800" dirty="0"/>
              <a:t>border router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Used to propagate a default route</a:t>
            </a:r>
          </a:p>
          <a:p>
            <a:pPr lvl="2">
              <a:buFontTx/>
              <a:buChar char="–"/>
            </a:pPr>
            <a:r>
              <a:rPr lang="en-US" sz="1800" dirty="0"/>
              <a:t>Example of static default route</a:t>
            </a:r>
          </a:p>
          <a:p>
            <a:pPr lvl="2"/>
            <a:r>
              <a:rPr lang="en-US" sz="1800" dirty="0"/>
              <a:t>R1(</a:t>
            </a:r>
            <a:r>
              <a:rPr lang="en-US" sz="1800" dirty="0" err="1"/>
              <a:t>config</a:t>
            </a:r>
            <a:r>
              <a:rPr lang="en-US" sz="1800" dirty="0"/>
              <a:t>)#</a:t>
            </a:r>
            <a:r>
              <a:rPr lang="en-US" sz="1800" b="1" dirty="0" err="1"/>
              <a:t>ip</a:t>
            </a:r>
            <a:r>
              <a:rPr lang="en-US" sz="1800" b="1" dirty="0"/>
              <a:t> route 0.0.0.0 0.0.0.0 loopback 1</a:t>
            </a:r>
          </a:p>
          <a:p>
            <a:pPr lvl="2"/>
            <a:r>
              <a:rPr lang="en-US" sz="1800" dirty="0"/>
              <a:t>Requires the use of the </a:t>
            </a:r>
            <a:r>
              <a:rPr lang="en-US" sz="1800" b="1" dirty="0">
                <a:solidFill>
                  <a:schemeClr val="accent2"/>
                </a:solidFill>
              </a:rPr>
              <a:t>default-information originate</a:t>
            </a:r>
            <a:r>
              <a:rPr lang="en-US" sz="1800" dirty="0"/>
              <a:t> command</a:t>
            </a:r>
          </a:p>
          <a:p>
            <a:pPr lvl="1">
              <a:buFontTx/>
              <a:buChar char="–"/>
            </a:pPr>
            <a:r>
              <a:rPr lang="en-US" sz="1800" dirty="0"/>
              <a:t>Example of default-information originate command</a:t>
            </a:r>
          </a:p>
          <a:p>
            <a:pPr lvl="2"/>
            <a:r>
              <a:rPr lang="en-US" sz="1800" dirty="0"/>
              <a:t>R1(</a:t>
            </a:r>
            <a:r>
              <a:rPr lang="en-US" sz="1800" dirty="0" err="1"/>
              <a:t>config</a:t>
            </a:r>
            <a:r>
              <a:rPr lang="en-US" sz="1800" dirty="0"/>
              <a:t>-router)#</a:t>
            </a:r>
            <a:r>
              <a:rPr lang="en-US" sz="1800" b="1" dirty="0"/>
              <a:t>default-information originate</a:t>
            </a:r>
          </a:p>
        </p:txBody>
      </p:sp>
    </p:spTree>
    <p:extLst>
      <p:ext uri="{BB962C8B-B14F-4D97-AF65-F5344CB8AC3E}">
        <p14:creationId xmlns:p14="http://schemas.microsoft.com/office/powerpoint/2010/main" val="22527605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44500" y="338138"/>
            <a:ext cx="8145463" cy="838200"/>
          </a:xfrm>
        </p:spPr>
        <p:txBody>
          <a:bodyPr/>
          <a:lstStyle/>
          <a:p>
            <a:r>
              <a:rPr lang="en-US"/>
              <a:t>More OSPF Configuration</a:t>
            </a:r>
          </a:p>
        </p:txBody>
      </p:sp>
      <p:sp>
        <p:nvSpPr>
          <p:cNvPr id="1291267" name="Rectangle 3"/>
          <p:cNvSpPr>
            <a:spLocks noGrp="1" noChangeArrowheads="1"/>
          </p:cNvSpPr>
          <p:nvPr>
            <p:ph idx="1"/>
          </p:nvPr>
        </p:nvSpPr>
        <p:spPr>
          <a:xfrm>
            <a:off x="261938" y="1608138"/>
            <a:ext cx="4422775" cy="418623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Fine-Tuning OSPF</a:t>
            </a:r>
          </a:p>
          <a:p>
            <a:r>
              <a:rPr lang="en-US" sz="2000" dirty="0"/>
              <a:t>Since link speeds are getting faster it may be necessary to change reference bandwidth values</a:t>
            </a:r>
          </a:p>
          <a:p>
            <a:pPr lvl="1">
              <a:buFontTx/>
              <a:buChar char="–"/>
            </a:pPr>
            <a:r>
              <a:rPr lang="en-US" sz="2000" dirty="0"/>
              <a:t>Do this using the </a:t>
            </a:r>
            <a:r>
              <a:rPr lang="en-US" sz="2000" b="1" dirty="0">
                <a:solidFill>
                  <a:schemeClr val="accent2"/>
                </a:solidFill>
              </a:rPr>
              <a:t>auto-cost reference-bandwidth</a:t>
            </a:r>
            <a:r>
              <a:rPr lang="en-US" sz="2000" dirty="0"/>
              <a:t> command</a:t>
            </a:r>
          </a:p>
          <a:p>
            <a:pPr lvl="1">
              <a:buFontTx/>
              <a:buChar char="–"/>
            </a:pPr>
            <a:r>
              <a:rPr lang="en-US" sz="2000" dirty="0"/>
              <a:t>Example: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/>
              <a:t>R1(</a:t>
            </a:r>
            <a:r>
              <a:rPr lang="en-US" sz="2000" b="1" dirty="0" err="1"/>
              <a:t>config</a:t>
            </a:r>
            <a:r>
              <a:rPr lang="en-US" sz="2000" b="1" dirty="0"/>
              <a:t>-router)#</a:t>
            </a:r>
            <a:r>
              <a:rPr lang="en-US" sz="2000" b="1" dirty="0">
                <a:solidFill>
                  <a:schemeClr val="accent2"/>
                </a:solidFill>
              </a:rPr>
              <a:t>auto-cost reference-bandwidth 10000</a:t>
            </a:r>
          </a:p>
          <a:p>
            <a:pPr lvl="1"/>
            <a:endParaRPr lang="en-US" sz="2000" b="1" dirty="0">
              <a:solidFill>
                <a:schemeClr val="accent2"/>
              </a:solidFill>
            </a:endParaRPr>
          </a:p>
        </p:txBody>
      </p:sp>
      <p:pic>
        <p:nvPicPr>
          <p:cNvPr id="129126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650" y="1123950"/>
            <a:ext cx="4111625" cy="254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9127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163" y="3721100"/>
            <a:ext cx="42227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2836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74663" y="336550"/>
            <a:ext cx="8145462" cy="838200"/>
          </a:xfrm>
        </p:spPr>
        <p:txBody>
          <a:bodyPr/>
          <a:lstStyle/>
          <a:p>
            <a:r>
              <a:rPr lang="en-US"/>
              <a:t>More OSPF Configuration</a:t>
            </a:r>
          </a:p>
        </p:txBody>
      </p:sp>
      <p:sp>
        <p:nvSpPr>
          <p:cNvPr id="1292291" name="Rectangle 3"/>
          <p:cNvSpPr>
            <a:spLocks noGrp="1" noChangeArrowheads="1"/>
          </p:cNvSpPr>
          <p:nvPr>
            <p:ph idx="1"/>
          </p:nvPr>
        </p:nvSpPr>
        <p:spPr>
          <a:xfrm>
            <a:off x="385762" y="1192213"/>
            <a:ext cx="7940675" cy="357187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Fine-Tuning OSPF</a:t>
            </a:r>
          </a:p>
          <a:p>
            <a:r>
              <a:rPr lang="en-US" sz="2000" dirty="0"/>
              <a:t>Modifying OSPF timers</a:t>
            </a:r>
          </a:p>
          <a:p>
            <a:pPr lvl="1">
              <a:buFontTx/>
              <a:buChar char="–"/>
            </a:pPr>
            <a:r>
              <a:rPr lang="en-US" sz="2000" dirty="0"/>
              <a:t>Reason to modify timers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Faster detection of network failures</a:t>
            </a:r>
          </a:p>
          <a:p>
            <a:pPr lvl="1">
              <a:buFontTx/>
              <a:buChar char="–"/>
            </a:pPr>
            <a:r>
              <a:rPr lang="en-US" sz="2000" dirty="0"/>
              <a:t>Manually modifying Hello &amp; Dead intervals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Router(</a:t>
            </a:r>
            <a:r>
              <a:rPr lang="en-US" sz="2000" dirty="0" err="1"/>
              <a:t>config</a:t>
            </a:r>
            <a:r>
              <a:rPr lang="en-US" sz="2000" dirty="0"/>
              <a:t>-if)#</a:t>
            </a: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hello-interval  seconds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Router(</a:t>
            </a:r>
            <a:r>
              <a:rPr lang="en-US" sz="2000" dirty="0" err="1"/>
              <a:t>config</a:t>
            </a:r>
            <a:r>
              <a:rPr lang="en-US" sz="2000" dirty="0"/>
              <a:t>-if)#</a:t>
            </a: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dead-interval seconds</a:t>
            </a:r>
          </a:p>
          <a:p>
            <a:pPr lvl="1">
              <a:buFontTx/>
              <a:buChar char="–"/>
            </a:pPr>
            <a:r>
              <a:rPr lang="en-US" sz="2000" dirty="0"/>
              <a:t>Point to be made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Hello &amp; Dead intervals must be the same between neighbors</a:t>
            </a:r>
          </a:p>
        </p:txBody>
      </p:sp>
      <p:pic>
        <p:nvPicPr>
          <p:cNvPr id="129229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977" y="4838090"/>
            <a:ext cx="4275138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50420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333375"/>
            <a:ext cx="8145462" cy="83820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29331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241425"/>
            <a:ext cx="7940675" cy="5470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RFC 2328 describes OSPF link state concepts and operations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OSPF Characteristics</a:t>
            </a:r>
          </a:p>
          <a:p>
            <a:pPr lvl="1">
              <a:lnSpc>
                <a:spcPct val="90000"/>
              </a:lnSpc>
              <a:buFontTx/>
              <a:buChar char="–"/>
            </a:pPr>
            <a:r>
              <a:rPr lang="en-US" sz="2000" dirty="0"/>
              <a:t>A commonly deployed link state routing protocol</a:t>
            </a:r>
          </a:p>
          <a:p>
            <a:pPr lvl="1">
              <a:lnSpc>
                <a:spcPct val="90000"/>
              </a:lnSpc>
              <a:buFontTx/>
              <a:buChar char="–"/>
            </a:pPr>
            <a:r>
              <a:rPr lang="en-US" sz="2000" dirty="0"/>
              <a:t>Employs </a:t>
            </a:r>
            <a:r>
              <a:rPr lang="en-US" sz="2000" b="1" dirty="0"/>
              <a:t>DR</a:t>
            </a:r>
            <a:r>
              <a:rPr lang="en-US" sz="2000" dirty="0"/>
              <a:t>s &amp; </a:t>
            </a:r>
            <a:r>
              <a:rPr lang="en-US" sz="2000" b="1" dirty="0"/>
              <a:t>BDR</a:t>
            </a:r>
            <a:r>
              <a:rPr lang="en-US" sz="2000" dirty="0"/>
              <a:t>s on multi-access networks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DRs &amp; BDRs are elected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DR &amp; BDRs are used to transmit and receive LSAs</a:t>
            </a:r>
          </a:p>
          <a:p>
            <a:pPr lvl="1">
              <a:lnSpc>
                <a:spcPct val="90000"/>
              </a:lnSpc>
              <a:buFontTx/>
              <a:buChar char="–"/>
            </a:pPr>
            <a:r>
              <a:rPr lang="en-US" sz="2000" dirty="0"/>
              <a:t>Uses 5 packet types: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000" b="1" dirty="0">
                <a:solidFill>
                  <a:schemeClr val="accent2"/>
                </a:solidFill>
              </a:rPr>
              <a:t>1: </a:t>
            </a:r>
            <a:r>
              <a:rPr lang="en-US" sz="2000" b="1" dirty="0"/>
              <a:t>HELLO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000" b="1" dirty="0">
                <a:solidFill>
                  <a:schemeClr val="accent2"/>
                </a:solidFill>
              </a:rPr>
              <a:t>2: </a:t>
            </a:r>
            <a:r>
              <a:rPr lang="en-US" sz="2000" b="1" dirty="0">
                <a:solidFill>
                  <a:srgbClr val="0066FF"/>
                </a:solidFill>
              </a:rPr>
              <a:t>D</a:t>
            </a:r>
            <a:r>
              <a:rPr lang="en-US" sz="2000" b="1" dirty="0"/>
              <a:t>ATA</a:t>
            </a:r>
            <a:r>
              <a:rPr lang="en-US" sz="2000" b="1" dirty="0">
                <a:solidFill>
                  <a:srgbClr val="0066FF"/>
                </a:solidFill>
              </a:rPr>
              <a:t>B</a:t>
            </a:r>
            <a:r>
              <a:rPr lang="en-US" sz="2000" b="1" dirty="0"/>
              <a:t>ASE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>
                <a:solidFill>
                  <a:srgbClr val="0066FF"/>
                </a:solidFill>
              </a:rPr>
              <a:t>D</a:t>
            </a:r>
            <a:r>
              <a:rPr lang="en-US" sz="2000" b="1" dirty="0"/>
              <a:t>ESCRIPTION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000" b="1" dirty="0">
                <a:solidFill>
                  <a:schemeClr val="accent2"/>
                </a:solidFill>
              </a:rPr>
              <a:t>3: </a:t>
            </a:r>
            <a:r>
              <a:rPr lang="en-US" sz="2000" b="1" dirty="0">
                <a:solidFill>
                  <a:srgbClr val="0066FF"/>
                </a:solidFill>
              </a:rPr>
              <a:t>L</a:t>
            </a:r>
            <a:r>
              <a:rPr lang="en-US" sz="2000" b="1" dirty="0"/>
              <a:t>INK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>
                <a:solidFill>
                  <a:srgbClr val="0066FF"/>
                </a:solidFill>
              </a:rPr>
              <a:t>S</a:t>
            </a:r>
            <a:r>
              <a:rPr lang="en-US" sz="2000" b="1" dirty="0"/>
              <a:t>TATE</a:t>
            </a:r>
            <a:r>
              <a:rPr lang="en-US" sz="2000" b="1" dirty="0">
                <a:solidFill>
                  <a:schemeClr val="accent2"/>
                </a:solidFill>
              </a:rPr>
              <a:t>  </a:t>
            </a:r>
            <a:r>
              <a:rPr lang="en-US" sz="2000" b="1" dirty="0">
                <a:solidFill>
                  <a:srgbClr val="0066FF"/>
                </a:solidFill>
              </a:rPr>
              <a:t>R</a:t>
            </a:r>
            <a:r>
              <a:rPr lang="en-US" sz="2000" b="1" dirty="0"/>
              <a:t>EQUEST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000" b="1" dirty="0">
                <a:solidFill>
                  <a:schemeClr val="accent2"/>
                </a:solidFill>
              </a:rPr>
              <a:t>4: </a:t>
            </a:r>
            <a:r>
              <a:rPr lang="en-US" sz="2000" b="1" dirty="0">
                <a:solidFill>
                  <a:srgbClr val="0066FF"/>
                </a:solidFill>
              </a:rPr>
              <a:t>L</a:t>
            </a:r>
            <a:r>
              <a:rPr lang="en-US" sz="2000" b="1" dirty="0"/>
              <a:t>INK </a:t>
            </a:r>
            <a:r>
              <a:rPr lang="en-US" sz="2000" b="1" dirty="0">
                <a:solidFill>
                  <a:srgbClr val="0066FF"/>
                </a:solidFill>
              </a:rPr>
              <a:t>S</a:t>
            </a:r>
            <a:r>
              <a:rPr lang="en-US" sz="2000" b="1" dirty="0"/>
              <a:t>TATE</a:t>
            </a:r>
            <a:r>
              <a:rPr lang="en-US" sz="2000" b="1" dirty="0">
                <a:solidFill>
                  <a:schemeClr val="accent2"/>
                </a:solidFill>
              </a:rPr>
              <a:t>  </a:t>
            </a:r>
            <a:r>
              <a:rPr lang="en-US" sz="2000" b="1" dirty="0">
                <a:solidFill>
                  <a:srgbClr val="0066FF"/>
                </a:solidFill>
              </a:rPr>
              <a:t>U</a:t>
            </a:r>
            <a:r>
              <a:rPr lang="en-US" sz="2000" b="1" dirty="0"/>
              <a:t>PDATE </a:t>
            </a:r>
            <a:r>
              <a:rPr lang="en-US" sz="2000" b="1" dirty="0">
                <a:solidFill>
                  <a:schemeClr val="accent2"/>
                </a:solidFill>
              </a:rPr>
              <a:t>                  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000" b="1" dirty="0">
                <a:solidFill>
                  <a:schemeClr val="accent2"/>
                </a:solidFill>
              </a:rPr>
              <a:t>5: </a:t>
            </a:r>
            <a:r>
              <a:rPr lang="en-US" sz="2000" b="1" dirty="0">
                <a:solidFill>
                  <a:srgbClr val="0066FF"/>
                </a:solidFill>
              </a:rPr>
              <a:t>L</a:t>
            </a:r>
            <a:r>
              <a:rPr lang="en-US" sz="2000" b="1" dirty="0"/>
              <a:t>INK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>
                <a:solidFill>
                  <a:srgbClr val="0066FF"/>
                </a:solidFill>
              </a:rPr>
              <a:t>S</a:t>
            </a:r>
            <a:r>
              <a:rPr lang="en-US" sz="2000" b="1" dirty="0"/>
              <a:t>TATE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>
                <a:solidFill>
                  <a:srgbClr val="0066FF"/>
                </a:solidFill>
              </a:rPr>
              <a:t>A</a:t>
            </a:r>
            <a:r>
              <a:rPr lang="en-US" sz="2000" b="1" dirty="0"/>
              <a:t>CKNOWLEDGEMENT</a:t>
            </a:r>
          </a:p>
          <a:p>
            <a:pPr marL="1828800" lvl="4" indent="0">
              <a:lnSpc>
                <a:spcPct val="90000"/>
              </a:lnSpc>
              <a:buNone/>
            </a:pPr>
            <a:endParaRPr lang="en-U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290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29433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535113"/>
            <a:ext cx="7940675" cy="4451350"/>
          </a:xfrm>
        </p:spPr>
        <p:txBody>
          <a:bodyPr>
            <a:normAutofit/>
          </a:bodyPr>
          <a:lstStyle/>
          <a:p>
            <a:r>
              <a:rPr lang="en-US" sz="2000" dirty="0"/>
              <a:t>OSPF Characteristics</a:t>
            </a:r>
          </a:p>
          <a:p>
            <a:pPr lvl="1">
              <a:buFontTx/>
              <a:buChar char="–"/>
            </a:pPr>
            <a:r>
              <a:rPr lang="en-US" sz="2000" dirty="0"/>
              <a:t>Metric = cost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Lowest cost = best path</a:t>
            </a:r>
          </a:p>
          <a:p>
            <a:r>
              <a:rPr lang="en-US" sz="2000" dirty="0"/>
              <a:t>Configuration</a:t>
            </a:r>
          </a:p>
          <a:p>
            <a:pPr lvl="1">
              <a:buFontTx/>
              <a:buChar char="–"/>
            </a:pPr>
            <a:r>
              <a:rPr lang="en-US" sz="2000" dirty="0"/>
              <a:t>Enable OSPF on a router using the following command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R1(</a:t>
            </a:r>
            <a:r>
              <a:rPr lang="en-US" sz="2000" dirty="0" err="1"/>
              <a:t>config</a:t>
            </a:r>
            <a:r>
              <a:rPr lang="en-US" sz="2000" dirty="0"/>
              <a:t>)#</a:t>
            </a:r>
            <a:r>
              <a:rPr lang="en-US" sz="2000" b="1" dirty="0">
                <a:solidFill>
                  <a:schemeClr val="accent2"/>
                </a:solidFill>
              </a:rPr>
              <a:t>router </a:t>
            </a:r>
            <a:r>
              <a:rPr lang="en-US" sz="2000" b="1" dirty="0" err="1">
                <a:solidFill>
                  <a:schemeClr val="accent2"/>
                </a:solidFill>
              </a:rPr>
              <a:t>ospf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i="1" dirty="0">
                <a:solidFill>
                  <a:schemeClr val="accent2"/>
                </a:solidFill>
              </a:rPr>
              <a:t>process-id</a:t>
            </a:r>
          </a:p>
          <a:p>
            <a:pPr lvl="1">
              <a:buFontTx/>
              <a:buChar char="–"/>
            </a:pPr>
            <a:r>
              <a:rPr lang="en-US" sz="2000" dirty="0"/>
              <a:t>use the network command to define which interfaces will participate in a given OSPF process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Router(</a:t>
            </a:r>
            <a:r>
              <a:rPr lang="en-US" sz="2000" dirty="0" err="1"/>
              <a:t>config</a:t>
            </a:r>
            <a:r>
              <a:rPr lang="en-US" sz="2000" dirty="0"/>
              <a:t>-router)#</a:t>
            </a:r>
            <a:r>
              <a:rPr lang="en-US" sz="2000" b="1" dirty="0">
                <a:solidFill>
                  <a:schemeClr val="accent2"/>
                </a:solidFill>
              </a:rPr>
              <a:t>network</a:t>
            </a:r>
            <a:r>
              <a:rPr lang="en-US" sz="2000" dirty="0"/>
              <a:t> </a:t>
            </a:r>
            <a:r>
              <a:rPr lang="en-US" sz="2000" dirty="0">
                <a:solidFill>
                  <a:srgbClr val="0000FF"/>
                </a:solidFill>
              </a:rPr>
              <a:t>network-address 	</a:t>
            </a:r>
            <a:r>
              <a:rPr lang="en-US" sz="2000" dirty="0"/>
              <a:t>		</a:t>
            </a:r>
            <a:r>
              <a:rPr lang="en-US" sz="2000" dirty="0">
                <a:solidFill>
                  <a:srgbClr val="0000FF"/>
                </a:solidFill>
              </a:rPr>
              <a:t>wildcard-mask </a:t>
            </a:r>
            <a:r>
              <a:rPr lang="en-US" sz="2000" b="1" dirty="0"/>
              <a:t>area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0000FF"/>
                </a:solidFill>
              </a:rPr>
              <a:t>area-id</a:t>
            </a:r>
          </a:p>
        </p:txBody>
      </p:sp>
    </p:spTree>
    <p:extLst>
      <p:ext uri="{BB962C8B-B14F-4D97-AF65-F5344CB8AC3E}">
        <p14:creationId xmlns:p14="http://schemas.microsoft.com/office/powerpoint/2010/main" val="1091620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295363" name="Rectangle 3"/>
          <p:cNvSpPr>
            <a:spLocks noGrp="1" noChangeArrowheads="1"/>
          </p:cNvSpPr>
          <p:nvPr>
            <p:ph idx="1"/>
          </p:nvPr>
        </p:nvSpPr>
        <p:spPr>
          <a:xfrm>
            <a:off x="646113" y="1681163"/>
            <a:ext cx="7940675" cy="3571875"/>
          </a:xfrm>
        </p:spPr>
        <p:txBody>
          <a:bodyPr/>
          <a:lstStyle/>
          <a:p>
            <a:r>
              <a:rPr lang="en-US" dirty="0"/>
              <a:t>Verifying OSPF configuration</a:t>
            </a:r>
          </a:p>
          <a:p>
            <a:pPr lvl="1">
              <a:buFontTx/>
              <a:buChar char="–"/>
            </a:pPr>
            <a:r>
              <a:rPr lang="en-US" dirty="0"/>
              <a:t>Use the following commands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show </a:t>
            </a:r>
            <a:r>
              <a:rPr lang="en-US" dirty="0" err="1"/>
              <a:t>ip</a:t>
            </a:r>
            <a:r>
              <a:rPr lang="en-US" dirty="0"/>
              <a:t> protocol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show </a:t>
            </a:r>
            <a:r>
              <a:rPr lang="en-US" dirty="0" err="1"/>
              <a:t>ip</a:t>
            </a:r>
            <a:r>
              <a:rPr lang="en-US" dirty="0"/>
              <a:t> route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show </a:t>
            </a:r>
            <a:r>
              <a:rPr lang="en-US" dirty="0" err="1"/>
              <a:t>ip</a:t>
            </a:r>
            <a:r>
              <a:rPr lang="en-US" dirty="0"/>
              <a:t> </a:t>
            </a:r>
            <a:r>
              <a:rPr lang="en-US" dirty="0" err="1"/>
              <a:t>ospf</a:t>
            </a:r>
            <a:r>
              <a:rPr lang="en-US" dirty="0"/>
              <a:t> interface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show </a:t>
            </a:r>
            <a:r>
              <a:rPr lang="en-US" dirty="0" err="1"/>
              <a:t>ip</a:t>
            </a:r>
            <a:r>
              <a:rPr lang="en-US" dirty="0"/>
              <a:t> </a:t>
            </a:r>
            <a:r>
              <a:rPr lang="en-US" dirty="0" err="1"/>
              <a:t>ospf</a:t>
            </a:r>
            <a:r>
              <a:rPr lang="en-US" dirty="0"/>
              <a:t> neighbor</a:t>
            </a:r>
          </a:p>
        </p:txBody>
      </p:sp>
    </p:spTree>
    <p:extLst>
      <p:ext uri="{BB962C8B-B14F-4D97-AF65-F5344CB8AC3E}">
        <p14:creationId xmlns:p14="http://schemas.microsoft.com/office/powerpoint/2010/main" val="2497256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29139</TotalTime>
  <Pages>28</Pages>
  <Words>1573</Words>
  <Application>Microsoft Office PowerPoint</Application>
  <PresentationFormat>On-screen Show (4:3)</PresentationFormat>
  <Paragraphs>289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Calibri Light</vt:lpstr>
      <vt:lpstr>Wingdings</vt:lpstr>
      <vt:lpstr>Office Theme</vt:lpstr>
      <vt:lpstr>Open Shortest Path First Routing Protocols </vt:lpstr>
      <vt:lpstr>Introduction</vt:lpstr>
      <vt:lpstr>Introduction to OSPF</vt:lpstr>
      <vt:lpstr>Introduction to OSPF</vt:lpstr>
      <vt:lpstr>OSPF Packet Types</vt:lpstr>
      <vt:lpstr>Hello Packet</vt:lpstr>
      <vt:lpstr>Hello Packet</vt:lpstr>
      <vt:lpstr>DR and BDR</vt:lpstr>
      <vt:lpstr>Link State Update</vt:lpstr>
      <vt:lpstr>OSPF Algorithm</vt:lpstr>
      <vt:lpstr>Administrative Distance</vt:lpstr>
      <vt:lpstr>Authentication</vt:lpstr>
      <vt:lpstr>Basic OSPF Configuration</vt:lpstr>
      <vt:lpstr>Basic OSPF Configuration</vt:lpstr>
      <vt:lpstr>Basic OSPF Configuration</vt:lpstr>
      <vt:lpstr>Router ID</vt:lpstr>
      <vt:lpstr>Router ID</vt:lpstr>
      <vt:lpstr>OSPF Router ID</vt:lpstr>
      <vt:lpstr>Verifying OSPF</vt:lpstr>
      <vt:lpstr>Verifying OSPF</vt:lpstr>
      <vt:lpstr>Routing Table</vt:lpstr>
      <vt:lpstr>OSPF Metric</vt:lpstr>
      <vt:lpstr>OSPF Cost</vt:lpstr>
      <vt:lpstr>OSPF Metric</vt:lpstr>
      <vt:lpstr>Basic OSPF Configuration</vt:lpstr>
      <vt:lpstr>Basic OSPF Configuration</vt:lpstr>
      <vt:lpstr>OSPF and Multiaccess Networks</vt:lpstr>
      <vt:lpstr>OSPF in Multiaccess Networks</vt:lpstr>
      <vt:lpstr>LSA Flooding</vt:lpstr>
      <vt:lpstr>Solution to LSA Flooding</vt:lpstr>
      <vt:lpstr>DR/BDR Election Process</vt:lpstr>
      <vt:lpstr>DR/BDR Election Process</vt:lpstr>
      <vt:lpstr>DR/BDR Election Process</vt:lpstr>
      <vt:lpstr>Timing of DR/BDR Election</vt:lpstr>
      <vt:lpstr>Manipulating the election process</vt:lpstr>
      <vt:lpstr>OSPF Interface Priority</vt:lpstr>
      <vt:lpstr>More OSPF Configuration</vt:lpstr>
      <vt:lpstr>More OSPF Configuration</vt:lpstr>
      <vt:lpstr>More OSPF Configuration</vt:lpstr>
      <vt:lpstr>Summary</vt:lpstr>
      <vt:lpstr>Summary</vt:lpstr>
      <vt:lpstr>Summary</vt:lpstr>
    </vt:vector>
  </TitlesOfParts>
  <Company>Cisco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SWITCH Chapter 4</dc:title>
  <dc:creator>Cisco Systems</dc:creator>
  <cp:lastModifiedBy>Kapilan Radhakrishnan</cp:lastModifiedBy>
  <cp:revision>1873</cp:revision>
  <cp:lastPrinted>1999-01-27T00:54:54Z</cp:lastPrinted>
  <dcterms:created xsi:type="dcterms:W3CDTF">2010-07-05T20:10:47Z</dcterms:created>
  <dcterms:modified xsi:type="dcterms:W3CDTF">2017-03-14T18:42:41Z</dcterms:modified>
</cp:coreProperties>
</file>