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73" r:id="rId3"/>
    <p:sldId id="299" r:id="rId4"/>
    <p:sldId id="303" r:id="rId5"/>
    <p:sldId id="301" r:id="rId6"/>
    <p:sldId id="302" r:id="rId7"/>
    <p:sldId id="284" r:id="rId8"/>
    <p:sldId id="287" r:id="rId9"/>
    <p:sldId id="288" r:id="rId10"/>
    <p:sldId id="274" r:id="rId11"/>
    <p:sldId id="275" r:id="rId12"/>
    <p:sldId id="283" r:id="rId13"/>
    <p:sldId id="297" r:id="rId14"/>
    <p:sldId id="277" r:id="rId15"/>
    <p:sldId id="290" r:id="rId16"/>
    <p:sldId id="278" r:id="rId17"/>
    <p:sldId id="293" r:id="rId18"/>
    <p:sldId id="292" r:id="rId19"/>
    <p:sldId id="300" r:id="rId20"/>
    <p:sldId id="295" r:id="rId21"/>
    <p:sldId id="279" r:id="rId22"/>
    <p:sldId id="281" r:id="rId23"/>
    <p:sldId id="285" r:id="rId24"/>
    <p:sldId id="304" r:id="rId25"/>
    <p:sldId id="308" r:id="rId26"/>
    <p:sldId id="306" r:id="rId27"/>
    <p:sldId id="286" r:id="rId28"/>
    <p:sldId id="291" r:id="rId29"/>
    <p:sldId id="270" r:id="rId30"/>
    <p:sldId id="271"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60CB55-1472-4058-969C-8247724083FC}"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US"/>
        </a:p>
      </dgm:t>
    </dgm:pt>
    <dgm:pt modelId="{3E57F7B4-D136-4D09-B0BE-F13F0788E1F0}">
      <dgm:prSet/>
      <dgm:spPr/>
      <dgm:t>
        <a:bodyPr/>
        <a:lstStyle/>
        <a:p>
          <a:pPr rtl="0"/>
          <a:r>
            <a:rPr lang="en-GB" dirty="0" smtClean="0"/>
            <a:t>But more specifically, today’s topic of discussion is…</a:t>
          </a:r>
          <a:endParaRPr lang="en-GB" dirty="0"/>
        </a:p>
      </dgm:t>
    </dgm:pt>
    <dgm:pt modelId="{7077B858-08AA-434E-8C6E-FDC209ACA444}" type="parTrans" cxnId="{1A8462A3-67D6-4AB0-9E0D-F345324DCC18}">
      <dgm:prSet/>
      <dgm:spPr/>
      <dgm:t>
        <a:bodyPr/>
        <a:lstStyle/>
        <a:p>
          <a:endParaRPr lang="en-US"/>
        </a:p>
      </dgm:t>
    </dgm:pt>
    <dgm:pt modelId="{5BE501AC-CBD6-4F76-BE07-74C770B5E1BD}" type="sibTrans" cxnId="{1A8462A3-67D6-4AB0-9E0D-F345324DCC18}">
      <dgm:prSet/>
      <dgm:spPr/>
      <dgm:t>
        <a:bodyPr/>
        <a:lstStyle/>
        <a:p>
          <a:endParaRPr lang="en-US"/>
        </a:p>
      </dgm:t>
    </dgm:pt>
    <dgm:pt modelId="{C87B4AD5-E7D2-465E-A384-4C2847A88CE4}" type="pres">
      <dgm:prSet presAssocID="{A360CB55-1472-4058-969C-8247724083FC}" presName="Name0" presStyleCnt="0">
        <dgm:presLayoutVars>
          <dgm:dir/>
          <dgm:resizeHandles val="exact"/>
        </dgm:presLayoutVars>
      </dgm:prSet>
      <dgm:spPr/>
      <dgm:t>
        <a:bodyPr/>
        <a:lstStyle/>
        <a:p>
          <a:endParaRPr lang="en-US"/>
        </a:p>
      </dgm:t>
    </dgm:pt>
    <dgm:pt modelId="{C1C944F1-69C4-4637-8D9E-E84E3B61B8D1}" type="pres">
      <dgm:prSet presAssocID="{A360CB55-1472-4058-969C-8247724083FC}" presName="arrow" presStyleLbl="bgShp" presStyleIdx="0" presStyleCnt="1"/>
      <dgm:spPr/>
    </dgm:pt>
    <dgm:pt modelId="{1BC723F8-61A3-4BF8-B3AC-DD8C66572F65}" type="pres">
      <dgm:prSet presAssocID="{A360CB55-1472-4058-969C-8247724083FC}" presName="points" presStyleCnt="0"/>
      <dgm:spPr/>
    </dgm:pt>
    <dgm:pt modelId="{7C0B1FCA-A583-48CA-98AB-F144E966BFD5}" type="pres">
      <dgm:prSet presAssocID="{3E57F7B4-D136-4D09-B0BE-F13F0788E1F0}" presName="compositeA" presStyleCnt="0"/>
      <dgm:spPr/>
    </dgm:pt>
    <dgm:pt modelId="{57E809E0-8984-4A70-9DC0-1E06285FFE46}" type="pres">
      <dgm:prSet presAssocID="{3E57F7B4-D136-4D09-B0BE-F13F0788E1F0}" presName="textA" presStyleLbl="revTx" presStyleIdx="0" presStyleCnt="1">
        <dgm:presLayoutVars>
          <dgm:bulletEnabled val="1"/>
        </dgm:presLayoutVars>
      </dgm:prSet>
      <dgm:spPr/>
      <dgm:t>
        <a:bodyPr/>
        <a:lstStyle/>
        <a:p>
          <a:endParaRPr lang="en-US"/>
        </a:p>
      </dgm:t>
    </dgm:pt>
    <dgm:pt modelId="{1065CB80-86AD-41C2-8714-8BA67EDCBA09}" type="pres">
      <dgm:prSet presAssocID="{3E57F7B4-D136-4D09-B0BE-F13F0788E1F0}" presName="circleA" presStyleLbl="node1" presStyleIdx="0" presStyleCnt="1"/>
      <dgm:spPr/>
    </dgm:pt>
    <dgm:pt modelId="{9A1C3F9C-0257-40D9-845E-3247ECF91A12}" type="pres">
      <dgm:prSet presAssocID="{3E57F7B4-D136-4D09-B0BE-F13F0788E1F0}" presName="spaceA" presStyleCnt="0"/>
      <dgm:spPr/>
    </dgm:pt>
  </dgm:ptLst>
  <dgm:cxnLst>
    <dgm:cxn modelId="{878C881F-318E-4211-93DC-B40DA8DF2811}" type="presOf" srcId="{A360CB55-1472-4058-969C-8247724083FC}" destId="{C87B4AD5-E7D2-465E-A384-4C2847A88CE4}" srcOrd="0" destOrd="0" presId="urn:microsoft.com/office/officeart/2005/8/layout/hProcess11"/>
    <dgm:cxn modelId="{7D517751-0DDE-47BC-A3C9-1345D014900C}" type="presOf" srcId="{3E57F7B4-D136-4D09-B0BE-F13F0788E1F0}" destId="{57E809E0-8984-4A70-9DC0-1E06285FFE46}" srcOrd="0" destOrd="0" presId="urn:microsoft.com/office/officeart/2005/8/layout/hProcess11"/>
    <dgm:cxn modelId="{1A8462A3-67D6-4AB0-9E0D-F345324DCC18}" srcId="{A360CB55-1472-4058-969C-8247724083FC}" destId="{3E57F7B4-D136-4D09-B0BE-F13F0788E1F0}" srcOrd="0" destOrd="0" parTransId="{7077B858-08AA-434E-8C6E-FDC209ACA444}" sibTransId="{5BE501AC-CBD6-4F76-BE07-74C770B5E1BD}"/>
    <dgm:cxn modelId="{8C98F7C0-84DF-4358-B003-108A04C7BB24}" type="presParOf" srcId="{C87B4AD5-E7D2-465E-A384-4C2847A88CE4}" destId="{C1C944F1-69C4-4637-8D9E-E84E3B61B8D1}" srcOrd="0" destOrd="0" presId="urn:microsoft.com/office/officeart/2005/8/layout/hProcess11"/>
    <dgm:cxn modelId="{E320F602-3F36-433B-A4BE-F796C05CEDBD}" type="presParOf" srcId="{C87B4AD5-E7D2-465E-A384-4C2847A88CE4}" destId="{1BC723F8-61A3-4BF8-B3AC-DD8C66572F65}" srcOrd="1" destOrd="0" presId="urn:microsoft.com/office/officeart/2005/8/layout/hProcess11"/>
    <dgm:cxn modelId="{4F7B54F4-870C-481C-A5F2-8846758A3A36}" type="presParOf" srcId="{1BC723F8-61A3-4BF8-B3AC-DD8C66572F65}" destId="{7C0B1FCA-A583-48CA-98AB-F144E966BFD5}" srcOrd="0" destOrd="0" presId="urn:microsoft.com/office/officeart/2005/8/layout/hProcess11"/>
    <dgm:cxn modelId="{E6A2E1B6-905A-4D27-9637-1C9461C7D6C1}" type="presParOf" srcId="{7C0B1FCA-A583-48CA-98AB-F144E966BFD5}" destId="{57E809E0-8984-4A70-9DC0-1E06285FFE46}" srcOrd="0" destOrd="0" presId="urn:microsoft.com/office/officeart/2005/8/layout/hProcess11"/>
    <dgm:cxn modelId="{F22FB5F9-6351-499E-B81D-B98A721B7316}" type="presParOf" srcId="{7C0B1FCA-A583-48CA-98AB-F144E966BFD5}" destId="{1065CB80-86AD-41C2-8714-8BA67EDCBA09}" srcOrd="1" destOrd="0" presId="urn:microsoft.com/office/officeart/2005/8/layout/hProcess11"/>
    <dgm:cxn modelId="{59EAC7F3-74DE-4D2C-A5E3-C44E0FA92FCF}" type="presParOf" srcId="{7C0B1FCA-A583-48CA-98AB-F144E966BFD5}" destId="{9A1C3F9C-0257-40D9-845E-3247ECF91A12}" srcOrd="2" destOrd="0" presId="urn:microsoft.com/office/officeart/2005/8/layout/hProcess1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C944F1-69C4-4637-8D9E-E84E3B61B8D1}">
      <dsp:nvSpPr>
        <dsp:cNvPr id="0" name=""/>
        <dsp:cNvSpPr/>
      </dsp:nvSpPr>
      <dsp:spPr>
        <a:xfrm>
          <a:off x="0" y="1560712"/>
          <a:ext cx="9324504" cy="208095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E809E0-8984-4A70-9DC0-1E06285FFE46}">
      <dsp:nvSpPr>
        <dsp:cNvPr id="0" name=""/>
        <dsp:cNvSpPr/>
      </dsp:nvSpPr>
      <dsp:spPr>
        <a:xfrm>
          <a:off x="0" y="0"/>
          <a:ext cx="8392054" cy="2080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7152" tIns="327152" rIns="327152" bIns="327152" numCol="1" spcCol="1270" anchor="b" anchorCtr="0">
          <a:noAutofit/>
        </a:bodyPr>
        <a:lstStyle/>
        <a:p>
          <a:pPr lvl="0" algn="ctr" defTabSz="2044700" rtl="0">
            <a:lnSpc>
              <a:spcPct val="90000"/>
            </a:lnSpc>
            <a:spcBef>
              <a:spcPct val="0"/>
            </a:spcBef>
            <a:spcAft>
              <a:spcPct val="35000"/>
            </a:spcAft>
          </a:pPr>
          <a:r>
            <a:rPr lang="en-GB" sz="4600" kern="1200" dirty="0" smtClean="0"/>
            <a:t>But more specifically, today’s topic of discussion is…</a:t>
          </a:r>
          <a:endParaRPr lang="en-GB" sz="4600" kern="1200" dirty="0"/>
        </a:p>
      </dsp:txBody>
      <dsp:txXfrm>
        <a:off x="0" y="0"/>
        <a:ext cx="8392054" cy="2080950"/>
      </dsp:txXfrm>
    </dsp:sp>
    <dsp:sp modelId="{1065CB80-86AD-41C2-8714-8BA67EDCBA09}">
      <dsp:nvSpPr>
        <dsp:cNvPr id="0" name=""/>
        <dsp:cNvSpPr/>
      </dsp:nvSpPr>
      <dsp:spPr>
        <a:xfrm>
          <a:off x="3935908" y="2341069"/>
          <a:ext cx="520237" cy="52023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1/6/2023</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1/6/2023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audio" Target="../media/media6.m4a"/><Relationship Id="rId7" Type="http://schemas.openxmlformats.org/officeDocument/2006/relationships/diagramQuickStyle" Target="../diagrams/quickStyle1.xml"/><Relationship Id="rId2" Type="http://schemas.microsoft.com/office/2007/relationships/media" Target="../media/media6.m4a"/><Relationship Id="rId1" Type="http://schemas.openxmlformats.org/officeDocument/2006/relationships/tags" Target="../tags/tag4.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slideLayout" Target="../slideLayouts/slideLayout2.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5.xml"/><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6.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7.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8.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9.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0.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hyperlink" Target="https://youtu.be/7NfYjT-TSU8" TargetMode="Externa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11.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2.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13.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14.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5.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hyperlink" Target="https://youtu.be/RaIBLZFtSaE"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16.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audio" Target="../media/media27.m4a"/><Relationship Id="rId2" Type="http://schemas.microsoft.com/office/2007/relationships/media" Target="../media/media27.m4a"/><Relationship Id="rId1" Type="http://schemas.openxmlformats.org/officeDocument/2006/relationships/tags" Target="../tags/tag17.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learning.nspcc.org.uk/child-abuse-and-neglect/county-lines" TargetMode="External"/><Relationship Id="rId3" Type="http://schemas.openxmlformats.org/officeDocument/2006/relationships/slideLayout" Target="../slideLayouts/slideLayout2.xml"/><Relationship Id="rId7" Type="http://schemas.openxmlformats.org/officeDocument/2006/relationships/hyperlink" Target="https://static.nya.org.uk/static/f3fcc0c77f1f2d3b579af6274648540b/Between-the-lines-final-version.pdf" TargetMode="External"/><Relationship Id="rId12" Type="http://schemas.openxmlformats.org/officeDocument/2006/relationships/image" Target="../media/image1.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hyperlink" Target="https://nationalcrimeagency.gov.uk/who-we-are/publications" TargetMode="External"/><Relationship Id="rId11" Type="http://schemas.openxmlformats.org/officeDocument/2006/relationships/hyperlink" Target="https://www.childrenssociety.org.uk/information/professionals/resources/defining-child-criminal-exploitation#:~:text=Child%20Criminal%20Exploitation%3A,under%20the%20age%20of%2018" TargetMode="External"/><Relationship Id="rId5" Type="http://schemas.openxmlformats.org/officeDocument/2006/relationships/hyperlink" Target="https://www.nationalcrimeagency.gov.uk/what-we-do/crime-threats/drug-trafficking/county-lines" TargetMode="External"/><Relationship Id="rId10" Type="http://schemas.openxmlformats.org/officeDocument/2006/relationships/hyperlink" Target="https://parents.actionforchildren.org.uk/behaviour/challenging-behaviour/what-is-county-lines-drug-trafficking/" TargetMode="External"/><Relationship Id="rId4" Type="http://schemas.openxmlformats.org/officeDocument/2006/relationships/hyperlink" Target="https://www.gov.uk/government/publications/criminal-exploitation-of-children-and-vulnerable-adults-county-lines/criminal-exploitation-of-children-and-vulnerable-adults-county-lines" TargetMode="External"/><Relationship Id="rId9" Type="http://schemas.openxmlformats.org/officeDocument/2006/relationships/hyperlink" Target="https://www.south-wales.police.uk/advice/advice-and-information/cl/county-lines" TargetMode="Externa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png"/><Relationship Id="rId4" Type="http://schemas.openxmlformats.org/officeDocument/2006/relationships/image" Target="../media/image9.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78691"/>
            <a:ext cx="8983902" cy="1597891"/>
          </a:xfrm>
        </p:spPr>
        <p:txBody>
          <a:bodyPr>
            <a:normAutofit fontScale="90000"/>
          </a:bodyPr>
          <a:lstStyle/>
          <a:p>
            <a:pPr algn="ctr"/>
            <a:r>
              <a:rPr lang="en-GB" dirty="0" smtClean="0"/>
              <a:t>Young People &amp; Society 3: </a:t>
            </a:r>
            <a:br>
              <a:rPr lang="en-GB" dirty="0" smtClean="0"/>
            </a:br>
            <a:r>
              <a:rPr lang="en-GB" dirty="0" smtClean="0"/>
              <a:t>Trauma, Exploitation &amp; Toxic Childhood</a:t>
            </a:r>
            <a:br>
              <a:rPr lang="en-GB" dirty="0" smtClean="0"/>
            </a:br>
            <a:r>
              <a:rPr lang="en-GB" dirty="0" smtClean="0"/>
              <a:t>ECYW6004</a:t>
            </a:r>
            <a:br>
              <a:rPr lang="en-GB" dirty="0" smtClean="0"/>
            </a:br>
            <a:endParaRPr lang="en-GB" dirty="0"/>
          </a:p>
        </p:txBody>
      </p:sp>
      <p:sp>
        <p:nvSpPr>
          <p:cNvPr id="3" name="Content Placeholder 2"/>
          <p:cNvSpPr>
            <a:spLocks noGrp="1"/>
          </p:cNvSpPr>
          <p:nvPr>
            <p:ph idx="1"/>
          </p:nvPr>
        </p:nvSpPr>
        <p:spPr>
          <a:xfrm>
            <a:off x="870951" y="2318326"/>
            <a:ext cx="8790285" cy="3621435"/>
          </a:xfrm>
        </p:spPr>
        <p:txBody>
          <a:bodyPr>
            <a:normAutofit/>
          </a:bodyPr>
          <a:lstStyle/>
          <a:p>
            <a:pPr marL="0" indent="0" algn="ctr">
              <a:buNone/>
            </a:pPr>
            <a:endParaRPr lang="en-GB" sz="2000" dirty="0" smtClean="0"/>
          </a:p>
          <a:p>
            <a:pPr marL="0" indent="0" algn="ctr">
              <a:buNone/>
            </a:pPr>
            <a:r>
              <a:rPr lang="en-GB" sz="3000" i="1" dirty="0" smtClean="0">
                <a:solidFill>
                  <a:srgbClr val="0070C0"/>
                </a:solidFill>
              </a:rPr>
              <a:t>Fran Wisby</a:t>
            </a:r>
          </a:p>
          <a:p>
            <a:pPr marL="0" indent="0" algn="ctr">
              <a:buNone/>
            </a:pPr>
            <a:r>
              <a:rPr lang="en-GB" sz="3000" i="1" dirty="0" smtClean="0">
                <a:solidFill>
                  <a:srgbClr val="0070C0"/>
                </a:solidFill>
              </a:rPr>
              <a:t>	</a:t>
            </a:r>
          </a:p>
          <a:p>
            <a:pPr marL="0" indent="0" algn="ctr">
              <a:buNone/>
            </a:pPr>
            <a:r>
              <a:rPr lang="en-GB" sz="3000" i="1" dirty="0" smtClean="0">
                <a:solidFill>
                  <a:srgbClr val="0070C0"/>
                </a:solidFill>
              </a:rPr>
              <a:t>1808776</a:t>
            </a:r>
          </a:p>
          <a:p>
            <a:pPr marL="0" indent="0" algn="ctr">
              <a:buNone/>
            </a:pPr>
            <a:endParaRPr lang="en-GB" sz="3000" i="1" dirty="0">
              <a:solidFill>
                <a:srgbClr val="0070C0"/>
              </a:solidFill>
            </a:endParaRPr>
          </a:p>
          <a:p>
            <a:pPr marL="0" indent="0" algn="ctr">
              <a:buNone/>
            </a:pPr>
            <a:r>
              <a:rPr lang="en-GB" sz="3000" i="1" dirty="0" smtClean="0">
                <a:solidFill>
                  <a:srgbClr val="0070C0"/>
                </a:solidFill>
              </a:rPr>
              <a:t>January 2023</a:t>
            </a:r>
            <a:endParaRPr lang="en-GB" sz="3000" i="1" dirty="0">
              <a:solidFill>
                <a:srgbClr val="0070C0"/>
              </a:solidFill>
            </a:endParaRP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09457565"/>
      </p:ext>
    </p:extLst>
  </p:cSld>
  <p:clrMapOvr>
    <a:masterClrMapping/>
  </p:clrMapOvr>
  <mc:AlternateContent xmlns:mc="http://schemas.openxmlformats.org/markup-compatibility/2006" xmlns:p14="http://schemas.microsoft.com/office/powerpoint/2010/main">
    <mc:Choice Requires="p14">
      <p:transition spd="slow" p14:dur="2000" advTm="6805"/>
    </mc:Choice>
    <mc:Fallback xmlns="">
      <p:transition spd="slow" advTm="6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770" y="240146"/>
            <a:ext cx="8596668" cy="665018"/>
          </a:xfrm>
        </p:spPr>
        <p:txBody>
          <a:bodyPr>
            <a:noAutofit/>
          </a:bodyPr>
          <a:lstStyle/>
          <a:p>
            <a:pPr algn="ctr"/>
            <a:r>
              <a:rPr lang="en-GB" sz="4000" dirty="0" smtClean="0"/>
              <a:t>Introduction</a:t>
            </a:r>
            <a:endParaRPr lang="en-GB" sz="4000" dirty="0"/>
          </a:p>
        </p:txBody>
      </p:sp>
      <p:sp>
        <p:nvSpPr>
          <p:cNvPr id="3" name="Content Placeholder 2"/>
          <p:cNvSpPr>
            <a:spLocks noGrp="1"/>
          </p:cNvSpPr>
          <p:nvPr>
            <p:ph idx="1"/>
          </p:nvPr>
        </p:nvSpPr>
        <p:spPr>
          <a:xfrm>
            <a:off x="341746" y="1062182"/>
            <a:ext cx="9494982" cy="5421745"/>
          </a:xfrm>
        </p:spPr>
        <p:txBody>
          <a:bodyPr>
            <a:normAutofit fontScale="92500" lnSpcReduction="20000"/>
          </a:bodyPr>
          <a:lstStyle/>
          <a:p>
            <a:pPr marL="0" indent="0" algn="ctr">
              <a:buNone/>
            </a:pPr>
            <a:r>
              <a:rPr lang="en-GB" sz="2000" dirty="0" smtClean="0">
                <a:solidFill>
                  <a:srgbClr val="0070C0"/>
                </a:solidFill>
              </a:rPr>
              <a:t>This is an advisory presentation for parents and guardians focusing on Child Criminal Exploitation (CCE), more specifically County Lines faced by our young people in today’s world </a:t>
            </a:r>
          </a:p>
          <a:p>
            <a:pPr marL="0" indent="0" algn="ctr">
              <a:buNone/>
            </a:pPr>
            <a:endParaRPr lang="en-GB" dirty="0"/>
          </a:p>
          <a:p>
            <a:pPr marL="0" indent="0">
              <a:buNone/>
            </a:pPr>
            <a:r>
              <a:rPr lang="en-GB" dirty="0" smtClean="0"/>
              <a:t>What will be covered…</a:t>
            </a:r>
          </a:p>
          <a:p>
            <a:pPr>
              <a:buFont typeface="Wingdings" panose="05000000000000000000" pitchFamily="2" charset="2"/>
              <a:buChar char="q"/>
            </a:pPr>
            <a:r>
              <a:rPr lang="en-GB" dirty="0" smtClean="0"/>
              <a:t>Who am I</a:t>
            </a:r>
          </a:p>
          <a:p>
            <a:pPr>
              <a:buFont typeface="Wingdings" panose="05000000000000000000" pitchFamily="2" charset="2"/>
              <a:buChar char="q"/>
            </a:pPr>
            <a:r>
              <a:rPr lang="en-GB" dirty="0" smtClean="0"/>
              <a:t>Some issues </a:t>
            </a:r>
            <a:r>
              <a:rPr lang="en-GB" dirty="0"/>
              <a:t>facing our Young People in today’s </a:t>
            </a:r>
            <a:r>
              <a:rPr lang="en-GB" dirty="0" smtClean="0"/>
              <a:t>society</a:t>
            </a:r>
            <a:endParaRPr lang="en-GB" dirty="0"/>
          </a:p>
          <a:p>
            <a:pPr>
              <a:buFont typeface="Wingdings" panose="05000000000000000000" pitchFamily="2" charset="2"/>
              <a:buChar char="q"/>
            </a:pPr>
            <a:r>
              <a:rPr lang="en-GB" dirty="0" smtClean="0"/>
              <a:t>Topic</a:t>
            </a:r>
          </a:p>
          <a:p>
            <a:pPr>
              <a:buFont typeface="Wingdings" panose="05000000000000000000" pitchFamily="2" charset="2"/>
              <a:buChar char="q"/>
            </a:pPr>
            <a:r>
              <a:rPr lang="en-GB" dirty="0" smtClean="0"/>
              <a:t>Why?</a:t>
            </a:r>
          </a:p>
          <a:p>
            <a:pPr>
              <a:buFont typeface="Wingdings" panose="05000000000000000000" pitchFamily="2" charset="2"/>
              <a:buChar char="q"/>
            </a:pPr>
            <a:r>
              <a:rPr lang="en-GB" dirty="0" smtClean="0"/>
              <a:t>Risk Factors &amp; Statistics</a:t>
            </a:r>
          </a:p>
          <a:p>
            <a:pPr>
              <a:buFont typeface="Wingdings" panose="05000000000000000000" pitchFamily="2" charset="2"/>
              <a:buChar char="q"/>
            </a:pPr>
            <a:r>
              <a:rPr lang="en-GB" dirty="0" smtClean="0"/>
              <a:t>What </a:t>
            </a:r>
            <a:r>
              <a:rPr lang="en-GB" dirty="0"/>
              <a:t>is Child Criminal Exploitation </a:t>
            </a:r>
            <a:r>
              <a:rPr lang="en-GB" dirty="0" smtClean="0"/>
              <a:t>(CCE)</a:t>
            </a:r>
          </a:p>
          <a:p>
            <a:pPr>
              <a:buFont typeface="Wingdings" panose="05000000000000000000" pitchFamily="2" charset="2"/>
              <a:buChar char="q"/>
            </a:pPr>
            <a:r>
              <a:rPr lang="en-GB" dirty="0" smtClean="0"/>
              <a:t>What is County Lines?</a:t>
            </a:r>
          </a:p>
          <a:p>
            <a:pPr>
              <a:buFont typeface="Wingdings" panose="05000000000000000000" pitchFamily="2" charset="2"/>
              <a:buChar char="q"/>
            </a:pPr>
            <a:r>
              <a:rPr lang="en-GB" dirty="0" smtClean="0"/>
              <a:t>What type of young people do perpetrators target?</a:t>
            </a:r>
          </a:p>
          <a:p>
            <a:pPr>
              <a:buFont typeface="Wingdings" panose="05000000000000000000" pitchFamily="2" charset="2"/>
              <a:buChar char="q"/>
            </a:pPr>
            <a:r>
              <a:rPr lang="en-GB" dirty="0" smtClean="0"/>
              <a:t>Video - A victims story </a:t>
            </a:r>
          </a:p>
          <a:p>
            <a:pPr>
              <a:buFont typeface="Wingdings" panose="05000000000000000000" pitchFamily="2" charset="2"/>
              <a:buChar char="q"/>
            </a:pPr>
            <a:r>
              <a:rPr lang="en-GB" dirty="0" smtClean="0"/>
              <a:t>What are the signs that young people are involved in County Lines?</a:t>
            </a:r>
          </a:p>
          <a:p>
            <a:pPr marL="0" indent="0">
              <a:buNone/>
            </a:pPr>
            <a:r>
              <a:rPr lang="en-GB" dirty="0" smtClean="0"/>
              <a:t> </a:t>
            </a:r>
          </a:p>
          <a:p>
            <a:pPr marL="0" indent="0">
              <a:buNone/>
            </a:pPr>
            <a:endParaRPr lang="en-GB" dirty="0"/>
          </a:p>
        </p:txBody>
      </p:sp>
      <p:pic>
        <p:nvPicPr>
          <p:cNvPr id="8" name="Audio 7">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667492109"/>
      </p:ext>
    </p:extLst>
  </p:cSld>
  <p:clrMapOvr>
    <a:masterClrMapping/>
  </p:clrMapOvr>
  <mc:AlternateContent xmlns:mc="http://schemas.openxmlformats.org/markup-compatibility/2006" xmlns:p14="http://schemas.microsoft.com/office/powerpoint/2010/main">
    <mc:Choice Requires="p14">
      <p:transition spd="slow" p14:dur="2000" advTm="45055"/>
    </mc:Choice>
    <mc:Fallback xmlns="">
      <p:transition spd="slow" advTm="45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 calcmode="lin" valueType="num">
                                      <p:cBhvr additive="base">
                                        <p:cTn id="5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 calcmode="lin" valueType="num">
                                      <p:cBhvr additive="base">
                                        <p:cTn id="5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10" end="10"/>
                                            </p:txEl>
                                          </p:spTgt>
                                        </p:tgtEl>
                                        <p:attrNameLst>
                                          <p:attrName>style.visibility</p:attrName>
                                        </p:attrNameLst>
                                      </p:cBhvr>
                                      <p:to>
                                        <p:strVal val="visible"/>
                                      </p:to>
                                    </p:set>
                                    <p:anim calcmode="lin" valueType="num">
                                      <p:cBhvr additive="base">
                                        <p:cTn id="6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3">
                                            <p:txEl>
                                              <p:pRg st="11" end="11"/>
                                            </p:txEl>
                                          </p:spTgt>
                                        </p:tgtEl>
                                        <p:attrNameLst>
                                          <p:attrName>style.visibility</p:attrName>
                                        </p:attrNameLst>
                                      </p:cBhvr>
                                      <p:to>
                                        <p:strVal val="visible"/>
                                      </p:to>
                                    </p:set>
                                    <p:anim calcmode="lin" valueType="num">
                                      <p:cBhvr additive="base">
                                        <p:cTn id="7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3">
                                            <p:txEl>
                                              <p:pRg st="12" end="12"/>
                                            </p:txEl>
                                          </p:spTgt>
                                        </p:tgtEl>
                                        <p:attrNameLst>
                                          <p:attrName>style.visibility</p:attrName>
                                        </p:attrNameLst>
                                      </p:cBhvr>
                                      <p:to>
                                        <p:strVal val="visible"/>
                                      </p:to>
                                    </p:set>
                                    <p:anim calcmode="lin" valueType="num">
                                      <p:cBhvr additive="base">
                                        <p:cTn id="7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3">
                                            <p:txEl>
                                              <p:pRg st="13" end="13"/>
                                            </p:txEl>
                                          </p:spTgt>
                                        </p:tgtEl>
                                        <p:attrNameLst>
                                          <p:attrName>style.visibility</p:attrName>
                                        </p:attrNameLst>
                                      </p:cBhvr>
                                      <p:to>
                                        <p:strVal val="visible"/>
                                      </p:to>
                                    </p:set>
                                    <p:anim calcmode="lin" valueType="num">
                                      <p:cBhvr additive="base">
                                        <p:cTn id="8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86328"/>
            <a:ext cx="8596668" cy="960582"/>
          </a:xfrm>
        </p:spPr>
        <p:txBody>
          <a:bodyPr>
            <a:normAutofit/>
          </a:bodyPr>
          <a:lstStyle/>
          <a:p>
            <a:pPr algn="ctr"/>
            <a:r>
              <a:rPr lang="en-GB" sz="4000" dirty="0" smtClean="0"/>
              <a:t>Introduction continued</a:t>
            </a:r>
            <a:endParaRPr lang="en-GB" sz="4000" dirty="0"/>
          </a:p>
        </p:txBody>
      </p:sp>
      <p:sp>
        <p:nvSpPr>
          <p:cNvPr id="3" name="Content Placeholder 2"/>
          <p:cNvSpPr>
            <a:spLocks noGrp="1"/>
          </p:cNvSpPr>
          <p:nvPr>
            <p:ph idx="1"/>
          </p:nvPr>
        </p:nvSpPr>
        <p:spPr>
          <a:xfrm>
            <a:off x="387927" y="1459345"/>
            <a:ext cx="9430328" cy="4582017"/>
          </a:xfrm>
        </p:spPr>
        <p:txBody>
          <a:bodyPr>
            <a:normAutofit/>
          </a:bodyPr>
          <a:lstStyle/>
          <a:p>
            <a:pPr>
              <a:buFont typeface="Wingdings" panose="05000000000000000000" pitchFamily="2" charset="2"/>
              <a:buChar char="q"/>
            </a:pPr>
            <a:r>
              <a:rPr lang="en-GB" dirty="0"/>
              <a:t>What effects and risks do County Lines have on young people – now and in the future?</a:t>
            </a:r>
          </a:p>
          <a:p>
            <a:pPr>
              <a:buFont typeface="Wingdings" panose="05000000000000000000" pitchFamily="2" charset="2"/>
              <a:buChar char="q"/>
            </a:pPr>
            <a:r>
              <a:rPr lang="en-GB" dirty="0" smtClean="0"/>
              <a:t>Video - A </a:t>
            </a:r>
            <a:r>
              <a:rPr lang="en-GB" dirty="0"/>
              <a:t>criminals story</a:t>
            </a:r>
          </a:p>
          <a:p>
            <a:pPr>
              <a:buFont typeface="Wingdings" panose="05000000000000000000" pitchFamily="2" charset="2"/>
              <a:buChar char="q"/>
            </a:pPr>
            <a:r>
              <a:rPr lang="en-GB" dirty="0"/>
              <a:t>Who else can be effected by County Lines?</a:t>
            </a:r>
          </a:p>
          <a:p>
            <a:pPr>
              <a:buFont typeface="Wingdings" panose="05000000000000000000" pitchFamily="2" charset="2"/>
              <a:buChar char="q"/>
            </a:pPr>
            <a:r>
              <a:rPr lang="en-GB" dirty="0" smtClean="0"/>
              <a:t>What </a:t>
            </a:r>
            <a:r>
              <a:rPr lang="en-GB" dirty="0"/>
              <a:t>can parents/guardians do to support young people who are involved in County Lines?</a:t>
            </a:r>
          </a:p>
          <a:p>
            <a:pPr>
              <a:buFont typeface="Wingdings" panose="05000000000000000000" pitchFamily="2" charset="2"/>
              <a:buChar char="q"/>
            </a:pPr>
            <a:r>
              <a:rPr lang="en-GB" dirty="0"/>
              <a:t>Why are Youth Workers best placed to support young people?</a:t>
            </a:r>
          </a:p>
          <a:p>
            <a:pPr>
              <a:buFont typeface="Wingdings" panose="05000000000000000000" pitchFamily="2" charset="2"/>
              <a:buChar char="q"/>
            </a:pPr>
            <a:r>
              <a:rPr lang="en-GB" dirty="0" smtClean="0"/>
              <a:t>Conclusion</a:t>
            </a:r>
            <a:endParaRPr lang="en-GB" dirty="0"/>
          </a:p>
          <a:p>
            <a:pPr>
              <a:buFont typeface="Wingdings" panose="05000000000000000000" pitchFamily="2" charset="2"/>
              <a:buChar char="q"/>
            </a:pPr>
            <a:r>
              <a:rPr lang="en-GB" dirty="0"/>
              <a:t>Useful Links</a:t>
            </a:r>
          </a:p>
          <a:p>
            <a:endParaRPr lang="en-GB" dirty="0"/>
          </a:p>
        </p:txBody>
      </p:sp>
      <p:pic>
        <p:nvPicPr>
          <p:cNvPr id="7" name="Audio 6">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556018755"/>
      </p:ext>
    </p:extLst>
  </p:cSld>
  <p:clrMapOvr>
    <a:masterClrMapping/>
  </p:clrMapOvr>
  <mc:AlternateContent xmlns:mc="http://schemas.openxmlformats.org/markup-compatibility/2006" xmlns:p14="http://schemas.microsoft.com/office/powerpoint/2010/main">
    <mc:Choice Requires="p14">
      <p:transition spd="slow" p14:dur="2000" advTm="29593"/>
    </mc:Choice>
    <mc:Fallback xmlns="">
      <p:transition spd="slow" advTm="29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9"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60808"/>
            <a:ext cx="8596668" cy="776140"/>
          </a:xfrm>
        </p:spPr>
        <p:txBody>
          <a:bodyPr>
            <a:normAutofit/>
          </a:bodyPr>
          <a:lstStyle/>
          <a:p>
            <a:pPr algn="ctr"/>
            <a:r>
              <a:rPr lang="en-GB" sz="4000" dirty="0" smtClean="0"/>
              <a:t>Who am I?</a:t>
            </a:r>
            <a:endParaRPr lang="en-GB" sz="4000" dirty="0"/>
          </a:p>
        </p:txBody>
      </p:sp>
      <p:sp>
        <p:nvSpPr>
          <p:cNvPr id="3" name="Content Placeholder 2"/>
          <p:cNvSpPr>
            <a:spLocks noGrp="1"/>
          </p:cNvSpPr>
          <p:nvPr>
            <p:ph idx="1"/>
          </p:nvPr>
        </p:nvSpPr>
        <p:spPr>
          <a:xfrm>
            <a:off x="677334" y="1385739"/>
            <a:ext cx="8938006" cy="4655623"/>
          </a:xfrm>
        </p:spPr>
        <p:txBody>
          <a:bodyPr/>
          <a:lstStyle/>
          <a:p>
            <a:pPr marL="0" indent="0" algn="ctr">
              <a:buNone/>
            </a:pPr>
            <a:r>
              <a:rPr lang="en-GB" dirty="0" smtClean="0"/>
              <a:t>I am a student youth worker on level six of the BA </a:t>
            </a:r>
            <a:r>
              <a:rPr lang="en-GB" dirty="0"/>
              <a:t>(Hons) </a:t>
            </a:r>
            <a:r>
              <a:rPr lang="en-GB" dirty="0" smtClean="0"/>
              <a:t>Youth </a:t>
            </a:r>
            <a:r>
              <a:rPr lang="en-GB" dirty="0"/>
              <a:t>W</a:t>
            </a:r>
            <a:r>
              <a:rPr lang="en-GB" dirty="0" smtClean="0"/>
              <a:t>ork and Social Education degree. </a:t>
            </a:r>
          </a:p>
          <a:p>
            <a:pPr marL="0" indent="0" algn="ctr">
              <a:buNone/>
            </a:pPr>
            <a:endParaRPr lang="en-GB" dirty="0"/>
          </a:p>
          <a:p>
            <a:pPr marL="0" indent="0" algn="ctr">
              <a:buNone/>
            </a:pPr>
            <a:r>
              <a:rPr lang="en-GB" dirty="0" smtClean="0"/>
              <a:t>I have worked with young people for approximately ten years. </a:t>
            </a:r>
          </a:p>
          <a:p>
            <a:pPr marL="0" indent="0" algn="ctr">
              <a:buNone/>
            </a:pPr>
            <a:endParaRPr lang="en-GB" dirty="0" smtClean="0"/>
          </a:p>
          <a:p>
            <a:pPr marL="0" indent="0" algn="ctr">
              <a:buNone/>
            </a:pPr>
            <a:r>
              <a:rPr lang="en-GB" dirty="0" smtClean="0"/>
              <a:t>I originally started working supporting young people into education, training and employment as well as setting up work placements with a view for young people to get a taste for the career they wanted to get into with some successions of gaining a full time role. </a:t>
            </a:r>
            <a:endParaRPr lang="en-GB" dirty="0"/>
          </a:p>
          <a:p>
            <a:pPr marL="0" indent="0" algn="ctr">
              <a:buNone/>
            </a:pPr>
            <a:endParaRPr lang="en-GB" dirty="0" smtClean="0"/>
          </a:p>
          <a:p>
            <a:pPr marL="0" indent="0" algn="ctr">
              <a:buNone/>
            </a:pPr>
            <a:r>
              <a:rPr lang="en-GB" dirty="0" smtClean="0"/>
              <a:t>I now work with young people who are either homeless, face homelessness, need support to learn how to live independently or maintain living self-sufficiently. </a:t>
            </a:r>
            <a:endParaRPr lang="en-GB"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866644329"/>
      </p:ext>
    </p:extLst>
  </p:cSld>
  <p:clrMapOvr>
    <a:masterClrMapping/>
  </p:clrMapOvr>
  <mc:AlternateContent xmlns:mc="http://schemas.openxmlformats.org/markup-compatibility/2006" xmlns:p14="http://schemas.microsoft.com/office/powerpoint/2010/main">
    <mc:Choice Requires="p14">
      <p:transition spd="slow" p14:dur="2000" advTm="32975"/>
    </mc:Choice>
    <mc:Fallback xmlns="">
      <p:transition spd="slow" advTm="32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175" y="147687"/>
            <a:ext cx="8596668" cy="1320800"/>
          </a:xfrm>
        </p:spPr>
        <p:txBody>
          <a:bodyPr>
            <a:normAutofit/>
          </a:bodyPr>
          <a:lstStyle/>
          <a:p>
            <a:pPr algn="ctr"/>
            <a:r>
              <a:rPr lang="en-GB" sz="4000" dirty="0" smtClean="0"/>
              <a:t>So what issues are facing our Young People in today’s society?</a:t>
            </a:r>
            <a:endParaRPr lang="en-GB" sz="4000" dirty="0"/>
          </a:p>
        </p:txBody>
      </p:sp>
      <p:pic>
        <p:nvPicPr>
          <p:cNvPr id="8" name="Content Placeholder 7"/>
          <p:cNvPicPr>
            <a:picLocks noGrp="1" noChangeAspect="1"/>
          </p:cNvPicPr>
          <p:nvPr>
            <p:ph idx="1"/>
          </p:nvPr>
        </p:nvPicPr>
        <p:blipFill>
          <a:blip r:embed="rId4"/>
          <a:stretch>
            <a:fillRect/>
          </a:stretch>
        </p:blipFill>
        <p:spPr>
          <a:xfrm>
            <a:off x="6322756" y="3466488"/>
            <a:ext cx="3395766" cy="1292464"/>
          </a:xfrm>
          <a:prstGeom prst="rect">
            <a:avLst/>
          </a:prstGeom>
        </p:spPr>
      </p:pic>
      <p:sp>
        <p:nvSpPr>
          <p:cNvPr id="6" name="Flowchart: Punched Tape 5"/>
          <p:cNvSpPr/>
          <p:nvPr/>
        </p:nvSpPr>
        <p:spPr>
          <a:xfrm>
            <a:off x="571679" y="1836891"/>
            <a:ext cx="3374794" cy="1272618"/>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a:stretch>
            <a:fillRect/>
          </a:stretch>
        </p:blipFill>
        <p:spPr>
          <a:xfrm>
            <a:off x="571679" y="3466488"/>
            <a:ext cx="3395766" cy="1292464"/>
          </a:xfrm>
          <a:prstGeom prst="rect">
            <a:avLst/>
          </a:prstGeom>
        </p:spPr>
      </p:pic>
      <p:pic>
        <p:nvPicPr>
          <p:cNvPr id="10" name="Picture 9"/>
          <p:cNvPicPr>
            <a:picLocks noChangeAspect="1"/>
          </p:cNvPicPr>
          <p:nvPr/>
        </p:nvPicPr>
        <p:blipFill>
          <a:blip r:embed="rId4"/>
          <a:stretch>
            <a:fillRect/>
          </a:stretch>
        </p:blipFill>
        <p:spPr>
          <a:xfrm>
            <a:off x="6322756" y="1611074"/>
            <a:ext cx="3395766" cy="1292464"/>
          </a:xfrm>
          <a:prstGeom prst="rect">
            <a:avLst/>
          </a:prstGeom>
        </p:spPr>
      </p:pic>
      <p:pic>
        <p:nvPicPr>
          <p:cNvPr id="11" name="Picture 10"/>
          <p:cNvPicPr>
            <a:picLocks noChangeAspect="1"/>
          </p:cNvPicPr>
          <p:nvPr/>
        </p:nvPicPr>
        <p:blipFill>
          <a:blip r:embed="rId4"/>
          <a:stretch>
            <a:fillRect/>
          </a:stretch>
        </p:blipFill>
        <p:spPr>
          <a:xfrm>
            <a:off x="550707" y="5375139"/>
            <a:ext cx="3395766" cy="1292464"/>
          </a:xfrm>
          <a:prstGeom prst="rect">
            <a:avLst/>
          </a:prstGeom>
        </p:spPr>
      </p:pic>
      <p:pic>
        <p:nvPicPr>
          <p:cNvPr id="12" name="Picture 11"/>
          <p:cNvPicPr>
            <a:picLocks noChangeAspect="1"/>
          </p:cNvPicPr>
          <p:nvPr/>
        </p:nvPicPr>
        <p:blipFill>
          <a:blip r:embed="rId4"/>
          <a:stretch>
            <a:fillRect/>
          </a:stretch>
        </p:blipFill>
        <p:spPr>
          <a:xfrm>
            <a:off x="6322756" y="5321902"/>
            <a:ext cx="3395766" cy="1292464"/>
          </a:xfrm>
          <a:prstGeom prst="rect">
            <a:avLst/>
          </a:prstGeom>
        </p:spPr>
      </p:pic>
      <p:sp>
        <p:nvSpPr>
          <p:cNvPr id="13" name="TextBox 12"/>
          <p:cNvSpPr txBox="1"/>
          <p:nvPr/>
        </p:nvSpPr>
        <p:spPr>
          <a:xfrm>
            <a:off x="6569898" y="3680459"/>
            <a:ext cx="2901482" cy="923330"/>
          </a:xfrm>
          <a:prstGeom prst="rect">
            <a:avLst/>
          </a:prstGeom>
          <a:noFill/>
        </p:spPr>
        <p:txBody>
          <a:bodyPr wrap="square" rtlCol="0">
            <a:spAutoFit/>
          </a:bodyPr>
          <a:lstStyle/>
          <a:p>
            <a:pPr algn="ctr"/>
            <a:r>
              <a:rPr lang="en-GB" dirty="0" smtClean="0"/>
              <a:t>Child Criminal Exploitation - County Lines</a:t>
            </a:r>
            <a:endParaRPr lang="en-GB" dirty="0"/>
          </a:p>
        </p:txBody>
      </p:sp>
      <p:sp>
        <p:nvSpPr>
          <p:cNvPr id="14" name="TextBox 13"/>
          <p:cNvSpPr txBox="1"/>
          <p:nvPr/>
        </p:nvSpPr>
        <p:spPr>
          <a:xfrm>
            <a:off x="762175" y="5836705"/>
            <a:ext cx="2791730" cy="369332"/>
          </a:xfrm>
          <a:prstGeom prst="rect">
            <a:avLst/>
          </a:prstGeom>
          <a:noFill/>
        </p:spPr>
        <p:txBody>
          <a:bodyPr wrap="square" rtlCol="0">
            <a:spAutoFit/>
          </a:bodyPr>
          <a:lstStyle/>
          <a:p>
            <a:pPr algn="ctr"/>
            <a:r>
              <a:rPr lang="en-GB" dirty="0" smtClean="0"/>
              <a:t>Substance Abuse</a:t>
            </a:r>
            <a:endParaRPr lang="en-GB" dirty="0"/>
          </a:p>
        </p:txBody>
      </p:sp>
      <p:sp>
        <p:nvSpPr>
          <p:cNvPr id="15" name="TextBox 14"/>
          <p:cNvSpPr txBox="1"/>
          <p:nvPr/>
        </p:nvSpPr>
        <p:spPr>
          <a:xfrm>
            <a:off x="762175" y="3818959"/>
            <a:ext cx="3055681" cy="646331"/>
          </a:xfrm>
          <a:prstGeom prst="rect">
            <a:avLst/>
          </a:prstGeom>
          <a:noFill/>
        </p:spPr>
        <p:txBody>
          <a:bodyPr wrap="square" rtlCol="0">
            <a:spAutoFit/>
          </a:bodyPr>
          <a:lstStyle/>
          <a:p>
            <a:pPr algn="ctr"/>
            <a:r>
              <a:rPr lang="en-GB" dirty="0" smtClean="0"/>
              <a:t>Lack of Employment Opportunities </a:t>
            </a:r>
            <a:endParaRPr lang="en-GB" dirty="0"/>
          </a:p>
        </p:txBody>
      </p:sp>
      <p:sp>
        <p:nvSpPr>
          <p:cNvPr id="16" name="TextBox 15"/>
          <p:cNvSpPr txBox="1"/>
          <p:nvPr/>
        </p:nvSpPr>
        <p:spPr>
          <a:xfrm>
            <a:off x="6569898" y="5674936"/>
            <a:ext cx="2901482" cy="369332"/>
          </a:xfrm>
          <a:prstGeom prst="rect">
            <a:avLst/>
          </a:prstGeom>
          <a:noFill/>
        </p:spPr>
        <p:txBody>
          <a:bodyPr wrap="square" rtlCol="0">
            <a:spAutoFit/>
          </a:bodyPr>
          <a:lstStyle/>
          <a:p>
            <a:pPr algn="ctr"/>
            <a:r>
              <a:rPr lang="en-GB" dirty="0" smtClean="0"/>
              <a:t>Family Problems</a:t>
            </a:r>
            <a:endParaRPr lang="en-GB" dirty="0"/>
          </a:p>
        </p:txBody>
      </p:sp>
      <p:sp>
        <p:nvSpPr>
          <p:cNvPr id="17" name="TextBox 16"/>
          <p:cNvSpPr txBox="1"/>
          <p:nvPr/>
        </p:nvSpPr>
        <p:spPr>
          <a:xfrm>
            <a:off x="6749007" y="1934140"/>
            <a:ext cx="2788945" cy="646331"/>
          </a:xfrm>
          <a:prstGeom prst="rect">
            <a:avLst/>
          </a:prstGeom>
          <a:noFill/>
        </p:spPr>
        <p:txBody>
          <a:bodyPr wrap="square" rtlCol="0">
            <a:spAutoFit/>
          </a:bodyPr>
          <a:lstStyle/>
          <a:p>
            <a:r>
              <a:rPr lang="en-GB" dirty="0" smtClean="0"/>
              <a:t>Pressure to succeed in the </a:t>
            </a:r>
            <a:r>
              <a:rPr lang="en-GB" dirty="0"/>
              <a:t>E</a:t>
            </a:r>
            <a:r>
              <a:rPr lang="en-GB" dirty="0" smtClean="0"/>
              <a:t>ducation System</a:t>
            </a:r>
            <a:endParaRPr lang="en-GB" dirty="0"/>
          </a:p>
        </p:txBody>
      </p:sp>
      <p:sp>
        <p:nvSpPr>
          <p:cNvPr id="18" name="TextBox 17"/>
          <p:cNvSpPr txBox="1"/>
          <p:nvPr/>
        </p:nvSpPr>
        <p:spPr>
          <a:xfrm>
            <a:off x="762175" y="2126790"/>
            <a:ext cx="2970839" cy="369332"/>
          </a:xfrm>
          <a:prstGeom prst="rect">
            <a:avLst/>
          </a:prstGeom>
          <a:noFill/>
        </p:spPr>
        <p:txBody>
          <a:bodyPr wrap="square" rtlCol="0">
            <a:spAutoFit/>
          </a:bodyPr>
          <a:lstStyle/>
          <a:p>
            <a:pPr algn="ctr"/>
            <a:r>
              <a:rPr lang="en-GB" dirty="0" smtClean="0"/>
              <a:t>Lack of Affordable Housing</a:t>
            </a:r>
            <a:endParaRPr lang="en-GB" dirty="0"/>
          </a:p>
        </p:txBody>
      </p:sp>
      <p:pic>
        <p:nvPicPr>
          <p:cNvPr id="21" name="Audio 2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81701837"/>
      </p:ext>
    </p:extLst>
  </p:cSld>
  <p:clrMapOvr>
    <a:masterClrMapping/>
  </p:clrMapOvr>
  <mc:AlternateContent xmlns:mc="http://schemas.openxmlformats.org/markup-compatibility/2006" xmlns:p14="http://schemas.microsoft.com/office/powerpoint/2010/main">
    <mc:Choice Requires="p14">
      <p:transition spd="slow" p14:dur="2000" advTm="19949"/>
    </mc:Choice>
    <mc:Fallback xmlns="">
      <p:transition spd="slow" advTm="19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170238819"/>
              </p:ext>
            </p:extLst>
          </p:nvPr>
        </p:nvGraphicFramePr>
        <p:xfrm>
          <a:off x="677333" y="838987"/>
          <a:ext cx="9324505" cy="52023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526186231"/>
      </p:ext>
    </p:extLst>
  </p:cSld>
  <p:clrMapOvr>
    <a:masterClrMapping/>
  </p:clrMapOvr>
  <mc:AlternateContent xmlns:mc="http://schemas.openxmlformats.org/markup-compatibility/2006" xmlns:p14="http://schemas.microsoft.com/office/powerpoint/2010/main">
    <mc:Choice Requires="p14">
      <p:transition spd="slow" p14:dur="2000" advTm="1549"/>
    </mc:Choice>
    <mc:Fallback xmlns="">
      <p:transition spd="slow" advTm="1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7"/>
                </p:tgtEl>
              </p:cMediaNode>
            </p:audio>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1370" y="323273"/>
            <a:ext cx="8596668" cy="757383"/>
          </a:xfrm>
        </p:spPr>
        <p:txBody>
          <a:bodyPr>
            <a:normAutofit fontScale="90000"/>
          </a:bodyPr>
          <a:lstStyle/>
          <a:p>
            <a:pPr algn="ctr"/>
            <a:r>
              <a:rPr lang="en-GB" sz="4400" dirty="0" smtClean="0"/>
              <a:t>Topic</a:t>
            </a:r>
            <a:endParaRPr lang="en-GB" dirty="0"/>
          </a:p>
        </p:txBody>
      </p:sp>
      <p:sp>
        <p:nvSpPr>
          <p:cNvPr id="3" name="Content Placeholder 2"/>
          <p:cNvSpPr>
            <a:spLocks noGrp="1"/>
          </p:cNvSpPr>
          <p:nvPr>
            <p:ph idx="1"/>
          </p:nvPr>
        </p:nvSpPr>
        <p:spPr>
          <a:xfrm>
            <a:off x="751739" y="1080656"/>
            <a:ext cx="9439563" cy="5320926"/>
          </a:xfrm>
        </p:spPr>
        <p:txBody>
          <a:bodyPr>
            <a:normAutofit/>
          </a:bodyPr>
          <a:lstStyle/>
          <a:p>
            <a:pPr marL="0" indent="0" algn="ctr">
              <a:buNone/>
            </a:pPr>
            <a:endParaRPr lang="en-GB" sz="2400" dirty="0">
              <a:solidFill>
                <a:srgbClr val="0070C0"/>
              </a:solidFill>
            </a:endParaRPr>
          </a:p>
          <a:p>
            <a:pPr marL="0" indent="0" algn="ctr">
              <a:buNone/>
            </a:pPr>
            <a:r>
              <a:rPr lang="en-GB" sz="4000" dirty="0" smtClean="0">
                <a:solidFill>
                  <a:srgbClr val="0070C0"/>
                </a:solidFill>
              </a:rPr>
              <a:t>County Lines</a:t>
            </a:r>
          </a:p>
          <a:p>
            <a:pPr marL="0" indent="0" algn="ctr">
              <a:buNone/>
            </a:pPr>
            <a:endParaRPr lang="en-GB" sz="4000" dirty="0">
              <a:solidFill>
                <a:srgbClr val="0070C0"/>
              </a:solidFill>
            </a:endParaRPr>
          </a:p>
          <a:p>
            <a:pPr marL="0" indent="0" algn="ctr">
              <a:buNone/>
            </a:pPr>
            <a:endParaRPr lang="en-GB" sz="4000" dirty="0" smtClean="0">
              <a:solidFill>
                <a:srgbClr val="0070C0"/>
              </a:solidFill>
            </a:endParaRPr>
          </a:p>
          <a:p>
            <a:pPr marL="0" indent="0" algn="ctr">
              <a:buNone/>
            </a:pPr>
            <a:endParaRPr lang="en-GB" sz="4000" dirty="0">
              <a:solidFill>
                <a:srgbClr val="0070C0"/>
              </a:solidFill>
            </a:endParaRPr>
          </a:p>
          <a:p>
            <a:pPr marL="0" indent="0" algn="ctr">
              <a:buNone/>
            </a:pPr>
            <a:endParaRPr lang="en-GB" sz="4000" dirty="0" smtClean="0">
              <a:solidFill>
                <a:srgbClr val="0070C0"/>
              </a:solidFill>
            </a:endParaRPr>
          </a:p>
          <a:p>
            <a:pPr marL="0" indent="0" algn="ctr">
              <a:buNone/>
            </a:pPr>
            <a:endParaRPr lang="en-GB" sz="4000" dirty="0">
              <a:solidFill>
                <a:srgbClr val="0070C0"/>
              </a:solidFill>
            </a:endParaRPr>
          </a:p>
        </p:txBody>
      </p:sp>
      <p:pic>
        <p:nvPicPr>
          <p:cNvPr id="5" name="Picture 4"/>
          <p:cNvPicPr>
            <a:picLocks noChangeAspect="1"/>
          </p:cNvPicPr>
          <p:nvPr/>
        </p:nvPicPr>
        <p:blipFill>
          <a:blip r:embed="rId5"/>
          <a:stretch>
            <a:fillRect/>
          </a:stretch>
        </p:blipFill>
        <p:spPr>
          <a:xfrm>
            <a:off x="3489299" y="3244453"/>
            <a:ext cx="3964445" cy="2636517"/>
          </a:xfrm>
          <a:prstGeom prst="rect">
            <a:avLst/>
          </a:prstGeom>
        </p:spPr>
      </p:pic>
      <p:pic>
        <p:nvPicPr>
          <p:cNvPr id="8" name="Audio 7">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70507973"/>
      </p:ext>
    </p:extLst>
  </p:cSld>
  <p:clrMapOvr>
    <a:masterClrMapping/>
  </p:clrMapOvr>
  <mc:AlternateContent xmlns:mc="http://schemas.openxmlformats.org/markup-compatibility/2006" xmlns:p14="http://schemas.microsoft.com/office/powerpoint/2010/main">
    <mc:Choice Requires="p14">
      <p:transition spd="slow" p14:dur="2000" advTm="1198"/>
    </mc:Choice>
    <mc:Fallback xmlns="">
      <p:transition spd="slow" advTm="1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426" y="230909"/>
            <a:ext cx="8596668" cy="858982"/>
          </a:xfrm>
        </p:spPr>
        <p:txBody>
          <a:bodyPr>
            <a:normAutofit fontScale="90000"/>
          </a:bodyPr>
          <a:lstStyle/>
          <a:p>
            <a:pPr algn="ctr"/>
            <a:r>
              <a:rPr lang="en-GB" sz="4400" dirty="0"/>
              <a:t>Why…</a:t>
            </a:r>
            <a:r>
              <a:rPr lang="en-GB" sz="4000" dirty="0"/>
              <a:t/>
            </a:r>
            <a:br>
              <a:rPr lang="en-GB" sz="4000" dirty="0"/>
            </a:br>
            <a:endParaRPr lang="en-GB" sz="4000" dirty="0"/>
          </a:p>
        </p:txBody>
      </p:sp>
      <p:sp>
        <p:nvSpPr>
          <p:cNvPr id="3" name="Content Placeholder 2"/>
          <p:cNvSpPr>
            <a:spLocks noGrp="1"/>
          </p:cNvSpPr>
          <p:nvPr>
            <p:ph idx="1"/>
          </p:nvPr>
        </p:nvSpPr>
        <p:spPr>
          <a:xfrm>
            <a:off x="579160" y="1089891"/>
            <a:ext cx="9347199" cy="5274743"/>
          </a:xfrm>
          <a:effectLst>
            <a:glow rad="63500">
              <a:schemeClr val="accent2">
                <a:satMod val="175000"/>
                <a:alpha val="40000"/>
              </a:schemeClr>
            </a:glow>
          </a:effectLst>
        </p:spPr>
        <p:txBody>
          <a:bodyPr>
            <a:normAutofit fontScale="92500" lnSpcReduction="20000"/>
          </a:bodyPr>
          <a:lstStyle/>
          <a:p>
            <a:pPr marL="0" indent="0" algn="ctr">
              <a:buNone/>
            </a:pPr>
            <a:r>
              <a:rPr lang="en-GB" sz="2400" b="1" dirty="0" smtClean="0">
                <a:solidFill>
                  <a:srgbClr val="FF0000"/>
                </a:solidFill>
              </a:rPr>
              <a:t>TO RAISE AWARENESS </a:t>
            </a:r>
          </a:p>
          <a:p>
            <a:pPr marL="0" indent="0" algn="ctr">
              <a:buNone/>
            </a:pPr>
            <a:endParaRPr lang="en-GB" sz="2000" dirty="0" smtClean="0"/>
          </a:p>
          <a:p>
            <a:pPr marL="0" indent="0" algn="ctr">
              <a:buNone/>
            </a:pPr>
            <a:r>
              <a:rPr lang="en-GB" sz="2000" dirty="0" smtClean="0"/>
              <a:t>And because…</a:t>
            </a:r>
          </a:p>
          <a:p>
            <a:pPr marL="0" indent="0" algn="ctr">
              <a:buNone/>
            </a:pPr>
            <a:r>
              <a:rPr lang="en-GB" sz="2000" dirty="0" smtClean="0"/>
              <a:t> </a:t>
            </a:r>
            <a:r>
              <a:rPr lang="en-GB" sz="2000" b="1" dirty="0" smtClean="0"/>
              <a:t>Any </a:t>
            </a:r>
            <a:r>
              <a:rPr lang="en-GB" sz="2000" b="1" dirty="0"/>
              <a:t>child or young person could potentially be at risk of criminal exploitation by a county lines </a:t>
            </a:r>
            <a:r>
              <a:rPr lang="en-GB" sz="2000" b="1" dirty="0" smtClean="0"/>
              <a:t>gang.</a:t>
            </a:r>
          </a:p>
          <a:p>
            <a:pPr marL="0" indent="0">
              <a:buNone/>
            </a:pPr>
            <a:endParaRPr lang="en-GB" dirty="0"/>
          </a:p>
          <a:p>
            <a:pPr marL="0" indent="0" algn="ctr">
              <a:buNone/>
            </a:pPr>
            <a:r>
              <a:rPr lang="en-GB" sz="2000" i="1" dirty="0" smtClean="0"/>
              <a:t>‘Gangs </a:t>
            </a:r>
            <a:r>
              <a:rPr lang="en-GB" sz="2000" i="1" dirty="0"/>
              <a:t>working across county lines and local drug dealing bring misery to communities and prey on </a:t>
            </a:r>
            <a:r>
              <a:rPr lang="en-GB" sz="2000" i="1" dirty="0" smtClean="0"/>
              <a:t>vulnerable young </a:t>
            </a:r>
            <a:r>
              <a:rPr lang="en-GB" sz="2000" i="1" dirty="0"/>
              <a:t>people. It has never been more important for the police to build trust and confidence between </a:t>
            </a:r>
            <a:r>
              <a:rPr lang="en-GB" sz="2000" i="1" dirty="0" smtClean="0"/>
              <a:t>young people </a:t>
            </a:r>
            <a:r>
              <a:rPr lang="en-GB" sz="2000" i="1" dirty="0"/>
              <a:t>and the police.</a:t>
            </a:r>
          </a:p>
          <a:p>
            <a:pPr marL="0" indent="0" algn="ctr">
              <a:buNone/>
            </a:pPr>
            <a:r>
              <a:rPr lang="en-GB" sz="2000" i="1" dirty="0"/>
              <a:t>Policing must be able to identify and respond empathetically to those vulnerabilities. While some young </a:t>
            </a:r>
            <a:r>
              <a:rPr lang="en-GB" sz="2000" i="1" dirty="0" smtClean="0"/>
              <a:t>people are </a:t>
            </a:r>
            <a:r>
              <a:rPr lang="en-GB" sz="2000" i="1" dirty="0"/>
              <a:t>nurtured into adulthood, others are struggling with past trauma, everyday poverty, and discrimination. It </a:t>
            </a:r>
            <a:r>
              <a:rPr lang="en-GB" sz="2000" i="1" dirty="0" smtClean="0"/>
              <a:t>is essential for </a:t>
            </a:r>
            <a:r>
              <a:rPr lang="en-GB" sz="2000" i="1" dirty="0"/>
              <a:t>policing to work in partnership with schools and colleges, youth and family support services</a:t>
            </a:r>
            <a:r>
              <a:rPr lang="en-GB" sz="2000" i="1" dirty="0" smtClean="0"/>
              <a:t>.’</a:t>
            </a:r>
          </a:p>
          <a:p>
            <a:pPr marL="0" indent="0" algn="ctr">
              <a:buNone/>
            </a:pPr>
            <a:endParaRPr lang="en-GB" sz="1400" i="1" dirty="0"/>
          </a:p>
          <a:p>
            <a:pPr marL="0" indent="0" algn="r">
              <a:buNone/>
            </a:pPr>
            <a:r>
              <a:rPr lang="en-GB" sz="1400" dirty="0" smtClean="0"/>
              <a:t>(Chief </a:t>
            </a:r>
            <a:r>
              <a:rPr lang="en-GB" sz="1400" dirty="0"/>
              <a:t>Constable Jo Shiner, National Police Chief’s </a:t>
            </a:r>
            <a:r>
              <a:rPr lang="en-GB" sz="1400" dirty="0" smtClean="0"/>
              <a:t>Council Lead </a:t>
            </a:r>
            <a:r>
              <a:rPr lang="en-GB" sz="1400" dirty="0"/>
              <a:t>for the policing of children and young </a:t>
            </a:r>
            <a:r>
              <a:rPr lang="en-GB" sz="1400" dirty="0" smtClean="0"/>
              <a:t>people, 2021).</a:t>
            </a:r>
            <a:endParaRPr lang="en-GB" sz="1400" dirty="0"/>
          </a:p>
          <a:p>
            <a:endParaRPr lang="en-GB"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4066751240"/>
      </p:ext>
    </p:extLst>
  </p:cSld>
  <p:clrMapOvr>
    <a:masterClrMapping/>
  </p:clrMapOvr>
  <mc:AlternateContent xmlns:mc="http://schemas.openxmlformats.org/markup-compatibility/2006" xmlns:p14="http://schemas.microsoft.com/office/powerpoint/2010/main">
    <mc:Choice Requires="p14">
      <p:transition spd="slow" p14:dur="2000" advTm="66172"/>
    </mc:Choice>
    <mc:Fallback xmlns="">
      <p:transition spd="slow" advTm="66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8" fill="hold" display="0">
                  <p:stCondLst>
                    <p:cond delay="indefinite"/>
                  </p:stCondLst>
                  <p:endCondLst>
                    <p:cond evt="onStopAudio" delay="0">
                      <p:tgtEl>
                        <p:sldTgt/>
                      </p:tgtEl>
                    </p:cond>
                  </p:endCondLst>
                </p:cTn>
                <p:tgtEl>
                  <p:spTgt spid="6"/>
                </p:tgtEl>
              </p:cMediaNode>
            </p:audio>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866" y="240144"/>
            <a:ext cx="8596668" cy="831273"/>
          </a:xfrm>
        </p:spPr>
        <p:txBody>
          <a:bodyPr>
            <a:normAutofit fontScale="90000"/>
          </a:bodyPr>
          <a:lstStyle/>
          <a:p>
            <a:pPr algn="ctr"/>
            <a:r>
              <a:rPr lang="en-GB" sz="4400" dirty="0" smtClean="0"/>
              <a:t>Risk Factors &amp; Statistics</a:t>
            </a:r>
            <a:r>
              <a:rPr lang="en-GB" sz="4400" dirty="0"/>
              <a:t>…</a:t>
            </a:r>
            <a:r>
              <a:rPr lang="en-GB" sz="4000" dirty="0"/>
              <a:t/>
            </a:r>
            <a:br>
              <a:rPr lang="en-GB" sz="4000" dirty="0"/>
            </a:br>
            <a:endParaRPr lang="en-GB" sz="4000" dirty="0"/>
          </a:p>
        </p:txBody>
      </p:sp>
      <p:sp>
        <p:nvSpPr>
          <p:cNvPr id="3" name="Content Placeholder 2"/>
          <p:cNvSpPr>
            <a:spLocks noGrp="1"/>
          </p:cNvSpPr>
          <p:nvPr>
            <p:ph idx="1"/>
          </p:nvPr>
        </p:nvSpPr>
        <p:spPr>
          <a:xfrm>
            <a:off x="360218" y="1219200"/>
            <a:ext cx="9799782" cy="5126182"/>
          </a:xfrm>
        </p:spPr>
        <p:txBody>
          <a:bodyPr>
            <a:normAutofit fontScale="55000" lnSpcReduction="20000"/>
          </a:bodyPr>
          <a:lstStyle/>
          <a:p>
            <a:pPr marL="0" indent="0" algn="ctr">
              <a:buNone/>
            </a:pPr>
            <a:r>
              <a:rPr lang="en-GB" sz="3200" dirty="0" smtClean="0"/>
              <a:t>According to a report written by the National Youth Agency in 2021:</a:t>
            </a:r>
          </a:p>
          <a:p>
            <a:pPr algn="ctr">
              <a:buFont typeface="Wingdings" panose="05000000000000000000" pitchFamily="2" charset="2"/>
              <a:buChar char="q"/>
            </a:pPr>
            <a:endParaRPr lang="en-GB" sz="2400" dirty="0" smtClean="0"/>
          </a:p>
          <a:p>
            <a:pPr>
              <a:buFont typeface="Wingdings" panose="05000000000000000000" pitchFamily="2" charset="2"/>
              <a:buChar char="q"/>
            </a:pPr>
            <a:r>
              <a:rPr lang="en-GB" sz="2900" dirty="0"/>
              <a:t>Risk factors for county lines include: </a:t>
            </a:r>
          </a:p>
          <a:p>
            <a:pPr lvl="1">
              <a:buFont typeface="Courier New" panose="02070309020205020404" pitchFamily="49" charset="0"/>
              <a:buChar char="o"/>
            </a:pPr>
            <a:r>
              <a:rPr lang="en-GB" sz="2900" dirty="0"/>
              <a:t>C</a:t>
            </a:r>
            <a:r>
              <a:rPr lang="en-GB" sz="2900" dirty="0" smtClean="0"/>
              <a:t>hild </a:t>
            </a:r>
            <a:r>
              <a:rPr lang="en-GB" sz="2900" dirty="0"/>
              <a:t>neglect and </a:t>
            </a:r>
            <a:r>
              <a:rPr lang="en-GB" sz="2900" dirty="0" smtClean="0"/>
              <a:t>abuse </a:t>
            </a:r>
            <a:endParaRPr lang="en-GB" sz="2900" dirty="0"/>
          </a:p>
          <a:p>
            <a:pPr lvl="1">
              <a:buFont typeface="Courier New" panose="02070309020205020404" pitchFamily="49" charset="0"/>
              <a:buChar char="o"/>
            </a:pPr>
            <a:r>
              <a:rPr lang="en-GB" sz="2900" dirty="0" smtClean="0"/>
              <a:t>Substance misuses</a:t>
            </a:r>
            <a:endParaRPr lang="en-GB" sz="2900" dirty="0"/>
          </a:p>
          <a:p>
            <a:pPr lvl="1">
              <a:buFont typeface="Courier New" panose="02070309020205020404" pitchFamily="49" charset="0"/>
              <a:buChar char="o"/>
            </a:pPr>
            <a:r>
              <a:rPr lang="en-GB" sz="2900" dirty="0" smtClean="0"/>
              <a:t>Social isolation</a:t>
            </a:r>
            <a:endParaRPr lang="en-GB" sz="2900" dirty="0"/>
          </a:p>
          <a:p>
            <a:pPr lvl="1">
              <a:buFont typeface="Courier New" panose="02070309020205020404" pitchFamily="49" charset="0"/>
              <a:buChar char="o"/>
            </a:pPr>
            <a:r>
              <a:rPr lang="en-GB" sz="2900" dirty="0"/>
              <a:t>P</a:t>
            </a:r>
            <a:r>
              <a:rPr lang="en-GB" sz="2900" dirty="0" smtClean="0"/>
              <a:t>overty</a:t>
            </a:r>
            <a:endParaRPr lang="en-GB" sz="2900" dirty="0"/>
          </a:p>
          <a:p>
            <a:pPr lvl="1">
              <a:buFont typeface="Courier New" panose="02070309020205020404" pitchFamily="49" charset="0"/>
              <a:buChar char="o"/>
            </a:pPr>
            <a:r>
              <a:rPr lang="en-GB" sz="2900" dirty="0" smtClean="0"/>
              <a:t>Insecure accommodation</a:t>
            </a:r>
            <a:endParaRPr lang="en-GB" sz="2900" dirty="0"/>
          </a:p>
          <a:p>
            <a:pPr lvl="1">
              <a:buFont typeface="Courier New" panose="02070309020205020404" pitchFamily="49" charset="0"/>
              <a:buChar char="o"/>
            </a:pPr>
            <a:r>
              <a:rPr lang="en-GB" sz="2900" dirty="0" smtClean="0"/>
              <a:t>Mental health</a:t>
            </a:r>
            <a:endParaRPr lang="en-GB" sz="2900" dirty="0"/>
          </a:p>
          <a:p>
            <a:pPr lvl="1">
              <a:buFont typeface="Courier New" panose="02070309020205020404" pitchFamily="49" charset="0"/>
              <a:buChar char="o"/>
            </a:pPr>
            <a:r>
              <a:rPr lang="en-GB" sz="2900" dirty="0" smtClean="0"/>
              <a:t>Learning disabilities</a:t>
            </a:r>
            <a:endParaRPr lang="en-GB" sz="2900" dirty="0"/>
          </a:p>
          <a:p>
            <a:pPr lvl="1">
              <a:buFont typeface="Courier New" panose="02070309020205020404" pitchFamily="49" charset="0"/>
              <a:buChar char="o"/>
            </a:pPr>
            <a:r>
              <a:rPr lang="en-GB" sz="2900" dirty="0" smtClean="0"/>
              <a:t>Looked-after </a:t>
            </a:r>
            <a:r>
              <a:rPr lang="en-GB" sz="2900" dirty="0"/>
              <a:t>children</a:t>
            </a:r>
          </a:p>
          <a:p>
            <a:pPr>
              <a:buFont typeface="Wingdings" panose="05000000000000000000" pitchFamily="2" charset="2"/>
              <a:buChar char="q"/>
            </a:pPr>
            <a:r>
              <a:rPr lang="en-GB" sz="2900" dirty="0" smtClean="0"/>
              <a:t>There are over </a:t>
            </a:r>
            <a:r>
              <a:rPr lang="en-GB" sz="2900" dirty="0"/>
              <a:t>2,000 county lines </a:t>
            </a:r>
            <a:r>
              <a:rPr lang="en-GB" sz="2900" dirty="0" smtClean="0"/>
              <a:t>operating across </a:t>
            </a:r>
            <a:r>
              <a:rPr lang="en-GB" sz="2900" dirty="0"/>
              <a:t>the UK</a:t>
            </a:r>
          </a:p>
          <a:p>
            <a:pPr>
              <a:buFont typeface="Wingdings" panose="05000000000000000000" pitchFamily="2" charset="2"/>
              <a:buChar char="q"/>
            </a:pPr>
            <a:r>
              <a:rPr lang="en-GB" sz="2900" dirty="0" smtClean="0"/>
              <a:t>There are 27,000 </a:t>
            </a:r>
            <a:r>
              <a:rPr lang="en-GB" sz="2900" dirty="0"/>
              <a:t>young </a:t>
            </a:r>
            <a:r>
              <a:rPr lang="en-GB" sz="2900" dirty="0" smtClean="0"/>
              <a:t>people are affected </a:t>
            </a:r>
            <a:r>
              <a:rPr lang="en-GB" sz="2900" dirty="0"/>
              <a:t>by county </a:t>
            </a:r>
            <a:r>
              <a:rPr lang="en-GB" sz="2900" dirty="0" smtClean="0"/>
              <a:t>lines in the UK</a:t>
            </a:r>
            <a:endParaRPr lang="en-GB" sz="2900" dirty="0"/>
          </a:p>
          <a:p>
            <a:pPr>
              <a:buFont typeface="Wingdings" panose="05000000000000000000" pitchFamily="2" charset="2"/>
              <a:buChar char="q"/>
            </a:pPr>
            <a:r>
              <a:rPr lang="en-GB" sz="2900" dirty="0" smtClean="0"/>
              <a:t>There are 2 </a:t>
            </a:r>
            <a:r>
              <a:rPr lang="en-GB" sz="2900" dirty="0"/>
              <a:t>million young people </a:t>
            </a:r>
            <a:r>
              <a:rPr lang="en-GB" sz="2900" dirty="0" smtClean="0"/>
              <a:t>who have </a:t>
            </a:r>
            <a:r>
              <a:rPr lang="en-GB" sz="2900" dirty="0"/>
              <a:t>vulnerabilities triggered by </a:t>
            </a:r>
            <a:r>
              <a:rPr lang="en-GB" sz="2900" dirty="0" smtClean="0"/>
              <a:t>COVID-19</a:t>
            </a:r>
          </a:p>
          <a:p>
            <a:pPr marL="0" indent="0" algn="r">
              <a:buNone/>
            </a:pPr>
            <a:r>
              <a:rPr lang="en-GB" sz="2900" dirty="0" smtClean="0"/>
              <a:t>(National Youth Agency, 2021).</a:t>
            </a:r>
          </a:p>
          <a:p>
            <a:pPr marL="0" indent="0">
              <a:buNone/>
            </a:pPr>
            <a:endParaRPr lang="en-GB" sz="3200" dirty="0"/>
          </a:p>
        </p:txBody>
      </p:sp>
      <p:pic>
        <p:nvPicPr>
          <p:cNvPr id="7" name="Audio 6">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22175063"/>
      </p:ext>
    </p:extLst>
  </p:cSld>
  <p:clrMapOvr>
    <a:masterClrMapping/>
  </p:clrMapOvr>
  <mc:AlternateContent xmlns:mc="http://schemas.openxmlformats.org/markup-compatibility/2006" xmlns:p14="http://schemas.microsoft.com/office/powerpoint/2010/main">
    <mc:Choice Requires="p14">
      <p:transition spd="slow" p14:dur="2000" advTm="43563"/>
    </mc:Choice>
    <mc:Fallback xmlns="">
      <p:transition spd="slow" advTm="43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 calcmode="lin" valueType="num">
                                      <p:cBhvr additive="base">
                                        <p:cTn id="4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2" end="12"/>
                                            </p:txEl>
                                          </p:spTgt>
                                        </p:tgtEl>
                                        <p:attrNameLst>
                                          <p:attrName>style.visibility</p:attrName>
                                        </p:attrNameLst>
                                      </p:cBhvr>
                                      <p:to>
                                        <p:strVal val="visible"/>
                                      </p:to>
                                    </p:set>
                                    <p:anim calcmode="lin" valueType="num">
                                      <p:cBhvr additive="base">
                                        <p:cTn id="6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3" end="13"/>
                                            </p:txEl>
                                          </p:spTgt>
                                        </p:tgtEl>
                                        <p:attrNameLst>
                                          <p:attrName>style.visibility</p:attrName>
                                        </p:attrNameLst>
                                      </p:cBhvr>
                                      <p:to>
                                        <p:strVal val="visible"/>
                                      </p:to>
                                    </p:set>
                                    <p:anim calcmode="lin" valueType="num">
                                      <p:cBhvr additive="base">
                                        <p:cTn id="6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4" end="14"/>
                                            </p:txEl>
                                          </p:spTgt>
                                        </p:tgtEl>
                                        <p:attrNameLst>
                                          <p:attrName>style.visibility</p:attrName>
                                        </p:attrNameLst>
                                      </p:cBhvr>
                                      <p:to>
                                        <p:strVal val="visible"/>
                                      </p:to>
                                    </p:set>
                                    <p:anim calcmode="lin" valueType="num">
                                      <p:cBhvr additive="base">
                                        <p:cTn id="7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182" y="277093"/>
            <a:ext cx="9255530" cy="1505526"/>
          </a:xfrm>
        </p:spPr>
        <p:txBody>
          <a:bodyPr>
            <a:normAutofit fontScale="90000"/>
          </a:bodyPr>
          <a:lstStyle/>
          <a:p>
            <a:pPr algn="ctr"/>
            <a:r>
              <a:rPr lang="en-GB" sz="4400" dirty="0" smtClean="0"/>
              <a:t>So what </a:t>
            </a:r>
            <a:r>
              <a:rPr lang="en-GB" sz="4400" dirty="0"/>
              <a:t>is Child Criminal Exploitation (CCE)</a:t>
            </a:r>
            <a:r>
              <a:rPr lang="en-GB" dirty="0"/>
              <a:t/>
            </a:r>
            <a:br>
              <a:rPr lang="en-GB" dirty="0"/>
            </a:br>
            <a:endParaRPr lang="en-GB" dirty="0"/>
          </a:p>
        </p:txBody>
      </p:sp>
      <p:sp>
        <p:nvSpPr>
          <p:cNvPr id="3" name="Content Placeholder 2"/>
          <p:cNvSpPr>
            <a:spLocks noGrp="1"/>
          </p:cNvSpPr>
          <p:nvPr>
            <p:ph idx="1"/>
          </p:nvPr>
        </p:nvSpPr>
        <p:spPr>
          <a:xfrm>
            <a:off x="443345" y="1782620"/>
            <a:ext cx="9559637" cy="4812144"/>
          </a:xfrm>
        </p:spPr>
        <p:txBody>
          <a:bodyPr>
            <a:normAutofit/>
          </a:bodyPr>
          <a:lstStyle/>
          <a:p>
            <a:pPr marL="0" indent="0" algn="ctr">
              <a:buNone/>
            </a:pPr>
            <a:r>
              <a:rPr lang="en-GB" i="1" dirty="0" smtClean="0"/>
              <a:t>‘Child </a:t>
            </a:r>
            <a:r>
              <a:rPr lang="en-GB" i="1" dirty="0"/>
              <a:t>criminal exploitation (CCE) takes a variety of forms but ultimately it is the grooming and exploitation of children into criminal activity</a:t>
            </a:r>
            <a:r>
              <a:rPr lang="en-GB" i="1" dirty="0" smtClean="0"/>
              <a:t>.’</a:t>
            </a:r>
            <a:endParaRPr lang="en-GB" dirty="0" smtClean="0"/>
          </a:p>
          <a:p>
            <a:pPr marL="0" indent="0" algn="r">
              <a:buNone/>
            </a:pPr>
            <a:r>
              <a:rPr lang="en-GB" sz="1400" dirty="0" smtClean="0"/>
              <a:t>(The Children’s Society, 2021).</a:t>
            </a:r>
          </a:p>
          <a:p>
            <a:pPr marL="0" indent="0" algn="r">
              <a:buNone/>
            </a:pPr>
            <a:endParaRPr lang="en-GB" i="1" dirty="0" smtClean="0"/>
          </a:p>
          <a:p>
            <a:pPr marL="0" indent="0" algn="r">
              <a:buNone/>
            </a:pPr>
            <a:endParaRPr lang="en-GB" i="1" dirty="0"/>
          </a:p>
          <a:p>
            <a:pPr marL="0" indent="0" algn="ctr">
              <a:buNone/>
            </a:pPr>
            <a:r>
              <a:rPr lang="en-GB" i="1" dirty="0" smtClean="0"/>
              <a:t>‘Child </a:t>
            </a:r>
            <a:r>
              <a:rPr lang="en-GB" i="1" dirty="0"/>
              <a:t>criminal exploitation is common in county lines and occurs where an individual or group takes advantage of an imbalance of power to coerce, control, manipulate or deceive a child or young person under the age of 18. The victim may have been criminally exploited even if the activity appears consensual. Child criminal exploitation does not always involve physical contact; it can also occur through the use of technology</a:t>
            </a:r>
            <a:r>
              <a:rPr lang="en-GB" i="1" dirty="0" smtClean="0"/>
              <a:t>.’</a:t>
            </a:r>
          </a:p>
          <a:p>
            <a:pPr marL="0" indent="0" algn="r">
              <a:buNone/>
            </a:pPr>
            <a:r>
              <a:rPr lang="en-GB" sz="1400" dirty="0" smtClean="0"/>
              <a:t>(UK Government, 2022).</a:t>
            </a:r>
          </a:p>
          <a:p>
            <a:pPr marL="0" indent="0" algn="r">
              <a:buNone/>
            </a:pPr>
            <a:endParaRPr lang="en-GB" sz="1400"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897999250"/>
      </p:ext>
    </p:extLst>
  </p:cSld>
  <p:clrMapOvr>
    <a:masterClrMapping/>
  </p:clrMapOvr>
  <mc:AlternateContent xmlns:mc="http://schemas.openxmlformats.org/markup-compatibility/2006" xmlns:p14="http://schemas.microsoft.com/office/powerpoint/2010/main">
    <mc:Choice Requires="p14">
      <p:transition spd="slow" p14:dur="2000" advTm="44831"/>
    </mc:Choice>
    <mc:Fallback xmlns="">
      <p:transition spd="slow" advTm="44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5"/>
                </p:tgtEl>
              </p:cMediaNode>
            </p:audio>
          </p:childTnLst>
        </p:cTn>
      </p:par>
    </p:tnLst>
    <p:bldLst>
      <p:bldP spid="2" grpId="0"/>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75490"/>
            <a:ext cx="8596668" cy="988292"/>
          </a:xfrm>
        </p:spPr>
        <p:txBody>
          <a:bodyPr>
            <a:normAutofit fontScale="90000"/>
          </a:bodyPr>
          <a:lstStyle/>
          <a:p>
            <a:pPr algn="ctr"/>
            <a:r>
              <a:rPr lang="en-GB" sz="4400" dirty="0" smtClean="0"/>
              <a:t>So what </a:t>
            </a:r>
            <a:r>
              <a:rPr lang="en-GB" sz="4400" dirty="0"/>
              <a:t>is County Lines?</a:t>
            </a:r>
            <a:r>
              <a:rPr lang="en-GB" dirty="0"/>
              <a:t/>
            </a:r>
            <a:br>
              <a:rPr lang="en-GB" dirty="0"/>
            </a:br>
            <a:endParaRPr lang="en-GB" dirty="0"/>
          </a:p>
        </p:txBody>
      </p:sp>
      <p:sp>
        <p:nvSpPr>
          <p:cNvPr id="3" name="Content Placeholder 2"/>
          <p:cNvSpPr>
            <a:spLocks noGrp="1"/>
          </p:cNvSpPr>
          <p:nvPr>
            <p:ph idx="1"/>
          </p:nvPr>
        </p:nvSpPr>
        <p:spPr>
          <a:xfrm>
            <a:off x="92364" y="1089891"/>
            <a:ext cx="9679709" cy="5458691"/>
          </a:xfrm>
        </p:spPr>
        <p:txBody>
          <a:bodyPr>
            <a:normAutofit/>
          </a:bodyPr>
          <a:lstStyle/>
          <a:p>
            <a:pPr marL="0" indent="0" algn="ctr">
              <a:buNone/>
            </a:pPr>
            <a:r>
              <a:rPr lang="en-GB" i="1" dirty="0" smtClean="0"/>
              <a:t>‘Where </a:t>
            </a:r>
            <a:r>
              <a:rPr lang="en-GB" i="1" dirty="0"/>
              <a:t>illegal drugs are transported from one area to another, often across police and local authority boundaries (although not exclusively), usually by children or vulnerable people who are coerced into it by </a:t>
            </a:r>
            <a:r>
              <a:rPr lang="en-GB" i="1" dirty="0" smtClean="0"/>
              <a:t>gangs.</a:t>
            </a:r>
          </a:p>
          <a:p>
            <a:pPr marL="0" indent="0" algn="ctr">
              <a:buNone/>
            </a:pPr>
            <a:r>
              <a:rPr lang="en-GB" i="1" dirty="0" smtClean="0"/>
              <a:t>The </a:t>
            </a:r>
            <a:r>
              <a:rPr lang="en-GB" i="1" dirty="0"/>
              <a:t>‘County Line’ is the mobile phone line used to take the orders of drugs. Importing areas (areas where the drugs are taken to) are reporting increased levels of violence and weapons-related crimes as a result of this trend</a:t>
            </a:r>
            <a:r>
              <a:rPr lang="en-GB" i="1" dirty="0" smtClean="0"/>
              <a:t>.’</a:t>
            </a:r>
          </a:p>
          <a:p>
            <a:pPr marL="0" indent="0" algn="r">
              <a:buNone/>
            </a:pPr>
            <a:r>
              <a:rPr lang="en-GB" dirty="0" smtClean="0"/>
              <a:t>(</a:t>
            </a:r>
            <a:r>
              <a:rPr lang="en-GB" dirty="0"/>
              <a:t>National Crime </a:t>
            </a:r>
            <a:r>
              <a:rPr lang="en-GB" dirty="0" smtClean="0"/>
              <a:t>Agency, 2022).</a:t>
            </a:r>
          </a:p>
          <a:p>
            <a:pPr marL="0" indent="0" algn="r">
              <a:buNone/>
            </a:pPr>
            <a:endParaRPr lang="en-GB" i="1" dirty="0"/>
          </a:p>
          <a:p>
            <a:pPr marL="0" indent="0" algn="ctr">
              <a:buNone/>
            </a:pPr>
            <a:r>
              <a:rPr lang="en-GB" i="1" dirty="0"/>
              <a:t>‘County lines is a term used to describe gangs and organised criminal networks involved in exporting illegal drugs into one or more importing areas within the UK, using dedicated mobile phone lines or other form of “deal line”. They are likely to exploit children and vulnerable adults to move and store the drugs and money and they will often use coercion, intimidation, violence (including sexual violence) and weapons.</a:t>
            </a:r>
          </a:p>
          <a:p>
            <a:pPr marL="0" indent="0" algn="ctr">
              <a:buNone/>
            </a:pPr>
            <a:r>
              <a:rPr lang="en-GB" i="1" dirty="0"/>
              <a:t>County lines activity and the associated violence, drug dealing and exploitation has a devastating impact on young people, vulnerable adults and local communities.’</a:t>
            </a:r>
          </a:p>
          <a:p>
            <a:pPr marL="0" indent="0" algn="r">
              <a:buNone/>
            </a:pPr>
            <a:r>
              <a:rPr lang="en-GB" dirty="0" smtClean="0"/>
              <a:t>(UK Government, </a:t>
            </a:r>
            <a:r>
              <a:rPr lang="en-GB" dirty="0"/>
              <a:t>2022).</a:t>
            </a:r>
          </a:p>
          <a:p>
            <a:pPr marL="0" indent="0" algn="ctr">
              <a:buNone/>
            </a:pPr>
            <a:endParaRPr lang="en-GB"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50000331"/>
      </p:ext>
    </p:extLst>
  </p:cSld>
  <p:clrMapOvr>
    <a:masterClrMapping/>
  </p:clrMapOvr>
  <mc:AlternateContent xmlns:mc="http://schemas.openxmlformats.org/markup-compatibility/2006" xmlns:p14="http://schemas.microsoft.com/office/powerpoint/2010/main">
    <mc:Choice Requires="p14">
      <p:transition spd="slow" p14:dur="2000" advTm="78017"/>
    </mc:Choice>
    <mc:Fallback xmlns="">
      <p:transition spd="slow" advTm="78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175491"/>
            <a:ext cx="9448799" cy="1293091"/>
          </a:xfrm>
        </p:spPr>
        <p:txBody>
          <a:bodyPr>
            <a:noAutofit/>
          </a:bodyPr>
          <a:lstStyle/>
          <a:p>
            <a:pPr algn="ctr"/>
            <a:r>
              <a:rPr lang="en-GB" sz="4000" dirty="0" smtClean="0"/>
              <a:t>What type of young people do perpetrators target?</a:t>
            </a:r>
            <a:endParaRPr lang="en-GB" sz="4000" dirty="0"/>
          </a:p>
        </p:txBody>
      </p:sp>
      <p:sp>
        <p:nvSpPr>
          <p:cNvPr id="3" name="Content Placeholder 2"/>
          <p:cNvSpPr>
            <a:spLocks noGrp="1"/>
          </p:cNvSpPr>
          <p:nvPr>
            <p:ph idx="1"/>
          </p:nvPr>
        </p:nvSpPr>
        <p:spPr>
          <a:xfrm>
            <a:off x="406400" y="1754908"/>
            <a:ext cx="9652000" cy="4701309"/>
          </a:xfrm>
          <a:effectLst>
            <a:glow rad="101600">
              <a:schemeClr val="accent2">
                <a:satMod val="175000"/>
                <a:alpha val="40000"/>
              </a:schemeClr>
            </a:glow>
          </a:effectLst>
        </p:spPr>
        <p:txBody>
          <a:bodyPr>
            <a:normAutofit fontScale="92500" lnSpcReduction="10000"/>
          </a:bodyPr>
          <a:lstStyle/>
          <a:p>
            <a:pPr marL="0" indent="0" algn="ctr">
              <a:buNone/>
            </a:pPr>
            <a:r>
              <a:rPr lang="en-GB" sz="5000" b="1" dirty="0" smtClean="0">
                <a:solidFill>
                  <a:srgbClr val="FF0000"/>
                </a:solidFill>
                <a:effectLst>
                  <a:outerShdw blurRad="63500" dist="38100" dir="5400000" algn="t" rotWithShape="0">
                    <a:prstClr val="black">
                      <a:alpha val="40000"/>
                    </a:prstClr>
                  </a:outerShdw>
                </a:effectLst>
              </a:rPr>
              <a:t>ANY CHILD OR YOUNG PERSON!!!</a:t>
            </a:r>
          </a:p>
          <a:p>
            <a:pPr marL="0" indent="0">
              <a:buNone/>
            </a:pPr>
            <a:r>
              <a:rPr lang="en-GB" dirty="0" smtClean="0"/>
              <a:t>No matter:</a:t>
            </a:r>
          </a:p>
          <a:p>
            <a:pPr marL="0" indent="0">
              <a:buNone/>
            </a:pPr>
            <a:r>
              <a:rPr lang="en-GB" dirty="0" smtClean="0"/>
              <a:t>Where they live, who their parents or friends are, their background, ethnicity, sexuality or age </a:t>
            </a:r>
          </a:p>
          <a:p>
            <a:pPr marL="0" indent="0">
              <a:buNone/>
            </a:pPr>
            <a:endParaRPr lang="en-GB" dirty="0" smtClean="0"/>
          </a:p>
          <a:p>
            <a:pPr marL="0" indent="0">
              <a:buNone/>
            </a:pPr>
            <a:r>
              <a:rPr lang="en-GB" dirty="0" smtClean="0"/>
              <a:t>In addition, according to the NSPCC in 2022, studies have shown </a:t>
            </a:r>
            <a:r>
              <a:rPr lang="en-GB" dirty="0"/>
              <a:t>that a child is more at risk of being recruited if:</a:t>
            </a:r>
          </a:p>
          <a:p>
            <a:pPr>
              <a:buFont typeface="Wingdings" panose="05000000000000000000" pitchFamily="2" charset="2"/>
              <a:buChar char="q"/>
            </a:pPr>
            <a:r>
              <a:rPr lang="en-GB" dirty="0" smtClean="0"/>
              <a:t>They have </a:t>
            </a:r>
            <a:r>
              <a:rPr lang="en-GB" dirty="0"/>
              <a:t>been excluded from school</a:t>
            </a:r>
          </a:p>
          <a:p>
            <a:pPr>
              <a:buFont typeface="Wingdings" panose="05000000000000000000" pitchFamily="2" charset="2"/>
              <a:buChar char="q"/>
            </a:pPr>
            <a:r>
              <a:rPr lang="en-GB" dirty="0" smtClean="0"/>
              <a:t>They </a:t>
            </a:r>
            <a:r>
              <a:rPr lang="en-GB" dirty="0"/>
              <a:t>have special education needs</a:t>
            </a:r>
          </a:p>
          <a:p>
            <a:pPr>
              <a:buFont typeface="Wingdings" panose="05000000000000000000" pitchFamily="2" charset="2"/>
              <a:buChar char="q"/>
            </a:pPr>
            <a:r>
              <a:rPr lang="en-GB" dirty="0" smtClean="0"/>
              <a:t>There </a:t>
            </a:r>
            <a:r>
              <a:rPr lang="en-GB" dirty="0"/>
              <a:t>are problems at home like neglect, domestic abuse or sexual abuse</a:t>
            </a:r>
          </a:p>
          <a:p>
            <a:pPr>
              <a:buFont typeface="Wingdings" panose="05000000000000000000" pitchFamily="2" charset="2"/>
              <a:buChar char="q"/>
            </a:pPr>
            <a:r>
              <a:rPr lang="en-GB" dirty="0" smtClean="0"/>
              <a:t>They </a:t>
            </a:r>
            <a:r>
              <a:rPr lang="en-GB" dirty="0"/>
              <a:t>have problems with their mental health</a:t>
            </a:r>
          </a:p>
          <a:p>
            <a:pPr>
              <a:buFont typeface="Wingdings" panose="05000000000000000000" pitchFamily="2" charset="2"/>
              <a:buChar char="q"/>
            </a:pPr>
            <a:r>
              <a:rPr lang="en-GB" dirty="0"/>
              <a:t>T</a:t>
            </a:r>
            <a:r>
              <a:rPr lang="en-GB" dirty="0" smtClean="0"/>
              <a:t>hey </a:t>
            </a:r>
            <a:r>
              <a:rPr lang="en-GB" dirty="0"/>
              <a:t>live in existing gang </a:t>
            </a:r>
            <a:r>
              <a:rPr lang="en-GB" dirty="0" smtClean="0"/>
              <a:t>territory. </a:t>
            </a:r>
          </a:p>
          <a:p>
            <a:pPr marL="0" indent="0" algn="r">
              <a:buNone/>
            </a:pPr>
            <a:r>
              <a:rPr lang="en-GB" sz="1500" dirty="0" smtClean="0"/>
              <a:t>(NSPCC, 2022).</a:t>
            </a:r>
            <a:endParaRPr lang="en-GB" sz="1500"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604552677"/>
      </p:ext>
    </p:extLst>
  </p:cSld>
  <p:clrMapOvr>
    <a:masterClrMapping/>
  </p:clrMapOvr>
  <mc:AlternateContent xmlns:mc="http://schemas.openxmlformats.org/markup-compatibility/2006" xmlns:p14="http://schemas.microsoft.com/office/powerpoint/2010/main">
    <mc:Choice Requires="p14">
      <p:transition spd="slow" p14:dur="2000" advTm="30877"/>
    </mc:Choice>
    <mc:Fallback xmlns="">
      <p:transition spd="slow" advTm="30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 calcmode="lin" valueType="num">
                                      <p:cBhvr additive="base">
                                        <p:cTn id="5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anim calcmode="lin" valueType="num">
                                      <p:cBhvr additive="base">
                                        <p:cTn id="6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3">
                                            <p:txEl>
                                              <p:pRg st="10" end="10"/>
                                            </p:txEl>
                                          </p:spTgt>
                                        </p:tgtEl>
                                        <p:attrNameLst>
                                          <p:attrName>style.visibility</p:attrName>
                                        </p:attrNameLst>
                                      </p:cBhvr>
                                      <p:to>
                                        <p:strVal val="visible"/>
                                      </p:to>
                                    </p:set>
                                    <p:anim calcmode="lin" valueType="num">
                                      <p:cBhvr additive="base">
                                        <p:cTn id="7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3"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t>A victim's story</a:t>
            </a:r>
            <a:endParaRPr lang="en-GB" sz="4000" dirty="0"/>
          </a:p>
        </p:txBody>
      </p:sp>
      <p:sp>
        <p:nvSpPr>
          <p:cNvPr id="3" name="Content Placeholder 2"/>
          <p:cNvSpPr>
            <a:spLocks noGrp="1"/>
          </p:cNvSpPr>
          <p:nvPr>
            <p:ph idx="1"/>
          </p:nvPr>
        </p:nvSpPr>
        <p:spPr/>
        <p:txBody>
          <a:bodyPr/>
          <a:lstStyle/>
          <a:p>
            <a:pPr marL="0" indent="0" algn="ctr">
              <a:buNone/>
            </a:pPr>
            <a:r>
              <a:rPr lang="en-GB" dirty="0">
                <a:hlinkClick r:id="rId4"/>
              </a:rPr>
              <a:t>https://</a:t>
            </a:r>
            <a:r>
              <a:rPr lang="en-GB" dirty="0" smtClean="0">
                <a:hlinkClick r:id="rId4"/>
              </a:rPr>
              <a:t>youtu.be/7NfYjT-TSU8</a:t>
            </a:r>
            <a:r>
              <a:rPr lang="en-GB" dirty="0" smtClean="0"/>
              <a:t> </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31118787"/>
      </p:ext>
    </p:extLst>
  </p:cSld>
  <p:clrMapOvr>
    <a:masterClrMapping/>
  </p:clrMapOvr>
  <mc:AlternateContent xmlns:mc="http://schemas.openxmlformats.org/markup-compatibility/2006" xmlns:p14="http://schemas.microsoft.com/office/powerpoint/2010/main">
    <mc:Choice Requires="p14">
      <p:transition spd="slow" p14:dur="2000" advTm="4588"/>
    </mc:Choice>
    <mc:Fallback xmlns="">
      <p:transition spd="slow" advTm="4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110" y="230910"/>
            <a:ext cx="9384144" cy="1468581"/>
          </a:xfrm>
        </p:spPr>
        <p:txBody>
          <a:bodyPr>
            <a:normAutofit/>
          </a:bodyPr>
          <a:lstStyle/>
          <a:p>
            <a:pPr algn="ctr"/>
            <a:r>
              <a:rPr lang="en-GB" sz="4000" dirty="0"/>
              <a:t>What are the signs that young people are involved in County Lines?</a:t>
            </a:r>
          </a:p>
        </p:txBody>
      </p:sp>
      <p:sp>
        <p:nvSpPr>
          <p:cNvPr id="3" name="Content Placeholder 2"/>
          <p:cNvSpPr>
            <a:spLocks noGrp="1"/>
          </p:cNvSpPr>
          <p:nvPr>
            <p:ph idx="1"/>
          </p:nvPr>
        </p:nvSpPr>
        <p:spPr>
          <a:xfrm>
            <a:off x="511079" y="1699492"/>
            <a:ext cx="9307175" cy="4618962"/>
          </a:xfrm>
        </p:spPr>
        <p:txBody>
          <a:bodyPr>
            <a:normAutofit fontScale="85000" lnSpcReduction="10000"/>
          </a:bodyPr>
          <a:lstStyle/>
          <a:p>
            <a:pPr marL="0" indent="0">
              <a:buNone/>
            </a:pPr>
            <a:r>
              <a:rPr lang="en-GB" dirty="0" smtClean="0"/>
              <a:t>According to South Wales Police in 2022, there </a:t>
            </a:r>
            <a:r>
              <a:rPr lang="en-GB" dirty="0"/>
              <a:t>are several signs to look out for that may indicate someone is involved in county lines:</a:t>
            </a:r>
          </a:p>
          <a:p>
            <a:endParaRPr lang="en-GB" dirty="0"/>
          </a:p>
          <a:p>
            <a:pPr>
              <a:buFont typeface="Wingdings" panose="05000000000000000000" pitchFamily="2" charset="2"/>
              <a:buChar char="q"/>
            </a:pPr>
            <a:r>
              <a:rPr lang="en-GB" dirty="0" smtClean="0"/>
              <a:t>Repeatedly </a:t>
            </a:r>
            <a:r>
              <a:rPr lang="en-GB" dirty="0"/>
              <a:t>going missing from school or home and being found in other areas</a:t>
            </a:r>
          </a:p>
          <a:p>
            <a:pPr>
              <a:buFont typeface="Wingdings" panose="05000000000000000000" pitchFamily="2" charset="2"/>
              <a:buChar char="q"/>
            </a:pPr>
            <a:r>
              <a:rPr lang="en-GB" dirty="0" smtClean="0"/>
              <a:t>Having </a:t>
            </a:r>
            <a:r>
              <a:rPr lang="en-GB" dirty="0"/>
              <a:t>money, new clothes or electronic devices and they can't explain how they paid for them</a:t>
            </a:r>
          </a:p>
          <a:p>
            <a:pPr>
              <a:buFont typeface="Wingdings" panose="05000000000000000000" pitchFamily="2" charset="2"/>
              <a:buChar char="q"/>
            </a:pPr>
            <a:r>
              <a:rPr lang="en-GB" dirty="0" smtClean="0"/>
              <a:t>Getting </a:t>
            </a:r>
            <a:r>
              <a:rPr lang="en-GB" dirty="0"/>
              <a:t>high numbers of texts or phone calls, being secretive about who they're speaking to</a:t>
            </a:r>
          </a:p>
          <a:p>
            <a:pPr>
              <a:buFont typeface="Wingdings" panose="05000000000000000000" pitchFamily="2" charset="2"/>
              <a:buChar char="q"/>
            </a:pPr>
            <a:r>
              <a:rPr lang="en-GB" dirty="0" smtClean="0"/>
              <a:t>Decline </a:t>
            </a:r>
            <a:r>
              <a:rPr lang="en-GB" dirty="0"/>
              <a:t>in </a:t>
            </a:r>
            <a:r>
              <a:rPr lang="en-GB" dirty="0" smtClean="0"/>
              <a:t>school, college </a:t>
            </a:r>
            <a:r>
              <a:rPr lang="en-GB" dirty="0"/>
              <a:t>or work performance</a:t>
            </a:r>
          </a:p>
          <a:p>
            <a:pPr>
              <a:buFont typeface="Wingdings" panose="05000000000000000000" pitchFamily="2" charset="2"/>
              <a:buChar char="q"/>
            </a:pPr>
            <a:r>
              <a:rPr lang="en-GB" dirty="0" smtClean="0"/>
              <a:t>Significant </a:t>
            </a:r>
            <a:r>
              <a:rPr lang="en-GB" dirty="0"/>
              <a:t>changes in emotional or physical </a:t>
            </a:r>
            <a:r>
              <a:rPr lang="en-GB" dirty="0" smtClean="0"/>
              <a:t>well-being</a:t>
            </a:r>
          </a:p>
          <a:p>
            <a:pPr>
              <a:buFont typeface="Wingdings" panose="05000000000000000000" pitchFamily="2" charset="2"/>
              <a:buChar char="q"/>
            </a:pPr>
            <a:r>
              <a:rPr lang="en-GB" dirty="0" smtClean="0"/>
              <a:t>Mood swings – angry, emotional, withdrawn, suicide attempts, self-harm, anxious, depressed</a:t>
            </a:r>
          </a:p>
          <a:p>
            <a:pPr>
              <a:buFont typeface="Wingdings" panose="05000000000000000000" pitchFamily="2" charset="2"/>
              <a:buChar char="q"/>
            </a:pPr>
            <a:r>
              <a:rPr lang="en-GB" dirty="0" smtClean="0"/>
              <a:t>Secretive and withdrawn and distant towards family and friends</a:t>
            </a:r>
          </a:p>
          <a:p>
            <a:pPr>
              <a:buFont typeface="Wingdings" panose="05000000000000000000" pitchFamily="2" charset="2"/>
              <a:buChar char="q"/>
            </a:pPr>
            <a:r>
              <a:rPr lang="en-GB" dirty="0" smtClean="0"/>
              <a:t>Involved in criminal activity </a:t>
            </a:r>
          </a:p>
          <a:p>
            <a:endParaRPr lang="en-GB" dirty="0" smtClean="0"/>
          </a:p>
          <a:p>
            <a:pPr marL="0" indent="0" algn="r">
              <a:buNone/>
            </a:pPr>
            <a:r>
              <a:rPr lang="en-GB" sz="1500" dirty="0" smtClean="0"/>
              <a:t>(South Wales Police, 2022). </a:t>
            </a:r>
            <a:endParaRPr lang="en-GB" sz="1500"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547533766"/>
      </p:ext>
    </p:extLst>
  </p:cSld>
  <p:clrMapOvr>
    <a:masterClrMapping/>
  </p:clrMapOvr>
  <mc:AlternateContent xmlns:mc="http://schemas.openxmlformats.org/markup-compatibility/2006" xmlns:p14="http://schemas.microsoft.com/office/powerpoint/2010/main">
    <mc:Choice Requires="p14">
      <p:transition spd="slow" p14:dur="2000" advTm="50251"/>
    </mc:Choice>
    <mc:Fallback xmlns="">
      <p:transition spd="slow" advTm="50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 calcmode="lin" valueType="num">
                                      <p:cBhvr additive="base">
                                        <p:cTn id="5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 calcmode="lin" valueType="num">
                                      <p:cBhvr additive="base">
                                        <p:cTn id="5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11" end="11"/>
                                            </p:txEl>
                                          </p:spTgt>
                                        </p:tgtEl>
                                        <p:attrNameLst>
                                          <p:attrName>style.visibility</p:attrName>
                                        </p:attrNameLst>
                                      </p:cBhvr>
                                      <p:to>
                                        <p:strVal val="visible"/>
                                      </p:to>
                                    </p:set>
                                    <p:anim calcmode="lin" valueType="num">
                                      <p:cBhvr additive="base">
                                        <p:cTn id="6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ounty lines spot the signs image"/>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99018" y="1182256"/>
            <a:ext cx="8645236" cy="43226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634182" y="5791200"/>
            <a:ext cx="3906982" cy="307777"/>
          </a:xfrm>
          <a:prstGeom prst="rect">
            <a:avLst/>
          </a:prstGeom>
          <a:noFill/>
        </p:spPr>
        <p:txBody>
          <a:bodyPr wrap="square" rtlCol="0">
            <a:spAutoFit/>
          </a:bodyPr>
          <a:lstStyle/>
          <a:p>
            <a:pPr algn="r"/>
            <a:r>
              <a:rPr lang="en-GB" sz="1400" dirty="0" smtClean="0">
                <a:latin typeface="Trebuchet MS (Body)"/>
              </a:rPr>
              <a:t>(Peel Solutions, 2021).</a:t>
            </a:r>
            <a:endParaRPr lang="en-GB" sz="1400" dirty="0">
              <a:latin typeface="Trebuchet MS (Body)"/>
            </a:endParaRP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37883810"/>
      </p:ext>
    </p:extLst>
  </p:cSld>
  <p:clrMapOvr>
    <a:masterClrMapping/>
  </p:clrMapOvr>
  <mc:AlternateContent xmlns:mc="http://schemas.openxmlformats.org/markup-compatibility/2006" xmlns:p14="http://schemas.microsoft.com/office/powerpoint/2010/main">
    <mc:Choice Requires="p14">
      <p:transition spd="slow" p14:dur="2000" advTm="684"/>
    </mc:Choice>
    <mc:Fallback xmlns="">
      <p:transition spd="slow" advTm="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0951" y="175491"/>
            <a:ext cx="8596668" cy="1819564"/>
          </a:xfrm>
        </p:spPr>
        <p:txBody>
          <a:bodyPr>
            <a:noAutofit/>
          </a:bodyPr>
          <a:lstStyle/>
          <a:p>
            <a:pPr algn="ctr"/>
            <a:r>
              <a:rPr lang="en-GB" sz="4000" dirty="0"/>
              <a:t>What effects </a:t>
            </a:r>
            <a:r>
              <a:rPr lang="en-GB" sz="4000" dirty="0" smtClean="0"/>
              <a:t>and risks do </a:t>
            </a:r>
            <a:r>
              <a:rPr lang="en-GB" sz="4000" dirty="0"/>
              <a:t>County Lines have on young </a:t>
            </a:r>
            <a:r>
              <a:rPr lang="en-GB" sz="4000" dirty="0" smtClean="0"/>
              <a:t>people</a:t>
            </a:r>
            <a:br>
              <a:rPr lang="en-GB" sz="4000" dirty="0" smtClean="0"/>
            </a:br>
            <a:r>
              <a:rPr lang="en-GB" sz="4000" b="1" dirty="0" smtClean="0">
                <a:solidFill>
                  <a:srgbClr val="FF0000"/>
                </a:solidFill>
              </a:rPr>
              <a:t>NOW</a:t>
            </a:r>
            <a:endParaRPr lang="en-GB" sz="4000" b="1" dirty="0">
              <a:solidFill>
                <a:srgbClr val="FF0000"/>
              </a:solidFill>
            </a:endParaRPr>
          </a:p>
        </p:txBody>
      </p:sp>
      <p:sp>
        <p:nvSpPr>
          <p:cNvPr id="3" name="Content Placeholder 2"/>
          <p:cNvSpPr>
            <a:spLocks noGrp="1"/>
          </p:cNvSpPr>
          <p:nvPr>
            <p:ph idx="1"/>
          </p:nvPr>
        </p:nvSpPr>
        <p:spPr>
          <a:xfrm>
            <a:off x="350981" y="2087418"/>
            <a:ext cx="9642763" cy="4387272"/>
          </a:xfrm>
        </p:spPr>
        <p:txBody>
          <a:bodyPr>
            <a:normAutofit/>
          </a:bodyPr>
          <a:lstStyle/>
          <a:p>
            <a:pPr>
              <a:buFont typeface="Wingdings" panose="05000000000000000000" pitchFamily="2" charset="2"/>
              <a:buChar char="q"/>
            </a:pPr>
            <a:r>
              <a:rPr lang="en-GB" sz="2000" dirty="0" smtClean="0">
                <a:solidFill>
                  <a:srgbClr val="0070C0"/>
                </a:solidFill>
              </a:rPr>
              <a:t>Criminalisation</a:t>
            </a:r>
          </a:p>
          <a:p>
            <a:pPr marL="0" indent="0">
              <a:buNone/>
            </a:pPr>
            <a:r>
              <a:rPr lang="en-GB" dirty="0">
                <a:solidFill>
                  <a:schemeClr val="tx1"/>
                </a:solidFill>
              </a:rPr>
              <a:t>If adults who work with </a:t>
            </a:r>
            <a:r>
              <a:rPr lang="en-GB" dirty="0" smtClean="0">
                <a:solidFill>
                  <a:schemeClr val="tx1"/>
                </a:solidFill>
              </a:rPr>
              <a:t>children or young people do not understand </a:t>
            </a:r>
            <a:r>
              <a:rPr lang="en-GB" dirty="0">
                <a:solidFill>
                  <a:schemeClr val="tx1"/>
                </a:solidFill>
              </a:rPr>
              <a:t>that county lines is a form of abuse, they may see </a:t>
            </a:r>
            <a:r>
              <a:rPr lang="en-GB" dirty="0" smtClean="0">
                <a:solidFill>
                  <a:schemeClr val="tx1"/>
                </a:solidFill>
              </a:rPr>
              <a:t>them </a:t>
            </a:r>
            <a:r>
              <a:rPr lang="en-GB" dirty="0">
                <a:solidFill>
                  <a:schemeClr val="tx1"/>
                </a:solidFill>
              </a:rPr>
              <a:t>involved in county </a:t>
            </a:r>
            <a:r>
              <a:rPr lang="en-GB" dirty="0" smtClean="0">
                <a:solidFill>
                  <a:schemeClr val="tx1"/>
                </a:solidFill>
              </a:rPr>
              <a:t>lines </a:t>
            </a:r>
            <a:r>
              <a:rPr lang="en-GB" dirty="0">
                <a:solidFill>
                  <a:schemeClr val="tx1"/>
                </a:solidFill>
              </a:rPr>
              <a:t>activity as criminals rather than as victims of criminal </a:t>
            </a:r>
            <a:r>
              <a:rPr lang="en-GB" dirty="0" smtClean="0">
                <a:solidFill>
                  <a:schemeClr val="tx1"/>
                </a:solidFill>
              </a:rPr>
              <a:t>exploitation. Therefore resulting in potentially a criminal record.</a:t>
            </a:r>
          </a:p>
          <a:p>
            <a:pPr>
              <a:buFont typeface="Wingdings" panose="05000000000000000000" pitchFamily="2" charset="2"/>
              <a:buChar char="q"/>
            </a:pPr>
            <a:r>
              <a:rPr lang="en-GB" sz="2000" dirty="0" smtClean="0">
                <a:solidFill>
                  <a:srgbClr val="0070C0"/>
                </a:solidFill>
              </a:rPr>
              <a:t>Drugs</a:t>
            </a:r>
          </a:p>
          <a:p>
            <a:pPr marL="0" indent="0">
              <a:buNone/>
            </a:pPr>
            <a:r>
              <a:rPr lang="en-GB" dirty="0">
                <a:solidFill>
                  <a:schemeClr val="tx1"/>
                </a:solidFill>
              </a:rPr>
              <a:t>Perpetrators may use drugs and alcohol to entice young people into the gang </a:t>
            </a:r>
            <a:r>
              <a:rPr lang="en-GB" dirty="0" smtClean="0">
                <a:solidFill>
                  <a:schemeClr val="tx1"/>
                </a:solidFill>
              </a:rPr>
              <a:t>lifestyle. In </a:t>
            </a:r>
            <a:r>
              <a:rPr lang="en-GB" dirty="0">
                <a:solidFill>
                  <a:schemeClr val="tx1"/>
                </a:solidFill>
              </a:rPr>
              <a:t>some cases gangs trick young people into incurring drug debts that they then have to pay off through county lines activity. This is often referred to as ‘debt bondage’.</a:t>
            </a:r>
            <a:endParaRPr lang="en-GB" dirty="0" smtClean="0">
              <a:solidFill>
                <a:schemeClr val="tx1"/>
              </a:solidFill>
            </a:endParaRPr>
          </a:p>
          <a:p>
            <a:pPr>
              <a:buFont typeface="Wingdings" panose="05000000000000000000" pitchFamily="2" charset="2"/>
              <a:buChar char="q"/>
            </a:pPr>
            <a:r>
              <a:rPr lang="en-GB" sz="2000" dirty="0" smtClean="0">
                <a:solidFill>
                  <a:srgbClr val="0070C0"/>
                </a:solidFill>
              </a:rPr>
              <a:t>Physical Violence</a:t>
            </a:r>
          </a:p>
          <a:p>
            <a:pPr marL="0" indent="0">
              <a:buNone/>
            </a:pPr>
            <a:r>
              <a:rPr lang="en-GB" dirty="0" smtClean="0">
                <a:solidFill>
                  <a:schemeClr val="tx1"/>
                </a:solidFill>
              </a:rPr>
              <a:t>Serious </a:t>
            </a:r>
            <a:r>
              <a:rPr lang="en-GB" dirty="0">
                <a:solidFill>
                  <a:schemeClr val="tx1"/>
                </a:solidFill>
              </a:rPr>
              <a:t>violence such as knife and gun </a:t>
            </a:r>
            <a:r>
              <a:rPr lang="en-GB" dirty="0" smtClean="0">
                <a:solidFill>
                  <a:schemeClr val="tx1"/>
                </a:solidFill>
              </a:rPr>
              <a:t>crime. The </a:t>
            </a:r>
            <a:r>
              <a:rPr lang="en-GB" dirty="0">
                <a:solidFill>
                  <a:schemeClr val="tx1"/>
                </a:solidFill>
              </a:rPr>
              <a:t>use of substances such as acid as a </a:t>
            </a:r>
            <a:r>
              <a:rPr lang="en-GB" dirty="0" smtClean="0">
                <a:solidFill>
                  <a:schemeClr val="tx1"/>
                </a:solidFill>
              </a:rPr>
              <a:t>weapon. In some cases, murder. </a:t>
            </a:r>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4239094720"/>
      </p:ext>
    </p:extLst>
  </p:cSld>
  <p:clrMapOvr>
    <a:masterClrMapping/>
  </p:clrMapOvr>
  <mc:AlternateContent xmlns:mc="http://schemas.openxmlformats.org/markup-compatibility/2006" xmlns:p14="http://schemas.microsoft.com/office/powerpoint/2010/main">
    <mc:Choice Requires="p14">
      <p:transition spd="slow" p14:dur="2000" advTm="39140"/>
    </mc:Choice>
    <mc:Fallback xmlns="">
      <p:transition spd="slow" advTm="39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84727"/>
            <a:ext cx="8596668" cy="1745673"/>
          </a:xfrm>
        </p:spPr>
        <p:txBody>
          <a:bodyPr>
            <a:normAutofit/>
          </a:bodyPr>
          <a:lstStyle/>
          <a:p>
            <a:pPr algn="ctr"/>
            <a:r>
              <a:rPr lang="en-GB" dirty="0"/>
              <a:t>What effects and risks do County Lines have on young people</a:t>
            </a:r>
            <a:br>
              <a:rPr lang="en-GB" dirty="0"/>
            </a:br>
            <a:r>
              <a:rPr lang="en-GB" b="1" dirty="0">
                <a:solidFill>
                  <a:srgbClr val="FF0000"/>
                </a:solidFill>
              </a:rPr>
              <a:t>NOW</a:t>
            </a:r>
          </a:p>
        </p:txBody>
      </p:sp>
      <p:sp>
        <p:nvSpPr>
          <p:cNvPr id="3" name="Content Placeholder 2"/>
          <p:cNvSpPr>
            <a:spLocks noGrp="1"/>
          </p:cNvSpPr>
          <p:nvPr>
            <p:ph idx="1"/>
          </p:nvPr>
        </p:nvSpPr>
        <p:spPr>
          <a:xfrm>
            <a:off x="286327" y="1930400"/>
            <a:ext cx="9919855" cy="4673599"/>
          </a:xfrm>
        </p:spPr>
        <p:txBody>
          <a:bodyPr>
            <a:normAutofit fontScale="85000" lnSpcReduction="10000"/>
          </a:bodyPr>
          <a:lstStyle/>
          <a:p>
            <a:pPr>
              <a:buFont typeface="Wingdings" panose="05000000000000000000" pitchFamily="2" charset="2"/>
              <a:buChar char="q"/>
            </a:pPr>
            <a:r>
              <a:rPr lang="en-GB" sz="2400" dirty="0">
                <a:solidFill>
                  <a:srgbClr val="0070C0"/>
                </a:solidFill>
              </a:rPr>
              <a:t>Sexual Abuse and Exploitation</a:t>
            </a:r>
          </a:p>
          <a:p>
            <a:pPr marL="0" indent="0">
              <a:buNone/>
            </a:pPr>
            <a:r>
              <a:rPr lang="en-GB" sz="1900" dirty="0"/>
              <a:t>Young people being forced into sexual activity with gang members or for the gang’s financial gain. </a:t>
            </a:r>
          </a:p>
          <a:p>
            <a:pPr marL="0" indent="0">
              <a:buNone/>
            </a:pPr>
            <a:r>
              <a:rPr lang="en-GB" sz="1900" dirty="0"/>
              <a:t>Vulnerable children or young people being made to work off drug debts through sexual exploitation as ‘payment’. </a:t>
            </a:r>
            <a:r>
              <a:rPr lang="en-GB" sz="1900" dirty="0" smtClean="0"/>
              <a:t>Children </a:t>
            </a:r>
            <a:r>
              <a:rPr lang="en-GB" sz="1900" dirty="0"/>
              <a:t>or young people being groomed into what they believe is a romantic relationship with a gang member which then leads to exploitation</a:t>
            </a:r>
            <a:r>
              <a:rPr lang="en-GB" sz="1900" dirty="0" smtClean="0"/>
              <a:t>.</a:t>
            </a:r>
          </a:p>
          <a:p>
            <a:pPr>
              <a:buFont typeface="Wingdings" panose="05000000000000000000" pitchFamily="2" charset="2"/>
              <a:buChar char="q"/>
            </a:pPr>
            <a:r>
              <a:rPr lang="en-GB" sz="2400" dirty="0" smtClean="0">
                <a:solidFill>
                  <a:srgbClr val="0070C0"/>
                </a:solidFill>
              </a:rPr>
              <a:t>Trafficking</a:t>
            </a:r>
            <a:endParaRPr lang="en-GB" sz="2400" dirty="0">
              <a:solidFill>
                <a:srgbClr val="0070C0"/>
              </a:solidFill>
            </a:endParaRPr>
          </a:p>
          <a:p>
            <a:pPr marL="0" indent="0">
              <a:buNone/>
            </a:pPr>
            <a:r>
              <a:rPr lang="en-GB" sz="1900" dirty="0" smtClean="0"/>
              <a:t>Young </a:t>
            </a:r>
            <a:r>
              <a:rPr lang="en-GB" sz="1900" dirty="0"/>
              <a:t>people can be trafficked to locations far away from where they live for long periods of </a:t>
            </a:r>
            <a:r>
              <a:rPr lang="en-GB" sz="1900" dirty="0" smtClean="0"/>
              <a:t>time.</a:t>
            </a:r>
            <a:endParaRPr lang="en-GB" sz="1900" dirty="0"/>
          </a:p>
          <a:p>
            <a:pPr>
              <a:buFont typeface="Wingdings" panose="05000000000000000000" pitchFamily="2" charset="2"/>
              <a:buChar char="q"/>
            </a:pPr>
            <a:r>
              <a:rPr lang="en-GB" sz="2400" dirty="0">
                <a:solidFill>
                  <a:srgbClr val="0070C0"/>
                </a:solidFill>
              </a:rPr>
              <a:t>Cuckooing</a:t>
            </a:r>
            <a:r>
              <a:rPr lang="en-GB" sz="2200" dirty="0">
                <a:solidFill>
                  <a:srgbClr val="0070C0"/>
                </a:solidFill>
              </a:rPr>
              <a:t> </a:t>
            </a:r>
          </a:p>
          <a:p>
            <a:pPr marL="0" indent="0">
              <a:buNone/>
            </a:pPr>
            <a:r>
              <a:rPr lang="en-GB" sz="1900" dirty="0" smtClean="0"/>
              <a:t>County line gang </a:t>
            </a:r>
            <a:r>
              <a:rPr lang="en-GB" sz="1900" dirty="0"/>
              <a:t>takes over the home of a vulnerable adult by coercion or force, and use it as a base to deal drugs from.</a:t>
            </a:r>
          </a:p>
          <a:p>
            <a:pPr>
              <a:buFont typeface="Wingdings" panose="05000000000000000000" pitchFamily="2" charset="2"/>
              <a:buChar char="q"/>
            </a:pPr>
            <a:r>
              <a:rPr lang="en-GB" sz="2400" dirty="0">
                <a:solidFill>
                  <a:srgbClr val="0070C0"/>
                </a:solidFill>
              </a:rPr>
              <a:t>Financial Exploitation and Abuse</a:t>
            </a:r>
          </a:p>
          <a:p>
            <a:pPr marL="0" indent="0">
              <a:buNone/>
            </a:pPr>
            <a:r>
              <a:rPr lang="en-GB" sz="1900" dirty="0"/>
              <a:t>Gangs are known to launder money from drug sales through </a:t>
            </a:r>
            <a:r>
              <a:rPr lang="en-GB" sz="1900" dirty="0" smtClean="0"/>
              <a:t>children or young people’s </a:t>
            </a:r>
            <a:r>
              <a:rPr lang="en-GB" sz="1900" dirty="0"/>
              <a:t>bank accounts, either by using an existing account or forcing or persuading the </a:t>
            </a:r>
            <a:r>
              <a:rPr lang="en-GB" sz="1900" dirty="0" smtClean="0"/>
              <a:t>child or young person to </a:t>
            </a:r>
            <a:r>
              <a:rPr lang="en-GB" sz="1900" dirty="0"/>
              <a:t>open a new one.</a:t>
            </a:r>
          </a:p>
          <a:p>
            <a:pPr marL="0" indent="0" algn="r">
              <a:buNone/>
            </a:pPr>
            <a:r>
              <a:rPr lang="en-GB" dirty="0"/>
              <a:t>(NSPCC, 2022).</a:t>
            </a:r>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606799812"/>
      </p:ext>
    </p:extLst>
  </p:cSld>
  <p:clrMapOvr>
    <a:masterClrMapping/>
  </p:clrMapOvr>
  <mc:AlternateContent xmlns:mc="http://schemas.openxmlformats.org/markup-compatibility/2006" xmlns:p14="http://schemas.microsoft.com/office/powerpoint/2010/main">
    <mc:Choice Requires="p14">
      <p:transition spd="slow" p14:dur="2000" advTm="56029"/>
    </mc:Choice>
    <mc:Fallback xmlns="">
      <p:transition spd="slow" advTm="56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 calcmode="lin" valueType="num">
                                      <p:cBhvr additive="base">
                                        <p:cTn id="5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anim calcmode="lin" valueType="num">
                                      <p:cBhvr additive="base">
                                        <p:cTn id="6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084" y="101601"/>
            <a:ext cx="8596668" cy="1939636"/>
          </a:xfrm>
        </p:spPr>
        <p:txBody>
          <a:bodyPr>
            <a:noAutofit/>
          </a:bodyPr>
          <a:lstStyle/>
          <a:p>
            <a:pPr algn="ctr"/>
            <a:r>
              <a:rPr lang="en-GB" sz="4000" dirty="0"/>
              <a:t>What effects and risks do County Lines have on young </a:t>
            </a:r>
            <a:r>
              <a:rPr lang="en-GB" sz="4000" dirty="0" smtClean="0"/>
              <a:t>people</a:t>
            </a:r>
            <a:br>
              <a:rPr lang="en-GB" sz="4000" dirty="0" smtClean="0"/>
            </a:br>
            <a:r>
              <a:rPr lang="en-GB" sz="4000" dirty="0" smtClean="0"/>
              <a:t> </a:t>
            </a:r>
            <a:r>
              <a:rPr lang="en-GB" sz="4000" b="1" dirty="0" smtClean="0">
                <a:solidFill>
                  <a:srgbClr val="FF0000"/>
                </a:solidFill>
              </a:rPr>
              <a:t>FUTURE</a:t>
            </a:r>
            <a:endParaRPr lang="en-GB" sz="4000" b="1" dirty="0">
              <a:solidFill>
                <a:srgbClr val="FF0000"/>
              </a:solidFill>
            </a:endParaRPr>
          </a:p>
        </p:txBody>
      </p:sp>
      <p:sp>
        <p:nvSpPr>
          <p:cNvPr id="3" name="Content Placeholder 2"/>
          <p:cNvSpPr>
            <a:spLocks noGrp="1"/>
          </p:cNvSpPr>
          <p:nvPr>
            <p:ph idx="1"/>
          </p:nvPr>
        </p:nvSpPr>
        <p:spPr>
          <a:xfrm>
            <a:off x="295564" y="2447636"/>
            <a:ext cx="9679709" cy="4304146"/>
          </a:xfrm>
        </p:spPr>
        <p:txBody>
          <a:bodyPr>
            <a:normAutofit/>
          </a:bodyPr>
          <a:lstStyle/>
          <a:p>
            <a:pPr>
              <a:buFont typeface="Wingdings" panose="05000000000000000000" pitchFamily="2" charset="2"/>
              <a:buChar char="q"/>
            </a:pPr>
            <a:r>
              <a:rPr lang="en-GB" dirty="0" smtClean="0">
                <a:solidFill>
                  <a:srgbClr val="0070C0"/>
                </a:solidFill>
              </a:rPr>
              <a:t>Criminal records and/or Imprisonment</a:t>
            </a:r>
          </a:p>
          <a:p>
            <a:pPr marL="0" indent="0">
              <a:buNone/>
            </a:pPr>
            <a:r>
              <a:rPr lang="en-GB" dirty="0" smtClean="0"/>
              <a:t>Once a person has been in the youth justice or adult criminal system and been convicted it is on you record for </a:t>
            </a:r>
            <a:r>
              <a:rPr lang="en-GB" dirty="0" smtClean="0">
                <a:solidFill>
                  <a:schemeClr val="tx1"/>
                </a:solidFill>
              </a:rPr>
              <a:t>life. This can have implications in future employment opportunities. </a:t>
            </a:r>
          </a:p>
          <a:p>
            <a:pPr marL="0" indent="0">
              <a:buNone/>
            </a:pPr>
            <a:r>
              <a:rPr lang="en-GB" dirty="0" smtClean="0">
                <a:solidFill>
                  <a:schemeClr val="tx1"/>
                </a:solidFill>
              </a:rPr>
              <a:t>Depending on the conviction, young people can be imprisoned. </a:t>
            </a:r>
          </a:p>
          <a:p>
            <a:pPr marL="0" indent="0">
              <a:buNone/>
            </a:pPr>
            <a:endParaRPr lang="en-GB" dirty="0" smtClean="0">
              <a:solidFill>
                <a:schemeClr val="tx1"/>
              </a:solidFill>
            </a:endParaRPr>
          </a:p>
          <a:p>
            <a:pPr>
              <a:buFont typeface="Wingdings" panose="05000000000000000000" pitchFamily="2" charset="2"/>
              <a:buChar char="q"/>
            </a:pPr>
            <a:r>
              <a:rPr lang="en-GB" dirty="0">
                <a:solidFill>
                  <a:srgbClr val="0070C0"/>
                </a:solidFill>
              </a:rPr>
              <a:t>Estranged from family and </a:t>
            </a:r>
            <a:r>
              <a:rPr lang="en-GB" dirty="0" smtClean="0">
                <a:solidFill>
                  <a:srgbClr val="0070C0"/>
                </a:solidFill>
              </a:rPr>
              <a:t>friends</a:t>
            </a:r>
          </a:p>
          <a:p>
            <a:pPr marL="0" indent="0">
              <a:buNone/>
            </a:pPr>
            <a:r>
              <a:rPr lang="en-GB" dirty="0" smtClean="0">
                <a:solidFill>
                  <a:schemeClr val="tx1"/>
                </a:solidFill>
              </a:rPr>
              <a:t>Family and friends can become distant from a young person if they have been involved in county lines, some can ‘give up’ on the young person, or the young person themselves stay away from them due to the nature of being ‘pulled away’ from their support network or feel ashamed of what they are doing. </a:t>
            </a:r>
            <a:endParaRPr lang="en-GB" dirty="0">
              <a:solidFill>
                <a:schemeClr val="tx1"/>
              </a:solidFill>
            </a:endParaRPr>
          </a:p>
          <a:p>
            <a:pPr marL="0" indent="0" algn="ctr">
              <a:buNone/>
            </a:pPr>
            <a:endParaRPr lang="en-GB"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801827044"/>
      </p:ext>
    </p:extLst>
  </p:cSld>
  <p:clrMapOvr>
    <a:masterClrMapping/>
  </p:clrMapOvr>
  <mc:AlternateContent xmlns:mc="http://schemas.openxmlformats.org/markup-compatibility/2006" xmlns:p14="http://schemas.microsoft.com/office/powerpoint/2010/main">
    <mc:Choice Requires="p14">
      <p:transition spd="slow" p14:dur="2000" advTm="31773"/>
    </mc:Choice>
    <mc:Fallback xmlns="">
      <p:transition spd="slow" advTm="31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657" y="249381"/>
            <a:ext cx="8596668" cy="1911208"/>
          </a:xfrm>
        </p:spPr>
        <p:txBody>
          <a:bodyPr>
            <a:noAutofit/>
          </a:bodyPr>
          <a:lstStyle/>
          <a:p>
            <a:pPr algn="ctr"/>
            <a:r>
              <a:rPr lang="en-GB" sz="4000" dirty="0"/>
              <a:t>What effects and risks do County Lines have on young people</a:t>
            </a:r>
            <a:br>
              <a:rPr lang="en-GB" sz="4000" dirty="0"/>
            </a:br>
            <a:r>
              <a:rPr lang="en-GB" sz="4000" dirty="0"/>
              <a:t> </a:t>
            </a:r>
            <a:r>
              <a:rPr lang="en-GB" sz="4000" b="1" dirty="0">
                <a:solidFill>
                  <a:srgbClr val="FF0000"/>
                </a:solidFill>
              </a:rPr>
              <a:t>FUTURE</a:t>
            </a:r>
          </a:p>
        </p:txBody>
      </p:sp>
      <p:sp>
        <p:nvSpPr>
          <p:cNvPr id="3" name="Content Placeholder 2"/>
          <p:cNvSpPr>
            <a:spLocks noGrp="1"/>
          </p:cNvSpPr>
          <p:nvPr>
            <p:ph idx="1"/>
          </p:nvPr>
        </p:nvSpPr>
        <p:spPr>
          <a:xfrm>
            <a:off x="304800" y="2346036"/>
            <a:ext cx="9744364" cy="4165600"/>
          </a:xfrm>
        </p:spPr>
        <p:txBody>
          <a:bodyPr>
            <a:normAutofit fontScale="92500" lnSpcReduction="10000"/>
          </a:bodyPr>
          <a:lstStyle/>
          <a:p>
            <a:pPr>
              <a:buFont typeface="Wingdings" panose="05000000000000000000" pitchFamily="2" charset="2"/>
              <a:buChar char="q"/>
            </a:pPr>
            <a:r>
              <a:rPr lang="en-GB" dirty="0">
                <a:solidFill>
                  <a:srgbClr val="0070C0"/>
                </a:solidFill>
              </a:rPr>
              <a:t>Judged by others</a:t>
            </a:r>
          </a:p>
          <a:p>
            <a:pPr marL="0" indent="0">
              <a:buNone/>
            </a:pPr>
            <a:r>
              <a:rPr lang="en-GB" dirty="0"/>
              <a:t>Some individuals judge young people who have been involved in ‘trouble’ and can not give then the ‘chance’ or ‘break’ they need to move on or succeed resulting in rejection that can knock their confidence and motivation. </a:t>
            </a:r>
            <a:endParaRPr lang="en-GB" dirty="0" smtClean="0"/>
          </a:p>
          <a:p>
            <a:pPr marL="0" indent="0">
              <a:buNone/>
            </a:pPr>
            <a:endParaRPr lang="en-GB" dirty="0"/>
          </a:p>
          <a:p>
            <a:pPr>
              <a:buFont typeface="Wingdings" panose="05000000000000000000" pitchFamily="2" charset="2"/>
              <a:buChar char="q"/>
            </a:pPr>
            <a:r>
              <a:rPr lang="en-GB" dirty="0">
                <a:solidFill>
                  <a:srgbClr val="0070C0"/>
                </a:solidFill>
              </a:rPr>
              <a:t>Homelessness </a:t>
            </a:r>
          </a:p>
          <a:p>
            <a:pPr marL="0" indent="0">
              <a:buNone/>
            </a:pPr>
            <a:r>
              <a:rPr lang="en-GB" dirty="0"/>
              <a:t>Young people can become homeless if they have left home to become part of the county lines and appear to not fully co-operate with the perpetrator/s. </a:t>
            </a:r>
            <a:endParaRPr lang="en-GB" dirty="0" smtClean="0"/>
          </a:p>
          <a:p>
            <a:pPr marL="0" indent="0">
              <a:buNone/>
            </a:pPr>
            <a:endParaRPr lang="en-GB" dirty="0">
              <a:solidFill>
                <a:srgbClr val="002060"/>
              </a:solidFill>
            </a:endParaRPr>
          </a:p>
          <a:p>
            <a:pPr>
              <a:buFont typeface="Wingdings" panose="05000000000000000000" pitchFamily="2" charset="2"/>
              <a:buChar char="q"/>
            </a:pPr>
            <a:r>
              <a:rPr lang="en-GB" dirty="0">
                <a:solidFill>
                  <a:srgbClr val="0070C0"/>
                </a:solidFill>
              </a:rPr>
              <a:t>Trauma / Mental Health Issues</a:t>
            </a:r>
          </a:p>
          <a:p>
            <a:pPr marL="0" indent="0">
              <a:buNone/>
            </a:pPr>
            <a:r>
              <a:rPr lang="en-GB" dirty="0"/>
              <a:t>The factors discussed earlier in the signs that young people maybe involved in county lines such as anxiety, depression, withdrawnness could result in long term mental health issues and with a combination of all, could result in a manic episode and receiving long term medication. </a:t>
            </a:r>
          </a:p>
          <a:p>
            <a:pPr marL="0" indent="0">
              <a:buNone/>
            </a:pPr>
            <a:endParaRPr lang="en-GB" dirty="0"/>
          </a:p>
          <a:p>
            <a:endParaRPr lang="en-GB"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21805786"/>
      </p:ext>
    </p:extLst>
  </p:cSld>
  <p:clrMapOvr>
    <a:masterClrMapping/>
  </p:clrMapOvr>
  <mc:AlternateContent xmlns:mc="http://schemas.openxmlformats.org/markup-compatibility/2006" xmlns:p14="http://schemas.microsoft.com/office/powerpoint/2010/main">
    <mc:Choice Requires="p14">
      <p:transition spd="slow" p14:dur="2000" advTm="39399"/>
    </mc:Choice>
    <mc:Fallback xmlns="">
      <p:transition spd="slow" advTm="39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t>A criminal’s story </a:t>
            </a:r>
            <a:endParaRPr lang="en-GB" sz="4000" dirty="0"/>
          </a:p>
        </p:txBody>
      </p:sp>
      <p:sp>
        <p:nvSpPr>
          <p:cNvPr id="3" name="Content Placeholder 2"/>
          <p:cNvSpPr>
            <a:spLocks noGrp="1"/>
          </p:cNvSpPr>
          <p:nvPr>
            <p:ph idx="1"/>
          </p:nvPr>
        </p:nvSpPr>
        <p:spPr/>
        <p:txBody>
          <a:bodyPr/>
          <a:lstStyle/>
          <a:p>
            <a:pPr marL="0" indent="0" algn="ctr">
              <a:buNone/>
            </a:pPr>
            <a:r>
              <a:rPr lang="en-GB" dirty="0">
                <a:hlinkClick r:id="rId4"/>
              </a:rPr>
              <a:t>https://</a:t>
            </a:r>
            <a:r>
              <a:rPr lang="en-GB" dirty="0" smtClean="0">
                <a:hlinkClick r:id="rId4"/>
              </a:rPr>
              <a:t>youtu.be/RaIBLZFtSaE</a:t>
            </a:r>
            <a:r>
              <a:rPr lang="en-GB" dirty="0" smtClean="0"/>
              <a:t> </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97812832"/>
      </p:ext>
    </p:extLst>
  </p:cSld>
  <p:clrMapOvr>
    <a:masterClrMapping/>
  </p:clrMapOvr>
  <mc:AlternateContent xmlns:mc="http://schemas.openxmlformats.org/markup-compatibility/2006" xmlns:p14="http://schemas.microsoft.com/office/powerpoint/2010/main">
    <mc:Choice Requires="p14">
      <p:transition spd="slow" p14:dur="2000" advTm="6241"/>
    </mc:Choice>
    <mc:Fallback xmlns="">
      <p:transition spd="slow" advTm="6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95563"/>
            <a:ext cx="8596668" cy="1320800"/>
          </a:xfrm>
        </p:spPr>
        <p:txBody>
          <a:bodyPr/>
          <a:lstStyle/>
          <a:p>
            <a:pPr algn="ctr"/>
            <a:r>
              <a:rPr lang="en-GB" dirty="0"/>
              <a:t>Who else can be effected by County Lines? </a:t>
            </a:r>
          </a:p>
        </p:txBody>
      </p:sp>
      <p:sp>
        <p:nvSpPr>
          <p:cNvPr id="3" name="Content Placeholder 2"/>
          <p:cNvSpPr>
            <a:spLocks noGrp="1"/>
          </p:cNvSpPr>
          <p:nvPr>
            <p:ph idx="1"/>
          </p:nvPr>
        </p:nvSpPr>
        <p:spPr>
          <a:xfrm>
            <a:off x="233832" y="1139786"/>
            <a:ext cx="9624358" cy="5181600"/>
          </a:xfrm>
        </p:spPr>
        <p:txBody>
          <a:bodyPr>
            <a:normAutofit fontScale="85000" lnSpcReduction="20000"/>
          </a:bodyPr>
          <a:lstStyle/>
          <a:p>
            <a:pPr marL="0" indent="0" algn="ctr">
              <a:buNone/>
            </a:pPr>
            <a:endParaRPr lang="en-GB" sz="5500" dirty="0" smtClean="0"/>
          </a:p>
          <a:p>
            <a:pPr marL="0" indent="0" algn="r">
              <a:buNone/>
            </a:pPr>
            <a:endParaRPr lang="en-GB" sz="5500" dirty="0" smtClean="0"/>
          </a:p>
          <a:p>
            <a:pPr marL="0" indent="0" algn="ctr">
              <a:buNone/>
            </a:pPr>
            <a:endParaRPr lang="en-GB" sz="5500" dirty="0" smtClean="0"/>
          </a:p>
          <a:p>
            <a:pPr marL="0" indent="0" algn="ctr">
              <a:buNone/>
            </a:pPr>
            <a:endParaRPr lang="en-GB" sz="5500" dirty="0" smtClean="0"/>
          </a:p>
          <a:p>
            <a:pPr marL="0" indent="0" algn="ctr">
              <a:buNone/>
            </a:pPr>
            <a:endParaRPr lang="en-GB" sz="5500" dirty="0" smtClean="0"/>
          </a:p>
          <a:p>
            <a:pPr algn="ctr">
              <a:buFont typeface="Wingdings" panose="05000000000000000000" pitchFamily="2" charset="2"/>
              <a:buChar char="q"/>
            </a:pPr>
            <a:endParaRPr lang="en-GB" dirty="0" smtClean="0"/>
          </a:p>
          <a:p>
            <a:pPr marL="0" indent="0">
              <a:buNone/>
            </a:pPr>
            <a:endParaRPr lang="en-GB" dirty="0" smtClean="0"/>
          </a:p>
          <a:p>
            <a:pPr marL="0" indent="0" algn="ctr">
              <a:buNone/>
            </a:pPr>
            <a:r>
              <a:rPr lang="en-GB" dirty="0" smtClean="0"/>
              <a:t>	</a:t>
            </a:r>
          </a:p>
          <a:p>
            <a:pPr marL="0" indent="0" algn="ctr">
              <a:buNone/>
            </a:pPr>
            <a:r>
              <a:rPr lang="en-GB" dirty="0" smtClean="0"/>
              <a:t>	</a:t>
            </a:r>
            <a:endParaRPr lang="en-GB" dirty="0"/>
          </a:p>
          <a:p>
            <a:pPr marL="0" indent="0">
              <a:buNone/>
            </a:pPr>
            <a:r>
              <a:rPr lang="en-GB" dirty="0" smtClean="0"/>
              <a:t>	</a:t>
            </a:r>
            <a:endParaRPr lang="en-GB" dirty="0"/>
          </a:p>
        </p:txBody>
      </p:sp>
      <p:sp>
        <p:nvSpPr>
          <p:cNvPr id="4" name="Flowchart: Punched Tape 3"/>
          <p:cNvSpPr/>
          <p:nvPr/>
        </p:nvSpPr>
        <p:spPr>
          <a:xfrm>
            <a:off x="369455" y="5356785"/>
            <a:ext cx="3005438" cy="988291"/>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Friends</a:t>
            </a:r>
          </a:p>
          <a:p>
            <a:pPr algn="ctr"/>
            <a:endParaRPr lang="en-GB" dirty="0"/>
          </a:p>
        </p:txBody>
      </p:sp>
      <p:pic>
        <p:nvPicPr>
          <p:cNvPr id="7" name="Picture 6"/>
          <p:cNvPicPr>
            <a:picLocks noChangeAspect="1"/>
          </p:cNvPicPr>
          <p:nvPr/>
        </p:nvPicPr>
        <p:blipFill>
          <a:blip r:embed="rId4"/>
          <a:stretch>
            <a:fillRect/>
          </a:stretch>
        </p:blipFill>
        <p:spPr>
          <a:xfrm>
            <a:off x="273314" y="1308295"/>
            <a:ext cx="3086642" cy="1072989"/>
          </a:xfrm>
          <a:prstGeom prst="rect">
            <a:avLst/>
          </a:prstGeom>
        </p:spPr>
      </p:pic>
      <p:pic>
        <p:nvPicPr>
          <p:cNvPr id="8" name="Picture 7"/>
          <p:cNvPicPr>
            <a:picLocks noChangeAspect="1"/>
          </p:cNvPicPr>
          <p:nvPr/>
        </p:nvPicPr>
        <p:blipFill>
          <a:blip r:embed="rId4"/>
          <a:stretch>
            <a:fillRect/>
          </a:stretch>
        </p:blipFill>
        <p:spPr>
          <a:xfrm>
            <a:off x="6970815" y="1328762"/>
            <a:ext cx="2745442" cy="1072989"/>
          </a:xfrm>
          <a:prstGeom prst="rect">
            <a:avLst/>
          </a:prstGeom>
        </p:spPr>
      </p:pic>
      <p:sp>
        <p:nvSpPr>
          <p:cNvPr id="9" name="TextBox 8"/>
          <p:cNvSpPr txBox="1"/>
          <p:nvPr/>
        </p:nvSpPr>
        <p:spPr>
          <a:xfrm>
            <a:off x="802876" y="1648394"/>
            <a:ext cx="2364510" cy="369332"/>
          </a:xfrm>
          <a:prstGeom prst="rect">
            <a:avLst/>
          </a:prstGeom>
          <a:noFill/>
        </p:spPr>
        <p:txBody>
          <a:bodyPr wrap="square" rtlCol="0">
            <a:spAutoFit/>
          </a:bodyPr>
          <a:lstStyle/>
          <a:p>
            <a:r>
              <a:rPr lang="en-GB" dirty="0" smtClean="0"/>
              <a:t>Parents / Guardians</a:t>
            </a:r>
            <a:endParaRPr lang="en-GB" dirty="0"/>
          </a:p>
        </p:txBody>
      </p:sp>
      <p:sp>
        <p:nvSpPr>
          <p:cNvPr id="10" name="TextBox 9"/>
          <p:cNvSpPr txBox="1"/>
          <p:nvPr/>
        </p:nvSpPr>
        <p:spPr>
          <a:xfrm>
            <a:off x="7049406" y="1639725"/>
            <a:ext cx="2666851" cy="369332"/>
          </a:xfrm>
          <a:prstGeom prst="rect">
            <a:avLst/>
          </a:prstGeom>
          <a:noFill/>
        </p:spPr>
        <p:txBody>
          <a:bodyPr wrap="square" rtlCol="0">
            <a:spAutoFit/>
          </a:bodyPr>
          <a:lstStyle/>
          <a:p>
            <a:r>
              <a:rPr lang="en-GB" dirty="0" smtClean="0"/>
              <a:t>Wider Family Members</a:t>
            </a:r>
            <a:endParaRPr lang="en-GB" dirty="0"/>
          </a:p>
        </p:txBody>
      </p:sp>
      <p:pic>
        <p:nvPicPr>
          <p:cNvPr id="11" name="Picture 10"/>
          <p:cNvPicPr>
            <a:picLocks noChangeAspect="1"/>
          </p:cNvPicPr>
          <p:nvPr/>
        </p:nvPicPr>
        <p:blipFill>
          <a:blip r:embed="rId5"/>
          <a:stretch>
            <a:fillRect/>
          </a:stretch>
        </p:blipFill>
        <p:spPr>
          <a:xfrm>
            <a:off x="3562011" y="3262207"/>
            <a:ext cx="3342235" cy="1072989"/>
          </a:xfrm>
          <a:prstGeom prst="rect">
            <a:avLst/>
          </a:prstGeom>
        </p:spPr>
      </p:pic>
      <p:sp>
        <p:nvSpPr>
          <p:cNvPr id="12" name="TextBox 11"/>
          <p:cNvSpPr txBox="1"/>
          <p:nvPr/>
        </p:nvSpPr>
        <p:spPr>
          <a:xfrm>
            <a:off x="3628580" y="3599542"/>
            <a:ext cx="3342235" cy="369332"/>
          </a:xfrm>
          <a:prstGeom prst="rect">
            <a:avLst/>
          </a:prstGeom>
          <a:noFill/>
        </p:spPr>
        <p:txBody>
          <a:bodyPr wrap="square" rtlCol="0">
            <a:spAutoFit/>
          </a:bodyPr>
          <a:lstStyle/>
          <a:p>
            <a:r>
              <a:rPr lang="en-GB" dirty="0" smtClean="0"/>
              <a:t>School / College / University</a:t>
            </a:r>
            <a:endParaRPr lang="en-GB" dirty="0"/>
          </a:p>
        </p:txBody>
      </p:sp>
      <p:pic>
        <p:nvPicPr>
          <p:cNvPr id="14" name="Picture 13"/>
          <p:cNvPicPr>
            <a:picLocks noChangeAspect="1"/>
          </p:cNvPicPr>
          <p:nvPr/>
        </p:nvPicPr>
        <p:blipFill>
          <a:blip r:embed="rId5"/>
          <a:stretch>
            <a:fillRect/>
          </a:stretch>
        </p:blipFill>
        <p:spPr>
          <a:xfrm>
            <a:off x="6650182" y="5272087"/>
            <a:ext cx="3208009" cy="1072989"/>
          </a:xfrm>
          <a:prstGeom prst="rect">
            <a:avLst/>
          </a:prstGeom>
        </p:spPr>
      </p:pic>
      <p:sp>
        <p:nvSpPr>
          <p:cNvPr id="15" name="TextBox 14"/>
          <p:cNvSpPr txBox="1"/>
          <p:nvPr/>
        </p:nvSpPr>
        <p:spPr>
          <a:xfrm>
            <a:off x="7121236" y="5532582"/>
            <a:ext cx="2453086" cy="369332"/>
          </a:xfrm>
          <a:prstGeom prst="rect">
            <a:avLst/>
          </a:prstGeom>
          <a:noFill/>
        </p:spPr>
        <p:txBody>
          <a:bodyPr wrap="square" rtlCol="0">
            <a:spAutoFit/>
          </a:bodyPr>
          <a:lstStyle/>
          <a:p>
            <a:pPr algn="ctr"/>
            <a:r>
              <a:rPr lang="en-GB" dirty="0" smtClean="0"/>
              <a:t>Siblings</a:t>
            </a:r>
            <a:endParaRPr lang="en-GB" dirty="0"/>
          </a:p>
        </p:txBody>
      </p:sp>
      <p:pic>
        <p:nvPicPr>
          <p:cNvPr id="16" name="Picture 15"/>
          <p:cNvPicPr>
            <a:picLocks noChangeAspect="1"/>
          </p:cNvPicPr>
          <p:nvPr/>
        </p:nvPicPr>
        <p:blipFill>
          <a:blip r:embed="rId6"/>
          <a:stretch>
            <a:fillRect/>
          </a:stretch>
        </p:blipFill>
        <p:spPr>
          <a:xfrm>
            <a:off x="248768" y="3332540"/>
            <a:ext cx="3126125" cy="1072989"/>
          </a:xfrm>
          <a:prstGeom prst="rect">
            <a:avLst/>
          </a:prstGeom>
        </p:spPr>
      </p:pic>
      <p:sp>
        <p:nvSpPr>
          <p:cNvPr id="17" name="TextBox 16"/>
          <p:cNvSpPr txBox="1"/>
          <p:nvPr/>
        </p:nvSpPr>
        <p:spPr>
          <a:xfrm>
            <a:off x="435886" y="3624451"/>
            <a:ext cx="3002506" cy="369332"/>
          </a:xfrm>
          <a:prstGeom prst="rect">
            <a:avLst/>
          </a:prstGeom>
          <a:noFill/>
        </p:spPr>
        <p:txBody>
          <a:bodyPr wrap="square" rtlCol="0">
            <a:spAutoFit/>
          </a:bodyPr>
          <a:lstStyle/>
          <a:p>
            <a:r>
              <a:rPr lang="en-GB" dirty="0" smtClean="0"/>
              <a:t>Young Persons Employers</a:t>
            </a:r>
            <a:endParaRPr lang="en-GB" dirty="0"/>
          </a:p>
        </p:txBody>
      </p:sp>
      <p:pic>
        <p:nvPicPr>
          <p:cNvPr id="18" name="Picture 17"/>
          <p:cNvPicPr>
            <a:picLocks noChangeAspect="1"/>
          </p:cNvPicPr>
          <p:nvPr/>
        </p:nvPicPr>
        <p:blipFill>
          <a:blip r:embed="rId7"/>
          <a:stretch>
            <a:fillRect/>
          </a:stretch>
        </p:blipFill>
        <p:spPr>
          <a:xfrm>
            <a:off x="7034157" y="3209572"/>
            <a:ext cx="2838969" cy="1072989"/>
          </a:xfrm>
          <a:prstGeom prst="rect">
            <a:avLst/>
          </a:prstGeom>
        </p:spPr>
      </p:pic>
      <p:sp>
        <p:nvSpPr>
          <p:cNvPr id="19" name="TextBox 18"/>
          <p:cNvSpPr txBox="1"/>
          <p:nvPr/>
        </p:nvSpPr>
        <p:spPr>
          <a:xfrm>
            <a:off x="6975822" y="3467587"/>
            <a:ext cx="2955637" cy="369332"/>
          </a:xfrm>
          <a:prstGeom prst="rect">
            <a:avLst/>
          </a:prstGeom>
          <a:noFill/>
        </p:spPr>
        <p:txBody>
          <a:bodyPr wrap="square" rtlCol="0">
            <a:spAutoFit/>
          </a:bodyPr>
          <a:lstStyle/>
          <a:p>
            <a:pPr algn="ctr"/>
            <a:r>
              <a:rPr lang="en-GB" dirty="0" smtClean="0"/>
              <a:t>Local Community</a:t>
            </a:r>
            <a:endParaRPr lang="en-GB" dirty="0"/>
          </a:p>
        </p:txBody>
      </p:sp>
      <p:pic>
        <p:nvPicPr>
          <p:cNvPr id="21" name="Audio 2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73211957"/>
      </p:ext>
    </p:extLst>
  </p:cSld>
  <p:clrMapOvr>
    <a:masterClrMapping/>
  </p:clrMapOvr>
  <mc:AlternateContent xmlns:mc="http://schemas.openxmlformats.org/markup-compatibility/2006" xmlns:p14="http://schemas.microsoft.com/office/powerpoint/2010/main">
    <mc:Choice Requires="p14">
      <p:transition spd="slow" p14:dur="2000" advTm="16233"/>
    </mc:Choice>
    <mc:Fallback xmlns="">
      <p:transition spd="slow" advTm="16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200" y="101600"/>
            <a:ext cx="8932257" cy="1588654"/>
          </a:xfrm>
        </p:spPr>
        <p:txBody>
          <a:bodyPr>
            <a:normAutofit fontScale="90000"/>
          </a:bodyPr>
          <a:lstStyle/>
          <a:p>
            <a:pPr algn="ctr"/>
            <a:r>
              <a:rPr lang="en-GB" dirty="0"/>
              <a:t>What can parents/guardians do to support young people who are involved in County 	Lines?</a:t>
            </a:r>
          </a:p>
        </p:txBody>
      </p:sp>
      <p:sp>
        <p:nvSpPr>
          <p:cNvPr id="3" name="Content Placeholder 2"/>
          <p:cNvSpPr>
            <a:spLocks noGrp="1"/>
          </p:cNvSpPr>
          <p:nvPr>
            <p:ph idx="1"/>
          </p:nvPr>
        </p:nvSpPr>
        <p:spPr>
          <a:xfrm>
            <a:off x="335560" y="1619076"/>
            <a:ext cx="9613783" cy="4874808"/>
          </a:xfrm>
        </p:spPr>
        <p:txBody>
          <a:bodyPr>
            <a:normAutofit fontScale="85000" lnSpcReduction="20000"/>
          </a:bodyPr>
          <a:lstStyle/>
          <a:p>
            <a:pPr>
              <a:buFont typeface="Wingdings" panose="05000000000000000000" pitchFamily="2" charset="2"/>
              <a:buChar char="q"/>
            </a:pPr>
            <a:r>
              <a:rPr lang="en-GB" dirty="0" smtClean="0">
                <a:solidFill>
                  <a:srgbClr val="0070C0"/>
                </a:solidFill>
              </a:rPr>
              <a:t>Learn about County Lines</a:t>
            </a:r>
          </a:p>
          <a:p>
            <a:pPr marL="0" indent="0">
              <a:buNone/>
            </a:pPr>
            <a:r>
              <a:rPr lang="en-GB" dirty="0"/>
              <a:t>Gangs sometimes recruit young people via social media, for example by offering them the opportunity to earn money. They will let young people believe they belong in the gang. </a:t>
            </a:r>
          </a:p>
          <a:p>
            <a:pPr>
              <a:buFont typeface="Wingdings" panose="05000000000000000000" pitchFamily="2" charset="2"/>
              <a:buChar char="q"/>
            </a:pPr>
            <a:r>
              <a:rPr lang="en-GB" dirty="0" smtClean="0">
                <a:solidFill>
                  <a:srgbClr val="0070C0"/>
                </a:solidFill>
              </a:rPr>
              <a:t>Educate your child</a:t>
            </a:r>
          </a:p>
          <a:p>
            <a:pPr marL="0" indent="0">
              <a:buNone/>
            </a:pPr>
            <a:r>
              <a:rPr lang="en-GB" dirty="0"/>
              <a:t>Having honest chats with your child can help them avoid exploitation. Help them learn to judge different situations – try discussing possible scenarios. Talk about what they could look out for and how they would handle it. </a:t>
            </a:r>
          </a:p>
          <a:p>
            <a:pPr>
              <a:buFont typeface="Wingdings" panose="05000000000000000000" pitchFamily="2" charset="2"/>
              <a:buChar char="q"/>
            </a:pPr>
            <a:r>
              <a:rPr lang="en-GB" dirty="0" smtClean="0">
                <a:solidFill>
                  <a:srgbClr val="0070C0"/>
                </a:solidFill>
              </a:rPr>
              <a:t>Open up the conversation</a:t>
            </a:r>
          </a:p>
          <a:p>
            <a:pPr marL="0" indent="0">
              <a:buNone/>
            </a:pPr>
            <a:r>
              <a:rPr lang="en-GB" dirty="0"/>
              <a:t>Look for changes in your child’s behaviour – if you see anything, speak to them about it and explain why you’re worried.  </a:t>
            </a:r>
          </a:p>
          <a:p>
            <a:pPr marL="0" indent="0">
              <a:buNone/>
            </a:pPr>
            <a:r>
              <a:rPr lang="en-GB" dirty="0"/>
              <a:t>Approach the situation with compassion – if they’re involved in something, consider how the situation might have happened.  </a:t>
            </a:r>
          </a:p>
          <a:p>
            <a:pPr marL="0" indent="0">
              <a:buNone/>
            </a:pPr>
            <a:r>
              <a:rPr lang="en-GB" dirty="0"/>
              <a:t>Show your child that you are keen to understand and help. </a:t>
            </a:r>
          </a:p>
          <a:p>
            <a:pPr marL="0" indent="0">
              <a:buNone/>
            </a:pPr>
            <a:r>
              <a:rPr lang="en-GB" dirty="0"/>
              <a:t>Ask a trusted adult to have a chat with them. </a:t>
            </a:r>
            <a:endParaRPr lang="en-GB" dirty="0" smtClean="0"/>
          </a:p>
          <a:p>
            <a:pPr>
              <a:buFont typeface="Wingdings" panose="05000000000000000000" pitchFamily="2" charset="2"/>
              <a:buChar char="q"/>
            </a:pPr>
            <a:r>
              <a:rPr lang="en-GB" dirty="0" smtClean="0">
                <a:solidFill>
                  <a:srgbClr val="0070C0"/>
                </a:solidFill>
              </a:rPr>
              <a:t>Reassure your child </a:t>
            </a:r>
          </a:p>
          <a:p>
            <a:pPr marL="0" indent="0">
              <a:buNone/>
            </a:pPr>
            <a:r>
              <a:rPr lang="en-GB" dirty="0"/>
              <a:t> Let them know that there’s nothing they can say that will make them you love them less. Reassure them that you can work through things together. </a:t>
            </a:r>
            <a:endParaRPr lang="en-GB" dirty="0" smtClean="0"/>
          </a:p>
          <a:p>
            <a:pPr marL="0" indent="0" algn="r">
              <a:buNone/>
            </a:pPr>
            <a:r>
              <a:rPr lang="en-GB" dirty="0" smtClean="0"/>
              <a:t>(Action </a:t>
            </a:r>
            <a:r>
              <a:rPr lang="en-GB" dirty="0"/>
              <a:t>For </a:t>
            </a:r>
            <a:r>
              <a:rPr lang="en-GB" dirty="0" smtClean="0"/>
              <a:t>Children, 2022</a:t>
            </a:r>
            <a:r>
              <a:rPr lang="en-GB" dirty="0"/>
              <a:t>). </a:t>
            </a:r>
          </a:p>
          <a:p>
            <a:pPr marL="0" indent="0">
              <a:buNone/>
            </a:pPr>
            <a:endParaRPr lang="en-GB"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390386884"/>
      </p:ext>
    </p:extLst>
  </p:cSld>
  <p:clrMapOvr>
    <a:masterClrMapping/>
  </p:clrMapOvr>
  <mc:AlternateContent xmlns:mc="http://schemas.openxmlformats.org/markup-compatibility/2006" xmlns:p14="http://schemas.microsoft.com/office/powerpoint/2010/main">
    <mc:Choice Requires="p14">
      <p:transition spd="slow" p14:dur="2000" advTm="59435"/>
    </mc:Choice>
    <mc:Fallback xmlns="">
      <p:transition spd="slow" advTm="59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 calcmode="lin" valueType="num">
                                      <p:cBhvr additive="base">
                                        <p:cTn id="5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anim calcmode="lin" valueType="num">
                                      <p:cBhvr additive="base">
                                        <p:cTn id="6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3">
                                            <p:txEl>
                                              <p:pRg st="10" end="10"/>
                                            </p:txEl>
                                          </p:spTgt>
                                        </p:tgtEl>
                                        <p:attrNameLst>
                                          <p:attrName>style.visibility</p:attrName>
                                        </p:attrNameLst>
                                      </p:cBhvr>
                                      <p:to>
                                        <p:strVal val="visible"/>
                                      </p:to>
                                    </p:set>
                                    <p:anim calcmode="lin" valueType="num">
                                      <p:cBhvr additive="base">
                                        <p:cTn id="7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 calcmode="lin" valueType="num">
                                      <p:cBhvr additive="base">
                                        <p:cTn id="7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9"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994" y="172826"/>
            <a:ext cx="9113211" cy="1429732"/>
          </a:xfrm>
        </p:spPr>
        <p:txBody>
          <a:bodyPr>
            <a:normAutofit/>
          </a:bodyPr>
          <a:lstStyle/>
          <a:p>
            <a:pPr algn="ctr"/>
            <a:r>
              <a:rPr lang="en-GB" sz="4000" dirty="0" smtClean="0"/>
              <a:t>Why are Youth Workers best placed to support young people at risk…</a:t>
            </a:r>
            <a:endParaRPr lang="en-GB" sz="4000" dirty="0"/>
          </a:p>
        </p:txBody>
      </p:sp>
      <p:sp>
        <p:nvSpPr>
          <p:cNvPr id="3" name="Content Placeholder 2"/>
          <p:cNvSpPr>
            <a:spLocks noGrp="1"/>
          </p:cNvSpPr>
          <p:nvPr>
            <p:ph idx="1"/>
          </p:nvPr>
        </p:nvSpPr>
        <p:spPr>
          <a:xfrm>
            <a:off x="263951" y="1602558"/>
            <a:ext cx="9964131" cy="4992206"/>
          </a:xfrm>
        </p:spPr>
        <p:txBody>
          <a:bodyPr>
            <a:normAutofit fontScale="32500" lnSpcReduction="20000"/>
          </a:bodyPr>
          <a:lstStyle/>
          <a:p>
            <a:pPr marL="0" indent="0" algn="ctr">
              <a:buNone/>
            </a:pPr>
            <a:r>
              <a:rPr lang="en-GB" sz="4900" b="1" dirty="0" smtClean="0">
                <a:solidFill>
                  <a:srgbClr val="0070C0"/>
                </a:solidFill>
              </a:rPr>
              <a:t>Youth Workers are trained and able to…</a:t>
            </a:r>
          </a:p>
          <a:p>
            <a:pPr marL="0" indent="0" algn="ctr">
              <a:buNone/>
            </a:pPr>
            <a:endParaRPr lang="en-GB" sz="4300" b="1" dirty="0" smtClean="0">
              <a:solidFill>
                <a:srgbClr val="0070C0"/>
              </a:solidFill>
            </a:endParaRPr>
          </a:p>
          <a:p>
            <a:pPr>
              <a:buFont typeface="Wingdings" panose="05000000000000000000" pitchFamily="2" charset="2"/>
              <a:buChar char="q"/>
            </a:pPr>
            <a:r>
              <a:rPr lang="en-GB" sz="4300" dirty="0">
                <a:solidFill>
                  <a:srgbClr val="0070C0"/>
                </a:solidFill>
              </a:rPr>
              <a:t>Build up trusted relationships with young </a:t>
            </a:r>
            <a:r>
              <a:rPr lang="en-GB" sz="4300" dirty="0" smtClean="0">
                <a:solidFill>
                  <a:srgbClr val="0070C0"/>
                </a:solidFill>
              </a:rPr>
              <a:t>people</a:t>
            </a:r>
          </a:p>
          <a:p>
            <a:pPr marL="0" indent="0">
              <a:buNone/>
            </a:pPr>
            <a:r>
              <a:rPr lang="en-GB" sz="4300" dirty="0" smtClean="0">
                <a:solidFill>
                  <a:schemeClr val="tx1"/>
                </a:solidFill>
              </a:rPr>
              <a:t>Youth workers are able to initiate, build and maintain professional relationships with young people, using their non-judgmental and listening skills and using a person-centred approach to support any young person needing advice, guidance and support. (YW01)</a:t>
            </a:r>
          </a:p>
          <a:p>
            <a:pPr marL="0" indent="0">
              <a:buNone/>
            </a:pPr>
            <a:endParaRPr lang="en-GB" sz="4300" dirty="0">
              <a:solidFill>
                <a:schemeClr val="tx1"/>
              </a:solidFill>
            </a:endParaRPr>
          </a:p>
          <a:p>
            <a:pPr>
              <a:buFont typeface="Wingdings" panose="05000000000000000000" pitchFamily="2" charset="2"/>
              <a:buChar char="q"/>
            </a:pPr>
            <a:r>
              <a:rPr lang="en-GB" sz="4300" dirty="0">
                <a:solidFill>
                  <a:srgbClr val="0070C0"/>
                </a:solidFill>
              </a:rPr>
              <a:t>An ability to utilise community assets</a:t>
            </a:r>
          </a:p>
          <a:p>
            <a:pPr marL="0" indent="0">
              <a:buNone/>
            </a:pPr>
            <a:r>
              <a:rPr lang="en-GB" sz="4300" dirty="0">
                <a:solidFill>
                  <a:schemeClr val="tx1"/>
                </a:solidFill>
              </a:rPr>
              <a:t>Youth Workers are able to build their knowledge and professional relationships around the </a:t>
            </a:r>
            <a:r>
              <a:rPr lang="en-GB" sz="4300" dirty="0" smtClean="0">
                <a:solidFill>
                  <a:schemeClr val="tx1"/>
                </a:solidFill>
              </a:rPr>
              <a:t>communities and other professional bodies </a:t>
            </a:r>
            <a:r>
              <a:rPr lang="en-GB" sz="4300" dirty="0">
                <a:solidFill>
                  <a:schemeClr val="tx1"/>
                </a:solidFill>
              </a:rPr>
              <a:t>in which they are supporting young </a:t>
            </a:r>
            <a:r>
              <a:rPr lang="en-GB" sz="4300" dirty="0" smtClean="0">
                <a:solidFill>
                  <a:schemeClr val="tx1"/>
                </a:solidFill>
              </a:rPr>
              <a:t>people. With </a:t>
            </a:r>
            <a:r>
              <a:rPr lang="en-GB" sz="4300" dirty="0">
                <a:solidFill>
                  <a:schemeClr val="tx1"/>
                </a:solidFill>
              </a:rPr>
              <a:t>this knowledge they can signpost young people to specific </a:t>
            </a:r>
            <a:r>
              <a:rPr lang="en-GB" sz="4300" dirty="0" smtClean="0">
                <a:solidFill>
                  <a:schemeClr val="tx1"/>
                </a:solidFill>
              </a:rPr>
              <a:t>support and additional agencies that </a:t>
            </a:r>
            <a:r>
              <a:rPr lang="en-GB" sz="4300" dirty="0">
                <a:solidFill>
                  <a:schemeClr val="tx1"/>
                </a:solidFill>
              </a:rPr>
              <a:t>may benefit </a:t>
            </a:r>
            <a:r>
              <a:rPr lang="en-GB" sz="4300" dirty="0" smtClean="0">
                <a:solidFill>
                  <a:schemeClr val="tx1"/>
                </a:solidFill>
              </a:rPr>
              <a:t>them. (YW04)</a:t>
            </a:r>
          </a:p>
          <a:p>
            <a:pPr marL="0" indent="0" algn="r">
              <a:buNone/>
            </a:pPr>
            <a:r>
              <a:rPr lang="en-GB" sz="4300" dirty="0">
                <a:solidFill>
                  <a:schemeClr val="tx1"/>
                </a:solidFill>
              </a:rPr>
              <a:t>(CLD Standards Council Scotland, 2019</a:t>
            </a:r>
            <a:r>
              <a:rPr lang="en-GB" sz="4300" dirty="0" smtClean="0">
                <a:solidFill>
                  <a:schemeClr val="tx1"/>
                </a:solidFill>
              </a:rPr>
              <a:t>).</a:t>
            </a:r>
          </a:p>
          <a:p>
            <a:pPr marL="0" indent="0" algn="r">
              <a:buNone/>
            </a:pPr>
            <a:endParaRPr lang="en-GB" sz="4300" dirty="0">
              <a:solidFill>
                <a:schemeClr val="tx1"/>
              </a:solidFill>
            </a:endParaRPr>
          </a:p>
          <a:p>
            <a:pPr>
              <a:buFont typeface="Wingdings" panose="05000000000000000000" pitchFamily="2" charset="2"/>
              <a:buChar char="q"/>
            </a:pPr>
            <a:r>
              <a:rPr lang="en-GB" sz="4300" dirty="0">
                <a:solidFill>
                  <a:srgbClr val="0070C0"/>
                </a:solidFill>
              </a:rPr>
              <a:t>Long term engagement with young people between the ages of 11 to 25</a:t>
            </a:r>
          </a:p>
          <a:p>
            <a:pPr marL="0" indent="0">
              <a:buNone/>
            </a:pPr>
            <a:r>
              <a:rPr lang="en-GB" sz="4300" dirty="0">
                <a:solidFill>
                  <a:schemeClr val="tx1"/>
                </a:solidFill>
              </a:rPr>
              <a:t>Youth Work has the advantage of being able to be a constant in a young persons life from the age of 11 to 25 unlike social care or health where they get referred onto adult services once they turn </a:t>
            </a:r>
            <a:r>
              <a:rPr lang="en-GB" sz="4300" dirty="0" smtClean="0">
                <a:solidFill>
                  <a:schemeClr val="tx1"/>
                </a:solidFill>
              </a:rPr>
              <a:t>18, thus being a constant protective factor. </a:t>
            </a:r>
            <a:endParaRPr lang="en-GB" dirty="0" smtClean="0">
              <a:solidFill>
                <a:schemeClr val="tx1"/>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6761270"/>
      </p:ext>
    </p:extLst>
  </p:cSld>
  <p:clrMapOvr>
    <a:masterClrMapping/>
  </p:clrMapOvr>
  <mc:AlternateContent xmlns:mc="http://schemas.openxmlformats.org/markup-compatibility/2006" xmlns:p14="http://schemas.microsoft.com/office/powerpoint/2010/main">
    <mc:Choice Requires="p14">
      <p:transition spd="slow" p14:dur="2000" advTm="57592"/>
    </mc:Choice>
    <mc:Fallback xmlns="">
      <p:transition spd="slow" advTm="57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175" y="157113"/>
            <a:ext cx="8596668" cy="851555"/>
          </a:xfrm>
        </p:spPr>
        <p:txBody>
          <a:bodyPr>
            <a:normAutofit/>
          </a:bodyPr>
          <a:lstStyle/>
          <a:p>
            <a:pPr algn="ctr"/>
            <a:r>
              <a:rPr lang="en-GB" sz="4000" dirty="0" smtClean="0"/>
              <a:t>Continued…</a:t>
            </a:r>
            <a:endParaRPr lang="en-GB" sz="4000" dirty="0"/>
          </a:p>
        </p:txBody>
      </p:sp>
      <p:sp>
        <p:nvSpPr>
          <p:cNvPr id="3" name="Content Placeholder 2"/>
          <p:cNvSpPr>
            <a:spLocks noGrp="1"/>
          </p:cNvSpPr>
          <p:nvPr>
            <p:ph idx="1"/>
          </p:nvPr>
        </p:nvSpPr>
        <p:spPr>
          <a:xfrm>
            <a:off x="254523" y="1008668"/>
            <a:ext cx="9954705" cy="5580667"/>
          </a:xfrm>
        </p:spPr>
        <p:txBody>
          <a:bodyPr>
            <a:normAutofit fontScale="77500" lnSpcReduction="20000"/>
          </a:bodyPr>
          <a:lstStyle/>
          <a:p>
            <a:pPr>
              <a:buFont typeface="Wingdings" panose="05000000000000000000" pitchFamily="2" charset="2"/>
              <a:buChar char="q"/>
            </a:pPr>
            <a:r>
              <a:rPr lang="en-GB" dirty="0" smtClean="0">
                <a:solidFill>
                  <a:srgbClr val="0070C0"/>
                </a:solidFill>
              </a:rPr>
              <a:t>Being educative</a:t>
            </a:r>
          </a:p>
          <a:p>
            <a:pPr marL="0" indent="0">
              <a:buNone/>
            </a:pPr>
            <a:r>
              <a:rPr lang="en-GB" dirty="0" smtClean="0"/>
              <a:t>Youth Workers are able to informally educate young people through experimental learning. Youth Work uses learning through ‘doing’ rather than formal education, as not all young people learn </a:t>
            </a:r>
            <a:r>
              <a:rPr lang="en-GB" dirty="0"/>
              <a:t>through academia. </a:t>
            </a:r>
            <a:endParaRPr lang="en-GB" dirty="0" smtClean="0"/>
          </a:p>
          <a:p>
            <a:pPr marL="0" indent="0">
              <a:buNone/>
            </a:pPr>
            <a:r>
              <a:rPr lang="en-GB" dirty="0" smtClean="0"/>
              <a:t>There </a:t>
            </a:r>
            <a:r>
              <a:rPr lang="en-GB" dirty="0"/>
              <a:t>is nothing more powerful than a young person who has accessed support and developed </a:t>
            </a:r>
            <a:r>
              <a:rPr lang="en-GB" dirty="0" smtClean="0"/>
              <a:t>knowledge and skills to then become </a:t>
            </a:r>
            <a:r>
              <a:rPr lang="en-GB" dirty="0"/>
              <a:t>a peer mentor - going on to support new young people who are starting out on their journey of support. </a:t>
            </a:r>
            <a:endParaRPr lang="en-GB" dirty="0" smtClean="0"/>
          </a:p>
          <a:p>
            <a:pPr>
              <a:buFont typeface="Wingdings" panose="05000000000000000000" pitchFamily="2" charset="2"/>
              <a:buChar char="q"/>
            </a:pPr>
            <a:endParaRPr lang="en-GB" dirty="0"/>
          </a:p>
          <a:p>
            <a:pPr>
              <a:buFont typeface="Wingdings" panose="05000000000000000000" pitchFamily="2" charset="2"/>
              <a:buChar char="q"/>
            </a:pPr>
            <a:r>
              <a:rPr lang="en-GB" dirty="0" smtClean="0">
                <a:solidFill>
                  <a:srgbClr val="0070C0"/>
                </a:solidFill>
              </a:rPr>
              <a:t>To empower &amp; encourage inclusiveness </a:t>
            </a:r>
          </a:p>
          <a:p>
            <a:pPr marL="0" indent="0">
              <a:buNone/>
            </a:pPr>
            <a:r>
              <a:rPr lang="en-GB" dirty="0" smtClean="0"/>
              <a:t>Youth Workers encourage a rights-based approach, putting young peoples rights at the core of planning and service delivery, thus empowering and enhancing their capabilities as individuals so they are better equipped to take advantage of rights, and engage with the societies and individuals that affect their lives as well as ensuring that every young person has an equal opportunity to be the best they can be.</a:t>
            </a:r>
          </a:p>
          <a:p>
            <a:pPr marL="0" indent="0">
              <a:buNone/>
            </a:pPr>
            <a:endParaRPr lang="en-GB" dirty="0"/>
          </a:p>
          <a:p>
            <a:pPr>
              <a:buFont typeface="Wingdings" panose="05000000000000000000" pitchFamily="2" charset="2"/>
              <a:buChar char="q"/>
            </a:pPr>
            <a:r>
              <a:rPr lang="en-GB" dirty="0" smtClean="0">
                <a:solidFill>
                  <a:srgbClr val="0070C0"/>
                </a:solidFill>
              </a:rPr>
              <a:t>To have a participative </a:t>
            </a:r>
            <a:r>
              <a:rPr lang="en-GB" dirty="0">
                <a:solidFill>
                  <a:srgbClr val="0070C0"/>
                </a:solidFill>
              </a:rPr>
              <a:t>approach</a:t>
            </a:r>
          </a:p>
          <a:p>
            <a:pPr marL="0" indent="0">
              <a:buNone/>
            </a:pPr>
            <a:r>
              <a:rPr lang="en-GB" dirty="0"/>
              <a:t>A feeling of being listened to, having worth, being valued as well as gaining respect from having a voice and feeling influential. </a:t>
            </a:r>
          </a:p>
          <a:p>
            <a:pPr marL="0" indent="0" algn="r">
              <a:buNone/>
            </a:pPr>
            <a:endParaRPr lang="en-GB" dirty="0" smtClean="0"/>
          </a:p>
          <a:p>
            <a:pPr>
              <a:buFont typeface="Wingdings" panose="05000000000000000000" pitchFamily="2" charset="2"/>
              <a:buChar char="q"/>
            </a:pPr>
            <a:r>
              <a:rPr lang="en-GB" dirty="0" smtClean="0">
                <a:solidFill>
                  <a:srgbClr val="0070C0"/>
                </a:solidFill>
              </a:rPr>
              <a:t>To encourage expressiveness </a:t>
            </a:r>
          </a:p>
          <a:p>
            <a:pPr marL="0" indent="0">
              <a:buNone/>
            </a:pPr>
            <a:r>
              <a:rPr lang="en-GB" dirty="0">
                <a:solidFill>
                  <a:schemeClr val="tx1"/>
                </a:solidFill>
              </a:rPr>
              <a:t>Youth Workers </a:t>
            </a:r>
            <a:r>
              <a:rPr lang="en-GB" dirty="0" smtClean="0">
                <a:solidFill>
                  <a:schemeClr val="tx1"/>
                </a:solidFill>
              </a:rPr>
              <a:t>encourage and enable young </a:t>
            </a:r>
            <a:r>
              <a:rPr lang="en-GB" dirty="0">
                <a:solidFill>
                  <a:schemeClr val="tx1"/>
                </a:solidFill>
              </a:rPr>
              <a:t>people to </a:t>
            </a:r>
            <a:r>
              <a:rPr lang="en-GB" dirty="0" smtClean="0">
                <a:solidFill>
                  <a:schemeClr val="tx1"/>
                </a:solidFill>
              </a:rPr>
              <a:t>express their </a:t>
            </a:r>
            <a:r>
              <a:rPr lang="en-GB" dirty="0">
                <a:solidFill>
                  <a:schemeClr val="tx1"/>
                </a:solidFill>
              </a:rPr>
              <a:t>understanding </a:t>
            </a:r>
            <a:r>
              <a:rPr lang="en-GB" dirty="0" smtClean="0">
                <a:solidFill>
                  <a:schemeClr val="tx1"/>
                </a:solidFill>
              </a:rPr>
              <a:t>and knowledge </a:t>
            </a:r>
            <a:r>
              <a:rPr lang="en-GB" dirty="0">
                <a:solidFill>
                  <a:schemeClr val="tx1"/>
                </a:solidFill>
              </a:rPr>
              <a:t>and </a:t>
            </a:r>
            <a:r>
              <a:rPr lang="en-GB" dirty="0" smtClean="0">
                <a:solidFill>
                  <a:schemeClr val="tx1"/>
                </a:solidFill>
              </a:rPr>
              <a:t>their ideas</a:t>
            </a:r>
            <a:r>
              <a:rPr lang="en-GB" dirty="0">
                <a:solidFill>
                  <a:schemeClr val="tx1"/>
                </a:solidFill>
              </a:rPr>
              <a:t>, opinions, </a:t>
            </a:r>
            <a:r>
              <a:rPr lang="en-GB" dirty="0" smtClean="0">
                <a:solidFill>
                  <a:schemeClr val="tx1"/>
                </a:solidFill>
              </a:rPr>
              <a:t>emotions and </a:t>
            </a:r>
            <a:r>
              <a:rPr lang="en-GB" dirty="0">
                <a:solidFill>
                  <a:schemeClr val="tx1"/>
                </a:solidFill>
              </a:rPr>
              <a:t>aspirations through </a:t>
            </a:r>
            <a:r>
              <a:rPr lang="en-GB" dirty="0" smtClean="0">
                <a:solidFill>
                  <a:schemeClr val="tx1"/>
                </a:solidFill>
              </a:rPr>
              <a:t>a broad </a:t>
            </a:r>
            <a:r>
              <a:rPr lang="en-GB" dirty="0">
                <a:solidFill>
                  <a:schemeClr val="tx1"/>
                </a:solidFill>
              </a:rPr>
              <a:t>range of </a:t>
            </a:r>
            <a:r>
              <a:rPr lang="en-GB" dirty="0" smtClean="0">
                <a:solidFill>
                  <a:schemeClr val="tx1"/>
                </a:solidFill>
              </a:rPr>
              <a:t>creative and </a:t>
            </a:r>
            <a:r>
              <a:rPr lang="en-GB" dirty="0">
                <a:solidFill>
                  <a:schemeClr val="tx1"/>
                </a:solidFill>
              </a:rPr>
              <a:t>often </a:t>
            </a:r>
            <a:r>
              <a:rPr lang="en-GB" dirty="0" smtClean="0">
                <a:solidFill>
                  <a:schemeClr val="tx1"/>
                </a:solidFill>
              </a:rPr>
              <a:t>challenging opportunities. Such as residential trips – testing their fears and overcoming them promoting their confidence and self-belief. </a:t>
            </a:r>
          </a:p>
          <a:p>
            <a:pPr marL="0" indent="0" algn="r">
              <a:buNone/>
            </a:pPr>
            <a:r>
              <a:rPr lang="en-GB" dirty="0" smtClean="0">
                <a:solidFill>
                  <a:schemeClr val="tx1"/>
                </a:solidFill>
              </a:rPr>
              <a:t>(</a:t>
            </a:r>
            <a:r>
              <a:rPr lang="en-GB" dirty="0" err="1" smtClean="0">
                <a:solidFill>
                  <a:schemeClr val="tx1"/>
                </a:solidFill>
              </a:rPr>
              <a:t>Cwvys</a:t>
            </a:r>
            <a:r>
              <a:rPr lang="en-GB" dirty="0" smtClean="0">
                <a:solidFill>
                  <a:schemeClr val="tx1"/>
                </a:solidFill>
              </a:rPr>
              <a:t>, 2018). </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90019365"/>
      </p:ext>
    </p:extLst>
  </p:cSld>
  <p:clrMapOvr>
    <a:masterClrMapping/>
  </p:clrMapOvr>
  <mc:AlternateContent xmlns:mc="http://schemas.openxmlformats.org/markup-compatibility/2006" xmlns:p14="http://schemas.microsoft.com/office/powerpoint/2010/main">
    <mc:Choice Requires="p14">
      <p:transition spd="slow" p14:dur="2000" advTm="79811"/>
    </mc:Choice>
    <mc:Fallback xmlns="">
      <p:transition spd="slow" advTm="79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872" y="251381"/>
            <a:ext cx="8596668" cy="794994"/>
          </a:xfrm>
        </p:spPr>
        <p:txBody>
          <a:bodyPr>
            <a:normAutofit/>
          </a:bodyPr>
          <a:lstStyle/>
          <a:p>
            <a:pPr algn="ctr"/>
            <a:r>
              <a:rPr lang="en-GB" sz="4000" dirty="0" smtClean="0"/>
              <a:t>Continued…</a:t>
            </a:r>
            <a:endParaRPr lang="en-GB" sz="4000" dirty="0"/>
          </a:p>
        </p:txBody>
      </p:sp>
      <p:sp>
        <p:nvSpPr>
          <p:cNvPr id="3" name="Content Placeholder 2"/>
          <p:cNvSpPr>
            <a:spLocks noGrp="1"/>
          </p:cNvSpPr>
          <p:nvPr>
            <p:ph idx="1"/>
          </p:nvPr>
        </p:nvSpPr>
        <p:spPr>
          <a:xfrm>
            <a:off x="273376" y="1046376"/>
            <a:ext cx="9766169" cy="5533534"/>
          </a:xfrm>
        </p:spPr>
        <p:txBody>
          <a:bodyPr>
            <a:normAutofit fontScale="85000" lnSpcReduction="20000"/>
          </a:bodyPr>
          <a:lstStyle/>
          <a:p>
            <a:pPr>
              <a:buFont typeface="Wingdings" panose="05000000000000000000" pitchFamily="2" charset="2"/>
              <a:buChar char="q"/>
            </a:pPr>
            <a:r>
              <a:rPr lang="en-GB" dirty="0" smtClean="0">
                <a:solidFill>
                  <a:srgbClr val="0070C0"/>
                </a:solidFill>
              </a:rPr>
              <a:t>Value </a:t>
            </a:r>
            <a:r>
              <a:rPr lang="en-GB" dirty="0">
                <a:solidFill>
                  <a:srgbClr val="0070C0"/>
                </a:solidFill>
              </a:rPr>
              <a:t>youths and believe </a:t>
            </a:r>
            <a:r>
              <a:rPr lang="en-GB" dirty="0" smtClean="0">
                <a:solidFill>
                  <a:srgbClr val="0070C0"/>
                </a:solidFill>
              </a:rPr>
              <a:t>that young people are </a:t>
            </a:r>
            <a:r>
              <a:rPr lang="en-GB" dirty="0">
                <a:solidFill>
                  <a:srgbClr val="0070C0"/>
                </a:solidFill>
              </a:rPr>
              <a:t>worth the </a:t>
            </a:r>
            <a:r>
              <a:rPr lang="en-GB" dirty="0" smtClean="0">
                <a:solidFill>
                  <a:srgbClr val="0070C0"/>
                </a:solidFill>
              </a:rPr>
              <a:t>effort</a:t>
            </a:r>
          </a:p>
          <a:p>
            <a:pPr marL="0" indent="0">
              <a:buNone/>
            </a:pPr>
            <a:r>
              <a:rPr lang="en-GB" dirty="0" smtClean="0"/>
              <a:t>Youth Workers hear young people’s voices, </a:t>
            </a:r>
            <a:r>
              <a:rPr lang="en-GB" dirty="0"/>
              <a:t>and </a:t>
            </a:r>
            <a:r>
              <a:rPr lang="en-GB" dirty="0" smtClean="0"/>
              <a:t>have the skills to be </a:t>
            </a:r>
            <a:r>
              <a:rPr lang="en-GB" dirty="0"/>
              <a:t>creative and flexible.</a:t>
            </a:r>
          </a:p>
          <a:p>
            <a:pPr>
              <a:buFont typeface="Wingdings" panose="05000000000000000000" pitchFamily="2" charset="2"/>
              <a:buChar char="q"/>
            </a:pPr>
            <a:endParaRPr lang="en-GB" dirty="0"/>
          </a:p>
          <a:p>
            <a:pPr>
              <a:buFont typeface="Wingdings" panose="05000000000000000000" pitchFamily="2" charset="2"/>
              <a:buChar char="q"/>
            </a:pPr>
            <a:r>
              <a:rPr lang="en-GB" dirty="0" smtClean="0">
                <a:solidFill>
                  <a:srgbClr val="0070C0"/>
                </a:solidFill>
              </a:rPr>
              <a:t>Being available and reliable</a:t>
            </a:r>
          </a:p>
          <a:p>
            <a:pPr marL="0" indent="0">
              <a:buNone/>
            </a:pPr>
            <a:r>
              <a:rPr lang="en-GB" dirty="0" smtClean="0"/>
              <a:t>Youth Workers ensure they are both </a:t>
            </a:r>
            <a:r>
              <a:rPr lang="en-GB" dirty="0"/>
              <a:t>physically and emotionally </a:t>
            </a:r>
            <a:r>
              <a:rPr lang="en-GB" dirty="0" smtClean="0"/>
              <a:t>able to </a:t>
            </a:r>
            <a:r>
              <a:rPr lang="en-GB" dirty="0"/>
              <a:t>accommodate high-risk </a:t>
            </a:r>
            <a:r>
              <a:rPr lang="en-GB" dirty="0" smtClean="0"/>
              <a:t>young people </a:t>
            </a:r>
            <a:r>
              <a:rPr lang="en-GB" dirty="0"/>
              <a:t>when </a:t>
            </a:r>
            <a:r>
              <a:rPr lang="en-GB" dirty="0" smtClean="0"/>
              <a:t>they are </a:t>
            </a:r>
            <a:r>
              <a:rPr lang="en-GB" dirty="0"/>
              <a:t>ready to work on improving their situation.</a:t>
            </a:r>
          </a:p>
          <a:p>
            <a:pPr>
              <a:buFont typeface="Wingdings" panose="05000000000000000000" pitchFamily="2" charset="2"/>
              <a:buChar char="q"/>
            </a:pPr>
            <a:endParaRPr lang="en-GB" dirty="0"/>
          </a:p>
          <a:p>
            <a:pPr>
              <a:buFont typeface="Wingdings" panose="05000000000000000000" pitchFamily="2" charset="2"/>
              <a:buChar char="q"/>
            </a:pPr>
            <a:r>
              <a:rPr lang="en-GB" dirty="0" smtClean="0">
                <a:solidFill>
                  <a:srgbClr val="0070C0"/>
                </a:solidFill>
              </a:rPr>
              <a:t>Going the </a:t>
            </a:r>
            <a:r>
              <a:rPr lang="en-GB" dirty="0">
                <a:solidFill>
                  <a:srgbClr val="0070C0"/>
                </a:solidFill>
              </a:rPr>
              <a:t>extra </a:t>
            </a:r>
            <a:r>
              <a:rPr lang="en-GB" dirty="0" smtClean="0">
                <a:solidFill>
                  <a:srgbClr val="0070C0"/>
                </a:solidFill>
              </a:rPr>
              <a:t>mile</a:t>
            </a:r>
          </a:p>
          <a:p>
            <a:pPr marL="0" indent="0">
              <a:buNone/>
            </a:pPr>
            <a:r>
              <a:rPr lang="en-GB" dirty="0" smtClean="0"/>
              <a:t>Youth Workers are able to give a </a:t>
            </a:r>
            <a:r>
              <a:rPr lang="en-GB" dirty="0"/>
              <a:t>small thoughtful gesture </a:t>
            </a:r>
            <a:r>
              <a:rPr lang="en-GB" dirty="0" smtClean="0"/>
              <a:t>which challenges young people </a:t>
            </a:r>
            <a:r>
              <a:rPr lang="en-GB" dirty="0"/>
              <a:t>to ask themselves why somebody cares about them and to adjust to this reality.</a:t>
            </a:r>
          </a:p>
          <a:p>
            <a:pPr>
              <a:buFont typeface="Wingdings" panose="05000000000000000000" pitchFamily="2" charset="2"/>
              <a:buChar char="q"/>
            </a:pPr>
            <a:endParaRPr lang="en-GB" dirty="0"/>
          </a:p>
          <a:p>
            <a:pPr>
              <a:buFont typeface="Wingdings" panose="05000000000000000000" pitchFamily="2" charset="2"/>
              <a:buChar char="q"/>
            </a:pPr>
            <a:r>
              <a:rPr lang="en-GB" dirty="0" smtClean="0">
                <a:solidFill>
                  <a:srgbClr val="0070C0"/>
                </a:solidFill>
              </a:rPr>
              <a:t> Being self-aware</a:t>
            </a:r>
          </a:p>
          <a:p>
            <a:pPr marL="0" indent="0">
              <a:buNone/>
            </a:pPr>
            <a:r>
              <a:rPr lang="en-GB" dirty="0" smtClean="0"/>
              <a:t>Youth Workers </a:t>
            </a:r>
            <a:r>
              <a:rPr lang="en-GB" dirty="0"/>
              <a:t>know who they are both as people and professionals, especially with respect to their beliefs, values, judgments, and power. This </a:t>
            </a:r>
            <a:r>
              <a:rPr lang="en-GB" dirty="0" smtClean="0"/>
              <a:t>helps Youth Workers </a:t>
            </a:r>
            <a:r>
              <a:rPr lang="en-GB" dirty="0"/>
              <a:t>to become allies in the lives of high-risk </a:t>
            </a:r>
            <a:r>
              <a:rPr lang="en-GB" dirty="0" smtClean="0"/>
              <a:t>young people. </a:t>
            </a:r>
            <a:r>
              <a:rPr lang="en-GB" dirty="0"/>
              <a:t>Given their life experiences, </a:t>
            </a:r>
            <a:r>
              <a:rPr lang="en-GB" dirty="0" smtClean="0"/>
              <a:t>some young people </a:t>
            </a:r>
            <a:r>
              <a:rPr lang="en-GB" dirty="0"/>
              <a:t>can </a:t>
            </a:r>
            <a:r>
              <a:rPr lang="en-GB" dirty="0" smtClean="0"/>
              <a:t>detect </a:t>
            </a:r>
            <a:r>
              <a:rPr lang="en-GB" dirty="0"/>
              <a:t>others’ genuineness, truth, and integrity.</a:t>
            </a:r>
          </a:p>
          <a:p>
            <a:endParaRPr lang="en-GB" dirty="0"/>
          </a:p>
          <a:p>
            <a:pPr>
              <a:buFont typeface="Wingdings" panose="05000000000000000000" pitchFamily="2" charset="2"/>
              <a:buChar char="q"/>
            </a:pPr>
            <a:r>
              <a:rPr lang="en-GB" dirty="0" smtClean="0">
                <a:solidFill>
                  <a:srgbClr val="0070C0"/>
                </a:solidFill>
              </a:rPr>
              <a:t>Communicating </a:t>
            </a:r>
            <a:r>
              <a:rPr lang="en-GB" dirty="0">
                <a:solidFill>
                  <a:srgbClr val="0070C0"/>
                </a:solidFill>
              </a:rPr>
              <a:t>a consistent message: “I will not give up on you</a:t>
            </a:r>
            <a:r>
              <a:rPr lang="en-GB" dirty="0" smtClean="0">
                <a:solidFill>
                  <a:srgbClr val="0070C0"/>
                </a:solidFill>
              </a:rPr>
              <a:t>.”</a:t>
            </a:r>
          </a:p>
          <a:p>
            <a:pPr marL="0" indent="0">
              <a:buNone/>
            </a:pPr>
            <a:r>
              <a:rPr lang="en-GB" dirty="0" smtClean="0"/>
              <a:t>Youth Workers are mindful that high-risk young people may have experienced </a:t>
            </a:r>
            <a:r>
              <a:rPr lang="en-GB" dirty="0"/>
              <a:t>people giving up on them, so they </a:t>
            </a:r>
            <a:r>
              <a:rPr lang="en-GB" dirty="0" smtClean="0"/>
              <a:t>may not </a:t>
            </a:r>
            <a:r>
              <a:rPr lang="en-GB" dirty="0"/>
              <a:t>expect the relationship with their </a:t>
            </a:r>
            <a:r>
              <a:rPr lang="en-GB" dirty="0" smtClean="0"/>
              <a:t>Youth Worker </a:t>
            </a:r>
            <a:r>
              <a:rPr lang="en-GB" dirty="0"/>
              <a:t>to </a:t>
            </a:r>
            <a:r>
              <a:rPr lang="en-GB" dirty="0" smtClean="0"/>
              <a:t>be any </a:t>
            </a:r>
            <a:r>
              <a:rPr lang="en-GB" dirty="0"/>
              <a:t>different.</a:t>
            </a:r>
          </a:p>
          <a:p>
            <a:endParaRPr lang="en-GB"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79147986"/>
      </p:ext>
    </p:extLst>
  </p:cSld>
  <p:clrMapOvr>
    <a:masterClrMapping/>
  </p:clrMapOvr>
  <mc:AlternateContent xmlns:mc="http://schemas.openxmlformats.org/markup-compatibility/2006" xmlns:p14="http://schemas.microsoft.com/office/powerpoint/2010/main">
    <mc:Choice Requires="p14">
      <p:transition spd="slow" p14:dur="2000" advTm="64449"/>
    </mc:Choice>
    <mc:Fallback xmlns="">
      <p:transition spd="slow" advTm="64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85394"/>
            <a:ext cx="8596668" cy="794994"/>
          </a:xfrm>
        </p:spPr>
        <p:txBody>
          <a:bodyPr>
            <a:normAutofit/>
          </a:bodyPr>
          <a:lstStyle/>
          <a:p>
            <a:pPr algn="ctr"/>
            <a:r>
              <a:rPr lang="en-GB" sz="4000" dirty="0" smtClean="0"/>
              <a:t>Continued…</a:t>
            </a:r>
            <a:endParaRPr lang="en-GB" sz="4000" dirty="0"/>
          </a:p>
        </p:txBody>
      </p:sp>
      <p:sp>
        <p:nvSpPr>
          <p:cNvPr id="3" name="Content Placeholder 2"/>
          <p:cNvSpPr>
            <a:spLocks noGrp="1"/>
          </p:cNvSpPr>
          <p:nvPr>
            <p:ph idx="1"/>
          </p:nvPr>
        </p:nvSpPr>
        <p:spPr>
          <a:xfrm>
            <a:off x="311084" y="980389"/>
            <a:ext cx="9634193" cy="5410984"/>
          </a:xfrm>
        </p:spPr>
        <p:txBody>
          <a:bodyPr>
            <a:normAutofit/>
          </a:bodyPr>
          <a:lstStyle/>
          <a:p>
            <a:pPr>
              <a:buFont typeface="Wingdings" panose="05000000000000000000" pitchFamily="2" charset="2"/>
              <a:buChar char="q"/>
            </a:pPr>
            <a:r>
              <a:rPr lang="en-GB" sz="1500" dirty="0" smtClean="0">
                <a:solidFill>
                  <a:srgbClr val="0070C0"/>
                </a:solidFill>
              </a:rPr>
              <a:t>Expecting </a:t>
            </a:r>
            <a:r>
              <a:rPr lang="en-GB" sz="1500" dirty="0">
                <a:solidFill>
                  <a:srgbClr val="0070C0"/>
                </a:solidFill>
              </a:rPr>
              <a:t>to be tested </a:t>
            </a:r>
          </a:p>
          <a:p>
            <a:pPr marL="0" indent="0">
              <a:buNone/>
            </a:pPr>
            <a:r>
              <a:rPr lang="en-GB" sz="1500" dirty="0" smtClean="0">
                <a:solidFill>
                  <a:schemeClr val="tx1"/>
                </a:solidFill>
              </a:rPr>
              <a:t>Youth Workers are aware that given young people’s </a:t>
            </a:r>
            <a:r>
              <a:rPr lang="en-GB" sz="1500" dirty="0">
                <a:solidFill>
                  <a:schemeClr val="tx1"/>
                </a:solidFill>
              </a:rPr>
              <a:t>life experiences, high-risk </a:t>
            </a:r>
            <a:r>
              <a:rPr lang="en-GB" sz="1500" dirty="0" smtClean="0">
                <a:solidFill>
                  <a:schemeClr val="tx1"/>
                </a:solidFill>
              </a:rPr>
              <a:t>young people maybe, understandably, be sceptical </a:t>
            </a:r>
            <a:r>
              <a:rPr lang="en-GB" sz="1500" dirty="0">
                <a:solidFill>
                  <a:schemeClr val="tx1"/>
                </a:solidFill>
              </a:rPr>
              <a:t>and suspicious. They </a:t>
            </a:r>
            <a:r>
              <a:rPr lang="en-GB" sz="1500" dirty="0" smtClean="0">
                <a:solidFill>
                  <a:schemeClr val="tx1"/>
                </a:solidFill>
              </a:rPr>
              <a:t>may not want to risk </a:t>
            </a:r>
            <a:r>
              <a:rPr lang="en-GB" sz="1500" dirty="0">
                <a:solidFill>
                  <a:schemeClr val="tx1"/>
                </a:solidFill>
              </a:rPr>
              <a:t>being hurt </a:t>
            </a:r>
            <a:r>
              <a:rPr lang="en-GB" sz="1500" dirty="0" smtClean="0">
                <a:solidFill>
                  <a:schemeClr val="tx1"/>
                </a:solidFill>
              </a:rPr>
              <a:t>or let down again, needing to </a:t>
            </a:r>
            <a:r>
              <a:rPr lang="en-GB" sz="1500" dirty="0">
                <a:solidFill>
                  <a:schemeClr val="tx1"/>
                </a:solidFill>
              </a:rPr>
              <a:t>know whether the </a:t>
            </a:r>
            <a:r>
              <a:rPr lang="en-GB" sz="1500" dirty="0" smtClean="0">
                <a:solidFill>
                  <a:schemeClr val="tx1"/>
                </a:solidFill>
              </a:rPr>
              <a:t>Youth Worker </a:t>
            </a:r>
            <a:r>
              <a:rPr lang="en-GB" sz="1500" dirty="0">
                <a:solidFill>
                  <a:schemeClr val="tx1"/>
                </a:solidFill>
              </a:rPr>
              <a:t>will abandon them or follow through. </a:t>
            </a:r>
            <a:endParaRPr lang="en-GB" sz="1500" dirty="0" smtClean="0">
              <a:solidFill>
                <a:schemeClr val="tx1"/>
              </a:solidFill>
            </a:endParaRPr>
          </a:p>
          <a:p>
            <a:pPr marL="0" indent="0">
              <a:buNone/>
            </a:pPr>
            <a:endParaRPr lang="en-GB" sz="1500" dirty="0">
              <a:solidFill>
                <a:schemeClr val="tx1"/>
              </a:solidFill>
            </a:endParaRPr>
          </a:p>
          <a:p>
            <a:pPr>
              <a:buFont typeface="Wingdings" panose="05000000000000000000" pitchFamily="2" charset="2"/>
              <a:buChar char="q"/>
            </a:pPr>
            <a:r>
              <a:rPr lang="en-GB" sz="1500" dirty="0" smtClean="0">
                <a:solidFill>
                  <a:srgbClr val="0070C0"/>
                </a:solidFill>
              </a:rPr>
              <a:t>Exploring young people’s </a:t>
            </a:r>
            <a:r>
              <a:rPr lang="en-GB" sz="1500" dirty="0">
                <a:solidFill>
                  <a:srgbClr val="0070C0"/>
                </a:solidFill>
              </a:rPr>
              <a:t>motivation to </a:t>
            </a:r>
            <a:r>
              <a:rPr lang="en-GB" sz="1500" dirty="0" smtClean="0">
                <a:solidFill>
                  <a:srgbClr val="0070C0"/>
                </a:solidFill>
              </a:rPr>
              <a:t>change</a:t>
            </a:r>
            <a:endParaRPr lang="en-GB" sz="1500" dirty="0">
              <a:solidFill>
                <a:srgbClr val="0070C0"/>
              </a:solidFill>
            </a:endParaRPr>
          </a:p>
          <a:p>
            <a:pPr marL="0" indent="0">
              <a:buNone/>
            </a:pPr>
            <a:r>
              <a:rPr lang="en-GB" sz="1500" dirty="0" smtClean="0">
                <a:solidFill>
                  <a:schemeClr val="tx1"/>
                </a:solidFill>
              </a:rPr>
              <a:t>Youth Workers are mindful that some young people have the fear </a:t>
            </a:r>
            <a:r>
              <a:rPr lang="en-GB" sz="1500" dirty="0">
                <a:solidFill>
                  <a:schemeClr val="tx1"/>
                </a:solidFill>
              </a:rPr>
              <a:t>of failure and </a:t>
            </a:r>
            <a:r>
              <a:rPr lang="en-GB" sz="1500" dirty="0" smtClean="0">
                <a:solidFill>
                  <a:schemeClr val="tx1"/>
                </a:solidFill>
              </a:rPr>
              <a:t>change </a:t>
            </a:r>
            <a:r>
              <a:rPr lang="en-GB" sz="1500" dirty="0">
                <a:solidFill>
                  <a:schemeClr val="tx1"/>
                </a:solidFill>
              </a:rPr>
              <a:t>often can be mistaken as lack of motivation. Labels can contribute to this in the form of learned helplessness. </a:t>
            </a:r>
            <a:r>
              <a:rPr lang="en-GB" sz="1500" dirty="0" smtClean="0">
                <a:solidFill>
                  <a:schemeClr val="tx1"/>
                </a:solidFill>
              </a:rPr>
              <a:t>It</a:t>
            </a:r>
            <a:r>
              <a:rPr lang="en-GB" sz="1500" dirty="0">
                <a:solidFill>
                  <a:schemeClr val="tx1"/>
                </a:solidFill>
              </a:rPr>
              <a:t> </a:t>
            </a:r>
            <a:r>
              <a:rPr lang="en-GB" sz="1500" dirty="0" smtClean="0">
                <a:solidFill>
                  <a:schemeClr val="tx1"/>
                </a:solidFill>
              </a:rPr>
              <a:t>is </a:t>
            </a:r>
            <a:r>
              <a:rPr lang="en-GB" sz="1500" dirty="0">
                <a:solidFill>
                  <a:schemeClr val="tx1"/>
                </a:solidFill>
              </a:rPr>
              <a:t>often necessary for </a:t>
            </a:r>
            <a:r>
              <a:rPr lang="en-GB" sz="1500" dirty="0" smtClean="0">
                <a:solidFill>
                  <a:schemeClr val="tx1"/>
                </a:solidFill>
              </a:rPr>
              <a:t>Youth Workers </a:t>
            </a:r>
            <a:r>
              <a:rPr lang="en-GB" sz="1500" dirty="0">
                <a:solidFill>
                  <a:schemeClr val="tx1"/>
                </a:solidFill>
              </a:rPr>
              <a:t>to hold these </a:t>
            </a:r>
            <a:r>
              <a:rPr lang="en-GB" sz="1500" dirty="0" smtClean="0">
                <a:solidFill>
                  <a:schemeClr val="tx1"/>
                </a:solidFill>
              </a:rPr>
              <a:t>young people’s </a:t>
            </a:r>
            <a:r>
              <a:rPr lang="en-GB" sz="1500" dirty="0">
                <a:solidFill>
                  <a:schemeClr val="tx1"/>
                </a:solidFill>
              </a:rPr>
              <a:t>hands at first and to “check in” to ensure </a:t>
            </a:r>
            <a:r>
              <a:rPr lang="en-GB" sz="1500" dirty="0" smtClean="0">
                <a:solidFill>
                  <a:schemeClr val="tx1"/>
                </a:solidFill>
              </a:rPr>
              <a:t>they </a:t>
            </a:r>
            <a:r>
              <a:rPr lang="en-GB" sz="1500" dirty="0">
                <a:solidFill>
                  <a:schemeClr val="tx1"/>
                </a:solidFill>
              </a:rPr>
              <a:t>feel safe.</a:t>
            </a:r>
          </a:p>
          <a:p>
            <a:pPr>
              <a:buFont typeface="Wingdings" panose="05000000000000000000" pitchFamily="2" charset="2"/>
              <a:buChar char="q"/>
            </a:pPr>
            <a:endParaRPr lang="en-GB" sz="1500" dirty="0">
              <a:solidFill>
                <a:srgbClr val="0070C0"/>
              </a:solidFill>
            </a:endParaRPr>
          </a:p>
          <a:p>
            <a:pPr>
              <a:buFont typeface="Wingdings" panose="05000000000000000000" pitchFamily="2" charset="2"/>
              <a:buChar char="q"/>
            </a:pPr>
            <a:r>
              <a:rPr lang="en-GB" sz="1500" dirty="0">
                <a:solidFill>
                  <a:srgbClr val="0070C0"/>
                </a:solidFill>
              </a:rPr>
              <a:t>Being patient</a:t>
            </a:r>
          </a:p>
          <a:p>
            <a:pPr marL="0" indent="0">
              <a:buNone/>
            </a:pPr>
            <a:r>
              <a:rPr lang="en-GB" sz="1500" dirty="0" smtClean="0">
                <a:solidFill>
                  <a:schemeClr val="tx1"/>
                </a:solidFill>
              </a:rPr>
              <a:t>Youth Workers are aware that some high-risk young people </a:t>
            </a:r>
            <a:r>
              <a:rPr lang="en-GB" sz="1500" dirty="0">
                <a:solidFill>
                  <a:schemeClr val="tx1"/>
                </a:solidFill>
              </a:rPr>
              <a:t>may not know how to develop healthy relationships, so this will take </a:t>
            </a:r>
            <a:r>
              <a:rPr lang="en-GB" sz="1500" dirty="0" smtClean="0">
                <a:solidFill>
                  <a:schemeClr val="tx1"/>
                </a:solidFill>
              </a:rPr>
              <a:t>time, many expect </a:t>
            </a:r>
            <a:r>
              <a:rPr lang="en-GB" sz="1500" dirty="0">
                <a:solidFill>
                  <a:schemeClr val="tx1"/>
                </a:solidFill>
              </a:rPr>
              <a:t>to fail and feel unworthy of help</a:t>
            </a:r>
            <a:r>
              <a:rPr lang="en-GB" sz="1500" dirty="0" smtClean="0">
                <a:solidFill>
                  <a:schemeClr val="tx1"/>
                </a:solidFill>
              </a:rPr>
              <a:t>.</a:t>
            </a:r>
            <a:endParaRPr lang="en-GB" sz="1500" dirty="0">
              <a:solidFill>
                <a:schemeClr val="tx1"/>
              </a:solidFill>
            </a:endParaRPr>
          </a:p>
          <a:p>
            <a:pPr marL="0" indent="0" algn="r">
              <a:buNone/>
            </a:pPr>
            <a:r>
              <a:rPr lang="en-GB" sz="1500" dirty="0" smtClean="0">
                <a:solidFill>
                  <a:schemeClr val="tx1"/>
                </a:solidFill>
              </a:rPr>
              <a:t>(Smyth</a:t>
            </a:r>
            <a:r>
              <a:rPr lang="en-GB" sz="1500" dirty="0">
                <a:solidFill>
                  <a:schemeClr val="tx1"/>
                </a:solidFill>
              </a:rPr>
              <a:t>, </a:t>
            </a:r>
            <a:r>
              <a:rPr lang="en-GB" sz="1500" dirty="0" smtClean="0">
                <a:solidFill>
                  <a:schemeClr val="tx1"/>
                </a:solidFill>
              </a:rPr>
              <a:t>&amp; </a:t>
            </a:r>
            <a:r>
              <a:rPr lang="en-GB" sz="1500" dirty="0">
                <a:solidFill>
                  <a:schemeClr val="tx1"/>
                </a:solidFill>
              </a:rPr>
              <a:t>Eaton-Erickson, A</a:t>
            </a:r>
            <a:r>
              <a:rPr lang="en-GB" sz="1500">
                <a:solidFill>
                  <a:schemeClr val="tx1"/>
                </a:solidFill>
              </a:rPr>
              <a:t>, </a:t>
            </a:r>
            <a:r>
              <a:rPr lang="en-GB" sz="1500" smtClean="0">
                <a:solidFill>
                  <a:schemeClr val="tx1"/>
                </a:solidFill>
              </a:rPr>
              <a:t>pp: </a:t>
            </a:r>
            <a:r>
              <a:rPr lang="en-GB" sz="1500" dirty="0">
                <a:solidFill>
                  <a:schemeClr val="tx1"/>
                </a:solidFill>
              </a:rPr>
              <a:t>119, </a:t>
            </a:r>
            <a:r>
              <a:rPr lang="en-GB" sz="1500" dirty="0" smtClean="0">
                <a:solidFill>
                  <a:schemeClr val="tx1"/>
                </a:solidFill>
              </a:rPr>
              <a:t>126-139, 2009).</a:t>
            </a:r>
          </a:p>
          <a:p>
            <a:pPr marL="0" indent="0">
              <a:buNone/>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97388092"/>
      </p:ext>
    </p:extLst>
  </p:cSld>
  <p:clrMapOvr>
    <a:masterClrMapping/>
  </p:clrMapOvr>
  <mc:AlternateContent xmlns:mc="http://schemas.openxmlformats.org/markup-compatibility/2006" xmlns:p14="http://schemas.microsoft.com/office/powerpoint/2010/main">
    <mc:Choice Requires="p14">
      <p:transition spd="slow" p14:dur="2000" advTm="65502"/>
    </mc:Choice>
    <mc:Fallback xmlns="">
      <p:transition spd="slow" advTm="65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353" y="138545"/>
            <a:ext cx="8596668" cy="1016000"/>
          </a:xfrm>
        </p:spPr>
        <p:txBody>
          <a:bodyPr>
            <a:normAutofit/>
          </a:bodyPr>
          <a:lstStyle/>
          <a:p>
            <a:pPr algn="ctr"/>
            <a:r>
              <a:rPr lang="en-GB" sz="4000" dirty="0" smtClean="0"/>
              <a:t>Conclusion</a:t>
            </a:r>
            <a:endParaRPr lang="en-GB" sz="4000" dirty="0"/>
          </a:p>
        </p:txBody>
      </p:sp>
      <p:sp>
        <p:nvSpPr>
          <p:cNvPr id="3" name="Content Placeholder 2"/>
          <p:cNvSpPr>
            <a:spLocks noGrp="1"/>
          </p:cNvSpPr>
          <p:nvPr>
            <p:ph idx="1"/>
          </p:nvPr>
        </p:nvSpPr>
        <p:spPr>
          <a:xfrm>
            <a:off x="405353" y="879646"/>
            <a:ext cx="9502217" cy="5549434"/>
          </a:xfrm>
        </p:spPr>
        <p:txBody>
          <a:bodyPr>
            <a:normAutofit fontScale="92500"/>
          </a:bodyPr>
          <a:lstStyle/>
          <a:p>
            <a:pPr marL="0" indent="0" algn="ctr">
              <a:buNone/>
            </a:pPr>
            <a:r>
              <a:rPr lang="en-GB" dirty="0" smtClean="0"/>
              <a:t>IN CONCLUSION…</a:t>
            </a:r>
          </a:p>
          <a:p>
            <a:pPr marL="0" indent="0">
              <a:buNone/>
            </a:pPr>
            <a:r>
              <a:rPr lang="en-GB" b="1" dirty="0" smtClean="0">
                <a:solidFill>
                  <a:srgbClr val="FF0000"/>
                </a:solidFill>
              </a:rPr>
              <a:t>RISKS…</a:t>
            </a:r>
          </a:p>
          <a:p>
            <a:pPr marL="0" indent="0">
              <a:buNone/>
            </a:pPr>
            <a:r>
              <a:rPr lang="en-GB" dirty="0" smtClean="0"/>
              <a:t>Child Criminalisation in REAL and County Lines exists EVERYWHERE</a:t>
            </a:r>
          </a:p>
          <a:p>
            <a:pPr marL="0" indent="0">
              <a:buNone/>
            </a:pPr>
            <a:r>
              <a:rPr lang="en-GB" dirty="0" smtClean="0"/>
              <a:t>All young people are targets</a:t>
            </a:r>
          </a:p>
          <a:p>
            <a:pPr marL="0" indent="0">
              <a:buNone/>
            </a:pPr>
            <a:r>
              <a:rPr lang="en-GB" dirty="0"/>
              <a:t>Child Criminalisation </a:t>
            </a:r>
            <a:r>
              <a:rPr lang="en-GB" dirty="0" smtClean="0"/>
              <a:t>and </a:t>
            </a:r>
            <a:r>
              <a:rPr lang="en-GB" dirty="0"/>
              <a:t>County Lines </a:t>
            </a:r>
            <a:r>
              <a:rPr lang="en-GB" dirty="0" smtClean="0"/>
              <a:t>can effect our young people NOW and in their FUTURE</a:t>
            </a:r>
          </a:p>
          <a:p>
            <a:pPr marL="0" indent="0">
              <a:buNone/>
            </a:pPr>
            <a:r>
              <a:rPr lang="en-GB" dirty="0"/>
              <a:t>Child Criminalisation and County Lines can </a:t>
            </a:r>
            <a:r>
              <a:rPr lang="en-GB" dirty="0" smtClean="0"/>
              <a:t>have an effect on others involved in any young persons life </a:t>
            </a:r>
          </a:p>
          <a:p>
            <a:pPr marL="0" indent="0">
              <a:buNone/>
            </a:pPr>
            <a:r>
              <a:rPr lang="en-GB" b="1" dirty="0" smtClean="0">
                <a:solidFill>
                  <a:srgbClr val="00B050"/>
                </a:solidFill>
              </a:rPr>
              <a:t>BUT THERE ARE PROTECTIVE FACTORS…</a:t>
            </a:r>
          </a:p>
          <a:p>
            <a:pPr marL="0" indent="0">
              <a:buNone/>
            </a:pPr>
            <a:r>
              <a:rPr lang="en-GB" dirty="0" smtClean="0"/>
              <a:t>There are signs that we can all look out for </a:t>
            </a:r>
          </a:p>
          <a:p>
            <a:pPr marL="0" indent="0">
              <a:buNone/>
            </a:pPr>
            <a:r>
              <a:rPr lang="en-GB" dirty="0" smtClean="0"/>
              <a:t>We can educate each other</a:t>
            </a:r>
          </a:p>
          <a:p>
            <a:pPr marL="0" indent="0">
              <a:buNone/>
            </a:pPr>
            <a:r>
              <a:rPr lang="en-GB" dirty="0" smtClean="0"/>
              <a:t>We can communicate with one another and agencies such as the police, safeguarding teams, parents/guardians, education institutions, support networks and support agencies </a:t>
            </a:r>
          </a:p>
          <a:p>
            <a:pPr marL="0" indent="0">
              <a:buNone/>
            </a:pPr>
            <a:r>
              <a:rPr lang="en-GB" dirty="0" smtClean="0"/>
              <a:t>Youth Workers can hold a vital safe relationship with young people, along with having knowledge and capability of signposting young people to different agencies for support as well as having the ability to work with young people from the ages of eleven up to twenty-five – a unique support factor as can be a long standing support </a:t>
            </a:r>
          </a:p>
          <a:p>
            <a:pPr marL="0" indent="0">
              <a:buNone/>
            </a:pPr>
            <a:endParaRPr lang="en-GB" dirty="0" smtClean="0"/>
          </a:p>
          <a:p>
            <a:pPr marL="0" indent="0">
              <a:buNone/>
            </a:pPr>
            <a:endParaRPr lang="en-GB" dirty="0" smtClean="0"/>
          </a:p>
          <a:p>
            <a:pPr marL="0" indent="0">
              <a:buNone/>
            </a:pPr>
            <a:endParaRPr lang="en-GB"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85962184"/>
      </p:ext>
    </p:extLst>
  </p:cSld>
  <p:clrMapOvr>
    <a:masterClrMapping/>
  </p:clrMapOvr>
  <mc:AlternateContent xmlns:mc="http://schemas.openxmlformats.org/markup-compatibility/2006" xmlns:p14="http://schemas.microsoft.com/office/powerpoint/2010/main">
    <mc:Choice Requires="p14">
      <p:transition spd="slow" p14:dur="2000" advTm="60808"/>
    </mc:Choice>
    <mc:Fallback xmlns="">
      <p:transition spd="slow" advTm="60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500"/>
                                        <p:tgtEl>
                                          <p:spTgt spid="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500"/>
                                        <p:tgtEl>
                                          <p:spTgt spid="3">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500"/>
                                        <p:tgtEl>
                                          <p:spTgt spid="3">
                                            <p:txEl>
                                              <p:pRg st="9" end="9"/>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Effect transition="in" filter="fade">
                                      <p:cBhvr>
                                        <p:cTn id="6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42" y="84841"/>
            <a:ext cx="8596668" cy="975627"/>
          </a:xfrm>
        </p:spPr>
        <p:txBody>
          <a:bodyPr>
            <a:normAutofit/>
          </a:bodyPr>
          <a:lstStyle/>
          <a:p>
            <a:pPr algn="ctr"/>
            <a:r>
              <a:rPr lang="en-GB" sz="4000" dirty="0" smtClean="0"/>
              <a:t>Useful Links…</a:t>
            </a:r>
            <a:endParaRPr lang="en-GB" sz="4000" dirty="0"/>
          </a:p>
        </p:txBody>
      </p:sp>
      <p:sp>
        <p:nvSpPr>
          <p:cNvPr id="3" name="Content Placeholder 2"/>
          <p:cNvSpPr>
            <a:spLocks noGrp="1"/>
          </p:cNvSpPr>
          <p:nvPr>
            <p:ph idx="1"/>
          </p:nvPr>
        </p:nvSpPr>
        <p:spPr>
          <a:xfrm>
            <a:off x="301658" y="970960"/>
            <a:ext cx="10435472" cy="5703217"/>
          </a:xfrm>
        </p:spPr>
        <p:txBody>
          <a:bodyPr>
            <a:normAutofit fontScale="85000" lnSpcReduction="10000"/>
          </a:bodyPr>
          <a:lstStyle/>
          <a:p>
            <a:pPr>
              <a:buFont typeface="Wingdings" panose="05000000000000000000" pitchFamily="2" charset="2"/>
              <a:buChar char="q"/>
            </a:pPr>
            <a:r>
              <a:rPr lang="en-GB" dirty="0" smtClean="0"/>
              <a:t>UK Government, Criminal </a:t>
            </a:r>
            <a:r>
              <a:rPr lang="en-GB" dirty="0"/>
              <a:t>exploitation of children and vulnerable </a:t>
            </a:r>
            <a:r>
              <a:rPr lang="en-GB" dirty="0" smtClean="0"/>
              <a:t>adults, County lines</a:t>
            </a:r>
            <a:r>
              <a:rPr lang="en-GB" dirty="0"/>
              <a:t>.</a:t>
            </a:r>
            <a:endParaRPr lang="en-GB" dirty="0" smtClean="0"/>
          </a:p>
          <a:p>
            <a:pPr marL="0" indent="0">
              <a:buNone/>
            </a:pPr>
            <a:r>
              <a:rPr lang="en-GB" dirty="0" smtClean="0">
                <a:hlinkClick r:id="rId4"/>
              </a:rPr>
              <a:t>https</a:t>
            </a:r>
            <a:r>
              <a:rPr lang="en-GB" dirty="0">
                <a:hlinkClick r:id="rId4"/>
              </a:rPr>
              <a:t>://</a:t>
            </a:r>
            <a:r>
              <a:rPr lang="en-GB" dirty="0" smtClean="0">
                <a:hlinkClick r:id="rId4"/>
              </a:rPr>
              <a:t>www.gov.uk/government/publications/criminal-exploitation-of-children-and-vulnerable-adults-county-lines/criminal-exploitation-of-children-and-vulnerable-adults-county-lines</a:t>
            </a:r>
            <a:r>
              <a:rPr lang="en-GB" dirty="0"/>
              <a:t> </a:t>
            </a:r>
            <a:endParaRPr lang="en-GB" dirty="0" smtClean="0"/>
          </a:p>
          <a:p>
            <a:pPr>
              <a:buFont typeface="Wingdings" panose="05000000000000000000" pitchFamily="2" charset="2"/>
              <a:buChar char="q"/>
            </a:pPr>
            <a:r>
              <a:rPr lang="en-GB" dirty="0" smtClean="0"/>
              <a:t>National </a:t>
            </a:r>
            <a:r>
              <a:rPr lang="en-GB" dirty="0"/>
              <a:t>Crime </a:t>
            </a:r>
            <a:r>
              <a:rPr lang="en-GB" dirty="0" smtClean="0"/>
              <a:t>Agency, County lines.</a:t>
            </a:r>
          </a:p>
          <a:p>
            <a:pPr marL="0" indent="0">
              <a:buNone/>
            </a:pPr>
            <a:r>
              <a:rPr lang="en-GB" dirty="0" smtClean="0">
                <a:hlinkClick r:id="rId5"/>
              </a:rPr>
              <a:t>https</a:t>
            </a:r>
            <a:r>
              <a:rPr lang="en-GB" dirty="0">
                <a:hlinkClick r:id="rId5"/>
              </a:rPr>
              <a:t>://</a:t>
            </a:r>
            <a:r>
              <a:rPr lang="en-GB" dirty="0" smtClean="0">
                <a:hlinkClick r:id="rId5"/>
              </a:rPr>
              <a:t>www.nationalcrimeagency.gov.uk/what-we-do/crime-threats/drug-trafficking/county-lines</a:t>
            </a:r>
            <a:endParaRPr lang="en-GB" dirty="0" smtClean="0"/>
          </a:p>
          <a:p>
            <a:pPr>
              <a:buFont typeface="Wingdings" panose="05000000000000000000" pitchFamily="2" charset="2"/>
              <a:buChar char="q"/>
            </a:pPr>
            <a:r>
              <a:rPr lang="en-GB" dirty="0" smtClean="0"/>
              <a:t>National </a:t>
            </a:r>
            <a:r>
              <a:rPr lang="en-GB" dirty="0"/>
              <a:t>Crime </a:t>
            </a:r>
            <a:r>
              <a:rPr lang="en-GB" dirty="0" smtClean="0"/>
              <a:t>Agency</a:t>
            </a:r>
            <a:r>
              <a:rPr lang="en-GB" dirty="0"/>
              <a:t>,</a:t>
            </a:r>
            <a:r>
              <a:rPr lang="en-GB" dirty="0" smtClean="0"/>
              <a:t> County </a:t>
            </a:r>
            <a:r>
              <a:rPr lang="en-GB" dirty="0"/>
              <a:t>Lines Violence, Exploitation &amp; Drug </a:t>
            </a:r>
            <a:r>
              <a:rPr lang="en-GB" dirty="0" smtClean="0"/>
              <a:t>Supply. </a:t>
            </a:r>
            <a:endParaRPr lang="en-GB" dirty="0"/>
          </a:p>
          <a:p>
            <a:pPr marL="0" indent="0">
              <a:buNone/>
            </a:pPr>
            <a:r>
              <a:rPr lang="en-GB" dirty="0" smtClean="0">
                <a:hlinkClick r:id="rId6"/>
              </a:rPr>
              <a:t>https</a:t>
            </a:r>
            <a:r>
              <a:rPr lang="en-GB" dirty="0">
                <a:hlinkClick r:id="rId6"/>
              </a:rPr>
              <a:t>://</a:t>
            </a:r>
            <a:r>
              <a:rPr lang="en-GB" dirty="0" smtClean="0">
                <a:hlinkClick r:id="rId6"/>
              </a:rPr>
              <a:t>nationalcrimeagency.gov.uk/who-we-are/publications</a:t>
            </a:r>
            <a:endParaRPr lang="en-GB" dirty="0" smtClean="0"/>
          </a:p>
          <a:p>
            <a:pPr>
              <a:buFont typeface="Wingdings" panose="05000000000000000000" pitchFamily="2" charset="2"/>
              <a:buChar char="q"/>
            </a:pPr>
            <a:r>
              <a:rPr lang="en-GB" dirty="0" smtClean="0"/>
              <a:t>National </a:t>
            </a:r>
            <a:r>
              <a:rPr lang="en-GB" dirty="0"/>
              <a:t>Youth </a:t>
            </a:r>
            <a:r>
              <a:rPr lang="en-GB" dirty="0" smtClean="0"/>
              <a:t>Agency, Between </a:t>
            </a:r>
            <a:r>
              <a:rPr lang="en-GB" dirty="0"/>
              <a:t>the lines. Gangs and </a:t>
            </a:r>
            <a:r>
              <a:rPr lang="en-GB" dirty="0" smtClean="0"/>
              <a:t>Exploitation, </a:t>
            </a:r>
            <a:r>
              <a:rPr lang="en-GB" dirty="0"/>
              <a:t>County </a:t>
            </a:r>
            <a:r>
              <a:rPr lang="en-GB" dirty="0" smtClean="0"/>
              <a:t>Lines</a:t>
            </a:r>
          </a:p>
          <a:p>
            <a:pPr marL="0" indent="0">
              <a:buNone/>
            </a:pPr>
            <a:r>
              <a:rPr lang="en-GB" dirty="0" smtClean="0">
                <a:hlinkClick r:id="rId7"/>
              </a:rPr>
              <a:t>https</a:t>
            </a:r>
            <a:r>
              <a:rPr lang="en-GB" dirty="0">
                <a:hlinkClick r:id="rId7"/>
              </a:rPr>
              <a:t>://</a:t>
            </a:r>
            <a:r>
              <a:rPr lang="en-GB" dirty="0" smtClean="0">
                <a:hlinkClick r:id="rId7"/>
              </a:rPr>
              <a:t>static.nya.org.uk/static/f3fcc0c77f1f2d3b579af6274648540b/Between-the-lines-final-version.pdf</a:t>
            </a:r>
            <a:r>
              <a:rPr lang="en-GB" dirty="0" smtClean="0"/>
              <a:t> </a:t>
            </a:r>
          </a:p>
          <a:p>
            <a:pPr>
              <a:buFont typeface="Wingdings" panose="05000000000000000000" pitchFamily="2" charset="2"/>
              <a:buChar char="q"/>
            </a:pPr>
            <a:r>
              <a:rPr lang="en-GB" dirty="0" smtClean="0"/>
              <a:t>NSPCC, Protecting </a:t>
            </a:r>
            <a:r>
              <a:rPr lang="en-GB" dirty="0"/>
              <a:t>children from county </a:t>
            </a:r>
            <a:r>
              <a:rPr lang="en-GB" dirty="0" smtClean="0"/>
              <a:t>lines.</a:t>
            </a:r>
          </a:p>
          <a:p>
            <a:pPr marL="0" indent="0">
              <a:buNone/>
            </a:pPr>
            <a:r>
              <a:rPr lang="en-GB" dirty="0" smtClean="0">
                <a:hlinkClick r:id="rId8"/>
              </a:rPr>
              <a:t>https</a:t>
            </a:r>
            <a:r>
              <a:rPr lang="en-GB" dirty="0">
                <a:hlinkClick r:id="rId8"/>
              </a:rPr>
              <a:t>://</a:t>
            </a:r>
            <a:r>
              <a:rPr lang="en-GB" dirty="0" smtClean="0">
                <a:hlinkClick r:id="rId8"/>
              </a:rPr>
              <a:t>learning.nspcc.org.uk/child-abuse-and-neglect/county-lines</a:t>
            </a:r>
            <a:endParaRPr lang="en-GB" dirty="0"/>
          </a:p>
          <a:p>
            <a:pPr>
              <a:buFont typeface="Wingdings" panose="05000000000000000000" pitchFamily="2" charset="2"/>
              <a:buChar char="q"/>
            </a:pPr>
            <a:r>
              <a:rPr lang="en-GB" dirty="0" smtClean="0"/>
              <a:t>South </a:t>
            </a:r>
            <a:r>
              <a:rPr lang="en-GB" dirty="0"/>
              <a:t>Wales </a:t>
            </a:r>
            <a:r>
              <a:rPr lang="en-GB" dirty="0" smtClean="0"/>
              <a:t>Police, County </a:t>
            </a:r>
            <a:r>
              <a:rPr lang="en-GB" dirty="0"/>
              <a:t>Lines. </a:t>
            </a:r>
            <a:endParaRPr lang="en-GB" dirty="0" smtClean="0"/>
          </a:p>
          <a:p>
            <a:pPr marL="0" indent="0">
              <a:buNone/>
            </a:pPr>
            <a:r>
              <a:rPr lang="en-GB" dirty="0" smtClean="0">
                <a:hlinkClick r:id="rId9"/>
              </a:rPr>
              <a:t>https</a:t>
            </a:r>
            <a:r>
              <a:rPr lang="en-GB" dirty="0">
                <a:hlinkClick r:id="rId9"/>
              </a:rPr>
              <a:t>://</a:t>
            </a:r>
            <a:r>
              <a:rPr lang="en-GB" dirty="0" smtClean="0">
                <a:hlinkClick r:id="rId9"/>
              </a:rPr>
              <a:t>www.south-wales.police.uk/advice/advice-and-information/cl/county-lines</a:t>
            </a:r>
            <a:endParaRPr lang="en-GB" dirty="0" smtClean="0"/>
          </a:p>
          <a:p>
            <a:pPr>
              <a:buFont typeface="Wingdings" panose="05000000000000000000" pitchFamily="2" charset="2"/>
              <a:buChar char="q"/>
            </a:pPr>
            <a:r>
              <a:rPr lang="en-GB" dirty="0" smtClean="0"/>
              <a:t>Action </a:t>
            </a:r>
            <a:r>
              <a:rPr lang="en-GB" dirty="0"/>
              <a:t>For </a:t>
            </a:r>
            <a:r>
              <a:rPr lang="en-GB" dirty="0" smtClean="0"/>
              <a:t>Children, What </a:t>
            </a:r>
            <a:r>
              <a:rPr lang="en-GB" dirty="0"/>
              <a:t>is county lines and how can I protect my child? </a:t>
            </a:r>
            <a:endParaRPr lang="en-GB" dirty="0" smtClean="0"/>
          </a:p>
          <a:p>
            <a:pPr marL="0" indent="0">
              <a:buNone/>
            </a:pPr>
            <a:r>
              <a:rPr lang="en-GB" dirty="0" smtClean="0">
                <a:hlinkClick r:id="rId10"/>
              </a:rPr>
              <a:t>https</a:t>
            </a:r>
            <a:r>
              <a:rPr lang="en-GB" dirty="0">
                <a:hlinkClick r:id="rId10"/>
              </a:rPr>
              <a:t>://</a:t>
            </a:r>
            <a:r>
              <a:rPr lang="en-GB" dirty="0" smtClean="0">
                <a:hlinkClick r:id="rId10"/>
              </a:rPr>
              <a:t>parents.actionforchildren.org.uk/behaviour/challenging-behaviour/what-is-county-lines-drug-trafficking/</a:t>
            </a:r>
            <a:endParaRPr lang="en-GB" dirty="0" smtClean="0"/>
          </a:p>
          <a:p>
            <a:pPr>
              <a:buFont typeface="Wingdings" panose="05000000000000000000" pitchFamily="2" charset="2"/>
              <a:buChar char="q"/>
            </a:pPr>
            <a:r>
              <a:rPr lang="en-GB" dirty="0" smtClean="0"/>
              <a:t>The </a:t>
            </a:r>
            <a:r>
              <a:rPr lang="en-GB" dirty="0"/>
              <a:t>Children's </a:t>
            </a:r>
            <a:r>
              <a:rPr lang="en-GB" dirty="0" smtClean="0"/>
              <a:t>Society, Defining </a:t>
            </a:r>
            <a:r>
              <a:rPr lang="en-GB" dirty="0"/>
              <a:t>child criminal </a:t>
            </a:r>
            <a:r>
              <a:rPr lang="en-GB" dirty="0" smtClean="0"/>
              <a:t>exploitation.</a:t>
            </a:r>
          </a:p>
          <a:p>
            <a:pPr marL="0" indent="0">
              <a:buNone/>
            </a:pPr>
            <a:r>
              <a:rPr lang="en-GB" dirty="0" smtClean="0">
                <a:hlinkClick r:id="rId11"/>
              </a:rPr>
              <a:t>https</a:t>
            </a:r>
            <a:r>
              <a:rPr lang="en-GB" dirty="0">
                <a:hlinkClick r:id="rId11"/>
              </a:rPr>
              <a:t>://www.childrenssociety.org.uk/information/professionals/resources/defining-child-criminal-exploitation#:~:</a:t>
            </a:r>
            <a:r>
              <a:rPr lang="en-GB" dirty="0" smtClean="0">
                <a:hlinkClick r:id="rId11"/>
              </a:rPr>
              <a:t>text=Child%20Criminal%20Exploitation%3A,under%20the%20age%20of%2018</a:t>
            </a:r>
            <a:r>
              <a:rPr lang="en-GB" dirty="0" smtClean="0"/>
              <a:t> </a:t>
            </a:r>
          </a:p>
          <a:p>
            <a:pPr marL="0" indent="0">
              <a:buNone/>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87413793"/>
      </p:ext>
    </p:extLst>
  </p:cSld>
  <p:clrMapOvr>
    <a:masterClrMapping/>
  </p:clrMapOvr>
  <mc:AlternateContent xmlns:mc="http://schemas.openxmlformats.org/markup-compatibility/2006" xmlns:p14="http://schemas.microsoft.com/office/powerpoint/2010/main">
    <mc:Choice Requires="p14">
      <p:transition spd="slow" p14:dur="2000" advTm="3028"/>
    </mc:Choice>
    <mc:Fallback xmlns="">
      <p:transition spd="slow" advTm="3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0534" y="461817"/>
            <a:ext cx="8596668" cy="1228437"/>
          </a:xfrm>
        </p:spPr>
        <p:txBody>
          <a:bodyPr>
            <a:normAutofit/>
          </a:bodyPr>
          <a:lstStyle/>
          <a:p>
            <a:pPr algn="ctr"/>
            <a:r>
              <a:rPr lang="en-GB" sz="4000" dirty="0" smtClean="0"/>
              <a:t>Thank you for listening</a:t>
            </a:r>
            <a:endParaRPr lang="en-GB" sz="4000" dirty="0"/>
          </a:p>
        </p:txBody>
      </p:sp>
      <p:sp>
        <p:nvSpPr>
          <p:cNvPr id="3" name="Content Placeholder 2"/>
          <p:cNvSpPr>
            <a:spLocks noGrp="1"/>
          </p:cNvSpPr>
          <p:nvPr>
            <p:ph idx="1"/>
          </p:nvPr>
        </p:nvSpPr>
        <p:spPr>
          <a:xfrm>
            <a:off x="880534" y="1505527"/>
            <a:ext cx="8596668" cy="4248727"/>
          </a:xfrm>
        </p:spPr>
        <p:txBody>
          <a:bodyPr>
            <a:normAutofit/>
          </a:bodyPr>
          <a:lstStyle/>
          <a:p>
            <a:pPr marL="0" indent="0" algn="ctr">
              <a:buNone/>
            </a:pPr>
            <a:r>
              <a:rPr lang="en-GB" sz="3000" dirty="0" smtClean="0">
                <a:solidFill>
                  <a:srgbClr val="0070C0"/>
                </a:solidFill>
              </a:rPr>
              <a:t>Any Questions….</a:t>
            </a:r>
            <a:endParaRPr lang="en-GB" sz="3000" dirty="0">
              <a:solidFill>
                <a:srgbClr val="0070C0"/>
              </a:solidFill>
            </a:endParaRPr>
          </a:p>
        </p:txBody>
      </p:sp>
      <p:pic>
        <p:nvPicPr>
          <p:cNvPr id="7" name="Picture 6"/>
          <p:cNvPicPr>
            <a:picLocks noChangeAspect="1"/>
          </p:cNvPicPr>
          <p:nvPr/>
        </p:nvPicPr>
        <p:blipFill>
          <a:blip r:embed="rId4"/>
          <a:stretch>
            <a:fillRect/>
          </a:stretch>
        </p:blipFill>
        <p:spPr>
          <a:xfrm>
            <a:off x="3206049" y="2733964"/>
            <a:ext cx="4109152" cy="2857333"/>
          </a:xfrm>
          <a:prstGeom prst="rect">
            <a:avLst/>
          </a:prstGeom>
        </p:spPr>
      </p:pic>
      <p:sp>
        <p:nvSpPr>
          <p:cNvPr id="8" name="Rectangle 7"/>
          <p:cNvSpPr/>
          <p:nvPr/>
        </p:nvSpPr>
        <p:spPr>
          <a:xfrm>
            <a:off x="6562042" y="5940400"/>
            <a:ext cx="2406428" cy="307777"/>
          </a:xfrm>
          <a:prstGeom prst="rect">
            <a:avLst/>
          </a:prstGeom>
        </p:spPr>
        <p:txBody>
          <a:bodyPr wrap="none">
            <a:spAutoFit/>
          </a:bodyPr>
          <a:lstStyle/>
          <a:p>
            <a:r>
              <a:rPr lang="en-GB" sz="1400" dirty="0" smtClean="0"/>
              <a:t>(Angelfish Opinions, 2021</a:t>
            </a:r>
            <a:r>
              <a:rPr lang="en-GB" sz="1400" dirty="0"/>
              <a:t>). </a:t>
            </a: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32153380"/>
      </p:ext>
    </p:extLst>
  </p:cSld>
  <p:clrMapOvr>
    <a:masterClrMapping/>
  </p:clrMapOvr>
  <mc:AlternateContent xmlns:mc="http://schemas.openxmlformats.org/markup-compatibility/2006" xmlns:p14="http://schemas.microsoft.com/office/powerpoint/2010/main">
    <mc:Choice Requires="p14">
      <p:transition spd="slow" p14:dur="2000" advTm="1985"/>
    </mc:Choice>
    <mc:Fallback xmlns="">
      <p:transition spd="slow" advTm="1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757" y="242773"/>
            <a:ext cx="8596668" cy="720436"/>
          </a:xfrm>
        </p:spPr>
        <p:txBody>
          <a:bodyPr>
            <a:normAutofit/>
          </a:bodyPr>
          <a:lstStyle/>
          <a:p>
            <a:pPr algn="ctr"/>
            <a:r>
              <a:rPr lang="en-GB" sz="4000" dirty="0" smtClean="0"/>
              <a:t>References</a:t>
            </a:r>
            <a:endParaRPr lang="en-GB" sz="4000" dirty="0"/>
          </a:p>
        </p:txBody>
      </p:sp>
      <p:sp>
        <p:nvSpPr>
          <p:cNvPr id="3" name="Content Placeholder 2"/>
          <p:cNvSpPr>
            <a:spLocks noGrp="1"/>
          </p:cNvSpPr>
          <p:nvPr>
            <p:ph idx="1"/>
          </p:nvPr>
        </p:nvSpPr>
        <p:spPr>
          <a:xfrm>
            <a:off x="194536" y="1085757"/>
            <a:ext cx="10156096" cy="5578993"/>
          </a:xfrm>
        </p:spPr>
        <p:txBody>
          <a:bodyPr>
            <a:normAutofit fontScale="62500" lnSpcReduction="20000"/>
          </a:bodyPr>
          <a:lstStyle/>
          <a:p>
            <a:pPr>
              <a:buFont typeface="Wingdings" panose="05000000000000000000" pitchFamily="2" charset="2"/>
              <a:buChar char="q"/>
            </a:pPr>
            <a:r>
              <a:rPr lang="en-GB" sz="1400" dirty="0"/>
              <a:t>Action For Children. (2022). </a:t>
            </a:r>
            <a:r>
              <a:rPr lang="en-GB" sz="1400" i="1" dirty="0"/>
              <a:t>Support for Parents, What is county lines and how can I protect my child? </a:t>
            </a:r>
            <a:r>
              <a:rPr lang="en-GB" sz="1400" dirty="0"/>
              <a:t>Available at: https://parents.actionforchildren.org.uk/behaviour/challenging-behaviour/what-is-county-lines-drug-trafficking/. (Accessed: December 16, 2022). </a:t>
            </a:r>
          </a:p>
          <a:p>
            <a:pPr>
              <a:buFont typeface="Wingdings" panose="05000000000000000000" pitchFamily="2" charset="2"/>
              <a:buChar char="q"/>
            </a:pPr>
            <a:r>
              <a:rPr lang="en-GB" sz="1400" dirty="0" smtClean="0"/>
              <a:t>Angelfish </a:t>
            </a:r>
            <a:r>
              <a:rPr lang="en-GB" sz="1400" dirty="0"/>
              <a:t>Opinions</a:t>
            </a:r>
            <a:r>
              <a:rPr lang="en-GB" sz="1400" dirty="0" smtClean="0"/>
              <a:t>. (2021). </a:t>
            </a:r>
            <a:r>
              <a:rPr lang="en-GB" sz="1400" i="1" dirty="0" smtClean="0"/>
              <a:t>Take </a:t>
            </a:r>
            <a:r>
              <a:rPr lang="en-GB" sz="1400" i="1" dirty="0"/>
              <a:t>part in paid market research - have your say with angelfish opinions! </a:t>
            </a:r>
            <a:r>
              <a:rPr lang="en-GB" sz="1400" dirty="0" smtClean="0"/>
              <a:t>Available </a:t>
            </a:r>
            <a:r>
              <a:rPr lang="en-GB" sz="1400" dirty="0"/>
              <a:t>at: https://www.angelfish-opinions.com</a:t>
            </a:r>
            <a:r>
              <a:rPr lang="en-GB" sz="1400" dirty="0" smtClean="0"/>
              <a:t>/. (</a:t>
            </a:r>
            <a:r>
              <a:rPr lang="en-GB" sz="1400" dirty="0"/>
              <a:t>Accessed: December 20, 2022). </a:t>
            </a:r>
          </a:p>
          <a:p>
            <a:pPr>
              <a:buFont typeface="Wingdings" panose="05000000000000000000" pitchFamily="2" charset="2"/>
              <a:buChar char="q"/>
            </a:pPr>
            <a:r>
              <a:rPr lang="en-GB" sz="1400" dirty="0" smtClean="0"/>
              <a:t>CLD </a:t>
            </a:r>
            <a:r>
              <a:rPr lang="en-GB" sz="1400" dirty="0"/>
              <a:t>Standards Council for Scotland. </a:t>
            </a:r>
            <a:r>
              <a:rPr lang="en-GB" sz="1400" dirty="0" smtClean="0"/>
              <a:t>(2019). </a:t>
            </a:r>
            <a:r>
              <a:rPr lang="en-GB" sz="1400" i="1" dirty="0"/>
              <a:t>Youth work </a:t>
            </a:r>
            <a:r>
              <a:rPr lang="en-GB" sz="1400" i="1" dirty="0" smtClean="0"/>
              <a:t>NOS. </a:t>
            </a:r>
            <a:r>
              <a:rPr lang="en-GB" sz="1400" dirty="0" smtClean="0"/>
              <a:t>Available </a:t>
            </a:r>
            <a:r>
              <a:rPr lang="en-GB" sz="1400" dirty="0"/>
              <a:t>at: https://cldstandardscouncil.org.uk/resources/standards-and-benchmarks/national-occupational-standards/youth-work-nos</a:t>
            </a:r>
            <a:r>
              <a:rPr lang="en-GB" sz="1400" dirty="0" smtClean="0"/>
              <a:t>/. (</a:t>
            </a:r>
            <a:r>
              <a:rPr lang="en-GB" sz="1400" dirty="0"/>
              <a:t>Accessed: December 20, 2022). </a:t>
            </a:r>
            <a:endParaRPr lang="en-GB" sz="1400" dirty="0" smtClean="0"/>
          </a:p>
          <a:p>
            <a:pPr>
              <a:buFont typeface="Wingdings" panose="05000000000000000000" pitchFamily="2" charset="2"/>
              <a:buChar char="q"/>
            </a:pPr>
            <a:r>
              <a:rPr lang="en-GB" sz="1400" dirty="0" smtClean="0"/>
              <a:t>CWVYS. (2018). </a:t>
            </a:r>
            <a:r>
              <a:rPr lang="en-GB" sz="1400" i="1" dirty="0"/>
              <a:t>Youth </a:t>
            </a:r>
            <a:r>
              <a:rPr lang="en-GB" sz="1400" i="1" dirty="0" smtClean="0"/>
              <a:t>Work </a:t>
            </a:r>
            <a:r>
              <a:rPr lang="en-GB" sz="1400" i="1" dirty="0"/>
              <a:t>in Wales </a:t>
            </a:r>
            <a:r>
              <a:rPr lang="en-GB" sz="1400" i="1" dirty="0" smtClean="0"/>
              <a:t>Principles </a:t>
            </a:r>
            <a:r>
              <a:rPr lang="en-GB" sz="1400" i="1" dirty="0"/>
              <a:t>and P</a:t>
            </a:r>
            <a:r>
              <a:rPr lang="en-GB" sz="1400" i="1" dirty="0" smtClean="0"/>
              <a:t>urposes. </a:t>
            </a:r>
            <a:r>
              <a:rPr lang="en-GB" sz="1400" dirty="0" smtClean="0"/>
              <a:t>Available </a:t>
            </a:r>
            <a:r>
              <a:rPr lang="en-GB" sz="1400" dirty="0"/>
              <a:t>at: https://</a:t>
            </a:r>
            <a:r>
              <a:rPr lang="en-GB" sz="1400" dirty="0" smtClean="0"/>
              <a:t>www.cwvys.org.uk/wp-content/uploads/2018/11/YOUTH-WORK-IN-WALES-PRINCIPLES-AND-PURPOSES.pdf. (Accessed</a:t>
            </a:r>
            <a:r>
              <a:rPr lang="en-GB" sz="1400" dirty="0"/>
              <a:t>: January 4, 2023). </a:t>
            </a:r>
          </a:p>
          <a:p>
            <a:pPr>
              <a:buFont typeface="Wingdings" panose="05000000000000000000" pitchFamily="2" charset="2"/>
              <a:buChar char="q"/>
            </a:pPr>
            <a:r>
              <a:rPr lang="en-GB" sz="1400" dirty="0" smtClean="0"/>
              <a:t>Government, UK. (2022). </a:t>
            </a:r>
            <a:r>
              <a:rPr lang="en-GB" sz="1400" i="1" dirty="0" smtClean="0"/>
              <a:t>Criminal </a:t>
            </a:r>
            <a:r>
              <a:rPr lang="en-GB" sz="1400" i="1" dirty="0"/>
              <a:t>exploitation of children and vulnerable adults: County </a:t>
            </a:r>
            <a:r>
              <a:rPr lang="en-GB" sz="1400" i="1" dirty="0" smtClean="0"/>
              <a:t>lines. </a:t>
            </a:r>
            <a:r>
              <a:rPr lang="en-GB" sz="1400" dirty="0" smtClean="0"/>
              <a:t>Available </a:t>
            </a:r>
            <a:r>
              <a:rPr lang="en-GB" sz="1400" dirty="0"/>
              <a:t>at: https://</a:t>
            </a:r>
            <a:r>
              <a:rPr lang="en-GB" sz="1400" dirty="0" smtClean="0"/>
              <a:t>www.gov.uk/government/publications/criminal-exploitation-of-children-and-vulnerable-adults-county-lines/criminal-exploitation-of-children-and-vulnerable-adults-county-lines. (</a:t>
            </a:r>
            <a:r>
              <a:rPr lang="en-GB" sz="1400" dirty="0"/>
              <a:t>Accessed: December 13, 2022</a:t>
            </a:r>
            <a:r>
              <a:rPr lang="en-GB" sz="1400" dirty="0" smtClean="0"/>
              <a:t>).</a:t>
            </a:r>
          </a:p>
          <a:p>
            <a:pPr>
              <a:buFont typeface="Wingdings" panose="05000000000000000000" pitchFamily="2" charset="2"/>
              <a:buChar char="q"/>
            </a:pPr>
            <a:r>
              <a:rPr lang="en-GB" sz="1400" dirty="0"/>
              <a:t>National Crime Agency. (2017).</a:t>
            </a:r>
            <a:r>
              <a:rPr lang="en-GB" sz="1400" i="1" dirty="0"/>
              <a:t> County Lines Violence, Exploitation &amp; Drug Supply, National Briefing Report 2017. </a:t>
            </a:r>
            <a:r>
              <a:rPr lang="en-GB" sz="1400" dirty="0"/>
              <a:t>Available at: https://nationalcrimeagency.gov.uk/who-we-are/publications. (Accessed: December 12, 2022). </a:t>
            </a:r>
          </a:p>
          <a:p>
            <a:pPr>
              <a:buFont typeface="Wingdings" panose="05000000000000000000" pitchFamily="2" charset="2"/>
              <a:buChar char="q"/>
            </a:pPr>
            <a:r>
              <a:rPr lang="en-GB" sz="1400" dirty="0"/>
              <a:t>National Youth Agency. (2021). </a:t>
            </a:r>
            <a:r>
              <a:rPr lang="en-GB" sz="1400" i="1" dirty="0"/>
              <a:t>Between the lines. Gangs and Exploitation: County Lines, March 2021</a:t>
            </a:r>
            <a:r>
              <a:rPr lang="en-GB" sz="1400" dirty="0"/>
              <a:t>. Available at: https://static.nya.org.uk/static/f3fcc0c77f1f2d3b579af6274648540b/Between-the-lines-final-version.pdf. (Accessed: December 12, 2022).</a:t>
            </a:r>
          </a:p>
          <a:p>
            <a:pPr>
              <a:buFont typeface="Wingdings" panose="05000000000000000000" pitchFamily="2" charset="2"/>
              <a:buChar char="q"/>
            </a:pPr>
            <a:r>
              <a:rPr lang="en-GB" sz="1400" dirty="0" smtClean="0"/>
              <a:t>National </a:t>
            </a:r>
            <a:r>
              <a:rPr lang="en-GB" sz="1400" dirty="0"/>
              <a:t>Crime Agency. (2022). </a:t>
            </a:r>
            <a:r>
              <a:rPr lang="en-GB" sz="1400" i="1" dirty="0"/>
              <a:t>County lines. </a:t>
            </a:r>
            <a:r>
              <a:rPr lang="en-GB" sz="1400" dirty="0"/>
              <a:t>Available at: https://www.nationalcrimeagency.gov.uk/what-we-do/crime-threats/drug-trafficking/county-lines. </a:t>
            </a:r>
            <a:r>
              <a:rPr lang="en-GB" sz="1400" dirty="0" smtClean="0"/>
              <a:t>(Accessed</a:t>
            </a:r>
            <a:r>
              <a:rPr lang="en-GB" sz="1400" dirty="0"/>
              <a:t>: December 12, 2022). </a:t>
            </a:r>
          </a:p>
          <a:p>
            <a:pPr>
              <a:buFont typeface="Wingdings" panose="05000000000000000000" pitchFamily="2" charset="2"/>
              <a:buChar char="q"/>
            </a:pPr>
            <a:r>
              <a:rPr lang="en-GB" sz="1400" dirty="0" smtClean="0"/>
              <a:t>NSPCC. (2022). </a:t>
            </a:r>
            <a:r>
              <a:rPr lang="en-GB" sz="1400" i="1" dirty="0"/>
              <a:t>Protecting children from county </a:t>
            </a:r>
            <a:r>
              <a:rPr lang="en-GB" sz="1400" i="1" dirty="0" smtClean="0"/>
              <a:t>lines, NSPCC learning. </a:t>
            </a:r>
            <a:r>
              <a:rPr lang="en-GB" sz="1400" dirty="0" smtClean="0"/>
              <a:t>Available </a:t>
            </a:r>
            <a:r>
              <a:rPr lang="en-GB" sz="1400" dirty="0"/>
              <a:t>at: https://</a:t>
            </a:r>
            <a:r>
              <a:rPr lang="en-GB" sz="1400" dirty="0" smtClean="0"/>
              <a:t>learning.nspcc.org.uk/child-abuse-and-neglect/county-lines. (</a:t>
            </a:r>
            <a:r>
              <a:rPr lang="en-GB" sz="1400" dirty="0"/>
              <a:t>Accessed: December 12, 2022). </a:t>
            </a:r>
            <a:endParaRPr lang="en-GB" sz="1400" dirty="0" smtClean="0"/>
          </a:p>
          <a:p>
            <a:pPr>
              <a:buFont typeface="Wingdings" panose="05000000000000000000" pitchFamily="2" charset="2"/>
              <a:buChar char="q"/>
            </a:pPr>
            <a:r>
              <a:rPr lang="en-GB" sz="1400" dirty="0" smtClean="0"/>
              <a:t>O'Hagan</a:t>
            </a:r>
            <a:r>
              <a:rPr lang="en-GB" sz="1400" dirty="0"/>
              <a:t>, A. and Long, A. (2019). </a:t>
            </a:r>
            <a:r>
              <a:rPr lang="en-GB" sz="1400" i="1" dirty="0"/>
              <a:t>The socioeconomic effects of organised crimes county lines. </a:t>
            </a:r>
            <a:r>
              <a:rPr lang="en-GB" sz="1400" dirty="0"/>
              <a:t>Available at: https://core.ac.uk/download/pdf/228124977.pdf. (Accessed: December 12, 2022).  </a:t>
            </a:r>
            <a:endParaRPr lang="en-GB" sz="1400" dirty="0" smtClean="0"/>
          </a:p>
          <a:p>
            <a:pPr>
              <a:buFont typeface="Wingdings" panose="05000000000000000000" pitchFamily="2" charset="2"/>
              <a:buChar char="q"/>
            </a:pPr>
            <a:r>
              <a:rPr lang="en-GB" sz="1400" dirty="0"/>
              <a:t>Peel Solutions. (2021). </a:t>
            </a:r>
            <a:r>
              <a:rPr lang="en-GB" sz="1400" i="1" dirty="0"/>
              <a:t>County line gangs, guide to spot the signs, safeguarding. </a:t>
            </a:r>
            <a:r>
              <a:rPr lang="en-GB" sz="1400" dirty="0"/>
              <a:t>Available at: https://peelsolutions.co.uk/county-lines-spot-signs. (Accessed: December 12, 2022). </a:t>
            </a:r>
          </a:p>
          <a:p>
            <a:pPr>
              <a:buFont typeface="Wingdings" panose="05000000000000000000" pitchFamily="2" charset="2"/>
              <a:buChar char="q"/>
            </a:pPr>
            <a:r>
              <a:rPr lang="en-GB" sz="1400" dirty="0"/>
              <a:t>Rawhide Youth Services (2021). </a:t>
            </a:r>
            <a:r>
              <a:rPr lang="en-GB" sz="1400" i="1" dirty="0"/>
              <a:t>What are youth at-risk and what can you do to help?, Rawhide Youth Services. </a:t>
            </a:r>
            <a:r>
              <a:rPr lang="en-GB" sz="1400" dirty="0"/>
              <a:t>Available at: https://www.rawhide.org/blog/teen-issues/youth-at-risk/#:~:text=Helping%20youth%20at-risk%201%201.%20Communicate%20Open%20communication,If%20possible%2C%20communicate%20with%20the%20teen%E2%80%99s%20friends.%20. (Accessed: January 3, 2023). </a:t>
            </a:r>
          </a:p>
          <a:p>
            <a:pPr>
              <a:buFont typeface="Wingdings" panose="05000000000000000000" pitchFamily="2" charset="2"/>
              <a:buChar char="q"/>
            </a:pPr>
            <a:r>
              <a:rPr lang="en-GB" sz="1400" dirty="0"/>
              <a:t>Smyth, P., &amp; Eaton-Erickson, A. (2009). Making the connection: Strategies for working with high-risk youth. In McKay, S., Fuchs, D., &amp; Brown, I (Eds.). </a:t>
            </a:r>
            <a:r>
              <a:rPr lang="en-GB" sz="1400" i="1" dirty="0"/>
              <a:t>Passion for action in child and family services: Voices from the prairies. </a:t>
            </a:r>
            <a:r>
              <a:rPr lang="en-GB" sz="1400" dirty="0"/>
              <a:t>(pp. 119, 126-139). Regina, Saskatchewan, Canada: Canadian Plains Research </a:t>
            </a:r>
            <a:r>
              <a:rPr lang="en-GB" sz="1400" dirty="0" err="1"/>
              <a:t>Center</a:t>
            </a:r>
            <a:r>
              <a:rPr lang="en-GB" sz="1400" dirty="0" smtClean="0"/>
              <a:t>. (</a:t>
            </a:r>
            <a:r>
              <a:rPr lang="en-GB" sz="1400" dirty="0"/>
              <a:t>Accessed: January 4, 2023). </a:t>
            </a:r>
          </a:p>
          <a:p>
            <a:pPr>
              <a:buFont typeface="Wingdings" panose="05000000000000000000" pitchFamily="2" charset="2"/>
              <a:buChar char="q"/>
            </a:pPr>
            <a:r>
              <a:rPr lang="en-GB" sz="1400" dirty="0" smtClean="0"/>
              <a:t>South </a:t>
            </a:r>
            <a:r>
              <a:rPr lang="en-GB" sz="1400" dirty="0"/>
              <a:t>Wales Police. (2022). </a:t>
            </a:r>
            <a:r>
              <a:rPr lang="en-GB" sz="1400" i="1" dirty="0" smtClean="0"/>
              <a:t>County </a:t>
            </a:r>
            <a:r>
              <a:rPr lang="en-GB" sz="1400" i="1" dirty="0"/>
              <a:t>Lines. </a:t>
            </a:r>
            <a:r>
              <a:rPr lang="en-GB" sz="1400" dirty="0"/>
              <a:t>Available at: https://</a:t>
            </a:r>
            <a:r>
              <a:rPr lang="en-GB" sz="1400" dirty="0" smtClean="0"/>
              <a:t>www.south-wales.police.uk/advice/advice-and-information/cl/county-lines. (Accessed</a:t>
            </a:r>
            <a:r>
              <a:rPr lang="en-GB" sz="1400" dirty="0"/>
              <a:t>: December 12, 2022</a:t>
            </a:r>
            <a:r>
              <a:rPr lang="en-GB" sz="1400" dirty="0" smtClean="0"/>
              <a:t>).</a:t>
            </a:r>
          </a:p>
          <a:p>
            <a:pPr>
              <a:buFont typeface="Wingdings" panose="05000000000000000000" pitchFamily="2" charset="2"/>
              <a:buChar char="q"/>
            </a:pPr>
            <a:r>
              <a:rPr lang="en-GB" sz="1400" dirty="0" smtClean="0"/>
              <a:t>The </a:t>
            </a:r>
            <a:r>
              <a:rPr lang="en-GB" sz="1400" dirty="0"/>
              <a:t>Children's Society. </a:t>
            </a:r>
            <a:r>
              <a:rPr lang="en-GB" sz="1400" dirty="0" smtClean="0"/>
              <a:t>(2021). </a:t>
            </a:r>
            <a:r>
              <a:rPr lang="en-GB" sz="1400" i="1" dirty="0" smtClean="0"/>
              <a:t>Defining </a:t>
            </a:r>
            <a:r>
              <a:rPr lang="en-GB" sz="1400" i="1" dirty="0"/>
              <a:t>child criminal </a:t>
            </a:r>
            <a:r>
              <a:rPr lang="en-GB" sz="1400" i="1" dirty="0" smtClean="0"/>
              <a:t>exploitation. </a:t>
            </a:r>
            <a:r>
              <a:rPr lang="en-GB" sz="1400" dirty="0" smtClean="0"/>
              <a:t>Available </a:t>
            </a:r>
            <a:r>
              <a:rPr lang="en-GB" sz="1400" dirty="0"/>
              <a:t>at: https://www.childrenssociety.org.uk/information/professionals/resources/defining-child-criminal-exploitation#:~:</a:t>
            </a:r>
            <a:r>
              <a:rPr lang="en-GB" sz="1400" dirty="0" smtClean="0"/>
              <a:t>text=Child%20Criminal%20Exploitation%3A,under%20the%20age%20of%2018. (</a:t>
            </a:r>
            <a:r>
              <a:rPr lang="en-GB" sz="1400" dirty="0"/>
              <a:t>Accessed: December 12, 2022). </a:t>
            </a:r>
            <a:endParaRPr lang="en-GB" sz="1400" dirty="0" smtClean="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44523705"/>
      </p:ext>
    </p:extLst>
  </p:cSld>
  <p:clrMapOvr>
    <a:masterClrMapping/>
  </p:clrMapOvr>
  <mc:AlternateContent xmlns:mc="http://schemas.openxmlformats.org/markup-compatibility/2006" xmlns:p14="http://schemas.microsoft.com/office/powerpoint/2010/main">
    <mc:Choice Requires="p14">
      <p:transition spd="slow" p14:dur="2000" advTm="1959"/>
    </mc:Choice>
    <mc:Fallback xmlns="">
      <p:transition spd="slow" advTm="1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6|11.8|1.1|1.3|4.4|2|1.7|4.1|2.2|4.5|3.8|2.6|3.8"/>
</p:tagLst>
</file>

<file path=ppt/tags/tag2.xml><?xml version="1.0" encoding="utf-8"?>
<p:tagLst xmlns:a="http://schemas.openxmlformats.org/drawingml/2006/main" xmlns:r="http://schemas.openxmlformats.org/officeDocument/2006/relationships" xmlns:p="http://schemas.openxmlformats.org/presentationml/2006/main">
  <p:tag name="TIMING" val="|0.6|5.4|2.7|6.8|3.7|3.2|2.8"/>
</p:tagLst>
</file>

<file path=ppt/tags/tag3.xml><?xml version="1.0" encoding="utf-8"?>
<p:tagLst xmlns:a="http://schemas.openxmlformats.org/drawingml/2006/main" xmlns:r="http://schemas.openxmlformats.org/officeDocument/2006/relationships" xmlns:p="http://schemas.openxmlformats.org/presentationml/2006/main">
  <p:tag name="TIMING" val="|1.2|3.8|1.5|16.1"/>
</p:tagLst>
</file>

<file path=ppt/tags/tag4.xml><?xml version="1.0" encoding="utf-8"?>
<p:tagLst xmlns:a="http://schemas.openxmlformats.org/drawingml/2006/main" xmlns:r="http://schemas.openxmlformats.org/officeDocument/2006/relationships" xmlns:p="http://schemas.openxmlformats.org/presentationml/2006/main">
  <p:tag name="TIMING" val="|0.5"/>
</p:tagLst>
</file>

<file path=ppt/tags/tag5.xml><?xml version="1.0" encoding="utf-8"?>
<p:tagLst xmlns:a="http://schemas.openxmlformats.org/drawingml/2006/main" xmlns:r="http://schemas.openxmlformats.org/officeDocument/2006/relationships" xmlns:p="http://schemas.openxmlformats.org/presentationml/2006/main">
  <p:tag name="TIMING" val="|0.5"/>
</p:tagLst>
</file>

<file path=ppt/tags/tag6.xml><?xml version="1.0" encoding="utf-8"?>
<p:tagLst xmlns:a="http://schemas.openxmlformats.org/drawingml/2006/main" xmlns:r="http://schemas.openxmlformats.org/officeDocument/2006/relationships" xmlns:p="http://schemas.openxmlformats.org/presentationml/2006/main">
  <p:tag name="TIMING" val="|0.5|3.6|0.5|5.4|0.7|1.9"/>
</p:tagLst>
</file>

<file path=ppt/tags/tag7.xml><?xml version="1.0" encoding="utf-8"?>
<p:tagLst xmlns:a="http://schemas.openxmlformats.org/drawingml/2006/main" xmlns:r="http://schemas.openxmlformats.org/officeDocument/2006/relationships" xmlns:p="http://schemas.openxmlformats.org/presentationml/2006/main">
  <p:tag name="TIMING" val="|2.9|3.6|15.7|8.5|4.5|6.9"/>
</p:tagLst>
</file>

<file path=ppt/tags/tag8.xml><?xml version="1.0" encoding="utf-8"?>
<p:tagLst xmlns:a="http://schemas.openxmlformats.org/drawingml/2006/main" xmlns:r="http://schemas.openxmlformats.org/officeDocument/2006/relationships" xmlns:p="http://schemas.openxmlformats.org/presentationml/2006/main">
  <p:tag name="TIMING" val="|0.5|2.5|0.5|8.2|1.1"/>
</p:tagLst>
</file>

<file path=ppt/tags/tag9.xml><?xml version="1.0" encoding="utf-8"?>
<p:tagLst xmlns:a="http://schemas.openxmlformats.org/drawingml/2006/main" xmlns:r="http://schemas.openxmlformats.org/officeDocument/2006/relationships" xmlns:p="http://schemas.openxmlformats.org/presentationml/2006/main">
  <p:tag name="TIMING" val="|0.8|1.3|0.6|34.7|0.8|0.6"/>
</p:tagLst>
</file>

<file path=ppt/tags/tag10.xml><?xml version="1.0" encoding="utf-8"?>
<p:tagLst xmlns:a="http://schemas.openxmlformats.org/drawingml/2006/main" xmlns:r="http://schemas.openxmlformats.org/officeDocument/2006/relationships" xmlns:p="http://schemas.openxmlformats.org/presentationml/2006/main">
  <p:tag name="TIMING" val="|0.5|2.4|3.1|0.6|4.4|6.8|1.8|1.5|3.8|1.6|2.7"/>
</p:tagLst>
</file>

<file path=ppt/tags/tag11.xml><?xml version="1.0" encoding="utf-8"?>
<p:tagLst xmlns:a="http://schemas.openxmlformats.org/drawingml/2006/main" xmlns:r="http://schemas.openxmlformats.org/officeDocument/2006/relationships" xmlns:p="http://schemas.openxmlformats.org/presentationml/2006/main">
  <p:tag name="TIMING" val="|3.1|6.4|5.8|6.7|4.7|3.5|2.9|6.6|5.3|1.9"/>
</p:tagLst>
</file>

<file path=ppt/tags/tag12.xml><?xml version="1.0" encoding="utf-8"?>
<p:tagLst xmlns:a="http://schemas.openxmlformats.org/drawingml/2006/main" xmlns:r="http://schemas.openxmlformats.org/officeDocument/2006/relationships" xmlns:p="http://schemas.openxmlformats.org/presentationml/2006/main">
  <p:tag name="TIMING" val="|4|1.1|10.7|1.1|11.6|1.5"/>
</p:tagLst>
</file>

<file path=ppt/tags/tag13.xml><?xml version="1.0" encoding="utf-8"?>
<p:tagLst xmlns:a="http://schemas.openxmlformats.org/drawingml/2006/main" xmlns:r="http://schemas.openxmlformats.org/officeDocument/2006/relationships" xmlns:p="http://schemas.openxmlformats.org/presentationml/2006/main">
  <p:tag name="TIMING" val="|0.7|1.2|0.8|0.8|23.4|3.7|4.2|6.4|2.5|11"/>
</p:tagLst>
</file>

<file path=ppt/tags/tag14.xml><?xml version="1.0" encoding="utf-8"?>
<p:tagLst xmlns:a="http://schemas.openxmlformats.org/drawingml/2006/main" xmlns:r="http://schemas.openxmlformats.org/officeDocument/2006/relationships" xmlns:p="http://schemas.openxmlformats.org/presentationml/2006/main">
  <p:tag name="TIMING" val="|2.4|2.1|8.4|2.7|3.3"/>
</p:tagLst>
</file>

<file path=ppt/tags/tag15.xml><?xml version="1.0" encoding="utf-8"?>
<p:tagLst xmlns:a="http://schemas.openxmlformats.org/drawingml/2006/main" xmlns:r="http://schemas.openxmlformats.org/officeDocument/2006/relationships" xmlns:p="http://schemas.openxmlformats.org/presentationml/2006/main">
  <p:tag name="TIMING" val="|0.8|0.8|12.1|1.2|7.1|2"/>
</p:tagLst>
</file>

<file path=ppt/tags/tag16.xml><?xml version="1.0" encoding="utf-8"?>
<p:tagLst xmlns:a="http://schemas.openxmlformats.org/drawingml/2006/main" xmlns:r="http://schemas.openxmlformats.org/officeDocument/2006/relationships" xmlns:p="http://schemas.openxmlformats.org/presentationml/2006/main">
  <p:tag name="TIMING" val="|5|1.2|8.6|0.9|10.9|1|5.4|5|2.5|4.2|1.8|7"/>
</p:tagLst>
</file>

<file path=ppt/tags/tag17.xml><?xml version="1.0" encoding="utf-8"?>
<p:tagLst xmlns:a="http://schemas.openxmlformats.org/drawingml/2006/main" xmlns:r="http://schemas.openxmlformats.org/officeDocument/2006/relationships" xmlns:p="http://schemas.openxmlformats.org/presentationml/2006/main">
  <p:tag name="TIMING" val="|1|1.2|1.3|4.5|1.9|5.3|10.7|1.8|2.4|1.7|9.9"/>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49149</TotalTime>
  <Words>3623</Words>
  <Application>Microsoft Office PowerPoint</Application>
  <PresentationFormat>Widescreen</PresentationFormat>
  <Paragraphs>288</Paragraphs>
  <Slides>30</Slides>
  <Notes>0</Notes>
  <HiddenSlides>0</HiddenSlides>
  <MMClips>30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Courier New</vt:lpstr>
      <vt:lpstr>Trebuchet MS</vt:lpstr>
      <vt:lpstr>Trebuchet MS (Body)</vt:lpstr>
      <vt:lpstr>Wingdings</vt:lpstr>
      <vt:lpstr>Wingdings 3</vt:lpstr>
      <vt:lpstr>Facet</vt:lpstr>
      <vt:lpstr>Young People &amp; Society 3:  Trauma, Exploitation &amp; Toxic Childhood ECYW6004 </vt:lpstr>
      <vt:lpstr>Introduction</vt:lpstr>
      <vt:lpstr>Introduction continued</vt:lpstr>
      <vt:lpstr>Who am I?</vt:lpstr>
      <vt:lpstr>So what issues are facing our Young People in today’s society?</vt:lpstr>
      <vt:lpstr>PowerPoint Presentation</vt:lpstr>
      <vt:lpstr>Topic</vt:lpstr>
      <vt:lpstr>Why… </vt:lpstr>
      <vt:lpstr>Risk Factors &amp; Statistics… </vt:lpstr>
      <vt:lpstr>So what is Child Criminal Exploitation (CCE) </vt:lpstr>
      <vt:lpstr>So what is County Lines? </vt:lpstr>
      <vt:lpstr>What type of young people do perpetrators target?</vt:lpstr>
      <vt:lpstr>A victim's story</vt:lpstr>
      <vt:lpstr>What are the signs that young people are involved in County Lines?</vt:lpstr>
      <vt:lpstr>PowerPoint Presentation</vt:lpstr>
      <vt:lpstr>What effects and risks do County Lines have on young people NOW</vt:lpstr>
      <vt:lpstr>What effects and risks do County Lines have on young people NOW</vt:lpstr>
      <vt:lpstr>What effects and risks do County Lines have on young people  FUTURE</vt:lpstr>
      <vt:lpstr>What effects and risks do County Lines have on young people  FUTURE</vt:lpstr>
      <vt:lpstr>A criminal’s story </vt:lpstr>
      <vt:lpstr>Who else can be effected by County Lines? </vt:lpstr>
      <vt:lpstr>What can parents/guardians do to support young people who are involved in County  Lines?</vt:lpstr>
      <vt:lpstr>Why are Youth Workers best placed to support young people at risk…</vt:lpstr>
      <vt:lpstr>Continued…</vt:lpstr>
      <vt:lpstr>Continued…</vt:lpstr>
      <vt:lpstr>Continued…</vt:lpstr>
      <vt:lpstr>Conclusion</vt:lpstr>
      <vt:lpstr>Useful Links…</vt:lpstr>
      <vt:lpstr>Thank you for listening</vt:lpstr>
      <vt:lpstr>References</vt:lpstr>
    </vt:vector>
  </TitlesOfParts>
  <Company>PCC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Wisby, Frances</dc:creator>
  <cp:lastModifiedBy>Wisby, Frances</cp:lastModifiedBy>
  <cp:revision>744</cp:revision>
  <dcterms:created xsi:type="dcterms:W3CDTF">2022-12-01T15:59:54Z</dcterms:created>
  <dcterms:modified xsi:type="dcterms:W3CDTF">2023-01-06T10:39:42Z</dcterms:modified>
</cp:coreProperties>
</file>