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27"/>
  </p:notesMasterIdLst>
  <p:sldIdLst>
    <p:sldId id="474" r:id="rId5"/>
    <p:sldId id="258" r:id="rId6"/>
    <p:sldId id="260" r:id="rId7"/>
    <p:sldId id="475" r:id="rId8"/>
    <p:sldId id="1968" r:id="rId9"/>
    <p:sldId id="498" r:id="rId10"/>
    <p:sldId id="518" r:id="rId11"/>
    <p:sldId id="507" r:id="rId12"/>
    <p:sldId id="1507" r:id="rId13"/>
    <p:sldId id="1629" r:id="rId14"/>
    <p:sldId id="1943" r:id="rId15"/>
    <p:sldId id="505" r:id="rId16"/>
    <p:sldId id="302" r:id="rId17"/>
    <p:sldId id="515" r:id="rId18"/>
    <p:sldId id="423" r:id="rId19"/>
    <p:sldId id="516" r:id="rId20"/>
    <p:sldId id="1949" r:id="rId21"/>
    <p:sldId id="1946" r:id="rId22"/>
    <p:sldId id="414" r:id="rId23"/>
    <p:sldId id="521" r:id="rId24"/>
    <p:sldId id="1951" r:id="rId25"/>
    <p:sldId id="265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 autoAdjust="0"/>
    <p:restoredTop sz="94660"/>
  </p:normalViewPr>
  <p:slideViewPr>
    <p:cSldViewPr snapToGrid="0">
      <p:cViewPr varScale="1">
        <p:scale>
          <a:sx n="75" d="100"/>
          <a:sy n="75" d="100"/>
        </p:scale>
        <p:origin x="26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11/24/25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8172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19556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97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5" r:id="rId12"/>
    <p:sldLayoutId id="2147483926" r:id="rId13"/>
    <p:sldLayoutId id="214748392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s://commons.wikimedia.org/wiki/File:Children's_play_area,_Priory_Park,_Malvern_-_geograph.org.uk_-_1362251.jpg" TargetMode="External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quizlet.com/gb/493944550/gorffennol-mynd-flash-cards/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2.png"/><Relationship Id="rId4" Type="http://schemas.openxmlformats.org/officeDocument/2006/relationships/image" Target="../media/image4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adnoddau.canolfanpeniarth.org/matiau_gramadeg/?t=59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2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microsoft.com/office/2007/relationships/media" Target="../media/media5.m4a"/><Relationship Id="rId7" Type="http://schemas.openxmlformats.org/officeDocument/2006/relationships/image" Target="../media/image2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5.emf"/><Relationship Id="rId11" Type="http://schemas.openxmlformats.org/officeDocument/2006/relationships/image" Target="../media/image22.pn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9.svg"/><Relationship Id="rId4" Type="http://schemas.openxmlformats.org/officeDocument/2006/relationships/audio" Target="../media/media5.m4a"/><Relationship Id="rId9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2.png"/><Relationship Id="rId4" Type="http://schemas.openxmlformats.org/officeDocument/2006/relationships/image" Target="../media/image25.e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media" Target="../media/media8.m4a"/><Relationship Id="rId7" Type="http://schemas.openxmlformats.org/officeDocument/2006/relationships/image" Target="../media/image3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Relationship Id="rId9" Type="http://schemas.openxmlformats.org/officeDocument/2006/relationships/image" Target="../media/image4.tif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5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Tachwedd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25ain 2025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B2C00E5E-F0E2-A16F-99DF-946B93EA7821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Gwnes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past tense (I went, </a:t>
            </a:r>
            <a:r>
              <a:rPr lang="en-US" sz="2800">
                <a:latin typeface="+mj-lt"/>
                <a:cs typeface="Cavolini" panose="03000502040302020204" pitchFamily="66" charset="0"/>
              </a:rPr>
              <a:t>I did/made…)</a:t>
            </a: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0E069E8-2D87-534C-9636-43A38A282B05}"/>
              </a:ext>
            </a:extLst>
          </p:cNvPr>
          <p:cNvSpPr txBox="1">
            <a:spLocks/>
          </p:cNvSpPr>
          <p:nvPr/>
        </p:nvSpPr>
        <p:spPr>
          <a:xfrm>
            <a:off x="2014762" y="136526"/>
            <a:ext cx="8044543" cy="843188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/>
                <a:cs typeface="Arial"/>
              </a:rPr>
              <a:t>Beth ydy’r dyddiad heddiw?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955D86-B99A-4646-A6AD-A388B8B9A77A}"/>
              </a:ext>
            </a:extLst>
          </p:cNvPr>
          <p:cNvSpPr txBox="1"/>
          <p:nvPr/>
        </p:nvSpPr>
        <p:spPr>
          <a:xfrm>
            <a:off x="111920" y="979592"/>
            <a:ext cx="2606223" cy="3108543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Dydd Sul</a:t>
            </a:r>
          </a:p>
          <a:p>
            <a:r>
              <a:rPr lang="cy-GB" sz="2800">
                <a:latin typeface="Arial"/>
                <a:cs typeface="Arial"/>
              </a:rPr>
              <a:t> Dydd Llun</a:t>
            </a:r>
          </a:p>
          <a:p>
            <a:r>
              <a:rPr lang="cy-GB" sz="2800">
                <a:latin typeface="Arial"/>
                <a:cs typeface="Arial"/>
              </a:rPr>
              <a:t> Dydd Mawrth</a:t>
            </a:r>
          </a:p>
          <a:p>
            <a:r>
              <a:rPr lang="cy-GB" sz="2800">
                <a:latin typeface="Arial"/>
                <a:cs typeface="Arial"/>
              </a:rPr>
              <a:t> Dydd Mercher</a:t>
            </a:r>
          </a:p>
          <a:p>
            <a:r>
              <a:rPr lang="cy-GB" sz="2800">
                <a:latin typeface="Arial"/>
                <a:cs typeface="Arial"/>
              </a:rPr>
              <a:t> Dydd Iau</a:t>
            </a:r>
          </a:p>
          <a:p>
            <a:r>
              <a:rPr lang="cy-GB" sz="2800">
                <a:latin typeface="Arial"/>
                <a:cs typeface="Arial"/>
              </a:rPr>
              <a:t> Dydd Gwener</a:t>
            </a:r>
          </a:p>
          <a:p>
            <a:r>
              <a:rPr lang="cy-GB" sz="2800">
                <a:latin typeface="Arial"/>
                <a:cs typeface="Arial"/>
              </a:rPr>
              <a:t> Dydd Sadwrn</a:t>
            </a:r>
            <a:endParaRPr lang="cy-GB" sz="14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4382DB-AE4F-F64F-A7A6-DD6E90D98C12}"/>
              </a:ext>
            </a:extLst>
          </p:cNvPr>
          <p:cNvSpPr txBox="1"/>
          <p:nvPr/>
        </p:nvSpPr>
        <p:spPr>
          <a:xfrm>
            <a:off x="2880042" y="979592"/>
            <a:ext cx="2035532" cy="526297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dirty="0">
                <a:latin typeface="Arial"/>
                <a:cs typeface="Arial"/>
              </a:rPr>
              <a:t> Ionawr</a:t>
            </a:r>
          </a:p>
          <a:p>
            <a:r>
              <a:rPr lang="cy-GB" sz="2800" dirty="0">
                <a:latin typeface="Arial"/>
                <a:cs typeface="Arial"/>
              </a:rPr>
              <a:t> Chwefror</a:t>
            </a:r>
          </a:p>
          <a:p>
            <a:r>
              <a:rPr lang="cy-GB" sz="2800" dirty="0">
                <a:latin typeface="Arial"/>
                <a:cs typeface="Arial"/>
              </a:rPr>
              <a:t> Mawrth</a:t>
            </a:r>
          </a:p>
          <a:p>
            <a:r>
              <a:rPr lang="cy-GB" sz="2800" dirty="0">
                <a:latin typeface="Arial"/>
                <a:cs typeface="Arial"/>
              </a:rPr>
              <a:t> Ebrill</a:t>
            </a:r>
          </a:p>
          <a:p>
            <a:r>
              <a:rPr lang="cy-GB" sz="2800" dirty="0">
                <a:latin typeface="Arial"/>
                <a:cs typeface="Arial"/>
              </a:rPr>
              <a:t> Mai</a:t>
            </a:r>
          </a:p>
          <a:p>
            <a:r>
              <a:rPr lang="cy-GB" sz="2800" dirty="0">
                <a:latin typeface="Arial"/>
                <a:cs typeface="Arial"/>
              </a:rPr>
              <a:t> Mehefin</a:t>
            </a:r>
          </a:p>
          <a:p>
            <a:r>
              <a:rPr lang="cy-GB" sz="2800" dirty="0">
                <a:latin typeface="Arial"/>
                <a:cs typeface="Arial"/>
              </a:rPr>
              <a:t> Gorffennaf</a:t>
            </a:r>
          </a:p>
          <a:p>
            <a:r>
              <a:rPr lang="cy-GB" sz="2800" dirty="0">
                <a:latin typeface="Arial"/>
                <a:cs typeface="Arial"/>
              </a:rPr>
              <a:t> Awst</a:t>
            </a:r>
          </a:p>
          <a:p>
            <a:r>
              <a:rPr lang="cy-GB" sz="2800" dirty="0">
                <a:latin typeface="Arial"/>
                <a:cs typeface="Arial"/>
              </a:rPr>
              <a:t> Medi</a:t>
            </a:r>
          </a:p>
          <a:p>
            <a:r>
              <a:rPr lang="cy-GB" sz="2800" dirty="0">
                <a:latin typeface="Arial"/>
                <a:cs typeface="Arial"/>
              </a:rPr>
              <a:t> Hydref</a:t>
            </a:r>
          </a:p>
          <a:p>
            <a:r>
              <a:rPr lang="cy-GB" sz="2800" dirty="0">
                <a:latin typeface="Arial"/>
                <a:cs typeface="Arial"/>
              </a:rPr>
              <a:t> Tachwedd</a:t>
            </a:r>
          </a:p>
          <a:p>
            <a:r>
              <a:rPr lang="cy-GB" sz="2800" dirty="0">
                <a:latin typeface="Arial"/>
                <a:cs typeface="Arial"/>
              </a:rPr>
              <a:t> Rhagfyr</a:t>
            </a:r>
            <a:endParaRPr lang="cy-GB" sz="1600" dirty="0">
              <a:latin typeface="Arial"/>
              <a:cs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AF8B4-0563-2046-85B6-CF0728589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751" y="902144"/>
            <a:ext cx="6801646" cy="3511620"/>
          </a:xfrm>
          <a:prstGeom prst="rect">
            <a:avLst/>
          </a:prstGeom>
          <a:ln w="28575"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A0616A-4862-E94D-BA1F-256DC5BE2E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16" r="2666"/>
          <a:stretch/>
        </p:blipFill>
        <p:spPr>
          <a:xfrm>
            <a:off x="5558659" y="4644275"/>
            <a:ext cx="6035987" cy="15982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568FBD-2D34-0F4E-AA0A-4F5119212369}"/>
              </a:ext>
            </a:extLst>
          </p:cNvPr>
          <p:cNvSpPr txBox="1"/>
          <p:nvPr/>
        </p:nvSpPr>
        <p:spPr>
          <a:xfrm>
            <a:off x="6096000" y="4878638"/>
            <a:ext cx="52215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Noteworthy Light" panose="02000400000000000000" pitchFamily="2" charset="77"/>
                <a:ea typeface="Noteworthy Light" panose="02000400000000000000" pitchFamily="2" charset="77"/>
                <a:cs typeface="Apple Chancery" panose="03020702040506060504" pitchFamily="66" charset="-79"/>
              </a:rPr>
              <a:t>Dydd Mercher, </a:t>
            </a:r>
          </a:p>
          <a:p>
            <a:pPr algn="ctr"/>
            <a:r>
              <a:rPr lang="cy-GB" sz="3200" b="1" dirty="0">
                <a:latin typeface="Noteworthy Light" panose="02000400000000000000" pitchFamily="2" charset="77"/>
                <a:ea typeface="Noteworthy Light" panose="02000400000000000000" pitchFamily="2" charset="77"/>
                <a:cs typeface="Apple Chancery" panose="03020702040506060504" pitchFamily="66" charset="-79"/>
              </a:rPr>
              <a:t>Tachwedd y pumed ar hugain.</a:t>
            </a:r>
          </a:p>
        </p:txBody>
      </p:sp>
    </p:spTree>
    <p:extLst>
      <p:ext uri="{BB962C8B-B14F-4D97-AF65-F5344CB8AC3E}">
        <p14:creationId xmlns:p14="http://schemas.microsoft.com/office/powerpoint/2010/main" val="4041451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practising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212223"/>
            <a:ext cx="11429206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Segoe Print" panose="02000800000000000000" pitchFamily="2" charset="0"/>
              </a:rPr>
              <a:t>Berfau’r</a:t>
            </a:r>
            <a:r>
              <a:rPr lang="en-US" sz="5500" b="1" cap="none" dirty="0">
                <a:latin typeface="Segoe Print" panose="02000800000000000000" pitchFamily="2" charset="0"/>
              </a:rPr>
              <a:t> </a:t>
            </a:r>
            <a:r>
              <a:rPr lang="en-US" sz="5500" b="1" cap="none" dirty="0" err="1">
                <a:latin typeface="Segoe Print" panose="02000800000000000000" pitchFamily="2" charset="0"/>
              </a:rPr>
              <a:t>Gorffennol</a:t>
            </a:r>
            <a:endParaRPr lang="en-US" sz="5500" b="1" cap="none" dirty="0">
              <a:latin typeface="Segoe Print" panose="02000800000000000000" pitchFamily="2" charset="0"/>
            </a:endParaRPr>
          </a:p>
          <a:p>
            <a:r>
              <a:rPr lang="en-US" sz="3200" b="1" cap="none" dirty="0">
                <a:latin typeface="Segoe Print" panose="02000800000000000000" pitchFamily="2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81F10D-7C6D-6525-8485-67245D879B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642" y="196799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537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876700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94667" y="162830"/>
            <a:ext cx="2007281" cy="51453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567074" y="181160"/>
            <a:ext cx="2692825" cy="51453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40199" y="162830"/>
            <a:ext cx="3491204" cy="514538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1417231" y="162165"/>
            <a:ext cx="1777436" cy="5159554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2698782" y="2634979"/>
            <a:ext cx="6623154" cy="10433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4000" b="1" cap="none" dirty="0">
                <a:latin typeface="Ink Free" panose="03080402000500000000" pitchFamily="66" charset="0"/>
              </a:rPr>
              <a:t> ‘</a:t>
            </a:r>
            <a:r>
              <a:rPr lang="en-US" sz="4000" b="1" cap="none" dirty="0" err="1">
                <a:latin typeface="Ink Free" panose="03080402000500000000" pitchFamily="66" charset="0"/>
              </a:rPr>
              <a:t>Mynd</a:t>
            </a:r>
            <a:r>
              <a:rPr lang="en-US" sz="4000" b="1" cap="none" dirty="0">
                <a:latin typeface="Ink Free" panose="03080402000500000000" pitchFamily="66" charset="0"/>
              </a:rPr>
              <a:t>’(‘to go’)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125CFA-2489-D24C-8F45-DB7876A6C639}"/>
              </a:ext>
            </a:extLst>
          </p:cNvPr>
          <p:cNvSpPr/>
          <p:nvPr/>
        </p:nvSpPr>
        <p:spPr>
          <a:xfrm>
            <a:off x="4090922" y="5732157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395130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550A-4BF0-4646-AC52-E5872AE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35" y="216187"/>
            <a:ext cx="11598442" cy="659100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Codwch a sgwrsiwch!</a:t>
            </a:r>
            <a:endParaRPr lang="cy-GB" b="1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5EF01AD-81E4-FB45-8A09-70E43A958860}"/>
              </a:ext>
            </a:extLst>
          </p:cNvPr>
          <p:cNvGraphicFramePr>
            <a:graphicFrameLocks noGrp="1"/>
          </p:cNvGraphicFramePr>
          <p:nvPr/>
        </p:nvGraphicFramePr>
        <p:xfrm>
          <a:off x="501759" y="2047979"/>
          <a:ext cx="11187469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7514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761469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3141618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796868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Pwy 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Ble est ti ddoe?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Ble est ti wythnos diwethaf?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Ble est ti ar y penwythnos?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5BEC947-C04D-D04B-9602-4BFB315837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457092" y="220223"/>
            <a:ext cx="1509921" cy="13179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33643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FF66CE8-2223-5342-B7D4-68E540A2C2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859610"/>
              </p:ext>
            </p:extLst>
          </p:nvPr>
        </p:nvGraphicFramePr>
        <p:xfrm>
          <a:off x="250372" y="1417320"/>
          <a:ext cx="11691256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814">
                  <a:extLst>
                    <a:ext uri="{9D8B030D-6E8A-4147-A177-3AD203B41FA5}">
                      <a16:colId xmlns:a16="http://schemas.microsoft.com/office/drawing/2014/main" val="3878360061"/>
                    </a:ext>
                  </a:extLst>
                </a:gridCol>
                <a:gridCol w="2922814">
                  <a:extLst>
                    <a:ext uri="{9D8B030D-6E8A-4147-A177-3AD203B41FA5}">
                      <a16:colId xmlns:a16="http://schemas.microsoft.com/office/drawing/2014/main" val="2019069060"/>
                    </a:ext>
                  </a:extLst>
                </a:gridCol>
                <a:gridCol w="2922814">
                  <a:extLst>
                    <a:ext uri="{9D8B030D-6E8A-4147-A177-3AD203B41FA5}">
                      <a16:colId xmlns:a16="http://schemas.microsoft.com/office/drawing/2014/main" val="4223701960"/>
                    </a:ext>
                  </a:extLst>
                </a:gridCol>
                <a:gridCol w="2922814">
                  <a:extLst>
                    <a:ext uri="{9D8B030D-6E8A-4147-A177-3AD203B41FA5}">
                      <a16:colId xmlns:a16="http://schemas.microsoft.com/office/drawing/2014/main" val="216570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4150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3944191"/>
                  </a:ext>
                </a:extLst>
              </a:tr>
            </a:tbl>
          </a:graphicData>
        </a:graphic>
      </p:graphicFrame>
      <p:pic>
        <p:nvPicPr>
          <p:cNvPr id="7" name="Picture 6" descr="A playground with colorful play equipment&#10;&#10;Description automatically generated">
            <a:extLst>
              <a:ext uri="{FF2B5EF4-FFF2-40B4-BE49-F238E27FC236}">
                <a16:creationId xmlns:a16="http://schemas.microsoft.com/office/drawing/2014/main" id="{663C86DE-11EA-CB57-0ABF-7D6B68B175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0004" y="1416422"/>
            <a:ext cx="2889822" cy="199831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8" name="Picture 17" descr="Empty Classroom A wide angle view of an organised and tidy classroom in a school in Hexham in the North East of England school uk stock pictures, royalty-free photos &amp; images">
            <a:extLst>
              <a:ext uri="{FF2B5EF4-FFF2-40B4-BE49-F238E27FC236}">
                <a16:creationId xmlns:a16="http://schemas.microsoft.com/office/drawing/2014/main" id="{72AC314E-AD94-03EB-24EC-41804F6608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5187" y="1416991"/>
            <a:ext cx="2918185" cy="199260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9" name="Picture 18" descr="Two women serving kids food in a school cafeteria, Two women serving kids food in a school cafeteria, back view school canteen stock pictures, royalty-free photos &amp; images">
            <a:extLst>
              <a:ext uri="{FF2B5EF4-FFF2-40B4-BE49-F238E27FC236}">
                <a16:creationId xmlns:a16="http://schemas.microsoft.com/office/drawing/2014/main" id="{9E4462DE-E470-5E5E-D316-3813126CFB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1930" y="1417390"/>
            <a:ext cx="2867993" cy="19872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0" name="Picture 19" descr="School Assemby Hall  school hall stock pictures, royalty-free photos &amp; images">
            <a:extLst>
              <a:ext uri="{FF2B5EF4-FFF2-40B4-BE49-F238E27FC236}">
                <a16:creationId xmlns:a16="http://schemas.microsoft.com/office/drawing/2014/main" id="{BC478786-CFC8-2A06-926C-9CA79DB717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0229" y="1416934"/>
            <a:ext cx="2927310" cy="19927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1" name="Picture 20" descr="Deck Beach Chairs on the Coast beach uk stock pictures, royalty-free photos &amp; images">
            <a:extLst>
              <a:ext uri="{FF2B5EF4-FFF2-40B4-BE49-F238E27FC236}">
                <a16:creationId xmlns:a16="http://schemas.microsoft.com/office/drawing/2014/main" id="{EAA4EA88-9430-1CFB-C27D-12C2BFCFA5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510" y="3452034"/>
            <a:ext cx="2895372" cy="19743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2" name="Picture 21" descr="Our team of office staff">
            <a:extLst>
              <a:ext uri="{FF2B5EF4-FFF2-40B4-BE49-F238E27FC236}">
                <a16:creationId xmlns:a16="http://schemas.microsoft.com/office/drawing/2014/main" id="{C411BF7F-25F8-E460-D659-6866529FBF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16531" y="3407434"/>
            <a:ext cx="2923832" cy="201336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3" name="Picture 22" descr="taps of washbasin and yellow doors in the bathroom of a nursery taps of washbasin and yellow doors in the bathroom of a nursery school without children school toilets stock pictures, royalty-free photos &amp; images">
            <a:extLst>
              <a:ext uri="{FF2B5EF4-FFF2-40B4-BE49-F238E27FC236}">
                <a16:creationId xmlns:a16="http://schemas.microsoft.com/office/drawing/2014/main" id="{396DAFCE-68B5-77BF-9793-121B870E40B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69751" y="3444703"/>
            <a:ext cx="2909060" cy="197989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4" name="Picture 23" descr="Busy Christmas Shopping in Liverpool Liverpool, UK - December 27, 2018: A busy pedestrianised outdoor shopping street in Liverpool's city centre. People can be seen walking and a busker can be seen on the left of the photograph. shopping in town stock pictures, royalty-free photos &amp; images">
            <a:extLst>
              <a:ext uri="{FF2B5EF4-FFF2-40B4-BE49-F238E27FC236}">
                <a16:creationId xmlns:a16="http://schemas.microsoft.com/office/drawing/2014/main" id="{A52DEC9D-047A-9681-2B82-E1B1111B81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9115" y="3447469"/>
            <a:ext cx="2881683" cy="1978919"/>
          </a:xfrm>
          <a:prstGeom prst="rect">
            <a:avLst/>
          </a:prstGeom>
          <a:ln w="28575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sp>
        <p:nvSpPr>
          <p:cNvPr id="3" name="Title 6">
            <a:extLst>
              <a:ext uri="{FF2B5EF4-FFF2-40B4-BE49-F238E27FC236}">
                <a16:creationId xmlns:a16="http://schemas.microsoft.com/office/drawing/2014/main" id="{A9E6AD7C-0340-A138-5A92-49480A80BAA3}"/>
              </a:ext>
            </a:extLst>
          </p:cNvPr>
          <p:cNvSpPr txBox="1">
            <a:spLocks/>
          </p:cNvSpPr>
          <p:nvPr/>
        </p:nvSpPr>
        <p:spPr>
          <a:xfrm>
            <a:off x="364208" y="329643"/>
            <a:ext cx="11429206" cy="872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latin typeface="Segoe Print" panose="02000800000000000000" pitchFamily="2" charset="0"/>
              </a:rPr>
              <a:t>Est </a:t>
            </a:r>
            <a:r>
              <a:rPr lang="en-US" sz="5500" b="1" cap="none" dirty="0" err="1">
                <a:latin typeface="Segoe Print" panose="02000800000000000000" pitchFamily="2" charset="0"/>
              </a:rPr>
              <a:t>ti</a:t>
            </a:r>
            <a:r>
              <a:rPr lang="en-US" sz="5500" b="1" cap="none" dirty="0">
                <a:latin typeface="Segoe Print" panose="02000800000000000000" pitchFamily="2" charset="0"/>
              </a:rPr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612407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276967" y="2747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300" b="1" err="1">
                <a:latin typeface="Arial"/>
                <a:ea typeface="+mj-lt"/>
                <a:cs typeface="+mj-lt"/>
              </a:rPr>
              <a:t>Dyma'r</a:t>
            </a:r>
            <a:r>
              <a:rPr lang="en-US" sz="3300" b="1">
                <a:latin typeface="Arial"/>
                <a:ea typeface="+mj-lt"/>
                <a:cs typeface="+mj-lt"/>
              </a:rPr>
              <a:t> </a:t>
            </a:r>
            <a:r>
              <a:rPr lang="en-US" sz="3300" b="1" err="1">
                <a:latin typeface="Arial"/>
                <a:ea typeface="+mj-lt"/>
                <a:cs typeface="+mj-lt"/>
              </a:rPr>
              <a:t>atebion</a:t>
            </a:r>
            <a:r>
              <a:rPr lang="en-US" sz="3300" b="1">
                <a:latin typeface="Arial"/>
                <a:ea typeface="+mj-lt"/>
                <a:cs typeface="+mj-lt"/>
              </a:rPr>
              <a:t> </a:t>
            </a:r>
            <a:r>
              <a:rPr lang="en-US" sz="3300" b="1" err="1">
                <a:latin typeface="Arial"/>
                <a:ea typeface="+mj-lt"/>
                <a:cs typeface="+mj-lt"/>
              </a:rPr>
              <a:t>ond</a:t>
            </a:r>
            <a:r>
              <a:rPr lang="en-US" sz="3300" b="1">
                <a:latin typeface="Arial"/>
                <a:ea typeface="+mj-lt"/>
                <a:cs typeface="+mj-lt"/>
              </a:rPr>
              <a:t> </a:t>
            </a:r>
            <a:r>
              <a:rPr lang="en-US" sz="3300" b="1" err="1">
                <a:latin typeface="Arial"/>
                <a:ea typeface="+mj-lt"/>
                <a:cs typeface="+mj-lt"/>
              </a:rPr>
              <a:t>beth</a:t>
            </a:r>
            <a:r>
              <a:rPr lang="en-US" sz="3300" b="1">
                <a:latin typeface="Arial"/>
                <a:ea typeface="+mj-lt"/>
                <a:cs typeface="+mj-lt"/>
              </a:rPr>
              <a:t> </a:t>
            </a:r>
            <a:r>
              <a:rPr lang="en-US" sz="3300" b="1" err="1">
                <a:latin typeface="Arial"/>
                <a:ea typeface="+mj-lt"/>
                <a:cs typeface="+mj-lt"/>
              </a:rPr>
              <a:t>ydy'r</a:t>
            </a:r>
            <a:r>
              <a:rPr lang="en-US" sz="3300" b="1">
                <a:latin typeface="Arial"/>
                <a:ea typeface="+mj-lt"/>
                <a:cs typeface="+mj-lt"/>
              </a:rPr>
              <a:t> </a:t>
            </a:r>
            <a:r>
              <a:rPr lang="en-US" sz="3300" b="1" err="1">
                <a:latin typeface="Arial"/>
                <a:ea typeface="+mj-lt"/>
                <a:cs typeface="+mj-lt"/>
              </a:rPr>
              <a:t>cwestiynau</a:t>
            </a:r>
            <a:r>
              <a:rPr lang="en-US" sz="3300" b="1">
                <a:latin typeface="Arial"/>
                <a:ea typeface="+mj-lt"/>
                <a:cs typeface="+mj-lt"/>
              </a:rPr>
              <a:t>?</a:t>
            </a:r>
            <a:endParaRPr lang="en-US" sz="3300">
              <a:latin typeface="Arial"/>
              <a:ea typeface="+mj-lt"/>
              <a:cs typeface="+mj-lt"/>
            </a:endParaRPr>
          </a:p>
          <a:p>
            <a:pPr>
              <a:spcAft>
                <a:spcPts val="600"/>
              </a:spcAft>
            </a:pPr>
            <a:r>
              <a:rPr lang="en-US" sz="2900" i="1">
                <a:latin typeface="Arial"/>
                <a:ea typeface="+mj-lt"/>
                <a:cs typeface="+mj-lt"/>
              </a:rPr>
              <a:t>Here are the answers but what are the questions?</a:t>
            </a:r>
            <a:endParaRPr lang="en-US" sz="2900">
              <a:latin typeface="Arial"/>
              <a:ea typeface="+mj-lt"/>
              <a:cs typeface="+mj-lt"/>
            </a:endParaRPr>
          </a:p>
        </p:txBody>
      </p:sp>
      <p:pic>
        <p:nvPicPr>
          <p:cNvPr id="10" name="Picture 9" descr="A hand holding a pen&#10;&#10;Description automatically generated">
            <a:extLst>
              <a:ext uri="{FF2B5EF4-FFF2-40B4-BE49-F238E27FC236}">
                <a16:creationId xmlns:a16="http://schemas.microsoft.com/office/drawing/2014/main" id="{D2346899-A6C7-2600-5407-B195BB3511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2596" y="191281"/>
            <a:ext cx="1380981" cy="11777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E0CB82-4040-14B9-B7B0-4FB0AE41E6C7}"/>
              </a:ext>
            </a:extLst>
          </p:cNvPr>
          <p:cNvSpPr txBox="1"/>
          <p:nvPr/>
        </p:nvSpPr>
        <p:spPr>
          <a:xfrm>
            <a:off x="541867" y="1931920"/>
            <a:ext cx="7488589" cy="408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>
                <a:latin typeface="Arial"/>
                <a:cs typeface="Arial"/>
              </a:rPr>
              <a:t>Do, es 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 Abertawe.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 err="1">
                <a:latin typeface="Arial"/>
                <a:cs typeface="Arial"/>
              </a:rPr>
              <a:t>Naddo</a:t>
            </a:r>
            <a:r>
              <a:rPr lang="en-US" sz="2800" dirty="0">
                <a:latin typeface="Arial"/>
                <a:cs typeface="Arial"/>
              </a:rPr>
              <a:t>, </a:t>
            </a:r>
            <a:r>
              <a:rPr lang="en-US" sz="2800" dirty="0" err="1">
                <a:latin typeface="Arial"/>
                <a:cs typeface="Arial"/>
              </a:rPr>
              <a:t>aethon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nhw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ddim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sinema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 err="1">
                <a:latin typeface="Arial"/>
                <a:cs typeface="Arial"/>
              </a:rPr>
              <a:t>Naddo</a:t>
            </a:r>
            <a:r>
              <a:rPr lang="en-US" sz="2800" dirty="0">
                <a:latin typeface="Arial"/>
                <a:cs typeface="Arial"/>
              </a:rPr>
              <a:t>. Aethon </a:t>
            </a:r>
            <a:r>
              <a:rPr lang="en-US" sz="2800" dirty="0" err="1">
                <a:latin typeface="Arial"/>
                <a:cs typeface="Arial"/>
              </a:rPr>
              <a:t>ni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traeth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>
                <a:latin typeface="Arial"/>
                <a:cs typeface="Arial"/>
              </a:rPr>
              <a:t>Do. </a:t>
            </a:r>
            <a:r>
              <a:rPr lang="en-US" sz="2800" dirty="0" err="1">
                <a:latin typeface="Arial"/>
                <a:cs typeface="Arial"/>
              </a:rPr>
              <a:t>Aeth</a:t>
            </a:r>
            <a:r>
              <a:rPr lang="en-US" sz="2800" dirty="0">
                <a:latin typeface="Arial"/>
                <a:cs typeface="Arial"/>
              </a:rPr>
              <a:t> Lois 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tŷ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bach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>
                <a:latin typeface="Arial"/>
                <a:cs typeface="Arial"/>
              </a:rPr>
              <a:t>Do, </a:t>
            </a:r>
            <a:r>
              <a:rPr lang="en-US" sz="2800" dirty="0" err="1">
                <a:latin typeface="Arial"/>
                <a:cs typeface="Arial"/>
              </a:rPr>
              <a:t>aeth</a:t>
            </a:r>
            <a:r>
              <a:rPr lang="en-US" sz="2800" dirty="0">
                <a:latin typeface="Arial"/>
                <a:cs typeface="Arial"/>
              </a:rPr>
              <a:t> hi </a:t>
            </a:r>
            <a:r>
              <a:rPr lang="en-US" sz="2800" dirty="0" err="1">
                <a:latin typeface="Arial"/>
                <a:cs typeface="Arial"/>
              </a:rPr>
              <a:t>allan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chwarae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>
                <a:latin typeface="Arial"/>
                <a:cs typeface="Arial"/>
              </a:rPr>
              <a:t>Aethon </a:t>
            </a:r>
            <a:r>
              <a:rPr lang="en-US" sz="2800" dirty="0" err="1">
                <a:latin typeface="Arial"/>
                <a:cs typeface="Arial"/>
              </a:rPr>
              <a:t>nhw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ffreutur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>
                <a:latin typeface="Arial"/>
                <a:cs typeface="Arial"/>
              </a:rPr>
              <a:t>Es 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neuadd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amser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cinio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2800" dirty="0" err="1">
                <a:latin typeface="Arial"/>
                <a:cs typeface="Arial"/>
              </a:rPr>
              <a:t>Naddo</a:t>
            </a:r>
            <a:r>
              <a:rPr lang="en-US" sz="2800" dirty="0">
                <a:latin typeface="Arial"/>
                <a:cs typeface="Arial"/>
              </a:rPr>
              <a:t>, es 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ddim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i'r</a:t>
            </a:r>
            <a:r>
              <a:rPr lang="en-US" sz="2800" dirty="0">
                <a:latin typeface="Arial"/>
                <a:cs typeface="Arial"/>
              </a:rPr>
              <a:t> </a:t>
            </a:r>
            <a:r>
              <a:rPr lang="en-US" sz="2800" dirty="0" err="1">
                <a:latin typeface="Arial"/>
                <a:cs typeface="Arial"/>
              </a:rPr>
              <a:t>ysgol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ddoe</a:t>
            </a:r>
            <a:r>
              <a:rPr lang="en-US" sz="2800" dirty="0">
                <a:latin typeface="Arial"/>
                <a:cs typeface="Arial"/>
              </a:rPr>
              <a:t>.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7374FC-9B39-C6AD-F14D-FE03A8DACDA1}"/>
              </a:ext>
            </a:extLst>
          </p:cNvPr>
          <p:cNvSpPr txBox="1"/>
          <p:nvPr/>
        </p:nvSpPr>
        <p:spPr>
          <a:xfrm>
            <a:off x="9328728" y="1532810"/>
            <a:ext cx="2094344" cy="43032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D9ECFDBB-7E08-BC90-1249-2E9140574FA7}"/>
              </a:ext>
            </a:extLst>
          </p:cNvPr>
          <p:cNvSpPr txBox="1">
            <a:spLocks/>
          </p:cNvSpPr>
          <p:nvPr/>
        </p:nvSpPr>
        <p:spPr>
          <a:xfrm>
            <a:off x="8387337" y="278727"/>
            <a:ext cx="2975749" cy="10028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>
                <a:latin typeface="Ink Free" panose="03080402000500000000" pitchFamily="66" charset="0"/>
              </a:rPr>
              <a:t>Help </a:t>
            </a:r>
          </a:p>
          <a:p>
            <a:pPr algn="ctr"/>
            <a:r>
              <a:rPr lang="en-US" sz="4000" b="1" cap="none" dirty="0" err="1">
                <a:latin typeface="Ink Free" panose="03080402000500000000" pitchFamily="66" charset="0"/>
              </a:rPr>
              <a:t>llaw</a:t>
            </a:r>
            <a:endParaRPr lang="en-US" sz="4000" b="1" cap="none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20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F45C402-A943-D649-A05A-897517C99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386" y="2240431"/>
            <a:ext cx="6673534" cy="30870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6174C5-C8C2-604D-AAD8-8B92FA0EB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685881" y="587478"/>
            <a:ext cx="3995553" cy="3685583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ADD6A9AF-A6E1-1649-AE6E-AF86A36C4DDC}"/>
              </a:ext>
            </a:extLst>
          </p:cNvPr>
          <p:cNvSpPr/>
          <p:nvPr/>
        </p:nvSpPr>
        <p:spPr>
          <a:xfrm>
            <a:off x="2620107" y="211016"/>
            <a:ext cx="3681046" cy="1652953"/>
          </a:xfrm>
          <a:prstGeom prst="wedgeRoundRectCallout">
            <a:avLst>
              <a:gd name="adj1" fmla="val -84044"/>
              <a:gd name="adj2" fmla="val 5045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llun i ymarfer y berfau.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Quizlet picture to practice the verbs.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45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D2B37E-B9BD-7445-80EF-64E9745AB6F8}"/>
              </a:ext>
            </a:extLst>
          </p:cNvPr>
          <p:cNvGraphicFramePr>
            <a:graphicFrameLocks noGrp="1"/>
          </p:cNvGraphicFramePr>
          <p:nvPr/>
        </p:nvGraphicFramePr>
        <p:xfrm>
          <a:off x="338250" y="1217204"/>
          <a:ext cx="5244171" cy="55473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524417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 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est ti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e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aethoch chi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nhw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63FCB5B-3A1E-2246-8610-C94E4725FC9C}"/>
              </a:ext>
            </a:extLst>
          </p:cNvPr>
          <p:cNvSpPr/>
          <p:nvPr/>
        </p:nvSpPr>
        <p:spPr>
          <a:xfrm>
            <a:off x="1244801" y="183391"/>
            <a:ext cx="3431068" cy="1177247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Gwneud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01BABF-6BDC-894C-BAE4-19450E7AA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85329" y="4446530"/>
            <a:ext cx="2106671" cy="2106671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3E0CEE42-FF0B-174F-A2BD-6BA34F75A42E}"/>
              </a:ext>
            </a:extLst>
          </p:cNvPr>
          <p:cNvSpPr/>
          <p:nvPr/>
        </p:nvSpPr>
        <p:spPr>
          <a:xfrm>
            <a:off x="7516133" y="2694977"/>
            <a:ext cx="3312332" cy="2591814"/>
          </a:xfrm>
          <a:prstGeom prst="wedgeEllipseCallout">
            <a:avLst>
              <a:gd name="adj1" fmla="val 57633"/>
              <a:gd name="adj2" fmla="val 40125"/>
            </a:avLst>
          </a:prstGeom>
          <a:solidFill>
            <a:schemeClr val="bg1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debyg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patrwm</a:t>
            </a:r>
            <a:r>
              <a:rPr lang="en-US" sz="2400" dirty="0"/>
              <a:t> ‘</a:t>
            </a:r>
            <a:r>
              <a:rPr lang="en-US" sz="2400" dirty="0" err="1"/>
              <a:t>mynd</a:t>
            </a:r>
            <a:r>
              <a:rPr lang="en-US" sz="2400" dirty="0"/>
              <a:t>’ / </a:t>
            </a:r>
            <a:r>
              <a:rPr lang="en-US" sz="2400" i="1" dirty="0"/>
              <a:t>It’s similar to the ‘</a:t>
            </a:r>
            <a:r>
              <a:rPr lang="en-US" sz="2400" i="1" dirty="0" err="1"/>
              <a:t>mynd</a:t>
            </a:r>
            <a:r>
              <a:rPr lang="en-US" sz="2400" i="1" dirty="0"/>
              <a:t>’ pattern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2E605367-914A-8540-895D-E4CB2D86A3F2}"/>
              </a:ext>
            </a:extLst>
          </p:cNvPr>
          <p:cNvSpPr/>
          <p:nvPr/>
        </p:nvSpPr>
        <p:spPr>
          <a:xfrm>
            <a:off x="6195993" y="444309"/>
            <a:ext cx="2640281" cy="1372368"/>
          </a:xfrm>
          <a:prstGeom prst="wedgeEllipseCallout">
            <a:avLst>
              <a:gd name="adj1" fmla="val -89701"/>
              <a:gd name="adj2" fmla="val -1884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333" b="1" dirty="0">
                <a:latin typeface="Cavolini" panose="03000502040302020204" pitchFamily="66" charset="0"/>
                <a:cs typeface="Cavolini" panose="03000502040302020204" pitchFamily="66" charset="0"/>
              </a:rPr>
              <a:t>‘to do’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7506087-A4A4-8F4C-88B7-93672F858780}"/>
              </a:ext>
            </a:extLst>
          </p:cNvPr>
          <p:cNvSpPr/>
          <p:nvPr/>
        </p:nvSpPr>
        <p:spPr>
          <a:xfrm>
            <a:off x="7864939" y="1331729"/>
            <a:ext cx="3082260" cy="1372368"/>
          </a:xfrm>
          <a:prstGeom prst="wedgeEllipseCallout">
            <a:avLst>
              <a:gd name="adj1" fmla="val -74136"/>
              <a:gd name="adj2" fmla="val 8359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933" b="1" dirty="0">
                <a:latin typeface="Cavolini" panose="03000502040302020204" pitchFamily="66" charset="0"/>
                <a:cs typeface="Cavolini" panose="03000502040302020204" pitchFamily="66" charset="0"/>
              </a:rPr>
              <a:t>‘to make’</a:t>
            </a:r>
          </a:p>
        </p:txBody>
      </p:sp>
      <p:pic>
        <p:nvPicPr>
          <p:cNvPr id="2" name="A486 16" descr="A486 16">
            <a:hlinkClick r:id="" action="ppaction://media"/>
            <a:extLst>
              <a:ext uri="{FF2B5EF4-FFF2-40B4-BE49-F238E27FC236}">
                <a16:creationId xmlns:a16="http://schemas.microsoft.com/office/drawing/2014/main" id="{2692DAD3-4873-FC45-8E86-AD512EA8B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3289" y="4963885"/>
            <a:ext cx="1089044" cy="10890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10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888975" y="1323888"/>
            <a:ext cx="2565126" cy="4934877"/>
          </a:xfrm>
          <a:prstGeom prst="rect">
            <a:avLst/>
          </a:prstGeom>
          <a:solidFill>
            <a:srgbClr val="D9F3CB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494459" y="1306360"/>
            <a:ext cx="2692825" cy="4986622"/>
          </a:xfrm>
          <a:prstGeom prst="rect">
            <a:avLst/>
          </a:prstGeom>
          <a:solidFill>
            <a:srgbClr val="A6FFB2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306223" y="1341817"/>
            <a:ext cx="3491204" cy="4934877"/>
          </a:xfrm>
          <a:prstGeom prst="rect">
            <a:avLst/>
          </a:prstGeom>
          <a:solidFill>
            <a:srgbClr val="24DC4C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479760" y="1323223"/>
            <a:ext cx="2337499" cy="5009961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did/</a:t>
            </a: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did/made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latin typeface="Ink Free" panose="03080402000500000000" pitchFamily="66" charset="0"/>
              </a:rPr>
              <a:t>Gwneud</a:t>
            </a:r>
            <a:r>
              <a:rPr lang="en-US" sz="3300" b="1" cap="none" dirty="0">
                <a:latin typeface="Ink Free" panose="03080402000500000000" pitchFamily="66" charset="0"/>
              </a:rPr>
              <a:t>’ (‘to do/make’)</a:t>
            </a:r>
          </a:p>
        </p:txBody>
      </p:sp>
      <p:pic>
        <p:nvPicPr>
          <p:cNvPr id="16" name="A486 6" descr="A486 6">
            <a:hlinkClick r:id="" action="ppaction://media"/>
            <a:extLst>
              <a:ext uri="{FF2B5EF4-FFF2-40B4-BE49-F238E27FC236}">
                <a16:creationId xmlns:a16="http://schemas.microsoft.com/office/drawing/2014/main" id="{01293B6F-05EE-5046-BD15-F810AADAC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8178" y="-152691"/>
            <a:ext cx="1888443" cy="18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1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25328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67B6BB1-5213-314F-973B-899F9108C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60" y="135565"/>
            <a:ext cx="10229680" cy="658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71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25F71B-2119-DF49-8107-F6C81F7BBE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142"/>
          <a:stretch/>
        </p:blipFill>
        <p:spPr>
          <a:xfrm>
            <a:off x="163199" y="399277"/>
            <a:ext cx="6451989" cy="5878800"/>
          </a:xfrm>
          <a:prstGeom prst="rect">
            <a:avLst/>
          </a:prstGeom>
        </p:spPr>
      </p:pic>
      <p:pic>
        <p:nvPicPr>
          <p:cNvPr id="13" name="A486 18" descr="A486 18">
            <a:hlinkClick r:id="" action="ppaction://media"/>
            <a:extLst>
              <a:ext uri="{FF2B5EF4-FFF2-40B4-BE49-F238E27FC236}">
                <a16:creationId xmlns:a16="http://schemas.microsoft.com/office/drawing/2014/main" id="{70A76485-E898-794D-A770-E9C98429D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4965" y="4938032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259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43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8CFBE39-BF57-0F57-5D66-C0C83A4209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84230" y="199770"/>
            <a:ext cx="1114139" cy="11141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2A9E319-6965-C652-FE2F-6970E45A843C}"/>
              </a:ext>
            </a:extLst>
          </p:cNvPr>
          <p:cNvSpPr txBox="1">
            <a:spLocks/>
          </p:cNvSpPr>
          <p:nvPr/>
        </p:nvSpPr>
        <p:spPr>
          <a:xfrm>
            <a:off x="722270" y="1671187"/>
            <a:ext cx="11418202" cy="449937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 </a:t>
            </a:r>
            <a:r>
              <a:rPr lang="en-GB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W</a:t>
            </a:r>
            <a:r>
              <a:rPr lang="en-GB" b="1" dirty="0" err="1">
                <a:latin typeface="Arial"/>
                <a:ea typeface="+mn-lt"/>
                <a:cs typeface="+mn-lt"/>
              </a:rPr>
              <a:t>nest</a:t>
            </a:r>
            <a:r>
              <a:rPr lang="en-GB" b="1" dirty="0">
                <a:latin typeface="Arial"/>
                <a:ea typeface="+mn-lt"/>
                <a:cs typeface="+mn-lt"/>
              </a:rPr>
              <a:t> </a:t>
            </a:r>
            <a:r>
              <a:rPr lang="en-GB" b="1" dirty="0" err="1">
                <a:latin typeface="Arial"/>
                <a:ea typeface="+mn-lt"/>
                <a:cs typeface="+mn-lt"/>
              </a:rPr>
              <a:t>ti</a:t>
            </a:r>
            <a:r>
              <a:rPr lang="en-GB" b="1" dirty="0">
                <a:latin typeface="Arial"/>
                <a:ea typeface="+mn-lt"/>
                <a:cs typeface="+mn-lt"/>
              </a:rPr>
              <a:t>  </a:t>
            </a:r>
            <a:r>
              <a:rPr lang="en-GB" dirty="0">
                <a:latin typeface="Arial"/>
                <a:ea typeface="+mn-lt"/>
                <a:cs typeface="+mn-lt"/>
              </a:rPr>
              <a:t>    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 </a:t>
            </a:r>
            <a:r>
              <a:rPr lang="en-GB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GB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offi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? 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     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               </a:t>
            </a:r>
            <a:r>
              <a:rPr lang="en-US" i="1" dirty="0">
                <a:latin typeface="Arial"/>
                <a:ea typeface="+mn-lt"/>
                <a:cs typeface="+mn-lt"/>
              </a:rPr>
              <a:t>Did you make        a coffee?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latin typeface="Arial"/>
                <a:ea typeface="+mn-lt"/>
                <a:cs typeface="+mn-lt"/>
              </a:rPr>
              <a:t>                        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inio</a:t>
            </a:r>
            <a:r>
              <a:rPr lang="en-US" dirty="0">
                <a:latin typeface="Arial"/>
                <a:ea typeface="+mn-lt"/>
                <a:cs typeface="+mn-lt"/>
              </a:rPr>
              <a:t>?                                                         </a:t>
            </a:r>
            <a:r>
              <a:rPr lang="en-US" i="1" dirty="0">
                <a:latin typeface="Arial"/>
                <a:ea typeface="+mn-lt"/>
                <a:cs typeface="+mn-lt"/>
              </a:rPr>
              <a:t>lunch?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                       </a:t>
            </a:r>
            <a:r>
              <a:rPr lang="en-US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'r </a:t>
            </a:r>
            <a:r>
              <a:rPr lang="en-US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llun</a:t>
            </a:r>
            <a:r>
              <a:rPr lang="en-US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?                         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                                                              </a:t>
            </a:r>
            <a:r>
              <a:rPr lang="en-US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the picture?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      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       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arllen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dirty="0" err="1">
                <a:latin typeface="Arial"/>
                <a:ea typeface="+mn-lt"/>
                <a:cs typeface="+mn-lt"/>
              </a:rPr>
              <a:t>llyfr</a:t>
            </a:r>
            <a:r>
              <a:rPr lang="en-US" dirty="0">
                <a:latin typeface="Arial"/>
                <a:ea typeface="+mn-lt"/>
                <a:cs typeface="+mn-lt"/>
              </a:rPr>
              <a:t>?              </a:t>
            </a:r>
            <a:r>
              <a:rPr lang="en-US" i="1" dirty="0">
                <a:latin typeface="Arial"/>
                <a:ea typeface="+mn-lt"/>
                <a:cs typeface="+mn-lt"/>
              </a:rPr>
              <a:t>Did you                  read a book?</a:t>
            </a:r>
            <a:endParaRPr lang="cy-GB" sz="2800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 dirty="0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18DD7-473D-F7B3-37FC-29418024CDCA}"/>
              </a:ext>
            </a:extLst>
          </p:cNvPr>
          <p:cNvSpPr txBox="1">
            <a:spLocks/>
          </p:cNvSpPr>
          <p:nvPr/>
        </p:nvSpPr>
        <p:spPr>
          <a:xfrm>
            <a:off x="1329133" y="5412744"/>
            <a:ext cx="9529171" cy="63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>
                <a:latin typeface="Arial"/>
                <a:ea typeface="+mn-lt"/>
                <a:cs typeface="+mn-lt"/>
              </a:rPr>
              <a:t> </a:t>
            </a:r>
            <a:r>
              <a:rPr lang="en-GB">
                <a:latin typeface="Arial"/>
                <a:ea typeface="+mn-lt"/>
                <a:cs typeface="+mn-lt"/>
              </a:rPr>
              <a:t>There is a </a:t>
            </a:r>
            <a:r>
              <a:rPr lang="en-GB" b="1" err="1">
                <a:latin typeface="Arial"/>
                <a:ea typeface="+mn-lt"/>
                <a:cs typeface="+mn-lt"/>
              </a:rPr>
              <a:t>treiglad</a:t>
            </a:r>
            <a:r>
              <a:rPr lang="en-GB" b="1">
                <a:latin typeface="Arial"/>
                <a:ea typeface="+mn-lt"/>
                <a:cs typeface="+mn-lt"/>
              </a:rPr>
              <a:t> </a:t>
            </a:r>
            <a:r>
              <a:rPr lang="en-GB" b="1" err="1">
                <a:latin typeface="Arial"/>
                <a:ea typeface="+mn-lt"/>
                <a:cs typeface="+mn-lt"/>
              </a:rPr>
              <a:t>meddal</a:t>
            </a:r>
            <a:r>
              <a:rPr lang="en-GB">
                <a:latin typeface="Arial"/>
                <a:ea typeface="+mn-lt"/>
                <a:cs typeface="+mn-lt"/>
              </a:rPr>
              <a:t> at the beginning of a question.</a:t>
            </a:r>
            <a:endParaRPr lang="en-GB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4BA51C5-66AF-313E-C796-1DCB88F065F2}"/>
              </a:ext>
            </a:extLst>
          </p:cNvPr>
          <p:cNvSpPr txBox="1">
            <a:spLocks/>
          </p:cNvSpPr>
          <p:nvPr/>
        </p:nvSpPr>
        <p:spPr>
          <a:xfrm>
            <a:off x="838200" y="-19154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/>
                <a:cs typeface="Arial"/>
              </a:rPr>
              <a:t>Gofyn ac Ateb Cwestiynau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17D6E7-0B1D-BC5E-E750-6D272CFBEBDF}"/>
              </a:ext>
            </a:extLst>
          </p:cNvPr>
          <p:cNvSpPr txBox="1"/>
          <p:nvPr/>
        </p:nvSpPr>
        <p:spPr>
          <a:xfrm>
            <a:off x="2783352" y="3919509"/>
            <a:ext cx="202226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B050"/>
                </a:solidFill>
                <a:latin typeface="Arial"/>
                <a:cs typeface="Arial"/>
              </a:rPr>
              <a:t>Do</a:t>
            </a: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C9942B-4E85-A9F1-CFCE-100F93A59F33}"/>
              </a:ext>
            </a:extLst>
          </p:cNvPr>
          <p:cNvSpPr txBox="1"/>
          <p:nvPr/>
        </p:nvSpPr>
        <p:spPr>
          <a:xfrm>
            <a:off x="6433652" y="3919509"/>
            <a:ext cx="202226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err="1">
                <a:solidFill>
                  <a:srgbClr val="C00000"/>
                </a:solidFill>
                <a:latin typeface="Arial"/>
                <a:cs typeface="Arial"/>
              </a:rPr>
              <a:t>Naddo</a:t>
            </a:r>
            <a:endParaRPr lang="en-US" sz="4400" b="1">
              <a:solidFill>
                <a:srgbClr val="C00000"/>
              </a:solidFill>
              <a:latin typeface="Arial"/>
              <a:cs typeface="Arial"/>
            </a:endParaRPr>
          </a:p>
          <a:p>
            <a:pPr algn="l"/>
            <a:endParaRPr lang="en-GB">
              <a:cs typeface="Calibri"/>
            </a:endParaRPr>
          </a:p>
        </p:txBody>
      </p:sp>
      <p:pic>
        <p:nvPicPr>
          <p:cNvPr id="5" name="Graphic 13" descr="Badge Tick1 with solid fill">
            <a:extLst>
              <a:ext uri="{FF2B5EF4-FFF2-40B4-BE49-F238E27FC236}">
                <a16:creationId xmlns:a16="http://schemas.microsoft.com/office/drawing/2014/main" id="{1944BC06-929F-9679-2FD8-1261156CEA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65268" y="3730662"/>
            <a:ext cx="1297681" cy="1306807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606BCCD8-AF71-8003-AC4F-707CD21E9D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72728" y="3729237"/>
            <a:ext cx="1302244" cy="1311369"/>
          </a:xfrm>
          <a:prstGeom prst="rect">
            <a:avLst/>
          </a:prstGeom>
        </p:spPr>
      </p:pic>
      <p:pic>
        <p:nvPicPr>
          <p:cNvPr id="2" name="Audio Recording 10 Oct 2024 at 14:58:15">
            <a:hlinkClick r:id="" action="ppaction://media"/>
            <a:extLst>
              <a:ext uri="{FF2B5EF4-FFF2-40B4-BE49-F238E27FC236}">
                <a16:creationId xmlns:a16="http://schemas.microsoft.com/office/drawing/2014/main" id="{3DCA7705-6DA6-278E-CEB8-C61052EF2F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31875" y="2616200"/>
            <a:ext cx="812800" cy="812800"/>
          </a:xfrm>
          <a:prstGeom prst="rect">
            <a:avLst/>
          </a:prstGeom>
        </p:spPr>
      </p:pic>
      <p:pic>
        <p:nvPicPr>
          <p:cNvPr id="8" name="Audio Recording 10 Oct 2024 at 14:58:33">
            <a:hlinkClick r:id="" action="ppaction://media"/>
            <a:extLst>
              <a:ext uri="{FF2B5EF4-FFF2-40B4-BE49-F238E27FC236}">
                <a16:creationId xmlns:a16="http://schemas.microsoft.com/office/drawing/2014/main" id="{0799BB5C-03AE-DA72-F33D-06CF21D96FD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4569" y="41106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50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3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5C0B66B-7686-DA6F-A214-441DBDE41E80}"/>
              </a:ext>
            </a:extLst>
          </p:cNvPr>
          <p:cNvSpPr txBox="1">
            <a:spLocks/>
          </p:cNvSpPr>
          <p:nvPr/>
        </p:nvSpPr>
        <p:spPr>
          <a:xfrm>
            <a:off x="838200" y="-36406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latin typeface="Arial"/>
                <a:cs typeface="Arial"/>
              </a:rPr>
              <a:t>Dweud beth </a:t>
            </a:r>
            <a:r>
              <a:rPr lang="cy-GB" b="1" u="sng" dirty="0">
                <a:solidFill>
                  <a:srgbClr val="C00000"/>
                </a:solidFill>
                <a:latin typeface="Arial"/>
                <a:cs typeface="Arial"/>
              </a:rPr>
              <a:t>w</a:t>
            </a:r>
            <a:r>
              <a:rPr lang="cy-GB" b="1" dirty="0">
                <a:latin typeface="Arial"/>
                <a:cs typeface="Arial"/>
              </a:rPr>
              <a:t>naeth pawb arall</a:t>
            </a:r>
          </a:p>
          <a:p>
            <a:pPr algn="ctr"/>
            <a:r>
              <a:rPr lang="cy-GB" sz="3700" i="1" dirty="0" err="1">
                <a:latin typeface="Arial"/>
                <a:cs typeface="Arial"/>
              </a:rPr>
              <a:t>Saying</a:t>
            </a:r>
            <a:r>
              <a:rPr lang="cy-GB" sz="3700" i="1" dirty="0">
                <a:latin typeface="Arial"/>
                <a:cs typeface="Arial"/>
              </a:rPr>
              <a:t> </a:t>
            </a:r>
            <a:r>
              <a:rPr lang="cy-GB" sz="3700" i="1" dirty="0" err="1">
                <a:latin typeface="Arial"/>
                <a:cs typeface="Arial"/>
              </a:rPr>
              <a:t>what</a:t>
            </a:r>
            <a:r>
              <a:rPr lang="cy-GB" sz="3700" i="1" dirty="0">
                <a:latin typeface="Arial"/>
                <a:cs typeface="Arial"/>
              </a:rPr>
              <a:t> </a:t>
            </a:r>
            <a:r>
              <a:rPr lang="cy-GB" sz="3700" i="1" dirty="0" err="1">
                <a:latin typeface="Arial"/>
                <a:cs typeface="Arial"/>
              </a:rPr>
              <a:t>other</a:t>
            </a:r>
            <a:r>
              <a:rPr lang="cy-GB" sz="3700" i="1" dirty="0">
                <a:latin typeface="Arial"/>
                <a:cs typeface="Arial"/>
              </a:rPr>
              <a:t> </a:t>
            </a:r>
            <a:r>
              <a:rPr lang="cy-GB" sz="3700" i="1" dirty="0" err="1">
                <a:latin typeface="Arial"/>
                <a:cs typeface="Arial"/>
              </a:rPr>
              <a:t>people</a:t>
            </a:r>
            <a:r>
              <a:rPr lang="cy-GB" sz="3700" i="1" dirty="0">
                <a:latin typeface="Arial"/>
                <a:cs typeface="Arial"/>
              </a:rPr>
              <a:t> did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CD6B47-87AD-1842-4CC5-B8D40439DE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43548" y="158704"/>
            <a:ext cx="1114139" cy="11141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83C2575-6D57-1223-442D-69CA43C723F1}"/>
              </a:ext>
            </a:extLst>
          </p:cNvPr>
          <p:cNvSpPr txBox="1">
            <a:spLocks/>
          </p:cNvSpPr>
          <p:nvPr/>
        </p:nvSpPr>
        <p:spPr>
          <a:xfrm>
            <a:off x="293361" y="1794386"/>
            <a:ext cx="11600716" cy="44628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 </a:t>
            </a:r>
            <a:r>
              <a:rPr lang="en-GB" b="1" dirty="0" err="1">
                <a:latin typeface="Arial"/>
                <a:ea typeface="+mn-lt"/>
                <a:cs typeface="+mn-lt"/>
              </a:rPr>
              <a:t>Gwnaeth</a:t>
            </a:r>
            <a:r>
              <a:rPr lang="en-GB" b="1" dirty="0">
                <a:latin typeface="Arial"/>
                <a:ea typeface="+mn-lt"/>
                <a:cs typeface="+mn-lt"/>
              </a:rPr>
              <a:t> e   </a:t>
            </a:r>
            <a:r>
              <a:rPr lang="en-GB" dirty="0">
                <a:latin typeface="Arial"/>
                <a:ea typeface="+mn-lt"/>
                <a:cs typeface="+mn-lt"/>
              </a:rPr>
              <a:t>    'r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siopa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.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       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</a:t>
            </a:r>
            <a:r>
              <a:rPr lang="en-US" i="1" dirty="0">
                <a:latin typeface="Arial"/>
                <a:ea typeface="+mn-lt"/>
                <a:cs typeface="+mn-lt"/>
              </a:rPr>
              <a:t>   He did                     the shopping.</a:t>
            </a:r>
            <a:endParaRPr lang="en-US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      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  </a:t>
            </a:r>
            <a:r>
              <a:rPr lang="en-US" sz="18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  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</a:t>
            </a:r>
            <a:r>
              <a:rPr lang="en-US" dirty="0">
                <a:latin typeface="Arial"/>
                <a:ea typeface="+mn-lt"/>
                <a:cs typeface="+mn-lt"/>
              </a:rPr>
              <a:t>'r </a:t>
            </a:r>
            <a:r>
              <a:rPr lang="en-US" dirty="0" err="1">
                <a:latin typeface="Arial"/>
                <a:ea typeface="+mn-lt"/>
                <a:cs typeface="+mn-lt"/>
              </a:rPr>
              <a:t>cinio</a:t>
            </a:r>
            <a:r>
              <a:rPr lang="en-US" dirty="0">
                <a:latin typeface="Arial"/>
                <a:ea typeface="+mn-lt"/>
                <a:cs typeface="+mn-lt"/>
              </a:rPr>
              <a:t>.                  </a:t>
            </a:r>
            <a:r>
              <a:rPr lang="en-US" sz="1600" dirty="0">
                <a:latin typeface="Arial"/>
                <a:ea typeface="+mn-lt"/>
                <a:cs typeface="+mn-lt"/>
              </a:rPr>
              <a:t>    </a:t>
            </a:r>
            <a:r>
              <a:rPr lang="en-US" i="1" dirty="0">
                <a:latin typeface="Arial"/>
                <a:ea typeface="+mn-lt"/>
                <a:cs typeface="+mn-lt"/>
              </a:rPr>
              <a:t>He made                 the lunch.</a:t>
            </a:r>
            <a:endParaRPr lang="cy-GB" sz="2800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                       </a:t>
            </a:r>
            <a:r>
              <a:rPr lang="en-US" i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    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Calibri" panose="020F0502020204030204"/>
                <a:cs typeface="Calibri" panose="020F0502020204030204"/>
              </a:rPr>
              <a:t>f</a:t>
            </a:r>
            <a:r>
              <a:rPr lang="en-US" dirty="0" err="1">
                <a:latin typeface="Arial"/>
                <a:ea typeface="Calibri" panose="020F0502020204030204"/>
                <a:cs typeface="Calibri" panose="020F0502020204030204"/>
              </a:rPr>
              <a:t>recwast</a:t>
            </a:r>
            <a:r>
              <a:rPr lang="en-US" dirty="0">
                <a:latin typeface="Arial"/>
                <a:ea typeface="Calibri" panose="020F0502020204030204"/>
                <a:cs typeface="Calibri" panose="020F0502020204030204"/>
              </a:rPr>
              <a:t>.             </a:t>
            </a:r>
            <a:r>
              <a:rPr lang="en-US" sz="1400" dirty="0">
                <a:latin typeface="Arial"/>
                <a:ea typeface="Calibri" panose="020F0502020204030204"/>
                <a:cs typeface="Calibri" panose="020F0502020204030204"/>
              </a:rPr>
              <a:t> </a:t>
            </a:r>
            <a:r>
              <a:rPr lang="en-US" dirty="0">
                <a:latin typeface="Arial"/>
                <a:ea typeface="Calibri" panose="020F0502020204030204"/>
                <a:cs typeface="Calibri" panose="020F0502020204030204"/>
              </a:rPr>
              <a:t>   </a:t>
            </a: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He made                 breakfast.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  </a:t>
            </a:r>
            <a:r>
              <a:rPr lang="en-US" b="1" dirty="0" err="1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Gwnaeth</a:t>
            </a:r>
            <a:r>
              <a:rPr lang="en-US" b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 hi</a:t>
            </a:r>
            <a:r>
              <a:rPr lang="en-US" i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     </a:t>
            </a:r>
            <a:r>
              <a:rPr lang="en-US" sz="1400" i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 </a:t>
            </a:r>
            <a:r>
              <a:rPr lang="en-US" i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Calibri" panose="020F0502020204030204"/>
                <a:cs typeface="Calibri" panose="020F0502020204030204"/>
              </a:rPr>
              <a:t>w</a:t>
            </a:r>
            <a:r>
              <a:rPr lang="en-US" dirty="0" err="1">
                <a:latin typeface="Arial"/>
                <a:ea typeface="Calibri" panose="020F0502020204030204"/>
                <a:cs typeface="Calibri" panose="020F0502020204030204"/>
              </a:rPr>
              <a:t>aith</a:t>
            </a:r>
            <a:r>
              <a:rPr lang="en-US" dirty="0">
                <a:latin typeface="Arial"/>
                <a:ea typeface="Calibri" panose="020F0502020204030204"/>
                <a:cs typeface="Calibri" panose="020F0502020204030204"/>
              </a:rPr>
              <a:t> </a:t>
            </a:r>
            <a:r>
              <a:rPr lang="en-US" dirty="0" err="1">
                <a:latin typeface="Arial"/>
                <a:ea typeface="Calibri" panose="020F0502020204030204"/>
                <a:cs typeface="Calibri" panose="020F0502020204030204"/>
              </a:rPr>
              <a:t>cartref</a:t>
            </a:r>
            <a:r>
              <a:rPr lang="en-US" dirty="0">
                <a:latin typeface="Arial"/>
                <a:ea typeface="Calibri" panose="020F0502020204030204"/>
                <a:cs typeface="Calibri" panose="020F0502020204030204"/>
              </a:rPr>
              <a:t>.          </a:t>
            </a: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She did                    homework.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                       </a:t>
            </a:r>
            <a:r>
              <a:rPr lang="en-US" i="1" dirty="0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     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Calibri" panose="020F0502020204030204"/>
                <a:cs typeface="Calibri" panose="020F0502020204030204"/>
              </a:rPr>
              <a:t>l</a:t>
            </a:r>
            <a:r>
              <a:rPr lang="en-US" dirty="0" err="1">
                <a:solidFill>
                  <a:srgbClr val="000000"/>
                </a:solidFill>
                <a:latin typeface="Arial"/>
                <a:ea typeface="Calibri" panose="020F0502020204030204"/>
                <a:cs typeface="Calibri" panose="020F0502020204030204"/>
              </a:rPr>
              <a:t>un</a:t>
            </a:r>
            <a:r>
              <a:rPr lang="en-US" dirty="0">
                <a:latin typeface="Arial"/>
                <a:ea typeface="Calibri" panose="020F0502020204030204"/>
                <a:cs typeface="Calibri" panose="020F0502020204030204"/>
              </a:rPr>
              <a:t>.                         </a:t>
            </a: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She made                a picture.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i="1" dirty="0">
                <a:latin typeface="Arial"/>
                <a:ea typeface="Calibri" panose="020F0502020204030204"/>
                <a:cs typeface="Calibri" panose="020F0502020204030204"/>
              </a:rPr>
              <a:t>  </a:t>
            </a:r>
            <a:r>
              <a:rPr lang="en-US" b="1" dirty="0" err="1">
                <a:latin typeface="Arial"/>
                <a:ea typeface="Calibri" panose="020F0502020204030204"/>
                <a:cs typeface="Arial"/>
              </a:rPr>
              <a:t>Gwnaeth</a:t>
            </a:r>
            <a:r>
              <a:rPr lang="en-US" b="1" dirty="0">
                <a:latin typeface="Arial"/>
                <a:ea typeface="Calibri" panose="020F0502020204030204"/>
                <a:cs typeface="Arial"/>
              </a:rPr>
              <a:t> y plant     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Calibri" panose="020F0502020204030204"/>
                <a:cs typeface="Arial"/>
              </a:rPr>
              <a:t>l</a:t>
            </a:r>
            <a:r>
              <a:rPr lang="en-US" dirty="0" err="1">
                <a:latin typeface="Arial"/>
                <a:ea typeface="Calibri" panose="020F0502020204030204"/>
                <a:cs typeface="Arial"/>
              </a:rPr>
              <a:t>anast</a:t>
            </a:r>
            <a:r>
              <a:rPr lang="en-US" dirty="0">
                <a:latin typeface="Arial"/>
                <a:ea typeface="Calibri" panose="020F0502020204030204"/>
                <a:cs typeface="Arial"/>
              </a:rPr>
              <a:t>!             </a:t>
            </a:r>
            <a:r>
              <a:rPr lang="en-US" i="1" dirty="0">
                <a:latin typeface="Arial"/>
                <a:ea typeface="Calibri" panose="020F0502020204030204"/>
                <a:cs typeface="Arial"/>
              </a:rPr>
              <a:t>The children made   a mess!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 dirty="0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2" name="Audio Recording 10 Oct 2024 at 15:00:09">
            <a:hlinkClick r:id="" action="ppaction://media"/>
            <a:extLst>
              <a:ext uri="{FF2B5EF4-FFF2-40B4-BE49-F238E27FC236}">
                <a16:creationId xmlns:a16="http://schemas.microsoft.com/office/drawing/2014/main" id="{AAA24E1E-F482-566B-2FD8-15F288BE7C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6163" y="8664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06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9CE5B5B-8042-8C4D-B4DD-D667A8D23F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069" y="535078"/>
            <a:ext cx="4121609" cy="190052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B8E2C81E-138F-334C-B721-6B3E7C205EF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3" b="5639"/>
          <a:stretch/>
        </p:blipFill>
        <p:spPr>
          <a:xfrm>
            <a:off x="3845947" y="3153443"/>
            <a:ext cx="8210672" cy="3529461"/>
          </a:xfrm>
          <a:prstGeom prst="rect">
            <a:avLst/>
          </a:prstGeom>
        </p:spPr>
      </p:pic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6E35095C-F9AB-3148-A286-85681AFE47D9}"/>
              </a:ext>
            </a:extLst>
          </p:cNvPr>
          <p:cNvSpPr/>
          <p:nvPr/>
        </p:nvSpPr>
        <p:spPr>
          <a:xfrm>
            <a:off x="6337139" y="159655"/>
            <a:ext cx="5230748" cy="2612570"/>
          </a:xfrm>
          <a:prstGeom prst="wedgeRoundRectCallout">
            <a:avLst>
              <a:gd name="adj1" fmla="val -43081"/>
              <a:gd name="adj2" fmla="val -17999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restr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o 5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wnaethoch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chi.</a:t>
            </a:r>
          </a:p>
          <a:p>
            <a:pPr algn="ctr"/>
            <a:r>
              <a:rPr lang="en-US" sz="2133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list of 5 things you did yesterday.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1C0EAD-1253-284C-85AD-1C6F92856958}"/>
              </a:ext>
            </a:extLst>
          </p:cNvPr>
          <p:cNvSpPr/>
          <p:nvPr/>
        </p:nvSpPr>
        <p:spPr>
          <a:xfrm>
            <a:off x="7849437" y="266079"/>
            <a:ext cx="1816843" cy="10695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4" name="A486 8" descr="A486 8">
            <a:hlinkClick r:id="" action="ppaction://media"/>
            <a:extLst>
              <a:ext uri="{FF2B5EF4-FFF2-40B4-BE49-F238E27FC236}">
                <a16:creationId xmlns:a16="http://schemas.microsoft.com/office/drawing/2014/main" id="{E71544E4-4061-8143-BF43-4A3A13852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3249" y="979124"/>
            <a:ext cx="791001" cy="7910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5" name="A486 9" descr="A486 9">
            <a:hlinkClick r:id="" action="ppaction://media"/>
            <a:extLst>
              <a:ext uri="{FF2B5EF4-FFF2-40B4-BE49-F238E27FC236}">
                <a16:creationId xmlns:a16="http://schemas.microsoft.com/office/drawing/2014/main" id="{83946650-B97F-DA40-BAFD-4AD07E743E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31744" y="3281232"/>
            <a:ext cx="780325" cy="78032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985B04-E712-B046-BB8A-D4CC6F362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8329" y="4751329"/>
            <a:ext cx="2129240" cy="2106671"/>
          </a:xfrm>
          <a:prstGeom prst="rect">
            <a:avLst/>
          </a:prstGeom>
        </p:spPr>
      </p:pic>
      <p:sp>
        <p:nvSpPr>
          <p:cNvPr id="17" name="Oval Callout 16">
            <a:extLst>
              <a:ext uri="{FF2B5EF4-FFF2-40B4-BE49-F238E27FC236}">
                <a16:creationId xmlns:a16="http://schemas.microsoft.com/office/drawing/2014/main" id="{F6789672-517C-0A4A-AF2D-536A1BB4F40B}"/>
              </a:ext>
            </a:extLst>
          </p:cNvPr>
          <p:cNvSpPr/>
          <p:nvPr/>
        </p:nvSpPr>
        <p:spPr>
          <a:xfrm>
            <a:off x="1136856" y="4371071"/>
            <a:ext cx="3028406" cy="1787253"/>
          </a:xfrm>
          <a:prstGeom prst="wedgeEllipseCallout">
            <a:avLst>
              <a:gd name="adj1" fmla="val -58460"/>
              <a:gd name="adj2" fmla="val 2595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Gwrandewch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clip </a:t>
            </a:r>
            <a:r>
              <a:rPr lang="en-US" sz="2000" dirty="0" err="1"/>
              <a:t>sain</a:t>
            </a:r>
            <a:r>
              <a:rPr lang="en-US" sz="2000" dirty="0"/>
              <a:t>. </a:t>
            </a:r>
          </a:p>
          <a:p>
            <a:pPr algn="ctr"/>
            <a:r>
              <a:rPr lang="en-US" sz="2000" dirty="0"/>
              <a:t>Y </a:t>
            </a:r>
            <a:r>
              <a:rPr lang="en-US" sz="2000" dirty="0" err="1"/>
              <a:t>tiwtor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”1”, a chi </a:t>
            </a:r>
            <a:r>
              <a:rPr lang="en-US" sz="2000" dirty="0" err="1"/>
              <a:t>ydy</a:t>
            </a:r>
            <a:r>
              <a:rPr lang="en-US" sz="2000" dirty="0"/>
              <a:t> “2”.</a:t>
            </a:r>
          </a:p>
        </p:txBody>
      </p:sp>
    </p:spTree>
    <p:extLst>
      <p:ext uri="{BB962C8B-B14F-4D97-AF65-F5344CB8AC3E}">
        <p14:creationId xmlns:p14="http://schemas.microsoft.com/office/powerpoint/2010/main" val="39279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3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2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D3922AAC-A743-634F-B36C-008D5FE93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17" y="1679236"/>
            <a:ext cx="10938565" cy="2783914"/>
          </a:xfrm>
          <a:prstGeom prst="rect">
            <a:avLst/>
          </a:prstGeom>
        </p:spPr>
      </p:pic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18AD4635-4672-E341-8BE5-CFEBEF0DC608}"/>
              </a:ext>
            </a:extLst>
          </p:cNvPr>
          <p:cNvSpPr/>
          <p:nvPr/>
        </p:nvSpPr>
        <p:spPr>
          <a:xfrm>
            <a:off x="197224" y="409738"/>
            <a:ext cx="5736437" cy="1015546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68C7156A-3BFF-A647-8F83-762A95A7AC38}"/>
              </a:ext>
            </a:extLst>
          </p:cNvPr>
          <p:cNvSpPr txBox="1">
            <a:spLocks/>
          </p:cNvSpPr>
          <p:nvPr/>
        </p:nvSpPr>
        <p:spPr>
          <a:xfrm>
            <a:off x="385419" y="7290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wnest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ddoe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 </a:t>
            </a: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6E2AD6DE-D291-DF46-A16A-A02D6AABBEDC}"/>
              </a:ext>
            </a:extLst>
          </p:cNvPr>
          <p:cNvSpPr/>
          <p:nvPr/>
        </p:nvSpPr>
        <p:spPr>
          <a:xfrm>
            <a:off x="1219201" y="4717102"/>
            <a:ext cx="10557164" cy="1609815"/>
          </a:xfrm>
          <a:prstGeom prst="wedgeRoundRectCallout">
            <a:avLst>
              <a:gd name="adj1" fmla="val 42760"/>
              <a:gd name="adj2" fmla="val 7182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67CACF-FC21-864F-A9DD-AE3F000CBF8F}"/>
              </a:ext>
            </a:extLst>
          </p:cNvPr>
          <p:cNvSpPr txBox="1"/>
          <p:nvPr/>
        </p:nvSpPr>
        <p:spPr>
          <a:xfrm>
            <a:off x="1498722" y="4865598"/>
            <a:ext cx="9998122" cy="126949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Gwnes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yfed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coffi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Yr Egin.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Gwnes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fwyta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swper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Wetherspoons.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Gwnes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siarad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ffrindiau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RH001!</a:t>
            </a:r>
          </a:p>
        </p:txBody>
      </p:sp>
    </p:spTree>
    <p:extLst>
      <p:ext uri="{BB962C8B-B14F-4D97-AF65-F5344CB8AC3E}">
        <p14:creationId xmlns:p14="http://schemas.microsoft.com/office/powerpoint/2010/main" val="3212049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550A-4BF0-4646-AC52-E5872AE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35" y="216187"/>
            <a:ext cx="11598442" cy="659100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Codwch a sgwrsiwch!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5EF01AD-81E4-FB45-8A09-70E43A958860}"/>
              </a:ext>
            </a:extLst>
          </p:cNvPr>
          <p:cNvGraphicFramePr>
            <a:graphicFrameLocks noGrp="1"/>
          </p:cNvGraphicFramePr>
          <p:nvPr/>
        </p:nvGraphicFramePr>
        <p:xfrm>
          <a:off x="501759" y="2047979"/>
          <a:ext cx="11187468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7514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761469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911113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3027372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Pwy 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Beth wnest ti heddiw?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Beth wnest ti ddoe?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Beth wnest ti wythnos diwethaf?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5BEC947-C04D-D04B-9602-4BFB315837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457092" y="220223"/>
            <a:ext cx="1509921" cy="13179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6211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Rounded Rectangular Callout 1">
            <a:extLst>
              <a:ext uri="{FF2B5EF4-FFF2-40B4-BE49-F238E27FC236}">
                <a16:creationId xmlns:a16="http://schemas.microsoft.com/office/drawing/2014/main" id="{F5AD0C08-7527-8CB6-3DEA-281C3E3A9F9D}"/>
              </a:ext>
            </a:extLst>
          </p:cNvPr>
          <p:cNvSpPr/>
          <p:nvPr/>
        </p:nvSpPr>
        <p:spPr>
          <a:xfrm>
            <a:off x="867560" y="849617"/>
            <a:ext cx="6092039" cy="2249183"/>
          </a:xfrm>
          <a:prstGeom prst="wedgeRoundRectCallout">
            <a:avLst>
              <a:gd name="adj1" fmla="val -44674"/>
              <a:gd name="adj2" fmla="val 840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55B22D68-AB67-095B-4550-A10DC40B70B8}"/>
              </a:ext>
            </a:extLst>
          </p:cNvPr>
          <p:cNvSpPr txBox="1">
            <a:spLocks/>
          </p:cNvSpPr>
          <p:nvPr/>
        </p:nvSpPr>
        <p:spPr>
          <a:xfrm>
            <a:off x="1554970" y="1215612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Da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iawn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bawb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!</a:t>
            </a:r>
          </a:p>
          <a:p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Dewch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nôl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Ran 2!</a:t>
            </a:r>
          </a:p>
        </p:txBody>
      </p:sp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582</TotalTime>
  <Words>859</Words>
  <Application>Microsoft Macintosh PowerPoint</Application>
  <PresentationFormat>Widescreen</PresentationFormat>
  <Paragraphs>232</Paragraphs>
  <Slides>22</Slides>
  <Notes>3</Notes>
  <HiddenSlides>0</HiddenSlides>
  <MMClips>8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22</vt:i4>
      </vt:variant>
    </vt:vector>
  </HeadingPairs>
  <TitlesOfParts>
    <vt:vector size="39" baseType="lpstr">
      <vt:lpstr>Arial</vt:lpstr>
      <vt:lpstr>Calibri</vt:lpstr>
      <vt:lpstr>Calibri Light</vt:lpstr>
      <vt:lpstr>Cavolini</vt:lpstr>
      <vt:lpstr>Century Gothic</vt:lpstr>
      <vt:lpstr>Fredoka One</vt:lpstr>
      <vt:lpstr>Ink Free</vt:lpstr>
      <vt:lpstr>MV Boli</vt:lpstr>
      <vt:lpstr>Noteworthy Light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Codwch a sgwrsiwch!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Codwch a sgwrsiwch!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276</cp:revision>
  <dcterms:created xsi:type="dcterms:W3CDTF">2023-10-02T11:32:54Z</dcterms:created>
  <dcterms:modified xsi:type="dcterms:W3CDTF">2025-11-24T19:36:15Z</dcterms:modified>
</cp:coreProperties>
</file>