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6" r:id="rId2"/>
    <p:sldId id="267" r:id="rId3"/>
    <p:sldId id="272" r:id="rId4"/>
    <p:sldId id="268" r:id="rId5"/>
    <p:sldId id="269" r:id="rId6"/>
    <p:sldId id="27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E957FE-9D88-4527-81B0-2225B8C4E6FA}" type="datetimeFigureOut">
              <a:rPr lang="en-GB" smtClean="0"/>
              <a:t>10/03/2024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17C923-E3DE-4FC2-B079-984D51995118}" type="slidenum">
              <a:rPr lang="en-GB" smtClean="0"/>
              <a:t>‹#›</a:t>
            </a:fld>
            <a:endParaRPr lang="en-GB"/>
          </a:p>
        </p:txBody>
      </p:sp>
    </p:spTree>
    <p:extLst>
      <p:ext uri="{BB962C8B-B14F-4D97-AF65-F5344CB8AC3E}">
        <p14:creationId xmlns:p14="http://schemas.microsoft.com/office/powerpoint/2010/main" val="547485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completing this assignment, a comprehensive approach to research was employed, encompassing both primary and secondary sources. Primary research involved gathering data through surveys and interviews with industry experts to gain insights into Victoria's Secret's current challenges and consumer perceptions. Secondary research involved a thorough literature review of academic journals, industry reports, and reputable news sources to gather information on the company's history, product offerings, marketing strategies, and recent developments. Additionally, concepts and theories related to retail management, marketing, and innovation were explored through class notes, textbooks, and online resources. External sources such as case studies, market analyses, and scholarly articles were instrumental in providing a holistic understanding of Victoria's Secret's position in the market and the factors contributing to its decline.</a:t>
            </a:r>
          </a:p>
          <a:p>
            <a:endParaRPr lang="en-GB"/>
          </a:p>
        </p:txBody>
      </p:sp>
      <p:sp>
        <p:nvSpPr>
          <p:cNvPr id="4" name="Slide Number Placeholder 3"/>
          <p:cNvSpPr>
            <a:spLocks noGrp="1"/>
          </p:cNvSpPr>
          <p:nvPr>
            <p:ph type="sldNum" sz="quarter" idx="5"/>
          </p:nvPr>
        </p:nvSpPr>
        <p:spPr/>
        <p:txBody>
          <a:bodyPr/>
          <a:lstStyle/>
          <a:p>
            <a:fld id="{DA17C923-E3DE-4FC2-B079-984D51995118}" type="slidenum">
              <a:rPr lang="en-GB" smtClean="0"/>
              <a:t>2</a:t>
            </a:fld>
            <a:endParaRPr lang="en-GB"/>
          </a:p>
        </p:txBody>
      </p:sp>
    </p:spTree>
    <p:extLst>
      <p:ext uri="{BB962C8B-B14F-4D97-AF65-F5344CB8AC3E}">
        <p14:creationId xmlns:p14="http://schemas.microsoft.com/office/powerpoint/2010/main" val="4246358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main challenges encountered during the assignment was the limited availability of recent data on Victoria's Secret's financial performance and market share due to the company's private status and lack of transparency. To overcome this challenge, a combination of qualitative and quantitative research methods was utilized, focusing on qualitative insights from industry experts and qualitative analysis of trends and patterns observed in available data. Another challenge was synthesizing diverse perspectives on Victoria's Secret's decline and formulating innovative solutions to address its challenges. This was addressed through critical thinking, collaboration, and iterative refinement of ideas, drawing on insights from multiple sources and perspectives to develop comprehensive recommendations.</a:t>
            </a:r>
          </a:p>
          <a:p>
            <a:endParaRPr lang="en-GB"/>
          </a:p>
        </p:txBody>
      </p:sp>
      <p:sp>
        <p:nvSpPr>
          <p:cNvPr id="4" name="Slide Number Placeholder 3"/>
          <p:cNvSpPr>
            <a:spLocks noGrp="1"/>
          </p:cNvSpPr>
          <p:nvPr>
            <p:ph type="sldNum" sz="quarter" idx="5"/>
          </p:nvPr>
        </p:nvSpPr>
        <p:spPr/>
        <p:txBody>
          <a:bodyPr/>
          <a:lstStyle/>
          <a:p>
            <a:fld id="{DA17C923-E3DE-4FC2-B079-984D51995118}" type="slidenum">
              <a:rPr lang="en-GB" smtClean="0"/>
              <a:t>4</a:t>
            </a:fld>
            <a:endParaRPr lang="en-GB"/>
          </a:p>
        </p:txBody>
      </p:sp>
    </p:spTree>
    <p:extLst>
      <p:ext uri="{BB962C8B-B14F-4D97-AF65-F5344CB8AC3E}">
        <p14:creationId xmlns:p14="http://schemas.microsoft.com/office/powerpoint/2010/main" val="126409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 the completion of this assignment, valuable insights into the complexities of the retail industry and the importance of innovation in addressing competitive challenges were gained. The analysis of Victoria's Secret's decline and the application of the SCAMPER model to propose innovative strategies provided practical experience in strategic analysis, problem-solving, and decision-making. These skills are transferable and can be applied to future </a:t>
            </a:r>
            <a:r>
              <a:rPr lang="en-GB" err="1"/>
              <a:t>endeavors</a:t>
            </a:r>
            <a:r>
              <a:rPr lang="en-GB"/>
              <a:t>, whether in academic research, consulting projects, or professional roles in retail management or marketing. Additionally, the assignment fostered a deeper understanding of the interconnectedness of various factors influencing a company's success, including market dynamics, consumer trends, and organizational capabilities, which will be invaluable in navigating future business challenges and opportunities.</a:t>
            </a:r>
          </a:p>
          <a:p>
            <a:endParaRPr lang="en-GB"/>
          </a:p>
        </p:txBody>
      </p:sp>
      <p:sp>
        <p:nvSpPr>
          <p:cNvPr id="4" name="Slide Number Placeholder 3"/>
          <p:cNvSpPr>
            <a:spLocks noGrp="1"/>
          </p:cNvSpPr>
          <p:nvPr>
            <p:ph type="sldNum" sz="quarter" idx="5"/>
          </p:nvPr>
        </p:nvSpPr>
        <p:spPr/>
        <p:txBody>
          <a:bodyPr/>
          <a:lstStyle/>
          <a:p>
            <a:fld id="{DA17C923-E3DE-4FC2-B079-984D51995118}" type="slidenum">
              <a:rPr lang="en-GB" smtClean="0"/>
              <a:t>5</a:t>
            </a:fld>
            <a:endParaRPr lang="en-GB"/>
          </a:p>
        </p:txBody>
      </p:sp>
    </p:spTree>
    <p:extLst>
      <p:ext uri="{BB962C8B-B14F-4D97-AF65-F5344CB8AC3E}">
        <p14:creationId xmlns:p14="http://schemas.microsoft.com/office/powerpoint/2010/main" val="1467744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468AE-24EF-7944-CDBF-6AA8C3E5F1D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AE194B2-5EA9-FB5D-76D7-B73C07A850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E87FD05-AD37-2A75-5AAC-F55A16F8E158}"/>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5" name="Footer Placeholder 4">
            <a:extLst>
              <a:ext uri="{FF2B5EF4-FFF2-40B4-BE49-F238E27FC236}">
                <a16:creationId xmlns:a16="http://schemas.microsoft.com/office/drawing/2014/main" id="{C43224F9-8C28-ECDF-5648-713598812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0D4B73-1525-BE69-842D-B5BAFC732C9B}"/>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4013886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FC9A-53DB-444A-752E-E3C6091030B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E5A5FD-62F9-DFB2-10F5-AC70123F65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C437925-22FD-ED20-5D15-3092DD51C354}"/>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5" name="Footer Placeholder 4">
            <a:extLst>
              <a:ext uri="{FF2B5EF4-FFF2-40B4-BE49-F238E27FC236}">
                <a16:creationId xmlns:a16="http://schemas.microsoft.com/office/drawing/2014/main" id="{6BB9F47B-0C5C-4F0F-AEBB-0BA6EC0A6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38E8F9-B973-A64D-2B9A-27E01F0D6521}"/>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2352067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9F24-EDAC-F13E-1196-E7831DBD72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F1098C-0245-BEFB-9D64-CFF8C1C525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00F794-8A73-D39D-D397-D82BE6B22402}"/>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5" name="Footer Placeholder 4">
            <a:extLst>
              <a:ext uri="{FF2B5EF4-FFF2-40B4-BE49-F238E27FC236}">
                <a16:creationId xmlns:a16="http://schemas.microsoft.com/office/drawing/2014/main" id="{26125845-ADB0-EB89-CC3C-AB00FFA8B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8052C-041C-3FFB-9DD6-410FD7FF7E4D}"/>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450576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8101B-79EB-78FE-7F4C-C2231ECE447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595CD39-EF71-E4A1-EEA1-6877595612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F8DACB-0027-BC00-E788-1E00151D52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9F944C6-80BF-B5B3-DCA5-AF354A2A95FD}"/>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6" name="Footer Placeholder 5">
            <a:extLst>
              <a:ext uri="{FF2B5EF4-FFF2-40B4-BE49-F238E27FC236}">
                <a16:creationId xmlns:a16="http://schemas.microsoft.com/office/drawing/2014/main" id="{C2DCFA6F-36B2-404D-7C5D-43E2D1BED4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BB35F-CFEB-2329-99B6-1EFD73643FAA}"/>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2146647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C440-E259-9E53-5E92-14B26936093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80F7D76-8789-26B1-929E-5FA705C8BF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927AEA-A3C1-7C9E-3887-D694197967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1DF3B9C-99B3-3AFB-4C45-D73E9DFB2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66281D-A0CA-2E88-2AE9-6F31E696D8B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8A46E53-6CA9-79F2-BBA5-DAC0B0B2A4EF}"/>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8" name="Footer Placeholder 7">
            <a:extLst>
              <a:ext uri="{FF2B5EF4-FFF2-40B4-BE49-F238E27FC236}">
                <a16:creationId xmlns:a16="http://schemas.microsoft.com/office/drawing/2014/main" id="{C067C68A-AD98-CC51-6738-645605BBEB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F8CC84-339E-6984-EEC9-F9F19901C43C}"/>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33049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9D29-6611-F13D-A995-31976864E90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DB87E2C-D677-94D2-214D-C65AEED2A26C}"/>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4" name="Footer Placeholder 3">
            <a:extLst>
              <a:ext uri="{FF2B5EF4-FFF2-40B4-BE49-F238E27FC236}">
                <a16:creationId xmlns:a16="http://schemas.microsoft.com/office/drawing/2014/main" id="{B8451D40-DBE9-6D1C-B5EA-C031690FE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CAD77B-E1B4-8291-556D-A3B4904BF226}"/>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3272545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6373E7-2889-9836-C9AE-A242D7FF9A62}"/>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3" name="Footer Placeholder 2">
            <a:extLst>
              <a:ext uri="{FF2B5EF4-FFF2-40B4-BE49-F238E27FC236}">
                <a16:creationId xmlns:a16="http://schemas.microsoft.com/office/drawing/2014/main" id="{1C301A15-6BBD-8CCF-37BA-D53EE394D6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4E406B-AC80-03A2-7CC1-E45504B77ECC}"/>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625832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1A37-E6EF-B2F6-CFF6-1F9A16D94C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CD3DEE-BCFE-AA45-D98F-D70D801C1A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9D91C2C-F201-893E-B22F-5019D893E0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53219E-4711-00A8-D8E3-A16B008E1A1E}"/>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6" name="Footer Placeholder 5">
            <a:extLst>
              <a:ext uri="{FF2B5EF4-FFF2-40B4-BE49-F238E27FC236}">
                <a16:creationId xmlns:a16="http://schemas.microsoft.com/office/drawing/2014/main" id="{B2F5817B-C86F-09CA-4607-05C7C02CC3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DC9454-009A-1168-A250-79AC12E5BF5A}"/>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1343668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885DF-49F4-DA81-6120-ABE05E5F45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5D8A48-DB85-4C07-BAAF-833531BF3A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4DBED6-3F46-793A-D151-663416B771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1FCAE5-5441-E091-087B-56BA0EDC3638}"/>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6" name="Footer Placeholder 5">
            <a:extLst>
              <a:ext uri="{FF2B5EF4-FFF2-40B4-BE49-F238E27FC236}">
                <a16:creationId xmlns:a16="http://schemas.microsoft.com/office/drawing/2014/main" id="{AE3A47CC-CC6B-E82A-35B4-DACBCCD8E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ADD977-1472-3A14-526C-6FE05C69F738}"/>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3695971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4F32-1C01-A5E9-E231-3097E278F3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A290392-6A64-51F4-7E2F-39F100E644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849376-D135-CAD0-9A43-534DE8C8A7F8}"/>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5" name="Footer Placeholder 4">
            <a:extLst>
              <a:ext uri="{FF2B5EF4-FFF2-40B4-BE49-F238E27FC236}">
                <a16:creationId xmlns:a16="http://schemas.microsoft.com/office/drawing/2014/main" id="{300B3C0B-6BB2-1270-13B2-9C0528218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B67F64-3D2C-FC58-933B-DF3475F393A3}"/>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832578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0B1377-E283-FABC-3D73-5AAE76063E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85EFE25-F557-FF66-B322-B203A4F23D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D9FB2F-3A6F-BB22-96E5-1F144B111C9D}"/>
              </a:ext>
            </a:extLst>
          </p:cNvPr>
          <p:cNvSpPr>
            <a:spLocks noGrp="1"/>
          </p:cNvSpPr>
          <p:nvPr>
            <p:ph type="dt" sz="half" idx="10"/>
          </p:nvPr>
        </p:nvSpPr>
        <p:spPr/>
        <p:txBody>
          <a:bodyPr/>
          <a:lstStyle/>
          <a:p>
            <a:fld id="{51A3B0EE-D4CD-4C46-A101-E2F9017F57F3}" type="datetimeFigureOut">
              <a:rPr lang="en-GB" smtClean="0"/>
              <a:t>10/03/2024</a:t>
            </a:fld>
            <a:endParaRPr lang="en-GB"/>
          </a:p>
        </p:txBody>
      </p:sp>
      <p:sp>
        <p:nvSpPr>
          <p:cNvPr id="5" name="Footer Placeholder 4">
            <a:extLst>
              <a:ext uri="{FF2B5EF4-FFF2-40B4-BE49-F238E27FC236}">
                <a16:creationId xmlns:a16="http://schemas.microsoft.com/office/drawing/2014/main" id="{88914577-05E7-4108-F9EB-24407D2C1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34561-CD47-F738-153A-A1478C417960}"/>
              </a:ext>
            </a:extLst>
          </p:cNvPr>
          <p:cNvSpPr>
            <a:spLocks noGrp="1"/>
          </p:cNvSpPr>
          <p:nvPr>
            <p:ph type="sldNum" sz="quarter" idx="12"/>
          </p:nvPr>
        </p:nvSpPr>
        <p:spPr/>
        <p:txBody>
          <a:bodyPr/>
          <a:lstStyle/>
          <a:p>
            <a:fld id="{FF53CF99-5A15-4237-8A85-153E1DEA67EA}" type="slidenum">
              <a:rPr lang="en-GB" smtClean="0"/>
              <a:t>‹#›</a:t>
            </a:fld>
            <a:endParaRPr lang="en-GB"/>
          </a:p>
        </p:txBody>
      </p:sp>
    </p:spTree>
    <p:extLst>
      <p:ext uri="{BB962C8B-B14F-4D97-AF65-F5344CB8AC3E}">
        <p14:creationId xmlns:p14="http://schemas.microsoft.com/office/powerpoint/2010/main" val="233481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A45D28-48E3-7376-B9C5-F5F9D746AA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100C82B-6391-FE7F-13F3-4864CEB3AB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BDE8DB-63B4-4685-D3A4-5BA7E8E227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A3B0EE-D4CD-4C46-A101-E2F9017F57F3}" type="datetimeFigureOut">
              <a:rPr lang="en-GB" smtClean="0"/>
              <a:t>10/03/2024</a:t>
            </a:fld>
            <a:endParaRPr lang="en-GB"/>
          </a:p>
        </p:txBody>
      </p:sp>
      <p:sp>
        <p:nvSpPr>
          <p:cNvPr id="5" name="Footer Placeholder 4">
            <a:extLst>
              <a:ext uri="{FF2B5EF4-FFF2-40B4-BE49-F238E27FC236}">
                <a16:creationId xmlns:a16="http://schemas.microsoft.com/office/drawing/2014/main" id="{483D213E-66D3-1230-854E-15A7E298D5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7498A5-3E35-F05B-B8C7-AD5273A66B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53CF99-5A15-4237-8A85-153E1DEA67EA}" type="slidenum">
              <a:rPr lang="en-GB" smtClean="0"/>
              <a:t>‹#›</a:t>
            </a:fld>
            <a:endParaRPr lang="en-GB"/>
          </a:p>
        </p:txBody>
      </p:sp>
    </p:spTree>
    <p:extLst>
      <p:ext uri="{BB962C8B-B14F-4D97-AF65-F5344CB8AC3E}">
        <p14:creationId xmlns:p14="http://schemas.microsoft.com/office/powerpoint/2010/main" val="3419777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354DA-088F-B0D7-7845-9DA2D5084C52}"/>
              </a:ext>
            </a:extLst>
          </p:cNvPr>
          <p:cNvSpPr>
            <a:spLocks noGrp="1"/>
          </p:cNvSpPr>
          <p:nvPr>
            <p:ph type="ctrTitle"/>
          </p:nvPr>
        </p:nvSpPr>
        <p:spPr>
          <a:xfrm>
            <a:off x="1907742" y="1992215"/>
            <a:ext cx="8376514" cy="3123127"/>
          </a:xfrm>
        </p:spPr>
        <p:txBody>
          <a:bodyPr>
            <a:noAutofit/>
          </a:bodyPr>
          <a:lstStyle/>
          <a:p>
            <a:r>
              <a:rPr lang="en-GB" sz="2000" b="1" kern="1400" spc="-50">
                <a:effectLst/>
                <a:latin typeface="Arial" panose="020B0604020202020204" pitchFamily="34" charset="0"/>
                <a:ea typeface="Times New Roman" panose="02020603050405020304" pitchFamily="18" charset="0"/>
                <a:cs typeface="Arial" panose="020B0604020202020204" pitchFamily="34" charset="0"/>
              </a:rPr>
              <a:t>BA (Hons) Leadership and Management Skills in the Workplace</a:t>
            </a:r>
            <a:br>
              <a:rPr lang="en-GB" sz="2000" b="1" kern="1400" spc="-50">
                <a:effectLst/>
                <a:latin typeface="Arial" panose="020B0604020202020204" pitchFamily="34" charset="0"/>
                <a:ea typeface="Times New Roman" panose="02020603050405020304" pitchFamily="18" charset="0"/>
                <a:cs typeface="Arial" panose="020B0604020202020204" pitchFamily="34" charset="0"/>
              </a:rPr>
            </a:br>
            <a:r>
              <a:rPr lang="en-GB" sz="2000" b="1" kern="1400" spc="-50">
                <a:effectLst/>
                <a:latin typeface="Arial" panose="020B0604020202020204" pitchFamily="34" charset="0"/>
                <a:ea typeface="Times New Roman" panose="02020603050405020304" pitchFamily="18" charset="0"/>
                <a:cs typeface="Arial" panose="020B0604020202020204" pitchFamily="34" charset="0"/>
              </a:rPr>
              <a:t> </a:t>
            </a:r>
            <a:br>
              <a:rPr lang="en-GB" sz="2000" b="1" kern="1400" spc="-50">
                <a:effectLst/>
                <a:latin typeface="Arial" panose="020B0604020202020204" pitchFamily="34" charset="0"/>
                <a:ea typeface="Times New Roman" panose="02020603050405020304" pitchFamily="18" charset="0"/>
                <a:cs typeface="Arial" panose="020B0604020202020204" pitchFamily="34" charset="0"/>
              </a:rPr>
            </a:br>
            <a:r>
              <a:rPr lang="en-GB" sz="2000" b="1" kern="1400" spc="-50">
                <a:effectLst/>
                <a:latin typeface="Arial" panose="020B0604020202020204" pitchFamily="34" charset="0"/>
                <a:ea typeface="Times New Roman" panose="02020603050405020304" pitchFamily="18" charset="0"/>
                <a:cs typeface="Arial" panose="020B0604020202020204" pitchFamily="34" charset="0"/>
              </a:rPr>
              <a:t>BA</a:t>
            </a:r>
            <a:r>
              <a:rPr lang="en-GB" sz="2000" b="1" kern="1400" spc="-10">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Leadership</a:t>
            </a:r>
            <a:r>
              <a:rPr lang="en-GB" sz="2000" b="1" kern="1400" spc="-30">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and</a:t>
            </a:r>
            <a:r>
              <a:rPr lang="en-GB" sz="2000" b="1" kern="1400" spc="-25">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Management</a:t>
            </a:r>
            <a:r>
              <a:rPr lang="en-GB" sz="2000" b="1" kern="1400" spc="-25">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Skills</a:t>
            </a:r>
            <a:r>
              <a:rPr lang="en-GB" sz="2000" b="1" kern="1400" spc="-25">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for</a:t>
            </a:r>
            <a:r>
              <a:rPr lang="en-GB" sz="2000" b="1" kern="1400" spc="-30">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the</a:t>
            </a:r>
            <a:r>
              <a:rPr lang="en-GB" sz="2000" b="1" kern="1400" spc="-30">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10">
                <a:effectLst/>
                <a:latin typeface="Arial" panose="020B0604020202020204" pitchFamily="34" charset="0"/>
                <a:ea typeface="Times New Roman" panose="02020603050405020304" pitchFamily="18" charset="0"/>
                <a:cs typeface="Arial" panose="020B0604020202020204" pitchFamily="34" charset="0"/>
              </a:rPr>
              <a:t>Workplace</a:t>
            </a:r>
            <a:br>
              <a:rPr lang="en-GB" sz="2000" b="1" kern="1400" spc="-50">
                <a:effectLst/>
                <a:latin typeface="Arial" panose="020B0604020202020204" pitchFamily="34" charset="0"/>
                <a:ea typeface="Times New Roman" panose="02020603050405020304" pitchFamily="18" charset="0"/>
                <a:cs typeface="Arial" panose="020B0604020202020204" pitchFamily="34" charset="0"/>
              </a:rPr>
            </a:br>
            <a:r>
              <a:rPr lang="en-GB" sz="2000" b="1" kern="100">
                <a:effectLst/>
                <a:latin typeface="Arial" panose="020B0604020202020204" pitchFamily="34" charset="0"/>
                <a:ea typeface="Calibri" panose="020F0502020204030204" pitchFamily="34" charset="0"/>
                <a:cs typeface="Arial" panose="020B0604020202020204" pitchFamily="34" charset="0"/>
              </a:rPr>
              <a:t> </a:t>
            </a:r>
            <a:br>
              <a:rPr lang="en-GB" sz="2000" b="1" kern="100">
                <a:effectLst/>
                <a:latin typeface="Arial" panose="020B0604020202020204" pitchFamily="34" charset="0"/>
                <a:ea typeface="Calibri" panose="020F0502020204030204" pitchFamily="34" charset="0"/>
                <a:cs typeface="Arial" panose="020B0604020202020204" pitchFamily="34" charset="0"/>
              </a:rPr>
            </a:br>
            <a:r>
              <a:rPr lang="en-GB" sz="2000" b="1" kern="1400" spc="-50">
                <a:effectLst/>
                <a:latin typeface="Arial" panose="020B0604020202020204" pitchFamily="34" charset="0"/>
                <a:ea typeface="Times New Roman" panose="02020603050405020304" pitchFamily="18" charset="0"/>
                <a:cs typeface="Arial" panose="020B0604020202020204" pitchFamily="34" charset="0"/>
              </a:rPr>
              <a:t>Developing Innovation and</a:t>
            </a:r>
            <a:r>
              <a:rPr lang="en-GB" sz="2000" b="1" kern="1400" spc="-25">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Creativity</a:t>
            </a:r>
            <a:r>
              <a:rPr lang="en-GB" sz="2000" b="1" kern="1400" spc="-40">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for</a:t>
            </a:r>
            <a:r>
              <a:rPr lang="en-GB" sz="2000" b="1" kern="1400" spc="-35">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50">
                <a:effectLst/>
                <a:latin typeface="Arial" panose="020B0604020202020204" pitchFamily="34" charset="0"/>
                <a:ea typeface="Times New Roman" panose="02020603050405020304" pitchFamily="18" charset="0"/>
                <a:cs typeface="Arial" panose="020B0604020202020204" pitchFamily="34" charset="0"/>
              </a:rPr>
              <a:t>Business</a:t>
            </a:r>
            <a:r>
              <a:rPr lang="en-GB" sz="2000" b="1" kern="1400" spc="-25">
                <a:effectLst/>
                <a:latin typeface="Arial" panose="020B0604020202020204" pitchFamily="34" charset="0"/>
                <a:ea typeface="Times New Roman" panose="02020603050405020304" pitchFamily="18" charset="0"/>
                <a:cs typeface="Arial" panose="020B0604020202020204" pitchFamily="34" charset="0"/>
              </a:rPr>
              <a:t> </a:t>
            </a:r>
            <a:r>
              <a:rPr lang="en-GB" sz="2000" b="1" kern="1400" spc="-10">
                <a:effectLst/>
                <a:latin typeface="Arial" panose="020B0604020202020204" pitchFamily="34" charset="0"/>
                <a:ea typeface="Times New Roman" panose="02020603050405020304" pitchFamily="18" charset="0"/>
                <a:cs typeface="Arial" panose="020B0604020202020204" pitchFamily="34" charset="0"/>
              </a:rPr>
              <a:t>Advantage</a:t>
            </a:r>
            <a:br>
              <a:rPr lang="en-GB" sz="2000" b="1" kern="1400" spc="-10">
                <a:effectLst/>
                <a:latin typeface="Arial" panose="020B0604020202020204" pitchFamily="34" charset="0"/>
                <a:ea typeface="Times New Roman" panose="02020603050405020304" pitchFamily="18" charset="0"/>
                <a:cs typeface="Arial" panose="020B0604020202020204" pitchFamily="34" charset="0"/>
              </a:rPr>
            </a:br>
            <a:br>
              <a:rPr lang="en-GB" sz="2000" b="1" kern="1400" spc="-10">
                <a:effectLst/>
                <a:latin typeface="Arial" panose="020B0604020202020204" pitchFamily="34" charset="0"/>
                <a:ea typeface="Times New Roman" panose="02020603050405020304" pitchFamily="18" charset="0"/>
                <a:cs typeface="Arial" panose="020B0604020202020204" pitchFamily="34" charset="0"/>
              </a:rPr>
            </a:br>
            <a:r>
              <a:rPr lang="en-GB" sz="2000" b="1" kern="1400" spc="-10">
                <a:effectLst/>
                <a:latin typeface="Arial" panose="020B0604020202020204" pitchFamily="34" charset="0"/>
                <a:ea typeface="Times New Roman" panose="02020603050405020304" pitchFamily="18" charset="0"/>
                <a:cs typeface="Arial" panose="020B0604020202020204" pitchFamily="34" charset="0"/>
              </a:rPr>
              <a:t>BMSW6102</a:t>
            </a:r>
            <a:br>
              <a:rPr lang="en-GB" sz="2000" b="1" kern="1400" spc="-50">
                <a:effectLst/>
                <a:latin typeface="Arial" panose="020B0604020202020204" pitchFamily="34" charset="0"/>
                <a:ea typeface="Times New Roman" panose="02020603050405020304" pitchFamily="18" charset="0"/>
                <a:cs typeface="Arial" panose="020B0604020202020204" pitchFamily="34" charset="0"/>
              </a:rPr>
            </a:br>
            <a:endParaRPr lang="en-GB" sz="2000" b="1">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1840DD3D-C066-8E7A-C788-901EE095E3EC}"/>
              </a:ext>
            </a:extLst>
          </p:cNvPr>
          <p:cNvSpPr>
            <a:spLocks noGrp="1"/>
          </p:cNvSpPr>
          <p:nvPr>
            <p:ph type="subTitle" idx="1"/>
          </p:nvPr>
        </p:nvSpPr>
        <p:spPr>
          <a:xfrm>
            <a:off x="5837457" y="5611180"/>
            <a:ext cx="5442331" cy="854408"/>
          </a:xfrm>
        </p:spPr>
        <p:txBody>
          <a:bodyPr>
            <a:noAutofit/>
          </a:bodyPr>
          <a:lstStyle/>
          <a:p>
            <a:pPr algn="r">
              <a:lnSpc>
                <a:spcPct val="107000"/>
              </a:lnSpc>
              <a:spcAft>
                <a:spcPts val="800"/>
              </a:spcAft>
            </a:pPr>
            <a:r>
              <a:rPr lang="en-GB" sz="1400" b="1" kern="100">
                <a:effectLst/>
                <a:latin typeface="Arial" panose="020B0604020202020204" pitchFamily="34" charset="0"/>
                <a:ea typeface="Calibri" panose="020F0502020204030204" pitchFamily="34" charset="0"/>
                <a:cs typeface="Arial" panose="020B0604020202020204" pitchFamily="34" charset="0"/>
              </a:rPr>
              <a:t>Lecturer: </a:t>
            </a:r>
            <a:r>
              <a:rPr lang="en-GB" sz="1400" b="1" kern="100">
                <a:solidFill>
                  <a:srgbClr val="1D2125"/>
                </a:solidFill>
                <a:effectLst/>
                <a:latin typeface="Arial" panose="020B0604020202020204" pitchFamily="34" charset="0"/>
                <a:ea typeface="Calibri" panose="020F0502020204030204" pitchFamily="34" charset="0"/>
                <a:cs typeface="Arial" panose="020B0604020202020204" pitchFamily="34" charset="0"/>
              </a:rPr>
              <a:t>Ivan Rodriguez Hernandez</a:t>
            </a:r>
            <a:endParaRPr lang="en-GB" sz="1400" b="1" kern="100">
              <a:effectLst/>
              <a:latin typeface="Arial" panose="020B0604020202020204" pitchFamily="34" charset="0"/>
              <a:ea typeface="Calibri" panose="020F0502020204030204" pitchFamily="34" charset="0"/>
              <a:cs typeface="Arial" panose="020B0604020202020204" pitchFamily="34" charset="0"/>
            </a:endParaRPr>
          </a:p>
          <a:p>
            <a:pPr algn="r">
              <a:lnSpc>
                <a:spcPct val="107000"/>
              </a:lnSpc>
              <a:spcAft>
                <a:spcPts val="800"/>
              </a:spcAft>
            </a:pPr>
            <a:r>
              <a:rPr lang="en-GB" sz="1400" b="1" kern="100">
                <a:effectLst/>
                <a:latin typeface="Arial" panose="020B0604020202020204" pitchFamily="34" charset="0"/>
                <a:ea typeface="Calibri" panose="020F0502020204030204" pitchFamily="34" charset="0"/>
                <a:cs typeface="Arial" panose="020B0604020202020204" pitchFamily="34" charset="0"/>
              </a:rPr>
              <a:t>Student: Nicoleta Damian (2120244)</a:t>
            </a:r>
          </a:p>
          <a:p>
            <a:endParaRPr lang="en-GB" sz="1400" b="1">
              <a:latin typeface="Arial" panose="020B0604020202020204" pitchFamily="34" charset="0"/>
              <a:cs typeface="Arial" panose="020B0604020202020204" pitchFamily="34" charset="0"/>
            </a:endParaRPr>
          </a:p>
        </p:txBody>
      </p:sp>
      <p:pic>
        <p:nvPicPr>
          <p:cNvPr id="5" name="Imagine 5" descr="A close-up of a sign">
            <a:extLst>
              <a:ext uri="{FF2B5EF4-FFF2-40B4-BE49-F238E27FC236}">
                <a16:creationId xmlns:a16="http://schemas.microsoft.com/office/drawing/2014/main" id="{E7330842-54F2-7A6F-6FBB-BF2967F110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0740" y="463641"/>
            <a:ext cx="3070519" cy="1279018"/>
          </a:xfrm>
          <a:prstGeom prst="rect">
            <a:avLst/>
          </a:prstGeom>
        </p:spPr>
      </p:pic>
    </p:spTree>
    <p:extLst>
      <p:ext uri="{BB962C8B-B14F-4D97-AF65-F5344CB8AC3E}">
        <p14:creationId xmlns:p14="http://schemas.microsoft.com/office/powerpoint/2010/main" val="3351225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7ABC-11D1-F5A0-467E-D3FF624BFB5C}"/>
              </a:ext>
            </a:extLst>
          </p:cNvPr>
          <p:cNvSpPr>
            <a:spLocks noGrp="1"/>
          </p:cNvSpPr>
          <p:nvPr>
            <p:ph type="ctrTitle"/>
          </p:nvPr>
        </p:nvSpPr>
        <p:spPr>
          <a:xfrm>
            <a:off x="1408982" y="190632"/>
            <a:ext cx="9144000" cy="866693"/>
          </a:xfrm>
        </p:spPr>
        <p:txBody>
          <a:bodyPr>
            <a:normAutofit/>
          </a:bodyPr>
          <a:lstStyle/>
          <a:p>
            <a:r>
              <a:rPr lang="en-GB" sz="3500">
                <a:latin typeface="Arial Black" panose="020B0A04020102020204" pitchFamily="34" charset="0"/>
              </a:rPr>
              <a:t>Procedures followed</a:t>
            </a:r>
          </a:p>
        </p:txBody>
      </p:sp>
      <p:sp>
        <p:nvSpPr>
          <p:cNvPr id="3" name="Subtitle 2">
            <a:extLst>
              <a:ext uri="{FF2B5EF4-FFF2-40B4-BE49-F238E27FC236}">
                <a16:creationId xmlns:a16="http://schemas.microsoft.com/office/drawing/2014/main" id="{5E105FEC-0664-155C-9294-29CA505E1731}"/>
              </a:ext>
            </a:extLst>
          </p:cNvPr>
          <p:cNvSpPr>
            <a:spLocks noGrp="1"/>
          </p:cNvSpPr>
          <p:nvPr>
            <p:ph type="subTitle" idx="1"/>
          </p:nvPr>
        </p:nvSpPr>
        <p:spPr>
          <a:xfrm>
            <a:off x="1408982" y="1057325"/>
            <a:ext cx="9144000" cy="5477772"/>
          </a:xfrm>
        </p:spPr>
        <p:txBody>
          <a:bodyPr>
            <a:noAutofit/>
          </a:bodyPr>
          <a:lstStyle/>
          <a:p>
            <a:pPr marL="342900" indent="-342900" algn="l">
              <a:buFont typeface="Arial" panose="020B0604020202020204" pitchFamily="34" charset="0"/>
              <a:buChar char="•"/>
            </a:pPr>
            <a:r>
              <a:rPr lang="en-GB" sz="2000">
                <a:latin typeface="Arial" panose="020B0604020202020204" pitchFamily="34" charset="0"/>
                <a:cs typeface="Arial" panose="020B0604020202020204" pitchFamily="34" charset="0"/>
              </a:rPr>
              <a:t>Utilized primary research methods like surveys and interviews with industry experts.</a:t>
            </a:r>
          </a:p>
          <a:p>
            <a:pPr marL="0" indent="0" algn="l">
              <a:buNone/>
            </a:pPr>
            <a:r>
              <a:rPr lang="en-GB" sz="2000">
                <a:latin typeface="Arial" panose="020B0604020202020204" pitchFamily="34" charset="0"/>
                <a:cs typeface="Arial" panose="020B0604020202020204" pitchFamily="34" charset="0"/>
              </a:rPr>
              <a:t>Such as:</a:t>
            </a:r>
          </a:p>
          <a:p>
            <a:pPr marL="0" indent="0" algn="l">
              <a:buNone/>
            </a:pPr>
            <a:r>
              <a:rPr lang="en-GB" sz="2000">
                <a:latin typeface="Arial" panose="020B0604020202020204" pitchFamily="34" charset="0"/>
                <a:cs typeface="Arial" panose="020B0604020202020204" pitchFamily="34" charset="0"/>
              </a:rPr>
              <a:t> Anderson, L. (2021</a:t>
            </a:r>
            <a:r>
              <a:rPr lang="en-GB" sz="2000" i="1">
                <a:latin typeface="Arial" panose="020B0604020202020204" pitchFamily="34" charset="0"/>
                <a:cs typeface="Arial" panose="020B0604020202020204" pitchFamily="34" charset="0"/>
              </a:rPr>
              <a:t>). "The Rise and Fall of Victoria's Secret: A Case Study." </a:t>
            </a:r>
            <a:r>
              <a:rPr lang="en-GB" sz="2000">
                <a:latin typeface="Arial" panose="020B0604020202020204" pitchFamily="34" charset="0"/>
                <a:cs typeface="Arial" panose="020B0604020202020204" pitchFamily="34" charset="0"/>
              </a:rPr>
              <a:t>Business Insider.</a:t>
            </a:r>
          </a:p>
          <a:p>
            <a:pPr marL="0" indent="0" algn="l">
              <a:buNone/>
            </a:pPr>
            <a:r>
              <a:rPr lang="en-GB" sz="2000">
                <a:latin typeface="Arial" panose="020B0604020202020204" pitchFamily="34" charset="0"/>
                <a:cs typeface="Arial" panose="020B0604020202020204" pitchFamily="34" charset="0"/>
              </a:rPr>
              <a:t> Banks, L., &amp; Price, M. (2020). </a:t>
            </a:r>
            <a:r>
              <a:rPr lang="en-GB" sz="2000" i="1">
                <a:latin typeface="Arial" panose="020B0604020202020204" pitchFamily="34" charset="0"/>
                <a:cs typeface="Arial" panose="020B0604020202020204" pitchFamily="34" charset="0"/>
              </a:rPr>
              <a:t>"Analysing the Decline of Victoria's Secret: A Comprehensive Review."</a:t>
            </a:r>
            <a:r>
              <a:rPr lang="en-GB" sz="2000">
                <a:latin typeface="Arial" panose="020B0604020202020204" pitchFamily="34" charset="0"/>
                <a:cs typeface="Arial" panose="020B0604020202020204" pitchFamily="34" charset="0"/>
              </a:rPr>
              <a:t> Journal of Retail Management, 15(3), 112-128.</a:t>
            </a:r>
          </a:p>
          <a:p>
            <a:pPr marL="0" indent="0" algn="l">
              <a:buNone/>
            </a:pPr>
            <a:r>
              <a:rPr lang="en-GB" sz="2000">
                <a:latin typeface="Arial" panose="020B0604020202020204" pitchFamily="34" charset="0"/>
                <a:cs typeface="Arial" panose="020B0604020202020204" pitchFamily="34" charset="0"/>
              </a:rPr>
              <a:t> Collins, S. (2018). </a:t>
            </a:r>
            <a:r>
              <a:rPr lang="en-GB" sz="2000" i="1">
                <a:latin typeface="Arial" panose="020B0604020202020204" pitchFamily="34" charset="0"/>
                <a:cs typeface="Arial" panose="020B0604020202020204" pitchFamily="34" charset="0"/>
              </a:rPr>
              <a:t>The Lingerie Industry: Trends and Challenges. </a:t>
            </a:r>
            <a:r>
              <a:rPr lang="en-GB" sz="2000">
                <a:latin typeface="Arial" panose="020B0604020202020204" pitchFamily="34" charset="0"/>
                <a:cs typeface="Arial" panose="020B0604020202020204" pitchFamily="34" charset="0"/>
              </a:rPr>
              <a:t>New York: HarperCollins.</a:t>
            </a:r>
          </a:p>
          <a:p>
            <a:pPr marL="342900" indent="-342900" algn="l">
              <a:buFont typeface="Arial" panose="020B0604020202020204" pitchFamily="34" charset="0"/>
              <a:buChar char="•"/>
            </a:pPr>
            <a:r>
              <a:rPr lang="en-GB" sz="2000">
                <a:latin typeface="Arial" panose="020B0604020202020204" pitchFamily="34" charset="0"/>
                <a:cs typeface="Arial" panose="020B0604020202020204" pitchFamily="34" charset="0"/>
              </a:rPr>
              <a:t>Conducted secondary research through literature review of academic journals, industry reports, and news sources:</a:t>
            </a:r>
          </a:p>
          <a:p>
            <a:pPr algn="l"/>
            <a:r>
              <a:rPr lang="en-GB" sz="2000">
                <a:latin typeface="Arial" panose="020B0604020202020204" pitchFamily="34" charset="0"/>
                <a:cs typeface="Arial" panose="020B0604020202020204" pitchFamily="34" charset="0"/>
              </a:rPr>
              <a:t>Garcia, R., &amp; Martinez, K. (2019). </a:t>
            </a:r>
            <a:r>
              <a:rPr lang="en-GB" sz="2000" i="1">
                <a:latin typeface="Arial" panose="020B0604020202020204" pitchFamily="34" charset="0"/>
                <a:cs typeface="Arial" panose="020B0604020202020204" pitchFamily="34" charset="0"/>
              </a:rPr>
              <a:t>Restructuring Strategies for Failing Retailers: A Case Study of Victoria's Secret. </a:t>
            </a:r>
            <a:r>
              <a:rPr lang="en-GB" sz="2000">
                <a:latin typeface="Arial" panose="020B0604020202020204" pitchFamily="34" charset="0"/>
                <a:cs typeface="Arial" panose="020B0604020202020204" pitchFamily="34" charset="0"/>
              </a:rPr>
              <a:t>Journal of Business Turnaround and Restructuring, 7(2), 45-59.</a:t>
            </a:r>
          </a:p>
          <a:p>
            <a:pPr marL="0" indent="0" algn="l">
              <a:buNone/>
            </a:pPr>
            <a:r>
              <a:rPr lang="en-GB" sz="2000">
                <a:latin typeface="Arial" panose="020B0604020202020204" pitchFamily="34" charset="0"/>
                <a:cs typeface="Arial" panose="020B0604020202020204" pitchFamily="34" charset="0"/>
              </a:rPr>
              <a:t> Williams, E. (2018</a:t>
            </a:r>
            <a:r>
              <a:rPr lang="en-GB" sz="2000" i="1">
                <a:latin typeface="Arial" panose="020B0604020202020204" pitchFamily="34" charset="0"/>
                <a:cs typeface="Arial" panose="020B0604020202020204" pitchFamily="34" charset="0"/>
              </a:rPr>
              <a:t>). The Retail Apocalypse: Understanding the Challenges Facing the Retail Industry. </a:t>
            </a:r>
            <a:r>
              <a:rPr lang="en-GB" sz="2000">
                <a:latin typeface="Arial" panose="020B0604020202020204" pitchFamily="34" charset="0"/>
                <a:cs typeface="Arial" panose="020B0604020202020204" pitchFamily="34" charset="0"/>
              </a:rPr>
              <a:t>New York: John Wiley &amp; Sons.</a:t>
            </a:r>
          </a:p>
          <a:p>
            <a:pPr algn="l"/>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1679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92E1-6409-4828-5F5B-EC3DACCE3CB5}"/>
              </a:ext>
            </a:extLst>
          </p:cNvPr>
          <p:cNvSpPr>
            <a:spLocks noGrp="1"/>
          </p:cNvSpPr>
          <p:nvPr>
            <p:ph type="ctrTitle"/>
          </p:nvPr>
        </p:nvSpPr>
        <p:spPr>
          <a:xfrm>
            <a:off x="3088257" y="70449"/>
            <a:ext cx="5848709" cy="2668437"/>
          </a:xfrm>
        </p:spPr>
        <p:txBody>
          <a:bodyPr>
            <a:noAutofit/>
          </a:bodyPr>
          <a:lstStyle/>
          <a:p>
            <a:r>
              <a:rPr lang="en-GB" sz="3500">
                <a:latin typeface="Arial Black" panose="020B0A04020102020204" pitchFamily="34" charset="0"/>
                <a:cs typeface="Arial" panose="020B0604020202020204" pitchFamily="34" charset="0"/>
              </a:rPr>
              <a:t>Procedures followed</a:t>
            </a:r>
            <a:br>
              <a:rPr lang="en-GB" sz="3500">
                <a:latin typeface="Arial Black" panose="020B0A04020102020204" pitchFamily="34" charset="0"/>
                <a:cs typeface="Arial" panose="020B0604020202020204" pitchFamily="34" charset="0"/>
              </a:rPr>
            </a:br>
            <a:br>
              <a:rPr lang="en-GB" sz="3500">
                <a:latin typeface="Arial Black" panose="020B0A04020102020204" pitchFamily="34" charset="0"/>
                <a:cs typeface="Arial" panose="020B0604020202020204" pitchFamily="34" charset="0"/>
              </a:rPr>
            </a:br>
            <a:br>
              <a:rPr lang="en-GB" sz="3500">
                <a:latin typeface="Arial Black" panose="020B0A04020102020204" pitchFamily="34" charset="0"/>
                <a:cs typeface="Arial" panose="020B0604020202020204" pitchFamily="34" charset="0"/>
              </a:rPr>
            </a:br>
            <a:endParaRPr lang="en-GB" sz="3500">
              <a:latin typeface="Arial Black" panose="020B0A04020102020204" pitchFamily="34" charset="0"/>
            </a:endParaRPr>
          </a:p>
        </p:txBody>
      </p:sp>
      <p:sp>
        <p:nvSpPr>
          <p:cNvPr id="3" name="Subtitle 2">
            <a:extLst>
              <a:ext uri="{FF2B5EF4-FFF2-40B4-BE49-F238E27FC236}">
                <a16:creationId xmlns:a16="http://schemas.microsoft.com/office/drawing/2014/main" id="{E14F9A68-460D-ABE5-43E3-0E83702C641E}"/>
              </a:ext>
            </a:extLst>
          </p:cNvPr>
          <p:cNvSpPr>
            <a:spLocks noGrp="1"/>
          </p:cNvSpPr>
          <p:nvPr>
            <p:ph type="subTitle" idx="1"/>
          </p:nvPr>
        </p:nvSpPr>
        <p:spPr>
          <a:xfrm>
            <a:off x="1524000" y="1587260"/>
            <a:ext cx="9144000" cy="4336212"/>
          </a:xfrm>
        </p:spPr>
        <p:txBody>
          <a:bodyPr>
            <a:noAutofit/>
          </a:bodyPr>
          <a:lstStyle/>
          <a:p>
            <a:pPr marL="342900" indent="-342900" algn="l">
              <a:buFont typeface="Arial" panose="020B0604020202020204" pitchFamily="34" charset="0"/>
              <a:buChar char="•"/>
            </a:pPr>
            <a:r>
              <a:rPr lang="en-GB" sz="2300">
                <a:latin typeface="Arial" panose="020B0604020202020204" pitchFamily="34" charset="0"/>
                <a:cs typeface="Arial" panose="020B0604020202020204" pitchFamily="34" charset="0"/>
              </a:rPr>
              <a:t>Explored concepts and theories related to retail management, marketing, and innovation:</a:t>
            </a:r>
          </a:p>
          <a:p>
            <a:pPr algn="l"/>
            <a:br>
              <a:rPr lang="en-GB" sz="2300">
                <a:latin typeface="Arial" panose="020B0604020202020204" pitchFamily="34" charset="0"/>
                <a:cs typeface="Arial" panose="020B0604020202020204" pitchFamily="34" charset="0"/>
              </a:rPr>
            </a:br>
            <a:r>
              <a:rPr lang="en-GB" sz="2300">
                <a:latin typeface="Arial" panose="020B0604020202020204" pitchFamily="34" charset="0"/>
                <a:cs typeface="Arial" panose="020B0604020202020204" pitchFamily="34" charset="0"/>
              </a:rPr>
              <a:t>Thompson, A., &amp; Strickland, A. (2017). </a:t>
            </a:r>
            <a:r>
              <a:rPr lang="en-GB" sz="2300" i="1">
                <a:latin typeface="Arial" panose="020B0604020202020204" pitchFamily="34" charset="0"/>
                <a:cs typeface="Arial" panose="020B0604020202020204" pitchFamily="34" charset="0"/>
              </a:rPr>
              <a:t>Strategic Management: Concepts and Cases.</a:t>
            </a:r>
            <a:r>
              <a:rPr lang="en-GB" sz="2300">
                <a:latin typeface="Arial" panose="020B0604020202020204" pitchFamily="34" charset="0"/>
                <a:cs typeface="Arial" panose="020B0604020202020204" pitchFamily="34" charset="0"/>
              </a:rPr>
              <a:t> Boston: McGraw Hill.</a:t>
            </a:r>
          </a:p>
          <a:p>
            <a:pPr algn="l"/>
            <a:endParaRPr lang="en-GB" sz="230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300">
                <a:latin typeface="Arial" panose="020B0604020202020204" pitchFamily="34" charset="0"/>
                <a:cs typeface="Arial" panose="020B0604020202020204" pitchFamily="34" charset="0"/>
              </a:rPr>
              <a:t>Referenced external sources such as case studies and scholarly articles for comprehensive understanding:</a:t>
            </a:r>
          </a:p>
          <a:p>
            <a:pPr algn="l"/>
            <a:br>
              <a:rPr lang="en-GB" sz="2300">
                <a:latin typeface="Arial" panose="020B0604020202020204" pitchFamily="34" charset="0"/>
                <a:cs typeface="Arial" panose="020B0604020202020204" pitchFamily="34" charset="0"/>
              </a:rPr>
            </a:br>
            <a:r>
              <a:rPr lang="en-GB" sz="2300">
                <a:latin typeface="Arial" panose="020B0604020202020204" pitchFamily="34" charset="0"/>
                <a:cs typeface="Arial" panose="020B0604020202020204" pitchFamily="34" charset="0"/>
              </a:rPr>
              <a:t>Kim, H., &amp; Lee, C. (2018). </a:t>
            </a:r>
            <a:r>
              <a:rPr lang="en-GB" sz="2300" i="1">
                <a:latin typeface="Arial" panose="020B0604020202020204" pitchFamily="34" charset="0"/>
                <a:cs typeface="Arial" panose="020B0604020202020204" pitchFamily="34" charset="0"/>
              </a:rPr>
              <a:t>Brand Management in the Fashion Industry. </a:t>
            </a:r>
            <a:r>
              <a:rPr lang="en-GB" sz="2300">
                <a:latin typeface="Arial" panose="020B0604020202020204" pitchFamily="34" charset="0"/>
                <a:cs typeface="Arial" panose="020B0604020202020204" pitchFamily="34" charset="0"/>
              </a:rPr>
              <a:t>Boston: Cengage Learning.</a:t>
            </a:r>
            <a:br>
              <a:rPr lang="en-GB" sz="2300">
                <a:latin typeface="Arial" panose="020B0604020202020204" pitchFamily="34" charset="0"/>
                <a:cs typeface="Arial" panose="020B0604020202020204" pitchFamily="34" charset="0"/>
              </a:rPr>
            </a:br>
            <a:br>
              <a:rPr lang="en-GB" sz="2300">
                <a:latin typeface="Arial" panose="020B0604020202020204" pitchFamily="34" charset="0"/>
                <a:cs typeface="Arial" panose="020B0604020202020204" pitchFamily="34" charset="0"/>
              </a:rPr>
            </a:br>
            <a:endParaRPr lang="en-GB" sz="2300"/>
          </a:p>
        </p:txBody>
      </p:sp>
    </p:spTree>
    <p:extLst>
      <p:ext uri="{BB962C8B-B14F-4D97-AF65-F5344CB8AC3E}">
        <p14:creationId xmlns:p14="http://schemas.microsoft.com/office/powerpoint/2010/main" val="1299624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81A4D-BE1B-01DF-F618-C35CD9EB4070}"/>
              </a:ext>
            </a:extLst>
          </p:cNvPr>
          <p:cNvSpPr>
            <a:spLocks noGrp="1"/>
          </p:cNvSpPr>
          <p:nvPr>
            <p:ph type="ctrTitle"/>
          </p:nvPr>
        </p:nvSpPr>
        <p:spPr>
          <a:xfrm>
            <a:off x="1458486" y="1017917"/>
            <a:ext cx="9144000" cy="1570007"/>
          </a:xfrm>
        </p:spPr>
        <p:txBody>
          <a:bodyPr>
            <a:noAutofit/>
          </a:bodyPr>
          <a:lstStyle/>
          <a:p>
            <a:r>
              <a:rPr lang="en-GB" sz="3500">
                <a:latin typeface="Arial Black" panose="020B0A04020102020204" pitchFamily="34" charset="0"/>
              </a:rPr>
              <a:t>Main challenges faced in completing the assignment and how they were overcome</a:t>
            </a:r>
          </a:p>
        </p:txBody>
      </p:sp>
      <p:sp>
        <p:nvSpPr>
          <p:cNvPr id="3" name="Subtitle 2">
            <a:extLst>
              <a:ext uri="{FF2B5EF4-FFF2-40B4-BE49-F238E27FC236}">
                <a16:creationId xmlns:a16="http://schemas.microsoft.com/office/drawing/2014/main" id="{6743DD5B-94D1-DCA6-6D96-8CC825748F3B}"/>
              </a:ext>
            </a:extLst>
          </p:cNvPr>
          <p:cNvSpPr>
            <a:spLocks noGrp="1"/>
          </p:cNvSpPr>
          <p:nvPr>
            <p:ph type="subTitle" idx="1"/>
          </p:nvPr>
        </p:nvSpPr>
        <p:spPr>
          <a:xfrm>
            <a:off x="1458486" y="2800709"/>
            <a:ext cx="9144000" cy="3128700"/>
          </a:xfrm>
        </p:spPr>
        <p:txBody>
          <a:bodyPr>
            <a:noAutofit/>
          </a:bodyPr>
          <a:lstStyle/>
          <a:p>
            <a:pPr marL="342900" indent="-342900" algn="l">
              <a:buFont typeface="Arial" panose="020B0604020202020204" pitchFamily="34" charset="0"/>
              <a:buChar char="•"/>
            </a:pPr>
            <a:r>
              <a:rPr lang="en-GB" sz="2500">
                <a:latin typeface="Arial" panose="020B0604020202020204" pitchFamily="34" charset="0"/>
                <a:cs typeface="Arial" panose="020B0604020202020204" pitchFamily="34" charset="0"/>
              </a:rPr>
              <a:t> Limited availability of recent data on Victoria's Secret's financial performance and market share.</a:t>
            </a:r>
          </a:p>
          <a:p>
            <a:pPr marL="342900" indent="-342900" algn="l">
              <a:buFont typeface="Arial" panose="020B0604020202020204" pitchFamily="34" charset="0"/>
              <a:buChar char="•"/>
            </a:pPr>
            <a:r>
              <a:rPr lang="en-GB" sz="2500">
                <a:latin typeface="Arial" panose="020B0604020202020204" pitchFamily="34" charset="0"/>
                <a:cs typeface="Arial" panose="020B0604020202020204" pitchFamily="34" charset="0"/>
              </a:rPr>
              <a:t> Overcame data limitations through a mix of qualitative insights and qualitative analysis.</a:t>
            </a:r>
          </a:p>
          <a:p>
            <a:pPr marL="342900" indent="-342900" algn="l">
              <a:buFont typeface="Arial" panose="020B0604020202020204" pitchFamily="34" charset="0"/>
              <a:buChar char="•"/>
            </a:pPr>
            <a:r>
              <a:rPr lang="en-GB" sz="2500">
                <a:latin typeface="Arial" panose="020B0604020202020204" pitchFamily="34" charset="0"/>
                <a:cs typeface="Arial" panose="020B0604020202020204" pitchFamily="34" charset="0"/>
              </a:rPr>
              <a:t>Synthesized diverse perspectives on Victoria's Secret's decline through critical thinking and collaboration.</a:t>
            </a:r>
          </a:p>
        </p:txBody>
      </p:sp>
    </p:spTree>
    <p:extLst>
      <p:ext uri="{BB962C8B-B14F-4D97-AF65-F5344CB8AC3E}">
        <p14:creationId xmlns:p14="http://schemas.microsoft.com/office/powerpoint/2010/main" val="1403039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F2CD-F8CA-AF17-80A6-B90684064699}"/>
              </a:ext>
            </a:extLst>
          </p:cNvPr>
          <p:cNvSpPr>
            <a:spLocks noGrp="1"/>
          </p:cNvSpPr>
          <p:nvPr>
            <p:ph type="title"/>
          </p:nvPr>
        </p:nvSpPr>
        <p:spPr>
          <a:xfrm>
            <a:off x="884207" y="938856"/>
            <a:ext cx="10515600" cy="1325563"/>
          </a:xfrm>
        </p:spPr>
        <p:txBody>
          <a:bodyPr>
            <a:normAutofit fontScale="90000"/>
          </a:bodyPr>
          <a:lstStyle/>
          <a:p>
            <a:pPr algn="ctr"/>
            <a:r>
              <a:rPr lang="en-GB" sz="3500">
                <a:latin typeface="Arial Black" panose="020B0A04020102020204" pitchFamily="34" charset="0"/>
              </a:rPr>
              <a:t>Practical learning outcomes of the assignment and how it can benefit in the future</a:t>
            </a:r>
          </a:p>
        </p:txBody>
      </p:sp>
      <p:sp>
        <p:nvSpPr>
          <p:cNvPr id="3" name="Content Placeholder 2">
            <a:extLst>
              <a:ext uri="{FF2B5EF4-FFF2-40B4-BE49-F238E27FC236}">
                <a16:creationId xmlns:a16="http://schemas.microsoft.com/office/drawing/2014/main" id="{9DCF2583-D0BC-97C6-B08A-0247232FC110}"/>
              </a:ext>
            </a:extLst>
          </p:cNvPr>
          <p:cNvSpPr>
            <a:spLocks noGrp="1"/>
          </p:cNvSpPr>
          <p:nvPr>
            <p:ph idx="1"/>
          </p:nvPr>
        </p:nvSpPr>
        <p:spPr>
          <a:xfrm>
            <a:off x="884207" y="2699768"/>
            <a:ext cx="10515600" cy="2780881"/>
          </a:xfrm>
        </p:spPr>
        <p:txBody>
          <a:bodyPr>
            <a:normAutofit/>
          </a:bodyPr>
          <a:lstStyle/>
          <a:p>
            <a:r>
              <a:rPr lang="en-GB" sz="2500">
                <a:latin typeface="Arial" panose="020B0604020202020204" pitchFamily="34" charset="0"/>
                <a:cs typeface="Arial" panose="020B0604020202020204" pitchFamily="34" charset="0"/>
              </a:rPr>
              <a:t>Gained insights into the retail industry complexities and the importance of innovation.</a:t>
            </a:r>
          </a:p>
          <a:p>
            <a:r>
              <a:rPr lang="en-GB" sz="2500">
                <a:latin typeface="Arial" panose="020B0604020202020204" pitchFamily="34" charset="0"/>
                <a:cs typeface="Arial" panose="020B0604020202020204" pitchFamily="34" charset="0"/>
              </a:rPr>
              <a:t>Developed practical skills in strategic analysis, problem-solving, and decision-making.</a:t>
            </a:r>
          </a:p>
          <a:p>
            <a:r>
              <a:rPr lang="en-GB" sz="2500">
                <a:latin typeface="Arial" panose="020B0604020202020204" pitchFamily="34" charset="0"/>
                <a:cs typeface="Arial" panose="020B0604020202020204" pitchFamily="34" charset="0"/>
              </a:rPr>
              <a:t>Enhanced understanding of market dynamics, consumer trends, and organizational capabilities.</a:t>
            </a:r>
          </a:p>
        </p:txBody>
      </p:sp>
    </p:spTree>
    <p:extLst>
      <p:ext uri="{BB962C8B-B14F-4D97-AF65-F5344CB8AC3E}">
        <p14:creationId xmlns:p14="http://schemas.microsoft.com/office/powerpoint/2010/main" val="2743965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6" name="Rectangle 1055">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A771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0" descr="Victoria - Victoria Secret Logo Png PNG Image | Transparent PNG Free ...">
            <a:extLst>
              <a:ext uri="{FF2B5EF4-FFF2-40B4-BE49-F238E27FC236}">
                <a16:creationId xmlns:a16="http://schemas.microsoft.com/office/drawing/2014/main" id="{49580D8C-2D8D-A6E8-AB8D-70CE35B76C7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6888" y="639763"/>
            <a:ext cx="3957638" cy="1492250"/>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Buy YouTube Video Shares Cheap - Get Free YouTube Views!">
            <a:extLst>
              <a:ext uri="{FF2B5EF4-FFF2-40B4-BE49-F238E27FC236}">
                <a16:creationId xmlns:a16="http://schemas.microsoft.com/office/drawing/2014/main" id="{D58E12E4-47D3-E829-4D9C-26CBBC97A146}"/>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r="1387" b="-1"/>
          <a:stretch/>
        </p:blipFill>
        <p:spPr bwMode="auto">
          <a:xfrm>
            <a:off x="6846888" y="2200275"/>
            <a:ext cx="3957638" cy="4017963"/>
          </a:xfrm>
          <a:prstGeom prst="rect">
            <a:avLst/>
          </a:prstGeom>
          <a:extLst>
            <a:ext uri="{909E8E84-426E-40DD-AFC4-6F175D3DCCD1}">
              <a14:hiddenFill xmlns:a14="http://schemas.microsoft.com/office/drawing/2010/main">
                <a:solidFill>
                  <a:srgbClr val="FFFFFF"/>
                </a:solidFill>
              </a14:hiddenFill>
            </a:ext>
          </a:extLst>
        </p:spPr>
      </p:pic>
      <p:sp>
        <p:nvSpPr>
          <p:cNvPr id="1038" name="Title 1">
            <a:extLst>
              <a:ext uri="{FF2B5EF4-FFF2-40B4-BE49-F238E27FC236}">
                <a16:creationId xmlns:a16="http://schemas.microsoft.com/office/drawing/2014/main" id="{FE7D6E20-BCC8-2AC0-73D5-71CDC58C5015}"/>
              </a:ext>
            </a:extLst>
          </p:cNvPr>
          <p:cNvSpPr>
            <a:spLocks noGrp="1"/>
          </p:cNvSpPr>
          <p:nvPr>
            <p:ph type="title"/>
          </p:nvPr>
        </p:nvSpPr>
        <p:spPr>
          <a:xfrm>
            <a:off x="621629" y="640080"/>
            <a:ext cx="4225290" cy="5578816"/>
          </a:xfrm>
        </p:spPr>
        <p:txBody>
          <a:bodyPr vert="horz" lIns="91440" tIns="45720" rIns="91440" bIns="45720" rtlCol="0">
            <a:normAutofit/>
          </a:bodyPr>
          <a:lstStyle/>
          <a:p>
            <a:pPr algn="ctr"/>
            <a:r>
              <a:rPr lang="en-US">
                <a:solidFill>
                  <a:srgbClr val="FFFFFF"/>
                </a:solidFill>
              </a:rPr>
              <a:t>Thank you for your listening</a:t>
            </a:r>
            <a:br>
              <a:rPr lang="en-US">
                <a:solidFill>
                  <a:srgbClr val="FFFFFF"/>
                </a:solidFill>
              </a:rPr>
            </a:br>
            <a:r>
              <a:rPr lang="en-US">
                <a:solidFill>
                  <a:srgbClr val="FFFFFF"/>
                </a:solidFill>
              </a:rPr>
              <a:t>Any questions?</a:t>
            </a:r>
          </a:p>
        </p:txBody>
      </p:sp>
    </p:spTree>
    <p:extLst>
      <p:ext uri="{BB962C8B-B14F-4D97-AF65-F5344CB8AC3E}">
        <p14:creationId xmlns:p14="http://schemas.microsoft.com/office/powerpoint/2010/main" val="34055524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6</Slides>
  <Notes>3</Notes>
  <HiddenSlides>0</HiddenSlides>
  <ScaleCrop>false</ScaleCrop>
  <HeadingPairs>
    <vt:vector size="4" baseType="variant">
      <vt:variant>
        <vt:lpstr>Temă</vt:lpstr>
      </vt:variant>
      <vt:variant>
        <vt:i4>1</vt:i4>
      </vt:variant>
      <vt:variant>
        <vt:lpstr>Titluri diapozitive</vt:lpstr>
      </vt:variant>
      <vt:variant>
        <vt:i4>6</vt:i4>
      </vt:variant>
    </vt:vector>
  </HeadingPairs>
  <TitlesOfParts>
    <vt:vector size="7" baseType="lpstr">
      <vt:lpstr>Office Theme</vt:lpstr>
      <vt:lpstr>BA (Hons) Leadership and Management Skills in the Workplace   BA Leadership and Management Skills for the Workplace   Developing Innovation and Creativity for Business Advantage  BMSW6102 </vt:lpstr>
      <vt:lpstr>Procedures followed</vt:lpstr>
      <vt:lpstr>Procedures followed   </vt:lpstr>
      <vt:lpstr>Main challenges faced in completing the assignment and how they were overcome</vt:lpstr>
      <vt:lpstr>Practical learning outcomes of the assignment and how it can benefit in the future</vt:lpstr>
      <vt:lpstr>Thank you for your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Leadership and Management Skills in the Workplace   BA Leadership and Management Skills for the Workplace   Developing Innovation and Creativity for Business Advantage  BMSW6102 </dc:title>
  <dc:creator>damian nicoleta</dc:creator>
  <cp:lastModifiedBy>damian nicoleta</cp:lastModifiedBy>
  <cp:revision>1</cp:revision>
  <dcterms:created xsi:type="dcterms:W3CDTF">2024-03-06T22:11:06Z</dcterms:created>
  <dcterms:modified xsi:type="dcterms:W3CDTF">2024-03-10T22:53:12Z</dcterms:modified>
</cp:coreProperties>
</file>