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9" r:id="rId3"/>
    <p:sldId id="267" r:id="rId4"/>
    <p:sldId id="268" r:id="rId5"/>
    <p:sldId id="269" r:id="rId6"/>
    <p:sldId id="270" r:id="rId7"/>
    <p:sldId id="272" r:id="rId8"/>
    <p:sldId id="271" r:id="rId9"/>
    <p:sldId id="273" r:id="rId10"/>
    <p:sldId id="292" r:id="rId11"/>
    <p:sldId id="289" r:id="rId12"/>
    <p:sldId id="27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873863-2AA3-F7A0-5815-CF5D8A471138}" v="147" dt="2024-12-17T12:39:28.573"/>
    <p1510:client id="{338D0CCE-96BF-2912-217C-CB01507C8784}" v="56" dt="2024-12-19T12:04:29.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5" d="100"/>
          <a:sy n="65" d="100"/>
        </p:scale>
        <p:origin x="71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4ED77-729C-411B-AB25-4CEE5E95BE4A}" type="datetimeFigureOut">
              <a:t>7/7/2026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6266A-C0FD-42D1-AA7E-A18C8EE503B2}" type="slidenum">
              <a:t>‹#›</a:t>
            </a:fld>
            <a:endParaRPr lang="en-US"/>
          </a:p>
        </p:txBody>
      </p:sp>
    </p:spTree>
    <p:extLst>
      <p:ext uri="{BB962C8B-B14F-4D97-AF65-F5344CB8AC3E}">
        <p14:creationId xmlns:p14="http://schemas.microsoft.com/office/powerpoint/2010/main" val="1447792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Legislation</a:t>
            </a:r>
            <a:r>
              <a:rPr lang="en-US" dirty="0"/>
              <a:t>: The UK government passes laws that shape the structure and delivery of health and social care services. For example, the Health and Social Care Act 2012 introduced significant changes to the NHS, including increased competition among providers and a focus on patient choice.</a:t>
            </a:r>
          </a:p>
          <a:p>
            <a:pPr marL="285750" indent="-285750">
              <a:buFont typeface="Arial"/>
              <a:buChar char="•"/>
            </a:pPr>
            <a:r>
              <a:rPr lang="en-US" b="1" dirty="0"/>
              <a:t>Funding</a:t>
            </a:r>
            <a:r>
              <a:rPr lang="en-US" dirty="0"/>
              <a:t>: Government budget allocations determine the level of funding available for health and social care services. Decisions on funding affect the quality and availability of care, including how resources are distributed across different regions and services.</a:t>
            </a:r>
          </a:p>
          <a:p>
            <a:pPr marL="285750" indent="-285750">
              <a:buFont typeface="Arial"/>
              <a:buChar char="•"/>
            </a:pPr>
            <a:r>
              <a:rPr lang="en-US" b="1" dirty="0"/>
              <a:t>Policy-making</a:t>
            </a:r>
            <a:r>
              <a:rPr lang="en-US" dirty="0"/>
              <a:t>: Government policies set priorities and frameworks for health and social care. Policies on issues such as mental health, aging populations, and public health campaigns guide how services are developed and delivered.</a:t>
            </a:r>
          </a:p>
          <a:p>
            <a:pPr marL="285750" indent="-285750">
              <a:buFont typeface="Arial"/>
              <a:buChar char="•"/>
            </a:pPr>
            <a:r>
              <a:rPr lang="en-US" b="1" dirty="0"/>
              <a:t>Regulation and Oversight</a:t>
            </a:r>
            <a:r>
              <a:rPr lang="en-US" dirty="0"/>
              <a:t>: Government bodies like the Care Quality Commission (CQC) regulate and inspect health and social care services to ensure they meet standards. Regulation ensures that services provide safe and effective care, and it holds providers accountable for their performance.</a:t>
            </a:r>
          </a:p>
          <a:p>
            <a:pPr marL="285750" indent="-285750">
              <a:buFont typeface="Arial"/>
              <a:buChar char="•"/>
            </a:pPr>
            <a:r>
              <a:rPr lang="en-US" b="1" dirty="0"/>
              <a:t>Public Health Initiatives</a:t>
            </a:r>
            <a:r>
              <a:rPr lang="en-US" dirty="0"/>
              <a:t>: The government implements public health initiatives and campaigns to address health issues such as smoking, obesity, and infectious diseases. These initiatives aim to improve population health and reduce health inequalities.</a:t>
            </a:r>
          </a:p>
          <a:p>
            <a:pPr marL="285750" indent="-285750">
              <a:buFont typeface="Arial"/>
              <a:buChar char="•"/>
            </a:pPr>
            <a:r>
              <a:rPr lang="en-US" b="1" dirty="0"/>
              <a:t>Social Care Reform</a:t>
            </a:r>
            <a:r>
              <a:rPr lang="en-US" dirty="0"/>
              <a:t>: Government decisions on social care reform, such as those related to funding for elderly care or support for disabled individuals, affect the accessibility and quality of social care services.</a:t>
            </a:r>
          </a:p>
          <a:p>
            <a:pPr marL="285750" indent="-285750">
              <a:buFont typeface="Arial"/>
              <a:buChar char="•"/>
            </a:pPr>
            <a:r>
              <a:rPr lang="en-US" b="1" dirty="0"/>
              <a:t>Strategic Planning</a:t>
            </a:r>
            <a:r>
              <a:rPr lang="en-US" dirty="0"/>
              <a:t>: The government sets strategic health priorities and goals, such as those outlined in the NHS Long Term Plan, which directs future developments and improvements in health care.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BB6266A-C0FD-42D1-AA7E-A18C8EE503B2}" type="slidenum">
              <a:t>7</a:t>
            </a:fld>
            <a:endParaRPr lang="en-US"/>
          </a:p>
        </p:txBody>
      </p:sp>
    </p:spTree>
    <p:extLst>
      <p:ext uri="{BB962C8B-B14F-4D97-AF65-F5344CB8AC3E}">
        <p14:creationId xmlns:p14="http://schemas.microsoft.com/office/powerpoint/2010/main" val="29752997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07/07/2026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07/07/2026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kingsfund.org.uk/insight-and-analysis/long-reads/what-are-health-inequaliti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X069KJuT4zs?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actiononsugar.org/reformulation-/sugar-reduction-programme/#:~:text=Overall%203.5%25%20reduction%20in%20total,%25)%20and%20puddings%20(2.3%25).%E2%80%8B"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ncbi.nlm.nih.gov/pmc/articles/PMC71576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5" y="1628802"/>
            <a:ext cx="11354539" cy="1078888"/>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a:t>
            </a:r>
            <a:r>
              <a:rPr lang="en-GB" sz="5400" b="1">
                <a:solidFill>
                  <a:schemeClr val="bg1"/>
                </a:solidFill>
              </a:rPr>
              <a:t>(BMHP6030)</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21438" y="4028869"/>
            <a:ext cx="11354539" cy="1200329"/>
          </a:xfrm>
          <a:prstGeom prst="rect">
            <a:avLst/>
          </a:prstGeom>
          <a:noFill/>
        </p:spPr>
        <p:txBody>
          <a:bodyPr wrap="square" lIns="91440" tIns="45720" rIns="91440" bIns="45720" rtlCol="0" anchor="t">
            <a:spAutoFit/>
          </a:bodyPr>
          <a:lstStyle/>
          <a:p>
            <a:pPr algn="ctr"/>
            <a:r>
              <a:rPr lang="en-GB" sz="3600" b="1" dirty="0">
                <a:solidFill>
                  <a:prstClr val="white"/>
                </a:solidFill>
                <a:latin typeface="Myriad Pro"/>
              </a:rPr>
              <a:t>WEEK 5 – </a:t>
            </a:r>
            <a:r>
              <a:rPr lang="en-GB" sz="3600" b="1" dirty="0">
                <a:solidFill>
                  <a:prstClr val="white"/>
                </a:solidFill>
                <a:ea typeface="+mn-lt"/>
                <a:cs typeface="+mn-lt"/>
              </a:rPr>
              <a:t>Social Processes and Ideologies Impacting Service Users in Health and Social Care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solidFill>
                  <a:srgbClr val="002060"/>
                </a:solidFill>
                <a:latin typeface="Aptos"/>
              </a:rPr>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a:xfrm>
            <a:off x="609600" y="1929715"/>
            <a:ext cx="10972800" cy="3917032"/>
          </a:xfrm>
        </p:spPr>
        <p:txBody>
          <a:bodyPr vert="horz" lIns="91440" tIns="45720" rIns="91440" bIns="45720" rtlCol="0" anchor="t">
            <a:normAutofit/>
          </a:bodyPr>
          <a:lstStyle/>
          <a:p>
            <a:r>
              <a:rPr lang="en-GB" sz="2400" dirty="0">
                <a:latin typeface="Aptos"/>
                <a:ea typeface="+mn-lt"/>
                <a:cs typeface="+mn-lt"/>
              </a:rPr>
              <a:t>In this lecture, we will explore how social processes and ideologies shape the experiences of service users in health and social care (HSC). We will discuss stigma, social determinants of health, health inequalities and the role of public health campaigns.</a:t>
            </a:r>
          </a:p>
          <a:p>
            <a:endParaRPr lang="en-GB" sz="2400" dirty="0">
              <a:latin typeface="Aptos"/>
              <a:ea typeface="+mn-lt"/>
              <a:cs typeface="+mn-lt"/>
            </a:endParaRPr>
          </a:p>
          <a:p>
            <a:r>
              <a:rPr lang="en-GB" sz="2400" dirty="0">
                <a:latin typeface="Aptos"/>
                <a:ea typeface="+mn-lt"/>
                <a:cs typeface="+mn-lt"/>
              </a:rPr>
              <a:t>We aim to understand how these factors impact service delivery and outcomes and explore strategies for addressing these challenges.</a:t>
            </a:r>
          </a:p>
          <a:p>
            <a:endParaRPr lang="en-GB" sz="2400" dirty="0">
              <a:latin typeface="Aptos"/>
            </a:endParaRP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anchor="ctr">
            <a:normAutofit/>
          </a:bodyPr>
          <a:lstStyle/>
          <a:p>
            <a:r>
              <a:rPr lang="en-GB" b="1" dirty="0">
                <a:solidFill>
                  <a:srgbClr val="002060"/>
                </a:solidFill>
                <a:latin typeface="Aptos"/>
              </a:rPr>
              <a:t>Social Processes and Ideologies</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sz="half" idx="1"/>
          </p:nvPr>
        </p:nvSpPr>
        <p:spPr>
          <a:xfrm>
            <a:off x="609600" y="1600201"/>
            <a:ext cx="6754340" cy="3989040"/>
          </a:xfrm>
        </p:spPr>
        <p:txBody>
          <a:bodyPr vert="horz" lIns="91440" tIns="45720" rIns="91440" bIns="45720" rtlCol="0" anchor="t">
            <a:noAutofit/>
          </a:bodyPr>
          <a:lstStyle/>
          <a:p>
            <a:pPr>
              <a:lnSpc>
                <a:spcPct val="90000"/>
              </a:lnSpc>
            </a:pPr>
            <a:r>
              <a:rPr lang="en-GB" sz="1800" b="1" dirty="0">
                <a:latin typeface="Aptos"/>
              </a:rPr>
              <a:t>Social processes</a:t>
            </a:r>
            <a:r>
              <a:rPr lang="en-GB" sz="1800" dirty="0">
                <a:latin typeface="Aptos"/>
              </a:rPr>
              <a:t> involve the interactions between individuals and groups that shape behaviours, norms, and societal structures, influencing access and delivery of healthcare</a:t>
            </a:r>
          </a:p>
          <a:p>
            <a:pPr>
              <a:lnSpc>
                <a:spcPct val="90000"/>
              </a:lnSpc>
            </a:pPr>
            <a:r>
              <a:rPr lang="en-GB" sz="1800" b="1" dirty="0">
                <a:latin typeface="Aptos"/>
              </a:rPr>
              <a:t>Ideologies</a:t>
            </a:r>
            <a:r>
              <a:rPr lang="en-GB" sz="1800" dirty="0">
                <a:latin typeface="Aptos"/>
              </a:rPr>
              <a:t> are belief systems that impact attitudes, </a:t>
            </a:r>
            <a:r>
              <a:rPr lang="en-GB" sz="1800" err="1">
                <a:latin typeface="Aptos"/>
              </a:rPr>
              <a:t>behaviors</a:t>
            </a:r>
            <a:r>
              <a:rPr lang="en-GB" sz="1800" dirty="0">
                <a:latin typeface="Aptos"/>
              </a:rPr>
              <a:t>, and policy decisions within healthcare, affecting practices and societal expectations</a:t>
            </a:r>
          </a:p>
          <a:p>
            <a:pPr>
              <a:lnSpc>
                <a:spcPct val="90000"/>
              </a:lnSpc>
            </a:pPr>
            <a:r>
              <a:rPr lang="en-GB" sz="1800" dirty="0">
                <a:latin typeface="Aptos"/>
              </a:rPr>
              <a:t>Addressing social processes and ideologies is crucial to improving the </a:t>
            </a:r>
            <a:r>
              <a:rPr lang="en-GB" sz="1800" b="1" dirty="0">
                <a:latin typeface="Aptos"/>
              </a:rPr>
              <a:t>quality, equity, and accessibility </a:t>
            </a:r>
            <a:r>
              <a:rPr lang="en-GB" sz="1800" dirty="0">
                <a:latin typeface="Aptos"/>
              </a:rPr>
              <a:t>of healthcare services</a:t>
            </a:r>
          </a:p>
          <a:p>
            <a:pPr>
              <a:lnSpc>
                <a:spcPct val="90000"/>
              </a:lnSpc>
            </a:pPr>
            <a:r>
              <a:rPr lang="en-GB" sz="1800" dirty="0">
                <a:latin typeface="Aptos"/>
              </a:rPr>
              <a:t>Understanding these factors is essential for achieving Sustainable Development Goals, particularly SDG 3, which focuses on </a:t>
            </a:r>
            <a:r>
              <a:rPr lang="en-GB" sz="1800" b="1" dirty="0">
                <a:latin typeface="Aptos"/>
              </a:rPr>
              <a:t>ensuring healthy lives and promoting wellbeing for all</a:t>
            </a:r>
          </a:p>
          <a:p>
            <a:pPr marL="0" indent="0">
              <a:lnSpc>
                <a:spcPct val="90000"/>
              </a:lnSpc>
              <a:buNone/>
            </a:pPr>
            <a:r>
              <a:rPr lang="en-GB" sz="1800" dirty="0">
                <a:latin typeface="Aptos"/>
              </a:rPr>
              <a:t>                                                                                                                                                                                                                            (Latif, 2020)</a:t>
            </a:r>
          </a:p>
          <a:p>
            <a:pPr marL="0" indent="0">
              <a:lnSpc>
                <a:spcPct val="90000"/>
              </a:lnSpc>
              <a:buNone/>
            </a:pPr>
            <a:endParaRPr lang="en-GB" sz="1500">
              <a:latin typeface="Aptos"/>
            </a:endParaRPr>
          </a:p>
        </p:txBody>
      </p:sp>
      <p:pic>
        <p:nvPicPr>
          <p:cNvPr id="5" name="Picture 4" descr="England is a more tolerant multicultural society than 5 years ago, study  shows - Mirror Online">
            <a:extLst>
              <a:ext uri="{FF2B5EF4-FFF2-40B4-BE49-F238E27FC236}">
                <a16:creationId xmlns:a16="http://schemas.microsoft.com/office/drawing/2014/main" id="{698FC65D-BC02-0AE9-8B1E-1060B26D1686}"/>
              </a:ext>
            </a:extLst>
          </p:cNvPr>
          <p:cNvPicPr>
            <a:picLocks noChangeAspect="1"/>
          </p:cNvPicPr>
          <p:nvPr/>
        </p:nvPicPr>
        <p:blipFill>
          <a:blip r:embed="rId2"/>
          <a:srcRect l="6216" r="18189" b="-1"/>
          <a:stretch/>
        </p:blipFill>
        <p:spPr>
          <a:xfrm>
            <a:off x="7628924" y="1672282"/>
            <a:ext cx="3706341" cy="2743068"/>
          </a:xfrm>
          <a:prstGeom prst="rect">
            <a:avLst/>
          </a:prstGeom>
          <a:noFill/>
        </p:spPr>
      </p:pic>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105962"/>
            <a:ext cx="12067713" cy="888337"/>
          </a:xfrm>
        </p:spPr>
        <p:txBody>
          <a:bodyPr>
            <a:normAutofit/>
          </a:bodyPr>
          <a:lstStyle/>
          <a:p>
            <a:r>
              <a:rPr lang="en-GB" b="1" dirty="0">
                <a:solidFill>
                  <a:srgbClr val="002060"/>
                </a:solidFill>
                <a:latin typeface="Aptos"/>
                <a:ea typeface="+mj-lt"/>
                <a:cs typeface="+mj-lt"/>
              </a:rPr>
              <a:t>Stigma and Discrimination</a:t>
            </a:r>
            <a:endParaRPr lang="en-US" dirty="0">
              <a:solidFill>
                <a:srgbClr val="000000"/>
              </a:solidFill>
              <a:latin typeface="Aptos"/>
              <a:ea typeface="+mj-lt"/>
              <a:cs typeface="+mj-lt"/>
            </a:endParaRP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609600" y="1269507"/>
            <a:ext cx="10972800" cy="5220070"/>
          </a:xfrm>
        </p:spPr>
        <p:txBody>
          <a:bodyPr vert="horz" lIns="91440" tIns="45720" rIns="91440" bIns="45720" rtlCol="0" anchor="t">
            <a:noAutofit/>
          </a:bodyPr>
          <a:lstStyle/>
          <a:p>
            <a:r>
              <a:rPr lang="en-GB" sz="2500" dirty="0">
                <a:latin typeface="Aptos"/>
                <a:ea typeface="+mn-lt"/>
                <a:cs typeface="+mn-lt"/>
              </a:rPr>
              <a:t>Stigma and discrimination are major barriers to accessing and receiving quality healthcare. They particularly affect individuals with </a:t>
            </a:r>
            <a:r>
              <a:rPr lang="en-GB" sz="2500" b="1" dirty="0">
                <a:latin typeface="Aptos"/>
                <a:ea typeface="+mn-lt"/>
                <a:cs typeface="+mn-lt"/>
              </a:rPr>
              <a:t>mental health issues, disabilities, and socially marginalised conditions.</a:t>
            </a:r>
            <a:endParaRPr lang="en-GB" sz="2500" b="1">
              <a:latin typeface="Aptos"/>
            </a:endParaRPr>
          </a:p>
          <a:p>
            <a:r>
              <a:rPr lang="en-GB" sz="2500" dirty="0">
                <a:latin typeface="Aptos"/>
                <a:ea typeface="+mn-lt"/>
                <a:cs typeface="+mn-lt"/>
              </a:rPr>
              <a:t> Fear of judgment or exclusion can lead to avoidance of healthcare services, resulting in worsened health outcomes.</a:t>
            </a:r>
            <a:endParaRPr lang="en-GB" sz="2500" dirty="0">
              <a:latin typeface="Aptos"/>
            </a:endParaRPr>
          </a:p>
          <a:p>
            <a:r>
              <a:rPr lang="en-GB" sz="2500" dirty="0">
                <a:latin typeface="Aptos"/>
                <a:ea typeface="+mn-lt"/>
                <a:cs typeface="+mn-lt"/>
              </a:rPr>
              <a:t>Common example is stigma surrounding mental health leads to delayed treatment, exacerbating conditions like depression and anxiety.</a:t>
            </a:r>
            <a:endParaRPr lang="en-GB" sz="2500" dirty="0">
              <a:latin typeface="Aptos"/>
            </a:endParaRPr>
          </a:p>
          <a:p>
            <a:r>
              <a:rPr lang="en-GB" sz="2500" dirty="0">
                <a:latin typeface="Aptos"/>
                <a:cs typeface="Times New Roman"/>
              </a:rPr>
              <a:t>Access the below journal article and provide a summary of its findings (this can be accessed using the </a:t>
            </a:r>
            <a:r>
              <a:rPr lang="en-GB" sz="2500" dirty="0" err="1">
                <a:latin typeface="Aptos"/>
                <a:cs typeface="Times New Roman"/>
              </a:rPr>
              <a:t>doi</a:t>
            </a:r>
            <a:r>
              <a:rPr lang="en-GB" sz="2500" dirty="0">
                <a:latin typeface="Aptos"/>
                <a:cs typeface="Times New Roman"/>
              </a:rPr>
              <a:t> number that can be found in the bibliography).</a:t>
            </a:r>
          </a:p>
          <a:p>
            <a:pPr marL="0" indent="0">
              <a:buNone/>
            </a:pPr>
            <a:r>
              <a:rPr lang="en-GB" sz="2500" dirty="0">
                <a:latin typeface="Aptos"/>
                <a:cs typeface="Times New Roman"/>
              </a:rPr>
              <a:t>                                                                                         (Ahad, Gonzalez and Junquera, 2023)</a:t>
            </a:r>
            <a:endParaRPr lang="en-GB" sz="2500" dirty="0">
              <a:latin typeface="Aptos"/>
            </a:endParaRPr>
          </a:p>
          <a:p>
            <a:endParaRPr lang="en-GB" sz="2500" dirty="0">
              <a:latin typeface="Aptos"/>
            </a:endParaRPr>
          </a:p>
        </p:txBody>
      </p:sp>
    </p:spTree>
    <p:extLst>
      <p:ext uri="{BB962C8B-B14F-4D97-AF65-F5344CB8AC3E}">
        <p14:creationId xmlns:p14="http://schemas.microsoft.com/office/powerpoint/2010/main" val="137850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p:txBody>
          <a:bodyPr>
            <a:normAutofit/>
          </a:bodyPr>
          <a:lstStyle/>
          <a:p>
            <a:r>
              <a:rPr lang="en-GB" b="1" dirty="0">
                <a:solidFill>
                  <a:srgbClr val="002060"/>
                </a:solidFill>
                <a:latin typeface="Aptos"/>
                <a:ea typeface="+mj-lt"/>
                <a:cs typeface="+mj-lt"/>
              </a:rPr>
              <a:t>Social Determinants of Health</a:t>
            </a:r>
            <a:endParaRPr lang="en-US" b="1" dirty="0">
              <a:solidFill>
                <a:srgbClr val="000000"/>
              </a:solidFill>
              <a:latin typeface="Aptos"/>
              <a:ea typeface="+mj-lt"/>
              <a:cs typeface="+mj-lt"/>
            </a:endParaRPr>
          </a:p>
        </p:txBody>
      </p:sp>
      <p:sp>
        <p:nvSpPr>
          <p:cNvPr id="3" name="Content Placeholder 2">
            <a:extLst>
              <a:ext uri="{FF2B5EF4-FFF2-40B4-BE49-F238E27FC236}">
                <a16:creationId xmlns:a16="http://schemas.microsoft.com/office/drawing/2014/main" id="{D39F593C-A054-4F95-8A23-08849468094F}"/>
              </a:ext>
            </a:extLst>
          </p:cNvPr>
          <p:cNvSpPr>
            <a:spLocks noGrp="1"/>
          </p:cNvSpPr>
          <p:nvPr>
            <p:ph idx="1"/>
          </p:nvPr>
        </p:nvSpPr>
        <p:spPr>
          <a:xfrm>
            <a:off x="0" y="1417638"/>
            <a:ext cx="12192000" cy="4361725"/>
          </a:xfrm>
        </p:spPr>
        <p:txBody>
          <a:bodyPr vert="horz" lIns="91440" tIns="45720" rIns="91440" bIns="45720" rtlCol="0" anchor="t">
            <a:normAutofit fontScale="92500" lnSpcReduction="10000"/>
          </a:bodyPr>
          <a:lstStyle/>
          <a:p>
            <a:pPr>
              <a:buFont typeface="Arial"/>
              <a:buChar char="•"/>
            </a:pPr>
            <a:r>
              <a:rPr lang="en-GB" dirty="0">
                <a:latin typeface="Aptos"/>
                <a:ea typeface="+mn-lt"/>
                <a:cs typeface="+mn-lt"/>
              </a:rPr>
              <a:t>Social determinants of health include factors such as socio-economic status, education, employment, and living conditions. These determinants significantly influence health outcomes and access to healthcare.</a:t>
            </a:r>
            <a:endParaRPr lang="en-US" dirty="0">
              <a:latin typeface="Aptos"/>
              <a:ea typeface="+mn-lt"/>
              <a:cs typeface="+mn-lt"/>
            </a:endParaRPr>
          </a:p>
          <a:p>
            <a:pPr>
              <a:buFont typeface="Arial"/>
              <a:buChar char="•"/>
            </a:pPr>
            <a:r>
              <a:rPr lang="en-GB" dirty="0">
                <a:latin typeface="Aptos"/>
                <a:ea typeface="+mn-lt"/>
                <a:cs typeface="+mn-lt"/>
              </a:rPr>
              <a:t>Lower socio-economic status is linked to poorer health outcomes and limited access to preventive care.</a:t>
            </a:r>
          </a:p>
          <a:p>
            <a:pPr>
              <a:buFont typeface="Arial"/>
              <a:buChar char="•"/>
            </a:pPr>
            <a:r>
              <a:rPr lang="en-GB" dirty="0">
                <a:latin typeface="Aptos"/>
                <a:ea typeface="+mn-lt"/>
                <a:cs typeface="+mn-lt"/>
              </a:rPr>
              <a:t>An example is individuals in lower-income brackets face higher rates of chronic diseases due to barriers to accessing quality care and healthy food options.</a:t>
            </a:r>
          </a:p>
          <a:p>
            <a:pPr marL="0" indent="0">
              <a:buNone/>
            </a:pPr>
            <a:r>
              <a:rPr lang="en-GB" sz="2400" dirty="0">
                <a:latin typeface="Aptos"/>
                <a:cs typeface="Times New Roman"/>
              </a:rPr>
              <a:t>                                                                                                                                              (Chelak and Chakole, 2024)</a:t>
            </a:r>
            <a:endParaRPr lang="en-GB" sz="2400" dirty="0">
              <a:latin typeface="Aptos"/>
            </a:endParaRPr>
          </a:p>
          <a:p>
            <a:pPr marL="0" indent="0">
              <a:buNone/>
            </a:pPr>
            <a:endParaRPr lang="en-GB" dirty="0">
              <a:solidFill>
                <a:srgbClr val="002060"/>
              </a:solidFill>
              <a:latin typeface="Aptos"/>
            </a:endParaRPr>
          </a:p>
        </p:txBody>
      </p:sp>
    </p:spTree>
    <p:extLst>
      <p:ext uri="{BB962C8B-B14F-4D97-AF65-F5344CB8AC3E}">
        <p14:creationId xmlns:p14="http://schemas.microsoft.com/office/powerpoint/2010/main" val="345456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p:txBody>
          <a:bodyPr>
            <a:normAutofit/>
          </a:bodyPr>
          <a:lstStyle/>
          <a:p>
            <a:r>
              <a:rPr lang="en-GB" b="1" dirty="0">
                <a:solidFill>
                  <a:srgbClr val="002060"/>
                </a:solidFill>
                <a:latin typeface="Aptos"/>
              </a:rPr>
              <a:t>Analysing Secondary Data Activity</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idx="1"/>
          </p:nvPr>
        </p:nvSpPr>
        <p:spPr>
          <a:xfrm>
            <a:off x="609600" y="1600200"/>
            <a:ext cx="10972800" cy="4436615"/>
          </a:xfrm>
        </p:spPr>
        <p:txBody>
          <a:bodyPr vert="horz" lIns="91440" tIns="45720" rIns="91440" bIns="45720" rtlCol="0" anchor="t">
            <a:normAutofit/>
          </a:bodyPr>
          <a:lstStyle/>
          <a:p>
            <a:pPr marL="0" indent="0">
              <a:buNone/>
            </a:pPr>
            <a:r>
              <a:rPr lang="en-GB" dirty="0">
                <a:latin typeface="Aptos"/>
              </a:rPr>
              <a:t>Access The </a:t>
            </a:r>
            <a:r>
              <a:rPr lang="en-GB" err="1">
                <a:latin typeface="Aptos"/>
              </a:rPr>
              <a:t>KingsFund</a:t>
            </a:r>
            <a:r>
              <a:rPr lang="en-GB" dirty="0">
                <a:latin typeface="Aptos"/>
              </a:rPr>
              <a:t> Report and interpret data regarding one of the inequalities mentioned </a:t>
            </a:r>
          </a:p>
          <a:p>
            <a:pPr marL="0" indent="0">
              <a:buNone/>
            </a:pPr>
            <a:r>
              <a:rPr lang="en-GB" dirty="0">
                <a:latin typeface="Aptos"/>
                <a:ea typeface="+mn-lt"/>
                <a:cs typeface="+mn-lt"/>
                <a:hlinkClick r:id="rId2"/>
              </a:rPr>
              <a:t>https://www.kingsfund.org.uk/insight-and-analysis/long-reads/what-are-health-inequalities</a:t>
            </a:r>
            <a:r>
              <a:rPr lang="en-GB" dirty="0">
                <a:latin typeface="Aptos"/>
                <a:ea typeface="+mn-lt"/>
                <a:cs typeface="+mn-lt"/>
              </a:rPr>
              <a:t> </a:t>
            </a:r>
          </a:p>
        </p:txBody>
      </p:sp>
      <p:pic>
        <p:nvPicPr>
          <p:cNvPr id="4" name="Picture 3" descr="A screenshot of a phone&#10;&#10;Description automatically generated">
            <a:extLst>
              <a:ext uri="{FF2B5EF4-FFF2-40B4-BE49-F238E27FC236}">
                <a16:creationId xmlns:a16="http://schemas.microsoft.com/office/drawing/2014/main" id="{420BEFDC-8B70-E45B-B139-000DF1AB63E4}"/>
              </a:ext>
            </a:extLst>
          </p:cNvPr>
          <p:cNvPicPr>
            <a:picLocks noChangeAspect="1"/>
          </p:cNvPicPr>
          <p:nvPr/>
        </p:nvPicPr>
        <p:blipFill>
          <a:blip r:embed="rId3"/>
          <a:stretch>
            <a:fillRect/>
          </a:stretch>
        </p:blipFill>
        <p:spPr>
          <a:xfrm>
            <a:off x="9082805" y="2358369"/>
            <a:ext cx="2168611" cy="3123428"/>
          </a:xfrm>
          <a:prstGeom prst="rect">
            <a:avLst/>
          </a:prstGeom>
        </p:spPr>
      </p:pic>
    </p:spTree>
    <p:extLst>
      <p:ext uri="{BB962C8B-B14F-4D97-AF65-F5344CB8AC3E}">
        <p14:creationId xmlns:p14="http://schemas.microsoft.com/office/powerpoint/2010/main" val="118281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9035-5D44-4B84-857B-E5C9E3E1954C}"/>
              </a:ext>
            </a:extLst>
          </p:cNvPr>
          <p:cNvSpPr>
            <a:spLocks noGrp="1"/>
          </p:cNvSpPr>
          <p:nvPr>
            <p:ph type="title"/>
          </p:nvPr>
        </p:nvSpPr>
        <p:spPr>
          <a:xfrm>
            <a:off x="609600" y="274638"/>
            <a:ext cx="10972800" cy="1143000"/>
          </a:xfrm>
        </p:spPr>
        <p:txBody>
          <a:bodyPr anchor="ctr">
            <a:normAutofit/>
          </a:bodyPr>
          <a:lstStyle/>
          <a:p>
            <a:r>
              <a:rPr lang="en-GB" b="1" dirty="0">
                <a:solidFill>
                  <a:srgbClr val="002060"/>
                </a:solidFill>
                <a:latin typeface="Aptos"/>
              </a:rPr>
              <a:t>Economic and Political Ideologies</a:t>
            </a:r>
          </a:p>
        </p:txBody>
      </p:sp>
      <p:sp>
        <p:nvSpPr>
          <p:cNvPr id="3" name="Content Placeholder 2">
            <a:extLst>
              <a:ext uri="{FF2B5EF4-FFF2-40B4-BE49-F238E27FC236}">
                <a16:creationId xmlns:a16="http://schemas.microsoft.com/office/drawing/2014/main" id="{E227AFC0-DE47-47EE-A7B7-1928446C21AE}"/>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400">
                <a:latin typeface="Aptos"/>
              </a:rPr>
              <a:t>The UK government significantly impacts health and social care through various mechanisms</a:t>
            </a:r>
            <a:endParaRPr lang="en-US" sz="2400">
              <a:latin typeface="Aptos"/>
            </a:endParaRPr>
          </a:p>
          <a:p>
            <a:pPr>
              <a:lnSpc>
                <a:spcPct val="90000"/>
              </a:lnSpc>
              <a:buFont typeface="Arial"/>
              <a:buChar char="•"/>
            </a:pPr>
            <a:r>
              <a:rPr lang="en-GB" sz="2400">
                <a:latin typeface="Aptos"/>
              </a:rPr>
              <a:t>Legislation</a:t>
            </a:r>
            <a:endParaRPr lang="en-US" sz="2400">
              <a:latin typeface="Aptos"/>
            </a:endParaRPr>
          </a:p>
          <a:p>
            <a:pPr>
              <a:lnSpc>
                <a:spcPct val="90000"/>
              </a:lnSpc>
              <a:buFont typeface="Arial"/>
              <a:buChar char="•"/>
            </a:pPr>
            <a:r>
              <a:rPr lang="en-GB" sz="2400">
                <a:latin typeface="Aptos"/>
              </a:rPr>
              <a:t>Funding</a:t>
            </a:r>
          </a:p>
          <a:p>
            <a:pPr>
              <a:lnSpc>
                <a:spcPct val="90000"/>
              </a:lnSpc>
              <a:buFont typeface="Arial"/>
              <a:buChar char="•"/>
            </a:pPr>
            <a:r>
              <a:rPr lang="en-GB" sz="2400">
                <a:latin typeface="Aptos"/>
              </a:rPr>
              <a:t>Policy-making</a:t>
            </a:r>
          </a:p>
          <a:p>
            <a:pPr>
              <a:lnSpc>
                <a:spcPct val="90000"/>
              </a:lnSpc>
              <a:buFont typeface="Arial"/>
              <a:buChar char="•"/>
            </a:pPr>
            <a:r>
              <a:rPr lang="en-GB" sz="2400">
                <a:latin typeface="Aptos"/>
              </a:rPr>
              <a:t>Regulation and Oversight</a:t>
            </a:r>
          </a:p>
          <a:p>
            <a:pPr>
              <a:lnSpc>
                <a:spcPct val="90000"/>
              </a:lnSpc>
              <a:buFont typeface="Arial"/>
              <a:buChar char="•"/>
            </a:pPr>
            <a:r>
              <a:rPr lang="en-GB" sz="2400">
                <a:latin typeface="Aptos"/>
              </a:rPr>
              <a:t>Public Health Initiatives</a:t>
            </a:r>
          </a:p>
          <a:p>
            <a:pPr>
              <a:lnSpc>
                <a:spcPct val="90000"/>
              </a:lnSpc>
              <a:buFont typeface="Arial"/>
              <a:buChar char="•"/>
            </a:pPr>
            <a:r>
              <a:rPr lang="en-GB" sz="2400">
                <a:latin typeface="Aptos"/>
              </a:rPr>
              <a:t>Social Care Reform</a:t>
            </a:r>
          </a:p>
          <a:p>
            <a:pPr>
              <a:lnSpc>
                <a:spcPct val="90000"/>
              </a:lnSpc>
              <a:buFont typeface="Arial"/>
              <a:buChar char="•"/>
            </a:pPr>
            <a:r>
              <a:rPr lang="en-GB" sz="2400">
                <a:latin typeface="Aptos"/>
              </a:rPr>
              <a:t>Strategic Planning</a:t>
            </a:r>
          </a:p>
          <a:p>
            <a:pPr marL="0" indent="0">
              <a:lnSpc>
                <a:spcPct val="90000"/>
              </a:lnSpc>
              <a:buNone/>
            </a:pPr>
            <a:endParaRPr lang="en-GB" sz="2400">
              <a:latin typeface="Aptos"/>
            </a:endParaRPr>
          </a:p>
        </p:txBody>
      </p:sp>
      <p:pic>
        <p:nvPicPr>
          <p:cNvPr id="4" name="Picture 3" descr="Britain's new power list: 12 people you need to know in the UK Labour  government – POLITICO">
            <a:extLst>
              <a:ext uri="{FF2B5EF4-FFF2-40B4-BE49-F238E27FC236}">
                <a16:creationId xmlns:a16="http://schemas.microsoft.com/office/drawing/2014/main" id="{1E0CE21C-5A6D-87BD-23E3-7F7C7CFCCEDC}"/>
              </a:ext>
            </a:extLst>
          </p:cNvPr>
          <p:cNvPicPr>
            <a:picLocks noChangeAspect="1"/>
          </p:cNvPicPr>
          <p:nvPr/>
        </p:nvPicPr>
        <p:blipFill>
          <a:blip r:embed="rId3"/>
          <a:srcRect l="9894" r="-2" b="-2"/>
          <a:stretch/>
        </p:blipFill>
        <p:spPr>
          <a:xfrm>
            <a:off x="6197600" y="1600201"/>
            <a:ext cx="5384800" cy="3989040"/>
          </a:xfrm>
          <a:prstGeom prst="rect">
            <a:avLst/>
          </a:prstGeom>
          <a:noFill/>
        </p:spPr>
      </p:pic>
    </p:spTree>
    <p:extLst>
      <p:ext uri="{BB962C8B-B14F-4D97-AF65-F5344CB8AC3E}">
        <p14:creationId xmlns:p14="http://schemas.microsoft.com/office/powerpoint/2010/main" val="394869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F17C-9BF3-4F99-87BF-FED14C5A6B9E}"/>
              </a:ext>
            </a:extLst>
          </p:cNvPr>
          <p:cNvSpPr>
            <a:spLocks noGrp="1"/>
          </p:cNvSpPr>
          <p:nvPr>
            <p:ph type="title"/>
          </p:nvPr>
        </p:nvSpPr>
        <p:spPr/>
        <p:txBody>
          <a:bodyPr>
            <a:normAutofit fontScale="90000"/>
          </a:bodyPr>
          <a:lstStyle/>
          <a:p>
            <a:r>
              <a:rPr lang="en-GB" b="1" dirty="0">
                <a:solidFill>
                  <a:srgbClr val="002060"/>
                </a:solidFill>
                <a:latin typeface="Aptos"/>
              </a:rPr>
              <a:t>Economic</a:t>
            </a:r>
            <a:r>
              <a:rPr lang="en-GB" b="1" dirty="0">
                <a:solidFill>
                  <a:srgbClr val="002060"/>
                </a:solidFill>
                <a:latin typeface="Aptos"/>
                <a:ea typeface="+mj-lt"/>
                <a:cs typeface="+mj-lt"/>
              </a:rPr>
              <a:t> and Political Ideologies - Brexit</a:t>
            </a:r>
          </a:p>
        </p:txBody>
      </p:sp>
      <p:pic>
        <p:nvPicPr>
          <p:cNvPr id="4" name="Online Media 3" title="What impact have five years of Brexit had on health and care in the UK?">
            <a:hlinkClick r:id="" action="ppaction://media"/>
            <a:extLst>
              <a:ext uri="{FF2B5EF4-FFF2-40B4-BE49-F238E27FC236}">
                <a16:creationId xmlns:a16="http://schemas.microsoft.com/office/drawing/2014/main" id="{03FFE545-5932-1FFF-6736-2834DD0D82D6}"/>
              </a:ext>
            </a:extLst>
          </p:cNvPr>
          <p:cNvPicPr>
            <a:picLocks noRot="1" noChangeAspect="1"/>
          </p:cNvPicPr>
          <p:nvPr>
            <a:videoFile r:link="rId1"/>
          </p:nvPr>
        </p:nvPicPr>
        <p:blipFill>
          <a:blip r:embed="rId3"/>
          <a:stretch>
            <a:fillRect/>
          </a:stretch>
        </p:blipFill>
        <p:spPr>
          <a:xfrm>
            <a:off x="1616903" y="1138582"/>
            <a:ext cx="8529086" cy="4823792"/>
          </a:xfrm>
          <a:prstGeom prst="rect">
            <a:avLst/>
          </a:prstGeom>
        </p:spPr>
      </p:pic>
    </p:spTree>
    <p:extLst>
      <p:ext uri="{BB962C8B-B14F-4D97-AF65-F5344CB8AC3E}">
        <p14:creationId xmlns:p14="http://schemas.microsoft.com/office/powerpoint/2010/main" val="3441256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p:txBody>
          <a:bodyPr>
            <a:normAutofit fontScale="90000"/>
          </a:bodyPr>
          <a:lstStyle/>
          <a:p>
            <a:r>
              <a:rPr lang="en-GB" b="1" dirty="0">
                <a:solidFill>
                  <a:srgbClr val="002060"/>
                </a:solidFill>
                <a:latin typeface="Aptos"/>
                <a:ea typeface="+mj-lt"/>
                <a:cs typeface="+mj-lt"/>
              </a:rPr>
              <a:t>Public Health Campaigns and Media Influence</a:t>
            </a:r>
            <a:endParaRPr lang="en-US" b="1" dirty="0">
              <a:solidFill>
                <a:srgbClr val="002060"/>
              </a:solidFill>
              <a:latin typeface="Aptos"/>
              <a:ea typeface="+mj-lt"/>
              <a:cs typeface="+mj-lt"/>
            </a:endParaRPr>
          </a:p>
        </p:txBody>
      </p:sp>
      <p:sp>
        <p:nvSpPr>
          <p:cNvPr id="3" name="Content Placeholder 2">
            <a:extLst>
              <a:ext uri="{FF2B5EF4-FFF2-40B4-BE49-F238E27FC236}">
                <a16:creationId xmlns:a16="http://schemas.microsoft.com/office/drawing/2014/main" id="{A6BFAAC5-46B2-4CF9-BE81-76B2B9C3969D}"/>
              </a:ext>
            </a:extLst>
          </p:cNvPr>
          <p:cNvSpPr>
            <a:spLocks noGrp="1"/>
          </p:cNvSpPr>
          <p:nvPr>
            <p:ph idx="1"/>
          </p:nvPr>
        </p:nvSpPr>
        <p:spPr>
          <a:xfrm>
            <a:off x="682171" y="1416011"/>
            <a:ext cx="10972800" cy="3917032"/>
          </a:xfrm>
        </p:spPr>
        <p:txBody>
          <a:bodyPr vert="horz" lIns="91440" tIns="45720" rIns="91440" bIns="45720" rtlCol="0" anchor="t">
            <a:noAutofit/>
          </a:bodyPr>
          <a:lstStyle/>
          <a:p>
            <a:pPr>
              <a:buFont typeface="Arial"/>
              <a:buChar char="•"/>
            </a:pPr>
            <a:r>
              <a:rPr lang="en-GB" sz="2000" b="1" dirty="0">
                <a:latin typeface="Aptos"/>
                <a:ea typeface="+mn-lt"/>
                <a:cs typeface="+mn-lt"/>
              </a:rPr>
              <a:t>Sugar Tax - </a:t>
            </a:r>
            <a:r>
              <a:rPr lang="en-GB" sz="2000" dirty="0">
                <a:latin typeface="Aptos"/>
                <a:ea typeface="+mn-lt"/>
                <a:cs typeface="+mn-lt"/>
              </a:rPr>
              <a:t>The UK implemented a sugar tax in 2018 as part of a public health campaign to reduce sugar consumption and combat obesity. This policy has been widely covered in the media, influencing public perceptions of sugary drinks and encouraging healthier choices.</a:t>
            </a:r>
          </a:p>
          <a:p>
            <a:pPr>
              <a:buFont typeface="Arial"/>
              <a:buChar char="•"/>
            </a:pPr>
            <a:r>
              <a:rPr lang="en-GB" sz="2000" b="1" dirty="0">
                <a:latin typeface="Aptos"/>
                <a:ea typeface="+mn-lt"/>
                <a:cs typeface="+mn-lt"/>
              </a:rPr>
              <a:t>Food Labelling - </a:t>
            </a:r>
            <a:r>
              <a:rPr lang="en-GB" sz="2000" dirty="0">
                <a:latin typeface="Aptos"/>
                <a:ea typeface="+mn-lt"/>
                <a:cs typeface="+mn-lt"/>
              </a:rPr>
              <a:t>Recent improvements in food labelling, including clearer nutritional information and front-of-pack labels, have been introduced to help consumers make informed choices about their diet. These changes are supported by public health campaigns aimed at reducing consumption of unhealthy foods.</a:t>
            </a:r>
            <a:endParaRPr lang="en-GB" sz="2000" dirty="0">
              <a:latin typeface="Aptos"/>
              <a:cs typeface="Arial"/>
            </a:endParaRPr>
          </a:p>
          <a:p>
            <a:pPr>
              <a:buFont typeface="Arial"/>
              <a:buChar char="•"/>
            </a:pPr>
            <a:r>
              <a:rPr lang="en-GB" sz="2000" dirty="0">
                <a:latin typeface="Aptos"/>
                <a:ea typeface="+mn-lt"/>
                <a:cs typeface="+mn-lt"/>
              </a:rPr>
              <a:t>In 2019, the government announced new advertising rules to help tackle childhood obesity, after analysis showed that almost half of food ads on certain channels were for high-fat, salt, and sugar products.</a:t>
            </a:r>
            <a:endParaRPr lang="en-GB" sz="2000" dirty="0">
              <a:latin typeface="Aptos"/>
              <a:cs typeface="Arial"/>
            </a:endParaRPr>
          </a:p>
          <a:p>
            <a:pPr>
              <a:buFont typeface="Arial"/>
              <a:buChar char="•"/>
            </a:pPr>
            <a:r>
              <a:rPr lang="en-GB" sz="2000" dirty="0">
                <a:latin typeface="Aptos"/>
                <a:ea typeface="+mn-lt"/>
                <a:cs typeface="+mn-lt"/>
              </a:rPr>
              <a:t>Access the following report for statistics: </a:t>
            </a:r>
            <a:r>
              <a:rPr lang="en-GB" sz="2000" dirty="0">
                <a:latin typeface="Aptos"/>
                <a:ea typeface="+mn-lt"/>
                <a:cs typeface="+mn-lt"/>
                <a:hlinkClick r:id="rId2"/>
              </a:rPr>
              <a:t>Sugar Reduction Programme - Action on Sugar</a:t>
            </a:r>
            <a:endParaRPr lang="en-GB" sz="2000">
              <a:latin typeface="Aptos"/>
              <a:ea typeface="+mn-lt"/>
              <a:cs typeface="+mn-lt"/>
            </a:endParaRPr>
          </a:p>
          <a:p>
            <a:pPr>
              <a:buFont typeface="Arial"/>
              <a:buChar char="•"/>
            </a:pPr>
            <a:endParaRPr lang="en-GB" sz="2400" dirty="0">
              <a:latin typeface="Aptos"/>
            </a:endParaRPr>
          </a:p>
          <a:p>
            <a:pPr marL="0" indent="0">
              <a:buNone/>
            </a:pPr>
            <a:endParaRPr lang="en-GB" sz="2400" dirty="0">
              <a:latin typeface="Aptos"/>
            </a:endParaRPr>
          </a:p>
        </p:txBody>
      </p:sp>
    </p:spTree>
    <p:extLst>
      <p:ext uri="{BB962C8B-B14F-4D97-AF65-F5344CB8AC3E}">
        <p14:creationId xmlns:p14="http://schemas.microsoft.com/office/powerpoint/2010/main" val="2679170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C505-087A-47DB-BC4E-DB7507CA8398}"/>
              </a:ext>
            </a:extLst>
          </p:cNvPr>
          <p:cNvSpPr>
            <a:spLocks noGrp="1"/>
          </p:cNvSpPr>
          <p:nvPr>
            <p:ph type="title"/>
          </p:nvPr>
        </p:nvSpPr>
        <p:spPr/>
        <p:txBody>
          <a:bodyPr/>
          <a:lstStyle/>
          <a:p>
            <a:r>
              <a:rPr lang="en-GB" b="1" dirty="0">
                <a:solidFill>
                  <a:srgbClr val="002060"/>
                </a:solidFill>
                <a:latin typeface="Aptos"/>
              </a:rPr>
              <a:t>Activity </a:t>
            </a:r>
            <a:endParaRPr lang="en-US" b="1" dirty="0">
              <a:solidFill>
                <a:srgbClr val="002060"/>
              </a:solidFill>
              <a:latin typeface="Aptos"/>
            </a:endParaRPr>
          </a:p>
        </p:txBody>
      </p:sp>
      <p:sp>
        <p:nvSpPr>
          <p:cNvPr id="3" name="Content Placeholder 2">
            <a:extLst>
              <a:ext uri="{FF2B5EF4-FFF2-40B4-BE49-F238E27FC236}">
                <a16:creationId xmlns:a16="http://schemas.microsoft.com/office/drawing/2014/main" id="{62168BBA-E0D3-4396-97DA-4A13505A1DEE}"/>
              </a:ext>
            </a:extLst>
          </p:cNvPr>
          <p:cNvSpPr>
            <a:spLocks noGrp="1"/>
          </p:cNvSpPr>
          <p:nvPr>
            <p:ph idx="1"/>
          </p:nvPr>
        </p:nvSpPr>
        <p:spPr>
          <a:xfrm>
            <a:off x="609600" y="1600201"/>
            <a:ext cx="7489372" cy="1594747"/>
          </a:xfrm>
        </p:spPr>
        <p:txBody>
          <a:bodyPr vert="horz" lIns="91440" tIns="45720" rIns="91440" bIns="45720" rtlCol="0" anchor="t">
            <a:noAutofit/>
          </a:bodyPr>
          <a:lstStyle/>
          <a:p>
            <a:r>
              <a:rPr lang="en-GB" sz="2400" dirty="0">
                <a:latin typeface="Aptos"/>
                <a:ea typeface="+mn-lt"/>
                <a:cs typeface="+mn-lt"/>
              </a:rPr>
              <a:t>In groups research a public health campaign from the list below and describe how the media was used to support them. </a:t>
            </a:r>
          </a:p>
          <a:p>
            <a:endParaRPr lang="en-GB" sz="2400" dirty="0">
              <a:latin typeface="Aptos"/>
              <a:ea typeface="+mn-lt"/>
              <a:cs typeface="+mn-lt"/>
            </a:endParaRPr>
          </a:p>
          <a:p>
            <a:r>
              <a:rPr lang="en-GB" sz="2400" dirty="0">
                <a:latin typeface="Aptos"/>
                <a:ea typeface="+mn-lt"/>
                <a:cs typeface="+mn-lt"/>
              </a:rPr>
              <a:t>How effective was the campaign in achieving its goals?</a:t>
            </a:r>
          </a:p>
          <a:p>
            <a:r>
              <a:rPr lang="en-GB" sz="2400" dirty="0">
                <a:latin typeface="Aptos"/>
                <a:ea typeface="+mn-lt"/>
                <a:cs typeface="+mn-lt"/>
              </a:rPr>
              <a:t>How did the campaign use media to target specific demographics?</a:t>
            </a:r>
            <a:endParaRPr lang="en-GB" sz="2400">
              <a:latin typeface="Aptos"/>
            </a:endParaRPr>
          </a:p>
          <a:p>
            <a:r>
              <a:rPr lang="en-GB" sz="2400" dirty="0">
                <a:latin typeface="Aptos"/>
                <a:ea typeface="+mn-lt"/>
                <a:cs typeface="+mn-lt"/>
              </a:rPr>
              <a:t>What challenges did the campaign face, and how could it be improved?</a:t>
            </a:r>
            <a:endParaRPr lang="en-GB" sz="2400">
              <a:latin typeface="Aptos"/>
            </a:endParaRPr>
          </a:p>
          <a:p>
            <a:endParaRPr lang="en-GB" sz="1600" dirty="0">
              <a:latin typeface="Aptos"/>
              <a:ea typeface="+mn-lt"/>
              <a:cs typeface="+mn-lt"/>
            </a:endParaRPr>
          </a:p>
          <a:p>
            <a:endParaRPr lang="en-GB" sz="1600" dirty="0">
              <a:latin typeface="Aptos"/>
              <a:ea typeface="+mn-lt"/>
              <a:cs typeface="+mn-lt"/>
            </a:endParaRPr>
          </a:p>
          <a:p>
            <a:endParaRPr lang="en-GB" sz="1600" dirty="0">
              <a:latin typeface="Aptos"/>
            </a:endParaRPr>
          </a:p>
          <a:p>
            <a:endParaRPr lang="en-GB" dirty="0">
              <a:latin typeface="Aptos"/>
              <a:ea typeface="+mn-lt"/>
              <a:cs typeface="+mn-lt"/>
            </a:endParaRPr>
          </a:p>
        </p:txBody>
      </p:sp>
      <p:sp>
        <p:nvSpPr>
          <p:cNvPr id="4" name="TextBox 3">
            <a:extLst>
              <a:ext uri="{FF2B5EF4-FFF2-40B4-BE49-F238E27FC236}">
                <a16:creationId xmlns:a16="http://schemas.microsoft.com/office/drawing/2014/main" id="{0B92E11F-3951-8245-32B8-3C8B14078E9F}"/>
              </a:ext>
            </a:extLst>
          </p:cNvPr>
          <p:cNvSpPr txBox="1"/>
          <p:nvPr/>
        </p:nvSpPr>
        <p:spPr>
          <a:xfrm>
            <a:off x="8467765" y="1581727"/>
            <a:ext cx="3432298"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spcBef>
                <a:spcPct val="20000"/>
              </a:spcBef>
              <a:buFont typeface="Arial"/>
              <a:buChar char="•"/>
            </a:pPr>
            <a:endParaRPr lang="en-GB" sz="2000" b="1" dirty="0">
              <a:solidFill>
                <a:srgbClr val="002060"/>
              </a:solidFill>
              <a:latin typeface="Aptos"/>
              <a:cs typeface="Arial"/>
            </a:endParaRPr>
          </a:p>
          <a:p>
            <a:pPr marL="285750" indent="-285750">
              <a:spcBef>
                <a:spcPct val="20000"/>
              </a:spcBef>
              <a:buFont typeface="Arial"/>
              <a:buChar char="•"/>
            </a:pPr>
            <a:r>
              <a:rPr lang="en-GB" sz="2000" b="1" dirty="0">
                <a:solidFill>
                  <a:srgbClr val="002060"/>
                </a:solidFill>
                <a:latin typeface="Aptos"/>
                <a:cs typeface="Arial"/>
              </a:rPr>
              <a:t>Stoptober</a:t>
            </a:r>
            <a:endParaRPr lang="en-US" sz="2000" b="1">
              <a:solidFill>
                <a:srgbClr val="002060"/>
              </a:solidFill>
              <a:latin typeface="Aptos"/>
              <a:cs typeface="Arial"/>
            </a:endParaRPr>
          </a:p>
          <a:p>
            <a:pPr marL="285750" indent="-285750">
              <a:spcBef>
                <a:spcPct val="20000"/>
              </a:spcBef>
              <a:buFont typeface="Arial"/>
              <a:buChar char="•"/>
            </a:pPr>
            <a:r>
              <a:rPr lang="en-GB" sz="2000" b="1" dirty="0">
                <a:solidFill>
                  <a:srgbClr val="002060"/>
                </a:solidFill>
                <a:latin typeface="Aptos"/>
                <a:cs typeface="Arial"/>
              </a:rPr>
              <a:t>Change4Life</a:t>
            </a:r>
          </a:p>
          <a:p>
            <a:pPr marL="285750" indent="-285750">
              <a:spcBef>
                <a:spcPct val="20000"/>
              </a:spcBef>
              <a:buFont typeface="Arial"/>
              <a:buChar char="•"/>
            </a:pPr>
            <a:r>
              <a:rPr lang="en-GB" sz="2000" b="1" dirty="0">
                <a:solidFill>
                  <a:srgbClr val="002060"/>
                </a:solidFill>
                <a:latin typeface="Aptos"/>
                <a:cs typeface="Arial"/>
              </a:rPr>
              <a:t>COVID-19 Vaccination Campaign</a:t>
            </a:r>
          </a:p>
          <a:p>
            <a:pPr marL="285750" indent="-285750">
              <a:spcBef>
                <a:spcPct val="20000"/>
              </a:spcBef>
              <a:buFont typeface="Arial"/>
              <a:buChar char="•"/>
            </a:pPr>
            <a:r>
              <a:rPr lang="en-GB" sz="2000" b="1" dirty="0">
                <a:solidFill>
                  <a:srgbClr val="002060"/>
                </a:solidFill>
                <a:latin typeface="Aptos"/>
                <a:cs typeface="Arial"/>
              </a:rPr>
              <a:t>Be Clear on Cancer</a:t>
            </a:r>
          </a:p>
          <a:p>
            <a:pPr marL="285750" indent="-285750">
              <a:spcBef>
                <a:spcPct val="20000"/>
              </a:spcBef>
              <a:buFont typeface="Arial"/>
              <a:buChar char="•"/>
            </a:pPr>
            <a:r>
              <a:rPr lang="en-GB" sz="2000" b="1" dirty="0">
                <a:solidFill>
                  <a:srgbClr val="002060"/>
                </a:solidFill>
                <a:latin typeface="Aptos"/>
                <a:cs typeface="Arial"/>
              </a:rPr>
              <a:t>Drinkaware – Know Your Limits</a:t>
            </a:r>
          </a:p>
          <a:p>
            <a:pPr marL="285750" indent="-285750">
              <a:spcBef>
                <a:spcPct val="20000"/>
              </a:spcBef>
              <a:buFont typeface="Arial"/>
              <a:buChar char="•"/>
            </a:pPr>
            <a:r>
              <a:rPr lang="en-GB" sz="2000" b="1" dirty="0">
                <a:solidFill>
                  <a:srgbClr val="002060"/>
                </a:solidFill>
                <a:latin typeface="Aptos"/>
                <a:cs typeface="Arial"/>
              </a:rPr>
              <a:t>Five a Day Campaign</a:t>
            </a:r>
            <a:endParaRPr lang="en-US" sz="2000" b="1" dirty="0">
              <a:solidFill>
                <a:srgbClr val="002060"/>
              </a:solidFill>
              <a:latin typeface="Aptos"/>
            </a:endParaRPr>
          </a:p>
        </p:txBody>
      </p:sp>
    </p:spTree>
    <p:extLst>
      <p:ext uri="{BB962C8B-B14F-4D97-AF65-F5344CB8AC3E}">
        <p14:creationId xmlns:p14="http://schemas.microsoft.com/office/powerpoint/2010/main" val="38214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65CF-92AC-441A-81F1-59C00BC62644}"/>
              </a:ext>
            </a:extLst>
          </p:cNvPr>
          <p:cNvSpPr>
            <a:spLocks noGrp="1"/>
          </p:cNvSpPr>
          <p:nvPr>
            <p:ph type="title"/>
          </p:nvPr>
        </p:nvSpPr>
        <p:spPr>
          <a:xfrm>
            <a:off x="708991" y="2295595"/>
            <a:ext cx="10972800" cy="1143000"/>
          </a:xfrm>
        </p:spPr>
        <p:txBody>
          <a:bodyPr>
            <a:normAutofit fontScale="90000"/>
          </a:bodyPr>
          <a:lstStyle/>
          <a:p>
            <a:r>
              <a:rPr lang="en-GB" b="1" dirty="0">
                <a:solidFill>
                  <a:srgbClr val="002060"/>
                </a:solidFill>
                <a:latin typeface="Aptos"/>
              </a:rPr>
              <a:t>Assignment 1 Workshop and Draft Checking</a:t>
            </a:r>
            <a:endParaRPr lang="en-US" dirty="0">
              <a:solidFill>
                <a:srgbClr val="002060"/>
              </a:solidFill>
              <a:latin typeface="Aptos"/>
            </a:endParaRPr>
          </a:p>
        </p:txBody>
      </p:sp>
    </p:spTree>
    <p:extLst>
      <p:ext uri="{BB962C8B-B14F-4D97-AF65-F5344CB8AC3E}">
        <p14:creationId xmlns:p14="http://schemas.microsoft.com/office/powerpoint/2010/main" val="398760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b="1" dirty="0">
                <a:solidFill>
                  <a:srgbClr val="002060"/>
                </a:solidFill>
                <a:latin typeface="Aptos"/>
              </a:rPr>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168676" y="1083076"/>
            <a:ext cx="12023324" cy="4856085"/>
          </a:xfrm>
        </p:spPr>
        <p:txBody>
          <a:bodyPr vert="horz" lIns="91440" tIns="45720" rIns="91440" bIns="45720" rtlCol="0" anchor="t">
            <a:normAutofit/>
          </a:bodyPr>
          <a:lstStyle/>
          <a:p>
            <a:endParaRPr lang="en-US" sz="2800" dirty="0">
              <a:latin typeface="Aptos"/>
              <a:cs typeface="Times New Roman"/>
            </a:endParaRPr>
          </a:p>
          <a:p>
            <a:r>
              <a:rPr lang="en-GB" sz="1800" dirty="0">
                <a:latin typeface="Aptos"/>
                <a:cs typeface="Times New Roman"/>
              </a:rPr>
              <a:t>Ahad, A.A., Gonzalez, M.S. and Junquera, P. (2023). Understanding and addressing mental health stigma across cultures for improving psychiatric care: A narrative review. </a:t>
            </a:r>
            <a:r>
              <a:rPr lang="en-GB" sz="1800" i="1" err="1">
                <a:latin typeface="Aptos"/>
                <a:cs typeface="Times New Roman"/>
              </a:rPr>
              <a:t>Cureus</a:t>
            </a:r>
            <a:r>
              <a:rPr lang="en-GB" sz="1800" dirty="0">
                <a:latin typeface="Aptos"/>
                <a:cs typeface="Times New Roman"/>
              </a:rPr>
              <a:t>, [online] 15(5), pp.1–8. </a:t>
            </a:r>
            <a:r>
              <a:rPr lang="en-GB" sz="1800" err="1">
                <a:latin typeface="Aptos"/>
                <a:cs typeface="Times New Roman"/>
              </a:rPr>
              <a:t>doi:https</a:t>
            </a:r>
            <a:r>
              <a:rPr lang="en-GB" sz="1800" dirty="0">
                <a:latin typeface="Aptos"/>
                <a:cs typeface="Times New Roman"/>
              </a:rPr>
              <a:t>://doi.org/10.7759/cureus.39549.</a:t>
            </a:r>
            <a:endParaRPr lang="en-GB" sz="1800">
              <a:latin typeface="Aptos"/>
              <a:cs typeface="Arial"/>
            </a:endParaRPr>
          </a:p>
          <a:p>
            <a:r>
              <a:rPr lang="en-GB" sz="1800" dirty="0">
                <a:latin typeface="Aptos"/>
                <a:cs typeface="Times New Roman"/>
              </a:rPr>
              <a:t>Chelak, K. and Chakole, S. (2024). The role of social determinants of health in promoting health equality: A narrative review. </a:t>
            </a:r>
            <a:r>
              <a:rPr lang="en-GB" sz="1800" i="1" err="1">
                <a:latin typeface="Aptos"/>
                <a:cs typeface="Times New Roman"/>
              </a:rPr>
              <a:t>Cureus</a:t>
            </a:r>
            <a:r>
              <a:rPr lang="en-GB" sz="1800" dirty="0">
                <a:latin typeface="Aptos"/>
                <a:cs typeface="Times New Roman"/>
              </a:rPr>
              <a:t>, [online] 15(1), pp.1–8. </a:t>
            </a:r>
            <a:r>
              <a:rPr lang="en-GB" sz="1800" err="1">
                <a:latin typeface="Aptos"/>
                <a:cs typeface="Times New Roman"/>
              </a:rPr>
              <a:t>doi:https</a:t>
            </a:r>
            <a:r>
              <a:rPr lang="en-GB" sz="1800" dirty="0">
                <a:latin typeface="Aptos"/>
                <a:cs typeface="Times New Roman"/>
              </a:rPr>
              <a:t>://doi.org/10.7759/cureus.33425.</a:t>
            </a:r>
            <a:endParaRPr lang="en-GB" sz="1800">
              <a:latin typeface="Aptos"/>
              <a:cs typeface="Arial"/>
            </a:endParaRPr>
          </a:p>
          <a:p>
            <a:r>
              <a:rPr lang="en-GB" sz="1800" dirty="0">
                <a:latin typeface="Aptos"/>
                <a:cs typeface="Times New Roman"/>
              </a:rPr>
              <a:t>Latif, A. (2020). The Importance of Understanding Social and Cultural Norms in Delivering Quality Health Care—A Personal Experience Commentary. </a:t>
            </a:r>
            <a:r>
              <a:rPr lang="en-GB" sz="1800" i="1" dirty="0">
                <a:latin typeface="Aptos"/>
                <a:cs typeface="Times New Roman"/>
              </a:rPr>
              <a:t>Tropical Medicine and Infectious Disease</a:t>
            </a:r>
            <a:r>
              <a:rPr lang="en-GB" sz="1800" dirty="0">
                <a:latin typeface="Aptos"/>
                <a:cs typeface="Times New Roman"/>
              </a:rPr>
              <a:t>, [online] 5(1), p.22. Available at: </a:t>
            </a:r>
            <a:r>
              <a:rPr lang="en-GB" sz="1800" dirty="0">
                <a:latin typeface="Aptos"/>
                <a:cs typeface="Times New Roman"/>
                <a:hlinkClick r:id="rId2"/>
              </a:rPr>
              <a:t>https://www.ncbi.nlm.nih.gov/pmc/articles/PMC7157616/</a:t>
            </a:r>
            <a:r>
              <a:rPr lang="en-GB" sz="1800" dirty="0">
                <a:latin typeface="Aptos"/>
                <a:cs typeface="Times New Roman"/>
              </a:rPr>
              <a:t> (Accessed: 25 August 2024).</a:t>
            </a:r>
            <a:endParaRPr lang="en-GB" sz="1800" dirty="0">
              <a:latin typeface="Aptos"/>
              <a:cs typeface="Arial"/>
            </a:endParaRPr>
          </a:p>
          <a:p>
            <a:endParaRPr lang="en-GB" dirty="0">
              <a:latin typeface="Aptos"/>
            </a:endParaRP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556</TotalTime>
  <Words>1153</Words>
  <Application>Microsoft Office PowerPoint</Application>
  <PresentationFormat>Widescreen</PresentationFormat>
  <Paragraphs>70</Paragraphs>
  <Slides>12</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Myriad Pro</vt:lpstr>
      <vt:lpstr>Aptos</vt:lpstr>
      <vt:lpstr>Arial</vt:lpstr>
      <vt:lpstr>Calibri</vt:lpstr>
      <vt:lpstr>20140311PresentationUWTSDTemplate</vt:lpstr>
      <vt:lpstr>Module Name-Health, Wellbeing and Sustainable Development (BMHP6030)</vt:lpstr>
      <vt:lpstr>Lesson Objectives</vt:lpstr>
      <vt:lpstr>Social Processes and Ideologies</vt:lpstr>
      <vt:lpstr>Stigma and Discrimination</vt:lpstr>
      <vt:lpstr>Social Determinants of Health</vt:lpstr>
      <vt:lpstr>Analysing Secondary Data Activity</vt:lpstr>
      <vt:lpstr>Economic and Political Ideologies</vt:lpstr>
      <vt:lpstr>Economic and Political Ideologies - Brexit</vt:lpstr>
      <vt:lpstr>Public Health Campaigns and Media Influence</vt:lpstr>
      <vt:lpstr>Activity </vt:lpstr>
      <vt:lpstr>Assignment 1 Workshop and Draft Checking</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Itse Olaoye</cp:lastModifiedBy>
  <cp:revision>246</cp:revision>
  <dcterms:created xsi:type="dcterms:W3CDTF">2021-06-30T17:36:36Z</dcterms:created>
  <dcterms:modified xsi:type="dcterms:W3CDTF">2026-07-07T12:55:16Z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2025-02-26T16:14:31Z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c693260e-05e4-404b-81ac-60e7497e21ef</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